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7"/>
  </p:notesMasterIdLst>
  <p:sldIdLst>
    <p:sldId id="256" r:id="rId2"/>
    <p:sldId id="289" r:id="rId3"/>
    <p:sldId id="258" r:id="rId4"/>
    <p:sldId id="259" r:id="rId5"/>
    <p:sldId id="279" r:id="rId6"/>
    <p:sldId id="260" r:id="rId7"/>
    <p:sldId id="261" r:id="rId8"/>
    <p:sldId id="335" r:id="rId9"/>
    <p:sldId id="281" r:id="rId10"/>
    <p:sldId id="282" r:id="rId11"/>
    <p:sldId id="264" r:id="rId12"/>
    <p:sldId id="265" r:id="rId13"/>
    <p:sldId id="266" r:id="rId14"/>
    <p:sldId id="328" r:id="rId15"/>
    <p:sldId id="268" r:id="rId16"/>
    <p:sldId id="329" r:id="rId17"/>
    <p:sldId id="270" r:id="rId18"/>
    <p:sldId id="330" r:id="rId19"/>
    <p:sldId id="271" r:id="rId20"/>
    <p:sldId id="331" r:id="rId21"/>
    <p:sldId id="332" r:id="rId22"/>
    <p:sldId id="326" r:id="rId23"/>
    <p:sldId id="333" r:id="rId24"/>
    <p:sldId id="334" r:id="rId25"/>
    <p:sldId id="31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Jones" initials="JJ" lastIdx="121" clrIdx="0">
    <p:extLst>
      <p:ext uri="{19B8F6BF-5375-455C-9EA6-DF929625EA0E}">
        <p15:presenceInfo xmlns:p15="http://schemas.microsoft.com/office/powerpoint/2012/main" userId="S-1-5-21-505244897-974788719-922709458-8010" providerId="AD"/>
      </p:ext>
    </p:extLst>
  </p:cmAuthor>
  <p:cmAuthor id="2" name="Schuette, Jennifer (DHHS)" initials="SJ(" lastIdx="51" clrIdx="1">
    <p:extLst>
      <p:ext uri="{19B8F6BF-5375-455C-9EA6-DF929625EA0E}">
        <p15:presenceInfo xmlns:p15="http://schemas.microsoft.com/office/powerpoint/2012/main" userId="S-1-5-21-1935655697-1844823847-842925246-433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1" autoAdjust="0"/>
    <p:restoredTop sz="61829" autoAdjust="0"/>
  </p:normalViewPr>
  <p:slideViewPr>
    <p:cSldViewPr snapToGrid="0">
      <p:cViewPr varScale="1">
        <p:scale>
          <a:sx n="42" d="100"/>
          <a:sy n="42" d="100"/>
        </p:scale>
        <p:origin x="1398" y="5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E8DCFE-8981-433A-AE6F-915578FBF870}" type="datetimeFigureOut">
              <a:rPr lang="en-US" smtClean="0"/>
              <a:t>5/31/2018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AE2BCFC8-DDAD-42CC-94C3-62BFA33F5ED3}" type="slidenum">
              <a:rPr lang="en-US" smtClean="0"/>
              <a:t>‹#›</a:t>
            </a:fld>
            <a:endParaRPr lang="en-US"/>
          </a:p>
        </p:txBody>
      </p:sp>
    </p:spTree>
    <p:extLst>
      <p:ext uri="{BB962C8B-B14F-4D97-AF65-F5344CB8AC3E}">
        <p14:creationId xmlns:p14="http://schemas.microsoft.com/office/powerpoint/2010/main" val="35797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a:t>
            </a:fld>
            <a:endParaRPr lang="en-US"/>
          </a:p>
        </p:txBody>
      </p:sp>
    </p:spTree>
    <p:extLst>
      <p:ext uri="{BB962C8B-B14F-4D97-AF65-F5344CB8AC3E}">
        <p14:creationId xmlns:p14="http://schemas.microsoft.com/office/powerpoint/2010/main" val="371351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708" indent="-174708">
              <a:buFont typeface="Arial" pitchFamily="34" charset="0"/>
              <a:buChar char="•"/>
              <a:defRPr/>
            </a:pPr>
            <a:r>
              <a:rPr lang="en-US" dirty="0" smtClean="0"/>
              <a:t>This work builds off of what you have – a vision &amp; mission – and what you</a:t>
            </a:r>
            <a:r>
              <a:rPr lang="en-US" baseline="0" dirty="0" smtClean="0"/>
              <a:t> may have done or be working towards </a:t>
            </a:r>
            <a:r>
              <a:rPr lang="en-US" dirty="0" smtClean="0"/>
              <a:t>– an assessment of health status and a system wide plan to improve health status – and what that means for your agency</a:t>
            </a:r>
            <a:r>
              <a:rPr lang="en-US" dirty="0" smtClean="0"/>
              <a:t>.</a:t>
            </a: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7066" indent="-291179">
              <a:defRPr>
                <a:solidFill>
                  <a:schemeClr val="tx1"/>
                </a:solidFill>
                <a:latin typeface="Palatino Linotype" pitchFamily="18" charset="0"/>
              </a:defRPr>
            </a:lvl2pPr>
            <a:lvl3pPr marL="1164717" indent="-232943">
              <a:defRPr>
                <a:solidFill>
                  <a:schemeClr val="tx1"/>
                </a:solidFill>
                <a:latin typeface="Palatino Linotype" pitchFamily="18" charset="0"/>
              </a:defRPr>
            </a:lvl3pPr>
            <a:lvl4pPr marL="1630604" indent="-232943">
              <a:defRPr>
                <a:solidFill>
                  <a:schemeClr val="tx1"/>
                </a:solidFill>
                <a:latin typeface="Palatino Linotype" pitchFamily="18" charset="0"/>
              </a:defRPr>
            </a:lvl4pPr>
            <a:lvl5pPr marL="2096491" indent="-232943">
              <a:defRPr>
                <a:solidFill>
                  <a:schemeClr val="tx1"/>
                </a:solidFill>
                <a:latin typeface="Palatino Linotype" pitchFamily="18" charset="0"/>
              </a:defRPr>
            </a:lvl5pPr>
            <a:lvl6pPr marL="2562377" indent="-232943" fontAlgn="base">
              <a:spcBef>
                <a:spcPct val="0"/>
              </a:spcBef>
              <a:spcAft>
                <a:spcPct val="0"/>
              </a:spcAft>
              <a:defRPr>
                <a:solidFill>
                  <a:schemeClr val="tx1"/>
                </a:solidFill>
                <a:latin typeface="Palatino Linotype" pitchFamily="18" charset="0"/>
              </a:defRPr>
            </a:lvl6pPr>
            <a:lvl7pPr marL="3028264" indent="-232943" fontAlgn="base">
              <a:spcBef>
                <a:spcPct val="0"/>
              </a:spcBef>
              <a:spcAft>
                <a:spcPct val="0"/>
              </a:spcAft>
              <a:defRPr>
                <a:solidFill>
                  <a:schemeClr val="tx1"/>
                </a:solidFill>
                <a:latin typeface="Palatino Linotype" pitchFamily="18" charset="0"/>
              </a:defRPr>
            </a:lvl7pPr>
            <a:lvl8pPr marL="3494151" indent="-232943" fontAlgn="base">
              <a:spcBef>
                <a:spcPct val="0"/>
              </a:spcBef>
              <a:spcAft>
                <a:spcPct val="0"/>
              </a:spcAft>
              <a:defRPr>
                <a:solidFill>
                  <a:schemeClr val="tx1"/>
                </a:solidFill>
                <a:latin typeface="Palatino Linotype" pitchFamily="18" charset="0"/>
              </a:defRPr>
            </a:lvl8pPr>
            <a:lvl9pPr marL="3960038" indent="-232943"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792B936-857F-4A8B-852E-55E5325E75E9}" type="slidenum">
              <a:rPr lang="en-US">
                <a:latin typeface="Calibri" pitchFamily="34" charset="0"/>
              </a:rPr>
              <a:pPr fontAlgn="base">
                <a:spcBef>
                  <a:spcPct val="0"/>
                </a:spcBef>
                <a:spcAft>
                  <a:spcPct val="0"/>
                </a:spcAft>
              </a:pPr>
              <a:t>10</a:t>
            </a:fld>
            <a:endParaRPr lang="en-US">
              <a:latin typeface="Calibri" pitchFamily="34" charset="0"/>
            </a:endParaRPr>
          </a:p>
        </p:txBody>
      </p:sp>
    </p:spTree>
    <p:extLst>
      <p:ext uri="{BB962C8B-B14F-4D97-AF65-F5344CB8AC3E}">
        <p14:creationId xmlns:p14="http://schemas.microsoft.com/office/powerpoint/2010/main" val="343619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smtClean="0"/>
              <a:t>Based on</a:t>
            </a:r>
            <a:r>
              <a:rPr lang="en-US" baseline="0" dirty="0" smtClean="0"/>
              <a:t> </a:t>
            </a:r>
            <a:r>
              <a:rPr lang="en-US" baseline="0" dirty="0" smtClean="0"/>
              <a:t>the Turning Point model for quality improvement.</a:t>
            </a:r>
            <a:endParaRPr lang="en-US" baseline="0" dirty="0" smtClean="0"/>
          </a:p>
          <a:p>
            <a:pPr>
              <a:buBlip>
                <a:blip r:embed="rId3"/>
              </a:buBlip>
            </a:pPr>
            <a:r>
              <a:rPr lang="en-US" dirty="0"/>
              <a:t>This system allows you to:</a:t>
            </a:r>
          </a:p>
          <a:p>
            <a:pPr lvl="1">
              <a:buBlip>
                <a:blip r:embed="rId3"/>
              </a:buBlip>
            </a:pPr>
            <a:r>
              <a:rPr lang="en-US" dirty="0"/>
              <a:t>Know where you stand relative to organizational goals and standards for performance,</a:t>
            </a:r>
          </a:p>
          <a:p>
            <a:pPr lvl="1">
              <a:buBlip>
                <a:blip r:embed="rId3"/>
              </a:buBlip>
            </a:pPr>
            <a:r>
              <a:rPr lang="en-US" dirty="0" smtClean="0"/>
              <a:t>Measure progress toward your goals as a health department,</a:t>
            </a:r>
            <a:endParaRPr lang="en-US" dirty="0"/>
          </a:p>
          <a:p>
            <a:pPr lvl="1">
              <a:buBlip>
                <a:blip r:embed="rId3"/>
              </a:buBlip>
            </a:pPr>
            <a:r>
              <a:rPr lang="en-US" dirty="0"/>
              <a:t>Regularly monitor and report performance, and </a:t>
            </a:r>
          </a:p>
          <a:p>
            <a:pPr marL="465887" lvl="1" defTabSz="931774">
              <a:buBlip>
                <a:blip r:embed="rId3"/>
              </a:buBlip>
              <a:defRPr/>
            </a:pPr>
            <a:r>
              <a:rPr lang="en-US" dirty="0"/>
              <a:t>Inform opportunities for quality improvement. </a:t>
            </a:r>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11</a:t>
            </a:fld>
            <a:endParaRPr lang="en-US"/>
          </a:p>
        </p:txBody>
      </p:sp>
    </p:spTree>
    <p:extLst>
      <p:ext uri="{BB962C8B-B14F-4D97-AF65-F5344CB8AC3E}">
        <p14:creationId xmlns:p14="http://schemas.microsoft.com/office/powerpoint/2010/main" val="340850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look into each component briefly.</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12</a:t>
            </a:fld>
            <a:endParaRPr lang="en-US"/>
          </a:p>
        </p:txBody>
      </p:sp>
    </p:spTree>
    <p:extLst>
      <p:ext uri="{BB962C8B-B14F-4D97-AF65-F5344CB8AC3E}">
        <p14:creationId xmlns:p14="http://schemas.microsoft.com/office/powerpoint/2010/main" val="198698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11"/>
              </a:spcAft>
              <a:buNone/>
            </a:pPr>
            <a:r>
              <a:rPr lang="en-US" b="1" dirty="0" smtClean="0"/>
              <a:t>The steps for Performance standards include:</a:t>
            </a:r>
          </a:p>
          <a:p>
            <a:pPr marL="465887" indent="-465887">
              <a:spcAft>
                <a:spcPts val="611"/>
              </a:spcAft>
              <a:buAutoNum type="arabicPeriod"/>
            </a:pPr>
            <a:r>
              <a:rPr lang="en-US" b="1" dirty="0" smtClean="0"/>
              <a:t>Identify </a:t>
            </a:r>
            <a:r>
              <a:rPr lang="en-US" b="1" dirty="0"/>
              <a:t>relevant standards</a:t>
            </a:r>
            <a:r>
              <a:rPr lang="en-US" dirty="0"/>
              <a:t> starting with agency goals as described in your vision, mission, and strategic plan, and looking to generally accepted standards for performance</a:t>
            </a:r>
            <a:r>
              <a:rPr lang="en-US" dirty="0" smtClean="0"/>
              <a:t> to find standards that align.</a:t>
            </a:r>
            <a:r>
              <a:rPr lang="en-US" dirty="0"/>
              <a:t> </a:t>
            </a:r>
          </a:p>
          <a:p>
            <a:pPr marL="465887" indent="-465887">
              <a:spcAft>
                <a:spcPts val="611"/>
              </a:spcAft>
              <a:buAutoNum type="arabicPeriod"/>
            </a:pPr>
            <a:r>
              <a:rPr lang="en-US" b="1" dirty="0"/>
              <a:t>Set targets </a:t>
            </a:r>
            <a:r>
              <a:rPr lang="en-US" dirty="0"/>
              <a:t>for the performance of your agency related to each indicator.</a:t>
            </a:r>
          </a:p>
          <a:p>
            <a:pPr marL="465887" indent="-465887">
              <a:spcAft>
                <a:spcPts val="611"/>
              </a:spcAft>
              <a:buAutoNum type="arabicPeriod"/>
            </a:pPr>
            <a:r>
              <a:rPr lang="en-US" b="1" dirty="0"/>
              <a:t>Communicate expectations</a:t>
            </a:r>
            <a:r>
              <a:rPr lang="en-US" dirty="0"/>
              <a:t> for performance with agency staff and stakeholders to build awareness and gain buy-in</a:t>
            </a:r>
            <a:r>
              <a:rPr lang="en-US" dirty="0" smtClean="0"/>
              <a:t>.</a:t>
            </a:r>
          </a:p>
          <a:p>
            <a:pPr marL="465887" indent="-465887">
              <a:spcAft>
                <a:spcPts val="611"/>
              </a:spcAft>
              <a:buAutoNum type="arabicPeriod"/>
            </a:pPr>
            <a:endParaRPr lang="en-US" b="1" dirty="0" smtClean="0"/>
          </a:p>
          <a:p>
            <a:pPr marL="0" indent="0">
              <a:spcAft>
                <a:spcPts val="611"/>
              </a:spcAft>
              <a:buNone/>
            </a:pPr>
            <a:endParaRPr lang="en-US" b="1" dirty="0"/>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13</a:t>
            </a:fld>
            <a:endParaRPr lang="en-US"/>
          </a:p>
        </p:txBody>
      </p:sp>
    </p:spTree>
    <p:extLst>
      <p:ext uri="{BB962C8B-B14F-4D97-AF65-F5344CB8AC3E}">
        <p14:creationId xmlns:p14="http://schemas.microsoft.com/office/powerpoint/2010/main" val="427336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Berrien County Health Department is also incorporating</a:t>
            </a:r>
            <a:r>
              <a:rPr lang="en-US" baseline="0" dirty="0" smtClean="0"/>
              <a:t> the 4 Disciplines of Execution (or 4DX) into its performance management activities. </a:t>
            </a:r>
          </a:p>
          <a:p>
            <a:endParaRPr lang="en-US" dirty="0" smtClean="0"/>
          </a:p>
          <a:p>
            <a:r>
              <a:rPr lang="en-US" dirty="0" smtClean="0"/>
              <a:t>Discipline</a:t>
            </a:r>
            <a:r>
              <a:rPr lang="en-US" baseline="0" dirty="0" smtClean="0"/>
              <a:t> 1 is “Focus on the Wildly Important.” </a:t>
            </a:r>
            <a:r>
              <a:rPr lang="en-US" dirty="0" smtClean="0"/>
              <a:t>This </a:t>
            </a:r>
            <a:r>
              <a:rPr lang="en-US" dirty="0" smtClean="0"/>
              <a:t>involves narrowing your focus to a few highly</a:t>
            </a:r>
            <a:r>
              <a:rPr lang="en-US" baseline="0" dirty="0" smtClean="0"/>
              <a:t> important goals so the agency can manageably achieve them in the midst of the whirlwind of the day job.</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14</a:t>
            </a:fld>
            <a:endParaRPr lang="en-US"/>
          </a:p>
        </p:txBody>
      </p:sp>
    </p:spTree>
    <p:extLst>
      <p:ext uri="{BB962C8B-B14F-4D97-AF65-F5344CB8AC3E}">
        <p14:creationId xmlns:p14="http://schemas.microsoft.com/office/powerpoint/2010/main" val="788846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performance measures should be “quantitative measures of capacities, processes, or outcomes relevant to assessment of your performance indicators.” </a:t>
            </a:r>
          </a:p>
          <a:p>
            <a:pPr algn="r"/>
            <a:r>
              <a:rPr lang="en-US" sz="900" dirty="0">
                <a:solidFill>
                  <a:srgbClr val="6666B2"/>
                </a:solidFill>
              </a:rPr>
              <a:t>– Turning Point Performance Management National Excellence Collaborative, 2004</a:t>
            </a:r>
          </a:p>
          <a:p>
            <a:endParaRPr lang="en-US" sz="800" dirty="0"/>
          </a:p>
          <a:p>
            <a:r>
              <a:rPr lang="en-US" dirty="0"/>
              <a:t>Selected measures should let you know if you’re getting closer to achieving your performance standards. </a:t>
            </a:r>
          </a:p>
          <a:p>
            <a:endParaRPr lang="en-US" dirty="0"/>
          </a:p>
          <a:p>
            <a:r>
              <a:rPr lang="en-US" sz="1200" dirty="0" smtClean="0">
                <a:solidFill>
                  <a:schemeClr val="tx1">
                    <a:lumMod val="50000"/>
                  </a:schemeClr>
                </a:solidFill>
                <a:latin typeface="Gill Sans MT" pitchFamily="34" charset="0"/>
              </a:rPr>
              <a:t>Performance Measurement involves: </a:t>
            </a:r>
          </a:p>
          <a:p>
            <a:pPr marL="342900" indent="-342900">
              <a:buFont typeface="Arial" pitchFamily="34" charset="0"/>
              <a:buChar char="•"/>
            </a:pPr>
            <a:r>
              <a:rPr lang="en-US" sz="1200" b="1" dirty="0" smtClean="0">
                <a:solidFill>
                  <a:schemeClr val="tx1">
                    <a:lumMod val="50000"/>
                  </a:schemeClr>
                </a:solidFill>
                <a:latin typeface="Gill Sans MT" pitchFamily="34" charset="0"/>
              </a:rPr>
              <a:t>Selecting measures</a:t>
            </a:r>
            <a:r>
              <a:rPr lang="en-US" sz="1200" dirty="0" smtClean="0">
                <a:solidFill>
                  <a:schemeClr val="tx1">
                    <a:lumMod val="50000"/>
                  </a:schemeClr>
                </a:solidFill>
                <a:latin typeface="Gill Sans MT" pitchFamily="34" charset="0"/>
              </a:rPr>
              <a:t> for each performance</a:t>
            </a:r>
            <a:r>
              <a:rPr lang="en-US" sz="1200" baseline="0" dirty="0" smtClean="0">
                <a:solidFill>
                  <a:schemeClr val="tx1">
                    <a:lumMod val="50000"/>
                  </a:schemeClr>
                </a:solidFill>
                <a:latin typeface="Gill Sans MT" pitchFamily="34" charset="0"/>
              </a:rPr>
              <a:t> </a:t>
            </a:r>
            <a:r>
              <a:rPr lang="en-US" sz="1200" dirty="0" smtClean="0">
                <a:solidFill>
                  <a:schemeClr val="tx1">
                    <a:lumMod val="50000"/>
                  </a:schemeClr>
                </a:solidFill>
                <a:latin typeface="Gill Sans MT" pitchFamily="34" charset="0"/>
              </a:rPr>
              <a:t>standard so you know what data are needed to tell if you are making progress, </a:t>
            </a:r>
          </a:p>
          <a:p>
            <a:pPr marL="342900" indent="-342900">
              <a:buFont typeface="Arial" pitchFamily="34" charset="0"/>
              <a:buChar char="•"/>
            </a:pPr>
            <a:r>
              <a:rPr lang="en-US" sz="1200" b="1" baseline="0" dirty="0" smtClean="0">
                <a:solidFill>
                  <a:schemeClr val="tx1">
                    <a:lumMod val="50000"/>
                  </a:schemeClr>
                </a:solidFill>
                <a:latin typeface="Gill Sans MT" pitchFamily="34" charset="0"/>
              </a:rPr>
              <a:t>Creating operational definitions for measures </a:t>
            </a:r>
            <a:r>
              <a:rPr lang="en-US" sz="1200" b="0" baseline="0" dirty="0" smtClean="0">
                <a:solidFill>
                  <a:schemeClr val="tx1">
                    <a:lumMod val="50000"/>
                  </a:schemeClr>
                </a:solidFill>
                <a:latin typeface="Gill Sans MT" pitchFamily="34" charset="0"/>
              </a:rPr>
              <a:t>so staff understand how measures are defined and calculated, to ensure all are measuring the same thing in the same way; </a:t>
            </a:r>
            <a:endParaRPr lang="en-US" sz="1200" b="1" dirty="0" smtClean="0">
              <a:solidFill>
                <a:schemeClr val="tx1">
                  <a:lumMod val="50000"/>
                </a:schemeClr>
              </a:solidFill>
              <a:latin typeface="Gill Sans MT" pitchFamily="34" charset="0"/>
            </a:endParaRPr>
          </a:p>
          <a:p>
            <a:pPr marL="342900" indent="-342900">
              <a:buFont typeface="Arial" pitchFamily="34" charset="0"/>
              <a:buChar char="•"/>
            </a:pPr>
            <a:r>
              <a:rPr lang="en-US" sz="1200" b="1" dirty="0" smtClean="0">
                <a:solidFill>
                  <a:schemeClr val="tx1">
                    <a:lumMod val="50000"/>
                  </a:schemeClr>
                </a:solidFill>
                <a:latin typeface="Gill Sans MT" pitchFamily="34" charset="0"/>
              </a:rPr>
              <a:t>Identifying or developing data tracking tools</a:t>
            </a:r>
            <a:r>
              <a:rPr lang="en-US" sz="1200" dirty="0" smtClean="0">
                <a:solidFill>
                  <a:schemeClr val="tx1">
                    <a:lumMod val="50000"/>
                  </a:schemeClr>
                </a:solidFill>
                <a:latin typeface="Gill Sans MT" pitchFamily="34" charset="0"/>
              </a:rPr>
              <a:t> to make sure data are collected routinely and stored appropriately; and</a:t>
            </a:r>
          </a:p>
          <a:p>
            <a:pPr marL="342900" indent="-342900">
              <a:buFont typeface="Arial" pitchFamily="34" charset="0"/>
              <a:buChar char="•"/>
            </a:pPr>
            <a:r>
              <a:rPr lang="en-US" sz="1200" b="1" dirty="0" smtClean="0">
                <a:solidFill>
                  <a:schemeClr val="tx1">
                    <a:lumMod val="50000"/>
                  </a:schemeClr>
                </a:solidFill>
                <a:latin typeface="Gill Sans MT" pitchFamily="34" charset="0"/>
              </a:rPr>
              <a:t>Collecting data</a:t>
            </a:r>
            <a:r>
              <a:rPr lang="en-US" sz="1200" dirty="0" smtClean="0">
                <a:solidFill>
                  <a:schemeClr val="tx1">
                    <a:lumMod val="50000"/>
                  </a:schemeClr>
                </a:solidFill>
                <a:latin typeface="Gill Sans MT" pitchFamily="34" charset="0"/>
              </a:rPr>
              <a:t> on a regular and ongoing basis.</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15</a:t>
            </a:fld>
            <a:endParaRPr lang="en-US"/>
          </a:p>
        </p:txBody>
      </p:sp>
    </p:spTree>
    <p:extLst>
      <p:ext uri="{BB962C8B-B14F-4D97-AF65-F5344CB8AC3E}">
        <p14:creationId xmlns:p14="http://schemas.microsoft.com/office/powerpoint/2010/main" val="483832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4DX</a:t>
            </a:r>
            <a:r>
              <a:rPr lang="en-US" sz="1200" b="0" i="0" kern="1200" baseline="0" dirty="0" smtClean="0">
                <a:solidFill>
                  <a:schemeClr val="tx1"/>
                </a:solidFill>
                <a:effectLst/>
                <a:latin typeface="+mn-lt"/>
                <a:ea typeface="+mn-ea"/>
                <a:cs typeface="+mn-cs"/>
              </a:rPr>
              <a:t> Discipline 2 is, “Act on the Lead Measures.”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While </a:t>
            </a:r>
            <a:r>
              <a:rPr lang="en-US" sz="1200" b="0" i="0" kern="1200" dirty="0" smtClean="0">
                <a:solidFill>
                  <a:schemeClr val="tx1"/>
                </a:solidFill>
                <a:effectLst/>
                <a:latin typeface="+mn-lt"/>
                <a:ea typeface="+mn-ea"/>
                <a:cs typeface="+mn-cs"/>
              </a:rPr>
              <a:t>a lag measure tells you if you've achieved the goal, a lead measure tells you if you are likely to achieve the goal.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 matter what you are trying to achieve, your success will be based on two kinds of measures: Lag and Lead. Lag measures track the success of your wildly important </a:t>
            </a:r>
            <a:r>
              <a:rPr lang="en-US" sz="1200" b="0" i="0" kern="1200" dirty="0" smtClean="0">
                <a:solidFill>
                  <a:schemeClr val="tx1"/>
                </a:solidFill>
                <a:effectLst/>
                <a:latin typeface="+mn-lt"/>
                <a:ea typeface="+mn-ea"/>
                <a:cs typeface="+mn-cs"/>
              </a:rPr>
              <a:t>goal. </a:t>
            </a:r>
            <a:r>
              <a:rPr lang="en-US" sz="1200" b="0" i="0" kern="1200" dirty="0" smtClean="0">
                <a:solidFill>
                  <a:schemeClr val="tx1"/>
                </a:solidFill>
                <a:effectLst/>
                <a:latin typeface="+mn-lt"/>
                <a:ea typeface="+mn-ea"/>
                <a:cs typeface="+mn-cs"/>
              </a:rPr>
              <a:t>Lags are measures you spend time losing sleep over. They are things like revenue, profit, quality, and customer satisfaction. They are called lags because by the time you see them, the performance that drove them is already passed. You can’t do anything to fix them, they are history.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Lead measures are</a:t>
            </a:r>
            <a:r>
              <a:rPr lang="en-US" sz="1200" b="0" i="0" kern="1200" baseline="0" dirty="0" smtClean="0">
                <a:solidFill>
                  <a:schemeClr val="tx1"/>
                </a:solidFill>
                <a:effectLst/>
                <a:latin typeface="+mn-lt"/>
                <a:ea typeface="+mn-ea"/>
                <a:cs typeface="+mn-cs"/>
              </a:rPr>
              <a:t> predictive of whether you will make progress toward your goal. They are process measures that your agency can act on to improve your ability to reach your goals. Lead measures are useful to include in your performance management system.</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16</a:t>
            </a:fld>
            <a:endParaRPr lang="en-US"/>
          </a:p>
        </p:txBody>
      </p:sp>
    </p:spTree>
    <p:extLst>
      <p:ext uri="{BB962C8B-B14F-4D97-AF65-F5344CB8AC3E}">
        <p14:creationId xmlns:p14="http://schemas.microsoft.com/office/powerpoint/2010/main" val="290989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dirty="0"/>
              <a:t>After you have set in motion your system for performance measurement,  you will need a system and timeline for </a:t>
            </a:r>
            <a:r>
              <a:rPr lang="en-US" b="1" dirty="0"/>
              <a:t>reporting progress</a:t>
            </a:r>
            <a:r>
              <a:rPr lang="en-US" dirty="0"/>
              <a:t>. This helps ensure that standards and measures are regularly reviewed and used. It also creates a system that is transparent, which helps drive monitoring and improvement. </a:t>
            </a:r>
          </a:p>
          <a:p>
            <a:pPr>
              <a:spcAft>
                <a:spcPts val="611"/>
              </a:spcAft>
            </a:pPr>
            <a:r>
              <a:rPr lang="en-US" dirty="0"/>
              <a:t>Your system for reporting should include plans for:</a:t>
            </a:r>
          </a:p>
          <a:p>
            <a:pPr>
              <a:spcAft>
                <a:spcPts val="611"/>
              </a:spcAft>
              <a:buBlip>
                <a:blip r:embed="rId3"/>
              </a:buBlip>
            </a:pPr>
            <a:r>
              <a:rPr lang="en-US" b="1" dirty="0"/>
              <a:t>Analyzing data</a:t>
            </a:r>
            <a:r>
              <a:rPr lang="en-US" dirty="0"/>
              <a:t> on a set schedule and interpreting findings based on your standards and measures</a:t>
            </a:r>
          </a:p>
          <a:p>
            <a:pPr>
              <a:spcAft>
                <a:spcPts val="611"/>
              </a:spcAft>
              <a:buBlip>
                <a:blip r:embed="rId3"/>
              </a:buBlip>
            </a:pPr>
            <a:r>
              <a:rPr lang="en-US" b="1" dirty="0"/>
              <a:t>Reporting results broadly</a:t>
            </a:r>
            <a:r>
              <a:rPr lang="en-US" dirty="0" smtClean="0"/>
              <a:t> through an established, routine mechanism that reaches</a:t>
            </a:r>
            <a:r>
              <a:rPr lang="en-US" dirty="0"/>
              <a:t> all relevant stakeholders</a:t>
            </a:r>
          </a:p>
          <a:p>
            <a:pPr defTabSz="931774">
              <a:spcAft>
                <a:spcPts val="611"/>
              </a:spcAft>
              <a:buBlip>
                <a:blip r:embed="rId3"/>
              </a:buBlip>
              <a:defRPr/>
            </a:pPr>
            <a:r>
              <a:rPr lang="en-US" b="1" dirty="0">
                <a:solidFill>
                  <a:schemeClr val="tx1">
                    <a:lumMod val="50000"/>
                  </a:schemeClr>
                </a:solidFill>
                <a:latin typeface="Gill Sans MT" pitchFamily="34" charset="0"/>
              </a:rPr>
              <a:t>Developing a regular reporting cycle</a:t>
            </a:r>
            <a:r>
              <a:rPr lang="en-US" dirty="0">
                <a:solidFill>
                  <a:schemeClr val="tx1">
                    <a:lumMod val="50000"/>
                  </a:schemeClr>
                </a:solidFill>
                <a:latin typeface="Gill Sans MT" pitchFamily="34" charset="0"/>
              </a:rPr>
              <a:t> so that staff know when to analyze data and create reports, and to ensure that managers and others are kept regularly apprised of progress.</a:t>
            </a:r>
          </a:p>
          <a:p>
            <a:pPr defTabSz="931774">
              <a:spcAft>
                <a:spcPts val="611"/>
              </a:spcAft>
              <a:buBlip>
                <a:blip r:embed="rId3"/>
              </a:buBlip>
              <a:defRPr/>
            </a:pPr>
            <a:endParaRPr lang="en-US" b="1" dirty="0">
              <a:solidFill>
                <a:schemeClr val="tx1">
                  <a:lumMod val="50000"/>
                </a:schemeClr>
              </a:solidFill>
              <a:latin typeface="Gill Sans MT" pitchFamily="34" charset="0"/>
            </a:endParaRPr>
          </a:p>
          <a:p>
            <a:pPr>
              <a:spcBef>
                <a:spcPct val="0"/>
              </a:spcBef>
            </a:pPr>
            <a:r>
              <a:rPr lang="en-US" dirty="0" smtClean="0"/>
              <a:t>Reports should compare performance measures with their target, and they should link measures to overall goals</a:t>
            </a:r>
          </a:p>
          <a:p>
            <a:pPr>
              <a:spcBef>
                <a:spcPct val="0"/>
              </a:spcBef>
            </a:pPr>
            <a:r>
              <a:rPr lang="en-US" dirty="0" smtClean="0"/>
              <a:t>They should provide context, and they should be targeted to a specific audience</a:t>
            </a:r>
          </a:p>
          <a:p>
            <a:pPr>
              <a:spcBef>
                <a:spcPct val="0"/>
              </a:spcBef>
            </a:pPr>
            <a:r>
              <a:rPr lang="en-US" dirty="0" smtClean="0"/>
              <a:t>They should also be routine – reports should be produced on a schedule – this means that they should also be straightforward, easy to produce, and easy to understand</a:t>
            </a:r>
          </a:p>
          <a:p>
            <a:pPr defTabSz="931774">
              <a:spcAft>
                <a:spcPts val="611"/>
              </a:spcAft>
              <a:buBlip>
                <a:blip r:embed="rId3"/>
              </a:buBlip>
              <a:defRPr/>
            </a:pPr>
            <a:endParaRPr lang="en-US" b="1" dirty="0">
              <a:solidFill>
                <a:schemeClr val="tx1">
                  <a:lumMod val="50000"/>
                </a:schemeClr>
              </a:solidFill>
              <a:latin typeface="Gill Sans MT" pitchFamily="34" charset="0"/>
            </a:endParaRPr>
          </a:p>
          <a:p>
            <a:pPr marL="0" indent="0">
              <a:buNone/>
            </a:pPr>
            <a:r>
              <a:rPr lang="en-US" sz="2800" dirty="0" smtClean="0"/>
              <a:t>This is a critical step!</a:t>
            </a:r>
          </a:p>
          <a:p>
            <a:pPr lvl="1"/>
            <a:r>
              <a:rPr lang="en-US" sz="2600" dirty="0" smtClean="0"/>
              <a:t>Keeps you accountable to stakeholders who are expecting and review the reports</a:t>
            </a:r>
          </a:p>
          <a:p>
            <a:pPr lvl="1"/>
            <a:r>
              <a:rPr lang="en-US" sz="2600" dirty="0" smtClean="0"/>
              <a:t>Provides you support for</a:t>
            </a:r>
            <a:r>
              <a:rPr lang="en-US" sz="2600" baseline="0" dirty="0" smtClean="0"/>
              <a:t> requests for resources</a:t>
            </a:r>
            <a:endParaRPr lang="en-US" sz="2600" dirty="0" smtClean="0"/>
          </a:p>
          <a:p>
            <a:pPr>
              <a:spcAft>
                <a:spcPts val="611"/>
              </a:spcAft>
              <a:buBlip>
                <a:blip r:embed="rId3"/>
              </a:buBlip>
            </a:pPr>
            <a:endParaRPr lang="en-US" dirty="0"/>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17</a:t>
            </a:fld>
            <a:endParaRPr lang="en-US"/>
          </a:p>
        </p:txBody>
      </p:sp>
    </p:spTree>
    <p:extLst>
      <p:ext uri="{BB962C8B-B14F-4D97-AF65-F5344CB8AC3E}">
        <p14:creationId xmlns:p14="http://schemas.microsoft.com/office/powerpoint/2010/main" val="141744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4DX Discipline 3 is,</a:t>
            </a:r>
            <a:r>
              <a:rPr lang="en-US" sz="1200" b="0" i="0" kern="1200" baseline="0" dirty="0" smtClean="0">
                <a:solidFill>
                  <a:schemeClr val="tx1"/>
                </a:solidFill>
                <a:effectLst/>
                <a:latin typeface="+mn-lt"/>
                <a:ea typeface="+mn-ea"/>
                <a:cs typeface="+mn-cs"/>
              </a:rPr>
              <a:t> “Keep a Compelling Scorecard.”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lag and lead measures </a:t>
            </a:r>
            <a:r>
              <a:rPr lang="en-US" sz="1200" b="0" i="0" kern="1200" dirty="0" smtClean="0">
                <a:solidFill>
                  <a:schemeClr val="tx1"/>
                </a:solidFill>
                <a:effectLst/>
                <a:latin typeface="+mn-lt"/>
                <a:ea typeface="+mn-ea"/>
                <a:cs typeface="+mn-cs"/>
              </a:rPr>
              <a:t>you include</a:t>
            </a:r>
            <a:r>
              <a:rPr lang="en-US" sz="1200" b="0" i="0" kern="1200" baseline="0" dirty="0" smtClean="0">
                <a:solidFill>
                  <a:schemeClr val="tx1"/>
                </a:solidFill>
                <a:effectLst/>
                <a:latin typeface="+mn-lt"/>
                <a:ea typeface="+mn-ea"/>
                <a:cs typeface="+mn-cs"/>
              </a:rPr>
              <a:t> in your performance management system </a:t>
            </a:r>
            <a:r>
              <a:rPr lang="en-US" sz="1200" b="0" i="0" kern="1200" dirty="0" smtClean="0">
                <a:solidFill>
                  <a:schemeClr val="tx1"/>
                </a:solidFill>
                <a:effectLst/>
                <a:latin typeface="+mn-lt"/>
                <a:ea typeface="+mn-ea"/>
                <a:cs typeface="+mn-cs"/>
              </a:rPr>
              <a:t>won’t </a:t>
            </a:r>
            <a:r>
              <a:rPr lang="en-US" sz="1200" b="0" i="0" kern="1200" dirty="0" smtClean="0">
                <a:solidFill>
                  <a:schemeClr val="tx1"/>
                </a:solidFill>
                <a:effectLst/>
                <a:latin typeface="+mn-lt"/>
                <a:ea typeface="+mn-ea"/>
                <a:cs typeface="+mn-cs"/>
              </a:rPr>
              <a:t>have much meaning to the team unless they can see the progress in real time. Bowling through a curtain is not that much fun. Discipline 3 is the discipline of engagement. People perform best when they are emotionally engaged and the highest level of engagement comes when people who the score: whether they are winning or losing the game. It's that simple.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best scoreboard is designed for, and often by the players. A player’s scoreboard is quite different from the complex scoreboard that coaches love to make. If players know the score, if they can influence the lead measure and if the lead measure moves the lag measures, you know you have a winnable game. Disciplines 1, 2 and 3 are nothing more than a formula for creating a winnable game. Discipline 4 is how we play that game.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scoreboard is not just for the leaders. The scoreboard is for the whole team. To drive execution you need a players' scoreboard that has a few simple graphs on it indicating: Here's where we need to be and here's where we are right now.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With a successful scoreboard, anyone looking at it can determine in five seconds or less whether the team is winning or losing. </a:t>
            </a:r>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18</a:t>
            </a:fld>
            <a:endParaRPr lang="en-US"/>
          </a:p>
        </p:txBody>
      </p:sp>
    </p:spTree>
    <p:extLst>
      <p:ext uri="{BB962C8B-B14F-4D97-AF65-F5344CB8AC3E}">
        <p14:creationId xmlns:p14="http://schemas.microsoft.com/office/powerpoint/2010/main" val="106811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Quality improvement is the final component of a performance management system. </a:t>
            </a:r>
          </a:p>
          <a:p>
            <a:pPr>
              <a:spcBef>
                <a:spcPct val="0"/>
              </a:spcBef>
            </a:pPr>
            <a:endParaRPr lang="en-US" dirty="0" smtClean="0"/>
          </a:p>
          <a:p>
            <a:pPr defTabSz="931774">
              <a:spcBef>
                <a:spcPct val="0"/>
              </a:spcBef>
              <a:defRPr/>
            </a:pPr>
            <a:r>
              <a:rPr lang="en-US" dirty="0"/>
              <a:t>Quality improvement is where a performance management system creates opportunity for meaningful improvement within your public health agency. It is about learning to use data on how you are performing to drive activities that lead to true improvement.</a:t>
            </a:r>
          </a:p>
          <a:p>
            <a:pPr>
              <a:spcBef>
                <a:spcPct val="0"/>
              </a:spcBef>
            </a:pPr>
            <a:endParaRPr lang="en-US" dirty="0" smtClean="0"/>
          </a:p>
          <a:p>
            <a:pPr>
              <a:spcBef>
                <a:spcPct val="0"/>
              </a:spcBef>
            </a:pPr>
            <a:r>
              <a:rPr lang="en-US" dirty="0" smtClean="0"/>
              <a:t>It </a:t>
            </a:r>
            <a:r>
              <a:rPr lang="en-US" dirty="0" smtClean="0"/>
              <a:t>involves:</a:t>
            </a:r>
            <a:endParaRPr lang="en-US" dirty="0" smtClean="0"/>
          </a:p>
          <a:p>
            <a:pPr marL="174708" indent="-174708">
              <a:spcBef>
                <a:spcPct val="0"/>
              </a:spcBef>
              <a:buFont typeface="Arial" pitchFamily="34" charset="0"/>
              <a:buChar char="•"/>
            </a:pPr>
            <a:r>
              <a:rPr lang="en-US" dirty="0" smtClean="0"/>
              <a:t>Using data to:</a:t>
            </a:r>
          </a:p>
          <a:p>
            <a:pPr marL="640594" lvl="1" indent="-174708">
              <a:spcBef>
                <a:spcPct val="0"/>
              </a:spcBef>
              <a:buFont typeface="Arial" pitchFamily="34" charset="0"/>
              <a:buChar char="•"/>
            </a:pPr>
            <a:r>
              <a:rPr lang="en-US" dirty="0" smtClean="0"/>
              <a:t>Make</a:t>
            </a:r>
            <a:r>
              <a:rPr lang="en-US" baseline="0" dirty="0" smtClean="0"/>
              <a:t> decisions about where to focus your improvement efforts</a:t>
            </a:r>
          </a:p>
          <a:p>
            <a:pPr marL="640594" lvl="1" indent="-174708">
              <a:spcBef>
                <a:spcPct val="0"/>
              </a:spcBef>
              <a:buFont typeface="Arial" pitchFamily="34" charset="0"/>
              <a:buChar char="•"/>
            </a:pPr>
            <a:r>
              <a:rPr lang="en-US" baseline="0" dirty="0" smtClean="0"/>
              <a:t>Manage the changes that arise, and</a:t>
            </a:r>
          </a:p>
          <a:p>
            <a:pPr marL="640594" lvl="1" indent="-174708">
              <a:spcBef>
                <a:spcPct val="0"/>
              </a:spcBef>
              <a:buFont typeface="Arial" pitchFamily="34" charset="0"/>
              <a:buChar char="•"/>
            </a:pPr>
            <a:r>
              <a:rPr lang="en-US" baseline="0" dirty="0" smtClean="0"/>
              <a:t>Create a learning organization – one that uses data to learn about the processes, and experiences to constantly improve</a:t>
            </a:r>
            <a:endParaRPr lang="en-US" dirty="0" smtClean="0"/>
          </a:p>
          <a:p>
            <a:r>
              <a:rPr lang="en-US" dirty="0" smtClean="0"/>
              <a:t>As part of a Performance Management system, an established quality improvement process:</a:t>
            </a:r>
          </a:p>
          <a:p>
            <a:pPr marL="628650" lvl="1" indent="-171450">
              <a:buFont typeface="Arial" panose="020B0604020202020204" pitchFamily="34" charset="0"/>
              <a:buChar char="•"/>
            </a:pPr>
            <a:r>
              <a:rPr lang="en-US" dirty="0" smtClean="0"/>
              <a:t>Brings consistency to the agency’s approach to managing performance</a:t>
            </a:r>
          </a:p>
          <a:p>
            <a:pPr marL="628650" lvl="1" indent="-171450">
              <a:buFont typeface="Arial" panose="020B0604020202020204" pitchFamily="34" charset="0"/>
              <a:buChar char="•"/>
            </a:pPr>
            <a:r>
              <a:rPr lang="en-US" dirty="0" smtClean="0"/>
              <a:t>Motivates improvement</a:t>
            </a:r>
          </a:p>
          <a:p>
            <a:pPr marL="628650" lvl="1" indent="-171450">
              <a:buFont typeface="Arial" panose="020B0604020202020204" pitchFamily="34" charset="0"/>
              <a:buChar char="•"/>
            </a:pPr>
            <a:r>
              <a:rPr lang="en-US" dirty="0" smtClean="0"/>
              <a:t>Helps capture lessons learned</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19</a:t>
            </a:fld>
            <a:endParaRPr lang="en-US"/>
          </a:p>
        </p:txBody>
      </p:sp>
    </p:spTree>
    <p:extLst>
      <p:ext uri="{BB962C8B-B14F-4D97-AF65-F5344CB8AC3E}">
        <p14:creationId xmlns:p14="http://schemas.microsoft.com/office/powerpoint/2010/main" val="344834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2</a:t>
            </a:fld>
            <a:endParaRPr lang="en-US"/>
          </a:p>
        </p:txBody>
      </p:sp>
    </p:spTree>
    <p:extLst>
      <p:ext uri="{BB962C8B-B14F-4D97-AF65-F5344CB8AC3E}">
        <p14:creationId xmlns:p14="http://schemas.microsoft.com/office/powerpoint/2010/main" val="396190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4</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Discipline in the 4DX model is “Create a Cadence of Accountability.”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Each </a:t>
            </a:r>
            <a:r>
              <a:rPr lang="en-US" sz="1200" b="0" i="0" kern="1200" dirty="0" smtClean="0">
                <a:solidFill>
                  <a:schemeClr val="tx1"/>
                </a:solidFill>
                <a:effectLst/>
                <a:latin typeface="+mn-lt"/>
                <a:ea typeface="+mn-ea"/>
                <a:cs typeface="+mn-cs"/>
              </a:rPr>
              <a:t>team engages in a simple </a:t>
            </a:r>
            <a:r>
              <a:rPr lang="en-US" sz="1200" b="0" i="0" kern="1200" dirty="0" smtClean="0">
                <a:solidFill>
                  <a:schemeClr val="tx1"/>
                </a:solidFill>
                <a:effectLst/>
                <a:latin typeface="+mn-lt"/>
                <a:ea typeface="+mn-ea"/>
                <a:cs typeface="+mn-cs"/>
              </a:rPr>
              <a:t>regular </a:t>
            </a:r>
            <a:r>
              <a:rPr lang="en-US" sz="1200" b="0" i="0" kern="1200" dirty="0" smtClean="0">
                <a:solidFill>
                  <a:schemeClr val="tx1"/>
                </a:solidFill>
                <a:effectLst/>
                <a:latin typeface="+mn-lt"/>
                <a:ea typeface="+mn-ea"/>
                <a:cs typeface="+mn-cs"/>
              </a:rPr>
              <a:t>process that highlights successes, analyzes failures, and course-corrects as necessary, creating the ultimate performance-management system.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are the one or two most important things I can do this week that will have the biggest impact on the scoreboard?” In the meeting, each team member reports first if they met last week’s commitments, second if the commitments move the lead or lag measures on the scoreboard and finally which commitments they will make for the upcoming week.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With Discipline 4, accountability is shared. Commitments are not only made between leaders and their teams, they are made between individuals on the teams. By keeping weekly commitments, team </a:t>
            </a:r>
            <a:r>
              <a:rPr lang="en-US" sz="1200" b="0" i="0" kern="1200" dirty="0" smtClean="0">
                <a:solidFill>
                  <a:schemeClr val="tx1"/>
                </a:solidFill>
                <a:effectLst/>
                <a:latin typeface="+mn-lt"/>
                <a:ea typeface="+mn-ea"/>
                <a:cs typeface="+mn-cs"/>
              </a:rPr>
              <a:t>members </a:t>
            </a:r>
            <a:r>
              <a:rPr lang="en-US" sz="1200" b="0" i="0" kern="1200" dirty="0" smtClean="0">
                <a:solidFill>
                  <a:schemeClr val="tx1"/>
                </a:solidFill>
                <a:effectLst/>
                <a:latin typeface="+mn-lt"/>
                <a:ea typeface="+mn-ea"/>
                <a:cs typeface="+mn-cs"/>
              </a:rPr>
              <a:t>influence the lead measure, which in turn is predictive of success on the lag measure of the WIG. </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20</a:t>
            </a:fld>
            <a:endParaRPr lang="en-US"/>
          </a:p>
        </p:txBody>
      </p:sp>
    </p:spTree>
    <p:extLst>
      <p:ext uri="{BB962C8B-B14F-4D97-AF65-F5344CB8AC3E}">
        <p14:creationId xmlns:p14="http://schemas.microsoft.com/office/powerpoint/2010/main" val="3369974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role for everyone at BCHD in the performance management system. These</a:t>
            </a:r>
            <a:r>
              <a:rPr lang="en-US" baseline="0" dirty="0" smtClean="0"/>
              <a:t> three slides describe the different responsibilities for performance management based on role within the health department.</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21</a:t>
            </a:fld>
            <a:endParaRPr lang="en-US"/>
          </a:p>
        </p:txBody>
      </p:sp>
    </p:spTree>
    <p:extLst>
      <p:ext uri="{BB962C8B-B14F-4D97-AF65-F5344CB8AC3E}">
        <p14:creationId xmlns:p14="http://schemas.microsoft.com/office/powerpoint/2010/main" val="101127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do</a:t>
            </a:r>
            <a:r>
              <a:rPr lang="en-US" baseline="0" dirty="0" smtClean="0"/>
              <a:t> you have?</a:t>
            </a:r>
          </a:p>
          <a:p>
            <a:r>
              <a:rPr lang="en-US" baseline="0" dirty="0" smtClean="0"/>
              <a:t>What are you still working out?</a:t>
            </a:r>
          </a:p>
          <a:p>
            <a:r>
              <a:rPr lang="en-US" baseline="0" dirty="0" smtClean="0"/>
              <a:t>What ideas came to mind?</a:t>
            </a:r>
          </a:p>
          <a:p>
            <a:r>
              <a:rPr lang="en-US" baseline="0" dirty="0" smtClean="0"/>
              <a:t>What are you excited about</a:t>
            </a:r>
            <a:r>
              <a:rPr lang="en-US" baseline="0" dirty="0" smtClean="0"/>
              <a:t>?</a:t>
            </a:r>
          </a:p>
          <a:p>
            <a:endParaRPr lang="en-US" baseline="0" dirty="0" smtClean="0"/>
          </a:p>
          <a:p>
            <a:r>
              <a:rPr lang="en-US" baseline="0" dirty="0" smtClean="0"/>
              <a:t>Record these observations and share with your supervisor.</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24</a:t>
            </a:fld>
            <a:endParaRPr lang="en-US"/>
          </a:p>
        </p:txBody>
      </p:sp>
    </p:spTree>
    <p:extLst>
      <p:ext uri="{BB962C8B-B14F-4D97-AF65-F5344CB8AC3E}">
        <p14:creationId xmlns:p14="http://schemas.microsoft.com/office/powerpoint/2010/main" val="2058415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spending your time learning about BCHD’s performance management system. Together, we can work to make Berrien County a </a:t>
            </a:r>
            <a:r>
              <a:rPr lang="en-US" baseline="0" smtClean="0"/>
              <a:t>healthy place to live.</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25</a:t>
            </a:fld>
            <a:endParaRPr lang="en-US"/>
          </a:p>
        </p:txBody>
      </p:sp>
    </p:spTree>
    <p:extLst>
      <p:ext uri="{BB962C8B-B14F-4D97-AF65-F5344CB8AC3E}">
        <p14:creationId xmlns:p14="http://schemas.microsoft.com/office/powerpoint/2010/main" val="334998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3</a:t>
            </a:fld>
            <a:endParaRPr lang="en-US"/>
          </a:p>
        </p:txBody>
      </p:sp>
    </p:spTree>
    <p:extLst>
      <p:ext uri="{BB962C8B-B14F-4D97-AF65-F5344CB8AC3E}">
        <p14:creationId xmlns:p14="http://schemas.microsoft.com/office/powerpoint/2010/main" val="154198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What </a:t>
            </a:r>
            <a:r>
              <a:rPr lang="en-US" baseline="0" dirty="0" smtClean="0"/>
              <a:t>is performance management?</a:t>
            </a:r>
            <a:endParaRPr lang="en-US" dirty="0" smtClean="0"/>
          </a:p>
          <a:p>
            <a:pPr marL="174708" indent="-174708">
              <a:buFont typeface="Arial" panose="020B0604020202020204" pitchFamily="34" charset="0"/>
              <a:buChar char="•"/>
            </a:pPr>
            <a:r>
              <a:rPr lang="en-US" dirty="0" smtClean="0"/>
              <a:t>The two</a:t>
            </a:r>
            <a:r>
              <a:rPr lang="en-US" baseline="0" dirty="0" smtClean="0"/>
              <a:t> definitions on the screen have a few important things in common:</a:t>
            </a:r>
          </a:p>
          <a:p>
            <a:pPr marL="631908" lvl="1" indent="-174708">
              <a:buFont typeface="Arial" panose="020B0604020202020204" pitchFamily="34" charset="0"/>
              <a:buChar char="•"/>
            </a:pPr>
            <a:r>
              <a:rPr lang="en-US" baseline="0" dirty="0" smtClean="0"/>
              <a:t>Systematic process</a:t>
            </a:r>
          </a:p>
          <a:p>
            <a:pPr marL="631908" lvl="1" indent="-174708">
              <a:buFont typeface="Arial" panose="020B0604020202020204" pitchFamily="34" charset="0"/>
              <a:buChar char="•"/>
            </a:pPr>
            <a:r>
              <a:rPr lang="en-US" baseline="0" dirty="0" smtClean="0"/>
              <a:t>Involves employees</a:t>
            </a:r>
          </a:p>
          <a:p>
            <a:pPr marL="631908" lvl="1" indent="-174708">
              <a:buFont typeface="Arial" panose="020B0604020202020204" pitchFamily="34" charset="0"/>
              <a:buChar char="•"/>
            </a:pPr>
            <a:r>
              <a:rPr lang="en-US" baseline="0" dirty="0" smtClean="0"/>
              <a:t>Seeks to improve effectiveness of agency activities</a:t>
            </a:r>
          </a:p>
          <a:p>
            <a:pPr marL="631908" lvl="1" indent="-174708">
              <a:buFont typeface="Arial" panose="020B0604020202020204" pitchFamily="34" charset="0"/>
              <a:buChar char="•"/>
            </a:pPr>
            <a:r>
              <a:rPr lang="en-US" baseline="0" dirty="0" smtClean="0"/>
              <a:t>Aimed at measuring achievement of agency-level mission and goals</a:t>
            </a:r>
          </a:p>
          <a:p>
            <a:pPr marL="631908" lvl="1"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E2BCFC8-DDAD-42CC-94C3-62BFA33F5ED3}" type="slidenum">
              <a:rPr lang="en-US" smtClean="0"/>
              <a:t>4</a:t>
            </a:fld>
            <a:endParaRPr lang="en-US"/>
          </a:p>
        </p:txBody>
      </p:sp>
    </p:spTree>
    <p:extLst>
      <p:ext uri="{BB962C8B-B14F-4D97-AF65-F5344CB8AC3E}">
        <p14:creationId xmlns:p14="http://schemas.microsoft.com/office/powerpoint/2010/main" val="184011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Bef>
                <a:spcPct val="0"/>
              </a:spcBef>
              <a:buFontTx/>
              <a:buChar char="•"/>
            </a:pPr>
            <a:r>
              <a:rPr lang="en-US" dirty="0" smtClean="0"/>
              <a:t>You </a:t>
            </a:r>
            <a:r>
              <a:rPr lang="en-US" dirty="0" smtClean="0"/>
              <a:t>all are very familiar with the idea of accountability, setting objectives, evaluating your programs. </a:t>
            </a:r>
          </a:p>
          <a:p>
            <a:pPr marL="174708" indent="-174708">
              <a:spcBef>
                <a:spcPct val="0"/>
              </a:spcBef>
              <a:buFontTx/>
              <a:buChar char="•"/>
            </a:pPr>
            <a:r>
              <a:rPr lang="en-US" dirty="0" smtClean="0"/>
              <a:t>However, these activities tend to be linked to specific grants or funding streams, they rarely cross the agency, and they are not typically explicitly linked to the overall vision and mission of your agency.</a:t>
            </a:r>
          </a:p>
          <a:p>
            <a:pPr marL="174708" indent="-174708">
              <a:spcBef>
                <a:spcPct val="0"/>
              </a:spcBef>
              <a:buFontTx/>
              <a:buChar char="•"/>
            </a:pPr>
            <a:r>
              <a:rPr lang="en-US" dirty="0" smtClean="0"/>
              <a:t>Performance management isn’t about the performance of people or programs, its about managing the performance of the agency against agency wide objectives that are linked to the agency’s mission and vision</a:t>
            </a:r>
          </a:p>
          <a:p>
            <a:endParaRPr lang="en-US" dirty="0"/>
          </a:p>
        </p:txBody>
      </p:sp>
      <p:sp>
        <p:nvSpPr>
          <p:cNvPr id="4" name="Slide Number Placeholder 3"/>
          <p:cNvSpPr>
            <a:spLocks noGrp="1"/>
          </p:cNvSpPr>
          <p:nvPr>
            <p:ph type="sldNum" sz="quarter" idx="10"/>
          </p:nvPr>
        </p:nvSpPr>
        <p:spPr/>
        <p:txBody>
          <a:bodyPr/>
          <a:lstStyle/>
          <a:p>
            <a:fld id="{843C9500-48BE-4D15-A2C4-4CE50CAA2172}" type="slidenum">
              <a:rPr lang="en-US" smtClean="0"/>
              <a:t>5</a:t>
            </a:fld>
            <a:endParaRPr lang="en-US"/>
          </a:p>
        </p:txBody>
      </p:sp>
    </p:spTree>
    <p:extLst>
      <p:ext uri="{BB962C8B-B14F-4D97-AF65-F5344CB8AC3E}">
        <p14:creationId xmlns:p14="http://schemas.microsoft.com/office/powerpoint/2010/main" val="195561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purpose</a:t>
            </a:r>
            <a:r>
              <a:rPr lang="en-US" baseline="0" dirty="0" smtClean="0"/>
              <a:t> of performance management is to determine whether your organization is reaching its goals. This involves r</a:t>
            </a:r>
            <a:r>
              <a:rPr lang="en-US" dirty="0" smtClean="0"/>
              <a:t>egularly tracking data related to organizational goals, using data to determine whether the organization is making progress toward goals, and putting improvement activities in place when data indicate the need.</a:t>
            </a:r>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6</a:t>
            </a:fld>
            <a:endParaRPr lang="en-US"/>
          </a:p>
        </p:txBody>
      </p:sp>
    </p:spTree>
    <p:extLst>
      <p:ext uri="{BB962C8B-B14F-4D97-AF65-F5344CB8AC3E}">
        <p14:creationId xmlns:p14="http://schemas.microsoft.com/office/powerpoint/2010/main" val="51906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reasons why performance</a:t>
            </a:r>
            <a:r>
              <a:rPr lang="en-US" baseline="0" dirty="0" smtClean="0"/>
              <a:t> management is an important activity for public health agencies. These include:</a:t>
            </a:r>
          </a:p>
          <a:p>
            <a:pPr marL="171450" indent="-171450">
              <a:buFont typeface="Arial" panose="020B0604020202020204" pitchFamily="34" charset="0"/>
              <a:buChar char="•"/>
            </a:pPr>
            <a:r>
              <a:rPr lang="en-US" baseline="0" dirty="0" smtClean="0"/>
              <a:t>It allows agencies to use data for decision making</a:t>
            </a:r>
          </a:p>
          <a:p>
            <a:pPr marL="171450" indent="-171450">
              <a:buFont typeface="Arial" panose="020B0604020202020204" pitchFamily="34" charset="0"/>
              <a:buChar char="•"/>
            </a:pPr>
            <a:r>
              <a:rPr lang="en-US" baseline="0" dirty="0" smtClean="0"/>
              <a:t>It ensures strategic priorities are implemented and achievement is measured</a:t>
            </a:r>
          </a:p>
          <a:p>
            <a:pPr marL="171450" indent="-171450">
              <a:buFont typeface="Arial" panose="020B0604020202020204" pitchFamily="34" charset="0"/>
              <a:buChar char="•"/>
            </a:pPr>
            <a:r>
              <a:rPr lang="en-US" baseline="0" dirty="0" smtClean="0"/>
              <a:t>It focuses on organizational-level results/outcomes</a:t>
            </a:r>
          </a:p>
          <a:p>
            <a:pPr marL="171450" indent="-171450">
              <a:buFont typeface="Arial" panose="020B0604020202020204" pitchFamily="34" charset="0"/>
              <a:buChar char="•"/>
            </a:pPr>
            <a:r>
              <a:rPr lang="en-US" baseline="0" dirty="0" smtClean="0"/>
              <a:t>Employees have meaningful feedback about the outcomes of what they do</a:t>
            </a:r>
          </a:p>
          <a:p>
            <a:pPr marL="171450" indent="-171450">
              <a:buFont typeface="Arial" panose="020B0604020202020204" pitchFamily="34" charset="0"/>
              <a:buChar char="•"/>
            </a:pPr>
            <a:r>
              <a:rPr lang="en-US" baseline="0" dirty="0" smtClean="0"/>
              <a:t>When data show that the agency isn’t making adequate progress toward a goal, it allows easy identification of opportunities for improvement</a:t>
            </a:r>
          </a:p>
          <a:p>
            <a:pPr marL="171450" indent="-171450">
              <a:buFont typeface="Arial" panose="020B0604020202020204" pitchFamily="34" charset="0"/>
              <a:buChar char="•"/>
            </a:pPr>
            <a:r>
              <a:rPr lang="en-US" baseline="0" dirty="0" smtClean="0"/>
              <a:t>And finally, when an agency is regularly using its data to examine the outcomes of activities and uses the data to learn, this provides the basis for a learning organization and a culture of quality</a:t>
            </a:r>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7</a:t>
            </a:fld>
            <a:endParaRPr lang="en-US"/>
          </a:p>
        </p:txBody>
      </p:sp>
    </p:spTree>
    <p:extLst>
      <p:ext uri="{BB962C8B-B14F-4D97-AF65-F5344CB8AC3E}">
        <p14:creationId xmlns:p14="http://schemas.microsoft.com/office/powerpoint/2010/main" val="226198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Performance management can be a powerful</a:t>
            </a:r>
            <a:r>
              <a:rPr lang="en-US" sz="1200" b="1" kern="1200" baseline="0" dirty="0" smtClean="0">
                <a:solidFill>
                  <a:schemeClr val="tx1"/>
                </a:solidFill>
                <a:effectLst/>
                <a:latin typeface="+mn-lt"/>
                <a:ea typeface="+mn-ea"/>
                <a:cs typeface="+mn-cs"/>
              </a:rPr>
              <a:t> tool. It allows for: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Communication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progress and accomplishments inside and outside the organization</a:t>
            </a:r>
          </a:p>
          <a:p>
            <a:r>
              <a:rPr lang="en-US" sz="1200" b="1" kern="1200" dirty="0" smtClean="0">
                <a:solidFill>
                  <a:schemeClr val="tx1"/>
                </a:solidFill>
                <a:effectLst/>
                <a:latin typeface="+mn-lt"/>
                <a:ea typeface="+mn-ea"/>
                <a:cs typeface="+mn-cs"/>
              </a:rPr>
              <a:t>Motivation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employees and partners</a:t>
            </a:r>
          </a:p>
          <a:p>
            <a:r>
              <a:rPr lang="en-US" sz="1200" b="1" kern="1200" dirty="0" smtClean="0">
                <a:solidFill>
                  <a:schemeClr val="tx1"/>
                </a:solidFill>
                <a:effectLst/>
                <a:latin typeface="+mn-lt"/>
                <a:ea typeface="+mn-ea"/>
                <a:cs typeface="+mn-cs"/>
              </a:rPr>
              <a:t>Illumination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…shedding light on what works and what doesn’t </a:t>
            </a:r>
          </a:p>
          <a:p>
            <a:r>
              <a:rPr lang="en-US" sz="1200" b="1" kern="1200" dirty="0" smtClean="0">
                <a:solidFill>
                  <a:schemeClr val="tx1"/>
                </a:solidFill>
                <a:effectLst/>
                <a:latin typeface="+mn-lt"/>
                <a:ea typeface="+mn-ea"/>
                <a:cs typeface="+mn-cs"/>
              </a:rPr>
              <a:t>Allocation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…informing decision about where to focus resources and efforts</a:t>
            </a:r>
          </a:p>
          <a:p>
            <a:endParaRPr lang="en-US" dirty="0"/>
          </a:p>
        </p:txBody>
      </p:sp>
      <p:sp>
        <p:nvSpPr>
          <p:cNvPr id="4" name="Slide Number Placeholder 3"/>
          <p:cNvSpPr>
            <a:spLocks noGrp="1"/>
          </p:cNvSpPr>
          <p:nvPr>
            <p:ph type="sldNum" sz="quarter" idx="10"/>
          </p:nvPr>
        </p:nvSpPr>
        <p:spPr/>
        <p:txBody>
          <a:bodyPr/>
          <a:lstStyle/>
          <a:p>
            <a:fld id="{AE2BCFC8-DDAD-42CC-94C3-62BFA33F5ED3}" type="slidenum">
              <a:rPr lang="en-US" smtClean="0"/>
              <a:t>8</a:t>
            </a:fld>
            <a:endParaRPr lang="en-US"/>
          </a:p>
        </p:txBody>
      </p:sp>
    </p:spTree>
    <p:extLst>
      <p:ext uri="{BB962C8B-B14F-4D97-AF65-F5344CB8AC3E}">
        <p14:creationId xmlns:p14="http://schemas.microsoft.com/office/powerpoint/2010/main" val="274402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It helps to think about performance management like you might think of working toward any other goal, like, for example, training for a race:</a:t>
            </a:r>
          </a:p>
          <a:p>
            <a:pPr marL="174708" indent="-174708">
              <a:buFont typeface="Arial" pitchFamily="34" charset="0"/>
              <a:buChar char="•"/>
              <a:defRPr/>
            </a:pPr>
            <a:r>
              <a:rPr lang="en-US" dirty="0" smtClean="0"/>
              <a:t>It takes planning, dedication, and time</a:t>
            </a:r>
          </a:p>
          <a:p>
            <a:pPr marL="174708" indent="-174708">
              <a:buFont typeface="Arial" pitchFamily="34" charset="0"/>
              <a:buChar char="•"/>
              <a:defRPr/>
            </a:pPr>
            <a:r>
              <a:rPr lang="en-US" dirty="0" smtClean="0"/>
              <a:t>It requires setting mini goals along the way</a:t>
            </a:r>
          </a:p>
          <a:p>
            <a:pPr marL="174708" indent="-174708">
              <a:buFont typeface="Arial" pitchFamily="34" charset="0"/>
              <a:buChar char="•"/>
              <a:defRPr/>
            </a:pPr>
            <a:r>
              <a:rPr lang="en-US" dirty="0" smtClean="0"/>
              <a:t>It can be painful at first, but the training eventually becomes its own reward</a:t>
            </a:r>
          </a:p>
          <a:p>
            <a:pPr marL="174708" indent="-174708">
              <a:buFont typeface="Arial" pitchFamily="34" charset="0"/>
              <a:buChar char="•"/>
              <a:defRPr/>
            </a:pPr>
            <a:r>
              <a:rPr lang="en-US" dirty="0" smtClean="0"/>
              <a:t>The payoff is great</a:t>
            </a:r>
            <a:endParaRPr 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57066" indent="-291179">
              <a:defRPr>
                <a:solidFill>
                  <a:schemeClr val="tx1"/>
                </a:solidFill>
                <a:latin typeface="Palatino Linotype" pitchFamily="18" charset="0"/>
              </a:defRPr>
            </a:lvl2pPr>
            <a:lvl3pPr marL="1164717" indent="-232943">
              <a:defRPr>
                <a:solidFill>
                  <a:schemeClr val="tx1"/>
                </a:solidFill>
                <a:latin typeface="Palatino Linotype" pitchFamily="18" charset="0"/>
              </a:defRPr>
            </a:lvl3pPr>
            <a:lvl4pPr marL="1630604" indent="-232943">
              <a:defRPr>
                <a:solidFill>
                  <a:schemeClr val="tx1"/>
                </a:solidFill>
                <a:latin typeface="Palatino Linotype" pitchFamily="18" charset="0"/>
              </a:defRPr>
            </a:lvl4pPr>
            <a:lvl5pPr marL="2096491" indent="-232943">
              <a:defRPr>
                <a:solidFill>
                  <a:schemeClr val="tx1"/>
                </a:solidFill>
                <a:latin typeface="Palatino Linotype" pitchFamily="18" charset="0"/>
              </a:defRPr>
            </a:lvl5pPr>
            <a:lvl6pPr marL="2562377" indent="-232943" fontAlgn="base">
              <a:spcBef>
                <a:spcPct val="0"/>
              </a:spcBef>
              <a:spcAft>
                <a:spcPct val="0"/>
              </a:spcAft>
              <a:defRPr>
                <a:solidFill>
                  <a:schemeClr val="tx1"/>
                </a:solidFill>
                <a:latin typeface="Palatino Linotype" pitchFamily="18" charset="0"/>
              </a:defRPr>
            </a:lvl6pPr>
            <a:lvl7pPr marL="3028264" indent="-232943" fontAlgn="base">
              <a:spcBef>
                <a:spcPct val="0"/>
              </a:spcBef>
              <a:spcAft>
                <a:spcPct val="0"/>
              </a:spcAft>
              <a:defRPr>
                <a:solidFill>
                  <a:schemeClr val="tx1"/>
                </a:solidFill>
                <a:latin typeface="Palatino Linotype" pitchFamily="18" charset="0"/>
              </a:defRPr>
            </a:lvl7pPr>
            <a:lvl8pPr marL="3494151" indent="-232943" fontAlgn="base">
              <a:spcBef>
                <a:spcPct val="0"/>
              </a:spcBef>
              <a:spcAft>
                <a:spcPct val="0"/>
              </a:spcAft>
              <a:defRPr>
                <a:solidFill>
                  <a:schemeClr val="tx1"/>
                </a:solidFill>
                <a:latin typeface="Palatino Linotype" pitchFamily="18" charset="0"/>
              </a:defRPr>
            </a:lvl8pPr>
            <a:lvl9pPr marL="3960038" indent="-232943"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082A75A-E7A4-4AF1-BE81-7623B29BADA2}" type="slidenum">
              <a:rPr lang="en-US">
                <a:latin typeface="Calibri" pitchFamily="34" charset="0"/>
              </a:rPr>
              <a:pPr fontAlgn="base">
                <a:spcBef>
                  <a:spcPct val="0"/>
                </a:spcBef>
                <a:spcAft>
                  <a:spcPct val="0"/>
                </a:spcAft>
              </a:pPr>
              <a:t>9</a:t>
            </a:fld>
            <a:endParaRPr lang="en-US">
              <a:latin typeface="Calibri" pitchFamily="34" charset="0"/>
            </a:endParaRPr>
          </a:p>
        </p:txBody>
      </p:sp>
    </p:spTree>
    <p:extLst>
      <p:ext uri="{BB962C8B-B14F-4D97-AF65-F5344CB8AC3E}">
        <p14:creationId xmlns:p14="http://schemas.microsoft.com/office/powerpoint/2010/main" val="290729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A8B943-8222-4260-BFAF-49DEC22BCEC4}"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135561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A8B943-8222-4260-BFAF-49DEC22BCEC4}"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323088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A8B943-8222-4260-BFAF-49DEC22BCEC4}"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339799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8B943-8222-4260-BFAF-49DEC22BCEC4}"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226555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8B943-8222-4260-BFAF-49DEC22BCEC4}"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68761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2A8B943-8222-4260-BFAF-49DEC22BCEC4}" type="datetimeFigureOut">
              <a:rPr lang="en-US" smtClean="0"/>
              <a:t>5/31/2018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408797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D2A8B943-8222-4260-BFAF-49DEC22BCEC4}" type="datetimeFigureOut">
              <a:rPr lang="en-US" smtClean="0"/>
              <a:t>5/31/2018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38619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2A8B943-8222-4260-BFAF-49DEC22BCEC4}" type="datetimeFigureOut">
              <a:rPr lang="en-US" smtClean="0"/>
              <a:t>5/31/2018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396568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A8B943-8222-4260-BFAF-49DEC22BCEC4}"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280478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2A8B943-8222-4260-BFAF-49DEC22BCEC4}" type="datetimeFigureOut">
              <a:rPr lang="en-US" smtClean="0"/>
              <a:t>5/31/2018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78709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2A8B943-8222-4260-BFAF-49DEC22BCEC4}" type="datetimeFigureOut">
              <a:rPr lang="en-US" smtClean="0"/>
              <a:t>5/31/2018</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ADFA0A2D-2696-41E0-A59C-E27574698C83}" type="slidenum">
              <a:rPr lang="en-US" smtClean="0"/>
              <a:t>‹#›</a:t>
            </a:fld>
            <a:endParaRPr lang="en-US"/>
          </a:p>
        </p:txBody>
      </p:sp>
    </p:spTree>
    <p:extLst>
      <p:ext uri="{BB962C8B-B14F-4D97-AF65-F5344CB8AC3E}">
        <p14:creationId xmlns:p14="http://schemas.microsoft.com/office/powerpoint/2010/main" val="186602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2A8B943-8222-4260-BFAF-49DEC22BCEC4}" type="datetimeFigureOut">
              <a:rPr lang="en-US" smtClean="0"/>
              <a:t>5/31/2018</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DFA0A2D-2696-41E0-A59C-E27574698C83}" type="slidenum">
              <a:rPr lang="en-US" smtClean="0"/>
              <a:t>‹#›</a:t>
            </a:fld>
            <a:endParaRPr lang="en-US"/>
          </a:p>
        </p:txBody>
      </p:sp>
    </p:spTree>
    <p:extLst>
      <p:ext uri="{BB962C8B-B14F-4D97-AF65-F5344CB8AC3E}">
        <p14:creationId xmlns:p14="http://schemas.microsoft.com/office/powerpoint/2010/main" val="16634934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Berrien County Health Department –</a:t>
            </a:r>
            <a:r>
              <a:rPr lang="en-US" dirty="0" smtClean="0"/>
              <a:t> </a:t>
            </a:r>
            <a:br>
              <a:rPr lang="en-US" dirty="0" smtClean="0"/>
            </a:br>
            <a:r>
              <a:rPr lang="en-US" dirty="0" smtClean="0"/>
              <a:t>Performance Management Staff Training</a:t>
            </a:r>
            <a:endParaRPr lang="en-US" dirty="0"/>
          </a:p>
        </p:txBody>
      </p:sp>
      <p:sp>
        <p:nvSpPr>
          <p:cNvPr id="3" name="Subtitle 2"/>
          <p:cNvSpPr>
            <a:spLocks noGrp="1"/>
          </p:cNvSpPr>
          <p:nvPr>
            <p:ph type="subTitle" idx="1"/>
          </p:nvPr>
        </p:nvSpPr>
        <p:spPr/>
        <p:txBody>
          <a:bodyPr>
            <a:normAutofit/>
          </a:bodyPr>
          <a:lstStyle/>
          <a:p>
            <a:r>
              <a:rPr lang="en-US" dirty="0" smtClean="0"/>
              <a:t>Developed </a:t>
            </a:r>
            <a:r>
              <a:rPr lang="en-US" dirty="0" smtClean="0"/>
              <a:t>for BCHD by </a:t>
            </a:r>
            <a:r>
              <a:rPr lang="en-US" dirty="0" smtClean="0"/>
              <a:t>MPHI</a:t>
            </a:r>
            <a:endParaRPr lang="en-US" dirty="0" smtClean="0"/>
          </a:p>
          <a:p>
            <a:r>
              <a:rPr lang="en-US" dirty="0" smtClean="0"/>
              <a:t>Jessie Jones and Brittney Spitzley</a:t>
            </a:r>
            <a:endParaRPr lang="en-US" dirty="0"/>
          </a:p>
        </p:txBody>
      </p:sp>
    </p:spTree>
    <p:extLst>
      <p:ext uri="{BB962C8B-B14F-4D97-AF65-F5344CB8AC3E}">
        <p14:creationId xmlns:p14="http://schemas.microsoft.com/office/powerpoint/2010/main" val="3740020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14475"/>
            <a:ext cx="3271756" cy="3962400"/>
          </a:xfrm>
        </p:spPr>
        <p:txBody>
          <a:bodyPr>
            <a:normAutofit/>
          </a:bodyPr>
          <a:lstStyle/>
          <a:p>
            <a:pPr>
              <a:defRPr/>
            </a:pPr>
            <a:r>
              <a:rPr lang="en-US" dirty="0"/>
              <a:t>Performance Management starts with a vision… and some data</a:t>
            </a:r>
          </a:p>
        </p:txBody>
      </p:sp>
      <p:sp>
        <p:nvSpPr>
          <p:cNvPr id="3" name="Content Placeholder 2"/>
          <p:cNvSpPr>
            <a:spLocks noGrp="1"/>
          </p:cNvSpPr>
          <p:nvPr>
            <p:ph idx="1"/>
          </p:nvPr>
        </p:nvSpPr>
        <p:spPr>
          <a:xfrm>
            <a:off x="3757693" y="1028700"/>
            <a:ext cx="7862807" cy="4933950"/>
          </a:xfrm>
        </p:spPr>
        <p:txBody>
          <a:bodyPr rtlCol="0">
            <a:normAutofit lnSpcReduction="10000"/>
          </a:bodyPr>
          <a:lstStyle/>
          <a:p>
            <a:r>
              <a:rPr lang="en-US" sz="2800" b="1" dirty="0" smtClean="0"/>
              <a:t>Vision </a:t>
            </a:r>
            <a:r>
              <a:rPr lang="en-US" sz="2800" b="1" dirty="0"/>
              <a:t>&amp; Mission</a:t>
            </a:r>
          </a:p>
          <a:p>
            <a:r>
              <a:rPr lang="en-US" sz="2800" b="1" dirty="0" smtClean="0"/>
              <a:t>Community </a:t>
            </a:r>
            <a:r>
              <a:rPr lang="en-US" sz="2800" b="1" dirty="0"/>
              <a:t>Health Assessment</a:t>
            </a:r>
          </a:p>
          <a:p>
            <a:pPr lvl="1"/>
            <a:r>
              <a:rPr lang="en-US" sz="2400" dirty="0"/>
              <a:t>Where are we now?</a:t>
            </a:r>
          </a:p>
          <a:p>
            <a:r>
              <a:rPr lang="en-US" sz="2800" b="1" dirty="0" smtClean="0"/>
              <a:t>Community </a:t>
            </a:r>
            <a:r>
              <a:rPr lang="en-US" sz="2800" b="1" dirty="0"/>
              <a:t>Health Improvement Plan</a:t>
            </a:r>
          </a:p>
          <a:p>
            <a:pPr lvl="1"/>
            <a:r>
              <a:rPr lang="en-US" sz="2400" dirty="0"/>
              <a:t>Where do we need to go as a public health system?</a:t>
            </a:r>
          </a:p>
          <a:p>
            <a:r>
              <a:rPr lang="en-US" sz="2800" b="1" dirty="0"/>
              <a:t>Agency Strategic Plan</a:t>
            </a:r>
          </a:p>
          <a:p>
            <a:pPr lvl="1"/>
            <a:r>
              <a:rPr lang="en-US" sz="2400" dirty="0"/>
              <a:t>Where do we need to go as a public health agency?</a:t>
            </a:r>
          </a:p>
          <a:p>
            <a:r>
              <a:rPr lang="en-US" sz="2800" b="1" dirty="0" smtClean="0"/>
              <a:t>Quality Improvement Plan</a:t>
            </a:r>
          </a:p>
          <a:p>
            <a:pPr lvl="1"/>
            <a:r>
              <a:rPr lang="en-US" sz="2400" dirty="0"/>
              <a:t>What are we working to improve?</a:t>
            </a:r>
          </a:p>
          <a:p>
            <a:r>
              <a:rPr lang="en-US" sz="2800" b="1" dirty="0" smtClean="0"/>
              <a:t>Program Logic Models</a:t>
            </a:r>
          </a:p>
          <a:p>
            <a:pPr lvl="1"/>
            <a:r>
              <a:rPr lang="en-US" sz="2400" dirty="0"/>
              <a:t>What do we do &amp; how do we do it?</a:t>
            </a:r>
          </a:p>
        </p:txBody>
      </p:sp>
      <p:sp>
        <p:nvSpPr>
          <p:cNvPr id="5" name="Slide Number Placeholder 4"/>
          <p:cNvSpPr>
            <a:spLocks noGrp="1"/>
          </p:cNvSpPr>
          <p:nvPr>
            <p:ph type="sldNum" sz="quarter" idx="12"/>
          </p:nvPr>
        </p:nvSpPr>
        <p:spPr/>
        <p:txBody>
          <a:bodyPr/>
          <a:lstStyle/>
          <a:p>
            <a:fld id="{1C249BD7-5427-4B16-A274-12B218326978}" type="slidenum">
              <a:rPr lang="en-US" smtClean="0">
                <a:solidFill>
                  <a:schemeClr val="tx1"/>
                </a:solidFill>
              </a:rPr>
              <a:pPr/>
              <a:t>10</a:t>
            </a:fld>
            <a:endParaRPr lang="en-US">
              <a:solidFill>
                <a:schemeClr val="tx1"/>
              </a:solidFill>
            </a:endParaRPr>
          </a:p>
        </p:txBody>
      </p:sp>
    </p:spTree>
    <p:extLst>
      <p:ext uri="{BB962C8B-B14F-4D97-AF65-F5344CB8AC3E}">
        <p14:creationId xmlns:p14="http://schemas.microsoft.com/office/powerpoint/2010/main" val="284363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for Performance Management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7825" y="863600"/>
            <a:ext cx="5097026" cy="5121275"/>
          </a:xfrm>
        </p:spPr>
      </p:pic>
    </p:spTree>
    <p:extLst>
      <p:ext uri="{BB962C8B-B14F-4D97-AF65-F5344CB8AC3E}">
        <p14:creationId xmlns:p14="http://schemas.microsoft.com/office/powerpoint/2010/main" val="319436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 Brief Look into Each Component</a:t>
            </a:r>
            <a:endParaRPr lang="en-US" dirty="0"/>
          </a:p>
        </p:txBody>
      </p:sp>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63852" y="863600"/>
            <a:ext cx="5124972" cy="5121275"/>
          </a:xfrm>
          <a:prstGeom prst="rect">
            <a:avLst/>
          </a:prstGeom>
        </p:spPr>
      </p:pic>
    </p:spTree>
    <p:extLst>
      <p:ext uri="{BB962C8B-B14F-4D97-AF65-F5344CB8AC3E}">
        <p14:creationId xmlns:p14="http://schemas.microsoft.com/office/powerpoint/2010/main" val="846518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Standards</a:t>
            </a:r>
            <a:br>
              <a:rPr lang="en-US" dirty="0" smtClean="0"/>
            </a:br>
            <a:r>
              <a:rPr lang="en-US" dirty="0"/>
              <a:t/>
            </a:r>
            <a:br>
              <a:rPr lang="en-US" dirty="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98927" y="2062025"/>
            <a:ext cx="3637755" cy="2724805"/>
          </a:xfrm>
        </p:spPr>
      </p:pic>
      <p:sp>
        <p:nvSpPr>
          <p:cNvPr id="5" name="Content Placeholder 4"/>
          <p:cNvSpPr>
            <a:spLocks noGrp="1"/>
          </p:cNvSpPr>
          <p:nvPr>
            <p:ph sz="half" idx="2"/>
          </p:nvPr>
        </p:nvSpPr>
        <p:spPr>
          <a:xfrm>
            <a:off x="7144512" y="868680"/>
            <a:ext cx="4572000" cy="5120640"/>
          </a:xfrm>
        </p:spPr>
        <p:txBody>
          <a:bodyPr/>
          <a:lstStyle/>
          <a:p>
            <a:r>
              <a:rPr lang="en-US" sz="2800" dirty="0" smtClean="0"/>
              <a:t>Objective standards that are used to assess an organization’s performance</a:t>
            </a:r>
          </a:p>
          <a:p>
            <a:endParaRPr lang="en-US" sz="2800" dirty="0"/>
          </a:p>
          <a:p>
            <a:r>
              <a:rPr lang="en-US" sz="2800" dirty="0" smtClean="0"/>
              <a:t>Steps:</a:t>
            </a:r>
          </a:p>
          <a:p>
            <a:pPr lvl="1"/>
            <a:r>
              <a:rPr lang="en-US" sz="2400" dirty="0" smtClean="0"/>
              <a:t>Identify set goals/priorities</a:t>
            </a:r>
          </a:p>
          <a:p>
            <a:pPr lvl="1"/>
            <a:r>
              <a:rPr lang="en-US" sz="2400" dirty="0" smtClean="0"/>
              <a:t>Set targets</a:t>
            </a:r>
          </a:p>
          <a:p>
            <a:pPr lvl="1"/>
            <a:r>
              <a:rPr lang="en-US" sz="2400" dirty="0" smtClean="0"/>
              <a:t>Communicate expectations</a:t>
            </a:r>
            <a:endParaRPr lang="en-US" sz="2400" dirty="0"/>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 y="3615426"/>
            <a:ext cx="1903195" cy="1912249"/>
          </a:xfrm>
          <a:prstGeom prst="rect">
            <a:avLst/>
          </a:prstGeom>
        </p:spPr>
      </p:pic>
    </p:spTree>
    <p:extLst>
      <p:ext uri="{BB962C8B-B14F-4D97-AF65-F5344CB8AC3E}">
        <p14:creationId xmlns:p14="http://schemas.microsoft.com/office/powerpoint/2010/main" val="4047958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Standards</a:t>
            </a:r>
            <a:br>
              <a:rPr lang="en-US" dirty="0" smtClean="0"/>
            </a:br>
            <a:endParaRPr lang="en-US" dirty="0"/>
          </a:p>
        </p:txBody>
      </p:sp>
      <p:pic>
        <p:nvPicPr>
          <p:cNvPr id="2050" name="Picture 2" descr="discipl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413" y="864108"/>
            <a:ext cx="585992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 y="3812771"/>
            <a:ext cx="1903195" cy="1912249"/>
          </a:xfrm>
          <a:prstGeom prst="rect">
            <a:avLst/>
          </a:prstGeom>
        </p:spPr>
      </p:pic>
      <p:sp>
        <p:nvSpPr>
          <p:cNvPr id="7" name="Oval 6"/>
          <p:cNvSpPr/>
          <p:nvPr/>
        </p:nvSpPr>
        <p:spPr>
          <a:xfrm>
            <a:off x="5312228" y="2974095"/>
            <a:ext cx="1683657" cy="1677352"/>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000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br>
              <a:rPr lang="en-US" dirty="0" smtClean="0"/>
            </a:br>
            <a:r>
              <a:rPr lang="en-US" dirty="0"/>
              <a:t/>
            </a:r>
            <a:br>
              <a:rPr lang="en-US" dirty="0"/>
            </a:br>
            <a:endParaRPr lang="en-US" dirty="0"/>
          </a:p>
        </p:txBody>
      </p:sp>
      <p:sp>
        <p:nvSpPr>
          <p:cNvPr id="4" name="Content Placeholder 3"/>
          <p:cNvSpPr>
            <a:spLocks noGrp="1"/>
          </p:cNvSpPr>
          <p:nvPr>
            <p:ph sz="half" idx="1"/>
          </p:nvPr>
        </p:nvSpPr>
        <p:spPr>
          <a:xfrm>
            <a:off x="3867911" y="868680"/>
            <a:ext cx="4225957" cy="5120640"/>
          </a:xfrm>
        </p:spPr>
        <p:txBody>
          <a:bodyPr>
            <a:normAutofit/>
          </a:bodyPr>
          <a:lstStyle/>
          <a:p>
            <a:pPr marL="0" indent="0">
              <a:buNone/>
            </a:pPr>
            <a:r>
              <a:rPr lang="en-US" sz="2800" dirty="0" smtClean="0"/>
              <a:t>Performance measures are: </a:t>
            </a:r>
          </a:p>
          <a:p>
            <a:r>
              <a:rPr lang="en-US" sz="2600" dirty="0" smtClean="0"/>
              <a:t>Quantitative</a:t>
            </a:r>
          </a:p>
          <a:p>
            <a:r>
              <a:rPr lang="en-US" sz="2600" dirty="0" smtClean="0"/>
              <a:t>Related to identified goals/standards</a:t>
            </a:r>
          </a:p>
          <a:p>
            <a:pPr marL="0" indent="0">
              <a:buNone/>
            </a:pPr>
            <a:r>
              <a:rPr lang="en-US" sz="2800" dirty="0"/>
              <a:t>Steps include:</a:t>
            </a:r>
          </a:p>
          <a:p>
            <a:pPr lvl="0">
              <a:spcBef>
                <a:spcPct val="20000"/>
              </a:spcBef>
              <a:buFont typeface="Arial" panose="020B0604020202020204" pitchFamily="34" charset="0"/>
              <a:buChar char="•"/>
            </a:pPr>
            <a:r>
              <a:rPr lang="en-US" sz="2600" dirty="0"/>
              <a:t>Select measures</a:t>
            </a:r>
          </a:p>
          <a:p>
            <a:pPr lvl="0">
              <a:spcBef>
                <a:spcPct val="20000"/>
              </a:spcBef>
              <a:buFont typeface="Arial" panose="020B0604020202020204" pitchFamily="34" charset="0"/>
              <a:buChar char="•"/>
            </a:pPr>
            <a:r>
              <a:rPr lang="en-US" sz="2600" dirty="0"/>
              <a:t>Create operational definitions for measures</a:t>
            </a:r>
          </a:p>
          <a:p>
            <a:pPr lvl="0">
              <a:spcBef>
                <a:spcPct val="20000"/>
              </a:spcBef>
              <a:buFont typeface="Arial" panose="020B0604020202020204" pitchFamily="34" charset="0"/>
              <a:buChar char="•"/>
            </a:pPr>
            <a:r>
              <a:rPr lang="en-US" sz="2600" dirty="0"/>
              <a:t>Identify/develop data tracking tool</a:t>
            </a:r>
          </a:p>
          <a:p>
            <a:pPr lvl="0">
              <a:spcBef>
                <a:spcPct val="20000"/>
              </a:spcBef>
              <a:buFont typeface="Arial" panose="020B0604020202020204" pitchFamily="34" charset="0"/>
              <a:buChar char="•"/>
            </a:pPr>
            <a:r>
              <a:rPr lang="en-US" sz="2600" dirty="0"/>
              <a:t>Collect </a:t>
            </a:r>
            <a:r>
              <a:rPr lang="en-US" sz="2600" dirty="0" smtClean="0"/>
              <a:t>data</a:t>
            </a:r>
            <a:endParaRPr lang="en-US" sz="26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93869" y="2114550"/>
            <a:ext cx="2924175" cy="2628900"/>
          </a:xfr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 y="3812771"/>
            <a:ext cx="1903195" cy="1912249"/>
          </a:xfrm>
          <a:prstGeom prst="rect">
            <a:avLst/>
          </a:prstGeom>
        </p:spPr>
      </p:pic>
    </p:spTree>
    <p:extLst>
      <p:ext uri="{BB962C8B-B14F-4D97-AF65-F5344CB8AC3E}">
        <p14:creationId xmlns:p14="http://schemas.microsoft.com/office/powerpoint/2010/main" val="1562008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Measures</a:t>
            </a:r>
            <a:br>
              <a:rPr lang="en-US" dirty="0" smtClean="0"/>
            </a:br>
            <a:endParaRPr lang="en-US" dirty="0"/>
          </a:p>
        </p:txBody>
      </p:sp>
      <p:pic>
        <p:nvPicPr>
          <p:cNvPr id="2050" name="Picture 2" descr="discipl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413" y="864108"/>
            <a:ext cx="585992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 y="3812771"/>
            <a:ext cx="1903195" cy="1912249"/>
          </a:xfrm>
          <a:prstGeom prst="rect">
            <a:avLst/>
          </a:prstGeom>
        </p:spPr>
      </p:pic>
      <p:sp>
        <p:nvSpPr>
          <p:cNvPr id="7" name="Oval 6"/>
          <p:cNvSpPr/>
          <p:nvPr/>
        </p:nvSpPr>
        <p:spPr>
          <a:xfrm>
            <a:off x="7097485" y="2756381"/>
            <a:ext cx="1683657" cy="1677352"/>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730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of Progress</a:t>
            </a:r>
            <a:br>
              <a:rPr lang="en-US" dirty="0" smtClean="0"/>
            </a:br>
            <a:r>
              <a:rPr lang="en-US" dirty="0" smtClean="0"/>
              <a:t/>
            </a:r>
            <a:br>
              <a:rPr 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30876" y="1746044"/>
            <a:ext cx="3356768" cy="3356768"/>
          </a:xfrm>
        </p:spPr>
      </p:pic>
      <p:sp>
        <p:nvSpPr>
          <p:cNvPr id="5" name="Content Placeholder 4"/>
          <p:cNvSpPr>
            <a:spLocks noGrp="1"/>
          </p:cNvSpPr>
          <p:nvPr>
            <p:ph sz="half" idx="2"/>
          </p:nvPr>
        </p:nvSpPr>
        <p:spPr>
          <a:xfrm>
            <a:off x="7010400" y="868680"/>
            <a:ext cx="4535424" cy="5120640"/>
          </a:xfrm>
        </p:spPr>
        <p:txBody>
          <a:bodyPr>
            <a:normAutofit/>
          </a:bodyPr>
          <a:lstStyle/>
          <a:p>
            <a:r>
              <a:rPr lang="en-US" sz="2800" dirty="0" smtClean="0"/>
              <a:t>Steps include:</a:t>
            </a:r>
          </a:p>
          <a:p>
            <a:pPr lvl="1"/>
            <a:r>
              <a:rPr lang="en-US" sz="2600" dirty="0" smtClean="0"/>
              <a:t>Analyzing data</a:t>
            </a:r>
          </a:p>
          <a:p>
            <a:pPr lvl="1"/>
            <a:r>
              <a:rPr lang="en-US" sz="2600" dirty="0" smtClean="0"/>
              <a:t>Reporting results</a:t>
            </a:r>
          </a:p>
          <a:p>
            <a:pPr lvl="1"/>
            <a:r>
              <a:rPr lang="en-US" sz="2600" dirty="0" smtClean="0"/>
              <a:t>Develop a regular reporting cycle</a:t>
            </a:r>
            <a:endParaRPr lang="en-US" sz="2600" dirty="0"/>
          </a:p>
          <a:p>
            <a:pPr marL="0" indent="0">
              <a:buNone/>
            </a:pPr>
            <a:r>
              <a:rPr lang="en-US" sz="2800" dirty="0"/>
              <a:t>A critical step!</a:t>
            </a:r>
          </a:p>
          <a:p>
            <a:pPr lvl="1"/>
            <a:r>
              <a:rPr lang="en-US" sz="2600" dirty="0"/>
              <a:t>Keeps you accountable</a:t>
            </a:r>
          </a:p>
          <a:p>
            <a:pPr lvl="1"/>
            <a:r>
              <a:rPr lang="en-US" sz="2600" dirty="0"/>
              <a:t>Provides you support</a:t>
            </a:r>
          </a:p>
          <a:p>
            <a:pPr lvl="1"/>
            <a:endParaRPr lang="en-US" sz="2400" dirty="0" smtClean="0"/>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19" y="3624512"/>
            <a:ext cx="1903195" cy="1912249"/>
          </a:xfrm>
          <a:prstGeom prst="rect">
            <a:avLst/>
          </a:prstGeom>
        </p:spPr>
      </p:pic>
    </p:spTree>
    <p:extLst>
      <p:ext uri="{BB962C8B-B14F-4D97-AF65-F5344CB8AC3E}">
        <p14:creationId xmlns:p14="http://schemas.microsoft.com/office/powerpoint/2010/main" val="3945340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Reports of Progress</a:t>
            </a:r>
            <a:br>
              <a:rPr lang="en-US" dirty="0" smtClean="0"/>
            </a:br>
            <a:endParaRPr lang="en-US" dirty="0"/>
          </a:p>
        </p:txBody>
      </p:sp>
      <p:pic>
        <p:nvPicPr>
          <p:cNvPr id="2050" name="Picture 2" descr="discipl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413" y="864108"/>
            <a:ext cx="585992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 y="3812771"/>
            <a:ext cx="1903195" cy="1912249"/>
          </a:xfrm>
          <a:prstGeom prst="rect">
            <a:avLst/>
          </a:prstGeom>
        </p:spPr>
      </p:pic>
      <p:sp>
        <p:nvSpPr>
          <p:cNvPr id="7" name="Oval 6"/>
          <p:cNvSpPr/>
          <p:nvPr/>
        </p:nvSpPr>
        <p:spPr>
          <a:xfrm>
            <a:off x="6284685" y="1747076"/>
            <a:ext cx="1683657" cy="1677352"/>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7971525" y="1747076"/>
            <a:ext cx="1728089" cy="838676"/>
          </a:xfrm>
          <a:prstGeom prst="straightConnector1">
            <a:avLst/>
          </a:prstGeom>
          <a:ln w="476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699614" y="1059543"/>
            <a:ext cx="1839243" cy="152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Keep a compelling scorecard</a:t>
            </a:r>
            <a:endParaRPr lang="en-US" b="1" dirty="0"/>
          </a:p>
        </p:txBody>
      </p:sp>
    </p:spTree>
    <p:extLst>
      <p:ext uri="{BB962C8B-B14F-4D97-AF65-F5344CB8AC3E}">
        <p14:creationId xmlns:p14="http://schemas.microsoft.com/office/powerpoint/2010/main" val="1256984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br>
              <a:rPr lang="en-US" dirty="0" smtClean="0"/>
            </a:br>
            <a:r>
              <a:rPr lang="en-US" dirty="0"/>
              <a:t/>
            </a:r>
            <a:br>
              <a:rPr lang="en-US" dirty="0"/>
            </a:b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19" y="3624512"/>
            <a:ext cx="1903195" cy="1912249"/>
          </a:xfrm>
          <a:prstGeom prst="rect">
            <a:avLst/>
          </a:prstGeom>
        </p:spPr>
      </p:pic>
      <p:pic>
        <p:nvPicPr>
          <p:cNvPr id="8" name="Picture 7"/>
          <p:cNvPicPr>
            <a:picLocks noChangeAspect="1"/>
          </p:cNvPicPr>
          <p:nvPr/>
        </p:nvPicPr>
        <p:blipFill>
          <a:blip r:embed="rId4"/>
          <a:stretch>
            <a:fillRect/>
          </a:stretch>
        </p:blipFill>
        <p:spPr>
          <a:xfrm>
            <a:off x="3517901" y="1779262"/>
            <a:ext cx="8186409" cy="2734071"/>
          </a:xfrm>
          <a:prstGeom prst="rect">
            <a:avLst/>
          </a:prstGeom>
        </p:spPr>
      </p:pic>
      <p:pic>
        <p:nvPicPr>
          <p:cNvPr id="6" name="Picture 5"/>
          <p:cNvPicPr>
            <a:picLocks noChangeAspect="1"/>
          </p:cNvPicPr>
          <p:nvPr/>
        </p:nvPicPr>
        <p:blipFill>
          <a:blip r:embed="rId5"/>
          <a:stretch>
            <a:fillRect/>
          </a:stretch>
        </p:blipFill>
        <p:spPr>
          <a:xfrm>
            <a:off x="3517901" y="1336548"/>
            <a:ext cx="8128274" cy="3619500"/>
          </a:xfrm>
          <a:prstGeom prst="rect">
            <a:avLst/>
          </a:prstGeom>
        </p:spPr>
      </p:pic>
    </p:spTree>
    <p:extLst>
      <p:ext uri="{BB962C8B-B14F-4D97-AF65-F5344CB8AC3E}">
        <p14:creationId xmlns:p14="http://schemas.microsoft.com/office/powerpoint/2010/main" val="31698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1151" y="890377"/>
            <a:ext cx="2535880" cy="2534051"/>
          </a:xfrm>
          <a:prstGeom prst="rect">
            <a:avLst/>
          </a:prstGeom>
        </p:spPr>
      </p:pic>
      <p:sp>
        <p:nvSpPr>
          <p:cNvPr id="2" name="Title 1"/>
          <p:cNvSpPr>
            <a:spLocks noGrp="1"/>
          </p:cNvSpPr>
          <p:nvPr>
            <p:ph type="title"/>
          </p:nvPr>
        </p:nvSpPr>
        <p:spPr>
          <a:xfrm>
            <a:off x="399223" y="1123836"/>
            <a:ext cx="2947482" cy="4601183"/>
          </a:xfrm>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This training will</a:t>
            </a:r>
            <a:r>
              <a:rPr lang="en-US" dirty="0" smtClean="0"/>
              <a:t>:</a:t>
            </a:r>
            <a:endParaRPr lang="en-US" dirty="0" smtClean="0"/>
          </a:p>
          <a:p>
            <a:r>
              <a:rPr lang="en-US" dirty="0" smtClean="0"/>
              <a:t>Dive </a:t>
            </a:r>
            <a:r>
              <a:rPr lang="en-US" dirty="0" smtClean="0"/>
              <a:t>into an overview of Performance Management</a:t>
            </a:r>
          </a:p>
          <a:p>
            <a:r>
              <a:rPr lang="en-US" dirty="0"/>
              <a:t>Discover what this means for your </a:t>
            </a:r>
            <a:r>
              <a:rPr lang="en-US" dirty="0" smtClean="0"/>
              <a:t>work</a:t>
            </a:r>
            <a:endParaRPr lang="en-US" dirty="0"/>
          </a:p>
        </p:txBody>
      </p:sp>
    </p:spTree>
    <p:extLst>
      <p:ext uri="{BB962C8B-B14F-4D97-AF65-F5344CB8AC3E}">
        <p14:creationId xmlns:p14="http://schemas.microsoft.com/office/powerpoint/2010/main" val="15157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Improvement</a:t>
            </a:r>
            <a:r>
              <a:rPr lang="en-US" dirty="0" smtClean="0"/>
              <a:t/>
            </a:r>
            <a:br>
              <a:rPr lang="en-US" dirty="0" smtClean="0"/>
            </a:br>
            <a:endParaRPr lang="en-US" dirty="0"/>
          </a:p>
        </p:txBody>
      </p:sp>
      <p:pic>
        <p:nvPicPr>
          <p:cNvPr id="2050" name="Picture 2" descr="discipl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413" y="864108"/>
            <a:ext cx="585992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 y="3812771"/>
            <a:ext cx="1903195" cy="1912249"/>
          </a:xfrm>
          <a:prstGeom prst="rect">
            <a:avLst/>
          </a:prstGeom>
        </p:spPr>
      </p:pic>
      <p:sp>
        <p:nvSpPr>
          <p:cNvPr id="7" name="Oval 6"/>
          <p:cNvSpPr/>
          <p:nvPr/>
        </p:nvSpPr>
        <p:spPr>
          <a:xfrm>
            <a:off x="8729680" y="2799924"/>
            <a:ext cx="1683657" cy="1677352"/>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051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at BCHD: Everybody plays a part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HEALTH OFFICER</a:t>
            </a:r>
          </a:p>
          <a:p>
            <a:r>
              <a:rPr lang="en-US" dirty="0" smtClean="0"/>
              <a:t>Provide visible leadership</a:t>
            </a:r>
          </a:p>
          <a:p>
            <a:r>
              <a:rPr lang="en-US" dirty="0" smtClean="0"/>
              <a:t>Set the tone</a:t>
            </a:r>
          </a:p>
          <a:p>
            <a:r>
              <a:rPr lang="en-US" dirty="0" smtClean="0"/>
              <a:t>Communicate plans and results with Board of Health</a:t>
            </a:r>
          </a:p>
          <a:p>
            <a:pPr marL="0" indent="0">
              <a:buNone/>
            </a:pPr>
            <a:r>
              <a:rPr lang="en-US" b="1" dirty="0" smtClean="0"/>
              <a:t>DEPUTY HEALTH OFFICER</a:t>
            </a:r>
          </a:p>
          <a:p>
            <a:r>
              <a:rPr lang="en-US" dirty="0" smtClean="0"/>
              <a:t>Work with staff at all levels to develop objectives</a:t>
            </a:r>
          </a:p>
          <a:p>
            <a:r>
              <a:rPr lang="en-US" dirty="0" smtClean="0"/>
              <a:t>Prepare summary and annual reports</a:t>
            </a:r>
          </a:p>
          <a:p>
            <a:r>
              <a:rPr lang="en-US" dirty="0" smtClean="0"/>
              <a:t>Link with the QI team</a:t>
            </a:r>
          </a:p>
          <a:p>
            <a:r>
              <a:rPr lang="en-US" dirty="0" smtClean="0"/>
              <a:t>Share staff development opportunities</a:t>
            </a:r>
          </a:p>
        </p:txBody>
      </p:sp>
    </p:spTree>
    <p:extLst>
      <p:ext uri="{BB962C8B-B14F-4D97-AF65-F5344CB8AC3E}">
        <p14:creationId xmlns:p14="http://schemas.microsoft.com/office/powerpoint/2010/main" val="2113879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at BCHD: Everybody plays a part</a:t>
            </a:r>
            <a:endParaRPr lang="en-US" dirty="0"/>
          </a:p>
        </p:txBody>
      </p:sp>
      <p:sp>
        <p:nvSpPr>
          <p:cNvPr id="3" name="Content Placeholder 2"/>
          <p:cNvSpPr>
            <a:spLocks noGrp="1"/>
          </p:cNvSpPr>
          <p:nvPr>
            <p:ph idx="1"/>
          </p:nvPr>
        </p:nvSpPr>
        <p:spPr>
          <a:xfrm>
            <a:off x="3869268" y="922165"/>
            <a:ext cx="7315200" cy="5120640"/>
          </a:xfrm>
        </p:spPr>
        <p:txBody>
          <a:bodyPr>
            <a:normAutofit/>
          </a:bodyPr>
          <a:lstStyle/>
          <a:p>
            <a:pPr marL="0" indent="0">
              <a:buNone/>
            </a:pPr>
            <a:r>
              <a:rPr lang="en-US" b="1" dirty="0" smtClean="0"/>
              <a:t>BCHD LEADERSHIP TEAM</a:t>
            </a:r>
          </a:p>
          <a:p>
            <a:r>
              <a:rPr lang="en-US" dirty="0" smtClean="0"/>
              <a:t>Review data monthly</a:t>
            </a:r>
          </a:p>
          <a:p>
            <a:r>
              <a:rPr lang="en-US" dirty="0" smtClean="0"/>
              <a:t>Identify opportunities for improvement</a:t>
            </a:r>
          </a:p>
          <a:p>
            <a:r>
              <a:rPr lang="en-US" dirty="0" smtClean="0"/>
              <a:t>Provide feedback and guidance to teams</a:t>
            </a:r>
          </a:p>
          <a:p>
            <a:r>
              <a:rPr lang="en-US" dirty="0" smtClean="0"/>
              <a:t>Guide and support data collection, analysis, and evaluation</a:t>
            </a:r>
          </a:p>
          <a:p>
            <a:r>
              <a:rPr lang="en-US" dirty="0" smtClean="0"/>
              <a:t>Provide input on objectives and measures; solicit input from staff</a:t>
            </a:r>
          </a:p>
          <a:p>
            <a:r>
              <a:rPr lang="en-US" dirty="0" smtClean="0"/>
              <a:t>Include performance management in staff meetings</a:t>
            </a:r>
          </a:p>
          <a:p>
            <a:r>
              <a:rPr lang="en-US" dirty="0" smtClean="0"/>
              <a:t>Include relevant details on work plans of staff at all levels</a:t>
            </a:r>
          </a:p>
        </p:txBody>
      </p:sp>
    </p:spTree>
    <p:extLst>
      <p:ext uri="{BB962C8B-B14F-4D97-AF65-F5344CB8AC3E}">
        <p14:creationId xmlns:p14="http://schemas.microsoft.com/office/powerpoint/2010/main" val="1364917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at BCHD: Everybody plays a part</a:t>
            </a:r>
            <a:endParaRPr lang="en-US" dirty="0"/>
          </a:p>
        </p:txBody>
      </p:sp>
      <p:sp>
        <p:nvSpPr>
          <p:cNvPr id="3" name="Content Placeholder 2"/>
          <p:cNvSpPr>
            <a:spLocks noGrp="1"/>
          </p:cNvSpPr>
          <p:nvPr>
            <p:ph idx="1"/>
          </p:nvPr>
        </p:nvSpPr>
        <p:spPr>
          <a:xfrm>
            <a:off x="3869268" y="922165"/>
            <a:ext cx="7315200" cy="5120640"/>
          </a:xfrm>
        </p:spPr>
        <p:txBody>
          <a:bodyPr>
            <a:normAutofit/>
          </a:bodyPr>
          <a:lstStyle/>
          <a:p>
            <a:pPr marL="0" indent="0">
              <a:buNone/>
            </a:pPr>
            <a:r>
              <a:rPr lang="en-US" b="1" dirty="0" smtClean="0"/>
              <a:t>ALL STAFF</a:t>
            </a:r>
          </a:p>
          <a:p>
            <a:r>
              <a:rPr lang="en-US" dirty="0" smtClean="0"/>
              <a:t>Identify gaps and discuss with supervisor/manager</a:t>
            </a:r>
          </a:p>
          <a:p>
            <a:r>
              <a:rPr lang="en-US" dirty="0" smtClean="0"/>
              <a:t>Be familiar with performance standards and measures</a:t>
            </a:r>
          </a:p>
          <a:p>
            <a:r>
              <a:rPr lang="en-US" dirty="0" smtClean="0"/>
              <a:t>Actively participate to achieve objectives relevant to their program</a:t>
            </a:r>
          </a:p>
          <a:p>
            <a:r>
              <a:rPr lang="en-US" dirty="0" smtClean="0"/>
              <a:t>Participate as asked on QI teams</a:t>
            </a:r>
          </a:p>
          <a:p>
            <a:pPr marL="0" indent="0">
              <a:buNone/>
            </a:pPr>
            <a:r>
              <a:rPr lang="en-US" b="1" dirty="0" smtClean="0"/>
              <a:t>BOARD OF HEALTH</a:t>
            </a:r>
          </a:p>
          <a:p>
            <a:r>
              <a:rPr lang="en-US" dirty="0" smtClean="0"/>
              <a:t>Provide high-level oversight and accountability</a:t>
            </a:r>
          </a:p>
          <a:p>
            <a:r>
              <a:rPr lang="en-US" dirty="0" smtClean="0"/>
              <a:t>Provide an outside perspective</a:t>
            </a:r>
          </a:p>
          <a:p>
            <a:r>
              <a:rPr lang="en-US" dirty="0" smtClean="0"/>
              <a:t>Support Health officer in communicating plans, process, and results for improving performance with Board of Commissioners</a:t>
            </a:r>
            <a:endParaRPr lang="en-US" dirty="0"/>
          </a:p>
        </p:txBody>
      </p:sp>
    </p:spTree>
    <p:extLst>
      <p:ext uri="{BB962C8B-B14F-4D97-AF65-F5344CB8AC3E}">
        <p14:creationId xmlns:p14="http://schemas.microsoft.com/office/powerpoint/2010/main" val="3109826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dirty="0" smtClean="0"/>
              <a:t>Comments?</a:t>
            </a:r>
            <a:br>
              <a:rPr lang="en-US" dirty="0" smtClean="0"/>
            </a:br>
            <a:endParaRPr lang="en-US" dirty="0"/>
          </a:p>
        </p:txBody>
      </p:sp>
      <p:pic>
        <p:nvPicPr>
          <p:cNvPr id="3074"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184" y="1439599"/>
            <a:ext cx="7088673" cy="396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35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thank you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031" y="307721"/>
            <a:ext cx="6957177"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3769031" y="732396"/>
            <a:ext cx="7315200" cy="512064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solidFill>
                  <a:schemeClr val="accent1">
                    <a:lumMod val="75000"/>
                  </a:schemeClr>
                </a:solidFill>
              </a:rPr>
              <a:t>		</a:t>
            </a:r>
            <a:endParaRPr lang="en-US" dirty="0">
              <a:solidFill>
                <a:schemeClr val="accent1">
                  <a:lumMod val="75000"/>
                </a:schemeClr>
              </a:solidFill>
            </a:endParaRPr>
          </a:p>
        </p:txBody>
      </p:sp>
    </p:spTree>
    <p:extLst>
      <p:ext uri="{BB962C8B-B14F-4D97-AF65-F5344CB8AC3E}">
        <p14:creationId xmlns:p14="http://schemas.microsoft.com/office/powerpoint/2010/main" val="28674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 </a:t>
            </a:r>
            <a:br>
              <a:rPr lang="en-US" dirty="0" smtClean="0"/>
            </a:br>
            <a:r>
              <a:rPr lang="en-US" dirty="0" smtClean="0"/>
              <a:t>A Question</a:t>
            </a:r>
            <a:endParaRPr lang="en-US" dirty="0"/>
          </a:p>
        </p:txBody>
      </p:sp>
      <p:sp>
        <p:nvSpPr>
          <p:cNvPr id="3" name="Content Placeholder 2"/>
          <p:cNvSpPr>
            <a:spLocks noGrp="1"/>
          </p:cNvSpPr>
          <p:nvPr>
            <p:ph sz="half" idx="1"/>
          </p:nvPr>
        </p:nvSpPr>
        <p:spPr/>
        <p:txBody>
          <a:bodyPr>
            <a:normAutofit/>
          </a:bodyPr>
          <a:lstStyle/>
          <a:p>
            <a:r>
              <a:rPr lang="en-US" sz="2800" dirty="0" smtClean="0"/>
              <a:t>What comes to your mind when you hear the term, “Performance Management?”</a:t>
            </a:r>
            <a:endParaRPr lang="en-US"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10143" y="1916703"/>
            <a:ext cx="3015449" cy="3015449"/>
          </a:xfrm>
        </p:spPr>
      </p:pic>
    </p:spTree>
    <p:extLst>
      <p:ext uri="{BB962C8B-B14F-4D97-AF65-F5344CB8AC3E}">
        <p14:creationId xmlns:p14="http://schemas.microsoft.com/office/powerpoint/2010/main" val="394138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Performance Management?</a:t>
            </a:r>
            <a:endParaRPr lang="en-US" dirty="0"/>
          </a:p>
        </p:txBody>
      </p:sp>
      <p:sp>
        <p:nvSpPr>
          <p:cNvPr id="7" name="Content Placeholder 6"/>
          <p:cNvSpPr>
            <a:spLocks noGrp="1"/>
          </p:cNvSpPr>
          <p:nvPr>
            <p:ph sz="half" idx="1"/>
          </p:nvPr>
        </p:nvSpPr>
        <p:spPr/>
        <p:txBody>
          <a:bodyPr/>
          <a:lstStyle/>
          <a:p>
            <a:pPr marL="0" indent="0">
              <a:buNone/>
            </a:pPr>
            <a:r>
              <a:rPr lang="en-US" dirty="0" smtClean="0"/>
              <a:t>Some Definitions:</a:t>
            </a:r>
          </a:p>
          <a:p>
            <a:pPr marL="0" indent="0">
              <a:buNone/>
            </a:pPr>
            <a:r>
              <a:rPr lang="en-US" dirty="0" smtClean="0"/>
              <a:t>A systematic process aimed at helping achieve an organization’s mission and strategic goals by improving effectiveness, empowering employees, and streamlining the decision-making progress.</a:t>
            </a:r>
          </a:p>
          <a:p>
            <a:pPr marL="0" indent="0" algn="r">
              <a:buNone/>
            </a:pPr>
            <a:r>
              <a:rPr lang="en-US" sz="1000" dirty="0" smtClean="0"/>
              <a:t>-Public Health Foundation</a:t>
            </a:r>
          </a:p>
          <a:p>
            <a:pPr marL="0" indent="0">
              <a:buNone/>
            </a:pPr>
            <a:r>
              <a:rPr lang="en-US" dirty="0" smtClean="0"/>
              <a:t>A systematic process by which an agency involves employees…in improving organizational effectiveness in the accomplishment of agency mission and goals.</a:t>
            </a:r>
          </a:p>
          <a:p>
            <a:pPr marL="0" indent="0" algn="r">
              <a:buNone/>
            </a:pPr>
            <a:r>
              <a:rPr lang="en-US" sz="1000" dirty="0" smtClean="0"/>
              <a:t>-US Office of Personnel Management</a:t>
            </a:r>
            <a:endParaRPr lang="en-US" sz="1000"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8438" y="1691482"/>
            <a:ext cx="3475037" cy="3475037"/>
          </a:xfrm>
        </p:spPr>
      </p:pic>
    </p:spTree>
    <p:extLst>
      <p:ext uri="{BB962C8B-B14F-4D97-AF65-F5344CB8AC3E}">
        <p14:creationId xmlns:p14="http://schemas.microsoft.com/office/powerpoint/2010/main" val="101718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550" y="2761646"/>
            <a:ext cx="2838450" cy="1325563"/>
          </a:xfrm>
        </p:spPr>
        <p:txBody>
          <a:bodyPr>
            <a:noAutofit/>
          </a:bodyPr>
          <a:lstStyle/>
          <a:p>
            <a:r>
              <a:rPr lang="en-US" dirty="0" smtClean="0"/>
              <a:t>Performance Management Purpose</a:t>
            </a:r>
            <a:endParaRPr lang="en-US" dirty="0"/>
          </a:p>
        </p:txBody>
      </p:sp>
      <p:sp>
        <p:nvSpPr>
          <p:cNvPr id="6" name="Content Placeholder 5"/>
          <p:cNvSpPr>
            <a:spLocks noGrp="1"/>
          </p:cNvSpPr>
          <p:nvPr>
            <p:ph idx="1"/>
          </p:nvPr>
        </p:nvSpPr>
        <p:spPr/>
        <p:txBody>
          <a:bodyPr>
            <a:normAutofit fontScale="70000" lnSpcReduction="20000"/>
          </a:bodyPr>
          <a:lstStyle/>
          <a:p>
            <a:pPr marL="0" indent="0">
              <a:buFont typeface="Arial" charset="0"/>
              <a:buNone/>
            </a:pPr>
            <a:endParaRPr lang="en-US" dirty="0"/>
          </a:p>
          <a:p>
            <a:pPr marL="0" indent="0" algn="ctr">
              <a:buFont typeface="Arial" charset="0"/>
              <a:buNone/>
            </a:pPr>
            <a:r>
              <a:rPr lang="en-US" sz="5400" b="1" dirty="0"/>
              <a:t>“…to move the field of public health from simply measuring performance of individual programs to actively measuring and managing performance of an entire agency system.”</a:t>
            </a:r>
          </a:p>
          <a:p>
            <a:pPr marL="0" indent="0" algn="ctr">
              <a:buFont typeface="Arial" charset="0"/>
              <a:buNone/>
            </a:pPr>
            <a:endParaRPr lang="en-US" dirty="0"/>
          </a:p>
          <a:p>
            <a:pPr marL="0" indent="0" algn="r">
              <a:buFont typeface="Arial" charset="0"/>
              <a:buNone/>
            </a:pPr>
            <a:endParaRPr lang="en-US" i="1" dirty="0"/>
          </a:p>
          <a:p>
            <a:pPr marL="0" indent="0" algn="r">
              <a:buFont typeface="Arial" charset="0"/>
              <a:buNone/>
            </a:pPr>
            <a:endParaRPr lang="en-US" i="1" dirty="0"/>
          </a:p>
          <a:p>
            <a:pPr marL="0" indent="0" algn="r">
              <a:buFont typeface="Arial" charset="0"/>
              <a:buNone/>
            </a:pPr>
            <a:r>
              <a:rPr lang="en-US" i="1" dirty="0"/>
              <a:t>Silos to Systems: Using Performance Management to Improve the Public’s Health</a:t>
            </a:r>
            <a:r>
              <a:rPr lang="en-US" dirty="0"/>
              <a:t>. </a:t>
            </a:r>
          </a:p>
          <a:p>
            <a:pPr marL="0" indent="0" algn="r">
              <a:buFont typeface="Arial" charset="0"/>
              <a:buNone/>
            </a:pPr>
            <a:r>
              <a:rPr lang="en-US" dirty="0"/>
              <a:t>Turning Point Performance Management National Excellence Collaborative:</a:t>
            </a:r>
          </a:p>
          <a:p>
            <a:pPr marL="0" indent="0" algn="r">
              <a:buFont typeface="Arial" charset="0"/>
              <a:buNone/>
            </a:pPr>
            <a:r>
              <a:rPr lang="en-US" dirty="0"/>
              <a:t>Seattle, WA; Turning Point National Program, 2003</a:t>
            </a:r>
          </a:p>
          <a:p>
            <a:pPr marL="0" indent="0">
              <a:buNone/>
            </a:pPr>
            <a:endParaRPr lang="en-US" dirty="0"/>
          </a:p>
        </p:txBody>
      </p:sp>
      <p:sp>
        <p:nvSpPr>
          <p:cNvPr id="4" name="Slide Number Placeholder 3"/>
          <p:cNvSpPr>
            <a:spLocks noGrp="1"/>
          </p:cNvSpPr>
          <p:nvPr>
            <p:ph type="sldNum" sz="quarter" idx="12"/>
          </p:nvPr>
        </p:nvSpPr>
        <p:spPr/>
        <p:txBody>
          <a:bodyPr/>
          <a:lstStyle/>
          <a:p>
            <a:fld id="{BF6CF0D3-F161-4F74-87C0-7CB450848BE9}" type="slidenum">
              <a:rPr lang="en-US" smtClean="0"/>
              <a:t>5</a:t>
            </a:fld>
            <a:endParaRPr lang="en-US"/>
          </a:p>
        </p:txBody>
      </p:sp>
      <p:pic>
        <p:nvPicPr>
          <p:cNvPr id="1032" name="Picture 8" descr="Image result for system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650" y="4628044"/>
            <a:ext cx="1356704" cy="13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26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Performance Management?</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79146" y="2190750"/>
            <a:ext cx="4138974" cy="2134158"/>
          </a:xfrm>
        </p:spPr>
      </p:pic>
      <p:sp>
        <p:nvSpPr>
          <p:cNvPr id="4" name="Content Placeholder 3"/>
          <p:cNvSpPr>
            <a:spLocks noGrp="1"/>
          </p:cNvSpPr>
          <p:nvPr>
            <p:ph sz="half" idx="2"/>
          </p:nvPr>
        </p:nvSpPr>
        <p:spPr>
          <a:xfrm>
            <a:off x="7818120" y="868680"/>
            <a:ext cx="3776472" cy="5120640"/>
          </a:xfrm>
        </p:spPr>
        <p:txBody>
          <a:bodyPr>
            <a:normAutofit/>
          </a:bodyPr>
          <a:lstStyle/>
          <a:p>
            <a:pPr marL="0" indent="0">
              <a:buNone/>
            </a:pPr>
            <a:r>
              <a:rPr lang="en-US" sz="2800" dirty="0" smtClean="0"/>
              <a:t>Purpose:</a:t>
            </a:r>
          </a:p>
          <a:p>
            <a:r>
              <a:rPr lang="en-US" sz="2800" dirty="0" smtClean="0"/>
              <a:t>Identifying Goals</a:t>
            </a:r>
          </a:p>
          <a:p>
            <a:r>
              <a:rPr lang="en-US" sz="2800" dirty="0" smtClean="0"/>
              <a:t>Using Data</a:t>
            </a:r>
          </a:p>
          <a:p>
            <a:r>
              <a:rPr lang="en-US" sz="2800" dirty="0" smtClean="0"/>
              <a:t>Driving Improvement</a:t>
            </a:r>
          </a:p>
        </p:txBody>
      </p:sp>
    </p:spTree>
    <p:extLst>
      <p:ext uri="{BB962C8B-B14F-4D97-AF65-F5344CB8AC3E}">
        <p14:creationId xmlns:p14="http://schemas.microsoft.com/office/powerpoint/2010/main" val="3962097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a:t>
            </a:r>
            <a:endParaRPr lang="en-US" dirty="0"/>
          </a:p>
        </p:txBody>
      </p:sp>
      <p:sp>
        <p:nvSpPr>
          <p:cNvPr id="5" name="Content Placeholder 4"/>
          <p:cNvSpPr>
            <a:spLocks noGrp="1"/>
          </p:cNvSpPr>
          <p:nvPr>
            <p:ph sz="half" idx="1"/>
          </p:nvPr>
        </p:nvSpPr>
        <p:spPr>
          <a:xfrm>
            <a:off x="3867912" y="438912"/>
            <a:ext cx="4910328" cy="5550408"/>
          </a:xfrm>
        </p:spPr>
        <p:txBody>
          <a:bodyPr>
            <a:normAutofit fontScale="92500" lnSpcReduction="10000"/>
          </a:bodyPr>
          <a:lstStyle/>
          <a:p>
            <a:pPr marL="0" indent="0">
              <a:buNone/>
            </a:pPr>
            <a:r>
              <a:rPr lang="en-US" sz="2800" b="1" dirty="0"/>
              <a:t>The Importance of Performance Measurement:</a:t>
            </a:r>
            <a:endParaRPr lang="en-US" sz="2800" dirty="0"/>
          </a:p>
          <a:p>
            <a:pPr lvl="0"/>
            <a:r>
              <a:rPr lang="en-US" sz="2800" dirty="0"/>
              <a:t>A part of the foundation for decision making</a:t>
            </a:r>
          </a:p>
          <a:p>
            <a:pPr lvl="0"/>
            <a:r>
              <a:rPr lang="en-US" sz="2800" dirty="0"/>
              <a:t>Alignment of efforts with agency strategic direction</a:t>
            </a:r>
          </a:p>
          <a:p>
            <a:pPr lvl="0"/>
            <a:r>
              <a:rPr lang="en-US" sz="2800" dirty="0"/>
              <a:t>Shift in focus from individuals/activities to results</a:t>
            </a:r>
          </a:p>
          <a:p>
            <a:pPr lvl="0"/>
            <a:r>
              <a:rPr lang="en-US" sz="2800" dirty="0"/>
              <a:t>Meaningful feedback to employees</a:t>
            </a:r>
          </a:p>
          <a:p>
            <a:pPr lvl="0"/>
            <a:r>
              <a:rPr lang="en-US" sz="2800" dirty="0"/>
              <a:t>Helps identify improvement opportunities</a:t>
            </a:r>
          </a:p>
          <a:p>
            <a:pPr lvl="0"/>
            <a:r>
              <a:rPr lang="en-US" sz="2800" dirty="0"/>
              <a:t>Promotes learning and improvement culture</a:t>
            </a:r>
          </a:p>
        </p:txBody>
      </p:sp>
      <p:pic>
        <p:nvPicPr>
          <p:cNvPr id="7170" name="Picture 2" descr="Image result for importan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240" y="433705"/>
            <a:ext cx="2780411" cy="278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9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can be a powerful tool!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872" y="681228"/>
            <a:ext cx="2743200" cy="2743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543" y="681228"/>
            <a:ext cx="2743200" cy="2743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8872" y="3424428"/>
            <a:ext cx="2743200" cy="2743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0543" y="3424428"/>
            <a:ext cx="2743200" cy="2743200"/>
          </a:xfrm>
          <a:prstGeom prst="rect">
            <a:avLst/>
          </a:prstGeom>
        </p:spPr>
      </p:pic>
    </p:spTree>
    <p:extLst>
      <p:ext uri="{BB962C8B-B14F-4D97-AF65-F5344CB8AC3E}">
        <p14:creationId xmlns:p14="http://schemas.microsoft.com/office/powerpoint/2010/main" val="2602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5297" y="1555750"/>
            <a:ext cx="3150354" cy="3746500"/>
          </a:xfrm>
        </p:spPr>
        <p:txBody>
          <a:bodyPr>
            <a:normAutofit/>
          </a:bodyPr>
          <a:lstStyle/>
          <a:p>
            <a:pPr>
              <a:defRPr/>
            </a:pPr>
            <a:r>
              <a:rPr lang="en-US" dirty="0"/>
              <a:t>Performance Management </a:t>
            </a:r>
            <a:r>
              <a:rPr lang="en-US" dirty="0" smtClean="0"/>
              <a:t/>
            </a:r>
            <a:br>
              <a:rPr lang="en-US" dirty="0" smtClean="0"/>
            </a:br>
            <a:r>
              <a:rPr lang="en-US" dirty="0" smtClean="0"/>
              <a:t>One </a:t>
            </a:r>
            <a:r>
              <a:rPr lang="en-US" dirty="0"/>
              <a:t>Step at a Time</a:t>
            </a:r>
          </a:p>
        </p:txBody>
      </p:sp>
      <p:sp>
        <p:nvSpPr>
          <p:cNvPr id="8" name="Content Placeholder 7"/>
          <p:cNvSpPr>
            <a:spLocks noGrp="1"/>
          </p:cNvSpPr>
          <p:nvPr>
            <p:ph idx="1"/>
          </p:nvPr>
        </p:nvSpPr>
        <p:spPr>
          <a:xfrm>
            <a:off x="3690722" y="654050"/>
            <a:ext cx="7924800" cy="4648200"/>
          </a:xfrm>
        </p:spPr>
        <p:txBody>
          <a:bodyPr rtlCol="0">
            <a:normAutofit/>
          </a:bodyPr>
          <a:lstStyle/>
          <a:p>
            <a:r>
              <a:rPr lang="en-US" sz="2800" dirty="0" smtClean="0"/>
              <a:t>A </a:t>
            </a:r>
            <a:r>
              <a:rPr lang="en-US" sz="2800" dirty="0"/>
              <a:t>fully functional performance management system should be created over time</a:t>
            </a:r>
          </a:p>
          <a:p>
            <a:r>
              <a:rPr lang="en-US" sz="2800" dirty="0"/>
              <a:t>Start with:</a:t>
            </a:r>
          </a:p>
          <a:p>
            <a:pPr lvl="1"/>
            <a:r>
              <a:rPr lang="en-US" sz="2400" dirty="0"/>
              <a:t>Communication</a:t>
            </a:r>
          </a:p>
          <a:p>
            <a:pPr lvl="1"/>
            <a:r>
              <a:rPr lang="en-US" sz="2400" dirty="0"/>
              <a:t>Planning</a:t>
            </a:r>
          </a:p>
          <a:p>
            <a:pPr lvl="1"/>
            <a:r>
              <a:rPr lang="en-US" sz="2400" dirty="0"/>
              <a:t>Existing resources</a:t>
            </a:r>
          </a:p>
        </p:txBody>
      </p:sp>
      <p:sp>
        <p:nvSpPr>
          <p:cNvPr id="3" name="Slide Number Placeholder 2"/>
          <p:cNvSpPr>
            <a:spLocks noGrp="1"/>
          </p:cNvSpPr>
          <p:nvPr>
            <p:ph type="sldNum" sz="quarter" idx="12"/>
          </p:nvPr>
        </p:nvSpPr>
        <p:spPr/>
        <p:txBody>
          <a:bodyPr/>
          <a:lstStyle/>
          <a:p>
            <a:fld id="{1C249BD7-5427-4B16-A274-12B218326978}" type="slidenum">
              <a:rPr lang="en-US" smtClean="0"/>
              <a:pPr/>
              <a:t>9</a:t>
            </a:fld>
            <a:endParaRPr lang="en-US"/>
          </a:p>
        </p:txBody>
      </p:sp>
      <p:pic>
        <p:nvPicPr>
          <p:cNvPr id="9220" name="Picture 4" descr="Image result for steps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982" y="2613025"/>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24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3304</TotalTime>
  <Words>2178</Words>
  <Application>Microsoft Office PowerPoint</Application>
  <PresentationFormat>Widescreen</PresentationFormat>
  <Paragraphs>270</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Gill Sans MT</vt:lpstr>
      <vt:lpstr>Wingdings 2</vt:lpstr>
      <vt:lpstr>Frame</vt:lpstr>
      <vt:lpstr>Berrien County Health Department –  Performance Management Staff Training</vt:lpstr>
      <vt:lpstr>Objectives</vt:lpstr>
      <vt:lpstr>First –  A Question</vt:lpstr>
      <vt:lpstr>What is Performance Management?</vt:lpstr>
      <vt:lpstr>Performance Management Purpose</vt:lpstr>
      <vt:lpstr>What is Performance Management?</vt:lpstr>
      <vt:lpstr>Why this?</vt:lpstr>
      <vt:lpstr>Performance Management can be a powerful tool!</vt:lpstr>
      <vt:lpstr>Performance Management  One Step at a Time</vt:lpstr>
      <vt:lpstr>Performance Management starts with a vision… and some data</vt:lpstr>
      <vt:lpstr>A Model for Performance Management</vt:lpstr>
      <vt:lpstr>A Brief Look into Each Component</vt:lpstr>
      <vt:lpstr>Performance Standards  </vt:lpstr>
      <vt:lpstr>Performance Standards </vt:lpstr>
      <vt:lpstr>Performance Measures  </vt:lpstr>
      <vt:lpstr>Performance Measures </vt:lpstr>
      <vt:lpstr>Reporting of Progress  </vt:lpstr>
      <vt:lpstr>Reports of Progress </vt:lpstr>
      <vt:lpstr>Quality Improvement  </vt:lpstr>
      <vt:lpstr>Quality Improvement </vt:lpstr>
      <vt:lpstr>Performance Management at BCHD: Everybody plays a part</vt:lpstr>
      <vt:lpstr>Performance Management at BCHD: Everybody plays a part</vt:lpstr>
      <vt:lpstr>Performance Management at BCHD: Everybody plays a part</vt:lpstr>
      <vt:lpstr>Questions? Comments? </vt:lpstr>
      <vt:lpstr>Thank you!</vt:lpstr>
    </vt:vector>
  </TitlesOfParts>
  <Company>MPHI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in Public Health</dc:title>
  <dc:creator>Jessie Jones</dc:creator>
  <cp:lastModifiedBy>Jessie Jones</cp:lastModifiedBy>
  <cp:revision>82</cp:revision>
  <cp:lastPrinted>2018-04-18T13:06:17Z</cp:lastPrinted>
  <dcterms:created xsi:type="dcterms:W3CDTF">2017-07-28T13:50:47Z</dcterms:created>
  <dcterms:modified xsi:type="dcterms:W3CDTF">2018-05-31T11:55:10Z</dcterms:modified>
</cp:coreProperties>
</file>