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3"/>
  </p:notesMasterIdLst>
  <p:handoutMasterIdLst>
    <p:handoutMasterId r:id="rId24"/>
  </p:handoutMasterIdLst>
  <p:sldIdLst>
    <p:sldId id="256" r:id="rId2"/>
    <p:sldId id="290" r:id="rId3"/>
    <p:sldId id="308" r:id="rId4"/>
    <p:sldId id="381" r:id="rId5"/>
    <p:sldId id="310" r:id="rId6"/>
    <p:sldId id="380" r:id="rId7"/>
    <p:sldId id="316" r:id="rId8"/>
    <p:sldId id="318" r:id="rId9"/>
    <p:sldId id="378" r:id="rId10"/>
    <p:sldId id="376" r:id="rId11"/>
    <p:sldId id="375" r:id="rId12"/>
    <p:sldId id="387" r:id="rId13"/>
    <p:sldId id="382" r:id="rId14"/>
    <p:sldId id="384" r:id="rId15"/>
    <p:sldId id="385" r:id="rId16"/>
    <p:sldId id="314" r:id="rId17"/>
    <p:sldId id="337" r:id="rId18"/>
    <p:sldId id="339" r:id="rId19"/>
    <p:sldId id="379" r:id="rId20"/>
    <p:sldId id="307" r:id="rId21"/>
    <p:sldId id="386"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646"/>
    <a:srgbClr val="FF9933"/>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85" autoAdjust="0"/>
    <p:restoredTop sz="64048" autoAdjust="0"/>
  </p:normalViewPr>
  <p:slideViewPr>
    <p:cSldViewPr>
      <p:cViewPr varScale="1">
        <p:scale>
          <a:sx n="47" d="100"/>
          <a:sy n="47" d="100"/>
        </p:scale>
        <p:origin x="16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C9B8E9-D969-44DD-B61B-132C293DCA4D}" type="doc">
      <dgm:prSet loTypeId="urn:microsoft.com/office/officeart/2005/8/layout/hierarchy2" loCatId="hierarchy" qsTypeId="urn:microsoft.com/office/officeart/2005/8/quickstyle/simple1#4" qsCatId="simple" csTypeId="urn:microsoft.com/office/officeart/2005/8/colors/accent1_2#5" csCatId="accent1" phldr="1"/>
      <dgm:spPr/>
      <dgm:t>
        <a:bodyPr/>
        <a:lstStyle/>
        <a:p>
          <a:endParaRPr lang="en-US"/>
        </a:p>
      </dgm:t>
    </dgm:pt>
    <dgm:pt modelId="{EE17D433-31E5-4722-A7C9-FF014F5A4160}">
      <dgm:prSet phldrT="[Text]" custT="1"/>
      <dgm:spPr>
        <a:solidFill>
          <a:srgbClr val="3A9645"/>
        </a:solidFill>
      </dgm:spPr>
      <dgm:t>
        <a:bodyPr/>
        <a:lstStyle/>
        <a:p>
          <a:r>
            <a:rPr lang="en-US" sz="3200" b="1" baseline="0" dirty="0" smtClean="0">
              <a:latin typeface="Gill Sans MT" pitchFamily="34" charset="0"/>
              <a:cs typeface="Arial" pitchFamily="34" charset="0"/>
            </a:rPr>
            <a:t>Policies &amp; Programs</a:t>
          </a:r>
          <a:endParaRPr lang="en-US" sz="3200" b="1" baseline="0" dirty="0">
            <a:latin typeface="Gill Sans MT" pitchFamily="34" charset="0"/>
            <a:cs typeface="Arial" pitchFamily="34" charset="0"/>
          </a:endParaRPr>
        </a:p>
      </dgm:t>
    </dgm:pt>
    <dgm:pt modelId="{FBB51B5A-E114-4A2F-A025-0D3CD5A3A459}" type="parTrans" cxnId="{FF07AF3A-7179-4F37-B2E2-734E27F1559A}">
      <dgm:prSet/>
      <dgm:spPr/>
      <dgm:t>
        <a:bodyPr/>
        <a:lstStyle/>
        <a:p>
          <a:endParaRPr lang="en-US" sz="2000"/>
        </a:p>
      </dgm:t>
    </dgm:pt>
    <dgm:pt modelId="{DBB5CE85-B632-4502-B8A3-9BA216D73A56}" type="sibTrans" cxnId="{FF07AF3A-7179-4F37-B2E2-734E27F1559A}">
      <dgm:prSet/>
      <dgm:spPr/>
      <dgm:t>
        <a:bodyPr/>
        <a:lstStyle/>
        <a:p>
          <a:endParaRPr lang="en-US" sz="2000"/>
        </a:p>
      </dgm:t>
    </dgm:pt>
    <dgm:pt modelId="{84B53E2D-C4C6-44C3-8AAB-F31AF80909A3}">
      <dgm:prSet custT="1"/>
      <dgm:spPr>
        <a:solidFill>
          <a:schemeClr val="accent3">
            <a:lumMod val="75000"/>
          </a:schemeClr>
        </a:solidFill>
      </dgm:spPr>
      <dgm:t>
        <a:bodyPr/>
        <a:lstStyle/>
        <a:p>
          <a:pPr>
            <a:lnSpc>
              <a:spcPct val="100000"/>
            </a:lnSpc>
            <a:spcAft>
              <a:spcPts val="0"/>
            </a:spcAft>
          </a:pPr>
          <a:r>
            <a:rPr lang="en-US" sz="2400" b="1" baseline="0" dirty="0" smtClean="0">
              <a:latin typeface="Gill Sans MT" pitchFamily="34" charset="0"/>
              <a:cs typeface="Arial" pitchFamily="34" charset="0"/>
            </a:rPr>
            <a:t>Encourage people to make healthy choices</a:t>
          </a:r>
          <a:endParaRPr lang="en-US" sz="2400" b="1" baseline="0" dirty="0">
            <a:latin typeface="Gill Sans MT" pitchFamily="34" charset="0"/>
            <a:cs typeface="Arial" pitchFamily="34" charset="0"/>
          </a:endParaRPr>
        </a:p>
      </dgm:t>
    </dgm:pt>
    <dgm:pt modelId="{9E68AA6A-4BA4-4C43-BBBD-6674B2D59E45}" type="parTrans" cxnId="{01F3735A-9298-44E0-8100-93EF5B8672DD}">
      <dgm:prSet/>
      <dgm:spPr>
        <a:ln w="38100">
          <a:solidFill>
            <a:srgbClr val="3A9645"/>
          </a:solidFill>
        </a:ln>
      </dgm:spPr>
      <dgm:t>
        <a:bodyPr/>
        <a:lstStyle/>
        <a:p>
          <a:endParaRPr lang="en-US"/>
        </a:p>
      </dgm:t>
    </dgm:pt>
    <dgm:pt modelId="{E77220A7-C65A-423C-B735-731606AE1B2D}" type="sibTrans" cxnId="{01F3735A-9298-44E0-8100-93EF5B8672DD}">
      <dgm:prSet/>
      <dgm:spPr/>
      <dgm:t>
        <a:bodyPr/>
        <a:lstStyle/>
        <a:p>
          <a:endParaRPr lang="en-US"/>
        </a:p>
      </dgm:t>
    </dgm:pt>
    <dgm:pt modelId="{1079F1AD-8C80-4666-819B-9B81BE825174}" type="pres">
      <dgm:prSet presAssocID="{7BC9B8E9-D969-44DD-B61B-132C293DCA4D}" presName="diagram" presStyleCnt="0">
        <dgm:presLayoutVars>
          <dgm:chPref val="1"/>
          <dgm:dir/>
          <dgm:animOne val="branch"/>
          <dgm:animLvl val="lvl"/>
          <dgm:resizeHandles val="exact"/>
        </dgm:presLayoutVars>
      </dgm:prSet>
      <dgm:spPr/>
      <dgm:t>
        <a:bodyPr/>
        <a:lstStyle/>
        <a:p>
          <a:endParaRPr lang="en-US"/>
        </a:p>
      </dgm:t>
    </dgm:pt>
    <dgm:pt modelId="{F59AC45D-834B-4B45-9550-BC54F2977CCD}" type="pres">
      <dgm:prSet presAssocID="{EE17D433-31E5-4722-A7C9-FF014F5A4160}" presName="root1" presStyleCnt="0"/>
      <dgm:spPr/>
    </dgm:pt>
    <dgm:pt modelId="{6F41BFE0-F7BA-408B-ADA3-02B4B87298B5}" type="pres">
      <dgm:prSet presAssocID="{EE17D433-31E5-4722-A7C9-FF014F5A4160}" presName="LevelOneTextNode" presStyleLbl="node0" presStyleIdx="0" presStyleCnt="1" custScaleX="84769" custScaleY="134527" custLinFactNeighborX="3918">
        <dgm:presLayoutVars>
          <dgm:chPref val="3"/>
        </dgm:presLayoutVars>
      </dgm:prSet>
      <dgm:spPr/>
      <dgm:t>
        <a:bodyPr/>
        <a:lstStyle/>
        <a:p>
          <a:endParaRPr lang="en-US"/>
        </a:p>
      </dgm:t>
    </dgm:pt>
    <dgm:pt modelId="{E17C5268-83A7-4C09-A155-057F63E1C551}" type="pres">
      <dgm:prSet presAssocID="{EE17D433-31E5-4722-A7C9-FF014F5A4160}" presName="level2hierChild" presStyleCnt="0"/>
      <dgm:spPr/>
    </dgm:pt>
    <dgm:pt modelId="{D9F00D5F-8C59-43B3-A160-0F010548EC55}" type="pres">
      <dgm:prSet presAssocID="{9E68AA6A-4BA4-4C43-BBBD-6674B2D59E45}" presName="conn2-1" presStyleLbl="parChTrans1D2" presStyleIdx="0" presStyleCnt="1"/>
      <dgm:spPr/>
      <dgm:t>
        <a:bodyPr/>
        <a:lstStyle/>
        <a:p>
          <a:endParaRPr lang="en-US"/>
        </a:p>
      </dgm:t>
    </dgm:pt>
    <dgm:pt modelId="{295D4EFD-D96D-42FC-8341-87D0259AA797}" type="pres">
      <dgm:prSet presAssocID="{9E68AA6A-4BA4-4C43-BBBD-6674B2D59E45}" presName="connTx" presStyleLbl="parChTrans1D2" presStyleIdx="0" presStyleCnt="1"/>
      <dgm:spPr/>
      <dgm:t>
        <a:bodyPr/>
        <a:lstStyle/>
        <a:p>
          <a:endParaRPr lang="en-US"/>
        </a:p>
      </dgm:t>
    </dgm:pt>
    <dgm:pt modelId="{CDE11479-F981-4740-879E-C7D4A6EE96BC}" type="pres">
      <dgm:prSet presAssocID="{84B53E2D-C4C6-44C3-8AAB-F31AF80909A3}" presName="root2" presStyleCnt="0"/>
      <dgm:spPr/>
    </dgm:pt>
    <dgm:pt modelId="{773CC28A-9B74-467C-9A7C-224B4049F65B}" type="pres">
      <dgm:prSet presAssocID="{84B53E2D-C4C6-44C3-8AAB-F31AF80909A3}" presName="LevelTwoTextNode" presStyleLbl="node2" presStyleIdx="0" presStyleCnt="1" custLinFactNeighborX="-9232">
        <dgm:presLayoutVars>
          <dgm:chPref val="3"/>
        </dgm:presLayoutVars>
      </dgm:prSet>
      <dgm:spPr/>
      <dgm:t>
        <a:bodyPr/>
        <a:lstStyle/>
        <a:p>
          <a:endParaRPr lang="en-US"/>
        </a:p>
      </dgm:t>
    </dgm:pt>
    <dgm:pt modelId="{F075760D-D6BB-4674-9126-43CDF9C85E5C}" type="pres">
      <dgm:prSet presAssocID="{84B53E2D-C4C6-44C3-8AAB-F31AF80909A3}" presName="level3hierChild" presStyleCnt="0"/>
      <dgm:spPr/>
    </dgm:pt>
  </dgm:ptLst>
  <dgm:cxnLst>
    <dgm:cxn modelId="{B3BE4BC3-A47C-4320-83B9-646ED74E592A}" type="presOf" srcId="{84B53E2D-C4C6-44C3-8AAB-F31AF80909A3}" destId="{773CC28A-9B74-467C-9A7C-224B4049F65B}" srcOrd="0" destOrd="0" presId="urn:microsoft.com/office/officeart/2005/8/layout/hierarchy2"/>
    <dgm:cxn modelId="{4CAFCEB7-2C9D-4C46-9667-4569E070AE8E}" type="presOf" srcId="{7BC9B8E9-D969-44DD-B61B-132C293DCA4D}" destId="{1079F1AD-8C80-4666-819B-9B81BE825174}" srcOrd="0" destOrd="0" presId="urn:microsoft.com/office/officeart/2005/8/layout/hierarchy2"/>
    <dgm:cxn modelId="{AA97C2BB-FABB-4667-A6AB-949DC8A0863B}" type="presOf" srcId="{9E68AA6A-4BA4-4C43-BBBD-6674B2D59E45}" destId="{D9F00D5F-8C59-43B3-A160-0F010548EC55}" srcOrd="0" destOrd="0" presId="urn:microsoft.com/office/officeart/2005/8/layout/hierarchy2"/>
    <dgm:cxn modelId="{01F3735A-9298-44E0-8100-93EF5B8672DD}" srcId="{EE17D433-31E5-4722-A7C9-FF014F5A4160}" destId="{84B53E2D-C4C6-44C3-8AAB-F31AF80909A3}" srcOrd="0" destOrd="0" parTransId="{9E68AA6A-4BA4-4C43-BBBD-6674B2D59E45}" sibTransId="{E77220A7-C65A-423C-B735-731606AE1B2D}"/>
    <dgm:cxn modelId="{9D39CD0C-EE6D-4363-8101-76AF9EBE47CC}" type="presOf" srcId="{EE17D433-31E5-4722-A7C9-FF014F5A4160}" destId="{6F41BFE0-F7BA-408B-ADA3-02B4B87298B5}" srcOrd="0" destOrd="0" presId="urn:microsoft.com/office/officeart/2005/8/layout/hierarchy2"/>
    <dgm:cxn modelId="{3A70EB67-8865-467A-90B3-6C720D3166EE}" type="presOf" srcId="{9E68AA6A-4BA4-4C43-BBBD-6674B2D59E45}" destId="{295D4EFD-D96D-42FC-8341-87D0259AA797}" srcOrd="1" destOrd="0" presId="urn:microsoft.com/office/officeart/2005/8/layout/hierarchy2"/>
    <dgm:cxn modelId="{FF07AF3A-7179-4F37-B2E2-734E27F1559A}" srcId="{7BC9B8E9-D969-44DD-B61B-132C293DCA4D}" destId="{EE17D433-31E5-4722-A7C9-FF014F5A4160}" srcOrd="0" destOrd="0" parTransId="{FBB51B5A-E114-4A2F-A025-0D3CD5A3A459}" sibTransId="{DBB5CE85-B632-4502-B8A3-9BA216D73A56}"/>
    <dgm:cxn modelId="{6FE187EE-996F-45C1-A378-35029A1CABC0}" type="presParOf" srcId="{1079F1AD-8C80-4666-819B-9B81BE825174}" destId="{F59AC45D-834B-4B45-9550-BC54F2977CCD}" srcOrd="0" destOrd="0" presId="urn:microsoft.com/office/officeart/2005/8/layout/hierarchy2"/>
    <dgm:cxn modelId="{0A95293F-0C90-4580-8A50-3907AFCABB52}" type="presParOf" srcId="{F59AC45D-834B-4B45-9550-BC54F2977CCD}" destId="{6F41BFE0-F7BA-408B-ADA3-02B4B87298B5}" srcOrd="0" destOrd="0" presId="urn:microsoft.com/office/officeart/2005/8/layout/hierarchy2"/>
    <dgm:cxn modelId="{B69EAD97-8983-490D-9853-30672961DA10}" type="presParOf" srcId="{F59AC45D-834B-4B45-9550-BC54F2977CCD}" destId="{E17C5268-83A7-4C09-A155-057F63E1C551}" srcOrd="1" destOrd="0" presId="urn:microsoft.com/office/officeart/2005/8/layout/hierarchy2"/>
    <dgm:cxn modelId="{D5C8F1A4-5385-44DF-9C9B-F1E2E80217D4}" type="presParOf" srcId="{E17C5268-83A7-4C09-A155-057F63E1C551}" destId="{D9F00D5F-8C59-43B3-A160-0F010548EC55}" srcOrd="0" destOrd="0" presId="urn:microsoft.com/office/officeart/2005/8/layout/hierarchy2"/>
    <dgm:cxn modelId="{668B460D-45A7-4794-9D9F-9052682DF56B}" type="presParOf" srcId="{D9F00D5F-8C59-43B3-A160-0F010548EC55}" destId="{295D4EFD-D96D-42FC-8341-87D0259AA797}" srcOrd="0" destOrd="0" presId="urn:microsoft.com/office/officeart/2005/8/layout/hierarchy2"/>
    <dgm:cxn modelId="{D4E61661-9885-4E73-BC37-8474F003F023}" type="presParOf" srcId="{E17C5268-83A7-4C09-A155-057F63E1C551}" destId="{CDE11479-F981-4740-879E-C7D4A6EE96BC}" srcOrd="1" destOrd="0" presId="urn:microsoft.com/office/officeart/2005/8/layout/hierarchy2"/>
    <dgm:cxn modelId="{BE1E74BE-864A-4DCD-A443-9FEEA17CE839}" type="presParOf" srcId="{CDE11479-F981-4740-879E-C7D4A6EE96BC}" destId="{773CC28A-9B74-467C-9A7C-224B4049F65B}" srcOrd="0" destOrd="0" presId="urn:microsoft.com/office/officeart/2005/8/layout/hierarchy2"/>
    <dgm:cxn modelId="{8677B3D7-A931-4978-ACDE-CA9626B042F4}" type="presParOf" srcId="{CDE11479-F981-4740-879E-C7D4A6EE96BC}" destId="{F075760D-D6BB-4674-9126-43CDF9C85E5C}"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5439F3-E1BC-4BA4-A588-B2A02DEFDEA5}" type="doc">
      <dgm:prSet loTypeId="urn:microsoft.com/office/officeart/2005/8/layout/gear1" loCatId="cycle" qsTypeId="urn:microsoft.com/office/officeart/2005/8/quickstyle/simple1" qsCatId="simple" csTypeId="urn:microsoft.com/office/officeart/2005/8/colors/accent1_2" csCatId="accent1" phldr="1"/>
      <dgm:spPr/>
    </dgm:pt>
    <dgm:pt modelId="{C13CDFB0-9EEB-4796-96D9-718015559F31}">
      <dgm:prSet phldrT="[Text]"/>
      <dgm:spPr/>
      <dgm:t>
        <a:bodyPr/>
        <a:lstStyle/>
        <a:p>
          <a:r>
            <a:rPr lang="en-US" dirty="0" smtClean="0"/>
            <a:t>Planning Department</a:t>
          </a:r>
          <a:endParaRPr lang="en-US" dirty="0"/>
        </a:p>
      </dgm:t>
    </dgm:pt>
    <dgm:pt modelId="{B9083CF9-BFAD-4C22-9420-68F32A2CFC16}" type="parTrans" cxnId="{530F342C-A67C-42A6-A170-D968FC43C84B}">
      <dgm:prSet/>
      <dgm:spPr/>
      <dgm:t>
        <a:bodyPr/>
        <a:lstStyle/>
        <a:p>
          <a:endParaRPr lang="en-US"/>
        </a:p>
      </dgm:t>
    </dgm:pt>
    <dgm:pt modelId="{578B482B-1765-488E-A7C5-C6D1E93E695F}" type="sibTrans" cxnId="{530F342C-A67C-42A6-A170-D968FC43C84B}">
      <dgm:prSet/>
      <dgm:spPr/>
      <dgm:t>
        <a:bodyPr/>
        <a:lstStyle/>
        <a:p>
          <a:endParaRPr lang="en-US"/>
        </a:p>
      </dgm:t>
    </dgm:pt>
    <dgm:pt modelId="{BC31C677-DBE4-441A-A67C-FBDD081A20BC}">
      <dgm:prSet phldrT="[Text]"/>
      <dgm:spPr/>
      <dgm:t>
        <a:bodyPr/>
        <a:lstStyle/>
        <a:p>
          <a:r>
            <a:rPr lang="en-US" dirty="0" smtClean="0"/>
            <a:t>Elected officials</a:t>
          </a:r>
          <a:endParaRPr lang="en-US" dirty="0"/>
        </a:p>
      </dgm:t>
    </dgm:pt>
    <dgm:pt modelId="{A07F2AC1-5818-41C6-8CA1-3860032AAF4E}" type="parTrans" cxnId="{30ADBB93-69E3-4434-AC18-3A5BA8902E1E}">
      <dgm:prSet/>
      <dgm:spPr/>
      <dgm:t>
        <a:bodyPr/>
        <a:lstStyle/>
        <a:p>
          <a:endParaRPr lang="en-US"/>
        </a:p>
      </dgm:t>
    </dgm:pt>
    <dgm:pt modelId="{89033426-56A8-4918-A677-E22E75EC1006}" type="sibTrans" cxnId="{30ADBB93-69E3-4434-AC18-3A5BA8902E1E}">
      <dgm:prSet/>
      <dgm:spPr/>
      <dgm:t>
        <a:bodyPr/>
        <a:lstStyle/>
        <a:p>
          <a:endParaRPr lang="en-US"/>
        </a:p>
      </dgm:t>
    </dgm:pt>
    <dgm:pt modelId="{E9F097A7-DF6E-41F7-B339-CD362CBBEF13}">
      <dgm:prSet phldrT="[Text]"/>
      <dgm:spPr/>
      <dgm:t>
        <a:bodyPr/>
        <a:lstStyle/>
        <a:p>
          <a:endParaRPr lang="en-US"/>
        </a:p>
      </dgm:t>
    </dgm:pt>
    <dgm:pt modelId="{B24AB2C6-FF81-460F-B18C-3A123F6C3F21}" type="parTrans" cxnId="{0813EF31-2547-4CB9-B9F2-F81C82E563B4}">
      <dgm:prSet/>
      <dgm:spPr/>
      <dgm:t>
        <a:bodyPr/>
        <a:lstStyle/>
        <a:p>
          <a:endParaRPr lang="en-US"/>
        </a:p>
      </dgm:t>
    </dgm:pt>
    <dgm:pt modelId="{BD35D3DA-8187-4804-BE4B-EED1FB0533C4}" type="sibTrans" cxnId="{0813EF31-2547-4CB9-B9F2-F81C82E563B4}">
      <dgm:prSet/>
      <dgm:spPr/>
      <dgm:t>
        <a:bodyPr/>
        <a:lstStyle/>
        <a:p>
          <a:endParaRPr lang="en-US"/>
        </a:p>
      </dgm:t>
    </dgm:pt>
    <dgm:pt modelId="{8783CEE9-483D-4C8C-A53D-0133391511C8}">
      <dgm:prSet phldrT="[Text]"/>
      <dgm:spPr/>
      <dgm:t>
        <a:bodyPr/>
        <a:lstStyle/>
        <a:p>
          <a:r>
            <a:rPr lang="en-US" dirty="0" smtClean="0"/>
            <a:t>Housing</a:t>
          </a:r>
          <a:endParaRPr lang="en-US" dirty="0"/>
        </a:p>
      </dgm:t>
    </dgm:pt>
    <dgm:pt modelId="{C32F3692-2DE9-431A-BBC8-C4318186B54C}" type="parTrans" cxnId="{A0183714-2F7F-4DA7-81DF-71C1C423D6A5}">
      <dgm:prSet/>
      <dgm:spPr/>
      <dgm:t>
        <a:bodyPr/>
        <a:lstStyle/>
        <a:p>
          <a:endParaRPr lang="en-US"/>
        </a:p>
      </dgm:t>
    </dgm:pt>
    <dgm:pt modelId="{AAA75491-86F6-4653-9234-E3E638F3F973}" type="sibTrans" cxnId="{A0183714-2F7F-4DA7-81DF-71C1C423D6A5}">
      <dgm:prSet/>
      <dgm:spPr/>
      <dgm:t>
        <a:bodyPr/>
        <a:lstStyle/>
        <a:p>
          <a:endParaRPr lang="en-US"/>
        </a:p>
      </dgm:t>
    </dgm:pt>
    <dgm:pt modelId="{08DFD73E-B292-4DA6-A3D4-B2105E02973E}" type="pres">
      <dgm:prSet presAssocID="{AB5439F3-E1BC-4BA4-A588-B2A02DEFDEA5}" presName="composite" presStyleCnt="0">
        <dgm:presLayoutVars>
          <dgm:chMax val="3"/>
          <dgm:animLvl val="lvl"/>
          <dgm:resizeHandles val="exact"/>
        </dgm:presLayoutVars>
      </dgm:prSet>
      <dgm:spPr/>
    </dgm:pt>
    <dgm:pt modelId="{28F9A474-CC27-4C06-88FF-BD23E9C0EF4A}" type="pres">
      <dgm:prSet presAssocID="{C13CDFB0-9EEB-4796-96D9-718015559F31}" presName="gear1" presStyleLbl="node1" presStyleIdx="0" presStyleCnt="3">
        <dgm:presLayoutVars>
          <dgm:chMax val="1"/>
          <dgm:bulletEnabled val="1"/>
        </dgm:presLayoutVars>
      </dgm:prSet>
      <dgm:spPr/>
      <dgm:t>
        <a:bodyPr/>
        <a:lstStyle/>
        <a:p>
          <a:endParaRPr lang="en-US"/>
        </a:p>
      </dgm:t>
    </dgm:pt>
    <dgm:pt modelId="{05344D76-4F63-4D13-A6EB-1D38362E215C}" type="pres">
      <dgm:prSet presAssocID="{C13CDFB0-9EEB-4796-96D9-718015559F31}" presName="gear1srcNode" presStyleLbl="node1" presStyleIdx="0" presStyleCnt="3"/>
      <dgm:spPr/>
      <dgm:t>
        <a:bodyPr/>
        <a:lstStyle/>
        <a:p>
          <a:endParaRPr lang="en-US"/>
        </a:p>
      </dgm:t>
    </dgm:pt>
    <dgm:pt modelId="{D938F962-961D-483C-B300-4D4B395601B1}" type="pres">
      <dgm:prSet presAssocID="{C13CDFB0-9EEB-4796-96D9-718015559F31}" presName="gear1dstNode" presStyleLbl="node1" presStyleIdx="0" presStyleCnt="3"/>
      <dgm:spPr/>
      <dgm:t>
        <a:bodyPr/>
        <a:lstStyle/>
        <a:p>
          <a:endParaRPr lang="en-US"/>
        </a:p>
      </dgm:t>
    </dgm:pt>
    <dgm:pt modelId="{40CAA979-476C-41CD-B7EB-EB1253C67085}" type="pres">
      <dgm:prSet presAssocID="{BC31C677-DBE4-441A-A67C-FBDD081A20BC}" presName="gear2" presStyleLbl="node1" presStyleIdx="1" presStyleCnt="3">
        <dgm:presLayoutVars>
          <dgm:chMax val="1"/>
          <dgm:bulletEnabled val="1"/>
        </dgm:presLayoutVars>
      </dgm:prSet>
      <dgm:spPr/>
      <dgm:t>
        <a:bodyPr/>
        <a:lstStyle/>
        <a:p>
          <a:endParaRPr lang="en-US"/>
        </a:p>
      </dgm:t>
    </dgm:pt>
    <dgm:pt modelId="{8619A093-894D-41A7-B26C-C559AD0B8983}" type="pres">
      <dgm:prSet presAssocID="{BC31C677-DBE4-441A-A67C-FBDD081A20BC}" presName="gear2srcNode" presStyleLbl="node1" presStyleIdx="1" presStyleCnt="3"/>
      <dgm:spPr/>
      <dgm:t>
        <a:bodyPr/>
        <a:lstStyle/>
        <a:p>
          <a:endParaRPr lang="en-US"/>
        </a:p>
      </dgm:t>
    </dgm:pt>
    <dgm:pt modelId="{DC0BFB60-B179-494A-A49A-A9803B5B76EA}" type="pres">
      <dgm:prSet presAssocID="{BC31C677-DBE4-441A-A67C-FBDD081A20BC}" presName="gear2dstNode" presStyleLbl="node1" presStyleIdx="1" presStyleCnt="3"/>
      <dgm:spPr/>
      <dgm:t>
        <a:bodyPr/>
        <a:lstStyle/>
        <a:p>
          <a:endParaRPr lang="en-US"/>
        </a:p>
      </dgm:t>
    </dgm:pt>
    <dgm:pt modelId="{1FD52F60-D847-4599-BE7A-30315D793CF5}" type="pres">
      <dgm:prSet presAssocID="{8783CEE9-483D-4C8C-A53D-0133391511C8}" presName="gear3" presStyleLbl="node1" presStyleIdx="2" presStyleCnt="3"/>
      <dgm:spPr/>
      <dgm:t>
        <a:bodyPr/>
        <a:lstStyle/>
        <a:p>
          <a:endParaRPr lang="en-US"/>
        </a:p>
      </dgm:t>
    </dgm:pt>
    <dgm:pt modelId="{2C39BC9F-B833-42BD-9C35-CF8D717F8D58}" type="pres">
      <dgm:prSet presAssocID="{8783CEE9-483D-4C8C-A53D-0133391511C8}" presName="gear3tx" presStyleLbl="node1" presStyleIdx="2" presStyleCnt="3">
        <dgm:presLayoutVars>
          <dgm:chMax val="1"/>
          <dgm:bulletEnabled val="1"/>
        </dgm:presLayoutVars>
      </dgm:prSet>
      <dgm:spPr/>
      <dgm:t>
        <a:bodyPr/>
        <a:lstStyle/>
        <a:p>
          <a:endParaRPr lang="en-US"/>
        </a:p>
      </dgm:t>
    </dgm:pt>
    <dgm:pt modelId="{CB5B568B-67E3-46F8-AD17-53FD34B3E190}" type="pres">
      <dgm:prSet presAssocID="{8783CEE9-483D-4C8C-A53D-0133391511C8}" presName="gear3srcNode" presStyleLbl="node1" presStyleIdx="2" presStyleCnt="3"/>
      <dgm:spPr/>
      <dgm:t>
        <a:bodyPr/>
        <a:lstStyle/>
        <a:p>
          <a:endParaRPr lang="en-US"/>
        </a:p>
      </dgm:t>
    </dgm:pt>
    <dgm:pt modelId="{0A7CAB8B-B519-47D9-BB1B-FD4CB0B2DA7C}" type="pres">
      <dgm:prSet presAssocID="{8783CEE9-483D-4C8C-A53D-0133391511C8}" presName="gear3dstNode" presStyleLbl="node1" presStyleIdx="2" presStyleCnt="3"/>
      <dgm:spPr/>
      <dgm:t>
        <a:bodyPr/>
        <a:lstStyle/>
        <a:p>
          <a:endParaRPr lang="en-US"/>
        </a:p>
      </dgm:t>
    </dgm:pt>
    <dgm:pt modelId="{79BBF2CE-C00C-44A7-BAF5-264B8418A816}" type="pres">
      <dgm:prSet presAssocID="{578B482B-1765-488E-A7C5-C6D1E93E695F}" presName="connector1" presStyleLbl="sibTrans2D1" presStyleIdx="0" presStyleCnt="3"/>
      <dgm:spPr/>
      <dgm:t>
        <a:bodyPr/>
        <a:lstStyle/>
        <a:p>
          <a:endParaRPr lang="en-US"/>
        </a:p>
      </dgm:t>
    </dgm:pt>
    <dgm:pt modelId="{B54BEB35-EF58-427F-9C87-8EF222490F5A}" type="pres">
      <dgm:prSet presAssocID="{89033426-56A8-4918-A677-E22E75EC1006}" presName="connector2" presStyleLbl="sibTrans2D1" presStyleIdx="1" presStyleCnt="3"/>
      <dgm:spPr/>
      <dgm:t>
        <a:bodyPr/>
        <a:lstStyle/>
        <a:p>
          <a:endParaRPr lang="en-US"/>
        </a:p>
      </dgm:t>
    </dgm:pt>
    <dgm:pt modelId="{CFA086A3-2C46-4845-A3BA-35F6DDD6C3EE}" type="pres">
      <dgm:prSet presAssocID="{AAA75491-86F6-4653-9234-E3E638F3F973}" presName="connector3" presStyleLbl="sibTrans2D1" presStyleIdx="2" presStyleCnt="3"/>
      <dgm:spPr/>
      <dgm:t>
        <a:bodyPr/>
        <a:lstStyle/>
        <a:p>
          <a:endParaRPr lang="en-US"/>
        </a:p>
      </dgm:t>
    </dgm:pt>
  </dgm:ptLst>
  <dgm:cxnLst>
    <dgm:cxn modelId="{BB57F52F-7C9F-4298-A99C-A5D738E5F901}" type="presOf" srcId="{AAA75491-86F6-4653-9234-E3E638F3F973}" destId="{CFA086A3-2C46-4845-A3BA-35F6DDD6C3EE}" srcOrd="0" destOrd="0" presId="urn:microsoft.com/office/officeart/2005/8/layout/gear1"/>
    <dgm:cxn modelId="{FCAB776C-50FA-46AE-B7A8-D1D50B7376F2}" type="presOf" srcId="{8783CEE9-483D-4C8C-A53D-0133391511C8}" destId="{0A7CAB8B-B519-47D9-BB1B-FD4CB0B2DA7C}" srcOrd="3" destOrd="0" presId="urn:microsoft.com/office/officeart/2005/8/layout/gear1"/>
    <dgm:cxn modelId="{6DD83F5E-946E-4B2E-B662-1A2199665DD4}" type="presOf" srcId="{BC31C677-DBE4-441A-A67C-FBDD081A20BC}" destId="{DC0BFB60-B179-494A-A49A-A9803B5B76EA}" srcOrd="2" destOrd="0" presId="urn:microsoft.com/office/officeart/2005/8/layout/gear1"/>
    <dgm:cxn modelId="{4EF36FB8-4771-4CBE-B41E-8AD112995E2E}" type="presOf" srcId="{BC31C677-DBE4-441A-A67C-FBDD081A20BC}" destId="{40CAA979-476C-41CD-B7EB-EB1253C67085}" srcOrd="0" destOrd="0" presId="urn:microsoft.com/office/officeart/2005/8/layout/gear1"/>
    <dgm:cxn modelId="{FA2C92EC-62C0-4BDE-BE7D-9781183B0AF3}" type="presOf" srcId="{C13CDFB0-9EEB-4796-96D9-718015559F31}" destId="{D938F962-961D-483C-B300-4D4B395601B1}" srcOrd="2" destOrd="0" presId="urn:microsoft.com/office/officeart/2005/8/layout/gear1"/>
    <dgm:cxn modelId="{0813EF31-2547-4CB9-B9F2-F81C82E563B4}" srcId="{AB5439F3-E1BC-4BA4-A588-B2A02DEFDEA5}" destId="{E9F097A7-DF6E-41F7-B339-CD362CBBEF13}" srcOrd="3" destOrd="0" parTransId="{B24AB2C6-FF81-460F-B18C-3A123F6C3F21}" sibTransId="{BD35D3DA-8187-4804-BE4B-EED1FB0533C4}"/>
    <dgm:cxn modelId="{03D0908B-19E6-494F-8BBA-14D5128EEEB6}" type="presOf" srcId="{C13CDFB0-9EEB-4796-96D9-718015559F31}" destId="{28F9A474-CC27-4C06-88FF-BD23E9C0EF4A}" srcOrd="0" destOrd="0" presId="urn:microsoft.com/office/officeart/2005/8/layout/gear1"/>
    <dgm:cxn modelId="{A0183714-2F7F-4DA7-81DF-71C1C423D6A5}" srcId="{AB5439F3-E1BC-4BA4-A588-B2A02DEFDEA5}" destId="{8783CEE9-483D-4C8C-A53D-0133391511C8}" srcOrd="2" destOrd="0" parTransId="{C32F3692-2DE9-431A-BBC8-C4318186B54C}" sibTransId="{AAA75491-86F6-4653-9234-E3E638F3F973}"/>
    <dgm:cxn modelId="{87BE7089-D695-4789-A4E5-CCB8604D2723}" type="presOf" srcId="{89033426-56A8-4918-A677-E22E75EC1006}" destId="{B54BEB35-EF58-427F-9C87-8EF222490F5A}" srcOrd="0" destOrd="0" presId="urn:microsoft.com/office/officeart/2005/8/layout/gear1"/>
    <dgm:cxn modelId="{530F342C-A67C-42A6-A170-D968FC43C84B}" srcId="{AB5439F3-E1BC-4BA4-A588-B2A02DEFDEA5}" destId="{C13CDFB0-9EEB-4796-96D9-718015559F31}" srcOrd="0" destOrd="0" parTransId="{B9083CF9-BFAD-4C22-9420-68F32A2CFC16}" sibTransId="{578B482B-1765-488E-A7C5-C6D1E93E695F}"/>
    <dgm:cxn modelId="{A3A3EDCD-1700-41C9-BD8F-BDA6E5EE2C99}" type="presOf" srcId="{578B482B-1765-488E-A7C5-C6D1E93E695F}" destId="{79BBF2CE-C00C-44A7-BAF5-264B8418A816}" srcOrd="0" destOrd="0" presId="urn:microsoft.com/office/officeart/2005/8/layout/gear1"/>
    <dgm:cxn modelId="{BFD78E28-AD01-4A3C-847E-367F37D072EB}" type="presOf" srcId="{8783CEE9-483D-4C8C-A53D-0133391511C8}" destId="{1FD52F60-D847-4599-BE7A-30315D793CF5}" srcOrd="0" destOrd="0" presId="urn:microsoft.com/office/officeart/2005/8/layout/gear1"/>
    <dgm:cxn modelId="{754CE4B2-0BE7-451F-BC93-B1BFA762D496}" type="presOf" srcId="{AB5439F3-E1BC-4BA4-A588-B2A02DEFDEA5}" destId="{08DFD73E-B292-4DA6-A3D4-B2105E02973E}" srcOrd="0" destOrd="0" presId="urn:microsoft.com/office/officeart/2005/8/layout/gear1"/>
    <dgm:cxn modelId="{30ADBB93-69E3-4434-AC18-3A5BA8902E1E}" srcId="{AB5439F3-E1BC-4BA4-A588-B2A02DEFDEA5}" destId="{BC31C677-DBE4-441A-A67C-FBDD081A20BC}" srcOrd="1" destOrd="0" parTransId="{A07F2AC1-5818-41C6-8CA1-3860032AAF4E}" sibTransId="{89033426-56A8-4918-A677-E22E75EC1006}"/>
    <dgm:cxn modelId="{F2F0946B-7A6B-473E-8862-B7931ED0AFDB}" type="presOf" srcId="{C13CDFB0-9EEB-4796-96D9-718015559F31}" destId="{05344D76-4F63-4D13-A6EB-1D38362E215C}" srcOrd="1" destOrd="0" presId="urn:microsoft.com/office/officeart/2005/8/layout/gear1"/>
    <dgm:cxn modelId="{FD11CA79-C4F7-4042-93A4-C309F3243FFD}" type="presOf" srcId="{8783CEE9-483D-4C8C-A53D-0133391511C8}" destId="{CB5B568B-67E3-46F8-AD17-53FD34B3E190}" srcOrd="2" destOrd="0" presId="urn:microsoft.com/office/officeart/2005/8/layout/gear1"/>
    <dgm:cxn modelId="{C5F12527-52A4-4D4B-A252-EC996B8699E3}" type="presOf" srcId="{BC31C677-DBE4-441A-A67C-FBDD081A20BC}" destId="{8619A093-894D-41A7-B26C-C559AD0B8983}" srcOrd="1" destOrd="0" presId="urn:microsoft.com/office/officeart/2005/8/layout/gear1"/>
    <dgm:cxn modelId="{03DE4457-5974-4C3C-8079-7AE7B9C8DD7E}" type="presOf" srcId="{8783CEE9-483D-4C8C-A53D-0133391511C8}" destId="{2C39BC9F-B833-42BD-9C35-CF8D717F8D58}" srcOrd="1" destOrd="0" presId="urn:microsoft.com/office/officeart/2005/8/layout/gear1"/>
    <dgm:cxn modelId="{51950BBF-02FC-4324-A973-FF1D59A8E855}" type="presParOf" srcId="{08DFD73E-B292-4DA6-A3D4-B2105E02973E}" destId="{28F9A474-CC27-4C06-88FF-BD23E9C0EF4A}" srcOrd="0" destOrd="0" presId="urn:microsoft.com/office/officeart/2005/8/layout/gear1"/>
    <dgm:cxn modelId="{0B6D2C31-A333-4F44-A150-9468EC9443FE}" type="presParOf" srcId="{08DFD73E-B292-4DA6-A3D4-B2105E02973E}" destId="{05344D76-4F63-4D13-A6EB-1D38362E215C}" srcOrd="1" destOrd="0" presId="urn:microsoft.com/office/officeart/2005/8/layout/gear1"/>
    <dgm:cxn modelId="{63A55B83-B727-42E9-ABAE-24304FF785A8}" type="presParOf" srcId="{08DFD73E-B292-4DA6-A3D4-B2105E02973E}" destId="{D938F962-961D-483C-B300-4D4B395601B1}" srcOrd="2" destOrd="0" presId="urn:microsoft.com/office/officeart/2005/8/layout/gear1"/>
    <dgm:cxn modelId="{FEA62619-59FF-422D-8B7B-C8BF95C83408}" type="presParOf" srcId="{08DFD73E-B292-4DA6-A3D4-B2105E02973E}" destId="{40CAA979-476C-41CD-B7EB-EB1253C67085}" srcOrd="3" destOrd="0" presId="urn:microsoft.com/office/officeart/2005/8/layout/gear1"/>
    <dgm:cxn modelId="{FB03F006-F943-433D-85F5-51DF151BC2A7}" type="presParOf" srcId="{08DFD73E-B292-4DA6-A3D4-B2105E02973E}" destId="{8619A093-894D-41A7-B26C-C559AD0B8983}" srcOrd="4" destOrd="0" presId="urn:microsoft.com/office/officeart/2005/8/layout/gear1"/>
    <dgm:cxn modelId="{A39D5009-B49E-4B83-87BE-97297280249E}" type="presParOf" srcId="{08DFD73E-B292-4DA6-A3D4-B2105E02973E}" destId="{DC0BFB60-B179-494A-A49A-A9803B5B76EA}" srcOrd="5" destOrd="0" presId="urn:microsoft.com/office/officeart/2005/8/layout/gear1"/>
    <dgm:cxn modelId="{8488BA35-28B1-48F2-B133-C1E71AB671E6}" type="presParOf" srcId="{08DFD73E-B292-4DA6-A3D4-B2105E02973E}" destId="{1FD52F60-D847-4599-BE7A-30315D793CF5}" srcOrd="6" destOrd="0" presId="urn:microsoft.com/office/officeart/2005/8/layout/gear1"/>
    <dgm:cxn modelId="{4087F120-9674-4FD5-BDC7-D39323726CF8}" type="presParOf" srcId="{08DFD73E-B292-4DA6-A3D4-B2105E02973E}" destId="{2C39BC9F-B833-42BD-9C35-CF8D717F8D58}" srcOrd="7" destOrd="0" presId="urn:microsoft.com/office/officeart/2005/8/layout/gear1"/>
    <dgm:cxn modelId="{4F7D3A11-0416-4EDB-BBB6-D78FDAE581C6}" type="presParOf" srcId="{08DFD73E-B292-4DA6-A3D4-B2105E02973E}" destId="{CB5B568B-67E3-46F8-AD17-53FD34B3E190}" srcOrd="8" destOrd="0" presId="urn:microsoft.com/office/officeart/2005/8/layout/gear1"/>
    <dgm:cxn modelId="{23A4FD7C-FCD2-41AF-A3EA-980982DD2696}" type="presParOf" srcId="{08DFD73E-B292-4DA6-A3D4-B2105E02973E}" destId="{0A7CAB8B-B519-47D9-BB1B-FD4CB0B2DA7C}" srcOrd="9" destOrd="0" presId="urn:microsoft.com/office/officeart/2005/8/layout/gear1"/>
    <dgm:cxn modelId="{A868AEA8-697A-471B-9AD8-92EFE1022912}" type="presParOf" srcId="{08DFD73E-B292-4DA6-A3D4-B2105E02973E}" destId="{79BBF2CE-C00C-44A7-BAF5-264B8418A816}" srcOrd="10" destOrd="0" presId="urn:microsoft.com/office/officeart/2005/8/layout/gear1"/>
    <dgm:cxn modelId="{E3E035F2-BF5C-4C09-8E21-24652BA32846}" type="presParOf" srcId="{08DFD73E-B292-4DA6-A3D4-B2105E02973E}" destId="{B54BEB35-EF58-427F-9C87-8EF222490F5A}" srcOrd="11" destOrd="0" presId="urn:microsoft.com/office/officeart/2005/8/layout/gear1"/>
    <dgm:cxn modelId="{E264187B-92CF-4D0C-B115-301A010063F8}" type="presParOf" srcId="{08DFD73E-B292-4DA6-A3D4-B2105E02973E}" destId="{CFA086A3-2C46-4845-A3BA-35F6DDD6C3EE}"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5439F3-E1BC-4BA4-A588-B2A02DEFDEA5}" type="doc">
      <dgm:prSet loTypeId="urn:microsoft.com/office/officeart/2005/8/layout/gear1" loCatId="cycle" qsTypeId="urn:microsoft.com/office/officeart/2005/8/quickstyle/simple1" qsCatId="simple" csTypeId="urn:microsoft.com/office/officeart/2005/8/colors/accent1_2" csCatId="accent1" phldr="1"/>
      <dgm:spPr/>
    </dgm:pt>
    <dgm:pt modelId="{C13CDFB0-9EEB-4796-96D9-718015559F31}">
      <dgm:prSet phldrT="[Text]"/>
      <dgm:spPr/>
      <dgm:t>
        <a:bodyPr/>
        <a:lstStyle/>
        <a:p>
          <a:r>
            <a:rPr lang="en-US" dirty="0" smtClean="0"/>
            <a:t>Transportation Department </a:t>
          </a:r>
          <a:endParaRPr lang="en-US" dirty="0"/>
        </a:p>
      </dgm:t>
    </dgm:pt>
    <dgm:pt modelId="{B9083CF9-BFAD-4C22-9420-68F32A2CFC16}" type="parTrans" cxnId="{530F342C-A67C-42A6-A170-D968FC43C84B}">
      <dgm:prSet/>
      <dgm:spPr/>
      <dgm:t>
        <a:bodyPr/>
        <a:lstStyle/>
        <a:p>
          <a:endParaRPr lang="en-US"/>
        </a:p>
      </dgm:t>
    </dgm:pt>
    <dgm:pt modelId="{578B482B-1765-488E-A7C5-C6D1E93E695F}" type="sibTrans" cxnId="{530F342C-A67C-42A6-A170-D968FC43C84B}">
      <dgm:prSet/>
      <dgm:spPr/>
      <dgm:t>
        <a:bodyPr/>
        <a:lstStyle/>
        <a:p>
          <a:endParaRPr lang="en-US"/>
        </a:p>
      </dgm:t>
    </dgm:pt>
    <dgm:pt modelId="{BC31C677-DBE4-441A-A67C-FBDD081A20BC}">
      <dgm:prSet phldrT="[Text]"/>
      <dgm:spPr/>
      <dgm:t>
        <a:bodyPr/>
        <a:lstStyle/>
        <a:p>
          <a:r>
            <a:rPr lang="en-US" dirty="0" smtClean="0"/>
            <a:t>Schools</a:t>
          </a:r>
          <a:endParaRPr lang="en-US" dirty="0"/>
        </a:p>
      </dgm:t>
    </dgm:pt>
    <dgm:pt modelId="{A07F2AC1-5818-41C6-8CA1-3860032AAF4E}" type="parTrans" cxnId="{30ADBB93-69E3-4434-AC18-3A5BA8902E1E}">
      <dgm:prSet/>
      <dgm:spPr/>
      <dgm:t>
        <a:bodyPr/>
        <a:lstStyle/>
        <a:p>
          <a:endParaRPr lang="en-US"/>
        </a:p>
      </dgm:t>
    </dgm:pt>
    <dgm:pt modelId="{89033426-56A8-4918-A677-E22E75EC1006}" type="sibTrans" cxnId="{30ADBB93-69E3-4434-AC18-3A5BA8902E1E}">
      <dgm:prSet/>
      <dgm:spPr/>
      <dgm:t>
        <a:bodyPr/>
        <a:lstStyle/>
        <a:p>
          <a:endParaRPr lang="en-US"/>
        </a:p>
      </dgm:t>
    </dgm:pt>
    <dgm:pt modelId="{E9F097A7-DF6E-41F7-B339-CD362CBBEF13}">
      <dgm:prSet phldrT="[Text]"/>
      <dgm:spPr/>
      <dgm:t>
        <a:bodyPr/>
        <a:lstStyle/>
        <a:p>
          <a:endParaRPr lang="en-US"/>
        </a:p>
      </dgm:t>
    </dgm:pt>
    <dgm:pt modelId="{B24AB2C6-FF81-460F-B18C-3A123F6C3F21}" type="parTrans" cxnId="{0813EF31-2547-4CB9-B9F2-F81C82E563B4}">
      <dgm:prSet/>
      <dgm:spPr/>
      <dgm:t>
        <a:bodyPr/>
        <a:lstStyle/>
        <a:p>
          <a:endParaRPr lang="en-US"/>
        </a:p>
      </dgm:t>
    </dgm:pt>
    <dgm:pt modelId="{BD35D3DA-8187-4804-BE4B-EED1FB0533C4}" type="sibTrans" cxnId="{0813EF31-2547-4CB9-B9F2-F81C82E563B4}">
      <dgm:prSet/>
      <dgm:spPr/>
      <dgm:t>
        <a:bodyPr/>
        <a:lstStyle/>
        <a:p>
          <a:endParaRPr lang="en-US"/>
        </a:p>
      </dgm:t>
    </dgm:pt>
    <dgm:pt modelId="{8783CEE9-483D-4C8C-A53D-0133391511C8}">
      <dgm:prSet phldrT="[Text]"/>
      <dgm:spPr/>
      <dgm:t>
        <a:bodyPr/>
        <a:lstStyle/>
        <a:p>
          <a:r>
            <a:rPr lang="en-US" dirty="0" smtClean="0"/>
            <a:t>Police</a:t>
          </a:r>
          <a:endParaRPr lang="en-US" dirty="0"/>
        </a:p>
      </dgm:t>
    </dgm:pt>
    <dgm:pt modelId="{C32F3692-2DE9-431A-BBC8-C4318186B54C}" type="parTrans" cxnId="{A0183714-2F7F-4DA7-81DF-71C1C423D6A5}">
      <dgm:prSet/>
      <dgm:spPr/>
      <dgm:t>
        <a:bodyPr/>
        <a:lstStyle/>
        <a:p>
          <a:endParaRPr lang="en-US"/>
        </a:p>
      </dgm:t>
    </dgm:pt>
    <dgm:pt modelId="{AAA75491-86F6-4653-9234-E3E638F3F973}" type="sibTrans" cxnId="{A0183714-2F7F-4DA7-81DF-71C1C423D6A5}">
      <dgm:prSet/>
      <dgm:spPr/>
      <dgm:t>
        <a:bodyPr/>
        <a:lstStyle/>
        <a:p>
          <a:endParaRPr lang="en-US"/>
        </a:p>
      </dgm:t>
    </dgm:pt>
    <dgm:pt modelId="{08DFD73E-B292-4DA6-A3D4-B2105E02973E}" type="pres">
      <dgm:prSet presAssocID="{AB5439F3-E1BC-4BA4-A588-B2A02DEFDEA5}" presName="composite" presStyleCnt="0">
        <dgm:presLayoutVars>
          <dgm:chMax val="3"/>
          <dgm:animLvl val="lvl"/>
          <dgm:resizeHandles val="exact"/>
        </dgm:presLayoutVars>
      </dgm:prSet>
      <dgm:spPr/>
    </dgm:pt>
    <dgm:pt modelId="{28F9A474-CC27-4C06-88FF-BD23E9C0EF4A}" type="pres">
      <dgm:prSet presAssocID="{C13CDFB0-9EEB-4796-96D9-718015559F31}" presName="gear1" presStyleLbl="node1" presStyleIdx="0" presStyleCnt="3" custLinFactNeighborX="2273">
        <dgm:presLayoutVars>
          <dgm:chMax val="1"/>
          <dgm:bulletEnabled val="1"/>
        </dgm:presLayoutVars>
      </dgm:prSet>
      <dgm:spPr/>
      <dgm:t>
        <a:bodyPr/>
        <a:lstStyle/>
        <a:p>
          <a:endParaRPr lang="en-US"/>
        </a:p>
      </dgm:t>
    </dgm:pt>
    <dgm:pt modelId="{05344D76-4F63-4D13-A6EB-1D38362E215C}" type="pres">
      <dgm:prSet presAssocID="{C13CDFB0-9EEB-4796-96D9-718015559F31}" presName="gear1srcNode" presStyleLbl="node1" presStyleIdx="0" presStyleCnt="3"/>
      <dgm:spPr/>
      <dgm:t>
        <a:bodyPr/>
        <a:lstStyle/>
        <a:p>
          <a:endParaRPr lang="en-US"/>
        </a:p>
      </dgm:t>
    </dgm:pt>
    <dgm:pt modelId="{D938F962-961D-483C-B300-4D4B395601B1}" type="pres">
      <dgm:prSet presAssocID="{C13CDFB0-9EEB-4796-96D9-718015559F31}" presName="gear1dstNode" presStyleLbl="node1" presStyleIdx="0" presStyleCnt="3"/>
      <dgm:spPr/>
      <dgm:t>
        <a:bodyPr/>
        <a:lstStyle/>
        <a:p>
          <a:endParaRPr lang="en-US"/>
        </a:p>
      </dgm:t>
    </dgm:pt>
    <dgm:pt modelId="{40CAA979-476C-41CD-B7EB-EB1253C67085}" type="pres">
      <dgm:prSet presAssocID="{BC31C677-DBE4-441A-A67C-FBDD081A20BC}" presName="gear2" presStyleLbl="node1" presStyleIdx="1" presStyleCnt="3">
        <dgm:presLayoutVars>
          <dgm:chMax val="1"/>
          <dgm:bulletEnabled val="1"/>
        </dgm:presLayoutVars>
      </dgm:prSet>
      <dgm:spPr/>
      <dgm:t>
        <a:bodyPr/>
        <a:lstStyle/>
        <a:p>
          <a:endParaRPr lang="en-US"/>
        </a:p>
      </dgm:t>
    </dgm:pt>
    <dgm:pt modelId="{8619A093-894D-41A7-B26C-C559AD0B8983}" type="pres">
      <dgm:prSet presAssocID="{BC31C677-DBE4-441A-A67C-FBDD081A20BC}" presName="gear2srcNode" presStyleLbl="node1" presStyleIdx="1" presStyleCnt="3"/>
      <dgm:spPr/>
      <dgm:t>
        <a:bodyPr/>
        <a:lstStyle/>
        <a:p>
          <a:endParaRPr lang="en-US"/>
        </a:p>
      </dgm:t>
    </dgm:pt>
    <dgm:pt modelId="{DC0BFB60-B179-494A-A49A-A9803B5B76EA}" type="pres">
      <dgm:prSet presAssocID="{BC31C677-DBE4-441A-A67C-FBDD081A20BC}" presName="gear2dstNode" presStyleLbl="node1" presStyleIdx="1" presStyleCnt="3"/>
      <dgm:spPr/>
      <dgm:t>
        <a:bodyPr/>
        <a:lstStyle/>
        <a:p>
          <a:endParaRPr lang="en-US"/>
        </a:p>
      </dgm:t>
    </dgm:pt>
    <dgm:pt modelId="{1FD52F60-D847-4599-BE7A-30315D793CF5}" type="pres">
      <dgm:prSet presAssocID="{8783CEE9-483D-4C8C-A53D-0133391511C8}" presName="gear3" presStyleLbl="node1" presStyleIdx="2" presStyleCnt="3"/>
      <dgm:spPr/>
      <dgm:t>
        <a:bodyPr/>
        <a:lstStyle/>
        <a:p>
          <a:endParaRPr lang="en-US"/>
        </a:p>
      </dgm:t>
    </dgm:pt>
    <dgm:pt modelId="{2C39BC9F-B833-42BD-9C35-CF8D717F8D58}" type="pres">
      <dgm:prSet presAssocID="{8783CEE9-483D-4C8C-A53D-0133391511C8}" presName="gear3tx" presStyleLbl="node1" presStyleIdx="2" presStyleCnt="3">
        <dgm:presLayoutVars>
          <dgm:chMax val="1"/>
          <dgm:bulletEnabled val="1"/>
        </dgm:presLayoutVars>
      </dgm:prSet>
      <dgm:spPr/>
      <dgm:t>
        <a:bodyPr/>
        <a:lstStyle/>
        <a:p>
          <a:endParaRPr lang="en-US"/>
        </a:p>
      </dgm:t>
    </dgm:pt>
    <dgm:pt modelId="{CB5B568B-67E3-46F8-AD17-53FD34B3E190}" type="pres">
      <dgm:prSet presAssocID="{8783CEE9-483D-4C8C-A53D-0133391511C8}" presName="gear3srcNode" presStyleLbl="node1" presStyleIdx="2" presStyleCnt="3"/>
      <dgm:spPr/>
      <dgm:t>
        <a:bodyPr/>
        <a:lstStyle/>
        <a:p>
          <a:endParaRPr lang="en-US"/>
        </a:p>
      </dgm:t>
    </dgm:pt>
    <dgm:pt modelId="{0A7CAB8B-B519-47D9-BB1B-FD4CB0B2DA7C}" type="pres">
      <dgm:prSet presAssocID="{8783CEE9-483D-4C8C-A53D-0133391511C8}" presName="gear3dstNode" presStyleLbl="node1" presStyleIdx="2" presStyleCnt="3"/>
      <dgm:spPr/>
      <dgm:t>
        <a:bodyPr/>
        <a:lstStyle/>
        <a:p>
          <a:endParaRPr lang="en-US"/>
        </a:p>
      </dgm:t>
    </dgm:pt>
    <dgm:pt modelId="{79BBF2CE-C00C-44A7-BAF5-264B8418A816}" type="pres">
      <dgm:prSet presAssocID="{578B482B-1765-488E-A7C5-C6D1E93E695F}" presName="connector1" presStyleLbl="sibTrans2D1" presStyleIdx="0" presStyleCnt="3"/>
      <dgm:spPr/>
      <dgm:t>
        <a:bodyPr/>
        <a:lstStyle/>
        <a:p>
          <a:endParaRPr lang="en-US"/>
        </a:p>
      </dgm:t>
    </dgm:pt>
    <dgm:pt modelId="{B54BEB35-EF58-427F-9C87-8EF222490F5A}" type="pres">
      <dgm:prSet presAssocID="{89033426-56A8-4918-A677-E22E75EC1006}" presName="connector2" presStyleLbl="sibTrans2D1" presStyleIdx="1" presStyleCnt="3"/>
      <dgm:spPr/>
      <dgm:t>
        <a:bodyPr/>
        <a:lstStyle/>
        <a:p>
          <a:endParaRPr lang="en-US"/>
        </a:p>
      </dgm:t>
    </dgm:pt>
    <dgm:pt modelId="{CFA086A3-2C46-4845-A3BA-35F6DDD6C3EE}" type="pres">
      <dgm:prSet presAssocID="{AAA75491-86F6-4653-9234-E3E638F3F973}" presName="connector3" presStyleLbl="sibTrans2D1" presStyleIdx="2" presStyleCnt="3"/>
      <dgm:spPr/>
      <dgm:t>
        <a:bodyPr/>
        <a:lstStyle/>
        <a:p>
          <a:endParaRPr lang="en-US"/>
        </a:p>
      </dgm:t>
    </dgm:pt>
  </dgm:ptLst>
  <dgm:cxnLst>
    <dgm:cxn modelId="{560C1983-015F-4D30-A9DE-3CB95C098DF1}" type="presOf" srcId="{8783CEE9-483D-4C8C-A53D-0133391511C8}" destId="{0A7CAB8B-B519-47D9-BB1B-FD4CB0B2DA7C}" srcOrd="3" destOrd="0" presId="urn:microsoft.com/office/officeart/2005/8/layout/gear1"/>
    <dgm:cxn modelId="{E508F185-FEE0-49A6-87CB-19937BBF8EBC}" type="presOf" srcId="{578B482B-1765-488E-A7C5-C6D1E93E695F}" destId="{79BBF2CE-C00C-44A7-BAF5-264B8418A816}" srcOrd="0" destOrd="0" presId="urn:microsoft.com/office/officeart/2005/8/layout/gear1"/>
    <dgm:cxn modelId="{7030F905-33E9-4763-8EBC-F0DBDC449E08}" type="presOf" srcId="{AB5439F3-E1BC-4BA4-A588-B2A02DEFDEA5}" destId="{08DFD73E-B292-4DA6-A3D4-B2105E02973E}" srcOrd="0" destOrd="0" presId="urn:microsoft.com/office/officeart/2005/8/layout/gear1"/>
    <dgm:cxn modelId="{0813EF31-2547-4CB9-B9F2-F81C82E563B4}" srcId="{AB5439F3-E1BC-4BA4-A588-B2A02DEFDEA5}" destId="{E9F097A7-DF6E-41F7-B339-CD362CBBEF13}" srcOrd="3" destOrd="0" parTransId="{B24AB2C6-FF81-460F-B18C-3A123F6C3F21}" sibTransId="{BD35D3DA-8187-4804-BE4B-EED1FB0533C4}"/>
    <dgm:cxn modelId="{7E34694E-D789-42F6-8B42-C5205C967AB0}" type="presOf" srcId="{8783CEE9-483D-4C8C-A53D-0133391511C8}" destId="{1FD52F60-D847-4599-BE7A-30315D793CF5}" srcOrd="0" destOrd="0" presId="urn:microsoft.com/office/officeart/2005/8/layout/gear1"/>
    <dgm:cxn modelId="{A0183714-2F7F-4DA7-81DF-71C1C423D6A5}" srcId="{AB5439F3-E1BC-4BA4-A588-B2A02DEFDEA5}" destId="{8783CEE9-483D-4C8C-A53D-0133391511C8}" srcOrd="2" destOrd="0" parTransId="{C32F3692-2DE9-431A-BBC8-C4318186B54C}" sibTransId="{AAA75491-86F6-4653-9234-E3E638F3F973}"/>
    <dgm:cxn modelId="{E3126CDA-8407-41EE-9E0A-45F432144407}" type="presOf" srcId="{BC31C677-DBE4-441A-A67C-FBDD081A20BC}" destId="{8619A093-894D-41A7-B26C-C559AD0B8983}" srcOrd="1" destOrd="0" presId="urn:microsoft.com/office/officeart/2005/8/layout/gear1"/>
    <dgm:cxn modelId="{6546AACA-1D13-42B2-8433-3A3C12524945}" type="presOf" srcId="{C13CDFB0-9EEB-4796-96D9-718015559F31}" destId="{D938F962-961D-483C-B300-4D4B395601B1}" srcOrd="2" destOrd="0" presId="urn:microsoft.com/office/officeart/2005/8/layout/gear1"/>
    <dgm:cxn modelId="{530F342C-A67C-42A6-A170-D968FC43C84B}" srcId="{AB5439F3-E1BC-4BA4-A588-B2A02DEFDEA5}" destId="{C13CDFB0-9EEB-4796-96D9-718015559F31}" srcOrd="0" destOrd="0" parTransId="{B9083CF9-BFAD-4C22-9420-68F32A2CFC16}" sibTransId="{578B482B-1765-488E-A7C5-C6D1E93E695F}"/>
    <dgm:cxn modelId="{23C7F351-84DF-44D0-9E9D-1263176E7339}" type="presOf" srcId="{BC31C677-DBE4-441A-A67C-FBDD081A20BC}" destId="{DC0BFB60-B179-494A-A49A-A9803B5B76EA}" srcOrd="2" destOrd="0" presId="urn:microsoft.com/office/officeart/2005/8/layout/gear1"/>
    <dgm:cxn modelId="{75740EB6-263D-495A-9D6E-4AA3E1C520CF}" type="presOf" srcId="{AAA75491-86F6-4653-9234-E3E638F3F973}" destId="{CFA086A3-2C46-4845-A3BA-35F6DDD6C3EE}" srcOrd="0" destOrd="0" presId="urn:microsoft.com/office/officeart/2005/8/layout/gear1"/>
    <dgm:cxn modelId="{8FBABDF7-A272-4350-9EDE-7F734437903C}" type="presOf" srcId="{BC31C677-DBE4-441A-A67C-FBDD081A20BC}" destId="{40CAA979-476C-41CD-B7EB-EB1253C67085}" srcOrd="0" destOrd="0" presId="urn:microsoft.com/office/officeart/2005/8/layout/gear1"/>
    <dgm:cxn modelId="{A82328A0-3EE0-4836-96E0-20DB5CED9282}" type="presOf" srcId="{C13CDFB0-9EEB-4796-96D9-718015559F31}" destId="{28F9A474-CC27-4C06-88FF-BD23E9C0EF4A}" srcOrd="0" destOrd="0" presId="urn:microsoft.com/office/officeart/2005/8/layout/gear1"/>
    <dgm:cxn modelId="{5DE3B43D-7814-484B-B1F4-82DC88672AE1}" type="presOf" srcId="{8783CEE9-483D-4C8C-A53D-0133391511C8}" destId="{CB5B568B-67E3-46F8-AD17-53FD34B3E190}" srcOrd="2" destOrd="0" presId="urn:microsoft.com/office/officeart/2005/8/layout/gear1"/>
    <dgm:cxn modelId="{30ADBB93-69E3-4434-AC18-3A5BA8902E1E}" srcId="{AB5439F3-E1BC-4BA4-A588-B2A02DEFDEA5}" destId="{BC31C677-DBE4-441A-A67C-FBDD081A20BC}" srcOrd="1" destOrd="0" parTransId="{A07F2AC1-5818-41C6-8CA1-3860032AAF4E}" sibTransId="{89033426-56A8-4918-A677-E22E75EC1006}"/>
    <dgm:cxn modelId="{19F2B238-202E-46C6-8531-CD84C6F51741}" type="presOf" srcId="{C13CDFB0-9EEB-4796-96D9-718015559F31}" destId="{05344D76-4F63-4D13-A6EB-1D38362E215C}" srcOrd="1" destOrd="0" presId="urn:microsoft.com/office/officeart/2005/8/layout/gear1"/>
    <dgm:cxn modelId="{3A3AEC62-3721-4FAF-9A65-AE95750389D0}" type="presOf" srcId="{89033426-56A8-4918-A677-E22E75EC1006}" destId="{B54BEB35-EF58-427F-9C87-8EF222490F5A}" srcOrd="0" destOrd="0" presId="urn:microsoft.com/office/officeart/2005/8/layout/gear1"/>
    <dgm:cxn modelId="{FB10C35E-A3DB-48D3-97B2-7AC3385C9F1C}" type="presOf" srcId="{8783CEE9-483D-4C8C-A53D-0133391511C8}" destId="{2C39BC9F-B833-42BD-9C35-CF8D717F8D58}" srcOrd="1" destOrd="0" presId="urn:microsoft.com/office/officeart/2005/8/layout/gear1"/>
    <dgm:cxn modelId="{A2B9F4F5-E6A5-4C51-97D2-AB727601D2FA}" type="presParOf" srcId="{08DFD73E-B292-4DA6-A3D4-B2105E02973E}" destId="{28F9A474-CC27-4C06-88FF-BD23E9C0EF4A}" srcOrd="0" destOrd="0" presId="urn:microsoft.com/office/officeart/2005/8/layout/gear1"/>
    <dgm:cxn modelId="{39115C40-5405-426E-B4F8-28FC3BC08171}" type="presParOf" srcId="{08DFD73E-B292-4DA6-A3D4-B2105E02973E}" destId="{05344D76-4F63-4D13-A6EB-1D38362E215C}" srcOrd="1" destOrd="0" presId="urn:microsoft.com/office/officeart/2005/8/layout/gear1"/>
    <dgm:cxn modelId="{50F6DE42-B000-4417-89FA-8AF77BDEA2C3}" type="presParOf" srcId="{08DFD73E-B292-4DA6-A3D4-B2105E02973E}" destId="{D938F962-961D-483C-B300-4D4B395601B1}" srcOrd="2" destOrd="0" presId="urn:microsoft.com/office/officeart/2005/8/layout/gear1"/>
    <dgm:cxn modelId="{5B657F30-748A-442F-8042-1C98E4444A49}" type="presParOf" srcId="{08DFD73E-B292-4DA6-A3D4-B2105E02973E}" destId="{40CAA979-476C-41CD-B7EB-EB1253C67085}" srcOrd="3" destOrd="0" presId="urn:microsoft.com/office/officeart/2005/8/layout/gear1"/>
    <dgm:cxn modelId="{FDA5AA39-C92A-4260-B197-3262FCD97EF0}" type="presParOf" srcId="{08DFD73E-B292-4DA6-A3D4-B2105E02973E}" destId="{8619A093-894D-41A7-B26C-C559AD0B8983}" srcOrd="4" destOrd="0" presId="urn:microsoft.com/office/officeart/2005/8/layout/gear1"/>
    <dgm:cxn modelId="{ABD9287C-EFB6-4290-A548-8C5165A1FC6E}" type="presParOf" srcId="{08DFD73E-B292-4DA6-A3D4-B2105E02973E}" destId="{DC0BFB60-B179-494A-A49A-A9803B5B76EA}" srcOrd="5" destOrd="0" presId="urn:microsoft.com/office/officeart/2005/8/layout/gear1"/>
    <dgm:cxn modelId="{C2400F29-8242-4DAE-B57C-6144F442BB0E}" type="presParOf" srcId="{08DFD73E-B292-4DA6-A3D4-B2105E02973E}" destId="{1FD52F60-D847-4599-BE7A-30315D793CF5}" srcOrd="6" destOrd="0" presId="urn:microsoft.com/office/officeart/2005/8/layout/gear1"/>
    <dgm:cxn modelId="{FBA57020-BE84-42C8-B977-E98DBBAB7228}" type="presParOf" srcId="{08DFD73E-B292-4DA6-A3D4-B2105E02973E}" destId="{2C39BC9F-B833-42BD-9C35-CF8D717F8D58}" srcOrd="7" destOrd="0" presId="urn:microsoft.com/office/officeart/2005/8/layout/gear1"/>
    <dgm:cxn modelId="{6FE6C095-90B2-4A9A-A291-EF8A6608D45E}" type="presParOf" srcId="{08DFD73E-B292-4DA6-A3D4-B2105E02973E}" destId="{CB5B568B-67E3-46F8-AD17-53FD34B3E190}" srcOrd="8" destOrd="0" presId="urn:microsoft.com/office/officeart/2005/8/layout/gear1"/>
    <dgm:cxn modelId="{B08ECDCF-B0D8-4C01-A093-569F8EC5CF59}" type="presParOf" srcId="{08DFD73E-B292-4DA6-A3D4-B2105E02973E}" destId="{0A7CAB8B-B519-47D9-BB1B-FD4CB0B2DA7C}" srcOrd="9" destOrd="0" presId="urn:microsoft.com/office/officeart/2005/8/layout/gear1"/>
    <dgm:cxn modelId="{F273AC7A-2789-44B3-810D-DCDBF946CA03}" type="presParOf" srcId="{08DFD73E-B292-4DA6-A3D4-B2105E02973E}" destId="{79BBF2CE-C00C-44A7-BAF5-264B8418A816}" srcOrd="10" destOrd="0" presId="urn:microsoft.com/office/officeart/2005/8/layout/gear1"/>
    <dgm:cxn modelId="{1EC816A0-684E-40C1-BE40-6255C864D228}" type="presParOf" srcId="{08DFD73E-B292-4DA6-A3D4-B2105E02973E}" destId="{B54BEB35-EF58-427F-9C87-8EF222490F5A}" srcOrd="11" destOrd="0" presId="urn:microsoft.com/office/officeart/2005/8/layout/gear1"/>
    <dgm:cxn modelId="{025FD004-F37E-4D57-80FB-7C5739C371BA}" type="presParOf" srcId="{08DFD73E-B292-4DA6-A3D4-B2105E02973E}" destId="{CFA086A3-2C46-4845-A3BA-35F6DDD6C3EE}" srcOrd="12" destOrd="0" presId="urn:microsoft.com/office/officeart/2005/8/layout/gear1"/>
  </dgm:cxnLst>
  <dgm:bg/>
  <dgm:whole>
    <a:ln>
      <a:noFill/>
    </a:ln>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5439F3-E1BC-4BA4-A588-B2A02DEFDEA5}" type="doc">
      <dgm:prSet loTypeId="urn:microsoft.com/office/officeart/2005/8/layout/gear1" loCatId="cycle" qsTypeId="urn:microsoft.com/office/officeart/2005/8/quickstyle/simple1" qsCatId="simple" csTypeId="urn:microsoft.com/office/officeart/2005/8/colors/accent1_2" csCatId="accent1" phldr="1"/>
      <dgm:spPr/>
    </dgm:pt>
    <dgm:pt modelId="{C13CDFB0-9EEB-4796-96D9-718015559F31}">
      <dgm:prSet phldrT="[Text]"/>
      <dgm:spPr/>
      <dgm:t>
        <a:bodyPr/>
        <a:lstStyle/>
        <a:p>
          <a:r>
            <a:rPr lang="en-US" dirty="0" smtClean="0"/>
            <a:t>Health Department</a:t>
          </a:r>
          <a:endParaRPr lang="en-US" dirty="0"/>
        </a:p>
      </dgm:t>
    </dgm:pt>
    <dgm:pt modelId="{B9083CF9-BFAD-4C22-9420-68F32A2CFC16}" type="parTrans" cxnId="{530F342C-A67C-42A6-A170-D968FC43C84B}">
      <dgm:prSet/>
      <dgm:spPr/>
      <dgm:t>
        <a:bodyPr/>
        <a:lstStyle/>
        <a:p>
          <a:endParaRPr lang="en-US"/>
        </a:p>
      </dgm:t>
    </dgm:pt>
    <dgm:pt modelId="{578B482B-1765-488E-A7C5-C6D1E93E695F}" type="sibTrans" cxnId="{530F342C-A67C-42A6-A170-D968FC43C84B}">
      <dgm:prSet/>
      <dgm:spPr/>
      <dgm:t>
        <a:bodyPr/>
        <a:lstStyle/>
        <a:p>
          <a:endParaRPr lang="en-US"/>
        </a:p>
      </dgm:t>
    </dgm:pt>
    <dgm:pt modelId="{BC31C677-DBE4-441A-A67C-FBDD081A20BC}">
      <dgm:prSet phldrT="[Text]"/>
      <dgm:spPr/>
      <dgm:t>
        <a:bodyPr/>
        <a:lstStyle/>
        <a:p>
          <a:r>
            <a:rPr lang="en-US" dirty="0" smtClean="0"/>
            <a:t>Public Works</a:t>
          </a:r>
          <a:endParaRPr lang="en-US" dirty="0"/>
        </a:p>
      </dgm:t>
    </dgm:pt>
    <dgm:pt modelId="{A07F2AC1-5818-41C6-8CA1-3860032AAF4E}" type="parTrans" cxnId="{30ADBB93-69E3-4434-AC18-3A5BA8902E1E}">
      <dgm:prSet/>
      <dgm:spPr/>
      <dgm:t>
        <a:bodyPr/>
        <a:lstStyle/>
        <a:p>
          <a:endParaRPr lang="en-US"/>
        </a:p>
      </dgm:t>
    </dgm:pt>
    <dgm:pt modelId="{89033426-56A8-4918-A677-E22E75EC1006}" type="sibTrans" cxnId="{30ADBB93-69E3-4434-AC18-3A5BA8902E1E}">
      <dgm:prSet/>
      <dgm:spPr/>
      <dgm:t>
        <a:bodyPr/>
        <a:lstStyle/>
        <a:p>
          <a:endParaRPr lang="en-US"/>
        </a:p>
      </dgm:t>
    </dgm:pt>
    <dgm:pt modelId="{E9F097A7-DF6E-41F7-B339-CD362CBBEF13}">
      <dgm:prSet phldrT="[Text]"/>
      <dgm:spPr/>
      <dgm:t>
        <a:bodyPr/>
        <a:lstStyle/>
        <a:p>
          <a:endParaRPr lang="en-US"/>
        </a:p>
      </dgm:t>
    </dgm:pt>
    <dgm:pt modelId="{B24AB2C6-FF81-460F-B18C-3A123F6C3F21}" type="parTrans" cxnId="{0813EF31-2547-4CB9-B9F2-F81C82E563B4}">
      <dgm:prSet/>
      <dgm:spPr/>
      <dgm:t>
        <a:bodyPr/>
        <a:lstStyle/>
        <a:p>
          <a:endParaRPr lang="en-US"/>
        </a:p>
      </dgm:t>
    </dgm:pt>
    <dgm:pt modelId="{BD35D3DA-8187-4804-BE4B-EED1FB0533C4}" type="sibTrans" cxnId="{0813EF31-2547-4CB9-B9F2-F81C82E563B4}">
      <dgm:prSet/>
      <dgm:spPr/>
      <dgm:t>
        <a:bodyPr/>
        <a:lstStyle/>
        <a:p>
          <a:endParaRPr lang="en-US"/>
        </a:p>
      </dgm:t>
    </dgm:pt>
    <dgm:pt modelId="{8783CEE9-483D-4C8C-A53D-0133391511C8}">
      <dgm:prSet phldrT="[Text]"/>
      <dgm:spPr/>
      <dgm:t>
        <a:bodyPr/>
        <a:lstStyle/>
        <a:p>
          <a:r>
            <a:rPr lang="en-US" dirty="0" smtClean="0"/>
            <a:t>Public safety</a:t>
          </a:r>
          <a:endParaRPr lang="en-US" dirty="0"/>
        </a:p>
      </dgm:t>
    </dgm:pt>
    <dgm:pt modelId="{C32F3692-2DE9-431A-BBC8-C4318186B54C}" type="parTrans" cxnId="{A0183714-2F7F-4DA7-81DF-71C1C423D6A5}">
      <dgm:prSet/>
      <dgm:spPr/>
      <dgm:t>
        <a:bodyPr/>
        <a:lstStyle/>
        <a:p>
          <a:endParaRPr lang="en-US"/>
        </a:p>
      </dgm:t>
    </dgm:pt>
    <dgm:pt modelId="{AAA75491-86F6-4653-9234-E3E638F3F973}" type="sibTrans" cxnId="{A0183714-2F7F-4DA7-81DF-71C1C423D6A5}">
      <dgm:prSet/>
      <dgm:spPr/>
      <dgm:t>
        <a:bodyPr/>
        <a:lstStyle/>
        <a:p>
          <a:endParaRPr lang="en-US"/>
        </a:p>
      </dgm:t>
    </dgm:pt>
    <dgm:pt modelId="{08DFD73E-B292-4DA6-A3D4-B2105E02973E}" type="pres">
      <dgm:prSet presAssocID="{AB5439F3-E1BC-4BA4-A588-B2A02DEFDEA5}" presName="composite" presStyleCnt="0">
        <dgm:presLayoutVars>
          <dgm:chMax val="3"/>
          <dgm:animLvl val="lvl"/>
          <dgm:resizeHandles val="exact"/>
        </dgm:presLayoutVars>
      </dgm:prSet>
      <dgm:spPr/>
    </dgm:pt>
    <dgm:pt modelId="{28F9A474-CC27-4C06-88FF-BD23E9C0EF4A}" type="pres">
      <dgm:prSet presAssocID="{C13CDFB0-9EEB-4796-96D9-718015559F31}" presName="gear1" presStyleLbl="node1" presStyleIdx="0" presStyleCnt="3">
        <dgm:presLayoutVars>
          <dgm:chMax val="1"/>
          <dgm:bulletEnabled val="1"/>
        </dgm:presLayoutVars>
      </dgm:prSet>
      <dgm:spPr/>
      <dgm:t>
        <a:bodyPr/>
        <a:lstStyle/>
        <a:p>
          <a:endParaRPr lang="en-US"/>
        </a:p>
      </dgm:t>
    </dgm:pt>
    <dgm:pt modelId="{05344D76-4F63-4D13-A6EB-1D38362E215C}" type="pres">
      <dgm:prSet presAssocID="{C13CDFB0-9EEB-4796-96D9-718015559F31}" presName="gear1srcNode" presStyleLbl="node1" presStyleIdx="0" presStyleCnt="3"/>
      <dgm:spPr/>
      <dgm:t>
        <a:bodyPr/>
        <a:lstStyle/>
        <a:p>
          <a:endParaRPr lang="en-US"/>
        </a:p>
      </dgm:t>
    </dgm:pt>
    <dgm:pt modelId="{D938F962-961D-483C-B300-4D4B395601B1}" type="pres">
      <dgm:prSet presAssocID="{C13CDFB0-9EEB-4796-96D9-718015559F31}" presName="gear1dstNode" presStyleLbl="node1" presStyleIdx="0" presStyleCnt="3"/>
      <dgm:spPr/>
      <dgm:t>
        <a:bodyPr/>
        <a:lstStyle/>
        <a:p>
          <a:endParaRPr lang="en-US"/>
        </a:p>
      </dgm:t>
    </dgm:pt>
    <dgm:pt modelId="{40CAA979-476C-41CD-B7EB-EB1253C67085}" type="pres">
      <dgm:prSet presAssocID="{BC31C677-DBE4-441A-A67C-FBDD081A20BC}" presName="gear2" presStyleLbl="node1" presStyleIdx="1" presStyleCnt="3">
        <dgm:presLayoutVars>
          <dgm:chMax val="1"/>
          <dgm:bulletEnabled val="1"/>
        </dgm:presLayoutVars>
      </dgm:prSet>
      <dgm:spPr/>
      <dgm:t>
        <a:bodyPr/>
        <a:lstStyle/>
        <a:p>
          <a:endParaRPr lang="en-US"/>
        </a:p>
      </dgm:t>
    </dgm:pt>
    <dgm:pt modelId="{8619A093-894D-41A7-B26C-C559AD0B8983}" type="pres">
      <dgm:prSet presAssocID="{BC31C677-DBE4-441A-A67C-FBDD081A20BC}" presName="gear2srcNode" presStyleLbl="node1" presStyleIdx="1" presStyleCnt="3"/>
      <dgm:spPr/>
      <dgm:t>
        <a:bodyPr/>
        <a:lstStyle/>
        <a:p>
          <a:endParaRPr lang="en-US"/>
        </a:p>
      </dgm:t>
    </dgm:pt>
    <dgm:pt modelId="{DC0BFB60-B179-494A-A49A-A9803B5B76EA}" type="pres">
      <dgm:prSet presAssocID="{BC31C677-DBE4-441A-A67C-FBDD081A20BC}" presName="gear2dstNode" presStyleLbl="node1" presStyleIdx="1" presStyleCnt="3"/>
      <dgm:spPr/>
      <dgm:t>
        <a:bodyPr/>
        <a:lstStyle/>
        <a:p>
          <a:endParaRPr lang="en-US"/>
        </a:p>
      </dgm:t>
    </dgm:pt>
    <dgm:pt modelId="{1FD52F60-D847-4599-BE7A-30315D793CF5}" type="pres">
      <dgm:prSet presAssocID="{8783CEE9-483D-4C8C-A53D-0133391511C8}" presName="gear3" presStyleLbl="node1" presStyleIdx="2" presStyleCnt="3"/>
      <dgm:spPr/>
      <dgm:t>
        <a:bodyPr/>
        <a:lstStyle/>
        <a:p>
          <a:endParaRPr lang="en-US"/>
        </a:p>
      </dgm:t>
    </dgm:pt>
    <dgm:pt modelId="{2C39BC9F-B833-42BD-9C35-CF8D717F8D58}" type="pres">
      <dgm:prSet presAssocID="{8783CEE9-483D-4C8C-A53D-0133391511C8}" presName="gear3tx" presStyleLbl="node1" presStyleIdx="2" presStyleCnt="3">
        <dgm:presLayoutVars>
          <dgm:chMax val="1"/>
          <dgm:bulletEnabled val="1"/>
        </dgm:presLayoutVars>
      </dgm:prSet>
      <dgm:spPr/>
      <dgm:t>
        <a:bodyPr/>
        <a:lstStyle/>
        <a:p>
          <a:endParaRPr lang="en-US"/>
        </a:p>
      </dgm:t>
    </dgm:pt>
    <dgm:pt modelId="{CB5B568B-67E3-46F8-AD17-53FD34B3E190}" type="pres">
      <dgm:prSet presAssocID="{8783CEE9-483D-4C8C-A53D-0133391511C8}" presName="gear3srcNode" presStyleLbl="node1" presStyleIdx="2" presStyleCnt="3"/>
      <dgm:spPr/>
      <dgm:t>
        <a:bodyPr/>
        <a:lstStyle/>
        <a:p>
          <a:endParaRPr lang="en-US"/>
        </a:p>
      </dgm:t>
    </dgm:pt>
    <dgm:pt modelId="{0A7CAB8B-B519-47D9-BB1B-FD4CB0B2DA7C}" type="pres">
      <dgm:prSet presAssocID="{8783CEE9-483D-4C8C-A53D-0133391511C8}" presName="gear3dstNode" presStyleLbl="node1" presStyleIdx="2" presStyleCnt="3"/>
      <dgm:spPr/>
      <dgm:t>
        <a:bodyPr/>
        <a:lstStyle/>
        <a:p>
          <a:endParaRPr lang="en-US"/>
        </a:p>
      </dgm:t>
    </dgm:pt>
    <dgm:pt modelId="{79BBF2CE-C00C-44A7-BAF5-264B8418A816}" type="pres">
      <dgm:prSet presAssocID="{578B482B-1765-488E-A7C5-C6D1E93E695F}" presName="connector1" presStyleLbl="sibTrans2D1" presStyleIdx="0" presStyleCnt="3"/>
      <dgm:spPr/>
      <dgm:t>
        <a:bodyPr/>
        <a:lstStyle/>
        <a:p>
          <a:endParaRPr lang="en-US"/>
        </a:p>
      </dgm:t>
    </dgm:pt>
    <dgm:pt modelId="{B54BEB35-EF58-427F-9C87-8EF222490F5A}" type="pres">
      <dgm:prSet presAssocID="{89033426-56A8-4918-A677-E22E75EC1006}" presName="connector2" presStyleLbl="sibTrans2D1" presStyleIdx="1" presStyleCnt="3"/>
      <dgm:spPr/>
      <dgm:t>
        <a:bodyPr/>
        <a:lstStyle/>
        <a:p>
          <a:endParaRPr lang="en-US"/>
        </a:p>
      </dgm:t>
    </dgm:pt>
    <dgm:pt modelId="{CFA086A3-2C46-4845-A3BA-35F6DDD6C3EE}" type="pres">
      <dgm:prSet presAssocID="{AAA75491-86F6-4653-9234-E3E638F3F973}" presName="connector3" presStyleLbl="sibTrans2D1" presStyleIdx="2" presStyleCnt="3"/>
      <dgm:spPr/>
      <dgm:t>
        <a:bodyPr/>
        <a:lstStyle/>
        <a:p>
          <a:endParaRPr lang="en-US"/>
        </a:p>
      </dgm:t>
    </dgm:pt>
  </dgm:ptLst>
  <dgm:cxnLst>
    <dgm:cxn modelId="{3844085E-F5D4-4278-8638-58D323FB19F7}" type="presOf" srcId="{8783CEE9-483D-4C8C-A53D-0133391511C8}" destId="{2C39BC9F-B833-42BD-9C35-CF8D717F8D58}" srcOrd="1" destOrd="0" presId="urn:microsoft.com/office/officeart/2005/8/layout/gear1"/>
    <dgm:cxn modelId="{30ADBB93-69E3-4434-AC18-3A5BA8902E1E}" srcId="{AB5439F3-E1BC-4BA4-A588-B2A02DEFDEA5}" destId="{BC31C677-DBE4-441A-A67C-FBDD081A20BC}" srcOrd="1" destOrd="0" parTransId="{A07F2AC1-5818-41C6-8CA1-3860032AAF4E}" sibTransId="{89033426-56A8-4918-A677-E22E75EC1006}"/>
    <dgm:cxn modelId="{530F342C-A67C-42A6-A170-D968FC43C84B}" srcId="{AB5439F3-E1BC-4BA4-A588-B2A02DEFDEA5}" destId="{C13CDFB0-9EEB-4796-96D9-718015559F31}" srcOrd="0" destOrd="0" parTransId="{B9083CF9-BFAD-4C22-9420-68F32A2CFC16}" sibTransId="{578B482B-1765-488E-A7C5-C6D1E93E695F}"/>
    <dgm:cxn modelId="{0813EF31-2547-4CB9-B9F2-F81C82E563B4}" srcId="{AB5439F3-E1BC-4BA4-A588-B2A02DEFDEA5}" destId="{E9F097A7-DF6E-41F7-B339-CD362CBBEF13}" srcOrd="3" destOrd="0" parTransId="{B24AB2C6-FF81-460F-B18C-3A123F6C3F21}" sibTransId="{BD35D3DA-8187-4804-BE4B-EED1FB0533C4}"/>
    <dgm:cxn modelId="{76D8C879-4B14-476D-9316-F57190C3068D}" type="presOf" srcId="{BC31C677-DBE4-441A-A67C-FBDD081A20BC}" destId="{DC0BFB60-B179-494A-A49A-A9803B5B76EA}" srcOrd="2" destOrd="0" presId="urn:microsoft.com/office/officeart/2005/8/layout/gear1"/>
    <dgm:cxn modelId="{5AE3124D-94D6-40C4-B3C2-DD5FA0F199B5}" type="presOf" srcId="{C13CDFB0-9EEB-4796-96D9-718015559F31}" destId="{05344D76-4F63-4D13-A6EB-1D38362E215C}" srcOrd="1" destOrd="0" presId="urn:microsoft.com/office/officeart/2005/8/layout/gear1"/>
    <dgm:cxn modelId="{B41A3839-443A-4B52-A3FC-A630C6EFC857}" type="presOf" srcId="{AAA75491-86F6-4653-9234-E3E638F3F973}" destId="{CFA086A3-2C46-4845-A3BA-35F6DDD6C3EE}" srcOrd="0" destOrd="0" presId="urn:microsoft.com/office/officeart/2005/8/layout/gear1"/>
    <dgm:cxn modelId="{59311CF2-6643-476F-94FF-121705158610}" type="presOf" srcId="{BC31C677-DBE4-441A-A67C-FBDD081A20BC}" destId="{40CAA979-476C-41CD-B7EB-EB1253C67085}" srcOrd="0" destOrd="0" presId="urn:microsoft.com/office/officeart/2005/8/layout/gear1"/>
    <dgm:cxn modelId="{12E7296F-D8B7-4CFE-8FC1-CCCD4E456CFD}" type="presOf" srcId="{C13CDFB0-9EEB-4796-96D9-718015559F31}" destId="{D938F962-961D-483C-B300-4D4B395601B1}" srcOrd="2" destOrd="0" presId="urn:microsoft.com/office/officeart/2005/8/layout/gear1"/>
    <dgm:cxn modelId="{5205EE10-FB59-4BAB-A8F5-1E8B0707A39D}" type="presOf" srcId="{89033426-56A8-4918-A677-E22E75EC1006}" destId="{B54BEB35-EF58-427F-9C87-8EF222490F5A}" srcOrd="0" destOrd="0" presId="urn:microsoft.com/office/officeart/2005/8/layout/gear1"/>
    <dgm:cxn modelId="{ABB1A1F2-F642-466E-9408-7C085B04127F}" type="presOf" srcId="{578B482B-1765-488E-A7C5-C6D1E93E695F}" destId="{79BBF2CE-C00C-44A7-BAF5-264B8418A816}" srcOrd="0" destOrd="0" presId="urn:microsoft.com/office/officeart/2005/8/layout/gear1"/>
    <dgm:cxn modelId="{1EEFA74B-7A81-4E6D-AB7C-70989D9A84F7}" type="presOf" srcId="{BC31C677-DBE4-441A-A67C-FBDD081A20BC}" destId="{8619A093-894D-41A7-B26C-C559AD0B8983}" srcOrd="1" destOrd="0" presId="urn:microsoft.com/office/officeart/2005/8/layout/gear1"/>
    <dgm:cxn modelId="{5981FADD-2EE3-428D-97B0-755D59C84872}" type="presOf" srcId="{C13CDFB0-9EEB-4796-96D9-718015559F31}" destId="{28F9A474-CC27-4C06-88FF-BD23E9C0EF4A}" srcOrd="0" destOrd="0" presId="urn:microsoft.com/office/officeart/2005/8/layout/gear1"/>
    <dgm:cxn modelId="{4DBBA751-B917-42C8-8823-666B69D313E3}" type="presOf" srcId="{8783CEE9-483D-4C8C-A53D-0133391511C8}" destId="{1FD52F60-D847-4599-BE7A-30315D793CF5}" srcOrd="0" destOrd="0" presId="urn:microsoft.com/office/officeart/2005/8/layout/gear1"/>
    <dgm:cxn modelId="{9A8FFA6A-318C-44E1-B57C-4F9772C8249B}" type="presOf" srcId="{AB5439F3-E1BC-4BA4-A588-B2A02DEFDEA5}" destId="{08DFD73E-B292-4DA6-A3D4-B2105E02973E}" srcOrd="0" destOrd="0" presId="urn:microsoft.com/office/officeart/2005/8/layout/gear1"/>
    <dgm:cxn modelId="{15AEBFE1-B453-437F-8E6B-6E69890E3FF6}" type="presOf" srcId="{8783CEE9-483D-4C8C-A53D-0133391511C8}" destId="{CB5B568B-67E3-46F8-AD17-53FD34B3E190}" srcOrd="2" destOrd="0" presId="urn:microsoft.com/office/officeart/2005/8/layout/gear1"/>
    <dgm:cxn modelId="{693682C5-FD23-45DD-896B-A6A91F2FE989}" type="presOf" srcId="{8783CEE9-483D-4C8C-A53D-0133391511C8}" destId="{0A7CAB8B-B519-47D9-BB1B-FD4CB0B2DA7C}" srcOrd="3" destOrd="0" presId="urn:microsoft.com/office/officeart/2005/8/layout/gear1"/>
    <dgm:cxn modelId="{A0183714-2F7F-4DA7-81DF-71C1C423D6A5}" srcId="{AB5439F3-E1BC-4BA4-A588-B2A02DEFDEA5}" destId="{8783CEE9-483D-4C8C-A53D-0133391511C8}" srcOrd="2" destOrd="0" parTransId="{C32F3692-2DE9-431A-BBC8-C4318186B54C}" sibTransId="{AAA75491-86F6-4653-9234-E3E638F3F973}"/>
    <dgm:cxn modelId="{C11FBD34-6A8F-407E-9EB6-291DE077AF56}" type="presParOf" srcId="{08DFD73E-B292-4DA6-A3D4-B2105E02973E}" destId="{28F9A474-CC27-4C06-88FF-BD23E9C0EF4A}" srcOrd="0" destOrd="0" presId="urn:microsoft.com/office/officeart/2005/8/layout/gear1"/>
    <dgm:cxn modelId="{1B1ABA19-DCB4-4E84-A8AE-C85044104240}" type="presParOf" srcId="{08DFD73E-B292-4DA6-A3D4-B2105E02973E}" destId="{05344D76-4F63-4D13-A6EB-1D38362E215C}" srcOrd="1" destOrd="0" presId="urn:microsoft.com/office/officeart/2005/8/layout/gear1"/>
    <dgm:cxn modelId="{47FFCC2B-2A23-4F02-9020-2EE1A4499FF7}" type="presParOf" srcId="{08DFD73E-B292-4DA6-A3D4-B2105E02973E}" destId="{D938F962-961D-483C-B300-4D4B395601B1}" srcOrd="2" destOrd="0" presId="urn:microsoft.com/office/officeart/2005/8/layout/gear1"/>
    <dgm:cxn modelId="{4EF89697-2457-435C-8204-7EC9C592C664}" type="presParOf" srcId="{08DFD73E-B292-4DA6-A3D4-B2105E02973E}" destId="{40CAA979-476C-41CD-B7EB-EB1253C67085}" srcOrd="3" destOrd="0" presId="urn:microsoft.com/office/officeart/2005/8/layout/gear1"/>
    <dgm:cxn modelId="{69B397C5-56EF-44EA-8900-BF87CC585784}" type="presParOf" srcId="{08DFD73E-B292-4DA6-A3D4-B2105E02973E}" destId="{8619A093-894D-41A7-B26C-C559AD0B8983}" srcOrd="4" destOrd="0" presId="urn:microsoft.com/office/officeart/2005/8/layout/gear1"/>
    <dgm:cxn modelId="{F6264CC9-4192-453E-9331-D06FF09645D9}" type="presParOf" srcId="{08DFD73E-B292-4DA6-A3D4-B2105E02973E}" destId="{DC0BFB60-B179-494A-A49A-A9803B5B76EA}" srcOrd="5" destOrd="0" presId="urn:microsoft.com/office/officeart/2005/8/layout/gear1"/>
    <dgm:cxn modelId="{3F121BE9-822A-49CE-8F1F-DF86FA32037A}" type="presParOf" srcId="{08DFD73E-B292-4DA6-A3D4-B2105E02973E}" destId="{1FD52F60-D847-4599-BE7A-30315D793CF5}" srcOrd="6" destOrd="0" presId="urn:microsoft.com/office/officeart/2005/8/layout/gear1"/>
    <dgm:cxn modelId="{CFBFFCEA-F040-4F7B-BCC1-B54ABFDFE8BF}" type="presParOf" srcId="{08DFD73E-B292-4DA6-A3D4-B2105E02973E}" destId="{2C39BC9F-B833-42BD-9C35-CF8D717F8D58}" srcOrd="7" destOrd="0" presId="urn:microsoft.com/office/officeart/2005/8/layout/gear1"/>
    <dgm:cxn modelId="{6FFE3265-27F7-4554-A95B-B4E84BC2A1C3}" type="presParOf" srcId="{08DFD73E-B292-4DA6-A3D4-B2105E02973E}" destId="{CB5B568B-67E3-46F8-AD17-53FD34B3E190}" srcOrd="8" destOrd="0" presId="urn:microsoft.com/office/officeart/2005/8/layout/gear1"/>
    <dgm:cxn modelId="{22E01E50-0EE4-4A10-904D-2249A3CF93F5}" type="presParOf" srcId="{08DFD73E-B292-4DA6-A3D4-B2105E02973E}" destId="{0A7CAB8B-B519-47D9-BB1B-FD4CB0B2DA7C}" srcOrd="9" destOrd="0" presId="urn:microsoft.com/office/officeart/2005/8/layout/gear1"/>
    <dgm:cxn modelId="{F33E4533-686D-4664-B251-433D586A043A}" type="presParOf" srcId="{08DFD73E-B292-4DA6-A3D4-B2105E02973E}" destId="{79BBF2CE-C00C-44A7-BAF5-264B8418A816}" srcOrd="10" destOrd="0" presId="urn:microsoft.com/office/officeart/2005/8/layout/gear1"/>
    <dgm:cxn modelId="{4D629878-CE06-4143-8C7C-822600C979B3}" type="presParOf" srcId="{08DFD73E-B292-4DA6-A3D4-B2105E02973E}" destId="{B54BEB35-EF58-427F-9C87-8EF222490F5A}" srcOrd="11" destOrd="0" presId="urn:microsoft.com/office/officeart/2005/8/layout/gear1"/>
    <dgm:cxn modelId="{BC5E5C30-596D-4873-92AB-FC882790A5E1}" type="presParOf" srcId="{08DFD73E-B292-4DA6-A3D4-B2105E02973E}" destId="{CFA086A3-2C46-4845-A3BA-35F6DDD6C3EE}" srcOrd="12" destOrd="0" presId="urn:microsoft.com/office/officeart/2005/8/layout/gear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5439F3-E1BC-4BA4-A588-B2A02DEFDEA5}" type="doc">
      <dgm:prSet loTypeId="urn:microsoft.com/office/officeart/2005/8/layout/gear1" loCatId="cycle" qsTypeId="urn:microsoft.com/office/officeart/2005/8/quickstyle/simple1" qsCatId="simple" csTypeId="urn:microsoft.com/office/officeart/2005/8/colors/accent1_2" csCatId="accent1" phldr="1"/>
      <dgm:spPr/>
    </dgm:pt>
    <dgm:pt modelId="{C13CDFB0-9EEB-4796-96D9-718015559F31}">
      <dgm:prSet phldrT="[Text]"/>
      <dgm:spPr/>
      <dgm:t>
        <a:bodyPr/>
        <a:lstStyle/>
        <a:p>
          <a:endParaRPr lang="en-US" dirty="0"/>
        </a:p>
      </dgm:t>
    </dgm:pt>
    <dgm:pt modelId="{B9083CF9-BFAD-4C22-9420-68F32A2CFC16}" type="parTrans" cxnId="{530F342C-A67C-42A6-A170-D968FC43C84B}">
      <dgm:prSet/>
      <dgm:spPr/>
      <dgm:t>
        <a:bodyPr/>
        <a:lstStyle/>
        <a:p>
          <a:endParaRPr lang="en-US"/>
        </a:p>
      </dgm:t>
    </dgm:pt>
    <dgm:pt modelId="{578B482B-1765-488E-A7C5-C6D1E93E695F}" type="sibTrans" cxnId="{530F342C-A67C-42A6-A170-D968FC43C84B}">
      <dgm:prSet/>
      <dgm:spPr/>
      <dgm:t>
        <a:bodyPr/>
        <a:lstStyle/>
        <a:p>
          <a:endParaRPr lang="en-US"/>
        </a:p>
      </dgm:t>
    </dgm:pt>
    <dgm:pt modelId="{BC31C677-DBE4-441A-A67C-FBDD081A20BC}">
      <dgm:prSet phldrT="[Text]"/>
      <dgm:spPr/>
      <dgm:t>
        <a:bodyPr/>
        <a:lstStyle/>
        <a:p>
          <a:endParaRPr lang="en-US" dirty="0"/>
        </a:p>
      </dgm:t>
    </dgm:pt>
    <dgm:pt modelId="{A07F2AC1-5818-41C6-8CA1-3860032AAF4E}" type="parTrans" cxnId="{30ADBB93-69E3-4434-AC18-3A5BA8902E1E}">
      <dgm:prSet/>
      <dgm:spPr/>
      <dgm:t>
        <a:bodyPr/>
        <a:lstStyle/>
        <a:p>
          <a:endParaRPr lang="en-US"/>
        </a:p>
      </dgm:t>
    </dgm:pt>
    <dgm:pt modelId="{89033426-56A8-4918-A677-E22E75EC1006}" type="sibTrans" cxnId="{30ADBB93-69E3-4434-AC18-3A5BA8902E1E}">
      <dgm:prSet/>
      <dgm:spPr/>
      <dgm:t>
        <a:bodyPr/>
        <a:lstStyle/>
        <a:p>
          <a:endParaRPr lang="en-US"/>
        </a:p>
      </dgm:t>
    </dgm:pt>
    <dgm:pt modelId="{E9F097A7-DF6E-41F7-B339-CD362CBBEF13}">
      <dgm:prSet phldrT="[Text]"/>
      <dgm:spPr/>
      <dgm:t>
        <a:bodyPr/>
        <a:lstStyle/>
        <a:p>
          <a:endParaRPr lang="en-US"/>
        </a:p>
      </dgm:t>
    </dgm:pt>
    <dgm:pt modelId="{B24AB2C6-FF81-460F-B18C-3A123F6C3F21}" type="parTrans" cxnId="{0813EF31-2547-4CB9-B9F2-F81C82E563B4}">
      <dgm:prSet/>
      <dgm:spPr/>
      <dgm:t>
        <a:bodyPr/>
        <a:lstStyle/>
        <a:p>
          <a:endParaRPr lang="en-US"/>
        </a:p>
      </dgm:t>
    </dgm:pt>
    <dgm:pt modelId="{BD35D3DA-8187-4804-BE4B-EED1FB0533C4}" type="sibTrans" cxnId="{0813EF31-2547-4CB9-B9F2-F81C82E563B4}">
      <dgm:prSet/>
      <dgm:spPr/>
      <dgm:t>
        <a:bodyPr/>
        <a:lstStyle/>
        <a:p>
          <a:endParaRPr lang="en-US"/>
        </a:p>
      </dgm:t>
    </dgm:pt>
    <dgm:pt modelId="{8783CEE9-483D-4C8C-A53D-0133391511C8}">
      <dgm:prSet phldrT="[Text]"/>
      <dgm:spPr/>
      <dgm:t>
        <a:bodyPr/>
        <a:lstStyle/>
        <a:p>
          <a:endParaRPr lang="en-US" dirty="0"/>
        </a:p>
      </dgm:t>
    </dgm:pt>
    <dgm:pt modelId="{C32F3692-2DE9-431A-BBC8-C4318186B54C}" type="parTrans" cxnId="{A0183714-2F7F-4DA7-81DF-71C1C423D6A5}">
      <dgm:prSet/>
      <dgm:spPr/>
      <dgm:t>
        <a:bodyPr/>
        <a:lstStyle/>
        <a:p>
          <a:endParaRPr lang="en-US"/>
        </a:p>
      </dgm:t>
    </dgm:pt>
    <dgm:pt modelId="{AAA75491-86F6-4653-9234-E3E638F3F973}" type="sibTrans" cxnId="{A0183714-2F7F-4DA7-81DF-71C1C423D6A5}">
      <dgm:prSet/>
      <dgm:spPr/>
      <dgm:t>
        <a:bodyPr/>
        <a:lstStyle/>
        <a:p>
          <a:endParaRPr lang="en-US"/>
        </a:p>
      </dgm:t>
    </dgm:pt>
    <dgm:pt modelId="{08DFD73E-B292-4DA6-A3D4-B2105E02973E}" type="pres">
      <dgm:prSet presAssocID="{AB5439F3-E1BC-4BA4-A588-B2A02DEFDEA5}" presName="composite" presStyleCnt="0">
        <dgm:presLayoutVars>
          <dgm:chMax val="3"/>
          <dgm:animLvl val="lvl"/>
          <dgm:resizeHandles val="exact"/>
        </dgm:presLayoutVars>
      </dgm:prSet>
      <dgm:spPr/>
    </dgm:pt>
    <dgm:pt modelId="{28F9A474-CC27-4C06-88FF-BD23E9C0EF4A}" type="pres">
      <dgm:prSet presAssocID="{C13CDFB0-9EEB-4796-96D9-718015559F31}" presName="gear1" presStyleLbl="node1" presStyleIdx="0" presStyleCnt="3" custLinFactNeighborX="2273">
        <dgm:presLayoutVars>
          <dgm:chMax val="1"/>
          <dgm:bulletEnabled val="1"/>
        </dgm:presLayoutVars>
      </dgm:prSet>
      <dgm:spPr/>
      <dgm:t>
        <a:bodyPr/>
        <a:lstStyle/>
        <a:p>
          <a:endParaRPr lang="en-US"/>
        </a:p>
      </dgm:t>
    </dgm:pt>
    <dgm:pt modelId="{05344D76-4F63-4D13-A6EB-1D38362E215C}" type="pres">
      <dgm:prSet presAssocID="{C13CDFB0-9EEB-4796-96D9-718015559F31}" presName="gear1srcNode" presStyleLbl="node1" presStyleIdx="0" presStyleCnt="3"/>
      <dgm:spPr/>
      <dgm:t>
        <a:bodyPr/>
        <a:lstStyle/>
        <a:p>
          <a:endParaRPr lang="en-US"/>
        </a:p>
      </dgm:t>
    </dgm:pt>
    <dgm:pt modelId="{D938F962-961D-483C-B300-4D4B395601B1}" type="pres">
      <dgm:prSet presAssocID="{C13CDFB0-9EEB-4796-96D9-718015559F31}" presName="gear1dstNode" presStyleLbl="node1" presStyleIdx="0" presStyleCnt="3"/>
      <dgm:spPr/>
      <dgm:t>
        <a:bodyPr/>
        <a:lstStyle/>
        <a:p>
          <a:endParaRPr lang="en-US"/>
        </a:p>
      </dgm:t>
    </dgm:pt>
    <dgm:pt modelId="{40CAA979-476C-41CD-B7EB-EB1253C67085}" type="pres">
      <dgm:prSet presAssocID="{BC31C677-DBE4-441A-A67C-FBDD081A20BC}" presName="gear2" presStyleLbl="node1" presStyleIdx="1" presStyleCnt="3">
        <dgm:presLayoutVars>
          <dgm:chMax val="1"/>
          <dgm:bulletEnabled val="1"/>
        </dgm:presLayoutVars>
      </dgm:prSet>
      <dgm:spPr/>
      <dgm:t>
        <a:bodyPr/>
        <a:lstStyle/>
        <a:p>
          <a:endParaRPr lang="en-US"/>
        </a:p>
      </dgm:t>
    </dgm:pt>
    <dgm:pt modelId="{8619A093-894D-41A7-B26C-C559AD0B8983}" type="pres">
      <dgm:prSet presAssocID="{BC31C677-DBE4-441A-A67C-FBDD081A20BC}" presName="gear2srcNode" presStyleLbl="node1" presStyleIdx="1" presStyleCnt="3"/>
      <dgm:spPr/>
      <dgm:t>
        <a:bodyPr/>
        <a:lstStyle/>
        <a:p>
          <a:endParaRPr lang="en-US"/>
        </a:p>
      </dgm:t>
    </dgm:pt>
    <dgm:pt modelId="{DC0BFB60-B179-494A-A49A-A9803B5B76EA}" type="pres">
      <dgm:prSet presAssocID="{BC31C677-DBE4-441A-A67C-FBDD081A20BC}" presName="gear2dstNode" presStyleLbl="node1" presStyleIdx="1" presStyleCnt="3"/>
      <dgm:spPr/>
      <dgm:t>
        <a:bodyPr/>
        <a:lstStyle/>
        <a:p>
          <a:endParaRPr lang="en-US"/>
        </a:p>
      </dgm:t>
    </dgm:pt>
    <dgm:pt modelId="{1FD52F60-D847-4599-BE7A-30315D793CF5}" type="pres">
      <dgm:prSet presAssocID="{8783CEE9-483D-4C8C-A53D-0133391511C8}" presName="gear3" presStyleLbl="node1" presStyleIdx="2" presStyleCnt="3"/>
      <dgm:spPr/>
      <dgm:t>
        <a:bodyPr/>
        <a:lstStyle/>
        <a:p>
          <a:endParaRPr lang="en-US"/>
        </a:p>
      </dgm:t>
    </dgm:pt>
    <dgm:pt modelId="{2C39BC9F-B833-42BD-9C35-CF8D717F8D58}" type="pres">
      <dgm:prSet presAssocID="{8783CEE9-483D-4C8C-A53D-0133391511C8}" presName="gear3tx" presStyleLbl="node1" presStyleIdx="2" presStyleCnt="3">
        <dgm:presLayoutVars>
          <dgm:chMax val="1"/>
          <dgm:bulletEnabled val="1"/>
        </dgm:presLayoutVars>
      </dgm:prSet>
      <dgm:spPr/>
      <dgm:t>
        <a:bodyPr/>
        <a:lstStyle/>
        <a:p>
          <a:endParaRPr lang="en-US"/>
        </a:p>
      </dgm:t>
    </dgm:pt>
    <dgm:pt modelId="{CB5B568B-67E3-46F8-AD17-53FD34B3E190}" type="pres">
      <dgm:prSet presAssocID="{8783CEE9-483D-4C8C-A53D-0133391511C8}" presName="gear3srcNode" presStyleLbl="node1" presStyleIdx="2" presStyleCnt="3"/>
      <dgm:spPr/>
      <dgm:t>
        <a:bodyPr/>
        <a:lstStyle/>
        <a:p>
          <a:endParaRPr lang="en-US"/>
        </a:p>
      </dgm:t>
    </dgm:pt>
    <dgm:pt modelId="{0A7CAB8B-B519-47D9-BB1B-FD4CB0B2DA7C}" type="pres">
      <dgm:prSet presAssocID="{8783CEE9-483D-4C8C-A53D-0133391511C8}" presName="gear3dstNode" presStyleLbl="node1" presStyleIdx="2" presStyleCnt="3"/>
      <dgm:spPr/>
      <dgm:t>
        <a:bodyPr/>
        <a:lstStyle/>
        <a:p>
          <a:endParaRPr lang="en-US"/>
        </a:p>
      </dgm:t>
    </dgm:pt>
    <dgm:pt modelId="{79BBF2CE-C00C-44A7-BAF5-264B8418A816}" type="pres">
      <dgm:prSet presAssocID="{578B482B-1765-488E-A7C5-C6D1E93E695F}" presName="connector1" presStyleLbl="sibTrans2D1" presStyleIdx="0" presStyleCnt="3"/>
      <dgm:spPr/>
      <dgm:t>
        <a:bodyPr/>
        <a:lstStyle/>
        <a:p>
          <a:endParaRPr lang="en-US"/>
        </a:p>
      </dgm:t>
    </dgm:pt>
    <dgm:pt modelId="{B54BEB35-EF58-427F-9C87-8EF222490F5A}" type="pres">
      <dgm:prSet presAssocID="{89033426-56A8-4918-A677-E22E75EC1006}" presName="connector2" presStyleLbl="sibTrans2D1" presStyleIdx="1" presStyleCnt="3"/>
      <dgm:spPr/>
      <dgm:t>
        <a:bodyPr/>
        <a:lstStyle/>
        <a:p>
          <a:endParaRPr lang="en-US"/>
        </a:p>
      </dgm:t>
    </dgm:pt>
    <dgm:pt modelId="{CFA086A3-2C46-4845-A3BA-35F6DDD6C3EE}" type="pres">
      <dgm:prSet presAssocID="{AAA75491-86F6-4653-9234-E3E638F3F973}" presName="connector3" presStyleLbl="sibTrans2D1" presStyleIdx="2" presStyleCnt="3"/>
      <dgm:spPr/>
      <dgm:t>
        <a:bodyPr/>
        <a:lstStyle/>
        <a:p>
          <a:endParaRPr lang="en-US"/>
        </a:p>
      </dgm:t>
    </dgm:pt>
  </dgm:ptLst>
  <dgm:cxnLst>
    <dgm:cxn modelId="{22EBD7C1-B41F-4E9E-BFEC-06DC9D6ADFCB}" type="presOf" srcId="{AB5439F3-E1BC-4BA4-A588-B2A02DEFDEA5}" destId="{08DFD73E-B292-4DA6-A3D4-B2105E02973E}" srcOrd="0" destOrd="0" presId="urn:microsoft.com/office/officeart/2005/8/layout/gear1"/>
    <dgm:cxn modelId="{C9555F55-2961-459F-8624-9F2139DE34F0}" type="presOf" srcId="{AAA75491-86F6-4653-9234-E3E638F3F973}" destId="{CFA086A3-2C46-4845-A3BA-35F6DDD6C3EE}" srcOrd="0" destOrd="0" presId="urn:microsoft.com/office/officeart/2005/8/layout/gear1"/>
    <dgm:cxn modelId="{E0958C92-FA4D-49C0-9540-52812C9118FA}" type="presOf" srcId="{C13CDFB0-9EEB-4796-96D9-718015559F31}" destId="{D938F962-961D-483C-B300-4D4B395601B1}" srcOrd="2" destOrd="0" presId="urn:microsoft.com/office/officeart/2005/8/layout/gear1"/>
    <dgm:cxn modelId="{A69ADB25-0507-4173-9006-8A1D869143AF}" type="presOf" srcId="{8783CEE9-483D-4C8C-A53D-0133391511C8}" destId="{0A7CAB8B-B519-47D9-BB1B-FD4CB0B2DA7C}" srcOrd="3" destOrd="0" presId="urn:microsoft.com/office/officeart/2005/8/layout/gear1"/>
    <dgm:cxn modelId="{7DF44681-7BE4-42D7-8C59-52FE63B2DDD3}" type="presOf" srcId="{BC31C677-DBE4-441A-A67C-FBDD081A20BC}" destId="{8619A093-894D-41A7-B26C-C559AD0B8983}" srcOrd="1" destOrd="0" presId="urn:microsoft.com/office/officeart/2005/8/layout/gear1"/>
    <dgm:cxn modelId="{0813EF31-2547-4CB9-B9F2-F81C82E563B4}" srcId="{AB5439F3-E1BC-4BA4-A588-B2A02DEFDEA5}" destId="{E9F097A7-DF6E-41F7-B339-CD362CBBEF13}" srcOrd="3" destOrd="0" parTransId="{B24AB2C6-FF81-460F-B18C-3A123F6C3F21}" sibTransId="{BD35D3DA-8187-4804-BE4B-EED1FB0533C4}"/>
    <dgm:cxn modelId="{A0183714-2F7F-4DA7-81DF-71C1C423D6A5}" srcId="{AB5439F3-E1BC-4BA4-A588-B2A02DEFDEA5}" destId="{8783CEE9-483D-4C8C-A53D-0133391511C8}" srcOrd="2" destOrd="0" parTransId="{C32F3692-2DE9-431A-BBC8-C4318186B54C}" sibTransId="{AAA75491-86F6-4653-9234-E3E638F3F973}"/>
    <dgm:cxn modelId="{D3A62E69-9697-4217-B03E-63F010BE0A6B}" type="presOf" srcId="{8783CEE9-483D-4C8C-A53D-0133391511C8}" destId="{2C39BC9F-B833-42BD-9C35-CF8D717F8D58}" srcOrd="1" destOrd="0" presId="urn:microsoft.com/office/officeart/2005/8/layout/gear1"/>
    <dgm:cxn modelId="{070A6111-457D-4622-BD35-407DCC7FE0B9}" type="presOf" srcId="{BC31C677-DBE4-441A-A67C-FBDD081A20BC}" destId="{DC0BFB60-B179-494A-A49A-A9803B5B76EA}" srcOrd="2" destOrd="0" presId="urn:microsoft.com/office/officeart/2005/8/layout/gear1"/>
    <dgm:cxn modelId="{A650A9FA-409F-48B0-939F-0AD0438D26CB}" type="presOf" srcId="{C13CDFB0-9EEB-4796-96D9-718015559F31}" destId="{05344D76-4F63-4D13-A6EB-1D38362E215C}" srcOrd="1" destOrd="0" presId="urn:microsoft.com/office/officeart/2005/8/layout/gear1"/>
    <dgm:cxn modelId="{530F342C-A67C-42A6-A170-D968FC43C84B}" srcId="{AB5439F3-E1BC-4BA4-A588-B2A02DEFDEA5}" destId="{C13CDFB0-9EEB-4796-96D9-718015559F31}" srcOrd="0" destOrd="0" parTransId="{B9083CF9-BFAD-4C22-9420-68F32A2CFC16}" sibTransId="{578B482B-1765-488E-A7C5-C6D1E93E695F}"/>
    <dgm:cxn modelId="{5E4EACA4-9C62-44E1-AA27-85C88D637CA6}" type="presOf" srcId="{BC31C677-DBE4-441A-A67C-FBDD081A20BC}" destId="{40CAA979-476C-41CD-B7EB-EB1253C67085}" srcOrd="0" destOrd="0" presId="urn:microsoft.com/office/officeart/2005/8/layout/gear1"/>
    <dgm:cxn modelId="{D71C4D9F-CFD2-43D2-9BD6-93E14591BA2C}" type="presOf" srcId="{89033426-56A8-4918-A677-E22E75EC1006}" destId="{B54BEB35-EF58-427F-9C87-8EF222490F5A}" srcOrd="0" destOrd="0" presId="urn:microsoft.com/office/officeart/2005/8/layout/gear1"/>
    <dgm:cxn modelId="{1F796B35-6C31-4C26-8000-63B4D6103F28}" type="presOf" srcId="{C13CDFB0-9EEB-4796-96D9-718015559F31}" destId="{28F9A474-CC27-4C06-88FF-BD23E9C0EF4A}" srcOrd="0" destOrd="0" presId="urn:microsoft.com/office/officeart/2005/8/layout/gear1"/>
    <dgm:cxn modelId="{C27BF0F1-DAB0-469E-8B4D-98D02577BF86}" type="presOf" srcId="{8783CEE9-483D-4C8C-A53D-0133391511C8}" destId="{CB5B568B-67E3-46F8-AD17-53FD34B3E190}" srcOrd="2" destOrd="0" presId="urn:microsoft.com/office/officeart/2005/8/layout/gear1"/>
    <dgm:cxn modelId="{30ADBB93-69E3-4434-AC18-3A5BA8902E1E}" srcId="{AB5439F3-E1BC-4BA4-A588-B2A02DEFDEA5}" destId="{BC31C677-DBE4-441A-A67C-FBDD081A20BC}" srcOrd="1" destOrd="0" parTransId="{A07F2AC1-5818-41C6-8CA1-3860032AAF4E}" sibTransId="{89033426-56A8-4918-A677-E22E75EC1006}"/>
    <dgm:cxn modelId="{0F68DFBD-317B-4BC8-923C-CD317E43436E}" type="presOf" srcId="{578B482B-1765-488E-A7C5-C6D1E93E695F}" destId="{79BBF2CE-C00C-44A7-BAF5-264B8418A816}" srcOrd="0" destOrd="0" presId="urn:microsoft.com/office/officeart/2005/8/layout/gear1"/>
    <dgm:cxn modelId="{B80A10D6-197E-4B3C-93D1-9073E66DF4FF}" type="presOf" srcId="{8783CEE9-483D-4C8C-A53D-0133391511C8}" destId="{1FD52F60-D847-4599-BE7A-30315D793CF5}" srcOrd="0" destOrd="0" presId="urn:microsoft.com/office/officeart/2005/8/layout/gear1"/>
    <dgm:cxn modelId="{DBE82276-7594-4B96-91AF-F4BA62F05C34}" type="presParOf" srcId="{08DFD73E-B292-4DA6-A3D4-B2105E02973E}" destId="{28F9A474-CC27-4C06-88FF-BD23E9C0EF4A}" srcOrd="0" destOrd="0" presId="urn:microsoft.com/office/officeart/2005/8/layout/gear1"/>
    <dgm:cxn modelId="{1558FF5E-F7F5-4271-886F-720A70C11CC8}" type="presParOf" srcId="{08DFD73E-B292-4DA6-A3D4-B2105E02973E}" destId="{05344D76-4F63-4D13-A6EB-1D38362E215C}" srcOrd="1" destOrd="0" presId="urn:microsoft.com/office/officeart/2005/8/layout/gear1"/>
    <dgm:cxn modelId="{1EBBCC76-7664-428E-8550-124D91FD94D5}" type="presParOf" srcId="{08DFD73E-B292-4DA6-A3D4-B2105E02973E}" destId="{D938F962-961D-483C-B300-4D4B395601B1}" srcOrd="2" destOrd="0" presId="urn:microsoft.com/office/officeart/2005/8/layout/gear1"/>
    <dgm:cxn modelId="{DFCF9499-724A-486C-8D63-CEAF7EDF2B48}" type="presParOf" srcId="{08DFD73E-B292-4DA6-A3D4-B2105E02973E}" destId="{40CAA979-476C-41CD-B7EB-EB1253C67085}" srcOrd="3" destOrd="0" presId="urn:microsoft.com/office/officeart/2005/8/layout/gear1"/>
    <dgm:cxn modelId="{FC3F4C3B-AD8B-4C7F-A235-9BB313DCCD33}" type="presParOf" srcId="{08DFD73E-B292-4DA6-A3D4-B2105E02973E}" destId="{8619A093-894D-41A7-B26C-C559AD0B8983}" srcOrd="4" destOrd="0" presId="urn:microsoft.com/office/officeart/2005/8/layout/gear1"/>
    <dgm:cxn modelId="{597413EC-A00D-49E6-A72A-048D89E05A4A}" type="presParOf" srcId="{08DFD73E-B292-4DA6-A3D4-B2105E02973E}" destId="{DC0BFB60-B179-494A-A49A-A9803B5B76EA}" srcOrd="5" destOrd="0" presId="urn:microsoft.com/office/officeart/2005/8/layout/gear1"/>
    <dgm:cxn modelId="{AAE24CF3-25A5-4188-B4A2-0E0B3DDE914F}" type="presParOf" srcId="{08DFD73E-B292-4DA6-A3D4-B2105E02973E}" destId="{1FD52F60-D847-4599-BE7A-30315D793CF5}" srcOrd="6" destOrd="0" presId="urn:microsoft.com/office/officeart/2005/8/layout/gear1"/>
    <dgm:cxn modelId="{5E949176-CBE1-4B5E-8271-12DA7A75A670}" type="presParOf" srcId="{08DFD73E-B292-4DA6-A3D4-B2105E02973E}" destId="{2C39BC9F-B833-42BD-9C35-CF8D717F8D58}" srcOrd="7" destOrd="0" presId="urn:microsoft.com/office/officeart/2005/8/layout/gear1"/>
    <dgm:cxn modelId="{B5491601-2E79-43F6-891A-F9C0CAB7A9CC}" type="presParOf" srcId="{08DFD73E-B292-4DA6-A3D4-B2105E02973E}" destId="{CB5B568B-67E3-46F8-AD17-53FD34B3E190}" srcOrd="8" destOrd="0" presId="urn:microsoft.com/office/officeart/2005/8/layout/gear1"/>
    <dgm:cxn modelId="{2564F785-F2ED-46A3-9E3F-765B4BABA0C7}" type="presParOf" srcId="{08DFD73E-B292-4DA6-A3D4-B2105E02973E}" destId="{0A7CAB8B-B519-47D9-BB1B-FD4CB0B2DA7C}" srcOrd="9" destOrd="0" presId="urn:microsoft.com/office/officeart/2005/8/layout/gear1"/>
    <dgm:cxn modelId="{F3AE2A1E-64A8-4CF2-BAAA-76B0EC690A81}" type="presParOf" srcId="{08DFD73E-B292-4DA6-A3D4-B2105E02973E}" destId="{79BBF2CE-C00C-44A7-BAF5-264B8418A816}" srcOrd="10" destOrd="0" presId="urn:microsoft.com/office/officeart/2005/8/layout/gear1"/>
    <dgm:cxn modelId="{3F87CF83-C2AE-4AC9-BF68-ADECB994B211}" type="presParOf" srcId="{08DFD73E-B292-4DA6-A3D4-B2105E02973E}" destId="{B54BEB35-EF58-427F-9C87-8EF222490F5A}" srcOrd="11" destOrd="0" presId="urn:microsoft.com/office/officeart/2005/8/layout/gear1"/>
    <dgm:cxn modelId="{37C75E02-11A6-463A-8183-2DC5494727FD}" type="presParOf" srcId="{08DFD73E-B292-4DA6-A3D4-B2105E02973E}" destId="{CFA086A3-2C46-4845-A3BA-35F6DDD6C3EE}" srcOrd="12" destOrd="0" presId="urn:microsoft.com/office/officeart/2005/8/layout/gear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5439F3-E1BC-4BA4-A588-B2A02DEFDEA5}" type="doc">
      <dgm:prSet loTypeId="urn:microsoft.com/office/officeart/2005/8/layout/gear1" loCatId="cycle" qsTypeId="urn:microsoft.com/office/officeart/2005/8/quickstyle/simple1" qsCatId="simple" csTypeId="urn:microsoft.com/office/officeart/2005/8/colors/accent1_2" csCatId="accent1" phldr="1"/>
      <dgm:spPr/>
    </dgm:pt>
    <dgm:pt modelId="{C13CDFB0-9EEB-4796-96D9-718015559F31}">
      <dgm:prSet phldrT="[Text]"/>
      <dgm:spPr/>
      <dgm:t>
        <a:bodyPr/>
        <a:lstStyle/>
        <a:p>
          <a:endParaRPr lang="en-US" dirty="0"/>
        </a:p>
      </dgm:t>
    </dgm:pt>
    <dgm:pt modelId="{B9083CF9-BFAD-4C22-9420-68F32A2CFC16}" type="parTrans" cxnId="{530F342C-A67C-42A6-A170-D968FC43C84B}">
      <dgm:prSet/>
      <dgm:spPr/>
      <dgm:t>
        <a:bodyPr/>
        <a:lstStyle/>
        <a:p>
          <a:endParaRPr lang="en-US"/>
        </a:p>
      </dgm:t>
    </dgm:pt>
    <dgm:pt modelId="{578B482B-1765-488E-A7C5-C6D1E93E695F}" type="sibTrans" cxnId="{530F342C-A67C-42A6-A170-D968FC43C84B}">
      <dgm:prSet/>
      <dgm:spPr/>
      <dgm:t>
        <a:bodyPr/>
        <a:lstStyle/>
        <a:p>
          <a:endParaRPr lang="en-US"/>
        </a:p>
      </dgm:t>
    </dgm:pt>
    <dgm:pt modelId="{BC31C677-DBE4-441A-A67C-FBDD081A20BC}">
      <dgm:prSet phldrT="[Text]"/>
      <dgm:spPr/>
      <dgm:t>
        <a:bodyPr/>
        <a:lstStyle/>
        <a:p>
          <a:endParaRPr lang="en-US" dirty="0"/>
        </a:p>
      </dgm:t>
    </dgm:pt>
    <dgm:pt modelId="{A07F2AC1-5818-41C6-8CA1-3860032AAF4E}" type="parTrans" cxnId="{30ADBB93-69E3-4434-AC18-3A5BA8902E1E}">
      <dgm:prSet/>
      <dgm:spPr/>
      <dgm:t>
        <a:bodyPr/>
        <a:lstStyle/>
        <a:p>
          <a:endParaRPr lang="en-US"/>
        </a:p>
      </dgm:t>
    </dgm:pt>
    <dgm:pt modelId="{89033426-56A8-4918-A677-E22E75EC1006}" type="sibTrans" cxnId="{30ADBB93-69E3-4434-AC18-3A5BA8902E1E}">
      <dgm:prSet/>
      <dgm:spPr/>
      <dgm:t>
        <a:bodyPr/>
        <a:lstStyle/>
        <a:p>
          <a:endParaRPr lang="en-US"/>
        </a:p>
      </dgm:t>
    </dgm:pt>
    <dgm:pt modelId="{E9F097A7-DF6E-41F7-B339-CD362CBBEF13}">
      <dgm:prSet phldrT="[Text]"/>
      <dgm:spPr/>
      <dgm:t>
        <a:bodyPr/>
        <a:lstStyle/>
        <a:p>
          <a:endParaRPr lang="en-US"/>
        </a:p>
      </dgm:t>
    </dgm:pt>
    <dgm:pt modelId="{B24AB2C6-FF81-460F-B18C-3A123F6C3F21}" type="parTrans" cxnId="{0813EF31-2547-4CB9-B9F2-F81C82E563B4}">
      <dgm:prSet/>
      <dgm:spPr/>
      <dgm:t>
        <a:bodyPr/>
        <a:lstStyle/>
        <a:p>
          <a:endParaRPr lang="en-US"/>
        </a:p>
      </dgm:t>
    </dgm:pt>
    <dgm:pt modelId="{BD35D3DA-8187-4804-BE4B-EED1FB0533C4}" type="sibTrans" cxnId="{0813EF31-2547-4CB9-B9F2-F81C82E563B4}">
      <dgm:prSet/>
      <dgm:spPr/>
      <dgm:t>
        <a:bodyPr/>
        <a:lstStyle/>
        <a:p>
          <a:endParaRPr lang="en-US"/>
        </a:p>
      </dgm:t>
    </dgm:pt>
    <dgm:pt modelId="{8783CEE9-483D-4C8C-A53D-0133391511C8}">
      <dgm:prSet phldrT="[Text]"/>
      <dgm:spPr/>
      <dgm:t>
        <a:bodyPr/>
        <a:lstStyle/>
        <a:p>
          <a:endParaRPr lang="en-US" dirty="0"/>
        </a:p>
      </dgm:t>
    </dgm:pt>
    <dgm:pt modelId="{C32F3692-2DE9-431A-BBC8-C4318186B54C}" type="parTrans" cxnId="{A0183714-2F7F-4DA7-81DF-71C1C423D6A5}">
      <dgm:prSet/>
      <dgm:spPr/>
      <dgm:t>
        <a:bodyPr/>
        <a:lstStyle/>
        <a:p>
          <a:endParaRPr lang="en-US"/>
        </a:p>
      </dgm:t>
    </dgm:pt>
    <dgm:pt modelId="{AAA75491-86F6-4653-9234-E3E638F3F973}" type="sibTrans" cxnId="{A0183714-2F7F-4DA7-81DF-71C1C423D6A5}">
      <dgm:prSet/>
      <dgm:spPr/>
      <dgm:t>
        <a:bodyPr/>
        <a:lstStyle/>
        <a:p>
          <a:endParaRPr lang="en-US"/>
        </a:p>
      </dgm:t>
    </dgm:pt>
    <dgm:pt modelId="{08DFD73E-B292-4DA6-A3D4-B2105E02973E}" type="pres">
      <dgm:prSet presAssocID="{AB5439F3-E1BC-4BA4-A588-B2A02DEFDEA5}" presName="composite" presStyleCnt="0">
        <dgm:presLayoutVars>
          <dgm:chMax val="3"/>
          <dgm:animLvl val="lvl"/>
          <dgm:resizeHandles val="exact"/>
        </dgm:presLayoutVars>
      </dgm:prSet>
      <dgm:spPr/>
    </dgm:pt>
    <dgm:pt modelId="{28F9A474-CC27-4C06-88FF-BD23E9C0EF4A}" type="pres">
      <dgm:prSet presAssocID="{C13CDFB0-9EEB-4796-96D9-718015559F31}" presName="gear1" presStyleLbl="node1" presStyleIdx="0" presStyleCnt="3">
        <dgm:presLayoutVars>
          <dgm:chMax val="1"/>
          <dgm:bulletEnabled val="1"/>
        </dgm:presLayoutVars>
      </dgm:prSet>
      <dgm:spPr/>
      <dgm:t>
        <a:bodyPr/>
        <a:lstStyle/>
        <a:p>
          <a:endParaRPr lang="en-US"/>
        </a:p>
      </dgm:t>
    </dgm:pt>
    <dgm:pt modelId="{05344D76-4F63-4D13-A6EB-1D38362E215C}" type="pres">
      <dgm:prSet presAssocID="{C13CDFB0-9EEB-4796-96D9-718015559F31}" presName="gear1srcNode" presStyleLbl="node1" presStyleIdx="0" presStyleCnt="3"/>
      <dgm:spPr/>
      <dgm:t>
        <a:bodyPr/>
        <a:lstStyle/>
        <a:p>
          <a:endParaRPr lang="en-US"/>
        </a:p>
      </dgm:t>
    </dgm:pt>
    <dgm:pt modelId="{D938F962-961D-483C-B300-4D4B395601B1}" type="pres">
      <dgm:prSet presAssocID="{C13CDFB0-9EEB-4796-96D9-718015559F31}" presName="gear1dstNode" presStyleLbl="node1" presStyleIdx="0" presStyleCnt="3"/>
      <dgm:spPr/>
      <dgm:t>
        <a:bodyPr/>
        <a:lstStyle/>
        <a:p>
          <a:endParaRPr lang="en-US"/>
        </a:p>
      </dgm:t>
    </dgm:pt>
    <dgm:pt modelId="{40CAA979-476C-41CD-B7EB-EB1253C67085}" type="pres">
      <dgm:prSet presAssocID="{BC31C677-DBE4-441A-A67C-FBDD081A20BC}" presName="gear2" presStyleLbl="node1" presStyleIdx="1" presStyleCnt="3">
        <dgm:presLayoutVars>
          <dgm:chMax val="1"/>
          <dgm:bulletEnabled val="1"/>
        </dgm:presLayoutVars>
      </dgm:prSet>
      <dgm:spPr/>
      <dgm:t>
        <a:bodyPr/>
        <a:lstStyle/>
        <a:p>
          <a:endParaRPr lang="en-US"/>
        </a:p>
      </dgm:t>
    </dgm:pt>
    <dgm:pt modelId="{8619A093-894D-41A7-B26C-C559AD0B8983}" type="pres">
      <dgm:prSet presAssocID="{BC31C677-DBE4-441A-A67C-FBDD081A20BC}" presName="gear2srcNode" presStyleLbl="node1" presStyleIdx="1" presStyleCnt="3"/>
      <dgm:spPr/>
      <dgm:t>
        <a:bodyPr/>
        <a:lstStyle/>
        <a:p>
          <a:endParaRPr lang="en-US"/>
        </a:p>
      </dgm:t>
    </dgm:pt>
    <dgm:pt modelId="{DC0BFB60-B179-494A-A49A-A9803B5B76EA}" type="pres">
      <dgm:prSet presAssocID="{BC31C677-DBE4-441A-A67C-FBDD081A20BC}" presName="gear2dstNode" presStyleLbl="node1" presStyleIdx="1" presStyleCnt="3"/>
      <dgm:spPr/>
      <dgm:t>
        <a:bodyPr/>
        <a:lstStyle/>
        <a:p>
          <a:endParaRPr lang="en-US"/>
        </a:p>
      </dgm:t>
    </dgm:pt>
    <dgm:pt modelId="{1FD52F60-D847-4599-BE7A-30315D793CF5}" type="pres">
      <dgm:prSet presAssocID="{8783CEE9-483D-4C8C-A53D-0133391511C8}" presName="gear3" presStyleLbl="node1" presStyleIdx="2" presStyleCnt="3"/>
      <dgm:spPr/>
      <dgm:t>
        <a:bodyPr/>
        <a:lstStyle/>
        <a:p>
          <a:endParaRPr lang="en-US"/>
        </a:p>
      </dgm:t>
    </dgm:pt>
    <dgm:pt modelId="{2C39BC9F-B833-42BD-9C35-CF8D717F8D58}" type="pres">
      <dgm:prSet presAssocID="{8783CEE9-483D-4C8C-A53D-0133391511C8}" presName="gear3tx" presStyleLbl="node1" presStyleIdx="2" presStyleCnt="3">
        <dgm:presLayoutVars>
          <dgm:chMax val="1"/>
          <dgm:bulletEnabled val="1"/>
        </dgm:presLayoutVars>
      </dgm:prSet>
      <dgm:spPr/>
      <dgm:t>
        <a:bodyPr/>
        <a:lstStyle/>
        <a:p>
          <a:endParaRPr lang="en-US"/>
        </a:p>
      </dgm:t>
    </dgm:pt>
    <dgm:pt modelId="{CB5B568B-67E3-46F8-AD17-53FD34B3E190}" type="pres">
      <dgm:prSet presAssocID="{8783CEE9-483D-4C8C-A53D-0133391511C8}" presName="gear3srcNode" presStyleLbl="node1" presStyleIdx="2" presStyleCnt="3"/>
      <dgm:spPr/>
      <dgm:t>
        <a:bodyPr/>
        <a:lstStyle/>
        <a:p>
          <a:endParaRPr lang="en-US"/>
        </a:p>
      </dgm:t>
    </dgm:pt>
    <dgm:pt modelId="{0A7CAB8B-B519-47D9-BB1B-FD4CB0B2DA7C}" type="pres">
      <dgm:prSet presAssocID="{8783CEE9-483D-4C8C-A53D-0133391511C8}" presName="gear3dstNode" presStyleLbl="node1" presStyleIdx="2" presStyleCnt="3"/>
      <dgm:spPr/>
      <dgm:t>
        <a:bodyPr/>
        <a:lstStyle/>
        <a:p>
          <a:endParaRPr lang="en-US"/>
        </a:p>
      </dgm:t>
    </dgm:pt>
    <dgm:pt modelId="{79BBF2CE-C00C-44A7-BAF5-264B8418A816}" type="pres">
      <dgm:prSet presAssocID="{578B482B-1765-488E-A7C5-C6D1E93E695F}" presName="connector1" presStyleLbl="sibTrans2D1" presStyleIdx="0" presStyleCnt="3"/>
      <dgm:spPr/>
      <dgm:t>
        <a:bodyPr/>
        <a:lstStyle/>
        <a:p>
          <a:endParaRPr lang="en-US"/>
        </a:p>
      </dgm:t>
    </dgm:pt>
    <dgm:pt modelId="{B54BEB35-EF58-427F-9C87-8EF222490F5A}" type="pres">
      <dgm:prSet presAssocID="{89033426-56A8-4918-A677-E22E75EC1006}" presName="connector2" presStyleLbl="sibTrans2D1" presStyleIdx="1" presStyleCnt="3"/>
      <dgm:spPr/>
      <dgm:t>
        <a:bodyPr/>
        <a:lstStyle/>
        <a:p>
          <a:endParaRPr lang="en-US"/>
        </a:p>
      </dgm:t>
    </dgm:pt>
    <dgm:pt modelId="{CFA086A3-2C46-4845-A3BA-35F6DDD6C3EE}" type="pres">
      <dgm:prSet presAssocID="{AAA75491-86F6-4653-9234-E3E638F3F973}" presName="connector3" presStyleLbl="sibTrans2D1" presStyleIdx="2" presStyleCnt="3"/>
      <dgm:spPr/>
      <dgm:t>
        <a:bodyPr/>
        <a:lstStyle/>
        <a:p>
          <a:endParaRPr lang="en-US"/>
        </a:p>
      </dgm:t>
    </dgm:pt>
  </dgm:ptLst>
  <dgm:cxnLst>
    <dgm:cxn modelId="{29686472-A9B3-4016-AF46-A9411B61EBDA}" type="presOf" srcId="{C13CDFB0-9EEB-4796-96D9-718015559F31}" destId="{28F9A474-CC27-4C06-88FF-BD23E9C0EF4A}" srcOrd="0" destOrd="0" presId="urn:microsoft.com/office/officeart/2005/8/layout/gear1"/>
    <dgm:cxn modelId="{7A1BFCD6-E0B6-44C5-84A3-3D454664B358}" type="presOf" srcId="{BC31C677-DBE4-441A-A67C-FBDD081A20BC}" destId="{8619A093-894D-41A7-B26C-C559AD0B8983}" srcOrd="1" destOrd="0" presId="urn:microsoft.com/office/officeart/2005/8/layout/gear1"/>
    <dgm:cxn modelId="{D35D7ABE-37C1-4788-9A92-995287300817}" type="presOf" srcId="{BC31C677-DBE4-441A-A67C-FBDD081A20BC}" destId="{DC0BFB60-B179-494A-A49A-A9803B5B76EA}" srcOrd="2" destOrd="0" presId="urn:microsoft.com/office/officeart/2005/8/layout/gear1"/>
    <dgm:cxn modelId="{45E11459-2F51-49D0-8B16-251471997754}" type="presOf" srcId="{578B482B-1765-488E-A7C5-C6D1E93E695F}" destId="{79BBF2CE-C00C-44A7-BAF5-264B8418A816}" srcOrd="0" destOrd="0" presId="urn:microsoft.com/office/officeart/2005/8/layout/gear1"/>
    <dgm:cxn modelId="{7ED9B37A-D78A-4D87-898B-32956FE827E4}" type="presOf" srcId="{AAA75491-86F6-4653-9234-E3E638F3F973}" destId="{CFA086A3-2C46-4845-A3BA-35F6DDD6C3EE}" srcOrd="0" destOrd="0" presId="urn:microsoft.com/office/officeart/2005/8/layout/gear1"/>
    <dgm:cxn modelId="{9780D28C-2CE1-4F5E-8319-003BF65706DF}" type="presOf" srcId="{C13CDFB0-9EEB-4796-96D9-718015559F31}" destId="{D938F962-961D-483C-B300-4D4B395601B1}" srcOrd="2" destOrd="0" presId="urn:microsoft.com/office/officeart/2005/8/layout/gear1"/>
    <dgm:cxn modelId="{0813EF31-2547-4CB9-B9F2-F81C82E563B4}" srcId="{AB5439F3-E1BC-4BA4-A588-B2A02DEFDEA5}" destId="{E9F097A7-DF6E-41F7-B339-CD362CBBEF13}" srcOrd="3" destOrd="0" parTransId="{B24AB2C6-FF81-460F-B18C-3A123F6C3F21}" sibTransId="{BD35D3DA-8187-4804-BE4B-EED1FB0533C4}"/>
    <dgm:cxn modelId="{641DEDE3-95FB-4AA4-90F3-EF08402A3492}" type="presOf" srcId="{8783CEE9-483D-4C8C-A53D-0133391511C8}" destId="{0A7CAB8B-B519-47D9-BB1B-FD4CB0B2DA7C}" srcOrd="3" destOrd="0" presId="urn:microsoft.com/office/officeart/2005/8/layout/gear1"/>
    <dgm:cxn modelId="{A0183714-2F7F-4DA7-81DF-71C1C423D6A5}" srcId="{AB5439F3-E1BC-4BA4-A588-B2A02DEFDEA5}" destId="{8783CEE9-483D-4C8C-A53D-0133391511C8}" srcOrd="2" destOrd="0" parTransId="{C32F3692-2DE9-431A-BBC8-C4318186B54C}" sibTransId="{AAA75491-86F6-4653-9234-E3E638F3F973}"/>
    <dgm:cxn modelId="{AEB1DDEF-54BE-4808-A25F-189B8126A195}" type="presOf" srcId="{BC31C677-DBE4-441A-A67C-FBDD081A20BC}" destId="{40CAA979-476C-41CD-B7EB-EB1253C67085}" srcOrd="0" destOrd="0" presId="urn:microsoft.com/office/officeart/2005/8/layout/gear1"/>
    <dgm:cxn modelId="{530F342C-A67C-42A6-A170-D968FC43C84B}" srcId="{AB5439F3-E1BC-4BA4-A588-B2A02DEFDEA5}" destId="{C13CDFB0-9EEB-4796-96D9-718015559F31}" srcOrd="0" destOrd="0" parTransId="{B9083CF9-BFAD-4C22-9420-68F32A2CFC16}" sibTransId="{578B482B-1765-488E-A7C5-C6D1E93E695F}"/>
    <dgm:cxn modelId="{76291BAD-AE3E-4715-9CD4-E549D64570F8}" type="presOf" srcId="{C13CDFB0-9EEB-4796-96D9-718015559F31}" destId="{05344D76-4F63-4D13-A6EB-1D38362E215C}" srcOrd="1" destOrd="0" presId="urn:microsoft.com/office/officeart/2005/8/layout/gear1"/>
    <dgm:cxn modelId="{65791F1D-2726-4A45-A106-9FFC186E2AB7}" type="presOf" srcId="{8783CEE9-483D-4C8C-A53D-0133391511C8}" destId="{CB5B568B-67E3-46F8-AD17-53FD34B3E190}" srcOrd="2" destOrd="0" presId="urn:microsoft.com/office/officeart/2005/8/layout/gear1"/>
    <dgm:cxn modelId="{755423B9-7CB9-4813-AE60-A35164EFCD51}" type="presOf" srcId="{AB5439F3-E1BC-4BA4-A588-B2A02DEFDEA5}" destId="{08DFD73E-B292-4DA6-A3D4-B2105E02973E}" srcOrd="0" destOrd="0" presId="urn:microsoft.com/office/officeart/2005/8/layout/gear1"/>
    <dgm:cxn modelId="{0A80F1FE-6A84-4A64-A800-1BC67AFCFDB3}" type="presOf" srcId="{89033426-56A8-4918-A677-E22E75EC1006}" destId="{B54BEB35-EF58-427F-9C87-8EF222490F5A}" srcOrd="0" destOrd="0" presId="urn:microsoft.com/office/officeart/2005/8/layout/gear1"/>
    <dgm:cxn modelId="{AEA94E02-0448-4801-8388-027DEFC1E295}" type="presOf" srcId="{8783CEE9-483D-4C8C-A53D-0133391511C8}" destId="{2C39BC9F-B833-42BD-9C35-CF8D717F8D58}" srcOrd="1" destOrd="0" presId="urn:microsoft.com/office/officeart/2005/8/layout/gear1"/>
    <dgm:cxn modelId="{679422CE-FFF4-44F5-90BA-DB4689C9ED65}" type="presOf" srcId="{8783CEE9-483D-4C8C-A53D-0133391511C8}" destId="{1FD52F60-D847-4599-BE7A-30315D793CF5}" srcOrd="0" destOrd="0" presId="urn:microsoft.com/office/officeart/2005/8/layout/gear1"/>
    <dgm:cxn modelId="{30ADBB93-69E3-4434-AC18-3A5BA8902E1E}" srcId="{AB5439F3-E1BC-4BA4-A588-B2A02DEFDEA5}" destId="{BC31C677-DBE4-441A-A67C-FBDD081A20BC}" srcOrd="1" destOrd="0" parTransId="{A07F2AC1-5818-41C6-8CA1-3860032AAF4E}" sibTransId="{89033426-56A8-4918-A677-E22E75EC1006}"/>
    <dgm:cxn modelId="{A3E27178-36B0-4560-819C-681981E94659}" type="presParOf" srcId="{08DFD73E-B292-4DA6-A3D4-B2105E02973E}" destId="{28F9A474-CC27-4C06-88FF-BD23E9C0EF4A}" srcOrd="0" destOrd="0" presId="urn:microsoft.com/office/officeart/2005/8/layout/gear1"/>
    <dgm:cxn modelId="{71637B51-9287-4755-95DB-904AAB32B395}" type="presParOf" srcId="{08DFD73E-B292-4DA6-A3D4-B2105E02973E}" destId="{05344D76-4F63-4D13-A6EB-1D38362E215C}" srcOrd="1" destOrd="0" presId="urn:microsoft.com/office/officeart/2005/8/layout/gear1"/>
    <dgm:cxn modelId="{512A9DA3-1815-43CD-BCF0-52B8A2317875}" type="presParOf" srcId="{08DFD73E-B292-4DA6-A3D4-B2105E02973E}" destId="{D938F962-961D-483C-B300-4D4B395601B1}" srcOrd="2" destOrd="0" presId="urn:microsoft.com/office/officeart/2005/8/layout/gear1"/>
    <dgm:cxn modelId="{66D1442E-D972-4939-9C44-3A07E2D4AE8F}" type="presParOf" srcId="{08DFD73E-B292-4DA6-A3D4-B2105E02973E}" destId="{40CAA979-476C-41CD-B7EB-EB1253C67085}" srcOrd="3" destOrd="0" presId="urn:microsoft.com/office/officeart/2005/8/layout/gear1"/>
    <dgm:cxn modelId="{2F76C6BE-6B97-4F2B-847C-FA807A06EF18}" type="presParOf" srcId="{08DFD73E-B292-4DA6-A3D4-B2105E02973E}" destId="{8619A093-894D-41A7-B26C-C559AD0B8983}" srcOrd="4" destOrd="0" presId="urn:microsoft.com/office/officeart/2005/8/layout/gear1"/>
    <dgm:cxn modelId="{A420EF94-2279-4C81-895B-17EC00AA0870}" type="presParOf" srcId="{08DFD73E-B292-4DA6-A3D4-B2105E02973E}" destId="{DC0BFB60-B179-494A-A49A-A9803B5B76EA}" srcOrd="5" destOrd="0" presId="urn:microsoft.com/office/officeart/2005/8/layout/gear1"/>
    <dgm:cxn modelId="{4D034098-7B6C-4CCA-AF47-044DB2639107}" type="presParOf" srcId="{08DFD73E-B292-4DA6-A3D4-B2105E02973E}" destId="{1FD52F60-D847-4599-BE7A-30315D793CF5}" srcOrd="6" destOrd="0" presId="urn:microsoft.com/office/officeart/2005/8/layout/gear1"/>
    <dgm:cxn modelId="{9634D19A-A365-4EE1-B988-1C8E4C272E7B}" type="presParOf" srcId="{08DFD73E-B292-4DA6-A3D4-B2105E02973E}" destId="{2C39BC9F-B833-42BD-9C35-CF8D717F8D58}" srcOrd="7" destOrd="0" presId="urn:microsoft.com/office/officeart/2005/8/layout/gear1"/>
    <dgm:cxn modelId="{A19E7807-DA3C-43EE-97C1-BD3299B16C22}" type="presParOf" srcId="{08DFD73E-B292-4DA6-A3D4-B2105E02973E}" destId="{CB5B568B-67E3-46F8-AD17-53FD34B3E190}" srcOrd="8" destOrd="0" presId="urn:microsoft.com/office/officeart/2005/8/layout/gear1"/>
    <dgm:cxn modelId="{FBD03732-6E81-4E06-950F-A314B5308F0A}" type="presParOf" srcId="{08DFD73E-B292-4DA6-A3D4-B2105E02973E}" destId="{0A7CAB8B-B519-47D9-BB1B-FD4CB0B2DA7C}" srcOrd="9" destOrd="0" presId="urn:microsoft.com/office/officeart/2005/8/layout/gear1"/>
    <dgm:cxn modelId="{F68F4A02-5F1B-466C-85E2-3D34B5F26700}" type="presParOf" srcId="{08DFD73E-B292-4DA6-A3D4-B2105E02973E}" destId="{79BBF2CE-C00C-44A7-BAF5-264B8418A816}" srcOrd="10" destOrd="0" presId="urn:microsoft.com/office/officeart/2005/8/layout/gear1"/>
    <dgm:cxn modelId="{9782B2CB-FBCD-4B9A-83FC-BBD2581148C9}" type="presParOf" srcId="{08DFD73E-B292-4DA6-A3D4-B2105E02973E}" destId="{B54BEB35-EF58-427F-9C87-8EF222490F5A}" srcOrd="11" destOrd="0" presId="urn:microsoft.com/office/officeart/2005/8/layout/gear1"/>
    <dgm:cxn modelId="{F438F050-9C0C-4780-BF8A-C531BBD05B58}" type="presParOf" srcId="{08DFD73E-B292-4DA6-A3D4-B2105E02973E}" destId="{CFA086A3-2C46-4845-A3BA-35F6DDD6C3EE}" srcOrd="12" destOrd="0" presId="urn:microsoft.com/office/officeart/2005/8/layout/gear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5439F3-E1BC-4BA4-A588-B2A02DEFDEA5}" type="doc">
      <dgm:prSet loTypeId="urn:microsoft.com/office/officeart/2005/8/layout/gear1" loCatId="cycle" qsTypeId="urn:microsoft.com/office/officeart/2005/8/quickstyle/simple1" qsCatId="simple" csTypeId="urn:microsoft.com/office/officeart/2005/8/colors/accent1_2" csCatId="accent1" phldr="1"/>
      <dgm:spPr/>
    </dgm:pt>
    <dgm:pt modelId="{E9F097A7-DF6E-41F7-B339-CD362CBBEF13}">
      <dgm:prSet phldrT="[Text]"/>
      <dgm:spPr/>
      <dgm:t>
        <a:bodyPr/>
        <a:lstStyle/>
        <a:p>
          <a:endParaRPr lang="en-US"/>
        </a:p>
      </dgm:t>
    </dgm:pt>
    <dgm:pt modelId="{B24AB2C6-FF81-460F-B18C-3A123F6C3F21}" type="parTrans" cxnId="{0813EF31-2547-4CB9-B9F2-F81C82E563B4}">
      <dgm:prSet/>
      <dgm:spPr/>
      <dgm:t>
        <a:bodyPr/>
        <a:lstStyle/>
        <a:p>
          <a:endParaRPr lang="en-US"/>
        </a:p>
      </dgm:t>
    </dgm:pt>
    <dgm:pt modelId="{BD35D3DA-8187-4804-BE4B-EED1FB0533C4}" type="sibTrans" cxnId="{0813EF31-2547-4CB9-B9F2-F81C82E563B4}">
      <dgm:prSet/>
      <dgm:spPr/>
      <dgm:t>
        <a:bodyPr/>
        <a:lstStyle/>
        <a:p>
          <a:endParaRPr lang="en-US"/>
        </a:p>
      </dgm:t>
    </dgm:pt>
    <dgm:pt modelId="{8783CEE9-483D-4C8C-A53D-0133391511C8}">
      <dgm:prSet phldrT="[Text]"/>
      <dgm:spPr/>
      <dgm:t>
        <a:bodyPr/>
        <a:lstStyle/>
        <a:p>
          <a:endParaRPr lang="en-US" dirty="0"/>
        </a:p>
      </dgm:t>
    </dgm:pt>
    <dgm:pt modelId="{AAA75491-86F6-4653-9234-E3E638F3F973}" type="sibTrans" cxnId="{A0183714-2F7F-4DA7-81DF-71C1C423D6A5}">
      <dgm:prSet/>
      <dgm:spPr/>
      <dgm:t>
        <a:bodyPr/>
        <a:lstStyle/>
        <a:p>
          <a:endParaRPr lang="en-US"/>
        </a:p>
      </dgm:t>
    </dgm:pt>
    <dgm:pt modelId="{C32F3692-2DE9-431A-BBC8-C4318186B54C}" type="parTrans" cxnId="{A0183714-2F7F-4DA7-81DF-71C1C423D6A5}">
      <dgm:prSet/>
      <dgm:spPr/>
      <dgm:t>
        <a:bodyPr/>
        <a:lstStyle/>
        <a:p>
          <a:endParaRPr lang="en-US"/>
        </a:p>
      </dgm:t>
    </dgm:pt>
    <dgm:pt modelId="{BC31C677-DBE4-441A-A67C-FBDD081A20BC}">
      <dgm:prSet phldrT="[Text]"/>
      <dgm:spPr/>
      <dgm:t>
        <a:bodyPr/>
        <a:lstStyle/>
        <a:p>
          <a:endParaRPr lang="en-US" dirty="0"/>
        </a:p>
      </dgm:t>
    </dgm:pt>
    <dgm:pt modelId="{89033426-56A8-4918-A677-E22E75EC1006}" type="sibTrans" cxnId="{30ADBB93-69E3-4434-AC18-3A5BA8902E1E}">
      <dgm:prSet/>
      <dgm:spPr/>
      <dgm:t>
        <a:bodyPr/>
        <a:lstStyle/>
        <a:p>
          <a:endParaRPr lang="en-US"/>
        </a:p>
      </dgm:t>
    </dgm:pt>
    <dgm:pt modelId="{A07F2AC1-5818-41C6-8CA1-3860032AAF4E}" type="parTrans" cxnId="{30ADBB93-69E3-4434-AC18-3A5BA8902E1E}">
      <dgm:prSet/>
      <dgm:spPr/>
      <dgm:t>
        <a:bodyPr/>
        <a:lstStyle/>
        <a:p>
          <a:endParaRPr lang="en-US"/>
        </a:p>
      </dgm:t>
    </dgm:pt>
    <dgm:pt modelId="{C13CDFB0-9EEB-4796-96D9-718015559F31}">
      <dgm:prSet phldrT="[Text]"/>
      <dgm:spPr/>
      <dgm:t>
        <a:bodyPr/>
        <a:lstStyle/>
        <a:p>
          <a:endParaRPr lang="en-US" dirty="0"/>
        </a:p>
      </dgm:t>
    </dgm:pt>
    <dgm:pt modelId="{578B482B-1765-488E-A7C5-C6D1E93E695F}" type="sibTrans" cxnId="{530F342C-A67C-42A6-A170-D968FC43C84B}">
      <dgm:prSet/>
      <dgm:spPr/>
      <dgm:t>
        <a:bodyPr/>
        <a:lstStyle/>
        <a:p>
          <a:endParaRPr lang="en-US"/>
        </a:p>
      </dgm:t>
    </dgm:pt>
    <dgm:pt modelId="{B9083CF9-BFAD-4C22-9420-68F32A2CFC16}" type="parTrans" cxnId="{530F342C-A67C-42A6-A170-D968FC43C84B}">
      <dgm:prSet/>
      <dgm:spPr/>
      <dgm:t>
        <a:bodyPr/>
        <a:lstStyle/>
        <a:p>
          <a:endParaRPr lang="en-US"/>
        </a:p>
      </dgm:t>
    </dgm:pt>
    <dgm:pt modelId="{08DFD73E-B292-4DA6-A3D4-B2105E02973E}" type="pres">
      <dgm:prSet presAssocID="{AB5439F3-E1BC-4BA4-A588-B2A02DEFDEA5}" presName="composite" presStyleCnt="0">
        <dgm:presLayoutVars>
          <dgm:chMax val="3"/>
          <dgm:animLvl val="lvl"/>
          <dgm:resizeHandles val="exact"/>
        </dgm:presLayoutVars>
      </dgm:prSet>
      <dgm:spPr/>
    </dgm:pt>
    <dgm:pt modelId="{28F9A474-CC27-4C06-88FF-BD23E9C0EF4A}" type="pres">
      <dgm:prSet presAssocID="{C13CDFB0-9EEB-4796-96D9-718015559F31}" presName="gear1" presStyleLbl="node1" presStyleIdx="0" presStyleCnt="3">
        <dgm:presLayoutVars>
          <dgm:chMax val="1"/>
          <dgm:bulletEnabled val="1"/>
        </dgm:presLayoutVars>
      </dgm:prSet>
      <dgm:spPr/>
      <dgm:t>
        <a:bodyPr/>
        <a:lstStyle/>
        <a:p>
          <a:endParaRPr lang="en-US"/>
        </a:p>
      </dgm:t>
    </dgm:pt>
    <dgm:pt modelId="{05344D76-4F63-4D13-A6EB-1D38362E215C}" type="pres">
      <dgm:prSet presAssocID="{C13CDFB0-9EEB-4796-96D9-718015559F31}" presName="gear1srcNode" presStyleLbl="node1" presStyleIdx="0" presStyleCnt="3"/>
      <dgm:spPr/>
      <dgm:t>
        <a:bodyPr/>
        <a:lstStyle/>
        <a:p>
          <a:endParaRPr lang="en-US"/>
        </a:p>
      </dgm:t>
    </dgm:pt>
    <dgm:pt modelId="{D938F962-961D-483C-B300-4D4B395601B1}" type="pres">
      <dgm:prSet presAssocID="{C13CDFB0-9EEB-4796-96D9-718015559F31}" presName="gear1dstNode" presStyleLbl="node1" presStyleIdx="0" presStyleCnt="3"/>
      <dgm:spPr/>
      <dgm:t>
        <a:bodyPr/>
        <a:lstStyle/>
        <a:p>
          <a:endParaRPr lang="en-US"/>
        </a:p>
      </dgm:t>
    </dgm:pt>
    <dgm:pt modelId="{40CAA979-476C-41CD-B7EB-EB1253C67085}" type="pres">
      <dgm:prSet presAssocID="{BC31C677-DBE4-441A-A67C-FBDD081A20BC}" presName="gear2" presStyleLbl="node1" presStyleIdx="1" presStyleCnt="3">
        <dgm:presLayoutVars>
          <dgm:chMax val="1"/>
          <dgm:bulletEnabled val="1"/>
        </dgm:presLayoutVars>
      </dgm:prSet>
      <dgm:spPr/>
      <dgm:t>
        <a:bodyPr/>
        <a:lstStyle/>
        <a:p>
          <a:endParaRPr lang="en-US"/>
        </a:p>
      </dgm:t>
    </dgm:pt>
    <dgm:pt modelId="{8619A093-894D-41A7-B26C-C559AD0B8983}" type="pres">
      <dgm:prSet presAssocID="{BC31C677-DBE4-441A-A67C-FBDD081A20BC}" presName="gear2srcNode" presStyleLbl="node1" presStyleIdx="1" presStyleCnt="3"/>
      <dgm:spPr/>
      <dgm:t>
        <a:bodyPr/>
        <a:lstStyle/>
        <a:p>
          <a:endParaRPr lang="en-US"/>
        </a:p>
      </dgm:t>
    </dgm:pt>
    <dgm:pt modelId="{DC0BFB60-B179-494A-A49A-A9803B5B76EA}" type="pres">
      <dgm:prSet presAssocID="{BC31C677-DBE4-441A-A67C-FBDD081A20BC}" presName="gear2dstNode" presStyleLbl="node1" presStyleIdx="1" presStyleCnt="3"/>
      <dgm:spPr/>
      <dgm:t>
        <a:bodyPr/>
        <a:lstStyle/>
        <a:p>
          <a:endParaRPr lang="en-US"/>
        </a:p>
      </dgm:t>
    </dgm:pt>
    <dgm:pt modelId="{1FD52F60-D847-4599-BE7A-30315D793CF5}" type="pres">
      <dgm:prSet presAssocID="{8783CEE9-483D-4C8C-A53D-0133391511C8}" presName="gear3" presStyleLbl="node1" presStyleIdx="2" presStyleCnt="3"/>
      <dgm:spPr/>
      <dgm:t>
        <a:bodyPr/>
        <a:lstStyle/>
        <a:p>
          <a:endParaRPr lang="en-US"/>
        </a:p>
      </dgm:t>
    </dgm:pt>
    <dgm:pt modelId="{2C39BC9F-B833-42BD-9C35-CF8D717F8D58}" type="pres">
      <dgm:prSet presAssocID="{8783CEE9-483D-4C8C-A53D-0133391511C8}" presName="gear3tx" presStyleLbl="node1" presStyleIdx="2" presStyleCnt="3">
        <dgm:presLayoutVars>
          <dgm:chMax val="1"/>
          <dgm:bulletEnabled val="1"/>
        </dgm:presLayoutVars>
      </dgm:prSet>
      <dgm:spPr/>
      <dgm:t>
        <a:bodyPr/>
        <a:lstStyle/>
        <a:p>
          <a:endParaRPr lang="en-US"/>
        </a:p>
      </dgm:t>
    </dgm:pt>
    <dgm:pt modelId="{CB5B568B-67E3-46F8-AD17-53FD34B3E190}" type="pres">
      <dgm:prSet presAssocID="{8783CEE9-483D-4C8C-A53D-0133391511C8}" presName="gear3srcNode" presStyleLbl="node1" presStyleIdx="2" presStyleCnt="3"/>
      <dgm:spPr/>
      <dgm:t>
        <a:bodyPr/>
        <a:lstStyle/>
        <a:p>
          <a:endParaRPr lang="en-US"/>
        </a:p>
      </dgm:t>
    </dgm:pt>
    <dgm:pt modelId="{0A7CAB8B-B519-47D9-BB1B-FD4CB0B2DA7C}" type="pres">
      <dgm:prSet presAssocID="{8783CEE9-483D-4C8C-A53D-0133391511C8}" presName="gear3dstNode" presStyleLbl="node1" presStyleIdx="2" presStyleCnt="3"/>
      <dgm:spPr/>
      <dgm:t>
        <a:bodyPr/>
        <a:lstStyle/>
        <a:p>
          <a:endParaRPr lang="en-US"/>
        </a:p>
      </dgm:t>
    </dgm:pt>
    <dgm:pt modelId="{79BBF2CE-C00C-44A7-BAF5-264B8418A816}" type="pres">
      <dgm:prSet presAssocID="{578B482B-1765-488E-A7C5-C6D1E93E695F}" presName="connector1" presStyleLbl="sibTrans2D1" presStyleIdx="0" presStyleCnt="3"/>
      <dgm:spPr/>
      <dgm:t>
        <a:bodyPr/>
        <a:lstStyle/>
        <a:p>
          <a:endParaRPr lang="en-US"/>
        </a:p>
      </dgm:t>
    </dgm:pt>
    <dgm:pt modelId="{B54BEB35-EF58-427F-9C87-8EF222490F5A}" type="pres">
      <dgm:prSet presAssocID="{89033426-56A8-4918-A677-E22E75EC1006}" presName="connector2" presStyleLbl="sibTrans2D1" presStyleIdx="1" presStyleCnt="3"/>
      <dgm:spPr/>
      <dgm:t>
        <a:bodyPr/>
        <a:lstStyle/>
        <a:p>
          <a:endParaRPr lang="en-US"/>
        </a:p>
      </dgm:t>
    </dgm:pt>
    <dgm:pt modelId="{CFA086A3-2C46-4845-A3BA-35F6DDD6C3EE}" type="pres">
      <dgm:prSet presAssocID="{AAA75491-86F6-4653-9234-E3E638F3F973}" presName="connector3" presStyleLbl="sibTrans2D1" presStyleIdx="2" presStyleCnt="3"/>
      <dgm:spPr/>
      <dgm:t>
        <a:bodyPr/>
        <a:lstStyle/>
        <a:p>
          <a:endParaRPr lang="en-US"/>
        </a:p>
      </dgm:t>
    </dgm:pt>
  </dgm:ptLst>
  <dgm:cxnLst>
    <dgm:cxn modelId="{87122D43-0F12-417F-8EE6-81BD97605792}" type="presOf" srcId="{C13CDFB0-9EEB-4796-96D9-718015559F31}" destId="{D938F962-961D-483C-B300-4D4B395601B1}" srcOrd="2" destOrd="0" presId="urn:microsoft.com/office/officeart/2005/8/layout/gear1"/>
    <dgm:cxn modelId="{A71F4C78-99CF-4273-A4BC-8F0242AEC091}" type="presOf" srcId="{578B482B-1765-488E-A7C5-C6D1E93E695F}" destId="{79BBF2CE-C00C-44A7-BAF5-264B8418A816}" srcOrd="0" destOrd="0" presId="urn:microsoft.com/office/officeart/2005/8/layout/gear1"/>
    <dgm:cxn modelId="{ACCD9B8D-4165-4521-ABFC-38F4A6BDCC21}" type="presOf" srcId="{8783CEE9-483D-4C8C-A53D-0133391511C8}" destId="{0A7CAB8B-B519-47D9-BB1B-FD4CB0B2DA7C}" srcOrd="3" destOrd="0" presId="urn:microsoft.com/office/officeart/2005/8/layout/gear1"/>
    <dgm:cxn modelId="{AF74B943-260F-4D1C-B781-13EA1E412504}" type="presOf" srcId="{89033426-56A8-4918-A677-E22E75EC1006}" destId="{B54BEB35-EF58-427F-9C87-8EF222490F5A}" srcOrd="0" destOrd="0" presId="urn:microsoft.com/office/officeart/2005/8/layout/gear1"/>
    <dgm:cxn modelId="{81CF0992-3A0E-4864-96B5-E669B5DD2CB8}" type="presOf" srcId="{C13CDFB0-9EEB-4796-96D9-718015559F31}" destId="{05344D76-4F63-4D13-A6EB-1D38362E215C}" srcOrd="1" destOrd="0" presId="urn:microsoft.com/office/officeart/2005/8/layout/gear1"/>
    <dgm:cxn modelId="{0813EF31-2547-4CB9-B9F2-F81C82E563B4}" srcId="{AB5439F3-E1BC-4BA4-A588-B2A02DEFDEA5}" destId="{E9F097A7-DF6E-41F7-B339-CD362CBBEF13}" srcOrd="3" destOrd="0" parTransId="{B24AB2C6-FF81-460F-B18C-3A123F6C3F21}" sibTransId="{BD35D3DA-8187-4804-BE4B-EED1FB0533C4}"/>
    <dgm:cxn modelId="{A0183714-2F7F-4DA7-81DF-71C1C423D6A5}" srcId="{AB5439F3-E1BC-4BA4-A588-B2A02DEFDEA5}" destId="{8783CEE9-483D-4C8C-A53D-0133391511C8}" srcOrd="2" destOrd="0" parTransId="{C32F3692-2DE9-431A-BBC8-C4318186B54C}" sibTransId="{AAA75491-86F6-4653-9234-E3E638F3F973}"/>
    <dgm:cxn modelId="{9F0F2A1D-F6B2-4722-BE2C-0121F2D67F4C}" type="presOf" srcId="{8783CEE9-483D-4C8C-A53D-0133391511C8}" destId="{2C39BC9F-B833-42BD-9C35-CF8D717F8D58}" srcOrd="1" destOrd="0" presId="urn:microsoft.com/office/officeart/2005/8/layout/gear1"/>
    <dgm:cxn modelId="{530F342C-A67C-42A6-A170-D968FC43C84B}" srcId="{AB5439F3-E1BC-4BA4-A588-B2A02DEFDEA5}" destId="{C13CDFB0-9EEB-4796-96D9-718015559F31}" srcOrd="0" destOrd="0" parTransId="{B9083CF9-BFAD-4C22-9420-68F32A2CFC16}" sibTransId="{578B482B-1765-488E-A7C5-C6D1E93E695F}"/>
    <dgm:cxn modelId="{DF3A7D41-152A-4604-9EB6-4F9383D0F39B}" type="presOf" srcId="{AAA75491-86F6-4653-9234-E3E638F3F973}" destId="{CFA086A3-2C46-4845-A3BA-35F6DDD6C3EE}" srcOrd="0" destOrd="0" presId="urn:microsoft.com/office/officeart/2005/8/layout/gear1"/>
    <dgm:cxn modelId="{8B9D8C11-6DE3-45E4-B553-713DF6D7E3D3}" type="presOf" srcId="{8783CEE9-483D-4C8C-A53D-0133391511C8}" destId="{CB5B568B-67E3-46F8-AD17-53FD34B3E190}" srcOrd="2" destOrd="0" presId="urn:microsoft.com/office/officeart/2005/8/layout/gear1"/>
    <dgm:cxn modelId="{412311B8-3E7D-403E-8BBE-3AB7DCE2A4BC}" type="presOf" srcId="{AB5439F3-E1BC-4BA4-A588-B2A02DEFDEA5}" destId="{08DFD73E-B292-4DA6-A3D4-B2105E02973E}" srcOrd="0" destOrd="0" presId="urn:microsoft.com/office/officeart/2005/8/layout/gear1"/>
    <dgm:cxn modelId="{168D69CA-65B5-4668-8E05-14BE530E66E6}" type="presOf" srcId="{BC31C677-DBE4-441A-A67C-FBDD081A20BC}" destId="{DC0BFB60-B179-494A-A49A-A9803B5B76EA}" srcOrd="2" destOrd="0" presId="urn:microsoft.com/office/officeart/2005/8/layout/gear1"/>
    <dgm:cxn modelId="{30ADBB93-69E3-4434-AC18-3A5BA8902E1E}" srcId="{AB5439F3-E1BC-4BA4-A588-B2A02DEFDEA5}" destId="{BC31C677-DBE4-441A-A67C-FBDD081A20BC}" srcOrd="1" destOrd="0" parTransId="{A07F2AC1-5818-41C6-8CA1-3860032AAF4E}" sibTransId="{89033426-56A8-4918-A677-E22E75EC1006}"/>
    <dgm:cxn modelId="{90EF62AC-E771-4E68-BEBB-BB6ACB2DC7FB}" type="presOf" srcId="{C13CDFB0-9EEB-4796-96D9-718015559F31}" destId="{28F9A474-CC27-4C06-88FF-BD23E9C0EF4A}" srcOrd="0" destOrd="0" presId="urn:microsoft.com/office/officeart/2005/8/layout/gear1"/>
    <dgm:cxn modelId="{5828317A-EA93-4527-8C64-86201F2327A0}" type="presOf" srcId="{BC31C677-DBE4-441A-A67C-FBDD081A20BC}" destId="{40CAA979-476C-41CD-B7EB-EB1253C67085}" srcOrd="0" destOrd="0" presId="urn:microsoft.com/office/officeart/2005/8/layout/gear1"/>
    <dgm:cxn modelId="{F4A29F72-076E-4885-8DC3-D6D1A9611C97}" type="presOf" srcId="{8783CEE9-483D-4C8C-A53D-0133391511C8}" destId="{1FD52F60-D847-4599-BE7A-30315D793CF5}" srcOrd="0" destOrd="0" presId="urn:microsoft.com/office/officeart/2005/8/layout/gear1"/>
    <dgm:cxn modelId="{C8AB36F9-1915-4B4E-BCD7-22946F04B678}" type="presOf" srcId="{BC31C677-DBE4-441A-A67C-FBDD081A20BC}" destId="{8619A093-894D-41A7-B26C-C559AD0B8983}" srcOrd="1" destOrd="0" presId="urn:microsoft.com/office/officeart/2005/8/layout/gear1"/>
    <dgm:cxn modelId="{849401D7-2E4C-4C95-BCA4-E1A277D5181C}" type="presParOf" srcId="{08DFD73E-B292-4DA6-A3D4-B2105E02973E}" destId="{28F9A474-CC27-4C06-88FF-BD23E9C0EF4A}" srcOrd="0" destOrd="0" presId="urn:microsoft.com/office/officeart/2005/8/layout/gear1"/>
    <dgm:cxn modelId="{03669B10-C21E-4B13-8251-F5400FC611D1}" type="presParOf" srcId="{08DFD73E-B292-4DA6-A3D4-B2105E02973E}" destId="{05344D76-4F63-4D13-A6EB-1D38362E215C}" srcOrd="1" destOrd="0" presId="urn:microsoft.com/office/officeart/2005/8/layout/gear1"/>
    <dgm:cxn modelId="{D9E1DA3A-B921-4114-946B-3CD8616D588A}" type="presParOf" srcId="{08DFD73E-B292-4DA6-A3D4-B2105E02973E}" destId="{D938F962-961D-483C-B300-4D4B395601B1}" srcOrd="2" destOrd="0" presId="urn:microsoft.com/office/officeart/2005/8/layout/gear1"/>
    <dgm:cxn modelId="{AF0CBD0C-68FD-437C-AF8C-3089DF56E31A}" type="presParOf" srcId="{08DFD73E-B292-4DA6-A3D4-B2105E02973E}" destId="{40CAA979-476C-41CD-B7EB-EB1253C67085}" srcOrd="3" destOrd="0" presId="urn:microsoft.com/office/officeart/2005/8/layout/gear1"/>
    <dgm:cxn modelId="{79A41E1C-8DA4-4014-965B-3FBF59B12E16}" type="presParOf" srcId="{08DFD73E-B292-4DA6-A3D4-B2105E02973E}" destId="{8619A093-894D-41A7-B26C-C559AD0B8983}" srcOrd="4" destOrd="0" presId="urn:microsoft.com/office/officeart/2005/8/layout/gear1"/>
    <dgm:cxn modelId="{B7794995-53CB-4A3F-B927-322F46D6217A}" type="presParOf" srcId="{08DFD73E-B292-4DA6-A3D4-B2105E02973E}" destId="{DC0BFB60-B179-494A-A49A-A9803B5B76EA}" srcOrd="5" destOrd="0" presId="urn:microsoft.com/office/officeart/2005/8/layout/gear1"/>
    <dgm:cxn modelId="{82FA1A01-5AE9-4DF9-AA30-2DA08AFC7ECA}" type="presParOf" srcId="{08DFD73E-B292-4DA6-A3D4-B2105E02973E}" destId="{1FD52F60-D847-4599-BE7A-30315D793CF5}" srcOrd="6" destOrd="0" presId="urn:microsoft.com/office/officeart/2005/8/layout/gear1"/>
    <dgm:cxn modelId="{93E3A771-7DE3-4CFD-9C9C-8EF4174DDE54}" type="presParOf" srcId="{08DFD73E-B292-4DA6-A3D4-B2105E02973E}" destId="{2C39BC9F-B833-42BD-9C35-CF8D717F8D58}" srcOrd="7" destOrd="0" presId="urn:microsoft.com/office/officeart/2005/8/layout/gear1"/>
    <dgm:cxn modelId="{34DE2B0C-2889-4F11-BA9A-A02D43D4436D}" type="presParOf" srcId="{08DFD73E-B292-4DA6-A3D4-B2105E02973E}" destId="{CB5B568B-67E3-46F8-AD17-53FD34B3E190}" srcOrd="8" destOrd="0" presId="urn:microsoft.com/office/officeart/2005/8/layout/gear1"/>
    <dgm:cxn modelId="{DC137AF6-5D25-488D-9619-B5D2DE3B70C7}" type="presParOf" srcId="{08DFD73E-B292-4DA6-A3D4-B2105E02973E}" destId="{0A7CAB8B-B519-47D9-BB1B-FD4CB0B2DA7C}" srcOrd="9" destOrd="0" presId="urn:microsoft.com/office/officeart/2005/8/layout/gear1"/>
    <dgm:cxn modelId="{51564BBC-369E-4C86-B0B2-E63E537420F9}" type="presParOf" srcId="{08DFD73E-B292-4DA6-A3D4-B2105E02973E}" destId="{79BBF2CE-C00C-44A7-BAF5-264B8418A816}" srcOrd="10" destOrd="0" presId="urn:microsoft.com/office/officeart/2005/8/layout/gear1"/>
    <dgm:cxn modelId="{88AF00BE-2A53-4945-AA6D-841FB659B308}" type="presParOf" srcId="{08DFD73E-B292-4DA6-A3D4-B2105E02973E}" destId="{B54BEB35-EF58-427F-9C87-8EF222490F5A}" srcOrd="11" destOrd="0" presId="urn:microsoft.com/office/officeart/2005/8/layout/gear1"/>
    <dgm:cxn modelId="{EF1D4EB2-735D-443B-B2DE-2C9DA3BBC311}" type="presParOf" srcId="{08DFD73E-B292-4DA6-A3D4-B2105E02973E}" destId="{CFA086A3-2C46-4845-A3BA-35F6DDD6C3EE}" srcOrd="12" destOrd="0" presId="urn:microsoft.com/office/officeart/2005/8/layout/gear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29" tIns="45714" rIns="91429" bIns="45714" rtlCol="0"/>
          <a:lstStyle>
            <a:lvl1pPr algn="r">
              <a:defRPr sz="1200"/>
            </a:lvl1pPr>
          </a:lstStyle>
          <a:p>
            <a:fld id="{A7D03CC1-6B13-4302-95C2-290A7E826527}" type="datetimeFigureOut">
              <a:rPr lang="en-US" smtClean="0"/>
              <a:pPr/>
              <a:t>2/1/2018</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29" tIns="45714" rIns="91429"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29" tIns="45714" rIns="91429" bIns="45714" rtlCol="0" anchor="b"/>
          <a:lstStyle>
            <a:lvl1pPr algn="r">
              <a:defRPr sz="1200"/>
            </a:lvl1pPr>
          </a:lstStyle>
          <a:p>
            <a:fld id="{ED2B3586-602F-442E-B594-F71A4185635E}" type="slidenum">
              <a:rPr lang="en-US" smtClean="0"/>
              <a:pPr/>
              <a:t>‹#›</a:t>
            </a:fld>
            <a:endParaRPr lang="en-US" dirty="0"/>
          </a:p>
        </p:txBody>
      </p:sp>
    </p:spTree>
    <p:extLst>
      <p:ext uri="{BB962C8B-B14F-4D97-AF65-F5344CB8AC3E}">
        <p14:creationId xmlns:p14="http://schemas.microsoft.com/office/powerpoint/2010/main" val="3008952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29" tIns="45714" rIns="91429" bIns="45714" rtlCol="0"/>
          <a:lstStyle>
            <a:lvl1pPr algn="r">
              <a:defRPr sz="1200"/>
            </a:lvl1pPr>
          </a:lstStyle>
          <a:p>
            <a:fld id="{B032D258-A2C5-43F4-8A42-CA0EFFFB330C}" type="datetimeFigureOut">
              <a:rPr lang="en-US" smtClean="0"/>
              <a:pPr/>
              <a:t>2/1/2018</a:t>
            </a:fld>
            <a:endParaRPr lang="en-US" dirty="0"/>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1429" tIns="45714" rIns="91429" bIns="45714"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29" tIns="45714" rIns="91429"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29" tIns="45714" rIns="91429" bIns="457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29" tIns="45714" rIns="91429" bIns="45714" rtlCol="0" anchor="b"/>
          <a:lstStyle>
            <a:lvl1pPr algn="r">
              <a:defRPr sz="1200"/>
            </a:lvl1pPr>
          </a:lstStyle>
          <a:p>
            <a:fld id="{38186BA5-C4B0-4C79-95C4-3FD4E836942B}" type="slidenum">
              <a:rPr lang="en-US" smtClean="0"/>
              <a:pPr/>
              <a:t>‹#›</a:t>
            </a:fld>
            <a:endParaRPr lang="en-US" dirty="0"/>
          </a:p>
        </p:txBody>
      </p:sp>
    </p:spTree>
    <p:extLst>
      <p:ext uri="{BB962C8B-B14F-4D97-AF65-F5344CB8AC3E}">
        <p14:creationId xmlns:p14="http://schemas.microsoft.com/office/powerpoint/2010/main" val="2155710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accho.org/advocacy/positions/upload/12-01-health-in-all-policies.pdf"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apha.org/NR/rdonlyres/171AF5CD-070B-4F7C-A0CD-0CA3A3FB93DC/0/HIABenefitHlth.pdf" TargetMode="External"/><Relationship Id="rId4" Type="http://schemas.openxmlformats.org/officeDocument/2006/relationships/hyperlink" Target="http://www.who.int/social_determinants/hiap_statement_who_sa_final.pdf"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dc.gov/healthyplaces/media.htm"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www.sf-planning.org/Modules/ShowDocument.aspx?documentid=5300" TargetMode="External"/><Relationship Id="rId5" Type="http://schemas.openxmlformats.org/officeDocument/2006/relationships/hyperlink" Target="http://www.policylink.org/site/c.lkIXLbMNJrE/b.5137027/" TargetMode="External"/><Relationship Id="rId4" Type="http://schemas.openxmlformats.org/officeDocument/2006/relationships/hyperlink" Target="http://www.smartgrowthamerica.org/complete-streets/complete-streets-fundamentals/complete-streets-faq"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nlc.org/documents/Find%20City%20Solutions/IYEF/Community%20Wellness/lhc-action-strategies-toolkit-local-state-leaders-2009.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naccho.org/advocacy/positions/upload/12-01-health-in-all-policies.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naccho.org/advocacy/positions/upload/12-01-health-in-all-policies.pdf"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www.who.int/social_determinants/hiap_statement_who_sa_final.pdf" TargetMode="External"/><Relationship Id="rId4" Type="http://schemas.openxmlformats.org/officeDocument/2006/relationships/hyperlink" Target="http://www.astho.org/Programs/HiAP/"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naccho.org/advocacy/positions/upload/12-01-health-in-all-policies.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naccho.org/advocacy/positions/upload/12-01-health-in-all-policies.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ci.richmond.ca.us/index.aspx?NID=2575"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kingcounty.gov/exec/equity.aspx"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naccho.org/toolbox/program.cfm?id=32&amp;display_name=Environmental%20Health%20in%20All%20Policies%20(HiAP)"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www.naccho.org/topics/environmental/HiAP/index.cfm" TargetMode="External"/><Relationship Id="rId4" Type="http://schemas.openxmlformats.org/officeDocument/2006/relationships/hyperlink" Target="http://www.naccho.org/topics/environmental/HiAP/upload/HiAP-FAQs-Finals-12.pdf"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who.int/suggestions/faq/en/"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cdc.gov/healthyplaces/media.htm"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ountyhealthrankings.org/"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healthypeople.gov/2020/default.aspx" TargetMode="External"/><Relationship Id="rId4" Type="http://schemas.openxmlformats.org/officeDocument/2006/relationships/hyperlink" Target="http://ephtracking.cdc.gov/showHome.action"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healthypeople.gov/2020/topicsobjectives2020/overview.aspx?topicid=39"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www.cdc.gov/healthyplaces/media.htm" TargetMode="External"/><Relationship Id="rId5" Type="http://schemas.openxmlformats.org/officeDocument/2006/relationships/hyperlink" Target="http://www.who.int/social_determinants/en/" TargetMode="External"/><Relationship Id="rId4" Type="http://schemas.openxmlformats.org/officeDocument/2006/relationships/hyperlink" Target="http://www.cdc.gov/genomics/famhistory/index.htm"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google.com/url?sa=t&amp;rct=j&amp;q=&amp;esrc=s&amp;source=web&amp;cd=1&amp;cad=rja&amp;ved=0CC8QFjAA&amp;url=http://www.familiesusa.org/conference/health-action-2011/speaker-materials/Families-USA_JS_1-27-11-srikantharajah.ppt&amp;ei=IsXaUaagJNOs4AOxwICAAQ&amp;usg=AFQjCNEGbr1Ox5iHiLXd-lIXRymPdhuKWQ&amp;sig2=EuEbyEvGrTKHnK8UaWnuug&amp;bvm=bv.48705608,d.dm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healthypeople.gov/2020/topicsobjectives2020/overview.aspx?topicid=39"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cdc.gov/healthyplaces/media.htm" TargetMode="External"/><Relationship Id="rId5" Type="http://schemas.openxmlformats.org/officeDocument/2006/relationships/hyperlink" Target="http://grants.nih.gov/grants/guide/rfa-files/rfa-es-04-003.html" TargetMode="External"/><Relationship Id="rId4" Type="http://schemas.openxmlformats.org/officeDocument/2006/relationships/hyperlink" Target="http://www.cdc.gov/healthyplaces/terminology.htm"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cdc.gov/healthyplaces/media.ht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www.railstotrails.org/resources/documents/whatwedo/TrailLink%2007%20Program_Climate.pdf" TargetMode="External"/><Relationship Id="rId3" Type="http://schemas.openxmlformats.org/officeDocument/2006/relationships/hyperlink" Target="http://www.naccho.org/toolbox/tool.cfm?id=3238" TargetMode="External"/><Relationship Id="rId7" Type="http://schemas.openxmlformats.org/officeDocument/2006/relationships/hyperlink" Target="http://www.nlc.org/documents/Find%20City%20Solutions/IYEF/Community%20Wellness/lhc-action-strategies-toolkit-local-state-leaders-2009.pdf"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ipcc-wg2.org/index.html" TargetMode="External"/><Relationship Id="rId5" Type="http://schemas.openxmlformats.org/officeDocument/2006/relationships/hyperlink" Target="http://www.cdc.gov/healthyplaces/healthtopics/social.htm" TargetMode="External"/><Relationship Id="rId4" Type="http://schemas.openxmlformats.org/officeDocument/2006/relationships/hyperlink" Target="http://www.cdc.gov/climatechange/" TargetMode="External"/><Relationship Id="rId9" Type="http://schemas.openxmlformats.org/officeDocument/2006/relationships/hyperlink" Target="http://www.epa.gov/heatisland/index.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Guidance for speaker:</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This presentation can be used to educate leadership, community members, or local health department (LHD) staff on Health in All Policies. The presentation is broad so it can be adapted for a wide audience. Although it is meant to serve as a guide, it should be tailored to reflect the local context and what is feasible, given the community’s needs.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Introduce the topic by acknowledging that some of your audience may have heard about Health in All Policies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but for others, this may be the first time they are hearing this term.</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Note that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is still an emerging practice in the United States and that the local community has an opportunity to take a lead in shaping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in the United States. The community may have to blaze a new trail to fit with what actually works in the jurisdiction, which could become a new model offered to similar communities.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Talk briefly about where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has been adopted before:</a:t>
            </a:r>
          </a:p>
          <a:p>
            <a:pPr marL="628650" lvl="1" indent="-171450">
              <a:buFont typeface="Arial" pitchFamily="34" charset="0"/>
              <a:buChar char="•"/>
            </a:pPr>
            <a:r>
              <a:rPr lang="en-US" sz="1200" kern="1200" dirty="0" smtClean="0">
                <a:solidFill>
                  <a:schemeClr val="tx1"/>
                </a:solidFill>
                <a:effectLst/>
                <a:latin typeface="+mn-lt"/>
                <a:ea typeface="+mn-ea"/>
                <a:cs typeface="+mn-cs"/>
              </a:rPr>
              <a:t>On an international level, in the European Union and in South Australia;</a:t>
            </a:r>
          </a:p>
          <a:p>
            <a:pPr marL="628650" lvl="1" indent="-171450">
              <a:buFont typeface="Arial" pitchFamily="34" charset="0"/>
              <a:buChar char="•"/>
            </a:pPr>
            <a:r>
              <a:rPr lang="en-US" sz="1200" kern="1200" dirty="0" smtClean="0">
                <a:solidFill>
                  <a:schemeClr val="tx1"/>
                </a:solidFill>
                <a:effectLst/>
                <a:latin typeface="+mn-lt"/>
                <a:ea typeface="+mn-ea"/>
                <a:cs typeface="+mn-cs"/>
              </a:rPr>
              <a:t>On a national level, with the National Prevention Strategy; </a:t>
            </a:r>
          </a:p>
          <a:p>
            <a:pPr marL="628650" lvl="1" indent="-171450">
              <a:buFont typeface="Arial" pitchFamily="34" charset="0"/>
              <a:buChar char="•"/>
            </a:pPr>
            <a:r>
              <a:rPr lang="en-US" sz="1200" kern="1200" dirty="0" smtClean="0">
                <a:solidFill>
                  <a:schemeClr val="tx1"/>
                </a:solidFill>
                <a:effectLst/>
                <a:latin typeface="+mn-lt"/>
                <a:ea typeface="+mn-ea"/>
                <a:cs typeface="+mn-cs"/>
              </a:rPr>
              <a:t>On a state level, in California; and </a:t>
            </a:r>
          </a:p>
          <a:p>
            <a:pPr marL="628650" lvl="1" indent="-171450">
              <a:buFont typeface="Arial" pitchFamily="34" charset="0"/>
              <a:buChar char="•"/>
            </a:pPr>
            <a:r>
              <a:rPr lang="en-US" sz="1200" kern="1200" dirty="0" smtClean="0">
                <a:solidFill>
                  <a:schemeClr val="tx1"/>
                </a:solidFill>
                <a:effectLst/>
                <a:latin typeface="+mn-lt"/>
                <a:ea typeface="+mn-ea"/>
                <a:cs typeface="+mn-cs"/>
              </a:rPr>
              <a:t>On a local level, by numerous local communities, such as Boston and Baltimore.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Depending on your audience, you may want to also mention that NACCHO has a policy statement on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for local jurisdictions to reference (available at: </a:t>
            </a:r>
            <a:r>
              <a:rPr lang="en-US" sz="1200" u="sng" kern="1200" dirty="0" smtClean="0">
                <a:solidFill>
                  <a:schemeClr val="tx1"/>
                </a:solidFill>
                <a:effectLst/>
                <a:latin typeface="+mn-lt"/>
                <a:ea typeface="+mn-ea"/>
                <a:cs typeface="+mn-cs"/>
                <a:hlinkClick r:id="rId3"/>
              </a:rPr>
              <a:t>http://www.naccho.org/advocacy/positions/upload/12-01-health-in-all-policies.pdf</a:t>
            </a:r>
            <a:r>
              <a:rPr lang="en-US" sz="1200" kern="1200" dirty="0" smtClean="0">
                <a:solidFill>
                  <a:schemeClr val="tx1"/>
                </a:solidFill>
                <a:effectLst/>
                <a:latin typeface="+mn-lt"/>
                <a:ea typeface="+mn-ea"/>
                <a:cs typeface="+mn-cs"/>
              </a:rPr>
              <a:t>). The policy statement recommends that LHDs, working in concert with local partners, should take the lead at implementing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by starting locally and building capacity for state and regional leadership.</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You may also want to reference the Adelaide statement on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(available at: </a:t>
            </a:r>
            <a:r>
              <a:rPr lang="en-US" sz="1200" u="sng" kern="1200" dirty="0" smtClean="0">
                <a:solidFill>
                  <a:schemeClr val="tx1"/>
                </a:solidFill>
                <a:effectLst/>
                <a:latin typeface="+mn-lt"/>
                <a:ea typeface="+mn-ea"/>
                <a:cs typeface="+mn-cs"/>
                <a:hlinkClick r:id="rId4"/>
              </a:rPr>
              <a:t>http://www.who.int/social_determinants/hiap_statement_who_sa_final.pdf</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Explain that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is a systematic approach to improving health on the community-level by considering health in decisions that shape the environments where people live, learn, work, play, and travel. Environments are shaped by many different sectors.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Explain that some people may be confused about the difference between health impact assessments (HIA) and health in all policies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HIA is a tool to assess the health impacts of a single decision before implementation.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is often a broader and more upstream approach to address the social and physical determinants of health; HIA is one of several approaches that can be used to implement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is a systematic approach to consider health during decision-making and implementation processes. You may want to check out APHA’s reference on using HIA to benefit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5"/>
              </a:rPr>
              <a:t>http://www.apha.org/NR/rdonlyres/171AF5CD-070B-4F7C-A0CD-0CA3A3FB93DC/0/HIABenefitHlth.pdf</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Emphasize that agencies or organizations with non-health missions whose activities affect health (e.g., policing, building codes, planning, taxation, etc.) are important stakeholders.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does not demand that other sectors prioritize health, but rather that they consider health.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is a form of “joined-up governance,” where different agencies work collaboratively – rather than in silos – to address problems that are far too complex for one agency or sector to address. The social and physical determinants of health are one such complex problem that requires a collaborative approach. However, there may be other non-health problems (e.g. homelessness or unemployment) that could also use a joined-up approach like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186BA5-C4B0-4C79-95C4-3FD4E836942B}" type="slidenum">
              <a:rPr lang="en-US" smtClean="0"/>
              <a:pPr/>
              <a:t>1</a:t>
            </a:fld>
            <a:endParaRPr lang="en-US" dirty="0"/>
          </a:p>
        </p:txBody>
      </p:sp>
    </p:spTree>
    <p:extLst>
      <p:ext uri="{BB962C8B-B14F-4D97-AF65-F5344CB8AC3E}">
        <p14:creationId xmlns:p14="http://schemas.microsoft.com/office/powerpoint/2010/main" val="1889248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eaLnBrk="0" fontAlgn="base" hangingPunct="0"/>
            <a:r>
              <a:rPr lang="en-US" sz="1200" b="1" kern="1200" dirty="0" smtClean="0">
                <a:solidFill>
                  <a:schemeClr val="tx1"/>
                </a:solidFill>
                <a:effectLst/>
                <a:latin typeface="+mn-lt"/>
                <a:ea typeface="+mn-ea"/>
                <a:cs typeface="+mn-cs"/>
              </a:rPr>
              <a:t>Speaker notes:</a:t>
            </a:r>
            <a:endParaRPr lang="en-US" sz="1100" kern="1200" dirty="0" smtClean="0">
              <a:solidFill>
                <a:schemeClr val="tx1"/>
              </a:solidFill>
              <a:effectLst/>
              <a:latin typeface="+mn-lt"/>
              <a:ea typeface="+mn-ea"/>
              <a:cs typeface="+mn-cs"/>
            </a:endParaRPr>
          </a:p>
          <a:p>
            <a:pPr lvl="0" eaLnBrk="0" fontAlgn="base" hangingPunct="0"/>
            <a:r>
              <a:rPr lang="en-US" sz="1200" kern="1200" dirty="0" smtClean="0">
                <a:solidFill>
                  <a:schemeClr val="tx1"/>
                </a:solidFill>
                <a:effectLst/>
                <a:latin typeface="+mn-lt"/>
                <a:ea typeface="+mn-ea"/>
                <a:cs typeface="+mn-cs"/>
              </a:rPr>
              <a:t>Policies and programs (i.e., a policy would be a </a:t>
            </a:r>
            <a:r>
              <a:rPr lang="en-US" sz="1200" i="1" kern="1200" dirty="0" smtClean="0">
                <a:solidFill>
                  <a:schemeClr val="tx1"/>
                </a:solidFill>
                <a:effectLst/>
                <a:latin typeface="+mn-lt"/>
                <a:ea typeface="+mn-ea"/>
                <a:cs typeface="+mn-cs"/>
              </a:rPr>
              <a:t>Complete Streets</a:t>
            </a:r>
            <a:r>
              <a:rPr lang="en-US" sz="1200" i="1"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policy and a program would be </a:t>
            </a:r>
            <a:r>
              <a:rPr lang="en-US" sz="1200" i="1" kern="1200" dirty="0" smtClean="0">
                <a:solidFill>
                  <a:schemeClr val="tx1"/>
                </a:solidFill>
                <a:effectLst/>
                <a:latin typeface="+mn-lt"/>
                <a:ea typeface="+mn-ea"/>
                <a:cs typeface="+mn-cs"/>
              </a:rPr>
              <a:t>Walking School Buses</a:t>
            </a:r>
            <a:r>
              <a:rPr lang="en-US" sz="1200" kern="1200" dirty="0" smtClean="0">
                <a:solidFill>
                  <a:schemeClr val="tx1"/>
                </a:solidFill>
                <a:effectLst/>
                <a:latin typeface="+mn-lt"/>
                <a:ea typeface="+mn-ea"/>
                <a:cs typeface="+mn-cs"/>
              </a:rPr>
              <a:t>) have the power to encourage healthy choices such as:</a:t>
            </a:r>
            <a:endParaRPr lang="en-US" sz="1100" kern="1200" dirty="0" smtClean="0">
              <a:solidFill>
                <a:schemeClr val="tx1"/>
              </a:solidFill>
              <a:effectLst/>
              <a:latin typeface="+mn-lt"/>
              <a:ea typeface="+mn-ea"/>
              <a:cs typeface="+mn-cs"/>
            </a:endParaRPr>
          </a:p>
          <a:p>
            <a:pPr marL="628650" lvl="1" indent="-171450" eaLnBrk="0" fontAlgn="base" hangingPunct="0">
              <a:buFont typeface="Arial" pitchFamily="34" charset="0"/>
              <a:buChar char="•"/>
            </a:pPr>
            <a:r>
              <a:rPr lang="en-US" sz="1200" kern="1200" dirty="0" smtClean="0">
                <a:solidFill>
                  <a:schemeClr val="tx1"/>
                </a:solidFill>
                <a:effectLst/>
                <a:latin typeface="+mn-lt"/>
                <a:ea typeface="+mn-ea"/>
                <a:cs typeface="+mn-cs"/>
              </a:rPr>
              <a:t>Safe routes to school that help support children walking, biking and rolling to school; </a:t>
            </a:r>
            <a:endParaRPr lang="en-US" sz="1100" kern="1200" dirty="0" smtClean="0">
              <a:solidFill>
                <a:schemeClr val="tx1"/>
              </a:solidFill>
              <a:effectLst/>
              <a:latin typeface="+mn-lt"/>
              <a:ea typeface="+mn-ea"/>
              <a:cs typeface="+mn-cs"/>
            </a:endParaRPr>
          </a:p>
          <a:p>
            <a:pPr marL="628650" lvl="1" indent="-171450" eaLnBrk="0" fontAlgn="base" hangingPunct="0">
              <a:buFont typeface="Arial" pitchFamily="34" charset="0"/>
              <a:buChar char="•"/>
            </a:pPr>
            <a:r>
              <a:rPr lang="en-US" sz="1200" kern="1200" dirty="0" smtClean="0">
                <a:solidFill>
                  <a:schemeClr val="tx1"/>
                </a:solidFill>
                <a:effectLst/>
                <a:latin typeface="+mn-lt"/>
                <a:ea typeface="+mn-ea"/>
                <a:cs typeface="+mn-cs"/>
              </a:rPr>
              <a:t>Farmers markets in areas that have limited access to fruits and vegetables; and</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Mixed-use neighborhoods where homes, shops, community services, public transit stops, and schools are within walking or biking </a:t>
            </a:r>
            <a:r>
              <a:rPr lang="en-US" sz="1200" kern="1200" smtClean="0">
                <a:solidFill>
                  <a:schemeClr val="tx1"/>
                </a:solidFill>
                <a:effectLst/>
                <a:latin typeface="+mn-lt"/>
                <a:ea typeface="+mn-ea"/>
                <a:cs typeface="+mn-cs"/>
              </a:rPr>
              <a:t>distance.</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smtClean="0">
                <a:solidFill>
                  <a:schemeClr val="tx1"/>
                </a:solidFill>
                <a:effectLst/>
                <a:latin typeface="+mn-lt"/>
                <a:ea typeface="+mn-ea"/>
                <a:cs typeface="+mn-cs"/>
              </a:rPr>
              <a:t>Policies </a:t>
            </a:r>
            <a:r>
              <a:rPr lang="en-US" sz="1200" kern="1200" dirty="0" smtClean="0">
                <a:solidFill>
                  <a:schemeClr val="tx1"/>
                </a:solidFill>
                <a:effectLst/>
                <a:latin typeface="+mn-lt"/>
                <a:ea typeface="+mn-ea"/>
                <a:cs typeface="+mn-cs"/>
              </a:rPr>
              <a:t>and programs also have the power to impact social equity, inclusivity, and parity in access to community resources and amenities that promote improved health for all community members by encouraging residential diversity and mitigating the displacement of existing residents and businesses. Inclusionary zoning, local zoning ordinances, and rent control are examples of policy tools that can help foster income diversity and help prevent displacement. </a:t>
            </a:r>
            <a:endParaRPr lang="en-US" sz="1100" kern="1200" dirty="0" smtClean="0">
              <a:solidFill>
                <a:schemeClr val="tx1"/>
              </a:solidFill>
              <a:effectLst/>
              <a:latin typeface="+mn-lt"/>
              <a:ea typeface="+mn-ea"/>
              <a:cs typeface="+mn-cs"/>
            </a:endParaRPr>
          </a:p>
          <a:p>
            <a:pPr lvl="0" eaLnBrk="0" fontAlgn="base" hangingPunct="0"/>
            <a:r>
              <a:rPr lang="en-US" sz="1200" kern="1200" dirty="0" smtClean="0">
                <a:solidFill>
                  <a:schemeClr val="tx1"/>
                </a:solidFill>
                <a:effectLst/>
                <a:latin typeface="+mn-lt"/>
                <a:ea typeface="+mn-ea"/>
                <a:cs typeface="+mn-cs"/>
              </a:rPr>
              <a:t>Governing authorities, local government agencies, the private sector, and community partners all impact the health of a community. For example, city councils, zoning boards, or planning commissions often regulate zoning codes and hear appeals on zoning and land-use matters. Stakeholders who have the potential to contribute to health through policy, planning, and programs in your community may  include:</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Local planning department,</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Local department of parks and recreation,</a:t>
            </a:r>
            <a:endParaRPr lang="en-US" sz="1100" kern="1200" dirty="0" smtClean="0">
              <a:solidFill>
                <a:schemeClr val="tx1"/>
              </a:solidFill>
              <a:effectLst/>
              <a:latin typeface="+mn-lt"/>
              <a:ea typeface="+mn-ea"/>
              <a:cs typeface="+mn-cs"/>
            </a:endParaRPr>
          </a:p>
          <a:p>
            <a:pPr marL="628650" lvl="1" indent="-171450" eaLnBrk="0" fontAlgn="base" hangingPunct="0">
              <a:buFont typeface="Arial" pitchFamily="34" charset="0"/>
              <a:buChar char="•"/>
            </a:pPr>
            <a:r>
              <a:rPr lang="en-US" sz="1200" kern="1200" dirty="0" smtClean="0">
                <a:solidFill>
                  <a:schemeClr val="tx1"/>
                </a:solidFill>
                <a:effectLst/>
                <a:latin typeface="+mn-lt"/>
                <a:ea typeface="+mn-ea"/>
                <a:cs typeface="+mn-cs"/>
              </a:rPr>
              <a:t>Local non-profit land trusts,</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Local department of water, and</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Local department of health.</a:t>
            </a:r>
            <a:endParaRPr lang="en-US" sz="1100" kern="1200" dirty="0" smtClean="0">
              <a:solidFill>
                <a:schemeClr val="tx1"/>
              </a:solidFill>
              <a:effectLst/>
              <a:latin typeface="+mn-lt"/>
              <a:ea typeface="+mn-ea"/>
              <a:cs typeface="+mn-cs"/>
            </a:endParaRP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a:t>
            </a:r>
            <a:endParaRPr lang="en-US" sz="1000" kern="1200" dirty="0" smtClean="0">
              <a:solidFill>
                <a:schemeClr val="tx1"/>
              </a:solidFill>
              <a:effectLst/>
              <a:latin typeface="+mn-lt"/>
              <a:ea typeface="+mn-ea"/>
              <a:cs typeface="+mn-cs"/>
            </a:endParaRPr>
          </a:p>
          <a:p>
            <a:pPr fontAlgn="base"/>
            <a:r>
              <a:rPr lang="en-US" sz="1200" b="1" kern="1200" dirty="0" smtClean="0">
                <a:solidFill>
                  <a:schemeClr val="tx1"/>
                </a:solidFill>
                <a:effectLst/>
                <a:latin typeface="+mn-lt"/>
                <a:ea typeface="+mn-ea"/>
                <a:cs typeface="+mn-cs"/>
              </a:rPr>
              <a:t>Sources:</a:t>
            </a:r>
            <a:endParaRPr lang="en-US" sz="18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This slide was adapted from CDC’s Healthy Places PowerPoint presentation, which is available here: </a:t>
            </a:r>
            <a:r>
              <a:rPr lang="en-US" sz="1200" u="sng" kern="1200" dirty="0" smtClean="0">
                <a:solidFill>
                  <a:schemeClr val="tx1"/>
                </a:solidFill>
                <a:effectLst/>
                <a:latin typeface="+mn-lt"/>
                <a:ea typeface="+mn-ea"/>
                <a:cs typeface="+mn-cs"/>
                <a:hlinkClick r:id="rId3"/>
              </a:rPr>
              <a:t>http://www.cdc.gov/healthyplaces/media.htm</a:t>
            </a:r>
            <a:r>
              <a:rPr lang="en-US" sz="1200" kern="1200" dirty="0" smtClean="0">
                <a:solidFill>
                  <a:schemeClr val="tx1"/>
                </a:solidFill>
                <a:effectLst/>
                <a:latin typeface="+mn-lt"/>
                <a:ea typeface="+mn-ea"/>
                <a:cs typeface="+mn-cs"/>
              </a:rPr>
              <a:t>. </a:t>
            </a:r>
            <a:endParaRPr lang="en-US" sz="20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“Complete street” is a term used to describe a transportation policy and design approach that enables safe access for all users of a road, including pedestrians, bicyclists, motorists, and transit riders of all ages and abilities. (Smart Growth America. National Complete Streets Coalition. Available from:  </a:t>
            </a:r>
            <a:r>
              <a:rPr lang="en-US" sz="1200" u="sng" kern="1200" dirty="0" smtClean="0">
                <a:solidFill>
                  <a:schemeClr val="tx1"/>
                </a:solidFill>
                <a:effectLst/>
                <a:latin typeface="+mn-lt"/>
                <a:ea typeface="+mn-ea"/>
                <a:cs typeface="+mn-cs"/>
                <a:hlinkClick r:id="rId4"/>
              </a:rPr>
              <a:t>http://www.smartgrowthamerica.org/complete-streets/complete-streets-fundamentals/complete-streets-faq</a:t>
            </a:r>
            <a:r>
              <a:rPr lang="en-US" sz="1200" kern="1200" dirty="0" smtClean="0">
                <a:solidFill>
                  <a:schemeClr val="tx1"/>
                </a:solidFill>
                <a:effectLst/>
                <a:latin typeface="+mn-lt"/>
                <a:ea typeface="+mn-ea"/>
                <a:cs typeface="+mn-cs"/>
              </a:rPr>
              <a:t>).  </a:t>
            </a:r>
            <a:endParaRPr lang="en-US" sz="20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“Inclusionary zoning requires developers to make a percentage of housing units in new residential developments available to low- and moderate-income households. In return, developers receive non-monetary compensation in the form of density bonuses, zoning variances, and/or expedited permits that reduce construction costs. By linking the production of affordable housing to private market development, inclusionary zoning expands the supply of affordable housing while dispensing affordable units throughout the city or county to broaden opportunity and foster mixed-income communities.” Policy Link. (2003). What Is it? Inclusionary Zoning. Available from: </a:t>
            </a:r>
            <a:r>
              <a:rPr lang="en-US" sz="1200" u="sng" kern="1200" dirty="0" smtClean="0">
                <a:solidFill>
                  <a:schemeClr val="tx1"/>
                </a:solidFill>
                <a:effectLst/>
                <a:latin typeface="+mn-lt"/>
                <a:ea typeface="+mn-ea"/>
                <a:cs typeface="+mn-cs"/>
                <a:hlinkClick r:id="rId5"/>
              </a:rPr>
              <a:t>http://www.policylink.org/site/c.lkIXLbMNJrE/b.5137027/</a:t>
            </a:r>
            <a:r>
              <a:rPr lang="en-US" sz="1200" kern="1200" dirty="0" smtClean="0">
                <a:solidFill>
                  <a:schemeClr val="tx1"/>
                </a:solidFill>
                <a:effectLst/>
                <a:latin typeface="+mn-lt"/>
                <a:ea typeface="+mn-ea"/>
                <a:cs typeface="+mn-cs"/>
              </a:rPr>
              <a:t>. </a:t>
            </a:r>
            <a:endParaRPr lang="en-US" sz="20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San Francisco Planning Department. (2009). Looking Back on Twenty Years of Neighborhood Commercial Zoning. Available from: </a:t>
            </a:r>
            <a:r>
              <a:rPr lang="en-US" sz="1200" u="sng" kern="1200" dirty="0" smtClean="0">
                <a:solidFill>
                  <a:schemeClr val="tx1"/>
                </a:solidFill>
                <a:effectLst/>
                <a:latin typeface="+mn-lt"/>
                <a:ea typeface="+mn-ea"/>
                <a:cs typeface="+mn-cs"/>
                <a:hlinkClick r:id="rId6"/>
              </a:rPr>
              <a:t>http://www.sf-planning.org/Modules/ShowDocument.aspx?documentid=5300</a:t>
            </a:r>
            <a:r>
              <a:rPr lang="en-US" sz="1200" kern="1200" dirty="0" smtClean="0">
                <a:solidFill>
                  <a:schemeClr val="tx1"/>
                </a:solidFill>
                <a:effectLst/>
                <a:latin typeface="+mn-lt"/>
                <a:ea typeface="+mn-ea"/>
                <a:cs typeface="+mn-cs"/>
              </a:rPr>
              <a:t>.  </a:t>
            </a:r>
            <a:endParaRPr lang="en-US" sz="20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9FBFCC1F-BAFE-4159-B6B7-4A776C72A7A2}" type="slidenum">
              <a:rPr lang="en-US" smtClean="0"/>
              <a:pPr>
                <a:defRPr/>
              </a:pPr>
              <a:t>10</a:t>
            </a:fld>
            <a:endParaRPr lang="en-US"/>
          </a:p>
        </p:txBody>
      </p:sp>
    </p:spTree>
    <p:extLst>
      <p:ext uri="{BB962C8B-B14F-4D97-AF65-F5344CB8AC3E}">
        <p14:creationId xmlns:p14="http://schemas.microsoft.com/office/powerpoint/2010/main" val="2769263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dirty="0" smtClean="0">
                <a:solidFill>
                  <a:schemeClr val="tx1"/>
                </a:solidFill>
                <a:effectLst/>
                <a:latin typeface="+mn-lt"/>
                <a:ea typeface="+mn-ea"/>
                <a:cs typeface="+mn-cs"/>
              </a:rPr>
              <a:t>Speaker notes:</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Returning to this picture, we have already identified some of the beneficial health outcomes associated with this photo. Now let’s discuss generally what decisions may affect activities in this photo and improve health outcomes for our community. </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Elected officials request pedestrian and/or bicycle master plans to include necessary infrastructure improvements that will support increased number of people walking or biking to schools or work.</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Health departments conduct health impact assessments to assess the health benefits of proposed transportation decisions.</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Transportation and planning departments develop and execute plans to build separate lanes for bicyclists and sidewalks for pedestrians.</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Police enforce traffic violation policies to promote moderate traffic speeds and monitor for suspicious activities to reduce the incidence of crime along routes.</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Non-profit </a:t>
            </a:r>
            <a:r>
              <a:rPr lang="en-US" sz="1200" kern="1200" smtClean="0">
                <a:solidFill>
                  <a:schemeClr val="tx1"/>
                </a:solidFill>
                <a:effectLst/>
                <a:latin typeface="+mn-lt"/>
                <a:ea typeface="+mn-ea"/>
                <a:cs typeface="+mn-cs"/>
              </a:rPr>
              <a:t>organizations host </a:t>
            </a:r>
            <a:r>
              <a:rPr lang="en-US" sz="1200" kern="1200" dirty="0" smtClean="0">
                <a:solidFill>
                  <a:schemeClr val="tx1"/>
                </a:solidFill>
                <a:effectLst/>
                <a:latin typeface="+mn-lt"/>
                <a:ea typeface="+mn-ea"/>
                <a:cs typeface="+mn-cs"/>
              </a:rPr>
              <a:t>events and provide education on the benefits of biking and walking to school and work.</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Sources:	</a:t>
            </a:r>
            <a:endParaRPr lang="en-US" sz="1800" kern="1200" dirty="0" smtClean="0">
              <a:solidFill>
                <a:schemeClr val="tx1"/>
              </a:solidFill>
              <a:effectLst/>
              <a:latin typeface="+mn-lt"/>
              <a:ea typeface="+mn-ea"/>
              <a:cs typeface="+mn-cs"/>
            </a:endParaRPr>
          </a:p>
          <a:p>
            <a:pPr marL="228600" lvl="0" indent="-228600" eaLnBrk="0" fontAlgn="base" hangingPunct="0">
              <a:buFont typeface="+mj-lt"/>
              <a:buAutoNum type="arabicPeriod"/>
            </a:pPr>
            <a:r>
              <a:rPr lang="en-US" sz="1200" kern="1200" dirty="0" smtClean="0">
                <a:solidFill>
                  <a:schemeClr val="tx1"/>
                </a:solidFill>
                <a:effectLst/>
                <a:latin typeface="+mn-lt"/>
                <a:ea typeface="+mn-ea"/>
                <a:cs typeface="+mn-cs"/>
              </a:rPr>
              <a:t>Leadership for Healthy Communities. (2009). Action Strategies Toolkit: A Guide for Local and State Leaders Working to Create Healthy Communities.  Available from: </a:t>
            </a:r>
            <a:r>
              <a:rPr lang="en-US" sz="1200" u="sng" kern="1200" dirty="0" smtClean="0">
                <a:solidFill>
                  <a:schemeClr val="tx1"/>
                </a:solidFill>
                <a:effectLst/>
                <a:latin typeface="+mn-lt"/>
                <a:ea typeface="+mn-ea"/>
                <a:cs typeface="+mn-cs"/>
                <a:hlinkClick r:id="rId3"/>
              </a:rPr>
              <a:t>http://www.nlc.org/documents/Find%20City%20Solutions/IYEF/Community%20Wellness/lhc-action-strategies-toolkit-local-state-leaders-2009.pdf</a:t>
            </a:r>
            <a:r>
              <a:rPr lang="en-US" sz="1200" kern="1200" dirty="0" smtClean="0">
                <a:solidFill>
                  <a:schemeClr val="tx1"/>
                </a:solidFill>
                <a:effectLst/>
                <a:latin typeface="+mn-lt"/>
                <a:ea typeface="+mn-ea"/>
                <a:cs typeface="+mn-cs"/>
              </a:rPr>
              <a:t>. </a:t>
            </a:r>
            <a:endParaRPr lang="en-US" sz="1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186BA5-C4B0-4C79-95C4-3FD4E836942B}" type="slidenum">
              <a:rPr lang="en-US" smtClean="0"/>
              <a:pPr/>
              <a:t>11</a:t>
            </a:fld>
            <a:endParaRPr lang="en-US" dirty="0"/>
          </a:p>
        </p:txBody>
      </p:sp>
    </p:spTree>
    <p:extLst>
      <p:ext uri="{BB962C8B-B14F-4D97-AF65-F5344CB8AC3E}">
        <p14:creationId xmlns:p14="http://schemas.microsoft.com/office/powerpoint/2010/main" val="920858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To summarize, decisions made at all levels of government – from federal to state and to local – and by different agencies impact health. Collectively, these decisions affect where and how people grow, live, work, worship, and age.</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Health in All Policies is an approach to a comprehensive strategy to protect and improve the health of our community. It has the power to directly impact our built environment by facilitating cross-sector collaboration and considering health in decision making.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It is important to note that there is no single model for Health in All Policies; we will be talking about different approaches that achieve Health in All Policies.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Source:</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NACCHO (2012). NACCHO Statement of Policy: Implementing Health in All Policies through LHD Leadership. Available from: </a:t>
            </a:r>
            <a:r>
              <a:rPr lang="en-US" sz="1200" u="sng" kern="1200" dirty="0" smtClean="0">
                <a:solidFill>
                  <a:schemeClr val="tx1"/>
                </a:solidFill>
                <a:effectLst/>
                <a:latin typeface="+mn-lt"/>
                <a:ea typeface="+mn-ea"/>
                <a:cs typeface="+mn-cs"/>
                <a:hlinkClick r:id="rId3"/>
              </a:rPr>
              <a:t>http://www.naccho.org/advocacy/positions/upload/12-01-health-in-all-policies.pdf</a:t>
            </a:r>
            <a:r>
              <a:rPr lang="en-US" sz="1200" kern="1200" dirty="0" smtClean="0">
                <a:solidFill>
                  <a:schemeClr val="tx1"/>
                </a:solidFill>
                <a:effectLst/>
                <a:latin typeface="+mn-lt"/>
                <a:ea typeface="+mn-ea"/>
                <a:cs typeface="+mn-cs"/>
              </a:rPr>
              <a:t>.  </a:t>
            </a:r>
            <a:endParaRPr lang="en-US" sz="1100" b="1" u="sng" baseline="0" dirty="0" smtClean="0"/>
          </a:p>
          <a:p>
            <a:pPr defTabSz="873161">
              <a:defRPr/>
            </a:pPr>
            <a:endParaRPr lang="en-US" sz="1100" dirty="0" smtClean="0"/>
          </a:p>
        </p:txBody>
      </p:sp>
      <p:sp>
        <p:nvSpPr>
          <p:cNvPr id="4" name="Slide Number Placeholder 3"/>
          <p:cNvSpPr>
            <a:spLocks noGrp="1"/>
          </p:cNvSpPr>
          <p:nvPr>
            <p:ph type="sldNum" sz="quarter" idx="10"/>
          </p:nvPr>
        </p:nvSpPr>
        <p:spPr/>
        <p:txBody>
          <a:bodyPr/>
          <a:lstStyle/>
          <a:p>
            <a:pPr>
              <a:defRPr/>
            </a:pPr>
            <a:fld id="{ECC5ACC9-1056-4DBA-B52F-401484A65F94}" type="slidenum">
              <a:rPr lang="en-US" smtClean="0"/>
              <a:pPr>
                <a:defRPr/>
              </a:pPr>
              <a:t>12</a:t>
            </a:fld>
            <a:endParaRPr lang="en-US"/>
          </a:p>
        </p:txBody>
      </p:sp>
    </p:spTree>
    <p:extLst>
      <p:ext uri="{BB962C8B-B14F-4D97-AF65-F5344CB8AC3E}">
        <p14:creationId xmlns:p14="http://schemas.microsoft.com/office/powerpoint/2010/main" val="820543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What is Health in All Policies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The World Health Organization says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assists leaders and decision-makers to integrate and consider health, well-being, and equity during the development, implementation, and evaluation of policies and services.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The Association of State and Territorial Health Officials (ASTHO) state that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is a collaborative approach that integrates and articulates health considerations into policy-making across sectors, and at all levels, to improve the health of all communities and people.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The National Association of County and City Health Officials defines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as a change in the systems that determine how policy decisions are made and implemented by local, state, and federal government to ensure that policy decisions have beneficial or neutral impacts on the determinants of health.</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 summary,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is a systems-wide approach that communities can take to improve health by changing the context in which policies that influence health are formed. This ensures that health is either improved or that negative effects of health are minimized.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rPr>
              <a:t>Sources:</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NACCHO (2012). NACCHO Statement of Policy: Implementing Health in All Policies through LHD Leadership. Available from: </a:t>
            </a:r>
            <a:r>
              <a:rPr lang="en-US" sz="1200" u="sng" kern="1200" dirty="0" smtClean="0">
                <a:solidFill>
                  <a:schemeClr val="tx1"/>
                </a:solidFill>
                <a:effectLst/>
                <a:latin typeface="+mn-lt"/>
                <a:ea typeface="+mn-ea"/>
                <a:cs typeface="+mn-cs"/>
                <a:hlinkClick r:id="rId3"/>
              </a:rPr>
              <a:t>http://www.naccho.org/advocacy/positions/upload/12-01-health-in-all-policies.pdf</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sz="1200" kern="1200" dirty="0" smtClean="0">
                <a:solidFill>
                  <a:schemeClr val="tx1"/>
                </a:solidFill>
                <a:effectLst/>
                <a:latin typeface="+mn-lt"/>
                <a:ea typeface="+mn-ea"/>
                <a:cs typeface="+mn-cs"/>
              </a:rPr>
              <a:t>ASTHO. Health in All Policies. Available from: </a:t>
            </a:r>
            <a:r>
              <a:rPr lang="en-US" sz="1200" u="sng" kern="1200" dirty="0" smtClean="0">
                <a:solidFill>
                  <a:schemeClr val="tx1"/>
                </a:solidFill>
                <a:effectLst/>
                <a:latin typeface="+mn-lt"/>
                <a:ea typeface="+mn-ea"/>
                <a:cs typeface="+mn-cs"/>
                <a:hlinkClick r:id="rId4"/>
              </a:rPr>
              <a:t>http://www.astho.org/Programs/HiAP/</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sz="1200" kern="1200" dirty="0" smtClean="0">
                <a:solidFill>
                  <a:schemeClr val="tx1"/>
                </a:solidFill>
                <a:effectLst/>
                <a:latin typeface="+mn-lt"/>
                <a:ea typeface="+mn-ea"/>
                <a:cs typeface="+mn-cs"/>
              </a:rPr>
              <a:t>World Health Organization. (2010). Adelaide Statement on Health in All Policies: Moving Towards a Shared Governance for Health and Well-being. Available from: </a:t>
            </a:r>
            <a:r>
              <a:rPr lang="en-US" sz="1200" u="sng" kern="1200" dirty="0" smtClean="0">
                <a:solidFill>
                  <a:schemeClr val="tx1"/>
                </a:solidFill>
                <a:effectLst/>
                <a:latin typeface="+mn-lt"/>
                <a:ea typeface="+mn-ea"/>
                <a:cs typeface="+mn-cs"/>
                <a:hlinkClick r:id="rId5"/>
              </a:rPr>
              <a:t>http://www.who.int/social_determinants/hiap_statement_who_sa_final.pdf</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8186BA5-C4B0-4C79-95C4-3FD4E836942B}" type="slidenum">
              <a:rPr lang="en-US" smtClean="0"/>
              <a:pPr/>
              <a:t>13</a:t>
            </a:fld>
            <a:endParaRPr lang="en-US" dirty="0"/>
          </a:p>
        </p:txBody>
      </p:sp>
    </p:spTree>
    <p:extLst>
      <p:ext uri="{BB962C8B-B14F-4D97-AF65-F5344CB8AC3E}">
        <p14:creationId xmlns:p14="http://schemas.microsoft.com/office/powerpoint/2010/main" val="1466221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Speaker notes:</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objectives of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are:</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A safer environment with fewer risk factors</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Improved health equity</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Increased health and well-being</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Involvement of multiple, non-health sectors that shape our social and physical environments such as transportation, planning, and public works departments </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Understanding of the decision-making process so that health is considered during development, implementation, and evaluation.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Sources:</a:t>
            </a:r>
            <a:endParaRPr lang="en-US" sz="18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NACCHO (2012). NACCHO Statement of Policy: Implementing Health in All Policies through LHD Leadership. Available from: </a:t>
            </a:r>
            <a:r>
              <a:rPr lang="en-US" sz="1200" u="sng" kern="1200" dirty="0" smtClean="0">
                <a:solidFill>
                  <a:schemeClr val="tx1"/>
                </a:solidFill>
                <a:effectLst/>
                <a:latin typeface="+mn-lt"/>
                <a:ea typeface="+mn-ea"/>
                <a:cs typeface="+mn-cs"/>
                <a:hlinkClick r:id="rId3"/>
              </a:rPr>
              <a:t>http://www.naccho.org/advocacy/positions/upload/12-01-health-in-all-policies.pdf</a:t>
            </a:r>
            <a:r>
              <a:rPr lang="en-US" sz="1200" kern="1200" dirty="0" smtClean="0">
                <a:solidFill>
                  <a:schemeClr val="tx1"/>
                </a:solidFill>
                <a:effectLst/>
                <a:latin typeface="+mn-lt"/>
                <a:ea typeface="+mn-ea"/>
                <a:cs typeface="+mn-cs"/>
              </a:rPr>
              <a:t>.</a:t>
            </a:r>
            <a:endParaRPr lang="en-US" sz="18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186BA5-C4B0-4C79-95C4-3FD4E836942B}" type="slidenum">
              <a:rPr lang="en-US" smtClean="0"/>
              <a:pPr/>
              <a:t>14</a:t>
            </a:fld>
            <a:endParaRPr lang="en-US" dirty="0"/>
          </a:p>
        </p:txBody>
      </p:sp>
    </p:spTree>
    <p:extLst>
      <p:ext uri="{BB962C8B-B14F-4D97-AF65-F5344CB8AC3E}">
        <p14:creationId xmlns:p14="http://schemas.microsoft.com/office/powerpoint/2010/main" val="569445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To ensure that health is being considered throughout the decision-making process, we need to find ways to continually ask the question: How does a prospective decision potentially impact health and health equity? </a:t>
            </a:r>
          </a:p>
          <a:p>
            <a:pPr marL="171450" lvl="0" indent="-171450">
              <a:buFont typeface="Arial" pitchFamily="34" charset="0"/>
              <a:buChar char="•"/>
            </a:pPr>
            <a:r>
              <a:rPr lang="en-US" sz="1200" kern="1200" dirty="0" smtClean="0">
                <a:solidFill>
                  <a:schemeClr val="tx1"/>
                </a:solidFill>
                <a:effectLst/>
                <a:latin typeface="+mn-lt"/>
                <a:ea typeface="+mn-ea"/>
                <a:cs typeface="+mn-cs"/>
              </a:rPr>
              <a:t>Ultimately,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is upstream. In other words, we are trying to change how we implement policies, programs, and services so that we consider the health impacts earlier in the decision making process, promote positive health impacts, and minimizing potentially negative ones. </a:t>
            </a:r>
          </a:p>
          <a:p>
            <a:pPr marL="171450" lvl="0" indent="-171450">
              <a:buFont typeface="Arial" pitchFamily="34" charset="0"/>
              <a:buChar char="•"/>
            </a:pP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is also comprehensive. It involves all sectors from the Chamber of Commerce to the health department. It involves the entire decision-making process from development to evaluation. And, it involves all levels of government from local to federal.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rPr>
              <a:t>Sources:</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NACCHO (2012). NACCHO Statement of Policy: Implementing Health in All Policies through LHD Leadership. Available from: </a:t>
            </a:r>
            <a:r>
              <a:rPr lang="en-US" sz="1200" u="sng" kern="1200" dirty="0" smtClean="0">
                <a:solidFill>
                  <a:schemeClr val="tx1"/>
                </a:solidFill>
                <a:effectLst/>
                <a:latin typeface="+mn-lt"/>
                <a:ea typeface="+mn-ea"/>
                <a:cs typeface="+mn-cs"/>
                <a:hlinkClick r:id="rId3"/>
              </a:rPr>
              <a:t>http://www.naccho.org/advocacy/positions/upload/12-01-health-in-all-policies.pdf</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38186BA5-C4B0-4C79-95C4-3FD4E836942B}" type="slidenum">
              <a:rPr lang="en-US" smtClean="0"/>
              <a:pPr/>
              <a:t>15</a:t>
            </a:fld>
            <a:endParaRPr lang="en-US" dirty="0"/>
          </a:p>
        </p:txBody>
      </p:sp>
    </p:spTree>
    <p:extLst>
      <p:ext uri="{BB962C8B-B14F-4D97-AF65-F5344CB8AC3E}">
        <p14:creationId xmlns:p14="http://schemas.microsoft.com/office/powerpoint/2010/main" val="1517840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1" kern="1200" dirty="0" smtClean="0">
                <a:solidFill>
                  <a:schemeClr val="tx1"/>
                </a:solidFill>
                <a:effectLst/>
                <a:latin typeface="+mn-lt"/>
                <a:ea typeface="+mn-ea"/>
                <a:cs typeface="+mn-cs"/>
              </a:rPr>
              <a:t>Speaker notes:</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These are three tactics that may help you implement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Formation of standing cross-sector collaborative or task force – This collaborative ensures that all sectors (including those outside of health) are convened to consider health throughout the policy making process. Why? Because, as outlined, so many decisions shaping our environment are made by sectors outside the health department.</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Creation of a mechanism to consider health in the decision making process – This can be realized in several ways. For example, this could include increased local governments use of health impact assessments; incorporating health elements in master, general, comprehensive, transportation, and sustainability plans; implementing healthy public policies; or educating decision makers about how the relationship between their work and health.</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Development of a mechanism for responsibility and accountability –  This may be formal or informal. Formal mechanisms could include executive-level actions, such as the Mayor of Baltimore’s requirement that all city agencies identify a lead to encourage the incorporation of health in the agency’s decision processes and sit on an inter-agency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task force. Informal mechanisms could include training non-health agency decision-makers on how their decisions impact health and offer approaches that meet the agency’s mandate while maintaining or improving health and health equity. </a:t>
            </a:r>
            <a:endParaRPr lang="en-US" sz="11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Again, though there are many models and approaches to achieving Health in All Policies, each locality and region will need to chart a course that works best for them.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Sources:</a:t>
            </a:r>
            <a:endParaRPr lang="en-US" sz="18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err="1" smtClean="0">
                <a:solidFill>
                  <a:schemeClr val="tx1"/>
                </a:solidFill>
                <a:effectLst/>
                <a:latin typeface="+mn-lt"/>
                <a:ea typeface="+mn-ea"/>
                <a:cs typeface="+mn-cs"/>
              </a:rPr>
              <a:t>Gase</a:t>
            </a:r>
            <a:r>
              <a:rPr lang="en-US" sz="1200" kern="1200" dirty="0" smtClean="0">
                <a:solidFill>
                  <a:schemeClr val="tx1"/>
                </a:solidFill>
                <a:effectLst/>
                <a:latin typeface="+mn-lt"/>
                <a:ea typeface="+mn-ea"/>
                <a:cs typeface="+mn-cs"/>
              </a:rPr>
              <a:t>, L et al. Health in All Policies": Taking Stock of Emerging Practices to Incorporate Health in Decision-Making in the United States" Journal of Public Health Management and Practice. Pending publication.</a:t>
            </a:r>
            <a:endParaRPr lang="en-US" sz="18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186BA5-C4B0-4C79-95C4-3FD4E836942B}" type="slidenum">
              <a:rPr lang="en-US" smtClean="0"/>
              <a:pPr/>
              <a:t>16</a:t>
            </a:fld>
            <a:endParaRPr lang="en-US" dirty="0"/>
          </a:p>
        </p:txBody>
      </p:sp>
    </p:spTree>
    <p:extLst>
      <p:ext uri="{BB962C8B-B14F-4D97-AF65-F5344CB8AC3E}">
        <p14:creationId xmlns:p14="http://schemas.microsoft.com/office/powerpoint/2010/main" val="318176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Some local jurisdictions have explicitly included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in agency strategic plans, community health improvement plans, comprehensive plans, or county strategic plans.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the case of Richmond, CA, city leadership adopted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as a framework for considering health and wellness impacts in all city policies. The city will also incorporate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into its five-year strategic business plan and its annual fiscal budgets.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rPr>
              <a:t>Sources:</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Richmond California. (2012). Health in All Policies. Available from: </a:t>
            </a:r>
            <a:r>
              <a:rPr lang="en-US" sz="1200" u="sng" kern="1200" dirty="0" smtClean="0">
                <a:solidFill>
                  <a:schemeClr val="tx1"/>
                </a:solidFill>
                <a:effectLst/>
                <a:latin typeface="+mn-lt"/>
                <a:ea typeface="+mn-ea"/>
                <a:cs typeface="+mn-cs"/>
                <a:hlinkClick r:id="rId3"/>
              </a:rPr>
              <a:t>http://www.ci.richmond.ca.us/index.aspx?NID=2575</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186BA5-C4B0-4C79-95C4-3FD4E836942B}" type="slidenum">
              <a:rPr lang="en-US" smtClean="0"/>
              <a:pPr/>
              <a:t>17</a:t>
            </a:fld>
            <a:endParaRPr lang="en-US" dirty="0"/>
          </a:p>
        </p:txBody>
      </p:sp>
    </p:spTree>
    <p:extLst>
      <p:ext uri="{BB962C8B-B14F-4D97-AF65-F5344CB8AC3E}">
        <p14:creationId xmlns:p14="http://schemas.microsoft.com/office/powerpoint/2010/main" val="39625451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marL="0" lvl="0" indent="0">
              <a:buFont typeface="Arial" pitchFamily="34" charset="0"/>
              <a:buNone/>
            </a:pPr>
            <a:r>
              <a:rPr lang="en-US" sz="1200" kern="1200" dirty="0" smtClean="0">
                <a:solidFill>
                  <a:schemeClr val="tx1"/>
                </a:solidFill>
                <a:effectLst/>
                <a:latin typeface="+mn-lt"/>
                <a:ea typeface="+mn-ea"/>
                <a:cs typeface="+mn-cs"/>
              </a:rPr>
              <a:t>Other communities implement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without explicitly adopting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These communities utilize the three tactics discussed (i.e., a standing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committee, a method of conducting assessments, and accountability structures). </a:t>
            </a:r>
          </a:p>
          <a:p>
            <a:pPr marL="0" lvl="0" indent="0">
              <a:buFont typeface="Arial" pitchFamily="34" charset="0"/>
              <a:buNone/>
            </a:pPr>
            <a:endParaRPr lang="en-US" sz="1200" kern="1200" dirty="0" smtClean="0">
              <a:solidFill>
                <a:schemeClr val="tx1"/>
              </a:solidFill>
              <a:effectLst/>
              <a:latin typeface="+mn-lt"/>
              <a:ea typeface="+mn-ea"/>
              <a:cs typeface="+mn-cs"/>
            </a:endParaRPr>
          </a:p>
          <a:p>
            <a:pPr marL="0" lvl="0" indent="0">
              <a:buFont typeface="Arial" pitchFamily="34" charset="0"/>
              <a:buNone/>
            </a:pPr>
            <a:r>
              <a:rPr lang="en-US" sz="1200" kern="1200" dirty="0" smtClean="0">
                <a:solidFill>
                  <a:schemeClr val="tx1"/>
                </a:solidFill>
                <a:effectLst/>
                <a:latin typeface="+mn-lt"/>
                <a:ea typeface="+mn-ea"/>
                <a:cs typeface="+mn-cs"/>
              </a:rPr>
              <a:t>For example, King County, WA, adopted a health equity ordinance and incorporated health equity into its strategic plan. More specifically, King County formed an inter-branch team with representation from all branches, departments, agencies, and offices of county government.         This inter-branch team, which is an example of a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task force, facilitates accountability and collaboration in order to advance the "fair and just" principle within the county.</a:t>
            </a:r>
          </a:p>
          <a:p>
            <a:pPr marL="0" lvl="0" indent="0">
              <a:buFont typeface="Arial" pitchFamily="34" charset="0"/>
              <a:buNone/>
            </a:pPr>
            <a:endParaRPr lang="en-US" sz="1200" kern="1200" dirty="0" smtClean="0">
              <a:solidFill>
                <a:schemeClr val="tx1"/>
              </a:solidFill>
              <a:effectLst/>
              <a:latin typeface="+mn-lt"/>
              <a:ea typeface="+mn-ea"/>
              <a:cs typeface="+mn-cs"/>
            </a:endParaRPr>
          </a:p>
          <a:p>
            <a:pPr marL="0" lvl="0" indent="0">
              <a:buFont typeface="Arial" pitchFamily="34" charset="0"/>
              <a:buNone/>
            </a:pPr>
            <a:r>
              <a:rPr lang="en-US" sz="1200" kern="1200" dirty="0" smtClean="0">
                <a:solidFill>
                  <a:schemeClr val="tx1"/>
                </a:solidFill>
                <a:effectLst/>
                <a:latin typeface="+mn-lt"/>
                <a:ea typeface="+mn-ea"/>
                <a:cs typeface="+mn-cs"/>
              </a:rPr>
              <a:t>At its core, this is consistent with a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approach although these tactics may not explicitly be discussed or referred to as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rPr>
              <a:t>Sources: </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King County Office of Executive Constantine. (2012). King County Equity and Social Justice. Available from: </a:t>
            </a:r>
            <a:r>
              <a:rPr lang="en-US" sz="1200" u="sng" kern="1200" dirty="0" smtClean="0">
                <a:solidFill>
                  <a:schemeClr val="tx1"/>
                </a:solidFill>
                <a:effectLst/>
                <a:latin typeface="+mn-lt"/>
                <a:ea typeface="+mn-ea"/>
                <a:cs typeface="+mn-cs"/>
                <a:hlinkClick r:id="rId3"/>
              </a:rPr>
              <a:t>http://www.kingcounty.gov/exec/equity.aspx</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186BA5-C4B0-4C79-95C4-3FD4E836942B}" type="slidenum">
              <a:rPr lang="en-US" smtClean="0"/>
              <a:pPr/>
              <a:t>18</a:t>
            </a:fld>
            <a:endParaRPr lang="en-US" dirty="0"/>
          </a:p>
        </p:txBody>
      </p:sp>
    </p:spTree>
    <p:extLst>
      <p:ext uri="{BB962C8B-B14F-4D97-AF65-F5344CB8AC3E}">
        <p14:creationId xmlns:p14="http://schemas.microsoft.com/office/powerpoint/2010/main" val="2997367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summary, Health in All Policies will allow our community to systematically work across sectors to consider our health in decision-making processes.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As a result, we can improve our environment to improve health outcomes. </a:t>
            </a:r>
          </a:p>
          <a:p>
            <a:pPr lvl="0"/>
            <a:r>
              <a:rPr lang="en-US" sz="1200" kern="1200" dirty="0" smtClean="0">
                <a:solidFill>
                  <a:schemeClr val="tx1"/>
                </a:solidFill>
                <a:effectLst/>
                <a:latin typeface="+mn-lt"/>
                <a:ea typeface="+mn-ea"/>
                <a:cs typeface="+mn-cs"/>
              </a:rPr>
              <a:t>By improving the health of our community, we can make it a more desirable place for people to live, work, and play.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How do we make this a reality for our community? Let’s discuss. </a:t>
            </a:r>
          </a:p>
          <a:p>
            <a:pPr eaLnBrk="1" hangingPunct="1">
              <a:lnSpc>
                <a:spcPct val="90000"/>
              </a:lnSpc>
            </a:pPr>
            <a:endParaRPr lang="en-US" baseline="0" dirty="0" smtClean="0"/>
          </a:p>
          <a:p>
            <a:pPr eaLnBrk="1" hangingPunct="1">
              <a:lnSpc>
                <a:spcPct val="90000"/>
              </a:lnSpc>
            </a:pPr>
            <a:endParaRPr lang="en-US" dirty="0" smtClean="0"/>
          </a:p>
        </p:txBody>
      </p:sp>
      <p:sp>
        <p:nvSpPr>
          <p:cNvPr id="4" name="Slide Number Placeholder 3"/>
          <p:cNvSpPr>
            <a:spLocks noGrp="1"/>
          </p:cNvSpPr>
          <p:nvPr>
            <p:ph type="sldNum" sz="quarter" idx="10"/>
          </p:nvPr>
        </p:nvSpPr>
        <p:spPr/>
        <p:txBody>
          <a:bodyPr/>
          <a:lstStyle/>
          <a:p>
            <a:fld id="{38186BA5-C4B0-4C79-95C4-3FD4E836942B}" type="slidenum">
              <a:rPr lang="en-US" smtClean="0"/>
              <a:pPr/>
              <a:t>19</a:t>
            </a:fld>
            <a:endParaRPr lang="en-US" dirty="0"/>
          </a:p>
        </p:txBody>
      </p:sp>
    </p:spTree>
    <p:extLst>
      <p:ext uri="{BB962C8B-B14F-4D97-AF65-F5344CB8AC3E}">
        <p14:creationId xmlns:p14="http://schemas.microsoft.com/office/powerpoint/2010/main" val="231980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Guidance for speaker:</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Please note that if you adapt this presentation to different audiences, you may not need to include all of the slides. For example, if you are presenting to LHD staff, you may not need to define health. We advise that you adjust this outline according to your audience.</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We suggest you provide an outline of your presentation and how the presentation will highlight what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is, what your community needs are, and how you can move towards addressing them with a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approach.</a:t>
            </a:r>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8186BA5-C4B0-4C79-95C4-3FD4E836942B}" type="slidenum">
              <a:rPr lang="en-US" smtClean="0"/>
              <a:pPr/>
              <a:t>2</a:t>
            </a:fld>
            <a:endParaRPr lang="en-US" dirty="0"/>
          </a:p>
        </p:txBody>
      </p:sp>
    </p:spTree>
    <p:extLst>
      <p:ext uri="{BB962C8B-B14F-4D97-AF65-F5344CB8AC3E}">
        <p14:creationId xmlns:p14="http://schemas.microsoft.com/office/powerpoint/2010/main" val="3111013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Guidance for speaker:</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You will need to identify what next steps you and your audience can take to move toward implementing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Some options may include:</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Conducting an assessment to determine what your capacity is to implement </a:t>
            </a:r>
            <a:r>
              <a:rPr lang="en-US" sz="1200" kern="1200" dirty="0" err="1" smtClean="0">
                <a:solidFill>
                  <a:schemeClr val="tx1"/>
                </a:solidFill>
                <a:effectLst/>
                <a:latin typeface="+mn-lt"/>
                <a:ea typeface="+mn-ea"/>
                <a:cs typeface="+mn-cs"/>
              </a:rPr>
              <a:t>HiAP</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Incorporating specific goals that reflect cross-sector engagement around health into your community health improvement plan (especially if you are presenting to your community health assessment committee)</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Forming a collaboration with non-traditional sectors </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Training staff at different agencies on health issues and how public health is related to their discipline</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Determining which areas of health you should focus on (e.g.,  children’s environmental health or land use?)</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Considering if agencies should develop joint budgets or joint funding opportunities </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Providing educational opportunities for community members and leaders to learn about opportunities to improve health </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Educating local leaders on the relationship of their work to public health. </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Sharing tools, resources and data that can be used by local leaders </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Identifying local leaders who can play the role of champion for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in their communities.</a:t>
            </a:r>
            <a:endParaRPr lang="en-US" sz="11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For further guidance on some possible next steps, NACCHO Environmental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Toolkit has some tools and resources to guide you.  It is available at: </a:t>
            </a:r>
            <a:r>
              <a:rPr lang="en-US" sz="1200" u="sng" kern="1200" dirty="0" smtClean="0">
                <a:solidFill>
                  <a:schemeClr val="tx1"/>
                </a:solidFill>
                <a:effectLst/>
                <a:latin typeface="+mn-lt"/>
                <a:ea typeface="+mn-ea"/>
                <a:cs typeface="+mn-cs"/>
                <a:hlinkClick r:id="rId3"/>
              </a:rPr>
              <a:t>http://www.naccho.org/toolbox/program.cfm?id=32&amp;display_name=Environmental%20Health%20in%20All%20Policies%20%28HiAP%29</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For example, the "Discussion Paper on </a:t>
            </a:r>
            <a:r>
              <a:rPr lang="en-US" sz="1200" kern="1200" dirty="0" err="1" smtClean="0">
                <a:solidFill>
                  <a:schemeClr val="tx1"/>
                </a:solidFill>
                <a:effectLst/>
                <a:latin typeface="+mn-lt"/>
                <a:ea typeface="+mn-ea"/>
                <a:cs typeface="+mn-cs"/>
              </a:rPr>
              <a:t>Intersectoral</a:t>
            </a:r>
            <a:r>
              <a:rPr lang="en-US" sz="1200" kern="1200" dirty="0" smtClean="0">
                <a:solidFill>
                  <a:schemeClr val="tx1"/>
                </a:solidFill>
                <a:effectLst/>
                <a:latin typeface="+mn-lt"/>
                <a:ea typeface="+mn-ea"/>
                <a:cs typeface="+mn-cs"/>
              </a:rPr>
              <a:t> Action on Health: A Pathway for Policy-Makers to Implement Effective and Sustainable </a:t>
            </a:r>
            <a:r>
              <a:rPr lang="en-US" sz="1200" kern="1200" dirty="0" err="1" smtClean="0">
                <a:solidFill>
                  <a:schemeClr val="tx1"/>
                </a:solidFill>
                <a:effectLst/>
                <a:latin typeface="+mn-lt"/>
                <a:ea typeface="+mn-ea"/>
                <a:cs typeface="+mn-cs"/>
              </a:rPr>
              <a:t>Intersectoral</a:t>
            </a:r>
            <a:r>
              <a:rPr lang="en-US" sz="1200" kern="1200" dirty="0" smtClean="0">
                <a:solidFill>
                  <a:schemeClr val="tx1"/>
                </a:solidFill>
                <a:effectLst/>
                <a:latin typeface="+mn-lt"/>
                <a:ea typeface="+mn-ea"/>
                <a:cs typeface="+mn-cs"/>
              </a:rPr>
              <a:t> Action on Health” gives some steps that communities can take to advance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As you prepare, you may also want to check out NACCHO’s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Frequently Asked Questions handout (</a:t>
            </a:r>
            <a:r>
              <a:rPr lang="en-US" sz="1200" u="sng" kern="1200" dirty="0" smtClean="0">
                <a:solidFill>
                  <a:schemeClr val="tx1"/>
                </a:solidFill>
                <a:effectLst/>
                <a:latin typeface="+mn-lt"/>
                <a:ea typeface="+mn-ea"/>
                <a:cs typeface="+mn-cs"/>
                <a:hlinkClick r:id="rId4"/>
              </a:rPr>
              <a:t>http://www.naccho.org/topics/environmental/HiAP/upload/HiAP-FAQs-Finals-12.pdf</a:t>
            </a:r>
            <a:r>
              <a:rPr lang="en-US" sz="1200" kern="1200" dirty="0" smtClean="0">
                <a:solidFill>
                  <a:schemeClr val="tx1"/>
                </a:solidFill>
                <a:effectLst/>
                <a:latin typeface="+mn-lt"/>
                <a:ea typeface="+mn-ea"/>
                <a:cs typeface="+mn-cs"/>
              </a:rPr>
              <a:t>), which may be able to anticipate some of the questions to expect from participants. </a:t>
            </a:r>
            <a:endParaRPr lang="en-US" sz="11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For more information about the NACCHO Health in All Policies project, please visit our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website: </a:t>
            </a:r>
            <a:r>
              <a:rPr lang="en-US" sz="1200" u="sng" kern="1200" dirty="0" smtClean="0">
                <a:solidFill>
                  <a:schemeClr val="tx1"/>
                </a:solidFill>
                <a:effectLst/>
                <a:latin typeface="+mn-lt"/>
                <a:ea typeface="+mn-ea"/>
                <a:cs typeface="+mn-cs"/>
                <a:hlinkClick r:id="rId5"/>
              </a:rPr>
              <a:t>http://www.naccho.org/topics/environmental/HiAP/index.cfm</a:t>
            </a:r>
            <a:r>
              <a:rPr lang="en-US" sz="1200" kern="1200" dirty="0" smtClean="0">
                <a:solidFill>
                  <a:schemeClr val="tx1"/>
                </a:solidFill>
                <a:effectLst/>
                <a:latin typeface="+mn-lt"/>
                <a:ea typeface="+mn-ea"/>
                <a:cs typeface="+mn-cs"/>
              </a:rPr>
              <a:t>.  </a:t>
            </a: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186BA5-C4B0-4C79-95C4-3FD4E836942B}" type="slidenum">
              <a:rPr lang="en-US" smtClean="0"/>
              <a:pPr/>
              <a:t>20</a:t>
            </a:fld>
            <a:endParaRPr lang="en-US" dirty="0"/>
          </a:p>
        </p:txBody>
      </p:sp>
    </p:spTree>
    <p:extLst>
      <p:ext uri="{BB962C8B-B14F-4D97-AF65-F5344CB8AC3E}">
        <p14:creationId xmlns:p14="http://schemas.microsoft.com/office/powerpoint/2010/main" val="1441556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Guidance for speaker:</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Include your name, phone number, and e-mail address for your audience members to be able to contact you.</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You may also want to include the logo of your LHD or organization.</a:t>
            </a:r>
          </a:p>
          <a:p>
            <a:endParaRPr lang="en-US" dirty="0"/>
          </a:p>
        </p:txBody>
      </p:sp>
      <p:sp>
        <p:nvSpPr>
          <p:cNvPr id="4" name="Slide Number Placeholder 3"/>
          <p:cNvSpPr>
            <a:spLocks noGrp="1"/>
          </p:cNvSpPr>
          <p:nvPr>
            <p:ph type="sldNum" sz="quarter" idx="10"/>
          </p:nvPr>
        </p:nvSpPr>
        <p:spPr/>
        <p:txBody>
          <a:bodyPr/>
          <a:lstStyle/>
          <a:p>
            <a:fld id="{38186BA5-C4B0-4C79-95C4-3FD4E836942B}" type="slidenum">
              <a:rPr lang="en-US" smtClean="0"/>
              <a:pPr/>
              <a:t>21</a:t>
            </a:fld>
            <a:endParaRPr lang="en-US" dirty="0"/>
          </a:p>
        </p:txBody>
      </p:sp>
    </p:spTree>
    <p:extLst>
      <p:ext uri="{BB962C8B-B14F-4D97-AF65-F5344CB8AC3E}">
        <p14:creationId xmlns:p14="http://schemas.microsoft.com/office/powerpoint/2010/main" val="4278596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EF989E-5999-4F61-97CE-74A5AC97B95E}" type="slidenum">
              <a:rPr lang="en-US" smtClean="0"/>
              <a:pPr fontAlgn="base">
                <a:spcBef>
                  <a:spcPct val="0"/>
                </a:spcBef>
                <a:spcAft>
                  <a:spcPct val="0"/>
                </a:spcAft>
                <a:defRPr/>
              </a:pPr>
              <a:t>3</a:t>
            </a:fld>
            <a:endParaRPr lang="en-US" smtClean="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Guidance for speaker:</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Please note that we use the World Health Organization (WHO)’s definition of health. WHO defines health as: “The state of complete physical, mental, and social well-being, and not merely the absence of disease or infirmity. This means that health is more than being free of disease or not feeling sick; it is also a </a:t>
            </a:r>
            <a:r>
              <a:rPr lang="en-US" sz="1200" i="1" kern="1200" dirty="0" smtClean="0">
                <a:solidFill>
                  <a:schemeClr val="tx1"/>
                </a:solidFill>
                <a:effectLst/>
                <a:latin typeface="+mn-lt"/>
                <a:ea typeface="+mn-ea"/>
                <a:cs typeface="+mn-cs"/>
              </a:rPr>
              <a:t>state</a:t>
            </a:r>
            <a:r>
              <a:rPr lang="en-US" sz="1200" kern="1200" dirty="0" smtClean="0">
                <a:solidFill>
                  <a:schemeClr val="tx1"/>
                </a:solidFill>
                <a:effectLst/>
                <a:latin typeface="+mn-lt"/>
                <a:ea typeface="+mn-ea"/>
                <a:cs typeface="+mn-cs"/>
              </a:rPr>
              <a:t> of physical, mental, and social well-being. This state can bring about such feelings as happiness, contentment, and security.”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 addition to the WHO definition, you may choose to incorporate your community’s definition of health if it is included in your city or county’s strategic plan.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Sources:</a:t>
            </a:r>
          </a:p>
          <a:p>
            <a:pPr marL="228600" lvl="0" indent="-228600">
              <a:buFont typeface="+mj-lt"/>
              <a:buAutoNum type="arabicPeriod"/>
            </a:pPr>
            <a:r>
              <a:rPr lang="en-US" sz="1200" kern="1200" dirty="0" smtClean="0">
                <a:solidFill>
                  <a:schemeClr val="tx1"/>
                </a:solidFill>
                <a:effectLst/>
                <a:latin typeface="+mn-lt"/>
                <a:ea typeface="+mn-ea"/>
                <a:cs typeface="+mn-cs"/>
              </a:rPr>
              <a:t>World Health Organization. (2010). Frequently asked questions. Available from: </a:t>
            </a:r>
            <a:r>
              <a:rPr lang="en-US" sz="1200" u="sng" kern="1200" dirty="0" smtClean="0">
                <a:solidFill>
                  <a:schemeClr val="tx1"/>
                </a:solidFill>
                <a:effectLst/>
                <a:latin typeface="+mn-lt"/>
                <a:ea typeface="+mn-ea"/>
                <a:cs typeface="+mn-cs"/>
                <a:hlinkClick r:id="rId3"/>
              </a:rPr>
              <a:t>http://www.who.int/suggestions/faq/en/</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effectLst/>
                <a:latin typeface="+mn-lt"/>
                <a:ea typeface="+mn-ea"/>
                <a:cs typeface="+mn-cs"/>
              </a:rPr>
              <a:t>This slide was adapted from CDC’s Healthy Places PowerPoint presentation, which is available here: </a:t>
            </a:r>
            <a:r>
              <a:rPr lang="en-US" sz="1200" u="sng" kern="1200" dirty="0" smtClean="0">
                <a:solidFill>
                  <a:schemeClr val="tx1"/>
                </a:solidFill>
                <a:effectLst/>
                <a:latin typeface="+mn-lt"/>
                <a:ea typeface="+mn-ea"/>
                <a:cs typeface="+mn-cs"/>
                <a:hlinkClick r:id="rId4"/>
              </a:rPr>
              <a:t>http://www.cdc.gov/healthyplaces/media.htm</a:t>
            </a:r>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794085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Guidance for speaker:</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recommend that you include a slide here about health in your community. For example, you may want to highlight leading causes of death and/or major risk factors. Or if there is a major health initiative in your community, you may want to include it.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If you do not have this information already compiled from a community health assessment or another data collection process, you may be able to find county level data on County Health Rankings (</a:t>
            </a:r>
            <a:r>
              <a:rPr lang="en-US" sz="1200" u="sng" kern="1200" dirty="0" smtClean="0">
                <a:solidFill>
                  <a:schemeClr val="tx1"/>
                </a:solidFill>
                <a:effectLst/>
                <a:latin typeface="+mn-lt"/>
                <a:ea typeface="+mn-ea"/>
                <a:cs typeface="+mn-cs"/>
                <a:hlinkClick r:id="rId3"/>
              </a:rPr>
              <a:t>http://www.countyhealthrankings.org/</a:t>
            </a:r>
            <a:r>
              <a:rPr lang="en-US" sz="1200" kern="1200" dirty="0" smtClean="0">
                <a:solidFill>
                  <a:schemeClr val="tx1"/>
                </a:solidFill>
                <a:effectLst/>
                <a:latin typeface="+mn-lt"/>
                <a:ea typeface="+mn-ea"/>
                <a:cs typeface="+mn-cs"/>
              </a:rPr>
              <a:t>) and the National Environmental Public Health Tracking Network (</a:t>
            </a:r>
            <a:r>
              <a:rPr lang="en-US" sz="1200" u="sng" kern="1200" dirty="0" smtClean="0">
                <a:solidFill>
                  <a:schemeClr val="tx1"/>
                </a:solidFill>
                <a:effectLst/>
                <a:latin typeface="+mn-lt"/>
                <a:ea typeface="+mn-ea"/>
                <a:cs typeface="+mn-cs"/>
                <a:hlinkClick r:id="rId4"/>
              </a:rPr>
              <a:t>http://ephtracking.cdc.gov/showHome.action</a:t>
            </a:r>
            <a:r>
              <a:rPr lang="en-US" sz="1200" kern="1200" dirty="0" smtClean="0">
                <a:solidFill>
                  <a:schemeClr val="tx1"/>
                </a:solidFill>
                <a:effectLst/>
                <a:latin typeface="+mn-lt"/>
                <a:ea typeface="+mn-ea"/>
                <a:cs typeface="+mn-cs"/>
              </a:rPr>
              <a:t>). Healthy People 2020 (</a:t>
            </a:r>
            <a:r>
              <a:rPr lang="en-US" sz="1200" u="sng" kern="1200" dirty="0" smtClean="0">
                <a:solidFill>
                  <a:schemeClr val="tx1"/>
                </a:solidFill>
                <a:effectLst/>
                <a:latin typeface="+mn-lt"/>
                <a:ea typeface="+mn-ea"/>
                <a:cs typeface="+mn-cs"/>
                <a:hlinkClick r:id="rId5"/>
              </a:rPr>
              <a:t>http://www.healthypeople.gov/2020/default.aspx</a:t>
            </a:r>
            <a:r>
              <a:rPr lang="en-US" sz="1200" kern="1200" dirty="0" smtClean="0">
                <a:solidFill>
                  <a:schemeClr val="tx1"/>
                </a:solidFill>
                <a:effectLst/>
                <a:latin typeface="+mn-lt"/>
                <a:ea typeface="+mn-ea"/>
                <a:cs typeface="+mn-cs"/>
              </a:rPr>
              <a:t>) also provides targets that you may be able to use to contrast against your data. </a:t>
            </a:r>
          </a:p>
          <a:p>
            <a:r>
              <a:rPr lang="en-US" sz="1200" b="1"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suggest you also mention some other examples to illustrate the importance of </a:t>
            </a:r>
            <a:r>
              <a:rPr lang="en-US" sz="1200" kern="1200" dirty="0" err="1" smtClean="0">
                <a:solidFill>
                  <a:schemeClr val="tx1"/>
                </a:solidFill>
                <a:effectLst/>
                <a:latin typeface="+mn-lt"/>
                <a:ea typeface="+mn-ea"/>
                <a:cs typeface="+mn-cs"/>
              </a:rPr>
              <a:t>HiAP</a:t>
            </a:r>
            <a:r>
              <a:rPr lang="en-US" sz="1200" kern="1200" dirty="0" smtClean="0">
                <a:solidFill>
                  <a:schemeClr val="tx1"/>
                </a:solidFill>
                <a:effectLst/>
                <a:latin typeface="+mn-lt"/>
                <a:ea typeface="+mn-ea"/>
                <a:cs typeface="+mn-cs"/>
              </a:rPr>
              <a:t>, such as data on health determinants like air quality or vacant housing.</a:t>
            </a: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38186BA5-C4B0-4C79-95C4-3FD4E836942B}" type="slidenum">
              <a:rPr lang="en-US" smtClean="0"/>
              <a:pPr/>
              <a:t>4</a:t>
            </a:fld>
            <a:endParaRPr lang="en-US" dirty="0"/>
          </a:p>
        </p:txBody>
      </p:sp>
    </p:spTree>
    <p:extLst>
      <p:ext uri="{BB962C8B-B14F-4D97-AF65-F5344CB8AC3E}">
        <p14:creationId xmlns:p14="http://schemas.microsoft.com/office/powerpoint/2010/main" val="1817042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r>
              <a:rPr lang="en-US" sz="1200" b="1" kern="1200" dirty="0" smtClean="0">
                <a:solidFill>
                  <a:schemeClr val="tx1"/>
                </a:solidFill>
                <a:effectLst/>
                <a:latin typeface="+mn-lt"/>
                <a:ea typeface="+mn-ea"/>
                <a:cs typeface="+mn-cs"/>
              </a:rPr>
              <a:t>Guidance for speaker: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Discuss major factors that determine our health.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(Language verbatim from Healthy People 2020)</a:t>
            </a:r>
          </a:p>
          <a:p>
            <a:pPr marL="171450" lvl="0" indent="-171450">
              <a:buFont typeface="Arial" pitchFamily="34" charset="0"/>
              <a:buChar char="•"/>
            </a:pPr>
            <a:r>
              <a:rPr lang="en-US" sz="1200" kern="1200" dirty="0" smtClean="0">
                <a:solidFill>
                  <a:schemeClr val="tx1"/>
                </a:solidFill>
                <a:effectLst/>
                <a:latin typeface="+mn-lt"/>
                <a:ea typeface="+mn-ea"/>
                <a:cs typeface="+mn-cs"/>
              </a:rPr>
              <a:t>Health starts in our homes, schools, workplaces, neighborhoods, and communities. </a:t>
            </a:r>
          </a:p>
          <a:p>
            <a:pPr marL="171450" lvl="0" indent="-171450">
              <a:buFont typeface="Arial" pitchFamily="34" charset="0"/>
              <a:buChar char="•"/>
            </a:pPr>
            <a:r>
              <a:rPr lang="en-US" sz="1200" kern="1200" dirty="0" smtClean="0">
                <a:solidFill>
                  <a:schemeClr val="tx1"/>
                </a:solidFill>
                <a:effectLst/>
                <a:latin typeface="+mn-lt"/>
                <a:ea typeface="+mn-ea"/>
                <a:cs typeface="+mn-cs"/>
              </a:rPr>
              <a:t>We know that taking care of ourselves by eating well and staying active, not smoking, getting the recommended immunizations and screening tests, and seeing a doctor when we are sick all influence our health.</a:t>
            </a:r>
          </a:p>
          <a:p>
            <a:pPr marL="171450" lvl="0" indent="-171450">
              <a:buFont typeface="Arial" pitchFamily="34" charset="0"/>
              <a:buChar char="•"/>
            </a:pPr>
            <a:r>
              <a:rPr lang="en-US" sz="1200" kern="1200" dirty="0" smtClean="0">
                <a:solidFill>
                  <a:schemeClr val="tx1"/>
                </a:solidFill>
                <a:effectLst/>
                <a:latin typeface="+mn-lt"/>
                <a:ea typeface="+mn-ea"/>
                <a:cs typeface="+mn-cs"/>
              </a:rPr>
              <a:t>We also know that our family histories can play a role in our health. </a:t>
            </a:r>
          </a:p>
          <a:p>
            <a:pPr marL="171450" lvl="0" indent="-171450">
              <a:buFont typeface="Arial" pitchFamily="34" charset="0"/>
              <a:buChar char="•"/>
            </a:pPr>
            <a:r>
              <a:rPr lang="en-US" sz="1200" kern="1200" dirty="0" smtClean="0">
                <a:solidFill>
                  <a:schemeClr val="tx1"/>
                </a:solidFill>
                <a:effectLst/>
                <a:latin typeface="+mn-lt"/>
                <a:ea typeface="+mn-ea"/>
                <a:cs typeface="+mn-cs"/>
              </a:rPr>
              <a:t>Our health is also determined in part by access to social and economic opportunities; the resources and supports available in our homes, neighborhoods, and communities; the quality of our schooling; the safety of our workplaces; the cleanliness of our water, food, and air; and the nature of our social interactions and relationships. </a:t>
            </a:r>
          </a:p>
          <a:p>
            <a:pPr marL="171450" lvl="0" indent="-171450">
              <a:buFont typeface="Arial" pitchFamily="34" charset="0"/>
              <a:buChar char="•"/>
            </a:pPr>
            <a:r>
              <a:rPr lang="en-US" sz="1200" kern="1200" dirty="0" smtClean="0">
                <a:solidFill>
                  <a:schemeClr val="tx1"/>
                </a:solidFill>
                <a:effectLst/>
                <a:latin typeface="+mn-lt"/>
                <a:ea typeface="+mn-ea"/>
                <a:cs typeface="+mn-cs"/>
              </a:rPr>
              <a:t>The conditions in which we live explain in part why some Americans are healthier than others and why Americans more generally are not as healthy as they could be.</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a:t>
            </a:r>
          </a:p>
          <a:p>
            <a:pPr fontAlgn="base"/>
            <a:r>
              <a:rPr lang="en-US" sz="1200" b="1" kern="1200" dirty="0" smtClean="0">
                <a:solidFill>
                  <a:schemeClr val="tx1"/>
                </a:solidFill>
                <a:effectLst/>
                <a:latin typeface="+mn-lt"/>
                <a:ea typeface="+mn-ea"/>
                <a:cs typeface="+mn-cs"/>
              </a:rPr>
              <a:t>Sources:</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Healthy People 2020. (2013). Social Determinants of Health. Available from: </a:t>
            </a:r>
            <a:r>
              <a:rPr lang="en-US" sz="1200" u="sng" kern="1200" dirty="0" smtClean="0">
                <a:solidFill>
                  <a:schemeClr val="tx1"/>
                </a:solidFill>
                <a:effectLst/>
                <a:latin typeface="+mn-lt"/>
                <a:ea typeface="+mn-ea"/>
                <a:cs typeface="+mn-cs"/>
                <a:hlinkClick r:id="rId3"/>
              </a:rPr>
              <a:t>http://www.healthypeople.gov/2020/topicsobjectives2020/overview.aspx?topicid=39</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sz="1200" kern="1200" dirty="0" smtClean="0">
                <a:solidFill>
                  <a:schemeClr val="tx1"/>
                </a:solidFill>
                <a:effectLst/>
                <a:latin typeface="+mn-lt"/>
                <a:ea typeface="+mn-ea"/>
                <a:cs typeface="+mn-cs"/>
              </a:rPr>
              <a:t>Centers for Disease Control and Prevention. (2010). Public health genomics: Family health history. Available from: </a:t>
            </a:r>
            <a:r>
              <a:rPr lang="en-US" sz="1200" u="sng" kern="1200" dirty="0" smtClean="0">
                <a:solidFill>
                  <a:schemeClr val="tx1"/>
                </a:solidFill>
                <a:effectLst/>
                <a:latin typeface="+mn-lt"/>
                <a:ea typeface="+mn-ea"/>
                <a:cs typeface="+mn-cs"/>
                <a:hlinkClick r:id="rId4"/>
              </a:rPr>
              <a:t>www.cdc.gov/genomics/famhistory/index.htm</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effectLst/>
                <a:latin typeface="+mn-lt"/>
                <a:ea typeface="+mn-ea"/>
                <a:cs typeface="+mn-cs"/>
              </a:rPr>
              <a:t>World Health Organization. (2013). Social determinants of health. Available from: </a:t>
            </a:r>
            <a:r>
              <a:rPr lang="en-US" sz="1200" u="sng" kern="1200" dirty="0" smtClean="0">
                <a:solidFill>
                  <a:schemeClr val="tx1"/>
                </a:solidFill>
                <a:effectLst/>
                <a:latin typeface="+mn-lt"/>
                <a:ea typeface="+mn-ea"/>
                <a:cs typeface="+mn-cs"/>
                <a:hlinkClick r:id="rId5"/>
              </a:rPr>
              <a:t>www.who.int/social_determinants/en/</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sz="1200" kern="1200" dirty="0" smtClean="0">
                <a:solidFill>
                  <a:schemeClr val="tx1"/>
                </a:solidFill>
                <a:effectLst/>
                <a:latin typeface="+mn-lt"/>
                <a:ea typeface="+mn-ea"/>
                <a:cs typeface="+mn-cs"/>
              </a:rPr>
              <a:t>This slide was adapted from CDC’s Healthy Places PowerPoint presentation, which is available here: </a:t>
            </a:r>
            <a:r>
              <a:rPr lang="en-US" sz="1200" u="sng" kern="1200" dirty="0" smtClean="0">
                <a:solidFill>
                  <a:schemeClr val="tx1"/>
                </a:solidFill>
                <a:effectLst/>
                <a:latin typeface="+mn-lt"/>
                <a:ea typeface="+mn-ea"/>
                <a:cs typeface="+mn-cs"/>
                <a:hlinkClick r:id="rId6"/>
              </a:rPr>
              <a:t>http://www.cdc.gov/healthyplaces/media.htm</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p>
          <a:p>
            <a:pPr defTabSz="873161">
              <a:spcBef>
                <a:spcPct val="0"/>
              </a:spcBef>
              <a:defRPr/>
            </a:pPr>
            <a:endParaRPr lang="en-US" sz="900" dirty="0" smtClean="0">
              <a:solidFill>
                <a:schemeClr val="bg1"/>
              </a:solidFill>
            </a:endParaRP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09B14A-574B-451B-A438-E3C4349AA4AC}"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2252478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8ABE4EE9-199C-49B9-A008-2503D7BEC731}" type="slidenum">
              <a:rPr lang="en-US" smtClean="0"/>
              <a:pPr/>
              <a:t>6</a:t>
            </a:fld>
            <a:endParaRPr lang="en-US" smtClean="0"/>
          </a:p>
        </p:txBody>
      </p:sp>
      <p:sp>
        <p:nvSpPr>
          <p:cNvPr id="65539" name="Rectangle 2"/>
          <p:cNvSpPr>
            <a:spLocks noGrp="1" noRot="1" noChangeAspect="1" noChangeArrowheads="1" noTextEdit="1"/>
          </p:cNvSpPr>
          <p:nvPr>
            <p:ph type="sldImg"/>
          </p:nvPr>
        </p:nvSpPr>
        <p:spPr>
          <a:xfrm>
            <a:off x="1125538" y="701675"/>
            <a:ext cx="4635500" cy="3476625"/>
          </a:xfrm>
          <a:ln/>
        </p:spPr>
      </p:sp>
      <p:sp>
        <p:nvSpPr>
          <p:cNvPr id="65540" name="Rectangle 3"/>
          <p:cNvSpPr>
            <a:spLocks noGrp="1" noChangeArrowheads="1"/>
          </p:cNvSpPr>
          <p:nvPr>
            <p:ph type="body" idx="1"/>
          </p:nvPr>
        </p:nvSpPr>
        <p:spPr>
          <a:xfrm>
            <a:off x="906364" y="4416098"/>
            <a:ext cx="5042297" cy="4173235"/>
          </a:xfrm>
          <a:noFill/>
        </p:spPr>
        <p:txBody>
          <a:bodyPr>
            <a:normAutofit lnSpcReduction="10000"/>
          </a:bodyPr>
          <a:lstStyle/>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While an estimated 96% of our health expenditures are directed toward health care, access to health care only accounts for 10% of the factors that determine a person’s health. Conversely, the environment and our behavior (which is directly influenced by our environment) account for nearly 70% of what determines our health.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Health in All Policies provides a systematic way to address the largest factors that determine our health: environment and behavior. Before we discuss how health in all policies can change our environment, let’s first look at how the environment impacts health.</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a:t>
            </a:r>
          </a:p>
          <a:p>
            <a:pPr fontAlgn="base"/>
            <a:r>
              <a:rPr lang="en-US" sz="1200" b="1" kern="1200" dirty="0" smtClean="0">
                <a:solidFill>
                  <a:schemeClr val="tx1"/>
                </a:solidFill>
                <a:effectLst/>
                <a:latin typeface="+mn-lt"/>
                <a:ea typeface="+mn-ea"/>
                <a:cs typeface="+mn-cs"/>
              </a:rPr>
              <a:t>Sources:</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Centers for Disease Control and Prevention. (2010). Blue Sky Initiative, University of California at San Francisco, Institute of the Future. </a:t>
            </a:r>
          </a:p>
          <a:p>
            <a:pPr marL="228600" lvl="0" indent="-228600">
              <a:buFont typeface="+mj-lt"/>
              <a:buAutoNum type="arabicPeriod"/>
            </a:pPr>
            <a:r>
              <a:rPr lang="en-US" sz="1200" kern="1200" dirty="0" smtClean="0">
                <a:solidFill>
                  <a:schemeClr val="tx1"/>
                </a:solidFill>
                <a:effectLst/>
                <a:latin typeface="+mn-lt"/>
                <a:ea typeface="+mn-ea"/>
                <a:cs typeface="+mn-cs"/>
              </a:rPr>
              <a:t>This slide was adapted from the Prevention Institute’s “Promoting Community Based Prevention through Health Reform,” presented by </a:t>
            </a:r>
            <a:r>
              <a:rPr lang="en-US" sz="1200" kern="1200" dirty="0" err="1" smtClean="0">
                <a:solidFill>
                  <a:schemeClr val="tx1"/>
                </a:solidFill>
                <a:effectLst/>
                <a:latin typeface="+mn-lt"/>
                <a:ea typeface="+mn-ea"/>
                <a:cs typeface="+mn-cs"/>
              </a:rPr>
              <a:t>Janani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Srikantharajah</a:t>
            </a:r>
            <a:r>
              <a:rPr lang="en-US" sz="1200" kern="1200" dirty="0" smtClean="0">
                <a:solidFill>
                  <a:schemeClr val="tx1"/>
                </a:solidFill>
                <a:effectLst/>
                <a:latin typeface="+mn-lt"/>
                <a:ea typeface="+mn-ea"/>
                <a:cs typeface="+mn-cs"/>
              </a:rPr>
              <a:t> on January 27, 2011, which is available here: </a:t>
            </a:r>
            <a:r>
              <a:rPr lang="en-US" sz="1200" u="sng" kern="1200" dirty="0" smtClean="0">
                <a:solidFill>
                  <a:schemeClr val="tx1"/>
                </a:solidFill>
                <a:effectLst/>
                <a:latin typeface="+mn-lt"/>
                <a:ea typeface="+mn-ea"/>
                <a:cs typeface="+mn-cs"/>
                <a:hlinkClick r:id="rId3"/>
              </a:rPr>
              <a:t>http://www.google.com/url?sa=t&amp;rct=j&amp;q=&amp;esrc=s&amp;source=web&amp;cd=1&amp;cad=rja&amp;ved=0CC8QFjAA&amp;url=http%3A%2F%2Fwww.familiesusa.org%2Fconference%2Fhealth-action-2011%2Fspeaker-materials%2FFamilies-USA_JS_1-27-11-srikantharajah.ppt&amp;ei=IsXaUaagJNOs4AOxwICAAQ&amp;usg=AFQjCNEGbr1Ox5iHiLXd-lIXRymPdhuKWQ&amp;sig2=EuEbyEvGrTKHnK8UaWnuug&amp;bvm=bv.48705608,d.dmg</a:t>
            </a:r>
            <a:r>
              <a:rPr lang="en-US" sz="1200" kern="1200" dirty="0" smtClean="0">
                <a:solidFill>
                  <a:schemeClr val="tx1"/>
                </a:solidFill>
                <a:effectLst/>
                <a:latin typeface="+mn-lt"/>
                <a:ea typeface="+mn-ea"/>
                <a:cs typeface="+mn-cs"/>
              </a:rPr>
              <a:t>. </a:t>
            </a:r>
          </a:p>
          <a:p>
            <a:pPr defTabSz="873161">
              <a:defRPr/>
            </a:pPr>
            <a:endParaRPr lang="en-US" dirty="0" smtClean="0"/>
          </a:p>
        </p:txBody>
      </p:sp>
    </p:spTree>
    <p:extLst>
      <p:ext uri="{BB962C8B-B14F-4D97-AF65-F5344CB8AC3E}">
        <p14:creationId xmlns:p14="http://schemas.microsoft.com/office/powerpoint/2010/main" val="1698578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fontAlgn="base"/>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lvl="0" fontAlgn="base"/>
            <a:r>
              <a:rPr lang="en-US" sz="1200" kern="1200" dirty="0" smtClean="0">
                <a:solidFill>
                  <a:schemeClr val="tx1"/>
                </a:solidFill>
                <a:effectLst/>
                <a:latin typeface="+mn-lt"/>
                <a:ea typeface="+mn-ea"/>
                <a:cs typeface="+mn-cs"/>
              </a:rPr>
              <a:t>The environment is both natural and synthetic. We are able to control the synthetic constructed items that form the physical characteristics of a community (a.k.a., the built environment) and the social environment that we create. </a:t>
            </a:r>
          </a:p>
          <a:p>
            <a:pPr fontAlgn="base"/>
            <a:r>
              <a:rPr lang="en-US" sz="1200" kern="1200" dirty="0" smtClean="0">
                <a:solidFill>
                  <a:schemeClr val="tx1"/>
                </a:solidFill>
                <a:effectLst/>
                <a:latin typeface="+mn-lt"/>
                <a:ea typeface="+mn-ea"/>
                <a:cs typeface="+mn-cs"/>
              </a:rPr>
              <a:t> </a:t>
            </a:r>
          </a:p>
          <a:p>
            <a:pPr lvl="0" fontAlgn="base"/>
            <a:r>
              <a:rPr lang="en-US" sz="1200" kern="1200" dirty="0" smtClean="0">
                <a:solidFill>
                  <a:schemeClr val="tx1"/>
                </a:solidFill>
                <a:effectLst/>
                <a:latin typeface="+mn-lt"/>
                <a:ea typeface="+mn-ea"/>
                <a:cs typeface="+mn-cs"/>
              </a:rPr>
              <a:t>The built environment includes schools, workplaces, parks and recreation areas, greenways, business areas, and transportation systems. It extends overhead in the form of electric transmission lines, underground in the form of waste disposal sites, water systems, subway trains, and across the country in the form of highways. </a:t>
            </a:r>
          </a:p>
          <a:p>
            <a:pPr fontAlgn="base"/>
            <a:r>
              <a:rPr lang="en-US" sz="1200" kern="1200" dirty="0" smtClean="0">
                <a:solidFill>
                  <a:schemeClr val="tx1"/>
                </a:solidFill>
                <a:effectLst/>
                <a:latin typeface="+mn-lt"/>
                <a:ea typeface="+mn-ea"/>
                <a:cs typeface="+mn-cs"/>
              </a:rPr>
              <a:t> </a:t>
            </a:r>
          </a:p>
          <a:p>
            <a:pPr lvl="0" fontAlgn="base"/>
            <a:r>
              <a:rPr lang="en-US" sz="1200" kern="1200" dirty="0" smtClean="0">
                <a:solidFill>
                  <a:schemeClr val="tx1"/>
                </a:solidFill>
                <a:effectLst/>
                <a:latin typeface="+mn-lt"/>
                <a:ea typeface="+mn-ea"/>
                <a:cs typeface="+mn-cs"/>
              </a:rPr>
              <a:t>The social environment includes the availability of resources to meet daily needs (e.g., housing and food), access to educational and economic opportunities, public safety, safety from crime and violence, and social support.</a:t>
            </a:r>
          </a:p>
          <a:p>
            <a:pPr fontAlgn="base"/>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t>
            </a:r>
          </a:p>
          <a:p>
            <a:pPr fontAlgn="base"/>
            <a:r>
              <a:rPr lang="en-US" sz="1200" b="1" kern="1200" dirty="0" smtClean="0">
                <a:solidFill>
                  <a:schemeClr val="tx1"/>
                </a:solidFill>
                <a:effectLst/>
                <a:latin typeface="+mn-lt"/>
                <a:ea typeface="+mn-ea"/>
                <a:cs typeface="+mn-cs"/>
              </a:rPr>
              <a:t>Sources:</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Healthy People 2020. (2013). Social Determinants of Health. Available from: </a:t>
            </a:r>
            <a:r>
              <a:rPr lang="en-US" sz="1200" u="sng" kern="1200" dirty="0" smtClean="0">
                <a:solidFill>
                  <a:schemeClr val="tx1"/>
                </a:solidFill>
                <a:effectLst/>
                <a:latin typeface="+mn-lt"/>
                <a:ea typeface="+mn-ea"/>
                <a:cs typeface="+mn-cs"/>
                <a:hlinkClick r:id="rId3"/>
              </a:rPr>
              <a:t>http://www.healthypeople.gov/2020/topicsobjectives2020/overview.aspx?topicid=39</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effectLst/>
                <a:latin typeface="+mn-lt"/>
                <a:ea typeface="+mn-ea"/>
                <a:cs typeface="+mn-cs"/>
              </a:rPr>
              <a:t>Centers for Disease Control and Prevention. (2010). Healthy places terminology. Available from: </a:t>
            </a:r>
            <a:r>
              <a:rPr lang="en-US" sz="1200" u="sng" kern="1200" dirty="0" smtClean="0">
                <a:solidFill>
                  <a:schemeClr val="tx1"/>
                </a:solidFill>
                <a:effectLst/>
                <a:latin typeface="+mn-lt"/>
                <a:ea typeface="+mn-ea"/>
                <a:cs typeface="+mn-cs"/>
                <a:hlinkClick r:id="rId4"/>
              </a:rPr>
              <a:t>www.cdc.gov/healthyplaces/terminology.htm</a:t>
            </a:r>
            <a:r>
              <a:rPr lang="en-US" sz="1200" kern="1200" dirty="0" smtClean="0">
                <a:solidFill>
                  <a:schemeClr val="tx1"/>
                </a:solidFill>
                <a:effectLst/>
                <a:latin typeface="+mn-lt"/>
                <a:ea typeface="+mn-ea"/>
                <a:cs typeface="+mn-cs"/>
              </a:rPr>
              <a:t> .</a:t>
            </a:r>
          </a:p>
          <a:p>
            <a:pPr marL="228600" lvl="0" indent="-228600" fontAlgn="base">
              <a:buFont typeface="+mj-lt"/>
              <a:buAutoNum type="arabicPeriod"/>
            </a:pPr>
            <a:r>
              <a:rPr lang="en-US" sz="1200" kern="1200" dirty="0" smtClean="0">
                <a:solidFill>
                  <a:schemeClr val="tx1"/>
                </a:solidFill>
                <a:effectLst/>
                <a:latin typeface="+mn-lt"/>
                <a:ea typeface="+mn-ea"/>
                <a:cs typeface="+mn-cs"/>
              </a:rPr>
              <a:t>National Institutes of Health. (2004). Obesity and the built environment. Available from:  </a:t>
            </a:r>
            <a:r>
              <a:rPr lang="en-US" sz="1200" u="sng" kern="1200" dirty="0" smtClean="0">
                <a:solidFill>
                  <a:schemeClr val="tx1"/>
                </a:solidFill>
                <a:effectLst/>
                <a:latin typeface="+mn-lt"/>
                <a:ea typeface="+mn-ea"/>
                <a:cs typeface="+mn-cs"/>
                <a:hlinkClick r:id="rId5"/>
              </a:rPr>
              <a:t>http://grants.nih.gov/grants/guide/rfa-files/rfa-es-04-003.html</a:t>
            </a:r>
            <a:r>
              <a:rPr lang="en-US" sz="1200" kern="1200" dirty="0" smtClean="0">
                <a:solidFill>
                  <a:schemeClr val="tx1"/>
                </a:solidFill>
                <a:effectLst/>
                <a:latin typeface="+mn-lt"/>
                <a:ea typeface="+mn-ea"/>
                <a:cs typeface="+mn-cs"/>
              </a:rPr>
              <a:t> .</a:t>
            </a:r>
          </a:p>
          <a:p>
            <a:pPr marL="228600" lvl="0" indent="-228600" fontAlgn="base">
              <a:buFont typeface="+mj-lt"/>
              <a:buAutoNum type="arabicPeriod"/>
            </a:pPr>
            <a:r>
              <a:rPr lang="en-US" sz="1200" kern="1200" dirty="0" smtClean="0">
                <a:solidFill>
                  <a:schemeClr val="tx1"/>
                </a:solidFill>
                <a:effectLst/>
                <a:latin typeface="+mn-lt"/>
                <a:ea typeface="+mn-ea"/>
                <a:cs typeface="+mn-cs"/>
              </a:rPr>
              <a:t>This slide was adapted from CDC’s Healthy Places PowerPoint presentation, which is available here: </a:t>
            </a:r>
            <a:r>
              <a:rPr lang="en-US" sz="1200" u="sng" kern="1200" dirty="0" smtClean="0">
                <a:solidFill>
                  <a:schemeClr val="tx1"/>
                </a:solidFill>
                <a:effectLst/>
                <a:latin typeface="+mn-lt"/>
                <a:ea typeface="+mn-ea"/>
                <a:cs typeface="+mn-cs"/>
                <a:hlinkClick r:id="rId6"/>
              </a:rPr>
              <a:t>http://www.cdc.gov/healthyplaces/media.htm</a:t>
            </a:r>
            <a:r>
              <a:rPr lang="en-US" sz="1200" kern="1200" dirty="0" smtClean="0">
                <a:solidFill>
                  <a:schemeClr val="tx1"/>
                </a:solidFill>
                <a:effectLst/>
                <a:latin typeface="+mn-lt"/>
                <a:ea typeface="+mn-ea"/>
                <a:cs typeface="+mn-cs"/>
              </a:rPr>
              <a:t> </a:t>
            </a:r>
          </a:p>
          <a:p>
            <a:pPr eaLnBrk="1" hangingPunct="1">
              <a:spcBef>
                <a:spcPct val="0"/>
              </a:spcBef>
            </a:pPr>
            <a:endParaRPr lang="en-US" dirty="0"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5F88ED-AAED-4C36-8303-BFDA333310F8}"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3626530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Guidance for speaker:</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For more detailed language on how to describe the connections between the built environment and health, CDC has compiled a slide deck to aid you: </a:t>
            </a:r>
            <a:r>
              <a:rPr lang="en-US" sz="1200" u="sng" kern="1200" dirty="0" smtClean="0">
                <a:solidFill>
                  <a:schemeClr val="tx1"/>
                </a:solidFill>
                <a:effectLst/>
                <a:latin typeface="+mn-lt"/>
                <a:ea typeface="+mn-ea"/>
                <a:cs typeface="+mn-cs"/>
                <a:hlinkClick r:id="rId3"/>
              </a:rPr>
              <a:t>http://www.cdc.gov/healthyplaces/media.htm</a:t>
            </a:r>
            <a:r>
              <a:rPr lang="en-US" sz="1200" kern="1200" dirty="0" smtClean="0">
                <a:solidFill>
                  <a:schemeClr val="tx1"/>
                </a:solidFill>
                <a:effectLst/>
                <a:latin typeface="+mn-lt"/>
                <a:ea typeface="+mn-ea"/>
                <a:cs typeface="+mn-cs"/>
              </a:rPr>
              <a:t>.</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way we arrange all elements of the built environment make up a community’s physical design.  Community design is informed by planning processes and policies. The design affects our water and air quality, access to healthy foods and physical activity, and how we interact with each other. Provided here are some of the ways that the environment impacts our health.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Now let’s discuss some of the ways how our environment may be affecting our health.</a:t>
            </a:r>
          </a:p>
          <a:p>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a:t>
            </a:r>
          </a:p>
          <a:p>
            <a:pPr fontAlgn="base"/>
            <a:r>
              <a:rPr lang="en-US" sz="1200" b="1" kern="1200" dirty="0" smtClean="0">
                <a:solidFill>
                  <a:schemeClr val="tx1"/>
                </a:solidFill>
                <a:effectLst/>
                <a:latin typeface="+mn-lt"/>
                <a:ea typeface="+mn-ea"/>
                <a:cs typeface="+mn-cs"/>
              </a:rPr>
              <a:t>Sources:</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This slide was adopted from CDC’s Healthy Places PowerPoint presentation, which is available here: </a:t>
            </a:r>
            <a:r>
              <a:rPr lang="en-US" sz="1200" u="sng" kern="1200" dirty="0" smtClean="0">
                <a:solidFill>
                  <a:schemeClr val="tx1"/>
                </a:solidFill>
                <a:effectLst/>
                <a:latin typeface="+mn-lt"/>
                <a:ea typeface="+mn-ea"/>
                <a:cs typeface="+mn-cs"/>
                <a:hlinkClick r:id="rId3"/>
              </a:rPr>
              <a:t>http://www.cdc.gov/healthyplaces/media.htm</a:t>
            </a:r>
            <a:r>
              <a:rPr lang="en-US" sz="1200" kern="1200" dirty="0" smtClean="0">
                <a:solidFill>
                  <a:schemeClr val="tx1"/>
                </a:solidFill>
                <a:effectLst/>
                <a:latin typeface="+mn-lt"/>
                <a:ea typeface="+mn-ea"/>
                <a:cs typeface="+mn-cs"/>
              </a:rPr>
              <a:t>. </a:t>
            </a:r>
          </a:p>
          <a:p>
            <a:endParaRPr lang="en-US" dirty="0" smtClean="0"/>
          </a:p>
        </p:txBody>
      </p:sp>
      <p:sp>
        <p:nvSpPr>
          <p:cNvPr id="4" name="Slide Number Placeholder 3"/>
          <p:cNvSpPr>
            <a:spLocks noGrp="1"/>
          </p:cNvSpPr>
          <p:nvPr>
            <p:ph type="sldNum" sz="quarter" idx="10"/>
          </p:nvPr>
        </p:nvSpPr>
        <p:spPr/>
        <p:txBody>
          <a:bodyPr/>
          <a:lstStyle/>
          <a:p>
            <a:pPr>
              <a:defRPr/>
            </a:pPr>
            <a:fld id="{ECC5ACC9-1056-4DBA-B52F-401484A65F94}" type="slidenum">
              <a:rPr lang="en-US" smtClean="0"/>
              <a:pPr>
                <a:defRPr/>
              </a:pPr>
              <a:t>8</a:t>
            </a:fld>
            <a:endParaRPr lang="en-US"/>
          </a:p>
        </p:txBody>
      </p:sp>
    </p:spTree>
    <p:extLst>
      <p:ext uri="{BB962C8B-B14F-4D97-AF65-F5344CB8AC3E}">
        <p14:creationId xmlns:p14="http://schemas.microsoft.com/office/powerpoint/2010/main" val="710587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sz="1200" b="1" kern="1200" dirty="0" smtClean="0">
                <a:solidFill>
                  <a:schemeClr val="tx1"/>
                </a:solidFill>
                <a:effectLst/>
                <a:latin typeface="+mn-lt"/>
                <a:ea typeface="+mn-ea"/>
                <a:cs typeface="+mn-cs"/>
              </a:rPr>
              <a:t>Guidance for speaker:</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We recommend that you choose a photo of your own community that highlights a relevant public health issue, such as people commuting to work or playing outdoors. Using more than one picture may better illustrate the connections. </a:t>
            </a: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You may consider including an assessment of the number of decision points that impact the issue/program that you are highlighting and, if possible, when health was considered in this process. To see how one local non-profit approached this, check out Equity Matters’ presentation of their data in the NACCHO toolkit, “Civic Engagement Using Social Determinant Data: Creating Opportunities for Health in Baltimore”: </a:t>
            </a:r>
            <a:r>
              <a:rPr lang="en-US" sz="1200" u="sng" kern="1200" dirty="0" smtClean="0">
                <a:solidFill>
                  <a:schemeClr val="tx1"/>
                </a:solidFill>
                <a:effectLst/>
                <a:latin typeface="+mn-lt"/>
                <a:ea typeface="+mn-ea"/>
                <a:cs typeface="+mn-cs"/>
                <a:hlinkClick r:id="rId3"/>
              </a:rPr>
              <a:t>http://www.naccho.org/toolbox/tool.cfm?id=3238</a:t>
            </a:r>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Have participants identify what they see in this photo. Discuss what they see.</a:t>
            </a:r>
            <a:r>
              <a:rPr lang="en-US" sz="1200" kern="1200" baseline="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dirty="0" smtClean="0">
              <a:effectLst/>
            </a:endParaRPr>
          </a:p>
          <a:p>
            <a:pPr lvl="0"/>
            <a:r>
              <a:rPr lang="en-US" sz="1200" kern="1200" dirty="0" smtClean="0">
                <a:solidFill>
                  <a:schemeClr val="tx1"/>
                </a:solidFill>
                <a:effectLst/>
                <a:latin typeface="+mn-lt"/>
                <a:ea typeface="+mn-ea"/>
                <a:cs typeface="+mn-cs"/>
              </a:rPr>
              <a:t>Then ask participants to consider how these behaviors and the physical environment affect the health of your community:</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Keeping people physically active (reducing obesity)</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Improved air quality (fewer people on the road means fewer particulate matter emissions and related heart attacks and fewer asthma attacks)</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Improved water quality (less run-off from cars and vehicles)</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Fewer traffic-related injuries (bicyclists and pedestrians are separated from automobiles)</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Climate change results in stronger and longer heat waves, more frequent weather precipitation events, more frequent and severe droughts, and more extreme weather events such as flooding and tropical cyclones. Biking and walking is one strategy for reducing carbon emissions. </a:t>
            </a:r>
            <a:endParaRPr lang="en-US" sz="1100" kern="1200" dirty="0" smtClean="0">
              <a:solidFill>
                <a:schemeClr val="tx1"/>
              </a:solidFill>
              <a:effectLst/>
              <a:latin typeface="+mn-lt"/>
              <a:ea typeface="+mn-ea"/>
              <a:cs typeface="+mn-cs"/>
            </a:endParaRPr>
          </a:p>
          <a:p>
            <a:pPr marL="628650" lvl="1" indent="-171450">
              <a:buFont typeface="Arial" pitchFamily="34" charset="0"/>
              <a:buChar char="•"/>
            </a:pPr>
            <a:r>
              <a:rPr lang="en-US" sz="1200" kern="1200" dirty="0" smtClean="0">
                <a:solidFill>
                  <a:schemeClr val="tx1"/>
                </a:solidFill>
                <a:effectLst/>
                <a:latin typeface="+mn-lt"/>
                <a:ea typeface="+mn-ea"/>
                <a:cs typeface="+mn-cs"/>
              </a:rPr>
              <a:t>The fabric of a community and the community pool of human resources are often called “social capital.” This term refers to the individual and communal time and energy available for  community improvement, social networking, civic engagement, personal recreation, and other activities that create social bonds between individuals and groups. Such activities and bonds affect mental and physical health. Suburbanization and sprawl have been linked, in part, to decreases in social capital due to a greater dependency on personal vehicles for basic transportation, longer commute times, and less time for social activities, which may all facilitate increased social isolation. Healthy community design aims to increase social capital by creating communities that are mixed-use (a mix of housing, civic uses, and commercial uses, including retail, restaurants, and offices). Mixed-use communities allow a resident to meet their needs – such as work, play, shop, and attend school – close to where they live, thus creating spaces for greater social interaction, reducing their amount of commuting time, and increasing their time for leisure and social activities.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dirty="0" smtClean="0">
              <a:effectLst/>
            </a:endParaRPr>
          </a:p>
          <a:p>
            <a:pPr lvl="0"/>
            <a:r>
              <a:rPr lang="en-US" sz="1200" kern="1200" dirty="0" smtClean="0">
                <a:solidFill>
                  <a:schemeClr val="tx1"/>
                </a:solidFill>
                <a:effectLst/>
                <a:latin typeface="+mn-lt"/>
                <a:ea typeface="+mn-ea"/>
                <a:cs typeface="+mn-cs"/>
              </a:rPr>
              <a:t>While we make choices every day that influence our health, our environments also impact our health.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endParaRPr lang="en-US" sz="11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Sources:</a:t>
            </a:r>
            <a:endParaRPr lang="en-US" sz="18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err="1" smtClean="0">
                <a:solidFill>
                  <a:schemeClr val="tx1"/>
                </a:solidFill>
                <a:effectLst/>
                <a:latin typeface="+mn-lt"/>
                <a:ea typeface="+mn-ea"/>
                <a:cs typeface="+mn-cs"/>
              </a:rPr>
              <a:t>Besser</a:t>
            </a:r>
            <a:r>
              <a:rPr lang="en-US" sz="1200" kern="1200" dirty="0" smtClean="0">
                <a:solidFill>
                  <a:schemeClr val="tx1"/>
                </a:solidFill>
                <a:effectLst/>
                <a:latin typeface="+mn-lt"/>
                <a:ea typeface="+mn-ea"/>
                <a:cs typeface="+mn-cs"/>
              </a:rPr>
              <a:t> B, Marcus M, and </a:t>
            </a:r>
            <a:r>
              <a:rPr lang="en-US" sz="1200" kern="1200" dirty="0" err="1" smtClean="0">
                <a:solidFill>
                  <a:schemeClr val="tx1"/>
                </a:solidFill>
                <a:effectLst/>
                <a:latin typeface="+mn-lt"/>
                <a:ea typeface="+mn-ea"/>
                <a:cs typeface="+mn-cs"/>
              </a:rPr>
              <a:t>Frumkin</a:t>
            </a:r>
            <a:r>
              <a:rPr lang="en-US" sz="1200" kern="1200" dirty="0" smtClean="0">
                <a:solidFill>
                  <a:schemeClr val="tx1"/>
                </a:solidFill>
                <a:effectLst/>
                <a:latin typeface="+mn-lt"/>
                <a:ea typeface="+mn-ea"/>
                <a:cs typeface="+mn-cs"/>
              </a:rPr>
              <a:t> H.(2008). Commute Time and Social Capital in the U.S. American Journal of Preventive Medicine. 34(3):207-211. </a:t>
            </a:r>
          </a:p>
          <a:p>
            <a:pPr marL="228600" lvl="0" indent="-228600">
              <a:buFont typeface="+mj-lt"/>
              <a:buAutoNum type="arabicPeriod"/>
            </a:pPr>
            <a:r>
              <a:rPr lang="en-US" sz="1200" kern="1200" dirty="0" err="1" smtClean="0">
                <a:solidFill>
                  <a:schemeClr val="tx1"/>
                </a:solidFill>
                <a:effectLst/>
                <a:latin typeface="+mn-lt"/>
                <a:ea typeface="+mn-ea"/>
                <a:cs typeface="+mn-cs"/>
              </a:rPr>
              <a:t>Calthorpe</a:t>
            </a:r>
            <a:r>
              <a:rPr lang="en-US" sz="1200" kern="1200" dirty="0" smtClean="0">
                <a:solidFill>
                  <a:schemeClr val="tx1"/>
                </a:solidFill>
                <a:effectLst/>
                <a:latin typeface="+mn-lt"/>
                <a:ea typeface="+mn-ea"/>
                <a:cs typeface="+mn-cs"/>
              </a:rPr>
              <a:t> P.  The Next American Metropolis: Ecology, Community, and the American Dream.  Princeton:  Princeton Architectural Press, 1993.</a:t>
            </a:r>
          </a:p>
          <a:p>
            <a:pPr marL="228600" lvl="0" indent="-228600">
              <a:buFont typeface="+mj-lt"/>
              <a:buAutoNum type="arabicPeriod"/>
            </a:pPr>
            <a:r>
              <a:rPr lang="en-US" sz="1200" kern="1200" dirty="0" smtClean="0">
                <a:solidFill>
                  <a:schemeClr val="tx1"/>
                </a:solidFill>
                <a:effectLst/>
                <a:latin typeface="+mn-lt"/>
                <a:ea typeface="+mn-ea"/>
                <a:cs typeface="+mn-cs"/>
              </a:rPr>
              <a:t>Centers for Disease Control and Prevention. (2011). Climate change and public health. 2010 April 23. Available from:  </a:t>
            </a:r>
            <a:r>
              <a:rPr lang="en-US" sz="1200" u="sng" kern="1200" dirty="0" smtClean="0">
                <a:solidFill>
                  <a:schemeClr val="tx1"/>
                </a:solidFill>
                <a:effectLst/>
                <a:latin typeface="+mn-lt"/>
                <a:ea typeface="+mn-ea"/>
                <a:cs typeface="+mn-cs"/>
                <a:hlinkClick r:id="rId4"/>
              </a:rPr>
              <a:t>www.cdc.gov/climatechange/</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effectLst/>
                <a:latin typeface="+mn-lt"/>
                <a:ea typeface="+mn-ea"/>
                <a:cs typeface="+mn-cs"/>
              </a:rPr>
              <a:t>Centers for Disease Control and Prevention. (2007). Climate change: science, health and the environment. 2007 April 10. Available from: www2c.cdc.gov/podcasts/</a:t>
            </a:r>
            <a:r>
              <a:rPr lang="en-US" sz="1200" kern="1200" dirty="0" err="1" smtClean="0">
                <a:solidFill>
                  <a:schemeClr val="tx1"/>
                </a:solidFill>
                <a:effectLst/>
                <a:latin typeface="+mn-lt"/>
                <a:ea typeface="+mn-ea"/>
                <a:cs typeface="+mn-cs"/>
              </a:rPr>
              <a:t>player.asp?f</a:t>
            </a:r>
            <a:r>
              <a:rPr lang="en-US" sz="1200" kern="1200" dirty="0" smtClean="0">
                <a:solidFill>
                  <a:schemeClr val="tx1"/>
                </a:solidFill>
                <a:effectLst/>
                <a:latin typeface="+mn-lt"/>
                <a:ea typeface="+mn-ea"/>
                <a:cs typeface="+mn-cs"/>
              </a:rPr>
              <a:t>=5251#transcript.</a:t>
            </a:r>
          </a:p>
          <a:p>
            <a:pPr marL="228600" lvl="0" indent="-228600">
              <a:buFont typeface="+mj-lt"/>
              <a:buAutoNum type="arabicPeriod"/>
            </a:pPr>
            <a:r>
              <a:rPr lang="en-US" sz="1200" kern="1200" dirty="0" smtClean="0">
                <a:solidFill>
                  <a:schemeClr val="tx1"/>
                </a:solidFill>
                <a:effectLst/>
                <a:latin typeface="+mn-lt"/>
                <a:ea typeface="+mn-ea"/>
                <a:cs typeface="+mn-cs"/>
              </a:rPr>
              <a:t>Centers for Disease Control and Prevention. (2009). Healthy places: social capital. 2009 Nov 16. Available from: </a:t>
            </a:r>
            <a:r>
              <a:rPr lang="en-US" sz="1200" u="sng" kern="1200" dirty="0" smtClean="0">
                <a:solidFill>
                  <a:schemeClr val="tx1"/>
                </a:solidFill>
                <a:effectLst/>
                <a:latin typeface="+mn-lt"/>
                <a:ea typeface="+mn-ea"/>
                <a:cs typeface="+mn-cs"/>
                <a:hlinkClick r:id="rId5"/>
              </a:rPr>
              <a:t>http://www.cdc.gov/healthyplaces/healthtopics/social.htm</a:t>
            </a:r>
            <a:r>
              <a:rPr lang="en-US" sz="1200" kern="1200" dirty="0" smtClean="0">
                <a:solidFill>
                  <a:schemeClr val="tx1"/>
                </a:solidFill>
                <a:effectLst/>
                <a:latin typeface="+mn-lt"/>
                <a:ea typeface="+mn-ea"/>
                <a:cs typeface="+mn-cs"/>
              </a:rPr>
              <a:t>.</a:t>
            </a:r>
          </a:p>
          <a:p>
            <a:pPr marL="228600" lvl="0" indent="-228600" fontAlgn="base">
              <a:buFont typeface="+mj-lt"/>
              <a:buAutoNum type="arabicPeriod"/>
            </a:pPr>
            <a:r>
              <a:rPr lang="en-US" sz="1200" kern="1200" dirty="0" smtClean="0">
                <a:solidFill>
                  <a:schemeClr val="tx1"/>
                </a:solidFill>
                <a:effectLst/>
                <a:latin typeface="+mn-lt"/>
                <a:ea typeface="+mn-ea"/>
                <a:cs typeface="+mn-cs"/>
              </a:rPr>
              <a:t>Christian TJ. (2012). Automobile commuting duration and the quantity of time spent with spouse, children, and friends. Preventive Medicine. 55(3):215-218.</a:t>
            </a:r>
          </a:p>
          <a:p>
            <a:pPr marL="228600" lvl="0" indent="-228600" fontAlgn="base">
              <a:buFont typeface="+mj-lt"/>
              <a:buAutoNum type="arabicPeriod"/>
            </a:pPr>
            <a:r>
              <a:rPr lang="en-US" sz="1200" kern="1200" dirty="0" err="1" smtClean="0">
                <a:solidFill>
                  <a:schemeClr val="tx1"/>
                </a:solidFill>
                <a:effectLst/>
                <a:latin typeface="+mn-lt"/>
                <a:ea typeface="+mn-ea"/>
                <a:cs typeface="+mn-cs"/>
              </a:rPr>
              <a:t>Etzioni</a:t>
            </a:r>
            <a:r>
              <a:rPr lang="en-US" sz="1200" kern="1200" dirty="0" smtClean="0">
                <a:solidFill>
                  <a:schemeClr val="tx1"/>
                </a:solidFill>
                <a:effectLst/>
                <a:latin typeface="+mn-lt"/>
                <a:ea typeface="+mn-ea"/>
                <a:cs typeface="+mn-cs"/>
              </a:rPr>
              <a:t> A.  The spirit of community: the reinvention of American society.  New York:  Crown Publishers; 1993.</a:t>
            </a:r>
          </a:p>
          <a:p>
            <a:pPr marL="228600" lvl="0" indent="-228600" fontAlgn="base">
              <a:buFont typeface="+mj-lt"/>
              <a:buAutoNum type="arabicPeriod"/>
            </a:pPr>
            <a:r>
              <a:rPr lang="en-US" sz="1200" kern="1200" dirty="0" smtClean="0">
                <a:solidFill>
                  <a:schemeClr val="tx1"/>
                </a:solidFill>
                <a:effectLst/>
                <a:latin typeface="+mn-lt"/>
                <a:ea typeface="+mn-ea"/>
                <a:cs typeface="+mn-cs"/>
              </a:rPr>
              <a:t>Farber S and </a:t>
            </a:r>
            <a:r>
              <a:rPr lang="en-US" sz="1200" kern="1200" dirty="0" err="1" smtClean="0">
                <a:solidFill>
                  <a:schemeClr val="tx1"/>
                </a:solidFill>
                <a:effectLst/>
                <a:latin typeface="+mn-lt"/>
                <a:ea typeface="+mn-ea"/>
                <a:cs typeface="+mn-cs"/>
              </a:rPr>
              <a:t>Paez</a:t>
            </a:r>
            <a:r>
              <a:rPr lang="en-US" sz="1200" kern="1200" dirty="0" smtClean="0">
                <a:solidFill>
                  <a:schemeClr val="tx1"/>
                </a:solidFill>
                <a:effectLst/>
                <a:latin typeface="+mn-lt"/>
                <a:ea typeface="+mn-ea"/>
                <a:cs typeface="+mn-cs"/>
              </a:rPr>
              <a:t> A. )2011). Running to Stay in Place: the Time-Use Implications of Automobile Oriented Land-Use and Travel. Journal of Transport Geography. 19(4):782-793.</a:t>
            </a:r>
          </a:p>
          <a:p>
            <a:pPr marL="228600" lvl="0" indent="-228600" fontAlgn="base">
              <a:buFont typeface="+mj-lt"/>
              <a:buAutoNum type="arabicPeriod"/>
            </a:pPr>
            <a:r>
              <a:rPr lang="en-US" sz="1200" kern="1200" dirty="0" smtClean="0">
                <a:solidFill>
                  <a:schemeClr val="tx1"/>
                </a:solidFill>
                <a:effectLst/>
                <a:latin typeface="+mn-lt"/>
                <a:ea typeface="+mn-ea"/>
                <a:cs typeface="+mn-cs"/>
              </a:rPr>
              <a:t>The Intergovernmental Panel on Climate Change. (2007). Working group II: impacts, adaptation and vulnerability. Available from: </a:t>
            </a:r>
            <a:r>
              <a:rPr lang="en-US" sz="1200" u="sng" kern="1200" dirty="0" smtClean="0">
                <a:solidFill>
                  <a:schemeClr val="tx1"/>
                </a:solidFill>
                <a:effectLst/>
                <a:latin typeface="+mn-lt"/>
                <a:ea typeface="+mn-ea"/>
                <a:cs typeface="+mn-cs"/>
                <a:hlinkClick r:id="rId6"/>
              </a:rPr>
              <a:t>http://www.ipcc-wg2.org/index.html</a:t>
            </a:r>
            <a:r>
              <a:rPr lang="en-US" sz="1200" kern="1200" dirty="0" smtClean="0">
                <a:solidFill>
                  <a:schemeClr val="tx1"/>
                </a:solidFill>
                <a:effectLst/>
                <a:latin typeface="+mn-lt"/>
                <a:ea typeface="+mn-ea"/>
                <a:cs typeface="+mn-cs"/>
              </a:rPr>
              <a:t>.</a:t>
            </a:r>
          </a:p>
          <a:p>
            <a:pPr marL="228600" lvl="0" indent="-228600" fontAlgn="base">
              <a:buFont typeface="+mj-lt"/>
              <a:buAutoNum type="arabicPeriod"/>
            </a:pPr>
            <a:r>
              <a:rPr lang="en-US" sz="1200" kern="1200" dirty="0" smtClean="0">
                <a:solidFill>
                  <a:schemeClr val="tx1"/>
                </a:solidFill>
                <a:effectLst/>
                <a:latin typeface="+mn-lt"/>
                <a:ea typeface="+mn-ea"/>
                <a:cs typeface="+mn-cs"/>
              </a:rPr>
              <a:t>Jackson R, </a:t>
            </a:r>
            <a:r>
              <a:rPr lang="en-US" sz="1200" kern="1200" dirty="0" err="1" smtClean="0">
                <a:solidFill>
                  <a:schemeClr val="tx1"/>
                </a:solidFill>
                <a:effectLst/>
                <a:latin typeface="+mn-lt"/>
                <a:ea typeface="+mn-ea"/>
                <a:cs typeface="+mn-cs"/>
              </a:rPr>
              <a:t>Dannenburg</a:t>
            </a:r>
            <a:r>
              <a:rPr lang="en-US" sz="1200" kern="1200" dirty="0" smtClean="0">
                <a:solidFill>
                  <a:schemeClr val="tx1"/>
                </a:solidFill>
                <a:effectLst/>
                <a:latin typeface="+mn-lt"/>
                <a:ea typeface="+mn-ea"/>
                <a:cs typeface="+mn-cs"/>
              </a:rPr>
              <a:t> AL, </a:t>
            </a:r>
            <a:r>
              <a:rPr lang="en-US" sz="1200" kern="1200" dirty="0" err="1" smtClean="0">
                <a:solidFill>
                  <a:schemeClr val="tx1"/>
                </a:solidFill>
                <a:effectLst/>
                <a:latin typeface="+mn-lt"/>
                <a:ea typeface="+mn-ea"/>
                <a:cs typeface="+mn-cs"/>
              </a:rPr>
              <a:t>Frumkin</a:t>
            </a:r>
            <a:r>
              <a:rPr lang="en-US" sz="1200" kern="1200" dirty="0" smtClean="0">
                <a:solidFill>
                  <a:schemeClr val="tx1"/>
                </a:solidFill>
                <a:effectLst/>
                <a:latin typeface="+mn-lt"/>
                <a:ea typeface="+mn-ea"/>
                <a:cs typeface="+mn-cs"/>
              </a:rPr>
              <a:t> H. (2013). Health and the Built Environment: 10 Years After. AJPH. 103(9): 1542-1544. </a:t>
            </a:r>
          </a:p>
          <a:p>
            <a:pPr marL="228600" lvl="0" indent="-228600" eaLnBrk="0" fontAlgn="base" hangingPunct="0">
              <a:buFont typeface="+mj-lt"/>
              <a:buAutoNum type="arabicPeriod"/>
            </a:pPr>
            <a:r>
              <a:rPr lang="en-US" sz="1200" kern="1200" dirty="0" smtClean="0">
                <a:solidFill>
                  <a:schemeClr val="tx1"/>
                </a:solidFill>
                <a:effectLst/>
                <a:latin typeface="+mn-lt"/>
                <a:ea typeface="+mn-ea"/>
                <a:cs typeface="+mn-cs"/>
              </a:rPr>
              <a:t>Leadership for Healthy Communities. (2009). Action Strategies Toolkit: A Guide for Local and State Leaders Working to Create Healthy Communities.  Available from: </a:t>
            </a:r>
            <a:r>
              <a:rPr lang="en-US" sz="1200" u="sng" kern="1200" dirty="0" smtClean="0">
                <a:solidFill>
                  <a:schemeClr val="tx1"/>
                </a:solidFill>
                <a:effectLst/>
                <a:latin typeface="+mn-lt"/>
                <a:ea typeface="+mn-ea"/>
                <a:cs typeface="+mn-cs"/>
                <a:hlinkClick r:id="rId7"/>
              </a:rPr>
              <a:t>http://www.nlc.org/documents/Find%20City%20Solutions/IYEF/Community%20Wellness/lhc-action-strategies-toolkit-local-state-leaders-2009.pdf</a:t>
            </a: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sz="1200" kern="1200" dirty="0" smtClean="0">
                <a:solidFill>
                  <a:schemeClr val="tx1"/>
                </a:solidFill>
                <a:effectLst/>
                <a:latin typeface="+mn-lt"/>
                <a:ea typeface="+mn-ea"/>
                <a:cs typeface="+mn-cs"/>
              </a:rPr>
              <a:t>Mo R and </a:t>
            </a:r>
            <a:r>
              <a:rPr lang="en-US" sz="1200" kern="1200" dirty="0" err="1" smtClean="0">
                <a:solidFill>
                  <a:schemeClr val="tx1"/>
                </a:solidFill>
                <a:effectLst/>
                <a:latin typeface="+mn-lt"/>
                <a:ea typeface="+mn-ea"/>
                <a:cs typeface="+mn-cs"/>
              </a:rPr>
              <a:t>Wilkie</a:t>
            </a:r>
            <a:r>
              <a:rPr lang="en-US" sz="1200" kern="1200" dirty="0" smtClean="0">
                <a:solidFill>
                  <a:schemeClr val="tx1"/>
                </a:solidFill>
                <a:effectLst/>
                <a:latin typeface="+mn-lt"/>
                <a:ea typeface="+mn-ea"/>
                <a:cs typeface="+mn-cs"/>
              </a:rPr>
              <a:t> C.  Changing places: rebuilding community in the age of sprawl.  New York: Henry Holt and Co.; 1997.</a:t>
            </a:r>
          </a:p>
          <a:p>
            <a:pPr marL="228600" lvl="0" indent="-228600">
              <a:buFont typeface="+mj-lt"/>
              <a:buAutoNum type="arabicPeriod"/>
            </a:pPr>
            <a:r>
              <a:rPr lang="en-US" sz="1200" kern="1200" dirty="0" smtClean="0">
                <a:solidFill>
                  <a:schemeClr val="tx1"/>
                </a:solidFill>
                <a:effectLst/>
                <a:latin typeface="+mn-lt"/>
                <a:ea typeface="+mn-ea"/>
                <a:cs typeface="+mn-cs"/>
              </a:rPr>
              <a:t>Putnam R.  Bowling alone: the collapse and revival of American community.  New York:  Simon &amp; Schuster; 2000.</a:t>
            </a:r>
          </a:p>
          <a:p>
            <a:pPr marL="228600" lvl="0" indent="-228600">
              <a:buFont typeface="+mj-lt"/>
              <a:buAutoNum type="arabicPeriod"/>
            </a:pPr>
            <a:r>
              <a:rPr lang="en-US" sz="1200" kern="1200" dirty="0" smtClean="0">
                <a:solidFill>
                  <a:schemeClr val="tx1"/>
                </a:solidFill>
                <a:effectLst/>
                <a:latin typeface="+mn-lt"/>
                <a:ea typeface="+mn-ea"/>
                <a:cs typeface="+mn-cs"/>
              </a:rPr>
              <a:t>Rails-to-Trails Conservancy. (2007). The Quality-of-Life Connection: Trails, Community and Family. Available from: </a:t>
            </a:r>
            <a:r>
              <a:rPr lang="en-US" sz="1200" u="sng" kern="1200" dirty="0" smtClean="0">
                <a:solidFill>
                  <a:schemeClr val="tx1"/>
                </a:solidFill>
                <a:effectLst/>
                <a:latin typeface="+mn-lt"/>
                <a:ea typeface="+mn-ea"/>
                <a:cs typeface="+mn-cs"/>
                <a:hlinkClick r:id="rId8"/>
              </a:rPr>
              <a:t>http://www.railstotrails.org/resources/documents/whatwedo/TrailLink%2007%20Program_Climate.pdf</a:t>
            </a:r>
            <a:r>
              <a:rPr lang="en-US" sz="1200" kern="1200" dirty="0" smtClean="0">
                <a:solidFill>
                  <a:schemeClr val="tx1"/>
                </a:solidFill>
                <a:effectLst/>
                <a:latin typeface="+mn-lt"/>
                <a:ea typeface="+mn-ea"/>
                <a:cs typeface="+mn-cs"/>
              </a:rPr>
              <a:t>. </a:t>
            </a:r>
          </a:p>
          <a:p>
            <a:pPr marL="228600" lvl="0" indent="-228600" fontAlgn="base">
              <a:buFont typeface="+mj-lt"/>
              <a:buAutoNum type="arabicPeriod"/>
            </a:pPr>
            <a:r>
              <a:rPr lang="en-US" sz="1200" kern="1200" dirty="0" smtClean="0">
                <a:solidFill>
                  <a:schemeClr val="tx1"/>
                </a:solidFill>
                <a:effectLst/>
                <a:latin typeface="+mn-lt"/>
                <a:ea typeface="+mn-ea"/>
                <a:cs typeface="+mn-cs"/>
              </a:rPr>
              <a:t>U.S. Environmental Protection Agency. (2010). Heat island effect. Available from: </a:t>
            </a:r>
            <a:r>
              <a:rPr lang="en-US" sz="1200" u="sng" kern="1200" dirty="0" smtClean="0">
                <a:solidFill>
                  <a:schemeClr val="tx1"/>
                </a:solidFill>
                <a:effectLst/>
                <a:latin typeface="+mn-lt"/>
                <a:ea typeface="+mn-ea"/>
                <a:cs typeface="+mn-cs"/>
                <a:hlinkClick r:id="rId9"/>
              </a:rPr>
              <a:t>http://www.epa.gov/heatisland/index.htm</a:t>
            </a:r>
            <a:r>
              <a:rPr lang="en-US" sz="1200" kern="1200" dirty="0" smtClean="0">
                <a:solidFill>
                  <a:schemeClr val="tx1"/>
                </a:solidFill>
                <a:effectLst/>
                <a:latin typeface="+mn-lt"/>
                <a:ea typeface="+mn-ea"/>
                <a:cs typeface="+mn-cs"/>
              </a:rPr>
              <a:t>.</a:t>
            </a:r>
          </a:p>
          <a:p>
            <a:pPr marL="228600" lvl="0" indent="-228600" fontAlgn="base">
              <a:buFont typeface="+mj-lt"/>
              <a:buAutoNum type="arabicPeriod"/>
            </a:pPr>
            <a:r>
              <a:rPr lang="en-US" sz="1200" kern="1200" dirty="0" smtClean="0">
                <a:solidFill>
                  <a:schemeClr val="tx1"/>
                </a:solidFill>
                <a:effectLst/>
                <a:latin typeface="+mn-lt"/>
                <a:ea typeface="+mn-ea"/>
                <a:cs typeface="+mn-cs"/>
              </a:rPr>
              <a:t>Younger M, Morrow-Almeida HR, </a:t>
            </a:r>
            <a:r>
              <a:rPr lang="en-US" sz="1200" kern="1200" dirty="0" err="1" smtClean="0">
                <a:solidFill>
                  <a:schemeClr val="tx1"/>
                </a:solidFill>
                <a:effectLst/>
                <a:latin typeface="+mn-lt"/>
                <a:ea typeface="+mn-ea"/>
                <a:cs typeface="+mn-cs"/>
              </a:rPr>
              <a:t>Vindigni</a:t>
            </a:r>
            <a:r>
              <a:rPr lang="en-US" sz="1200" kern="1200" dirty="0" smtClean="0">
                <a:solidFill>
                  <a:schemeClr val="tx1"/>
                </a:solidFill>
                <a:effectLst/>
                <a:latin typeface="+mn-lt"/>
                <a:ea typeface="+mn-ea"/>
                <a:cs typeface="+mn-cs"/>
              </a:rPr>
              <a:t> SM, Dannenberg A. (2008). The built environment, climate change, and health: opportunities for co-benefits. </a:t>
            </a:r>
            <a:r>
              <a:rPr lang="en-US" sz="1200" i="0" kern="1200" dirty="0" smtClean="0">
                <a:solidFill>
                  <a:schemeClr val="tx1"/>
                </a:solidFill>
                <a:effectLst/>
                <a:latin typeface="+mn-lt"/>
                <a:ea typeface="+mn-ea"/>
                <a:cs typeface="+mn-cs"/>
              </a:rPr>
              <a:t>Am J </a:t>
            </a:r>
            <a:r>
              <a:rPr lang="en-US" sz="1200" i="0" kern="1200" dirty="0" err="1" smtClean="0">
                <a:solidFill>
                  <a:schemeClr val="tx1"/>
                </a:solidFill>
                <a:effectLst/>
                <a:latin typeface="+mn-lt"/>
                <a:ea typeface="+mn-ea"/>
                <a:cs typeface="+mn-cs"/>
              </a:rPr>
              <a:t>Prev</a:t>
            </a:r>
            <a:r>
              <a:rPr lang="en-US" sz="1200" i="0" kern="1200" dirty="0" smtClean="0">
                <a:solidFill>
                  <a:schemeClr val="tx1"/>
                </a:solidFill>
                <a:effectLst/>
                <a:latin typeface="+mn-lt"/>
                <a:ea typeface="+mn-ea"/>
                <a:cs typeface="+mn-cs"/>
              </a:rPr>
              <a:t> Med.</a:t>
            </a:r>
            <a:r>
              <a:rPr lang="en-US" sz="1200" i="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35(5</a:t>
            </a:r>
            <a:r>
              <a:rPr lang="en-US" sz="1200" kern="1200" dirty="0" smtClean="0">
                <a:solidFill>
                  <a:schemeClr val="tx1"/>
                </a:solidFill>
                <a:effectLst/>
                <a:latin typeface="+mn-lt"/>
                <a:ea typeface="+mn-ea"/>
                <a:cs typeface="+mn-cs"/>
              </a:rPr>
              <a:t>):517-526.</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186BA5-C4B0-4C79-95C4-3FD4E836942B}" type="slidenum">
              <a:rPr lang="en-US" smtClean="0"/>
              <a:pPr/>
              <a:t>9</a:t>
            </a:fld>
            <a:endParaRPr lang="en-US" dirty="0"/>
          </a:p>
        </p:txBody>
      </p:sp>
    </p:spTree>
    <p:extLst>
      <p:ext uri="{BB962C8B-B14F-4D97-AF65-F5344CB8AC3E}">
        <p14:creationId xmlns:p14="http://schemas.microsoft.com/office/powerpoint/2010/main" val="1497826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2E5F5A1-1F6B-4D19-B61A-034DE258890F}" type="datetimeFigureOut">
              <a:rPr lang="en-US" smtClean="0"/>
              <a:pPr/>
              <a:t>2/1/2018</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0EF436C7-685B-48CF-90EB-578F1C7E0FDE}"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5F5A1-1F6B-4D19-B61A-034DE258890F}" type="datetimeFigureOut">
              <a:rPr lang="en-US" smtClean="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F436C7-685B-48CF-90EB-578F1C7E0F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E5F5A1-1F6B-4D19-B61A-034DE258890F}" type="datetimeFigureOut">
              <a:rPr lang="en-US" smtClean="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F436C7-685B-48CF-90EB-578F1C7E0FDE}"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87363" y="293688"/>
            <a:ext cx="8161337" cy="5146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2E5F5A1-1F6B-4D19-B61A-034DE258890F}" type="datetimeFigureOut">
              <a:rPr lang="en-US" smtClean="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F436C7-685B-48CF-90EB-578F1C7E0FDE}"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2E5F5A1-1F6B-4D19-B61A-034DE258890F}" type="datetimeFigureOut">
              <a:rPr lang="en-US" smtClean="0"/>
              <a:pPr/>
              <a:t>2/1/2018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0EF436C7-685B-48CF-90EB-578F1C7E0FDE}"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2E5F5A1-1F6B-4D19-B61A-034DE258890F}" type="datetimeFigureOut">
              <a:rPr lang="en-US" smtClean="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F436C7-685B-48CF-90EB-578F1C7E0FDE}"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2E5F5A1-1F6B-4D19-B61A-034DE258890F}" type="datetimeFigureOut">
              <a:rPr lang="en-US" smtClean="0"/>
              <a:pPr/>
              <a:t>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F436C7-685B-48CF-90EB-578F1C7E0FDE}"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E5F5A1-1F6B-4D19-B61A-034DE258890F}" type="datetimeFigureOut">
              <a:rPr lang="en-US" smtClean="0"/>
              <a:pPr/>
              <a:t>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F436C7-685B-48CF-90EB-578F1C7E0FDE}"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5F5A1-1F6B-4D19-B61A-034DE258890F}" type="datetimeFigureOut">
              <a:rPr lang="en-US" smtClean="0"/>
              <a:pPr/>
              <a:t>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F436C7-685B-48CF-90EB-578F1C7E0FDE}"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E5F5A1-1F6B-4D19-B61A-034DE258890F}" type="datetimeFigureOut">
              <a:rPr lang="en-US" smtClean="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F436C7-685B-48CF-90EB-578F1C7E0FDE}"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E5F5A1-1F6B-4D19-B61A-034DE258890F}" type="datetimeFigureOut">
              <a:rPr lang="en-US" smtClean="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F436C7-685B-48CF-90EB-578F1C7E0FDE}"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2E5F5A1-1F6B-4D19-B61A-034DE258890F}" type="datetimeFigureOut">
              <a:rPr lang="en-US" smtClean="0"/>
              <a:pPr/>
              <a:t>2/1/2018</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EF436C7-685B-48CF-90EB-578F1C7E0FDE}"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12.xml"/><Relationship Id="rId16" Type="http://schemas.openxmlformats.org/officeDocument/2006/relationships/diagramColors" Target="../diagrams/colors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notesSlide" Target="../notesSlides/notesSlide19.xml"/><Relationship Id="rId16" Type="http://schemas.openxmlformats.org/officeDocument/2006/relationships/diagramColors" Target="../diagrams/colors7.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657600"/>
            <a:ext cx="7162800" cy="1295400"/>
          </a:xfrm>
        </p:spPr>
        <p:txBody>
          <a:bodyPr>
            <a:normAutofit/>
          </a:bodyPr>
          <a:lstStyle/>
          <a:p>
            <a:pPr algn="ctr"/>
            <a:r>
              <a:rPr lang="en-US" sz="2400" dirty="0" smtClean="0"/>
              <a:t>Health in All Policies (</a:t>
            </a:r>
            <a:r>
              <a:rPr lang="en-US" sz="2400" dirty="0" err="1" smtClean="0"/>
              <a:t>HiAP</a:t>
            </a:r>
            <a:r>
              <a:rPr lang="en-US" sz="2400" dirty="0" smtClean="0"/>
              <a:t>):</a:t>
            </a:r>
            <a:br>
              <a:rPr lang="en-US" sz="2400" dirty="0" smtClean="0"/>
            </a:br>
            <a:r>
              <a:rPr lang="en-US" sz="2400" dirty="0" smtClean="0"/>
              <a:t>Environmental Health Perspective</a:t>
            </a:r>
            <a:br>
              <a:rPr lang="en-US" sz="2400" dirty="0" smtClean="0"/>
            </a:br>
            <a:r>
              <a:rPr lang="en-US" sz="1800" dirty="0" smtClean="0"/>
              <a:t>The What, Why and How</a:t>
            </a:r>
            <a:endParaRPr lang="en-US" sz="1800" dirty="0"/>
          </a:p>
        </p:txBody>
      </p:sp>
      <p:sp>
        <p:nvSpPr>
          <p:cNvPr id="3" name="Subtitle 2"/>
          <p:cNvSpPr>
            <a:spLocks noGrp="1"/>
          </p:cNvSpPr>
          <p:nvPr>
            <p:ph type="subTitle" idx="1"/>
          </p:nvPr>
        </p:nvSpPr>
        <p:spPr>
          <a:xfrm>
            <a:off x="1066800" y="5105400"/>
            <a:ext cx="6172200" cy="609600"/>
          </a:xfrm>
        </p:spPr>
        <p:txBody>
          <a:bodyPr>
            <a:normAutofit fontScale="85000" lnSpcReduction="20000"/>
          </a:bodyPr>
          <a:lstStyle/>
          <a:p>
            <a:pPr algn="l"/>
            <a:r>
              <a:rPr lang="en-US" dirty="0" smtClean="0"/>
              <a:t>Presenter</a:t>
            </a:r>
          </a:p>
          <a:p>
            <a:pPr algn="l"/>
            <a:r>
              <a:rPr lang="en-US" dirty="0" smtClean="0"/>
              <a:t>Date </a:t>
            </a:r>
            <a:endParaRPr lang="en-US" dirty="0"/>
          </a:p>
        </p:txBody>
      </p:sp>
      <p:sp>
        <p:nvSpPr>
          <p:cNvPr id="8" name="SessionQuestionData" hidden="1"/>
          <p:cNvSpPr txBox="1"/>
          <p:nvPr/>
        </p:nvSpPr>
        <p:spPr>
          <a:xfrm>
            <a:off x="0" y="0"/>
            <a:ext cx="0" cy="10341293"/>
          </a:xfrm>
          <a:prstGeom prst="rect">
            <a:avLst/>
          </a:prstGeom>
          <a:noFill/>
        </p:spPr>
        <p:txBody>
          <a:bodyPr vert="horz" rtlCol="0">
            <a:spAutoFit/>
          </a:bodyPr>
          <a:lstStyle/>
          <a:p>
            <a:r>
              <a:rPr lang="en-US" smtClean="0"/>
              <a:t>&lt;?xml version="1.0"?&gt;&lt;AllQuestions /&gt;</a:t>
            </a:r>
            <a:endParaRPr lang="en-US"/>
          </a:p>
        </p:txBody>
      </p:sp>
      <p:sp>
        <p:nvSpPr>
          <p:cNvPr id="9" name="SessionAnswerData" hidden="1"/>
          <p:cNvSpPr txBox="1"/>
          <p:nvPr/>
        </p:nvSpPr>
        <p:spPr>
          <a:xfrm>
            <a:off x="1270000" y="0"/>
            <a:ext cx="0" cy="9787295"/>
          </a:xfrm>
          <a:prstGeom prst="rect">
            <a:avLst/>
          </a:prstGeom>
          <a:noFill/>
        </p:spPr>
        <p:txBody>
          <a:bodyPr vert="horz" rtlCol="0">
            <a:spAutoFit/>
          </a:bodyPr>
          <a:lstStyle/>
          <a:p>
            <a:r>
              <a:rPr lang="en-US" smtClean="0"/>
              <a:t>&lt;?xml version="1.0"?&gt;&lt;AllAnswers /&gt;</a:t>
            </a:r>
            <a:endParaRPr lang="en-US"/>
          </a:p>
        </p:txBody>
      </p:sp>
      <p:sp>
        <p:nvSpPr>
          <p:cNvPr id="10" name="SessionResponseData" hidden="1"/>
          <p:cNvSpPr txBox="1"/>
          <p:nvPr/>
        </p:nvSpPr>
        <p:spPr>
          <a:xfrm>
            <a:off x="0" y="0"/>
            <a:ext cx="0" cy="10341293"/>
          </a:xfrm>
          <a:prstGeom prst="rect">
            <a:avLst/>
          </a:prstGeom>
          <a:noFill/>
        </p:spPr>
        <p:txBody>
          <a:bodyPr vert="horz" rtlCol="0">
            <a:spAutoFit/>
          </a:bodyPr>
          <a:lstStyle/>
          <a:p>
            <a:r>
              <a:rPr lang="en-US" smtClean="0"/>
              <a:t>&lt;?xml version="1.0"?&gt;&lt;AllResponses /&gt;</a:t>
            </a:r>
            <a:endParaRPr lang="en-US"/>
          </a:p>
        </p:txBody>
      </p:sp>
      <p:sp>
        <p:nvSpPr>
          <p:cNvPr id="11" name="SessionPresentationSettingsData" hidden="1"/>
          <p:cNvSpPr txBox="1"/>
          <p:nvPr/>
        </p:nvSpPr>
        <p:spPr>
          <a:xfrm>
            <a:off x="0" y="0"/>
            <a:ext cx="0" cy="833582042"/>
          </a:xfrm>
          <a:prstGeom prst="rect">
            <a:avLst/>
          </a:prstGeom>
          <a:noFill/>
        </p:spPr>
        <p:txBody>
          <a:bodyPr vert="horz" rtlCol="0">
            <a:spAutoFit/>
          </a:bodyPr>
          <a:lstStyle/>
          <a:p>
            <a:r>
              <a:rPr lang="en-US" smtClean="0"/>
              <a:t>&lt;?xml version="1.0"?&gt;&lt;Settings&gt;&lt;answerBulletFormat&gt;Numeric&lt;/answerBulletFormat&gt;&lt;answerNowAutoInsert&gt;No&lt;/answerNowAutoInsert&gt;&lt;answerNowStyle&gt;Explosion&lt;/answerNowStyle&gt;&lt;answerNowText&gt;Answer Now&lt;/answerNowText&gt;&lt;chartColors&gt;Use PowerPoint Color Scheme&lt;/chartColors&gt;&lt;chartType&gt;Horizontal&lt;/chartType&gt;&lt;correctAnswerIndicator&gt;Checkmark&lt;/correctAnswerIndicator&gt;&lt;countdownAutoInsert&gt;No&lt;/countdownAutoInsert&gt;&lt;countdownSeconds&gt;10&lt;/countdownSeconds&gt;&lt;countdownSound&gt;TicToc.wav&lt;/countdownSound&gt;&lt;countdownStyle&gt;Box&lt;/countdownStyle&gt;&lt;gridAutoInsert&gt;No&lt;/gridAutoInsert&gt;&lt;gridFillStyle&gt;Answered&lt;/gridFillStyle&gt;&lt;gridFillColor&gt;255,255,0&lt;/gridFillColor&gt;&lt;gridOpacity&gt;50%&lt;/gridOpacity&gt;&lt;gridTextStyle&gt;Keypad #&lt;/gridTextStyle&gt;&lt;inputSource&gt;Response Devices&lt;/inputSource&gt;&lt;multipleResponseDivisor&gt;# of Responses&lt;/multipleResponseDivisor&gt;&lt;participantsLeaderBoard&gt;5&lt;/participantsLeaderBoard&gt;&lt;percentageDecimalPlaces&gt;0&lt;/percentageDecimalPlaces&gt;&lt;responseCounterAutoInsert&gt;No&lt;/responseCounterAutoInsert&gt;&lt;responseCounterStyle&gt;Oval&lt;/responseCounterStyle&gt;&lt;responseCounterDisplayValue&gt;# of Votes Received&lt;/responseCounterDisplayValue&gt;&lt;insertObjectUsingColor&gt;Red&lt;/insertObjectUsingColor&gt;&lt;showResults&gt;Yes&lt;/showResults&gt;&lt;teamColors&gt;Use PowerPoint Color Scheme&lt;/teamColors&gt;&lt;teamIdentificationType&gt;None&lt;/teamIdentificationType&gt;&lt;teamScoringType&gt;Voting pads only&lt;/teamScoringType&gt;&lt;teamScoringDecimalPlaces&gt;1&lt;/teamScoringDecimalPlaces&gt;&lt;teamIdentificationItem&gt;&lt;/teamIdentificationItem&gt;&lt;teamsLeaderBoard&gt;5&lt;/teamsLeaderBoard&gt;&lt;teamName1&gt;&lt;/teamName1&gt;&lt;teamName2&gt;&lt;/teamName2&gt;&lt;teamName3&gt;&lt;/teamName3&gt;&lt;teamName4&gt;&lt;/teamName4&gt;&lt;teamName5&gt;&lt;/teamName5&gt;&lt;teamName6&gt;&lt;/teamName6&gt;&lt;teamName7&gt;&lt;/teamName7&gt;&lt;teamName8&gt;&lt;/teamName8&gt;&lt;teamName9&gt;&lt;/teamName9&gt;&lt;teamName10&gt;&lt;/teamName10&gt;&lt;showControlBar&gt;All Slides&lt;/showControlBar&gt;&lt;defaultCorrectPointValue&gt;0&lt;/defaultCorrectPointValue&gt;&lt;defaultIncorrectPointValue&gt;0&lt;/defaultIncorrectPointValue&gt;&lt;chartColor1&gt;187,224,227&lt;/chartColor1&gt;&lt;chartColor2&gt;51,51,153&lt;/chartColor2&gt;&lt;chartColor3&gt;0,153,153&lt;/chartColor3&gt;&lt;chartColor4&gt;153,204,0&lt;/chartColor4&gt;&lt;chartColor5&gt;128,128,128&lt;/chartColor5&gt;&lt;chartColor6&gt;0,0,0&lt;/chartColor6&gt;&lt;chartColor7&gt;0,102,204&lt;/chartColor7&gt;&lt;chartColor8&gt;204,204,255&lt;/chartColor8&gt;&lt;chartColor9&gt;255,0,0&lt;/chartColor9&gt;&lt;chartColor10&gt;255,255,0&lt;/chartColor10&gt;&lt;teamColor1&gt;187,224,227&lt;/teamColor1&gt;&lt;teamColor2&gt;51,51,153&lt;/teamColor2&gt;&lt;teamColor3&gt;0,153,153&lt;/teamColor3&gt;&lt;teamColor4&gt;153,204,0&lt;/teamColor4&gt;&lt;teamColor5&gt;128,128,128&lt;/teamColor5&gt;&lt;teamColor6&gt;0,0,0&lt;/teamColor6&gt;&lt;teamColor7&gt;0,102,204&lt;/teamColor7&gt;&lt;teamColor8&gt;204,204,255&lt;/teamColor8&gt;&lt;teamColor9&gt;255,0,0&lt;/teamColor9&gt;&lt;teamColor10&gt;255,255,0&lt;/teamColor10&gt;&lt;displayAnswerImagesDuringVote&gt;Yes&lt;/displayAnswerImagesDuringVote&gt;&lt;displayAnswerImagesWithResponses&gt;Yes&lt;/displayAnswerImagesWithResponses&gt;&lt;displayAnswerTextDuringVote&gt;Yes&lt;/displayAnswerTextDuringVote&gt;&lt;displayAnswerTextWithResponses&gt;Yes&lt;/displayAnswerTextWithResponses&gt;&lt;questionSlideID&gt;&lt;/questionSlideID&gt;&lt;controlBarState&gt;Expanded&lt;/controlBarState&gt;&lt;isGridColorKnownColor&gt;True&lt;/isGridColorKnownColor&gt;&lt;gridColorName&gt;Yellow&lt;/gridColorName&gt;&lt;/Settings&gt;</a:t>
            </a:r>
            <a:endParaRPr lang="en-US"/>
          </a:p>
        </p:txBody>
      </p:sp>
      <p:sp>
        <p:nvSpPr>
          <p:cNvPr id="16" name="Rectangle 15"/>
          <p:cNvSpPr/>
          <p:nvPr/>
        </p:nvSpPr>
        <p:spPr>
          <a:xfrm>
            <a:off x="838200" y="533400"/>
            <a:ext cx="73914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[DELETE THIS FOR ACTUAL PRESENTATION] </a:t>
            </a:r>
          </a:p>
          <a:p>
            <a:pPr algn="ctr"/>
            <a:r>
              <a:rPr lang="en-US" dirty="0" smtClean="0"/>
              <a:t>Possibly include images here of community health (both positive and negative)</a:t>
            </a:r>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 y="0"/>
            <a:ext cx="9144000" cy="1066800"/>
          </a:xfrm>
        </p:spPr>
        <p:txBody>
          <a:bodyPr/>
          <a:lstStyle/>
          <a:p>
            <a:pPr marL="118872">
              <a:defRPr/>
            </a:pPr>
            <a:r>
              <a:rPr lang="en-US" dirty="0"/>
              <a:t>How can </a:t>
            </a:r>
            <a:r>
              <a:rPr lang="en-US" dirty="0" smtClean="0"/>
              <a:t>decisions impact our health?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2825567"/>
              </p:ext>
            </p:extLst>
          </p:nvPr>
        </p:nvGraphicFramePr>
        <p:xfrm>
          <a:off x="685800" y="1676400"/>
          <a:ext cx="81534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5812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How can decisions impact our health: walking and biking?</a:t>
            </a:r>
          </a:p>
        </p:txBody>
      </p:sp>
      <p:sp>
        <p:nvSpPr>
          <p:cNvPr id="5" name="Content Placeholder 4"/>
          <p:cNvSpPr>
            <a:spLocks noGrp="1"/>
          </p:cNvSpPr>
          <p:nvPr>
            <p:ph sz="quarter" idx="2"/>
          </p:nvPr>
        </p:nvSpPr>
        <p:spPr>
          <a:xfrm>
            <a:off x="457200" y="1219200"/>
            <a:ext cx="4038600" cy="5257800"/>
          </a:xfrm>
        </p:spPr>
        <p:txBody>
          <a:bodyPr>
            <a:normAutofit fontScale="92500" lnSpcReduction="10000"/>
          </a:bodyPr>
          <a:lstStyle/>
          <a:p>
            <a:pPr algn="ctr">
              <a:buNone/>
            </a:pPr>
            <a:r>
              <a:rPr lang="en-US" b="1" u="sng" dirty="0" smtClean="0">
                <a:effectLst>
                  <a:outerShdw blurRad="38100" dist="38100" dir="2700000" algn="tl">
                    <a:srgbClr val="000000">
                      <a:alpha val="43137"/>
                    </a:srgbClr>
                  </a:outerShdw>
                </a:effectLst>
              </a:rPr>
              <a:t>Stakeholders </a:t>
            </a:r>
            <a:r>
              <a:rPr lang="en-US" b="1" u="sng" strike="sngStrike" dirty="0" smtClean="0">
                <a:solidFill>
                  <a:srgbClr val="FF0000"/>
                </a:solidFill>
                <a:effectLst>
                  <a:outerShdw blurRad="38100" dist="38100" dir="2700000" algn="tl">
                    <a:srgbClr val="000000">
                      <a:alpha val="43137"/>
                    </a:srgbClr>
                  </a:outerShdw>
                </a:effectLst>
              </a:rPr>
              <a:t> </a:t>
            </a:r>
          </a:p>
          <a:p>
            <a:pPr>
              <a:buNone/>
            </a:pPr>
            <a:endParaRPr lang="en-US" sz="1200"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Elected Officials</a:t>
            </a:r>
          </a:p>
          <a:p>
            <a:endParaRPr lang="en-US" sz="1200"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Transportation Department</a:t>
            </a:r>
            <a:endParaRPr lang="en-US" sz="1200" b="1" dirty="0" smtClean="0">
              <a:effectLst>
                <a:outerShdw blurRad="38100" dist="38100" dir="2700000" algn="tl">
                  <a:srgbClr val="000000">
                    <a:alpha val="43137"/>
                  </a:srgbClr>
                </a:outerShdw>
              </a:effectLst>
            </a:endParaRPr>
          </a:p>
          <a:p>
            <a:endParaRPr lang="en-US" sz="1200"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Planning Department</a:t>
            </a:r>
          </a:p>
          <a:p>
            <a:endParaRPr lang="en-US" sz="1200"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Police Department</a:t>
            </a:r>
            <a:endParaRPr lang="en-US" sz="1200" b="1" dirty="0" smtClean="0">
              <a:effectLst>
                <a:outerShdw blurRad="38100" dist="38100" dir="2700000" algn="tl">
                  <a:srgbClr val="000000">
                    <a:alpha val="43137"/>
                  </a:srgbClr>
                </a:outerShdw>
              </a:effectLst>
            </a:endParaRPr>
          </a:p>
          <a:p>
            <a:endParaRPr lang="en-US" sz="1200"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Health Department</a:t>
            </a:r>
          </a:p>
          <a:p>
            <a:endParaRPr lang="en-US" sz="1200"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Non-Profit Organizations</a:t>
            </a:r>
          </a:p>
          <a:p>
            <a:pPr marL="0" indent="0">
              <a:buNone/>
            </a:pPr>
            <a:endParaRPr lang="en-US" sz="1100" b="1" dirty="0" smtClean="0">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4648200" y="1219200"/>
            <a:ext cx="4038600" cy="5257800"/>
          </a:xfrm>
        </p:spPr>
        <p:txBody>
          <a:bodyPr>
            <a:normAutofit/>
          </a:bodyPr>
          <a:lstStyle/>
          <a:p>
            <a:pPr algn="ctr">
              <a:buNone/>
            </a:pPr>
            <a:r>
              <a:rPr lang="en-US" b="1" u="sng" dirty="0" smtClean="0">
                <a:effectLst>
                  <a:outerShdw blurRad="38100" dist="38100" dir="2700000" algn="tl">
                    <a:srgbClr val="000000">
                      <a:alpha val="43137"/>
                    </a:srgbClr>
                  </a:outerShdw>
                </a:effectLst>
              </a:rPr>
              <a:t>Health Outcomes</a:t>
            </a:r>
          </a:p>
          <a:p>
            <a:pPr>
              <a:buNone/>
            </a:pPr>
            <a:endParaRPr lang="en-US" sz="1200" b="1" u="sng"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Physical Activity</a:t>
            </a:r>
          </a:p>
          <a:p>
            <a:pPr>
              <a:buNone/>
            </a:pPr>
            <a:endParaRPr lang="en-US" sz="900"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Air Quality</a:t>
            </a:r>
          </a:p>
          <a:p>
            <a:pPr>
              <a:buNone/>
            </a:pPr>
            <a:endParaRPr lang="en-US" sz="900"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Climate Change</a:t>
            </a:r>
          </a:p>
          <a:p>
            <a:pPr>
              <a:buNone/>
            </a:pPr>
            <a:endParaRPr lang="en-US" sz="900" b="1"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Social Capital</a:t>
            </a:r>
          </a:p>
          <a:p>
            <a:pPr>
              <a:buNone/>
            </a:pPr>
            <a:endParaRPr lang="en-US" sz="900" dirty="0" smtClean="0"/>
          </a:p>
          <a:p>
            <a:r>
              <a:rPr lang="en-US" b="1" dirty="0" smtClean="0">
                <a:effectLst>
                  <a:outerShdw blurRad="38100" dist="38100" dir="2700000" algn="tl">
                    <a:srgbClr val="000000">
                      <a:alpha val="43137"/>
                    </a:srgbClr>
                  </a:outerShdw>
                </a:effectLst>
              </a:rPr>
              <a:t>Traffic-Related Injuries</a:t>
            </a:r>
            <a:endParaRPr lang="en-U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500"/>
                                        <p:tgtEl>
                                          <p:spTgt spid="6">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fade">
                                      <p:cBhvr>
                                        <p:cTn id="13" dur="500"/>
                                        <p:tgtEl>
                                          <p:spTgt spid="6">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fade">
                                      <p:cBhvr>
                                        <p:cTn id="16" dur="500"/>
                                        <p:tgtEl>
                                          <p:spTgt spid="6">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animEffect transition="in" filter="fade">
                                      <p:cBhvr>
                                        <p:cTn id="19" dur="500"/>
                                        <p:tgtEl>
                                          <p:spTgt spid="6">
                                            <p:txEl>
                                              <p:pRg st="8" end="8"/>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10" end="10"/>
                                            </p:txEl>
                                          </p:spTgt>
                                        </p:tgtEl>
                                        <p:attrNameLst>
                                          <p:attrName>style.visibility</p:attrName>
                                        </p:attrNameLst>
                                      </p:cBhvr>
                                      <p:to>
                                        <p:strVal val="visible"/>
                                      </p:to>
                                    </p:set>
                                    <p:animEffect transition="in" filter="fade">
                                      <p:cBhvr>
                                        <p:cTn id="22" dur="500"/>
                                        <p:tgtEl>
                                          <p:spTgt spid="6">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1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fade">
                                      <p:cBhvr>
                                        <p:cTn id="32" dur="10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fade">
                                      <p:cBhvr>
                                        <p:cTn id="37" dur="10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10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10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10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Effect transition="in" filter="fade">
                                      <p:cBhvr>
                                        <p:cTn id="57" dur="10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838200"/>
          </a:xfrm>
        </p:spPr>
        <p:txBody>
          <a:bodyPr>
            <a:normAutofit/>
          </a:bodyPr>
          <a:lstStyle/>
          <a:p>
            <a:pPr>
              <a:defRPr/>
            </a:pPr>
            <a:r>
              <a:rPr lang="en-US" dirty="0"/>
              <a:t>How can decisions impact our health</a:t>
            </a:r>
            <a:r>
              <a:rPr lang="en-US" dirty="0" smtClean="0">
                <a:solidFill>
                  <a:schemeClr val="tx1"/>
                </a:solidFill>
              </a:rPr>
              <a:t>?</a:t>
            </a:r>
            <a:endParaRPr lang="en-US" b="1" dirty="0">
              <a:solidFill>
                <a:schemeClr val="tx1"/>
              </a:solidFill>
              <a:latin typeface="Myriad Web Pro" pitchFamily="34" charset="0"/>
            </a:endParaRPr>
          </a:p>
        </p:txBody>
      </p:sp>
      <p:graphicFrame>
        <p:nvGraphicFramePr>
          <p:cNvPr id="48" name="Diagram 47"/>
          <p:cNvGraphicFramePr/>
          <p:nvPr>
            <p:extLst>
              <p:ext uri="{D42A27DB-BD31-4B8C-83A1-F6EECF244321}">
                <p14:modId xmlns:p14="http://schemas.microsoft.com/office/powerpoint/2010/main" val="2678506530"/>
              </p:ext>
            </p:extLst>
          </p:nvPr>
        </p:nvGraphicFramePr>
        <p:xfrm>
          <a:off x="1447800" y="1041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1" name="Diagram 50"/>
          <p:cNvGraphicFramePr/>
          <p:nvPr>
            <p:extLst>
              <p:ext uri="{D42A27DB-BD31-4B8C-83A1-F6EECF244321}">
                <p14:modId xmlns:p14="http://schemas.microsoft.com/office/powerpoint/2010/main" val="4014258694"/>
              </p:ext>
            </p:extLst>
          </p:nvPr>
        </p:nvGraphicFramePr>
        <p:xfrm>
          <a:off x="-1295400" y="19558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2" name="Diagram 51"/>
          <p:cNvGraphicFramePr/>
          <p:nvPr>
            <p:extLst>
              <p:ext uri="{D42A27DB-BD31-4B8C-83A1-F6EECF244321}">
                <p14:modId xmlns:p14="http://schemas.microsoft.com/office/powerpoint/2010/main" val="3331763306"/>
              </p:ext>
            </p:extLst>
          </p:nvPr>
        </p:nvGraphicFramePr>
        <p:xfrm>
          <a:off x="5154304" y="3708400"/>
          <a:ext cx="3962400" cy="29972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966590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 of HiAP</a:t>
            </a:r>
            <a:endParaRPr lang="en-US" dirty="0"/>
          </a:p>
        </p:txBody>
      </p:sp>
      <p:sp>
        <p:nvSpPr>
          <p:cNvPr id="3" name="Content Placeholder 2"/>
          <p:cNvSpPr>
            <a:spLocks noGrp="1"/>
          </p:cNvSpPr>
          <p:nvPr>
            <p:ph idx="1"/>
          </p:nvPr>
        </p:nvSpPr>
        <p:spPr>
          <a:xfrm>
            <a:off x="152400" y="1219200"/>
            <a:ext cx="8839200" cy="4625609"/>
          </a:xfrm>
        </p:spPr>
        <p:txBody>
          <a:bodyPr>
            <a:noAutofit/>
          </a:bodyPr>
          <a:lstStyle/>
          <a:p>
            <a:r>
              <a:rPr lang="en-US" sz="2400" u="sng" dirty="0" smtClean="0"/>
              <a:t>WHO</a:t>
            </a:r>
            <a:r>
              <a:rPr lang="en-US" sz="2400" dirty="0" smtClean="0"/>
              <a:t>: HiAP assists leaders and decision makers to integrate considerations of health, well-being and equity during the development, implementation</a:t>
            </a:r>
            <a:r>
              <a:rPr lang="en-US" sz="2400" dirty="0" smtClean="0">
                <a:solidFill>
                  <a:srgbClr val="FF0000"/>
                </a:solidFill>
              </a:rPr>
              <a:t>,</a:t>
            </a:r>
            <a:r>
              <a:rPr lang="en-US" sz="2400" dirty="0" smtClean="0"/>
              <a:t> and evaluation of policies and services </a:t>
            </a:r>
          </a:p>
          <a:p>
            <a:r>
              <a:rPr lang="en-US" sz="2400" u="sng" dirty="0" smtClean="0"/>
              <a:t>ASTHO</a:t>
            </a:r>
            <a:r>
              <a:rPr lang="en-US" sz="2400" dirty="0" smtClean="0"/>
              <a:t>: HiAP is a collaborative approach that integrates and articulates health considerations into policy making across sectors, and at all levels, to improve the health of all communities and people. </a:t>
            </a:r>
          </a:p>
          <a:p>
            <a:r>
              <a:rPr lang="en-US" sz="2400" u="sng" dirty="0"/>
              <a:t>NACCHO</a:t>
            </a:r>
            <a:r>
              <a:rPr lang="en-US" sz="2400" dirty="0"/>
              <a:t>: HiAP is a change in the systems that determine how policy decisions are made and implemented by local, state, and federal government to ensure that policy decisions have beneficial or neutral impacts on the determinants of </a:t>
            </a:r>
            <a:r>
              <a:rPr lang="en-US" sz="2400" dirty="0" smtClean="0"/>
              <a:t>health</a:t>
            </a:r>
            <a:r>
              <a:rPr lang="en-US" sz="2400" dirty="0" smtClean="0">
                <a:solidFill>
                  <a:srgbClr val="FF0000"/>
                </a:solidFill>
              </a:rPr>
              <a:t>.</a:t>
            </a:r>
          </a:p>
        </p:txBody>
      </p:sp>
    </p:spTree>
    <p:extLst>
      <p:ext uri="{BB962C8B-B14F-4D97-AF65-F5344CB8AC3E}">
        <p14:creationId xmlns:p14="http://schemas.microsoft.com/office/powerpoint/2010/main" val="458954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how-to of </a:t>
            </a:r>
            <a:r>
              <a:rPr lang="en-US" dirty="0" err="1" smtClean="0"/>
              <a:t>HiAP</a:t>
            </a:r>
            <a:endParaRPr lang="en-US" dirty="0"/>
          </a:p>
        </p:txBody>
      </p:sp>
      <p:sp>
        <p:nvSpPr>
          <p:cNvPr id="3" name="Content Placeholder 2"/>
          <p:cNvSpPr>
            <a:spLocks noGrp="1"/>
          </p:cNvSpPr>
          <p:nvPr>
            <p:ph idx="1"/>
          </p:nvPr>
        </p:nvSpPr>
        <p:spPr>
          <a:xfrm>
            <a:off x="152400" y="1219200"/>
            <a:ext cx="8839200" cy="4625609"/>
          </a:xfrm>
        </p:spPr>
        <p:txBody>
          <a:bodyPr>
            <a:noAutofit/>
          </a:bodyPr>
          <a:lstStyle/>
          <a:p>
            <a:r>
              <a:rPr lang="en-US" sz="2800" b="1" dirty="0" smtClean="0"/>
              <a:t>Objectives</a:t>
            </a:r>
            <a:r>
              <a:rPr lang="en-US" sz="2800" dirty="0" smtClean="0"/>
              <a:t>: </a:t>
            </a:r>
          </a:p>
          <a:p>
            <a:pPr lvl="1"/>
            <a:r>
              <a:rPr lang="en-US" sz="2800" dirty="0"/>
              <a:t>S</a:t>
            </a:r>
            <a:r>
              <a:rPr lang="en-US" sz="2800" dirty="0" smtClean="0"/>
              <a:t>afer </a:t>
            </a:r>
            <a:r>
              <a:rPr lang="en-US" sz="2800" dirty="0"/>
              <a:t>environment with fewer </a:t>
            </a:r>
            <a:r>
              <a:rPr lang="en-US" sz="2800" dirty="0" smtClean="0"/>
              <a:t>risk                                                factors</a:t>
            </a:r>
          </a:p>
          <a:p>
            <a:pPr lvl="1"/>
            <a:r>
              <a:rPr lang="en-US" sz="2800" dirty="0" smtClean="0"/>
              <a:t>Improved health equity</a:t>
            </a:r>
          </a:p>
          <a:p>
            <a:pPr lvl="1"/>
            <a:r>
              <a:rPr lang="en-US" sz="2800" dirty="0" smtClean="0"/>
              <a:t>Increased health and well-being</a:t>
            </a:r>
          </a:p>
          <a:p>
            <a:pPr marL="274320" lvl="1" indent="0">
              <a:buNone/>
            </a:pPr>
            <a:endParaRPr lang="en-US" sz="2800" dirty="0" smtClean="0"/>
          </a:p>
          <a:p>
            <a:r>
              <a:rPr lang="en-US" sz="2800" b="1" dirty="0" smtClean="0"/>
              <a:t>Multiple non-health </a:t>
            </a:r>
            <a:r>
              <a:rPr lang="en-US" sz="2800" b="1" dirty="0"/>
              <a:t>sectors</a:t>
            </a:r>
            <a:r>
              <a:rPr lang="en-US" sz="2800" dirty="0"/>
              <a:t>: </a:t>
            </a:r>
            <a:r>
              <a:rPr lang="en-US" sz="2800" dirty="0" smtClean="0"/>
              <a:t>the </a:t>
            </a:r>
            <a:r>
              <a:rPr lang="en-US" sz="2800" dirty="0"/>
              <a:t>sectors that shape social and physical determinants of health</a:t>
            </a:r>
            <a:endParaRPr lang="en-US" sz="2800" dirty="0" smtClean="0"/>
          </a:p>
          <a:p>
            <a:r>
              <a:rPr lang="en-US" sz="2800" b="1" dirty="0" smtClean="0"/>
              <a:t>Decision making processes</a:t>
            </a:r>
            <a:r>
              <a:rPr lang="en-US" sz="2800" dirty="0" smtClean="0"/>
              <a:t>: development, implementation, and evaluation</a:t>
            </a:r>
            <a:endParaRPr lang="en-US" sz="2800" strike="sngStrike" dirty="0" smtClean="0">
              <a:solidFill>
                <a:srgbClr val="FF0000"/>
              </a:solidFill>
            </a:endParaRPr>
          </a:p>
        </p:txBody>
      </p:sp>
    </p:spTree>
    <p:extLst>
      <p:ext uri="{BB962C8B-B14F-4D97-AF65-F5344CB8AC3E}">
        <p14:creationId xmlns:p14="http://schemas.microsoft.com/office/powerpoint/2010/main" val="3292295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how-to of </a:t>
            </a:r>
            <a:r>
              <a:rPr lang="en-US" dirty="0" err="1" smtClean="0"/>
              <a:t>HiAP</a:t>
            </a:r>
            <a:endParaRPr lang="en-US" dirty="0"/>
          </a:p>
        </p:txBody>
      </p:sp>
      <p:sp>
        <p:nvSpPr>
          <p:cNvPr id="3" name="Content Placeholder 2"/>
          <p:cNvSpPr>
            <a:spLocks noGrp="1"/>
          </p:cNvSpPr>
          <p:nvPr>
            <p:ph idx="1"/>
          </p:nvPr>
        </p:nvSpPr>
        <p:spPr>
          <a:xfrm>
            <a:off x="152400" y="1219200"/>
            <a:ext cx="8839200" cy="4625609"/>
          </a:xfrm>
        </p:spPr>
        <p:txBody>
          <a:bodyPr>
            <a:noAutofit/>
          </a:bodyPr>
          <a:lstStyle/>
          <a:p>
            <a:r>
              <a:rPr lang="en-US" sz="2800" b="1" dirty="0" smtClean="0"/>
              <a:t>Health considerations in the decision making process</a:t>
            </a:r>
            <a:r>
              <a:rPr lang="en-US" sz="2800" dirty="0"/>
              <a:t> </a:t>
            </a:r>
            <a:r>
              <a:rPr lang="en-US" sz="2800" dirty="0" smtClean="0">
                <a:sym typeface="Wingdings" pitchFamily="2" charset="2"/>
              </a:rPr>
              <a:t></a:t>
            </a:r>
            <a:r>
              <a:rPr lang="en-US" sz="2800" dirty="0" smtClean="0"/>
              <a:t> How does a prospective</a:t>
            </a:r>
            <a:r>
              <a:rPr lang="en-US" sz="2800" strike="sngStrike" dirty="0" smtClean="0"/>
              <a:t> </a:t>
            </a:r>
            <a:r>
              <a:rPr lang="en-US" sz="2800" dirty="0" smtClean="0"/>
              <a:t>decision potentially impact population health?</a:t>
            </a:r>
          </a:p>
          <a:p>
            <a:pPr marL="0" indent="0">
              <a:buNone/>
            </a:pPr>
            <a:endParaRPr lang="en-US" sz="800" dirty="0" smtClean="0"/>
          </a:p>
          <a:p>
            <a:pPr lvl="1"/>
            <a:r>
              <a:rPr lang="en-US" sz="2500" dirty="0" smtClean="0"/>
              <a:t>HiAP is </a:t>
            </a:r>
            <a:r>
              <a:rPr lang="en-US" sz="2500" b="1" dirty="0" smtClean="0"/>
              <a:t>upstream</a:t>
            </a:r>
            <a:r>
              <a:rPr lang="en-US" sz="2500" dirty="0"/>
              <a:t> – the </a:t>
            </a:r>
            <a:r>
              <a:rPr lang="en-US" sz="2500" dirty="0" smtClean="0"/>
              <a:t>focus is on addressing potential health impacts early in the decision processes</a:t>
            </a:r>
          </a:p>
          <a:p>
            <a:pPr marL="0" indent="0">
              <a:buNone/>
            </a:pPr>
            <a:endParaRPr lang="en-US" sz="800" dirty="0" smtClean="0"/>
          </a:p>
          <a:p>
            <a:pPr lvl="1"/>
            <a:r>
              <a:rPr lang="en-US" sz="2500" dirty="0" err="1" smtClean="0"/>
              <a:t>HiAP</a:t>
            </a:r>
            <a:r>
              <a:rPr lang="en-US" sz="2500" dirty="0" smtClean="0"/>
              <a:t> is </a:t>
            </a:r>
            <a:r>
              <a:rPr lang="en-US" sz="2500" b="1" dirty="0" smtClean="0"/>
              <a:t>comprehensive</a:t>
            </a:r>
            <a:r>
              <a:rPr lang="en-US" sz="2500" dirty="0"/>
              <a:t> – all sectors, all stages of policy processes, all levels of government</a:t>
            </a:r>
          </a:p>
        </p:txBody>
      </p:sp>
    </p:spTree>
    <p:extLst>
      <p:ext uri="{BB962C8B-B14F-4D97-AF65-F5344CB8AC3E}">
        <p14:creationId xmlns:p14="http://schemas.microsoft.com/office/powerpoint/2010/main" val="3292295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Tactics for Implementing </a:t>
            </a:r>
            <a:r>
              <a:rPr lang="en-US" dirty="0" err="1" smtClean="0"/>
              <a:t>HiAP</a:t>
            </a:r>
            <a:endParaRPr lang="en-US" dirty="0"/>
          </a:p>
        </p:txBody>
      </p:sp>
      <p:sp>
        <p:nvSpPr>
          <p:cNvPr id="3" name="Content Placeholder 2"/>
          <p:cNvSpPr>
            <a:spLocks noGrp="1"/>
          </p:cNvSpPr>
          <p:nvPr>
            <p:ph sz="quarter" idx="1"/>
          </p:nvPr>
        </p:nvSpPr>
        <p:spPr>
          <a:xfrm>
            <a:off x="457200" y="1371600"/>
            <a:ext cx="6400800" cy="4785360"/>
          </a:xfrm>
        </p:spPr>
        <p:txBody>
          <a:bodyPr>
            <a:normAutofit/>
          </a:bodyPr>
          <a:lstStyle/>
          <a:p>
            <a:r>
              <a:rPr lang="en-US" sz="3200" dirty="0" smtClean="0"/>
              <a:t>Convene a cross-sector </a:t>
            </a:r>
            <a:r>
              <a:rPr lang="en-US" sz="3200" dirty="0"/>
              <a:t>collaborative or task </a:t>
            </a:r>
            <a:r>
              <a:rPr lang="en-US" sz="3200" dirty="0" smtClean="0"/>
              <a:t>force</a:t>
            </a:r>
            <a:endParaRPr lang="en-US" sz="3200" dirty="0"/>
          </a:p>
          <a:p>
            <a:pPr marL="0" indent="0">
              <a:buNone/>
            </a:pPr>
            <a:endParaRPr lang="en-US" sz="800" dirty="0" smtClean="0"/>
          </a:p>
          <a:p>
            <a:r>
              <a:rPr lang="en-US" sz="3200" dirty="0" smtClean="0"/>
              <a:t>Consider health in the policy making process</a:t>
            </a:r>
          </a:p>
          <a:p>
            <a:pPr marL="0" indent="0">
              <a:buNone/>
            </a:pPr>
            <a:endParaRPr lang="en-US" sz="800" dirty="0" smtClean="0"/>
          </a:p>
          <a:p>
            <a:r>
              <a:rPr lang="en-US" sz="3200" dirty="0" smtClean="0"/>
              <a:t>Establish accountability structures</a:t>
            </a:r>
            <a:endParaRPr lang="en-US" sz="3200" dirty="0"/>
          </a:p>
          <a:p>
            <a:pPr marL="0" indent="0">
              <a:buNone/>
            </a:pPr>
            <a:endParaRPr lang="en-US" sz="3200" dirty="0"/>
          </a:p>
        </p:txBody>
      </p:sp>
    </p:spTree>
    <p:extLst>
      <p:ext uri="{BB962C8B-B14F-4D97-AF65-F5344CB8AC3E}">
        <p14:creationId xmlns:p14="http://schemas.microsoft.com/office/powerpoint/2010/main" val="2468325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Local examples </a:t>
            </a:r>
            <a:r>
              <a:rPr lang="en-US" dirty="0" smtClean="0"/>
              <a:t>of </a:t>
            </a:r>
            <a:r>
              <a:rPr lang="en-US" dirty="0" err="1" smtClean="0"/>
              <a:t>HiAP</a:t>
            </a:r>
            <a:endParaRPr lang="en-US" strike="sngStrike" dirty="0">
              <a:solidFill>
                <a:srgbClr val="FF0000"/>
              </a:solidFill>
            </a:endParaRPr>
          </a:p>
        </p:txBody>
      </p:sp>
      <p:sp>
        <p:nvSpPr>
          <p:cNvPr id="3" name="Content Placeholder 2"/>
          <p:cNvSpPr>
            <a:spLocks noGrp="1"/>
          </p:cNvSpPr>
          <p:nvPr>
            <p:ph sz="quarter" idx="1"/>
          </p:nvPr>
        </p:nvSpPr>
        <p:spPr/>
        <p:txBody>
          <a:bodyPr/>
          <a:lstStyle/>
          <a:p>
            <a:pPr marL="0" indent="0">
              <a:buNone/>
            </a:pPr>
            <a:endParaRPr lang="en-US" sz="2800" dirty="0" smtClean="0"/>
          </a:p>
          <a:p>
            <a:r>
              <a:rPr lang="en-US" sz="2800" dirty="0" smtClean="0"/>
              <a:t>“</a:t>
            </a:r>
            <a:r>
              <a:rPr lang="en-US" sz="2800" dirty="0"/>
              <a:t>The City of Richmond aims to create policies that maximize health outcomes and reduce health disparities. This will be done </a:t>
            </a:r>
            <a:r>
              <a:rPr lang="en-US" sz="2800" dirty="0" smtClean="0"/>
              <a:t>by implementing</a:t>
            </a:r>
            <a:r>
              <a:rPr lang="en-US" sz="2800" dirty="0"/>
              <a:t> </a:t>
            </a:r>
            <a:r>
              <a:rPr lang="en-US" sz="2800" dirty="0" smtClean="0"/>
              <a:t> strategies </a:t>
            </a:r>
            <a:r>
              <a:rPr lang="en-US" sz="2800" dirty="0"/>
              <a:t>for considering health impacts in all </a:t>
            </a:r>
            <a:r>
              <a:rPr lang="en-US" sz="2800" dirty="0" smtClean="0"/>
              <a:t>city </a:t>
            </a:r>
            <a:r>
              <a:rPr lang="en-US" sz="2800" dirty="0"/>
              <a:t>policies.” </a:t>
            </a:r>
          </a:p>
          <a:p>
            <a:endParaRPr lang="en-US" sz="2800" i="1" dirty="0" smtClean="0">
              <a:solidFill>
                <a:schemeClr val="dk1"/>
              </a:solidFill>
            </a:endParaRPr>
          </a:p>
          <a:p>
            <a:pPr lvl="1"/>
            <a:r>
              <a:rPr lang="en-US" sz="1700" i="1" dirty="0" smtClean="0">
                <a:solidFill>
                  <a:schemeClr val="dk1"/>
                </a:solidFill>
              </a:rPr>
              <a:t>From </a:t>
            </a:r>
            <a:r>
              <a:rPr lang="en-US" sz="1700" i="1" dirty="0">
                <a:solidFill>
                  <a:schemeClr val="dk1"/>
                </a:solidFill>
              </a:rPr>
              <a:t>Richmond, </a:t>
            </a:r>
            <a:r>
              <a:rPr lang="en-US" sz="1700" i="1" dirty="0" smtClean="0">
                <a:solidFill>
                  <a:schemeClr val="dk1"/>
                </a:solidFill>
              </a:rPr>
              <a:t>CA</a:t>
            </a:r>
            <a:r>
              <a:rPr lang="en-US" sz="1700" i="1" dirty="0" smtClean="0">
                <a:solidFill>
                  <a:srgbClr val="FF0000"/>
                </a:solidFill>
              </a:rPr>
              <a:t>,</a:t>
            </a:r>
            <a:r>
              <a:rPr lang="en-US" sz="1700" i="1" dirty="0" smtClean="0">
                <a:solidFill>
                  <a:schemeClr val="dk1"/>
                </a:solidFill>
              </a:rPr>
              <a:t> </a:t>
            </a:r>
            <a:r>
              <a:rPr lang="en-US" sz="1700" i="1" dirty="0">
                <a:solidFill>
                  <a:schemeClr val="dk1"/>
                </a:solidFill>
              </a:rPr>
              <a:t>Health in City Government </a:t>
            </a:r>
            <a:r>
              <a:rPr lang="en-US" sz="1700" i="1" dirty="0" smtClean="0">
                <a:solidFill>
                  <a:schemeClr val="dk1"/>
                </a:solidFill>
              </a:rPr>
              <a:t>Initiative</a:t>
            </a:r>
            <a:endParaRPr lang="en-US" sz="1700" i="1" dirty="0">
              <a:solidFill>
                <a:schemeClr val="dk1"/>
              </a:solidFill>
            </a:endParaRPr>
          </a:p>
          <a:p>
            <a:endParaRPr lang="en-US" dirty="0"/>
          </a:p>
        </p:txBody>
      </p:sp>
    </p:spTree>
    <p:extLst>
      <p:ext uri="{BB962C8B-B14F-4D97-AF65-F5344CB8AC3E}">
        <p14:creationId xmlns:p14="http://schemas.microsoft.com/office/powerpoint/2010/main" val="2705649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Loca</a:t>
            </a:r>
            <a:r>
              <a:rPr lang="en-US" dirty="0" smtClean="0"/>
              <a:t>l </a:t>
            </a:r>
            <a:r>
              <a:rPr lang="en-US" dirty="0"/>
              <a:t>examples of </a:t>
            </a:r>
            <a:r>
              <a:rPr lang="en-US" dirty="0" err="1" smtClean="0"/>
              <a:t>HiAP</a:t>
            </a:r>
            <a:endParaRPr lang="en-US" dirty="0"/>
          </a:p>
        </p:txBody>
      </p:sp>
      <p:sp>
        <p:nvSpPr>
          <p:cNvPr id="3" name="Content Placeholder 2"/>
          <p:cNvSpPr>
            <a:spLocks noGrp="1"/>
          </p:cNvSpPr>
          <p:nvPr>
            <p:ph sz="quarter" idx="1"/>
          </p:nvPr>
        </p:nvSpPr>
        <p:spPr>
          <a:xfrm>
            <a:off x="457200" y="1524000"/>
            <a:ext cx="8229600" cy="4632960"/>
          </a:xfrm>
        </p:spPr>
        <p:txBody>
          <a:bodyPr/>
          <a:lstStyle/>
          <a:p>
            <a:r>
              <a:rPr lang="en-US" sz="2800" dirty="0">
                <a:solidFill>
                  <a:schemeClr val="dk1"/>
                </a:solidFill>
              </a:rPr>
              <a:t>“Facilitate accountability, capacity, and coordination across all agencies, branches, and departments of county government to implement the fair and just principle of the countywide strategic plan, identify opportunities for cross-county collaboration, and provide a forum for exchange of information.” </a:t>
            </a:r>
          </a:p>
          <a:p>
            <a:endParaRPr lang="en-US" sz="900" dirty="0">
              <a:solidFill>
                <a:schemeClr val="dk1"/>
              </a:solidFill>
            </a:endParaRPr>
          </a:p>
          <a:p>
            <a:r>
              <a:rPr lang="en-US" sz="2000" i="1" dirty="0">
                <a:solidFill>
                  <a:schemeClr val="dk1"/>
                </a:solidFill>
              </a:rPr>
              <a:t>From King County, WA strategic </a:t>
            </a:r>
            <a:r>
              <a:rPr lang="en-US" sz="2000" i="1" dirty="0" smtClean="0">
                <a:solidFill>
                  <a:schemeClr val="dk1"/>
                </a:solidFill>
              </a:rPr>
              <a:t>plan</a:t>
            </a:r>
            <a:endParaRPr lang="en-US" sz="2000" i="1" dirty="0">
              <a:solidFill>
                <a:schemeClr val="dk1"/>
              </a:solidFill>
            </a:endParaRPr>
          </a:p>
          <a:p>
            <a:endParaRPr lang="en-US" dirty="0"/>
          </a:p>
        </p:txBody>
      </p:sp>
    </p:spTree>
    <p:extLst>
      <p:ext uri="{BB962C8B-B14F-4D97-AF65-F5344CB8AC3E}">
        <p14:creationId xmlns:p14="http://schemas.microsoft.com/office/powerpoint/2010/main" val="3695385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a:t>
            </a:r>
            <a:r>
              <a:rPr lang="en-US" dirty="0" err="1" smtClean="0"/>
              <a:t>HiAP</a:t>
            </a:r>
            <a:r>
              <a:rPr lang="en-US" dirty="0" smtClean="0"/>
              <a:t> help our community?</a:t>
            </a:r>
            <a:endParaRPr lang="en-US" dirty="0"/>
          </a:p>
        </p:txBody>
      </p:sp>
      <p:graphicFrame>
        <p:nvGraphicFramePr>
          <p:cNvPr id="6" name="Diagram 5"/>
          <p:cNvGraphicFramePr/>
          <p:nvPr>
            <p:extLst>
              <p:ext uri="{D42A27DB-BD31-4B8C-83A1-F6EECF244321}">
                <p14:modId xmlns:p14="http://schemas.microsoft.com/office/powerpoint/2010/main" val="1781802274"/>
              </p:ext>
            </p:extLst>
          </p:nvPr>
        </p:nvGraphicFramePr>
        <p:xfrm>
          <a:off x="-1295400" y="1676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1322039089"/>
              </p:ext>
            </p:extLst>
          </p:nvPr>
        </p:nvGraphicFramePr>
        <p:xfrm>
          <a:off x="5154304" y="3632200"/>
          <a:ext cx="3962400" cy="2997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extLst>
              <p:ext uri="{D42A27DB-BD31-4B8C-83A1-F6EECF244321}">
                <p14:modId xmlns:p14="http://schemas.microsoft.com/office/powerpoint/2010/main" val="2916413856"/>
              </p:ext>
            </p:extLst>
          </p:nvPr>
        </p:nvGraphicFramePr>
        <p:xfrm>
          <a:off x="1447800" y="1117600"/>
          <a:ext cx="6096000" cy="406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 of this talk</a:t>
            </a:r>
            <a:endParaRPr lang="en-US" dirty="0"/>
          </a:p>
        </p:txBody>
      </p:sp>
      <p:sp>
        <p:nvSpPr>
          <p:cNvPr id="3" name="Content Placeholder 2"/>
          <p:cNvSpPr>
            <a:spLocks noGrp="1"/>
          </p:cNvSpPr>
          <p:nvPr>
            <p:ph sz="quarter" idx="1"/>
          </p:nvPr>
        </p:nvSpPr>
        <p:spPr>
          <a:xfrm>
            <a:off x="152400" y="1295401"/>
            <a:ext cx="8839200" cy="5105400"/>
          </a:xfrm>
        </p:spPr>
        <p:txBody>
          <a:bodyPr>
            <a:noAutofit/>
          </a:bodyPr>
          <a:lstStyle/>
          <a:p>
            <a:pPr marL="861822" indent="-742950">
              <a:spcBef>
                <a:spcPts val="200"/>
              </a:spcBef>
              <a:buFont typeface="+mj-lt"/>
              <a:buAutoNum type="arabicPeriod"/>
            </a:pPr>
            <a:r>
              <a:rPr lang="en-US" sz="3200" dirty="0" smtClean="0"/>
              <a:t>What is health and what determines our health?</a:t>
            </a:r>
          </a:p>
          <a:p>
            <a:pPr marL="861822" indent="-742950">
              <a:spcBef>
                <a:spcPts val="200"/>
              </a:spcBef>
              <a:buFont typeface="+mj-lt"/>
              <a:buAutoNum type="arabicPeriod"/>
            </a:pPr>
            <a:r>
              <a:rPr lang="en-US" sz="3200" dirty="0" smtClean="0"/>
              <a:t>What is Health in All Policies (</a:t>
            </a:r>
            <a:r>
              <a:rPr lang="en-US" sz="3200" dirty="0" err="1" smtClean="0"/>
              <a:t>HiAP</a:t>
            </a:r>
            <a:r>
              <a:rPr lang="en-US" sz="3200" dirty="0" smtClean="0"/>
              <a:t>) and why do we need it?</a:t>
            </a:r>
          </a:p>
          <a:p>
            <a:pPr marL="861822" indent="-742950">
              <a:spcBef>
                <a:spcPts val="200"/>
              </a:spcBef>
              <a:buFont typeface="+mj-lt"/>
              <a:buAutoNum type="arabicPeriod"/>
            </a:pPr>
            <a:r>
              <a:rPr lang="en-US" sz="3200" dirty="0" smtClean="0"/>
              <a:t>What approaches can we take to improve health in our community?</a:t>
            </a:r>
          </a:p>
          <a:p>
            <a:pPr marL="861822" indent="-742950">
              <a:spcBef>
                <a:spcPts val="200"/>
              </a:spcBef>
              <a:buFont typeface="+mj-lt"/>
              <a:buAutoNum type="arabicPeriod"/>
            </a:pP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next steps can we take to implement </a:t>
            </a:r>
            <a:r>
              <a:rPr lang="en-US" dirty="0" err="1" smtClean="0"/>
              <a:t>HiAP</a:t>
            </a:r>
            <a:r>
              <a:rPr lang="en-US" dirty="0" smtClean="0"/>
              <a:t>?</a:t>
            </a:r>
            <a:endParaRPr lang="en-US" dirty="0"/>
          </a:p>
        </p:txBody>
      </p:sp>
      <p:sp>
        <p:nvSpPr>
          <p:cNvPr id="3" name="Content Placeholder 2"/>
          <p:cNvSpPr>
            <a:spLocks noGrp="1"/>
          </p:cNvSpPr>
          <p:nvPr>
            <p:ph sz="quarter" idx="1"/>
          </p:nvPr>
        </p:nvSpPr>
        <p:spPr/>
        <p:txBody>
          <a:bodyPr>
            <a:normAutofit/>
          </a:bodyPr>
          <a:lstStyle/>
          <a:p>
            <a:endParaRPr lang="en-US" sz="1500" dirty="0" smtClean="0"/>
          </a:p>
          <a:p>
            <a:pPr algn="ctr"/>
            <a:r>
              <a:rPr lang="en-US" sz="2400" b="1" dirty="0" smtClean="0"/>
              <a:t>SEE NOTES SECTION</a:t>
            </a:r>
          </a:p>
          <a:p>
            <a:pPr algn="ctr"/>
            <a:endParaRPr lang="en-US" sz="1500" b="1" dirty="0" smtClean="0"/>
          </a:p>
          <a:p>
            <a:pPr algn="ctr"/>
            <a:endParaRPr lang="en-US" sz="1500" b="1" dirty="0"/>
          </a:p>
          <a:p>
            <a:pPr algn="ctr"/>
            <a:endParaRPr lang="en-US" sz="1500" b="1" dirty="0"/>
          </a:p>
          <a:p>
            <a:pPr algn="ctr"/>
            <a:r>
              <a:rPr lang="en-US" sz="2400" b="1" dirty="0" smtClean="0"/>
              <a:t>DELETE THIS SLIDE FOR ACTUAL PRESENTATION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Thank you</a:t>
            </a:r>
          </a:p>
        </p:txBody>
      </p:sp>
      <p:sp>
        <p:nvSpPr>
          <p:cNvPr id="3" name="Content Placeholder 2"/>
          <p:cNvSpPr>
            <a:spLocks noGrp="1"/>
          </p:cNvSpPr>
          <p:nvPr>
            <p:ph sz="quarter" idx="1"/>
          </p:nvPr>
        </p:nvSpPr>
        <p:spPr/>
        <p:txBody>
          <a:bodyPr/>
          <a:lstStyle/>
          <a:p>
            <a:r>
              <a:rPr lang="en-US" dirty="0" smtClean="0"/>
              <a:t>Contact Information </a:t>
            </a:r>
          </a:p>
          <a:p>
            <a:pPr lvl="1"/>
            <a:r>
              <a:rPr lang="en-US" dirty="0" smtClean="0">
                <a:solidFill>
                  <a:schemeClr val="tx1"/>
                </a:solidFill>
              </a:rPr>
              <a:t>Phone number: </a:t>
            </a:r>
          </a:p>
          <a:p>
            <a:pPr lvl="1"/>
            <a:r>
              <a:rPr lang="en-US" dirty="0" smtClean="0">
                <a:solidFill>
                  <a:schemeClr val="tx1"/>
                </a:solidFill>
              </a:rPr>
              <a:t>Email address:</a:t>
            </a:r>
            <a:endParaRPr lang="en-US" dirty="0">
              <a:solidFill>
                <a:schemeClr val="tx1"/>
              </a:solidFill>
            </a:endParaRPr>
          </a:p>
        </p:txBody>
      </p:sp>
    </p:spTree>
    <p:extLst>
      <p:ext uri="{BB962C8B-B14F-4D97-AF65-F5344CB8AC3E}">
        <p14:creationId xmlns:p14="http://schemas.microsoft.com/office/powerpoint/2010/main" val="855851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dirty="0" smtClean="0"/>
              <a:t>What is health?</a:t>
            </a:r>
          </a:p>
        </p:txBody>
      </p:sp>
      <p:sp>
        <p:nvSpPr>
          <p:cNvPr id="4099" name="Rectangle 3"/>
          <p:cNvSpPr>
            <a:spLocks noGrp="1" noChangeArrowheads="1"/>
          </p:cNvSpPr>
          <p:nvPr>
            <p:ph type="body" idx="1"/>
          </p:nvPr>
        </p:nvSpPr>
        <p:spPr>
          <a:xfrm>
            <a:off x="304800" y="1517065"/>
            <a:ext cx="7924800" cy="2292935"/>
          </a:xfrm>
        </p:spPr>
        <p:txBody>
          <a:bodyPr wrap="square">
            <a:spAutoFit/>
          </a:bodyPr>
          <a:lstStyle/>
          <a:p>
            <a:pPr indent="0" eaLnBrk="1" hangingPunct="1">
              <a:spcAft>
                <a:spcPts val="1200"/>
              </a:spcAft>
              <a:buFont typeface="Arial" charset="0"/>
              <a:buNone/>
            </a:pPr>
            <a:r>
              <a:rPr lang="en-US" sz="3600" i="1" dirty="0" smtClean="0"/>
              <a:t>Health is the state of complete physical, mental, and social well-being and not merely the absence of disease or infirmity</a:t>
            </a:r>
            <a:r>
              <a:rPr lang="en-US" sz="3600" i="1" dirty="0" smtClean="0">
                <a:solidFill>
                  <a:srgbClr val="FF0000"/>
                </a:solidFill>
              </a:rPr>
              <a:t>.</a:t>
            </a:r>
            <a:r>
              <a:rPr lang="en-US" sz="3600" i="1" dirty="0" smtClean="0"/>
              <a:t>  </a:t>
            </a:r>
          </a:p>
          <a:p>
            <a:pPr indent="0" eaLnBrk="1" hangingPunct="1">
              <a:spcAft>
                <a:spcPts val="1200"/>
              </a:spcAft>
              <a:buFont typeface="Arial" charset="0"/>
              <a:buNone/>
            </a:pPr>
            <a:r>
              <a:rPr lang="en-US" sz="2000" i="1" dirty="0" smtClean="0"/>
              <a:t>	</a:t>
            </a:r>
            <a:r>
              <a:rPr lang="en-US" sz="2000" dirty="0" smtClean="0"/>
              <a:t>- World Health Organization</a:t>
            </a:r>
          </a:p>
        </p:txBody>
      </p:sp>
      <p:sp>
        <p:nvSpPr>
          <p:cNvPr id="2" name="TextBox 1"/>
          <p:cNvSpPr txBox="1"/>
          <p:nvPr/>
        </p:nvSpPr>
        <p:spPr>
          <a:xfrm>
            <a:off x="4038600" y="6412468"/>
            <a:ext cx="5105400" cy="369332"/>
          </a:xfrm>
          <a:prstGeom prst="rect">
            <a:avLst/>
          </a:prstGeom>
          <a:noFill/>
        </p:spPr>
        <p:txBody>
          <a:bodyPr wrap="square" rtlCol="0">
            <a:spAutoFit/>
          </a:bodyPr>
          <a:lstStyle/>
          <a:p>
            <a:r>
              <a:rPr lang="en-US" dirty="0" smtClean="0"/>
              <a:t>Source:  http</a:t>
            </a:r>
            <a:r>
              <a:rPr lang="en-US" dirty="0"/>
              <a:t>://who.int/about/definition/en/print.html</a:t>
            </a:r>
          </a:p>
        </p:txBody>
      </p:sp>
    </p:spTree>
    <p:extLst>
      <p:ext uri="{BB962C8B-B14F-4D97-AF65-F5344CB8AC3E}">
        <p14:creationId xmlns:p14="http://schemas.microsoft.com/office/powerpoint/2010/main" val="3179679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Snapshot of health in our community</a:t>
            </a:r>
            <a:endParaRPr lang="en-US" dirty="0"/>
          </a:p>
        </p:txBody>
      </p:sp>
      <p:sp>
        <p:nvSpPr>
          <p:cNvPr id="3" name="Content Placeholder 2"/>
          <p:cNvSpPr>
            <a:spLocks noGrp="1"/>
          </p:cNvSpPr>
          <p:nvPr>
            <p:ph sz="quarter" idx="1"/>
          </p:nvPr>
        </p:nvSpPr>
        <p:spPr/>
        <p:txBody>
          <a:bodyPr>
            <a:normAutofit/>
          </a:bodyPr>
          <a:lstStyle/>
          <a:p>
            <a:endParaRPr lang="en-US" sz="1500" dirty="0"/>
          </a:p>
          <a:p>
            <a:pPr algn="ctr"/>
            <a:r>
              <a:rPr lang="en-US" sz="2400" b="1" dirty="0"/>
              <a:t>SEE NOTES SECTION</a:t>
            </a:r>
          </a:p>
          <a:p>
            <a:pPr algn="ctr"/>
            <a:endParaRPr lang="en-US" sz="1500" b="1" dirty="0"/>
          </a:p>
          <a:p>
            <a:pPr algn="ctr"/>
            <a:endParaRPr lang="en-US" sz="1500" b="1" dirty="0"/>
          </a:p>
          <a:p>
            <a:pPr algn="ctr"/>
            <a:endParaRPr lang="en-US" sz="1500" b="1" dirty="0"/>
          </a:p>
          <a:p>
            <a:pPr algn="ctr"/>
            <a:r>
              <a:rPr lang="en-US" sz="2400" b="1" dirty="0"/>
              <a:t>DELETE THIS SLIDE FOR ACTUAL PRESENTATION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pPr eaLnBrk="1" hangingPunct="1">
              <a:defRPr/>
            </a:pPr>
            <a:r>
              <a:rPr lang="en-US" dirty="0" smtClean="0"/>
              <a:t>What factors determine our health?</a:t>
            </a:r>
          </a:p>
        </p:txBody>
      </p:sp>
      <p:sp>
        <p:nvSpPr>
          <p:cNvPr id="5126" name="Rectangle 22"/>
          <p:cNvSpPr>
            <a:spLocks noChangeArrowheads="1"/>
          </p:cNvSpPr>
          <p:nvPr/>
        </p:nvSpPr>
        <p:spPr bwMode="auto">
          <a:xfrm>
            <a:off x="1446286" y="3364468"/>
            <a:ext cx="2439914" cy="369332"/>
          </a:xfrm>
          <a:prstGeom prst="rect">
            <a:avLst/>
          </a:prstGeom>
          <a:noFill/>
          <a:ln w="9525">
            <a:noFill/>
            <a:miter lim="800000"/>
            <a:headEnd/>
            <a:tailEnd/>
          </a:ln>
        </p:spPr>
        <p:txBody>
          <a:bodyPr wrap="square">
            <a:spAutoFit/>
          </a:bodyPr>
          <a:lstStyle/>
          <a:p>
            <a:r>
              <a:rPr lang="en-US" dirty="0" smtClean="0">
                <a:latin typeface="Arial" pitchFamily="34" charset="0"/>
                <a:cs typeface="Arial" pitchFamily="34" charset="0"/>
              </a:rPr>
              <a:t>Family Health History</a:t>
            </a:r>
            <a:endParaRPr lang="en-US" dirty="0">
              <a:latin typeface="Arial" pitchFamily="34" charset="0"/>
              <a:cs typeface="Arial" pitchFamily="34" charset="0"/>
            </a:endParaRPr>
          </a:p>
        </p:txBody>
      </p:sp>
      <p:sp>
        <p:nvSpPr>
          <p:cNvPr id="5127" name="Rectangle 23"/>
          <p:cNvSpPr>
            <a:spLocks noChangeArrowheads="1"/>
          </p:cNvSpPr>
          <p:nvPr/>
        </p:nvSpPr>
        <p:spPr bwMode="auto">
          <a:xfrm>
            <a:off x="2743200" y="5867400"/>
            <a:ext cx="2286000" cy="369332"/>
          </a:xfrm>
          <a:prstGeom prst="rect">
            <a:avLst/>
          </a:prstGeom>
          <a:noFill/>
          <a:ln w="9525">
            <a:noFill/>
            <a:miter lim="800000"/>
            <a:headEnd/>
            <a:tailEnd/>
          </a:ln>
        </p:spPr>
        <p:txBody>
          <a:bodyPr wrap="square">
            <a:spAutoFit/>
          </a:bodyPr>
          <a:lstStyle/>
          <a:p>
            <a:r>
              <a:rPr lang="en-US" dirty="0" smtClean="0">
                <a:latin typeface="Arial" pitchFamily="34" charset="0"/>
                <a:cs typeface="Arial" pitchFamily="34" charset="0"/>
              </a:rPr>
              <a:t>Behaviors/Lifestyles</a:t>
            </a:r>
            <a:endParaRPr lang="en-US" dirty="0">
              <a:latin typeface="Arial" pitchFamily="34" charset="0"/>
              <a:cs typeface="Arial" pitchFamily="34" charset="0"/>
            </a:endParaRPr>
          </a:p>
        </p:txBody>
      </p:sp>
      <p:sp>
        <p:nvSpPr>
          <p:cNvPr id="5128" name="Rectangle 24"/>
          <p:cNvSpPr>
            <a:spLocks noChangeArrowheads="1"/>
          </p:cNvSpPr>
          <p:nvPr/>
        </p:nvSpPr>
        <p:spPr bwMode="auto">
          <a:xfrm>
            <a:off x="6200972" y="4507468"/>
            <a:ext cx="1647628" cy="369332"/>
          </a:xfrm>
          <a:prstGeom prst="rect">
            <a:avLst/>
          </a:prstGeom>
          <a:noFill/>
          <a:ln w="9525">
            <a:noFill/>
            <a:miter lim="800000"/>
            <a:headEnd/>
            <a:tailEnd/>
          </a:ln>
        </p:spPr>
        <p:txBody>
          <a:bodyPr wrap="square">
            <a:spAutoFit/>
          </a:bodyPr>
          <a:lstStyle/>
          <a:p>
            <a:r>
              <a:rPr lang="en-US" dirty="0">
                <a:latin typeface="Arial" pitchFamily="34" charset="0"/>
                <a:cs typeface="Arial" pitchFamily="34" charset="0"/>
              </a:rPr>
              <a:t>Environment</a:t>
            </a:r>
          </a:p>
        </p:txBody>
      </p:sp>
      <p:sp>
        <p:nvSpPr>
          <p:cNvPr id="2" name="Rectangle 1"/>
          <p:cNvSpPr/>
          <p:nvPr/>
        </p:nvSpPr>
        <p:spPr>
          <a:xfrm>
            <a:off x="990600" y="1524000"/>
            <a:ext cx="3276600" cy="1688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[DELETE THIS FOR ACTUAL PRESENTATION] </a:t>
            </a:r>
          </a:p>
          <a:p>
            <a:pPr algn="ctr"/>
            <a:r>
              <a:rPr lang="en-US" dirty="0" smtClean="0"/>
              <a:t>Possibly include image of a family </a:t>
            </a:r>
            <a:endParaRPr lang="en-US" dirty="0"/>
          </a:p>
        </p:txBody>
      </p:sp>
      <p:sp>
        <p:nvSpPr>
          <p:cNvPr id="10" name="Rectangle 9"/>
          <p:cNvSpPr/>
          <p:nvPr/>
        </p:nvSpPr>
        <p:spPr>
          <a:xfrm>
            <a:off x="5181600" y="2533572"/>
            <a:ext cx="3276600" cy="1688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[DELETE THIS FOR ACTUAL PRESENTATION] </a:t>
            </a:r>
          </a:p>
          <a:p>
            <a:pPr algn="ctr"/>
            <a:r>
              <a:rPr lang="en-US" dirty="0" smtClean="0"/>
              <a:t>Possibly include image of an environmental positive or negative </a:t>
            </a:r>
            <a:endParaRPr lang="en-US" dirty="0"/>
          </a:p>
        </p:txBody>
      </p:sp>
      <p:sp>
        <p:nvSpPr>
          <p:cNvPr id="11" name="Rectangle 10"/>
          <p:cNvSpPr/>
          <p:nvPr/>
        </p:nvSpPr>
        <p:spPr>
          <a:xfrm>
            <a:off x="1739462" y="4032766"/>
            <a:ext cx="3276600" cy="1688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[DELETE THIS FOR ACTUAL PRESENTATION] </a:t>
            </a:r>
          </a:p>
          <a:p>
            <a:pPr algn="ctr"/>
            <a:r>
              <a:rPr lang="en-US" dirty="0" smtClean="0"/>
              <a:t>Possibly include image of a behavior that impacts health (e.g. eating fruits, smoking, exercising, etc.)</a:t>
            </a:r>
            <a:endParaRPr lang="en-US" dirty="0"/>
          </a:p>
        </p:txBody>
      </p:sp>
    </p:spTree>
    <p:extLst>
      <p:ext uri="{BB962C8B-B14F-4D97-AF65-F5344CB8AC3E}">
        <p14:creationId xmlns:p14="http://schemas.microsoft.com/office/powerpoint/2010/main" val="4224973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953000" y="1574542"/>
            <a:ext cx="2743200" cy="314325"/>
          </a:xfrm>
          <a:prstGeom prst="rect">
            <a:avLst/>
          </a:prstGeom>
          <a:solidFill>
            <a:schemeClr val="bg2">
              <a:lumMod val="50000"/>
            </a:schemeClr>
          </a:solidFill>
          <a:ln w="9525">
            <a:solidFill>
              <a:schemeClr val="tx1"/>
            </a:solidFill>
            <a:miter lim="800000"/>
            <a:headEnd/>
            <a:tailEnd/>
          </a:ln>
        </p:spPr>
        <p:txBody>
          <a:bodyPr/>
          <a:lstStyle/>
          <a:p>
            <a:endParaRPr lang="en-US"/>
          </a:p>
        </p:txBody>
      </p:sp>
      <p:sp>
        <p:nvSpPr>
          <p:cNvPr id="22531" name="Rectangle 3"/>
          <p:cNvSpPr>
            <a:spLocks noChangeArrowheads="1"/>
          </p:cNvSpPr>
          <p:nvPr/>
        </p:nvSpPr>
        <p:spPr bwMode="auto">
          <a:xfrm>
            <a:off x="1809750" y="4983163"/>
            <a:ext cx="2001838" cy="373062"/>
          </a:xfrm>
          <a:prstGeom prst="rect">
            <a:avLst/>
          </a:prstGeom>
          <a:solidFill>
            <a:srgbClr val="0099FF"/>
          </a:solidFill>
          <a:ln w="9525">
            <a:noFill/>
            <a:miter lim="800000"/>
            <a:headEnd/>
            <a:tailEnd/>
          </a:ln>
        </p:spPr>
        <p:txBody>
          <a:bodyPr/>
          <a:lstStyle/>
          <a:p>
            <a:endParaRPr lang="en-US"/>
          </a:p>
        </p:txBody>
      </p:sp>
      <p:sp>
        <p:nvSpPr>
          <p:cNvPr id="22532" name="Rectangle 4"/>
          <p:cNvSpPr>
            <a:spLocks noChangeArrowheads="1"/>
          </p:cNvSpPr>
          <p:nvPr/>
        </p:nvSpPr>
        <p:spPr bwMode="auto">
          <a:xfrm>
            <a:off x="4953000" y="1888867"/>
            <a:ext cx="2743200" cy="3657600"/>
          </a:xfrm>
          <a:prstGeom prst="rect">
            <a:avLst/>
          </a:prstGeom>
          <a:solidFill>
            <a:schemeClr val="bg2"/>
          </a:solidFill>
          <a:ln w="3175">
            <a:solidFill>
              <a:schemeClr val="tx1"/>
            </a:solidFill>
            <a:miter lim="800000"/>
            <a:headEnd/>
            <a:tailEnd/>
          </a:ln>
        </p:spPr>
        <p:txBody>
          <a:bodyPr/>
          <a:lstStyle/>
          <a:p>
            <a:endParaRPr lang="en-US"/>
          </a:p>
        </p:txBody>
      </p:sp>
      <p:sp>
        <p:nvSpPr>
          <p:cNvPr id="22533" name="Rectangle 5"/>
          <p:cNvSpPr>
            <a:spLocks noChangeArrowheads="1"/>
          </p:cNvSpPr>
          <p:nvPr/>
        </p:nvSpPr>
        <p:spPr bwMode="auto">
          <a:xfrm>
            <a:off x="1447800" y="4274880"/>
            <a:ext cx="2743200" cy="768350"/>
          </a:xfrm>
          <a:prstGeom prst="rect">
            <a:avLst/>
          </a:prstGeom>
          <a:solidFill>
            <a:schemeClr val="bg2">
              <a:lumMod val="75000"/>
            </a:schemeClr>
          </a:solidFill>
          <a:ln w="3175">
            <a:solidFill>
              <a:schemeClr val="tx1"/>
            </a:solidFill>
            <a:miter lim="800000"/>
            <a:headEnd/>
            <a:tailEnd/>
          </a:ln>
        </p:spPr>
        <p:txBody>
          <a:bodyPr/>
          <a:lstStyle/>
          <a:p>
            <a:endParaRPr lang="en-US"/>
          </a:p>
        </p:txBody>
      </p:sp>
      <p:sp>
        <p:nvSpPr>
          <p:cNvPr id="22534" name="Rectangle 6"/>
          <p:cNvSpPr>
            <a:spLocks noChangeArrowheads="1"/>
          </p:cNvSpPr>
          <p:nvPr/>
        </p:nvSpPr>
        <p:spPr bwMode="auto">
          <a:xfrm>
            <a:off x="1809750" y="3446463"/>
            <a:ext cx="2001838" cy="768350"/>
          </a:xfrm>
          <a:prstGeom prst="rect">
            <a:avLst/>
          </a:prstGeom>
          <a:solidFill>
            <a:schemeClr val="folHlink"/>
          </a:solidFill>
          <a:ln w="9525">
            <a:noFill/>
            <a:miter lim="800000"/>
            <a:headEnd/>
            <a:tailEnd/>
          </a:ln>
        </p:spPr>
        <p:txBody>
          <a:bodyPr/>
          <a:lstStyle/>
          <a:p>
            <a:endParaRPr lang="en-US"/>
          </a:p>
        </p:txBody>
      </p:sp>
      <p:sp>
        <p:nvSpPr>
          <p:cNvPr id="22535" name="Rectangle 7"/>
          <p:cNvSpPr>
            <a:spLocks noChangeArrowheads="1"/>
          </p:cNvSpPr>
          <p:nvPr/>
        </p:nvSpPr>
        <p:spPr bwMode="auto">
          <a:xfrm>
            <a:off x="1447800" y="1584067"/>
            <a:ext cx="2743200" cy="2676525"/>
          </a:xfrm>
          <a:prstGeom prst="rect">
            <a:avLst/>
          </a:prstGeom>
          <a:solidFill>
            <a:schemeClr val="bg2">
              <a:lumMod val="50000"/>
            </a:schemeClr>
          </a:solidFill>
          <a:ln w="9525">
            <a:solidFill>
              <a:schemeClr val="tx1"/>
            </a:solidFill>
            <a:miter lim="800000"/>
            <a:headEnd/>
            <a:tailEnd/>
          </a:ln>
        </p:spPr>
        <p:txBody>
          <a:bodyPr/>
          <a:lstStyle/>
          <a:p>
            <a:endParaRPr lang="en-US"/>
          </a:p>
        </p:txBody>
      </p:sp>
      <p:sp>
        <p:nvSpPr>
          <p:cNvPr id="204809" name="Text Box 9"/>
          <p:cNvSpPr txBox="1">
            <a:spLocks noChangeArrowheads="1"/>
          </p:cNvSpPr>
          <p:nvPr/>
        </p:nvSpPr>
        <p:spPr bwMode="auto">
          <a:xfrm>
            <a:off x="1752600" y="2498467"/>
            <a:ext cx="2190750" cy="1200329"/>
          </a:xfrm>
          <a:prstGeom prst="rect">
            <a:avLst/>
          </a:prstGeom>
          <a:noFill/>
          <a:ln>
            <a:noFill/>
          </a:ln>
          <a:effectLst/>
          <a:extLst/>
        </p:spPr>
        <p:txBody>
          <a:bodyPr>
            <a:spAutoFit/>
          </a:bodyPr>
          <a:lstStyle/>
          <a:p>
            <a:pPr algn="ctr" eaLnBrk="0" hangingPunct="0">
              <a:buClr>
                <a:srgbClr val="FC0128"/>
              </a:buClr>
              <a:buSzPct val="75000"/>
              <a:buFont typeface="Wingdings" pitchFamily="2" charset="2"/>
              <a:buNone/>
              <a:defRPr/>
            </a:pPr>
            <a:r>
              <a:rPr lang="en-US" sz="2400" b="1" dirty="0"/>
              <a:t>Behaviors &amp; Environment</a:t>
            </a:r>
          </a:p>
          <a:p>
            <a:pPr algn="ctr" eaLnBrk="0" hangingPunct="0">
              <a:buClr>
                <a:srgbClr val="FC0128"/>
              </a:buClr>
              <a:buSzPct val="75000"/>
              <a:buFont typeface="Wingdings" pitchFamily="2" charset="2"/>
              <a:buNone/>
              <a:defRPr/>
            </a:pPr>
            <a:r>
              <a:rPr lang="en-US" sz="2400" b="1" dirty="0"/>
              <a:t>70%</a:t>
            </a:r>
          </a:p>
        </p:txBody>
      </p:sp>
      <p:sp>
        <p:nvSpPr>
          <p:cNvPr id="204810" name="Text Box 10"/>
          <p:cNvSpPr txBox="1">
            <a:spLocks noChangeArrowheads="1"/>
          </p:cNvSpPr>
          <p:nvPr/>
        </p:nvSpPr>
        <p:spPr bwMode="auto">
          <a:xfrm>
            <a:off x="1447800" y="5051167"/>
            <a:ext cx="2743200" cy="461665"/>
          </a:xfrm>
          <a:prstGeom prst="rect">
            <a:avLst/>
          </a:prstGeom>
          <a:solidFill>
            <a:schemeClr val="bg2"/>
          </a:solidFill>
          <a:ln>
            <a:solidFill>
              <a:schemeClr val="tx1"/>
            </a:solidFill>
          </a:ln>
          <a:effectLst/>
          <a:extLst/>
        </p:spPr>
        <p:txBody>
          <a:bodyPr wrap="none">
            <a:spAutoFit/>
          </a:bodyPr>
          <a:lstStyle/>
          <a:p>
            <a:pPr algn="ctr" eaLnBrk="0" hangingPunct="0">
              <a:buClr>
                <a:srgbClr val="FC0128"/>
              </a:buClr>
              <a:buSzPct val="75000"/>
              <a:buFont typeface="Wingdings" pitchFamily="2" charset="2"/>
              <a:buNone/>
              <a:defRPr/>
            </a:pPr>
            <a:r>
              <a:rPr lang="en-US" sz="2400" b="1" dirty="0"/>
              <a:t>Medical</a:t>
            </a:r>
            <a:r>
              <a:rPr lang="en-US" sz="1600" b="1" dirty="0">
                <a:effectLst>
                  <a:outerShdw blurRad="38100" dist="38100" dir="2700000" algn="tl">
                    <a:srgbClr val="000000"/>
                  </a:outerShdw>
                </a:effectLst>
              </a:rPr>
              <a:t> </a:t>
            </a:r>
            <a:r>
              <a:rPr lang="en-US" sz="2400" b="1" dirty="0" smtClean="0"/>
              <a:t>Care </a:t>
            </a:r>
            <a:r>
              <a:rPr lang="en-US" sz="2400" b="1" dirty="0"/>
              <a:t>10%</a:t>
            </a:r>
          </a:p>
        </p:txBody>
      </p:sp>
      <p:sp>
        <p:nvSpPr>
          <p:cNvPr id="204811" name="Text Box 11"/>
          <p:cNvSpPr txBox="1">
            <a:spLocks noChangeArrowheads="1"/>
          </p:cNvSpPr>
          <p:nvPr/>
        </p:nvSpPr>
        <p:spPr bwMode="auto">
          <a:xfrm>
            <a:off x="1749460" y="4320917"/>
            <a:ext cx="2093843" cy="461665"/>
          </a:xfrm>
          <a:prstGeom prst="rect">
            <a:avLst/>
          </a:prstGeom>
          <a:noFill/>
          <a:ln>
            <a:noFill/>
          </a:ln>
          <a:effectLst/>
          <a:extLst/>
        </p:spPr>
        <p:txBody>
          <a:bodyPr wrap="none">
            <a:spAutoFit/>
          </a:bodyPr>
          <a:lstStyle/>
          <a:p>
            <a:pPr algn="ctr" eaLnBrk="0" hangingPunct="0">
              <a:buClr>
                <a:srgbClr val="FC0128"/>
              </a:buClr>
              <a:buSzPct val="75000"/>
              <a:buFont typeface="Wingdings" pitchFamily="2" charset="2"/>
              <a:buNone/>
              <a:defRPr/>
            </a:pPr>
            <a:r>
              <a:rPr lang="en-US" sz="2400" b="1" dirty="0" smtClean="0"/>
              <a:t>Genetics</a:t>
            </a:r>
            <a:r>
              <a:rPr lang="en-US" sz="2400" dirty="0" smtClean="0"/>
              <a:t> </a:t>
            </a:r>
            <a:r>
              <a:rPr lang="en-US" sz="2400" b="1" dirty="0" smtClean="0"/>
              <a:t>20</a:t>
            </a:r>
            <a:r>
              <a:rPr lang="en-US" sz="2400" b="1" dirty="0"/>
              <a:t>%</a:t>
            </a:r>
          </a:p>
        </p:txBody>
      </p:sp>
      <p:sp>
        <p:nvSpPr>
          <p:cNvPr id="204812" name="Text Box 12"/>
          <p:cNvSpPr txBox="1">
            <a:spLocks noChangeArrowheads="1"/>
          </p:cNvSpPr>
          <p:nvPr/>
        </p:nvSpPr>
        <p:spPr bwMode="auto">
          <a:xfrm>
            <a:off x="5270676" y="1564957"/>
            <a:ext cx="1926874" cy="400110"/>
          </a:xfrm>
          <a:prstGeom prst="rect">
            <a:avLst/>
          </a:prstGeom>
          <a:noFill/>
          <a:ln>
            <a:noFill/>
          </a:ln>
          <a:effectLst/>
          <a:extLst/>
        </p:spPr>
        <p:txBody>
          <a:bodyPr wrap="none">
            <a:spAutoFit/>
          </a:bodyPr>
          <a:lstStyle/>
          <a:p>
            <a:pPr algn="ctr" eaLnBrk="0" hangingPunct="0">
              <a:buClr>
                <a:srgbClr val="FC0128"/>
              </a:buClr>
              <a:buSzPct val="75000"/>
              <a:buFont typeface="Wingdings" pitchFamily="2" charset="2"/>
              <a:buNone/>
              <a:defRPr/>
            </a:pPr>
            <a:r>
              <a:rPr lang="en-US" sz="2000" b="1" dirty="0"/>
              <a:t>Prevention, 4%</a:t>
            </a:r>
          </a:p>
        </p:txBody>
      </p:sp>
      <p:sp>
        <p:nvSpPr>
          <p:cNvPr id="204813" name="Text Box 13"/>
          <p:cNvSpPr txBox="1">
            <a:spLocks noChangeArrowheads="1"/>
          </p:cNvSpPr>
          <p:nvPr/>
        </p:nvSpPr>
        <p:spPr bwMode="auto">
          <a:xfrm>
            <a:off x="5276850" y="3101717"/>
            <a:ext cx="1933575" cy="1200329"/>
          </a:xfrm>
          <a:prstGeom prst="rect">
            <a:avLst/>
          </a:prstGeom>
          <a:noFill/>
          <a:ln>
            <a:noFill/>
          </a:ln>
          <a:effectLst/>
          <a:extLst/>
        </p:spPr>
        <p:txBody>
          <a:bodyPr>
            <a:spAutoFit/>
          </a:bodyPr>
          <a:lstStyle/>
          <a:p>
            <a:pPr algn="ctr" eaLnBrk="0" hangingPunct="0">
              <a:buClr>
                <a:srgbClr val="FC0128"/>
              </a:buClr>
              <a:buSzPct val="75000"/>
              <a:buFont typeface="Wingdings" pitchFamily="2" charset="2"/>
              <a:buNone/>
              <a:defRPr/>
            </a:pPr>
            <a:r>
              <a:rPr lang="en-US" sz="2400" b="1" dirty="0"/>
              <a:t>Medical Services</a:t>
            </a:r>
          </a:p>
          <a:p>
            <a:pPr algn="ctr" eaLnBrk="0" hangingPunct="0">
              <a:buClr>
                <a:srgbClr val="FC0128"/>
              </a:buClr>
              <a:buSzPct val="75000"/>
              <a:buFont typeface="Wingdings" pitchFamily="2" charset="2"/>
              <a:buNone/>
              <a:defRPr/>
            </a:pPr>
            <a:r>
              <a:rPr lang="en-US" sz="2400" b="1" dirty="0"/>
              <a:t>96%</a:t>
            </a:r>
          </a:p>
        </p:txBody>
      </p:sp>
      <p:sp>
        <p:nvSpPr>
          <p:cNvPr id="204814" name="Text Box 14"/>
          <p:cNvSpPr txBox="1">
            <a:spLocks noChangeArrowheads="1"/>
          </p:cNvSpPr>
          <p:nvPr/>
        </p:nvSpPr>
        <p:spPr bwMode="auto">
          <a:xfrm>
            <a:off x="5105400" y="1143000"/>
            <a:ext cx="2165350" cy="457200"/>
          </a:xfrm>
          <a:prstGeom prst="rect">
            <a:avLst/>
          </a:prstGeom>
          <a:noFill/>
          <a:ln>
            <a:noFill/>
          </a:ln>
          <a:effectLst/>
          <a:extLst/>
        </p:spPr>
        <p:txBody>
          <a:bodyPr wrap="none">
            <a:spAutoFit/>
          </a:bodyPr>
          <a:lstStyle/>
          <a:p>
            <a:pPr algn="ctr" eaLnBrk="0" hangingPunct="0">
              <a:buClr>
                <a:srgbClr val="FC0128"/>
              </a:buClr>
              <a:buSzPct val="75000"/>
              <a:buFont typeface="Wingdings" pitchFamily="2" charset="2"/>
              <a:buNone/>
              <a:defRPr/>
            </a:pPr>
            <a:r>
              <a:rPr lang="en-US" sz="2400" dirty="0">
                <a:solidFill>
                  <a:schemeClr val="bg2">
                    <a:lumMod val="10000"/>
                  </a:schemeClr>
                </a:solidFill>
                <a:effectLst>
                  <a:outerShdw blurRad="38100" dist="38100" dir="2700000" algn="tl">
                    <a:srgbClr val="000000"/>
                  </a:outerShdw>
                </a:effectLst>
                <a:latin typeface="Arial Black" pitchFamily="34" charset="0"/>
              </a:rPr>
              <a:t>$</a:t>
            </a:r>
            <a:r>
              <a:rPr lang="en-US" sz="2400" dirty="0">
                <a:solidFill>
                  <a:schemeClr val="bg2">
                    <a:lumMod val="10000"/>
                  </a:schemeClr>
                </a:solidFill>
                <a:latin typeface="Arial Black" pitchFamily="34" charset="0"/>
              </a:rPr>
              <a:t>2.2</a:t>
            </a:r>
            <a:r>
              <a:rPr lang="en-US" sz="2400" dirty="0">
                <a:solidFill>
                  <a:schemeClr val="bg2">
                    <a:lumMod val="10000"/>
                  </a:schemeClr>
                </a:solidFill>
                <a:effectLst>
                  <a:outerShdw blurRad="38100" dist="38100" dir="2700000" algn="tl">
                    <a:srgbClr val="000000"/>
                  </a:outerShdw>
                </a:effectLst>
                <a:latin typeface="Arial Black" pitchFamily="34" charset="0"/>
              </a:rPr>
              <a:t> </a:t>
            </a:r>
            <a:r>
              <a:rPr lang="en-US" sz="2400" dirty="0">
                <a:solidFill>
                  <a:schemeClr val="bg2">
                    <a:lumMod val="10000"/>
                  </a:schemeClr>
                </a:solidFill>
                <a:latin typeface="Arial Black" pitchFamily="34" charset="0"/>
              </a:rPr>
              <a:t>Trillion</a:t>
            </a:r>
          </a:p>
        </p:txBody>
      </p:sp>
      <p:sp>
        <p:nvSpPr>
          <p:cNvPr id="22545" name="Line 17"/>
          <p:cNvSpPr>
            <a:spLocks noChangeShapeType="1"/>
          </p:cNvSpPr>
          <p:nvPr/>
        </p:nvSpPr>
        <p:spPr bwMode="auto">
          <a:xfrm>
            <a:off x="1111250" y="5561012"/>
            <a:ext cx="6845300" cy="1588"/>
          </a:xfrm>
          <a:prstGeom prst="line">
            <a:avLst/>
          </a:prstGeom>
          <a:noFill/>
          <a:ln w="57150">
            <a:solidFill>
              <a:schemeClr val="tx1"/>
            </a:solidFill>
            <a:round/>
            <a:headEnd/>
            <a:tailEnd/>
          </a:ln>
        </p:spPr>
        <p:txBody>
          <a:bodyPr/>
          <a:lstStyle/>
          <a:p>
            <a:endParaRPr lang="en-US"/>
          </a:p>
        </p:txBody>
      </p:sp>
      <p:sp>
        <p:nvSpPr>
          <p:cNvPr id="22546" name="Rectangle 18"/>
          <p:cNvSpPr>
            <a:spLocks noChangeArrowheads="1"/>
          </p:cNvSpPr>
          <p:nvPr/>
        </p:nvSpPr>
        <p:spPr bwMode="auto">
          <a:xfrm>
            <a:off x="1371600" y="5646003"/>
            <a:ext cx="2819400" cy="738664"/>
          </a:xfrm>
          <a:prstGeom prst="rect">
            <a:avLst/>
          </a:prstGeom>
          <a:noFill/>
          <a:ln w="9525">
            <a:noFill/>
            <a:miter lim="800000"/>
            <a:headEnd/>
            <a:tailEnd/>
          </a:ln>
        </p:spPr>
        <p:txBody>
          <a:bodyPr wrap="square" lIns="0" tIns="0" rIns="0" bIns="0">
            <a:spAutoFit/>
          </a:bodyPr>
          <a:lstStyle/>
          <a:p>
            <a:pPr algn="ctr" eaLnBrk="0" hangingPunct="0">
              <a:buClr>
                <a:srgbClr val="FC0128"/>
              </a:buClr>
              <a:buSzPct val="75000"/>
              <a:buFont typeface="Wingdings" pitchFamily="2" charset="2"/>
              <a:buNone/>
            </a:pPr>
            <a:r>
              <a:rPr lang="en-US" sz="2400" b="1" dirty="0"/>
              <a:t>Factors Influencing</a:t>
            </a:r>
            <a:br>
              <a:rPr lang="en-US" sz="2400" b="1" dirty="0"/>
            </a:br>
            <a:r>
              <a:rPr lang="en-US" sz="2400" b="1" dirty="0"/>
              <a:t>Health</a:t>
            </a:r>
          </a:p>
        </p:txBody>
      </p:sp>
      <p:sp>
        <p:nvSpPr>
          <p:cNvPr id="22547" name="Rectangle 19"/>
          <p:cNvSpPr>
            <a:spLocks noChangeArrowheads="1"/>
          </p:cNvSpPr>
          <p:nvPr/>
        </p:nvSpPr>
        <p:spPr bwMode="auto">
          <a:xfrm>
            <a:off x="4953000" y="5662136"/>
            <a:ext cx="2819400" cy="738664"/>
          </a:xfrm>
          <a:prstGeom prst="rect">
            <a:avLst/>
          </a:prstGeom>
          <a:noFill/>
          <a:ln w="9525">
            <a:noFill/>
            <a:miter lim="800000"/>
            <a:headEnd/>
            <a:tailEnd/>
          </a:ln>
        </p:spPr>
        <p:txBody>
          <a:bodyPr wrap="square" lIns="0" tIns="0" rIns="0" bIns="0">
            <a:spAutoFit/>
          </a:bodyPr>
          <a:lstStyle/>
          <a:p>
            <a:pPr algn="ctr" eaLnBrk="0" hangingPunct="0">
              <a:buClr>
                <a:srgbClr val="FC0128"/>
              </a:buClr>
              <a:buSzPct val="75000"/>
              <a:buFont typeface="Wingdings" pitchFamily="2" charset="2"/>
              <a:buNone/>
            </a:pPr>
            <a:r>
              <a:rPr lang="en-US" sz="2400" b="1" dirty="0"/>
              <a:t>National Health </a:t>
            </a:r>
            <a:br>
              <a:rPr lang="en-US" sz="2400" b="1" dirty="0"/>
            </a:br>
            <a:r>
              <a:rPr lang="en-US" sz="2400" b="1" dirty="0"/>
              <a:t>Expenditures</a:t>
            </a:r>
          </a:p>
        </p:txBody>
      </p:sp>
      <p:sp>
        <p:nvSpPr>
          <p:cNvPr id="22549" name="Line 21"/>
          <p:cNvSpPr>
            <a:spLocks noChangeShapeType="1"/>
          </p:cNvSpPr>
          <p:nvPr/>
        </p:nvSpPr>
        <p:spPr bwMode="auto">
          <a:xfrm flipV="1">
            <a:off x="4267200" y="1676400"/>
            <a:ext cx="685800" cy="685800"/>
          </a:xfrm>
          <a:prstGeom prst="line">
            <a:avLst/>
          </a:prstGeom>
          <a:noFill/>
          <a:ln w="38100">
            <a:solidFill>
              <a:schemeClr val="tx1"/>
            </a:solidFill>
            <a:round/>
            <a:headEnd/>
            <a:tailEnd type="triangle" w="med" len="med"/>
          </a:ln>
        </p:spPr>
        <p:txBody>
          <a:bodyPr/>
          <a:lstStyle/>
          <a:p>
            <a:endParaRPr lang="en-US"/>
          </a:p>
        </p:txBody>
      </p:sp>
      <p:sp>
        <p:nvSpPr>
          <p:cNvPr id="22" name="Title 1"/>
          <p:cNvSpPr txBox="1">
            <a:spLocks/>
          </p:cNvSpPr>
          <p:nvPr/>
        </p:nvSpPr>
        <p:spPr>
          <a:xfrm>
            <a:off x="457200" y="152400"/>
            <a:ext cx="8229600" cy="990600"/>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tabLst/>
              <a:defRPr/>
            </a:pPr>
            <a:r>
              <a:rPr kumimoji="0" lang="en-US" sz="3200" b="0" i="0" u="none" strike="noStrike" kern="1200" cap="none" spc="0" normalizeH="0" baseline="0" noProof="0" dirty="0" smtClean="0">
                <a:ln>
                  <a:noFill/>
                </a:ln>
                <a:solidFill>
                  <a:schemeClr val="tx1"/>
                </a:solidFill>
                <a:effectLst/>
                <a:uLnTx/>
                <a:uFillTx/>
                <a:latin typeface="+mj-lt"/>
                <a:ea typeface="+mn-ea"/>
                <a:cs typeface="+mn-cs"/>
              </a:rPr>
              <a:t>What factors determine our health?</a:t>
            </a:r>
          </a:p>
        </p:txBody>
      </p:sp>
      <p:sp>
        <p:nvSpPr>
          <p:cNvPr id="20" name="TextBox 19"/>
          <p:cNvSpPr txBox="1"/>
          <p:nvPr/>
        </p:nvSpPr>
        <p:spPr>
          <a:xfrm>
            <a:off x="152400" y="6550223"/>
            <a:ext cx="8991600" cy="307777"/>
          </a:xfrm>
          <a:prstGeom prst="rect">
            <a:avLst/>
          </a:prstGeom>
          <a:noFill/>
        </p:spPr>
        <p:txBody>
          <a:bodyPr wrap="square" rtlCol="0">
            <a:spAutoFit/>
          </a:bodyPr>
          <a:lstStyle/>
          <a:p>
            <a:r>
              <a:rPr lang="en-US" sz="1400" dirty="0" smtClean="0"/>
              <a:t>Adapted from </a:t>
            </a:r>
            <a:r>
              <a:rPr lang="en-US" sz="1400" dirty="0" err="1" smtClean="0"/>
              <a:t>Srikantharajah</a:t>
            </a:r>
            <a:r>
              <a:rPr lang="en-US" sz="1400" dirty="0" smtClean="0"/>
              <a:t>. 2011. Promoting Community Based Prevention through Health Reform. Prevention Institute. </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bwMode="auto">
          <a:xfrm>
            <a:off x="381000" y="76200"/>
            <a:ext cx="8686800" cy="1219200"/>
          </a:xfrm>
          <a:prstGeom prst="rect">
            <a:avLst/>
          </a:prstGeom>
          <a:noFill/>
          <a:ln w="9525">
            <a:noFill/>
            <a:miter lim="800000"/>
            <a:headEnd/>
            <a:tailEnd/>
          </a:ln>
        </p:spPr>
        <p:txBody>
          <a:bodyPr anchor="ctr"/>
          <a:lstStyle/>
          <a:p>
            <a:pPr>
              <a:defRPr/>
            </a:pPr>
            <a:r>
              <a:rPr lang="en-US" sz="3200" dirty="0">
                <a:solidFill>
                  <a:schemeClr val="tx2"/>
                </a:solidFill>
                <a:latin typeface="+mj-lt"/>
                <a:ea typeface="+mj-ea"/>
                <a:cs typeface="+mj-cs"/>
              </a:rPr>
              <a:t>How does our environment impact our health?   </a:t>
            </a:r>
          </a:p>
        </p:txBody>
      </p:sp>
      <p:sp>
        <p:nvSpPr>
          <p:cNvPr id="6" name="Rectangle 5"/>
          <p:cNvSpPr/>
          <p:nvPr/>
        </p:nvSpPr>
        <p:spPr>
          <a:xfrm>
            <a:off x="990600" y="1524000"/>
            <a:ext cx="3276600" cy="1688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[DELETE THIS FOR ACTUAL PRESENTATION] </a:t>
            </a:r>
          </a:p>
          <a:p>
            <a:pPr algn="ctr"/>
            <a:r>
              <a:rPr lang="en-US" dirty="0" smtClean="0"/>
              <a:t>Possibly include image of how environment impacts our health </a:t>
            </a:r>
            <a:endParaRPr lang="en-US" dirty="0"/>
          </a:p>
        </p:txBody>
      </p:sp>
      <p:sp>
        <p:nvSpPr>
          <p:cNvPr id="9" name="Rectangle 8"/>
          <p:cNvSpPr/>
          <p:nvPr/>
        </p:nvSpPr>
        <p:spPr>
          <a:xfrm>
            <a:off x="5058103" y="2329778"/>
            <a:ext cx="3276600" cy="1688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[DELETE THIS FOR ACTUAL PRESENTATION] </a:t>
            </a:r>
          </a:p>
          <a:p>
            <a:pPr algn="ctr"/>
            <a:r>
              <a:rPr lang="en-US" dirty="0" smtClean="0"/>
              <a:t>Possibly include image of how environment impacts our health </a:t>
            </a:r>
            <a:endParaRPr lang="en-US" dirty="0"/>
          </a:p>
        </p:txBody>
      </p:sp>
      <p:sp>
        <p:nvSpPr>
          <p:cNvPr id="10" name="Rectangle 9"/>
          <p:cNvSpPr/>
          <p:nvPr/>
        </p:nvSpPr>
        <p:spPr>
          <a:xfrm>
            <a:off x="2057400" y="4343400"/>
            <a:ext cx="3276600" cy="1688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[DELETE THIS FOR ACTUAL PRESENTATION] </a:t>
            </a:r>
          </a:p>
          <a:p>
            <a:pPr algn="ctr"/>
            <a:r>
              <a:rPr lang="en-US" dirty="0" smtClean="0"/>
              <a:t>Possibly include image of how environment impacts our health </a:t>
            </a:r>
            <a:endParaRPr lang="en-US" dirty="0"/>
          </a:p>
        </p:txBody>
      </p:sp>
    </p:spTree>
    <p:extLst>
      <p:ext uri="{BB962C8B-B14F-4D97-AF65-F5344CB8AC3E}">
        <p14:creationId xmlns:p14="http://schemas.microsoft.com/office/powerpoint/2010/main" val="2561573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278" y="0"/>
            <a:ext cx="8035322" cy="1066800"/>
          </a:xfrm>
        </p:spPr>
        <p:txBody>
          <a:bodyPr>
            <a:normAutofit/>
          </a:bodyPr>
          <a:lstStyle/>
          <a:p>
            <a:pPr>
              <a:defRPr/>
            </a:pPr>
            <a:r>
              <a:rPr lang="en-US" dirty="0"/>
              <a:t>How does our environment impact our health?  </a:t>
            </a:r>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a:p>
        </p:txBody>
      </p:sp>
      <p:sp>
        <p:nvSpPr>
          <p:cNvPr id="5" name="Rectangle 4"/>
          <p:cNvSpPr/>
          <p:nvPr/>
        </p:nvSpPr>
        <p:spPr>
          <a:xfrm>
            <a:off x="6302032" y="3200400"/>
            <a:ext cx="2156168" cy="461665"/>
          </a:xfrm>
          <a:prstGeom prst="rect">
            <a:avLst/>
          </a:prstGeom>
        </p:spPr>
        <p:txBody>
          <a:bodyPr wrap="none">
            <a:spAutoFit/>
          </a:bodyPr>
          <a:lstStyle/>
          <a:p>
            <a:r>
              <a:rPr lang="en-US" sz="2400" b="1" dirty="0" smtClean="0">
                <a:solidFill>
                  <a:schemeClr val="accent5">
                    <a:lumMod val="50000"/>
                  </a:schemeClr>
                </a:solidFill>
                <a:effectLst>
                  <a:outerShdw blurRad="38100" dist="38100" dir="2700000" algn="tl">
                    <a:srgbClr val="000000">
                      <a:alpha val="43137"/>
                    </a:srgbClr>
                  </a:outerShdw>
                </a:effectLst>
              </a:rPr>
              <a:t>Water Quality</a:t>
            </a:r>
          </a:p>
        </p:txBody>
      </p:sp>
      <p:sp>
        <p:nvSpPr>
          <p:cNvPr id="6" name="Rectangle 5"/>
          <p:cNvSpPr/>
          <p:nvPr/>
        </p:nvSpPr>
        <p:spPr>
          <a:xfrm>
            <a:off x="2497041" y="3810000"/>
            <a:ext cx="3667992" cy="461665"/>
          </a:xfrm>
          <a:prstGeom prst="rect">
            <a:avLst/>
          </a:prstGeom>
        </p:spPr>
        <p:txBody>
          <a:bodyPr wrap="none">
            <a:spAutoFit/>
          </a:bodyPr>
          <a:lstStyle/>
          <a:p>
            <a:r>
              <a:rPr lang="en-US" sz="2400" b="1" dirty="0" smtClean="0">
                <a:effectLst>
                  <a:outerShdw blurRad="38100" dist="38100" dir="2700000" algn="tl">
                    <a:srgbClr val="000000">
                      <a:alpha val="43137"/>
                    </a:srgbClr>
                  </a:outerShdw>
                </a:effectLst>
              </a:rPr>
              <a:t>Traffic-Related Crashes</a:t>
            </a:r>
          </a:p>
        </p:txBody>
      </p:sp>
      <p:sp>
        <p:nvSpPr>
          <p:cNvPr id="7" name="Rectangle 6"/>
          <p:cNvSpPr/>
          <p:nvPr/>
        </p:nvSpPr>
        <p:spPr>
          <a:xfrm>
            <a:off x="3341156" y="2209800"/>
            <a:ext cx="3478003" cy="461665"/>
          </a:xfrm>
          <a:prstGeom prst="rect">
            <a:avLst/>
          </a:prstGeom>
        </p:spPr>
        <p:txBody>
          <a:bodyPr wrap="none">
            <a:spAutoFit/>
          </a:bodyPr>
          <a:lstStyle/>
          <a:p>
            <a:r>
              <a:rPr lang="en-US" sz="2400" b="1" dirty="0" smtClean="0">
                <a:effectLst>
                  <a:outerShdw blurRad="38100" dist="38100" dir="2700000" algn="tl">
                    <a:srgbClr val="000000">
                      <a:alpha val="43137"/>
                    </a:srgbClr>
                  </a:outerShdw>
                </a:effectLst>
              </a:rPr>
              <a:t>Physical Activity Levels</a:t>
            </a:r>
          </a:p>
        </p:txBody>
      </p:sp>
      <p:sp>
        <p:nvSpPr>
          <p:cNvPr id="8" name="Rectangle 7"/>
          <p:cNvSpPr/>
          <p:nvPr/>
        </p:nvSpPr>
        <p:spPr>
          <a:xfrm>
            <a:off x="575278" y="2971800"/>
            <a:ext cx="3844322" cy="461665"/>
          </a:xfrm>
          <a:prstGeom prst="rect">
            <a:avLst/>
          </a:prstGeom>
        </p:spPr>
        <p:txBody>
          <a:bodyPr wrap="none">
            <a:spAutoFit/>
          </a:bodyPr>
          <a:lstStyle/>
          <a:p>
            <a:r>
              <a:rPr lang="en-US" sz="2400" b="1" dirty="0" smtClean="0">
                <a:solidFill>
                  <a:schemeClr val="bg2">
                    <a:lumMod val="25000"/>
                  </a:schemeClr>
                </a:solidFill>
                <a:effectLst>
                  <a:outerShdw blurRad="38100" dist="38100" dir="2700000" algn="tl">
                    <a:srgbClr val="000000">
                      <a:alpha val="43137"/>
                    </a:srgbClr>
                  </a:outerShdw>
                </a:effectLst>
              </a:rPr>
              <a:t>Access to Healthy Foods</a:t>
            </a:r>
          </a:p>
        </p:txBody>
      </p:sp>
      <p:sp>
        <p:nvSpPr>
          <p:cNvPr id="9" name="Rectangle 8"/>
          <p:cNvSpPr/>
          <p:nvPr/>
        </p:nvSpPr>
        <p:spPr>
          <a:xfrm>
            <a:off x="1828800" y="5558135"/>
            <a:ext cx="5355953" cy="461665"/>
          </a:xfrm>
          <a:prstGeom prst="rect">
            <a:avLst/>
          </a:prstGeom>
        </p:spPr>
        <p:txBody>
          <a:bodyPr wrap="none">
            <a:spAutoFit/>
          </a:bodyPr>
          <a:lstStyle/>
          <a:p>
            <a:r>
              <a:rPr lang="en-US" sz="2400" b="1" dirty="0" smtClean="0">
                <a:solidFill>
                  <a:schemeClr val="accent5">
                    <a:lumMod val="50000"/>
                  </a:schemeClr>
                </a:solidFill>
                <a:effectLst>
                  <a:outerShdw blurRad="38100" dist="38100" dir="2700000" algn="tl">
                    <a:srgbClr val="000000">
                      <a:alpha val="43137"/>
                    </a:srgbClr>
                  </a:outerShdw>
                </a:effectLst>
              </a:rPr>
              <a:t>Climate Change / Extreme Weather</a:t>
            </a:r>
          </a:p>
        </p:txBody>
      </p:sp>
      <p:sp>
        <p:nvSpPr>
          <p:cNvPr id="10" name="Rectangle 9"/>
          <p:cNvSpPr/>
          <p:nvPr/>
        </p:nvSpPr>
        <p:spPr>
          <a:xfrm>
            <a:off x="5474003" y="1447800"/>
            <a:ext cx="2201244" cy="461665"/>
          </a:xfrm>
          <a:prstGeom prst="rect">
            <a:avLst/>
          </a:prstGeom>
        </p:spPr>
        <p:txBody>
          <a:bodyPr wrap="none">
            <a:spAutoFit/>
          </a:bodyPr>
          <a:lstStyle/>
          <a:p>
            <a:r>
              <a:rPr lang="en-US" sz="2400" b="1" dirty="0" smtClean="0">
                <a:solidFill>
                  <a:schemeClr val="bg2">
                    <a:lumMod val="25000"/>
                  </a:schemeClr>
                </a:solidFill>
                <a:effectLst>
                  <a:outerShdw blurRad="38100" dist="38100" dir="2700000" algn="tl">
                    <a:srgbClr val="000000">
                      <a:alpha val="43137"/>
                    </a:srgbClr>
                  </a:outerShdw>
                </a:effectLst>
              </a:rPr>
              <a:t>Social Capital</a:t>
            </a:r>
          </a:p>
        </p:txBody>
      </p:sp>
      <p:sp>
        <p:nvSpPr>
          <p:cNvPr id="11" name="Rectangle 10"/>
          <p:cNvSpPr/>
          <p:nvPr/>
        </p:nvSpPr>
        <p:spPr>
          <a:xfrm>
            <a:off x="6019800" y="4872335"/>
            <a:ext cx="2114681" cy="461665"/>
          </a:xfrm>
          <a:prstGeom prst="rect">
            <a:avLst/>
          </a:prstGeom>
        </p:spPr>
        <p:txBody>
          <a:bodyPr wrap="none">
            <a:spAutoFit/>
          </a:bodyPr>
          <a:lstStyle/>
          <a:p>
            <a:r>
              <a:rPr lang="en-US" sz="2400" b="1" dirty="0" smtClean="0">
                <a:solidFill>
                  <a:schemeClr val="bg2">
                    <a:lumMod val="25000"/>
                  </a:schemeClr>
                </a:solidFill>
                <a:effectLst>
                  <a:outerShdw blurRad="38100" dist="38100" dir="2700000" algn="tl">
                    <a:srgbClr val="000000">
                      <a:alpha val="43137"/>
                    </a:srgbClr>
                  </a:outerShdw>
                </a:effectLst>
              </a:rPr>
              <a:t>Social Equity</a:t>
            </a:r>
          </a:p>
        </p:txBody>
      </p:sp>
      <p:sp>
        <p:nvSpPr>
          <p:cNvPr id="12" name="Rectangle 11"/>
          <p:cNvSpPr/>
          <p:nvPr/>
        </p:nvSpPr>
        <p:spPr>
          <a:xfrm>
            <a:off x="1066800" y="1752600"/>
            <a:ext cx="1739579" cy="461665"/>
          </a:xfrm>
          <a:prstGeom prst="rect">
            <a:avLst/>
          </a:prstGeom>
        </p:spPr>
        <p:txBody>
          <a:bodyPr wrap="none">
            <a:spAutoFit/>
          </a:bodyPr>
          <a:lstStyle/>
          <a:p>
            <a:r>
              <a:rPr lang="en-US" sz="2400" b="1" dirty="0" smtClean="0">
                <a:solidFill>
                  <a:schemeClr val="accent5">
                    <a:lumMod val="50000"/>
                  </a:schemeClr>
                </a:solidFill>
                <a:effectLst>
                  <a:outerShdw blurRad="38100" dist="38100" dir="2700000" algn="tl">
                    <a:srgbClr val="000000">
                      <a:alpha val="43137"/>
                    </a:srgbClr>
                  </a:outerShdw>
                </a:effectLst>
              </a:rPr>
              <a:t>Air Quality</a:t>
            </a:r>
          </a:p>
        </p:txBody>
      </p:sp>
      <p:sp>
        <p:nvSpPr>
          <p:cNvPr id="15" name="Rectangle 14"/>
          <p:cNvSpPr/>
          <p:nvPr/>
        </p:nvSpPr>
        <p:spPr>
          <a:xfrm>
            <a:off x="304800" y="4648200"/>
            <a:ext cx="4762779" cy="461665"/>
          </a:xfrm>
          <a:prstGeom prst="rect">
            <a:avLst/>
          </a:prstGeom>
        </p:spPr>
        <p:txBody>
          <a:bodyPr wrap="none">
            <a:spAutoFit/>
          </a:bodyPr>
          <a:lstStyle/>
          <a:p>
            <a:r>
              <a:rPr lang="en-US" sz="2400" b="1" dirty="0" smtClean="0">
                <a:solidFill>
                  <a:schemeClr val="bg2">
                    <a:lumMod val="25000"/>
                  </a:schemeClr>
                </a:solidFill>
                <a:effectLst>
                  <a:outerShdw blurRad="38100" dist="38100" dir="2700000" algn="tl">
                    <a:srgbClr val="000000">
                      <a:alpha val="43137"/>
                    </a:srgbClr>
                  </a:outerShdw>
                </a:effectLst>
              </a:rPr>
              <a:t>Exposure to Toxins &amp; Chemicals</a:t>
            </a:r>
          </a:p>
        </p:txBody>
      </p:sp>
    </p:spTree>
    <p:extLst>
      <p:ext uri="{BB962C8B-B14F-4D97-AF65-F5344CB8AC3E}">
        <p14:creationId xmlns:p14="http://schemas.microsoft.com/office/powerpoint/2010/main" val="3376940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dirty="0"/>
              <a:t>How does our environment impact our health? </a:t>
            </a:r>
          </a:p>
        </p:txBody>
      </p:sp>
      <p:sp>
        <p:nvSpPr>
          <p:cNvPr id="5" name="Rectangle 4"/>
          <p:cNvSpPr/>
          <p:nvPr/>
        </p:nvSpPr>
        <p:spPr>
          <a:xfrm>
            <a:off x="990600" y="1524000"/>
            <a:ext cx="72390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[DELETE THIS FOR ACTUAL PRESENTATION] </a:t>
            </a:r>
          </a:p>
          <a:p>
            <a:pPr algn="ctr"/>
            <a:r>
              <a:rPr lang="en-US" dirty="0" smtClean="0"/>
              <a:t>Possibly include image of a street scene with people walking, riding bicycles, and taking public transportation</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IMAGESASSOCIATED" val="No"/>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12713</TotalTime>
  <Words>3437</Words>
  <Application>Microsoft Office PowerPoint</Application>
  <PresentationFormat>On-screen Show (4:3)</PresentationFormat>
  <Paragraphs>437</Paragraphs>
  <Slides>21</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Arial Black</vt:lpstr>
      <vt:lpstr>Bookman Old Style</vt:lpstr>
      <vt:lpstr>Calibri</vt:lpstr>
      <vt:lpstr>Gill Sans MT</vt:lpstr>
      <vt:lpstr>Myriad Web Pro</vt:lpstr>
      <vt:lpstr>Wingdings</vt:lpstr>
      <vt:lpstr>Wingdings 3</vt:lpstr>
      <vt:lpstr>Origin</vt:lpstr>
      <vt:lpstr>Health in All Policies (HiAP): Environmental Health Perspective The What, Why and How</vt:lpstr>
      <vt:lpstr>Purpose of this talk</vt:lpstr>
      <vt:lpstr>What is health?</vt:lpstr>
      <vt:lpstr>Snapshot of health in our community</vt:lpstr>
      <vt:lpstr>What factors determine our health?</vt:lpstr>
      <vt:lpstr>PowerPoint Presentation</vt:lpstr>
      <vt:lpstr>PowerPoint Presentation</vt:lpstr>
      <vt:lpstr>How does our environment impact our health?  </vt:lpstr>
      <vt:lpstr>How does our environment impact our health? </vt:lpstr>
      <vt:lpstr>How can decisions impact our health?</vt:lpstr>
      <vt:lpstr>How can decisions impact our health: walking and biking?</vt:lpstr>
      <vt:lpstr>How can decisions impact our health?</vt:lpstr>
      <vt:lpstr>Definitions of HiAP</vt:lpstr>
      <vt:lpstr>The how-to of HiAP</vt:lpstr>
      <vt:lpstr>The how-to of HiAP</vt:lpstr>
      <vt:lpstr>Tactics for Implementing HiAP</vt:lpstr>
      <vt:lpstr>Local examples of HiAP</vt:lpstr>
      <vt:lpstr>Local examples of HiAP</vt:lpstr>
      <vt:lpstr>How can HiAP help our community?</vt:lpstr>
      <vt:lpstr>What next steps can we take to implement HiAP?</vt:lpstr>
      <vt:lpstr>Thank you</vt:lpstr>
    </vt:vector>
  </TitlesOfParts>
  <Company>NACCHO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 All Policies:  Jump-starting HiAP with an EPH Slant</dc:title>
  <dc:creator>\</dc:creator>
  <cp:lastModifiedBy>Bridget Kerner</cp:lastModifiedBy>
  <cp:revision>416</cp:revision>
  <dcterms:created xsi:type="dcterms:W3CDTF">2011-10-10T19:30:21Z</dcterms:created>
  <dcterms:modified xsi:type="dcterms:W3CDTF">2018-02-01T18:23:33Z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ID">
    <vt:lpwstr>38742d63085a4407bb0bd8e6da9d290b</vt:lpwstr>
  </property>
</Properties>
</file>