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9" r:id="rId4"/>
    <p:sldId id="258" r:id="rId5"/>
    <p:sldId id="262" r:id="rId6"/>
    <p:sldId id="267" r:id="rId7"/>
    <p:sldId id="263" r:id="rId8"/>
    <p:sldId id="259" r:id="rId9"/>
    <p:sldId id="257" r:id="rId10"/>
    <p:sldId id="264" r:id="rId11"/>
    <p:sldId id="261" r:id="rId12"/>
    <p:sldId id="260" r:id="rId13"/>
    <p:sldId id="270" r:id="rId14"/>
    <p:sldId id="268" r:id="rId15"/>
    <p:sldId id="266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E85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0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FC083-2304-47F4-84C5-627C6FF98909}" type="datetimeFigureOut">
              <a:rPr lang="en-US" smtClean="0"/>
              <a:t>4/18/2016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DDB5B-AA29-48A6-A480-DE7F82B6C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5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volunteer at</a:t>
            </a:r>
            <a:r>
              <a:rPr lang="en-US" baseline="0" dirty="0" smtClean="0"/>
              <a:t> the POD is worth two on the list!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DDB5B-AA29-48A6-A480-DE7F82B6CA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7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508A-E471-4F96-9EC4-750511CBFE31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0AC74-B667-471F-9600-775549237B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012F-9E79-4976-8728-2A4B96249A0C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71919-5087-4C9A-9525-39C57022D8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6810-0631-4EE2-8D3E-916C4C0A4CC7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D2D0A-3851-4239-AF22-DECB163507C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D1080-817E-487A-8566-22DF9D0FB0AC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81377-9076-47FC-8EA0-036823EA32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43A1-28E8-4B0F-B265-25D26D582406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7B77A-C3E2-4B7F-8640-A998F85D5C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5532E-E114-417B-B7FF-EDD5D09CB3F0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6933-3C71-4819-814F-6C1D8B03BE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E9E3F-7C03-414F-9F3D-E914DDF463F1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13A51-17F4-47B1-AD59-98DB8A14C69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684F-D10B-48DD-9850-8282B7B5E963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2276F-C665-4FD6-A83F-92E7D719A5B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EDAB-7199-4400-8EC4-18B70B77B4AF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52210-1C4B-4AD7-ADA3-632C8A76E6A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B045-D915-427F-BFB9-B0EEFE45F4F7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92F8B-487D-4298-AA84-F7EDC4CB9D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8DBD-94DB-4B1E-BD1A-17C88AB2D7F2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B7545-87F5-4621-B22B-8BB155236B0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A40D42-BC46-439D-B227-69A12A359B25}" type="datetime1">
              <a:rPr lang="en-US" altLang="en-US"/>
              <a:pPr>
                <a:defRPr/>
              </a:pPr>
              <a:t>4/18/2016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A7BE4BB-E4C4-4224-8815-D673CE9870F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84188" y="3309938"/>
            <a:ext cx="11237912" cy="2081212"/>
          </a:xfrm>
        </p:spPr>
        <p:txBody>
          <a:bodyPr anchor="ctr"/>
          <a:lstStyle/>
          <a:p>
            <a:pPr eaLnBrk="1" hangingPunct="1"/>
            <a:r>
              <a:rPr lang="en-US" altLang="en-US" sz="4400" dirty="0" smtClean="0">
                <a:latin typeface="PF Bulletin Sans Pro" charset="0"/>
              </a:rPr>
              <a:t>VOLUNTEER MANAGEMENT 101</a:t>
            </a:r>
            <a:br>
              <a:rPr lang="en-US" altLang="en-US" sz="4400" dirty="0" smtClean="0">
                <a:latin typeface="PF Bulletin Sans Pro" charset="0"/>
              </a:rPr>
            </a:br>
            <a:r>
              <a:rPr lang="en-US" altLang="en-US" sz="2800" dirty="0" smtClean="0">
                <a:latin typeface="PF Bulletin Sans Pro" charset="0"/>
              </a:rPr>
              <a:t>Debi Wagner, MS, CVA, NREMT</a:t>
            </a:r>
            <a:br>
              <a:rPr lang="en-US" altLang="en-US" sz="2800" dirty="0" smtClean="0">
                <a:latin typeface="PF Bulletin Sans Pro" charset="0"/>
              </a:rPr>
            </a:br>
            <a:r>
              <a:rPr lang="en-US" altLang="en-US" sz="2800" dirty="0" smtClean="0">
                <a:latin typeface="PF Bulletin Sans Pro" charset="0"/>
              </a:rPr>
              <a:t>Deputy Director of Emergency Management</a:t>
            </a:r>
            <a:br>
              <a:rPr lang="en-US" altLang="en-US" sz="2800" dirty="0" smtClean="0">
                <a:latin typeface="PF Bulletin Sans Pro" charset="0"/>
              </a:rPr>
            </a:br>
            <a:r>
              <a:rPr lang="en-US" altLang="en-US" sz="2800" dirty="0" smtClean="0">
                <a:latin typeface="PF Bulletin Sans Pro" charset="0"/>
              </a:rPr>
              <a:t>City of Moore, OK</a:t>
            </a:r>
            <a:endParaRPr lang="en-US" altLang="en-US" sz="4400" dirty="0" smtClean="0">
              <a:latin typeface="PF Bulletin Sans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66988" y="499596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b="0" dirty="0" smtClean="0">
                <a:solidFill>
                  <a:srgbClr val="E852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 CHALLENGES: </a:t>
            </a:r>
            <a:br>
              <a:rPr lang="en-US" b="0" dirty="0" smtClean="0">
                <a:solidFill>
                  <a:srgbClr val="E852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0" dirty="0" smtClean="0">
                <a:solidFill>
                  <a:srgbClr val="E852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USING PROFESSIONALS as VOLUNTEERS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altLang="en-US" dirty="0" smtClean="0">
              <a:solidFill>
                <a:srgbClr val="E85205"/>
              </a:solidFill>
              <a:latin typeface="PF Bulletin Sans Pro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477559" y="2218299"/>
            <a:ext cx="8714441" cy="4208462"/>
          </a:xfrm>
        </p:spPr>
        <p:txBody>
          <a:bodyPr/>
          <a:lstStyle/>
          <a:p>
            <a:pPr marL="0" indent="0"/>
            <a:r>
              <a:rPr lang="en-US" dirty="0" smtClean="0"/>
              <a:t>Credentialing</a:t>
            </a:r>
            <a:endParaRPr lang="en-US" b="1" dirty="0" smtClean="0"/>
          </a:p>
          <a:p>
            <a:pPr marL="457200" lvl="1" indent="0"/>
            <a:r>
              <a:rPr lang="en-US" sz="2800" dirty="0" smtClean="0"/>
              <a:t>Licensure</a:t>
            </a:r>
            <a:endParaRPr lang="en-US" sz="2800" b="1" dirty="0" smtClean="0"/>
          </a:p>
          <a:p>
            <a:pPr marL="457200" lvl="1" indent="0"/>
            <a:r>
              <a:rPr lang="en-US" sz="2800" dirty="0" smtClean="0"/>
              <a:t>ESAR-VHP</a:t>
            </a:r>
            <a:endParaRPr lang="en-US" sz="2800" b="1" dirty="0" smtClean="0"/>
          </a:p>
          <a:p>
            <a:pPr marL="457200" lvl="1" indent="0"/>
            <a:r>
              <a:rPr lang="en-US" sz="2800" dirty="0" smtClean="0"/>
              <a:t>Hospital/healthcare </a:t>
            </a:r>
          </a:p>
          <a:p>
            <a:pPr marL="914400" lvl="2" indent="0">
              <a:buNone/>
            </a:pPr>
            <a:r>
              <a:rPr lang="en-US" dirty="0" smtClean="0"/>
              <a:t>Facility rules</a:t>
            </a:r>
          </a:p>
        </p:txBody>
      </p:sp>
      <p:pic>
        <p:nvPicPr>
          <p:cNvPr id="4" name="Picture 5" descr="gene simmo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796" y="2420717"/>
            <a:ext cx="3101311" cy="223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53835" y="4903694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orte" pitchFamily="66" charset="0"/>
              </a:rPr>
              <a:t>“Trust Me…I’m a DOCTOR!!</a:t>
            </a:r>
            <a:endParaRPr lang="en-US" sz="28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40094" y="320301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SUPERVISION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2707341" y="1707777"/>
            <a:ext cx="1097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Supervision includes a variety of activities: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Establishing goals 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Observing the volunteer’s activities 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Providing guidance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Evaluate performance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After Action Reviews and Hot-Washes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Reward strong performance/Address performance issues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40094" y="123078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RECOGNITION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49505" y="1534918"/>
            <a:ext cx="11785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Motivators are key, what motivates your volunteers?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     - Praise, Affiliation, Accomplishment, Power/Influence, Knowledge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Show your appreciation: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Personal note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Birthday card or e-card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A newspaper article or ad 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Donated gift certificates 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Certificates of appreciation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Recognition night</a:t>
            </a: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31040" y="394682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WHAT ABOUT POOR PERFORMANCE?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99580" y="2850775"/>
            <a:ext cx="9892420" cy="400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38138" lvl="1" indent="-338138" algn="ctr">
              <a:lnSpc>
                <a:spcPct val="80000"/>
              </a:lnSpc>
              <a:spcBef>
                <a:spcPts val="500"/>
              </a:spcBef>
              <a:buClr>
                <a:srgbClr val="3C9CEC"/>
              </a:buClr>
              <a:defRPr/>
            </a:pPr>
            <a:r>
              <a:rPr lang="en-US" sz="2800" dirty="0" smtClean="0"/>
              <a:t>Can </a:t>
            </a:r>
            <a:r>
              <a:rPr lang="en-US" sz="2800" dirty="0"/>
              <a:t>you fire volunteers??  </a:t>
            </a:r>
            <a:endParaRPr lang="en-US" sz="2800" dirty="0" smtClean="0"/>
          </a:p>
          <a:p>
            <a:pPr marL="685800" lvl="1" indent="-228600" algn="ctr">
              <a:lnSpc>
                <a:spcPct val="80000"/>
              </a:lnSpc>
              <a:spcBef>
                <a:spcPts val="500"/>
              </a:spcBef>
              <a:defRPr/>
            </a:pPr>
            <a:endParaRPr lang="en-US" sz="2800" dirty="0"/>
          </a:p>
          <a:p>
            <a:pPr marL="685800" lvl="1" indent="-228600" algn="ctr">
              <a:lnSpc>
                <a:spcPct val="80000"/>
              </a:lnSpc>
              <a:spcBef>
                <a:spcPts val="500"/>
              </a:spcBef>
              <a:defRPr/>
            </a:pPr>
            <a:r>
              <a:rPr lang="en-US" sz="2800" dirty="0" smtClean="0"/>
              <a:t>Should you???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66988" y="365125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DON’T FORGET THE “F” WORD….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7165" y="183930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312894" y="5047129"/>
            <a:ext cx="97625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Volunteering should be 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4000" dirty="0" smtClean="0">
                <a:solidFill>
                  <a:srgbClr val="7030A0"/>
                </a:solidFill>
              </a:rPr>
              <a:t>U</a:t>
            </a:r>
            <a:r>
              <a:rPr lang="en-US" sz="4000" dirty="0" smtClean="0">
                <a:solidFill>
                  <a:srgbClr val="00B050"/>
                </a:solidFill>
              </a:rPr>
              <a:t>N</a:t>
            </a:r>
            <a:r>
              <a:rPr lang="en-US" sz="4000" dirty="0" smtClean="0">
                <a:solidFill>
                  <a:srgbClr val="C00000"/>
                </a:solidFill>
              </a:rPr>
              <a:t>!</a:t>
            </a:r>
            <a:r>
              <a:rPr lang="en-US" sz="4000" dirty="0" smtClean="0">
                <a:solidFill>
                  <a:srgbClr val="FFFF00"/>
                </a:solidFill>
              </a:rPr>
              <a:t>!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r>
              <a:rPr lang="en-US" sz="4000" dirty="0" smtClean="0">
                <a:solidFill>
                  <a:srgbClr val="00B0F0"/>
                </a:solidFill>
              </a:rPr>
              <a:t>!</a:t>
            </a:r>
            <a:r>
              <a:rPr lang="en-US" sz="4000" dirty="0" smtClean="0">
                <a:solidFill>
                  <a:srgbClr val="FF33CC"/>
                </a:solidFill>
              </a:rPr>
              <a:t>!</a:t>
            </a:r>
            <a:endParaRPr lang="en-US" sz="40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66988" y="365125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SO NOW YOU KNOW…..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73506" y="1870449"/>
            <a:ext cx="7942729" cy="4351338"/>
          </a:xfrm>
        </p:spPr>
        <p:txBody>
          <a:bodyPr/>
          <a:lstStyle/>
          <a:p>
            <a:r>
              <a:rPr lang="en-US" sz="2800" dirty="0" smtClean="0"/>
              <a:t>Managing volunteers is a lot like managing employees -- many of the same principles apply.</a:t>
            </a:r>
          </a:p>
          <a:p>
            <a:endParaRPr lang="en-US" sz="2800" dirty="0" smtClean="0"/>
          </a:p>
          <a:p>
            <a:r>
              <a:rPr lang="en-US" dirty="0" smtClean="0"/>
              <a:t>BUT…the successful volunteer manager also honors the differences between paid staff and volunteers</a:t>
            </a:r>
          </a:p>
          <a:p>
            <a:endParaRPr lang="en-US" sz="2800" dirty="0" smtClean="0"/>
          </a:p>
          <a:p>
            <a:r>
              <a:rPr lang="en-US" sz="2800" dirty="0" smtClean="0"/>
              <a:t>To successfully utilize volunteers requires some planning and educating, but if you treat them right they will come back.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66988" y="365125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LEARNING 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357718" y="1922463"/>
            <a:ext cx="9834281" cy="42084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At the end of the session, participants should be able to: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sz="2400" dirty="0" smtClean="0">
              <a:latin typeface="PF Bulletin Sans Pro" charset="0"/>
            </a:endParaRP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2400" dirty="0" smtClean="0">
                <a:latin typeface="PF Bulletin Sans Pro" charset="0"/>
              </a:rPr>
              <a:t>Identify issues particular to working with volunteers	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2400" dirty="0" smtClean="0">
                <a:latin typeface="PF Bulletin Sans Pro" charset="0"/>
              </a:rPr>
              <a:t>Discuss key components of a successful volunteer program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2400" dirty="0" smtClean="0">
                <a:latin typeface="PF Bulletin Sans Pro" charset="0"/>
              </a:rPr>
              <a:t>Describe basic volunteer management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84917" y="0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SURVEY SAYS…..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644589" y="1680414"/>
            <a:ext cx="3890682" cy="434386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Volunteer Manager….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Less than 1 year?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1-3 years?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More than 3 years?</a:t>
            </a:r>
          </a:p>
          <a:p>
            <a:pPr marL="0" indent="0" eaLnBrk="1" hangingPunct="1">
              <a:buNone/>
            </a:pPr>
            <a:endParaRPr lang="en-US" altLang="en-US" sz="2400" dirty="0" smtClean="0">
              <a:latin typeface="PF Bulletin Sans Pro" charset="0"/>
            </a:endParaRPr>
          </a:p>
          <a:p>
            <a:pPr marL="0" indent="0" eaLnBrk="1" hangingPunct="1">
              <a:buNone/>
            </a:pPr>
            <a:endParaRPr lang="en-US" altLang="en-US" sz="2400" dirty="0" smtClean="0">
              <a:latin typeface="PF Bulletin Sans Pr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24165" y="1685365"/>
            <a:ext cx="48678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How many volunteers?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1-50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51-100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101-250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250-500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501-1000</a:t>
            </a: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PF Bulletin Sans Pro" charset="0"/>
              </a:rPr>
              <a:t>	1000-5000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66988" y="365125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E85205"/>
                </a:solidFill>
                <a:latin typeface="PF Bulletin Sans Pro"/>
              </a:rPr>
              <a:t>WHAT’S THE BIG DEAL ABOUT VOLUNTEERS,  ANYWAY?</a:t>
            </a:r>
            <a:endParaRPr lang="en-US" altLang="en-US" dirty="0" smtClean="0">
              <a:solidFill>
                <a:srgbClr val="E85205"/>
              </a:solidFill>
              <a:latin typeface="PF Bulletin Sans Pro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99011" y="2649538"/>
            <a:ext cx="5970495" cy="27920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Different Motivation than Paid Staff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Bring Focus and Credibility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dirty="0" smtClean="0"/>
              <a:t> These are MRC Volunteers!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dirty="0" smtClean="0">
              <a:latin typeface="PF Bulletin Sans Pro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66988" y="365125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WHY DO PEOPLE VOLUNTEER?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54189" y="2268071"/>
            <a:ext cx="10363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Seeing impact – how are they making a difference?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Recognition, formal and informal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Social opportunities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Learning new skills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Training Incentives</a:t>
            </a:r>
          </a:p>
          <a:p>
            <a:pPr marL="228600" marR="0" lvl="0" indent="-22860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Other intangible benefits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84917" y="347195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BENEFITS OF  VOLUNTEERING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19718" y="1825625"/>
            <a:ext cx="8234082" cy="4351338"/>
          </a:xfrm>
        </p:spPr>
        <p:txBody>
          <a:bodyPr/>
          <a:lstStyle/>
          <a:p>
            <a:r>
              <a:rPr lang="en-US" dirty="0" smtClean="0"/>
              <a:t>Intangibles - pride, satisfaction and accomplishment </a:t>
            </a:r>
          </a:p>
          <a:p>
            <a:r>
              <a:rPr lang="en-US" dirty="0" smtClean="0"/>
              <a:t>Health Benefits</a:t>
            </a:r>
          </a:p>
          <a:p>
            <a:pPr lvl="1"/>
            <a:r>
              <a:rPr lang="en-US" dirty="0" smtClean="0"/>
              <a:t>Volunteers </a:t>
            </a:r>
          </a:p>
          <a:p>
            <a:pPr lvl="2"/>
            <a:r>
              <a:rPr lang="en-US" dirty="0" smtClean="0"/>
              <a:t>live longer</a:t>
            </a:r>
          </a:p>
          <a:p>
            <a:pPr lvl="2"/>
            <a:r>
              <a:rPr lang="en-US" dirty="0" smtClean="0"/>
              <a:t>lower rates of depression </a:t>
            </a:r>
          </a:p>
          <a:p>
            <a:pPr lvl="2"/>
            <a:r>
              <a:rPr lang="en-US" dirty="0" smtClean="0"/>
              <a:t>less incidence of heart disease</a:t>
            </a:r>
          </a:p>
          <a:p>
            <a:pPr lvl="1"/>
            <a:r>
              <a:rPr lang="en-US" dirty="0" smtClean="0"/>
              <a:t>MRC Volunteering fulfills one of the primary purposes of public health – </a:t>
            </a:r>
            <a:r>
              <a:rPr lang="en-US" u="sng" dirty="0" smtClean="0"/>
              <a:t>disease prevention</a:t>
            </a:r>
            <a:r>
              <a:rPr lang="en-US" dirty="0" smtClean="0"/>
              <a:t> for volunteers as well as those they serve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40094" y="167902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KEYS TO SUCCESS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94792" y="1143000"/>
            <a:ext cx="989720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ctr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Remove the phrase “Just a Volunteer” from your vocabulary.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Retention is an outcome!  Treat your volunteers right, and they will come back.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Quality, not Quantity is the key to a successful volunteer program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Volunteer work must be given the same respect as work done by paid staff.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anose="020B0600070205080204" pitchFamily="34" charset="-128"/>
                <a:cs typeface="+mn-cs"/>
              </a:rPr>
              <a:t>Volunteers bring the most valuable gift of all: TIME.  They should be treated as generous donors, not nuisances</a:t>
            </a:r>
          </a:p>
          <a:p>
            <a:pPr marL="228600" marR="0" lvl="0" indent="-228600" algn="l" defTabSz="914400" rtl="0" eaLnBrk="0" fontAlgn="base" latinLnBrk="0" hangingPunct="0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49058" y="0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MORE KEYS TO SUCCESS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429436" y="457201"/>
            <a:ext cx="9403976" cy="66831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sz="1800" dirty="0"/>
              <a:t> 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Know Your Volunteers </a:t>
            </a:r>
          </a:p>
          <a:p>
            <a:pPr>
              <a:lnSpc>
                <a:spcPct val="80000"/>
              </a:lnSpc>
              <a:buNone/>
            </a:pPr>
            <a:endParaRPr lang="en-US" sz="2800" u="sng" dirty="0" smtClean="0"/>
          </a:p>
          <a:p>
            <a:pPr>
              <a:lnSpc>
                <a:spcPct val="80000"/>
              </a:lnSpc>
            </a:pPr>
            <a:r>
              <a:rPr lang="en-US" sz="2800" u="sng" dirty="0" smtClean="0"/>
              <a:t>Volunteer</a:t>
            </a:r>
            <a:r>
              <a:rPr lang="en-US" sz="2800" dirty="0" smtClean="0"/>
              <a:t> </a:t>
            </a:r>
            <a:r>
              <a:rPr lang="en-US" sz="2800" dirty="0"/>
              <a:t>is a pay category, not a title.  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Listen </a:t>
            </a:r>
            <a:r>
              <a:rPr lang="en-US" sz="2800" dirty="0"/>
              <a:t>to Your Volunteers; include them whenever </a:t>
            </a:r>
            <a:r>
              <a:rPr lang="en-US" sz="2800" dirty="0" smtClean="0"/>
              <a:t>possible.</a:t>
            </a:r>
            <a:endParaRPr lang="en-US" sz="2800" dirty="0"/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Say </a:t>
            </a:r>
            <a:r>
              <a:rPr lang="en-US" sz="2800" dirty="0"/>
              <a:t>Thank You, Say Thank You, Say Thank you! 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Volunteer </a:t>
            </a:r>
            <a:r>
              <a:rPr lang="en-US" sz="2800" dirty="0"/>
              <a:t>duties must be meaningful;  explain how the work impacts </a:t>
            </a:r>
            <a:r>
              <a:rPr lang="en-US" sz="2800" dirty="0" smtClean="0"/>
              <a:t>the mission.</a:t>
            </a:r>
            <a:endParaRPr lang="en-US" sz="2800" dirty="0"/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u="sng" dirty="0" smtClean="0"/>
              <a:t>Never</a:t>
            </a:r>
            <a:r>
              <a:rPr lang="en-US" sz="2800" dirty="0" smtClean="0"/>
              <a:t> </a:t>
            </a:r>
            <a:r>
              <a:rPr lang="en-US" sz="2800" dirty="0"/>
              <a:t>Waste a Volunteer’s </a:t>
            </a:r>
            <a:r>
              <a:rPr lang="en-US" sz="2800" dirty="0" smtClean="0"/>
              <a:t>Time.</a:t>
            </a:r>
            <a:endParaRPr lang="en-US" sz="2800" dirty="0"/>
          </a:p>
          <a:p>
            <a:pPr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5270" y="0"/>
            <a:ext cx="9383712" cy="13255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E85205"/>
                </a:solidFill>
                <a:latin typeface="PF Bulletin Sans Pro" charset="0"/>
              </a:rPr>
              <a:t>WHAT DO I NEED TO DO?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721348" y="1111624"/>
            <a:ext cx="9274175" cy="5253318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It’s Just Like Human Resources….Only Different!</a:t>
            </a:r>
          </a:p>
          <a:p>
            <a:pPr algn="ctr">
              <a:buNone/>
            </a:pPr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400" dirty="0" smtClean="0"/>
              <a:t>Position Descriptions/Job Action Sheets</a:t>
            </a:r>
          </a:p>
          <a:p>
            <a:r>
              <a:rPr lang="en-US" sz="2400" dirty="0" smtClean="0"/>
              <a:t>Recruitment</a:t>
            </a:r>
          </a:p>
          <a:p>
            <a:pPr lvl="1"/>
            <a:r>
              <a:rPr lang="en-US" dirty="0" smtClean="0"/>
              <a:t>Application/Interview Process</a:t>
            </a:r>
          </a:p>
          <a:p>
            <a:pPr lvl="1"/>
            <a:r>
              <a:rPr lang="en-US" dirty="0" smtClean="0"/>
              <a:t>Ongoing Relationships</a:t>
            </a:r>
          </a:p>
          <a:p>
            <a:r>
              <a:rPr lang="en-US" sz="2400" dirty="0" smtClean="0"/>
              <a:t>Personnel Policies/Record Keeping</a:t>
            </a:r>
          </a:p>
          <a:p>
            <a:r>
              <a:rPr lang="en-US" sz="2400" dirty="0" smtClean="0"/>
              <a:t>Complete Integration</a:t>
            </a:r>
          </a:p>
          <a:p>
            <a:r>
              <a:rPr lang="en-US" sz="2400" dirty="0" smtClean="0"/>
              <a:t>Motivation (McClelland’s Theory of Needs)</a:t>
            </a:r>
          </a:p>
          <a:p>
            <a:pPr lvl="1"/>
            <a:r>
              <a:rPr lang="en-US" dirty="0" smtClean="0"/>
              <a:t>Affiliation, Achievement, Power</a:t>
            </a:r>
          </a:p>
          <a:p>
            <a:pPr lvl="1"/>
            <a:r>
              <a:rPr lang="en-US" dirty="0" smtClean="0"/>
              <a:t>Retention is an outcome</a:t>
            </a:r>
          </a:p>
          <a:p>
            <a:r>
              <a:rPr lang="en-US" sz="2400" dirty="0" smtClean="0"/>
              <a:t>Program Evaluation</a:t>
            </a:r>
          </a:p>
          <a:p>
            <a:r>
              <a:rPr lang="en-US" sz="2400" dirty="0" smtClean="0"/>
              <a:t>Legal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448</Words>
  <Application>Microsoft Office PowerPoint</Application>
  <PresentationFormat>Widescreen</PresentationFormat>
  <Paragraphs>120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Forte</vt:lpstr>
      <vt:lpstr>PF Bulletin Sans Pro</vt:lpstr>
      <vt:lpstr>Office Theme</vt:lpstr>
      <vt:lpstr>VOLUNTEER MANAGEMENT 101 Debi Wagner, MS, CVA, NREMT Deputy Director of Emergency Management City of Moore, OK</vt:lpstr>
      <vt:lpstr>LEARNING OBJECTIVES</vt:lpstr>
      <vt:lpstr>SURVEY SAYS…..</vt:lpstr>
      <vt:lpstr>WHAT’S THE BIG DEAL ABOUT VOLUNTEERS,  ANYWAY?</vt:lpstr>
      <vt:lpstr>WHY DO PEOPLE VOLUNTEER?</vt:lpstr>
      <vt:lpstr>BENEFITS OF  VOLUNTEERING</vt:lpstr>
      <vt:lpstr>KEYS TO SUCCESS</vt:lpstr>
      <vt:lpstr>MORE KEYS TO SUCCESS</vt:lpstr>
      <vt:lpstr>WHAT DO I NEED TO DO?</vt:lpstr>
      <vt:lpstr>UNIQUE CHALLENGES:   USING PROFESSIONALS as VOLUNTEERS </vt:lpstr>
      <vt:lpstr>SUPERVISION</vt:lpstr>
      <vt:lpstr>RECOGNITION</vt:lpstr>
      <vt:lpstr>WHAT ABOUT POOR PERFORMANCE?</vt:lpstr>
      <vt:lpstr>DON’T FORGET THE “F” WORD….</vt:lpstr>
      <vt:lpstr>SO NOW YOU KNOW…..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Anna</dc:creator>
  <cp:lastModifiedBy>Katherine Deffer</cp:lastModifiedBy>
  <cp:revision>42</cp:revision>
  <dcterms:created xsi:type="dcterms:W3CDTF">2014-12-01T22:00:03Z</dcterms:created>
  <dcterms:modified xsi:type="dcterms:W3CDTF">2016-04-18T14:02:24Z</dcterms:modified>
</cp:coreProperties>
</file>