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1.xml" ContentType="application/vnd.openxmlformats-officedocument.drawingml.chart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  <p:sldMasterId id="2147483749" r:id="rId6"/>
  </p:sldMasterIdLst>
  <p:notesMasterIdLst>
    <p:notesMasterId r:id="rId82"/>
  </p:notesMasterIdLst>
  <p:sldIdLst>
    <p:sldId id="257" r:id="rId7"/>
    <p:sldId id="293" r:id="rId8"/>
    <p:sldId id="291" r:id="rId9"/>
    <p:sldId id="290" r:id="rId10"/>
    <p:sldId id="299" r:id="rId11"/>
    <p:sldId id="256" r:id="rId12"/>
    <p:sldId id="390" r:id="rId13"/>
    <p:sldId id="446" r:id="rId14"/>
    <p:sldId id="434" r:id="rId15"/>
    <p:sldId id="447" r:id="rId16"/>
    <p:sldId id="388" r:id="rId17"/>
    <p:sldId id="389" r:id="rId18"/>
    <p:sldId id="435" r:id="rId19"/>
    <p:sldId id="448" r:id="rId20"/>
    <p:sldId id="449" r:id="rId21"/>
    <p:sldId id="387" r:id="rId22"/>
    <p:sldId id="397" r:id="rId23"/>
    <p:sldId id="358" r:id="rId24"/>
    <p:sldId id="367" r:id="rId25"/>
    <p:sldId id="412" r:id="rId26"/>
    <p:sldId id="413" r:id="rId27"/>
    <p:sldId id="414" r:id="rId28"/>
    <p:sldId id="415" r:id="rId29"/>
    <p:sldId id="416" r:id="rId30"/>
    <p:sldId id="403" r:id="rId31"/>
    <p:sldId id="404" r:id="rId32"/>
    <p:sldId id="365" r:id="rId33"/>
    <p:sldId id="422" r:id="rId34"/>
    <p:sldId id="385" r:id="rId35"/>
    <p:sldId id="417" r:id="rId36"/>
    <p:sldId id="419" r:id="rId37"/>
    <p:sldId id="405" r:id="rId38"/>
    <p:sldId id="425" r:id="rId39"/>
    <p:sldId id="426" r:id="rId40"/>
    <p:sldId id="427" r:id="rId41"/>
    <p:sldId id="428" r:id="rId42"/>
    <p:sldId id="429" r:id="rId43"/>
    <p:sldId id="406" r:id="rId44"/>
    <p:sldId id="408" r:id="rId45"/>
    <p:sldId id="431" r:id="rId46"/>
    <p:sldId id="432" r:id="rId47"/>
    <p:sldId id="407" r:id="rId48"/>
    <p:sldId id="450" r:id="rId49"/>
    <p:sldId id="451" r:id="rId50"/>
    <p:sldId id="452" r:id="rId51"/>
    <p:sldId id="260" r:id="rId52"/>
    <p:sldId id="262" r:id="rId53"/>
    <p:sldId id="445" r:id="rId54"/>
    <p:sldId id="439" r:id="rId55"/>
    <p:sldId id="440" r:id="rId56"/>
    <p:sldId id="441" r:id="rId57"/>
    <p:sldId id="443" r:id="rId58"/>
    <p:sldId id="444" r:id="rId59"/>
    <p:sldId id="437" r:id="rId60"/>
    <p:sldId id="438" r:id="rId61"/>
    <p:sldId id="263" r:id="rId62"/>
    <p:sldId id="264" r:id="rId63"/>
    <p:sldId id="300" r:id="rId64"/>
    <p:sldId id="453" r:id="rId65"/>
    <p:sldId id="454" r:id="rId66"/>
    <p:sldId id="258" r:id="rId67"/>
    <p:sldId id="270" r:id="rId68"/>
    <p:sldId id="259" r:id="rId69"/>
    <p:sldId id="455" r:id="rId70"/>
    <p:sldId id="261" r:id="rId71"/>
    <p:sldId id="456" r:id="rId72"/>
    <p:sldId id="457" r:id="rId73"/>
    <p:sldId id="458" r:id="rId74"/>
    <p:sldId id="265" r:id="rId75"/>
    <p:sldId id="266" r:id="rId76"/>
    <p:sldId id="267" r:id="rId77"/>
    <p:sldId id="268" r:id="rId78"/>
    <p:sldId id="269" r:id="rId79"/>
    <p:sldId id="301" r:id="rId80"/>
    <p:sldId id="298" r:id="rId81"/>
  </p:sldIdLst>
  <p:sldSz cx="12192000" cy="6858000"/>
  <p:notesSz cx="6858000" cy="9144000"/>
  <p:custDataLst>
    <p:tags r:id="rId8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7A3A125-69B0-DC2B-0FB7-E861BA0682D4}" name="Erin Jolly" initials="EJ" userId="S::erin_jolly@co.washington.or.us::d00adf0c-fdf4-4615-84ac-363b56f2bc3b" providerId="AD"/>
  <p188:author id="{1698F225-50CB-D980-7B36-9CBA8B3B899B}" name="Blanca Perez" initials="BP" userId="S::blanca_perez@co.washington.or.us::b023dce6-eb21-4602-9280-f290a9ffcd8b" providerId="AD"/>
  <p188:author id="{DE7D3442-BE7A-0FE6-91AE-5ADA829B527D}" name="Bonnell, Tyler" initials="BT" userId="S::shdtjb@co.snohomish.wa.us::ad781758-97f9-4fb3-8f4c-87ff4c2b1c25" providerId="AD"/>
  <p188:author id="{7433C075-5F0B-BA6C-D067-56838A2C9D7C}" name="Otunomo, Austin" initials="OA" userId="S::shdaxo@co.snohomish.wa.us::2f34f5e1-226d-4e3e-9214-d625eff871bf" providerId="AD"/>
  <p188:author id="{694403E4-D205-4CFC-EA85-E1AB25DC65E9}" name="Gelilawit Tamrat" initials="GT" userId="S::GTamrat@naccho.org::ac827db7-1111-4f16-9c4c-16ec1bcfd9e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presProps" Target="presProps.xml"/><Relationship Id="rId89" Type="http://schemas.microsoft.com/office/2018/10/relationships/authors" Target="authors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2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tags" Target="tags/tag1.xml"/><Relationship Id="rId88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customXml" Target="../customXml/item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tableStyles" Target="tableStyles.xml"/><Relationship Id="rId61" Type="http://schemas.openxmlformats.org/officeDocument/2006/relationships/slide" Target="slides/slide55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lilawit Tamrat" userId="ac827db7-1111-4f16-9c4c-16ec1bcfd9e4" providerId="ADAL" clId="{55F2A930-54F5-4F4B-BA72-F9D45DD63B0D}"/>
    <pc:docChg chg="modSld">
      <pc:chgData name="Gelilawit Tamrat" userId="ac827db7-1111-4f16-9c4c-16ec1bcfd9e4" providerId="ADAL" clId="{55F2A930-54F5-4F4B-BA72-F9D45DD63B0D}" dt="2026-07-22T20:31:25.001" v="4" actId="6549"/>
      <pc:docMkLst>
        <pc:docMk/>
      </pc:docMkLst>
      <pc:sldChg chg="modNotesTx">
        <pc:chgData name="Gelilawit Tamrat" userId="ac827db7-1111-4f16-9c4c-16ec1bcfd9e4" providerId="ADAL" clId="{55F2A930-54F5-4F4B-BA72-F9D45DD63B0D}" dt="2026-07-22T20:29:16.594" v="0" actId="6549"/>
        <pc:sldMkLst>
          <pc:docMk/>
          <pc:sldMk cId="3136072699" sldId="257"/>
        </pc:sldMkLst>
      </pc:sldChg>
      <pc:sldChg chg="modNotesTx">
        <pc:chgData name="Gelilawit Tamrat" userId="ac827db7-1111-4f16-9c4c-16ec1bcfd9e4" providerId="ADAL" clId="{55F2A930-54F5-4F4B-BA72-F9D45DD63B0D}" dt="2026-07-22T20:30:44.946" v="2" actId="6549"/>
        <pc:sldMkLst>
          <pc:docMk/>
          <pc:sldMk cId="3620869350" sldId="290"/>
        </pc:sldMkLst>
      </pc:sldChg>
      <pc:sldChg chg="modNotesTx">
        <pc:chgData name="Gelilawit Tamrat" userId="ac827db7-1111-4f16-9c4c-16ec1bcfd9e4" providerId="ADAL" clId="{55F2A930-54F5-4F4B-BA72-F9D45DD63B0D}" dt="2026-07-22T20:29:20.795" v="1" actId="6549"/>
        <pc:sldMkLst>
          <pc:docMk/>
          <pc:sldMk cId="4268019375" sldId="293"/>
        </pc:sldMkLst>
      </pc:sldChg>
      <pc:sldChg chg="modNotesTx">
        <pc:chgData name="Gelilawit Tamrat" userId="ac827db7-1111-4f16-9c4c-16ec1bcfd9e4" providerId="ADAL" clId="{55F2A930-54F5-4F4B-BA72-F9D45DD63B0D}" dt="2026-07-22T20:30:49.982" v="3" actId="6549"/>
        <pc:sldMkLst>
          <pc:docMk/>
          <pc:sldMk cId="1731363786" sldId="299"/>
        </pc:sldMkLst>
      </pc:sldChg>
      <pc:sldChg chg="modNotesTx">
        <pc:chgData name="Gelilawit Tamrat" userId="ac827db7-1111-4f16-9c4c-16ec1bcfd9e4" providerId="ADAL" clId="{55F2A930-54F5-4F4B-BA72-F9D45DD63B0D}" dt="2026-07-22T20:31:25.001" v="4" actId="6549"/>
        <pc:sldMkLst>
          <pc:docMk/>
          <pc:sldMk cId="3542140169" sldId="301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DCF0F5"/>
                </a:solidFill>
                <a:latin typeface="Arial"/>
              </a:defRPr>
            </a:pPr>
            <a:r>
              <a:rPr lang="en-US" sz="1300" b="0" i="0" u="none" strike="noStrike" dirty="0">
                <a:solidFill>
                  <a:srgbClr val="DCF0F5"/>
                </a:solidFill>
                <a:latin typeface="Arial"/>
              </a:rPr>
              <a:t>Top</a:t>
            </a:r>
            <a:r>
              <a:rPr lang="en-US" sz="1300" b="0" i="0" u="none" strike="noStrike" baseline="0" dirty="0">
                <a:solidFill>
                  <a:srgbClr val="DCF0F5"/>
                </a:solidFill>
                <a:latin typeface="Arial"/>
              </a:rPr>
              <a:t> Requests</a:t>
            </a:r>
            <a:r>
              <a:rPr lang="en-US" sz="1300" b="0" i="0" u="none" strike="noStrike" dirty="0">
                <a:solidFill>
                  <a:srgbClr val="DCF0F5"/>
                </a:solidFill>
                <a:latin typeface="Arial"/>
              </a:rPr>
              <a:t> (2025, Number)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Project Share</c:v>
                </c:pt>
              </c:strCache>
            </c:strRef>
          </c:tx>
          <c:spPr>
            <a:solidFill>
              <a:srgbClr val="1A9BAF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12E-44BD-A70A-C9E8B79C0C7A}"/>
              </c:ext>
            </c:extLst>
          </c:dPt>
          <c:dPt>
            <c:idx val="1"/>
            <c:invertIfNegative val="0"/>
            <c:bubble3D val="0"/>
            <c:spPr>
              <a:solidFill>
                <a:srgbClr val="5DC9D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712E-44BD-A70A-C9E8B79C0C7A}"/>
              </c:ext>
            </c:extLst>
          </c:dPt>
          <c:dPt>
            <c:idx val="2"/>
            <c:invertIfNegative val="0"/>
            <c:bubble3D val="0"/>
            <c:spPr>
              <a:solidFill>
                <a:srgbClr val="F0B429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712E-44BD-A70A-C9E8B79C0C7A}"/>
              </c:ext>
            </c:extLst>
          </c:dPt>
          <c:dPt>
            <c:idx val="3"/>
            <c:invertIfNegative val="0"/>
            <c:bubble3D val="0"/>
            <c:spPr>
              <a:solidFill>
                <a:srgbClr val="7FA8B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712E-44BD-A70A-C9E8B79C0C7A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FFFFFF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Survey</c:v>
                </c:pt>
                <c:pt idx="1">
                  <c:v>Data Brief</c:v>
                </c:pt>
                <c:pt idx="2">
                  <c:v>Content Creation</c:v>
                </c:pt>
                <c:pt idx="3">
                  <c:v>Data Infrastructure</c:v>
                </c:pt>
                <c:pt idx="4">
                  <c:v>Data Requests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</c:v>
                </c:pt>
                <c:pt idx="1">
                  <c:v>9</c:v>
                </c:pt>
                <c:pt idx="2">
                  <c:v>15</c:v>
                </c:pt>
                <c:pt idx="3">
                  <c:v>36</c:v>
                </c:pt>
                <c:pt idx="4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12E-44BD-A70A-C9E8B79C0C7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DCF0F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1F607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DCF0F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1A5068"/>
    </a:solidFill>
    <a:ln>
      <a:noFill/>
    </a:ln>
    <a:effectLst/>
  </c:sp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422336-404C-472E-A448-F236F9F10B1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4B0F96A-C89D-4E2A-9F94-E1F3BCD12E38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b="1" i="0" dirty="0"/>
            <a:t>Recording: </a:t>
          </a:r>
          <a:r>
            <a:rPr lang="en-US" b="0" i="0" dirty="0"/>
            <a:t>This </a:t>
          </a:r>
          <a:r>
            <a:rPr lang="en-US" b="0" i="0" dirty="0">
              <a:latin typeface="Gill Sans MT" panose="020B0502020104020203"/>
            </a:rPr>
            <a:t>webinar is</a:t>
          </a:r>
          <a:r>
            <a:rPr lang="en-US" b="0" i="0" dirty="0"/>
            <a:t> being recorded. A link to the recording will be</a:t>
          </a:r>
          <a:r>
            <a:rPr lang="en-US" b="0" i="0" dirty="0">
              <a:latin typeface="Gill Sans MT" panose="020B0502020104020203"/>
            </a:rPr>
            <a:t> shared with participants</a:t>
          </a:r>
          <a:r>
            <a:rPr lang="en-US" b="0" i="0" dirty="0"/>
            <a:t>.  </a:t>
          </a:r>
          <a:endParaRPr lang="en-US" dirty="0"/>
        </a:p>
      </dgm:t>
    </dgm:pt>
    <dgm:pt modelId="{1823FBD7-DFD5-42F4-B5E7-B06E32A72991}" type="parTrans" cxnId="{BAC75230-2B20-41DC-B212-90385A2B5981}">
      <dgm:prSet/>
      <dgm:spPr/>
      <dgm:t>
        <a:bodyPr/>
        <a:lstStyle/>
        <a:p>
          <a:endParaRPr lang="en-US"/>
        </a:p>
      </dgm:t>
    </dgm:pt>
    <dgm:pt modelId="{E114C7E0-4EB4-4720-87B6-6E9BA0F52CF7}" type="sibTrans" cxnId="{BAC75230-2B20-41DC-B212-90385A2B5981}">
      <dgm:prSet/>
      <dgm:spPr/>
      <dgm:t>
        <a:bodyPr/>
        <a:lstStyle/>
        <a:p>
          <a:endParaRPr lang="en-US"/>
        </a:p>
      </dgm:t>
    </dgm:pt>
    <dgm:pt modelId="{5EDD02A6-50F7-4A4C-9E48-B84BED373294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b="1" i="0" dirty="0"/>
            <a:t>Audio: </a:t>
          </a:r>
          <a:r>
            <a:rPr lang="en-US" b="0" i="0" dirty="0"/>
            <a:t>All participant </a:t>
          </a:r>
          <a:r>
            <a:rPr lang="en-US" b="0" i="0" dirty="0">
              <a:latin typeface="Gill Sans MT" panose="020B0502020104020203"/>
            </a:rPr>
            <a:t>are muted to</a:t>
          </a:r>
          <a:r>
            <a:rPr lang="en-US" b="0" i="0" dirty="0"/>
            <a:t> minimize background noise. Please remain muted and raise your hands to ask questions. </a:t>
          </a:r>
          <a:endParaRPr lang="en-US" dirty="0"/>
        </a:p>
      </dgm:t>
    </dgm:pt>
    <dgm:pt modelId="{63C67727-1AD5-4B07-BDA3-6E140D3C1645}" type="parTrans" cxnId="{DE344290-3221-4CA1-8860-F52E4EB4E842}">
      <dgm:prSet/>
      <dgm:spPr/>
      <dgm:t>
        <a:bodyPr/>
        <a:lstStyle/>
        <a:p>
          <a:endParaRPr lang="en-US"/>
        </a:p>
      </dgm:t>
    </dgm:pt>
    <dgm:pt modelId="{FC42AF41-9A1B-4D3A-85A2-383EDD3994B7}" type="sibTrans" cxnId="{DE344290-3221-4CA1-8860-F52E4EB4E842}">
      <dgm:prSet/>
      <dgm:spPr/>
      <dgm:t>
        <a:bodyPr/>
        <a:lstStyle/>
        <a:p>
          <a:endParaRPr lang="en-US"/>
        </a:p>
      </dgm:t>
    </dgm:pt>
    <dgm:pt modelId="{AB5F4308-A5FA-44D7-946B-AEE419C102A2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b="1" i="0" dirty="0"/>
            <a:t>Questions: </a:t>
          </a:r>
          <a:r>
            <a:rPr lang="en-US" b="0" i="0" dirty="0"/>
            <a:t>We encourage your questions! Use </a:t>
          </a:r>
          <a:r>
            <a:rPr lang="en-US" b="0" i="0" dirty="0">
              <a:latin typeface="Gill Sans MT" panose="020B0502020104020203"/>
            </a:rPr>
            <a:t>the</a:t>
          </a:r>
          <a:r>
            <a:rPr lang="en-US" b="0" i="0" dirty="0"/>
            <a:t> </a:t>
          </a:r>
          <a:r>
            <a:rPr lang="en-US" b="0" i="0" dirty="0">
              <a:latin typeface="Gill Sans MT" panose="020B0502020104020203"/>
            </a:rPr>
            <a:t>Q&amp;A </a:t>
          </a:r>
          <a:r>
            <a:rPr lang="en-US" b="0" i="0" dirty="0"/>
            <a:t>feature to drop your questions or raise your hand to come off mute. Questions will be addressed during the designated Q&amp;A portion.</a:t>
          </a:r>
          <a:endParaRPr lang="en-US" dirty="0"/>
        </a:p>
      </dgm:t>
    </dgm:pt>
    <dgm:pt modelId="{5A84B705-5B92-4854-98F1-DFEF1AB6C124}" type="parTrans" cxnId="{659A42F8-5E13-45AF-A6C8-D2E90306A4F3}">
      <dgm:prSet/>
      <dgm:spPr/>
      <dgm:t>
        <a:bodyPr/>
        <a:lstStyle/>
        <a:p>
          <a:endParaRPr lang="en-US"/>
        </a:p>
      </dgm:t>
    </dgm:pt>
    <dgm:pt modelId="{FAF5D5F5-7F67-48C8-BA1D-8F2AAA7A86CE}" type="sibTrans" cxnId="{659A42F8-5E13-45AF-A6C8-D2E90306A4F3}">
      <dgm:prSet/>
      <dgm:spPr/>
      <dgm:t>
        <a:bodyPr/>
        <a:lstStyle/>
        <a:p>
          <a:endParaRPr lang="en-US"/>
        </a:p>
      </dgm:t>
    </dgm:pt>
    <dgm:pt modelId="{3813C44D-86CE-4BF5-8BC3-AB046C938D4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/>
            <a:t>Technical Issues: </a:t>
          </a:r>
          <a:r>
            <a:rPr lang="en-US" b="0" i="0"/>
            <a:t>If you experience any technical difficulties, try refreshing your browser or exiting and rejoining the session. You can also reach out in the chat for assistance.</a:t>
          </a:r>
          <a:endParaRPr lang="en-US"/>
        </a:p>
      </dgm:t>
    </dgm:pt>
    <dgm:pt modelId="{0F86E6C3-60ED-426E-93B8-909D9F51ED2E}" type="parTrans" cxnId="{C26D1702-CDA1-49E0-B619-85B3BD6C2505}">
      <dgm:prSet/>
      <dgm:spPr/>
      <dgm:t>
        <a:bodyPr/>
        <a:lstStyle/>
        <a:p>
          <a:endParaRPr lang="en-US"/>
        </a:p>
      </dgm:t>
    </dgm:pt>
    <dgm:pt modelId="{5D36316A-A66D-4013-847D-DF24ED8758C5}" type="sibTrans" cxnId="{C26D1702-CDA1-49E0-B619-85B3BD6C2505}">
      <dgm:prSet/>
      <dgm:spPr/>
      <dgm:t>
        <a:bodyPr/>
        <a:lstStyle/>
        <a:p>
          <a:endParaRPr lang="en-US"/>
        </a:p>
      </dgm:t>
    </dgm:pt>
    <dgm:pt modelId="{9755FD0A-0DE9-4CE6-B539-1FDB85AC5894}" type="pres">
      <dgm:prSet presAssocID="{83422336-404C-472E-A448-F236F9F10B1D}" presName="root" presStyleCnt="0">
        <dgm:presLayoutVars>
          <dgm:dir/>
          <dgm:resizeHandles val="exact"/>
        </dgm:presLayoutVars>
      </dgm:prSet>
      <dgm:spPr/>
    </dgm:pt>
    <dgm:pt modelId="{BCE17B95-BE53-4348-9884-2E1993A76AE7}" type="pres">
      <dgm:prSet presAssocID="{D4B0F96A-C89D-4E2A-9F94-E1F3BCD12E38}" presName="compNode" presStyleCnt="0"/>
      <dgm:spPr/>
    </dgm:pt>
    <dgm:pt modelId="{AC8D845E-880E-444D-A603-A0472F87CDE2}" type="pres">
      <dgm:prSet presAssocID="{D4B0F96A-C89D-4E2A-9F94-E1F3BCD12E38}" presName="bgRect" presStyleLbl="bgShp" presStyleIdx="0" presStyleCnt="4"/>
      <dgm:spPr/>
    </dgm:pt>
    <dgm:pt modelId="{3C4FB38E-86C6-4347-A43D-2B1C7F179E23}" type="pres">
      <dgm:prSet presAssocID="{D4B0F96A-C89D-4E2A-9F94-E1F3BCD12E38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wchart"/>
        </a:ext>
      </dgm:extLst>
    </dgm:pt>
    <dgm:pt modelId="{F0900334-E0C6-4BDB-B2FA-B0B7442136E3}" type="pres">
      <dgm:prSet presAssocID="{D4B0F96A-C89D-4E2A-9F94-E1F3BCD12E38}" presName="spaceRect" presStyleCnt="0"/>
      <dgm:spPr/>
    </dgm:pt>
    <dgm:pt modelId="{16BA00D5-5370-43F6-9426-7269B828F5BE}" type="pres">
      <dgm:prSet presAssocID="{D4B0F96A-C89D-4E2A-9F94-E1F3BCD12E38}" presName="parTx" presStyleLbl="revTx" presStyleIdx="0" presStyleCnt="4">
        <dgm:presLayoutVars>
          <dgm:chMax val="0"/>
          <dgm:chPref val="0"/>
        </dgm:presLayoutVars>
      </dgm:prSet>
      <dgm:spPr/>
    </dgm:pt>
    <dgm:pt modelId="{F8DDF1A6-1288-482A-907B-5D5632ACBFC0}" type="pres">
      <dgm:prSet presAssocID="{E114C7E0-4EB4-4720-87B6-6E9BA0F52CF7}" presName="sibTrans" presStyleCnt="0"/>
      <dgm:spPr/>
    </dgm:pt>
    <dgm:pt modelId="{57FFC272-A047-4E6E-BB8F-9594FD698B30}" type="pres">
      <dgm:prSet presAssocID="{5EDD02A6-50F7-4A4C-9E48-B84BED373294}" presName="compNode" presStyleCnt="0"/>
      <dgm:spPr/>
    </dgm:pt>
    <dgm:pt modelId="{AF5561B9-4803-4CA4-B42F-42D44DC46180}" type="pres">
      <dgm:prSet presAssocID="{5EDD02A6-50F7-4A4C-9E48-B84BED373294}" presName="bgRect" presStyleLbl="bgShp" presStyleIdx="1" presStyleCnt="4"/>
      <dgm:spPr/>
    </dgm:pt>
    <dgm:pt modelId="{4DDAD383-5574-4326-BCFD-86DF96B01BE7}" type="pres">
      <dgm:prSet presAssocID="{5EDD02A6-50F7-4A4C-9E48-B84BED373294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dcast"/>
        </a:ext>
      </dgm:extLst>
    </dgm:pt>
    <dgm:pt modelId="{0999C959-FB37-42E8-B228-D48FE5876B09}" type="pres">
      <dgm:prSet presAssocID="{5EDD02A6-50F7-4A4C-9E48-B84BED373294}" presName="spaceRect" presStyleCnt="0"/>
      <dgm:spPr/>
    </dgm:pt>
    <dgm:pt modelId="{5CBB5B54-7557-428D-A332-6AFEB493212D}" type="pres">
      <dgm:prSet presAssocID="{5EDD02A6-50F7-4A4C-9E48-B84BED373294}" presName="parTx" presStyleLbl="revTx" presStyleIdx="1" presStyleCnt="4">
        <dgm:presLayoutVars>
          <dgm:chMax val="0"/>
          <dgm:chPref val="0"/>
        </dgm:presLayoutVars>
      </dgm:prSet>
      <dgm:spPr/>
    </dgm:pt>
    <dgm:pt modelId="{F9B84FAE-6276-4227-97FE-7D25867D2A19}" type="pres">
      <dgm:prSet presAssocID="{FC42AF41-9A1B-4D3A-85A2-383EDD3994B7}" presName="sibTrans" presStyleCnt="0"/>
      <dgm:spPr/>
    </dgm:pt>
    <dgm:pt modelId="{96ED6395-A232-49AD-B189-A483B5A52BD9}" type="pres">
      <dgm:prSet presAssocID="{AB5F4308-A5FA-44D7-946B-AEE419C102A2}" presName="compNode" presStyleCnt="0"/>
      <dgm:spPr/>
    </dgm:pt>
    <dgm:pt modelId="{34C81A04-DCB2-44F7-87DE-7A2320471540}" type="pres">
      <dgm:prSet presAssocID="{AB5F4308-A5FA-44D7-946B-AEE419C102A2}" presName="bgRect" presStyleLbl="bgShp" presStyleIdx="2" presStyleCnt="4"/>
      <dgm:spPr/>
    </dgm:pt>
    <dgm:pt modelId="{F7ECF0D2-B665-4B01-9D4B-97C14BA21CFC}" type="pres">
      <dgm:prSet presAssocID="{AB5F4308-A5FA-44D7-946B-AEE419C102A2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7565BFB4-9DD6-4CDC-9E0F-414F4446A796}" type="pres">
      <dgm:prSet presAssocID="{AB5F4308-A5FA-44D7-946B-AEE419C102A2}" presName="spaceRect" presStyleCnt="0"/>
      <dgm:spPr/>
    </dgm:pt>
    <dgm:pt modelId="{44BA28FD-EFEC-4AC5-A60C-FB02C4E262AD}" type="pres">
      <dgm:prSet presAssocID="{AB5F4308-A5FA-44D7-946B-AEE419C102A2}" presName="parTx" presStyleLbl="revTx" presStyleIdx="2" presStyleCnt="4">
        <dgm:presLayoutVars>
          <dgm:chMax val="0"/>
          <dgm:chPref val="0"/>
        </dgm:presLayoutVars>
      </dgm:prSet>
      <dgm:spPr/>
    </dgm:pt>
    <dgm:pt modelId="{BBC9B03D-7472-4A82-A8F2-FBCDED458BD0}" type="pres">
      <dgm:prSet presAssocID="{FAF5D5F5-7F67-48C8-BA1D-8F2AAA7A86CE}" presName="sibTrans" presStyleCnt="0"/>
      <dgm:spPr/>
    </dgm:pt>
    <dgm:pt modelId="{57804B06-C927-4741-991A-CADA5D4ABAC2}" type="pres">
      <dgm:prSet presAssocID="{3813C44D-86CE-4BF5-8BC3-AB046C938D45}" presName="compNode" presStyleCnt="0"/>
      <dgm:spPr/>
    </dgm:pt>
    <dgm:pt modelId="{22BA370E-F55B-4C00-A17D-DDDF72921733}" type="pres">
      <dgm:prSet presAssocID="{3813C44D-86CE-4BF5-8BC3-AB046C938D45}" presName="bgRect" presStyleLbl="bgShp" presStyleIdx="3" presStyleCnt="4"/>
      <dgm:spPr/>
    </dgm:pt>
    <dgm:pt modelId="{D738BC71-EA7E-4258-8282-C0740BD5B062}" type="pres">
      <dgm:prSet presAssocID="{3813C44D-86CE-4BF5-8BC3-AB046C938D45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eb Design"/>
        </a:ext>
      </dgm:extLst>
    </dgm:pt>
    <dgm:pt modelId="{846524C4-2434-4C0B-9D35-4EDC2BAEF17E}" type="pres">
      <dgm:prSet presAssocID="{3813C44D-86CE-4BF5-8BC3-AB046C938D45}" presName="spaceRect" presStyleCnt="0"/>
      <dgm:spPr/>
    </dgm:pt>
    <dgm:pt modelId="{A7733E53-62D5-4EA5-B022-6806693436AA}" type="pres">
      <dgm:prSet presAssocID="{3813C44D-86CE-4BF5-8BC3-AB046C938D45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7C9E0F02-628F-494A-88E3-2611521471CC}" type="presOf" srcId="{5EDD02A6-50F7-4A4C-9E48-B84BED373294}" destId="{5CBB5B54-7557-428D-A332-6AFEB493212D}" srcOrd="0" destOrd="0" presId="urn:microsoft.com/office/officeart/2018/2/layout/IconVerticalSolidList"/>
    <dgm:cxn modelId="{C26D1702-CDA1-49E0-B619-85B3BD6C2505}" srcId="{83422336-404C-472E-A448-F236F9F10B1D}" destId="{3813C44D-86CE-4BF5-8BC3-AB046C938D45}" srcOrd="3" destOrd="0" parTransId="{0F86E6C3-60ED-426E-93B8-909D9F51ED2E}" sibTransId="{5D36316A-A66D-4013-847D-DF24ED8758C5}"/>
    <dgm:cxn modelId="{CF4DDD13-8FA6-43A0-8D56-4DF8F3278028}" type="presOf" srcId="{83422336-404C-472E-A448-F236F9F10B1D}" destId="{9755FD0A-0DE9-4CE6-B539-1FDB85AC5894}" srcOrd="0" destOrd="0" presId="urn:microsoft.com/office/officeart/2018/2/layout/IconVerticalSolidList"/>
    <dgm:cxn modelId="{BAC75230-2B20-41DC-B212-90385A2B5981}" srcId="{83422336-404C-472E-A448-F236F9F10B1D}" destId="{D4B0F96A-C89D-4E2A-9F94-E1F3BCD12E38}" srcOrd="0" destOrd="0" parTransId="{1823FBD7-DFD5-42F4-B5E7-B06E32A72991}" sibTransId="{E114C7E0-4EB4-4720-87B6-6E9BA0F52CF7}"/>
    <dgm:cxn modelId="{06AAEF71-8BDD-44B5-9BDB-B9F0BE25FA7D}" type="presOf" srcId="{3813C44D-86CE-4BF5-8BC3-AB046C938D45}" destId="{A7733E53-62D5-4EA5-B022-6806693436AA}" srcOrd="0" destOrd="0" presId="urn:microsoft.com/office/officeart/2018/2/layout/IconVerticalSolidList"/>
    <dgm:cxn modelId="{70313854-5840-4A52-BADE-3AA5165397A4}" type="presOf" srcId="{D4B0F96A-C89D-4E2A-9F94-E1F3BCD12E38}" destId="{16BA00D5-5370-43F6-9426-7269B828F5BE}" srcOrd="0" destOrd="0" presId="urn:microsoft.com/office/officeart/2018/2/layout/IconVerticalSolidList"/>
    <dgm:cxn modelId="{DE344290-3221-4CA1-8860-F52E4EB4E842}" srcId="{83422336-404C-472E-A448-F236F9F10B1D}" destId="{5EDD02A6-50F7-4A4C-9E48-B84BED373294}" srcOrd="1" destOrd="0" parTransId="{63C67727-1AD5-4B07-BDA3-6E140D3C1645}" sibTransId="{FC42AF41-9A1B-4D3A-85A2-383EDD3994B7}"/>
    <dgm:cxn modelId="{D36B5AF5-CF91-4FCA-9B34-02ABEA4D370B}" type="presOf" srcId="{AB5F4308-A5FA-44D7-946B-AEE419C102A2}" destId="{44BA28FD-EFEC-4AC5-A60C-FB02C4E262AD}" srcOrd="0" destOrd="0" presId="urn:microsoft.com/office/officeart/2018/2/layout/IconVerticalSolidList"/>
    <dgm:cxn modelId="{659A42F8-5E13-45AF-A6C8-D2E90306A4F3}" srcId="{83422336-404C-472E-A448-F236F9F10B1D}" destId="{AB5F4308-A5FA-44D7-946B-AEE419C102A2}" srcOrd="2" destOrd="0" parTransId="{5A84B705-5B92-4854-98F1-DFEF1AB6C124}" sibTransId="{FAF5D5F5-7F67-48C8-BA1D-8F2AAA7A86CE}"/>
    <dgm:cxn modelId="{3278B8C2-F70A-4B4A-9954-76682EA88A6B}" type="presParOf" srcId="{9755FD0A-0DE9-4CE6-B539-1FDB85AC5894}" destId="{BCE17B95-BE53-4348-9884-2E1993A76AE7}" srcOrd="0" destOrd="0" presId="urn:microsoft.com/office/officeart/2018/2/layout/IconVerticalSolidList"/>
    <dgm:cxn modelId="{87A57FCE-98BD-47B3-8D90-E63AC4469980}" type="presParOf" srcId="{BCE17B95-BE53-4348-9884-2E1993A76AE7}" destId="{AC8D845E-880E-444D-A603-A0472F87CDE2}" srcOrd="0" destOrd="0" presId="urn:microsoft.com/office/officeart/2018/2/layout/IconVerticalSolidList"/>
    <dgm:cxn modelId="{22B394F9-F06F-4D5D-8B6F-05B3CFF8D451}" type="presParOf" srcId="{BCE17B95-BE53-4348-9884-2E1993A76AE7}" destId="{3C4FB38E-86C6-4347-A43D-2B1C7F179E23}" srcOrd="1" destOrd="0" presId="urn:microsoft.com/office/officeart/2018/2/layout/IconVerticalSolidList"/>
    <dgm:cxn modelId="{36E3AEE3-33E0-4675-9DA3-2A1A5F6BC580}" type="presParOf" srcId="{BCE17B95-BE53-4348-9884-2E1993A76AE7}" destId="{F0900334-E0C6-4BDB-B2FA-B0B7442136E3}" srcOrd="2" destOrd="0" presId="urn:microsoft.com/office/officeart/2018/2/layout/IconVerticalSolidList"/>
    <dgm:cxn modelId="{E24DD584-7C10-4D74-87C5-1BAAEFA353AA}" type="presParOf" srcId="{BCE17B95-BE53-4348-9884-2E1993A76AE7}" destId="{16BA00D5-5370-43F6-9426-7269B828F5BE}" srcOrd="3" destOrd="0" presId="urn:microsoft.com/office/officeart/2018/2/layout/IconVerticalSolidList"/>
    <dgm:cxn modelId="{F3A8442C-F355-4C10-ADBA-10311094B3B6}" type="presParOf" srcId="{9755FD0A-0DE9-4CE6-B539-1FDB85AC5894}" destId="{F8DDF1A6-1288-482A-907B-5D5632ACBFC0}" srcOrd="1" destOrd="0" presId="urn:microsoft.com/office/officeart/2018/2/layout/IconVerticalSolidList"/>
    <dgm:cxn modelId="{F1662EAD-00A4-44CF-ABBB-9033AD78B066}" type="presParOf" srcId="{9755FD0A-0DE9-4CE6-B539-1FDB85AC5894}" destId="{57FFC272-A047-4E6E-BB8F-9594FD698B30}" srcOrd="2" destOrd="0" presId="urn:microsoft.com/office/officeart/2018/2/layout/IconVerticalSolidList"/>
    <dgm:cxn modelId="{748DAE9F-924A-48F4-845D-804011763FD6}" type="presParOf" srcId="{57FFC272-A047-4E6E-BB8F-9594FD698B30}" destId="{AF5561B9-4803-4CA4-B42F-42D44DC46180}" srcOrd="0" destOrd="0" presId="urn:microsoft.com/office/officeart/2018/2/layout/IconVerticalSolidList"/>
    <dgm:cxn modelId="{25817003-0399-4A37-96C5-760B00322D2D}" type="presParOf" srcId="{57FFC272-A047-4E6E-BB8F-9594FD698B30}" destId="{4DDAD383-5574-4326-BCFD-86DF96B01BE7}" srcOrd="1" destOrd="0" presId="urn:microsoft.com/office/officeart/2018/2/layout/IconVerticalSolidList"/>
    <dgm:cxn modelId="{241B4F60-7391-424B-8A06-94B930A26341}" type="presParOf" srcId="{57FFC272-A047-4E6E-BB8F-9594FD698B30}" destId="{0999C959-FB37-42E8-B228-D48FE5876B09}" srcOrd="2" destOrd="0" presId="urn:microsoft.com/office/officeart/2018/2/layout/IconVerticalSolidList"/>
    <dgm:cxn modelId="{6667CF6C-73A6-4491-A2AD-CA6D53F5B543}" type="presParOf" srcId="{57FFC272-A047-4E6E-BB8F-9594FD698B30}" destId="{5CBB5B54-7557-428D-A332-6AFEB493212D}" srcOrd="3" destOrd="0" presId="urn:microsoft.com/office/officeart/2018/2/layout/IconVerticalSolidList"/>
    <dgm:cxn modelId="{763B2E04-C14F-41A3-A44A-2EA018090980}" type="presParOf" srcId="{9755FD0A-0DE9-4CE6-B539-1FDB85AC5894}" destId="{F9B84FAE-6276-4227-97FE-7D25867D2A19}" srcOrd="3" destOrd="0" presId="urn:microsoft.com/office/officeart/2018/2/layout/IconVerticalSolidList"/>
    <dgm:cxn modelId="{73B68286-A5CA-48D6-B6D0-EBFD00B89F41}" type="presParOf" srcId="{9755FD0A-0DE9-4CE6-B539-1FDB85AC5894}" destId="{96ED6395-A232-49AD-B189-A483B5A52BD9}" srcOrd="4" destOrd="0" presId="urn:microsoft.com/office/officeart/2018/2/layout/IconVerticalSolidList"/>
    <dgm:cxn modelId="{2F7746C8-EFB8-4E52-8843-F6B8B74640BF}" type="presParOf" srcId="{96ED6395-A232-49AD-B189-A483B5A52BD9}" destId="{34C81A04-DCB2-44F7-87DE-7A2320471540}" srcOrd="0" destOrd="0" presId="urn:microsoft.com/office/officeart/2018/2/layout/IconVerticalSolidList"/>
    <dgm:cxn modelId="{E4A63600-9731-4A80-84F8-F6E5BC4FC4DD}" type="presParOf" srcId="{96ED6395-A232-49AD-B189-A483B5A52BD9}" destId="{F7ECF0D2-B665-4B01-9D4B-97C14BA21CFC}" srcOrd="1" destOrd="0" presId="urn:microsoft.com/office/officeart/2018/2/layout/IconVerticalSolidList"/>
    <dgm:cxn modelId="{64D55B8C-135F-43EB-8C60-D8B8ACCCE019}" type="presParOf" srcId="{96ED6395-A232-49AD-B189-A483B5A52BD9}" destId="{7565BFB4-9DD6-4CDC-9E0F-414F4446A796}" srcOrd="2" destOrd="0" presId="urn:microsoft.com/office/officeart/2018/2/layout/IconVerticalSolidList"/>
    <dgm:cxn modelId="{F18BEE26-4184-486D-8CA5-F56C6C46E0D8}" type="presParOf" srcId="{96ED6395-A232-49AD-B189-A483B5A52BD9}" destId="{44BA28FD-EFEC-4AC5-A60C-FB02C4E262AD}" srcOrd="3" destOrd="0" presId="urn:microsoft.com/office/officeart/2018/2/layout/IconVerticalSolidList"/>
    <dgm:cxn modelId="{0B4F0EFD-C1E8-476A-99ED-B4B57161F117}" type="presParOf" srcId="{9755FD0A-0DE9-4CE6-B539-1FDB85AC5894}" destId="{BBC9B03D-7472-4A82-A8F2-FBCDED458BD0}" srcOrd="5" destOrd="0" presId="urn:microsoft.com/office/officeart/2018/2/layout/IconVerticalSolidList"/>
    <dgm:cxn modelId="{21F34015-D23F-4FB2-B6B7-632CBC1B01A4}" type="presParOf" srcId="{9755FD0A-0DE9-4CE6-B539-1FDB85AC5894}" destId="{57804B06-C927-4741-991A-CADA5D4ABAC2}" srcOrd="6" destOrd="0" presId="urn:microsoft.com/office/officeart/2018/2/layout/IconVerticalSolidList"/>
    <dgm:cxn modelId="{28EEDB96-11F8-418F-B8F4-3F85CE5F2B27}" type="presParOf" srcId="{57804B06-C927-4741-991A-CADA5D4ABAC2}" destId="{22BA370E-F55B-4C00-A17D-DDDF72921733}" srcOrd="0" destOrd="0" presId="urn:microsoft.com/office/officeart/2018/2/layout/IconVerticalSolidList"/>
    <dgm:cxn modelId="{2AA23F53-05DD-486C-8477-F88F2B25BB73}" type="presParOf" srcId="{57804B06-C927-4741-991A-CADA5D4ABAC2}" destId="{D738BC71-EA7E-4258-8282-C0740BD5B062}" srcOrd="1" destOrd="0" presId="urn:microsoft.com/office/officeart/2018/2/layout/IconVerticalSolidList"/>
    <dgm:cxn modelId="{A6855FCB-9537-4009-8E05-AA835DFA72EC}" type="presParOf" srcId="{57804B06-C927-4741-991A-CADA5D4ABAC2}" destId="{846524C4-2434-4C0B-9D35-4EDC2BAEF17E}" srcOrd="2" destOrd="0" presId="urn:microsoft.com/office/officeart/2018/2/layout/IconVerticalSolidList"/>
    <dgm:cxn modelId="{2FDAA715-4341-4BB2-BCA9-A2A39659F759}" type="presParOf" srcId="{57804B06-C927-4741-991A-CADA5D4ABAC2}" destId="{A7733E53-62D5-4EA5-B022-6806693436A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8D845E-880E-444D-A603-A0472F87CDE2}">
      <dsp:nvSpPr>
        <dsp:cNvPr id="0" name=""/>
        <dsp:cNvSpPr/>
      </dsp:nvSpPr>
      <dsp:spPr>
        <a:xfrm>
          <a:off x="0" y="1983"/>
          <a:ext cx="10515600" cy="100531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4FB38E-86C6-4347-A43D-2B1C7F179E23}">
      <dsp:nvSpPr>
        <dsp:cNvPr id="0" name=""/>
        <dsp:cNvSpPr/>
      </dsp:nvSpPr>
      <dsp:spPr>
        <a:xfrm>
          <a:off x="304106" y="228178"/>
          <a:ext cx="552921" cy="55292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BA00D5-5370-43F6-9426-7269B828F5BE}">
      <dsp:nvSpPr>
        <dsp:cNvPr id="0" name=""/>
        <dsp:cNvSpPr/>
      </dsp:nvSpPr>
      <dsp:spPr>
        <a:xfrm>
          <a:off x="1161135" y="1983"/>
          <a:ext cx="9354464" cy="1005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396" tIns="106396" rIns="106396" bIns="106396" numCol="1" spcCol="1270" anchor="ctr" anchorCtr="0">
          <a:noAutofit/>
        </a:bodyPr>
        <a:lstStyle/>
        <a:p>
          <a:pPr marL="0" lvl="0" indent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kern="1200" dirty="0"/>
            <a:t>Recording: </a:t>
          </a:r>
          <a:r>
            <a:rPr lang="en-US" sz="1800" b="0" i="0" kern="1200" dirty="0"/>
            <a:t>This </a:t>
          </a:r>
          <a:r>
            <a:rPr lang="en-US" sz="1800" b="0" i="0" kern="1200" dirty="0">
              <a:latin typeface="Gill Sans MT" panose="020B0502020104020203"/>
            </a:rPr>
            <a:t>webinar is</a:t>
          </a:r>
          <a:r>
            <a:rPr lang="en-US" sz="1800" b="0" i="0" kern="1200" dirty="0"/>
            <a:t> being recorded. A link to the recording will be</a:t>
          </a:r>
          <a:r>
            <a:rPr lang="en-US" sz="1800" b="0" i="0" kern="1200" dirty="0">
              <a:latin typeface="Gill Sans MT" panose="020B0502020104020203"/>
            </a:rPr>
            <a:t> shared with participants</a:t>
          </a:r>
          <a:r>
            <a:rPr lang="en-US" sz="1800" b="0" i="0" kern="1200" dirty="0"/>
            <a:t>.  </a:t>
          </a:r>
          <a:endParaRPr lang="en-US" sz="1800" kern="1200" dirty="0"/>
        </a:p>
      </dsp:txBody>
      <dsp:txXfrm>
        <a:off x="1161135" y="1983"/>
        <a:ext cx="9354464" cy="1005312"/>
      </dsp:txXfrm>
    </dsp:sp>
    <dsp:sp modelId="{AF5561B9-4803-4CA4-B42F-42D44DC46180}">
      <dsp:nvSpPr>
        <dsp:cNvPr id="0" name=""/>
        <dsp:cNvSpPr/>
      </dsp:nvSpPr>
      <dsp:spPr>
        <a:xfrm>
          <a:off x="0" y="1258623"/>
          <a:ext cx="10515600" cy="100531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DAD383-5574-4326-BCFD-86DF96B01BE7}">
      <dsp:nvSpPr>
        <dsp:cNvPr id="0" name=""/>
        <dsp:cNvSpPr/>
      </dsp:nvSpPr>
      <dsp:spPr>
        <a:xfrm>
          <a:off x="304106" y="1484819"/>
          <a:ext cx="552921" cy="55292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BB5B54-7557-428D-A332-6AFEB493212D}">
      <dsp:nvSpPr>
        <dsp:cNvPr id="0" name=""/>
        <dsp:cNvSpPr/>
      </dsp:nvSpPr>
      <dsp:spPr>
        <a:xfrm>
          <a:off x="1161135" y="1258623"/>
          <a:ext cx="9354464" cy="1005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396" tIns="106396" rIns="106396" bIns="106396" numCol="1" spcCol="1270" anchor="ctr" anchorCtr="0">
          <a:noAutofit/>
        </a:bodyPr>
        <a:lstStyle/>
        <a:p>
          <a:pPr marL="0" lvl="0" indent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kern="1200" dirty="0"/>
            <a:t>Audio: </a:t>
          </a:r>
          <a:r>
            <a:rPr lang="en-US" sz="1800" b="0" i="0" kern="1200" dirty="0"/>
            <a:t>All participant </a:t>
          </a:r>
          <a:r>
            <a:rPr lang="en-US" sz="1800" b="0" i="0" kern="1200" dirty="0">
              <a:latin typeface="Gill Sans MT" panose="020B0502020104020203"/>
            </a:rPr>
            <a:t>are muted to</a:t>
          </a:r>
          <a:r>
            <a:rPr lang="en-US" sz="1800" b="0" i="0" kern="1200" dirty="0"/>
            <a:t> minimize background noise. Please remain muted and raise your hands to ask questions. </a:t>
          </a:r>
          <a:endParaRPr lang="en-US" sz="1800" kern="1200" dirty="0"/>
        </a:p>
      </dsp:txBody>
      <dsp:txXfrm>
        <a:off x="1161135" y="1258623"/>
        <a:ext cx="9354464" cy="1005312"/>
      </dsp:txXfrm>
    </dsp:sp>
    <dsp:sp modelId="{34C81A04-DCB2-44F7-87DE-7A2320471540}">
      <dsp:nvSpPr>
        <dsp:cNvPr id="0" name=""/>
        <dsp:cNvSpPr/>
      </dsp:nvSpPr>
      <dsp:spPr>
        <a:xfrm>
          <a:off x="0" y="2515264"/>
          <a:ext cx="10515600" cy="100531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ECF0D2-B665-4B01-9D4B-97C14BA21CFC}">
      <dsp:nvSpPr>
        <dsp:cNvPr id="0" name=""/>
        <dsp:cNvSpPr/>
      </dsp:nvSpPr>
      <dsp:spPr>
        <a:xfrm>
          <a:off x="304106" y="2741459"/>
          <a:ext cx="552921" cy="55292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BA28FD-EFEC-4AC5-A60C-FB02C4E262AD}">
      <dsp:nvSpPr>
        <dsp:cNvPr id="0" name=""/>
        <dsp:cNvSpPr/>
      </dsp:nvSpPr>
      <dsp:spPr>
        <a:xfrm>
          <a:off x="1161135" y="2515264"/>
          <a:ext cx="9354464" cy="1005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396" tIns="106396" rIns="106396" bIns="106396" numCol="1" spcCol="1270" anchor="ctr" anchorCtr="0">
          <a:noAutofit/>
        </a:bodyPr>
        <a:lstStyle/>
        <a:p>
          <a:pPr marL="0" lvl="0" indent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kern="1200" dirty="0"/>
            <a:t>Questions: </a:t>
          </a:r>
          <a:r>
            <a:rPr lang="en-US" sz="1800" b="0" i="0" kern="1200" dirty="0"/>
            <a:t>We encourage your questions! Use </a:t>
          </a:r>
          <a:r>
            <a:rPr lang="en-US" sz="1800" b="0" i="0" kern="1200" dirty="0">
              <a:latin typeface="Gill Sans MT" panose="020B0502020104020203"/>
            </a:rPr>
            <a:t>the</a:t>
          </a:r>
          <a:r>
            <a:rPr lang="en-US" sz="1800" b="0" i="0" kern="1200" dirty="0"/>
            <a:t> </a:t>
          </a:r>
          <a:r>
            <a:rPr lang="en-US" sz="1800" b="0" i="0" kern="1200" dirty="0">
              <a:latin typeface="Gill Sans MT" panose="020B0502020104020203"/>
            </a:rPr>
            <a:t>Q&amp;A </a:t>
          </a:r>
          <a:r>
            <a:rPr lang="en-US" sz="1800" b="0" i="0" kern="1200" dirty="0"/>
            <a:t>feature to drop your questions or raise your hand to come off mute. Questions will be addressed during the designated Q&amp;A portion.</a:t>
          </a:r>
          <a:endParaRPr lang="en-US" sz="1800" kern="1200" dirty="0"/>
        </a:p>
      </dsp:txBody>
      <dsp:txXfrm>
        <a:off x="1161135" y="2515264"/>
        <a:ext cx="9354464" cy="1005312"/>
      </dsp:txXfrm>
    </dsp:sp>
    <dsp:sp modelId="{22BA370E-F55B-4C00-A17D-DDDF72921733}">
      <dsp:nvSpPr>
        <dsp:cNvPr id="0" name=""/>
        <dsp:cNvSpPr/>
      </dsp:nvSpPr>
      <dsp:spPr>
        <a:xfrm>
          <a:off x="0" y="3771904"/>
          <a:ext cx="10515600" cy="100531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38BC71-EA7E-4258-8282-C0740BD5B062}">
      <dsp:nvSpPr>
        <dsp:cNvPr id="0" name=""/>
        <dsp:cNvSpPr/>
      </dsp:nvSpPr>
      <dsp:spPr>
        <a:xfrm>
          <a:off x="304106" y="3998099"/>
          <a:ext cx="552921" cy="55292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733E53-62D5-4EA5-B022-6806693436AA}">
      <dsp:nvSpPr>
        <dsp:cNvPr id="0" name=""/>
        <dsp:cNvSpPr/>
      </dsp:nvSpPr>
      <dsp:spPr>
        <a:xfrm>
          <a:off x="1161135" y="3771904"/>
          <a:ext cx="9354464" cy="1005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396" tIns="106396" rIns="106396" bIns="106396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kern="1200"/>
            <a:t>Technical Issues: </a:t>
          </a:r>
          <a:r>
            <a:rPr lang="en-US" sz="1800" b="0" i="0" kern="1200"/>
            <a:t>If you experience any technical difficulties, try refreshing your browser or exiting and rejoining the session. You can also reach out in the chat for assistance.</a:t>
          </a:r>
          <a:endParaRPr lang="en-US" sz="1800" kern="1200"/>
        </a:p>
      </dsp:txBody>
      <dsp:txXfrm>
        <a:off x="1161135" y="3771904"/>
        <a:ext cx="9354464" cy="10053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F4CB7-13B2-4B26-9A0A-9A341F62D25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8DD9A0-2AFC-4EA0-A23D-6B34004FB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746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8DD9A0-2AFC-4EA0-A23D-6B34004FB49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066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A5B3A-670C-93BD-B846-211EC18D9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865BCB-6594-6340-8E65-D34442848E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63F311-8A95-7C4F-59F5-3D9A0ED007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70A823-442E-FE7C-D68B-046288A5B5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81888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92F1A-32C3-1931-80D3-ACD59AD59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52193E-96A2-85FD-6A53-3204DB8B88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5929B8-416F-3970-D4B0-A2ADDA0664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ADFB21-8DAA-D126-F4A2-FC6E9B99D2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95584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02E35-F6FF-D1D9-80D8-4E5E396C4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F7AF4E-F26A-D6D4-B0C4-997165B9E5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141019-9492-A364-54B9-B7E4D30DBC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F1918F-C23E-7C41-A4CD-C168232220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43480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9537A-1D2F-7AF2-E089-13E1C3A3F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714F77-CBF4-EA1E-0B9D-A52B78CB58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ADAFFC-0916-06FD-E2CE-A2CB56BAF9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Considered:</a:t>
            </a:r>
          </a:p>
          <a:p>
            <a:pPr marL="171450" indent="-171450">
              <a:buFontTx/>
              <a:buChar char="-"/>
            </a:pPr>
            <a:r>
              <a:rPr lang="en-US" dirty="0"/>
              <a:t>Excel: too many rogue spreadsheets; easier to break</a:t>
            </a:r>
          </a:p>
          <a:p>
            <a:pPr marL="171450" indent="-171450">
              <a:buFontTx/>
              <a:buChar char="-"/>
            </a:pPr>
            <a:r>
              <a:rPr lang="en-US" dirty="0"/>
              <a:t>Microsoft Forms: couldn’t connect project outcomes within the form itself. Not enough options/fields to build what we want without manual data connection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59AD8A-AAEC-F2FB-E869-4A9E2069A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20765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DEAF0-30A4-4B3E-CF80-10BC6EF6A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74FAED-BAF4-089E-BAE3-AECDF72606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3D6644-CD13-7847-CDA3-B4BAC3CAC7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Considered:</a:t>
            </a:r>
          </a:p>
          <a:p>
            <a:pPr marL="171450" indent="-171450">
              <a:buFontTx/>
              <a:buChar char="-"/>
            </a:pPr>
            <a:r>
              <a:rPr lang="en-US" dirty="0"/>
              <a:t>Excel: too many rogue spreadsheets; easier to break</a:t>
            </a:r>
          </a:p>
          <a:p>
            <a:pPr marL="171450" indent="-171450">
              <a:buFontTx/>
              <a:buChar char="-"/>
            </a:pPr>
            <a:r>
              <a:rPr lang="en-US" dirty="0"/>
              <a:t>Microsoft Forms: couldn’t connect project outcomes within the form itself. Not enough options/fields to build what we want without manual data connection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EE910F-9E1C-1ECC-3711-81C81BB69F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8040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14722-7F9A-773B-D9CF-C94280AE7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772D5E-A136-6025-B829-94F43A1A4B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9D50E5-F8E6-BEFB-DA5F-3842F45CD6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BFBB3F-8062-5578-13BA-6EEE859FF1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43808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A9820-240E-B237-A275-A1304E1FB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1AE4BE-F27A-EBB0-0004-E5EC9EE346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642FBD-728C-D1FB-4F98-EDED283CA1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27E72A-4899-1A68-2BD5-03C7961D12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80852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44F83-D1CA-1733-7229-FDA889CF4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A3DA42-9973-8BE4-020F-4D797B5D17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233752-96FF-8F2A-FF0F-87AF4380A5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464A4A-B8ED-94A7-E5C6-333BAF85AF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9165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8DD9A0-2AFC-4EA0-A23D-6B34004FB49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6922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FB5F7-E6EF-7FD5-59DC-FB2F1AFB2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2D959F-C9C4-DF4F-6F4A-520B5AFAA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C425A1-3F90-8A9E-C5CB-3C776263D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9395E-3BD6-30D3-2FF2-4A7C877BB8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68161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E71E8-6615-66F9-792B-7C9C156A1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5A7636-2894-5D88-66BD-D2CFC2BA61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2990CE-049C-915F-2478-276B353D09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CDF2C-39F8-1AB5-05C5-896D89D32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99227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89333-D7A9-33CA-63C3-9BE87D736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B0A163-6B60-8730-0283-A2DE223566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B847D6-983F-FB53-38B7-2605E0B34F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064E2B-C1F1-3817-23E7-F5D5CE8325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56120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4E0E6-344A-1354-E700-1A3689401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7B337F-8FEB-EE9A-73DA-DBB2D2CB26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7B4705-F62D-C00F-C08E-DC7886A076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CDEAB4-DA6E-20CF-FE32-9807C1AD02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55439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BE585-A52E-2511-8626-6CFB6BB75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0E53C5-7F8D-16EA-7E13-630C0430D2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37ADA2-9667-9F66-BB59-7E88A1A386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E60D1-E0FB-96A4-9438-E8D2987855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74842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72C98-9703-FBCB-FD48-402C17B11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728AAE-FD39-4BAC-545A-1B1257B070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A6A874-9A76-51AB-3842-6A429355A2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Enviromental</a:t>
            </a:r>
            <a:r>
              <a:rPr lang="en-US" dirty="0"/>
              <a:t> form – stop gap until they can get a codes/permits system that connects them to other county departments. Has helped to develop a tool so they know what they need from a tool for programmatic metrics and tracking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759201-7413-61E7-B76A-26C41F88B3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35436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8BDBE-7AFD-22D5-C498-5BEDEC96A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D5777C-BB70-C162-3A9F-B1AD42404A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63D011-4A2E-D9AA-4BD4-30323BD0BB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A4EA84-210B-3390-7FB2-051F297107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26483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236C8-AFE0-1C3C-23B3-824545B7F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4C33FC-F1B3-E8DE-9DC4-BBA9B6EC1C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4E2A03-AFB0-F0C6-F60C-B49BE8A738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92AD7-AC34-1AE1-CF14-4FB2E725CC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4985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BE634F-DEBD-45B0-A2E7-1CFFCB5DD89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532298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88C64-982F-0E9C-5581-456A2C060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C71FF2-790F-4569-3E08-5F12E59B97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A45858-853F-2E06-8C70-FF0EC654B1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379044-ACB0-EF5B-6F41-985E3D87E2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49401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264E5-BFE3-8F92-285A-F772786A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AE7514-AC8C-D572-6E0D-560016B1B4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5526AD-7D42-4C13-2194-907DF23CCA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3A750B-36CE-9B5D-EC19-7E793585AB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5526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B71A3-BA9F-1AA2-228E-F8C152746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E365B4-50E2-4FAF-FB30-47EA5F275F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5C55E2-390B-BDC2-2F25-151AD0AD9F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390484-509C-5073-A152-49C7E9ADD5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32250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you so much Tyler and Austin. We are now going to move into our next presentation from Washington County. Our presenter is Blanca </a:t>
            </a:r>
            <a:r>
              <a:rPr lang="en-US"/>
              <a:t>Perez.</a:t>
            </a:r>
            <a:endParaRPr lang="en-US" dirty="0"/>
          </a:p>
          <a:p>
            <a:endParaRPr lang="en-US"/>
          </a:p>
          <a:p>
            <a:r>
              <a:rPr lang="en-US"/>
              <a:t>Blanca</a:t>
            </a:r>
            <a:r>
              <a:rPr lang="en-US" dirty="0"/>
              <a:t> Pérez is an Environmental Health and Emergency Preparedness Data Scientist at Washington County Public Health. She holds a Master’s in Statistics and a Bachelor’s in Economics. Starting her public health career as a COVID-19 data analyst, she now focuses on GIS-based solutions for planning and resource allocation. She is passionate about using open-source tools to build scalable, cost-effective data systems for public health.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8DD9A0-2AFC-4EA0-A23D-6B34004FB496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83435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8DD9A0-2AFC-4EA0-A23D-6B34004FB496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5686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Before we close for the day. I want to thank our speakers for sharing their work and all of you for joining us. And lastly, we’d really appreciate your feedback. Please take a moment to scan the QR code or use the link in the chat to complete the evaluation—your input will help us shape and improve future informatics and data modernization activities.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8DD9A0-2AFC-4EA0-A23D-6B34004FB496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92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DA4C2F-F90E-43AB-BB51-368CB91C44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9963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8DD9A0-2AFC-4EA0-A23D-6B34004FB49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463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5ECE4-7F6B-5996-5B13-498AFBFF7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B84607-7DAF-CC17-59AF-A34CC45787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1B245E-253F-817B-196D-65B2C5004A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D5AAA-05DF-A4E6-85C7-2D940C0BE7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6342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087E7-0823-1CC6-6A96-F75487446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93ADE1-2FEA-F561-CAD0-AEFB506DA4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CA0A1F-4303-B292-6F67-DD3AEB78C8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A341F0-DFC6-89DD-C6E3-DC84B5534E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69647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BF197-3872-B94F-B3B6-87A1BF61F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BF741E-ECC0-77DD-915C-66B6F28037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73FF4E-AD88-1F67-5A7A-A56A61EFD4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5BA21E-B361-3FDD-37E8-E68977EB0A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8047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841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1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005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12192000" cy="4680855"/>
          </a:xfrm>
          <a:prstGeom prst="rect">
            <a:avLst/>
          </a:prstGeom>
          <a:solidFill>
            <a:srgbClr val="008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2587528"/>
            <a:ext cx="10515600" cy="809188"/>
          </a:xfrm>
        </p:spPr>
        <p:txBody>
          <a:bodyPr>
            <a:noAutofit/>
          </a:bodyPr>
          <a:lstStyle>
            <a:lvl1pPr marL="0" indent="0" algn="l">
              <a:buNone/>
              <a:defRPr sz="4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99D5E-B0E9-463A-893C-3322F3B6E33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3937-5A05-4E1D-8394-81D5E38E121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100859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Master title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4934226"/>
            <a:ext cx="10515600" cy="1051708"/>
          </a:xfrm>
        </p:spPr>
        <p:txBody>
          <a:bodyPr anchor="ctr">
            <a:noAutofit/>
          </a:bodyPr>
          <a:lstStyle>
            <a:lvl1pPr marL="0" indent="0" algn="r">
              <a:buFontTx/>
              <a:buNone/>
              <a:defRPr sz="2800" baseline="0"/>
            </a:lvl1pPr>
            <a:lvl2pPr marL="457200" indent="0" algn="r">
              <a:buFontTx/>
              <a:buNone/>
              <a:defRPr/>
            </a:lvl2pPr>
            <a:lvl3pPr marL="914400" indent="0" algn="r">
              <a:buFontTx/>
              <a:buNone/>
              <a:defRPr/>
            </a:lvl3pPr>
            <a:lvl4pPr marL="1371600" indent="0" algn="r">
              <a:buFontTx/>
              <a:buNone/>
              <a:defRPr/>
            </a:lvl4pPr>
            <a:lvl5pPr marL="1828800" indent="0" algn="r">
              <a:buFontTx/>
              <a:buNone/>
              <a:defRPr/>
            </a:lvl5pPr>
          </a:lstStyle>
          <a:p>
            <a:pPr lvl="0"/>
            <a:r>
              <a:rPr lang="en-US"/>
              <a:t>Click to edit author names</a:t>
            </a:r>
          </a:p>
          <a:p>
            <a:pPr lvl="0"/>
            <a:r>
              <a:rPr lang="en-US"/>
              <a:t>Click to edit date</a:t>
            </a:r>
          </a:p>
        </p:txBody>
      </p:sp>
    </p:spTree>
    <p:extLst>
      <p:ext uri="{BB962C8B-B14F-4D97-AF65-F5344CB8AC3E}">
        <p14:creationId xmlns:p14="http://schemas.microsoft.com/office/powerpoint/2010/main" val="2985946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12192000" cy="4680855"/>
          </a:xfrm>
          <a:prstGeom prst="rect">
            <a:avLst/>
          </a:prstGeom>
          <a:solidFill>
            <a:srgbClr val="008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2587528"/>
            <a:ext cx="10515600" cy="809188"/>
          </a:xfrm>
        </p:spPr>
        <p:txBody>
          <a:bodyPr>
            <a:noAutofit/>
          </a:bodyPr>
          <a:lstStyle>
            <a:lvl1pPr marL="0" indent="0" algn="l">
              <a:buNone/>
              <a:defRPr sz="4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99D5E-B0E9-463A-893C-3322F3B6E33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3937-5A05-4E1D-8394-81D5E38E121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100859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Master title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4934226"/>
            <a:ext cx="10515600" cy="1051708"/>
          </a:xfrm>
        </p:spPr>
        <p:txBody>
          <a:bodyPr anchor="ctr">
            <a:noAutofit/>
          </a:bodyPr>
          <a:lstStyle>
            <a:lvl1pPr marL="0" indent="0" algn="r">
              <a:buFontTx/>
              <a:buNone/>
              <a:defRPr sz="2800" baseline="0"/>
            </a:lvl1pPr>
            <a:lvl2pPr marL="457200" indent="0" algn="r">
              <a:buFontTx/>
              <a:buNone/>
              <a:defRPr/>
            </a:lvl2pPr>
            <a:lvl3pPr marL="914400" indent="0" algn="r">
              <a:buFontTx/>
              <a:buNone/>
              <a:defRPr/>
            </a:lvl3pPr>
            <a:lvl4pPr marL="1371600" indent="0" algn="r">
              <a:buFontTx/>
              <a:buNone/>
              <a:defRPr/>
            </a:lvl4pPr>
            <a:lvl5pPr marL="1828800" indent="0" algn="r">
              <a:buFontTx/>
              <a:buNone/>
              <a:defRPr/>
            </a:lvl5pPr>
          </a:lstStyle>
          <a:p>
            <a:pPr lvl="0"/>
            <a:r>
              <a:rPr lang="en-US"/>
              <a:t>Click to edit author names</a:t>
            </a:r>
          </a:p>
          <a:p>
            <a:pPr lvl="0"/>
            <a:r>
              <a:rPr lang="en-US"/>
              <a:t>Click to edit date</a:t>
            </a:r>
          </a:p>
        </p:txBody>
      </p:sp>
    </p:spTree>
    <p:extLst>
      <p:ext uri="{BB962C8B-B14F-4D97-AF65-F5344CB8AC3E}">
        <p14:creationId xmlns:p14="http://schemas.microsoft.com/office/powerpoint/2010/main" val="35148250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7763"/>
            <a:ext cx="10515600" cy="4779200"/>
          </a:xfrm>
        </p:spPr>
        <p:txBody>
          <a:bodyPr/>
          <a:lstStyle>
            <a:lvl1pPr>
              <a:buSzPct val="75000"/>
              <a:defRPr sz="3200"/>
            </a:lvl1pPr>
            <a:lvl2pPr>
              <a:buSzPct val="75000"/>
              <a:defRPr sz="2800"/>
            </a:lvl2pPr>
            <a:lvl3pPr>
              <a:buSzPct val="75000"/>
              <a:defRPr sz="2400"/>
            </a:lvl3pPr>
            <a:lvl4pPr>
              <a:buSzPct val="75000"/>
              <a:defRPr sz="2000"/>
            </a:lvl4pPr>
            <a:lvl5pPr>
              <a:buSzPct val="75000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99D5E-B0E9-463A-893C-3322F3B6E33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3937-5A05-4E1D-8394-81D5E38E121A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" y="-2"/>
            <a:ext cx="12192000" cy="246889"/>
            <a:chOff x="1" y="-2"/>
            <a:chExt cx="9144000" cy="246889"/>
          </a:xfrm>
        </p:grpSpPr>
        <p:sp>
          <p:nvSpPr>
            <p:cNvPr id="10" name="Rectangle 9"/>
            <p:cNvSpPr/>
            <p:nvPr/>
          </p:nvSpPr>
          <p:spPr>
            <a:xfrm>
              <a:off x="1" y="-1"/>
              <a:ext cx="628650" cy="246888"/>
            </a:xfrm>
            <a:prstGeom prst="rect">
              <a:avLst/>
            </a:prstGeom>
            <a:solidFill>
              <a:srgbClr val="008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73925" y="-2"/>
              <a:ext cx="182880" cy="246888"/>
            </a:xfrm>
            <a:prstGeom prst="rect">
              <a:avLst/>
            </a:prstGeom>
            <a:solidFill>
              <a:srgbClr val="78A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904217" y="-2"/>
              <a:ext cx="182880" cy="246888"/>
            </a:xfrm>
            <a:prstGeom prst="rect">
              <a:avLst/>
            </a:prstGeom>
            <a:solidFill>
              <a:srgbClr val="0046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134512" y="-2"/>
              <a:ext cx="182880" cy="246888"/>
            </a:xfrm>
            <a:prstGeom prst="rect">
              <a:avLst/>
            </a:prstGeom>
            <a:solidFill>
              <a:srgbClr val="6D27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364807" y="-2"/>
              <a:ext cx="182880" cy="246888"/>
            </a:xfrm>
            <a:prstGeom prst="rect">
              <a:avLst/>
            </a:prstGeom>
            <a:solidFill>
              <a:srgbClr val="D06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595103" y="-1"/>
              <a:ext cx="7548898" cy="246888"/>
            </a:xfrm>
            <a:prstGeom prst="rect">
              <a:avLst/>
            </a:prstGeom>
            <a:solidFill>
              <a:srgbClr val="008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pic>
        <p:nvPicPr>
          <p:cNvPr id="7" name="Picture 6" descr="A picture containing text, font, graphics, screenshot&#10;&#10;Description automatically generated">
            <a:extLst>
              <a:ext uri="{FF2B5EF4-FFF2-40B4-BE49-F238E27FC236}">
                <a16:creationId xmlns:a16="http://schemas.microsoft.com/office/drawing/2014/main" id="{3443D3AB-E4EA-506B-2738-6E925AB504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739" y="6320604"/>
            <a:ext cx="1314061" cy="40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836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99D5E-B0E9-463A-893C-3322F3B6E33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3937-5A05-4E1D-8394-81D5E38E121A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" y="-2"/>
            <a:ext cx="12192000" cy="246889"/>
            <a:chOff x="1" y="-2"/>
            <a:chExt cx="9144000" cy="246889"/>
          </a:xfrm>
        </p:grpSpPr>
        <p:sp>
          <p:nvSpPr>
            <p:cNvPr id="10" name="Rectangle 9"/>
            <p:cNvSpPr/>
            <p:nvPr/>
          </p:nvSpPr>
          <p:spPr>
            <a:xfrm>
              <a:off x="1" y="-1"/>
              <a:ext cx="628650" cy="246888"/>
            </a:xfrm>
            <a:prstGeom prst="rect">
              <a:avLst/>
            </a:prstGeom>
            <a:solidFill>
              <a:srgbClr val="008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73925" y="-2"/>
              <a:ext cx="182880" cy="246888"/>
            </a:xfrm>
            <a:prstGeom prst="rect">
              <a:avLst/>
            </a:prstGeom>
            <a:solidFill>
              <a:srgbClr val="78A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904217" y="-2"/>
              <a:ext cx="182880" cy="246888"/>
            </a:xfrm>
            <a:prstGeom prst="rect">
              <a:avLst/>
            </a:prstGeom>
            <a:solidFill>
              <a:srgbClr val="0046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134512" y="-2"/>
              <a:ext cx="182880" cy="246888"/>
            </a:xfrm>
            <a:prstGeom prst="rect">
              <a:avLst/>
            </a:prstGeom>
            <a:solidFill>
              <a:srgbClr val="6D27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364807" y="-2"/>
              <a:ext cx="182880" cy="246888"/>
            </a:xfrm>
            <a:prstGeom prst="rect">
              <a:avLst/>
            </a:prstGeom>
            <a:solidFill>
              <a:srgbClr val="D06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595103" y="-1"/>
              <a:ext cx="7548898" cy="246888"/>
            </a:xfrm>
            <a:prstGeom prst="rect">
              <a:avLst/>
            </a:prstGeom>
            <a:solidFill>
              <a:srgbClr val="008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pic>
        <p:nvPicPr>
          <p:cNvPr id="7" name="Picture 6" descr="A picture containing text, font, graphics, screenshot&#10;&#10;Description automatically generated">
            <a:extLst>
              <a:ext uri="{FF2B5EF4-FFF2-40B4-BE49-F238E27FC236}">
                <a16:creationId xmlns:a16="http://schemas.microsoft.com/office/drawing/2014/main" id="{687277C0-5D3A-F510-8615-B091DAEE19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739" y="6320604"/>
            <a:ext cx="1314061" cy="40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463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97765"/>
            <a:ext cx="5181600" cy="4779198"/>
          </a:xfrm>
        </p:spPr>
        <p:txBody>
          <a:bodyPr/>
          <a:lstStyle>
            <a:lvl1pPr>
              <a:buSzPct val="75000"/>
              <a:defRPr sz="3200"/>
            </a:lvl1pPr>
            <a:lvl2pPr>
              <a:buSzPct val="75000"/>
              <a:defRPr sz="2800"/>
            </a:lvl2pPr>
            <a:lvl3pPr>
              <a:buSzPct val="75000"/>
              <a:defRPr sz="2400"/>
            </a:lvl3pPr>
            <a:lvl4pPr>
              <a:buSzPct val="75000"/>
              <a:defRPr sz="2000"/>
            </a:lvl4pPr>
            <a:lvl5pPr>
              <a:buSzPct val="75000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97765"/>
            <a:ext cx="5181600" cy="4779198"/>
          </a:xfrm>
        </p:spPr>
        <p:txBody>
          <a:bodyPr/>
          <a:lstStyle>
            <a:lvl1pPr>
              <a:buSzPct val="75000"/>
              <a:defRPr sz="3200"/>
            </a:lvl1pPr>
            <a:lvl2pPr>
              <a:buSzPct val="75000"/>
              <a:defRPr sz="2800"/>
            </a:lvl2pPr>
            <a:lvl3pPr>
              <a:buSzPct val="75000"/>
              <a:defRPr sz="2400"/>
            </a:lvl3pPr>
            <a:lvl4pPr>
              <a:buSzPct val="75000"/>
              <a:defRPr sz="2000"/>
            </a:lvl4pPr>
            <a:lvl5pPr>
              <a:buSzPct val="75000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99D5E-B0E9-463A-893C-3322F3B6E33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3937-5A05-4E1D-8394-81D5E38E121A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" y="-2"/>
            <a:ext cx="12192000" cy="246889"/>
            <a:chOff x="1" y="-2"/>
            <a:chExt cx="9144000" cy="246889"/>
          </a:xfrm>
        </p:grpSpPr>
        <p:sp>
          <p:nvSpPr>
            <p:cNvPr id="12" name="Rectangle 11"/>
            <p:cNvSpPr/>
            <p:nvPr/>
          </p:nvSpPr>
          <p:spPr>
            <a:xfrm>
              <a:off x="1" y="-1"/>
              <a:ext cx="628650" cy="246888"/>
            </a:xfrm>
            <a:prstGeom prst="rect">
              <a:avLst/>
            </a:prstGeom>
            <a:solidFill>
              <a:srgbClr val="008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73925" y="-2"/>
              <a:ext cx="182880" cy="246888"/>
            </a:xfrm>
            <a:prstGeom prst="rect">
              <a:avLst/>
            </a:prstGeom>
            <a:solidFill>
              <a:srgbClr val="78A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904217" y="-2"/>
              <a:ext cx="182880" cy="246888"/>
            </a:xfrm>
            <a:prstGeom prst="rect">
              <a:avLst/>
            </a:prstGeom>
            <a:solidFill>
              <a:srgbClr val="0046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134512" y="-2"/>
              <a:ext cx="182880" cy="246888"/>
            </a:xfrm>
            <a:prstGeom prst="rect">
              <a:avLst/>
            </a:prstGeom>
            <a:solidFill>
              <a:srgbClr val="6D27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364807" y="-2"/>
              <a:ext cx="182880" cy="246888"/>
            </a:xfrm>
            <a:prstGeom prst="rect">
              <a:avLst/>
            </a:prstGeom>
            <a:solidFill>
              <a:srgbClr val="D06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595103" y="-1"/>
              <a:ext cx="7548898" cy="246888"/>
            </a:xfrm>
            <a:prstGeom prst="rect">
              <a:avLst/>
            </a:prstGeom>
            <a:solidFill>
              <a:srgbClr val="008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pic>
        <p:nvPicPr>
          <p:cNvPr id="8" name="Picture 7" descr="A picture containing text, font, graphics, screenshot&#10;&#10;Description automatically generated">
            <a:extLst>
              <a:ext uri="{FF2B5EF4-FFF2-40B4-BE49-F238E27FC236}">
                <a16:creationId xmlns:a16="http://schemas.microsoft.com/office/drawing/2014/main" id="{93B55BC8-5610-10A8-BE3E-128F3A4D02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739" y="6320604"/>
            <a:ext cx="1314061" cy="40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365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397765"/>
            <a:ext cx="5157787" cy="792776"/>
          </a:xfrm>
        </p:spPr>
        <p:txBody>
          <a:bodyPr anchor="b">
            <a:no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308783"/>
            <a:ext cx="5157787" cy="3880883"/>
          </a:xfrm>
        </p:spPr>
        <p:txBody>
          <a:bodyPr/>
          <a:lstStyle>
            <a:lvl1pPr>
              <a:buSzPct val="75000"/>
              <a:defRPr/>
            </a:lvl1pPr>
            <a:lvl2pPr>
              <a:buSzPct val="75000"/>
              <a:defRPr/>
            </a:lvl2pPr>
            <a:lvl3pPr>
              <a:buSzPct val="75000"/>
              <a:defRPr/>
            </a:lvl3pPr>
            <a:lvl4pPr>
              <a:buSzPct val="75000"/>
              <a:defRPr/>
            </a:lvl4pPr>
            <a:lvl5pPr>
              <a:buSzPct val="75000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397765"/>
            <a:ext cx="5183188" cy="792776"/>
          </a:xfrm>
        </p:spPr>
        <p:txBody>
          <a:bodyPr anchor="b">
            <a:no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308783"/>
            <a:ext cx="5183188" cy="3880883"/>
          </a:xfrm>
        </p:spPr>
        <p:txBody>
          <a:bodyPr/>
          <a:lstStyle>
            <a:lvl1pPr>
              <a:buSzPct val="75000"/>
              <a:defRPr/>
            </a:lvl1pPr>
            <a:lvl2pPr>
              <a:buSzPct val="75000"/>
              <a:defRPr/>
            </a:lvl2pPr>
            <a:lvl3pPr>
              <a:buSzPct val="75000"/>
              <a:defRPr/>
            </a:lvl3pPr>
            <a:lvl4pPr>
              <a:buSzPct val="75000"/>
              <a:defRPr/>
            </a:lvl4pPr>
            <a:lvl5pPr>
              <a:buSzPct val="75000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99D5E-B0E9-463A-893C-3322F3B6E33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3937-5A05-4E1D-8394-81D5E38E121A}" type="slidenum">
              <a:rPr lang="en-US" smtClean="0"/>
              <a:t>‹#›</a:t>
            </a:fld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" y="-2"/>
            <a:ext cx="12192000" cy="246889"/>
            <a:chOff x="1" y="-2"/>
            <a:chExt cx="9144000" cy="246889"/>
          </a:xfrm>
        </p:grpSpPr>
        <p:sp>
          <p:nvSpPr>
            <p:cNvPr id="14" name="Rectangle 13"/>
            <p:cNvSpPr/>
            <p:nvPr/>
          </p:nvSpPr>
          <p:spPr>
            <a:xfrm>
              <a:off x="1" y="-1"/>
              <a:ext cx="628650" cy="246888"/>
            </a:xfrm>
            <a:prstGeom prst="rect">
              <a:avLst/>
            </a:prstGeom>
            <a:solidFill>
              <a:srgbClr val="008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73925" y="-2"/>
              <a:ext cx="182880" cy="246888"/>
            </a:xfrm>
            <a:prstGeom prst="rect">
              <a:avLst/>
            </a:prstGeom>
            <a:solidFill>
              <a:srgbClr val="78A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904217" y="-2"/>
              <a:ext cx="182880" cy="246888"/>
            </a:xfrm>
            <a:prstGeom prst="rect">
              <a:avLst/>
            </a:prstGeom>
            <a:solidFill>
              <a:srgbClr val="0046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134512" y="-2"/>
              <a:ext cx="182880" cy="246888"/>
            </a:xfrm>
            <a:prstGeom prst="rect">
              <a:avLst/>
            </a:prstGeom>
            <a:solidFill>
              <a:srgbClr val="6D27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364807" y="-2"/>
              <a:ext cx="182880" cy="246888"/>
            </a:xfrm>
            <a:prstGeom prst="rect">
              <a:avLst/>
            </a:prstGeom>
            <a:solidFill>
              <a:srgbClr val="D06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595103" y="-1"/>
              <a:ext cx="7548898" cy="246888"/>
            </a:xfrm>
            <a:prstGeom prst="rect">
              <a:avLst/>
            </a:prstGeom>
            <a:solidFill>
              <a:srgbClr val="008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pic>
        <p:nvPicPr>
          <p:cNvPr id="11" name="Picture 10" descr="A picture containing text, font, graphics, screenshot&#10;&#10;Description automatically generated">
            <a:extLst>
              <a:ext uri="{FF2B5EF4-FFF2-40B4-BE49-F238E27FC236}">
                <a16:creationId xmlns:a16="http://schemas.microsoft.com/office/drawing/2014/main" id="{ECB385D5-A869-E8FC-FBBF-16AED05635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739" y="6320604"/>
            <a:ext cx="1314061" cy="40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4119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99D5E-B0E9-463A-893C-3322F3B6E33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3937-5A05-4E1D-8394-81D5E38E121A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" y="-2"/>
            <a:ext cx="12192000" cy="246889"/>
            <a:chOff x="1" y="-2"/>
            <a:chExt cx="9144000" cy="246889"/>
          </a:xfrm>
        </p:grpSpPr>
        <p:sp>
          <p:nvSpPr>
            <p:cNvPr id="9" name="Rectangle 8"/>
            <p:cNvSpPr/>
            <p:nvPr/>
          </p:nvSpPr>
          <p:spPr>
            <a:xfrm>
              <a:off x="1" y="-1"/>
              <a:ext cx="628650" cy="246888"/>
            </a:xfrm>
            <a:prstGeom prst="rect">
              <a:avLst/>
            </a:prstGeom>
            <a:solidFill>
              <a:srgbClr val="008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73925" y="-2"/>
              <a:ext cx="182880" cy="246888"/>
            </a:xfrm>
            <a:prstGeom prst="rect">
              <a:avLst/>
            </a:prstGeom>
            <a:solidFill>
              <a:srgbClr val="78A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904217" y="-2"/>
              <a:ext cx="182880" cy="246888"/>
            </a:xfrm>
            <a:prstGeom prst="rect">
              <a:avLst/>
            </a:prstGeom>
            <a:solidFill>
              <a:srgbClr val="0046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134512" y="-2"/>
              <a:ext cx="182880" cy="246888"/>
            </a:xfrm>
            <a:prstGeom prst="rect">
              <a:avLst/>
            </a:prstGeom>
            <a:solidFill>
              <a:srgbClr val="6D27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364807" y="-2"/>
              <a:ext cx="182880" cy="246888"/>
            </a:xfrm>
            <a:prstGeom prst="rect">
              <a:avLst/>
            </a:prstGeom>
            <a:solidFill>
              <a:srgbClr val="D06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595103" y="-1"/>
              <a:ext cx="7548898" cy="246888"/>
            </a:xfrm>
            <a:prstGeom prst="rect">
              <a:avLst/>
            </a:prstGeom>
            <a:solidFill>
              <a:srgbClr val="008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pic>
        <p:nvPicPr>
          <p:cNvPr id="6" name="Picture 5" descr="A picture containing text, font, graphics, screenshot&#10;&#10;Description automatically generated">
            <a:extLst>
              <a:ext uri="{FF2B5EF4-FFF2-40B4-BE49-F238E27FC236}">
                <a16:creationId xmlns:a16="http://schemas.microsoft.com/office/drawing/2014/main" id="{6153A61A-115E-B47F-D014-330928EC9E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739" y="6320604"/>
            <a:ext cx="1314061" cy="40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092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99D5E-B0E9-463A-893C-3322F3B6E33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3937-5A05-4E1D-8394-81D5E38E121A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1" y="-2"/>
            <a:ext cx="12192000" cy="246889"/>
            <a:chOff x="1" y="-2"/>
            <a:chExt cx="9144000" cy="246889"/>
          </a:xfrm>
        </p:grpSpPr>
        <p:sp>
          <p:nvSpPr>
            <p:cNvPr id="9" name="Rectangle 8"/>
            <p:cNvSpPr/>
            <p:nvPr/>
          </p:nvSpPr>
          <p:spPr>
            <a:xfrm>
              <a:off x="1" y="-1"/>
              <a:ext cx="628650" cy="246888"/>
            </a:xfrm>
            <a:prstGeom prst="rect">
              <a:avLst/>
            </a:prstGeom>
            <a:solidFill>
              <a:srgbClr val="008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73925" y="-2"/>
              <a:ext cx="182880" cy="246888"/>
            </a:xfrm>
            <a:prstGeom prst="rect">
              <a:avLst/>
            </a:prstGeom>
            <a:solidFill>
              <a:srgbClr val="78A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04217" y="-2"/>
              <a:ext cx="182880" cy="246888"/>
            </a:xfrm>
            <a:prstGeom prst="rect">
              <a:avLst/>
            </a:prstGeom>
            <a:solidFill>
              <a:srgbClr val="0046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134512" y="-2"/>
              <a:ext cx="182880" cy="246888"/>
            </a:xfrm>
            <a:prstGeom prst="rect">
              <a:avLst/>
            </a:prstGeom>
            <a:solidFill>
              <a:srgbClr val="6D27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364807" y="-2"/>
              <a:ext cx="182880" cy="246888"/>
            </a:xfrm>
            <a:prstGeom prst="rect">
              <a:avLst/>
            </a:prstGeom>
            <a:solidFill>
              <a:srgbClr val="D06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595103" y="-1"/>
              <a:ext cx="7548898" cy="246888"/>
            </a:xfrm>
            <a:prstGeom prst="rect">
              <a:avLst/>
            </a:prstGeom>
            <a:solidFill>
              <a:srgbClr val="008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pic>
        <p:nvPicPr>
          <p:cNvPr id="5" name="Picture 4" descr="A picture containing text, font, graphics, screenshot&#10;&#10;Description automatically generated">
            <a:extLst>
              <a:ext uri="{FF2B5EF4-FFF2-40B4-BE49-F238E27FC236}">
                <a16:creationId xmlns:a16="http://schemas.microsoft.com/office/drawing/2014/main" id="{727AEFA3-F904-BBBC-FF79-2CDC00F597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739" y="6320604"/>
            <a:ext cx="1314061" cy="40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314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4799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buSzPct val="75000"/>
              <a:defRPr sz="3200"/>
            </a:lvl1pPr>
            <a:lvl2pPr>
              <a:buSzPct val="75000"/>
              <a:defRPr sz="2800"/>
            </a:lvl2pPr>
            <a:lvl3pPr>
              <a:buSzPct val="75000"/>
              <a:defRPr sz="2400"/>
            </a:lvl3pPr>
            <a:lvl4pPr>
              <a:buSzPct val="75000"/>
              <a:defRPr sz="2000"/>
            </a:lvl4pPr>
            <a:lvl5pPr>
              <a:buSzPct val="75000"/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99D5E-B0E9-463A-893C-3322F3B6E33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3937-5A05-4E1D-8394-81D5E38E121A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" y="-2"/>
            <a:ext cx="12192000" cy="246889"/>
            <a:chOff x="1" y="-2"/>
            <a:chExt cx="9144000" cy="246889"/>
          </a:xfrm>
        </p:grpSpPr>
        <p:sp>
          <p:nvSpPr>
            <p:cNvPr id="12" name="Rectangle 11"/>
            <p:cNvSpPr/>
            <p:nvPr/>
          </p:nvSpPr>
          <p:spPr>
            <a:xfrm>
              <a:off x="1" y="-1"/>
              <a:ext cx="628650" cy="246888"/>
            </a:xfrm>
            <a:prstGeom prst="rect">
              <a:avLst/>
            </a:prstGeom>
            <a:solidFill>
              <a:srgbClr val="008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73925" y="-2"/>
              <a:ext cx="182880" cy="246888"/>
            </a:xfrm>
            <a:prstGeom prst="rect">
              <a:avLst/>
            </a:prstGeom>
            <a:solidFill>
              <a:srgbClr val="78A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904217" y="-2"/>
              <a:ext cx="182880" cy="246888"/>
            </a:xfrm>
            <a:prstGeom prst="rect">
              <a:avLst/>
            </a:prstGeom>
            <a:solidFill>
              <a:srgbClr val="0046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134512" y="-2"/>
              <a:ext cx="182880" cy="246888"/>
            </a:xfrm>
            <a:prstGeom prst="rect">
              <a:avLst/>
            </a:prstGeom>
            <a:solidFill>
              <a:srgbClr val="6D27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364807" y="-2"/>
              <a:ext cx="182880" cy="246888"/>
            </a:xfrm>
            <a:prstGeom prst="rect">
              <a:avLst/>
            </a:prstGeom>
            <a:solidFill>
              <a:srgbClr val="D06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595103" y="-1"/>
              <a:ext cx="7548898" cy="246888"/>
            </a:xfrm>
            <a:prstGeom prst="rect">
              <a:avLst/>
            </a:prstGeom>
            <a:solidFill>
              <a:srgbClr val="008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pic>
        <p:nvPicPr>
          <p:cNvPr id="8" name="Picture 7" descr="A picture containing text, font, graphics, screenshot&#10;&#10;Description automatically generated">
            <a:extLst>
              <a:ext uri="{FF2B5EF4-FFF2-40B4-BE49-F238E27FC236}">
                <a16:creationId xmlns:a16="http://schemas.microsoft.com/office/drawing/2014/main" id="{461CBF7A-D901-7D62-6810-D12426D8D8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739" y="6320604"/>
            <a:ext cx="1314061" cy="40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5461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99D5E-B0E9-463A-893C-3322F3B6E33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3937-5A05-4E1D-8394-81D5E38E121A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" y="-2"/>
            <a:ext cx="12192000" cy="246889"/>
            <a:chOff x="1" y="-2"/>
            <a:chExt cx="9144000" cy="246889"/>
          </a:xfrm>
        </p:grpSpPr>
        <p:sp>
          <p:nvSpPr>
            <p:cNvPr id="12" name="Rectangle 11"/>
            <p:cNvSpPr/>
            <p:nvPr/>
          </p:nvSpPr>
          <p:spPr>
            <a:xfrm>
              <a:off x="1" y="-1"/>
              <a:ext cx="628650" cy="246888"/>
            </a:xfrm>
            <a:prstGeom prst="rect">
              <a:avLst/>
            </a:prstGeom>
            <a:solidFill>
              <a:srgbClr val="008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73925" y="-2"/>
              <a:ext cx="182880" cy="246888"/>
            </a:xfrm>
            <a:prstGeom prst="rect">
              <a:avLst/>
            </a:prstGeom>
            <a:solidFill>
              <a:srgbClr val="78A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904217" y="-2"/>
              <a:ext cx="182880" cy="246888"/>
            </a:xfrm>
            <a:prstGeom prst="rect">
              <a:avLst/>
            </a:prstGeom>
            <a:solidFill>
              <a:srgbClr val="0046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134512" y="-2"/>
              <a:ext cx="182880" cy="246888"/>
            </a:xfrm>
            <a:prstGeom prst="rect">
              <a:avLst/>
            </a:prstGeom>
            <a:solidFill>
              <a:srgbClr val="6D27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364807" y="-2"/>
              <a:ext cx="182880" cy="246888"/>
            </a:xfrm>
            <a:prstGeom prst="rect">
              <a:avLst/>
            </a:prstGeom>
            <a:solidFill>
              <a:srgbClr val="D06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595103" y="-1"/>
              <a:ext cx="7548898" cy="246888"/>
            </a:xfrm>
            <a:prstGeom prst="rect">
              <a:avLst/>
            </a:prstGeom>
            <a:solidFill>
              <a:srgbClr val="008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pic>
        <p:nvPicPr>
          <p:cNvPr id="8" name="Picture 7" descr="A picture containing text, font, graphics, screenshot&#10;&#10;Description automatically generated">
            <a:extLst>
              <a:ext uri="{FF2B5EF4-FFF2-40B4-BE49-F238E27FC236}">
                <a16:creationId xmlns:a16="http://schemas.microsoft.com/office/drawing/2014/main" id="{D1A50C58-F69E-FAB5-0F41-DAC7852AAF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739" y="6320604"/>
            <a:ext cx="1314061" cy="40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17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397765"/>
            <a:ext cx="10515600" cy="4779198"/>
          </a:xfrm>
        </p:spPr>
        <p:txBody>
          <a:bodyPr vert="eaVert"/>
          <a:lstStyle>
            <a:lvl1pPr>
              <a:buSzPct val="75000"/>
              <a:defRPr/>
            </a:lvl1pPr>
            <a:lvl2pPr>
              <a:buSzPct val="75000"/>
              <a:defRPr/>
            </a:lvl2pPr>
            <a:lvl3pPr>
              <a:buSzPct val="75000"/>
              <a:defRPr/>
            </a:lvl3pPr>
            <a:lvl4pPr>
              <a:buSzPct val="75000"/>
              <a:defRPr/>
            </a:lvl4pPr>
            <a:lvl5pPr>
              <a:buSzPct val="75000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99D5E-B0E9-463A-893C-3322F3B6E33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3937-5A05-4E1D-8394-81D5E38E121A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" y="-2"/>
            <a:ext cx="12192000" cy="246889"/>
            <a:chOff x="1" y="-2"/>
            <a:chExt cx="9144000" cy="246889"/>
          </a:xfrm>
        </p:grpSpPr>
        <p:sp>
          <p:nvSpPr>
            <p:cNvPr id="11" name="Rectangle 10"/>
            <p:cNvSpPr/>
            <p:nvPr/>
          </p:nvSpPr>
          <p:spPr>
            <a:xfrm>
              <a:off x="1" y="-1"/>
              <a:ext cx="628650" cy="246888"/>
            </a:xfrm>
            <a:prstGeom prst="rect">
              <a:avLst/>
            </a:prstGeom>
            <a:solidFill>
              <a:srgbClr val="008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73925" y="-2"/>
              <a:ext cx="182880" cy="246888"/>
            </a:xfrm>
            <a:prstGeom prst="rect">
              <a:avLst/>
            </a:prstGeom>
            <a:solidFill>
              <a:srgbClr val="78A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904217" y="-2"/>
              <a:ext cx="182880" cy="246888"/>
            </a:xfrm>
            <a:prstGeom prst="rect">
              <a:avLst/>
            </a:prstGeom>
            <a:solidFill>
              <a:srgbClr val="0046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134512" y="-2"/>
              <a:ext cx="182880" cy="246888"/>
            </a:xfrm>
            <a:prstGeom prst="rect">
              <a:avLst/>
            </a:prstGeom>
            <a:solidFill>
              <a:srgbClr val="6D27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364807" y="-2"/>
              <a:ext cx="182880" cy="246888"/>
            </a:xfrm>
            <a:prstGeom prst="rect">
              <a:avLst/>
            </a:prstGeom>
            <a:solidFill>
              <a:srgbClr val="D06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595103" y="-1"/>
              <a:ext cx="7548898" cy="246888"/>
            </a:xfrm>
            <a:prstGeom prst="rect">
              <a:avLst/>
            </a:prstGeom>
            <a:solidFill>
              <a:srgbClr val="008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pic>
        <p:nvPicPr>
          <p:cNvPr id="7" name="Picture 6" descr="A picture containing text, font, graphics, screenshot&#10;&#10;Description automatically generated">
            <a:extLst>
              <a:ext uri="{FF2B5EF4-FFF2-40B4-BE49-F238E27FC236}">
                <a16:creationId xmlns:a16="http://schemas.microsoft.com/office/drawing/2014/main" id="{B81A2F36-5D3E-9757-1621-A0A2A661F7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739" y="6320604"/>
            <a:ext cx="1314061" cy="40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1353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>
            <a:lvl1pPr>
              <a:buSzPct val="75000"/>
              <a:defRPr/>
            </a:lvl1pPr>
            <a:lvl2pPr>
              <a:buSzPct val="75000"/>
              <a:defRPr/>
            </a:lvl2pPr>
            <a:lvl3pPr>
              <a:buSzPct val="75000"/>
              <a:defRPr/>
            </a:lvl3pPr>
            <a:lvl4pPr>
              <a:buSzPct val="75000"/>
              <a:defRPr/>
            </a:lvl4pPr>
            <a:lvl5pPr>
              <a:buSzPct val="75000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99D5E-B0E9-463A-893C-3322F3B6E33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3937-5A05-4E1D-8394-81D5E38E121A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" y="-2"/>
            <a:ext cx="12192000" cy="246889"/>
            <a:chOff x="1" y="-2"/>
            <a:chExt cx="9144000" cy="246889"/>
          </a:xfrm>
        </p:grpSpPr>
        <p:sp>
          <p:nvSpPr>
            <p:cNvPr id="11" name="Rectangle 10"/>
            <p:cNvSpPr/>
            <p:nvPr/>
          </p:nvSpPr>
          <p:spPr>
            <a:xfrm>
              <a:off x="1" y="-1"/>
              <a:ext cx="628650" cy="246888"/>
            </a:xfrm>
            <a:prstGeom prst="rect">
              <a:avLst/>
            </a:prstGeom>
            <a:solidFill>
              <a:srgbClr val="008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73925" y="-2"/>
              <a:ext cx="182880" cy="246888"/>
            </a:xfrm>
            <a:prstGeom prst="rect">
              <a:avLst/>
            </a:prstGeom>
            <a:solidFill>
              <a:srgbClr val="78A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904217" y="-2"/>
              <a:ext cx="182880" cy="246888"/>
            </a:xfrm>
            <a:prstGeom prst="rect">
              <a:avLst/>
            </a:prstGeom>
            <a:solidFill>
              <a:srgbClr val="0046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134512" y="-2"/>
              <a:ext cx="182880" cy="246888"/>
            </a:xfrm>
            <a:prstGeom prst="rect">
              <a:avLst/>
            </a:prstGeom>
            <a:solidFill>
              <a:srgbClr val="6D27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364807" y="-2"/>
              <a:ext cx="182880" cy="246888"/>
            </a:xfrm>
            <a:prstGeom prst="rect">
              <a:avLst/>
            </a:prstGeom>
            <a:solidFill>
              <a:srgbClr val="D06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595103" y="-1"/>
              <a:ext cx="7548898" cy="246888"/>
            </a:xfrm>
            <a:prstGeom prst="rect">
              <a:avLst/>
            </a:prstGeom>
            <a:solidFill>
              <a:srgbClr val="008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pic>
        <p:nvPicPr>
          <p:cNvPr id="7" name="Picture 6" descr="A picture containing text, font, graphics, screenshot&#10;&#10;Description automatically generated">
            <a:extLst>
              <a:ext uri="{FF2B5EF4-FFF2-40B4-BE49-F238E27FC236}">
                <a16:creationId xmlns:a16="http://schemas.microsoft.com/office/drawing/2014/main" id="{2EB6B545-FF9A-2E7B-CC46-ECC3ADE5E5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739" y="6320604"/>
            <a:ext cx="1314061" cy="40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9267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886200"/>
            <a:ext cx="12192000" cy="2514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00" y="4038604"/>
            <a:ext cx="11785600" cy="142239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203200" y="5461001"/>
            <a:ext cx="11785600" cy="812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pPr lvl="0"/>
            <a:r>
              <a:rPr lang="en-US"/>
              <a:t>Sub-Title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400800"/>
            <a:ext cx="12192000" cy="457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baseline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Name, Position | Date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143000"/>
            <a:ext cx="6705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1141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ody - TN 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43000"/>
            <a:ext cx="11785600" cy="5562600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4400" y="6019800"/>
            <a:ext cx="1155699" cy="866774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rgbClr val="FF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76C4E8E4-C78F-264B-9391-4558FFE85C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400800"/>
            <a:ext cx="12192000" cy="457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baseline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Office of Informatics and Analytics</a:t>
            </a:r>
          </a:p>
        </p:txBody>
      </p:sp>
    </p:spTree>
    <p:extLst>
      <p:ext uri="{BB962C8B-B14F-4D97-AF65-F5344CB8AC3E}">
        <p14:creationId xmlns:p14="http://schemas.microsoft.com/office/powerpoint/2010/main" val="15554187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E526-E23F-17B6-59B3-27D09375B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ECCD11-3F58-B4B1-6801-086AD72B9B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8DA58AE1-8226-9E6D-8010-6FC5E7084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331" y="6427063"/>
            <a:ext cx="8811008" cy="123027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C337535-14CB-A25A-D5FC-07C08CD3F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34331" y="6229182"/>
            <a:ext cx="2267338" cy="518788"/>
          </a:xfr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4128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C6FC3-DD53-CE0C-C4C4-A1E4AA1D65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6C197-875E-D039-D4C9-43E287000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  <a:lvl2pPr>
              <a:defRPr>
                <a:latin typeface="Trebuchet MS" panose="020B0603020202020204" pitchFamily="34" charset="0"/>
              </a:defRPr>
            </a:lvl2pPr>
            <a:lvl3pPr>
              <a:defRPr>
                <a:latin typeface="Trebuchet MS" panose="020B0603020202020204" pitchFamily="34" charset="0"/>
              </a:defRPr>
            </a:lvl3pPr>
            <a:lvl4pPr>
              <a:defRPr>
                <a:latin typeface="Trebuchet MS" panose="020B0603020202020204" pitchFamily="34" charset="0"/>
              </a:defRPr>
            </a:lvl4pPr>
            <a:lvl5pPr>
              <a:defRPr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14">
            <a:extLst>
              <a:ext uri="{FF2B5EF4-FFF2-40B4-BE49-F238E27FC236}">
                <a16:creationId xmlns:a16="http://schemas.microsoft.com/office/drawing/2014/main" id="{387C3FCC-F7DA-E50A-5519-3BC68A1BC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331" y="6427063"/>
            <a:ext cx="8811008" cy="123027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15">
            <a:extLst>
              <a:ext uri="{FF2B5EF4-FFF2-40B4-BE49-F238E27FC236}">
                <a16:creationId xmlns:a16="http://schemas.microsoft.com/office/drawing/2014/main" id="{66A0BFA4-9BC0-CF2D-5475-F1C569E7D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34331" y="6238033"/>
            <a:ext cx="2267338" cy="501085"/>
          </a:xfr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707A9B-800D-0301-1D2A-04000055F6E7}"/>
              </a:ext>
            </a:extLst>
          </p:cNvPr>
          <p:cNvSpPr/>
          <p:nvPr userDrawn="1"/>
        </p:nvSpPr>
        <p:spPr>
          <a:xfrm>
            <a:off x="838200" y="0"/>
            <a:ext cx="10515600" cy="22916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0718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C6FC3-DD53-CE0C-C4C4-A1E4AA1D65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6C197-875E-D039-D4C9-43E287000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  <a:lvl2pPr>
              <a:defRPr>
                <a:latin typeface="Trebuchet MS" panose="020B0603020202020204" pitchFamily="34" charset="0"/>
              </a:defRPr>
            </a:lvl2pPr>
            <a:lvl3pPr>
              <a:defRPr>
                <a:latin typeface="Trebuchet MS" panose="020B0603020202020204" pitchFamily="34" charset="0"/>
              </a:defRPr>
            </a:lvl3pPr>
            <a:lvl4pPr>
              <a:defRPr>
                <a:latin typeface="Trebuchet MS" panose="020B0603020202020204" pitchFamily="34" charset="0"/>
              </a:defRPr>
            </a:lvl4pPr>
            <a:lvl5pPr>
              <a:defRPr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14">
            <a:extLst>
              <a:ext uri="{FF2B5EF4-FFF2-40B4-BE49-F238E27FC236}">
                <a16:creationId xmlns:a16="http://schemas.microsoft.com/office/drawing/2014/main" id="{387C3FCC-F7DA-E50A-5519-3BC68A1BC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331" y="6427063"/>
            <a:ext cx="8811008" cy="123027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15">
            <a:extLst>
              <a:ext uri="{FF2B5EF4-FFF2-40B4-BE49-F238E27FC236}">
                <a16:creationId xmlns:a16="http://schemas.microsoft.com/office/drawing/2014/main" id="{66A0BFA4-9BC0-CF2D-5475-F1C569E7D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34331" y="6312923"/>
            <a:ext cx="2267338" cy="365125"/>
          </a:xfr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707A9B-800D-0301-1D2A-04000055F6E7}"/>
              </a:ext>
            </a:extLst>
          </p:cNvPr>
          <p:cNvSpPr/>
          <p:nvPr userDrawn="1"/>
        </p:nvSpPr>
        <p:spPr>
          <a:xfrm>
            <a:off x="838200" y="0"/>
            <a:ext cx="10515600" cy="2291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7316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C6FC3-DD53-CE0C-C4C4-A1E4AA1D65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6C197-875E-D039-D4C9-43E287000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  <a:lvl2pPr>
              <a:defRPr>
                <a:latin typeface="Trebuchet MS" panose="020B0603020202020204" pitchFamily="34" charset="0"/>
              </a:defRPr>
            </a:lvl2pPr>
            <a:lvl3pPr>
              <a:defRPr>
                <a:latin typeface="Trebuchet MS" panose="020B0603020202020204" pitchFamily="34" charset="0"/>
              </a:defRPr>
            </a:lvl3pPr>
            <a:lvl4pPr>
              <a:defRPr>
                <a:latin typeface="Trebuchet MS" panose="020B0603020202020204" pitchFamily="34" charset="0"/>
              </a:defRPr>
            </a:lvl4pPr>
            <a:lvl5pPr>
              <a:defRPr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14">
            <a:extLst>
              <a:ext uri="{FF2B5EF4-FFF2-40B4-BE49-F238E27FC236}">
                <a16:creationId xmlns:a16="http://schemas.microsoft.com/office/drawing/2014/main" id="{387C3FCC-F7DA-E50A-5519-3BC68A1BC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331" y="6427063"/>
            <a:ext cx="8811008" cy="123027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15">
            <a:extLst>
              <a:ext uri="{FF2B5EF4-FFF2-40B4-BE49-F238E27FC236}">
                <a16:creationId xmlns:a16="http://schemas.microsoft.com/office/drawing/2014/main" id="{66A0BFA4-9BC0-CF2D-5475-F1C569E7D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34331" y="6312923"/>
            <a:ext cx="2267338" cy="365125"/>
          </a:xfr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707A9B-800D-0301-1D2A-04000055F6E7}"/>
              </a:ext>
            </a:extLst>
          </p:cNvPr>
          <p:cNvSpPr/>
          <p:nvPr userDrawn="1"/>
        </p:nvSpPr>
        <p:spPr>
          <a:xfrm>
            <a:off x="838200" y="0"/>
            <a:ext cx="10515600" cy="22916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250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6204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C6FC3-DD53-CE0C-C4C4-A1E4AA1D65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6C197-875E-D039-D4C9-43E287000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  <a:lvl2pPr>
              <a:defRPr>
                <a:latin typeface="Trebuchet MS" panose="020B0603020202020204" pitchFamily="34" charset="0"/>
              </a:defRPr>
            </a:lvl2pPr>
            <a:lvl3pPr>
              <a:defRPr>
                <a:latin typeface="Trebuchet MS" panose="020B0603020202020204" pitchFamily="34" charset="0"/>
              </a:defRPr>
            </a:lvl3pPr>
            <a:lvl4pPr>
              <a:defRPr>
                <a:latin typeface="Trebuchet MS" panose="020B0603020202020204" pitchFamily="34" charset="0"/>
              </a:defRPr>
            </a:lvl4pPr>
            <a:lvl5pPr>
              <a:defRPr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14">
            <a:extLst>
              <a:ext uri="{FF2B5EF4-FFF2-40B4-BE49-F238E27FC236}">
                <a16:creationId xmlns:a16="http://schemas.microsoft.com/office/drawing/2014/main" id="{387C3FCC-F7DA-E50A-5519-3BC68A1BC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331" y="6427063"/>
            <a:ext cx="8811008" cy="123027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15">
            <a:extLst>
              <a:ext uri="{FF2B5EF4-FFF2-40B4-BE49-F238E27FC236}">
                <a16:creationId xmlns:a16="http://schemas.microsoft.com/office/drawing/2014/main" id="{66A0BFA4-9BC0-CF2D-5475-F1C569E7D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34331" y="6312923"/>
            <a:ext cx="2267338" cy="365125"/>
          </a:xfr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707A9B-800D-0301-1D2A-04000055F6E7}"/>
              </a:ext>
            </a:extLst>
          </p:cNvPr>
          <p:cNvSpPr/>
          <p:nvPr userDrawn="1"/>
        </p:nvSpPr>
        <p:spPr>
          <a:xfrm>
            <a:off x="838200" y="0"/>
            <a:ext cx="10515600" cy="2291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3244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C6FC3-DD53-CE0C-C4C4-A1E4AA1D65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6C197-875E-D039-D4C9-43E287000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  <a:lvl2pPr>
              <a:defRPr>
                <a:latin typeface="Trebuchet MS" panose="020B0603020202020204" pitchFamily="34" charset="0"/>
              </a:defRPr>
            </a:lvl2pPr>
            <a:lvl3pPr>
              <a:defRPr>
                <a:latin typeface="Trebuchet MS" panose="020B0603020202020204" pitchFamily="34" charset="0"/>
              </a:defRPr>
            </a:lvl3pPr>
            <a:lvl4pPr>
              <a:defRPr>
                <a:latin typeface="Trebuchet MS" panose="020B0603020202020204" pitchFamily="34" charset="0"/>
              </a:defRPr>
            </a:lvl4pPr>
            <a:lvl5pPr>
              <a:defRPr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14">
            <a:extLst>
              <a:ext uri="{FF2B5EF4-FFF2-40B4-BE49-F238E27FC236}">
                <a16:creationId xmlns:a16="http://schemas.microsoft.com/office/drawing/2014/main" id="{387C3FCC-F7DA-E50A-5519-3BC68A1BC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331" y="6427063"/>
            <a:ext cx="8811008" cy="123027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15">
            <a:extLst>
              <a:ext uri="{FF2B5EF4-FFF2-40B4-BE49-F238E27FC236}">
                <a16:creationId xmlns:a16="http://schemas.microsoft.com/office/drawing/2014/main" id="{66A0BFA4-9BC0-CF2D-5475-F1C569E7D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34331" y="6312923"/>
            <a:ext cx="2267338" cy="365125"/>
          </a:xfr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707A9B-800D-0301-1D2A-04000055F6E7}"/>
              </a:ext>
            </a:extLst>
          </p:cNvPr>
          <p:cNvSpPr/>
          <p:nvPr userDrawn="1"/>
        </p:nvSpPr>
        <p:spPr>
          <a:xfrm>
            <a:off x="838200" y="0"/>
            <a:ext cx="10515600" cy="22916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46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C6FC3-DD53-CE0C-C4C4-A1E4AA1D65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6C197-875E-D039-D4C9-43E287000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  <a:lvl2pPr>
              <a:defRPr>
                <a:latin typeface="Trebuchet MS" panose="020B0603020202020204" pitchFamily="34" charset="0"/>
              </a:defRPr>
            </a:lvl2pPr>
            <a:lvl3pPr>
              <a:defRPr>
                <a:latin typeface="Trebuchet MS" panose="020B0603020202020204" pitchFamily="34" charset="0"/>
              </a:defRPr>
            </a:lvl3pPr>
            <a:lvl4pPr>
              <a:defRPr>
                <a:latin typeface="Trebuchet MS" panose="020B0603020202020204" pitchFamily="34" charset="0"/>
              </a:defRPr>
            </a:lvl4pPr>
            <a:lvl5pPr>
              <a:defRPr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14">
            <a:extLst>
              <a:ext uri="{FF2B5EF4-FFF2-40B4-BE49-F238E27FC236}">
                <a16:creationId xmlns:a16="http://schemas.microsoft.com/office/drawing/2014/main" id="{387C3FCC-F7DA-E50A-5519-3BC68A1BC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331" y="6427063"/>
            <a:ext cx="8811008" cy="123027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707A9B-800D-0301-1D2A-04000055F6E7}"/>
              </a:ext>
            </a:extLst>
          </p:cNvPr>
          <p:cNvSpPr/>
          <p:nvPr userDrawn="1"/>
        </p:nvSpPr>
        <p:spPr>
          <a:xfrm>
            <a:off x="838200" y="0"/>
            <a:ext cx="10515600" cy="2291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14784AD-2FA0-B6AB-8113-B892E46395F0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C0F3E3-B715-46E8-F25F-BC780BE47A3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EE234AD-8222-4447-8420-5657974B8F3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4638A0B-DF8E-F848-02E2-FA7E9E027C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1018" y="4561977"/>
            <a:ext cx="2324877" cy="56399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9F6DF11-F5D6-66B2-29D3-673E7FED0B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5427" y="6235011"/>
            <a:ext cx="2090468" cy="50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8211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BCF1A-AB11-0567-97B1-A620C86A7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3A0536-4B37-11D1-5713-D2B6D3C60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FA2CB9-EC86-5CA6-9CF2-7263B7412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BDEDEC-AE4C-B041-9B42-D2BC9B32E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234AD-8222-4447-8420-5657974B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8178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4708D-AEE8-CA4D-34B2-F45A7B164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9E3231-4DA4-810C-83A0-F1172EA76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2D2550-7E67-01FE-6B8B-4FAD428B2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7E0EC-F957-98DC-9C6D-D4E0ED4BA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46433" y="6356348"/>
            <a:ext cx="1845906" cy="36512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lang="en-US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2043F2-16AA-6A55-6056-1C4AF3609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43669" y="6356348"/>
            <a:ext cx="2743200" cy="365125"/>
          </a:xfrm>
        </p:spPr>
        <p:txBody>
          <a:bodyPr/>
          <a:lstStyle/>
          <a:p>
            <a:fld id="{6EE234AD-8222-4447-8420-5657974B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6226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E87B1-0774-78B6-D124-6B495B62D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19BEC-51E2-AC0F-6139-1432F856D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5FC55E-816E-AACE-E9BB-A4460AEAB9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B479A7-E54D-926E-99C1-87391CB20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10658-6F8A-1D04-227F-445CEFA05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D8ACEB-ECC3-ECBD-73D8-6C6E74D37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234AD-8222-4447-8420-5657974B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9856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B0DE1-F312-087A-DFD5-A12BA13EB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AD1B58-BF0A-16B4-8AF1-FFCE7FD60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9A3771-3181-2D40-B571-137DEB2187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F31FF4-6731-B15D-9603-66123336EB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6F0C51-EC31-2A06-31C0-90060D5569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3C27BD-564D-2058-8B90-82F9047FE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A1164D-F708-3C69-39AD-1FDCFD2F9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E90EB0-D888-10AD-4CD0-09119C8BB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234AD-8222-4447-8420-5657974B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280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3A2AC-19B7-8048-43A3-D2C330733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1DA54B-E1E0-40B7-DBD6-E1E00985C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4B2553-2E21-6D90-778F-171568399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BC0FC6-7BBB-B768-4394-52F0CBEF3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234AD-8222-4447-8420-5657974B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368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93984B-6F54-14A5-7B8D-2F241040B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85FD78-5F71-9B0A-C137-B4EA5BDA4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A24D64-AB18-2001-DFE2-4D91A3F86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234AD-8222-4447-8420-5657974B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4860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30EDC-101B-CE06-9FC7-C15E5B249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A9A44-AD79-A970-8364-ABFBDEFABA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07B69E-1A8C-8633-C737-D802408885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9B7194-1622-70AD-6580-18200A41A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A3B660-0773-4D10-5A13-C3C73058E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E0E895-439A-2363-8953-2F90218F3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234AD-8222-4447-8420-5657974B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123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9712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36B6E-0D79-30F7-ADAE-2744E81A2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0D0046-849E-5B2D-0C8E-053F6D64C3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F61C6-6BA3-1D80-AEA5-331D6F2D38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29D887-31A9-1BE4-F138-944D19421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12F2F9-0E64-DAE1-CA1B-40B34752B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E18FC6-04B4-E07D-43BC-202907176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234AD-8222-4447-8420-5657974B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5262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28C66-6606-6FA7-D8AE-6258F9F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B9BF94-0DFB-3D04-25B4-5EEA76D619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800C81-E2CC-607A-22C3-9F04FA72A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F3667-F869-DA96-AC6E-34ABC6A17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30CB3A-DDBC-C12D-9083-5EA009BC3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234AD-8222-4447-8420-5657974B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7514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30A9A1-C51E-9B93-24BE-2FFB1032CB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FF66CE-F8FF-B1DE-18D0-E69B35A5A8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A946FD-FE37-820C-355C-A2C3E5E00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CCDE4B-539E-CACA-6118-9775312DF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80E89-8C51-4334-6E22-4534DAD38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234AD-8222-4447-8420-5657974B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8685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3811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653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295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81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035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786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46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99D5E-B0E9-463A-893C-3322F3B6E33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73937-5A05-4E1D-8394-81D5E38E121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text, font, graphics, screenshot&#10;&#10;Description automatically generated">
            <a:extLst>
              <a:ext uri="{FF2B5EF4-FFF2-40B4-BE49-F238E27FC236}">
                <a16:creationId xmlns:a16="http://schemas.microsoft.com/office/drawing/2014/main" id="{59ABA86D-1A67-C1F9-BDD7-028278F79278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739" y="6320604"/>
            <a:ext cx="1314061" cy="40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590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97" r:id="rId12"/>
    <p:sldLayoutId id="214748369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B8A99E-EDB9-3933-F66B-7AF8734FC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3D8F08-79B7-E71F-01F5-286A2F5469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2F122B-DA30-03F7-967D-0F73B10D85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4C4BB-5E07-B0CA-EF90-2DFC0FBD3F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47161B-38D0-74EC-26DC-04F09D3E0B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234AD-8222-4447-8420-5657974B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979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6.svg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6.svg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6.svg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6.svg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6.svg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6.svg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51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6.svg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5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57.svg"/><Relationship Id="rId7" Type="http://schemas.openxmlformats.org/officeDocument/2006/relationships/image" Target="../media/image61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60.svg"/><Relationship Id="rId5" Type="http://schemas.openxmlformats.org/officeDocument/2006/relationships/image" Target="../media/image59.svg"/><Relationship Id="rId4" Type="http://schemas.openxmlformats.org/officeDocument/2006/relationships/image" Target="../media/image58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57.svg"/><Relationship Id="rId7" Type="http://schemas.openxmlformats.org/officeDocument/2006/relationships/image" Target="../media/image61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60.svg"/><Relationship Id="rId5" Type="http://schemas.openxmlformats.org/officeDocument/2006/relationships/image" Target="../media/image59.svg"/><Relationship Id="rId4" Type="http://schemas.openxmlformats.org/officeDocument/2006/relationships/image" Target="../media/image58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57.svg"/><Relationship Id="rId7" Type="http://schemas.openxmlformats.org/officeDocument/2006/relationships/image" Target="../media/image61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60.svg"/><Relationship Id="rId5" Type="http://schemas.openxmlformats.org/officeDocument/2006/relationships/image" Target="../media/image59.svg"/><Relationship Id="rId4" Type="http://schemas.openxmlformats.org/officeDocument/2006/relationships/image" Target="../media/image58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57.svg"/><Relationship Id="rId7" Type="http://schemas.openxmlformats.org/officeDocument/2006/relationships/image" Target="../media/image61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60.svg"/><Relationship Id="rId5" Type="http://schemas.openxmlformats.org/officeDocument/2006/relationships/image" Target="../media/image59.svg"/><Relationship Id="rId4" Type="http://schemas.openxmlformats.org/officeDocument/2006/relationships/image" Target="../media/image58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57.svg"/><Relationship Id="rId7" Type="http://schemas.openxmlformats.org/officeDocument/2006/relationships/image" Target="../media/image61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60.svg"/><Relationship Id="rId5" Type="http://schemas.openxmlformats.org/officeDocument/2006/relationships/image" Target="../media/image59.svg"/><Relationship Id="rId4" Type="http://schemas.openxmlformats.org/officeDocument/2006/relationships/image" Target="../media/image58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57.svg"/><Relationship Id="rId7" Type="http://schemas.openxmlformats.org/officeDocument/2006/relationships/image" Target="../media/image61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60.svg"/><Relationship Id="rId5" Type="http://schemas.openxmlformats.org/officeDocument/2006/relationships/image" Target="../media/image59.svg"/><Relationship Id="rId4" Type="http://schemas.openxmlformats.org/officeDocument/2006/relationships/image" Target="../media/image58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57.svg"/><Relationship Id="rId7" Type="http://schemas.openxmlformats.org/officeDocument/2006/relationships/image" Target="../media/image61.sv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60.svg"/><Relationship Id="rId5" Type="http://schemas.openxmlformats.org/officeDocument/2006/relationships/image" Target="../media/image59.svg"/><Relationship Id="rId4" Type="http://schemas.openxmlformats.org/officeDocument/2006/relationships/image" Target="../media/image58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7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mailto:Jennifer.lowe@jocogov.org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8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hyperlink" Target="https://cosatx-my.sharepoint.com/personal/katherine_hathaway_sanantonio_gov/_layouts/15/stream.aspx?id=%2Fpersonal%2Fkatherine%5Fhathaway%5Fsanantonio%5Fgov%2FDocuments%2FRecordings%2FfedatavideoTutorial%2D20250211%5F084726%2DMeeting%20Recording%2Emp4&amp;nav=eyJyZWZlcnJhbEluZm8iOnsicmVmZXJyYWxBcHAiOiJTdHJlYW1XZWJBcHAiLCJyZWZlcnJhbFZpZXciOiJTaGFyZURpYWxvZy1FbWFpbCIsInJlZmVycmFsQXBwUGxhdGZvcm0iOiJXZWIiLCJyZWZlcnJhbE1vZGUiOiJ2aWV3In19&amp;referrer=StreamWebApp%2EWeb&amp;referrerScenario=AddressBarCopied%2Eview%2Edb1df9a6%2D68c8%2D4b3f%2D8058%2Dc9e696e7b8bd" TargetMode="Externa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0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Relationship Id="rId9" Type="http://schemas.openxmlformats.org/officeDocument/2006/relationships/image" Target="../media/image78.jp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14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g"/><Relationship Id="rId3" Type="http://schemas.openxmlformats.org/officeDocument/2006/relationships/hyperlink" Target="https://posit.co/downloads" TargetMode="External"/><Relationship Id="rId7" Type="http://schemas.openxmlformats.org/officeDocument/2006/relationships/image" Target="../media/image84.jpg"/><Relationship Id="rId2" Type="http://schemas.openxmlformats.org/officeDocument/2006/relationships/hyperlink" Target="https://www.r-project.org/" TargetMode="Externa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3.jpg"/><Relationship Id="rId5" Type="http://schemas.openxmlformats.org/officeDocument/2006/relationships/image" Target="../media/image82.jpg"/><Relationship Id="rId4" Type="http://schemas.openxmlformats.org/officeDocument/2006/relationships/image" Target="../media/image81.jp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14.xml"/><Relationship Id="rId4" Type="http://schemas.openxmlformats.org/officeDocument/2006/relationships/hyperlink" Target="mailto:katherine.hathaway@sanantonio.gov" TargetMode="Externa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9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9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19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19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19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19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4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6.png"/><Relationship Id="rId4" Type="http://schemas.openxmlformats.org/officeDocument/2006/relationships/hyperlink" Target="https://storage.googleapis.com/dexwxempajabae/thank-you-art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7E985DD-1BD3-4746-9B23-220930E67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080" y="1304108"/>
            <a:ext cx="11414804" cy="2822737"/>
          </a:xfrm>
        </p:spPr>
        <p:txBody>
          <a:bodyPr/>
          <a:lstStyle/>
          <a:p>
            <a:br>
              <a:rPr lang="en-US" sz="5400" dirty="0">
                <a:latin typeface="Gill Sans MT"/>
              </a:rPr>
            </a:br>
            <a:r>
              <a:rPr lang="en-US" sz="5400" dirty="0">
                <a:latin typeface="Gill Sans MT"/>
              </a:rPr>
              <a:t>What’s Working Right Now: Low-Cost Tools </a:t>
            </a:r>
            <a:r>
              <a:rPr lang="en-US" sz="5400">
                <a:latin typeface="Gill Sans MT"/>
              </a:rPr>
              <a:t>from Local Health Departments  </a:t>
            </a:r>
            <a:br>
              <a:rPr lang="en-US" sz="5400" dirty="0">
                <a:latin typeface="Gill Sans MT"/>
                <a:ea typeface="Calibri Light"/>
                <a:cs typeface="Calibri Light"/>
              </a:rPr>
            </a:br>
            <a:endParaRPr lang="en-US" sz="5400">
              <a:latin typeface="Gill Sans MT"/>
              <a:ea typeface="Calibri Light"/>
              <a:cs typeface="Calibri Ligh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C636167-A4CB-4A68-8699-2302291722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62144" y="4723770"/>
            <a:ext cx="2815771" cy="601765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July 7, 2026</a:t>
            </a:r>
          </a:p>
        </p:txBody>
      </p:sp>
    </p:spTree>
    <p:extLst>
      <p:ext uri="{BB962C8B-B14F-4D97-AF65-F5344CB8AC3E}">
        <p14:creationId xmlns:p14="http://schemas.microsoft.com/office/powerpoint/2010/main" val="3136072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Challenge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chemeClr val="accent2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87680" y="1341120"/>
            <a:ext cx="3535680" cy="47548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87680" y="1341120"/>
            <a:ext cx="3535680" cy="97536"/>
          </a:xfrm>
          <a:prstGeom prst="rect">
            <a:avLst/>
          </a:prstGeom>
          <a:solidFill>
            <a:srgbClr val="F0B42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760" y="1645920"/>
            <a:ext cx="731520" cy="7315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70560" y="2560320"/>
            <a:ext cx="3169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Multiple Channels,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Single System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707136" y="3596640"/>
            <a:ext cx="3096768" cy="2316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Requests arrived via email, phone, and informal conversations — with no centralized way to track them.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/>
          <p:cNvSpPr/>
          <p:nvPr/>
        </p:nvSpPr>
        <p:spPr>
          <a:xfrm>
            <a:off x="4267200" y="1341120"/>
            <a:ext cx="3535680" cy="47548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4267200" y="1341120"/>
            <a:ext cx="3535680" cy="97536"/>
          </a:xfrm>
          <a:prstGeom prst="rect">
            <a:avLst/>
          </a:prstGeom>
          <a:solidFill>
            <a:srgbClr val="F0B42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8046720" y="1341120"/>
            <a:ext cx="3535680" cy="47548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8046720" y="1341120"/>
            <a:ext cx="3535680" cy="97536"/>
          </a:xfrm>
          <a:prstGeom prst="rect">
            <a:avLst/>
          </a:prstGeom>
          <a:solidFill>
            <a:srgbClr val="F0B42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3CA1722-9254-EB4D-433F-32A4567DD5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1659"/>
          <a:stretch>
            <a:fillRect/>
          </a:stretch>
        </p:blipFill>
        <p:spPr>
          <a:xfrm>
            <a:off x="10179696" y="6266688"/>
            <a:ext cx="1851367" cy="59131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41DB3-5452-FD84-36E8-0F759DCA9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FC50184-285B-A738-4130-6AB3435FC10A}"/>
              </a:ext>
            </a:extLst>
          </p:cNvPr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Challenge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509FEE41-6E6A-3208-5D80-55DAD63A72DD}"/>
              </a:ext>
            </a:extLst>
          </p:cNvPr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chemeClr val="accent2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CF955162-BA8A-988D-2BC8-F5357386CD58}"/>
              </a:ext>
            </a:extLst>
          </p:cNvPr>
          <p:cNvSpPr/>
          <p:nvPr/>
        </p:nvSpPr>
        <p:spPr>
          <a:xfrm>
            <a:off x="487680" y="1341120"/>
            <a:ext cx="3535680" cy="47548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7DDB7E37-F51C-4CC2-3F03-4FB1F61E769A}"/>
              </a:ext>
            </a:extLst>
          </p:cNvPr>
          <p:cNvSpPr/>
          <p:nvPr/>
        </p:nvSpPr>
        <p:spPr>
          <a:xfrm>
            <a:off x="487680" y="1341120"/>
            <a:ext cx="3535680" cy="97536"/>
          </a:xfrm>
          <a:prstGeom prst="rect">
            <a:avLst/>
          </a:prstGeom>
          <a:solidFill>
            <a:srgbClr val="F0B42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2C28F536-B39C-808A-BAB9-7DF415BE8F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760" y="1645920"/>
            <a:ext cx="731520" cy="731520"/>
          </a:xfrm>
          <a:prstGeom prst="rect">
            <a:avLst/>
          </a:prstGeom>
        </p:spPr>
      </p:pic>
      <p:sp>
        <p:nvSpPr>
          <p:cNvPr id="7" name="Text 4">
            <a:extLst>
              <a:ext uri="{FF2B5EF4-FFF2-40B4-BE49-F238E27FC236}">
                <a16:creationId xmlns:a16="http://schemas.microsoft.com/office/drawing/2014/main" id="{55752871-A3BD-A1D6-DA99-5A6C8F32D1E3}"/>
              </a:ext>
            </a:extLst>
          </p:cNvPr>
          <p:cNvSpPr/>
          <p:nvPr/>
        </p:nvSpPr>
        <p:spPr>
          <a:xfrm>
            <a:off x="670560" y="2560320"/>
            <a:ext cx="3169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Multiple Channels,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Single System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E1A09B96-B07A-C984-8EC5-D202F145828C}"/>
              </a:ext>
            </a:extLst>
          </p:cNvPr>
          <p:cNvSpPr/>
          <p:nvPr/>
        </p:nvSpPr>
        <p:spPr>
          <a:xfrm>
            <a:off x="707136" y="3596640"/>
            <a:ext cx="3096768" cy="2316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Requests arrived via email, phone, and informal conversations — with no centralized way to track them.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BD62D1C8-BAD1-CE47-C860-BE02B2FC24CE}"/>
              </a:ext>
            </a:extLst>
          </p:cNvPr>
          <p:cNvSpPr/>
          <p:nvPr/>
        </p:nvSpPr>
        <p:spPr>
          <a:xfrm>
            <a:off x="4267200" y="1341120"/>
            <a:ext cx="3535680" cy="47548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C912A95C-B478-5DCA-E249-F1A1C501AB65}"/>
              </a:ext>
            </a:extLst>
          </p:cNvPr>
          <p:cNvSpPr/>
          <p:nvPr/>
        </p:nvSpPr>
        <p:spPr>
          <a:xfrm>
            <a:off x="4267200" y="1341120"/>
            <a:ext cx="3535680" cy="97536"/>
          </a:xfrm>
          <a:prstGeom prst="rect">
            <a:avLst/>
          </a:prstGeom>
          <a:solidFill>
            <a:srgbClr val="F0B42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AA0582EC-8EE6-2748-24B8-F2DA0C433C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280" y="1645920"/>
            <a:ext cx="731520" cy="73152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BB2E4B77-08CB-1D55-1794-DAC12D75BCA8}"/>
              </a:ext>
            </a:extLst>
          </p:cNvPr>
          <p:cNvSpPr/>
          <p:nvPr/>
        </p:nvSpPr>
        <p:spPr>
          <a:xfrm>
            <a:off x="4450080" y="2560320"/>
            <a:ext cx="3169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Visibility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into Capacity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E6DF8E86-4430-CBA1-9AA3-73B3BCEF5EBA}"/>
              </a:ext>
            </a:extLst>
          </p:cNvPr>
          <p:cNvSpPr/>
          <p:nvPr/>
        </p:nvSpPr>
        <p:spPr>
          <a:xfrm>
            <a:off x="4486656" y="3596640"/>
            <a:ext cx="3096768" cy="2316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Staff had no shared view of workload, scope, or bandwidth, making prioritization reactive rather than planned.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62A028C8-02E6-4819-E889-0C420AC9365C}"/>
              </a:ext>
            </a:extLst>
          </p:cNvPr>
          <p:cNvSpPr/>
          <p:nvPr/>
        </p:nvSpPr>
        <p:spPr>
          <a:xfrm>
            <a:off x="8046720" y="1341120"/>
            <a:ext cx="3535680" cy="47548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E3D4A559-2B3F-D5D2-D649-272BF0B48795}"/>
              </a:ext>
            </a:extLst>
          </p:cNvPr>
          <p:cNvSpPr/>
          <p:nvPr/>
        </p:nvSpPr>
        <p:spPr>
          <a:xfrm>
            <a:off x="8046720" y="1341120"/>
            <a:ext cx="3535680" cy="97536"/>
          </a:xfrm>
          <a:prstGeom prst="rect">
            <a:avLst/>
          </a:prstGeom>
          <a:solidFill>
            <a:srgbClr val="F0B42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F43D6B3-FA85-D52D-0022-953F86F007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1659"/>
          <a:stretch>
            <a:fillRect/>
          </a:stretch>
        </p:blipFill>
        <p:spPr>
          <a:xfrm>
            <a:off x="10179696" y="6266688"/>
            <a:ext cx="1851367" cy="5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745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15B97-8572-31DC-20F2-4FA6C2FEB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B1CB2232-628D-4520-5A24-01637C7334E0}"/>
              </a:ext>
            </a:extLst>
          </p:cNvPr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Challenge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4C149675-6CDF-4AA4-9B15-BEE72B7D2A58}"/>
              </a:ext>
            </a:extLst>
          </p:cNvPr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chemeClr val="accent2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B7375FB0-E3D7-C1A9-2D63-C580E48476B4}"/>
              </a:ext>
            </a:extLst>
          </p:cNvPr>
          <p:cNvSpPr/>
          <p:nvPr/>
        </p:nvSpPr>
        <p:spPr>
          <a:xfrm>
            <a:off x="487680" y="1341120"/>
            <a:ext cx="3535680" cy="47548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690CA358-5BCA-149F-2E4E-D7BB4FF57EC8}"/>
              </a:ext>
            </a:extLst>
          </p:cNvPr>
          <p:cNvSpPr/>
          <p:nvPr/>
        </p:nvSpPr>
        <p:spPr>
          <a:xfrm>
            <a:off x="487680" y="1341120"/>
            <a:ext cx="3535680" cy="97536"/>
          </a:xfrm>
          <a:prstGeom prst="rect">
            <a:avLst/>
          </a:prstGeom>
          <a:solidFill>
            <a:srgbClr val="F0B42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68CAFFDB-A896-A12D-912D-7A3FDA1FF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760" y="1645920"/>
            <a:ext cx="731520" cy="731520"/>
          </a:xfrm>
          <a:prstGeom prst="rect">
            <a:avLst/>
          </a:prstGeom>
        </p:spPr>
      </p:pic>
      <p:sp>
        <p:nvSpPr>
          <p:cNvPr id="7" name="Text 4">
            <a:extLst>
              <a:ext uri="{FF2B5EF4-FFF2-40B4-BE49-F238E27FC236}">
                <a16:creationId xmlns:a16="http://schemas.microsoft.com/office/drawing/2014/main" id="{9D13E924-6078-EB00-0204-7AF2B3C3FDB1}"/>
              </a:ext>
            </a:extLst>
          </p:cNvPr>
          <p:cNvSpPr/>
          <p:nvPr/>
        </p:nvSpPr>
        <p:spPr>
          <a:xfrm>
            <a:off x="670560" y="2560320"/>
            <a:ext cx="3169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Multiple Channels,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Single System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D8AE9FAF-81A2-2654-F9FE-CAE5EF13A075}"/>
              </a:ext>
            </a:extLst>
          </p:cNvPr>
          <p:cNvSpPr/>
          <p:nvPr/>
        </p:nvSpPr>
        <p:spPr>
          <a:xfrm>
            <a:off x="707136" y="3596640"/>
            <a:ext cx="3096768" cy="2316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Requests arrived via email, phone, and informal conversations — with no centralized way to track them.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1BDD13D7-C6C4-3E41-219A-3A571B9924FF}"/>
              </a:ext>
            </a:extLst>
          </p:cNvPr>
          <p:cNvSpPr/>
          <p:nvPr/>
        </p:nvSpPr>
        <p:spPr>
          <a:xfrm>
            <a:off x="4267200" y="1341120"/>
            <a:ext cx="3535680" cy="47548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15B39916-AF08-A0CE-A124-17C127D9963E}"/>
              </a:ext>
            </a:extLst>
          </p:cNvPr>
          <p:cNvSpPr/>
          <p:nvPr/>
        </p:nvSpPr>
        <p:spPr>
          <a:xfrm>
            <a:off x="4267200" y="1341120"/>
            <a:ext cx="3535680" cy="97536"/>
          </a:xfrm>
          <a:prstGeom prst="rect">
            <a:avLst/>
          </a:prstGeom>
          <a:solidFill>
            <a:srgbClr val="F0B42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7EEF91A5-F591-C462-A7D2-289F83861A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280" y="1645920"/>
            <a:ext cx="731520" cy="73152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5E179438-53BC-B066-D909-6B09DB9BA25A}"/>
              </a:ext>
            </a:extLst>
          </p:cNvPr>
          <p:cNvSpPr/>
          <p:nvPr/>
        </p:nvSpPr>
        <p:spPr>
          <a:xfrm>
            <a:off x="4450080" y="2560320"/>
            <a:ext cx="3169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Visibility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into Capacity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363D758C-7CFE-F81A-54CD-D1DC8A3555B3}"/>
              </a:ext>
            </a:extLst>
          </p:cNvPr>
          <p:cNvSpPr/>
          <p:nvPr/>
        </p:nvSpPr>
        <p:spPr>
          <a:xfrm>
            <a:off x="4486656" y="3596640"/>
            <a:ext cx="3096768" cy="2316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Staff had no shared view of workload, scope, or bandwidth, making prioritization reactive rather than planned.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0303B07E-CB6D-3992-DC80-ADD0B91E47E5}"/>
              </a:ext>
            </a:extLst>
          </p:cNvPr>
          <p:cNvSpPr/>
          <p:nvPr/>
        </p:nvSpPr>
        <p:spPr>
          <a:xfrm>
            <a:off x="8046720" y="1341120"/>
            <a:ext cx="3535680" cy="47548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9D1324CD-3D98-091A-534B-BD1D8A71D701}"/>
              </a:ext>
            </a:extLst>
          </p:cNvPr>
          <p:cNvSpPr/>
          <p:nvPr/>
        </p:nvSpPr>
        <p:spPr>
          <a:xfrm>
            <a:off x="8046720" y="1341120"/>
            <a:ext cx="3535680" cy="97536"/>
          </a:xfrm>
          <a:prstGeom prst="rect">
            <a:avLst/>
          </a:prstGeom>
          <a:solidFill>
            <a:srgbClr val="F0B42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2" descr="preencoded.png">
            <a:extLst>
              <a:ext uri="{FF2B5EF4-FFF2-40B4-BE49-F238E27FC236}">
                <a16:creationId xmlns:a16="http://schemas.microsoft.com/office/drawing/2014/main" id="{F3CC1BEA-6066-950E-9834-43374C3EED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8800" y="1645920"/>
            <a:ext cx="731520" cy="731520"/>
          </a:xfrm>
          <a:prstGeom prst="rect">
            <a:avLst/>
          </a:prstGeom>
        </p:spPr>
      </p:pic>
      <p:sp>
        <p:nvSpPr>
          <p:cNvPr id="17" name="Text 12">
            <a:extLst>
              <a:ext uri="{FF2B5EF4-FFF2-40B4-BE49-F238E27FC236}">
                <a16:creationId xmlns:a16="http://schemas.microsoft.com/office/drawing/2014/main" id="{BD4D5E61-D51F-95A0-619F-3CADF4072CAE}"/>
              </a:ext>
            </a:extLst>
          </p:cNvPr>
          <p:cNvSpPr/>
          <p:nvPr/>
        </p:nvSpPr>
        <p:spPr>
          <a:xfrm>
            <a:off x="8229600" y="2560320"/>
            <a:ext cx="3169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Shifting Public Health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Priorities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0FEF0B2C-E9D1-BEF8-42D7-999186D595D7}"/>
              </a:ext>
            </a:extLst>
          </p:cNvPr>
          <p:cNvSpPr/>
          <p:nvPr/>
        </p:nvSpPr>
        <p:spPr>
          <a:xfrm>
            <a:off x="8266176" y="3596640"/>
            <a:ext cx="3096768" cy="2316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Greater emphasis on program evaluation increased request volume and complexity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1CCAA60-9088-8223-A7D6-AABCE75C26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1659"/>
          <a:stretch>
            <a:fillRect/>
          </a:stretch>
        </p:blipFill>
        <p:spPr>
          <a:xfrm>
            <a:off x="10179696" y="6266688"/>
            <a:ext cx="1851367" cy="5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072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10BFE-2B94-2C35-CFFF-8EA051884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EDBD99A6-C560-949C-DD47-D92A9CF47AB1}"/>
              </a:ext>
            </a:extLst>
          </p:cNvPr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Challenge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CE7EA96B-1070-8B1F-E842-75B8839EAE15}"/>
              </a:ext>
            </a:extLst>
          </p:cNvPr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chemeClr val="accent2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3A200B9F-DA0A-D0EA-2B45-C20D8D0CDADC}"/>
              </a:ext>
            </a:extLst>
          </p:cNvPr>
          <p:cNvSpPr/>
          <p:nvPr/>
        </p:nvSpPr>
        <p:spPr>
          <a:xfrm>
            <a:off x="487680" y="1341120"/>
            <a:ext cx="3535680" cy="47548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4B48457C-E087-1DFA-8F81-DE3CD7721053}"/>
              </a:ext>
            </a:extLst>
          </p:cNvPr>
          <p:cNvSpPr/>
          <p:nvPr/>
        </p:nvSpPr>
        <p:spPr>
          <a:xfrm>
            <a:off x="487680" y="1341120"/>
            <a:ext cx="3535680" cy="97536"/>
          </a:xfrm>
          <a:prstGeom prst="rect">
            <a:avLst/>
          </a:prstGeom>
          <a:solidFill>
            <a:srgbClr val="F0B42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6E41526E-C545-DEAA-0843-F29B169624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760" y="1645920"/>
            <a:ext cx="731520" cy="731520"/>
          </a:xfrm>
          <a:prstGeom prst="rect">
            <a:avLst/>
          </a:prstGeom>
        </p:spPr>
      </p:pic>
      <p:sp>
        <p:nvSpPr>
          <p:cNvPr id="7" name="Text 4">
            <a:extLst>
              <a:ext uri="{FF2B5EF4-FFF2-40B4-BE49-F238E27FC236}">
                <a16:creationId xmlns:a16="http://schemas.microsoft.com/office/drawing/2014/main" id="{915E3A0C-7692-78F0-BA01-C0A473254498}"/>
              </a:ext>
            </a:extLst>
          </p:cNvPr>
          <p:cNvSpPr/>
          <p:nvPr/>
        </p:nvSpPr>
        <p:spPr>
          <a:xfrm>
            <a:off x="670560" y="2560320"/>
            <a:ext cx="3169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Multiple Channels,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Single System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32CA7377-D780-202E-226E-EE2DCCECD843}"/>
              </a:ext>
            </a:extLst>
          </p:cNvPr>
          <p:cNvSpPr/>
          <p:nvPr/>
        </p:nvSpPr>
        <p:spPr>
          <a:xfrm>
            <a:off x="707136" y="3596640"/>
            <a:ext cx="3096768" cy="2316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Requests arrived via email, phone, and informal conversations — with no centralized way to track them.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1B4D1DDD-550F-13B8-07B8-27A765FBFD68}"/>
              </a:ext>
            </a:extLst>
          </p:cNvPr>
          <p:cNvSpPr/>
          <p:nvPr/>
        </p:nvSpPr>
        <p:spPr>
          <a:xfrm>
            <a:off x="4267200" y="1341120"/>
            <a:ext cx="3535680" cy="47548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2380F2AB-43DE-CB00-21CA-336851AB7BA0}"/>
              </a:ext>
            </a:extLst>
          </p:cNvPr>
          <p:cNvSpPr/>
          <p:nvPr/>
        </p:nvSpPr>
        <p:spPr>
          <a:xfrm>
            <a:off x="4267200" y="1341120"/>
            <a:ext cx="3535680" cy="97536"/>
          </a:xfrm>
          <a:prstGeom prst="rect">
            <a:avLst/>
          </a:prstGeom>
          <a:solidFill>
            <a:srgbClr val="F0B42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BE9BC0EB-130E-1041-8508-4E05D237E2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280" y="1645920"/>
            <a:ext cx="731520" cy="73152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6FDB5732-B61D-B475-E654-717995EBAC21}"/>
              </a:ext>
            </a:extLst>
          </p:cNvPr>
          <p:cNvSpPr/>
          <p:nvPr/>
        </p:nvSpPr>
        <p:spPr>
          <a:xfrm>
            <a:off x="4450080" y="2560320"/>
            <a:ext cx="3169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Visibility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into Capacity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92B53D77-2D25-A122-B5E6-36FF0FB21510}"/>
              </a:ext>
            </a:extLst>
          </p:cNvPr>
          <p:cNvSpPr/>
          <p:nvPr/>
        </p:nvSpPr>
        <p:spPr>
          <a:xfrm>
            <a:off x="4486656" y="3596640"/>
            <a:ext cx="3096768" cy="2316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Staff had no shared view of workload, scope, or bandwidth, making prioritization reactive rather than planned.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8C8B10AF-9E0B-3C08-D939-DC7B615ED3C7}"/>
              </a:ext>
            </a:extLst>
          </p:cNvPr>
          <p:cNvSpPr/>
          <p:nvPr/>
        </p:nvSpPr>
        <p:spPr>
          <a:xfrm>
            <a:off x="8046720" y="1341120"/>
            <a:ext cx="3535680" cy="47548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44DC356B-D473-816E-2207-6A174777BEF3}"/>
              </a:ext>
            </a:extLst>
          </p:cNvPr>
          <p:cNvSpPr/>
          <p:nvPr/>
        </p:nvSpPr>
        <p:spPr>
          <a:xfrm>
            <a:off x="8046720" y="1341120"/>
            <a:ext cx="3535680" cy="97536"/>
          </a:xfrm>
          <a:prstGeom prst="rect">
            <a:avLst/>
          </a:prstGeom>
          <a:solidFill>
            <a:srgbClr val="F0B42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2" descr="preencoded.png">
            <a:extLst>
              <a:ext uri="{FF2B5EF4-FFF2-40B4-BE49-F238E27FC236}">
                <a16:creationId xmlns:a16="http://schemas.microsoft.com/office/drawing/2014/main" id="{DCF1CEE9-7502-401B-3735-1102F51B5D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8800" y="1645920"/>
            <a:ext cx="731520" cy="731520"/>
          </a:xfrm>
          <a:prstGeom prst="rect">
            <a:avLst/>
          </a:prstGeom>
        </p:spPr>
      </p:pic>
      <p:sp>
        <p:nvSpPr>
          <p:cNvPr id="17" name="Text 12">
            <a:extLst>
              <a:ext uri="{FF2B5EF4-FFF2-40B4-BE49-F238E27FC236}">
                <a16:creationId xmlns:a16="http://schemas.microsoft.com/office/drawing/2014/main" id="{C473DF67-25E3-EF91-CB39-68E8E66FE533}"/>
              </a:ext>
            </a:extLst>
          </p:cNvPr>
          <p:cNvSpPr/>
          <p:nvPr/>
        </p:nvSpPr>
        <p:spPr>
          <a:xfrm>
            <a:off x="8229600" y="2560320"/>
            <a:ext cx="3169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Shifting Public Health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Priorities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5634C296-C4D7-235A-6689-9E3735BFEEF1}"/>
              </a:ext>
            </a:extLst>
          </p:cNvPr>
          <p:cNvSpPr/>
          <p:nvPr/>
        </p:nvSpPr>
        <p:spPr>
          <a:xfrm>
            <a:off x="8266176" y="3596640"/>
            <a:ext cx="3096768" cy="2316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Greater emphasis on program evaluation increased request volume and complexity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4">
            <a:extLst>
              <a:ext uri="{FF2B5EF4-FFF2-40B4-BE49-F238E27FC236}">
                <a16:creationId xmlns:a16="http://schemas.microsoft.com/office/drawing/2014/main" id="{ED518B8A-5337-5D91-8C4E-D57894826A02}"/>
              </a:ext>
            </a:extLst>
          </p:cNvPr>
          <p:cNvSpPr/>
          <p:nvPr/>
        </p:nvSpPr>
        <p:spPr>
          <a:xfrm>
            <a:off x="548640" y="3657600"/>
            <a:ext cx="10972800" cy="18685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1" u="none" strike="noStrike" kern="1200" cap="none" spc="0" normalizeH="0" baseline="0" noProof="0" dirty="0">
                <a:ln>
                  <a:noFill/>
                </a:ln>
                <a:solidFill>
                  <a:srgbClr val="42738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These gaps underscored the need for clearer project assignments, roles, and workflow.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42738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4A0789F-62E8-0C9E-65D9-F56FB6F3DA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1659"/>
          <a:stretch>
            <a:fillRect/>
          </a:stretch>
        </p:blipFill>
        <p:spPr>
          <a:xfrm>
            <a:off x="10179696" y="6266688"/>
            <a:ext cx="1851367" cy="5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688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5EFD26-AB77-99EF-8180-1FB02BDB1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A4C8AD6B-AFD7-73A7-8326-7A4C33D5450E}"/>
              </a:ext>
            </a:extLst>
          </p:cNvPr>
          <p:cNvSpPr/>
          <p:nvPr/>
        </p:nvSpPr>
        <p:spPr>
          <a:xfrm>
            <a:off x="609600" y="365760"/>
            <a:ext cx="1097280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Solution: A REDCap Project Management System</a:t>
            </a:r>
            <a:endParaRPr kumimoji="0" lang="en-US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985B3F5B-92A1-0BD6-B3C6-DCE7E61275EE}"/>
              </a:ext>
            </a:extLst>
          </p:cNvPr>
          <p:cNvSpPr/>
          <p:nvPr/>
        </p:nvSpPr>
        <p:spPr>
          <a:xfrm>
            <a:off x="609600" y="1182624"/>
            <a:ext cx="10972800" cy="48768"/>
          </a:xfrm>
          <a:prstGeom prst="rect">
            <a:avLst/>
          </a:prstGeom>
          <a:solidFill>
            <a:srgbClr val="5DC9D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9322B08C-6460-37D2-69CA-8815988FE667}"/>
              </a:ext>
            </a:extLst>
          </p:cNvPr>
          <p:cNvSpPr/>
          <p:nvPr/>
        </p:nvSpPr>
        <p:spPr>
          <a:xfrm>
            <a:off x="609600" y="1651808"/>
            <a:ext cx="109728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CF0F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First utilized during COVID pandemic for case investigation and reporting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CF0F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new learning curve for project design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CF0F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Free tool – hosted by Johnson County Department of Technology and Innovation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56057A0D-F913-800D-2F5D-815F1BEC31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2370" y="6175332"/>
            <a:ext cx="2075790" cy="5414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3360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B1F1B7-BA4A-47F7-7ACE-4DE84250E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B4F1B091-68D4-FD3B-3F0A-0BDF0F342A3E}"/>
              </a:ext>
            </a:extLst>
          </p:cNvPr>
          <p:cNvSpPr/>
          <p:nvPr/>
        </p:nvSpPr>
        <p:spPr>
          <a:xfrm>
            <a:off x="609600" y="365760"/>
            <a:ext cx="1097280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Solution: A REDCap Project Management System</a:t>
            </a:r>
            <a:endParaRPr kumimoji="0" lang="en-US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B8F382F0-4CC8-C03E-5551-1BBF8EDDB13C}"/>
              </a:ext>
            </a:extLst>
          </p:cNvPr>
          <p:cNvSpPr/>
          <p:nvPr/>
        </p:nvSpPr>
        <p:spPr>
          <a:xfrm>
            <a:off x="609600" y="1182624"/>
            <a:ext cx="10972800" cy="48768"/>
          </a:xfrm>
          <a:prstGeom prst="rect">
            <a:avLst/>
          </a:prstGeom>
          <a:solidFill>
            <a:srgbClr val="5DC9D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8F76B157-06D4-91F9-E768-CF6D9E72603E}"/>
              </a:ext>
            </a:extLst>
          </p:cNvPr>
          <p:cNvSpPr/>
          <p:nvPr/>
        </p:nvSpPr>
        <p:spPr>
          <a:xfrm>
            <a:off x="609600" y="1651808"/>
            <a:ext cx="109728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CF0F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First utilized during COVID pandemic for case investigation and reporting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CF0F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new learning curve for project design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CF0F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Free tool – hosted by Johnson County Department of Technology and Innovation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2B11DE3-68BE-14B2-2736-FF5AE13F8FE6}"/>
              </a:ext>
            </a:extLst>
          </p:cNvPr>
          <p:cNvGrpSpPr/>
          <p:nvPr/>
        </p:nvGrpSpPr>
        <p:grpSpPr>
          <a:xfrm>
            <a:off x="807512" y="3163699"/>
            <a:ext cx="4566154" cy="2839535"/>
            <a:chOff x="365760" y="4693920"/>
            <a:chExt cx="3657600" cy="1828800"/>
          </a:xfrm>
        </p:grpSpPr>
        <p:sp>
          <p:nvSpPr>
            <p:cNvPr id="16" name="Shape 14">
              <a:extLst>
                <a:ext uri="{FF2B5EF4-FFF2-40B4-BE49-F238E27FC236}">
                  <a16:creationId xmlns:a16="http://schemas.microsoft.com/office/drawing/2014/main" id="{3EBFC1C9-9E8D-D214-BF4E-4FF39D022498}"/>
                </a:ext>
              </a:extLst>
            </p:cNvPr>
            <p:cNvSpPr/>
            <p:nvPr/>
          </p:nvSpPr>
          <p:spPr>
            <a:xfrm>
              <a:off x="365760" y="4693920"/>
              <a:ext cx="3657600" cy="1828800"/>
            </a:xfrm>
            <a:prstGeom prst="rect">
              <a:avLst/>
            </a:prstGeom>
            <a:solidFill>
              <a:srgbClr val="107B8C">
                <a:alpha val="30000"/>
              </a:srgbClr>
            </a:solidFill>
            <a:ln w="12700">
              <a:solidFill>
                <a:srgbClr val="5DC9D8"/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 15">
              <a:extLst>
                <a:ext uri="{FF2B5EF4-FFF2-40B4-BE49-F238E27FC236}">
                  <a16:creationId xmlns:a16="http://schemas.microsoft.com/office/drawing/2014/main" id="{87DA9589-1D4B-44BC-B2B8-95E23DCADB94}"/>
                </a:ext>
              </a:extLst>
            </p:cNvPr>
            <p:cNvSpPr/>
            <p:nvPr/>
          </p:nvSpPr>
          <p:spPr>
            <a:xfrm>
              <a:off x="512064" y="4815840"/>
              <a:ext cx="3364992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Leverages Existing Infrastructure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 16">
              <a:extLst>
                <a:ext uri="{FF2B5EF4-FFF2-40B4-BE49-F238E27FC236}">
                  <a16:creationId xmlns:a16="http://schemas.microsoft.com/office/drawing/2014/main" id="{97CD4469-DA9B-014B-1AE5-6401526E8FE9}"/>
                </a:ext>
              </a:extLst>
            </p:cNvPr>
            <p:cNvSpPr/>
            <p:nvPr/>
          </p:nvSpPr>
          <p:spPr>
            <a:xfrm>
              <a:off x="512064" y="5388864"/>
              <a:ext cx="3364992" cy="1036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DCF0F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 new software &amp; free application.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0299D11-2A88-667C-C06A-0E98EE708CCB}"/>
              </a:ext>
            </a:extLst>
          </p:cNvPr>
          <p:cNvGrpSpPr/>
          <p:nvPr/>
        </p:nvGrpSpPr>
        <p:grpSpPr>
          <a:xfrm>
            <a:off x="6697250" y="3163699"/>
            <a:ext cx="4270349" cy="2839535"/>
            <a:chOff x="8290560" y="4693920"/>
            <a:chExt cx="3657600" cy="1790899"/>
          </a:xfrm>
        </p:grpSpPr>
        <p:sp>
          <p:nvSpPr>
            <p:cNvPr id="22" name="Shape 20">
              <a:extLst>
                <a:ext uri="{FF2B5EF4-FFF2-40B4-BE49-F238E27FC236}">
                  <a16:creationId xmlns:a16="http://schemas.microsoft.com/office/drawing/2014/main" id="{E4DF1F2E-89EA-74CB-9F9A-65E3FBE76926}"/>
                </a:ext>
              </a:extLst>
            </p:cNvPr>
            <p:cNvSpPr/>
            <p:nvPr/>
          </p:nvSpPr>
          <p:spPr>
            <a:xfrm>
              <a:off x="8290560" y="4693920"/>
              <a:ext cx="3657600" cy="1790899"/>
            </a:xfrm>
            <a:prstGeom prst="rect">
              <a:avLst/>
            </a:prstGeom>
            <a:solidFill>
              <a:srgbClr val="107B8C">
                <a:alpha val="30000"/>
              </a:srgbClr>
            </a:solidFill>
            <a:ln w="12700">
              <a:solidFill>
                <a:srgbClr val="5DC9D8"/>
              </a:solidFill>
              <a:prstDash val="soli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 21">
              <a:extLst>
                <a:ext uri="{FF2B5EF4-FFF2-40B4-BE49-F238E27FC236}">
                  <a16:creationId xmlns:a16="http://schemas.microsoft.com/office/drawing/2014/main" id="{11F6E7D0-33B9-849C-357A-5A607A4BA19E}"/>
                </a:ext>
              </a:extLst>
            </p:cNvPr>
            <p:cNvSpPr/>
            <p:nvPr/>
          </p:nvSpPr>
          <p:spPr>
            <a:xfrm>
              <a:off x="8436864" y="4693921"/>
              <a:ext cx="3364992" cy="52287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Standardization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Text 22">
              <a:extLst>
                <a:ext uri="{FF2B5EF4-FFF2-40B4-BE49-F238E27FC236}">
                  <a16:creationId xmlns:a16="http://schemas.microsoft.com/office/drawing/2014/main" id="{317DBE36-39BB-0EA0-FDD7-494BB5F848DB}"/>
                </a:ext>
              </a:extLst>
            </p:cNvPr>
            <p:cNvSpPr/>
            <p:nvPr/>
          </p:nvSpPr>
          <p:spPr>
            <a:xfrm>
              <a:off x="8436864" y="5388864"/>
              <a:ext cx="3364992" cy="1036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DCF0F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Consistent forms and workflows mean every project is tracked the same way, regardless of who handles it.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5194096F-6292-4B9A-AE3E-0169180660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2370" y="6175332"/>
            <a:ext cx="2075790" cy="5414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1471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Inside the Tool: Forms &amp; Features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rgbClr val="107B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8768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87680" y="1341120"/>
            <a:ext cx="85344" cy="1584960"/>
          </a:xfrm>
          <a:prstGeom prst="rect">
            <a:avLst/>
          </a:prstGeom>
          <a:solidFill>
            <a:schemeClr val="accent2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148742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Request Form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1487424" y="192633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Structured intake collects project type, requestor, purpose, and data needs; auto-sends communication to kick off screening.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/>
          <p:cNvSpPr/>
          <p:nvPr/>
        </p:nvSpPr>
        <p:spPr>
          <a:xfrm>
            <a:off x="640080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400800" y="1341120"/>
            <a:ext cx="85344" cy="1584960"/>
          </a:xfrm>
          <a:prstGeom prst="rect">
            <a:avLst/>
          </a:prstGeom>
          <a:solidFill>
            <a:schemeClr val="accent6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8"/>
          <p:cNvSpPr/>
          <p:nvPr/>
        </p:nvSpPr>
        <p:spPr>
          <a:xfrm>
            <a:off x="740054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Screening Assessment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9"/>
          <p:cNvSpPr/>
          <p:nvPr/>
        </p:nvSpPr>
        <p:spPr>
          <a:xfrm>
            <a:off x="7400544" y="192633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Internal form to evaluate staff capacity, technical requirements, and feasibility before accepting a project.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48768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487680" y="3108960"/>
            <a:ext cx="85344" cy="1584960"/>
          </a:xfrm>
          <a:prstGeom prst="rect">
            <a:avLst/>
          </a:prstGeom>
          <a:solidFill>
            <a:schemeClr val="accent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148742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Assignment &amp; Scope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1487424" y="369417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Assign projects based on screening results and auto-generate scope of work agreements between epi staff and requestors.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4"/>
          <p:cNvSpPr/>
          <p:nvPr/>
        </p:nvSpPr>
        <p:spPr>
          <a:xfrm>
            <a:off x="640080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5"/>
          <p:cNvSpPr/>
          <p:nvPr/>
        </p:nvSpPr>
        <p:spPr>
          <a:xfrm>
            <a:off x="6400800" y="3108960"/>
            <a:ext cx="85344" cy="1584960"/>
          </a:xfrm>
          <a:prstGeom prst="rect">
            <a:avLst/>
          </a:prstGeom>
          <a:solidFill>
            <a:srgbClr val="1A9BA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6"/>
          <p:cNvSpPr/>
          <p:nvPr/>
        </p:nvSpPr>
        <p:spPr>
          <a:xfrm>
            <a:off x="740054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Timelines &amp; Milestones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7400544" y="369417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Staff log key milestones and deliverables; built-in date calculations flag overdue tasks and project pace.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18"/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19"/>
          <p:cNvSpPr/>
          <p:nvPr/>
        </p:nvSpPr>
        <p:spPr>
          <a:xfrm>
            <a:off x="487680" y="4876800"/>
            <a:ext cx="85344" cy="1584960"/>
          </a:xfrm>
          <a:prstGeom prst="rect">
            <a:avLst/>
          </a:prstGeom>
          <a:solidFill>
            <a:schemeClr val="accent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0"/>
          <p:cNvSpPr/>
          <p:nvPr/>
        </p:nvSpPr>
        <p:spPr>
          <a:xfrm>
            <a:off x="148742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Alerts &amp; Notifications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1"/>
          <p:cNvSpPr/>
          <p:nvPr/>
        </p:nvSpPr>
        <p:spPr>
          <a:xfrm>
            <a:off x="1487424" y="546201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Automated alerts notify staff and supervisors of new requests, pending deadlines, drafts to review and status changes.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2"/>
          <p:cNvSpPr/>
          <p:nvPr/>
        </p:nvSpPr>
        <p:spPr>
          <a:xfrm>
            <a:off x="640080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3"/>
          <p:cNvSpPr/>
          <p:nvPr/>
        </p:nvSpPr>
        <p:spPr>
          <a:xfrm>
            <a:off x="6400800" y="4876800"/>
            <a:ext cx="85344" cy="1584960"/>
          </a:xfrm>
          <a:prstGeom prst="rect">
            <a:avLst/>
          </a:prstGeom>
          <a:solidFill>
            <a:schemeClr val="accent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24"/>
          <p:cNvSpPr/>
          <p:nvPr/>
        </p:nvSpPr>
        <p:spPr>
          <a:xfrm>
            <a:off x="740054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KPIs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25"/>
          <p:cNvSpPr/>
          <p:nvPr/>
        </p:nvSpPr>
        <p:spPr>
          <a:xfrm>
            <a:off x="7400544" y="546201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Calculates completion timelines, QA benchmarks, workload distribution, and project status.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Graphic 34" descr="Signal with solid fill">
            <a:extLst>
              <a:ext uri="{FF2B5EF4-FFF2-40B4-BE49-F238E27FC236}">
                <a16:creationId xmlns:a16="http://schemas.microsoft.com/office/drawing/2014/main" id="{9A41EBB7-2F31-28EA-63F1-5E64092D4D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43472" y="5199888"/>
            <a:ext cx="914400" cy="914400"/>
          </a:xfrm>
          <a:prstGeom prst="rect">
            <a:avLst/>
          </a:prstGeom>
        </p:spPr>
      </p:pic>
      <p:pic>
        <p:nvPicPr>
          <p:cNvPr id="37" name="Graphic 36" descr="Alarm clock with solid fill">
            <a:extLst>
              <a:ext uri="{FF2B5EF4-FFF2-40B4-BE49-F238E27FC236}">
                <a16:creationId xmlns:a16="http://schemas.microsoft.com/office/drawing/2014/main" id="{EE763142-46AA-352F-EA40-1237FF25F9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3024" y="5187696"/>
            <a:ext cx="914400" cy="914400"/>
          </a:xfrm>
          <a:prstGeom prst="rect">
            <a:avLst/>
          </a:prstGeom>
        </p:spPr>
      </p:pic>
      <p:pic>
        <p:nvPicPr>
          <p:cNvPr id="39" name="Graphic 38" descr="Clipboard Checked with solid fill">
            <a:extLst>
              <a:ext uri="{FF2B5EF4-FFF2-40B4-BE49-F238E27FC236}">
                <a16:creationId xmlns:a16="http://schemas.microsoft.com/office/drawing/2014/main" id="{9FB89FE1-36A5-0270-6100-D6555E9288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6928" y="3447288"/>
            <a:ext cx="914400" cy="914400"/>
          </a:xfrm>
          <a:prstGeom prst="rect">
            <a:avLst/>
          </a:prstGeom>
        </p:spPr>
      </p:pic>
      <p:pic>
        <p:nvPicPr>
          <p:cNvPr id="41" name="Graphic 40" descr="Magnifying glass with solid fill">
            <a:extLst>
              <a:ext uri="{FF2B5EF4-FFF2-40B4-BE49-F238E27FC236}">
                <a16:creationId xmlns:a16="http://schemas.microsoft.com/office/drawing/2014/main" id="{B62470A9-F5D3-48AB-91C2-85A365E098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86144" y="1682496"/>
            <a:ext cx="914400" cy="914400"/>
          </a:xfrm>
          <a:prstGeom prst="rect">
            <a:avLst/>
          </a:prstGeom>
        </p:spPr>
      </p:pic>
      <p:pic>
        <p:nvPicPr>
          <p:cNvPr id="43" name="Graphic 42" descr="Daily calendar with solid fill">
            <a:extLst>
              <a:ext uri="{FF2B5EF4-FFF2-40B4-BE49-F238E27FC236}">
                <a16:creationId xmlns:a16="http://schemas.microsoft.com/office/drawing/2014/main" id="{BF6AFEB0-A5DF-C483-AF7E-8C6DC5B414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86144" y="3419856"/>
            <a:ext cx="914400" cy="914400"/>
          </a:xfrm>
          <a:prstGeom prst="rect">
            <a:avLst/>
          </a:prstGeom>
        </p:spPr>
      </p:pic>
      <p:pic>
        <p:nvPicPr>
          <p:cNvPr id="45" name="Graphic 44" descr="Help with solid fill">
            <a:extLst>
              <a:ext uri="{FF2B5EF4-FFF2-40B4-BE49-F238E27FC236}">
                <a16:creationId xmlns:a16="http://schemas.microsoft.com/office/drawing/2014/main" id="{2CF5DED5-A5E6-6E11-BC1F-6D88994F1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6928" y="1685544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BC4441-36F4-9B24-3371-4E81B6C10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315159CE-248F-98AC-4D66-5158D7D8F104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0004441D-DD07-6C6F-75AD-C37AE63A8CF2}"/>
              </a:ext>
            </a:extLst>
          </p:cNvPr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Inside the Tool: Forms &amp; Features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09F2FCC8-1D65-964A-D5ED-8685C99B0E10}"/>
              </a:ext>
            </a:extLst>
          </p:cNvPr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rgbClr val="107B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BED75E22-EB3B-CED8-855A-7B9FDB788578}"/>
              </a:ext>
            </a:extLst>
          </p:cNvPr>
          <p:cNvSpPr/>
          <p:nvPr/>
        </p:nvSpPr>
        <p:spPr>
          <a:xfrm>
            <a:off x="48768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4BB3BC2C-89AC-FF66-243E-769E675ACD38}"/>
              </a:ext>
            </a:extLst>
          </p:cNvPr>
          <p:cNvSpPr/>
          <p:nvPr/>
        </p:nvSpPr>
        <p:spPr>
          <a:xfrm>
            <a:off x="487680" y="1341120"/>
            <a:ext cx="85344" cy="1584960"/>
          </a:xfrm>
          <a:prstGeom prst="rect">
            <a:avLst/>
          </a:prstGeom>
          <a:solidFill>
            <a:schemeClr val="accent2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CCC001D6-99AD-31D2-65EC-1782188F7428}"/>
              </a:ext>
            </a:extLst>
          </p:cNvPr>
          <p:cNvSpPr/>
          <p:nvPr/>
        </p:nvSpPr>
        <p:spPr>
          <a:xfrm>
            <a:off x="148742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Request Form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E9C29E31-35D8-3ACF-6913-C67FBE5E5906}"/>
              </a:ext>
            </a:extLst>
          </p:cNvPr>
          <p:cNvSpPr/>
          <p:nvPr/>
        </p:nvSpPr>
        <p:spPr>
          <a:xfrm>
            <a:off x="1487424" y="192633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Structured intake collects project type, requestor, purpose, and data needs; auto-sends communication to kick off screening.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ADF205BE-F537-CF80-BEB4-D389CD949710}"/>
              </a:ext>
            </a:extLst>
          </p:cNvPr>
          <p:cNvSpPr/>
          <p:nvPr/>
        </p:nvSpPr>
        <p:spPr>
          <a:xfrm>
            <a:off x="640080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5818437F-6637-0EBE-BD39-E348CE5CC353}"/>
              </a:ext>
            </a:extLst>
          </p:cNvPr>
          <p:cNvSpPr/>
          <p:nvPr/>
        </p:nvSpPr>
        <p:spPr>
          <a:xfrm>
            <a:off x="6400800" y="1341120"/>
            <a:ext cx="85344" cy="1584960"/>
          </a:xfrm>
          <a:prstGeom prst="rect">
            <a:avLst/>
          </a:prstGeom>
          <a:solidFill>
            <a:schemeClr val="accent6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C70AEEE1-0EE8-DDC4-8309-02F01410F872}"/>
              </a:ext>
            </a:extLst>
          </p:cNvPr>
          <p:cNvSpPr/>
          <p:nvPr/>
        </p:nvSpPr>
        <p:spPr>
          <a:xfrm>
            <a:off x="740054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Screening Assessment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82C76E5A-C57F-6035-5289-AD372ACBCDD0}"/>
              </a:ext>
            </a:extLst>
          </p:cNvPr>
          <p:cNvSpPr/>
          <p:nvPr/>
        </p:nvSpPr>
        <p:spPr>
          <a:xfrm>
            <a:off x="7400544" y="192633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Internal form to evaluate staff capacity, technical requirements, and feasibility before accepting a project.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720AC91D-5E71-61F2-2BCB-9B50F02BBCBD}"/>
              </a:ext>
            </a:extLst>
          </p:cNvPr>
          <p:cNvSpPr/>
          <p:nvPr/>
        </p:nvSpPr>
        <p:spPr>
          <a:xfrm>
            <a:off x="48768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F303A4CA-3C65-69B1-5825-1AD4B55FE9CB}"/>
              </a:ext>
            </a:extLst>
          </p:cNvPr>
          <p:cNvSpPr/>
          <p:nvPr/>
        </p:nvSpPr>
        <p:spPr>
          <a:xfrm>
            <a:off x="487680" y="3108960"/>
            <a:ext cx="85344" cy="1584960"/>
          </a:xfrm>
          <a:prstGeom prst="rect">
            <a:avLst/>
          </a:prstGeom>
          <a:solidFill>
            <a:schemeClr val="accent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85DDAB59-7481-E7A3-0D0F-1B381F74AF7F}"/>
              </a:ext>
            </a:extLst>
          </p:cNvPr>
          <p:cNvSpPr/>
          <p:nvPr/>
        </p:nvSpPr>
        <p:spPr>
          <a:xfrm>
            <a:off x="148742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Assignment &amp; Scope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3FD91B29-3BBC-5254-DCAA-222C733E1608}"/>
              </a:ext>
            </a:extLst>
          </p:cNvPr>
          <p:cNvSpPr/>
          <p:nvPr/>
        </p:nvSpPr>
        <p:spPr>
          <a:xfrm>
            <a:off x="1487424" y="369417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Assign projects based on screening results and auto-generate scope of work agreements between epi staff and requestors.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0B3B1896-79D8-8B28-F016-87819A9941AC}"/>
              </a:ext>
            </a:extLst>
          </p:cNvPr>
          <p:cNvSpPr/>
          <p:nvPr/>
        </p:nvSpPr>
        <p:spPr>
          <a:xfrm>
            <a:off x="640080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DEDCB362-4CE6-1B8B-C6F5-31C939790C86}"/>
              </a:ext>
            </a:extLst>
          </p:cNvPr>
          <p:cNvSpPr/>
          <p:nvPr/>
        </p:nvSpPr>
        <p:spPr>
          <a:xfrm>
            <a:off x="6400800" y="3108960"/>
            <a:ext cx="85344" cy="1584960"/>
          </a:xfrm>
          <a:prstGeom prst="rect">
            <a:avLst/>
          </a:prstGeom>
          <a:solidFill>
            <a:srgbClr val="1A9BA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6">
            <a:extLst>
              <a:ext uri="{FF2B5EF4-FFF2-40B4-BE49-F238E27FC236}">
                <a16:creationId xmlns:a16="http://schemas.microsoft.com/office/drawing/2014/main" id="{BD6489BB-FD45-5F52-BFA2-A6BC97C5FDBB}"/>
              </a:ext>
            </a:extLst>
          </p:cNvPr>
          <p:cNvSpPr/>
          <p:nvPr/>
        </p:nvSpPr>
        <p:spPr>
          <a:xfrm>
            <a:off x="740054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Timelines &amp; Milestones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17">
            <a:extLst>
              <a:ext uri="{FF2B5EF4-FFF2-40B4-BE49-F238E27FC236}">
                <a16:creationId xmlns:a16="http://schemas.microsoft.com/office/drawing/2014/main" id="{AC97072B-D62C-C5D2-BB1D-CE9EBA8921DE}"/>
              </a:ext>
            </a:extLst>
          </p:cNvPr>
          <p:cNvSpPr/>
          <p:nvPr/>
        </p:nvSpPr>
        <p:spPr>
          <a:xfrm>
            <a:off x="7400544" y="369417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Staff log key milestones and deliverables; built-in date calculations flag overdue tasks and project pace.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18">
            <a:extLst>
              <a:ext uri="{FF2B5EF4-FFF2-40B4-BE49-F238E27FC236}">
                <a16:creationId xmlns:a16="http://schemas.microsoft.com/office/drawing/2014/main" id="{947754D9-39ED-8281-F52F-56D7CCAA5416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19">
            <a:extLst>
              <a:ext uri="{FF2B5EF4-FFF2-40B4-BE49-F238E27FC236}">
                <a16:creationId xmlns:a16="http://schemas.microsoft.com/office/drawing/2014/main" id="{BD91BD63-DE5D-DE74-2CDD-BB8EBE253AD4}"/>
              </a:ext>
            </a:extLst>
          </p:cNvPr>
          <p:cNvSpPr/>
          <p:nvPr/>
        </p:nvSpPr>
        <p:spPr>
          <a:xfrm>
            <a:off x="487680" y="4876800"/>
            <a:ext cx="85344" cy="1584960"/>
          </a:xfrm>
          <a:prstGeom prst="rect">
            <a:avLst/>
          </a:prstGeom>
          <a:solidFill>
            <a:schemeClr val="accent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0">
            <a:extLst>
              <a:ext uri="{FF2B5EF4-FFF2-40B4-BE49-F238E27FC236}">
                <a16:creationId xmlns:a16="http://schemas.microsoft.com/office/drawing/2014/main" id="{6F027005-FCDD-1427-0B90-B27DBEDB35CF}"/>
              </a:ext>
            </a:extLst>
          </p:cNvPr>
          <p:cNvSpPr/>
          <p:nvPr/>
        </p:nvSpPr>
        <p:spPr>
          <a:xfrm>
            <a:off x="148742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Alerts &amp; Notifications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1">
            <a:extLst>
              <a:ext uri="{FF2B5EF4-FFF2-40B4-BE49-F238E27FC236}">
                <a16:creationId xmlns:a16="http://schemas.microsoft.com/office/drawing/2014/main" id="{A3187420-8F3B-8E91-DE3C-B2DA81F33A5F}"/>
              </a:ext>
            </a:extLst>
          </p:cNvPr>
          <p:cNvSpPr/>
          <p:nvPr/>
        </p:nvSpPr>
        <p:spPr>
          <a:xfrm>
            <a:off x="1487424" y="546201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Automated alerts notify staff and supervisors of new requests, pending deadlines, drafts to review and status changes.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2">
            <a:extLst>
              <a:ext uri="{FF2B5EF4-FFF2-40B4-BE49-F238E27FC236}">
                <a16:creationId xmlns:a16="http://schemas.microsoft.com/office/drawing/2014/main" id="{D0E2EAF8-D3CA-ED1D-6036-C2EA8179AC2F}"/>
              </a:ext>
            </a:extLst>
          </p:cNvPr>
          <p:cNvSpPr/>
          <p:nvPr/>
        </p:nvSpPr>
        <p:spPr>
          <a:xfrm>
            <a:off x="640080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3">
            <a:extLst>
              <a:ext uri="{FF2B5EF4-FFF2-40B4-BE49-F238E27FC236}">
                <a16:creationId xmlns:a16="http://schemas.microsoft.com/office/drawing/2014/main" id="{CE0C5DA8-0F8A-0CAC-3FC3-E2F6FC332E7D}"/>
              </a:ext>
            </a:extLst>
          </p:cNvPr>
          <p:cNvSpPr/>
          <p:nvPr/>
        </p:nvSpPr>
        <p:spPr>
          <a:xfrm>
            <a:off x="6400800" y="4876800"/>
            <a:ext cx="85344" cy="1584960"/>
          </a:xfrm>
          <a:prstGeom prst="rect">
            <a:avLst/>
          </a:prstGeom>
          <a:solidFill>
            <a:schemeClr val="accent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24">
            <a:extLst>
              <a:ext uri="{FF2B5EF4-FFF2-40B4-BE49-F238E27FC236}">
                <a16:creationId xmlns:a16="http://schemas.microsoft.com/office/drawing/2014/main" id="{510000AD-A4A7-4084-CCD7-C3874259EC23}"/>
              </a:ext>
            </a:extLst>
          </p:cNvPr>
          <p:cNvSpPr/>
          <p:nvPr/>
        </p:nvSpPr>
        <p:spPr>
          <a:xfrm>
            <a:off x="740054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KPIs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25">
            <a:extLst>
              <a:ext uri="{FF2B5EF4-FFF2-40B4-BE49-F238E27FC236}">
                <a16:creationId xmlns:a16="http://schemas.microsoft.com/office/drawing/2014/main" id="{F2406083-6CDC-F6F7-EF70-CBEF7A4B7BF9}"/>
              </a:ext>
            </a:extLst>
          </p:cNvPr>
          <p:cNvSpPr/>
          <p:nvPr/>
        </p:nvSpPr>
        <p:spPr>
          <a:xfrm>
            <a:off x="7400544" y="546201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Calculates completion timelines, QA benchmarks, workload distribution, and project status.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Graphic 34" descr="Signal with solid fill">
            <a:extLst>
              <a:ext uri="{FF2B5EF4-FFF2-40B4-BE49-F238E27FC236}">
                <a16:creationId xmlns:a16="http://schemas.microsoft.com/office/drawing/2014/main" id="{3E270143-3544-FDAD-A7B6-1AA9BED22F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43472" y="5199888"/>
            <a:ext cx="914400" cy="914400"/>
          </a:xfrm>
          <a:prstGeom prst="rect">
            <a:avLst/>
          </a:prstGeom>
        </p:spPr>
      </p:pic>
      <p:pic>
        <p:nvPicPr>
          <p:cNvPr id="37" name="Graphic 36" descr="Alarm clock with solid fill">
            <a:extLst>
              <a:ext uri="{FF2B5EF4-FFF2-40B4-BE49-F238E27FC236}">
                <a16:creationId xmlns:a16="http://schemas.microsoft.com/office/drawing/2014/main" id="{8805DE9A-203B-52EF-D5D9-003E5F7B44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3024" y="5187696"/>
            <a:ext cx="914400" cy="914400"/>
          </a:xfrm>
          <a:prstGeom prst="rect">
            <a:avLst/>
          </a:prstGeom>
        </p:spPr>
      </p:pic>
      <p:pic>
        <p:nvPicPr>
          <p:cNvPr id="39" name="Graphic 38" descr="Clipboard Checked with solid fill">
            <a:extLst>
              <a:ext uri="{FF2B5EF4-FFF2-40B4-BE49-F238E27FC236}">
                <a16:creationId xmlns:a16="http://schemas.microsoft.com/office/drawing/2014/main" id="{42754764-2ABE-C500-97C6-7644933B81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6928" y="3447288"/>
            <a:ext cx="914400" cy="914400"/>
          </a:xfrm>
          <a:prstGeom prst="rect">
            <a:avLst/>
          </a:prstGeom>
        </p:spPr>
      </p:pic>
      <p:pic>
        <p:nvPicPr>
          <p:cNvPr id="41" name="Graphic 40" descr="Magnifying glass with solid fill">
            <a:extLst>
              <a:ext uri="{FF2B5EF4-FFF2-40B4-BE49-F238E27FC236}">
                <a16:creationId xmlns:a16="http://schemas.microsoft.com/office/drawing/2014/main" id="{68A83592-E9E5-86C6-615E-17E3273510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86144" y="1682496"/>
            <a:ext cx="914400" cy="914400"/>
          </a:xfrm>
          <a:prstGeom prst="rect">
            <a:avLst/>
          </a:prstGeom>
        </p:spPr>
      </p:pic>
      <p:pic>
        <p:nvPicPr>
          <p:cNvPr id="43" name="Graphic 42" descr="Daily calendar with solid fill">
            <a:extLst>
              <a:ext uri="{FF2B5EF4-FFF2-40B4-BE49-F238E27FC236}">
                <a16:creationId xmlns:a16="http://schemas.microsoft.com/office/drawing/2014/main" id="{8D83941B-47CA-CA69-37B3-F43FD74C41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86144" y="3419856"/>
            <a:ext cx="914400" cy="914400"/>
          </a:xfrm>
          <a:prstGeom prst="rect">
            <a:avLst/>
          </a:prstGeom>
        </p:spPr>
      </p:pic>
      <p:pic>
        <p:nvPicPr>
          <p:cNvPr id="45" name="Graphic 44" descr="Help with solid fill">
            <a:extLst>
              <a:ext uri="{FF2B5EF4-FFF2-40B4-BE49-F238E27FC236}">
                <a16:creationId xmlns:a16="http://schemas.microsoft.com/office/drawing/2014/main" id="{452B210B-8D3E-2007-5E58-6DF822E608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6928" y="1685544"/>
            <a:ext cx="914400" cy="914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BCEA506-175E-FE13-3DDA-CEE860F16162}"/>
              </a:ext>
            </a:extLst>
          </p:cNvPr>
          <p:cNvSpPr/>
          <p:nvPr/>
        </p:nvSpPr>
        <p:spPr>
          <a:xfrm>
            <a:off x="6400800" y="134112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D7BD139-6BFE-76D1-B6B1-592E9EC8DF48}"/>
              </a:ext>
            </a:extLst>
          </p:cNvPr>
          <p:cNvSpPr/>
          <p:nvPr/>
        </p:nvSpPr>
        <p:spPr>
          <a:xfrm>
            <a:off x="6400800" y="310784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8B17CE8-ED15-D76F-D0E0-A2387E722D9A}"/>
              </a:ext>
            </a:extLst>
          </p:cNvPr>
          <p:cNvSpPr/>
          <p:nvPr/>
        </p:nvSpPr>
        <p:spPr>
          <a:xfrm>
            <a:off x="487680" y="310784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45C7521-C44B-0A95-279E-96CAD6E32BBB}"/>
              </a:ext>
            </a:extLst>
          </p:cNvPr>
          <p:cNvSpPr/>
          <p:nvPr/>
        </p:nvSpPr>
        <p:spPr>
          <a:xfrm>
            <a:off x="6400800" y="487456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E4420C7-85D7-77B3-F829-78FEF99F5C5C}"/>
              </a:ext>
            </a:extLst>
          </p:cNvPr>
          <p:cNvSpPr/>
          <p:nvPr/>
        </p:nvSpPr>
        <p:spPr>
          <a:xfrm>
            <a:off x="487680" y="4880904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48823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E5C618-DC3E-76C1-A9C0-9616F0302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486F410-4985-B35F-2300-E4B92EA1BA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910" t="1440" r="2255" b="8940"/>
          <a:stretch>
            <a:fillRect/>
          </a:stretch>
        </p:blipFill>
        <p:spPr>
          <a:xfrm>
            <a:off x="2961861" y="244505"/>
            <a:ext cx="6897756" cy="6111845"/>
          </a:xfrm>
          <a:prstGeom prst="rect">
            <a:avLst/>
          </a:prstGeom>
        </p:spPr>
      </p:pic>
      <p:sp>
        <p:nvSpPr>
          <p:cNvPr id="31" name="Footer Placeholder 30">
            <a:extLst>
              <a:ext uri="{FF2B5EF4-FFF2-40B4-BE49-F238E27FC236}">
                <a16:creationId xmlns:a16="http://schemas.microsoft.com/office/drawing/2014/main" id="{114651B6-63F4-C7E4-93F6-139F460BA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B28CA893-59D4-919B-86CD-0D806575A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E4BF54C-A892-DC01-579A-CC06D7EED186}"/>
              </a:ext>
            </a:extLst>
          </p:cNvPr>
          <p:cNvSpPr/>
          <p:nvPr/>
        </p:nvSpPr>
        <p:spPr>
          <a:xfrm>
            <a:off x="824948" y="-89452"/>
            <a:ext cx="10515600" cy="33395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4279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30FDAC-A219-D912-D6CC-0E84FE1B2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E22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AC08E1-C5AF-81CA-056F-0B570FA42F12}"/>
              </a:ext>
            </a:extLst>
          </p:cNvPr>
          <p:cNvSpPr/>
          <p:nvPr/>
        </p:nvSpPr>
        <p:spPr>
          <a:xfrm>
            <a:off x="-108857" y="-180268"/>
            <a:ext cx="12409714" cy="70539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A38625-DCF0-FF69-4C41-D1C097BA6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D3F804-8617-3A59-6A1B-ECEBF1693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1D0F99-7A0E-E0F5-4727-D5915C7EAC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307"/>
          <a:stretch>
            <a:fillRect/>
          </a:stretch>
        </p:blipFill>
        <p:spPr>
          <a:xfrm>
            <a:off x="1032887" y="266345"/>
            <a:ext cx="10126226" cy="5767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745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87760-A309-ABA1-EE2A-450E7593D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72E79-DF02-1F1D-17EF-351545102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9144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latin typeface="+mj-lt"/>
                <a:ea typeface="+mj-ea"/>
                <a:cs typeface="+mj-cs"/>
              </a:rPr>
              <a:t>Agenda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07771F-2E62-4132-5AEB-AAA364E787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6418" y="1488726"/>
            <a:ext cx="8002586" cy="500574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/>
              <a:t>Welcome   </a:t>
            </a:r>
          </a:p>
          <a:p>
            <a:pPr>
              <a:lnSpc>
                <a:spcPct val="100000"/>
              </a:lnSpc>
            </a:pPr>
            <a:r>
              <a:rPr lang="en-US"/>
              <a:t>Presentation </a:t>
            </a:r>
          </a:p>
          <a:p>
            <a:pPr marL="1143000" lvl="1" indent="-457200">
              <a:lnSpc>
                <a:spcPct val="100000"/>
              </a:lnSpc>
              <a:spcBef>
                <a:spcPts val="0"/>
              </a:spcBef>
              <a:buFont typeface="Courier New" panose="020B0604020202020204" pitchFamily="34" charset="0"/>
              <a:buChar char="o"/>
            </a:pPr>
            <a:r>
              <a:rPr lang="en-US" sz="2800" dirty="0">
                <a:solidFill>
                  <a:srgbClr val="000000"/>
                </a:solidFill>
                <a:ea typeface="+mn-lt"/>
                <a:cs typeface="+mn-lt"/>
              </a:rPr>
              <a:t>Bend It Like </a:t>
            </a:r>
            <a:r>
              <a:rPr lang="en-US" sz="2800" dirty="0" err="1">
                <a:solidFill>
                  <a:srgbClr val="000000"/>
                </a:solidFill>
                <a:ea typeface="+mn-lt"/>
                <a:cs typeface="+mn-lt"/>
              </a:rPr>
              <a:t>REDCap</a:t>
            </a:r>
            <a:r>
              <a:rPr lang="en-US" sz="2800" dirty="0">
                <a:solidFill>
                  <a:srgbClr val="000000"/>
                </a:solidFill>
                <a:ea typeface="+mn-lt"/>
                <a:cs typeface="+mn-lt"/>
              </a:rPr>
              <a:t>: Leveraging </a:t>
            </a:r>
            <a:r>
              <a:rPr lang="en-US" sz="2800" dirty="0" err="1">
                <a:solidFill>
                  <a:srgbClr val="000000"/>
                </a:solidFill>
                <a:ea typeface="+mn-lt"/>
                <a:cs typeface="+mn-lt"/>
              </a:rPr>
              <a:t>REDCap</a:t>
            </a:r>
            <a:r>
              <a:rPr lang="en-US" sz="2800" dirty="0">
                <a:solidFill>
                  <a:srgbClr val="000000"/>
                </a:solidFill>
                <a:ea typeface="+mn-lt"/>
                <a:cs typeface="+mn-lt"/>
              </a:rPr>
              <a:t> to Build End-to-End Project Management Systems</a:t>
            </a:r>
          </a:p>
          <a:p>
            <a:pPr marL="1143000" lvl="1" indent="-457200">
              <a:lnSpc>
                <a:spcPct val="100000"/>
              </a:lnSpc>
              <a:spcBef>
                <a:spcPts val="0"/>
              </a:spcBef>
              <a:buFont typeface="Courier New" panose="020B0604020202020204" pitchFamily="34" charset="0"/>
              <a:buChar char="o"/>
            </a:pPr>
            <a:r>
              <a:rPr lang="en-US" sz="2800">
                <a:solidFill>
                  <a:srgbClr val="000000"/>
                </a:solidFill>
                <a:ea typeface="+mn-lt"/>
                <a:cs typeface="+mn-lt"/>
              </a:rPr>
              <a:t>Mapmaking in R</a:t>
            </a:r>
          </a:p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/>
              <a:t>Q&amp;A </a:t>
            </a:r>
          </a:p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/>
              <a:t>Closing </a:t>
            </a:r>
          </a:p>
        </p:txBody>
      </p:sp>
      <p:pic>
        <p:nvPicPr>
          <p:cNvPr id="9" name="Picture 8" descr="A blue notebook and pen&#10;&#10;AI-generated content may be incorrect.">
            <a:extLst>
              <a:ext uri="{FF2B5EF4-FFF2-40B4-BE49-F238E27FC236}">
                <a16:creationId xmlns:a16="http://schemas.microsoft.com/office/drawing/2014/main" id="{1C594898-9CE7-EE50-5149-ACCF3B9F4A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8887" y="2264228"/>
            <a:ext cx="2968626" cy="3120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0193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AE9E8D-06FA-F7E6-C150-243744B7C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1C64D3EA-83BB-E23D-0D38-FA320BAD0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E22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ounded Rectangle 9">
            <a:extLst>
              <a:ext uri="{FF2B5EF4-FFF2-40B4-BE49-F238E27FC236}">
                <a16:creationId xmlns:a16="http://schemas.microsoft.com/office/drawing/2014/main" id="{58BA6AEC-4329-841B-82B9-5DB6510EA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46F04E-F439-D56F-FA40-801F9C807B9A}"/>
              </a:ext>
            </a:extLst>
          </p:cNvPr>
          <p:cNvSpPr/>
          <p:nvPr/>
        </p:nvSpPr>
        <p:spPr>
          <a:xfrm>
            <a:off x="-108857" y="-180268"/>
            <a:ext cx="12409714" cy="70539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2C88E6-6CFA-D523-D632-EF380483A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BC469E-5F5D-01F0-05C3-944B34C84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4B07FB-F893-CE1E-F657-5AEE1811D4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307"/>
          <a:stretch>
            <a:fillRect/>
          </a:stretch>
        </p:blipFill>
        <p:spPr>
          <a:xfrm>
            <a:off x="1032887" y="266345"/>
            <a:ext cx="10126226" cy="576788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76585BE-A571-865D-0AB8-EC38E8A755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059" r="1012"/>
          <a:stretch>
            <a:fillRect/>
          </a:stretch>
        </p:blipFill>
        <p:spPr>
          <a:xfrm>
            <a:off x="390331" y="823773"/>
            <a:ext cx="11659162" cy="421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6862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35B61A-5910-1F41-3A25-20DEDD108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21D3AE29-C5F1-B0DA-E13F-D8265FE97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E22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ounded Rectangle 9">
            <a:extLst>
              <a:ext uri="{FF2B5EF4-FFF2-40B4-BE49-F238E27FC236}">
                <a16:creationId xmlns:a16="http://schemas.microsoft.com/office/drawing/2014/main" id="{487F98D7-0ACF-D493-BEFB-36DF5EB0E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7B82AE-D0EC-B5ED-627D-5B442FCCB73B}"/>
              </a:ext>
            </a:extLst>
          </p:cNvPr>
          <p:cNvSpPr/>
          <p:nvPr/>
        </p:nvSpPr>
        <p:spPr>
          <a:xfrm>
            <a:off x="-108857" y="-180268"/>
            <a:ext cx="12409714" cy="70539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8814B0-9862-B729-DF07-BB0D6CD47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20AB09-23B1-4293-FBBC-C90D18E87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AAC9E6-A184-19BB-3C34-4A5D13D25E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307"/>
          <a:stretch>
            <a:fillRect/>
          </a:stretch>
        </p:blipFill>
        <p:spPr>
          <a:xfrm>
            <a:off x="1032887" y="266345"/>
            <a:ext cx="10126226" cy="576788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3150B32-F9F2-279A-10D9-8FAEB6B36B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059" r="1012"/>
          <a:stretch>
            <a:fillRect/>
          </a:stretch>
        </p:blipFill>
        <p:spPr>
          <a:xfrm>
            <a:off x="390331" y="823773"/>
            <a:ext cx="11659162" cy="421657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CEAA77-00B7-03BC-DBA3-7060E51E73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875" y="449001"/>
            <a:ext cx="10984249" cy="496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906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85EAD5-2603-4100-E29F-F2225F2F5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A4FC77FB-4B6B-A6C2-1A79-993E39BAD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E22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ounded Rectangle 9">
            <a:extLst>
              <a:ext uri="{FF2B5EF4-FFF2-40B4-BE49-F238E27FC236}">
                <a16:creationId xmlns:a16="http://schemas.microsoft.com/office/drawing/2014/main" id="{211A5B66-7D51-3E4D-B480-6536898B9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478364-D344-CB6A-948B-1F14A821A313}"/>
              </a:ext>
            </a:extLst>
          </p:cNvPr>
          <p:cNvSpPr/>
          <p:nvPr/>
        </p:nvSpPr>
        <p:spPr>
          <a:xfrm>
            <a:off x="-108857" y="-180268"/>
            <a:ext cx="12409714" cy="70539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37B4BF-039C-2426-E50F-ED53821B0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169369-B5BA-38F0-92CA-2E98F6CEE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93C16D-AD2E-FF5B-86A9-CAFBDA9ACA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307"/>
          <a:stretch>
            <a:fillRect/>
          </a:stretch>
        </p:blipFill>
        <p:spPr>
          <a:xfrm>
            <a:off x="1032887" y="266345"/>
            <a:ext cx="10126226" cy="576788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6D035FD-35B5-CBA7-F3ED-E29F4FB71F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059" r="1012"/>
          <a:stretch>
            <a:fillRect/>
          </a:stretch>
        </p:blipFill>
        <p:spPr>
          <a:xfrm>
            <a:off x="390331" y="823773"/>
            <a:ext cx="11659162" cy="421657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189989A-6C0E-59CB-2879-5870A62548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875" y="449001"/>
            <a:ext cx="10984249" cy="49661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5415517-A3CF-0BE8-6380-5084083963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240"/>
          <a:stretch>
            <a:fillRect/>
          </a:stretch>
        </p:blipFill>
        <p:spPr>
          <a:xfrm>
            <a:off x="164787" y="391906"/>
            <a:ext cx="11884706" cy="524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52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1141D6-4F40-BDC6-79FC-8F63FE488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4DC64BEC-E89C-B219-DDE5-12039446B9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E22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ounded Rectangle 9">
            <a:extLst>
              <a:ext uri="{FF2B5EF4-FFF2-40B4-BE49-F238E27FC236}">
                <a16:creationId xmlns:a16="http://schemas.microsoft.com/office/drawing/2014/main" id="{A22A94DD-F597-799D-930E-26A0F60E0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C7D38D-56A7-4837-1601-8300458BC163}"/>
              </a:ext>
            </a:extLst>
          </p:cNvPr>
          <p:cNvSpPr/>
          <p:nvPr/>
        </p:nvSpPr>
        <p:spPr>
          <a:xfrm>
            <a:off x="-108857" y="-180268"/>
            <a:ext cx="12409714" cy="70539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D367D1-BC03-4965-23DB-9DBF71C22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6EBCB6-5BB8-1B1D-D8F3-5C7127F1B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4819E6A-0357-EF40-AF54-0EA2D08FA2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307"/>
          <a:stretch>
            <a:fillRect/>
          </a:stretch>
        </p:blipFill>
        <p:spPr>
          <a:xfrm>
            <a:off x="1032887" y="266345"/>
            <a:ext cx="10126226" cy="576788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48800D-1A4E-C9C0-8731-924AAA4D84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059" r="1012"/>
          <a:stretch>
            <a:fillRect/>
          </a:stretch>
        </p:blipFill>
        <p:spPr>
          <a:xfrm>
            <a:off x="390331" y="823773"/>
            <a:ext cx="11659162" cy="421657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8CF2DC-C34C-2646-DE56-74CDBC136D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875" y="449001"/>
            <a:ext cx="10984249" cy="49661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C277849-F511-3585-DEA7-6BA1682F131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240"/>
          <a:stretch>
            <a:fillRect/>
          </a:stretch>
        </p:blipFill>
        <p:spPr>
          <a:xfrm>
            <a:off x="164787" y="391906"/>
            <a:ext cx="11884706" cy="52472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72E62C-D416-B13B-40F0-13AF068DB8A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2873"/>
          <a:stretch>
            <a:fillRect/>
          </a:stretch>
        </p:blipFill>
        <p:spPr>
          <a:xfrm>
            <a:off x="870060" y="118882"/>
            <a:ext cx="10451877" cy="595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950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BB9BF2-7EF1-0B80-DEE1-410DDB23B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7ABAB6D8-F7FD-19AA-AC4E-587FF460E3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E22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ounded Rectangle 9">
            <a:extLst>
              <a:ext uri="{FF2B5EF4-FFF2-40B4-BE49-F238E27FC236}">
                <a16:creationId xmlns:a16="http://schemas.microsoft.com/office/drawing/2014/main" id="{BD79BFAE-32D9-1DF4-54F5-A4D2BF93B5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32BBE6-DDC1-5636-F71A-4DB0A0D201AF}"/>
              </a:ext>
            </a:extLst>
          </p:cNvPr>
          <p:cNvSpPr/>
          <p:nvPr/>
        </p:nvSpPr>
        <p:spPr>
          <a:xfrm>
            <a:off x="-108857" y="-180268"/>
            <a:ext cx="12409714" cy="70539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ACE706-ED12-5802-939B-15543DD7D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9AB296-BCC5-A471-804F-F568C3192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31889D-7B7F-2459-3AD2-A02AD365E9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307"/>
          <a:stretch>
            <a:fillRect/>
          </a:stretch>
        </p:blipFill>
        <p:spPr>
          <a:xfrm>
            <a:off x="1032887" y="266345"/>
            <a:ext cx="10126226" cy="576788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3F55E79-8788-F387-5F7F-78FF24AC88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059" r="1012"/>
          <a:stretch>
            <a:fillRect/>
          </a:stretch>
        </p:blipFill>
        <p:spPr>
          <a:xfrm>
            <a:off x="390331" y="823773"/>
            <a:ext cx="11659162" cy="421657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BEBD51-961B-5104-7557-97D8721BAB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875" y="449001"/>
            <a:ext cx="10984249" cy="49661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2257FC-2F7F-0078-CE64-9814C0E3279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240"/>
          <a:stretch>
            <a:fillRect/>
          </a:stretch>
        </p:blipFill>
        <p:spPr>
          <a:xfrm>
            <a:off x="164787" y="391906"/>
            <a:ext cx="11884706" cy="52472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ECBBF9-3335-A633-52BB-4D35CF02B1A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2873"/>
          <a:stretch>
            <a:fillRect/>
          </a:stretch>
        </p:blipFill>
        <p:spPr>
          <a:xfrm>
            <a:off x="870060" y="118882"/>
            <a:ext cx="10451877" cy="59588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E33E88-9150-220F-06D0-FDF0CFF7C2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2196" y="1396618"/>
            <a:ext cx="11836154" cy="349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940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2BE868-A967-6C32-BCA4-2E8EE965C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218EC52-DCBD-02C0-9EDE-D7C6D7BAF89D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CEA45262-4F33-A28F-5547-458BFA329624}"/>
              </a:ext>
            </a:extLst>
          </p:cNvPr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Inside the Tool: Forms &amp; Features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C0548B03-F614-A68B-D643-16D267AB7306}"/>
              </a:ext>
            </a:extLst>
          </p:cNvPr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rgbClr val="107B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1E89B2FD-390A-AF8D-DB02-4FDCCD2FC8EA}"/>
              </a:ext>
            </a:extLst>
          </p:cNvPr>
          <p:cNvSpPr/>
          <p:nvPr/>
        </p:nvSpPr>
        <p:spPr>
          <a:xfrm>
            <a:off x="48768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295EA66F-FC4A-4B42-0759-7B6F9BB9E901}"/>
              </a:ext>
            </a:extLst>
          </p:cNvPr>
          <p:cNvSpPr/>
          <p:nvPr/>
        </p:nvSpPr>
        <p:spPr>
          <a:xfrm>
            <a:off x="487680" y="1341120"/>
            <a:ext cx="85344" cy="1584960"/>
          </a:xfrm>
          <a:prstGeom prst="rect">
            <a:avLst/>
          </a:prstGeom>
          <a:solidFill>
            <a:schemeClr val="accent2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9DBE9793-62DC-7A42-D4AB-308ECBDADF88}"/>
              </a:ext>
            </a:extLst>
          </p:cNvPr>
          <p:cNvSpPr/>
          <p:nvPr/>
        </p:nvSpPr>
        <p:spPr>
          <a:xfrm>
            <a:off x="148742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Request Form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9470D83B-2708-46A1-FA32-45FCC33A1691}"/>
              </a:ext>
            </a:extLst>
          </p:cNvPr>
          <p:cNvSpPr/>
          <p:nvPr/>
        </p:nvSpPr>
        <p:spPr>
          <a:xfrm>
            <a:off x="1487424" y="192633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Structured intake collects project type, requestor, purpose, and data needs; auto-sends communication to kick off screening.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0DD05A79-D740-E5D5-5A52-E4EE2562D0AD}"/>
              </a:ext>
            </a:extLst>
          </p:cNvPr>
          <p:cNvSpPr/>
          <p:nvPr/>
        </p:nvSpPr>
        <p:spPr>
          <a:xfrm>
            <a:off x="640080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D866E871-D88E-6BB6-5F8B-FB3628ABE038}"/>
              </a:ext>
            </a:extLst>
          </p:cNvPr>
          <p:cNvSpPr/>
          <p:nvPr/>
        </p:nvSpPr>
        <p:spPr>
          <a:xfrm>
            <a:off x="6400800" y="1341120"/>
            <a:ext cx="85344" cy="1584960"/>
          </a:xfrm>
          <a:prstGeom prst="rect">
            <a:avLst/>
          </a:prstGeom>
          <a:solidFill>
            <a:schemeClr val="accent6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0984B027-1044-3B1B-37F8-1426D62CF8D1}"/>
              </a:ext>
            </a:extLst>
          </p:cNvPr>
          <p:cNvSpPr/>
          <p:nvPr/>
        </p:nvSpPr>
        <p:spPr>
          <a:xfrm>
            <a:off x="740054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Screening Assessment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B60B4954-59AF-0635-F77C-9D358187873B}"/>
              </a:ext>
            </a:extLst>
          </p:cNvPr>
          <p:cNvSpPr/>
          <p:nvPr/>
        </p:nvSpPr>
        <p:spPr>
          <a:xfrm>
            <a:off x="7400544" y="192633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Internal form to evaluate staff capacity, technical requirements, and feasibility before accepting a project.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15CCB3F4-F479-89D7-718E-B31DCB3642E6}"/>
              </a:ext>
            </a:extLst>
          </p:cNvPr>
          <p:cNvSpPr/>
          <p:nvPr/>
        </p:nvSpPr>
        <p:spPr>
          <a:xfrm>
            <a:off x="48768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362812AC-8257-1BE6-FE58-4921C574D423}"/>
              </a:ext>
            </a:extLst>
          </p:cNvPr>
          <p:cNvSpPr/>
          <p:nvPr/>
        </p:nvSpPr>
        <p:spPr>
          <a:xfrm>
            <a:off x="487680" y="3108960"/>
            <a:ext cx="85344" cy="1584960"/>
          </a:xfrm>
          <a:prstGeom prst="rect">
            <a:avLst/>
          </a:prstGeom>
          <a:solidFill>
            <a:schemeClr val="accent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E258BAF2-D2E8-CC93-15E1-8EDC4945C33F}"/>
              </a:ext>
            </a:extLst>
          </p:cNvPr>
          <p:cNvSpPr/>
          <p:nvPr/>
        </p:nvSpPr>
        <p:spPr>
          <a:xfrm>
            <a:off x="148742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Assignment &amp; Scope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EAF224A9-D193-9171-1B2C-1319F88B5E2A}"/>
              </a:ext>
            </a:extLst>
          </p:cNvPr>
          <p:cNvSpPr/>
          <p:nvPr/>
        </p:nvSpPr>
        <p:spPr>
          <a:xfrm>
            <a:off x="1487424" y="369417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Assign projects based on screening results and auto-generate scope of work agreements between epi staff and requestors.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F6DB8FB2-B07F-0AA8-8DA5-1614F838A283}"/>
              </a:ext>
            </a:extLst>
          </p:cNvPr>
          <p:cNvSpPr/>
          <p:nvPr/>
        </p:nvSpPr>
        <p:spPr>
          <a:xfrm>
            <a:off x="640080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9900B9F6-EAC8-D70B-0546-3E2B1DE8CE99}"/>
              </a:ext>
            </a:extLst>
          </p:cNvPr>
          <p:cNvSpPr/>
          <p:nvPr/>
        </p:nvSpPr>
        <p:spPr>
          <a:xfrm>
            <a:off x="6400800" y="3108960"/>
            <a:ext cx="85344" cy="1584960"/>
          </a:xfrm>
          <a:prstGeom prst="rect">
            <a:avLst/>
          </a:prstGeom>
          <a:solidFill>
            <a:srgbClr val="1A9BA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6">
            <a:extLst>
              <a:ext uri="{FF2B5EF4-FFF2-40B4-BE49-F238E27FC236}">
                <a16:creationId xmlns:a16="http://schemas.microsoft.com/office/drawing/2014/main" id="{EE865CAD-4FFB-36B6-CBF0-60EEED3A6D57}"/>
              </a:ext>
            </a:extLst>
          </p:cNvPr>
          <p:cNvSpPr/>
          <p:nvPr/>
        </p:nvSpPr>
        <p:spPr>
          <a:xfrm>
            <a:off x="740054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Timelines &amp; Milestones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17">
            <a:extLst>
              <a:ext uri="{FF2B5EF4-FFF2-40B4-BE49-F238E27FC236}">
                <a16:creationId xmlns:a16="http://schemas.microsoft.com/office/drawing/2014/main" id="{9453C05C-E73E-34B9-4DA0-17BA4D115688}"/>
              </a:ext>
            </a:extLst>
          </p:cNvPr>
          <p:cNvSpPr/>
          <p:nvPr/>
        </p:nvSpPr>
        <p:spPr>
          <a:xfrm>
            <a:off x="7400544" y="369417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Staff log key milestones and deliverables; built-in date calculations flag overdue tasks and project pace.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18">
            <a:extLst>
              <a:ext uri="{FF2B5EF4-FFF2-40B4-BE49-F238E27FC236}">
                <a16:creationId xmlns:a16="http://schemas.microsoft.com/office/drawing/2014/main" id="{A868EC98-F2C4-3922-D13D-64AC91580133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19">
            <a:extLst>
              <a:ext uri="{FF2B5EF4-FFF2-40B4-BE49-F238E27FC236}">
                <a16:creationId xmlns:a16="http://schemas.microsoft.com/office/drawing/2014/main" id="{67E9C28A-9A1E-9C21-F71A-1A150639A760}"/>
              </a:ext>
            </a:extLst>
          </p:cNvPr>
          <p:cNvSpPr/>
          <p:nvPr/>
        </p:nvSpPr>
        <p:spPr>
          <a:xfrm>
            <a:off x="487680" y="4876800"/>
            <a:ext cx="85344" cy="1584960"/>
          </a:xfrm>
          <a:prstGeom prst="rect">
            <a:avLst/>
          </a:prstGeom>
          <a:solidFill>
            <a:schemeClr val="accent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0">
            <a:extLst>
              <a:ext uri="{FF2B5EF4-FFF2-40B4-BE49-F238E27FC236}">
                <a16:creationId xmlns:a16="http://schemas.microsoft.com/office/drawing/2014/main" id="{9E3FCF9D-FF6D-310F-814F-0FD5492E641E}"/>
              </a:ext>
            </a:extLst>
          </p:cNvPr>
          <p:cNvSpPr/>
          <p:nvPr/>
        </p:nvSpPr>
        <p:spPr>
          <a:xfrm>
            <a:off x="148742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Alerts &amp; Notifications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1">
            <a:extLst>
              <a:ext uri="{FF2B5EF4-FFF2-40B4-BE49-F238E27FC236}">
                <a16:creationId xmlns:a16="http://schemas.microsoft.com/office/drawing/2014/main" id="{52DBD4E6-09CA-18B1-CCC5-107B8704AF80}"/>
              </a:ext>
            </a:extLst>
          </p:cNvPr>
          <p:cNvSpPr/>
          <p:nvPr/>
        </p:nvSpPr>
        <p:spPr>
          <a:xfrm>
            <a:off x="1487424" y="546201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Automated alerts notify staff and supervisors of new requests, pending deadlines, drafts to review and status changes.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2">
            <a:extLst>
              <a:ext uri="{FF2B5EF4-FFF2-40B4-BE49-F238E27FC236}">
                <a16:creationId xmlns:a16="http://schemas.microsoft.com/office/drawing/2014/main" id="{F0F09AB0-4B37-2006-1706-6839EF80CB82}"/>
              </a:ext>
            </a:extLst>
          </p:cNvPr>
          <p:cNvSpPr/>
          <p:nvPr/>
        </p:nvSpPr>
        <p:spPr>
          <a:xfrm>
            <a:off x="640080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3">
            <a:extLst>
              <a:ext uri="{FF2B5EF4-FFF2-40B4-BE49-F238E27FC236}">
                <a16:creationId xmlns:a16="http://schemas.microsoft.com/office/drawing/2014/main" id="{0E1B5BEA-948C-5198-FA83-5940EEE18E39}"/>
              </a:ext>
            </a:extLst>
          </p:cNvPr>
          <p:cNvSpPr/>
          <p:nvPr/>
        </p:nvSpPr>
        <p:spPr>
          <a:xfrm>
            <a:off x="6400800" y="4876800"/>
            <a:ext cx="85344" cy="1584960"/>
          </a:xfrm>
          <a:prstGeom prst="rect">
            <a:avLst/>
          </a:prstGeom>
          <a:solidFill>
            <a:schemeClr val="accent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24">
            <a:extLst>
              <a:ext uri="{FF2B5EF4-FFF2-40B4-BE49-F238E27FC236}">
                <a16:creationId xmlns:a16="http://schemas.microsoft.com/office/drawing/2014/main" id="{568FFF81-E444-144D-66C9-3219E26C5D04}"/>
              </a:ext>
            </a:extLst>
          </p:cNvPr>
          <p:cNvSpPr/>
          <p:nvPr/>
        </p:nvSpPr>
        <p:spPr>
          <a:xfrm>
            <a:off x="740054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KPIs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25">
            <a:extLst>
              <a:ext uri="{FF2B5EF4-FFF2-40B4-BE49-F238E27FC236}">
                <a16:creationId xmlns:a16="http://schemas.microsoft.com/office/drawing/2014/main" id="{F8AE4EDF-4793-25E7-081E-4F0CB1648818}"/>
              </a:ext>
            </a:extLst>
          </p:cNvPr>
          <p:cNvSpPr/>
          <p:nvPr/>
        </p:nvSpPr>
        <p:spPr>
          <a:xfrm>
            <a:off x="7400544" y="546201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Calculates completion timelines, QA benchmarks, workload distribution, and project status.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Graphic 34" descr="Signal with solid fill">
            <a:extLst>
              <a:ext uri="{FF2B5EF4-FFF2-40B4-BE49-F238E27FC236}">
                <a16:creationId xmlns:a16="http://schemas.microsoft.com/office/drawing/2014/main" id="{F028CF22-EA70-F364-BB8B-FC3FB4D7BB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43472" y="5199888"/>
            <a:ext cx="914400" cy="914400"/>
          </a:xfrm>
          <a:prstGeom prst="rect">
            <a:avLst/>
          </a:prstGeom>
        </p:spPr>
      </p:pic>
      <p:pic>
        <p:nvPicPr>
          <p:cNvPr id="37" name="Graphic 36" descr="Alarm clock with solid fill">
            <a:extLst>
              <a:ext uri="{FF2B5EF4-FFF2-40B4-BE49-F238E27FC236}">
                <a16:creationId xmlns:a16="http://schemas.microsoft.com/office/drawing/2014/main" id="{7F98AB51-12F2-BD79-0C0C-E2EE298643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3024" y="5187696"/>
            <a:ext cx="914400" cy="914400"/>
          </a:xfrm>
          <a:prstGeom prst="rect">
            <a:avLst/>
          </a:prstGeom>
        </p:spPr>
      </p:pic>
      <p:pic>
        <p:nvPicPr>
          <p:cNvPr id="39" name="Graphic 38" descr="Clipboard Checked with solid fill">
            <a:extLst>
              <a:ext uri="{FF2B5EF4-FFF2-40B4-BE49-F238E27FC236}">
                <a16:creationId xmlns:a16="http://schemas.microsoft.com/office/drawing/2014/main" id="{3A959E43-7934-BC72-AD12-C06A57AF26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6928" y="3447288"/>
            <a:ext cx="914400" cy="914400"/>
          </a:xfrm>
          <a:prstGeom prst="rect">
            <a:avLst/>
          </a:prstGeom>
        </p:spPr>
      </p:pic>
      <p:pic>
        <p:nvPicPr>
          <p:cNvPr id="41" name="Graphic 40" descr="Magnifying glass with solid fill">
            <a:extLst>
              <a:ext uri="{FF2B5EF4-FFF2-40B4-BE49-F238E27FC236}">
                <a16:creationId xmlns:a16="http://schemas.microsoft.com/office/drawing/2014/main" id="{9D81045C-765C-6184-7A08-9D793C4643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86144" y="1682496"/>
            <a:ext cx="914400" cy="914400"/>
          </a:xfrm>
          <a:prstGeom prst="rect">
            <a:avLst/>
          </a:prstGeom>
        </p:spPr>
      </p:pic>
      <p:pic>
        <p:nvPicPr>
          <p:cNvPr id="43" name="Graphic 42" descr="Daily calendar with solid fill">
            <a:extLst>
              <a:ext uri="{FF2B5EF4-FFF2-40B4-BE49-F238E27FC236}">
                <a16:creationId xmlns:a16="http://schemas.microsoft.com/office/drawing/2014/main" id="{95BBA026-2F93-1B4C-BA31-282F6B7685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86144" y="3419856"/>
            <a:ext cx="914400" cy="914400"/>
          </a:xfrm>
          <a:prstGeom prst="rect">
            <a:avLst/>
          </a:prstGeom>
        </p:spPr>
      </p:pic>
      <p:pic>
        <p:nvPicPr>
          <p:cNvPr id="45" name="Graphic 44" descr="Help with solid fill">
            <a:extLst>
              <a:ext uri="{FF2B5EF4-FFF2-40B4-BE49-F238E27FC236}">
                <a16:creationId xmlns:a16="http://schemas.microsoft.com/office/drawing/2014/main" id="{18170A25-9A0C-C211-D792-1BED81997D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6928" y="1685544"/>
            <a:ext cx="914400" cy="914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523AA24-3489-E35B-646A-D93BAF2405D9}"/>
              </a:ext>
            </a:extLst>
          </p:cNvPr>
          <p:cNvSpPr/>
          <p:nvPr/>
        </p:nvSpPr>
        <p:spPr>
          <a:xfrm>
            <a:off x="487680" y="1341783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8E40BA-18F4-165F-483B-549CD59A6A90}"/>
              </a:ext>
            </a:extLst>
          </p:cNvPr>
          <p:cNvSpPr/>
          <p:nvPr/>
        </p:nvSpPr>
        <p:spPr>
          <a:xfrm>
            <a:off x="6400800" y="310784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2177032-0487-D54E-FCA5-C5DF13D20A76}"/>
              </a:ext>
            </a:extLst>
          </p:cNvPr>
          <p:cNvSpPr/>
          <p:nvPr/>
        </p:nvSpPr>
        <p:spPr>
          <a:xfrm>
            <a:off x="487680" y="310784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857148E-47E5-51F9-B835-5C512F6F7D7C}"/>
              </a:ext>
            </a:extLst>
          </p:cNvPr>
          <p:cNvSpPr/>
          <p:nvPr/>
        </p:nvSpPr>
        <p:spPr>
          <a:xfrm>
            <a:off x="6400800" y="487456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9B53607-508E-2A19-37C6-D64F16ADC1EC}"/>
              </a:ext>
            </a:extLst>
          </p:cNvPr>
          <p:cNvSpPr/>
          <p:nvPr/>
        </p:nvSpPr>
        <p:spPr>
          <a:xfrm>
            <a:off x="487680" y="4880904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60758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80F4ED-C256-7109-A6E1-B1D019DB3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90E40B5-CD14-B46F-6732-B5942E11C841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18E79334-FFE6-FCE7-6E74-9FCDBC384F6A}"/>
              </a:ext>
            </a:extLst>
          </p:cNvPr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Inside the Tool: Forms &amp; Features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254855EE-AEE4-4EF0-9182-7348ED4B8585}"/>
              </a:ext>
            </a:extLst>
          </p:cNvPr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rgbClr val="107B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07465D59-C781-AED1-52DB-5C9F6FA4A05C}"/>
              </a:ext>
            </a:extLst>
          </p:cNvPr>
          <p:cNvSpPr/>
          <p:nvPr/>
        </p:nvSpPr>
        <p:spPr>
          <a:xfrm>
            <a:off x="48768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81B0226D-CF97-5C96-7AFD-B807B931E6E2}"/>
              </a:ext>
            </a:extLst>
          </p:cNvPr>
          <p:cNvSpPr/>
          <p:nvPr/>
        </p:nvSpPr>
        <p:spPr>
          <a:xfrm>
            <a:off x="487680" y="1341120"/>
            <a:ext cx="85344" cy="1584960"/>
          </a:xfrm>
          <a:prstGeom prst="rect">
            <a:avLst/>
          </a:prstGeom>
          <a:solidFill>
            <a:schemeClr val="accent2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E79C9652-DAFC-812F-ECF5-7E76E570100C}"/>
              </a:ext>
            </a:extLst>
          </p:cNvPr>
          <p:cNvSpPr/>
          <p:nvPr/>
        </p:nvSpPr>
        <p:spPr>
          <a:xfrm>
            <a:off x="148742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Request Form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E0E6B60C-7E90-9282-7421-6A95229AD630}"/>
              </a:ext>
            </a:extLst>
          </p:cNvPr>
          <p:cNvSpPr/>
          <p:nvPr/>
        </p:nvSpPr>
        <p:spPr>
          <a:xfrm>
            <a:off x="1487424" y="192633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Structured intake collects project type, requestor, purpose, and data needs; auto-sends communication to kick off screening.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06D7D067-1CAC-244F-EF0B-70F5E596898A}"/>
              </a:ext>
            </a:extLst>
          </p:cNvPr>
          <p:cNvSpPr/>
          <p:nvPr/>
        </p:nvSpPr>
        <p:spPr>
          <a:xfrm>
            <a:off x="640080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3F584BF6-C80E-F3B0-3AB4-D6E960CB5C79}"/>
              </a:ext>
            </a:extLst>
          </p:cNvPr>
          <p:cNvSpPr/>
          <p:nvPr/>
        </p:nvSpPr>
        <p:spPr>
          <a:xfrm>
            <a:off x="6400800" y="1341120"/>
            <a:ext cx="85344" cy="1584960"/>
          </a:xfrm>
          <a:prstGeom prst="rect">
            <a:avLst/>
          </a:prstGeom>
          <a:solidFill>
            <a:schemeClr val="accent6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BAC1937D-F391-D333-8DFC-24A7652D1EB5}"/>
              </a:ext>
            </a:extLst>
          </p:cNvPr>
          <p:cNvSpPr/>
          <p:nvPr/>
        </p:nvSpPr>
        <p:spPr>
          <a:xfrm>
            <a:off x="740054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Screening Assessment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BA4780E8-C4BD-8831-1BB1-B65FD83426DD}"/>
              </a:ext>
            </a:extLst>
          </p:cNvPr>
          <p:cNvSpPr/>
          <p:nvPr/>
        </p:nvSpPr>
        <p:spPr>
          <a:xfrm>
            <a:off x="7400544" y="192633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Internal form to evaluate staff capacity, technical requirements, and feasibility before accepting a project.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984901F8-A1D7-DB05-8558-5171CF49D9E4}"/>
              </a:ext>
            </a:extLst>
          </p:cNvPr>
          <p:cNvSpPr/>
          <p:nvPr/>
        </p:nvSpPr>
        <p:spPr>
          <a:xfrm>
            <a:off x="48768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F5C0C330-BE5A-B9C0-3942-987D2E0235CC}"/>
              </a:ext>
            </a:extLst>
          </p:cNvPr>
          <p:cNvSpPr/>
          <p:nvPr/>
        </p:nvSpPr>
        <p:spPr>
          <a:xfrm>
            <a:off x="487680" y="3108960"/>
            <a:ext cx="85344" cy="1584960"/>
          </a:xfrm>
          <a:prstGeom prst="rect">
            <a:avLst/>
          </a:prstGeom>
          <a:solidFill>
            <a:schemeClr val="accent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E5ABE5C3-0E00-2201-BF7C-952CC0629AD0}"/>
              </a:ext>
            </a:extLst>
          </p:cNvPr>
          <p:cNvSpPr/>
          <p:nvPr/>
        </p:nvSpPr>
        <p:spPr>
          <a:xfrm>
            <a:off x="148742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Assignment &amp; Scope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FE5DF07F-330F-5081-6B54-32D6BA6F8DC1}"/>
              </a:ext>
            </a:extLst>
          </p:cNvPr>
          <p:cNvSpPr/>
          <p:nvPr/>
        </p:nvSpPr>
        <p:spPr>
          <a:xfrm>
            <a:off x="1487424" y="369417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Assign projects based on screening results and auto-generate scope of work agreements between epi staff and requestors.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82B3CFA7-D64D-1BDC-1833-57C4EB7CE508}"/>
              </a:ext>
            </a:extLst>
          </p:cNvPr>
          <p:cNvSpPr/>
          <p:nvPr/>
        </p:nvSpPr>
        <p:spPr>
          <a:xfrm>
            <a:off x="640080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97C35F83-9DF7-9E85-3D30-DBFE0892427B}"/>
              </a:ext>
            </a:extLst>
          </p:cNvPr>
          <p:cNvSpPr/>
          <p:nvPr/>
        </p:nvSpPr>
        <p:spPr>
          <a:xfrm>
            <a:off x="6400800" y="3108960"/>
            <a:ext cx="85344" cy="1584960"/>
          </a:xfrm>
          <a:prstGeom prst="rect">
            <a:avLst/>
          </a:prstGeom>
          <a:solidFill>
            <a:srgbClr val="1A9BA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6">
            <a:extLst>
              <a:ext uri="{FF2B5EF4-FFF2-40B4-BE49-F238E27FC236}">
                <a16:creationId xmlns:a16="http://schemas.microsoft.com/office/drawing/2014/main" id="{8A83C899-9ADC-59FB-8513-BD860647BBE5}"/>
              </a:ext>
            </a:extLst>
          </p:cNvPr>
          <p:cNvSpPr/>
          <p:nvPr/>
        </p:nvSpPr>
        <p:spPr>
          <a:xfrm>
            <a:off x="740054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Timelines &amp; Milestones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17">
            <a:extLst>
              <a:ext uri="{FF2B5EF4-FFF2-40B4-BE49-F238E27FC236}">
                <a16:creationId xmlns:a16="http://schemas.microsoft.com/office/drawing/2014/main" id="{AD4B11FF-A97A-62C4-2FB8-C10C6B66B7FC}"/>
              </a:ext>
            </a:extLst>
          </p:cNvPr>
          <p:cNvSpPr/>
          <p:nvPr/>
        </p:nvSpPr>
        <p:spPr>
          <a:xfrm>
            <a:off x="7400544" y="369417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Staff log key milestones and deliverables; built-in date calculations flag overdue tasks and project pace.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18">
            <a:extLst>
              <a:ext uri="{FF2B5EF4-FFF2-40B4-BE49-F238E27FC236}">
                <a16:creationId xmlns:a16="http://schemas.microsoft.com/office/drawing/2014/main" id="{C6D0D950-1AF5-CD3A-B28E-E91F6C900A23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19">
            <a:extLst>
              <a:ext uri="{FF2B5EF4-FFF2-40B4-BE49-F238E27FC236}">
                <a16:creationId xmlns:a16="http://schemas.microsoft.com/office/drawing/2014/main" id="{CBABAA8B-E7BA-CE8A-9AB9-C32FAE3ED65D}"/>
              </a:ext>
            </a:extLst>
          </p:cNvPr>
          <p:cNvSpPr/>
          <p:nvPr/>
        </p:nvSpPr>
        <p:spPr>
          <a:xfrm>
            <a:off x="487680" y="4876800"/>
            <a:ext cx="85344" cy="1584960"/>
          </a:xfrm>
          <a:prstGeom prst="rect">
            <a:avLst/>
          </a:prstGeom>
          <a:solidFill>
            <a:schemeClr val="accent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0">
            <a:extLst>
              <a:ext uri="{FF2B5EF4-FFF2-40B4-BE49-F238E27FC236}">
                <a16:creationId xmlns:a16="http://schemas.microsoft.com/office/drawing/2014/main" id="{BF8374DC-CC54-4696-3691-00BAE193CF32}"/>
              </a:ext>
            </a:extLst>
          </p:cNvPr>
          <p:cNvSpPr/>
          <p:nvPr/>
        </p:nvSpPr>
        <p:spPr>
          <a:xfrm>
            <a:off x="148742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Alerts &amp; Notifications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1">
            <a:extLst>
              <a:ext uri="{FF2B5EF4-FFF2-40B4-BE49-F238E27FC236}">
                <a16:creationId xmlns:a16="http://schemas.microsoft.com/office/drawing/2014/main" id="{BB53414D-1BB1-A838-025D-1BA0981ADDB4}"/>
              </a:ext>
            </a:extLst>
          </p:cNvPr>
          <p:cNvSpPr/>
          <p:nvPr/>
        </p:nvSpPr>
        <p:spPr>
          <a:xfrm>
            <a:off x="1487424" y="546201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Automated alerts notify staff and supervisors of new requests, pending deadlines, drafts to review and status changes.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2">
            <a:extLst>
              <a:ext uri="{FF2B5EF4-FFF2-40B4-BE49-F238E27FC236}">
                <a16:creationId xmlns:a16="http://schemas.microsoft.com/office/drawing/2014/main" id="{4BA13F3C-4582-BC67-AF80-177E8F5D3D3A}"/>
              </a:ext>
            </a:extLst>
          </p:cNvPr>
          <p:cNvSpPr/>
          <p:nvPr/>
        </p:nvSpPr>
        <p:spPr>
          <a:xfrm>
            <a:off x="640080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3">
            <a:extLst>
              <a:ext uri="{FF2B5EF4-FFF2-40B4-BE49-F238E27FC236}">
                <a16:creationId xmlns:a16="http://schemas.microsoft.com/office/drawing/2014/main" id="{5C5BA6E3-BBD7-20D2-EA72-386E1D091CCD}"/>
              </a:ext>
            </a:extLst>
          </p:cNvPr>
          <p:cNvSpPr/>
          <p:nvPr/>
        </p:nvSpPr>
        <p:spPr>
          <a:xfrm>
            <a:off x="6400800" y="4876800"/>
            <a:ext cx="85344" cy="1584960"/>
          </a:xfrm>
          <a:prstGeom prst="rect">
            <a:avLst/>
          </a:prstGeom>
          <a:solidFill>
            <a:schemeClr val="accent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24">
            <a:extLst>
              <a:ext uri="{FF2B5EF4-FFF2-40B4-BE49-F238E27FC236}">
                <a16:creationId xmlns:a16="http://schemas.microsoft.com/office/drawing/2014/main" id="{D24936A6-2821-A3AA-435C-D539AE77E2CB}"/>
              </a:ext>
            </a:extLst>
          </p:cNvPr>
          <p:cNvSpPr/>
          <p:nvPr/>
        </p:nvSpPr>
        <p:spPr>
          <a:xfrm>
            <a:off x="740054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KPIs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25">
            <a:extLst>
              <a:ext uri="{FF2B5EF4-FFF2-40B4-BE49-F238E27FC236}">
                <a16:creationId xmlns:a16="http://schemas.microsoft.com/office/drawing/2014/main" id="{5367431E-759E-C5DD-1A77-B7AEBEAEF696}"/>
              </a:ext>
            </a:extLst>
          </p:cNvPr>
          <p:cNvSpPr/>
          <p:nvPr/>
        </p:nvSpPr>
        <p:spPr>
          <a:xfrm>
            <a:off x="7400544" y="546201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Calculates completion timelines, QA benchmarks, workload distribution, and project status.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Graphic 34" descr="Signal with solid fill">
            <a:extLst>
              <a:ext uri="{FF2B5EF4-FFF2-40B4-BE49-F238E27FC236}">
                <a16:creationId xmlns:a16="http://schemas.microsoft.com/office/drawing/2014/main" id="{696A30A8-FC88-53ED-75F9-0A77E6A69EC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43472" y="5199888"/>
            <a:ext cx="914400" cy="914400"/>
          </a:xfrm>
          <a:prstGeom prst="rect">
            <a:avLst/>
          </a:prstGeom>
        </p:spPr>
      </p:pic>
      <p:pic>
        <p:nvPicPr>
          <p:cNvPr id="37" name="Graphic 36" descr="Alarm clock with solid fill">
            <a:extLst>
              <a:ext uri="{FF2B5EF4-FFF2-40B4-BE49-F238E27FC236}">
                <a16:creationId xmlns:a16="http://schemas.microsoft.com/office/drawing/2014/main" id="{B88E6C9B-DEB1-0EEB-D70E-C49AEDCFCA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3024" y="5187696"/>
            <a:ext cx="914400" cy="914400"/>
          </a:xfrm>
          <a:prstGeom prst="rect">
            <a:avLst/>
          </a:prstGeom>
        </p:spPr>
      </p:pic>
      <p:pic>
        <p:nvPicPr>
          <p:cNvPr id="39" name="Graphic 38" descr="Clipboard Checked with solid fill">
            <a:extLst>
              <a:ext uri="{FF2B5EF4-FFF2-40B4-BE49-F238E27FC236}">
                <a16:creationId xmlns:a16="http://schemas.microsoft.com/office/drawing/2014/main" id="{7DCC5667-D4E2-336C-1BC9-AE1E15B3E4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6928" y="3447288"/>
            <a:ext cx="914400" cy="914400"/>
          </a:xfrm>
          <a:prstGeom prst="rect">
            <a:avLst/>
          </a:prstGeom>
        </p:spPr>
      </p:pic>
      <p:pic>
        <p:nvPicPr>
          <p:cNvPr id="41" name="Graphic 40" descr="Magnifying glass with solid fill">
            <a:extLst>
              <a:ext uri="{FF2B5EF4-FFF2-40B4-BE49-F238E27FC236}">
                <a16:creationId xmlns:a16="http://schemas.microsoft.com/office/drawing/2014/main" id="{B65EAD8D-019E-B9D6-07F9-C27088CD51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86144" y="1682496"/>
            <a:ext cx="914400" cy="914400"/>
          </a:xfrm>
          <a:prstGeom prst="rect">
            <a:avLst/>
          </a:prstGeom>
        </p:spPr>
      </p:pic>
      <p:pic>
        <p:nvPicPr>
          <p:cNvPr id="43" name="Graphic 42" descr="Daily calendar with solid fill">
            <a:extLst>
              <a:ext uri="{FF2B5EF4-FFF2-40B4-BE49-F238E27FC236}">
                <a16:creationId xmlns:a16="http://schemas.microsoft.com/office/drawing/2014/main" id="{E4F71C74-A4B7-AF83-8921-A9A6E389C3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86144" y="3419856"/>
            <a:ext cx="914400" cy="914400"/>
          </a:xfrm>
          <a:prstGeom prst="rect">
            <a:avLst/>
          </a:prstGeom>
        </p:spPr>
      </p:pic>
      <p:pic>
        <p:nvPicPr>
          <p:cNvPr id="45" name="Graphic 44" descr="Help with solid fill">
            <a:extLst>
              <a:ext uri="{FF2B5EF4-FFF2-40B4-BE49-F238E27FC236}">
                <a16:creationId xmlns:a16="http://schemas.microsoft.com/office/drawing/2014/main" id="{1569C3FD-DEAA-6AAD-B52A-6D6A6D1975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6928" y="1685544"/>
            <a:ext cx="914400" cy="914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8C3CBE7-F182-EDA9-2723-8FEECDA36937}"/>
              </a:ext>
            </a:extLst>
          </p:cNvPr>
          <p:cNvSpPr/>
          <p:nvPr/>
        </p:nvSpPr>
        <p:spPr>
          <a:xfrm>
            <a:off x="487680" y="1341783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2517F69-96A3-90FD-9D43-32BB69E1FD07}"/>
              </a:ext>
            </a:extLst>
          </p:cNvPr>
          <p:cNvSpPr/>
          <p:nvPr/>
        </p:nvSpPr>
        <p:spPr>
          <a:xfrm>
            <a:off x="6400800" y="310784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A68CF18-377C-6D79-944A-2E808B6FE7CA}"/>
              </a:ext>
            </a:extLst>
          </p:cNvPr>
          <p:cNvSpPr/>
          <p:nvPr/>
        </p:nvSpPr>
        <p:spPr>
          <a:xfrm>
            <a:off x="6400800" y="487456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F8DA5F8-4F58-254D-9AF2-2334D390C422}"/>
              </a:ext>
            </a:extLst>
          </p:cNvPr>
          <p:cNvSpPr/>
          <p:nvPr/>
        </p:nvSpPr>
        <p:spPr>
          <a:xfrm>
            <a:off x="487680" y="4880904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56593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2FE58EF-8932-6C1E-9AFA-B27791E90448}"/>
              </a:ext>
            </a:extLst>
          </p:cNvPr>
          <p:cNvSpPr/>
          <p:nvPr/>
        </p:nvSpPr>
        <p:spPr>
          <a:xfrm>
            <a:off x="6339649" y="2523897"/>
            <a:ext cx="5076765" cy="126512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19E372-6F83-CB1B-4477-ACD8AA10B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410" y="2302340"/>
            <a:ext cx="4156512" cy="1708244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Screening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77A9D8-380D-5212-41BB-2229C7AA9D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53" r="2233" b="13799"/>
          <a:stretch>
            <a:fillRect/>
          </a:stretch>
        </p:blipFill>
        <p:spPr>
          <a:xfrm>
            <a:off x="0" y="0"/>
            <a:ext cx="6505104" cy="6858000"/>
          </a:xfrm>
          <a:prstGeom prst="rect">
            <a:avLst/>
          </a:prstGeom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762D597-281A-E953-B6CB-6D3F78F96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7738479" y="3388385"/>
            <a:ext cx="8811008" cy="388307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7AC5F36-2C24-07A2-54DF-58B873161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00612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5A6C18-CCB8-97B3-2BB5-E9502EA89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Slide Background">
            <a:extLst>
              <a:ext uri="{FF2B5EF4-FFF2-40B4-BE49-F238E27FC236}">
                <a16:creationId xmlns:a16="http://schemas.microsoft.com/office/drawing/2014/main" id="{06BF2EAB-327B-A7EC-4F49-C624F4EEE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B3DC3A96-BE6E-0C41-6FD1-720500792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844EBB-A994-7540-9340-C5BF922F934C}"/>
              </a:ext>
            </a:extLst>
          </p:cNvPr>
          <p:cNvSpPr/>
          <p:nvPr/>
        </p:nvSpPr>
        <p:spPr>
          <a:xfrm>
            <a:off x="6339649" y="2523897"/>
            <a:ext cx="5076765" cy="126512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BDA0A8-F43F-AA96-4F4B-5E3074ED2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410" y="2302340"/>
            <a:ext cx="4156512" cy="1708244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Screening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3534F21-88AE-B0E5-892F-7D146FF7A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7738479" y="3388385"/>
            <a:ext cx="8811008" cy="388307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CC5BDDF-DBCB-5518-7917-A3306BE24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040133-D42D-C5EC-2567-3E00F984CF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05" r="1488"/>
          <a:stretch>
            <a:fillRect/>
          </a:stretch>
        </p:blipFill>
        <p:spPr>
          <a:xfrm>
            <a:off x="-1" y="0"/>
            <a:ext cx="67515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737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FE06AE-3752-F9CE-E14E-22653D7B6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6EB4C5-1F2D-0929-235F-4BE289A4BE1A}"/>
              </a:ext>
            </a:extLst>
          </p:cNvPr>
          <p:cNvSpPr/>
          <p:nvPr/>
        </p:nvSpPr>
        <p:spPr>
          <a:xfrm>
            <a:off x="82370" y="-108944"/>
            <a:ext cx="12384157" cy="169319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819B84-A60D-9A77-C6EC-D262B77A3E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819"/>
          <a:stretch>
            <a:fillRect/>
          </a:stretch>
        </p:blipFill>
        <p:spPr>
          <a:xfrm>
            <a:off x="432223" y="1729510"/>
            <a:ext cx="11327549" cy="4389641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3E06B9-CBCD-2195-4856-7027101BA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4384648" y="4130858"/>
            <a:ext cx="8811008" cy="123027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1FACFF-ABE6-B47F-AA50-B1D5357DD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F830A7-E45E-237F-CC27-802AB818A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kern="1200" dirty="0">
                <a:solidFill>
                  <a:srgbClr val="FFFFFF"/>
                </a:solidFill>
                <a:latin typeface="+mn-lt"/>
                <a:ea typeface="+mj-ea"/>
                <a:cs typeface="+mj-cs"/>
              </a:rPr>
              <a:t>Assignment &amp; Scope of Work</a:t>
            </a:r>
          </a:p>
        </p:txBody>
      </p:sp>
    </p:spTree>
    <p:extLst>
      <p:ext uri="{BB962C8B-B14F-4D97-AF65-F5344CB8AC3E}">
        <p14:creationId xmlns:p14="http://schemas.microsoft.com/office/powerpoint/2010/main" val="4000900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2AE62-17EE-2490-66B5-E8B56717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4400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General Information 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E3853A9-60C4-7942-5D90-D60F034E171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397763"/>
          <a:ext cx="10515600" cy="477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158385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8C8DAB-D9AA-6ABA-BED0-4FE417695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B37F9A69-3935-E525-0ECC-9B80F0A93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7E88384-74BC-2B84-0523-69811D6F1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CCFCED8-5B8D-DF00-BDF1-D5843B16D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DDFD588-1CFE-707B-5EBC-B998F9AA0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B72D4B-AF14-4735-DDC7-7928773AFDE8}"/>
              </a:ext>
            </a:extLst>
          </p:cNvPr>
          <p:cNvSpPr/>
          <p:nvPr/>
        </p:nvSpPr>
        <p:spPr>
          <a:xfrm>
            <a:off x="82370" y="-108944"/>
            <a:ext cx="12384157" cy="169319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4A942A-11B3-39A4-6015-EDFE9ECDA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4384648" y="4130858"/>
            <a:ext cx="8811008" cy="123027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735E9A-4D40-E27F-8234-AE34ACAC5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3DE253-14F8-B6A0-EFE9-089D50388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kern="1200" dirty="0">
                <a:solidFill>
                  <a:srgbClr val="FFFFFF"/>
                </a:solidFill>
                <a:latin typeface="+mn-lt"/>
                <a:ea typeface="+mj-ea"/>
                <a:cs typeface="+mj-cs"/>
              </a:rPr>
              <a:t>Assignment &amp; Scope of Work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C50C7C-D95E-2E9E-CB02-448AF8B2A5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171"/>
          <a:stretch>
            <a:fillRect/>
          </a:stretch>
        </p:blipFill>
        <p:spPr>
          <a:xfrm>
            <a:off x="526437" y="1957267"/>
            <a:ext cx="11221494" cy="390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6861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ACAFEB-3E24-2AEB-0979-DC9C0B55D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0F80206A-BDDD-AE9B-A73E-7498F6951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94E075C-B631-74B9-2FF9-25515AF7D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F190FB8-4549-1F06-A4C5-AA155B905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A62D099-7A8B-FC7A-2EA3-39BF39743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67E1D9-576B-65BB-0FA3-7CB5FB18F07A}"/>
              </a:ext>
            </a:extLst>
          </p:cNvPr>
          <p:cNvSpPr/>
          <p:nvPr/>
        </p:nvSpPr>
        <p:spPr>
          <a:xfrm>
            <a:off x="82370" y="-108944"/>
            <a:ext cx="12384157" cy="169319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45F2D3-3400-A714-A04D-BC490036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4384648" y="4130858"/>
            <a:ext cx="8811008" cy="123027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63D4E9-B712-762E-0AD5-1CEAC3F40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4509845" cy="11592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b="1" kern="1200" dirty="0">
                <a:solidFill>
                  <a:srgbClr val="FFFFFF"/>
                </a:solidFill>
                <a:latin typeface="+mn-lt"/>
                <a:ea typeface="+mj-ea"/>
                <a:cs typeface="+mj-cs"/>
              </a:rPr>
              <a:t>Assignment &amp; Scope of Work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BC6D83-C213-8BCE-4341-64FF07C5DA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171"/>
          <a:stretch>
            <a:fillRect/>
          </a:stretch>
        </p:blipFill>
        <p:spPr>
          <a:xfrm>
            <a:off x="526437" y="1957267"/>
            <a:ext cx="11221494" cy="39077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475C9F-F446-0FA8-0427-DB657375B9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1" b="1817"/>
          <a:stretch>
            <a:fillRect/>
          </a:stretch>
        </p:blipFill>
        <p:spPr>
          <a:xfrm>
            <a:off x="5250213" y="18713"/>
            <a:ext cx="6903134" cy="659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208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B3FFC6-BA4F-3DA8-95A1-92603F62B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3AD1868-3D25-86AE-A5FE-87324D958140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7E3E97EC-A76E-3FDB-87CB-38507DBC6274}"/>
              </a:ext>
            </a:extLst>
          </p:cNvPr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Inside the Tool: Forms &amp; Features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C7F1F02A-03A0-DE81-F1B2-2DE98A8F30BD}"/>
              </a:ext>
            </a:extLst>
          </p:cNvPr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rgbClr val="107B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A304FBFD-B037-47CD-1532-0F55B26E2E56}"/>
              </a:ext>
            </a:extLst>
          </p:cNvPr>
          <p:cNvSpPr/>
          <p:nvPr/>
        </p:nvSpPr>
        <p:spPr>
          <a:xfrm>
            <a:off x="48768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C16C032E-32D0-858B-DD31-0FB4E260E448}"/>
              </a:ext>
            </a:extLst>
          </p:cNvPr>
          <p:cNvSpPr/>
          <p:nvPr/>
        </p:nvSpPr>
        <p:spPr>
          <a:xfrm>
            <a:off x="487680" y="1341120"/>
            <a:ext cx="85344" cy="1584960"/>
          </a:xfrm>
          <a:prstGeom prst="rect">
            <a:avLst/>
          </a:prstGeom>
          <a:solidFill>
            <a:schemeClr val="accent2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1950D4A4-A9E1-9627-66A0-D3E92EBF81AB}"/>
              </a:ext>
            </a:extLst>
          </p:cNvPr>
          <p:cNvSpPr/>
          <p:nvPr/>
        </p:nvSpPr>
        <p:spPr>
          <a:xfrm>
            <a:off x="148742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Request Form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CD67C597-C69B-E91B-E1EA-E169A47465BC}"/>
              </a:ext>
            </a:extLst>
          </p:cNvPr>
          <p:cNvSpPr/>
          <p:nvPr/>
        </p:nvSpPr>
        <p:spPr>
          <a:xfrm>
            <a:off x="1487424" y="192633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Structured intake collects project type, requestor, purpose, and data needs; auto-sends communication to kick off screening.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6761B29A-B73A-ECC4-034C-6A7A09AA0FA5}"/>
              </a:ext>
            </a:extLst>
          </p:cNvPr>
          <p:cNvSpPr/>
          <p:nvPr/>
        </p:nvSpPr>
        <p:spPr>
          <a:xfrm>
            <a:off x="640080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FE565EB3-0053-CB8A-070B-F86D2BF6ECDB}"/>
              </a:ext>
            </a:extLst>
          </p:cNvPr>
          <p:cNvSpPr/>
          <p:nvPr/>
        </p:nvSpPr>
        <p:spPr>
          <a:xfrm>
            <a:off x="6400800" y="1341120"/>
            <a:ext cx="85344" cy="1584960"/>
          </a:xfrm>
          <a:prstGeom prst="rect">
            <a:avLst/>
          </a:prstGeom>
          <a:solidFill>
            <a:schemeClr val="accent6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C080721E-5BDB-04AA-C758-94B451042B4E}"/>
              </a:ext>
            </a:extLst>
          </p:cNvPr>
          <p:cNvSpPr/>
          <p:nvPr/>
        </p:nvSpPr>
        <p:spPr>
          <a:xfrm>
            <a:off x="740054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Screening Assessment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7F3B94F3-6CCD-C5E0-BFA9-DC0167A98286}"/>
              </a:ext>
            </a:extLst>
          </p:cNvPr>
          <p:cNvSpPr/>
          <p:nvPr/>
        </p:nvSpPr>
        <p:spPr>
          <a:xfrm>
            <a:off x="7400544" y="192633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Internal form to evaluate staff capacity, technical requirements, and feasibility before accepting a project.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C366B8F2-E867-1465-1BD4-1A1D92B373A0}"/>
              </a:ext>
            </a:extLst>
          </p:cNvPr>
          <p:cNvSpPr/>
          <p:nvPr/>
        </p:nvSpPr>
        <p:spPr>
          <a:xfrm>
            <a:off x="48768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37C099BA-2212-7AFF-A733-FB613290CCA9}"/>
              </a:ext>
            </a:extLst>
          </p:cNvPr>
          <p:cNvSpPr/>
          <p:nvPr/>
        </p:nvSpPr>
        <p:spPr>
          <a:xfrm>
            <a:off x="487680" y="3108960"/>
            <a:ext cx="85344" cy="1584960"/>
          </a:xfrm>
          <a:prstGeom prst="rect">
            <a:avLst/>
          </a:prstGeom>
          <a:solidFill>
            <a:schemeClr val="accent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96347F04-EB22-95BE-1D65-52A5BCD40C18}"/>
              </a:ext>
            </a:extLst>
          </p:cNvPr>
          <p:cNvSpPr/>
          <p:nvPr/>
        </p:nvSpPr>
        <p:spPr>
          <a:xfrm>
            <a:off x="148742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Assignment &amp; Scope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5E93A904-EA50-758B-5DCC-62113230326A}"/>
              </a:ext>
            </a:extLst>
          </p:cNvPr>
          <p:cNvSpPr/>
          <p:nvPr/>
        </p:nvSpPr>
        <p:spPr>
          <a:xfrm>
            <a:off x="1487424" y="369417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Assign projects based on screening results and auto-generate scope of work agreements between epi staff and requestors.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9A7FB3A2-EC26-98AD-C1B1-4FF3E89149E1}"/>
              </a:ext>
            </a:extLst>
          </p:cNvPr>
          <p:cNvSpPr/>
          <p:nvPr/>
        </p:nvSpPr>
        <p:spPr>
          <a:xfrm>
            <a:off x="640080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54F2488D-205B-943C-CD8E-B6D452FFB3DC}"/>
              </a:ext>
            </a:extLst>
          </p:cNvPr>
          <p:cNvSpPr/>
          <p:nvPr/>
        </p:nvSpPr>
        <p:spPr>
          <a:xfrm>
            <a:off x="6400800" y="3108960"/>
            <a:ext cx="85344" cy="1584960"/>
          </a:xfrm>
          <a:prstGeom prst="rect">
            <a:avLst/>
          </a:prstGeom>
          <a:solidFill>
            <a:srgbClr val="1A9BA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6">
            <a:extLst>
              <a:ext uri="{FF2B5EF4-FFF2-40B4-BE49-F238E27FC236}">
                <a16:creationId xmlns:a16="http://schemas.microsoft.com/office/drawing/2014/main" id="{A0C5AB97-9DE8-A06D-50B9-B5EDDFE44743}"/>
              </a:ext>
            </a:extLst>
          </p:cNvPr>
          <p:cNvSpPr/>
          <p:nvPr/>
        </p:nvSpPr>
        <p:spPr>
          <a:xfrm>
            <a:off x="740054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Timelines &amp; Milestones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17">
            <a:extLst>
              <a:ext uri="{FF2B5EF4-FFF2-40B4-BE49-F238E27FC236}">
                <a16:creationId xmlns:a16="http://schemas.microsoft.com/office/drawing/2014/main" id="{BD7CA925-939D-B592-F5D8-631B9754846F}"/>
              </a:ext>
            </a:extLst>
          </p:cNvPr>
          <p:cNvSpPr/>
          <p:nvPr/>
        </p:nvSpPr>
        <p:spPr>
          <a:xfrm>
            <a:off x="7400544" y="369417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Staff log key milestones and deliverables; built-in date calculations flag overdue tasks and project pace.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18">
            <a:extLst>
              <a:ext uri="{FF2B5EF4-FFF2-40B4-BE49-F238E27FC236}">
                <a16:creationId xmlns:a16="http://schemas.microsoft.com/office/drawing/2014/main" id="{F51D7ECA-1DFC-E438-666B-66A0E52FAD3D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19">
            <a:extLst>
              <a:ext uri="{FF2B5EF4-FFF2-40B4-BE49-F238E27FC236}">
                <a16:creationId xmlns:a16="http://schemas.microsoft.com/office/drawing/2014/main" id="{8BF55F5A-9BA2-5E70-A48D-C5A8C1E26AC4}"/>
              </a:ext>
            </a:extLst>
          </p:cNvPr>
          <p:cNvSpPr/>
          <p:nvPr/>
        </p:nvSpPr>
        <p:spPr>
          <a:xfrm>
            <a:off x="487680" y="4876800"/>
            <a:ext cx="85344" cy="1584960"/>
          </a:xfrm>
          <a:prstGeom prst="rect">
            <a:avLst/>
          </a:prstGeom>
          <a:solidFill>
            <a:schemeClr val="accent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0">
            <a:extLst>
              <a:ext uri="{FF2B5EF4-FFF2-40B4-BE49-F238E27FC236}">
                <a16:creationId xmlns:a16="http://schemas.microsoft.com/office/drawing/2014/main" id="{39E3B021-2B5E-0593-67CD-DE779122FA97}"/>
              </a:ext>
            </a:extLst>
          </p:cNvPr>
          <p:cNvSpPr/>
          <p:nvPr/>
        </p:nvSpPr>
        <p:spPr>
          <a:xfrm>
            <a:off x="148742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Alerts &amp; Notifications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1">
            <a:extLst>
              <a:ext uri="{FF2B5EF4-FFF2-40B4-BE49-F238E27FC236}">
                <a16:creationId xmlns:a16="http://schemas.microsoft.com/office/drawing/2014/main" id="{0E3B931C-7E6F-3E0F-6CB0-238BC66A9E54}"/>
              </a:ext>
            </a:extLst>
          </p:cNvPr>
          <p:cNvSpPr/>
          <p:nvPr/>
        </p:nvSpPr>
        <p:spPr>
          <a:xfrm>
            <a:off x="1487424" y="546201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Automated alerts notify staff and supervisors of new requests, pending deadlines, drafts to review and status changes.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2">
            <a:extLst>
              <a:ext uri="{FF2B5EF4-FFF2-40B4-BE49-F238E27FC236}">
                <a16:creationId xmlns:a16="http://schemas.microsoft.com/office/drawing/2014/main" id="{A21E9177-7B88-3963-D23F-329E5C686C68}"/>
              </a:ext>
            </a:extLst>
          </p:cNvPr>
          <p:cNvSpPr/>
          <p:nvPr/>
        </p:nvSpPr>
        <p:spPr>
          <a:xfrm>
            <a:off x="640080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3">
            <a:extLst>
              <a:ext uri="{FF2B5EF4-FFF2-40B4-BE49-F238E27FC236}">
                <a16:creationId xmlns:a16="http://schemas.microsoft.com/office/drawing/2014/main" id="{4B26331B-5FCB-9F02-AB30-13DDC184A4C0}"/>
              </a:ext>
            </a:extLst>
          </p:cNvPr>
          <p:cNvSpPr/>
          <p:nvPr/>
        </p:nvSpPr>
        <p:spPr>
          <a:xfrm>
            <a:off x="6400800" y="4876800"/>
            <a:ext cx="85344" cy="1584960"/>
          </a:xfrm>
          <a:prstGeom prst="rect">
            <a:avLst/>
          </a:prstGeom>
          <a:solidFill>
            <a:schemeClr val="accent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24">
            <a:extLst>
              <a:ext uri="{FF2B5EF4-FFF2-40B4-BE49-F238E27FC236}">
                <a16:creationId xmlns:a16="http://schemas.microsoft.com/office/drawing/2014/main" id="{E7BC4529-C484-EAE6-0658-B9C8782D763A}"/>
              </a:ext>
            </a:extLst>
          </p:cNvPr>
          <p:cNvSpPr/>
          <p:nvPr/>
        </p:nvSpPr>
        <p:spPr>
          <a:xfrm>
            <a:off x="740054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KPIs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25">
            <a:extLst>
              <a:ext uri="{FF2B5EF4-FFF2-40B4-BE49-F238E27FC236}">
                <a16:creationId xmlns:a16="http://schemas.microsoft.com/office/drawing/2014/main" id="{617D3011-DE52-2B8C-71C1-D452D3D3EEA6}"/>
              </a:ext>
            </a:extLst>
          </p:cNvPr>
          <p:cNvSpPr/>
          <p:nvPr/>
        </p:nvSpPr>
        <p:spPr>
          <a:xfrm>
            <a:off x="7400544" y="546201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Calculates completion timelines, QA benchmarks, workload distribution, and project status.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Graphic 34" descr="Signal with solid fill">
            <a:extLst>
              <a:ext uri="{FF2B5EF4-FFF2-40B4-BE49-F238E27FC236}">
                <a16:creationId xmlns:a16="http://schemas.microsoft.com/office/drawing/2014/main" id="{06CEB3C7-59B9-EBAC-6A2B-A1A4E67912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43472" y="5199888"/>
            <a:ext cx="914400" cy="914400"/>
          </a:xfrm>
          <a:prstGeom prst="rect">
            <a:avLst/>
          </a:prstGeom>
        </p:spPr>
      </p:pic>
      <p:pic>
        <p:nvPicPr>
          <p:cNvPr id="37" name="Graphic 36" descr="Alarm clock with solid fill">
            <a:extLst>
              <a:ext uri="{FF2B5EF4-FFF2-40B4-BE49-F238E27FC236}">
                <a16:creationId xmlns:a16="http://schemas.microsoft.com/office/drawing/2014/main" id="{BF0A0BAB-506D-E6AD-D0EE-936B95E238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3024" y="5187696"/>
            <a:ext cx="914400" cy="914400"/>
          </a:xfrm>
          <a:prstGeom prst="rect">
            <a:avLst/>
          </a:prstGeom>
        </p:spPr>
      </p:pic>
      <p:pic>
        <p:nvPicPr>
          <p:cNvPr id="39" name="Graphic 38" descr="Clipboard Checked with solid fill">
            <a:extLst>
              <a:ext uri="{FF2B5EF4-FFF2-40B4-BE49-F238E27FC236}">
                <a16:creationId xmlns:a16="http://schemas.microsoft.com/office/drawing/2014/main" id="{EEE6D539-F2AF-95B2-A17B-FA6AADC800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6928" y="3447288"/>
            <a:ext cx="914400" cy="914400"/>
          </a:xfrm>
          <a:prstGeom prst="rect">
            <a:avLst/>
          </a:prstGeom>
        </p:spPr>
      </p:pic>
      <p:pic>
        <p:nvPicPr>
          <p:cNvPr id="41" name="Graphic 40" descr="Magnifying glass with solid fill">
            <a:extLst>
              <a:ext uri="{FF2B5EF4-FFF2-40B4-BE49-F238E27FC236}">
                <a16:creationId xmlns:a16="http://schemas.microsoft.com/office/drawing/2014/main" id="{39C9536F-E3DA-E5E8-59A8-87D49F08B7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86144" y="1682496"/>
            <a:ext cx="914400" cy="914400"/>
          </a:xfrm>
          <a:prstGeom prst="rect">
            <a:avLst/>
          </a:prstGeom>
        </p:spPr>
      </p:pic>
      <p:pic>
        <p:nvPicPr>
          <p:cNvPr id="43" name="Graphic 42" descr="Daily calendar with solid fill">
            <a:extLst>
              <a:ext uri="{FF2B5EF4-FFF2-40B4-BE49-F238E27FC236}">
                <a16:creationId xmlns:a16="http://schemas.microsoft.com/office/drawing/2014/main" id="{DD49CA5B-19CC-925D-486B-603FD31F8D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86144" y="3419856"/>
            <a:ext cx="914400" cy="914400"/>
          </a:xfrm>
          <a:prstGeom prst="rect">
            <a:avLst/>
          </a:prstGeom>
        </p:spPr>
      </p:pic>
      <p:pic>
        <p:nvPicPr>
          <p:cNvPr id="45" name="Graphic 44" descr="Help with solid fill">
            <a:extLst>
              <a:ext uri="{FF2B5EF4-FFF2-40B4-BE49-F238E27FC236}">
                <a16:creationId xmlns:a16="http://schemas.microsoft.com/office/drawing/2014/main" id="{83681C42-56CE-0372-99B4-B5CA5F0E0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6928" y="1685544"/>
            <a:ext cx="914400" cy="914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5BADEBA-4A9B-5778-615E-445FA6F39A84}"/>
              </a:ext>
            </a:extLst>
          </p:cNvPr>
          <p:cNvSpPr/>
          <p:nvPr/>
        </p:nvSpPr>
        <p:spPr>
          <a:xfrm>
            <a:off x="487680" y="1341783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18DA8F-87EB-C0CB-6AF5-66B54B6DFD07}"/>
              </a:ext>
            </a:extLst>
          </p:cNvPr>
          <p:cNvSpPr/>
          <p:nvPr/>
        </p:nvSpPr>
        <p:spPr>
          <a:xfrm>
            <a:off x="487680" y="3108627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295934-0540-183D-F935-300915DFF117}"/>
              </a:ext>
            </a:extLst>
          </p:cNvPr>
          <p:cNvSpPr/>
          <p:nvPr/>
        </p:nvSpPr>
        <p:spPr>
          <a:xfrm>
            <a:off x="6400800" y="133888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4C7C4CF-D295-9230-B259-2E92443BD041}"/>
              </a:ext>
            </a:extLst>
          </p:cNvPr>
          <p:cNvSpPr/>
          <p:nvPr/>
        </p:nvSpPr>
        <p:spPr>
          <a:xfrm>
            <a:off x="6400800" y="487456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EC6A122-C674-B2EF-6A32-42E5F326C1BD}"/>
              </a:ext>
            </a:extLst>
          </p:cNvPr>
          <p:cNvSpPr/>
          <p:nvPr/>
        </p:nvSpPr>
        <p:spPr>
          <a:xfrm>
            <a:off x="487680" y="4880904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14339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E44482-CB91-A2D0-68F0-03F9B5697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044C06-5AA8-95B4-F0CD-981216A942C9}"/>
              </a:ext>
            </a:extLst>
          </p:cNvPr>
          <p:cNvSpPr/>
          <p:nvPr/>
        </p:nvSpPr>
        <p:spPr>
          <a:xfrm>
            <a:off x="0" y="2689963"/>
            <a:ext cx="12192000" cy="123948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7D5EA6-7D79-98F9-DF0A-2FF13823A6F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5486400" y="-36427"/>
            <a:ext cx="6705600" cy="6930854"/>
          </a:xfrm>
          <a:prstGeom prst="rect">
            <a:avLst/>
          </a:prstGeom>
          <a:effectLst>
            <a:outerShdw dist="50800" dir="5400000" algn="ctr" rotWithShape="0">
              <a:srgbClr val="000000"/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F111F22-607F-FDBE-4115-48D38D997711}"/>
              </a:ext>
            </a:extLst>
          </p:cNvPr>
          <p:cNvSpPr txBox="1"/>
          <p:nvPr/>
        </p:nvSpPr>
        <p:spPr>
          <a:xfrm>
            <a:off x="0" y="2606006"/>
            <a:ext cx="46847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2738D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Timelines &amp; Milestones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BB75DD-1D37-3F7D-B568-39745CC865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634" y="1790879"/>
            <a:ext cx="8544366" cy="275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909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055A5A-5880-8764-9AB0-79FDE4111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C1B704A-FA71-81A0-E27C-CA0E94CF9B10}"/>
              </a:ext>
            </a:extLst>
          </p:cNvPr>
          <p:cNvSpPr/>
          <p:nvPr/>
        </p:nvSpPr>
        <p:spPr>
          <a:xfrm>
            <a:off x="0" y="2689963"/>
            <a:ext cx="12192000" cy="123948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1705C1-3351-DB39-B540-C570C2A06C5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5486400" y="-36427"/>
            <a:ext cx="6705600" cy="6930854"/>
          </a:xfrm>
          <a:prstGeom prst="rect">
            <a:avLst/>
          </a:prstGeom>
          <a:effectLst>
            <a:outerShdw dist="50800" dir="5400000" algn="ctr" rotWithShape="0">
              <a:srgbClr val="000000"/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AE1692-B0C0-6D40-7FAB-084A22409A5A}"/>
              </a:ext>
            </a:extLst>
          </p:cNvPr>
          <p:cNvSpPr txBox="1"/>
          <p:nvPr/>
        </p:nvSpPr>
        <p:spPr>
          <a:xfrm>
            <a:off x="0" y="2606006"/>
            <a:ext cx="46847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2738D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Timelines &amp; Milestones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46091F-1735-ABAC-35E8-11CD9BB708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634" y="1790879"/>
            <a:ext cx="8544366" cy="27555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B57477-F3B7-4074-E701-12DB4F3BD67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2581"/>
          <a:stretch>
            <a:fillRect/>
          </a:stretch>
        </p:blipFill>
        <p:spPr>
          <a:xfrm>
            <a:off x="3647634" y="1637031"/>
            <a:ext cx="8544366" cy="358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9078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21987B-8C0F-307E-1304-0BBFA773A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E1F787-8D8A-AB35-ECC8-B70D0B10996C}"/>
              </a:ext>
            </a:extLst>
          </p:cNvPr>
          <p:cNvSpPr/>
          <p:nvPr/>
        </p:nvSpPr>
        <p:spPr>
          <a:xfrm>
            <a:off x="0" y="2689963"/>
            <a:ext cx="12192000" cy="123948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86C4C7-4C24-90E2-D810-E0687C5E7B8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5486400" y="-36427"/>
            <a:ext cx="6705600" cy="6930854"/>
          </a:xfrm>
          <a:prstGeom prst="rect">
            <a:avLst/>
          </a:prstGeom>
          <a:effectLst>
            <a:outerShdw dist="50800" dir="5400000" algn="ctr" rotWithShape="0">
              <a:srgbClr val="000000"/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3A62D4-06F7-A33C-AE6B-171EFB3279A0}"/>
              </a:ext>
            </a:extLst>
          </p:cNvPr>
          <p:cNvSpPr txBox="1"/>
          <p:nvPr/>
        </p:nvSpPr>
        <p:spPr>
          <a:xfrm>
            <a:off x="0" y="2606006"/>
            <a:ext cx="46847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2738D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Timelines &amp; Milestones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4BCB25-57AB-F8FA-B52E-61DF2FC23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634" y="1790879"/>
            <a:ext cx="8544366" cy="2755558"/>
          </a:xfrm>
          <a:prstGeom prst="rect">
            <a:avLst/>
          </a:prstGeom>
        </p:spPr>
      </p:pic>
      <p:pic>
        <p:nvPicPr>
          <p:cNvPr id="5" name="Content Placeholder 10">
            <a:extLst>
              <a:ext uri="{FF2B5EF4-FFF2-40B4-BE49-F238E27FC236}">
                <a16:creationId xmlns:a16="http://schemas.microsoft.com/office/drawing/2014/main" id="{67010DCA-97C3-221B-69CD-F5A470547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9104" y="1519643"/>
            <a:ext cx="8542896" cy="387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4051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DA9943-F4A4-ADF9-2EA6-CFE10643F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593173-4C84-A1C7-8674-B2235A0C4B76}"/>
              </a:ext>
            </a:extLst>
          </p:cNvPr>
          <p:cNvSpPr/>
          <p:nvPr/>
        </p:nvSpPr>
        <p:spPr>
          <a:xfrm>
            <a:off x="0" y="2689963"/>
            <a:ext cx="12192000" cy="123948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77DE30-B0BE-B530-0985-0E0A346EC16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5486400" y="-36427"/>
            <a:ext cx="6705600" cy="6930854"/>
          </a:xfrm>
          <a:prstGeom prst="rect">
            <a:avLst/>
          </a:prstGeom>
          <a:effectLst>
            <a:outerShdw dist="50800" dir="5400000" algn="ctr" rotWithShape="0">
              <a:srgbClr val="000000"/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ED2E0E-F187-A490-3712-5C32FB1C0528}"/>
              </a:ext>
            </a:extLst>
          </p:cNvPr>
          <p:cNvSpPr txBox="1"/>
          <p:nvPr/>
        </p:nvSpPr>
        <p:spPr>
          <a:xfrm>
            <a:off x="0" y="2606006"/>
            <a:ext cx="46847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2738D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Timelines &amp; Milestones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B64084-A6F1-9D1D-6183-6CC0CCA3F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634" y="1790879"/>
            <a:ext cx="8544366" cy="2755558"/>
          </a:xfrm>
          <a:prstGeom prst="rect">
            <a:avLst/>
          </a:prstGeom>
        </p:spPr>
      </p:pic>
      <p:pic>
        <p:nvPicPr>
          <p:cNvPr id="5" name="Content Placeholder 10">
            <a:extLst>
              <a:ext uri="{FF2B5EF4-FFF2-40B4-BE49-F238E27FC236}">
                <a16:creationId xmlns:a16="http://schemas.microsoft.com/office/drawing/2014/main" id="{2F20F15D-DAF9-82FE-DFB1-3A713B260A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9104" y="1519643"/>
            <a:ext cx="8542896" cy="38706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D3EBCA-224F-A81F-C808-8184EC834A5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846"/>
          <a:stretch>
            <a:fillRect/>
          </a:stretch>
        </p:blipFill>
        <p:spPr>
          <a:xfrm>
            <a:off x="3647634" y="1467688"/>
            <a:ext cx="8544366" cy="441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1105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CF3873-4958-E93E-DAFC-B03BB640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6CC9E5D-7501-A104-5B3A-C1F90ADBE20E}"/>
              </a:ext>
            </a:extLst>
          </p:cNvPr>
          <p:cNvSpPr/>
          <p:nvPr/>
        </p:nvSpPr>
        <p:spPr>
          <a:xfrm>
            <a:off x="0" y="2689963"/>
            <a:ext cx="12192000" cy="123948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608EDA-F355-9FA6-0222-C431847D73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5486400" y="-36427"/>
            <a:ext cx="6705600" cy="6930854"/>
          </a:xfrm>
          <a:prstGeom prst="rect">
            <a:avLst/>
          </a:prstGeom>
          <a:effectLst>
            <a:outerShdw dist="50800" dir="5400000" algn="ctr" rotWithShape="0">
              <a:srgbClr val="000000"/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28BB10-5E05-AE28-80CF-A52168838D10}"/>
              </a:ext>
            </a:extLst>
          </p:cNvPr>
          <p:cNvSpPr txBox="1"/>
          <p:nvPr/>
        </p:nvSpPr>
        <p:spPr>
          <a:xfrm>
            <a:off x="0" y="2606006"/>
            <a:ext cx="46847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2738D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Timelines &amp; Milestones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85A46DF-0DEA-DE1F-59F5-E80BF606B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634" y="1790879"/>
            <a:ext cx="8544366" cy="2755558"/>
          </a:xfrm>
          <a:prstGeom prst="rect">
            <a:avLst/>
          </a:prstGeom>
        </p:spPr>
      </p:pic>
      <p:pic>
        <p:nvPicPr>
          <p:cNvPr id="5" name="Content Placeholder 10">
            <a:extLst>
              <a:ext uri="{FF2B5EF4-FFF2-40B4-BE49-F238E27FC236}">
                <a16:creationId xmlns:a16="http://schemas.microsoft.com/office/drawing/2014/main" id="{C36521FE-3362-ABF6-9059-0050F6A7B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9104" y="1519643"/>
            <a:ext cx="8542896" cy="38706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AC7DB9-C787-77EA-178A-3ED8B23C2EB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846"/>
          <a:stretch>
            <a:fillRect/>
          </a:stretch>
        </p:blipFill>
        <p:spPr>
          <a:xfrm>
            <a:off x="3647634" y="1467688"/>
            <a:ext cx="8544366" cy="44195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4EF6B8D-B987-A413-3C8A-034307C2832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1" r="1283"/>
          <a:stretch>
            <a:fillRect/>
          </a:stretch>
        </p:blipFill>
        <p:spPr>
          <a:xfrm>
            <a:off x="3647634" y="657615"/>
            <a:ext cx="8544366" cy="581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9788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0A674E-8C08-A191-C5E7-9EE0B1BB0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2606F97-6C32-0367-E4BE-B99B3584FE96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581E1328-4248-2BE9-2A2E-F03BCB4569DC}"/>
              </a:ext>
            </a:extLst>
          </p:cNvPr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Inside the Tool: Forms &amp; Features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EC5AE810-1E47-577F-1598-E72F38A3AEE1}"/>
              </a:ext>
            </a:extLst>
          </p:cNvPr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rgbClr val="107B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3AE08001-59D8-8203-E3C0-C66DFDE779F8}"/>
              </a:ext>
            </a:extLst>
          </p:cNvPr>
          <p:cNvSpPr/>
          <p:nvPr/>
        </p:nvSpPr>
        <p:spPr>
          <a:xfrm>
            <a:off x="48768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43970929-D0D5-AEDE-651F-D59BDF425B12}"/>
              </a:ext>
            </a:extLst>
          </p:cNvPr>
          <p:cNvSpPr/>
          <p:nvPr/>
        </p:nvSpPr>
        <p:spPr>
          <a:xfrm>
            <a:off x="487680" y="1341120"/>
            <a:ext cx="85344" cy="1584960"/>
          </a:xfrm>
          <a:prstGeom prst="rect">
            <a:avLst/>
          </a:prstGeom>
          <a:solidFill>
            <a:schemeClr val="accent2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9E5CCAC1-D3A3-D62B-4C0F-04DB818B20E3}"/>
              </a:ext>
            </a:extLst>
          </p:cNvPr>
          <p:cNvSpPr/>
          <p:nvPr/>
        </p:nvSpPr>
        <p:spPr>
          <a:xfrm>
            <a:off x="148742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Request Form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0A6EA874-A378-2037-6292-ACEFB121D3F2}"/>
              </a:ext>
            </a:extLst>
          </p:cNvPr>
          <p:cNvSpPr/>
          <p:nvPr/>
        </p:nvSpPr>
        <p:spPr>
          <a:xfrm>
            <a:off x="1487424" y="192633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Structured intake collects project type, requestor, purpose, and data needs; auto-sends communication to kick off screening.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9A98F0D9-E080-69B4-F389-05C885A9B6B5}"/>
              </a:ext>
            </a:extLst>
          </p:cNvPr>
          <p:cNvSpPr/>
          <p:nvPr/>
        </p:nvSpPr>
        <p:spPr>
          <a:xfrm>
            <a:off x="640080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5AD92038-8CAF-453F-A6E7-81BD9ABD7DC0}"/>
              </a:ext>
            </a:extLst>
          </p:cNvPr>
          <p:cNvSpPr/>
          <p:nvPr/>
        </p:nvSpPr>
        <p:spPr>
          <a:xfrm>
            <a:off x="6400800" y="1341120"/>
            <a:ext cx="85344" cy="1584960"/>
          </a:xfrm>
          <a:prstGeom prst="rect">
            <a:avLst/>
          </a:prstGeom>
          <a:solidFill>
            <a:schemeClr val="accent6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52363BD9-28AE-3C7F-8F22-F9DD873E5D8C}"/>
              </a:ext>
            </a:extLst>
          </p:cNvPr>
          <p:cNvSpPr/>
          <p:nvPr/>
        </p:nvSpPr>
        <p:spPr>
          <a:xfrm>
            <a:off x="740054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Screening Assessment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62E3BF33-18FF-E13B-E71F-BFB980FDFBE6}"/>
              </a:ext>
            </a:extLst>
          </p:cNvPr>
          <p:cNvSpPr/>
          <p:nvPr/>
        </p:nvSpPr>
        <p:spPr>
          <a:xfrm>
            <a:off x="7400544" y="192633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Internal form to evaluate staff capacity, technical requirements, and feasibility before accepting a project.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F78D1203-8D07-234A-2345-17F239E5E39B}"/>
              </a:ext>
            </a:extLst>
          </p:cNvPr>
          <p:cNvSpPr/>
          <p:nvPr/>
        </p:nvSpPr>
        <p:spPr>
          <a:xfrm>
            <a:off x="48768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6BF091DF-84E8-BF82-EA63-CC5A6E795A0E}"/>
              </a:ext>
            </a:extLst>
          </p:cNvPr>
          <p:cNvSpPr/>
          <p:nvPr/>
        </p:nvSpPr>
        <p:spPr>
          <a:xfrm>
            <a:off x="487680" y="3108960"/>
            <a:ext cx="85344" cy="1584960"/>
          </a:xfrm>
          <a:prstGeom prst="rect">
            <a:avLst/>
          </a:prstGeom>
          <a:solidFill>
            <a:schemeClr val="accent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F007C310-6CC0-77BD-BC29-6C0C79D6B39F}"/>
              </a:ext>
            </a:extLst>
          </p:cNvPr>
          <p:cNvSpPr/>
          <p:nvPr/>
        </p:nvSpPr>
        <p:spPr>
          <a:xfrm>
            <a:off x="148742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Assignment &amp; Scope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3E9D949F-8BA3-E07F-2D27-E93C1E41DCFF}"/>
              </a:ext>
            </a:extLst>
          </p:cNvPr>
          <p:cNvSpPr/>
          <p:nvPr/>
        </p:nvSpPr>
        <p:spPr>
          <a:xfrm>
            <a:off x="1487424" y="369417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Assign projects based on screening results and auto-generate scope of work agreements between epi staff and requestors.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27585CF0-8DCD-8535-5A3D-090B9A0A0308}"/>
              </a:ext>
            </a:extLst>
          </p:cNvPr>
          <p:cNvSpPr/>
          <p:nvPr/>
        </p:nvSpPr>
        <p:spPr>
          <a:xfrm>
            <a:off x="640080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FAB99B06-7446-D361-63C4-70DC468A7912}"/>
              </a:ext>
            </a:extLst>
          </p:cNvPr>
          <p:cNvSpPr/>
          <p:nvPr/>
        </p:nvSpPr>
        <p:spPr>
          <a:xfrm>
            <a:off x="6400800" y="3108960"/>
            <a:ext cx="85344" cy="1584960"/>
          </a:xfrm>
          <a:prstGeom prst="rect">
            <a:avLst/>
          </a:prstGeom>
          <a:solidFill>
            <a:srgbClr val="1A9BA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6">
            <a:extLst>
              <a:ext uri="{FF2B5EF4-FFF2-40B4-BE49-F238E27FC236}">
                <a16:creationId xmlns:a16="http://schemas.microsoft.com/office/drawing/2014/main" id="{3DAD8A5A-B671-CA1F-80D8-58C5F9A1EFBC}"/>
              </a:ext>
            </a:extLst>
          </p:cNvPr>
          <p:cNvSpPr/>
          <p:nvPr/>
        </p:nvSpPr>
        <p:spPr>
          <a:xfrm>
            <a:off x="740054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Timelines &amp; Milestones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17">
            <a:extLst>
              <a:ext uri="{FF2B5EF4-FFF2-40B4-BE49-F238E27FC236}">
                <a16:creationId xmlns:a16="http://schemas.microsoft.com/office/drawing/2014/main" id="{26D77E1F-AD80-F171-6FE5-235091570270}"/>
              </a:ext>
            </a:extLst>
          </p:cNvPr>
          <p:cNvSpPr/>
          <p:nvPr/>
        </p:nvSpPr>
        <p:spPr>
          <a:xfrm>
            <a:off x="7400544" y="369417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Staff log key milestones and deliverables; built-in date calculations flag overdue tasks and project pace.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18">
            <a:extLst>
              <a:ext uri="{FF2B5EF4-FFF2-40B4-BE49-F238E27FC236}">
                <a16:creationId xmlns:a16="http://schemas.microsoft.com/office/drawing/2014/main" id="{B100ECCF-F85D-BDF6-F809-CA56DE00E770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19">
            <a:extLst>
              <a:ext uri="{FF2B5EF4-FFF2-40B4-BE49-F238E27FC236}">
                <a16:creationId xmlns:a16="http://schemas.microsoft.com/office/drawing/2014/main" id="{B19EF1F1-554E-2191-7AE5-B88BAEAA9FD5}"/>
              </a:ext>
            </a:extLst>
          </p:cNvPr>
          <p:cNvSpPr/>
          <p:nvPr/>
        </p:nvSpPr>
        <p:spPr>
          <a:xfrm>
            <a:off x="487680" y="4876800"/>
            <a:ext cx="85344" cy="1584960"/>
          </a:xfrm>
          <a:prstGeom prst="rect">
            <a:avLst/>
          </a:prstGeom>
          <a:solidFill>
            <a:schemeClr val="accent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0">
            <a:extLst>
              <a:ext uri="{FF2B5EF4-FFF2-40B4-BE49-F238E27FC236}">
                <a16:creationId xmlns:a16="http://schemas.microsoft.com/office/drawing/2014/main" id="{194E616D-A897-12CF-4447-8E4C934EA20E}"/>
              </a:ext>
            </a:extLst>
          </p:cNvPr>
          <p:cNvSpPr/>
          <p:nvPr/>
        </p:nvSpPr>
        <p:spPr>
          <a:xfrm>
            <a:off x="148742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Alerts &amp; Notifications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1">
            <a:extLst>
              <a:ext uri="{FF2B5EF4-FFF2-40B4-BE49-F238E27FC236}">
                <a16:creationId xmlns:a16="http://schemas.microsoft.com/office/drawing/2014/main" id="{BB37F089-6358-A4B8-0032-E4E71B112F0E}"/>
              </a:ext>
            </a:extLst>
          </p:cNvPr>
          <p:cNvSpPr/>
          <p:nvPr/>
        </p:nvSpPr>
        <p:spPr>
          <a:xfrm>
            <a:off x="1487424" y="546201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Automated alerts notify staff and supervisors of new requests, pending deadlines, drafts to review and status changes.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2">
            <a:extLst>
              <a:ext uri="{FF2B5EF4-FFF2-40B4-BE49-F238E27FC236}">
                <a16:creationId xmlns:a16="http://schemas.microsoft.com/office/drawing/2014/main" id="{16551B2C-57F4-3FD6-1EDE-9C80E5A3A26C}"/>
              </a:ext>
            </a:extLst>
          </p:cNvPr>
          <p:cNvSpPr/>
          <p:nvPr/>
        </p:nvSpPr>
        <p:spPr>
          <a:xfrm>
            <a:off x="640080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3">
            <a:extLst>
              <a:ext uri="{FF2B5EF4-FFF2-40B4-BE49-F238E27FC236}">
                <a16:creationId xmlns:a16="http://schemas.microsoft.com/office/drawing/2014/main" id="{3957DF4B-E095-7EAF-F76D-6D88E69F9C17}"/>
              </a:ext>
            </a:extLst>
          </p:cNvPr>
          <p:cNvSpPr/>
          <p:nvPr/>
        </p:nvSpPr>
        <p:spPr>
          <a:xfrm>
            <a:off x="6400800" y="4876800"/>
            <a:ext cx="85344" cy="1584960"/>
          </a:xfrm>
          <a:prstGeom prst="rect">
            <a:avLst/>
          </a:prstGeom>
          <a:solidFill>
            <a:schemeClr val="accent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24">
            <a:extLst>
              <a:ext uri="{FF2B5EF4-FFF2-40B4-BE49-F238E27FC236}">
                <a16:creationId xmlns:a16="http://schemas.microsoft.com/office/drawing/2014/main" id="{836B1CDC-8135-093A-75F3-02CF9500132C}"/>
              </a:ext>
            </a:extLst>
          </p:cNvPr>
          <p:cNvSpPr/>
          <p:nvPr/>
        </p:nvSpPr>
        <p:spPr>
          <a:xfrm>
            <a:off x="740054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KPIs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25">
            <a:extLst>
              <a:ext uri="{FF2B5EF4-FFF2-40B4-BE49-F238E27FC236}">
                <a16:creationId xmlns:a16="http://schemas.microsoft.com/office/drawing/2014/main" id="{3DD7310D-34F6-3AA8-D948-66922D86AE46}"/>
              </a:ext>
            </a:extLst>
          </p:cNvPr>
          <p:cNvSpPr/>
          <p:nvPr/>
        </p:nvSpPr>
        <p:spPr>
          <a:xfrm>
            <a:off x="7400544" y="546201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Calculates completion timelines, QA benchmarks, workload distribution, and project status.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Graphic 34" descr="Signal with solid fill">
            <a:extLst>
              <a:ext uri="{FF2B5EF4-FFF2-40B4-BE49-F238E27FC236}">
                <a16:creationId xmlns:a16="http://schemas.microsoft.com/office/drawing/2014/main" id="{81B1314B-8D68-3232-512A-4103145ED7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43472" y="5199888"/>
            <a:ext cx="914400" cy="914400"/>
          </a:xfrm>
          <a:prstGeom prst="rect">
            <a:avLst/>
          </a:prstGeom>
        </p:spPr>
      </p:pic>
      <p:pic>
        <p:nvPicPr>
          <p:cNvPr id="37" name="Graphic 36" descr="Alarm clock with solid fill">
            <a:extLst>
              <a:ext uri="{FF2B5EF4-FFF2-40B4-BE49-F238E27FC236}">
                <a16:creationId xmlns:a16="http://schemas.microsoft.com/office/drawing/2014/main" id="{762A6DEC-1FF5-B37B-A886-1A0BC29D55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3024" y="5187696"/>
            <a:ext cx="914400" cy="914400"/>
          </a:xfrm>
          <a:prstGeom prst="rect">
            <a:avLst/>
          </a:prstGeom>
        </p:spPr>
      </p:pic>
      <p:pic>
        <p:nvPicPr>
          <p:cNvPr id="39" name="Graphic 38" descr="Clipboard Checked with solid fill">
            <a:extLst>
              <a:ext uri="{FF2B5EF4-FFF2-40B4-BE49-F238E27FC236}">
                <a16:creationId xmlns:a16="http://schemas.microsoft.com/office/drawing/2014/main" id="{3CE17F4A-3F83-23BC-9BFF-F020D1D3FA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6928" y="3447288"/>
            <a:ext cx="914400" cy="914400"/>
          </a:xfrm>
          <a:prstGeom prst="rect">
            <a:avLst/>
          </a:prstGeom>
        </p:spPr>
      </p:pic>
      <p:pic>
        <p:nvPicPr>
          <p:cNvPr id="41" name="Graphic 40" descr="Magnifying glass with solid fill">
            <a:extLst>
              <a:ext uri="{FF2B5EF4-FFF2-40B4-BE49-F238E27FC236}">
                <a16:creationId xmlns:a16="http://schemas.microsoft.com/office/drawing/2014/main" id="{BC2F177D-1901-7117-D0DA-D7F047F9F8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86144" y="1682496"/>
            <a:ext cx="914400" cy="914400"/>
          </a:xfrm>
          <a:prstGeom prst="rect">
            <a:avLst/>
          </a:prstGeom>
        </p:spPr>
      </p:pic>
      <p:pic>
        <p:nvPicPr>
          <p:cNvPr id="43" name="Graphic 42" descr="Daily calendar with solid fill">
            <a:extLst>
              <a:ext uri="{FF2B5EF4-FFF2-40B4-BE49-F238E27FC236}">
                <a16:creationId xmlns:a16="http://schemas.microsoft.com/office/drawing/2014/main" id="{DD56EDF7-B90A-FAD7-86F7-F385B06721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86144" y="3419856"/>
            <a:ext cx="914400" cy="914400"/>
          </a:xfrm>
          <a:prstGeom prst="rect">
            <a:avLst/>
          </a:prstGeom>
        </p:spPr>
      </p:pic>
      <p:pic>
        <p:nvPicPr>
          <p:cNvPr id="45" name="Graphic 44" descr="Help with solid fill">
            <a:extLst>
              <a:ext uri="{FF2B5EF4-FFF2-40B4-BE49-F238E27FC236}">
                <a16:creationId xmlns:a16="http://schemas.microsoft.com/office/drawing/2014/main" id="{A7FF951F-5BBE-16F7-C09C-4FFD853402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6928" y="1685544"/>
            <a:ext cx="914400" cy="914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D2AEB63-22AC-2B31-879B-984B45575391}"/>
              </a:ext>
            </a:extLst>
          </p:cNvPr>
          <p:cNvSpPr/>
          <p:nvPr/>
        </p:nvSpPr>
        <p:spPr>
          <a:xfrm>
            <a:off x="487680" y="1341783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E37D1F6-9C7B-1F8A-D320-B49DCAA27934}"/>
              </a:ext>
            </a:extLst>
          </p:cNvPr>
          <p:cNvSpPr/>
          <p:nvPr/>
        </p:nvSpPr>
        <p:spPr>
          <a:xfrm>
            <a:off x="487680" y="3108627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B7F658E-A311-50F9-6ECE-23F19D094D40}"/>
              </a:ext>
            </a:extLst>
          </p:cNvPr>
          <p:cNvSpPr/>
          <p:nvPr/>
        </p:nvSpPr>
        <p:spPr>
          <a:xfrm>
            <a:off x="6400800" y="133888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3E9BFE9-7A4D-F15E-844B-4148F2AC416F}"/>
              </a:ext>
            </a:extLst>
          </p:cNvPr>
          <p:cNvSpPr/>
          <p:nvPr/>
        </p:nvSpPr>
        <p:spPr>
          <a:xfrm>
            <a:off x="6400800" y="487456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52BB978-3E57-D2FD-B281-1AE1E823779B}"/>
              </a:ext>
            </a:extLst>
          </p:cNvPr>
          <p:cNvSpPr/>
          <p:nvPr/>
        </p:nvSpPr>
        <p:spPr>
          <a:xfrm>
            <a:off x="6400800" y="3113479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44644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6E6EC99-AC5C-D28F-B57C-C1DA51287849}"/>
              </a:ext>
            </a:extLst>
          </p:cNvPr>
          <p:cNvGrpSpPr/>
          <p:nvPr/>
        </p:nvGrpSpPr>
        <p:grpSpPr>
          <a:xfrm>
            <a:off x="529922" y="1585487"/>
            <a:ext cx="11132156" cy="3687025"/>
            <a:chOff x="876713" y="587410"/>
            <a:chExt cx="9840698" cy="301032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D64FAD8-6BDD-8BB6-5736-CEC9BCD987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6713" y="587410"/>
              <a:ext cx="9840698" cy="3010320"/>
            </a:xfrm>
            <a:prstGeom prst="rect">
              <a:avLst/>
            </a:prstGeom>
          </p:spPr>
        </p:pic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63C880F1-DACB-D551-B3B3-A2BB5F912C48}"/>
                </a:ext>
              </a:extLst>
            </p:cNvPr>
            <p:cNvSpPr/>
            <p:nvPr/>
          </p:nvSpPr>
          <p:spPr>
            <a:xfrm>
              <a:off x="6268915" y="1749669"/>
              <a:ext cx="738554" cy="79130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D91A7AFE-679E-AAD4-6024-71C1E686B1CD}"/>
              </a:ext>
            </a:extLst>
          </p:cNvPr>
          <p:cNvSpPr/>
          <p:nvPr/>
        </p:nvSpPr>
        <p:spPr>
          <a:xfrm>
            <a:off x="0" y="0"/>
            <a:ext cx="12192000" cy="651353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Alerts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1E18CED-7CA9-F0E6-5AA5-E66D5EE9A6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>
            <a:off x="4923835" y="1896747"/>
            <a:ext cx="114350" cy="890217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FDDBC20-25D9-5CBE-1FE3-3C8C36F25B2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1" b="-18585"/>
          <a:stretch>
            <a:fillRect/>
          </a:stretch>
        </p:blipFill>
        <p:spPr>
          <a:xfrm>
            <a:off x="9709409" y="5964983"/>
            <a:ext cx="2267909" cy="65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757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14ECD17-17EC-4757-A4C2-6F7AECC4A7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7762"/>
            <a:ext cx="10515600" cy="2113189"/>
          </a:xfrm>
        </p:spPr>
        <p:txBody>
          <a:bodyPr>
            <a:normAutofit lnSpcReduction="10000"/>
          </a:bodyPr>
          <a:lstStyle/>
          <a:p>
            <a:r>
              <a:rPr lang="en-US" sz="3200">
                <a:cs typeface="Times New Roman" panose="02020603050405020304" pitchFamily="18" charset="0"/>
              </a:rPr>
              <a:t>NACCHO is comprised of nearly </a:t>
            </a:r>
            <a:r>
              <a:rPr lang="en-US" sz="4000" b="1">
                <a:solidFill>
                  <a:schemeClr val="accent1"/>
                </a:solidFill>
                <a:cs typeface="Times New Roman" panose="02020603050405020304" pitchFamily="18" charset="0"/>
              </a:rPr>
              <a:t>3,300</a:t>
            </a:r>
            <a:r>
              <a:rPr lang="en-US" sz="4000" b="1">
                <a:solidFill>
                  <a:schemeClr val="tx2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>
                <a:solidFill>
                  <a:srgbClr val="008B99"/>
                </a:solidFill>
                <a:cs typeface="Times New Roman" panose="02020603050405020304" pitchFamily="18" charset="0"/>
              </a:rPr>
              <a:t>local health departments (LHDs) </a:t>
            </a:r>
            <a:r>
              <a:rPr lang="en-US" sz="3200">
                <a:cs typeface="Times New Roman" panose="02020603050405020304" pitchFamily="18" charset="0"/>
              </a:rPr>
              <a:t>across the United States. Our mission is to serve as a </a:t>
            </a:r>
            <a:r>
              <a:rPr lang="en-US" sz="4000" b="1">
                <a:solidFill>
                  <a:srgbClr val="D06F1A"/>
                </a:solidFill>
                <a:cs typeface="Times New Roman" panose="02020603050405020304" pitchFamily="18" charset="0"/>
              </a:rPr>
              <a:t>leader</a:t>
            </a:r>
            <a:r>
              <a:rPr lang="en-US" sz="4000">
                <a:cs typeface="Times New Roman" panose="02020603050405020304" pitchFamily="18" charset="0"/>
              </a:rPr>
              <a:t>, </a:t>
            </a:r>
            <a:r>
              <a:rPr lang="en-US" sz="4000" b="1">
                <a:solidFill>
                  <a:srgbClr val="6D276A"/>
                </a:solidFill>
                <a:cs typeface="Times New Roman" panose="02020603050405020304" pitchFamily="18" charset="0"/>
              </a:rPr>
              <a:t>partner</a:t>
            </a:r>
            <a:r>
              <a:rPr lang="en-US" sz="4000">
                <a:cs typeface="Times New Roman" panose="02020603050405020304" pitchFamily="18" charset="0"/>
              </a:rPr>
              <a:t>, </a:t>
            </a:r>
            <a:r>
              <a:rPr lang="en-US" sz="4000" b="1">
                <a:solidFill>
                  <a:srgbClr val="78A22F"/>
                </a:solidFill>
                <a:cs typeface="Times New Roman" panose="02020603050405020304" pitchFamily="18" charset="0"/>
              </a:rPr>
              <a:t>catalyst</a:t>
            </a:r>
            <a:r>
              <a:rPr lang="en-US" sz="4000">
                <a:cs typeface="Times New Roman" panose="02020603050405020304" pitchFamily="18" charset="0"/>
              </a:rPr>
              <a:t>, </a:t>
            </a:r>
            <a:r>
              <a:rPr lang="en-US" sz="3200">
                <a:cs typeface="Times New Roman" panose="02020603050405020304" pitchFamily="18" charset="0"/>
              </a:rPr>
              <a:t>and</a:t>
            </a:r>
            <a:r>
              <a:rPr lang="en-US" sz="4000">
                <a:cs typeface="Times New Roman" panose="02020603050405020304" pitchFamily="18" charset="0"/>
              </a:rPr>
              <a:t> </a:t>
            </a:r>
            <a:r>
              <a:rPr lang="en-US" sz="4000" b="1">
                <a:solidFill>
                  <a:srgbClr val="00467F"/>
                </a:solidFill>
                <a:cs typeface="Times New Roman" panose="02020603050405020304" pitchFamily="18" charset="0"/>
              </a:rPr>
              <a:t>voice</a:t>
            </a:r>
            <a:r>
              <a:rPr lang="en-US" sz="4000">
                <a:solidFill>
                  <a:srgbClr val="00467F"/>
                </a:solidFill>
                <a:cs typeface="Times New Roman" panose="02020603050405020304" pitchFamily="18" charset="0"/>
              </a:rPr>
              <a:t> </a:t>
            </a:r>
            <a:r>
              <a:rPr lang="en-US" sz="3200">
                <a:cs typeface="Times New Roman" panose="02020603050405020304" pitchFamily="18" charset="0"/>
              </a:rPr>
              <a:t>with local health departments.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EDA6B35-B11E-4EF8-8582-A629DA491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About NACCHO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FB14482-0371-E5D9-948E-6D0DB60037D5}"/>
              </a:ext>
            </a:extLst>
          </p:cNvPr>
          <p:cNvGrpSpPr/>
          <p:nvPr/>
        </p:nvGrpSpPr>
        <p:grpSpPr>
          <a:xfrm>
            <a:off x="1790923" y="3454879"/>
            <a:ext cx="7911547" cy="2989419"/>
            <a:chOff x="954161" y="3548270"/>
            <a:chExt cx="7911547" cy="2989419"/>
          </a:xfrm>
        </p:grpSpPr>
        <p:sp>
          <p:nvSpPr>
            <p:cNvPr id="3" name="Rounded Rectangle 19">
              <a:extLst>
                <a:ext uri="{FF2B5EF4-FFF2-40B4-BE49-F238E27FC236}">
                  <a16:creationId xmlns:a16="http://schemas.microsoft.com/office/drawing/2014/main" id="{549D7AB1-1C3F-A66C-B31B-0331F32FD0F2}"/>
                </a:ext>
              </a:extLst>
            </p:cNvPr>
            <p:cNvSpPr/>
            <p:nvPr/>
          </p:nvSpPr>
          <p:spPr>
            <a:xfrm>
              <a:off x="1543552" y="3649611"/>
              <a:ext cx="87384" cy="375549"/>
            </a:xfrm>
            <a:prstGeom prst="roundRect">
              <a:avLst/>
            </a:prstGeom>
            <a:solidFill>
              <a:srgbClr val="008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C6E2A07-B835-C8A8-533D-6814EE8029D4}"/>
                </a:ext>
              </a:extLst>
            </p:cNvPr>
            <p:cNvSpPr txBox="1"/>
            <p:nvPr/>
          </p:nvSpPr>
          <p:spPr>
            <a:xfrm>
              <a:off x="1791141" y="3548270"/>
              <a:ext cx="26652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/>
                  <a:ea typeface="+mn-ea"/>
                  <a:cs typeface="Times New Roman" panose="02020603050405020304" pitchFamily="18" charset="0"/>
                </a:rPr>
                <a:t>Advocacy</a:t>
              </a:r>
            </a:p>
          </p:txBody>
        </p:sp>
        <p:sp>
          <p:nvSpPr>
            <p:cNvPr id="6" name="Rounded Rectangle 21">
              <a:extLst>
                <a:ext uri="{FF2B5EF4-FFF2-40B4-BE49-F238E27FC236}">
                  <a16:creationId xmlns:a16="http://schemas.microsoft.com/office/drawing/2014/main" id="{877E7012-0F09-FDC7-D3DD-CB661A6934ED}"/>
                </a:ext>
              </a:extLst>
            </p:cNvPr>
            <p:cNvSpPr/>
            <p:nvPr/>
          </p:nvSpPr>
          <p:spPr>
            <a:xfrm>
              <a:off x="1543552" y="4141239"/>
              <a:ext cx="87384" cy="375549"/>
            </a:xfrm>
            <a:prstGeom prst="roundRect">
              <a:avLst/>
            </a:prstGeom>
            <a:solidFill>
              <a:srgbClr val="0046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7694358-DDC2-0FEC-8123-EBF8145B01CE}"/>
                </a:ext>
              </a:extLst>
            </p:cNvPr>
            <p:cNvSpPr txBox="1"/>
            <p:nvPr/>
          </p:nvSpPr>
          <p:spPr>
            <a:xfrm>
              <a:off x="1791141" y="4039897"/>
              <a:ext cx="26652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/>
                  <a:ea typeface="+mn-ea"/>
                  <a:cs typeface="Times New Roman" panose="02020603050405020304" pitchFamily="18" charset="0"/>
                </a:rPr>
                <a:t>Partnerships</a:t>
              </a:r>
            </a:p>
          </p:txBody>
        </p:sp>
        <p:sp>
          <p:nvSpPr>
            <p:cNvPr id="9" name="Rounded Rectangle 23">
              <a:extLst>
                <a:ext uri="{FF2B5EF4-FFF2-40B4-BE49-F238E27FC236}">
                  <a16:creationId xmlns:a16="http://schemas.microsoft.com/office/drawing/2014/main" id="{1033D0EE-B384-582F-4B62-9266E9A540BA}"/>
                </a:ext>
              </a:extLst>
            </p:cNvPr>
            <p:cNvSpPr/>
            <p:nvPr/>
          </p:nvSpPr>
          <p:spPr>
            <a:xfrm>
              <a:off x="1543552" y="4611037"/>
              <a:ext cx="87384" cy="375549"/>
            </a:xfrm>
            <a:prstGeom prst="roundRect">
              <a:avLst/>
            </a:prstGeom>
            <a:solidFill>
              <a:srgbClr val="78A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FD797F1-96B5-6353-BD78-2C49E6502604}"/>
                </a:ext>
              </a:extLst>
            </p:cNvPr>
            <p:cNvSpPr txBox="1"/>
            <p:nvPr/>
          </p:nvSpPr>
          <p:spPr>
            <a:xfrm>
              <a:off x="1791141" y="4509695"/>
              <a:ext cx="26652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/>
                  <a:ea typeface="+mn-ea"/>
                  <a:cs typeface="Times New Roman" panose="02020603050405020304" pitchFamily="18" charset="0"/>
                </a:rPr>
                <a:t>Funding</a:t>
              </a:r>
            </a:p>
          </p:txBody>
        </p:sp>
        <p:sp>
          <p:nvSpPr>
            <p:cNvPr id="11" name="Rounded Rectangle 25">
              <a:extLst>
                <a:ext uri="{FF2B5EF4-FFF2-40B4-BE49-F238E27FC236}">
                  <a16:creationId xmlns:a16="http://schemas.microsoft.com/office/drawing/2014/main" id="{FEA43C91-5A6F-6EB9-E7D1-03754753989F}"/>
                </a:ext>
              </a:extLst>
            </p:cNvPr>
            <p:cNvSpPr/>
            <p:nvPr/>
          </p:nvSpPr>
          <p:spPr>
            <a:xfrm>
              <a:off x="1543552" y="5105352"/>
              <a:ext cx="87384" cy="375549"/>
            </a:xfrm>
            <a:prstGeom prst="roundRect">
              <a:avLst/>
            </a:prstGeom>
            <a:solidFill>
              <a:srgbClr val="6D27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36FB538-5785-29D0-0938-C7840541D6A3}"/>
                </a:ext>
              </a:extLst>
            </p:cNvPr>
            <p:cNvSpPr txBox="1"/>
            <p:nvPr/>
          </p:nvSpPr>
          <p:spPr>
            <a:xfrm>
              <a:off x="1791140" y="5004011"/>
              <a:ext cx="44529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/>
                  <a:ea typeface="+mn-ea"/>
                  <a:cs typeface="Times New Roman" panose="02020603050405020304" pitchFamily="18" charset="0"/>
                </a:rPr>
                <a:t>Training and Education</a:t>
              </a:r>
            </a:p>
          </p:txBody>
        </p:sp>
        <p:sp>
          <p:nvSpPr>
            <p:cNvPr id="13" name="Rounded Rectangle 27">
              <a:extLst>
                <a:ext uri="{FF2B5EF4-FFF2-40B4-BE49-F238E27FC236}">
                  <a16:creationId xmlns:a16="http://schemas.microsoft.com/office/drawing/2014/main" id="{EE671B5D-4CFB-7214-52E5-A98C8A5DE342}"/>
                </a:ext>
              </a:extLst>
            </p:cNvPr>
            <p:cNvSpPr/>
            <p:nvPr/>
          </p:nvSpPr>
          <p:spPr>
            <a:xfrm>
              <a:off x="1543552" y="5621496"/>
              <a:ext cx="87384" cy="375549"/>
            </a:xfrm>
            <a:prstGeom prst="roundRect">
              <a:avLst/>
            </a:prstGeom>
            <a:solidFill>
              <a:srgbClr val="D06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550D494-0177-9814-5F61-AC2F1B09D27B}"/>
                </a:ext>
              </a:extLst>
            </p:cNvPr>
            <p:cNvSpPr txBox="1"/>
            <p:nvPr/>
          </p:nvSpPr>
          <p:spPr>
            <a:xfrm>
              <a:off x="1791141" y="5520154"/>
              <a:ext cx="26652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/>
                  <a:ea typeface="+mn-ea"/>
                  <a:cs typeface="Times New Roman" panose="02020603050405020304" pitchFamily="18" charset="0"/>
                </a:rPr>
                <a:t>Networking</a:t>
              </a:r>
            </a:p>
          </p:txBody>
        </p:sp>
        <p:sp>
          <p:nvSpPr>
            <p:cNvPr id="15" name="Rounded Rectangle 29">
              <a:extLst>
                <a:ext uri="{FF2B5EF4-FFF2-40B4-BE49-F238E27FC236}">
                  <a16:creationId xmlns:a16="http://schemas.microsoft.com/office/drawing/2014/main" id="{3AF2AD6E-030F-ADD5-ABF4-94891E720834}"/>
                </a:ext>
              </a:extLst>
            </p:cNvPr>
            <p:cNvSpPr/>
            <p:nvPr/>
          </p:nvSpPr>
          <p:spPr>
            <a:xfrm>
              <a:off x="1543552" y="6115810"/>
              <a:ext cx="87384" cy="375549"/>
            </a:xfrm>
            <a:prstGeom prst="roundRect">
              <a:avLst/>
            </a:prstGeom>
            <a:solidFill>
              <a:srgbClr val="008B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1CD7489-8F71-B38B-B199-9DDA141E7D0E}"/>
                </a:ext>
              </a:extLst>
            </p:cNvPr>
            <p:cNvSpPr txBox="1"/>
            <p:nvPr/>
          </p:nvSpPr>
          <p:spPr>
            <a:xfrm>
              <a:off x="1791140" y="6014469"/>
              <a:ext cx="70745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/>
                  <a:ea typeface="+mn-ea"/>
                  <a:cs typeface="Times New Roman" panose="02020603050405020304" pitchFamily="18" charset="0"/>
                </a:rPr>
                <a:t>Resources, tools, and technical assistance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BBAA4A8-0E33-00F0-4C4E-FC6FE084D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9556" y="3627782"/>
              <a:ext cx="423791" cy="397378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1876EF3-A695-E594-3A38-9567DAAB11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9556" y="4130478"/>
              <a:ext cx="423791" cy="39737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9D7473B-C4E0-7E3C-4C56-C9A8F9DEB7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9556" y="6115810"/>
              <a:ext cx="423791" cy="397378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183DA4F-A8C3-1F83-A968-B2091DFA1C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9556" y="4600121"/>
              <a:ext cx="423791" cy="397378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7FEFB27E-900F-1C40-1148-370500C917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161" y="5094436"/>
              <a:ext cx="429187" cy="402437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CC19DB75-0B27-ED0F-D36D-B89E9852C4D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161" y="5621496"/>
              <a:ext cx="429187" cy="4024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208693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1CA403-EA0F-6C6F-9A00-D31313053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AFAA5E8-90B0-9C93-CB4E-055DF47804BA}"/>
              </a:ext>
            </a:extLst>
          </p:cNvPr>
          <p:cNvGrpSpPr/>
          <p:nvPr/>
        </p:nvGrpSpPr>
        <p:grpSpPr>
          <a:xfrm>
            <a:off x="529922" y="1585487"/>
            <a:ext cx="11132156" cy="3687025"/>
            <a:chOff x="876713" y="587410"/>
            <a:chExt cx="9840698" cy="301032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1CEAAB8-71A2-394E-3430-E2F4775226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6713" y="587410"/>
              <a:ext cx="9840698" cy="3010320"/>
            </a:xfrm>
            <a:prstGeom prst="rect">
              <a:avLst/>
            </a:prstGeom>
          </p:spPr>
        </p:pic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073C2C7-CB47-5290-4AFD-FE536E3FE613}"/>
                </a:ext>
              </a:extLst>
            </p:cNvPr>
            <p:cNvSpPr/>
            <p:nvPr/>
          </p:nvSpPr>
          <p:spPr>
            <a:xfrm>
              <a:off x="6268915" y="1749669"/>
              <a:ext cx="738554" cy="79130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F91F287-CA9B-58AA-F17C-6541C324FF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37"/>
          <a:stretch>
            <a:fillRect/>
          </a:stretch>
        </p:blipFill>
        <p:spPr>
          <a:xfrm>
            <a:off x="529922" y="1519800"/>
            <a:ext cx="11294648" cy="40626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53B5B0C-4AA1-D709-E710-36E45B69FC6B}"/>
              </a:ext>
            </a:extLst>
          </p:cNvPr>
          <p:cNvSpPr/>
          <p:nvPr/>
        </p:nvSpPr>
        <p:spPr>
          <a:xfrm>
            <a:off x="0" y="0"/>
            <a:ext cx="12192000" cy="651353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Alerts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C34F60-0C92-4214-5940-6AF221C08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>
            <a:off x="4923835" y="1896747"/>
            <a:ext cx="114350" cy="89021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BC4F98A-1ADD-9D91-7355-6B4DFA3CA7D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1" b="-18585"/>
          <a:stretch>
            <a:fillRect/>
          </a:stretch>
        </p:blipFill>
        <p:spPr>
          <a:xfrm>
            <a:off x="9709409" y="5964983"/>
            <a:ext cx="2267909" cy="65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6648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583137-EFCB-EDE4-9E2F-C96CC2B20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B16266CC-FAE5-6372-453C-6181E9635A19}"/>
              </a:ext>
            </a:extLst>
          </p:cNvPr>
          <p:cNvGrpSpPr/>
          <p:nvPr/>
        </p:nvGrpSpPr>
        <p:grpSpPr>
          <a:xfrm>
            <a:off x="529922" y="1585487"/>
            <a:ext cx="11132156" cy="3687025"/>
            <a:chOff x="876713" y="587410"/>
            <a:chExt cx="9840698" cy="301032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4A08943-B3F9-4A2F-F0ED-C0DB120255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6713" y="587410"/>
              <a:ext cx="9840698" cy="3010320"/>
            </a:xfrm>
            <a:prstGeom prst="rect">
              <a:avLst/>
            </a:prstGeom>
          </p:spPr>
        </p:pic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66F101A4-9F6A-61F3-0207-40DB4577364A}"/>
                </a:ext>
              </a:extLst>
            </p:cNvPr>
            <p:cNvSpPr/>
            <p:nvPr/>
          </p:nvSpPr>
          <p:spPr>
            <a:xfrm>
              <a:off x="6268915" y="1749669"/>
              <a:ext cx="738554" cy="79130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6D383F45-A4F5-367F-12D9-F0D7BC6CC0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37"/>
          <a:stretch>
            <a:fillRect/>
          </a:stretch>
        </p:blipFill>
        <p:spPr>
          <a:xfrm>
            <a:off x="529922" y="1519800"/>
            <a:ext cx="11294648" cy="406262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B34627C-CDC4-2A05-37A4-AF679312FC37}"/>
              </a:ext>
            </a:extLst>
          </p:cNvPr>
          <p:cNvGrpSpPr/>
          <p:nvPr/>
        </p:nvGrpSpPr>
        <p:grpSpPr>
          <a:xfrm>
            <a:off x="529921" y="1585486"/>
            <a:ext cx="11294647" cy="4062623"/>
            <a:chOff x="2201622" y="3736586"/>
            <a:chExt cx="6944694" cy="253400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8FA0ACD-C98B-456E-590A-9334B8BFB6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01622" y="3736586"/>
              <a:ext cx="6944694" cy="2534004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AF019E0-E4EF-1829-A8CE-BD682045C78D}"/>
                </a:ext>
              </a:extLst>
            </p:cNvPr>
            <p:cNvSpPr/>
            <p:nvPr/>
          </p:nvSpPr>
          <p:spPr>
            <a:xfrm>
              <a:off x="5990491" y="4924458"/>
              <a:ext cx="1078523" cy="104742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504706C7-EDCD-7F9A-E7F1-211F853837B8}"/>
              </a:ext>
            </a:extLst>
          </p:cNvPr>
          <p:cNvSpPr/>
          <p:nvPr/>
        </p:nvSpPr>
        <p:spPr>
          <a:xfrm>
            <a:off x="0" y="0"/>
            <a:ext cx="12192000" cy="651353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Alerts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63F3B6-EFE2-0FEF-6515-4D449B1DBE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>
            <a:off x="4923835" y="1896747"/>
            <a:ext cx="114350" cy="89021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6CC660F-BD31-0508-2DFB-19A7EAE765E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-1" b="-18585"/>
          <a:stretch>
            <a:fillRect/>
          </a:stretch>
        </p:blipFill>
        <p:spPr>
          <a:xfrm>
            <a:off x="9709409" y="5964983"/>
            <a:ext cx="2267909" cy="65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8701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74609C-536E-CA13-42AC-A917450C4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36FB5937-D20C-F7A6-4B6C-51A7711AC0FA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156A5639-FCD4-9D47-4B11-045AEC5BE4B7}"/>
              </a:ext>
            </a:extLst>
          </p:cNvPr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Inside the Tool: Forms &amp; Features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CCAC74CE-49E3-449D-D4A3-F59B46686364}"/>
              </a:ext>
            </a:extLst>
          </p:cNvPr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rgbClr val="107B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4A348847-07CE-5EA7-BB4B-4088B5B97FA1}"/>
              </a:ext>
            </a:extLst>
          </p:cNvPr>
          <p:cNvSpPr/>
          <p:nvPr/>
        </p:nvSpPr>
        <p:spPr>
          <a:xfrm>
            <a:off x="48768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5233B036-313A-F886-5342-057FEA16BB09}"/>
              </a:ext>
            </a:extLst>
          </p:cNvPr>
          <p:cNvSpPr/>
          <p:nvPr/>
        </p:nvSpPr>
        <p:spPr>
          <a:xfrm>
            <a:off x="487680" y="1341120"/>
            <a:ext cx="85344" cy="1584960"/>
          </a:xfrm>
          <a:prstGeom prst="rect">
            <a:avLst/>
          </a:prstGeom>
          <a:solidFill>
            <a:schemeClr val="accent2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FDC348E4-534F-775E-8A0E-897168832168}"/>
              </a:ext>
            </a:extLst>
          </p:cNvPr>
          <p:cNvSpPr/>
          <p:nvPr/>
        </p:nvSpPr>
        <p:spPr>
          <a:xfrm>
            <a:off x="148742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Request Form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7A955174-30BF-FD62-6554-056E0601E62C}"/>
              </a:ext>
            </a:extLst>
          </p:cNvPr>
          <p:cNvSpPr/>
          <p:nvPr/>
        </p:nvSpPr>
        <p:spPr>
          <a:xfrm>
            <a:off x="1487424" y="192633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Structured intake collects project type, requestor, purpose, and data needs; auto-sends communication to kick off screening.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21CCA60B-21FC-36EE-34FF-87A751A786BE}"/>
              </a:ext>
            </a:extLst>
          </p:cNvPr>
          <p:cNvSpPr/>
          <p:nvPr/>
        </p:nvSpPr>
        <p:spPr>
          <a:xfrm>
            <a:off x="640080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A77E00BA-2514-43EF-1F27-43C608F8DD13}"/>
              </a:ext>
            </a:extLst>
          </p:cNvPr>
          <p:cNvSpPr/>
          <p:nvPr/>
        </p:nvSpPr>
        <p:spPr>
          <a:xfrm>
            <a:off x="6400800" y="1341120"/>
            <a:ext cx="85344" cy="1584960"/>
          </a:xfrm>
          <a:prstGeom prst="rect">
            <a:avLst/>
          </a:prstGeom>
          <a:solidFill>
            <a:schemeClr val="accent6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3F6748C3-FF20-D599-26CA-E5EA1F6E93CF}"/>
              </a:ext>
            </a:extLst>
          </p:cNvPr>
          <p:cNvSpPr/>
          <p:nvPr/>
        </p:nvSpPr>
        <p:spPr>
          <a:xfrm>
            <a:off x="740054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Screening Assessment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29B7997B-3BC9-B64F-9259-8F9691A0BE16}"/>
              </a:ext>
            </a:extLst>
          </p:cNvPr>
          <p:cNvSpPr/>
          <p:nvPr/>
        </p:nvSpPr>
        <p:spPr>
          <a:xfrm>
            <a:off x="7400544" y="192633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Internal form to evaluate staff capacity, technical requirements, and feasibility before accepting a project.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BA0942B0-FCD4-B006-DC2B-693E52F022D9}"/>
              </a:ext>
            </a:extLst>
          </p:cNvPr>
          <p:cNvSpPr/>
          <p:nvPr/>
        </p:nvSpPr>
        <p:spPr>
          <a:xfrm>
            <a:off x="48768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896E178A-3ADE-E4E3-3F99-FFCA4453FAB2}"/>
              </a:ext>
            </a:extLst>
          </p:cNvPr>
          <p:cNvSpPr/>
          <p:nvPr/>
        </p:nvSpPr>
        <p:spPr>
          <a:xfrm>
            <a:off x="487680" y="3108960"/>
            <a:ext cx="85344" cy="1584960"/>
          </a:xfrm>
          <a:prstGeom prst="rect">
            <a:avLst/>
          </a:prstGeom>
          <a:solidFill>
            <a:schemeClr val="accent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1EAA3770-5777-9454-1E37-92B0B9452A68}"/>
              </a:ext>
            </a:extLst>
          </p:cNvPr>
          <p:cNvSpPr/>
          <p:nvPr/>
        </p:nvSpPr>
        <p:spPr>
          <a:xfrm>
            <a:off x="148742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Assignment &amp; Scope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15733D08-FE09-2102-F973-7A8B3FB3433B}"/>
              </a:ext>
            </a:extLst>
          </p:cNvPr>
          <p:cNvSpPr/>
          <p:nvPr/>
        </p:nvSpPr>
        <p:spPr>
          <a:xfrm>
            <a:off x="1487424" y="369417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Assign projects based on screening results and auto-generate scope of work agreements between epi staff and requestors.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0D227ED7-17A2-3EF5-FCE8-10CCAAC75E94}"/>
              </a:ext>
            </a:extLst>
          </p:cNvPr>
          <p:cNvSpPr/>
          <p:nvPr/>
        </p:nvSpPr>
        <p:spPr>
          <a:xfrm>
            <a:off x="640080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480257D4-05C7-1C72-8ADE-A3527374956A}"/>
              </a:ext>
            </a:extLst>
          </p:cNvPr>
          <p:cNvSpPr/>
          <p:nvPr/>
        </p:nvSpPr>
        <p:spPr>
          <a:xfrm>
            <a:off x="6400800" y="3108960"/>
            <a:ext cx="85344" cy="1584960"/>
          </a:xfrm>
          <a:prstGeom prst="rect">
            <a:avLst/>
          </a:prstGeom>
          <a:solidFill>
            <a:srgbClr val="1A9BA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6">
            <a:extLst>
              <a:ext uri="{FF2B5EF4-FFF2-40B4-BE49-F238E27FC236}">
                <a16:creationId xmlns:a16="http://schemas.microsoft.com/office/drawing/2014/main" id="{98B234DF-38A3-5DF9-2DC0-1F695A246276}"/>
              </a:ext>
            </a:extLst>
          </p:cNvPr>
          <p:cNvSpPr/>
          <p:nvPr/>
        </p:nvSpPr>
        <p:spPr>
          <a:xfrm>
            <a:off x="740054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Timelines &amp; Milestones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17">
            <a:extLst>
              <a:ext uri="{FF2B5EF4-FFF2-40B4-BE49-F238E27FC236}">
                <a16:creationId xmlns:a16="http://schemas.microsoft.com/office/drawing/2014/main" id="{D53F30B5-BEF9-EC92-C5F1-F412204B2F56}"/>
              </a:ext>
            </a:extLst>
          </p:cNvPr>
          <p:cNvSpPr/>
          <p:nvPr/>
        </p:nvSpPr>
        <p:spPr>
          <a:xfrm>
            <a:off x="7400544" y="369417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Staff log key milestones and deliverables; built-in date calculations flag overdue tasks and project pace.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18">
            <a:extLst>
              <a:ext uri="{FF2B5EF4-FFF2-40B4-BE49-F238E27FC236}">
                <a16:creationId xmlns:a16="http://schemas.microsoft.com/office/drawing/2014/main" id="{275917A8-5D97-81E1-3154-7B32841A6F8C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19">
            <a:extLst>
              <a:ext uri="{FF2B5EF4-FFF2-40B4-BE49-F238E27FC236}">
                <a16:creationId xmlns:a16="http://schemas.microsoft.com/office/drawing/2014/main" id="{9A117033-52E5-FDAF-199D-8A8E63315F62}"/>
              </a:ext>
            </a:extLst>
          </p:cNvPr>
          <p:cNvSpPr/>
          <p:nvPr/>
        </p:nvSpPr>
        <p:spPr>
          <a:xfrm>
            <a:off x="487680" y="4876800"/>
            <a:ext cx="85344" cy="1584960"/>
          </a:xfrm>
          <a:prstGeom prst="rect">
            <a:avLst/>
          </a:prstGeom>
          <a:solidFill>
            <a:schemeClr val="accent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0">
            <a:extLst>
              <a:ext uri="{FF2B5EF4-FFF2-40B4-BE49-F238E27FC236}">
                <a16:creationId xmlns:a16="http://schemas.microsoft.com/office/drawing/2014/main" id="{DA69AE71-DED2-6CF3-B18F-6EF3BB8AD066}"/>
              </a:ext>
            </a:extLst>
          </p:cNvPr>
          <p:cNvSpPr/>
          <p:nvPr/>
        </p:nvSpPr>
        <p:spPr>
          <a:xfrm>
            <a:off x="148742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Alerts &amp; Notifications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1">
            <a:extLst>
              <a:ext uri="{FF2B5EF4-FFF2-40B4-BE49-F238E27FC236}">
                <a16:creationId xmlns:a16="http://schemas.microsoft.com/office/drawing/2014/main" id="{BC77C049-485F-6458-07B8-77A1071C9988}"/>
              </a:ext>
            </a:extLst>
          </p:cNvPr>
          <p:cNvSpPr/>
          <p:nvPr/>
        </p:nvSpPr>
        <p:spPr>
          <a:xfrm>
            <a:off x="1487424" y="546201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Automated alerts notify staff and supervisors of new requests, pending deadlines, drafts to review and status changes.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2">
            <a:extLst>
              <a:ext uri="{FF2B5EF4-FFF2-40B4-BE49-F238E27FC236}">
                <a16:creationId xmlns:a16="http://schemas.microsoft.com/office/drawing/2014/main" id="{3C6A00A5-A596-B481-7B73-260A81329A98}"/>
              </a:ext>
            </a:extLst>
          </p:cNvPr>
          <p:cNvSpPr/>
          <p:nvPr/>
        </p:nvSpPr>
        <p:spPr>
          <a:xfrm>
            <a:off x="640080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3">
            <a:extLst>
              <a:ext uri="{FF2B5EF4-FFF2-40B4-BE49-F238E27FC236}">
                <a16:creationId xmlns:a16="http://schemas.microsoft.com/office/drawing/2014/main" id="{88E3B228-A113-144A-BF33-F4C77B55F84D}"/>
              </a:ext>
            </a:extLst>
          </p:cNvPr>
          <p:cNvSpPr/>
          <p:nvPr/>
        </p:nvSpPr>
        <p:spPr>
          <a:xfrm>
            <a:off x="6400800" y="4876800"/>
            <a:ext cx="85344" cy="1584960"/>
          </a:xfrm>
          <a:prstGeom prst="rect">
            <a:avLst/>
          </a:prstGeom>
          <a:solidFill>
            <a:schemeClr val="accent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24">
            <a:extLst>
              <a:ext uri="{FF2B5EF4-FFF2-40B4-BE49-F238E27FC236}">
                <a16:creationId xmlns:a16="http://schemas.microsoft.com/office/drawing/2014/main" id="{4A00DAC5-6946-68D4-B28C-05DDC58F269F}"/>
              </a:ext>
            </a:extLst>
          </p:cNvPr>
          <p:cNvSpPr/>
          <p:nvPr/>
        </p:nvSpPr>
        <p:spPr>
          <a:xfrm>
            <a:off x="740054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KPIs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25">
            <a:extLst>
              <a:ext uri="{FF2B5EF4-FFF2-40B4-BE49-F238E27FC236}">
                <a16:creationId xmlns:a16="http://schemas.microsoft.com/office/drawing/2014/main" id="{DDCFDDAB-5485-1275-6277-6E954E61A5B8}"/>
              </a:ext>
            </a:extLst>
          </p:cNvPr>
          <p:cNvSpPr/>
          <p:nvPr/>
        </p:nvSpPr>
        <p:spPr>
          <a:xfrm>
            <a:off x="7400544" y="546201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Calculates completion timelines, QA benchmarks, workload distribution, and project status.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Graphic 34" descr="Signal with solid fill">
            <a:extLst>
              <a:ext uri="{FF2B5EF4-FFF2-40B4-BE49-F238E27FC236}">
                <a16:creationId xmlns:a16="http://schemas.microsoft.com/office/drawing/2014/main" id="{6D1D158B-F15B-2705-7371-1986216878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43472" y="5199888"/>
            <a:ext cx="914400" cy="914400"/>
          </a:xfrm>
          <a:prstGeom prst="rect">
            <a:avLst/>
          </a:prstGeom>
        </p:spPr>
      </p:pic>
      <p:pic>
        <p:nvPicPr>
          <p:cNvPr id="37" name="Graphic 36" descr="Alarm clock with solid fill">
            <a:extLst>
              <a:ext uri="{FF2B5EF4-FFF2-40B4-BE49-F238E27FC236}">
                <a16:creationId xmlns:a16="http://schemas.microsoft.com/office/drawing/2014/main" id="{C12F3F14-3FD1-D993-818A-DE12031EB6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3024" y="5187696"/>
            <a:ext cx="914400" cy="914400"/>
          </a:xfrm>
          <a:prstGeom prst="rect">
            <a:avLst/>
          </a:prstGeom>
        </p:spPr>
      </p:pic>
      <p:pic>
        <p:nvPicPr>
          <p:cNvPr id="39" name="Graphic 38" descr="Clipboard Checked with solid fill">
            <a:extLst>
              <a:ext uri="{FF2B5EF4-FFF2-40B4-BE49-F238E27FC236}">
                <a16:creationId xmlns:a16="http://schemas.microsoft.com/office/drawing/2014/main" id="{90EB87DC-D26B-6F6E-D461-EA7426A6CA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6928" y="3447288"/>
            <a:ext cx="914400" cy="914400"/>
          </a:xfrm>
          <a:prstGeom prst="rect">
            <a:avLst/>
          </a:prstGeom>
        </p:spPr>
      </p:pic>
      <p:pic>
        <p:nvPicPr>
          <p:cNvPr id="41" name="Graphic 40" descr="Magnifying glass with solid fill">
            <a:extLst>
              <a:ext uri="{FF2B5EF4-FFF2-40B4-BE49-F238E27FC236}">
                <a16:creationId xmlns:a16="http://schemas.microsoft.com/office/drawing/2014/main" id="{2EA6D162-2613-4F7B-8D80-036DE9B187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86144" y="1682496"/>
            <a:ext cx="914400" cy="914400"/>
          </a:xfrm>
          <a:prstGeom prst="rect">
            <a:avLst/>
          </a:prstGeom>
        </p:spPr>
      </p:pic>
      <p:pic>
        <p:nvPicPr>
          <p:cNvPr id="43" name="Graphic 42" descr="Daily calendar with solid fill">
            <a:extLst>
              <a:ext uri="{FF2B5EF4-FFF2-40B4-BE49-F238E27FC236}">
                <a16:creationId xmlns:a16="http://schemas.microsoft.com/office/drawing/2014/main" id="{28C4E544-A3E1-C08A-4833-0AA46EE7AB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86144" y="3419856"/>
            <a:ext cx="914400" cy="914400"/>
          </a:xfrm>
          <a:prstGeom prst="rect">
            <a:avLst/>
          </a:prstGeom>
        </p:spPr>
      </p:pic>
      <p:pic>
        <p:nvPicPr>
          <p:cNvPr id="45" name="Graphic 44" descr="Help with solid fill">
            <a:extLst>
              <a:ext uri="{FF2B5EF4-FFF2-40B4-BE49-F238E27FC236}">
                <a16:creationId xmlns:a16="http://schemas.microsoft.com/office/drawing/2014/main" id="{41D0EABC-0D1E-E069-7BC8-B8F70DBC14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6928" y="1685544"/>
            <a:ext cx="914400" cy="914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1167BF3-12CF-5A52-23A2-2D8142AA1267}"/>
              </a:ext>
            </a:extLst>
          </p:cNvPr>
          <p:cNvSpPr/>
          <p:nvPr/>
        </p:nvSpPr>
        <p:spPr>
          <a:xfrm>
            <a:off x="487680" y="1341783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3A6292-3778-2250-B7D1-6861B84F22F6}"/>
              </a:ext>
            </a:extLst>
          </p:cNvPr>
          <p:cNvSpPr/>
          <p:nvPr/>
        </p:nvSpPr>
        <p:spPr>
          <a:xfrm>
            <a:off x="487680" y="3108627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1F0CE4D-07FA-88E5-F328-2020840C9F56}"/>
              </a:ext>
            </a:extLst>
          </p:cNvPr>
          <p:cNvSpPr/>
          <p:nvPr/>
        </p:nvSpPr>
        <p:spPr>
          <a:xfrm>
            <a:off x="6400800" y="133888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709513F-E147-206A-B3B4-89FFF7535F84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D7931DB-1182-4F5D-0562-5A789D06F628}"/>
              </a:ext>
            </a:extLst>
          </p:cNvPr>
          <p:cNvSpPr/>
          <p:nvPr/>
        </p:nvSpPr>
        <p:spPr>
          <a:xfrm>
            <a:off x="6400800" y="3113479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13131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352FBC-FB8E-4DDF-6C27-0FCD15335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B1333AF-732D-25E2-1EE6-188F30D9EB93}"/>
              </a:ext>
            </a:extLst>
          </p:cNvPr>
          <p:cNvSpPr/>
          <p:nvPr/>
        </p:nvSpPr>
        <p:spPr>
          <a:xfrm>
            <a:off x="0" y="0"/>
            <a:ext cx="12192000" cy="6513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KPIS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6D96E6-5571-832C-96C8-9EDF581EA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 flipH="1">
            <a:off x="4923835" y="1896747"/>
            <a:ext cx="114350" cy="89021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F02E38-D388-8D66-D3CA-E456469961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-18585"/>
          <a:stretch>
            <a:fillRect/>
          </a:stretch>
        </p:blipFill>
        <p:spPr>
          <a:xfrm>
            <a:off x="9709409" y="5964983"/>
            <a:ext cx="2267909" cy="65135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E6F96C-81B4-35FA-F6D3-3925C420151B}"/>
              </a:ext>
            </a:extLst>
          </p:cNvPr>
          <p:cNvSpPr txBox="1"/>
          <p:nvPr/>
        </p:nvSpPr>
        <p:spPr>
          <a:xfrm>
            <a:off x="660400" y="1094854"/>
            <a:ext cx="10871200" cy="5196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Limitation of REDCap</a:t>
            </a: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Fields and calculations can be built into the form – not as dynamic if priorities change</a:t>
            </a: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Reports are limited</a:t>
            </a: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Visuals are limited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Utilize API in R to export data and run regular reports with visuals from REDCap data</a:t>
            </a:r>
          </a:p>
          <a:p>
            <a:pPr marL="914400" marR="0" lvl="2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1221465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362174-E66B-49F0-3E93-E7E20F38F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C49B14-C73E-6E03-0988-2A281BBBC81F}"/>
              </a:ext>
            </a:extLst>
          </p:cNvPr>
          <p:cNvSpPr/>
          <p:nvPr/>
        </p:nvSpPr>
        <p:spPr>
          <a:xfrm>
            <a:off x="0" y="0"/>
            <a:ext cx="12192000" cy="6513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KPIS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A0BC7DF-D02C-5B38-5100-B739A458A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 flipH="1">
            <a:off x="4923835" y="1896747"/>
            <a:ext cx="114350" cy="89021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8A35ACD-5682-07D0-022B-FC7303942F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-18585"/>
          <a:stretch>
            <a:fillRect/>
          </a:stretch>
        </p:blipFill>
        <p:spPr>
          <a:xfrm>
            <a:off x="9709409" y="5964983"/>
            <a:ext cx="2267909" cy="6513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48BF70-3F9C-CF86-BA37-11A3143075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362" y="1027032"/>
            <a:ext cx="10057276" cy="456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5761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0B4628-C4AC-F03C-A5D2-6E2F79043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2098F47-3784-3A9A-5DA1-9FDA985EF0C9}"/>
              </a:ext>
            </a:extLst>
          </p:cNvPr>
          <p:cNvSpPr/>
          <p:nvPr/>
        </p:nvSpPr>
        <p:spPr>
          <a:xfrm>
            <a:off x="0" y="0"/>
            <a:ext cx="12192000" cy="6513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KPIS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1662E7-E8D6-EA3E-88C9-78D424A61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 flipH="1">
            <a:off x="4923835" y="1896747"/>
            <a:ext cx="114350" cy="89021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524417-80C1-3DC2-2D10-4183B3F646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-18585"/>
          <a:stretch>
            <a:fillRect/>
          </a:stretch>
        </p:blipFill>
        <p:spPr>
          <a:xfrm>
            <a:off x="9709409" y="5964983"/>
            <a:ext cx="2267909" cy="6513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D67DBFC-D379-135E-A233-A51B8B063E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362" y="1027032"/>
            <a:ext cx="10057276" cy="456227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DDE6B29-325A-15D0-8A6C-C82B4CD700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7566" y="735096"/>
            <a:ext cx="7696867" cy="538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996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Hours Tracking &amp; Workload Visibility - 2025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rgbClr val="F0B42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26720" y="1402080"/>
            <a:ext cx="2560320" cy="2194560"/>
          </a:xfrm>
          <a:prstGeom prst="rect">
            <a:avLst/>
          </a:prstGeom>
          <a:solidFill>
            <a:srgbClr val="107B8C">
              <a:alpha val="50000"/>
            </a:srgbClr>
          </a:solidFill>
          <a:ln w="12700">
            <a:solidFill>
              <a:srgbClr val="5DC9D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426720" y="1463040"/>
            <a:ext cx="2560320" cy="1219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0B42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178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426720" y="2682240"/>
            <a:ext cx="256032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DCF0F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Total Project Requests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DCF0F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2025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3291840" y="1402080"/>
            <a:ext cx="2560320" cy="2194560"/>
          </a:xfrm>
          <a:prstGeom prst="rect">
            <a:avLst/>
          </a:prstGeom>
          <a:solidFill>
            <a:srgbClr val="107B8C">
              <a:alpha val="50000"/>
            </a:srgbClr>
          </a:solidFill>
          <a:ln w="12700">
            <a:solidFill>
              <a:srgbClr val="5DC9D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3291840" y="1463040"/>
            <a:ext cx="2560320" cy="1219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0B42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4,800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3291840" y="2682240"/>
            <a:ext cx="256032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DCF0F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Hours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DCF0F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Recorded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156960" y="1402080"/>
            <a:ext cx="2560320" cy="2194560"/>
          </a:xfrm>
          <a:prstGeom prst="rect">
            <a:avLst/>
          </a:prstGeom>
          <a:solidFill>
            <a:srgbClr val="107B8C">
              <a:alpha val="50000"/>
            </a:srgbClr>
          </a:solidFill>
          <a:ln w="12700">
            <a:solidFill>
              <a:srgbClr val="5DC9D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156960" y="1463040"/>
            <a:ext cx="2560320" cy="1219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0B42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~30%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156960" y="2682240"/>
            <a:ext cx="256032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DCF0F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DCF0F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Requests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9022080" y="1402080"/>
            <a:ext cx="2560320" cy="2194560"/>
          </a:xfrm>
          <a:prstGeom prst="rect">
            <a:avLst/>
          </a:prstGeom>
          <a:solidFill>
            <a:srgbClr val="107B8C">
              <a:alpha val="50000"/>
            </a:srgbClr>
          </a:solidFill>
          <a:ln w="12700">
            <a:solidFill>
              <a:srgbClr val="5DC9D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022080" y="1463040"/>
            <a:ext cx="2560320" cy="1219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0B42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60%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9022080" y="2682240"/>
            <a:ext cx="256032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DCF0F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Projects completed on time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6" name="Chart 0"/>
          <p:cNvGraphicFramePr/>
          <p:nvPr/>
        </p:nvGraphicFramePr>
        <p:xfrm>
          <a:off x="487680" y="3779520"/>
          <a:ext cx="1109472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Impact &amp; Outcomes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rgbClr val="F0B42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06AA522-7323-CCA5-DC04-B2472AFF97E9}"/>
              </a:ext>
            </a:extLst>
          </p:cNvPr>
          <p:cNvGrpSpPr/>
          <p:nvPr/>
        </p:nvGrpSpPr>
        <p:grpSpPr>
          <a:xfrm>
            <a:off x="1728031" y="1307986"/>
            <a:ext cx="3657600" cy="2316480"/>
            <a:chOff x="1728031" y="1341120"/>
            <a:chExt cx="3657600" cy="2316480"/>
          </a:xfrm>
        </p:grpSpPr>
        <p:sp>
          <p:nvSpPr>
            <p:cNvPr id="4" name="Shape 2"/>
            <p:cNvSpPr/>
            <p:nvPr/>
          </p:nvSpPr>
          <p:spPr>
            <a:xfrm>
              <a:off x="1728031" y="1341120"/>
              <a:ext cx="3657600" cy="2316480"/>
            </a:xfrm>
            <a:prstGeom prst="rect">
              <a:avLst/>
            </a:prstGeom>
            <a:solidFill>
              <a:srgbClr val="107B8C">
                <a:alpha val="35000"/>
              </a:srgbClr>
            </a:solidFill>
            <a:ln w="12700">
              <a:solidFill>
                <a:srgbClr val="1A9BAF"/>
              </a:solidFill>
              <a:prstDash val="soli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" name="Image 0" descr="preencode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47487" y="1560576"/>
              <a:ext cx="548640" cy="548640"/>
            </a:xfrm>
            <a:prstGeom prst="rect">
              <a:avLst/>
            </a:prstGeom>
          </p:spPr>
        </p:pic>
        <p:sp>
          <p:nvSpPr>
            <p:cNvPr id="6" name="Text 3"/>
            <p:cNvSpPr/>
            <p:nvPr/>
          </p:nvSpPr>
          <p:spPr>
            <a:xfrm>
              <a:off x="2642431" y="1560576"/>
              <a:ext cx="2560320" cy="58521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Quantified Epi's Role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 4"/>
            <p:cNvSpPr/>
            <p:nvPr/>
          </p:nvSpPr>
          <p:spPr>
            <a:xfrm>
              <a:off x="1947487" y="2218944"/>
              <a:ext cx="3316224" cy="1219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DCF0F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First time the division could put numbers to their workload, time, and contribution to the department; including previously “invisible” work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EC07F98-98E4-6AF7-B49F-D40C044812E4}"/>
              </a:ext>
            </a:extLst>
          </p:cNvPr>
          <p:cNvGrpSpPr/>
          <p:nvPr/>
        </p:nvGrpSpPr>
        <p:grpSpPr>
          <a:xfrm>
            <a:off x="6806369" y="1307986"/>
            <a:ext cx="3657600" cy="2316480"/>
            <a:chOff x="8290560" y="1341120"/>
            <a:chExt cx="3657600" cy="2316480"/>
          </a:xfrm>
        </p:grpSpPr>
        <p:sp>
          <p:nvSpPr>
            <p:cNvPr id="12" name="Shape 8"/>
            <p:cNvSpPr/>
            <p:nvPr/>
          </p:nvSpPr>
          <p:spPr>
            <a:xfrm>
              <a:off x="8290560" y="1341120"/>
              <a:ext cx="3657600" cy="2316480"/>
            </a:xfrm>
            <a:prstGeom prst="rect">
              <a:avLst/>
            </a:prstGeom>
            <a:solidFill>
              <a:srgbClr val="107B8C">
                <a:alpha val="35000"/>
              </a:srgbClr>
            </a:solidFill>
            <a:ln w="12700">
              <a:solidFill>
                <a:schemeClr val="accent5"/>
              </a:solidFill>
              <a:prstDash val="soli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Image 2" descr="preencoded.png"/>
            <p:cNvPicPr>
              <a:picLocks noChangeAspect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510016" y="1560576"/>
              <a:ext cx="548640" cy="548640"/>
            </a:xfrm>
            <a:prstGeom prst="rect">
              <a:avLst/>
            </a:prstGeom>
            <a:noFill/>
          </p:spPr>
        </p:pic>
        <p:sp>
          <p:nvSpPr>
            <p:cNvPr id="14" name="Text 9"/>
            <p:cNvSpPr/>
            <p:nvPr/>
          </p:nvSpPr>
          <p:spPr>
            <a:xfrm>
              <a:off x="9204960" y="1560576"/>
              <a:ext cx="2560320" cy="58521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Transparency &amp; Accountability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ext 10"/>
            <p:cNvSpPr/>
            <p:nvPr/>
          </p:nvSpPr>
          <p:spPr>
            <a:xfrm>
              <a:off x="8510016" y="2218944"/>
              <a:ext cx="3316224" cy="1219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DCF0F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All staff see project status, assignments, and deadlines in one place — no hidden workloads.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F1CEDD7-0BB3-6D2F-724B-4BDEEF1FD68D}"/>
              </a:ext>
            </a:extLst>
          </p:cNvPr>
          <p:cNvGrpSpPr/>
          <p:nvPr/>
        </p:nvGrpSpPr>
        <p:grpSpPr>
          <a:xfrm>
            <a:off x="4267200" y="3937130"/>
            <a:ext cx="3657600" cy="2316480"/>
            <a:chOff x="4328160" y="3901440"/>
            <a:chExt cx="3657600" cy="2316480"/>
          </a:xfrm>
        </p:grpSpPr>
        <p:sp>
          <p:nvSpPr>
            <p:cNvPr id="20" name="Shape 14"/>
            <p:cNvSpPr/>
            <p:nvPr/>
          </p:nvSpPr>
          <p:spPr>
            <a:xfrm>
              <a:off x="4328160" y="3901440"/>
              <a:ext cx="3657600" cy="2316480"/>
            </a:xfrm>
            <a:prstGeom prst="rect">
              <a:avLst/>
            </a:prstGeom>
            <a:solidFill>
              <a:srgbClr val="107B8C">
                <a:alpha val="35000"/>
              </a:srgbClr>
            </a:solidFill>
            <a:ln w="12700">
              <a:solidFill>
                <a:schemeClr val="accent4"/>
              </a:solidFill>
              <a:prstDash val="soli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Image 4" descr="preencoded.png"/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4547616" y="4120896"/>
              <a:ext cx="548640" cy="548640"/>
            </a:xfrm>
            <a:prstGeom prst="rect">
              <a:avLst/>
            </a:prstGeom>
          </p:spPr>
        </p:pic>
        <p:sp>
          <p:nvSpPr>
            <p:cNvPr id="22" name="Text 15"/>
            <p:cNvSpPr/>
            <p:nvPr/>
          </p:nvSpPr>
          <p:spPr>
            <a:xfrm>
              <a:off x="5242560" y="4120896"/>
              <a:ext cx="2560320" cy="58521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Expanded to Other Programs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 16"/>
            <p:cNvSpPr/>
            <p:nvPr/>
          </p:nvSpPr>
          <p:spPr>
            <a:xfrm>
              <a:off x="4547616" y="4779264"/>
              <a:ext cx="3316224" cy="1219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DCF0F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Success led to new REDCap forms for other JCDHE programs to track their own time, effort, and impact.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FA26E58D-3F01-9668-C65D-E9C23EC7FA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5536" y="6155290"/>
            <a:ext cx="2152623" cy="561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F0256-85C6-2A28-6A8F-34FB9B5EA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E338B8E-FC36-7063-CA25-93AEF8DF9406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2C371CF3-3CE6-4D38-0F43-C09869B11459}"/>
              </a:ext>
            </a:extLst>
          </p:cNvPr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Other REDCap Tools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3A4057E6-9122-FF6B-2D26-E3EDB36C4454}"/>
              </a:ext>
            </a:extLst>
          </p:cNvPr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rgbClr val="107B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3396721B-8DC8-4107-E7C6-B48614F731B7}"/>
              </a:ext>
            </a:extLst>
          </p:cNvPr>
          <p:cNvSpPr/>
          <p:nvPr/>
        </p:nvSpPr>
        <p:spPr>
          <a:xfrm>
            <a:off x="48768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F4D59733-C120-F87C-3991-8E4D6A217002}"/>
              </a:ext>
            </a:extLst>
          </p:cNvPr>
          <p:cNvSpPr/>
          <p:nvPr/>
        </p:nvSpPr>
        <p:spPr>
          <a:xfrm>
            <a:off x="487680" y="1341120"/>
            <a:ext cx="85344" cy="1584960"/>
          </a:xfrm>
          <a:prstGeom prst="rect">
            <a:avLst/>
          </a:prstGeom>
          <a:solidFill>
            <a:schemeClr val="accent2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DCB8FE56-680A-B46D-C42C-6028BBC51BBB}"/>
              </a:ext>
            </a:extLst>
          </p:cNvPr>
          <p:cNvSpPr/>
          <p:nvPr/>
        </p:nvSpPr>
        <p:spPr>
          <a:xfrm>
            <a:off x="148742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Community Health Programs Database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279F03C1-0822-D52B-A48A-27C6BFD25456}"/>
              </a:ext>
            </a:extLst>
          </p:cNvPr>
          <p:cNvSpPr/>
          <p:nvPr/>
        </p:nvSpPr>
        <p:spPr>
          <a:xfrm>
            <a:off x="640080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6D524C4E-E80E-C419-862B-365C481C991E}"/>
              </a:ext>
            </a:extLst>
          </p:cNvPr>
          <p:cNvSpPr/>
          <p:nvPr/>
        </p:nvSpPr>
        <p:spPr>
          <a:xfrm>
            <a:off x="6400800" y="1341120"/>
            <a:ext cx="85344" cy="1584960"/>
          </a:xfrm>
          <a:prstGeom prst="rect">
            <a:avLst/>
          </a:prstGeom>
          <a:solidFill>
            <a:schemeClr val="accent6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7383B85F-8818-1A7E-FD48-C4A551A44F54}"/>
              </a:ext>
            </a:extLst>
          </p:cNvPr>
          <p:cNvSpPr/>
          <p:nvPr/>
        </p:nvSpPr>
        <p:spPr>
          <a:xfrm>
            <a:off x="740054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Environmental Complaints &amp; Tracking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8FAC1CBB-2D7E-627E-C044-D3CA782D8853}"/>
              </a:ext>
            </a:extLst>
          </p:cNvPr>
          <p:cNvSpPr/>
          <p:nvPr/>
        </p:nvSpPr>
        <p:spPr>
          <a:xfrm>
            <a:off x="48768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9585304D-E194-1AA8-C352-F481BD22EDA0}"/>
              </a:ext>
            </a:extLst>
          </p:cNvPr>
          <p:cNvSpPr/>
          <p:nvPr/>
        </p:nvSpPr>
        <p:spPr>
          <a:xfrm>
            <a:off x="487680" y="3108960"/>
            <a:ext cx="85344" cy="1584960"/>
          </a:xfrm>
          <a:prstGeom prst="rect">
            <a:avLst/>
          </a:prstGeom>
          <a:solidFill>
            <a:schemeClr val="accent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7A16ABCB-36B0-9721-059E-B619B7563A1D}"/>
              </a:ext>
            </a:extLst>
          </p:cNvPr>
          <p:cNvSpPr/>
          <p:nvPr/>
        </p:nvSpPr>
        <p:spPr>
          <a:xfrm>
            <a:off x="148742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Translation &amp; Interpretation Requests - Internal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433B4170-D7D3-7821-BC7C-0F2D596E235E}"/>
              </a:ext>
            </a:extLst>
          </p:cNvPr>
          <p:cNvSpPr/>
          <p:nvPr/>
        </p:nvSpPr>
        <p:spPr>
          <a:xfrm>
            <a:off x="640080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BD4B5082-3B71-DD08-E4DB-A701D2D3B01A}"/>
              </a:ext>
            </a:extLst>
          </p:cNvPr>
          <p:cNvSpPr/>
          <p:nvPr/>
        </p:nvSpPr>
        <p:spPr>
          <a:xfrm>
            <a:off x="6400800" y="3108960"/>
            <a:ext cx="85344" cy="1584960"/>
          </a:xfrm>
          <a:prstGeom prst="rect">
            <a:avLst/>
          </a:prstGeom>
          <a:solidFill>
            <a:srgbClr val="1A9BA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6">
            <a:extLst>
              <a:ext uri="{FF2B5EF4-FFF2-40B4-BE49-F238E27FC236}">
                <a16:creationId xmlns:a16="http://schemas.microsoft.com/office/drawing/2014/main" id="{48CF9C1C-A9AA-BAA1-42D1-B48368BC17A7}"/>
              </a:ext>
            </a:extLst>
          </p:cNvPr>
          <p:cNvSpPr/>
          <p:nvPr/>
        </p:nvSpPr>
        <p:spPr>
          <a:xfrm>
            <a:off x="740054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Social Media and Communications Request - Internal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18">
            <a:extLst>
              <a:ext uri="{FF2B5EF4-FFF2-40B4-BE49-F238E27FC236}">
                <a16:creationId xmlns:a16="http://schemas.microsoft.com/office/drawing/2014/main" id="{01EB1D85-0DDF-42AA-3067-7EA4F6E83731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19">
            <a:extLst>
              <a:ext uri="{FF2B5EF4-FFF2-40B4-BE49-F238E27FC236}">
                <a16:creationId xmlns:a16="http://schemas.microsoft.com/office/drawing/2014/main" id="{61400B97-CC0C-7372-B07D-E089E4AE7990}"/>
              </a:ext>
            </a:extLst>
          </p:cNvPr>
          <p:cNvSpPr/>
          <p:nvPr/>
        </p:nvSpPr>
        <p:spPr>
          <a:xfrm>
            <a:off x="487680" y="4876800"/>
            <a:ext cx="85344" cy="1584960"/>
          </a:xfrm>
          <a:prstGeom prst="rect">
            <a:avLst/>
          </a:prstGeom>
          <a:solidFill>
            <a:schemeClr val="accent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0">
            <a:extLst>
              <a:ext uri="{FF2B5EF4-FFF2-40B4-BE49-F238E27FC236}">
                <a16:creationId xmlns:a16="http://schemas.microsoft.com/office/drawing/2014/main" id="{A28284E6-2B0C-2DBA-6FCB-F2C90748179B}"/>
              </a:ext>
            </a:extLst>
          </p:cNvPr>
          <p:cNvSpPr/>
          <p:nvPr/>
        </p:nvSpPr>
        <p:spPr>
          <a:xfrm>
            <a:off x="148742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Community Outreach Requests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1">
            <a:extLst>
              <a:ext uri="{FF2B5EF4-FFF2-40B4-BE49-F238E27FC236}">
                <a16:creationId xmlns:a16="http://schemas.microsoft.com/office/drawing/2014/main" id="{B9E437D6-30B9-0F20-032F-CDE564864836}"/>
              </a:ext>
            </a:extLst>
          </p:cNvPr>
          <p:cNvSpPr/>
          <p:nvPr/>
        </p:nvSpPr>
        <p:spPr>
          <a:xfrm>
            <a:off x="1487424" y="546201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2">
            <a:extLst>
              <a:ext uri="{FF2B5EF4-FFF2-40B4-BE49-F238E27FC236}">
                <a16:creationId xmlns:a16="http://schemas.microsoft.com/office/drawing/2014/main" id="{82A7DEF3-5BEF-FBE1-66C3-9CFB2272B3AA}"/>
              </a:ext>
            </a:extLst>
          </p:cNvPr>
          <p:cNvSpPr/>
          <p:nvPr/>
        </p:nvSpPr>
        <p:spPr>
          <a:xfrm>
            <a:off x="640080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3">
            <a:extLst>
              <a:ext uri="{FF2B5EF4-FFF2-40B4-BE49-F238E27FC236}">
                <a16:creationId xmlns:a16="http://schemas.microsoft.com/office/drawing/2014/main" id="{7BD96638-4C69-1A5F-91F4-38D8A65B483C}"/>
              </a:ext>
            </a:extLst>
          </p:cNvPr>
          <p:cNvSpPr/>
          <p:nvPr/>
        </p:nvSpPr>
        <p:spPr>
          <a:xfrm>
            <a:off x="6400800" y="4876800"/>
            <a:ext cx="85344" cy="1584960"/>
          </a:xfrm>
          <a:prstGeom prst="rect">
            <a:avLst/>
          </a:prstGeom>
          <a:solidFill>
            <a:schemeClr val="accent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24">
            <a:extLst>
              <a:ext uri="{FF2B5EF4-FFF2-40B4-BE49-F238E27FC236}">
                <a16:creationId xmlns:a16="http://schemas.microsoft.com/office/drawing/2014/main" id="{2F1E0A68-633B-3817-FDB3-47B64B6C2AE8}"/>
              </a:ext>
            </a:extLst>
          </p:cNvPr>
          <p:cNvSpPr/>
          <p:nvPr/>
        </p:nvSpPr>
        <p:spPr>
          <a:xfrm>
            <a:off x="740054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Office of the Medical Director Air Registry &amp; Video Laryngoscopy QA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25">
            <a:extLst>
              <a:ext uri="{FF2B5EF4-FFF2-40B4-BE49-F238E27FC236}">
                <a16:creationId xmlns:a16="http://schemas.microsoft.com/office/drawing/2014/main" id="{ED4835C6-1244-26E8-CED5-91D40A5E6B69}"/>
              </a:ext>
            </a:extLst>
          </p:cNvPr>
          <p:cNvSpPr/>
          <p:nvPr/>
        </p:nvSpPr>
        <p:spPr>
          <a:xfrm>
            <a:off x="7400544" y="546201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Graphic 34" descr="Clipboard Partially Checked with solid fill">
            <a:extLst>
              <a:ext uri="{FF2B5EF4-FFF2-40B4-BE49-F238E27FC236}">
                <a16:creationId xmlns:a16="http://schemas.microsoft.com/office/drawing/2014/main" id="{C79F602E-C026-7DF0-10BD-9D6BFF3822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443472" y="5199888"/>
            <a:ext cx="914400" cy="914400"/>
          </a:xfrm>
          <a:prstGeom prst="rect">
            <a:avLst/>
          </a:prstGeom>
        </p:spPr>
      </p:pic>
      <p:pic>
        <p:nvPicPr>
          <p:cNvPr id="37" name="Graphic 36" descr="Questions with solid fill">
            <a:extLst>
              <a:ext uri="{FF2B5EF4-FFF2-40B4-BE49-F238E27FC236}">
                <a16:creationId xmlns:a16="http://schemas.microsoft.com/office/drawing/2014/main" id="{370D8DA1-E6BB-3D45-078C-4847D07228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73024" y="5187696"/>
            <a:ext cx="914400" cy="914400"/>
          </a:xfrm>
          <a:prstGeom prst="rect">
            <a:avLst/>
          </a:prstGeom>
        </p:spPr>
      </p:pic>
      <p:pic>
        <p:nvPicPr>
          <p:cNvPr id="39" name="Graphic 38" descr="Signature with solid fill">
            <a:extLst>
              <a:ext uri="{FF2B5EF4-FFF2-40B4-BE49-F238E27FC236}">
                <a16:creationId xmlns:a16="http://schemas.microsoft.com/office/drawing/2014/main" id="{E5D8C9C8-4EF8-AAAB-C678-1EBF0B9FCF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66928" y="3447288"/>
            <a:ext cx="914400" cy="914400"/>
          </a:xfrm>
          <a:prstGeom prst="rect">
            <a:avLst/>
          </a:prstGeom>
        </p:spPr>
      </p:pic>
      <p:pic>
        <p:nvPicPr>
          <p:cNvPr id="41" name="Graphic 40" descr="Open hand with plant with solid fill">
            <a:extLst>
              <a:ext uri="{FF2B5EF4-FFF2-40B4-BE49-F238E27FC236}">
                <a16:creationId xmlns:a16="http://schemas.microsoft.com/office/drawing/2014/main" id="{62B10F58-6884-1641-4084-025438DA2B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486144" y="1682496"/>
            <a:ext cx="914400" cy="914400"/>
          </a:xfrm>
          <a:prstGeom prst="rect">
            <a:avLst/>
          </a:prstGeom>
        </p:spPr>
      </p:pic>
      <p:pic>
        <p:nvPicPr>
          <p:cNvPr id="43" name="Graphic 42" descr="Online Network with solid fill">
            <a:extLst>
              <a:ext uri="{FF2B5EF4-FFF2-40B4-BE49-F238E27FC236}">
                <a16:creationId xmlns:a16="http://schemas.microsoft.com/office/drawing/2014/main" id="{C60AE3A8-B9F0-A290-815F-9FCAAC51EA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486144" y="3419856"/>
            <a:ext cx="914400" cy="914400"/>
          </a:xfrm>
          <a:prstGeom prst="rect">
            <a:avLst/>
          </a:prstGeom>
        </p:spPr>
      </p:pic>
      <p:pic>
        <p:nvPicPr>
          <p:cNvPr id="45" name="Graphic 44" descr="Blockchain with solid fill">
            <a:extLst>
              <a:ext uri="{FF2B5EF4-FFF2-40B4-BE49-F238E27FC236}">
                <a16:creationId xmlns:a16="http://schemas.microsoft.com/office/drawing/2014/main" id="{5FE467E6-1A87-CC37-145F-4AED0CA484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566928" y="168554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7553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3C64B-0972-075B-CD8A-9A5D1673A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18552D70-ADBA-0703-5636-A0C70DA6B0C2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DECC8F7A-51C6-6FCD-0C69-532253CC6069}"/>
              </a:ext>
            </a:extLst>
          </p:cNvPr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Other REDCap Tools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790314EB-BC09-EAF3-20F1-C996A4FA2008}"/>
              </a:ext>
            </a:extLst>
          </p:cNvPr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rgbClr val="107B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AFEFFE22-2F9C-70CE-9234-126CFB1205B2}"/>
              </a:ext>
            </a:extLst>
          </p:cNvPr>
          <p:cNvSpPr/>
          <p:nvPr/>
        </p:nvSpPr>
        <p:spPr>
          <a:xfrm>
            <a:off x="48768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D78CD918-96BD-563F-94BA-9EB4D9AE5839}"/>
              </a:ext>
            </a:extLst>
          </p:cNvPr>
          <p:cNvSpPr/>
          <p:nvPr/>
        </p:nvSpPr>
        <p:spPr>
          <a:xfrm>
            <a:off x="487680" y="1341120"/>
            <a:ext cx="85344" cy="1584960"/>
          </a:xfrm>
          <a:prstGeom prst="rect">
            <a:avLst/>
          </a:prstGeom>
          <a:solidFill>
            <a:schemeClr val="accent2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4491EAE4-1E0F-A709-09EA-75125BE31B97}"/>
              </a:ext>
            </a:extLst>
          </p:cNvPr>
          <p:cNvSpPr/>
          <p:nvPr/>
        </p:nvSpPr>
        <p:spPr>
          <a:xfrm>
            <a:off x="148742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Community Health Programs Database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9B7FB0DC-4CDF-F0BF-286B-5EA46E99EC54}"/>
              </a:ext>
            </a:extLst>
          </p:cNvPr>
          <p:cNvSpPr/>
          <p:nvPr/>
        </p:nvSpPr>
        <p:spPr>
          <a:xfrm>
            <a:off x="1487424" y="192633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Database for community health programs such as diabetes prevention, community health workers, safe sleep, teen pregnancy case management. Operates like an EHR, records by client.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76A143E5-6D58-746D-3A26-8D3EC1F0EA0C}"/>
              </a:ext>
            </a:extLst>
          </p:cNvPr>
          <p:cNvSpPr/>
          <p:nvPr/>
        </p:nvSpPr>
        <p:spPr>
          <a:xfrm>
            <a:off x="640080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B80D24C6-F10B-15FE-88F2-EE37DC1FB6E8}"/>
              </a:ext>
            </a:extLst>
          </p:cNvPr>
          <p:cNvSpPr/>
          <p:nvPr/>
        </p:nvSpPr>
        <p:spPr>
          <a:xfrm>
            <a:off x="6400800" y="1341120"/>
            <a:ext cx="85344" cy="1584960"/>
          </a:xfrm>
          <a:prstGeom prst="rect">
            <a:avLst/>
          </a:prstGeom>
          <a:solidFill>
            <a:schemeClr val="accent6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61A4A26E-FB6C-56A4-581E-AF20D6B18E1D}"/>
              </a:ext>
            </a:extLst>
          </p:cNvPr>
          <p:cNvSpPr/>
          <p:nvPr/>
        </p:nvSpPr>
        <p:spPr>
          <a:xfrm>
            <a:off x="740054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Environmental Complaints &amp; Tracking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5A124858-505B-5F15-72BC-4941928CDAA6}"/>
              </a:ext>
            </a:extLst>
          </p:cNvPr>
          <p:cNvSpPr/>
          <p:nvPr/>
        </p:nvSpPr>
        <p:spPr>
          <a:xfrm>
            <a:off x="7400544" y="192633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B191D7F8-27C4-5103-D7E7-3A104CEDB82F}"/>
              </a:ext>
            </a:extLst>
          </p:cNvPr>
          <p:cNvSpPr/>
          <p:nvPr/>
        </p:nvSpPr>
        <p:spPr>
          <a:xfrm>
            <a:off x="48768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A55F8A2B-CCB6-EFAC-863F-0EB4C40E5DF7}"/>
              </a:ext>
            </a:extLst>
          </p:cNvPr>
          <p:cNvSpPr/>
          <p:nvPr/>
        </p:nvSpPr>
        <p:spPr>
          <a:xfrm>
            <a:off x="487680" y="3108960"/>
            <a:ext cx="85344" cy="1584960"/>
          </a:xfrm>
          <a:prstGeom prst="rect">
            <a:avLst/>
          </a:prstGeom>
          <a:solidFill>
            <a:schemeClr val="accent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292E445E-5A13-FFB6-F7E3-DF32679D8A7D}"/>
              </a:ext>
            </a:extLst>
          </p:cNvPr>
          <p:cNvSpPr/>
          <p:nvPr/>
        </p:nvSpPr>
        <p:spPr>
          <a:xfrm>
            <a:off x="148742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Translation &amp; Interpretation Requests - Internal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FA193CDA-E6F7-4521-1C08-ECF9CBBA42AE}"/>
              </a:ext>
            </a:extLst>
          </p:cNvPr>
          <p:cNvSpPr/>
          <p:nvPr/>
        </p:nvSpPr>
        <p:spPr>
          <a:xfrm>
            <a:off x="1487424" y="369417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452F58AF-E584-0EA9-FBB1-1B76C163895E}"/>
              </a:ext>
            </a:extLst>
          </p:cNvPr>
          <p:cNvSpPr/>
          <p:nvPr/>
        </p:nvSpPr>
        <p:spPr>
          <a:xfrm>
            <a:off x="640080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6699A368-99F4-AB2F-7B47-4C359799F8FC}"/>
              </a:ext>
            </a:extLst>
          </p:cNvPr>
          <p:cNvSpPr/>
          <p:nvPr/>
        </p:nvSpPr>
        <p:spPr>
          <a:xfrm>
            <a:off x="6400800" y="3108960"/>
            <a:ext cx="85344" cy="1584960"/>
          </a:xfrm>
          <a:prstGeom prst="rect">
            <a:avLst/>
          </a:prstGeom>
          <a:solidFill>
            <a:srgbClr val="1A9BA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6">
            <a:extLst>
              <a:ext uri="{FF2B5EF4-FFF2-40B4-BE49-F238E27FC236}">
                <a16:creationId xmlns:a16="http://schemas.microsoft.com/office/drawing/2014/main" id="{B34D9EB0-6B52-4B21-DF3F-E72973DC11DC}"/>
              </a:ext>
            </a:extLst>
          </p:cNvPr>
          <p:cNvSpPr/>
          <p:nvPr/>
        </p:nvSpPr>
        <p:spPr>
          <a:xfrm>
            <a:off x="740054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Social Media and Communications Request - Internal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17">
            <a:extLst>
              <a:ext uri="{FF2B5EF4-FFF2-40B4-BE49-F238E27FC236}">
                <a16:creationId xmlns:a16="http://schemas.microsoft.com/office/drawing/2014/main" id="{CC5DC4DD-82E4-3039-73EC-D7B34411194F}"/>
              </a:ext>
            </a:extLst>
          </p:cNvPr>
          <p:cNvSpPr/>
          <p:nvPr/>
        </p:nvSpPr>
        <p:spPr>
          <a:xfrm>
            <a:off x="7400544" y="369417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18">
            <a:extLst>
              <a:ext uri="{FF2B5EF4-FFF2-40B4-BE49-F238E27FC236}">
                <a16:creationId xmlns:a16="http://schemas.microsoft.com/office/drawing/2014/main" id="{3E466DD2-0D47-120A-2658-40A82329C283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19">
            <a:extLst>
              <a:ext uri="{FF2B5EF4-FFF2-40B4-BE49-F238E27FC236}">
                <a16:creationId xmlns:a16="http://schemas.microsoft.com/office/drawing/2014/main" id="{BB11FDA6-F941-6E3A-44F9-11E31515C820}"/>
              </a:ext>
            </a:extLst>
          </p:cNvPr>
          <p:cNvSpPr/>
          <p:nvPr/>
        </p:nvSpPr>
        <p:spPr>
          <a:xfrm>
            <a:off x="487680" y="4876800"/>
            <a:ext cx="85344" cy="1584960"/>
          </a:xfrm>
          <a:prstGeom prst="rect">
            <a:avLst/>
          </a:prstGeom>
          <a:solidFill>
            <a:schemeClr val="accent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0">
            <a:extLst>
              <a:ext uri="{FF2B5EF4-FFF2-40B4-BE49-F238E27FC236}">
                <a16:creationId xmlns:a16="http://schemas.microsoft.com/office/drawing/2014/main" id="{44DF966C-2D42-FC8A-CBAC-9738A5E22877}"/>
              </a:ext>
            </a:extLst>
          </p:cNvPr>
          <p:cNvSpPr/>
          <p:nvPr/>
        </p:nvSpPr>
        <p:spPr>
          <a:xfrm>
            <a:off x="148742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Community Outreach Requests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1">
            <a:extLst>
              <a:ext uri="{FF2B5EF4-FFF2-40B4-BE49-F238E27FC236}">
                <a16:creationId xmlns:a16="http://schemas.microsoft.com/office/drawing/2014/main" id="{2D1AB597-79B3-1FB6-C5B7-EF1A33884E96}"/>
              </a:ext>
            </a:extLst>
          </p:cNvPr>
          <p:cNvSpPr/>
          <p:nvPr/>
        </p:nvSpPr>
        <p:spPr>
          <a:xfrm>
            <a:off x="1487424" y="546201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2">
            <a:extLst>
              <a:ext uri="{FF2B5EF4-FFF2-40B4-BE49-F238E27FC236}">
                <a16:creationId xmlns:a16="http://schemas.microsoft.com/office/drawing/2014/main" id="{5BE40554-6843-4F73-47A4-8A4B3F9D3DA0}"/>
              </a:ext>
            </a:extLst>
          </p:cNvPr>
          <p:cNvSpPr/>
          <p:nvPr/>
        </p:nvSpPr>
        <p:spPr>
          <a:xfrm>
            <a:off x="640080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3">
            <a:extLst>
              <a:ext uri="{FF2B5EF4-FFF2-40B4-BE49-F238E27FC236}">
                <a16:creationId xmlns:a16="http://schemas.microsoft.com/office/drawing/2014/main" id="{23718D46-A60A-4496-8AD6-E4ADF002350F}"/>
              </a:ext>
            </a:extLst>
          </p:cNvPr>
          <p:cNvSpPr/>
          <p:nvPr/>
        </p:nvSpPr>
        <p:spPr>
          <a:xfrm>
            <a:off x="6400800" y="4876800"/>
            <a:ext cx="85344" cy="1584960"/>
          </a:xfrm>
          <a:prstGeom prst="rect">
            <a:avLst/>
          </a:prstGeom>
          <a:solidFill>
            <a:schemeClr val="accent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24">
            <a:extLst>
              <a:ext uri="{FF2B5EF4-FFF2-40B4-BE49-F238E27FC236}">
                <a16:creationId xmlns:a16="http://schemas.microsoft.com/office/drawing/2014/main" id="{16CEF01C-A95E-55C2-FC0B-98A40417E15A}"/>
              </a:ext>
            </a:extLst>
          </p:cNvPr>
          <p:cNvSpPr/>
          <p:nvPr/>
        </p:nvSpPr>
        <p:spPr>
          <a:xfrm>
            <a:off x="740054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Office of the Medical Director Air Registry &amp; Video Laryngoscopy QA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25">
            <a:extLst>
              <a:ext uri="{FF2B5EF4-FFF2-40B4-BE49-F238E27FC236}">
                <a16:creationId xmlns:a16="http://schemas.microsoft.com/office/drawing/2014/main" id="{D8027D07-BB32-BF50-5882-7932459A83DD}"/>
              </a:ext>
            </a:extLst>
          </p:cNvPr>
          <p:cNvSpPr/>
          <p:nvPr/>
        </p:nvSpPr>
        <p:spPr>
          <a:xfrm>
            <a:off x="7400544" y="546201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Graphic 34" descr="Clipboard Partially Checked with solid fill">
            <a:extLst>
              <a:ext uri="{FF2B5EF4-FFF2-40B4-BE49-F238E27FC236}">
                <a16:creationId xmlns:a16="http://schemas.microsoft.com/office/drawing/2014/main" id="{C02EC2E3-D6E4-06BA-C850-20E191591A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443472" y="5199888"/>
            <a:ext cx="914400" cy="914400"/>
          </a:xfrm>
          <a:prstGeom prst="rect">
            <a:avLst/>
          </a:prstGeom>
        </p:spPr>
      </p:pic>
      <p:pic>
        <p:nvPicPr>
          <p:cNvPr id="37" name="Graphic 36" descr="Questions with solid fill">
            <a:extLst>
              <a:ext uri="{FF2B5EF4-FFF2-40B4-BE49-F238E27FC236}">
                <a16:creationId xmlns:a16="http://schemas.microsoft.com/office/drawing/2014/main" id="{7A835306-6D48-4B17-07A9-5909D273D1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73024" y="5187696"/>
            <a:ext cx="914400" cy="914400"/>
          </a:xfrm>
          <a:prstGeom prst="rect">
            <a:avLst/>
          </a:prstGeom>
        </p:spPr>
      </p:pic>
      <p:pic>
        <p:nvPicPr>
          <p:cNvPr id="39" name="Graphic 38" descr="Signature with solid fill">
            <a:extLst>
              <a:ext uri="{FF2B5EF4-FFF2-40B4-BE49-F238E27FC236}">
                <a16:creationId xmlns:a16="http://schemas.microsoft.com/office/drawing/2014/main" id="{6888CFDB-7126-6016-473A-05F13B1279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66928" y="3447288"/>
            <a:ext cx="914400" cy="914400"/>
          </a:xfrm>
          <a:prstGeom prst="rect">
            <a:avLst/>
          </a:prstGeom>
        </p:spPr>
      </p:pic>
      <p:pic>
        <p:nvPicPr>
          <p:cNvPr id="41" name="Graphic 40" descr="Open hand with plant with solid fill">
            <a:extLst>
              <a:ext uri="{FF2B5EF4-FFF2-40B4-BE49-F238E27FC236}">
                <a16:creationId xmlns:a16="http://schemas.microsoft.com/office/drawing/2014/main" id="{2F7C69F0-51D1-8481-56E4-C4B39ABF43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486144" y="1682496"/>
            <a:ext cx="914400" cy="914400"/>
          </a:xfrm>
          <a:prstGeom prst="rect">
            <a:avLst/>
          </a:prstGeom>
        </p:spPr>
      </p:pic>
      <p:pic>
        <p:nvPicPr>
          <p:cNvPr id="43" name="Graphic 42" descr="Online Network with solid fill">
            <a:extLst>
              <a:ext uri="{FF2B5EF4-FFF2-40B4-BE49-F238E27FC236}">
                <a16:creationId xmlns:a16="http://schemas.microsoft.com/office/drawing/2014/main" id="{A48CDA4D-BA28-0198-E558-EBAF1EF7F8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486144" y="3419856"/>
            <a:ext cx="914400" cy="914400"/>
          </a:xfrm>
          <a:prstGeom prst="rect">
            <a:avLst/>
          </a:prstGeom>
        </p:spPr>
      </p:pic>
      <p:pic>
        <p:nvPicPr>
          <p:cNvPr id="45" name="Graphic 44" descr="Blockchain with solid fill">
            <a:extLst>
              <a:ext uri="{FF2B5EF4-FFF2-40B4-BE49-F238E27FC236}">
                <a16:creationId xmlns:a16="http://schemas.microsoft.com/office/drawing/2014/main" id="{83C4517A-56F6-7790-0EB0-B2AD4CBBAE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566928" y="168554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288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1BE08-C931-F0F0-0C6D-6F2FD03BC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29" y="2847068"/>
            <a:ext cx="10740571" cy="139337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600" dirty="0"/>
              <a:t>Bend It Like </a:t>
            </a:r>
            <a:r>
              <a:rPr lang="en-US" sz="3600" dirty="0" err="1"/>
              <a:t>REDCap</a:t>
            </a:r>
            <a:r>
              <a:rPr lang="en-US" sz="3600" dirty="0"/>
              <a:t>: Leveraging </a:t>
            </a:r>
            <a:r>
              <a:rPr lang="en-US" sz="3600" dirty="0" err="1"/>
              <a:t>REDCap</a:t>
            </a:r>
            <a:r>
              <a:rPr lang="en-US" sz="3600" dirty="0"/>
              <a:t> to Build End-to-End Project Management Systems</a:t>
            </a:r>
            <a:endParaRPr lang="en-US" dirty="0" err="1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97EAF699-18D8-CB72-CBDE-1312560B6DA2}"/>
              </a:ext>
            </a:extLst>
          </p:cNvPr>
          <p:cNvSpPr txBox="1">
            <a:spLocks/>
          </p:cNvSpPr>
          <p:nvPr/>
        </p:nvSpPr>
        <p:spPr>
          <a:xfrm>
            <a:off x="7935687" y="4237542"/>
            <a:ext cx="3171371" cy="6307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/>
              <a:t>Jennifer Lowe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3637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5113A-35F5-25A9-DF02-E62DE99EB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D533315-584E-ADA4-A409-FB75AE8DDC01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8D888760-ED77-18DF-41DB-B02041FD3454}"/>
              </a:ext>
            </a:extLst>
          </p:cNvPr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Other REDCap Tools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3D8519F4-B6CC-DF61-39F8-E488D5CC8896}"/>
              </a:ext>
            </a:extLst>
          </p:cNvPr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rgbClr val="107B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C59AD0C5-5062-81C0-A56D-83C957F38F44}"/>
              </a:ext>
            </a:extLst>
          </p:cNvPr>
          <p:cNvSpPr/>
          <p:nvPr/>
        </p:nvSpPr>
        <p:spPr>
          <a:xfrm>
            <a:off x="48768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900B5B53-09A2-9603-6DA3-CF38C7FB77E9}"/>
              </a:ext>
            </a:extLst>
          </p:cNvPr>
          <p:cNvSpPr/>
          <p:nvPr/>
        </p:nvSpPr>
        <p:spPr>
          <a:xfrm>
            <a:off x="487680" y="1341120"/>
            <a:ext cx="85344" cy="1584960"/>
          </a:xfrm>
          <a:prstGeom prst="rect">
            <a:avLst/>
          </a:prstGeom>
          <a:solidFill>
            <a:schemeClr val="accent2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AA13E74B-0B5F-F8D4-B4A1-BFA9700F75D1}"/>
              </a:ext>
            </a:extLst>
          </p:cNvPr>
          <p:cNvSpPr/>
          <p:nvPr/>
        </p:nvSpPr>
        <p:spPr>
          <a:xfrm>
            <a:off x="148742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Community Health Programs Database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1B5F92F1-77B9-C209-C103-AC0D87AC0285}"/>
              </a:ext>
            </a:extLst>
          </p:cNvPr>
          <p:cNvSpPr/>
          <p:nvPr/>
        </p:nvSpPr>
        <p:spPr>
          <a:xfrm>
            <a:off x="640080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C42119CE-57E5-5F9F-F191-4C242B58850F}"/>
              </a:ext>
            </a:extLst>
          </p:cNvPr>
          <p:cNvSpPr/>
          <p:nvPr/>
        </p:nvSpPr>
        <p:spPr>
          <a:xfrm>
            <a:off x="6400800" y="1341120"/>
            <a:ext cx="85344" cy="1584960"/>
          </a:xfrm>
          <a:prstGeom prst="rect">
            <a:avLst/>
          </a:prstGeom>
          <a:solidFill>
            <a:schemeClr val="accent6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45A75574-B0B6-FFD9-48B0-20CD427841AF}"/>
              </a:ext>
            </a:extLst>
          </p:cNvPr>
          <p:cNvSpPr/>
          <p:nvPr/>
        </p:nvSpPr>
        <p:spPr>
          <a:xfrm>
            <a:off x="740054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Environmental Complaints &amp; Tracking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AEC84EAB-84E7-6174-2F97-F57896645CD6}"/>
              </a:ext>
            </a:extLst>
          </p:cNvPr>
          <p:cNvSpPr/>
          <p:nvPr/>
        </p:nvSpPr>
        <p:spPr>
          <a:xfrm>
            <a:off x="7400544" y="192633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External complaint form for environmental complaints, and internal tracking for staff assignments, response to requests and outcomes.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59FB5CF7-284F-C197-4476-720717162A6A}"/>
              </a:ext>
            </a:extLst>
          </p:cNvPr>
          <p:cNvSpPr/>
          <p:nvPr/>
        </p:nvSpPr>
        <p:spPr>
          <a:xfrm>
            <a:off x="48768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7F6A86D1-6651-9B48-301B-EF8584DB6F6D}"/>
              </a:ext>
            </a:extLst>
          </p:cNvPr>
          <p:cNvSpPr/>
          <p:nvPr/>
        </p:nvSpPr>
        <p:spPr>
          <a:xfrm>
            <a:off x="487680" y="3108960"/>
            <a:ext cx="85344" cy="1584960"/>
          </a:xfrm>
          <a:prstGeom prst="rect">
            <a:avLst/>
          </a:prstGeom>
          <a:solidFill>
            <a:schemeClr val="accent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70E956F7-4C58-7980-C554-EF1481954388}"/>
              </a:ext>
            </a:extLst>
          </p:cNvPr>
          <p:cNvSpPr/>
          <p:nvPr/>
        </p:nvSpPr>
        <p:spPr>
          <a:xfrm>
            <a:off x="148742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Translation &amp; Interpretation Requests - Internal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59A318B7-A5F8-0350-23EC-5CF0B033D035}"/>
              </a:ext>
            </a:extLst>
          </p:cNvPr>
          <p:cNvSpPr/>
          <p:nvPr/>
        </p:nvSpPr>
        <p:spPr>
          <a:xfrm>
            <a:off x="640080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DFB71803-831C-8CC3-26DD-203C212E3AB5}"/>
              </a:ext>
            </a:extLst>
          </p:cNvPr>
          <p:cNvSpPr/>
          <p:nvPr/>
        </p:nvSpPr>
        <p:spPr>
          <a:xfrm>
            <a:off x="6400800" y="3108960"/>
            <a:ext cx="85344" cy="1584960"/>
          </a:xfrm>
          <a:prstGeom prst="rect">
            <a:avLst/>
          </a:prstGeom>
          <a:solidFill>
            <a:srgbClr val="1A9BA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6">
            <a:extLst>
              <a:ext uri="{FF2B5EF4-FFF2-40B4-BE49-F238E27FC236}">
                <a16:creationId xmlns:a16="http://schemas.microsoft.com/office/drawing/2014/main" id="{6CBD8568-513C-2026-48CA-B013CBF31843}"/>
              </a:ext>
            </a:extLst>
          </p:cNvPr>
          <p:cNvSpPr/>
          <p:nvPr/>
        </p:nvSpPr>
        <p:spPr>
          <a:xfrm>
            <a:off x="740054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Social Media and Communications Request - Internal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18">
            <a:extLst>
              <a:ext uri="{FF2B5EF4-FFF2-40B4-BE49-F238E27FC236}">
                <a16:creationId xmlns:a16="http://schemas.microsoft.com/office/drawing/2014/main" id="{7D77E96B-CE01-B55E-47BD-AA87FF38EA9D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19">
            <a:extLst>
              <a:ext uri="{FF2B5EF4-FFF2-40B4-BE49-F238E27FC236}">
                <a16:creationId xmlns:a16="http://schemas.microsoft.com/office/drawing/2014/main" id="{2CD89A75-B0CE-7BBB-D61B-FC46EE47B545}"/>
              </a:ext>
            </a:extLst>
          </p:cNvPr>
          <p:cNvSpPr/>
          <p:nvPr/>
        </p:nvSpPr>
        <p:spPr>
          <a:xfrm>
            <a:off x="487680" y="4876800"/>
            <a:ext cx="85344" cy="1584960"/>
          </a:xfrm>
          <a:prstGeom prst="rect">
            <a:avLst/>
          </a:prstGeom>
          <a:solidFill>
            <a:schemeClr val="accent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0">
            <a:extLst>
              <a:ext uri="{FF2B5EF4-FFF2-40B4-BE49-F238E27FC236}">
                <a16:creationId xmlns:a16="http://schemas.microsoft.com/office/drawing/2014/main" id="{711F44C7-2BA7-E9D3-435F-06B240CE949D}"/>
              </a:ext>
            </a:extLst>
          </p:cNvPr>
          <p:cNvSpPr/>
          <p:nvPr/>
        </p:nvSpPr>
        <p:spPr>
          <a:xfrm>
            <a:off x="148742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Community Outreach Requests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2">
            <a:extLst>
              <a:ext uri="{FF2B5EF4-FFF2-40B4-BE49-F238E27FC236}">
                <a16:creationId xmlns:a16="http://schemas.microsoft.com/office/drawing/2014/main" id="{6FBC1B25-C29A-C7D5-8894-67B7A5DD7207}"/>
              </a:ext>
            </a:extLst>
          </p:cNvPr>
          <p:cNvSpPr/>
          <p:nvPr/>
        </p:nvSpPr>
        <p:spPr>
          <a:xfrm>
            <a:off x="640080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3">
            <a:extLst>
              <a:ext uri="{FF2B5EF4-FFF2-40B4-BE49-F238E27FC236}">
                <a16:creationId xmlns:a16="http://schemas.microsoft.com/office/drawing/2014/main" id="{A844EF55-12F7-A7CE-5DCF-C38839CF65D6}"/>
              </a:ext>
            </a:extLst>
          </p:cNvPr>
          <p:cNvSpPr/>
          <p:nvPr/>
        </p:nvSpPr>
        <p:spPr>
          <a:xfrm>
            <a:off x="6400800" y="4876800"/>
            <a:ext cx="85344" cy="1584960"/>
          </a:xfrm>
          <a:prstGeom prst="rect">
            <a:avLst/>
          </a:prstGeom>
          <a:solidFill>
            <a:schemeClr val="accent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24">
            <a:extLst>
              <a:ext uri="{FF2B5EF4-FFF2-40B4-BE49-F238E27FC236}">
                <a16:creationId xmlns:a16="http://schemas.microsoft.com/office/drawing/2014/main" id="{93EA7E7E-8AE1-3BF6-F00A-5DD3DE17A538}"/>
              </a:ext>
            </a:extLst>
          </p:cNvPr>
          <p:cNvSpPr/>
          <p:nvPr/>
        </p:nvSpPr>
        <p:spPr>
          <a:xfrm>
            <a:off x="740054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Office of the Medical Director Air Registry &amp; Video Laryngoscopy QA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Graphic 34" descr="Clipboard Partially Checked with solid fill">
            <a:extLst>
              <a:ext uri="{FF2B5EF4-FFF2-40B4-BE49-F238E27FC236}">
                <a16:creationId xmlns:a16="http://schemas.microsoft.com/office/drawing/2014/main" id="{FE246E7C-B907-2BD4-4974-F642234E42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443472" y="5199888"/>
            <a:ext cx="914400" cy="914400"/>
          </a:xfrm>
          <a:prstGeom prst="rect">
            <a:avLst/>
          </a:prstGeom>
        </p:spPr>
      </p:pic>
      <p:pic>
        <p:nvPicPr>
          <p:cNvPr id="37" name="Graphic 36" descr="Questions with solid fill">
            <a:extLst>
              <a:ext uri="{FF2B5EF4-FFF2-40B4-BE49-F238E27FC236}">
                <a16:creationId xmlns:a16="http://schemas.microsoft.com/office/drawing/2014/main" id="{4568F349-161E-AC83-3CC0-AF0A890545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73024" y="5187696"/>
            <a:ext cx="914400" cy="914400"/>
          </a:xfrm>
          <a:prstGeom prst="rect">
            <a:avLst/>
          </a:prstGeom>
        </p:spPr>
      </p:pic>
      <p:pic>
        <p:nvPicPr>
          <p:cNvPr id="39" name="Graphic 38" descr="Signature with solid fill">
            <a:extLst>
              <a:ext uri="{FF2B5EF4-FFF2-40B4-BE49-F238E27FC236}">
                <a16:creationId xmlns:a16="http://schemas.microsoft.com/office/drawing/2014/main" id="{74D4BE7C-5D94-D37C-358F-7CB3410C2C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66928" y="3447288"/>
            <a:ext cx="914400" cy="914400"/>
          </a:xfrm>
          <a:prstGeom prst="rect">
            <a:avLst/>
          </a:prstGeom>
        </p:spPr>
      </p:pic>
      <p:pic>
        <p:nvPicPr>
          <p:cNvPr id="41" name="Graphic 40" descr="Open hand with plant with solid fill">
            <a:extLst>
              <a:ext uri="{FF2B5EF4-FFF2-40B4-BE49-F238E27FC236}">
                <a16:creationId xmlns:a16="http://schemas.microsoft.com/office/drawing/2014/main" id="{91DC4949-295E-D350-1058-A2BFC258969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486144" y="1682496"/>
            <a:ext cx="914400" cy="914400"/>
          </a:xfrm>
          <a:prstGeom prst="rect">
            <a:avLst/>
          </a:prstGeom>
        </p:spPr>
      </p:pic>
      <p:pic>
        <p:nvPicPr>
          <p:cNvPr id="43" name="Graphic 42" descr="Online Network with solid fill">
            <a:extLst>
              <a:ext uri="{FF2B5EF4-FFF2-40B4-BE49-F238E27FC236}">
                <a16:creationId xmlns:a16="http://schemas.microsoft.com/office/drawing/2014/main" id="{08EEBA00-B310-27DD-768D-91F44334749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486144" y="3419856"/>
            <a:ext cx="914400" cy="914400"/>
          </a:xfrm>
          <a:prstGeom prst="rect">
            <a:avLst/>
          </a:prstGeom>
        </p:spPr>
      </p:pic>
      <p:pic>
        <p:nvPicPr>
          <p:cNvPr id="45" name="Graphic 44" descr="Blockchain with solid fill">
            <a:extLst>
              <a:ext uri="{FF2B5EF4-FFF2-40B4-BE49-F238E27FC236}">
                <a16:creationId xmlns:a16="http://schemas.microsoft.com/office/drawing/2014/main" id="{F8432A58-9A46-14D6-E6BB-555FF5B5D9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566928" y="168554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0036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9278-C0BF-CDF2-9FDC-1D767B4FA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35E2E53-B58A-96E7-FCCB-6197D7DC8275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82F3DED5-81FA-A6B7-0836-1BF02F7B30B5}"/>
              </a:ext>
            </a:extLst>
          </p:cNvPr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Other REDCap Tools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A1BC0B09-E585-DE30-C894-04DC21330E65}"/>
              </a:ext>
            </a:extLst>
          </p:cNvPr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rgbClr val="107B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4810BDDA-9904-B94B-0924-23D5FD1BBE06}"/>
              </a:ext>
            </a:extLst>
          </p:cNvPr>
          <p:cNvSpPr/>
          <p:nvPr/>
        </p:nvSpPr>
        <p:spPr>
          <a:xfrm>
            <a:off x="48768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6BF0FDD1-07FF-7D4E-E935-68D1F6E4893A}"/>
              </a:ext>
            </a:extLst>
          </p:cNvPr>
          <p:cNvSpPr/>
          <p:nvPr/>
        </p:nvSpPr>
        <p:spPr>
          <a:xfrm>
            <a:off x="487680" y="1341120"/>
            <a:ext cx="85344" cy="1584960"/>
          </a:xfrm>
          <a:prstGeom prst="rect">
            <a:avLst/>
          </a:prstGeom>
          <a:solidFill>
            <a:schemeClr val="accent2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55C88D44-764B-9810-0109-29F052EF02B7}"/>
              </a:ext>
            </a:extLst>
          </p:cNvPr>
          <p:cNvSpPr/>
          <p:nvPr/>
        </p:nvSpPr>
        <p:spPr>
          <a:xfrm>
            <a:off x="148742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Community Health Programs Database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3346123F-7778-B84E-A689-BABFE64F0E23}"/>
              </a:ext>
            </a:extLst>
          </p:cNvPr>
          <p:cNvSpPr/>
          <p:nvPr/>
        </p:nvSpPr>
        <p:spPr>
          <a:xfrm>
            <a:off x="640080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4458E36F-2478-D43F-6E30-F3CE0C89D8AC}"/>
              </a:ext>
            </a:extLst>
          </p:cNvPr>
          <p:cNvSpPr/>
          <p:nvPr/>
        </p:nvSpPr>
        <p:spPr>
          <a:xfrm>
            <a:off x="6400800" y="1341120"/>
            <a:ext cx="85344" cy="1584960"/>
          </a:xfrm>
          <a:prstGeom prst="rect">
            <a:avLst/>
          </a:prstGeom>
          <a:solidFill>
            <a:schemeClr val="accent6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1A6D8484-3728-DBC4-0712-D448E42FFC2D}"/>
              </a:ext>
            </a:extLst>
          </p:cNvPr>
          <p:cNvSpPr/>
          <p:nvPr/>
        </p:nvSpPr>
        <p:spPr>
          <a:xfrm>
            <a:off x="740054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Environmental Complaints &amp; Tracking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6E607B6A-80BD-61CD-453B-51E84A70BF69}"/>
              </a:ext>
            </a:extLst>
          </p:cNvPr>
          <p:cNvSpPr/>
          <p:nvPr/>
        </p:nvSpPr>
        <p:spPr>
          <a:xfrm>
            <a:off x="48768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E6E1EB71-0589-5915-6C8E-F608FBC5D4CC}"/>
              </a:ext>
            </a:extLst>
          </p:cNvPr>
          <p:cNvSpPr/>
          <p:nvPr/>
        </p:nvSpPr>
        <p:spPr>
          <a:xfrm>
            <a:off x="487680" y="3108960"/>
            <a:ext cx="85344" cy="1584960"/>
          </a:xfrm>
          <a:prstGeom prst="rect">
            <a:avLst/>
          </a:prstGeom>
          <a:solidFill>
            <a:schemeClr val="accent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DF7C8CDE-3CDC-DADC-6E7F-A3BFCB1605DA}"/>
              </a:ext>
            </a:extLst>
          </p:cNvPr>
          <p:cNvSpPr/>
          <p:nvPr/>
        </p:nvSpPr>
        <p:spPr>
          <a:xfrm>
            <a:off x="1492840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Translation &amp; Interpretation Requests - Internal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D04059F9-D47B-2BA3-F712-20A04180DE4E}"/>
              </a:ext>
            </a:extLst>
          </p:cNvPr>
          <p:cNvSpPr/>
          <p:nvPr/>
        </p:nvSpPr>
        <p:spPr>
          <a:xfrm>
            <a:off x="1535175" y="369417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Created a process for document translation process. Data used to support new county policies regarding certification and pay adjustments for staff providing translations in addition to regular job duties.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0A5D79E8-F5A1-937F-48A3-A4000CF18BB7}"/>
              </a:ext>
            </a:extLst>
          </p:cNvPr>
          <p:cNvSpPr/>
          <p:nvPr/>
        </p:nvSpPr>
        <p:spPr>
          <a:xfrm>
            <a:off x="640080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AAB8A273-91E7-C209-15F3-1322DB1DB18A}"/>
              </a:ext>
            </a:extLst>
          </p:cNvPr>
          <p:cNvSpPr/>
          <p:nvPr/>
        </p:nvSpPr>
        <p:spPr>
          <a:xfrm>
            <a:off x="6400800" y="3108960"/>
            <a:ext cx="85344" cy="1584960"/>
          </a:xfrm>
          <a:prstGeom prst="rect">
            <a:avLst/>
          </a:prstGeom>
          <a:solidFill>
            <a:srgbClr val="1A9BA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6">
            <a:extLst>
              <a:ext uri="{FF2B5EF4-FFF2-40B4-BE49-F238E27FC236}">
                <a16:creationId xmlns:a16="http://schemas.microsoft.com/office/drawing/2014/main" id="{D9C68559-68A1-1277-8CEA-00C673912891}"/>
              </a:ext>
            </a:extLst>
          </p:cNvPr>
          <p:cNvSpPr/>
          <p:nvPr/>
        </p:nvSpPr>
        <p:spPr>
          <a:xfrm>
            <a:off x="740054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Social Media and Communications Request - Internal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18">
            <a:extLst>
              <a:ext uri="{FF2B5EF4-FFF2-40B4-BE49-F238E27FC236}">
                <a16:creationId xmlns:a16="http://schemas.microsoft.com/office/drawing/2014/main" id="{A6956A3F-9477-9079-26CC-02B54B16F303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19">
            <a:extLst>
              <a:ext uri="{FF2B5EF4-FFF2-40B4-BE49-F238E27FC236}">
                <a16:creationId xmlns:a16="http://schemas.microsoft.com/office/drawing/2014/main" id="{1EDBB0B3-B2F9-7729-F9E3-71BC38934B09}"/>
              </a:ext>
            </a:extLst>
          </p:cNvPr>
          <p:cNvSpPr/>
          <p:nvPr/>
        </p:nvSpPr>
        <p:spPr>
          <a:xfrm>
            <a:off x="487680" y="4876800"/>
            <a:ext cx="85344" cy="1584960"/>
          </a:xfrm>
          <a:prstGeom prst="rect">
            <a:avLst/>
          </a:prstGeom>
          <a:solidFill>
            <a:schemeClr val="accent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0">
            <a:extLst>
              <a:ext uri="{FF2B5EF4-FFF2-40B4-BE49-F238E27FC236}">
                <a16:creationId xmlns:a16="http://schemas.microsoft.com/office/drawing/2014/main" id="{68EEE6E0-B468-6197-4E12-7F6A32778775}"/>
              </a:ext>
            </a:extLst>
          </p:cNvPr>
          <p:cNvSpPr/>
          <p:nvPr/>
        </p:nvSpPr>
        <p:spPr>
          <a:xfrm>
            <a:off x="148742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Community Outreach Requests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2">
            <a:extLst>
              <a:ext uri="{FF2B5EF4-FFF2-40B4-BE49-F238E27FC236}">
                <a16:creationId xmlns:a16="http://schemas.microsoft.com/office/drawing/2014/main" id="{5AF16AEA-723D-6111-6D70-D59AF036E71F}"/>
              </a:ext>
            </a:extLst>
          </p:cNvPr>
          <p:cNvSpPr/>
          <p:nvPr/>
        </p:nvSpPr>
        <p:spPr>
          <a:xfrm>
            <a:off x="640080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3">
            <a:extLst>
              <a:ext uri="{FF2B5EF4-FFF2-40B4-BE49-F238E27FC236}">
                <a16:creationId xmlns:a16="http://schemas.microsoft.com/office/drawing/2014/main" id="{9E3B8522-9AE2-1F0B-5DA7-6E2E4E19F874}"/>
              </a:ext>
            </a:extLst>
          </p:cNvPr>
          <p:cNvSpPr/>
          <p:nvPr/>
        </p:nvSpPr>
        <p:spPr>
          <a:xfrm>
            <a:off x="6400800" y="4876800"/>
            <a:ext cx="85344" cy="1584960"/>
          </a:xfrm>
          <a:prstGeom prst="rect">
            <a:avLst/>
          </a:prstGeom>
          <a:solidFill>
            <a:schemeClr val="accent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24">
            <a:extLst>
              <a:ext uri="{FF2B5EF4-FFF2-40B4-BE49-F238E27FC236}">
                <a16:creationId xmlns:a16="http://schemas.microsoft.com/office/drawing/2014/main" id="{147463B3-3A51-C56C-101B-ECA4CC0FB35A}"/>
              </a:ext>
            </a:extLst>
          </p:cNvPr>
          <p:cNvSpPr/>
          <p:nvPr/>
        </p:nvSpPr>
        <p:spPr>
          <a:xfrm>
            <a:off x="740054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Office of the Medical Director Air Registry &amp; Video Laryngoscopy QA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Graphic 34" descr="Clipboard Partially Checked with solid fill">
            <a:extLst>
              <a:ext uri="{FF2B5EF4-FFF2-40B4-BE49-F238E27FC236}">
                <a16:creationId xmlns:a16="http://schemas.microsoft.com/office/drawing/2014/main" id="{D0D5D714-30EE-FBE5-8FBD-F412CA05BA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443472" y="5199888"/>
            <a:ext cx="914400" cy="914400"/>
          </a:xfrm>
          <a:prstGeom prst="rect">
            <a:avLst/>
          </a:prstGeom>
        </p:spPr>
      </p:pic>
      <p:pic>
        <p:nvPicPr>
          <p:cNvPr id="37" name="Graphic 36" descr="Questions with solid fill">
            <a:extLst>
              <a:ext uri="{FF2B5EF4-FFF2-40B4-BE49-F238E27FC236}">
                <a16:creationId xmlns:a16="http://schemas.microsoft.com/office/drawing/2014/main" id="{6AE77BDD-73EB-BE22-A0B9-D56A6FECBA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73024" y="5187696"/>
            <a:ext cx="914400" cy="914400"/>
          </a:xfrm>
          <a:prstGeom prst="rect">
            <a:avLst/>
          </a:prstGeom>
        </p:spPr>
      </p:pic>
      <p:pic>
        <p:nvPicPr>
          <p:cNvPr id="39" name="Graphic 38" descr="Signature with solid fill">
            <a:extLst>
              <a:ext uri="{FF2B5EF4-FFF2-40B4-BE49-F238E27FC236}">
                <a16:creationId xmlns:a16="http://schemas.microsoft.com/office/drawing/2014/main" id="{78380F97-8F0E-D989-F70D-8552FDB5C7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66928" y="3447288"/>
            <a:ext cx="914400" cy="914400"/>
          </a:xfrm>
          <a:prstGeom prst="rect">
            <a:avLst/>
          </a:prstGeom>
        </p:spPr>
      </p:pic>
      <p:pic>
        <p:nvPicPr>
          <p:cNvPr id="41" name="Graphic 40" descr="Open hand with plant with solid fill">
            <a:extLst>
              <a:ext uri="{FF2B5EF4-FFF2-40B4-BE49-F238E27FC236}">
                <a16:creationId xmlns:a16="http://schemas.microsoft.com/office/drawing/2014/main" id="{515628B3-ED1C-AA38-D8BE-4AFA578B91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486144" y="1682496"/>
            <a:ext cx="914400" cy="914400"/>
          </a:xfrm>
          <a:prstGeom prst="rect">
            <a:avLst/>
          </a:prstGeom>
        </p:spPr>
      </p:pic>
      <p:pic>
        <p:nvPicPr>
          <p:cNvPr id="43" name="Graphic 42" descr="Online Network with solid fill">
            <a:extLst>
              <a:ext uri="{FF2B5EF4-FFF2-40B4-BE49-F238E27FC236}">
                <a16:creationId xmlns:a16="http://schemas.microsoft.com/office/drawing/2014/main" id="{BCED05DA-DA27-06FD-0F1E-13D4AF95A2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486144" y="3419856"/>
            <a:ext cx="914400" cy="914400"/>
          </a:xfrm>
          <a:prstGeom prst="rect">
            <a:avLst/>
          </a:prstGeom>
        </p:spPr>
      </p:pic>
      <p:pic>
        <p:nvPicPr>
          <p:cNvPr id="45" name="Graphic 44" descr="Blockchain with solid fill">
            <a:extLst>
              <a:ext uri="{FF2B5EF4-FFF2-40B4-BE49-F238E27FC236}">
                <a16:creationId xmlns:a16="http://schemas.microsoft.com/office/drawing/2014/main" id="{85B58925-6B75-7551-4051-07965115ED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566928" y="168554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8395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9FAB44-4BFF-5360-C776-88C3F6A84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AB2BA399-58AE-DD91-9354-69C02B172FCC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6A50C4BE-DB95-86DB-E688-15C97B1F2876}"/>
              </a:ext>
            </a:extLst>
          </p:cNvPr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Other REDCap Tools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E9BC3A07-FBF8-D405-8DF7-8C91B1C41B0D}"/>
              </a:ext>
            </a:extLst>
          </p:cNvPr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rgbClr val="107B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12EBD326-68E7-0FF2-A34C-10319FCA9CD0}"/>
              </a:ext>
            </a:extLst>
          </p:cNvPr>
          <p:cNvSpPr/>
          <p:nvPr/>
        </p:nvSpPr>
        <p:spPr>
          <a:xfrm>
            <a:off x="48768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775661DD-15C2-48CE-1BFB-65806F9C4647}"/>
              </a:ext>
            </a:extLst>
          </p:cNvPr>
          <p:cNvSpPr/>
          <p:nvPr/>
        </p:nvSpPr>
        <p:spPr>
          <a:xfrm>
            <a:off x="487680" y="1341120"/>
            <a:ext cx="85344" cy="1584960"/>
          </a:xfrm>
          <a:prstGeom prst="rect">
            <a:avLst/>
          </a:prstGeom>
          <a:solidFill>
            <a:schemeClr val="accent2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CD425A83-1728-B5EA-61C9-76EC50608771}"/>
              </a:ext>
            </a:extLst>
          </p:cNvPr>
          <p:cNvSpPr/>
          <p:nvPr/>
        </p:nvSpPr>
        <p:spPr>
          <a:xfrm>
            <a:off x="148742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Community Health Programs Database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D490FEB2-A616-915A-6ADB-C7F27273459F}"/>
              </a:ext>
            </a:extLst>
          </p:cNvPr>
          <p:cNvSpPr/>
          <p:nvPr/>
        </p:nvSpPr>
        <p:spPr>
          <a:xfrm>
            <a:off x="640080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917FF086-9520-DF31-1F70-B671E2CB5F9A}"/>
              </a:ext>
            </a:extLst>
          </p:cNvPr>
          <p:cNvSpPr/>
          <p:nvPr/>
        </p:nvSpPr>
        <p:spPr>
          <a:xfrm>
            <a:off x="6400800" y="1341120"/>
            <a:ext cx="85344" cy="1584960"/>
          </a:xfrm>
          <a:prstGeom prst="rect">
            <a:avLst/>
          </a:prstGeom>
          <a:solidFill>
            <a:schemeClr val="accent6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34B7B771-B7A1-902C-73BD-D641DB1381CD}"/>
              </a:ext>
            </a:extLst>
          </p:cNvPr>
          <p:cNvSpPr/>
          <p:nvPr/>
        </p:nvSpPr>
        <p:spPr>
          <a:xfrm>
            <a:off x="740054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Environmental Complaints &amp; Tracking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BEA0836E-2800-F1B2-C87B-3C74A9CCB5C4}"/>
              </a:ext>
            </a:extLst>
          </p:cNvPr>
          <p:cNvSpPr/>
          <p:nvPr/>
        </p:nvSpPr>
        <p:spPr>
          <a:xfrm>
            <a:off x="48768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C626C414-82E4-D382-2274-4EA5B780FFE6}"/>
              </a:ext>
            </a:extLst>
          </p:cNvPr>
          <p:cNvSpPr/>
          <p:nvPr/>
        </p:nvSpPr>
        <p:spPr>
          <a:xfrm>
            <a:off x="487680" y="3108960"/>
            <a:ext cx="85344" cy="1584960"/>
          </a:xfrm>
          <a:prstGeom prst="rect">
            <a:avLst/>
          </a:prstGeom>
          <a:solidFill>
            <a:schemeClr val="accent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701D5269-FD51-DD5F-4B2E-F136D02F6DB7}"/>
              </a:ext>
            </a:extLst>
          </p:cNvPr>
          <p:cNvSpPr/>
          <p:nvPr/>
        </p:nvSpPr>
        <p:spPr>
          <a:xfrm>
            <a:off x="148742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Translation &amp; Interpretation Requests - Internal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50189119-68DB-97E6-0D27-3615281D5D48}"/>
              </a:ext>
            </a:extLst>
          </p:cNvPr>
          <p:cNvSpPr/>
          <p:nvPr/>
        </p:nvSpPr>
        <p:spPr>
          <a:xfrm>
            <a:off x="640080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355EB63A-5817-4786-30C6-7497141869A6}"/>
              </a:ext>
            </a:extLst>
          </p:cNvPr>
          <p:cNvSpPr/>
          <p:nvPr/>
        </p:nvSpPr>
        <p:spPr>
          <a:xfrm>
            <a:off x="6400800" y="3108960"/>
            <a:ext cx="85344" cy="1584960"/>
          </a:xfrm>
          <a:prstGeom prst="rect">
            <a:avLst/>
          </a:prstGeom>
          <a:solidFill>
            <a:srgbClr val="1A9BA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6">
            <a:extLst>
              <a:ext uri="{FF2B5EF4-FFF2-40B4-BE49-F238E27FC236}">
                <a16:creationId xmlns:a16="http://schemas.microsoft.com/office/drawing/2014/main" id="{8BAD3460-DBE4-ECBC-DF0B-44692F87DB37}"/>
              </a:ext>
            </a:extLst>
          </p:cNvPr>
          <p:cNvSpPr/>
          <p:nvPr/>
        </p:nvSpPr>
        <p:spPr>
          <a:xfrm>
            <a:off x="740054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Social Media and Communications Request - Internal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18">
            <a:extLst>
              <a:ext uri="{FF2B5EF4-FFF2-40B4-BE49-F238E27FC236}">
                <a16:creationId xmlns:a16="http://schemas.microsoft.com/office/drawing/2014/main" id="{2666B268-DA32-88C3-FF19-57A4AD62018C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19">
            <a:extLst>
              <a:ext uri="{FF2B5EF4-FFF2-40B4-BE49-F238E27FC236}">
                <a16:creationId xmlns:a16="http://schemas.microsoft.com/office/drawing/2014/main" id="{BF69E99D-FA5C-9567-AB9D-05AF4DF5BB69}"/>
              </a:ext>
            </a:extLst>
          </p:cNvPr>
          <p:cNvSpPr/>
          <p:nvPr/>
        </p:nvSpPr>
        <p:spPr>
          <a:xfrm>
            <a:off x="487680" y="4876800"/>
            <a:ext cx="85344" cy="1584960"/>
          </a:xfrm>
          <a:prstGeom prst="rect">
            <a:avLst/>
          </a:prstGeom>
          <a:solidFill>
            <a:schemeClr val="accent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0">
            <a:extLst>
              <a:ext uri="{FF2B5EF4-FFF2-40B4-BE49-F238E27FC236}">
                <a16:creationId xmlns:a16="http://schemas.microsoft.com/office/drawing/2014/main" id="{EC470D65-1BBA-B957-396C-3749A569A2C2}"/>
              </a:ext>
            </a:extLst>
          </p:cNvPr>
          <p:cNvSpPr/>
          <p:nvPr/>
        </p:nvSpPr>
        <p:spPr>
          <a:xfrm>
            <a:off x="148742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Community Outreach Requests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1">
            <a:extLst>
              <a:ext uri="{FF2B5EF4-FFF2-40B4-BE49-F238E27FC236}">
                <a16:creationId xmlns:a16="http://schemas.microsoft.com/office/drawing/2014/main" id="{6CFD303F-B980-E347-3B0E-56805251EB5D}"/>
              </a:ext>
            </a:extLst>
          </p:cNvPr>
          <p:cNvSpPr/>
          <p:nvPr/>
        </p:nvSpPr>
        <p:spPr>
          <a:xfrm>
            <a:off x="1487424" y="546201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2">
            <a:extLst>
              <a:ext uri="{FF2B5EF4-FFF2-40B4-BE49-F238E27FC236}">
                <a16:creationId xmlns:a16="http://schemas.microsoft.com/office/drawing/2014/main" id="{31C4ADCC-055A-72B9-51AE-0EA5A1F6D350}"/>
              </a:ext>
            </a:extLst>
          </p:cNvPr>
          <p:cNvSpPr/>
          <p:nvPr/>
        </p:nvSpPr>
        <p:spPr>
          <a:xfrm>
            <a:off x="640080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3">
            <a:extLst>
              <a:ext uri="{FF2B5EF4-FFF2-40B4-BE49-F238E27FC236}">
                <a16:creationId xmlns:a16="http://schemas.microsoft.com/office/drawing/2014/main" id="{87772AB4-85EF-04D8-4C27-496AA7F9C10B}"/>
              </a:ext>
            </a:extLst>
          </p:cNvPr>
          <p:cNvSpPr/>
          <p:nvPr/>
        </p:nvSpPr>
        <p:spPr>
          <a:xfrm>
            <a:off x="6400800" y="4876800"/>
            <a:ext cx="85344" cy="1584960"/>
          </a:xfrm>
          <a:prstGeom prst="rect">
            <a:avLst/>
          </a:prstGeom>
          <a:solidFill>
            <a:schemeClr val="accent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24">
            <a:extLst>
              <a:ext uri="{FF2B5EF4-FFF2-40B4-BE49-F238E27FC236}">
                <a16:creationId xmlns:a16="http://schemas.microsoft.com/office/drawing/2014/main" id="{71388E52-4ED1-7874-AA83-5448F9CDD1F5}"/>
              </a:ext>
            </a:extLst>
          </p:cNvPr>
          <p:cNvSpPr/>
          <p:nvPr/>
        </p:nvSpPr>
        <p:spPr>
          <a:xfrm>
            <a:off x="740054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Office of the Medical Director Air Registry &amp; Video Laryngoscopy QA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25">
            <a:extLst>
              <a:ext uri="{FF2B5EF4-FFF2-40B4-BE49-F238E27FC236}">
                <a16:creationId xmlns:a16="http://schemas.microsoft.com/office/drawing/2014/main" id="{DBCB8247-11F9-3D49-E977-010230FBD012}"/>
              </a:ext>
            </a:extLst>
          </p:cNvPr>
          <p:cNvSpPr/>
          <p:nvPr/>
        </p:nvSpPr>
        <p:spPr>
          <a:xfrm>
            <a:off x="7400544" y="546201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Graphic 34" descr="Clipboard Partially Checked with solid fill">
            <a:extLst>
              <a:ext uri="{FF2B5EF4-FFF2-40B4-BE49-F238E27FC236}">
                <a16:creationId xmlns:a16="http://schemas.microsoft.com/office/drawing/2014/main" id="{3057193B-A6CF-CEFA-3673-D009C7D373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443472" y="5199888"/>
            <a:ext cx="914400" cy="914400"/>
          </a:xfrm>
          <a:prstGeom prst="rect">
            <a:avLst/>
          </a:prstGeom>
        </p:spPr>
      </p:pic>
      <p:pic>
        <p:nvPicPr>
          <p:cNvPr id="37" name="Graphic 36" descr="Questions with solid fill">
            <a:extLst>
              <a:ext uri="{FF2B5EF4-FFF2-40B4-BE49-F238E27FC236}">
                <a16:creationId xmlns:a16="http://schemas.microsoft.com/office/drawing/2014/main" id="{9C8511E6-41A4-AA24-8748-709E29EB22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73024" y="5187696"/>
            <a:ext cx="914400" cy="914400"/>
          </a:xfrm>
          <a:prstGeom prst="rect">
            <a:avLst/>
          </a:prstGeom>
        </p:spPr>
      </p:pic>
      <p:pic>
        <p:nvPicPr>
          <p:cNvPr id="39" name="Graphic 38" descr="Signature with solid fill">
            <a:extLst>
              <a:ext uri="{FF2B5EF4-FFF2-40B4-BE49-F238E27FC236}">
                <a16:creationId xmlns:a16="http://schemas.microsoft.com/office/drawing/2014/main" id="{8BD7FF2B-5F7B-7E20-A040-84BF398E76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66928" y="3447288"/>
            <a:ext cx="914400" cy="914400"/>
          </a:xfrm>
          <a:prstGeom prst="rect">
            <a:avLst/>
          </a:prstGeom>
        </p:spPr>
      </p:pic>
      <p:pic>
        <p:nvPicPr>
          <p:cNvPr id="41" name="Graphic 40" descr="Open hand with plant with solid fill">
            <a:extLst>
              <a:ext uri="{FF2B5EF4-FFF2-40B4-BE49-F238E27FC236}">
                <a16:creationId xmlns:a16="http://schemas.microsoft.com/office/drawing/2014/main" id="{757D40EF-717F-6853-861D-CA3730C95C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486144" y="1682496"/>
            <a:ext cx="914400" cy="914400"/>
          </a:xfrm>
          <a:prstGeom prst="rect">
            <a:avLst/>
          </a:prstGeom>
        </p:spPr>
      </p:pic>
      <p:pic>
        <p:nvPicPr>
          <p:cNvPr id="43" name="Graphic 42" descr="Online Network with solid fill">
            <a:extLst>
              <a:ext uri="{FF2B5EF4-FFF2-40B4-BE49-F238E27FC236}">
                <a16:creationId xmlns:a16="http://schemas.microsoft.com/office/drawing/2014/main" id="{ABF2E6A0-9C6E-48E9-4FEA-DBE547CD3B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486144" y="3419856"/>
            <a:ext cx="914400" cy="914400"/>
          </a:xfrm>
          <a:prstGeom prst="rect">
            <a:avLst/>
          </a:prstGeom>
        </p:spPr>
      </p:pic>
      <p:pic>
        <p:nvPicPr>
          <p:cNvPr id="45" name="Graphic 44" descr="Blockchain with solid fill">
            <a:extLst>
              <a:ext uri="{FF2B5EF4-FFF2-40B4-BE49-F238E27FC236}">
                <a16:creationId xmlns:a16="http://schemas.microsoft.com/office/drawing/2014/main" id="{4A56CDFD-0C74-E910-099B-E9F8B5FFAA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566928" y="1685544"/>
            <a:ext cx="914400" cy="914400"/>
          </a:xfrm>
          <a:prstGeom prst="rect">
            <a:avLst/>
          </a:prstGeom>
        </p:spPr>
      </p:pic>
      <p:sp>
        <p:nvSpPr>
          <p:cNvPr id="6" name="Text 17">
            <a:extLst>
              <a:ext uri="{FF2B5EF4-FFF2-40B4-BE49-F238E27FC236}">
                <a16:creationId xmlns:a16="http://schemas.microsoft.com/office/drawing/2014/main" id="{7571C429-4EAC-E7DA-D005-3D7611A2E48E}"/>
              </a:ext>
            </a:extLst>
          </p:cNvPr>
          <p:cNvSpPr/>
          <p:nvPr/>
        </p:nvSpPr>
        <p:spPr>
          <a:xfrm>
            <a:off x="7400544" y="369417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Database for PIO and communications staff to track staff requests for communications, as well as other tasks. Data compiled to support a role dedicated to communications, transitioning from split duties roles.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51457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38FA8-EF1D-8F9F-F2AB-149915198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FE087F9-77F5-C36B-200B-CCD7A3F1DD14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D782C54C-881A-A7BC-4699-FBABFF40C22B}"/>
              </a:ext>
            </a:extLst>
          </p:cNvPr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Other REDCap Tools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ECA4F7FB-045C-3775-74F6-14B416A886F6}"/>
              </a:ext>
            </a:extLst>
          </p:cNvPr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rgbClr val="107B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3882D969-728B-FBA5-3F39-18FB738034FE}"/>
              </a:ext>
            </a:extLst>
          </p:cNvPr>
          <p:cNvSpPr/>
          <p:nvPr/>
        </p:nvSpPr>
        <p:spPr>
          <a:xfrm>
            <a:off x="48768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BD849E4B-BCD7-A7EF-3A40-48B26575BE28}"/>
              </a:ext>
            </a:extLst>
          </p:cNvPr>
          <p:cNvSpPr/>
          <p:nvPr/>
        </p:nvSpPr>
        <p:spPr>
          <a:xfrm>
            <a:off x="487680" y="1341120"/>
            <a:ext cx="85344" cy="1584960"/>
          </a:xfrm>
          <a:prstGeom prst="rect">
            <a:avLst/>
          </a:prstGeom>
          <a:solidFill>
            <a:schemeClr val="accent2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DBF29870-5888-4A8E-90EA-887716252DA0}"/>
              </a:ext>
            </a:extLst>
          </p:cNvPr>
          <p:cNvSpPr/>
          <p:nvPr/>
        </p:nvSpPr>
        <p:spPr>
          <a:xfrm>
            <a:off x="148742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Community Health Programs Database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8A7BDB9D-4FA3-231D-C026-F3AA7D6CBF0C}"/>
              </a:ext>
            </a:extLst>
          </p:cNvPr>
          <p:cNvSpPr/>
          <p:nvPr/>
        </p:nvSpPr>
        <p:spPr>
          <a:xfrm>
            <a:off x="640080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5E0E253E-D08D-57B1-E78E-22386A23FF23}"/>
              </a:ext>
            </a:extLst>
          </p:cNvPr>
          <p:cNvSpPr/>
          <p:nvPr/>
        </p:nvSpPr>
        <p:spPr>
          <a:xfrm>
            <a:off x="6400800" y="1341120"/>
            <a:ext cx="85344" cy="1584960"/>
          </a:xfrm>
          <a:prstGeom prst="rect">
            <a:avLst/>
          </a:prstGeom>
          <a:solidFill>
            <a:schemeClr val="accent6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0F7D044C-7F8F-1012-A77C-F21BBAFB0EBB}"/>
              </a:ext>
            </a:extLst>
          </p:cNvPr>
          <p:cNvSpPr/>
          <p:nvPr/>
        </p:nvSpPr>
        <p:spPr>
          <a:xfrm>
            <a:off x="740054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Environmental Complaints &amp; Tracking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AECA8791-90E1-CFC2-3BB1-636B88E4FB87}"/>
              </a:ext>
            </a:extLst>
          </p:cNvPr>
          <p:cNvSpPr/>
          <p:nvPr/>
        </p:nvSpPr>
        <p:spPr>
          <a:xfrm>
            <a:off x="48768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2A2C324B-7A8D-EE08-4A14-76F036A6057D}"/>
              </a:ext>
            </a:extLst>
          </p:cNvPr>
          <p:cNvSpPr/>
          <p:nvPr/>
        </p:nvSpPr>
        <p:spPr>
          <a:xfrm>
            <a:off x="487680" y="3108960"/>
            <a:ext cx="85344" cy="1584960"/>
          </a:xfrm>
          <a:prstGeom prst="rect">
            <a:avLst/>
          </a:prstGeom>
          <a:solidFill>
            <a:schemeClr val="accent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85A0816D-2492-A940-224F-97F959710BD2}"/>
              </a:ext>
            </a:extLst>
          </p:cNvPr>
          <p:cNvSpPr/>
          <p:nvPr/>
        </p:nvSpPr>
        <p:spPr>
          <a:xfrm>
            <a:off x="148742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Translation &amp; Interpretation Requests - Internal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858E8A3B-02FF-59EF-D828-51088AEEFB52}"/>
              </a:ext>
            </a:extLst>
          </p:cNvPr>
          <p:cNvSpPr/>
          <p:nvPr/>
        </p:nvSpPr>
        <p:spPr>
          <a:xfrm>
            <a:off x="640080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C9F0DBF9-A6AF-361E-CE56-B088579C0875}"/>
              </a:ext>
            </a:extLst>
          </p:cNvPr>
          <p:cNvSpPr/>
          <p:nvPr/>
        </p:nvSpPr>
        <p:spPr>
          <a:xfrm>
            <a:off x="6400800" y="3108960"/>
            <a:ext cx="85344" cy="1584960"/>
          </a:xfrm>
          <a:prstGeom prst="rect">
            <a:avLst/>
          </a:prstGeom>
          <a:solidFill>
            <a:srgbClr val="1A9BA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6">
            <a:extLst>
              <a:ext uri="{FF2B5EF4-FFF2-40B4-BE49-F238E27FC236}">
                <a16:creationId xmlns:a16="http://schemas.microsoft.com/office/drawing/2014/main" id="{FBDA8C35-9161-7256-2BE8-A3AC33F1D1C6}"/>
              </a:ext>
            </a:extLst>
          </p:cNvPr>
          <p:cNvSpPr/>
          <p:nvPr/>
        </p:nvSpPr>
        <p:spPr>
          <a:xfrm>
            <a:off x="740054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Social Media and Communications Request - Internal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18">
            <a:extLst>
              <a:ext uri="{FF2B5EF4-FFF2-40B4-BE49-F238E27FC236}">
                <a16:creationId xmlns:a16="http://schemas.microsoft.com/office/drawing/2014/main" id="{A5F698E0-62E0-D55E-30AD-20A9C9CB8C9B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19">
            <a:extLst>
              <a:ext uri="{FF2B5EF4-FFF2-40B4-BE49-F238E27FC236}">
                <a16:creationId xmlns:a16="http://schemas.microsoft.com/office/drawing/2014/main" id="{9E22C72C-7533-2010-9BF9-4AD8CA7A66C0}"/>
              </a:ext>
            </a:extLst>
          </p:cNvPr>
          <p:cNvSpPr/>
          <p:nvPr/>
        </p:nvSpPr>
        <p:spPr>
          <a:xfrm>
            <a:off x="487680" y="4876800"/>
            <a:ext cx="85344" cy="1584960"/>
          </a:xfrm>
          <a:prstGeom prst="rect">
            <a:avLst/>
          </a:prstGeom>
          <a:solidFill>
            <a:schemeClr val="accent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0">
            <a:extLst>
              <a:ext uri="{FF2B5EF4-FFF2-40B4-BE49-F238E27FC236}">
                <a16:creationId xmlns:a16="http://schemas.microsoft.com/office/drawing/2014/main" id="{5EBFCC09-60FF-6CE3-E6F6-F5B0813E7868}"/>
              </a:ext>
            </a:extLst>
          </p:cNvPr>
          <p:cNvSpPr/>
          <p:nvPr/>
        </p:nvSpPr>
        <p:spPr>
          <a:xfrm>
            <a:off x="148742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Community Outreach Requests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1">
            <a:extLst>
              <a:ext uri="{FF2B5EF4-FFF2-40B4-BE49-F238E27FC236}">
                <a16:creationId xmlns:a16="http://schemas.microsoft.com/office/drawing/2014/main" id="{432FEA4C-63D2-A973-CBF0-89E915DEEF59}"/>
              </a:ext>
            </a:extLst>
          </p:cNvPr>
          <p:cNvSpPr/>
          <p:nvPr/>
        </p:nvSpPr>
        <p:spPr>
          <a:xfrm>
            <a:off x="1487424" y="546201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2">
            <a:extLst>
              <a:ext uri="{FF2B5EF4-FFF2-40B4-BE49-F238E27FC236}">
                <a16:creationId xmlns:a16="http://schemas.microsoft.com/office/drawing/2014/main" id="{D94E9B63-B987-26C3-CC30-71D4B581B7CD}"/>
              </a:ext>
            </a:extLst>
          </p:cNvPr>
          <p:cNvSpPr/>
          <p:nvPr/>
        </p:nvSpPr>
        <p:spPr>
          <a:xfrm>
            <a:off x="640080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3">
            <a:extLst>
              <a:ext uri="{FF2B5EF4-FFF2-40B4-BE49-F238E27FC236}">
                <a16:creationId xmlns:a16="http://schemas.microsoft.com/office/drawing/2014/main" id="{3EDA5BF1-1969-5276-DE41-CD0AF5E44E51}"/>
              </a:ext>
            </a:extLst>
          </p:cNvPr>
          <p:cNvSpPr/>
          <p:nvPr/>
        </p:nvSpPr>
        <p:spPr>
          <a:xfrm>
            <a:off x="6400800" y="4876800"/>
            <a:ext cx="85344" cy="1584960"/>
          </a:xfrm>
          <a:prstGeom prst="rect">
            <a:avLst/>
          </a:prstGeom>
          <a:solidFill>
            <a:schemeClr val="accent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24">
            <a:extLst>
              <a:ext uri="{FF2B5EF4-FFF2-40B4-BE49-F238E27FC236}">
                <a16:creationId xmlns:a16="http://schemas.microsoft.com/office/drawing/2014/main" id="{DA2821D0-6062-09DB-B79F-5ED0CE342CB1}"/>
              </a:ext>
            </a:extLst>
          </p:cNvPr>
          <p:cNvSpPr/>
          <p:nvPr/>
        </p:nvSpPr>
        <p:spPr>
          <a:xfrm>
            <a:off x="740054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Office of the Medical Director Air Registry &amp; Video Laryngoscopy QA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25">
            <a:extLst>
              <a:ext uri="{FF2B5EF4-FFF2-40B4-BE49-F238E27FC236}">
                <a16:creationId xmlns:a16="http://schemas.microsoft.com/office/drawing/2014/main" id="{15621106-CD58-D737-C76A-85DADDD53EFE}"/>
              </a:ext>
            </a:extLst>
          </p:cNvPr>
          <p:cNvSpPr/>
          <p:nvPr/>
        </p:nvSpPr>
        <p:spPr>
          <a:xfrm>
            <a:off x="7400544" y="546201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Graphic 34" descr="Clipboard Partially Checked with solid fill">
            <a:extLst>
              <a:ext uri="{FF2B5EF4-FFF2-40B4-BE49-F238E27FC236}">
                <a16:creationId xmlns:a16="http://schemas.microsoft.com/office/drawing/2014/main" id="{9B173E3D-B824-3053-37F3-F3E5C6E48E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443472" y="5199888"/>
            <a:ext cx="914400" cy="914400"/>
          </a:xfrm>
          <a:prstGeom prst="rect">
            <a:avLst/>
          </a:prstGeom>
        </p:spPr>
      </p:pic>
      <p:pic>
        <p:nvPicPr>
          <p:cNvPr id="37" name="Graphic 36" descr="Questions with solid fill">
            <a:extLst>
              <a:ext uri="{FF2B5EF4-FFF2-40B4-BE49-F238E27FC236}">
                <a16:creationId xmlns:a16="http://schemas.microsoft.com/office/drawing/2014/main" id="{2002573D-266E-57D8-75D0-A5F4CB97D4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73024" y="5187696"/>
            <a:ext cx="914400" cy="914400"/>
          </a:xfrm>
          <a:prstGeom prst="rect">
            <a:avLst/>
          </a:prstGeom>
        </p:spPr>
      </p:pic>
      <p:pic>
        <p:nvPicPr>
          <p:cNvPr id="39" name="Graphic 38" descr="Signature with solid fill">
            <a:extLst>
              <a:ext uri="{FF2B5EF4-FFF2-40B4-BE49-F238E27FC236}">
                <a16:creationId xmlns:a16="http://schemas.microsoft.com/office/drawing/2014/main" id="{D28C46E2-1828-247D-79F8-942A8DCCD1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66928" y="3447288"/>
            <a:ext cx="914400" cy="914400"/>
          </a:xfrm>
          <a:prstGeom prst="rect">
            <a:avLst/>
          </a:prstGeom>
        </p:spPr>
      </p:pic>
      <p:pic>
        <p:nvPicPr>
          <p:cNvPr id="41" name="Graphic 40" descr="Open hand with plant with solid fill">
            <a:extLst>
              <a:ext uri="{FF2B5EF4-FFF2-40B4-BE49-F238E27FC236}">
                <a16:creationId xmlns:a16="http://schemas.microsoft.com/office/drawing/2014/main" id="{0165E698-4C6C-C2BC-88B7-1B694AE85B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486144" y="1682496"/>
            <a:ext cx="914400" cy="914400"/>
          </a:xfrm>
          <a:prstGeom prst="rect">
            <a:avLst/>
          </a:prstGeom>
        </p:spPr>
      </p:pic>
      <p:pic>
        <p:nvPicPr>
          <p:cNvPr id="43" name="Graphic 42" descr="Online Network with solid fill">
            <a:extLst>
              <a:ext uri="{FF2B5EF4-FFF2-40B4-BE49-F238E27FC236}">
                <a16:creationId xmlns:a16="http://schemas.microsoft.com/office/drawing/2014/main" id="{9272557A-2073-8C6E-F541-348E6F4CDC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486144" y="3419856"/>
            <a:ext cx="914400" cy="914400"/>
          </a:xfrm>
          <a:prstGeom prst="rect">
            <a:avLst/>
          </a:prstGeom>
        </p:spPr>
      </p:pic>
      <p:pic>
        <p:nvPicPr>
          <p:cNvPr id="45" name="Graphic 44" descr="Blockchain with solid fill">
            <a:extLst>
              <a:ext uri="{FF2B5EF4-FFF2-40B4-BE49-F238E27FC236}">
                <a16:creationId xmlns:a16="http://schemas.microsoft.com/office/drawing/2014/main" id="{9377255F-3856-739F-653E-90B4384D92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566928" y="1685544"/>
            <a:ext cx="914400" cy="914400"/>
          </a:xfrm>
          <a:prstGeom prst="rect">
            <a:avLst/>
          </a:prstGeom>
        </p:spPr>
      </p:pic>
      <p:sp>
        <p:nvSpPr>
          <p:cNvPr id="6" name="Text 21">
            <a:extLst>
              <a:ext uri="{FF2B5EF4-FFF2-40B4-BE49-F238E27FC236}">
                <a16:creationId xmlns:a16="http://schemas.microsoft.com/office/drawing/2014/main" id="{A5EA3AEA-396B-E6DA-E483-302DB70BECCC}"/>
              </a:ext>
            </a:extLst>
          </p:cNvPr>
          <p:cNvSpPr/>
          <p:nvPr/>
        </p:nvSpPr>
        <p:spPr>
          <a:xfrm>
            <a:off x="1487424" y="5376672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External request form for the community to request booths, education, presentations. This is tied to staff assignments and event follow up.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1976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A4B0C-3131-E8DC-F28F-F9CB6F387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8AEC772-7079-D4C1-22BB-3B461B374084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chemeClr val="bg2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104FF9EA-2173-6A0B-5C0B-336590314A14}"/>
              </a:ext>
            </a:extLst>
          </p:cNvPr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Other REDCap Tools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7F2BF5BA-77D5-F624-EF29-0079559AF7FC}"/>
              </a:ext>
            </a:extLst>
          </p:cNvPr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rgbClr val="107B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654DD05E-4720-0C4F-A444-FA62CFD722A4}"/>
              </a:ext>
            </a:extLst>
          </p:cNvPr>
          <p:cNvSpPr/>
          <p:nvPr/>
        </p:nvSpPr>
        <p:spPr>
          <a:xfrm>
            <a:off x="48768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8CFA0BF1-4733-8A62-721F-F880317DF631}"/>
              </a:ext>
            </a:extLst>
          </p:cNvPr>
          <p:cNvSpPr/>
          <p:nvPr/>
        </p:nvSpPr>
        <p:spPr>
          <a:xfrm>
            <a:off x="487680" y="1341120"/>
            <a:ext cx="85344" cy="1584960"/>
          </a:xfrm>
          <a:prstGeom prst="rect">
            <a:avLst/>
          </a:prstGeom>
          <a:solidFill>
            <a:schemeClr val="accent2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BBC348EE-683B-2DD6-271E-0661D9A19CCF}"/>
              </a:ext>
            </a:extLst>
          </p:cNvPr>
          <p:cNvSpPr/>
          <p:nvPr/>
        </p:nvSpPr>
        <p:spPr>
          <a:xfrm>
            <a:off x="148742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Community Health Programs Database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C4701A47-D7D8-5840-D989-B832736F53E7}"/>
              </a:ext>
            </a:extLst>
          </p:cNvPr>
          <p:cNvSpPr/>
          <p:nvPr/>
        </p:nvSpPr>
        <p:spPr>
          <a:xfrm>
            <a:off x="6400800" y="134112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AC41E2F0-CA8C-A36F-4854-4AC519F81B83}"/>
              </a:ext>
            </a:extLst>
          </p:cNvPr>
          <p:cNvSpPr/>
          <p:nvPr/>
        </p:nvSpPr>
        <p:spPr>
          <a:xfrm>
            <a:off x="6400800" y="1341120"/>
            <a:ext cx="85344" cy="1584960"/>
          </a:xfrm>
          <a:prstGeom prst="rect">
            <a:avLst/>
          </a:prstGeom>
          <a:solidFill>
            <a:schemeClr val="accent6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BB791B40-1279-AC89-EBD1-905F31200138}"/>
              </a:ext>
            </a:extLst>
          </p:cNvPr>
          <p:cNvSpPr/>
          <p:nvPr/>
        </p:nvSpPr>
        <p:spPr>
          <a:xfrm>
            <a:off x="7400544" y="146304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Environmental Complaints &amp; Tracking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C55C50FE-DDEE-4E2E-B4D5-9471CEDA0BFF}"/>
              </a:ext>
            </a:extLst>
          </p:cNvPr>
          <p:cNvSpPr/>
          <p:nvPr/>
        </p:nvSpPr>
        <p:spPr>
          <a:xfrm>
            <a:off x="48768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60C22C3A-7889-FC57-D03A-CBBBE2432CC1}"/>
              </a:ext>
            </a:extLst>
          </p:cNvPr>
          <p:cNvSpPr/>
          <p:nvPr/>
        </p:nvSpPr>
        <p:spPr>
          <a:xfrm>
            <a:off x="487680" y="3108960"/>
            <a:ext cx="85344" cy="1584960"/>
          </a:xfrm>
          <a:prstGeom prst="rect">
            <a:avLst/>
          </a:prstGeom>
          <a:solidFill>
            <a:schemeClr val="accent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7ACAA288-DCFC-43D3-FA1B-7365C5B0F3FE}"/>
              </a:ext>
            </a:extLst>
          </p:cNvPr>
          <p:cNvSpPr/>
          <p:nvPr/>
        </p:nvSpPr>
        <p:spPr>
          <a:xfrm>
            <a:off x="148742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Translation &amp; Interpretation Requests - Internal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04D573DF-993F-FE78-494F-362CCF982076}"/>
              </a:ext>
            </a:extLst>
          </p:cNvPr>
          <p:cNvSpPr/>
          <p:nvPr/>
        </p:nvSpPr>
        <p:spPr>
          <a:xfrm>
            <a:off x="6400800" y="310896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683FC7F9-E747-8E30-8575-4D2E98ECE7B5}"/>
              </a:ext>
            </a:extLst>
          </p:cNvPr>
          <p:cNvSpPr/>
          <p:nvPr/>
        </p:nvSpPr>
        <p:spPr>
          <a:xfrm>
            <a:off x="6400800" y="3108960"/>
            <a:ext cx="85344" cy="1584960"/>
          </a:xfrm>
          <a:prstGeom prst="rect">
            <a:avLst/>
          </a:prstGeom>
          <a:solidFill>
            <a:srgbClr val="1A9BA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6">
            <a:extLst>
              <a:ext uri="{FF2B5EF4-FFF2-40B4-BE49-F238E27FC236}">
                <a16:creationId xmlns:a16="http://schemas.microsoft.com/office/drawing/2014/main" id="{56F50085-FAE0-AABE-1DD0-CEDE3B4C45D4}"/>
              </a:ext>
            </a:extLst>
          </p:cNvPr>
          <p:cNvSpPr/>
          <p:nvPr/>
        </p:nvSpPr>
        <p:spPr>
          <a:xfrm>
            <a:off x="7400544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Social Media and Communications Request - Internal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18">
            <a:extLst>
              <a:ext uri="{FF2B5EF4-FFF2-40B4-BE49-F238E27FC236}">
                <a16:creationId xmlns:a16="http://schemas.microsoft.com/office/drawing/2014/main" id="{67074C3E-3E74-5D38-FD82-BC74E16195B7}"/>
              </a:ext>
            </a:extLst>
          </p:cNvPr>
          <p:cNvSpPr/>
          <p:nvPr/>
        </p:nvSpPr>
        <p:spPr>
          <a:xfrm>
            <a:off x="487680" y="487680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19">
            <a:extLst>
              <a:ext uri="{FF2B5EF4-FFF2-40B4-BE49-F238E27FC236}">
                <a16:creationId xmlns:a16="http://schemas.microsoft.com/office/drawing/2014/main" id="{E71E4587-C0C5-0C31-C224-7EC16CE4166C}"/>
              </a:ext>
            </a:extLst>
          </p:cNvPr>
          <p:cNvSpPr/>
          <p:nvPr/>
        </p:nvSpPr>
        <p:spPr>
          <a:xfrm>
            <a:off x="487680" y="4876800"/>
            <a:ext cx="85344" cy="1584960"/>
          </a:xfrm>
          <a:prstGeom prst="rect">
            <a:avLst/>
          </a:prstGeom>
          <a:solidFill>
            <a:schemeClr val="accent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0">
            <a:extLst>
              <a:ext uri="{FF2B5EF4-FFF2-40B4-BE49-F238E27FC236}">
                <a16:creationId xmlns:a16="http://schemas.microsoft.com/office/drawing/2014/main" id="{2AF0E693-35DD-93D0-10F4-72ED22FBEBDC}"/>
              </a:ext>
            </a:extLst>
          </p:cNvPr>
          <p:cNvSpPr/>
          <p:nvPr/>
        </p:nvSpPr>
        <p:spPr>
          <a:xfrm>
            <a:off x="148742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Community Outreach Requests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1">
            <a:extLst>
              <a:ext uri="{FF2B5EF4-FFF2-40B4-BE49-F238E27FC236}">
                <a16:creationId xmlns:a16="http://schemas.microsoft.com/office/drawing/2014/main" id="{94C3A5AC-AFA9-4111-250E-86201D1B3A4E}"/>
              </a:ext>
            </a:extLst>
          </p:cNvPr>
          <p:cNvSpPr/>
          <p:nvPr/>
        </p:nvSpPr>
        <p:spPr>
          <a:xfrm>
            <a:off x="1487424" y="546201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2">
            <a:extLst>
              <a:ext uri="{FF2B5EF4-FFF2-40B4-BE49-F238E27FC236}">
                <a16:creationId xmlns:a16="http://schemas.microsoft.com/office/drawing/2014/main" id="{9BAF54C8-99D6-D7A6-C2FD-BAC0B0EA37E0}"/>
              </a:ext>
            </a:extLst>
          </p:cNvPr>
          <p:cNvSpPr/>
          <p:nvPr/>
        </p:nvSpPr>
        <p:spPr>
          <a:xfrm>
            <a:off x="6444827" y="4907280"/>
            <a:ext cx="560832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3">
            <a:extLst>
              <a:ext uri="{FF2B5EF4-FFF2-40B4-BE49-F238E27FC236}">
                <a16:creationId xmlns:a16="http://schemas.microsoft.com/office/drawing/2014/main" id="{AA4551A5-95B4-9DBE-941A-789E9DF4DBD7}"/>
              </a:ext>
            </a:extLst>
          </p:cNvPr>
          <p:cNvSpPr/>
          <p:nvPr/>
        </p:nvSpPr>
        <p:spPr>
          <a:xfrm>
            <a:off x="6400800" y="4876800"/>
            <a:ext cx="85344" cy="1584960"/>
          </a:xfrm>
          <a:prstGeom prst="rect">
            <a:avLst/>
          </a:prstGeom>
          <a:solidFill>
            <a:schemeClr val="accent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24">
            <a:extLst>
              <a:ext uri="{FF2B5EF4-FFF2-40B4-BE49-F238E27FC236}">
                <a16:creationId xmlns:a16="http://schemas.microsoft.com/office/drawing/2014/main" id="{50DB67DF-856F-DA59-EE3F-1B254D3573C3}"/>
              </a:ext>
            </a:extLst>
          </p:cNvPr>
          <p:cNvSpPr/>
          <p:nvPr/>
        </p:nvSpPr>
        <p:spPr>
          <a:xfrm>
            <a:off x="7400544" y="499872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Office of the Medical Director Air Registry &amp; Video Laryngoscopy QA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25">
            <a:extLst>
              <a:ext uri="{FF2B5EF4-FFF2-40B4-BE49-F238E27FC236}">
                <a16:creationId xmlns:a16="http://schemas.microsoft.com/office/drawing/2014/main" id="{D0C4F5A5-EB2F-D7C4-FCE8-3800D6F1F81E}"/>
              </a:ext>
            </a:extLst>
          </p:cNvPr>
          <p:cNvSpPr/>
          <p:nvPr/>
        </p:nvSpPr>
        <p:spPr>
          <a:xfrm>
            <a:off x="7400544" y="546201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Graphic 34" descr="Clipboard Partially Checked with solid fill">
            <a:extLst>
              <a:ext uri="{FF2B5EF4-FFF2-40B4-BE49-F238E27FC236}">
                <a16:creationId xmlns:a16="http://schemas.microsoft.com/office/drawing/2014/main" id="{1765C0AA-3BCE-01C7-78AB-2C92EC059C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443472" y="5199888"/>
            <a:ext cx="914400" cy="914400"/>
          </a:xfrm>
          <a:prstGeom prst="rect">
            <a:avLst/>
          </a:prstGeom>
        </p:spPr>
      </p:pic>
      <p:pic>
        <p:nvPicPr>
          <p:cNvPr id="37" name="Graphic 36" descr="Questions with solid fill">
            <a:extLst>
              <a:ext uri="{FF2B5EF4-FFF2-40B4-BE49-F238E27FC236}">
                <a16:creationId xmlns:a16="http://schemas.microsoft.com/office/drawing/2014/main" id="{10FF9180-56CD-7ED0-4A38-46D32CD4C8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73024" y="5187696"/>
            <a:ext cx="914400" cy="914400"/>
          </a:xfrm>
          <a:prstGeom prst="rect">
            <a:avLst/>
          </a:prstGeom>
        </p:spPr>
      </p:pic>
      <p:pic>
        <p:nvPicPr>
          <p:cNvPr id="39" name="Graphic 38" descr="Signature with solid fill">
            <a:extLst>
              <a:ext uri="{FF2B5EF4-FFF2-40B4-BE49-F238E27FC236}">
                <a16:creationId xmlns:a16="http://schemas.microsoft.com/office/drawing/2014/main" id="{1DDA9929-3900-2B78-31AA-C7907DF95C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66928" y="3447288"/>
            <a:ext cx="914400" cy="914400"/>
          </a:xfrm>
          <a:prstGeom prst="rect">
            <a:avLst/>
          </a:prstGeom>
        </p:spPr>
      </p:pic>
      <p:pic>
        <p:nvPicPr>
          <p:cNvPr id="41" name="Graphic 40" descr="Open hand with plant with solid fill">
            <a:extLst>
              <a:ext uri="{FF2B5EF4-FFF2-40B4-BE49-F238E27FC236}">
                <a16:creationId xmlns:a16="http://schemas.microsoft.com/office/drawing/2014/main" id="{8BCFA823-0E3B-CF43-1195-930535C1D2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486144" y="1682496"/>
            <a:ext cx="914400" cy="914400"/>
          </a:xfrm>
          <a:prstGeom prst="rect">
            <a:avLst/>
          </a:prstGeom>
        </p:spPr>
      </p:pic>
      <p:pic>
        <p:nvPicPr>
          <p:cNvPr id="43" name="Graphic 42" descr="Online Network with solid fill">
            <a:extLst>
              <a:ext uri="{FF2B5EF4-FFF2-40B4-BE49-F238E27FC236}">
                <a16:creationId xmlns:a16="http://schemas.microsoft.com/office/drawing/2014/main" id="{AC3EAB37-1660-73BA-20BE-631407BDAA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486144" y="3419856"/>
            <a:ext cx="914400" cy="914400"/>
          </a:xfrm>
          <a:prstGeom prst="rect">
            <a:avLst/>
          </a:prstGeom>
        </p:spPr>
      </p:pic>
      <p:pic>
        <p:nvPicPr>
          <p:cNvPr id="45" name="Graphic 44" descr="Blockchain with solid fill">
            <a:extLst>
              <a:ext uri="{FF2B5EF4-FFF2-40B4-BE49-F238E27FC236}">
                <a16:creationId xmlns:a16="http://schemas.microsoft.com/office/drawing/2014/main" id="{7C0ACC6B-C34D-5928-BB7D-1FBF081D9A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566928" y="1685544"/>
            <a:ext cx="914400" cy="914400"/>
          </a:xfrm>
          <a:prstGeom prst="rect">
            <a:avLst/>
          </a:prstGeom>
        </p:spPr>
      </p:pic>
      <p:sp>
        <p:nvSpPr>
          <p:cNvPr id="34" name="Text 25">
            <a:extLst>
              <a:ext uri="{FF2B5EF4-FFF2-40B4-BE49-F238E27FC236}">
                <a16:creationId xmlns:a16="http://schemas.microsoft.com/office/drawing/2014/main" id="{48315073-F6FE-CDDD-5BAD-64A60D4F1E7D}"/>
              </a:ext>
            </a:extLst>
          </p:cNvPr>
          <p:cNvSpPr/>
          <p:nvPr/>
        </p:nvSpPr>
        <p:spPr>
          <a:xfrm>
            <a:off x="7400544" y="5401056"/>
            <a:ext cx="445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Logs airway attempts for emergency medical personnel. This allows for QA of video laryngoscopy and automates feedback.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262840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242070-14E6-1D7E-7097-44A2E001F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547FE1E-C748-17F0-B8B0-7E5F84D70036}"/>
              </a:ext>
            </a:extLst>
          </p:cNvPr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Impact &amp; Outcomes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1DA89C2D-A8B2-D34B-B9ED-E59C0041DC55}"/>
              </a:ext>
            </a:extLst>
          </p:cNvPr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rgbClr val="F0B42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824AA2B-8632-C276-B0EE-91C2F6A692CE}"/>
              </a:ext>
            </a:extLst>
          </p:cNvPr>
          <p:cNvGrpSpPr/>
          <p:nvPr/>
        </p:nvGrpSpPr>
        <p:grpSpPr>
          <a:xfrm>
            <a:off x="2657856" y="1655064"/>
            <a:ext cx="6876288" cy="4500226"/>
            <a:chOff x="8290560" y="3901440"/>
            <a:chExt cx="3657600" cy="2316480"/>
          </a:xfrm>
        </p:grpSpPr>
        <p:sp>
          <p:nvSpPr>
            <p:cNvPr id="24" name="Shape 17">
              <a:extLst>
                <a:ext uri="{FF2B5EF4-FFF2-40B4-BE49-F238E27FC236}">
                  <a16:creationId xmlns:a16="http://schemas.microsoft.com/office/drawing/2014/main" id="{595A213C-0B8B-8ACC-B37F-E0B6C6C91FC6}"/>
                </a:ext>
              </a:extLst>
            </p:cNvPr>
            <p:cNvSpPr/>
            <p:nvPr/>
          </p:nvSpPr>
          <p:spPr>
            <a:xfrm>
              <a:off x="8290560" y="3901440"/>
              <a:ext cx="3657600" cy="2316480"/>
            </a:xfrm>
            <a:prstGeom prst="rect">
              <a:avLst/>
            </a:prstGeom>
            <a:solidFill>
              <a:srgbClr val="107B8C">
                <a:alpha val="35000"/>
              </a:srgbClr>
            </a:solidFill>
            <a:ln w="12700">
              <a:solidFill>
                <a:schemeClr val="accent6"/>
              </a:solidFill>
              <a:prstDash val="soli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5" name="Image 5" descr="preencoded.png">
              <a:extLst>
                <a:ext uri="{FF2B5EF4-FFF2-40B4-BE49-F238E27FC236}">
                  <a16:creationId xmlns:a16="http://schemas.microsoft.com/office/drawing/2014/main" id="{0309681F-F5EF-DD5A-0D19-B9FBE2265A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8510016" y="4120896"/>
              <a:ext cx="548640" cy="548640"/>
            </a:xfrm>
            <a:prstGeom prst="rect">
              <a:avLst/>
            </a:prstGeom>
          </p:spPr>
        </p:pic>
        <p:sp>
          <p:nvSpPr>
            <p:cNvPr id="26" name="Text 18">
              <a:extLst>
                <a:ext uri="{FF2B5EF4-FFF2-40B4-BE49-F238E27FC236}">
                  <a16:creationId xmlns:a16="http://schemas.microsoft.com/office/drawing/2014/main" id="{77336287-45E1-9D28-B7B7-A9FBB0EE96A8}"/>
                </a:ext>
              </a:extLst>
            </p:cNvPr>
            <p:cNvSpPr/>
            <p:nvPr/>
          </p:nvSpPr>
          <p:spPr>
            <a:xfrm>
              <a:off x="9204960" y="4120896"/>
              <a:ext cx="2560320" cy="58521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Data-Driven Conversations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 19">
              <a:extLst>
                <a:ext uri="{FF2B5EF4-FFF2-40B4-BE49-F238E27FC236}">
                  <a16:creationId xmlns:a16="http://schemas.microsoft.com/office/drawing/2014/main" id="{465B980D-0E35-196B-3BD5-53193AD9146F}"/>
                </a:ext>
              </a:extLst>
            </p:cNvPr>
            <p:cNvSpPr/>
            <p:nvPr/>
          </p:nvSpPr>
          <p:spPr>
            <a:xfrm>
              <a:off x="8510016" y="4779264"/>
              <a:ext cx="3316224" cy="1219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CF0F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Most programs can now have data-driven conversations with real numbers on capacity and outcomes.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3B0DC777-D932-EE90-3505-68452C6D91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5536" y="6155290"/>
            <a:ext cx="2152623" cy="5615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70733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Lessons Learned &amp; What's Next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rgbClr val="107B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87680" y="1341120"/>
            <a:ext cx="5364480" cy="51206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87680" y="1341120"/>
            <a:ext cx="5364480" cy="609600"/>
          </a:xfrm>
          <a:prstGeom prst="rect">
            <a:avLst/>
          </a:prstGeom>
          <a:solidFill>
            <a:srgbClr val="107B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670560" y="1402080"/>
            <a:ext cx="499872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Lessons Learned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670560" y="2097024"/>
            <a:ext cx="4998720" cy="4145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457189" marR="0" lvl="0" indent="-45718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67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 on free, pre-existing tools that have a range of uses</a:t>
            </a:r>
          </a:p>
          <a:p>
            <a:pPr marL="457189" marR="0" lvl="0" indent="-45718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67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REDCap is free BUT it takes staff hours to design, analyze and update databases</a:t>
            </a:r>
          </a:p>
          <a:p>
            <a:pPr marL="457189" marR="0" lvl="0" indent="-45718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67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Start with the request form first; it creates the data foundation everything else relies on.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67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Learning curve for staff using it – even if not designing the tools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217920" y="1341120"/>
            <a:ext cx="5486400" cy="51206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217920" y="1341120"/>
            <a:ext cx="5486400" cy="609600"/>
          </a:xfrm>
          <a:prstGeom prst="rect">
            <a:avLst/>
          </a:prstGeom>
          <a:solidFill>
            <a:srgbClr val="F0B42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400800" y="1402080"/>
            <a:ext cx="512064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What's Next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400800" y="2097024"/>
            <a:ext cx="5120640" cy="4145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457189" marR="0" lvl="0" indent="-45718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67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Utilize project request data to measure capacity, forecast workload, and determine burnout risk based on current assignments</a:t>
            </a:r>
          </a:p>
          <a:p>
            <a:pPr marL="457189" marR="0" lvl="0" indent="-45718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67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Continue rolling out program-specific forms to other JCDHE divisions.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67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 leadership’s comfortability with report building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67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4A6B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Explore visualizations built from REDCap data for real-time reporting to managers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19200" y="-1219200"/>
            <a:ext cx="6096000" cy="6096000"/>
          </a:xfrm>
          <a:prstGeom prst="ellipse">
            <a:avLst/>
          </a:prstGeom>
          <a:solidFill>
            <a:srgbClr val="107B8C">
              <a:alpha val="20000"/>
            </a:srgb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9144000" y="3048000"/>
            <a:ext cx="4876800" cy="4876800"/>
          </a:xfrm>
          <a:prstGeom prst="ellipse">
            <a:avLst/>
          </a:prstGeom>
          <a:solidFill>
            <a:srgbClr val="5DC9D8">
              <a:alpha val="18000"/>
            </a:srgb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1972544" y="0"/>
            <a:ext cx="219456" cy="6858000"/>
          </a:xfrm>
          <a:prstGeom prst="rect">
            <a:avLst/>
          </a:prstGeom>
          <a:solidFill>
            <a:srgbClr val="F0B42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993913" y="2073323"/>
            <a:ext cx="103632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0B42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Thank you!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14400" y="3761756"/>
            <a:ext cx="103632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FA8B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Johnson County Department of Health and Environment </a:t>
            </a:r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AF56EDC7-6697-E219-7983-D5F18334B9E6}"/>
              </a:ext>
            </a:extLst>
          </p:cNvPr>
          <p:cNvSpPr/>
          <p:nvPr/>
        </p:nvSpPr>
        <p:spPr>
          <a:xfrm>
            <a:off x="914400" y="3073433"/>
            <a:ext cx="103632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99A2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Jennifer Lowe| 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99A2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Jennifer.lowe@jocogov.org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99A2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| 913-826-1266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26FF0-A1F1-6F33-01A5-D87F3C624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858" y="2745468"/>
            <a:ext cx="10704285" cy="13716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600"/>
              <a:t>Mapmaking in R</a:t>
            </a:r>
            <a:endParaRPr lang="en-US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4863E7EE-F16F-D902-BD11-76233035BF9C}"/>
              </a:ext>
            </a:extLst>
          </p:cNvPr>
          <p:cNvSpPr txBox="1">
            <a:spLocks/>
          </p:cNvSpPr>
          <p:nvPr/>
        </p:nvSpPr>
        <p:spPr>
          <a:xfrm>
            <a:off x="7442202" y="4237542"/>
            <a:ext cx="3374570" cy="4711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>
                <a:latin typeface="Gill Sans MT"/>
              </a:rPr>
              <a:t> Katherine Hathaway</a:t>
            </a:r>
            <a:endParaRPr lang="en-US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0922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A picture containing text, outdoor  Description automatically generated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5"/>
            <a:ext cx="12180824" cy="685050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01523" y="2613787"/>
            <a:ext cx="5619115" cy="2282190"/>
          </a:xfrm>
          <a:prstGeom prst="rect">
            <a:avLst/>
          </a:prstGeom>
        </p:spPr>
        <p:txBody>
          <a:bodyPr vert="horz" wrap="square" lIns="0" tIns="200025" rIns="0" bIns="0" rtlCol="0">
            <a:spAutoFit/>
          </a:bodyPr>
          <a:lstStyle/>
          <a:p>
            <a:pPr marL="1847214" marR="5080" indent="-1835150">
              <a:lnSpc>
                <a:spcPts val="8159"/>
              </a:lnSpc>
              <a:spcBef>
                <a:spcPts val="1575"/>
              </a:spcBef>
            </a:pPr>
            <a:r>
              <a:rPr sz="8000" b="1" spc="-10" dirty="0">
                <a:solidFill>
                  <a:srgbClr val="FFFFFF"/>
                </a:solidFill>
                <a:latin typeface="Arial"/>
                <a:cs typeface="Arial"/>
              </a:rPr>
              <a:t>Mapmaking </a:t>
            </a:r>
            <a:r>
              <a:rPr sz="8000" b="1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8000" b="1" spc="-5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endParaRPr sz="8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6951" y="5108194"/>
            <a:ext cx="607885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09675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Katherine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Hathaway,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MS,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MPH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Epidemiologic</a:t>
            </a:r>
            <a:r>
              <a:rPr sz="2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Methods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Specialist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Statistician</a:t>
            </a:r>
            <a:endParaRPr sz="2000">
              <a:latin typeface="Arial"/>
              <a:cs typeface="Arial"/>
            </a:endParaRPr>
          </a:p>
          <a:p>
            <a:pPr marL="38735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Office</a:t>
            </a:r>
            <a:r>
              <a:rPr sz="20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Epi</a:t>
            </a:r>
            <a:r>
              <a:rPr sz="20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Analytics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Informatics</a:t>
            </a:r>
            <a:r>
              <a:rPr sz="20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(EAI)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01170" y="6488988"/>
            <a:ext cx="1035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0" dirty="0">
                <a:solidFill>
                  <a:srgbClr val="333333"/>
                </a:solidFill>
                <a:latin typeface="Arial"/>
                <a:cs typeface="Arial"/>
              </a:rPr>
              <a:t>1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51743" y="7492"/>
            <a:ext cx="1328801" cy="13021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19456" cy="6858000"/>
          </a:xfrm>
          <a:prstGeom prst="rect">
            <a:avLst/>
          </a:prstGeom>
          <a:solidFill>
            <a:schemeClr val="accent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8778240" y="-1463040"/>
            <a:ext cx="5486400" cy="5486400"/>
          </a:xfrm>
          <a:prstGeom prst="ellipse">
            <a:avLst/>
          </a:prstGeom>
          <a:solidFill>
            <a:srgbClr val="107B8C">
              <a:alpha val="25000"/>
            </a:srgb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9290304" y="3200400"/>
            <a:ext cx="3657600" cy="3657600"/>
          </a:xfrm>
          <a:prstGeom prst="ellipse">
            <a:avLst/>
          </a:prstGeom>
          <a:solidFill>
            <a:srgbClr val="5DC9D8">
              <a:alpha val="20000"/>
            </a:srgb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609600" y="2194560"/>
            <a:ext cx="9105900" cy="2316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BEND IT LIKE REDCAP:</a:t>
            </a:r>
            <a:b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LEVERAGING REDCAP TO BUILD AN END-TO-END PROJECT MANAGEMENT SYSTEM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609600" y="5608320"/>
            <a:ext cx="103632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FA8B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Jennifer Lowe | 2026 NACCHO Webinar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CC8FEB1-E3FA-9A61-6F22-C262CC22CE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62000"/>
            <a:ext cx="2896870" cy="75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raphic 17" descr="Soccer ball with solid fill">
            <a:extLst>
              <a:ext uri="{FF2B5EF4-FFF2-40B4-BE49-F238E27FC236}">
                <a16:creationId xmlns:a16="http://schemas.microsoft.com/office/drawing/2014/main" id="{FC2BDEE2-F3DA-5586-F803-640AB45013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43999" y="-426719"/>
            <a:ext cx="4044561" cy="4044561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67425" y="1600200"/>
            <a:ext cx="19050" cy="4384675"/>
          </a:xfrm>
          <a:custGeom>
            <a:avLst/>
            <a:gdLst/>
            <a:ahLst/>
            <a:cxnLst/>
            <a:rect l="l" t="t" r="r" b="b"/>
            <a:pathLst>
              <a:path w="19050" h="4384675">
                <a:moveTo>
                  <a:pt x="19050" y="0"/>
                </a:moveTo>
                <a:lnTo>
                  <a:pt x="0" y="4384497"/>
                </a:lnTo>
              </a:path>
            </a:pathLst>
          </a:custGeom>
          <a:ln w="9525">
            <a:solidFill>
              <a:srgbClr val="E0E1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10" dirty="0"/>
              <a:t>Agenda</a:t>
            </a:r>
            <a:endParaRPr sz="4800"/>
          </a:p>
        </p:txBody>
      </p:sp>
      <p:pic>
        <p:nvPicPr>
          <p:cNvPr id="4" name="object 4" descr="A map of a city  AI-generated content may be incorrec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1600149"/>
            <a:ext cx="5242560" cy="438453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88340" y="6421018"/>
            <a:ext cx="24638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Metropolitan</a:t>
            </a:r>
            <a:r>
              <a:rPr sz="16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Health</a:t>
            </a:r>
            <a:r>
              <a:rPr sz="16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District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458193" y="6439306"/>
            <a:ext cx="1447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solidFill>
                  <a:srgbClr val="FFFFFF"/>
                </a:solidFill>
                <a:latin typeface="Franklin Gothic Book"/>
                <a:cs typeface="Franklin Gothic Book"/>
              </a:rPr>
              <a:t>2</a:t>
            </a:r>
            <a:endParaRPr sz="1600">
              <a:latin typeface="Franklin Gothic Book"/>
              <a:cs typeface="Franklin Gothic Boo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19469" y="1625853"/>
            <a:ext cx="4800600" cy="4269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Clr>
                <a:srgbClr val="C3403C"/>
              </a:buClr>
              <a:buFont typeface="Arial"/>
              <a:buChar char="•"/>
              <a:tabLst>
                <a:tab pos="469265" algn="l"/>
              </a:tabLst>
            </a:pPr>
            <a:r>
              <a:rPr sz="2400" b="1" spc="-10" dirty="0">
                <a:solidFill>
                  <a:srgbClr val="1F1F20"/>
                </a:solidFill>
                <a:latin typeface="Arial"/>
                <a:cs typeface="Arial"/>
              </a:rPr>
              <a:t>Video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75"/>
              </a:spcBef>
              <a:buClr>
                <a:srgbClr val="C3403C"/>
              </a:buClr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 marL="469900" marR="5080" indent="-457200">
              <a:lnSpc>
                <a:spcPct val="100000"/>
              </a:lnSpc>
              <a:buClr>
                <a:srgbClr val="C3403C"/>
              </a:buClr>
              <a:buFont typeface="Arial"/>
              <a:buChar char="•"/>
              <a:tabLst>
                <a:tab pos="469900" algn="l"/>
              </a:tabLst>
            </a:pPr>
            <a:r>
              <a:rPr sz="2400" b="1" dirty="0">
                <a:solidFill>
                  <a:srgbClr val="1F1F20"/>
                </a:solidFill>
                <a:latin typeface="Arial"/>
                <a:cs typeface="Arial"/>
              </a:rPr>
              <a:t>Critical</a:t>
            </a:r>
            <a:r>
              <a:rPr sz="2400" b="1" spc="-7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1F1F20"/>
                </a:solidFill>
                <a:latin typeface="Arial"/>
                <a:cs typeface="Arial"/>
              </a:rPr>
              <a:t>comparison:</a:t>
            </a:r>
            <a:r>
              <a:rPr sz="2400" b="1" spc="-4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1F1F20"/>
                </a:solidFill>
                <a:latin typeface="Arial"/>
                <a:cs typeface="Arial"/>
              </a:rPr>
              <a:t>R</a:t>
            </a:r>
            <a:r>
              <a:rPr sz="2400" b="1" spc="-5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1F1F20"/>
                </a:solidFill>
                <a:latin typeface="Arial"/>
                <a:cs typeface="Arial"/>
              </a:rPr>
              <a:t>versus </a:t>
            </a:r>
            <a:r>
              <a:rPr sz="2400" b="1" dirty="0">
                <a:solidFill>
                  <a:srgbClr val="1F1F20"/>
                </a:solidFill>
                <a:latin typeface="Arial"/>
                <a:cs typeface="Arial"/>
              </a:rPr>
              <a:t>ArcGIS</a:t>
            </a:r>
            <a:r>
              <a:rPr sz="2400" b="1" spc="-9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1F1F20"/>
                </a:solidFill>
                <a:latin typeface="Arial"/>
                <a:cs typeface="Arial"/>
              </a:rPr>
              <a:t>Pro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70"/>
              </a:spcBef>
              <a:buClr>
                <a:srgbClr val="C3403C"/>
              </a:buClr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 marL="469265" indent="-456565">
              <a:lnSpc>
                <a:spcPct val="100000"/>
              </a:lnSpc>
              <a:spcBef>
                <a:spcPts val="5"/>
              </a:spcBef>
              <a:buClr>
                <a:srgbClr val="C3403C"/>
              </a:buClr>
              <a:buFont typeface="Arial"/>
              <a:buChar char="•"/>
              <a:tabLst>
                <a:tab pos="469265" algn="l"/>
              </a:tabLst>
            </a:pPr>
            <a:r>
              <a:rPr sz="2400" b="1" dirty="0">
                <a:solidFill>
                  <a:srgbClr val="1F1F20"/>
                </a:solidFill>
                <a:latin typeface="Arial"/>
                <a:cs typeface="Arial"/>
              </a:rPr>
              <a:t>Live</a:t>
            </a:r>
            <a:r>
              <a:rPr sz="2400" b="1" spc="-2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1F1F20"/>
                </a:solidFill>
                <a:latin typeface="Arial"/>
                <a:cs typeface="Arial"/>
              </a:rPr>
              <a:t>Demonstration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70"/>
              </a:spcBef>
              <a:buClr>
                <a:srgbClr val="C3403C"/>
              </a:buClr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 marL="469265" indent="-456565">
              <a:lnSpc>
                <a:spcPct val="100000"/>
              </a:lnSpc>
              <a:buClr>
                <a:srgbClr val="C3403C"/>
              </a:buClr>
              <a:buFont typeface="Arial"/>
              <a:buChar char="•"/>
              <a:tabLst>
                <a:tab pos="469265" algn="l"/>
              </a:tabLst>
            </a:pPr>
            <a:r>
              <a:rPr sz="2400" b="1" dirty="0">
                <a:solidFill>
                  <a:srgbClr val="1F1F20"/>
                </a:solidFill>
                <a:latin typeface="Arial"/>
                <a:cs typeface="Arial"/>
              </a:rPr>
              <a:t>How</a:t>
            </a:r>
            <a:r>
              <a:rPr sz="2400" b="1" spc="-5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1F1F20"/>
                </a:solidFill>
                <a:latin typeface="Arial"/>
                <a:cs typeface="Arial"/>
              </a:rPr>
              <a:t>to</a:t>
            </a:r>
            <a:r>
              <a:rPr sz="2400" b="1" spc="-5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1F1F20"/>
                </a:solidFill>
                <a:latin typeface="Arial"/>
                <a:cs typeface="Arial"/>
              </a:rPr>
              <a:t>Make</a:t>
            </a:r>
            <a:r>
              <a:rPr sz="2400" b="1" spc="-5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1F1F20"/>
                </a:solidFill>
                <a:latin typeface="Arial"/>
                <a:cs typeface="Arial"/>
              </a:rPr>
              <a:t>Maps</a:t>
            </a:r>
            <a:r>
              <a:rPr sz="2400" b="1" spc="-9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1F1F20"/>
                </a:solidFill>
                <a:latin typeface="Arial"/>
                <a:cs typeface="Arial"/>
              </a:rPr>
              <a:t>Yourself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75"/>
              </a:spcBef>
              <a:buClr>
                <a:srgbClr val="C3403C"/>
              </a:buClr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 marL="469265" indent="-456565">
              <a:lnSpc>
                <a:spcPct val="100000"/>
              </a:lnSpc>
              <a:buClr>
                <a:srgbClr val="C3403C"/>
              </a:buClr>
              <a:buFont typeface="Arial"/>
              <a:buChar char="•"/>
              <a:tabLst>
                <a:tab pos="469265" algn="l"/>
              </a:tabLst>
            </a:pPr>
            <a:r>
              <a:rPr sz="2400" b="1" spc="-30" dirty="0">
                <a:solidFill>
                  <a:srgbClr val="1F1F20"/>
                </a:solidFill>
                <a:latin typeface="Arial"/>
                <a:cs typeface="Arial"/>
              </a:rPr>
              <a:t>Wrap-</a:t>
            </a:r>
            <a:r>
              <a:rPr sz="2400" b="1" spc="-25" dirty="0">
                <a:solidFill>
                  <a:srgbClr val="1F1F20"/>
                </a:solidFill>
                <a:latin typeface="Arial"/>
                <a:cs typeface="Arial"/>
              </a:rPr>
              <a:t>Up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67425" y="1600200"/>
            <a:ext cx="19050" cy="4384675"/>
          </a:xfrm>
          <a:custGeom>
            <a:avLst/>
            <a:gdLst/>
            <a:ahLst/>
            <a:cxnLst/>
            <a:rect l="l" t="t" r="r" b="b"/>
            <a:pathLst>
              <a:path w="19050" h="4384675">
                <a:moveTo>
                  <a:pt x="19050" y="0"/>
                </a:moveTo>
                <a:lnTo>
                  <a:pt x="0" y="4384497"/>
                </a:lnTo>
              </a:path>
            </a:pathLst>
          </a:custGeom>
          <a:ln w="9525">
            <a:solidFill>
              <a:srgbClr val="E0E1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688340" y="253110"/>
            <a:ext cx="16764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10" dirty="0">
                <a:solidFill>
                  <a:srgbClr val="0392A3"/>
                </a:solidFill>
                <a:hlinkClick r:id="rId2"/>
              </a:rPr>
              <a:t>Video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701040" y="939038"/>
            <a:ext cx="1647825" cy="64135"/>
          </a:xfrm>
          <a:custGeom>
            <a:avLst/>
            <a:gdLst/>
            <a:ahLst/>
            <a:cxnLst/>
            <a:rect l="l" t="t" r="r" b="b"/>
            <a:pathLst>
              <a:path w="1647825" h="64134">
                <a:moveTo>
                  <a:pt x="1647444" y="0"/>
                </a:moveTo>
                <a:lnTo>
                  <a:pt x="0" y="0"/>
                </a:lnTo>
                <a:lnTo>
                  <a:pt x="0" y="64008"/>
                </a:lnTo>
                <a:lnTo>
                  <a:pt x="1647444" y="64008"/>
                </a:lnTo>
                <a:lnTo>
                  <a:pt x="1647444" y="0"/>
                </a:lnTo>
                <a:close/>
              </a:path>
            </a:pathLst>
          </a:custGeom>
          <a:solidFill>
            <a:srgbClr val="0392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58240" y="3208019"/>
            <a:ext cx="4076700" cy="634365"/>
          </a:xfrm>
          <a:custGeom>
            <a:avLst/>
            <a:gdLst/>
            <a:ahLst/>
            <a:cxnLst/>
            <a:rect l="l" t="t" r="r" b="b"/>
            <a:pathLst>
              <a:path w="4076700" h="634364">
                <a:moveTo>
                  <a:pt x="4076700" y="0"/>
                </a:moveTo>
                <a:lnTo>
                  <a:pt x="1031748" y="0"/>
                </a:lnTo>
                <a:lnTo>
                  <a:pt x="0" y="0"/>
                </a:lnTo>
                <a:lnTo>
                  <a:pt x="0" y="292608"/>
                </a:lnTo>
                <a:lnTo>
                  <a:pt x="0" y="341388"/>
                </a:lnTo>
                <a:lnTo>
                  <a:pt x="0" y="633984"/>
                </a:lnTo>
                <a:lnTo>
                  <a:pt x="1048512" y="633984"/>
                </a:lnTo>
                <a:lnTo>
                  <a:pt x="2284476" y="633984"/>
                </a:lnTo>
                <a:lnTo>
                  <a:pt x="2284476" y="341388"/>
                </a:lnTo>
                <a:lnTo>
                  <a:pt x="4076700" y="341388"/>
                </a:lnTo>
                <a:lnTo>
                  <a:pt x="40767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88340" y="1552702"/>
            <a:ext cx="4970780" cy="426974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469900" marR="5080" indent="-457834">
              <a:lnSpc>
                <a:spcPct val="80000"/>
              </a:lnSpc>
              <a:spcBef>
                <a:spcPts val="675"/>
              </a:spcBef>
              <a:buClr>
                <a:srgbClr val="C3403C"/>
              </a:buClr>
              <a:buChar char="•"/>
              <a:tabLst>
                <a:tab pos="469900" algn="l"/>
              </a:tabLst>
            </a:pPr>
            <a:r>
              <a:rPr sz="2400" dirty="0">
                <a:solidFill>
                  <a:srgbClr val="414042"/>
                </a:solidFill>
                <a:latin typeface="Arial"/>
                <a:cs typeface="Arial"/>
              </a:rPr>
              <a:t>Created</a:t>
            </a:r>
            <a:r>
              <a:rPr sz="2400" spc="-45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14042"/>
                </a:solidFill>
                <a:latin typeface="Arial"/>
                <a:cs typeface="Arial"/>
              </a:rPr>
              <a:t>for</a:t>
            </a:r>
            <a:r>
              <a:rPr sz="2400" spc="-65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14042"/>
                </a:solidFill>
                <a:latin typeface="Arial"/>
                <a:cs typeface="Arial"/>
              </a:rPr>
              <a:t>an</a:t>
            </a:r>
            <a:r>
              <a:rPr sz="2400" spc="-50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414042"/>
                </a:solidFill>
                <a:latin typeface="Arial"/>
                <a:cs typeface="Arial"/>
              </a:rPr>
              <a:t>interdepartmental, </a:t>
            </a:r>
            <a:r>
              <a:rPr sz="2400" dirty="0">
                <a:solidFill>
                  <a:srgbClr val="414042"/>
                </a:solidFill>
                <a:latin typeface="Arial"/>
                <a:cs typeface="Arial"/>
              </a:rPr>
              <a:t>City</a:t>
            </a:r>
            <a:r>
              <a:rPr sz="2400" spc="-50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14042"/>
                </a:solidFill>
                <a:latin typeface="Arial"/>
                <a:cs typeface="Arial"/>
              </a:rPr>
              <a:t>of</a:t>
            </a:r>
            <a:r>
              <a:rPr sz="2400" spc="-45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14042"/>
                </a:solidFill>
                <a:latin typeface="Arial"/>
                <a:cs typeface="Arial"/>
              </a:rPr>
              <a:t>San</a:t>
            </a:r>
            <a:r>
              <a:rPr sz="2400" spc="-165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14042"/>
                </a:solidFill>
                <a:latin typeface="Arial"/>
                <a:cs typeface="Arial"/>
              </a:rPr>
              <a:t>Antonio</a:t>
            </a:r>
            <a:r>
              <a:rPr sz="2400" spc="-25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414042"/>
                </a:solidFill>
                <a:latin typeface="Arial"/>
                <a:cs typeface="Arial"/>
              </a:rPr>
              <a:t>(COSA) </a:t>
            </a:r>
            <a:r>
              <a:rPr sz="2400" dirty="0">
                <a:solidFill>
                  <a:srgbClr val="414042"/>
                </a:solidFill>
                <a:latin typeface="Arial"/>
                <a:cs typeface="Arial"/>
              </a:rPr>
              <a:t>meeting</a:t>
            </a:r>
            <a:r>
              <a:rPr sz="2400" spc="-125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14042"/>
                </a:solidFill>
                <a:latin typeface="Arial"/>
                <a:cs typeface="Arial"/>
              </a:rPr>
              <a:t>addressing</a:t>
            </a:r>
            <a:r>
              <a:rPr sz="2400" spc="-114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14042"/>
                </a:solidFill>
                <a:latin typeface="Arial"/>
                <a:cs typeface="Arial"/>
              </a:rPr>
              <a:t>federal</a:t>
            </a:r>
            <a:r>
              <a:rPr sz="2400" spc="-125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414042"/>
                </a:solidFill>
                <a:latin typeface="Arial"/>
                <a:cs typeface="Arial"/>
              </a:rPr>
              <a:t>data </a:t>
            </a:r>
            <a:r>
              <a:rPr sz="2400" dirty="0">
                <a:solidFill>
                  <a:srgbClr val="414042"/>
                </a:solidFill>
                <a:latin typeface="Arial"/>
                <a:cs typeface="Arial"/>
              </a:rPr>
              <a:t>changes</a:t>
            </a:r>
            <a:r>
              <a:rPr sz="2400" spc="-75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14042"/>
                </a:solidFill>
                <a:latin typeface="Arial"/>
                <a:cs typeface="Arial"/>
              </a:rPr>
              <a:t>initiated</a:t>
            </a:r>
            <a:r>
              <a:rPr sz="2400" spc="-60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14042"/>
                </a:solidFill>
                <a:latin typeface="Arial"/>
                <a:cs typeface="Arial"/>
              </a:rPr>
              <a:t>in</a:t>
            </a:r>
            <a:r>
              <a:rPr sz="2400" spc="-75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14042"/>
                </a:solidFill>
                <a:latin typeface="Arial"/>
                <a:cs typeface="Arial"/>
              </a:rPr>
              <a:t>early</a:t>
            </a:r>
            <a:r>
              <a:rPr sz="2400" spc="-80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414042"/>
                </a:solidFill>
                <a:latin typeface="Arial"/>
                <a:cs typeface="Arial"/>
              </a:rPr>
              <a:t>2025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95"/>
              </a:spcBef>
              <a:buClr>
                <a:srgbClr val="C3403C"/>
              </a:buClr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 marL="469900" marR="498475" indent="-457834">
              <a:lnSpc>
                <a:spcPct val="80000"/>
              </a:lnSpc>
              <a:buClr>
                <a:srgbClr val="C3403C"/>
              </a:buClr>
              <a:buFont typeface="Arial"/>
              <a:buChar char="•"/>
              <a:tabLst>
                <a:tab pos="469900" algn="l"/>
              </a:tabLst>
            </a:pPr>
            <a:r>
              <a:rPr sz="2400" b="1" dirty="0">
                <a:solidFill>
                  <a:srgbClr val="414042"/>
                </a:solidFill>
                <a:latin typeface="Arial"/>
                <a:cs typeface="Arial"/>
              </a:rPr>
              <a:t>Due</a:t>
            </a:r>
            <a:r>
              <a:rPr sz="2400" b="1" spc="-30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14042"/>
                </a:solidFill>
                <a:latin typeface="Arial"/>
                <a:cs typeface="Arial"/>
              </a:rPr>
              <a:t>to</a:t>
            </a:r>
            <a:r>
              <a:rPr sz="2400" b="1" spc="-35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14042"/>
                </a:solidFill>
                <a:latin typeface="Arial"/>
                <a:cs typeface="Arial"/>
              </a:rPr>
              <a:t>broad</a:t>
            </a:r>
            <a:r>
              <a:rPr sz="2400" b="1" spc="-40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14042"/>
                </a:solidFill>
                <a:latin typeface="Arial"/>
                <a:cs typeface="Arial"/>
              </a:rPr>
              <a:t>audience,</a:t>
            </a:r>
            <a:r>
              <a:rPr sz="2400" b="1" spc="-25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414042"/>
                </a:solidFill>
                <a:latin typeface="Arial"/>
                <a:cs typeface="Arial"/>
              </a:rPr>
              <a:t>this </a:t>
            </a:r>
            <a:r>
              <a:rPr sz="2400" b="1" dirty="0">
                <a:solidFill>
                  <a:srgbClr val="414042"/>
                </a:solidFill>
                <a:latin typeface="Arial"/>
                <a:cs typeface="Arial"/>
              </a:rPr>
              <a:t>video</a:t>
            </a:r>
            <a:r>
              <a:rPr sz="2400" b="1" spc="-20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414042"/>
                </a:solidFill>
                <a:latin typeface="Arial"/>
                <a:cs typeface="Arial"/>
              </a:rPr>
              <a:t>assumes:</a:t>
            </a:r>
            <a:endParaRPr sz="2400">
              <a:latin typeface="Arial"/>
              <a:cs typeface="Arial"/>
            </a:endParaRPr>
          </a:p>
          <a:p>
            <a:pPr marL="1003300" marR="484505" lvl="1" indent="-381000">
              <a:lnSpc>
                <a:spcPts val="2300"/>
              </a:lnSpc>
              <a:spcBef>
                <a:spcPts val="565"/>
              </a:spcBef>
              <a:buClr>
                <a:srgbClr val="C3403C"/>
              </a:buClr>
              <a:buChar char="•"/>
              <a:tabLst>
                <a:tab pos="1003300" algn="l"/>
              </a:tabLst>
            </a:pPr>
            <a:r>
              <a:rPr sz="2400" dirty="0">
                <a:solidFill>
                  <a:srgbClr val="414042"/>
                </a:solidFill>
                <a:latin typeface="Arial"/>
                <a:cs typeface="Arial"/>
              </a:rPr>
              <a:t>Little</a:t>
            </a:r>
            <a:r>
              <a:rPr sz="2400" spc="-45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14042"/>
                </a:solidFill>
                <a:latin typeface="Arial"/>
                <a:cs typeface="Arial"/>
              </a:rPr>
              <a:t>to</a:t>
            </a:r>
            <a:r>
              <a:rPr sz="2400" spc="-40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14042"/>
                </a:solidFill>
                <a:latin typeface="Arial"/>
                <a:cs typeface="Arial"/>
              </a:rPr>
              <a:t>no</a:t>
            </a:r>
            <a:r>
              <a:rPr sz="2400" spc="-30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spc="-50" dirty="0">
                <a:solidFill>
                  <a:srgbClr val="414042"/>
                </a:solidFill>
                <a:latin typeface="Arial"/>
                <a:cs typeface="Arial"/>
              </a:rPr>
              <a:t>R </a:t>
            </a:r>
            <a:r>
              <a:rPr sz="2400" spc="-10" dirty="0">
                <a:solidFill>
                  <a:srgbClr val="414042"/>
                </a:solidFill>
                <a:latin typeface="Arial"/>
                <a:cs typeface="Arial"/>
              </a:rPr>
              <a:t>exposure/previous</a:t>
            </a:r>
            <a:r>
              <a:rPr sz="2400" spc="-45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414042"/>
                </a:solidFill>
                <a:latin typeface="Arial"/>
                <a:cs typeface="Arial"/>
              </a:rPr>
              <a:t>coding experience</a:t>
            </a:r>
            <a:endParaRPr sz="2400">
              <a:latin typeface="Arial"/>
              <a:cs typeface="Arial"/>
            </a:endParaRPr>
          </a:p>
          <a:p>
            <a:pPr marL="1003300" lvl="1" indent="-381000">
              <a:lnSpc>
                <a:spcPct val="100000"/>
              </a:lnSpc>
              <a:spcBef>
                <a:spcPts val="25"/>
              </a:spcBef>
              <a:buClr>
                <a:srgbClr val="C3403C"/>
              </a:buClr>
              <a:buChar char="•"/>
              <a:tabLst>
                <a:tab pos="1003300" algn="l"/>
              </a:tabLst>
            </a:pPr>
            <a:r>
              <a:rPr sz="2400" dirty="0">
                <a:solidFill>
                  <a:srgbClr val="414042"/>
                </a:solidFill>
                <a:latin typeface="Arial"/>
                <a:cs typeface="Arial"/>
              </a:rPr>
              <a:t>Zero</a:t>
            </a:r>
            <a:r>
              <a:rPr sz="2400" spc="-30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414042"/>
                </a:solidFill>
                <a:latin typeface="Arial"/>
                <a:cs typeface="Arial"/>
              </a:rPr>
              <a:t>prior</a:t>
            </a:r>
            <a:r>
              <a:rPr sz="2400" spc="-145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14042"/>
                </a:solidFill>
                <a:latin typeface="Arial"/>
                <a:cs typeface="Arial"/>
              </a:rPr>
              <a:t>API</a:t>
            </a:r>
            <a:r>
              <a:rPr sz="2400" spc="-25" dirty="0">
                <a:solidFill>
                  <a:srgbClr val="414042"/>
                </a:solidFill>
                <a:latin typeface="Arial"/>
                <a:cs typeface="Arial"/>
              </a:rPr>
              <a:t> use</a:t>
            </a:r>
            <a:endParaRPr sz="2400">
              <a:latin typeface="Arial"/>
              <a:cs typeface="Arial"/>
            </a:endParaRPr>
          </a:p>
          <a:p>
            <a:pPr marL="1003300" marR="556260" lvl="1" indent="-381000">
              <a:lnSpc>
                <a:spcPct val="80000"/>
              </a:lnSpc>
              <a:spcBef>
                <a:spcPts val="580"/>
              </a:spcBef>
              <a:buClr>
                <a:srgbClr val="C3403C"/>
              </a:buClr>
              <a:buChar char="•"/>
              <a:tabLst>
                <a:tab pos="1003300" algn="l"/>
              </a:tabLst>
            </a:pPr>
            <a:r>
              <a:rPr sz="2400" dirty="0">
                <a:solidFill>
                  <a:srgbClr val="414042"/>
                </a:solidFill>
                <a:latin typeface="Arial"/>
                <a:cs typeface="Arial"/>
              </a:rPr>
              <a:t>Little</a:t>
            </a:r>
            <a:r>
              <a:rPr sz="2400" spc="-60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14042"/>
                </a:solidFill>
                <a:latin typeface="Arial"/>
                <a:cs typeface="Arial"/>
              </a:rPr>
              <a:t>to</a:t>
            </a:r>
            <a:r>
              <a:rPr sz="2400" spc="-55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14042"/>
                </a:solidFill>
                <a:latin typeface="Arial"/>
                <a:cs typeface="Arial"/>
              </a:rPr>
              <a:t>no</a:t>
            </a:r>
            <a:r>
              <a:rPr sz="2400" spc="-45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14042"/>
                </a:solidFill>
                <a:latin typeface="Arial"/>
                <a:cs typeface="Arial"/>
              </a:rPr>
              <a:t>familiarity</a:t>
            </a:r>
            <a:r>
              <a:rPr sz="2400" spc="-30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414042"/>
                </a:solidFill>
                <a:latin typeface="Arial"/>
                <a:cs typeface="Arial"/>
              </a:rPr>
              <a:t>with </a:t>
            </a:r>
            <a:r>
              <a:rPr sz="2400" dirty="0">
                <a:solidFill>
                  <a:srgbClr val="414042"/>
                </a:solidFill>
                <a:latin typeface="Arial"/>
                <a:cs typeface="Arial"/>
              </a:rPr>
              <a:t>Census</a:t>
            </a:r>
            <a:r>
              <a:rPr sz="2400" spc="-90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414042"/>
                </a:solidFill>
                <a:latin typeface="Arial"/>
                <a:cs typeface="Arial"/>
              </a:rPr>
              <a:t>data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340" y="6421018"/>
            <a:ext cx="24638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Metropolitan</a:t>
            </a:r>
            <a:r>
              <a:rPr sz="16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Health</a:t>
            </a:r>
            <a:r>
              <a:rPr sz="16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District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458193" y="6439306"/>
            <a:ext cx="1447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solidFill>
                  <a:srgbClr val="FFFFFF"/>
                </a:solidFill>
                <a:latin typeface="Franklin Gothic Book"/>
                <a:cs typeface="Franklin Gothic Book"/>
              </a:rPr>
              <a:t>3</a:t>
            </a:r>
            <a:endParaRPr sz="1600">
              <a:latin typeface="Franklin Gothic Book"/>
              <a:cs typeface="Franklin Gothic Book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519928" y="2289048"/>
            <a:ext cx="6062980" cy="2984500"/>
            <a:chOff x="5519928" y="2289048"/>
            <a:chExt cx="6062980" cy="2984500"/>
          </a:xfrm>
        </p:grpSpPr>
        <p:pic>
          <p:nvPicPr>
            <p:cNvPr id="10" name="object 10" descr="Graphical user interface, application  AI-generated content may be incorrect.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39840" y="2311400"/>
              <a:ext cx="5242560" cy="296202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57772" y="4108704"/>
              <a:ext cx="1199400" cy="37947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615430" y="4142651"/>
              <a:ext cx="1089660" cy="270510"/>
            </a:xfrm>
            <a:custGeom>
              <a:avLst/>
              <a:gdLst/>
              <a:ahLst/>
              <a:cxnLst/>
              <a:rect l="l" t="t" r="r" b="b"/>
              <a:pathLst>
                <a:path w="1089659" h="270510">
                  <a:moveTo>
                    <a:pt x="0" y="270344"/>
                  </a:moveTo>
                  <a:lnTo>
                    <a:pt x="1089329" y="270344"/>
                  </a:lnTo>
                  <a:lnTo>
                    <a:pt x="1089329" y="0"/>
                  </a:lnTo>
                  <a:lnTo>
                    <a:pt x="0" y="0"/>
                  </a:lnTo>
                  <a:lnTo>
                    <a:pt x="0" y="270344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19928" y="2289048"/>
              <a:ext cx="1447800" cy="207721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562219" y="2311400"/>
              <a:ext cx="1324610" cy="1910714"/>
            </a:xfrm>
            <a:custGeom>
              <a:avLst/>
              <a:gdLst/>
              <a:ahLst/>
              <a:cxnLst/>
              <a:rect l="l" t="t" r="r" b="b"/>
              <a:pathLst>
                <a:path w="1324609" h="1910714">
                  <a:moveTo>
                    <a:pt x="1266952" y="1824989"/>
                  </a:moveTo>
                  <a:lnTo>
                    <a:pt x="1238377" y="1824989"/>
                  </a:lnTo>
                  <a:lnTo>
                    <a:pt x="1281176" y="1910714"/>
                  </a:lnTo>
                  <a:lnTo>
                    <a:pt x="1316915" y="1839341"/>
                  </a:lnTo>
                  <a:lnTo>
                    <a:pt x="1266952" y="1839341"/>
                  </a:lnTo>
                  <a:lnTo>
                    <a:pt x="1266952" y="1824989"/>
                  </a:lnTo>
                  <a:close/>
                </a:path>
                <a:path w="1324609" h="1910714">
                  <a:moveTo>
                    <a:pt x="1266952" y="955421"/>
                  </a:moveTo>
                  <a:lnTo>
                    <a:pt x="1266952" y="1839341"/>
                  </a:lnTo>
                  <a:lnTo>
                    <a:pt x="1295527" y="1839341"/>
                  </a:lnTo>
                  <a:lnTo>
                    <a:pt x="1295527" y="969645"/>
                  </a:lnTo>
                  <a:lnTo>
                    <a:pt x="1281176" y="969645"/>
                  </a:lnTo>
                  <a:lnTo>
                    <a:pt x="1266952" y="955421"/>
                  </a:lnTo>
                  <a:close/>
                </a:path>
                <a:path w="1324609" h="1910714">
                  <a:moveTo>
                    <a:pt x="1324102" y="1824989"/>
                  </a:moveTo>
                  <a:lnTo>
                    <a:pt x="1295527" y="1824989"/>
                  </a:lnTo>
                  <a:lnTo>
                    <a:pt x="1295527" y="1839341"/>
                  </a:lnTo>
                  <a:lnTo>
                    <a:pt x="1316915" y="1839341"/>
                  </a:lnTo>
                  <a:lnTo>
                    <a:pt x="1324102" y="1824989"/>
                  </a:lnTo>
                  <a:close/>
                </a:path>
                <a:path w="1324609" h="1910714">
                  <a:moveTo>
                    <a:pt x="28575" y="0"/>
                  </a:moveTo>
                  <a:lnTo>
                    <a:pt x="0" y="0"/>
                  </a:lnTo>
                  <a:lnTo>
                    <a:pt x="0" y="963295"/>
                  </a:lnTo>
                  <a:lnTo>
                    <a:pt x="6350" y="969645"/>
                  </a:lnTo>
                  <a:lnTo>
                    <a:pt x="1266952" y="969645"/>
                  </a:lnTo>
                  <a:lnTo>
                    <a:pt x="1266952" y="955421"/>
                  </a:lnTo>
                  <a:lnTo>
                    <a:pt x="28575" y="955421"/>
                  </a:lnTo>
                  <a:lnTo>
                    <a:pt x="14350" y="941070"/>
                  </a:lnTo>
                  <a:lnTo>
                    <a:pt x="28575" y="941070"/>
                  </a:lnTo>
                  <a:lnTo>
                    <a:pt x="28575" y="0"/>
                  </a:lnTo>
                  <a:close/>
                </a:path>
                <a:path w="1324609" h="1910714">
                  <a:moveTo>
                    <a:pt x="1289050" y="941070"/>
                  </a:moveTo>
                  <a:lnTo>
                    <a:pt x="28575" y="941070"/>
                  </a:lnTo>
                  <a:lnTo>
                    <a:pt x="28575" y="955421"/>
                  </a:lnTo>
                  <a:lnTo>
                    <a:pt x="1266952" y="955421"/>
                  </a:lnTo>
                  <a:lnTo>
                    <a:pt x="1281176" y="969645"/>
                  </a:lnTo>
                  <a:lnTo>
                    <a:pt x="1295527" y="969645"/>
                  </a:lnTo>
                  <a:lnTo>
                    <a:pt x="1295527" y="947547"/>
                  </a:lnTo>
                  <a:lnTo>
                    <a:pt x="1289050" y="941070"/>
                  </a:lnTo>
                  <a:close/>
                </a:path>
                <a:path w="1324609" h="1910714">
                  <a:moveTo>
                    <a:pt x="28575" y="941070"/>
                  </a:moveTo>
                  <a:lnTo>
                    <a:pt x="14350" y="941070"/>
                  </a:lnTo>
                  <a:lnTo>
                    <a:pt x="28575" y="955421"/>
                  </a:lnTo>
                  <a:lnTo>
                    <a:pt x="28575" y="94107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49745-08C9-FAC4-7836-6FA20BF8F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91344C-5B7B-6113-FFBB-79922E3CE2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fedatavideoTutorial-20250211_084726-Meeting Recording (2)">
            <a:hlinkClick r:id="" action="ppaction://media"/>
            <a:extLst>
              <a:ext uri="{FF2B5EF4-FFF2-40B4-BE49-F238E27FC236}">
                <a16:creationId xmlns:a16="http://schemas.microsoft.com/office/drawing/2014/main" id="{2E1FAE67-4FE1-1E0D-3E2B-467E78B1D8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77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25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3224" y="1453845"/>
            <a:ext cx="10495280" cy="4535805"/>
            <a:chOff x="453224" y="1453845"/>
            <a:chExt cx="10495280" cy="4535805"/>
          </a:xfrm>
        </p:grpSpPr>
        <p:sp>
          <p:nvSpPr>
            <p:cNvPr id="3" name="object 3"/>
            <p:cNvSpPr/>
            <p:nvPr/>
          </p:nvSpPr>
          <p:spPr>
            <a:xfrm>
              <a:off x="6067424" y="1600199"/>
              <a:ext cx="19050" cy="4384675"/>
            </a:xfrm>
            <a:custGeom>
              <a:avLst/>
              <a:gdLst/>
              <a:ahLst/>
              <a:cxnLst/>
              <a:rect l="l" t="t" r="r" b="b"/>
              <a:pathLst>
                <a:path w="19050" h="4384675">
                  <a:moveTo>
                    <a:pt x="19050" y="0"/>
                  </a:moveTo>
                  <a:lnTo>
                    <a:pt x="0" y="4384497"/>
                  </a:lnTo>
                </a:path>
              </a:pathLst>
            </a:custGeom>
            <a:ln w="9525">
              <a:solidFill>
                <a:srgbClr val="E0E1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3224" y="1479067"/>
              <a:ext cx="5173218" cy="430923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62955" y="2770631"/>
              <a:ext cx="492226" cy="136398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40425" y="2804794"/>
              <a:ext cx="341884" cy="124840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440425" y="2804794"/>
              <a:ext cx="342265" cy="1248410"/>
            </a:xfrm>
            <a:custGeom>
              <a:avLst/>
              <a:gdLst/>
              <a:ahLst/>
              <a:cxnLst/>
              <a:rect l="l" t="t" r="r" b="b"/>
              <a:pathLst>
                <a:path w="342264" h="1248410">
                  <a:moveTo>
                    <a:pt x="0" y="1077467"/>
                  </a:moveTo>
                  <a:lnTo>
                    <a:pt x="85471" y="1077467"/>
                  </a:lnTo>
                  <a:lnTo>
                    <a:pt x="85471" y="0"/>
                  </a:lnTo>
                  <a:lnTo>
                    <a:pt x="256412" y="0"/>
                  </a:lnTo>
                  <a:lnTo>
                    <a:pt x="256412" y="1077467"/>
                  </a:lnTo>
                  <a:lnTo>
                    <a:pt x="341884" y="1077467"/>
                  </a:lnTo>
                  <a:lnTo>
                    <a:pt x="170941" y="1248409"/>
                  </a:lnTo>
                  <a:lnTo>
                    <a:pt x="0" y="1077467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92682" y="1453845"/>
              <a:ext cx="455765" cy="13367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551668" y="1479041"/>
              <a:ext cx="342010" cy="124828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551668" y="1479041"/>
              <a:ext cx="342265" cy="1248410"/>
            </a:xfrm>
            <a:custGeom>
              <a:avLst/>
              <a:gdLst/>
              <a:ahLst/>
              <a:cxnLst/>
              <a:rect l="l" t="t" r="r" b="b"/>
              <a:pathLst>
                <a:path w="342265" h="1248410">
                  <a:moveTo>
                    <a:pt x="0" y="1077341"/>
                  </a:moveTo>
                  <a:lnTo>
                    <a:pt x="85471" y="1077341"/>
                  </a:lnTo>
                  <a:lnTo>
                    <a:pt x="85471" y="0"/>
                  </a:lnTo>
                  <a:lnTo>
                    <a:pt x="256412" y="0"/>
                  </a:lnTo>
                  <a:lnTo>
                    <a:pt x="256412" y="1077341"/>
                  </a:lnTo>
                  <a:lnTo>
                    <a:pt x="342010" y="1077341"/>
                  </a:lnTo>
                  <a:lnTo>
                    <a:pt x="170941" y="1248283"/>
                  </a:lnTo>
                  <a:lnTo>
                    <a:pt x="0" y="1077341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688340" y="254634"/>
            <a:ext cx="18548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21665" algn="l"/>
              </a:tabLst>
            </a:pPr>
            <a:r>
              <a:rPr sz="4800" spc="-50" dirty="0">
                <a:solidFill>
                  <a:srgbClr val="414042"/>
                </a:solidFill>
              </a:rPr>
              <a:t>R</a:t>
            </a:r>
            <a:r>
              <a:rPr sz="4800" dirty="0">
                <a:solidFill>
                  <a:srgbClr val="414042"/>
                </a:solidFill>
              </a:rPr>
              <a:t>	</a:t>
            </a:r>
            <a:r>
              <a:rPr sz="4800" spc="-25" dirty="0">
                <a:solidFill>
                  <a:srgbClr val="414042"/>
                </a:solidFill>
              </a:rPr>
              <a:t>Map</a:t>
            </a:r>
            <a:endParaRPr sz="4800"/>
          </a:p>
        </p:txBody>
      </p:sp>
      <p:sp>
        <p:nvSpPr>
          <p:cNvPr id="12" name="object 12"/>
          <p:cNvSpPr txBox="1"/>
          <p:nvPr/>
        </p:nvSpPr>
        <p:spPr>
          <a:xfrm>
            <a:off x="6175628" y="254634"/>
            <a:ext cx="43275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dirty="0">
                <a:solidFill>
                  <a:srgbClr val="414042"/>
                </a:solidFill>
                <a:latin typeface="Arial"/>
                <a:cs typeface="Arial"/>
              </a:rPr>
              <a:t>GIS</a:t>
            </a:r>
            <a:r>
              <a:rPr sz="4800" b="1" spc="-85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4800" b="1" spc="-10" dirty="0">
                <a:solidFill>
                  <a:srgbClr val="414042"/>
                </a:solidFill>
                <a:latin typeface="Arial"/>
                <a:cs typeface="Arial"/>
              </a:rPr>
              <a:t>Equivalent</a:t>
            </a:r>
            <a:endParaRPr sz="4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8340" y="6421018"/>
            <a:ext cx="24638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Metropolitan</a:t>
            </a:r>
            <a:r>
              <a:rPr sz="16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Health</a:t>
            </a:r>
            <a:r>
              <a:rPr sz="16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District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458193" y="6439306"/>
            <a:ext cx="1447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solidFill>
                  <a:srgbClr val="FFFFFF"/>
                </a:solidFill>
                <a:latin typeface="Franklin Gothic Book"/>
                <a:cs typeface="Franklin Gothic Book"/>
              </a:rPr>
              <a:t>4</a:t>
            </a:r>
            <a:endParaRPr sz="1600">
              <a:latin typeface="Franklin Gothic Book"/>
              <a:cs typeface="Franklin Gothic Book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512679" y="1150365"/>
            <a:ext cx="6273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lower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190616" y="1397635"/>
            <a:ext cx="5361305" cy="4860925"/>
            <a:chOff x="5190616" y="1397635"/>
            <a:chExt cx="5361305" cy="4860925"/>
          </a:xfrm>
        </p:grpSpPr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90616" y="4033481"/>
              <a:ext cx="969352" cy="49991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79438" y="1479042"/>
              <a:ext cx="4303903" cy="477901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61576" y="1397635"/>
              <a:ext cx="1490218" cy="1329689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0534015" y="2820161"/>
            <a:ext cx="7270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higher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489196" y="2436621"/>
            <a:ext cx="1530350" cy="581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1661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higher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35"/>
              </a:spcBef>
            </a:pPr>
            <a:r>
              <a:rPr sz="900" b="1" dirty="0">
                <a:solidFill>
                  <a:srgbClr val="FF0000"/>
                </a:solidFill>
                <a:latin typeface="Arial"/>
                <a:cs typeface="Arial"/>
              </a:rPr>
              <a:t>Median</a:t>
            </a:r>
            <a:r>
              <a:rPr sz="9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FF0000"/>
                </a:solidFill>
                <a:latin typeface="Arial"/>
                <a:cs typeface="Arial"/>
              </a:rPr>
              <a:t>income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67425" y="1600200"/>
            <a:ext cx="19050" cy="4384675"/>
          </a:xfrm>
          <a:custGeom>
            <a:avLst/>
            <a:gdLst/>
            <a:ahLst/>
            <a:cxnLst/>
            <a:rect l="l" t="t" r="r" b="b"/>
            <a:pathLst>
              <a:path w="19050" h="4384675">
                <a:moveTo>
                  <a:pt x="19050" y="0"/>
                </a:moveTo>
                <a:lnTo>
                  <a:pt x="0" y="4384497"/>
                </a:lnTo>
              </a:path>
            </a:pathLst>
          </a:custGeom>
          <a:ln w="9525">
            <a:solidFill>
              <a:srgbClr val="E0E1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414042"/>
                </a:solidFill>
              </a:rPr>
              <a:t>Bivariate</a:t>
            </a:r>
            <a:r>
              <a:rPr sz="4800" spc="-140" dirty="0">
                <a:solidFill>
                  <a:srgbClr val="414042"/>
                </a:solidFill>
              </a:rPr>
              <a:t> </a:t>
            </a:r>
            <a:r>
              <a:rPr sz="4800" dirty="0">
                <a:solidFill>
                  <a:srgbClr val="414042"/>
                </a:solidFill>
              </a:rPr>
              <a:t>maps</a:t>
            </a:r>
            <a:r>
              <a:rPr sz="4800" spc="-150" dirty="0">
                <a:solidFill>
                  <a:srgbClr val="414042"/>
                </a:solidFill>
              </a:rPr>
              <a:t> </a:t>
            </a:r>
            <a:r>
              <a:rPr sz="4800" dirty="0">
                <a:solidFill>
                  <a:srgbClr val="414042"/>
                </a:solidFill>
              </a:rPr>
              <a:t>live</a:t>
            </a:r>
            <a:r>
              <a:rPr sz="4800" spc="-140" dirty="0">
                <a:solidFill>
                  <a:srgbClr val="414042"/>
                </a:solidFill>
              </a:rPr>
              <a:t> </a:t>
            </a:r>
            <a:r>
              <a:rPr sz="4800" spc="-10" dirty="0">
                <a:solidFill>
                  <a:srgbClr val="414042"/>
                </a:solidFill>
              </a:rPr>
              <a:t>demonstration</a:t>
            </a:r>
            <a:endParaRPr sz="4800"/>
          </a:p>
        </p:txBody>
      </p:sp>
      <p:grpSp>
        <p:nvGrpSpPr>
          <p:cNvPr id="4" name="object 4"/>
          <p:cNvGrpSpPr/>
          <p:nvPr/>
        </p:nvGrpSpPr>
        <p:grpSpPr>
          <a:xfrm>
            <a:off x="94488" y="1039367"/>
            <a:ext cx="5834380" cy="5140960"/>
            <a:chOff x="94488" y="1039367"/>
            <a:chExt cx="5834380" cy="5140960"/>
          </a:xfrm>
        </p:grpSpPr>
        <p:pic>
          <p:nvPicPr>
            <p:cNvPr id="5" name="object 5" descr="A map of the world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3239" y="1625980"/>
              <a:ext cx="5083429" cy="438454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488" y="1039367"/>
              <a:ext cx="5833872" cy="514045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74929" y="1097533"/>
              <a:ext cx="5677535" cy="4983480"/>
            </a:xfrm>
            <a:custGeom>
              <a:avLst/>
              <a:gdLst/>
              <a:ahLst/>
              <a:cxnLst/>
              <a:rect l="l" t="t" r="r" b="b"/>
              <a:pathLst>
                <a:path w="5677535" h="4983480">
                  <a:moveTo>
                    <a:pt x="0" y="2491613"/>
                  </a:moveTo>
                  <a:lnTo>
                    <a:pt x="459" y="2446344"/>
                  </a:lnTo>
                  <a:lnTo>
                    <a:pt x="1831" y="2401271"/>
                  </a:lnTo>
                  <a:lnTo>
                    <a:pt x="4108" y="2356400"/>
                  </a:lnTo>
                  <a:lnTo>
                    <a:pt x="7283" y="2311738"/>
                  </a:lnTo>
                  <a:lnTo>
                    <a:pt x="11348" y="2267293"/>
                  </a:lnTo>
                  <a:lnTo>
                    <a:pt x="16295" y="2223070"/>
                  </a:lnTo>
                  <a:lnTo>
                    <a:pt x="22115" y="2179077"/>
                  </a:lnTo>
                  <a:lnTo>
                    <a:pt x="28803" y="2135320"/>
                  </a:lnTo>
                  <a:lnTo>
                    <a:pt x="36349" y="2091806"/>
                  </a:lnTo>
                  <a:lnTo>
                    <a:pt x="44746" y="2048542"/>
                  </a:lnTo>
                  <a:lnTo>
                    <a:pt x="53987" y="2005536"/>
                  </a:lnTo>
                  <a:lnTo>
                    <a:pt x="64063" y="1962792"/>
                  </a:lnTo>
                  <a:lnTo>
                    <a:pt x="74967" y="1920319"/>
                  </a:lnTo>
                  <a:lnTo>
                    <a:pt x="86690" y="1878124"/>
                  </a:lnTo>
                  <a:lnTo>
                    <a:pt x="99226" y="1836212"/>
                  </a:lnTo>
                  <a:lnTo>
                    <a:pt x="112567" y="1794592"/>
                  </a:lnTo>
                  <a:lnTo>
                    <a:pt x="126704" y="1753269"/>
                  </a:lnTo>
                  <a:lnTo>
                    <a:pt x="141630" y="1712250"/>
                  </a:lnTo>
                  <a:lnTo>
                    <a:pt x="157337" y="1671543"/>
                  </a:lnTo>
                  <a:lnTo>
                    <a:pt x="173818" y="1631154"/>
                  </a:lnTo>
                  <a:lnTo>
                    <a:pt x="191065" y="1591089"/>
                  </a:lnTo>
                  <a:lnTo>
                    <a:pt x="209069" y="1551357"/>
                  </a:lnTo>
                  <a:lnTo>
                    <a:pt x="227824" y="1511963"/>
                  </a:lnTo>
                  <a:lnTo>
                    <a:pt x="247321" y="1472914"/>
                  </a:lnTo>
                  <a:lnTo>
                    <a:pt x="267553" y="1434217"/>
                  </a:lnTo>
                  <a:lnTo>
                    <a:pt x="288511" y="1395879"/>
                  </a:lnTo>
                  <a:lnTo>
                    <a:pt x="310189" y="1357907"/>
                  </a:lnTo>
                  <a:lnTo>
                    <a:pt x="332578" y="1320308"/>
                  </a:lnTo>
                  <a:lnTo>
                    <a:pt x="355671" y="1283088"/>
                  </a:lnTo>
                  <a:lnTo>
                    <a:pt x="379460" y="1246254"/>
                  </a:lnTo>
                  <a:lnTo>
                    <a:pt x="403937" y="1209813"/>
                  </a:lnTo>
                  <a:lnTo>
                    <a:pt x="429095" y="1173772"/>
                  </a:lnTo>
                  <a:lnTo>
                    <a:pt x="454925" y="1138138"/>
                  </a:lnTo>
                  <a:lnTo>
                    <a:pt x="481420" y="1102917"/>
                  </a:lnTo>
                  <a:lnTo>
                    <a:pt x="508572" y="1068116"/>
                  </a:lnTo>
                  <a:lnTo>
                    <a:pt x="536374" y="1033742"/>
                  </a:lnTo>
                  <a:lnTo>
                    <a:pt x="564817" y="999802"/>
                  </a:lnTo>
                  <a:lnTo>
                    <a:pt x="593894" y="966302"/>
                  </a:lnTo>
                  <a:lnTo>
                    <a:pt x="623598" y="933250"/>
                  </a:lnTo>
                  <a:lnTo>
                    <a:pt x="653919" y="900653"/>
                  </a:lnTo>
                  <a:lnTo>
                    <a:pt x="684852" y="868516"/>
                  </a:lnTo>
                  <a:lnTo>
                    <a:pt x="716387" y="836847"/>
                  </a:lnTo>
                  <a:lnTo>
                    <a:pt x="748517" y="805653"/>
                  </a:lnTo>
                  <a:lnTo>
                    <a:pt x="781235" y="774940"/>
                  </a:lnTo>
                  <a:lnTo>
                    <a:pt x="814532" y="744716"/>
                  </a:lnTo>
                  <a:lnTo>
                    <a:pt x="848401" y="714987"/>
                  </a:lnTo>
                  <a:lnTo>
                    <a:pt x="882834" y="685760"/>
                  </a:lnTo>
                  <a:lnTo>
                    <a:pt x="917824" y="657041"/>
                  </a:lnTo>
                  <a:lnTo>
                    <a:pt x="953362" y="628838"/>
                  </a:lnTo>
                  <a:lnTo>
                    <a:pt x="989441" y="601157"/>
                  </a:lnTo>
                  <a:lnTo>
                    <a:pt x="1026053" y="574006"/>
                  </a:lnTo>
                  <a:lnTo>
                    <a:pt x="1063190" y="547390"/>
                  </a:lnTo>
                  <a:lnTo>
                    <a:pt x="1100845" y="521317"/>
                  </a:lnTo>
                  <a:lnTo>
                    <a:pt x="1139010" y="495794"/>
                  </a:lnTo>
                  <a:lnTo>
                    <a:pt x="1177677" y="470827"/>
                  </a:lnTo>
                  <a:lnTo>
                    <a:pt x="1216838" y="446423"/>
                  </a:lnTo>
                  <a:lnTo>
                    <a:pt x="1256486" y="422589"/>
                  </a:lnTo>
                  <a:lnTo>
                    <a:pt x="1296613" y="399332"/>
                  </a:lnTo>
                  <a:lnTo>
                    <a:pt x="1337210" y="376659"/>
                  </a:lnTo>
                  <a:lnTo>
                    <a:pt x="1378271" y="354576"/>
                  </a:lnTo>
                  <a:lnTo>
                    <a:pt x="1419788" y="333090"/>
                  </a:lnTo>
                  <a:lnTo>
                    <a:pt x="1461752" y="312209"/>
                  </a:lnTo>
                  <a:lnTo>
                    <a:pt x="1504156" y="291938"/>
                  </a:lnTo>
                  <a:lnTo>
                    <a:pt x="1546993" y="272285"/>
                  </a:lnTo>
                  <a:lnTo>
                    <a:pt x="1590254" y="253256"/>
                  </a:lnTo>
                  <a:lnTo>
                    <a:pt x="1633932" y="234859"/>
                  </a:lnTo>
                  <a:lnTo>
                    <a:pt x="1678019" y="217099"/>
                  </a:lnTo>
                  <a:lnTo>
                    <a:pt x="1722507" y="199985"/>
                  </a:lnTo>
                  <a:lnTo>
                    <a:pt x="1767389" y="183522"/>
                  </a:lnTo>
                  <a:lnTo>
                    <a:pt x="1812657" y="167718"/>
                  </a:lnTo>
                  <a:lnTo>
                    <a:pt x="1858302" y="152579"/>
                  </a:lnTo>
                  <a:lnTo>
                    <a:pt x="1904318" y="138112"/>
                  </a:lnTo>
                  <a:lnTo>
                    <a:pt x="1950696" y="124324"/>
                  </a:lnTo>
                  <a:lnTo>
                    <a:pt x="1997429" y="111222"/>
                  </a:lnTo>
                  <a:lnTo>
                    <a:pt x="2044509" y="98812"/>
                  </a:lnTo>
                  <a:lnTo>
                    <a:pt x="2091928" y="87102"/>
                  </a:lnTo>
                  <a:lnTo>
                    <a:pt x="2139679" y="76098"/>
                  </a:lnTo>
                  <a:lnTo>
                    <a:pt x="2187753" y="65807"/>
                  </a:lnTo>
                  <a:lnTo>
                    <a:pt x="2236144" y="56235"/>
                  </a:lnTo>
                  <a:lnTo>
                    <a:pt x="2284843" y="47390"/>
                  </a:lnTo>
                  <a:lnTo>
                    <a:pt x="2333842" y="39279"/>
                  </a:lnTo>
                  <a:lnTo>
                    <a:pt x="2383133" y="31908"/>
                  </a:lnTo>
                  <a:lnTo>
                    <a:pt x="2432710" y="25284"/>
                  </a:lnTo>
                  <a:lnTo>
                    <a:pt x="2482564" y="19413"/>
                  </a:lnTo>
                  <a:lnTo>
                    <a:pt x="2532688" y="14304"/>
                  </a:lnTo>
                  <a:lnTo>
                    <a:pt x="2583073" y="9961"/>
                  </a:lnTo>
                  <a:lnTo>
                    <a:pt x="2633712" y="6393"/>
                  </a:lnTo>
                  <a:lnTo>
                    <a:pt x="2684597" y="3606"/>
                  </a:lnTo>
                  <a:lnTo>
                    <a:pt x="2735721" y="1607"/>
                  </a:lnTo>
                  <a:lnTo>
                    <a:pt x="2787075" y="403"/>
                  </a:lnTo>
                  <a:lnTo>
                    <a:pt x="2838653" y="0"/>
                  </a:lnTo>
                  <a:lnTo>
                    <a:pt x="2890226" y="403"/>
                  </a:lnTo>
                  <a:lnTo>
                    <a:pt x="2941576" y="1607"/>
                  </a:lnTo>
                  <a:lnTo>
                    <a:pt x="2992696" y="3606"/>
                  </a:lnTo>
                  <a:lnTo>
                    <a:pt x="3043578" y="6393"/>
                  </a:lnTo>
                  <a:lnTo>
                    <a:pt x="3094213" y="9961"/>
                  </a:lnTo>
                  <a:lnTo>
                    <a:pt x="3144595" y="14304"/>
                  </a:lnTo>
                  <a:lnTo>
                    <a:pt x="3194715" y="19413"/>
                  </a:lnTo>
                  <a:lnTo>
                    <a:pt x="3244566" y="25284"/>
                  </a:lnTo>
                  <a:lnTo>
                    <a:pt x="3294139" y="31908"/>
                  </a:lnTo>
                  <a:lnTo>
                    <a:pt x="3343428" y="39279"/>
                  </a:lnTo>
                  <a:lnTo>
                    <a:pt x="3392424" y="47390"/>
                  </a:lnTo>
                  <a:lnTo>
                    <a:pt x="3441120" y="56235"/>
                  </a:lnTo>
                  <a:lnTo>
                    <a:pt x="3489508" y="65807"/>
                  </a:lnTo>
                  <a:lnTo>
                    <a:pt x="3537580" y="76098"/>
                  </a:lnTo>
                  <a:lnTo>
                    <a:pt x="3585328" y="87102"/>
                  </a:lnTo>
                  <a:lnTo>
                    <a:pt x="3632745" y="98812"/>
                  </a:lnTo>
                  <a:lnTo>
                    <a:pt x="3679822" y="111222"/>
                  </a:lnTo>
                  <a:lnTo>
                    <a:pt x="3726553" y="124324"/>
                  </a:lnTo>
                  <a:lnTo>
                    <a:pt x="3772929" y="138112"/>
                  </a:lnTo>
                  <a:lnTo>
                    <a:pt x="3818943" y="152579"/>
                  </a:lnTo>
                  <a:lnTo>
                    <a:pt x="3864587" y="167718"/>
                  </a:lnTo>
                  <a:lnTo>
                    <a:pt x="3909852" y="183522"/>
                  </a:lnTo>
                  <a:lnTo>
                    <a:pt x="3954732" y="199985"/>
                  </a:lnTo>
                  <a:lnTo>
                    <a:pt x="3999219" y="217099"/>
                  </a:lnTo>
                  <a:lnTo>
                    <a:pt x="4043304" y="234859"/>
                  </a:lnTo>
                  <a:lnTo>
                    <a:pt x="4086981" y="253256"/>
                  </a:lnTo>
                  <a:lnTo>
                    <a:pt x="4130240" y="272285"/>
                  </a:lnTo>
                  <a:lnTo>
                    <a:pt x="4173076" y="291938"/>
                  </a:lnTo>
                  <a:lnTo>
                    <a:pt x="4215479" y="312209"/>
                  </a:lnTo>
                  <a:lnTo>
                    <a:pt x="4257442" y="333090"/>
                  </a:lnTo>
                  <a:lnTo>
                    <a:pt x="4298957" y="354576"/>
                  </a:lnTo>
                  <a:lnTo>
                    <a:pt x="4340017" y="376659"/>
                  </a:lnTo>
                  <a:lnTo>
                    <a:pt x="4380614" y="399332"/>
                  </a:lnTo>
                  <a:lnTo>
                    <a:pt x="4420739" y="422589"/>
                  </a:lnTo>
                  <a:lnTo>
                    <a:pt x="4460386" y="446423"/>
                  </a:lnTo>
                  <a:lnTo>
                    <a:pt x="4499547" y="470827"/>
                  </a:lnTo>
                  <a:lnTo>
                    <a:pt x="4538213" y="495794"/>
                  </a:lnTo>
                  <a:lnTo>
                    <a:pt x="4576377" y="521317"/>
                  </a:lnTo>
                  <a:lnTo>
                    <a:pt x="4614032" y="547390"/>
                  </a:lnTo>
                  <a:lnTo>
                    <a:pt x="4651169" y="574006"/>
                  </a:lnTo>
                  <a:lnTo>
                    <a:pt x="4687780" y="601157"/>
                  </a:lnTo>
                  <a:lnTo>
                    <a:pt x="4723859" y="628838"/>
                  </a:lnTo>
                  <a:lnTo>
                    <a:pt x="4759397" y="657041"/>
                  </a:lnTo>
                  <a:lnTo>
                    <a:pt x="4794386" y="685760"/>
                  </a:lnTo>
                  <a:lnTo>
                    <a:pt x="4828819" y="714987"/>
                  </a:lnTo>
                  <a:lnTo>
                    <a:pt x="4862688" y="744716"/>
                  </a:lnTo>
                  <a:lnTo>
                    <a:pt x="4895985" y="774940"/>
                  </a:lnTo>
                  <a:lnTo>
                    <a:pt x="4928702" y="805653"/>
                  </a:lnTo>
                  <a:lnTo>
                    <a:pt x="4960832" y="836847"/>
                  </a:lnTo>
                  <a:lnTo>
                    <a:pt x="4992368" y="868516"/>
                  </a:lnTo>
                  <a:lnTo>
                    <a:pt x="5023300" y="900653"/>
                  </a:lnTo>
                  <a:lnTo>
                    <a:pt x="5053622" y="933250"/>
                  </a:lnTo>
                  <a:lnTo>
                    <a:pt x="5083325" y="966302"/>
                  </a:lnTo>
                  <a:lnTo>
                    <a:pt x="5112402" y="999802"/>
                  </a:lnTo>
                  <a:lnTo>
                    <a:pt x="5140846" y="1033742"/>
                  </a:lnTo>
                  <a:lnTo>
                    <a:pt x="5168647" y="1068116"/>
                  </a:lnTo>
                  <a:lnTo>
                    <a:pt x="5195800" y="1102917"/>
                  </a:lnTo>
                  <a:lnTo>
                    <a:pt x="5222295" y="1138138"/>
                  </a:lnTo>
                  <a:lnTo>
                    <a:pt x="5248125" y="1173772"/>
                  </a:lnTo>
                  <a:lnTo>
                    <a:pt x="5273283" y="1209813"/>
                  </a:lnTo>
                  <a:lnTo>
                    <a:pt x="5297760" y="1246254"/>
                  </a:lnTo>
                  <a:lnTo>
                    <a:pt x="5321550" y="1283088"/>
                  </a:lnTo>
                  <a:lnTo>
                    <a:pt x="5344643" y="1320308"/>
                  </a:lnTo>
                  <a:lnTo>
                    <a:pt x="5367033" y="1357907"/>
                  </a:lnTo>
                  <a:lnTo>
                    <a:pt x="5388711" y="1395879"/>
                  </a:lnTo>
                  <a:lnTo>
                    <a:pt x="5409670" y="1434217"/>
                  </a:lnTo>
                  <a:lnTo>
                    <a:pt x="5429902" y="1472914"/>
                  </a:lnTo>
                  <a:lnTo>
                    <a:pt x="5449400" y="1511963"/>
                  </a:lnTo>
                  <a:lnTo>
                    <a:pt x="5468155" y="1551357"/>
                  </a:lnTo>
                  <a:lnTo>
                    <a:pt x="5486159" y="1591089"/>
                  </a:lnTo>
                  <a:lnTo>
                    <a:pt x="5503406" y="1631154"/>
                  </a:lnTo>
                  <a:lnTo>
                    <a:pt x="5519887" y="1671543"/>
                  </a:lnTo>
                  <a:lnTo>
                    <a:pt x="5535595" y="1712250"/>
                  </a:lnTo>
                  <a:lnTo>
                    <a:pt x="5550521" y="1753269"/>
                  </a:lnTo>
                  <a:lnTo>
                    <a:pt x="5564659" y="1794592"/>
                  </a:lnTo>
                  <a:lnTo>
                    <a:pt x="5578000" y="1836212"/>
                  </a:lnTo>
                  <a:lnTo>
                    <a:pt x="5590536" y="1878124"/>
                  </a:lnTo>
                  <a:lnTo>
                    <a:pt x="5602260" y="1920319"/>
                  </a:lnTo>
                  <a:lnTo>
                    <a:pt x="5613164" y="1962792"/>
                  </a:lnTo>
                  <a:lnTo>
                    <a:pt x="5623240" y="2005536"/>
                  </a:lnTo>
                  <a:lnTo>
                    <a:pt x="5632481" y="2048542"/>
                  </a:lnTo>
                  <a:lnTo>
                    <a:pt x="5640879" y="2091806"/>
                  </a:lnTo>
                  <a:lnTo>
                    <a:pt x="5648425" y="2135320"/>
                  </a:lnTo>
                  <a:lnTo>
                    <a:pt x="5655113" y="2179077"/>
                  </a:lnTo>
                  <a:lnTo>
                    <a:pt x="5660934" y="2223070"/>
                  </a:lnTo>
                  <a:lnTo>
                    <a:pt x="5665881" y="2267293"/>
                  </a:lnTo>
                  <a:lnTo>
                    <a:pt x="5669946" y="2311738"/>
                  </a:lnTo>
                  <a:lnTo>
                    <a:pt x="5673121" y="2356400"/>
                  </a:lnTo>
                  <a:lnTo>
                    <a:pt x="5675398" y="2401271"/>
                  </a:lnTo>
                  <a:lnTo>
                    <a:pt x="5676771" y="2446344"/>
                  </a:lnTo>
                  <a:lnTo>
                    <a:pt x="5677230" y="2491613"/>
                  </a:lnTo>
                  <a:lnTo>
                    <a:pt x="5676771" y="2536881"/>
                  </a:lnTo>
                  <a:lnTo>
                    <a:pt x="5675398" y="2581954"/>
                  </a:lnTo>
                  <a:lnTo>
                    <a:pt x="5673121" y="2626825"/>
                  </a:lnTo>
                  <a:lnTo>
                    <a:pt x="5669946" y="2671486"/>
                  </a:lnTo>
                  <a:lnTo>
                    <a:pt x="5665881" y="2715932"/>
                  </a:lnTo>
                  <a:lnTo>
                    <a:pt x="5660934" y="2760154"/>
                  </a:lnTo>
                  <a:lnTo>
                    <a:pt x="5655113" y="2804147"/>
                  </a:lnTo>
                  <a:lnTo>
                    <a:pt x="5648425" y="2847904"/>
                  </a:lnTo>
                  <a:lnTo>
                    <a:pt x="5640879" y="2891417"/>
                  </a:lnTo>
                  <a:lnTo>
                    <a:pt x="5632481" y="2934681"/>
                  </a:lnTo>
                  <a:lnTo>
                    <a:pt x="5623240" y="2977687"/>
                  </a:lnTo>
                  <a:lnTo>
                    <a:pt x="5613164" y="3020430"/>
                  </a:lnTo>
                  <a:lnTo>
                    <a:pt x="5602260" y="3062903"/>
                  </a:lnTo>
                  <a:lnTo>
                    <a:pt x="5590536" y="3105098"/>
                  </a:lnTo>
                  <a:lnTo>
                    <a:pt x="5578000" y="3147009"/>
                  </a:lnTo>
                  <a:lnTo>
                    <a:pt x="5564659" y="3188629"/>
                  </a:lnTo>
                  <a:lnTo>
                    <a:pt x="5550521" y="3229952"/>
                  </a:lnTo>
                  <a:lnTo>
                    <a:pt x="5535595" y="3270970"/>
                  </a:lnTo>
                  <a:lnTo>
                    <a:pt x="5519887" y="3311677"/>
                  </a:lnTo>
                  <a:lnTo>
                    <a:pt x="5503406" y="3352065"/>
                  </a:lnTo>
                  <a:lnTo>
                    <a:pt x="5486159" y="3392129"/>
                  </a:lnTo>
                  <a:lnTo>
                    <a:pt x="5468155" y="3431861"/>
                  </a:lnTo>
                  <a:lnTo>
                    <a:pt x="5449400" y="3471254"/>
                  </a:lnTo>
                  <a:lnTo>
                    <a:pt x="5429902" y="3510302"/>
                  </a:lnTo>
                  <a:lnTo>
                    <a:pt x="5409670" y="3548998"/>
                  </a:lnTo>
                  <a:lnTo>
                    <a:pt x="5388711" y="3587335"/>
                  </a:lnTo>
                  <a:lnTo>
                    <a:pt x="5367033" y="3625307"/>
                  </a:lnTo>
                  <a:lnTo>
                    <a:pt x="5344643" y="3662905"/>
                  </a:lnTo>
                  <a:lnTo>
                    <a:pt x="5321550" y="3700125"/>
                  </a:lnTo>
                  <a:lnTo>
                    <a:pt x="5297760" y="3736958"/>
                  </a:lnTo>
                  <a:lnTo>
                    <a:pt x="5273283" y="3773398"/>
                  </a:lnTo>
                  <a:lnTo>
                    <a:pt x="5248125" y="3809438"/>
                  </a:lnTo>
                  <a:lnTo>
                    <a:pt x="5222295" y="3845072"/>
                  </a:lnTo>
                  <a:lnTo>
                    <a:pt x="5195800" y="3880292"/>
                  </a:lnTo>
                  <a:lnTo>
                    <a:pt x="5168647" y="3915093"/>
                  </a:lnTo>
                  <a:lnTo>
                    <a:pt x="5140846" y="3949466"/>
                  </a:lnTo>
                  <a:lnTo>
                    <a:pt x="5112402" y="3983405"/>
                  </a:lnTo>
                  <a:lnTo>
                    <a:pt x="5083325" y="4016904"/>
                  </a:lnTo>
                  <a:lnTo>
                    <a:pt x="5053622" y="4049955"/>
                  </a:lnTo>
                  <a:lnTo>
                    <a:pt x="5023300" y="4082552"/>
                  </a:lnTo>
                  <a:lnTo>
                    <a:pt x="4992368" y="4114687"/>
                  </a:lnTo>
                  <a:lnTo>
                    <a:pt x="4960832" y="4146355"/>
                  </a:lnTo>
                  <a:lnTo>
                    <a:pt x="4928702" y="4177549"/>
                  </a:lnTo>
                  <a:lnTo>
                    <a:pt x="4895985" y="4208260"/>
                  </a:lnTo>
                  <a:lnTo>
                    <a:pt x="4862688" y="4238484"/>
                  </a:lnTo>
                  <a:lnTo>
                    <a:pt x="4828819" y="4268212"/>
                  </a:lnTo>
                  <a:lnTo>
                    <a:pt x="4794386" y="4297439"/>
                  </a:lnTo>
                  <a:lnTo>
                    <a:pt x="4759397" y="4326157"/>
                  </a:lnTo>
                  <a:lnTo>
                    <a:pt x="4723859" y="4354359"/>
                  </a:lnTo>
                  <a:lnTo>
                    <a:pt x="4687780" y="4382039"/>
                  </a:lnTo>
                  <a:lnTo>
                    <a:pt x="4651169" y="4409190"/>
                  </a:lnTo>
                  <a:lnTo>
                    <a:pt x="4614032" y="4435804"/>
                  </a:lnTo>
                  <a:lnTo>
                    <a:pt x="4576377" y="4461876"/>
                  </a:lnTo>
                  <a:lnTo>
                    <a:pt x="4538213" y="4487399"/>
                  </a:lnTo>
                  <a:lnTo>
                    <a:pt x="4499547" y="4512365"/>
                  </a:lnTo>
                  <a:lnTo>
                    <a:pt x="4460386" y="4536768"/>
                  </a:lnTo>
                  <a:lnTo>
                    <a:pt x="4420739" y="4560601"/>
                  </a:lnTo>
                  <a:lnTo>
                    <a:pt x="4380614" y="4583857"/>
                  </a:lnTo>
                  <a:lnTo>
                    <a:pt x="4340017" y="4606530"/>
                  </a:lnTo>
                  <a:lnTo>
                    <a:pt x="4298957" y="4628612"/>
                  </a:lnTo>
                  <a:lnTo>
                    <a:pt x="4257442" y="4650097"/>
                  </a:lnTo>
                  <a:lnTo>
                    <a:pt x="4215479" y="4670978"/>
                  </a:lnTo>
                  <a:lnTo>
                    <a:pt x="4173076" y="4691248"/>
                  </a:lnTo>
                  <a:lnTo>
                    <a:pt x="4130240" y="4710900"/>
                  </a:lnTo>
                  <a:lnTo>
                    <a:pt x="4086981" y="4729928"/>
                  </a:lnTo>
                  <a:lnTo>
                    <a:pt x="4043304" y="4748325"/>
                  </a:lnTo>
                  <a:lnTo>
                    <a:pt x="3999219" y="4766084"/>
                  </a:lnTo>
                  <a:lnTo>
                    <a:pt x="3954732" y="4783198"/>
                  </a:lnTo>
                  <a:lnTo>
                    <a:pt x="3909852" y="4799660"/>
                  </a:lnTo>
                  <a:lnTo>
                    <a:pt x="3864587" y="4815463"/>
                  </a:lnTo>
                  <a:lnTo>
                    <a:pt x="3818943" y="4830602"/>
                  </a:lnTo>
                  <a:lnTo>
                    <a:pt x="3772929" y="4845068"/>
                  </a:lnTo>
                  <a:lnTo>
                    <a:pt x="3726553" y="4858855"/>
                  </a:lnTo>
                  <a:lnTo>
                    <a:pt x="3679822" y="4871957"/>
                  </a:lnTo>
                  <a:lnTo>
                    <a:pt x="3632745" y="4884366"/>
                  </a:lnTo>
                  <a:lnTo>
                    <a:pt x="3585328" y="4896076"/>
                  </a:lnTo>
                  <a:lnTo>
                    <a:pt x="3537580" y="4907080"/>
                  </a:lnTo>
                  <a:lnTo>
                    <a:pt x="3489508" y="4917370"/>
                  </a:lnTo>
                  <a:lnTo>
                    <a:pt x="3441120" y="4926941"/>
                  </a:lnTo>
                  <a:lnTo>
                    <a:pt x="3392424" y="4935786"/>
                  </a:lnTo>
                  <a:lnTo>
                    <a:pt x="3343428" y="4943897"/>
                  </a:lnTo>
                  <a:lnTo>
                    <a:pt x="3294139" y="4951268"/>
                  </a:lnTo>
                  <a:lnTo>
                    <a:pt x="3244566" y="4957892"/>
                  </a:lnTo>
                  <a:lnTo>
                    <a:pt x="3194715" y="4963762"/>
                  </a:lnTo>
                  <a:lnTo>
                    <a:pt x="3144595" y="4968871"/>
                  </a:lnTo>
                  <a:lnTo>
                    <a:pt x="3094213" y="4973213"/>
                  </a:lnTo>
                  <a:lnTo>
                    <a:pt x="3043578" y="4976781"/>
                  </a:lnTo>
                  <a:lnTo>
                    <a:pt x="2992696" y="4979568"/>
                  </a:lnTo>
                  <a:lnTo>
                    <a:pt x="2941576" y="4981567"/>
                  </a:lnTo>
                  <a:lnTo>
                    <a:pt x="2890226" y="4982772"/>
                  </a:lnTo>
                  <a:lnTo>
                    <a:pt x="2838653" y="4983175"/>
                  </a:lnTo>
                  <a:lnTo>
                    <a:pt x="2787075" y="4982772"/>
                  </a:lnTo>
                  <a:lnTo>
                    <a:pt x="2735721" y="4981567"/>
                  </a:lnTo>
                  <a:lnTo>
                    <a:pt x="2684597" y="4979568"/>
                  </a:lnTo>
                  <a:lnTo>
                    <a:pt x="2633712" y="4976781"/>
                  </a:lnTo>
                  <a:lnTo>
                    <a:pt x="2583073" y="4973213"/>
                  </a:lnTo>
                  <a:lnTo>
                    <a:pt x="2532688" y="4968871"/>
                  </a:lnTo>
                  <a:lnTo>
                    <a:pt x="2482564" y="4963762"/>
                  </a:lnTo>
                  <a:lnTo>
                    <a:pt x="2432710" y="4957892"/>
                  </a:lnTo>
                  <a:lnTo>
                    <a:pt x="2383133" y="4951268"/>
                  </a:lnTo>
                  <a:lnTo>
                    <a:pt x="2333842" y="4943897"/>
                  </a:lnTo>
                  <a:lnTo>
                    <a:pt x="2284843" y="4935786"/>
                  </a:lnTo>
                  <a:lnTo>
                    <a:pt x="2236144" y="4926941"/>
                  </a:lnTo>
                  <a:lnTo>
                    <a:pt x="2187753" y="4917370"/>
                  </a:lnTo>
                  <a:lnTo>
                    <a:pt x="2139679" y="4907080"/>
                  </a:lnTo>
                  <a:lnTo>
                    <a:pt x="2091928" y="4896076"/>
                  </a:lnTo>
                  <a:lnTo>
                    <a:pt x="2044509" y="4884366"/>
                  </a:lnTo>
                  <a:lnTo>
                    <a:pt x="1997429" y="4871957"/>
                  </a:lnTo>
                  <a:lnTo>
                    <a:pt x="1950696" y="4858855"/>
                  </a:lnTo>
                  <a:lnTo>
                    <a:pt x="1904318" y="4845068"/>
                  </a:lnTo>
                  <a:lnTo>
                    <a:pt x="1858302" y="4830602"/>
                  </a:lnTo>
                  <a:lnTo>
                    <a:pt x="1812657" y="4815463"/>
                  </a:lnTo>
                  <a:lnTo>
                    <a:pt x="1767389" y="4799660"/>
                  </a:lnTo>
                  <a:lnTo>
                    <a:pt x="1722507" y="4783198"/>
                  </a:lnTo>
                  <a:lnTo>
                    <a:pt x="1678019" y="4766084"/>
                  </a:lnTo>
                  <a:lnTo>
                    <a:pt x="1633932" y="4748325"/>
                  </a:lnTo>
                  <a:lnTo>
                    <a:pt x="1590254" y="4729928"/>
                  </a:lnTo>
                  <a:lnTo>
                    <a:pt x="1546993" y="4710900"/>
                  </a:lnTo>
                  <a:lnTo>
                    <a:pt x="1504156" y="4691248"/>
                  </a:lnTo>
                  <a:lnTo>
                    <a:pt x="1461752" y="4670978"/>
                  </a:lnTo>
                  <a:lnTo>
                    <a:pt x="1419788" y="4650097"/>
                  </a:lnTo>
                  <a:lnTo>
                    <a:pt x="1378271" y="4628612"/>
                  </a:lnTo>
                  <a:lnTo>
                    <a:pt x="1337210" y="4606530"/>
                  </a:lnTo>
                  <a:lnTo>
                    <a:pt x="1296613" y="4583857"/>
                  </a:lnTo>
                  <a:lnTo>
                    <a:pt x="1256486" y="4560601"/>
                  </a:lnTo>
                  <a:lnTo>
                    <a:pt x="1216838" y="4536768"/>
                  </a:lnTo>
                  <a:lnTo>
                    <a:pt x="1177677" y="4512365"/>
                  </a:lnTo>
                  <a:lnTo>
                    <a:pt x="1139010" y="4487399"/>
                  </a:lnTo>
                  <a:lnTo>
                    <a:pt x="1100845" y="4461876"/>
                  </a:lnTo>
                  <a:lnTo>
                    <a:pt x="1063190" y="4435804"/>
                  </a:lnTo>
                  <a:lnTo>
                    <a:pt x="1026053" y="4409190"/>
                  </a:lnTo>
                  <a:lnTo>
                    <a:pt x="989441" y="4382039"/>
                  </a:lnTo>
                  <a:lnTo>
                    <a:pt x="953362" y="4354359"/>
                  </a:lnTo>
                  <a:lnTo>
                    <a:pt x="917824" y="4326157"/>
                  </a:lnTo>
                  <a:lnTo>
                    <a:pt x="882834" y="4297439"/>
                  </a:lnTo>
                  <a:lnTo>
                    <a:pt x="848401" y="4268212"/>
                  </a:lnTo>
                  <a:lnTo>
                    <a:pt x="814532" y="4238484"/>
                  </a:lnTo>
                  <a:lnTo>
                    <a:pt x="781235" y="4208260"/>
                  </a:lnTo>
                  <a:lnTo>
                    <a:pt x="748517" y="4177549"/>
                  </a:lnTo>
                  <a:lnTo>
                    <a:pt x="716387" y="4146355"/>
                  </a:lnTo>
                  <a:lnTo>
                    <a:pt x="684852" y="4114687"/>
                  </a:lnTo>
                  <a:lnTo>
                    <a:pt x="653919" y="4082552"/>
                  </a:lnTo>
                  <a:lnTo>
                    <a:pt x="623598" y="4049955"/>
                  </a:lnTo>
                  <a:lnTo>
                    <a:pt x="593894" y="4016904"/>
                  </a:lnTo>
                  <a:lnTo>
                    <a:pt x="564817" y="3983405"/>
                  </a:lnTo>
                  <a:lnTo>
                    <a:pt x="536374" y="3949466"/>
                  </a:lnTo>
                  <a:lnTo>
                    <a:pt x="508572" y="3915093"/>
                  </a:lnTo>
                  <a:lnTo>
                    <a:pt x="481420" y="3880292"/>
                  </a:lnTo>
                  <a:lnTo>
                    <a:pt x="454925" y="3845072"/>
                  </a:lnTo>
                  <a:lnTo>
                    <a:pt x="429095" y="3809438"/>
                  </a:lnTo>
                  <a:lnTo>
                    <a:pt x="403937" y="3773398"/>
                  </a:lnTo>
                  <a:lnTo>
                    <a:pt x="379460" y="3736958"/>
                  </a:lnTo>
                  <a:lnTo>
                    <a:pt x="355671" y="3700125"/>
                  </a:lnTo>
                  <a:lnTo>
                    <a:pt x="332578" y="3662905"/>
                  </a:lnTo>
                  <a:lnTo>
                    <a:pt x="310189" y="3625307"/>
                  </a:lnTo>
                  <a:lnTo>
                    <a:pt x="288511" y="3587335"/>
                  </a:lnTo>
                  <a:lnTo>
                    <a:pt x="267553" y="3548998"/>
                  </a:lnTo>
                  <a:lnTo>
                    <a:pt x="247321" y="3510302"/>
                  </a:lnTo>
                  <a:lnTo>
                    <a:pt x="227824" y="3471254"/>
                  </a:lnTo>
                  <a:lnTo>
                    <a:pt x="209069" y="3431861"/>
                  </a:lnTo>
                  <a:lnTo>
                    <a:pt x="191065" y="3392129"/>
                  </a:lnTo>
                  <a:lnTo>
                    <a:pt x="173818" y="3352065"/>
                  </a:lnTo>
                  <a:lnTo>
                    <a:pt x="157337" y="3311677"/>
                  </a:lnTo>
                  <a:lnTo>
                    <a:pt x="141630" y="3270970"/>
                  </a:lnTo>
                  <a:lnTo>
                    <a:pt x="126704" y="3229952"/>
                  </a:lnTo>
                  <a:lnTo>
                    <a:pt x="112567" y="3188629"/>
                  </a:lnTo>
                  <a:lnTo>
                    <a:pt x="99226" y="3147009"/>
                  </a:lnTo>
                  <a:lnTo>
                    <a:pt x="86690" y="3105098"/>
                  </a:lnTo>
                  <a:lnTo>
                    <a:pt x="74967" y="3062903"/>
                  </a:lnTo>
                  <a:lnTo>
                    <a:pt x="64063" y="3020430"/>
                  </a:lnTo>
                  <a:lnTo>
                    <a:pt x="53987" y="2977687"/>
                  </a:lnTo>
                  <a:lnTo>
                    <a:pt x="44746" y="2934681"/>
                  </a:lnTo>
                  <a:lnTo>
                    <a:pt x="36349" y="2891417"/>
                  </a:lnTo>
                  <a:lnTo>
                    <a:pt x="28803" y="2847904"/>
                  </a:lnTo>
                  <a:lnTo>
                    <a:pt x="22115" y="2804147"/>
                  </a:lnTo>
                  <a:lnTo>
                    <a:pt x="16295" y="2760154"/>
                  </a:lnTo>
                  <a:lnTo>
                    <a:pt x="11348" y="2715932"/>
                  </a:lnTo>
                  <a:lnTo>
                    <a:pt x="7283" y="2671486"/>
                  </a:lnTo>
                  <a:lnTo>
                    <a:pt x="4108" y="2626825"/>
                  </a:lnTo>
                  <a:lnTo>
                    <a:pt x="1831" y="2581954"/>
                  </a:lnTo>
                  <a:lnTo>
                    <a:pt x="459" y="2536881"/>
                  </a:lnTo>
                  <a:lnTo>
                    <a:pt x="0" y="2491613"/>
                  </a:lnTo>
                  <a:close/>
                </a:path>
                <a:path w="5677535" h="4983480">
                  <a:moveTo>
                    <a:pt x="4471492" y="3292855"/>
                  </a:moveTo>
                  <a:lnTo>
                    <a:pt x="4499205" y="3253849"/>
                  </a:lnTo>
                  <a:lnTo>
                    <a:pt x="4525386" y="3214461"/>
                  </a:lnTo>
                  <a:lnTo>
                    <a:pt x="4550042" y="3174715"/>
                  </a:lnTo>
                  <a:lnTo>
                    <a:pt x="4573181" y="3134636"/>
                  </a:lnTo>
                  <a:lnTo>
                    <a:pt x="4594809" y="3094248"/>
                  </a:lnTo>
                  <a:lnTo>
                    <a:pt x="4614935" y="3053573"/>
                  </a:lnTo>
                  <a:lnTo>
                    <a:pt x="4633565" y="3012636"/>
                  </a:lnTo>
                  <a:lnTo>
                    <a:pt x="4650707" y="2971461"/>
                  </a:lnTo>
                  <a:lnTo>
                    <a:pt x="4666367" y="2930070"/>
                  </a:lnTo>
                  <a:lnTo>
                    <a:pt x="4680553" y="2888489"/>
                  </a:lnTo>
                  <a:lnTo>
                    <a:pt x="4693273" y="2846740"/>
                  </a:lnTo>
                  <a:lnTo>
                    <a:pt x="4704533" y="2804848"/>
                  </a:lnTo>
                  <a:lnTo>
                    <a:pt x="4714342" y="2762836"/>
                  </a:lnTo>
                  <a:lnTo>
                    <a:pt x="4722705" y="2720729"/>
                  </a:lnTo>
                  <a:lnTo>
                    <a:pt x="4729631" y="2678549"/>
                  </a:lnTo>
                  <a:lnTo>
                    <a:pt x="4735126" y="2636320"/>
                  </a:lnTo>
                  <a:lnTo>
                    <a:pt x="4739198" y="2594067"/>
                  </a:lnTo>
                  <a:lnTo>
                    <a:pt x="4741855" y="2551812"/>
                  </a:lnTo>
                  <a:lnTo>
                    <a:pt x="4743102" y="2509581"/>
                  </a:lnTo>
                  <a:lnTo>
                    <a:pt x="4742949" y="2467396"/>
                  </a:lnTo>
                  <a:lnTo>
                    <a:pt x="4741401" y="2425281"/>
                  </a:lnTo>
                  <a:lnTo>
                    <a:pt x="4738467" y="2383260"/>
                  </a:lnTo>
                  <a:lnTo>
                    <a:pt x="4734153" y="2341357"/>
                  </a:lnTo>
                  <a:lnTo>
                    <a:pt x="4728466" y="2299596"/>
                  </a:lnTo>
                  <a:lnTo>
                    <a:pt x="4721415" y="2257999"/>
                  </a:lnTo>
                  <a:lnTo>
                    <a:pt x="4713006" y="2216592"/>
                  </a:lnTo>
                  <a:lnTo>
                    <a:pt x="4703246" y="2175398"/>
                  </a:lnTo>
                  <a:lnTo>
                    <a:pt x="4692143" y="2134440"/>
                  </a:lnTo>
                  <a:lnTo>
                    <a:pt x="4679704" y="2093743"/>
                  </a:lnTo>
                  <a:lnTo>
                    <a:pt x="4665936" y="2053329"/>
                  </a:lnTo>
                  <a:lnTo>
                    <a:pt x="4650847" y="2013224"/>
                  </a:lnTo>
                  <a:lnTo>
                    <a:pt x="4634443" y="1973449"/>
                  </a:lnTo>
                  <a:lnTo>
                    <a:pt x="4616733" y="1934031"/>
                  </a:lnTo>
                  <a:lnTo>
                    <a:pt x="4597723" y="1894991"/>
                  </a:lnTo>
                  <a:lnTo>
                    <a:pt x="4577420" y="1856354"/>
                  </a:lnTo>
                  <a:lnTo>
                    <a:pt x="4555832" y="1818144"/>
                  </a:lnTo>
                  <a:lnTo>
                    <a:pt x="4532966" y="1780384"/>
                  </a:lnTo>
                  <a:lnTo>
                    <a:pt x="4508830" y="1743098"/>
                  </a:lnTo>
                  <a:lnTo>
                    <a:pt x="4483430" y="1706310"/>
                  </a:lnTo>
                  <a:lnTo>
                    <a:pt x="4456774" y="1670044"/>
                  </a:lnTo>
                  <a:lnTo>
                    <a:pt x="4428869" y="1634322"/>
                  </a:lnTo>
                  <a:lnTo>
                    <a:pt x="4399722" y="1599170"/>
                  </a:lnTo>
                  <a:lnTo>
                    <a:pt x="4369341" y="1564611"/>
                  </a:lnTo>
                  <a:lnTo>
                    <a:pt x="4337732" y="1530669"/>
                  </a:lnTo>
                  <a:lnTo>
                    <a:pt x="4304904" y="1497366"/>
                  </a:lnTo>
                  <a:lnTo>
                    <a:pt x="4270864" y="1464728"/>
                  </a:lnTo>
                  <a:lnTo>
                    <a:pt x="4235617" y="1432778"/>
                  </a:lnTo>
                  <a:lnTo>
                    <a:pt x="4199173" y="1401540"/>
                  </a:lnTo>
                  <a:lnTo>
                    <a:pt x="4161538" y="1371036"/>
                  </a:lnTo>
                  <a:lnTo>
                    <a:pt x="4122719" y="1341292"/>
                  </a:lnTo>
                  <a:lnTo>
                    <a:pt x="4082724" y="1312331"/>
                  </a:lnTo>
                  <a:lnTo>
                    <a:pt x="4041560" y="1284176"/>
                  </a:lnTo>
                  <a:lnTo>
                    <a:pt x="3999234" y="1256852"/>
                  </a:lnTo>
                  <a:lnTo>
                    <a:pt x="3955754" y="1230382"/>
                  </a:lnTo>
                  <a:lnTo>
                    <a:pt x="3911126" y="1204790"/>
                  </a:lnTo>
                  <a:lnTo>
                    <a:pt x="3865358" y="1180100"/>
                  </a:lnTo>
                  <a:lnTo>
                    <a:pt x="3818458" y="1156335"/>
                  </a:lnTo>
                  <a:lnTo>
                    <a:pt x="3774850" y="1135573"/>
                  </a:lnTo>
                  <a:lnTo>
                    <a:pt x="3730742" y="1115828"/>
                  </a:lnTo>
                  <a:lnTo>
                    <a:pt x="3686157" y="1097100"/>
                  </a:lnTo>
                  <a:lnTo>
                    <a:pt x="3641121" y="1079389"/>
                  </a:lnTo>
                  <a:lnTo>
                    <a:pt x="3595658" y="1062696"/>
                  </a:lnTo>
                  <a:lnTo>
                    <a:pt x="3549794" y="1047020"/>
                  </a:lnTo>
                  <a:lnTo>
                    <a:pt x="3503554" y="1032364"/>
                  </a:lnTo>
                  <a:lnTo>
                    <a:pt x="3456962" y="1018726"/>
                  </a:lnTo>
                  <a:lnTo>
                    <a:pt x="3410043" y="1006109"/>
                  </a:lnTo>
                  <a:lnTo>
                    <a:pt x="3362823" y="994511"/>
                  </a:lnTo>
                  <a:lnTo>
                    <a:pt x="3315327" y="983933"/>
                  </a:lnTo>
                  <a:lnTo>
                    <a:pt x="3267579" y="974377"/>
                  </a:lnTo>
                  <a:lnTo>
                    <a:pt x="3219604" y="965842"/>
                  </a:lnTo>
                  <a:lnTo>
                    <a:pt x="3171427" y="958329"/>
                  </a:lnTo>
                  <a:lnTo>
                    <a:pt x="3123074" y="951838"/>
                  </a:lnTo>
                  <a:lnTo>
                    <a:pt x="3074569" y="946370"/>
                  </a:lnTo>
                  <a:lnTo>
                    <a:pt x="3025937" y="941925"/>
                  </a:lnTo>
                  <a:lnTo>
                    <a:pt x="2977204" y="938504"/>
                  </a:lnTo>
                  <a:lnTo>
                    <a:pt x="2928393" y="936107"/>
                  </a:lnTo>
                  <a:lnTo>
                    <a:pt x="2879531" y="934735"/>
                  </a:lnTo>
                  <a:lnTo>
                    <a:pt x="2830642" y="934388"/>
                  </a:lnTo>
                  <a:lnTo>
                    <a:pt x="2781750" y="935067"/>
                  </a:lnTo>
                  <a:lnTo>
                    <a:pt x="2732882" y="936772"/>
                  </a:lnTo>
                  <a:lnTo>
                    <a:pt x="2684062" y="939503"/>
                  </a:lnTo>
                  <a:lnTo>
                    <a:pt x="2635315" y="943261"/>
                  </a:lnTo>
                  <a:lnTo>
                    <a:pt x="2586666" y="948047"/>
                  </a:lnTo>
                  <a:lnTo>
                    <a:pt x="2538139" y="953860"/>
                  </a:lnTo>
                  <a:lnTo>
                    <a:pt x="2489761" y="960702"/>
                  </a:lnTo>
                  <a:lnTo>
                    <a:pt x="2441555" y="968573"/>
                  </a:lnTo>
                  <a:lnTo>
                    <a:pt x="2393547" y="977473"/>
                  </a:lnTo>
                  <a:lnTo>
                    <a:pt x="2345762" y="987403"/>
                  </a:lnTo>
                  <a:lnTo>
                    <a:pt x="2298225" y="998363"/>
                  </a:lnTo>
                  <a:lnTo>
                    <a:pt x="2250960" y="1010354"/>
                  </a:lnTo>
                  <a:lnTo>
                    <a:pt x="2203993" y="1023375"/>
                  </a:lnTo>
                  <a:lnTo>
                    <a:pt x="2157349" y="1037429"/>
                  </a:lnTo>
                  <a:lnTo>
                    <a:pt x="2111052" y="1052515"/>
                  </a:lnTo>
                  <a:lnTo>
                    <a:pt x="2065128" y="1068633"/>
                  </a:lnTo>
                  <a:lnTo>
                    <a:pt x="2019601" y="1085784"/>
                  </a:lnTo>
                  <a:lnTo>
                    <a:pt x="1974497" y="1103969"/>
                  </a:lnTo>
                  <a:lnTo>
                    <a:pt x="1929841" y="1123188"/>
                  </a:lnTo>
                  <a:lnTo>
                    <a:pt x="4471492" y="3292855"/>
                  </a:lnTo>
                  <a:close/>
                </a:path>
                <a:path w="5677535" h="4983480">
                  <a:moveTo>
                    <a:pt x="1205814" y="1690242"/>
                  </a:moveTo>
                  <a:lnTo>
                    <a:pt x="1178098" y="1729256"/>
                  </a:lnTo>
                  <a:lnTo>
                    <a:pt x="1151914" y="1768650"/>
                  </a:lnTo>
                  <a:lnTo>
                    <a:pt x="1127256" y="1808402"/>
                  </a:lnTo>
                  <a:lnTo>
                    <a:pt x="1104114" y="1848487"/>
                  </a:lnTo>
                  <a:lnTo>
                    <a:pt x="1082483" y="1888881"/>
                  </a:lnTo>
                  <a:lnTo>
                    <a:pt x="1062355" y="1929561"/>
                  </a:lnTo>
                  <a:lnTo>
                    <a:pt x="1043723" y="1970503"/>
                  </a:lnTo>
                  <a:lnTo>
                    <a:pt x="1026579" y="2011684"/>
                  </a:lnTo>
                  <a:lnTo>
                    <a:pt x="1010916" y="2053079"/>
                  </a:lnTo>
                  <a:lnTo>
                    <a:pt x="996727" y="2094665"/>
                  </a:lnTo>
                  <a:lnTo>
                    <a:pt x="984005" y="2136418"/>
                  </a:lnTo>
                  <a:lnTo>
                    <a:pt x="972743" y="2178314"/>
                  </a:lnTo>
                  <a:lnTo>
                    <a:pt x="962932" y="2220330"/>
                  </a:lnTo>
                  <a:lnTo>
                    <a:pt x="954567" y="2262442"/>
                  </a:lnTo>
                  <a:lnTo>
                    <a:pt x="947639" y="2304626"/>
                  </a:lnTo>
                  <a:lnTo>
                    <a:pt x="942141" y="2346858"/>
                  </a:lnTo>
                  <a:lnTo>
                    <a:pt x="938067" y="2389115"/>
                  </a:lnTo>
                  <a:lnTo>
                    <a:pt x="935409" y="2431372"/>
                  </a:lnTo>
                  <a:lnTo>
                    <a:pt x="934159" y="2473607"/>
                  </a:lnTo>
                  <a:lnTo>
                    <a:pt x="934310" y="2515795"/>
                  </a:lnTo>
                  <a:lnTo>
                    <a:pt x="935856" y="2557912"/>
                  </a:lnTo>
                  <a:lnTo>
                    <a:pt x="938788" y="2599936"/>
                  </a:lnTo>
                  <a:lnTo>
                    <a:pt x="943100" y="2641841"/>
                  </a:lnTo>
                  <a:lnTo>
                    <a:pt x="948785" y="2683605"/>
                  </a:lnTo>
                  <a:lnTo>
                    <a:pt x="955834" y="2725203"/>
                  </a:lnTo>
                  <a:lnTo>
                    <a:pt x="964241" y="2766612"/>
                  </a:lnTo>
                  <a:lnTo>
                    <a:pt x="973999" y="2807809"/>
                  </a:lnTo>
                  <a:lnTo>
                    <a:pt x="985100" y="2848768"/>
                  </a:lnTo>
                  <a:lnTo>
                    <a:pt x="997537" y="2889467"/>
                  </a:lnTo>
                  <a:lnTo>
                    <a:pt x="1011303" y="2929882"/>
                  </a:lnTo>
                  <a:lnTo>
                    <a:pt x="1026390" y="2969989"/>
                  </a:lnTo>
                  <a:lnTo>
                    <a:pt x="1042792" y="3009765"/>
                  </a:lnTo>
                  <a:lnTo>
                    <a:pt x="1060500" y="3049185"/>
                  </a:lnTo>
                  <a:lnTo>
                    <a:pt x="1079508" y="3088226"/>
                  </a:lnTo>
                  <a:lnTo>
                    <a:pt x="1099809" y="3126864"/>
                  </a:lnTo>
                  <a:lnTo>
                    <a:pt x="1121395" y="3165075"/>
                  </a:lnTo>
                  <a:lnTo>
                    <a:pt x="1144258" y="3202836"/>
                  </a:lnTo>
                  <a:lnTo>
                    <a:pt x="1168393" y="3240122"/>
                  </a:lnTo>
                  <a:lnTo>
                    <a:pt x="1193791" y="3276911"/>
                  </a:lnTo>
                  <a:lnTo>
                    <a:pt x="1220445" y="3313178"/>
                  </a:lnTo>
                  <a:lnTo>
                    <a:pt x="1248348" y="3348900"/>
                  </a:lnTo>
                  <a:lnTo>
                    <a:pt x="1277492" y="3384052"/>
                  </a:lnTo>
                  <a:lnTo>
                    <a:pt x="1307871" y="3418612"/>
                  </a:lnTo>
                  <a:lnTo>
                    <a:pt x="1339477" y="3452555"/>
                  </a:lnTo>
                  <a:lnTo>
                    <a:pt x="1372303" y="3485857"/>
                  </a:lnTo>
                  <a:lnTo>
                    <a:pt x="1406342" y="3518496"/>
                  </a:lnTo>
                  <a:lnTo>
                    <a:pt x="1441586" y="3550446"/>
                  </a:lnTo>
                  <a:lnTo>
                    <a:pt x="1478028" y="3581685"/>
                  </a:lnTo>
                  <a:lnTo>
                    <a:pt x="1515660" y="3612188"/>
                  </a:lnTo>
                  <a:lnTo>
                    <a:pt x="1554477" y="3641933"/>
                  </a:lnTo>
                  <a:lnTo>
                    <a:pt x="1594469" y="3670894"/>
                  </a:lnTo>
                  <a:lnTo>
                    <a:pt x="1635631" y="3699048"/>
                  </a:lnTo>
                  <a:lnTo>
                    <a:pt x="1677954" y="3726373"/>
                  </a:lnTo>
                  <a:lnTo>
                    <a:pt x="1721432" y="3752843"/>
                  </a:lnTo>
                  <a:lnTo>
                    <a:pt x="1766058" y="3778435"/>
                  </a:lnTo>
                  <a:lnTo>
                    <a:pt x="1811823" y="3803125"/>
                  </a:lnTo>
                  <a:lnTo>
                    <a:pt x="1858721" y="3826891"/>
                  </a:lnTo>
                  <a:lnTo>
                    <a:pt x="1902328" y="3847652"/>
                  </a:lnTo>
                  <a:lnTo>
                    <a:pt x="1946436" y="3867397"/>
                  </a:lnTo>
                  <a:lnTo>
                    <a:pt x="1991021" y="3886125"/>
                  </a:lnTo>
                  <a:lnTo>
                    <a:pt x="2036058" y="3903836"/>
                  </a:lnTo>
                  <a:lnTo>
                    <a:pt x="2081520" y="3920529"/>
                  </a:lnTo>
                  <a:lnTo>
                    <a:pt x="2127385" y="3936205"/>
                  </a:lnTo>
                  <a:lnTo>
                    <a:pt x="2173625" y="3950861"/>
                  </a:lnTo>
                  <a:lnTo>
                    <a:pt x="2220218" y="3964499"/>
                  </a:lnTo>
                  <a:lnTo>
                    <a:pt x="2267136" y="3977116"/>
                  </a:lnTo>
                  <a:lnTo>
                    <a:pt x="2314357" y="3988714"/>
                  </a:lnTo>
                  <a:lnTo>
                    <a:pt x="2361854" y="3999292"/>
                  </a:lnTo>
                  <a:lnTo>
                    <a:pt x="2409603" y="4008848"/>
                  </a:lnTo>
                  <a:lnTo>
                    <a:pt x="2457579" y="4017383"/>
                  </a:lnTo>
                  <a:lnTo>
                    <a:pt x="2505757" y="4024896"/>
                  </a:lnTo>
                  <a:lnTo>
                    <a:pt x="2554111" y="4031387"/>
                  </a:lnTo>
                  <a:lnTo>
                    <a:pt x="2602618" y="4036855"/>
                  </a:lnTo>
                  <a:lnTo>
                    <a:pt x="2651251" y="4041300"/>
                  </a:lnTo>
                  <a:lnTo>
                    <a:pt x="2699986" y="4044721"/>
                  </a:lnTo>
                  <a:lnTo>
                    <a:pt x="2748799" y="4047118"/>
                  </a:lnTo>
                  <a:lnTo>
                    <a:pt x="2797663" y="4048490"/>
                  </a:lnTo>
                  <a:lnTo>
                    <a:pt x="2846555" y="4048837"/>
                  </a:lnTo>
                  <a:lnTo>
                    <a:pt x="2895449" y="4048158"/>
                  </a:lnTo>
                  <a:lnTo>
                    <a:pt x="2944320" y="4046453"/>
                  </a:lnTo>
                  <a:lnTo>
                    <a:pt x="2993144" y="4043722"/>
                  </a:lnTo>
                  <a:lnTo>
                    <a:pt x="3041894" y="4039964"/>
                  </a:lnTo>
                  <a:lnTo>
                    <a:pt x="3090547" y="4035178"/>
                  </a:lnTo>
                  <a:lnTo>
                    <a:pt x="3139078" y="4029365"/>
                  </a:lnTo>
                  <a:lnTo>
                    <a:pt x="3187461" y="4022523"/>
                  </a:lnTo>
                  <a:lnTo>
                    <a:pt x="3235671" y="4014652"/>
                  </a:lnTo>
                  <a:lnTo>
                    <a:pt x="3283685" y="4005752"/>
                  </a:lnTo>
                  <a:lnTo>
                    <a:pt x="3331475" y="3995822"/>
                  </a:lnTo>
                  <a:lnTo>
                    <a:pt x="3379018" y="3984862"/>
                  </a:lnTo>
                  <a:lnTo>
                    <a:pt x="3426289" y="3972871"/>
                  </a:lnTo>
                  <a:lnTo>
                    <a:pt x="3473263" y="3959850"/>
                  </a:lnTo>
                  <a:lnTo>
                    <a:pt x="3519914" y="3945796"/>
                  </a:lnTo>
                  <a:lnTo>
                    <a:pt x="3566219" y="3930710"/>
                  </a:lnTo>
                  <a:lnTo>
                    <a:pt x="3612151" y="3914592"/>
                  </a:lnTo>
                  <a:lnTo>
                    <a:pt x="3657686" y="3897441"/>
                  </a:lnTo>
                  <a:lnTo>
                    <a:pt x="3702799" y="3879256"/>
                  </a:lnTo>
                  <a:lnTo>
                    <a:pt x="3747465" y="3860038"/>
                  </a:lnTo>
                  <a:lnTo>
                    <a:pt x="1205814" y="1690242"/>
                  </a:lnTo>
                  <a:close/>
                </a:path>
              </a:pathLst>
            </a:custGeom>
            <a:ln w="762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88340" y="6421018"/>
            <a:ext cx="24638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Metropolitan</a:t>
            </a:r>
            <a:r>
              <a:rPr sz="16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Health</a:t>
            </a:r>
            <a:r>
              <a:rPr sz="16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District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458193" y="6439306"/>
            <a:ext cx="1447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solidFill>
                  <a:srgbClr val="FFFFFF"/>
                </a:solidFill>
                <a:latin typeface="Franklin Gothic Book"/>
                <a:cs typeface="Franklin Gothic Book"/>
              </a:rPr>
              <a:t>5</a:t>
            </a:r>
            <a:endParaRPr sz="1600">
              <a:latin typeface="Franklin Gothic Book"/>
              <a:cs typeface="Franklin Gothic Book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Clr>
                <a:srgbClr val="C3403C"/>
              </a:buClr>
              <a:buChar char="•"/>
              <a:tabLst>
                <a:tab pos="469265" algn="l"/>
              </a:tabLst>
            </a:pPr>
            <a:r>
              <a:rPr dirty="0"/>
              <a:t>Not</a:t>
            </a:r>
            <a:r>
              <a:rPr spc="-40" dirty="0"/>
              <a:t> </a:t>
            </a:r>
            <a:r>
              <a:rPr dirty="0"/>
              <a:t>from</a:t>
            </a:r>
            <a:r>
              <a:rPr spc="-55" dirty="0"/>
              <a:t> </a:t>
            </a:r>
            <a:r>
              <a:rPr dirty="0"/>
              <a:t>the</a:t>
            </a:r>
            <a:r>
              <a:rPr spc="-40" dirty="0"/>
              <a:t> </a:t>
            </a:r>
            <a:r>
              <a:rPr dirty="0"/>
              <a:t>video</a:t>
            </a:r>
            <a:r>
              <a:rPr spc="-20" dirty="0"/>
              <a:t> </a:t>
            </a:r>
            <a:r>
              <a:rPr dirty="0"/>
              <a:t>just</a:t>
            </a:r>
            <a:r>
              <a:rPr spc="-60" dirty="0"/>
              <a:t> </a:t>
            </a:r>
            <a:r>
              <a:rPr spc="-10" dirty="0"/>
              <a:t>shown.</a:t>
            </a:r>
          </a:p>
          <a:p>
            <a:pPr>
              <a:lnSpc>
                <a:spcPct val="100000"/>
              </a:lnSpc>
              <a:spcBef>
                <a:spcPts val="985"/>
              </a:spcBef>
              <a:buClr>
                <a:srgbClr val="C3403C"/>
              </a:buClr>
              <a:buFont typeface="Arial"/>
              <a:buChar char="•"/>
            </a:pPr>
            <a:endParaRPr spc="-10" dirty="0"/>
          </a:p>
          <a:p>
            <a:pPr marL="469900" marR="621030" indent="-457200">
              <a:lnSpc>
                <a:spcPct val="90000"/>
              </a:lnSpc>
              <a:buClr>
                <a:srgbClr val="C3403C"/>
              </a:buClr>
              <a:buChar char="•"/>
              <a:tabLst>
                <a:tab pos="469900" algn="l"/>
              </a:tabLst>
            </a:pPr>
            <a:r>
              <a:rPr dirty="0"/>
              <a:t>While</a:t>
            </a:r>
            <a:r>
              <a:rPr spc="-75" dirty="0"/>
              <a:t> </a:t>
            </a:r>
            <a:r>
              <a:rPr dirty="0"/>
              <a:t>aligned</a:t>
            </a:r>
            <a:r>
              <a:rPr spc="-45" dirty="0"/>
              <a:t> </a:t>
            </a:r>
            <a:r>
              <a:rPr dirty="0"/>
              <a:t>with</a:t>
            </a:r>
            <a:r>
              <a:rPr spc="-70" dirty="0"/>
              <a:t> </a:t>
            </a:r>
            <a:r>
              <a:rPr spc="-10" dirty="0"/>
              <a:t>bivariate </a:t>
            </a:r>
            <a:r>
              <a:rPr dirty="0"/>
              <a:t>mapping</a:t>
            </a:r>
            <a:r>
              <a:rPr spc="-65" dirty="0"/>
              <a:t> </a:t>
            </a:r>
            <a:r>
              <a:rPr spc="-20" dirty="0"/>
              <a:t>conceptually,</a:t>
            </a:r>
            <a:r>
              <a:rPr spc="-45" dirty="0"/>
              <a:t> </a:t>
            </a:r>
            <a:r>
              <a:rPr b="1" dirty="0">
                <a:latin typeface="Arial"/>
                <a:cs typeface="Arial"/>
              </a:rPr>
              <a:t>not</a:t>
            </a:r>
            <a:r>
              <a:rPr b="1" spc="-80" dirty="0">
                <a:latin typeface="Arial"/>
                <a:cs typeface="Arial"/>
              </a:rPr>
              <a:t> </a:t>
            </a:r>
            <a:r>
              <a:rPr spc="-25" dirty="0"/>
              <a:t>as </a:t>
            </a:r>
            <a:r>
              <a:rPr dirty="0"/>
              <a:t>aligned</a:t>
            </a:r>
            <a:r>
              <a:rPr spc="-75" dirty="0"/>
              <a:t> </a:t>
            </a:r>
            <a:r>
              <a:rPr dirty="0"/>
              <a:t>with</a:t>
            </a:r>
            <a:r>
              <a:rPr spc="-80" dirty="0"/>
              <a:t> </a:t>
            </a:r>
            <a:r>
              <a:rPr dirty="0"/>
              <a:t>bivariate</a:t>
            </a:r>
            <a:r>
              <a:rPr spc="-90" dirty="0"/>
              <a:t> </a:t>
            </a:r>
            <a:r>
              <a:rPr spc="-20" dirty="0"/>
              <a:t>maps </a:t>
            </a:r>
            <a:r>
              <a:rPr dirty="0"/>
              <a:t>displayed</a:t>
            </a:r>
            <a:r>
              <a:rPr spc="-50" dirty="0"/>
              <a:t> </a:t>
            </a:r>
            <a:r>
              <a:rPr dirty="0"/>
              <a:t>by</a:t>
            </a:r>
            <a:r>
              <a:rPr spc="-75" dirty="0"/>
              <a:t> </a:t>
            </a:r>
            <a:r>
              <a:rPr dirty="0"/>
              <a:t>local</a:t>
            </a:r>
            <a:r>
              <a:rPr spc="-75" dirty="0"/>
              <a:t> </a:t>
            </a:r>
            <a:r>
              <a:rPr spc="-10" dirty="0"/>
              <a:t>health departments.</a:t>
            </a:r>
          </a:p>
          <a:p>
            <a:pPr>
              <a:lnSpc>
                <a:spcPct val="100000"/>
              </a:lnSpc>
              <a:spcBef>
                <a:spcPts val="985"/>
              </a:spcBef>
              <a:buClr>
                <a:srgbClr val="C3403C"/>
              </a:buClr>
              <a:buFont typeface="Arial"/>
              <a:buChar char="•"/>
            </a:pPr>
            <a:endParaRPr spc="-10" dirty="0"/>
          </a:p>
          <a:p>
            <a:pPr marL="469900" marR="5080" indent="-457200">
              <a:lnSpc>
                <a:spcPct val="90000"/>
              </a:lnSpc>
              <a:buClr>
                <a:srgbClr val="C3403C"/>
              </a:buClr>
              <a:buChar char="•"/>
              <a:tabLst>
                <a:tab pos="469900" algn="l"/>
              </a:tabLst>
            </a:pPr>
            <a:r>
              <a:rPr dirty="0"/>
              <a:t>Join</a:t>
            </a:r>
            <a:r>
              <a:rPr spc="-70" dirty="0"/>
              <a:t> </a:t>
            </a:r>
            <a:r>
              <a:rPr dirty="0"/>
              <a:t>alternate</a:t>
            </a:r>
            <a:r>
              <a:rPr spc="-65" dirty="0"/>
              <a:t> </a:t>
            </a:r>
            <a:r>
              <a:rPr dirty="0"/>
              <a:t>data</a:t>
            </a:r>
            <a:r>
              <a:rPr spc="-70" dirty="0"/>
              <a:t> </a:t>
            </a:r>
            <a:r>
              <a:rPr dirty="0"/>
              <a:t>with</a:t>
            </a:r>
            <a:r>
              <a:rPr spc="-55" dirty="0"/>
              <a:t> </a:t>
            </a:r>
            <a:r>
              <a:rPr dirty="0"/>
              <a:t>data</a:t>
            </a:r>
            <a:r>
              <a:rPr spc="-80" dirty="0"/>
              <a:t> </a:t>
            </a:r>
            <a:r>
              <a:rPr spc="-20" dirty="0"/>
              <a:t>from </a:t>
            </a:r>
            <a:r>
              <a:rPr dirty="0"/>
              <a:t>tidycensus</a:t>
            </a:r>
            <a:r>
              <a:rPr spc="-50" dirty="0"/>
              <a:t> </a:t>
            </a:r>
            <a:r>
              <a:rPr dirty="0"/>
              <a:t>to</a:t>
            </a:r>
            <a:r>
              <a:rPr spc="-70" dirty="0"/>
              <a:t> </a:t>
            </a:r>
            <a:r>
              <a:rPr dirty="0"/>
              <a:t>acquire</a:t>
            </a:r>
            <a:r>
              <a:rPr spc="-45" dirty="0"/>
              <a:t> </a:t>
            </a:r>
            <a:r>
              <a:rPr spc="-10" dirty="0"/>
              <a:t>geocodes </a:t>
            </a:r>
            <a:r>
              <a:rPr dirty="0"/>
              <a:t>needed</a:t>
            </a:r>
            <a:r>
              <a:rPr spc="-55" dirty="0"/>
              <a:t> </a:t>
            </a:r>
            <a:r>
              <a:rPr dirty="0"/>
              <a:t>for</a:t>
            </a:r>
            <a:r>
              <a:rPr spc="-80" dirty="0"/>
              <a:t> </a:t>
            </a:r>
            <a:r>
              <a:rPr dirty="0"/>
              <a:t>mapping</a:t>
            </a:r>
            <a:r>
              <a:rPr spc="-50" dirty="0"/>
              <a:t> </a:t>
            </a:r>
            <a:r>
              <a:rPr dirty="0"/>
              <a:t>data</a:t>
            </a:r>
            <a:r>
              <a:rPr spc="-65" dirty="0"/>
              <a:t> </a:t>
            </a:r>
            <a:r>
              <a:rPr dirty="0"/>
              <a:t>not</a:t>
            </a:r>
            <a:r>
              <a:rPr spc="-60" dirty="0"/>
              <a:t> </a:t>
            </a:r>
            <a:r>
              <a:rPr spc="-20" dirty="0"/>
              <a:t>from </a:t>
            </a:r>
            <a:r>
              <a:rPr dirty="0"/>
              <a:t>the</a:t>
            </a:r>
            <a:r>
              <a:rPr spc="-45" dirty="0"/>
              <a:t> </a:t>
            </a:r>
            <a:r>
              <a:rPr spc="-10" dirty="0"/>
              <a:t>census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068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dirty="0"/>
              <a:t>Everything</a:t>
            </a:r>
            <a:r>
              <a:rPr sz="3800" spc="-40" dirty="0"/>
              <a:t> </a:t>
            </a:r>
            <a:r>
              <a:rPr sz="3800" dirty="0"/>
              <a:t>you</a:t>
            </a:r>
            <a:r>
              <a:rPr sz="3800" spc="-15" dirty="0"/>
              <a:t> </a:t>
            </a:r>
            <a:r>
              <a:rPr sz="3800" dirty="0"/>
              <a:t>need</a:t>
            </a:r>
            <a:r>
              <a:rPr sz="3800" spc="-40" dirty="0"/>
              <a:t> </a:t>
            </a:r>
            <a:r>
              <a:rPr sz="3800" dirty="0"/>
              <a:t>to</a:t>
            </a:r>
            <a:r>
              <a:rPr sz="3800" spc="-15" dirty="0"/>
              <a:t> </a:t>
            </a:r>
            <a:r>
              <a:rPr sz="3800" dirty="0"/>
              <a:t>try</a:t>
            </a:r>
            <a:r>
              <a:rPr sz="3800" spc="-45" dirty="0"/>
              <a:t> </a:t>
            </a:r>
            <a:r>
              <a:rPr sz="3800" dirty="0"/>
              <a:t>this</a:t>
            </a:r>
            <a:r>
              <a:rPr sz="3800" spc="-40" dirty="0"/>
              <a:t> </a:t>
            </a:r>
            <a:r>
              <a:rPr sz="3800" dirty="0"/>
              <a:t>on</a:t>
            </a:r>
            <a:r>
              <a:rPr sz="3800" spc="-15" dirty="0"/>
              <a:t> </a:t>
            </a:r>
            <a:r>
              <a:rPr sz="3800" dirty="0"/>
              <a:t>your</a:t>
            </a:r>
            <a:r>
              <a:rPr sz="3800" spc="-35" dirty="0"/>
              <a:t> </a:t>
            </a:r>
            <a:r>
              <a:rPr sz="3800" spc="-25" dirty="0"/>
              <a:t>own</a:t>
            </a:r>
            <a:endParaRPr sz="3800"/>
          </a:p>
        </p:txBody>
      </p:sp>
      <p:sp>
        <p:nvSpPr>
          <p:cNvPr id="3" name="object 3"/>
          <p:cNvSpPr txBox="1"/>
          <p:nvPr/>
        </p:nvSpPr>
        <p:spPr>
          <a:xfrm>
            <a:off x="688340" y="6421018"/>
            <a:ext cx="26797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Metropolitan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Health</a:t>
            </a:r>
            <a:r>
              <a:rPr sz="16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District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64290" y="6440830"/>
            <a:ext cx="1384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02043" y="2366111"/>
            <a:ext cx="1997075" cy="777875"/>
            <a:chOff x="602043" y="2366111"/>
            <a:chExt cx="1997075" cy="777875"/>
          </a:xfrm>
        </p:grpSpPr>
        <p:sp>
          <p:nvSpPr>
            <p:cNvPr id="6" name="object 6"/>
            <p:cNvSpPr/>
            <p:nvPr/>
          </p:nvSpPr>
          <p:spPr>
            <a:xfrm>
              <a:off x="614743" y="2378811"/>
              <a:ext cx="1971675" cy="752475"/>
            </a:xfrm>
            <a:custGeom>
              <a:avLst/>
              <a:gdLst/>
              <a:ahLst/>
              <a:cxnLst/>
              <a:rect l="l" t="t" r="r" b="b"/>
              <a:pathLst>
                <a:path w="1971675" h="752475">
                  <a:moveTo>
                    <a:pt x="1971675" y="0"/>
                  </a:moveTo>
                  <a:lnTo>
                    <a:pt x="0" y="0"/>
                  </a:lnTo>
                  <a:lnTo>
                    <a:pt x="0" y="752119"/>
                  </a:lnTo>
                  <a:lnTo>
                    <a:pt x="1971675" y="752119"/>
                  </a:lnTo>
                  <a:lnTo>
                    <a:pt x="1971675" y="0"/>
                  </a:lnTo>
                  <a:close/>
                </a:path>
              </a:pathLst>
            </a:custGeom>
            <a:solidFill>
              <a:srgbClr val="7600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14743" y="2378811"/>
              <a:ext cx="1971675" cy="752475"/>
            </a:xfrm>
            <a:custGeom>
              <a:avLst/>
              <a:gdLst/>
              <a:ahLst/>
              <a:cxnLst/>
              <a:rect l="l" t="t" r="r" b="b"/>
              <a:pathLst>
                <a:path w="1971675" h="752475">
                  <a:moveTo>
                    <a:pt x="0" y="752119"/>
                  </a:moveTo>
                  <a:lnTo>
                    <a:pt x="1971675" y="752119"/>
                  </a:lnTo>
                  <a:lnTo>
                    <a:pt x="1971675" y="0"/>
                  </a:lnTo>
                  <a:lnTo>
                    <a:pt x="0" y="0"/>
                  </a:lnTo>
                  <a:lnTo>
                    <a:pt x="0" y="752119"/>
                  </a:lnTo>
                  <a:close/>
                </a:path>
              </a:pathLst>
            </a:custGeom>
            <a:ln w="25400">
              <a:solidFill>
                <a:srgbClr val="76000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191856" y="2775204"/>
            <a:ext cx="817244" cy="279400"/>
          </a:xfrm>
          <a:prstGeom prst="rect">
            <a:avLst/>
          </a:prstGeom>
          <a:solidFill>
            <a:srgbClr val="EAEBEC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75"/>
              </a:lnSpc>
            </a:pPr>
            <a:r>
              <a:rPr sz="1900" b="1" u="sng" dirty="0">
                <a:solidFill>
                  <a:srgbClr val="0392A3"/>
                </a:solidFill>
                <a:uFill>
                  <a:solidFill>
                    <a:srgbClr val="0392A3"/>
                  </a:solidFill>
                </a:uFill>
                <a:latin typeface="Arial"/>
                <a:cs typeface="Arial"/>
                <a:hlinkClick r:id="rId2"/>
              </a:rPr>
              <a:t>Base</a:t>
            </a:r>
            <a:r>
              <a:rPr sz="1900" b="1" u="sng" spc="-70" dirty="0">
                <a:solidFill>
                  <a:srgbClr val="0392A3"/>
                </a:solidFill>
                <a:uFill>
                  <a:solidFill>
                    <a:srgbClr val="0392A3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1900" b="1" u="sng" spc="-50" dirty="0">
                <a:solidFill>
                  <a:srgbClr val="0392A3"/>
                </a:solidFill>
                <a:uFill>
                  <a:solidFill>
                    <a:srgbClr val="0392A3"/>
                  </a:solidFill>
                </a:uFill>
                <a:latin typeface="Arial"/>
                <a:cs typeface="Arial"/>
                <a:hlinkClick r:id="rId2"/>
              </a:rPr>
              <a:t>R</a:t>
            </a:r>
            <a:endParaRPr sz="19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14743" y="3130930"/>
            <a:ext cx="1971675" cy="2034539"/>
          </a:xfrm>
          <a:custGeom>
            <a:avLst/>
            <a:gdLst/>
            <a:ahLst/>
            <a:cxnLst/>
            <a:rect l="l" t="t" r="r" b="b"/>
            <a:pathLst>
              <a:path w="1971675" h="2034539">
                <a:moveTo>
                  <a:pt x="0" y="2034032"/>
                </a:moveTo>
                <a:lnTo>
                  <a:pt x="1971675" y="2034032"/>
                </a:lnTo>
                <a:lnTo>
                  <a:pt x="1971675" y="0"/>
                </a:lnTo>
                <a:lnTo>
                  <a:pt x="0" y="0"/>
                </a:lnTo>
                <a:lnTo>
                  <a:pt x="0" y="2034032"/>
                </a:lnTo>
                <a:close/>
              </a:path>
            </a:pathLst>
          </a:custGeom>
          <a:ln w="25400">
            <a:solidFill>
              <a:srgbClr val="D5CA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14743" y="3118230"/>
            <a:ext cx="1971675" cy="2059939"/>
          </a:xfrm>
          <a:prstGeom prst="rect">
            <a:avLst/>
          </a:prstGeom>
          <a:solidFill>
            <a:srgbClr val="D5CACC">
              <a:alpha val="90194"/>
            </a:srgbClr>
          </a:solidFill>
        </p:spPr>
        <p:txBody>
          <a:bodyPr vert="horz" wrap="square" lIns="0" tIns="111125" rIns="0" bIns="0" rtlCol="0">
            <a:spAutoFit/>
          </a:bodyPr>
          <a:lstStyle/>
          <a:p>
            <a:pPr marL="271780" marR="188595" indent="-170815">
              <a:lnSpc>
                <a:spcPct val="86200"/>
              </a:lnSpc>
              <a:spcBef>
                <a:spcPts val="875"/>
              </a:spcBef>
              <a:buFont typeface="Arial"/>
              <a:buChar char="•"/>
              <a:tabLst>
                <a:tab pos="273685" algn="l"/>
              </a:tabLst>
            </a:pPr>
            <a:r>
              <a:rPr sz="1900" b="1" i="1" dirty="0">
                <a:solidFill>
                  <a:srgbClr val="1F1F20"/>
                </a:solidFill>
                <a:latin typeface="Arial"/>
                <a:cs typeface="Arial"/>
              </a:rPr>
              <a:t>Note</a:t>
            </a:r>
            <a:r>
              <a:rPr sz="1900" b="1" i="1" spc="-4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1900" b="1" i="1" spc="-25" dirty="0">
                <a:solidFill>
                  <a:srgbClr val="1F1F20"/>
                </a:solidFill>
                <a:latin typeface="Arial"/>
                <a:cs typeface="Arial"/>
              </a:rPr>
              <a:t>the 	</a:t>
            </a:r>
            <a:r>
              <a:rPr sz="1900" b="1" i="1" spc="-10" dirty="0">
                <a:solidFill>
                  <a:srgbClr val="1F1F20"/>
                </a:solidFill>
                <a:latin typeface="Arial"/>
                <a:cs typeface="Arial"/>
              </a:rPr>
              <a:t>download 	</a:t>
            </a:r>
            <a:r>
              <a:rPr sz="1900" b="1" i="1" dirty="0">
                <a:solidFill>
                  <a:srgbClr val="1F1F20"/>
                </a:solidFill>
                <a:latin typeface="Arial"/>
                <a:cs typeface="Arial"/>
              </a:rPr>
              <a:t>will</a:t>
            </a:r>
            <a:r>
              <a:rPr sz="1900" b="1" i="1" spc="-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1900" b="1" i="1" spc="-10" dirty="0">
                <a:solidFill>
                  <a:srgbClr val="1F1F20"/>
                </a:solidFill>
                <a:latin typeface="Arial"/>
                <a:cs typeface="Arial"/>
              </a:rPr>
              <a:t>depend 	</a:t>
            </a:r>
            <a:r>
              <a:rPr sz="1900" b="1" i="1" dirty="0">
                <a:solidFill>
                  <a:srgbClr val="1F1F20"/>
                </a:solidFill>
                <a:latin typeface="Arial"/>
                <a:cs typeface="Arial"/>
              </a:rPr>
              <a:t>on</a:t>
            </a:r>
            <a:r>
              <a:rPr sz="1900" b="1" i="1" spc="-3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1900" b="1" i="1" dirty="0">
                <a:solidFill>
                  <a:srgbClr val="1F1F20"/>
                </a:solidFill>
                <a:latin typeface="Arial"/>
                <a:cs typeface="Arial"/>
              </a:rPr>
              <a:t>the</a:t>
            </a:r>
            <a:r>
              <a:rPr sz="1900" b="1" i="1" spc="-3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1900" b="1" i="1" spc="-20" dirty="0">
                <a:solidFill>
                  <a:srgbClr val="1F1F20"/>
                </a:solidFill>
                <a:latin typeface="Arial"/>
                <a:cs typeface="Arial"/>
              </a:rPr>
              <a:t>make 	</a:t>
            </a:r>
            <a:r>
              <a:rPr sz="1900" b="1" i="1" dirty="0">
                <a:solidFill>
                  <a:srgbClr val="1F1F20"/>
                </a:solidFill>
                <a:latin typeface="Arial"/>
                <a:cs typeface="Arial"/>
              </a:rPr>
              <a:t>and</a:t>
            </a:r>
            <a:r>
              <a:rPr sz="1900" b="1" i="1" spc="-4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1900" b="1" i="1" dirty="0">
                <a:solidFill>
                  <a:srgbClr val="1F1F20"/>
                </a:solidFill>
                <a:latin typeface="Arial"/>
                <a:cs typeface="Arial"/>
              </a:rPr>
              <a:t>model</a:t>
            </a:r>
            <a:r>
              <a:rPr sz="1900" b="1" i="1" spc="-3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1900" b="1" i="1" spc="-25" dirty="0">
                <a:solidFill>
                  <a:srgbClr val="1F1F20"/>
                </a:solidFill>
                <a:latin typeface="Arial"/>
                <a:cs typeface="Arial"/>
              </a:rPr>
              <a:t>of 	</a:t>
            </a:r>
            <a:r>
              <a:rPr sz="1900" b="1" i="1" spc="-20" dirty="0">
                <a:solidFill>
                  <a:srgbClr val="1F1F20"/>
                </a:solidFill>
                <a:latin typeface="Arial"/>
                <a:cs typeface="Arial"/>
              </a:rPr>
              <a:t>your 	</a:t>
            </a:r>
            <a:r>
              <a:rPr sz="1900" b="1" i="1" spc="-10" dirty="0">
                <a:solidFill>
                  <a:srgbClr val="1F1F20"/>
                </a:solidFill>
                <a:latin typeface="Arial"/>
                <a:cs typeface="Arial"/>
              </a:rPr>
              <a:t>computer</a:t>
            </a:r>
            <a:endParaRPr sz="19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849752" y="2366111"/>
            <a:ext cx="1997075" cy="777875"/>
            <a:chOff x="2849752" y="2366111"/>
            <a:chExt cx="1997075" cy="777875"/>
          </a:xfrm>
        </p:grpSpPr>
        <p:sp>
          <p:nvSpPr>
            <p:cNvPr id="12" name="object 12"/>
            <p:cNvSpPr/>
            <p:nvPr/>
          </p:nvSpPr>
          <p:spPr>
            <a:xfrm>
              <a:off x="2862452" y="2378811"/>
              <a:ext cx="1971675" cy="752475"/>
            </a:xfrm>
            <a:custGeom>
              <a:avLst/>
              <a:gdLst/>
              <a:ahLst/>
              <a:cxnLst/>
              <a:rect l="l" t="t" r="r" b="b"/>
              <a:pathLst>
                <a:path w="1971675" h="752475">
                  <a:moveTo>
                    <a:pt x="1971675" y="0"/>
                  </a:moveTo>
                  <a:lnTo>
                    <a:pt x="0" y="0"/>
                  </a:lnTo>
                  <a:lnTo>
                    <a:pt x="0" y="752119"/>
                  </a:lnTo>
                  <a:lnTo>
                    <a:pt x="1971675" y="752119"/>
                  </a:lnTo>
                  <a:lnTo>
                    <a:pt x="1971675" y="0"/>
                  </a:lnTo>
                  <a:close/>
                </a:path>
              </a:pathLst>
            </a:custGeom>
            <a:solidFill>
              <a:srgbClr val="7600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862452" y="2378811"/>
              <a:ext cx="1971675" cy="752475"/>
            </a:xfrm>
            <a:custGeom>
              <a:avLst/>
              <a:gdLst/>
              <a:ahLst/>
              <a:cxnLst/>
              <a:rect l="l" t="t" r="r" b="b"/>
              <a:pathLst>
                <a:path w="1971675" h="752475">
                  <a:moveTo>
                    <a:pt x="0" y="752119"/>
                  </a:moveTo>
                  <a:lnTo>
                    <a:pt x="1971675" y="752119"/>
                  </a:lnTo>
                  <a:lnTo>
                    <a:pt x="1971675" y="0"/>
                  </a:lnTo>
                  <a:lnTo>
                    <a:pt x="0" y="0"/>
                  </a:lnTo>
                  <a:lnTo>
                    <a:pt x="0" y="752119"/>
                  </a:lnTo>
                  <a:close/>
                </a:path>
              </a:pathLst>
            </a:custGeom>
            <a:ln w="25400">
              <a:solidFill>
                <a:srgbClr val="76000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351148" y="2775204"/>
            <a:ext cx="992505" cy="279400"/>
          </a:xfrm>
          <a:prstGeom prst="rect">
            <a:avLst/>
          </a:prstGeom>
          <a:solidFill>
            <a:srgbClr val="EAEBEC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75"/>
              </a:lnSpc>
            </a:pPr>
            <a:r>
              <a:rPr sz="1900" b="1" u="sng" dirty="0">
                <a:solidFill>
                  <a:srgbClr val="0392A3"/>
                </a:solidFill>
                <a:uFill>
                  <a:solidFill>
                    <a:srgbClr val="0392A3"/>
                  </a:solidFill>
                </a:uFill>
                <a:latin typeface="Arial"/>
                <a:cs typeface="Arial"/>
                <a:hlinkClick r:id="rId3"/>
              </a:rPr>
              <a:t>R</a:t>
            </a:r>
            <a:r>
              <a:rPr sz="1900" b="1" u="sng" spc="-20" dirty="0">
                <a:solidFill>
                  <a:srgbClr val="0392A3"/>
                </a:solidFill>
                <a:uFill>
                  <a:solidFill>
                    <a:srgbClr val="0392A3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1900" b="1" u="sng" spc="-10" dirty="0">
                <a:solidFill>
                  <a:srgbClr val="0392A3"/>
                </a:solidFill>
                <a:uFill>
                  <a:solidFill>
                    <a:srgbClr val="0392A3"/>
                  </a:solidFill>
                </a:uFill>
                <a:latin typeface="Arial"/>
                <a:cs typeface="Arial"/>
                <a:hlinkClick r:id="rId3"/>
              </a:rPr>
              <a:t>Studio</a:t>
            </a:r>
            <a:endParaRPr sz="19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62452" y="3130930"/>
            <a:ext cx="1971675" cy="2034539"/>
          </a:xfrm>
          <a:custGeom>
            <a:avLst/>
            <a:gdLst/>
            <a:ahLst/>
            <a:cxnLst/>
            <a:rect l="l" t="t" r="r" b="b"/>
            <a:pathLst>
              <a:path w="1971675" h="2034539">
                <a:moveTo>
                  <a:pt x="0" y="2034032"/>
                </a:moveTo>
                <a:lnTo>
                  <a:pt x="1971675" y="2034032"/>
                </a:lnTo>
                <a:lnTo>
                  <a:pt x="1971675" y="0"/>
                </a:lnTo>
                <a:lnTo>
                  <a:pt x="0" y="0"/>
                </a:lnTo>
                <a:lnTo>
                  <a:pt x="0" y="2034032"/>
                </a:lnTo>
                <a:close/>
              </a:path>
            </a:pathLst>
          </a:custGeom>
          <a:ln w="25400">
            <a:solidFill>
              <a:srgbClr val="D5CA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862452" y="3118230"/>
            <a:ext cx="1971675" cy="2059939"/>
          </a:xfrm>
          <a:prstGeom prst="rect">
            <a:avLst/>
          </a:prstGeom>
          <a:solidFill>
            <a:srgbClr val="D5CACC">
              <a:alpha val="90194"/>
            </a:srgbClr>
          </a:solidFill>
        </p:spPr>
        <p:txBody>
          <a:bodyPr vert="horz" wrap="square" lIns="0" tIns="111125" rIns="0" bIns="0" rtlCol="0">
            <a:spAutoFit/>
          </a:bodyPr>
          <a:lstStyle/>
          <a:p>
            <a:pPr marL="271780" marR="188595" indent="-170815">
              <a:lnSpc>
                <a:spcPct val="86200"/>
              </a:lnSpc>
              <a:spcBef>
                <a:spcPts val="875"/>
              </a:spcBef>
              <a:buFont typeface="Arial"/>
              <a:buChar char="•"/>
              <a:tabLst>
                <a:tab pos="273685" algn="l"/>
              </a:tabLst>
            </a:pPr>
            <a:r>
              <a:rPr sz="1900" b="1" i="1" dirty="0">
                <a:solidFill>
                  <a:srgbClr val="FF0000"/>
                </a:solidFill>
                <a:latin typeface="Arial"/>
                <a:cs typeface="Arial"/>
              </a:rPr>
              <a:t>Note</a:t>
            </a:r>
            <a:r>
              <a:rPr sz="1900" b="1" i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b="1" i="1" spc="-25" dirty="0">
                <a:solidFill>
                  <a:srgbClr val="FF0000"/>
                </a:solidFill>
                <a:latin typeface="Arial"/>
                <a:cs typeface="Arial"/>
              </a:rPr>
              <a:t>the 	</a:t>
            </a:r>
            <a:r>
              <a:rPr sz="1900" b="1" i="1" spc="-10" dirty="0">
                <a:solidFill>
                  <a:srgbClr val="FF0000"/>
                </a:solidFill>
                <a:latin typeface="Arial"/>
                <a:cs typeface="Arial"/>
              </a:rPr>
              <a:t>download 	</a:t>
            </a:r>
            <a:r>
              <a:rPr sz="1900" b="1" i="1" dirty="0">
                <a:solidFill>
                  <a:srgbClr val="FF0000"/>
                </a:solidFill>
                <a:latin typeface="Arial"/>
                <a:cs typeface="Arial"/>
              </a:rPr>
              <a:t>will</a:t>
            </a:r>
            <a:r>
              <a:rPr sz="1900" b="1" i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b="1" i="1" spc="-10" dirty="0">
                <a:solidFill>
                  <a:srgbClr val="FF0000"/>
                </a:solidFill>
                <a:latin typeface="Arial"/>
                <a:cs typeface="Arial"/>
              </a:rPr>
              <a:t>depend 	</a:t>
            </a:r>
            <a:r>
              <a:rPr sz="1900" b="1" i="1" dirty="0">
                <a:solidFill>
                  <a:srgbClr val="FF0000"/>
                </a:solidFill>
                <a:latin typeface="Arial"/>
                <a:cs typeface="Arial"/>
              </a:rPr>
              <a:t>on</a:t>
            </a:r>
            <a:r>
              <a:rPr sz="1900" b="1" i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b="1" i="1" dirty="0">
                <a:solidFill>
                  <a:srgbClr val="FF0000"/>
                </a:solidFill>
                <a:latin typeface="Arial"/>
                <a:cs typeface="Arial"/>
              </a:rPr>
              <a:t>the</a:t>
            </a:r>
            <a:r>
              <a:rPr sz="1900" b="1" i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b="1" i="1" spc="-20" dirty="0">
                <a:solidFill>
                  <a:srgbClr val="FF0000"/>
                </a:solidFill>
                <a:latin typeface="Arial"/>
                <a:cs typeface="Arial"/>
              </a:rPr>
              <a:t>make 	</a:t>
            </a:r>
            <a:r>
              <a:rPr sz="1900" b="1" i="1" dirty="0">
                <a:solidFill>
                  <a:srgbClr val="FF0000"/>
                </a:solidFill>
                <a:latin typeface="Arial"/>
                <a:cs typeface="Arial"/>
              </a:rPr>
              <a:t>and</a:t>
            </a:r>
            <a:r>
              <a:rPr sz="1900" b="1" i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b="1" i="1" dirty="0">
                <a:solidFill>
                  <a:srgbClr val="FF0000"/>
                </a:solidFill>
                <a:latin typeface="Arial"/>
                <a:cs typeface="Arial"/>
              </a:rPr>
              <a:t>model</a:t>
            </a:r>
            <a:r>
              <a:rPr sz="1900" b="1" i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b="1" i="1" spc="-25" dirty="0">
                <a:solidFill>
                  <a:srgbClr val="FF0000"/>
                </a:solidFill>
                <a:latin typeface="Arial"/>
                <a:cs typeface="Arial"/>
              </a:rPr>
              <a:t>of 	</a:t>
            </a:r>
            <a:r>
              <a:rPr sz="1900" b="1" i="1" spc="-20" dirty="0">
                <a:solidFill>
                  <a:srgbClr val="FF0000"/>
                </a:solidFill>
                <a:latin typeface="Arial"/>
                <a:cs typeface="Arial"/>
              </a:rPr>
              <a:t>your 	</a:t>
            </a:r>
            <a:r>
              <a:rPr sz="1900" b="1" i="1" spc="-10" dirty="0">
                <a:solidFill>
                  <a:srgbClr val="FF0000"/>
                </a:solidFill>
                <a:latin typeface="Arial"/>
                <a:cs typeface="Arial"/>
              </a:rPr>
              <a:t>computer</a:t>
            </a:r>
            <a:endParaRPr sz="19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097398" y="2366111"/>
            <a:ext cx="1997075" cy="777875"/>
            <a:chOff x="5097398" y="2366111"/>
            <a:chExt cx="1997075" cy="777875"/>
          </a:xfrm>
        </p:grpSpPr>
        <p:sp>
          <p:nvSpPr>
            <p:cNvPr id="18" name="object 18"/>
            <p:cNvSpPr/>
            <p:nvPr/>
          </p:nvSpPr>
          <p:spPr>
            <a:xfrm>
              <a:off x="5110098" y="2378811"/>
              <a:ext cx="1971675" cy="752475"/>
            </a:xfrm>
            <a:custGeom>
              <a:avLst/>
              <a:gdLst/>
              <a:ahLst/>
              <a:cxnLst/>
              <a:rect l="l" t="t" r="r" b="b"/>
              <a:pathLst>
                <a:path w="1971675" h="752475">
                  <a:moveTo>
                    <a:pt x="1971675" y="0"/>
                  </a:moveTo>
                  <a:lnTo>
                    <a:pt x="0" y="0"/>
                  </a:lnTo>
                  <a:lnTo>
                    <a:pt x="0" y="752119"/>
                  </a:lnTo>
                  <a:lnTo>
                    <a:pt x="1971675" y="752119"/>
                  </a:lnTo>
                  <a:lnTo>
                    <a:pt x="1971675" y="0"/>
                  </a:lnTo>
                  <a:close/>
                </a:path>
              </a:pathLst>
            </a:custGeom>
            <a:solidFill>
              <a:srgbClr val="7600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110098" y="2378811"/>
              <a:ext cx="1971675" cy="752475"/>
            </a:xfrm>
            <a:custGeom>
              <a:avLst/>
              <a:gdLst/>
              <a:ahLst/>
              <a:cxnLst/>
              <a:rect l="l" t="t" r="r" b="b"/>
              <a:pathLst>
                <a:path w="1971675" h="752475">
                  <a:moveTo>
                    <a:pt x="0" y="752119"/>
                  </a:moveTo>
                  <a:lnTo>
                    <a:pt x="1971675" y="752119"/>
                  </a:lnTo>
                  <a:lnTo>
                    <a:pt x="1971675" y="0"/>
                  </a:lnTo>
                  <a:lnTo>
                    <a:pt x="0" y="0"/>
                  </a:lnTo>
                  <a:lnTo>
                    <a:pt x="0" y="752119"/>
                  </a:lnTo>
                  <a:close/>
                </a:path>
              </a:pathLst>
            </a:custGeom>
            <a:ln w="25400">
              <a:solidFill>
                <a:srgbClr val="76000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742559" y="2749423"/>
            <a:ext cx="70739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b="1" spc="-10" dirty="0">
                <a:solidFill>
                  <a:srgbClr val="FFFFFF"/>
                </a:solidFill>
                <a:latin typeface="Arial"/>
                <a:cs typeface="Arial"/>
              </a:rPr>
              <a:t>Script</a:t>
            </a:r>
            <a:endParaRPr sz="19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110098" y="3130930"/>
            <a:ext cx="1971675" cy="2034539"/>
          </a:xfrm>
          <a:custGeom>
            <a:avLst/>
            <a:gdLst/>
            <a:ahLst/>
            <a:cxnLst/>
            <a:rect l="l" t="t" r="r" b="b"/>
            <a:pathLst>
              <a:path w="1971675" h="2034539">
                <a:moveTo>
                  <a:pt x="0" y="2034032"/>
                </a:moveTo>
                <a:lnTo>
                  <a:pt x="1971675" y="2034032"/>
                </a:lnTo>
                <a:lnTo>
                  <a:pt x="1971675" y="0"/>
                </a:lnTo>
                <a:lnTo>
                  <a:pt x="0" y="0"/>
                </a:lnTo>
                <a:lnTo>
                  <a:pt x="0" y="2034032"/>
                </a:lnTo>
                <a:close/>
              </a:path>
            </a:pathLst>
          </a:custGeom>
          <a:ln w="25400">
            <a:solidFill>
              <a:srgbClr val="D5CA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110098" y="3118230"/>
            <a:ext cx="1971675" cy="2059939"/>
          </a:xfrm>
          <a:prstGeom prst="rect">
            <a:avLst/>
          </a:prstGeom>
          <a:solidFill>
            <a:srgbClr val="D5CACC">
              <a:alpha val="90194"/>
            </a:srgbClr>
          </a:solidFill>
        </p:spPr>
        <p:txBody>
          <a:bodyPr vert="horz" wrap="square" lIns="0" tIns="112395" rIns="0" bIns="0" rtlCol="0">
            <a:spAutoFit/>
          </a:bodyPr>
          <a:lstStyle/>
          <a:p>
            <a:pPr marL="271780" marR="240665" indent="-170815">
              <a:lnSpc>
                <a:spcPts val="1970"/>
              </a:lnSpc>
              <a:spcBef>
                <a:spcPts val="885"/>
              </a:spcBef>
              <a:buFont typeface="Arial"/>
              <a:buChar char="•"/>
              <a:tabLst>
                <a:tab pos="273685" algn="l"/>
              </a:tabLst>
            </a:pPr>
            <a:r>
              <a:rPr sz="1900" b="1" dirty="0">
                <a:solidFill>
                  <a:srgbClr val="1F1F20"/>
                </a:solidFill>
                <a:latin typeface="Arial"/>
                <a:cs typeface="Arial"/>
              </a:rPr>
              <a:t>Included</a:t>
            </a:r>
            <a:r>
              <a:rPr sz="1900" b="1" spc="-8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1900" b="1" spc="-25" dirty="0">
                <a:solidFill>
                  <a:srgbClr val="1F1F20"/>
                </a:solidFill>
                <a:latin typeface="Arial"/>
                <a:cs typeface="Arial"/>
              </a:rPr>
              <a:t>in 	</a:t>
            </a:r>
            <a:r>
              <a:rPr sz="1900" b="1" dirty="0">
                <a:solidFill>
                  <a:srgbClr val="1F1F20"/>
                </a:solidFill>
                <a:latin typeface="Arial"/>
                <a:cs typeface="Arial"/>
              </a:rPr>
              <a:t>these</a:t>
            </a:r>
            <a:r>
              <a:rPr sz="1900" b="1" spc="-5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1F1F20"/>
                </a:solidFill>
                <a:latin typeface="Arial"/>
                <a:cs typeface="Arial"/>
              </a:rPr>
              <a:t>slides 	</a:t>
            </a:r>
            <a:r>
              <a:rPr sz="1900" b="1" dirty="0">
                <a:solidFill>
                  <a:srgbClr val="1F1F20"/>
                </a:solidFill>
                <a:latin typeface="Arial"/>
                <a:cs typeface="Arial"/>
              </a:rPr>
              <a:t>at</a:t>
            </a:r>
            <a:r>
              <a:rPr sz="1900" b="1" spc="-2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1F1F20"/>
                </a:solidFill>
                <a:latin typeface="Arial"/>
                <a:cs typeface="Arial"/>
              </a:rPr>
              <a:t>the</a:t>
            </a:r>
            <a:r>
              <a:rPr sz="1900" b="1" spc="-4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1F1F20"/>
                </a:solidFill>
                <a:latin typeface="Arial"/>
                <a:cs typeface="Arial"/>
              </a:rPr>
              <a:t>end</a:t>
            </a:r>
            <a:r>
              <a:rPr sz="1900" b="1" spc="-2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1900" b="1" spc="-25" dirty="0">
                <a:solidFill>
                  <a:srgbClr val="1F1F20"/>
                </a:solidFill>
                <a:latin typeface="Arial"/>
                <a:cs typeface="Arial"/>
              </a:rPr>
              <a:t>of 	the 	</a:t>
            </a:r>
            <a:r>
              <a:rPr sz="1900" b="1" spc="-10" dirty="0">
                <a:solidFill>
                  <a:srgbClr val="1F1F20"/>
                </a:solidFill>
                <a:latin typeface="Arial"/>
                <a:cs typeface="Arial"/>
              </a:rPr>
              <a:t>presentation</a:t>
            </a:r>
            <a:endParaRPr sz="19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7345171" y="2366111"/>
            <a:ext cx="1997075" cy="777875"/>
            <a:chOff x="7345171" y="2366111"/>
            <a:chExt cx="1997075" cy="777875"/>
          </a:xfrm>
        </p:grpSpPr>
        <p:sp>
          <p:nvSpPr>
            <p:cNvPr id="24" name="object 24"/>
            <p:cNvSpPr/>
            <p:nvPr/>
          </p:nvSpPr>
          <p:spPr>
            <a:xfrm>
              <a:off x="7357871" y="2378811"/>
              <a:ext cx="1971675" cy="752475"/>
            </a:xfrm>
            <a:custGeom>
              <a:avLst/>
              <a:gdLst/>
              <a:ahLst/>
              <a:cxnLst/>
              <a:rect l="l" t="t" r="r" b="b"/>
              <a:pathLst>
                <a:path w="1971675" h="752475">
                  <a:moveTo>
                    <a:pt x="1971675" y="0"/>
                  </a:moveTo>
                  <a:lnTo>
                    <a:pt x="0" y="0"/>
                  </a:lnTo>
                  <a:lnTo>
                    <a:pt x="0" y="752119"/>
                  </a:lnTo>
                  <a:lnTo>
                    <a:pt x="1971675" y="752119"/>
                  </a:lnTo>
                  <a:lnTo>
                    <a:pt x="1971675" y="0"/>
                  </a:lnTo>
                  <a:close/>
                </a:path>
              </a:pathLst>
            </a:custGeom>
            <a:solidFill>
              <a:srgbClr val="7600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357871" y="2378811"/>
              <a:ext cx="1971675" cy="752475"/>
            </a:xfrm>
            <a:custGeom>
              <a:avLst/>
              <a:gdLst/>
              <a:ahLst/>
              <a:cxnLst/>
              <a:rect l="l" t="t" r="r" b="b"/>
              <a:pathLst>
                <a:path w="1971675" h="752475">
                  <a:moveTo>
                    <a:pt x="0" y="752119"/>
                  </a:moveTo>
                  <a:lnTo>
                    <a:pt x="1971675" y="752119"/>
                  </a:lnTo>
                  <a:lnTo>
                    <a:pt x="1971675" y="0"/>
                  </a:lnTo>
                  <a:lnTo>
                    <a:pt x="0" y="0"/>
                  </a:lnTo>
                  <a:lnTo>
                    <a:pt x="0" y="752119"/>
                  </a:lnTo>
                  <a:close/>
                </a:path>
              </a:pathLst>
            </a:custGeom>
            <a:ln w="25400">
              <a:solidFill>
                <a:srgbClr val="76000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8052943" y="2748787"/>
            <a:ext cx="58356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b="1" spc="-20" dirty="0">
                <a:solidFill>
                  <a:srgbClr val="FFFFFF"/>
                </a:solidFill>
                <a:latin typeface="Arial"/>
                <a:cs typeface="Arial"/>
              </a:rPr>
              <a:t>Time</a:t>
            </a:r>
            <a:endParaRPr sz="19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357871" y="3130930"/>
            <a:ext cx="1971675" cy="2034539"/>
          </a:xfrm>
          <a:custGeom>
            <a:avLst/>
            <a:gdLst/>
            <a:ahLst/>
            <a:cxnLst/>
            <a:rect l="l" t="t" r="r" b="b"/>
            <a:pathLst>
              <a:path w="1971675" h="2034539">
                <a:moveTo>
                  <a:pt x="0" y="2034032"/>
                </a:moveTo>
                <a:lnTo>
                  <a:pt x="1971675" y="2034032"/>
                </a:lnTo>
                <a:lnTo>
                  <a:pt x="1971675" y="0"/>
                </a:lnTo>
                <a:lnTo>
                  <a:pt x="0" y="0"/>
                </a:lnTo>
                <a:lnTo>
                  <a:pt x="0" y="2034032"/>
                </a:lnTo>
                <a:close/>
              </a:path>
            </a:pathLst>
          </a:custGeom>
          <a:ln w="25400">
            <a:solidFill>
              <a:srgbClr val="D5CA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7357871" y="3118230"/>
            <a:ext cx="1971675" cy="2059939"/>
          </a:xfrm>
          <a:prstGeom prst="rect">
            <a:avLst/>
          </a:prstGeom>
          <a:solidFill>
            <a:srgbClr val="D5CACC">
              <a:alpha val="90194"/>
            </a:srgbClr>
          </a:solidFill>
        </p:spPr>
        <p:txBody>
          <a:bodyPr vert="horz" wrap="square" lIns="0" tIns="111125" rIns="0" bIns="0" rtlCol="0">
            <a:spAutoFit/>
          </a:bodyPr>
          <a:lstStyle/>
          <a:p>
            <a:pPr marL="272415" marR="175260" indent="-170815">
              <a:lnSpc>
                <a:spcPct val="86200"/>
              </a:lnSpc>
              <a:spcBef>
                <a:spcPts val="875"/>
              </a:spcBef>
              <a:buFont typeface="Arial"/>
              <a:buChar char="•"/>
              <a:tabLst>
                <a:tab pos="274320" algn="l"/>
              </a:tabLst>
            </a:pPr>
            <a:r>
              <a:rPr sz="1900" b="1" dirty="0">
                <a:solidFill>
                  <a:srgbClr val="FF0000"/>
                </a:solidFill>
                <a:latin typeface="Arial"/>
                <a:cs typeface="Arial"/>
              </a:rPr>
              <a:t>More</a:t>
            </a:r>
            <a:r>
              <a:rPr sz="19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b="1" spc="-20" dirty="0">
                <a:solidFill>
                  <a:srgbClr val="FF0000"/>
                </a:solidFill>
                <a:latin typeface="Arial"/>
                <a:cs typeface="Arial"/>
              </a:rPr>
              <a:t>than 	</a:t>
            </a:r>
            <a:r>
              <a:rPr sz="1900" b="1" dirty="0">
                <a:solidFill>
                  <a:srgbClr val="FF0000"/>
                </a:solidFill>
                <a:latin typeface="Arial"/>
                <a:cs typeface="Arial"/>
              </a:rPr>
              <a:t>one</a:t>
            </a:r>
            <a:r>
              <a:rPr sz="19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0000"/>
                </a:solidFill>
                <a:latin typeface="Arial"/>
                <a:cs typeface="Arial"/>
              </a:rPr>
              <a:t>hour</a:t>
            </a:r>
            <a:r>
              <a:rPr sz="19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0000"/>
                </a:solidFill>
                <a:latin typeface="Arial"/>
                <a:cs typeface="Arial"/>
              </a:rPr>
              <a:t>at</a:t>
            </a:r>
            <a:r>
              <a:rPr sz="19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b="1" spc="-50" dirty="0">
                <a:solidFill>
                  <a:srgbClr val="FF0000"/>
                </a:solidFill>
                <a:latin typeface="Arial"/>
                <a:cs typeface="Arial"/>
              </a:rPr>
              <a:t>a 	</a:t>
            </a:r>
            <a:r>
              <a:rPr sz="1900" b="1" dirty="0">
                <a:solidFill>
                  <a:srgbClr val="FF0000"/>
                </a:solidFill>
                <a:latin typeface="Arial"/>
                <a:cs typeface="Arial"/>
              </a:rPr>
              <a:t>time,</a:t>
            </a:r>
            <a:r>
              <a:rPr sz="19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b="1" spc="-25" dirty="0">
                <a:solidFill>
                  <a:srgbClr val="FF0000"/>
                </a:solidFill>
                <a:latin typeface="Arial"/>
                <a:cs typeface="Arial"/>
              </a:rPr>
              <a:t>and 	</a:t>
            </a:r>
            <a:r>
              <a:rPr sz="1900" b="1" dirty="0">
                <a:solidFill>
                  <a:srgbClr val="FF0000"/>
                </a:solidFill>
                <a:latin typeface="Arial"/>
                <a:cs typeface="Arial"/>
              </a:rPr>
              <a:t>more</a:t>
            </a:r>
            <a:r>
              <a:rPr sz="1900" b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b="1" spc="-20" dirty="0">
                <a:solidFill>
                  <a:srgbClr val="FF0000"/>
                </a:solidFill>
                <a:latin typeface="Arial"/>
                <a:cs typeface="Arial"/>
              </a:rPr>
              <a:t>than 	</a:t>
            </a:r>
            <a:r>
              <a:rPr sz="1900" b="1" dirty="0">
                <a:solidFill>
                  <a:srgbClr val="FF0000"/>
                </a:solidFill>
                <a:latin typeface="Arial"/>
                <a:cs typeface="Arial"/>
              </a:rPr>
              <a:t>one</a:t>
            </a:r>
            <a:r>
              <a:rPr sz="1900" b="1" spc="-9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b="1" spc="-20" dirty="0">
                <a:solidFill>
                  <a:srgbClr val="FF0000"/>
                </a:solidFill>
                <a:latin typeface="Arial"/>
                <a:cs typeface="Arial"/>
              </a:rPr>
              <a:t>day,</a:t>
            </a:r>
            <a:r>
              <a:rPr sz="1900" b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b="1" spc="-25" dirty="0">
                <a:solidFill>
                  <a:srgbClr val="FF0000"/>
                </a:solidFill>
                <a:latin typeface="Arial"/>
                <a:cs typeface="Arial"/>
              </a:rPr>
              <a:t>as 	</a:t>
            </a:r>
            <a:r>
              <a:rPr sz="1900" b="1" spc="-20" dirty="0">
                <a:solidFill>
                  <a:srgbClr val="FF0000"/>
                </a:solidFill>
                <a:latin typeface="Arial"/>
                <a:cs typeface="Arial"/>
              </a:rPr>
              <a:t>well.</a:t>
            </a:r>
            <a:endParaRPr sz="19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605518" y="2440558"/>
            <a:ext cx="1971675" cy="678180"/>
          </a:xfrm>
          <a:prstGeom prst="rect">
            <a:avLst/>
          </a:prstGeom>
          <a:solidFill>
            <a:srgbClr val="760005"/>
          </a:solidFill>
        </p:spPr>
        <p:txBody>
          <a:bodyPr vert="horz" wrap="square" lIns="0" tIns="431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40"/>
              </a:spcBef>
            </a:pPr>
            <a:endParaRPr sz="1900">
              <a:latin typeface="Times New Roman"/>
              <a:cs typeface="Times New Roman"/>
            </a:endParaRPr>
          </a:p>
          <a:p>
            <a:pPr marL="489584">
              <a:lnSpc>
                <a:spcPct val="100000"/>
              </a:lnSpc>
            </a:pPr>
            <a:r>
              <a:rPr sz="1900" b="1" spc="-10" dirty="0">
                <a:solidFill>
                  <a:srgbClr val="FFFFFF"/>
                </a:solidFill>
                <a:latin typeface="Arial"/>
                <a:cs typeface="Arial"/>
              </a:rPr>
              <a:t>Patience</a:t>
            </a:r>
            <a:endParaRPr sz="19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9605518" y="3130930"/>
            <a:ext cx="1971675" cy="2034539"/>
          </a:xfrm>
          <a:custGeom>
            <a:avLst/>
            <a:gdLst/>
            <a:ahLst/>
            <a:cxnLst/>
            <a:rect l="l" t="t" r="r" b="b"/>
            <a:pathLst>
              <a:path w="1971675" h="2034539">
                <a:moveTo>
                  <a:pt x="0" y="2034032"/>
                </a:moveTo>
                <a:lnTo>
                  <a:pt x="1971675" y="2034032"/>
                </a:lnTo>
                <a:lnTo>
                  <a:pt x="1971675" y="0"/>
                </a:lnTo>
                <a:lnTo>
                  <a:pt x="0" y="0"/>
                </a:lnTo>
                <a:lnTo>
                  <a:pt x="0" y="2034032"/>
                </a:lnTo>
                <a:close/>
              </a:path>
            </a:pathLst>
          </a:custGeom>
          <a:ln w="25400">
            <a:solidFill>
              <a:srgbClr val="D5CA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9605518" y="3118230"/>
            <a:ext cx="1971675" cy="2059939"/>
          </a:xfrm>
          <a:prstGeom prst="rect">
            <a:avLst/>
          </a:prstGeom>
          <a:solidFill>
            <a:srgbClr val="D5CACC">
              <a:alpha val="90194"/>
            </a:srgbClr>
          </a:solidFill>
        </p:spPr>
        <p:txBody>
          <a:bodyPr vert="horz" wrap="square" lIns="0" tIns="105410" rIns="0" bIns="0" rtlCol="0">
            <a:spAutoFit/>
          </a:bodyPr>
          <a:lstStyle/>
          <a:p>
            <a:pPr marL="269240" marR="245110" indent="-172720">
              <a:lnSpc>
                <a:spcPct val="86300"/>
              </a:lnSpc>
              <a:spcBef>
                <a:spcPts val="830"/>
              </a:spcBef>
              <a:buFont typeface="Arial"/>
              <a:buChar char="•"/>
              <a:tabLst>
                <a:tab pos="269240" algn="l"/>
              </a:tabLst>
            </a:pPr>
            <a:r>
              <a:rPr sz="1800" b="1" dirty="0">
                <a:solidFill>
                  <a:srgbClr val="1F1F20"/>
                </a:solidFill>
                <a:latin typeface="Arial"/>
                <a:cs typeface="Arial"/>
              </a:rPr>
              <a:t>Both</a:t>
            </a:r>
            <a:r>
              <a:rPr sz="1800" b="1" spc="-4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1F20"/>
                </a:solidFill>
                <a:latin typeface="Arial"/>
                <a:cs typeface="Arial"/>
              </a:rPr>
              <a:t>Base</a:t>
            </a:r>
            <a:r>
              <a:rPr sz="1800" b="1" spc="-2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1F1F20"/>
                </a:solidFill>
                <a:latin typeface="Arial"/>
                <a:cs typeface="Arial"/>
              </a:rPr>
              <a:t>R </a:t>
            </a:r>
            <a:r>
              <a:rPr sz="1800" b="1" dirty="0">
                <a:solidFill>
                  <a:srgbClr val="1F1F20"/>
                </a:solidFill>
                <a:latin typeface="Arial"/>
                <a:cs typeface="Arial"/>
              </a:rPr>
              <a:t>and</a:t>
            </a:r>
            <a:r>
              <a:rPr sz="1800" b="1" spc="-1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1F20"/>
                </a:solidFill>
                <a:latin typeface="Arial"/>
                <a:cs typeface="Arial"/>
              </a:rPr>
              <a:t>R</a:t>
            </a:r>
            <a:r>
              <a:rPr sz="1800" b="1" spc="-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1F20"/>
                </a:solidFill>
                <a:latin typeface="Arial"/>
                <a:cs typeface="Arial"/>
              </a:rPr>
              <a:t>Studio software require updating </a:t>
            </a:r>
            <a:r>
              <a:rPr sz="1800" b="1" dirty="0">
                <a:solidFill>
                  <a:srgbClr val="1F1F20"/>
                </a:solidFill>
                <a:latin typeface="Arial"/>
                <a:cs typeface="Arial"/>
              </a:rPr>
              <a:t>several</a:t>
            </a:r>
            <a:r>
              <a:rPr sz="1800" b="1" spc="-1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1F20"/>
                </a:solidFill>
                <a:latin typeface="Arial"/>
                <a:cs typeface="Arial"/>
              </a:rPr>
              <a:t>times annually.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2947542" y="1574850"/>
            <a:ext cx="1764664" cy="669925"/>
            <a:chOff x="2947542" y="1574850"/>
            <a:chExt cx="1764664" cy="669925"/>
          </a:xfrm>
        </p:grpSpPr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72942" y="1600250"/>
              <a:ext cx="1686244" cy="618566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2960242" y="1587550"/>
              <a:ext cx="1739264" cy="644525"/>
            </a:xfrm>
            <a:custGeom>
              <a:avLst/>
              <a:gdLst/>
              <a:ahLst/>
              <a:cxnLst/>
              <a:rect l="l" t="t" r="r" b="b"/>
              <a:pathLst>
                <a:path w="1739264" h="644525">
                  <a:moveTo>
                    <a:pt x="0" y="643966"/>
                  </a:moveTo>
                  <a:lnTo>
                    <a:pt x="1739137" y="643966"/>
                  </a:lnTo>
                  <a:lnTo>
                    <a:pt x="1739137" y="0"/>
                  </a:lnTo>
                  <a:lnTo>
                    <a:pt x="0" y="0"/>
                  </a:lnTo>
                  <a:lnTo>
                    <a:pt x="0" y="643966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948778" y="1384477"/>
            <a:ext cx="1155700" cy="944244"/>
            <a:chOff x="948778" y="1384477"/>
            <a:chExt cx="1155700" cy="944244"/>
          </a:xfrm>
        </p:grpSpPr>
        <p:pic>
          <p:nvPicPr>
            <p:cNvPr id="36" name="object 3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1972" y="1465466"/>
              <a:ext cx="1077017" cy="833823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961478" y="1397177"/>
              <a:ext cx="1130300" cy="918844"/>
            </a:xfrm>
            <a:custGeom>
              <a:avLst/>
              <a:gdLst/>
              <a:ahLst/>
              <a:cxnLst/>
              <a:rect l="l" t="t" r="r" b="b"/>
              <a:pathLst>
                <a:path w="1130300" h="918844">
                  <a:moveTo>
                    <a:pt x="0" y="918286"/>
                  </a:moveTo>
                  <a:lnTo>
                    <a:pt x="1130211" y="918286"/>
                  </a:lnTo>
                  <a:lnTo>
                    <a:pt x="1130211" y="0"/>
                  </a:lnTo>
                  <a:lnTo>
                    <a:pt x="0" y="0"/>
                  </a:lnTo>
                  <a:lnTo>
                    <a:pt x="0" y="918286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8" name="object 38"/>
          <p:cNvGrpSpPr/>
          <p:nvPr/>
        </p:nvGrpSpPr>
        <p:grpSpPr>
          <a:xfrm>
            <a:off x="5211445" y="1384477"/>
            <a:ext cx="1666239" cy="1056640"/>
            <a:chOff x="5211445" y="1384477"/>
            <a:chExt cx="1666239" cy="1056640"/>
          </a:xfrm>
        </p:grpSpPr>
        <p:pic>
          <p:nvPicPr>
            <p:cNvPr id="39" name="object 3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36845" y="1409877"/>
              <a:ext cx="1615185" cy="1005281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5224145" y="1397177"/>
              <a:ext cx="1640839" cy="1031240"/>
            </a:xfrm>
            <a:custGeom>
              <a:avLst/>
              <a:gdLst/>
              <a:ahLst/>
              <a:cxnLst/>
              <a:rect l="l" t="t" r="r" b="b"/>
              <a:pathLst>
                <a:path w="1640840" h="1031239">
                  <a:moveTo>
                    <a:pt x="0" y="1030681"/>
                  </a:moveTo>
                  <a:lnTo>
                    <a:pt x="1640585" y="1030681"/>
                  </a:lnTo>
                  <a:lnTo>
                    <a:pt x="1640585" y="0"/>
                  </a:lnTo>
                  <a:lnTo>
                    <a:pt x="0" y="0"/>
                  </a:lnTo>
                  <a:lnTo>
                    <a:pt x="0" y="1030681"/>
                  </a:lnTo>
                  <a:close/>
                </a:path>
              </a:pathLst>
            </a:custGeom>
            <a:ln w="253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1" name="object 41"/>
          <p:cNvGrpSpPr/>
          <p:nvPr/>
        </p:nvGrpSpPr>
        <p:grpSpPr>
          <a:xfrm>
            <a:off x="7720583" y="1293469"/>
            <a:ext cx="1203960" cy="1184910"/>
            <a:chOff x="7720583" y="1293469"/>
            <a:chExt cx="1203960" cy="1184910"/>
          </a:xfrm>
        </p:grpSpPr>
        <p:pic>
          <p:nvPicPr>
            <p:cNvPr id="42" name="object 4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45983" y="1318869"/>
              <a:ext cx="1152690" cy="1133627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7733283" y="1306169"/>
              <a:ext cx="1178560" cy="1159510"/>
            </a:xfrm>
            <a:custGeom>
              <a:avLst/>
              <a:gdLst/>
              <a:ahLst/>
              <a:cxnLst/>
              <a:rect l="l" t="t" r="r" b="b"/>
              <a:pathLst>
                <a:path w="1178559" h="1159510">
                  <a:moveTo>
                    <a:pt x="0" y="1159027"/>
                  </a:moveTo>
                  <a:lnTo>
                    <a:pt x="1178090" y="1159027"/>
                  </a:lnTo>
                  <a:lnTo>
                    <a:pt x="1178090" y="0"/>
                  </a:lnTo>
                  <a:lnTo>
                    <a:pt x="0" y="0"/>
                  </a:lnTo>
                  <a:lnTo>
                    <a:pt x="0" y="1159027"/>
                  </a:lnTo>
                  <a:close/>
                </a:path>
              </a:pathLst>
            </a:custGeom>
            <a:ln w="253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4" name="object 44"/>
          <p:cNvGrpSpPr/>
          <p:nvPr/>
        </p:nvGrpSpPr>
        <p:grpSpPr>
          <a:xfrm>
            <a:off x="9535794" y="1419504"/>
            <a:ext cx="2169795" cy="1021080"/>
            <a:chOff x="9535794" y="1419504"/>
            <a:chExt cx="2169795" cy="1021080"/>
          </a:xfrm>
        </p:grpSpPr>
        <p:pic>
          <p:nvPicPr>
            <p:cNvPr id="45" name="object 4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61194" y="1444904"/>
              <a:ext cx="2118614" cy="970254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9548494" y="1432204"/>
              <a:ext cx="2144395" cy="995680"/>
            </a:xfrm>
            <a:custGeom>
              <a:avLst/>
              <a:gdLst/>
              <a:ahLst/>
              <a:cxnLst/>
              <a:rect l="l" t="t" r="r" b="b"/>
              <a:pathLst>
                <a:path w="2144395" h="995680">
                  <a:moveTo>
                    <a:pt x="0" y="995654"/>
                  </a:moveTo>
                  <a:lnTo>
                    <a:pt x="2144014" y="995654"/>
                  </a:lnTo>
                  <a:lnTo>
                    <a:pt x="2144014" y="0"/>
                  </a:lnTo>
                  <a:lnTo>
                    <a:pt x="0" y="0"/>
                  </a:lnTo>
                  <a:lnTo>
                    <a:pt x="0" y="995654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580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New</a:t>
            </a:r>
            <a:r>
              <a:rPr spc="-95" dirty="0"/>
              <a:t> </a:t>
            </a:r>
            <a:r>
              <a:rPr dirty="0"/>
              <a:t>R</a:t>
            </a:r>
            <a:r>
              <a:rPr spc="-100" dirty="0"/>
              <a:t> </a:t>
            </a:r>
            <a:r>
              <a:rPr dirty="0"/>
              <a:t>packages</a:t>
            </a:r>
            <a:r>
              <a:rPr spc="-80" dirty="0"/>
              <a:t> </a:t>
            </a:r>
            <a:r>
              <a:rPr dirty="0"/>
              <a:t>are</a:t>
            </a:r>
            <a:r>
              <a:rPr spc="-75" dirty="0"/>
              <a:t> </a:t>
            </a:r>
            <a:r>
              <a:rPr dirty="0"/>
              <a:t>continuously</a:t>
            </a:r>
            <a:r>
              <a:rPr spc="-120" dirty="0"/>
              <a:t> </a:t>
            </a:r>
            <a:r>
              <a:rPr dirty="0"/>
              <a:t>coming</a:t>
            </a:r>
            <a:r>
              <a:rPr spc="-95" dirty="0"/>
              <a:t> </a:t>
            </a:r>
            <a:r>
              <a:rPr spc="-25" dirty="0"/>
              <a:t>out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625853"/>
            <a:ext cx="10718165" cy="3830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15240" indent="-457834">
              <a:lnSpc>
                <a:spcPct val="100000"/>
              </a:lnSpc>
              <a:spcBef>
                <a:spcPts val="100"/>
              </a:spcBef>
              <a:buClr>
                <a:srgbClr val="C3403C"/>
              </a:buClr>
              <a:buChar char="•"/>
              <a:tabLst>
                <a:tab pos="469900" algn="l"/>
              </a:tabLst>
            </a:pP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Shiny</a:t>
            </a:r>
            <a:r>
              <a:rPr sz="2400" spc="-6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is</a:t>
            </a:r>
            <a:r>
              <a:rPr sz="2400" spc="-7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another</a:t>
            </a:r>
            <a:r>
              <a:rPr sz="2400" spc="-6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package</a:t>
            </a:r>
            <a:r>
              <a:rPr sz="2400" spc="-6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used</a:t>
            </a:r>
            <a:r>
              <a:rPr sz="2400" spc="-6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for</a:t>
            </a:r>
            <a:r>
              <a:rPr sz="2400" spc="-8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mapping</a:t>
            </a:r>
            <a:r>
              <a:rPr sz="2400" spc="-5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and</a:t>
            </a:r>
            <a:r>
              <a:rPr sz="2400" spc="-6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dashboard</a:t>
            </a:r>
            <a:r>
              <a:rPr sz="2400" spc="-4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creation</a:t>
            </a:r>
            <a:r>
              <a:rPr sz="2400" spc="-3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–</a:t>
            </a:r>
            <a:r>
              <a:rPr sz="2400" spc="-8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it</a:t>
            </a:r>
            <a:r>
              <a:rPr sz="2400" spc="-7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1F1F20"/>
                </a:solidFill>
                <a:latin typeface="Arial"/>
                <a:cs typeface="Arial"/>
              </a:rPr>
              <a:t>has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become</a:t>
            </a:r>
            <a:r>
              <a:rPr sz="2400" spc="-6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increasingly</a:t>
            </a:r>
            <a:r>
              <a:rPr sz="2400" spc="-5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1F1F20"/>
                </a:solidFill>
                <a:latin typeface="Arial"/>
                <a:cs typeface="Arial"/>
              </a:rPr>
              <a:t>popular,</a:t>
            </a:r>
            <a:r>
              <a:rPr sz="2400" spc="-6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but</a:t>
            </a:r>
            <a:r>
              <a:rPr sz="2400" spc="-7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it</a:t>
            </a:r>
            <a:r>
              <a:rPr sz="2400" spc="-8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is</a:t>
            </a:r>
            <a:r>
              <a:rPr sz="2400" spc="-7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not</a:t>
            </a:r>
            <a:r>
              <a:rPr sz="2400" spc="-7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a</a:t>
            </a:r>
            <a:r>
              <a:rPr sz="2400" spc="-8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forgiving</a:t>
            </a:r>
            <a:r>
              <a:rPr sz="2400" spc="-6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1F1F20"/>
                </a:solidFill>
                <a:latin typeface="Arial"/>
                <a:cs typeface="Arial"/>
              </a:rPr>
              <a:t>package.</a:t>
            </a:r>
            <a:endParaRPr sz="2400">
              <a:latin typeface="Arial"/>
              <a:cs typeface="Arial"/>
            </a:endParaRPr>
          </a:p>
          <a:p>
            <a:pPr marL="469900" marR="185420" indent="-457834">
              <a:lnSpc>
                <a:spcPct val="100000"/>
              </a:lnSpc>
              <a:spcBef>
                <a:spcPts val="580"/>
              </a:spcBef>
              <a:buClr>
                <a:srgbClr val="C3403C"/>
              </a:buClr>
              <a:buChar char="•"/>
              <a:tabLst>
                <a:tab pos="469900" algn="l"/>
              </a:tabLst>
            </a:pP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While</a:t>
            </a:r>
            <a:r>
              <a:rPr sz="2400" spc="-4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R</a:t>
            </a:r>
            <a:r>
              <a:rPr sz="2400" spc="-4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and</a:t>
            </a:r>
            <a:r>
              <a:rPr sz="2400" spc="-4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R</a:t>
            </a:r>
            <a:r>
              <a:rPr sz="2400" spc="-5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Studio</a:t>
            </a:r>
            <a:r>
              <a:rPr sz="2400" spc="-3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are</a:t>
            </a:r>
            <a:r>
              <a:rPr sz="2400" spc="-4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free,</a:t>
            </a:r>
            <a:r>
              <a:rPr sz="2400" spc="-6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the</a:t>
            </a:r>
            <a:r>
              <a:rPr sz="2400" spc="-4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time</a:t>
            </a:r>
            <a:r>
              <a:rPr sz="2400" spc="-4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commitment</a:t>
            </a:r>
            <a:r>
              <a:rPr sz="2400" spc="-6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is</a:t>
            </a:r>
            <a:r>
              <a:rPr sz="2400" spc="-4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NOT</a:t>
            </a:r>
            <a:r>
              <a:rPr sz="2400" spc="-7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–</a:t>
            </a:r>
            <a:r>
              <a:rPr sz="2400" spc="-5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and</a:t>
            </a:r>
            <a:r>
              <a:rPr sz="2400" spc="-4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so</a:t>
            </a:r>
            <a:r>
              <a:rPr sz="2400" spc="-4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1F1F20"/>
                </a:solidFill>
                <a:latin typeface="Arial"/>
                <a:cs typeface="Arial"/>
              </a:rPr>
              <a:t>that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needs</a:t>
            </a:r>
            <a:r>
              <a:rPr sz="2400" spc="-6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to</a:t>
            </a:r>
            <a:r>
              <a:rPr sz="2400" spc="-7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be</a:t>
            </a:r>
            <a:r>
              <a:rPr sz="2400" spc="-6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weighed</a:t>
            </a:r>
            <a:r>
              <a:rPr sz="2400" spc="-4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in</a:t>
            </a:r>
            <a:r>
              <a:rPr sz="2400" spc="-6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determining</a:t>
            </a:r>
            <a:r>
              <a:rPr sz="2400" spc="-5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whether</a:t>
            </a:r>
            <a:r>
              <a:rPr sz="2400" spc="-6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to</a:t>
            </a:r>
            <a:r>
              <a:rPr sz="2400" spc="-7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go</a:t>
            </a:r>
            <a:r>
              <a:rPr sz="2400" spc="-6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with</a:t>
            </a:r>
            <a:r>
              <a:rPr sz="2400" spc="-6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an</a:t>
            </a:r>
            <a:r>
              <a:rPr sz="2400" spc="-7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expensive</a:t>
            </a:r>
            <a:r>
              <a:rPr sz="2400" spc="-4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1F1F20"/>
                </a:solidFill>
                <a:latin typeface="Arial"/>
                <a:cs typeface="Arial"/>
              </a:rPr>
              <a:t>ESRI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license</a:t>
            </a:r>
            <a:r>
              <a:rPr sz="2400" spc="-4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with</a:t>
            </a:r>
            <a:r>
              <a:rPr sz="2400" spc="-4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many</a:t>
            </a:r>
            <a:r>
              <a:rPr sz="2400" spc="-5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built</a:t>
            </a:r>
            <a:r>
              <a:rPr sz="2400" spc="-3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in</a:t>
            </a:r>
            <a:r>
              <a:rPr sz="2400" spc="-5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free</a:t>
            </a:r>
            <a:r>
              <a:rPr sz="2400" spc="-6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trainings</a:t>
            </a:r>
            <a:r>
              <a:rPr sz="2400" spc="-4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as</a:t>
            </a:r>
            <a:r>
              <a:rPr sz="2400" spc="-5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well</a:t>
            </a:r>
            <a:r>
              <a:rPr sz="2400" spc="-3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as</a:t>
            </a:r>
            <a:r>
              <a:rPr sz="2400" spc="-5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1F1F20"/>
                </a:solidFill>
                <a:latin typeface="Arial"/>
                <a:cs typeface="Arial"/>
              </a:rPr>
              <a:t>little-to-</a:t>
            </a:r>
            <a:r>
              <a:rPr sz="2400" spc="-20" dirty="0">
                <a:solidFill>
                  <a:srgbClr val="1F1F20"/>
                </a:solidFill>
                <a:latin typeface="Arial"/>
                <a:cs typeface="Arial"/>
              </a:rPr>
              <a:t>no-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coding</a:t>
            </a:r>
            <a:r>
              <a:rPr sz="2400" spc="-3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1F1F20"/>
                </a:solidFill>
                <a:latin typeface="Arial"/>
                <a:cs typeface="Arial"/>
              </a:rPr>
              <a:t>versus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using</a:t>
            </a:r>
            <a:r>
              <a:rPr sz="2400" spc="-7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1F1F20"/>
                </a:solidFill>
                <a:latin typeface="Arial"/>
                <a:cs typeface="Arial"/>
              </a:rPr>
              <a:t>open-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source</a:t>
            </a:r>
            <a:r>
              <a:rPr sz="2400" spc="-5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options</a:t>
            </a:r>
            <a:r>
              <a:rPr sz="2400" spc="-6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like</a:t>
            </a:r>
            <a:r>
              <a:rPr sz="2400" spc="-6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1F1F20"/>
                </a:solidFill>
                <a:latin typeface="Arial"/>
                <a:cs typeface="Arial"/>
              </a:rPr>
              <a:t>these.</a:t>
            </a:r>
            <a:endParaRPr sz="2400">
              <a:latin typeface="Arial"/>
              <a:cs typeface="Arial"/>
            </a:endParaRPr>
          </a:p>
          <a:p>
            <a:pPr marL="469900" marR="5080" indent="-457834">
              <a:lnSpc>
                <a:spcPct val="100000"/>
              </a:lnSpc>
              <a:spcBef>
                <a:spcPts val="575"/>
              </a:spcBef>
              <a:buClr>
                <a:srgbClr val="C3403C"/>
              </a:buClr>
              <a:buChar char="•"/>
              <a:tabLst>
                <a:tab pos="469900" algn="l"/>
              </a:tabLst>
            </a:pP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Fastest</a:t>
            </a:r>
            <a:r>
              <a:rPr sz="2400" spc="-9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option</a:t>
            </a:r>
            <a:r>
              <a:rPr sz="2400" spc="-6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for</a:t>
            </a:r>
            <a:r>
              <a:rPr sz="2400" spc="-7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customized,</a:t>
            </a:r>
            <a:r>
              <a:rPr sz="2400" spc="-7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reproducible,</a:t>
            </a:r>
            <a:r>
              <a:rPr sz="2400" spc="-5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1F1F20"/>
                </a:solidFill>
                <a:latin typeface="Arial"/>
                <a:cs typeface="Arial"/>
              </a:rPr>
              <a:t>open-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source</a:t>
            </a:r>
            <a:r>
              <a:rPr sz="2400" spc="-5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maps</a:t>
            </a:r>
            <a:r>
              <a:rPr sz="2400" spc="-7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1F1F20"/>
                </a:solidFill>
                <a:latin typeface="Arial"/>
                <a:cs typeface="Arial"/>
              </a:rPr>
              <a:t>might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involve</a:t>
            </a:r>
            <a:r>
              <a:rPr sz="2400" spc="-4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contracting</a:t>
            </a:r>
            <a:r>
              <a:rPr sz="2400" spc="-4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with</a:t>
            </a:r>
            <a:r>
              <a:rPr sz="2400" spc="-4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a</a:t>
            </a:r>
            <a:r>
              <a:rPr sz="2400" spc="-5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R</a:t>
            </a:r>
            <a:r>
              <a:rPr sz="2400" spc="-5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programmer</a:t>
            </a:r>
            <a:r>
              <a:rPr sz="2400" spc="-5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to</a:t>
            </a:r>
            <a:r>
              <a:rPr sz="2400" spc="-7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sit</a:t>
            </a:r>
            <a:r>
              <a:rPr sz="2400" spc="-5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with</a:t>
            </a:r>
            <a:r>
              <a:rPr sz="2400" spc="-5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you</a:t>
            </a:r>
            <a:r>
              <a:rPr sz="2400" spc="-5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and</a:t>
            </a:r>
            <a:r>
              <a:rPr sz="2400" spc="-4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tailor</a:t>
            </a:r>
            <a:r>
              <a:rPr sz="2400" spc="-4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your</a:t>
            </a:r>
            <a:r>
              <a:rPr sz="2400" spc="-5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1F1F20"/>
                </a:solidFill>
                <a:latin typeface="Arial"/>
                <a:cs typeface="Arial"/>
              </a:rPr>
              <a:t>maps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just</a:t>
            </a:r>
            <a:r>
              <a:rPr sz="2400" spc="-4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how</a:t>
            </a:r>
            <a:r>
              <a:rPr sz="2400" spc="-3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you</a:t>
            </a:r>
            <a:r>
              <a:rPr sz="2400" spc="-3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want</a:t>
            </a:r>
            <a:r>
              <a:rPr sz="2400" spc="-3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them</a:t>
            </a:r>
            <a:r>
              <a:rPr sz="2400" spc="-3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–</a:t>
            </a:r>
            <a:r>
              <a:rPr sz="2400" spc="-3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and</a:t>
            </a:r>
            <a:r>
              <a:rPr sz="2400" spc="-5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then</a:t>
            </a:r>
            <a:r>
              <a:rPr sz="2400" spc="-4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see</a:t>
            </a:r>
            <a:r>
              <a:rPr sz="2400" spc="-4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if</a:t>
            </a:r>
            <a:r>
              <a:rPr sz="2400" spc="-3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you</a:t>
            </a:r>
            <a:r>
              <a:rPr sz="2400" spc="-4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are</a:t>
            </a:r>
            <a:r>
              <a:rPr sz="2400" spc="-4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able</a:t>
            </a:r>
            <a:r>
              <a:rPr sz="2400" spc="-2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to</a:t>
            </a:r>
            <a:r>
              <a:rPr sz="2400" spc="-6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adapt</a:t>
            </a:r>
            <a:r>
              <a:rPr sz="2400" spc="-20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F1F20"/>
                </a:solidFill>
                <a:latin typeface="Arial"/>
                <a:cs typeface="Arial"/>
              </a:rPr>
              <a:t>that</a:t>
            </a:r>
            <a:r>
              <a:rPr sz="2400" spc="-45" dirty="0">
                <a:solidFill>
                  <a:srgbClr val="1F1F20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1F1F20"/>
                </a:solidFill>
                <a:latin typeface="Arial"/>
                <a:cs typeface="Arial"/>
              </a:rPr>
              <a:t>code </a:t>
            </a:r>
            <a:r>
              <a:rPr sz="2400" spc="-10" dirty="0">
                <a:solidFill>
                  <a:srgbClr val="1F1F20"/>
                </a:solidFill>
                <a:latin typeface="Arial"/>
                <a:cs typeface="Arial"/>
              </a:rPr>
              <a:t>yourself.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8340" y="6421018"/>
            <a:ext cx="24638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Metropolitan</a:t>
            </a:r>
            <a:r>
              <a:rPr sz="16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Health</a:t>
            </a:r>
            <a:r>
              <a:rPr sz="16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District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64290" y="6440830"/>
            <a:ext cx="1384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55" y="-1"/>
            <a:ext cx="12189332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62904" y="4485792"/>
            <a:ext cx="1266075" cy="1266075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4472178" y="2874645"/>
            <a:ext cx="32486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solidFill>
                  <a:srgbClr val="FFFFFF"/>
                </a:solidFill>
                <a:latin typeface="Arial Black"/>
                <a:cs typeface="Arial Black"/>
              </a:rPr>
              <a:t>THANK</a:t>
            </a:r>
            <a:r>
              <a:rPr sz="3600" b="0" spc="-15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600" b="0" spc="-20" dirty="0">
                <a:solidFill>
                  <a:srgbClr val="FFFFFF"/>
                </a:solidFill>
                <a:latin typeface="Arial Black"/>
                <a:cs typeface="Arial Black"/>
              </a:rPr>
              <a:t>YOU!</a:t>
            </a:r>
            <a:endParaRPr sz="360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94709" y="3574491"/>
            <a:ext cx="5402580" cy="847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05" algn="ctr">
              <a:lnSpc>
                <a:spcPts val="3715"/>
              </a:lnSpc>
              <a:spcBef>
                <a:spcPts val="105"/>
              </a:spcBef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Katherine</a:t>
            </a:r>
            <a:r>
              <a:rPr sz="32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Hathaway</a:t>
            </a:r>
            <a:endParaRPr sz="3200">
              <a:latin typeface="Arial"/>
              <a:cs typeface="Arial"/>
            </a:endParaRPr>
          </a:p>
          <a:p>
            <a:pPr algn="ctr">
              <a:lnSpc>
                <a:spcPts val="2755"/>
              </a:lnSpc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  <a:hlinkClick r:id="rId4"/>
              </a:rPr>
              <a:t>katherine.hathaway@sanantonio.gov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A computer screen with a blue background  AI-generated content may be incorrec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" y="1267"/>
            <a:ext cx="12191999" cy="685673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Text  AI-generated content may be incorrec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" y="1266"/>
            <a:ext cx="12191999" cy="685673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E961F-319D-D040-DECE-076CBDE52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A951A2AC-9EA3-B9D4-9AC8-9471B7964295}"/>
              </a:ext>
            </a:extLst>
          </p:cNvPr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Johnson County, Kansas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D2ECD635-A451-CF52-158B-0E792C2F7617}"/>
              </a:ext>
            </a:extLst>
          </p:cNvPr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chemeClr val="accent2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8E53CD19-D48A-F32E-33A5-98DB8D98E11C}"/>
              </a:ext>
            </a:extLst>
          </p:cNvPr>
          <p:cNvSpPr/>
          <p:nvPr/>
        </p:nvSpPr>
        <p:spPr>
          <a:xfrm>
            <a:off x="5513573" y="2329797"/>
            <a:ext cx="5898706" cy="282955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Suburb of Kansas City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Most populous county in Kansas</a:t>
            </a:r>
          </a:p>
          <a:p>
            <a:pPr marL="800100" marR="0" lvl="1" indent="-3429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620,000 people</a:t>
            </a: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E5E1FAD8-EBD8-25FD-B453-C3E24E617673}"/>
              </a:ext>
            </a:extLst>
          </p:cNvPr>
          <p:cNvSpPr/>
          <p:nvPr/>
        </p:nvSpPr>
        <p:spPr>
          <a:xfrm>
            <a:off x="487680" y="1341120"/>
            <a:ext cx="11236682" cy="97536"/>
          </a:xfrm>
          <a:prstGeom prst="rect">
            <a:avLst/>
          </a:prstGeom>
          <a:solidFill>
            <a:srgbClr val="F0B42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E976760-E5B4-ED36-CDDA-BBB1BA76B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1659"/>
          <a:stretch>
            <a:fillRect/>
          </a:stretch>
        </p:blipFill>
        <p:spPr>
          <a:xfrm>
            <a:off x="10179696" y="6266688"/>
            <a:ext cx="1851367" cy="591312"/>
          </a:xfrm>
          <a:prstGeom prst="rect">
            <a:avLst/>
          </a:prstGeom>
        </p:spPr>
      </p:pic>
      <p:pic>
        <p:nvPicPr>
          <p:cNvPr id="1026" name="Picture 2" descr="Johnson County Map, Kansas - US County Maps">
            <a:extLst>
              <a:ext uri="{FF2B5EF4-FFF2-40B4-BE49-F238E27FC236}">
                <a16:creationId xmlns:a16="http://schemas.microsoft.com/office/drawing/2014/main" id="{3870C20F-E5D0-D898-EEE0-90E361400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" y="2555640"/>
            <a:ext cx="4607953" cy="237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78284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Text  AI-generated content may be incorrec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" y="1267"/>
            <a:ext cx="12191999" cy="6856729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A screenshot of a computer screen  AI-generated content may be incorrec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" y="1267"/>
            <a:ext cx="12191999" cy="6856729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" y="1267"/>
            <a:ext cx="12191999" cy="6856729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Text  AI-generated content may be incorrec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" y="1267"/>
            <a:ext cx="12191999" cy="6856728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pink circles with white letters&#10;&#10;AI-generated content may be incorrect.">
            <a:extLst>
              <a:ext uri="{FF2B5EF4-FFF2-40B4-BE49-F238E27FC236}">
                <a16:creationId xmlns:a16="http://schemas.microsoft.com/office/drawing/2014/main" id="{632680A4-5AD7-9129-CE7D-EC1169EFE5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4959" y="315913"/>
            <a:ext cx="9062081" cy="59356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4214016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6452D89-8C07-7484-5AED-3F02531AB9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49966" y="788383"/>
            <a:ext cx="4779200" cy="4779200"/>
          </a:xfr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9CCB4F-5E69-A45A-7059-13E790F2F6D3}"/>
              </a:ext>
            </a:extLst>
          </p:cNvPr>
          <p:cNvSpPr txBox="1"/>
          <p:nvPr/>
        </p:nvSpPr>
        <p:spPr>
          <a:xfrm>
            <a:off x="903356" y="5567174"/>
            <a:ext cx="930113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/>
              <a:t>For any questions, please email </a:t>
            </a:r>
            <a:r>
              <a:rPr lang="en-US" sz="2800">
                <a:ea typeface="+mn-lt"/>
                <a:cs typeface="+mn-lt"/>
              </a:rPr>
              <a:t>phinformatics@naccho.org</a:t>
            </a:r>
            <a:endParaRPr lang="en-US" sz="2800" dirty="0">
              <a:ea typeface="+mn-lt"/>
              <a:cs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FE4376-F157-D717-943B-5F1157F8AE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3287" y="1712686"/>
            <a:ext cx="3302000" cy="33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222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BA07F-7C54-951F-4E89-DF2FB848A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EC17C3D-0F6A-4A75-DC9F-6635D6C1EE17}"/>
              </a:ext>
            </a:extLst>
          </p:cNvPr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did we get here?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6FD8EDDD-4BF0-4268-1DAC-9EAA62AB290C}"/>
              </a:ext>
            </a:extLst>
          </p:cNvPr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chemeClr val="accent2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BF33A421-D6C1-C6BF-0C33-5090287D35A0}"/>
              </a:ext>
            </a:extLst>
          </p:cNvPr>
          <p:cNvSpPr/>
          <p:nvPr/>
        </p:nvSpPr>
        <p:spPr>
          <a:xfrm>
            <a:off x="487680" y="1341120"/>
            <a:ext cx="11236682" cy="47548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Johnson County Epidemiology formed in 2020</a:t>
            </a:r>
          </a:p>
          <a:p>
            <a:pPr marL="800100" marR="0" lvl="1" indent="-3429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 of COVID-19 Pandemic</a:t>
            </a: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Expansion from 2 to 8 population health epidemiology staff</a:t>
            </a: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After COVID – what now?</a:t>
            </a: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3AC1FEF6-CEAE-297D-38FD-531E5AC42C86}"/>
              </a:ext>
            </a:extLst>
          </p:cNvPr>
          <p:cNvSpPr/>
          <p:nvPr/>
        </p:nvSpPr>
        <p:spPr>
          <a:xfrm>
            <a:off x="487680" y="1341120"/>
            <a:ext cx="11236682" cy="97536"/>
          </a:xfrm>
          <a:prstGeom prst="rect">
            <a:avLst/>
          </a:prstGeom>
          <a:solidFill>
            <a:srgbClr val="F0B42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1045959-C227-03E4-1486-2956BF3A14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1659"/>
          <a:stretch>
            <a:fillRect/>
          </a:stretch>
        </p:blipFill>
        <p:spPr>
          <a:xfrm>
            <a:off x="10179696" y="6266688"/>
            <a:ext cx="1851367" cy="5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66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6F0AE-CAEA-8C45-4273-8039D4BFF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FAA9214-310B-B26F-0E22-DED6C33DB2B3}"/>
              </a:ext>
            </a:extLst>
          </p:cNvPr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D3B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Challenge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BB602CA4-624F-D2A4-8D2D-74B12713B45A}"/>
              </a:ext>
            </a:extLst>
          </p:cNvPr>
          <p:cNvSpPr/>
          <p:nvPr/>
        </p:nvSpPr>
        <p:spPr>
          <a:xfrm>
            <a:off x="609600" y="1121664"/>
            <a:ext cx="10972800" cy="48768"/>
          </a:xfrm>
          <a:prstGeom prst="rect">
            <a:avLst/>
          </a:prstGeom>
          <a:solidFill>
            <a:schemeClr val="accent2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5DD5983B-DC17-39D9-4860-DF670C64A0A7}"/>
              </a:ext>
            </a:extLst>
          </p:cNvPr>
          <p:cNvSpPr/>
          <p:nvPr/>
        </p:nvSpPr>
        <p:spPr>
          <a:xfrm>
            <a:off x="487680" y="1341120"/>
            <a:ext cx="3535680" cy="47548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EBFF1B09-52DC-D55B-603E-B0F561DA9F38}"/>
              </a:ext>
            </a:extLst>
          </p:cNvPr>
          <p:cNvSpPr/>
          <p:nvPr/>
        </p:nvSpPr>
        <p:spPr>
          <a:xfrm>
            <a:off x="487680" y="1341120"/>
            <a:ext cx="3535680" cy="97536"/>
          </a:xfrm>
          <a:prstGeom prst="rect">
            <a:avLst/>
          </a:prstGeom>
          <a:solidFill>
            <a:srgbClr val="F0B42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7662C873-2A3A-DD56-D0A0-C2C99D7754E5}"/>
              </a:ext>
            </a:extLst>
          </p:cNvPr>
          <p:cNvSpPr/>
          <p:nvPr/>
        </p:nvSpPr>
        <p:spPr>
          <a:xfrm>
            <a:off x="4267200" y="1341120"/>
            <a:ext cx="3535680" cy="47548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E3B568F1-5D19-8187-6BFC-3F6F0E4A3ABB}"/>
              </a:ext>
            </a:extLst>
          </p:cNvPr>
          <p:cNvSpPr/>
          <p:nvPr/>
        </p:nvSpPr>
        <p:spPr>
          <a:xfrm>
            <a:off x="4267200" y="1341120"/>
            <a:ext cx="3535680" cy="97536"/>
          </a:xfrm>
          <a:prstGeom prst="rect">
            <a:avLst/>
          </a:prstGeom>
          <a:solidFill>
            <a:srgbClr val="F0B42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C0A02904-DF4C-E84C-E90A-2FC33800E468}"/>
              </a:ext>
            </a:extLst>
          </p:cNvPr>
          <p:cNvSpPr/>
          <p:nvPr/>
        </p:nvSpPr>
        <p:spPr>
          <a:xfrm>
            <a:off x="8046720" y="1341120"/>
            <a:ext cx="3535680" cy="47548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E4691F04-2E07-EC0E-4A58-FBDAE7DB26D2}"/>
              </a:ext>
            </a:extLst>
          </p:cNvPr>
          <p:cNvSpPr/>
          <p:nvPr/>
        </p:nvSpPr>
        <p:spPr>
          <a:xfrm>
            <a:off x="8046720" y="1341120"/>
            <a:ext cx="3535680" cy="97536"/>
          </a:xfrm>
          <a:prstGeom prst="rect">
            <a:avLst/>
          </a:prstGeom>
          <a:solidFill>
            <a:srgbClr val="F0B42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60A7202-19C1-B27C-C497-7471406096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1659"/>
          <a:stretch>
            <a:fillRect/>
          </a:stretch>
        </p:blipFill>
        <p:spPr>
          <a:xfrm>
            <a:off x="10179696" y="6266688"/>
            <a:ext cx="1851367" cy="5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703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22.2.7801"/>
  <p:tag name="SLIDO_EVENT_SECTION_UUID" val="068ea1fd-af6b-450b-b35f-958c3cef24ce"/>
  <p:tag name="SLIDO_EVENT_UUID" val="ddc9c4b9-6cec-43d5-b301-4dcdd18c0bba"/>
  <p:tag name="SLIDO_PRESENTATION_ID" val="41f2b5f4-9689-4314-a7ef-667362f39f1d"/>
</p:tagLst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ACCHO Simple Template">
  <a:themeElements>
    <a:clrScheme name="NACCHO">
      <a:dk1>
        <a:sysClr val="windowText" lastClr="000000"/>
      </a:dk1>
      <a:lt1>
        <a:sysClr val="window" lastClr="FFFFFF"/>
      </a:lt1>
      <a:dk2>
        <a:srgbClr val="002244"/>
      </a:dk2>
      <a:lt2>
        <a:srgbClr val="D06F1A"/>
      </a:lt2>
      <a:accent1>
        <a:srgbClr val="B3995D"/>
      </a:accent1>
      <a:accent2>
        <a:srgbClr val="008B99"/>
      </a:accent2>
      <a:accent3>
        <a:srgbClr val="00467F"/>
      </a:accent3>
      <a:accent4>
        <a:srgbClr val="3D4242"/>
      </a:accent4>
      <a:accent5>
        <a:srgbClr val="78A22F"/>
      </a:accent5>
      <a:accent6>
        <a:srgbClr val="6D276A"/>
      </a:accent6>
      <a:hlink>
        <a:srgbClr val="0000FF"/>
      </a:hlink>
      <a:folHlink>
        <a:srgbClr val="800080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CCHO Simple Template" id="{DC67A380-4EBB-457D-AE95-4A9144B9B6FD}" vid="{75260319-1C3B-4F3B-A26E-C5E97DBFB041}"/>
    </a:ext>
  </a:extLst>
</a:theme>
</file>

<file path=ppt/theme/theme3.xml><?xml version="1.0" encoding="utf-8"?>
<a:theme xmlns:a="http://schemas.openxmlformats.org/drawingml/2006/main" name="2_Office Theme">
  <a:themeElements>
    <a:clrScheme name="Joco NEW 1">
      <a:dk1>
        <a:sysClr val="windowText" lastClr="000000"/>
      </a:dk1>
      <a:lt1>
        <a:sysClr val="window" lastClr="FFFFFF"/>
      </a:lt1>
      <a:dk2>
        <a:srgbClr val="A5A5A5"/>
      </a:dk2>
      <a:lt2>
        <a:srgbClr val="E7E6E6"/>
      </a:lt2>
      <a:accent1>
        <a:srgbClr val="622650"/>
      </a:accent1>
      <a:accent2>
        <a:srgbClr val="42738D"/>
      </a:accent2>
      <a:accent3>
        <a:srgbClr val="72D1DD"/>
      </a:accent3>
      <a:accent4>
        <a:srgbClr val="D35359"/>
      </a:accent4>
      <a:accent5>
        <a:srgbClr val="D99A29"/>
      </a:accent5>
      <a:accent6>
        <a:srgbClr val="4C9462"/>
      </a:accent6>
      <a:hlink>
        <a:srgbClr val="43748D"/>
      </a:hlink>
      <a:folHlink>
        <a:srgbClr val="62265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cfb8c9b-1ebc-4a73-9942-8cc99ae8fca7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  <TaxCatchAll xmlns="464fe063-e1b2-4f11-a2c9-16a6b7ebfa7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19102DD6FC8042B6789EE7498D4252" ma:contentTypeVersion="23" ma:contentTypeDescription="Create a new document." ma:contentTypeScope="" ma:versionID="33897382b04ed24b820d245b53edca15">
  <xsd:schema xmlns:xsd="http://www.w3.org/2001/XMLSchema" xmlns:xs="http://www.w3.org/2001/XMLSchema" xmlns:p="http://schemas.microsoft.com/office/2006/metadata/properties" xmlns:ns1="http://schemas.microsoft.com/sharepoint/v3" xmlns:ns2="fcfb8c9b-1ebc-4a73-9942-8cc99ae8fca7" xmlns:ns3="464fe063-e1b2-4f11-a2c9-16a6b7ebfa71" targetNamespace="http://schemas.microsoft.com/office/2006/metadata/properties" ma:root="true" ma:fieldsID="c83d7a8b2b85260eee4f3e5567dbcc07" ns1:_="" ns2:_="" ns3:_="">
    <xsd:import namespace="http://schemas.microsoft.com/sharepoint/v3"/>
    <xsd:import namespace="fcfb8c9b-1ebc-4a73-9942-8cc99ae8fca7"/>
    <xsd:import namespace="464fe063-e1b2-4f11-a2c9-16a6b7ebfa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fb8c9b-1ebc-4a73-9942-8cc99ae8fc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c4c5ea74-d56c-488c-8f42-661e14919e3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4fe063-e1b2-4f11-a2c9-16a6b7ebfa7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b2e28b0d-0df4-4317-bb13-4dee25843223}" ma:internalName="TaxCatchAll" ma:showField="CatchAllData" ma:web="464fe063-e1b2-4f11-a2c9-16a6b7ebfa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6AC9E58-FF6B-48AD-8869-0A8A9CF57D80}">
  <ds:schemaRefs>
    <ds:schemaRef ds:uri="464fe063-e1b2-4f11-a2c9-16a6b7ebfa71"/>
    <ds:schemaRef ds:uri="fcfb8c9b-1ebc-4a73-9942-8cc99ae8fca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B5FD717-A6CA-45BA-94C6-0D811F72E3B1}">
  <ds:schemaRefs>
    <ds:schemaRef ds:uri="464fe063-e1b2-4f11-a2c9-16a6b7ebfa71"/>
    <ds:schemaRef ds:uri="fcfb8c9b-1ebc-4a73-9942-8cc99ae8fca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6FAF85E-14E4-4458-BD8B-74EE33ACC94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717b27e-5bf3-453b-b1d7-1290fa17dc02}" enabled="0" method="" siteId="{a717b27e-5bf3-453b-b1d7-1290fa17dc0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3041</Words>
  <Application>Microsoft Office PowerPoint</Application>
  <PresentationFormat>Widescreen</PresentationFormat>
  <Paragraphs>402</Paragraphs>
  <Slides>75</Slides>
  <Notes>37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75</vt:i4>
      </vt:variant>
    </vt:vector>
  </HeadingPairs>
  <TitlesOfParts>
    <vt:vector size="90" baseType="lpstr">
      <vt:lpstr>Aptos</vt:lpstr>
      <vt:lpstr>Arial</vt:lpstr>
      <vt:lpstr>Arial Black</vt:lpstr>
      <vt:lpstr>Calibri</vt:lpstr>
      <vt:lpstr>Calibri Light</vt:lpstr>
      <vt:lpstr>Courier New</vt:lpstr>
      <vt:lpstr>Franklin Gothic Book</vt:lpstr>
      <vt:lpstr>Gill Sans MT</vt:lpstr>
      <vt:lpstr>Open Sans</vt:lpstr>
      <vt:lpstr>PermianSlabSerifTypeface</vt:lpstr>
      <vt:lpstr>Times New Roman</vt:lpstr>
      <vt:lpstr>Trebuchet MS</vt:lpstr>
      <vt:lpstr>1_office theme</vt:lpstr>
      <vt:lpstr>NACCHO Simple Template</vt:lpstr>
      <vt:lpstr>2_Office Theme</vt:lpstr>
      <vt:lpstr> What’s Working Right Now: Low-Cost Tools from Local Health Departments   </vt:lpstr>
      <vt:lpstr>Agenda </vt:lpstr>
      <vt:lpstr>General Information  </vt:lpstr>
      <vt:lpstr>About NACCHO</vt:lpstr>
      <vt:lpstr>Bend It Like REDCap: Leveraging REDCap to Build End-to-End Project Management Systems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Screening</vt:lpstr>
      <vt:lpstr>Screening</vt:lpstr>
      <vt:lpstr>Assignment &amp; Scope of Work</vt:lpstr>
      <vt:lpstr>Assignment &amp; Scope of Work</vt:lpstr>
      <vt:lpstr>Assignment &amp; Scope of 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Mapmaking in R</vt:lpstr>
      <vt:lpstr>PowerPoint Presentation</vt:lpstr>
      <vt:lpstr>Agenda</vt:lpstr>
      <vt:lpstr>Video</vt:lpstr>
      <vt:lpstr>PowerPoint Presentation</vt:lpstr>
      <vt:lpstr>R Map</vt:lpstr>
      <vt:lpstr>Bivariate maps live demonstration</vt:lpstr>
      <vt:lpstr>Everything you need to try this on your own</vt:lpstr>
      <vt:lpstr>New R packages are continuously coming out</vt:lpstr>
      <vt:lpstr>THANK YOU!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Gelilawit Tamrat</dc:creator>
  <cp:lastModifiedBy>Gelilawit Tamrat</cp:lastModifiedBy>
  <cp:revision>410</cp:revision>
  <cp:lastPrinted>2025-12-17T20:38:37Z</cp:lastPrinted>
  <dcterms:created xsi:type="dcterms:W3CDTF">2025-12-15T19:31:53Z</dcterms:created>
  <dcterms:modified xsi:type="dcterms:W3CDTF">2026-07-22T20:31:35Z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0x0101005319102DD6FC8042B6789EE7498D4252</vt:lpwstr>
  </property>
  <property fmtid="{D5CDD505-2E9C-101B-9397-08002B2CF9AE}" pid="3" name="MediaServiceImageTags">
    <vt:lpwstr/>
  </property>
</Properties>
</file>