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5" r:id="rId5"/>
    <p:sldId id="271" r:id="rId6"/>
    <p:sldId id="272" r:id="rId7"/>
    <p:sldId id="273" r:id="rId8"/>
    <p:sldId id="264" r:id="rId9"/>
    <p:sldId id="258" r:id="rId10"/>
    <p:sldId id="269" r:id="rId11"/>
    <p:sldId id="259" r:id="rId12"/>
    <p:sldId id="260" r:id="rId13"/>
    <p:sldId id="261" r:id="rId14"/>
    <p:sldId id="263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5838-A799-411B-BAC7-1EA4715CBCA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4960B75-6D53-479F-901E-D0D13F086E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r>
              <a:rPr lang="en-US" dirty="0" smtClean="0"/>
              <a:t>Webinar on Public Health IT </a:t>
            </a:r>
            <a:r>
              <a:rPr lang="en-US" dirty="0" smtClean="0"/>
              <a:t>Preparedness :  What </a:t>
            </a:r>
            <a:r>
              <a:rPr lang="en-US" dirty="0" smtClean="0"/>
              <a:t>LHDs Need to Do Now and Plan for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James W Coates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Informatician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Cuyahoga County Board of Health</a:t>
            </a:r>
          </a:p>
          <a:p>
            <a:endParaRPr lang="en-US" dirty="0"/>
          </a:p>
        </p:txBody>
      </p:sp>
      <p:sp>
        <p:nvSpPr>
          <p:cNvPr id="8" name="SessionQuestion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&lt;?xml version="1.0"?&gt;&lt;AllQuestions /&gt;</a:t>
            </a:r>
            <a:endParaRPr lang="en-US"/>
          </a:p>
        </p:txBody>
      </p:sp>
      <p:sp>
        <p:nvSpPr>
          <p:cNvPr id="9" name="SessionAnswerData" hidden="1"/>
          <p:cNvSpPr txBox="1"/>
          <p:nvPr/>
        </p:nvSpPr>
        <p:spPr>
          <a:xfrm>
            <a:off x="1270000" y="0"/>
            <a:ext cx="0" cy="97872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&lt;?xml version="1.0"?&gt;&lt;AllAnswers /&gt;</a:t>
            </a:r>
            <a:endParaRPr lang="en-US"/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103412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&lt;?xml version="1.0"?&gt;&lt;AllResponses /&gt;</a:t>
            </a:r>
            <a:endParaRPr lang="en-US"/>
          </a:p>
        </p:txBody>
      </p:sp>
      <p:sp>
        <p:nvSpPr>
          <p:cNvPr id="11" name="SessionPresentationSettingsData" hidden="1"/>
          <p:cNvSpPr txBox="1"/>
          <p:nvPr/>
        </p:nvSpPr>
        <p:spPr>
          <a:xfrm>
            <a:off x="0" y="0"/>
            <a:ext cx="0" cy="8335820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3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9" t="8426" r="11253" b="19347"/>
          <a:stretch/>
        </p:blipFill>
        <p:spPr bwMode="auto">
          <a:xfrm>
            <a:off x="1705396" y="457200"/>
            <a:ext cx="5562600" cy="505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3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Once an LHD is at the table, what should they articulate?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Local Public Health Functions</a:t>
            </a:r>
          </a:p>
          <a:p>
            <a:pPr lvl="1"/>
            <a:r>
              <a:rPr lang="en-US" dirty="0" smtClean="0"/>
              <a:t>“Boots on the ground”</a:t>
            </a:r>
          </a:p>
          <a:p>
            <a:pPr lvl="1"/>
            <a:r>
              <a:rPr lang="en-US" dirty="0" smtClean="0"/>
              <a:t>Lost in larger initiatives or institutions</a:t>
            </a:r>
          </a:p>
          <a:p>
            <a:r>
              <a:rPr lang="en-US" dirty="0" smtClean="0"/>
              <a:t>Be well diverse with what is happening</a:t>
            </a:r>
          </a:p>
          <a:p>
            <a:pPr lvl="1"/>
            <a:r>
              <a:rPr lang="en-US" dirty="0" smtClean="0"/>
              <a:t>State exemptions for MU</a:t>
            </a:r>
          </a:p>
          <a:p>
            <a:r>
              <a:rPr lang="en-US" dirty="0" smtClean="0"/>
              <a:t>How Public Health can contribute</a:t>
            </a:r>
          </a:p>
          <a:p>
            <a:pPr lvl="1"/>
            <a:r>
              <a:rPr lang="en-US" dirty="0" smtClean="0"/>
              <a:t>Functions Public Health can do or have done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1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LHDs be doing now and planning for later?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of where you are and what you have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Workforce</a:t>
            </a:r>
          </a:p>
          <a:p>
            <a:pPr lvl="2"/>
            <a:r>
              <a:rPr lang="en-US" dirty="0" smtClean="0"/>
              <a:t>Plan for additional cost</a:t>
            </a:r>
          </a:p>
          <a:p>
            <a:pPr lvl="3"/>
            <a:r>
              <a:rPr lang="en-US" dirty="0" smtClean="0"/>
              <a:t>Is there funding available, MU </a:t>
            </a:r>
          </a:p>
          <a:p>
            <a:pPr lvl="2"/>
            <a:r>
              <a:rPr lang="en-US" dirty="0" smtClean="0"/>
              <a:t>Speaking with HIE/REC</a:t>
            </a:r>
          </a:p>
          <a:p>
            <a:pPr lvl="3"/>
            <a:r>
              <a:rPr lang="en-US" dirty="0" smtClean="0"/>
              <a:t>Will you be going through HIE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8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LHDs measure their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ODH LHD survey</a:t>
            </a:r>
          </a:p>
          <a:p>
            <a:pPr lvl="1"/>
            <a:r>
              <a:rPr lang="en-US" dirty="0" smtClean="0"/>
              <a:t>2010 and 2011</a:t>
            </a:r>
          </a:p>
          <a:p>
            <a:pPr lvl="1"/>
            <a:r>
              <a:rPr lang="en-US" dirty="0" smtClean="0"/>
              <a:t>Richard Thomas</a:t>
            </a:r>
          </a:p>
          <a:p>
            <a:r>
              <a:rPr lang="en-US" dirty="0" smtClean="0"/>
              <a:t>2011 Key Findings</a:t>
            </a:r>
          </a:p>
          <a:p>
            <a:pPr lvl="1"/>
            <a:r>
              <a:rPr lang="en-US" dirty="0" smtClean="0"/>
              <a:t>6 LHD have certified EHR (+2)</a:t>
            </a:r>
          </a:p>
          <a:p>
            <a:pPr lvl="1"/>
            <a:r>
              <a:rPr lang="en-US" dirty="0" smtClean="0"/>
              <a:t>3 LHD looking at implementing</a:t>
            </a:r>
          </a:p>
          <a:p>
            <a:pPr lvl="1"/>
            <a:r>
              <a:rPr lang="en-US" dirty="0" smtClean="0"/>
              <a:t>30% looking for a start up cost ~$1,000</a:t>
            </a:r>
          </a:p>
          <a:p>
            <a:pPr lvl="1"/>
            <a:r>
              <a:rPr lang="en-US" dirty="0" smtClean="0"/>
              <a:t>50% annual maintenance of ~$1,000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22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/>
              <a:t>Follow-up survey on clinical services and Electronic Health Record adoption by local health department, 2011. </a:t>
            </a:r>
          </a:p>
          <a:p>
            <a:pPr marL="0" lvl="1"/>
            <a:r>
              <a:rPr lang="en-US" sz="1400" dirty="0" smtClean="0"/>
              <a:t>Center for Public Health Statistics and Informatics, </a:t>
            </a:r>
            <a:r>
              <a:rPr lang="en-US" sz="1400" dirty="0"/>
              <a:t>O</a:t>
            </a:r>
            <a:r>
              <a:rPr lang="en-US" sz="1400" dirty="0" smtClean="0"/>
              <a:t>hio Department of Health, </a:t>
            </a:r>
            <a:r>
              <a:rPr lang="en-US" sz="1400" dirty="0"/>
              <a:t>Richard </a:t>
            </a:r>
            <a:r>
              <a:rPr lang="en-US" sz="1400" dirty="0" smtClean="0"/>
              <a:t>Thomas, MPH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LHDs measure their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ODH </a:t>
            </a:r>
            <a:r>
              <a:rPr lang="en-US" sz="1800" dirty="0" smtClean="0"/>
              <a:t>LHD survey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0237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867400"/>
            <a:ext cx="3499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050" dirty="0" smtClean="0">
                <a:solidFill>
                  <a:schemeClr val="bg1"/>
                </a:solidFill>
              </a:rPr>
              <a:t>Follow-up survey on clinical services and Electronic Health Record adoption by local health department, 2011. </a:t>
            </a:r>
          </a:p>
          <a:p>
            <a:pPr marL="0" lvl="1"/>
            <a:r>
              <a:rPr lang="en-US" sz="1050" dirty="0" smtClean="0">
                <a:solidFill>
                  <a:schemeClr val="bg1"/>
                </a:solidFill>
              </a:rPr>
              <a:t>Center for Public Health Statistics and Informatics, </a:t>
            </a:r>
            <a:r>
              <a:rPr lang="en-US" sz="1050" dirty="0">
                <a:solidFill>
                  <a:schemeClr val="bg1"/>
                </a:solidFill>
              </a:rPr>
              <a:t>O</a:t>
            </a:r>
            <a:r>
              <a:rPr lang="en-US" sz="1050" dirty="0" smtClean="0">
                <a:solidFill>
                  <a:schemeClr val="bg1"/>
                </a:solidFill>
              </a:rPr>
              <a:t>hio Department of Health, </a:t>
            </a:r>
            <a:r>
              <a:rPr lang="en-US" sz="1050" dirty="0">
                <a:solidFill>
                  <a:schemeClr val="bg1"/>
                </a:solidFill>
              </a:rPr>
              <a:t>Richard </a:t>
            </a:r>
            <a:r>
              <a:rPr lang="en-US" sz="1050" dirty="0" smtClean="0">
                <a:solidFill>
                  <a:schemeClr val="bg1"/>
                </a:solidFill>
              </a:rPr>
              <a:t>Thomas, MPH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533400" y="158469"/>
            <a:ext cx="7772400" cy="1470025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6400800" cy="25891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James Coates, MS, RS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Informatician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Epidemiology, Surveillance and Informatics</a:t>
            </a:r>
          </a:p>
          <a:p>
            <a:r>
              <a:rPr lang="en-US" dirty="0">
                <a:solidFill>
                  <a:schemeClr val="tx1"/>
                </a:solidFill>
              </a:rPr>
              <a:t>Cuyahoga County Board Of Health</a:t>
            </a:r>
          </a:p>
          <a:p>
            <a:r>
              <a:rPr lang="en-US" dirty="0">
                <a:solidFill>
                  <a:schemeClr val="tx1"/>
                </a:solidFill>
              </a:rPr>
              <a:t>5550 Venture Drive</a:t>
            </a:r>
          </a:p>
          <a:p>
            <a:r>
              <a:rPr lang="en-US" dirty="0">
                <a:solidFill>
                  <a:schemeClr val="tx1"/>
                </a:solidFill>
              </a:rPr>
              <a:t>Parma</a:t>
            </a:r>
            <a:r>
              <a:rPr lang="en-US" dirty="0" smtClean="0">
                <a:solidFill>
                  <a:schemeClr val="tx1"/>
                </a:solidFill>
              </a:rPr>
              <a:t>, OH </a:t>
            </a:r>
            <a:r>
              <a:rPr lang="en-US" dirty="0">
                <a:solidFill>
                  <a:schemeClr val="tx1"/>
                </a:solidFill>
              </a:rPr>
              <a:t>44130</a:t>
            </a:r>
          </a:p>
          <a:p>
            <a:r>
              <a:rPr lang="en-US" dirty="0">
                <a:solidFill>
                  <a:schemeClr val="tx1"/>
                </a:solidFill>
              </a:rPr>
              <a:t>Phone: 216-201-2001 </a:t>
            </a:r>
            <a:r>
              <a:rPr lang="en-US" dirty="0" err="1">
                <a:solidFill>
                  <a:schemeClr val="tx1"/>
                </a:solidFill>
              </a:rPr>
              <a:t>ext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1617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Email: jcoates@ccbh.net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3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exactly should LHDs be doing to advance </a:t>
            </a:r>
            <a:r>
              <a:rPr lang="en-US" sz="2000" dirty="0" err="1" smtClean="0"/>
              <a:t>ePublic</a:t>
            </a:r>
            <a:r>
              <a:rPr lang="en-US" sz="2000" dirty="0" smtClean="0"/>
              <a:t> Health &amp; Informatics within their departments and in coordination with health care partners?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LHD Intent – Internal Q&amp;A</a:t>
            </a:r>
          </a:p>
          <a:p>
            <a:pPr lvl="1"/>
            <a:r>
              <a:rPr lang="en-US" dirty="0" smtClean="0"/>
              <a:t>To submit and contribute to the HIE</a:t>
            </a:r>
          </a:p>
          <a:p>
            <a:pPr lvl="2"/>
            <a:r>
              <a:rPr lang="en-US" dirty="0" smtClean="0"/>
              <a:t>Certified EHR (Check HL7 version)</a:t>
            </a:r>
          </a:p>
          <a:p>
            <a:pPr lvl="2"/>
            <a:r>
              <a:rPr lang="en-US" dirty="0" smtClean="0"/>
              <a:t>Qualify for MU?</a:t>
            </a:r>
          </a:p>
          <a:p>
            <a:pPr lvl="3"/>
            <a:r>
              <a:rPr lang="en-US" dirty="0" smtClean="0"/>
              <a:t>Eligible Provider</a:t>
            </a:r>
          </a:p>
          <a:p>
            <a:pPr lvl="3"/>
            <a:r>
              <a:rPr lang="en-US" dirty="0" smtClean="0"/>
              <a:t>Medicaid/Medicare threshold</a:t>
            </a:r>
          </a:p>
          <a:p>
            <a:pPr lvl="1"/>
            <a:r>
              <a:rPr lang="en-US" dirty="0" smtClean="0"/>
              <a:t>Use HIE for Population Health data source</a:t>
            </a:r>
          </a:p>
          <a:p>
            <a:pPr lvl="2"/>
            <a:r>
              <a:rPr lang="en-US" dirty="0" smtClean="0"/>
              <a:t>Direct Suite</a:t>
            </a:r>
          </a:p>
          <a:p>
            <a:r>
              <a:rPr lang="en-US" dirty="0" smtClean="0"/>
              <a:t>Workforce Development</a:t>
            </a:r>
          </a:p>
          <a:p>
            <a:pPr lvl="1"/>
            <a:r>
              <a:rPr lang="en-US" dirty="0" smtClean="0"/>
              <a:t>University Based Training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C</a:t>
            </a:r>
            <a:r>
              <a:rPr lang="en-US" dirty="0" smtClean="0"/>
              <a:t>ollege Consortia</a:t>
            </a:r>
          </a:p>
          <a:p>
            <a:pPr lvl="1"/>
            <a:r>
              <a:rPr lang="en-US" dirty="0" smtClean="0"/>
              <a:t>Free online classes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Positives </a:t>
            </a:r>
          </a:p>
          <a:p>
            <a:pPr lvl="1"/>
            <a:r>
              <a:rPr lang="en-US" dirty="0" smtClean="0"/>
              <a:t>Surveillance</a:t>
            </a:r>
            <a:r>
              <a:rPr lang="en-US" dirty="0"/>
              <a:t>, trends, </a:t>
            </a:r>
            <a:r>
              <a:rPr lang="en-US" dirty="0" smtClean="0"/>
              <a:t>clusters</a:t>
            </a:r>
          </a:p>
          <a:p>
            <a:pPr lvl="1"/>
            <a:r>
              <a:rPr lang="en-US" dirty="0" smtClean="0"/>
              <a:t>Information</a:t>
            </a:r>
            <a:r>
              <a:rPr lang="en-US" dirty="0"/>
              <a:t>,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Targeted </a:t>
            </a:r>
            <a:r>
              <a:rPr lang="en-US" dirty="0"/>
              <a:t>interventions</a:t>
            </a:r>
          </a:p>
          <a:p>
            <a:r>
              <a:rPr lang="en-US" dirty="0" smtClean="0"/>
              <a:t>Negatives</a:t>
            </a:r>
          </a:p>
          <a:p>
            <a:pPr lvl="1"/>
            <a:r>
              <a:rPr lang="en-US" dirty="0" smtClean="0"/>
              <a:t>Error </a:t>
            </a:r>
            <a:r>
              <a:rPr lang="en-US" dirty="0"/>
              <a:t>prone (entry and coding) </a:t>
            </a:r>
            <a:endParaRPr lang="en-US" dirty="0" smtClean="0"/>
          </a:p>
          <a:p>
            <a:pPr lvl="1"/>
            <a:r>
              <a:rPr lang="en-US" dirty="0" smtClean="0"/>
              <a:t>Collected </a:t>
            </a:r>
            <a:r>
              <a:rPr lang="en-US" dirty="0"/>
              <a:t>for clinical or billing not Public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problems (bias, confounding)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1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ODH Interoperability </a:t>
            </a:r>
            <a:r>
              <a:rPr lang="en-US" sz="3200" dirty="0" smtClean="0"/>
              <a:t>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/>
              <a:t>Ohio Public Health Information Gateway - Dashboard Development and Enhancements</a:t>
            </a:r>
          </a:p>
          <a:p>
            <a:pPr lvl="1"/>
            <a:r>
              <a:rPr lang="en-US" sz="1200" dirty="0"/>
              <a:t>Enhance single portal through which all HL7 incoming and outgoing electronic health information will be exchanged. </a:t>
            </a:r>
          </a:p>
          <a:p>
            <a:pPr lvl="1"/>
            <a:r>
              <a:rPr lang="en-US" sz="1200" dirty="0"/>
              <a:t>Enhance Dashboard to address program needs such as; file and message level tracking, fail-point monitoring and reporting.</a:t>
            </a:r>
          </a:p>
          <a:p>
            <a:r>
              <a:rPr lang="en-US" sz="1600" dirty="0"/>
              <a:t>ODH – HIE Initiative</a:t>
            </a:r>
          </a:p>
          <a:p>
            <a:pPr lvl="1"/>
            <a:r>
              <a:rPr lang="en-US" sz="1200" dirty="0"/>
              <a:t>Continue partnership with HIEs (</a:t>
            </a:r>
            <a:r>
              <a:rPr lang="en-US" sz="1200" dirty="0" err="1"/>
              <a:t>HealthBridge</a:t>
            </a:r>
            <a:r>
              <a:rPr lang="en-US" sz="1200" dirty="0"/>
              <a:t> and </a:t>
            </a:r>
            <a:r>
              <a:rPr lang="en-US" sz="1200" dirty="0" err="1"/>
              <a:t>CliniSync</a:t>
            </a:r>
            <a:r>
              <a:rPr lang="en-US" sz="1200" dirty="0"/>
              <a:t>/OHIP) to create ongoing HL7 data </a:t>
            </a:r>
            <a:r>
              <a:rPr lang="en-US" sz="1100" dirty="0"/>
              <a:t>exchange</a:t>
            </a:r>
            <a:r>
              <a:rPr lang="en-US" sz="1200" dirty="0"/>
              <a:t> with ODH programs</a:t>
            </a:r>
          </a:p>
          <a:p>
            <a:pPr lvl="1"/>
            <a:r>
              <a:rPr lang="en-US" sz="1200" dirty="0"/>
              <a:t>Enhance Immunization Online Provider Enrollment and HL7 validation application to include additional ODH programs.</a:t>
            </a:r>
          </a:p>
          <a:p>
            <a:r>
              <a:rPr lang="en-US" sz="1600" dirty="0"/>
              <a:t>ODH Provider Management System</a:t>
            </a:r>
          </a:p>
          <a:p>
            <a:pPr lvl="1"/>
            <a:r>
              <a:rPr lang="en-US" sz="1200" dirty="0"/>
              <a:t>Work with programs to better understand how they manage customer relationships (CRM).</a:t>
            </a:r>
          </a:p>
          <a:p>
            <a:pPr lvl="1"/>
            <a:r>
              <a:rPr lang="en-US" sz="1200" dirty="0"/>
              <a:t>Immunization has developed a solution that might work for the enterprise.</a:t>
            </a:r>
          </a:p>
          <a:p>
            <a:r>
              <a:rPr lang="en-US" sz="1600" dirty="0" err="1"/>
              <a:t>ImpactSIIS</a:t>
            </a:r>
            <a:r>
              <a:rPr lang="en-US" sz="1600" dirty="0"/>
              <a:t> Interoperability Project </a:t>
            </a:r>
          </a:p>
          <a:p>
            <a:pPr lvl="1"/>
            <a:r>
              <a:rPr lang="en-US" sz="1200" dirty="0"/>
              <a:t>Data Quality – Algorithm and data filtering reviews de-duplication</a:t>
            </a:r>
          </a:p>
          <a:p>
            <a:pPr lvl="1"/>
            <a:r>
              <a:rPr lang="en-US" sz="1200" dirty="0"/>
              <a:t>BizTalk enhancement</a:t>
            </a:r>
          </a:p>
          <a:p>
            <a:pPr lvl="1"/>
            <a:r>
              <a:rPr lang="en-US" sz="1200" dirty="0"/>
              <a:t>Bi-directional – real time </a:t>
            </a:r>
            <a:r>
              <a:rPr lang="en-US" sz="1200" dirty="0" smtClean="0"/>
              <a:t>messaging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32997" y="5486400"/>
            <a:ext cx="335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*Slide provided by the Ohio Department of Health </a:t>
            </a:r>
          </a:p>
          <a:p>
            <a:r>
              <a:rPr lang="en-US" sz="1200" dirty="0" smtClean="0"/>
              <a:t>   Interoperability Initiative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4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2089"/>
            <a:ext cx="5349459" cy="460951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-12687"/>
            <a:ext cx="4018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EucrosiaUPC" pitchFamily="18" charset="-34"/>
                <a:cs typeface="EucrosiaUPC" pitchFamily="18" charset="-34"/>
              </a:rPr>
              <a:t>Current ODH Model</a:t>
            </a:r>
            <a:endParaRPr lang="en-US" sz="32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95600" y="3581400"/>
            <a:ext cx="10668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0774" y="5334000"/>
            <a:ext cx="33532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*Slide provided by the Ohio Department of Health </a:t>
            </a:r>
          </a:p>
          <a:p>
            <a:r>
              <a:rPr lang="en-US" sz="1200" dirty="0" smtClean="0"/>
              <a:t>   Interoperability Initiative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0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49560"/>
              </p:ext>
            </p:extLst>
          </p:nvPr>
        </p:nvGraphicFramePr>
        <p:xfrm>
          <a:off x="871537" y="762000"/>
          <a:ext cx="7400925" cy="55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4" imgW="8913897" imgH="6673807" progId="Visio.Drawing.11">
                  <p:embed/>
                </p:oleObj>
              </mc:Choice>
              <mc:Fallback>
                <p:oleObj name="Visio" r:id="rId4" imgW="8913897" imgH="66738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" y="762000"/>
                        <a:ext cx="7400925" cy="554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1319" y="6385902"/>
            <a:ext cx="340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*Slide provided by the Ohio Department of Health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Interoperability Initiative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93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57924"/>
              </p:ext>
            </p:extLst>
          </p:nvPr>
        </p:nvGraphicFramePr>
        <p:xfrm>
          <a:off x="1600200" y="152400"/>
          <a:ext cx="6705600" cy="653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4" imgW="6892733" imgH="6705973" progId="Visio.Drawing.11">
                  <p:embed/>
                </p:oleObj>
              </mc:Choice>
              <mc:Fallback>
                <p:oleObj name="Visio" r:id="rId4" imgW="6892733" imgH="67059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6705600" cy="6532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9525" y="1636335"/>
            <a:ext cx="20093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EucrosiaUPC" pitchFamily="18" charset="-34"/>
                <a:cs typeface="EucrosiaUPC" pitchFamily="18" charset="-34"/>
              </a:rPr>
              <a:t>THE NOT </a:t>
            </a:r>
          </a:p>
          <a:p>
            <a:pPr algn="ctr"/>
            <a:r>
              <a:rPr lang="en-US" sz="320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EucrosiaUPC" pitchFamily="18" charset="-34"/>
                <a:cs typeface="EucrosiaUPC" pitchFamily="18" charset="-34"/>
              </a:rPr>
              <a:t>SO DISTANT FUTURE</a:t>
            </a:r>
            <a:endParaRPr lang="en-US" sz="3200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319" y="6385902"/>
            <a:ext cx="33916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*Slide provided by the Ohio Department of Health, </a:t>
            </a:r>
          </a:p>
          <a:p>
            <a:r>
              <a:rPr lang="en-US" sz="1200" dirty="0" smtClean="0"/>
              <a:t>   Interoperability Initiative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082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2" t="4764" r="8757" b="29732"/>
          <a:stretch/>
        </p:blipFill>
        <p:spPr bwMode="auto">
          <a:xfrm>
            <a:off x="1434313" y="228600"/>
            <a:ext cx="6203452" cy="530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5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Where and how can LHDs become more involved and demonstrate leadership?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Regional partnerships/coalitions</a:t>
            </a:r>
          </a:p>
          <a:p>
            <a:pPr lvl="2"/>
            <a:r>
              <a:rPr lang="en-US" dirty="0" smtClean="0"/>
              <a:t>Immunizations</a:t>
            </a:r>
          </a:p>
          <a:p>
            <a:pPr lvl="2"/>
            <a:r>
              <a:rPr lang="en-US" dirty="0" smtClean="0"/>
              <a:t>HIT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SACCHO Conferences/Trainings</a:t>
            </a:r>
          </a:p>
          <a:p>
            <a:pPr lvl="1"/>
            <a:r>
              <a:rPr lang="en-US" dirty="0" smtClean="0"/>
              <a:t>State HIT Boards</a:t>
            </a:r>
          </a:p>
          <a:p>
            <a:pPr lvl="2"/>
            <a:r>
              <a:rPr lang="en-US" dirty="0" smtClean="0"/>
              <a:t>TOPHIC</a:t>
            </a:r>
          </a:p>
          <a:p>
            <a:pPr lvl="3"/>
            <a:r>
              <a:rPr lang="en-US" dirty="0" smtClean="0"/>
              <a:t>HIT Subcommittee</a:t>
            </a:r>
          </a:p>
          <a:p>
            <a:r>
              <a:rPr lang="en-US" dirty="0" smtClean="0"/>
              <a:t>National</a:t>
            </a:r>
          </a:p>
          <a:p>
            <a:pPr lvl="1"/>
            <a:r>
              <a:rPr lang="en-US" dirty="0" smtClean="0"/>
              <a:t>Standards and Interoperability Framework (S&amp;I) Public Health Reporting Initiative (PHRI)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1119</TotalTime>
  <Words>917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Urban Pop</vt:lpstr>
      <vt:lpstr>Visio</vt:lpstr>
      <vt:lpstr>Webinar on Public Health IT Preparedness :  What LHDs Need to Do Now and Plan for the Future</vt:lpstr>
      <vt:lpstr>What exactly should LHDs be doing to advance ePublic Health &amp; Informatics within their departments and in coordination with health care partners?</vt:lpstr>
      <vt:lpstr>Big Data</vt:lpstr>
      <vt:lpstr>ODH Interoperability Initiative</vt:lpstr>
      <vt:lpstr>PowerPoint Presentation</vt:lpstr>
      <vt:lpstr>PowerPoint Presentation</vt:lpstr>
      <vt:lpstr>PowerPoint Presentation</vt:lpstr>
      <vt:lpstr>PowerPoint Presentation</vt:lpstr>
      <vt:lpstr>Where and how can LHDs become more involved and demonstrate leadership? </vt:lpstr>
      <vt:lpstr>PowerPoint Presentation</vt:lpstr>
      <vt:lpstr>Once an LHD is at the table, what should they articulate? </vt:lpstr>
      <vt:lpstr>What should LHDs be doing now and planning for later?</vt:lpstr>
      <vt:lpstr>How can LHDs measure their progress?</vt:lpstr>
      <vt:lpstr>How can LHDs measure their progress?</vt:lpstr>
      <vt:lpstr>Contact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jcoates</dc:creator>
  <cp:lastModifiedBy>Nina Jolani</cp:lastModifiedBy>
  <cp:revision>35</cp:revision>
  <dcterms:created xsi:type="dcterms:W3CDTF">2012-12-05T13:36:57Z</dcterms:created>
  <dcterms:modified xsi:type="dcterms:W3CDTF">2012-12-11T15:37:32Z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b01c175789e648dba6db1f4d4e80c3ef</vt:lpwstr>
  </property>
</Properties>
</file>