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257" r:id="rId2"/>
    <p:sldId id="261" r:id="rId3"/>
    <p:sldId id="260" r:id="rId4"/>
    <p:sldId id="262" r:id="rId5"/>
    <p:sldId id="263" r:id="rId6"/>
    <p:sldId id="264" r:id="rId7"/>
  </p:sldIdLst>
  <p:sldSz cx="32918400" cy="438912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1pPr>
    <a:lvl2pPr marL="797323" indent="2779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2pPr>
    <a:lvl3pPr marL="1597423" indent="2779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3pPr>
    <a:lvl4pPr marL="2397523" indent="2779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4pPr>
    <a:lvl5pPr marL="3197623" indent="2779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5pPr>
    <a:lvl6pPr marL="4000500" algn="l" defTabSz="16002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6pPr>
    <a:lvl7pPr marL="4800600" algn="l" defTabSz="16002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7pPr>
    <a:lvl8pPr marL="5600700" algn="l" defTabSz="16002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8pPr>
    <a:lvl9pPr marL="6400800" algn="l" defTabSz="16002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4113"/>
    <a:srgbClr val="485E44"/>
    <a:srgbClr val="CC3300"/>
    <a:srgbClr val="FFCC00"/>
    <a:srgbClr val="CC6600"/>
    <a:srgbClr val="EAF3C9"/>
    <a:srgbClr val="DCE5B9"/>
    <a:srgbClr val="EFDD5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-2616" y="-21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Annual Number of Unhealthy Air Quality Days Due to Fine Particulate Matter </c:v>
                </c:pt>
              </c:strCache>
            </c:strRef>
          </c:tx>
          <c:dLbls>
            <c:dLblPos val="t"/>
            <c:showVal val="1"/>
          </c:dLbls>
          <c:cat>
            <c:strRef>
              <c:f>Sheet1!$A$2:$A$9</c:f>
              <c:strCache>
                <c:ptCount val="8"/>
                <c:pt idx="0">
                  <c:v>Chase</c:v>
                </c:pt>
                <c:pt idx="1">
                  <c:v>Coffey</c:v>
                </c:pt>
                <c:pt idx="2">
                  <c:v>Franklin</c:v>
                </c:pt>
                <c:pt idx="3">
                  <c:v>Greenwood</c:v>
                </c:pt>
                <c:pt idx="4">
                  <c:v>Lyon</c:v>
                </c:pt>
                <c:pt idx="5">
                  <c:v>Osage</c:v>
                </c:pt>
                <c:pt idx="6">
                  <c:v>Morris</c:v>
                </c:pt>
                <c:pt idx="7">
                  <c:v>Wabaunsee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marker val="1"/>
        <c:axId val="93329280"/>
        <c:axId val="93330816"/>
      </c:lineChart>
      <c:catAx>
        <c:axId val="93329280"/>
        <c:scaling>
          <c:orientation val="minMax"/>
        </c:scaling>
        <c:axPos val="b"/>
        <c:tickLblPos val="nextTo"/>
        <c:crossAx val="93330816"/>
        <c:crosses val="autoZero"/>
        <c:auto val="1"/>
        <c:lblAlgn val="ctr"/>
        <c:lblOffset val="100"/>
      </c:catAx>
      <c:valAx>
        <c:axId val="9333081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</a:t>
                </a:r>
              </a:p>
            </c:rich>
          </c:tx>
          <c:layout/>
        </c:title>
        <c:numFmt formatCode="General" sourceLinked="1"/>
        <c:tickLblPos val="nextTo"/>
        <c:crossAx val="933292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3600">
          <a:solidFill>
            <a:schemeClr val="accent1">
              <a:lumMod val="50000"/>
            </a:schemeClr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6000"/>
            </a:pPr>
            <a:r>
              <a:rPr lang="en-US" sz="6000" dirty="0"/>
              <a:t>Percent of </a:t>
            </a:r>
            <a:r>
              <a:rPr lang="en-US" sz="6000" dirty="0" smtClean="0"/>
              <a:t>Population With Access </a:t>
            </a:r>
            <a:r>
              <a:rPr lang="en-US" sz="6000" dirty="0"/>
              <a:t>to </a:t>
            </a:r>
            <a:r>
              <a:rPr lang="en-US" sz="6000" dirty="0" smtClean="0"/>
              <a:t>Healthy Foods</a:t>
            </a:r>
            <a:endParaRPr lang="en-US" sz="6000" dirty="0"/>
          </a:p>
        </c:rich>
      </c:tx>
      <c:layout>
        <c:manualLayout>
          <c:xMode val="edge"/>
          <c:yMode val="edge"/>
          <c:x val="0.19946871950264075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population with access to healthy foods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Chase</c:v>
                </c:pt>
                <c:pt idx="1">
                  <c:v>Coffey</c:v>
                </c:pt>
                <c:pt idx="2">
                  <c:v>Franklin</c:v>
                </c:pt>
                <c:pt idx="3">
                  <c:v>Greenwood</c:v>
                </c:pt>
                <c:pt idx="4">
                  <c:v>Lyon</c:v>
                </c:pt>
                <c:pt idx="5">
                  <c:v>Osage</c:v>
                </c:pt>
                <c:pt idx="6">
                  <c:v>Morris</c:v>
                </c:pt>
                <c:pt idx="7">
                  <c:v>Wabaunsee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50</c:v>
                </c:pt>
                <c:pt idx="2">
                  <c:v>25</c:v>
                </c:pt>
                <c:pt idx="3">
                  <c:v>43</c:v>
                </c:pt>
                <c:pt idx="4">
                  <c:v>13</c:v>
                </c:pt>
                <c:pt idx="5">
                  <c:v>33</c:v>
                </c:pt>
                <c:pt idx="6">
                  <c:v>20</c:v>
                </c:pt>
                <c:pt idx="7">
                  <c:v>33</c:v>
                </c:pt>
              </c:numCache>
            </c:numRef>
          </c:val>
        </c:ser>
        <c:shape val="cone"/>
        <c:axId val="93383680"/>
        <c:axId val="93524736"/>
        <c:axId val="0"/>
      </c:bar3DChart>
      <c:catAx>
        <c:axId val="93383680"/>
        <c:scaling>
          <c:orientation val="minMax"/>
        </c:scaling>
        <c:axPos val="b"/>
        <c:tickLblPos val="nextTo"/>
        <c:crossAx val="93524736"/>
        <c:crosses val="autoZero"/>
        <c:auto val="1"/>
        <c:lblAlgn val="ctr"/>
        <c:lblOffset val="100"/>
      </c:catAx>
      <c:valAx>
        <c:axId val="935247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3383680"/>
        <c:crosses val="autoZero"/>
        <c:crossBetween val="between"/>
      </c:valAx>
    </c:plotArea>
    <c:plotVisOnly val="1"/>
  </c:chart>
  <c:txPr>
    <a:bodyPr/>
    <a:lstStyle/>
    <a:p>
      <a:pPr>
        <a:defRPr sz="3600">
          <a:solidFill>
            <a:schemeClr val="accent1">
              <a:lumMod val="50000"/>
            </a:schemeClr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plotArea>
      <c:layout>
        <c:manualLayout>
          <c:layoutTarget val="inner"/>
          <c:xMode val="edge"/>
          <c:yMode val="edge"/>
          <c:x val="3.271851888079208E-2"/>
          <c:y val="9.815469437464186E-2"/>
          <c:w val="0.9358978497253061"/>
          <c:h val="0.7700406183790423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Poor Physical Health Days</c:v>
                </c:pt>
              </c:strCache>
            </c:strRef>
          </c:tx>
          <c:spPr>
            <a:ln w="114299">
              <a:solidFill>
                <a:schemeClr val="accent1">
                  <a:lumMod val="75000"/>
                </a:schemeClr>
              </a:solidFill>
            </a:ln>
          </c:spPr>
          <c:marker>
            <c:spPr>
              <a:ln w="38100"/>
            </c:spPr>
          </c:marker>
          <c:cat>
            <c:strRef>
              <c:f>Sheet1!$A$2:$A$9</c:f>
              <c:strCache>
                <c:ptCount val="8"/>
                <c:pt idx="0">
                  <c:v>Chase</c:v>
                </c:pt>
                <c:pt idx="1">
                  <c:v>Coffey</c:v>
                </c:pt>
                <c:pt idx="2">
                  <c:v>Franklin</c:v>
                </c:pt>
                <c:pt idx="3">
                  <c:v>Greenwood</c:v>
                </c:pt>
                <c:pt idx="4">
                  <c:v>Lyon</c:v>
                </c:pt>
                <c:pt idx="5">
                  <c:v>Osage</c:v>
                </c:pt>
                <c:pt idx="6">
                  <c:v>Morris</c:v>
                </c:pt>
                <c:pt idx="7">
                  <c:v>Wabaunsee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2.2000000000000002</c:v>
                </c:pt>
                <c:pt idx="2">
                  <c:v>3.4</c:v>
                </c:pt>
                <c:pt idx="3">
                  <c:v>4.8</c:v>
                </c:pt>
                <c:pt idx="4">
                  <c:v>3.7</c:v>
                </c:pt>
                <c:pt idx="5">
                  <c:v>3.9</c:v>
                </c:pt>
                <c:pt idx="6">
                  <c:v>2.7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Poor Mental Health Days</c:v>
                </c:pt>
              </c:strCache>
            </c:strRef>
          </c:tx>
          <c:spPr>
            <a:ln w="114299"/>
          </c:spPr>
          <c:marker>
            <c:spPr>
              <a:ln w="38100"/>
            </c:spPr>
          </c:marker>
          <c:cat>
            <c:strRef>
              <c:f>Sheet1!$A$2:$A$9</c:f>
              <c:strCache>
                <c:ptCount val="8"/>
                <c:pt idx="0">
                  <c:v>Chase</c:v>
                </c:pt>
                <c:pt idx="1">
                  <c:v>Coffey</c:v>
                </c:pt>
                <c:pt idx="2">
                  <c:v>Franklin</c:v>
                </c:pt>
                <c:pt idx="3">
                  <c:v>Greenwood</c:v>
                </c:pt>
                <c:pt idx="4">
                  <c:v>Lyon</c:v>
                </c:pt>
                <c:pt idx="5">
                  <c:v>Osage</c:v>
                </c:pt>
                <c:pt idx="6">
                  <c:v>Morris</c:v>
                </c:pt>
                <c:pt idx="7">
                  <c:v>Wabaunsee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1.2</c:v>
                </c:pt>
                <c:pt idx="1">
                  <c:v>2</c:v>
                </c:pt>
                <c:pt idx="2">
                  <c:v>2.6</c:v>
                </c:pt>
                <c:pt idx="3">
                  <c:v>3.2</c:v>
                </c:pt>
                <c:pt idx="4">
                  <c:v>2.9</c:v>
                </c:pt>
                <c:pt idx="5">
                  <c:v>2.9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</c:ser>
        <c:marker val="1"/>
        <c:axId val="72488064"/>
        <c:axId val="72489984"/>
      </c:lineChart>
      <c:catAx>
        <c:axId val="7248806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3200">
                <a:solidFill>
                  <a:schemeClr val="accent1">
                    <a:lumMod val="50000"/>
                  </a:schemeClr>
                </a:solidFill>
              </a:defRPr>
            </a:pPr>
            <a:endParaRPr lang="en-US"/>
          </a:p>
        </c:txPr>
        <c:crossAx val="72489984"/>
        <c:crosses val="autoZero"/>
        <c:auto val="1"/>
        <c:lblAlgn val="ctr"/>
        <c:lblOffset val="100"/>
      </c:catAx>
      <c:valAx>
        <c:axId val="724899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3200">
                <a:solidFill>
                  <a:schemeClr val="accent1">
                    <a:lumMod val="50000"/>
                  </a:schemeClr>
                </a:solidFill>
              </a:defRPr>
            </a:pPr>
            <a:endParaRPr lang="en-US"/>
          </a:p>
        </c:txPr>
        <c:crossAx val="72488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015873015873021"/>
          <c:y val="0.72717891796639145"/>
          <c:w val="0.27879917184265024"/>
          <c:h val="6.5483488051856872E-2"/>
        </c:manualLayout>
      </c:layout>
      <c:txPr>
        <a:bodyPr/>
        <a:lstStyle/>
        <a:p>
          <a:pPr>
            <a:defRPr sz="3600">
              <a:solidFill>
                <a:schemeClr val="accent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Kansas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7084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Chase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Chase- No Data</a:t>
                    </a:r>
                    <a:endParaRPr lang="en-US"/>
                  </a:p>
                </c:rich>
              </c:tx>
            </c:dLbl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Coffey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6777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Franklin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7097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Greenwood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9537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Lyon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7108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Osage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7904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Morris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6883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Wabaunsee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2681"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7993</c:v>
                </c:pt>
              </c:numCache>
            </c:numRef>
          </c:val>
        </c:ser>
        <c:dLbls>
          <c:showVal val="1"/>
        </c:dLbls>
        <c:axId val="73448832"/>
        <c:axId val="80501760"/>
      </c:barChart>
      <c:catAx>
        <c:axId val="7344883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4826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>
                    <a:solidFill>
                      <a:schemeClr val="accent1">
                        <a:lumMod val="50000"/>
                      </a:schemeClr>
                    </a:solidFill>
                  </a:rPr>
                  <a:t>County</a:t>
                </a:r>
              </a:p>
            </c:rich>
          </c:tx>
          <c:layout/>
        </c:title>
        <c:tickLblPos val="none"/>
        <c:crossAx val="80501760"/>
        <c:crosses val="autoZero"/>
        <c:auto val="1"/>
        <c:lblAlgn val="ctr"/>
        <c:lblOffset val="100"/>
      </c:catAx>
      <c:valAx>
        <c:axId val="80501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4826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>
                    <a:solidFill>
                      <a:schemeClr val="accent1">
                        <a:lumMod val="50000"/>
                      </a:schemeClr>
                    </a:solidFill>
                  </a:rPr>
                  <a:t>Years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681"/>
            </a:pPr>
            <a:endParaRPr lang="en-US"/>
          </a:p>
        </c:txPr>
        <c:crossAx val="73448832"/>
        <c:crosses val="autoZero"/>
        <c:crossBetween val="between"/>
      </c:valAx>
      <c:spPr>
        <a:noFill/>
        <a:ln w="34049">
          <a:noFill/>
        </a:ln>
      </c:spPr>
    </c:plotArea>
    <c:plotVisOnly val="1"/>
    <c:dispBlanksAs val="gap"/>
  </c:chart>
  <c:txPr>
    <a:bodyPr/>
    <a:lstStyle/>
    <a:p>
      <a:pPr>
        <a:defRPr sz="2413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plotArea>
      <c:layout>
        <c:manualLayout>
          <c:layoutTarget val="inner"/>
          <c:xMode val="edge"/>
          <c:yMode val="edge"/>
          <c:x val="6.4411816056147E-2"/>
          <c:y val="1.9652255139670647E-2"/>
          <c:w val="0.92854316259214187"/>
          <c:h val="0.8079606724592807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Adult Smoking</c:v>
                </c:pt>
              </c:strCache>
            </c:strRef>
          </c:tx>
          <c:spPr>
            <a:ln w="127000"/>
          </c:spPr>
          <c:marker>
            <c:symbol val="diamond"/>
            <c:size val="5"/>
            <c:spPr>
              <a:ln w="63500"/>
            </c:spPr>
          </c:marker>
          <c:dLbls>
            <c:txPr>
              <a:bodyPr/>
              <a:lstStyle/>
              <a:p>
                <a:pPr>
                  <a:defRPr sz="24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Chase</c:v>
                </c:pt>
                <c:pt idx="1">
                  <c:v>Coffey</c:v>
                </c:pt>
                <c:pt idx="2">
                  <c:v>Franklin</c:v>
                </c:pt>
                <c:pt idx="3">
                  <c:v>Greenwood</c:v>
                </c:pt>
                <c:pt idx="4">
                  <c:v>Lyon</c:v>
                </c:pt>
                <c:pt idx="5">
                  <c:v>Osage</c:v>
                </c:pt>
                <c:pt idx="6">
                  <c:v>Morris</c:v>
                </c:pt>
                <c:pt idx="7">
                  <c:v>Wabaunsee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17</c:v>
                </c:pt>
                <c:pt idx="2">
                  <c:v>22</c:v>
                </c:pt>
                <c:pt idx="3">
                  <c:v>17</c:v>
                </c:pt>
                <c:pt idx="4">
                  <c:v>18</c:v>
                </c:pt>
                <c:pt idx="5">
                  <c:v>22</c:v>
                </c:pt>
                <c:pt idx="6">
                  <c:v>15</c:v>
                </c:pt>
                <c:pt idx="7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Excessive Drinking</c:v>
                </c:pt>
              </c:strCache>
            </c:strRef>
          </c:tx>
          <c:spPr>
            <a:ln w="127000"/>
            <a:effectLst/>
          </c:spPr>
          <c:marker>
            <c:spPr>
              <a:ln w="25400"/>
              <a:effectLst/>
            </c:spPr>
          </c:marker>
          <c:dLbls>
            <c:dLbl>
              <c:idx val="1"/>
              <c:layout>
                <c:manualLayout>
                  <c:x val="2.6182292874097298E-3"/>
                  <c:y val="4.561717513054717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Chase</c:v>
                </c:pt>
                <c:pt idx="1">
                  <c:v>Coffey</c:v>
                </c:pt>
                <c:pt idx="2">
                  <c:v>Franklin</c:v>
                </c:pt>
                <c:pt idx="3">
                  <c:v>Greenwood</c:v>
                </c:pt>
                <c:pt idx="4">
                  <c:v>Lyon</c:v>
                </c:pt>
                <c:pt idx="5">
                  <c:v>Osage</c:v>
                </c:pt>
                <c:pt idx="6">
                  <c:v>Morris</c:v>
                </c:pt>
                <c:pt idx="7">
                  <c:v>Wabaunsee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</c:v>
                </c:pt>
                <c:pt idx="1">
                  <c:v>17</c:v>
                </c:pt>
                <c:pt idx="2">
                  <c:v>12</c:v>
                </c:pt>
                <c:pt idx="3">
                  <c:v>8</c:v>
                </c:pt>
                <c:pt idx="4">
                  <c:v>15</c:v>
                </c:pt>
                <c:pt idx="5">
                  <c:v>11</c:v>
                </c:pt>
                <c:pt idx="6">
                  <c:v>14</c:v>
                </c:pt>
                <c:pt idx="7">
                  <c:v>16</c:v>
                </c:pt>
              </c:numCache>
            </c:numRef>
          </c:val>
        </c:ser>
        <c:dLbls>
          <c:showVal val="1"/>
        </c:dLbls>
        <c:marker val="1"/>
        <c:axId val="43882752"/>
        <c:axId val="43893120"/>
      </c:lineChart>
      <c:catAx>
        <c:axId val="43882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COUNTY</a:t>
                </a:r>
                <a:endParaRPr lang="en-US" sz="2800" dirty="0">
                  <a:solidFill>
                    <a:schemeClr val="accent1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50307240372972462"/>
              <c:y val="0.92490380829461383"/>
            </c:manualLayout>
          </c:layout>
        </c:title>
        <c:majorTickMark val="none"/>
        <c:tickLblPos val="nextTo"/>
        <c:txPr>
          <a:bodyPr/>
          <a:lstStyle/>
          <a:p>
            <a:pPr>
              <a:defRPr sz="2400">
                <a:solidFill>
                  <a:schemeClr val="accent1">
                    <a:lumMod val="50000"/>
                  </a:schemeClr>
                </a:solidFill>
              </a:defRPr>
            </a:pPr>
            <a:endParaRPr lang="en-US"/>
          </a:p>
        </c:txPr>
        <c:crossAx val="43893120"/>
        <c:crosses val="autoZero"/>
        <c:auto val="1"/>
        <c:lblAlgn val="ctr"/>
        <c:lblOffset val="100"/>
      </c:catAx>
      <c:valAx>
        <c:axId val="43893120"/>
        <c:scaling>
          <c:orientation val="minMax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PERCENT</a:t>
                </a:r>
                <a:endParaRPr lang="en-US" sz="2800" dirty="0">
                  <a:solidFill>
                    <a:schemeClr val="accent1">
                      <a:lumMod val="50000"/>
                    </a:schemeClr>
                  </a:solidFill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400">
                <a:solidFill>
                  <a:schemeClr val="accent1">
                    <a:lumMod val="50000"/>
                  </a:schemeClr>
                </a:solidFill>
              </a:defRPr>
            </a:pPr>
            <a:endParaRPr lang="en-US"/>
          </a:p>
        </c:txPr>
        <c:crossAx val="438827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77537549612152312"/>
          <c:y val="3.8458722636693851E-2"/>
          <c:w val="0.15054597362306288"/>
          <c:h val="9.3923207003620335E-2"/>
        </c:manualLayout>
      </c:layout>
      <c:txPr>
        <a:bodyPr/>
        <a:lstStyle/>
        <a:p>
          <a:pPr>
            <a:defRPr sz="2400">
              <a:solidFill>
                <a:schemeClr val="accent1">
                  <a:lumMod val="50000"/>
                </a:schemeClr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1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Kansas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Chase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0.48534055029318901"/>
                </c:manualLayout>
              </c:layout>
              <c:tx>
                <c:rich>
                  <a:bodyPr/>
                  <a:lstStyle/>
                  <a:p>
                    <a:r>
                      <a:rPr lang="en-US" sz="1999" dirty="0" smtClean="0"/>
                      <a:t>C</a:t>
                    </a:r>
                    <a:r>
                      <a:rPr lang="en-US" dirty="0" smtClean="0"/>
                      <a:t>hase</a:t>
                    </a:r>
                    <a:endParaRPr lang="en-US" dirty="0"/>
                  </a:p>
                </c:rich>
              </c:tx>
              <c:dLblPos val="outEnd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Coffey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Franklin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Greenwood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Lyon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Osage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Morris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Wabaunsee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SerName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dLbls>
          <c:showVal val="1"/>
        </c:dLbls>
        <c:axId val="73096192"/>
        <c:axId val="73454720"/>
      </c:barChart>
      <c:catAx>
        <c:axId val="730961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400">
                    <a:solidFill>
                      <a:schemeClr val="accent1">
                        <a:lumMod val="50000"/>
                      </a:schemeClr>
                    </a:solidFill>
                  </a:rPr>
                  <a:t>County</a:t>
                </a:r>
              </a:p>
            </c:rich>
          </c:tx>
          <c:layout/>
        </c:title>
        <c:tickLblPos val="none"/>
        <c:crossAx val="73454720"/>
        <c:crosses val="autoZero"/>
        <c:auto val="1"/>
        <c:lblAlgn val="ctr"/>
        <c:lblOffset val="100"/>
      </c:catAx>
      <c:valAx>
        <c:axId val="734547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400">
                    <a:solidFill>
                      <a:schemeClr val="accent1">
                        <a:lumMod val="50000"/>
                      </a:schemeClr>
                    </a:solidFill>
                  </a:rPr>
                  <a:t>Number of Pregnancies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400">
                <a:solidFill>
                  <a:schemeClr val="accent1">
                    <a:lumMod val="50000"/>
                  </a:schemeClr>
                </a:solidFill>
              </a:defRPr>
            </a:pPr>
            <a:endParaRPr lang="en-US"/>
          </a:p>
        </c:txPr>
        <c:crossAx val="73096192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668284780470305E-2"/>
          <c:y val="0.17053843488193934"/>
          <c:w val="0.87422253279048778"/>
          <c:h val="0.4826548550978132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Medicare eligible women that receive HgB A1C screenings</c:v>
                </c:pt>
              </c:strCache>
            </c:strRef>
          </c:tx>
          <c:marker>
            <c:symbol val="none"/>
          </c:marker>
          <c:dPt>
            <c:idx val="2"/>
            <c:spPr>
              <a:ln w="50798"/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Coffey</c:v>
                </c:pt>
                <c:pt idx="1">
                  <c:v>Franklin</c:v>
                </c:pt>
                <c:pt idx="2">
                  <c:v>Greenwood</c:v>
                </c:pt>
                <c:pt idx="3">
                  <c:v>Lyon</c:v>
                </c:pt>
                <c:pt idx="4">
                  <c:v>Osage</c:v>
                </c:pt>
                <c:pt idx="5">
                  <c:v>Morris</c:v>
                </c:pt>
                <c:pt idx="6">
                  <c:v>Wabaunsee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56</c:v>
                </c:pt>
                <c:pt idx="1">
                  <c:v>87</c:v>
                </c:pt>
                <c:pt idx="2">
                  <c:v>71</c:v>
                </c:pt>
                <c:pt idx="3">
                  <c:v>86</c:v>
                </c:pt>
                <c:pt idx="4">
                  <c:v>88</c:v>
                </c:pt>
                <c:pt idx="5">
                  <c:v>77</c:v>
                </c:pt>
                <c:pt idx="6">
                  <c:v>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 of Medicare eligible womenthat receive mammography screenings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Coffey</c:v>
                </c:pt>
                <c:pt idx="1">
                  <c:v>Franklin</c:v>
                </c:pt>
                <c:pt idx="2">
                  <c:v>Greenwood</c:v>
                </c:pt>
                <c:pt idx="3">
                  <c:v>Lyon</c:v>
                </c:pt>
                <c:pt idx="4">
                  <c:v>Osage</c:v>
                </c:pt>
                <c:pt idx="5">
                  <c:v>Morris</c:v>
                </c:pt>
                <c:pt idx="6">
                  <c:v>Wabaunsee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53</c:v>
                </c:pt>
                <c:pt idx="1">
                  <c:v>75</c:v>
                </c:pt>
                <c:pt idx="2">
                  <c:v>55</c:v>
                </c:pt>
                <c:pt idx="3">
                  <c:v>73</c:v>
                </c:pt>
                <c:pt idx="4">
                  <c:v>73</c:v>
                </c:pt>
                <c:pt idx="5">
                  <c:v>78</c:v>
                </c:pt>
                <c:pt idx="6">
                  <c:v>73</c:v>
                </c:pt>
              </c:numCache>
            </c:numRef>
          </c:val>
        </c:ser>
        <c:dLbls>
          <c:showVal val="1"/>
        </c:dLbls>
        <c:marker val="1"/>
        <c:axId val="73502080"/>
        <c:axId val="73503872"/>
      </c:lineChart>
      <c:catAx>
        <c:axId val="73502080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3200"/>
            </a:pPr>
            <a:endParaRPr lang="en-US"/>
          </a:p>
        </c:txPr>
        <c:crossAx val="73503872"/>
        <c:crosses val="autoZero"/>
        <c:auto val="1"/>
        <c:lblAlgn val="ctr"/>
        <c:lblOffset val="100"/>
      </c:catAx>
      <c:valAx>
        <c:axId val="73503872"/>
        <c:scaling>
          <c:orientation val="minMax"/>
          <c:min val="5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73502080"/>
        <c:crosses val="autoZero"/>
        <c:crossBetween val="between"/>
      </c:valAx>
      <c:spPr>
        <a:noFill/>
        <a:ln w="25399">
          <a:noFill/>
        </a:ln>
      </c:spPr>
    </c:plotArea>
    <c:legend>
      <c:legendPos val="b"/>
      <c:layout>
        <c:manualLayout>
          <c:xMode val="edge"/>
          <c:yMode val="edge"/>
          <c:x val="0.10404843188166263"/>
          <c:y val="0.80495054675721833"/>
          <c:w val="0.81023070840384404"/>
          <c:h val="0.16973736908853906"/>
        </c:manualLayout>
      </c:layout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87DC-E111-4DDF-ACD1-774417F0B29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1F5C-4060-43BB-8E23-40A05F18B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313" tIns="49656" rIns="99313" bIns="49656" numCol="1" anchor="t" anchorCtr="0" compatLnSpc="1">
            <a:prstTxWarp prst="textNoShape">
              <a:avLst/>
            </a:prstTxWarp>
          </a:bodyPr>
          <a:lstStyle>
            <a:lvl1pPr defTabSz="9937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313" tIns="49656" rIns="99313" bIns="49656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8688" y="696913"/>
            <a:ext cx="2614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9" y="4416426"/>
            <a:ext cx="560670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313" tIns="49656" rIns="99313" bIns="49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313" tIns="49656" rIns="99313" bIns="49656" numCol="1" anchor="b" anchorCtr="0" compatLnSpc="1">
            <a:prstTxWarp prst="textNoShape">
              <a:avLst/>
            </a:prstTxWarp>
          </a:bodyPr>
          <a:lstStyle>
            <a:lvl1pPr defTabSz="9937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313" tIns="49656" rIns="99313" bIns="49656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E6F2F320-FC82-4E86-9839-30BC9EFAE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9732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59742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39752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19762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997506" algn="l" defTabSz="1599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797011" algn="l" defTabSz="1599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596511" algn="l" defTabSz="1599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6396010" algn="l" defTabSz="1599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A121B4-59DF-4135-ABEE-8D31B052F659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8688" y="696913"/>
            <a:ext cx="2614612" cy="34861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219159-D5F4-4037-BF37-BABF4AC39917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8688" y="696913"/>
            <a:ext cx="2614612" cy="34861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42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1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3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75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6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5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50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42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34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E8CF-1FC4-4476-958B-BC164C456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6403-2DC1-426A-8D2A-ACD286935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2EAC-D96A-491D-8442-A6A9B2B00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E3AF-DA03-4C60-AAEA-6DDF236D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82"/>
            <a:ext cx="27980640" cy="8717280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6"/>
            <a:ext cx="27980640" cy="9601196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1779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355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7533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6711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5889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5067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424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3423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1437-6185-4FAC-8670-0598468DB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2"/>
            <a:ext cx="14538960" cy="289661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2"/>
            <a:ext cx="14538960" cy="289661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15A8-DA70-4A65-BE4C-4EECD4D0D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4"/>
            <a:ext cx="14544677" cy="4094476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1779" indent="0">
              <a:buNone/>
              <a:defRPr sz="9600" b="1"/>
            </a:lvl2pPr>
            <a:lvl3pPr marL="4383558" indent="0">
              <a:buNone/>
              <a:defRPr sz="8600" b="1"/>
            </a:lvl3pPr>
            <a:lvl4pPr marL="6575335" indent="0">
              <a:buNone/>
              <a:defRPr sz="7700" b="1"/>
            </a:lvl4pPr>
            <a:lvl5pPr marL="8767113" indent="0">
              <a:buNone/>
              <a:defRPr sz="7700" b="1"/>
            </a:lvl5pPr>
            <a:lvl6pPr marL="10958892" indent="0">
              <a:buNone/>
              <a:defRPr sz="7700" b="1"/>
            </a:lvl6pPr>
            <a:lvl7pPr marL="13150674" indent="0">
              <a:buNone/>
              <a:defRPr sz="7700" b="1"/>
            </a:lvl7pPr>
            <a:lvl8pPr marL="15342453" indent="0">
              <a:buNone/>
              <a:defRPr sz="7700" b="1"/>
            </a:lvl8pPr>
            <a:lvl9pPr marL="1753423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0"/>
            <a:ext cx="14544677" cy="2528824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1" y="9824724"/>
            <a:ext cx="14550390" cy="4094476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1779" indent="0">
              <a:buNone/>
              <a:defRPr sz="9600" b="1"/>
            </a:lvl2pPr>
            <a:lvl3pPr marL="4383558" indent="0">
              <a:buNone/>
              <a:defRPr sz="8600" b="1"/>
            </a:lvl3pPr>
            <a:lvl4pPr marL="6575335" indent="0">
              <a:buNone/>
              <a:defRPr sz="7700" b="1"/>
            </a:lvl4pPr>
            <a:lvl5pPr marL="8767113" indent="0">
              <a:buNone/>
              <a:defRPr sz="7700" b="1"/>
            </a:lvl5pPr>
            <a:lvl6pPr marL="10958892" indent="0">
              <a:buNone/>
              <a:defRPr sz="7700" b="1"/>
            </a:lvl6pPr>
            <a:lvl7pPr marL="13150674" indent="0">
              <a:buNone/>
              <a:defRPr sz="7700" b="1"/>
            </a:lvl7pPr>
            <a:lvl8pPr marL="15342453" indent="0">
              <a:buNone/>
              <a:defRPr sz="7700" b="1"/>
            </a:lvl8pPr>
            <a:lvl9pPr marL="1753423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1" y="13919200"/>
            <a:ext cx="14550390" cy="2528824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3560-CA7D-40C8-9672-33C612BE0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FF05-D69F-4932-B259-ECC0308D0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720F4-BC41-443F-906D-BC5DE1660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40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2"/>
            <a:ext cx="18402300" cy="37459924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40" y="9184642"/>
            <a:ext cx="10829927" cy="30022804"/>
          </a:xfrm>
        </p:spPr>
        <p:txBody>
          <a:bodyPr/>
          <a:lstStyle>
            <a:lvl1pPr marL="0" indent="0">
              <a:buNone/>
              <a:defRPr sz="6700"/>
            </a:lvl1pPr>
            <a:lvl2pPr marL="2191779" indent="0">
              <a:buNone/>
              <a:defRPr sz="5800"/>
            </a:lvl2pPr>
            <a:lvl3pPr marL="4383558" indent="0">
              <a:buNone/>
              <a:defRPr sz="4700"/>
            </a:lvl3pPr>
            <a:lvl4pPr marL="6575335" indent="0">
              <a:buNone/>
              <a:defRPr sz="4400"/>
            </a:lvl4pPr>
            <a:lvl5pPr marL="8767113" indent="0">
              <a:buNone/>
              <a:defRPr sz="4400"/>
            </a:lvl5pPr>
            <a:lvl6pPr marL="10958892" indent="0">
              <a:buNone/>
              <a:defRPr sz="4400"/>
            </a:lvl6pPr>
            <a:lvl7pPr marL="13150674" indent="0">
              <a:buNone/>
              <a:defRPr sz="4400"/>
            </a:lvl7pPr>
            <a:lvl8pPr marL="15342453" indent="0">
              <a:buNone/>
              <a:defRPr sz="4400"/>
            </a:lvl8pPr>
            <a:lvl9pPr marL="1753423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C816-140B-4F7F-9A78-E5BB61A2E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4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1779" indent="0">
              <a:buNone/>
              <a:defRPr sz="13500"/>
            </a:lvl2pPr>
            <a:lvl3pPr marL="4383558" indent="0">
              <a:buNone/>
              <a:defRPr sz="11600"/>
            </a:lvl3pPr>
            <a:lvl4pPr marL="6575335" indent="0">
              <a:buNone/>
              <a:defRPr sz="9600"/>
            </a:lvl4pPr>
            <a:lvl5pPr marL="8767113" indent="0">
              <a:buNone/>
              <a:defRPr sz="9600"/>
            </a:lvl5pPr>
            <a:lvl6pPr marL="10958892" indent="0">
              <a:buNone/>
              <a:defRPr sz="9600"/>
            </a:lvl6pPr>
            <a:lvl7pPr marL="13150674" indent="0">
              <a:buNone/>
              <a:defRPr sz="9600"/>
            </a:lvl7pPr>
            <a:lvl8pPr marL="15342453" indent="0">
              <a:buNone/>
              <a:defRPr sz="9600"/>
            </a:lvl8pPr>
            <a:lvl9pPr marL="17534232" indent="0">
              <a:buNone/>
              <a:defRPr sz="9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4"/>
            <a:ext cx="19751040" cy="5151116"/>
          </a:xfrm>
        </p:spPr>
        <p:txBody>
          <a:bodyPr/>
          <a:lstStyle>
            <a:lvl1pPr marL="0" indent="0">
              <a:buNone/>
              <a:defRPr sz="6700"/>
            </a:lvl1pPr>
            <a:lvl2pPr marL="2191779" indent="0">
              <a:buNone/>
              <a:defRPr sz="5800"/>
            </a:lvl2pPr>
            <a:lvl3pPr marL="4383558" indent="0">
              <a:buNone/>
              <a:defRPr sz="4700"/>
            </a:lvl3pPr>
            <a:lvl4pPr marL="6575335" indent="0">
              <a:buNone/>
              <a:defRPr sz="4400"/>
            </a:lvl4pPr>
            <a:lvl5pPr marL="8767113" indent="0">
              <a:buNone/>
              <a:defRPr sz="4400"/>
            </a:lvl5pPr>
            <a:lvl6pPr marL="10958892" indent="0">
              <a:buNone/>
              <a:defRPr sz="4400"/>
            </a:lvl6pPr>
            <a:lvl7pPr marL="13150674" indent="0">
              <a:buNone/>
              <a:defRPr sz="4400"/>
            </a:lvl7pPr>
            <a:lvl8pPr marL="15342453" indent="0">
              <a:buNone/>
              <a:defRPr sz="4400"/>
            </a:lvl8pPr>
            <a:lvl9pPr marL="1753423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015DA-D480-438D-9FE1-EED70F0D9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45445" y="1758950"/>
            <a:ext cx="29627513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351" tIns="219177" rIns="438351" bIns="2191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5445" y="10242551"/>
            <a:ext cx="29627513" cy="2896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351" tIns="219177" rIns="438351" bIns="219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445" y="40681276"/>
            <a:ext cx="7681913" cy="2336800"/>
          </a:xfrm>
          <a:prstGeom prst="rect">
            <a:avLst/>
          </a:prstGeom>
        </p:spPr>
        <p:txBody>
          <a:bodyPr vert="horz" lIns="438351" tIns="219177" rIns="438351" bIns="219177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6645" y="40681276"/>
            <a:ext cx="10425113" cy="2336800"/>
          </a:xfrm>
          <a:prstGeom prst="rect">
            <a:avLst/>
          </a:prstGeom>
        </p:spPr>
        <p:txBody>
          <a:bodyPr vert="horz" lIns="438351" tIns="219177" rIns="438351" bIns="219177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045" y="40681276"/>
            <a:ext cx="7681913" cy="2336800"/>
          </a:xfrm>
          <a:prstGeom prst="rect">
            <a:avLst/>
          </a:prstGeom>
        </p:spPr>
        <p:txBody>
          <a:bodyPr vert="horz" lIns="438351" tIns="219177" rIns="438351" bIns="219177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44D2AE4-0A70-43C1-AC37-ECCC577B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381104" rtl="0" eaLnBrk="0" fontAlgn="base" hangingPunct="0">
        <a:spcBef>
          <a:spcPct val="0"/>
        </a:spcBef>
        <a:spcAft>
          <a:spcPct val="0"/>
        </a:spcAft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1104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2pPr>
      <a:lvl3pPr algn="ctr" defTabSz="4381104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3pPr>
      <a:lvl4pPr algn="ctr" defTabSz="4381104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4pPr>
      <a:lvl5pPr algn="ctr" defTabSz="4381104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5pPr>
      <a:lvl6pPr marL="800100" algn="ctr" defTabSz="4381104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6pPr>
      <a:lvl7pPr marL="1600200" algn="ctr" defTabSz="4381104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7pPr>
      <a:lvl8pPr marL="2400300" algn="ctr" defTabSz="4381104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8pPr>
      <a:lvl9pPr marL="3200400" algn="ctr" defTabSz="4381104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9pPr>
    </p:titleStyle>
    <p:bodyStyle>
      <a:lvl1pPr marL="1641873" indent="-1641873" algn="l" defTabSz="4381104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1556" indent="-1369617" algn="l" defTabSz="4381104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78463" indent="-1094581" algn="l" defTabSz="4381104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0404" indent="-1094581" algn="l" defTabSz="4381104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62344" indent="-1094581" algn="l" defTabSz="4381104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54786" indent="-1095889" algn="l" defTabSz="438355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46559" indent="-1095889" algn="l" defTabSz="438355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38342" indent="-1095889" algn="l" defTabSz="438355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30120" indent="-1095889" algn="l" defTabSz="438355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1779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3558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75335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67113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58892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50674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42453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34232" algn="l" defTabSz="438355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6.xml"/><Relationship Id="rId5" Type="http://schemas.openxmlformats.org/officeDocument/2006/relationships/image" Target="../media/image5.png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s3.mm.bing.net/images/thumbnail.aspx?q=1308762382786&amp;id=bbf2500b4518ef866fcf918978eb3b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73057" y="24196430"/>
            <a:ext cx="13045343" cy="9566031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1" name="Rectangle 10"/>
          <p:cNvSpPr/>
          <p:nvPr/>
        </p:nvSpPr>
        <p:spPr>
          <a:xfrm>
            <a:off x="1230924" y="4923693"/>
            <a:ext cx="11324492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600" b="1" dirty="0" smtClean="0">
                <a:solidFill>
                  <a:schemeClr val="accent1">
                    <a:lumMod val="50000"/>
                  </a:schemeClr>
                </a:solidFill>
              </a:rPr>
              <a:t>Environmental Public Health is a segment of public health concerned with assessing, understanding, and controlling the impacts of people on their environment and the impacts of the environment on them.</a:t>
            </a:r>
            <a:endParaRPr lang="en-US" sz="7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12801600" y="5697418"/>
          <a:ext cx="18076984" cy="1856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529538" y="5064370"/>
            <a:ext cx="12168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AIR POLLUTION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1828801" y="27432000"/>
          <a:ext cx="29471814" cy="1463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244" name="Picture 4" descr="Carbon Monoxide Poisoning in Kansa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92006" y="18217660"/>
            <a:ext cx="11136455" cy="8692051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45445" y="914889"/>
            <a:ext cx="29627513" cy="3375758"/>
          </a:xfrm>
        </p:spPr>
        <p:txBody>
          <a:bodyPr/>
          <a:lstStyle/>
          <a:p>
            <a:pPr eaLnBrk="1" hangingPunct="1">
              <a:defRPr/>
            </a:pPr>
            <a:r>
              <a:rPr lang="en-US" sz="17300" b="1" dirty="0" smtClean="0">
                <a:solidFill>
                  <a:schemeClr val="accent1">
                    <a:lumMod val="50000"/>
                  </a:schemeClr>
                </a:solidFill>
                <a:latin typeface="Gill Sans MT"/>
              </a:rPr>
              <a:t>ENVIRONMENTAL HEALTH</a:t>
            </a:r>
            <a:endParaRPr lang="en-US" sz="17300" b="1" dirty="0">
              <a:solidFill>
                <a:schemeClr val="accent1">
                  <a:lumMod val="50000"/>
                </a:schemeClr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s1.mm.bing.net/images/thumbnail.aspx?q=1292061250452&amp;id=349484909e96f44de705a9a1d44e3e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5957" y="0"/>
            <a:ext cx="18762443" cy="1767839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1574007" y="6506553"/>
            <a:ext cx="16611600" cy="3059478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 # of Poor Health Days Reported</a:t>
            </a:r>
            <a:r>
              <a:rPr lang="en-US" sz="9500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/>
            </a:r>
            <a:br>
              <a:rPr lang="en-US" sz="9500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</a:b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Rectangle 194"/>
          <p:cNvSpPr>
            <a:spLocks noGrp="1" noChangeArrowheads="1"/>
          </p:cNvSpPr>
          <p:nvPr>
            <p:ph type="body" sz="half" idx="2"/>
          </p:nvPr>
        </p:nvSpPr>
        <p:spPr>
          <a:xfrm>
            <a:off x="20516485" y="11887202"/>
            <a:ext cx="9447700" cy="9073661"/>
          </a:xfrm>
          <a:noFill/>
        </p:spPr>
        <p:txBody>
          <a:bodyPr wrap="none" lIns="239852" tIns="119926" rIns="239852" bIns="119926" anchor="ctr"/>
          <a:lstStyle/>
          <a:p>
            <a:pPr algn="just" defTabSz="8223250" eaLnBrk="1" hangingPunct="1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percent of adults </a:t>
            </a:r>
          </a:p>
          <a:p>
            <a:pPr algn="just" defTabSz="8223250" eaLnBrk="1" hangingPunct="1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reporting poor or fair </a:t>
            </a:r>
          </a:p>
          <a:p>
            <a:pPr algn="just" defTabSz="8223250" eaLnBrk="1" hangingPunct="1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overall health ranges </a:t>
            </a:r>
          </a:p>
          <a:p>
            <a:pPr algn="just" defTabSz="8223250" eaLnBrk="1" hangingPunct="1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 9%-19% in </a:t>
            </a:r>
          </a:p>
          <a:p>
            <a:pPr algn="just" defTabSz="8223250" eaLnBrk="1" hangingPunct="1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East Central Kansas </a:t>
            </a:r>
          </a:p>
          <a:p>
            <a:pPr algn="just" defTabSz="8223250" eaLnBrk="1" hangingPunct="1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Public Health Coalition </a:t>
            </a:r>
          </a:p>
          <a:p>
            <a:pPr algn="just" defTabSz="8223250" eaLnBrk="1" hangingPunct="1"/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Counties</a:t>
            </a:r>
          </a:p>
        </p:txBody>
      </p:sp>
      <p:graphicFrame>
        <p:nvGraphicFramePr>
          <p:cNvPr id="7" name="Chart 16"/>
          <p:cNvGraphicFramePr>
            <a:graphicFrameLocks noGrp="1"/>
          </p:cNvGraphicFramePr>
          <p:nvPr>
            <p:ph idx="1"/>
          </p:nvPr>
        </p:nvGraphicFramePr>
        <p:xfrm>
          <a:off x="1195753" y="4079633"/>
          <a:ext cx="18402300" cy="19202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3"/>
          <p:cNvGraphicFramePr>
            <a:graphicFrameLocks/>
          </p:cNvGraphicFramePr>
          <p:nvPr/>
        </p:nvGraphicFramePr>
        <p:xfrm>
          <a:off x="1596292" y="25091047"/>
          <a:ext cx="17043402" cy="17885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207"/>
          <p:cNvSpPr>
            <a:spLocks noChangeArrowheads="1"/>
          </p:cNvSpPr>
          <p:nvPr/>
        </p:nvSpPr>
        <p:spPr bwMode="auto">
          <a:xfrm>
            <a:off x="6180505" y="23888212"/>
            <a:ext cx="9784557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39852" tIns="119926" rIns="239852" bIns="119926" anchor="ctr"/>
          <a:lstStyle/>
          <a:p>
            <a:pPr algn="ctr" defTabSz="8223250"/>
            <a:r>
              <a:rPr lang="en-US" sz="67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Years of Potential Life Lost</a:t>
            </a:r>
          </a:p>
          <a:p>
            <a:pPr algn="ctr" defTabSz="8223250"/>
            <a: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per 100,000 people </a:t>
            </a:r>
          </a:p>
        </p:txBody>
      </p:sp>
      <p:sp>
        <p:nvSpPr>
          <p:cNvPr id="10" name="Text Box 195"/>
          <p:cNvSpPr txBox="1">
            <a:spLocks noChangeArrowheads="1"/>
          </p:cNvSpPr>
          <p:nvPr/>
        </p:nvSpPr>
        <p:spPr bwMode="auto">
          <a:xfrm>
            <a:off x="20720115" y="39873929"/>
            <a:ext cx="9205913" cy="176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39852" tIns="119926" rIns="239852" bIns="119926">
            <a:spAutoFit/>
          </a:bodyPr>
          <a:lstStyle/>
          <a:p>
            <a:r>
              <a:rPr lang="en-US" sz="3300" dirty="0">
                <a:solidFill>
                  <a:schemeClr val="accent1">
                    <a:lumMod val="50000"/>
                  </a:schemeClr>
                </a:solidFill>
              </a:rPr>
              <a:t>Range in Kansas (Min-Max): 3,846-11,727 </a:t>
            </a:r>
          </a:p>
          <a:p>
            <a:r>
              <a:rPr lang="en-US" sz="3300" dirty="0">
                <a:solidFill>
                  <a:schemeClr val="accent1">
                    <a:lumMod val="50000"/>
                  </a:schemeClr>
                </a:solidFill>
              </a:rPr>
              <a:t>Overall in Kansas: 7,084 </a:t>
            </a:r>
          </a:p>
          <a:p>
            <a:r>
              <a:rPr lang="en-US" sz="3300" dirty="0">
                <a:solidFill>
                  <a:schemeClr val="accent1">
                    <a:lumMod val="50000"/>
                  </a:schemeClr>
                </a:solidFill>
              </a:rPr>
              <a:t>National Benchmark: 5,564 (90th percentile)</a:t>
            </a:r>
          </a:p>
        </p:txBody>
      </p:sp>
      <p:sp>
        <p:nvSpPr>
          <p:cNvPr id="11" name="Text Box 183"/>
          <p:cNvSpPr txBox="1">
            <a:spLocks noChangeArrowheads="1"/>
          </p:cNvSpPr>
          <p:nvPr/>
        </p:nvSpPr>
        <p:spPr bwMode="auto">
          <a:xfrm>
            <a:off x="20620892" y="25110833"/>
            <a:ext cx="10820400" cy="1501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9852" tIns="119926" rIns="239852" bIns="119926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Premature death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is represented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by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 the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years of potential life lost before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 age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75. Every death occurring before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 the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age of 75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 contributes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to the total </a:t>
            </a:r>
            <a:endParaRPr lang="en-US" sz="6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number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of years of potential life lost. </a:t>
            </a:r>
          </a:p>
          <a:p>
            <a:pPr algn="just"/>
            <a:endParaRPr lang="en-US" sz="6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For example, a person dying at age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25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contributes 50 years of life lost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a person dying at age 65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contributes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10 years of life lost.</a:t>
            </a:r>
          </a:p>
          <a:p>
            <a:pPr algn="just"/>
            <a:endParaRPr lang="en-US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645445" y="914889"/>
            <a:ext cx="29627513" cy="337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351" tIns="219177" rIns="438351" bIns="219177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3811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MORBIDITY &amp; MORTALITY</a:t>
            </a:r>
            <a:endParaRPr kumimoji="0" lang="en-US" sz="173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Gill Sans M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ts1.mm.bing.net/images/thumbnail.aspx?q=1295092494300&amp;id=49b4f7f820a66e0b7ab31f90103a49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3879" y="8408461"/>
            <a:ext cx="13858064" cy="10963274"/>
          </a:xfrm>
          <a:prstGeom prst="rect">
            <a:avLst/>
          </a:prstGeom>
          <a:noFill/>
          <a:effectLst>
            <a:softEdge rad="635000"/>
          </a:effectLst>
        </p:spPr>
      </p:pic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3208336" y="6062137"/>
          <a:ext cx="26255664" cy="1893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098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28205723"/>
            <a:ext cx="6776446" cy="1568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030" name="Rectangle 207"/>
          <p:cNvSpPr>
            <a:spLocks noChangeArrowheads="1"/>
          </p:cNvSpPr>
          <p:nvPr/>
        </p:nvSpPr>
        <p:spPr bwMode="auto">
          <a:xfrm>
            <a:off x="6318859" y="40233600"/>
            <a:ext cx="1198007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39852" tIns="119926" rIns="239852" bIns="119926" anchor="ctr"/>
          <a:lstStyle/>
          <a:p>
            <a:pPr defTabSz="8223250"/>
            <a:r>
              <a:rPr lang="en-US" sz="6700" b="1" dirty="0">
                <a:solidFill>
                  <a:srgbClr val="002060"/>
                </a:solidFill>
                <a:latin typeface="Gill Sans MT" pitchFamily="34" charset="0"/>
              </a:rPr>
              <a:t>Teen Birth Rate per 1,000 female </a:t>
            </a:r>
          </a:p>
          <a:p>
            <a:pPr defTabSz="8223250"/>
            <a:r>
              <a:rPr lang="en-US" sz="6700" b="1" dirty="0">
                <a:solidFill>
                  <a:srgbClr val="002060"/>
                </a:solidFill>
                <a:latin typeface="Gill Sans MT" pitchFamily="34" charset="0"/>
              </a:rPr>
              <a:t>population, ages 15-19</a:t>
            </a:r>
            <a:endParaRPr lang="en-US" sz="3300" b="1" dirty="0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5099294" y="2551207"/>
            <a:ext cx="23841075" cy="4094476"/>
          </a:xfrm>
        </p:spPr>
        <p:txBody>
          <a:bodyPr/>
          <a:lstStyle/>
          <a:p>
            <a:pPr algn="ctr"/>
            <a:r>
              <a:rPr lang="en-US" sz="7700" dirty="0" smtClean="0">
                <a:solidFill>
                  <a:schemeClr val="accent1">
                    <a:lumMod val="50000"/>
                  </a:schemeClr>
                </a:solidFill>
                <a:latin typeface="Gill Sans MT"/>
              </a:rPr>
              <a:t>Percent of Adult Smoking &amp; Excessive Drinking</a:t>
            </a:r>
            <a:endParaRPr lang="en-US" sz="7700" dirty="0">
              <a:solidFill>
                <a:schemeClr val="accent1">
                  <a:lumMod val="50000"/>
                </a:schemeClr>
              </a:solidFill>
              <a:latin typeface="Gill Sans MT"/>
            </a:endParaRPr>
          </a:p>
        </p:txBody>
      </p:sp>
      <p:graphicFrame>
        <p:nvGraphicFramePr>
          <p:cNvPr id="7" name="Chart 35"/>
          <p:cNvGraphicFramePr>
            <a:graphicFrameLocks/>
          </p:cNvGraphicFramePr>
          <p:nvPr/>
        </p:nvGraphicFramePr>
        <p:xfrm>
          <a:off x="5240217" y="27473684"/>
          <a:ext cx="14528801" cy="13174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217661" y="25561519"/>
            <a:ext cx="12039600" cy="6948056"/>
          </a:xfrm>
          <a:prstGeom prst="rect">
            <a:avLst/>
          </a:prstGeom>
          <a:noFill/>
          <a:ln w="50800" cap="rnd" cmpd="thickThin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extrusionClr>
              <a:schemeClr val="accent1">
                <a:lumMod val="50000"/>
              </a:schemeClr>
            </a:extrusionClr>
          </a:sp3d>
        </p:spPr>
        <p:txBody>
          <a:bodyPr wrap="square" lIns="160020" tIns="80010" rIns="160020" bIns="80010" rtlCol="0">
            <a:spAutoFit/>
          </a:bodyPr>
          <a:lstStyle/>
          <a:p>
            <a:pPr algn="just"/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Adult 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obesity 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rates 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range from 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30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%-32% for the 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East 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Central Kansas Public Health Coalition </a:t>
            </a:r>
            <a:r>
              <a:rPr lang="en-US" sz="6300" dirty="0" smtClean="0">
                <a:solidFill>
                  <a:schemeClr val="accent1">
                    <a:lumMod val="50000"/>
                  </a:schemeClr>
                </a:solidFill>
              </a:rPr>
              <a:t>Counties</a:t>
            </a:r>
          </a:p>
          <a:p>
            <a:pPr algn="just"/>
            <a:endParaRPr lang="en-US" sz="63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63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63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angle 178"/>
          <p:cNvSpPr>
            <a:spLocks noChangeArrowheads="1"/>
          </p:cNvSpPr>
          <p:nvPr/>
        </p:nvSpPr>
        <p:spPr bwMode="auto">
          <a:xfrm>
            <a:off x="0" y="0"/>
            <a:ext cx="32918400" cy="383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39852" tIns="119926" rIns="239852" bIns="119926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defTabSz="8225425">
              <a:defRPr/>
            </a:pPr>
            <a:r>
              <a:rPr lang="en-US" sz="17300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HEALTH BEHAVIORS</a:t>
            </a:r>
            <a:endParaRPr lang="en-US" sz="173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</a:endParaRPr>
          </a:p>
        </p:txBody>
      </p:sp>
      <p:pic>
        <p:nvPicPr>
          <p:cNvPr id="6146" name="Picture 2" descr="Image Detai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258829" y="28768430"/>
            <a:ext cx="6389077" cy="383344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16721138" y="7179735"/>
          <a:ext cx="14551820" cy="34121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0"/>
            <a:ext cx="29627513" cy="7315200"/>
          </a:xfrm>
        </p:spPr>
        <p:txBody>
          <a:bodyPr/>
          <a:lstStyle/>
          <a:p>
            <a:pPr eaLnBrk="1" hangingPunct="1">
              <a:defRPr/>
            </a:pPr>
            <a:r>
              <a:rPr lang="en-US" sz="17300" b="1" dirty="0" smtClean="0">
                <a:solidFill>
                  <a:schemeClr val="accent1">
                    <a:lumMod val="50000"/>
                  </a:schemeClr>
                </a:solidFill>
                <a:latin typeface="Gill Sans MT"/>
              </a:rPr>
              <a:t>CLINICAL CARE</a:t>
            </a:r>
            <a:endParaRPr lang="en-US" sz="17300" b="1" dirty="0">
              <a:solidFill>
                <a:schemeClr val="accent1">
                  <a:lumMod val="50000"/>
                </a:schemeClr>
              </a:solidFill>
              <a:latin typeface="Gill Sans M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6438900"/>
            <a:ext cx="14544675" cy="4092576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Access to Care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71133" y="6438900"/>
            <a:ext cx="14549438" cy="4092576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Quality of Care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1066800" y="12496800"/>
          <a:ext cx="14986001" cy="165811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6670431"/>
                <a:gridCol w="8315570"/>
              </a:tblGrid>
              <a:tr h="3169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Ratio</a:t>
                      </a:r>
                      <a:r>
                        <a:rPr lang="en-US" sz="9800" baseline="0" dirty="0" smtClean="0"/>
                        <a:t> of Primary Care </a:t>
                      </a:r>
                    </a:p>
                    <a:p>
                      <a:pPr algn="ctr"/>
                      <a:r>
                        <a:rPr lang="en-US" sz="9800" dirty="0" smtClean="0"/>
                        <a:t>Physicians to Population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Chase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No</a:t>
                      </a:r>
                      <a:r>
                        <a:rPr lang="en-US" sz="9800" baseline="0" dirty="0" smtClean="0"/>
                        <a:t> Physicians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Coffey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1:1,407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Franklin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1:1,650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Greenwood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1:1,702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Lyon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1:1,104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Osage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1:2,711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Morris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1:602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Wabaunsee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800" dirty="0" smtClean="0"/>
                        <a:t>1:2,293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17599" y="36034136"/>
            <a:ext cx="14935200" cy="403956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160020" tIns="80010" rIns="160020" bIns="80010">
            <a:spAutoFit/>
          </a:bodyPr>
          <a:lstStyle/>
          <a:p>
            <a:pPr algn="just">
              <a:defRPr/>
            </a:pPr>
            <a:r>
              <a:rPr lang="en-US" sz="6300" dirty="0">
                <a:latin typeface="+mn-lt"/>
              </a:rPr>
              <a:t>The percent of population under age 65 without health insurance ranges between 13%-21% for the counties in the East Central Kansas Public Health Coalition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713199" y="11040535"/>
            <a:ext cx="15391607" cy="3014133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0020" tIns="80010" rIns="160020" bIns="8001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5807" y="11007726"/>
            <a:ext cx="15597188" cy="30174140"/>
          </a:xfrm>
          <a:prstGeom prst="rect">
            <a:avLst/>
          </a:prstGeom>
          <a:noFill/>
          <a:ln w="50800">
            <a:solidFill>
              <a:srgbClr val="B541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0020" tIns="80010" rIns="160020" bIns="8001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52" name="Picture 32" descr="http://ts1.mm.bing.net/images/thumbnail.aspx?q=1337271991892&amp;id=8a6a1a0c3ce27167d5739bff04801d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082" y="28916036"/>
            <a:ext cx="7757319" cy="6860920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type="pic" idx="1"/>
          </p:nvPr>
        </p:nvGraphicFramePr>
        <p:xfrm>
          <a:off x="1402856" y="8398933"/>
          <a:ext cx="29768805" cy="3294487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8461149"/>
                <a:gridCol w="2663457"/>
                <a:gridCol w="2663457"/>
                <a:gridCol w="2663457"/>
                <a:gridCol w="2663457"/>
                <a:gridCol w="2663457"/>
                <a:gridCol w="2663457"/>
                <a:gridCol w="2663457"/>
                <a:gridCol w="2663457"/>
              </a:tblGrid>
              <a:tr h="6746170">
                <a:tc>
                  <a:txBody>
                    <a:bodyPr/>
                    <a:lstStyle/>
                    <a:p>
                      <a:endParaRPr lang="en-US" sz="9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Chase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Coffey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Franklin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Greenwood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Lyon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Osage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Morris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800" dirty="0" smtClean="0"/>
                        <a:t>Wabaunsee</a:t>
                      </a:r>
                      <a:endParaRPr lang="en-US" sz="9800" dirty="0"/>
                    </a:p>
                  </a:txBody>
                  <a:tcPr marL="147206" marR="147206" marT="91440" marB="91440" vert="vert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3575194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% of 9</a:t>
                      </a:r>
                      <a:r>
                        <a:rPr lang="en-US" sz="8000" baseline="30000" dirty="0" smtClean="0"/>
                        <a:t>th</a:t>
                      </a:r>
                      <a:r>
                        <a:rPr lang="en-US" sz="8000" dirty="0" smtClean="0"/>
                        <a:t> Graders That Graduate in 4 Years</a:t>
                      </a:r>
                      <a:endParaRPr lang="en-US" sz="80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75%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90%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60%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90%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70%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90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No Data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85%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25400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4986370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% of Adults age 25-44 With some Post Secondary Education</a:t>
                      </a:r>
                      <a:endParaRPr lang="en-US" sz="80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61%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66%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58%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60%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51%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59%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56%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66%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4823194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% of Population</a:t>
                      </a:r>
                      <a:r>
                        <a:rPr lang="en-US" sz="8000" baseline="0" dirty="0" smtClean="0"/>
                        <a:t> 16+ That is seeking Employment</a:t>
                      </a:r>
                      <a:endParaRPr lang="en-US" sz="80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5.5%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5.7%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8.7%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6.6%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6.1%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7.6%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6.9%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7.1%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278510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Percent of Children Under 18 in Poverty</a:t>
                      </a:r>
                      <a:endParaRPr lang="en-US" sz="80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17%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13%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14%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23%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18%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16%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12%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4823194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% of Adults Without</a:t>
                      </a:r>
                      <a:r>
                        <a:rPr lang="en-US" sz="8000" baseline="0" dirty="0" smtClean="0"/>
                        <a:t> Adequate Social or Emotional Support</a:t>
                      </a:r>
                      <a:endParaRPr lang="en-US" sz="80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No Data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14%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21%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14%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15%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575194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Children in Single Parent Households</a:t>
                      </a:r>
                      <a:endParaRPr lang="en-US" sz="80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20%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21%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28%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27%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32%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24%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27%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8800" dirty="0" smtClean="0"/>
                        <a:t>16%</a:t>
                      </a:r>
                      <a:endParaRPr lang="en-US" sz="8800" dirty="0"/>
                    </a:p>
                  </a:txBody>
                  <a:tcPr marL="147206" marR="147206" marT="91440" marB="9144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" name="Rectangle 178"/>
          <p:cNvSpPr>
            <a:spLocks noChangeArrowheads="1"/>
          </p:cNvSpPr>
          <p:nvPr/>
        </p:nvSpPr>
        <p:spPr bwMode="auto">
          <a:xfrm>
            <a:off x="0" y="1964282"/>
            <a:ext cx="32918400" cy="383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39852" tIns="119926" rIns="239852" bIns="119926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defTabSz="8225425">
              <a:defRPr/>
            </a:pPr>
            <a:r>
              <a:rPr lang="en-US" sz="17300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SOCIAL &amp; ECONOMIC ISSUES</a:t>
            </a:r>
          </a:p>
          <a:p>
            <a:pPr algn="ctr" defTabSz="8225425">
              <a:defRPr/>
            </a:pPr>
            <a:r>
              <a:rPr lang="en-US" sz="17300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THAT AFFECT HEALTH</a:t>
            </a:r>
            <a:endParaRPr lang="en-US" sz="173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2141904"/>
            <a:ext cx="29627513" cy="7315200"/>
          </a:xfrm>
        </p:spPr>
        <p:txBody>
          <a:bodyPr/>
          <a:lstStyle/>
          <a:p>
            <a:pPr algn="l"/>
            <a:r>
              <a:rPr lang="en-US" sz="7700" dirty="0" smtClean="0"/>
              <a:t>The </a:t>
            </a:r>
            <a:r>
              <a:rPr lang="en-US" sz="7700" i="1" dirty="0" smtClean="0"/>
              <a:t>County Health Rankings</a:t>
            </a:r>
            <a:r>
              <a:rPr lang="en-US" sz="7700" dirty="0" smtClean="0"/>
              <a:t> show us that where we live matters to our health. The health of a community depends on many different factors - ranging from health behaviors, education and jobs, to quality of health care, to the environment.</a:t>
            </a:r>
            <a:br>
              <a:rPr lang="en-US" sz="7700" dirty="0" smtClean="0"/>
            </a:br>
            <a:endParaRPr lang="en-US" sz="7700" dirty="0"/>
          </a:p>
        </p:txBody>
      </p:sp>
      <p:pic>
        <p:nvPicPr>
          <p:cNvPr id="7" name="Content Placeholder 6" descr="2011%20Health%20Outcomes%20-%20Kansa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551445" y="7523763"/>
            <a:ext cx="20299782" cy="17003238"/>
          </a:xfrm>
          <a:ln>
            <a:solidFill>
              <a:schemeClr val="accent3">
                <a:lumMod val="75000"/>
              </a:schemeClr>
            </a:solidFill>
          </a:ln>
          <a:effectLst/>
        </p:spPr>
      </p:pic>
      <p:pic>
        <p:nvPicPr>
          <p:cNvPr id="8" name="Content Placeholder 7" descr="2011%20Health%20Factors%20-%20Kansas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1539539" y="25603202"/>
            <a:ext cx="20309754" cy="17011588"/>
          </a:xfrm>
          <a:ln>
            <a:solidFill>
              <a:schemeClr val="accent1"/>
            </a:solidFill>
          </a:ln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406769" y="7721598"/>
          <a:ext cx="9495692" cy="167884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47846"/>
                <a:gridCol w="4747846"/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County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Ranking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CS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23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CF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4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FR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40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GW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87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LY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44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OS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71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MR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33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WB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41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77108" y="25501598"/>
          <a:ext cx="9566030" cy="16788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3015"/>
                <a:gridCol w="4783015"/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County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Ranking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CS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51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CF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40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FR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77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GW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74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LY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80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OS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73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MR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43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  <a:tr h="1889008"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WB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  <a:tc>
                  <a:txBody>
                    <a:bodyPr/>
                    <a:lstStyle/>
                    <a:p>
                      <a:r>
                        <a:rPr lang="en-US" sz="9800" dirty="0" smtClean="0"/>
                        <a:t>29</a:t>
                      </a:r>
                      <a:endParaRPr lang="en-US" sz="9800" dirty="0"/>
                    </a:p>
                  </a:txBody>
                  <a:tcPr marL="137160" marR="137160" marT="91440" marB="91440"/>
                </a:tc>
              </a:tr>
            </a:tbl>
          </a:graphicData>
        </a:graphic>
      </p:graphicFrame>
      <p:sp>
        <p:nvSpPr>
          <p:cNvPr id="9" name="Rectangle 178"/>
          <p:cNvSpPr>
            <a:spLocks noChangeArrowheads="1"/>
          </p:cNvSpPr>
          <p:nvPr/>
        </p:nvSpPr>
        <p:spPr bwMode="auto">
          <a:xfrm>
            <a:off x="0" y="0"/>
            <a:ext cx="32918400" cy="383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39852" tIns="119926" rIns="239852" bIns="119926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defTabSz="8225425">
              <a:defRPr/>
            </a:pPr>
            <a:r>
              <a:rPr lang="en-US" sz="17300" b="1" dirty="0" smtClean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</a:rPr>
              <a:t>COUNTY HEALTH RANKINGS</a:t>
            </a:r>
            <a:endParaRPr lang="en-US" sz="173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528</Words>
  <Application>Microsoft Office PowerPoint</Application>
  <PresentationFormat>Custom</PresentationFormat>
  <Paragraphs>165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ENVIRONMENTAL HEALTH</vt:lpstr>
      <vt:lpstr> # of Poor Health Days Reported </vt:lpstr>
      <vt:lpstr>Slide 3</vt:lpstr>
      <vt:lpstr>CLINICAL CARE</vt:lpstr>
      <vt:lpstr>Slide 5</vt:lpstr>
      <vt:lpstr>The County Health Rankings show us that where we live matters to our health. The health of a community depends on many different factors - ranging from health behaviors, education and jobs, to quality of health care, to the environment. 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Ashley</cp:lastModifiedBy>
  <cp:revision>112</cp:revision>
  <dcterms:created xsi:type="dcterms:W3CDTF">2004-07-27T19:46:06Z</dcterms:created>
  <dcterms:modified xsi:type="dcterms:W3CDTF">2011-11-04T21:19:52Z</dcterms:modified>
  <cp:category>research posters template</cp:category>
</cp:coreProperties>
</file>