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sldIdLst>
    <p:sldId id="265" r:id="rId5"/>
    <p:sldId id="266" r:id="rId6"/>
    <p:sldId id="267" r:id="rId7"/>
    <p:sldId id="268" r:id="rId8"/>
    <p:sldId id="269" r:id="rId9"/>
    <p:sldId id="270" r:id="rId10"/>
    <p:sldId id="271" r:id="rId11"/>
    <p:sldId id="273" r:id="rId12"/>
    <p:sldId id="275" r:id="rId13"/>
    <p:sldId id="276"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E54B18-787D-CFDF-092F-2EF35D660D74}" name="Beverly Burt" initials="BB" userId="f3836bb234163507" providerId="Windows Live"/>
  <p188:author id="{4526A249-A896-0015-0EA7-C9838AE75A80}" name="Kristen Ross" initials="KR" userId="S::kross@naccho.org::fff3c96f-71be-42e1-a7f3-3d430b83288a" providerId="AD"/>
  <p188:author id="{FF0A9161-619E-7A2C-5358-5AADD6D93B96}" name="Maryam Mojarrad" initials="MM" userId="S::mmojarrad@apic.org::0f62ea06-31c9-442c-969d-525106eb6ed1" providerId="AD"/>
  <p188:author id="{3A153BD2-573A-FAA0-A217-2BA879510BC6}" name="Jaclyn Abramson" initials="JA" userId="S::jabramson@naccho.org::dfbe5e59-7aa4-47ec-89cd-d2fd0c4e50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99"/>
    <a:srgbClr val="3D4242"/>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2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M. Richards" userId="368a8fd8254eba29" providerId="LiveId" clId="{419B8E57-623F-414E-BED3-C6081BC59211}"/>
    <pc:docChg chg="custSel modSld sldOrd">
      <pc:chgData name="Julie M. Richards" userId="368a8fd8254eba29" providerId="LiveId" clId="{419B8E57-623F-414E-BED3-C6081BC59211}" dt="2024-01-31T18:17:51.238" v="1150"/>
      <pc:docMkLst>
        <pc:docMk/>
      </pc:docMkLst>
      <pc:sldChg chg="ord delCm">
        <pc:chgData name="Julie M. Richards" userId="368a8fd8254eba29" providerId="LiveId" clId="{419B8E57-623F-414E-BED3-C6081BC59211}" dt="2024-01-31T18:17:51.238" v="1150"/>
        <pc:sldMkLst>
          <pc:docMk/>
          <pc:sldMk cId="3811623899" sldId="266"/>
        </pc:sldMkLst>
        <pc:extLst>
          <p:ext xmlns:p="http://schemas.openxmlformats.org/presentationml/2006/main" uri="{D6D511B9-2390-475A-947B-AFAB55BFBCF1}">
            <pc226:cmChg xmlns:pc226="http://schemas.microsoft.com/office/powerpoint/2022/06/main/command" chg="del">
              <pc226:chgData name="Julie M. Richards" userId="368a8fd8254eba29" providerId="LiveId" clId="{419B8E57-623F-414E-BED3-C6081BC59211}" dt="2024-01-31T18:17:51.238" v="1150"/>
              <pc2:cmMkLst xmlns:pc2="http://schemas.microsoft.com/office/powerpoint/2019/9/main/command">
                <pc:docMk/>
                <pc:sldMk cId="3811623899" sldId="266"/>
                <pc2:cmMk id="{06F962EB-50AA-4BDF-9D3D-1CE9745A85C9}"/>
              </pc2:cmMkLst>
            </pc226:cmChg>
          </p:ext>
        </pc:extLst>
      </pc:sldChg>
      <pc:sldChg chg="modSp mod">
        <pc:chgData name="Julie M. Richards" userId="368a8fd8254eba29" providerId="LiveId" clId="{419B8E57-623F-414E-BED3-C6081BC59211}" dt="2024-01-31T17:48:31.333" v="24" actId="27636"/>
        <pc:sldMkLst>
          <pc:docMk/>
          <pc:sldMk cId="1480254320" sldId="268"/>
        </pc:sldMkLst>
        <pc:spChg chg="mod">
          <ac:chgData name="Julie M. Richards" userId="368a8fd8254eba29" providerId="LiveId" clId="{419B8E57-623F-414E-BED3-C6081BC59211}" dt="2024-01-31T17:48:24.136" v="22" actId="14100"/>
          <ac:spMkLst>
            <pc:docMk/>
            <pc:sldMk cId="1480254320" sldId="268"/>
            <ac:spMk id="2" creationId="{9C642180-FD1A-FBFA-E401-D3DD1C42730A}"/>
          </ac:spMkLst>
        </pc:spChg>
        <pc:spChg chg="mod">
          <ac:chgData name="Julie M. Richards" userId="368a8fd8254eba29" providerId="LiveId" clId="{419B8E57-623F-414E-BED3-C6081BC59211}" dt="2024-01-31T17:48:31.333" v="24" actId="27636"/>
          <ac:spMkLst>
            <pc:docMk/>
            <pc:sldMk cId="1480254320" sldId="268"/>
            <ac:spMk id="5" creationId="{CAC12695-39FF-511B-51B6-5CFF577ABDEE}"/>
          </ac:spMkLst>
        </pc:spChg>
        <pc:picChg chg="mod">
          <ac:chgData name="Julie M. Richards" userId="368a8fd8254eba29" providerId="LiveId" clId="{419B8E57-623F-414E-BED3-C6081BC59211}" dt="2024-01-31T17:47:47.237" v="15" actId="14100"/>
          <ac:picMkLst>
            <pc:docMk/>
            <pc:sldMk cId="1480254320" sldId="268"/>
            <ac:picMk id="1026" creationId="{B0B418D4-EEE8-6E76-08A5-B9625D0D52E3}"/>
          </ac:picMkLst>
        </pc:picChg>
      </pc:sldChg>
      <pc:sldChg chg="modSp mod">
        <pc:chgData name="Julie M. Richards" userId="368a8fd8254eba29" providerId="LiveId" clId="{419B8E57-623F-414E-BED3-C6081BC59211}" dt="2024-01-31T17:51:54.318" v="98" actId="20577"/>
        <pc:sldMkLst>
          <pc:docMk/>
          <pc:sldMk cId="1279119601" sldId="270"/>
        </pc:sldMkLst>
        <pc:spChg chg="mod">
          <ac:chgData name="Julie M. Richards" userId="368a8fd8254eba29" providerId="LiveId" clId="{419B8E57-623F-414E-BED3-C6081BC59211}" dt="2024-01-31T17:51:54.318" v="98" actId="20577"/>
          <ac:spMkLst>
            <pc:docMk/>
            <pc:sldMk cId="1279119601" sldId="270"/>
            <ac:spMk id="3" creationId="{68DA3ACC-FAE2-55BE-2F66-CA6D65E1A917}"/>
          </ac:spMkLst>
        </pc:spChg>
      </pc:sldChg>
      <pc:sldChg chg="addSp delSp modSp mod">
        <pc:chgData name="Julie M. Richards" userId="368a8fd8254eba29" providerId="LiveId" clId="{419B8E57-623F-414E-BED3-C6081BC59211}" dt="2024-01-31T17:54:28.999" v="114" actId="14100"/>
        <pc:sldMkLst>
          <pc:docMk/>
          <pc:sldMk cId="968878931" sldId="273"/>
        </pc:sldMkLst>
        <pc:spChg chg="add del mod">
          <ac:chgData name="Julie M. Richards" userId="368a8fd8254eba29" providerId="LiveId" clId="{419B8E57-623F-414E-BED3-C6081BC59211}" dt="2024-01-31T17:54:13.947" v="112" actId="21"/>
          <ac:spMkLst>
            <pc:docMk/>
            <pc:sldMk cId="968878931" sldId="273"/>
            <ac:spMk id="5" creationId="{C01BF867-EAF3-2FE6-FDC2-4DB0DE3928D0}"/>
          </ac:spMkLst>
        </pc:spChg>
        <pc:picChg chg="add mod">
          <ac:chgData name="Julie M. Richards" userId="368a8fd8254eba29" providerId="LiveId" clId="{419B8E57-623F-414E-BED3-C6081BC59211}" dt="2024-01-31T17:53:53.788" v="111" actId="1076"/>
          <ac:picMkLst>
            <pc:docMk/>
            <pc:sldMk cId="968878931" sldId="273"/>
            <ac:picMk id="6" creationId="{C316F6D3-3A2D-DEE7-3AA0-B98FDB22D2C1}"/>
          </ac:picMkLst>
        </pc:picChg>
        <pc:picChg chg="mod">
          <ac:chgData name="Julie M. Richards" userId="368a8fd8254eba29" providerId="LiveId" clId="{419B8E57-623F-414E-BED3-C6081BC59211}" dt="2024-01-31T17:54:28.999" v="114" actId="14100"/>
          <ac:picMkLst>
            <pc:docMk/>
            <pc:sldMk cId="968878931" sldId="273"/>
            <ac:picMk id="28" creationId="{E4C21CCA-9A9E-72C4-DFD2-AECCAB9921A8}"/>
          </ac:picMkLst>
        </pc:picChg>
        <pc:picChg chg="del">
          <ac:chgData name="Julie M. Richards" userId="368a8fd8254eba29" providerId="LiveId" clId="{419B8E57-623F-414E-BED3-C6081BC59211}" dt="2024-01-31T17:53:13.867" v="99" actId="21"/>
          <ac:picMkLst>
            <pc:docMk/>
            <pc:sldMk cId="968878931" sldId="273"/>
            <ac:picMk id="2050" creationId="{259D8597-96B0-64A0-BB59-5AEADAC49093}"/>
          </ac:picMkLst>
        </pc:picChg>
      </pc:sldChg>
      <pc:sldChg chg="modSp mod">
        <pc:chgData name="Julie M. Richards" userId="368a8fd8254eba29" providerId="LiveId" clId="{419B8E57-623F-414E-BED3-C6081BC59211}" dt="2024-01-31T18:15:13.096" v="1120" actId="20577"/>
        <pc:sldMkLst>
          <pc:docMk/>
          <pc:sldMk cId="2723976532" sldId="276"/>
        </pc:sldMkLst>
        <pc:graphicFrameChg chg="mod">
          <ac:chgData name="Julie M. Richards" userId="368a8fd8254eba29" providerId="LiveId" clId="{419B8E57-623F-414E-BED3-C6081BC59211}" dt="2024-01-31T18:15:13.096" v="1120" actId="20577"/>
          <ac:graphicFrameMkLst>
            <pc:docMk/>
            <pc:sldMk cId="2723976532" sldId="276"/>
            <ac:graphicFrameMk id="7" creationId="{6BF49542-3147-CEBC-C4CD-5E2A9926BB96}"/>
          </ac:graphicFrameMkLst>
        </pc:graphicFrameChg>
        <pc:graphicFrameChg chg="mod">
          <ac:chgData name="Julie M. Richards" userId="368a8fd8254eba29" providerId="LiveId" clId="{419B8E57-623F-414E-BED3-C6081BC59211}" dt="2024-01-31T17:56:42.943" v="667" actId="20577"/>
          <ac:graphicFrameMkLst>
            <pc:docMk/>
            <pc:sldMk cId="2723976532" sldId="276"/>
            <ac:graphicFrameMk id="8" creationId="{50081042-4399-8ABD-0BFB-4C425FB56F1E}"/>
          </ac:graphicFrameMkLst>
        </pc:graphicFrameChg>
      </pc:sldChg>
      <pc:sldChg chg="modSp mod">
        <pc:chgData name="Julie M. Richards" userId="368a8fd8254eba29" providerId="LiveId" clId="{419B8E57-623F-414E-BED3-C6081BC59211}" dt="2024-01-31T18:17:22.230" v="1147" actId="2"/>
        <pc:sldMkLst>
          <pc:docMk/>
          <pc:sldMk cId="1350672303" sldId="277"/>
        </pc:sldMkLst>
        <pc:spChg chg="mod">
          <ac:chgData name="Julie M. Richards" userId="368a8fd8254eba29" providerId="LiveId" clId="{419B8E57-623F-414E-BED3-C6081BC59211}" dt="2024-01-31T18:17:22.230" v="1147" actId="2"/>
          <ac:spMkLst>
            <pc:docMk/>
            <pc:sldMk cId="1350672303" sldId="277"/>
            <ac:spMk id="3" creationId="{EC32F30C-4057-4ADD-9885-ED3268A1FB4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B02FB-37B0-45C6-8949-F2CDD2085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3E5872-0178-432D-9775-F64BE634C247}">
      <dgm:prSet/>
      <dgm:spPr>
        <a:solidFill>
          <a:srgbClr val="E4BEDE"/>
        </a:solidFill>
      </dgm:spPr>
      <dgm:t>
        <a:bodyPr/>
        <a:lstStyle/>
        <a:p>
          <a:r>
            <a:rPr lang="en-US" dirty="0">
              <a:solidFill>
                <a:schemeClr val="tx1"/>
              </a:solidFill>
              <a:latin typeface="+mj-lt"/>
              <a:cs typeface="Times New Roman" panose="02020603050405020304" pitchFamily="18" charset="0"/>
            </a:rPr>
            <a:t>Medical testing that is performed outside of a laboratory setting.  Point of Care (POC) is also known as bedside testing, near-patient testing, remote testing, mobile testing and rapid diagnostics.</a:t>
          </a:r>
        </a:p>
      </dgm:t>
    </dgm:pt>
    <dgm:pt modelId="{BB8F11BA-3567-45C3-B06B-156317885AEB}" type="parTrans" cxnId="{197643BA-B419-4FB0-B9A4-880A534366D6}">
      <dgm:prSet/>
      <dgm:spPr/>
      <dgm:t>
        <a:bodyPr/>
        <a:lstStyle/>
        <a:p>
          <a:endParaRPr lang="en-US"/>
        </a:p>
      </dgm:t>
    </dgm:pt>
    <dgm:pt modelId="{C4FFF8E9-DD78-4885-B1AB-4EE6A92F458D}" type="sibTrans" cxnId="{197643BA-B419-4FB0-B9A4-880A534366D6}">
      <dgm:prSet/>
      <dgm:spPr/>
      <dgm:t>
        <a:bodyPr/>
        <a:lstStyle/>
        <a:p>
          <a:endParaRPr lang="en-US"/>
        </a:p>
      </dgm:t>
    </dgm:pt>
    <dgm:pt modelId="{8216E954-53CE-461E-8166-E0BC3ECD80AE}">
      <dgm:prSet/>
      <dgm:spPr>
        <a:solidFill>
          <a:srgbClr val="E4BEDE"/>
        </a:solidFill>
      </dgm:spPr>
      <dgm:t>
        <a:bodyPr/>
        <a:lstStyle/>
        <a:p>
          <a:pPr rtl="0"/>
          <a:r>
            <a:rPr lang="en-US" dirty="0">
              <a:solidFill>
                <a:schemeClr val="tx1"/>
              </a:solidFill>
              <a:latin typeface="+mj-lt"/>
            </a:rPr>
            <a:t>It allows results to be received quickly without the need to send samples and specimens away to be processed at medical </a:t>
          </a:r>
          <a:r>
            <a:rPr lang="en-US" dirty="0">
              <a:solidFill>
                <a:schemeClr val="tx1"/>
              </a:solidFill>
              <a:latin typeface="+mj-lt"/>
              <a:cs typeface="Times New Roman"/>
            </a:rPr>
            <a:t>laboratories</a:t>
          </a:r>
          <a:r>
            <a:rPr lang="en-US" dirty="0">
              <a:solidFill>
                <a:schemeClr val="tx1"/>
              </a:solidFill>
              <a:latin typeface="+mj-lt"/>
            </a:rPr>
            <a:t>.  </a:t>
          </a:r>
        </a:p>
      </dgm:t>
    </dgm:pt>
    <dgm:pt modelId="{233EECF2-293B-4CF4-BEDF-187AC72FBF75}" type="parTrans" cxnId="{32313FF5-E4AD-4CBD-BABC-C0660E576CBD}">
      <dgm:prSet/>
      <dgm:spPr/>
      <dgm:t>
        <a:bodyPr/>
        <a:lstStyle/>
        <a:p>
          <a:endParaRPr lang="en-US"/>
        </a:p>
      </dgm:t>
    </dgm:pt>
    <dgm:pt modelId="{E14C786F-8C37-44CF-8D15-E75BDAE32106}" type="sibTrans" cxnId="{32313FF5-E4AD-4CBD-BABC-C0660E576CBD}">
      <dgm:prSet/>
      <dgm:spPr/>
      <dgm:t>
        <a:bodyPr/>
        <a:lstStyle/>
        <a:p>
          <a:endParaRPr lang="en-US"/>
        </a:p>
      </dgm:t>
    </dgm:pt>
    <dgm:pt modelId="{3458ECCD-4417-441C-BDBA-658B7A6A7451}" type="pres">
      <dgm:prSet presAssocID="{F2BB02FB-37B0-45C6-8949-F2CDD2085A9C}" presName="linear" presStyleCnt="0">
        <dgm:presLayoutVars>
          <dgm:animLvl val="lvl"/>
          <dgm:resizeHandles val="exact"/>
        </dgm:presLayoutVars>
      </dgm:prSet>
      <dgm:spPr/>
    </dgm:pt>
    <dgm:pt modelId="{4EB55A41-671F-4D41-A6FB-7D92C42A1325}" type="pres">
      <dgm:prSet presAssocID="{063E5872-0178-432D-9775-F64BE634C247}" presName="parentText" presStyleLbl="node1" presStyleIdx="0" presStyleCnt="2">
        <dgm:presLayoutVars>
          <dgm:chMax val="0"/>
          <dgm:bulletEnabled val="1"/>
        </dgm:presLayoutVars>
      </dgm:prSet>
      <dgm:spPr/>
    </dgm:pt>
    <dgm:pt modelId="{44EF684C-FA2D-4DD7-B9C9-FAB5B11872E8}" type="pres">
      <dgm:prSet presAssocID="{C4FFF8E9-DD78-4885-B1AB-4EE6A92F458D}" presName="spacer" presStyleCnt="0"/>
      <dgm:spPr/>
    </dgm:pt>
    <dgm:pt modelId="{06EE805E-1B63-4CD0-8AB5-3DA7816CF7BB}" type="pres">
      <dgm:prSet presAssocID="{8216E954-53CE-461E-8166-E0BC3ECD80AE}" presName="parentText" presStyleLbl="node1" presStyleIdx="1" presStyleCnt="2">
        <dgm:presLayoutVars>
          <dgm:chMax val="0"/>
          <dgm:bulletEnabled val="1"/>
        </dgm:presLayoutVars>
      </dgm:prSet>
      <dgm:spPr/>
    </dgm:pt>
  </dgm:ptLst>
  <dgm:cxnLst>
    <dgm:cxn modelId="{4F50A43F-9229-422D-B3E0-8BD52B895092}" type="presOf" srcId="{063E5872-0178-432D-9775-F64BE634C247}" destId="{4EB55A41-671F-4D41-A6FB-7D92C42A1325}" srcOrd="0" destOrd="0" presId="urn:microsoft.com/office/officeart/2005/8/layout/vList2"/>
    <dgm:cxn modelId="{C250DC5D-1A19-486A-AA17-10A345920CB5}" type="presOf" srcId="{F2BB02FB-37B0-45C6-8949-F2CDD2085A9C}" destId="{3458ECCD-4417-441C-BDBA-658B7A6A7451}" srcOrd="0" destOrd="0" presId="urn:microsoft.com/office/officeart/2005/8/layout/vList2"/>
    <dgm:cxn modelId="{197643BA-B419-4FB0-B9A4-880A534366D6}" srcId="{F2BB02FB-37B0-45C6-8949-F2CDD2085A9C}" destId="{063E5872-0178-432D-9775-F64BE634C247}" srcOrd="0" destOrd="0" parTransId="{BB8F11BA-3567-45C3-B06B-156317885AEB}" sibTransId="{C4FFF8E9-DD78-4885-B1AB-4EE6A92F458D}"/>
    <dgm:cxn modelId="{209F11C4-6B1B-4E7A-A381-07601A7E1CE5}" type="presOf" srcId="{8216E954-53CE-461E-8166-E0BC3ECD80AE}" destId="{06EE805E-1B63-4CD0-8AB5-3DA7816CF7BB}" srcOrd="0" destOrd="0" presId="urn:microsoft.com/office/officeart/2005/8/layout/vList2"/>
    <dgm:cxn modelId="{32313FF5-E4AD-4CBD-BABC-C0660E576CBD}" srcId="{F2BB02FB-37B0-45C6-8949-F2CDD2085A9C}" destId="{8216E954-53CE-461E-8166-E0BC3ECD80AE}" srcOrd="1" destOrd="0" parTransId="{233EECF2-293B-4CF4-BEDF-187AC72FBF75}" sibTransId="{E14C786F-8C37-44CF-8D15-E75BDAE32106}"/>
    <dgm:cxn modelId="{932D7B09-17F0-4802-925E-A395A1E94C94}" type="presParOf" srcId="{3458ECCD-4417-441C-BDBA-658B7A6A7451}" destId="{4EB55A41-671F-4D41-A6FB-7D92C42A1325}" srcOrd="0" destOrd="0" presId="urn:microsoft.com/office/officeart/2005/8/layout/vList2"/>
    <dgm:cxn modelId="{8656EE78-11FC-4964-9FC9-58607E98A1AA}" type="presParOf" srcId="{3458ECCD-4417-441C-BDBA-658B7A6A7451}" destId="{44EF684C-FA2D-4DD7-B9C9-FAB5B11872E8}" srcOrd="1" destOrd="0" presId="urn:microsoft.com/office/officeart/2005/8/layout/vList2"/>
    <dgm:cxn modelId="{A279A218-10D2-4F6A-B214-F08D57967455}" type="presParOf" srcId="{3458ECCD-4417-441C-BDBA-658B7A6A7451}" destId="{06EE805E-1B63-4CD0-8AB5-3DA7816CF7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E5D51-A48B-4B6B-863D-A827D448645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24E9037-DE3D-4933-8693-475EB99017AE}">
      <dgm:prSet/>
      <dgm:spPr/>
      <dgm:t>
        <a:bodyPr/>
        <a:lstStyle/>
        <a:p>
          <a:r>
            <a:rPr lang="en-US" dirty="0">
              <a:latin typeface="Times New Roman" panose="02020603050405020304" pitchFamily="18" charset="0"/>
              <a:cs typeface="Times New Roman" panose="02020603050405020304" pitchFamily="18" charset="0"/>
            </a:rPr>
            <a:t>When performing POC testing on residents, you are at risk of exposure to bloodborne pathogens and other illnesses.</a:t>
          </a:r>
        </a:p>
      </dgm:t>
    </dgm:pt>
    <dgm:pt modelId="{1A673193-F58F-406E-9C2F-0776B79AA95C}" type="parTrans" cxnId="{0FC9F6BD-3E87-4042-BB7E-922A4E0C3A38}">
      <dgm:prSet/>
      <dgm:spPr/>
      <dgm:t>
        <a:bodyPr/>
        <a:lstStyle/>
        <a:p>
          <a:endParaRPr lang="en-US"/>
        </a:p>
      </dgm:t>
    </dgm:pt>
    <dgm:pt modelId="{D1EBEDFF-56A6-4965-A80E-654305A0F68E}" type="sibTrans" cxnId="{0FC9F6BD-3E87-4042-BB7E-922A4E0C3A38}">
      <dgm:prSet/>
      <dgm:spPr/>
      <dgm:t>
        <a:bodyPr/>
        <a:lstStyle/>
        <a:p>
          <a:endParaRPr lang="en-US"/>
        </a:p>
      </dgm:t>
    </dgm:pt>
    <dgm:pt modelId="{45DC4CBE-14F0-48D5-801D-FDE0CF804B40}">
      <dgm:prSet/>
      <dgm:spPr/>
      <dgm:t>
        <a:bodyPr/>
        <a:lstStyle/>
        <a:p>
          <a:r>
            <a:rPr lang="en-US" dirty="0">
              <a:latin typeface="Times New Roman" panose="02020603050405020304" pitchFamily="18" charset="0"/>
              <a:cs typeface="Times New Roman" panose="02020603050405020304" pitchFamily="18" charset="0"/>
            </a:rPr>
            <a:t>Collecting samples from residents means you’re handling human specimens, biological material. This material can contain viruses that can cause influenza-like illness or bacteria that can cause sickness with strep throat or a staph infection. </a:t>
          </a:r>
        </a:p>
      </dgm:t>
    </dgm:pt>
    <dgm:pt modelId="{F9DB1DC0-780C-4389-995C-C70C158C6B93}" type="parTrans" cxnId="{93CDDACA-C166-4A3E-8A6B-79940D42C897}">
      <dgm:prSet/>
      <dgm:spPr/>
      <dgm:t>
        <a:bodyPr/>
        <a:lstStyle/>
        <a:p>
          <a:endParaRPr lang="en-US"/>
        </a:p>
      </dgm:t>
    </dgm:pt>
    <dgm:pt modelId="{2DC5352A-6D2E-4FA6-9662-22365C5740FB}" type="sibTrans" cxnId="{93CDDACA-C166-4A3E-8A6B-79940D42C897}">
      <dgm:prSet/>
      <dgm:spPr/>
      <dgm:t>
        <a:bodyPr/>
        <a:lstStyle/>
        <a:p>
          <a:endParaRPr lang="en-US"/>
        </a:p>
      </dgm:t>
    </dgm:pt>
    <dgm:pt modelId="{5F027997-4615-43E3-A875-703527FF8F0D}">
      <dgm:prSet/>
      <dgm:spPr/>
      <dgm:t>
        <a:bodyPr/>
        <a:lstStyle/>
        <a:p>
          <a:r>
            <a:rPr lang="en-US" dirty="0">
              <a:latin typeface="Times New Roman" panose="02020603050405020304" pitchFamily="18" charset="0"/>
              <a:cs typeface="Times New Roman" panose="02020603050405020304" pitchFamily="18" charset="0"/>
            </a:rPr>
            <a:t>There is also risk of getting harmful material on your hands that can be transferred to your mouth or directly into your body through exposed scratches and cuts on your skin.</a:t>
          </a:r>
        </a:p>
      </dgm:t>
    </dgm:pt>
    <dgm:pt modelId="{950CC4B9-78B6-42B4-87F8-9AE570CD3334}" type="parTrans" cxnId="{9BADB043-956B-434A-A983-3C8114097A9E}">
      <dgm:prSet/>
      <dgm:spPr/>
      <dgm:t>
        <a:bodyPr/>
        <a:lstStyle/>
        <a:p>
          <a:endParaRPr lang="en-US"/>
        </a:p>
      </dgm:t>
    </dgm:pt>
    <dgm:pt modelId="{27B4DDF3-F390-438A-B956-C1F6184F4F94}" type="sibTrans" cxnId="{9BADB043-956B-434A-A983-3C8114097A9E}">
      <dgm:prSet/>
      <dgm:spPr/>
      <dgm:t>
        <a:bodyPr/>
        <a:lstStyle/>
        <a:p>
          <a:endParaRPr lang="en-US"/>
        </a:p>
      </dgm:t>
    </dgm:pt>
    <dgm:pt modelId="{BCF24958-3486-48D3-8405-6BF27B2D1EEF}" type="pres">
      <dgm:prSet presAssocID="{345E5D51-A48B-4B6B-863D-A827D4486451}" presName="linear" presStyleCnt="0">
        <dgm:presLayoutVars>
          <dgm:animLvl val="lvl"/>
          <dgm:resizeHandles val="exact"/>
        </dgm:presLayoutVars>
      </dgm:prSet>
      <dgm:spPr/>
    </dgm:pt>
    <dgm:pt modelId="{07CA71A4-4F59-4D24-98D9-CA327A7A2C42}" type="pres">
      <dgm:prSet presAssocID="{224E9037-DE3D-4933-8693-475EB99017AE}" presName="parentText" presStyleLbl="node1" presStyleIdx="0" presStyleCnt="3">
        <dgm:presLayoutVars>
          <dgm:chMax val="0"/>
          <dgm:bulletEnabled val="1"/>
        </dgm:presLayoutVars>
      </dgm:prSet>
      <dgm:spPr/>
    </dgm:pt>
    <dgm:pt modelId="{FF1534DC-9E35-4EDA-AC51-5C1F5867194F}" type="pres">
      <dgm:prSet presAssocID="{D1EBEDFF-56A6-4965-A80E-654305A0F68E}" presName="spacer" presStyleCnt="0"/>
      <dgm:spPr/>
    </dgm:pt>
    <dgm:pt modelId="{A590661E-2B35-4654-9A70-E135098A6907}" type="pres">
      <dgm:prSet presAssocID="{45DC4CBE-14F0-48D5-801D-FDE0CF804B40}" presName="parentText" presStyleLbl="node1" presStyleIdx="1" presStyleCnt="3">
        <dgm:presLayoutVars>
          <dgm:chMax val="0"/>
          <dgm:bulletEnabled val="1"/>
        </dgm:presLayoutVars>
      </dgm:prSet>
      <dgm:spPr/>
    </dgm:pt>
    <dgm:pt modelId="{91806BCA-2B17-424D-9824-41F4718A1A7E}" type="pres">
      <dgm:prSet presAssocID="{2DC5352A-6D2E-4FA6-9662-22365C5740FB}" presName="spacer" presStyleCnt="0"/>
      <dgm:spPr/>
    </dgm:pt>
    <dgm:pt modelId="{539AEECA-8F41-4B37-AA00-DC18614E5BAE}" type="pres">
      <dgm:prSet presAssocID="{5F027997-4615-43E3-A875-703527FF8F0D}" presName="parentText" presStyleLbl="node1" presStyleIdx="2" presStyleCnt="3">
        <dgm:presLayoutVars>
          <dgm:chMax val="0"/>
          <dgm:bulletEnabled val="1"/>
        </dgm:presLayoutVars>
      </dgm:prSet>
      <dgm:spPr/>
    </dgm:pt>
  </dgm:ptLst>
  <dgm:cxnLst>
    <dgm:cxn modelId="{24811B27-942E-44EE-9E42-812DB72CE24E}" type="presOf" srcId="{45DC4CBE-14F0-48D5-801D-FDE0CF804B40}" destId="{A590661E-2B35-4654-9A70-E135098A6907}" srcOrd="0" destOrd="0" presId="urn:microsoft.com/office/officeart/2005/8/layout/vList2"/>
    <dgm:cxn modelId="{9BADB043-956B-434A-A983-3C8114097A9E}" srcId="{345E5D51-A48B-4B6B-863D-A827D4486451}" destId="{5F027997-4615-43E3-A875-703527FF8F0D}" srcOrd="2" destOrd="0" parTransId="{950CC4B9-78B6-42B4-87F8-9AE570CD3334}" sibTransId="{27B4DDF3-F390-438A-B956-C1F6184F4F94}"/>
    <dgm:cxn modelId="{3BCF145A-F965-4B5C-A603-4780D22EF823}" type="presOf" srcId="{5F027997-4615-43E3-A875-703527FF8F0D}" destId="{539AEECA-8F41-4B37-AA00-DC18614E5BAE}" srcOrd="0" destOrd="0" presId="urn:microsoft.com/office/officeart/2005/8/layout/vList2"/>
    <dgm:cxn modelId="{C24D78A5-567E-495B-9E1F-D35E84C1EB31}" type="presOf" srcId="{345E5D51-A48B-4B6B-863D-A827D4486451}" destId="{BCF24958-3486-48D3-8405-6BF27B2D1EEF}" srcOrd="0" destOrd="0" presId="urn:microsoft.com/office/officeart/2005/8/layout/vList2"/>
    <dgm:cxn modelId="{0FC9F6BD-3E87-4042-BB7E-922A4E0C3A38}" srcId="{345E5D51-A48B-4B6B-863D-A827D4486451}" destId="{224E9037-DE3D-4933-8693-475EB99017AE}" srcOrd="0" destOrd="0" parTransId="{1A673193-F58F-406E-9C2F-0776B79AA95C}" sibTransId="{D1EBEDFF-56A6-4965-A80E-654305A0F68E}"/>
    <dgm:cxn modelId="{93CDDACA-C166-4A3E-8A6B-79940D42C897}" srcId="{345E5D51-A48B-4B6B-863D-A827D4486451}" destId="{45DC4CBE-14F0-48D5-801D-FDE0CF804B40}" srcOrd="1" destOrd="0" parTransId="{F9DB1DC0-780C-4389-995C-C70C158C6B93}" sibTransId="{2DC5352A-6D2E-4FA6-9662-22365C5740FB}"/>
    <dgm:cxn modelId="{F558A9E3-A464-4B62-8E46-1EED63A1E6E5}" type="presOf" srcId="{224E9037-DE3D-4933-8693-475EB99017AE}" destId="{07CA71A4-4F59-4D24-98D9-CA327A7A2C42}" srcOrd="0" destOrd="0" presId="urn:microsoft.com/office/officeart/2005/8/layout/vList2"/>
    <dgm:cxn modelId="{E76ACCEE-B250-4EE0-8168-D6CE5FBA00D7}" type="presParOf" srcId="{BCF24958-3486-48D3-8405-6BF27B2D1EEF}" destId="{07CA71A4-4F59-4D24-98D9-CA327A7A2C42}" srcOrd="0" destOrd="0" presId="urn:microsoft.com/office/officeart/2005/8/layout/vList2"/>
    <dgm:cxn modelId="{4FFAAD97-CB8E-429F-9563-26C59D0D4480}" type="presParOf" srcId="{BCF24958-3486-48D3-8405-6BF27B2D1EEF}" destId="{FF1534DC-9E35-4EDA-AC51-5C1F5867194F}" srcOrd="1" destOrd="0" presId="urn:microsoft.com/office/officeart/2005/8/layout/vList2"/>
    <dgm:cxn modelId="{31F1D414-5248-4FE3-88C6-9113AADCDF4A}" type="presParOf" srcId="{BCF24958-3486-48D3-8405-6BF27B2D1EEF}" destId="{A590661E-2B35-4654-9A70-E135098A6907}" srcOrd="2" destOrd="0" presId="urn:microsoft.com/office/officeart/2005/8/layout/vList2"/>
    <dgm:cxn modelId="{9A8E9F27-02A2-402C-8B69-FDF7A6B38C54}" type="presParOf" srcId="{BCF24958-3486-48D3-8405-6BF27B2D1EEF}" destId="{91806BCA-2B17-424D-9824-41F4718A1A7E}" srcOrd="3" destOrd="0" presId="urn:microsoft.com/office/officeart/2005/8/layout/vList2"/>
    <dgm:cxn modelId="{90584A69-3F3D-48A8-AF54-EF4979A4F67B}" type="presParOf" srcId="{BCF24958-3486-48D3-8405-6BF27B2D1EEF}" destId="{539AEECA-8F41-4B37-AA00-DC18614E5BA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AD07C-3D68-4F02-8ED7-6639F7EC3319}"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F32CBBFD-5B49-4B5B-8E69-05A6D151B958}">
      <dgm:prSet/>
      <dgm:spPr/>
      <dgm:t>
        <a:bodyPr/>
        <a:lstStyle/>
        <a:p>
          <a:r>
            <a:rPr lang="en-US" dirty="0">
              <a:latin typeface="Times New Roman" panose="02020603050405020304" pitchFamily="18" charset="0"/>
              <a:cs typeface="Times New Roman" panose="02020603050405020304" pitchFamily="18" charset="0"/>
            </a:rPr>
            <a:t>There is risk of transmitting hepatitis B virus (HBV) and other infectious diseases during assisted blood glucose (blood sugar) monitoring.</a:t>
          </a:r>
        </a:p>
      </dgm:t>
    </dgm:pt>
    <dgm:pt modelId="{9A803AD3-7782-4804-82F0-EFAC3E15B1D8}" type="parTrans" cxnId="{AE2B0662-5D55-47C0-869E-7E04E6F8E1EB}">
      <dgm:prSet/>
      <dgm:spPr/>
      <dgm:t>
        <a:bodyPr/>
        <a:lstStyle/>
        <a:p>
          <a:endParaRPr lang="en-US"/>
        </a:p>
      </dgm:t>
    </dgm:pt>
    <dgm:pt modelId="{AABB7063-81A2-4B3F-9F95-81E69CDAEFD5}" type="sibTrans" cxnId="{AE2B0662-5D55-47C0-869E-7E04E6F8E1EB}">
      <dgm:prSet/>
      <dgm:spPr/>
      <dgm:t>
        <a:bodyPr/>
        <a:lstStyle/>
        <a:p>
          <a:endParaRPr lang="en-US"/>
        </a:p>
      </dgm:t>
    </dgm:pt>
    <dgm:pt modelId="{A9FE75CC-3DCA-4134-9BED-942FE8036CAC}">
      <dgm:prSet/>
      <dgm:spPr/>
      <dgm:t>
        <a:bodyPr/>
        <a:lstStyle/>
        <a:p>
          <a:r>
            <a:rPr lang="en-US" dirty="0">
              <a:latin typeface="Times New Roman" panose="02020603050405020304" pitchFamily="18" charset="0"/>
              <a:cs typeface="Times New Roman" panose="02020603050405020304" pitchFamily="18" charset="0"/>
            </a:rPr>
            <a:t>Healthcare workers should follow these infection control requirements:</a:t>
          </a:r>
        </a:p>
      </dgm:t>
    </dgm:pt>
    <dgm:pt modelId="{E9B932F4-5429-40A6-A561-BDD355056C97}" type="parTrans" cxnId="{92E649E0-AC09-4BD2-8D77-6773E91C1F05}">
      <dgm:prSet/>
      <dgm:spPr/>
      <dgm:t>
        <a:bodyPr/>
        <a:lstStyle/>
        <a:p>
          <a:endParaRPr lang="en-US"/>
        </a:p>
      </dgm:t>
    </dgm:pt>
    <dgm:pt modelId="{CB96DE6E-4C2D-45EB-ABBE-D2FBBC7433A8}" type="sibTrans" cxnId="{92E649E0-AC09-4BD2-8D77-6773E91C1F05}">
      <dgm:prSet/>
      <dgm:spPr/>
      <dgm:t>
        <a:bodyPr/>
        <a:lstStyle/>
        <a:p>
          <a:endParaRPr lang="en-US"/>
        </a:p>
      </dgm:t>
    </dgm:pt>
    <dgm:pt modelId="{31B6AFC4-E093-4F3D-92C1-290B20FE94E5}">
      <dgm:prSet/>
      <dgm:spPr/>
      <dgm:t>
        <a:bodyPr/>
        <a:lstStyle/>
        <a:p>
          <a:r>
            <a:rPr lang="en-US" dirty="0">
              <a:latin typeface="Times New Roman" panose="02020603050405020304" pitchFamily="18" charset="0"/>
              <a:cs typeface="Times New Roman" panose="02020603050405020304" pitchFamily="18" charset="0"/>
            </a:rPr>
            <a:t>Don’t share fingerstick devices</a:t>
          </a:r>
        </a:p>
      </dgm:t>
    </dgm:pt>
    <dgm:pt modelId="{64516271-47D9-45B2-9DE3-AB0AF4D224B0}" type="parTrans" cxnId="{2B634D64-A0D1-4792-A3DD-E2D398C108D4}">
      <dgm:prSet/>
      <dgm:spPr/>
      <dgm:t>
        <a:bodyPr/>
        <a:lstStyle/>
        <a:p>
          <a:endParaRPr lang="en-US"/>
        </a:p>
      </dgm:t>
    </dgm:pt>
    <dgm:pt modelId="{3CEDE5A4-8ACD-4F68-98B5-F65592A58483}" type="sibTrans" cxnId="{2B634D64-A0D1-4792-A3DD-E2D398C108D4}">
      <dgm:prSet/>
      <dgm:spPr/>
      <dgm:t>
        <a:bodyPr/>
        <a:lstStyle/>
        <a:p>
          <a:endParaRPr lang="en-US"/>
        </a:p>
      </dgm:t>
    </dgm:pt>
    <dgm:pt modelId="{04BAF30E-630A-4F42-8932-3124E7156B73}">
      <dgm:prSet/>
      <dgm:spPr/>
      <dgm:t>
        <a:bodyPr/>
        <a:lstStyle/>
        <a:p>
          <a:r>
            <a:rPr lang="en-US" dirty="0">
              <a:latin typeface="Times New Roman" panose="02020603050405020304" pitchFamily="18" charset="0"/>
              <a:cs typeface="Times New Roman" panose="02020603050405020304" pitchFamily="18" charset="0"/>
            </a:rPr>
            <a:t>Whenever possible, blood glucose meters should </a:t>
          </a:r>
          <a:r>
            <a:rPr lang="en-US" b="1" u="sng"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 shared.  </a:t>
          </a:r>
        </a:p>
      </dgm:t>
    </dgm:pt>
    <dgm:pt modelId="{07FD694D-13A4-4C07-8EF3-BCC9BF0B1FDE}" type="parTrans" cxnId="{17585607-F347-41E3-8A0E-9E838A99AB99}">
      <dgm:prSet/>
      <dgm:spPr/>
      <dgm:t>
        <a:bodyPr/>
        <a:lstStyle/>
        <a:p>
          <a:endParaRPr lang="en-US"/>
        </a:p>
      </dgm:t>
    </dgm:pt>
    <dgm:pt modelId="{A6CDB6B5-D99F-49AB-912E-5A96F0F21783}" type="sibTrans" cxnId="{17585607-F347-41E3-8A0E-9E838A99AB99}">
      <dgm:prSet/>
      <dgm:spPr/>
      <dgm:t>
        <a:bodyPr/>
        <a:lstStyle/>
        <a:p>
          <a:endParaRPr lang="en-US"/>
        </a:p>
      </dgm:t>
    </dgm:pt>
    <dgm:pt modelId="{CF925A75-2409-449D-ACF4-E8CBB691B634}" type="pres">
      <dgm:prSet presAssocID="{4BFAD07C-3D68-4F02-8ED7-6639F7EC3319}" presName="Name0" presStyleCnt="0">
        <dgm:presLayoutVars>
          <dgm:dir/>
          <dgm:animLvl val="lvl"/>
          <dgm:resizeHandles val="exact"/>
        </dgm:presLayoutVars>
      </dgm:prSet>
      <dgm:spPr/>
    </dgm:pt>
    <dgm:pt modelId="{E4C56FC1-C280-4C21-B3BD-6F65AAA38193}" type="pres">
      <dgm:prSet presAssocID="{A9FE75CC-3DCA-4134-9BED-942FE8036CAC}" presName="boxAndChildren" presStyleCnt="0"/>
      <dgm:spPr/>
    </dgm:pt>
    <dgm:pt modelId="{43638A11-63A1-445C-9FAE-562467877599}" type="pres">
      <dgm:prSet presAssocID="{A9FE75CC-3DCA-4134-9BED-942FE8036CAC}" presName="parentTextBox" presStyleLbl="node1" presStyleIdx="0" presStyleCnt="2"/>
      <dgm:spPr/>
    </dgm:pt>
    <dgm:pt modelId="{9AD26353-2235-45E5-A54C-375A54A290FC}" type="pres">
      <dgm:prSet presAssocID="{A9FE75CC-3DCA-4134-9BED-942FE8036CAC}" presName="entireBox" presStyleLbl="node1" presStyleIdx="0" presStyleCnt="2"/>
      <dgm:spPr/>
    </dgm:pt>
    <dgm:pt modelId="{458DA2D2-7650-49BF-B83E-48AA5889E92C}" type="pres">
      <dgm:prSet presAssocID="{A9FE75CC-3DCA-4134-9BED-942FE8036CAC}" presName="descendantBox" presStyleCnt="0"/>
      <dgm:spPr/>
    </dgm:pt>
    <dgm:pt modelId="{207C025C-18F8-4979-98D0-2D67857DFAB5}" type="pres">
      <dgm:prSet presAssocID="{31B6AFC4-E093-4F3D-92C1-290B20FE94E5}" presName="childTextBox" presStyleLbl="fgAccFollowNode1" presStyleIdx="0" presStyleCnt="2">
        <dgm:presLayoutVars>
          <dgm:bulletEnabled val="1"/>
        </dgm:presLayoutVars>
      </dgm:prSet>
      <dgm:spPr/>
    </dgm:pt>
    <dgm:pt modelId="{73B3EBDF-7ADC-483D-9133-C7405C831116}" type="pres">
      <dgm:prSet presAssocID="{04BAF30E-630A-4F42-8932-3124E7156B73}" presName="childTextBox" presStyleLbl="fgAccFollowNode1" presStyleIdx="1" presStyleCnt="2">
        <dgm:presLayoutVars>
          <dgm:bulletEnabled val="1"/>
        </dgm:presLayoutVars>
      </dgm:prSet>
      <dgm:spPr/>
    </dgm:pt>
    <dgm:pt modelId="{A839AA76-FCAE-4C18-985C-943816A3B6BB}" type="pres">
      <dgm:prSet presAssocID="{AABB7063-81A2-4B3F-9F95-81E69CDAEFD5}" presName="sp" presStyleCnt="0"/>
      <dgm:spPr/>
    </dgm:pt>
    <dgm:pt modelId="{58C9DF49-34CB-40D9-9D6C-667C965502F3}" type="pres">
      <dgm:prSet presAssocID="{F32CBBFD-5B49-4B5B-8E69-05A6D151B958}" presName="arrowAndChildren" presStyleCnt="0"/>
      <dgm:spPr/>
    </dgm:pt>
    <dgm:pt modelId="{874EEC46-EA40-4815-9F6C-D926636CDB9C}" type="pres">
      <dgm:prSet presAssocID="{F32CBBFD-5B49-4B5B-8E69-05A6D151B958}" presName="parentTextArrow" presStyleLbl="node1" presStyleIdx="1" presStyleCnt="2" custScaleX="92973" custScaleY="95969"/>
      <dgm:spPr/>
    </dgm:pt>
  </dgm:ptLst>
  <dgm:cxnLst>
    <dgm:cxn modelId="{17585607-F347-41E3-8A0E-9E838A99AB99}" srcId="{A9FE75CC-3DCA-4134-9BED-942FE8036CAC}" destId="{04BAF30E-630A-4F42-8932-3124E7156B73}" srcOrd="1" destOrd="0" parTransId="{07FD694D-13A4-4C07-8EF3-BCC9BF0B1FDE}" sibTransId="{A6CDB6B5-D99F-49AB-912E-5A96F0F21783}"/>
    <dgm:cxn modelId="{692DA65D-CB7D-460C-A0C8-710732885BA1}" type="presOf" srcId="{F32CBBFD-5B49-4B5B-8E69-05A6D151B958}" destId="{874EEC46-EA40-4815-9F6C-D926636CDB9C}" srcOrd="0" destOrd="0" presId="urn:microsoft.com/office/officeart/2005/8/layout/process4"/>
    <dgm:cxn modelId="{AE2B0662-5D55-47C0-869E-7E04E6F8E1EB}" srcId="{4BFAD07C-3D68-4F02-8ED7-6639F7EC3319}" destId="{F32CBBFD-5B49-4B5B-8E69-05A6D151B958}" srcOrd="0" destOrd="0" parTransId="{9A803AD3-7782-4804-82F0-EFAC3E15B1D8}" sibTransId="{AABB7063-81A2-4B3F-9F95-81E69CDAEFD5}"/>
    <dgm:cxn modelId="{2B634D64-A0D1-4792-A3DD-E2D398C108D4}" srcId="{A9FE75CC-3DCA-4134-9BED-942FE8036CAC}" destId="{31B6AFC4-E093-4F3D-92C1-290B20FE94E5}" srcOrd="0" destOrd="0" parTransId="{64516271-47D9-45B2-9DE3-AB0AF4D224B0}" sibTransId="{3CEDE5A4-8ACD-4F68-98B5-F65592A58483}"/>
    <dgm:cxn modelId="{41325964-443F-4325-BD66-E64F20E6F93A}" type="presOf" srcId="{04BAF30E-630A-4F42-8932-3124E7156B73}" destId="{73B3EBDF-7ADC-483D-9133-C7405C831116}" srcOrd="0" destOrd="0" presId="urn:microsoft.com/office/officeart/2005/8/layout/process4"/>
    <dgm:cxn modelId="{F74D3CD0-F988-4630-9559-1A7412FDC68A}" type="presOf" srcId="{A9FE75CC-3DCA-4134-9BED-942FE8036CAC}" destId="{43638A11-63A1-445C-9FAE-562467877599}" srcOrd="0" destOrd="0" presId="urn:microsoft.com/office/officeart/2005/8/layout/process4"/>
    <dgm:cxn modelId="{92E649E0-AC09-4BD2-8D77-6773E91C1F05}" srcId="{4BFAD07C-3D68-4F02-8ED7-6639F7EC3319}" destId="{A9FE75CC-3DCA-4134-9BED-942FE8036CAC}" srcOrd="1" destOrd="0" parTransId="{E9B932F4-5429-40A6-A561-BDD355056C97}" sibTransId="{CB96DE6E-4C2D-45EB-ABBE-D2FBBC7433A8}"/>
    <dgm:cxn modelId="{32C95FED-DAC6-4735-B867-5A422C6F001A}" type="presOf" srcId="{31B6AFC4-E093-4F3D-92C1-290B20FE94E5}" destId="{207C025C-18F8-4979-98D0-2D67857DFAB5}" srcOrd="0" destOrd="0" presId="urn:microsoft.com/office/officeart/2005/8/layout/process4"/>
    <dgm:cxn modelId="{FF03C7FD-0F5C-4BE5-A3ED-2FFADE41AC5B}" type="presOf" srcId="{A9FE75CC-3DCA-4134-9BED-942FE8036CAC}" destId="{9AD26353-2235-45E5-A54C-375A54A290FC}" srcOrd="1" destOrd="0" presId="urn:microsoft.com/office/officeart/2005/8/layout/process4"/>
    <dgm:cxn modelId="{BDD481FF-2EEE-4C30-96ED-3513CFD47AF3}" type="presOf" srcId="{4BFAD07C-3D68-4F02-8ED7-6639F7EC3319}" destId="{CF925A75-2409-449D-ACF4-E8CBB691B634}" srcOrd="0" destOrd="0" presId="urn:microsoft.com/office/officeart/2005/8/layout/process4"/>
    <dgm:cxn modelId="{9F23E7CC-AF02-4BEC-BC00-1325484DAA2C}" type="presParOf" srcId="{CF925A75-2409-449D-ACF4-E8CBB691B634}" destId="{E4C56FC1-C280-4C21-B3BD-6F65AAA38193}" srcOrd="0" destOrd="0" presId="urn:microsoft.com/office/officeart/2005/8/layout/process4"/>
    <dgm:cxn modelId="{89CDFC0F-C44E-4839-9BBF-4946CC2213EF}" type="presParOf" srcId="{E4C56FC1-C280-4C21-B3BD-6F65AAA38193}" destId="{43638A11-63A1-445C-9FAE-562467877599}" srcOrd="0" destOrd="0" presId="urn:microsoft.com/office/officeart/2005/8/layout/process4"/>
    <dgm:cxn modelId="{357F1D4A-1B04-47BE-AF32-4BD4F34AC42F}" type="presParOf" srcId="{E4C56FC1-C280-4C21-B3BD-6F65AAA38193}" destId="{9AD26353-2235-45E5-A54C-375A54A290FC}" srcOrd="1" destOrd="0" presId="urn:microsoft.com/office/officeart/2005/8/layout/process4"/>
    <dgm:cxn modelId="{03607CF5-1640-4E9B-B7BF-C41573C95427}" type="presParOf" srcId="{E4C56FC1-C280-4C21-B3BD-6F65AAA38193}" destId="{458DA2D2-7650-49BF-B83E-48AA5889E92C}" srcOrd="2" destOrd="0" presId="urn:microsoft.com/office/officeart/2005/8/layout/process4"/>
    <dgm:cxn modelId="{04ADC1E7-F93B-4B01-8FFB-6D7804830882}" type="presParOf" srcId="{458DA2D2-7650-49BF-B83E-48AA5889E92C}" destId="{207C025C-18F8-4979-98D0-2D67857DFAB5}" srcOrd="0" destOrd="0" presId="urn:microsoft.com/office/officeart/2005/8/layout/process4"/>
    <dgm:cxn modelId="{0FCA62C9-DFD2-4360-A36B-1BEC246E38B6}" type="presParOf" srcId="{458DA2D2-7650-49BF-B83E-48AA5889E92C}" destId="{73B3EBDF-7ADC-483D-9133-C7405C831116}" srcOrd="1" destOrd="0" presId="urn:microsoft.com/office/officeart/2005/8/layout/process4"/>
    <dgm:cxn modelId="{C7499E84-02B5-4C75-98E6-FE102717FFB8}" type="presParOf" srcId="{CF925A75-2409-449D-ACF4-E8CBB691B634}" destId="{A839AA76-FCAE-4C18-985C-943816A3B6BB}" srcOrd="1" destOrd="0" presId="urn:microsoft.com/office/officeart/2005/8/layout/process4"/>
    <dgm:cxn modelId="{4E29DFB6-653F-4483-A57E-F2FB464A5CF6}" type="presParOf" srcId="{CF925A75-2409-449D-ACF4-E8CBB691B634}" destId="{58C9DF49-34CB-40D9-9D6C-667C965502F3}" srcOrd="2" destOrd="0" presId="urn:microsoft.com/office/officeart/2005/8/layout/process4"/>
    <dgm:cxn modelId="{ADC16E9C-523A-4729-ACA2-015ECF2639FB}" type="presParOf" srcId="{58C9DF49-34CB-40D9-9D6C-667C965502F3}" destId="{874EEC46-EA40-4815-9F6C-D926636CDB9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B68E47-57FF-41D7-9A08-894A9E4E3C9B}"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BDB2417D-76EF-43DE-99A2-A07FE0E96070}">
      <dgm:prSet/>
      <dgm:spPr>
        <a:solidFill>
          <a:srgbClr val="008B99"/>
        </a:solidFill>
      </dgm:spPr>
      <dgm:t>
        <a:bodyPr/>
        <a:lstStyle/>
        <a:p>
          <a:r>
            <a:rPr lang="en-US" dirty="0"/>
            <a:t>Review</a:t>
          </a:r>
        </a:p>
      </dgm:t>
    </dgm:pt>
    <dgm:pt modelId="{C01CF6E7-6639-4952-BDDD-142F1790856C}" type="parTrans" cxnId="{7BBE8388-AD93-4021-9347-F5A121EAB199}">
      <dgm:prSet/>
      <dgm:spPr/>
      <dgm:t>
        <a:bodyPr/>
        <a:lstStyle/>
        <a:p>
          <a:endParaRPr lang="en-US"/>
        </a:p>
      </dgm:t>
    </dgm:pt>
    <dgm:pt modelId="{6C47BC11-520D-4F6E-A97D-F304934903C8}" type="sibTrans" cxnId="{7BBE8388-AD93-4021-9347-F5A121EAB199}">
      <dgm:prSet/>
      <dgm:spPr/>
      <dgm:t>
        <a:bodyPr/>
        <a:lstStyle/>
        <a:p>
          <a:endParaRPr lang="en-US"/>
        </a:p>
      </dgm:t>
    </dgm:pt>
    <dgm:pt modelId="{6F5AF0DA-0081-46C4-93DF-8C8116DA6796}">
      <dgm:prSet/>
      <dgm:spPr>
        <a:gradFill rotWithShape="0">
          <a:gsLst>
            <a:gs pos="0">
              <a:schemeClr val="accent2">
                <a:lumMod val="0"/>
                <a:lumOff val="100000"/>
              </a:schemeClr>
            </a:gs>
            <a:gs pos="35000">
              <a:schemeClr val="accent2">
                <a:lumMod val="0"/>
                <a:lumOff val="100000"/>
              </a:schemeClr>
            </a:gs>
            <a:gs pos="98000">
              <a:schemeClr val="accent2">
                <a:lumMod val="100000"/>
              </a:schemeClr>
            </a:gs>
          </a:gsLst>
          <a:path path="circle">
            <a:fillToRect l="50000" t="-80000" r="50000" b="180000"/>
          </a:path>
        </a:gradFill>
        <a:ln>
          <a:gradFill flip="none" rotWithShape="1">
            <a:gsLst>
              <a:gs pos="0">
                <a:schemeClr val="accent2">
                  <a:lumMod val="0"/>
                  <a:lumOff val="100000"/>
                </a:schemeClr>
              </a:gs>
              <a:gs pos="35000">
                <a:schemeClr val="accent2">
                  <a:lumMod val="0"/>
                  <a:lumOff val="100000"/>
                </a:schemeClr>
              </a:gs>
              <a:gs pos="98000">
                <a:schemeClr val="accent2">
                  <a:lumMod val="100000"/>
                </a:schemeClr>
              </a:gs>
            </a:gsLst>
            <a:path path="circle">
              <a:fillToRect l="50000" t="-80000" r="50000" b="180000"/>
            </a:path>
            <a:tileRect/>
          </a:gradFill>
        </a:ln>
      </dgm:spPr>
      <dgm:t>
        <a:bodyPr/>
        <a:lstStyle/>
        <a:p>
          <a:pPr rtl="0"/>
          <a:r>
            <a:rPr lang="en-US" dirty="0">
              <a:latin typeface="Times New Roman"/>
              <a:cs typeface="Times New Roman"/>
            </a:rPr>
            <a:t>New provider’s orders regularly for persons requiring assistance with blood glucose monitoring.</a:t>
          </a:r>
        </a:p>
      </dgm:t>
    </dgm:pt>
    <dgm:pt modelId="{2F69F1FD-70C7-4B03-A62C-4E693C61457D}" type="parTrans" cxnId="{21797FC4-3790-4D9E-8FCF-01FE68843459}">
      <dgm:prSet/>
      <dgm:spPr/>
      <dgm:t>
        <a:bodyPr/>
        <a:lstStyle/>
        <a:p>
          <a:endParaRPr lang="en-US"/>
        </a:p>
      </dgm:t>
    </dgm:pt>
    <dgm:pt modelId="{8C1EBE37-F8C5-48E5-9485-F72E33610EAB}" type="sibTrans" cxnId="{21797FC4-3790-4D9E-8FCF-01FE68843459}">
      <dgm:prSet/>
      <dgm:spPr/>
      <dgm:t>
        <a:bodyPr/>
        <a:lstStyle/>
        <a:p>
          <a:endParaRPr lang="en-US"/>
        </a:p>
      </dgm:t>
    </dgm:pt>
    <dgm:pt modelId="{F206FF33-75FC-45EF-BCB1-5E314231617A}">
      <dgm:prSet/>
      <dgm:spPr>
        <a:solidFill>
          <a:srgbClr val="008B99"/>
        </a:solidFill>
      </dgm:spPr>
      <dgm:t>
        <a:bodyPr/>
        <a:lstStyle/>
        <a:p>
          <a:r>
            <a:rPr lang="en-US" dirty="0">
              <a:latin typeface="Times New Roman" panose="02020603050405020304" pitchFamily="18" charset="0"/>
              <a:cs typeface="Times New Roman" panose="02020603050405020304" pitchFamily="18" charset="0"/>
            </a:rPr>
            <a:t>Provide</a:t>
          </a:r>
        </a:p>
      </dgm:t>
    </dgm:pt>
    <dgm:pt modelId="{6E9EFA93-B087-4005-95C1-CDEA6315A002}" type="parTrans" cxnId="{B7025B72-19F2-4B37-B47A-8414A3925CC6}">
      <dgm:prSet/>
      <dgm:spPr/>
      <dgm:t>
        <a:bodyPr/>
        <a:lstStyle/>
        <a:p>
          <a:endParaRPr lang="en-US"/>
        </a:p>
      </dgm:t>
    </dgm:pt>
    <dgm:pt modelId="{B2C5C69C-F41E-4869-859D-D1E2C305B6AD}" type="sibTrans" cxnId="{B7025B72-19F2-4B37-B47A-8414A3925CC6}">
      <dgm:prSet/>
      <dgm:spPr/>
      <dgm:t>
        <a:bodyPr/>
        <a:lstStyle/>
        <a:p>
          <a:endParaRPr lang="en-US"/>
        </a:p>
      </dgm:t>
    </dgm:pt>
    <dgm:pt modelId="{1CD78BB7-9B34-4434-8B22-C7B053B27F96}">
      <dgm:prSet/>
      <dgm:spPr>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dgm:spPr>
      <dgm:t>
        <a:bodyPr/>
        <a:lstStyle/>
        <a:p>
          <a:r>
            <a:rPr lang="en-US" dirty="0">
              <a:latin typeface="Times New Roman" panose="02020603050405020304" pitchFamily="18" charset="0"/>
              <a:cs typeface="Times New Roman" panose="02020603050405020304" pitchFamily="18" charset="0"/>
            </a:rPr>
            <a:t>Provide and Recommend a full hepatitis B vaccination series to all previously unvaccinated staff persons whose activities involve contact with blood or body fluids.</a:t>
          </a:r>
        </a:p>
      </dgm:t>
    </dgm:pt>
    <dgm:pt modelId="{51BC84C0-BDE7-4F50-B4FD-308145BB6AAD}" type="parTrans" cxnId="{025CB7BB-C0AF-464A-A068-8455AC6DD0E5}">
      <dgm:prSet/>
      <dgm:spPr/>
      <dgm:t>
        <a:bodyPr/>
        <a:lstStyle/>
        <a:p>
          <a:endParaRPr lang="en-US"/>
        </a:p>
      </dgm:t>
    </dgm:pt>
    <dgm:pt modelId="{71FF4C2A-D705-4B5C-9E22-964044A238F5}" type="sibTrans" cxnId="{025CB7BB-C0AF-464A-A068-8455AC6DD0E5}">
      <dgm:prSet/>
      <dgm:spPr/>
      <dgm:t>
        <a:bodyPr/>
        <a:lstStyle/>
        <a:p>
          <a:endParaRPr lang="en-US"/>
        </a:p>
      </dgm:t>
    </dgm:pt>
    <dgm:pt modelId="{679B3E10-DE84-41E9-808D-B2A7CBDE379D}">
      <dgm:prSet/>
      <dgm:spPr>
        <a:solidFill>
          <a:srgbClr val="008B99"/>
        </a:solidFill>
      </dgm:spPr>
      <dgm:t>
        <a:bodyPr/>
        <a:lstStyle/>
        <a:p>
          <a:r>
            <a:rPr lang="en-US" dirty="0">
              <a:latin typeface="Times New Roman" panose="02020603050405020304" pitchFamily="18" charset="0"/>
              <a:cs typeface="Times New Roman" panose="02020603050405020304" pitchFamily="18" charset="0"/>
            </a:rPr>
            <a:t>Establish</a:t>
          </a:r>
        </a:p>
      </dgm:t>
    </dgm:pt>
    <dgm:pt modelId="{72DB4364-0F2A-4117-BFB6-0E9CE8CA0F57}" type="parTrans" cxnId="{07D1484D-6F50-4BA1-84B7-802A415D802F}">
      <dgm:prSet/>
      <dgm:spPr/>
      <dgm:t>
        <a:bodyPr/>
        <a:lstStyle/>
        <a:p>
          <a:endParaRPr lang="en-US"/>
        </a:p>
      </dgm:t>
    </dgm:pt>
    <dgm:pt modelId="{98BB3E32-4E7A-4FB0-A232-25D4722AA732}" type="sibTrans" cxnId="{07D1484D-6F50-4BA1-84B7-802A415D802F}">
      <dgm:prSet/>
      <dgm:spPr/>
      <dgm:t>
        <a:bodyPr/>
        <a:lstStyle/>
        <a:p>
          <a:endParaRPr lang="en-US"/>
        </a:p>
      </dgm:t>
    </dgm:pt>
    <dgm:pt modelId="{E649AEF7-27CD-4F79-B8F0-84484D76EAD0}">
      <dgm:prSet/>
      <dgm:spPr>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dgm:spPr>
      <dgm:t>
        <a:bodyPr/>
        <a:lstStyle/>
        <a:p>
          <a:r>
            <a:rPr lang="en-US" dirty="0">
              <a:latin typeface="Times New Roman" panose="02020603050405020304" pitchFamily="18" charset="0"/>
              <a:cs typeface="Times New Roman" panose="02020603050405020304" pitchFamily="18" charset="0"/>
            </a:rPr>
            <a:t>Establish there is a designated infection preventionist (IP) overseeing infection control activities.</a:t>
          </a:r>
        </a:p>
      </dgm:t>
    </dgm:pt>
    <dgm:pt modelId="{74E09783-5193-48A5-919F-095F64469F7D}" type="parTrans" cxnId="{7F669777-0797-47AD-9D22-E5B8D069774F}">
      <dgm:prSet/>
      <dgm:spPr/>
      <dgm:t>
        <a:bodyPr/>
        <a:lstStyle/>
        <a:p>
          <a:endParaRPr lang="en-US"/>
        </a:p>
      </dgm:t>
    </dgm:pt>
    <dgm:pt modelId="{F219DBB8-CE97-448F-B2B7-7DB584E2E7E2}" type="sibTrans" cxnId="{7F669777-0797-47AD-9D22-E5B8D069774F}">
      <dgm:prSet/>
      <dgm:spPr/>
      <dgm:t>
        <a:bodyPr/>
        <a:lstStyle/>
        <a:p>
          <a:endParaRPr lang="en-US"/>
        </a:p>
      </dgm:t>
    </dgm:pt>
    <dgm:pt modelId="{908885E2-BE29-4A7C-87F8-4FF1F5881767}" type="pres">
      <dgm:prSet presAssocID="{37B68E47-57FF-41D7-9A08-894A9E4E3C9B}" presName="Name0" presStyleCnt="0">
        <dgm:presLayoutVars>
          <dgm:dir/>
          <dgm:animLvl val="lvl"/>
          <dgm:resizeHandles val="exact"/>
        </dgm:presLayoutVars>
      </dgm:prSet>
      <dgm:spPr/>
    </dgm:pt>
    <dgm:pt modelId="{45045F53-D97D-4DD7-A13B-9F1478E191A8}" type="pres">
      <dgm:prSet presAssocID="{BDB2417D-76EF-43DE-99A2-A07FE0E96070}" presName="composite" presStyleCnt="0"/>
      <dgm:spPr/>
    </dgm:pt>
    <dgm:pt modelId="{E0320752-920C-432A-821E-7434B2115516}" type="pres">
      <dgm:prSet presAssocID="{BDB2417D-76EF-43DE-99A2-A07FE0E96070}" presName="parTx" presStyleLbl="alignNode1" presStyleIdx="0" presStyleCnt="3" custLinFactNeighborY="5235">
        <dgm:presLayoutVars>
          <dgm:chMax val="0"/>
          <dgm:chPref val="0"/>
        </dgm:presLayoutVars>
      </dgm:prSet>
      <dgm:spPr/>
    </dgm:pt>
    <dgm:pt modelId="{F5D8E09E-8AF4-4AC1-BC4E-68B11EC3A963}" type="pres">
      <dgm:prSet presAssocID="{BDB2417D-76EF-43DE-99A2-A07FE0E96070}" presName="desTx" presStyleLbl="alignAccFollowNode1" presStyleIdx="0" presStyleCnt="3" custScaleY="118544" custLinFactNeighborX="-87" custLinFactNeighborY="11005">
        <dgm:presLayoutVars/>
      </dgm:prSet>
      <dgm:spPr/>
    </dgm:pt>
    <dgm:pt modelId="{0DB18D7E-916D-4305-BC7B-127BBC88F99D}" type="pres">
      <dgm:prSet presAssocID="{6C47BC11-520D-4F6E-A97D-F304934903C8}" presName="space" presStyleCnt="0"/>
      <dgm:spPr/>
    </dgm:pt>
    <dgm:pt modelId="{48533632-3E1E-476B-ABC7-0A46E33160B9}" type="pres">
      <dgm:prSet presAssocID="{F206FF33-75FC-45EF-BCB1-5E314231617A}" presName="composite" presStyleCnt="0"/>
      <dgm:spPr/>
    </dgm:pt>
    <dgm:pt modelId="{AEC2F4D4-A244-4D24-B69A-292CCE55E10A}" type="pres">
      <dgm:prSet presAssocID="{F206FF33-75FC-45EF-BCB1-5E314231617A}" presName="parTx" presStyleLbl="alignNode1" presStyleIdx="1" presStyleCnt="3" custLinFactNeighborX="598" custLinFactNeighborY="3250">
        <dgm:presLayoutVars>
          <dgm:chMax val="0"/>
          <dgm:chPref val="0"/>
        </dgm:presLayoutVars>
      </dgm:prSet>
      <dgm:spPr/>
    </dgm:pt>
    <dgm:pt modelId="{3822B82D-041F-4222-A9E3-65BF7B0406CB}" type="pres">
      <dgm:prSet presAssocID="{F206FF33-75FC-45EF-BCB1-5E314231617A}" presName="desTx" presStyleLbl="alignAccFollowNode1" presStyleIdx="1" presStyleCnt="3" custScaleY="119698" custLinFactNeighborX="599" custLinFactNeighborY="10427">
        <dgm:presLayoutVars/>
      </dgm:prSet>
      <dgm:spPr/>
    </dgm:pt>
    <dgm:pt modelId="{D188AF35-4180-4AFE-92F3-C55D73CC7823}" type="pres">
      <dgm:prSet presAssocID="{B2C5C69C-F41E-4869-859D-D1E2C305B6AD}" presName="space" presStyleCnt="0"/>
      <dgm:spPr/>
    </dgm:pt>
    <dgm:pt modelId="{2256BE33-E64D-4443-B568-21BE07EC0946}" type="pres">
      <dgm:prSet presAssocID="{679B3E10-DE84-41E9-808D-B2A7CBDE379D}" presName="composite" presStyleCnt="0"/>
      <dgm:spPr/>
    </dgm:pt>
    <dgm:pt modelId="{0FACC8E1-9A57-4E38-B48D-466CBA59E18E}" type="pres">
      <dgm:prSet presAssocID="{679B3E10-DE84-41E9-808D-B2A7CBDE379D}" presName="parTx" presStyleLbl="alignNode1" presStyleIdx="2" presStyleCnt="3" custLinFactNeighborX="87" custLinFactNeighborY="2307">
        <dgm:presLayoutVars>
          <dgm:chMax val="0"/>
          <dgm:chPref val="0"/>
        </dgm:presLayoutVars>
      </dgm:prSet>
      <dgm:spPr/>
    </dgm:pt>
    <dgm:pt modelId="{A45A32C5-7B1D-40A2-9BC0-4086EA34D082}" type="pres">
      <dgm:prSet presAssocID="{679B3E10-DE84-41E9-808D-B2A7CBDE379D}" presName="desTx" presStyleLbl="alignAccFollowNode1" presStyleIdx="2" presStyleCnt="3" custScaleY="119219" custLinFactNeighborX="598" custLinFactNeighborY="10660">
        <dgm:presLayoutVars/>
      </dgm:prSet>
      <dgm:spPr/>
    </dgm:pt>
  </dgm:ptLst>
  <dgm:cxnLst>
    <dgm:cxn modelId="{C4B55A02-2312-4B34-BC0E-0BCE765CF00D}" type="presOf" srcId="{679B3E10-DE84-41E9-808D-B2A7CBDE379D}" destId="{0FACC8E1-9A57-4E38-B48D-466CBA59E18E}" srcOrd="0" destOrd="0" presId="urn:microsoft.com/office/officeart/2016/7/layout/HorizontalActionList"/>
    <dgm:cxn modelId="{759A6F05-BBA0-42D1-A664-D74588A37C59}" type="presOf" srcId="{37B68E47-57FF-41D7-9A08-894A9E4E3C9B}" destId="{908885E2-BE29-4A7C-87F8-4FF1F5881767}" srcOrd="0" destOrd="0" presId="urn:microsoft.com/office/officeart/2016/7/layout/HorizontalActionList"/>
    <dgm:cxn modelId="{63C2D50A-796D-42BB-8302-1E9CDD3DF1C8}" type="presOf" srcId="{6F5AF0DA-0081-46C4-93DF-8C8116DA6796}" destId="{F5D8E09E-8AF4-4AC1-BC4E-68B11EC3A963}" srcOrd="0" destOrd="0" presId="urn:microsoft.com/office/officeart/2016/7/layout/HorizontalActionList"/>
    <dgm:cxn modelId="{E5494B25-4129-4F6F-BBB1-782363C4C7DD}" type="presOf" srcId="{BDB2417D-76EF-43DE-99A2-A07FE0E96070}" destId="{E0320752-920C-432A-821E-7434B2115516}" srcOrd="0" destOrd="0" presId="urn:microsoft.com/office/officeart/2016/7/layout/HorizontalActionList"/>
    <dgm:cxn modelId="{07D1484D-6F50-4BA1-84B7-802A415D802F}" srcId="{37B68E47-57FF-41D7-9A08-894A9E4E3C9B}" destId="{679B3E10-DE84-41E9-808D-B2A7CBDE379D}" srcOrd="2" destOrd="0" parTransId="{72DB4364-0F2A-4117-BFB6-0E9CE8CA0F57}" sibTransId="{98BB3E32-4E7A-4FB0-A232-25D4722AA732}"/>
    <dgm:cxn modelId="{B7025B72-19F2-4B37-B47A-8414A3925CC6}" srcId="{37B68E47-57FF-41D7-9A08-894A9E4E3C9B}" destId="{F206FF33-75FC-45EF-BCB1-5E314231617A}" srcOrd="1" destOrd="0" parTransId="{6E9EFA93-B087-4005-95C1-CDEA6315A002}" sibTransId="{B2C5C69C-F41E-4869-859D-D1E2C305B6AD}"/>
    <dgm:cxn modelId="{7F669777-0797-47AD-9D22-E5B8D069774F}" srcId="{679B3E10-DE84-41E9-808D-B2A7CBDE379D}" destId="{E649AEF7-27CD-4F79-B8F0-84484D76EAD0}" srcOrd="0" destOrd="0" parTransId="{74E09783-5193-48A5-919F-095F64469F7D}" sibTransId="{F219DBB8-CE97-448F-B2B7-7DB584E2E7E2}"/>
    <dgm:cxn modelId="{D8CBB95A-924F-4602-A858-8F64AC02128D}" type="presOf" srcId="{E649AEF7-27CD-4F79-B8F0-84484D76EAD0}" destId="{A45A32C5-7B1D-40A2-9BC0-4086EA34D082}" srcOrd="0" destOrd="0" presId="urn:microsoft.com/office/officeart/2016/7/layout/HorizontalActionList"/>
    <dgm:cxn modelId="{7BBE8388-AD93-4021-9347-F5A121EAB199}" srcId="{37B68E47-57FF-41D7-9A08-894A9E4E3C9B}" destId="{BDB2417D-76EF-43DE-99A2-A07FE0E96070}" srcOrd="0" destOrd="0" parTransId="{C01CF6E7-6639-4952-BDDD-142F1790856C}" sibTransId="{6C47BC11-520D-4F6E-A97D-F304934903C8}"/>
    <dgm:cxn modelId="{025CB7BB-C0AF-464A-A068-8455AC6DD0E5}" srcId="{F206FF33-75FC-45EF-BCB1-5E314231617A}" destId="{1CD78BB7-9B34-4434-8B22-C7B053B27F96}" srcOrd="0" destOrd="0" parTransId="{51BC84C0-BDE7-4F50-B4FD-308145BB6AAD}" sibTransId="{71FF4C2A-D705-4B5C-9E22-964044A238F5}"/>
    <dgm:cxn modelId="{21797FC4-3790-4D9E-8FCF-01FE68843459}" srcId="{BDB2417D-76EF-43DE-99A2-A07FE0E96070}" destId="{6F5AF0DA-0081-46C4-93DF-8C8116DA6796}" srcOrd="0" destOrd="0" parTransId="{2F69F1FD-70C7-4B03-A62C-4E693C61457D}" sibTransId="{8C1EBE37-F8C5-48E5-9485-F72E33610EAB}"/>
    <dgm:cxn modelId="{0B60EFEF-4449-43B4-B5CA-0AC2D400E95B}" type="presOf" srcId="{1CD78BB7-9B34-4434-8B22-C7B053B27F96}" destId="{3822B82D-041F-4222-A9E3-65BF7B0406CB}" srcOrd="0" destOrd="0" presId="urn:microsoft.com/office/officeart/2016/7/layout/HorizontalActionList"/>
    <dgm:cxn modelId="{209D34FC-3DC2-4EEA-AD2C-07573A1C8B2D}" type="presOf" srcId="{F206FF33-75FC-45EF-BCB1-5E314231617A}" destId="{AEC2F4D4-A244-4D24-B69A-292CCE55E10A}" srcOrd="0" destOrd="0" presId="urn:microsoft.com/office/officeart/2016/7/layout/HorizontalActionList"/>
    <dgm:cxn modelId="{076A5609-40CD-4DC0-B8AE-02BBA7297655}" type="presParOf" srcId="{908885E2-BE29-4A7C-87F8-4FF1F5881767}" destId="{45045F53-D97D-4DD7-A13B-9F1478E191A8}" srcOrd="0" destOrd="0" presId="urn:microsoft.com/office/officeart/2016/7/layout/HorizontalActionList"/>
    <dgm:cxn modelId="{D27F55DB-5F36-4B03-A597-9C5F325B82FE}" type="presParOf" srcId="{45045F53-D97D-4DD7-A13B-9F1478E191A8}" destId="{E0320752-920C-432A-821E-7434B2115516}" srcOrd="0" destOrd="0" presId="urn:microsoft.com/office/officeart/2016/7/layout/HorizontalActionList"/>
    <dgm:cxn modelId="{ABEC1135-665A-4806-BC20-37C6776BB0DB}" type="presParOf" srcId="{45045F53-D97D-4DD7-A13B-9F1478E191A8}" destId="{F5D8E09E-8AF4-4AC1-BC4E-68B11EC3A963}" srcOrd="1" destOrd="0" presId="urn:microsoft.com/office/officeart/2016/7/layout/HorizontalActionList"/>
    <dgm:cxn modelId="{EACD594C-20BA-4306-AAA2-658D3CB0D848}" type="presParOf" srcId="{908885E2-BE29-4A7C-87F8-4FF1F5881767}" destId="{0DB18D7E-916D-4305-BC7B-127BBC88F99D}" srcOrd="1" destOrd="0" presId="urn:microsoft.com/office/officeart/2016/7/layout/HorizontalActionList"/>
    <dgm:cxn modelId="{DBBD1ACA-9830-4115-A63B-0E51CAF44969}" type="presParOf" srcId="{908885E2-BE29-4A7C-87F8-4FF1F5881767}" destId="{48533632-3E1E-476B-ABC7-0A46E33160B9}" srcOrd="2" destOrd="0" presId="urn:microsoft.com/office/officeart/2016/7/layout/HorizontalActionList"/>
    <dgm:cxn modelId="{4147C1BC-5831-40F3-9463-23CC6545EA2A}" type="presParOf" srcId="{48533632-3E1E-476B-ABC7-0A46E33160B9}" destId="{AEC2F4D4-A244-4D24-B69A-292CCE55E10A}" srcOrd="0" destOrd="0" presId="urn:microsoft.com/office/officeart/2016/7/layout/HorizontalActionList"/>
    <dgm:cxn modelId="{C89A187A-AEC0-427C-AA71-C3431738D211}" type="presParOf" srcId="{48533632-3E1E-476B-ABC7-0A46E33160B9}" destId="{3822B82D-041F-4222-A9E3-65BF7B0406CB}" srcOrd="1" destOrd="0" presId="urn:microsoft.com/office/officeart/2016/7/layout/HorizontalActionList"/>
    <dgm:cxn modelId="{BC92FA7C-66BF-49C0-A294-EC394CD17608}" type="presParOf" srcId="{908885E2-BE29-4A7C-87F8-4FF1F5881767}" destId="{D188AF35-4180-4AFE-92F3-C55D73CC7823}" srcOrd="3" destOrd="0" presId="urn:microsoft.com/office/officeart/2016/7/layout/HorizontalActionList"/>
    <dgm:cxn modelId="{1B4C1C02-54AF-4528-9A0F-9E7EC116ABC9}" type="presParOf" srcId="{908885E2-BE29-4A7C-87F8-4FF1F5881767}" destId="{2256BE33-E64D-4443-B568-21BE07EC0946}" srcOrd="4" destOrd="0" presId="urn:microsoft.com/office/officeart/2016/7/layout/HorizontalActionList"/>
    <dgm:cxn modelId="{9AC57CE5-49F2-456A-B812-1BD29DC05ADF}" type="presParOf" srcId="{2256BE33-E64D-4443-B568-21BE07EC0946}" destId="{0FACC8E1-9A57-4E38-B48D-466CBA59E18E}" srcOrd="0" destOrd="0" presId="urn:microsoft.com/office/officeart/2016/7/layout/HorizontalActionList"/>
    <dgm:cxn modelId="{7067913C-17DF-47C8-8F68-F85E30336FA5}" type="presParOf" srcId="{2256BE33-E64D-4443-B568-21BE07EC0946}" destId="{A45A32C5-7B1D-40A2-9BC0-4086EA34D082}"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924F32-5C90-4196-AEFB-3DC5C54371F6}"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36B953B9-38E7-4992-9C37-342B32233CDA}">
      <dgm:prSet/>
      <dgm:spPr>
        <a:solidFill>
          <a:srgbClr val="008B99"/>
        </a:solidFill>
      </dgm:spPr>
      <dgm:t>
        <a:bodyPr/>
        <a:lstStyle/>
        <a:p>
          <a:r>
            <a:rPr lang="en-US" dirty="0">
              <a:latin typeface="Times New Roman" panose="02020603050405020304" pitchFamily="18" charset="0"/>
              <a:cs typeface="Times New Roman" panose="02020603050405020304" pitchFamily="18" charset="0"/>
            </a:rPr>
            <a:t>Assess</a:t>
          </a:r>
        </a:p>
      </dgm:t>
    </dgm:pt>
    <dgm:pt modelId="{90B8E851-BC6F-4A29-A4D4-8E42262FB932}" type="parTrans" cxnId="{7080009F-7456-44B9-9D52-FB012B8071BA}">
      <dgm:prSet/>
      <dgm:spPr/>
      <dgm:t>
        <a:bodyPr/>
        <a:lstStyle/>
        <a:p>
          <a:endParaRPr lang="en-US"/>
        </a:p>
      </dgm:t>
    </dgm:pt>
    <dgm:pt modelId="{9E6A4B98-65D0-4D4C-A1CD-464766836B4D}" type="sibTrans" cxnId="{7080009F-7456-44B9-9D52-FB012B8071BA}">
      <dgm:prSet/>
      <dgm:spPr/>
      <dgm:t>
        <a:bodyPr/>
        <a:lstStyle/>
        <a:p>
          <a:endParaRPr lang="en-US"/>
        </a:p>
      </dgm:t>
    </dgm:pt>
    <dgm:pt modelId="{EDD46119-5D64-4E22-BE3E-2D1D5A7577E2}">
      <dgm:prSet/>
      <dgm:spPr>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dgm:spPr>
      <dgm:t>
        <a:bodyPr/>
        <a:lstStyle/>
        <a:p>
          <a:r>
            <a:rPr lang="en-US" dirty="0">
              <a:latin typeface="Times New Roman" panose="02020603050405020304" pitchFamily="18" charset="0"/>
              <a:cs typeface="Times New Roman" panose="02020603050405020304" pitchFamily="18" charset="0"/>
            </a:rPr>
            <a:t>Assess adherence to infection control recommendations for blood glucose monitoring by routinely performing observation audits to walk through each step of cleaning, disinfection, usage, disposal, and storage.</a:t>
          </a:r>
        </a:p>
      </dgm:t>
    </dgm:pt>
    <dgm:pt modelId="{4BB188FA-814F-4F0A-B741-B29A75CF39AE}" type="parTrans" cxnId="{C0FFBD8A-F6B5-457A-9823-26B73E1FC9F2}">
      <dgm:prSet/>
      <dgm:spPr/>
      <dgm:t>
        <a:bodyPr/>
        <a:lstStyle/>
        <a:p>
          <a:endParaRPr lang="en-US"/>
        </a:p>
      </dgm:t>
    </dgm:pt>
    <dgm:pt modelId="{13635C26-F4C5-4979-9D93-EEA7F88A4D74}" type="sibTrans" cxnId="{C0FFBD8A-F6B5-457A-9823-26B73E1FC9F2}">
      <dgm:prSet/>
      <dgm:spPr/>
      <dgm:t>
        <a:bodyPr/>
        <a:lstStyle/>
        <a:p>
          <a:endParaRPr lang="en-US"/>
        </a:p>
      </dgm:t>
    </dgm:pt>
    <dgm:pt modelId="{BE2621C2-1B74-4E17-8589-CD3E3A1DCE5A}">
      <dgm:prSet/>
      <dgm:spPr>
        <a:solidFill>
          <a:srgbClr val="008B99"/>
        </a:solidFill>
      </dgm:spPr>
      <dgm:t>
        <a:bodyPr/>
        <a:lstStyle/>
        <a:p>
          <a:r>
            <a:rPr lang="en-US" dirty="0">
              <a:latin typeface="Times New Roman"/>
              <a:cs typeface="Times New Roman"/>
            </a:rPr>
            <a:t>Report</a:t>
          </a:r>
        </a:p>
      </dgm:t>
    </dgm:pt>
    <dgm:pt modelId="{F53205E6-DABC-489F-9A28-7926837933CE}" type="parTrans" cxnId="{9F222DBB-8272-47BA-9966-0104E0F5DA20}">
      <dgm:prSet/>
      <dgm:spPr/>
      <dgm:t>
        <a:bodyPr/>
        <a:lstStyle/>
        <a:p>
          <a:endParaRPr lang="en-US"/>
        </a:p>
      </dgm:t>
    </dgm:pt>
    <dgm:pt modelId="{E18A18B7-A88B-4171-BFAD-A1E451D53A79}" type="sibTrans" cxnId="{9F222DBB-8272-47BA-9966-0104E0F5DA20}">
      <dgm:prSet/>
      <dgm:spPr/>
      <dgm:t>
        <a:bodyPr/>
        <a:lstStyle/>
        <a:p>
          <a:endParaRPr lang="en-US"/>
        </a:p>
      </dgm:t>
    </dgm:pt>
    <dgm:pt modelId="{0918E651-6766-4C80-A3E0-30571C42DDC5}">
      <dgm:prSet/>
      <dgm:spPr>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dgm:spPr>
      <dgm:t>
        <a:bodyPr/>
        <a:lstStyle/>
        <a:p>
          <a:r>
            <a:rPr lang="en-US" dirty="0">
              <a:latin typeface="Times New Roman" panose="02020603050405020304" pitchFamily="18" charset="0"/>
              <a:cs typeface="Times New Roman" panose="02020603050405020304" pitchFamily="18" charset="0"/>
            </a:rPr>
            <a:t>Report to public health authorities any suspected instances of a newly acquired bloodborne infection, such as hepatitis B, resident, or staff member.</a:t>
          </a:r>
        </a:p>
      </dgm:t>
    </dgm:pt>
    <dgm:pt modelId="{792C757D-AE46-405D-9905-30429609046F}" type="parTrans" cxnId="{8FAE1DDE-330E-4B17-A58E-08FDFD083B9B}">
      <dgm:prSet/>
      <dgm:spPr/>
      <dgm:t>
        <a:bodyPr/>
        <a:lstStyle/>
        <a:p>
          <a:endParaRPr lang="en-US"/>
        </a:p>
      </dgm:t>
    </dgm:pt>
    <dgm:pt modelId="{9B46A161-8416-40FA-B601-E8F50BF2AC7D}" type="sibTrans" cxnId="{8FAE1DDE-330E-4B17-A58E-08FDFD083B9B}">
      <dgm:prSet/>
      <dgm:spPr/>
      <dgm:t>
        <a:bodyPr/>
        <a:lstStyle/>
        <a:p>
          <a:endParaRPr lang="en-US"/>
        </a:p>
      </dgm:t>
    </dgm:pt>
    <dgm:pt modelId="{A27E696D-AB3E-4E5D-9A9D-7F31013A974B}">
      <dgm:prSet/>
      <dgm:spPr>
        <a:solidFill>
          <a:srgbClr val="008B99"/>
        </a:solidFill>
      </dgm:spPr>
      <dgm:t>
        <a:bodyPr/>
        <a:lstStyle/>
        <a:p>
          <a:r>
            <a:rPr lang="en-US" dirty="0">
              <a:latin typeface="Times New Roman" panose="02020603050405020304" pitchFamily="18" charset="0"/>
              <a:cs typeface="Times New Roman" panose="02020603050405020304" pitchFamily="18" charset="0"/>
            </a:rPr>
            <a:t>Check</a:t>
          </a:r>
        </a:p>
      </dgm:t>
    </dgm:pt>
    <dgm:pt modelId="{45A015A5-0D48-4B53-8688-5FED42B254A7}" type="parTrans" cxnId="{D1D79A75-670A-4935-AA84-4A0C92BC833C}">
      <dgm:prSet/>
      <dgm:spPr/>
      <dgm:t>
        <a:bodyPr/>
        <a:lstStyle/>
        <a:p>
          <a:endParaRPr lang="en-US"/>
        </a:p>
      </dgm:t>
    </dgm:pt>
    <dgm:pt modelId="{0DA69A06-2066-437A-B693-B5F61990ED6A}" type="sibTrans" cxnId="{D1D79A75-670A-4935-AA84-4A0C92BC833C}">
      <dgm:prSet/>
      <dgm:spPr/>
      <dgm:t>
        <a:bodyPr/>
        <a:lstStyle/>
        <a:p>
          <a:endParaRPr lang="en-US"/>
        </a:p>
      </dgm:t>
    </dgm:pt>
    <dgm:pt modelId="{BD34244F-F279-4FE8-B7C3-C3BF1D6BE0AD}">
      <dgm:prSet/>
      <dgm:spPr>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dgm:spPr>
      <dgm:t>
        <a:bodyPr/>
        <a:lstStyle/>
        <a:p>
          <a:r>
            <a:rPr lang="en-US" dirty="0">
              <a:latin typeface="Times New Roman"/>
              <a:cs typeface="Times New Roman"/>
            </a:rPr>
            <a:t>Check with State authorities for specific State and federal regulations regarding laboratory testing.</a:t>
          </a:r>
        </a:p>
      </dgm:t>
    </dgm:pt>
    <dgm:pt modelId="{065FA3CB-3DD5-4D31-ADE6-376637789568}" type="parTrans" cxnId="{E0724654-A6D3-44DB-870A-AC7F04FD2F24}">
      <dgm:prSet/>
      <dgm:spPr/>
      <dgm:t>
        <a:bodyPr/>
        <a:lstStyle/>
        <a:p>
          <a:endParaRPr lang="en-US"/>
        </a:p>
      </dgm:t>
    </dgm:pt>
    <dgm:pt modelId="{624C2EAA-E107-419B-9B0D-525B5A765825}" type="sibTrans" cxnId="{E0724654-A6D3-44DB-870A-AC7F04FD2F24}">
      <dgm:prSet/>
      <dgm:spPr/>
      <dgm:t>
        <a:bodyPr/>
        <a:lstStyle/>
        <a:p>
          <a:endParaRPr lang="en-US"/>
        </a:p>
      </dgm:t>
    </dgm:pt>
    <dgm:pt modelId="{317990AE-E582-4309-9B6B-F27388690D12}" type="pres">
      <dgm:prSet presAssocID="{85924F32-5C90-4196-AEFB-3DC5C54371F6}" presName="Name0" presStyleCnt="0">
        <dgm:presLayoutVars>
          <dgm:dir/>
          <dgm:animLvl val="lvl"/>
          <dgm:resizeHandles val="exact"/>
        </dgm:presLayoutVars>
      </dgm:prSet>
      <dgm:spPr/>
    </dgm:pt>
    <dgm:pt modelId="{19B00CA4-E545-4942-8B5A-F0D0BE3064E8}" type="pres">
      <dgm:prSet presAssocID="{36B953B9-38E7-4992-9C37-342B32233CDA}" presName="composite" presStyleCnt="0"/>
      <dgm:spPr/>
    </dgm:pt>
    <dgm:pt modelId="{275F90D1-29C0-4A75-AEC8-3C3E29483E7C}" type="pres">
      <dgm:prSet presAssocID="{36B953B9-38E7-4992-9C37-342B32233CDA}" presName="parTx" presStyleLbl="alignNode1" presStyleIdx="0" presStyleCnt="3">
        <dgm:presLayoutVars>
          <dgm:chMax val="0"/>
          <dgm:chPref val="0"/>
        </dgm:presLayoutVars>
      </dgm:prSet>
      <dgm:spPr/>
    </dgm:pt>
    <dgm:pt modelId="{651B536B-1E24-4BCB-9F03-75D4B4F87799}" type="pres">
      <dgm:prSet presAssocID="{36B953B9-38E7-4992-9C37-342B32233CDA}" presName="desTx" presStyleLbl="alignAccFollowNode1" presStyleIdx="0" presStyleCnt="3">
        <dgm:presLayoutVars/>
      </dgm:prSet>
      <dgm:spPr/>
    </dgm:pt>
    <dgm:pt modelId="{1C4C10D9-0E7B-4691-9E4E-37DD2ECAF1F1}" type="pres">
      <dgm:prSet presAssocID="{9E6A4B98-65D0-4D4C-A1CD-464766836B4D}" presName="space" presStyleCnt="0"/>
      <dgm:spPr/>
    </dgm:pt>
    <dgm:pt modelId="{EE55659B-119C-42D5-8614-88F006C52FFD}" type="pres">
      <dgm:prSet presAssocID="{BE2621C2-1B74-4E17-8589-CD3E3A1DCE5A}" presName="composite" presStyleCnt="0"/>
      <dgm:spPr/>
    </dgm:pt>
    <dgm:pt modelId="{25DE66C6-8416-44EB-AE3A-28695F8CE4AE}" type="pres">
      <dgm:prSet presAssocID="{BE2621C2-1B74-4E17-8589-CD3E3A1DCE5A}" presName="parTx" presStyleLbl="alignNode1" presStyleIdx="1" presStyleCnt="3">
        <dgm:presLayoutVars>
          <dgm:chMax val="0"/>
          <dgm:chPref val="0"/>
        </dgm:presLayoutVars>
      </dgm:prSet>
      <dgm:spPr/>
    </dgm:pt>
    <dgm:pt modelId="{AA69FBF8-1711-4063-A781-BF7E2823E22C}" type="pres">
      <dgm:prSet presAssocID="{BE2621C2-1B74-4E17-8589-CD3E3A1DCE5A}" presName="desTx" presStyleLbl="alignAccFollowNode1" presStyleIdx="1" presStyleCnt="3">
        <dgm:presLayoutVars/>
      </dgm:prSet>
      <dgm:spPr/>
    </dgm:pt>
    <dgm:pt modelId="{64ABBF0B-7CE7-4133-9D06-8A45C2AED096}" type="pres">
      <dgm:prSet presAssocID="{E18A18B7-A88B-4171-BFAD-A1E451D53A79}" presName="space" presStyleCnt="0"/>
      <dgm:spPr/>
    </dgm:pt>
    <dgm:pt modelId="{8A8367DB-1D1C-40CD-A0C2-FFF6CC8997DD}" type="pres">
      <dgm:prSet presAssocID="{A27E696D-AB3E-4E5D-9A9D-7F31013A974B}" presName="composite" presStyleCnt="0"/>
      <dgm:spPr/>
    </dgm:pt>
    <dgm:pt modelId="{AE137763-4CD4-4C53-87A3-336C42D25D0B}" type="pres">
      <dgm:prSet presAssocID="{A27E696D-AB3E-4E5D-9A9D-7F31013A974B}" presName="parTx" presStyleLbl="alignNode1" presStyleIdx="2" presStyleCnt="3">
        <dgm:presLayoutVars>
          <dgm:chMax val="0"/>
          <dgm:chPref val="0"/>
        </dgm:presLayoutVars>
      </dgm:prSet>
      <dgm:spPr/>
    </dgm:pt>
    <dgm:pt modelId="{88245693-FC85-4564-B586-13E8BC4F221F}" type="pres">
      <dgm:prSet presAssocID="{A27E696D-AB3E-4E5D-9A9D-7F31013A974B}" presName="desTx" presStyleLbl="alignAccFollowNode1" presStyleIdx="2" presStyleCnt="3">
        <dgm:presLayoutVars/>
      </dgm:prSet>
      <dgm:spPr/>
    </dgm:pt>
  </dgm:ptLst>
  <dgm:cxnLst>
    <dgm:cxn modelId="{60FBCB32-7521-4362-9101-E68D026DD900}" type="presOf" srcId="{0918E651-6766-4C80-A3E0-30571C42DDC5}" destId="{AA69FBF8-1711-4063-A781-BF7E2823E22C}" srcOrd="0" destOrd="0" presId="urn:microsoft.com/office/officeart/2016/7/layout/HorizontalActionList"/>
    <dgm:cxn modelId="{716ABC3A-32D6-48C1-95FF-2F26685F5775}" type="presOf" srcId="{36B953B9-38E7-4992-9C37-342B32233CDA}" destId="{275F90D1-29C0-4A75-AEC8-3C3E29483E7C}" srcOrd="0" destOrd="0" presId="urn:microsoft.com/office/officeart/2016/7/layout/HorizontalActionList"/>
    <dgm:cxn modelId="{861FE844-A53D-4309-A6D3-00E37AF75EBE}" type="presOf" srcId="{BD34244F-F279-4FE8-B7C3-C3BF1D6BE0AD}" destId="{88245693-FC85-4564-B586-13E8BC4F221F}" srcOrd="0" destOrd="0" presId="urn:microsoft.com/office/officeart/2016/7/layout/HorizontalActionList"/>
    <dgm:cxn modelId="{1D89D769-349D-4CB2-896A-8499274D90E5}" type="presOf" srcId="{85924F32-5C90-4196-AEFB-3DC5C54371F6}" destId="{317990AE-E582-4309-9B6B-F27388690D12}" srcOrd="0" destOrd="0" presId="urn:microsoft.com/office/officeart/2016/7/layout/HorizontalActionList"/>
    <dgm:cxn modelId="{E0724654-A6D3-44DB-870A-AC7F04FD2F24}" srcId="{A27E696D-AB3E-4E5D-9A9D-7F31013A974B}" destId="{BD34244F-F279-4FE8-B7C3-C3BF1D6BE0AD}" srcOrd="0" destOrd="0" parTransId="{065FA3CB-3DD5-4D31-ADE6-376637789568}" sibTransId="{624C2EAA-E107-419B-9B0D-525B5A765825}"/>
    <dgm:cxn modelId="{D1D79A75-670A-4935-AA84-4A0C92BC833C}" srcId="{85924F32-5C90-4196-AEFB-3DC5C54371F6}" destId="{A27E696D-AB3E-4E5D-9A9D-7F31013A974B}" srcOrd="2" destOrd="0" parTransId="{45A015A5-0D48-4B53-8688-5FED42B254A7}" sibTransId="{0DA69A06-2066-437A-B693-B5F61990ED6A}"/>
    <dgm:cxn modelId="{1E3FC379-FCD9-426F-B6B5-2B8CAE5BC1CC}" type="presOf" srcId="{A27E696D-AB3E-4E5D-9A9D-7F31013A974B}" destId="{AE137763-4CD4-4C53-87A3-336C42D25D0B}" srcOrd="0" destOrd="0" presId="urn:microsoft.com/office/officeart/2016/7/layout/HorizontalActionList"/>
    <dgm:cxn modelId="{C0FFBD8A-F6B5-457A-9823-26B73E1FC9F2}" srcId="{36B953B9-38E7-4992-9C37-342B32233CDA}" destId="{EDD46119-5D64-4E22-BE3E-2D1D5A7577E2}" srcOrd="0" destOrd="0" parTransId="{4BB188FA-814F-4F0A-B741-B29A75CF39AE}" sibTransId="{13635C26-F4C5-4979-9D93-EEA7F88A4D74}"/>
    <dgm:cxn modelId="{7080009F-7456-44B9-9D52-FB012B8071BA}" srcId="{85924F32-5C90-4196-AEFB-3DC5C54371F6}" destId="{36B953B9-38E7-4992-9C37-342B32233CDA}" srcOrd="0" destOrd="0" parTransId="{90B8E851-BC6F-4A29-A4D4-8E42262FB932}" sibTransId="{9E6A4B98-65D0-4D4C-A1CD-464766836B4D}"/>
    <dgm:cxn modelId="{9F222DBB-8272-47BA-9966-0104E0F5DA20}" srcId="{85924F32-5C90-4196-AEFB-3DC5C54371F6}" destId="{BE2621C2-1B74-4E17-8589-CD3E3A1DCE5A}" srcOrd="1" destOrd="0" parTransId="{F53205E6-DABC-489F-9A28-7926837933CE}" sibTransId="{E18A18B7-A88B-4171-BFAD-A1E451D53A79}"/>
    <dgm:cxn modelId="{C3B8E7D5-E5F7-46BE-AB5F-1B4A059A8731}" type="presOf" srcId="{EDD46119-5D64-4E22-BE3E-2D1D5A7577E2}" destId="{651B536B-1E24-4BCB-9F03-75D4B4F87799}" srcOrd="0" destOrd="0" presId="urn:microsoft.com/office/officeart/2016/7/layout/HorizontalActionList"/>
    <dgm:cxn modelId="{8FAE1DDE-330E-4B17-A58E-08FDFD083B9B}" srcId="{BE2621C2-1B74-4E17-8589-CD3E3A1DCE5A}" destId="{0918E651-6766-4C80-A3E0-30571C42DDC5}" srcOrd="0" destOrd="0" parTransId="{792C757D-AE46-405D-9905-30429609046F}" sibTransId="{9B46A161-8416-40FA-B601-E8F50BF2AC7D}"/>
    <dgm:cxn modelId="{3D5B32FC-6D29-4521-A72C-415738A03936}" type="presOf" srcId="{BE2621C2-1B74-4E17-8589-CD3E3A1DCE5A}" destId="{25DE66C6-8416-44EB-AE3A-28695F8CE4AE}" srcOrd="0" destOrd="0" presId="urn:microsoft.com/office/officeart/2016/7/layout/HorizontalActionList"/>
    <dgm:cxn modelId="{1C281D96-5001-49D2-B2AC-0835C786C09B}" type="presParOf" srcId="{317990AE-E582-4309-9B6B-F27388690D12}" destId="{19B00CA4-E545-4942-8B5A-F0D0BE3064E8}" srcOrd="0" destOrd="0" presId="urn:microsoft.com/office/officeart/2016/7/layout/HorizontalActionList"/>
    <dgm:cxn modelId="{EFD576C5-9EB5-4B49-90D7-7B53C90965A5}" type="presParOf" srcId="{19B00CA4-E545-4942-8B5A-F0D0BE3064E8}" destId="{275F90D1-29C0-4A75-AEC8-3C3E29483E7C}" srcOrd="0" destOrd="0" presId="urn:microsoft.com/office/officeart/2016/7/layout/HorizontalActionList"/>
    <dgm:cxn modelId="{0A4D0C58-DEB9-4E27-ACC7-FE675C47D7C5}" type="presParOf" srcId="{19B00CA4-E545-4942-8B5A-F0D0BE3064E8}" destId="{651B536B-1E24-4BCB-9F03-75D4B4F87799}" srcOrd="1" destOrd="0" presId="urn:microsoft.com/office/officeart/2016/7/layout/HorizontalActionList"/>
    <dgm:cxn modelId="{032D3B59-81B8-4372-993B-4B6437857AB4}" type="presParOf" srcId="{317990AE-E582-4309-9B6B-F27388690D12}" destId="{1C4C10D9-0E7B-4691-9E4E-37DD2ECAF1F1}" srcOrd="1" destOrd="0" presId="urn:microsoft.com/office/officeart/2016/7/layout/HorizontalActionList"/>
    <dgm:cxn modelId="{C99BDF26-44F1-4078-B32A-44C248CDB392}" type="presParOf" srcId="{317990AE-E582-4309-9B6B-F27388690D12}" destId="{EE55659B-119C-42D5-8614-88F006C52FFD}" srcOrd="2" destOrd="0" presId="urn:microsoft.com/office/officeart/2016/7/layout/HorizontalActionList"/>
    <dgm:cxn modelId="{9B382BC9-38EC-404E-BB70-D24B5524B4FC}" type="presParOf" srcId="{EE55659B-119C-42D5-8614-88F006C52FFD}" destId="{25DE66C6-8416-44EB-AE3A-28695F8CE4AE}" srcOrd="0" destOrd="0" presId="urn:microsoft.com/office/officeart/2016/7/layout/HorizontalActionList"/>
    <dgm:cxn modelId="{C7EF8A57-24CC-4848-9BCB-C5114C1FE25B}" type="presParOf" srcId="{EE55659B-119C-42D5-8614-88F006C52FFD}" destId="{AA69FBF8-1711-4063-A781-BF7E2823E22C}" srcOrd="1" destOrd="0" presId="urn:microsoft.com/office/officeart/2016/7/layout/HorizontalActionList"/>
    <dgm:cxn modelId="{66B0AC65-2264-474D-8ED8-B43FA696E39B}" type="presParOf" srcId="{317990AE-E582-4309-9B6B-F27388690D12}" destId="{64ABBF0B-7CE7-4133-9D06-8A45C2AED096}" srcOrd="3" destOrd="0" presId="urn:microsoft.com/office/officeart/2016/7/layout/HorizontalActionList"/>
    <dgm:cxn modelId="{9F010354-114F-40EE-A639-77B96D9F69E0}" type="presParOf" srcId="{317990AE-E582-4309-9B6B-F27388690D12}" destId="{8A8367DB-1D1C-40CD-A0C2-FFF6CC8997DD}" srcOrd="4" destOrd="0" presId="urn:microsoft.com/office/officeart/2016/7/layout/HorizontalActionList"/>
    <dgm:cxn modelId="{5389810A-A2A2-43D0-BC61-48768724DB83}" type="presParOf" srcId="{8A8367DB-1D1C-40CD-A0C2-FFF6CC8997DD}" destId="{AE137763-4CD4-4C53-87A3-336C42D25D0B}" srcOrd="0" destOrd="0" presId="urn:microsoft.com/office/officeart/2016/7/layout/HorizontalActionList"/>
    <dgm:cxn modelId="{33C1EDE4-55C1-4A0F-B96B-D1D140A185DB}" type="presParOf" srcId="{8A8367DB-1D1C-40CD-A0C2-FFF6CC8997DD}" destId="{88245693-FC85-4564-B586-13E8BC4F221F}" srcOrd="1" destOrd="0" presId="urn:microsoft.com/office/officeart/2016/7/layout/HorizontalActionLis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55A41-671F-4D41-A6FB-7D92C42A1325}">
      <dsp:nvSpPr>
        <dsp:cNvPr id="0" name=""/>
        <dsp:cNvSpPr/>
      </dsp:nvSpPr>
      <dsp:spPr>
        <a:xfrm>
          <a:off x="0" y="34262"/>
          <a:ext cx="3886200" cy="1769040"/>
        </a:xfrm>
        <a:prstGeom prst="roundRect">
          <a:avLst/>
        </a:prstGeom>
        <a:solidFill>
          <a:srgbClr val="E4BED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mj-lt"/>
              <a:cs typeface="Times New Roman" panose="02020603050405020304" pitchFamily="18" charset="0"/>
            </a:rPr>
            <a:t>Medical testing that is performed outside of a laboratory setting.  Point of Care (POC) is also known as bedside testing, near-patient testing, remote testing, mobile testing and rapid diagnostics.</a:t>
          </a:r>
        </a:p>
      </dsp:txBody>
      <dsp:txXfrm>
        <a:off x="86357" y="120619"/>
        <a:ext cx="3713486" cy="1596326"/>
      </dsp:txXfrm>
    </dsp:sp>
    <dsp:sp modelId="{06EE805E-1B63-4CD0-8AB5-3DA7816CF7BB}">
      <dsp:nvSpPr>
        <dsp:cNvPr id="0" name=""/>
        <dsp:cNvSpPr/>
      </dsp:nvSpPr>
      <dsp:spPr>
        <a:xfrm>
          <a:off x="0" y="1855142"/>
          <a:ext cx="3886200" cy="1769040"/>
        </a:xfrm>
        <a:prstGeom prst="roundRect">
          <a:avLst/>
        </a:prstGeom>
        <a:solidFill>
          <a:srgbClr val="E4BED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latin typeface="+mj-lt"/>
            </a:rPr>
            <a:t>It allows results to be received quickly without the need to send samples and specimens away to be processed at medical </a:t>
          </a:r>
          <a:r>
            <a:rPr lang="en-US" sz="1800" kern="1200" dirty="0">
              <a:solidFill>
                <a:schemeClr val="tx1"/>
              </a:solidFill>
              <a:latin typeface="+mj-lt"/>
              <a:cs typeface="Times New Roman"/>
            </a:rPr>
            <a:t>laboratories</a:t>
          </a:r>
          <a:r>
            <a:rPr lang="en-US" sz="1800" kern="1200" dirty="0">
              <a:solidFill>
                <a:schemeClr val="tx1"/>
              </a:solidFill>
              <a:latin typeface="+mj-lt"/>
            </a:rPr>
            <a:t>.  </a:t>
          </a:r>
        </a:p>
      </dsp:txBody>
      <dsp:txXfrm>
        <a:off x="86357" y="1941499"/>
        <a:ext cx="3713486" cy="1596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A71A4-4F59-4D24-98D9-CA327A7A2C42}">
      <dsp:nvSpPr>
        <dsp:cNvPr id="0" name=""/>
        <dsp:cNvSpPr/>
      </dsp:nvSpPr>
      <dsp:spPr>
        <a:xfrm>
          <a:off x="0" y="491691"/>
          <a:ext cx="4613672"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When performing POC testing on residents, you are at risk of exposure to bloodborne pathogens and other illnesses.</a:t>
          </a:r>
        </a:p>
      </dsp:txBody>
      <dsp:txXfrm>
        <a:off x="68270" y="559961"/>
        <a:ext cx="4477132" cy="1261975"/>
      </dsp:txXfrm>
    </dsp:sp>
    <dsp:sp modelId="{A590661E-2B35-4654-9A70-E135098A6907}">
      <dsp:nvSpPr>
        <dsp:cNvPr id="0" name=""/>
        <dsp:cNvSpPr/>
      </dsp:nvSpPr>
      <dsp:spPr>
        <a:xfrm>
          <a:off x="0" y="1939167"/>
          <a:ext cx="4613672" cy="1398515"/>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Collecting samples from residents means you’re handling human specimens, biological material. This material can contain viruses that can cause influenza-like illness or bacteria that can cause sickness with strep throat or a staph infection. </a:t>
          </a:r>
        </a:p>
      </dsp:txBody>
      <dsp:txXfrm>
        <a:off x="68270" y="2007437"/>
        <a:ext cx="4477132" cy="1261975"/>
      </dsp:txXfrm>
    </dsp:sp>
    <dsp:sp modelId="{539AEECA-8F41-4B37-AA00-DC18614E5BAE}">
      <dsp:nvSpPr>
        <dsp:cNvPr id="0" name=""/>
        <dsp:cNvSpPr/>
      </dsp:nvSpPr>
      <dsp:spPr>
        <a:xfrm>
          <a:off x="0" y="3386642"/>
          <a:ext cx="4613672" cy="1398515"/>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There is also risk of getting harmful material on your hands that can be transferred to your mouth or directly into your body through exposed scratches and cuts on your skin.</a:t>
          </a:r>
        </a:p>
      </dsp:txBody>
      <dsp:txXfrm>
        <a:off x="68270" y="3454912"/>
        <a:ext cx="4477132" cy="1261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26353-2235-45E5-A54C-375A54A290FC}">
      <dsp:nvSpPr>
        <dsp:cNvPr id="0" name=""/>
        <dsp:cNvSpPr/>
      </dsp:nvSpPr>
      <dsp:spPr>
        <a:xfrm>
          <a:off x="0" y="2771056"/>
          <a:ext cx="7696200" cy="18963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Healthcare workers should follow these infection control requirements:</a:t>
          </a:r>
        </a:p>
      </dsp:txBody>
      <dsp:txXfrm>
        <a:off x="0" y="2771056"/>
        <a:ext cx="7696200" cy="1024019"/>
      </dsp:txXfrm>
    </dsp:sp>
    <dsp:sp modelId="{207C025C-18F8-4979-98D0-2D67857DFAB5}">
      <dsp:nvSpPr>
        <dsp:cNvPr id="0" name=""/>
        <dsp:cNvSpPr/>
      </dsp:nvSpPr>
      <dsp:spPr>
        <a:xfrm>
          <a:off x="0" y="3757149"/>
          <a:ext cx="3848100" cy="8723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Don’t share fingerstick devices</a:t>
          </a:r>
        </a:p>
      </dsp:txBody>
      <dsp:txXfrm>
        <a:off x="0" y="3757149"/>
        <a:ext cx="3848100" cy="872313"/>
      </dsp:txXfrm>
    </dsp:sp>
    <dsp:sp modelId="{73B3EBDF-7ADC-483D-9133-C7405C831116}">
      <dsp:nvSpPr>
        <dsp:cNvPr id="0" name=""/>
        <dsp:cNvSpPr/>
      </dsp:nvSpPr>
      <dsp:spPr>
        <a:xfrm>
          <a:off x="3848100" y="3757149"/>
          <a:ext cx="3848100" cy="87231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Whenever possible, blood glucose meters should </a:t>
          </a:r>
          <a:r>
            <a:rPr lang="en-US" sz="2000" b="1" u="sng" kern="1200" dirty="0">
              <a:latin typeface="Times New Roman" panose="02020603050405020304" pitchFamily="18" charset="0"/>
              <a:cs typeface="Times New Roman" panose="02020603050405020304" pitchFamily="18" charset="0"/>
            </a:rPr>
            <a:t>NOT</a:t>
          </a:r>
          <a:r>
            <a:rPr lang="en-US" sz="2000" kern="1200" dirty="0">
              <a:latin typeface="Times New Roman" panose="02020603050405020304" pitchFamily="18" charset="0"/>
              <a:cs typeface="Times New Roman" panose="02020603050405020304" pitchFamily="18" charset="0"/>
            </a:rPr>
            <a:t> be shared.  </a:t>
          </a:r>
        </a:p>
      </dsp:txBody>
      <dsp:txXfrm>
        <a:off x="3848100" y="3757149"/>
        <a:ext cx="3848100" cy="872313"/>
      </dsp:txXfrm>
    </dsp:sp>
    <dsp:sp modelId="{874EEC46-EA40-4815-9F6C-D926636CDB9C}">
      <dsp:nvSpPr>
        <dsp:cNvPr id="0" name=""/>
        <dsp:cNvSpPr/>
      </dsp:nvSpPr>
      <dsp:spPr>
        <a:xfrm rot="10800000">
          <a:off x="270405" y="507"/>
          <a:ext cx="7155388" cy="2798993"/>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There is risk of transmitting hepatitis B virus (HBV) and other infectious diseases during assisted blood glucose (blood sugar) monitoring.</a:t>
          </a:r>
        </a:p>
      </dsp:txBody>
      <dsp:txXfrm rot="10800000">
        <a:off x="270405" y="507"/>
        <a:ext cx="7155388" cy="1818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20752-920C-432A-821E-7434B2115516}">
      <dsp:nvSpPr>
        <dsp:cNvPr id="0" name=""/>
        <dsp:cNvSpPr/>
      </dsp:nvSpPr>
      <dsp:spPr>
        <a:xfrm>
          <a:off x="1218" y="719012"/>
          <a:ext cx="1403618" cy="421085"/>
        </a:xfrm>
        <a:prstGeom prst="rect">
          <a:avLst/>
        </a:prstGeom>
        <a:solidFill>
          <a:srgbClr val="008B99"/>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917" tIns="110917" rIns="110917" bIns="110917" numCol="1" spcCol="1270" anchor="ctr" anchorCtr="0">
          <a:noAutofit/>
        </a:bodyPr>
        <a:lstStyle/>
        <a:p>
          <a:pPr marL="0" lvl="0" indent="0" algn="ctr" defTabSz="666750">
            <a:lnSpc>
              <a:spcPct val="90000"/>
            </a:lnSpc>
            <a:spcBef>
              <a:spcPct val="0"/>
            </a:spcBef>
            <a:spcAft>
              <a:spcPct val="35000"/>
            </a:spcAft>
            <a:buNone/>
          </a:pPr>
          <a:r>
            <a:rPr lang="en-US" sz="1500" kern="1200" dirty="0"/>
            <a:t>Review</a:t>
          </a:r>
        </a:p>
      </dsp:txBody>
      <dsp:txXfrm>
        <a:off x="1218" y="719012"/>
        <a:ext cx="1403618" cy="421085"/>
      </dsp:txXfrm>
    </dsp:sp>
    <dsp:sp modelId="{F5D8E09E-8AF4-4AC1-BC4E-68B11EC3A963}">
      <dsp:nvSpPr>
        <dsp:cNvPr id="0" name=""/>
        <dsp:cNvSpPr/>
      </dsp:nvSpPr>
      <dsp:spPr>
        <a:xfrm>
          <a:off x="0" y="1151667"/>
          <a:ext cx="1403618" cy="2299251"/>
        </a:xfrm>
        <a:prstGeom prst="rect">
          <a:avLst/>
        </a:prstGeom>
        <a:gradFill rotWithShape="0">
          <a:gsLst>
            <a:gs pos="0">
              <a:schemeClr val="accent2">
                <a:lumMod val="0"/>
                <a:lumOff val="100000"/>
              </a:schemeClr>
            </a:gs>
            <a:gs pos="35000">
              <a:schemeClr val="accent2">
                <a:lumMod val="0"/>
                <a:lumOff val="100000"/>
              </a:schemeClr>
            </a:gs>
            <a:gs pos="98000">
              <a:schemeClr val="accent2">
                <a:lumMod val="100000"/>
              </a:schemeClr>
            </a:gs>
          </a:gsLst>
          <a:path path="circle">
            <a:fillToRect l="50000" t="-80000" r="50000" b="180000"/>
          </a:path>
        </a:gradFill>
        <a:ln w="12700" cap="flat" cmpd="sng" algn="ctr">
          <a:gradFill flip="none" rotWithShape="1">
            <a:gsLst>
              <a:gs pos="0">
                <a:schemeClr val="accent2">
                  <a:lumMod val="0"/>
                  <a:lumOff val="100000"/>
                </a:schemeClr>
              </a:gs>
              <a:gs pos="35000">
                <a:schemeClr val="accent2">
                  <a:lumMod val="0"/>
                  <a:lumOff val="100000"/>
                </a:schemeClr>
              </a:gs>
              <a:gs pos="98000">
                <a:schemeClr val="accent2">
                  <a:lumMod val="100000"/>
                </a:schemeClr>
              </a:gs>
            </a:gsLst>
            <a:path path="circle">
              <a:fillToRect l="50000" t="-80000" r="50000" b="180000"/>
            </a:path>
            <a:tileRect/>
          </a:gradFill>
          <a:prstDash val="solid"/>
        </a:ln>
        <a:effectLst/>
      </dsp:spPr>
      <dsp:style>
        <a:lnRef idx="2">
          <a:scrgbClr r="0" g="0" b="0"/>
        </a:lnRef>
        <a:fillRef idx="1">
          <a:scrgbClr r="0" g="0" b="0"/>
        </a:fillRef>
        <a:effectRef idx="0">
          <a:scrgbClr r="0" g="0" b="0"/>
        </a:effectRef>
        <a:fontRef idx="minor"/>
      </dsp:style>
      <dsp:txBody>
        <a:bodyPr spcFirstLastPara="0" vert="horz" wrap="square" lIns="138646" tIns="138646" rIns="138646" bIns="138646"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Times New Roman"/>
              <a:cs typeface="Times New Roman"/>
            </a:rPr>
            <a:t>New provider’s orders regularly for persons requiring assistance with blood glucose monitoring.</a:t>
          </a:r>
        </a:p>
      </dsp:txBody>
      <dsp:txXfrm>
        <a:off x="0" y="1151667"/>
        <a:ext cx="1403618" cy="2299251"/>
      </dsp:txXfrm>
    </dsp:sp>
    <dsp:sp modelId="{AEC2F4D4-A244-4D24-B69A-292CCE55E10A}">
      <dsp:nvSpPr>
        <dsp:cNvPr id="0" name=""/>
        <dsp:cNvSpPr/>
      </dsp:nvSpPr>
      <dsp:spPr>
        <a:xfrm>
          <a:off x="1521230" y="705058"/>
          <a:ext cx="1403618" cy="421085"/>
        </a:xfrm>
        <a:prstGeom prst="rect">
          <a:avLst/>
        </a:prstGeom>
        <a:solidFill>
          <a:srgbClr val="008B99"/>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917" tIns="110917" rIns="110917" bIns="110917"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Provide</a:t>
          </a:r>
        </a:p>
      </dsp:txBody>
      <dsp:txXfrm>
        <a:off x="1521230" y="705058"/>
        <a:ext cx="1403618" cy="421085"/>
      </dsp:txXfrm>
    </dsp:sp>
    <dsp:sp modelId="{3822B82D-041F-4222-A9E3-65BF7B0406CB}">
      <dsp:nvSpPr>
        <dsp:cNvPr id="0" name=""/>
        <dsp:cNvSpPr/>
      </dsp:nvSpPr>
      <dsp:spPr>
        <a:xfrm>
          <a:off x="1521244" y="1123669"/>
          <a:ext cx="1403618" cy="2321634"/>
        </a:xfrm>
        <a:prstGeom prst="rect">
          <a:avLst/>
        </a:prstGeom>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2700" cap="flat" cmpd="sng" algn="ct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prstDash val="solid"/>
        </a:ln>
        <a:effectLst/>
      </dsp:spPr>
      <dsp:style>
        <a:lnRef idx="2">
          <a:scrgbClr r="0" g="0" b="0"/>
        </a:lnRef>
        <a:fillRef idx="1">
          <a:scrgbClr r="0" g="0" b="0"/>
        </a:fillRef>
        <a:effectRef idx="0">
          <a:scrgbClr r="0" g="0" b="0"/>
        </a:effectRef>
        <a:fontRef idx="minor"/>
      </dsp:style>
      <dsp:txBody>
        <a:bodyPr spcFirstLastPara="0" vert="horz" wrap="square" lIns="138646" tIns="138646" rIns="138646" bIns="138646" numCol="1" spcCol="1270" anchor="t"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Provide and Recommend a full hepatitis B vaccination series to all previously unvaccinated staff persons whose activities involve contact with blood or body fluids.</a:t>
          </a:r>
        </a:p>
      </dsp:txBody>
      <dsp:txXfrm>
        <a:off x="1521244" y="1123669"/>
        <a:ext cx="1403618" cy="2321634"/>
      </dsp:txXfrm>
    </dsp:sp>
    <dsp:sp modelId="{0FACC8E1-9A57-4E38-B48D-466CBA59E18E}">
      <dsp:nvSpPr>
        <dsp:cNvPr id="0" name=""/>
        <dsp:cNvSpPr/>
      </dsp:nvSpPr>
      <dsp:spPr>
        <a:xfrm>
          <a:off x="3025673" y="703410"/>
          <a:ext cx="1403618" cy="421085"/>
        </a:xfrm>
        <a:prstGeom prst="rect">
          <a:avLst/>
        </a:prstGeom>
        <a:solidFill>
          <a:srgbClr val="008B99"/>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917" tIns="110917" rIns="110917" bIns="110917"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Establish</a:t>
          </a:r>
        </a:p>
      </dsp:txBody>
      <dsp:txXfrm>
        <a:off x="3025673" y="703410"/>
        <a:ext cx="1403618" cy="421085"/>
      </dsp:txXfrm>
    </dsp:sp>
    <dsp:sp modelId="{A45A32C5-7B1D-40A2-9BC0-4086EA34D082}">
      <dsp:nvSpPr>
        <dsp:cNvPr id="0" name=""/>
        <dsp:cNvSpPr/>
      </dsp:nvSpPr>
      <dsp:spPr>
        <a:xfrm>
          <a:off x="3025673" y="1135156"/>
          <a:ext cx="1403618" cy="2312343"/>
        </a:xfrm>
        <a:prstGeom prst="rect">
          <a:avLst/>
        </a:prstGeom>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46" tIns="138646" rIns="138646" bIns="138646" numCol="1" spcCol="1270" anchor="t"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Establish there is a designated infection preventionist (IP) overseeing infection control activities.</a:t>
          </a:r>
        </a:p>
      </dsp:txBody>
      <dsp:txXfrm>
        <a:off x="3025673" y="1135156"/>
        <a:ext cx="1403618" cy="2312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F90D1-29C0-4A75-AEC8-3C3E29483E7C}">
      <dsp:nvSpPr>
        <dsp:cNvPr id="0" name=""/>
        <dsp:cNvSpPr/>
      </dsp:nvSpPr>
      <dsp:spPr>
        <a:xfrm>
          <a:off x="3379" y="0"/>
          <a:ext cx="1402247" cy="420674"/>
        </a:xfrm>
        <a:prstGeom prst="rect">
          <a:avLst/>
        </a:prstGeom>
        <a:solidFill>
          <a:srgbClr val="008B99"/>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09" tIns="110809" rIns="110809" bIns="110809"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Assess</a:t>
          </a:r>
        </a:p>
      </dsp:txBody>
      <dsp:txXfrm>
        <a:off x="3379" y="0"/>
        <a:ext cx="1402247" cy="420674"/>
      </dsp:txXfrm>
    </dsp:sp>
    <dsp:sp modelId="{651B536B-1E24-4BCB-9F03-75D4B4F87799}">
      <dsp:nvSpPr>
        <dsp:cNvPr id="0" name=""/>
        <dsp:cNvSpPr/>
      </dsp:nvSpPr>
      <dsp:spPr>
        <a:xfrm>
          <a:off x="3379" y="420674"/>
          <a:ext cx="1402247" cy="2294650"/>
        </a:xfrm>
        <a:prstGeom prst="rect">
          <a:avLst/>
        </a:prstGeom>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511" tIns="138511" rIns="138511" bIns="138511" numCol="1" spcCol="1270" anchor="t"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Assess adherence to infection control recommendations for blood glucose monitoring by routinely performing observation audits to walk through each step of cleaning, disinfection, usage, disposal, and storage.</a:t>
          </a:r>
        </a:p>
      </dsp:txBody>
      <dsp:txXfrm>
        <a:off x="3379" y="420674"/>
        <a:ext cx="1402247" cy="2294650"/>
      </dsp:txXfrm>
    </dsp:sp>
    <dsp:sp modelId="{25DE66C6-8416-44EB-AE3A-28695F8CE4AE}">
      <dsp:nvSpPr>
        <dsp:cNvPr id="0" name=""/>
        <dsp:cNvSpPr/>
      </dsp:nvSpPr>
      <dsp:spPr>
        <a:xfrm>
          <a:off x="1513521" y="0"/>
          <a:ext cx="1402247" cy="420674"/>
        </a:xfrm>
        <a:prstGeom prst="rect">
          <a:avLst/>
        </a:prstGeom>
        <a:solidFill>
          <a:srgbClr val="008B99"/>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09" tIns="110809" rIns="110809" bIns="110809"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a:cs typeface="Times New Roman"/>
            </a:rPr>
            <a:t>Report</a:t>
          </a:r>
        </a:p>
      </dsp:txBody>
      <dsp:txXfrm>
        <a:off x="1513521" y="0"/>
        <a:ext cx="1402247" cy="420674"/>
      </dsp:txXfrm>
    </dsp:sp>
    <dsp:sp modelId="{AA69FBF8-1711-4063-A781-BF7E2823E22C}">
      <dsp:nvSpPr>
        <dsp:cNvPr id="0" name=""/>
        <dsp:cNvSpPr/>
      </dsp:nvSpPr>
      <dsp:spPr>
        <a:xfrm>
          <a:off x="1513521" y="420674"/>
          <a:ext cx="1402247" cy="2294650"/>
        </a:xfrm>
        <a:prstGeom prst="rect">
          <a:avLst/>
        </a:prstGeom>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511" tIns="138511" rIns="138511" bIns="138511" numCol="1" spcCol="1270" anchor="t" anchorCtr="0">
          <a:noAutofit/>
        </a:bodyPr>
        <a:lstStyle/>
        <a:p>
          <a:pPr marL="0" lvl="0" indent="0" algn="l"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Report to public health authorities any suspected instances of a newly acquired bloodborne infection, such as hepatitis B, resident, or staff member.</a:t>
          </a:r>
        </a:p>
      </dsp:txBody>
      <dsp:txXfrm>
        <a:off x="1513521" y="420674"/>
        <a:ext cx="1402247" cy="2294650"/>
      </dsp:txXfrm>
    </dsp:sp>
    <dsp:sp modelId="{AE137763-4CD4-4C53-87A3-336C42D25D0B}">
      <dsp:nvSpPr>
        <dsp:cNvPr id="0" name=""/>
        <dsp:cNvSpPr/>
      </dsp:nvSpPr>
      <dsp:spPr>
        <a:xfrm>
          <a:off x="3023663" y="0"/>
          <a:ext cx="1402247" cy="420674"/>
        </a:xfrm>
        <a:prstGeom prst="rect">
          <a:avLst/>
        </a:prstGeom>
        <a:solidFill>
          <a:srgbClr val="008B99"/>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809" tIns="110809" rIns="110809" bIns="110809"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Check</a:t>
          </a:r>
        </a:p>
      </dsp:txBody>
      <dsp:txXfrm>
        <a:off x="3023663" y="0"/>
        <a:ext cx="1402247" cy="420674"/>
      </dsp:txXfrm>
    </dsp:sp>
    <dsp:sp modelId="{88245693-FC85-4564-B586-13E8BC4F221F}">
      <dsp:nvSpPr>
        <dsp:cNvPr id="0" name=""/>
        <dsp:cNvSpPr/>
      </dsp:nvSpPr>
      <dsp:spPr>
        <a:xfrm>
          <a:off x="3023663" y="420674"/>
          <a:ext cx="1402247" cy="2294650"/>
        </a:xfrm>
        <a:prstGeom prst="rect">
          <a:avLst/>
        </a:prstGeom>
        <a:gradFill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511" tIns="138511" rIns="138511" bIns="138511" numCol="1" spcCol="1270" anchor="t" anchorCtr="0">
          <a:noAutofit/>
        </a:bodyPr>
        <a:lstStyle/>
        <a:p>
          <a:pPr marL="0" lvl="0" indent="0" algn="l" defTabSz="488950">
            <a:lnSpc>
              <a:spcPct val="90000"/>
            </a:lnSpc>
            <a:spcBef>
              <a:spcPct val="0"/>
            </a:spcBef>
            <a:spcAft>
              <a:spcPct val="35000"/>
            </a:spcAft>
            <a:buNone/>
          </a:pPr>
          <a:r>
            <a:rPr lang="en-US" sz="1100" kern="1200" dirty="0">
              <a:latin typeface="Times New Roman"/>
              <a:cs typeface="Times New Roman"/>
            </a:rPr>
            <a:t>Check with State authorities for specific State and federal regulations regarding laboratory testing.</a:t>
          </a:r>
        </a:p>
      </dsp:txBody>
      <dsp:txXfrm>
        <a:off x="3023663" y="420674"/>
        <a:ext cx="1402247" cy="22946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8322F6-1C60-46CF-968C-BC20E470F443}"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17411879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340432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275254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229612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12101993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134368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573937-5A05-4E1D-8394-81D5E38E121A}"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596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399945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44476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20299D5E-B0E9-463A-893C-3322F3B6E33B}" type="datetimeFigureOut">
              <a:rPr lang="en-US" smtClean="0"/>
              <a:t>1/31/2024</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17496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0299D5E-B0E9-463A-893C-3322F3B6E33B}" type="datetimeFigureOut">
              <a:rPr lang="en-US" smtClean="0"/>
              <a:t>1/31/2024</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2D573937-5A05-4E1D-8394-81D5E38E121A}" type="slidenum">
              <a:rPr lang="en-US" smtClean="0"/>
              <a:t>‹#›</a:t>
            </a:fld>
            <a:endParaRPr lang="en-US" dirty="0"/>
          </a:p>
        </p:txBody>
      </p:sp>
    </p:spTree>
    <p:extLst>
      <p:ext uri="{BB962C8B-B14F-4D97-AF65-F5344CB8AC3E}">
        <p14:creationId xmlns:p14="http://schemas.microsoft.com/office/powerpoint/2010/main" val="256632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20299D5E-B0E9-463A-893C-3322F3B6E33B}" type="datetimeFigureOut">
              <a:rPr lang="en-US" smtClean="0"/>
              <a:t>1/31/2024</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2D573937-5A05-4E1D-8394-81D5E38E121A}" type="slidenum">
              <a:rPr lang="en-US" smtClean="0"/>
              <a:t>‹#›</a:t>
            </a:fld>
            <a:endParaRPr lang="en-US" dirty="0"/>
          </a:p>
        </p:txBody>
      </p:sp>
    </p:spTree>
    <p:extLst>
      <p:ext uri="{BB962C8B-B14F-4D97-AF65-F5344CB8AC3E}">
        <p14:creationId xmlns:p14="http://schemas.microsoft.com/office/powerpoint/2010/main" val="13974674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sels/dls/point-of-care-testing-risk-assessment-basics.html" TargetMode="External"/><Relationship Id="rId2" Type="http://schemas.openxmlformats.org/officeDocument/2006/relationships/hyperlink" Target="https://www.cdc.gov/injectionsafety/blood-glucose-monitoring.html" TargetMode="External"/><Relationship Id="rId1" Type="http://schemas.openxmlformats.org/officeDocument/2006/relationships/slideLayout" Target="../slideLayouts/slideLayout2.xml"/><Relationship Id="rId5" Type="http://schemas.openxmlformats.org/officeDocument/2006/relationships/hyperlink" Target="https://www.dotmed.com/listing/other/nova-biomedical/statstrip/glucose-meter-battery-docking-station-and-charger/3634849?utm_source=base&amp;utm_medium=search&amp;utm_campaign=Base&amp;gclid=CjwKCAiAk9itBhASEiwA1my_65Qy_RmEcVJeXHgDuoUCxy6AafICgBBMQNxl_cxt9PLFAcquyb590xoC5XIQAvD_BwE" TargetMode="External"/><Relationship Id="rId4" Type="http://schemas.openxmlformats.org/officeDocument/2006/relationships/hyperlink" Target="https://www.cdc.gov/hepatitis/outbreaks/healthcarehepoutbreaktable.ht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7AD7C5BE-418C-4A44-91BF-28E411F75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90" y="1559052"/>
            <a:ext cx="7703820" cy="4347972"/>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55DFF0-017E-441C-A9EA-8408044464B9}"/>
              </a:ext>
            </a:extLst>
          </p:cNvPr>
          <p:cNvSpPr>
            <a:spLocks noGrp="1"/>
          </p:cNvSpPr>
          <p:nvPr>
            <p:ph type="title"/>
          </p:nvPr>
        </p:nvSpPr>
        <p:spPr>
          <a:xfrm>
            <a:off x="1673352" y="964692"/>
            <a:ext cx="5797296" cy="1188720"/>
          </a:xfrm>
          <a:ln>
            <a:solidFill>
              <a:srgbClr val="404040"/>
            </a:solidFill>
          </a:ln>
        </p:spPr>
        <p:txBody>
          <a:bodyPr vert="horz" lIns="182880" tIns="182880" rIns="182880" bIns="182880" rtlCol="0" anchor="ctr">
            <a:normAutofit/>
          </a:bodyPr>
          <a:lstStyle/>
          <a:p>
            <a:r>
              <a:rPr lang="en-US" sz="2800" b="1" dirty="0"/>
              <a:t>Point of Care Blood Glucose Testing</a:t>
            </a:r>
          </a:p>
        </p:txBody>
      </p:sp>
      <p:pic>
        <p:nvPicPr>
          <p:cNvPr id="1030" name="Picture 6" descr="Hyperglycemia vs. Hypoglycemia: What's the Difference? - GoodRx">
            <a:extLst>
              <a:ext uri="{FF2B5EF4-FFF2-40B4-BE49-F238E27FC236}">
                <a16:creationId xmlns:a16="http://schemas.microsoft.com/office/drawing/2014/main" id="{579E25A0-AFD9-53A6-1F90-64D4B91A73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1353" y="2482596"/>
            <a:ext cx="5210048" cy="293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5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544EE-5508-0062-E72F-10C9F38BF1D5}"/>
              </a:ext>
            </a:extLst>
          </p:cNvPr>
          <p:cNvSpPr>
            <a:spLocks noGrp="1"/>
          </p:cNvSpPr>
          <p:nvPr>
            <p:ph type="title"/>
          </p:nvPr>
        </p:nvSpPr>
        <p:spPr>
          <a:xfrm>
            <a:off x="390906" y="4824257"/>
            <a:ext cx="8286750" cy="685306"/>
          </a:xfrm>
        </p:spPr>
        <p:txBody>
          <a:bodyPr vert="horz" lIns="68580" tIns="34290" rIns="68580" bIns="34290" rtlCol="0" anchor="ctr">
            <a:normAutofit/>
          </a:bodyPr>
          <a:lstStyle/>
          <a:p>
            <a:r>
              <a:rPr lang="en-US" b="1" dirty="0">
                <a:latin typeface="Times New Roman" panose="02020603050405020304" pitchFamily="18" charset="0"/>
                <a:cs typeface="Times New Roman" panose="02020603050405020304" pitchFamily="18" charset="0"/>
              </a:rPr>
              <a:t>Training and Oversight</a:t>
            </a:r>
          </a:p>
        </p:txBody>
      </p:sp>
      <p:graphicFrame>
        <p:nvGraphicFramePr>
          <p:cNvPr id="8" name="Content Placeholder 4">
            <a:extLst>
              <a:ext uri="{FF2B5EF4-FFF2-40B4-BE49-F238E27FC236}">
                <a16:creationId xmlns:a16="http://schemas.microsoft.com/office/drawing/2014/main" id="{50081042-4399-8ABD-0BFB-4C425FB56F1E}"/>
              </a:ext>
            </a:extLst>
          </p:cNvPr>
          <p:cNvGraphicFramePr>
            <a:graphicFrameLocks noGrp="1"/>
          </p:cNvGraphicFramePr>
          <p:nvPr>
            <p:ph sz="half" idx="1"/>
            <p:extLst>
              <p:ext uri="{D42A27DB-BD31-4B8C-83A1-F6EECF244321}">
                <p14:modId xmlns:p14="http://schemas.microsoft.com/office/powerpoint/2010/main" val="1964608334"/>
              </p:ext>
            </p:extLst>
          </p:nvPr>
        </p:nvGraphicFramePr>
        <p:xfrm>
          <a:off x="96982" y="738231"/>
          <a:ext cx="4429292" cy="3934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5">
            <a:extLst>
              <a:ext uri="{FF2B5EF4-FFF2-40B4-BE49-F238E27FC236}">
                <a16:creationId xmlns:a16="http://schemas.microsoft.com/office/drawing/2014/main" id="{6BF49542-3147-CEBC-C4CD-5E2A9926BB96}"/>
              </a:ext>
            </a:extLst>
          </p:cNvPr>
          <p:cNvGraphicFramePr>
            <a:graphicFrameLocks noGrp="1"/>
          </p:cNvGraphicFramePr>
          <p:nvPr>
            <p:ph sz="half" idx="2"/>
            <p:extLst>
              <p:ext uri="{D42A27DB-BD31-4B8C-83A1-F6EECF244321}">
                <p14:modId xmlns:p14="http://schemas.microsoft.com/office/powerpoint/2010/main" val="2663522297"/>
              </p:ext>
            </p:extLst>
          </p:nvPr>
        </p:nvGraphicFramePr>
        <p:xfrm>
          <a:off x="4572000" y="1450501"/>
          <a:ext cx="4429290" cy="2715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397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623C99-5DB8-CDF1-4051-CF7662C95E4D}"/>
              </a:ext>
            </a:extLst>
          </p:cNvPr>
          <p:cNvSpPr>
            <a:spLocks noGrp="1"/>
          </p:cNvSpPr>
          <p:nvPr>
            <p:ph type="title"/>
          </p:nvPr>
        </p:nvSpPr>
        <p:spPr>
          <a:xfrm>
            <a:off x="1673352" y="467418"/>
            <a:ext cx="5797296" cy="1188720"/>
          </a:xfrm>
          <a:solidFill>
            <a:srgbClr val="FFFFFF"/>
          </a:solidFill>
        </p:spPr>
        <p:txBody>
          <a:bodyPr>
            <a:normAutofit/>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EC32F30C-4057-4ADD-9885-ED3268A1FB47}"/>
              </a:ext>
            </a:extLst>
          </p:cNvPr>
          <p:cNvSpPr>
            <a:spLocks noGrp="1"/>
          </p:cNvSpPr>
          <p:nvPr>
            <p:ph idx="1"/>
          </p:nvPr>
        </p:nvSpPr>
        <p:spPr>
          <a:xfrm>
            <a:off x="1279546" y="1656138"/>
            <a:ext cx="6584634" cy="3858542"/>
          </a:xfrm>
        </p:spPr>
        <p:txBody>
          <a:bodyPr>
            <a:normAutofit fontScale="40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900" dirty="0">
                <a:effectLst/>
                <a:latin typeface="Arial" panose="020B0604020202020204" pitchFamily="34" charset="0"/>
                <a:ea typeface="Calibri" panose="020F0502020204030204" pitchFamily="34" charset="0"/>
                <a:cs typeface="Arial" panose="020B0604020202020204" pitchFamily="34" charset="0"/>
              </a:rPr>
              <a:t>CDC. Injection Safety. </a:t>
            </a:r>
            <a:r>
              <a:rPr lang="en-US" sz="2900" i="1" dirty="0">
                <a:effectLst/>
                <a:latin typeface="Arial" panose="020B0604020202020204" pitchFamily="34" charset="0"/>
                <a:ea typeface="Calibri" panose="020F0502020204030204" pitchFamily="34" charset="0"/>
                <a:cs typeface="Arial" panose="020B0604020202020204" pitchFamily="34" charset="0"/>
              </a:rPr>
              <a:t>Infection prevention during blood glucose monitoring and insulin administration. </a:t>
            </a:r>
            <a:r>
              <a:rPr lang="en-US" sz="2900" dirty="0">
                <a:effectLst/>
                <a:latin typeface="Arial" panose="020B0604020202020204" pitchFamily="34" charset="0"/>
                <a:ea typeface="Calibri" panose="020F0502020204030204" pitchFamily="34" charset="0"/>
                <a:cs typeface="Arial" panose="020B0604020202020204" pitchFamily="34" charset="0"/>
              </a:rPr>
              <a:t>2011. </a:t>
            </a:r>
            <a:r>
              <a:rPr lang="en-US" sz="2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https://www.cdc.gov/injectionsafety/blood-glucose-monitoring.html</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r>
              <a:rPr lang="en-US" sz="2900" dirty="0">
                <a:effectLst/>
                <a:latin typeface="Arial" panose="020B0604020202020204" pitchFamily="34" charset="0"/>
                <a:ea typeface="Calibri" panose="020F0502020204030204" pitchFamily="34" charset="0"/>
                <a:cs typeface="Arial" panose="020B0604020202020204" pitchFamily="34" charset="0"/>
              </a:rPr>
              <a:t>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900" dirty="0">
                <a:effectLst/>
                <a:latin typeface="Arial" panose="020B0604020202020204" pitchFamily="34" charset="0"/>
                <a:ea typeface="Calibri" panose="020F0502020204030204" pitchFamily="34" charset="0"/>
                <a:cs typeface="Arial" panose="020B0604020202020204" pitchFamily="34" charset="0"/>
              </a:rPr>
              <a:t>CDC. Division of Laboratory Systems (DLS). </a:t>
            </a:r>
            <a:r>
              <a:rPr lang="en-US" sz="2900" i="1" dirty="0">
                <a:effectLst/>
                <a:latin typeface="Arial" panose="020B0604020202020204" pitchFamily="34" charset="0"/>
                <a:ea typeface="Calibri" panose="020F0502020204030204" pitchFamily="34" charset="0"/>
                <a:cs typeface="Arial" panose="020B0604020202020204" pitchFamily="34" charset="0"/>
              </a:rPr>
              <a:t>Point-of-care testing: risk assessment basics. </a:t>
            </a:r>
            <a:r>
              <a:rPr lang="en-US" sz="2900" dirty="0">
                <a:effectLst/>
                <a:latin typeface="Arial" panose="020B0604020202020204" pitchFamily="34" charset="0"/>
                <a:ea typeface="Calibri" panose="020F0502020204030204" pitchFamily="34" charset="0"/>
                <a:cs typeface="Arial" panose="020B0604020202020204" pitchFamily="34" charset="0"/>
              </a:rPr>
              <a:t>2021. </a:t>
            </a:r>
            <a:r>
              <a:rPr lang="en-US" sz="2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https://www.cdc.gov/csels/dls/point-of-care-testing-risk-assessment-basics.html</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900" dirty="0">
                <a:effectLst/>
                <a:latin typeface="Arial" panose="020B0604020202020204" pitchFamily="34" charset="0"/>
                <a:ea typeface="Calibri" panose="020F0502020204030204" pitchFamily="34" charset="0"/>
                <a:cs typeface="Arial" panose="020B0604020202020204" pitchFamily="34" charset="0"/>
              </a:rPr>
              <a:t>CDC. Viral Hepatitis. </a:t>
            </a:r>
            <a:r>
              <a:rPr lang="en-US" sz="2900" i="1" dirty="0">
                <a:effectLst/>
                <a:latin typeface="Arial" panose="020B0604020202020204" pitchFamily="34" charset="0"/>
                <a:ea typeface="Calibri" panose="020F0502020204030204" pitchFamily="34" charset="0"/>
                <a:cs typeface="Arial" panose="020B0604020202020204" pitchFamily="34" charset="0"/>
              </a:rPr>
              <a:t>Health care-associated hepatitis B and C outbreaks (&gt;</a:t>
            </a:r>
            <a:r>
              <a:rPr lang="en-US" sz="2900" dirty="0">
                <a:effectLst/>
                <a:latin typeface="Arial" panose="020B0604020202020204" pitchFamily="34" charset="0"/>
                <a:ea typeface="Calibri" panose="020F0502020204030204" pitchFamily="34" charset="0"/>
                <a:cs typeface="Arial" panose="020B0604020202020204" pitchFamily="34" charset="0"/>
              </a:rPr>
              <a:t> 2 cases) reported to the CDC 2008-2019. 2023. </a:t>
            </a:r>
            <a:r>
              <a:rPr lang="en-US" sz="2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https://www.cdc.gov/hepatitis/outbreaks/healthcarehepoutbreaktable.htm</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r>
              <a:rPr lang="en-US" sz="2900" dirty="0">
                <a:effectLst/>
                <a:latin typeface="Arial" panose="020B0604020202020204" pitchFamily="34" charset="0"/>
                <a:ea typeface="Calibri" panose="020F0502020204030204" pitchFamily="34" charset="0"/>
                <a:cs typeface="Arial" panose="020B0604020202020204" pitchFamily="34" charset="0"/>
              </a:rPr>
              <a:t>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900" dirty="0">
                <a:effectLst/>
                <a:latin typeface="Arial" panose="020B0604020202020204" pitchFamily="34" charset="0"/>
                <a:ea typeface="Calibri" panose="020F0502020204030204" pitchFamily="34" charset="0"/>
                <a:cs typeface="Arial" panose="020B0604020202020204" pitchFamily="34" charset="0"/>
              </a:rPr>
              <a:t>DotMed. Nova Biomedical. </a:t>
            </a:r>
            <a:r>
              <a:rPr lang="en-US" sz="2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dotmed.com/listing/other/nova-biomedical/statstrip/glucose-meter-battery-docking-station-and-charger/3634849?utm_source=base&amp;utm_medium=search&amp;utm_campaign=Base&amp;gclid=CjwKCAiAk9itBhASEiwA1my_65Qy_RmEcVJeXHgDuoUCxy6AafICgBBMQNxl_cxt9PLFAcquyb590xoC5XIQAvD_BwE</a:t>
            </a:r>
            <a:r>
              <a:rPr lang="en-US" sz="2900" dirty="0">
                <a:effectLst/>
                <a:latin typeface="Arial" panose="020B0604020202020204" pitchFamily="34" charset="0"/>
                <a:ea typeface="Calibri" panose="020F0502020204030204" pitchFamily="34" charset="0"/>
                <a:cs typeface="Arial" panose="020B0604020202020204" pitchFamily="34" charset="0"/>
              </a:rPr>
              <a:t>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r>
              <a:rPr lang="en-US" sz="2900" dirty="0">
                <a:effectLst/>
                <a:latin typeface="Arial" panose="020B0604020202020204" pitchFamily="34" charset="0"/>
                <a:ea typeface="Calibri" panose="020F0502020204030204" pitchFamily="34" charset="0"/>
                <a:cs typeface="Arial" panose="020B0604020202020204" pitchFamily="34" charset="0"/>
              </a:rPr>
              <a:t>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900" dirty="0">
                <a:effectLst/>
                <a:latin typeface="Arial" panose="020B0604020202020204" pitchFamily="34" charset="0"/>
                <a:ea typeface="Calibri" panose="020F0502020204030204" pitchFamily="34" charset="0"/>
                <a:cs typeface="Arial" panose="020B0604020202020204" pitchFamily="34" charset="0"/>
              </a:rPr>
              <a:t>Yenice S. (2021). Training and Competency Strategies for Point-of-Care Testing. EJIFCC, 32(2), 167–178.</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a:lnSpc>
                <a:spcPct val="90000"/>
              </a:lnSpc>
            </a:pPr>
            <a:endParaRPr lang="en-US" dirty="0">
              <a:solidFill>
                <a:srgbClr val="404040"/>
              </a:solidFill>
              <a:latin typeface="Times New Roman" panose="02020603050405020304" pitchFamily="18" charset="0"/>
              <a:cs typeface="Times New Roman" panose="02020603050405020304" pitchFamily="18" charset="0"/>
            </a:endParaRPr>
          </a:p>
          <a:p>
            <a:pPr>
              <a:lnSpc>
                <a:spcPct val="90000"/>
              </a:lnSpc>
            </a:pPr>
            <a:endParaRPr lang="en-US" dirty="0">
              <a:solidFill>
                <a:srgbClr val="4040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67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B99"/>
        </a:solidFill>
        <a:effectLst/>
      </p:bgPr>
    </p:bg>
    <p:spTree>
      <p:nvGrpSpPr>
        <p:cNvPr id="1" name=""/>
        <p:cNvGrpSpPr/>
        <p:nvPr/>
      </p:nvGrpSpPr>
      <p:grpSpPr>
        <a:xfrm>
          <a:off x="0" y="0"/>
          <a:ext cx="0" cy="0"/>
          <a:chOff x="0" y="0"/>
          <a:chExt cx="0" cy="0"/>
        </a:xfrm>
      </p:grpSpPr>
      <p:pic>
        <p:nvPicPr>
          <p:cNvPr id="5" name="Picture 4" descr="Blood in a test tube">
            <a:extLst>
              <a:ext uri="{FF2B5EF4-FFF2-40B4-BE49-F238E27FC236}">
                <a16:creationId xmlns:a16="http://schemas.microsoft.com/office/drawing/2014/main" id="{7429F8CD-9690-7658-DC95-BC0B479C2FD2}"/>
              </a:ext>
            </a:extLst>
          </p:cNvPr>
          <p:cNvPicPr>
            <a:picLocks noChangeAspect="1"/>
          </p:cNvPicPr>
          <p:nvPr/>
        </p:nvPicPr>
        <p:blipFill rotWithShape="1">
          <a:blip r:embed="rId2">
            <a:alphaModFix amt="65000"/>
          </a:blip>
          <a:srcRect t="2550" b="13180"/>
          <a:stretch/>
        </p:blipFill>
        <p:spPr>
          <a:xfrm>
            <a:off x="16" y="857258"/>
            <a:ext cx="9143984" cy="5143492"/>
          </a:xfrm>
          <a:prstGeom prst="rect">
            <a:avLst/>
          </a:prstGeom>
        </p:spPr>
      </p:pic>
      <p:sp>
        <p:nvSpPr>
          <p:cNvPr id="2" name="Title 1">
            <a:extLst>
              <a:ext uri="{FF2B5EF4-FFF2-40B4-BE49-F238E27FC236}">
                <a16:creationId xmlns:a16="http://schemas.microsoft.com/office/drawing/2014/main" id="{36BA2A28-083F-F8E9-E09F-54A29C5B2C2E}"/>
              </a:ext>
            </a:extLst>
          </p:cNvPr>
          <p:cNvSpPr>
            <a:spLocks noGrp="1"/>
          </p:cNvSpPr>
          <p:nvPr>
            <p:ph type="title"/>
          </p:nvPr>
        </p:nvSpPr>
        <p:spPr>
          <a:xfrm>
            <a:off x="628650" y="84389"/>
            <a:ext cx="7886700" cy="914400"/>
          </a:xfrm>
        </p:spPr>
        <p:txBody>
          <a:bodyPr vert="horz" lIns="68580" tIns="34290" rIns="68580" bIns="34290" rtlCol="0" anchor="ctr">
            <a:normAutofit fontScale="90000"/>
          </a:bodyPr>
          <a:lstStyle/>
          <a:p>
            <a:r>
              <a:rPr lang="en-US" sz="3600" b="1" dirty="0">
                <a:latin typeface="Times New Roman" panose="02020603050405020304" pitchFamily="18" charset="0"/>
                <a:cs typeface="Times New Roman" panose="02020603050405020304" pitchFamily="18" charset="0"/>
              </a:rPr>
              <a:t>What is Point of Care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Blood Testing?</a:t>
            </a:r>
          </a:p>
        </p:txBody>
      </p:sp>
      <p:graphicFrame>
        <p:nvGraphicFramePr>
          <p:cNvPr id="8" name="Content Placeholder 3">
            <a:extLst>
              <a:ext uri="{FF2B5EF4-FFF2-40B4-BE49-F238E27FC236}">
                <a16:creationId xmlns:a16="http://schemas.microsoft.com/office/drawing/2014/main" id="{EECBD74B-E4EC-62A0-6537-BB2DC29F58C4}"/>
              </a:ext>
            </a:extLst>
          </p:cNvPr>
          <p:cNvGraphicFramePr>
            <a:graphicFrameLocks noGrp="1"/>
          </p:cNvGraphicFramePr>
          <p:nvPr>
            <p:ph sz="half" idx="1"/>
            <p:extLst>
              <p:ext uri="{D42A27DB-BD31-4B8C-83A1-F6EECF244321}">
                <p14:modId xmlns:p14="http://schemas.microsoft.com/office/powerpoint/2010/main" val="3670002501"/>
              </p:ext>
            </p:extLst>
          </p:nvPr>
        </p:nvGraphicFramePr>
        <p:xfrm>
          <a:off x="242080" y="1531177"/>
          <a:ext cx="3886200" cy="3658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64A4E705-06DF-906E-0607-49DE15C7FE71}"/>
              </a:ext>
            </a:extLst>
          </p:cNvPr>
          <p:cNvSpPr>
            <a:spLocks noGrp="1"/>
          </p:cNvSpPr>
          <p:nvPr>
            <p:ph sz="half" idx="2"/>
          </p:nvPr>
        </p:nvSpPr>
        <p:spPr>
          <a:xfrm>
            <a:off x="4629150" y="1397765"/>
            <a:ext cx="3886200" cy="3904151"/>
          </a:xfrm>
          <a:solidFill>
            <a:schemeClr val="accent6">
              <a:lumMod val="40000"/>
              <a:lumOff val="60000"/>
            </a:schemeClr>
          </a:solidFill>
          <a:ln w="28575">
            <a:solidFill>
              <a:schemeClr val="accent6"/>
            </a:solidFill>
          </a:ln>
        </p:spPr>
        <p:txBody>
          <a:bodyPr/>
          <a:lstStyle/>
          <a:p>
            <a:r>
              <a:rPr lang="en-US" b="1" dirty="0">
                <a:latin typeface="Times New Roman" panose="02020603050405020304" pitchFamily="18" charset="0"/>
                <a:cs typeface="Times New Roman" panose="02020603050405020304" pitchFamily="18" charset="0"/>
              </a:rPr>
              <a:t>Examples are:</a:t>
            </a:r>
          </a:p>
          <a:p>
            <a:pPr lvl="1"/>
            <a:r>
              <a:rPr lang="en-US" b="1" dirty="0">
                <a:latin typeface="Times New Roman" panose="02020603050405020304" pitchFamily="18" charset="0"/>
                <a:cs typeface="Times New Roman" panose="02020603050405020304" pitchFamily="18" charset="0"/>
              </a:rPr>
              <a:t>Blood glucose tests</a:t>
            </a:r>
          </a:p>
          <a:p>
            <a:pPr lvl="1"/>
            <a:r>
              <a:rPr lang="en-US" b="1" dirty="0">
                <a:latin typeface="Times New Roman" panose="02020603050405020304" pitchFamily="18" charset="0"/>
                <a:cs typeface="Times New Roman" panose="02020603050405020304" pitchFamily="18" charset="0"/>
              </a:rPr>
              <a:t>Home pregnancy tests</a:t>
            </a:r>
          </a:p>
          <a:p>
            <a:pPr lvl="1"/>
            <a:r>
              <a:rPr lang="en-US" b="1" dirty="0">
                <a:latin typeface="Times New Roman" panose="02020603050405020304" pitchFamily="18" charset="0"/>
                <a:cs typeface="Times New Roman" panose="02020603050405020304" pitchFamily="18" charset="0"/>
              </a:rPr>
              <a:t>Hemoglobin</a:t>
            </a:r>
          </a:p>
          <a:p>
            <a:pPr lvl="1"/>
            <a:r>
              <a:rPr lang="en-US" b="1" dirty="0">
                <a:latin typeface="Times New Roman" panose="02020603050405020304" pitchFamily="18" charset="0"/>
                <a:cs typeface="Times New Roman" panose="02020603050405020304" pitchFamily="18" charset="0"/>
              </a:rPr>
              <a:t>Fecal occult blood</a:t>
            </a:r>
          </a:p>
          <a:p>
            <a:pPr lvl="1"/>
            <a:r>
              <a:rPr lang="en-US" b="1" dirty="0">
                <a:latin typeface="Times New Roman" panose="02020603050405020304" pitchFamily="18" charset="0"/>
                <a:cs typeface="Times New Roman" panose="02020603050405020304" pitchFamily="18" charset="0"/>
              </a:rPr>
              <a:t>Rapid strep</a:t>
            </a:r>
          </a:p>
          <a:p>
            <a:pPr lvl="1"/>
            <a:r>
              <a:rPr lang="en-US" b="1" dirty="0">
                <a:latin typeface="Times New Roman" panose="02020603050405020304" pitchFamily="18" charset="0"/>
                <a:cs typeface="Times New Roman" panose="02020603050405020304" pitchFamily="18" charset="0"/>
              </a:rPr>
              <a:t>Influenza tests</a:t>
            </a:r>
          </a:p>
          <a:p>
            <a:pPr lvl="1"/>
            <a:r>
              <a:rPr lang="en-US" b="1" dirty="0">
                <a:latin typeface="Times New Roman" panose="02020603050405020304" pitchFamily="18" charset="0"/>
                <a:cs typeface="Times New Roman" panose="02020603050405020304" pitchFamily="18" charset="0"/>
              </a:rPr>
              <a:t>COVID-19 antigen testing</a:t>
            </a:r>
          </a:p>
          <a:p>
            <a:pPr lvl="1"/>
            <a:r>
              <a:rPr lang="en-US" b="1" dirty="0">
                <a:latin typeface="Times New Roman" panose="02020603050405020304" pitchFamily="18" charset="0"/>
                <a:cs typeface="Times New Roman" panose="02020603050405020304" pitchFamily="18" charset="0"/>
              </a:rPr>
              <a:t>Prothrombin time/international normalized ratio (PT/INR)</a:t>
            </a:r>
          </a:p>
        </p:txBody>
      </p:sp>
    </p:spTree>
    <p:extLst>
      <p:ext uri="{BB962C8B-B14F-4D97-AF65-F5344CB8AC3E}">
        <p14:creationId xmlns:p14="http://schemas.microsoft.com/office/powerpoint/2010/main" val="381162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57E63B0-E57E-D197-A372-550A7F644E58}"/>
              </a:ext>
            </a:extLst>
          </p:cNvPr>
          <p:cNvSpPr>
            <a:spLocks noGrp="1"/>
          </p:cNvSpPr>
          <p:nvPr>
            <p:ph type="title"/>
          </p:nvPr>
        </p:nvSpPr>
        <p:spPr>
          <a:xfrm>
            <a:off x="480060" y="2681105"/>
            <a:ext cx="2551176" cy="1495794"/>
          </a:xfrm>
          <a:solidFill>
            <a:srgbClr val="FFFFFF"/>
          </a:solidFill>
          <a:ln>
            <a:solidFill>
              <a:srgbClr val="262626"/>
            </a:solidFill>
          </a:ln>
        </p:spPr>
        <p:txBody>
          <a:bodyPr>
            <a:normAutofit/>
          </a:bodyPr>
          <a:lstStyle/>
          <a:p>
            <a:r>
              <a:rPr lang="en-US" sz="2400" dirty="0"/>
              <a:t>Healthcare Worker Safety</a:t>
            </a:r>
          </a:p>
        </p:txBody>
      </p:sp>
      <p:sp useBgFill="1">
        <p:nvSpPr>
          <p:cNvPr id="18" name="Rectangle 14">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5">
            <a:extLst>
              <a:ext uri="{FF2B5EF4-FFF2-40B4-BE49-F238E27FC236}">
                <a16:creationId xmlns:a16="http://schemas.microsoft.com/office/drawing/2014/main" id="{0277005C-1764-57DD-396C-3B68DC0593B3}"/>
              </a:ext>
            </a:extLst>
          </p:cNvPr>
          <p:cNvGraphicFramePr>
            <a:graphicFrameLocks noGrp="1"/>
          </p:cNvGraphicFramePr>
          <p:nvPr>
            <p:ph idx="1"/>
            <p:extLst>
              <p:ext uri="{D42A27DB-BD31-4B8C-83A1-F6EECF244321}">
                <p14:modId xmlns:p14="http://schemas.microsoft.com/office/powerpoint/2010/main" val="967955245"/>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8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180-FD1A-FBFA-E401-D3DD1C42730A}"/>
              </a:ext>
            </a:extLst>
          </p:cNvPr>
          <p:cNvSpPr>
            <a:spLocks noGrp="1"/>
          </p:cNvSpPr>
          <p:nvPr>
            <p:ph type="title"/>
          </p:nvPr>
        </p:nvSpPr>
        <p:spPr>
          <a:xfrm>
            <a:off x="4411744" y="1"/>
            <a:ext cx="4572000" cy="1027522"/>
          </a:xfrm>
        </p:spPr>
        <p:txBody>
          <a:bodyPr vert="horz" lIns="182880" tIns="182880" rIns="182880" bIns="182880" rtlCol="0" anchor="ctr">
            <a:normAutofit/>
          </a:bodyPr>
          <a:lstStyle/>
          <a:p>
            <a:r>
              <a:rPr lang="en-US" sz="2100" b="1" dirty="0"/>
              <a:t>Healthcare Worker Safety</a:t>
            </a:r>
          </a:p>
        </p:txBody>
      </p:sp>
      <p:pic>
        <p:nvPicPr>
          <p:cNvPr id="1026" name="Picture 2" descr="Types of Training for Better Employee Performance - The Small Business Blog">
            <a:extLst>
              <a:ext uri="{FF2B5EF4-FFF2-40B4-BE49-F238E27FC236}">
                <a16:creationId xmlns:a16="http://schemas.microsoft.com/office/drawing/2014/main" id="{B0B418D4-EEE8-6E76-08A5-B9625D0D52E3}"/>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25875" r="29360" b="-2"/>
          <a:stretch/>
        </p:blipFill>
        <p:spPr bwMode="auto">
          <a:xfrm>
            <a:off x="20" y="10"/>
            <a:ext cx="4305650" cy="6857990"/>
          </a:xfrm>
          <a:prstGeom prst="rect">
            <a:avLst/>
          </a:prstGeom>
          <a:solidFill>
            <a:srgbClr val="FFFFFF"/>
          </a:solidFill>
        </p:spPr>
      </p:pic>
      <p:sp>
        <p:nvSpPr>
          <p:cNvPr id="5" name="Text Placeholder 4">
            <a:extLst>
              <a:ext uri="{FF2B5EF4-FFF2-40B4-BE49-F238E27FC236}">
                <a16:creationId xmlns:a16="http://schemas.microsoft.com/office/drawing/2014/main" id="{CAC12695-39FF-511B-51B6-5CFF577ABDEE}"/>
              </a:ext>
            </a:extLst>
          </p:cNvPr>
          <p:cNvSpPr>
            <a:spLocks noGrp="1"/>
          </p:cNvSpPr>
          <p:nvPr>
            <p:ph sz="half" idx="1"/>
          </p:nvPr>
        </p:nvSpPr>
        <p:spPr>
          <a:xfrm>
            <a:off x="4411744" y="1131217"/>
            <a:ext cx="4483681" cy="5367238"/>
          </a:xfrm>
        </p:spPr>
        <p:txBody>
          <a:bodyPr vert="horz" lIns="91440" tIns="45720" rIns="91440" bIns="45720" rtlCol="0" anchor="t">
            <a:normAutofit fontScale="77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Arial" panose="020B0604020202020204" pitchFamily="34" charset="0"/>
                <a:ea typeface="Calibri" panose="020F0502020204030204" pitchFamily="34" charset="0"/>
                <a:cs typeface="Arial" panose="020B0604020202020204" pitchFamily="34" charset="0"/>
              </a:rPr>
              <a:t>Train and educate all staff who will be performing POC testing.</a:t>
            </a:r>
          </a:p>
          <a:p>
            <a:pPr marL="0" marR="0" lvl="0" indent="0">
              <a:lnSpc>
                <a:spcPct val="107000"/>
              </a:lnSpc>
              <a:spcBef>
                <a:spcPts val="0"/>
              </a:spcBef>
              <a:spcAft>
                <a:spcPts val="0"/>
              </a:spcAft>
              <a:buNone/>
            </a:pP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Arial" panose="020B0604020202020204" pitchFamily="34" charset="0"/>
                <a:ea typeface="Calibri" panose="020F0502020204030204" pitchFamily="34" charset="0"/>
                <a:cs typeface="Arial" panose="020B0604020202020204" pitchFamily="34" charset="0"/>
              </a:rPr>
              <a:t>Document education and skills check competency and maintain records. </a:t>
            </a:r>
          </a:p>
          <a:p>
            <a:pPr marL="0" marR="0" lvl="0" indent="0">
              <a:lnSpc>
                <a:spcPct val="107000"/>
              </a:lnSpc>
              <a:spcBef>
                <a:spcPts val="0"/>
              </a:spcBef>
              <a:spcAft>
                <a:spcPts val="0"/>
              </a:spcAft>
              <a:buNone/>
            </a:pP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Arial" panose="020B0604020202020204" pitchFamily="34" charset="0"/>
                <a:ea typeface="Calibri" panose="020F0502020204030204" pitchFamily="34" charset="0"/>
                <a:cs typeface="Arial" panose="020B0604020202020204" pitchFamily="34" charset="0"/>
              </a:rPr>
              <a:t>Validate competency on how to obtain the sample, how to use the testing device/equipment, how to properly clean, disinfect, and store reusable device/equipment, and how to dispose of one-time use device/equipment.</a:t>
            </a:r>
          </a:p>
          <a:p>
            <a:pPr marL="0" marR="0" lvl="0" indent="0">
              <a:lnSpc>
                <a:spcPct val="107000"/>
              </a:lnSpc>
              <a:spcBef>
                <a:spcPts val="0"/>
              </a:spcBef>
              <a:spcAft>
                <a:spcPts val="0"/>
              </a:spcAft>
              <a:buNone/>
            </a:pP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Arial" panose="020B0604020202020204" pitchFamily="34" charset="0"/>
                <a:ea typeface="Calibri" panose="020F0502020204030204" pitchFamily="34" charset="0"/>
                <a:cs typeface="Arial" panose="020B0604020202020204" pitchFamily="34" charset="0"/>
              </a:rPr>
              <a:t>Follow the manufacturer’s instructions for use (IFU) on proper maintenance of the device/equipment.</a:t>
            </a:r>
          </a:p>
          <a:p>
            <a:pPr marL="0" marR="0" lvl="0" indent="0">
              <a:lnSpc>
                <a:spcPct val="107000"/>
              </a:lnSpc>
              <a:spcBef>
                <a:spcPts val="0"/>
              </a:spcBef>
              <a:spcAft>
                <a:spcPts val="0"/>
              </a:spcAft>
              <a:buNone/>
            </a:pP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100" dirty="0">
                <a:effectLst/>
                <a:latin typeface="Arial" panose="020B0604020202020204" pitchFamily="34" charset="0"/>
                <a:ea typeface="Calibri" panose="020F0502020204030204" pitchFamily="34" charset="0"/>
                <a:cs typeface="Arial" panose="020B0604020202020204" pitchFamily="34" charset="0"/>
              </a:rPr>
              <a:t>Educate on Standard Precautions and appropriate PPE to use while performing POC blood glucose testing.</a:t>
            </a:r>
          </a:p>
          <a:p>
            <a:pPr marL="0" marR="0" lvl="0" indent="0">
              <a:lnSpc>
                <a:spcPct val="107000"/>
              </a:lnSpc>
              <a:spcBef>
                <a:spcPts val="0"/>
              </a:spcBef>
              <a:spcAft>
                <a:spcPts val="0"/>
              </a:spcAft>
              <a:buNone/>
            </a:pP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100" dirty="0">
                <a:effectLst/>
                <a:latin typeface="Arial" panose="020B0604020202020204" pitchFamily="34" charset="0"/>
                <a:ea typeface="Calibri" panose="020F0502020204030204" pitchFamily="34" charset="0"/>
                <a:cs typeface="Arial" panose="020B0604020202020204" pitchFamily="34" charset="0"/>
              </a:rPr>
              <a:t>Educate on potential for bloodborne pathogen (BBP) exposure and proper handling of needles and other sharps</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213995">
              <a:lnSpc>
                <a:spcPct val="90000"/>
              </a:lnSpc>
            </a:pPr>
            <a:endParaRPr lang="en-US" sz="2000" dirty="0"/>
          </a:p>
        </p:txBody>
      </p:sp>
    </p:spTree>
    <p:extLst>
      <p:ext uri="{BB962C8B-B14F-4D97-AF65-F5344CB8AC3E}">
        <p14:creationId xmlns:p14="http://schemas.microsoft.com/office/powerpoint/2010/main" val="148025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89A9A9A-712E-DA31-BEB7-DABED3FA33C4}"/>
              </a:ext>
            </a:extLst>
          </p:cNvPr>
          <p:cNvSpPr>
            <a:spLocks noGrp="1"/>
          </p:cNvSpPr>
          <p:nvPr>
            <p:ph type="title"/>
          </p:nvPr>
        </p:nvSpPr>
        <p:spPr>
          <a:xfrm>
            <a:off x="1673352" y="236723"/>
            <a:ext cx="5797296" cy="1188720"/>
          </a:xfrm>
        </p:spPr>
        <p:txBody>
          <a:bodyPr>
            <a:normAutofit/>
          </a:bodyPr>
          <a:lstStyle/>
          <a:p>
            <a:r>
              <a:rPr lang="en-US" b="1" dirty="0">
                <a:latin typeface="Times New Roman" panose="02020603050405020304" pitchFamily="18" charset="0"/>
                <a:cs typeface="Times New Roman" panose="02020603050405020304" pitchFamily="18" charset="0"/>
              </a:rPr>
              <a:t>CDC and POC Blood Glucose Testing</a:t>
            </a:r>
          </a:p>
        </p:txBody>
      </p:sp>
      <p:graphicFrame>
        <p:nvGraphicFramePr>
          <p:cNvPr id="16" name="Content Placeholder 13">
            <a:extLst>
              <a:ext uri="{FF2B5EF4-FFF2-40B4-BE49-F238E27FC236}">
                <a16:creationId xmlns:a16="http://schemas.microsoft.com/office/drawing/2014/main" id="{384D8C23-B7A0-44E5-656E-F58F7F723F7B}"/>
              </a:ext>
            </a:extLst>
          </p:cNvPr>
          <p:cNvGraphicFramePr>
            <a:graphicFrameLocks noGrp="1"/>
          </p:cNvGraphicFramePr>
          <p:nvPr>
            <p:ph idx="1"/>
            <p:extLst>
              <p:ext uri="{D42A27DB-BD31-4B8C-83A1-F6EECF244321}">
                <p14:modId xmlns:p14="http://schemas.microsoft.com/office/powerpoint/2010/main" val="3578443278"/>
              </p:ext>
            </p:extLst>
          </p:nvPr>
        </p:nvGraphicFramePr>
        <p:xfrm>
          <a:off x="723900" y="1777290"/>
          <a:ext cx="7696200" cy="4667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7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52C4-9DED-DD80-2A96-6F2D28A5CD09}"/>
              </a:ext>
            </a:extLst>
          </p:cNvPr>
          <p:cNvSpPr>
            <a:spLocks noGrp="1"/>
          </p:cNvSpPr>
          <p:nvPr>
            <p:ph type="title"/>
          </p:nvPr>
        </p:nvSpPr>
        <p:spPr>
          <a:xfrm>
            <a:off x="1455124" y="245601"/>
            <a:ext cx="5937755" cy="1188720"/>
          </a:xfrm>
        </p:spPr>
        <p:txBody>
          <a:bodyPr/>
          <a:lstStyle/>
          <a:p>
            <a:r>
              <a:rPr lang="en-US" b="1" dirty="0">
                <a:latin typeface="Times New Roman" panose="02020603050405020304" pitchFamily="18" charset="0"/>
                <a:cs typeface="Times New Roman" panose="02020603050405020304" pitchFamily="18" charset="0"/>
              </a:rPr>
              <a:t>Unsafe Practices</a:t>
            </a:r>
          </a:p>
        </p:txBody>
      </p:sp>
      <p:sp>
        <p:nvSpPr>
          <p:cNvPr id="3" name="Content Placeholder 2">
            <a:extLst>
              <a:ext uri="{FF2B5EF4-FFF2-40B4-BE49-F238E27FC236}">
                <a16:creationId xmlns:a16="http://schemas.microsoft.com/office/drawing/2014/main" id="{68DA3ACC-FAE2-55BE-2F66-CA6D65E1A917}"/>
              </a:ext>
            </a:extLst>
          </p:cNvPr>
          <p:cNvSpPr>
            <a:spLocks noGrp="1"/>
          </p:cNvSpPr>
          <p:nvPr>
            <p:ph idx="1"/>
          </p:nvPr>
        </p:nvSpPr>
        <p:spPr>
          <a:xfrm>
            <a:off x="1159273" y="1710052"/>
            <a:ext cx="7356077" cy="440199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Using fingerstick devices for more than one person</a:t>
            </a:r>
          </a:p>
          <a:p>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Using blood glucose meter for more than one person without cleaning and disinfecting after every use, per the manufacturer’s instructions.</a:t>
            </a:r>
          </a:p>
          <a:p>
            <a:pPr marL="0" indent="0">
              <a:buNone/>
            </a:pP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Using insulin pens for more than one person</a:t>
            </a:r>
          </a:p>
          <a:p>
            <a:pPr marL="0" indent="0">
              <a:buNone/>
            </a:pP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Failing to change gloves and perform hand hygiene between fingerstick procedures</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4" name="&quot;Not Allowed&quot; Symbol 3">
            <a:extLst>
              <a:ext uri="{FF2B5EF4-FFF2-40B4-BE49-F238E27FC236}">
                <a16:creationId xmlns:a16="http://schemas.microsoft.com/office/drawing/2014/main" id="{AF687215-F5C6-014C-1A7B-DF576347724F}"/>
              </a:ext>
            </a:extLst>
          </p:cNvPr>
          <p:cNvSpPr/>
          <p:nvPr/>
        </p:nvSpPr>
        <p:spPr>
          <a:xfrm>
            <a:off x="685972" y="1638346"/>
            <a:ext cx="548640" cy="54864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 name="&quot;Not Allowed&quot; Symbol 4">
            <a:extLst>
              <a:ext uri="{FF2B5EF4-FFF2-40B4-BE49-F238E27FC236}">
                <a16:creationId xmlns:a16="http://schemas.microsoft.com/office/drawing/2014/main" id="{84F4D6FE-2251-ADD6-F5DE-BD3C5F9C5054}"/>
              </a:ext>
            </a:extLst>
          </p:cNvPr>
          <p:cNvSpPr/>
          <p:nvPr/>
        </p:nvSpPr>
        <p:spPr>
          <a:xfrm>
            <a:off x="685972" y="2592430"/>
            <a:ext cx="548640" cy="54864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6" name="&quot;Not Allowed&quot; Symbol 5">
            <a:extLst>
              <a:ext uri="{FF2B5EF4-FFF2-40B4-BE49-F238E27FC236}">
                <a16:creationId xmlns:a16="http://schemas.microsoft.com/office/drawing/2014/main" id="{D98C1E8B-7DA7-6243-8CDF-27238E2B9EEF}"/>
              </a:ext>
            </a:extLst>
          </p:cNvPr>
          <p:cNvSpPr/>
          <p:nvPr/>
        </p:nvSpPr>
        <p:spPr>
          <a:xfrm>
            <a:off x="674542" y="3706739"/>
            <a:ext cx="548640" cy="54864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7" name="&quot;Not Allowed&quot; Symbol 6">
            <a:extLst>
              <a:ext uri="{FF2B5EF4-FFF2-40B4-BE49-F238E27FC236}">
                <a16:creationId xmlns:a16="http://schemas.microsoft.com/office/drawing/2014/main" id="{37075E03-8255-1E71-8217-BCAE1120C4EB}"/>
              </a:ext>
            </a:extLst>
          </p:cNvPr>
          <p:cNvSpPr/>
          <p:nvPr/>
        </p:nvSpPr>
        <p:spPr>
          <a:xfrm>
            <a:off x="685972" y="4614200"/>
            <a:ext cx="548640" cy="54864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127911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B6D306-5335-552E-5B1D-4C604FA6F4CA}"/>
              </a:ext>
            </a:extLst>
          </p:cNvPr>
          <p:cNvSpPr>
            <a:spLocks noGrp="1"/>
          </p:cNvSpPr>
          <p:nvPr>
            <p:ph type="title"/>
          </p:nvPr>
        </p:nvSpPr>
        <p:spPr>
          <a:xfrm>
            <a:off x="3433011" y="449191"/>
            <a:ext cx="5472464" cy="2407973"/>
          </a:xfrm>
          <a:ln w="38100">
            <a:solidFill>
              <a:schemeClr val="accent3">
                <a:lumMod val="75000"/>
              </a:schemeClr>
            </a:solidFill>
          </a:ln>
        </p:spPr>
        <p:txBody>
          <a:bodyPr vert="horz" lIns="68580" tIns="34290" rIns="68580" bIns="34290" rtlCol="0" anchor="b">
            <a:normAutofit/>
          </a:bodyPr>
          <a:lstStyle/>
          <a:p>
            <a:pPr algn="r"/>
            <a:r>
              <a:rPr lang="en-US" sz="2400" b="1" dirty="0">
                <a:latin typeface="Times New Roman" panose="02020603050405020304" pitchFamily="18" charset="0"/>
                <a:cs typeface="Times New Roman" panose="02020603050405020304" pitchFamily="18" charset="0"/>
              </a:rPr>
              <a:t>Fingerstick devices,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also called lancing devices, are devices that are used to prick the skin and obtain drops of blood for testing</a:t>
            </a:r>
          </a:p>
        </p:txBody>
      </p:sp>
      <p:pic>
        <p:nvPicPr>
          <p:cNvPr id="1026" name="Picture 2" descr="Spring-Loaded Lancets">
            <a:extLst>
              <a:ext uri="{FF2B5EF4-FFF2-40B4-BE49-F238E27FC236}">
                <a16:creationId xmlns:a16="http://schemas.microsoft.com/office/drawing/2014/main" id="{AF4CB588-D39F-E22F-2035-F213D1793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51" y="742614"/>
            <a:ext cx="2643188" cy="2114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AF75510E-EED7-E939-6A22-65D287DE443E}"/>
              </a:ext>
            </a:extLst>
          </p:cNvPr>
          <p:cNvSpPr txBox="1">
            <a:spLocks/>
          </p:cNvSpPr>
          <p:nvPr/>
        </p:nvSpPr>
        <p:spPr>
          <a:xfrm>
            <a:off x="892443" y="3429000"/>
            <a:ext cx="7908758" cy="2686386"/>
          </a:xfrm>
          <a:prstGeom prst="rect">
            <a:avLst/>
          </a:prstGeom>
          <a:ln w="12700">
            <a:solidFill>
              <a:schemeClr val="tx2">
                <a:lumMod val="75000"/>
                <a:lumOff val="25000"/>
              </a:schemeClr>
            </a:solidFill>
          </a:ln>
        </p:spPr>
        <p:txBody>
          <a:bodyPr vert="horz" lIns="68580" tIns="34290" rIns="68580" bIns="34290" rtlCol="0" anchor="t">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700" b="1" dirty="0">
                <a:latin typeface="Times New Roman" panose="02020603050405020304" pitchFamily="18" charset="0"/>
                <a:cs typeface="Times New Roman" panose="02020603050405020304" pitchFamily="18" charset="0"/>
              </a:rPr>
              <a:t>CDC Recommendations for POC Blood Glucose Testing for Long Term Care Facilities:</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Use single-use, auto-disabling fingerstick devices in long term care facilities.</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These are devices that are disposable and prevent reuse through an auto-	disabling feature.</a:t>
            </a:r>
          </a:p>
        </p:txBody>
      </p:sp>
      <p:pic>
        <p:nvPicPr>
          <p:cNvPr id="3" name="Graphic 2" descr="Checkbox Checked with solid fill">
            <a:extLst>
              <a:ext uri="{FF2B5EF4-FFF2-40B4-BE49-F238E27FC236}">
                <a16:creationId xmlns:a16="http://schemas.microsoft.com/office/drawing/2014/main" id="{5E8A1E8C-738F-E6F3-B087-1F0B414273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598" y="4356601"/>
            <a:ext cx="685800" cy="685800"/>
          </a:xfrm>
          <a:prstGeom prst="rect">
            <a:avLst/>
          </a:prstGeom>
        </p:spPr>
      </p:pic>
      <p:pic>
        <p:nvPicPr>
          <p:cNvPr id="5" name="Graphic 4" descr="Checkbox Checked with solid fill">
            <a:extLst>
              <a:ext uri="{FF2B5EF4-FFF2-40B4-BE49-F238E27FC236}">
                <a16:creationId xmlns:a16="http://schemas.microsoft.com/office/drawing/2014/main" id="{D37004A6-A88B-8DE9-55D8-633D6E5BA5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598" y="5163302"/>
            <a:ext cx="685800" cy="685800"/>
          </a:xfrm>
          <a:prstGeom prst="rect">
            <a:avLst/>
          </a:prstGeom>
        </p:spPr>
      </p:pic>
    </p:spTree>
    <p:extLst>
      <p:ext uri="{BB962C8B-B14F-4D97-AF65-F5344CB8AC3E}">
        <p14:creationId xmlns:p14="http://schemas.microsoft.com/office/powerpoint/2010/main" val="309654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8" name="Picture 3">
            <a:extLst>
              <a:ext uri="{FF2B5EF4-FFF2-40B4-BE49-F238E27FC236}">
                <a16:creationId xmlns:a16="http://schemas.microsoft.com/office/drawing/2014/main" id="{E4C21CCA-9A9E-72C4-DFD2-AECCAB9921A8}"/>
              </a:ext>
            </a:extLst>
          </p:cNvPr>
          <p:cNvPicPr>
            <a:picLocks noChangeAspect="1"/>
          </p:cNvPicPr>
          <p:nvPr/>
        </p:nvPicPr>
        <p:blipFill rotWithShape="1">
          <a:blip r:embed="rId2">
            <a:alphaModFix amt="60000"/>
          </a:blip>
          <a:srcRect t="5858"/>
          <a:stretch/>
        </p:blipFill>
        <p:spPr>
          <a:xfrm>
            <a:off x="15" y="711881"/>
            <a:ext cx="9143985" cy="5308154"/>
          </a:xfrm>
          <a:prstGeom prst="rect">
            <a:avLst/>
          </a:prstGeom>
          <a:solidFill>
            <a:schemeClr val="bg1">
              <a:lumMod val="95000"/>
            </a:schemeClr>
          </a:solidFill>
        </p:spPr>
      </p:pic>
      <p:sp>
        <p:nvSpPr>
          <p:cNvPr id="50" name="Title 2">
            <a:extLst>
              <a:ext uri="{FF2B5EF4-FFF2-40B4-BE49-F238E27FC236}">
                <a16:creationId xmlns:a16="http://schemas.microsoft.com/office/drawing/2014/main" id="{D0B9B221-B447-6A84-C620-4558D5A40184}"/>
              </a:ext>
            </a:extLst>
          </p:cNvPr>
          <p:cNvSpPr>
            <a:spLocks noGrp="1"/>
          </p:cNvSpPr>
          <p:nvPr>
            <p:ph type="title"/>
          </p:nvPr>
        </p:nvSpPr>
        <p:spPr>
          <a:xfrm>
            <a:off x="396551" y="857251"/>
            <a:ext cx="4068769" cy="2097366"/>
          </a:xfrm>
          <a:ln w="28575">
            <a:solidFill>
              <a:schemeClr val="tx2">
                <a:lumMod val="90000"/>
                <a:lumOff val="10000"/>
              </a:schemeClr>
            </a:solidFill>
          </a:ln>
        </p:spPr>
        <p:txBody>
          <a:bodyPr anchor="t">
            <a:noAutofit/>
          </a:bodyPr>
          <a:lstStyle/>
          <a:p>
            <a:r>
              <a:rPr lang="en-US" sz="2800" b="1" dirty="0">
                <a:solidFill>
                  <a:schemeClr val="accent3">
                    <a:lumMod val="75000"/>
                  </a:schemeClr>
                </a:solidFill>
                <a:latin typeface="Times New Roman" panose="02020603050405020304" pitchFamily="18" charset="0"/>
                <a:cs typeface="Times New Roman" panose="02020603050405020304" pitchFamily="18" charset="0"/>
              </a:rPr>
              <a:t>Blood glucose meters are devices that measure blood glucose levels</a:t>
            </a:r>
          </a:p>
        </p:txBody>
      </p:sp>
      <p:sp>
        <p:nvSpPr>
          <p:cNvPr id="2" name="Title 3">
            <a:extLst>
              <a:ext uri="{FF2B5EF4-FFF2-40B4-BE49-F238E27FC236}">
                <a16:creationId xmlns:a16="http://schemas.microsoft.com/office/drawing/2014/main" id="{FF5E64A7-6CB4-6166-7CFE-240424705C2E}"/>
              </a:ext>
            </a:extLst>
          </p:cNvPr>
          <p:cNvSpPr txBox="1">
            <a:spLocks/>
          </p:cNvSpPr>
          <p:nvPr/>
        </p:nvSpPr>
        <p:spPr>
          <a:xfrm>
            <a:off x="852338" y="3134489"/>
            <a:ext cx="7908758" cy="2800117"/>
          </a:xfrm>
          <a:prstGeom prst="rect">
            <a:avLst/>
          </a:prstGeom>
          <a:ln w="12700">
            <a:solidFill>
              <a:schemeClr val="tx2">
                <a:lumMod val="75000"/>
                <a:lumOff val="25000"/>
              </a:schemeClr>
            </a:solidFill>
          </a:ln>
        </p:spPr>
        <p:txBody>
          <a:bodyPr vert="horz" lIns="68580" tIns="34290" rIns="68580" bIns="34290" rtlCol="0" anchor="t">
            <a:normAutofit fontScale="92500" lnSpcReduction="10000"/>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700" b="1" dirty="0">
                <a:latin typeface="Times New Roman" panose="02020603050405020304" pitchFamily="18" charset="0"/>
                <a:cs typeface="Times New Roman" panose="02020603050405020304" pitchFamily="18" charset="0"/>
              </a:rPr>
              <a:t>CDC Recommendations for POC Blood Glucose Testing for Long Term Care Facilities:</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Whenever possible, blood glucose meters should be assigned to an individual 	person and not be shared</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If blood glucose meters must be shared, the device should be cleaned and 	disinfected after every use, per manufacturer’s instructions, to prevent carry-over 	of blood and infectious agents. If the manufacturer does not specify how the 	device should be cleaned and disinfected, then is should not be shared</a:t>
            </a:r>
          </a:p>
        </p:txBody>
      </p:sp>
      <p:pic>
        <p:nvPicPr>
          <p:cNvPr id="3" name="Graphic 2" descr="Checkbox Checked with solid fill">
            <a:extLst>
              <a:ext uri="{FF2B5EF4-FFF2-40B4-BE49-F238E27FC236}">
                <a16:creationId xmlns:a16="http://schemas.microsoft.com/office/drawing/2014/main" id="{1A692973-F449-F4BE-7DC0-8A42877511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034" y="3921073"/>
            <a:ext cx="685800" cy="685800"/>
          </a:xfrm>
          <a:prstGeom prst="rect">
            <a:avLst/>
          </a:prstGeom>
        </p:spPr>
      </p:pic>
      <p:pic>
        <p:nvPicPr>
          <p:cNvPr id="4" name="Graphic 3" descr="Checkbox Checked with solid fill">
            <a:extLst>
              <a:ext uri="{FF2B5EF4-FFF2-40B4-BE49-F238E27FC236}">
                <a16:creationId xmlns:a16="http://schemas.microsoft.com/office/drawing/2014/main" id="{2140F849-96C7-2444-C694-A9D5E6C62B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034" y="4546048"/>
            <a:ext cx="685800" cy="685800"/>
          </a:xfrm>
          <a:prstGeom prst="rect">
            <a:avLst/>
          </a:prstGeom>
        </p:spPr>
      </p:pic>
      <p:pic>
        <p:nvPicPr>
          <p:cNvPr id="6" name="Picture 5" descr="A close-up of a cell phone&#10;&#10;Description automatically generated">
            <a:extLst>
              <a:ext uri="{FF2B5EF4-FFF2-40B4-BE49-F238E27FC236}">
                <a16:creationId xmlns:a16="http://schemas.microsoft.com/office/drawing/2014/main" id="{C316F6D3-3A2D-DEE7-3AA0-B98FDB22D2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4980" y="837965"/>
            <a:ext cx="1752975" cy="2194560"/>
          </a:xfrm>
          <a:prstGeom prst="rect">
            <a:avLst/>
          </a:prstGeom>
          <a:noFill/>
          <a:ln>
            <a:noFill/>
          </a:ln>
        </p:spPr>
      </p:pic>
    </p:spTree>
    <p:extLst>
      <p:ext uri="{BB962C8B-B14F-4D97-AF65-F5344CB8AC3E}">
        <p14:creationId xmlns:p14="http://schemas.microsoft.com/office/powerpoint/2010/main" val="96887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D407-7635-BE7A-73E2-CDA6C8F477A2}"/>
              </a:ext>
            </a:extLst>
          </p:cNvPr>
          <p:cNvSpPr>
            <a:spLocks noGrp="1"/>
          </p:cNvSpPr>
          <p:nvPr>
            <p:ph type="title"/>
          </p:nvPr>
        </p:nvSpPr>
        <p:spPr>
          <a:xfrm>
            <a:off x="3737499" y="286318"/>
            <a:ext cx="5086905" cy="1174991"/>
          </a:xfrm>
        </p:spPr>
        <p:txBody>
          <a:bodyPr vert="horz" lIns="182880" tIns="182880" rIns="182880" bIns="182880" rtlCol="0" anchor="ctr">
            <a:normAutofit/>
          </a:bodyPr>
          <a:lstStyle/>
          <a:p>
            <a:r>
              <a:rPr lang="en-US" sz="2100" b="1" dirty="0"/>
              <a:t>Hand Hygiene</a:t>
            </a:r>
          </a:p>
        </p:txBody>
      </p:sp>
      <p:pic>
        <p:nvPicPr>
          <p:cNvPr id="4" name="Picture 3" descr="Person washing hands illustration">
            <a:extLst>
              <a:ext uri="{FF2B5EF4-FFF2-40B4-BE49-F238E27FC236}">
                <a16:creationId xmlns:a16="http://schemas.microsoft.com/office/drawing/2014/main" id="{9A6EECCE-D400-4F4B-A8C7-07A1278BE30B}"/>
              </a:ext>
            </a:extLst>
          </p:cNvPr>
          <p:cNvPicPr>
            <a:picLocks noChangeAspect="1"/>
          </p:cNvPicPr>
          <p:nvPr/>
        </p:nvPicPr>
        <p:blipFill rotWithShape="1">
          <a:blip r:embed="rId2"/>
          <a:srcRect l="19890" r="46111" b="-1"/>
          <a:stretch/>
        </p:blipFill>
        <p:spPr>
          <a:xfrm>
            <a:off x="20" y="10"/>
            <a:ext cx="3492988" cy="6857990"/>
          </a:xfrm>
          <a:prstGeom prst="rect">
            <a:avLst/>
          </a:prstGeom>
          <a:noFill/>
        </p:spPr>
      </p:pic>
      <p:sp>
        <p:nvSpPr>
          <p:cNvPr id="3" name="Content Placeholder 2">
            <a:extLst>
              <a:ext uri="{FF2B5EF4-FFF2-40B4-BE49-F238E27FC236}">
                <a16:creationId xmlns:a16="http://schemas.microsoft.com/office/drawing/2014/main" id="{EBE81965-6E70-FE60-8276-B82132AD9B8F}"/>
              </a:ext>
            </a:extLst>
          </p:cNvPr>
          <p:cNvSpPr>
            <a:spLocks noGrp="1"/>
          </p:cNvSpPr>
          <p:nvPr>
            <p:ph sz="half" idx="1"/>
          </p:nvPr>
        </p:nvSpPr>
        <p:spPr>
          <a:xfrm>
            <a:off x="3835153" y="1597981"/>
            <a:ext cx="4989251" cy="4297963"/>
          </a:xfrm>
        </p:spPr>
        <p:txBody>
          <a:bodyPr vert="horz" lIns="91440" tIns="45720" rIns="91440" bIns="45720" rtlCol="0">
            <a:normAutofit/>
          </a:bodyPr>
          <a:lstStyle/>
          <a:p>
            <a:pPr>
              <a:lnSpc>
                <a:spcPct val="90000"/>
              </a:lnSpc>
            </a:pPr>
            <a:r>
              <a:rPr lang="en-US" sz="2000" dirty="0"/>
              <a:t>Wear gloves during blood glucose testing and during any other procedure that involves potential exposure to blood or body fluids</a:t>
            </a:r>
          </a:p>
          <a:p>
            <a:pPr>
              <a:lnSpc>
                <a:spcPct val="90000"/>
              </a:lnSpc>
            </a:pPr>
            <a:r>
              <a:rPr lang="en-US" sz="2000" dirty="0"/>
              <a:t>Change gloves between resident contacts. Change gloves that have touched potentially blood-contaminated objects or fingerstick wounds before touching clean surfaces. Discard gloves in appropriate receptacles.</a:t>
            </a:r>
          </a:p>
          <a:p>
            <a:pPr>
              <a:lnSpc>
                <a:spcPct val="90000"/>
              </a:lnSpc>
            </a:pPr>
            <a:r>
              <a:rPr lang="en-US" sz="2000" dirty="0"/>
              <a:t>Perform hand hygiene immediately after removal of gloves and before touching other medical supplies intended for use on other persons.</a:t>
            </a:r>
          </a:p>
        </p:txBody>
      </p:sp>
    </p:spTree>
    <p:extLst>
      <p:ext uri="{BB962C8B-B14F-4D97-AF65-F5344CB8AC3E}">
        <p14:creationId xmlns:p14="http://schemas.microsoft.com/office/powerpoint/2010/main" val="29641736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FAA786E8BDDE478B525A67C88EB582" ma:contentTypeVersion="20" ma:contentTypeDescription="Create a new document." ma:contentTypeScope="" ma:versionID="a63e2a5668b4e400854def52e424f86f">
  <xsd:schema xmlns:xsd="http://www.w3.org/2001/XMLSchema" xmlns:xs="http://www.w3.org/2001/XMLSchema" xmlns:p="http://schemas.microsoft.com/office/2006/metadata/properties" xmlns:ns2="cc77d279-1fa0-40a0-abb2-37db48c0ffa6" xmlns:ns3="e209160b-8f1d-4f88-8f36-0344f8a4efa6" targetNamespace="http://schemas.microsoft.com/office/2006/metadata/properties" ma:root="true" ma:fieldsID="5536589c0f36e01fb2a9fe2f79b9e6ba" ns2:_="" ns3:_="">
    <xsd:import namespace="cc77d279-1fa0-40a0-abb2-37db48c0ffa6"/>
    <xsd:import namespace="e209160b-8f1d-4f88-8f36-0344f8a4ef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_Flow_SignoffStatu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7d279-1fa0-40a0-abb2-37db48c0f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09160b-8f1d-4f88-8f36-0344f8a4e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5686d4f-eaba-40c5-a65c-2038e412c9a1}" ma:internalName="TaxCatchAll" ma:showField="CatchAllData" ma:web="e209160b-8f1d-4f88-8f36-0344f8a4e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77d279-1fa0-40a0-abb2-37db48c0ffa6">
      <Terms xmlns="http://schemas.microsoft.com/office/infopath/2007/PartnerControls"/>
    </lcf76f155ced4ddcb4097134ff3c332f>
    <TaxCatchAll xmlns="e209160b-8f1d-4f88-8f36-0344f8a4efa6" xsi:nil="true"/>
    <_Flow_SignoffStatus xmlns="cc77d279-1fa0-40a0-abb2-37db48c0ffa6" xsi:nil="true"/>
    <Notes xmlns="cc77d279-1fa0-40a0-abb2-37db48c0ffa6" xsi:nil="true"/>
  </documentManagement>
</p:properties>
</file>

<file path=customXml/itemProps1.xml><?xml version="1.0" encoding="utf-8"?>
<ds:datastoreItem xmlns:ds="http://schemas.openxmlformats.org/officeDocument/2006/customXml" ds:itemID="{3D9D229E-6A75-4EF5-8AAF-E99D1E7F502B}">
  <ds:schemaRefs>
    <ds:schemaRef ds:uri="http://schemas.microsoft.com/sharepoint/v3/contenttype/forms"/>
  </ds:schemaRefs>
</ds:datastoreItem>
</file>

<file path=customXml/itemProps2.xml><?xml version="1.0" encoding="utf-8"?>
<ds:datastoreItem xmlns:ds="http://schemas.openxmlformats.org/officeDocument/2006/customXml" ds:itemID="{3087DA0A-9344-4B62-8245-1923903D4098}"/>
</file>

<file path=customXml/itemProps3.xml><?xml version="1.0" encoding="utf-8"?>
<ds:datastoreItem xmlns:ds="http://schemas.openxmlformats.org/officeDocument/2006/customXml" ds:itemID="{10BFF4C5-7BD1-4DE0-88EC-874B45FA7C65}">
  <ds:schemaRefs>
    <ds:schemaRef ds:uri="1a7874b7-3a47-480f-adaa-0543c77092e6"/>
    <ds:schemaRef ds:uri="cc77d279-1fa0-40a0-abb2-37db48c0ffa6"/>
    <ds:schemaRef ds:uri="d45d3f31-2547-4e58-abad-4e2c607598a1"/>
    <ds:schemaRef ds:uri="e209160b-8f1d-4f88-8f36-0344f8a4ef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Parcel</Template>
  <TotalTime>88</TotalTime>
  <Words>987</Words>
  <Application>Microsoft Office PowerPoint</Application>
  <PresentationFormat>On-screen Show (4:3)</PresentationFormat>
  <Paragraphs>79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Gill Sans MT</vt:lpstr>
      <vt:lpstr>Symbol</vt:lpstr>
      <vt:lpstr>Times New Roman</vt:lpstr>
      <vt:lpstr>Parcel</vt:lpstr>
      <vt:lpstr>Point of Care Blood Glucose Testing</vt:lpstr>
      <vt:lpstr>What is Point of Care  Blood Testing?</vt:lpstr>
      <vt:lpstr>Healthcare Worker Safety</vt:lpstr>
      <vt:lpstr>Healthcare Worker Safety</vt:lpstr>
      <vt:lpstr>CDC and POC Blood Glucose Testing</vt:lpstr>
      <vt:lpstr>Unsafe Practices</vt:lpstr>
      <vt:lpstr>Fingerstick devices,  also called lancing devices, are devices that are used to prick the skin and obtain drops of blood for testing</vt:lpstr>
      <vt:lpstr>Blood glucose meters are devices that measure blood glucose levels</vt:lpstr>
      <vt:lpstr>Hand Hygiene</vt:lpstr>
      <vt:lpstr>Training and Oversight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Mojarrad</dc:creator>
  <cp:lastModifiedBy>Julie M. Richards</cp:lastModifiedBy>
  <cp:revision>5</cp:revision>
  <dcterms:created xsi:type="dcterms:W3CDTF">2023-05-20T01:55:33Z</dcterms:created>
  <dcterms:modified xsi:type="dcterms:W3CDTF">2024-01-31T18:18:20Z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0x01010027FAA786E8BDDE478B525A67C88EB582</vt:lpwstr>
  </property>
  <property fmtid="{D5CDD505-2E9C-101B-9397-08002B2CF9AE}" pid="3" name="Order">
    <vt:r8>44800</vt:r8>
  </property>
  <property fmtid="{D5CDD505-2E9C-101B-9397-08002B2CF9AE}" pid="4" name="MediaServiceImageTags">
    <vt:lpwstr/>
  </property>
</Properties>
</file>