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sldIdLst>
    <p:sldId id="412" r:id="rId5"/>
    <p:sldId id="463" r:id="rId6"/>
    <p:sldId id="384" r:id="rId7"/>
    <p:sldId id="456" r:id="rId8"/>
    <p:sldId id="266" r:id="rId9"/>
    <p:sldId id="458" r:id="rId10"/>
    <p:sldId id="459" r:id="rId11"/>
    <p:sldId id="356" r:id="rId12"/>
    <p:sldId id="460" r:id="rId13"/>
    <p:sldId id="382" r:id="rId14"/>
    <p:sldId id="428" r:id="rId15"/>
    <p:sldId id="465" r:id="rId16"/>
    <p:sldId id="464" r:id="rId17"/>
    <p:sldId id="430" r:id="rId18"/>
    <p:sldId id="282" r:id="rId19"/>
    <p:sldId id="387" r:id="rId20"/>
    <p:sldId id="468" r:id="rId21"/>
    <p:sldId id="386" r:id="rId22"/>
    <p:sldId id="314" r:id="rId23"/>
    <p:sldId id="365" r:id="rId24"/>
    <p:sldId id="466" r:id="rId25"/>
    <p:sldId id="467" r:id="rId26"/>
    <p:sldId id="405" r:id="rId27"/>
    <p:sldId id="501" r:id="rId28"/>
    <p:sldId id="500" r:id="rId29"/>
    <p:sldId id="499" r:id="rId30"/>
    <p:sldId id="424" r:id="rId31"/>
    <p:sldId id="423" r:id="rId32"/>
    <p:sldId id="418" r:id="rId33"/>
    <p:sldId id="419" r:id="rId34"/>
    <p:sldId id="389" r:id="rId35"/>
    <p:sldId id="390" r:id="rId36"/>
    <p:sldId id="420" r:id="rId37"/>
    <p:sldId id="392" r:id="rId38"/>
    <p:sldId id="462" r:id="rId39"/>
    <p:sldId id="497" r:id="rId40"/>
    <p:sldId id="492" r:id="rId41"/>
    <p:sldId id="493" r:id="rId42"/>
    <p:sldId id="494" r:id="rId43"/>
    <p:sldId id="495" r:id="rId44"/>
    <p:sldId id="496" r:id="rId45"/>
    <p:sldId id="488" r:id="rId46"/>
    <p:sldId id="490" r:id="rId47"/>
    <p:sldId id="487" r:id="rId48"/>
    <p:sldId id="486" r:id="rId49"/>
    <p:sldId id="482" r:id="rId50"/>
    <p:sldId id="484" r:id="rId51"/>
    <p:sldId id="485" r:id="rId52"/>
    <p:sldId id="480" r:id="rId53"/>
    <p:sldId id="481" r:id="rId54"/>
    <p:sldId id="476" r:id="rId55"/>
    <p:sldId id="475" r:id="rId56"/>
    <p:sldId id="477" r:id="rId57"/>
    <p:sldId id="478" r:id="rId58"/>
    <p:sldId id="473" r:id="rId59"/>
    <p:sldId id="474" r:id="rId60"/>
    <p:sldId id="409" r:id="rId61"/>
    <p:sldId id="391" r:id="rId62"/>
    <p:sldId id="455" r:id="rId63"/>
    <p:sldId id="471" r:id="rId64"/>
    <p:sldId id="410" r:id="rId65"/>
    <p:sldId id="400" r:id="rId66"/>
    <p:sldId id="454" r:id="rId67"/>
    <p:sldId id="393" r:id="rId68"/>
    <p:sldId id="426" r:id="rId69"/>
    <p:sldId id="397" r:id="rId70"/>
    <p:sldId id="453" r:id="rId71"/>
    <p:sldId id="498" r:id="rId72"/>
    <p:sldId id="448" r:id="rId73"/>
    <p:sldId id="446" r:id="rId74"/>
    <p:sldId id="447" r:id="rId75"/>
    <p:sldId id="449" r:id="rId76"/>
    <p:sldId id="443" r:id="rId77"/>
    <p:sldId id="444" r:id="rId78"/>
    <p:sldId id="394" r:id="rId79"/>
    <p:sldId id="438" r:id="rId80"/>
    <p:sldId id="440" r:id="rId81"/>
    <p:sldId id="439" r:id="rId82"/>
    <p:sldId id="434" r:id="rId83"/>
    <p:sldId id="435" r:id="rId84"/>
    <p:sldId id="436" r:id="rId85"/>
    <p:sldId id="437" r:id="rId86"/>
    <p:sldId id="375" r:id="rId87"/>
    <p:sldId id="461" r:id="rId88"/>
    <p:sldId id="469" r:id="rId89"/>
    <p:sldId id="416" r:id="rId90"/>
    <p:sldId id="470" r:id="rId9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CCDF7F-2959-CF84-ABB4-46C737F57D6E}" name="Sarah Stevens" initials="SS" userId="b7861b83ae19a50e" providerId="Windows Live"/>
  <p188:author id="{082E478A-44F8-D578-1730-C29314090D48}" name="Eve trement" initials="Et" userId="75e34bf378e40b78" providerId="Windows Live"/>
  <p188:author id="{A6390099-4DAB-6EE0-4C0E-72B637F9CF13}" name="Angela Bevacqua" initials="AB" userId="c0778d66b24ac769" providerId="Windows Live"/>
  <p188:author id="{2D5597B6-A72C-B82B-08AB-2AB82C285217}" name="Meghan -" initials="M" userId="02d11dcec58d8c8a" providerId="Windows Live"/>
  <p188:author id="{6C55E3F0-A5C0-3E58-DFD4-43D248AEE51C}" name="Kabaye Diriba" initials="KD" userId="S::kdiriba@naccho.org::6b27ae02-593f-4e0c-819e-06c06a02c0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Knepp" initials="N" lastIdx="17" clrIdx="6">
    <p:extLst>
      <p:ext uri="{19B8F6BF-5375-455C-9EA6-DF929625EA0E}">
        <p15:presenceInfo xmlns:p15="http://schemas.microsoft.com/office/powerpoint/2012/main" userId="NKnepp" providerId="None"/>
      </p:ext>
    </p:extLst>
  </p:cmAuthor>
  <p:cmAuthor id="1" name="Namrita Singh" initials="NS" lastIdx="42" clrIdx="0">
    <p:extLst>
      <p:ext uri="{19B8F6BF-5375-455C-9EA6-DF929625EA0E}">
        <p15:presenceInfo xmlns:p15="http://schemas.microsoft.com/office/powerpoint/2012/main" userId="ea152aa25e93d1ab" providerId="Windows Live"/>
      </p:ext>
    </p:extLst>
  </p:cmAuthor>
  <p:cmAuthor id="8" name="Audrey Eisemann" initials="AE" lastIdx="4" clrIdx="7">
    <p:extLst>
      <p:ext uri="{19B8F6BF-5375-455C-9EA6-DF929625EA0E}">
        <p15:presenceInfo xmlns:p15="http://schemas.microsoft.com/office/powerpoint/2012/main" userId="S::AEisemann@naccho.org::f34cacdd-acbe-43d4-b79a-24595adf16fc" providerId="AD"/>
      </p:ext>
    </p:extLst>
  </p:cmAuthor>
  <p:cmAuthor id="2" name="Stephanie Bradley" initials="SB" lastIdx="81" clrIdx="1">
    <p:extLst>
      <p:ext uri="{19B8F6BF-5375-455C-9EA6-DF929625EA0E}">
        <p15:presenceInfo xmlns:p15="http://schemas.microsoft.com/office/powerpoint/2012/main" userId="b5a8828678abc6c3" providerId="Windows Live"/>
      </p:ext>
    </p:extLst>
  </p:cmAuthor>
  <p:cmAuthor id="9" name="Rubel, Stephanie (CDC/DDNID/NCIPC/DOP)" initials="RS(" lastIdx="2" clrIdx="8">
    <p:extLst>
      <p:ext uri="{19B8F6BF-5375-455C-9EA6-DF929625EA0E}">
        <p15:presenceInfo xmlns:p15="http://schemas.microsoft.com/office/powerpoint/2012/main" userId="S::fvw4@cdc.gov::a21adbed-13ce-4d8c-8da5-e721336b599c" providerId="AD"/>
      </p:ext>
    </p:extLst>
  </p:cmAuthor>
  <p:cmAuthor id="3" name="PHYLLIS C LAW" initials="PL" lastIdx="10" clrIdx="2">
    <p:extLst>
      <p:ext uri="{19B8F6BF-5375-455C-9EA6-DF929625EA0E}">
        <p15:presenceInfo xmlns:p15="http://schemas.microsoft.com/office/powerpoint/2012/main" userId="kJF0Ryq0+emY6mS4CssA7+ZjziLtdXmOZQyiVMZL+NA=" providerId="None"/>
      </p:ext>
    </p:extLst>
  </p:cmAuthor>
  <p:cmAuthor id="10" name="Stephanie Bradley" initials="SB [2]" lastIdx="11" clrIdx="9">
    <p:extLst>
      <p:ext uri="{19B8F6BF-5375-455C-9EA6-DF929625EA0E}">
        <p15:presenceInfo xmlns:p15="http://schemas.microsoft.com/office/powerpoint/2012/main" userId="02fe18b2319ee6fb" providerId="Windows Live"/>
      </p:ext>
    </p:extLst>
  </p:cmAuthor>
  <p:cmAuthor id="4" name="Roe, Sarisa (CDC/DDNID/NCIPC/DOP)" initials="SR" lastIdx="8" clrIdx="3">
    <p:extLst>
      <p:ext uri="{19B8F6BF-5375-455C-9EA6-DF929625EA0E}">
        <p15:presenceInfo xmlns:p15="http://schemas.microsoft.com/office/powerpoint/2012/main" userId="Roe, Sarisa (CDC/DDNID/NCIPC/DOP)" providerId="None"/>
      </p:ext>
    </p:extLst>
  </p:cmAuthor>
  <p:cmAuthor id="5" name="Nic Knepp" initials="NK" lastIdx="11" clrIdx="4">
    <p:extLst>
      <p:ext uri="{19B8F6BF-5375-455C-9EA6-DF929625EA0E}">
        <p15:presenceInfo xmlns:p15="http://schemas.microsoft.com/office/powerpoint/2012/main" userId="ad6a5252c553488a" providerId="Windows Live"/>
      </p:ext>
    </p:extLst>
  </p:cmAuthor>
  <p:cmAuthor id="6" name="Kabaye Diriba" initials="KD" lastIdx="2" clrIdx="5">
    <p:extLst>
      <p:ext uri="{19B8F6BF-5375-455C-9EA6-DF929625EA0E}">
        <p15:presenceInfo xmlns:p15="http://schemas.microsoft.com/office/powerpoint/2012/main" userId="S::kdiriba@naccho.org::6b27ae02-593f-4e0c-819e-06c06a02c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65B374"/>
    <a:srgbClr val="585357"/>
    <a:srgbClr val="5C575B"/>
    <a:srgbClr val="2282B1"/>
    <a:srgbClr val="207BA8"/>
    <a:srgbClr val="6FA979"/>
    <a:srgbClr val="EE7158"/>
    <a:srgbClr val="F9F5F1"/>
    <a:srgbClr val="FB8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0338" autoAdjust="0"/>
  </p:normalViewPr>
  <p:slideViewPr>
    <p:cSldViewPr snapToGrid="0">
      <p:cViewPr varScale="1">
        <p:scale>
          <a:sx n="52" d="100"/>
          <a:sy n="52" d="100"/>
        </p:scale>
        <p:origin x="13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 Id="rId9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C94645E-16F5-2B4D-843D-09E8229692A0}" type="datetimeFigureOut">
              <a:rPr lang="en-US" smtClean="0"/>
              <a:t>2/10/2023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F31CF5C-8549-C745-BA15-69195CDAAB49}" type="slidenum">
              <a:rPr lang="en-US" smtClean="0"/>
              <a:t>‹#›</a:t>
            </a:fld>
            <a:endParaRPr lang="en-US"/>
          </a:p>
        </p:txBody>
      </p:sp>
    </p:spTree>
    <p:extLst>
      <p:ext uri="{BB962C8B-B14F-4D97-AF65-F5344CB8AC3E}">
        <p14:creationId xmlns:p14="http://schemas.microsoft.com/office/powerpoint/2010/main" val="162577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GB" dirty="0"/>
          </a:p>
        </p:txBody>
      </p:sp>
      <p:sp>
        <p:nvSpPr>
          <p:cNvPr id="4" name="Slide Number Placeholder 3"/>
          <p:cNvSpPr>
            <a:spLocks noGrp="1"/>
          </p:cNvSpPr>
          <p:nvPr>
            <p:ph type="sldNum" sz="quarter" idx="5"/>
          </p:nvPr>
        </p:nvSpPr>
        <p:spPr/>
        <p:txBody>
          <a:bodyPr/>
          <a:lstStyle/>
          <a:p>
            <a:fld id="{D0D33D8A-0B10-491B-B060-8972E3AF9C06}" type="slidenum">
              <a:rPr lang="en-US" smtClean="0"/>
              <a:t>1</a:t>
            </a:fld>
            <a:endParaRPr lang="en-US"/>
          </a:p>
        </p:txBody>
      </p:sp>
    </p:spTree>
    <p:extLst>
      <p:ext uri="{BB962C8B-B14F-4D97-AF65-F5344CB8AC3E}">
        <p14:creationId xmlns:p14="http://schemas.microsoft.com/office/powerpoint/2010/main" val="421592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endParaRPr lang="en-US" b="1"/>
          </a:p>
          <a:p>
            <a:pPr marL="235572" indent="-235572">
              <a:buFont typeface="Wingdings" pitchFamily="2" charset="2"/>
              <a:buChar char="Ø"/>
            </a:pPr>
            <a:r>
              <a:rPr lang="en-US" b="0"/>
              <a:t>Explain that it is also important to prepare for gathering data, which should include community engagement that continues/informs the entire data use process, as well as protecting or safeguarding data.</a:t>
            </a:r>
            <a:br>
              <a:rPr lang="en-US" b="0"/>
            </a:br>
            <a:r>
              <a:rPr lang="en-US" b="0"/>
              <a:t> </a:t>
            </a:r>
          </a:p>
          <a:p>
            <a:pPr marL="235572" indent="-235572">
              <a:buFont typeface="Wingdings" pitchFamily="2" charset="2"/>
              <a:buChar char="Ø"/>
            </a:pPr>
            <a:r>
              <a:rPr lang="en-US" b="0"/>
              <a:t>Explain that this activity will just cover these three elements of data use. </a:t>
            </a:r>
          </a:p>
        </p:txBody>
      </p:sp>
      <p:sp>
        <p:nvSpPr>
          <p:cNvPr id="4" name="Slide Number Placeholder 3"/>
          <p:cNvSpPr>
            <a:spLocks noGrp="1"/>
          </p:cNvSpPr>
          <p:nvPr>
            <p:ph type="sldNum" sz="quarter" idx="5"/>
          </p:nvPr>
        </p:nvSpPr>
        <p:spPr/>
        <p:txBody>
          <a:bodyPr/>
          <a:lstStyle/>
          <a:p>
            <a:fld id="{BF31CF5C-8549-C745-BA15-69195CDAAB49}" type="slidenum">
              <a:rPr lang="en-US" smtClean="0"/>
              <a:t>12</a:t>
            </a:fld>
            <a:endParaRPr lang="en-US"/>
          </a:p>
        </p:txBody>
      </p:sp>
    </p:spTree>
    <p:extLst>
      <p:ext uri="{BB962C8B-B14F-4D97-AF65-F5344CB8AC3E}">
        <p14:creationId xmlns:p14="http://schemas.microsoft.com/office/powerpoint/2010/main" val="267256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t>Facilitator Notes: </a:t>
            </a:r>
          </a:p>
          <a:p>
            <a:pPr rtl="0" fontAlgn="base"/>
            <a:endParaRPr lang="en-US" b="1"/>
          </a:p>
          <a:p>
            <a:pPr marL="176679" indent="-176679" fontAlgn="base">
              <a:buFont typeface="Wingdings" pitchFamily="2" charset="2"/>
              <a:buChar char="Ø"/>
            </a:pPr>
            <a:r>
              <a:rPr lang="en-US"/>
              <a:t>Explain that while we are always gathering data from our worlds around us, research is about systematically gathering data in certain ways in order to answer certain questions we have. </a:t>
            </a:r>
            <a:br>
              <a:rPr lang="en-US"/>
            </a:br>
            <a:endParaRPr lang="en-US"/>
          </a:p>
          <a:p>
            <a:pPr marL="176679" indent="-176679" fontAlgn="base">
              <a:buFont typeface="Wingdings" pitchFamily="2" charset="2"/>
              <a:buChar char="Ø"/>
            </a:pPr>
            <a:r>
              <a:rPr lang="en-US"/>
              <a:t>First, it’s important to understand what questions you are trying to answer or what gaps you’re trying to fill and why.</a:t>
            </a:r>
            <a:br>
              <a:rPr lang="en-US"/>
            </a:br>
            <a:endParaRPr lang="en-US"/>
          </a:p>
          <a:p>
            <a:pPr marL="176679" indent="-176679" fontAlgn="base">
              <a:buFont typeface="Wingdings" pitchFamily="2" charset="2"/>
              <a:buChar char="Ø"/>
            </a:pPr>
            <a:r>
              <a:rPr lang="en-US"/>
              <a:t>Second, you need to figure out where you’re going to get information to address those questions and gaps.</a:t>
            </a:r>
            <a:br>
              <a:rPr lang="en-US"/>
            </a:br>
            <a:r>
              <a:rPr lang="en-US"/>
              <a:t> </a:t>
            </a:r>
          </a:p>
          <a:p>
            <a:pPr marL="176679" indent="-176679" fontAlgn="base">
              <a:buFont typeface="Wingdings" pitchFamily="2" charset="2"/>
              <a:buChar char="Ø"/>
            </a:pPr>
            <a:r>
              <a:rPr lang="en-US"/>
              <a:t>In the process, it is important to examine your own assumptions and biases and how that might shape the data you think you need and where you go to find it</a:t>
            </a:r>
          </a:p>
          <a:p>
            <a:pPr marL="176679" indent="-176679" fontAlgn="base">
              <a:buFont typeface="Wingdings" pitchFamily="2" charset="2"/>
              <a:buChar char="Ø"/>
            </a:pPr>
            <a:endParaRPr lang="en-US"/>
          </a:p>
          <a:p>
            <a:endParaRPr lang="en-US"/>
          </a:p>
        </p:txBody>
      </p:sp>
      <p:sp>
        <p:nvSpPr>
          <p:cNvPr id="4" name="Slide Number Placeholder 3"/>
          <p:cNvSpPr>
            <a:spLocks noGrp="1"/>
          </p:cNvSpPr>
          <p:nvPr>
            <p:ph type="sldNum" sz="quarter" idx="10"/>
          </p:nvPr>
        </p:nvSpPr>
        <p:spPr/>
        <p:txBody>
          <a:bodyPr/>
          <a:lstStyle/>
          <a:p>
            <a:fld id="{73A83BA6-36A8-4E48-82F6-B061FE5C27EC}" type="slidenum">
              <a:rPr lang="en-US" smtClean="0"/>
              <a:t>14</a:t>
            </a:fld>
            <a:endParaRPr lang="en-US"/>
          </a:p>
        </p:txBody>
      </p:sp>
    </p:spTree>
    <p:extLst>
      <p:ext uri="{BB962C8B-B14F-4D97-AF65-F5344CB8AC3E}">
        <p14:creationId xmlns:p14="http://schemas.microsoft.com/office/powerpoint/2010/main" val="293227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t>Facilitator Notes: </a:t>
            </a:r>
          </a:p>
          <a:p>
            <a:pPr rtl="0" fontAlgn="base"/>
            <a:endParaRPr lang="en-US" b="1"/>
          </a:p>
          <a:p>
            <a:pPr marL="176679" indent="-176679" fontAlgn="base">
              <a:buFont typeface="Wingdings" pitchFamily="2" charset="2"/>
              <a:buChar char="Ø"/>
            </a:pPr>
            <a:r>
              <a:rPr lang="en-US"/>
              <a:t>Explain that while we are always gathering data from our worlds around us, research is about systematically gathering data in certain ways in order to answer certain questions we have. </a:t>
            </a:r>
            <a:br>
              <a:rPr lang="en-US"/>
            </a:br>
            <a:endParaRPr lang="en-US"/>
          </a:p>
          <a:p>
            <a:pPr marL="176679" indent="-176679" fontAlgn="base">
              <a:buFont typeface="Wingdings" pitchFamily="2" charset="2"/>
              <a:buChar char="Ø"/>
            </a:pPr>
            <a:r>
              <a:rPr lang="en-US"/>
              <a:t>First, it’s important to understand what questions you are trying to answer or what gaps you’re trying to fill and why.</a:t>
            </a:r>
            <a:br>
              <a:rPr lang="en-US"/>
            </a:br>
            <a:endParaRPr lang="en-US"/>
          </a:p>
          <a:p>
            <a:pPr marL="176679" indent="-176679" fontAlgn="base">
              <a:buFont typeface="Wingdings" pitchFamily="2" charset="2"/>
              <a:buChar char="Ø"/>
            </a:pPr>
            <a:r>
              <a:rPr lang="en-US"/>
              <a:t>Second, you need to figure out where you’re going to get information to address those questions and gaps.</a:t>
            </a:r>
            <a:br>
              <a:rPr lang="en-US"/>
            </a:br>
            <a:r>
              <a:rPr lang="en-US"/>
              <a:t> </a:t>
            </a:r>
          </a:p>
          <a:p>
            <a:pPr marL="176679" indent="-176679" fontAlgn="base">
              <a:buFont typeface="Wingdings" pitchFamily="2" charset="2"/>
              <a:buChar char="Ø"/>
            </a:pPr>
            <a:r>
              <a:rPr lang="en-US"/>
              <a:t>In the process, it is important to examine your own assumptions and biases and how that might shape the data you think you need and where you go to find it</a:t>
            </a:r>
          </a:p>
          <a:p>
            <a:pPr marL="176679" indent="-176679" fontAlgn="base">
              <a:buFont typeface="Wingdings" pitchFamily="2" charset="2"/>
              <a:buChar char="Ø"/>
            </a:pPr>
            <a:endParaRPr lang="en-US"/>
          </a:p>
          <a:p>
            <a:endParaRPr lang="en-US"/>
          </a:p>
        </p:txBody>
      </p:sp>
      <p:sp>
        <p:nvSpPr>
          <p:cNvPr id="4" name="Slide Number Placeholder 3"/>
          <p:cNvSpPr>
            <a:spLocks noGrp="1"/>
          </p:cNvSpPr>
          <p:nvPr>
            <p:ph type="sldNum" sz="quarter" idx="10"/>
          </p:nvPr>
        </p:nvSpPr>
        <p:spPr/>
        <p:txBody>
          <a:bodyPr/>
          <a:lstStyle/>
          <a:p>
            <a:fld id="{73A83BA6-36A8-4E48-82F6-B061FE5C27EC}" type="slidenum">
              <a:rPr lang="en-US" smtClean="0"/>
              <a:t>15</a:t>
            </a:fld>
            <a:endParaRPr lang="en-US"/>
          </a:p>
        </p:txBody>
      </p:sp>
    </p:spTree>
    <p:extLst>
      <p:ext uri="{BB962C8B-B14F-4D97-AF65-F5344CB8AC3E}">
        <p14:creationId xmlns:p14="http://schemas.microsoft.com/office/powerpoint/2010/main" val="395010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r>
              <a:rPr lang="en-US" dirty="0"/>
              <a:t>:</a:t>
            </a:r>
          </a:p>
          <a:p>
            <a:endParaRPr lang="en-US" dirty="0"/>
          </a:p>
          <a:p>
            <a:r>
              <a:rPr lang="en-US" dirty="0"/>
              <a:t>The PHAST framework poses multiple critical questions for investigating. We need data to help us answer these questions. This session focuses on helping our PHAST think carefully about what data we gather, biases and blind spots that influence our data gathering, </a:t>
            </a:r>
          </a:p>
        </p:txBody>
      </p:sp>
      <p:sp>
        <p:nvSpPr>
          <p:cNvPr id="4" name="Slide Number Placeholder 3"/>
          <p:cNvSpPr>
            <a:spLocks noGrp="1"/>
          </p:cNvSpPr>
          <p:nvPr>
            <p:ph type="sldNum" sz="quarter" idx="5"/>
          </p:nvPr>
        </p:nvSpPr>
        <p:spPr/>
        <p:txBody>
          <a:bodyPr/>
          <a:lstStyle/>
          <a:p>
            <a:fld id="{BF31CF5C-8549-C745-BA15-69195CDAAB49}" type="slidenum">
              <a:rPr lang="en-US" smtClean="0"/>
              <a:t>16</a:t>
            </a:fld>
            <a:endParaRPr lang="en-US"/>
          </a:p>
        </p:txBody>
      </p:sp>
    </p:spTree>
    <p:extLst>
      <p:ext uri="{BB962C8B-B14F-4D97-AF65-F5344CB8AC3E}">
        <p14:creationId xmlns:p14="http://schemas.microsoft.com/office/powerpoint/2010/main" val="621574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endParaRPr lang="en-US" dirty="0"/>
          </a:p>
          <a:p>
            <a:pPr marL="176679" indent="-176679">
              <a:buFont typeface="Wingdings" pitchFamily="2" charset="2"/>
              <a:buChar char="Ø"/>
            </a:pPr>
            <a:r>
              <a:rPr lang="en-US" dirty="0"/>
              <a:t>Notice the image on this slide. Can you identify different locations in this scene where someone might have a different perspective? What might you see if you were standing on the pathway? What if you were in the grass? What if you were on top of the mountain? Now imagine if you were a different animal located in different parts of this scene, for example, if you were a beetle, or a deer, a mountain lion, a fish, or a bird? How would not only your view of this scene, but your fundamental understanding of it, change? </a:t>
            </a:r>
            <a:br>
              <a:rPr lang="en-US" dirty="0"/>
            </a:br>
            <a:endParaRPr lang="en-US" dirty="0"/>
          </a:p>
          <a:p>
            <a:pPr marL="176679" indent="-176679">
              <a:buFont typeface="Wingdings" pitchFamily="2" charset="2"/>
              <a:buChar char="Ø"/>
            </a:pPr>
            <a:r>
              <a:rPr lang="en-US" dirty="0"/>
              <a:t>Invite members to consider their own unique starting points, which will be based on their jobs, their organizations, their experiences, and their identities.</a:t>
            </a:r>
            <a:br>
              <a:rPr lang="en-US" dirty="0"/>
            </a:br>
            <a:endParaRPr lang="en-US" dirty="0"/>
          </a:p>
          <a:p>
            <a:pPr marL="176679" indent="-176679">
              <a:buFont typeface="Wingdings" pitchFamily="2" charset="2"/>
              <a:buChar char="Ø"/>
            </a:pPr>
            <a:r>
              <a:rPr lang="en-US" b="1" dirty="0"/>
              <a:t>Refer participants to the “Check-Your-Lens” worksheet. </a:t>
            </a:r>
            <a:r>
              <a:rPr lang="en-US" dirty="0"/>
              <a:t>Ask attendees to share some of the lenses they bring to data use and how that might shape how they think about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83BA6-36A8-4E48-82F6-B061FE5C27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42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endParaRPr lang="en-US" dirty="0"/>
          </a:p>
          <a:p>
            <a:pPr marL="176679" indent="-176679">
              <a:buFont typeface="Wingdings" pitchFamily="2" charset="2"/>
              <a:buChar char="Ø"/>
            </a:pPr>
            <a:r>
              <a:rPr lang="en-US" dirty="0"/>
              <a:t>Notice the image on this slide. Can you identify different locations in this scene where someone might have a different perspective? What might you see if you were standing on the pathway? What if you were in the grass? What if you were on top of the mountain? Now imagine if you were a different animal located in different parts of this scene, for example, if you were a beetle, or a deer, a mountain lion, a fish, or a bird? How would not only your view of this scene, but your fundamental understanding of it, change? </a:t>
            </a:r>
            <a:br>
              <a:rPr lang="en-US" dirty="0"/>
            </a:br>
            <a:endParaRPr lang="en-US" dirty="0"/>
          </a:p>
          <a:p>
            <a:pPr marL="176679" indent="-176679">
              <a:buFont typeface="Wingdings" pitchFamily="2" charset="2"/>
              <a:buChar char="Ø"/>
            </a:pPr>
            <a:r>
              <a:rPr lang="en-US" dirty="0"/>
              <a:t>Invite members to consider their own unique starting points, which will be based on their jobs, their organizations, their experiences, and their identities.</a:t>
            </a:r>
            <a:br>
              <a:rPr lang="en-US" dirty="0"/>
            </a:br>
            <a:endParaRPr lang="en-US" dirty="0"/>
          </a:p>
          <a:p>
            <a:pPr marL="176679" indent="-176679">
              <a:buFont typeface="Wingdings" pitchFamily="2" charset="2"/>
              <a:buChar char="Ø"/>
            </a:pPr>
            <a:r>
              <a:rPr lang="en-US" b="1" dirty="0"/>
              <a:t>Refer participants to the “Check-Your-Lens” worksheet. </a:t>
            </a:r>
            <a:r>
              <a:rPr lang="en-US" dirty="0"/>
              <a:t>Ask attendees to share some of the lenses they bring to data use and how that might shape how they think about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83BA6-36A8-4E48-82F6-B061FE5C27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27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t>Facilitator notes:</a:t>
            </a:r>
          </a:p>
          <a:p>
            <a:pPr marL="171450" indent="-171450">
              <a:buFont typeface="Wingdings" panose="05000000000000000000" pitchFamily="2" charset="2"/>
              <a:buChar char="Ø"/>
            </a:pPr>
            <a:r>
              <a:rPr lang="en-US" dirty="0"/>
              <a:t>Distribute a copy of the Check Your Lens Prompts to members</a:t>
            </a:r>
          </a:p>
          <a:p>
            <a:pPr marL="171450" indent="-171450">
              <a:buFont typeface="Wingdings" panose="05000000000000000000" pitchFamily="2" charset="2"/>
              <a:buChar char="Ø"/>
            </a:pPr>
            <a:r>
              <a:rPr lang="en-US" dirty="0"/>
              <a:t>Have them quietly read the prompts to themselves</a:t>
            </a:r>
          </a:p>
          <a:p>
            <a:pPr marL="171450" indent="-171450">
              <a:buFont typeface="Wingdings" panose="05000000000000000000" pitchFamily="2" charset="2"/>
              <a:buChar char="Ø"/>
            </a:pPr>
            <a:r>
              <a:rPr lang="en-US" dirty="0"/>
              <a:t>Then, either:</a:t>
            </a:r>
          </a:p>
          <a:p>
            <a:pPr marL="628650" lvl="1" indent="-171450">
              <a:buFont typeface="Arial" panose="020B0604020202020204" pitchFamily="34" charset="0"/>
              <a:buChar char="•"/>
            </a:pPr>
            <a:r>
              <a:rPr lang="en-US" dirty="0"/>
              <a:t>Have them break into small groups to discuss their thoughts on their lenses, or</a:t>
            </a:r>
          </a:p>
          <a:p>
            <a:pPr marL="628650" lvl="1" indent="-171450">
              <a:buFont typeface="Arial" panose="020B0604020202020204" pitchFamily="34" charset="0"/>
              <a:buChar char="•"/>
            </a:pPr>
            <a:r>
              <a:rPr lang="en-US" dirty="0"/>
              <a:t>Have them report out in the larger group on their insights to these prompts</a:t>
            </a:r>
          </a:p>
          <a:p>
            <a:pPr marL="171450" lvl="0" indent="-171450">
              <a:buFont typeface="Wingdings" panose="05000000000000000000" pitchFamily="2" charset="2"/>
              <a:buChar char="Ø"/>
            </a:pPr>
            <a:r>
              <a:rPr lang="en-US" dirty="0"/>
              <a:t>Suggested discussion questions:</a:t>
            </a:r>
          </a:p>
          <a:p>
            <a:pPr marL="628650" lvl="1" indent="-171450">
              <a:buFont typeface="Arial" panose="020B0604020202020204" pitchFamily="34" charset="0"/>
              <a:buChar char="•"/>
            </a:pPr>
            <a:r>
              <a:rPr lang="en-US" dirty="0"/>
              <a:t>This is a long list of characteristics. Which ones surprised you or had you not thought about before? </a:t>
            </a:r>
          </a:p>
          <a:p>
            <a:pPr marL="628650" lvl="1" indent="-171450">
              <a:buFont typeface="Arial" panose="020B0604020202020204" pitchFamily="34" charset="0"/>
              <a:buChar char="•"/>
            </a:pPr>
            <a:r>
              <a:rPr lang="en-US" dirty="0"/>
              <a:t>Which ones do you think are the most important for doing this work well?</a:t>
            </a:r>
          </a:p>
          <a:p>
            <a:pPr marL="628650" lvl="1" indent="-171450">
              <a:buFont typeface="Arial" panose="020B0604020202020204" pitchFamily="34" charset="0"/>
              <a:buChar char="•"/>
            </a:pPr>
            <a:r>
              <a:rPr lang="en-US" dirty="0"/>
              <a:t>Which ones seem less important?</a:t>
            </a:r>
          </a:p>
          <a:p>
            <a:pPr marL="628650" lvl="1" indent="-171450">
              <a:buFont typeface="Arial" panose="020B0604020202020204" pitchFamily="34" charset="0"/>
              <a:buChar char="•"/>
            </a:pPr>
            <a:r>
              <a:rPr lang="en-US" dirty="0"/>
              <a:t>What gaps do we see on our team based on these prompts? Are we missing any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D0D33D8A-0B10-491B-B060-8972E3AF9C06}" type="slidenum">
              <a:rPr lang="en-US" smtClean="0"/>
              <a:t>19</a:t>
            </a:fld>
            <a:endParaRPr lang="en-US"/>
          </a:p>
        </p:txBody>
      </p:sp>
    </p:spTree>
    <p:extLst>
      <p:ext uri="{BB962C8B-B14F-4D97-AF65-F5344CB8AC3E}">
        <p14:creationId xmlns:p14="http://schemas.microsoft.com/office/powerpoint/2010/main" val="378947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fontAlgn="base">
              <a:defRPr/>
            </a:pPr>
            <a:r>
              <a:rPr lang="en-US" b="1"/>
              <a:t>Facilitator Notes: </a:t>
            </a:r>
          </a:p>
          <a:p>
            <a:pPr marL="176679" indent="-176679" fontAlgn="base">
              <a:buFont typeface="Wingdings" pitchFamily="2" charset="2"/>
              <a:buChar char="Ø"/>
            </a:pPr>
            <a:endParaRPr lang="en-US"/>
          </a:p>
          <a:p>
            <a:pPr marL="176679" indent="-176679" fontAlgn="base">
              <a:buFont typeface="Wingdings" pitchFamily="2" charset="2"/>
              <a:buChar char="Ø"/>
            </a:pPr>
            <a:r>
              <a:rPr lang="en-US"/>
              <a:t>It is important to question what you think you know and what information you think you need.</a:t>
            </a:r>
            <a:br>
              <a:rPr lang="en-US"/>
            </a:br>
            <a:r>
              <a:rPr lang="en-US"/>
              <a:t> </a:t>
            </a:r>
          </a:p>
          <a:p>
            <a:pPr marL="176679" indent="-176679" fontAlgn="base">
              <a:buFont typeface="Wingdings" pitchFamily="2" charset="2"/>
              <a:buChar char="Ø"/>
            </a:pPr>
            <a:r>
              <a:rPr lang="en-US"/>
              <a:t>Examining your blind spots and questioning your assumptions is an important part of data use and research.</a:t>
            </a:r>
            <a:br>
              <a:rPr lang="en-US"/>
            </a:br>
            <a:r>
              <a:rPr lang="en-US"/>
              <a:t> </a:t>
            </a:r>
          </a:p>
          <a:p>
            <a:pPr marL="176679" indent="-176679" fontAlgn="base">
              <a:buFont typeface="Wingdings" pitchFamily="2" charset="2"/>
              <a:buChar char="Ø"/>
            </a:pPr>
            <a:r>
              <a:rPr lang="en-US"/>
              <a:t>Figure out who you can engage to help you identify your blind spots and what you might be missing, i.e., what data would be helpful that you haven’t thought about yet.</a:t>
            </a:r>
          </a:p>
          <a:p>
            <a:pPr marL="176679" indent="-176679" fontAlgn="base">
              <a:buFont typeface="Wingdings" pitchFamily="2" charset="2"/>
              <a:buChar char="Ø"/>
            </a:pPr>
            <a:endParaRPr lang="en-US"/>
          </a:p>
          <a:p>
            <a:pPr marL="176679" indent="-176679" fontAlgn="base">
              <a:buFont typeface="Wingdings" pitchFamily="2" charset="2"/>
              <a:buChar char="Ø"/>
            </a:pPr>
            <a:r>
              <a:rPr lang="en-US"/>
              <a:t>Consider facilitating a short discussion: Can you think of a time when you made a decision, not knowing what you didn’t know? How did this turn out? </a:t>
            </a:r>
          </a:p>
          <a:p>
            <a:pPr marL="176679" indent="-176679" fontAlgn="base">
              <a:buFont typeface="Wingdings" pitchFamily="2" charset="2"/>
              <a:buChar char="Ø"/>
            </a:pPr>
            <a:endParaRPr lang="en-US"/>
          </a:p>
          <a:p>
            <a:pPr marL="176679" indent="-176679" fontAlgn="base">
              <a:buFont typeface="Wingdings" pitchFamily="2" charset="2"/>
              <a:buChar char="Ø"/>
            </a:pPr>
            <a:endParaRPr lang="en-US"/>
          </a:p>
          <a:p>
            <a:endParaRPr lang="en-US"/>
          </a:p>
        </p:txBody>
      </p:sp>
      <p:sp>
        <p:nvSpPr>
          <p:cNvPr id="4" name="Slide Number Placeholder 3"/>
          <p:cNvSpPr>
            <a:spLocks noGrp="1"/>
          </p:cNvSpPr>
          <p:nvPr>
            <p:ph type="sldNum" sz="quarter" idx="5"/>
          </p:nvPr>
        </p:nvSpPr>
        <p:spPr/>
        <p:txBody>
          <a:bodyPr/>
          <a:lstStyle/>
          <a:p>
            <a:fld id="{BF31CF5C-8549-C745-BA15-69195CDAAB49}" type="slidenum">
              <a:rPr lang="en-US" smtClean="0"/>
              <a:t>20</a:t>
            </a:fld>
            <a:endParaRPr lang="en-US"/>
          </a:p>
        </p:txBody>
      </p:sp>
    </p:spTree>
    <p:extLst>
      <p:ext uri="{BB962C8B-B14F-4D97-AF65-F5344CB8AC3E}">
        <p14:creationId xmlns:p14="http://schemas.microsoft.com/office/powerpoint/2010/main" val="2269927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endParaRPr lang="en-US" dirty="0"/>
          </a:p>
          <a:p>
            <a:pPr marL="176679" indent="-176679">
              <a:buFont typeface="Wingdings" pitchFamily="2" charset="2"/>
              <a:buChar char="Ø"/>
            </a:pPr>
            <a:r>
              <a:rPr lang="en-US" dirty="0"/>
              <a:t>There are a lot of ways to systematically collect data.</a:t>
            </a:r>
            <a:br>
              <a:rPr lang="en-US" dirty="0"/>
            </a:br>
            <a:endParaRPr lang="en-US" dirty="0"/>
          </a:p>
          <a:p>
            <a:pPr marL="176679" indent="-176679">
              <a:buFont typeface="Wingdings" pitchFamily="2" charset="2"/>
              <a:buChar char="Ø"/>
            </a:pPr>
            <a:r>
              <a:rPr lang="en-US" dirty="0"/>
              <a:t>Picking which way to gather your data, in other words, what method you will use, depends on your objectives. </a:t>
            </a:r>
          </a:p>
          <a:p>
            <a:pPr marL="176679" indent="-176679">
              <a:buFont typeface="Wingdings" pitchFamily="2" charset="2"/>
              <a:buChar char="Ø"/>
            </a:pPr>
            <a:endParaRPr lang="en-US" dirty="0"/>
          </a:p>
          <a:p>
            <a:pPr marL="176679" indent="-176679">
              <a:buFont typeface="Wingdings" pitchFamily="2" charset="2"/>
              <a:buChar char="Ø"/>
            </a:pPr>
            <a:r>
              <a:rPr lang="en-US" dirty="0"/>
              <a:t>Facilitate a discussion around this topic. Questions to ask might include: Can we identify some program objectives or data gaps we have right now that we want to fill? How do these objectives relate to the stage of our </a:t>
            </a:r>
            <a:r>
              <a:rPr lang="en-US" sz="1800" dirty="0">
                <a:effectLst/>
                <a:latin typeface="Open Sans" panose="020B0606030504020204" pitchFamily="34" charset="0"/>
                <a:ea typeface="Open Sans" panose="020B0606030504020204" pitchFamily="34" charset="0"/>
              </a:rPr>
              <a:t>public health and safety partnership</a:t>
            </a:r>
            <a:r>
              <a:rPr lang="en-US" dirty="0"/>
              <a:t> and our current work? How will addressing these data gaps help us move forward? What decisions will they help us make? Who else will find these data useful – who is our audience? Whose voices need to be represented in order to address these data gaps?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83BA6-36A8-4E48-82F6-B061FE5C27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561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628650" lvl="1" indent="-171450">
              <a:lnSpc>
                <a:spcPct val="90000"/>
              </a:lnSpc>
              <a:spcBef>
                <a:spcPts val="500"/>
              </a:spcBef>
              <a:buFont typeface="Arial"/>
              <a:buChar char="•"/>
            </a:pPr>
            <a:r>
              <a:rPr lang="en-US" dirty="0"/>
              <a:t>Mistrust about research due to historical and present-day harmful research practices in communities of color </a:t>
            </a:r>
            <a:endParaRPr lang="en-US" dirty="0">
              <a:cs typeface="Calibri"/>
            </a:endParaRPr>
          </a:p>
          <a:p>
            <a:pPr marL="628650" lvl="1" indent="-171450">
              <a:lnSpc>
                <a:spcPct val="90000"/>
              </a:lnSpc>
              <a:spcBef>
                <a:spcPts val="500"/>
              </a:spcBef>
              <a:buFont typeface="Arial"/>
              <a:buChar char="•"/>
            </a:pPr>
            <a:r>
              <a:rPr lang="en-US" dirty="0"/>
              <a:t>Fears about research documentation in immigrant and refugee communities</a:t>
            </a:r>
            <a:endParaRPr lang="en-US" dirty="0">
              <a:cs typeface="Calibri"/>
            </a:endParaRPr>
          </a:p>
          <a:p>
            <a:pPr marL="628650" lvl="1" indent="-171450">
              <a:lnSpc>
                <a:spcPct val="90000"/>
              </a:lnSpc>
              <a:spcBef>
                <a:spcPts val="500"/>
              </a:spcBef>
              <a:buFont typeface="Arial"/>
              <a:buChar char="•"/>
            </a:pPr>
            <a:r>
              <a:rPr lang="en-US" dirty="0"/>
              <a:t>Language needs of different groups </a:t>
            </a:r>
            <a:endParaRPr lang="en-US" dirty="0">
              <a:cs typeface="Calibri"/>
            </a:endParaRPr>
          </a:p>
          <a:p>
            <a:endParaRPr lang="en-US" b="1" dirty="0">
              <a:cs typeface="Calibri"/>
            </a:endParaRPr>
          </a:p>
          <a:p>
            <a:endParaRPr lang="en-US" b="1" dirty="0"/>
          </a:p>
          <a:p>
            <a:pPr marL="176679" indent="-176679">
              <a:buFont typeface="Wingdings" pitchFamily="2" charset="2"/>
              <a:buChar char="Ø"/>
            </a:pPr>
            <a:r>
              <a:rPr lang="en-US" b="0" dirty="0"/>
              <a:t>Remind the group of the importance of engaging with and considering community experiences and voices at each step of the data use process, whether that is primary data collection by the PHAST or interpretation of existing data.</a:t>
            </a:r>
            <a:br>
              <a:rPr lang="en-US" b="0" dirty="0"/>
            </a:br>
            <a:r>
              <a:rPr lang="en-US" b="0" dirty="0"/>
              <a:t> </a:t>
            </a:r>
          </a:p>
          <a:p>
            <a:pPr marL="176679" indent="-176679">
              <a:buFont typeface="Wingdings" pitchFamily="2" charset="2"/>
              <a:buChar char="Ø"/>
            </a:pPr>
            <a:r>
              <a:rPr lang="en-US" b="0" dirty="0"/>
              <a:t>How can affected communities be brought to the table around data use? </a:t>
            </a:r>
            <a:br>
              <a:rPr lang="en-US" b="0" dirty="0"/>
            </a:br>
            <a:endParaRPr lang="en-US" b="0" dirty="0"/>
          </a:p>
          <a:p>
            <a:pPr marL="176679" indent="-176679">
              <a:buFont typeface="Wingdings" pitchFamily="2" charset="2"/>
              <a:buChar char="Ø"/>
            </a:pPr>
            <a:r>
              <a:rPr lang="en-US" b="0" dirty="0"/>
              <a:t>Remember to think about community perspectives when considering your blind spots. </a:t>
            </a:r>
            <a:br>
              <a:rPr lang="en-US" b="0" dirty="0"/>
            </a:br>
            <a:endParaRPr lang="en-US" b="0" dirty="0"/>
          </a:p>
          <a:p>
            <a:pPr marL="176679" indent="-176679">
              <a:buFont typeface="Wingdings" pitchFamily="2" charset="2"/>
              <a:buChar char="Ø"/>
            </a:pPr>
            <a:r>
              <a:rPr lang="en-US" b="0" dirty="0"/>
              <a:t>Refer to the Stakeholder Mapping activity and Participatory Data Methods activity for more.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83BA6-36A8-4E48-82F6-B061FE5C27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00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73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b="0" dirty="0"/>
              <a:t>There are a lot of different ways to systematically gather data. We usually think about these methods as focused on numbers (quantitative) or narratives </a:t>
            </a:r>
            <a:r>
              <a:rPr lang="en-US" b="0" dirty="0">
                <a:solidFill>
                  <a:srgbClr val="C00000"/>
                </a:solidFill>
              </a:rPr>
              <a:t>(qualitative)</a:t>
            </a:r>
            <a:r>
              <a:rPr lang="en-US" b="0" dirty="0"/>
              <a:t>. Sometimes we combine the two in different ways, which we call mixed methods. And there are also participatory methods that aim to include people in decision-making processes or that are more interactive and strengths-based.</a:t>
            </a:r>
            <a:br>
              <a:rPr lang="en-US" b="0" dirty="0"/>
            </a:br>
            <a:r>
              <a:rPr lang="en-US" b="0" dirty="0"/>
              <a:t> </a:t>
            </a:r>
          </a:p>
          <a:p>
            <a:pPr marL="176679" indent="-176679">
              <a:buFont typeface="Wingdings" pitchFamily="2" charset="2"/>
              <a:buChar char="Ø"/>
            </a:pPr>
            <a:r>
              <a:rPr lang="en-US" b="0" dirty="0"/>
              <a:t>See the Participatory Data Collection Matrix activity for more information about some of these methods. </a:t>
            </a:r>
          </a:p>
          <a:p>
            <a:pPr marL="176679" indent="-176679">
              <a:buFont typeface="Wingdings" pitchFamily="2" charset="2"/>
              <a:buChar char="Ø"/>
            </a:pPr>
            <a:endParaRPr lang="en-US" b="0" dirty="0"/>
          </a:p>
          <a:p>
            <a:pPr marL="176679" indent="-176679">
              <a:buFont typeface="Wingdings" pitchFamily="2" charset="2"/>
              <a:buChar char="Ø"/>
            </a:pPr>
            <a:r>
              <a:rPr lang="en-US" b="0" dirty="0"/>
              <a:t>In this table, you can see examples of methods broken down by quantitative, qualitative, mixed, and participatory. Within each column, example methods are presented in order of less complex to more complex. For example, it’s easier to calculate a percentage than it is to spatially map datapoints.</a:t>
            </a:r>
            <a:br>
              <a:rPr lang="en-US" b="0" dirty="0"/>
            </a:br>
            <a:endParaRPr lang="en-US" b="0" dirty="0"/>
          </a:p>
          <a:p>
            <a:pPr marL="176679" indent="-176679">
              <a:buFont typeface="Wingdings" pitchFamily="2" charset="2"/>
              <a:buChar char="Ø"/>
            </a:pPr>
            <a:r>
              <a:rPr lang="en-US" b="0" dirty="0"/>
              <a:t>These methods don’t have to be complex. Some are, like complex statistical analyses or digital story-telling. However, others can be more straightforward, like simply counting the number of cases of interest or sitting in on town hall meetings and observing group dynamics. </a:t>
            </a:r>
            <a:br>
              <a:rPr lang="en-US" b="0" dirty="0"/>
            </a:br>
            <a:endParaRPr lang="en-US" b="0" dirty="0"/>
          </a:p>
          <a:p>
            <a:pPr marL="176679" indent="-176679">
              <a:buFont typeface="Wingdings" pitchFamily="2" charset="2"/>
              <a:buChar char="Ø"/>
            </a:pPr>
            <a:r>
              <a:rPr lang="en-US" b="0" dirty="0"/>
              <a:t>Remember to think about all the potential sources data can come from – don’t just stop at agency data.</a:t>
            </a:r>
          </a:p>
          <a:p>
            <a:pPr marL="176679" indent="-176679">
              <a:buFont typeface="Wingdings" pitchFamily="2" charset="2"/>
              <a:buChar char="Ø"/>
            </a:pPr>
            <a:endParaRPr lang="en-US" b="0" dirty="0"/>
          </a:p>
          <a:p>
            <a:pPr marL="176679" indent="-176679">
              <a:buFont typeface="Wingdings" pitchFamily="2" charset="2"/>
              <a:buChar char="Ø"/>
            </a:pPr>
            <a:r>
              <a:rPr lang="en-US" b="0" dirty="0"/>
              <a:t>This table can be connected to the Overdose Pathway/ Systems Mapping Resource. </a:t>
            </a:r>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23</a:t>
            </a:fld>
            <a:endParaRPr lang="en-US"/>
          </a:p>
        </p:txBody>
      </p:sp>
    </p:spTree>
    <p:extLst>
      <p:ext uri="{BB962C8B-B14F-4D97-AF65-F5344CB8AC3E}">
        <p14:creationId xmlns:p14="http://schemas.microsoft.com/office/powerpoint/2010/main" val="75429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b="0" dirty="0"/>
              <a:t>There are a lot of different ways to systematically gather data. We usually think about these methods as focused on numbers (quantitative) or narratives </a:t>
            </a:r>
            <a:r>
              <a:rPr lang="en-US" b="0" dirty="0">
                <a:solidFill>
                  <a:srgbClr val="C00000"/>
                </a:solidFill>
              </a:rPr>
              <a:t>(qualitative)</a:t>
            </a:r>
            <a:r>
              <a:rPr lang="en-US" b="0" dirty="0"/>
              <a:t>. Sometimes we combine the two in different ways, which we call mixed methods. And there are also participatory methods that aim to include people in decision-making processes or that are more interactive and strengths-based.</a:t>
            </a:r>
            <a:br>
              <a:rPr lang="en-US" b="0" dirty="0"/>
            </a:br>
            <a:r>
              <a:rPr lang="en-US" b="0" dirty="0"/>
              <a:t> </a:t>
            </a:r>
          </a:p>
          <a:p>
            <a:pPr marL="176679" indent="-176679">
              <a:buFont typeface="Wingdings" pitchFamily="2" charset="2"/>
              <a:buChar char="Ø"/>
            </a:pPr>
            <a:r>
              <a:rPr lang="en-US" b="0" dirty="0"/>
              <a:t>See the Participatory Data Collection Matrix activity for more information about some of these methods. </a:t>
            </a:r>
          </a:p>
          <a:p>
            <a:pPr marL="176679" indent="-176679">
              <a:buFont typeface="Wingdings" pitchFamily="2" charset="2"/>
              <a:buChar char="Ø"/>
            </a:pPr>
            <a:endParaRPr lang="en-US" b="0" dirty="0"/>
          </a:p>
          <a:p>
            <a:pPr marL="176679" indent="-176679">
              <a:buFont typeface="Wingdings" pitchFamily="2" charset="2"/>
              <a:buChar char="Ø"/>
            </a:pPr>
            <a:r>
              <a:rPr lang="en-US" b="0" dirty="0"/>
              <a:t>In this table, you can see examples of methods broken down by quantitative, qualitative, mixed, and participatory. Within each column, example methods are presented in order of less complex to more complex. For example, it’s easier to calculate a percentage than it is to spatially map datapoints.</a:t>
            </a:r>
            <a:br>
              <a:rPr lang="en-US" b="0" dirty="0"/>
            </a:br>
            <a:endParaRPr lang="en-US" b="0" dirty="0"/>
          </a:p>
          <a:p>
            <a:pPr marL="176679" indent="-176679">
              <a:buFont typeface="Wingdings" pitchFamily="2" charset="2"/>
              <a:buChar char="Ø"/>
            </a:pPr>
            <a:r>
              <a:rPr lang="en-US" b="0" dirty="0"/>
              <a:t>These methods don’t have to be complex. Some are, like complex statistical analyses or digital story-telling. However, others can be more straightforward, like simply counting the number of cases of interest or sitting in on town hall meetings and observing group dynamics. </a:t>
            </a:r>
            <a:br>
              <a:rPr lang="en-US" b="0" dirty="0"/>
            </a:br>
            <a:endParaRPr lang="en-US" b="0" dirty="0"/>
          </a:p>
          <a:p>
            <a:pPr marL="176679" indent="-176679">
              <a:buFont typeface="Wingdings" pitchFamily="2" charset="2"/>
              <a:buChar char="Ø"/>
            </a:pPr>
            <a:r>
              <a:rPr lang="en-US" b="0" dirty="0"/>
              <a:t>Remember to think about all the potential sources data can come from – don’t just stop at agency data.</a:t>
            </a:r>
          </a:p>
          <a:p>
            <a:pPr marL="176679" indent="-176679">
              <a:buFont typeface="Wingdings" pitchFamily="2" charset="2"/>
              <a:buChar char="Ø"/>
            </a:pPr>
            <a:endParaRPr lang="en-US" b="0" dirty="0"/>
          </a:p>
          <a:p>
            <a:pPr marL="176679" indent="-176679">
              <a:buFont typeface="Wingdings" pitchFamily="2" charset="2"/>
              <a:buChar char="Ø"/>
            </a:pPr>
            <a:r>
              <a:rPr lang="en-US" b="0" dirty="0"/>
              <a:t>This table can be connected to the Overdose Pathway/ Systems Mapping Resource. </a:t>
            </a:r>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24</a:t>
            </a:fld>
            <a:endParaRPr lang="en-US"/>
          </a:p>
        </p:txBody>
      </p:sp>
    </p:spTree>
    <p:extLst>
      <p:ext uri="{BB962C8B-B14F-4D97-AF65-F5344CB8AC3E}">
        <p14:creationId xmlns:p14="http://schemas.microsoft.com/office/powerpoint/2010/main" val="417258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 </a:t>
            </a:r>
          </a:p>
          <a:p>
            <a:endParaRPr lang="en-US" b="1"/>
          </a:p>
          <a:p>
            <a:pPr marL="176679" indent="-176679">
              <a:buFont typeface="Wingdings" pitchFamily="2" charset="2"/>
              <a:buChar char="Ø"/>
            </a:pPr>
            <a:r>
              <a:rPr lang="en-US" b="0"/>
              <a:t>There are a lot of different ways to systematically gather data. We usually think about these methods as focused on numbers (quantitative) or narratives </a:t>
            </a:r>
            <a:r>
              <a:rPr lang="en-US" b="0">
                <a:solidFill>
                  <a:srgbClr val="C00000"/>
                </a:solidFill>
              </a:rPr>
              <a:t>(qualitative)</a:t>
            </a:r>
            <a:r>
              <a:rPr lang="en-US" b="0"/>
              <a:t>. Sometimes we combine the two in different ways, which we call mixed methods. And there are also participatory methods that aim to include people in decision-making processes or that are more interactive and strengths-based.</a:t>
            </a:r>
            <a:br>
              <a:rPr lang="en-US" b="0"/>
            </a:br>
            <a:r>
              <a:rPr lang="en-US" b="0"/>
              <a:t> </a:t>
            </a:r>
          </a:p>
          <a:p>
            <a:pPr marL="176679" indent="-176679">
              <a:buFont typeface="Wingdings" pitchFamily="2" charset="2"/>
              <a:buChar char="Ø"/>
            </a:pPr>
            <a:r>
              <a:rPr lang="en-US" b="0"/>
              <a:t>See the Participatory Data Collection Matrix activity for more information about some of these methods. </a:t>
            </a:r>
          </a:p>
          <a:p>
            <a:pPr marL="176679" indent="-176679">
              <a:buFont typeface="Wingdings" pitchFamily="2" charset="2"/>
              <a:buChar char="Ø"/>
            </a:pPr>
            <a:endParaRPr lang="en-US" b="0"/>
          </a:p>
          <a:p>
            <a:pPr marL="176679" indent="-176679">
              <a:buFont typeface="Wingdings" pitchFamily="2" charset="2"/>
              <a:buChar char="Ø"/>
            </a:pPr>
            <a:r>
              <a:rPr lang="en-US" b="0"/>
              <a:t>In this table, you can see examples of methods broken down by quantitative, qualitative, mixed, and participatory. Within each column, example methods are presented in order of less complex to more complex. For example, it’s easier to calculate a percentage than it is to spatially map datapoints.</a:t>
            </a:r>
            <a:br>
              <a:rPr lang="en-US" b="0"/>
            </a:br>
            <a:endParaRPr lang="en-US" b="0"/>
          </a:p>
          <a:p>
            <a:pPr marL="176679" indent="-176679">
              <a:buFont typeface="Wingdings" pitchFamily="2" charset="2"/>
              <a:buChar char="Ø"/>
            </a:pPr>
            <a:r>
              <a:rPr lang="en-US" b="0"/>
              <a:t>These methods don’t have to be complex. Some are, like complex statistical analyses or digital story-telling. However, others can be more straightforward, like simply counting the number of cases of interest or sitting in on town hall meetings and observing group dynamics. </a:t>
            </a:r>
            <a:br>
              <a:rPr lang="en-US" b="0"/>
            </a:br>
            <a:endParaRPr lang="en-US" b="0"/>
          </a:p>
          <a:p>
            <a:pPr marL="176679" indent="-176679">
              <a:buFont typeface="Wingdings" pitchFamily="2" charset="2"/>
              <a:buChar char="Ø"/>
            </a:pPr>
            <a:r>
              <a:rPr lang="en-US" b="0"/>
              <a:t>Remember to think about all the potential sources data can come from – don’t just stop at agency data.</a:t>
            </a:r>
          </a:p>
          <a:p>
            <a:pPr marL="176679" indent="-176679">
              <a:buFont typeface="Wingdings" pitchFamily="2" charset="2"/>
              <a:buChar char="Ø"/>
            </a:pPr>
            <a:endParaRPr lang="en-US" b="0"/>
          </a:p>
          <a:p>
            <a:pPr marL="176679" indent="-176679">
              <a:buFont typeface="Wingdings" pitchFamily="2" charset="2"/>
              <a:buChar char="Ø"/>
            </a:pPr>
            <a:r>
              <a:rPr lang="en-US" b="0"/>
              <a:t>This table can be connected to the Overdose Pathway/ Systems Mapping Resource. </a:t>
            </a:r>
            <a:endParaRPr lang="en-US"/>
          </a:p>
        </p:txBody>
      </p:sp>
      <p:sp>
        <p:nvSpPr>
          <p:cNvPr id="4" name="Slide Number Placeholder 3"/>
          <p:cNvSpPr>
            <a:spLocks noGrp="1"/>
          </p:cNvSpPr>
          <p:nvPr>
            <p:ph type="sldNum" sz="quarter" idx="5"/>
          </p:nvPr>
        </p:nvSpPr>
        <p:spPr/>
        <p:txBody>
          <a:bodyPr/>
          <a:lstStyle/>
          <a:p>
            <a:fld id="{BF31CF5C-8549-C745-BA15-69195CDAAB49}" type="slidenum">
              <a:rPr lang="en-US" smtClean="0"/>
              <a:t>25</a:t>
            </a:fld>
            <a:endParaRPr lang="en-US"/>
          </a:p>
        </p:txBody>
      </p:sp>
    </p:spTree>
    <p:extLst>
      <p:ext uri="{BB962C8B-B14F-4D97-AF65-F5344CB8AC3E}">
        <p14:creationId xmlns:p14="http://schemas.microsoft.com/office/powerpoint/2010/main" val="393719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b="0" dirty="0"/>
              <a:t>There are a lot of different ways to systematically gather data. We usually think about these methods as focused on numbers (quantitative) or narratives </a:t>
            </a:r>
            <a:r>
              <a:rPr lang="en-US" b="0" dirty="0">
                <a:solidFill>
                  <a:srgbClr val="C00000"/>
                </a:solidFill>
              </a:rPr>
              <a:t>(qualitative)</a:t>
            </a:r>
            <a:r>
              <a:rPr lang="en-US" b="0" dirty="0"/>
              <a:t>. Sometimes we combine the two in different ways, which we call mixed methods. And there are also participatory methods that aim to include people in decision-making processes or that are more interactive and strengths-based.</a:t>
            </a:r>
            <a:br>
              <a:rPr lang="en-US" b="0" dirty="0"/>
            </a:br>
            <a:r>
              <a:rPr lang="en-US" b="0" dirty="0"/>
              <a:t> </a:t>
            </a:r>
          </a:p>
          <a:p>
            <a:pPr marL="176679" indent="-176679">
              <a:buFont typeface="Wingdings" pitchFamily="2" charset="2"/>
              <a:buChar char="Ø"/>
            </a:pPr>
            <a:r>
              <a:rPr lang="en-US" b="0" dirty="0"/>
              <a:t>See the Participatory Data Collection Matrix activity for more information about some of these methods. </a:t>
            </a:r>
          </a:p>
          <a:p>
            <a:pPr marL="176679" indent="-176679">
              <a:buFont typeface="Wingdings" pitchFamily="2" charset="2"/>
              <a:buChar char="Ø"/>
            </a:pPr>
            <a:endParaRPr lang="en-US" b="0" dirty="0"/>
          </a:p>
          <a:p>
            <a:pPr marL="176679" indent="-176679">
              <a:buFont typeface="Wingdings" pitchFamily="2" charset="2"/>
              <a:buChar char="Ø"/>
            </a:pPr>
            <a:r>
              <a:rPr lang="en-US" b="0" dirty="0"/>
              <a:t>In this table, you can see examples of methods broken down by quantitative, qualitative, mixed, and participatory. Within each column, example methods are presented in order of less complex to more complex. For example, it’s easier to calculate a percentage than it is to spatially map datapoints.</a:t>
            </a:r>
            <a:br>
              <a:rPr lang="en-US" b="0" dirty="0"/>
            </a:br>
            <a:endParaRPr lang="en-US" b="0" dirty="0"/>
          </a:p>
          <a:p>
            <a:pPr marL="176679" indent="-176679">
              <a:buFont typeface="Wingdings" pitchFamily="2" charset="2"/>
              <a:buChar char="Ø"/>
            </a:pPr>
            <a:r>
              <a:rPr lang="en-US" b="0" dirty="0"/>
              <a:t>These methods don’t have to be complex. Some are, like complex statistical analyses or digital story-telling. However, others can be more straightforward, like simply counting the number of cases of interest or sitting in on town hall meetings and observing group dynamics. </a:t>
            </a:r>
            <a:br>
              <a:rPr lang="en-US" b="0" dirty="0"/>
            </a:br>
            <a:endParaRPr lang="en-US" b="0" dirty="0"/>
          </a:p>
          <a:p>
            <a:pPr marL="176679" indent="-176679">
              <a:buFont typeface="Wingdings" pitchFamily="2" charset="2"/>
              <a:buChar char="Ø"/>
            </a:pPr>
            <a:r>
              <a:rPr lang="en-US" b="0" dirty="0"/>
              <a:t>Remember to think about all the potential sources data can come from – don’t just stop at agency data.</a:t>
            </a:r>
          </a:p>
          <a:p>
            <a:pPr marL="176679" indent="-176679">
              <a:buFont typeface="Wingdings" pitchFamily="2" charset="2"/>
              <a:buChar char="Ø"/>
            </a:pPr>
            <a:endParaRPr lang="en-US" b="0" dirty="0"/>
          </a:p>
          <a:p>
            <a:pPr marL="176679" indent="-176679">
              <a:buFont typeface="Wingdings" pitchFamily="2" charset="2"/>
              <a:buChar char="Ø"/>
            </a:pPr>
            <a:r>
              <a:rPr lang="en-US" b="0" dirty="0"/>
              <a:t>This table can be connected to the Overdose Pathway/ Systems Mapping Resource. </a:t>
            </a:r>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26</a:t>
            </a:fld>
            <a:endParaRPr lang="en-US"/>
          </a:p>
        </p:txBody>
      </p:sp>
    </p:spTree>
    <p:extLst>
      <p:ext uri="{BB962C8B-B14F-4D97-AF65-F5344CB8AC3E}">
        <p14:creationId xmlns:p14="http://schemas.microsoft.com/office/powerpoint/2010/main" val="171152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t>Facilitator Notes: </a:t>
            </a:r>
          </a:p>
          <a:p>
            <a:pPr defTabSz="942289">
              <a:defRPr/>
            </a:pPr>
            <a:r>
              <a:rPr lang="en-US"/>
              <a:t> </a:t>
            </a:r>
          </a:p>
          <a:p>
            <a:pPr marL="176679" indent="-176679">
              <a:buFont typeface="Wingdings" pitchFamily="2" charset="2"/>
              <a:buChar char="Ø"/>
            </a:pPr>
            <a:r>
              <a:rPr lang="en-US"/>
              <a:t>Let’s consider the difference between what are called “primary” and “secondary” sources of data.</a:t>
            </a:r>
            <a:br>
              <a:rPr lang="en-US"/>
            </a:br>
            <a:endParaRPr lang="en-US"/>
          </a:p>
          <a:p>
            <a:pPr marL="176679" indent="-176679">
              <a:buFont typeface="Wingdings" pitchFamily="2" charset="2"/>
              <a:buChar char="Ø"/>
            </a:pPr>
            <a:r>
              <a:rPr lang="en-US"/>
              <a:t>Now consider how data sources named in the PHAST Toolkit (Module 2, Table 7) might fit into these categories. Some examples are provided on this slide. Can you think of others? </a:t>
            </a:r>
            <a:br>
              <a:rPr lang="en-US"/>
            </a:br>
            <a:endParaRPr lang="en-US"/>
          </a:p>
          <a:p>
            <a:pPr marL="176679" indent="-176679">
              <a:buFont typeface="Wingdings" pitchFamily="2" charset="2"/>
              <a:buChar char="Ø"/>
            </a:pPr>
            <a:r>
              <a:rPr lang="en-US"/>
              <a:t>Understanding how to categorize data sources is useful for program planning and ensuring that you’re not just relying on one form of data. It’s especially important to make sure that you are drawing on enough qualitative and participatory sources of data. These sources are often under-utilized, but they are critical for amplifying the voices of people with lived experience. </a:t>
            </a:r>
            <a:br>
              <a:rPr lang="en-US"/>
            </a:br>
            <a:r>
              <a:rPr lang="en-US"/>
              <a:t> </a:t>
            </a:r>
          </a:p>
          <a:p>
            <a:pPr marL="176679" indent="-176679">
              <a:buFont typeface="Wingdings" pitchFamily="2" charset="2"/>
              <a:buChar char="Ø"/>
            </a:pPr>
            <a:r>
              <a:rPr lang="en-US"/>
              <a:t>Selecting which method to use depends on your objectives, as we discussed earlier. It also depends on your experience with and access to different sources of data or people who can gather different sources of data and interpret them. </a:t>
            </a:r>
          </a:p>
          <a:p>
            <a:endParaRPr lang="en-US"/>
          </a:p>
          <a:p>
            <a:pPr marL="176679" indent="-176679">
              <a:buFont typeface="Wingdings" pitchFamily="2" charset="2"/>
              <a:buChar char="Ø"/>
            </a:pPr>
            <a:endParaRPr lang="en-US"/>
          </a:p>
          <a:p>
            <a:endParaRPr lang="en-US"/>
          </a:p>
        </p:txBody>
      </p:sp>
      <p:sp>
        <p:nvSpPr>
          <p:cNvPr id="4" name="Slide Number Placeholder 3"/>
          <p:cNvSpPr>
            <a:spLocks noGrp="1"/>
          </p:cNvSpPr>
          <p:nvPr>
            <p:ph type="sldNum" sz="quarter" idx="5"/>
          </p:nvPr>
        </p:nvSpPr>
        <p:spPr/>
        <p:txBody>
          <a:bodyPr/>
          <a:lstStyle/>
          <a:p>
            <a:fld id="{BF31CF5C-8549-C745-BA15-69195CDAAB49}" type="slidenum">
              <a:rPr lang="en-US" smtClean="0"/>
              <a:t>27</a:t>
            </a:fld>
            <a:endParaRPr lang="en-US"/>
          </a:p>
        </p:txBody>
      </p:sp>
    </p:spTree>
    <p:extLst>
      <p:ext uri="{BB962C8B-B14F-4D97-AF65-F5344CB8AC3E}">
        <p14:creationId xmlns:p14="http://schemas.microsoft.com/office/powerpoint/2010/main" val="23845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a:t>Facilitator Notes: </a:t>
            </a:r>
          </a:p>
          <a:p>
            <a:pPr defTabSz="942289">
              <a:defRPr/>
            </a:pPr>
            <a:r>
              <a:rPr lang="en-US"/>
              <a:t> </a:t>
            </a:r>
          </a:p>
          <a:p>
            <a:pPr marL="176679" indent="-176679">
              <a:buFont typeface="Wingdings" pitchFamily="2" charset="2"/>
              <a:buChar char="Ø"/>
            </a:pPr>
            <a:r>
              <a:rPr lang="en-US"/>
              <a:t>Let’s consider the difference between what are called “primary” and “secondary” sources of data.</a:t>
            </a:r>
            <a:br>
              <a:rPr lang="en-US"/>
            </a:br>
            <a:endParaRPr lang="en-US"/>
          </a:p>
          <a:p>
            <a:pPr marL="176679" indent="-176679">
              <a:buFont typeface="Wingdings" pitchFamily="2" charset="2"/>
              <a:buChar char="Ø"/>
            </a:pPr>
            <a:r>
              <a:rPr lang="en-US"/>
              <a:t>Now consider how data sources named in the PHAST Toolkit (Module 2, Table 7) might fit into these categories. Some examples are provided on this slide. Can you think of others? </a:t>
            </a:r>
            <a:br>
              <a:rPr lang="en-US"/>
            </a:br>
            <a:endParaRPr lang="en-US"/>
          </a:p>
          <a:p>
            <a:pPr marL="176679" indent="-176679">
              <a:buFont typeface="Wingdings" pitchFamily="2" charset="2"/>
              <a:buChar char="Ø"/>
            </a:pPr>
            <a:r>
              <a:rPr lang="en-US"/>
              <a:t>Understanding how to categorize data sources is useful for program planning and ensuring that you’re not just relying on one form of data. It’s especially important to make sure that you are drawing on enough qualitative and participatory sources of data. These sources are often under-utilized, but they are critical for amplifying the voices of people with lived experience. </a:t>
            </a:r>
            <a:br>
              <a:rPr lang="en-US"/>
            </a:br>
            <a:r>
              <a:rPr lang="en-US"/>
              <a:t> </a:t>
            </a:r>
          </a:p>
          <a:p>
            <a:pPr marL="176679" indent="-176679">
              <a:buFont typeface="Wingdings" pitchFamily="2" charset="2"/>
              <a:buChar char="Ø"/>
            </a:pPr>
            <a:r>
              <a:rPr lang="en-US"/>
              <a:t>Selecting which method to use depends on your objectives, as we discussed earlier. It also depends on your experience with and access to different sources of data or people who can gather different sources of data and interpret them. </a:t>
            </a:r>
          </a:p>
          <a:p>
            <a:endParaRPr lang="en-US"/>
          </a:p>
          <a:p>
            <a:pPr marL="176679" indent="-176679">
              <a:buFont typeface="Wingdings" pitchFamily="2" charset="2"/>
              <a:buChar char="Ø"/>
            </a:pPr>
            <a:endParaRPr lang="en-US"/>
          </a:p>
          <a:p>
            <a:endParaRPr lang="en-US"/>
          </a:p>
        </p:txBody>
      </p:sp>
      <p:sp>
        <p:nvSpPr>
          <p:cNvPr id="4" name="Slide Number Placeholder 3"/>
          <p:cNvSpPr>
            <a:spLocks noGrp="1"/>
          </p:cNvSpPr>
          <p:nvPr>
            <p:ph type="sldNum" sz="quarter" idx="5"/>
          </p:nvPr>
        </p:nvSpPr>
        <p:spPr/>
        <p:txBody>
          <a:bodyPr/>
          <a:lstStyle/>
          <a:p>
            <a:fld id="{BF31CF5C-8549-C745-BA15-69195CDAAB49}" type="slidenum">
              <a:rPr lang="en-US" smtClean="0"/>
              <a:t>28</a:t>
            </a:fld>
            <a:endParaRPr lang="en-US"/>
          </a:p>
        </p:txBody>
      </p:sp>
    </p:spTree>
    <p:extLst>
      <p:ext uri="{BB962C8B-B14F-4D97-AF65-F5344CB8AC3E}">
        <p14:creationId xmlns:p14="http://schemas.microsoft.com/office/powerpoint/2010/main" val="1803528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cs typeface="Calibri"/>
            </a:endParaRPr>
          </a:p>
          <a:p>
            <a:pPr>
              <a:lnSpc>
                <a:spcPct val="90000"/>
              </a:lnSpc>
              <a:spcBef>
                <a:spcPts val="1000"/>
              </a:spcBef>
            </a:pPr>
            <a:r>
              <a:rPr lang="en-US" dirty="0"/>
              <a:t>Our </a:t>
            </a:r>
            <a:r>
              <a:rPr lang="en-US" sz="1800" dirty="0">
                <a:effectLst/>
                <a:latin typeface="Open Sans" panose="020B0606030504020204" pitchFamily="34" charset="0"/>
                <a:ea typeface="Open Sans" panose="020B0606030504020204" pitchFamily="34" charset="0"/>
              </a:rPr>
              <a:t>public health and safety partnership </a:t>
            </a:r>
            <a:r>
              <a:rPr lang="en-US" dirty="0"/>
              <a:t>has heard from a community advocate about the problems their neighborhood faces around drug overdose and interactions with public health and public safety teams.</a:t>
            </a:r>
          </a:p>
          <a:p>
            <a:pPr>
              <a:lnSpc>
                <a:spcPct val="90000"/>
              </a:lnSpc>
              <a:spcBef>
                <a:spcPts val="1000"/>
              </a:spcBef>
            </a:pPr>
            <a:r>
              <a:rPr lang="en-US" dirty="0"/>
              <a:t>Our </a:t>
            </a:r>
            <a:r>
              <a:rPr lang="en-US" sz="1800" dirty="0">
                <a:effectLst/>
                <a:latin typeface="Open Sans" panose="020B0606030504020204" pitchFamily="34" charset="0"/>
                <a:ea typeface="Open Sans" panose="020B0606030504020204" pitchFamily="34" charset="0"/>
              </a:rPr>
              <a:t>partnership</a:t>
            </a:r>
            <a:r>
              <a:rPr lang="en-US" dirty="0"/>
              <a:t> has decided to partner with a research firm in order to learn more about the needs of people in this high-burden neighborhood who are actively using drugs, in recovery, or are care-givers/social supports to people who use drugs or are in recovery. </a:t>
            </a:r>
          </a:p>
          <a:p>
            <a:pPr>
              <a:lnSpc>
                <a:spcPct val="90000"/>
              </a:lnSpc>
              <a:spcBef>
                <a:spcPts val="1000"/>
              </a:spcBef>
            </a:pPr>
            <a:r>
              <a:rPr lang="en-US" dirty="0"/>
              <a:t> </a:t>
            </a:r>
          </a:p>
          <a:p>
            <a:pPr>
              <a:lnSpc>
                <a:spcPct val="90000"/>
              </a:lnSpc>
              <a:spcBef>
                <a:spcPts val="1000"/>
              </a:spcBef>
            </a:pPr>
            <a:r>
              <a:rPr lang="en-US" dirty="0"/>
              <a:t>Currently, we don’t know a lot about this community, except that it is made up of mostly low-income people of color, including a high percentage of people who speak Spanish as a first language. </a:t>
            </a:r>
            <a:endParaRPr lang="en-US" b="1" dirty="0">
              <a:cs typeface="Calibri"/>
            </a:endParaRPr>
          </a:p>
          <a:p>
            <a:endParaRPr lang="en-US" b="1" dirty="0"/>
          </a:p>
          <a:p>
            <a:pPr marL="176679" indent="-176679">
              <a:buFont typeface="Wingdings" pitchFamily="2" charset="2"/>
              <a:buChar char="Ø"/>
            </a:pPr>
            <a:r>
              <a:rPr lang="en-US" b="0" dirty="0"/>
              <a:t>We will return to this activity in Section 2 and 3, which you may note to members. </a:t>
            </a:r>
          </a:p>
          <a:p>
            <a:pPr marL="176679" indent="-176679">
              <a:buFont typeface="Wingdings" pitchFamily="2" charset="2"/>
              <a:buChar char="Ø"/>
            </a:pPr>
            <a:endParaRPr lang="en-US" b="0" dirty="0"/>
          </a:p>
          <a:p>
            <a:pPr marL="176679" indent="-176679">
              <a:buFont typeface="Wingdings" pitchFamily="2" charset="2"/>
              <a:buChar char="Ø"/>
            </a:pPr>
            <a:r>
              <a:rPr lang="en-US" b="0" dirty="0"/>
              <a:t>Take approximately</a:t>
            </a:r>
            <a:r>
              <a:rPr lang="en-US" dirty="0"/>
              <a:t> 15-20 minutes for this activity.</a:t>
            </a:r>
            <a:br>
              <a:rPr lang="en-US" dirty="0"/>
            </a:br>
            <a:r>
              <a:rPr lang="en-US" dirty="0"/>
              <a:t> </a:t>
            </a:r>
          </a:p>
          <a:p>
            <a:pPr marL="176679" indent="-176679">
              <a:buFont typeface="Wingdings" pitchFamily="2" charset="2"/>
              <a:buChar char="Ø"/>
            </a:pPr>
            <a:r>
              <a:rPr lang="en-US" dirty="0"/>
              <a:t>Consider substituting details that are more relevant for your partner’s context, such as a real-life scenario, but keep the focus on a community/neighborhood that is marginalized or underserved in some ways.</a:t>
            </a:r>
            <a:br>
              <a:rPr lang="en-US" dirty="0"/>
            </a:br>
            <a:r>
              <a:rPr lang="en-US" dirty="0"/>
              <a:t> </a:t>
            </a:r>
          </a:p>
          <a:p>
            <a:pPr marL="176679" indent="-176679">
              <a:buFont typeface="Wingdings" pitchFamily="2" charset="2"/>
              <a:buChar char="Ø"/>
            </a:pPr>
            <a:r>
              <a:rPr lang="en-US" dirty="0"/>
              <a:t>Have the group break up into small groups. Assign each group one question to focus on (see next slide). Each group will identify ways to answer this question using the prompts. </a:t>
            </a:r>
            <a:br>
              <a:rPr lang="en-US" dirty="0"/>
            </a:br>
            <a:endParaRPr lang="en-US" dirty="0"/>
          </a:p>
          <a:p>
            <a:pPr marL="176679" indent="-176679">
              <a:buFont typeface="Wingdings" pitchFamily="2" charset="2"/>
              <a:buChar char="Ø"/>
            </a:pPr>
            <a:r>
              <a:rPr lang="en-US" dirty="0"/>
              <a:t>Groups should share what they discussed with the large group afterwards. </a:t>
            </a:r>
          </a:p>
          <a:p>
            <a:pPr marL="176679" indent="-176679">
              <a:buFont typeface="Wingdings" pitchFamily="2" charset="2"/>
              <a:buChar char="Ø"/>
            </a:pPr>
            <a:endParaRPr lang="en-US" dirty="0"/>
          </a:p>
          <a:p>
            <a:pPr marL="176679" indent="-176679" defTabSz="942289">
              <a:buFont typeface="Wingdings" pitchFamily="2" charset="2"/>
              <a:buChar char="Ø"/>
              <a:defRPr/>
            </a:pPr>
            <a:r>
              <a:rPr lang="en-US" dirty="0"/>
              <a:t>This activity can be connected to the Overdose Pathway/ Systems Mapping Resource.</a:t>
            </a:r>
          </a:p>
          <a:p>
            <a:pPr marL="176679" indent="-176679">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50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cs typeface="Calibri"/>
            </a:endParaRPr>
          </a:p>
          <a:p>
            <a:pPr>
              <a:lnSpc>
                <a:spcPct val="90000"/>
              </a:lnSpc>
              <a:spcBef>
                <a:spcPts val="1000"/>
              </a:spcBef>
            </a:pPr>
            <a:r>
              <a:rPr lang="en-US" dirty="0"/>
              <a:t>Our </a:t>
            </a:r>
            <a:r>
              <a:rPr lang="en-US" sz="1800" dirty="0">
                <a:effectLst/>
                <a:latin typeface="Open Sans" panose="020B0606030504020204" pitchFamily="34" charset="0"/>
                <a:ea typeface="Open Sans" panose="020B0606030504020204" pitchFamily="34" charset="0"/>
              </a:rPr>
              <a:t>public health and safety partnership </a:t>
            </a:r>
            <a:r>
              <a:rPr lang="en-US" dirty="0"/>
              <a:t>has heard from a community advocate about the problems their neighborhood faces around drug overdose and interactions with public health and public safety teams.</a:t>
            </a:r>
          </a:p>
          <a:p>
            <a:pPr>
              <a:lnSpc>
                <a:spcPct val="90000"/>
              </a:lnSpc>
              <a:spcBef>
                <a:spcPts val="1000"/>
              </a:spcBef>
            </a:pPr>
            <a:r>
              <a:rPr lang="en-US" dirty="0"/>
              <a:t>Our partnership has decided to partner with a research firm in order to learn more about the needs of people in this high-burden neighborhood who are actively using drugs, in recovery, or are care-givers/social supports to people who use drugs or are in recovery. </a:t>
            </a:r>
          </a:p>
          <a:p>
            <a:pPr>
              <a:lnSpc>
                <a:spcPct val="90000"/>
              </a:lnSpc>
              <a:spcBef>
                <a:spcPts val="1000"/>
              </a:spcBef>
            </a:pPr>
            <a:r>
              <a:rPr lang="en-US" dirty="0"/>
              <a:t> </a:t>
            </a:r>
          </a:p>
          <a:p>
            <a:pPr>
              <a:lnSpc>
                <a:spcPct val="90000"/>
              </a:lnSpc>
              <a:spcBef>
                <a:spcPts val="1000"/>
              </a:spcBef>
            </a:pPr>
            <a:r>
              <a:rPr lang="en-US" dirty="0"/>
              <a:t>Currently, we don’t know a lot about this community, except that it is made up of mostly low-income people of color, including a high percentage of people who speak Spanish as a first language. </a:t>
            </a:r>
            <a:endParaRPr lang="en-US" b="1" dirty="0">
              <a:cs typeface="Calibri"/>
            </a:endParaRPr>
          </a:p>
          <a:p>
            <a:endParaRPr lang="en-US" b="1" dirty="0"/>
          </a:p>
          <a:p>
            <a:pPr marL="176679" indent="-176679">
              <a:buFont typeface="Wingdings" pitchFamily="2" charset="2"/>
              <a:buChar char="Ø"/>
            </a:pPr>
            <a:r>
              <a:rPr lang="en-US" b="0" dirty="0"/>
              <a:t>We will return to this activity in Section 2 and 3, which you may note to members. </a:t>
            </a:r>
          </a:p>
          <a:p>
            <a:pPr marL="176679" indent="-176679">
              <a:buFont typeface="Wingdings" pitchFamily="2" charset="2"/>
              <a:buChar char="Ø"/>
            </a:pPr>
            <a:endParaRPr lang="en-US" b="0" dirty="0"/>
          </a:p>
          <a:p>
            <a:pPr marL="176679" indent="-176679">
              <a:buFont typeface="Wingdings" pitchFamily="2" charset="2"/>
              <a:buChar char="Ø"/>
            </a:pPr>
            <a:r>
              <a:rPr lang="en-US" b="0" dirty="0"/>
              <a:t>Take approximately</a:t>
            </a:r>
            <a:r>
              <a:rPr lang="en-US" dirty="0"/>
              <a:t> 15-20 minutes for this activity.</a:t>
            </a:r>
            <a:br>
              <a:rPr lang="en-US" dirty="0"/>
            </a:br>
            <a:r>
              <a:rPr lang="en-US" dirty="0"/>
              <a:t> </a:t>
            </a:r>
          </a:p>
          <a:p>
            <a:pPr marL="176679" indent="-176679">
              <a:buFont typeface="Wingdings" pitchFamily="2" charset="2"/>
              <a:buChar char="Ø"/>
            </a:pPr>
            <a:r>
              <a:rPr lang="en-US" dirty="0"/>
              <a:t>Consider substituting details that are more relevant for your partner’s context, such as a real-life scenario, but keep the focus on a community/neighborhood that is marginalized or underserved in some ways.</a:t>
            </a:r>
            <a:br>
              <a:rPr lang="en-US" dirty="0"/>
            </a:br>
            <a:endParaRPr lang="en-US" dirty="0"/>
          </a:p>
          <a:p>
            <a:pPr marL="176679" indent="-176679">
              <a:buFont typeface="Wingdings" pitchFamily="2" charset="2"/>
              <a:buChar char="Ø"/>
            </a:pPr>
            <a:r>
              <a:rPr lang="en-US" dirty="0"/>
              <a:t>Have the group break up into small groups. Assign each group one question to focus on (see next slide). Each group will identify ways to answer this question using the prompts. </a:t>
            </a:r>
            <a:br>
              <a:rPr lang="en-US" dirty="0"/>
            </a:br>
            <a:endParaRPr lang="en-US" dirty="0"/>
          </a:p>
          <a:p>
            <a:pPr marL="176679" indent="-176679">
              <a:buFont typeface="Wingdings" pitchFamily="2" charset="2"/>
              <a:buChar char="Ø"/>
            </a:pPr>
            <a:r>
              <a:rPr lang="en-US" dirty="0"/>
              <a:t>Groups should share what they discussed with the large group afterwards. </a:t>
            </a:r>
          </a:p>
          <a:p>
            <a:pPr marL="176679" indent="-176679">
              <a:buFont typeface="Wingdings" pitchFamily="2" charset="2"/>
              <a:buChar char="Ø"/>
            </a:pPr>
            <a:endParaRPr lang="en-US" dirty="0"/>
          </a:p>
          <a:p>
            <a:pPr marL="176679" indent="-176679" defTabSz="942289">
              <a:buFont typeface="Wingdings" pitchFamily="2" charset="2"/>
              <a:buChar char="Ø"/>
              <a:defRPr/>
            </a:pPr>
            <a:r>
              <a:rPr lang="en-US" dirty="0"/>
              <a:t>This activity can be connected to the Overdose Pathway/ Systems Mapping Resource.</a:t>
            </a:r>
          </a:p>
          <a:p>
            <a:pPr marL="176679" indent="-176679">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9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defTabSz="942289">
              <a:buFont typeface="Wingdings" pitchFamily="2" charset="2"/>
              <a:buChar char="Ø"/>
              <a:defRPr/>
            </a:pPr>
            <a:r>
              <a:rPr lang="en-US" dirty="0"/>
              <a:t>Split up into small groups. Each group should tackle one of these data objectives and answer the questions on the following slide. </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219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a:t>
            </a:r>
          </a:p>
          <a:p>
            <a:pPr marL="176679" indent="-176679" defTabSz="942289">
              <a:buFont typeface="Wingdings" pitchFamily="2" charset="2"/>
              <a:buChar char="Ø"/>
              <a:defRPr/>
            </a:pPr>
            <a:endParaRPr lang="en-US" b="1" dirty="0"/>
          </a:p>
          <a:p>
            <a:pPr marL="176679" indent="-176679" defTabSz="942289">
              <a:buFont typeface="Wingdings" pitchFamily="2" charset="2"/>
              <a:buChar char="Ø"/>
              <a:defRPr/>
            </a:pPr>
            <a:r>
              <a:rPr lang="en-US" b="0" dirty="0"/>
              <a:t>Small groups should get through as many of these questions as possible. If they can’t get through all, consider returning to this exercise at another time or use these questions when planning for data collection. Alternatively, the facilitator may choose a few questions to prioritize or instruct groups to move through the questions in a rapid-fire format. </a:t>
            </a:r>
            <a:br>
              <a:rPr lang="en-US" b="0" dirty="0"/>
            </a:br>
            <a:endParaRPr lang="en-US" b="0" dirty="0"/>
          </a:p>
          <a:p>
            <a:pPr marL="176679" indent="-176679" defTabSz="942289">
              <a:buFont typeface="Wingdings" pitchFamily="2" charset="2"/>
              <a:buChar char="Ø"/>
              <a:defRPr/>
            </a:pPr>
            <a:r>
              <a:rPr lang="en-US" b="0" dirty="0"/>
              <a:t>After small groups have had time to reflect on these questions, bring them back to the large group to report out and share insights.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81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a:t>
            </a:r>
          </a:p>
          <a:p>
            <a:pPr defTabSz="942289">
              <a:defRPr/>
            </a:pPr>
            <a:endParaRPr lang="en-US" b="1" dirty="0"/>
          </a:p>
          <a:p>
            <a:pPr marL="176679" indent="-176679" defTabSz="942289">
              <a:buFont typeface="Wingdings" pitchFamily="2" charset="2"/>
              <a:buChar char="Ø"/>
              <a:defRPr/>
            </a:pPr>
            <a:r>
              <a:rPr lang="en-US" dirty="0"/>
              <a:t>Explain to your members who are advanced data users that data accessibility and equitable understanding of data is key to the overall success of the PHAST process. </a:t>
            </a:r>
            <a:br>
              <a:rPr lang="en-US" dirty="0"/>
            </a:br>
            <a:endParaRPr lang="en-US" dirty="0"/>
          </a:p>
          <a:p>
            <a:pPr marL="176679" indent="-176679">
              <a:buFont typeface="Wingdings" pitchFamily="2" charset="2"/>
              <a:buChar char="Ø"/>
            </a:pPr>
            <a:r>
              <a:rPr lang="en-US" dirty="0"/>
              <a:t>Explain to your members that even if they are familiar with data use, this activity may be helpful for them when they work with community members or affected groups in terms of thinking about how to talk about data in accessible ways. Doing so is important for advancing equity and increasing data literacy in the community. </a:t>
            </a:r>
            <a:br>
              <a:rPr lang="en-US" dirty="0"/>
            </a:br>
            <a:endParaRPr lang="en-US" dirty="0"/>
          </a:p>
          <a:p>
            <a:pPr marL="176679" indent="-176679">
              <a:buFont typeface="Wingdings" pitchFamily="2" charset="2"/>
              <a:buChar char="Ø"/>
            </a:pPr>
            <a:r>
              <a:rPr lang="en-US" dirty="0"/>
              <a:t>Consider facilitating a short discussion with your </a:t>
            </a:r>
            <a:r>
              <a:rPr lang="en-US" sz="1800" dirty="0">
                <a:effectLst/>
                <a:latin typeface="Open Sans" panose="020B0606030504020204" pitchFamily="34" charset="0"/>
                <a:ea typeface="Open Sans" panose="020B0606030504020204" pitchFamily="34" charset="0"/>
              </a:rPr>
              <a:t>public health and public safety </a:t>
            </a:r>
            <a:r>
              <a:rPr lang="en-US" dirty="0"/>
              <a:t>members about their familiarity with data use versus other stakeholders and affected community members. How can your PHAST approach this activity even if they consider themselves to be advanced data users? Could this training help your members engage affected community members in data use? </a:t>
            </a:r>
            <a:br>
              <a:rPr lang="en-US" dirty="0"/>
            </a:br>
            <a:endParaRPr lang="en-US" dirty="0"/>
          </a:p>
          <a:p>
            <a:pPr marL="176679" indent="-176679">
              <a:buFont typeface="Wingdings" pitchFamily="2" charset="2"/>
              <a:buChar char="Ø"/>
            </a:pPr>
            <a:r>
              <a:rPr lang="en-US" dirty="0"/>
              <a:t>Building data literacy is also important for government and policy audiences. </a:t>
            </a:r>
          </a:p>
        </p:txBody>
      </p:sp>
      <p:sp>
        <p:nvSpPr>
          <p:cNvPr id="4" name="Slide Number Placeholder 3"/>
          <p:cNvSpPr>
            <a:spLocks noGrp="1"/>
          </p:cNvSpPr>
          <p:nvPr>
            <p:ph type="sldNum" sz="quarter" idx="5"/>
          </p:nvPr>
        </p:nvSpPr>
        <p:spPr/>
        <p:txBody>
          <a:bodyPr/>
          <a:lstStyle/>
          <a:p>
            <a:fld id="{D0D33D8A-0B10-491B-B060-8972E3AF9C06}" type="slidenum">
              <a:rPr lang="en-US" smtClean="0"/>
              <a:t>3</a:t>
            </a:fld>
            <a:endParaRPr lang="en-US"/>
          </a:p>
        </p:txBody>
      </p:sp>
    </p:spTree>
    <p:extLst>
      <p:ext uri="{BB962C8B-B14F-4D97-AF65-F5344CB8AC3E}">
        <p14:creationId xmlns:p14="http://schemas.microsoft.com/office/powerpoint/2010/main" val="4098894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a:t>
            </a:r>
          </a:p>
          <a:p>
            <a:pPr marL="176679" indent="-176679" defTabSz="942289">
              <a:buFont typeface="Wingdings" pitchFamily="2" charset="2"/>
              <a:buChar char="Ø"/>
              <a:defRPr/>
            </a:pPr>
            <a:endParaRPr lang="en-US" b="1" dirty="0"/>
          </a:p>
          <a:p>
            <a:pPr marL="176679" indent="-176679" defTabSz="942289">
              <a:buFont typeface="Wingdings" pitchFamily="2" charset="2"/>
              <a:buChar char="Ø"/>
              <a:defRPr/>
            </a:pPr>
            <a:r>
              <a:rPr lang="en-US" b="0" dirty="0"/>
              <a:t>Small groups should get through as many of these questions as possible. If they can’t get through all, consider returning to this exercise at another time or use these questions when planning for data collection. Alternatively, the facilitator may choose a few questions to prioritize or instruct groups to move through the questions in a rapid-fire format. </a:t>
            </a:r>
            <a:br>
              <a:rPr lang="en-US" b="0" dirty="0"/>
            </a:br>
            <a:endParaRPr lang="en-US" b="0" dirty="0"/>
          </a:p>
          <a:p>
            <a:pPr marL="176679" indent="-176679" defTabSz="942289">
              <a:buFont typeface="Wingdings" pitchFamily="2" charset="2"/>
              <a:buChar char="Ø"/>
              <a:defRPr/>
            </a:pPr>
            <a:r>
              <a:rPr lang="en-US" b="0" dirty="0"/>
              <a:t>After small groups have had time to reflect on these questions, bring them back to the large group to report out and share insights.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24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a:t>
            </a:r>
          </a:p>
          <a:p>
            <a:pPr marL="176679" indent="-176679" defTabSz="942289">
              <a:buFont typeface="Wingdings" pitchFamily="2" charset="2"/>
              <a:buChar char="Ø"/>
              <a:defRPr/>
            </a:pPr>
            <a:endParaRPr lang="en-US" b="1" dirty="0"/>
          </a:p>
          <a:p>
            <a:pPr marL="176679" indent="-176679" defTabSz="942289">
              <a:buFont typeface="Wingdings" pitchFamily="2" charset="2"/>
              <a:buChar char="Ø"/>
              <a:defRPr/>
            </a:pPr>
            <a:r>
              <a:rPr lang="en-US" b="0" dirty="0"/>
              <a:t>Small groups should get through as many of these questions as possible. If they can’t get through all, consider returning to this exercise at another time or use these questions when planning for data collection. Alternatively, the facilitator may choose a few questions to prioritize or instruct groups to move through the questions in a rapid-fire format. </a:t>
            </a:r>
            <a:br>
              <a:rPr lang="en-US" b="0" dirty="0"/>
            </a:br>
            <a:endParaRPr lang="en-US" b="0" dirty="0"/>
          </a:p>
          <a:p>
            <a:pPr marL="176679" indent="-176679" defTabSz="942289">
              <a:buFont typeface="Wingdings" pitchFamily="2" charset="2"/>
              <a:buChar char="Ø"/>
              <a:defRPr/>
            </a:pPr>
            <a:r>
              <a:rPr lang="en-US" b="0" dirty="0"/>
              <a:t>After small groups have had time to reflect on these questions, bring them back to the large group to report out and share insights.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194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dirty="0"/>
              <a:t>Explain to the group that you’re going to dig into thinking about all the different types of data that surround us in our daily lives. </a:t>
            </a:r>
            <a:br>
              <a:rPr lang="en-US" dirty="0"/>
            </a:br>
            <a:endParaRPr lang="en-US" dirty="0"/>
          </a:p>
          <a:p>
            <a:pPr marL="176679" indent="-176679">
              <a:buFont typeface="Wingdings" pitchFamily="2" charset="2"/>
              <a:buChar char="Ø"/>
            </a:pPr>
            <a:r>
              <a:rPr lang="en-US" dirty="0"/>
              <a:t>Step 1) Tell them you’ll be breaking them into groups of 3 (or have them self-select into groups). </a:t>
            </a:r>
            <a:br>
              <a:rPr lang="en-US" dirty="0"/>
            </a:br>
            <a:endParaRPr lang="en-US" dirty="0"/>
          </a:p>
          <a:p>
            <a:pPr marL="176679" indent="-176679">
              <a:buFont typeface="Wingdings" pitchFamily="2" charset="2"/>
              <a:buChar char="Ø"/>
            </a:pPr>
            <a:r>
              <a:rPr lang="en-US" dirty="0"/>
              <a:t>Step 2) Explain that they will each have 2 minutes to think quietly on their own about the data they’ve encountered today, and that they will then be asked to list and share this information with their group. Each person will have 2 minutes to share about their data encounters. </a:t>
            </a:r>
            <a:br>
              <a:rPr lang="en-US" dirty="0"/>
            </a:br>
            <a:endParaRPr lang="en-US" dirty="0"/>
          </a:p>
          <a:p>
            <a:pPr marL="176679" indent="-176679">
              <a:buFont typeface="Wingdings" pitchFamily="2" charset="2"/>
              <a:buChar char="Ø"/>
            </a:pPr>
            <a:r>
              <a:rPr lang="en-US" dirty="0"/>
              <a:t>Step 3) The group will have another 4 minutes to discuss similarities and differences in their lists. </a:t>
            </a:r>
            <a:br>
              <a:rPr lang="en-US" dirty="0"/>
            </a:br>
            <a:endParaRPr lang="en-US" dirty="0"/>
          </a:p>
          <a:p>
            <a:pPr marL="176679" indent="-176679">
              <a:buFont typeface="Wingdings" pitchFamily="2" charset="2"/>
              <a:buChar char="Ø"/>
            </a:pPr>
            <a:r>
              <a:rPr lang="en-US" dirty="0"/>
              <a:t>Step 4) To close out the activity, we will have each group report out any insights they had. Allow each group 2 minutes to report out. </a:t>
            </a:r>
          </a:p>
          <a:p>
            <a:endParaRPr lang="en-US" dirty="0"/>
          </a:p>
          <a:p>
            <a:r>
              <a:rPr lang="en-US" b="1" dirty="0"/>
              <a:t>Facilitator probes:</a:t>
            </a:r>
            <a:br>
              <a:rPr lang="en-US" b="1" dirty="0"/>
            </a:br>
            <a:endParaRPr lang="en-US" b="1" dirty="0"/>
          </a:p>
          <a:p>
            <a:pPr marL="176679" indent="-176679">
              <a:buFont typeface="Arial" panose="020B0604020202020204" pitchFamily="34" charset="0"/>
              <a:buChar char="•"/>
            </a:pPr>
            <a:r>
              <a:rPr lang="en-US" dirty="0"/>
              <a:t>Recall our conversation about what counts as data and that data, or information, is all around us. Data can be the podcast you listened to this morning on your way to work, or the news article you read on your phone. It could be the email you read before this meeting, or the conversation you had with a colleague in the office. It could be your observations of the weather today, or the smell of coffee in the café you went to earlier. </a:t>
            </a:r>
            <a:br>
              <a:rPr lang="en-US" dirty="0"/>
            </a:br>
            <a:endParaRPr lang="en-US" dirty="0"/>
          </a:p>
          <a:p>
            <a:pPr marL="176679" indent="-176679">
              <a:buFont typeface="Arial" panose="020B0604020202020204" pitchFamily="34" charset="0"/>
              <a:buChar char="•"/>
            </a:pPr>
            <a:r>
              <a:rPr lang="en-US" dirty="0"/>
              <a:t>When sharing about your lists with your group, name some of the specific sources of data that were particularly interesting to you, as well as attempt to identify groupings of data sources, e.g., things you read vs. things you heard from others vs. things you saw. </a:t>
            </a:r>
            <a:br>
              <a:rPr lang="en-US" dirty="0"/>
            </a:br>
            <a:endParaRPr lang="en-US" dirty="0"/>
          </a:p>
          <a:p>
            <a:pPr marL="176679" indent="-176679">
              <a:buFont typeface="Arial" panose="020B0604020202020204" pitchFamily="34" charset="0"/>
              <a:buChar char="•"/>
            </a:pPr>
            <a:r>
              <a:rPr lang="en-US" dirty="0"/>
              <a:t>When discussing your lists in your small group, consider whether any data source surprises you. </a:t>
            </a:r>
            <a:br>
              <a:rPr lang="en-US" dirty="0"/>
            </a:br>
            <a:endParaRPr lang="en-US" dirty="0"/>
          </a:p>
          <a:p>
            <a:pPr marL="176679" indent="-176679">
              <a:buFont typeface="Arial" panose="020B0604020202020204" pitchFamily="34" charset="0"/>
              <a:buChar char="•"/>
            </a:pPr>
            <a:r>
              <a:rPr lang="en-US" dirty="0"/>
              <a:t>In the large group, let’s discuss anything new we learned in our small group conversations. What was surprising? What categories of data sources did we identify? What insights can we take from this activity?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604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3D8A-0B10-491B-B060-8972E3AF9C06}" type="slidenum">
              <a:rPr lang="en-US" smtClean="0"/>
              <a:t>36</a:t>
            </a:fld>
            <a:endParaRPr lang="en-US"/>
          </a:p>
        </p:txBody>
      </p:sp>
    </p:spTree>
    <p:extLst>
      <p:ext uri="{BB962C8B-B14F-4D97-AF65-F5344CB8AC3E}">
        <p14:creationId xmlns:p14="http://schemas.microsoft.com/office/powerpoint/2010/main" val="2510796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b="0" dirty="0"/>
              <a:t> </a:t>
            </a:r>
          </a:p>
          <a:p>
            <a:endParaRPr lang="en-US" b="0" dirty="0"/>
          </a:p>
          <a:p>
            <a:pPr marL="176679" indent="-176679">
              <a:buFont typeface="Wingdings" pitchFamily="2" charset="2"/>
              <a:buChar char="Ø"/>
            </a:pPr>
            <a:r>
              <a:rPr lang="en-US" b="0" dirty="0"/>
              <a:t>We will talk more about communicating for your audience in the next section. </a:t>
            </a:r>
            <a:endParaRPr lang="en-US" b="1"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37</a:t>
            </a:fld>
            <a:endParaRPr lang="en-US"/>
          </a:p>
        </p:txBody>
      </p:sp>
    </p:spTree>
    <p:extLst>
      <p:ext uri="{BB962C8B-B14F-4D97-AF65-F5344CB8AC3E}">
        <p14:creationId xmlns:p14="http://schemas.microsoft.com/office/powerpoint/2010/main" val="6486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b="0" dirty="0"/>
              <a:t> </a:t>
            </a:r>
          </a:p>
          <a:p>
            <a:endParaRPr lang="en-US" b="0" dirty="0"/>
          </a:p>
          <a:p>
            <a:pPr marL="176679" indent="-176679">
              <a:buFont typeface="Wingdings" pitchFamily="2" charset="2"/>
              <a:buChar char="Ø"/>
            </a:pPr>
            <a:r>
              <a:rPr lang="en-US" b="0" dirty="0"/>
              <a:t>We will talk more about communicating for your audience in the next section. </a:t>
            </a:r>
            <a:endParaRPr lang="en-US" b="1"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38</a:t>
            </a:fld>
            <a:endParaRPr lang="en-US"/>
          </a:p>
        </p:txBody>
      </p:sp>
    </p:spTree>
    <p:extLst>
      <p:ext uri="{BB962C8B-B14F-4D97-AF65-F5344CB8AC3E}">
        <p14:creationId xmlns:p14="http://schemas.microsoft.com/office/powerpoint/2010/main" val="2376244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b="0" dirty="0"/>
              <a:t> </a:t>
            </a:r>
          </a:p>
          <a:p>
            <a:endParaRPr lang="en-US" b="0" dirty="0"/>
          </a:p>
          <a:p>
            <a:pPr marL="176679" indent="-176679">
              <a:buFont typeface="Wingdings" pitchFamily="2" charset="2"/>
              <a:buChar char="Ø"/>
            </a:pPr>
            <a:r>
              <a:rPr lang="en-US" b="0" dirty="0"/>
              <a:t>We will talk more about communicating for your audience in the next section. </a:t>
            </a:r>
            <a:endParaRPr lang="en-US" b="1"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39</a:t>
            </a:fld>
            <a:endParaRPr lang="en-US"/>
          </a:p>
        </p:txBody>
      </p:sp>
    </p:spTree>
    <p:extLst>
      <p:ext uri="{BB962C8B-B14F-4D97-AF65-F5344CB8AC3E}">
        <p14:creationId xmlns:p14="http://schemas.microsoft.com/office/powerpoint/2010/main" val="914598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b="0" dirty="0"/>
              <a:t> </a:t>
            </a:r>
          </a:p>
          <a:p>
            <a:endParaRPr lang="en-US" b="0" dirty="0"/>
          </a:p>
          <a:p>
            <a:pPr marL="176679" indent="-176679">
              <a:buFont typeface="Wingdings" pitchFamily="2" charset="2"/>
              <a:buChar char="Ø"/>
            </a:pPr>
            <a:r>
              <a:rPr lang="en-US" b="0" dirty="0"/>
              <a:t>We will talk more about communicating for your audience in the next section. </a:t>
            </a:r>
            <a:endParaRPr lang="en-US" b="1"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40</a:t>
            </a:fld>
            <a:endParaRPr lang="en-US"/>
          </a:p>
        </p:txBody>
      </p:sp>
    </p:spTree>
    <p:extLst>
      <p:ext uri="{BB962C8B-B14F-4D97-AF65-F5344CB8AC3E}">
        <p14:creationId xmlns:p14="http://schemas.microsoft.com/office/powerpoint/2010/main" val="2102196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46</a:t>
            </a:fld>
            <a:endParaRPr lang="en-US"/>
          </a:p>
        </p:txBody>
      </p:sp>
    </p:spTree>
    <p:extLst>
      <p:ext uri="{BB962C8B-B14F-4D97-AF65-F5344CB8AC3E}">
        <p14:creationId xmlns:p14="http://schemas.microsoft.com/office/powerpoint/2010/main" val="394004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47</a:t>
            </a:fld>
            <a:endParaRPr lang="en-US"/>
          </a:p>
        </p:txBody>
      </p:sp>
    </p:spTree>
    <p:extLst>
      <p:ext uri="{BB962C8B-B14F-4D97-AF65-F5344CB8AC3E}">
        <p14:creationId xmlns:p14="http://schemas.microsoft.com/office/powerpoint/2010/main" val="83006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3D8A-0B10-491B-B060-8972E3AF9C06}" type="slidenum">
              <a:rPr lang="en-US" smtClean="0"/>
              <a:t>5</a:t>
            </a:fld>
            <a:endParaRPr lang="en-US"/>
          </a:p>
        </p:txBody>
      </p:sp>
    </p:spTree>
    <p:extLst>
      <p:ext uri="{BB962C8B-B14F-4D97-AF65-F5344CB8AC3E}">
        <p14:creationId xmlns:p14="http://schemas.microsoft.com/office/powerpoint/2010/main" val="2781282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48</a:t>
            </a:fld>
            <a:endParaRPr lang="en-US"/>
          </a:p>
        </p:txBody>
      </p:sp>
    </p:spTree>
    <p:extLst>
      <p:ext uri="{BB962C8B-B14F-4D97-AF65-F5344CB8AC3E}">
        <p14:creationId xmlns:p14="http://schemas.microsoft.com/office/powerpoint/2010/main" val="3949179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There are many ways to analyze and interpret data. </a:t>
            </a:r>
          </a:p>
          <a:p>
            <a:endParaRPr lang="en-US" dirty="0"/>
          </a:p>
          <a:p>
            <a:r>
              <a:rPr lang="en-US" dirty="0"/>
              <a:t>Aggregated data can help us understand the big picture of the overdose epidemic and its overall impact. However, when data are aggregated it is more difficult to see how different groups are impacted. Figure 1 shows a bar chart illustrating the rising trend of overdose deaths for two decades. It also shows some disaggregated data (orange and yellow lines) for trends by gender, which shows a pattern of higher rates of male overdose death compared with females, which we would not know if we saw only the blue bar chart. </a:t>
            </a:r>
          </a:p>
          <a:p>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51</a:t>
            </a:fld>
            <a:endParaRPr lang="en-US"/>
          </a:p>
        </p:txBody>
      </p:sp>
    </p:spTree>
    <p:extLst>
      <p:ext uri="{BB962C8B-B14F-4D97-AF65-F5344CB8AC3E}">
        <p14:creationId xmlns:p14="http://schemas.microsoft.com/office/powerpoint/2010/main" val="2468790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There are many ways to analyze and interpret data. </a:t>
            </a:r>
          </a:p>
          <a:p>
            <a:endParaRPr lang="en-US" dirty="0"/>
          </a:p>
          <a:p>
            <a:r>
              <a:rPr lang="en-US" dirty="0"/>
              <a:t>Aggregated data can help us understand the big picture of the overdose epidemic and its overall impact. However, when data are aggregated it is more difficult to see how different groups are impacted. Figure 1 shows a bar chart illustrating the rising trend of overdose deaths for two decades. It also shows some disaggregated data (orange and yellow lines) for trends by gender, which shows a pattern of higher rates of male overdose death compared with females, which we would not know if we saw only the blue bar chart. </a:t>
            </a:r>
          </a:p>
          <a:p>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52</a:t>
            </a:fld>
            <a:endParaRPr lang="en-US"/>
          </a:p>
        </p:txBody>
      </p:sp>
    </p:spTree>
    <p:extLst>
      <p:ext uri="{BB962C8B-B14F-4D97-AF65-F5344CB8AC3E}">
        <p14:creationId xmlns:p14="http://schemas.microsoft.com/office/powerpoint/2010/main" val="719915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Disaggregated data gives us more details on who is affected, how, and why. For example, figure 2 shows overdose deaths disaggregated by category of substance involved in the death. This chart gives us additional insight into contributing factors for overdose deaths, specifically the rise in synthetic opioids beginning around 2013. This provides helpful information that can help us tailor our prevention strategies to specific types of substances. </a:t>
            </a:r>
          </a:p>
          <a:p>
            <a:endParaRPr lang="en-US" dirty="0"/>
          </a:p>
          <a:p>
            <a:r>
              <a:rPr lang="en-US" dirty="0"/>
              <a:t>When you’re reviewing and interpreting data, ask yourself what patterns might be invisible and what patterns would be made more visible by further breakdowns of the data. </a:t>
            </a:r>
          </a:p>
        </p:txBody>
      </p:sp>
      <p:sp>
        <p:nvSpPr>
          <p:cNvPr id="4" name="Slide Number Placeholder 3"/>
          <p:cNvSpPr>
            <a:spLocks noGrp="1"/>
          </p:cNvSpPr>
          <p:nvPr>
            <p:ph type="sldNum" sz="quarter" idx="5"/>
          </p:nvPr>
        </p:nvSpPr>
        <p:spPr/>
        <p:txBody>
          <a:bodyPr/>
          <a:lstStyle/>
          <a:p>
            <a:fld id="{BF31CF5C-8549-C745-BA15-69195CDAAB49}" type="slidenum">
              <a:rPr lang="en-US" smtClean="0"/>
              <a:t>53</a:t>
            </a:fld>
            <a:endParaRPr lang="en-US"/>
          </a:p>
        </p:txBody>
      </p:sp>
    </p:spTree>
    <p:extLst>
      <p:ext uri="{BB962C8B-B14F-4D97-AF65-F5344CB8AC3E}">
        <p14:creationId xmlns:p14="http://schemas.microsoft.com/office/powerpoint/2010/main" val="1780571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p>
          <a:p>
            <a:endParaRPr lang="en-US" dirty="0"/>
          </a:p>
          <a:p>
            <a:r>
              <a:rPr lang="en-US" dirty="0"/>
              <a:t>Disaggregated data gives us more details on who is affected, how, and why. For example, figure 2 shows overdose deaths disaggregated by category of substance involved in the death. This chart gives us additional insight into contributing factors for overdose deaths, specifically the rise in synthetic opioids beginning around 2013. This provides helpful information that can help us tailor our prevention strategies to specific types of substances. </a:t>
            </a:r>
          </a:p>
          <a:p>
            <a:endParaRPr lang="en-US" dirty="0"/>
          </a:p>
          <a:p>
            <a:r>
              <a:rPr lang="en-US" dirty="0"/>
              <a:t>When you’re reviewing and interpreting data, ask yourself what patterns might be invisible and what patterns would be made more visible by further breakdowns of the data. </a:t>
            </a:r>
          </a:p>
        </p:txBody>
      </p:sp>
      <p:sp>
        <p:nvSpPr>
          <p:cNvPr id="4" name="Slide Number Placeholder 3"/>
          <p:cNvSpPr>
            <a:spLocks noGrp="1"/>
          </p:cNvSpPr>
          <p:nvPr>
            <p:ph type="sldNum" sz="quarter" idx="5"/>
          </p:nvPr>
        </p:nvSpPr>
        <p:spPr/>
        <p:txBody>
          <a:bodyPr/>
          <a:lstStyle/>
          <a:p>
            <a:fld id="{BF31CF5C-8549-C745-BA15-69195CDAAB49}" type="slidenum">
              <a:rPr lang="en-US" smtClean="0"/>
              <a:t>54</a:t>
            </a:fld>
            <a:endParaRPr lang="en-US"/>
          </a:p>
        </p:txBody>
      </p:sp>
    </p:spTree>
    <p:extLst>
      <p:ext uri="{BB962C8B-B14F-4D97-AF65-F5344CB8AC3E}">
        <p14:creationId xmlns:p14="http://schemas.microsoft.com/office/powerpoint/2010/main" val="51750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j-lt"/>
                <a:cs typeface="+mj-lt"/>
              </a:rPr>
              <a:t>Facilitator Notes: </a:t>
            </a:r>
          </a:p>
          <a:p>
            <a:pPr marL="342900" indent="-342900" defTabSz="942289">
              <a:buFont typeface="Wingdings" panose="05000000000000000000" pitchFamily="2" charset="2"/>
              <a:buChar char="Ø"/>
              <a:defRPr/>
            </a:pPr>
            <a:r>
              <a:rPr lang="en-US"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Disaggregating OUD data can foster a clearer understanding of areas with higher risks and/or which populations are disproportionately impacted. </a:t>
            </a:r>
          </a:p>
          <a:p>
            <a:pPr marL="342900" indent="-342900" defTabSz="942289">
              <a:buFont typeface="Wingdings" panose="05000000000000000000" pitchFamily="2" charset="2"/>
              <a:buChar char="Ø"/>
              <a:defRPr/>
            </a:pPr>
            <a:r>
              <a:rPr lang="en-US"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doing so, it can point to specific demographics or stakeholders that could help your </a:t>
            </a:r>
            <a:r>
              <a:rPr lang="en-US" sz="1800" dirty="0">
                <a:effectLst/>
                <a:latin typeface="Open Sans" panose="020B0606030504020204" pitchFamily="34" charset="0"/>
                <a:ea typeface="Open Sans" panose="020B0606030504020204" pitchFamily="34" charset="0"/>
              </a:rPr>
              <a:t>public health and safety partnership</a:t>
            </a:r>
            <a:r>
              <a:rPr lang="en-US"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in engagement or intervention planning.</a:t>
            </a:r>
          </a:p>
          <a:p>
            <a:pPr marL="294465" indent="-294465" defTabSz="942289">
              <a:buFont typeface="Arial" panose="020B0604020202020204" pitchFamily="34" charset="0"/>
              <a:buChar char="•"/>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a:ea typeface="+mj-lt"/>
                <a:cs typeface="+mj-lt"/>
              </a:rPr>
              <a:t>Let's walk through the data and brainstorm how this could help in your team’s prevention efforts</a:t>
            </a:r>
          </a:p>
          <a:p>
            <a:endParaRPr lang="en-US" dirty="0">
              <a:ea typeface="+mj-lt"/>
              <a:cs typeface="+mj-lt"/>
            </a:endParaRPr>
          </a:p>
          <a:p>
            <a:pPr marL="342900" indent="-342900" defTabSz="942289">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Times New Roman" panose="02020603050405020304" pitchFamily="18" charset="0"/>
              </a:rPr>
              <a:t>The aggregated data is highlighted in light purple while the race breakdown is highlighted in peach</a:t>
            </a:r>
          </a:p>
          <a:p>
            <a:pPr marL="814045" lvl="1" indent="-342900" defTabSz="942289">
              <a:buFont typeface="Wingdings" panose="05000000000000000000" pitchFamily="2" charset="2"/>
              <a:buChar char="Ø"/>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defTabSz="942289">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Times New Roman" panose="02020603050405020304" pitchFamily="18" charset="0"/>
              </a:rPr>
              <a:t>Your team may find difficulty drilling down to a level of specificity in your county, discuss strategies you could use to understand the landscape when disaggregated data aren’t available. </a:t>
            </a:r>
          </a:p>
          <a:p>
            <a:pPr marL="647824" lvl="1"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Community forums, interviews or focus groups of residents/stakeholders, quantitative surveys, etc.</a:t>
            </a:r>
          </a:p>
          <a:p>
            <a:pPr marL="471145" lvl="1" defTabSz="942289">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defTabSz="942289">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Times New Roman" panose="02020603050405020304" pitchFamily="18" charset="0"/>
              </a:rPr>
              <a:t>Circling back: Disaggregating data can help promote partnerships between the various systems (Public Health, Public Safety, Housing, Correctional Facilities, etc.) that an individual encounters to help reduce their risk of fatal and nonfatal overdose by creating warm handoffs, follow-ups, targeted interventions, etc.</a:t>
            </a:r>
          </a:p>
          <a:p>
            <a:pPr marL="647824" lvl="1"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Breakdowns can include:</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Age</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Race/ethnicity</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Gender</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And can go even further, looking at characteristics that put individuals at higher risk for fatal opioid overdose, such as</a:t>
            </a:r>
          </a:p>
          <a:p>
            <a:pPr marL="1590113" lvl="3"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Time between incarceration and release</a:t>
            </a:r>
          </a:p>
          <a:p>
            <a:pPr marL="1590113" lvl="3"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Incarceration history</a:t>
            </a:r>
          </a:p>
          <a:p>
            <a:pPr marL="1590113" lvl="3"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Treatment history</a:t>
            </a:r>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55</a:t>
            </a:fld>
            <a:endParaRPr lang="en-US"/>
          </a:p>
        </p:txBody>
      </p:sp>
    </p:spTree>
    <p:extLst>
      <p:ext uri="{BB962C8B-B14F-4D97-AF65-F5344CB8AC3E}">
        <p14:creationId xmlns:p14="http://schemas.microsoft.com/office/powerpoint/2010/main" val="2077398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j-lt"/>
                <a:cs typeface="+mj-lt"/>
              </a:rPr>
              <a:t>Facilitator Notes: </a:t>
            </a:r>
          </a:p>
          <a:p>
            <a:pPr marL="342900" indent="-342900" defTabSz="942289">
              <a:buFont typeface="Wingdings" panose="05000000000000000000" pitchFamily="2" charset="2"/>
              <a:buChar char="Ø"/>
              <a:defRPr/>
            </a:pPr>
            <a:r>
              <a:rPr lang="en-US"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Disaggregating OUD data can foster a clearer understanding of areas with higher risks and/or which populations are disproportionately impacted. </a:t>
            </a:r>
          </a:p>
          <a:p>
            <a:pPr marL="342900" indent="-342900" defTabSz="942289">
              <a:buFont typeface="Wingdings" panose="05000000000000000000" pitchFamily="2" charset="2"/>
              <a:buChar char="Ø"/>
              <a:defRPr/>
            </a:pPr>
            <a:r>
              <a:rPr lang="en-US"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doing so, it can point to specific demographics or stakeholders that could help your public health and safety partnership in engagement or intervention planning.</a:t>
            </a:r>
          </a:p>
          <a:p>
            <a:pPr marL="294465" indent="-294465" defTabSz="942289">
              <a:buFont typeface="Arial" panose="020B0604020202020204" pitchFamily="34" charset="0"/>
              <a:buChar char="•"/>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defTabSz="942289">
              <a:defRPr/>
            </a:pPr>
            <a:r>
              <a:rPr lang="en-US" dirty="0">
                <a:ea typeface="+mj-lt"/>
                <a:cs typeface="+mj-lt"/>
              </a:rPr>
              <a:t>Let's walk through the data and brainstorm how this could help in your team’s prevention efforts</a:t>
            </a:r>
          </a:p>
          <a:p>
            <a:endParaRPr lang="en-US" dirty="0">
              <a:ea typeface="+mj-lt"/>
              <a:cs typeface="+mj-lt"/>
            </a:endParaRPr>
          </a:p>
          <a:p>
            <a:pPr marL="342900" indent="-342900" defTabSz="942289">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Times New Roman" panose="02020603050405020304" pitchFamily="18" charset="0"/>
              </a:rPr>
              <a:t>The aggregated data is highlighted in light purple while the race breakdown is highlighted in peach</a:t>
            </a:r>
          </a:p>
          <a:p>
            <a:pPr marL="814045" lvl="1" indent="-342900" defTabSz="942289">
              <a:buFont typeface="Wingdings" panose="05000000000000000000" pitchFamily="2" charset="2"/>
              <a:buChar char="Ø"/>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defTabSz="942289">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Times New Roman" panose="02020603050405020304" pitchFamily="18" charset="0"/>
              </a:rPr>
              <a:t>Your team may find difficulty drilling down to a level of specificity in your county, discuss strategies you could use to understand the landscape when disaggregated data aren’t available. </a:t>
            </a:r>
          </a:p>
          <a:p>
            <a:pPr marL="647824" lvl="1"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Community forums, interviews or focus groups of residents/stakeholders, quantitative surveys, etc.</a:t>
            </a:r>
          </a:p>
          <a:p>
            <a:pPr marL="471145" lvl="1" defTabSz="942289">
              <a:defRPr/>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42900" indent="-342900" defTabSz="942289">
              <a:buFont typeface="Wingdings" panose="05000000000000000000" pitchFamily="2" charset="2"/>
              <a:buChar char="Ø"/>
              <a:defRPr/>
            </a:pPr>
            <a:r>
              <a:rPr lang="en-US" sz="1900" dirty="0">
                <a:latin typeface="Calibri" panose="020F0502020204030204" pitchFamily="34" charset="0"/>
                <a:ea typeface="Calibri" panose="020F0502020204030204" pitchFamily="34" charset="0"/>
                <a:cs typeface="Times New Roman" panose="02020603050405020304" pitchFamily="18" charset="0"/>
              </a:rPr>
              <a:t>Circling back: Disaggregating data can help promote partnerships between the various systems (Public Health, Public Safety, Housing, Correctional Facilities, etc.) that an individual encounters to help reduce their risk of fatal and nonfatal overdose by creating warm handoffs, follow-ups, targeted interventions, etc.</a:t>
            </a:r>
          </a:p>
          <a:p>
            <a:pPr marL="647824" lvl="1"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Breakdowns can include:</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Age</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Race/ethnicity</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Gender</a:t>
            </a:r>
          </a:p>
          <a:p>
            <a:pPr marL="1118968" lvl="2"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And can go even further, looking at characteristics that put individuals at higher risk for fatal opioid overdose, such as</a:t>
            </a:r>
          </a:p>
          <a:p>
            <a:pPr marL="1590113" lvl="3"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Time between incarceration and release</a:t>
            </a:r>
          </a:p>
          <a:p>
            <a:pPr marL="1590113" lvl="3"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Incarceration history</a:t>
            </a:r>
          </a:p>
          <a:p>
            <a:pPr marL="1590113" lvl="3" indent="-176679" defTabSz="942289">
              <a:buFont typeface="Arial" panose="020B0604020202020204" pitchFamily="34" charset="0"/>
              <a:buChar char="•"/>
              <a:defRPr/>
            </a:pPr>
            <a:r>
              <a:rPr lang="en-US" sz="1900" dirty="0">
                <a:latin typeface="Calibri" panose="020F0502020204030204" pitchFamily="34" charset="0"/>
                <a:ea typeface="Calibri" panose="020F0502020204030204" pitchFamily="34" charset="0"/>
                <a:cs typeface="Times New Roman" panose="02020603050405020304" pitchFamily="18" charset="0"/>
              </a:rPr>
              <a:t>Treatment history</a:t>
            </a:r>
            <a:endParaRPr lang="en-US" dirty="0"/>
          </a:p>
        </p:txBody>
      </p:sp>
      <p:sp>
        <p:nvSpPr>
          <p:cNvPr id="4" name="Slide Number Placeholder 3"/>
          <p:cNvSpPr>
            <a:spLocks noGrp="1"/>
          </p:cNvSpPr>
          <p:nvPr>
            <p:ph type="sldNum" sz="quarter" idx="5"/>
          </p:nvPr>
        </p:nvSpPr>
        <p:spPr/>
        <p:txBody>
          <a:bodyPr/>
          <a:lstStyle/>
          <a:p>
            <a:fld id="{D0D33D8A-0B10-491B-B060-8972E3AF9C06}" type="slidenum">
              <a:rPr lang="en-US" smtClean="0"/>
              <a:t>56</a:t>
            </a:fld>
            <a:endParaRPr lang="en-US"/>
          </a:p>
        </p:txBody>
      </p:sp>
    </p:spTree>
    <p:extLst>
      <p:ext uri="{BB962C8B-B14F-4D97-AF65-F5344CB8AC3E}">
        <p14:creationId xmlns:p14="http://schemas.microsoft.com/office/powerpoint/2010/main" val="41091843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j-lt"/>
                <a:cs typeface="+mj-lt"/>
              </a:rPr>
              <a:t>Facilitator Notes: </a:t>
            </a:r>
          </a:p>
          <a:p>
            <a:r>
              <a:rPr lang="en-US" dirty="0"/>
              <a:t>The goal of this section is to aid in communicating and interpreting data, it's about contextualizing and interpreting data. </a:t>
            </a:r>
            <a:endParaRPr lang="en-US" dirty="0">
              <a:cs typeface="Calibri"/>
            </a:endParaRPr>
          </a:p>
        </p:txBody>
      </p:sp>
      <p:sp>
        <p:nvSpPr>
          <p:cNvPr id="4" name="Slide Number Placeholder 3"/>
          <p:cNvSpPr>
            <a:spLocks noGrp="1"/>
          </p:cNvSpPr>
          <p:nvPr>
            <p:ph type="sldNum" sz="quarter" idx="5"/>
          </p:nvPr>
        </p:nvSpPr>
        <p:spPr/>
        <p:txBody>
          <a:bodyPr/>
          <a:lstStyle/>
          <a:p>
            <a:fld id="{BF31CF5C-8549-C745-BA15-69195CDAAB49}" type="slidenum">
              <a:rPr lang="en-US" smtClean="0"/>
              <a:t>57</a:t>
            </a:fld>
            <a:endParaRPr lang="en-US"/>
          </a:p>
        </p:txBody>
      </p:sp>
    </p:spTree>
    <p:extLst>
      <p:ext uri="{BB962C8B-B14F-4D97-AF65-F5344CB8AC3E}">
        <p14:creationId xmlns:p14="http://schemas.microsoft.com/office/powerpoint/2010/main" val="1792666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j-lt"/>
                <a:cs typeface="+mj-lt"/>
              </a:rPr>
              <a:t>Facilitator Notes: </a:t>
            </a:r>
          </a:p>
          <a:p>
            <a:r>
              <a:rPr lang="en-US" dirty="0"/>
              <a:t>The goal of this section is to aid in communicating and interpreting data, it's about contextualizing and interpreting data. </a:t>
            </a:r>
            <a:endParaRPr lang="en-US" dirty="0">
              <a:cs typeface="Calibri"/>
            </a:endParaRPr>
          </a:p>
        </p:txBody>
      </p:sp>
      <p:sp>
        <p:nvSpPr>
          <p:cNvPr id="4" name="Slide Number Placeholder 3"/>
          <p:cNvSpPr>
            <a:spLocks noGrp="1"/>
          </p:cNvSpPr>
          <p:nvPr>
            <p:ph type="sldNum" sz="quarter" idx="5"/>
          </p:nvPr>
        </p:nvSpPr>
        <p:spPr/>
        <p:txBody>
          <a:bodyPr/>
          <a:lstStyle/>
          <a:p>
            <a:fld id="{BF31CF5C-8549-C745-BA15-69195CDAAB49}" type="slidenum">
              <a:rPr lang="en-US" smtClean="0"/>
              <a:t>58</a:t>
            </a:fld>
            <a:endParaRPr lang="en-US"/>
          </a:p>
        </p:txBody>
      </p:sp>
    </p:spTree>
    <p:extLst>
      <p:ext uri="{BB962C8B-B14F-4D97-AF65-F5344CB8AC3E}">
        <p14:creationId xmlns:p14="http://schemas.microsoft.com/office/powerpoint/2010/main" val="48805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1CF5C-8549-C745-BA15-69195CDAAB49}" type="slidenum">
              <a:rPr lang="en-US" smtClean="0"/>
              <a:t>59</a:t>
            </a:fld>
            <a:endParaRPr lang="en-US"/>
          </a:p>
        </p:txBody>
      </p:sp>
    </p:spTree>
    <p:extLst>
      <p:ext uri="{BB962C8B-B14F-4D97-AF65-F5344CB8AC3E}">
        <p14:creationId xmlns:p14="http://schemas.microsoft.com/office/powerpoint/2010/main" val="107897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fontAlgn="base">
              <a:defRPr/>
            </a:pPr>
            <a:r>
              <a:rPr lang="en-US" b="1" dirty="0"/>
              <a:t>Facilitator Notes:</a:t>
            </a:r>
          </a:p>
          <a:p>
            <a:pPr marL="176679" indent="-176679" defTabSz="942289" fontAlgn="base">
              <a:buFont typeface="Wingdings" pitchFamily="2" charset="2"/>
              <a:buChar char="Ø"/>
              <a:defRPr/>
            </a:pPr>
            <a:r>
              <a:rPr lang="en-US" b="0" dirty="0"/>
              <a:t>Explain that data is a powerful resource that can help us understanding what different affected communities are experiencing and needing so that we can better address those issues. Data can be used to identify, understand, and address systemic inequities or barriers across different sectors. Data is therefore an important tool for us to use when responding to problems in our communities like opioid overdose. </a:t>
            </a:r>
          </a:p>
          <a:p>
            <a:pPr marL="176679" indent="-176679" defTabSz="942289" fontAlgn="base">
              <a:buFont typeface="Wingdings" pitchFamily="2" charset="2"/>
              <a:buChar char="Ø"/>
              <a:defRPr/>
            </a:pPr>
            <a:r>
              <a:rPr lang="en-US" b="0" dirty="0"/>
              <a:t>Explain that we can use data as individuals or as groups to influence decision-making in order to help each other and our communities.</a:t>
            </a:r>
          </a:p>
          <a:p>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7</a:t>
            </a:fld>
            <a:endParaRPr lang="en-US"/>
          </a:p>
        </p:txBody>
      </p:sp>
    </p:spTree>
    <p:extLst>
      <p:ext uri="{BB962C8B-B14F-4D97-AF65-F5344CB8AC3E}">
        <p14:creationId xmlns:p14="http://schemas.microsoft.com/office/powerpoint/2010/main" val="11114247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1CF5C-8549-C745-BA15-69195CDAAB49}" type="slidenum">
              <a:rPr lang="en-US" smtClean="0"/>
              <a:t>60</a:t>
            </a:fld>
            <a:endParaRPr lang="en-US"/>
          </a:p>
        </p:txBody>
      </p:sp>
    </p:spTree>
    <p:extLst>
      <p:ext uri="{BB962C8B-B14F-4D97-AF65-F5344CB8AC3E}">
        <p14:creationId xmlns:p14="http://schemas.microsoft.com/office/powerpoint/2010/main" val="2403385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31CF5C-8549-C745-BA15-69195CDAAB49}" type="slidenum">
              <a:rPr lang="en-US" smtClean="0"/>
              <a:t>61</a:t>
            </a:fld>
            <a:endParaRPr lang="en-US"/>
          </a:p>
        </p:txBody>
      </p:sp>
    </p:spTree>
    <p:extLst>
      <p:ext uri="{BB962C8B-B14F-4D97-AF65-F5344CB8AC3E}">
        <p14:creationId xmlns:p14="http://schemas.microsoft.com/office/powerpoint/2010/main" val="649693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b="1" dirty="0">
                <a:ea typeface="+mj-lt"/>
                <a:cs typeface="+mj-lt"/>
              </a:rPr>
              <a:t>Facilitator Notes: </a:t>
            </a:r>
          </a:p>
          <a:p>
            <a:pPr defTabSz="942289">
              <a:defRPr/>
            </a:pPr>
            <a:r>
              <a:rPr lang="en-US" dirty="0"/>
              <a:t>By examining trends in overdoses across various sociodemographic groups, counties can have a more granular understanding of who is being affected and the best way to target response efforts.</a:t>
            </a:r>
            <a:endParaRPr lang="en-US" sz="1400" dirty="0">
              <a:ea typeface="+mn-lt"/>
              <a:cs typeface="+mn-lt"/>
            </a:endParaRPr>
          </a:p>
          <a:p>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62</a:t>
            </a:fld>
            <a:endParaRPr lang="en-US"/>
          </a:p>
        </p:txBody>
      </p:sp>
    </p:spTree>
    <p:extLst>
      <p:ext uri="{BB962C8B-B14F-4D97-AF65-F5344CB8AC3E}">
        <p14:creationId xmlns:p14="http://schemas.microsoft.com/office/powerpoint/2010/main" val="3632156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auto" latinLnBrk="0" hangingPunct="1">
              <a:lnSpc>
                <a:spcPct val="100000"/>
              </a:lnSpc>
              <a:spcBef>
                <a:spcPts val="0"/>
              </a:spcBef>
              <a:spcAft>
                <a:spcPts val="0"/>
              </a:spcAft>
              <a:buClrTx/>
              <a:buSzTx/>
              <a:buFontTx/>
              <a:buNone/>
              <a:tabLst/>
              <a:defRPr/>
            </a:pPr>
            <a:r>
              <a:rPr lang="en-US" b="1" dirty="0">
                <a:ea typeface="+mj-lt"/>
                <a:cs typeface="+mj-lt"/>
              </a:rPr>
              <a:t>Facilitator Notes: </a:t>
            </a:r>
          </a:p>
          <a:p>
            <a:pPr defTabSz="942289">
              <a:defRPr/>
            </a:pPr>
            <a:r>
              <a:rPr lang="en-US" dirty="0"/>
              <a:t>By examining trends in overdoses across various sociodemographic groups, counties can have a more granular understanding of who is being affected and the best way to target response efforts.</a:t>
            </a:r>
            <a:endParaRPr lang="en-US" sz="1400" dirty="0">
              <a:ea typeface="+mn-lt"/>
              <a:cs typeface="+mn-lt"/>
            </a:endParaRPr>
          </a:p>
          <a:p>
            <a:endParaRPr lang="en-US" dirty="0"/>
          </a:p>
        </p:txBody>
      </p:sp>
      <p:sp>
        <p:nvSpPr>
          <p:cNvPr id="4" name="Slide Number Placeholder 3"/>
          <p:cNvSpPr>
            <a:spLocks noGrp="1"/>
          </p:cNvSpPr>
          <p:nvPr>
            <p:ph type="sldNum" sz="quarter" idx="5"/>
          </p:nvPr>
        </p:nvSpPr>
        <p:spPr/>
        <p:txBody>
          <a:bodyPr/>
          <a:lstStyle/>
          <a:p>
            <a:fld id="{BF31CF5C-8549-C745-BA15-69195CDAAB49}" type="slidenum">
              <a:rPr lang="en-US" smtClean="0"/>
              <a:t>63</a:t>
            </a:fld>
            <a:endParaRPr lang="en-US"/>
          </a:p>
        </p:txBody>
      </p:sp>
    </p:spTree>
    <p:extLst>
      <p:ext uri="{BB962C8B-B14F-4D97-AF65-F5344CB8AC3E}">
        <p14:creationId xmlns:p14="http://schemas.microsoft.com/office/powerpoint/2010/main" val="473074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pPr defTabSz="942289">
              <a:defRPr/>
            </a:pPr>
            <a:endParaRPr lang="en-US" b="1" dirty="0"/>
          </a:p>
          <a:p>
            <a:pPr marL="176679" indent="-176679" defTabSz="942289">
              <a:buFont typeface="Wingdings" pitchFamily="2" charset="2"/>
              <a:buChar char="Ø"/>
              <a:defRPr/>
            </a:pPr>
            <a:r>
              <a:rPr lang="en-US" dirty="0"/>
              <a:t>Let’s return to the scenario from Section 1, Activity 2 on slide 30. </a:t>
            </a:r>
          </a:p>
          <a:p>
            <a:pPr marL="176679" indent="-176679" defTabSz="942289">
              <a:buFont typeface="Wingdings" pitchFamily="2" charset="2"/>
              <a:buChar char="Ø"/>
              <a:defRPr/>
            </a:pPr>
            <a:endParaRPr lang="en-US" dirty="0"/>
          </a:p>
          <a:p>
            <a:pPr marL="176679" indent="-176679">
              <a:buFont typeface="Wingdings" pitchFamily="2" charset="2"/>
              <a:buChar char="Ø"/>
            </a:pPr>
            <a:r>
              <a:rPr lang="en-US" dirty="0"/>
              <a:t>In the large group, discuss the questions on this slide.</a:t>
            </a:r>
          </a:p>
          <a:p>
            <a:pPr marL="176679" indent="-176679">
              <a:buFont typeface="Wingdings" pitchFamily="2" charset="2"/>
              <a:buChar char="Ø"/>
            </a:pPr>
            <a:endParaRPr lang="en-US" dirty="0"/>
          </a:p>
          <a:p>
            <a:pPr marL="176679" indent="-176679" defTabSz="942289">
              <a:buFont typeface="Wingdings" pitchFamily="2" charset="2"/>
              <a:buChar char="Ø"/>
              <a:defRPr/>
            </a:pPr>
            <a:r>
              <a:rPr lang="en-US" dirty="0"/>
              <a:t>Recall that this activity can be connected to the Systems Mapping Resource.</a:t>
            </a:r>
          </a:p>
          <a:p>
            <a:pPr marL="176679" indent="-176679">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0465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pPr defTabSz="942289">
              <a:defRPr/>
            </a:pPr>
            <a:endParaRPr lang="en-US" b="1" dirty="0"/>
          </a:p>
          <a:p>
            <a:pPr marL="176679" indent="-176679" defTabSz="942289">
              <a:buFont typeface="Wingdings" pitchFamily="2" charset="2"/>
              <a:buChar char="Ø"/>
              <a:defRPr/>
            </a:pPr>
            <a:r>
              <a:rPr lang="en-US" dirty="0"/>
              <a:t>Let’s return to the scenario from Section 1, Activity 2 on slide 30. </a:t>
            </a:r>
          </a:p>
          <a:p>
            <a:pPr marL="176679" indent="-176679" defTabSz="942289">
              <a:buFont typeface="Wingdings" pitchFamily="2" charset="2"/>
              <a:buChar char="Ø"/>
              <a:defRPr/>
            </a:pPr>
            <a:endParaRPr lang="en-US" dirty="0"/>
          </a:p>
          <a:p>
            <a:pPr marL="176679" indent="-176679">
              <a:buFont typeface="Wingdings" pitchFamily="2" charset="2"/>
              <a:buChar char="Ø"/>
            </a:pPr>
            <a:r>
              <a:rPr lang="en-US" dirty="0"/>
              <a:t>In the large group, discuss the questions on this slide.</a:t>
            </a:r>
          </a:p>
          <a:p>
            <a:pPr marL="176679" indent="-176679">
              <a:buFont typeface="Wingdings" pitchFamily="2" charset="2"/>
              <a:buChar char="Ø"/>
            </a:pPr>
            <a:endParaRPr lang="en-US" dirty="0"/>
          </a:p>
          <a:p>
            <a:pPr marL="176679" indent="-176679" defTabSz="942289">
              <a:buFont typeface="Wingdings" pitchFamily="2" charset="2"/>
              <a:buChar char="Ø"/>
              <a:defRPr/>
            </a:pPr>
            <a:r>
              <a:rPr lang="en-US" dirty="0"/>
              <a:t>Recall that this activity can be connected to the Systems Mapping Resource.</a:t>
            </a:r>
          </a:p>
          <a:p>
            <a:pPr marL="176679" indent="-176679">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146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pPr defTabSz="942289">
              <a:defRPr/>
            </a:pPr>
            <a:endParaRPr lang="en-US" b="1" dirty="0"/>
          </a:p>
          <a:p>
            <a:pPr marL="176679" indent="-176679" defTabSz="942289">
              <a:buFont typeface="Wingdings" pitchFamily="2" charset="2"/>
              <a:buChar char="Ø"/>
              <a:defRPr/>
            </a:pPr>
            <a:r>
              <a:rPr lang="en-US" dirty="0"/>
              <a:t>Let’s return to the scenario from Section 1, Activity 2 on slide 30. </a:t>
            </a:r>
          </a:p>
          <a:p>
            <a:pPr marL="176679" indent="-176679" defTabSz="942289">
              <a:buFont typeface="Wingdings" pitchFamily="2" charset="2"/>
              <a:buChar char="Ø"/>
              <a:defRPr/>
            </a:pPr>
            <a:endParaRPr lang="en-US" dirty="0"/>
          </a:p>
          <a:p>
            <a:pPr marL="176679" indent="-176679">
              <a:buFont typeface="Wingdings" pitchFamily="2" charset="2"/>
              <a:buChar char="Ø"/>
            </a:pPr>
            <a:r>
              <a:rPr lang="en-US" dirty="0"/>
              <a:t>In the large group, discuss the questions on this slide.</a:t>
            </a:r>
          </a:p>
          <a:p>
            <a:pPr marL="176679" indent="-176679">
              <a:buFont typeface="Wingdings" pitchFamily="2" charset="2"/>
              <a:buChar char="Ø"/>
            </a:pPr>
            <a:endParaRPr lang="en-US" dirty="0"/>
          </a:p>
          <a:p>
            <a:pPr marL="176679" indent="-176679" defTabSz="942289">
              <a:buFont typeface="Wingdings" pitchFamily="2" charset="2"/>
              <a:buChar char="Ø"/>
              <a:defRPr/>
            </a:pPr>
            <a:r>
              <a:rPr lang="en-US" dirty="0"/>
              <a:t>Recall that this activity can be connected to the Systems Mapping Resource.</a:t>
            </a:r>
          </a:p>
          <a:p>
            <a:pPr marL="176679" indent="-176679">
              <a:buFont typeface="Wingdings" pitchFamily="2" charset="2"/>
              <a:buChar char="Ø"/>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962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dirty="0"/>
              <a:t>Explain to the group that you’re going to dig into thinking about all the different types of data that surround us in our daily lives. </a:t>
            </a:r>
            <a:br>
              <a:rPr lang="en-US" dirty="0"/>
            </a:br>
            <a:endParaRPr lang="en-US" dirty="0"/>
          </a:p>
          <a:p>
            <a:pPr marL="176679" indent="-176679">
              <a:buFont typeface="Wingdings" pitchFamily="2" charset="2"/>
              <a:buChar char="Ø"/>
            </a:pPr>
            <a:r>
              <a:rPr lang="en-US" dirty="0"/>
              <a:t>Step 1) Tell them you’ll be breaking them into groups of 3 (or have them self-select into groups). </a:t>
            </a:r>
            <a:br>
              <a:rPr lang="en-US" dirty="0"/>
            </a:br>
            <a:endParaRPr lang="en-US" dirty="0"/>
          </a:p>
          <a:p>
            <a:pPr marL="176679" indent="-176679">
              <a:buFont typeface="Wingdings" pitchFamily="2" charset="2"/>
              <a:buChar char="Ø"/>
            </a:pPr>
            <a:r>
              <a:rPr lang="en-US" dirty="0"/>
              <a:t>Step 2) Explain that they will each have 2 minutes to think quietly on their own about the data they’ve encountered today, and that they will then be asked to list and share this information with their group. Each person will have 2 minutes to share about their data encounters. </a:t>
            </a:r>
            <a:br>
              <a:rPr lang="en-US" dirty="0"/>
            </a:br>
            <a:endParaRPr lang="en-US" dirty="0"/>
          </a:p>
          <a:p>
            <a:pPr marL="176679" indent="-176679">
              <a:buFont typeface="Wingdings" pitchFamily="2" charset="2"/>
              <a:buChar char="Ø"/>
            </a:pPr>
            <a:r>
              <a:rPr lang="en-US" dirty="0"/>
              <a:t>Step 3) The group will have another 4 minutes to discuss similarities and differences in their lists. </a:t>
            </a:r>
            <a:br>
              <a:rPr lang="en-US" dirty="0"/>
            </a:br>
            <a:endParaRPr lang="en-US" dirty="0"/>
          </a:p>
          <a:p>
            <a:pPr marL="176679" indent="-176679">
              <a:buFont typeface="Wingdings" pitchFamily="2" charset="2"/>
              <a:buChar char="Ø"/>
            </a:pPr>
            <a:r>
              <a:rPr lang="en-US" dirty="0"/>
              <a:t>Step 4) To close out the activity, we will have each group report out any insights they had. Allow each group 2 minutes to report out. </a:t>
            </a:r>
          </a:p>
          <a:p>
            <a:endParaRPr lang="en-US" dirty="0"/>
          </a:p>
          <a:p>
            <a:r>
              <a:rPr lang="en-US" b="1" dirty="0"/>
              <a:t>Facilitator probes:</a:t>
            </a:r>
            <a:br>
              <a:rPr lang="en-US" b="1" dirty="0"/>
            </a:br>
            <a:endParaRPr lang="en-US" b="1" dirty="0"/>
          </a:p>
          <a:p>
            <a:pPr marL="176679" indent="-176679">
              <a:buFont typeface="Arial" panose="020B0604020202020204" pitchFamily="34" charset="0"/>
              <a:buChar char="•"/>
            </a:pPr>
            <a:r>
              <a:rPr lang="en-US" dirty="0"/>
              <a:t>Recall our conversation about what counts as data and that data, or information, is all around us. Data can be the podcast you listened to this morning on your way to work, or the news article you read on your phone. It could be the email you read before this meeting, or the conversation you had with a colleague in the office. It could be your observations of the weather today, or the smell of coffee in the café you went to earlier. </a:t>
            </a:r>
            <a:br>
              <a:rPr lang="en-US" dirty="0"/>
            </a:br>
            <a:endParaRPr lang="en-US" dirty="0"/>
          </a:p>
          <a:p>
            <a:pPr marL="176679" indent="-176679">
              <a:buFont typeface="Arial" panose="020B0604020202020204" pitchFamily="34" charset="0"/>
              <a:buChar char="•"/>
            </a:pPr>
            <a:r>
              <a:rPr lang="en-US" dirty="0"/>
              <a:t>When sharing about your lists with your group, name some of the specific sources of data that were particularly interesting to you, as well as attempt to identify groupings of data sources, e.g., things you read vs. things you heard from others vs. things you saw. </a:t>
            </a:r>
            <a:br>
              <a:rPr lang="en-US" dirty="0"/>
            </a:br>
            <a:endParaRPr lang="en-US" dirty="0"/>
          </a:p>
          <a:p>
            <a:pPr marL="176679" indent="-176679">
              <a:buFont typeface="Arial" panose="020B0604020202020204" pitchFamily="34" charset="0"/>
              <a:buChar char="•"/>
            </a:pPr>
            <a:r>
              <a:rPr lang="en-US" dirty="0"/>
              <a:t>When discussing your lists in your small group, consider whether any data source surprises you. </a:t>
            </a:r>
            <a:br>
              <a:rPr lang="en-US" dirty="0"/>
            </a:br>
            <a:endParaRPr lang="en-US" dirty="0"/>
          </a:p>
          <a:p>
            <a:pPr marL="176679" indent="-176679">
              <a:buFont typeface="Arial" panose="020B0604020202020204" pitchFamily="34" charset="0"/>
              <a:buChar char="•"/>
            </a:pPr>
            <a:r>
              <a:rPr lang="en-US" dirty="0"/>
              <a:t>In the large group, let’s discuss anything new we learned in our small group conversations. What was surprising? What categories of data sources did we identify? What insights can we take from this activity?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214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3D8A-0B10-491B-B060-8972E3AF9C06}" type="slidenum">
              <a:rPr lang="en-US" smtClean="0"/>
              <a:t>68</a:t>
            </a:fld>
            <a:endParaRPr lang="en-US"/>
          </a:p>
        </p:txBody>
      </p:sp>
    </p:spTree>
    <p:extLst>
      <p:ext uri="{BB962C8B-B14F-4D97-AF65-F5344CB8AC3E}">
        <p14:creationId xmlns:p14="http://schemas.microsoft.com/office/powerpoint/2010/main" val="29398718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pPr marL="0" indent="0">
              <a:buFont typeface="Wingdings" pitchFamily="2" charset="2"/>
              <a:buNone/>
            </a:pPr>
            <a:r>
              <a:rPr lang="en-US" b="0" dirty="0"/>
              <a:t>Consider the following questions: </a:t>
            </a:r>
            <a:endParaRPr lang="en-US" dirty="0"/>
          </a:p>
          <a:p>
            <a:pPr marL="190624" lvl="0" indent="-176679">
              <a:buFont typeface="Wingdings" panose="05000000000000000000" pitchFamily="2" charset="2"/>
              <a:buChar char="Ø"/>
            </a:pPr>
            <a:r>
              <a:rPr lang="en-US" dirty="0"/>
              <a:t>What is important to your audience? </a:t>
            </a:r>
          </a:p>
          <a:p>
            <a:pPr marL="190624" lvl="0" indent="-176679">
              <a:buFont typeface="Wingdings" panose="05000000000000000000" pitchFamily="2" charset="2"/>
              <a:buChar char="Ø"/>
            </a:pPr>
            <a:r>
              <a:rPr lang="en-US" dirty="0"/>
              <a:t>What do they care about?</a:t>
            </a:r>
          </a:p>
          <a:p>
            <a:pPr marL="190624" lvl="0" indent="-176679">
              <a:buFont typeface="Wingdings" panose="05000000000000000000" pitchFamily="2" charset="2"/>
              <a:buChar char="Ø"/>
            </a:pPr>
            <a:r>
              <a:rPr lang="en-US" dirty="0"/>
              <a:t>What do </a:t>
            </a:r>
            <a:r>
              <a:rPr lang="en-US" b="0" dirty="0">
                <a:solidFill>
                  <a:srgbClr val="FF0000"/>
                </a:solidFill>
              </a:rPr>
              <a:t>they</a:t>
            </a:r>
            <a:r>
              <a:rPr lang="en-US" dirty="0"/>
              <a:t> want to change? What questions would they like answered? </a:t>
            </a:r>
          </a:p>
          <a:p>
            <a:pPr marL="190624" lvl="0" indent="-176679">
              <a:buFont typeface="Wingdings" panose="05000000000000000000" pitchFamily="2" charset="2"/>
              <a:buChar char="Ø"/>
            </a:pPr>
            <a:r>
              <a:rPr lang="en-US" sz="1900" dirty="0">
                <a:latin typeface="Segoe UI" panose="020B0502040204020203" pitchFamily="34" charset="0"/>
              </a:rPr>
              <a:t>What does your audience NOT care about at all (even if you care about it a lot)?</a:t>
            </a:r>
            <a:endParaRPr lang="en-US" dirty="0"/>
          </a:p>
          <a:p>
            <a:pPr marL="190624" lvl="0" indent="-176679">
              <a:buFont typeface="Wingdings" panose="05000000000000000000" pitchFamily="2" charset="2"/>
              <a:buChar char="Ø"/>
            </a:pPr>
            <a:r>
              <a:rPr lang="en-US" dirty="0"/>
              <a:t>What is the best method to present your data?</a:t>
            </a:r>
          </a:p>
          <a:p>
            <a:endParaRPr lang="en-US"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71</a:t>
            </a:fld>
            <a:endParaRPr lang="en-US"/>
          </a:p>
        </p:txBody>
      </p:sp>
    </p:spTree>
    <p:extLst>
      <p:ext uri="{BB962C8B-B14F-4D97-AF65-F5344CB8AC3E}">
        <p14:creationId xmlns:p14="http://schemas.microsoft.com/office/powerpoint/2010/main" val="301508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530" indent="-176530" defTabSz="942289">
              <a:buFont typeface="Wingdings" pitchFamily="2" charset="2"/>
              <a:buChar char="Ø"/>
              <a:defRPr/>
            </a:pPr>
            <a:r>
              <a:rPr lang="en-US" dirty="0"/>
              <a:t>The “consideration, through an equity lens, of the ways in which data is collected, analyzed, interpreted, and distributed. It underscores marginalized communities’ unequal opportunities to access data and, at times, their harm from data’s misuse. It raises the issue of data sovereignty, and the democratization of data. And data equity pushes us to consider the ways that data can reinforce stereotypes, exacerbate problems like racial bias, or otherwise undermine social justice.” JLI Consulting</a:t>
            </a:r>
            <a:endParaRPr lang="en-US" dirty="0">
              <a:cs typeface="Calibri"/>
            </a:endParaRPr>
          </a:p>
          <a:p>
            <a:pPr marL="176530" indent="-176530" defTabSz="942289">
              <a:buFont typeface="Wingdings" pitchFamily="2" charset="2"/>
              <a:buChar char="Ø"/>
              <a:defRPr/>
            </a:pPr>
            <a:endParaRPr lang="en-US" dirty="0"/>
          </a:p>
          <a:p>
            <a:pPr marL="176530" indent="-176530" defTabSz="942289">
              <a:buFont typeface="Wingdings" pitchFamily="2" charset="2"/>
              <a:buChar char="Ø"/>
              <a:defRPr/>
            </a:pPr>
            <a:r>
              <a:rPr lang="en-US" b="0" dirty="0"/>
              <a:t>Consider facilitating a short discussion about data equity. Questions to ask might include: How can data be a powerful resource for people with lived experience, such as people who use drugs or are in recovery? What does it mean to be able to access data, or information, about yourself, for example, about the impact of a community service that you utilize? What if you had access to data someone else collected on your experiences as a </a:t>
            </a:r>
            <a:r>
              <a:rPr lang="en-US" sz="1800" dirty="0">
                <a:effectLst/>
                <a:latin typeface="Open Sans" panose="020B0606030504020204" pitchFamily="34" charset="0"/>
                <a:ea typeface="Open Sans" panose="020B0606030504020204" pitchFamily="34" charset="0"/>
              </a:rPr>
              <a:t>public health and safety </a:t>
            </a:r>
            <a:r>
              <a:rPr lang="en-US" b="0" dirty="0"/>
              <a:t>member – how would that help you with your work in the </a:t>
            </a:r>
            <a:r>
              <a:rPr lang="en-US" sz="1800" dirty="0">
                <a:effectLst/>
                <a:latin typeface="Open Sans" panose="020B0606030504020204" pitchFamily="34" charset="0"/>
                <a:ea typeface="Open Sans" panose="020B0606030504020204" pitchFamily="34" charset="0"/>
              </a:rPr>
              <a:t>public health and safety partnership</a:t>
            </a:r>
            <a:r>
              <a:rPr lang="en-US" b="0" dirty="0"/>
              <a:t>?</a:t>
            </a:r>
            <a:br>
              <a:rPr lang="en-US" b="0" dirty="0">
                <a:cs typeface="+mn-lt"/>
              </a:rPr>
            </a:br>
            <a:endParaRPr lang="en-US" b="0" dirty="0">
              <a:cs typeface="Calibri"/>
            </a:endParaRPr>
          </a:p>
          <a:p>
            <a:pPr marL="176679" indent="-176679" defTabSz="942289">
              <a:buFont typeface="Wingdings" pitchFamily="2" charset="2"/>
              <a:buChar char="Ø"/>
              <a:defRPr/>
            </a:pPr>
            <a:r>
              <a:rPr lang="en-US" b="0" dirty="0"/>
              <a:t>Discuss the importance of democratizing access to data. Questions to ask might include: How often do people who use drugs or who are in recovery have access to data about themselves? How can you envision people with lived experience participating in your partnership's data use processes, such as data collection or analysis?</a:t>
            </a:r>
            <a:endParaRPr lang="en-US" dirty="0"/>
          </a:p>
          <a:p>
            <a:endParaRPr lang="en-US" b="1" dirty="0"/>
          </a:p>
        </p:txBody>
      </p:sp>
      <p:sp>
        <p:nvSpPr>
          <p:cNvPr id="4" name="Slide Number Placeholder 3"/>
          <p:cNvSpPr>
            <a:spLocks noGrp="1"/>
          </p:cNvSpPr>
          <p:nvPr>
            <p:ph type="sldNum" sz="quarter" idx="5"/>
          </p:nvPr>
        </p:nvSpPr>
        <p:spPr/>
        <p:txBody>
          <a:bodyPr/>
          <a:lstStyle/>
          <a:p>
            <a:fld id="{BF31CF5C-8549-C745-BA15-69195CDAAB49}" type="slidenum">
              <a:rPr lang="en-US" smtClean="0"/>
              <a:t>8</a:t>
            </a:fld>
            <a:endParaRPr lang="en-US"/>
          </a:p>
        </p:txBody>
      </p:sp>
    </p:spTree>
    <p:extLst>
      <p:ext uri="{BB962C8B-B14F-4D97-AF65-F5344CB8AC3E}">
        <p14:creationId xmlns:p14="http://schemas.microsoft.com/office/powerpoint/2010/main" val="510447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Engagement and equity go hand-in-hand. Both are critical for ensuring effective communications about your efforts. This slide contains some questions for discussing with </a:t>
            </a:r>
            <a:r>
              <a:rPr lang="en-US" sz="1800" dirty="0">
                <a:effectLst/>
                <a:latin typeface="Open Sans" panose="020B0606030504020204" pitchFamily="34" charset="0"/>
                <a:ea typeface="Open Sans" panose="020B0606030504020204" pitchFamily="34" charset="0"/>
              </a:rPr>
              <a:t>public health and safety </a:t>
            </a:r>
            <a:r>
              <a:rPr lang="en-US" dirty="0"/>
              <a:t>members. A key discussion and facilitation point is that we all have biases and assumptions about others, this is normal. However, we must pay attention to what assumptions we make about groups/communities we do not belong to. </a:t>
            </a:r>
          </a:p>
          <a:p>
            <a:r>
              <a:rPr lang="en-US" dirty="0"/>
              <a:t>So as your discussion proceeds, as a facilitator, be sure to:</a:t>
            </a:r>
          </a:p>
          <a:p>
            <a:pPr marL="176679" indent="-176679">
              <a:buFont typeface="Arial" panose="020B0604020202020204" pitchFamily="34" charset="0"/>
              <a:buChar char="•"/>
            </a:pPr>
            <a:r>
              <a:rPr lang="en-US" dirty="0"/>
              <a:t>have members continually check how they have come to “know” the answers to these questions;</a:t>
            </a:r>
          </a:p>
          <a:p>
            <a:pPr marL="176679" indent="-176679">
              <a:buFont typeface="Arial" panose="020B0604020202020204" pitchFamily="34" charset="0"/>
              <a:buChar char="•"/>
            </a:pPr>
            <a:r>
              <a:rPr lang="en-US" dirty="0"/>
              <a:t>probe to determine if some biases or assumptions have not been checked</a:t>
            </a:r>
          </a:p>
          <a:p>
            <a:endParaRPr lang="en-US" dirty="0"/>
          </a:p>
          <a:p>
            <a:r>
              <a:rPr lang="en-US" b="1" dirty="0"/>
              <a:t>Communicating equitably includes considering:</a:t>
            </a:r>
          </a:p>
          <a:p>
            <a:pPr marL="176679" indent="-176679">
              <a:buFont typeface="Arial" panose="020B0604020202020204" pitchFamily="34" charset="0"/>
              <a:buChar char="•"/>
            </a:pPr>
            <a:r>
              <a:rPr lang="en-US" dirty="0"/>
              <a:t>Language access (including language and using easily accessible terms and phrases)</a:t>
            </a:r>
          </a:p>
          <a:p>
            <a:pPr marL="176679" indent="-176679">
              <a:buFont typeface="Arial" panose="020B0604020202020204" pitchFamily="34" charset="0"/>
              <a:buChar char="•"/>
            </a:pPr>
            <a:r>
              <a:rPr lang="en-US" dirty="0"/>
              <a:t>Communicating through methods that are most likely to reach the intended audience</a:t>
            </a:r>
          </a:p>
          <a:p>
            <a:pPr marL="176679" indent="-176679">
              <a:buFont typeface="Arial" panose="020B0604020202020204" pitchFamily="34" charset="0"/>
              <a:buChar char="•"/>
            </a:pPr>
            <a:r>
              <a:rPr lang="en-US" dirty="0"/>
              <a:t>Ensuring materials can be freely and easily accessed in multiple ways</a:t>
            </a:r>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72</a:t>
            </a:fld>
            <a:endParaRPr lang="en-US"/>
          </a:p>
        </p:txBody>
      </p:sp>
    </p:spTree>
    <p:extLst>
      <p:ext uri="{BB962C8B-B14F-4D97-AF65-F5344CB8AC3E}">
        <p14:creationId xmlns:p14="http://schemas.microsoft.com/office/powerpoint/2010/main" val="2673909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b="0" dirty="0"/>
              <a:t>Explain that data products should be tailored for different audiences for accessibility and maximum impact. This does not mean changing results! It means framing and presenting insights in a format that works for different audiences. </a:t>
            </a:r>
          </a:p>
          <a:p>
            <a:pPr marL="176679" indent="-176679">
              <a:buFont typeface="Wingdings" pitchFamily="2" charset="2"/>
              <a:buChar char="Ø"/>
            </a:pPr>
            <a:endParaRPr lang="en-US" b="0" dirty="0">
              <a:solidFill>
                <a:srgbClr val="FF0000"/>
              </a:solidFill>
            </a:endParaRPr>
          </a:p>
          <a:p>
            <a:pPr marL="176679" indent="-176679">
              <a:buFont typeface="Wingdings" pitchFamily="2" charset="2"/>
              <a:buChar char="Ø"/>
            </a:pPr>
            <a:r>
              <a:rPr lang="en-US" b="1" dirty="0">
                <a:solidFill>
                  <a:srgbClr val="FF0000"/>
                </a:solidFill>
              </a:rPr>
              <a:t>Why (Goals), Who (Audience), What (Message), How (Engagement) = GAME plan</a:t>
            </a:r>
          </a:p>
          <a:p>
            <a:endParaRPr lang="en-US" b="1" dirty="0"/>
          </a:p>
          <a:p>
            <a:endParaRPr lang="en-US" dirty="0"/>
          </a:p>
          <a:p>
            <a:pPr marL="176679" indent="-176679">
              <a:buFont typeface="Wingdings" pitchFamily="2" charset="2"/>
              <a:buChar char="Ø"/>
            </a:pPr>
            <a:r>
              <a:rPr lang="en-US" dirty="0"/>
              <a:t>Here is another way to think about how to frame your message – let’s walk through each of these </a:t>
            </a:r>
          </a:p>
          <a:p>
            <a:endParaRPr lang="en-US" dirty="0"/>
          </a:p>
          <a:p>
            <a:pPr marL="176679" indent="-176679">
              <a:buFont typeface="Arial" panose="020B0604020202020204" pitchFamily="34" charset="0"/>
              <a:buChar char="•"/>
            </a:pPr>
            <a:r>
              <a:rPr lang="en-US" dirty="0"/>
              <a:t>What is important to your audience? </a:t>
            </a:r>
          </a:p>
          <a:p>
            <a:pPr marL="176679" indent="-176679">
              <a:buFont typeface="Arial" panose="020B0604020202020204" pitchFamily="34" charset="0"/>
              <a:buChar char="•"/>
            </a:pPr>
            <a:r>
              <a:rPr lang="en-US" dirty="0"/>
              <a:t>What do they care about?</a:t>
            </a:r>
          </a:p>
          <a:p>
            <a:pPr marL="176679" indent="-176679">
              <a:buFont typeface="Arial" panose="020B0604020202020204" pitchFamily="34" charset="0"/>
              <a:buChar char="•"/>
            </a:pPr>
            <a:r>
              <a:rPr lang="en-US" dirty="0"/>
              <a:t>What do you want to change? What question would they like answered? </a:t>
            </a:r>
          </a:p>
          <a:p>
            <a:pPr marL="176679" indent="-176679">
              <a:buFont typeface="Arial" panose="020B0604020202020204" pitchFamily="34" charset="0"/>
              <a:buChar char="•"/>
            </a:pPr>
            <a:r>
              <a:rPr lang="en-US" dirty="0"/>
              <a:t>What is the best method to present your data?</a:t>
            </a:r>
          </a:p>
          <a:p>
            <a:pPr marL="176679" indent="-176679">
              <a:buFont typeface="Wingdings" pitchFamily="2" charset="2"/>
              <a:buChar char="Ø"/>
            </a:pPr>
            <a:endParaRPr lang="en-US" b="1"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73</a:t>
            </a:fld>
            <a:endParaRPr lang="en-US"/>
          </a:p>
        </p:txBody>
      </p:sp>
    </p:spTree>
    <p:extLst>
      <p:ext uri="{BB962C8B-B14F-4D97-AF65-F5344CB8AC3E}">
        <p14:creationId xmlns:p14="http://schemas.microsoft.com/office/powerpoint/2010/main" val="28764563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b="0" dirty="0"/>
              <a:t>Explain that data products should be tailored for different audiences for accessibility and maximum impact. This does not mean changing results! It means framing and presenting insights in a format that works for different audiences. </a:t>
            </a:r>
          </a:p>
          <a:p>
            <a:pPr marL="176679" indent="-176679">
              <a:buFont typeface="Wingdings" pitchFamily="2" charset="2"/>
              <a:buChar char="Ø"/>
            </a:pPr>
            <a:endParaRPr lang="en-US" b="0" dirty="0">
              <a:solidFill>
                <a:srgbClr val="FF0000"/>
              </a:solidFill>
            </a:endParaRPr>
          </a:p>
          <a:p>
            <a:pPr marL="176679" indent="-176679">
              <a:buFont typeface="Wingdings" pitchFamily="2" charset="2"/>
              <a:buChar char="Ø"/>
            </a:pPr>
            <a:r>
              <a:rPr lang="en-US" b="1" dirty="0">
                <a:solidFill>
                  <a:srgbClr val="FF0000"/>
                </a:solidFill>
              </a:rPr>
              <a:t>Why (Goals), Who (Audience), What (Message), How (Engagement) = GAME plan</a:t>
            </a:r>
          </a:p>
          <a:p>
            <a:endParaRPr lang="en-US" b="1" dirty="0"/>
          </a:p>
          <a:p>
            <a:endParaRPr lang="en-US" dirty="0"/>
          </a:p>
          <a:p>
            <a:pPr marL="176679" indent="-176679">
              <a:buFont typeface="Wingdings" pitchFamily="2" charset="2"/>
              <a:buChar char="Ø"/>
            </a:pPr>
            <a:r>
              <a:rPr lang="en-US" dirty="0"/>
              <a:t>Here is another way to think about how to frame your message – let’s walk through each of these </a:t>
            </a:r>
          </a:p>
          <a:p>
            <a:endParaRPr lang="en-US" dirty="0"/>
          </a:p>
          <a:p>
            <a:pPr marL="176679" indent="-176679">
              <a:buFont typeface="Arial" panose="020B0604020202020204" pitchFamily="34" charset="0"/>
              <a:buChar char="•"/>
            </a:pPr>
            <a:r>
              <a:rPr lang="en-US" dirty="0"/>
              <a:t>What is important to your audience? </a:t>
            </a:r>
          </a:p>
          <a:p>
            <a:pPr marL="176679" indent="-176679">
              <a:buFont typeface="Arial" panose="020B0604020202020204" pitchFamily="34" charset="0"/>
              <a:buChar char="•"/>
            </a:pPr>
            <a:r>
              <a:rPr lang="en-US" dirty="0"/>
              <a:t>What do they care about?</a:t>
            </a:r>
          </a:p>
          <a:p>
            <a:pPr marL="176679" indent="-176679">
              <a:buFont typeface="Arial" panose="020B0604020202020204" pitchFamily="34" charset="0"/>
              <a:buChar char="•"/>
            </a:pPr>
            <a:r>
              <a:rPr lang="en-US" dirty="0"/>
              <a:t>What do you want to change? What question would they like answered? </a:t>
            </a:r>
          </a:p>
          <a:p>
            <a:pPr marL="176679" indent="-176679">
              <a:buFont typeface="Arial" panose="020B0604020202020204" pitchFamily="34" charset="0"/>
              <a:buChar char="•"/>
            </a:pPr>
            <a:r>
              <a:rPr lang="en-US" dirty="0"/>
              <a:t>What is the best method to present your data?</a:t>
            </a:r>
          </a:p>
          <a:p>
            <a:pPr marL="176679" indent="-176679">
              <a:buFont typeface="Wingdings" pitchFamily="2" charset="2"/>
              <a:buChar char="Ø"/>
            </a:pPr>
            <a:endParaRPr lang="en-US" b="1"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74</a:t>
            </a:fld>
            <a:endParaRPr lang="en-US"/>
          </a:p>
        </p:txBody>
      </p:sp>
    </p:spTree>
    <p:extLst>
      <p:ext uri="{BB962C8B-B14F-4D97-AF65-F5344CB8AC3E}">
        <p14:creationId xmlns:p14="http://schemas.microsoft.com/office/powerpoint/2010/main" val="24242749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baseline="0" dirty="0"/>
          </a:p>
          <a:p>
            <a:pPr marL="176679" indent="-176679">
              <a:buFont typeface="Wingdings" pitchFamily="2" charset="2"/>
              <a:buChar char="Ø"/>
            </a:pPr>
            <a:r>
              <a:rPr lang="en-US" b="0" baseline="0" dirty="0"/>
              <a:t>What’s missing? What else can they think of? </a:t>
            </a:r>
            <a:br>
              <a:rPr lang="en-US" b="0" baseline="0" dirty="0"/>
            </a:br>
            <a:endParaRPr lang="en-US" b="0" baseline="0" dirty="0"/>
          </a:p>
          <a:p>
            <a:pPr marL="176679" indent="-176679">
              <a:buFont typeface="Wingdings" pitchFamily="2" charset="2"/>
              <a:buChar char="Ø"/>
            </a:pPr>
            <a:r>
              <a:rPr lang="en-US" b="0" baseline="0" dirty="0"/>
              <a:t>What are some other ways you’ve come across data? What other alternative formats can you think of? </a:t>
            </a:r>
          </a:p>
          <a:p>
            <a:endParaRPr lang="en-US"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79</a:t>
            </a:fld>
            <a:endParaRPr lang="en-US"/>
          </a:p>
        </p:txBody>
      </p:sp>
    </p:spTree>
    <p:extLst>
      <p:ext uri="{BB962C8B-B14F-4D97-AF65-F5344CB8AC3E}">
        <p14:creationId xmlns:p14="http://schemas.microsoft.com/office/powerpoint/2010/main" val="31646291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baseline="0" dirty="0"/>
          </a:p>
          <a:p>
            <a:pPr marL="176679" indent="-176679">
              <a:buFont typeface="Wingdings" pitchFamily="2" charset="2"/>
              <a:buChar char="Ø"/>
            </a:pPr>
            <a:r>
              <a:rPr lang="en-US" b="0" baseline="0" dirty="0"/>
              <a:t>What’s missing? What else can they think of? </a:t>
            </a:r>
            <a:br>
              <a:rPr lang="en-US" b="0" baseline="0" dirty="0"/>
            </a:br>
            <a:endParaRPr lang="en-US" b="0" baseline="0" dirty="0"/>
          </a:p>
          <a:p>
            <a:pPr marL="176679" indent="-176679">
              <a:buFont typeface="Wingdings" pitchFamily="2" charset="2"/>
              <a:buChar char="Ø"/>
            </a:pPr>
            <a:r>
              <a:rPr lang="en-US" b="0" baseline="0" dirty="0"/>
              <a:t>What are some other ways you’ve come across data? What other alternative formats can you think of? </a:t>
            </a:r>
          </a:p>
          <a:p>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80</a:t>
            </a:fld>
            <a:endParaRPr lang="en-US"/>
          </a:p>
        </p:txBody>
      </p:sp>
    </p:spTree>
    <p:extLst>
      <p:ext uri="{BB962C8B-B14F-4D97-AF65-F5344CB8AC3E}">
        <p14:creationId xmlns:p14="http://schemas.microsoft.com/office/powerpoint/2010/main" val="33381745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baseline="0" dirty="0"/>
          </a:p>
          <a:p>
            <a:pPr marL="176679" indent="-176679">
              <a:buFont typeface="Wingdings" pitchFamily="2" charset="2"/>
              <a:buChar char="Ø"/>
            </a:pPr>
            <a:r>
              <a:rPr lang="en-US" b="0" baseline="0" dirty="0"/>
              <a:t>What’s missing? What else can they think of? </a:t>
            </a:r>
            <a:br>
              <a:rPr lang="en-US" b="0" baseline="0" dirty="0"/>
            </a:br>
            <a:endParaRPr lang="en-US" b="0" baseline="0" dirty="0"/>
          </a:p>
          <a:p>
            <a:pPr marL="176679" indent="-176679">
              <a:buFont typeface="Wingdings" pitchFamily="2" charset="2"/>
              <a:buChar char="Ø"/>
            </a:pPr>
            <a:r>
              <a:rPr lang="en-US" b="0" baseline="0" dirty="0"/>
              <a:t>What are some other ways you’ve come across data? What other alternative formats can you think of? </a:t>
            </a:r>
          </a:p>
          <a:p>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81</a:t>
            </a:fld>
            <a:endParaRPr lang="en-US"/>
          </a:p>
        </p:txBody>
      </p:sp>
    </p:spTree>
    <p:extLst>
      <p:ext uri="{BB962C8B-B14F-4D97-AF65-F5344CB8AC3E}">
        <p14:creationId xmlns:p14="http://schemas.microsoft.com/office/powerpoint/2010/main" val="42270222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baseline="0" dirty="0"/>
          </a:p>
          <a:p>
            <a:pPr marL="176679" indent="-176679">
              <a:buFont typeface="Wingdings" pitchFamily="2" charset="2"/>
              <a:buChar char="Ø"/>
            </a:pPr>
            <a:r>
              <a:rPr lang="en-US" b="0" baseline="0" dirty="0"/>
              <a:t>What’s missing? What else can they think of? </a:t>
            </a:r>
            <a:br>
              <a:rPr lang="en-US" b="0" baseline="0" dirty="0"/>
            </a:br>
            <a:endParaRPr lang="en-US" b="0" baseline="0" dirty="0"/>
          </a:p>
          <a:p>
            <a:pPr marL="176679" indent="-176679">
              <a:buFont typeface="Wingdings" pitchFamily="2" charset="2"/>
              <a:buChar char="Ø"/>
            </a:pPr>
            <a:r>
              <a:rPr lang="en-US" b="0" baseline="0" dirty="0"/>
              <a:t>What are some other ways you’ve come across data? What other alternative formats can you think of? </a:t>
            </a:r>
          </a:p>
          <a:p>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BF31CF5C-8549-C745-BA15-69195CDAAB49}" type="slidenum">
              <a:rPr lang="en-US" smtClean="0"/>
              <a:t>82</a:t>
            </a:fld>
            <a:endParaRPr lang="en-US"/>
          </a:p>
        </p:txBody>
      </p:sp>
    </p:spTree>
    <p:extLst>
      <p:ext uri="{BB962C8B-B14F-4D97-AF65-F5344CB8AC3E}">
        <p14:creationId xmlns:p14="http://schemas.microsoft.com/office/powerpoint/2010/main" val="30065822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endParaRPr lang="en-US" b="0"/>
          </a:p>
          <a:p>
            <a:endParaRPr lang="en-US" b="0"/>
          </a:p>
          <a:p>
            <a:pPr marL="176679" indent="-176679">
              <a:buFont typeface="Wingdings" pitchFamily="2" charset="2"/>
              <a:buChar char="Ø"/>
            </a:pPr>
            <a:r>
              <a:rPr lang="en-US" b="0"/>
              <a:t>How we talk about, or communicate and frame, data is an important part of advancing health equity. This is important whether we are communicating directly with community members or whether we are talking about community members’ needs and experiences and communicating that to decision-makers. </a:t>
            </a:r>
            <a:endParaRPr lang="en-US" b="1"/>
          </a:p>
        </p:txBody>
      </p:sp>
      <p:sp>
        <p:nvSpPr>
          <p:cNvPr id="4" name="Slide Number Placeholder 3"/>
          <p:cNvSpPr>
            <a:spLocks noGrp="1"/>
          </p:cNvSpPr>
          <p:nvPr>
            <p:ph type="sldNum" sz="quarter" idx="5"/>
          </p:nvPr>
        </p:nvSpPr>
        <p:spPr/>
        <p:txBody>
          <a:bodyPr/>
          <a:lstStyle/>
          <a:p>
            <a:fld id="{BF31CF5C-8549-C745-BA15-69195CDAAB49}" type="slidenum">
              <a:rPr lang="en-US" smtClean="0"/>
              <a:t>83</a:t>
            </a:fld>
            <a:endParaRPr lang="en-US"/>
          </a:p>
        </p:txBody>
      </p:sp>
    </p:spTree>
    <p:extLst>
      <p:ext uri="{BB962C8B-B14F-4D97-AF65-F5344CB8AC3E}">
        <p14:creationId xmlns:p14="http://schemas.microsoft.com/office/powerpoint/2010/main" val="20210484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pPr defTabSz="942289">
              <a:defRPr/>
            </a:pPr>
            <a:endParaRPr lang="en-US" b="1" dirty="0"/>
          </a:p>
          <a:p>
            <a:pPr marL="176679" indent="-176679" defTabSz="942289">
              <a:buFont typeface="Wingdings" pitchFamily="2" charset="2"/>
              <a:buChar char="Ø"/>
              <a:defRPr/>
            </a:pPr>
            <a:r>
              <a:rPr lang="en-US" dirty="0"/>
              <a:t>Let’s return to the scenario from before (on slide 30)</a:t>
            </a:r>
            <a:br>
              <a:rPr lang="en-US" dirty="0"/>
            </a:br>
            <a:endParaRPr lang="en-US" dirty="0"/>
          </a:p>
          <a:p>
            <a:pPr marL="176679" indent="-176679">
              <a:buFont typeface="Wingdings" pitchFamily="2" charset="2"/>
              <a:buChar char="Ø"/>
            </a:pPr>
            <a:r>
              <a:rPr lang="en-US" dirty="0"/>
              <a:t>Split into small groups, with each addressing one of the four components of the GAME Plan (Goals, Audience, Message, and Engagement/Equity).</a:t>
            </a:r>
          </a:p>
          <a:p>
            <a:pPr marL="176679" indent="-176679">
              <a:buFont typeface="Wingdings" pitchFamily="2" charset="2"/>
              <a:buChar char="Ø"/>
            </a:pPr>
            <a:endParaRPr lang="en-US" dirty="0"/>
          </a:p>
          <a:p>
            <a:pPr marL="176679" indent="-176679">
              <a:buFont typeface="Wingdings" pitchFamily="2" charset="2"/>
              <a:buChar char="Ø"/>
            </a:pPr>
            <a:r>
              <a:rPr lang="en-US" dirty="0"/>
              <a:t>Report out small group responses to the large group and discuss, with the aim to reach consensus on each component of your data plan.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7212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Facilitator Notes: </a:t>
            </a:r>
          </a:p>
          <a:p>
            <a:pPr defTabSz="942289">
              <a:defRPr/>
            </a:pPr>
            <a:endParaRPr lang="en-US" b="1" dirty="0"/>
          </a:p>
          <a:p>
            <a:pPr marL="176679" indent="-176679" defTabSz="942289">
              <a:buFont typeface="Wingdings" pitchFamily="2" charset="2"/>
              <a:buChar char="Ø"/>
              <a:defRPr/>
            </a:pPr>
            <a:r>
              <a:rPr lang="en-US" dirty="0"/>
              <a:t>Let’s return to the scenario from before (on slide 30)</a:t>
            </a:r>
            <a:br>
              <a:rPr lang="en-US" dirty="0"/>
            </a:br>
            <a:endParaRPr lang="en-US" dirty="0"/>
          </a:p>
          <a:p>
            <a:pPr marL="176679" indent="-176679">
              <a:buFont typeface="Wingdings" pitchFamily="2" charset="2"/>
              <a:buChar char="Ø"/>
            </a:pPr>
            <a:r>
              <a:rPr lang="en-US" dirty="0"/>
              <a:t>Split into small groups, with each addressing one of the four components of the GAME Plan (Goals, Audience, Message, and Engagement/Equity).</a:t>
            </a:r>
          </a:p>
          <a:p>
            <a:pPr marL="176679" indent="-176679">
              <a:buFont typeface="Wingdings" pitchFamily="2" charset="2"/>
              <a:buChar char="Ø"/>
            </a:pPr>
            <a:endParaRPr lang="en-US" dirty="0"/>
          </a:p>
          <a:p>
            <a:pPr marL="176679" indent="-176679">
              <a:buFont typeface="Wingdings" pitchFamily="2" charset="2"/>
              <a:buChar char="Ø"/>
            </a:pPr>
            <a:r>
              <a:rPr lang="en-US" dirty="0"/>
              <a:t>Report out small group responses to the large group and discuss, with the aim to reach consensus on each component of your data plan.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9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defTabSz="942289">
              <a:buFont typeface="Wingdings" pitchFamily="2" charset="2"/>
              <a:buChar char="Ø"/>
              <a:defRPr/>
            </a:pPr>
            <a:r>
              <a:rPr lang="en-US" b="0" dirty="0"/>
              <a:t>Consider facilitating a short discussion about data equity. Questions to ask might include: How can data be a powerful resource for people with lived experience, such as people who use drugs or are in recovery? What does it mean to be able to access data, or information, about yourself, for example, about the impact of a community service that you utilize? What if you had access to data someone else collected on your experiences as a </a:t>
            </a:r>
            <a:r>
              <a:rPr lang="en-US" sz="1800" dirty="0">
                <a:effectLst/>
                <a:latin typeface="Open Sans" panose="020B0606030504020204" pitchFamily="34" charset="0"/>
                <a:ea typeface="Open Sans" panose="020B0606030504020204" pitchFamily="34" charset="0"/>
              </a:rPr>
              <a:t>public health and safety </a:t>
            </a:r>
            <a:r>
              <a:rPr lang="en-US" b="0" dirty="0"/>
              <a:t>member – how would that help you with your work in the </a:t>
            </a:r>
            <a:r>
              <a:rPr lang="en-US" sz="1800" dirty="0">
                <a:effectLst/>
                <a:latin typeface="Open Sans" panose="020B0606030504020204" pitchFamily="34" charset="0"/>
                <a:ea typeface="Open Sans" panose="020B0606030504020204" pitchFamily="34" charset="0"/>
              </a:rPr>
              <a:t>public health and safety partnership</a:t>
            </a:r>
            <a:r>
              <a:rPr lang="en-US" b="0" dirty="0"/>
              <a:t>?</a:t>
            </a:r>
            <a:br>
              <a:rPr lang="en-US" b="0" dirty="0"/>
            </a:br>
            <a:endParaRPr lang="en-US" b="0" dirty="0"/>
          </a:p>
          <a:p>
            <a:pPr marL="176679" indent="-176679" defTabSz="942289">
              <a:buFont typeface="Wingdings" pitchFamily="2" charset="2"/>
              <a:buChar char="Ø"/>
              <a:defRPr/>
            </a:pPr>
            <a:r>
              <a:rPr lang="en-US" b="0" dirty="0"/>
              <a:t>Discuss the importance of democratizing access to data. Questions to ask might include: How often do people who use drugs or who are in recovery have access to data about themselves? How can you envision people with lived experience participating in your partnership’s data use processes, such as data collection or analysis?</a:t>
            </a:r>
            <a:endParaRPr lang="en-US" dirty="0"/>
          </a:p>
          <a:p>
            <a:endParaRPr lang="en-US" b="1" dirty="0"/>
          </a:p>
        </p:txBody>
      </p:sp>
      <p:sp>
        <p:nvSpPr>
          <p:cNvPr id="4" name="Slide Number Placeholder 3"/>
          <p:cNvSpPr>
            <a:spLocks noGrp="1"/>
          </p:cNvSpPr>
          <p:nvPr>
            <p:ph type="sldNum" sz="quarter" idx="5"/>
          </p:nvPr>
        </p:nvSpPr>
        <p:spPr/>
        <p:txBody>
          <a:bodyPr/>
          <a:lstStyle/>
          <a:p>
            <a:fld id="{BF31CF5C-8549-C745-BA15-69195CDAAB49}" type="slidenum">
              <a:rPr lang="en-US" smtClean="0"/>
              <a:t>9</a:t>
            </a:fld>
            <a:endParaRPr lang="en-US"/>
          </a:p>
        </p:txBody>
      </p:sp>
    </p:spTree>
    <p:extLst>
      <p:ext uri="{BB962C8B-B14F-4D97-AF65-F5344CB8AC3E}">
        <p14:creationId xmlns:p14="http://schemas.microsoft.com/office/powerpoint/2010/main" val="17339068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b="0" dirty="0"/>
              <a:t> </a:t>
            </a:r>
          </a:p>
          <a:p>
            <a:endParaRPr lang="en-US" b="0" dirty="0"/>
          </a:p>
          <a:p>
            <a:pPr marL="176679" indent="-176679">
              <a:buFont typeface="Wingdings" pitchFamily="2" charset="2"/>
              <a:buChar char="Ø"/>
            </a:pPr>
            <a:r>
              <a:rPr lang="en-US" b="0" dirty="0"/>
              <a:t>Address any final questions or points – note where there are gaps in understanding or a need for additional training or discussion around data use.</a:t>
            </a:r>
          </a:p>
          <a:p>
            <a:pPr marL="176679" indent="-176679">
              <a:buFont typeface="Wingdings" pitchFamily="2" charset="2"/>
              <a:buChar char="Ø"/>
            </a:pPr>
            <a:r>
              <a:rPr lang="en-US" b="0" dirty="0"/>
              <a:t>Identify any next steps you want to take in </a:t>
            </a:r>
            <a:r>
              <a:rPr lang="en-US" b="0"/>
              <a:t>your </a:t>
            </a:r>
            <a:r>
              <a:rPr lang="en-US" sz="1800">
                <a:effectLst/>
                <a:latin typeface="Open Sans" panose="020B0606030504020204" pitchFamily="34" charset="0"/>
                <a:ea typeface="Open Sans" panose="020B0606030504020204" pitchFamily="34" charset="0"/>
              </a:rPr>
              <a:t>public health and safety partnership </a:t>
            </a:r>
            <a:r>
              <a:rPr lang="en-US" b="0"/>
              <a:t>to </a:t>
            </a:r>
            <a:r>
              <a:rPr lang="en-US" b="0" dirty="0"/>
              <a:t>move forward with learning about data or engaging in data use steps.</a:t>
            </a:r>
          </a:p>
          <a:p>
            <a:pPr marL="176679" indent="-176679">
              <a:buFont typeface="Wingdings" pitchFamily="2" charset="2"/>
              <a:buChar char="Ø"/>
            </a:pPr>
            <a:r>
              <a:rPr lang="en-US" b="0" dirty="0"/>
              <a:t>See </a:t>
            </a:r>
            <a:r>
              <a:rPr lang="en-US" dirty="0"/>
              <a:t>Module 4 Communication Plan Worksheet for more. </a:t>
            </a:r>
            <a:endParaRPr lang="en-US" b="0" dirty="0"/>
          </a:p>
        </p:txBody>
      </p:sp>
      <p:sp>
        <p:nvSpPr>
          <p:cNvPr id="4" name="Slide Number Placeholder 3"/>
          <p:cNvSpPr>
            <a:spLocks noGrp="1"/>
          </p:cNvSpPr>
          <p:nvPr>
            <p:ph type="sldNum" sz="quarter" idx="5"/>
          </p:nvPr>
        </p:nvSpPr>
        <p:spPr/>
        <p:txBody>
          <a:bodyPr/>
          <a:lstStyle/>
          <a:p>
            <a:fld id="{BF31CF5C-8549-C745-BA15-69195CDAAB49}" type="slidenum">
              <a:rPr lang="en-US" smtClean="0"/>
              <a:t>86</a:t>
            </a:fld>
            <a:endParaRPr lang="en-US"/>
          </a:p>
        </p:txBody>
      </p:sp>
    </p:spTree>
    <p:extLst>
      <p:ext uri="{BB962C8B-B14F-4D97-AF65-F5344CB8AC3E}">
        <p14:creationId xmlns:p14="http://schemas.microsoft.com/office/powerpoint/2010/main" val="20510573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GB" dirty="0"/>
          </a:p>
        </p:txBody>
      </p:sp>
      <p:sp>
        <p:nvSpPr>
          <p:cNvPr id="4" name="Slide Number Placeholder 3"/>
          <p:cNvSpPr>
            <a:spLocks noGrp="1"/>
          </p:cNvSpPr>
          <p:nvPr>
            <p:ph type="sldNum" sz="quarter" idx="5"/>
          </p:nvPr>
        </p:nvSpPr>
        <p:spPr/>
        <p:txBody>
          <a:bodyPr/>
          <a:lstStyle/>
          <a:p>
            <a:fld id="{D0D33D8A-0B10-491B-B060-8972E3AF9C06}" type="slidenum">
              <a:rPr lang="en-US" smtClean="0"/>
              <a:t>87</a:t>
            </a:fld>
            <a:endParaRPr lang="en-US"/>
          </a:p>
        </p:txBody>
      </p:sp>
    </p:spTree>
    <p:extLst>
      <p:ext uri="{BB962C8B-B14F-4D97-AF65-F5344CB8AC3E}">
        <p14:creationId xmlns:p14="http://schemas.microsoft.com/office/powerpoint/2010/main" val="370649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dirty="0"/>
              <a:t>Explain to the group that you’re going to dig into thinking about all the different types of data that surround us in our daily lives. </a:t>
            </a:r>
            <a:br>
              <a:rPr lang="en-US" dirty="0"/>
            </a:br>
            <a:endParaRPr lang="en-US" dirty="0"/>
          </a:p>
          <a:p>
            <a:pPr marL="176679" indent="-176679">
              <a:buFont typeface="Wingdings" pitchFamily="2" charset="2"/>
              <a:buChar char="Ø"/>
            </a:pPr>
            <a:r>
              <a:rPr lang="en-US" dirty="0"/>
              <a:t>Step 1) Tell them you’ll be breaking them into groups of 3 (or have them self-select into groups). </a:t>
            </a:r>
            <a:br>
              <a:rPr lang="en-US" dirty="0"/>
            </a:br>
            <a:endParaRPr lang="en-US" dirty="0"/>
          </a:p>
          <a:p>
            <a:pPr marL="176679" indent="-176679">
              <a:buFont typeface="Wingdings" pitchFamily="2" charset="2"/>
              <a:buChar char="Ø"/>
            </a:pPr>
            <a:r>
              <a:rPr lang="en-US" dirty="0"/>
              <a:t>Step 2) Explain that they will each have 2 minutes to think quietly on their own about the data they’ve encountered today, and that they will then be asked to list and share this information with their group. Each person will have 2 minutes to share about their data encounters. </a:t>
            </a:r>
            <a:br>
              <a:rPr lang="en-US" dirty="0"/>
            </a:br>
            <a:endParaRPr lang="en-US" dirty="0"/>
          </a:p>
          <a:p>
            <a:pPr marL="176679" indent="-176679">
              <a:buFont typeface="Wingdings" pitchFamily="2" charset="2"/>
              <a:buChar char="Ø"/>
            </a:pPr>
            <a:r>
              <a:rPr lang="en-US" dirty="0"/>
              <a:t>Step 3) The group will have another 4 minutes to discuss similarities and differences in their lists. </a:t>
            </a:r>
            <a:br>
              <a:rPr lang="en-US" dirty="0"/>
            </a:br>
            <a:endParaRPr lang="en-US" dirty="0"/>
          </a:p>
          <a:p>
            <a:pPr marL="176679" indent="-176679">
              <a:buFont typeface="Wingdings" pitchFamily="2" charset="2"/>
              <a:buChar char="Ø"/>
            </a:pPr>
            <a:r>
              <a:rPr lang="en-US" dirty="0"/>
              <a:t>Step 4) To close out the activity, we will have each group report out any insights they had. Allow each group 2 minutes to report out. </a:t>
            </a:r>
          </a:p>
          <a:p>
            <a:endParaRPr lang="en-US" dirty="0"/>
          </a:p>
          <a:p>
            <a:r>
              <a:rPr lang="en-US" b="1" dirty="0"/>
              <a:t>Facilitator probes:</a:t>
            </a:r>
            <a:br>
              <a:rPr lang="en-US" b="1" dirty="0"/>
            </a:br>
            <a:endParaRPr lang="en-US" b="1" dirty="0"/>
          </a:p>
          <a:p>
            <a:pPr marL="176679" indent="-176679">
              <a:buFont typeface="Arial" panose="020B0604020202020204" pitchFamily="34" charset="0"/>
              <a:buChar char="•"/>
            </a:pPr>
            <a:r>
              <a:rPr lang="en-US" dirty="0"/>
              <a:t>Recall our conversation about what counts as data and that data, or information, is all around us. Data can be the podcast you listened to this morning on your way to work, or the news article you read on your phone. It could be the email you read before this meeting, or the conversation you had with a colleague in the office. It could be your observations of the weather today, or the smell of coffee in the café you went to earlier. </a:t>
            </a:r>
            <a:br>
              <a:rPr lang="en-US" dirty="0"/>
            </a:br>
            <a:endParaRPr lang="en-US" dirty="0"/>
          </a:p>
          <a:p>
            <a:pPr marL="176679" indent="-176679">
              <a:buFont typeface="Arial" panose="020B0604020202020204" pitchFamily="34" charset="0"/>
              <a:buChar char="•"/>
            </a:pPr>
            <a:r>
              <a:rPr lang="en-US" dirty="0"/>
              <a:t>When sharing about your lists with your group, name some of the specific sources of data that were particularly interesting to you, as well as attempt to identify groupings of data sources, e.g., things you read vs. things you heard from others vs. things you saw. </a:t>
            </a:r>
            <a:br>
              <a:rPr lang="en-US" dirty="0"/>
            </a:br>
            <a:endParaRPr lang="en-US" dirty="0"/>
          </a:p>
          <a:p>
            <a:pPr marL="176679" indent="-176679">
              <a:buFont typeface="Arial" panose="020B0604020202020204" pitchFamily="34" charset="0"/>
              <a:buChar char="•"/>
            </a:pPr>
            <a:r>
              <a:rPr lang="en-US" dirty="0"/>
              <a:t>When discussing your lists in your small group, consider whether any data source surprises you. </a:t>
            </a:r>
            <a:br>
              <a:rPr lang="en-US" dirty="0"/>
            </a:br>
            <a:endParaRPr lang="en-US" dirty="0"/>
          </a:p>
          <a:p>
            <a:pPr marL="176679" indent="-176679">
              <a:buFont typeface="Arial" panose="020B0604020202020204" pitchFamily="34" charset="0"/>
              <a:buChar char="•"/>
            </a:pPr>
            <a:r>
              <a:rPr lang="en-US" dirty="0"/>
              <a:t>In the large group, let’s discuss anything new we learned in our small group conversations. What was surprising? What categories of data sources did we identify? What insights can we take from this activity?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27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p>
          <a:p>
            <a:endParaRPr lang="en-US" b="1" dirty="0"/>
          </a:p>
          <a:p>
            <a:pPr marL="176679" indent="-176679">
              <a:buFont typeface="Wingdings" pitchFamily="2" charset="2"/>
              <a:buChar char="Ø"/>
            </a:pPr>
            <a:r>
              <a:rPr lang="en-US" dirty="0"/>
              <a:t>Explain to the group that you’re going to dig into thinking about all the different types of data that surround us in our daily lives. </a:t>
            </a:r>
            <a:br>
              <a:rPr lang="en-US" dirty="0"/>
            </a:br>
            <a:endParaRPr lang="en-US" dirty="0"/>
          </a:p>
          <a:p>
            <a:pPr marL="176679" indent="-176679">
              <a:buFont typeface="Wingdings" pitchFamily="2" charset="2"/>
              <a:buChar char="Ø"/>
            </a:pPr>
            <a:r>
              <a:rPr lang="en-US" dirty="0"/>
              <a:t>Step 1) Tell them you’ll be breaking them into groups of 3 (or have them self-select into groups). </a:t>
            </a:r>
            <a:br>
              <a:rPr lang="en-US" dirty="0"/>
            </a:br>
            <a:endParaRPr lang="en-US" dirty="0"/>
          </a:p>
          <a:p>
            <a:pPr marL="176679" indent="-176679">
              <a:buFont typeface="Wingdings" pitchFamily="2" charset="2"/>
              <a:buChar char="Ø"/>
            </a:pPr>
            <a:r>
              <a:rPr lang="en-US" dirty="0"/>
              <a:t>Step 2) Explain that they will each have 2 minutes to think quietly on their own about the data they’ve encountered today, and that they will then be asked to list and share this information with their group. Each person will have 2 minutes to share about their data encounters. </a:t>
            </a:r>
            <a:br>
              <a:rPr lang="en-US" dirty="0"/>
            </a:br>
            <a:endParaRPr lang="en-US" dirty="0"/>
          </a:p>
          <a:p>
            <a:pPr marL="176679" indent="-176679">
              <a:buFont typeface="Wingdings" pitchFamily="2" charset="2"/>
              <a:buChar char="Ø"/>
            </a:pPr>
            <a:r>
              <a:rPr lang="en-US" dirty="0"/>
              <a:t>Step 3) The group will have another 4 minutes to discuss similarities and differences in their lists. </a:t>
            </a:r>
            <a:br>
              <a:rPr lang="en-US" dirty="0"/>
            </a:br>
            <a:endParaRPr lang="en-US" dirty="0"/>
          </a:p>
          <a:p>
            <a:pPr marL="176679" indent="-176679">
              <a:buFont typeface="Wingdings" pitchFamily="2" charset="2"/>
              <a:buChar char="Ø"/>
            </a:pPr>
            <a:r>
              <a:rPr lang="en-US" dirty="0"/>
              <a:t>Step 4) To close out the activity, we will have each group report out any insights they had. Allow each group 2 minutes to report out. </a:t>
            </a:r>
          </a:p>
          <a:p>
            <a:endParaRPr lang="en-US" dirty="0"/>
          </a:p>
          <a:p>
            <a:r>
              <a:rPr lang="en-US" b="1" dirty="0"/>
              <a:t>Facilitator probes:</a:t>
            </a:r>
            <a:br>
              <a:rPr lang="en-US" b="1" dirty="0"/>
            </a:br>
            <a:endParaRPr lang="en-US" b="1" dirty="0"/>
          </a:p>
          <a:p>
            <a:pPr marL="176679" indent="-176679">
              <a:buFont typeface="Arial" panose="020B0604020202020204" pitchFamily="34" charset="0"/>
              <a:buChar char="•"/>
            </a:pPr>
            <a:r>
              <a:rPr lang="en-US" dirty="0"/>
              <a:t>Recall our conversation about what counts as data and that data, or information, is all around us. Data can be the podcast you listened to this morning on your way to work, or the news article you read on your phone. It could be the email you read before this meeting, or the conversation you had with a colleague in the office. It could be your observations of the weather today, or the smell of coffee in the café you went to earlier. </a:t>
            </a:r>
            <a:br>
              <a:rPr lang="en-US" dirty="0"/>
            </a:br>
            <a:endParaRPr lang="en-US" dirty="0"/>
          </a:p>
          <a:p>
            <a:pPr marL="176679" indent="-176679">
              <a:buFont typeface="Arial" panose="020B0604020202020204" pitchFamily="34" charset="0"/>
              <a:buChar char="•"/>
            </a:pPr>
            <a:r>
              <a:rPr lang="en-US" dirty="0"/>
              <a:t>When sharing about your lists with your group, name some of the specific sources of data that were particularly interesting to you, as well as attempt to identify groupings of data sources, e.g., things you read vs. things you heard from others vs. things you saw. </a:t>
            </a:r>
            <a:br>
              <a:rPr lang="en-US" dirty="0"/>
            </a:br>
            <a:endParaRPr lang="en-US" dirty="0"/>
          </a:p>
          <a:p>
            <a:pPr marL="176679" indent="-176679">
              <a:buFont typeface="Arial" panose="020B0604020202020204" pitchFamily="34" charset="0"/>
              <a:buChar char="•"/>
            </a:pPr>
            <a:r>
              <a:rPr lang="en-US" dirty="0"/>
              <a:t>When discussing your lists in your small group, consider whether any data source surprises you. </a:t>
            </a:r>
            <a:br>
              <a:rPr lang="en-US" dirty="0"/>
            </a:br>
            <a:endParaRPr lang="en-US" dirty="0"/>
          </a:p>
          <a:p>
            <a:pPr marL="176679" indent="-176679">
              <a:buFont typeface="Arial" panose="020B0604020202020204" pitchFamily="34" charset="0"/>
              <a:buChar char="•"/>
            </a:pPr>
            <a:r>
              <a:rPr lang="en-US" dirty="0"/>
              <a:t>In the large group, let’s discuss anything new we learned in our small group conversations. What was surprising? What categories of data sources did we identify? What insights can we take from this activity?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1CF5C-8549-C745-BA15-69195CDAAB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3284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D441C5-A671-45AF-BE73-F17D3414E952}"/>
              </a:ext>
            </a:extLst>
          </p:cNvPr>
          <p:cNvSpPr/>
          <p:nvPr userDrawn="1"/>
        </p:nvSpPr>
        <p:spPr>
          <a:xfrm>
            <a:off x="8209" y="5658928"/>
            <a:ext cx="12183791" cy="119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056C888-6A3E-45DF-BE45-331CD5C9AF19}"/>
              </a:ext>
            </a:extLst>
          </p:cNvPr>
          <p:cNvSpPr/>
          <p:nvPr userDrawn="1"/>
        </p:nvSpPr>
        <p:spPr>
          <a:xfrm>
            <a:off x="1828802" y="5654674"/>
            <a:ext cx="7618760" cy="1203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3" name="Rectangle 2">
            <a:extLst>
              <a:ext uri="{FF2B5EF4-FFF2-40B4-BE49-F238E27FC236}">
                <a16:creationId xmlns:a16="http://schemas.microsoft.com/office/drawing/2014/main" id="{2C6D5EDE-E1CB-44E8-B732-F8BD3F354B63}"/>
              </a:ext>
            </a:extLst>
          </p:cNvPr>
          <p:cNvSpPr/>
          <p:nvPr userDrawn="1"/>
        </p:nvSpPr>
        <p:spPr>
          <a:xfrm>
            <a:off x="1" y="5656643"/>
            <a:ext cx="1828800" cy="12013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grpSp>
        <p:nvGrpSpPr>
          <p:cNvPr id="5" name="Group 4">
            <a:extLst>
              <a:ext uri="{FF2B5EF4-FFF2-40B4-BE49-F238E27FC236}">
                <a16:creationId xmlns:a16="http://schemas.microsoft.com/office/drawing/2014/main" id="{2388A9F4-A616-4D28-8377-7B8738C2894E}"/>
              </a:ext>
            </a:extLst>
          </p:cNvPr>
          <p:cNvGrpSpPr/>
          <p:nvPr userDrawn="1"/>
        </p:nvGrpSpPr>
        <p:grpSpPr>
          <a:xfrm>
            <a:off x="9501408" y="6072971"/>
            <a:ext cx="1819506" cy="409714"/>
            <a:chOff x="1452116" y="4809632"/>
            <a:chExt cx="3248621" cy="746618"/>
          </a:xfrm>
        </p:grpSpPr>
        <p:pic>
          <p:nvPicPr>
            <p:cNvPr id="6" name="Picture 5" descr="Logo&#10;&#10;Description automatically generated with medium confidence">
              <a:extLst>
                <a:ext uri="{FF2B5EF4-FFF2-40B4-BE49-F238E27FC236}">
                  <a16:creationId xmlns:a16="http://schemas.microsoft.com/office/drawing/2014/main" id="{41DB0AC4-53D7-4BB3-AEC6-7A6E8DCAC5C1}"/>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1452116" y="4920086"/>
              <a:ext cx="2086823" cy="559964"/>
            </a:xfrm>
            <a:prstGeom prst="rect">
              <a:avLst/>
            </a:prstGeom>
          </p:spPr>
        </p:pic>
        <p:pic>
          <p:nvPicPr>
            <p:cNvPr id="7" name="Picture 6" descr="Logo&#10;&#10;Description automatically generated">
              <a:extLst>
                <a:ext uri="{FF2B5EF4-FFF2-40B4-BE49-F238E27FC236}">
                  <a16:creationId xmlns:a16="http://schemas.microsoft.com/office/drawing/2014/main" id="{5FEC39F2-61EB-4B0B-8EC4-EB844EE18218}"/>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726524" y="4809632"/>
              <a:ext cx="974213" cy="746618"/>
            </a:xfrm>
            <a:prstGeom prst="rect">
              <a:avLst/>
            </a:prstGeom>
          </p:spPr>
        </p:pic>
      </p:grpSp>
      <p:pic>
        <p:nvPicPr>
          <p:cNvPr id="8" name="Graphic 7">
            <a:extLst>
              <a:ext uri="{FF2B5EF4-FFF2-40B4-BE49-F238E27FC236}">
                <a16:creationId xmlns:a16="http://schemas.microsoft.com/office/drawing/2014/main" id="{AB16ACA9-EE27-4F74-BAA1-6A4D5D50FF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6362" y="5964093"/>
            <a:ext cx="1217713" cy="640080"/>
          </a:xfrm>
          <a:prstGeom prst="rect">
            <a:avLst/>
          </a:prstGeom>
        </p:spPr>
      </p:pic>
      <p:sp>
        <p:nvSpPr>
          <p:cNvPr id="28" name="TextBox 27">
            <a:extLst>
              <a:ext uri="{FF2B5EF4-FFF2-40B4-BE49-F238E27FC236}">
                <a16:creationId xmlns:a16="http://schemas.microsoft.com/office/drawing/2014/main" id="{E9FE4890-9B65-7433-7A90-A58491A3971F}"/>
              </a:ext>
            </a:extLst>
          </p:cNvPr>
          <p:cNvSpPr txBox="1"/>
          <p:nvPr userDrawn="1"/>
        </p:nvSpPr>
        <p:spPr>
          <a:xfrm>
            <a:off x="2836060" y="6109747"/>
            <a:ext cx="5469740" cy="646331"/>
          </a:xfrm>
          <a:prstGeom prst="rect">
            <a:avLst/>
          </a:prstGeom>
          <a:noFill/>
        </p:spPr>
        <p:txBody>
          <a:bodyPr wrap="square">
            <a:spAutoFit/>
          </a:bodyPr>
          <a:lstStyle/>
          <a:p>
            <a:r>
              <a:rPr lang="en-US" b="1" dirty="0">
                <a:solidFill>
                  <a:schemeClr val="bg1"/>
                </a:solidFill>
              </a:rPr>
              <a:t>Module 2: </a:t>
            </a:r>
            <a:r>
              <a:rPr lang="en-US" dirty="0">
                <a:solidFill>
                  <a:schemeClr val="bg1"/>
                </a:solidFill>
              </a:rPr>
              <a:t>Collaborative Data-Sharing and Use </a:t>
            </a:r>
          </a:p>
          <a:p>
            <a:endParaRPr lang="en-GB" dirty="0">
              <a:solidFill>
                <a:schemeClr val="bg1"/>
              </a:solidFill>
            </a:endParaRPr>
          </a:p>
        </p:txBody>
      </p:sp>
      <p:pic>
        <p:nvPicPr>
          <p:cNvPr id="9" name="Picture 8">
            <a:extLst>
              <a:ext uri="{FF2B5EF4-FFF2-40B4-BE49-F238E27FC236}">
                <a16:creationId xmlns:a16="http://schemas.microsoft.com/office/drawing/2014/main" id="{EA986DF4-5361-330B-543E-754BE8028F0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9084" y="0"/>
            <a:ext cx="12179366" cy="5657100"/>
          </a:xfrm>
          <a:prstGeom prst="rect">
            <a:avLst/>
          </a:prstGeom>
        </p:spPr>
      </p:pic>
      <p:pic>
        <p:nvPicPr>
          <p:cNvPr id="12" name="Graphic 11">
            <a:extLst>
              <a:ext uri="{FF2B5EF4-FFF2-40B4-BE49-F238E27FC236}">
                <a16:creationId xmlns:a16="http://schemas.microsoft.com/office/drawing/2014/main" id="{91EB5A52-5280-B38F-2241-3F9AF4334AF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328695" y="6072971"/>
            <a:ext cx="430032" cy="423888"/>
          </a:xfrm>
          <a:prstGeom prst="rect">
            <a:avLst/>
          </a:prstGeom>
        </p:spPr>
      </p:pic>
      <p:pic>
        <p:nvPicPr>
          <p:cNvPr id="14" name="Picture 13" descr="Logo, company name&#10;&#10;Description automatically generated">
            <a:extLst>
              <a:ext uri="{FF2B5EF4-FFF2-40B4-BE49-F238E27FC236}">
                <a16:creationId xmlns:a16="http://schemas.microsoft.com/office/drawing/2014/main" id="{5E849503-8FC7-6FC7-8597-478C3DE51259}"/>
              </a:ext>
            </a:extLst>
          </p:cNvPr>
          <p:cNvPicPr>
            <a:picLocks noChangeAspect="1"/>
          </p:cNvPicPr>
          <p:nvPr userDrawn="1"/>
        </p:nvPicPr>
        <p:blipFill>
          <a:blip r:embed="rId9"/>
          <a:stretch>
            <a:fillRect/>
          </a:stretch>
        </p:blipFill>
        <p:spPr>
          <a:xfrm>
            <a:off x="11320914" y="5987461"/>
            <a:ext cx="545643" cy="537751"/>
          </a:xfrm>
          <a:prstGeom prst="rect">
            <a:avLst/>
          </a:prstGeom>
        </p:spPr>
      </p:pic>
    </p:spTree>
    <p:extLst>
      <p:ext uri="{BB962C8B-B14F-4D97-AF65-F5344CB8AC3E}">
        <p14:creationId xmlns:p14="http://schemas.microsoft.com/office/powerpoint/2010/main" val="304786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Background / Acc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1D193-6C5D-2811-CF46-B33725276F57}"/>
              </a:ext>
            </a:extLst>
          </p:cNvPr>
          <p:cNvSpPr/>
          <p:nvPr userDrawn="1"/>
        </p:nvSpPr>
        <p:spPr>
          <a:xfrm>
            <a:off x="4270342" y="707009"/>
            <a:ext cx="7728619" cy="59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708145"/>
            <a:ext cx="4077303" cy="5954633"/>
          </a:xfrm>
          <a:prstGeom prst="snip1Rect">
            <a:avLst>
              <a:gd name="adj" fmla="val 0"/>
            </a:avLst>
          </a:prstGeom>
          <a:solidFill>
            <a:srgbClr val="9B4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12" name="Slide Number Placeholder 6">
            <a:extLst>
              <a:ext uri="{FF2B5EF4-FFF2-40B4-BE49-F238E27FC236}">
                <a16:creationId xmlns:a16="http://schemas.microsoft.com/office/drawing/2014/main" id="{79EA641A-F55C-D85C-51E7-010170B7BE0A}"/>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2"/>
                </a:solidFill>
              </a:defRPr>
            </a:lvl1pPr>
          </a:lstStyle>
          <a:p>
            <a:fld id="{397FDA30-B8BA-4453-AFC9-28FC6CA5AD01}" type="slidenum">
              <a:rPr lang="en-GB" smtClean="0"/>
              <a:pPr/>
              <a:t>‹#›</a:t>
            </a:fld>
            <a:endParaRPr lang="en-GB" dirty="0"/>
          </a:p>
        </p:txBody>
      </p:sp>
      <p:sp>
        <p:nvSpPr>
          <p:cNvPr id="10" name="Rectangle 9">
            <a:extLst>
              <a:ext uri="{FF2B5EF4-FFF2-40B4-BE49-F238E27FC236}">
                <a16:creationId xmlns:a16="http://schemas.microsoft.com/office/drawing/2014/main" id="{3EF53185-8C19-ABBC-8BF3-307E5D5B4F9E}"/>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1" name="Rectangle 10">
            <a:extLst>
              <a:ext uri="{FF2B5EF4-FFF2-40B4-BE49-F238E27FC236}">
                <a16:creationId xmlns:a16="http://schemas.microsoft.com/office/drawing/2014/main" id="{193678D7-A54F-55A8-EDB2-8060F5786E3E}"/>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259351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Background / Accent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1D193-6C5D-2811-CF46-B33725276F57}"/>
              </a:ext>
            </a:extLst>
          </p:cNvPr>
          <p:cNvSpPr/>
          <p:nvPr userDrawn="1"/>
        </p:nvSpPr>
        <p:spPr>
          <a:xfrm>
            <a:off x="4260916" y="707009"/>
            <a:ext cx="7738045" cy="59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40" y="708145"/>
            <a:ext cx="4067876" cy="5954633"/>
          </a:xfrm>
          <a:prstGeom prst="snip1Rect">
            <a:avLst>
              <a:gd name="adj" fmla="val 0"/>
            </a:avLst>
          </a:prstGeom>
          <a:solidFill>
            <a:srgbClr val="FB8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12" name="Slide Number Placeholder 6">
            <a:extLst>
              <a:ext uri="{FF2B5EF4-FFF2-40B4-BE49-F238E27FC236}">
                <a16:creationId xmlns:a16="http://schemas.microsoft.com/office/drawing/2014/main" id="{79EA641A-F55C-D85C-51E7-010170B7BE0A}"/>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2"/>
                </a:solidFill>
              </a:defRPr>
            </a:lvl1pPr>
          </a:lstStyle>
          <a:p>
            <a:fld id="{397FDA30-B8BA-4453-AFC9-28FC6CA5AD01}" type="slidenum">
              <a:rPr lang="en-GB" smtClean="0"/>
              <a:pPr/>
              <a:t>‹#›</a:t>
            </a:fld>
            <a:endParaRPr lang="en-GB" dirty="0"/>
          </a:p>
        </p:txBody>
      </p:sp>
      <p:sp>
        <p:nvSpPr>
          <p:cNvPr id="10" name="Rectangle 9">
            <a:extLst>
              <a:ext uri="{FF2B5EF4-FFF2-40B4-BE49-F238E27FC236}">
                <a16:creationId xmlns:a16="http://schemas.microsoft.com/office/drawing/2014/main" id="{3EF53185-8C19-ABBC-8BF3-307E5D5B4F9E}"/>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1" name="Rectangle 10">
            <a:extLst>
              <a:ext uri="{FF2B5EF4-FFF2-40B4-BE49-F238E27FC236}">
                <a16:creationId xmlns:a16="http://schemas.microsoft.com/office/drawing/2014/main" id="{193678D7-A54F-55A8-EDB2-8060F5786E3E}"/>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2856612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ight Nuetral Background w/ Header">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rgbClr val="F4EC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DA54"/>
                </a:solidFill>
              </a:rPr>
              <a:t>c</a:t>
            </a:r>
          </a:p>
        </p:txBody>
      </p:sp>
      <p:sp>
        <p:nvSpPr>
          <p:cNvPr id="9" name="Rectangle 8">
            <a:extLst>
              <a:ext uri="{FF2B5EF4-FFF2-40B4-BE49-F238E27FC236}">
                <a16:creationId xmlns:a16="http://schemas.microsoft.com/office/drawing/2014/main" id="{2061D193-6C5D-2811-CF46-B33725276F57}"/>
              </a:ext>
            </a:extLst>
          </p:cNvPr>
          <p:cNvSpPr/>
          <p:nvPr userDrawn="1"/>
        </p:nvSpPr>
        <p:spPr>
          <a:xfrm>
            <a:off x="5184742" y="618837"/>
            <a:ext cx="6814219" cy="6029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7" name="Rectangle 6">
            <a:extLst>
              <a:ext uri="{FF2B5EF4-FFF2-40B4-BE49-F238E27FC236}">
                <a16:creationId xmlns:a16="http://schemas.microsoft.com/office/drawing/2014/main" id="{62862D68-ABEF-FCCF-8B92-1D78CD06F714}"/>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2" name="Rectangle 11">
            <a:extLst>
              <a:ext uri="{FF2B5EF4-FFF2-40B4-BE49-F238E27FC236}">
                <a16:creationId xmlns:a16="http://schemas.microsoft.com/office/drawing/2014/main" id="{338D031E-9015-4E4A-8107-3798888A7070}"/>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
        <p:nvSpPr>
          <p:cNvPr id="2" name="Title 1">
            <a:extLst>
              <a:ext uri="{FF2B5EF4-FFF2-40B4-BE49-F238E27FC236}">
                <a16:creationId xmlns:a16="http://schemas.microsoft.com/office/drawing/2014/main" id="{DC392633-D9F3-40EB-D193-0F29D68B78CC}"/>
              </a:ext>
            </a:extLst>
          </p:cNvPr>
          <p:cNvSpPr>
            <a:spLocks noGrp="1"/>
          </p:cNvSpPr>
          <p:nvPr>
            <p:ph type="title"/>
          </p:nvPr>
        </p:nvSpPr>
        <p:spPr>
          <a:xfrm>
            <a:off x="824242" y="1244299"/>
            <a:ext cx="3790950" cy="976313"/>
          </a:xfrm>
        </p:spPr>
        <p:txBody>
          <a:bodyPr>
            <a:noAutofit/>
          </a:bodyPr>
          <a:lstStyle/>
          <a:p>
            <a:r>
              <a:rPr lang="en-US" dirty="0"/>
              <a:t>Click to edit Master title style</a:t>
            </a:r>
            <a:endParaRPr lang="en-GB" dirty="0"/>
          </a:p>
        </p:txBody>
      </p:sp>
    </p:spTree>
    <p:extLst>
      <p:ext uri="{BB962C8B-B14F-4D97-AF65-F5344CB8AC3E}">
        <p14:creationId xmlns:p14="http://schemas.microsoft.com/office/powerpoint/2010/main" val="3230620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ght Nuetral Background w/ Header">
    <p:spTree>
      <p:nvGrpSpPr>
        <p:cNvPr id="1" name=""/>
        <p:cNvGrpSpPr/>
        <p:nvPr/>
      </p:nvGrpSpPr>
      <p:grpSpPr>
        <a:xfrm>
          <a:off x="0" y="0"/>
          <a:ext cx="0" cy="0"/>
          <a:chOff x="0" y="0"/>
          <a:chExt cx="0" cy="0"/>
        </a:xfrm>
      </p:grpSpPr>
      <p:sp>
        <p:nvSpPr>
          <p:cNvPr id="4" name="Pentagon 48">
            <a:extLst>
              <a:ext uri="{FF2B5EF4-FFF2-40B4-BE49-F238E27FC236}">
                <a16:creationId xmlns:a16="http://schemas.microsoft.com/office/drawing/2014/main" id="{8A56F6C6-0C47-4C6E-8B25-EFDA2A446249}"/>
              </a:ext>
            </a:extLst>
          </p:cNvPr>
          <p:cNvSpPr/>
          <p:nvPr userDrawn="1"/>
        </p:nvSpPr>
        <p:spPr>
          <a:xfrm>
            <a:off x="193039" y="1412240"/>
            <a:ext cx="11816081" cy="5232400"/>
          </a:xfrm>
          <a:prstGeom prst="snip1Rect">
            <a:avLst>
              <a:gd name="adj" fmla="val 0"/>
            </a:avLst>
          </a:prstGeom>
          <a:solidFill>
            <a:srgbClr val="F4EC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7" name="Title 7">
            <a:extLst>
              <a:ext uri="{FF2B5EF4-FFF2-40B4-BE49-F238E27FC236}">
                <a16:creationId xmlns:a16="http://schemas.microsoft.com/office/drawing/2014/main" id="{E9632589-145D-4813-902D-5ECD0E0B64CD}"/>
              </a:ext>
            </a:extLst>
          </p:cNvPr>
          <p:cNvSpPr>
            <a:spLocks noGrp="1"/>
          </p:cNvSpPr>
          <p:nvPr>
            <p:ph type="title"/>
          </p:nvPr>
        </p:nvSpPr>
        <p:spPr>
          <a:xfrm>
            <a:off x="179923" y="843006"/>
            <a:ext cx="7309448" cy="517138"/>
          </a:xfrm>
          <a:prstGeom prst="rect">
            <a:avLst/>
          </a:prstGeom>
        </p:spPr>
        <p:txBody>
          <a:bodyPr lIns="0">
            <a:noAutofit/>
          </a:bodyPr>
          <a:lstStyle>
            <a:lvl1pPr>
              <a:defRPr sz="3400">
                <a:solidFill>
                  <a:schemeClr val="accent1">
                    <a:lumMod val="50000"/>
                  </a:schemeClr>
                </a:solidFill>
              </a:defRPr>
            </a:lvl1p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8F14D00F-5741-343C-FC91-DA4AE9B1B9FE}"/>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1" name="Rectangle 10">
            <a:extLst>
              <a:ext uri="{FF2B5EF4-FFF2-40B4-BE49-F238E27FC236}">
                <a16:creationId xmlns:a16="http://schemas.microsoft.com/office/drawing/2014/main" id="{8E2AD096-CB8B-C823-1FB5-F5F5E7647790}"/>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40499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ght Nuetral Background ">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rgbClr val="F9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2" name="Title 1">
            <a:extLst>
              <a:ext uri="{FF2B5EF4-FFF2-40B4-BE49-F238E27FC236}">
                <a16:creationId xmlns:a16="http://schemas.microsoft.com/office/drawing/2014/main" id="{A3204FB4-3CA7-36C7-914A-DB211B50F994}"/>
              </a:ext>
            </a:extLst>
          </p:cNvPr>
          <p:cNvSpPr>
            <a:spLocks noGrp="1"/>
          </p:cNvSpPr>
          <p:nvPr>
            <p:ph type="title"/>
          </p:nvPr>
        </p:nvSpPr>
        <p:spPr>
          <a:xfrm>
            <a:off x="824242" y="1196264"/>
            <a:ext cx="3215326" cy="1228005"/>
          </a:xfrm>
        </p:spPr>
        <p:txBody>
          <a:bodyPr lIns="0" anchor="t" anchorCtr="0">
            <a:noAutofit/>
          </a:bodyPr>
          <a:lstStyle>
            <a:lvl1pPr>
              <a:defRPr sz="3400">
                <a:solidFill>
                  <a:schemeClr val="accent1">
                    <a:lumMod val="50000"/>
                  </a:schemeClr>
                </a:solidFill>
              </a:defRPr>
            </a:lvl1pPr>
          </a:lstStyle>
          <a:p>
            <a:r>
              <a:rPr lang="en-US" dirty="0"/>
              <a:t>Click to edit Master title style</a:t>
            </a:r>
            <a:endParaRPr lang="en-GB" dirty="0"/>
          </a:p>
        </p:txBody>
      </p:sp>
      <p:sp>
        <p:nvSpPr>
          <p:cNvPr id="12" name="Rectangle 11">
            <a:extLst>
              <a:ext uri="{FF2B5EF4-FFF2-40B4-BE49-F238E27FC236}">
                <a16:creationId xmlns:a16="http://schemas.microsoft.com/office/drawing/2014/main" id="{323EF1DA-1BDD-CE66-5627-6BBFD4D90461}"/>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3" name="Rectangle 12">
            <a:extLst>
              <a:ext uri="{FF2B5EF4-FFF2-40B4-BE49-F238E27FC236}">
                <a16:creationId xmlns:a16="http://schemas.microsoft.com/office/drawing/2014/main" id="{8ACA9BB3-B911-D994-AC27-B99D0F02DBCE}"/>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2522795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Light Nuetral Background w/ Header">
    <p:spTree>
      <p:nvGrpSpPr>
        <p:cNvPr id="1" name=""/>
        <p:cNvGrpSpPr/>
        <p:nvPr/>
      </p:nvGrpSpPr>
      <p:grpSpPr>
        <a:xfrm>
          <a:off x="0" y="0"/>
          <a:ext cx="0" cy="0"/>
          <a:chOff x="0" y="0"/>
          <a:chExt cx="0" cy="0"/>
        </a:xfrm>
      </p:grpSpPr>
      <p:sp>
        <p:nvSpPr>
          <p:cNvPr id="8" name="Pentagon 48">
            <a:extLst>
              <a:ext uri="{FF2B5EF4-FFF2-40B4-BE49-F238E27FC236}">
                <a16:creationId xmlns:a16="http://schemas.microsoft.com/office/drawing/2014/main" id="{57D68082-32B4-623F-5AFB-DFCA3AB8F950}"/>
              </a:ext>
            </a:extLst>
          </p:cNvPr>
          <p:cNvSpPr/>
          <p:nvPr userDrawn="1"/>
        </p:nvSpPr>
        <p:spPr>
          <a:xfrm>
            <a:off x="174185" y="618836"/>
            <a:ext cx="11816081" cy="6025804"/>
          </a:xfrm>
          <a:prstGeom prst="snip1Rect">
            <a:avLst>
              <a:gd name="adj" fmla="val 0"/>
            </a:avLst>
          </a:prstGeom>
          <a:solidFill>
            <a:srgbClr val="F4EC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DA54"/>
                </a:solidFill>
              </a:rPr>
              <a:t> </a:t>
            </a:r>
          </a:p>
        </p:txBody>
      </p:sp>
      <p:sp>
        <p:nvSpPr>
          <p:cNvPr id="4" name="Title 3">
            <a:extLst>
              <a:ext uri="{FF2B5EF4-FFF2-40B4-BE49-F238E27FC236}">
                <a16:creationId xmlns:a16="http://schemas.microsoft.com/office/drawing/2014/main" id="{F22B797D-3BDF-03D2-8AA9-8A3001EB66EF}"/>
              </a:ext>
            </a:extLst>
          </p:cNvPr>
          <p:cNvSpPr>
            <a:spLocks noGrp="1"/>
          </p:cNvSpPr>
          <p:nvPr>
            <p:ph type="title"/>
          </p:nvPr>
        </p:nvSpPr>
        <p:spPr>
          <a:xfrm>
            <a:off x="824243" y="1248110"/>
            <a:ext cx="3578076" cy="1447955"/>
          </a:xfrm>
        </p:spPr>
        <p:txBody>
          <a:bodyPr lIns="0" tIns="0" anchor="t" anchorCtr="0">
            <a:noAutofit/>
          </a:bodyPr>
          <a:lstStyle>
            <a:lvl1pPr>
              <a:defRPr sz="3400">
                <a:solidFill>
                  <a:schemeClr val="accent1">
                    <a:lumMod val="50000"/>
                  </a:schemeClr>
                </a:solidFill>
              </a:defRPr>
            </a:lvl1pPr>
          </a:lstStyle>
          <a:p>
            <a:r>
              <a:rPr lang="en-US" dirty="0"/>
              <a:t>Click to edit Master title style</a:t>
            </a:r>
            <a:endParaRPr lang="en-GB" dirty="0"/>
          </a:p>
        </p:txBody>
      </p:sp>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3" name="Picture Placeholder 2">
            <a:extLst>
              <a:ext uri="{FF2B5EF4-FFF2-40B4-BE49-F238E27FC236}">
                <a16:creationId xmlns:a16="http://schemas.microsoft.com/office/drawing/2014/main" id="{5F1AF35B-AC10-9EFA-D6BA-7C1CFD8CED8D}"/>
              </a:ext>
            </a:extLst>
          </p:cNvPr>
          <p:cNvSpPr>
            <a:spLocks noGrp="1"/>
          </p:cNvSpPr>
          <p:nvPr>
            <p:ph type="pic" sz="quarter" idx="11"/>
          </p:nvPr>
        </p:nvSpPr>
        <p:spPr>
          <a:xfrm>
            <a:off x="6096000" y="619125"/>
            <a:ext cx="5902325" cy="6026150"/>
          </a:xfrm>
        </p:spPr>
        <p:txBody>
          <a:bodyPr>
            <a:normAutofit/>
          </a:bodyPr>
          <a:lstStyle>
            <a:lvl1pPr marL="0" indent="0">
              <a:buNone/>
              <a:defRPr sz="1800">
                <a:solidFill>
                  <a:schemeClr val="accent3">
                    <a:lumMod val="90000"/>
                  </a:schemeClr>
                </a:solidFill>
              </a:defRPr>
            </a:lvl1pPr>
          </a:lstStyle>
          <a:p>
            <a:endParaRPr lang="en-GB" dirty="0"/>
          </a:p>
        </p:txBody>
      </p:sp>
      <p:sp>
        <p:nvSpPr>
          <p:cNvPr id="13" name="Rectangle 12">
            <a:extLst>
              <a:ext uri="{FF2B5EF4-FFF2-40B4-BE49-F238E27FC236}">
                <a16:creationId xmlns:a16="http://schemas.microsoft.com/office/drawing/2014/main" id="{42A8DF79-8B54-94D0-D041-809345D940C7}"/>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4" name="Rectangle 13">
            <a:extLst>
              <a:ext uri="{FF2B5EF4-FFF2-40B4-BE49-F238E27FC236}">
                <a16:creationId xmlns:a16="http://schemas.microsoft.com/office/drawing/2014/main" id="{3F80C9D2-DF24-4E76-B8E8-1E63BB23B9B9}"/>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3534219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Light Nuetral Background w/ Header">
    <p:spTree>
      <p:nvGrpSpPr>
        <p:cNvPr id="1" name=""/>
        <p:cNvGrpSpPr/>
        <p:nvPr/>
      </p:nvGrpSpPr>
      <p:grpSpPr>
        <a:xfrm>
          <a:off x="0" y="0"/>
          <a:ext cx="0" cy="0"/>
          <a:chOff x="0" y="0"/>
          <a:chExt cx="0" cy="0"/>
        </a:xfrm>
      </p:grpSpPr>
      <p:sp>
        <p:nvSpPr>
          <p:cNvPr id="8" name="Pentagon 48">
            <a:extLst>
              <a:ext uri="{FF2B5EF4-FFF2-40B4-BE49-F238E27FC236}">
                <a16:creationId xmlns:a16="http://schemas.microsoft.com/office/drawing/2014/main" id="{57D68082-32B4-623F-5AFB-DFCA3AB8F950}"/>
              </a:ext>
            </a:extLst>
          </p:cNvPr>
          <p:cNvSpPr/>
          <p:nvPr userDrawn="1"/>
        </p:nvSpPr>
        <p:spPr>
          <a:xfrm>
            <a:off x="174185" y="618836"/>
            <a:ext cx="11816081" cy="6025804"/>
          </a:xfrm>
          <a:prstGeom prst="snip1Rect">
            <a:avLst>
              <a:gd name="adj" fmla="val 0"/>
            </a:avLst>
          </a:prstGeom>
          <a:solidFill>
            <a:srgbClr val="F4EC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DA54"/>
                </a:solidFill>
              </a:rPr>
              <a:t> </a:t>
            </a:r>
          </a:p>
        </p:txBody>
      </p:sp>
      <p:sp>
        <p:nvSpPr>
          <p:cNvPr id="4" name="Title 3">
            <a:extLst>
              <a:ext uri="{FF2B5EF4-FFF2-40B4-BE49-F238E27FC236}">
                <a16:creationId xmlns:a16="http://schemas.microsoft.com/office/drawing/2014/main" id="{F22B797D-3BDF-03D2-8AA9-8A3001EB66EF}"/>
              </a:ext>
            </a:extLst>
          </p:cNvPr>
          <p:cNvSpPr>
            <a:spLocks noGrp="1"/>
          </p:cNvSpPr>
          <p:nvPr>
            <p:ph type="title"/>
          </p:nvPr>
        </p:nvSpPr>
        <p:spPr>
          <a:xfrm>
            <a:off x="824243" y="1248110"/>
            <a:ext cx="3578076" cy="1447955"/>
          </a:xfrm>
        </p:spPr>
        <p:txBody>
          <a:bodyPr lIns="0" tIns="0" anchor="t" anchorCtr="0">
            <a:noAutofit/>
          </a:bodyPr>
          <a:lstStyle>
            <a:lvl1pPr>
              <a:defRPr sz="3400">
                <a:solidFill>
                  <a:schemeClr val="accent1">
                    <a:lumMod val="50000"/>
                  </a:schemeClr>
                </a:solidFill>
              </a:defRPr>
            </a:lvl1pPr>
          </a:lstStyle>
          <a:p>
            <a:r>
              <a:rPr lang="en-US" dirty="0"/>
              <a:t>Click to edit Master title style</a:t>
            </a:r>
            <a:endParaRPr lang="en-GB" dirty="0"/>
          </a:p>
        </p:txBody>
      </p:sp>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3" name="Picture Placeholder 2">
            <a:extLst>
              <a:ext uri="{FF2B5EF4-FFF2-40B4-BE49-F238E27FC236}">
                <a16:creationId xmlns:a16="http://schemas.microsoft.com/office/drawing/2014/main" id="{5F1AF35B-AC10-9EFA-D6BA-7C1CFD8CED8D}"/>
              </a:ext>
            </a:extLst>
          </p:cNvPr>
          <p:cNvSpPr>
            <a:spLocks noGrp="1"/>
          </p:cNvSpPr>
          <p:nvPr>
            <p:ph type="pic" sz="quarter" idx="11"/>
          </p:nvPr>
        </p:nvSpPr>
        <p:spPr>
          <a:xfrm>
            <a:off x="6096000" y="619125"/>
            <a:ext cx="5902325" cy="3010483"/>
          </a:xfrm>
        </p:spPr>
        <p:txBody>
          <a:bodyPr>
            <a:normAutofit/>
          </a:bodyPr>
          <a:lstStyle>
            <a:lvl1pPr marL="0" indent="0">
              <a:buNone/>
              <a:defRPr sz="1800">
                <a:solidFill>
                  <a:schemeClr val="accent3">
                    <a:lumMod val="90000"/>
                  </a:schemeClr>
                </a:solidFill>
              </a:defRPr>
            </a:lvl1pPr>
          </a:lstStyle>
          <a:p>
            <a:endParaRPr lang="en-GB" dirty="0"/>
          </a:p>
        </p:txBody>
      </p:sp>
      <p:sp>
        <p:nvSpPr>
          <p:cNvPr id="13" name="Rectangle 12">
            <a:extLst>
              <a:ext uri="{FF2B5EF4-FFF2-40B4-BE49-F238E27FC236}">
                <a16:creationId xmlns:a16="http://schemas.microsoft.com/office/drawing/2014/main" id="{42A8DF79-8B54-94D0-D041-809345D940C7}"/>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4" name="Rectangle 13">
            <a:extLst>
              <a:ext uri="{FF2B5EF4-FFF2-40B4-BE49-F238E27FC236}">
                <a16:creationId xmlns:a16="http://schemas.microsoft.com/office/drawing/2014/main" id="{3F80C9D2-DF24-4E76-B8E8-1E63BB23B9B9}"/>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
        <p:nvSpPr>
          <p:cNvPr id="9" name="Picture Placeholder 2">
            <a:extLst>
              <a:ext uri="{FF2B5EF4-FFF2-40B4-BE49-F238E27FC236}">
                <a16:creationId xmlns:a16="http://schemas.microsoft.com/office/drawing/2014/main" id="{AE55EC74-2FBD-0860-C67C-4A5BE3D4A08B}"/>
              </a:ext>
            </a:extLst>
          </p:cNvPr>
          <p:cNvSpPr>
            <a:spLocks noGrp="1"/>
          </p:cNvSpPr>
          <p:nvPr>
            <p:ph type="pic" sz="quarter" idx="12"/>
          </p:nvPr>
        </p:nvSpPr>
        <p:spPr>
          <a:xfrm>
            <a:off x="6097272" y="3649380"/>
            <a:ext cx="5902325" cy="3010483"/>
          </a:xfrm>
        </p:spPr>
        <p:txBody>
          <a:bodyPr>
            <a:normAutofit/>
          </a:bodyPr>
          <a:lstStyle>
            <a:lvl1pPr marL="0" indent="0">
              <a:buNone/>
              <a:defRPr sz="1800">
                <a:solidFill>
                  <a:schemeClr val="accent3">
                    <a:lumMod val="90000"/>
                  </a:schemeClr>
                </a:solidFill>
              </a:defRPr>
            </a:lvl1pPr>
          </a:lstStyle>
          <a:p>
            <a:endParaRPr lang="en-GB" dirty="0"/>
          </a:p>
        </p:txBody>
      </p:sp>
    </p:spTree>
    <p:extLst>
      <p:ext uri="{BB962C8B-B14F-4D97-AF65-F5344CB8AC3E}">
        <p14:creationId xmlns:p14="http://schemas.microsoft.com/office/powerpoint/2010/main" val="331514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Light Nuetral Background w/ Header">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rgbClr val="F4EC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DA54"/>
                </a:solidFill>
              </a:rPr>
              <a:t>c</a:t>
            </a:r>
          </a:p>
        </p:txBody>
      </p:sp>
      <p:sp>
        <p:nvSpPr>
          <p:cNvPr id="3" name="Picture Placeholder 2">
            <a:extLst>
              <a:ext uri="{FF2B5EF4-FFF2-40B4-BE49-F238E27FC236}">
                <a16:creationId xmlns:a16="http://schemas.microsoft.com/office/drawing/2014/main" id="{5F1AF35B-AC10-9EFA-D6BA-7C1CFD8CED8D}"/>
              </a:ext>
            </a:extLst>
          </p:cNvPr>
          <p:cNvSpPr>
            <a:spLocks noGrp="1"/>
          </p:cNvSpPr>
          <p:nvPr>
            <p:ph type="pic" sz="quarter" idx="11"/>
          </p:nvPr>
        </p:nvSpPr>
        <p:spPr>
          <a:xfrm>
            <a:off x="6096000" y="619125"/>
            <a:ext cx="5902325" cy="6026150"/>
          </a:xfrm>
        </p:spPr>
        <p:txBody>
          <a:bodyPr>
            <a:normAutofit/>
          </a:bodyPr>
          <a:lstStyle>
            <a:lvl1pPr marL="0" indent="0">
              <a:buNone/>
              <a:defRPr sz="1800">
                <a:solidFill>
                  <a:schemeClr val="accent3">
                    <a:lumMod val="90000"/>
                  </a:schemeClr>
                </a:solidFill>
              </a:defRPr>
            </a:lvl1pPr>
          </a:lstStyle>
          <a:p>
            <a:endParaRPr lang="en-GB" dirty="0"/>
          </a:p>
        </p:txBody>
      </p:sp>
      <p:sp>
        <p:nvSpPr>
          <p:cNvPr id="7" name="Rectangle 6">
            <a:extLst>
              <a:ext uri="{FF2B5EF4-FFF2-40B4-BE49-F238E27FC236}">
                <a16:creationId xmlns:a16="http://schemas.microsoft.com/office/drawing/2014/main" id="{5FCE4E08-4AEE-34C8-D6AF-1E3210110BE9}"/>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9" name="Rectangle 8">
            <a:extLst>
              <a:ext uri="{FF2B5EF4-FFF2-40B4-BE49-F238E27FC236}">
                <a16:creationId xmlns:a16="http://schemas.microsoft.com/office/drawing/2014/main" id="{1B1C48E0-06F8-0CE9-DD84-F445F2982C21}"/>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736660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ight Nuetral Background ">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rgbClr val="F9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6" name="Rectangle 5">
            <a:extLst>
              <a:ext uri="{FF2B5EF4-FFF2-40B4-BE49-F238E27FC236}">
                <a16:creationId xmlns:a16="http://schemas.microsoft.com/office/drawing/2014/main" id="{9E4089E1-07C6-41B0-BDD2-90EAD88BF46D}"/>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7" name="Rectangle 6">
            <a:extLst>
              <a:ext uri="{FF2B5EF4-FFF2-40B4-BE49-F238E27FC236}">
                <a16:creationId xmlns:a16="http://schemas.microsoft.com/office/drawing/2014/main" id="{94F014FF-CA26-61B1-4424-98FE741962C6}"/>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79418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A75B6-E632-3542-BE5E-C95B8B42D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7803B-5A59-8C44-8819-57A80AE4D2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4A159-9648-A84C-BACF-7B0A409959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B799872-B24C-9E4E-9F6D-747A15BC0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70BE4-3D87-0542-B15F-4121E707EB04}"/>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244215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Divider Slide">
    <p:spTree>
      <p:nvGrpSpPr>
        <p:cNvPr id="1" name=""/>
        <p:cNvGrpSpPr/>
        <p:nvPr/>
      </p:nvGrpSpPr>
      <p:grpSpPr>
        <a:xfrm>
          <a:off x="0" y="0"/>
          <a:ext cx="0" cy="0"/>
          <a:chOff x="0" y="0"/>
          <a:chExt cx="0" cy="0"/>
        </a:xfrm>
      </p:grpSpPr>
      <p:sp>
        <p:nvSpPr>
          <p:cNvPr id="4" name="Pentagon 48">
            <a:extLst>
              <a:ext uri="{FF2B5EF4-FFF2-40B4-BE49-F238E27FC236}">
                <a16:creationId xmlns:a16="http://schemas.microsoft.com/office/drawing/2014/main" id="{8A56F6C6-0C47-4C6E-8B25-EFDA2A446249}"/>
              </a:ext>
            </a:extLst>
          </p:cNvPr>
          <p:cNvSpPr/>
          <p:nvPr userDrawn="1"/>
        </p:nvSpPr>
        <p:spPr>
          <a:xfrm>
            <a:off x="193039" y="195221"/>
            <a:ext cx="11816081" cy="6449419"/>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p>
            <a:pPr algn="ctr"/>
            <a:endParaRPr lang="en-US">
              <a:solidFill>
                <a:srgbClr val="54DA54"/>
              </a:solidFill>
            </a:endParaRPr>
          </a:p>
        </p:txBody>
      </p:sp>
      <p:sp>
        <p:nvSpPr>
          <p:cNvPr id="7" name="Slide Number Placeholder 6">
            <a:extLst>
              <a:ext uri="{FF2B5EF4-FFF2-40B4-BE49-F238E27FC236}">
                <a16:creationId xmlns:a16="http://schemas.microsoft.com/office/drawing/2014/main" id="{339CD1DB-65B1-4942-9AD9-3F705BF62063}"/>
              </a:ext>
            </a:extLst>
          </p:cNvPr>
          <p:cNvSpPr>
            <a:spLocks noGrp="1"/>
          </p:cNvSpPr>
          <p:nvPr>
            <p:ph type="sldNum" sz="quarter" idx="10"/>
          </p:nvPr>
        </p:nvSpPr>
        <p:spPr>
          <a:xfrm>
            <a:off x="11201400" y="195221"/>
            <a:ext cx="797560" cy="300079"/>
          </a:xfrm>
          <a:prstGeom prst="rect">
            <a:avLst/>
          </a:prstGeom>
        </p:spPr>
        <p:txBody>
          <a:bodyPr tIns="0" rIns="182880" bIns="0" anchor="b" anchorCtr="0"/>
          <a:lstStyle>
            <a:lvl1pPr>
              <a:defRPr sz="800" b="1">
                <a:solidFill>
                  <a:schemeClr val="bg1"/>
                </a:solidFill>
              </a:defRPr>
            </a:lvl1pPr>
          </a:lstStyle>
          <a:p>
            <a:fld id="{397FDA30-B8BA-4453-AFC9-28FC6CA5AD01}" type="slidenum">
              <a:rPr lang="en-GB" smtClean="0"/>
              <a:pPr/>
              <a:t>‹#›</a:t>
            </a:fld>
            <a:endParaRPr lang="en-GB" dirty="0"/>
          </a:p>
        </p:txBody>
      </p:sp>
      <p:sp>
        <p:nvSpPr>
          <p:cNvPr id="6" name="Rectangle 5">
            <a:extLst>
              <a:ext uri="{FF2B5EF4-FFF2-40B4-BE49-F238E27FC236}">
                <a16:creationId xmlns:a16="http://schemas.microsoft.com/office/drawing/2014/main" id="{E9518097-E1C4-B0DE-BF6C-1D1295752C94}"/>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8" name="Rectangle 7">
            <a:extLst>
              <a:ext uri="{FF2B5EF4-FFF2-40B4-BE49-F238E27FC236}">
                <a16:creationId xmlns:a16="http://schemas.microsoft.com/office/drawing/2014/main" id="{A01A8305-2ED4-FF06-A532-4E6F8F1D7E8C}"/>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4187264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A366-0CBA-6846-B7EF-15828E1DCD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D7D882-C322-2C40-B87B-69D56EFD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058DE-BD2A-1945-9CC0-BE0DA6ED730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125B74-E942-1D40-887E-739501667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AA60D-BCD4-2945-988B-CB9B5E91499E}"/>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30178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A93D-982D-1345-8AB1-436A246023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FA470-18D3-4D44-8314-AE9D59F6D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77221-AC66-2647-9961-A730DCE1B4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022DB-5225-B34C-8BF4-6666A8CF657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1EC565-A041-B144-BE41-92F15BF36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65DB7-FD43-4741-AE98-7D3CF60E7BC1}"/>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182470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C7A4-7438-F145-90D8-7E7CF264E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FF028-9529-3049-A530-80D5FE1C6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2073F-E284-B44F-A989-7D2F0F20DE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686B25-9B0E-2B49-A6D3-2B27558F1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906801-1508-7947-A53C-27309267C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6BD3E-60D0-824D-B630-2713168F2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CFD6B6F-0F0F-BC43-BA26-FEE8945E11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945BD-350E-D445-B84C-A157C5C0FF33}"/>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978646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7307-E03A-CE46-8AD1-1EABB43BED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17BA1-27E4-0149-8180-9D54A9874B7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5DEFE78-AD33-1944-8E0F-3AB5F9F6B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E2E894-B0C6-5A4D-AC1B-8CC82F660B25}"/>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266548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FD86A-69F2-774D-8505-992A47C3934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2CEEEC3-110A-B849-90F8-EE5A27DA16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D9FCC-261D-7A4B-B319-20C78D4DE549}"/>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2155143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40C3-D094-7B40-864F-768007810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DEA87A-7B5B-9E45-A126-59716A2C4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915A51-622F-E745-867B-797C277A9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7DFA1-1655-F141-88F3-F55C19D1C8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E2E507-4D75-A04B-89BB-C883422F3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BC7C6-5DC5-E448-A75F-4CDA7528AF34}"/>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91162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62AB-8720-CA41-B3A0-6F454605B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D8A15-57BE-E748-857A-CCB6A4F4C3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8AACD3-2C1A-BE47-9FE4-D8E91E61C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EAB2D-F06A-3140-A9EC-C2B662C8749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212B1E8-F21D-6243-B0DC-24B0615B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B83FC-F629-7947-B5C4-F9150268EF84}"/>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148866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C54-48D9-CB4A-9740-0E0870CDC8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E7917A-32E6-914B-825E-A74468FD5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82095-3503-EE4E-83E4-0B527184C2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3C9432-D842-F54B-90AE-DF243AED5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93B68-B200-A046-B3D6-C398EBBF970B}"/>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4259170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10C1B-B23B-CC4A-8D8B-449F395F5A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6CBDA-3E4E-0443-8C89-4C312EF12C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BF590-6E5C-1743-8035-397C17E80A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D948D3-5779-7143-8567-87715B27B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5A8BF-264A-2442-8ECA-F83EBB146E21}"/>
              </a:ext>
            </a:extLst>
          </p:cNvPr>
          <p:cNvSpPr>
            <a:spLocks noGrp="1"/>
          </p:cNvSpPr>
          <p:nvPr>
            <p:ph type="sldNum" sz="quarter" idx="12"/>
          </p:nvPr>
        </p:nvSpPr>
        <p:spPr/>
        <p:txBody>
          <a:bodyPr/>
          <a:lstStyle/>
          <a:p>
            <a:fld id="{3DB2631F-66FF-594A-AF83-E38E4C69F014}" type="slidenum">
              <a:rPr lang="en-US" smtClean="0"/>
              <a:t>‹#›</a:t>
            </a:fld>
            <a:endParaRPr lang="en-US"/>
          </a:p>
        </p:txBody>
      </p:sp>
    </p:spTree>
    <p:extLst>
      <p:ext uri="{BB962C8B-B14F-4D97-AF65-F5344CB8AC3E}">
        <p14:creationId xmlns:p14="http://schemas.microsoft.com/office/powerpoint/2010/main" val="408000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Slide">
    <p:spTree>
      <p:nvGrpSpPr>
        <p:cNvPr id="1" name=""/>
        <p:cNvGrpSpPr/>
        <p:nvPr/>
      </p:nvGrpSpPr>
      <p:grpSpPr>
        <a:xfrm>
          <a:off x="0" y="0"/>
          <a:ext cx="0" cy="0"/>
          <a:chOff x="0" y="0"/>
          <a:chExt cx="0" cy="0"/>
        </a:xfrm>
      </p:grpSpPr>
      <p:sp>
        <p:nvSpPr>
          <p:cNvPr id="4" name="Pentagon 48">
            <a:extLst>
              <a:ext uri="{FF2B5EF4-FFF2-40B4-BE49-F238E27FC236}">
                <a16:creationId xmlns:a16="http://schemas.microsoft.com/office/drawing/2014/main" id="{8A56F6C6-0C47-4C6E-8B25-EFDA2A446249}"/>
              </a:ext>
            </a:extLst>
          </p:cNvPr>
          <p:cNvSpPr/>
          <p:nvPr userDrawn="1"/>
        </p:nvSpPr>
        <p:spPr>
          <a:xfrm>
            <a:off x="193039" y="195221"/>
            <a:ext cx="11816081" cy="6449419"/>
          </a:xfrm>
          <a:prstGeom prst="snip1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p>
            <a:pPr algn="ctr"/>
            <a:endParaRPr lang="en-US">
              <a:solidFill>
                <a:srgbClr val="54DA54"/>
              </a:solidFill>
            </a:endParaRPr>
          </a:p>
        </p:txBody>
      </p:sp>
      <p:sp>
        <p:nvSpPr>
          <p:cNvPr id="7" name="Slide Number Placeholder 6">
            <a:extLst>
              <a:ext uri="{FF2B5EF4-FFF2-40B4-BE49-F238E27FC236}">
                <a16:creationId xmlns:a16="http://schemas.microsoft.com/office/drawing/2014/main" id="{339CD1DB-65B1-4942-9AD9-3F705BF62063}"/>
              </a:ext>
            </a:extLst>
          </p:cNvPr>
          <p:cNvSpPr>
            <a:spLocks noGrp="1"/>
          </p:cNvSpPr>
          <p:nvPr>
            <p:ph type="sldNum" sz="quarter" idx="10"/>
          </p:nvPr>
        </p:nvSpPr>
        <p:spPr>
          <a:xfrm>
            <a:off x="11201400" y="195221"/>
            <a:ext cx="797560" cy="300079"/>
          </a:xfrm>
          <a:prstGeom prst="rect">
            <a:avLst/>
          </a:prstGeom>
        </p:spPr>
        <p:txBody>
          <a:bodyPr tIns="0" rIns="182880" bIns="0" anchor="b" anchorCtr="0"/>
          <a:lstStyle>
            <a:lvl1pPr>
              <a:defRPr sz="800" b="1">
                <a:solidFill>
                  <a:schemeClr val="bg1"/>
                </a:solidFill>
              </a:defRPr>
            </a:lvl1pPr>
          </a:lstStyle>
          <a:p>
            <a:fld id="{397FDA30-B8BA-4453-AFC9-28FC6CA5AD01}" type="slidenum">
              <a:rPr lang="en-GB" smtClean="0"/>
              <a:pPr/>
              <a:t>‹#›</a:t>
            </a:fld>
            <a:endParaRPr lang="en-GB" dirty="0"/>
          </a:p>
        </p:txBody>
      </p:sp>
      <p:sp>
        <p:nvSpPr>
          <p:cNvPr id="6" name="Rectangle 5">
            <a:extLst>
              <a:ext uri="{FF2B5EF4-FFF2-40B4-BE49-F238E27FC236}">
                <a16:creationId xmlns:a16="http://schemas.microsoft.com/office/drawing/2014/main" id="{E9518097-E1C4-B0DE-BF6C-1D1295752C94}"/>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8" name="Rectangle 7">
            <a:extLst>
              <a:ext uri="{FF2B5EF4-FFF2-40B4-BE49-F238E27FC236}">
                <a16:creationId xmlns:a16="http://schemas.microsoft.com/office/drawing/2014/main" id="{A01A8305-2ED4-FF06-A532-4E6F8F1D7E8C}"/>
              </a:ext>
            </a:extLst>
          </p:cNvPr>
          <p:cNvSpPr/>
          <p:nvPr userDrawn="1"/>
        </p:nvSpPr>
        <p:spPr>
          <a:xfrm>
            <a:off x="1095375" y="195221"/>
            <a:ext cx="2673061" cy="2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247822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Divider Slide">
    <p:spTree>
      <p:nvGrpSpPr>
        <p:cNvPr id="1" name=""/>
        <p:cNvGrpSpPr/>
        <p:nvPr/>
      </p:nvGrpSpPr>
      <p:grpSpPr>
        <a:xfrm>
          <a:off x="0" y="0"/>
          <a:ext cx="0" cy="0"/>
          <a:chOff x="0" y="0"/>
          <a:chExt cx="0" cy="0"/>
        </a:xfrm>
      </p:grpSpPr>
      <p:sp>
        <p:nvSpPr>
          <p:cNvPr id="4" name="Pentagon 48">
            <a:extLst>
              <a:ext uri="{FF2B5EF4-FFF2-40B4-BE49-F238E27FC236}">
                <a16:creationId xmlns:a16="http://schemas.microsoft.com/office/drawing/2014/main" id="{8A56F6C6-0C47-4C6E-8B25-EFDA2A446249}"/>
              </a:ext>
            </a:extLst>
          </p:cNvPr>
          <p:cNvSpPr/>
          <p:nvPr userDrawn="1"/>
        </p:nvSpPr>
        <p:spPr>
          <a:xfrm>
            <a:off x="193039" y="195221"/>
            <a:ext cx="11816081" cy="6449419"/>
          </a:xfrm>
          <a:prstGeom prst="snip1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p>
            <a:pPr algn="ctr"/>
            <a:endParaRPr lang="en-US">
              <a:solidFill>
                <a:srgbClr val="54DA54"/>
              </a:solidFill>
            </a:endParaRPr>
          </a:p>
        </p:txBody>
      </p:sp>
      <p:pic>
        <p:nvPicPr>
          <p:cNvPr id="3" name="Picture 2">
            <a:extLst>
              <a:ext uri="{FF2B5EF4-FFF2-40B4-BE49-F238E27FC236}">
                <a16:creationId xmlns:a16="http://schemas.microsoft.com/office/drawing/2014/main" id="{98A34B0C-106A-66C7-2184-1373E69F712A}"/>
              </a:ext>
            </a:extLst>
          </p:cNvPr>
          <p:cNvPicPr>
            <a:picLocks noChangeAspect="1"/>
          </p:cNvPicPr>
          <p:nvPr userDrawn="1"/>
        </p:nvPicPr>
        <p:blipFill>
          <a:blip r:embed="rId2"/>
          <a:srcRect/>
          <a:stretch/>
        </p:blipFill>
        <p:spPr>
          <a:xfrm>
            <a:off x="192012" y="204209"/>
            <a:ext cx="11807976" cy="6449581"/>
          </a:xfrm>
          <a:prstGeom prst="rect">
            <a:avLst/>
          </a:prstGeom>
        </p:spPr>
      </p:pic>
      <p:sp>
        <p:nvSpPr>
          <p:cNvPr id="7" name="Slide Number Placeholder 6">
            <a:extLst>
              <a:ext uri="{FF2B5EF4-FFF2-40B4-BE49-F238E27FC236}">
                <a16:creationId xmlns:a16="http://schemas.microsoft.com/office/drawing/2014/main" id="{339CD1DB-65B1-4942-9AD9-3F705BF62063}"/>
              </a:ext>
            </a:extLst>
          </p:cNvPr>
          <p:cNvSpPr>
            <a:spLocks noGrp="1"/>
          </p:cNvSpPr>
          <p:nvPr>
            <p:ph type="sldNum" sz="quarter" idx="10"/>
          </p:nvPr>
        </p:nvSpPr>
        <p:spPr>
          <a:xfrm>
            <a:off x="11201400" y="195221"/>
            <a:ext cx="797560" cy="300079"/>
          </a:xfrm>
          <a:prstGeom prst="rect">
            <a:avLst/>
          </a:prstGeom>
        </p:spPr>
        <p:txBody>
          <a:bodyPr tIns="0" rIns="182880" bIns="0" anchor="b" anchorCtr="0"/>
          <a:lstStyle>
            <a:lvl1pPr>
              <a:defRPr sz="800" b="1">
                <a:solidFill>
                  <a:schemeClr val="bg1"/>
                </a:solidFill>
              </a:defRPr>
            </a:lvl1pPr>
          </a:lstStyle>
          <a:p>
            <a:fld id="{397FDA30-B8BA-4453-AFC9-28FC6CA5AD01}" type="slidenum">
              <a:rPr lang="en-GB" smtClean="0"/>
              <a:pPr/>
              <a:t>‹#›</a:t>
            </a:fld>
            <a:endParaRPr lang="en-GB" dirty="0"/>
          </a:p>
        </p:txBody>
      </p:sp>
      <p:sp>
        <p:nvSpPr>
          <p:cNvPr id="6" name="Rectangle 5">
            <a:extLst>
              <a:ext uri="{FF2B5EF4-FFF2-40B4-BE49-F238E27FC236}">
                <a16:creationId xmlns:a16="http://schemas.microsoft.com/office/drawing/2014/main" id="{E9518097-E1C4-B0DE-BF6C-1D1295752C94}"/>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8" name="Rectangle 7">
            <a:extLst>
              <a:ext uri="{FF2B5EF4-FFF2-40B4-BE49-F238E27FC236}">
                <a16:creationId xmlns:a16="http://schemas.microsoft.com/office/drawing/2014/main" id="{A01A8305-2ED4-FF06-A532-4E6F8F1D7E8C}"/>
              </a:ext>
            </a:extLst>
          </p:cNvPr>
          <p:cNvSpPr/>
          <p:nvPr userDrawn="1"/>
        </p:nvSpPr>
        <p:spPr>
          <a:xfrm>
            <a:off x="1095375" y="195221"/>
            <a:ext cx="2673061" cy="28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343787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ccent 1 Backgroun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9" name="Rectangle 8">
            <a:extLst>
              <a:ext uri="{FF2B5EF4-FFF2-40B4-BE49-F238E27FC236}">
                <a16:creationId xmlns:a16="http://schemas.microsoft.com/office/drawing/2014/main" id="{4DA452B2-1754-6B8C-B455-5530A8A6A961}"/>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0" name="Rectangle 9">
            <a:extLst>
              <a:ext uri="{FF2B5EF4-FFF2-40B4-BE49-F238E27FC236}">
                <a16:creationId xmlns:a16="http://schemas.microsoft.com/office/drawing/2014/main" id="{4E15AED2-E083-71A8-18F1-E7EA22A6D054}"/>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394534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1 Background / Dk">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014DDF26-6353-4AE8-A5E1-6C31C07C7360}"/>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1"/>
                </a:solidFill>
              </a:defRPr>
            </a:lvl1pPr>
          </a:lstStyle>
          <a:p>
            <a:fld id="{397FDA30-B8BA-4453-AFC9-28FC6CA5AD01}" type="slidenum">
              <a:rPr lang="en-GB" smtClean="0"/>
              <a:pPr/>
              <a:t>‹#›</a:t>
            </a:fld>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618836"/>
            <a:ext cx="11816081" cy="6025804"/>
          </a:xfrm>
          <a:prstGeom prst="snip1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9" name="Rectangle 8">
            <a:extLst>
              <a:ext uri="{FF2B5EF4-FFF2-40B4-BE49-F238E27FC236}">
                <a16:creationId xmlns:a16="http://schemas.microsoft.com/office/drawing/2014/main" id="{4DA452B2-1754-6B8C-B455-5530A8A6A961}"/>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0" name="Rectangle 9">
            <a:extLst>
              <a:ext uri="{FF2B5EF4-FFF2-40B4-BE49-F238E27FC236}">
                <a16:creationId xmlns:a16="http://schemas.microsoft.com/office/drawing/2014/main" id="{4E15AED2-E083-71A8-18F1-E7EA22A6D054}"/>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286475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Background / Accen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1D193-6C5D-2811-CF46-B33725276F57}"/>
              </a:ext>
            </a:extLst>
          </p:cNvPr>
          <p:cNvSpPr/>
          <p:nvPr userDrawn="1"/>
        </p:nvSpPr>
        <p:spPr>
          <a:xfrm>
            <a:off x="4519750" y="707009"/>
            <a:ext cx="7479211" cy="59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708145"/>
            <a:ext cx="4520363" cy="5954633"/>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12" name="Slide Number Placeholder 6">
            <a:extLst>
              <a:ext uri="{FF2B5EF4-FFF2-40B4-BE49-F238E27FC236}">
                <a16:creationId xmlns:a16="http://schemas.microsoft.com/office/drawing/2014/main" id="{79EA641A-F55C-D85C-51E7-010170B7BE0A}"/>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2"/>
                </a:solidFill>
              </a:defRPr>
            </a:lvl1pPr>
          </a:lstStyle>
          <a:p>
            <a:fld id="{397FDA30-B8BA-4453-AFC9-28FC6CA5AD01}" type="slidenum">
              <a:rPr lang="en-GB" smtClean="0"/>
              <a:pPr/>
              <a:t>‹#›</a:t>
            </a:fld>
            <a:endParaRPr lang="en-GB" dirty="0"/>
          </a:p>
        </p:txBody>
      </p:sp>
      <p:sp>
        <p:nvSpPr>
          <p:cNvPr id="10" name="Rectangle 9">
            <a:extLst>
              <a:ext uri="{FF2B5EF4-FFF2-40B4-BE49-F238E27FC236}">
                <a16:creationId xmlns:a16="http://schemas.microsoft.com/office/drawing/2014/main" id="{3EF53185-8C19-ABBC-8BF3-307E5D5B4F9E}"/>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1" name="Rectangle 10">
            <a:extLst>
              <a:ext uri="{FF2B5EF4-FFF2-40B4-BE49-F238E27FC236}">
                <a16:creationId xmlns:a16="http://schemas.microsoft.com/office/drawing/2014/main" id="{193678D7-A54F-55A8-EDB2-8060F5786E3E}"/>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263474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lit Background / Accen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1D193-6C5D-2811-CF46-B33725276F57}"/>
              </a:ext>
            </a:extLst>
          </p:cNvPr>
          <p:cNvSpPr/>
          <p:nvPr userDrawn="1"/>
        </p:nvSpPr>
        <p:spPr>
          <a:xfrm>
            <a:off x="4270342" y="707009"/>
            <a:ext cx="7728619" cy="59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708145"/>
            <a:ext cx="4077303" cy="5954633"/>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12" name="Slide Number Placeholder 6">
            <a:extLst>
              <a:ext uri="{FF2B5EF4-FFF2-40B4-BE49-F238E27FC236}">
                <a16:creationId xmlns:a16="http://schemas.microsoft.com/office/drawing/2014/main" id="{79EA641A-F55C-D85C-51E7-010170B7BE0A}"/>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2"/>
                </a:solidFill>
              </a:defRPr>
            </a:lvl1pPr>
          </a:lstStyle>
          <a:p>
            <a:fld id="{397FDA30-B8BA-4453-AFC9-28FC6CA5AD01}" type="slidenum">
              <a:rPr lang="en-GB" smtClean="0"/>
              <a:pPr/>
              <a:t>‹#›</a:t>
            </a:fld>
            <a:endParaRPr lang="en-GB" dirty="0"/>
          </a:p>
        </p:txBody>
      </p:sp>
      <p:sp>
        <p:nvSpPr>
          <p:cNvPr id="10" name="Rectangle 9">
            <a:extLst>
              <a:ext uri="{FF2B5EF4-FFF2-40B4-BE49-F238E27FC236}">
                <a16:creationId xmlns:a16="http://schemas.microsoft.com/office/drawing/2014/main" id="{3EF53185-8C19-ABBC-8BF3-307E5D5B4F9E}"/>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1" name="Rectangle 10">
            <a:extLst>
              <a:ext uri="{FF2B5EF4-FFF2-40B4-BE49-F238E27FC236}">
                <a16:creationId xmlns:a16="http://schemas.microsoft.com/office/drawing/2014/main" id="{193678D7-A54F-55A8-EDB2-8060F5786E3E}"/>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287529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Background / Accen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61D193-6C5D-2811-CF46-B33725276F57}"/>
              </a:ext>
            </a:extLst>
          </p:cNvPr>
          <p:cNvSpPr/>
          <p:nvPr userDrawn="1"/>
        </p:nvSpPr>
        <p:spPr>
          <a:xfrm>
            <a:off x="4242062" y="707009"/>
            <a:ext cx="7756899" cy="59414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tlCol="0" anchor="ctr"/>
          <a:lstStyle/>
          <a:p>
            <a:endParaRPr lang="en-GB" dirty="0"/>
          </a:p>
        </p:txBody>
      </p:sp>
      <p:sp>
        <p:nvSpPr>
          <p:cNvPr id="8" name="Pentagon 48">
            <a:extLst>
              <a:ext uri="{FF2B5EF4-FFF2-40B4-BE49-F238E27FC236}">
                <a16:creationId xmlns:a16="http://schemas.microsoft.com/office/drawing/2014/main" id="{57D68082-32B4-623F-5AFB-DFCA3AB8F950}"/>
              </a:ext>
            </a:extLst>
          </p:cNvPr>
          <p:cNvSpPr/>
          <p:nvPr userDrawn="1"/>
        </p:nvSpPr>
        <p:spPr>
          <a:xfrm>
            <a:off x="193039" y="708145"/>
            <a:ext cx="4049023" cy="5954633"/>
          </a:xfrm>
          <a:prstGeom prst="snip1Rect">
            <a:avLst>
              <a:gd name="adj" fmla="val 0"/>
            </a:avLst>
          </a:prstGeom>
          <a:solidFill>
            <a:srgbClr val="35B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4DA54"/>
              </a:solidFill>
            </a:endParaRPr>
          </a:p>
        </p:txBody>
      </p:sp>
      <p:sp>
        <p:nvSpPr>
          <p:cNvPr id="12" name="Slide Number Placeholder 6">
            <a:extLst>
              <a:ext uri="{FF2B5EF4-FFF2-40B4-BE49-F238E27FC236}">
                <a16:creationId xmlns:a16="http://schemas.microsoft.com/office/drawing/2014/main" id="{79EA641A-F55C-D85C-51E7-010170B7BE0A}"/>
              </a:ext>
            </a:extLst>
          </p:cNvPr>
          <p:cNvSpPr>
            <a:spLocks noGrp="1"/>
          </p:cNvSpPr>
          <p:nvPr>
            <p:ph type="sldNum" sz="quarter" idx="10"/>
          </p:nvPr>
        </p:nvSpPr>
        <p:spPr>
          <a:xfrm>
            <a:off x="11201400" y="195221"/>
            <a:ext cx="797560" cy="300079"/>
          </a:xfrm>
          <a:prstGeom prst="rect">
            <a:avLst/>
          </a:prstGeom>
        </p:spPr>
        <p:txBody>
          <a:bodyPr tIns="0" rIns="0" bIns="0" anchor="b" anchorCtr="0"/>
          <a:lstStyle>
            <a:lvl1pPr>
              <a:defRPr sz="800" b="1">
                <a:solidFill>
                  <a:schemeClr val="accent2"/>
                </a:solidFill>
              </a:defRPr>
            </a:lvl1pPr>
          </a:lstStyle>
          <a:p>
            <a:fld id="{397FDA30-B8BA-4453-AFC9-28FC6CA5AD01}" type="slidenum">
              <a:rPr lang="en-GB" smtClean="0"/>
              <a:pPr/>
              <a:t>‹#›</a:t>
            </a:fld>
            <a:endParaRPr lang="en-GB" dirty="0"/>
          </a:p>
        </p:txBody>
      </p:sp>
      <p:sp>
        <p:nvSpPr>
          <p:cNvPr id="10" name="Rectangle 9">
            <a:extLst>
              <a:ext uri="{FF2B5EF4-FFF2-40B4-BE49-F238E27FC236}">
                <a16:creationId xmlns:a16="http://schemas.microsoft.com/office/drawing/2014/main" id="{3EF53185-8C19-ABBC-8BF3-307E5D5B4F9E}"/>
              </a:ext>
            </a:extLst>
          </p:cNvPr>
          <p:cNvSpPr/>
          <p:nvPr userDrawn="1"/>
        </p:nvSpPr>
        <p:spPr>
          <a:xfrm>
            <a:off x="193040" y="195221"/>
            <a:ext cx="902335" cy="282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Module 2 Activity</a:t>
            </a:r>
            <a:endParaRPr lang="en-US" sz="600" dirty="0">
              <a:solidFill>
                <a:schemeClr val="bg1"/>
              </a:solidFill>
            </a:endParaRPr>
          </a:p>
        </p:txBody>
      </p:sp>
      <p:sp>
        <p:nvSpPr>
          <p:cNvPr id="11" name="Rectangle 10">
            <a:extLst>
              <a:ext uri="{FF2B5EF4-FFF2-40B4-BE49-F238E27FC236}">
                <a16:creationId xmlns:a16="http://schemas.microsoft.com/office/drawing/2014/main" id="{193678D7-A54F-55A8-EDB2-8060F5786E3E}"/>
              </a:ext>
            </a:extLst>
          </p:cNvPr>
          <p:cNvSpPr/>
          <p:nvPr userDrawn="1"/>
        </p:nvSpPr>
        <p:spPr>
          <a:xfrm>
            <a:off x="1095375" y="195221"/>
            <a:ext cx="2673061" cy="282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45720" rtlCol="0" anchor="ctr"/>
          <a:lstStyle/>
          <a:p>
            <a:pPr algn="ctr"/>
            <a:r>
              <a:rPr lang="en-US" sz="600" b="1" dirty="0">
                <a:solidFill>
                  <a:schemeClr val="bg1"/>
                </a:solidFill>
              </a:rPr>
              <a:t>Data Literacy: Understanding the Essentials and Value of Data Use</a:t>
            </a:r>
          </a:p>
        </p:txBody>
      </p:sp>
    </p:spTree>
    <p:extLst>
      <p:ext uri="{BB962C8B-B14F-4D97-AF65-F5344CB8AC3E}">
        <p14:creationId xmlns:p14="http://schemas.microsoft.com/office/powerpoint/2010/main" val="362937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06619-4D01-3844-86CB-AB9B165D7DBF}"/>
              </a:ext>
            </a:extLst>
          </p:cNvPr>
          <p:cNvSpPr>
            <a:spLocks noGrp="1"/>
          </p:cNvSpPr>
          <p:nvPr>
            <p:ph type="title"/>
          </p:nvPr>
        </p:nvSpPr>
        <p:spPr>
          <a:xfrm>
            <a:off x="838200" y="681037"/>
            <a:ext cx="10515600" cy="1009651"/>
          </a:xfrm>
          <a:prstGeom prst="rect">
            <a:avLst/>
          </a:prstGeom>
        </p:spPr>
        <p:txBody>
          <a:bodyPr vert="horz" lIns="0" tIns="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694B66-C7FD-084E-B0C5-5F6780AB98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A4389-BBE0-CC40-B516-26A1DFBEF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C680E99-4931-9A45-9588-739A78C83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CFC60F-880B-DB4B-B8AE-335F12CF44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2631F-66FF-594A-AF83-E38E4C69F014}" type="slidenum">
              <a:rPr lang="en-US" smtClean="0"/>
              <a:t>‹#›</a:t>
            </a:fld>
            <a:endParaRPr lang="en-US"/>
          </a:p>
        </p:txBody>
      </p:sp>
    </p:spTree>
    <p:extLst>
      <p:ext uri="{BB962C8B-B14F-4D97-AF65-F5344CB8AC3E}">
        <p14:creationId xmlns:p14="http://schemas.microsoft.com/office/powerpoint/2010/main" val="198429846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5" r:id="rId3"/>
    <p:sldLayoutId id="2147483674" r:id="rId4"/>
    <p:sldLayoutId id="2147483662" r:id="rId5"/>
    <p:sldLayoutId id="2147483680" r:id="rId6"/>
    <p:sldLayoutId id="2147483669" r:id="rId7"/>
    <p:sldLayoutId id="2147483673" r:id="rId8"/>
    <p:sldLayoutId id="2147483670" r:id="rId9"/>
    <p:sldLayoutId id="2147483671" r:id="rId10"/>
    <p:sldLayoutId id="2147483672" r:id="rId11"/>
    <p:sldLayoutId id="2147483664" r:id="rId12"/>
    <p:sldLayoutId id="2147483666" r:id="rId13"/>
    <p:sldLayoutId id="2147483667" r:id="rId14"/>
    <p:sldLayoutId id="2147483668" r:id="rId15"/>
    <p:sldLayoutId id="2147483678" r:id="rId16"/>
    <p:sldLayoutId id="2147483675" r:id="rId17"/>
    <p:sldLayoutId id="2147483676" r:id="rId18"/>
    <p:sldLayoutId id="2147483650"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Lst>
  <p:hf hdr="0" ftr="0" dt="0"/>
  <p:txStyles>
    <p:titleStyle>
      <a:lvl1pPr algn="l" defTabSz="914400" rtl="0" eaLnBrk="1" latinLnBrk="0" hangingPunct="1">
        <a:lnSpc>
          <a:spcPct val="90000"/>
        </a:lnSpc>
        <a:spcBef>
          <a:spcPct val="0"/>
        </a:spcBef>
        <a:buNone/>
        <a:defRPr sz="3000" kern="1200">
          <a:solidFill>
            <a:schemeClr val="accent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www.naccho.org/uploads/downloadable-resources/Check-Your-Lens-Prompts.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accho.org/uploads/downloadable-resources/Participatory-Data-Methods-Matrix-Activity.pptx"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https://www.naccho.org/uploads/downloadable-resources/Systems-Mapping.pptx"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5.sv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www.naccho.org/uploads/downloadable-resources/Systems-Mapping.pptx"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5.sv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31.sv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15.xml"/><Relationship Id="rId4" Type="http://schemas.openxmlformats.org/officeDocument/2006/relationships/image" Target="../media/image49.sv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jpg"/><Relationship Id="rId1" Type="http://schemas.openxmlformats.org/officeDocument/2006/relationships/slideLayout" Target="../slideLayouts/slideLayout1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51.sv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jpg"/><Relationship Id="rId1" Type="http://schemas.openxmlformats.org/officeDocument/2006/relationships/slideLayout" Target="../slideLayouts/slideLayout15.xml"/><Relationship Id="rId4" Type="http://schemas.openxmlformats.org/officeDocument/2006/relationships/image" Target="../media/image49.sv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jpg"/><Relationship Id="rId1" Type="http://schemas.openxmlformats.org/officeDocument/2006/relationships/slideLayout" Target="../slideLayouts/slideLayout15.xml"/><Relationship Id="rId4" Type="http://schemas.openxmlformats.org/officeDocument/2006/relationships/image" Target="../media/image49.sv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47.xml.rels><?xml version="1.0" encoding="UTF-8" standalone="yes"?>
<Relationships xmlns="http://schemas.openxmlformats.org/package/2006/relationships"><Relationship Id="rId3" Type="http://schemas.openxmlformats.org/officeDocument/2006/relationships/hyperlink" Target="https://www.naccho.org/uploads/downloadable-resources/Participatory-Data-Methods-Matrix-Activity.pptx"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35.sv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hyperlink" Target="https://www.naccho.org/uploads/downloadable-resources/Participatory-Data-Methods-Matrix-Activity.pptx"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35.sv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57.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7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63.svg"/></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65.svg"/></Relationships>
</file>

<file path=ppt/slides/_rels/slide7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71.svg"/><Relationship Id="rId4" Type="http://schemas.openxmlformats.org/officeDocument/2006/relationships/image" Target="../media/image67.svg"/><Relationship Id="rId9" Type="http://schemas.openxmlformats.org/officeDocument/2006/relationships/image" Target="../media/image7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3.xml"/><Relationship Id="rId1" Type="http://schemas.openxmlformats.org/officeDocument/2006/relationships/slideLayout" Target="../slideLayouts/slideLayout15.xml"/><Relationship Id="rId5" Type="http://schemas.openxmlformats.org/officeDocument/2006/relationships/image" Target="../media/image74.svg"/><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0DB75EA4-3FC1-456A-B17D-A4C4DA422469}"/>
              </a:ext>
            </a:extLst>
          </p:cNvPr>
          <p:cNvSpPr/>
          <p:nvPr/>
        </p:nvSpPr>
        <p:spPr>
          <a:xfrm>
            <a:off x="1749147" y="2132995"/>
            <a:ext cx="20572" cy="20576"/>
          </a:xfrm>
          <a:custGeom>
            <a:avLst/>
            <a:gdLst/>
            <a:ahLst/>
            <a:cxnLst/>
            <a:rect l="l" t="t" r="r" b="b"/>
            <a:pathLst>
              <a:path w="20572" h="20576"/>
            </a:pathLst>
          </a:custGeom>
          <a:solidFill>
            <a:schemeClr val="bg1"/>
          </a:solidFill>
          <a:ln w="5122" cap="flat">
            <a:solidFill>
              <a:srgbClr val="000000"/>
            </a:solidFill>
            <a:prstDash val="solid"/>
            <a:miter/>
          </a:ln>
        </p:spPr>
        <p:txBody>
          <a:bodyPr rtlCol="0" anchor="ctr"/>
          <a:lstStyle/>
          <a:p>
            <a:endParaRPr lang="en-GB"/>
          </a:p>
        </p:txBody>
      </p:sp>
      <p:sp>
        <p:nvSpPr>
          <p:cNvPr id="8" name="Title 1">
            <a:extLst>
              <a:ext uri="{FF2B5EF4-FFF2-40B4-BE49-F238E27FC236}">
                <a16:creationId xmlns:a16="http://schemas.microsoft.com/office/drawing/2014/main" id="{514E9C4A-4B12-7562-6414-CD156405F86C}"/>
              </a:ext>
            </a:extLst>
          </p:cNvPr>
          <p:cNvSpPr txBox="1">
            <a:spLocks/>
          </p:cNvSpPr>
          <p:nvPr/>
        </p:nvSpPr>
        <p:spPr>
          <a:xfrm>
            <a:off x="3531691" y="1231118"/>
            <a:ext cx="7602216" cy="34192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000" b="1" dirty="0">
                <a:solidFill>
                  <a:schemeClr val="bg1"/>
                </a:solidFill>
                <a:cs typeface="Calibri Light"/>
              </a:rPr>
              <a:t>Data Literacy: </a:t>
            </a:r>
          </a:p>
          <a:p>
            <a:pPr>
              <a:lnSpc>
                <a:spcPct val="100000"/>
              </a:lnSpc>
              <a:spcAft>
                <a:spcPts val="600"/>
              </a:spcAft>
            </a:pPr>
            <a:r>
              <a:rPr lang="en-US" sz="5000" b="1" dirty="0">
                <a:solidFill>
                  <a:schemeClr val="bg1"/>
                </a:solidFill>
                <a:cs typeface="Calibri Light"/>
              </a:rPr>
              <a:t>Understanding </a:t>
            </a:r>
          </a:p>
          <a:p>
            <a:pPr>
              <a:lnSpc>
                <a:spcPct val="100000"/>
              </a:lnSpc>
              <a:spcAft>
                <a:spcPts val="600"/>
              </a:spcAft>
            </a:pPr>
            <a:r>
              <a:rPr lang="en-US" sz="5000" b="1" dirty="0">
                <a:solidFill>
                  <a:schemeClr val="bg1"/>
                </a:solidFill>
                <a:cs typeface="Calibri Light"/>
              </a:rPr>
              <a:t>the Essentials and Value of Data Use </a:t>
            </a:r>
            <a:endParaRPr lang="en-US" sz="2400" dirty="0">
              <a:solidFill>
                <a:schemeClr val="bg1"/>
              </a:solidFill>
              <a:latin typeface="+mn-lt"/>
            </a:endParaRPr>
          </a:p>
        </p:txBody>
      </p:sp>
      <p:pic>
        <p:nvPicPr>
          <p:cNvPr id="9" name="Graphic 12">
            <a:extLst>
              <a:ext uri="{FF2B5EF4-FFF2-40B4-BE49-F238E27FC236}">
                <a16:creationId xmlns:a16="http://schemas.microsoft.com/office/drawing/2014/main" id="{8C5476E6-9D09-AF24-C755-9D0FE31069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4877" y="1380684"/>
            <a:ext cx="1310264" cy="1310264"/>
          </a:xfrm>
          <a:prstGeom prst="rect">
            <a:avLst/>
          </a:prstGeom>
        </p:spPr>
      </p:pic>
    </p:spTree>
    <p:extLst>
      <p:ext uri="{BB962C8B-B14F-4D97-AF65-F5344CB8AC3E}">
        <p14:creationId xmlns:p14="http://schemas.microsoft.com/office/powerpoint/2010/main" val="427997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9F96-577F-5042-83C0-524F47F9158B}"/>
              </a:ext>
            </a:extLst>
          </p:cNvPr>
          <p:cNvSpPr>
            <a:spLocks noGrp="1"/>
          </p:cNvSpPr>
          <p:nvPr>
            <p:ph type="title" idx="4294967295"/>
          </p:nvPr>
        </p:nvSpPr>
        <p:spPr>
          <a:xfrm>
            <a:off x="4324866" y="2733511"/>
            <a:ext cx="5276336" cy="1049165"/>
          </a:xfrm>
        </p:spPr>
        <p:txBody>
          <a:bodyPr>
            <a:noAutofit/>
          </a:bodyPr>
          <a:lstStyle/>
          <a:p>
            <a:r>
              <a:rPr lang="en-US" sz="5000" dirty="0">
                <a:solidFill>
                  <a:schemeClr val="bg1"/>
                </a:solidFill>
              </a:rPr>
              <a:t>Activity 1: Data From Your Day </a:t>
            </a:r>
          </a:p>
        </p:txBody>
      </p:sp>
      <p:sp>
        <p:nvSpPr>
          <p:cNvPr id="3" name="Slide Number Placeholder 2">
            <a:extLst>
              <a:ext uri="{FF2B5EF4-FFF2-40B4-BE49-F238E27FC236}">
                <a16:creationId xmlns:a16="http://schemas.microsoft.com/office/drawing/2014/main" id="{B7C2E12C-0B83-4270-1A14-338A885B46C8}"/>
              </a:ext>
            </a:extLst>
          </p:cNvPr>
          <p:cNvSpPr>
            <a:spLocks noGrp="1"/>
          </p:cNvSpPr>
          <p:nvPr>
            <p:ph type="sldNum" sz="quarter" idx="10"/>
          </p:nvPr>
        </p:nvSpPr>
        <p:spPr/>
        <p:txBody>
          <a:bodyPr/>
          <a:lstStyle/>
          <a:p>
            <a:fld id="{397FDA30-B8BA-4453-AFC9-28FC6CA5AD01}" type="slidenum">
              <a:rPr lang="en-GB" smtClean="0"/>
              <a:pPr/>
              <a:t>10</a:t>
            </a:fld>
            <a:endParaRPr lang="en-GB" dirty="0"/>
          </a:p>
        </p:txBody>
      </p:sp>
      <p:pic>
        <p:nvPicPr>
          <p:cNvPr id="7" name="Graphic 6">
            <a:extLst>
              <a:ext uri="{FF2B5EF4-FFF2-40B4-BE49-F238E27FC236}">
                <a16:creationId xmlns:a16="http://schemas.microsoft.com/office/drawing/2014/main" id="{D8FC33C4-39C4-719A-FDA7-8280B881C2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5481" y="2760447"/>
            <a:ext cx="1153757" cy="1188720"/>
          </a:xfrm>
          <a:prstGeom prst="rect">
            <a:avLst/>
          </a:prstGeom>
        </p:spPr>
      </p:pic>
    </p:spTree>
    <p:extLst>
      <p:ext uri="{BB962C8B-B14F-4D97-AF65-F5344CB8AC3E}">
        <p14:creationId xmlns:p14="http://schemas.microsoft.com/office/powerpoint/2010/main" val="19931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Activity 1 Instructions</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6907428" y="1335447"/>
            <a:ext cx="4250724"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66750">
              <a:lnSpc>
                <a:spcPct val="110000"/>
              </a:lnSpc>
              <a:spcBef>
                <a:spcPct val="0"/>
              </a:spcBef>
              <a:spcAft>
                <a:spcPts val="4800"/>
              </a:spcAft>
              <a:buNone/>
            </a:pPr>
            <a:r>
              <a:rPr lang="en-US" sz="1800" kern="1200" dirty="0">
                <a:solidFill>
                  <a:schemeClr val="bg1"/>
                </a:solidFill>
              </a:rPr>
              <a:t>Split up into groups of 3 </a:t>
            </a:r>
          </a:p>
          <a:p>
            <a:pPr marL="0" indent="0" defTabSz="666750">
              <a:lnSpc>
                <a:spcPct val="110000"/>
              </a:lnSpc>
              <a:spcBef>
                <a:spcPct val="0"/>
              </a:spcBef>
              <a:spcAft>
                <a:spcPts val="4200"/>
              </a:spcAft>
              <a:buNone/>
            </a:pPr>
            <a:r>
              <a:rPr lang="en-US" sz="1800" kern="1200" dirty="0">
                <a:solidFill>
                  <a:schemeClr val="bg1"/>
                </a:solidFill>
              </a:rPr>
              <a:t>Each person should walk through their day and list out the forms of data they have encountered </a:t>
            </a:r>
          </a:p>
          <a:p>
            <a:pPr marL="0" indent="0" defTabSz="666750">
              <a:lnSpc>
                <a:spcPct val="110000"/>
              </a:lnSpc>
              <a:spcBef>
                <a:spcPct val="0"/>
              </a:spcBef>
              <a:spcAft>
                <a:spcPts val="4200"/>
              </a:spcAft>
              <a:buNone/>
            </a:pPr>
            <a:r>
              <a:rPr lang="en-US" sz="1800" kern="1200" dirty="0">
                <a:solidFill>
                  <a:schemeClr val="bg1"/>
                </a:solidFill>
              </a:rPr>
              <a:t>Does anything surprise you about your list or the lists of others in your group? Can you categorize your forms of data?</a:t>
            </a:r>
          </a:p>
          <a:p>
            <a:pPr marL="0" indent="0" defTabSz="666750">
              <a:lnSpc>
                <a:spcPct val="110000"/>
              </a:lnSpc>
              <a:spcBef>
                <a:spcPct val="0"/>
              </a:spcBef>
              <a:spcAft>
                <a:spcPts val="4200"/>
              </a:spcAft>
              <a:buNone/>
            </a:pPr>
            <a:r>
              <a:rPr lang="en-US" sz="1800" kern="1200" dirty="0">
                <a:solidFill>
                  <a:schemeClr val="bg1"/>
                </a:solidFill>
              </a:rPr>
              <a:t>In the large group, share insights</a:t>
            </a:r>
          </a:p>
        </p:txBody>
      </p:sp>
      <p:grpSp>
        <p:nvGrpSpPr>
          <p:cNvPr id="6" name="Group 5">
            <a:extLst>
              <a:ext uri="{FF2B5EF4-FFF2-40B4-BE49-F238E27FC236}">
                <a16:creationId xmlns:a16="http://schemas.microsoft.com/office/drawing/2014/main" id="{769C7930-CB0E-69DF-8B99-6137E9C6695E}"/>
              </a:ext>
            </a:extLst>
          </p:cNvPr>
          <p:cNvGrpSpPr/>
          <p:nvPr/>
        </p:nvGrpSpPr>
        <p:grpSpPr>
          <a:xfrm>
            <a:off x="6079494" y="1258048"/>
            <a:ext cx="667182" cy="667182"/>
            <a:chOff x="5597580" y="1196264"/>
            <a:chExt cx="667182" cy="667182"/>
          </a:xfrm>
        </p:grpSpPr>
        <p:sp>
          <p:nvSpPr>
            <p:cNvPr id="19" name="Oval 18">
              <a:extLst>
                <a:ext uri="{FF2B5EF4-FFF2-40B4-BE49-F238E27FC236}">
                  <a16:creationId xmlns:a16="http://schemas.microsoft.com/office/drawing/2014/main" id="{417CFD8E-DB74-8C0E-8CD6-D9C2012C4146}"/>
                </a:ext>
              </a:extLst>
            </p:cNvPr>
            <p:cNvSpPr/>
            <p:nvPr/>
          </p:nvSpPr>
          <p:spPr>
            <a:xfrm>
              <a:off x="5597580" y="1196264"/>
              <a:ext cx="667182" cy="667182"/>
            </a:xfrm>
            <a:prstGeom prst="ellipse">
              <a:avLst/>
            </a:prstGeom>
            <a:solidFill>
              <a:schemeClr val="accent1">
                <a:lumMod val="75000"/>
              </a:schemeClr>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0" name="Rectangle 19" descr="Users">
              <a:extLst>
                <a:ext uri="{FF2B5EF4-FFF2-40B4-BE49-F238E27FC236}">
                  <a16:creationId xmlns:a16="http://schemas.microsoft.com/office/drawing/2014/main" id="{401793A7-F3BC-EA80-A0B6-BD5505C6FB9B}"/>
                </a:ext>
              </a:extLst>
            </p:cNvPr>
            <p:cNvSpPr/>
            <p:nvPr/>
          </p:nvSpPr>
          <p:spPr>
            <a:xfrm>
              <a:off x="5737688" y="1336372"/>
              <a:ext cx="386965" cy="38696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7" name="Group 6">
            <a:extLst>
              <a:ext uri="{FF2B5EF4-FFF2-40B4-BE49-F238E27FC236}">
                <a16:creationId xmlns:a16="http://schemas.microsoft.com/office/drawing/2014/main" id="{A8CCB2D0-6FE0-AA08-A6EC-1761363D1696}"/>
              </a:ext>
            </a:extLst>
          </p:cNvPr>
          <p:cNvGrpSpPr/>
          <p:nvPr/>
        </p:nvGrpSpPr>
        <p:grpSpPr>
          <a:xfrm>
            <a:off x="6079494" y="2245236"/>
            <a:ext cx="667182" cy="667182"/>
            <a:chOff x="8254396" y="1236593"/>
            <a:chExt cx="667182" cy="667182"/>
          </a:xfrm>
        </p:grpSpPr>
        <p:sp>
          <p:nvSpPr>
            <p:cNvPr id="21" name="Oval 20">
              <a:extLst>
                <a:ext uri="{FF2B5EF4-FFF2-40B4-BE49-F238E27FC236}">
                  <a16:creationId xmlns:a16="http://schemas.microsoft.com/office/drawing/2014/main" id="{ECAC38CE-5061-CD0B-2571-82852FA8E585}"/>
                </a:ext>
              </a:extLst>
            </p:cNvPr>
            <p:cNvSpPr/>
            <p:nvPr/>
          </p:nvSpPr>
          <p:spPr>
            <a:xfrm>
              <a:off x="8254396" y="1236593"/>
              <a:ext cx="667182" cy="667182"/>
            </a:xfrm>
            <a:prstGeom prst="ellipse">
              <a:avLst/>
            </a:prstGeom>
            <a:solidFill>
              <a:schemeClr val="accent1">
                <a:lumMod val="75000"/>
              </a:schemeClr>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2" name="Rectangle 21" descr="Presentation with Checklist">
              <a:extLst>
                <a:ext uri="{FF2B5EF4-FFF2-40B4-BE49-F238E27FC236}">
                  <a16:creationId xmlns:a16="http://schemas.microsoft.com/office/drawing/2014/main" id="{F0ECCFEA-12F6-A595-C559-2F4C9E2F638E}"/>
                </a:ext>
              </a:extLst>
            </p:cNvPr>
            <p:cNvSpPr/>
            <p:nvPr/>
          </p:nvSpPr>
          <p:spPr>
            <a:xfrm>
              <a:off x="8394504" y="1389058"/>
              <a:ext cx="386965" cy="38696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8" name="Group 7">
            <a:extLst>
              <a:ext uri="{FF2B5EF4-FFF2-40B4-BE49-F238E27FC236}">
                <a16:creationId xmlns:a16="http://schemas.microsoft.com/office/drawing/2014/main" id="{A62C0C76-60F2-68E5-1557-96CB99FD6B12}"/>
              </a:ext>
            </a:extLst>
          </p:cNvPr>
          <p:cNvGrpSpPr/>
          <p:nvPr/>
        </p:nvGrpSpPr>
        <p:grpSpPr>
          <a:xfrm>
            <a:off x="6079494" y="3698244"/>
            <a:ext cx="667182" cy="667182"/>
            <a:chOff x="5597580" y="3339898"/>
            <a:chExt cx="667182" cy="667182"/>
          </a:xfrm>
        </p:grpSpPr>
        <p:sp>
          <p:nvSpPr>
            <p:cNvPr id="23" name="Oval 22">
              <a:extLst>
                <a:ext uri="{FF2B5EF4-FFF2-40B4-BE49-F238E27FC236}">
                  <a16:creationId xmlns:a16="http://schemas.microsoft.com/office/drawing/2014/main" id="{B4AEA4CA-9A75-A356-7B5D-70A1FC052AAC}"/>
                </a:ext>
              </a:extLst>
            </p:cNvPr>
            <p:cNvSpPr/>
            <p:nvPr/>
          </p:nvSpPr>
          <p:spPr>
            <a:xfrm>
              <a:off x="5597580" y="3339898"/>
              <a:ext cx="667182" cy="667182"/>
            </a:xfrm>
            <a:prstGeom prst="ellipse">
              <a:avLst/>
            </a:prstGeom>
            <a:solidFill>
              <a:schemeClr val="accent1">
                <a:lumMod val="75000"/>
              </a:schemeClr>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4" name="Rectangle 23" descr="Confused Person">
              <a:extLst>
                <a:ext uri="{FF2B5EF4-FFF2-40B4-BE49-F238E27FC236}">
                  <a16:creationId xmlns:a16="http://schemas.microsoft.com/office/drawing/2014/main" id="{8389ABC9-2B83-E81F-2CE3-23DA829FF5F6}"/>
                </a:ext>
              </a:extLst>
            </p:cNvPr>
            <p:cNvSpPr/>
            <p:nvPr/>
          </p:nvSpPr>
          <p:spPr>
            <a:xfrm>
              <a:off x="5737688" y="3480006"/>
              <a:ext cx="386965" cy="38696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9" name="Group 8">
            <a:extLst>
              <a:ext uri="{FF2B5EF4-FFF2-40B4-BE49-F238E27FC236}">
                <a16:creationId xmlns:a16="http://schemas.microsoft.com/office/drawing/2014/main" id="{5F9FAA3C-DA91-1B5C-E9A0-8A6C49DA07EE}"/>
              </a:ext>
            </a:extLst>
          </p:cNvPr>
          <p:cNvGrpSpPr/>
          <p:nvPr/>
        </p:nvGrpSpPr>
        <p:grpSpPr>
          <a:xfrm>
            <a:off x="6079494" y="5241210"/>
            <a:ext cx="667182" cy="667182"/>
            <a:chOff x="8254396" y="2232880"/>
            <a:chExt cx="667182" cy="667182"/>
          </a:xfrm>
        </p:grpSpPr>
        <p:sp>
          <p:nvSpPr>
            <p:cNvPr id="25" name="Oval 24">
              <a:extLst>
                <a:ext uri="{FF2B5EF4-FFF2-40B4-BE49-F238E27FC236}">
                  <a16:creationId xmlns:a16="http://schemas.microsoft.com/office/drawing/2014/main" id="{794D09FA-8816-E72D-D359-84A99AB4E387}"/>
                </a:ext>
              </a:extLst>
            </p:cNvPr>
            <p:cNvSpPr/>
            <p:nvPr/>
          </p:nvSpPr>
          <p:spPr>
            <a:xfrm>
              <a:off x="8254396" y="2232880"/>
              <a:ext cx="667182" cy="667182"/>
            </a:xfrm>
            <a:prstGeom prst="ellipse">
              <a:avLst/>
            </a:prstGeom>
            <a:solidFill>
              <a:schemeClr val="accent1">
                <a:lumMod val="75000"/>
              </a:schemeClr>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6" name="Rectangle 25" descr="Pie chart">
              <a:extLst>
                <a:ext uri="{FF2B5EF4-FFF2-40B4-BE49-F238E27FC236}">
                  <a16:creationId xmlns:a16="http://schemas.microsoft.com/office/drawing/2014/main" id="{F0B8326E-4344-421C-42A5-257783DE3847}"/>
                </a:ext>
              </a:extLst>
            </p:cNvPr>
            <p:cNvSpPr/>
            <p:nvPr/>
          </p:nvSpPr>
          <p:spPr>
            <a:xfrm>
              <a:off x="8394504" y="2372988"/>
              <a:ext cx="386965" cy="38696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0" name="Slide Number Placeholder 9">
            <a:extLst>
              <a:ext uri="{FF2B5EF4-FFF2-40B4-BE49-F238E27FC236}">
                <a16:creationId xmlns:a16="http://schemas.microsoft.com/office/drawing/2014/main" id="{930756AF-8D1B-F88D-FB3E-111AAEA5E0C4}"/>
              </a:ext>
            </a:extLst>
          </p:cNvPr>
          <p:cNvSpPr>
            <a:spLocks noGrp="1"/>
          </p:cNvSpPr>
          <p:nvPr>
            <p:ph type="sldNum" sz="quarter" idx="10"/>
          </p:nvPr>
        </p:nvSpPr>
        <p:spPr/>
        <p:txBody>
          <a:bodyPr/>
          <a:lstStyle/>
          <a:p>
            <a:fld id="{397FDA30-B8BA-4453-AFC9-28FC6CA5AD01}" type="slidenum">
              <a:rPr lang="en-GB" smtClean="0"/>
              <a:pPr/>
              <a:t>11</a:t>
            </a:fld>
            <a:endParaRPr lang="en-GB" dirty="0"/>
          </a:p>
        </p:txBody>
      </p:sp>
    </p:spTree>
    <p:extLst>
      <p:ext uri="{BB962C8B-B14F-4D97-AF65-F5344CB8AC3E}">
        <p14:creationId xmlns:p14="http://schemas.microsoft.com/office/powerpoint/2010/main" val="44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A468B9-765D-23DE-00E6-F9253BFEC2DC}"/>
              </a:ext>
            </a:extLst>
          </p:cNvPr>
          <p:cNvSpPr>
            <a:spLocks noGrp="1"/>
          </p:cNvSpPr>
          <p:nvPr>
            <p:ph type="sldNum" sz="quarter" idx="10"/>
          </p:nvPr>
        </p:nvSpPr>
        <p:spPr/>
        <p:txBody>
          <a:bodyPr/>
          <a:lstStyle/>
          <a:p>
            <a:fld id="{3DB2631F-66FF-594A-AF83-E38E4C69F014}" type="slidenum">
              <a:rPr lang="en-US" smtClean="0"/>
              <a:t>12</a:t>
            </a:fld>
            <a:endParaRPr lang="en-US"/>
          </a:p>
        </p:txBody>
      </p:sp>
      <p:sp>
        <p:nvSpPr>
          <p:cNvPr id="5" name="Right Bracket 4">
            <a:extLst>
              <a:ext uri="{FF2B5EF4-FFF2-40B4-BE49-F238E27FC236}">
                <a16:creationId xmlns:a16="http://schemas.microsoft.com/office/drawing/2014/main" id="{EDFBD74C-B80D-5424-82E9-150025A4A7E9}"/>
              </a:ext>
            </a:extLst>
          </p:cNvPr>
          <p:cNvSpPr/>
          <p:nvPr/>
        </p:nvSpPr>
        <p:spPr>
          <a:xfrm rot="16200000">
            <a:off x="5573430" y="-1070525"/>
            <a:ext cx="1045137" cy="7174521"/>
          </a:xfrm>
          <a:prstGeom prst="rightBracket">
            <a:avLst>
              <a:gd name="adj" fmla="val 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itle 4">
            <a:extLst>
              <a:ext uri="{FF2B5EF4-FFF2-40B4-BE49-F238E27FC236}">
                <a16:creationId xmlns:a16="http://schemas.microsoft.com/office/drawing/2014/main" id="{523535B6-BB3D-342D-472F-303D5BF2168E}"/>
              </a:ext>
            </a:extLst>
          </p:cNvPr>
          <p:cNvSpPr txBox="1">
            <a:spLocks/>
          </p:cNvSpPr>
          <p:nvPr/>
        </p:nvSpPr>
        <p:spPr>
          <a:xfrm>
            <a:off x="3793191" y="1567356"/>
            <a:ext cx="4605611" cy="987321"/>
          </a:xfrm>
          <a:prstGeom prst="rect">
            <a:avLst/>
          </a:prstGeom>
          <a:solidFill>
            <a:srgbClr val="F9F5F1"/>
          </a:solidFill>
        </p:spPr>
        <p:txBody>
          <a:bodyPr vert="horz" lIns="0" tIns="0" rIns="91440" bIns="45720" rtlCol="0" anchor="t" anchorCtr="0">
            <a:noAutofit/>
          </a:bodyPr>
          <a:lstStyle>
            <a:lvl1pPr algn="l" defTabSz="914400" rtl="0" eaLnBrk="1" latinLnBrk="0" hangingPunct="1">
              <a:lnSpc>
                <a:spcPct val="90000"/>
              </a:lnSpc>
              <a:spcBef>
                <a:spcPct val="0"/>
              </a:spcBef>
              <a:buNone/>
              <a:defRPr sz="3400" kern="1200">
                <a:solidFill>
                  <a:schemeClr val="accent1">
                    <a:lumMod val="50000"/>
                  </a:schemeClr>
                </a:solidFill>
                <a:latin typeface="+mj-lt"/>
                <a:ea typeface="+mj-ea"/>
                <a:cs typeface="+mj-cs"/>
              </a:defRPr>
            </a:lvl1pPr>
          </a:lstStyle>
          <a:p>
            <a:pPr algn="ctr"/>
            <a:r>
              <a:rPr lang="en-US" dirty="0"/>
              <a:t>Three Foundational Steps of Data Use </a:t>
            </a:r>
            <a:endParaRPr lang="en-GB" dirty="0"/>
          </a:p>
        </p:txBody>
      </p:sp>
      <p:sp>
        <p:nvSpPr>
          <p:cNvPr id="13" name="Oval 12">
            <a:extLst>
              <a:ext uri="{FF2B5EF4-FFF2-40B4-BE49-F238E27FC236}">
                <a16:creationId xmlns:a16="http://schemas.microsoft.com/office/drawing/2014/main" id="{B9978C1E-C8CF-447E-E1FD-D80ADD3CC4FB}"/>
              </a:ext>
            </a:extLst>
          </p:cNvPr>
          <p:cNvSpPr/>
          <p:nvPr/>
        </p:nvSpPr>
        <p:spPr>
          <a:xfrm>
            <a:off x="2361877" y="2966246"/>
            <a:ext cx="1887187" cy="1887187"/>
          </a:xfrm>
          <a:prstGeom prst="ellipse">
            <a:avLst/>
          </a:prstGeom>
          <a:solidFill>
            <a:schemeClr val="bg1"/>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4" name="Oval 13">
            <a:extLst>
              <a:ext uri="{FF2B5EF4-FFF2-40B4-BE49-F238E27FC236}">
                <a16:creationId xmlns:a16="http://schemas.microsoft.com/office/drawing/2014/main" id="{1593EF21-422E-D5C2-054A-1F2EF079BEA0}"/>
              </a:ext>
            </a:extLst>
          </p:cNvPr>
          <p:cNvSpPr/>
          <p:nvPr/>
        </p:nvSpPr>
        <p:spPr>
          <a:xfrm>
            <a:off x="7895829" y="3009973"/>
            <a:ext cx="1887187" cy="1887187"/>
          </a:xfrm>
          <a:prstGeom prst="ellipse">
            <a:avLst/>
          </a:prstGeom>
          <a:solidFill>
            <a:schemeClr val="bg1"/>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5" name="Oval 14">
            <a:extLst>
              <a:ext uri="{FF2B5EF4-FFF2-40B4-BE49-F238E27FC236}">
                <a16:creationId xmlns:a16="http://schemas.microsoft.com/office/drawing/2014/main" id="{F838E773-02BA-A3C9-4BD0-CC4A7FA1DB2D}"/>
              </a:ext>
            </a:extLst>
          </p:cNvPr>
          <p:cNvSpPr/>
          <p:nvPr/>
        </p:nvSpPr>
        <p:spPr>
          <a:xfrm>
            <a:off x="5152404" y="2966245"/>
            <a:ext cx="1887187" cy="1887187"/>
          </a:xfrm>
          <a:prstGeom prst="ellipse">
            <a:avLst/>
          </a:prstGeom>
          <a:solidFill>
            <a:schemeClr val="bg1"/>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9" name="Content Placeholder 8">
            <a:extLst>
              <a:ext uri="{FF2B5EF4-FFF2-40B4-BE49-F238E27FC236}">
                <a16:creationId xmlns:a16="http://schemas.microsoft.com/office/drawing/2014/main" id="{EBC8EEBA-0327-894D-2075-B522DDEACD40}"/>
              </a:ext>
            </a:extLst>
          </p:cNvPr>
          <p:cNvSpPr txBox="1">
            <a:spLocks/>
          </p:cNvSpPr>
          <p:nvPr/>
        </p:nvSpPr>
        <p:spPr>
          <a:xfrm>
            <a:off x="2137080" y="4988017"/>
            <a:ext cx="2336780" cy="606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66750">
              <a:lnSpc>
                <a:spcPct val="110000"/>
              </a:lnSpc>
              <a:spcBef>
                <a:spcPct val="0"/>
              </a:spcBef>
              <a:spcAft>
                <a:spcPts val="4800"/>
              </a:spcAft>
              <a:buNone/>
            </a:pPr>
            <a:r>
              <a:rPr lang="en-US" sz="1800" b="1" kern="1200" dirty="0"/>
              <a:t>Gathering </a:t>
            </a:r>
            <a:br>
              <a:rPr lang="en-US" sz="1800" b="1" kern="1200" dirty="0"/>
            </a:br>
            <a:r>
              <a:rPr lang="en-US" sz="1800" b="1" kern="1200" dirty="0"/>
              <a:t>Data</a:t>
            </a:r>
          </a:p>
        </p:txBody>
      </p:sp>
      <p:sp>
        <p:nvSpPr>
          <p:cNvPr id="20" name="Content Placeholder 8">
            <a:extLst>
              <a:ext uri="{FF2B5EF4-FFF2-40B4-BE49-F238E27FC236}">
                <a16:creationId xmlns:a16="http://schemas.microsoft.com/office/drawing/2014/main" id="{10AA28C6-F525-01C0-F2C7-75B8BA760DDD}"/>
              </a:ext>
            </a:extLst>
          </p:cNvPr>
          <p:cNvSpPr txBox="1">
            <a:spLocks/>
          </p:cNvSpPr>
          <p:nvPr/>
        </p:nvSpPr>
        <p:spPr>
          <a:xfrm>
            <a:off x="4852100" y="5016649"/>
            <a:ext cx="2487800" cy="606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66750">
              <a:lnSpc>
                <a:spcPct val="100000"/>
              </a:lnSpc>
              <a:spcBef>
                <a:spcPct val="0"/>
              </a:spcBef>
              <a:spcAft>
                <a:spcPts val="4800"/>
              </a:spcAft>
              <a:buNone/>
            </a:pPr>
            <a:r>
              <a:rPr lang="en-US" sz="1800" b="1" kern="1200" dirty="0"/>
              <a:t>Making Sense of, or Interpreting, Data </a:t>
            </a:r>
          </a:p>
        </p:txBody>
      </p:sp>
      <p:sp>
        <p:nvSpPr>
          <p:cNvPr id="21" name="Content Placeholder 8">
            <a:extLst>
              <a:ext uri="{FF2B5EF4-FFF2-40B4-BE49-F238E27FC236}">
                <a16:creationId xmlns:a16="http://schemas.microsoft.com/office/drawing/2014/main" id="{C390BA0E-7CAC-7812-3142-6CF50FCA2B7B}"/>
              </a:ext>
            </a:extLst>
          </p:cNvPr>
          <p:cNvSpPr txBox="1">
            <a:spLocks/>
          </p:cNvSpPr>
          <p:nvPr/>
        </p:nvSpPr>
        <p:spPr>
          <a:xfrm>
            <a:off x="7671036" y="5016649"/>
            <a:ext cx="2336780" cy="6060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66750">
              <a:lnSpc>
                <a:spcPct val="100000"/>
              </a:lnSpc>
              <a:spcBef>
                <a:spcPct val="0"/>
              </a:spcBef>
              <a:spcAft>
                <a:spcPts val="4800"/>
              </a:spcAft>
              <a:buNone/>
            </a:pPr>
            <a:r>
              <a:rPr lang="en-US" sz="1800" b="1" kern="1200" dirty="0"/>
              <a:t>Communicating and Sharing Data </a:t>
            </a:r>
          </a:p>
        </p:txBody>
      </p:sp>
      <p:pic>
        <p:nvPicPr>
          <p:cNvPr id="23" name="Graphic 22">
            <a:extLst>
              <a:ext uri="{FF2B5EF4-FFF2-40B4-BE49-F238E27FC236}">
                <a16:creationId xmlns:a16="http://schemas.microsoft.com/office/drawing/2014/main" id="{C3FAB86A-402A-C08F-7FFF-C40D07373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0951" y="3622500"/>
            <a:ext cx="796941" cy="731520"/>
          </a:xfrm>
          <a:prstGeom prst="rect">
            <a:avLst/>
          </a:prstGeom>
        </p:spPr>
      </p:pic>
      <p:pic>
        <p:nvPicPr>
          <p:cNvPr id="4" name="Graphic 3">
            <a:extLst>
              <a:ext uri="{FF2B5EF4-FFF2-40B4-BE49-F238E27FC236}">
                <a16:creationId xmlns:a16="http://schemas.microsoft.com/office/drawing/2014/main" id="{26518D50-CF75-7550-4835-95B5E1ABE0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2873" y="3465188"/>
            <a:ext cx="855446" cy="822960"/>
          </a:xfrm>
          <a:prstGeom prst="rect">
            <a:avLst/>
          </a:prstGeom>
        </p:spPr>
      </p:pic>
      <p:pic>
        <p:nvPicPr>
          <p:cNvPr id="8" name="Graphic 7">
            <a:extLst>
              <a:ext uri="{FF2B5EF4-FFF2-40B4-BE49-F238E27FC236}">
                <a16:creationId xmlns:a16="http://schemas.microsoft.com/office/drawing/2014/main" id="{FD4D6976-DA20-2B7E-3752-E33B818492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11556" y="3441373"/>
            <a:ext cx="587828" cy="822960"/>
          </a:xfrm>
          <a:prstGeom prst="rect">
            <a:avLst/>
          </a:prstGeom>
        </p:spPr>
      </p:pic>
    </p:spTree>
    <p:extLst>
      <p:ext uri="{BB962C8B-B14F-4D97-AF65-F5344CB8AC3E}">
        <p14:creationId xmlns:p14="http://schemas.microsoft.com/office/powerpoint/2010/main" val="20650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10D9A-335D-E9EA-7AE1-4CEF98371CE5}"/>
              </a:ext>
            </a:extLst>
          </p:cNvPr>
          <p:cNvSpPr>
            <a:spLocks noGrp="1"/>
          </p:cNvSpPr>
          <p:nvPr>
            <p:ph type="sldNum" sz="quarter" idx="10"/>
          </p:nvPr>
        </p:nvSpPr>
        <p:spPr/>
        <p:txBody>
          <a:bodyPr/>
          <a:lstStyle/>
          <a:p>
            <a:fld id="{3DB2631F-66FF-594A-AF83-E38E4C69F014}" type="slidenum">
              <a:rPr lang="en-US" smtClean="0"/>
              <a:t>13</a:t>
            </a:fld>
            <a:endParaRPr lang="en-US"/>
          </a:p>
        </p:txBody>
      </p:sp>
      <p:sp>
        <p:nvSpPr>
          <p:cNvPr id="5" name="Title 3">
            <a:extLst>
              <a:ext uri="{FF2B5EF4-FFF2-40B4-BE49-F238E27FC236}">
                <a16:creationId xmlns:a16="http://schemas.microsoft.com/office/drawing/2014/main" id="{0A62A69F-0C51-6120-9B7B-762516916ECD}"/>
              </a:ext>
            </a:extLst>
          </p:cNvPr>
          <p:cNvSpPr txBox="1">
            <a:spLocks/>
          </p:cNvSpPr>
          <p:nvPr/>
        </p:nvSpPr>
        <p:spPr>
          <a:xfrm>
            <a:off x="3640110" y="3349817"/>
            <a:ext cx="5327622" cy="9908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accent2">
                    <a:lumMod val="50000"/>
                  </a:schemeClr>
                </a:solidFill>
                <a:latin typeface="+mj-lt"/>
                <a:ea typeface="+mj-ea"/>
                <a:cs typeface="+mj-cs"/>
              </a:defRPr>
            </a:lvl1pPr>
          </a:lstStyle>
          <a:p>
            <a:r>
              <a:rPr lang="en-US" sz="4400" dirty="0">
                <a:solidFill>
                  <a:schemeClr val="bg1"/>
                </a:solidFill>
              </a:rPr>
              <a:t>Gathering Data </a:t>
            </a:r>
          </a:p>
        </p:txBody>
      </p:sp>
      <p:sp>
        <p:nvSpPr>
          <p:cNvPr id="6" name="Title 1">
            <a:extLst>
              <a:ext uri="{FF2B5EF4-FFF2-40B4-BE49-F238E27FC236}">
                <a16:creationId xmlns:a16="http://schemas.microsoft.com/office/drawing/2014/main" id="{1CEC2DE6-EACE-24AD-D3B2-C0ED80DCB196}"/>
              </a:ext>
            </a:extLst>
          </p:cNvPr>
          <p:cNvSpPr txBox="1">
            <a:spLocks/>
          </p:cNvSpPr>
          <p:nvPr/>
        </p:nvSpPr>
        <p:spPr>
          <a:xfrm>
            <a:off x="3720479" y="2733796"/>
            <a:ext cx="1512084" cy="424574"/>
          </a:xfrm>
          <a:prstGeom prst="roundRect">
            <a:avLst/>
          </a:prstGeom>
          <a:solidFill>
            <a:schemeClr val="bg1"/>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Section 1b </a:t>
            </a:r>
          </a:p>
        </p:txBody>
      </p:sp>
    </p:spTree>
    <p:extLst>
      <p:ext uri="{BB962C8B-B14F-4D97-AF65-F5344CB8AC3E}">
        <p14:creationId xmlns:p14="http://schemas.microsoft.com/office/powerpoint/2010/main" val="232130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 Clear on What and Why</a:t>
            </a:r>
          </a:p>
        </p:txBody>
      </p:sp>
      <p:sp>
        <p:nvSpPr>
          <p:cNvPr id="5" name="Slide Number Placeholder 4">
            <a:extLst>
              <a:ext uri="{FF2B5EF4-FFF2-40B4-BE49-F238E27FC236}">
                <a16:creationId xmlns:a16="http://schemas.microsoft.com/office/drawing/2014/main" id="{BE08A558-19C6-FA91-A79F-99AFAFCA6A3A}"/>
              </a:ext>
            </a:extLst>
          </p:cNvPr>
          <p:cNvSpPr>
            <a:spLocks noGrp="1"/>
          </p:cNvSpPr>
          <p:nvPr>
            <p:ph type="sldNum" sz="quarter" idx="10"/>
          </p:nvPr>
        </p:nvSpPr>
        <p:spPr/>
        <p:txBody>
          <a:bodyPr/>
          <a:lstStyle/>
          <a:p>
            <a:fld id="{3DB2631F-66FF-594A-AF83-E38E4C69F014}" type="slidenum">
              <a:rPr lang="en-US" smtClean="0"/>
              <a:pPr/>
              <a:t>14</a:t>
            </a:fld>
            <a:endParaRPr lang="en-US"/>
          </a:p>
        </p:txBody>
      </p:sp>
      <p:pic>
        <p:nvPicPr>
          <p:cNvPr id="8" name="Picture Placeholder 7" descr="A person writing on a whiteboard&#10;&#10;Description automatically generated">
            <a:extLst>
              <a:ext uri="{FF2B5EF4-FFF2-40B4-BE49-F238E27FC236}">
                <a16:creationId xmlns:a16="http://schemas.microsoft.com/office/drawing/2014/main" id="{4E3D7E40-DB52-036A-5D0D-D301F42F187D}"/>
              </a:ext>
            </a:extLst>
          </p:cNvPr>
          <p:cNvPicPr>
            <a:picLocks noGrp="1" noChangeAspect="1"/>
          </p:cNvPicPr>
          <p:nvPr>
            <p:ph type="pic" sz="quarter" idx="11"/>
          </p:nvPr>
        </p:nvPicPr>
        <p:blipFill rotWithShape="1">
          <a:blip r:embed="rId3"/>
          <a:srcRect t="5569" b="5569"/>
          <a:stretch/>
        </p:blipFill>
        <p:spPr/>
      </p:pic>
      <p:sp>
        <p:nvSpPr>
          <p:cNvPr id="3" name="Content Placeholder 2"/>
          <p:cNvSpPr>
            <a:spLocks noGrp="1"/>
          </p:cNvSpPr>
          <p:nvPr>
            <p:ph idx="4294967295"/>
          </p:nvPr>
        </p:nvSpPr>
        <p:spPr>
          <a:xfrm>
            <a:off x="824244" y="2486569"/>
            <a:ext cx="3998278" cy="3198477"/>
          </a:xfrm>
        </p:spPr>
        <p:txBody>
          <a:bodyPr vert="horz" lIns="0" tIns="45720" rIns="91440" bIns="45720" rtlCol="0" anchor="t">
            <a:noAutofit/>
          </a:bodyPr>
          <a:lstStyle/>
          <a:p>
            <a:pPr marL="287338" indent="-287338">
              <a:lnSpc>
                <a:spcPct val="100000"/>
              </a:lnSpc>
              <a:spcAft>
                <a:spcPts val="600"/>
              </a:spcAft>
              <a:buClr>
                <a:schemeClr val="accent1"/>
              </a:buClr>
              <a:buFont typeface="Wingdings 3" panose="05040102010807070707" pitchFamily="18" charset="2"/>
              <a:buChar char="ª"/>
            </a:pPr>
            <a:r>
              <a:rPr lang="en-US" sz="1800" dirty="0"/>
              <a:t>What questions or gaps do we want to address with data? </a:t>
            </a:r>
          </a:p>
          <a:p>
            <a:pPr marL="287338" indent="-287338">
              <a:lnSpc>
                <a:spcPct val="100000"/>
              </a:lnSpc>
              <a:spcAft>
                <a:spcPts val="600"/>
              </a:spcAft>
              <a:buClr>
                <a:schemeClr val="accent1"/>
              </a:buClr>
              <a:buFont typeface="Wingdings 3" panose="05040102010807070707" pitchFamily="18" charset="2"/>
              <a:buChar char="ª"/>
            </a:pPr>
            <a:r>
              <a:rPr lang="en-US" sz="1800" dirty="0"/>
              <a:t>What are our initial intuitions?</a:t>
            </a:r>
          </a:p>
          <a:p>
            <a:pPr marL="287338" indent="-287338">
              <a:lnSpc>
                <a:spcPct val="100000"/>
              </a:lnSpc>
              <a:spcAft>
                <a:spcPts val="600"/>
              </a:spcAft>
              <a:buClr>
                <a:schemeClr val="accent1"/>
              </a:buClr>
              <a:buFont typeface="Wingdings 3" panose="05040102010807070707" pitchFamily="18" charset="2"/>
              <a:buChar char="ª"/>
            </a:pPr>
            <a:r>
              <a:rPr lang="en-US" sz="1800" dirty="0"/>
              <a:t>What are our implicit biases?</a:t>
            </a:r>
          </a:p>
          <a:p>
            <a:pPr marL="287338" indent="-287338">
              <a:lnSpc>
                <a:spcPct val="100000"/>
              </a:lnSpc>
              <a:spcAft>
                <a:spcPts val="600"/>
              </a:spcAft>
              <a:buClr>
                <a:schemeClr val="accent1"/>
              </a:buClr>
              <a:buFont typeface="Wingdings 3" panose="05040102010807070707" pitchFamily="18" charset="2"/>
              <a:buChar char="ª"/>
            </a:pPr>
            <a:r>
              <a:rPr lang="en-US" sz="1800" dirty="0"/>
              <a:t>What do we already know? </a:t>
            </a:r>
          </a:p>
          <a:p>
            <a:pPr marL="287338" indent="-287338">
              <a:lnSpc>
                <a:spcPct val="100000"/>
              </a:lnSpc>
              <a:spcAft>
                <a:spcPts val="600"/>
              </a:spcAft>
              <a:buClr>
                <a:schemeClr val="accent1"/>
              </a:buClr>
              <a:buFont typeface="Wingdings 3" panose="05040102010807070707" pitchFamily="18" charset="2"/>
              <a:buChar char="ª"/>
            </a:pPr>
            <a:r>
              <a:rPr lang="en-US" sz="1800" dirty="0"/>
              <a:t>What else would we like to know, or do we need to know? How will knowing this be helpful?   </a:t>
            </a:r>
          </a:p>
          <a:p>
            <a:pPr marL="287338" indent="-287338">
              <a:lnSpc>
                <a:spcPct val="100000"/>
              </a:lnSpc>
              <a:spcAft>
                <a:spcPts val="600"/>
              </a:spcAft>
              <a:buClr>
                <a:schemeClr val="accent1"/>
              </a:buClr>
              <a:buFont typeface="Wingdings 3" panose="05040102010807070707" pitchFamily="18" charset="2"/>
              <a:buChar char="ª"/>
            </a:pPr>
            <a:endParaRPr lang="en-US" sz="1800" dirty="0"/>
          </a:p>
        </p:txBody>
      </p:sp>
    </p:spTree>
    <p:extLst>
      <p:ext uri="{BB962C8B-B14F-4D97-AF65-F5344CB8AC3E}">
        <p14:creationId xmlns:p14="http://schemas.microsoft.com/office/powerpoint/2010/main" val="74173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 Clear on What and Why</a:t>
            </a:r>
          </a:p>
        </p:txBody>
      </p:sp>
      <p:sp>
        <p:nvSpPr>
          <p:cNvPr id="5" name="Slide Number Placeholder 4">
            <a:extLst>
              <a:ext uri="{FF2B5EF4-FFF2-40B4-BE49-F238E27FC236}">
                <a16:creationId xmlns:a16="http://schemas.microsoft.com/office/drawing/2014/main" id="{BE08A558-19C6-FA91-A79F-99AFAFCA6A3A}"/>
              </a:ext>
            </a:extLst>
          </p:cNvPr>
          <p:cNvSpPr>
            <a:spLocks noGrp="1"/>
          </p:cNvSpPr>
          <p:nvPr>
            <p:ph type="sldNum" sz="quarter" idx="10"/>
          </p:nvPr>
        </p:nvSpPr>
        <p:spPr/>
        <p:txBody>
          <a:bodyPr/>
          <a:lstStyle/>
          <a:p>
            <a:fld id="{3DB2631F-66FF-594A-AF83-E38E4C69F014}" type="slidenum">
              <a:rPr lang="en-US" smtClean="0"/>
              <a:pPr/>
              <a:t>15</a:t>
            </a:fld>
            <a:endParaRPr lang="en-US"/>
          </a:p>
        </p:txBody>
      </p:sp>
      <p:pic>
        <p:nvPicPr>
          <p:cNvPr id="8" name="Picture Placeholder 7" descr="A person writing on a whiteboard&#10;&#10;Description automatically generated">
            <a:extLst>
              <a:ext uri="{FF2B5EF4-FFF2-40B4-BE49-F238E27FC236}">
                <a16:creationId xmlns:a16="http://schemas.microsoft.com/office/drawing/2014/main" id="{4E3D7E40-DB52-036A-5D0D-D301F42F187D}"/>
              </a:ext>
            </a:extLst>
          </p:cNvPr>
          <p:cNvPicPr>
            <a:picLocks noGrp="1" noChangeAspect="1"/>
          </p:cNvPicPr>
          <p:nvPr>
            <p:ph type="pic" sz="quarter" idx="11"/>
          </p:nvPr>
        </p:nvPicPr>
        <p:blipFill rotWithShape="1">
          <a:blip r:embed="rId3"/>
          <a:srcRect t="5569" b="5569"/>
          <a:stretch/>
        </p:blipFill>
        <p:spPr/>
      </p:pic>
      <p:sp>
        <p:nvSpPr>
          <p:cNvPr id="3" name="Content Placeholder 2"/>
          <p:cNvSpPr>
            <a:spLocks noGrp="1"/>
          </p:cNvSpPr>
          <p:nvPr>
            <p:ph idx="4294967295"/>
          </p:nvPr>
        </p:nvSpPr>
        <p:spPr>
          <a:xfrm>
            <a:off x="824244" y="2486569"/>
            <a:ext cx="3578076" cy="2523842"/>
          </a:xfrm>
        </p:spPr>
        <p:txBody>
          <a:bodyPr vert="horz" lIns="0" tIns="45720" rIns="91440" bIns="45720" rtlCol="0" anchor="t">
            <a:noAutofit/>
          </a:bodyPr>
          <a:lstStyle/>
          <a:p>
            <a:pPr marL="287338" indent="-287338">
              <a:lnSpc>
                <a:spcPct val="100000"/>
              </a:lnSpc>
              <a:spcAft>
                <a:spcPts val="600"/>
              </a:spcAft>
              <a:buClr>
                <a:schemeClr val="accent1"/>
              </a:buClr>
              <a:buFont typeface="Wingdings 3" panose="05040102010807070707" pitchFamily="18" charset="2"/>
              <a:buChar char="ª"/>
            </a:pPr>
            <a:r>
              <a:rPr lang="en-US" sz="1800" dirty="0"/>
              <a:t>What are our needs/ objectives?</a:t>
            </a:r>
          </a:p>
          <a:p>
            <a:pPr marL="287338" indent="-287338">
              <a:lnSpc>
                <a:spcPct val="100000"/>
              </a:lnSpc>
              <a:spcAft>
                <a:spcPts val="600"/>
              </a:spcAft>
              <a:buClr>
                <a:schemeClr val="accent1"/>
              </a:buClr>
              <a:buFont typeface="Wingdings 3" panose="05040102010807070707" pitchFamily="18" charset="2"/>
              <a:buChar char="ª"/>
            </a:pPr>
            <a:r>
              <a:rPr lang="en-US" sz="1800" dirty="0"/>
              <a:t>What do we want to communicate or change? </a:t>
            </a:r>
          </a:p>
          <a:p>
            <a:pPr marL="287338" indent="-287338">
              <a:lnSpc>
                <a:spcPct val="100000"/>
              </a:lnSpc>
              <a:spcAft>
                <a:spcPts val="600"/>
              </a:spcAft>
              <a:buClr>
                <a:schemeClr val="accent1"/>
              </a:buClr>
              <a:buFont typeface="Wingdings 3" panose="05040102010807070707" pitchFamily="18" charset="2"/>
              <a:buChar char="ª"/>
            </a:pPr>
            <a:r>
              <a:rPr lang="en-US" sz="1800" dirty="0"/>
              <a:t>Who might we need to partner with to gather data?</a:t>
            </a:r>
          </a:p>
          <a:p>
            <a:pPr marL="287338" indent="-287338">
              <a:lnSpc>
                <a:spcPct val="100000"/>
              </a:lnSpc>
              <a:spcAft>
                <a:spcPts val="600"/>
              </a:spcAft>
              <a:buClr>
                <a:schemeClr val="accent1"/>
              </a:buClr>
              <a:buFont typeface="Wingdings 3" panose="05040102010807070707" pitchFamily="18" charset="2"/>
              <a:buChar char="ª"/>
            </a:pPr>
            <a:endParaRPr lang="en-US" sz="1800" dirty="0"/>
          </a:p>
        </p:txBody>
      </p:sp>
    </p:spTree>
    <p:extLst>
      <p:ext uri="{BB962C8B-B14F-4D97-AF65-F5344CB8AC3E}">
        <p14:creationId xmlns:p14="http://schemas.microsoft.com/office/powerpoint/2010/main" val="224768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ECD312-1005-6C2B-2B9A-71A3824DBB3C}"/>
              </a:ext>
            </a:extLst>
          </p:cNvPr>
          <p:cNvSpPr>
            <a:spLocks noGrp="1"/>
          </p:cNvSpPr>
          <p:nvPr>
            <p:ph type="sldNum" sz="quarter" idx="10"/>
          </p:nvPr>
        </p:nvSpPr>
        <p:spPr/>
        <p:txBody>
          <a:bodyPr/>
          <a:lstStyle/>
          <a:p>
            <a:fld id="{3DB2631F-66FF-594A-AF83-E38E4C69F014}" type="slidenum">
              <a:rPr lang="en-US" smtClean="0"/>
              <a:t>16</a:t>
            </a:fld>
            <a:endParaRPr lang="en-US"/>
          </a:p>
        </p:txBody>
      </p:sp>
      <p:graphicFrame>
        <p:nvGraphicFramePr>
          <p:cNvPr id="6" name="Table 7">
            <a:extLst>
              <a:ext uri="{FF2B5EF4-FFF2-40B4-BE49-F238E27FC236}">
                <a16:creationId xmlns:a16="http://schemas.microsoft.com/office/drawing/2014/main" id="{829ED9B6-F6AA-F94C-E23D-EC2C82DE15F3}"/>
              </a:ext>
            </a:extLst>
          </p:cNvPr>
          <p:cNvGraphicFramePr>
            <a:graphicFrameLocks noGrp="1"/>
          </p:cNvGraphicFramePr>
          <p:nvPr>
            <p:extLst>
              <p:ext uri="{D42A27DB-BD31-4B8C-83A1-F6EECF244321}">
                <p14:modId xmlns:p14="http://schemas.microsoft.com/office/powerpoint/2010/main" val="1283760498"/>
              </p:ext>
            </p:extLst>
          </p:nvPr>
        </p:nvGraphicFramePr>
        <p:xfrm>
          <a:off x="4856205" y="1196264"/>
          <a:ext cx="6570664" cy="4928966"/>
        </p:xfrm>
        <a:graphic>
          <a:graphicData uri="http://schemas.openxmlformats.org/drawingml/2006/table">
            <a:tbl>
              <a:tblPr firstRow="1" bandRow="1">
                <a:tableStyleId>{5C22544A-7EE6-4342-B048-85BDC9FD1C3A}</a:tableStyleId>
              </a:tblPr>
              <a:tblGrid>
                <a:gridCol w="6570664">
                  <a:extLst>
                    <a:ext uri="{9D8B030D-6E8A-4147-A177-3AD203B41FA5}">
                      <a16:colId xmlns:a16="http://schemas.microsoft.com/office/drawing/2014/main" val="2987279818"/>
                    </a:ext>
                  </a:extLst>
                </a:gridCol>
              </a:tblGrid>
              <a:tr h="704138">
                <a:tc>
                  <a:txBody>
                    <a:bodyPr/>
                    <a:lstStyle/>
                    <a:p>
                      <a:pPr marL="285750" indent="-285750">
                        <a:buClr>
                          <a:schemeClr val="accent2"/>
                        </a:buClr>
                        <a:buFont typeface="Wingdings 3" panose="05040102010807070707" pitchFamily="18" charset="2"/>
                        <a:buChar char="ª"/>
                      </a:pPr>
                      <a:r>
                        <a:rPr lang="en-US" sz="1400" b="0" i="0" u="none" strike="noStrike" kern="1200" dirty="0">
                          <a:solidFill>
                            <a:schemeClr val="dk1"/>
                          </a:solidFill>
                          <a:effectLst/>
                          <a:latin typeface="+mn-lt"/>
                          <a:ea typeface="+mn-ea"/>
                          <a:cs typeface="+mn-cs"/>
                        </a:rPr>
                        <a:t>What is the opioid-related overdose </a:t>
                      </a:r>
                      <a:r>
                        <a:rPr lang="en-US" sz="1400" b="1" i="0" u="none" strike="noStrike" kern="1200" dirty="0">
                          <a:solidFill>
                            <a:schemeClr val="dk1"/>
                          </a:solidFill>
                          <a:effectLst/>
                          <a:latin typeface="+mn-lt"/>
                          <a:ea typeface="+mn-ea"/>
                          <a:cs typeface="+mn-cs"/>
                        </a:rPr>
                        <a:t>death rate </a:t>
                      </a:r>
                      <a:r>
                        <a:rPr lang="en-US" sz="1400" b="0" i="0" u="none" strike="noStrike" kern="1200" dirty="0">
                          <a:solidFill>
                            <a:schemeClr val="dk1"/>
                          </a:solidFill>
                          <a:effectLst/>
                          <a:latin typeface="+mn-lt"/>
                          <a:ea typeface="+mn-ea"/>
                          <a:cs typeface="+mn-cs"/>
                        </a:rPr>
                        <a:t>in our jurisdiction?</a:t>
                      </a:r>
                    </a:p>
                  </a:txBody>
                  <a:tcPr marL="274320" marR="182880" marT="182880" marB="18288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643244"/>
                  </a:ext>
                </a:extLst>
              </a:tr>
              <a:tr h="704138">
                <a:tc>
                  <a:txBody>
                    <a:bodyPr/>
                    <a:lstStyle/>
                    <a:p>
                      <a:pPr marL="285750" indent="-285750">
                        <a:buClr>
                          <a:schemeClr val="accent2"/>
                        </a:buClr>
                        <a:buFont typeface="Wingdings 3" panose="05040102010807070707" pitchFamily="18" charset="2"/>
                        <a:buChar char="ª"/>
                      </a:pPr>
                      <a:r>
                        <a:rPr lang="en-US" sz="1400" dirty="0">
                          <a:latin typeface="+mn-lt"/>
                        </a:rPr>
                        <a:t>What is the </a:t>
                      </a:r>
                      <a:r>
                        <a:rPr lang="en-US" sz="1400" b="1" dirty="0">
                          <a:latin typeface="+mn-lt"/>
                        </a:rPr>
                        <a:t>non-fatal </a:t>
                      </a:r>
                      <a:r>
                        <a:rPr lang="en-US" sz="1400" dirty="0">
                          <a:latin typeface="+mn-lt"/>
                        </a:rPr>
                        <a:t>overdose rate in our jurisdiction?</a:t>
                      </a:r>
                    </a:p>
                  </a:txBody>
                  <a:tcPr marL="274320" marR="182880" marT="182880" marB="18288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1846349"/>
                  </a:ext>
                </a:extLst>
              </a:tr>
              <a:tr h="704138">
                <a:tc>
                  <a:txBody>
                    <a:bodyPr/>
                    <a:lstStyle/>
                    <a:p>
                      <a:pPr marL="285750" indent="-285750">
                        <a:buClr>
                          <a:schemeClr val="accent2"/>
                        </a:buClr>
                        <a:buFont typeface="Wingdings 3" panose="05040102010807070707" pitchFamily="18" charset="2"/>
                        <a:buChar char="ª"/>
                      </a:pPr>
                      <a:r>
                        <a:rPr lang="en-US" sz="1400" b="1" i="0" u="none" strike="noStrike" kern="1200" dirty="0">
                          <a:solidFill>
                            <a:schemeClr val="dk1"/>
                          </a:solidFill>
                          <a:effectLst/>
                          <a:latin typeface="+mn-lt"/>
                          <a:ea typeface="+mn-ea"/>
                          <a:cs typeface="+mn-cs"/>
                        </a:rPr>
                        <a:t>Where</a:t>
                      </a:r>
                      <a:r>
                        <a:rPr lang="en-US" sz="1400" b="0" i="0" u="none" strike="noStrike" kern="1200" dirty="0">
                          <a:solidFill>
                            <a:schemeClr val="dk1"/>
                          </a:solidFill>
                          <a:effectLst/>
                          <a:latin typeface="+mn-lt"/>
                          <a:ea typeface="+mn-ea"/>
                          <a:cs typeface="+mn-cs"/>
                        </a:rPr>
                        <a:t> are overdoses happening in our jurisdiction? </a:t>
                      </a:r>
                    </a:p>
                  </a:txBody>
                  <a:tcPr marL="274320" marR="182880" marT="182880" marB="18288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10808"/>
                  </a:ext>
                </a:extLst>
              </a:tr>
              <a:tr h="704138">
                <a:tc>
                  <a:txBody>
                    <a:bodyPr/>
                    <a:lstStyle/>
                    <a:p>
                      <a:pPr marL="285750" marR="0" lvl="0" indent="-285750" algn="l" defTabSz="914400" rtl="0" eaLnBrk="1" fontAlgn="auto" latinLnBrk="0" hangingPunct="1">
                        <a:lnSpc>
                          <a:spcPct val="100000"/>
                        </a:lnSpc>
                        <a:spcBef>
                          <a:spcPts val="0"/>
                        </a:spcBef>
                        <a:spcAft>
                          <a:spcPts val="0"/>
                        </a:spcAft>
                        <a:buClr>
                          <a:schemeClr val="accent2"/>
                        </a:buClr>
                        <a:buSzTx/>
                        <a:buFont typeface="Wingdings 3" panose="05040102010807070707" pitchFamily="18" charset="2"/>
                        <a:buChar char="ª"/>
                        <a:tabLst/>
                        <a:defRPr/>
                      </a:pPr>
                      <a:r>
                        <a:rPr lang="en-US" sz="1400" dirty="0">
                          <a:effectLst/>
                          <a:latin typeface="+mn-lt"/>
                          <a:ea typeface="Calibri" panose="020F0502020204030204" pitchFamily="34" charset="0"/>
                          <a:cs typeface="Arial" panose="020B0604020202020204" pitchFamily="34" charset="0"/>
                        </a:rPr>
                        <a:t>Are we seeing a </a:t>
                      </a:r>
                      <a:r>
                        <a:rPr lang="en-US" sz="1400" b="1" dirty="0">
                          <a:effectLst/>
                          <a:latin typeface="+mn-lt"/>
                          <a:ea typeface="Calibri" panose="020F0502020204030204" pitchFamily="34" charset="0"/>
                          <a:cs typeface="Arial" panose="020B0604020202020204" pitchFamily="34" charset="0"/>
                        </a:rPr>
                        <a:t>spike</a:t>
                      </a:r>
                      <a:r>
                        <a:rPr lang="en-US" sz="1400" dirty="0">
                          <a:effectLst/>
                          <a:latin typeface="+mn-lt"/>
                          <a:ea typeface="Calibri" panose="020F0502020204030204" pitchFamily="34" charset="0"/>
                          <a:cs typeface="Arial" panose="020B0604020202020204" pitchFamily="34" charset="0"/>
                        </a:rPr>
                        <a:t> in overdoses or a particular type of overdose?</a:t>
                      </a:r>
                    </a:p>
                  </a:txBody>
                  <a:tcPr marL="274320" marR="182880" marT="182880" marB="18288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308805"/>
                  </a:ext>
                </a:extLst>
              </a:tr>
              <a:tr h="704138">
                <a:tc>
                  <a:txBody>
                    <a:bodyPr/>
                    <a:lstStyle/>
                    <a:p>
                      <a:pPr marL="285750" marR="0" lvl="0" indent="-285750" algn="l" defTabSz="914400" rtl="0" eaLnBrk="1" fontAlgn="auto" latinLnBrk="0" hangingPunct="1">
                        <a:lnSpc>
                          <a:spcPct val="100000"/>
                        </a:lnSpc>
                        <a:spcBef>
                          <a:spcPts val="0"/>
                        </a:spcBef>
                        <a:spcAft>
                          <a:spcPts val="0"/>
                        </a:spcAft>
                        <a:buClr>
                          <a:schemeClr val="accent2"/>
                        </a:buClr>
                        <a:buSzTx/>
                        <a:buFont typeface="Wingdings 3" panose="05040102010807070707" pitchFamily="18" charset="2"/>
                        <a:buChar char="ª"/>
                        <a:tabLst/>
                        <a:defRPr/>
                      </a:pPr>
                      <a:r>
                        <a:rPr lang="en-US" sz="1400" b="1" dirty="0">
                          <a:effectLst/>
                          <a:latin typeface="+mn-lt"/>
                          <a:ea typeface="Calibri" panose="020F0502020204030204" pitchFamily="34" charset="0"/>
                          <a:cs typeface="Arial" panose="020B0604020202020204" pitchFamily="34" charset="0"/>
                        </a:rPr>
                        <a:t>Who</a:t>
                      </a:r>
                      <a:r>
                        <a:rPr lang="en-US" sz="1400" dirty="0">
                          <a:effectLst/>
                          <a:latin typeface="+mn-lt"/>
                          <a:ea typeface="Calibri" panose="020F0502020204030204" pitchFamily="34" charset="0"/>
                          <a:cs typeface="Arial" panose="020B0604020202020204" pitchFamily="34" charset="0"/>
                        </a:rPr>
                        <a:t> is overdosing and in need of treatment and support services?</a:t>
                      </a:r>
                    </a:p>
                  </a:txBody>
                  <a:tcPr marL="274320" marR="182880" marT="182880" marB="18288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1992778"/>
                  </a:ext>
                </a:extLst>
              </a:tr>
              <a:tr h="704138">
                <a:tc>
                  <a:txBody>
                    <a:bodyPr/>
                    <a:lstStyle/>
                    <a:p>
                      <a:pPr marL="285750" marR="0" lvl="0" indent="-285750" algn="l" defTabSz="914400" rtl="0" eaLnBrk="1" fontAlgn="auto" latinLnBrk="0" hangingPunct="1">
                        <a:lnSpc>
                          <a:spcPct val="100000"/>
                        </a:lnSpc>
                        <a:spcBef>
                          <a:spcPts val="0"/>
                        </a:spcBef>
                        <a:spcAft>
                          <a:spcPts val="0"/>
                        </a:spcAft>
                        <a:buClr>
                          <a:schemeClr val="accent2"/>
                        </a:buClr>
                        <a:buSzTx/>
                        <a:buFont typeface="Wingdings 3" panose="05040102010807070707" pitchFamily="18" charset="2"/>
                        <a:buChar char="ª"/>
                        <a:tabLst/>
                        <a:defRPr/>
                      </a:pPr>
                      <a:r>
                        <a:rPr lang="en-US" sz="1400" dirty="0">
                          <a:effectLst/>
                          <a:latin typeface="+mn-lt"/>
                          <a:ea typeface="Calibri" panose="020F0502020204030204" pitchFamily="34" charset="0"/>
                          <a:cs typeface="Arial" panose="020B0604020202020204" pitchFamily="34" charset="0"/>
                        </a:rPr>
                        <a:t>What are the local opioid </a:t>
                      </a:r>
                      <a:r>
                        <a:rPr lang="en-US" sz="1400" b="1" dirty="0">
                          <a:effectLst/>
                          <a:latin typeface="+mn-lt"/>
                          <a:ea typeface="Calibri" panose="020F0502020204030204" pitchFamily="34" charset="0"/>
                          <a:cs typeface="Arial" panose="020B0604020202020204" pitchFamily="34" charset="0"/>
                        </a:rPr>
                        <a:t>prescribing practices </a:t>
                      </a:r>
                      <a:r>
                        <a:rPr lang="en-US" sz="1400" dirty="0">
                          <a:effectLst/>
                          <a:latin typeface="+mn-lt"/>
                          <a:ea typeface="Calibri" panose="020F0502020204030204" pitchFamily="34" charset="0"/>
                          <a:cs typeface="Arial" panose="020B0604020202020204" pitchFamily="34" charset="0"/>
                        </a:rPr>
                        <a:t>and trends?</a:t>
                      </a:r>
                    </a:p>
                  </a:txBody>
                  <a:tcPr marL="274320" marR="182880" marT="182880" marB="18288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1502339"/>
                  </a:ext>
                </a:extLst>
              </a:tr>
              <a:tr h="704138">
                <a:tc>
                  <a:txBody>
                    <a:bodyPr/>
                    <a:lstStyle/>
                    <a:p>
                      <a:pPr marL="285750" marR="0" lvl="0" indent="-285750" algn="l" defTabSz="914400" rtl="0" eaLnBrk="1" fontAlgn="auto" latinLnBrk="0" hangingPunct="1">
                        <a:lnSpc>
                          <a:spcPct val="100000"/>
                        </a:lnSpc>
                        <a:spcBef>
                          <a:spcPts val="0"/>
                        </a:spcBef>
                        <a:spcAft>
                          <a:spcPts val="0"/>
                        </a:spcAft>
                        <a:buClr>
                          <a:schemeClr val="accent2"/>
                        </a:buClr>
                        <a:buSzTx/>
                        <a:buFont typeface="Wingdings 3" panose="05040102010807070707" pitchFamily="18" charset="2"/>
                        <a:buChar char="ª"/>
                        <a:tabLst/>
                        <a:defRPr/>
                      </a:pPr>
                      <a:r>
                        <a:rPr lang="en-US" sz="1400" dirty="0">
                          <a:effectLst/>
                          <a:latin typeface="+mn-lt"/>
                          <a:ea typeface="Calibri" panose="020F0502020204030204" pitchFamily="34" charset="0"/>
                          <a:cs typeface="Arial" panose="020B0604020202020204" pitchFamily="34" charset="0"/>
                        </a:rPr>
                        <a:t>What is in the local </a:t>
                      </a:r>
                      <a:r>
                        <a:rPr lang="en-US" sz="1400" b="1" dirty="0">
                          <a:effectLst/>
                          <a:latin typeface="+mn-lt"/>
                          <a:ea typeface="Calibri" panose="020F0502020204030204" pitchFamily="34" charset="0"/>
                          <a:cs typeface="Arial" panose="020B0604020202020204" pitchFamily="34" charset="0"/>
                        </a:rPr>
                        <a:t>drug supply?</a:t>
                      </a:r>
                      <a:endParaRPr lang="en-US" sz="1400" dirty="0">
                        <a:latin typeface="+mn-lt"/>
                      </a:endParaRPr>
                    </a:p>
                  </a:txBody>
                  <a:tcPr marL="274320" marR="182880" marT="182880" marB="182880" anchor="ctr">
                    <a:lnL w="12700" cmpd="sng">
                      <a:noFill/>
                    </a:lnL>
                    <a:lnR w="12700" cmpd="sng">
                      <a:noFill/>
                    </a:lnR>
                    <a:lnT w="57150" cap="flat" cmpd="sng" algn="ctr">
                      <a:solidFill>
                        <a:srgbClr val="F9F5F1"/>
                      </a:solidFill>
                      <a:prstDash val="solid"/>
                      <a:round/>
                      <a:headEnd type="none" w="med" len="med"/>
                      <a:tailEnd type="none" w="med" len="med"/>
                    </a:lnT>
                    <a:lnB w="57150" cap="flat" cmpd="sng" algn="ctr">
                      <a:solidFill>
                        <a:srgbClr val="F9F5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0310517"/>
                  </a:ext>
                </a:extLst>
              </a:tr>
            </a:tbl>
          </a:graphicData>
        </a:graphic>
      </p:graphicFrame>
      <p:sp>
        <p:nvSpPr>
          <p:cNvPr id="8" name="Title 1">
            <a:extLst>
              <a:ext uri="{FF2B5EF4-FFF2-40B4-BE49-F238E27FC236}">
                <a16:creationId xmlns:a16="http://schemas.microsoft.com/office/drawing/2014/main" id="{22DA7D2B-9DE2-A293-8C96-249B29F66AC4}"/>
              </a:ext>
            </a:extLst>
          </p:cNvPr>
          <p:cNvSpPr txBox="1">
            <a:spLocks/>
          </p:cNvSpPr>
          <p:nvPr/>
        </p:nvSpPr>
        <p:spPr>
          <a:xfrm>
            <a:off x="729918" y="1196264"/>
            <a:ext cx="4126287"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5000"/>
              </a:lnSpc>
            </a:pPr>
            <a:r>
              <a:rPr lang="en-US" sz="3400" b="1" dirty="0">
                <a:solidFill>
                  <a:schemeClr val="accent1">
                    <a:lumMod val="50000"/>
                  </a:schemeClr>
                </a:solidFill>
                <a:cs typeface="Calibri Light"/>
              </a:rPr>
              <a:t>PHAST Investigation Questions</a:t>
            </a:r>
            <a:endParaRPr lang="en-US" sz="3400" b="1" dirty="0">
              <a:solidFill>
                <a:schemeClr val="accent1">
                  <a:lumMod val="50000"/>
                </a:schemeClr>
              </a:solidFill>
            </a:endParaRPr>
          </a:p>
        </p:txBody>
      </p:sp>
    </p:spTree>
    <p:extLst>
      <p:ext uri="{BB962C8B-B14F-4D97-AF65-F5344CB8AC3E}">
        <p14:creationId xmlns:p14="http://schemas.microsoft.com/office/powerpoint/2010/main" val="250331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road in the mountains&#10;&#10;Description automatically generated with low confidence">
            <a:extLst>
              <a:ext uri="{FF2B5EF4-FFF2-40B4-BE49-F238E27FC236}">
                <a16:creationId xmlns:a16="http://schemas.microsoft.com/office/drawing/2014/main" id="{299A1088-DA07-6866-1C81-3A350AB076B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92" r="2092"/>
          <a:stretch>
            <a:fillRect/>
          </a:stretch>
        </p:blipFill>
        <p:spPr/>
      </p:pic>
      <p:sp>
        <p:nvSpPr>
          <p:cNvPr id="3" name="Content Placeholder 2"/>
          <p:cNvSpPr>
            <a:spLocks noGrp="1"/>
          </p:cNvSpPr>
          <p:nvPr>
            <p:ph idx="4294967295"/>
          </p:nvPr>
        </p:nvSpPr>
        <p:spPr>
          <a:xfrm>
            <a:off x="906574" y="3020455"/>
            <a:ext cx="4126287" cy="3059070"/>
          </a:xfrm>
        </p:spPr>
        <p:txBody>
          <a:bodyPr lIns="0" anchor="t">
            <a:noAutofit/>
          </a:bodyPr>
          <a:lstStyle/>
          <a:p>
            <a:pPr marL="0" indent="0">
              <a:lnSpc>
                <a:spcPct val="110000"/>
              </a:lnSpc>
              <a:spcAft>
                <a:spcPts val="600"/>
              </a:spcAft>
              <a:buNone/>
            </a:pPr>
            <a:r>
              <a:rPr lang="en-US" sz="1600" dirty="0"/>
              <a:t>Your “lens” will shape the questions you ask</a:t>
            </a:r>
          </a:p>
          <a:p>
            <a:pPr marL="0" indent="0">
              <a:lnSpc>
                <a:spcPct val="110000"/>
              </a:lnSpc>
              <a:spcAft>
                <a:spcPts val="600"/>
              </a:spcAft>
              <a:buNone/>
            </a:pPr>
            <a:r>
              <a:rPr lang="en-US" sz="1600" dirty="0"/>
              <a:t>And the questions you ask will shape: </a:t>
            </a:r>
          </a:p>
          <a:p>
            <a:pPr marL="346075" lvl="1" indent="-346075">
              <a:lnSpc>
                <a:spcPct val="110000"/>
              </a:lnSpc>
              <a:spcAft>
                <a:spcPts val="300"/>
              </a:spcAft>
              <a:buClr>
                <a:schemeClr val="accent1"/>
              </a:buClr>
              <a:buFont typeface="Wingdings 3" panose="05040102010807070707" pitchFamily="18" charset="2"/>
              <a:buChar char="ª"/>
            </a:pPr>
            <a:r>
              <a:rPr lang="en-US" sz="1600" b="1" dirty="0"/>
              <a:t>HOW</a:t>
            </a:r>
            <a:r>
              <a:rPr lang="en-US" sz="1600" dirty="0"/>
              <a:t> you gather data</a:t>
            </a:r>
          </a:p>
          <a:p>
            <a:pPr marL="346075" lvl="1" indent="-346075">
              <a:lnSpc>
                <a:spcPct val="110000"/>
              </a:lnSpc>
              <a:spcAft>
                <a:spcPts val="300"/>
              </a:spcAft>
              <a:buClr>
                <a:schemeClr val="accent1"/>
              </a:buClr>
              <a:buFont typeface="Wingdings 3" panose="05040102010807070707" pitchFamily="18" charset="2"/>
              <a:buChar char="ª"/>
            </a:pPr>
            <a:r>
              <a:rPr lang="en-US" sz="1600" b="1" dirty="0"/>
              <a:t>WHAT</a:t>
            </a:r>
            <a:r>
              <a:rPr lang="en-US" sz="1600" dirty="0"/>
              <a:t> data you can capture </a:t>
            </a:r>
          </a:p>
          <a:p>
            <a:pPr marL="346075" lvl="1" indent="-346075">
              <a:lnSpc>
                <a:spcPct val="110000"/>
              </a:lnSpc>
              <a:spcAft>
                <a:spcPts val="300"/>
              </a:spcAft>
              <a:buClr>
                <a:schemeClr val="accent1"/>
              </a:buClr>
              <a:buFont typeface="Wingdings 3" panose="05040102010807070707" pitchFamily="18" charset="2"/>
              <a:buChar char="ª"/>
            </a:pPr>
            <a:r>
              <a:rPr lang="en-US" sz="1600" dirty="0"/>
              <a:t>The </a:t>
            </a:r>
            <a:r>
              <a:rPr lang="en-US" sz="1600" b="1" dirty="0"/>
              <a:t>KINDS</a:t>
            </a:r>
            <a:r>
              <a:rPr lang="en-US" sz="1600" dirty="0"/>
              <a:t> of insights you can identify and what you learn  </a:t>
            </a:r>
          </a:p>
          <a:p>
            <a:pPr lvl="1">
              <a:lnSpc>
                <a:spcPct val="110000"/>
              </a:lnSpc>
            </a:pPr>
            <a:endParaRPr lang="en-US" sz="1800" dirty="0"/>
          </a:p>
        </p:txBody>
      </p:sp>
      <p:sp>
        <p:nvSpPr>
          <p:cNvPr id="10" name="Title 1">
            <a:extLst>
              <a:ext uri="{FF2B5EF4-FFF2-40B4-BE49-F238E27FC236}">
                <a16:creationId xmlns:a16="http://schemas.microsoft.com/office/drawing/2014/main" id="{AE013402-0370-AA9E-38DF-F802A55644AC}"/>
              </a:ext>
            </a:extLst>
          </p:cNvPr>
          <p:cNvSpPr txBox="1">
            <a:spLocks/>
          </p:cNvSpPr>
          <p:nvPr/>
        </p:nvSpPr>
        <p:spPr>
          <a:xfrm>
            <a:off x="729918" y="1196264"/>
            <a:ext cx="4126287"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5000"/>
              </a:lnSpc>
            </a:pPr>
            <a:r>
              <a:rPr lang="en-US" sz="3400" b="1" dirty="0">
                <a:solidFill>
                  <a:schemeClr val="accent1">
                    <a:lumMod val="50000"/>
                  </a:schemeClr>
                </a:solidFill>
                <a:cs typeface="Calibri Light"/>
              </a:rPr>
              <a:t>Where You Start Determines Your Destination…</a:t>
            </a:r>
            <a:endParaRPr lang="en-US" sz="3400" b="1" dirty="0">
              <a:solidFill>
                <a:schemeClr val="accent1">
                  <a:lumMod val="50000"/>
                </a:schemeClr>
              </a:solidFill>
            </a:endParaRPr>
          </a:p>
        </p:txBody>
      </p:sp>
      <p:sp>
        <p:nvSpPr>
          <p:cNvPr id="2" name="Slide Number Placeholder 1">
            <a:extLst>
              <a:ext uri="{FF2B5EF4-FFF2-40B4-BE49-F238E27FC236}">
                <a16:creationId xmlns:a16="http://schemas.microsoft.com/office/drawing/2014/main" id="{BFD28DED-091E-26EB-2D5B-374052AF1701}"/>
              </a:ext>
            </a:extLst>
          </p:cNvPr>
          <p:cNvSpPr>
            <a:spLocks noGrp="1"/>
          </p:cNvSpPr>
          <p:nvPr>
            <p:ph type="sldNum" sz="quarter" idx="10"/>
          </p:nvPr>
        </p:nvSpPr>
        <p:spPr/>
        <p:txBody>
          <a:bodyPr/>
          <a:lstStyle/>
          <a:p>
            <a:fld id="{397FDA30-B8BA-4453-AFC9-28FC6CA5AD01}" type="slidenum">
              <a:rPr lang="en-GB" smtClean="0"/>
              <a:pPr/>
              <a:t>17</a:t>
            </a:fld>
            <a:endParaRPr lang="en-GB" dirty="0"/>
          </a:p>
        </p:txBody>
      </p:sp>
    </p:spTree>
    <p:extLst>
      <p:ext uri="{BB962C8B-B14F-4D97-AF65-F5344CB8AC3E}">
        <p14:creationId xmlns:p14="http://schemas.microsoft.com/office/powerpoint/2010/main" val="250385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road in the mountains&#10;&#10;Description automatically generated with low confidence">
            <a:extLst>
              <a:ext uri="{FF2B5EF4-FFF2-40B4-BE49-F238E27FC236}">
                <a16:creationId xmlns:a16="http://schemas.microsoft.com/office/drawing/2014/main" id="{299A1088-DA07-6866-1C81-3A350AB076B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92" r="2092"/>
          <a:stretch>
            <a:fillRect/>
          </a:stretch>
        </p:blipFill>
        <p:spPr/>
      </p:pic>
      <p:sp>
        <p:nvSpPr>
          <p:cNvPr id="3" name="Content Placeholder 2"/>
          <p:cNvSpPr>
            <a:spLocks noGrp="1"/>
          </p:cNvSpPr>
          <p:nvPr>
            <p:ph idx="4294967295"/>
          </p:nvPr>
        </p:nvSpPr>
        <p:spPr>
          <a:xfrm>
            <a:off x="906575" y="3020455"/>
            <a:ext cx="3949630" cy="1638042"/>
          </a:xfrm>
        </p:spPr>
        <p:txBody>
          <a:bodyPr lIns="0" anchor="t">
            <a:noAutofit/>
          </a:bodyPr>
          <a:lstStyle/>
          <a:p>
            <a:pPr marL="0" indent="0">
              <a:lnSpc>
                <a:spcPct val="110000"/>
              </a:lnSpc>
              <a:spcAft>
                <a:spcPts val="600"/>
              </a:spcAft>
              <a:buNone/>
            </a:pPr>
            <a:r>
              <a:rPr lang="en-US" sz="1600" dirty="0"/>
              <a:t>That’s why it’s important to reflect on your starting point. </a:t>
            </a:r>
          </a:p>
          <a:p>
            <a:pPr marL="0" indent="0">
              <a:lnSpc>
                <a:spcPct val="110000"/>
              </a:lnSpc>
              <a:spcAft>
                <a:spcPts val="1200"/>
              </a:spcAft>
              <a:buNone/>
            </a:pPr>
            <a:r>
              <a:rPr lang="en-US" sz="1600" dirty="0"/>
              <a:t>How are you approaching overdose response and prevention?</a:t>
            </a:r>
          </a:p>
        </p:txBody>
      </p:sp>
      <p:sp>
        <p:nvSpPr>
          <p:cNvPr id="10" name="Title 1">
            <a:extLst>
              <a:ext uri="{FF2B5EF4-FFF2-40B4-BE49-F238E27FC236}">
                <a16:creationId xmlns:a16="http://schemas.microsoft.com/office/drawing/2014/main" id="{AE013402-0370-AA9E-38DF-F802A55644AC}"/>
              </a:ext>
            </a:extLst>
          </p:cNvPr>
          <p:cNvSpPr txBox="1">
            <a:spLocks/>
          </p:cNvSpPr>
          <p:nvPr/>
        </p:nvSpPr>
        <p:spPr>
          <a:xfrm>
            <a:off x="729918" y="1196264"/>
            <a:ext cx="4126287"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5000"/>
              </a:lnSpc>
            </a:pPr>
            <a:r>
              <a:rPr lang="en-US" sz="3400" b="1" dirty="0">
                <a:solidFill>
                  <a:schemeClr val="accent1">
                    <a:lumMod val="50000"/>
                  </a:schemeClr>
                </a:solidFill>
                <a:cs typeface="Calibri Light"/>
              </a:rPr>
              <a:t>Where You Start Determines Your Destination…</a:t>
            </a:r>
            <a:endParaRPr lang="en-US" sz="3400" b="1" dirty="0">
              <a:solidFill>
                <a:schemeClr val="accent1">
                  <a:lumMod val="50000"/>
                </a:schemeClr>
              </a:solidFill>
            </a:endParaRPr>
          </a:p>
        </p:txBody>
      </p:sp>
      <p:sp>
        <p:nvSpPr>
          <p:cNvPr id="5" name="Content Placeholder 2">
            <a:extLst>
              <a:ext uri="{FF2B5EF4-FFF2-40B4-BE49-F238E27FC236}">
                <a16:creationId xmlns:a16="http://schemas.microsoft.com/office/drawing/2014/main" id="{ACF21FA9-16D4-7A8F-E401-18485214AF6E}"/>
              </a:ext>
            </a:extLst>
          </p:cNvPr>
          <p:cNvSpPr txBox="1">
            <a:spLocks/>
          </p:cNvSpPr>
          <p:nvPr/>
        </p:nvSpPr>
        <p:spPr>
          <a:xfrm>
            <a:off x="906575" y="5099525"/>
            <a:ext cx="4070374" cy="1085804"/>
          </a:xfrm>
          <a:prstGeom prst="roundRect">
            <a:avLst/>
          </a:prstGeom>
          <a:solidFill>
            <a:schemeClr val="accent3">
              <a:lumMod val="90000"/>
              <a:alpha val="50000"/>
            </a:schemeClr>
          </a:solidFill>
        </p:spPr>
        <p:txBody>
          <a:bodyPr vert="horz" lIns="274320" tIns="45720" rIns="18288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10000"/>
              </a:lnSpc>
              <a:buFont typeface="Arial" panose="020B0604020202020204" pitchFamily="34" charset="0"/>
              <a:buNone/>
            </a:pPr>
            <a:r>
              <a:rPr lang="en-US" sz="1200" dirty="0"/>
              <a:t>See the </a:t>
            </a:r>
            <a:r>
              <a:rPr lang="en-US" sz="1200" b="1" dirty="0">
                <a:hlinkClick r:id="rId4">
                  <a:extLst>
                    <a:ext uri="{A12FA001-AC4F-418D-AE19-62706E023703}">
                      <ahyp:hlinkClr xmlns:ahyp="http://schemas.microsoft.com/office/drawing/2018/hyperlinkcolor" val="tx"/>
                    </a:ext>
                  </a:extLst>
                </a:hlinkClick>
              </a:rPr>
              <a:t>Data Literacy: Check-Your-Lens Prompts </a:t>
            </a:r>
            <a:r>
              <a:rPr lang="en-US" sz="1200" dirty="0"/>
              <a:t>to see various characteristics that might shape your lens.</a:t>
            </a:r>
          </a:p>
        </p:txBody>
      </p:sp>
      <p:sp>
        <p:nvSpPr>
          <p:cNvPr id="2" name="Slide Number Placeholder 1">
            <a:extLst>
              <a:ext uri="{FF2B5EF4-FFF2-40B4-BE49-F238E27FC236}">
                <a16:creationId xmlns:a16="http://schemas.microsoft.com/office/drawing/2014/main" id="{E7BC2B07-18D4-6374-8B03-F0B376B7BD56}"/>
              </a:ext>
            </a:extLst>
          </p:cNvPr>
          <p:cNvSpPr>
            <a:spLocks noGrp="1"/>
          </p:cNvSpPr>
          <p:nvPr>
            <p:ph type="sldNum" sz="quarter" idx="10"/>
          </p:nvPr>
        </p:nvSpPr>
        <p:spPr/>
        <p:txBody>
          <a:bodyPr/>
          <a:lstStyle/>
          <a:p>
            <a:fld id="{397FDA30-B8BA-4453-AFC9-28FC6CA5AD01}" type="slidenum">
              <a:rPr lang="en-GB" smtClean="0"/>
              <a:pPr/>
              <a:t>18</a:t>
            </a:fld>
            <a:endParaRPr lang="en-GB" dirty="0"/>
          </a:p>
        </p:txBody>
      </p:sp>
      <p:pic>
        <p:nvPicPr>
          <p:cNvPr id="8" name="Graphic 19">
            <a:extLst>
              <a:ext uri="{FF2B5EF4-FFF2-40B4-BE49-F238E27FC236}">
                <a16:creationId xmlns:a16="http://schemas.microsoft.com/office/drawing/2014/main" id="{8864168E-B5B8-B737-D9A6-C7FD8E33F61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5358" y="5381533"/>
            <a:ext cx="287020" cy="287020"/>
          </a:xfrm>
          <a:prstGeom prst="rect">
            <a:avLst/>
          </a:prstGeom>
        </p:spPr>
      </p:pic>
    </p:spTree>
    <p:extLst>
      <p:ext uri="{BB962C8B-B14F-4D97-AF65-F5344CB8AC3E}">
        <p14:creationId xmlns:p14="http://schemas.microsoft.com/office/powerpoint/2010/main" val="28337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D489DD-31AC-2601-173A-323546342D31}"/>
              </a:ext>
            </a:extLst>
          </p:cNvPr>
          <p:cNvSpPr>
            <a:spLocks noGrp="1"/>
          </p:cNvSpPr>
          <p:nvPr>
            <p:ph type="sldNum" sz="quarter" idx="10"/>
          </p:nvPr>
        </p:nvSpPr>
        <p:spPr/>
        <p:txBody>
          <a:bodyPr/>
          <a:lstStyle/>
          <a:p>
            <a:fld id="{397FDA30-B8BA-4453-AFC9-28FC6CA5AD01}" type="slidenum">
              <a:rPr lang="en-GB" smtClean="0"/>
              <a:pPr/>
              <a:t>19</a:t>
            </a:fld>
            <a:endParaRPr lang="en-GB" dirty="0"/>
          </a:p>
        </p:txBody>
      </p:sp>
      <p:sp>
        <p:nvSpPr>
          <p:cNvPr id="5" name="Title 1">
            <a:extLst>
              <a:ext uri="{FF2B5EF4-FFF2-40B4-BE49-F238E27FC236}">
                <a16:creationId xmlns:a16="http://schemas.microsoft.com/office/drawing/2014/main" id="{387FBB14-E9AF-9C4E-82CA-6E54AB0D7A74}"/>
              </a:ext>
            </a:extLst>
          </p:cNvPr>
          <p:cNvSpPr txBox="1">
            <a:spLocks/>
          </p:cNvSpPr>
          <p:nvPr/>
        </p:nvSpPr>
        <p:spPr>
          <a:xfrm>
            <a:off x="797751" y="1254983"/>
            <a:ext cx="9169209" cy="382110"/>
          </a:xfrm>
          <a:prstGeom prst="rect">
            <a:avLst/>
          </a:prstGeom>
        </p:spPr>
        <p:txBody>
          <a:bodyPr l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chemeClr val="accent2">
                    <a:lumMod val="50000"/>
                  </a:schemeClr>
                </a:solidFill>
              </a:rPr>
              <a:t>Data Literacy: Check-Your-Lens Prompts</a:t>
            </a:r>
            <a:endParaRPr lang="en-GB" sz="3400" dirty="0">
              <a:solidFill>
                <a:schemeClr val="accent2">
                  <a:lumMod val="50000"/>
                </a:schemeClr>
              </a:solidFill>
            </a:endParaRPr>
          </a:p>
        </p:txBody>
      </p:sp>
      <p:sp>
        <p:nvSpPr>
          <p:cNvPr id="7" name="Content Placeholder 2">
            <a:extLst>
              <a:ext uri="{FF2B5EF4-FFF2-40B4-BE49-F238E27FC236}">
                <a16:creationId xmlns:a16="http://schemas.microsoft.com/office/drawing/2014/main" id="{91804466-8364-2A0E-AEF6-2937BBA83FDD}"/>
              </a:ext>
            </a:extLst>
          </p:cNvPr>
          <p:cNvSpPr txBox="1">
            <a:spLocks/>
          </p:cNvSpPr>
          <p:nvPr/>
        </p:nvSpPr>
        <p:spPr>
          <a:xfrm>
            <a:off x="797751" y="2253718"/>
            <a:ext cx="3474720" cy="3553957"/>
          </a:xfrm>
          <a:prstGeom prst="roundRect">
            <a:avLst>
              <a:gd name="adj" fmla="val 4576"/>
            </a:avLst>
          </a:prstGeom>
          <a:solidFill>
            <a:schemeClr val="bg1"/>
          </a:solidFill>
        </p:spPr>
        <p:txBody>
          <a:bodyPr lIns="182880" tIns="274320" rIns="182880" bIns="2743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Gender</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Sexual identity</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Race/ethnicity</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Marital status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Age/generation</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SES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Education level</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Education specialty/SME</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Housing status and history</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Employment status and history</a:t>
            </a:r>
            <a:endParaRPr lang="en-US" sz="1300" dirty="0"/>
          </a:p>
        </p:txBody>
      </p:sp>
      <p:sp>
        <p:nvSpPr>
          <p:cNvPr id="8" name="Content Placeholder 2">
            <a:extLst>
              <a:ext uri="{FF2B5EF4-FFF2-40B4-BE49-F238E27FC236}">
                <a16:creationId xmlns:a16="http://schemas.microsoft.com/office/drawing/2014/main" id="{2007F1B1-1A08-4389-B24A-CBD54DEF147A}"/>
              </a:ext>
            </a:extLst>
          </p:cNvPr>
          <p:cNvSpPr txBox="1">
            <a:spLocks/>
          </p:cNvSpPr>
          <p:nvPr/>
        </p:nvSpPr>
        <p:spPr>
          <a:xfrm>
            <a:off x="4360136" y="2253719"/>
            <a:ext cx="3474720" cy="3553958"/>
          </a:xfrm>
          <a:prstGeom prst="roundRect">
            <a:avLst>
              <a:gd name="adj" fmla="val 5287"/>
            </a:avLst>
          </a:prstGeom>
          <a:solidFill>
            <a:schemeClr val="bg1"/>
          </a:solidFill>
        </p:spPr>
        <p:txBody>
          <a:bodyPr vert="horz" lIns="182880" tIns="274320" rIns="182880" bIns="2743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Personal health history; experience with chronic pain; experience with opioid pain relievers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Personal and family history of use of legal and illicit substances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Personal and family history of incarceration</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Personal and family history of mental health or illness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Personal and family history of trauma</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Personal life directly impacted by overdose</a:t>
            </a:r>
            <a:endParaRPr lang="en-US" sz="1300" dirty="0"/>
          </a:p>
        </p:txBody>
      </p:sp>
      <p:sp>
        <p:nvSpPr>
          <p:cNvPr id="9" name="Content Placeholder 2">
            <a:extLst>
              <a:ext uri="{FF2B5EF4-FFF2-40B4-BE49-F238E27FC236}">
                <a16:creationId xmlns:a16="http://schemas.microsoft.com/office/drawing/2014/main" id="{512AC040-38E6-E02A-9172-8429D1B0C32E}"/>
              </a:ext>
            </a:extLst>
          </p:cNvPr>
          <p:cNvSpPr txBox="1">
            <a:spLocks/>
          </p:cNvSpPr>
          <p:nvPr/>
        </p:nvSpPr>
        <p:spPr>
          <a:xfrm>
            <a:off x="7922522" y="2253718"/>
            <a:ext cx="3474720" cy="3553957"/>
          </a:xfrm>
          <a:prstGeom prst="roundRect">
            <a:avLst>
              <a:gd name="adj" fmla="val 5287"/>
            </a:avLst>
          </a:prstGeom>
          <a:solidFill>
            <a:schemeClr val="bg1"/>
          </a:solidFill>
        </p:spPr>
        <p:txBody>
          <a:bodyPr vert="horz" lIns="182880" tIns="274320" rIns="182880" bIns="2743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Direct work with target population(s)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Demographically represent target population(s)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Grew up or live in affected geographic area(s)</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Perspective of OUD as biologically based vulnerability vs a moral failing</a:t>
            </a:r>
          </a:p>
          <a:p>
            <a:pPr>
              <a:lnSpc>
                <a:spcPct val="100000"/>
              </a:lnSpc>
              <a:spcBef>
                <a:spcPts val="0"/>
              </a:spcBef>
              <a:spcAft>
                <a:spcPts val="600"/>
              </a:spcAft>
              <a:buClr>
                <a:schemeClr val="accent2">
                  <a:lumMod val="50000"/>
                </a:schemeClr>
              </a:buClr>
              <a:buFont typeface="Wingdings 3" panose="05040102010807070707" pitchFamily="18" charset="2"/>
              <a:buChar char="ª"/>
            </a:pPr>
            <a:r>
              <a:rPr lang="en-US" sz="1300" dirty="0">
                <a:ea typeface="Calibri" panose="020F0502020204030204" pitchFamily="34" charset="0"/>
                <a:cs typeface="Times New Roman" panose="02020603050405020304" pitchFamily="18" charset="0"/>
              </a:rPr>
              <a:t>Preference for punishment vs </a:t>
            </a:r>
            <a:br>
              <a:rPr lang="en-US" sz="1300" dirty="0">
                <a:ea typeface="Calibri" panose="020F0502020204030204" pitchFamily="34" charset="0"/>
                <a:cs typeface="Times New Roman" panose="02020603050405020304" pitchFamily="18" charset="0"/>
              </a:rPr>
            </a:br>
            <a:r>
              <a:rPr lang="en-US" sz="1300" dirty="0">
                <a:ea typeface="Calibri" panose="020F0502020204030204" pitchFamily="34" charset="0"/>
                <a:cs typeface="Times New Roman" panose="02020603050405020304" pitchFamily="18" charset="0"/>
              </a:rPr>
              <a:t>harm reduction</a:t>
            </a:r>
            <a:endParaRPr lang="en-US" sz="1300" dirty="0"/>
          </a:p>
        </p:txBody>
      </p:sp>
      <p:sp>
        <p:nvSpPr>
          <p:cNvPr id="10" name="TextBox 9">
            <a:extLst>
              <a:ext uri="{FF2B5EF4-FFF2-40B4-BE49-F238E27FC236}">
                <a16:creationId xmlns:a16="http://schemas.microsoft.com/office/drawing/2014/main" id="{5DA82E62-97E2-D77A-6AA2-16B8C5C895C0}"/>
              </a:ext>
            </a:extLst>
          </p:cNvPr>
          <p:cNvSpPr txBox="1"/>
          <p:nvPr/>
        </p:nvSpPr>
        <p:spPr>
          <a:xfrm>
            <a:off x="797751" y="1792770"/>
            <a:ext cx="10515600" cy="311624"/>
          </a:xfrm>
          <a:prstGeom prst="rect">
            <a:avLst/>
          </a:prstGeom>
          <a:noFill/>
        </p:spPr>
        <p:txBody>
          <a:bodyPr wrap="square" lIns="0">
            <a:noAutofit/>
          </a:bodyPr>
          <a:lstStyle/>
          <a:p>
            <a:pPr marL="0" marR="0" indent="0">
              <a:lnSpc>
                <a:spcPct val="107000"/>
              </a:lnSpc>
              <a:spcBef>
                <a:spcPts val="0"/>
              </a:spcBef>
              <a:spcAft>
                <a:spcPts val="300"/>
              </a:spcAft>
              <a:buNone/>
            </a:pPr>
            <a:r>
              <a:rPr lang="en-US" sz="1600" dirty="0">
                <a:effectLst/>
                <a:ea typeface="Calibri" panose="020F0502020204030204" pitchFamily="34" charset="0"/>
                <a:cs typeface="Times New Roman" panose="02020603050405020304" pitchFamily="18" charset="0"/>
              </a:rPr>
              <a:t>Consider the characteristics below and how they influence your perspective of the overdose epidemic:</a:t>
            </a:r>
          </a:p>
        </p:txBody>
      </p:sp>
    </p:spTree>
    <p:extLst>
      <p:ext uri="{BB962C8B-B14F-4D97-AF65-F5344CB8AC3E}">
        <p14:creationId xmlns:p14="http://schemas.microsoft.com/office/powerpoint/2010/main" val="395764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2E12C-0B83-4270-1A14-338A885B46C8}"/>
              </a:ext>
            </a:extLst>
          </p:cNvPr>
          <p:cNvSpPr>
            <a:spLocks noGrp="1"/>
          </p:cNvSpPr>
          <p:nvPr>
            <p:ph type="sldNum" sz="quarter" idx="10"/>
          </p:nvPr>
        </p:nvSpPr>
        <p:spPr/>
        <p:txBody>
          <a:bodyPr/>
          <a:lstStyle/>
          <a:p>
            <a:fld id="{397FDA30-B8BA-4453-AFC9-28FC6CA5AD01}" type="slidenum">
              <a:rPr lang="en-GB" smtClean="0"/>
              <a:pPr/>
              <a:t>2</a:t>
            </a:fld>
            <a:endParaRPr lang="en-GB" dirty="0"/>
          </a:p>
        </p:txBody>
      </p:sp>
      <p:sp>
        <p:nvSpPr>
          <p:cNvPr id="5" name="Title 1">
            <a:extLst>
              <a:ext uri="{FF2B5EF4-FFF2-40B4-BE49-F238E27FC236}">
                <a16:creationId xmlns:a16="http://schemas.microsoft.com/office/drawing/2014/main" id="{5ECFC6B1-C962-7FAF-BA1A-3A0D85DE7119}"/>
              </a:ext>
            </a:extLst>
          </p:cNvPr>
          <p:cNvSpPr txBox="1">
            <a:spLocks/>
          </p:cNvSpPr>
          <p:nvPr/>
        </p:nvSpPr>
        <p:spPr>
          <a:xfrm>
            <a:off x="3659398" y="2565010"/>
            <a:ext cx="1303735" cy="424574"/>
          </a:xfrm>
          <a:prstGeom prst="roundRect">
            <a:avLst/>
          </a:prstGeom>
          <a:solidFill>
            <a:schemeClr val="bg1"/>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Section 1 </a:t>
            </a:r>
          </a:p>
        </p:txBody>
      </p:sp>
      <p:sp>
        <p:nvSpPr>
          <p:cNvPr id="7" name="Title 1">
            <a:extLst>
              <a:ext uri="{FF2B5EF4-FFF2-40B4-BE49-F238E27FC236}">
                <a16:creationId xmlns:a16="http://schemas.microsoft.com/office/drawing/2014/main" id="{E9DFEFEF-A412-061D-7620-DA1A0256CD06}"/>
              </a:ext>
            </a:extLst>
          </p:cNvPr>
          <p:cNvSpPr txBox="1">
            <a:spLocks/>
          </p:cNvSpPr>
          <p:nvPr/>
        </p:nvSpPr>
        <p:spPr>
          <a:xfrm>
            <a:off x="3545925" y="3125060"/>
            <a:ext cx="5421806" cy="18069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The Foundations of Data Literacy</a:t>
            </a:r>
          </a:p>
        </p:txBody>
      </p:sp>
    </p:spTree>
    <p:extLst>
      <p:ext uri="{BB962C8B-B14F-4D97-AF65-F5344CB8AC3E}">
        <p14:creationId xmlns:p14="http://schemas.microsoft.com/office/powerpoint/2010/main" val="48055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8D37-F580-6346-BB98-E0721069CB53}"/>
              </a:ext>
            </a:extLst>
          </p:cNvPr>
          <p:cNvSpPr>
            <a:spLocks noGrp="1"/>
          </p:cNvSpPr>
          <p:nvPr>
            <p:ph type="title"/>
          </p:nvPr>
        </p:nvSpPr>
        <p:spPr>
          <a:xfrm>
            <a:off x="824243" y="1248110"/>
            <a:ext cx="4713914" cy="478329"/>
          </a:xfrm>
        </p:spPr>
        <p:txBody>
          <a:bodyPr vert="horz" lIns="0" tIns="45720" rIns="91440" bIns="45720" rtlCol="0" anchor="t" anchorCtr="0">
            <a:noAutofit/>
          </a:bodyPr>
          <a:lstStyle/>
          <a:p>
            <a:r>
              <a:rPr lang="en-US" dirty="0"/>
              <a:t>Identify Blind Spots</a:t>
            </a:r>
          </a:p>
        </p:txBody>
      </p:sp>
      <p:sp>
        <p:nvSpPr>
          <p:cNvPr id="3" name="Slide Number Placeholder 2">
            <a:extLst>
              <a:ext uri="{FF2B5EF4-FFF2-40B4-BE49-F238E27FC236}">
                <a16:creationId xmlns:a16="http://schemas.microsoft.com/office/drawing/2014/main" id="{D49A7D16-9792-C4E7-2178-F59D76827112}"/>
              </a:ext>
            </a:extLst>
          </p:cNvPr>
          <p:cNvSpPr>
            <a:spLocks noGrp="1"/>
          </p:cNvSpPr>
          <p:nvPr>
            <p:ph type="sldNum" sz="quarter" idx="10"/>
          </p:nvPr>
        </p:nvSpPr>
        <p:spPr/>
        <p:txBody>
          <a:bodyPr/>
          <a:lstStyle/>
          <a:p>
            <a:fld id="{3DB2631F-66FF-594A-AF83-E38E4C69F014}" type="slidenum">
              <a:rPr lang="en-US" smtClean="0"/>
              <a:t>20</a:t>
            </a:fld>
            <a:endParaRPr lang="en-US"/>
          </a:p>
        </p:txBody>
      </p:sp>
      <p:pic>
        <p:nvPicPr>
          <p:cNvPr id="1026" name="Picture 2" descr="What you know, what you know you don't know, what you don't know you don't  know – The Weekly Creative">
            <a:extLst>
              <a:ext uri="{FF2B5EF4-FFF2-40B4-BE49-F238E27FC236}">
                <a16:creationId xmlns:a16="http://schemas.microsoft.com/office/drawing/2014/main" id="{A505BD25-A5EC-5D44-9E8A-46749BB46127}"/>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t="-31486" r="2041" b="-32374"/>
          <a:stretch/>
        </p:blipFill>
        <p:spPr bwMode="auto">
          <a:prstGeom prst="rect">
            <a:avLst/>
          </a:prstGeom>
          <a:solidFill>
            <a:srgbClr val="585357"/>
          </a:solidFill>
        </p:spPr>
      </p:pic>
      <p:sp>
        <p:nvSpPr>
          <p:cNvPr id="6" name="Content Placeholder 2">
            <a:extLst>
              <a:ext uri="{FF2B5EF4-FFF2-40B4-BE49-F238E27FC236}">
                <a16:creationId xmlns:a16="http://schemas.microsoft.com/office/drawing/2014/main" id="{B6D38840-4E5E-20A1-AF54-671D971F75DC}"/>
              </a:ext>
            </a:extLst>
          </p:cNvPr>
          <p:cNvSpPr txBox="1">
            <a:spLocks/>
          </p:cNvSpPr>
          <p:nvPr/>
        </p:nvSpPr>
        <p:spPr>
          <a:xfrm>
            <a:off x="818245" y="2018539"/>
            <a:ext cx="4461122" cy="4071710"/>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600"/>
              </a:spcBef>
              <a:spcAft>
                <a:spcPts val="1200"/>
              </a:spcAft>
              <a:buClr>
                <a:schemeClr val="accent2"/>
              </a:buClr>
              <a:buFont typeface="Wingdings 3" panose="05040102010807070707" pitchFamily="18" charset="2"/>
              <a:buChar char="ª"/>
            </a:pPr>
            <a:r>
              <a:rPr lang="en-US" sz="1600" dirty="0"/>
              <a:t>Who is deciding on the questions to be asked? Who is deciding what data or data sources could help address those questions?</a:t>
            </a:r>
          </a:p>
          <a:p>
            <a:pPr marL="344488" indent="-344488">
              <a:lnSpc>
                <a:spcPct val="100000"/>
              </a:lnSpc>
              <a:spcBef>
                <a:spcPts val="600"/>
              </a:spcBef>
              <a:spcAft>
                <a:spcPts val="1200"/>
              </a:spcAft>
              <a:buClr>
                <a:schemeClr val="accent2"/>
              </a:buClr>
              <a:buFont typeface="Wingdings 3" panose="05040102010807070707" pitchFamily="18" charset="2"/>
              <a:buChar char="ª"/>
            </a:pPr>
            <a:r>
              <a:rPr lang="en-US" sz="1600" dirty="0"/>
              <a:t>Whose voices and perspectives are missing, both from these decisions, and from existing sources of data?  </a:t>
            </a:r>
          </a:p>
          <a:p>
            <a:pPr marL="344488" indent="-344488">
              <a:lnSpc>
                <a:spcPct val="100000"/>
              </a:lnSpc>
              <a:spcBef>
                <a:spcPts val="600"/>
              </a:spcBef>
              <a:spcAft>
                <a:spcPts val="1200"/>
              </a:spcAft>
              <a:buClr>
                <a:schemeClr val="accent2"/>
              </a:buClr>
              <a:buFont typeface="Wingdings 3" panose="05040102010807070707" pitchFamily="18" charset="2"/>
              <a:buChar char="ª"/>
            </a:pPr>
            <a:r>
              <a:rPr lang="en-US" sz="1600" dirty="0"/>
              <a:t>Who can help you identify your blind spots about missing perspectives and point to additional sources of data?</a:t>
            </a:r>
          </a:p>
          <a:p>
            <a:pPr marL="344488" indent="-344488">
              <a:lnSpc>
                <a:spcPct val="100000"/>
              </a:lnSpc>
              <a:spcBef>
                <a:spcPts val="600"/>
              </a:spcBef>
              <a:spcAft>
                <a:spcPts val="1200"/>
              </a:spcAft>
              <a:buClr>
                <a:schemeClr val="accent2"/>
              </a:buClr>
              <a:buFont typeface="Wingdings 3" panose="05040102010807070707" pitchFamily="18" charset="2"/>
              <a:buChar char="ª"/>
            </a:pPr>
            <a:endParaRPr lang="en-US" sz="1600" dirty="0"/>
          </a:p>
        </p:txBody>
      </p:sp>
    </p:spTree>
    <p:extLst>
      <p:ext uri="{BB962C8B-B14F-4D97-AF65-F5344CB8AC3E}">
        <p14:creationId xmlns:p14="http://schemas.microsoft.com/office/powerpoint/2010/main" val="3995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8244" y="2447139"/>
            <a:ext cx="4719913" cy="3591351"/>
          </a:xfrm>
        </p:spPr>
        <p:txBody>
          <a:bodyPr lIns="0" anchor="t">
            <a:noAutofit/>
          </a:bodyPr>
          <a:lstStyle/>
          <a:p>
            <a:pPr marL="292100" indent="-292100">
              <a:lnSpc>
                <a:spcPct val="100000"/>
              </a:lnSpc>
              <a:spcBef>
                <a:spcPts val="600"/>
              </a:spcBef>
              <a:spcAft>
                <a:spcPts val="600"/>
              </a:spcAft>
              <a:buClr>
                <a:schemeClr val="accent2"/>
              </a:buClr>
              <a:buFont typeface="Wingdings 3" panose="05040102010807070707" pitchFamily="18" charset="2"/>
              <a:buChar char="ª"/>
            </a:pPr>
            <a:r>
              <a:rPr lang="en-US" sz="1600" dirty="0"/>
              <a:t>Consider and include community voices</a:t>
            </a:r>
          </a:p>
          <a:p>
            <a:pPr marL="292100" indent="-292100">
              <a:lnSpc>
                <a:spcPct val="100000"/>
              </a:lnSpc>
              <a:spcBef>
                <a:spcPts val="600"/>
              </a:spcBef>
              <a:spcAft>
                <a:spcPts val="600"/>
              </a:spcAft>
              <a:buClr>
                <a:schemeClr val="accent2"/>
              </a:buClr>
              <a:buFont typeface="Wingdings 3" panose="05040102010807070707" pitchFamily="18" charset="2"/>
              <a:buChar char="ª"/>
            </a:pPr>
            <a:r>
              <a:rPr lang="en-US" sz="1600" dirty="0"/>
              <a:t>Think of members of affected groups are, or are not, being included</a:t>
            </a:r>
          </a:p>
          <a:p>
            <a:pPr marL="292100" indent="-292100">
              <a:lnSpc>
                <a:spcPct val="100000"/>
              </a:lnSpc>
              <a:spcBef>
                <a:spcPts val="600"/>
              </a:spcBef>
              <a:spcAft>
                <a:spcPts val="600"/>
              </a:spcAft>
              <a:buClr>
                <a:schemeClr val="accent2"/>
              </a:buClr>
              <a:buFont typeface="Wingdings 3" panose="05040102010807070707" pitchFamily="18" charset="2"/>
              <a:buChar char="ª"/>
            </a:pPr>
            <a:r>
              <a:rPr lang="en-US" sz="1600" dirty="0"/>
              <a:t>Seek to understand the experiences, sensitivities, and expectations that affected community members may hold about data </a:t>
            </a:r>
          </a:p>
          <a:p>
            <a:pPr marL="292100" indent="-292100">
              <a:lnSpc>
                <a:spcPct val="100000"/>
              </a:lnSpc>
              <a:spcBef>
                <a:spcPts val="600"/>
              </a:spcBef>
              <a:spcAft>
                <a:spcPts val="600"/>
              </a:spcAft>
              <a:buClr>
                <a:schemeClr val="accent2"/>
              </a:buClr>
              <a:buFont typeface="Wingdings 3" panose="05040102010807070707" pitchFamily="18" charset="2"/>
              <a:buChar char="ª"/>
            </a:pPr>
            <a:r>
              <a:rPr lang="en-US" sz="1600" dirty="0"/>
              <a:t>Mistrust, fear, language </a:t>
            </a:r>
          </a:p>
          <a:p>
            <a:pPr marL="292100" indent="-292100">
              <a:lnSpc>
                <a:spcPct val="100000"/>
              </a:lnSpc>
              <a:spcBef>
                <a:spcPts val="600"/>
              </a:spcBef>
              <a:spcAft>
                <a:spcPts val="600"/>
              </a:spcAft>
              <a:buClr>
                <a:schemeClr val="accent2"/>
              </a:buClr>
              <a:buFont typeface="Wingdings 3" panose="05040102010807070707" pitchFamily="18" charset="2"/>
              <a:buChar char="ª"/>
            </a:pPr>
            <a:r>
              <a:rPr lang="en-US" sz="1600" dirty="0"/>
              <a:t>Use authentic community engagement practices as much as possible</a:t>
            </a:r>
          </a:p>
        </p:txBody>
      </p:sp>
      <p:sp>
        <p:nvSpPr>
          <p:cNvPr id="10" name="Title 1">
            <a:extLst>
              <a:ext uri="{FF2B5EF4-FFF2-40B4-BE49-F238E27FC236}">
                <a16:creationId xmlns:a16="http://schemas.microsoft.com/office/drawing/2014/main" id="{AE013402-0370-AA9E-38DF-F802A55644AC}"/>
              </a:ext>
            </a:extLst>
          </p:cNvPr>
          <p:cNvSpPr txBox="1">
            <a:spLocks/>
          </p:cNvSpPr>
          <p:nvPr/>
        </p:nvSpPr>
        <p:spPr>
          <a:xfrm>
            <a:off x="729918" y="1196264"/>
            <a:ext cx="4126287"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5000"/>
              </a:lnSpc>
            </a:pPr>
            <a:r>
              <a:rPr lang="en-US" sz="3400" b="1" dirty="0">
                <a:solidFill>
                  <a:schemeClr val="accent1">
                    <a:lumMod val="50000"/>
                  </a:schemeClr>
                </a:solidFill>
                <a:cs typeface="Calibri Light"/>
              </a:rPr>
              <a:t>Planning for How to Gather Data </a:t>
            </a:r>
            <a:endParaRPr lang="en-US" sz="3400" b="1" dirty="0">
              <a:solidFill>
                <a:schemeClr val="accent1">
                  <a:lumMod val="50000"/>
                </a:schemeClr>
              </a:solidFill>
            </a:endParaRPr>
          </a:p>
        </p:txBody>
      </p:sp>
      <p:sp>
        <p:nvSpPr>
          <p:cNvPr id="2" name="Slide Number Placeholder 1">
            <a:extLst>
              <a:ext uri="{FF2B5EF4-FFF2-40B4-BE49-F238E27FC236}">
                <a16:creationId xmlns:a16="http://schemas.microsoft.com/office/drawing/2014/main" id="{E7BC2B07-18D4-6374-8B03-F0B376B7BD56}"/>
              </a:ext>
            </a:extLst>
          </p:cNvPr>
          <p:cNvSpPr>
            <a:spLocks noGrp="1"/>
          </p:cNvSpPr>
          <p:nvPr>
            <p:ph type="sldNum" sz="quarter" idx="10"/>
          </p:nvPr>
        </p:nvSpPr>
        <p:spPr/>
        <p:txBody>
          <a:bodyPr/>
          <a:lstStyle/>
          <a:p>
            <a:fld id="{397FDA30-B8BA-4453-AFC9-28FC6CA5AD01}" type="slidenum">
              <a:rPr lang="en-GB" smtClean="0"/>
              <a:pPr/>
              <a:t>21</a:t>
            </a:fld>
            <a:endParaRPr lang="en-GB" dirty="0"/>
          </a:p>
        </p:txBody>
      </p:sp>
      <p:pic>
        <p:nvPicPr>
          <p:cNvPr id="11" name="Picture Placeholder 10" descr="A person and person sitting on stools in front of a window&#10;&#10;Description automatically generated with low confidence">
            <a:extLst>
              <a:ext uri="{FF2B5EF4-FFF2-40B4-BE49-F238E27FC236}">
                <a16:creationId xmlns:a16="http://schemas.microsoft.com/office/drawing/2014/main" id="{FA9AC407-2D3C-1AC9-FC6C-9E36A5CF279C}"/>
              </a:ext>
            </a:extLst>
          </p:cNvPr>
          <p:cNvPicPr>
            <a:picLocks noGrp="1" noChangeAspect="1"/>
          </p:cNvPicPr>
          <p:nvPr>
            <p:ph type="pic" sz="quarter" idx="11"/>
          </p:nvPr>
        </p:nvPicPr>
        <p:blipFill>
          <a:blip r:embed="rId3"/>
          <a:srcRect l="15249" r="15249"/>
          <a:stretch>
            <a:fillRect/>
          </a:stretch>
        </p:blipFill>
        <p:spPr/>
      </p:pic>
    </p:spTree>
    <p:extLst>
      <p:ext uri="{BB962C8B-B14F-4D97-AF65-F5344CB8AC3E}">
        <p14:creationId xmlns:p14="http://schemas.microsoft.com/office/powerpoint/2010/main" val="399244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18245" y="1994158"/>
            <a:ext cx="4405107" cy="1638042"/>
          </a:xfrm>
        </p:spPr>
        <p:txBody>
          <a:bodyPr lIns="0" anchor="t">
            <a:noAutofit/>
          </a:bodyPr>
          <a:lstStyle/>
          <a:p>
            <a:pPr marL="292100" indent="-292100">
              <a:lnSpc>
                <a:spcPct val="100000"/>
              </a:lnSpc>
              <a:spcBef>
                <a:spcPts val="600"/>
              </a:spcBef>
              <a:spcAft>
                <a:spcPts val="600"/>
              </a:spcAft>
              <a:buClr>
                <a:schemeClr val="accent2"/>
              </a:buClr>
              <a:buFont typeface="Wingdings 3" panose="05040102010807070707" pitchFamily="18" charset="2"/>
              <a:buChar char="ª"/>
            </a:pPr>
            <a:r>
              <a:rPr lang="en-US" sz="1600" dirty="0"/>
              <a:t>What questions you’re trying to answer (what more do you need to know?)</a:t>
            </a:r>
          </a:p>
          <a:p>
            <a:pPr marL="292100" indent="-292100">
              <a:lnSpc>
                <a:spcPct val="100000"/>
              </a:lnSpc>
              <a:spcAft>
                <a:spcPts val="600"/>
              </a:spcAft>
              <a:buClr>
                <a:schemeClr val="accent2"/>
              </a:buClr>
              <a:buFont typeface="Wingdings 3" panose="05040102010807070707" pitchFamily="18" charset="2"/>
              <a:buChar char="ª"/>
            </a:pPr>
            <a:r>
              <a:rPr lang="en-US" sz="1600" dirty="0"/>
              <a:t>What message you’re trying to communicate or what change you’re trying to create </a:t>
            </a:r>
          </a:p>
          <a:p>
            <a:pPr marL="292100" indent="-292100">
              <a:lnSpc>
                <a:spcPct val="100000"/>
              </a:lnSpc>
              <a:spcAft>
                <a:spcPts val="600"/>
              </a:spcAft>
              <a:buClr>
                <a:schemeClr val="accent2"/>
              </a:buClr>
              <a:buFont typeface="Wingdings 3" panose="05040102010807070707" pitchFamily="18" charset="2"/>
              <a:buChar char="ª"/>
            </a:pPr>
            <a:r>
              <a:rPr lang="en-US" sz="1600" dirty="0"/>
              <a:t>Who your audience is or who you’re trying to reach</a:t>
            </a:r>
          </a:p>
          <a:p>
            <a:pPr marL="292100" indent="-292100">
              <a:lnSpc>
                <a:spcPct val="100000"/>
              </a:lnSpc>
              <a:spcAft>
                <a:spcPts val="600"/>
              </a:spcAft>
              <a:buClr>
                <a:schemeClr val="accent2"/>
              </a:buClr>
              <a:buFont typeface="Wingdings 3" panose="05040102010807070707" pitchFamily="18" charset="2"/>
              <a:buChar char="ª"/>
            </a:pPr>
            <a:r>
              <a:rPr lang="en-US" sz="1600" dirty="0"/>
              <a:t>Whose voices should be represented </a:t>
            </a:r>
          </a:p>
          <a:p>
            <a:pPr marL="292100" indent="-292100">
              <a:lnSpc>
                <a:spcPct val="100000"/>
              </a:lnSpc>
              <a:spcAft>
                <a:spcPts val="600"/>
              </a:spcAft>
              <a:buClr>
                <a:schemeClr val="accent2"/>
              </a:buClr>
              <a:buFont typeface="Wingdings 3" panose="05040102010807070707" pitchFamily="18" charset="2"/>
              <a:buChar char="ª"/>
            </a:pPr>
            <a:endParaRPr lang="en-US" sz="1600" dirty="0"/>
          </a:p>
        </p:txBody>
      </p:sp>
      <p:sp>
        <p:nvSpPr>
          <p:cNvPr id="10" name="Title 1">
            <a:extLst>
              <a:ext uri="{FF2B5EF4-FFF2-40B4-BE49-F238E27FC236}">
                <a16:creationId xmlns:a16="http://schemas.microsoft.com/office/drawing/2014/main" id="{AE013402-0370-AA9E-38DF-F802A55644AC}"/>
              </a:ext>
            </a:extLst>
          </p:cNvPr>
          <p:cNvSpPr txBox="1">
            <a:spLocks/>
          </p:cNvSpPr>
          <p:nvPr/>
        </p:nvSpPr>
        <p:spPr>
          <a:xfrm>
            <a:off x="729918" y="1196264"/>
            <a:ext cx="4126287"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5000"/>
              </a:lnSpc>
            </a:pPr>
            <a:r>
              <a:rPr lang="en-US" sz="3400" b="1" dirty="0">
                <a:solidFill>
                  <a:schemeClr val="accent1">
                    <a:lumMod val="50000"/>
                  </a:schemeClr>
                </a:solidFill>
                <a:cs typeface="Calibri Light"/>
              </a:rPr>
              <a:t>Community</a:t>
            </a:r>
            <a:endParaRPr lang="en-US" sz="3400" b="1" dirty="0">
              <a:solidFill>
                <a:schemeClr val="accent1">
                  <a:lumMod val="50000"/>
                </a:schemeClr>
              </a:solidFill>
            </a:endParaRPr>
          </a:p>
        </p:txBody>
      </p:sp>
      <p:sp>
        <p:nvSpPr>
          <p:cNvPr id="2" name="Slide Number Placeholder 1">
            <a:extLst>
              <a:ext uri="{FF2B5EF4-FFF2-40B4-BE49-F238E27FC236}">
                <a16:creationId xmlns:a16="http://schemas.microsoft.com/office/drawing/2014/main" id="{E7BC2B07-18D4-6374-8B03-F0B376B7BD56}"/>
              </a:ext>
            </a:extLst>
          </p:cNvPr>
          <p:cNvSpPr>
            <a:spLocks noGrp="1"/>
          </p:cNvSpPr>
          <p:nvPr>
            <p:ph type="sldNum" sz="quarter" idx="10"/>
          </p:nvPr>
        </p:nvSpPr>
        <p:spPr/>
        <p:txBody>
          <a:bodyPr/>
          <a:lstStyle/>
          <a:p>
            <a:fld id="{397FDA30-B8BA-4453-AFC9-28FC6CA5AD01}" type="slidenum">
              <a:rPr lang="en-GB" smtClean="0"/>
              <a:pPr/>
              <a:t>22</a:t>
            </a:fld>
            <a:endParaRPr lang="en-GB" dirty="0"/>
          </a:p>
        </p:txBody>
      </p:sp>
      <p:pic>
        <p:nvPicPr>
          <p:cNvPr id="7" name="Picture Placeholder 6" descr="A group of people in a room&#10;&#10;Description automatically generated with medium confidence">
            <a:extLst>
              <a:ext uri="{FF2B5EF4-FFF2-40B4-BE49-F238E27FC236}">
                <a16:creationId xmlns:a16="http://schemas.microsoft.com/office/drawing/2014/main" id="{F4858B5B-25A6-3DEA-4E1E-E88FFD806458}"/>
              </a:ext>
            </a:extLst>
          </p:cNvPr>
          <p:cNvPicPr>
            <a:picLocks noGrp="1" noChangeAspect="1"/>
          </p:cNvPicPr>
          <p:nvPr>
            <p:ph type="pic" sz="quarter" idx="11"/>
          </p:nvPr>
        </p:nvPicPr>
        <p:blipFill>
          <a:blip r:embed="rId3"/>
          <a:srcRect t="877" b="877"/>
          <a:stretch>
            <a:fillRect/>
          </a:stretch>
        </p:blipFill>
        <p:spPr/>
      </p:pic>
    </p:spTree>
    <p:extLst>
      <p:ext uri="{BB962C8B-B14F-4D97-AF65-F5344CB8AC3E}">
        <p14:creationId xmlns:p14="http://schemas.microsoft.com/office/powerpoint/2010/main" val="24751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8754EC-499D-9092-37C2-77CE163AF268}"/>
              </a:ext>
            </a:extLst>
          </p:cNvPr>
          <p:cNvSpPr>
            <a:spLocks noGrp="1"/>
          </p:cNvSpPr>
          <p:nvPr>
            <p:ph type="sldNum" sz="quarter" idx="10"/>
          </p:nvPr>
        </p:nvSpPr>
        <p:spPr/>
        <p:txBody>
          <a:bodyPr/>
          <a:lstStyle/>
          <a:p>
            <a:fld id="{3DB2631F-66FF-594A-AF83-E38E4C69F014}" type="slidenum">
              <a:rPr lang="en-US" smtClean="0"/>
              <a:t>23</a:t>
            </a:fld>
            <a:endParaRPr lang="en-US"/>
          </a:p>
        </p:txBody>
      </p:sp>
      <p:sp>
        <p:nvSpPr>
          <p:cNvPr id="7" name="Title 6">
            <a:extLst>
              <a:ext uri="{FF2B5EF4-FFF2-40B4-BE49-F238E27FC236}">
                <a16:creationId xmlns:a16="http://schemas.microsoft.com/office/drawing/2014/main" id="{F8376795-424F-A7D5-8E31-5B94E70D0913}"/>
              </a:ext>
            </a:extLst>
          </p:cNvPr>
          <p:cNvSpPr>
            <a:spLocks noGrp="1"/>
          </p:cNvSpPr>
          <p:nvPr>
            <p:ph type="title"/>
          </p:nvPr>
        </p:nvSpPr>
        <p:spPr/>
        <p:txBody>
          <a:bodyPr/>
          <a:lstStyle/>
          <a:p>
            <a:r>
              <a:rPr lang="en-US" kern="1200" dirty="0">
                <a:latin typeface="+mj-lt"/>
                <a:ea typeface="+mj-ea"/>
                <a:cs typeface="+mj-cs"/>
              </a:rPr>
              <a:t>Types of Data Gathering Methods</a:t>
            </a:r>
            <a:endParaRPr lang="en-GB" dirty="0"/>
          </a:p>
        </p:txBody>
      </p:sp>
      <p:graphicFrame>
        <p:nvGraphicFramePr>
          <p:cNvPr id="12" name="Table 4">
            <a:extLst>
              <a:ext uri="{FF2B5EF4-FFF2-40B4-BE49-F238E27FC236}">
                <a16:creationId xmlns:a16="http://schemas.microsoft.com/office/drawing/2014/main" id="{D30283D0-1555-38D6-3DA8-AAF19D82BC52}"/>
              </a:ext>
            </a:extLst>
          </p:cNvPr>
          <p:cNvGraphicFramePr>
            <a:graphicFrameLocks/>
          </p:cNvGraphicFramePr>
          <p:nvPr>
            <p:extLst>
              <p:ext uri="{D42A27DB-BD31-4B8C-83A1-F6EECF244321}">
                <p14:modId xmlns:p14="http://schemas.microsoft.com/office/powerpoint/2010/main" val="3229782818"/>
              </p:ext>
            </p:extLst>
          </p:nvPr>
        </p:nvGraphicFramePr>
        <p:xfrm>
          <a:off x="5875699" y="1072853"/>
          <a:ext cx="5492059" cy="5124747"/>
        </p:xfrm>
        <a:graphic>
          <a:graphicData uri="http://schemas.openxmlformats.org/drawingml/2006/table">
            <a:tbl>
              <a:tblPr firstRow="1" bandRow="1">
                <a:noFill/>
                <a:tableStyleId>{F2DE63D5-997A-4646-A377-4702673A728D}</a:tableStyleId>
              </a:tblPr>
              <a:tblGrid>
                <a:gridCol w="1704557">
                  <a:extLst>
                    <a:ext uri="{9D8B030D-6E8A-4147-A177-3AD203B41FA5}">
                      <a16:colId xmlns:a16="http://schemas.microsoft.com/office/drawing/2014/main" val="2281238313"/>
                    </a:ext>
                  </a:extLst>
                </a:gridCol>
                <a:gridCol w="3787502">
                  <a:extLst>
                    <a:ext uri="{9D8B030D-6E8A-4147-A177-3AD203B41FA5}">
                      <a16:colId xmlns:a16="http://schemas.microsoft.com/office/drawing/2014/main" val="4010140599"/>
                    </a:ext>
                  </a:extLst>
                </a:gridCol>
              </a:tblGrid>
              <a:tr h="530418">
                <a:tc>
                  <a:txBody>
                    <a:bodyPr/>
                    <a:lstStyle/>
                    <a:p>
                      <a:r>
                        <a:rPr lang="en-US" sz="1600" b="1" dirty="0">
                          <a:solidFill>
                            <a:schemeClr val="bg1"/>
                          </a:solidFill>
                        </a:rPr>
                        <a:t>Quantitative </a:t>
                      </a:r>
                    </a:p>
                  </a:txBody>
                  <a:tcPr marL="137160" marR="137160" marT="137160" marB="137160" anchor="ctr">
                    <a:lnL w="12700" cmpd="sng">
                      <a:noFill/>
                      <a:prstDash val="solid"/>
                    </a:lnL>
                    <a:lnR w="12700" cmpd="sng">
                      <a:noFill/>
                      <a:prstDash val="solid"/>
                    </a:lnR>
                    <a:lnT w="9525" cap="flat" cmpd="sng" algn="ctr">
                      <a:noFill/>
                      <a:prstDash val="soli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E.g., Numbers; Aggregate Data; Non-Identifiable</a:t>
                      </a:r>
                    </a:p>
                  </a:txBody>
                  <a:tcPr marL="137160" marR="137160" marT="137160" marB="137160" anchor="ctr">
                    <a:lnL w="12700" cmpd="sng">
                      <a:noFill/>
                      <a:prstDash val="solid"/>
                    </a:lnL>
                    <a:lnR w="12700" cmpd="sng">
                      <a:noFill/>
                      <a:prstDash val="solid"/>
                    </a:lnR>
                    <a:lnT w="9525" cap="flat" cmpd="sng" algn="ctr">
                      <a:noFill/>
                      <a:prstDash val="soli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583364703"/>
                  </a:ext>
                </a:extLst>
              </a:tr>
              <a:tr h="820409">
                <a:tc gridSpan="2">
                  <a:txBody>
                    <a:bodyPr/>
                    <a:lstStyle/>
                    <a:p>
                      <a:pPr algn="l"/>
                      <a:r>
                        <a:rPr lang="en-US" sz="1300" b="1" dirty="0">
                          <a:solidFill>
                            <a:schemeClr val="tx1"/>
                          </a:solidFill>
                        </a:rPr>
                        <a:t>Counts, frequencies, percentages</a:t>
                      </a:r>
                    </a:p>
                    <a:p>
                      <a:pPr algn="l"/>
                      <a:r>
                        <a:rPr lang="en-US" sz="1300" dirty="0">
                          <a:solidFill>
                            <a:schemeClr val="tx1"/>
                          </a:solidFill>
                        </a:rPr>
                        <a:t>Count of overdose deaths</a:t>
                      </a:r>
                    </a:p>
                    <a:p>
                      <a:pPr algn="l"/>
                      <a:r>
                        <a:rPr lang="en-US" sz="1300" dirty="0">
                          <a:solidFill>
                            <a:schemeClr val="tx1"/>
                          </a:solidFill>
                        </a:rPr>
                        <a:t>Percent of overdoses (OD) that result in death</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34186561"/>
                  </a:ext>
                </a:extLst>
              </a:tr>
              <a:tr h="725144">
                <a:tc gridSpan="2">
                  <a:txBody>
                    <a:bodyPr/>
                    <a:lstStyle/>
                    <a:p>
                      <a:pPr algn="l"/>
                      <a:r>
                        <a:rPr lang="en-US" sz="1300" b="1" dirty="0">
                          <a:solidFill>
                            <a:schemeClr val="tx1"/>
                          </a:solidFill>
                        </a:rPr>
                        <a:t>Neighborhood polls</a:t>
                      </a:r>
                    </a:p>
                    <a:p>
                      <a:pPr algn="l"/>
                      <a:r>
                        <a:rPr lang="en-US" sz="1300" dirty="0">
                          <a:solidFill>
                            <a:schemeClr val="tx1"/>
                          </a:solidFill>
                        </a:rPr>
                        <a:t>Inquiry into known or suspected locations of drug dealing</a:t>
                      </a:r>
                      <a:endParaRPr lang="en-US" sz="1300" dirty="0">
                        <a:solidFill>
                          <a:schemeClr val="tx1"/>
                        </a:solidFill>
                        <a:highlight>
                          <a:srgbClr val="FFFF00"/>
                        </a:highlight>
                      </a:endParaRP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255010293"/>
                  </a:ext>
                </a:extLst>
              </a:tr>
              <a:tr h="725144">
                <a:tc gridSpan="2">
                  <a:txBody>
                    <a:bodyPr/>
                    <a:lstStyle/>
                    <a:p>
                      <a:pPr algn="l"/>
                      <a:r>
                        <a:rPr lang="en-US" sz="1300" b="1" dirty="0">
                          <a:solidFill>
                            <a:schemeClr val="tx1"/>
                          </a:solidFill>
                        </a:rPr>
                        <a:t>Epidemiological surveys</a:t>
                      </a:r>
                    </a:p>
                    <a:p>
                      <a:pPr algn="l"/>
                      <a:r>
                        <a:rPr lang="en-US" sz="1300" dirty="0">
                          <a:solidFill>
                            <a:schemeClr val="tx1"/>
                          </a:solidFill>
                        </a:rPr>
                        <a:t>One-time community/region level survey of OUD risk factors and behaviors</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102511785"/>
                  </a:ext>
                </a:extLst>
              </a:tr>
              <a:tr h="725144">
                <a:tc gridSpan="2">
                  <a:txBody>
                    <a:bodyPr/>
                    <a:lstStyle/>
                    <a:p>
                      <a:pPr algn="l"/>
                      <a:r>
                        <a:rPr lang="en-US" sz="1300" b="1" dirty="0">
                          <a:solidFill>
                            <a:schemeClr val="tx1"/>
                          </a:solidFill>
                        </a:rPr>
                        <a:t>Surveillance data</a:t>
                      </a:r>
                    </a:p>
                    <a:p>
                      <a:pPr algn="l"/>
                      <a:r>
                        <a:rPr lang="en-US" sz="1300" dirty="0">
                          <a:solidFill>
                            <a:schemeClr val="tx1"/>
                          </a:solidFill>
                        </a:rPr>
                        <a:t>Opioid prescribing trends over time</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808645833"/>
                  </a:ext>
                </a:extLst>
              </a:tr>
              <a:tr h="725144">
                <a:tc gridSpan="2">
                  <a:txBody>
                    <a:bodyPr/>
                    <a:lstStyle/>
                    <a:p>
                      <a:pPr algn="l"/>
                      <a:r>
                        <a:rPr lang="en-US" sz="1300" b="1" dirty="0">
                          <a:solidFill>
                            <a:schemeClr val="tx1"/>
                          </a:solidFill>
                        </a:rPr>
                        <a:t>Geospatial data </a:t>
                      </a:r>
                      <a:endParaRPr lang="en-US" sz="1300" dirty="0">
                        <a:solidFill>
                          <a:schemeClr val="tx1"/>
                        </a:solidFill>
                      </a:endParaRPr>
                    </a:p>
                    <a:p>
                      <a:pPr algn="l"/>
                      <a:r>
                        <a:rPr lang="en-US" sz="1300" dirty="0">
                          <a:solidFill>
                            <a:schemeClr val="tx1"/>
                          </a:solidFill>
                        </a:rPr>
                        <a:t>ODMAP</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966389752"/>
                  </a:ext>
                </a:extLst>
              </a:tr>
              <a:tr h="873344">
                <a:tc gridSpan="2">
                  <a:txBody>
                    <a:bodyPr/>
                    <a:lstStyle/>
                    <a:p>
                      <a:pPr algn="l"/>
                      <a:r>
                        <a:rPr lang="en-US" sz="1300" b="1" dirty="0">
                          <a:solidFill>
                            <a:schemeClr val="tx1"/>
                          </a:solidFill>
                        </a:rPr>
                        <a:t>Complex statistical analyses</a:t>
                      </a:r>
                    </a:p>
                    <a:p>
                      <a:pPr algn="l"/>
                      <a:r>
                        <a:rPr lang="en-US" sz="1300" dirty="0">
                          <a:solidFill>
                            <a:schemeClr val="tx1"/>
                          </a:solidFill>
                        </a:rPr>
                        <a:t>Social network analysis of connections among all persons involved in overdose (OD) incidents</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542204146"/>
                  </a:ext>
                </a:extLst>
              </a:tr>
            </a:tbl>
          </a:graphicData>
        </a:graphic>
      </p:graphicFrame>
    </p:spTree>
    <p:extLst>
      <p:ext uri="{BB962C8B-B14F-4D97-AF65-F5344CB8AC3E}">
        <p14:creationId xmlns:p14="http://schemas.microsoft.com/office/powerpoint/2010/main" val="356891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8754EC-499D-9092-37C2-77CE163AF268}"/>
              </a:ext>
            </a:extLst>
          </p:cNvPr>
          <p:cNvSpPr>
            <a:spLocks noGrp="1"/>
          </p:cNvSpPr>
          <p:nvPr>
            <p:ph type="sldNum" sz="quarter" idx="10"/>
          </p:nvPr>
        </p:nvSpPr>
        <p:spPr/>
        <p:txBody>
          <a:bodyPr/>
          <a:lstStyle/>
          <a:p>
            <a:fld id="{3DB2631F-66FF-594A-AF83-E38E4C69F014}" type="slidenum">
              <a:rPr lang="en-US" smtClean="0"/>
              <a:t>24</a:t>
            </a:fld>
            <a:endParaRPr lang="en-US"/>
          </a:p>
        </p:txBody>
      </p:sp>
      <p:sp>
        <p:nvSpPr>
          <p:cNvPr id="7" name="Title 6">
            <a:extLst>
              <a:ext uri="{FF2B5EF4-FFF2-40B4-BE49-F238E27FC236}">
                <a16:creationId xmlns:a16="http://schemas.microsoft.com/office/drawing/2014/main" id="{F8376795-424F-A7D5-8E31-5B94E70D0913}"/>
              </a:ext>
            </a:extLst>
          </p:cNvPr>
          <p:cNvSpPr>
            <a:spLocks noGrp="1"/>
          </p:cNvSpPr>
          <p:nvPr>
            <p:ph type="title"/>
          </p:nvPr>
        </p:nvSpPr>
        <p:spPr/>
        <p:txBody>
          <a:bodyPr/>
          <a:lstStyle/>
          <a:p>
            <a:r>
              <a:rPr lang="en-US" kern="1200" dirty="0">
                <a:latin typeface="+mj-lt"/>
                <a:ea typeface="+mj-ea"/>
                <a:cs typeface="+mj-cs"/>
              </a:rPr>
              <a:t>Types of Data Gathering Methods</a:t>
            </a:r>
            <a:endParaRPr lang="en-GB" dirty="0"/>
          </a:p>
        </p:txBody>
      </p:sp>
      <p:graphicFrame>
        <p:nvGraphicFramePr>
          <p:cNvPr id="12" name="Table 4">
            <a:extLst>
              <a:ext uri="{FF2B5EF4-FFF2-40B4-BE49-F238E27FC236}">
                <a16:creationId xmlns:a16="http://schemas.microsoft.com/office/drawing/2014/main" id="{D30283D0-1555-38D6-3DA8-AAF19D82BC52}"/>
              </a:ext>
            </a:extLst>
          </p:cNvPr>
          <p:cNvGraphicFramePr>
            <a:graphicFrameLocks/>
          </p:cNvGraphicFramePr>
          <p:nvPr>
            <p:extLst>
              <p:ext uri="{D42A27DB-BD31-4B8C-83A1-F6EECF244321}">
                <p14:modId xmlns:p14="http://schemas.microsoft.com/office/powerpoint/2010/main" val="2851538622"/>
              </p:ext>
            </p:extLst>
          </p:nvPr>
        </p:nvGraphicFramePr>
        <p:xfrm>
          <a:off x="5875699" y="1072853"/>
          <a:ext cx="5492059" cy="5215199"/>
        </p:xfrm>
        <a:graphic>
          <a:graphicData uri="http://schemas.openxmlformats.org/drawingml/2006/table">
            <a:tbl>
              <a:tblPr firstRow="1" bandRow="1">
                <a:noFill/>
                <a:tableStyleId>{F2DE63D5-997A-4646-A377-4702673A728D}</a:tableStyleId>
              </a:tblPr>
              <a:tblGrid>
                <a:gridCol w="1704557">
                  <a:extLst>
                    <a:ext uri="{9D8B030D-6E8A-4147-A177-3AD203B41FA5}">
                      <a16:colId xmlns:a16="http://schemas.microsoft.com/office/drawing/2014/main" val="2281238313"/>
                    </a:ext>
                  </a:extLst>
                </a:gridCol>
                <a:gridCol w="3787502">
                  <a:extLst>
                    <a:ext uri="{9D8B030D-6E8A-4147-A177-3AD203B41FA5}">
                      <a16:colId xmlns:a16="http://schemas.microsoft.com/office/drawing/2014/main" val="4010140599"/>
                    </a:ext>
                  </a:extLst>
                </a:gridCol>
              </a:tblGrid>
              <a:tr h="530418">
                <a:tc>
                  <a:txBody>
                    <a:bodyPr/>
                    <a:lstStyle/>
                    <a:p>
                      <a:r>
                        <a:rPr lang="en-US" sz="1600" b="1" dirty="0">
                          <a:solidFill>
                            <a:schemeClr val="bg1"/>
                          </a:solidFill>
                        </a:rPr>
                        <a:t>Qualitative </a:t>
                      </a:r>
                    </a:p>
                  </a:txBody>
                  <a:tcPr marL="137160" marR="137160" marT="137160" marB="137160" anchor="ctr">
                    <a:lnL w="12700" cmpd="sng">
                      <a:noFill/>
                      <a:prstDash val="solid"/>
                    </a:lnL>
                    <a:lnR w="12700" cmpd="sng">
                      <a:noFill/>
                      <a:prstDash val="solid"/>
                    </a:lnR>
                    <a:lnT w="9525" cap="flat" cmpd="sng" algn="ctr">
                      <a:noFill/>
                      <a:prstDash val="soli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E.g., Narratives; Case-level Data; Identifiable</a:t>
                      </a:r>
                    </a:p>
                  </a:txBody>
                  <a:tcPr marL="137160" marR="137160" marT="137160" marB="137160" anchor="ctr">
                    <a:lnL w="12700" cmpd="sng">
                      <a:noFill/>
                      <a:prstDash val="solid"/>
                    </a:lnL>
                    <a:lnR w="12700" cmpd="sng">
                      <a:noFill/>
                      <a:prstDash val="solid"/>
                    </a:lnR>
                    <a:lnT w="9525" cap="flat" cmpd="sng" algn="ctr">
                      <a:noFill/>
                      <a:prstDash val="soli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583364703"/>
                  </a:ext>
                </a:extLst>
              </a:tr>
              <a:tr h="682729">
                <a:tc gridSpan="2">
                  <a:txBody>
                    <a:bodyPr/>
                    <a:lstStyle/>
                    <a:p>
                      <a:pPr algn="l"/>
                      <a:r>
                        <a:rPr lang="en-US" sz="1200" b="1" dirty="0">
                          <a:solidFill>
                            <a:schemeClr val="tx1"/>
                          </a:solidFill>
                        </a:rPr>
                        <a:t>Listening sessions</a:t>
                      </a:r>
                      <a:r>
                        <a:rPr lang="en-US" sz="1200" dirty="0">
                          <a:solidFill>
                            <a:schemeClr val="tx1"/>
                          </a:solidFill>
                        </a:rPr>
                        <a:t> </a:t>
                      </a:r>
                    </a:p>
                    <a:p>
                      <a:pPr algn="l"/>
                      <a:r>
                        <a:rPr lang="en-US" sz="1200" dirty="0">
                          <a:solidFill>
                            <a:schemeClr val="tx1"/>
                          </a:solidFill>
                        </a:rPr>
                        <a:t>Community townhall on overdose</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34186561"/>
                  </a:ext>
                </a:extLst>
              </a:tr>
              <a:tr h="725144">
                <a:tc gridSpan="2">
                  <a:txBody>
                    <a:bodyPr/>
                    <a:lstStyle/>
                    <a:p>
                      <a:pPr algn="l"/>
                      <a:r>
                        <a:rPr lang="en-US" sz="1200" b="1" dirty="0">
                          <a:solidFill>
                            <a:schemeClr val="tx1"/>
                          </a:solidFill>
                        </a:rPr>
                        <a:t>Observations </a:t>
                      </a:r>
                    </a:p>
                    <a:p>
                      <a:pPr algn="l"/>
                      <a:r>
                        <a:rPr lang="en-US" sz="1200" dirty="0">
                          <a:solidFill>
                            <a:schemeClr val="tx1"/>
                          </a:solidFill>
                        </a:rPr>
                        <a:t>On-the-ground reports from public safety personnel of increased drug activity</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255010293"/>
                  </a:ext>
                </a:extLst>
              </a:tr>
              <a:tr h="9532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Photos and drawings </a:t>
                      </a:r>
                    </a:p>
                    <a:p>
                      <a:pPr algn="l"/>
                      <a:r>
                        <a:rPr lang="en-US" sz="1200" dirty="0">
                          <a:solidFill>
                            <a:schemeClr val="tx1"/>
                          </a:solidFill>
                        </a:rPr>
                        <a:t>Photographs of an event by a community organization that supports people who use drugs</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102511785"/>
                  </a:ext>
                </a:extLst>
              </a:tr>
              <a:tr h="725144">
                <a:tc gridSpan="2">
                  <a:txBody>
                    <a:bodyPr/>
                    <a:lstStyle/>
                    <a:p>
                      <a:pPr algn="l" rtl="0" eaLnBrk="1" fontAlgn="t" latinLnBrk="0" hangingPunct="1"/>
                      <a:r>
                        <a:rPr lang="en-US" sz="1200" b="1" i="0" u="none" strike="noStrike" kern="1200" dirty="0">
                          <a:solidFill>
                            <a:schemeClr val="tx1"/>
                          </a:solidFill>
                          <a:effectLst/>
                          <a:latin typeface="+mn-lt"/>
                          <a:ea typeface="+mn-ea"/>
                          <a:cs typeface="+mn-cs"/>
                        </a:rPr>
                        <a:t>Interviews or narratives</a:t>
                      </a:r>
                    </a:p>
                    <a:p>
                      <a:pPr algn="l"/>
                      <a:r>
                        <a:rPr lang="en-US" sz="1200" dirty="0">
                          <a:solidFill>
                            <a:schemeClr val="tx1"/>
                          </a:solidFill>
                        </a:rPr>
                        <a:t>Family members of</a:t>
                      </a:r>
                      <a:r>
                        <a:rPr lang="en-US" sz="1200" dirty="0">
                          <a:solidFill>
                            <a:srgbClr val="FF0000"/>
                          </a:solidFill>
                        </a:rPr>
                        <a:t> </a:t>
                      </a:r>
                      <a:r>
                        <a:rPr lang="en-US" sz="1200" dirty="0">
                          <a:solidFill>
                            <a:schemeClr val="tx1"/>
                          </a:solidFill>
                        </a:rPr>
                        <a:t>overdose (OD) decedents</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808645833"/>
                  </a:ext>
                </a:extLst>
              </a:tr>
              <a:tr h="72514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Group discussions </a:t>
                      </a:r>
                    </a:p>
                    <a:p>
                      <a:pPr algn="l"/>
                      <a:r>
                        <a:rPr lang="en-US" sz="1200" dirty="0">
                          <a:solidFill>
                            <a:schemeClr val="tx1"/>
                          </a:solidFill>
                        </a:rPr>
                        <a:t>Focus group on improving re-entry programs</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966389752"/>
                  </a:ext>
                </a:extLst>
              </a:tr>
              <a:tr h="873344">
                <a:tc gridSpan="2">
                  <a:txBody>
                    <a:bodyPr/>
                    <a:lstStyle/>
                    <a:p>
                      <a:pPr algn="l"/>
                      <a:r>
                        <a:rPr lang="en-US" sz="1200" b="1" dirty="0">
                          <a:solidFill>
                            <a:schemeClr val="tx1"/>
                          </a:solidFill>
                        </a:rPr>
                        <a:t>Digital story-telling</a:t>
                      </a:r>
                    </a:p>
                    <a:p>
                      <a:pPr algn="l"/>
                      <a:r>
                        <a:rPr lang="en-US" sz="1200" dirty="0">
                          <a:solidFill>
                            <a:schemeClr val="tx1"/>
                          </a:solidFill>
                        </a:rPr>
                        <a:t>A short personal film of one person’s journey to recovery</a:t>
                      </a:r>
                    </a:p>
                  </a:txBody>
                  <a:tcPr marL="182880" marR="18288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3542204146"/>
                  </a:ext>
                </a:extLst>
              </a:tr>
            </a:tbl>
          </a:graphicData>
        </a:graphic>
      </p:graphicFrame>
    </p:spTree>
    <p:extLst>
      <p:ext uri="{BB962C8B-B14F-4D97-AF65-F5344CB8AC3E}">
        <p14:creationId xmlns:p14="http://schemas.microsoft.com/office/powerpoint/2010/main" val="78023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8754EC-499D-9092-37C2-77CE163AF268}"/>
              </a:ext>
            </a:extLst>
          </p:cNvPr>
          <p:cNvSpPr>
            <a:spLocks noGrp="1"/>
          </p:cNvSpPr>
          <p:nvPr>
            <p:ph type="sldNum" sz="quarter" idx="10"/>
          </p:nvPr>
        </p:nvSpPr>
        <p:spPr/>
        <p:txBody>
          <a:bodyPr/>
          <a:lstStyle/>
          <a:p>
            <a:fld id="{3DB2631F-66FF-594A-AF83-E38E4C69F014}" type="slidenum">
              <a:rPr lang="en-US" smtClean="0"/>
              <a:t>25</a:t>
            </a:fld>
            <a:endParaRPr lang="en-US"/>
          </a:p>
        </p:txBody>
      </p:sp>
      <p:sp>
        <p:nvSpPr>
          <p:cNvPr id="7" name="Title 6">
            <a:extLst>
              <a:ext uri="{FF2B5EF4-FFF2-40B4-BE49-F238E27FC236}">
                <a16:creationId xmlns:a16="http://schemas.microsoft.com/office/drawing/2014/main" id="{F8376795-424F-A7D5-8E31-5B94E70D0913}"/>
              </a:ext>
            </a:extLst>
          </p:cNvPr>
          <p:cNvSpPr>
            <a:spLocks noGrp="1"/>
          </p:cNvSpPr>
          <p:nvPr>
            <p:ph type="title"/>
          </p:nvPr>
        </p:nvSpPr>
        <p:spPr/>
        <p:txBody>
          <a:bodyPr/>
          <a:lstStyle/>
          <a:p>
            <a:r>
              <a:rPr lang="en-US" kern="1200" dirty="0">
                <a:latin typeface="+mj-lt"/>
                <a:ea typeface="+mj-ea"/>
                <a:cs typeface="+mj-cs"/>
              </a:rPr>
              <a:t>Types of Data Gathering Methods</a:t>
            </a:r>
            <a:endParaRPr lang="en-GB" dirty="0"/>
          </a:p>
        </p:txBody>
      </p:sp>
      <p:graphicFrame>
        <p:nvGraphicFramePr>
          <p:cNvPr id="12" name="Table 4">
            <a:extLst>
              <a:ext uri="{FF2B5EF4-FFF2-40B4-BE49-F238E27FC236}">
                <a16:creationId xmlns:a16="http://schemas.microsoft.com/office/drawing/2014/main" id="{D30283D0-1555-38D6-3DA8-AAF19D82BC52}"/>
              </a:ext>
            </a:extLst>
          </p:cNvPr>
          <p:cNvGraphicFramePr>
            <a:graphicFrameLocks/>
          </p:cNvGraphicFramePr>
          <p:nvPr>
            <p:extLst>
              <p:ext uri="{D42A27DB-BD31-4B8C-83A1-F6EECF244321}">
                <p14:modId xmlns:p14="http://schemas.microsoft.com/office/powerpoint/2010/main" val="950362567"/>
              </p:ext>
            </p:extLst>
          </p:nvPr>
        </p:nvGraphicFramePr>
        <p:xfrm>
          <a:off x="5995102" y="1256698"/>
          <a:ext cx="5206298" cy="4846320"/>
        </p:xfrm>
        <a:graphic>
          <a:graphicData uri="http://schemas.openxmlformats.org/drawingml/2006/table">
            <a:tbl>
              <a:tblPr firstRow="1" bandRow="1">
                <a:noFill/>
                <a:tableStyleId>{F2DE63D5-997A-4646-A377-4702673A728D}</a:tableStyleId>
              </a:tblPr>
              <a:tblGrid>
                <a:gridCol w="1059700">
                  <a:extLst>
                    <a:ext uri="{9D8B030D-6E8A-4147-A177-3AD203B41FA5}">
                      <a16:colId xmlns:a16="http://schemas.microsoft.com/office/drawing/2014/main" val="2281238313"/>
                    </a:ext>
                  </a:extLst>
                </a:gridCol>
                <a:gridCol w="4146598">
                  <a:extLst>
                    <a:ext uri="{9D8B030D-6E8A-4147-A177-3AD203B41FA5}">
                      <a16:colId xmlns:a16="http://schemas.microsoft.com/office/drawing/2014/main" val="1213086236"/>
                    </a:ext>
                  </a:extLst>
                </a:gridCol>
              </a:tblGrid>
              <a:tr h="588885">
                <a:tc>
                  <a:txBody>
                    <a:bodyPr/>
                    <a:lstStyle/>
                    <a:p>
                      <a:r>
                        <a:rPr lang="en-US" sz="1600" b="1" dirty="0">
                          <a:solidFill>
                            <a:schemeClr val="bg1"/>
                          </a:solidFill>
                        </a:rPr>
                        <a:t>Mixed </a:t>
                      </a:r>
                    </a:p>
                  </a:txBody>
                  <a:tcPr marL="137160" marR="137160" marT="137160" marB="137160" anchor="ctr">
                    <a:lnL w="12700" cmpd="sng">
                      <a:noFill/>
                      <a:prstDash val="solid"/>
                    </a:lnL>
                    <a:lnR w="12700" cmpd="sng">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rPr>
                        <a:t>E.g., Combination of various methods</a:t>
                      </a:r>
                    </a:p>
                  </a:txBody>
                  <a:tcPr marL="137160" marR="137160" marT="137160" marB="137160" anchor="ctr">
                    <a:lnL w="12700" cmpd="sng">
                      <a:noFill/>
                      <a:prstDash val="solid"/>
                    </a:lnL>
                    <a:lnR w="12700" cmpd="sng">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583364703"/>
                  </a:ext>
                </a:extLst>
              </a:tr>
              <a:tr h="1193664">
                <a:tc gridSpan="2">
                  <a:txBody>
                    <a:bodyPr/>
                    <a:lstStyle/>
                    <a:p>
                      <a:r>
                        <a:rPr lang="en-US" sz="1200" b="1" dirty="0">
                          <a:solidFill>
                            <a:schemeClr val="tx1"/>
                          </a:solidFill>
                        </a:rPr>
                        <a:t>Listing of items or factors that are both counted and analyzed for content</a:t>
                      </a:r>
                    </a:p>
                    <a:p>
                      <a:r>
                        <a:rPr lang="en-US" sz="1200" dirty="0">
                          <a:solidFill>
                            <a:schemeClr val="tx1"/>
                          </a:solidFill>
                        </a:rPr>
                        <a:t>Number of barriers and types of barriers to receiving timely opioid use disorder (OUD) treatment</a:t>
                      </a:r>
                    </a:p>
                  </a:txBody>
                  <a:tcPr marL="182880" marR="182880" marT="137160" marB="137160" anchor="ctr">
                    <a:lnL w="12700" cmpd="sng">
                      <a:noFill/>
                      <a:prstDash val="solid"/>
                    </a:lnL>
                    <a:lnR w="12700" cmpd="sng">
                      <a:noFill/>
                      <a:prstDash val="soli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34186561"/>
                  </a:ext>
                </a:extLst>
              </a:tr>
              <a:tr h="913673">
                <a:tc gridSpan="2">
                  <a:txBody>
                    <a:bodyPr/>
                    <a:lstStyle/>
                    <a:p>
                      <a:r>
                        <a:rPr lang="en-US" sz="1200" b="1" dirty="0">
                          <a:solidFill>
                            <a:schemeClr val="tx1"/>
                          </a:solidFill>
                        </a:rPr>
                        <a:t>Survey that collects both numbers and text responses</a:t>
                      </a:r>
                    </a:p>
                    <a:p>
                      <a:r>
                        <a:rPr lang="en-US" sz="1200" dirty="0">
                          <a:solidFill>
                            <a:schemeClr val="tx1"/>
                          </a:solidFill>
                        </a:rPr>
                        <a:t>Survey on stigma that asks how often a person experiences stigma and provides open space for them to describe</a:t>
                      </a:r>
                    </a:p>
                  </a:txBody>
                  <a:tcPr marL="182880" marR="182880" marT="137160" marB="137160"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255010293"/>
                  </a:ext>
                </a:extLst>
              </a:tr>
              <a:tr h="913673">
                <a:tc gridSpan="2">
                  <a:txBody>
                    <a:bodyPr/>
                    <a:lstStyle/>
                    <a:p>
                      <a:r>
                        <a:rPr lang="en-US" sz="1200" b="1" dirty="0">
                          <a:solidFill>
                            <a:schemeClr val="tx1"/>
                          </a:solidFill>
                        </a:rPr>
                        <a:t>Social media</a:t>
                      </a:r>
                      <a:endParaRPr lang="en-US" sz="1200" dirty="0">
                        <a:solidFill>
                          <a:schemeClr val="tx1"/>
                        </a:solidFill>
                      </a:endParaRPr>
                    </a:p>
                    <a:p>
                      <a:r>
                        <a:rPr lang="en-US" sz="1200" dirty="0">
                          <a:solidFill>
                            <a:schemeClr val="tx1"/>
                          </a:solidFill>
                        </a:rPr>
                        <a:t>Count mentions of rehab</a:t>
                      </a:r>
                    </a:p>
                    <a:p>
                      <a:r>
                        <a:rPr lang="en-US" sz="1200" dirty="0">
                          <a:solidFill>
                            <a:schemeClr val="tx1"/>
                          </a:solidFill>
                        </a:rPr>
                        <a:t>Context of personal stories</a:t>
                      </a:r>
                    </a:p>
                  </a:txBody>
                  <a:tcPr marL="182880" marR="182880" marT="137160" marB="137160"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102511785"/>
                  </a:ext>
                </a:extLst>
              </a:tr>
              <a:tr h="710634">
                <a:tc gridSpan="2">
                  <a:txBody>
                    <a:bodyPr/>
                    <a:lstStyle/>
                    <a:p>
                      <a:r>
                        <a:rPr lang="en-US" sz="1200" b="1" dirty="0">
                          <a:solidFill>
                            <a:schemeClr val="tx1"/>
                          </a:solidFill>
                        </a:rPr>
                        <a:t>Case studies</a:t>
                      </a:r>
                    </a:p>
                    <a:p>
                      <a:r>
                        <a:rPr lang="en-US" sz="1200" dirty="0">
                          <a:solidFill>
                            <a:schemeClr val="tx1"/>
                          </a:solidFill>
                        </a:rPr>
                        <a:t>Overdose Fatality Reviews</a:t>
                      </a:r>
                    </a:p>
                  </a:txBody>
                  <a:tcPr marL="182880" marR="182880" marT="137160" marB="137160"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808645833"/>
                  </a:ext>
                </a:extLst>
              </a:tr>
              <a:tr h="525791">
                <a:tc gridSpan="2">
                  <a:txBody>
                    <a:bodyPr/>
                    <a:lstStyle/>
                    <a:p>
                      <a:r>
                        <a:rPr lang="en-US" sz="1200" b="1" dirty="0">
                          <a:solidFill>
                            <a:schemeClr val="tx1"/>
                          </a:solidFill>
                        </a:rPr>
                        <a:t>Ethnographies</a:t>
                      </a:r>
                    </a:p>
                  </a:txBody>
                  <a:tcPr marL="182880" marR="182880" marT="137160" marB="137160"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966389752"/>
                  </a:ext>
                </a:extLst>
              </a:tr>
            </a:tbl>
          </a:graphicData>
        </a:graphic>
      </p:graphicFrame>
    </p:spTree>
    <p:extLst>
      <p:ext uri="{BB962C8B-B14F-4D97-AF65-F5344CB8AC3E}">
        <p14:creationId xmlns:p14="http://schemas.microsoft.com/office/powerpoint/2010/main" val="7912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8754EC-499D-9092-37C2-77CE163AF268}"/>
              </a:ext>
            </a:extLst>
          </p:cNvPr>
          <p:cNvSpPr>
            <a:spLocks noGrp="1"/>
          </p:cNvSpPr>
          <p:nvPr>
            <p:ph type="sldNum" sz="quarter" idx="10"/>
          </p:nvPr>
        </p:nvSpPr>
        <p:spPr/>
        <p:txBody>
          <a:bodyPr/>
          <a:lstStyle/>
          <a:p>
            <a:fld id="{3DB2631F-66FF-594A-AF83-E38E4C69F014}" type="slidenum">
              <a:rPr lang="en-US" smtClean="0"/>
              <a:t>26</a:t>
            </a:fld>
            <a:endParaRPr lang="en-US"/>
          </a:p>
        </p:txBody>
      </p:sp>
      <p:sp>
        <p:nvSpPr>
          <p:cNvPr id="7" name="Title 6">
            <a:extLst>
              <a:ext uri="{FF2B5EF4-FFF2-40B4-BE49-F238E27FC236}">
                <a16:creationId xmlns:a16="http://schemas.microsoft.com/office/drawing/2014/main" id="{F8376795-424F-A7D5-8E31-5B94E70D0913}"/>
              </a:ext>
            </a:extLst>
          </p:cNvPr>
          <p:cNvSpPr>
            <a:spLocks noGrp="1"/>
          </p:cNvSpPr>
          <p:nvPr>
            <p:ph type="title"/>
          </p:nvPr>
        </p:nvSpPr>
        <p:spPr/>
        <p:txBody>
          <a:bodyPr/>
          <a:lstStyle/>
          <a:p>
            <a:r>
              <a:rPr lang="en-US" kern="1200" dirty="0">
                <a:latin typeface="+mj-lt"/>
                <a:ea typeface="+mj-ea"/>
                <a:cs typeface="+mj-cs"/>
              </a:rPr>
              <a:t>Types of Data Gathering Methods</a:t>
            </a:r>
            <a:endParaRPr lang="en-GB" dirty="0"/>
          </a:p>
        </p:txBody>
      </p:sp>
      <p:graphicFrame>
        <p:nvGraphicFramePr>
          <p:cNvPr id="6" name="Table 4">
            <a:extLst>
              <a:ext uri="{FF2B5EF4-FFF2-40B4-BE49-F238E27FC236}">
                <a16:creationId xmlns:a16="http://schemas.microsoft.com/office/drawing/2014/main" id="{48A0054F-6A52-5C4D-5A12-22AB1686650D}"/>
              </a:ext>
            </a:extLst>
          </p:cNvPr>
          <p:cNvGraphicFramePr>
            <a:graphicFrameLocks/>
          </p:cNvGraphicFramePr>
          <p:nvPr>
            <p:extLst>
              <p:ext uri="{D42A27DB-BD31-4B8C-83A1-F6EECF244321}">
                <p14:modId xmlns:p14="http://schemas.microsoft.com/office/powerpoint/2010/main" val="1811750103"/>
              </p:ext>
            </p:extLst>
          </p:nvPr>
        </p:nvGraphicFramePr>
        <p:xfrm>
          <a:off x="5995102" y="1320499"/>
          <a:ext cx="5206298" cy="4546901"/>
        </p:xfrm>
        <a:graphic>
          <a:graphicData uri="http://schemas.openxmlformats.org/drawingml/2006/table">
            <a:tbl>
              <a:tblPr firstRow="1" bandRow="1">
                <a:noFill/>
                <a:tableStyleId>{F2DE63D5-997A-4646-A377-4702673A728D}</a:tableStyleId>
              </a:tblPr>
              <a:tblGrid>
                <a:gridCol w="1859006">
                  <a:extLst>
                    <a:ext uri="{9D8B030D-6E8A-4147-A177-3AD203B41FA5}">
                      <a16:colId xmlns:a16="http://schemas.microsoft.com/office/drawing/2014/main" val="2281238313"/>
                    </a:ext>
                  </a:extLst>
                </a:gridCol>
                <a:gridCol w="3347292">
                  <a:extLst>
                    <a:ext uri="{9D8B030D-6E8A-4147-A177-3AD203B41FA5}">
                      <a16:colId xmlns:a16="http://schemas.microsoft.com/office/drawing/2014/main" val="2841384488"/>
                    </a:ext>
                  </a:extLst>
                </a:gridCol>
              </a:tblGrid>
              <a:tr h="530418">
                <a:tc>
                  <a:txBody>
                    <a:bodyPr/>
                    <a:lstStyle/>
                    <a:p>
                      <a:r>
                        <a:rPr lang="en-US" sz="1600" b="1" dirty="0">
                          <a:solidFill>
                            <a:schemeClr val="bg1"/>
                          </a:solidFill>
                        </a:rPr>
                        <a:t>Participatory* </a:t>
                      </a:r>
                    </a:p>
                  </a:txBody>
                  <a:tcPr marL="137160" marR="137160" marT="137160" marB="137160" anchor="ctr">
                    <a:lnL w="12700" cmpd="sng">
                      <a:noFill/>
                      <a:prstDash val="solid"/>
                    </a:lnL>
                    <a:lnR w="12700" cmpd="sng">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rPr>
                        <a:t>E.g., Inclusive, Interactive, Strengths-based</a:t>
                      </a:r>
                    </a:p>
                  </a:txBody>
                  <a:tcPr marL="137160" marR="137160" marT="137160" marB="137160" anchor="ctr">
                    <a:lnL w="12700" cmpd="sng">
                      <a:noFill/>
                      <a:prstDash val="solid"/>
                    </a:lnL>
                    <a:lnR w="12700" cmpd="sng">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583364703"/>
                  </a:ext>
                </a:extLst>
              </a:tr>
              <a:tr h="1082783">
                <a:tc gridSpan="2">
                  <a:txBody>
                    <a:bodyPr/>
                    <a:lstStyle/>
                    <a:p>
                      <a:r>
                        <a:rPr lang="en-US" sz="1200" b="1" dirty="0">
                          <a:solidFill>
                            <a:schemeClr val="tx1"/>
                          </a:solidFill>
                        </a:rPr>
                        <a:t>Ranking</a:t>
                      </a:r>
                      <a:endParaRPr lang="en-US" sz="1200" dirty="0">
                        <a:solidFill>
                          <a:schemeClr val="tx1"/>
                        </a:solidFill>
                      </a:endParaRPr>
                    </a:p>
                    <a:p>
                      <a:r>
                        <a:rPr lang="en-US" sz="1200" dirty="0">
                          <a:solidFill>
                            <a:schemeClr val="tx1"/>
                          </a:solidFill>
                        </a:rPr>
                        <a:t>Which recovery services are most accessible and/or preferred in an affected neighborhood?</a:t>
                      </a:r>
                    </a:p>
                  </a:txBody>
                  <a:tcPr marL="274320" marR="274320" marT="65392" marB="65392" anchor="ctr">
                    <a:lnL w="12700" cmpd="sng">
                      <a:noFill/>
                      <a:prstDash val="solid"/>
                    </a:lnL>
                    <a:lnR w="12700" cmpd="sng">
                      <a:noFill/>
                      <a:prstDash val="solid"/>
                    </a:lnR>
                    <a:lnT w="57150" cap="flat" cmpd="sng" algn="ctr">
                      <a:no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34186561"/>
                  </a:ext>
                </a:extLst>
              </a:tr>
              <a:tr h="1333500">
                <a:tc gridSpan="2">
                  <a:txBody>
                    <a:bodyPr/>
                    <a:lstStyle/>
                    <a:p>
                      <a:r>
                        <a:rPr lang="en-US" sz="1200" b="1" dirty="0">
                          <a:solidFill>
                            <a:schemeClr val="tx1"/>
                          </a:solidFill>
                        </a:rPr>
                        <a:t>Empathy maps </a:t>
                      </a:r>
                      <a:endParaRPr lang="en-US" sz="1200" dirty="0">
                        <a:solidFill>
                          <a:schemeClr val="tx1"/>
                        </a:solidFill>
                      </a:endParaRPr>
                    </a:p>
                    <a:p>
                      <a:r>
                        <a:rPr lang="en-US" sz="1200" dirty="0">
                          <a:solidFill>
                            <a:schemeClr val="tx1"/>
                          </a:solidFill>
                        </a:rPr>
                        <a:t>Public safety officials’ perspectives on the needs of  people who use drugs</a:t>
                      </a:r>
                    </a:p>
                  </a:txBody>
                  <a:tcPr marL="274320" marR="27432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255010293"/>
                  </a:ext>
                </a:extLst>
              </a:tr>
              <a:tr h="1066800">
                <a:tc gridSpan="2">
                  <a:txBody>
                    <a:bodyPr/>
                    <a:lstStyle/>
                    <a:p>
                      <a:r>
                        <a:rPr lang="en-US" sz="1200" b="1" dirty="0">
                          <a:solidFill>
                            <a:schemeClr val="tx1"/>
                          </a:solidFill>
                        </a:rPr>
                        <a:t>Community diagramming </a:t>
                      </a:r>
                      <a:endParaRPr lang="en-US" sz="1200" dirty="0">
                        <a:solidFill>
                          <a:schemeClr val="tx1"/>
                        </a:solidFill>
                      </a:endParaRPr>
                    </a:p>
                    <a:p>
                      <a:r>
                        <a:rPr lang="en-US" sz="1200" dirty="0">
                          <a:solidFill>
                            <a:schemeClr val="tx1"/>
                          </a:solidFill>
                        </a:rPr>
                        <a:t>Drawing of neighborhoods where drug dealing occurs and location of service sites</a:t>
                      </a:r>
                    </a:p>
                  </a:txBody>
                  <a:tcPr marL="274320" marR="27432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102511785"/>
                  </a:ext>
                </a:extLst>
              </a:tr>
              <a:tr h="533400">
                <a:tc gridSpan="2">
                  <a:txBody>
                    <a:bodyPr/>
                    <a:lstStyle/>
                    <a:p>
                      <a:r>
                        <a:rPr lang="en-US" sz="1200" b="1" dirty="0">
                          <a:solidFill>
                            <a:schemeClr val="tx1"/>
                          </a:solidFill>
                        </a:rPr>
                        <a:t>Asset mapping </a:t>
                      </a:r>
                    </a:p>
                  </a:txBody>
                  <a:tcPr marL="274320" marR="274320" marT="65392" marB="65392"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57150" cap="flat" cmpd="sng" algn="ctr">
                      <a:solidFill>
                        <a:schemeClr val="accent2"/>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808645833"/>
                  </a:ext>
                </a:extLst>
              </a:tr>
            </a:tbl>
          </a:graphicData>
        </a:graphic>
      </p:graphicFrame>
      <p:sp>
        <p:nvSpPr>
          <p:cNvPr id="8" name="Content Placeholder 2">
            <a:extLst>
              <a:ext uri="{FF2B5EF4-FFF2-40B4-BE49-F238E27FC236}">
                <a16:creationId xmlns:a16="http://schemas.microsoft.com/office/drawing/2014/main" id="{AD73578C-C1D6-31F5-E4DD-35B3BF39840E}"/>
              </a:ext>
            </a:extLst>
          </p:cNvPr>
          <p:cNvSpPr txBox="1">
            <a:spLocks/>
          </p:cNvSpPr>
          <p:nvPr/>
        </p:nvSpPr>
        <p:spPr>
          <a:xfrm>
            <a:off x="824242" y="5070799"/>
            <a:ext cx="3490038" cy="1085804"/>
          </a:xfrm>
          <a:prstGeom prst="roundRect">
            <a:avLst/>
          </a:prstGeom>
          <a:solidFill>
            <a:schemeClr val="accent3">
              <a:lumMod val="90000"/>
              <a:alpha val="50000"/>
            </a:schemeClr>
          </a:solidFill>
        </p:spPr>
        <p:txBody>
          <a:bodyPr vert="horz" lIns="274320" tIns="45720" rIns="18288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10000"/>
              </a:lnSpc>
              <a:buFont typeface="Arial" panose="020B0604020202020204" pitchFamily="34" charset="0"/>
              <a:buNone/>
            </a:pPr>
            <a:r>
              <a:rPr lang="en-US" sz="1200" dirty="0"/>
              <a:t>*See </a:t>
            </a:r>
            <a:r>
              <a:rPr lang="en-US" sz="1200" b="1" dirty="0">
                <a:hlinkClick r:id="rId3">
                  <a:extLst>
                    <a:ext uri="{A12FA001-AC4F-418D-AE19-62706E023703}">
                      <ahyp:hlinkClr xmlns:ahyp="http://schemas.microsoft.com/office/drawing/2018/hyperlinkcolor" val="tx"/>
                    </a:ext>
                  </a:extLst>
                </a:hlinkClick>
              </a:rPr>
              <a:t>M2: Participatory Data Methods Matrix Activity</a:t>
            </a:r>
            <a:r>
              <a:rPr lang="en-US" sz="1200" b="1" dirty="0"/>
              <a:t> </a:t>
            </a:r>
            <a:r>
              <a:rPr lang="en-US" sz="1200" dirty="0"/>
              <a:t>for more on the  methods in this column. </a:t>
            </a:r>
          </a:p>
        </p:txBody>
      </p:sp>
      <p:pic>
        <p:nvPicPr>
          <p:cNvPr id="9" name="Graphic 19">
            <a:extLst>
              <a:ext uri="{FF2B5EF4-FFF2-40B4-BE49-F238E27FC236}">
                <a16:creationId xmlns:a16="http://schemas.microsoft.com/office/drawing/2014/main" id="{38263480-3240-26A4-25E5-CC779996CF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025" y="5352807"/>
            <a:ext cx="287020" cy="287020"/>
          </a:xfrm>
          <a:prstGeom prst="rect">
            <a:avLst/>
          </a:prstGeom>
        </p:spPr>
      </p:pic>
    </p:spTree>
    <p:extLst>
      <p:ext uri="{BB962C8B-B14F-4D97-AF65-F5344CB8AC3E}">
        <p14:creationId xmlns:p14="http://schemas.microsoft.com/office/powerpoint/2010/main" val="32812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A3D05F-6E4E-4F38-6914-E5E32A45C844}"/>
              </a:ext>
            </a:extLst>
          </p:cNvPr>
          <p:cNvSpPr>
            <a:spLocks noGrp="1"/>
          </p:cNvSpPr>
          <p:nvPr>
            <p:ph type="sldNum" sz="quarter" idx="10"/>
          </p:nvPr>
        </p:nvSpPr>
        <p:spPr/>
        <p:txBody>
          <a:bodyPr/>
          <a:lstStyle/>
          <a:p>
            <a:fld id="{3DB2631F-66FF-594A-AF83-E38E4C69F014}" type="slidenum">
              <a:rPr lang="en-US" smtClean="0"/>
              <a:t>27</a:t>
            </a:fld>
            <a:endParaRPr lang="en-US"/>
          </a:p>
        </p:txBody>
      </p:sp>
      <p:sp>
        <p:nvSpPr>
          <p:cNvPr id="2" name="Title 1">
            <a:extLst>
              <a:ext uri="{FF2B5EF4-FFF2-40B4-BE49-F238E27FC236}">
                <a16:creationId xmlns:a16="http://schemas.microsoft.com/office/drawing/2014/main" id="{1A0FDFC7-AD10-CD49-BF87-8F620A5CC03E}"/>
              </a:ext>
            </a:extLst>
          </p:cNvPr>
          <p:cNvSpPr>
            <a:spLocks noGrp="1"/>
          </p:cNvSpPr>
          <p:nvPr>
            <p:ph type="title"/>
          </p:nvPr>
        </p:nvSpPr>
        <p:spPr>
          <a:xfrm>
            <a:off x="179922" y="843006"/>
            <a:ext cx="8951551" cy="517138"/>
          </a:xfrm>
        </p:spPr>
        <p:txBody>
          <a:bodyPr/>
          <a:lstStyle/>
          <a:p>
            <a:r>
              <a:rPr lang="en-US" dirty="0"/>
              <a:t>Selecting Data Gathering Methods </a:t>
            </a:r>
          </a:p>
        </p:txBody>
      </p:sp>
      <p:sp>
        <p:nvSpPr>
          <p:cNvPr id="9" name="TextBox 8">
            <a:extLst>
              <a:ext uri="{FF2B5EF4-FFF2-40B4-BE49-F238E27FC236}">
                <a16:creationId xmlns:a16="http://schemas.microsoft.com/office/drawing/2014/main" id="{D9EE0B44-1893-AABC-31CB-9B00DF546A09}"/>
              </a:ext>
            </a:extLst>
          </p:cNvPr>
          <p:cNvSpPr txBox="1"/>
          <p:nvPr/>
        </p:nvSpPr>
        <p:spPr>
          <a:xfrm>
            <a:off x="539847" y="1808447"/>
            <a:ext cx="3009378" cy="1107996"/>
          </a:xfrm>
          <a:prstGeom prst="rect">
            <a:avLst/>
          </a:prstGeom>
          <a:noFill/>
        </p:spPr>
        <p:txBody>
          <a:bodyPr wrap="square" rtlCol="0">
            <a:spAutoFit/>
          </a:bodyPr>
          <a:lstStyle/>
          <a:p>
            <a:r>
              <a:rPr lang="en-US" sz="2200" b="1" dirty="0"/>
              <a:t>Primary Data Collection: </a:t>
            </a:r>
            <a:r>
              <a:rPr lang="en-US" sz="2200" dirty="0"/>
              <a:t>You collect the data </a:t>
            </a:r>
          </a:p>
        </p:txBody>
      </p:sp>
      <p:sp>
        <p:nvSpPr>
          <p:cNvPr id="19" name="Content Placeholder 2">
            <a:extLst>
              <a:ext uri="{FF2B5EF4-FFF2-40B4-BE49-F238E27FC236}">
                <a16:creationId xmlns:a16="http://schemas.microsoft.com/office/drawing/2014/main" id="{C9F22240-1E67-9AF7-C2CD-7477963AD35B}"/>
              </a:ext>
            </a:extLst>
          </p:cNvPr>
          <p:cNvSpPr txBox="1">
            <a:spLocks/>
          </p:cNvSpPr>
          <p:nvPr/>
        </p:nvSpPr>
        <p:spPr>
          <a:xfrm>
            <a:off x="675747" y="5373167"/>
            <a:ext cx="2756385" cy="803796"/>
          </a:xfrm>
          <a:prstGeom prst="roundRect">
            <a:avLst/>
          </a:prstGeom>
          <a:solidFill>
            <a:schemeClr val="accent3">
              <a:lumMod val="90000"/>
              <a:alpha val="50000"/>
            </a:schemeClr>
          </a:solidFill>
        </p:spPr>
        <p:txBody>
          <a:bodyPr vert="horz" lIns="228600" tIns="45720" rIns="18288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10000"/>
              </a:lnSpc>
              <a:buFont typeface="Arial" panose="020B0604020202020204" pitchFamily="34" charset="0"/>
              <a:buNone/>
            </a:pPr>
            <a:r>
              <a:rPr lang="en-US" sz="1000" dirty="0"/>
              <a:t>Use the </a:t>
            </a:r>
            <a:r>
              <a:rPr lang="en-US" sz="1000" b="1" dirty="0">
                <a:hlinkClick r:id="rId3">
                  <a:extLst>
                    <a:ext uri="{A12FA001-AC4F-418D-AE19-62706E023703}">
                      <ahyp:hlinkClr xmlns:ahyp="http://schemas.microsoft.com/office/drawing/2018/hyperlinkcolor" val="tx"/>
                    </a:ext>
                  </a:extLst>
                </a:hlinkClick>
              </a:rPr>
              <a:t>M2: System Mapping </a:t>
            </a:r>
            <a:r>
              <a:rPr lang="en-US" sz="1000" dirty="0"/>
              <a:t>tool to help identify data gaps and needs</a:t>
            </a:r>
          </a:p>
        </p:txBody>
      </p:sp>
      <p:pic>
        <p:nvPicPr>
          <p:cNvPr id="20" name="Graphic 19">
            <a:extLst>
              <a:ext uri="{FF2B5EF4-FFF2-40B4-BE49-F238E27FC236}">
                <a16:creationId xmlns:a16="http://schemas.microsoft.com/office/drawing/2014/main" id="{13A22BFF-5B74-6C67-5F89-19988ECEBE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704" y="5556399"/>
            <a:ext cx="228600" cy="228600"/>
          </a:xfrm>
          <a:prstGeom prst="rect">
            <a:avLst/>
          </a:prstGeom>
        </p:spPr>
      </p:pic>
      <p:cxnSp>
        <p:nvCxnSpPr>
          <p:cNvPr id="10" name="Straight Connector 9">
            <a:extLst>
              <a:ext uri="{FF2B5EF4-FFF2-40B4-BE49-F238E27FC236}">
                <a16:creationId xmlns:a16="http://schemas.microsoft.com/office/drawing/2014/main" id="{4F1FF599-DB20-185D-6837-9EEC94B9DB27}"/>
              </a:ext>
            </a:extLst>
          </p:cNvPr>
          <p:cNvCxnSpPr>
            <a:cxnSpLocks/>
          </p:cNvCxnSpPr>
          <p:nvPr/>
        </p:nvCxnSpPr>
        <p:spPr>
          <a:xfrm>
            <a:off x="6563638" y="3169085"/>
            <a:ext cx="4888283" cy="0"/>
          </a:xfrm>
          <a:prstGeom prst="line">
            <a:avLst/>
          </a:prstGeom>
          <a:ln w="38100">
            <a:solidFill>
              <a:srgbClr val="F9F5F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45A4F9-632C-8CE7-328A-BA22DC255F32}"/>
              </a:ext>
            </a:extLst>
          </p:cNvPr>
          <p:cNvCxnSpPr>
            <a:cxnSpLocks/>
          </p:cNvCxnSpPr>
          <p:nvPr/>
        </p:nvCxnSpPr>
        <p:spPr>
          <a:xfrm>
            <a:off x="6590778" y="4436302"/>
            <a:ext cx="4888283" cy="0"/>
          </a:xfrm>
          <a:prstGeom prst="line">
            <a:avLst/>
          </a:prstGeom>
          <a:ln w="38100">
            <a:solidFill>
              <a:srgbClr val="F9F5F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C2EBD1C-B990-CF5B-66E6-439BFA9E237E}"/>
              </a:ext>
            </a:extLst>
          </p:cNvPr>
          <p:cNvGrpSpPr/>
          <p:nvPr/>
        </p:nvGrpSpPr>
        <p:grpSpPr>
          <a:xfrm>
            <a:off x="4061432" y="1783396"/>
            <a:ext cx="4676385" cy="4454726"/>
            <a:chOff x="3997573" y="1339088"/>
            <a:chExt cx="4179825" cy="3783376"/>
          </a:xfrm>
        </p:grpSpPr>
        <p:sp>
          <p:nvSpPr>
            <p:cNvPr id="16" name="Partial Circle 15">
              <a:extLst>
                <a:ext uri="{FF2B5EF4-FFF2-40B4-BE49-F238E27FC236}">
                  <a16:creationId xmlns:a16="http://schemas.microsoft.com/office/drawing/2014/main" id="{1BB5D8F6-C300-87BA-214E-E132D3E87442}"/>
                </a:ext>
              </a:extLst>
            </p:cNvPr>
            <p:cNvSpPr/>
            <p:nvPr/>
          </p:nvSpPr>
          <p:spPr>
            <a:xfrm>
              <a:off x="3997573" y="1339088"/>
              <a:ext cx="4179825" cy="3783376"/>
            </a:xfrm>
            <a:prstGeom prst="pie">
              <a:avLst>
                <a:gd name="adj1" fmla="val 5400000"/>
                <a:gd name="adj2" fmla="val 16200000"/>
              </a:avLst>
            </a:prstGeom>
            <a:solidFill>
              <a:schemeClr val="accent1">
                <a:lumMod val="50000"/>
              </a:schemeClr>
            </a:solidFill>
            <a:ln>
              <a:solidFill>
                <a:srgbClr val="F9F5F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Partial Circle 16">
              <a:extLst>
                <a:ext uri="{FF2B5EF4-FFF2-40B4-BE49-F238E27FC236}">
                  <a16:creationId xmlns:a16="http://schemas.microsoft.com/office/drawing/2014/main" id="{9FCD9D09-6239-22E8-B982-DC21AF88E2DF}"/>
                </a:ext>
              </a:extLst>
            </p:cNvPr>
            <p:cNvSpPr/>
            <p:nvPr/>
          </p:nvSpPr>
          <p:spPr>
            <a:xfrm>
              <a:off x="4737557" y="2593038"/>
              <a:ext cx="2705143" cy="2529426"/>
            </a:xfrm>
            <a:prstGeom prst="pie">
              <a:avLst>
                <a:gd name="adj1" fmla="val 5400000"/>
                <a:gd name="adj2" fmla="val 16200000"/>
              </a:avLst>
            </a:prstGeom>
            <a:solidFill>
              <a:schemeClr val="accent1">
                <a:lumMod val="75000"/>
              </a:schemeClr>
            </a:solidFill>
            <a:ln w="25400">
              <a:solidFill>
                <a:srgbClr val="F9F5F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Partial Circle 17">
              <a:extLst>
                <a:ext uri="{FF2B5EF4-FFF2-40B4-BE49-F238E27FC236}">
                  <a16:creationId xmlns:a16="http://schemas.microsoft.com/office/drawing/2014/main" id="{2350129E-B9F9-2B57-CB62-DC2B39263A1F}"/>
                </a:ext>
              </a:extLst>
            </p:cNvPr>
            <p:cNvSpPr/>
            <p:nvPr/>
          </p:nvSpPr>
          <p:spPr>
            <a:xfrm>
              <a:off x="5469026" y="3846983"/>
              <a:ext cx="1253946" cy="1253946"/>
            </a:xfrm>
            <a:prstGeom prst="pie">
              <a:avLst>
                <a:gd name="adj1" fmla="val 5400000"/>
                <a:gd name="adj2" fmla="val 16200000"/>
              </a:avLst>
            </a:prstGeom>
            <a:solidFill>
              <a:schemeClr val="accent2"/>
            </a:solidFill>
            <a:ln w="25400">
              <a:solidFill>
                <a:srgbClr val="F9F5F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21" name="Rectangle 20">
            <a:extLst>
              <a:ext uri="{FF2B5EF4-FFF2-40B4-BE49-F238E27FC236}">
                <a16:creationId xmlns:a16="http://schemas.microsoft.com/office/drawing/2014/main" id="{3ACFC0CF-7A69-B408-F0FF-BC0A9CC3FF47}"/>
              </a:ext>
            </a:extLst>
          </p:cNvPr>
          <p:cNvSpPr/>
          <p:nvPr/>
        </p:nvSpPr>
        <p:spPr>
          <a:xfrm>
            <a:off x="6452992" y="1795921"/>
            <a:ext cx="2265123" cy="14521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Quantitative</a:t>
            </a:r>
            <a:endParaRPr lang="en-GB" sz="2200" dirty="0"/>
          </a:p>
        </p:txBody>
      </p:sp>
      <p:sp>
        <p:nvSpPr>
          <p:cNvPr id="22" name="Rectangle 21">
            <a:extLst>
              <a:ext uri="{FF2B5EF4-FFF2-40B4-BE49-F238E27FC236}">
                <a16:creationId xmlns:a16="http://schemas.microsoft.com/office/drawing/2014/main" id="{AEF649BA-8935-2883-1D5A-45C126E830D7}"/>
              </a:ext>
            </a:extLst>
          </p:cNvPr>
          <p:cNvSpPr/>
          <p:nvPr/>
        </p:nvSpPr>
        <p:spPr>
          <a:xfrm>
            <a:off x="6452992" y="3285611"/>
            <a:ext cx="2265123" cy="14388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Qualitative</a:t>
            </a:r>
          </a:p>
        </p:txBody>
      </p:sp>
      <p:sp>
        <p:nvSpPr>
          <p:cNvPr id="23" name="Rectangle 22">
            <a:extLst>
              <a:ext uri="{FF2B5EF4-FFF2-40B4-BE49-F238E27FC236}">
                <a16:creationId xmlns:a16="http://schemas.microsoft.com/office/drawing/2014/main" id="{E5C10DD3-E054-5948-AF25-2A648BE48E63}"/>
              </a:ext>
            </a:extLst>
          </p:cNvPr>
          <p:cNvSpPr/>
          <p:nvPr/>
        </p:nvSpPr>
        <p:spPr>
          <a:xfrm>
            <a:off x="6452992" y="4762063"/>
            <a:ext cx="2265123" cy="1452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Participatory</a:t>
            </a:r>
          </a:p>
        </p:txBody>
      </p:sp>
      <p:sp>
        <p:nvSpPr>
          <p:cNvPr id="24" name="Rectangle 23">
            <a:extLst>
              <a:ext uri="{FF2B5EF4-FFF2-40B4-BE49-F238E27FC236}">
                <a16:creationId xmlns:a16="http://schemas.microsoft.com/office/drawing/2014/main" id="{074C05D7-FCAB-6043-D743-41F7469FDAD2}"/>
              </a:ext>
            </a:extLst>
          </p:cNvPr>
          <p:cNvSpPr/>
          <p:nvPr/>
        </p:nvSpPr>
        <p:spPr>
          <a:xfrm>
            <a:off x="8718115" y="1795921"/>
            <a:ext cx="2934038" cy="145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5425" indent="-225425">
              <a:spcAft>
                <a:spcPts val="600"/>
              </a:spcAft>
              <a:buClr>
                <a:schemeClr val="accent1">
                  <a:lumMod val="50000"/>
                </a:schemeClr>
              </a:buClr>
              <a:buFont typeface="Wingdings 3" panose="05040102010807070707" pitchFamily="18" charset="2"/>
              <a:buChar char="ª"/>
            </a:pPr>
            <a:r>
              <a:rPr lang="en-US" sz="1200" dirty="0">
                <a:solidFill>
                  <a:schemeClr val="tx1"/>
                </a:solidFill>
              </a:rPr>
              <a:t>Community survey by harm reduction providers</a:t>
            </a:r>
          </a:p>
          <a:p>
            <a:pPr marL="225425" indent="-225425">
              <a:spcAft>
                <a:spcPts val="600"/>
              </a:spcAft>
              <a:buClr>
                <a:schemeClr val="accent1">
                  <a:lumMod val="50000"/>
                </a:schemeClr>
              </a:buClr>
              <a:buFont typeface="Wingdings 3" panose="05040102010807070707" pitchFamily="18" charset="2"/>
              <a:buChar char="ª"/>
            </a:pPr>
            <a:r>
              <a:rPr lang="en-US" sz="1200" dirty="0">
                <a:solidFill>
                  <a:schemeClr val="tx1"/>
                </a:solidFill>
              </a:rPr>
              <a:t>Agency specific figures </a:t>
            </a:r>
          </a:p>
        </p:txBody>
      </p:sp>
      <p:sp>
        <p:nvSpPr>
          <p:cNvPr id="25" name="Rectangle 24">
            <a:extLst>
              <a:ext uri="{FF2B5EF4-FFF2-40B4-BE49-F238E27FC236}">
                <a16:creationId xmlns:a16="http://schemas.microsoft.com/office/drawing/2014/main" id="{3931055B-D7D1-C799-61E1-E06C03A76DA3}"/>
              </a:ext>
            </a:extLst>
          </p:cNvPr>
          <p:cNvSpPr/>
          <p:nvPr/>
        </p:nvSpPr>
        <p:spPr>
          <a:xfrm>
            <a:off x="8718115" y="3284197"/>
            <a:ext cx="2934038" cy="145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5425" indent="-225425">
              <a:spcAft>
                <a:spcPts val="600"/>
              </a:spcAft>
              <a:buClr>
                <a:schemeClr val="accent1">
                  <a:lumMod val="75000"/>
                </a:schemeClr>
              </a:buClr>
              <a:buFont typeface="Wingdings 3" panose="05040102010807070707" pitchFamily="18" charset="2"/>
              <a:buChar char="ª"/>
            </a:pPr>
            <a:r>
              <a:rPr lang="en-US" sz="1200" dirty="0">
                <a:solidFill>
                  <a:schemeClr val="tx1"/>
                </a:solidFill>
              </a:rPr>
              <a:t>Focus groups or interviews with people in recovery</a:t>
            </a:r>
          </a:p>
          <a:p>
            <a:pPr marL="225425" indent="-225425">
              <a:spcAft>
                <a:spcPts val="600"/>
              </a:spcAft>
              <a:buClr>
                <a:schemeClr val="accent1">
                  <a:lumMod val="75000"/>
                </a:schemeClr>
              </a:buClr>
              <a:buFont typeface="Wingdings 3" panose="05040102010807070707" pitchFamily="18" charset="2"/>
              <a:buChar char="ª"/>
            </a:pPr>
            <a:r>
              <a:rPr lang="en-US" sz="1200" dirty="0">
                <a:solidFill>
                  <a:schemeClr val="tx1"/>
                </a:solidFill>
              </a:rPr>
              <a:t>Townhall meeting with community members</a:t>
            </a:r>
          </a:p>
        </p:txBody>
      </p:sp>
      <p:sp>
        <p:nvSpPr>
          <p:cNvPr id="26" name="Rectangle 25">
            <a:extLst>
              <a:ext uri="{FF2B5EF4-FFF2-40B4-BE49-F238E27FC236}">
                <a16:creationId xmlns:a16="http://schemas.microsoft.com/office/drawing/2014/main" id="{BAEE47AE-F859-66EE-14EF-668B9C2286FE}"/>
              </a:ext>
            </a:extLst>
          </p:cNvPr>
          <p:cNvSpPr/>
          <p:nvPr/>
        </p:nvSpPr>
        <p:spPr>
          <a:xfrm>
            <a:off x="8718115" y="4770178"/>
            <a:ext cx="2934038" cy="145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5425" indent="-225425">
              <a:spcAft>
                <a:spcPts val="600"/>
              </a:spcAft>
              <a:buClr>
                <a:schemeClr val="accent2"/>
              </a:buClr>
              <a:buFont typeface="Wingdings 3" panose="05040102010807070707" pitchFamily="18" charset="2"/>
              <a:buChar char="ª"/>
            </a:pPr>
            <a:r>
              <a:rPr lang="en-US" sz="1200" dirty="0">
                <a:solidFill>
                  <a:schemeClr val="tx1"/>
                </a:solidFill>
              </a:rPr>
              <a:t>Community asset  mapping </a:t>
            </a:r>
          </a:p>
          <a:p>
            <a:pPr marL="225425" indent="-225425">
              <a:spcAft>
                <a:spcPts val="600"/>
              </a:spcAft>
              <a:buClr>
                <a:schemeClr val="accent2"/>
              </a:buClr>
              <a:buFont typeface="Wingdings 3" panose="05040102010807070707" pitchFamily="18" charset="2"/>
              <a:buChar char="ª"/>
            </a:pPr>
            <a:r>
              <a:rPr lang="en-US" sz="1200" dirty="0">
                <a:solidFill>
                  <a:schemeClr val="tx1"/>
                </a:solidFill>
              </a:rPr>
              <a:t>Empathy maps</a:t>
            </a:r>
          </a:p>
          <a:p>
            <a:pPr marL="225425" indent="-225425">
              <a:spcAft>
                <a:spcPts val="600"/>
              </a:spcAft>
              <a:buClr>
                <a:schemeClr val="accent2"/>
              </a:buClr>
              <a:buFont typeface="Wingdings 3" panose="05040102010807070707" pitchFamily="18" charset="2"/>
              <a:buChar char="ª"/>
            </a:pPr>
            <a:r>
              <a:rPr lang="en-US" sz="1200" dirty="0">
                <a:solidFill>
                  <a:schemeClr val="tx1"/>
                </a:solidFill>
              </a:rPr>
              <a:t>Ranking </a:t>
            </a:r>
          </a:p>
        </p:txBody>
      </p:sp>
    </p:spTree>
    <p:extLst>
      <p:ext uri="{BB962C8B-B14F-4D97-AF65-F5344CB8AC3E}">
        <p14:creationId xmlns:p14="http://schemas.microsoft.com/office/powerpoint/2010/main" val="27831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DFC7-AD10-CD49-BF87-8F620A5CC03E}"/>
              </a:ext>
            </a:extLst>
          </p:cNvPr>
          <p:cNvSpPr>
            <a:spLocks noGrp="1"/>
          </p:cNvSpPr>
          <p:nvPr>
            <p:ph type="title"/>
          </p:nvPr>
        </p:nvSpPr>
        <p:spPr>
          <a:xfrm>
            <a:off x="179923" y="843006"/>
            <a:ext cx="10241732" cy="517138"/>
          </a:xfrm>
        </p:spPr>
        <p:txBody>
          <a:bodyPr/>
          <a:lstStyle/>
          <a:p>
            <a:r>
              <a:rPr lang="en-US" dirty="0"/>
              <a:t>Selecting Data Gathering Methods </a:t>
            </a:r>
          </a:p>
        </p:txBody>
      </p:sp>
      <p:sp>
        <p:nvSpPr>
          <p:cNvPr id="9" name="TextBox 8">
            <a:extLst>
              <a:ext uri="{FF2B5EF4-FFF2-40B4-BE49-F238E27FC236}">
                <a16:creationId xmlns:a16="http://schemas.microsoft.com/office/drawing/2014/main" id="{FBF7B6C5-7808-F64C-B9DF-ED28CB3DE365}"/>
              </a:ext>
            </a:extLst>
          </p:cNvPr>
          <p:cNvSpPr txBox="1"/>
          <p:nvPr/>
        </p:nvSpPr>
        <p:spPr>
          <a:xfrm>
            <a:off x="539847" y="1808447"/>
            <a:ext cx="2892285" cy="1446550"/>
          </a:xfrm>
          <a:prstGeom prst="rect">
            <a:avLst/>
          </a:prstGeom>
          <a:noFill/>
        </p:spPr>
        <p:txBody>
          <a:bodyPr wrap="square" rtlCol="0">
            <a:spAutoFit/>
          </a:bodyPr>
          <a:lstStyle/>
          <a:p>
            <a:r>
              <a:rPr lang="en-US" sz="2200" b="1" dirty="0"/>
              <a:t>Secondary Data Collection: </a:t>
            </a:r>
            <a:r>
              <a:rPr lang="en-US" sz="2200" dirty="0"/>
              <a:t>You review data that others collected </a:t>
            </a:r>
          </a:p>
        </p:txBody>
      </p:sp>
      <p:sp>
        <p:nvSpPr>
          <p:cNvPr id="7" name="Slide Number Placeholder 6">
            <a:extLst>
              <a:ext uri="{FF2B5EF4-FFF2-40B4-BE49-F238E27FC236}">
                <a16:creationId xmlns:a16="http://schemas.microsoft.com/office/drawing/2014/main" id="{19C3093E-AB53-70A3-501D-3DA435A44A6C}"/>
              </a:ext>
            </a:extLst>
          </p:cNvPr>
          <p:cNvSpPr>
            <a:spLocks noGrp="1"/>
          </p:cNvSpPr>
          <p:nvPr>
            <p:ph type="sldNum" sz="quarter" idx="10"/>
          </p:nvPr>
        </p:nvSpPr>
        <p:spPr/>
        <p:txBody>
          <a:bodyPr/>
          <a:lstStyle/>
          <a:p>
            <a:fld id="{397FDA30-B8BA-4453-AFC9-28FC6CA5AD01}" type="slidenum">
              <a:rPr lang="en-GB" smtClean="0"/>
              <a:pPr/>
              <a:t>28</a:t>
            </a:fld>
            <a:endParaRPr lang="en-GB" dirty="0"/>
          </a:p>
        </p:txBody>
      </p:sp>
      <p:cxnSp>
        <p:nvCxnSpPr>
          <p:cNvPr id="13" name="Straight Connector 12">
            <a:extLst>
              <a:ext uri="{FF2B5EF4-FFF2-40B4-BE49-F238E27FC236}">
                <a16:creationId xmlns:a16="http://schemas.microsoft.com/office/drawing/2014/main" id="{5437FDE3-83C7-2C82-8CBA-F47A2A136628}"/>
              </a:ext>
            </a:extLst>
          </p:cNvPr>
          <p:cNvCxnSpPr>
            <a:cxnSpLocks/>
          </p:cNvCxnSpPr>
          <p:nvPr/>
        </p:nvCxnSpPr>
        <p:spPr>
          <a:xfrm>
            <a:off x="6563638" y="3169085"/>
            <a:ext cx="4888283" cy="0"/>
          </a:xfrm>
          <a:prstGeom prst="line">
            <a:avLst/>
          </a:prstGeom>
          <a:ln w="38100">
            <a:solidFill>
              <a:srgbClr val="F9F5F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8B3BFE-5C03-5257-28C6-4E221E0273AD}"/>
              </a:ext>
            </a:extLst>
          </p:cNvPr>
          <p:cNvCxnSpPr>
            <a:cxnSpLocks/>
          </p:cNvCxnSpPr>
          <p:nvPr/>
        </p:nvCxnSpPr>
        <p:spPr>
          <a:xfrm>
            <a:off x="6590778" y="4436302"/>
            <a:ext cx="4888283" cy="0"/>
          </a:xfrm>
          <a:prstGeom prst="line">
            <a:avLst/>
          </a:prstGeom>
          <a:ln w="38100">
            <a:solidFill>
              <a:srgbClr val="F9F5F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830B9D2E-D501-90AE-818B-456C077244E4}"/>
              </a:ext>
            </a:extLst>
          </p:cNvPr>
          <p:cNvSpPr txBox="1">
            <a:spLocks/>
          </p:cNvSpPr>
          <p:nvPr/>
        </p:nvSpPr>
        <p:spPr>
          <a:xfrm>
            <a:off x="675747" y="5373167"/>
            <a:ext cx="2756385" cy="803796"/>
          </a:xfrm>
          <a:prstGeom prst="roundRect">
            <a:avLst/>
          </a:prstGeom>
          <a:solidFill>
            <a:schemeClr val="accent3">
              <a:lumMod val="90000"/>
              <a:alpha val="50000"/>
            </a:schemeClr>
          </a:solidFill>
        </p:spPr>
        <p:txBody>
          <a:bodyPr vert="horz" lIns="228600" tIns="45720" rIns="18288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10000"/>
              </a:lnSpc>
              <a:buFont typeface="Arial" panose="020B0604020202020204" pitchFamily="34" charset="0"/>
              <a:buNone/>
            </a:pPr>
            <a:r>
              <a:rPr lang="en-US" sz="1000" dirty="0"/>
              <a:t>Use the </a:t>
            </a:r>
            <a:r>
              <a:rPr lang="en-US" sz="1000" b="1" dirty="0">
                <a:hlinkClick r:id="rId3">
                  <a:extLst>
                    <a:ext uri="{A12FA001-AC4F-418D-AE19-62706E023703}">
                      <ahyp:hlinkClr xmlns:ahyp="http://schemas.microsoft.com/office/drawing/2018/hyperlinkcolor" val="tx"/>
                    </a:ext>
                  </a:extLst>
                </a:hlinkClick>
              </a:rPr>
              <a:t>M2: System Mapping </a:t>
            </a:r>
            <a:r>
              <a:rPr lang="en-US" sz="1000" dirty="0"/>
              <a:t>tool to help identify data gaps and needs</a:t>
            </a:r>
          </a:p>
        </p:txBody>
      </p:sp>
      <p:pic>
        <p:nvPicPr>
          <p:cNvPr id="19" name="Graphic 19">
            <a:extLst>
              <a:ext uri="{FF2B5EF4-FFF2-40B4-BE49-F238E27FC236}">
                <a16:creationId xmlns:a16="http://schemas.microsoft.com/office/drawing/2014/main" id="{C24D19D8-1921-8BAE-8A59-D0C5C05AC1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704" y="5556399"/>
            <a:ext cx="228600" cy="228600"/>
          </a:xfrm>
          <a:prstGeom prst="rect">
            <a:avLst/>
          </a:prstGeom>
        </p:spPr>
      </p:pic>
      <p:grpSp>
        <p:nvGrpSpPr>
          <p:cNvPr id="3" name="Group 2">
            <a:extLst>
              <a:ext uri="{FF2B5EF4-FFF2-40B4-BE49-F238E27FC236}">
                <a16:creationId xmlns:a16="http://schemas.microsoft.com/office/drawing/2014/main" id="{F981C6FB-1D9C-8FB2-2EAC-928CF7F3C35A}"/>
              </a:ext>
            </a:extLst>
          </p:cNvPr>
          <p:cNvGrpSpPr/>
          <p:nvPr/>
        </p:nvGrpSpPr>
        <p:grpSpPr>
          <a:xfrm>
            <a:off x="4061432" y="1783396"/>
            <a:ext cx="4676385" cy="4454726"/>
            <a:chOff x="3997573" y="1339088"/>
            <a:chExt cx="4179825" cy="3783376"/>
          </a:xfrm>
        </p:grpSpPr>
        <p:sp>
          <p:nvSpPr>
            <p:cNvPr id="10" name="Partial Circle 9">
              <a:extLst>
                <a:ext uri="{FF2B5EF4-FFF2-40B4-BE49-F238E27FC236}">
                  <a16:creationId xmlns:a16="http://schemas.microsoft.com/office/drawing/2014/main" id="{8193E927-38DA-284B-B734-8A261C63763F}"/>
                </a:ext>
              </a:extLst>
            </p:cNvPr>
            <p:cNvSpPr/>
            <p:nvPr/>
          </p:nvSpPr>
          <p:spPr>
            <a:xfrm>
              <a:off x="3997573" y="1339088"/>
              <a:ext cx="4179825" cy="3783376"/>
            </a:xfrm>
            <a:prstGeom prst="pie">
              <a:avLst>
                <a:gd name="adj1" fmla="val 5400000"/>
                <a:gd name="adj2" fmla="val 16200000"/>
              </a:avLst>
            </a:prstGeom>
            <a:ln>
              <a:solidFill>
                <a:srgbClr val="F9F5F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Partial Circle 11">
              <a:extLst>
                <a:ext uri="{FF2B5EF4-FFF2-40B4-BE49-F238E27FC236}">
                  <a16:creationId xmlns:a16="http://schemas.microsoft.com/office/drawing/2014/main" id="{AC69570C-4D52-DF6C-0055-20F0FEC1D70A}"/>
                </a:ext>
              </a:extLst>
            </p:cNvPr>
            <p:cNvSpPr/>
            <p:nvPr/>
          </p:nvSpPr>
          <p:spPr>
            <a:xfrm>
              <a:off x="4737557" y="2593038"/>
              <a:ext cx="2705143" cy="2529426"/>
            </a:xfrm>
            <a:prstGeom prst="pie">
              <a:avLst>
                <a:gd name="adj1" fmla="val 5400000"/>
                <a:gd name="adj2" fmla="val 16200000"/>
              </a:avLst>
            </a:prstGeom>
            <a:solidFill>
              <a:schemeClr val="accent1">
                <a:lumMod val="60000"/>
                <a:lumOff val="40000"/>
              </a:schemeClr>
            </a:solidFill>
            <a:ln w="25400">
              <a:solidFill>
                <a:srgbClr val="F9F5F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Partial Circle 14">
              <a:extLst>
                <a:ext uri="{FF2B5EF4-FFF2-40B4-BE49-F238E27FC236}">
                  <a16:creationId xmlns:a16="http://schemas.microsoft.com/office/drawing/2014/main" id="{AC43C5FA-5E03-4B4A-56A0-3033897E41EF}"/>
                </a:ext>
              </a:extLst>
            </p:cNvPr>
            <p:cNvSpPr/>
            <p:nvPr/>
          </p:nvSpPr>
          <p:spPr>
            <a:xfrm>
              <a:off x="5469026" y="3846983"/>
              <a:ext cx="1253946" cy="1253946"/>
            </a:xfrm>
            <a:prstGeom prst="pie">
              <a:avLst>
                <a:gd name="adj1" fmla="val 5400000"/>
                <a:gd name="adj2" fmla="val 16200000"/>
              </a:avLst>
            </a:prstGeom>
            <a:solidFill>
              <a:schemeClr val="accent1">
                <a:lumMod val="40000"/>
                <a:lumOff val="60000"/>
              </a:schemeClr>
            </a:solidFill>
            <a:ln w="25400">
              <a:solidFill>
                <a:srgbClr val="F9F5F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5" name="Rectangle 4">
            <a:extLst>
              <a:ext uri="{FF2B5EF4-FFF2-40B4-BE49-F238E27FC236}">
                <a16:creationId xmlns:a16="http://schemas.microsoft.com/office/drawing/2014/main" id="{9AD060A2-6494-9E51-CD4C-FBBF01435267}"/>
              </a:ext>
            </a:extLst>
          </p:cNvPr>
          <p:cNvSpPr/>
          <p:nvPr/>
        </p:nvSpPr>
        <p:spPr>
          <a:xfrm>
            <a:off x="6452992" y="1795921"/>
            <a:ext cx="2265123" cy="145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Quantitative</a:t>
            </a:r>
            <a:endParaRPr lang="en-GB" sz="2200" dirty="0"/>
          </a:p>
        </p:txBody>
      </p:sp>
      <p:sp>
        <p:nvSpPr>
          <p:cNvPr id="16" name="Rectangle 15">
            <a:extLst>
              <a:ext uri="{FF2B5EF4-FFF2-40B4-BE49-F238E27FC236}">
                <a16:creationId xmlns:a16="http://schemas.microsoft.com/office/drawing/2014/main" id="{D941C410-45B9-3E65-DB7C-E29B988CEECE}"/>
              </a:ext>
            </a:extLst>
          </p:cNvPr>
          <p:cNvSpPr/>
          <p:nvPr/>
        </p:nvSpPr>
        <p:spPr>
          <a:xfrm>
            <a:off x="6452992" y="3285611"/>
            <a:ext cx="2265123" cy="14388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Qualitative</a:t>
            </a:r>
          </a:p>
        </p:txBody>
      </p:sp>
      <p:sp>
        <p:nvSpPr>
          <p:cNvPr id="17" name="Rectangle 16">
            <a:extLst>
              <a:ext uri="{FF2B5EF4-FFF2-40B4-BE49-F238E27FC236}">
                <a16:creationId xmlns:a16="http://schemas.microsoft.com/office/drawing/2014/main" id="{58BA725E-1374-0C5E-0EE5-49F7CA5BFC41}"/>
              </a:ext>
            </a:extLst>
          </p:cNvPr>
          <p:cNvSpPr/>
          <p:nvPr/>
        </p:nvSpPr>
        <p:spPr>
          <a:xfrm>
            <a:off x="6452992" y="4762063"/>
            <a:ext cx="2265123" cy="14521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Mixed</a:t>
            </a:r>
          </a:p>
        </p:txBody>
      </p:sp>
      <p:sp>
        <p:nvSpPr>
          <p:cNvPr id="20" name="Rectangle 19">
            <a:extLst>
              <a:ext uri="{FF2B5EF4-FFF2-40B4-BE49-F238E27FC236}">
                <a16:creationId xmlns:a16="http://schemas.microsoft.com/office/drawing/2014/main" id="{E3B93DF8-E1AE-340B-F115-074D5731A440}"/>
              </a:ext>
            </a:extLst>
          </p:cNvPr>
          <p:cNvSpPr/>
          <p:nvPr/>
        </p:nvSpPr>
        <p:spPr>
          <a:xfrm>
            <a:off x="8718115" y="1795921"/>
            <a:ext cx="2934038" cy="1452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5425" indent="-225425">
              <a:spcAft>
                <a:spcPts val="600"/>
              </a:spcAft>
              <a:buClr>
                <a:schemeClr val="accent2"/>
              </a:buClr>
              <a:buFont typeface="Wingdings 3" panose="05040102010807070707" pitchFamily="18" charset="2"/>
              <a:buChar char="ª"/>
            </a:pPr>
            <a:r>
              <a:rPr lang="en-US" sz="1200" dirty="0">
                <a:solidFill>
                  <a:schemeClr val="tx1"/>
                </a:solidFill>
              </a:rPr>
              <a:t>State health department surveillance data </a:t>
            </a:r>
          </a:p>
          <a:p>
            <a:pPr marL="225425" indent="-225425">
              <a:spcAft>
                <a:spcPts val="600"/>
              </a:spcAft>
              <a:buClr>
                <a:schemeClr val="accent2"/>
              </a:buClr>
              <a:buFont typeface="Wingdings 3" panose="05040102010807070707" pitchFamily="18" charset="2"/>
              <a:buChar char="ª"/>
            </a:pPr>
            <a:r>
              <a:rPr lang="en-US" sz="1200" dirty="0">
                <a:solidFill>
                  <a:schemeClr val="tx1"/>
                </a:solidFill>
              </a:rPr>
              <a:t>National Vital Statistics System</a:t>
            </a:r>
          </a:p>
          <a:p>
            <a:pPr marL="225425" indent="-225425">
              <a:spcAft>
                <a:spcPts val="600"/>
              </a:spcAft>
              <a:buClr>
                <a:schemeClr val="accent2"/>
              </a:buClr>
              <a:buFont typeface="Wingdings 3" panose="05040102010807070707" pitchFamily="18" charset="2"/>
              <a:buChar char="ª"/>
            </a:pPr>
            <a:r>
              <a:rPr lang="en-US" sz="1200" dirty="0">
                <a:solidFill>
                  <a:schemeClr val="tx1"/>
                </a:solidFill>
              </a:rPr>
              <a:t>ODMAP</a:t>
            </a:r>
          </a:p>
        </p:txBody>
      </p:sp>
      <p:sp>
        <p:nvSpPr>
          <p:cNvPr id="21" name="Rectangle 20">
            <a:extLst>
              <a:ext uri="{FF2B5EF4-FFF2-40B4-BE49-F238E27FC236}">
                <a16:creationId xmlns:a16="http://schemas.microsoft.com/office/drawing/2014/main" id="{1F163225-451A-77F8-0A0D-2EEF4B8D290E}"/>
              </a:ext>
            </a:extLst>
          </p:cNvPr>
          <p:cNvSpPr/>
          <p:nvPr/>
        </p:nvSpPr>
        <p:spPr>
          <a:xfrm>
            <a:off x="8718115" y="3284197"/>
            <a:ext cx="2934038" cy="145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5425" indent="-225425">
              <a:spcAft>
                <a:spcPts val="600"/>
              </a:spcAft>
              <a:buClr>
                <a:schemeClr val="accent1">
                  <a:lumMod val="60000"/>
                  <a:lumOff val="40000"/>
                </a:schemeClr>
              </a:buClr>
              <a:buFont typeface="Wingdings 3" panose="05040102010807070707" pitchFamily="18" charset="2"/>
              <a:buChar char="ª"/>
            </a:pPr>
            <a:r>
              <a:rPr lang="en-US" sz="1200" dirty="0">
                <a:solidFill>
                  <a:schemeClr val="tx1"/>
                </a:solidFill>
              </a:rPr>
              <a:t>Treatment service requests</a:t>
            </a:r>
          </a:p>
          <a:p>
            <a:pPr marL="225425" indent="-225425">
              <a:spcAft>
                <a:spcPts val="600"/>
              </a:spcAft>
              <a:buClr>
                <a:schemeClr val="accent1">
                  <a:lumMod val="60000"/>
                  <a:lumOff val="40000"/>
                </a:schemeClr>
              </a:buClr>
              <a:buFont typeface="Wingdings 3" panose="05040102010807070707" pitchFamily="18" charset="2"/>
              <a:buChar char="ª"/>
            </a:pPr>
            <a:r>
              <a:rPr lang="en-US" sz="1200" dirty="0">
                <a:solidFill>
                  <a:schemeClr val="tx1"/>
                </a:solidFill>
              </a:rPr>
              <a:t>ME/Coroner observations </a:t>
            </a:r>
          </a:p>
        </p:txBody>
      </p:sp>
      <p:sp>
        <p:nvSpPr>
          <p:cNvPr id="22" name="Rectangle 21">
            <a:extLst>
              <a:ext uri="{FF2B5EF4-FFF2-40B4-BE49-F238E27FC236}">
                <a16:creationId xmlns:a16="http://schemas.microsoft.com/office/drawing/2014/main" id="{224A84F4-9F5D-9DD2-B325-47C66A7306B6}"/>
              </a:ext>
            </a:extLst>
          </p:cNvPr>
          <p:cNvSpPr/>
          <p:nvPr/>
        </p:nvSpPr>
        <p:spPr>
          <a:xfrm>
            <a:off x="8718115" y="4770178"/>
            <a:ext cx="2934038" cy="145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225425" indent="-225425">
              <a:spcAft>
                <a:spcPts val="600"/>
              </a:spcAft>
              <a:buClr>
                <a:schemeClr val="accent1">
                  <a:lumMod val="40000"/>
                  <a:lumOff val="60000"/>
                </a:schemeClr>
              </a:buClr>
              <a:buFont typeface="Wingdings 3" panose="05040102010807070707" pitchFamily="18" charset="2"/>
              <a:buChar char="ª"/>
            </a:pPr>
            <a:r>
              <a:rPr lang="en-US" sz="1200" dirty="0">
                <a:solidFill>
                  <a:schemeClr val="tx1"/>
                </a:solidFill>
              </a:rPr>
              <a:t>Client records from harm reduction service providers </a:t>
            </a:r>
          </a:p>
          <a:p>
            <a:pPr marL="225425" indent="-225425">
              <a:spcAft>
                <a:spcPts val="600"/>
              </a:spcAft>
              <a:buClr>
                <a:schemeClr val="accent1">
                  <a:lumMod val="40000"/>
                  <a:lumOff val="60000"/>
                </a:schemeClr>
              </a:buClr>
              <a:buFont typeface="Wingdings 3" panose="05040102010807070707" pitchFamily="18" charset="2"/>
              <a:buChar char="ª"/>
            </a:pPr>
            <a:r>
              <a:rPr lang="en-US" sz="1200" dirty="0">
                <a:solidFill>
                  <a:schemeClr val="tx1"/>
                </a:solidFill>
              </a:rPr>
              <a:t>Hospital emergency department reports </a:t>
            </a:r>
          </a:p>
          <a:p>
            <a:pPr marL="225425" indent="-225425">
              <a:spcAft>
                <a:spcPts val="600"/>
              </a:spcAft>
              <a:buClr>
                <a:schemeClr val="accent1">
                  <a:lumMod val="40000"/>
                  <a:lumOff val="60000"/>
                </a:schemeClr>
              </a:buClr>
              <a:buFont typeface="Wingdings 3" panose="05040102010807070707" pitchFamily="18" charset="2"/>
              <a:buChar char="ª"/>
            </a:pPr>
            <a:r>
              <a:rPr lang="en-US" sz="1200" dirty="0">
                <a:solidFill>
                  <a:schemeClr val="tx1"/>
                </a:solidFill>
              </a:rPr>
              <a:t>Treatment service records </a:t>
            </a:r>
          </a:p>
        </p:txBody>
      </p:sp>
    </p:spTree>
    <p:extLst>
      <p:ext uri="{BB962C8B-B14F-4D97-AF65-F5344CB8AC3E}">
        <p14:creationId xmlns:p14="http://schemas.microsoft.com/office/powerpoint/2010/main" val="196986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67A43E-02F2-6C1F-2848-B2F504C45C41}"/>
              </a:ext>
            </a:extLst>
          </p:cNvPr>
          <p:cNvSpPr>
            <a:spLocks noGrp="1"/>
          </p:cNvSpPr>
          <p:nvPr>
            <p:ph type="sldNum" sz="quarter" idx="10"/>
          </p:nvPr>
        </p:nvSpPr>
        <p:spPr/>
        <p:txBody>
          <a:bodyPr/>
          <a:lstStyle/>
          <a:p>
            <a:fld id="{397FDA30-B8BA-4453-AFC9-28FC6CA5AD01}" type="slidenum">
              <a:rPr lang="en-GB" smtClean="0"/>
              <a:pPr/>
              <a:t>29</a:t>
            </a:fld>
            <a:endParaRPr lang="en-GB" dirty="0"/>
          </a:p>
        </p:txBody>
      </p:sp>
      <p:sp>
        <p:nvSpPr>
          <p:cNvPr id="6" name="Title 1">
            <a:extLst>
              <a:ext uri="{FF2B5EF4-FFF2-40B4-BE49-F238E27FC236}">
                <a16:creationId xmlns:a16="http://schemas.microsoft.com/office/drawing/2014/main" id="{D471C2BE-7448-4B45-80B1-77BCA2576600}"/>
              </a:ext>
            </a:extLst>
          </p:cNvPr>
          <p:cNvSpPr txBox="1">
            <a:spLocks/>
          </p:cNvSpPr>
          <p:nvPr/>
        </p:nvSpPr>
        <p:spPr>
          <a:xfrm>
            <a:off x="4547292" y="2887747"/>
            <a:ext cx="5276336" cy="1049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chemeClr val="bg1"/>
                </a:solidFill>
              </a:rPr>
              <a:t>Activity 2: </a:t>
            </a:r>
            <a:br>
              <a:rPr lang="en-US" sz="5000" dirty="0">
                <a:solidFill>
                  <a:schemeClr val="bg1"/>
                </a:solidFill>
              </a:rPr>
            </a:br>
            <a:r>
              <a:rPr lang="en-US" sz="5000" dirty="0">
                <a:solidFill>
                  <a:schemeClr val="bg1"/>
                </a:solidFill>
              </a:rPr>
              <a:t>Data Scenario </a:t>
            </a:r>
          </a:p>
        </p:txBody>
      </p:sp>
      <p:pic>
        <p:nvPicPr>
          <p:cNvPr id="9" name="Graphic 8">
            <a:extLst>
              <a:ext uri="{FF2B5EF4-FFF2-40B4-BE49-F238E27FC236}">
                <a16:creationId xmlns:a16="http://schemas.microsoft.com/office/drawing/2014/main" id="{68158B7A-B212-324B-25E4-688B9E6B9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0021" y="2792497"/>
            <a:ext cx="1438990" cy="1181486"/>
          </a:xfrm>
          <a:prstGeom prst="rect">
            <a:avLst/>
          </a:prstGeom>
        </p:spPr>
      </p:pic>
    </p:spTree>
    <p:extLst>
      <p:ext uri="{BB962C8B-B14F-4D97-AF65-F5344CB8AC3E}">
        <p14:creationId xmlns:p14="http://schemas.microsoft.com/office/powerpoint/2010/main" val="109081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65B9EE-D4BD-85CD-8073-F4106C8AA434}"/>
              </a:ext>
            </a:extLst>
          </p:cNvPr>
          <p:cNvSpPr>
            <a:spLocks noGrp="1"/>
          </p:cNvSpPr>
          <p:nvPr>
            <p:ph type="sldNum" sz="quarter" idx="10"/>
          </p:nvPr>
        </p:nvSpPr>
        <p:spPr/>
        <p:txBody>
          <a:bodyPr/>
          <a:lstStyle/>
          <a:p>
            <a:fld id="{397FDA30-B8BA-4453-AFC9-28FC6CA5AD01}" type="slidenum">
              <a:rPr lang="en-GB" smtClean="0"/>
              <a:pPr/>
              <a:t>3</a:t>
            </a:fld>
            <a:endParaRPr lang="en-GB" dirty="0"/>
          </a:p>
        </p:txBody>
      </p:sp>
      <p:sp>
        <p:nvSpPr>
          <p:cNvPr id="36" name="Content Placeholder 2">
            <a:extLst>
              <a:ext uri="{FF2B5EF4-FFF2-40B4-BE49-F238E27FC236}">
                <a16:creationId xmlns:a16="http://schemas.microsoft.com/office/drawing/2014/main" id="{2B6F9C9F-D6F7-3F79-2169-DFD006DC82A1}"/>
              </a:ext>
            </a:extLst>
          </p:cNvPr>
          <p:cNvSpPr txBox="1">
            <a:spLocks/>
          </p:cNvSpPr>
          <p:nvPr/>
        </p:nvSpPr>
        <p:spPr>
          <a:xfrm>
            <a:off x="922848" y="1247556"/>
            <a:ext cx="8348971" cy="21097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None/>
            </a:pPr>
            <a:r>
              <a:rPr lang="en-US" sz="3200" b="1" dirty="0">
                <a:solidFill>
                  <a:schemeClr val="bg1"/>
                </a:solidFill>
                <a:latin typeface="+mj-lt"/>
                <a:ea typeface="+mn-lt"/>
                <a:cs typeface="+mn-lt"/>
              </a:rPr>
              <a:t>Activity Purpose</a:t>
            </a:r>
            <a:endParaRPr lang="en-US" sz="3200" dirty="0">
              <a:solidFill>
                <a:schemeClr val="bg1"/>
              </a:solidFill>
              <a:latin typeface="+mj-lt"/>
            </a:endParaRPr>
          </a:p>
          <a:p>
            <a:pPr marL="0" indent="0">
              <a:lnSpc>
                <a:spcPct val="100000"/>
              </a:lnSpc>
              <a:spcAft>
                <a:spcPts val="1200"/>
              </a:spcAft>
              <a:buFont typeface="Arial" panose="020B0604020202020204" pitchFamily="34" charset="0"/>
              <a:buNone/>
            </a:pPr>
            <a:r>
              <a:rPr lang="en-US" sz="2400" dirty="0">
                <a:solidFill>
                  <a:schemeClr val="bg1"/>
                </a:solidFill>
                <a:ea typeface="+mn-lt"/>
                <a:cs typeface="+mn-lt"/>
              </a:rPr>
              <a:t>This data literacy training will provide a foundational understanding of what data are and how they can be collected and interpreted.</a:t>
            </a:r>
          </a:p>
          <a:p>
            <a:pPr marL="0" indent="0">
              <a:lnSpc>
                <a:spcPct val="100000"/>
              </a:lnSpc>
              <a:spcAft>
                <a:spcPts val="1200"/>
              </a:spcAft>
              <a:buFont typeface="Arial" panose="020B0604020202020204" pitchFamily="34" charset="0"/>
              <a:buNone/>
            </a:pPr>
            <a:r>
              <a:rPr lang="en-US" sz="2400" dirty="0">
                <a:solidFill>
                  <a:schemeClr val="bg1"/>
                </a:solidFill>
                <a:ea typeface="+mn-lt"/>
                <a:cs typeface="+mn-lt"/>
              </a:rPr>
              <a:t>Refer to Module 2 in the PHAST Toolkit for more information on data. </a:t>
            </a:r>
          </a:p>
        </p:txBody>
      </p:sp>
    </p:spTree>
    <p:extLst>
      <p:ext uri="{BB962C8B-B14F-4D97-AF65-F5344CB8AC3E}">
        <p14:creationId xmlns:p14="http://schemas.microsoft.com/office/powerpoint/2010/main" val="270550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Activity 2 Scenario</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5745893" y="1196264"/>
            <a:ext cx="5716190"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defTabSz="666750">
              <a:lnSpc>
                <a:spcPct val="100000"/>
              </a:lnSpc>
              <a:spcBef>
                <a:spcPct val="0"/>
              </a:spcBef>
              <a:spcAft>
                <a:spcPts val="1800"/>
              </a:spcAft>
              <a:buFont typeface="Wingdings 3" panose="05040102010807070707" pitchFamily="18" charset="2"/>
              <a:buChar char="ª"/>
            </a:pPr>
            <a:r>
              <a:rPr lang="en-US" sz="1600" kern="1200" dirty="0">
                <a:solidFill>
                  <a:schemeClr val="bg1"/>
                </a:solidFill>
              </a:rPr>
              <a:t>Community advocate about problems in their neighborhood </a:t>
            </a:r>
          </a:p>
          <a:p>
            <a:pPr marL="400050" indent="-400050" defTabSz="666750">
              <a:lnSpc>
                <a:spcPct val="100000"/>
              </a:lnSpc>
              <a:spcBef>
                <a:spcPct val="0"/>
              </a:spcBef>
              <a:spcAft>
                <a:spcPts val="1800"/>
              </a:spcAft>
              <a:buFont typeface="Wingdings 3" panose="05040102010807070707" pitchFamily="18" charset="2"/>
              <a:buChar char="ª"/>
            </a:pPr>
            <a:r>
              <a:rPr lang="en-US" sz="1600" kern="1200" dirty="0">
                <a:solidFill>
                  <a:schemeClr val="bg1"/>
                </a:solidFill>
              </a:rPr>
              <a:t>Public health and safety members decided to partner with a research firm</a:t>
            </a:r>
          </a:p>
          <a:p>
            <a:pPr marL="400050" indent="-400050" defTabSz="666750">
              <a:lnSpc>
                <a:spcPct val="100000"/>
              </a:lnSpc>
              <a:spcBef>
                <a:spcPct val="0"/>
              </a:spcBef>
              <a:spcAft>
                <a:spcPts val="1800"/>
              </a:spcAft>
              <a:buFont typeface="Wingdings 3" panose="05040102010807070707" pitchFamily="18" charset="2"/>
              <a:buChar char="ª"/>
            </a:pPr>
            <a:r>
              <a:rPr lang="en-US" sz="1600" kern="1200" dirty="0">
                <a:solidFill>
                  <a:schemeClr val="bg1"/>
                </a:solidFill>
              </a:rPr>
              <a:t>Goal  to learn more about the needs of people in this high-burden neighborhood who are actively using drugs, in recovery, or are care-givers/social supports to people who use drugs or are in recovery. </a:t>
            </a:r>
          </a:p>
          <a:p>
            <a:pPr marL="400050" indent="-400050" defTabSz="666750">
              <a:lnSpc>
                <a:spcPct val="100000"/>
              </a:lnSpc>
              <a:spcBef>
                <a:spcPct val="0"/>
              </a:spcBef>
              <a:spcAft>
                <a:spcPts val="1800"/>
              </a:spcAft>
              <a:buFont typeface="Wingdings 3" panose="05040102010807070707" pitchFamily="18" charset="2"/>
              <a:buChar char="ª"/>
            </a:pPr>
            <a:r>
              <a:rPr lang="en-US" sz="1600" kern="1200" dirty="0">
                <a:solidFill>
                  <a:schemeClr val="bg1"/>
                </a:solidFill>
              </a:rPr>
              <a:t>Currently don't know a lot about community</a:t>
            </a:r>
          </a:p>
          <a:p>
            <a:pPr marL="400050" indent="-400050" defTabSz="666750">
              <a:lnSpc>
                <a:spcPct val="100000"/>
              </a:lnSpc>
              <a:spcBef>
                <a:spcPct val="0"/>
              </a:spcBef>
              <a:spcAft>
                <a:spcPts val="1800"/>
              </a:spcAft>
              <a:buFont typeface="Wingdings 3" panose="05040102010807070707" pitchFamily="18" charset="2"/>
              <a:buChar char="ª"/>
            </a:pPr>
            <a:r>
              <a:rPr lang="en-US" sz="1600" kern="1200" dirty="0">
                <a:solidFill>
                  <a:schemeClr val="bg1"/>
                </a:solidFill>
              </a:rPr>
              <a:t>Made up mostly of low-income people of color, including a high percentage of those who speak Spanish as a first language</a:t>
            </a:r>
          </a:p>
          <a:p>
            <a:pPr marL="400050" indent="-400050" defTabSz="666750">
              <a:lnSpc>
                <a:spcPct val="100000"/>
              </a:lnSpc>
              <a:spcBef>
                <a:spcPct val="0"/>
              </a:spcBef>
              <a:spcAft>
                <a:spcPts val="1800"/>
              </a:spcAft>
              <a:buFont typeface="Wingdings 3" panose="05040102010807070707" pitchFamily="18" charset="2"/>
              <a:buChar char="ª"/>
            </a:pPr>
            <a:endParaRPr lang="en-US" sz="1600" kern="1200" dirty="0">
              <a:solidFill>
                <a:schemeClr val="bg1"/>
              </a:solidFill>
            </a:endParaRPr>
          </a:p>
        </p:txBody>
      </p:sp>
      <p:sp>
        <p:nvSpPr>
          <p:cNvPr id="2" name="Slide Number Placeholder 1">
            <a:extLst>
              <a:ext uri="{FF2B5EF4-FFF2-40B4-BE49-F238E27FC236}">
                <a16:creationId xmlns:a16="http://schemas.microsoft.com/office/drawing/2014/main" id="{18075BCD-C926-DCE4-CCE9-1144B0C9FE8B}"/>
              </a:ext>
            </a:extLst>
          </p:cNvPr>
          <p:cNvSpPr>
            <a:spLocks noGrp="1"/>
          </p:cNvSpPr>
          <p:nvPr>
            <p:ph type="sldNum" sz="quarter" idx="10"/>
          </p:nvPr>
        </p:nvSpPr>
        <p:spPr/>
        <p:txBody>
          <a:bodyPr/>
          <a:lstStyle/>
          <a:p>
            <a:fld id="{397FDA30-B8BA-4453-AFC9-28FC6CA5AD01}" type="slidenum">
              <a:rPr lang="en-GB" smtClean="0"/>
              <a:pPr/>
              <a:t>30</a:t>
            </a:fld>
            <a:endParaRPr lang="en-GB" dirty="0"/>
          </a:p>
        </p:txBody>
      </p:sp>
    </p:spTree>
    <p:extLst>
      <p:ext uri="{BB962C8B-B14F-4D97-AF65-F5344CB8AC3E}">
        <p14:creationId xmlns:p14="http://schemas.microsoft.com/office/powerpoint/2010/main" val="197219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What We Need to Learn</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5745893" y="1196264"/>
            <a:ext cx="5716190"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666750">
              <a:lnSpc>
                <a:spcPct val="100000"/>
              </a:lnSpc>
              <a:spcBef>
                <a:spcPct val="0"/>
              </a:spcBef>
              <a:spcAft>
                <a:spcPts val="1200"/>
              </a:spcAft>
              <a:buFont typeface="+mj-lt"/>
              <a:buAutoNum type="arabicPeriod"/>
            </a:pPr>
            <a:r>
              <a:rPr lang="en-US" sz="1600" kern="1200" dirty="0">
                <a:solidFill>
                  <a:schemeClr val="bg1"/>
                </a:solidFill>
              </a:rPr>
              <a:t>More about the demographic profile of this community</a:t>
            </a:r>
          </a:p>
          <a:p>
            <a:pPr marL="342900" indent="-342900" defTabSz="666750">
              <a:lnSpc>
                <a:spcPct val="100000"/>
              </a:lnSpc>
              <a:spcBef>
                <a:spcPct val="0"/>
              </a:spcBef>
              <a:spcAft>
                <a:spcPts val="1200"/>
              </a:spcAft>
              <a:buFont typeface="+mj-lt"/>
              <a:buAutoNum type="arabicPeriod"/>
            </a:pPr>
            <a:r>
              <a:rPr lang="en-US" sz="1600" kern="1200" dirty="0">
                <a:solidFill>
                  <a:schemeClr val="bg1"/>
                </a:solidFill>
              </a:rPr>
              <a:t>More about the experiences of people who use drugs or who are in recovery in this community, including those who are engaged in overdose prevention interventions and those who have a history of non-fatal overdose</a:t>
            </a:r>
          </a:p>
          <a:p>
            <a:pPr marL="342900" indent="-342900" defTabSz="666750">
              <a:lnSpc>
                <a:spcPct val="100000"/>
              </a:lnSpc>
              <a:spcBef>
                <a:spcPct val="0"/>
              </a:spcBef>
              <a:spcAft>
                <a:spcPts val="1200"/>
              </a:spcAft>
              <a:buFont typeface="+mj-lt"/>
              <a:buAutoNum type="arabicPeriod"/>
            </a:pPr>
            <a:r>
              <a:rPr lang="en-US" sz="1600" kern="1200" dirty="0">
                <a:solidFill>
                  <a:schemeClr val="bg1"/>
                </a:solidFill>
              </a:rPr>
              <a:t>These individuals’ risk factors and readiness for linkage to services</a:t>
            </a:r>
          </a:p>
          <a:p>
            <a:pPr marL="342900" indent="-342900" defTabSz="666750">
              <a:lnSpc>
                <a:spcPct val="100000"/>
              </a:lnSpc>
              <a:spcBef>
                <a:spcPct val="0"/>
              </a:spcBef>
              <a:spcAft>
                <a:spcPts val="1200"/>
              </a:spcAft>
              <a:buFont typeface="+mj-lt"/>
              <a:buAutoNum type="arabicPeriod"/>
            </a:pPr>
            <a:r>
              <a:rPr lang="en-US" sz="1600" kern="1200" dirty="0">
                <a:solidFill>
                  <a:schemeClr val="bg1"/>
                </a:solidFill>
              </a:rPr>
              <a:t>Stigma and perceptions of people with opioid use disorder within this community overall</a:t>
            </a:r>
          </a:p>
          <a:p>
            <a:pPr marL="342900" indent="-342900" defTabSz="666750">
              <a:lnSpc>
                <a:spcPct val="100000"/>
              </a:lnSpc>
              <a:spcBef>
                <a:spcPct val="0"/>
              </a:spcBef>
              <a:spcAft>
                <a:spcPts val="1200"/>
              </a:spcAft>
              <a:buFont typeface="+mj-lt"/>
              <a:buAutoNum type="arabicPeriod"/>
            </a:pPr>
            <a:r>
              <a:rPr lang="en-US" sz="1600" kern="1200" dirty="0">
                <a:solidFill>
                  <a:schemeClr val="bg1"/>
                </a:solidFill>
              </a:rPr>
              <a:t>Compare the experiences of people in this neighborhood with those of other neighborhoods in your jurisdiction</a:t>
            </a:r>
          </a:p>
          <a:p>
            <a:pPr marL="342900" indent="-342900" defTabSz="666750">
              <a:lnSpc>
                <a:spcPct val="100000"/>
              </a:lnSpc>
              <a:spcBef>
                <a:spcPct val="0"/>
              </a:spcBef>
              <a:spcAft>
                <a:spcPts val="1200"/>
              </a:spcAft>
              <a:buFont typeface="+mj-lt"/>
              <a:buAutoNum type="arabicPeriod"/>
            </a:pPr>
            <a:endParaRPr lang="en-US" sz="1600" kern="1200" dirty="0">
              <a:solidFill>
                <a:schemeClr val="bg1"/>
              </a:solidFill>
            </a:endParaRPr>
          </a:p>
        </p:txBody>
      </p:sp>
      <p:sp>
        <p:nvSpPr>
          <p:cNvPr id="2" name="Slide Number Placeholder 1">
            <a:extLst>
              <a:ext uri="{FF2B5EF4-FFF2-40B4-BE49-F238E27FC236}">
                <a16:creationId xmlns:a16="http://schemas.microsoft.com/office/drawing/2014/main" id="{2ED37ADC-6164-E4C4-8FD0-2E494969E25A}"/>
              </a:ext>
            </a:extLst>
          </p:cNvPr>
          <p:cNvSpPr>
            <a:spLocks noGrp="1"/>
          </p:cNvSpPr>
          <p:nvPr>
            <p:ph type="sldNum" sz="quarter" idx="10"/>
          </p:nvPr>
        </p:nvSpPr>
        <p:spPr/>
        <p:txBody>
          <a:bodyPr/>
          <a:lstStyle/>
          <a:p>
            <a:fld id="{397FDA30-B8BA-4453-AFC9-28FC6CA5AD01}" type="slidenum">
              <a:rPr lang="en-GB" smtClean="0"/>
              <a:pPr/>
              <a:t>31</a:t>
            </a:fld>
            <a:endParaRPr lang="en-GB" dirty="0"/>
          </a:p>
        </p:txBody>
      </p:sp>
    </p:spTree>
    <p:extLst>
      <p:ext uri="{BB962C8B-B14F-4D97-AF65-F5344CB8AC3E}">
        <p14:creationId xmlns:p14="http://schemas.microsoft.com/office/powerpoint/2010/main" val="113065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9F96-577F-5042-83C0-524F47F9158B}"/>
              </a:ext>
            </a:extLst>
          </p:cNvPr>
          <p:cNvSpPr>
            <a:spLocks noGrp="1"/>
          </p:cNvSpPr>
          <p:nvPr>
            <p:ph type="title" idx="4294967295"/>
          </p:nvPr>
        </p:nvSpPr>
        <p:spPr>
          <a:xfrm>
            <a:off x="4979778" y="2355207"/>
            <a:ext cx="4448433" cy="1049165"/>
          </a:xfrm>
        </p:spPr>
        <p:txBody>
          <a:bodyPr>
            <a:normAutofit fontScale="90000"/>
          </a:bodyPr>
          <a:lstStyle/>
          <a:p>
            <a:r>
              <a:rPr lang="en-US" sz="5400" dirty="0">
                <a:solidFill>
                  <a:schemeClr val="bg1"/>
                </a:solidFill>
              </a:rPr>
              <a:t>Activity 3: Small Group Discussion</a:t>
            </a:r>
            <a:endParaRPr lang="en-US" sz="5000" dirty="0">
              <a:solidFill>
                <a:schemeClr val="bg1"/>
              </a:solidFill>
            </a:endParaRPr>
          </a:p>
        </p:txBody>
      </p:sp>
      <p:sp>
        <p:nvSpPr>
          <p:cNvPr id="3" name="Slide Number Placeholder 2">
            <a:extLst>
              <a:ext uri="{FF2B5EF4-FFF2-40B4-BE49-F238E27FC236}">
                <a16:creationId xmlns:a16="http://schemas.microsoft.com/office/drawing/2014/main" id="{8B7DB6DD-6711-7D5D-FFCE-5F9EC07D6B9A}"/>
              </a:ext>
            </a:extLst>
          </p:cNvPr>
          <p:cNvSpPr>
            <a:spLocks noGrp="1"/>
          </p:cNvSpPr>
          <p:nvPr>
            <p:ph type="sldNum" sz="quarter" idx="10"/>
          </p:nvPr>
        </p:nvSpPr>
        <p:spPr/>
        <p:txBody>
          <a:bodyPr/>
          <a:lstStyle/>
          <a:p>
            <a:fld id="{397FDA30-B8BA-4453-AFC9-28FC6CA5AD01}" type="slidenum">
              <a:rPr lang="en-GB" smtClean="0"/>
              <a:pPr/>
              <a:t>32</a:t>
            </a:fld>
            <a:endParaRPr lang="en-GB" dirty="0"/>
          </a:p>
        </p:txBody>
      </p:sp>
      <p:pic>
        <p:nvPicPr>
          <p:cNvPr id="4" name="Graphic 3">
            <a:extLst>
              <a:ext uri="{FF2B5EF4-FFF2-40B4-BE49-F238E27FC236}">
                <a16:creationId xmlns:a16="http://schemas.microsoft.com/office/drawing/2014/main" id="{FFB534F1-42F7-DFE6-1516-73F1718F72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0659" y="2368025"/>
            <a:ext cx="1394646" cy="1280160"/>
          </a:xfrm>
          <a:prstGeom prst="rect">
            <a:avLst/>
          </a:prstGeom>
        </p:spPr>
      </p:pic>
    </p:spTree>
    <p:extLst>
      <p:ext uri="{BB962C8B-B14F-4D97-AF65-F5344CB8AC3E}">
        <p14:creationId xmlns:p14="http://schemas.microsoft.com/office/powerpoint/2010/main" val="365460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Activity 3 Discussion Questions</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5745893" y="1196264"/>
            <a:ext cx="5716190"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mj-lt"/>
              <a:buAutoNum type="arabicPeriod"/>
            </a:pPr>
            <a:r>
              <a:rPr lang="en-US" sz="1600" dirty="0">
                <a:solidFill>
                  <a:schemeClr val="bg1"/>
                </a:solidFill>
              </a:rPr>
              <a:t>What information, or data, would you need to answer this question? </a:t>
            </a:r>
          </a:p>
          <a:p>
            <a:pPr marL="457200" indent="-457200">
              <a:lnSpc>
                <a:spcPct val="100000"/>
              </a:lnSpc>
              <a:spcAft>
                <a:spcPts val="1200"/>
              </a:spcAft>
              <a:buFont typeface="+mj-lt"/>
              <a:buAutoNum type="arabicPeriod"/>
            </a:pPr>
            <a:r>
              <a:rPr lang="en-US" sz="1600" dirty="0">
                <a:solidFill>
                  <a:schemeClr val="bg1"/>
                </a:solidFill>
              </a:rPr>
              <a:t>Where could you go to get that information? </a:t>
            </a:r>
          </a:p>
          <a:p>
            <a:pPr marL="457200" indent="-457200">
              <a:lnSpc>
                <a:spcPct val="100000"/>
              </a:lnSpc>
              <a:spcAft>
                <a:spcPts val="1200"/>
              </a:spcAft>
              <a:buFont typeface="+mj-lt"/>
              <a:buAutoNum type="arabicPeriod"/>
            </a:pPr>
            <a:r>
              <a:rPr lang="en-US" sz="1600" dirty="0">
                <a:solidFill>
                  <a:schemeClr val="bg1"/>
                </a:solidFill>
              </a:rPr>
              <a:t>What data, or data sources, do you already have access to? What data do public health and safety members have access to?</a:t>
            </a:r>
          </a:p>
          <a:p>
            <a:pPr marL="457200" indent="-457200">
              <a:lnSpc>
                <a:spcPct val="100000"/>
              </a:lnSpc>
              <a:spcAft>
                <a:spcPts val="1200"/>
              </a:spcAft>
              <a:buFont typeface="+mj-lt"/>
              <a:buAutoNum type="arabicPeriod"/>
            </a:pPr>
            <a:r>
              <a:rPr lang="en-US" sz="1600" dirty="0">
                <a:solidFill>
                  <a:schemeClr val="bg1"/>
                </a:solidFill>
              </a:rPr>
              <a:t>What is the level of completeness, quality, timeliness, and accessibility of existing/potential data sources?</a:t>
            </a:r>
          </a:p>
          <a:p>
            <a:pPr marL="457200" indent="-457200">
              <a:lnSpc>
                <a:spcPct val="100000"/>
              </a:lnSpc>
              <a:spcAft>
                <a:spcPts val="1200"/>
              </a:spcAft>
              <a:buFont typeface="+mj-lt"/>
              <a:buAutoNum type="arabicPeriod"/>
            </a:pPr>
            <a:r>
              <a:rPr lang="en-US" sz="1600" dirty="0">
                <a:solidFill>
                  <a:schemeClr val="bg1"/>
                </a:solidFill>
              </a:rPr>
              <a:t>What perspective, or lens, would those data sources provide? </a:t>
            </a:r>
          </a:p>
          <a:p>
            <a:pPr marL="457200" indent="-457200">
              <a:lnSpc>
                <a:spcPct val="100000"/>
              </a:lnSpc>
              <a:spcAft>
                <a:spcPts val="1200"/>
              </a:spcAft>
              <a:buFont typeface="+mj-lt"/>
              <a:buAutoNum type="arabicPeriod"/>
            </a:pPr>
            <a:r>
              <a:rPr lang="en-US" sz="1600" dirty="0">
                <a:solidFill>
                  <a:schemeClr val="bg1"/>
                </a:solidFill>
              </a:rPr>
              <a:t>Whose voices or perspectives are missing? </a:t>
            </a:r>
          </a:p>
          <a:p>
            <a:pPr marL="457200" indent="-457200">
              <a:lnSpc>
                <a:spcPct val="100000"/>
              </a:lnSpc>
              <a:spcAft>
                <a:spcPts val="1200"/>
              </a:spcAft>
              <a:buFont typeface="+mj-lt"/>
              <a:buAutoNum type="arabicPeriod"/>
            </a:pPr>
            <a:endParaRPr lang="en-US" sz="1600" dirty="0">
              <a:solidFill>
                <a:schemeClr val="bg1"/>
              </a:solidFill>
            </a:endParaRPr>
          </a:p>
          <a:p>
            <a:pPr marL="457200" indent="-457200">
              <a:lnSpc>
                <a:spcPct val="100000"/>
              </a:lnSpc>
              <a:spcAft>
                <a:spcPts val="1200"/>
              </a:spcAft>
            </a:pPr>
            <a:endParaRPr lang="en-US" sz="1600" dirty="0">
              <a:solidFill>
                <a:schemeClr val="bg1"/>
              </a:solidFill>
            </a:endParaRPr>
          </a:p>
        </p:txBody>
      </p:sp>
      <p:sp>
        <p:nvSpPr>
          <p:cNvPr id="2" name="Slide Number Placeholder 1">
            <a:extLst>
              <a:ext uri="{FF2B5EF4-FFF2-40B4-BE49-F238E27FC236}">
                <a16:creationId xmlns:a16="http://schemas.microsoft.com/office/drawing/2014/main" id="{5B846127-A73C-3B04-077B-6F855FE1FE03}"/>
              </a:ext>
            </a:extLst>
          </p:cNvPr>
          <p:cNvSpPr>
            <a:spLocks noGrp="1"/>
          </p:cNvSpPr>
          <p:nvPr>
            <p:ph type="sldNum" sz="quarter" idx="10"/>
          </p:nvPr>
        </p:nvSpPr>
        <p:spPr/>
        <p:txBody>
          <a:bodyPr/>
          <a:lstStyle/>
          <a:p>
            <a:fld id="{397FDA30-B8BA-4453-AFC9-28FC6CA5AD01}" type="slidenum">
              <a:rPr lang="en-GB" smtClean="0"/>
              <a:pPr/>
              <a:t>33</a:t>
            </a:fld>
            <a:endParaRPr lang="en-GB" dirty="0"/>
          </a:p>
        </p:txBody>
      </p:sp>
    </p:spTree>
    <p:extLst>
      <p:ext uri="{BB962C8B-B14F-4D97-AF65-F5344CB8AC3E}">
        <p14:creationId xmlns:p14="http://schemas.microsoft.com/office/powerpoint/2010/main" val="32263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Activity 3 Discussion Questions</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5745893" y="1196264"/>
            <a:ext cx="5716190"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Aft>
                <a:spcPts val="1200"/>
              </a:spcAft>
              <a:buFont typeface="+mj-lt"/>
              <a:buAutoNum type="arabicPeriod" startAt="7"/>
            </a:pPr>
            <a:r>
              <a:rPr lang="en-US" sz="1600" dirty="0">
                <a:solidFill>
                  <a:schemeClr val="bg1"/>
                </a:solidFill>
              </a:rPr>
              <a:t>Where could you go for this missing information? Who in your PHAST could help? </a:t>
            </a:r>
          </a:p>
          <a:p>
            <a:pPr marL="457200" indent="-457200">
              <a:lnSpc>
                <a:spcPct val="100000"/>
              </a:lnSpc>
              <a:spcAft>
                <a:spcPts val="1200"/>
              </a:spcAft>
              <a:buFont typeface="+mj-lt"/>
              <a:buAutoNum type="arabicPeriod" startAt="7"/>
            </a:pPr>
            <a:r>
              <a:rPr lang="en-US" sz="1600" dirty="0">
                <a:solidFill>
                  <a:schemeClr val="bg1"/>
                </a:solidFill>
              </a:rPr>
              <a:t>What resources do you have access to for primary data collection? Who could you partner with? </a:t>
            </a:r>
          </a:p>
          <a:p>
            <a:pPr marL="457200" indent="-457200">
              <a:lnSpc>
                <a:spcPct val="100000"/>
              </a:lnSpc>
              <a:spcAft>
                <a:spcPts val="1200"/>
              </a:spcAft>
              <a:buFont typeface="+mj-lt"/>
              <a:buAutoNum type="arabicPeriod" startAt="7"/>
            </a:pPr>
            <a:r>
              <a:rPr lang="en-US" sz="1600" dirty="0">
                <a:solidFill>
                  <a:schemeClr val="bg1"/>
                </a:solidFill>
              </a:rPr>
              <a:t>Which data sources are harder/easier to access and use? Which ones would you be comfortable using? </a:t>
            </a:r>
          </a:p>
          <a:p>
            <a:pPr marL="457200" indent="-457200">
              <a:lnSpc>
                <a:spcPct val="100000"/>
              </a:lnSpc>
              <a:spcAft>
                <a:spcPts val="1200"/>
              </a:spcAft>
              <a:buFont typeface="+mj-lt"/>
              <a:buAutoNum type="arabicPeriod" startAt="7"/>
            </a:pPr>
            <a:r>
              <a:rPr lang="en-US" sz="1600" dirty="0">
                <a:solidFill>
                  <a:schemeClr val="bg1"/>
                </a:solidFill>
              </a:rPr>
              <a:t>Identify any possible challenges in accessing those sources (e.g., agencies don’t share data, lack of trust in communities)</a:t>
            </a:r>
          </a:p>
          <a:p>
            <a:pPr marL="457200" indent="-457200">
              <a:lnSpc>
                <a:spcPct val="100000"/>
              </a:lnSpc>
              <a:spcAft>
                <a:spcPts val="1200"/>
              </a:spcAft>
              <a:buFont typeface="+mj-lt"/>
              <a:buAutoNum type="arabicPeriod" startAt="7"/>
            </a:pPr>
            <a:r>
              <a:rPr lang="en-US" sz="1600" dirty="0">
                <a:solidFill>
                  <a:schemeClr val="bg1"/>
                </a:solidFill>
              </a:rPr>
              <a:t>How could you address those challenges? (e.g., setting up data-sharing agreements, community engagement practices)</a:t>
            </a:r>
          </a:p>
          <a:p>
            <a:pPr marL="457200" indent="-457200">
              <a:lnSpc>
                <a:spcPct val="100000"/>
              </a:lnSpc>
              <a:spcAft>
                <a:spcPts val="1200"/>
              </a:spcAft>
              <a:buFont typeface="+mj-lt"/>
              <a:buAutoNum type="arabicPeriod" startAt="7"/>
            </a:pPr>
            <a:endParaRPr lang="en-US" sz="1600" dirty="0">
              <a:solidFill>
                <a:schemeClr val="bg1"/>
              </a:solidFill>
            </a:endParaRPr>
          </a:p>
        </p:txBody>
      </p:sp>
      <p:sp>
        <p:nvSpPr>
          <p:cNvPr id="2" name="Slide Number Placeholder 1">
            <a:extLst>
              <a:ext uri="{FF2B5EF4-FFF2-40B4-BE49-F238E27FC236}">
                <a16:creationId xmlns:a16="http://schemas.microsoft.com/office/drawing/2014/main" id="{938975D2-3B11-A068-F063-93379A7BE908}"/>
              </a:ext>
            </a:extLst>
          </p:cNvPr>
          <p:cNvSpPr>
            <a:spLocks noGrp="1"/>
          </p:cNvSpPr>
          <p:nvPr>
            <p:ph type="sldNum" sz="quarter" idx="10"/>
          </p:nvPr>
        </p:nvSpPr>
        <p:spPr/>
        <p:txBody>
          <a:bodyPr/>
          <a:lstStyle/>
          <a:p>
            <a:fld id="{397FDA30-B8BA-4453-AFC9-28FC6CA5AD01}" type="slidenum">
              <a:rPr lang="en-GB" smtClean="0"/>
              <a:pPr/>
              <a:t>34</a:t>
            </a:fld>
            <a:endParaRPr lang="en-GB" dirty="0"/>
          </a:p>
        </p:txBody>
      </p:sp>
    </p:spTree>
    <p:extLst>
      <p:ext uri="{BB962C8B-B14F-4D97-AF65-F5344CB8AC3E}">
        <p14:creationId xmlns:p14="http://schemas.microsoft.com/office/powerpoint/2010/main" val="63859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2E12C-0B83-4270-1A14-338A885B46C8}"/>
              </a:ext>
            </a:extLst>
          </p:cNvPr>
          <p:cNvSpPr>
            <a:spLocks noGrp="1"/>
          </p:cNvSpPr>
          <p:nvPr>
            <p:ph type="sldNum" sz="quarter" idx="10"/>
          </p:nvPr>
        </p:nvSpPr>
        <p:spPr/>
        <p:txBody>
          <a:bodyPr/>
          <a:lstStyle/>
          <a:p>
            <a:fld id="{397FDA30-B8BA-4453-AFC9-28FC6CA5AD01}" type="slidenum">
              <a:rPr lang="en-GB" smtClean="0"/>
              <a:pPr/>
              <a:t>35</a:t>
            </a:fld>
            <a:endParaRPr lang="en-GB" dirty="0"/>
          </a:p>
        </p:txBody>
      </p:sp>
      <p:sp>
        <p:nvSpPr>
          <p:cNvPr id="5" name="Title 1">
            <a:extLst>
              <a:ext uri="{FF2B5EF4-FFF2-40B4-BE49-F238E27FC236}">
                <a16:creationId xmlns:a16="http://schemas.microsoft.com/office/drawing/2014/main" id="{5ECFC6B1-C962-7FAF-BA1A-3A0D85DE7119}"/>
              </a:ext>
            </a:extLst>
          </p:cNvPr>
          <p:cNvSpPr txBox="1">
            <a:spLocks/>
          </p:cNvSpPr>
          <p:nvPr/>
        </p:nvSpPr>
        <p:spPr>
          <a:xfrm>
            <a:off x="3273807" y="2509926"/>
            <a:ext cx="1303735" cy="424574"/>
          </a:xfrm>
          <a:prstGeom prst="roundRect">
            <a:avLst/>
          </a:prstGeom>
          <a:solidFill>
            <a:schemeClr val="bg1"/>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Section 2 </a:t>
            </a:r>
          </a:p>
        </p:txBody>
      </p:sp>
      <p:sp>
        <p:nvSpPr>
          <p:cNvPr id="7" name="Title 1">
            <a:extLst>
              <a:ext uri="{FF2B5EF4-FFF2-40B4-BE49-F238E27FC236}">
                <a16:creationId xmlns:a16="http://schemas.microsoft.com/office/drawing/2014/main" id="{E9DFEFEF-A412-061D-7620-DA1A0256CD06}"/>
              </a:ext>
            </a:extLst>
          </p:cNvPr>
          <p:cNvSpPr txBox="1">
            <a:spLocks/>
          </p:cNvSpPr>
          <p:nvPr/>
        </p:nvSpPr>
        <p:spPr>
          <a:xfrm>
            <a:off x="3160334" y="3069976"/>
            <a:ext cx="6194682" cy="18069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Making Sense of, or Interpreting, Data </a:t>
            </a:r>
          </a:p>
        </p:txBody>
      </p:sp>
    </p:spTree>
    <p:extLst>
      <p:ext uri="{BB962C8B-B14F-4D97-AF65-F5344CB8AC3E}">
        <p14:creationId xmlns:p14="http://schemas.microsoft.com/office/powerpoint/2010/main" val="143996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57438B-E982-7A21-44B7-850C23C84B5E}"/>
              </a:ext>
            </a:extLst>
          </p:cNvPr>
          <p:cNvSpPr txBox="1">
            <a:spLocks/>
          </p:cNvSpPr>
          <p:nvPr/>
        </p:nvSpPr>
        <p:spPr>
          <a:xfrm>
            <a:off x="754371" y="3193109"/>
            <a:ext cx="3930692" cy="4667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solidFill>
                  <a:schemeClr val="accent1">
                    <a:lumMod val="50000"/>
                  </a:schemeClr>
                </a:solidFill>
                <a:cs typeface="Calibri Light"/>
              </a:rPr>
              <a:t>Section 2 Agenda</a:t>
            </a:r>
            <a:endParaRPr lang="en-US" sz="3200" b="1" dirty="0">
              <a:solidFill>
                <a:schemeClr val="accent1">
                  <a:lumMod val="50000"/>
                </a:schemeClr>
              </a:solidFill>
            </a:endParaRPr>
          </a:p>
        </p:txBody>
      </p:sp>
      <p:sp>
        <p:nvSpPr>
          <p:cNvPr id="6" name="Oval 5">
            <a:extLst>
              <a:ext uri="{FF2B5EF4-FFF2-40B4-BE49-F238E27FC236}">
                <a16:creationId xmlns:a16="http://schemas.microsoft.com/office/drawing/2014/main" id="{7E8530D3-22BA-B105-BA22-E11FF7E0BDF5}"/>
              </a:ext>
            </a:extLst>
          </p:cNvPr>
          <p:cNvSpPr/>
          <p:nvPr/>
        </p:nvSpPr>
        <p:spPr>
          <a:xfrm>
            <a:off x="6646444" y="1669379"/>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1</a:t>
            </a:r>
            <a:endParaRPr lang="en-GB" sz="1000" dirty="0">
              <a:latin typeface="+mj-lt"/>
            </a:endParaRPr>
          </a:p>
        </p:txBody>
      </p:sp>
      <p:sp>
        <p:nvSpPr>
          <p:cNvPr id="2" name="Slide Number Placeholder 1">
            <a:extLst>
              <a:ext uri="{FF2B5EF4-FFF2-40B4-BE49-F238E27FC236}">
                <a16:creationId xmlns:a16="http://schemas.microsoft.com/office/drawing/2014/main" id="{6F35B289-F8B4-05B4-4BC6-FE96387448B4}"/>
              </a:ext>
            </a:extLst>
          </p:cNvPr>
          <p:cNvSpPr>
            <a:spLocks noGrp="1"/>
          </p:cNvSpPr>
          <p:nvPr>
            <p:ph type="sldNum" sz="quarter" idx="10"/>
          </p:nvPr>
        </p:nvSpPr>
        <p:spPr/>
        <p:txBody>
          <a:bodyPr/>
          <a:lstStyle/>
          <a:p>
            <a:fld id="{397FDA30-B8BA-4453-AFC9-28FC6CA5AD01}" type="slidenum">
              <a:rPr lang="en-GB" smtClean="0"/>
              <a:pPr/>
              <a:t>36</a:t>
            </a:fld>
            <a:endParaRPr lang="en-GB" dirty="0"/>
          </a:p>
        </p:txBody>
      </p:sp>
      <p:sp>
        <p:nvSpPr>
          <p:cNvPr id="14" name="Content Placeholder 2">
            <a:extLst>
              <a:ext uri="{FF2B5EF4-FFF2-40B4-BE49-F238E27FC236}">
                <a16:creationId xmlns:a16="http://schemas.microsoft.com/office/drawing/2014/main" id="{2C96DFE2-8683-B4A3-797F-30895EA8015F}"/>
              </a:ext>
            </a:extLst>
          </p:cNvPr>
          <p:cNvSpPr txBox="1">
            <a:spLocks/>
          </p:cNvSpPr>
          <p:nvPr/>
        </p:nvSpPr>
        <p:spPr>
          <a:xfrm>
            <a:off x="7058669" y="1642727"/>
            <a:ext cx="4478011" cy="47961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rPr>
              <a:t>Perspective </a:t>
            </a:r>
            <a:endParaRPr lang="en-GB" sz="2000" b="1" i="0" u="none" strike="noStrike" dirty="0">
              <a:solidFill>
                <a:schemeClr val="bg1"/>
              </a:solidFill>
              <a:effectLst/>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Analysis Protocols </a:t>
            </a:r>
            <a:endParaRPr lang="en-GB" sz="2000" b="1" i="0" u="none" strike="noStrike" dirty="0">
              <a:solidFill>
                <a:schemeClr val="bg1"/>
              </a:solidFill>
              <a:effectLst/>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Qualitative vs Quantitative </a:t>
            </a:r>
            <a:r>
              <a:rPr lang="en-US" sz="2000" b="1" i="0" u="none" strike="noStrike" kern="1200" dirty="0">
                <a:solidFill>
                  <a:schemeClr val="bg1"/>
                </a:solidFill>
                <a:effectLst/>
              </a:rPr>
              <a:t> </a:t>
            </a:r>
            <a:endParaRPr lang="en-GB" sz="2000" b="1" i="0" u="none" strike="noStrike" dirty="0">
              <a:solidFill>
                <a:schemeClr val="bg1"/>
              </a:solidFill>
              <a:effectLst/>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Secondary Sources </a:t>
            </a:r>
            <a:endParaRPr lang="en-GB" sz="2000" b="1" i="0" u="none" strike="noStrike" dirty="0">
              <a:solidFill>
                <a:schemeClr val="bg1"/>
              </a:solidFill>
              <a:effectLst/>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rPr>
              <a:t>Aggregated vs Disaggregated</a:t>
            </a:r>
            <a:endParaRPr lang="en-GB" sz="2000" b="1" i="0" u="none" strike="noStrike" dirty="0">
              <a:solidFill>
                <a:schemeClr val="bg1"/>
              </a:solidFill>
              <a:effectLst/>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So What? </a:t>
            </a:r>
            <a:endParaRPr lang="en-GB" sz="2000" b="1" i="0" u="none" strike="noStrike" dirty="0">
              <a:solidFill>
                <a:schemeClr val="bg1"/>
              </a:solidFill>
              <a:effectLst/>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Data Scenario</a:t>
            </a:r>
            <a:endParaRPr lang="en-GB" sz="2000" b="1" i="0" u="none" strike="noStrike" dirty="0">
              <a:solidFill>
                <a:schemeClr val="bg1"/>
              </a:solidFill>
              <a:effectLst/>
            </a:endParaRPr>
          </a:p>
        </p:txBody>
      </p:sp>
      <p:sp>
        <p:nvSpPr>
          <p:cNvPr id="15" name="Oval 14">
            <a:extLst>
              <a:ext uri="{FF2B5EF4-FFF2-40B4-BE49-F238E27FC236}">
                <a16:creationId xmlns:a16="http://schemas.microsoft.com/office/drawing/2014/main" id="{3585942F-B254-FC5C-605A-C8E7A2DE1841}"/>
              </a:ext>
            </a:extLst>
          </p:cNvPr>
          <p:cNvSpPr/>
          <p:nvPr/>
        </p:nvSpPr>
        <p:spPr>
          <a:xfrm>
            <a:off x="6646444" y="2278979"/>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2</a:t>
            </a:r>
            <a:endParaRPr lang="en-GB" sz="1000" dirty="0">
              <a:latin typeface="+mj-lt"/>
            </a:endParaRPr>
          </a:p>
        </p:txBody>
      </p:sp>
      <p:sp>
        <p:nvSpPr>
          <p:cNvPr id="16" name="Oval 15">
            <a:extLst>
              <a:ext uri="{FF2B5EF4-FFF2-40B4-BE49-F238E27FC236}">
                <a16:creationId xmlns:a16="http://schemas.microsoft.com/office/drawing/2014/main" id="{9D4828EB-867E-8B2B-0D6A-5E7FFDAE7B10}"/>
              </a:ext>
            </a:extLst>
          </p:cNvPr>
          <p:cNvSpPr/>
          <p:nvPr/>
        </p:nvSpPr>
        <p:spPr>
          <a:xfrm>
            <a:off x="6646444" y="2855238"/>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3</a:t>
            </a:r>
            <a:endParaRPr lang="en-GB" sz="1000" dirty="0">
              <a:latin typeface="+mj-lt"/>
            </a:endParaRPr>
          </a:p>
        </p:txBody>
      </p:sp>
      <p:sp>
        <p:nvSpPr>
          <p:cNvPr id="17" name="Oval 16">
            <a:extLst>
              <a:ext uri="{FF2B5EF4-FFF2-40B4-BE49-F238E27FC236}">
                <a16:creationId xmlns:a16="http://schemas.microsoft.com/office/drawing/2014/main" id="{3F0617D1-B6F8-F5FA-978A-476ACC8A9568}"/>
              </a:ext>
            </a:extLst>
          </p:cNvPr>
          <p:cNvSpPr/>
          <p:nvPr/>
        </p:nvSpPr>
        <p:spPr>
          <a:xfrm>
            <a:off x="6646444" y="3442706"/>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4</a:t>
            </a:r>
            <a:endParaRPr lang="en-GB" sz="1000" dirty="0">
              <a:latin typeface="+mj-lt"/>
            </a:endParaRPr>
          </a:p>
        </p:txBody>
      </p:sp>
      <p:sp>
        <p:nvSpPr>
          <p:cNvPr id="18" name="Oval 17">
            <a:extLst>
              <a:ext uri="{FF2B5EF4-FFF2-40B4-BE49-F238E27FC236}">
                <a16:creationId xmlns:a16="http://schemas.microsoft.com/office/drawing/2014/main" id="{8A2D877D-7814-8781-D432-5979E18271BA}"/>
              </a:ext>
            </a:extLst>
          </p:cNvPr>
          <p:cNvSpPr/>
          <p:nvPr/>
        </p:nvSpPr>
        <p:spPr>
          <a:xfrm>
            <a:off x="6646444" y="4015885"/>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5</a:t>
            </a:r>
            <a:endParaRPr lang="en-GB" sz="1000" dirty="0">
              <a:latin typeface="+mj-lt"/>
            </a:endParaRPr>
          </a:p>
        </p:txBody>
      </p:sp>
      <p:sp>
        <p:nvSpPr>
          <p:cNvPr id="19" name="Oval 18">
            <a:extLst>
              <a:ext uri="{FF2B5EF4-FFF2-40B4-BE49-F238E27FC236}">
                <a16:creationId xmlns:a16="http://schemas.microsoft.com/office/drawing/2014/main" id="{6C7E1ED3-C867-4B85-9D24-F390ACC9FFE0}"/>
              </a:ext>
            </a:extLst>
          </p:cNvPr>
          <p:cNvSpPr/>
          <p:nvPr/>
        </p:nvSpPr>
        <p:spPr>
          <a:xfrm>
            <a:off x="6646444" y="4564441"/>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6</a:t>
            </a:r>
            <a:endParaRPr lang="en-GB" sz="1000" dirty="0">
              <a:latin typeface="+mj-lt"/>
            </a:endParaRPr>
          </a:p>
        </p:txBody>
      </p:sp>
      <p:sp>
        <p:nvSpPr>
          <p:cNvPr id="20" name="Oval 19">
            <a:extLst>
              <a:ext uri="{FF2B5EF4-FFF2-40B4-BE49-F238E27FC236}">
                <a16:creationId xmlns:a16="http://schemas.microsoft.com/office/drawing/2014/main" id="{80C911ED-4CAE-E3F0-A2F5-EA3F951EF019}"/>
              </a:ext>
            </a:extLst>
          </p:cNvPr>
          <p:cNvSpPr/>
          <p:nvPr/>
        </p:nvSpPr>
        <p:spPr>
          <a:xfrm>
            <a:off x="6646444" y="5156296"/>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7</a:t>
            </a:r>
            <a:endParaRPr lang="en-GB" sz="1000" dirty="0">
              <a:latin typeface="+mj-lt"/>
            </a:endParaRPr>
          </a:p>
        </p:txBody>
      </p:sp>
    </p:spTree>
    <p:extLst>
      <p:ext uri="{BB962C8B-B14F-4D97-AF65-F5344CB8AC3E}">
        <p14:creationId xmlns:p14="http://schemas.microsoft.com/office/powerpoint/2010/main" val="83249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EE72A-9FA7-D91C-892C-989BA29EB012}"/>
              </a:ext>
            </a:extLst>
          </p:cNvPr>
          <p:cNvSpPr>
            <a:spLocks noGrp="1"/>
          </p:cNvSpPr>
          <p:nvPr>
            <p:ph type="title"/>
          </p:nvPr>
        </p:nvSpPr>
        <p:spPr>
          <a:xfrm>
            <a:off x="824242" y="1248110"/>
            <a:ext cx="4268457" cy="1447955"/>
          </a:xfrm>
        </p:spPr>
        <p:txBody>
          <a:bodyPr/>
          <a:lstStyle/>
          <a:p>
            <a:r>
              <a:rPr lang="en-US" dirty="0"/>
              <a:t>Our Perspectives Shape Our Interpretations</a:t>
            </a:r>
            <a:br>
              <a:rPr lang="en-US" dirty="0"/>
            </a:br>
            <a:endParaRPr lang="en-GB" dirty="0"/>
          </a:p>
        </p:txBody>
      </p:sp>
      <p:sp>
        <p:nvSpPr>
          <p:cNvPr id="2" name="Slide Number Placeholder 1">
            <a:extLst>
              <a:ext uri="{FF2B5EF4-FFF2-40B4-BE49-F238E27FC236}">
                <a16:creationId xmlns:a16="http://schemas.microsoft.com/office/drawing/2014/main" id="{BAD3AD99-A8B2-2ABD-E74D-F66122DC3E42}"/>
              </a:ext>
            </a:extLst>
          </p:cNvPr>
          <p:cNvSpPr>
            <a:spLocks noGrp="1"/>
          </p:cNvSpPr>
          <p:nvPr>
            <p:ph type="sldNum" sz="quarter" idx="10"/>
          </p:nvPr>
        </p:nvSpPr>
        <p:spPr/>
        <p:txBody>
          <a:bodyPr/>
          <a:lstStyle/>
          <a:p>
            <a:fld id="{397FDA30-B8BA-4453-AFC9-28FC6CA5AD01}" type="slidenum">
              <a:rPr lang="en-GB" smtClean="0"/>
              <a:pPr/>
              <a:t>37</a:t>
            </a:fld>
            <a:endParaRPr lang="en-GB" dirty="0"/>
          </a:p>
        </p:txBody>
      </p:sp>
      <p:pic>
        <p:nvPicPr>
          <p:cNvPr id="7" name="Picture Placeholder 6" descr="A group of people hiking on a mountain&#10;&#10;Description automatically generated with low confidence">
            <a:extLst>
              <a:ext uri="{FF2B5EF4-FFF2-40B4-BE49-F238E27FC236}">
                <a16:creationId xmlns:a16="http://schemas.microsoft.com/office/drawing/2014/main" id="{8C688EFC-8689-E979-0B0D-52A831988463}"/>
              </a:ext>
            </a:extLst>
          </p:cNvPr>
          <p:cNvPicPr>
            <a:picLocks noGrp="1" noChangeAspect="1"/>
          </p:cNvPicPr>
          <p:nvPr>
            <p:ph type="pic" sz="quarter" idx="11"/>
          </p:nvPr>
        </p:nvPicPr>
        <p:blipFill>
          <a:blip r:embed="rId3"/>
          <a:srcRect l="3397" r="3397"/>
          <a:stretch>
            <a:fillRect/>
          </a:stretch>
        </p:blipFill>
        <p:spPr/>
      </p:pic>
      <p:pic>
        <p:nvPicPr>
          <p:cNvPr id="9" name="Picture Placeholder 8" descr="A close up of a dandelion&#10;&#10;Description automatically generated">
            <a:extLst>
              <a:ext uri="{FF2B5EF4-FFF2-40B4-BE49-F238E27FC236}">
                <a16:creationId xmlns:a16="http://schemas.microsoft.com/office/drawing/2014/main" id="{65E7E4C9-8A10-BB70-A16C-16C9A31FFF16}"/>
              </a:ext>
            </a:extLst>
          </p:cNvPr>
          <p:cNvPicPr>
            <a:picLocks noGrp="1" noChangeAspect="1"/>
          </p:cNvPicPr>
          <p:nvPr>
            <p:ph type="pic" sz="quarter" idx="12"/>
          </p:nvPr>
        </p:nvPicPr>
        <p:blipFill>
          <a:blip r:embed="rId4"/>
          <a:srcRect l="1833" r="1833"/>
          <a:stretch>
            <a:fillRect/>
          </a:stretch>
        </p:blipFill>
        <p:spPr>
          <a:xfrm>
            <a:off x="6097272" y="3623980"/>
            <a:ext cx="5902325" cy="3010483"/>
          </a:xfrm>
        </p:spPr>
      </p:pic>
    </p:spTree>
    <p:extLst>
      <p:ext uri="{BB962C8B-B14F-4D97-AF65-F5344CB8AC3E}">
        <p14:creationId xmlns:p14="http://schemas.microsoft.com/office/powerpoint/2010/main" val="285760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EE72A-9FA7-D91C-892C-989BA29EB012}"/>
              </a:ext>
            </a:extLst>
          </p:cNvPr>
          <p:cNvSpPr>
            <a:spLocks noGrp="1"/>
          </p:cNvSpPr>
          <p:nvPr>
            <p:ph type="title"/>
          </p:nvPr>
        </p:nvSpPr>
        <p:spPr>
          <a:xfrm>
            <a:off x="824242" y="1248110"/>
            <a:ext cx="4268457" cy="1447955"/>
          </a:xfrm>
        </p:spPr>
        <p:txBody>
          <a:bodyPr/>
          <a:lstStyle/>
          <a:p>
            <a:r>
              <a:rPr lang="en-US" dirty="0"/>
              <a:t>Our Perspectives Shape Our Interpretations</a:t>
            </a:r>
            <a:br>
              <a:rPr lang="en-US" dirty="0"/>
            </a:br>
            <a:endParaRPr lang="en-GB" dirty="0"/>
          </a:p>
        </p:txBody>
      </p:sp>
      <p:sp>
        <p:nvSpPr>
          <p:cNvPr id="2" name="Slide Number Placeholder 1">
            <a:extLst>
              <a:ext uri="{FF2B5EF4-FFF2-40B4-BE49-F238E27FC236}">
                <a16:creationId xmlns:a16="http://schemas.microsoft.com/office/drawing/2014/main" id="{BAD3AD99-A8B2-2ABD-E74D-F66122DC3E42}"/>
              </a:ext>
            </a:extLst>
          </p:cNvPr>
          <p:cNvSpPr>
            <a:spLocks noGrp="1"/>
          </p:cNvSpPr>
          <p:nvPr>
            <p:ph type="sldNum" sz="quarter" idx="10"/>
          </p:nvPr>
        </p:nvSpPr>
        <p:spPr/>
        <p:txBody>
          <a:bodyPr/>
          <a:lstStyle/>
          <a:p>
            <a:fld id="{397FDA30-B8BA-4453-AFC9-28FC6CA5AD01}" type="slidenum">
              <a:rPr lang="en-GB" smtClean="0"/>
              <a:pPr/>
              <a:t>38</a:t>
            </a:fld>
            <a:endParaRPr lang="en-GB" dirty="0"/>
          </a:p>
        </p:txBody>
      </p:sp>
      <p:pic>
        <p:nvPicPr>
          <p:cNvPr id="7" name="Picture Placeholder 6" descr="A group of people hiking on a mountain&#10;&#10;Description automatically generated with low confidence">
            <a:extLst>
              <a:ext uri="{FF2B5EF4-FFF2-40B4-BE49-F238E27FC236}">
                <a16:creationId xmlns:a16="http://schemas.microsoft.com/office/drawing/2014/main" id="{8C688EFC-8689-E979-0B0D-52A831988463}"/>
              </a:ext>
            </a:extLst>
          </p:cNvPr>
          <p:cNvPicPr>
            <a:picLocks noGrp="1" noChangeAspect="1"/>
          </p:cNvPicPr>
          <p:nvPr>
            <p:ph type="pic" sz="quarter" idx="11"/>
          </p:nvPr>
        </p:nvPicPr>
        <p:blipFill>
          <a:blip r:embed="rId3"/>
          <a:srcRect l="3397" r="3397"/>
          <a:stretch>
            <a:fillRect/>
          </a:stretch>
        </p:blipFill>
        <p:spPr/>
      </p:pic>
      <p:pic>
        <p:nvPicPr>
          <p:cNvPr id="9" name="Picture Placeholder 8" descr="A close up of a dandelion&#10;&#10;Description automatically generated">
            <a:extLst>
              <a:ext uri="{FF2B5EF4-FFF2-40B4-BE49-F238E27FC236}">
                <a16:creationId xmlns:a16="http://schemas.microsoft.com/office/drawing/2014/main" id="{65E7E4C9-8A10-BB70-A16C-16C9A31FFF16}"/>
              </a:ext>
            </a:extLst>
          </p:cNvPr>
          <p:cNvPicPr>
            <a:picLocks noGrp="1" noChangeAspect="1"/>
          </p:cNvPicPr>
          <p:nvPr>
            <p:ph type="pic" sz="quarter" idx="12"/>
          </p:nvPr>
        </p:nvPicPr>
        <p:blipFill>
          <a:blip r:embed="rId4"/>
          <a:srcRect l="1833" r="1833"/>
          <a:stretch>
            <a:fillRect/>
          </a:stretch>
        </p:blipFill>
        <p:spPr>
          <a:xfrm>
            <a:off x="6097272" y="3623980"/>
            <a:ext cx="5902325" cy="3010483"/>
          </a:xfrm>
        </p:spPr>
      </p:pic>
      <p:sp>
        <p:nvSpPr>
          <p:cNvPr id="4" name="Rectangle 3">
            <a:extLst>
              <a:ext uri="{FF2B5EF4-FFF2-40B4-BE49-F238E27FC236}">
                <a16:creationId xmlns:a16="http://schemas.microsoft.com/office/drawing/2014/main" id="{9EFC1AB3-4AB4-B2E4-1E55-7259ADC4CF7D}"/>
              </a:ext>
            </a:extLst>
          </p:cNvPr>
          <p:cNvSpPr/>
          <p:nvPr/>
        </p:nvSpPr>
        <p:spPr>
          <a:xfrm>
            <a:off x="6096000" y="619125"/>
            <a:ext cx="5902325" cy="3010483"/>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5440A7FA-4272-7BDE-3B74-16463A6343DB}"/>
              </a:ext>
            </a:extLst>
          </p:cNvPr>
          <p:cNvSpPr/>
          <p:nvPr/>
        </p:nvSpPr>
        <p:spPr>
          <a:xfrm>
            <a:off x="7107280" y="1513060"/>
            <a:ext cx="3941720" cy="1183005"/>
          </a:xfrm>
          <a:prstGeom prst="roundRect">
            <a:avLst>
              <a:gd name="adj" fmla="val 12196"/>
            </a:avLst>
          </a:prstGeom>
          <a:noFill/>
        </p:spPr>
        <p:txBody>
          <a:bodyPr wrap="square" lIns="0" tIns="0" rIns="0" bIns="0">
            <a:spAutoFit/>
          </a:bodyPr>
          <a:lstStyle/>
          <a:p>
            <a:pPr algn="ctr">
              <a:spcAft>
                <a:spcPts val="600"/>
              </a:spcAft>
            </a:pPr>
            <a:r>
              <a:rPr lang="en-US" b="1" dirty="0">
                <a:solidFill>
                  <a:schemeClr val="bg1"/>
                </a:solidFill>
              </a:rPr>
              <a:t>What are we likely to learn when we take a one-foot view, and we zoom in? </a:t>
            </a:r>
            <a:r>
              <a:rPr lang="en-US" dirty="0">
                <a:solidFill>
                  <a:schemeClr val="bg1"/>
                </a:solidFill>
              </a:rPr>
              <a:t>(E.g., interviews, overdose fatality reviews)</a:t>
            </a:r>
          </a:p>
        </p:txBody>
      </p:sp>
    </p:spTree>
    <p:extLst>
      <p:ext uri="{BB962C8B-B14F-4D97-AF65-F5344CB8AC3E}">
        <p14:creationId xmlns:p14="http://schemas.microsoft.com/office/powerpoint/2010/main" val="7986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EE72A-9FA7-D91C-892C-989BA29EB012}"/>
              </a:ext>
            </a:extLst>
          </p:cNvPr>
          <p:cNvSpPr>
            <a:spLocks noGrp="1"/>
          </p:cNvSpPr>
          <p:nvPr>
            <p:ph type="title"/>
          </p:nvPr>
        </p:nvSpPr>
        <p:spPr>
          <a:xfrm>
            <a:off x="824242" y="1248110"/>
            <a:ext cx="4268457" cy="1447955"/>
          </a:xfrm>
        </p:spPr>
        <p:txBody>
          <a:bodyPr/>
          <a:lstStyle/>
          <a:p>
            <a:r>
              <a:rPr lang="en-US" dirty="0"/>
              <a:t>Our Perspectives Shape Our Interpretations</a:t>
            </a:r>
            <a:br>
              <a:rPr lang="en-US" dirty="0"/>
            </a:br>
            <a:endParaRPr lang="en-GB" dirty="0"/>
          </a:p>
        </p:txBody>
      </p:sp>
      <p:sp>
        <p:nvSpPr>
          <p:cNvPr id="2" name="Slide Number Placeholder 1">
            <a:extLst>
              <a:ext uri="{FF2B5EF4-FFF2-40B4-BE49-F238E27FC236}">
                <a16:creationId xmlns:a16="http://schemas.microsoft.com/office/drawing/2014/main" id="{BAD3AD99-A8B2-2ABD-E74D-F66122DC3E42}"/>
              </a:ext>
            </a:extLst>
          </p:cNvPr>
          <p:cNvSpPr>
            <a:spLocks noGrp="1"/>
          </p:cNvSpPr>
          <p:nvPr>
            <p:ph type="sldNum" sz="quarter" idx="10"/>
          </p:nvPr>
        </p:nvSpPr>
        <p:spPr/>
        <p:txBody>
          <a:bodyPr/>
          <a:lstStyle/>
          <a:p>
            <a:fld id="{397FDA30-B8BA-4453-AFC9-28FC6CA5AD01}" type="slidenum">
              <a:rPr lang="en-GB" smtClean="0"/>
              <a:pPr/>
              <a:t>39</a:t>
            </a:fld>
            <a:endParaRPr lang="en-GB" dirty="0"/>
          </a:p>
        </p:txBody>
      </p:sp>
      <p:pic>
        <p:nvPicPr>
          <p:cNvPr id="7" name="Picture Placeholder 6" descr="A group of people hiking on a mountain&#10;&#10;Description automatically generated with low confidence">
            <a:extLst>
              <a:ext uri="{FF2B5EF4-FFF2-40B4-BE49-F238E27FC236}">
                <a16:creationId xmlns:a16="http://schemas.microsoft.com/office/drawing/2014/main" id="{8C688EFC-8689-E979-0B0D-52A831988463}"/>
              </a:ext>
            </a:extLst>
          </p:cNvPr>
          <p:cNvPicPr>
            <a:picLocks noGrp="1" noChangeAspect="1"/>
          </p:cNvPicPr>
          <p:nvPr>
            <p:ph type="pic" sz="quarter" idx="11"/>
          </p:nvPr>
        </p:nvPicPr>
        <p:blipFill>
          <a:blip r:embed="rId3"/>
          <a:srcRect l="3397" r="3397"/>
          <a:stretch>
            <a:fillRect/>
          </a:stretch>
        </p:blipFill>
        <p:spPr/>
      </p:pic>
      <p:pic>
        <p:nvPicPr>
          <p:cNvPr id="9" name="Picture Placeholder 8" descr="A close up of a dandelion&#10;&#10;Description automatically generated">
            <a:extLst>
              <a:ext uri="{FF2B5EF4-FFF2-40B4-BE49-F238E27FC236}">
                <a16:creationId xmlns:a16="http://schemas.microsoft.com/office/drawing/2014/main" id="{65E7E4C9-8A10-BB70-A16C-16C9A31FFF16}"/>
              </a:ext>
            </a:extLst>
          </p:cNvPr>
          <p:cNvPicPr>
            <a:picLocks noGrp="1" noChangeAspect="1"/>
          </p:cNvPicPr>
          <p:nvPr>
            <p:ph type="pic" sz="quarter" idx="12"/>
          </p:nvPr>
        </p:nvPicPr>
        <p:blipFill>
          <a:blip r:embed="rId4"/>
          <a:srcRect l="1833" r="1833"/>
          <a:stretch>
            <a:fillRect/>
          </a:stretch>
        </p:blipFill>
        <p:spPr>
          <a:xfrm>
            <a:off x="6097272" y="3623980"/>
            <a:ext cx="5902325" cy="3010483"/>
          </a:xfrm>
        </p:spPr>
      </p:pic>
      <p:sp>
        <p:nvSpPr>
          <p:cNvPr id="4" name="Rectangle 3">
            <a:extLst>
              <a:ext uri="{FF2B5EF4-FFF2-40B4-BE49-F238E27FC236}">
                <a16:creationId xmlns:a16="http://schemas.microsoft.com/office/drawing/2014/main" id="{9EFC1AB3-4AB4-B2E4-1E55-7259ADC4CF7D}"/>
              </a:ext>
            </a:extLst>
          </p:cNvPr>
          <p:cNvSpPr/>
          <p:nvPr/>
        </p:nvSpPr>
        <p:spPr>
          <a:xfrm>
            <a:off x="6096000" y="3616908"/>
            <a:ext cx="5902325" cy="3010483"/>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5440A7FA-4272-7BDE-3B74-16463A6343DB}"/>
              </a:ext>
            </a:extLst>
          </p:cNvPr>
          <p:cNvSpPr/>
          <p:nvPr/>
        </p:nvSpPr>
        <p:spPr>
          <a:xfrm>
            <a:off x="7107280" y="4434060"/>
            <a:ext cx="3879764" cy="1183005"/>
          </a:xfrm>
          <a:prstGeom prst="roundRect">
            <a:avLst>
              <a:gd name="adj" fmla="val 12196"/>
            </a:avLst>
          </a:prstGeom>
          <a:noFill/>
        </p:spPr>
        <p:txBody>
          <a:bodyPr wrap="square" lIns="0" tIns="0" rIns="0" bIns="0">
            <a:spAutoFit/>
          </a:bodyPr>
          <a:lstStyle/>
          <a:p>
            <a:pPr algn="ctr">
              <a:spcAft>
                <a:spcPts val="600"/>
              </a:spcAft>
            </a:pPr>
            <a:r>
              <a:rPr lang="en-US" b="1" dirty="0">
                <a:solidFill>
                  <a:schemeClr val="bg1"/>
                </a:solidFill>
              </a:rPr>
              <a:t>What are we likely to learn when we take a 1,000-foot view and we zoom out? </a:t>
            </a:r>
            <a:r>
              <a:rPr lang="en-US" dirty="0">
                <a:solidFill>
                  <a:schemeClr val="bg1"/>
                </a:solidFill>
              </a:rPr>
              <a:t>(E.g., epidemiological surveys, geospatial data)</a:t>
            </a:r>
          </a:p>
        </p:txBody>
      </p:sp>
    </p:spTree>
    <p:extLst>
      <p:ext uri="{BB962C8B-B14F-4D97-AF65-F5344CB8AC3E}">
        <p14:creationId xmlns:p14="http://schemas.microsoft.com/office/powerpoint/2010/main" val="318361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510D9A-335D-E9EA-7AE1-4CEF98371CE5}"/>
              </a:ext>
            </a:extLst>
          </p:cNvPr>
          <p:cNvSpPr>
            <a:spLocks noGrp="1"/>
          </p:cNvSpPr>
          <p:nvPr>
            <p:ph type="sldNum" sz="quarter" idx="10"/>
          </p:nvPr>
        </p:nvSpPr>
        <p:spPr/>
        <p:txBody>
          <a:bodyPr/>
          <a:lstStyle/>
          <a:p>
            <a:fld id="{3DB2631F-66FF-594A-AF83-E38E4C69F014}" type="slidenum">
              <a:rPr lang="en-US" smtClean="0"/>
              <a:t>4</a:t>
            </a:fld>
            <a:endParaRPr lang="en-US"/>
          </a:p>
        </p:txBody>
      </p:sp>
      <p:sp>
        <p:nvSpPr>
          <p:cNvPr id="5" name="Title 3">
            <a:extLst>
              <a:ext uri="{FF2B5EF4-FFF2-40B4-BE49-F238E27FC236}">
                <a16:creationId xmlns:a16="http://schemas.microsoft.com/office/drawing/2014/main" id="{0A62A69F-0C51-6120-9B7B-762516916ECD}"/>
              </a:ext>
            </a:extLst>
          </p:cNvPr>
          <p:cNvSpPr txBox="1">
            <a:spLocks/>
          </p:cNvSpPr>
          <p:nvPr/>
        </p:nvSpPr>
        <p:spPr>
          <a:xfrm>
            <a:off x="2351135" y="3074394"/>
            <a:ext cx="8015737" cy="145353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accent2">
                    <a:lumMod val="50000"/>
                  </a:schemeClr>
                </a:solidFill>
                <a:latin typeface="+mj-lt"/>
                <a:ea typeface="+mj-ea"/>
                <a:cs typeface="+mj-cs"/>
              </a:defRPr>
            </a:lvl1pPr>
          </a:lstStyle>
          <a:p>
            <a:r>
              <a:rPr lang="en-US" sz="4400" dirty="0">
                <a:solidFill>
                  <a:schemeClr val="bg1"/>
                </a:solidFill>
              </a:rPr>
              <a:t>What Counts as Data and Why Talk About Data? </a:t>
            </a:r>
          </a:p>
        </p:txBody>
      </p:sp>
      <p:sp>
        <p:nvSpPr>
          <p:cNvPr id="6" name="Title 1">
            <a:extLst>
              <a:ext uri="{FF2B5EF4-FFF2-40B4-BE49-F238E27FC236}">
                <a16:creationId xmlns:a16="http://schemas.microsoft.com/office/drawing/2014/main" id="{1CEC2DE6-EACE-24AD-D3B2-C0ED80DCB196}"/>
              </a:ext>
            </a:extLst>
          </p:cNvPr>
          <p:cNvSpPr txBox="1">
            <a:spLocks/>
          </p:cNvSpPr>
          <p:nvPr/>
        </p:nvSpPr>
        <p:spPr>
          <a:xfrm>
            <a:off x="2431505" y="2458374"/>
            <a:ext cx="1512084" cy="424574"/>
          </a:xfrm>
          <a:prstGeom prst="roundRect">
            <a:avLst/>
          </a:prstGeom>
          <a:solidFill>
            <a:schemeClr val="bg1"/>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Section 1a </a:t>
            </a:r>
          </a:p>
        </p:txBody>
      </p:sp>
    </p:spTree>
    <p:extLst>
      <p:ext uri="{BB962C8B-B14F-4D97-AF65-F5344CB8AC3E}">
        <p14:creationId xmlns:p14="http://schemas.microsoft.com/office/powerpoint/2010/main" val="3249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EE72A-9FA7-D91C-892C-989BA29EB012}"/>
              </a:ext>
            </a:extLst>
          </p:cNvPr>
          <p:cNvSpPr>
            <a:spLocks noGrp="1"/>
          </p:cNvSpPr>
          <p:nvPr>
            <p:ph type="title"/>
          </p:nvPr>
        </p:nvSpPr>
        <p:spPr>
          <a:xfrm>
            <a:off x="824242" y="1248110"/>
            <a:ext cx="4268457" cy="1447955"/>
          </a:xfrm>
        </p:spPr>
        <p:txBody>
          <a:bodyPr/>
          <a:lstStyle/>
          <a:p>
            <a:r>
              <a:rPr lang="en-US" dirty="0"/>
              <a:t>Our Perspectives Shape Our Interpretations</a:t>
            </a:r>
            <a:br>
              <a:rPr lang="en-US" dirty="0"/>
            </a:br>
            <a:endParaRPr lang="en-GB" dirty="0"/>
          </a:p>
        </p:txBody>
      </p:sp>
      <p:sp>
        <p:nvSpPr>
          <p:cNvPr id="2" name="Slide Number Placeholder 1">
            <a:extLst>
              <a:ext uri="{FF2B5EF4-FFF2-40B4-BE49-F238E27FC236}">
                <a16:creationId xmlns:a16="http://schemas.microsoft.com/office/drawing/2014/main" id="{BAD3AD99-A8B2-2ABD-E74D-F66122DC3E42}"/>
              </a:ext>
            </a:extLst>
          </p:cNvPr>
          <p:cNvSpPr>
            <a:spLocks noGrp="1"/>
          </p:cNvSpPr>
          <p:nvPr>
            <p:ph type="sldNum" sz="quarter" idx="10"/>
          </p:nvPr>
        </p:nvSpPr>
        <p:spPr/>
        <p:txBody>
          <a:bodyPr/>
          <a:lstStyle/>
          <a:p>
            <a:fld id="{397FDA30-B8BA-4453-AFC9-28FC6CA5AD01}" type="slidenum">
              <a:rPr lang="en-GB" smtClean="0"/>
              <a:pPr/>
              <a:t>40</a:t>
            </a:fld>
            <a:endParaRPr lang="en-GB" dirty="0"/>
          </a:p>
        </p:txBody>
      </p:sp>
      <p:pic>
        <p:nvPicPr>
          <p:cNvPr id="7" name="Picture Placeholder 6" descr="A group of people hiking on a mountain&#10;&#10;Description automatically generated with low confidence">
            <a:extLst>
              <a:ext uri="{FF2B5EF4-FFF2-40B4-BE49-F238E27FC236}">
                <a16:creationId xmlns:a16="http://schemas.microsoft.com/office/drawing/2014/main" id="{8C688EFC-8689-E979-0B0D-52A831988463}"/>
              </a:ext>
            </a:extLst>
          </p:cNvPr>
          <p:cNvPicPr>
            <a:picLocks noGrp="1" noChangeAspect="1"/>
          </p:cNvPicPr>
          <p:nvPr>
            <p:ph type="pic" sz="quarter" idx="11"/>
          </p:nvPr>
        </p:nvPicPr>
        <p:blipFill>
          <a:blip r:embed="rId3"/>
          <a:srcRect l="3397" r="3397"/>
          <a:stretch>
            <a:fillRect/>
          </a:stretch>
        </p:blipFill>
        <p:spPr/>
      </p:pic>
      <p:pic>
        <p:nvPicPr>
          <p:cNvPr id="9" name="Picture Placeholder 8" descr="A close up of a dandelion&#10;&#10;Description automatically generated">
            <a:extLst>
              <a:ext uri="{FF2B5EF4-FFF2-40B4-BE49-F238E27FC236}">
                <a16:creationId xmlns:a16="http://schemas.microsoft.com/office/drawing/2014/main" id="{65E7E4C9-8A10-BB70-A16C-16C9A31FFF16}"/>
              </a:ext>
            </a:extLst>
          </p:cNvPr>
          <p:cNvPicPr>
            <a:picLocks noGrp="1" noChangeAspect="1"/>
          </p:cNvPicPr>
          <p:nvPr>
            <p:ph type="pic" sz="quarter" idx="12"/>
          </p:nvPr>
        </p:nvPicPr>
        <p:blipFill>
          <a:blip r:embed="rId4"/>
          <a:srcRect l="1833" r="1833"/>
          <a:stretch>
            <a:fillRect/>
          </a:stretch>
        </p:blipFill>
        <p:spPr>
          <a:xfrm>
            <a:off x="6097272" y="3623980"/>
            <a:ext cx="5902325" cy="3010483"/>
          </a:xfrm>
        </p:spPr>
      </p:pic>
      <p:sp>
        <p:nvSpPr>
          <p:cNvPr id="6" name="Content Placeholder 2">
            <a:extLst>
              <a:ext uri="{FF2B5EF4-FFF2-40B4-BE49-F238E27FC236}">
                <a16:creationId xmlns:a16="http://schemas.microsoft.com/office/drawing/2014/main" id="{D7774DC5-D6B2-408A-564C-905399FC10A6}"/>
              </a:ext>
            </a:extLst>
          </p:cNvPr>
          <p:cNvSpPr txBox="1">
            <a:spLocks/>
          </p:cNvSpPr>
          <p:nvPr/>
        </p:nvSpPr>
        <p:spPr>
          <a:xfrm>
            <a:off x="824242" y="2914286"/>
            <a:ext cx="4014458" cy="2584814"/>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lvl="1" indent="-396875">
              <a:lnSpc>
                <a:spcPct val="100000"/>
              </a:lnSpc>
              <a:spcAft>
                <a:spcPts val="1200"/>
              </a:spcAft>
              <a:buClr>
                <a:schemeClr val="accent1"/>
              </a:buClr>
              <a:buFont typeface="Wingdings 3" panose="05040102010807070707" pitchFamily="18" charset="2"/>
              <a:buChar char="ª"/>
            </a:pPr>
            <a:r>
              <a:rPr lang="en-US" sz="1600" dirty="0"/>
              <a:t>Remember, our starting point determines our destination. </a:t>
            </a:r>
          </a:p>
          <a:p>
            <a:pPr marL="396875" lvl="1" indent="-396875">
              <a:lnSpc>
                <a:spcPct val="100000"/>
              </a:lnSpc>
              <a:spcAft>
                <a:spcPts val="1200"/>
              </a:spcAft>
              <a:buClr>
                <a:schemeClr val="accent1"/>
              </a:buClr>
              <a:buFont typeface="Wingdings 3" panose="05040102010807070707" pitchFamily="18" charset="2"/>
              <a:buChar char="ª"/>
            </a:pPr>
            <a:r>
              <a:rPr lang="en-US" sz="1600" dirty="0"/>
              <a:t>What can we learn from different sectors represented on our public health and public safety partnership?</a:t>
            </a:r>
          </a:p>
          <a:p>
            <a:pPr marL="396875" lvl="1" indent="-396875">
              <a:lnSpc>
                <a:spcPct val="100000"/>
              </a:lnSpc>
              <a:spcAft>
                <a:spcPts val="1200"/>
              </a:spcAft>
              <a:buClr>
                <a:schemeClr val="accent1"/>
              </a:buClr>
              <a:buFont typeface="Wingdings 3" panose="05040102010807070707" pitchFamily="18" charset="2"/>
              <a:buChar char="ª"/>
            </a:pPr>
            <a:r>
              <a:rPr lang="en-US" sz="1600" dirty="0"/>
              <a:t>Identifying your audience can help you determine what lens to take when making sense of your data</a:t>
            </a:r>
            <a:endParaRPr lang="en-US" sz="1800" dirty="0"/>
          </a:p>
        </p:txBody>
      </p:sp>
    </p:spTree>
    <p:extLst>
      <p:ext uri="{BB962C8B-B14F-4D97-AF65-F5344CB8AC3E}">
        <p14:creationId xmlns:p14="http://schemas.microsoft.com/office/powerpoint/2010/main" val="363009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3">
            <a:extLst>
              <a:ext uri="{FF2B5EF4-FFF2-40B4-BE49-F238E27FC236}">
                <a16:creationId xmlns:a16="http://schemas.microsoft.com/office/drawing/2014/main" id="{29572342-0EE9-5803-2AF0-8739AC957E50}"/>
              </a:ext>
            </a:extLst>
          </p:cNvPr>
          <p:cNvSpPr/>
          <p:nvPr/>
        </p:nvSpPr>
        <p:spPr>
          <a:xfrm>
            <a:off x="927269" y="2679699"/>
            <a:ext cx="5054427" cy="3276601"/>
          </a:xfrm>
          <a:prstGeom prst="roundRect">
            <a:avLst>
              <a:gd name="adj" fmla="val 6117"/>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nchorCtr="0"/>
          <a:lstStyle/>
          <a:p>
            <a:pPr marL="342900" indent="-342900">
              <a:spcAft>
                <a:spcPts val="1200"/>
              </a:spcAft>
              <a:buClr>
                <a:schemeClr val="accent1"/>
              </a:buClr>
              <a:buFont typeface="Wingdings 3" panose="05040102010807070707" pitchFamily="18" charset="2"/>
              <a:buChar char="ª"/>
            </a:pPr>
            <a:r>
              <a:rPr lang="en-US" sz="1600" dirty="0">
                <a:solidFill>
                  <a:schemeClr val="tx1"/>
                </a:solidFill>
              </a:rPr>
              <a:t>Big picture view of a community via figures and statistics </a:t>
            </a:r>
          </a:p>
          <a:p>
            <a:pPr marL="342900" indent="-342900">
              <a:spcAft>
                <a:spcPts val="1200"/>
              </a:spcAft>
              <a:buClr>
                <a:schemeClr val="accent1"/>
              </a:buClr>
              <a:buFont typeface="Wingdings 3" panose="05040102010807070707" pitchFamily="18" charset="2"/>
              <a:buChar char="ª"/>
            </a:pPr>
            <a:r>
              <a:rPr lang="en-US" sz="1600" dirty="0">
                <a:solidFill>
                  <a:schemeClr val="tx1"/>
                </a:solidFill>
              </a:rPr>
              <a:t>Includes counts, percentages, averages, spatial analyses, charts/graphs, &amp; statistical analyses that examine how different factors are related to each other, including whether one is likely to have caused another </a:t>
            </a:r>
          </a:p>
          <a:p>
            <a:pPr marL="342900" indent="-342900">
              <a:spcAft>
                <a:spcPts val="1200"/>
              </a:spcAft>
              <a:buClr>
                <a:schemeClr val="accent1"/>
              </a:buClr>
              <a:buFont typeface="Wingdings 3" panose="05040102010807070707" pitchFamily="18" charset="2"/>
              <a:buChar char="ª"/>
            </a:pPr>
            <a:r>
              <a:rPr lang="en-US" sz="1600" dirty="0">
                <a:solidFill>
                  <a:schemeClr val="tx1"/>
                </a:solidFill>
              </a:rPr>
              <a:t>Aggregate data; non-identifiable data</a:t>
            </a:r>
            <a:endParaRPr lang="fr-FR" sz="1600" dirty="0">
              <a:solidFill>
                <a:schemeClr val="tx1"/>
              </a:solidFill>
            </a:endParaRPr>
          </a:p>
        </p:txBody>
      </p:sp>
      <p:sp>
        <p:nvSpPr>
          <p:cNvPr id="4" name="Slide Number Placeholder 3">
            <a:extLst>
              <a:ext uri="{FF2B5EF4-FFF2-40B4-BE49-F238E27FC236}">
                <a16:creationId xmlns:a16="http://schemas.microsoft.com/office/drawing/2014/main" id="{B19E2C48-9156-2E1E-EF12-3D3637D74757}"/>
              </a:ext>
            </a:extLst>
          </p:cNvPr>
          <p:cNvSpPr>
            <a:spLocks noGrp="1"/>
          </p:cNvSpPr>
          <p:nvPr>
            <p:ph type="sldNum" sz="quarter" idx="10"/>
          </p:nvPr>
        </p:nvSpPr>
        <p:spPr/>
        <p:txBody>
          <a:bodyPr/>
          <a:lstStyle/>
          <a:p>
            <a:fld id="{3DB2631F-66FF-594A-AF83-E38E4C69F014}" type="slidenum">
              <a:rPr lang="en-US" smtClean="0"/>
              <a:t>41</a:t>
            </a:fld>
            <a:endParaRPr lang="en-US"/>
          </a:p>
        </p:txBody>
      </p:sp>
      <p:sp>
        <p:nvSpPr>
          <p:cNvPr id="5" name="Title 4">
            <a:extLst>
              <a:ext uri="{FF2B5EF4-FFF2-40B4-BE49-F238E27FC236}">
                <a16:creationId xmlns:a16="http://schemas.microsoft.com/office/drawing/2014/main" id="{088FBD11-60C5-E772-11A7-7507EF8A1F1F}"/>
              </a:ext>
            </a:extLst>
          </p:cNvPr>
          <p:cNvSpPr>
            <a:spLocks noGrp="1"/>
          </p:cNvSpPr>
          <p:nvPr>
            <p:ph type="title"/>
          </p:nvPr>
        </p:nvSpPr>
        <p:spPr>
          <a:xfrm>
            <a:off x="179922" y="843006"/>
            <a:ext cx="10107077" cy="517138"/>
          </a:xfrm>
        </p:spPr>
        <p:txBody>
          <a:bodyPr/>
          <a:lstStyle/>
          <a:p>
            <a:r>
              <a:rPr lang="en-US" dirty="0"/>
              <a:t>Analysis Depends on the Type of Data</a:t>
            </a:r>
            <a:endParaRPr lang="en-GB" dirty="0"/>
          </a:p>
        </p:txBody>
      </p:sp>
      <p:sp>
        <p:nvSpPr>
          <p:cNvPr id="27" name="Right Bracket 26">
            <a:extLst>
              <a:ext uri="{FF2B5EF4-FFF2-40B4-BE49-F238E27FC236}">
                <a16:creationId xmlns:a16="http://schemas.microsoft.com/office/drawing/2014/main" id="{DBBD9287-8C1C-BE68-5C69-5BC174990456}"/>
              </a:ext>
            </a:extLst>
          </p:cNvPr>
          <p:cNvSpPr/>
          <p:nvPr/>
        </p:nvSpPr>
        <p:spPr>
          <a:xfrm rot="16200000">
            <a:off x="3332249" y="-133733"/>
            <a:ext cx="264865" cy="5074823"/>
          </a:xfrm>
          <a:prstGeom prst="rightBracket">
            <a:avLst>
              <a:gd name="adj" fmla="val 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28" name="Title 4">
            <a:extLst>
              <a:ext uri="{FF2B5EF4-FFF2-40B4-BE49-F238E27FC236}">
                <a16:creationId xmlns:a16="http://schemas.microsoft.com/office/drawing/2014/main" id="{A18337C9-88B6-75CB-0E2A-A66F58989F92}"/>
              </a:ext>
            </a:extLst>
          </p:cNvPr>
          <p:cNvSpPr txBox="1">
            <a:spLocks/>
          </p:cNvSpPr>
          <p:nvPr/>
        </p:nvSpPr>
        <p:spPr>
          <a:xfrm>
            <a:off x="2218793" y="1973305"/>
            <a:ext cx="2484734" cy="517138"/>
          </a:xfrm>
          <a:prstGeom prst="rect">
            <a:avLst/>
          </a:prstGeom>
          <a:solidFill>
            <a:srgbClr val="F9F5F1"/>
          </a:solidFill>
        </p:spPr>
        <p:txBody>
          <a:bodyPr vert="horz" lIns="640080" tIns="0" rIns="91440" bIns="45720" rtlCol="0" anchor="t" anchorCtr="0">
            <a:noAutofit/>
          </a:bodyPr>
          <a:lstStyle>
            <a:lvl1pPr algn="l" defTabSz="914400" rtl="0" eaLnBrk="1" latinLnBrk="0" hangingPunct="1">
              <a:lnSpc>
                <a:spcPct val="90000"/>
              </a:lnSpc>
              <a:spcBef>
                <a:spcPct val="0"/>
              </a:spcBef>
              <a:buNone/>
              <a:defRPr sz="3400" kern="1200">
                <a:solidFill>
                  <a:schemeClr val="accent1">
                    <a:lumMod val="50000"/>
                  </a:schemeClr>
                </a:solidFill>
                <a:latin typeface="+mj-lt"/>
                <a:ea typeface="+mj-ea"/>
                <a:cs typeface="+mj-cs"/>
              </a:defRPr>
            </a:lvl1pPr>
          </a:lstStyle>
          <a:p>
            <a:pPr>
              <a:lnSpc>
                <a:spcPct val="100000"/>
              </a:lnSpc>
            </a:pPr>
            <a:r>
              <a:rPr lang="en-US" sz="2000" b="1" dirty="0">
                <a:solidFill>
                  <a:schemeClr val="accent1"/>
                </a:solidFill>
              </a:rPr>
              <a:t>Quantitative</a:t>
            </a:r>
          </a:p>
          <a:p>
            <a:pPr>
              <a:lnSpc>
                <a:spcPct val="100000"/>
              </a:lnSpc>
            </a:pPr>
            <a:r>
              <a:rPr lang="en-US" sz="1400" dirty="0">
                <a:solidFill>
                  <a:schemeClr val="accent1"/>
                </a:solidFill>
                <a:latin typeface="+mn-lt"/>
              </a:rPr>
              <a:t>Numbers</a:t>
            </a:r>
          </a:p>
        </p:txBody>
      </p:sp>
      <p:sp>
        <p:nvSpPr>
          <p:cNvPr id="29" name="Rectangle à coins arrondis 3">
            <a:extLst>
              <a:ext uri="{FF2B5EF4-FFF2-40B4-BE49-F238E27FC236}">
                <a16:creationId xmlns:a16="http://schemas.microsoft.com/office/drawing/2014/main" id="{19553DA2-4325-006F-A4E1-DA98DD9151CD}"/>
              </a:ext>
            </a:extLst>
          </p:cNvPr>
          <p:cNvSpPr/>
          <p:nvPr/>
        </p:nvSpPr>
        <p:spPr>
          <a:xfrm>
            <a:off x="6248569" y="2679699"/>
            <a:ext cx="5054427" cy="3276601"/>
          </a:xfrm>
          <a:prstGeom prst="roundRect">
            <a:avLst>
              <a:gd name="adj" fmla="val 6117"/>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82880" tIns="274320" rIns="182880" bIns="274320" rtlCol="0" anchor="t" anchorCtr="0"/>
          <a:lstStyle/>
          <a:p>
            <a:pPr marL="342900" indent="-342900">
              <a:spcAft>
                <a:spcPts val="1200"/>
              </a:spcAft>
              <a:buClr>
                <a:schemeClr val="accent1">
                  <a:lumMod val="50000"/>
                </a:schemeClr>
              </a:buClr>
              <a:buFont typeface="Wingdings 3" panose="05040102010807070707" pitchFamily="18" charset="2"/>
              <a:buChar char="ª"/>
            </a:pPr>
            <a:r>
              <a:rPr lang="en-US" sz="1600" dirty="0">
                <a:solidFill>
                  <a:schemeClr val="tx1"/>
                </a:solidFill>
              </a:rPr>
              <a:t>Intimate view of a community via stories, quotes, and images </a:t>
            </a:r>
          </a:p>
          <a:p>
            <a:pPr marL="342900" indent="-342900">
              <a:spcAft>
                <a:spcPts val="1200"/>
              </a:spcAft>
              <a:buClr>
                <a:schemeClr val="accent1">
                  <a:lumMod val="50000"/>
                </a:schemeClr>
              </a:buClr>
              <a:buFont typeface="Wingdings 3" panose="05040102010807070707" pitchFamily="18" charset="2"/>
              <a:buChar char="ª"/>
            </a:pPr>
            <a:r>
              <a:rPr lang="en-US" sz="1600" dirty="0">
                <a:solidFill>
                  <a:schemeClr val="tx1"/>
                </a:solidFill>
              </a:rPr>
              <a:t>Usually involves looking for patterns in data, including assigning meaning or “codes” to segments of data and figuring out categories, or themes, that those codes belong to; also, sharing quotes, images, or diagrams </a:t>
            </a:r>
          </a:p>
          <a:p>
            <a:pPr marL="342900" indent="-342900">
              <a:spcAft>
                <a:spcPts val="1200"/>
              </a:spcAft>
              <a:buClr>
                <a:schemeClr val="accent1">
                  <a:lumMod val="50000"/>
                </a:schemeClr>
              </a:buClr>
              <a:buFont typeface="Wingdings 3" panose="05040102010807070707" pitchFamily="18" charset="2"/>
              <a:buChar char="ª"/>
            </a:pPr>
            <a:r>
              <a:rPr lang="en-US" sz="1600" dirty="0">
                <a:solidFill>
                  <a:schemeClr val="tx1"/>
                </a:solidFill>
              </a:rPr>
              <a:t>Case-level data</a:t>
            </a:r>
          </a:p>
        </p:txBody>
      </p:sp>
      <p:sp>
        <p:nvSpPr>
          <p:cNvPr id="30" name="Right Bracket 29">
            <a:extLst>
              <a:ext uri="{FF2B5EF4-FFF2-40B4-BE49-F238E27FC236}">
                <a16:creationId xmlns:a16="http://schemas.microsoft.com/office/drawing/2014/main" id="{889C7F2D-1C64-6044-5D2B-20EE83949B79}"/>
              </a:ext>
            </a:extLst>
          </p:cNvPr>
          <p:cNvSpPr/>
          <p:nvPr/>
        </p:nvSpPr>
        <p:spPr>
          <a:xfrm rot="16200000">
            <a:off x="8653549" y="-133733"/>
            <a:ext cx="264865" cy="5074823"/>
          </a:xfrm>
          <a:prstGeom prst="rightBracket">
            <a:avLst>
              <a:gd name="adj" fmla="val 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sp>
        <p:nvSpPr>
          <p:cNvPr id="31" name="Title 4">
            <a:extLst>
              <a:ext uri="{FF2B5EF4-FFF2-40B4-BE49-F238E27FC236}">
                <a16:creationId xmlns:a16="http://schemas.microsoft.com/office/drawing/2014/main" id="{05853DAA-F6D1-EE6E-53A8-F7D5442F455C}"/>
              </a:ext>
            </a:extLst>
          </p:cNvPr>
          <p:cNvSpPr txBox="1">
            <a:spLocks/>
          </p:cNvSpPr>
          <p:nvPr/>
        </p:nvSpPr>
        <p:spPr>
          <a:xfrm>
            <a:off x="7273392" y="1973305"/>
            <a:ext cx="3127908" cy="517138"/>
          </a:xfrm>
          <a:prstGeom prst="rect">
            <a:avLst/>
          </a:prstGeom>
          <a:solidFill>
            <a:srgbClr val="F9F5F1"/>
          </a:solidFill>
        </p:spPr>
        <p:txBody>
          <a:bodyPr vert="horz" lIns="731520" tIns="0" rIns="91440" bIns="45720" rtlCol="0" anchor="t" anchorCtr="0">
            <a:noAutofit/>
          </a:bodyPr>
          <a:lstStyle>
            <a:lvl1pPr algn="l" defTabSz="914400" rtl="0" eaLnBrk="1" latinLnBrk="0" hangingPunct="1">
              <a:lnSpc>
                <a:spcPct val="90000"/>
              </a:lnSpc>
              <a:spcBef>
                <a:spcPct val="0"/>
              </a:spcBef>
              <a:buNone/>
              <a:defRPr sz="3400" kern="1200">
                <a:solidFill>
                  <a:schemeClr val="accent1">
                    <a:lumMod val="50000"/>
                  </a:schemeClr>
                </a:solidFill>
                <a:latin typeface="+mj-lt"/>
                <a:ea typeface="+mj-ea"/>
                <a:cs typeface="+mj-cs"/>
              </a:defRPr>
            </a:lvl1pPr>
          </a:lstStyle>
          <a:p>
            <a:pPr>
              <a:lnSpc>
                <a:spcPct val="100000"/>
              </a:lnSpc>
            </a:pPr>
            <a:r>
              <a:rPr lang="en-US" sz="2000" b="1" dirty="0"/>
              <a:t>Qualitative</a:t>
            </a:r>
          </a:p>
          <a:p>
            <a:pPr>
              <a:lnSpc>
                <a:spcPct val="100000"/>
              </a:lnSpc>
            </a:pPr>
            <a:r>
              <a:rPr lang="en-US" sz="1400" dirty="0">
                <a:latin typeface="+mn-lt"/>
              </a:rPr>
              <a:t>Narrative and Participatory</a:t>
            </a:r>
          </a:p>
        </p:txBody>
      </p:sp>
      <p:pic>
        <p:nvPicPr>
          <p:cNvPr id="32" name="Graphic 31">
            <a:extLst>
              <a:ext uri="{FF2B5EF4-FFF2-40B4-BE49-F238E27FC236}">
                <a16:creationId xmlns:a16="http://schemas.microsoft.com/office/drawing/2014/main" id="{61086FA9-3EF9-5432-2512-5B54C4306F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0453" y="2052365"/>
            <a:ext cx="448281" cy="411480"/>
          </a:xfrm>
          <a:prstGeom prst="rect">
            <a:avLst/>
          </a:prstGeom>
        </p:spPr>
      </p:pic>
      <p:pic>
        <p:nvPicPr>
          <p:cNvPr id="33" name="Graphic 32">
            <a:extLst>
              <a:ext uri="{FF2B5EF4-FFF2-40B4-BE49-F238E27FC236}">
                <a16:creationId xmlns:a16="http://schemas.microsoft.com/office/drawing/2014/main" id="{5B9570C7-7DC2-06D4-70E4-805631E530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4656" y="2026965"/>
            <a:ext cx="293914" cy="411480"/>
          </a:xfrm>
          <a:prstGeom prst="rect">
            <a:avLst/>
          </a:prstGeom>
        </p:spPr>
      </p:pic>
    </p:spTree>
    <p:extLst>
      <p:ext uri="{BB962C8B-B14F-4D97-AF65-F5344CB8AC3E}">
        <p14:creationId xmlns:p14="http://schemas.microsoft.com/office/powerpoint/2010/main" val="136284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appliance&#10;&#10;Description automatically generated">
            <a:extLst>
              <a:ext uri="{FF2B5EF4-FFF2-40B4-BE49-F238E27FC236}">
                <a16:creationId xmlns:a16="http://schemas.microsoft.com/office/drawing/2014/main" id="{EFA991DD-CDE3-536C-E10D-0BF7DF3CB846}"/>
              </a:ext>
            </a:extLst>
          </p:cNvPr>
          <p:cNvPicPr>
            <a:picLocks noGrp="1" noChangeAspect="1"/>
          </p:cNvPicPr>
          <p:nvPr>
            <p:ph type="pic" sz="quarter" idx="11"/>
          </p:nvPr>
        </p:nvPicPr>
        <p:blipFill rotWithShape="1">
          <a:blip r:embed="rId2"/>
          <a:srcRect l="1606" t="23239" r="24844"/>
          <a:stretch/>
        </p:blipFill>
        <p:spPr>
          <a:xfrm>
            <a:off x="6096000" y="619125"/>
            <a:ext cx="5902325" cy="6026150"/>
          </a:xfrm>
        </p:spPr>
      </p:pic>
      <p:sp>
        <p:nvSpPr>
          <p:cNvPr id="5" name="Title 4">
            <a:extLst>
              <a:ext uri="{FF2B5EF4-FFF2-40B4-BE49-F238E27FC236}">
                <a16:creationId xmlns:a16="http://schemas.microsoft.com/office/drawing/2014/main" id="{BB448EF8-A468-9F28-4151-D30BDF3E6C4F}"/>
              </a:ext>
            </a:extLst>
          </p:cNvPr>
          <p:cNvSpPr>
            <a:spLocks noGrp="1"/>
          </p:cNvSpPr>
          <p:nvPr>
            <p:ph type="title"/>
          </p:nvPr>
        </p:nvSpPr>
        <p:spPr>
          <a:xfrm>
            <a:off x="824242" y="1248110"/>
            <a:ext cx="4196331" cy="1447955"/>
          </a:xfrm>
        </p:spPr>
        <p:txBody>
          <a:bodyPr/>
          <a:lstStyle/>
          <a:p>
            <a:r>
              <a:rPr lang="en-US" dirty="0"/>
              <a:t>Making Sense of Quantitative Data</a:t>
            </a:r>
            <a:endParaRPr lang="en-GB" dirty="0"/>
          </a:p>
        </p:txBody>
      </p:sp>
      <p:sp>
        <p:nvSpPr>
          <p:cNvPr id="4" name="Slide Number Placeholder 3">
            <a:extLst>
              <a:ext uri="{FF2B5EF4-FFF2-40B4-BE49-F238E27FC236}">
                <a16:creationId xmlns:a16="http://schemas.microsoft.com/office/drawing/2014/main" id="{683B3A7D-C55D-FA54-5370-27847E14034C}"/>
              </a:ext>
            </a:extLst>
          </p:cNvPr>
          <p:cNvSpPr>
            <a:spLocks noGrp="1"/>
          </p:cNvSpPr>
          <p:nvPr>
            <p:ph type="sldNum" sz="quarter" idx="10"/>
          </p:nvPr>
        </p:nvSpPr>
        <p:spPr/>
        <p:txBody>
          <a:bodyPr/>
          <a:lstStyle/>
          <a:p>
            <a:fld id="{3DB2631F-66FF-594A-AF83-E38E4C69F014}" type="slidenum">
              <a:rPr lang="en-US" smtClean="0"/>
              <a:t>42</a:t>
            </a:fld>
            <a:endParaRPr lang="en-US"/>
          </a:p>
        </p:txBody>
      </p:sp>
      <p:sp>
        <p:nvSpPr>
          <p:cNvPr id="9" name="Rectangle: Rounded Corners 8">
            <a:extLst>
              <a:ext uri="{FF2B5EF4-FFF2-40B4-BE49-F238E27FC236}">
                <a16:creationId xmlns:a16="http://schemas.microsoft.com/office/drawing/2014/main" id="{339AA505-A65C-2D0A-904C-C98964D83B9C}"/>
              </a:ext>
            </a:extLst>
          </p:cNvPr>
          <p:cNvSpPr/>
          <p:nvPr/>
        </p:nvSpPr>
        <p:spPr>
          <a:xfrm>
            <a:off x="7556673" y="2942113"/>
            <a:ext cx="2980975" cy="1380173"/>
          </a:xfrm>
          <a:prstGeom prst="roundRect">
            <a:avLst>
              <a:gd name="adj" fmla="val 12196"/>
            </a:avLst>
          </a:prstGeom>
          <a:solidFill>
            <a:schemeClr val="bg1"/>
          </a:solidFill>
        </p:spPr>
        <p:txBody>
          <a:bodyPr wrap="square" lIns="548640" tIns="274320" rIns="457200" bIns="274320">
            <a:spAutoFit/>
          </a:bodyPr>
          <a:lstStyle/>
          <a:p>
            <a:pPr algn="ctr">
              <a:spcAft>
                <a:spcPts val="600"/>
              </a:spcAft>
            </a:pPr>
            <a:r>
              <a:rPr lang="en-US" sz="1600" b="1" dirty="0"/>
              <a:t>Did you conduct </a:t>
            </a:r>
            <a:br>
              <a:rPr lang="en-US" sz="1600" b="1" dirty="0"/>
            </a:br>
            <a:r>
              <a:rPr lang="en-US" sz="1600" b="1" dirty="0"/>
              <a:t>a neighborhood </a:t>
            </a:r>
            <a:br>
              <a:rPr lang="en-US" sz="1600" b="1" dirty="0"/>
            </a:br>
            <a:r>
              <a:rPr lang="en-US" sz="1600" b="1" dirty="0"/>
              <a:t>survey or poll?</a:t>
            </a:r>
          </a:p>
        </p:txBody>
      </p:sp>
      <p:sp>
        <p:nvSpPr>
          <p:cNvPr id="10" name="Content Placeholder 2">
            <a:extLst>
              <a:ext uri="{FF2B5EF4-FFF2-40B4-BE49-F238E27FC236}">
                <a16:creationId xmlns:a16="http://schemas.microsoft.com/office/drawing/2014/main" id="{58ED956E-7F22-E941-E44C-2267091AF694}"/>
              </a:ext>
            </a:extLst>
          </p:cNvPr>
          <p:cNvSpPr txBox="1">
            <a:spLocks/>
          </p:cNvSpPr>
          <p:nvPr/>
        </p:nvSpPr>
        <p:spPr>
          <a:xfrm>
            <a:off x="755231" y="2304686"/>
            <a:ext cx="4713916" cy="32859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Clr>
                <a:schemeClr val="accent1"/>
              </a:buClr>
              <a:buNone/>
            </a:pPr>
            <a:r>
              <a:rPr lang="en-US" sz="2000" b="1" dirty="0"/>
              <a:t>If you’re working with numbers, find out...</a:t>
            </a:r>
          </a:p>
          <a:p>
            <a:pPr marL="396875" lvl="1" indent="-396875">
              <a:lnSpc>
                <a:spcPct val="100000"/>
              </a:lnSpc>
              <a:spcAft>
                <a:spcPts val="600"/>
              </a:spcAft>
              <a:buClr>
                <a:schemeClr val="accent1"/>
              </a:buClr>
              <a:buFont typeface="Wingdings 3" panose="05040102010807070707" pitchFamily="18" charset="2"/>
              <a:buChar char="ª"/>
            </a:pPr>
            <a:r>
              <a:rPr lang="en-US" sz="1600" dirty="0"/>
              <a:t>How </a:t>
            </a:r>
            <a:r>
              <a:rPr lang="en-US" sz="1600" b="1" dirty="0"/>
              <a:t>common</a:t>
            </a:r>
            <a:r>
              <a:rPr lang="en-US" sz="1600" dirty="0"/>
              <a:t> certain responses were (</a:t>
            </a:r>
            <a:r>
              <a:rPr lang="en-US" sz="1600" i="1" dirty="0"/>
              <a:t>average/ mean, mode, median</a:t>
            </a:r>
            <a:r>
              <a:rPr lang="en-US" sz="1600" dirty="0"/>
              <a:t>)</a:t>
            </a:r>
          </a:p>
          <a:p>
            <a:pPr marL="396875" lvl="1" indent="-396875">
              <a:lnSpc>
                <a:spcPct val="100000"/>
              </a:lnSpc>
              <a:spcAft>
                <a:spcPts val="600"/>
              </a:spcAft>
              <a:buClr>
                <a:schemeClr val="accent1"/>
              </a:buClr>
              <a:buFont typeface="Wingdings 3" panose="05040102010807070707" pitchFamily="18" charset="2"/>
              <a:buChar char="ª"/>
            </a:pPr>
            <a:r>
              <a:rPr lang="en-US" sz="1600" dirty="0"/>
              <a:t>How </a:t>
            </a:r>
            <a:r>
              <a:rPr lang="en-US" sz="1600" b="1" dirty="0"/>
              <a:t>often </a:t>
            </a:r>
            <a:r>
              <a:rPr lang="en-US" sz="1600" dirty="0"/>
              <a:t>certain</a:t>
            </a:r>
            <a:r>
              <a:rPr lang="en-US" sz="1600" b="1" dirty="0"/>
              <a:t> </a:t>
            </a:r>
            <a:r>
              <a:rPr lang="en-US" sz="1600" dirty="0"/>
              <a:t>responses were given (</a:t>
            </a:r>
            <a:r>
              <a:rPr lang="en-US" sz="1600" i="1" dirty="0"/>
              <a:t>frequency/ count, percent</a:t>
            </a:r>
            <a:r>
              <a:rPr lang="en-US" sz="1600" dirty="0"/>
              <a:t>)</a:t>
            </a:r>
          </a:p>
          <a:p>
            <a:pPr marL="396875" lvl="1" indent="-396875">
              <a:lnSpc>
                <a:spcPct val="100000"/>
              </a:lnSpc>
              <a:spcAft>
                <a:spcPts val="600"/>
              </a:spcAft>
              <a:buClr>
                <a:schemeClr val="accent1"/>
              </a:buClr>
              <a:buFont typeface="Wingdings 3" panose="05040102010807070707" pitchFamily="18" charset="2"/>
              <a:buChar char="ª"/>
            </a:pPr>
            <a:r>
              <a:rPr lang="en-US" sz="1600" dirty="0"/>
              <a:t>How </a:t>
            </a:r>
            <a:r>
              <a:rPr lang="en-US" sz="1600" b="1" dirty="0"/>
              <a:t>spread out </a:t>
            </a:r>
            <a:r>
              <a:rPr lang="en-US" sz="1600" dirty="0"/>
              <a:t>the data are (</a:t>
            </a:r>
            <a:r>
              <a:rPr lang="en-US" sz="1600" i="1" dirty="0"/>
              <a:t>range</a:t>
            </a:r>
            <a:r>
              <a:rPr lang="en-US" sz="1600" dirty="0"/>
              <a:t>)</a:t>
            </a:r>
          </a:p>
          <a:p>
            <a:pPr marL="396875" lvl="1" indent="-396875">
              <a:lnSpc>
                <a:spcPct val="100000"/>
              </a:lnSpc>
              <a:spcAft>
                <a:spcPts val="600"/>
              </a:spcAft>
              <a:buClr>
                <a:schemeClr val="accent1"/>
              </a:buClr>
              <a:buFont typeface="Wingdings 3" panose="05040102010807070707" pitchFamily="18" charset="2"/>
              <a:buChar char="ª"/>
            </a:pPr>
            <a:r>
              <a:rPr lang="en-US" sz="1600" dirty="0"/>
              <a:t>How responses </a:t>
            </a:r>
            <a:r>
              <a:rPr lang="en-US" sz="1600" b="1" dirty="0"/>
              <a:t>compare</a:t>
            </a:r>
            <a:r>
              <a:rPr lang="en-US" sz="1600" dirty="0"/>
              <a:t> to one another</a:t>
            </a:r>
            <a:r>
              <a:rPr lang="en-US" sz="1600" b="1" dirty="0"/>
              <a:t> </a:t>
            </a:r>
            <a:r>
              <a:rPr lang="en-US" sz="1600" dirty="0"/>
              <a:t>(</a:t>
            </a:r>
            <a:r>
              <a:rPr lang="en-US" sz="1600" i="1" dirty="0"/>
              <a:t>rankings</a:t>
            </a:r>
            <a:r>
              <a:rPr lang="en-US" sz="1600" dirty="0"/>
              <a:t>) </a:t>
            </a:r>
            <a:endParaRPr lang="en-US" sz="1600" b="1" dirty="0"/>
          </a:p>
          <a:p>
            <a:pPr marL="293688" indent="-293688">
              <a:lnSpc>
                <a:spcPct val="100000"/>
              </a:lnSpc>
              <a:spcAft>
                <a:spcPts val="600"/>
              </a:spcAft>
              <a:buClr>
                <a:schemeClr val="accent1"/>
              </a:buClr>
              <a:buFont typeface="Wingdings 3" panose="05040102010807070707" pitchFamily="18" charset="2"/>
              <a:buChar char="ª"/>
            </a:pPr>
            <a:endParaRPr lang="en-US" sz="1800" dirty="0"/>
          </a:p>
        </p:txBody>
      </p:sp>
      <p:pic>
        <p:nvPicPr>
          <p:cNvPr id="11" name="Graphic 10">
            <a:extLst>
              <a:ext uri="{FF2B5EF4-FFF2-40B4-BE49-F238E27FC236}">
                <a16:creationId xmlns:a16="http://schemas.microsoft.com/office/drawing/2014/main" id="{0D4B87B1-ED5A-E5EA-0D73-BDCC6E6332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4281" y="2759233"/>
            <a:ext cx="365760" cy="365760"/>
          </a:xfrm>
          <a:prstGeom prst="rect">
            <a:avLst/>
          </a:prstGeom>
        </p:spPr>
      </p:pic>
    </p:spTree>
    <p:extLst>
      <p:ext uri="{BB962C8B-B14F-4D97-AF65-F5344CB8AC3E}">
        <p14:creationId xmlns:p14="http://schemas.microsoft.com/office/powerpoint/2010/main" val="164378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appliance&#10;&#10;Description automatically generated">
            <a:extLst>
              <a:ext uri="{FF2B5EF4-FFF2-40B4-BE49-F238E27FC236}">
                <a16:creationId xmlns:a16="http://schemas.microsoft.com/office/drawing/2014/main" id="{EFA991DD-CDE3-536C-E10D-0BF7DF3CB846}"/>
              </a:ext>
            </a:extLst>
          </p:cNvPr>
          <p:cNvPicPr>
            <a:picLocks noGrp="1" noChangeAspect="1"/>
          </p:cNvPicPr>
          <p:nvPr>
            <p:ph type="pic" sz="quarter" idx="11"/>
          </p:nvPr>
        </p:nvPicPr>
        <p:blipFill rotWithShape="1">
          <a:blip r:embed="rId2"/>
          <a:srcRect l="1606" t="23239" r="24844"/>
          <a:stretch/>
        </p:blipFill>
        <p:spPr>
          <a:xfrm>
            <a:off x="6096000" y="619125"/>
            <a:ext cx="5902325" cy="6026150"/>
          </a:xfrm>
        </p:spPr>
      </p:pic>
      <p:sp>
        <p:nvSpPr>
          <p:cNvPr id="5" name="Title 4">
            <a:extLst>
              <a:ext uri="{FF2B5EF4-FFF2-40B4-BE49-F238E27FC236}">
                <a16:creationId xmlns:a16="http://schemas.microsoft.com/office/drawing/2014/main" id="{BB448EF8-A468-9F28-4151-D30BDF3E6C4F}"/>
              </a:ext>
            </a:extLst>
          </p:cNvPr>
          <p:cNvSpPr>
            <a:spLocks noGrp="1"/>
          </p:cNvSpPr>
          <p:nvPr>
            <p:ph type="title"/>
          </p:nvPr>
        </p:nvSpPr>
        <p:spPr>
          <a:xfrm>
            <a:off x="824242" y="1248110"/>
            <a:ext cx="4196331" cy="1447955"/>
          </a:xfrm>
        </p:spPr>
        <p:txBody>
          <a:bodyPr/>
          <a:lstStyle/>
          <a:p>
            <a:r>
              <a:rPr lang="en-US" dirty="0"/>
              <a:t>Making Sense of Quantitative Data</a:t>
            </a:r>
            <a:endParaRPr lang="en-GB" dirty="0"/>
          </a:p>
        </p:txBody>
      </p:sp>
      <p:sp>
        <p:nvSpPr>
          <p:cNvPr id="4" name="Slide Number Placeholder 3">
            <a:extLst>
              <a:ext uri="{FF2B5EF4-FFF2-40B4-BE49-F238E27FC236}">
                <a16:creationId xmlns:a16="http://schemas.microsoft.com/office/drawing/2014/main" id="{683B3A7D-C55D-FA54-5370-27847E14034C}"/>
              </a:ext>
            </a:extLst>
          </p:cNvPr>
          <p:cNvSpPr>
            <a:spLocks noGrp="1"/>
          </p:cNvSpPr>
          <p:nvPr>
            <p:ph type="sldNum" sz="quarter" idx="10"/>
          </p:nvPr>
        </p:nvSpPr>
        <p:spPr/>
        <p:txBody>
          <a:bodyPr/>
          <a:lstStyle/>
          <a:p>
            <a:fld id="{3DB2631F-66FF-594A-AF83-E38E4C69F014}" type="slidenum">
              <a:rPr lang="en-US" smtClean="0"/>
              <a:t>43</a:t>
            </a:fld>
            <a:endParaRPr lang="en-US"/>
          </a:p>
        </p:txBody>
      </p:sp>
      <p:sp>
        <p:nvSpPr>
          <p:cNvPr id="10" name="Content Placeholder 2">
            <a:extLst>
              <a:ext uri="{FF2B5EF4-FFF2-40B4-BE49-F238E27FC236}">
                <a16:creationId xmlns:a16="http://schemas.microsoft.com/office/drawing/2014/main" id="{58ED956E-7F22-E941-E44C-2267091AF694}"/>
              </a:ext>
            </a:extLst>
          </p:cNvPr>
          <p:cNvSpPr txBox="1">
            <a:spLocks/>
          </p:cNvSpPr>
          <p:nvPr/>
        </p:nvSpPr>
        <p:spPr>
          <a:xfrm>
            <a:off x="755231" y="2304686"/>
            <a:ext cx="4713916" cy="32859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Clr>
                <a:schemeClr val="accent1"/>
              </a:buClr>
              <a:buNone/>
            </a:pPr>
            <a:r>
              <a:rPr lang="en-US" sz="2000" b="1" dirty="0"/>
              <a:t>If you’re working with numbers, find out...</a:t>
            </a:r>
          </a:p>
          <a:p>
            <a:pPr marL="396875" lvl="1" indent="-396875">
              <a:lnSpc>
                <a:spcPct val="100000"/>
              </a:lnSpc>
              <a:spcAft>
                <a:spcPts val="600"/>
              </a:spcAft>
              <a:buClr>
                <a:schemeClr val="accent1"/>
              </a:buClr>
              <a:buFont typeface="Wingdings 3" panose="05040102010807070707" pitchFamily="18" charset="2"/>
              <a:buChar char="ª"/>
            </a:pPr>
            <a:r>
              <a:rPr lang="en-US" sz="1600" b="1" dirty="0"/>
              <a:t>Who</a:t>
            </a:r>
            <a:r>
              <a:rPr lang="en-US" sz="1600" dirty="0"/>
              <a:t> gave which responses (</a:t>
            </a:r>
            <a:r>
              <a:rPr lang="en-US" sz="1600" i="1" dirty="0"/>
              <a:t>demographics</a:t>
            </a:r>
            <a:r>
              <a:rPr lang="en-US" sz="1600" dirty="0"/>
              <a:t>)</a:t>
            </a:r>
          </a:p>
          <a:p>
            <a:pPr marL="396875" lvl="1" indent="-396875">
              <a:lnSpc>
                <a:spcPct val="100000"/>
              </a:lnSpc>
              <a:spcAft>
                <a:spcPts val="600"/>
              </a:spcAft>
              <a:buClr>
                <a:schemeClr val="accent1"/>
              </a:buClr>
              <a:buFont typeface="Wingdings 3" panose="05040102010807070707" pitchFamily="18" charset="2"/>
              <a:buChar char="ª"/>
            </a:pPr>
            <a:r>
              <a:rPr lang="en-US" sz="1600" b="1" dirty="0"/>
              <a:t>Which</a:t>
            </a:r>
            <a:r>
              <a:rPr lang="en-US" sz="1600" dirty="0"/>
              <a:t> figures answer your questions?</a:t>
            </a:r>
          </a:p>
          <a:p>
            <a:pPr marL="396875" lvl="1" indent="-396875">
              <a:lnSpc>
                <a:spcPct val="100000"/>
              </a:lnSpc>
              <a:spcAft>
                <a:spcPts val="600"/>
              </a:spcAft>
              <a:buClr>
                <a:schemeClr val="accent1"/>
              </a:buClr>
              <a:buFont typeface="Wingdings 3" panose="05040102010807070707" pitchFamily="18" charset="2"/>
              <a:buChar char="ª"/>
            </a:pPr>
            <a:r>
              <a:rPr lang="en-US" sz="1600" b="1" dirty="0"/>
              <a:t>What </a:t>
            </a:r>
            <a:r>
              <a:rPr lang="en-US" sz="1600" dirty="0"/>
              <a:t>the trend data show to contextualize rates/numbers; this will help determine if they are increasing, decreasing, remaining constant, etc.</a:t>
            </a:r>
            <a:endParaRPr lang="en-US" sz="1600" b="1" dirty="0"/>
          </a:p>
          <a:p>
            <a:pPr marL="0" lvl="1" indent="0">
              <a:lnSpc>
                <a:spcPct val="100000"/>
              </a:lnSpc>
              <a:spcAft>
                <a:spcPts val="600"/>
              </a:spcAft>
              <a:buClr>
                <a:schemeClr val="accent1"/>
              </a:buClr>
              <a:buNone/>
            </a:pPr>
            <a:endParaRPr lang="en-US" sz="1800" b="1" dirty="0"/>
          </a:p>
          <a:p>
            <a:pPr marL="293688" indent="-293688">
              <a:lnSpc>
                <a:spcPct val="100000"/>
              </a:lnSpc>
              <a:spcAft>
                <a:spcPts val="600"/>
              </a:spcAft>
              <a:buClr>
                <a:schemeClr val="accent1"/>
              </a:buClr>
              <a:buFont typeface="Wingdings 3" panose="05040102010807070707" pitchFamily="18" charset="2"/>
              <a:buChar char="ª"/>
            </a:pPr>
            <a:endParaRPr lang="en-US" sz="1800" dirty="0"/>
          </a:p>
        </p:txBody>
      </p:sp>
      <p:sp>
        <p:nvSpPr>
          <p:cNvPr id="11" name="Content Placeholder 2">
            <a:extLst>
              <a:ext uri="{FF2B5EF4-FFF2-40B4-BE49-F238E27FC236}">
                <a16:creationId xmlns:a16="http://schemas.microsoft.com/office/drawing/2014/main" id="{A3074F32-5738-6399-DD85-D586DC5E66A4}"/>
              </a:ext>
            </a:extLst>
          </p:cNvPr>
          <p:cNvSpPr txBox="1">
            <a:spLocks/>
          </p:cNvSpPr>
          <p:nvPr/>
        </p:nvSpPr>
        <p:spPr>
          <a:xfrm>
            <a:off x="824242" y="5666822"/>
            <a:ext cx="4400969" cy="571686"/>
          </a:xfrm>
          <a:prstGeom prst="roundRect">
            <a:avLst/>
          </a:prstGeom>
          <a:solidFill>
            <a:schemeClr val="accent3">
              <a:lumMod val="90000"/>
              <a:alpha val="50000"/>
            </a:schemeClr>
          </a:solidFill>
        </p:spPr>
        <p:txBody>
          <a:bodyPr vert="horz" lIns="182880" tIns="0" rIns="18288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10000"/>
              </a:lnSpc>
              <a:buFont typeface="Arial" panose="020B0604020202020204" pitchFamily="34" charset="0"/>
              <a:buNone/>
            </a:pPr>
            <a:r>
              <a:rPr lang="en-US" sz="1000" dirty="0"/>
              <a:t>Use Excel or Google Sheets to calculate many of these and create visual representations through charts and diagrams </a:t>
            </a:r>
          </a:p>
        </p:txBody>
      </p:sp>
      <p:pic>
        <p:nvPicPr>
          <p:cNvPr id="12" name="Graphic 2">
            <a:extLst>
              <a:ext uri="{FF2B5EF4-FFF2-40B4-BE49-F238E27FC236}">
                <a16:creationId xmlns:a16="http://schemas.microsoft.com/office/drawing/2014/main" id="{262CE1BD-B920-1537-F546-45DAF7CA5B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700" y="5829299"/>
            <a:ext cx="218147" cy="228600"/>
          </a:xfrm>
          <a:prstGeom prst="rect">
            <a:avLst/>
          </a:prstGeom>
        </p:spPr>
      </p:pic>
      <p:sp>
        <p:nvSpPr>
          <p:cNvPr id="13" name="Rectangle: Rounded Corners 12">
            <a:extLst>
              <a:ext uri="{FF2B5EF4-FFF2-40B4-BE49-F238E27FC236}">
                <a16:creationId xmlns:a16="http://schemas.microsoft.com/office/drawing/2014/main" id="{BFC4C62B-AFEE-8058-5447-F7F1999F055D}"/>
              </a:ext>
            </a:extLst>
          </p:cNvPr>
          <p:cNvSpPr/>
          <p:nvPr/>
        </p:nvSpPr>
        <p:spPr>
          <a:xfrm>
            <a:off x="7556673" y="2942113"/>
            <a:ext cx="2980975" cy="1380173"/>
          </a:xfrm>
          <a:prstGeom prst="roundRect">
            <a:avLst>
              <a:gd name="adj" fmla="val 12196"/>
            </a:avLst>
          </a:prstGeom>
          <a:solidFill>
            <a:schemeClr val="bg1"/>
          </a:solidFill>
        </p:spPr>
        <p:txBody>
          <a:bodyPr wrap="square" lIns="548640" tIns="274320" rIns="457200" bIns="274320">
            <a:spAutoFit/>
          </a:bodyPr>
          <a:lstStyle/>
          <a:p>
            <a:pPr algn="ctr">
              <a:spcAft>
                <a:spcPts val="600"/>
              </a:spcAft>
            </a:pPr>
            <a:r>
              <a:rPr lang="en-US" sz="1600" b="1" dirty="0"/>
              <a:t>Did you conduct </a:t>
            </a:r>
            <a:br>
              <a:rPr lang="en-US" sz="1600" b="1" dirty="0"/>
            </a:br>
            <a:r>
              <a:rPr lang="en-US" sz="1600" b="1" dirty="0"/>
              <a:t>a neighborhood </a:t>
            </a:r>
            <a:br>
              <a:rPr lang="en-US" sz="1600" b="1" dirty="0"/>
            </a:br>
            <a:r>
              <a:rPr lang="en-US" sz="1600" b="1" dirty="0"/>
              <a:t>survey or poll?</a:t>
            </a:r>
          </a:p>
        </p:txBody>
      </p:sp>
      <p:pic>
        <p:nvPicPr>
          <p:cNvPr id="14" name="Graphic 13">
            <a:extLst>
              <a:ext uri="{FF2B5EF4-FFF2-40B4-BE49-F238E27FC236}">
                <a16:creationId xmlns:a16="http://schemas.microsoft.com/office/drawing/2014/main" id="{C9A9D13F-227F-E6A9-4066-96290955BE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4281" y="2759233"/>
            <a:ext cx="365760" cy="365760"/>
          </a:xfrm>
          <a:prstGeom prst="rect">
            <a:avLst/>
          </a:prstGeom>
        </p:spPr>
      </p:pic>
    </p:spTree>
    <p:extLst>
      <p:ext uri="{BB962C8B-B14F-4D97-AF65-F5344CB8AC3E}">
        <p14:creationId xmlns:p14="http://schemas.microsoft.com/office/powerpoint/2010/main" val="230633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48EF8-A468-9F28-4151-D30BDF3E6C4F}"/>
              </a:ext>
            </a:extLst>
          </p:cNvPr>
          <p:cNvSpPr>
            <a:spLocks noGrp="1"/>
          </p:cNvSpPr>
          <p:nvPr>
            <p:ph type="title"/>
          </p:nvPr>
        </p:nvSpPr>
        <p:spPr>
          <a:xfrm>
            <a:off x="824242" y="1248110"/>
            <a:ext cx="4196331" cy="1447955"/>
          </a:xfrm>
        </p:spPr>
        <p:txBody>
          <a:bodyPr/>
          <a:lstStyle/>
          <a:p>
            <a:r>
              <a:rPr lang="en-US" dirty="0"/>
              <a:t>Making Sense of Qualitative Data </a:t>
            </a:r>
            <a:endParaRPr lang="en-GB" dirty="0"/>
          </a:p>
        </p:txBody>
      </p:sp>
      <p:sp>
        <p:nvSpPr>
          <p:cNvPr id="4" name="Slide Number Placeholder 3">
            <a:extLst>
              <a:ext uri="{FF2B5EF4-FFF2-40B4-BE49-F238E27FC236}">
                <a16:creationId xmlns:a16="http://schemas.microsoft.com/office/drawing/2014/main" id="{683B3A7D-C55D-FA54-5370-27847E14034C}"/>
              </a:ext>
            </a:extLst>
          </p:cNvPr>
          <p:cNvSpPr>
            <a:spLocks noGrp="1"/>
          </p:cNvSpPr>
          <p:nvPr>
            <p:ph type="sldNum" sz="quarter" idx="10"/>
          </p:nvPr>
        </p:nvSpPr>
        <p:spPr/>
        <p:txBody>
          <a:bodyPr/>
          <a:lstStyle/>
          <a:p>
            <a:fld id="{3DB2631F-66FF-594A-AF83-E38E4C69F014}" type="slidenum">
              <a:rPr lang="en-US" smtClean="0"/>
              <a:t>44</a:t>
            </a:fld>
            <a:endParaRPr lang="en-US"/>
          </a:p>
        </p:txBody>
      </p:sp>
      <p:pic>
        <p:nvPicPr>
          <p:cNvPr id="8" name="Picture Placeholder 7" descr="A pile of wooden blocks&#10;&#10;Description automatically generated with low confidence">
            <a:extLst>
              <a:ext uri="{FF2B5EF4-FFF2-40B4-BE49-F238E27FC236}">
                <a16:creationId xmlns:a16="http://schemas.microsoft.com/office/drawing/2014/main" id="{FB5862F2-6EBB-06C0-F0C3-9826777D4794}"/>
              </a:ext>
            </a:extLst>
          </p:cNvPr>
          <p:cNvPicPr>
            <a:picLocks noGrp="1" noChangeAspect="1"/>
          </p:cNvPicPr>
          <p:nvPr>
            <p:ph type="pic" sz="quarter" idx="11"/>
          </p:nvPr>
        </p:nvPicPr>
        <p:blipFill>
          <a:blip r:embed="rId2"/>
          <a:srcRect l="2092" r="2092"/>
          <a:stretch>
            <a:fillRect/>
          </a:stretch>
        </p:blipFill>
        <p:spPr/>
      </p:pic>
      <p:sp>
        <p:nvSpPr>
          <p:cNvPr id="9" name="Rectangle: Rounded Corners 8">
            <a:extLst>
              <a:ext uri="{FF2B5EF4-FFF2-40B4-BE49-F238E27FC236}">
                <a16:creationId xmlns:a16="http://schemas.microsoft.com/office/drawing/2014/main" id="{339AA505-A65C-2D0A-904C-C98964D83B9C}"/>
              </a:ext>
            </a:extLst>
          </p:cNvPr>
          <p:cNvSpPr/>
          <p:nvPr/>
        </p:nvSpPr>
        <p:spPr>
          <a:xfrm>
            <a:off x="7226648" y="2942113"/>
            <a:ext cx="3641027" cy="1380173"/>
          </a:xfrm>
          <a:prstGeom prst="roundRect">
            <a:avLst>
              <a:gd name="adj" fmla="val 12196"/>
            </a:avLst>
          </a:prstGeom>
          <a:solidFill>
            <a:schemeClr val="bg1"/>
          </a:solidFill>
        </p:spPr>
        <p:txBody>
          <a:bodyPr wrap="square" tIns="274320" bIns="274320">
            <a:spAutoFit/>
          </a:bodyPr>
          <a:lstStyle/>
          <a:p>
            <a:pPr algn="ctr">
              <a:spcAft>
                <a:spcPts val="600"/>
              </a:spcAft>
            </a:pPr>
            <a:r>
              <a:rPr lang="en-US" sz="1600" b="1"/>
              <a:t>Did you conduct interviews, group discussions, or a community mapping exercise?</a:t>
            </a:r>
          </a:p>
        </p:txBody>
      </p:sp>
      <p:sp>
        <p:nvSpPr>
          <p:cNvPr id="10" name="Content Placeholder 2">
            <a:extLst>
              <a:ext uri="{FF2B5EF4-FFF2-40B4-BE49-F238E27FC236}">
                <a16:creationId xmlns:a16="http://schemas.microsoft.com/office/drawing/2014/main" id="{58ED956E-7F22-E941-E44C-2267091AF694}"/>
              </a:ext>
            </a:extLst>
          </p:cNvPr>
          <p:cNvSpPr txBox="1">
            <a:spLocks/>
          </p:cNvSpPr>
          <p:nvPr/>
        </p:nvSpPr>
        <p:spPr>
          <a:xfrm>
            <a:off x="755231" y="2304686"/>
            <a:ext cx="4713916" cy="32859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Clr>
                <a:schemeClr val="accent1"/>
              </a:buClr>
              <a:buNone/>
            </a:pPr>
            <a:r>
              <a:rPr lang="en-US" sz="2000" b="1" dirty="0"/>
              <a:t>If you’re working with stories, text, or images, you may want to find out…</a:t>
            </a:r>
          </a:p>
          <a:p>
            <a:pPr marL="293688" lvl="1" indent="-293688">
              <a:lnSpc>
                <a:spcPct val="100000"/>
              </a:lnSpc>
              <a:spcAft>
                <a:spcPts val="600"/>
              </a:spcAft>
              <a:buClr>
                <a:schemeClr val="accent1"/>
              </a:buClr>
              <a:buFont typeface="Wingdings 3" panose="05040102010807070707" pitchFamily="18" charset="2"/>
              <a:buChar char="ª"/>
            </a:pPr>
            <a:r>
              <a:rPr lang="en-US" sz="1600" dirty="0"/>
              <a:t>What </a:t>
            </a:r>
            <a:r>
              <a:rPr lang="en-US" sz="1600" b="1" dirty="0"/>
              <a:t>kinds</a:t>
            </a:r>
            <a:r>
              <a:rPr lang="en-US" sz="1600" dirty="0"/>
              <a:t> of responses were given?</a:t>
            </a:r>
          </a:p>
          <a:p>
            <a:pPr marL="293688" lvl="1" indent="-293688">
              <a:lnSpc>
                <a:spcPct val="100000"/>
              </a:lnSpc>
              <a:spcAft>
                <a:spcPts val="600"/>
              </a:spcAft>
              <a:buClr>
                <a:schemeClr val="accent1"/>
              </a:buClr>
              <a:buFont typeface="Wingdings 3" panose="05040102010807070707" pitchFamily="18" charset="2"/>
              <a:buChar char="ª"/>
            </a:pPr>
            <a:r>
              <a:rPr lang="en-US" sz="1600" b="1" dirty="0"/>
              <a:t>Who</a:t>
            </a:r>
            <a:r>
              <a:rPr lang="en-US" sz="1600" dirty="0"/>
              <a:t> talked about which topics?</a:t>
            </a:r>
          </a:p>
          <a:p>
            <a:pPr marL="293688" lvl="1" indent="-293688">
              <a:lnSpc>
                <a:spcPct val="100000"/>
              </a:lnSpc>
              <a:spcAft>
                <a:spcPts val="600"/>
              </a:spcAft>
              <a:buClr>
                <a:schemeClr val="accent1"/>
              </a:buClr>
              <a:buFont typeface="Wingdings 3" panose="05040102010807070707" pitchFamily="18" charset="2"/>
              <a:buChar char="ª"/>
            </a:pPr>
            <a:r>
              <a:rPr lang="en-US" sz="1600" dirty="0"/>
              <a:t>What are </a:t>
            </a:r>
            <a:r>
              <a:rPr lang="en-US" sz="1600" b="1" dirty="0"/>
              <a:t>common</a:t>
            </a:r>
            <a:r>
              <a:rPr lang="en-US" sz="1600" dirty="0"/>
              <a:t> topics or themes across the data?</a:t>
            </a:r>
          </a:p>
          <a:p>
            <a:pPr marL="0" lvl="1" indent="0">
              <a:lnSpc>
                <a:spcPct val="100000"/>
              </a:lnSpc>
              <a:spcAft>
                <a:spcPts val="600"/>
              </a:spcAft>
              <a:buClr>
                <a:schemeClr val="accent1"/>
              </a:buClr>
              <a:buNone/>
            </a:pPr>
            <a:endParaRPr lang="en-US" sz="1800" b="1" dirty="0"/>
          </a:p>
          <a:p>
            <a:pPr marL="293688" indent="-293688">
              <a:lnSpc>
                <a:spcPct val="100000"/>
              </a:lnSpc>
              <a:spcAft>
                <a:spcPts val="600"/>
              </a:spcAft>
              <a:buClr>
                <a:schemeClr val="accent1"/>
              </a:buClr>
              <a:buFont typeface="Wingdings 3" panose="05040102010807070707" pitchFamily="18" charset="2"/>
              <a:buChar char="ª"/>
            </a:pPr>
            <a:endParaRPr lang="en-US" sz="1800" dirty="0"/>
          </a:p>
        </p:txBody>
      </p:sp>
      <p:pic>
        <p:nvPicPr>
          <p:cNvPr id="12" name="Graphic 11">
            <a:extLst>
              <a:ext uri="{FF2B5EF4-FFF2-40B4-BE49-F238E27FC236}">
                <a16:creationId xmlns:a16="http://schemas.microsoft.com/office/drawing/2014/main" id="{D63A82C7-CE10-D1E7-213D-05D41EDF45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4281" y="2759233"/>
            <a:ext cx="365760" cy="365760"/>
          </a:xfrm>
          <a:prstGeom prst="rect">
            <a:avLst/>
          </a:prstGeom>
        </p:spPr>
      </p:pic>
    </p:spTree>
    <p:extLst>
      <p:ext uri="{BB962C8B-B14F-4D97-AF65-F5344CB8AC3E}">
        <p14:creationId xmlns:p14="http://schemas.microsoft.com/office/powerpoint/2010/main" val="122037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48EF8-A468-9F28-4151-D30BDF3E6C4F}"/>
              </a:ext>
            </a:extLst>
          </p:cNvPr>
          <p:cNvSpPr>
            <a:spLocks noGrp="1"/>
          </p:cNvSpPr>
          <p:nvPr>
            <p:ph type="title"/>
          </p:nvPr>
        </p:nvSpPr>
        <p:spPr>
          <a:xfrm>
            <a:off x="824242" y="1248110"/>
            <a:ext cx="3954791" cy="1447955"/>
          </a:xfrm>
        </p:spPr>
        <p:txBody>
          <a:bodyPr/>
          <a:lstStyle/>
          <a:p>
            <a:r>
              <a:rPr lang="en-US" dirty="0"/>
              <a:t>Making Sense of Qualitative Data </a:t>
            </a:r>
            <a:endParaRPr lang="en-GB" dirty="0"/>
          </a:p>
        </p:txBody>
      </p:sp>
      <p:sp>
        <p:nvSpPr>
          <p:cNvPr id="4" name="Slide Number Placeholder 3">
            <a:extLst>
              <a:ext uri="{FF2B5EF4-FFF2-40B4-BE49-F238E27FC236}">
                <a16:creationId xmlns:a16="http://schemas.microsoft.com/office/drawing/2014/main" id="{683B3A7D-C55D-FA54-5370-27847E14034C}"/>
              </a:ext>
            </a:extLst>
          </p:cNvPr>
          <p:cNvSpPr>
            <a:spLocks noGrp="1"/>
          </p:cNvSpPr>
          <p:nvPr>
            <p:ph type="sldNum" sz="quarter" idx="10"/>
          </p:nvPr>
        </p:nvSpPr>
        <p:spPr/>
        <p:txBody>
          <a:bodyPr/>
          <a:lstStyle/>
          <a:p>
            <a:fld id="{3DB2631F-66FF-594A-AF83-E38E4C69F014}" type="slidenum">
              <a:rPr lang="en-US" smtClean="0"/>
              <a:t>45</a:t>
            </a:fld>
            <a:endParaRPr lang="en-US"/>
          </a:p>
        </p:txBody>
      </p:sp>
      <p:pic>
        <p:nvPicPr>
          <p:cNvPr id="8" name="Picture Placeholder 7" descr="A pile of wooden blocks&#10;&#10;Description automatically generated with low confidence">
            <a:extLst>
              <a:ext uri="{FF2B5EF4-FFF2-40B4-BE49-F238E27FC236}">
                <a16:creationId xmlns:a16="http://schemas.microsoft.com/office/drawing/2014/main" id="{FB5862F2-6EBB-06C0-F0C3-9826777D4794}"/>
              </a:ext>
            </a:extLst>
          </p:cNvPr>
          <p:cNvPicPr>
            <a:picLocks noGrp="1" noChangeAspect="1"/>
          </p:cNvPicPr>
          <p:nvPr>
            <p:ph type="pic" sz="quarter" idx="11"/>
          </p:nvPr>
        </p:nvPicPr>
        <p:blipFill>
          <a:blip r:embed="rId2"/>
          <a:srcRect l="2092" r="2092"/>
          <a:stretch>
            <a:fillRect/>
          </a:stretch>
        </p:blipFill>
        <p:spPr/>
      </p:pic>
      <p:sp>
        <p:nvSpPr>
          <p:cNvPr id="9" name="Rectangle: Rounded Corners 8">
            <a:extLst>
              <a:ext uri="{FF2B5EF4-FFF2-40B4-BE49-F238E27FC236}">
                <a16:creationId xmlns:a16="http://schemas.microsoft.com/office/drawing/2014/main" id="{339AA505-A65C-2D0A-904C-C98964D83B9C}"/>
              </a:ext>
            </a:extLst>
          </p:cNvPr>
          <p:cNvSpPr/>
          <p:nvPr/>
        </p:nvSpPr>
        <p:spPr>
          <a:xfrm>
            <a:off x="7226648" y="2942113"/>
            <a:ext cx="3641027" cy="1380173"/>
          </a:xfrm>
          <a:prstGeom prst="roundRect">
            <a:avLst>
              <a:gd name="adj" fmla="val 12196"/>
            </a:avLst>
          </a:prstGeom>
          <a:solidFill>
            <a:schemeClr val="bg1"/>
          </a:solidFill>
        </p:spPr>
        <p:txBody>
          <a:bodyPr wrap="square" tIns="274320" bIns="274320">
            <a:spAutoFit/>
          </a:bodyPr>
          <a:lstStyle/>
          <a:p>
            <a:pPr algn="ctr">
              <a:spcAft>
                <a:spcPts val="600"/>
              </a:spcAft>
            </a:pPr>
            <a:r>
              <a:rPr lang="en-US" sz="1600" b="1"/>
              <a:t>Did you conduct interviews, group discussions, or a community mapping exercise?</a:t>
            </a:r>
          </a:p>
        </p:txBody>
      </p:sp>
      <p:sp>
        <p:nvSpPr>
          <p:cNvPr id="10" name="Content Placeholder 2">
            <a:extLst>
              <a:ext uri="{FF2B5EF4-FFF2-40B4-BE49-F238E27FC236}">
                <a16:creationId xmlns:a16="http://schemas.microsoft.com/office/drawing/2014/main" id="{58ED956E-7F22-E941-E44C-2267091AF694}"/>
              </a:ext>
            </a:extLst>
          </p:cNvPr>
          <p:cNvSpPr txBox="1">
            <a:spLocks/>
          </p:cNvSpPr>
          <p:nvPr/>
        </p:nvSpPr>
        <p:spPr>
          <a:xfrm>
            <a:off x="755231" y="2309239"/>
            <a:ext cx="4869192" cy="32859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Clr>
                <a:schemeClr val="accent1"/>
              </a:buClr>
              <a:buNone/>
            </a:pPr>
            <a:r>
              <a:rPr lang="en-US" sz="2000" b="1" dirty="0"/>
              <a:t>If you’re working with stories, text, or images, you may want to find out…</a:t>
            </a:r>
          </a:p>
          <a:p>
            <a:pPr marL="293688" lvl="1" indent="-293688">
              <a:lnSpc>
                <a:spcPct val="100000"/>
              </a:lnSpc>
              <a:spcAft>
                <a:spcPts val="600"/>
              </a:spcAft>
              <a:buClr>
                <a:schemeClr val="accent1"/>
              </a:buClr>
              <a:buFont typeface="Wingdings 3" panose="05040102010807070707" pitchFamily="18" charset="2"/>
              <a:buChar char="ª"/>
            </a:pPr>
            <a:r>
              <a:rPr lang="en-US" sz="1600" dirty="0"/>
              <a:t>What is the </a:t>
            </a:r>
            <a:r>
              <a:rPr lang="en-US" sz="1600" b="1" dirty="0"/>
              <a:t>frequency </a:t>
            </a:r>
            <a:r>
              <a:rPr lang="en-US" sz="1600" dirty="0"/>
              <a:t>of topics or themes mentioned? </a:t>
            </a:r>
          </a:p>
          <a:p>
            <a:pPr marL="293688" lvl="1" indent="-293688">
              <a:lnSpc>
                <a:spcPct val="100000"/>
              </a:lnSpc>
              <a:spcAft>
                <a:spcPts val="600"/>
              </a:spcAft>
              <a:buClr>
                <a:schemeClr val="accent1"/>
              </a:buClr>
              <a:buFont typeface="Wingdings 3" panose="05040102010807070707" pitchFamily="18" charset="2"/>
              <a:buChar char="ª"/>
            </a:pPr>
            <a:r>
              <a:rPr lang="en-US" sz="1600" dirty="0"/>
              <a:t>What are </a:t>
            </a:r>
            <a:r>
              <a:rPr lang="en-US" sz="1600" b="1" dirty="0"/>
              <a:t>patterns</a:t>
            </a:r>
            <a:r>
              <a:rPr lang="en-US" sz="1600" dirty="0"/>
              <a:t> that emerge out of the data?</a:t>
            </a:r>
            <a:endParaRPr lang="en-US" sz="1600" b="1" dirty="0"/>
          </a:p>
          <a:p>
            <a:pPr marL="293688" lvl="1" indent="-293688">
              <a:lnSpc>
                <a:spcPct val="100000"/>
              </a:lnSpc>
              <a:spcAft>
                <a:spcPts val="600"/>
              </a:spcAft>
              <a:buClr>
                <a:schemeClr val="accent1"/>
              </a:buClr>
              <a:buFont typeface="Wingdings 3" panose="05040102010807070707" pitchFamily="18" charset="2"/>
              <a:buChar char="ª"/>
            </a:pPr>
            <a:r>
              <a:rPr lang="en-US" sz="1600" b="1" dirty="0"/>
              <a:t>How </a:t>
            </a:r>
            <a:r>
              <a:rPr lang="en-US" sz="1600" dirty="0"/>
              <a:t>do topics </a:t>
            </a:r>
            <a:r>
              <a:rPr lang="en-US" sz="1600" b="1" dirty="0"/>
              <a:t>compare and relate </a:t>
            </a:r>
            <a:r>
              <a:rPr lang="en-US" sz="1600" dirty="0"/>
              <a:t>to one another? </a:t>
            </a:r>
          </a:p>
          <a:p>
            <a:pPr marL="293688" lvl="1" indent="-293688">
              <a:lnSpc>
                <a:spcPct val="100000"/>
              </a:lnSpc>
              <a:spcAft>
                <a:spcPts val="600"/>
              </a:spcAft>
              <a:buClr>
                <a:schemeClr val="accent1"/>
              </a:buClr>
              <a:buFont typeface="Wingdings 3" panose="05040102010807070707" pitchFamily="18" charset="2"/>
              <a:buChar char="ª"/>
            </a:pPr>
            <a:r>
              <a:rPr lang="en-US" sz="1600" dirty="0"/>
              <a:t>Which themes </a:t>
            </a:r>
            <a:r>
              <a:rPr lang="en-US" sz="1600" b="1" dirty="0"/>
              <a:t>answer your questions</a:t>
            </a:r>
            <a:r>
              <a:rPr lang="en-US" sz="1600" dirty="0"/>
              <a:t>?</a:t>
            </a:r>
            <a:endParaRPr lang="en-US" sz="1600" b="1" dirty="0"/>
          </a:p>
          <a:p>
            <a:pPr marL="293688" indent="-293688">
              <a:lnSpc>
                <a:spcPct val="100000"/>
              </a:lnSpc>
              <a:spcAft>
                <a:spcPts val="600"/>
              </a:spcAft>
              <a:buClr>
                <a:schemeClr val="accent1"/>
              </a:buClr>
              <a:buFont typeface="Wingdings 3" panose="05040102010807070707" pitchFamily="18" charset="2"/>
              <a:buChar char="ª"/>
            </a:pPr>
            <a:endParaRPr lang="en-US" sz="1800" dirty="0"/>
          </a:p>
        </p:txBody>
      </p:sp>
      <p:pic>
        <p:nvPicPr>
          <p:cNvPr id="11" name="Graphic 10">
            <a:extLst>
              <a:ext uri="{FF2B5EF4-FFF2-40B4-BE49-F238E27FC236}">
                <a16:creationId xmlns:a16="http://schemas.microsoft.com/office/drawing/2014/main" id="{39259F49-64BC-7FD4-00E3-38BBC25106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4281" y="2759233"/>
            <a:ext cx="365760" cy="365760"/>
          </a:xfrm>
          <a:prstGeom prst="rect">
            <a:avLst/>
          </a:prstGeom>
        </p:spPr>
      </p:pic>
    </p:spTree>
    <p:extLst>
      <p:ext uri="{BB962C8B-B14F-4D97-AF65-F5344CB8AC3E}">
        <p14:creationId xmlns:p14="http://schemas.microsoft.com/office/powerpoint/2010/main" val="403419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34489-DABD-FB53-7F06-ADE32FCFDC17}"/>
              </a:ext>
            </a:extLst>
          </p:cNvPr>
          <p:cNvSpPr>
            <a:spLocks noGrp="1"/>
          </p:cNvSpPr>
          <p:nvPr>
            <p:ph type="sldNum" sz="quarter" idx="10"/>
          </p:nvPr>
        </p:nvSpPr>
        <p:spPr/>
        <p:txBody>
          <a:bodyPr/>
          <a:lstStyle/>
          <a:p>
            <a:fld id="{3DB2631F-66FF-594A-AF83-E38E4C69F014}" type="slidenum">
              <a:rPr lang="en-US" smtClean="0"/>
              <a:t>46</a:t>
            </a:fld>
            <a:endParaRPr lang="en-US"/>
          </a:p>
        </p:txBody>
      </p:sp>
      <p:grpSp>
        <p:nvGrpSpPr>
          <p:cNvPr id="10" name="Group 9">
            <a:extLst>
              <a:ext uri="{FF2B5EF4-FFF2-40B4-BE49-F238E27FC236}">
                <a16:creationId xmlns:a16="http://schemas.microsoft.com/office/drawing/2014/main" id="{1D587CA2-A2CE-4CB5-025B-D4B237D8A6AA}"/>
              </a:ext>
            </a:extLst>
          </p:cNvPr>
          <p:cNvGrpSpPr/>
          <p:nvPr/>
        </p:nvGrpSpPr>
        <p:grpSpPr>
          <a:xfrm>
            <a:off x="1040903" y="3213925"/>
            <a:ext cx="10108738" cy="2393660"/>
            <a:chOff x="830317" y="2671234"/>
            <a:chExt cx="7304033" cy="3253315"/>
          </a:xfrm>
        </p:grpSpPr>
        <p:sp>
          <p:nvSpPr>
            <p:cNvPr id="12" name="Rectangle 11">
              <a:extLst>
                <a:ext uri="{FF2B5EF4-FFF2-40B4-BE49-F238E27FC236}">
                  <a16:creationId xmlns:a16="http://schemas.microsoft.com/office/drawing/2014/main" id="{726FA119-0334-8F5A-A275-4C29ACB57D50}"/>
                </a:ext>
              </a:extLst>
            </p:cNvPr>
            <p:cNvSpPr/>
            <p:nvPr/>
          </p:nvSpPr>
          <p:spPr>
            <a:xfrm>
              <a:off x="830317" y="2676524"/>
              <a:ext cx="2389133" cy="3248025"/>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algn="ctr">
                <a:lnSpc>
                  <a:spcPct val="110000"/>
                </a:lnSpc>
              </a:pPr>
              <a:r>
                <a:rPr lang="en-US" dirty="0">
                  <a:solidFill>
                    <a:schemeClr val="tx1"/>
                  </a:solidFill>
                </a:rPr>
                <a:t>Both are valuable sources of information</a:t>
              </a:r>
            </a:p>
          </p:txBody>
        </p:sp>
        <p:sp>
          <p:nvSpPr>
            <p:cNvPr id="13" name="Rectangle 12">
              <a:extLst>
                <a:ext uri="{FF2B5EF4-FFF2-40B4-BE49-F238E27FC236}">
                  <a16:creationId xmlns:a16="http://schemas.microsoft.com/office/drawing/2014/main" id="{2EA9DD1D-F8DD-0B22-6FDD-15972BD29FA6}"/>
                </a:ext>
              </a:extLst>
            </p:cNvPr>
            <p:cNvSpPr/>
            <p:nvPr/>
          </p:nvSpPr>
          <p:spPr>
            <a:xfrm>
              <a:off x="3287767" y="2671234"/>
              <a:ext cx="2389133" cy="3248025"/>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algn="ctr">
                <a:lnSpc>
                  <a:spcPct val="110000"/>
                </a:lnSpc>
              </a:pPr>
              <a:r>
                <a:rPr lang="en-US" dirty="0">
                  <a:solidFill>
                    <a:schemeClr val="tx1"/>
                  </a:solidFill>
                </a:rPr>
                <a:t>Provides insight into statistics and the stories behind them</a:t>
              </a:r>
            </a:p>
          </p:txBody>
        </p:sp>
        <p:sp>
          <p:nvSpPr>
            <p:cNvPr id="14" name="Rectangle 13">
              <a:extLst>
                <a:ext uri="{FF2B5EF4-FFF2-40B4-BE49-F238E27FC236}">
                  <a16:creationId xmlns:a16="http://schemas.microsoft.com/office/drawing/2014/main" id="{59EE025B-9737-C603-43EF-C1F94919F6AE}"/>
                </a:ext>
              </a:extLst>
            </p:cNvPr>
            <p:cNvSpPr/>
            <p:nvPr/>
          </p:nvSpPr>
          <p:spPr>
            <a:xfrm>
              <a:off x="5745217" y="2671234"/>
              <a:ext cx="2389133" cy="3248025"/>
            </a:xfrm>
            <a:prstGeom prst="roundRect">
              <a:avLst>
                <a:gd name="adj" fmla="val 6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algn="ctr">
                <a:lnSpc>
                  <a:spcPct val="110000"/>
                </a:lnSpc>
              </a:pPr>
              <a:r>
                <a:rPr lang="en-US" dirty="0">
                  <a:solidFill>
                    <a:schemeClr val="tx1"/>
                  </a:solidFill>
                  <a:cs typeface="Calibri"/>
                </a:rPr>
                <a:t>Use one type of data (e.g., qualitative) to help fill in gaps not addressed by the other (e.g., quantitative)</a:t>
              </a:r>
            </a:p>
          </p:txBody>
        </p:sp>
      </p:grpSp>
      <p:sp>
        <p:nvSpPr>
          <p:cNvPr id="30" name="Right Bracket 29">
            <a:extLst>
              <a:ext uri="{FF2B5EF4-FFF2-40B4-BE49-F238E27FC236}">
                <a16:creationId xmlns:a16="http://schemas.microsoft.com/office/drawing/2014/main" id="{A7EE948F-04AB-7261-4873-31E5AAF850AC}"/>
              </a:ext>
            </a:extLst>
          </p:cNvPr>
          <p:cNvSpPr/>
          <p:nvPr/>
        </p:nvSpPr>
        <p:spPr>
          <a:xfrm rot="16200000">
            <a:off x="5573433" y="-2497734"/>
            <a:ext cx="1045137" cy="10006675"/>
          </a:xfrm>
          <a:prstGeom prst="rightBracket">
            <a:avLst>
              <a:gd name="adj" fmla="val 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itle 4">
            <a:extLst>
              <a:ext uri="{FF2B5EF4-FFF2-40B4-BE49-F238E27FC236}">
                <a16:creationId xmlns:a16="http://schemas.microsoft.com/office/drawing/2014/main" id="{D5EF5A93-86F8-0607-1071-132234AB19DB}"/>
              </a:ext>
            </a:extLst>
          </p:cNvPr>
          <p:cNvSpPr>
            <a:spLocks noGrp="1"/>
          </p:cNvSpPr>
          <p:nvPr>
            <p:ph type="title"/>
          </p:nvPr>
        </p:nvSpPr>
        <p:spPr>
          <a:xfrm>
            <a:off x="2520015" y="1580963"/>
            <a:ext cx="7151970" cy="1228005"/>
          </a:xfrm>
          <a:solidFill>
            <a:srgbClr val="F9F5F1"/>
          </a:solidFill>
        </p:spPr>
        <p:txBody>
          <a:bodyPr/>
          <a:lstStyle/>
          <a:p>
            <a:pPr algn="ctr"/>
            <a:r>
              <a:rPr lang="en-US" dirty="0"/>
              <a:t>Using Quantitative and Qualitative Data Together</a:t>
            </a:r>
            <a:endParaRPr lang="en-GB" dirty="0"/>
          </a:p>
        </p:txBody>
      </p:sp>
      <p:pic>
        <p:nvPicPr>
          <p:cNvPr id="33" name="Graphic 32">
            <a:extLst>
              <a:ext uri="{FF2B5EF4-FFF2-40B4-BE49-F238E27FC236}">
                <a16:creationId xmlns:a16="http://schemas.microsoft.com/office/drawing/2014/main" id="{1DCCDD8F-395D-6B2F-C6EC-A1BE286A3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6670" y="2994720"/>
            <a:ext cx="509562" cy="509562"/>
          </a:xfrm>
          <a:prstGeom prst="rect">
            <a:avLst/>
          </a:prstGeom>
        </p:spPr>
      </p:pic>
      <p:pic>
        <p:nvPicPr>
          <p:cNvPr id="34" name="Graphic 33">
            <a:extLst>
              <a:ext uri="{FF2B5EF4-FFF2-40B4-BE49-F238E27FC236}">
                <a16:creationId xmlns:a16="http://schemas.microsoft.com/office/drawing/2014/main" id="{58C4214C-27C8-217A-1EC2-C58D4D9CD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491" y="2994720"/>
            <a:ext cx="509562" cy="509562"/>
          </a:xfrm>
          <a:prstGeom prst="rect">
            <a:avLst/>
          </a:prstGeom>
        </p:spPr>
      </p:pic>
      <p:pic>
        <p:nvPicPr>
          <p:cNvPr id="35" name="Graphic 34">
            <a:extLst>
              <a:ext uri="{FF2B5EF4-FFF2-40B4-BE49-F238E27FC236}">
                <a16:creationId xmlns:a16="http://schemas.microsoft.com/office/drawing/2014/main" id="{2E58A5FD-3977-FFAF-9C8E-7EB432749F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1587" y="2956258"/>
            <a:ext cx="509562" cy="509562"/>
          </a:xfrm>
          <a:prstGeom prst="rect">
            <a:avLst/>
          </a:prstGeom>
        </p:spPr>
      </p:pic>
    </p:spTree>
    <p:extLst>
      <p:ext uri="{BB962C8B-B14F-4D97-AF65-F5344CB8AC3E}">
        <p14:creationId xmlns:p14="http://schemas.microsoft.com/office/powerpoint/2010/main" val="343982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34489-DABD-FB53-7F06-ADE32FCFDC17}"/>
              </a:ext>
            </a:extLst>
          </p:cNvPr>
          <p:cNvSpPr>
            <a:spLocks noGrp="1"/>
          </p:cNvSpPr>
          <p:nvPr>
            <p:ph type="sldNum" sz="quarter" idx="10"/>
          </p:nvPr>
        </p:nvSpPr>
        <p:spPr/>
        <p:txBody>
          <a:bodyPr/>
          <a:lstStyle/>
          <a:p>
            <a:fld id="{3DB2631F-66FF-594A-AF83-E38E4C69F014}" type="slidenum">
              <a:rPr lang="en-US" smtClean="0"/>
              <a:t>47</a:t>
            </a:fld>
            <a:endParaRPr lang="en-US"/>
          </a:p>
        </p:txBody>
      </p:sp>
      <p:sp>
        <p:nvSpPr>
          <p:cNvPr id="5" name="Title 4">
            <a:extLst>
              <a:ext uri="{FF2B5EF4-FFF2-40B4-BE49-F238E27FC236}">
                <a16:creationId xmlns:a16="http://schemas.microsoft.com/office/drawing/2014/main" id="{D5EF5A93-86F8-0607-1071-132234AB19DB}"/>
              </a:ext>
            </a:extLst>
          </p:cNvPr>
          <p:cNvSpPr>
            <a:spLocks noGrp="1"/>
          </p:cNvSpPr>
          <p:nvPr>
            <p:ph type="title"/>
          </p:nvPr>
        </p:nvSpPr>
        <p:spPr>
          <a:xfrm>
            <a:off x="824242" y="1196264"/>
            <a:ext cx="4334354" cy="1228005"/>
          </a:xfrm>
          <a:solidFill>
            <a:srgbClr val="F9F5F1"/>
          </a:solidFill>
        </p:spPr>
        <p:txBody>
          <a:bodyPr/>
          <a:lstStyle/>
          <a:p>
            <a:r>
              <a:rPr lang="en-US" dirty="0"/>
              <a:t>Using Quantitative and Qualitative Data Together</a:t>
            </a:r>
            <a:endParaRPr lang="en-GB" dirty="0"/>
          </a:p>
        </p:txBody>
      </p:sp>
      <p:sp>
        <p:nvSpPr>
          <p:cNvPr id="15" name="Content Placeholder 2">
            <a:extLst>
              <a:ext uri="{FF2B5EF4-FFF2-40B4-BE49-F238E27FC236}">
                <a16:creationId xmlns:a16="http://schemas.microsoft.com/office/drawing/2014/main" id="{61671625-0D78-7A88-E8F2-F18559B78D2B}"/>
              </a:ext>
            </a:extLst>
          </p:cNvPr>
          <p:cNvSpPr txBox="1">
            <a:spLocks/>
          </p:cNvSpPr>
          <p:nvPr/>
        </p:nvSpPr>
        <p:spPr>
          <a:xfrm>
            <a:off x="5681956" y="1195738"/>
            <a:ext cx="2090444" cy="381858"/>
          </a:xfrm>
          <a:prstGeom prst="rect">
            <a:avLst/>
          </a:prstGeom>
        </p:spPr>
        <p:txBody>
          <a:bodyPr vert="horz" lIns="0" tIns="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Clr>
                <a:schemeClr val="accent1"/>
              </a:buClr>
              <a:buNone/>
            </a:pPr>
            <a:r>
              <a:rPr lang="en-US" sz="2000" b="1" dirty="0"/>
              <a:t>Examples: </a:t>
            </a:r>
            <a:endParaRPr lang="en-US" sz="2000" dirty="0"/>
          </a:p>
        </p:txBody>
      </p:sp>
      <p:sp>
        <p:nvSpPr>
          <p:cNvPr id="16" name="Content Placeholder 2">
            <a:extLst>
              <a:ext uri="{FF2B5EF4-FFF2-40B4-BE49-F238E27FC236}">
                <a16:creationId xmlns:a16="http://schemas.microsoft.com/office/drawing/2014/main" id="{A48C50A1-D575-AF91-920F-906D5E145CF0}"/>
              </a:ext>
            </a:extLst>
          </p:cNvPr>
          <p:cNvSpPr txBox="1">
            <a:spLocks/>
          </p:cNvSpPr>
          <p:nvPr/>
        </p:nvSpPr>
        <p:spPr>
          <a:xfrm>
            <a:off x="824242" y="5373167"/>
            <a:ext cx="3104821" cy="803796"/>
          </a:xfrm>
          <a:prstGeom prst="roundRect">
            <a:avLst/>
          </a:prstGeom>
          <a:solidFill>
            <a:schemeClr val="accent3">
              <a:lumMod val="90000"/>
              <a:alpha val="50000"/>
            </a:schemeClr>
          </a:solidFill>
        </p:spPr>
        <p:txBody>
          <a:bodyPr vert="horz" lIns="228600" tIns="45720" rIns="18288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10000"/>
              </a:lnSpc>
              <a:buFont typeface="Arial" panose="020B0604020202020204" pitchFamily="34" charset="0"/>
              <a:buNone/>
            </a:pPr>
            <a:r>
              <a:rPr lang="en-US" sz="1000" dirty="0"/>
              <a:t>*Learn more about journey maps in the </a:t>
            </a:r>
            <a:r>
              <a:rPr lang="en-US" sz="1000" b="1" dirty="0">
                <a:hlinkClick r:id="rId3">
                  <a:extLst>
                    <a:ext uri="{A12FA001-AC4F-418D-AE19-62706E023703}">
                      <ahyp:hlinkClr xmlns:ahyp="http://schemas.microsoft.com/office/drawing/2018/hyperlinkcolor" val="tx"/>
                    </a:ext>
                  </a:extLst>
                </a:hlinkClick>
              </a:rPr>
              <a:t>M2: Participatory Data Methods Matrix Activity</a:t>
            </a:r>
            <a:r>
              <a:rPr lang="en-US" sz="1000" b="1" dirty="0"/>
              <a:t> </a:t>
            </a:r>
            <a:r>
              <a:rPr lang="en-US" sz="1000" dirty="0"/>
              <a:t>resource.</a:t>
            </a:r>
          </a:p>
        </p:txBody>
      </p:sp>
      <p:pic>
        <p:nvPicPr>
          <p:cNvPr id="17" name="Graphic 16">
            <a:extLst>
              <a:ext uri="{FF2B5EF4-FFF2-40B4-BE49-F238E27FC236}">
                <a16:creationId xmlns:a16="http://schemas.microsoft.com/office/drawing/2014/main" id="{95874A7F-2F71-B330-489B-DF71476744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199" y="5556399"/>
            <a:ext cx="228600" cy="228600"/>
          </a:xfrm>
          <a:prstGeom prst="rect">
            <a:avLst/>
          </a:prstGeom>
        </p:spPr>
      </p:pic>
      <p:sp>
        <p:nvSpPr>
          <p:cNvPr id="11" name="Content Placeholder 2">
            <a:extLst>
              <a:ext uri="{FF2B5EF4-FFF2-40B4-BE49-F238E27FC236}">
                <a16:creationId xmlns:a16="http://schemas.microsoft.com/office/drawing/2014/main" id="{F64B2928-01CC-AC2F-B564-23F37E64B67C}"/>
              </a:ext>
            </a:extLst>
          </p:cNvPr>
          <p:cNvSpPr txBox="1">
            <a:spLocks/>
          </p:cNvSpPr>
          <p:nvPr/>
        </p:nvSpPr>
        <p:spPr>
          <a:xfrm>
            <a:off x="5453308" y="2957825"/>
            <a:ext cx="2743200" cy="2743200"/>
          </a:xfrm>
          <a:prstGeom prst="ellipse">
            <a:avLst/>
          </a:prstGeom>
          <a:solidFill>
            <a:schemeClr val="accent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Clr>
                <a:schemeClr val="accent1"/>
              </a:buClr>
              <a:buNone/>
            </a:pPr>
            <a:r>
              <a:rPr lang="en-US" sz="1400" dirty="0">
                <a:solidFill>
                  <a:schemeClr val="bg1"/>
                </a:solidFill>
              </a:rPr>
              <a:t>Overdose death population trend data  </a:t>
            </a:r>
          </a:p>
        </p:txBody>
      </p:sp>
      <p:sp>
        <p:nvSpPr>
          <p:cNvPr id="12" name="Content Placeholder 2">
            <a:extLst>
              <a:ext uri="{FF2B5EF4-FFF2-40B4-BE49-F238E27FC236}">
                <a16:creationId xmlns:a16="http://schemas.microsoft.com/office/drawing/2014/main" id="{B8D197BA-6A29-9401-8F48-EB5CFFFA355D}"/>
              </a:ext>
            </a:extLst>
          </p:cNvPr>
          <p:cNvSpPr txBox="1">
            <a:spLocks/>
          </p:cNvSpPr>
          <p:nvPr/>
        </p:nvSpPr>
        <p:spPr>
          <a:xfrm>
            <a:off x="8491220" y="2957825"/>
            <a:ext cx="2743200" cy="2743200"/>
          </a:xfrm>
          <a:prstGeom prst="ellipse">
            <a:avLst/>
          </a:prstGeom>
          <a:solidFill>
            <a:schemeClr val="accent2">
              <a:lumMod val="75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Clr>
                <a:schemeClr val="accent1"/>
              </a:buClr>
              <a:buNone/>
            </a:pPr>
            <a:r>
              <a:rPr lang="en-US" sz="1400" dirty="0">
                <a:solidFill>
                  <a:schemeClr val="bg1"/>
                </a:solidFill>
              </a:rPr>
              <a:t>Insights gathered from overdose fatality reviews and journey maps* from persons with lived experience</a:t>
            </a:r>
          </a:p>
        </p:txBody>
      </p:sp>
      <p:sp>
        <p:nvSpPr>
          <p:cNvPr id="13" name="Content Placeholder 2">
            <a:extLst>
              <a:ext uri="{FF2B5EF4-FFF2-40B4-BE49-F238E27FC236}">
                <a16:creationId xmlns:a16="http://schemas.microsoft.com/office/drawing/2014/main" id="{D7CBDD31-D1FC-0878-1608-9A6569B5713B}"/>
              </a:ext>
            </a:extLst>
          </p:cNvPr>
          <p:cNvSpPr txBox="1">
            <a:spLocks/>
          </p:cNvSpPr>
          <p:nvPr/>
        </p:nvSpPr>
        <p:spPr>
          <a:xfrm>
            <a:off x="5636188" y="2017454"/>
            <a:ext cx="2377440" cy="500513"/>
          </a:xfrm>
          <a:prstGeom prst="roundRect">
            <a:avLst>
              <a:gd name="adj" fmla="val 21207"/>
            </a:avLst>
          </a:prstGeom>
          <a:solidFill>
            <a:schemeClr val="accent1"/>
          </a:solidFill>
          <a:ln>
            <a:noFill/>
          </a:ln>
        </p:spPr>
        <p:txBody>
          <a:bodyPr vert="horz" lIns="182880" tIns="91440" rIns="182880" bIns="9144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1600" b="1" dirty="0">
                <a:solidFill>
                  <a:schemeClr val="bg1"/>
                </a:solidFill>
                <a:ea typeface="+mn-lt"/>
                <a:cs typeface="+mn-lt"/>
              </a:rPr>
              <a:t>Quantitative</a:t>
            </a:r>
          </a:p>
        </p:txBody>
      </p:sp>
      <p:sp>
        <p:nvSpPr>
          <p:cNvPr id="14" name="Content Placeholder 2">
            <a:extLst>
              <a:ext uri="{FF2B5EF4-FFF2-40B4-BE49-F238E27FC236}">
                <a16:creationId xmlns:a16="http://schemas.microsoft.com/office/drawing/2014/main" id="{2B3C7B91-C9F0-43B3-3364-90FC854DE5E3}"/>
              </a:ext>
            </a:extLst>
          </p:cNvPr>
          <p:cNvSpPr txBox="1">
            <a:spLocks/>
          </p:cNvSpPr>
          <p:nvPr/>
        </p:nvSpPr>
        <p:spPr>
          <a:xfrm>
            <a:off x="8674100" y="2017454"/>
            <a:ext cx="2377440" cy="500513"/>
          </a:xfrm>
          <a:prstGeom prst="roundRect">
            <a:avLst>
              <a:gd name="adj" fmla="val 21207"/>
            </a:avLst>
          </a:prstGeom>
          <a:solidFill>
            <a:schemeClr val="accent2">
              <a:lumMod val="75000"/>
            </a:schemeClr>
          </a:solidFill>
          <a:ln>
            <a:noFill/>
          </a:ln>
        </p:spPr>
        <p:txBody>
          <a:bodyPr vert="horz" lIns="182880" tIns="91440" rIns="182880" bIns="9144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1600" b="1" dirty="0">
                <a:solidFill>
                  <a:schemeClr val="bg1"/>
                </a:solidFill>
                <a:ea typeface="+mn-lt"/>
                <a:cs typeface="+mn-lt"/>
              </a:rPr>
              <a:t>Qualitative</a:t>
            </a:r>
          </a:p>
        </p:txBody>
      </p:sp>
      <p:cxnSp>
        <p:nvCxnSpPr>
          <p:cNvPr id="6" name="Straight Arrow Connector 5">
            <a:extLst>
              <a:ext uri="{FF2B5EF4-FFF2-40B4-BE49-F238E27FC236}">
                <a16:creationId xmlns:a16="http://schemas.microsoft.com/office/drawing/2014/main" id="{C1F17E3D-E439-FB19-CDA1-8830E9A14969}"/>
              </a:ext>
            </a:extLst>
          </p:cNvPr>
          <p:cNvCxnSpPr>
            <a:cxnSpLocks/>
          </p:cNvCxnSpPr>
          <p:nvPr/>
        </p:nvCxnSpPr>
        <p:spPr>
          <a:xfrm flipV="1">
            <a:off x="6814868" y="2424269"/>
            <a:ext cx="0" cy="431320"/>
          </a:xfrm>
          <a:prstGeom prst="straightConnector1">
            <a:avLst/>
          </a:prstGeom>
          <a:ln w="50800">
            <a:headEnd type="arrow" w="lg" len="sm"/>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202A2B6-9267-B260-8C2A-55148E8A6C39}"/>
              </a:ext>
            </a:extLst>
          </p:cNvPr>
          <p:cNvCxnSpPr>
            <a:cxnSpLocks/>
          </p:cNvCxnSpPr>
          <p:nvPr/>
        </p:nvCxnSpPr>
        <p:spPr>
          <a:xfrm flipV="1">
            <a:off x="9848491" y="2424269"/>
            <a:ext cx="0" cy="431320"/>
          </a:xfrm>
          <a:prstGeom prst="straightConnector1">
            <a:avLst/>
          </a:prstGeom>
          <a:ln w="50800">
            <a:solidFill>
              <a:schemeClr val="accent2">
                <a:lumMod val="75000"/>
              </a:schemeClr>
            </a:solidFill>
            <a:headEnd type="arrow" w="lg"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16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34489-DABD-FB53-7F06-ADE32FCFDC17}"/>
              </a:ext>
            </a:extLst>
          </p:cNvPr>
          <p:cNvSpPr>
            <a:spLocks noGrp="1"/>
          </p:cNvSpPr>
          <p:nvPr>
            <p:ph type="sldNum" sz="quarter" idx="10"/>
          </p:nvPr>
        </p:nvSpPr>
        <p:spPr/>
        <p:txBody>
          <a:bodyPr/>
          <a:lstStyle/>
          <a:p>
            <a:fld id="{3DB2631F-66FF-594A-AF83-E38E4C69F014}" type="slidenum">
              <a:rPr lang="en-US" smtClean="0"/>
              <a:t>48</a:t>
            </a:fld>
            <a:endParaRPr lang="en-US"/>
          </a:p>
        </p:txBody>
      </p:sp>
      <p:sp>
        <p:nvSpPr>
          <p:cNvPr id="5" name="Title 4">
            <a:extLst>
              <a:ext uri="{FF2B5EF4-FFF2-40B4-BE49-F238E27FC236}">
                <a16:creationId xmlns:a16="http://schemas.microsoft.com/office/drawing/2014/main" id="{D5EF5A93-86F8-0607-1071-132234AB19DB}"/>
              </a:ext>
            </a:extLst>
          </p:cNvPr>
          <p:cNvSpPr>
            <a:spLocks noGrp="1"/>
          </p:cNvSpPr>
          <p:nvPr>
            <p:ph type="title"/>
          </p:nvPr>
        </p:nvSpPr>
        <p:spPr>
          <a:xfrm>
            <a:off x="824242" y="1196264"/>
            <a:ext cx="4334354" cy="1228005"/>
          </a:xfrm>
          <a:solidFill>
            <a:srgbClr val="F9F5F1"/>
          </a:solidFill>
        </p:spPr>
        <p:txBody>
          <a:bodyPr/>
          <a:lstStyle/>
          <a:p>
            <a:r>
              <a:rPr lang="en-US" dirty="0"/>
              <a:t>Using Quantitative and Qualitative Data Together</a:t>
            </a:r>
            <a:endParaRPr lang="en-GB" dirty="0"/>
          </a:p>
        </p:txBody>
      </p:sp>
      <p:sp>
        <p:nvSpPr>
          <p:cNvPr id="11" name="Content Placeholder 2">
            <a:extLst>
              <a:ext uri="{FF2B5EF4-FFF2-40B4-BE49-F238E27FC236}">
                <a16:creationId xmlns:a16="http://schemas.microsoft.com/office/drawing/2014/main" id="{F64B2928-01CC-AC2F-B564-23F37E64B67C}"/>
              </a:ext>
            </a:extLst>
          </p:cNvPr>
          <p:cNvSpPr txBox="1">
            <a:spLocks/>
          </p:cNvSpPr>
          <p:nvPr/>
        </p:nvSpPr>
        <p:spPr>
          <a:xfrm>
            <a:off x="5453308" y="2957825"/>
            <a:ext cx="2743200" cy="2743200"/>
          </a:xfrm>
          <a:prstGeom prst="ellipse">
            <a:avLst/>
          </a:prstGeom>
          <a:solidFill>
            <a:schemeClr val="accent1"/>
          </a:solidFill>
        </p:spPr>
        <p:txBody>
          <a:bodyPr vert="horz" lIns="0" tIns="45720" rIns="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Clr>
                <a:schemeClr val="accent1"/>
              </a:buClr>
              <a:buNone/>
            </a:pPr>
            <a:r>
              <a:rPr lang="en-US" sz="1400" dirty="0">
                <a:solidFill>
                  <a:schemeClr val="bg1"/>
                </a:solidFill>
              </a:rPr>
              <a:t>Increased EMS calls </a:t>
            </a:r>
            <a:br>
              <a:rPr lang="en-US" sz="1400" dirty="0">
                <a:solidFill>
                  <a:schemeClr val="bg1"/>
                </a:solidFill>
              </a:rPr>
            </a:br>
            <a:r>
              <a:rPr lang="en-US" sz="1400" dirty="0">
                <a:solidFill>
                  <a:schemeClr val="bg1"/>
                </a:solidFill>
              </a:rPr>
              <a:t>to respond to suspected overdoses in those areas</a:t>
            </a:r>
          </a:p>
        </p:txBody>
      </p:sp>
      <p:sp>
        <p:nvSpPr>
          <p:cNvPr id="12" name="Content Placeholder 2">
            <a:extLst>
              <a:ext uri="{FF2B5EF4-FFF2-40B4-BE49-F238E27FC236}">
                <a16:creationId xmlns:a16="http://schemas.microsoft.com/office/drawing/2014/main" id="{B8D197BA-6A29-9401-8F48-EB5CFFFA355D}"/>
              </a:ext>
            </a:extLst>
          </p:cNvPr>
          <p:cNvSpPr txBox="1">
            <a:spLocks/>
          </p:cNvSpPr>
          <p:nvPr/>
        </p:nvSpPr>
        <p:spPr>
          <a:xfrm>
            <a:off x="8491220" y="2957825"/>
            <a:ext cx="2743200" cy="2743200"/>
          </a:xfrm>
          <a:prstGeom prst="ellipse">
            <a:avLst/>
          </a:prstGeom>
          <a:solidFill>
            <a:schemeClr val="accent2">
              <a:lumMod val="75000"/>
            </a:schemeClr>
          </a:solidFill>
        </p:spPr>
        <p:txBody>
          <a:bodyPr vert="horz" lIns="0" tIns="45720" rIns="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Clr>
                <a:schemeClr val="accent1"/>
              </a:buClr>
              <a:buNone/>
            </a:pPr>
            <a:r>
              <a:rPr lang="en-US" sz="1400" dirty="0">
                <a:solidFill>
                  <a:schemeClr val="bg1"/>
                </a:solidFill>
              </a:rPr>
              <a:t>Initial on-the-ground observations from public safety officers indicate encountering counterfeit pills in </a:t>
            </a:r>
            <a:br>
              <a:rPr lang="en-US" sz="1400" dirty="0">
                <a:solidFill>
                  <a:schemeClr val="bg1"/>
                </a:solidFill>
              </a:rPr>
            </a:br>
            <a:r>
              <a:rPr lang="en-US" sz="1400" dirty="0">
                <a:solidFill>
                  <a:schemeClr val="bg1"/>
                </a:solidFill>
              </a:rPr>
              <a:t>their patrols </a:t>
            </a:r>
          </a:p>
        </p:txBody>
      </p:sp>
      <p:cxnSp>
        <p:nvCxnSpPr>
          <p:cNvPr id="6" name="Straight Arrow Connector 5">
            <a:extLst>
              <a:ext uri="{FF2B5EF4-FFF2-40B4-BE49-F238E27FC236}">
                <a16:creationId xmlns:a16="http://schemas.microsoft.com/office/drawing/2014/main" id="{C1F17E3D-E439-FB19-CDA1-8830E9A14969}"/>
              </a:ext>
            </a:extLst>
          </p:cNvPr>
          <p:cNvCxnSpPr>
            <a:cxnSpLocks/>
          </p:cNvCxnSpPr>
          <p:nvPr/>
        </p:nvCxnSpPr>
        <p:spPr>
          <a:xfrm flipV="1">
            <a:off x="6814868" y="2424269"/>
            <a:ext cx="0" cy="431320"/>
          </a:xfrm>
          <a:prstGeom prst="straightConnector1">
            <a:avLst/>
          </a:prstGeom>
          <a:ln w="50800">
            <a:headEnd type="arrow" w="lg" len="sm"/>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202A2B6-9267-B260-8C2A-55148E8A6C39}"/>
              </a:ext>
            </a:extLst>
          </p:cNvPr>
          <p:cNvCxnSpPr>
            <a:cxnSpLocks/>
          </p:cNvCxnSpPr>
          <p:nvPr/>
        </p:nvCxnSpPr>
        <p:spPr>
          <a:xfrm flipV="1">
            <a:off x="9848491" y="2424269"/>
            <a:ext cx="0" cy="431320"/>
          </a:xfrm>
          <a:prstGeom prst="straightConnector1">
            <a:avLst/>
          </a:prstGeom>
          <a:ln w="50800">
            <a:solidFill>
              <a:schemeClr val="accent2">
                <a:lumMod val="75000"/>
              </a:schemeClr>
            </a:solidFill>
            <a:headEnd type="arrow" w="lg" len="sm"/>
            <a:tailEnd type="non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735547C5-D21F-120C-2A56-EFBC04F72EEC}"/>
              </a:ext>
            </a:extLst>
          </p:cNvPr>
          <p:cNvSpPr txBox="1">
            <a:spLocks/>
          </p:cNvSpPr>
          <p:nvPr/>
        </p:nvSpPr>
        <p:spPr>
          <a:xfrm>
            <a:off x="5681956" y="1195738"/>
            <a:ext cx="2090444" cy="381858"/>
          </a:xfrm>
          <a:prstGeom prst="rect">
            <a:avLst/>
          </a:prstGeom>
        </p:spPr>
        <p:txBody>
          <a:bodyPr vert="horz" lIns="0" tIns="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Clr>
                <a:schemeClr val="accent1"/>
              </a:buClr>
              <a:buNone/>
            </a:pPr>
            <a:r>
              <a:rPr lang="en-US" sz="2000" b="1" dirty="0"/>
              <a:t>Examples: </a:t>
            </a:r>
            <a:endParaRPr lang="en-US" sz="2000" dirty="0"/>
          </a:p>
        </p:txBody>
      </p:sp>
      <p:sp>
        <p:nvSpPr>
          <p:cNvPr id="20" name="Content Placeholder 2">
            <a:extLst>
              <a:ext uri="{FF2B5EF4-FFF2-40B4-BE49-F238E27FC236}">
                <a16:creationId xmlns:a16="http://schemas.microsoft.com/office/drawing/2014/main" id="{7199A832-906E-B697-C664-391230DCCF26}"/>
              </a:ext>
            </a:extLst>
          </p:cNvPr>
          <p:cNvSpPr txBox="1">
            <a:spLocks/>
          </p:cNvSpPr>
          <p:nvPr/>
        </p:nvSpPr>
        <p:spPr>
          <a:xfrm>
            <a:off x="5636188" y="2017454"/>
            <a:ext cx="2377440" cy="500513"/>
          </a:xfrm>
          <a:prstGeom prst="roundRect">
            <a:avLst>
              <a:gd name="adj" fmla="val 21207"/>
            </a:avLst>
          </a:prstGeom>
          <a:solidFill>
            <a:schemeClr val="accent1"/>
          </a:solidFill>
          <a:ln>
            <a:noFill/>
          </a:ln>
        </p:spPr>
        <p:txBody>
          <a:bodyPr vert="horz" lIns="182880" tIns="91440" rIns="182880" bIns="9144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1600" b="1" dirty="0">
                <a:solidFill>
                  <a:schemeClr val="bg1"/>
                </a:solidFill>
                <a:ea typeface="+mn-lt"/>
                <a:cs typeface="+mn-lt"/>
              </a:rPr>
              <a:t>Quantitative</a:t>
            </a:r>
          </a:p>
        </p:txBody>
      </p:sp>
      <p:sp>
        <p:nvSpPr>
          <p:cNvPr id="21" name="Content Placeholder 2">
            <a:extLst>
              <a:ext uri="{FF2B5EF4-FFF2-40B4-BE49-F238E27FC236}">
                <a16:creationId xmlns:a16="http://schemas.microsoft.com/office/drawing/2014/main" id="{55D871DD-8417-FB80-ECA0-CF578D7F1060}"/>
              </a:ext>
            </a:extLst>
          </p:cNvPr>
          <p:cNvSpPr txBox="1">
            <a:spLocks/>
          </p:cNvSpPr>
          <p:nvPr/>
        </p:nvSpPr>
        <p:spPr>
          <a:xfrm>
            <a:off x="8674100" y="2017454"/>
            <a:ext cx="2377440" cy="500513"/>
          </a:xfrm>
          <a:prstGeom prst="roundRect">
            <a:avLst>
              <a:gd name="adj" fmla="val 21207"/>
            </a:avLst>
          </a:prstGeom>
          <a:solidFill>
            <a:schemeClr val="accent2">
              <a:lumMod val="75000"/>
            </a:schemeClr>
          </a:solidFill>
          <a:ln>
            <a:noFill/>
          </a:ln>
        </p:spPr>
        <p:txBody>
          <a:bodyPr vert="horz" lIns="182880" tIns="91440" rIns="182880" bIns="9144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1600" b="1" dirty="0">
                <a:solidFill>
                  <a:schemeClr val="bg1"/>
                </a:solidFill>
                <a:ea typeface="+mn-lt"/>
                <a:cs typeface="+mn-lt"/>
              </a:rPr>
              <a:t>Qualitative</a:t>
            </a:r>
          </a:p>
        </p:txBody>
      </p:sp>
      <p:sp>
        <p:nvSpPr>
          <p:cNvPr id="22" name="Content Placeholder 2">
            <a:extLst>
              <a:ext uri="{FF2B5EF4-FFF2-40B4-BE49-F238E27FC236}">
                <a16:creationId xmlns:a16="http://schemas.microsoft.com/office/drawing/2014/main" id="{6D92F285-E189-C066-EFC1-A1CA3C804641}"/>
              </a:ext>
            </a:extLst>
          </p:cNvPr>
          <p:cNvSpPr txBox="1">
            <a:spLocks/>
          </p:cNvSpPr>
          <p:nvPr/>
        </p:nvSpPr>
        <p:spPr>
          <a:xfrm>
            <a:off x="824242" y="5373167"/>
            <a:ext cx="2895589" cy="803796"/>
          </a:xfrm>
          <a:prstGeom prst="roundRect">
            <a:avLst/>
          </a:prstGeom>
          <a:solidFill>
            <a:schemeClr val="accent3">
              <a:lumMod val="90000"/>
              <a:alpha val="50000"/>
            </a:schemeClr>
          </a:solidFill>
        </p:spPr>
        <p:txBody>
          <a:bodyPr vert="horz" lIns="228600" tIns="45720" rIns="18288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10000"/>
              </a:lnSpc>
              <a:buFont typeface="Arial" panose="020B0604020202020204" pitchFamily="34" charset="0"/>
              <a:buNone/>
            </a:pPr>
            <a:r>
              <a:rPr lang="en-US" sz="1000" dirty="0"/>
              <a:t>*Learn more about journey maps in the </a:t>
            </a:r>
            <a:r>
              <a:rPr lang="en-US" sz="1000" b="1" dirty="0">
                <a:hlinkClick r:id="rId3">
                  <a:extLst>
                    <a:ext uri="{A12FA001-AC4F-418D-AE19-62706E023703}">
                      <ahyp:hlinkClr xmlns:ahyp="http://schemas.microsoft.com/office/drawing/2018/hyperlinkcolor" val="tx"/>
                    </a:ext>
                  </a:extLst>
                </a:hlinkClick>
              </a:rPr>
              <a:t>M2: Participatory Data Collection Methods </a:t>
            </a:r>
            <a:r>
              <a:rPr lang="en-US" sz="1000" dirty="0"/>
              <a:t>resource.</a:t>
            </a:r>
          </a:p>
        </p:txBody>
      </p:sp>
      <p:pic>
        <p:nvPicPr>
          <p:cNvPr id="23" name="Graphic 22">
            <a:extLst>
              <a:ext uri="{FF2B5EF4-FFF2-40B4-BE49-F238E27FC236}">
                <a16:creationId xmlns:a16="http://schemas.microsoft.com/office/drawing/2014/main" id="{BCB28A5C-4E63-8812-F7DB-2B62C175D6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199" y="5556399"/>
            <a:ext cx="228600" cy="228600"/>
          </a:xfrm>
          <a:prstGeom prst="rect">
            <a:avLst/>
          </a:prstGeom>
        </p:spPr>
      </p:pic>
    </p:spTree>
    <p:extLst>
      <p:ext uri="{BB962C8B-B14F-4D97-AF65-F5344CB8AC3E}">
        <p14:creationId xmlns:p14="http://schemas.microsoft.com/office/powerpoint/2010/main" val="177871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96BB-B52C-6DBA-C8E4-95E17CCB0CAF}"/>
              </a:ext>
            </a:extLst>
          </p:cNvPr>
          <p:cNvSpPr>
            <a:spLocks noGrp="1"/>
          </p:cNvSpPr>
          <p:nvPr>
            <p:ph type="title"/>
          </p:nvPr>
        </p:nvSpPr>
        <p:spPr>
          <a:xfrm>
            <a:off x="824243" y="1248110"/>
            <a:ext cx="4472376" cy="1447955"/>
          </a:xfrm>
        </p:spPr>
        <p:txBody>
          <a:bodyPr/>
          <a:lstStyle/>
          <a:p>
            <a:r>
              <a:rPr lang="en-US" dirty="0"/>
              <a:t>Making Sense of Secondary Sources</a:t>
            </a:r>
            <a:endParaRPr lang="en-GB" dirty="0"/>
          </a:p>
        </p:txBody>
      </p:sp>
      <p:sp>
        <p:nvSpPr>
          <p:cNvPr id="3" name="Slide Number Placeholder 2">
            <a:extLst>
              <a:ext uri="{FF2B5EF4-FFF2-40B4-BE49-F238E27FC236}">
                <a16:creationId xmlns:a16="http://schemas.microsoft.com/office/drawing/2014/main" id="{4DA96EAF-A944-B85F-4787-D72D59046BB5}"/>
              </a:ext>
            </a:extLst>
          </p:cNvPr>
          <p:cNvSpPr>
            <a:spLocks noGrp="1"/>
          </p:cNvSpPr>
          <p:nvPr>
            <p:ph type="sldNum" sz="quarter" idx="10"/>
          </p:nvPr>
        </p:nvSpPr>
        <p:spPr/>
        <p:txBody>
          <a:bodyPr/>
          <a:lstStyle/>
          <a:p>
            <a:fld id="{397FDA30-B8BA-4453-AFC9-28FC6CA5AD01}" type="slidenum">
              <a:rPr lang="en-GB" smtClean="0"/>
              <a:pPr/>
              <a:t>49</a:t>
            </a:fld>
            <a:endParaRPr lang="en-GB" dirty="0"/>
          </a:p>
        </p:txBody>
      </p:sp>
      <p:pic>
        <p:nvPicPr>
          <p:cNvPr id="6" name="Picture Placeholder 5" descr="A picture containing jigsaw puzzle&#10;&#10;Description automatically generated">
            <a:extLst>
              <a:ext uri="{FF2B5EF4-FFF2-40B4-BE49-F238E27FC236}">
                <a16:creationId xmlns:a16="http://schemas.microsoft.com/office/drawing/2014/main" id="{6D83F4F0-BD8F-1B7D-9EA8-154417F48C1B}"/>
              </a:ext>
            </a:extLst>
          </p:cNvPr>
          <p:cNvPicPr>
            <a:picLocks noGrp="1" noChangeAspect="1"/>
          </p:cNvPicPr>
          <p:nvPr>
            <p:ph type="pic" sz="quarter" idx="11"/>
          </p:nvPr>
        </p:nvPicPr>
        <p:blipFill>
          <a:blip r:embed="rId2"/>
          <a:srcRect t="5190" b="5190"/>
          <a:stretch>
            <a:fillRect/>
          </a:stretch>
        </p:blipFill>
        <p:spPr/>
      </p:pic>
      <p:sp>
        <p:nvSpPr>
          <p:cNvPr id="7" name="Content Placeholder 2">
            <a:extLst>
              <a:ext uri="{FF2B5EF4-FFF2-40B4-BE49-F238E27FC236}">
                <a16:creationId xmlns:a16="http://schemas.microsoft.com/office/drawing/2014/main" id="{9C62D245-94A9-52FF-A559-6DE11527E690}"/>
              </a:ext>
            </a:extLst>
          </p:cNvPr>
          <p:cNvSpPr txBox="1">
            <a:spLocks/>
          </p:cNvSpPr>
          <p:nvPr/>
        </p:nvSpPr>
        <p:spPr>
          <a:xfrm>
            <a:off x="755231" y="2510907"/>
            <a:ext cx="4472376" cy="36389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688" indent="-293688">
              <a:lnSpc>
                <a:spcPct val="100000"/>
              </a:lnSpc>
              <a:spcAft>
                <a:spcPts val="600"/>
              </a:spcAft>
              <a:buClr>
                <a:schemeClr val="accent1"/>
              </a:buClr>
              <a:buFont typeface="Wingdings 3" panose="05040102010807070707" pitchFamily="18" charset="2"/>
              <a:buChar char="ª"/>
            </a:pPr>
            <a:r>
              <a:rPr lang="en-US" sz="1600" dirty="0"/>
              <a:t>May review  reports or articles using data others have already gathered and interpreted</a:t>
            </a:r>
          </a:p>
          <a:p>
            <a:pPr marL="293688" indent="-293688">
              <a:lnSpc>
                <a:spcPct val="100000"/>
              </a:lnSpc>
              <a:spcAft>
                <a:spcPts val="600"/>
              </a:spcAft>
              <a:buClr>
                <a:schemeClr val="accent1"/>
              </a:buClr>
              <a:buFont typeface="Wingdings 3" panose="05040102010807070707" pitchFamily="18" charset="2"/>
              <a:buChar char="ª"/>
            </a:pPr>
            <a:r>
              <a:rPr lang="en-US" sz="1600" dirty="0"/>
              <a:t>Can draw conclusions from multiple sources </a:t>
            </a:r>
          </a:p>
          <a:p>
            <a:pPr marL="293688" indent="-293688">
              <a:lnSpc>
                <a:spcPct val="100000"/>
              </a:lnSpc>
              <a:spcAft>
                <a:spcPts val="600"/>
              </a:spcAft>
              <a:buClr>
                <a:schemeClr val="accent1"/>
              </a:buClr>
              <a:buFont typeface="Wingdings 3" panose="05040102010807070707" pitchFamily="18" charset="2"/>
              <a:buChar char="ª"/>
            </a:pPr>
            <a:r>
              <a:rPr lang="en-US" sz="1600" dirty="0"/>
              <a:t>Look for both numbers and narratives </a:t>
            </a:r>
          </a:p>
          <a:p>
            <a:pPr marL="293688" indent="-293688">
              <a:lnSpc>
                <a:spcPct val="100000"/>
              </a:lnSpc>
              <a:spcAft>
                <a:spcPts val="600"/>
              </a:spcAft>
              <a:buClr>
                <a:schemeClr val="accent1"/>
              </a:buClr>
              <a:buFont typeface="Wingdings 3" panose="05040102010807070707" pitchFamily="18" charset="2"/>
              <a:buChar char="ª"/>
            </a:pPr>
            <a:r>
              <a:rPr lang="en-US" sz="1600" dirty="0"/>
              <a:t>Present your summary or new interpretation along with specific data points</a:t>
            </a:r>
          </a:p>
        </p:txBody>
      </p:sp>
    </p:spTree>
    <p:extLst>
      <p:ext uri="{BB962C8B-B14F-4D97-AF65-F5344CB8AC3E}">
        <p14:creationId xmlns:p14="http://schemas.microsoft.com/office/powerpoint/2010/main" val="281714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57438B-E982-7A21-44B7-850C23C84B5E}"/>
              </a:ext>
            </a:extLst>
          </p:cNvPr>
          <p:cNvSpPr txBox="1">
            <a:spLocks/>
          </p:cNvSpPr>
          <p:nvPr/>
        </p:nvSpPr>
        <p:spPr>
          <a:xfrm>
            <a:off x="754371" y="3193109"/>
            <a:ext cx="3930692" cy="4667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solidFill>
                  <a:schemeClr val="accent1">
                    <a:lumMod val="50000"/>
                  </a:schemeClr>
                </a:solidFill>
                <a:cs typeface="Calibri Light"/>
              </a:rPr>
              <a:t>Section 1 Agenda</a:t>
            </a:r>
            <a:endParaRPr lang="en-US" sz="3200" b="1" dirty="0">
              <a:solidFill>
                <a:schemeClr val="accent1">
                  <a:lumMod val="50000"/>
                </a:schemeClr>
              </a:solidFill>
            </a:endParaRPr>
          </a:p>
        </p:txBody>
      </p:sp>
      <p:sp>
        <p:nvSpPr>
          <p:cNvPr id="6" name="Oval 5">
            <a:extLst>
              <a:ext uri="{FF2B5EF4-FFF2-40B4-BE49-F238E27FC236}">
                <a16:creationId xmlns:a16="http://schemas.microsoft.com/office/drawing/2014/main" id="{7E8530D3-22BA-B105-BA22-E11FF7E0BDF5}"/>
              </a:ext>
            </a:extLst>
          </p:cNvPr>
          <p:cNvSpPr/>
          <p:nvPr/>
        </p:nvSpPr>
        <p:spPr>
          <a:xfrm>
            <a:off x="6786144" y="1669379"/>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1</a:t>
            </a:r>
            <a:endParaRPr lang="en-GB" sz="1000" dirty="0">
              <a:latin typeface="+mj-lt"/>
            </a:endParaRPr>
          </a:p>
        </p:txBody>
      </p:sp>
      <p:sp>
        <p:nvSpPr>
          <p:cNvPr id="2" name="Slide Number Placeholder 1">
            <a:extLst>
              <a:ext uri="{FF2B5EF4-FFF2-40B4-BE49-F238E27FC236}">
                <a16:creationId xmlns:a16="http://schemas.microsoft.com/office/drawing/2014/main" id="{6F35B289-F8B4-05B4-4BC6-FE96387448B4}"/>
              </a:ext>
            </a:extLst>
          </p:cNvPr>
          <p:cNvSpPr>
            <a:spLocks noGrp="1"/>
          </p:cNvSpPr>
          <p:nvPr>
            <p:ph type="sldNum" sz="quarter" idx="10"/>
          </p:nvPr>
        </p:nvSpPr>
        <p:spPr/>
        <p:txBody>
          <a:bodyPr/>
          <a:lstStyle/>
          <a:p>
            <a:fld id="{397FDA30-B8BA-4453-AFC9-28FC6CA5AD01}" type="slidenum">
              <a:rPr lang="en-GB" smtClean="0"/>
              <a:pPr/>
              <a:t>5</a:t>
            </a:fld>
            <a:endParaRPr lang="en-GB" dirty="0"/>
          </a:p>
        </p:txBody>
      </p:sp>
      <p:sp>
        <p:nvSpPr>
          <p:cNvPr id="14" name="Content Placeholder 2">
            <a:extLst>
              <a:ext uri="{FF2B5EF4-FFF2-40B4-BE49-F238E27FC236}">
                <a16:creationId xmlns:a16="http://schemas.microsoft.com/office/drawing/2014/main" id="{2C96DFE2-8683-B4A3-797F-30895EA8015F}"/>
              </a:ext>
            </a:extLst>
          </p:cNvPr>
          <p:cNvSpPr txBox="1">
            <a:spLocks/>
          </p:cNvSpPr>
          <p:nvPr/>
        </p:nvSpPr>
        <p:spPr>
          <a:xfrm>
            <a:off x="7198369" y="1642727"/>
            <a:ext cx="4478011" cy="47961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latin typeface="Open Sans" panose="020B0606030504020204" pitchFamily="34" charset="0"/>
              </a:rPr>
              <a:t>What is Data? </a:t>
            </a:r>
            <a:endParaRPr lang="en-GB" sz="2000" b="1" i="0" u="none" strike="noStrike" dirty="0">
              <a:solidFill>
                <a:schemeClr val="bg1"/>
              </a:solidFill>
              <a:effectLst/>
              <a:latin typeface="Arial" panose="020B0604020202020204" pitchFamily="34" charset="0"/>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latin typeface="Open Sans" panose="020B0606030504020204" pitchFamily="34" charset="0"/>
                <a:cs typeface="Calibri" panose="020F0502020204030204" pitchFamily="34" charset="0"/>
              </a:rPr>
              <a:t>Data and Equity </a:t>
            </a:r>
            <a:endParaRPr lang="en-GB" sz="2000" b="1" i="0" u="none" strike="noStrike" dirty="0">
              <a:solidFill>
                <a:schemeClr val="bg1"/>
              </a:solidFill>
              <a:effectLst/>
              <a:latin typeface="Arial" panose="020B0604020202020204" pitchFamily="34" charset="0"/>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latin typeface="Open Sans" panose="020B0606030504020204" pitchFamily="34" charset="0"/>
              </a:rPr>
              <a:t>Activity </a:t>
            </a:r>
            <a:endParaRPr lang="en-GB" sz="2000" b="1" i="0" u="none" strike="noStrike" dirty="0">
              <a:solidFill>
                <a:schemeClr val="bg1"/>
              </a:solidFill>
              <a:effectLst/>
              <a:latin typeface="Arial" panose="020B0604020202020204" pitchFamily="34" charset="0"/>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latin typeface="Open Sans" panose="020B0606030504020204" pitchFamily="34" charset="0"/>
              </a:rPr>
              <a:t>Check-Your-Lens </a:t>
            </a:r>
            <a:endParaRPr lang="en-GB" sz="2000" b="1" i="0" u="none" strike="noStrike" dirty="0">
              <a:solidFill>
                <a:schemeClr val="bg1"/>
              </a:solidFill>
              <a:effectLst/>
              <a:latin typeface="Arial" panose="020B0604020202020204" pitchFamily="34" charset="0"/>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latin typeface="Open Sans" panose="020B0606030504020204" pitchFamily="34" charset="0"/>
              </a:rPr>
              <a:t>Planning to Gather Data</a:t>
            </a:r>
            <a:endParaRPr lang="en-GB" sz="2000" b="1" i="0" u="none" strike="noStrike" dirty="0">
              <a:solidFill>
                <a:schemeClr val="bg1"/>
              </a:solidFill>
              <a:effectLst/>
              <a:latin typeface="Arial" panose="020B0604020202020204" pitchFamily="34" charset="0"/>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latin typeface="Open Sans" panose="020B0606030504020204" pitchFamily="34" charset="0"/>
                <a:cs typeface="Calibri" panose="020F0502020204030204" pitchFamily="34" charset="0"/>
              </a:rPr>
              <a:t>Data Gathering Methods</a:t>
            </a:r>
            <a:endParaRPr lang="en-GB" sz="2000" b="1" i="0" u="none" strike="noStrike" dirty="0">
              <a:solidFill>
                <a:schemeClr val="bg1"/>
              </a:solidFill>
              <a:effectLst/>
              <a:latin typeface="Arial" panose="020B0604020202020204" pitchFamily="34" charset="0"/>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latin typeface="Open Sans" panose="020B0606030504020204" pitchFamily="34" charset="0"/>
                <a:cs typeface="Calibri" panose="020F0502020204030204" pitchFamily="34" charset="0"/>
              </a:rPr>
              <a:t>Data Scenario</a:t>
            </a:r>
            <a:endParaRPr lang="en-GB" sz="2000" b="1" i="0" u="none" strike="noStrike" dirty="0">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3585942F-B254-FC5C-605A-C8E7A2DE1841}"/>
              </a:ext>
            </a:extLst>
          </p:cNvPr>
          <p:cNvSpPr/>
          <p:nvPr/>
        </p:nvSpPr>
        <p:spPr>
          <a:xfrm>
            <a:off x="6786144" y="2278979"/>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2</a:t>
            </a:r>
            <a:endParaRPr lang="en-GB" sz="1000" dirty="0">
              <a:latin typeface="+mj-lt"/>
            </a:endParaRPr>
          </a:p>
        </p:txBody>
      </p:sp>
      <p:sp>
        <p:nvSpPr>
          <p:cNvPr id="16" name="Oval 15">
            <a:extLst>
              <a:ext uri="{FF2B5EF4-FFF2-40B4-BE49-F238E27FC236}">
                <a16:creationId xmlns:a16="http://schemas.microsoft.com/office/drawing/2014/main" id="{9D4828EB-867E-8B2B-0D6A-5E7FFDAE7B10}"/>
              </a:ext>
            </a:extLst>
          </p:cNvPr>
          <p:cNvSpPr/>
          <p:nvPr/>
        </p:nvSpPr>
        <p:spPr>
          <a:xfrm>
            <a:off x="6786144" y="2855238"/>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3</a:t>
            </a:r>
            <a:endParaRPr lang="en-GB" sz="1000" dirty="0">
              <a:latin typeface="+mj-lt"/>
            </a:endParaRPr>
          </a:p>
        </p:txBody>
      </p:sp>
      <p:sp>
        <p:nvSpPr>
          <p:cNvPr id="17" name="Oval 16">
            <a:extLst>
              <a:ext uri="{FF2B5EF4-FFF2-40B4-BE49-F238E27FC236}">
                <a16:creationId xmlns:a16="http://schemas.microsoft.com/office/drawing/2014/main" id="{3F0617D1-B6F8-F5FA-978A-476ACC8A9568}"/>
              </a:ext>
            </a:extLst>
          </p:cNvPr>
          <p:cNvSpPr/>
          <p:nvPr/>
        </p:nvSpPr>
        <p:spPr>
          <a:xfrm>
            <a:off x="6786144" y="3442706"/>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4</a:t>
            </a:r>
            <a:endParaRPr lang="en-GB" sz="1000" dirty="0">
              <a:latin typeface="+mj-lt"/>
            </a:endParaRPr>
          </a:p>
        </p:txBody>
      </p:sp>
      <p:sp>
        <p:nvSpPr>
          <p:cNvPr id="18" name="Oval 17">
            <a:extLst>
              <a:ext uri="{FF2B5EF4-FFF2-40B4-BE49-F238E27FC236}">
                <a16:creationId xmlns:a16="http://schemas.microsoft.com/office/drawing/2014/main" id="{8A2D877D-7814-8781-D432-5979E18271BA}"/>
              </a:ext>
            </a:extLst>
          </p:cNvPr>
          <p:cNvSpPr/>
          <p:nvPr/>
        </p:nvSpPr>
        <p:spPr>
          <a:xfrm>
            <a:off x="6786144" y="4015885"/>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5</a:t>
            </a:r>
            <a:endParaRPr lang="en-GB" sz="1000" dirty="0">
              <a:latin typeface="+mj-lt"/>
            </a:endParaRPr>
          </a:p>
        </p:txBody>
      </p:sp>
      <p:sp>
        <p:nvSpPr>
          <p:cNvPr id="19" name="Oval 18">
            <a:extLst>
              <a:ext uri="{FF2B5EF4-FFF2-40B4-BE49-F238E27FC236}">
                <a16:creationId xmlns:a16="http://schemas.microsoft.com/office/drawing/2014/main" id="{6C7E1ED3-C867-4B85-9D24-F390ACC9FFE0}"/>
              </a:ext>
            </a:extLst>
          </p:cNvPr>
          <p:cNvSpPr/>
          <p:nvPr/>
        </p:nvSpPr>
        <p:spPr>
          <a:xfrm>
            <a:off x="6786144" y="4564441"/>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6</a:t>
            </a:r>
            <a:endParaRPr lang="en-GB" sz="1000" dirty="0">
              <a:latin typeface="+mj-lt"/>
            </a:endParaRPr>
          </a:p>
        </p:txBody>
      </p:sp>
      <p:sp>
        <p:nvSpPr>
          <p:cNvPr id="20" name="Oval 19">
            <a:extLst>
              <a:ext uri="{FF2B5EF4-FFF2-40B4-BE49-F238E27FC236}">
                <a16:creationId xmlns:a16="http://schemas.microsoft.com/office/drawing/2014/main" id="{80C911ED-4CAE-E3F0-A2F5-EA3F951EF019}"/>
              </a:ext>
            </a:extLst>
          </p:cNvPr>
          <p:cNvSpPr/>
          <p:nvPr/>
        </p:nvSpPr>
        <p:spPr>
          <a:xfrm>
            <a:off x="6786144" y="5156296"/>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7</a:t>
            </a:r>
            <a:endParaRPr lang="en-GB" sz="1000" dirty="0">
              <a:latin typeface="+mj-lt"/>
            </a:endParaRPr>
          </a:p>
        </p:txBody>
      </p:sp>
    </p:spTree>
    <p:extLst>
      <p:ext uri="{BB962C8B-B14F-4D97-AF65-F5344CB8AC3E}">
        <p14:creationId xmlns:p14="http://schemas.microsoft.com/office/powerpoint/2010/main" val="210390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96BB-B52C-6DBA-C8E4-95E17CCB0CAF}"/>
              </a:ext>
            </a:extLst>
          </p:cNvPr>
          <p:cNvSpPr>
            <a:spLocks noGrp="1"/>
          </p:cNvSpPr>
          <p:nvPr>
            <p:ph type="title"/>
          </p:nvPr>
        </p:nvSpPr>
        <p:spPr>
          <a:xfrm>
            <a:off x="824243" y="1248110"/>
            <a:ext cx="4472376" cy="1447955"/>
          </a:xfrm>
        </p:spPr>
        <p:txBody>
          <a:bodyPr/>
          <a:lstStyle/>
          <a:p>
            <a:r>
              <a:rPr lang="en-US" dirty="0"/>
              <a:t>Making Sense of Secondary Sources</a:t>
            </a:r>
            <a:endParaRPr lang="en-GB" dirty="0"/>
          </a:p>
        </p:txBody>
      </p:sp>
      <p:sp>
        <p:nvSpPr>
          <p:cNvPr id="3" name="Slide Number Placeholder 2">
            <a:extLst>
              <a:ext uri="{FF2B5EF4-FFF2-40B4-BE49-F238E27FC236}">
                <a16:creationId xmlns:a16="http://schemas.microsoft.com/office/drawing/2014/main" id="{4DA96EAF-A944-B85F-4787-D72D59046BB5}"/>
              </a:ext>
            </a:extLst>
          </p:cNvPr>
          <p:cNvSpPr>
            <a:spLocks noGrp="1"/>
          </p:cNvSpPr>
          <p:nvPr>
            <p:ph type="sldNum" sz="quarter" idx="10"/>
          </p:nvPr>
        </p:nvSpPr>
        <p:spPr/>
        <p:txBody>
          <a:bodyPr/>
          <a:lstStyle/>
          <a:p>
            <a:fld id="{397FDA30-B8BA-4453-AFC9-28FC6CA5AD01}" type="slidenum">
              <a:rPr lang="en-GB" smtClean="0"/>
              <a:pPr/>
              <a:t>50</a:t>
            </a:fld>
            <a:endParaRPr lang="en-GB" dirty="0"/>
          </a:p>
        </p:txBody>
      </p:sp>
      <p:pic>
        <p:nvPicPr>
          <p:cNvPr id="6" name="Picture Placeholder 5" descr="A picture containing jigsaw puzzle&#10;&#10;Description automatically generated">
            <a:extLst>
              <a:ext uri="{FF2B5EF4-FFF2-40B4-BE49-F238E27FC236}">
                <a16:creationId xmlns:a16="http://schemas.microsoft.com/office/drawing/2014/main" id="{6D83F4F0-BD8F-1B7D-9EA8-154417F48C1B}"/>
              </a:ext>
            </a:extLst>
          </p:cNvPr>
          <p:cNvPicPr>
            <a:picLocks noGrp="1" noChangeAspect="1"/>
          </p:cNvPicPr>
          <p:nvPr>
            <p:ph type="pic" sz="quarter" idx="11"/>
          </p:nvPr>
        </p:nvPicPr>
        <p:blipFill>
          <a:blip r:embed="rId2"/>
          <a:srcRect t="5190" b="5190"/>
          <a:stretch>
            <a:fillRect/>
          </a:stretch>
        </p:blipFill>
        <p:spPr/>
      </p:pic>
      <p:sp>
        <p:nvSpPr>
          <p:cNvPr id="7" name="Content Placeholder 2">
            <a:extLst>
              <a:ext uri="{FF2B5EF4-FFF2-40B4-BE49-F238E27FC236}">
                <a16:creationId xmlns:a16="http://schemas.microsoft.com/office/drawing/2014/main" id="{9C62D245-94A9-52FF-A559-6DE11527E690}"/>
              </a:ext>
            </a:extLst>
          </p:cNvPr>
          <p:cNvSpPr txBox="1">
            <a:spLocks/>
          </p:cNvSpPr>
          <p:nvPr/>
        </p:nvSpPr>
        <p:spPr>
          <a:xfrm>
            <a:off x="755231" y="2510907"/>
            <a:ext cx="4713916" cy="36389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Clr>
                <a:schemeClr val="accent1"/>
              </a:buClr>
              <a:buNone/>
            </a:pPr>
            <a:r>
              <a:rPr lang="en-US" sz="2000" b="1" dirty="0"/>
              <a:t>Consider: </a:t>
            </a:r>
          </a:p>
          <a:p>
            <a:pPr marL="293688" indent="-293688">
              <a:lnSpc>
                <a:spcPct val="100000"/>
              </a:lnSpc>
              <a:spcAft>
                <a:spcPts val="600"/>
              </a:spcAft>
              <a:buClr>
                <a:schemeClr val="accent1"/>
              </a:buClr>
              <a:buFont typeface="Wingdings 3" panose="05040102010807070707" pitchFamily="18" charset="2"/>
              <a:buChar char="ª"/>
            </a:pPr>
            <a:r>
              <a:rPr lang="en-US" sz="1600" dirty="0"/>
              <a:t>Do different sources present the same kinds of data differently? Why might that be? </a:t>
            </a:r>
          </a:p>
          <a:p>
            <a:pPr marL="293688" indent="-293688">
              <a:lnSpc>
                <a:spcPct val="100000"/>
              </a:lnSpc>
              <a:spcAft>
                <a:spcPts val="600"/>
              </a:spcAft>
              <a:buClr>
                <a:schemeClr val="accent1"/>
              </a:buClr>
              <a:buFont typeface="Wingdings 3" panose="05040102010807070707" pitchFamily="18" charset="2"/>
              <a:buChar char="ª"/>
            </a:pPr>
            <a:r>
              <a:rPr lang="en-US" sz="1600" dirty="0"/>
              <a:t>How do different sources shed light on the same issue from different perspectives? What is missing? </a:t>
            </a:r>
          </a:p>
          <a:p>
            <a:pPr marL="293688" indent="-293688">
              <a:lnSpc>
                <a:spcPct val="100000"/>
              </a:lnSpc>
              <a:spcAft>
                <a:spcPts val="600"/>
              </a:spcAft>
              <a:buClr>
                <a:schemeClr val="accent1"/>
              </a:buClr>
              <a:buFont typeface="Wingdings 3" panose="05040102010807070707" pitchFamily="18" charset="2"/>
              <a:buChar char="ª"/>
            </a:pPr>
            <a:r>
              <a:rPr lang="en-US" sz="1600" dirty="0"/>
              <a:t>How can you bring different pieces of the puzzle together by summarizing or interpreting the data from a new angle? </a:t>
            </a:r>
          </a:p>
        </p:txBody>
      </p:sp>
    </p:spTree>
    <p:extLst>
      <p:ext uri="{BB962C8B-B14F-4D97-AF65-F5344CB8AC3E}">
        <p14:creationId xmlns:p14="http://schemas.microsoft.com/office/powerpoint/2010/main" val="76502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840435-0611-1A05-A348-D80D879A96E7}"/>
              </a:ext>
            </a:extLst>
          </p:cNvPr>
          <p:cNvSpPr>
            <a:spLocks noGrp="1"/>
          </p:cNvSpPr>
          <p:nvPr>
            <p:ph type="sldNum" sz="quarter" idx="10"/>
          </p:nvPr>
        </p:nvSpPr>
        <p:spPr/>
        <p:txBody>
          <a:bodyPr/>
          <a:lstStyle/>
          <a:p>
            <a:fld id="{3DB2631F-66FF-594A-AF83-E38E4C69F014}" type="slidenum">
              <a:rPr lang="en-US" smtClean="0"/>
              <a:t>51</a:t>
            </a:fld>
            <a:endParaRPr lang="en-US"/>
          </a:p>
        </p:txBody>
      </p:sp>
      <p:sp>
        <p:nvSpPr>
          <p:cNvPr id="2" name="Title 1">
            <a:extLst>
              <a:ext uri="{FF2B5EF4-FFF2-40B4-BE49-F238E27FC236}">
                <a16:creationId xmlns:a16="http://schemas.microsoft.com/office/drawing/2014/main" id="{92B307CD-2326-4900-9A38-49E8A926FBD2}"/>
              </a:ext>
            </a:extLst>
          </p:cNvPr>
          <p:cNvSpPr>
            <a:spLocks noGrp="1"/>
          </p:cNvSpPr>
          <p:nvPr>
            <p:ph type="title"/>
          </p:nvPr>
        </p:nvSpPr>
        <p:spPr/>
        <p:txBody>
          <a:bodyPr/>
          <a:lstStyle/>
          <a:p>
            <a:r>
              <a:rPr lang="en-US" dirty="0"/>
              <a:t>The Value of Disaggregated Data</a:t>
            </a:r>
          </a:p>
        </p:txBody>
      </p:sp>
      <p:sp>
        <p:nvSpPr>
          <p:cNvPr id="8" name="Content Placeholder 2">
            <a:extLst>
              <a:ext uri="{FF2B5EF4-FFF2-40B4-BE49-F238E27FC236}">
                <a16:creationId xmlns:a16="http://schemas.microsoft.com/office/drawing/2014/main" id="{0AD143E0-DF1A-1837-CFCC-C2FBE417A6A0}"/>
              </a:ext>
            </a:extLst>
          </p:cNvPr>
          <p:cNvSpPr txBox="1">
            <a:spLocks/>
          </p:cNvSpPr>
          <p:nvPr/>
        </p:nvSpPr>
        <p:spPr>
          <a:xfrm>
            <a:off x="6134614" y="1429574"/>
            <a:ext cx="2377440" cy="958726"/>
          </a:xfrm>
          <a:prstGeom prst="roundRect">
            <a:avLst>
              <a:gd name="adj" fmla="val 10157"/>
            </a:avLst>
          </a:prstGeom>
          <a:solidFill>
            <a:schemeClr val="bg1"/>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b="1" dirty="0">
                <a:ea typeface="+mn-lt"/>
                <a:cs typeface="+mn-lt"/>
              </a:rPr>
              <a:t>Aggregated </a:t>
            </a:r>
          </a:p>
        </p:txBody>
      </p:sp>
      <p:sp>
        <p:nvSpPr>
          <p:cNvPr id="9" name="Oval 8">
            <a:extLst>
              <a:ext uri="{FF2B5EF4-FFF2-40B4-BE49-F238E27FC236}">
                <a16:creationId xmlns:a16="http://schemas.microsoft.com/office/drawing/2014/main" id="{D9582628-197E-CA48-97C1-CA8E014587E0}"/>
              </a:ext>
            </a:extLst>
          </p:cNvPr>
          <p:cNvSpPr/>
          <p:nvPr/>
        </p:nvSpPr>
        <p:spPr>
          <a:xfrm>
            <a:off x="7140454" y="1244299"/>
            <a:ext cx="365760" cy="3657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1</a:t>
            </a:r>
            <a:endParaRPr lang="en-GB" sz="1200" dirty="0">
              <a:latin typeface="+mj-lt"/>
            </a:endParaRPr>
          </a:p>
        </p:txBody>
      </p:sp>
      <p:sp>
        <p:nvSpPr>
          <p:cNvPr id="10" name="Content Placeholder 2">
            <a:extLst>
              <a:ext uri="{FF2B5EF4-FFF2-40B4-BE49-F238E27FC236}">
                <a16:creationId xmlns:a16="http://schemas.microsoft.com/office/drawing/2014/main" id="{C13F4607-E124-4294-4B55-0F0C9A11323C}"/>
              </a:ext>
            </a:extLst>
          </p:cNvPr>
          <p:cNvSpPr txBox="1">
            <a:spLocks/>
          </p:cNvSpPr>
          <p:nvPr/>
        </p:nvSpPr>
        <p:spPr>
          <a:xfrm>
            <a:off x="8735307" y="1428180"/>
            <a:ext cx="2377440" cy="960120"/>
          </a:xfrm>
          <a:prstGeom prst="roundRect">
            <a:avLst>
              <a:gd name="adj" fmla="val 10157"/>
            </a:avLst>
          </a:prstGeom>
          <a:solidFill>
            <a:schemeClr val="bg1">
              <a:alpha val="50000"/>
            </a:schemeClr>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dirty="0">
                <a:solidFill>
                  <a:schemeClr val="tx1">
                    <a:alpha val="50000"/>
                  </a:schemeClr>
                </a:solidFill>
                <a:ea typeface="+mn-lt"/>
                <a:cs typeface="+mn-lt"/>
              </a:rPr>
              <a:t>Disaggregated</a:t>
            </a:r>
          </a:p>
        </p:txBody>
      </p:sp>
      <p:sp>
        <p:nvSpPr>
          <p:cNvPr id="11" name="Oval 10">
            <a:extLst>
              <a:ext uri="{FF2B5EF4-FFF2-40B4-BE49-F238E27FC236}">
                <a16:creationId xmlns:a16="http://schemas.microsoft.com/office/drawing/2014/main" id="{EA2DC38B-FBFF-868A-6ED6-01827624AE62}"/>
              </a:ext>
            </a:extLst>
          </p:cNvPr>
          <p:cNvSpPr/>
          <p:nvPr/>
        </p:nvSpPr>
        <p:spPr>
          <a:xfrm>
            <a:off x="9741147" y="1253243"/>
            <a:ext cx="365760" cy="365760"/>
          </a:xfrm>
          <a:prstGeom prst="ellipse">
            <a:avLst/>
          </a:prstGeom>
          <a:solidFill>
            <a:srgbClr val="207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alpha val="50000"/>
                  </a:schemeClr>
                </a:solidFill>
                <a:latin typeface="+mj-lt"/>
              </a:rPr>
              <a:t>2</a:t>
            </a:r>
            <a:endParaRPr lang="en-GB" sz="1200" dirty="0">
              <a:solidFill>
                <a:schemeClr val="lt1">
                  <a:alpha val="50000"/>
                </a:schemeClr>
              </a:solidFill>
              <a:latin typeface="+mj-lt"/>
            </a:endParaRPr>
          </a:p>
        </p:txBody>
      </p:sp>
      <p:sp>
        <p:nvSpPr>
          <p:cNvPr id="12" name="Content Placeholder 2">
            <a:extLst>
              <a:ext uri="{FF2B5EF4-FFF2-40B4-BE49-F238E27FC236}">
                <a16:creationId xmlns:a16="http://schemas.microsoft.com/office/drawing/2014/main" id="{B0C1F37D-67BC-E65E-33E6-CC96B225013B}"/>
              </a:ext>
            </a:extLst>
          </p:cNvPr>
          <p:cNvSpPr txBox="1">
            <a:spLocks/>
          </p:cNvSpPr>
          <p:nvPr/>
        </p:nvSpPr>
        <p:spPr>
          <a:xfrm>
            <a:off x="6134614" y="2848826"/>
            <a:ext cx="4978133" cy="2031646"/>
          </a:xfrm>
          <a:prstGeom prst="rect">
            <a:avLst/>
          </a:prstGeom>
        </p:spPr>
        <p:txBody>
          <a:bodyPr vert="horz" lIns="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lvl="1" indent="-341313">
              <a:lnSpc>
                <a:spcPct val="110000"/>
              </a:lnSpc>
              <a:spcAft>
                <a:spcPts val="600"/>
              </a:spcAft>
              <a:buFont typeface="Wingdings 3" panose="05040102010807070707" pitchFamily="18" charset="2"/>
              <a:buChar char="ª"/>
            </a:pPr>
            <a:r>
              <a:rPr lang="en-US" sz="1600" dirty="0">
                <a:solidFill>
                  <a:schemeClr val="bg1"/>
                </a:solidFill>
              </a:rPr>
              <a:t>Pooled together to summarize big picture counts, trends</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Can obscure critical patterns for overdose prevention and inequities</a:t>
            </a:r>
          </a:p>
        </p:txBody>
      </p:sp>
    </p:spTree>
    <p:extLst>
      <p:ext uri="{BB962C8B-B14F-4D97-AF65-F5344CB8AC3E}">
        <p14:creationId xmlns:p14="http://schemas.microsoft.com/office/powerpoint/2010/main" val="57817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6F624BE-8958-564B-EC19-3F8EAC83DC0A}"/>
              </a:ext>
            </a:extLst>
          </p:cNvPr>
          <p:cNvSpPr txBox="1">
            <a:spLocks/>
          </p:cNvSpPr>
          <p:nvPr/>
        </p:nvSpPr>
        <p:spPr>
          <a:xfrm>
            <a:off x="8735307" y="1428180"/>
            <a:ext cx="2377440" cy="960120"/>
          </a:xfrm>
          <a:prstGeom prst="roundRect">
            <a:avLst>
              <a:gd name="adj" fmla="val 10157"/>
            </a:avLst>
          </a:prstGeom>
          <a:solidFill>
            <a:schemeClr val="bg1">
              <a:alpha val="50000"/>
            </a:schemeClr>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dirty="0">
                <a:solidFill>
                  <a:schemeClr val="tx1">
                    <a:alpha val="50000"/>
                  </a:schemeClr>
                </a:solidFill>
                <a:ea typeface="+mn-lt"/>
                <a:cs typeface="+mn-lt"/>
              </a:rPr>
              <a:t>Disaggregated</a:t>
            </a:r>
          </a:p>
        </p:txBody>
      </p:sp>
      <p:sp>
        <p:nvSpPr>
          <p:cNvPr id="5" name="Rectangle: Rounded Corners 4">
            <a:extLst>
              <a:ext uri="{FF2B5EF4-FFF2-40B4-BE49-F238E27FC236}">
                <a16:creationId xmlns:a16="http://schemas.microsoft.com/office/drawing/2014/main" id="{3C474374-E6BF-A23E-CCA3-CB1ECD99A147}"/>
              </a:ext>
            </a:extLst>
          </p:cNvPr>
          <p:cNvSpPr/>
          <p:nvPr/>
        </p:nvSpPr>
        <p:spPr>
          <a:xfrm>
            <a:off x="6134614" y="2566930"/>
            <a:ext cx="4978133" cy="3426057"/>
          </a:xfrm>
          <a:prstGeom prst="roundRect">
            <a:avLst>
              <a:gd name="adj" fmla="val 38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86840435-0611-1A05-A348-D80D879A96E7}"/>
              </a:ext>
            </a:extLst>
          </p:cNvPr>
          <p:cNvSpPr>
            <a:spLocks noGrp="1"/>
          </p:cNvSpPr>
          <p:nvPr>
            <p:ph type="sldNum" sz="quarter" idx="10"/>
          </p:nvPr>
        </p:nvSpPr>
        <p:spPr/>
        <p:txBody>
          <a:bodyPr/>
          <a:lstStyle/>
          <a:p>
            <a:fld id="{3DB2631F-66FF-594A-AF83-E38E4C69F014}" type="slidenum">
              <a:rPr lang="en-US" smtClean="0"/>
              <a:t>52</a:t>
            </a:fld>
            <a:endParaRPr lang="en-US"/>
          </a:p>
        </p:txBody>
      </p:sp>
      <p:sp>
        <p:nvSpPr>
          <p:cNvPr id="2" name="Title 1">
            <a:extLst>
              <a:ext uri="{FF2B5EF4-FFF2-40B4-BE49-F238E27FC236}">
                <a16:creationId xmlns:a16="http://schemas.microsoft.com/office/drawing/2014/main" id="{92B307CD-2326-4900-9A38-49E8A926FBD2}"/>
              </a:ext>
            </a:extLst>
          </p:cNvPr>
          <p:cNvSpPr>
            <a:spLocks noGrp="1"/>
          </p:cNvSpPr>
          <p:nvPr>
            <p:ph type="title"/>
          </p:nvPr>
        </p:nvSpPr>
        <p:spPr/>
        <p:txBody>
          <a:bodyPr/>
          <a:lstStyle/>
          <a:p>
            <a:r>
              <a:rPr lang="en-US" dirty="0"/>
              <a:t>The Value of Disaggregated Data</a:t>
            </a:r>
          </a:p>
        </p:txBody>
      </p:sp>
      <p:sp>
        <p:nvSpPr>
          <p:cNvPr id="7" name="TextBox 6">
            <a:extLst>
              <a:ext uri="{FF2B5EF4-FFF2-40B4-BE49-F238E27FC236}">
                <a16:creationId xmlns:a16="http://schemas.microsoft.com/office/drawing/2014/main" id="{B70E07A4-8AF8-4075-B8CD-CF217FE7CB26}"/>
              </a:ext>
            </a:extLst>
          </p:cNvPr>
          <p:cNvSpPr txBox="1"/>
          <p:nvPr/>
        </p:nvSpPr>
        <p:spPr>
          <a:xfrm>
            <a:off x="6013218" y="6104819"/>
            <a:ext cx="4728229" cy="215444"/>
          </a:xfrm>
          <a:prstGeom prst="rect">
            <a:avLst/>
          </a:prstGeom>
          <a:noFill/>
        </p:spPr>
        <p:txBody>
          <a:bodyPr wrap="square">
            <a:noAutofit/>
          </a:bodyPr>
          <a:lstStyle/>
          <a:p>
            <a:r>
              <a:rPr lang="en-US" sz="700" dirty="0">
                <a:solidFill>
                  <a:schemeClr val="accent1">
                    <a:lumMod val="40000"/>
                    <a:lumOff val="60000"/>
                  </a:schemeClr>
                </a:solidFill>
              </a:rPr>
              <a:t>Charts source: https://www.drugabuse.gov/drug-topics/trends-statistics/overdose-death-rates</a:t>
            </a:r>
          </a:p>
        </p:txBody>
      </p:sp>
      <p:sp>
        <p:nvSpPr>
          <p:cNvPr id="8" name="Content Placeholder 2">
            <a:extLst>
              <a:ext uri="{FF2B5EF4-FFF2-40B4-BE49-F238E27FC236}">
                <a16:creationId xmlns:a16="http://schemas.microsoft.com/office/drawing/2014/main" id="{0AD143E0-DF1A-1837-CFCC-C2FBE417A6A0}"/>
              </a:ext>
            </a:extLst>
          </p:cNvPr>
          <p:cNvSpPr txBox="1">
            <a:spLocks/>
          </p:cNvSpPr>
          <p:nvPr/>
        </p:nvSpPr>
        <p:spPr>
          <a:xfrm>
            <a:off x="6134614" y="1429574"/>
            <a:ext cx="2377440" cy="958726"/>
          </a:xfrm>
          <a:prstGeom prst="roundRect">
            <a:avLst>
              <a:gd name="adj" fmla="val 10157"/>
            </a:avLst>
          </a:prstGeom>
          <a:solidFill>
            <a:schemeClr val="bg1"/>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b="1" dirty="0">
                <a:ea typeface="+mn-lt"/>
                <a:cs typeface="+mn-lt"/>
              </a:rPr>
              <a:t>Aggregated </a:t>
            </a:r>
          </a:p>
        </p:txBody>
      </p:sp>
      <p:sp>
        <p:nvSpPr>
          <p:cNvPr id="9" name="Oval 8">
            <a:extLst>
              <a:ext uri="{FF2B5EF4-FFF2-40B4-BE49-F238E27FC236}">
                <a16:creationId xmlns:a16="http://schemas.microsoft.com/office/drawing/2014/main" id="{D9582628-197E-CA48-97C1-CA8E014587E0}"/>
              </a:ext>
            </a:extLst>
          </p:cNvPr>
          <p:cNvSpPr/>
          <p:nvPr/>
        </p:nvSpPr>
        <p:spPr>
          <a:xfrm>
            <a:off x="7140454" y="1244299"/>
            <a:ext cx="365760" cy="3657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1</a:t>
            </a:r>
            <a:endParaRPr lang="en-GB" sz="1200" dirty="0">
              <a:latin typeface="+mj-lt"/>
            </a:endParaRPr>
          </a:p>
        </p:txBody>
      </p:sp>
      <p:sp>
        <p:nvSpPr>
          <p:cNvPr id="11" name="Oval 10">
            <a:extLst>
              <a:ext uri="{FF2B5EF4-FFF2-40B4-BE49-F238E27FC236}">
                <a16:creationId xmlns:a16="http://schemas.microsoft.com/office/drawing/2014/main" id="{EA2DC38B-FBFF-868A-6ED6-01827624AE62}"/>
              </a:ext>
            </a:extLst>
          </p:cNvPr>
          <p:cNvSpPr/>
          <p:nvPr/>
        </p:nvSpPr>
        <p:spPr>
          <a:xfrm>
            <a:off x="9741147" y="1253243"/>
            <a:ext cx="365760" cy="365760"/>
          </a:xfrm>
          <a:prstGeom prst="ellipse">
            <a:avLst/>
          </a:prstGeom>
          <a:solidFill>
            <a:srgbClr val="207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alpha val="50000"/>
                  </a:schemeClr>
                </a:solidFill>
                <a:latin typeface="+mj-lt"/>
              </a:rPr>
              <a:t>2</a:t>
            </a:r>
            <a:endParaRPr lang="en-GB" sz="1200" dirty="0">
              <a:solidFill>
                <a:schemeClr val="lt1">
                  <a:alpha val="50000"/>
                </a:schemeClr>
              </a:solidFill>
              <a:latin typeface="+mj-lt"/>
            </a:endParaRPr>
          </a:p>
        </p:txBody>
      </p:sp>
      <p:pic>
        <p:nvPicPr>
          <p:cNvPr id="13" name="Picture 2" descr="The figures above are bar charts showing the number of U.S. overdose deaths involving select prescription and illicit drugs from 1999 through 2019. The bars are overlaid by lines representing gender or concurrent opioid involvement. There were 70,630 drug-involved  overdose deaths reported in the U.S. in 2019 (Figure 1); 68% of cases occurred among males (line). ">
            <a:extLst>
              <a:ext uri="{FF2B5EF4-FFF2-40B4-BE49-F238E27FC236}">
                <a16:creationId xmlns:a16="http://schemas.microsoft.com/office/drawing/2014/main" id="{EE3F5759-D205-E7C4-9C65-431F08050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956" y="2845998"/>
            <a:ext cx="3870180" cy="290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6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840435-0611-1A05-A348-D80D879A96E7}"/>
              </a:ext>
            </a:extLst>
          </p:cNvPr>
          <p:cNvSpPr>
            <a:spLocks noGrp="1"/>
          </p:cNvSpPr>
          <p:nvPr>
            <p:ph type="sldNum" sz="quarter" idx="10"/>
          </p:nvPr>
        </p:nvSpPr>
        <p:spPr/>
        <p:txBody>
          <a:bodyPr/>
          <a:lstStyle/>
          <a:p>
            <a:fld id="{3DB2631F-66FF-594A-AF83-E38E4C69F014}" type="slidenum">
              <a:rPr lang="en-US" smtClean="0"/>
              <a:t>53</a:t>
            </a:fld>
            <a:endParaRPr lang="en-US"/>
          </a:p>
        </p:txBody>
      </p:sp>
      <p:sp>
        <p:nvSpPr>
          <p:cNvPr id="2" name="Title 1">
            <a:extLst>
              <a:ext uri="{FF2B5EF4-FFF2-40B4-BE49-F238E27FC236}">
                <a16:creationId xmlns:a16="http://schemas.microsoft.com/office/drawing/2014/main" id="{92B307CD-2326-4900-9A38-49E8A926FBD2}"/>
              </a:ext>
            </a:extLst>
          </p:cNvPr>
          <p:cNvSpPr>
            <a:spLocks noGrp="1"/>
          </p:cNvSpPr>
          <p:nvPr>
            <p:ph type="title"/>
          </p:nvPr>
        </p:nvSpPr>
        <p:spPr/>
        <p:txBody>
          <a:bodyPr/>
          <a:lstStyle/>
          <a:p>
            <a:r>
              <a:rPr lang="en-US" dirty="0"/>
              <a:t>The Value of Disaggregated Data</a:t>
            </a:r>
          </a:p>
        </p:txBody>
      </p:sp>
      <p:sp>
        <p:nvSpPr>
          <p:cNvPr id="8" name="Content Placeholder 2">
            <a:extLst>
              <a:ext uri="{FF2B5EF4-FFF2-40B4-BE49-F238E27FC236}">
                <a16:creationId xmlns:a16="http://schemas.microsoft.com/office/drawing/2014/main" id="{0AD143E0-DF1A-1837-CFCC-C2FBE417A6A0}"/>
              </a:ext>
            </a:extLst>
          </p:cNvPr>
          <p:cNvSpPr txBox="1">
            <a:spLocks/>
          </p:cNvSpPr>
          <p:nvPr/>
        </p:nvSpPr>
        <p:spPr>
          <a:xfrm>
            <a:off x="6134614" y="1429574"/>
            <a:ext cx="2377440" cy="958726"/>
          </a:xfrm>
          <a:prstGeom prst="roundRect">
            <a:avLst>
              <a:gd name="adj" fmla="val 10157"/>
            </a:avLst>
          </a:prstGeom>
          <a:solidFill>
            <a:schemeClr val="bg1">
              <a:alpha val="50000"/>
            </a:schemeClr>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dirty="0">
                <a:solidFill>
                  <a:schemeClr val="tx1">
                    <a:alpha val="50000"/>
                  </a:schemeClr>
                </a:solidFill>
                <a:ea typeface="+mn-lt"/>
                <a:cs typeface="+mn-lt"/>
              </a:rPr>
              <a:t>Aggregated </a:t>
            </a:r>
          </a:p>
        </p:txBody>
      </p:sp>
      <p:sp>
        <p:nvSpPr>
          <p:cNvPr id="9" name="Oval 8">
            <a:extLst>
              <a:ext uri="{FF2B5EF4-FFF2-40B4-BE49-F238E27FC236}">
                <a16:creationId xmlns:a16="http://schemas.microsoft.com/office/drawing/2014/main" id="{D9582628-197E-CA48-97C1-CA8E014587E0}"/>
              </a:ext>
            </a:extLst>
          </p:cNvPr>
          <p:cNvSpPr/>
          <p:nvPr/>
        </p:nvSpPr>
        <p:spPr>
          <a:xfrm>
            <a:off x="7140454" y="1244299"/>
            <a:ext cx="365760" cy="365760"/>
          </a:xfrm>
          <a:prstGeom prst="ellipse">
            <a:avLst/>
          </a:prstGeom>
          <a:solidFill>
            <a:srgbClr val="228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alpha val="50000"/>
                  </a:schemeClr>
                </a:solidFill>
                <a:latin typeface="+mj-lt"/>
              </a:rPr>
              <a:t>1</a:t>
            </a:r>
            <a:endParaRPr lang="en-GB" sz="1200" dirty="0">
              <a:solidFill>
                <a:schemeClr val="lt1">
                  <a:alpha val="50000"/>
                </a:schemeClr>
              </a:solidFill>
              <a:latin typeface="+mj-lt"/>
            </a:endParaRPr>
          </a:p>
        </p:txBody>
      </p:sp>
      <p:sp>
        <p:nvSpPr>
          <p:cNvPr id="10" name="Content Placeholder 2">
            <a:extLst>
              <a:ext uri="{FF2B5EF4-FFF2-40B4-BE49-F238E27FC236}">
                <a16:creationId xmlns:a16="http://schemas.microsoft.com/office/drawing/2014/main" id="{C13F4607-E124-4294-4B55-0F0C9A11323C}"/>
              </a:ext>
            </a:extLst>
          </p:cNvPr>
          <p:cNvSpPr txBox="1">
            <a:spLocks/>
          </p:cNvSpPr>
          <p:nvPr/>
        </p:nvSpPr>
        <p:spPr>
          <a:xfrm>
            <a:off x="8735307" y="1427179"/>
            <a:ext cx="2377440" cy="960120"/>
          </a:xfrm>
          <a:prstGeom prst="roundRect">
            <a:avLst>
              <a:gd name="adj" fmla="val 10157"/>
            </a:avLst>
          </a:prstGeom>
          <a:solidFill>
            <a:schemeClr val="bg1"/>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b="1" dirty="0">
                <a:ea typeface="+mn-lt"/>
                <a:cs typeface="+mn-lt"/>
              </a:rPr>
              <a:t>Disaggregated</a:t>
            </a:r>
          </a:p>
        </p:txBody>
      </p:sp>
      <p:sp>
        <p:nvSpPr>
          <p:cNvPr id="11" name="Oval 10">
            <a:extLst>
              <a:ext uri="{FF2B5EF4-FFF2-40B4-BE49-F238E27FC236}">
                <a16:creationId xmlns:a16="http://schemas.microsoft.com/office/drawing/2014/main" id="{EA2DC38B-FBFF-868A-6ED6-01827624AE62}"/>
              </a:ext>
            </a:extLst>
          </p:cNvPr>
          <p:cNvSpPr/>
          <p:nvPr/>
        </p:nvSpPr>
        <p:spPr>
          <a:xfrm>
            <a:off x="9741147" y="1253243"/>
            <a:ext cx="365760" cy="36576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2</a:t>
            </a:r>
            <a:endParaRPr lang="en-GB" sz="1200" dirty="0">
              <a:latin typeface="+mj-lt"/>
            </a:endParaRPr>
          </a:p>
        </p:txBody>
      </p:sp>
      <p:sp>
        <p:nvSpPr>
          <p:cNvPr id="14" name="Content Placeholder 2">
            <a:extLst>
              <a:ext uri="{FF2B5EF4-FFF2-40B4-BE49-F238E27FC236}">
                <a16:creationId xmlns:a16="http://schemas.microsoft.com/office/drawing/2014/main" id="{13774D70-5603-86DC-CCE2-A2B8F9FB5171}"/>
              </a:ext>
            </a:extLst>
          </p:cNvPr>
          <p:cNvSpPr txBox="1">
            <a:spLocks/>
          </p:cNvSpPr>
          <p:nvPr/>
        </p:nvSpPr>
        <p:spPr>
          <a:xfrm>
            <a:off x="6134614" y="2848826"/>
            <a:ext cx="4978133" cy="2031646"/>
          </a:xfrm>
          <a:prstGeom prst="rect">
            <a:avLst/>
          </a:prstGeom>
        </p:spPr>
        <p:txBody>
          <a:bodyPr vert="horz" lIns="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lvl="1" indent="-341313">
              <a:lnSpc>
                <a:spcPct val="110000"/>
              </a:lnSpc>
              <a:spcAft>
                <a:spcPts val="600"/>
              </a:spcAft>
              <a:buFont typeface="Wingdings 3" panose="05040102010807070707" pitchFamily="18" charset="2"/>
              <a:buChar char="ª"/>
            </a:pPr>
            <a:r>
              <a:rPr lang="en-US" sz="1600" dirty="0">
                <a:solidFill>
                  <a:schemeClr val="bg1"/>
                </a:solidFill>
              </a:rPr>
              <a:t>Broken down by important characteristics (e.g., gender, race/ethnicity, age group, substances, etc.) and advances equity</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Can show trends by groups, enabling more precise understanding and prevention strategies</a:t>
            </a:r>
          </a:p>
        </p:txBody>
      </p:sp>
    </p:spTree>
    <p:extLst>
      <p:ext uri="{BB962C8B-B14F-4D97-AF65-F5344CB8AC3E}">
        <p14:creationId xmlns:p14="http://schemas.microsoft.com/office/powerpoint/2010/main" val="152460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FEAC54DB-3286-AC5A-D853-C65F597F4E1F}"/>
              </a:ext>
            </a:extLst>
          </p:cNvPr>
          <p:cNvSpPr txBox="1">
            <a:spLocks/>
          </p:cNvSpPr>
          <p:nvPr/>
        </p:nvSpPr>
        <p:spPr>
          <a:xfrm>
            <a:off x="8735307" y="1427179"/>
            <a:ext cx="2377440" cy="960120"/>
          </a:xfrm>
          <a:prstGeom prst="roundRect">
            <a:avLst>
              <a:gd name="adj" fmla="val 10157"/>
            </a:avLst>
          </a:prstGeom>
          <a:solidFill>
            <a:schemeClr val="bg1"/>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b="1" dirty="0">
                <a:ea typeface="+mn-lt"/>
                <a:cs typeface="+mn-lt"/>
              </a:rPr>
              <a:t>Disaggregated</a:t>
            </a:r>
          </a:p>
        </p:txBody>
      </p:sp>
      <p:sp>
        <p:nvSpPr>
          <p:cNvPr id="5" name="Rectangle: Rounded Corners 4">
            <a:extLst>
              <a:ext uri="{FF2B5EF4-FFF2-40B4-BE49-F238E27FC236}">
                <a16:creationId xmlns:a16="http://schemas.microsoft.com/office/drawing/2014/main" id="{3C474374-E6BF-A23E-CCA3-CB1ECD99A147}"/>
              </a:ext>
            </a:extLst>
          </p:cNvPr>
          <p:cNvSpPr/>
          <p:nvPr/>
        </p:nvSpPr>
        <p:spPr>
          <a:xfrm>
            <a:off x="6134614" y="2566930"/>
            <a:ext cx="4978133" cy="3426057"/>
          </a:xfrm>
          <a:prstGeom prst="roundRect">
            <a:avLst>
              <a:gd name="adj" fmla="val 38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86840435-0611-1A05-A348-D80D879A96E7}"/>
              </a:ext>
            </a:extLst>
          </p:cNvPr>
          <p:cNvSpPr>
            <a:spLocks noGrp="1"/>
          </p:cNvSpPr>
          <p:nvPr>
            <p:ph type="sldNum" sz="quarter" idx="10"/>
          </p:nvPr>
        </p:nvSpPr>
        <p:spPr/>
        <p:txBody>
          <a:bodyPr/>
          <a:lstStyle/>
          <a:p>
            <a:fld id="{3DB2631F-66FF-594A-AF83-E38E4C69F014}" type="slidenum">
              <a:rPr lang="en-US" smtClean="0"/>
              <a:t>54</a:t>
            </a:fld>
            <a:endParaRPr lang="en-US"/>
          </a:p>
        </p:txBody>
      </p:sp>
      <p:sp>
        <p:nvSpPr>
          <p:cNvPr id="2" name="Title 1">
            <a:extLst>
              <a:ext uri="{FF2B5EF4-FFF2-40B4-BE49-F238E27FC236}">
                <a16:creationId xmlns:a16="http://schemas.microsoft.com/office/drawing/2014/main" id="{92B307CD-2326-4900-9A38-49E8A926FBD2}"/>
              </a:ext>
            </a:extLst>
          </p:cNvPr>
          <p:cNvSpPr>
            <a:spLocks noGrp="1"/>
          </p:cNvSpPr>
          <p:nvPr>
            <p:ph type="title"/>
          </p:nvPr>
        </p:nvSpPr>
        <p:spPr/>
        <p:txBody>
          <a:bodyPr/>
          <a:lstStyle/>
          <a:p>
            <a:r>
              <a:rPr lang="en-US" dirty="0"/>
              <a:t>The Value of Disaggregated Data</a:t>
            </a:r>
          </a:p>
        </p:txBody>
      </p:sp>
      <p:sp>
        <p:nvSpPr>
          <p:cNvPr id="7" name="TextBox 6">
            <a:extLst>
              <a:ext uri="{FF2B5EF4-FFF2-40B4-BE49-F238E27FC236}">
                <a16:creationId xmlns:a16="http://schemas.microsoft.com/office/drawing/2014/main" id="{B70E07A4-8AF8-4075-B8CD-CF217FE7CB26}"/>
              </a:ext>
            </a:extLst>
          </p:cNvPr>
          <p:cNvSpPr txBox="1"/>
          <p:nvPr/>
        </p:nvSpPr>
        <p:spPr>
          <a:xfrm>
            <a:off x="6013218" y="6104819"/>
            <a:ext cx="4728229" cy="215444"/>
          </a:xfrm>
          <a:prstGeom prst="rect">
            <a:avLst/>
          </a:prstGeom>
          <a:noFill/>
        </p:spPr>
        <p:txBody>
          <a:bodyPr wrap="square">
            <a:noAutofit/>
          </a:bodyPr>
          <a:lstStyle/>
          <a:p>
            <a:r>
              <a:rPr lang="en-US" sz="700" dirty="0">
                <a:solidFill>
                  <a:schemeClr val="accent1">
                    <a:lumMod val="40000"/>
                    <a:lumOff val="60000"/>
                  </a:schemeClr>
                </a:solidFill>
              </a:rPr>
              <a:t>Charts source: https://www.drugabuse.gov/drug-topics/trends-statistics/overdose-death-rates</a:t>
            </a:r>
          </a:p>
        </p:txBody>
      </p:sp>
      <p:sp>
        <p:nvSpPr>
          <p:cNvPr id="8" name="Content Placeholder 2">
            <a:extLst>
              <a:ext uri="{FF2B5EF4-FFF2-40B4-BE49-F238E27FC236}">
                <a16:creationId xmlns:a16="http://schemas.microsoft.com/office/drawing/2014/main" id="{0AD143E0-DF1A-1837-CFCC-C2FBE417A6A0}"/>
              </a:ext>
            </a:extLst>
          </p:cNvPr>
          <p:cNvSpPr txBox="1">
            <a:spLocks/>
          </p:cNvSpPr>
          <p:nvPr/>
        </p:nvSpPr>
        <p:spPr>
          <a:xfrm>
            <a:off x="6134614" y="1429574"/>
            <a:ext cx="2377440" cy="958726"/>
          </a:xfrm>
          <a:prstGeom prst="roundRect">
            <a:avLst>
              <a:gd name="adj" fmla="val 10157"/>
            </a:avLst>
          </a:prstGeom>
          <a:solidFill>
            <a:schemeClr val="bg1">
              <a:alpha val="50000"/>
            </a:schemeClr>
          </a:solidFill>
          <a:ln>
            <a:noFill/>
          </a:ln>
        </p:spPr>
        <p:txBody>
          <a:bodyPr vert="horz" lIns="182880" tIns="274320" rIns="182880" bIns="2743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600"/>
              </a:spcAft>
              <a:buNone/>
            </a:pPr>
            <a:r>
              <a:rPr lang="en-US" sz="2000" dirty="0">
                <a:solidFill>
                  <a:schemeClr val="tx1">
                    <a:alpha val="50000"/>
                  </a:schemeClr>
                </a:solidFill>
                <a:ea typeface="+mn-lt"/>
                <a:cs typeface="+mn-lt"/>
              </a:rPr>
              <a:t>Aggregated </a:t>
            </a:r>
          </a:p>
        </p:txBody>
      </p:sp>
      <p:sp>
        <p:nvSpPr>
          <p:cNvPr id="9" name="Oval 8">
            <a:extLst>
              <a:ext uri="{FF2B5EF4-FFF2-40B4-BE49-F238E27FC236}">
                <a16:creationId xmlns:a16="http://schemas.microsoft.com/office/drawing/2014/main" id="{D9582628-197E-CA48-97C1-CA8E014587E0}"/>
              </a:ext>
            </a:extLst>
          </p:cNvPr>
          <p:cNvSpPr/>
          <p:nvPr/>
        </p:nvSpPr>
        <p:spPr>
          <a:xfrm>
            <a:off x="7140454" y="1244299"/>
            <a:ext cx="365760" cy="365760"/>
          </a:xfrm>
          <a:prstGeom prst="ellipse">
            <a:avLst/>
          </a:prstGeom>
          <a:solidFill>
            <a:srgbClr val="228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lt1">
                    <a:alpha val="50000"/>
                  </a:schemeClr>
                </a:solidFill>
                <a:latin typeface="+mj-lt"/>
              </a:rPr>
              <a:t>1</a:t>
            </a:r>
            <a:endParaRPr lang="en-GB" sz="1200" dirty="0">
              <a:solidFill>
                <a:schemeClr val="lt1">
                  <a:alpha val="50000"/>
                </a:schemeClr>
              </a:solidFill>
              <a:latin typeface="+mj-lt"/>
            </a:endParaRPr>
          </a:p>
        </p:txBody>
      </p:sp>
      <p:sp>
        <p:nvSpPr>
          <p:cNvPr id="11" name="Oval 10">
            <a:extLst>
              <a:ext uri="{FF2B5EF4-FFF2-40B4-BE49-F238E27FC236}">
                <a16:creationId xmlns:a16="http://schemas.microsoft.com/office/drawing/2014/main" id="{EA2DC38B-FBFF-868A-6ED6-01827624AE62}"/>
              </a:ext>
            </a:extLst>
          </p:cNvPr>
          <p:cNvSpPr/>
          <p:nvPr/>
        </p:nvSpPr>
        <p:spPr>
          <a:xfrm>
            <a:off x="9741147" y="1253243"/>
            <a:ext cx="365760" cy="36576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j-lt"/>
              </a:rPr>
              <a:t>2</a:t>
            </a:r>
            <a:endParaRPr lang="en-GB" sz="1200" dirty="0">
              <a:latin typeface="+mj-lt"/>
            </a:endParaRPr>
          </a:p>
        </p:txBody>
      </p:sp>
      <p:pic>
        <p:nvPicPr>
          <p:cNvPr id="12" name="Picture 4" descr="Other synthetic opioids (primarily fentanyl) were the main driver of drug overdose deaths with a nearly 14-fold increase from 2012 to 2019.">
            <a:extLst>
              <a:ext uri="{FF2B5EF4-FFF2-40B4-BE49-F238E27FC236}">
                <a16:creationId xmlns:a16="http://schemas.microsoft.com/office/drawing/2014/main" id="{FE370EBE-8E99-2942-2FEA-65801E806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604" y="2909469"/>
            <a:ext cx="3837520" cy="287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2D9276A-566D-16F6-A8E2-A829897E5B05}"/>
              </a:ext>
            </a:extLst>
          </p:cNvPr>
          <p:cNvSpPr txBox="1"/>
          <p:nvPr/>
        </p:nvSpPr>
        <p:spPr>
          <a:xfrm>
            <a:off x="5190175" y="4988959"/>
            <a:ext cx="3017520" cy="1021556"/>
          </a:xfrm>
          <a:prstGeom prst="roundRect">
            <a:avLst>
              <a:gd name="adj" fmla="val 6064"/>
            </a:avLst>
          </a:prstGeom>
          <a:solidFill>
            <a:srgbClr val="65B374"/>
          </a:solidFill>
          <a:ln>
            <a:noFill/>
          </a:ln>
        </p:spPr>
        <p:txBody>
          <a:bodyPr wrap="square" lIns="822960" tIns="274320" rIns="365760" bIns="274320" rtlCol="0" anchor="ctr" anchorCtr="0">
            <a:noAutofit/>
          </a:bodyPr>
          <a:lstStyle/>
          <a:p>
            <a:r>
              <a:rPr lang="en-US" sz="1600" dirty="0">
                <a:solidFill>
                  <a:schemeClr val="bg1"/>
                </a:solidFill>
              </a:rPr>
              <a:t>A </a:t>
            </a:r>
            <a:r>
              <a:rPr lang="en-US" sz="1600" b="1" dirty="0">
                <a:solidFill>
                  <a:schemeClr val="bg1"/>
                </a:solidFill>
              </a:rPr>
              <a:t>decrease</a:t>
            </a:r>
            <a:r>
              <a:rPr lang="en-US" sz="1600" dirty="0">
                <a:solidFill>
                  <a:schemeClr val="bg1"/>
                </a:solidFill>
              </a:rPr>
              <a:t> </a:t>
            </a:r>
            <a:br>
              <a:rPr lang="en-US" sz="1600" dirty="0">
                <a:solidFill>
                  <a:schemeClr val="bg1"/>
                </a:solidFill>
              </a:rPr>
            </a:br>
            <a:r>
              <a:rPr lang="en-US" sz="1600" dirty="0">
                <a:solidFill>
                  <a:schemeClr val="bg1"/>
                </a:solidFill>
              </a:rPr>
              <a:t>of </a:t>
            </a:r>
            <a:r>
              <a:rPr lang="en-US" sz="1600" b="1" dirty="0">
                <a:solidFill>
                  <a:schemeClr val="bg1"/>
                </a:solidFill>
              </a:rPr>
              <a:t>22% </a:t>
            </a:r>
          </a:p>
        </p:txBody>
      </p:sp>
      <p:sp>
        <p:nvSpPr>
          <p:cNvPr id="32" name="TextBox 31">
            <a:extLst>
              <a:ext uri="{FF2B5EF4-FFF2-40B4-BE49-F238E27FC236}">
                <a16:creationId xmlns:a16="http://schemas.microsoft.com/office/drawing/2014/main" id="{671A4E4A-A165-21CF-6BEC-17C07AB3EA17}"/>
              </a:ext>
            </a:extLst>
          </p:cNvPr>
          <p:cNvSpPr txBox="1"/>
          <p:nvPr/>
        </p:nvSpPr>
        <p:spPr>
          <a:xfrm>
            <a:off x="8449205" y="4988959"/>
            <a:ext cx="3017520" cy="1021556"/>
          </a:xfrm>
          <a:prstGeom prst="roundRect">
            <a:avLst>
              <a:gd name="adj" fmla="val 6903"/>
            </a:avLst>
          </a:prstGeom>
          <a:solidFill>
            <a:srgbClr val="FF5050"/>
          </a:solidFill>
          <a:ln>
            <a:noFill/>
          </a:ln>
        </p:spPr>
        <p:txBody>
          <a:bodyPr wrap="square" lIns="822960" tIns="274320" rIns="365760" bIns="274320" rtlCol="0" anchor="ctr" anchorCtr="0">
            <a:noAutofit/>
          </a:bodyPr>
          <a:lstStyle/>
          <a:p>
            <a:r>
              <a:rPr lang="en-US" sz="1600" dirty="0">
                <a:solidFill>
                  <a:schemeClr val="bg1"/>
                </a:solidFill>
              </a:rPr>
              <a:t>An </a:t>
            </a:r>
            <a:r>
              <a:rPr lang="en-US" sz="1600" b="1" dirty="0">
                <a:solidFill>
                  <a:schemeClr val="bg1"/>
                </a:solidFill>
              </a:rPr>
              <a:t>increase</a:t>
            </a:r>
            <a:r>
              <a:rPr lang="en-US" sz="1600" dirty="0">
                <a:solidFill>
                  <a:schemeClr val="bg1"/>
                </a:solidFill>
              </a:rPr>
              <a:t> of more than </a:t>
            </a:r>
            <a:r>
              <a:rPr lang="en-US" sz="1600" b="1" dirty="0">
                <a:solidFill>
                  <a:schemeClr val="bg1"/>
                </a:solidFill>
              </a:rPr>
              <a:t>50% </a:t>
            </a:r>
          </a:p>
        </p:txBody>
      </p:sp>
      <p:sp>
        <p:nvSpPr>
          <p:cNvPr id="14" name="TextBox 13">
            <a:extLst>
              <a:ext uri="{FF2B5EF4-FFF2-40B4-BE49-F238E27FC236}">
                <a16:creationId xmlns:a16="http://schemas.microsoft.com/office/drawing/2014/main" id="{840FEE92-68E5-40DE-B8DD-A5048C0A2E42}"/>
              </a:ext>
            </a:extLst>
          </p:cNvPr>
          <p:cNvSpPr txBox="1"/>
          <p:nvPr/>
        </p:nvSpPr>
        <p:spPr>
          <a:xfrm>
            <a:off x="5175433" y="2951973"/>
            <a:ext cx="3017520" cy="1933740"/>
          </a:xfrm>
          <a:prstGeom prst="roundRect">
            <a:avLst>
              <a:gd name="adj" fmla="val 6064"/>
            </a:avLst>
          </a:prstGeom>
          <a:solidFill>
            <a:srgbClr val="65B374"/>
          </a:solidFill>
          <a:ln>
            <a:noFill/>
          </a:ln>
        </p:spPr>
        <p:txBody>
          <a:bodyPr wrap="square" lIns="182880" tIns="365760" rIns="182880" bIns="274320" rtlCol="0" anchor="t" anchorCtr="0">
            <a:noAutofit/>
          </a:bodyPr>
          <a:lstStyle/>
          <a:p>
            <a:pPr lvl="0" algn="ctr"/>
            <a:r>
              <a:rPr lang="en-US" sz="1600" b="1" dirty="0">
                <a:solidFill>
                  <a:schemeClr val="bg1"/>
                </a:solidFill>
              </a:rPr>
              <a:t>White individuals </a:t>
            </a:r>
            <a:r>
              <a:rPr lang="en-US" sz="1600" dirty="0">
                <a:solidFill>
                  <a:schemeClr val="bg1"/>
                </a:solidFill>
              </a:rPr>
              <a:t>experienced a </a:t>
            </a:r>
            <a:r>
              <a:rPr lang="en-US" sz="1600" b="1" dirty="0">
                <a:solidFill>
                  <a:schemeClr val="bg1"/>
                </a:solidFill>
              </a:rPr>
              <a:t>decline </a:t>
            </a:r>
            <a:br>
              <a:rPr lang="en-US" sz="1600" b="1" dirty="0">
                <a:solidFill>
                  <a:schemeClr val="bg1"/>
                </a:solidFill>
              </a:rPr>
            </a:br>
            <a:r>
              <a:rPr lang="en-US" sz="1600" b="1" dirty="0">
                <a:solidFill>
                  <a:schemeClr val="bg1"/>
                </a:solidFill>
              </a:rPr>
              <a:t>in fatal overdoses</a:t>
            </a:r>
            <a:r>
              <a:rPr lang="en-US" sz="1600" dirty="0">
                <a:solidFill>
                  <a:schemeClr val="bg1"/>
                </a:solidFill>
              </a:rPr>
              <a:t>, going from an average of 46 </a:t>
            </a:r>
            <a:br>
              <a:rPr lang="en-US" sz="1600" dirty="0">
                <a:solidFill>
                  <a:schemeClr val="bg1"/>
                </a:solidFill>
              </a:rPr>
            </a:br>
            <a:r>
              <a:rPr lang="en-US" sz="1600" dirty="0">
                <a:solidFill>
                  <a:schemeClr val="bg1"/>
                </a:solidFill>
              </a:rPr>
              <a:t>to 35. </a:t>
            </a:r>
            <a:endParaRPr lang="en-US" sz="1600" dirty="0">
              <a:solidFill>
                <a:schemeClr val="bg1"/>
              </a:solidFill>
              <a:cs typeface="Calibri" panose="020F0502020204030204"/>
            </a:endParaRPr>
          </a:p>
        </p:txBody>
      </p:sp>
      <p:sp>
        <p:nvSpPr>
          <p:cNvPr id="12" name="TextBox 11">
            <a:extLst>
              <a:ext uri="{FF2B5EF4-FFF2-40B4-BE49-F238E27FC236}">
                <a16:creationId xmlns:a16="http://schemas.microsoft.com/office/drawing/2014/main" id="{00BA1B35-84E5-4E62-9473-A777166D7EE8}"/>
              </a:ext>
            </a:extLst>
          </p:cNvPr>
          <p:cNvSpPr txBox="1"/>
          <p:nvPr/>
        </p:nvSpPr>
        <p:spPr>
          <a:xfrm>
            <a:off x="8434463" y="2951973"/>
            <a:ext cx="3017520" cy="1933740"/>
          </a:xfrm>
          <a:prstGeom prst="roundRect">
            <a:avLst>
              <a:gd name="adj" fmla="val 6903"/>
            </a:avLst>
          </a:prstGeom>
          <a:solidFill>
            <a:srgbClr val="FF5050"/>
          </a:solidFill>
          <a:ln>
            <a:noFill/>
          </a:ln>
        </p:spPr>
        <p:txBody>
          <a:bodyPr wrap="square" lIns="182880" tIns="365760" rIns="182880" bIns="274320" rtlCol="0" anchor="t" anchorCtr="0">
            <a:noAutofit/>
          </a:bodyPr>
          <a:lstStyle/>
          <a:p>
            <a:pPr lvl="0" algn="ctr"/>
            <a:r>
              <a:rPr lang="en-US" sz="1600" b="1" dirty="0">
                <a:solidFill>
                  <a:schemeClr val="bg1"/>
                </a:solidFill>
              </a:rPr>
              <a:t>Black individuals </a:t>
            </a:r>
            <a:r>
              <a:rPr lang="en-US" sz="1600" dirty="0">
                <a:solidFill>
                  <a:schemeClr val="bg1"/>
                </a:solidFill>
              </a:rPr>
              <a:t>experienced an </a:t>
            </a:r>
            <a:r>
              <a:rPr lang="en-US" sz="1600" b="1" dirty="0">
                <a:solidFill>
                  <a:schemeClr val="bg1"/>
                </a:solidFill>
              </a:rPr>
              <a:t>incline </a:t>
            </a:r>
            <a:br>
              <a:rPr lang="en-US" sz="1600" b="1" dirty="0">
                <a:solidFill>
                  <a:schemeClr val="bg1"/>
                </a:solidFill>
              </a:rPr>
            </a:br>
            <a:r>
              <a:rPr lang="en-US" sz="1600" b="1" dirty="0">
                <a:solidFill>
                  <a:schemeClr val="bg1"/>
                </a:solidFill>
              </a:rPr>
              <a:t>in fatal overdoses</a:t>
            </a:r>
            <a:r>
              <a:rPr lang="en-US" sz="1600" dirty="0">
                <a:solidFill>
                  <a:schemeClr val="bg1"/>
                </a:solidFill>
              </a:rPr>
              <a:t>, going from an average of 30 to approximately 49. </a:t>
            </a:r>
            <a:endParaRPr lang="en-US" sz="1600" dirty="0">
              <a:solidFill>
                <a:schemeClr val="bg1"/>
              </a:solidFill>
              <a:cs typeface="Calibri" panose="020F0502020204030204"/>
            </a:endParaRPr>
          </a:p>
        </p:txBody>
      </p:sp>
      <p:sp>
        <p:nvSpPr>
          <p:cNvPr id="13" name="TextBox 12">
            <a:extLst>
              <a:ext uri="{FF2B5EF4-FFF2-40B4-BE49-F238E27FC236}">
                <a16:creationId xmlns:a16="http://schemas.microsoft.com/office/drawing/2014/main" id="{1A3FA9B2-1728-411C-A6A0-4CD5787A19F9}"/>
              </a:ext>
            </a:extLst>
          </p:cNvPr>
          <p:cNvSpPr txBox="1"/>
          <p:nvPr/>
        </p:nvSpPr>
        <p:spPr>
          <a:xfrm>
            <a:off x="5175433" y="1229774"/>
            <a:ext cx="6276550" cy="1021556"/>
          </a:xfrm>
          <a:prstGeom prst="roundRect">
            <a:avLst/>
          </a:prstGeom>
          <a:solidFill>
            <a:schemeClr val="bg1"/>
          </a:solidFill>
          <a:ln>
            <a:noFill/>
          </a:ln>
        </p:spPr>
        <p:txBody>
          <a:bodyPr wrap="square" tIns="182880" bIns="182880" rtlCol="0">
            <a:spAutoFit/>
          </a:bodyPr>
          <a:lstStyle/>
          <a:p>
            <a:pPr lvl="0" algn="ctr"/>
            <a:r>
              <a:rPr lang="en-US" dirty="0"/>
              <a:t>Fatal overdose </a:t>
            </a:r>
            <a:r>
              <a:rPr lang="en-US" b="1" dirty="0"/>
              <a:t>rates</a:t>
            </a:r>
            <a:r>
              <a:rPr lang="en-US" dirty="0"/>
              <a:t> in an eastern urban city were unchanged over the period between 2019 and 2020</a:t>
            </a:r>
          </a:p>
        </p:txBody>
      </p:sp>
      <p:sp>
        <p:nvSpPr>
          <p:cNvPr id="2" name="Slide Number Placeholder 1">
            <a:extLst>
              <a:ext uri="{FF2B5EF4-FFF2-40B4-BE49-F238E27FC236}">
                <a16:creationId xmlns:a16="http://schemas.microsoft.com/office/drawing/2014/main" id="{9A0DBE0B-FFB6-6FBC-91B2-F0B21D3EDCA6}"/>
              </a:ext>
            </a:extLst>
          </p:cNvPr>
          <p:cNvSpPr>
            <a:spLocks noGrp="1"/>
          </p:cNvSpPr>
          <p:nvPr>
            <p:ph type="sldNum" sz="quarter" idx="10"/>
          </p:nvPr>
        </p:nvSpPr>
        <p:spPr/>
        <p:txBody>
          <a:bodyPr/>
          <a:lstStyle/>
          <a:p>
            <a:fld id="{3DB2631F-66FF-594A-AF83-E38E4C69F014}" type="slidenum">
              <a:rPr lang="en-US" smtClean="0"/>
              <a:t>55</a:t>
            </a:fld>
            <a:endParaRPr lang="en-US"/>
          </a:p>
        </p:txBody>
      </p:sp>
      <p:sp>
        <p:nvSpPr>
          <p:cNvPr id="3" name="Title 2">
            <a:extLst>
              <a:ext uri="{FF2B5EF4-FFF2-40B4-BE49-F238E27FC236}">
                <a16:creationId xmlns:a16="http://schemas.microsoft.com/office/drawing/2014/main" id="{36E07FE1-93C3-1F26-91BE-369324FBB4B9}"/>
              </a:ext>
            </a:extLst>
          </p:cNvPr>
          <p:cNvSpPr>
            <a:spLocks noGrp="1"/>
          </p:cNvSpPr>
          <p:nvPr>
            <p:ph type="title"/>
          </p:nvPr>
        </p:nvSpPr>
        <p:spPr>
          <a:xfrm>
            <a:off x="824242" y="1196264"/>
            <a:ext cx="3772809" cy="2561544"/>
          </a:xfrm>
        </p:spPr>
        <p:txBody>
          <a:bodyPr/>
          <a:lstStyle/>
          <a:p>
            <a:pPr>
              <a:lnSpc>
                <a:spcPct val="95000"/>
              </a:lnSpc>
            </a:pPr>
            <a:r>
              <a:rPr lang="en-US" sz="3200" b="1" dirty="0">
                <a:cs typeface="Calibri Light"/>
              </a:rPr>
              <a:t>Disaggregated Data Example: </a:t>
            </a:r>
            <a:br>
              <a:rPr lang="en-US" sz="3200" b="1" dirty="0">
                <a:cs typeface="Calibri Light"/>
              </a:rPr>
            </a:br>
            <a:r>
              <a:rPr lang="en-US" sz="3200" dirty="0">
                <a:cs typeface="Calibri Light"/>
              </a:rPr>
              <a:t>Overdose during the COVID-19 </a:t>
            </a:r>
            <a:br>
              <a:rPr lang="en-US" sz="3200" dirty="0">
                <a:cs typeface="Calibri Light"/>
              </a:rPr>
            </a:br>
            <a:r>
              <a:rPr lang="en-US" sz="3200" dirty="0">
                <a:cs typeface="Calibri Light"/>
              </a:rPr>
              <a:t>Stay-At-Home Order</a:t>
            </a:r>
            <a:br>
              <a:rPr lang="en-US" sz="3200" dirty="0">
                <a:ea typeface="+mj-lt"/>
                <a:cs typeface="+mj-lt"/>
              </a:rPr>
            </a:br>
            <a:endParaRPr lang="en-GB" dirty="0"/>
          </a:p>
        </p:txBody>
      </p:sp>
      <p:grpSp>
        <p:nvGrpSpPr>
          <p:cNvPr id="21" name="Group 20">
            <a:extLst>
              <a:ext uri="{FF2B5EF4-FFF2-40B4-BE49-F238E27FC236}">
                <a16:creationId xmlns:a16="http://schemas.microsoft.com/office/drawing/2014/main" id="{431AD949-80FA-A72B-6E39-1D0028788201}"/>
              </a:ext>
            </a:extLst>
          </p:cNvPr>
          <p:cNvGrpSpPr/>
          <p:nvPr/>
        </p:nvGrpSpPr>
        <p:grpSpPr>
          <a:xfrm>
            <a:off x="6659906" y="2251330"/>
            <a:ext cx="1640256" cy="603574"/>
            <a:chOff x="6672263" y="2251330"/>
            <a:chExt cx="1640256" cy="603574"/>
          </a:xfrm>
        </p:grpSpPr>
        <p:cxnSp>
          <p:nvCxnSpPr>
            <p:cNvPr id="6" name="Straight Connector 5">
              <a:extLst>
                <a:ext uri="{FF2B5EF4-FFF2-40B4-BE49-F238E27FC236}">
                  <a16:creationId xmlns:a16="http://schemas.microsoft.com/office/drawing/2014/main" id="{699C5A88-741B-63EC-1DAA-1CADD44A2B25}"/>
                </a:ext>
              </a:extLst>
            </p:cNvPr>
            <p:cNvCxnSpPr>
              <a:cxnSpLocks/>
            </p:cNvCxnSpPr>
            <p:nvPr/>
          </p:nvCxnSpPr>
          <p:spPr>
            <a:xfrm>
              <a:off x="8301377" y="2251330"/>
              <a:ext cx="0" cy="225706"/>
            </a:xfrm>
            <a:prstGeom prst="line">
              <a:avLst/>
            </a:prstGeom>
            <a:ln w="25400">
              <a:solidFill>
                <a:srgbClr val="65B37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236C67-6359-AEE9-A3CE-B67725608B7C}"/>
                </a:ext>
              </a:extLst>
            </p:cNvPr>
            <p:cNvCxnSpPr>
              <a:cxnSpLocks/>
            </p:cNvCxnSpPr>
            <p:nvPr/>
          </p:nvCxnSpPr>
          <p:spPr>
            <a:xfrm flipH="1">
              <a:off x="6672263" y="2479124"/>
              <a:ext cx="1640256" cy="0"/>
            </a:xfrm>
            <a:prstGeom prst="line">
              <a:avLst/>
            </a:prstGeom>
            <a:ln w="25400">
              <a:solidFill>
                <a:srgbClr val="65B3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CAFF76-EC59-2804-41DE-7111BCE3B51E}"/>
                </a:ext>
              </a:extLst>
            </p:cNvPr>
            <p:cNvCxnSpPr>
              <a:cxnSpLocks/>
            </p:cNvCxnSpPr>
            <p:nvPr/>
          </p:nvCxnSpPr>
          <p:spPr>
            <a:xfrm>
              <a:off x="6679430" y="2466975"/>
              <a:ext cx="0" cy="387929"/>
            </a:xfrm>
            <a:prstGeom prst="line">
              <a:avLst/>
            </a:prstGeom>
            <a:ln w="25400">
              <a:solidFill>
                <a:srgbClr val="65B374"/>
              </a:solidFill>
              <a:headEnd w="lg" len="sm"/>
              <a:tailEnd type="arrow" w="lg" len="sm"/>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337C26B-E4A6-21E2-1FCE-0AC197313D45}"/>
              </a:ext>
            </a:extLst>
          </p:cNvPr>
          <p:cNvGrpSpPr/>
          <p:nvPr/>
        </p:nvGrpSpPr>
        <p:grpSpPr>
          <a:xfrm flipH="1">
            <a:off x="8317706" y="2251330"/>
            <a:ext cx="1652588" cy="603574"/>
            <a:chOff x="6659507" y="2251330"/>
            <a:chExt cx="1652588" cy="603574"/>
          </a:xfrm>
        </p:grpSpPr>
        <p:cxnSp>
          <p:nvCxnSpPr>
            <p:cNvPr id="23" name="Straight Connector 22">
              <a:extLst>
                <a:ext uri="{FF2B5EF4-FFF2-40B4-BE49-F238E27FC236}">
                  <a16:creationId xmlns:a16="http://schemas.microsoft.com/office/drawing/2014/main" id="{9EBD8CF1-A8AA-AE2A-2252-1C5E50E52490}"/>
                </a:ext>
              </a:extLst>
            </p:cNvPr>
            <p:cNvCxnSpPr>
              <a:cxnSpLocks/>
            </p:cNvCxnSpPr>
            <p:nvPr/>
          </p:nvCxnSpPr>
          <p:spPr>
            <a:xfrm flipH="1">
              <a:off x="8301377" y="2251330"/>
              <a:ext cx="0" cy="220408"/>
            </a:xfrm>
            <a:prstGeom prst="line">
              <a:avLst/>
            </a:prstGeom>
            <a:ln w="254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C9A6C2-0C41-0282-171E-A336BB0C9F08}"/>
                </a:ext>
              </a:extLst>
            </p:cNvPr>
            <p:cNvCxnSpPr>
              <a:cxnSpLocks/>
            </p:cNvCxnSpPr>
            <p:nvPr/>
          </p:nvCxnSpPr>
          <p:spPr>
            <a:xfrm flipH="1">
              <a:off x="6659507" y="2479124"/>
              <a:ext cx="1652588" cy="0"/>
            </a:xfrm>
            <a:prstGeom prst="line">
              <a:avLst/>
            </a:prstGeom>
            <a:ln w="254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6DDC0B-829B-25A8-6542-3D6CB46C8678}"/>
                </a:ext>
              </a:extLst>
            </p:cNvPr>
            <p:cNvCxnSpPr>
              <a:cxnSpLocks/>
            </p:cNvCxnSpPr>
            <p:nvPr/>
          </p:nvCxnSpPr>
          <p:spPr>
            <a:xfrm>
              <a:off x="6671836" y="2477036"/>
              <a:ext cx="0" cy="377868"/>
            </a:xfrm>
            <a:prstGeom prst="line">
              <a:avLst/>
            </a:prstGeom>
            <a:ln w="25400">
              <a:solidFill>
                <a:srgbClr val="FF5050"/>
              </a:solidFill>
              <a:headEnd w="lg" len="sm"/>
              <a:tailEnd type="arrow" w="lg" len="sm"/>
            </a:ln>
          </p:spPr>
          <p:style>
            <a:lnRef idx="1">
              <a:schemeClr val="accent1"/>
            </a:lnRef>
            <a:fillRef idx="0">
              <a:schemeClr val="accent1"/>
            </a:fillRef>
            <a:effectRef idx="0">
              <a:schemeClr val="accent1"/>
            </a:effectRef>
            <a:fontRef idx="minor">
              <a:schemeClr val="tx1"/>
            </a:fontRef>
          </p:style>
        </p:cxnSp>
      </p:grpSp>
      <p:pic>
        <p:nvPicPr>
          <p:cNvPr id="34" name="Graphic 33">
            <a:extLst>
              <a:ext uri="{FF2B5EF4-FFF2-40B4-BE49-F238E27FC236}">
                <a16:creationId xmlns:a16="http://schemas.microsoft.com/office/drawing/2014/main" id="{70C20C9D-C66B-2A4E-C631-5B5C315AB5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1070" y="5271137"/>
            <a:ext cx="343284" cy="457200"/>
          </a:xfrm>
          <a:prstGeom prst="rect">
            <a:avLst/>
          </a:prstGeom>
        </p:spPr>
      </p:pic>
      <p:pic>
        <p:nvPicPr>
          <p:cNvPr id="35" name="Graphic 34">
            <a:extLst>
              <a:ext uri="{FF2B5EF4-FFF2-40B4-BE49-F238E27FC236}">
                <a16:creationId xmlns:a16="http://schemas.microsoft.com/office/drawing/2014/main" id="{45CCCB9E-06E1-41B6-FA9F-817E7B2CB9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794551" y="5254332"/>
            <a:ext cx="343284" cy="457200"/>
          </a:xfrm>
          <a:prstGeom prst="rect">
            <a:avLst/>
          </a:prstGeom>
        </p:spPr>
      </p:pic>
    </p:spTree>
    <p:extLst>
      <p:ext uri="{BB962C8B-B14F-4D97-AF65-F5344CB8AC3E}">
        <p14:creationId xmlns:p14="http://schemas.microsoft.com/office/powerpoint/2010/main" val="263360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14"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A931C-C938-4D40-80CE-0A7DFD84BFAA}"/>
              </a:ext>
            </a:extLst>
          </p:cNvPr>
          <p:cNvSpPr>
            <a:spLocks noGrp="1"/>
          </p:cNvSpPr>
          <p:nvPr>
            <p:ph idx="4294967295"/>
          </p:nvPr>
        </p:nvSpPr>
        <p:spPr>
          <a:xfrm>
            <a:off x="936842" y="2527663"/>
            <a:ext cx="10318315" cy="1802674"/>
          </a:xfrm>
        </p:spPr>
        <p:txBody>
          <a:bodyPr vert="horz" lIns="91440" tIns="45720" rIns="91440" bIns="45720" rtlCol="0" anchor="t">
            <a:noAutofit/>
          </a:bodyPr>
          <a:lstStyle/>
          <a:p>
            <a:pPr marL="0" indent="0" algn="ctr">
              <a:lnSpc>
                <a:spcPct val="120000"/>
              </a:lnSpc>
              <a:buNone/>
            </a:pPr>
            <a:r>
              <a:rPr lang="en-US" sz="3400" b="1" dirty="0">
                <a:solidFill>
                  <a:schemeClr val="accent2"/>
                </a:solidFill>
                <a:cs typeface="Calibri Light"/>
              </a:rPr>
              <a:t>Disaggregated Data: </a:t>
            </a:r>
            <a:r>
              <a:rPr lang="en-US" sz="3400" dirty="0">
                <a:ea typeface="+mn-lt"/>
                <a:cs typeface="+mn-lt"/>
              </a:rPr>
              <a:t>How can your team’s understanding of the disaggregated breakdown help in your prevention efforts?</a:t>
            </a:r>
          </a:p>
          <a:p>
            <a:pPr marL="0" indent="0" algn="ctr">
              <a:lnSpc>
                <a:spcPct val="120000"/>
              </a:lnSpc>
              <a:buNone/>
            </a:pPr>
            <a:endParaRPr lang="en-US" sz="3400" dirty="0">
              <a:ea typeface="+mn-lt"/>
              <a:cs typeface="+mn-lt"/>
            </a:endParaRPr>
          </a:p>
          <a:p>
            <a:pPr marL="0" indent="0" algn="ctr">
              <a:lnSpc>
                <a:spcPct val="120000"/>
              </a:lnSpc>
              <a:buNone/>
            </a:pPr>
            <a:endParaRPr lang="en-US" sz="3400" b="1" dirty="0">
              <a:ea typeface="+mn-lt"/>
              <a:cs typeface="+mn-lt"/>
            </a:endParaRPr>
          </a:p>
        </p:txBody>
      </p:sp>
      <p:sp>
        <p:nvSpPr>
          <p:cNvPr id="4" name="Slide Number Placeholder 3">
            <a:extLst>
              <a:ext uri="{FF2B5EF4-FFF2-40B4-BE49-F238E27FC236}">
                <a16:creationId xmlns:a16="http://schemas.microsoft.com/office/drawing/2014/main" id="{C3D489DD-31AC-2601-173A-323546342D31}"/>
              </a:ext>
            </a:extLst>
          </p:cNvPr>
          <p:cNvSpPr>
            <a:spLocks noGrp="1"/>
          </p:cNvSpPr>
          <p:nvPr>
            <p:ph type="sldNum" sz="quarter" idx="10"/>
          </p:nvPr>
        </p:nvSpPr>
        <p:spPr/>
        <p:txBody>
          <a:bodyPr/>
          <a:lstStyle/>
          <a:p>
            <a:fld id="{397FDA30-B8BA-4453-AFC9-28FC6CA5AD01}" type="slidenum">
              <a:rPr lang="en-GB" smtClean="0"/>
              <a:pPr/>
              <a:t>56</a:t>
            </a:fld>
            <a:endParaRPr lang="en-GB" dirty="0"/>
          </a:p>
        </p:txBody>
      </p:sp>
    </p:spTree>
    <p:extLst>
      <p:ext uri="{BB962C8B-B14F-4D97-AF65-F5344CB8AC3E}">
        <p14:creationId xmlns:p14="http://schemas.microsoft.com/office/powerpoint/2010/main" val="6772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530D2B-2157-0AEB-1B03-99DB75ADBD0B}"/>
              </a:ext>
            </a:extLst>
          </p:cNvPr>
          <p:cNvSpPr>
            <a:spLocks noGrp="1"/>
          </p:cNvSpPr>
          <p:nvPr>
            <p:ph type="sldNum" sz="quarter" idx="10"/>
          </p:nvPr>
        </p:nvSpPr>
        <p:spPr/>
        <p:txBody>
          <a:bodyPr/>
          <a:lstStyle/>
          <a:p>
            <a:fld id="{3DB2631F-66FF-594A-AF83-E38E4C69F014}" type="slidenum">
              <a:rPr lang="en-US" smtClean="0"/>
              <a:t>57</a:t>
            </a:fld>
            <a:endParaRPr lang="en-US"/>
          </a:p>
        </p:txBody>
      </p:sp>
      <p:sp>
        <p:nvSpPr>
          <p:cNvPr id="4" name="Title 3">
            <a:extLst>
              <a:ext uri="{FF2B5EF4-FFF2-40B4-BE49-F238E27FC236}">
                <a16:creationId xmlns:a16="http://schemas.microsoft.com/office/drawing/2014/main" id="{8F49FD87-DF68-4502-8115-C841BD1CC25D}"/>
              </a:ext>
            </a:extLst>
          </p:cNvPr>
          <p:cNvSpPr>
            <a:spLocks noGrp="1"/>
          </p:cNvSpPr>
          <p:nvPr>
            <p:ph type="title"/>
          </p:nvPr>
        </p:nvSpPr>
        <p:spPr/>
        <p:txBody>
          <a:bodyPr/>
          <a:lstStyle/>
          <a:p>
            <a:r>
              <a:rPr lang="en-US" dirty="0"/>
              <a:t>Determine the </a:t>
            </a:r>
            <a:br>
              <a:rPr lang="en-US" dirty="0"/>
            </a:br>
            <a:r>
              <a:rPr lang="en-US" dirty="0"/>
              <a:t>“So What” of </a:t>
            </a:r>
            <a:br>
              <a:rPr lang="en-US" dirty="0"/>
            </a:br>
            <a:r>
              <a:rPr lang="en-US" dirty="0"/>
              <a:t>Your Data</a:t>
            </a:r>
          </a:p>
        </p:txBody>
      </p:sp>
      <p:sp>
        <p:nvSpPr>
          <p:cNvPr id="5" name="Content Placeholder 4">
            <a:extLst>
              <a:ext uri="{FF2B5EF4-FFF2-40B4-BE49-F238E27FC236}">
                <a16:creationId xmlns:a16="http://schemas.microsoft.com/office/drawing/2014/main" id="{EF26ACB9-1579-4341-9134-308B2D004FDF}"/>
              </a:ext>
            </a:extLst>
          </p:cNvPr>
          <p:cNvSpPr>
            <a:spLocks noGrp="1"/>
          </p:cNvSpPr>
          <p:nvPr>
            <p:ph idx="4294967295"/>
          </p:nvPr>
        </p:nvSpPr>
        <p:spPr>
          <a:xfrm>
            <a:off x="5686816" y="1244299"/>
            <a:ext cx="5680942" cy="5121275"/>
          </a:xfrm>
        </p:spPr>
        <p:txBody>
          <a:bodyPr vert="horz" lIns="91440" tIns="45720" rIns="91440" bIns="45720" rtlCol="0" anchor="t">
            <a:noAutofit/>
          </a:bodyPr>
          <a:lstStyle/>
          <a:p>
            <a:pPr marL="0" indent="0">
              <a:lnSpc>
                <a:spcPct val="110000"/>
              </a:lnSpc>
              <a:spcAft>
                <a:spcPts val="600"/>
              </a:spcAft>
              <a:buNone/>
            </a:pPr>
            <a:r>
              <a:rPr lang="en-US" sz="2200" b="1" dirty="0">
                <a:solidFill>
                  <a:schemeClr val="bg1"/>
                </a:solidFill>
              </a:rPr>
              <a:t>Data usually don’t “speak for themselves”</a:t>
            </a:r>
          </a:p>
          <a:p>
            <a:pPr marL="398463" lvl="1" indent="-398463">
              <a:lnSpc>
                <a:spcPct val="110000"/>
              </a:lnSpc>
              <a:spcAft>
                <a:spcPts val="600"/>
              </a:spcAft>
              <a:buFont typeface="Wingdings 3" panose="05040102010807070707" pitchFamily="18" charset="2"/>
              <a:buChar char="ª"/>
            </a:pPr>
            <a:r>
              <a:rPr lang="en-US" sz="1600" dirty="0">
                <a:solidFill>
                  <a:schemeClr val="bg1"/>
                </a:solidFill>
              </a:rPr>
              <a:t>People will often have different perspectives, interpretations, and takeaways of the same data</a:t>
            </a:r>
          </a:p>
          <a:p>
            <a:pPr marL="398463" lvl="1" indent="-398463">
              <a:lnSpc>
                <a:spcPct val="110000"/>
              </a:lnSpc>
              <a:spcAft>
                <a:spcPts val="600"/>
              </a:spcAft>
              <a:buFont typeface="Wingdings 3" panose="05040102010807070707" pitchFamily="18" charset="2"/>
              <a:buChar char="ª"/>
            </a:pPr>
            <a:r>
              <a:rPr lang="en-US" sz="1600" dirty="0">
                <a:solidFill>
                  <a:schemeClr val="bg1"/>
                </a:solidFill>
              </a:rPr>
              <a:t>Explain the connection between how systems operate (e.g., provide resources, services) and individual level outcomes (e.g., reduced OD risk), and what happens when systems fail to perform (e.g., increased OD risk)</a:t>
            </a:r>
          </a:p>
        </p:txBody>
      </p:sp>
    </p:spTree>
    <p:extLst>
      <p:ext uri="{BB962C8B-B14F-4D97-AF65-F5344CB8AC3E}">
        <p14:creationId xmlns:p14="http://schemas.microsoft.com/office/powerpoint/2010/main" val="42473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2567F-572C-0402-F3A4-1D345F25E339}"/>
              </a:ext>
            </a:extLst>
          </p:cNvPr>
          <p:cNvSpPr>
            <a:spLocks noGrp="1"/>
          </p:cNvSpPr>
          <p:nvPr>
            <p:ph type="sldNum" sz="quarter" idx="10"/>
          </p:nvPr>
        </p:nvSpPr>
        <p:spPr/>
        <p:txBody>
          <a:bodyPr/>
          <a:lstStyle/>
          <a:p>
            <a:fld id="{3DB2631F-66FF-594A-AF83-E38E4C69F014}" type="slidenum">
              <a:rPr lang="en-US" smtClean="0"/>
              <a:t>58</a:t>
            </a:fld>
            <a:endParaRPr lang="en-US"/>
          </a:p>
        </p:txBody>
      </p:sp>
      <p:sp>
        <p:nvSpPr>
          <p:cNvPr id="4" name="Title 3">
            <a:extLst>
              <a:ext uri="{FF2B5EF4-FFF2-40B4-BE49-F238E27FC236}">
                <a16:creationId xmlns:a16="http://schemas.microsoft.com/office/drawing/2014/main" id="{8F49FD87-DF68-4502-8115-C841BD1CC25D}"/>
              </a:ext>
            </a:extLst>
          </p:cNvPr>
          <p:cNvSpPr>
            <a:spLocks noGrp="1"/>
          </p:cNvSpPr>
          <p:nvPr>
            <p:ph type="title"/>
          </p:nvPr>
        </p:nvSpPr>
        <p:spPr/>
        <p:txBody>
          <a:bodyPr/>
          <a:lstStyle/>
          <a:p>
            <a:r>
              <a:rPr lang="en-US" dirty="0"/>
              <a:t>Determine the </a:t>
            </a:r>
            <a:br>
              <a:rPr lang="en-US" dirty="0"/>
            </a:br>
            <a:r>
              <a:rPr lang="en-US" dirty="0"/>
              <a:t>“So What” of </a:t>
            </a:r>
            <a:br>
              <a:rPr lang="en-US" dirty="0"/>
            </a:br>
            <a:r>
              <a:rPr lang="en-US" dirty="0"/>
              <a:t>Your Data</a:t>
            </a:r>
          </a:p>
        </p:txBody>
      </p:sp>
      <p:sp>
        <p:nvSpPr>
          <p:cNvPr id="5" name="Content Placeholder 4">
            <a:extLst>
              <a:ext uri="{FF2B5EF4-FFF2-40B4-BE49-F238E27FC236}">
                <a16:creationId xmlns:a16="http://schemas.microsoft.com/office/drawing/2014/main" id="{EF26ACB9-1579-4341-9134-308B2D004FDF}"/>
              </a:ext>
            </a:extLst>
          </p:cNvPr>
          <p:cNvSpPr>
            <a:spLocks noGrp="1"/>
          </p:cNvSpPr>
          <p:nvPr>
            <p:ph idx="4294967295"/>
          </p:nvPr>
        </p:nvSpPr>
        <p:spPr>
          <a:xfrm>
            <a:off x="5717482" y="1244299"/>
            <a:ext cx="5818989" cy="4041685"/>
          </a:xfrm>
        </p:spPr>
        <p:txBody>
          <a:bodyPr vert="horz" lIns="91440" tIns="45720" rIns="91440" bIns="45720" rtlCol="0" anchor="t">
            <a:noAutofit/>
          </a:bodyPr>
          <a:lstStyle/>
          <a:p>
            <a:pPr marL="0" indent="0">
              <a:lnSpc>
                <a:spcPct val="110000"/>
              </a:lnSpc>
              <a:spcAft>
                <a:spcPts val="600"/>
              </a:spcAft>
              <a:buNone/>
            </a:pPr>
            <a:r>
              <a:rPr lang="en-US" sz="2200" b="1" dirty="0">
                <a:solidFill>
                  <a:schemeClr val="bg1"/>
                </a:solidFill>
              </a:rPr>
              <a:t>Even the best data can obscure critical factors. For example:</a:t>
            </a:r>
            <a:endParaRPr lang="en-US" sz="2200" b="1" dirty="0">
              <a:solidFill>
                <a:schemeClr val="bg1"/>
              </a:solidFill>
              <a:cs typeface="Calibri"/>
            </a:endParaRP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Structures and systems influence opportunities for health and contribute to disparities among sub-groups (e.g., access to quality health care and affordable housing) but are usually less evident in the data themselves</a:t>
            </a:r>
          </a:p>
          <a:p>
            <a:pPr marL="338138" lvl="1" indent="-338138">
              <a:lnSpc>
                <a:spcPct val="110000"/>
              </a:lnSpc>
              <a:buFont typeface="Wingdings 3" panose="05040102010807070707" pitchFamily="18" charset="2"/>
              <a:buChar char="ª"/>
            </a:pPr>
            <a:r>
              <a:rPr lang="en-US" sz="1600" dirty="0">
                <a:solidFill>
                  <a:schemeClr val="bg1"/>
                </a:solidFill>
              </a:rPr>
              <a:t>Multiple sectors and systems contribute to the building blocks of health and well-being which may not be obvious in outcome data</a:t>
            </a:r>
          </a:p>
        </p:txBody>
      </p:sp>
    </p:spTree>
    <p:extLst>
      <p:ext uri="{BB962C8B-B14F-4D97-AF65-F5344CB8AC3E}">
        <p14:creationId xmlns:p14="http://schemas.microsoft.com/office/powerpoint/2010/main" val="212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12F8A7-3496-FA69-ADC2-911C7A5D1F01}"/>
              </a:ext>
            </a:extLst>
          </p:cNvPr>
          <p:cNvSpPr>
            <a:spLocks noGrp="1"/>
          </p:cNvSpPr>
          <p:nvPr>
            <p:ph type="sldNum" sz="quarter" idx="10"/>
          </p:nvPr>
        </p:nvSpPr>
        <p:spPr/>
        <p:txBody>
          <a:bodyPr/>
          <a:lstStyle/>
          <a:p>
            <a:fld id="{3DB2631F-66FF-594A-AF83-E38E4C69F014}" type="slidenum">
              <a:rPr lang="en-US" smtClean="0"/>
              <a:t>59</a:t>
            </a:fld>
            <a:endParaRPr lang="en-US"/>
          </a:p>
        </p:txBody>
      </p:sp>
      <p:sp>
        <p:nvSpPr>
          <p:cNvPr id="4" name="Title 3">
            <a:extLst>
              <a:ext uri="{FF2B5EF4-FFF2-40B4-BE49-F238E27FC236}">
                <a16:creationId xmlns:a16="http://schemas.microsoft.com/office/drawing/2014/main" id="{8F49FD87-DF68-4502-8115-C841BD1CC25D}"/>
              </a:ext>
            </a:extLst>
          </p:cNvPr>
          <p:cNvSpPr>
            <a:spLocks noGrp="1"/>
          </p:cNvSpPr>
          <p:nvPr>
            <p:ph type="title"/>
          </p:nvPr>
        </p:nvSpPr>
        <p:spPr/>
        <p:txBody>
          <a:bodyPr/>
          <a:lstStyle/>
          <a:p>
            <a:r>
              <a:rPr lang="en-US" dirty="0"/>
              <a:t>Determine the </a:t>
            </a:r>
            <a:br>
              <a:rPr lang="en-US" dirty="0"/>
            </a:br>
            <a:r>
              <a:rPr lang="en-US" dirty="0"/>
              <a:t>“So What” of </a:t>
            </a:r>
            <a:br>
              <a:rPr lang="en-US" dirty="0"/>
            </a:br>
            <a:r>
              <a:rPr lang="en-US" dirty="0"/>
              <a:t>Your Data</a:t>
            </a:r>
          </a:p>
        </p:txBody>
      </p:sp>
      <p:sp>
        <p:nvSpPr>
          <p:cNvPr id="5" name="Content Placeholder 4">
            <a:extLst>
              <a:ext uri="{FF2B5EF4-FFF2-40B4-BE49-F238E27FC236}">
                <a16:creationId xmlns:a16="http://schemas.microsoft.com/office/drawing/2014/main" id="{EF26ACB9-1579-4341-9134-308B2D004FDF}"/>
              </a:ext>
            </a:extLst>
          </p:cNvPr>
          <p:cNvSpPr>
            <a:spLocks noGrp="1"/>
          </p:cNvSpPr>
          <p:nvPr>
            <p:ph idx="4294967295"/>
          </p:nvPr>
        </p:nvSpPr>
        <p:spPr>
          <a:xfrm>
            <a:off x="5860973" y="1244299"/>
            <a:ext cx="5051234" cy="5014912"/>
          </a:xfrm>
        </p:spPr>
        <p:txBody>
          <a:bodyPr vert="horz" lIns="91440" tIns="45720" rIns="91440" bIns="45720" rtlCol="0" anchor="t">
            <a:noAutofit/>
          </a:bodyPr>
          <a:lstStyle/>
          <a:p>
            <a:pPr marL="0" indent="0">
              <a:lnSpc>
                <a:spcPct val="110000"/>
              </a:lnSpc>
              <a:spcAft>
                <a:spcPts val="1200"/>
              </a:spcAft>
              <a:buNone/>
            </a:pPr>
            <a:r>
              <a:rPr lang="en-US" sz="2200" b="1" dirty="0">
                <a:solidFill>
                  <a:schemeClr val="bg1"/>
                </a:solidFill>
              </a:rPr>
              <a:t>Pull back to “see the forest”</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Identify common themes in what the data show to better understand what your team already knows</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Summarize key findings across available data into one or two points, including:</a:t>
            </a:r>
          </a:p>
          <a:p>
            <a:pPr marL="341313" lvl="1" indent="0">
              <a:lnSpc>
                <a:spcPct val="110000"/>
              </a:lnSpc>
              <a:spcAft>
                <a:spcPts val="600"/>
              </a:spcAft>
              <a:buNone/>
            </a:pPr>
            <a:r>
              <a:rPr lang="en-US" sz="1300" dirty="0">
                <a:solidFill>
                  <a:schemeClr val="bg1"/>
                </a:solidFill>
              </a:rPr>
              <a:t>Interpretation of the data to help answer the following questions:</a:t>
            </a:r>
          </a:p>
          <a:p>
            <a:pPr marL="511175" lvl="1" indent="-169863">
              <a:lnSpc>
                <a:spcPct val="110000"/>
              </a:lnSpc>
              <a:spcAft>
                <a:spcPts val="600"/>
              </a:spcAft>
            </a:pPr>
            <a:r>
              <a:rPr lang="en-US" sz="1300" dirty="0">
                <a:solidFill>
                  <a:schemeClr val="bg1"/>
                </a:solidFill>
              </a:rPr>
              <a:t>What does this mean? </a:t>
            </a:r>
          </a:p>
          <a:p>
            <a:pPr marL="511175" lvl="1" indent="-169863">
              <a:lnSpc>
                <a:spcPct val="110000"/>
              </a:lnSpc>
              <a:spcAft>
                <a:spcPts val="600"/>
              </a:spcAft>
            </a:pPr>
            <a:r>
              <a:rPr lang="en-US" sz="1300" dirty="0">
                <a:solidFill>
                  <a:schemeClr val="bg1"/>
                </a:solidFill>
              </a:rPr>
              <a:t>What else do we know that can help us understand how this fits into the bigger picture? </a:t>
            </a:r>
          </a:p>
          <a:p>
            <a:pPr marL="511175" lvl="1" indent="-169863">
              <a:lnSpc>
                <a:spcPct val="110000"/>
              </a:lnSpc>
              <a:spcAft>
                <a:spcPts val="600"/>
              </a:spcAft>
            </a:pPr>
            <a:r>
              <a:rPr lang="en-US" sz="1300" dirty="0">
                <a:solidFill>
                  <a:schemeClr val="bg1"/>
                </a:solidFill>
              </a:rPr>
              <a:t>What context can public health and public safety members provide based on their individual sectors, roles, and experiences?</a:t>
            </a:r>
          </a:p>
          <a:p>
            <a:pPr>
              <a:lnSpc>
                <a:spcPct val="110000"/>
              </a:lnSpc>
              <a:spcAft>
                <a:spcPts val="600"/>
              </a:spcAft>
            </a:pPr>
            <a:endParaRPr lang="en-US" sz="1600" dirty="0">
              <a:solidFill>
                <a:schemeClr val="bg1"/>
              </a:solidFill>
            </a:endParaRPr>
          </a:p>
        </p:txBody>
      </p:sp>
    </p:spTree>
    <p:extLst>
      <p:ext uri="{BB962C8B-B14F-4D97-AF65-F5344CB8AC3E}">
        <p14:creationId xmlns:p14="http://schemas.microsoft.com/office/powerpoint/2010/main" val="38026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34489-DABD-FB53-7F06-ADE32FCFDC17}"/>
              </a:ext>
            </a:extLst>
          </p:cNvPr>
          <p:cNvSpPr>
            <a:spLocks noGrp="1"/>
          </p:cNvSpPr>
          <p:nvPr>
            <p:ph type="sldNum" sz="quarter" idx="10"/>
          </p:nvPr>
        </p:nvSpPr>
        <p:spPr/>
        <p:txBody>
          <a:bodyPr/>
          <a:lstStyle/>
          <a:p>
            <a:fld id="{3DB2631F-66FF-594A-AF83-E38E4C69F014}" type="slidenum">
              <a:rPr lang="en-US" smtClean="0"/>
              <a:t>6</a:t>
            </a:fld>
            <a:endParaRPr lang="en-US"/>
          </a:p>
        </p:txBody>
      </p:sp>
      <p:grpSp>
        <p:nvGrpSpPr>
          <p:cNvPr id="10" name="Group 9">
            <a:extLst>
              <a:ext uri="{FF2B5EF4-FFF2-40B4-BE49-F238E27FC236}">
                <a16:creationId xmlns:a16="http://schemas.microsoft.com/office/drawing/2014/main" id="{1D587CA2-A2CE-4CB5-025B-D4B237D8A6AA}"/>
              </a:ext>
            </a:extLst>
          </p:cNvPr>
          <p:cNvGrpSpPr/>
          <p:nvPr/>
        </p:nvGrpSpPr>
        <p:grpSpPr>
          <a:xfrm>
            <a:off x="1092663" y="3213924"/>
            <a:ext cx="10006674" cy="2393661"/>
            <a:chOff x="830317" y="2671233"/>
            <a:chExt cx="9761483" cy="3253316"/>
          </a:xfrm>
        </p:grpSpPr>
        <p:sp>
          <p:nvSpPr>
            <p:cNvPr id="12" name="Rectangle 11">
              <a:extLst>
                <a:ext uri="{FF2B5EF4-FFF2-40B4-BE49-F238E27FC236}">
                  <a16:creationId xmlns:a16="http://schemas.microsoft.com/office/drawing/2014/main" id="{726FA119-0334-8F5A-A275-4C29ACB57D50}"/>
                </a:ext>
              </a:extLst>
            </p:cNvPr>
            <p:cNvSpPr/>
            <p:nvPr/>
          </p:nvSpPr>
          <p:spPr>
            <a:xfrm>
              <a:off x="830317" y="2676524"/>
              <a:ext cx="2389133" cy="3248025"/>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731520" rIns="274320" rtlCol="0" anchor="t" anchorCtr="0"/>
            <a:lstStyle/>
            <a:p>
              <a:pPr algn="ctr"/>
              <a:r>
                <a:rPr lang="en-US" sz="1600" dirty="0">
                  <a:solidFill>
                    <a:schemeClr val="tx1"/>
                  </a:solidFill>
                </a:rPr>
                <a:t>Pieces of information about the world around us</a:t>
              </a:r>
            </a:p>
          </p:txBody>
        </p:sp>
        <p:sp>
          <p:nvSpPr>
            <p:cNvPr id="13" name="Rectangle 12">
              <a:extLst>
                <a:ext uri="{FF2B5EF4-FFF2-40B4-BE49-F238E27FC236}">
                  <a16:creationId xmlns:a16="http://schemas.microsoft.com/office/drawing/2014/main" id="{2EA9DD1D-F8DD-0B22-6FDD-15972BD29FA6}"/>
                </a:ext>
              </a:extLst>
            </p:cNvPr>
            <p:cNvSpPr/>
            <p:nvPr/>
          </p:nvSpPr>
          <p:spPr>
            <a:xfrm>
              <a:off x="3287767" y="2671234"/>
              <a:ext cx="2389133" cy="3248025"/>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731520" rIns="274320" rtlCol="0" anchor="t" anchorCtr="0"/>
            <a:lstStyle/>
            <a:p>
              <a:pPr algn="ctr"/>
              <a:r>
                <a:rPr lang="en-US" sz="1600" dirty="0">
                  <a:solidFill>
                    <a:schemeClr val="tx1"/>
                  </a:solidFill>
                </a:rPr>
                <a:t>Make sense of </a:t>
              </a:r>
              <a:br>
                <a:rPr lang="en-US" sz="1600" dirty="0">
                  <a:solidFill>
                    <a:schemeClr val="tx1"/>
                  </a:solidFill>
                </a:rPr>
              </a:br>
              <a:r>
                <a:rPr lang="en-US" sz="1600" dirty="0">
                  <a:solidFill>
                    <a:schemeClr val="tx1"/>
                  </a:solidFill>
                </a:rPr>
                <a:t>that information through our senses </a:t>
              </a:r>
            </a:p>
          </p:txBody>
        </p:sp>
        <p:sp>
          <p:nvSpPr>
            <p:cNvPr id="14" name="Rectangle 13">
              <a:extLst>
                <a:ext uri="{FF2B5EF4-FFF2-40B4-BE49-F238E27FC236}">
                  <a16:creationId xmlns:a16="http://schemas.microsoft.com/office/drawing/2014/main" id="{59EE025B-9737-C603-43EF-C1F94919F6AE}"/>
                </a:ext>
              </a:extLst>
            </p:cNvPr>
            <p:cNvSpPr/>
            <p:nvPr/>
          </p:nvSpPr>
          <p:spPr>
            <a:xfrm>
              <a:off x="5745217" y="2671234"/>
              <a:ext cx="2389133" cy="3248025"/>
            </a:xfrm>
            <a:prstGeom prst="roundRect">
              <a:avLst>
                <a:gd name="adj" fmla="val 6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731520" rIns="274320" rtlCol="0" anchor="t" anchorCtr="0"/>
            <a:lstStyle/>
            <a:p>
              <a:pPr algn="ctr"/>
              <a:r>
                <a:rPr lang="en-US" sz="1600" dirty="0">
                  <a:solidFill>
                    <a:schemeClr val="tx1"/>
                  </a:solidFill>
                  <a:cs typeface="Calibri"/>
                </a:rPr>
                <a:t>Data can be numbers, reports, statistics, and it can also be stories or images</a:t>
              </a:r>
            </a:p>
          </p:txBody>
        </p:sp>
        <p:sp>
          <p:nvSpPr>
            <p:cNvPr id="15" name="Rectangle 14">
              <a:extLst>
                <a:ext uri="{FF2B5EF4-FFF2-40B4-BE49-F238E27FC236}">
                  <a16:creationId xmlns:a16="http://schemas.microsoft.com/office/drawing/2014/main" id="{31C4C172-4BC2-855B-074D-D51C732B0657}"/>
                </a:ext>
              </a:extLst>
            </p:cNvPr>
            <p:cNvSpPr/>
            <p:nvPr/>
          </p:nvSpPr>
          <p:spPr>
            <a:xfrm>
              <a:off x="8202667" y="2671233"/>
              <a:ext cx="2389133" cy="3248025"/>
            </a:xfrm>
            <a:prstGeom prst="roundRect">
              <a:avLst>
                <a:gd name="adj" fmla="val 6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731520" rIns="274320" rtlCol="0" anchor="t" anchorCtr="0"/>
            <a:lstStyle/>
            <a:p>
              <a:pPr algn="ctr"/>
              <a:r>
                <a:rPr lang="en-US" sz="1600" dirty="0">
                  <a:solidFill>
                    <a:schemeClr val="tx1"/>
                  </a:solidFill>
                  <a:cs typeface="Calibri"/>
                </a:rPr>
                <a:t>Data use can </a:t>
              </a:r>
              <a:br>
                <a:rPr lang="en-US" sz="1600" dirty="0">
                  <a:solidFill>
                    <a:schemeClr val="tx1"/>
                  </a:solidFill>
                  <a:cs typeface="Calibri"/>
                </a:rPr>
              </a:br>
              <a:r>
                <a:rPr lang="en-US" sz="1600" dirty="0">
                  <a:solidFill>
                    <a:schemeClr val="tx1"/>
                  </a:solidFill>
                  <a:cs typeface="Calibri"/>
                </a:rPr>
                <a:t>be complex, but </a:t>
              </a:r>
              <a:br>
                <a:rPr lang="en-US" sz="1600" dirty="0">
                  <a:solidFill>
                    <a:schemeClr val="tx1"/>
                  </a:solidFill>
                  <a:cs typeface="Calibri"/>
                </a:rPr>
              </a:br>
              <a:r>
                <a:rPr lang="en-US" sz="1600" dirty="0">
                  <a:solidFill>
                    <a:schemeClr val="tx1"/>
                  </a:solidFill>
                  <a:cs typeface="Calibri"/>
                </a:rPr>
                <a:t>it doesn’t have </a:t>
              </a:r>
              <a:br>
                <a:rPr lang="en-US" sz="1600" dirty="0">
                  <a:solidFill>
                    <a:schemeClr val="tx1"/>
                  </a:solidFill>
                  <a:cs typeface="Calibri"/>
                </a:rPr>
              </a:br>
              <a:r>
                <a:rPr lang="en-US" sz="1600" dirty="0">
                  <a:solidFill>
                    <a:schemeClr val="tx1"/>
                  </a:solidFill>
                  <a:cs typeface="Calibri"/>
                </a:rPr>
                <a:t>to be</a:t>
              </a:r>
              <a:endParaRPr lang="en-GB" sz="1600" dirty="0">
                <a:solidFill>
                  <a:schemeClr val="tx1"/>
                </a:solidFill>
              </a:endParaRPr>
            </a:p>
          </p:txBody>
        </p:sp>
      </p:grpSp>
      <p:sp>
        <p:nvSpPr>
          <p:cNvPr id="30" name="Right Bracket 29">
            <a:extLst>
              <a:ext uri="{FF2B5EF4-FFF2-40B4-BE49-F238E27FC236}">
                <a16:creationId xmlns:a16="http://schemas.microsoft.com/office/drawing/2014/main" id="{A7EE948F-04AB-7261-4873-31E5AAF850AC}"/>
              </a:ext>
            </a:extLst>
          </p:cNvPr>
          <p:cNvSpPr/>
          <p:nvPr/>
        </p:nvSpPr>
        <p:spPr>
          <a:xfrm rot="16200000">
            <a:off x="5573433" y="-2497734"/>
            <a:ext cx="1045137" cy="10006675"/>
          </a:xfrm>
          <a:prstGeom prst="rightBracket">
            <a:avLst>
              <a:gd name="adj" fmla="val 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itle 4">
            <a:extLst>
              <a:ext uri="{FF2B5EF4-FFF2-40B4-BE49-F238E27FC236}">
                <a16:creationId xmlns:a16="http://schemas.microsoft.com/office/drawing/2014/main" id="{D5EF5A93-86F8-0607-1071-132234AB19DB}"/>
              </a:ext>
            </a:extLst>
          </p:cNvPr>
          <p:cNvSpPr>
            <a:spLocks noGrp="1"/>
          </p:cNvSpPr>
          <p:nvPr>
            <p:ph type="title"/>
          </p:nvPr>
        </p:nvSpPr>
        <p:spPr>
          <a:xfrm>
            <a:off x="2520015" y="1580963"/>
            <a:ext cx="7151970" cy="1228005"/>
          </a:xfrm>
          <a:solidFill>
            <a:srgbClr val="F9F5F1"/>
          </a:solidFill>
        </p:spPr>
        <p:txBody>
          <a:bodyPr/>
          <a:lstStyle/>
          <a:p>
            <a:pPr algn="ctr"/>
            <a:r>
              <a:rPr lang="en-US" dirty="0"/>
              <a:t>Data Help Us Understand Our World in Big and Small Ways</a:t>
            </a:r>
            <a:endParaRPr lang="en-GB" dirty="0"/>
          </a:p>
        </p:txBody>
      </p:sp>
      <p:pic>
        <p:nvPicPr>
          <p:cNvPr id="33" name="Graphic 32">
            <a:extLst>
              <a:ext uri="{FF2B5EF4-FFF2-40B4-BE49-F238E27FC236}">
                <a16:creationId xmlns:a16="http://schemas.microsoft.com/office/drawing/2014/main" id="{1DCCDD8F-395D-6B2F-C6EC-A1BE286A38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2454" y="2994720"/>
            <a:ext cx="509562" cy="509562"/>
          </a:xfrm>
          <a:prstGeom prst="rect">
            <a:avLst/>
          </a:prstGeom>
        </p:spPr>
      </p:pic>
      <p:pic>
        <p:nvPicPr>
          <p:cNvPr id="34" name="Graphic 33">
            <a:extLst>
              <a:ext uri="{FF2B5EF4-FFF2-40B4-BE49-F238E27FC236}">
                <a16:creationId xmlns:a16="http://schemas.microsoft.com/office/drawing/2014/main" id="{58C4214C-27C8-217A-1EC2-C58D4D9CDC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6717" y="2994720"/>
            <a:ext cx="509562" cy="509562"/>
          </a:xfrm>
          <a:prstGeom prst="rect">
            <a:avLst/>
          </a:prstGeom>
        </p:spPr>
      </p:pic>
      <p:pic>
        <p:nvPicPr>
          <p:cNvPr id="35" name="Graphic 34">
            <a:extLst>
              <a:ext uri="{FF2B5EF4-FFF2-40B4-BE49-F238E27FC236}">
                <a16:creationId xmlns:a16="http://schemas.microsoft.com/office/drawing/2014/main" id="{2E58A5FD-3977-FFAF-9C8E-7EB432749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2174" y="2945046"/>
            <a:ext cx="509562" cy="509562"/>
          </a:xfrm>
          <a:prstGeom prst="rect">
            <a:avLst/>
          </a:prstGeom>
        </p:spPr>
      </p:pic>
      <p:pic>
        <p:nvPicPr>
          <p:cNvPr id="36" name="Graphic 35">
            <a:extLst>
              <a:ext uri="{FF2B5EF4-FFF2-40B4-BE49-F238E27FC236}">
                <a16:creationId xmlns:a16="http://schemas.microsoft.com/office/drawing/2014/main" id="{48AF21CD-6C73-60C2-A4AB-FE4248EC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48618" y="2945045"/>
            <a:ext cx="509562" cy="509562"/>
          </a:xfrm>
          <a:prstGeom prst="rect">
            <a:avLst/>
          </a:prstGeom>
        </p:spPr>
      </p:pic>
    </p:spTree>
    <p:extLst>
      <p:ext uri="{BB962C8B-B14F-4D97-AF65-F5344CB8AC3E}">
        <p14:creationId xmlns:p14="http://schemas.microsoft.com/office/powerpoint/2010/main" val="122380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12F8A7-3496-FA69-ADC2-911C7A5D1F01}"/>
              </a:ext>
            </a:extLst>
          </p:cNvPr>
          <p:cNvSpPr>
            <a:spLocks noGrp="1"/>
          </p:cNvSpPr>
          <p:nvPr>
            <p:ph type="sldNum" sz="quarter" idx="10"/>
          </p:nvPr>
        </p:nvSpPr>
        <p:spPr/>
        <p:txBody>
          <a:bodyPr/>
          <a:lstStyle/>
          <a:p>
            <a:fld id="{3DB2631F-66FF-594A-AF83-E38E4C69F014}" type="slidenum">
              <a:rPr lang="en-US" smtClean="0"/>
              <a:t>60</a:t>
            </a:fld>
            <a:endParaRPr lang="en-US"/>
          </a:p>
        </p:txBody>
      </p:sp>
      <p:sp>
        <p:nvSpPr>
          <p:cNvPr id="4" name="Title 3">
            <a:extLst>
              <a:ext uri="{FF2B5EF4-FFF2-40B4-BE49-F238E27FC236}">
                <a16:creationId xmlns:a16="http://schemas.microsoft.com/office/drawing/2014/main" id="{8F49FD87-DF68-4502-8115-C841BD1CC25D}"/>
              </a:ext>
            </a:extLst>
          </p:cNvPr>
          <p:cNvSpPr>
            <a:spLocks noGrp="1"/>
          </p:cNvSpPr>
          <p:nvPr>
            <p:ph type="title"/>
          </p:nvPr>
        </p:nvSpPr>
        <p:spPr/>
        <p:txBody>
          <a:bodyPr/>
          <a:lstStyle/>
          <a:p>
            <a:r>
              <a:rPr lang="en-US" dirty="0"/>
              <a:t>Determine the </a:t>
            </a:r>
            <a:br>
              <a:rPr lang="en-US" dirty="0"/>
            </a:br>
            <a:r>
              <a:rPr lang="en-US" dirty="0"/>
              <a:t>“So What” of </a:t>
            </a:r>
            <a:br>
              <a:rPr lang="en-US" dirty="0"/>
            </a:br>
            <a:r>
              <a:rPr lang="en-US" dirty="0"/>
              <a:t>Your Data</a:t>
            </a:r>
          </a:p>
        </p:txBody>
      </p:sp>
      <p:sp>
        <p:nvSpPr>
          <p:cNvPr id="5" name="Content Placeholder 4">
            <a:extLst>
              <a:ext uri="{FF2B5EF4-FFF2-40B4-BE49-F238E27FC236}">
                <a16:creationId xmlns:a16="http://schemas.microsoft.com/office/drawing/2014/main" id="{EF26ACB9-1579-4341-9134-308B2D004FDF}"/>
              </a:ext>
            </a:extLst>
          </p:cNvPr>
          <p:cNvSpPr>
            <a:spLocks noGrp="1"/>
          </p:cNvSpPr>
          <p:nvPr>
            <p:ph idx="4294967295"/>
          </p:nvPr>
        </p:nvSpPr>
        <p:spPr>
          <a:xfrm>
            <a:off x="5860972" y="1244299"/>
            <a:ext cx="5340427" cy="5014912"/>
          </a:xfrm>
        </p:spPr>
        <p:txBody>
          <a:bodyPr vert="horz" lIns="91440" tIns="45720" rIns="91440" bIns="45720" rtlCol="0" anchor="t">
            <a:noAutofit/>
          </a:bodyPr>
          <a:lstStyle/>
          <a:p>
            <a:pPr marL="0" indent="0">
              <a:lnSpc>
                <a:spcPct val="110000"/>
              </a:lnSpc>
              <a:spcAft>
                <a:spcPts val="1200"/>
              </a:spcAft>
              <a:buNone/>
            </a:pPr>
            <a:r>
              <a:rPr lang="en-US" sz="2200" b="1" dirty="0">
                <a:solidFill>
                  <a:schemeClr val="bg1"/>
                </a:solidFill>
              </a:rPr>
              <a:t>Pull back to “see the forest”</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Jot down additional questions that emerge to clarify what else your team needs to know</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Based on what your team knows, identify action steps needed as a result of findings to determine public health and public safety partnership efforts that can address the issue</a:t>
            </a:r>
          </a:p>
          <a:p>
            <a:pPr>
              <a:lnSpc>
                <a:spcPct val="110000"/>
              </a:lnSpc>
              <a:spcAft>
                <a:spcPts val="600"/>
              </a:spcAft>
            </a:pPr>
            <a:endParaRPr lang="en-US" sz="1600" dirty="0">
              <a:solidFill>
                <a:schemeClr val="bg1"/>
              </a:solidFill>
            </a:endParaRPr>
          </a:p>
        </p:txBody>
      </p:sp>
    </p:spTree>
    <p:extLst>
      <p:ext uri="{BB962C8B-B14F-4D97-AF65-F5344CB8AC3E}">
        <p14:creationId xmlns:p14="http://schemas.microsoft.com/office/powerpoint/2010/main" val="256035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12F8A7-3496-FA69-ADC2-911C7A5D1F01}"/>
              </a:ext>
            </a:extLst>
          </p:cNvPr>
          <p:cNvSpPr>
            <a:spLocks noGrp="1"/>
          </p:cNvSpPr>
          <p:nvPr>
            <p:ph type="sldNum" sz="quarter" idx="10"/>
          </p:nvPr>
        </p:nvSpPr>
        <p:spPr/>
        <p:txBody>
          <a:bodyPr/>
          <a:lstStyle/>
          <a:p>
            <a:fld id="{3DB2631F-66FF-594A-AF83-E38E4C69F014}" type="slidenum">
              <a:rPr lang="en-US" smtClean="0"/>
              <a:t>61</a:t>
            </a:fld>
            <a:endParaRPr lang="en-US"/>
          </a:p>
        </p:txBody>
      </p:sp>
      <p:sp>
        <p:nvSpPr>
          <p:cNvPr id="4" name="Title 3">
            <a:extLst>
              <a:ext uri="{FF2B5EF4-FFF2-40B4-BE49-F238E27FC236}">
                <a16:creationId xmlns:a16="http://schemas.microsoft.com/office/drawing/2014/main" id="{8F49FD87-DF68-4502-8115-C841BD1CC25D}"/>
              </a:ext>
            </a:extLst>
          </p:cNvPr>
          <p:cNvSpPr>
            <a:spLocks noGrp="1"/>
          </p:cNvSpPr>
          <p:nvPr>
            <p:ph type="title"/>
          </p:nvPr>
        </p:nvSpPr>
        <p:spPr/>
        <p:txBody>
          <a:bodyPr/>
          <a:lstStyle/>
          <a:p>
            <a:r>
              <a:rPr lang="en-US" dirty="0"/>
              <a:t>Determine the </a:t>
            </a:r>
            <a:br>
              <a:rPr lang="en-US" dirty="0"/>
            </a:br>
            <a:r>
              <a:rPr lang="en-US" dirty="0"/>
              <a:t>“So What” of </a:t>
            </a:r>
            <a:br>
              <a:rPr lang="en-US" dirty="0"/>
            </a:br>
            <a:r>
              <a:rPr lang="en-US" dirty="0"/>
              <a:t>Your Data</a:t>
            </a:r>
          </a:p>
        </p:txBody>
      </p:sp>
      <p:sp>
        <p:nvSpPr>
          <p:cNvPr id="5" name="Content Placeholder 4">
            <a:extLst>
              <a:ext uri="{FF2B5EF4-FFF2-40B4-BE49-F238E27FC236}">
                <a16:creationId xmlns:a16="http://schemas.microsoft.com/office/drawing/2014/main" id="{EF26ACB9-1579-4341-9134-308B2D004FDF}"/>
              </a:ext>
            </a:extLst>
          </p:cNvPr>
          <p:cNvSpPr>
            <a:spLocks noGrp="1"/>
          </p:cNvSpPr>
          <p:nvPr>
            <p:ph idx="4294967295"/>
          </p:nvPr>
        </p:nvSpPr>
        <p:spPr>
          <a:xfrm>
            <a:off x="5860973" y="1244299"/>
            <a:ext cx="5051234" cy="5014912"/>
          </a:xfrm>
        </p:spPr>
        <p:txBody>
          <a:bodyPr vert="horz" lIns="91440" tIns="45720" rIns="91440" bIns="45720" rtlCol="0" anchor="t">
            <a:noAutofit/>
          </a:bodyPr>
          <a:lstStyle/>
          <a:p>
            <a:pPr marL="0" indent="0">
              <a:lnSpc>
                <a:spcPct val="110000"/>
              </a:lnSpc>
              <a:spcAft>
                <a:spcPts val="1200"/>
              </a:spcAft>
              <a:buNone/>
            </a:pPr>
            <a:r>
              <a:rPr lang="en-US" sz="2200" b="1" dirty="0">
                <a:solidFill>
                  <a:schemeClr val="bg1"/>
                </a:solidFill>
              </a:rPr>
              <a:t>Refrain from “extrapolation” </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Be aware and explicit about what is not known/shown in the data</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Part of the “so what” </a:t>
            </a:r>
            <a:r>
              <a:rPr lang="en-US" sz="1600" b="1" dirty="0">
                <a:solidFill>
                  <a:schemeClr val="bg1"/>
                </a:solidFill>
              </a:rPr>
              <a:t>may</a:t>
            </a:r>
            <a:r>
              <a:rPr lang="en-US" sz="1600" dirty="0">
                <a:solidFill>
                  <a:schemeClr val="bg1"/>
                </a:solidFill>
              </a:rPr>
              <a:t> be that other data is needed from other partners</a:t>
            </a:r>
          </a:p>
          <a:p>
            <a:pPr marL="341313" lvl="1" indent="-341313">
              <a:lnSpc>
                <a:spcPct val="110000"/>
              </a:lnSpc>
              <a:spcAft>
                <a:spcPts val="600"/>
              </a:spcAft>
              <a:buFont typeface="Wingdings 3" panose="05040102010807070707" pitchFamily="18" charset="2"/>
              <a:buChar char="ª"/>
            </a:pPr>
            <a:r>
              <a:rPr lang="en-US" sz="1600" dirty="0">
                <a:solidFill>
                  <a:schemeClr val="bg1"/>
                </a:solidFill>
              </a:rPr>
              <a:t>Sometimes </a:t>
            </a:r>
            <a:r>
              <a:rPr lang="en-US" sz="1600" b="1" dirty="0">
                <a:solidFill>
                  <a:schemeClr val="bg1"/>
                </a:solidFill>
              </a:rPr>
              <a:t>desired</a:t>
            </a:r>
            <a:r>
              <a:rPr lang="en-US" sz="1600" dirty="0">
                <a:solidFill>
                  <a:schemeClr val="bg1"/>
                </a:solidFill>
              </a:rPr>
              <a:t> data may not be needed to actually answer key questions</a:t>
            </a:r>
          </a:p>
          <a:p>
            <a:pPr marL="341313" lvl="1" indent="-341313">
              <a:lnSpc>
                <a:spcPct val="110000"/>
              </a:lnSpc>
              <a:buFont typeface="Wingdings 3" panose="05040102010807070707" pitchFamily="18" charset="2"/>
              <a:buChar char="ª"/>
            </a:pPr>
            <a:r>
              <a:rPr lang="en-US" sz="1600" dirty="0">
                <a:solidFill>
                  <a:schemeClr val="bg1"/>
                </a:solidFill>
              </a:rPr>
              <a:t>Anecdotes vs evidence </a:t>
            </a:r>
          </a:p>
          <a:p>
            <a:pPr marL="341313" lvl="1" indent="0">
              <a:lnSpc>
                <a:spcPct val="110000"/>
              </a:lnSpc>
              <a:spcAft>
                <a:spcPts val="600"/>
              </a:spcAft>
              <a:buNone/>
            </a:pPr>
            <a:r>
              <a:rPr lang="en-US" sz="1200" dirty="0">
                <a:solidFill>
                  <a:schemeClr val="bg1"/>
                </a:solidFill>
                <a:effectLst/>
                <a:latin typeface="Segoe UI" panose="020B0502040204020203" pitchFamily="34" charset="0"/>
              </a:rPr>
              <a:t>Anecdotes may contribute to the start of a hypothesis or set of questions your team wants to investigate further to see whether the data support those accounts but may be skewed by circumstances, biases, etc. </a:t>
            </a:r>
            <a:endParaRPr lang="en-US" sz="1200" dirty="0">
              <a:solidFill>
                <a:schemeClr val="bg1"/>
              </a:solidFill>
            </a:endParaRPr>
          </a:p>
          <a:p>
            <a:pPr>
              <a:lnSpc>
                <a:spcPct val="110000"/>
              </a:lnSpc>
              <a:spcAft>
                <a:spcPts val="600"/>
              </a:spcAft>
            </a:pPr>
            <a:endParaRPr lang="en-US" sz="1600" dirty="0">
              <a:solidFill>
                <a:schemeClr val="bg1"/>
              </a:solidFill>
            </a:endParaRPr>
          </a:p>
        </p:txBody>
      </p:sp>
    </p:spTree>
    <p:extLst>
      <p:ext uri="{BB962C8B-B14F-4D97-AF65-F5344CB8AC3E}">
        <p14:creationId xmlns:p14="http://schemas.microsoft.com/office/powerpoint/2010/main" val="39232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F6B30F-851F-EAF4-8896-F098FCE3F4F4}"/>
              </a:ext>
            </a:extLst>
          </p:cNvPr>
          <p:cNvSpPr>
            <a:spLocks noGrp="1"/>
          </p:cNvSpPr>
          <p:nvPr>
            <p:ph type="sldNum" sz="quarter" idx="10"/>
          </p:nvPr>
        </p:nvSpPr>
        <p:spPr/>
        <p:txBody>
          <a:bodyPr/>
          <a:lstStyle/>
          <a:p>
            <a:fld id="{3DB2631F-66FF-594A-AF83-E38E4C69F014}" type="slidenum">
              <a:rPr lang="en-US" smtClean="0"/>
              <a:t>62</a:t>
            </a:fld>
            <a:endParaRPr lang="en-US"/>
          </a:p>
        </p:txBody>
      </p:sp>
      <p:sp>
        <p:nvSpPr>
          <p:cNvPr id="2" name="Title 1">
            <a:extLst>
              <a:ext uri="{FF2B5EF4-FFF2-40B4-BE49-F238E27FC236}">
                <a16:creationId xmlns:a16="http://schemas.microsoft.com/office/drawing/2014/main" id="{BEA9F3A2-96D3-4B00-862D-2E77613870A8}"/>
              </a:ext>
            </a:extLst>
          </p:cNvPr>
          <p:cNvSpPr>
            <a:spLocks noGrp="1"/>
          </p:cNvSpPr>
          <p:nvPr>
            <p:ph type="title"/>
          </p:nvPr>
        </p:nvSpPr>
        <p:spPr/>
        <p:txBody>
          <a:bodyPr>
            <a:normAutofit/>
          </a:bodyPr>
          <a:lstStyle/>
          <a:p>
            <a:r>
              <a:rPr lang="en-US" dirty="0"/>
              <a:t>An Urban COVID Example </a:t>
            </a:r>
            <a:endParaRPr lang="en-US" dirty="0">
              <a:cs typeface="Calibri Light"/>
            </a:endParaRPr>
          </a:p>
        </p:txBody>
      </p:sp>
      <p:sp>
        <p:nvSpPr>
          <p:cNvPr id="4" name="Content Placeholder 2">
            <a:extLst>
              <a:ext uri="{FF2B5EF4-FFF2-40B4-BE49-F238E27FC236}">
                <a16:creationId xmlns:a16="http://schemas.microsoft.com/office/drawing/2014/main" id="{9A1179FD-4D20-4875-ADAA-6829D331820D}"/>
              </a:ext>
            </a:extLst>
          </p:cNvPr>
          <p:cNvSpPr txBox="1">
            <a:spLocks noGrp="1"/>
          </p:cNvSpPr>
          <p:nvPr>
            <p:ph idx="4294967295"/>
          </p:nvPr>
        </p:nvSpPr>
        <p:spPr>
          <a:xfrm>
            <a:off x="5902287" y="1167181"/>
            <a:ext cx="5563518" cy="40513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2400" dirty="0">
                <a:solidFill>
                  <a:schemeClr val="bg1"/>
                </a:solidFill>
              </a:rPr>
              <a:t>What could be happening among the Black community that would reflect higher rates during the COVID-19 stay-at-home order? </a:t>
            </a:r>
            <a:r>
              <a:rPr lang="en-US" sz="2400" dirty="0">
                <a:solidFill>
                  <a:schemeClr val="bg1"/>
                </a:solidFill>
                <a:ea typeface="+mn-lt"/>
                <a:cs typeface="+mn-lt"/>
              </a:rPr>
              <a:t> </a:t>
            </a:r>
            <a:endParaRPr lang="en-US" sz="2400" dirty="0">
              <a:solidFill>
                <a:schemeClr val="bg1"/>
              </a:solidFill>
              <a:cs typeface="Calibri" panose="020F0502020204030204"/>
            </a:endParaRPr>
          </a:p>
        </p:txBody>
      </p:sp>
    </p:spTree>
    <p:extLst>
      <p:ext uri="{BB962C8B-B14F-4D97-AF65-F5344CB8AC3E}">
        <p14:creationId xmlns:p14="http://schemas.microsoft.com/office/powerpoint/2010/main" val="416335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F6B30F-851F-EAF4-8896-F098FCE3F4F4}"/>
              </a:ext>
            </a:extLst>
          </p:cNvPr>
          <p:cNvSpPr>
            <a:spLocks noGrp="1"/>
          </p:cNvSpPr>
          <p:nvPr>
            <p:ph type="sldNum" sz="quarter" idx="10"/>
          </p:nvPr>
        </p:nvSpPr>
        <p:spPr/>
        <p:txBody>
          <a:bodyPr/>
          <a:lstStyle/>
          <a:p>
            <a:fld id="{3DB2631F-66FF-594A-AF83-E38E4C69F014}" type="slidenum">
              <a:rPr lang="en-US" smtClean="0"/>
              <a:t>63</a:t>
            </a:fld>
            <a:endParaRPr lang="en-US"/>
          </a:p>
        </p:txBody>
      </p:sp>
      <p:sp>
        <p:nvSpPr>
          <p:cNvPr id="2" name="Title 1">
            <a:extLst>
              <a:ext uri="{FF2B5EF4-FFF2-40B4-BE49-F238E27FC236}">
                <a16:creationId xmlns:a16="http://schemas.microsoft.com/office/drawing/2014/main" id="{BEA9F3A2-96D3-4B00-862D-2E77613870A8}"/>
              </a:ext>
            </a:extLst>
          </p:cNvPr>
          <p:cNvSpPr>
            <a:spLocks noGrp="1"/>
          </p:cNvSpPr>
          <p:nvPr>
            <p:ph type="title"/>
          </p:nvPr>
        </p:nvSpPr>
        <p:spPr/>
        <p:txBody>
          <a:bodyPr>
            <a:normAutofit/>
          </a:bodyPr>
          <a:lstStyle/>
          <a:p>
            <a:r>
              <a:rPr lang="en-US"/>
              <a:t>An Urban COVID Example </a:t>
            </a:r>
            <a:endParaRPr lang="en-US">
              <a:cs typeface="Calibri Light"/>
            </a:endParaRPr>
          </a:p>
        </p:txBody>
      </p:sp>
      <p:sp>
        <p:nvSpPr>
          <p:cNvPr id="4" name="Content Placeholder 2">
            <a:extLst>
              <a:ext uri="{FF2B5EF4-FFF2-40B4-BE49-F238E27FC236}">
                <a16:creationId xmlns:a16="http://schemas.microsoft.com/office/drawing/2014/main" id="{9A1179FD-4D20-4875-ADAA-6829D331820D}"/>
              </a:ext>
            </a:extLst>
          </p:cNvPr>
          <p:cNvSpPr txBox="1">
            <a:spLocks noGrp="1"/>
          </p:cNvSpPr>
          <p:nvPr>
            <p:ph idx="4294967295"/>
          </p:nvPr>
        </p:nvSpPr>
        <p:spPr>
          <a:xfrm>
            <a:off x="5804240" y="1244299"/>
            <a:ext cx="5807538" cy="4051300"/>
          </a:xfrm>
          <a:prstGeom prst="rect">
            <a:avLst/>
          </a:prstGeom>
        </p:spPr>
        <p:txBody>
          <a:bodyPr vert="horz" lIns="0" tIns="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2000" b="1" dirty="0">
                <a:solidFill>
                  <a:schemeClr val="bg1"/>
                </a:solidFill>
                <a:ea typeface="+mn-lt"/>
                <a:cs typeface="+mn-lt"/>
              </a:rPr>
              <a:t>When compared to their White counterparts, Black individuals experience</a:t>
            </a:r>
            <a:r>
              <a:rPr lang="en-US" sz="1800" b="1" dirty="0">
                <a:solidFill>
                  <a:schemeClr val="bg1"/>
                </a:solidFill>
                <a:ea typeface="+mn-lt"/>
                <a:cs typeface="+mn-lt"/>
              </a:rPr>
              <a:t>:</a:t>
            </a:r>
          </a:p>
          <a:p>
            <a:pPr marL="341313" lvl="1" indent="-341313">
              <a:lnSpc>
                <a:spcPct val="110000"/>
              </a:lnSpc>
              <a:spcAft>
                <a:spcPts val="600"/>
              </a:spcAft>
              <a:buFont typeface="Wingdings 3" panose="05040102010807070707" pitchFamily="18" charset="2"/>
              <a:buChar char="ª"/>
            </a:pPr>
            <a:r>
              <a:rPr lang="en-US" sz="1600" b="1" dirty="0">
                <a:solidFill>
                  <a:schemeClr val="bg1"/>
                </a:solidFill>
                <a:ea typeface="+mn-lt"/>
                <a:cs typeface="+mn-lt"/>
              </a:rPr>
              <a:t>Higher economic hardships </a:t>
            </a:r>
            <a:br>
              <a:rPr lang="en-US" sz="1600" dirty="0">
                <a:solidFill>
                  <a:schemeClr val="bg1"/>
                </a:solidFill>
                <a:ea typeface="+mn-lt"/>
                <a:cs typeface="+mn-lt"/>
              </a:rPr>
            </a:br>
            <a:r>
              <a:rPr lang="en-US" sz="1400" i="1" dirty="0">
                <a:solidFill>
                  <a:schemeClr val="bg1"/>
                </a:solidFill>
                <a:ea typeface="+mn-lt"/>
                <a:cs typeface="+mn-lt"/>
              </a:rPr>
              <a:t>E.g., buying from unknown sources </a:t>
            </a:r>
            <a:br>
              <a:rPr lang="en-US" sz="1400" i="1" dirty="0">
                <a:solidFill>
                  <a:schemeClr val="bg1"/>
                </a:solidFill>
                <a:ea typeface="+mn-lt"/>
                <a:cs typeface="+mn-lt"/>
              </a:rPr>
            </a:br>
            <a:r>
              <a:rPr lang="en-US" sz="1400" i="1" dirty="0">
                <a:solidFill>
                  <a:schemeClr val="bg1"/>
                </a:solidFill>
                <a:ea typeface="+mn-lt"/>
                <a:cs typeface="+mn-lt"/>
              </a:rPr>
              <a:t>due to availability during COVID</a:t>
            </a:r>
          </a:p>
          <a:p>
            <a:pPr marL="341313" lvl="1" indent="-341313">
              <a:lnSpc>
                <a:spcPct val="110000"/>
              </a:lnSpc>
              <a:spcAft>
                <a:spcPts val="600"/>
              </a:spcAft>
              <a:buFont typeface="Wingdings 3" panose="05040102010807070707" pitchFamily="18" charset="2"/>
              <a:buChar char="ª"/>
            </a:pPr>
            <a:r>
              <a:rPr lang="en-US" sz="1600" b="1" dirty="0">
                <a:solidFill>
                  <a:schemeClr val="bg1"/>
                </a:solidFill>
                <a:ea typeface="+mn-lt"/>
                <a:cs typeface="+mn-lt"/>
              </a:rPr>
              <a:t>A lack of equitable opioid treatment</a:t>
            </a:r>
            <a:br>
              <a:rPr lang="en-US" sz="1600" dirty="0">
                <a:solidFill>
                  <a:schemeClr val="bg1"/>
                </a:solidFill>
                <a:ea typeface="+mn-lt"/>
                <a:cs typeface="+mn-lt"/>
              </a:rPr>
            </a:br>
            <a:r>
              <a:rPr lang="en-US" sz="1400" i="1" dirty="0">
                <a:solidFill>
                  <a:schemeClr val="bg1"/>
                </a:solidFill>
                <a:ea typeface="+mn-lt"/>
                <a:cs typeface="+mn-lt"/>
              </a:rPr>
              <a:t>E.g., higher availability of </a:t>
            </a:r>
            <a:r>
              <a:rPr lang="en-US" sz="1400" i="1" dirty="0">
                <a:solidFill>
                  <a:schemeClr val="bg1"/>
                </a:solidFill>
              </a:rPr>
              <a:t>Buprenorphine, </a:t>
            </a:r>
            <a:br>
              <a:rPr lang="en-US" sz="1400" i="1" dirty="0">
                <a:solidFill>
                  <a:schemeClr val="bg1"/>
                </a:solidFill>
              </a:rPr>
            </a:br>
            <a:r>
              <a:rPr lang="en-US" sz="1400" i="1" dirty="0">
                <a:solidFill>
                  <a:schemeClr val="bg1"/>
                </a:solidFill>
              </a:rPr>
              <a:t>a medication used to soothe opioid cravings, </a:t>
            </a:r>
            <a:br>
              <a:rPr lang="en-US" sz="1400" i="1" dirty="0">
                <a:solidFill>
                  <a:schemeClr val="bg1"/>
                </a:solidFill>
              </a:rPr>
            </a:br>
            <a:r>
              <a:rPr lang="en-US" sz="1400" i="1" dirty="0">
                <a:solidFill>
                  <a:schemeClr val="bg1"/>
                </a:solidFill>
              </a:rPr>
              <a:t>for White individuals experiencing OUD</a:t>
            </a:r>
            <a:endParaRPr lang="en-US" sz="1400" i="1" dirty="0">
              <a:solidFill>
                <a:schemeClr val="bg1"/>
              </a:solidFill>
              <a:ea typeface="+mn-lt"/>
              <a:cs typeface="+mn-lt"/>
            </a:endParaRPr>
          </a:p>
          <a:p>
            <a:pPr marL="341313" lvl="1" indent="-341313">
              <a:lnSpc>
                <a:spcPct val="110000"/>
              </a:lnSpc>
              <a:spcAft>
                <a:spcPts val="600"/>
              </a:spcAft>
              <a:buFont typeface="Wingdings 3" panose="05040102010807070707" pitchFamily="18" charset="2"/>
              <a:buChar char="ª"/>
            </a:pPr>
            <a:r>
              <a:rPr lang="en-US" sz="1600" b="1" dirty="0">
                <a:solidFill>
                  <a:schemeClr val="bg1"/>
                </a:solidFill>
                <a:ea typeface="+mn-lt"/>
                <a:cs typeface="+mn-lt"/>
              </a:rPr>
              <a:t>Higher rate of legal penalties for drug use</a:t>
            </a:r>
          </a:p>
          <a:p>
            <a:pPr marL="0" indent="0">
              <a:lnSpc>
                <a:spcPct val="110000"/>
              </a:lnSpc>
              <a:spcAft>
                <a:spcPts val="600"/>
              </a:spcAft>
              <a:buNone/>
            </a:pPr>
            <a:r>
              <a:rPr lang="en-US" sz="1600" dirty="0">
                <a:solidFill>
                  <a:schemeClr val="bg1"/>
                </a:solidFill>
                <a:ea typeface="+mn-lt"/>
                <a:cs typeface="+mn-lt"/>
              </a:rPr>
              <a:t>Without examining these systemic barriers, individuals might attribute the Black overdose rate to lack of will-power or as a moral failing.</a:t>
            </a:r>
            <a:endParaRPr lang="en-US" sz="1600" dirty="0">
              <a:solidFill>
                <a:schemeClr val="bg1"/>
              </a:solidFill>
              <a:cs typeface="Calibri" panose="020F0502020204030204"/>
            </a:endParaRPr>
          </a:p>
        </p:txBody>
      </p:sp>
    </p:spTree>
    <p:extLst>
      <p:ext uri="{BB962C8B-B14F-4D97-AF65-F5344CB8AC3E}">
        <p14:creationId xmlns:p14="http://schemas.microsoft.com/office/powerpoint/2010/main" val="44465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59FDAF-4BB4-FA21-BBA6-509609AEAE1F}"/>
              </a:ext>
            </a:extLst>
          </p:cNvPr>
          <p:cNvSpPr>
            <a:spLocks noGrp="1"/>
          </p:cNvSpPr>
          <p:nvPr>
            <p:ph type="sldNum" sz="quarter" idx="10"/>
          </p:nvPr>
        </p:nvSpPr>
        <p:spPr/>
        <p:txBody>
          <a:bodyPr/>
          <a:lstStyle/>
          <a:p>
            <a:fld id="{397FDA30-B8BA-4453-AFC9-28FC6CA5AD01}" type="slidenum">
              <a:rPr lang="en-GB" smtClean="0"/>
              <a:pPr/>
              <a:t>64</a:t>
            </a:fld>
            <a:endParaRPr lang="en-GB" dirty="0"/>
          </a:p>
        </p:txBody>
      </p:sp>
      <p:sp>
        <p:nvSpPr>
          <p:cNvPr id="4" name="Title 1">
            <a:extLst>
              <a:ext uri="{FF2B5EF4-FFF2-40B4-BE49-F238E27FC236}">
                <a16:creationId xmlns:a16="http://schemas.microsoft.com/office/drawing/2014/main" id="{1EBA6EB9-AC67-664A-B98F-09D4290297B8}"/>
              </a:ext>
            </a:extLst>
          </p:cNvPr>
          <p:cNvSpPr txBox="1">
            <a:spLocks/>
          </p:cNvSpPr>
          <p:nvPr/>
        </p:nvSpPr>
        <p:spPr>
          <a:xfrm>
            <a:off x="4547292" y="2887747"/>
            <a:ext cx="5276336" cy="1049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Activity 4: </a:t>
            </a:r>
            <a:br>
              <a:rPr lang="en-US" sz="4800" dirty="0">
                <a:solidFill>
                  <a:schemeClr val="bg1"/>
                </a:solidFill>
              </a:rPr>
            </a:br>
            <a:r>
              <a:rPr lang="en-US" sz="4800" dirty="0">
                <a:solidFill>
                  <a:schemeClr val="bg1"/>
                </a:solidFill>
              </a:rPr>
              <a:t>Data Scenario </a:t>
            </a:r>
            <a:endParaRPr lang="en-US" sz="5000" dirty="0">
              <a:solidFill>
                <a:schemeClr val="bg1"/>
              </a:solidFill>
            </a:endParaRPr>
          </a:p>
        </p:txBody>
      </p:sp>
      <p:pic>
        <p:nvPicPr>
          <p:cNvPr id="5" name="Graphic 4">
            <a:extLst>
              <a:ext uri="{FF2B5EF4-FFF2-40B4-BE49-F238E27FC236}">
                <a16:creationId xmlns:a16="http://schemas.microsoft.com/office/drawing/2014/main" id="{E0089F98-83E2-87EF-3B13-3D0533638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0021" y="2792497"/>
            <a:ext cx="1438990" cy="1181486"/>
          </a:xfrm>
          <a:prstGeom prst="rect">
            <a:avLst/>
          </a:prstGeom>
        </p:spPr>
      </p:pic>
    </p:spTree>
    <p:extLst>
      <p:ext uri="{BB962C8B-B14F-4D97-AF65-F5344CB8AC3E}">
        <p14:creationId xmlns:p14="http://schemas.microsoft.com/office/powerpoint/2010/main" val="33898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Activity 4 Scenario</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5745893" y="1196264"/>
            <a:ext cx="5716190"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5288" indent="-395288">
              <a:lnSpc>
                <a:spcPct val="110000"/>
              </a:lnSpc>
              <a:spcAft>
                <a:spcPts val="1200"/>
              </a:spcAft>
              <a:buFont typeface="Wingdings 3" panose="05040102010807070707" pitchFamily="18" charset="2"/>
              <a:buChar char="ª"/>
            </a:pPr>
            <a:r>
              <a:rPr lang="en-US" sz="1600" dirty="0">
                <a:solidFill>
                  <a:schemeClr val="bg1"/>
                </a:solidFill>
              </a:rPr>
              <a:t>How might our different perspectives or lenses shape our takeaways?</a:t>
            </a:r>
          </a:p>
          <a:p>
            <a:pPr marL="395288" indent="-395288">
              <a:lnSpc>
                <a:spcPct val="110000"/>
              </a:lnSpc>
              <a:spcAft>
                <a:spcPts val="1200"/>
              </a:spcAft>
              <a:buFont typeface="Wingdings 3" panose="05040102010807070707" pitchFamily="18" charset="2"/>
              <a:buChar char="ª"/>
            </a:pPr>
            <a:r>
              <a:rPr lang="en-US" sz="1600" dirty="0">
                <a:solidFill>
                  <a:schemeClr val="bg1"/>
                </a:solidFill>
              </a:rPr>
              <a:t>Whose perspective will be missing when it comes to interpreting the data we plan to gather?</a:t>
            </a:r>
          </a:p>
          <a:p>
            <a:pPr marL="395288" indent="-395288">
              <a:lnSpc>
                <a:spcPct val="110000"/>
              </a:lnSpc>
              <a:spcAft>
                <a:spcPts val="1200"/>
              </a:spcAft>
              <a:buFont typeface="Wingdings 3" panose="05040102010807070707" pitchFamily="18" charset="2"/>
              <a:buChar char="ª"/>
            </a:pPr>
            <a:r>
              <a:rPr lang="en-US" sz="1600" dirty="0">
                <a:solidFill>
                  <a:schemeClr val="bg1"/>
                </a:solidFill>
              </a:rPr>
              <a:t>Who in our public health and safety partnership has experience with analyzing data at a more technical level? </a:t>
            </a:r>
          </a:p>
          <a:p>
            <a:pPr marL="395288" indent="-395288">
              <a:lnSpc>
                <a:spcPct val="110000"/>
              </a:lnSpc>
              <a:spcAft>
                <a:spcPts val="1200"/>
              </a:spcAft>
              <a:buFont typeface="Wingdings 3" panose="05040102010807070707" pitchFamily="18" charset="2"/>
              <a:buChar char="ª"/>
            </a:pPr>
            <a:r>
              <a:rPr lang="en-US" sz="1600" dirty="0">
                <a:solidFill>
                  <a:schemeClr val="bg1"/>
                </a:solidFill>
              </a:rPr>
              <a:t>What other resources do we have access to, e.g., trainings or partnerships with universities/research firms, etc. for more complex analyses? </a:t>
            </a:r>
          </a:p>
        </p:txBody>
      </p:sp>
      <p:sp>
        <p:nvSpPr>
          <p:cNvPr id="2" name="Slide Number Placeholder 1">
            <a:extLst>
              <a:ext uri="{FF2B5EF4-FFF2-40B4-BE49-F238E27FC236}">
                <a16:creationId xmlns:a16="http://schemas.microsoft.com/office/drawing/2014/main" id="{F6C7F1D8-10CE-A5F0-952C-90514E408E75}"/>
              </a:ext>
            </a:extLst>
          </p:cNvPr>
          <p:cNvSpPr>
            <a:spLocks noGrp="1"/>
          </p:cNvSpPr>
          <p:nvPr>
            <p:ph type="sldNum" sz="quarter" idx="10"/>
          </p:nvPr>
        </p:nvSpPr>
        <p:spPr/>
        <p:txBody>
          <a:bodyPr/>
          <a:lstStyle/>
          <a:p>
            <a:fld id="{397FDA30-B8BA-4453-AFC9-28FC6CA5AD01}" type="slidenum">
              <a:rPr lang="en-GB" smtClean="0"/>
              <a:pPr/>
              <a:t>65</a:t>
            </a:fld>
            <a:endParaRPr lang="en-GB" dirty="0"/>
          </a:p>
        </p:txBody>
      </p:sp>
    </p:spTree>
    <p:extLst>
      <p:ext uri="{BB962C8B-B14F-4D97-AF65-F5344CB8AC3E}">
        <p14:creationId xmlns:p14="http://schemas.microsoft.com/office/powerpoint/2010/main" val="239361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Activity 4 Scenario</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5745892" y="1196264"/>
            <a:ext cx="5716190"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5288" indent="-395288">
              <a:lnSpc>
                <a:spcPct val="110000"/>
              </a:lnSpc>
              <a:spcAft>
                <a:spcPts val="1200"/>
              </a:spcAft>
              <a:buFont typeface="Wingdings 3" panose="05040102010807070707" pitchFamily="18" charset="2"/>
              <a:buChar char="ª"/>
            </a:pPr>
            <a:r>
              <a:rPr lang="en-US" sz="1600" dirty="0">
                <a:solidFill>
                  <a:schemeClr val="bg1"/>
                </a:solidFill>
              </a:rPr>
              <a:t>How does our capacity to analyze data shape the data gathering methods we want to select?</a:t>
            </a:r>
          </a:p>
          <a:p>
            <a:pPr marL="395288" indent="-395288">
              <a:lnSpc>
                <a:spcPct val="110000"/>
              </a:lnSpc>
              <a:spcAft>
                <a:spcPts val="1200"/>
              </a:spcAft>
              <a:buFont typeface="Wingdings 3" panose="05040102010807070707" pitchFamily="18" charset="2"/>
              <a:buChar char="ª"/>
            </a:pPr>
            <a:r>
              <a:rPr lang="en-US" sz="1600" dirty="0">
                <a:solidFill>
                  <a:schemeClr val="bg1"/>
                </a:solidFill>
              </a:rPr>
              <a:t>What is our ability to disaggregate data by race, gender, substance, and neighborhood?</a:t>
            </a:r>
          </a:p>
          <a:p>
            <a:pPr marL="395288" indent="-395288">
              <a:lnSpc>
                <a:spcPct val="110000"/>
              </a:lnSpc>
              <a:spcAft>
                <a:spcPts val="1200"/>
              </a:spcAft>
              <a:buFont typeface="Wingdings 3" panose="05040102010807070707" pitchFamily="18" charset="2"/>
              <a:buChar char="ª"/>
            </a:pPr>
            <a:r>
              <a:rPr lang="en-US" sz="1600" dirty="0">
                <a:solidFill>
                  <a:schemeClr val="bg1"/>
                </a:solidFill>
              </a:rPr>
              <a:t>How can we leverage secondary data, e.g., reports or case studies that have already been analyzed? What new insights could we bring to these analyses? </a:t>
            </a:r>
          </a:p>
          <a:p>
            <a:pPr marL="395288" indent="-395288">
              <a:lnSpc>
                <a:spcPct val="110000"/>
              </a:lnSpc>
              <a:spcAft>
                <a:spcPts val="1200"/>
              </a:spcAft>
              <a:buFont typeface="Wingdings 3" panose="05040102010807070707" pitchFamily="18" charset="2"/>
              <a:buChar char="ª"/>
            </a:pPr>
            <a:r>
              <a:rPr lang="en-US" sz="1600" dirty="0">
                <a:solidFill>
                  <a:schemeClr val="bg1"/>
                </a:solidFill>
              </a:rPr>
              <a:t>Whose voices are not represented in existing reports, and could we engage members from our public health and safety partnership to address this gap?</a:t>
            </a:r>
          </a:p>
          <a:p>
            <a:pPr marL="395288" indent="-395288">
              <a:lnSpc>
                <a:spcPct val="110000"/>
              </a:lnSpc>
              <a:spcAft>
                <a:spcPts val="1200"/>
              </a:spcAft>
              <a:buFont typeface="Wingdings 3" panose="05040102010807070707" pitchFamily="18" charset="2"/>
              <a:buChar char="ª"/>
            </a:pPr>
            <a:endParaRPr lang="en-US" sz="1600" dirty="0">
              <a:solidFill>
                <a:schemeClr val="bg1"/>
              </a:solidFill>
            </a:endParaRPr>
          </a:p>
        </p:txBody>
      </p:sp>
      <p:sp>
        <p:nvSpPr>
          <p:cNvPr id="2" name="Slide Number Placeholder 1">
            <a:extLst>
              <a:ext uri="{FF2B5EF4-FFF2-40B4-BE49-F238E27FC236}">
                <a16:creationId xmlns:a16="http://schemas.microsoft.com/office/drawing/2014/main" id="{5F691228-F38B-B031-DA0E-FFDB3C63C11A}"/>
              </a:ext>
            </a:extLst>
          </p:cNvPr>
          <p:cNvSpPr>
            <a:spLocks noGrp="1"/>
          </p:cNvSpPr>
          <p:nvPr>
            <p:ph type="sldNum" sz="quarter" idx="10"/>
          </p:nvPr>
        </p:nvSpPr>
        <p:spPr/>
        <p:txBody>
          <a:bodyPr/>
          <a:lstStyle/>
          <a:p>
            <a:fld id="{397FDA30-B8BA-4453-AFC9-28FC6CA5AD01}" type="slidenum">
              <a:rPr lang="en-GB" smtClean="0"/>
              <a:pPr/>
              <a:t>66</a:t>
            </a:fld>
            <a:endParaRPr lang="en-GB" dirty="0"/>
          </a:p>
        </p:txBody>
      </p:sp>
    </p:spTree>
    <p:extLst>
      <p:ext uri="{BB962C8B-B14F-4D97-AF65-F5344CB8AC3E}">
        <p14:creationId xmlns:p14="http://schemas.microsoft.com/office/powerpoint/2010/main" val="71014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C2E12C-0B83-4270-1A14-338A885B46C8}"/>
              </a:ext>
            </a:extLst>
          </p:cNvPr>
          <p:cNvSpPr>
            <a:spLocks noGrp="1"/>
          </p:cNvSpPr>
          <p:nvPr>
            <p:ph type="sldNum" sz="quarter" idx="10"/>
          </p:nvPr>
        </p:nvSpPr>
        <p:spPr/>
        <p:txBody>
          <a:bodyPr/>
          <a:lstStyle/>
          <a:p>
            <a:fld id="{397FDA30-B8BA-4453-AFC9-28FC6CA5AD01}" type="slidenum">
              <a:rPr lang="en-GB" smtClean="0"/>
              <a:pPr/>
              <a:t>67</a:t>
            </a:fld>
            <a:endParaRPr lang="en-GB" dirty="0"/>
          </a:p>
        </p:txBody>
      </p:sp>
      <p:sp>
        <p:nvSpPr>
          <p:cNvPr id="5" name="Title 1">
            <a:extLst>
              <a:ext uri="{FF2B5EF4-FFF2-40B4-BE49-F238E27FC236}">
                <a16:creationId xmlns:a16="http://schemas.microsoft.com/office/drawing/2014/main" id="{5ECFC6B1-C962-7FAF-BA1A-3A0D85DE7119}"/>
              </a:ext>
            </a:extLst>
          </p:cNvPr>
          <p:cNvSpPr txBox="1">
            <a:spLocks/>
          </p:cNvSpPr>
          <p:nvPr/>
        </p:nvSpPr>
        <p:spPr>
          <a:xfrm>
            <a:off x="2227205" y="2509926"/>
            <a:ext cx="1303735" cy="424574"/>
          </a:xfrm>
          <a:prstGeom prst="roundRect">
            <a:avLst/>
          </a:prstGeom>
          <a:solidFill>
            <a:schemeClr val="bg1"/>
          </a:solidFill>
        </p:spPr>
        <p:txBody>
          <a:bodyPr vert="horz" lIns="91440" tIns="9144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Section 3 </a:t>
            </a:r>
          </a:p>
        </p:txBody>
      </p:sp>
      <p:sp>
        <p:nvSpPr>
          <p:cNvPr id="7" name="Title 1">
            <a:extLst>
              <a:ext uri="{FF2B5EF4-FFF2-40B4-BE49-F238E27FC236}">
                <a16:creationId xmlns:a16="http://schemas.microsoft.com/office/drawing/2014/main" id="{E9DFEFEF-A412-061D-7620-DA1A0256CD06}"/>
              </a:ext>
            </a:extLst>
          </p:cNvPr>
          <p:cNvSpPr txBox="1">
            <a:spLocks/>
          </p:cNvSpPr>
          <p:nvPr/>
        </p:nvSpPr>
        <p:spPr>
          <a:xfrm>
            <a:off x="2113731" y="3069976"/>
            <a:ext cx="8462461" cy="18069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Communicating Data Requests and Data Findings</a:t>
            </a:r>
          </a:p>
        </p:txBody>
      </p:sp>
    </p:spTree>
    <p:extLst>
      <p:ext uri="{BB962C8B-B14F-4D97-AF65-F5344CB8AC3E}">
        <p14:creationId xmlns:p14="http://schemas.microsoft.com/office/powerpoint/2010/main" val="7601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57438B-E982-7A21-44B7-850C23C84B5E}"/>
              </a:ext>
            </a:extLst>
          </p:cNvPr>
          <p:cNvSpPr txBox="1">
            <a:spLocks/>
          </p:cNvSpPr>
          <p:nvPr/>
        </p:nvSpPr>
        <p:spPr>
          <a:xfrm>
            <a:off x="754371" y="3193109"/>
            <a:ext cx="3930692" cy="4667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solidFill>
                  <a:schemeClr val="accent1">
                    <a:lumMod val="50000"/>
                  </a:schemeClr>
                </a:solidFill>
                <a:cs typeface="Calibri Light"/>
              </a:rPr>
              <a:t>Section 3 Agenda</a:t>
            </a:r>
            <a:endParaRPr lang="en-US" sz="3200" b="1" dirty="0">
              <a:solidFill>
                <a:schemeClr val="accent1">
                  <a:lumMod val="50000"/>
                </a:schemeClr>
              </a:solidFill>
            </a:endParaRPr>
          </a:p>
        </p:txBody>
      </p:sp>
      <p:sp>
        <p:nvSpPr>
          <p:cNvPr id="6" name="Oval 5">
            <a:extLst>
              <a:ext uri="{FF2B5EF4-FFF2-40B4-BE49-F238E27FC236}">
                <a16:creationId xmlns:a16="http://schemas.microsoft.com/office/drawing/2014/main" id="{7E8530D3-22BA-B105-BA22-E11FF7E0BDF5}"/>
              </a:ext>
            </a:extLst>
          </p:cNvPr>
          <p:cNvSpPr/>
          <p:nvPr/>
        </p:nvSpPr>
        <p:spPr>
          <a:xfrm>
            <a:off x="6735344" y="1428079"/>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1</a:t>
            </a:r>
            <a:endParaRPr lang="en-GB" sz="1000" dirty="0">
              <a:latin typeface="+mj-lt"/>
            </a:endParaRPr>
          </a:p>
        </p:txBody>
      </p:sp>
      <p:sp>
        <p:nvSpPr>
          <p:cNvPr id="2" name="Slide Number Placeholder 1">
            <a:extLst>
              <a:ext uri="{FF2B5EF4-FFF2-40B4-BE49-F238E27FC236}">
                <a16:creationId xmlns:a16="http://schemas.microsoft.com/office/drawing/2014/main" id="{6F35B289-F8B4-05B4-4BC6-FE96387448B4}"/>
              </a:ext>
            </a:extLst>
          </p:cNvPr>
          <p:cNvSpPr>
            <a:spLocks noGrp="1"/>
          </p:cNvSpPr>
          <p:nvPr>
            <p:ph type="sldNum" sz="quarter" idx="10"/>
          </p:nvPr>
        </p:nvSpPr>
        <p:spPr/>
        <p:txBody>
          <a:bodyPr/>
          <a:lstStyle/>
          <a:p>
            <a:fld id="{397FDA30-B8BA-4453-AFC9-28FC6CA5AD01}" type="slidenum">
              <a:rPr lang="en-GB" smtClean="0"/>
              <a:pPr/>
              <a:t>68</a:t>
            </a:fld>
            <a:endParaRPr lang="en-GB" dirty="0"/>
          </a:p>
        </p:txBody>
      </p:sp>
      <p:sp>
        <p:nvSpPr>
          <p:cNvPr id="14" name="Content Placeholder 2">
            <a:extLst>
              <a:ext uri="{FF2B5EF4-FFF2-40B4-BE49-F238E27FC236}">
                <a16:creationId xmlns:a16="http://schemas.microsoft.com/office/drawing/2014/main" id="{2C96DFE2-8683-B4A3-797F-30895EA8015F}"/>
              </a:ext>
            </a:extLst>
          </p:cNvPr>
          <p:cNvSpPr txBox="1">
            <a:spLocks/>
          </p:cNvSpPr>
          <p:nvPr/>
        </p:nvSpPr>
        <p:spPr>
          <a:xfrm>
            <a:off x="7147570" y="1401427"/>
            <a:ext cx="4378960" cy="46691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rPr>
              <a:t>Setting Goals</a:t>
            </a:r>
            <a:endParaRPr lang="en-GB" sz="2000" b="1" i="0" u="none" strike="noStrike" dirty="0">
              <a:solidFill>
                <a:schemeClr val="bg1"/>
              </a:solidFill>
              <a:effectLst/>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Audience</a:t>
            </a:r>
            <a:endParaRPr lang="en-GB" sz="2000" b="1" i="0" u="none" strike="noStrike" dirty="0">
              <a:solidFill>
                <a:schemeClr val="bg1"/>
              </a:solidFill>
              <a:effectLst/>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Message</a:t>
            </a:r>
            <a:endParaRPr lang="en-GB" sz="2000" b="1" i="0" u="none" strike="noStrike" dirty="0">
              <a:solidFill>
                <a:schemeClr val="bg1"/>
              </a:solidFill>
              <a:effectLst/>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Engagement &amp; Equity</a:t>
            </a:r>
            <a:endParaRPr lang="en-GB" sz="2000" b="1" i="0" u="none" strike="noStrike" dirty="0">
              <a:solidFill>
                <a:schemeClr val="bg1"/>
              </a:solidFill>
              <a:effectLst/>
            </a:endParaRPr>
          </a:p>
          <a:p>
            <a:pPr marL="0" indent="0" algn="l" rtl="0" eaLnBrk="1" fontAlgn="ctr" latinLnBrk="0" hangingPunct="1">
              <a:spcBef>
                <a:spcPts val="0"/>
              </a:spcBef>
              <a:spcAft>
                <a:spcPts val="2400"/>
              </a:spcAft>
              <a:buNone/>
            </a:pPr>
            <a:r>
              <a:rPr lang="en-US" sz="2000" b="1" i="0" u="none" strike="noStrike" kern="1200" dirty="0">
                <a:solidFill>
                  <a:schemeClr val="bg1"/>
                </a:solidFill>
                <a:effectLst/>
              </a:rPr>
              <a:t>GAME Plan </a:t>
            </a:r>
            <a:endParaRPr lang="en-GB" sz="2000" b="1" i="0" u="none" strike="noStrike" dirty="0">
              <a:solidFill>
                <a:schemeClr val="bg1"/>
              </a:solidFill>
              <a:effectLst/>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Forms of Communication</a:t>
            </a:r>
            <a:endParaRPr lang="en-GB" sz="2000" b="1" i="0" u="none" strike="noStrike" dirty="0">
              <a:solidFill>
                <a:schemeClr val="bg1"/>
              </a:solidFill>
              <a:effectLst/>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Framing Data Equitably </a:t>
            </a:r>
            <a:endParaRPr lang="en-GB" sz="2000" b="1" i="0" u="none" strike="noStrike" dirty="0">
              <a:solidFill>
                <a:schemeClr val="bg1"/>
              </a:solidFill>
              <a:effectLst/>
            </a:endParaRPr>
          </a:p>
          <a:p>
            <a:pPr marL="0" marR="0" indent="0" algn="l" rtl="0" eaLnBrk="1" fontAlgn="auto" latinLnBrk="0" hangingPunct="1">
              <a:spcBef>
                <a:spcPts val="0"/>
              </a:spcBef>
              <a:spcAft>
                <a:spcPts val="2400"/>
              </a:spcAft>
              <a:buNone/>
            </a:pPr>
            <a:r>
              <a:rPr lang="en-US" sz="2000" b="1" i="0" u="none" strike="noStrike" kern="1200" dirty="0">
                <a:solidFill>
                  <a:schemeClr val="bg1"/>
                </a:solidFill>
                <a:effectLst/>
                <a:cs typeface="Calibri" panose="020F0502020204030204" pitchFamily="34" charset="0"/>
              </a:rPr>
              <a:t>Data Scenario</a:t>
            </a:r>
            <a:endParaRPr lang="en-GB" sz="2000" b="1" i="0" u="none" strike="noStrike" dirty="0">
              <a:solidFill>
                <a:schemeClr val="bg1"/>
              </a:solidFill>
              <a:effectLst/>
            </a:endParaRPr>
          </a:p>
        </p:txBody>
      </p:sp>
      <p:sp>
        <p:nvSpPr>
          <p:cNvPr id="15" name="Oval 14">
            <a:extLst>
              <a:ext uri="{FF2B5EF4-FFF2-40B4-BE49-F238E27FC236}">
                <a16:creationId xmlns:a16="http://schemas.microsoft.com/office/drawing/2014/main" id="{3585942F-B254-FC5C-605A-C8E7A2DE1841}"/>
              </a:ext>
            </a:extLst>
          </p:cNvPr>
          <p:cNvSpPr/>
          <p:nvPr/>
        </p:nvSpPr>
        <p:spPr>
          <a:xfrm>
            <a:off x="6735344" y="2037679"/>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2</a:t>
            </a:r>
            <a:endParaRPr lang="en-GB" sz="1000" dirty="0">
              <a:latin typeface="+mj-lt"/>
            </a:endParaRPr>
          </a:p>
        </p:txBody>
      </p:sp>
      <p:sp>
        <p:nvSpPr>
          <p:cNvPr id="16" name="Oval 15">
            <a:extLst>
              <a:ext uri="{FF2B5EF4-FFF2-40B4-BE49-F238E27FC236}">
                <a16:creationId xmlns:a16="http://schemas.microsoft.com/office/drawing/2014/main" id="{9D4828EB-867E-8B2B-0D6A-5E7FFDAE7B10}"/>
              </a:ext>
            </a:extLst>
          </p:cNvPr>
          <p:cNvSpPr/>
          <p:nvPr/>
        </p:nvSpPr>
        <p:spPr>
          <a:xfrm>
            <a:off x="6735344" y="2613938"/>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3</a:t>
            </a:r>
            <a:endParaRPr lang="en-GB" sz="1000" dirty="0">
              <a:latin typeface="+mj-lt"/>
            </a:endParaRPr>
          </a:p>
        </p:txBody>
      </p:sp>
      <p:sp>
        <p:nvSpPr>
          <p:cNvPr id="17" name="Oval 16">
            <a:extLst>
              <a:ext uri="{FF2B5EF4-FFF2-40B4-BE49-F238E27FC236}">
                <a16:creationId xmlns:a16="http://schemas.microsoft.com/office/drawing/2014/main" id="{3F0617D1-B6F8-F5FA-978A-476ACC8A9568}"/>
              </a:ext>
            </a:extLst>
          </p:cNvPr>
          <p:cNvSpPr/>
          <p:nvPr/>
        </p:nvSpPr>
        <p:spPr>
          <a:xfrm>
            <a:off x="6735344" y="3201406"/>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4</a:t>
            </a:r>
            <a:endParaRPr lang="en-GB" sz="1000" dirty="0">
              <a:latin typeface="+mj-lt"/>
            </a:endParaRPr>
          </a:p>
        </p:txBody>
      </p:sp>
      <p:sp>
        <p:nvSpPr>
          <p:cNvPr id="18" name="Oval 17">
            <a:extLst>
              <a:ext uri="{FF2B5EF4-FFF2-40B4-BE49-F238E27FC236}">
                <a16:creationId xmlns:a16="http://schemas.microsoft.com/office/drawing/2014/main" id="{8A2D877D-7814-8781-D432-5979E18271BA}"/>
              </a:ext>
            </a:extLst>
          </p:cNvPr>
          <p:cNvSpPr/>
          <p:nvPr/>
        </p:nvSpPr>
        <p:spPr>
          <a:xfrm>
            <a:off x="6735344" y="3774585"/>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5</a:t>
            </a:r>
            <a:endParaRPr lang="en-GB" sz="1000" dirty="0">
              <a:latin typeface="+mj-lt"/>
            </a:endParaRPr>
          </a:p>
        </p:txBody>
      </p:sp>
      <p:sp>
        <p:nvSpPr>
          <p:cNvPr id="19" name="Oval 18">
            <a:extLst>
              <a:ext uri="{FF2B5EF4-FFF2-40B4-BE49-F238E27FC236}">
                <a16:creationId xmlns:a16="http://schemas.microsoft.com/office/drawing/2014/main" id="{6C7E1ED3-C867-4B85-9D24-F390ACC9FFE0}"/>
              </a:ext>
            </a:extLst>
          </p:cNvPr>
          <p:cNvSpPr/>
          <p:nvPr/>
        </p:nvSpPr>
        <p:spPr>
          <a:xfrm>
            <a:off x="6735344" y="4323141"/>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6</a:t>
            </a:r>
            <a:endParaRPr lang="en-GB" sz="1000" dirty="0">
              <a:latin typeface="+mj-lt"/>
            </a:endParaRPr>
          </a:p>
        </p:txBody>
      </p:sp>
      <p:sp>
        <p:nvSpPr>
          <p:cNvPr id="20" name="Oval 19">
            <a:extLst>
              <a:ext uri="{FF2B5EF4-FFF2-40B4-BE49-F238E27FC236}">
                <a16:creationId xmlns:a16="http://schemas.microsoft.com/office/drawing/2014/main" id="{80C911ED-4CAE-E3F0-A2F5-EA3F951EF019}"/>
              </a:ext>
            </a:extLst>
          </p:cNvPr>
          <p:cNvSpPr/>
          <p:nvPr/>
        </p:nvSpPr>
        <p:spPr>
          <a:xfrm>
            <a:off x="6735344" y="4889596"/>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7</a:t>
            </a:r>
            <a:endParaRPr lang="en-GB" sz="1000" dirty="0">
              <a:latin typeface="+mj-lt"/>
            </a:endParaRPr>
          </a:p>
        </p:txBody>
      </p:sp>
      <p:sp>
        <p:nvSpPr>
          <p:cNvPr id="12" name="Oval 11">
            <a:extLst>
              <a:ext uri="{FF2B5EF4-FFF2-40B4-BE49-F238E27FC236}">
                <a16:creationId xmlns:a16="http://schemas.microsoft.com/office/drawing/2014/main" id="{C25D7D51-5E6F-3A87-9E14-A15095FA470F}"/>
              </a:ext>
            </a:extLst>
          </p:cNvPr>
          <p:cNvSpPr/>
          <p:nvPr/>
        </p:nvSpPr>
        <p:spPr>
          <a:xfrm>
            <a:off x="6735344" y="5481451"/>
            <a:ext cx="274320" cy="2743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latin typeface="+mj-lt"/>
              </a:rPr>
              <a:t>8</a:t>
            </a:r>
            <a:endParaRPr lang="en-GB" sz="1000" dirty="0">
              <a:latin typeface="+mj-lt"/>
            </a:endParaRPr>
          </a:p>
        </p:txBody>
      </p:sp>
    </p:spTree>
    <p:extLst>
      <p:ext uri="{BB962C8B-B14F-4D97-AF65-F5344CB8AC3E}">
        <p14:creationId xmlns:p14="http://schemas.microsoft.com/office/powerpoint/2010/main" val="399309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30DFAE5-F3BB-1875-2DC1-DAB3CEFFB7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598" y="2238870"/>
            <a:ext cx="2648844" cy="2648844"/>
          </a:xfrm>
          <a:prstGeom prst="rect">
            <a:avLst/>
          </a:prstGeom>
        </p:spPr>
      </p:pic>
      <p:sp>
        <p:nvSpPr>
          <p:cNvPr id="4" name="Slide Number Placeholder 3">
            <a:extLst>
              <a:ext uri="{FF2B5EF4-FFF2-40B4-BE49-F238E27FC236}">
                <a16:creationId xmlns:a16="http://schemas.microsoft.com/office/drawing/2014/main" id="{47E3CDA7-C72B-80D3-6BD1-B7324C49095C}"/>
              </a:ext>
            </a:extLst>
          </p:cNvPr>
          <p:cNvSpPr>
            <a:spLocks noGrp="1"/>
          </p:cNvSpPr>
          <p:nvPr>
            <p:ph type="sldNum" sz="quarter" idx="10"/>
          </p:nvPr>
        </p:nvSpPr>
        <p:spPr/>
        <p:txBody>
          <a:bodyPr/>
          <a:lstStyle/>
          <a:p>
            <a:fld id="{3DB2631F-66FF-594A-AF83-E38E4C69F014}" type="slidenum">
              <a:rPr lang="en-US" smtClean="0"/>
              <a:t>69</a:t>
            </a:fld>
            <a:endParaRPr lang="en-US"/>
          </a:p>
        </p:txBody>
      </p:sp>
      <p:sp>
        <p:nvSpPr>
          <p:cNvPr id="5" name="Title 1">
            <a:extLst>
              <a:ext uri="{FF2B5EF4-FFF2-40B4-BE49-F238E27FC236}">
                <a16:creationId xmlns:a16="http://schemas.microsoft.com/office/drawing/2014/main" id="{EB543AB0-2680-B3DF-168D-715D6C7BE63C}"/>
              </a:ext>
            </a:extLst>
          </p:cNvPr>
          <p:cNvSpPr txBox="1">
            <a:spLocks/>
          </p:cNvSpPr>
          <p:nvPr/>
        </p:nvSpPr>
        <p:spPr>
          <a:xfrm>
            <a:off x="747483" y="3277562"/>
            <a:ext cx="3017520" cy="771525"/>
          </a:xfrm>
          <a:prstGeom prst="rect">
            <a:avLst/>
          </a:prstGeom>
        </p:spPr>
        <p:txBody>
          <a:bodyPr vert="horz" lIns="0" tIns="0" rIns="91440" bIns="45720" rtlCol="0" anchor="ctr" anchorCtr="0">
            <a:noAutofit/>
          </a:bodyPr>
          <a:lstStyle>
            <a:lvl1pPr algn="l" defTabSz="914400" rtl="0" eaLnBrk="1" latinLnBrk="0" hangingPunct="1">
              <a:lnSpc>
                <a:spcPct val="90000"/>
              </a:lnSpc>
              <a:spcBef>
                <a:spcPct val="0"/>
              </a:spcBef>
              <a:buNone/>
              <a:defRPr sz="3000" kern="1200">
                <a:solidFill>
                  <a:schemeClr val="accent2">
                    <a:lumMod val="50000"/>
                  </a:schemeClr>
                </a:solidFill>
                <a:latin typeface="+mj-lt"/>
                <a:ea typeface="+mj-ea"/>
                <a:cs typeface="+mj-cs"/>
              </a:defRPr>
            </a:lvl1pPr>
          </a:lstStyle>
          <a:p>
            <a:pPr algn="ctr"/>
            <a:r>
              <a:rPr lang="en-US" sz="3600" b="1" dirty="0">
                <a:solidFill>
                  <a:schemeClr val="bg1"/>
                </a:solidFill>
                <a:cs typeface="Calibri Light"/>
              </a:rPr>
              <a:t>Goals</a:t>
            </a:r>
          </a:p>
        </p:txBody>
      </p:sp>
      <p:graphicFrame>
        <p:nvGraphicFramePr>
          <p:cNvPr id="6" name="Table 5">
            <a:extLst>
              <a:ext uri="{FF2B5EF4-FFF2-40B4-BE49-F238E27FC236}">
                <a16:creationId xmlns:a16="http://schemas.microsoft.com/office/drawing/2014/main" id="{69572DF4-D778-BC1F-63BB-CA14FE9E8781}"/>
              </a:ext>
            </a:extLst>
          </p:cNvPr>
          <p:cNvGraphicFramePr>
            <a:graphicFrameLocks noGrp="1"/>
          </p:cNvGraphicFramePr>
          <p:nvPr/>
        </p:nvGraphicFramePr>
        <p:xfrm>
          <a:off x="5802271" y="1468888"/>
          <a:ext cx="4982639" cy="809689"/>
        </p:xfrm>
        <a:graphic>
          <a:graphicData uri="http://schemas.openxmlformats.org/drawingml/2006/table">
            <a:tbl>
              <a:tblPr firstRow="1" bandRow="1">
                <a:tableStyleId>{5C22544A-7EE6-4342-B048-85BDC9FD1C3A}</a:tableStyleId>
              </a:tblPr>
              <a:tblGrid>
                <a:gridCol w="4982639">
                  <a:extLst>
                    <a:ext uri="{9D8B030D-6E8A-4147-A177-3AD203B41FA5}">
                      <a16:colId xmlns:a16="http://schemas.microsoft.com/office/drawing/2014/main" val="2987279818"/>
                    </a:ext>
                  </a:extLst>
                </a:gridCol>
              </a:tblGrid>
              <a:tr h="64641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What are you trying to do?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7" name="Table 6">
            <a:extLst>
              <a:ext uri="{FF2B5EF4-FFF2-40B4-BE49-F238E27FC236}">
                <a16:creationId xmlns:a16="http://schemas.microsoft.com/office/drawing/2014/main" id="{83585E34-0F00-FF9F-517B-5C54C35EE9A2}"/>
              </a:ext>
            </a:extLst>
          </p:cNvPr>
          <p:cNvGraphicFramePr>
            <a:graphicFrameLocks noGrp="1"/>
          </p:cNvGraphicFramePr>
          <p:nvPr/>
        </p:nvGraphicFramePr>
        <p:xfrm>
          <a:off x="5802271" y="2354143"/>
          <a:ext cx="4982639" cy="809689"/>
        </p:xfrm>
        <a:graphic>
          <a:graphicData uri="http://schemas.openxmlformats.org/drawingml/2006/table">
            <a:tbl>
              <a:tblPr firstRow="1" bandRow="1">
                <a:tableStyleId>{5C22544A-7EE6-4342-B048-85BDC9FD1C3A}</a:tableStyleId>
              </a:tblPr>
              <a:tblGrid>
                <a:gridCol w="4982639">
                  <a:extLst>
                    <a:ext uri="{9D8B030D-6E8A-4147-A177-3AD203B41FA5}">
                      <a16:colId xmlns:a16="http://schemas.microsoft.com/office/drawing/2014/main" val="2987279818"/>
                    </a:ext>
                  </a:extLst>
                </a:gridCol>
              </a:tblGrid>
              <a:tr h="64641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What question are you trying to answer?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8" name="Table 7">
            <a:extLst>
              <a:ext uri="{FF2B5EF4-FFF2-40B4-BE49-F238E27FC236}">
                <a16:creationId xmlns:a16="http://schemas.microsoft.com/office/drawing/2014/main" id="{41E833BD-1912-6CE9-D1C9-6DA5D3F56CBD}"/>
              </a:ext>
            </a:extLst>
          </p:cNvPr>
          <p:cNvGraphicFramePr>
            <a:graphicFrameLocks noGrp="1"/>
          </p:cNvGraphicFramePr>
          <p:nvPr/>
        </p:nvGraphicFramePr>
        <p:xfrm>
          <a:off x="5802271" y="3239398"/>
          <a:ext cx="4982640" cy="80968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64641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By when?</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9" name="Left Brace 8">
            <a:extLst>
              <a:ext uri="{FF2B5EF4-FFF2-40B4-BE49-F238E27FC236}">
                <a16:creationId xmlns:a16="http://schemas.microsoft.com/office/drawing/2014/main" id="{61415E91-6A34-965B-BFAC-1548A5D3F1F9}"/>
              </a:ext>
            </a:extLst>
          </p:cNvPr>
          <p:cNvSpPr/>
          <p:nvPr/>
        </p:nvSpPr>
        <p:spPr>
          <a:xfrm>
            <a:off x="4261718" y="1225553"/>
            <a:ext cx="2615071" cy="4770837"/>
          </a:xfrm>
          <a:prstGeom prst="leftBrace">
            <a:avLst>
              <a:gd name="adj1" fmla="val 0"/>
              <a:gd name="adj2" fmla="val 50000"/>
            </a:avLst>
          </a:prstGeom>
          <a:ln>
            <a:solidFill>
              <a:schemeClr val="accent4">
                <a:lumMod val="90000"/>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B4ED7681-B760-3FA4-5DD8-35631A086D0D}"/>
              </a:ext>
            </a:extLst>
          </p:cNvPr>
          <p:cNvGraphicFramePr>
            <a:graphicFrameLocks noGrp="1"/>
          </p:cNvGraphicFramePr>
          <p:nvPr/>
        </p:nvGraphicFramePr>
        <p:xfrm>
          <a:off x="5802271" y="4115603"/>
          <a:ext cx="4982640" cy="80968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64641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By whom?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2" name="Table 11">
            <a:extLst>
              <a:ext uri="{FF2B5EF4-FFF2-40B4-BE49-F238E27FC236}">
                <a16:creationId xmlns:a16="http://schemas.microsoft.com/office/drawing/2014/main" id="{84AF63CC-C62D-A68B-8B54-9D9202FF6C6A}"/>
              </a:ext>
            </a:extLst>
          </p:cNvPr>
          <p:cNvGraphicFramePr>
            <a:graphicFrameLocks noGrp="1"/>
          </p:cNvGraphicFramePr>
          <p:nvPr/>
        </p:nvGraphicFramePr>
        <p:xfrm>
          <a:off x="5802271" y="4988280"/>
          <a:ext cx="4982640" cy="80968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646413">
                <a:tc>
                  <a:txBody>
                    <a:bodyPr/>
                    <a:lstStyle/>
                    <a:p>
                      <a:pPr marL="285750" marR="0" lvl="0" indent="-285750" algn="l" defTabSz="914400" rtl="0" eaLnBrk="1" fontAlgn="auto" latinLnBrk="0" hangingPunct="1">
                        <a:lnSpc>
                          <a:spcPct val="114000"/>
                        </a:lnSpc>
                        <a:spcBef>
                          <a:spcPts val="0"/>
                        </a:spcBef>
                        <a:spcAft>
                          <a:spcPts val="600"/>
                        </a:spcAft>
                        <a:buClr>
                          <a:schemeClr val="accent1"/>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For whom? </a:t>
                      </a:r>
                    </a:p>
                  </a:txBody>
                  <a:tcPr marL="182880" marR="182880" marT="274320" marB="27432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Tree>
    <p:extLst>
      <p:ext uri="{BB962C8B-B14F-4D97-AF65-F5344CB8AC3E}">
        <p14:creationId xmlns:p14="http://schemas.microsoft.com/office/powerpoint/2010/main" val="3202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97B3C1-FEA1-3593-C026-6A7A639E0624}"/>
              </a:ext>
            </a:extLst>
          </p:cNvPr>
          <p:cNvSpPr>
            <a:spLocks noGrp="1"/>
          </p:cNvSpPr>
          <p:nvPr>
            <p:ph type="sldNum" sz="quarter" idx="10"/>
          </p:nvPr>
        </p:nvSpPr>
        <p:spPr/>
        <p:txBody>
          <a:bodyPr/>
          <a:lstStyle/>
          <a:p>
            <a:fld id="{397FDA30-B8BA-4453-AFC9-28FC6CA5AD01}" type="slidenum">
              <a:rPr lang="en-GB" smtClean="0"/>
              <a:pPr/>
              <a:t>7</a:t>
            </a:fld>
            <a:endParaRPr lang="en-GB" dirty="0"/>
          </a:p>
        </p:txBody>
      </p:sp>
      <p:sp>
        <p:nvSpPr>
          <p:cNvPr id="3" name="Title 2">
            <a:extLst>
              <a:ext uri="{FF2B5EF4-FFF2-40B4-BE49-F238E27FC236}">
                <a16:creationId xmlns:a16="http://schemas.microsoft.com/office/drawing/2014/main" id="{C858F887-6240-2195-20A9-0782DC595249}"/>
              </a:ext>
            </a:extLst>
          </p:cNvPr>
          <p:cNvSpPr>
            <a:spLocks noGrp="1"/>
          </p:cNvSpPr>
          <p:nvPr>
            <p:ph type="title"/>
          </p:nvPr>
        </p:nvSpPr>
        <p:spPr/>
        <p:txBody>
          <a:bodyPr/>
          <a:lstStyle/>
          <a:p>
            <a:r>
              <a:rPr lang="en-US" dirty="0"/>
              <a:t>Data are Powerful </a:t>
            </a:r>
            <a:endParaRPr lang="en-GB" dirty="0"/>
          </a:p>
        </p:txBody>
      </p:sp>
      <p:sp>
        <p:nvSpPr>
          <p:cNvPr id="4" name="Content Placeholder 2">
            <a:extLst>
              <a:ext uri="{FF2B5EF4-FFF2-40B4-BE49-F238E27FC236}">
                <a16:creationId xmlns:a16="http://schemas.microsoft.com/office/drawing/2014/main" id="{FD985BD0-6CDA-6BBA-52E0-B2C64C193E4E}"/>
              </a:ext>
            </a:extLst>
          </p:cNvPr>
          <p:cNvSpPr txBox="1">
            <a:spLocks/>
          </p:cNvSpPr>
          <p:nvPr/>
        </p:nvSpPr>
        <p:spPr>
          <a:xfrm>
            <a:off x="4934297" y="1196265"/>
            <a:ext cx="5878665" cy="577452"/>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We can leverage data to make change</a:t>
            </a:r>
            <a:r>
              <a:rPr lang="en-US" sz="1600" dirty="0"/>
              <a:t> </a:t>
            </a:r>
          </a:p>
          <a:p>
            <a:endParaRPr lang="en-US" sz="1600" dirty="0"/>
          </a:p>
        </p:txBody>
      </p:sp>
      <p:sp>
        <p:nvSpPr>
          <p:cNvPr id="5" name="Rectangle: Rounded Corners 4">
            <a:extLst>
              <a:ext uri="{FF2B5EF4-FFF2-40B4-BE49-F238E27FC236}">
                <a16:creationId xmlns:a16="http://schemas.microsoft.com/office/drawing/2014/main" id="{7A7F3B02-E64D-4384-79C4-FAFB7F24333D}"/>
              </a:ext>
            </a:extLst>
          </p:cNvPr>
          <p:cNvSpPr/>
          <p:nvPr/>
        </p:nvSpPr>
        <p:spPr>
          <a:xfrm>
            <a:off x="5045727" y="1831556"/>
            <a:ext cx="5495425" cy="983194"/>
          </a:xfrm>
          <a:prstGeom prst="roundRect">
            <a:avLst>
              <a:gd name="adj" fmla="val 110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365760" bIns="0" rtlCol="0" anchor="ctr" anchorCtr="0"/>
          <a:lstStyle/>
          <a:p>
            <a:r>
              <a:rPr lang="en-US" sz="1600" dirty="0">
                <a:solidFill>
                  <a:schemeClr val="tx1"/>
                </a:solidFill>
              </a:rPr>
              <a:t>Understand what different people are experiencing and needing</a:t>
            </a:r>
          </a:p>
        </p:txBody>
      </p:sp>
      <p:sp>
        <p:nvSpPr>
          <p:cNvPr id="6" name="Rectangle: Rounded Corners 5">
            <a:extLst>
              <a:ext uri="{FF2B5EF4-FFF2-40B4-BE49-F238E27FC236}">
                <a16:creationId xmlns:a16="http://schemas.microsoft.com/office/drawing/2014/main" id="{4EB4CA39-3680-4791-145A-E31FA098661F}"/>
              </a:ext>
            </a:extLst>
          </p:cNvPr>
          <p:cNvSpPr/>
          <p:nvPr/>
        </p:nvSpPr>
        <p:spPr>
          <a:xfrm>
            <a:off x="5044466" y="2897920"/>
            <a:ext cx="5495425" cy="983194"/>
          </a:xfrm>
          <a:prstGeom prst="roundRect">
            <a:avLst>
              <a:gd name="adj" fmla="val 144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365760" bIns="0" rtlCol="0" anchor="ctr" anchorCtr="0"/>
          <a:lstStyle/>
          <a:p>
            <a:r>
              <a:rPr lang="en-US" sz="1600" dirty="0">
                <a:solidFill>
                  <a:schemeClr val="tx1"/>
                </a:solidFill>
              </a:rPr>
              <a:t>Be more effective in our work and inform programming (e.g., overdose prevention)</a:t>
            </a:r>
          </a:p>
        </p:txBody>
      </p:sp>
      <p:sp>
        <p:nvSpPr>
          <p:cNvPr id="7" name="Rectangle: Rounded Corners 6">
            <a:extLst>
              <a:ext uri="{FF2B5EF4-FFF2-40B4-BE49-F238E27FC236}">
                <a16:creationId xmlns:a16="http://schemas.microsoft.com/office/drawing/2014/main" id="{4014698C-5E6B-5A92-31DF-B330A53BD23A}"/>
              </a:ext>
            </a:extLst>
          </p:cNvPr>
          <p:cNvSpPr/>
          <p:nvPr/>
        </p:nvSpPr>
        <p:spPr>
          <a:xfrm>
            <a:off x="5044467" y="3991102"/>
            <a:ext cx="5495425" cy="983194"/>
          </a:xfrm>
          <a:prstGeom prst="roundRect">
            <a:avLst>
              <a:gd name="adj" fmla="val 99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365760" bIns="0" rtlCol="0" anchor="ctr" anchorCtr="0"/>
          <a:lstStyle/>
          <a:p>
            <a:r>
              <a:rPr lang="en-US" sz="1600" dirty="0">
                <a:solidFill>
                  <a:schemeClr val="tx1"/>
                </a:solidFill>
              </a:rPr>
              <a:t>Make informed decisions and create policies that reflect community experiences</a:t>
            </a:r>
          </a:p>
        </p:txBody>
      </p:sp>
      <p:sp>
        <p:nvSpPr>
          <p:cNvPr id="8" name="Rectangle: Rounded Corners 7">
            <a:extLst>
              <a:ext uri="{FF2B5EF4-FFF2-40B4-BE49-F238E27FC236}">
                <a16:creationId xmlns:a16="http://schemas.microsoft.com/office/drawing/2014/main" id="{DCFAF016-296E-6DD5-4F6E-30A0F6767B77}"/>
              </a:ext>
            </a:extLst>
          </p:cNvPr>
          <p:cNvSpPr/>
          <p:nvPr/>
        </p:nvSpPr>
        <p:spPr>
          <a:xfrm>
            <a:off x="5044466" y="5084284"/>
            <a:ext cx="5495425" cy="983194"/>
          </a:xfrm>
          <a:prstGeom prst="roundRect">
            <a:avLst>
              <a:gd name="adj" fmla="val 77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365760" bIns="0" rtlCol="0" anchor="ctr" anchorCtr="0"/>
          <a:lstStyle/>
          <a:p>
            <a:r>
              <a:rPr lang="en-US" sz="1600" dirty="0">
                <a:solidFill>
                  <a:schemeClr val="tx1"/>
                </a:solidFill>
              </a:rPr>
              <a:t>Address inequities, improve health, and help our community</a:t>
            </a:r>
          </a:p>
        </p:txBody>
      </p:sp>
      <p:pic>
        <p:nvPicPr>
          <p:cNvPr id="9" name="Graphic 8">
            <a:extLst>
              <a:ext uri="{FF2B5EF4-FFF2-40B4-BE49-F238E27FC236}">
                <a16:creationId xmlns:a16="http://schemas.microsoft.com/office/drawing/2014/main" id="{0BC2E0C0-302B-0EA5-8915-75590E667C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8495" y="2152938"/>
            <a:ext cx="365760" cy="365760"/>
          </a:xfrm>
          <a:prstGeom prst="rect">
            <a:avLst/>
          </a:prstGeom>
        </p:spPr>
      </p:pic>
      <p:pic>
        <p:nvPicPr>
          <p:cNvPr id="13" name="Graphic 12">
            <a:extLst>
              <a:ext uri="{FF2B5EF4-FFF2-40B4-BE49-F238E27FC236}">
                <a16:creationId xmlns:a16="http://schemas.microsoft.com/office/drawing/2014/main" id="{06E35FC5-120B-E7E2-C80C-43541C87E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8495" y="3233455"/>
            <a:ext cx="365760" cy="365760"/>
          </a:xfrm>
          <a:prstGeom prst="rect">
            <a:avLst/>
          </a:prstGeom>
        </p:spPr>
      </p:pic>
      <p:pic>
        <p:nvPicPr>
          <p:cNvPr id="14" name="Graphic 13">
            <a:extLst>
              <a:ext uri="{FF2B5EF4-FFF2-40B4-BE49-F238E27FC236}">
                <a16:creationId xmlns:a16="http://schemas.microsoft.com/office/drawing/2014/main" id="{56B3DC0A-B362-AE63-3DB8-E0B31C533B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8495" y="4322687"/>
            <a:ext cx="365760" cy="365760"/>
          </a:xfrm>
          <a:prstGeom prst="rect">
            <a:avLst/>
          </a:prstGeom>
        </p:spPr>
      </p:pic>
      <p:pic>
        <p:nvPicPr>
          <p:cNvPr id="15" name="Graphic 14">
            <a:extLst>
              <a:ext uri="{FF2B5EF4-FFF2-40B4-BE49-F238E27FC236}">
                <a16:creationId xmlns:a16="http://schemas.microsoft.com/office/drawing/2014/main" id="{BA61A4B0-7BC9-FC55-E07F-CF45C5C437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8495" y="5393001"/>
            <a:ext cx="365760" cy="365760"/>
          </a:xfrm>
          <a:prstGeom prst="rect">
            <a:avLst/>
          </a:prstGeom>
        </p:spPr>
      </p:pic>
    </p:spTree>
    <p:extLst>
      <p:ext uri="{BB962C8B-B14F-4D97-AF65-F5344CB8AC3E}">
        <p14:creationId xmlns:p14="http://schemas.microsoft.com/office/powerpoint/2010/main" val="12975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3C1DABA0-2C53-6B11-7904-18D97BC4B7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19" y="2626586"/>
            <a:ext cx="3111768" cy="1873411"/>
          </a:xfrm>
          <a:prstGeom prst="rect">
            <a:avLst/>
          </a:prstGeom>
        </p:spPr>
      </p:pic>
      <p:sp>
        <p:nvSpPr>
          <p:cNvPr id="4" name="Slide Number Placeholder 3">
            <a:extLst>
              <a:ext uri="{FF2B5EF4-FFF2-40B4-BE49-F238E27FC236}">
                <a16:creationId xmlns:a16="http://schemas.microsoft.com/office/drawing/2014/main" id="{47E3CDA7-C72B-80D3-6BD1-B7324C49095C}"/>
              </a:ext>
            </a:extLst>
          </p:cNvPr>
          <p:cNvSpPr>
            <a:spLocks noGrp="1"/>
          </p:cNvSpPr>
          <p:nvPr>
            <p:ph type="sldNum" sz="quarter" idx="10"/>
          </p:nvPr>
        </p:nvSpPr>
        <p:spPr/>
        <p:txBody>
          <a:bodyPr/>
          <a:lstStyle/>
          <a:p>
            <a:fld id="{3DB2631F-66FF-594A-AF83-E38E4C69F014}" type="slidenum">
              <a:rPr lang="en-US" smtClean="0"/>
              <a:t>70</a:t>
            </a:fld>
            <a:endParaRPr lang="en-US"/>
          </a:p>
        </p:txBody>
      </p:sp>
      <p:sp>
        <p:nvSpPr>
          <p:cNvPr id="5" name="Title 1">
            <a:extLst>
              <a:ext uri="{FF2B5EF4-FFF2-40B4-BE49-F238E27FC236}">
                <a16:creationId xmlns:a16="http://schemas.microsoft.com/office/drawing/2014/main" id="{EB543AB0-2680-B3DF-168D-715D6C7BE63C}"/>
              </a:ext>
            </a:extLst>
          </p:cNvPr>
          <p:cNvSpPr txBox="1">
            <a:spLocks/>
          </p:cNvSpPr>
          <p:nvPr/>
        </p:nvSpPr>
        <p:spPr>
          <a:xfrm>
            <a:off x="857651" y="3225208"/>
            <a:ext cx="3017520" cy="771525"/>
          </a:xfrm>
          <a:prstGeom prst="rect">
            <a:avLst/>
          </a:prstGeom>
        </p:spPr>
        <p:txBody>
          <a:bodyPr vert="horz" lIns="0" tIns="0" rIns="91440" bIns="45720" rtlCol="0" anchor="ctr" anchorCtr="0">
            <a:noAutofit/>
          </a:bodyPr>
          <a:lstStyle>
            <a:lvl1pPr algn="l" defTabSz="914400" rtl="0" eaLnBrk="1" latinLnBrk="0" hangingPunct="1">
              <a:lnSpc>
                <a:spcPct val="90000"/>
              </a:lnSpc>
              <a:spcBef>
                <a:spcPct val="0"/>
              </a:spcBef>
              <a:buNone/>
              <a:defRPr sz="3000" kern="1200">
                <a:solidFill>
                  <a:schemeClr val="accent2">
                    <a:lumMod val="50000"/>
                  </a:schemeClr>
                </a:solidFill>
                <a:latin typeface="+mj-lt"/>
                <a:ea typeface="+mj-ea"/>
                <a:cs typeface="+mj-cs"/>
              </a:defRPr>
            </a:lvl1pPr>
          </a:lstStyle>
          <a:p>
            <a:pPr algn="ctr"/>
            <a:r>
              <a:rPr lang="en-US" sz="3600" b="1" dirty="0">
                <a:solidFill>
                  <a:schemeClr val="bg1"/>
                </a:solidFill>
                <a:cs typeface="Calibri Light"/>
              </a:rPr>
              <a:t>Audience</a:t>
            </a:r>
          </a:p>
        </p:txBody>
      </p:sp>
      <p:graphicFrame>
        <p:nvGraphicFramePr>
          <p:cNvPr id="6" name="Table 5">
            <a:extLst>
              <a:ext uri="{FF2B5EF4-FFF2-40B4-BE49-F238E27FC236}">
                <a16:creationId xmlns:a16="http://schemas.microsoft.com/office/drawing/2014/main" id="{69572DF4-D778-BC1F-63BB-CA14FE9E8781}"/>
              </a:ext>
            </a:extLst>
          </p:cNvPr>
          <p:cNvGraphicFramePr>
            <a:graphicFrameLocks noGrp="1"/>
          </p:cNvGraphicFramePr>
          <p:nvPr>
            <p:extLst>
              <p:ext uri="{D42A27DB-BD31-4B8C-83A1-F6EECF244321}">
                <p14:modId xmlns:p14="http://schemas.microsoft.com/office/powerpoint/2010/main" val="3185996651"/>
              </p:ext>
            </p:extLst>
          </p:nvPr>
        </p:nvGraphicFramePr>
        <p:xfrm>
          <a:off x="5802271" y="2303085"/>
          <a:ext cx="4982639" cy="626809"/>
        </p:xfrm>
        <a:graphic>
          <a:graphicData uri="http://schemas.openxmlformats.org/drawingml/2006/table">
            <a:tbl>
              <a:tblPr firstRow="1" bandRow="1">
                <a:tableStyleId>{5C22544A-7EE6-4342-B048-85BDC9FD1C3A}</a:tableStyleId>
              </a:tblPr>
              <a:tblGrid>
                <a:gridCol w="4982639">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35BFB9"/>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Local state representative </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7" name="Table 6">
            <a:extLst>
              <a:ext uri="{FF2B5EF4-FFF2-40B4-BE49-F238E27FC236}">
                <a16:creationId xmlns:a16="http://schemas.microsoft.com/office/drawing/2014/main" id="{83585E34-0F00-FF9F-517B-5C54C35EE9A2}"/>
              </a:ext>
            </a:extLst>
          </p:cNvPr>
          <p:cNvGraphicFramePr>
            <a:graphicFrameLocks noGrp="1"/>
          </p:cNvGraphicFramePr>
          <p:nvPr>
            <p:extLst>
              <p:ext uri="{D42A27DB-BD31-4B8C-83A1-F6EECF244321}">
                <p14:modId xmlns:p14="http://schemas.microsoft.com/office/powerpoint/2010/main" val="2344228771"/>
              </p:ext>
            </p:extLst>
          </p:nvPr>
        </p:nvGraphicFramePr>
        <p:xfrm>
          <a:off x="5802271" y="3021168"/>
          <a:ext cx="4982639" cy="626809"/>
        </p:xfrm>
        <a:graphic>
          <a:graphicData uri="http://schemas.openxmlformats.org/drawingml/2006/table">
            <a:tbl>
              <a:tblPr firstRow="1" bandRow="1">
                <a:tableStyleId>{5C22544A-7EE6-4342-B048-85BDC9FD1C3A}</a:tableStyleId>
              </a:tblPr>
              <a:tblGrid>
                <a:gridCol w="4982639">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35BFB9"/>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First responders </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8" name="Table 7">
            <a:extLst>
              <a:ext uri="{FF2B5EF4-FFF2-40B4-BE49-F238E27FC236}">
                <a16:creationId xmlns:a16="http://schemas.microsoft.com/office/drawing/2014/main" id="{41E833BD-1912-6CE9-D1C9-6DA5D3F56CBD}"/>
              </a:ext>
            </a:extLst>
          </p:cNvPr>
          <p:cNvGraphicFramePr>
            <a:graphicFrameLocks noGrp="1"/>
          </p:cNvGraphicFramePr>
          <p:nvPr>
            <p:extLst>
              <p:ext uri="{D42A27DB-BD31-4B8C-83A1-F6EECF244321}">
                <p14:modId xmlns:p14="http://schemas.microsoft.com/office/powerpoint/2010/main" val="1758443625"/>
              </p:ext>
            </p:extLst>
          </p:nvPr>
        </p:nvGraphicFramePr>
        <p:xfrm>
          <a:off x="5802271" y="3739251"/>
          <a:ext cx="4982640" cy="62680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35BFB9"/>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Community organizations </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9" name="Left Brace 8">
            <a:extLst>
              <a:ext uri="{FF2B5EF4-FFF2-40B4-BE49-F238E27FC236}">
                <a16:creationId xmlns:a16="http://schemas.microsoft.com/office/drawing/2014/main" id="{61415E91-6A34-965B-BFAC-1548A5D3F1F9}"/>
              </a:ext>
            </a:extLst>
          </p:cNvPr>
          <p:cNvSpPr/>
          <p:nvPr/>
        </p:nvSpPr>
        <p:spPr>
          <a:xfrm>
            <a:off x="4261718" y="1225553"/>
            <a:ext cx="2615071" cy="4770837"/>
          </a:xfrm>
          <a:prstGeom prst="leftBrace">
            <a:avLst>
              <a:gd name="adj1" fmla="val 0"/>
              <a:gd name="adj2" fmla="val 50000"/>
            </a:avLst>
          </a:prstGeom>
          <a:ln>
            <a:solidFill>
              <a:schemeClr val="accent4">
                <a:lumMod val="90000"/>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B4ED7681-B760-3FA4-5DD8-35631A086D0D}"/>
              </a:ext>
            </a:extLst>
          </p:cNvPr>
          <p:cNvGraphicFramePr>
            <a:graphicFrameLocks noGrp="1"/>
          </p:cNvGraphicFramePr>
          <p:nvPr>
            <p:extLst>
              <p:ext uri="{D42A27DB-BD31-4B8C-83A1-F6EECF244321}">
                <p14:modId xmlns:p14="http://schemas.microsoft.com/office/powerpoint/2010/main" val="3591559591"/>
              </p:ext>
            </p:extLst>
          </p:nvPr>
        </p:nvGraphicFramePr>
        <p:xfrm>
          <a:off x="5802271" y="4457334"/>
          <a:ext cx="4982640" cy="62680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35BFB9"/>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People in recovery</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2" name="Table 11">
            <a:extLst>
              <a:ext uri="{FF2B5EF4-FFF2-40B4-BE49-F238E27FC236}">
                <a16:creationId xmlns:a16="http://schemas.microsoft.com/office/drawing/2014/main" id="{84AF63CC-C62D-A68B-8B54-9D9202FF6C6A}"/>
              </a:ext>
            </a:extLst>
          </p:cNvPr>
          <p:cNvGraphicFramePr>
            <a:graphicFrameLocks noGrp="1"/>
          </p:cNvGraphicFramePr>
          <p:nvPr>
            <p:extLst>
              <p:ext uri="{D42A27DB-BD31-4B8C-83A1-F6EECF244321}">
                <p14:modId xmlns:p14="http://schemas.microsoft.com/office/powerpoint/2010/main" val="2336959194"/>
              </p:ext>
            </p:extLst>
          </p:nvPr>
        </p:nvGraphicFramePr>
        <p:xfrm>
          <a:off x="5802271" y="5175417"/>
          <a:ext cx="4982640" cy="62680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35BFB9"/>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Funders </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14" name="Content Placeholder 5">
            <a:extLst>
              <a:ext uri="{FF2B5EF4-FFF2-40B4-BE49-F238E27FC236}">
                <a16:creationId xmlns:a16="http://schemas.microsoft.com/office/drawing/2014/main" id="{E8EE815D-AE2C-24AE-2705-8F17CA06051D}"/>
              </a:ext>
            </a:extLst>
          </p:cNvPr>
          <p:cNvSpPr txBox="1">
            <a:spLocks/>
          </p:cNvSpPr>
          <p:nvPr/>
        </p:nvSpPr>
        <p:spPr>
          <a:xfrm>
            <a:off x="5802271" y="1525864"/>
            <a:ext cx="4171778" cy="771525"/>
          </a:xfrm>
          <a:prstGeom prst="rect">
            <a:avLst/>
          </a:prstGeom>
        </p:spPr>
        <p:txBody>
          <a:bodyPr l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Who is your audience? </a:t>
            </a:r>
            <a:br>
              <a:rPr lang="en-US" sz="2200" b="1" dirty="0"/>
            </a:br>
            <a:r>
              <a:rPr lang="en-US" sz="2200" b="1" dirty="0"/>
              <a:t>Be specific. For example:  </a:t>
            </a:r>
          </a:p>
        </p:txBody>
      </p:sp>
    </p:spTree>
    <p:extLst>
      <p:ext uri="{BB962C8B-B14F-4D97-AF65-F5344CB8AC3E}">
        <p14:creationId xmlns:p14="http://schemas.microsoft.com/office/powerpoint/2010/main" val="347359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BA3C5D7-90DC-DFFB-3917-A1738291DB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715" y="2377105"/>
            <a:ext cx="2658022" cy="2439824"/>
          </a:xfrm>
          <a:prstGeom prst="rect">
            <a:avLst/>
          </a:prstGeom>
        </p:spPr>
      </p:pic>
      <p:sp>
        <p:nvSpPr>
          <p:cNvPr id="4" name="Slide Number Placeholder 3">
            <a:extLst>
              <a:ext uri="{FF2B5EF4-FFF2-40B4-BE49-F238E27FC236}">
                <a16:creationId xmlns:a16="http://schemas.microsoft.com/office/drawing/2014/main" id="{47E3CDA7-C72B-80D3-6BD1-B7324C49095C}"/>
              </a:ext>
            </a:extLst>
          </p:cNvPr>
          <p:cNvSpPr>
            <a:spLocks noGrp="1"/>
          </p:cNvSpPr>
          <p:nvPr>
            <p:ph type="sldNum" sz="quarter" idx="10"/>
          </p:nvPr>
        </p:nvSpPr>
        <p:spPr/>
        <p:txBody>
          <a:bodyPr/>
          <a:lstStyle/>
          <a:p>
            <a:fld id="{3DB2631F-66FF-594A-AF83-E38E4C69F014}" type="slidenum">
              <a:rPr lang="en-US" smtClean="0"/>
              <a:t>71</a:t>
            </a:fld>
            <a:endParaRPr lang="en-US"/>
          </a:p>
        </p:txBody>
      </p:sp>
      <p:sp>
        <p:nvSpPr>
          <p:cNvPr id="5" name="Title 1">
            <a:extLst>
              <a:ext uri="{FF2B5EF4-FFF2-40B4-BE49-F238E27FC236}">
                <a16:creationId xmlns:a16="http://schemas.microsoft.com/office/drawing/2014/main" id="{EB543AB0-2680-B3DF-168D-715D6C7BE63C}"/>
              </a:ext>
            </a:extLst>
          </p:cNvPr>
          <p:cNvSpPr txBox="1">
            <a:spLocks/>
          </p:cNvSpPr>
          <p:nvPr/>
        </p:nvSpPr>
        <p:spPr>
          <a:xfrm>
            <a:off x="698736" y="3177528"/>
            <a:ext cx="3116114" cy="771525"/>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3000" kern="1200">
                <a:solidFill>
                  <a:schemeClr val="accent2">
                    <a:lumMod val="50000"/>
                  </a:schemeClr>
                </a:solidFill>
                <a:latin typeface="+mj-lt"/>
                <a:ea typeface="+mj-ea"/>
                <a:cs typeface="+mj-cs"/>
              </a:defRPr>
            </a:lvl1pPr>
          </a:lstStyle>
          <a:p>
            <a:pPr algn="ctr"/>
            <a:r>
              <a:rPr lang="en-US" sz="3600" b="1" dirty="0">
                <a:solidFill>
                  <a:schemeClr val="bg1"/>
                </a:solidFill>
                <a:cs typeface="Calibri Light"/>
              </a:rPr>
              <a:t>Message</a:t>
            </a:r>
          </a:p>
        </p:txBody>
      </p:sp>
      <p:graphicFrame>
        <p:nvGraphicFramePr>
          <p:cNvPr id="6" name="Table 5">
            <a:extLst>
              <a:ext uri="{FF2B5EF4-FFF2-40B4-BE49-F238E27FC236}">
                <a16:creationId xmlns:a16="http://schemas.microsoft.com/office/drawing/2014/main" id="{69572DF4-D778-BC1F-63BB-CA14FE9E8781}"/>
              </a:ext>
            </a:extLst>
          </p:cNvPr>
          <p:cNvGraphicFramePr>
            <a:graphicFrameLocks noGrp="1"/>
          </p:cNvGraphicFramePr>
          <p:nvPr>
            <p:extLst>
              <p:ext uri="{D42A27DB-BD31-4B8C-83A1-F6EECF244321}">
                <p14:modId xmlns:p14="http://schemas.microsoft.com/office/powerpoint/2010/main" val="1172553964"/>
              </p:ext>
            </p:extLst>
          </p:nvPr>
        </p:nvGraphicFramePr>
        <p:xfrm>
          <a:off x="5802271" y="2063954"/>
          <a:ext cx="4982639" cy="904812"/>
        </p:xfrm>
        <a:graphic>
          <a:graphicData uri="http://schemas.openxmlformats.org/drawingml/2006/table">
            <a:tbl>
              <a:tblPr firstRow="1" bandRow="1">
                <a:tableStyleId>{5C22544A-7EE6-4342-B048-85BDC9FD1C3A}</a:tableStyleId>
              </a:tblPr>
              <a:tblGrid>
                <a:gridCol w="4982639">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FB8F6D"/>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What language are you using to frame your message?</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8" name="Table 7">
            <a:extLst>
              <a:ext uri="{FF2B5EF4-FFF2-40B4-BE49-F238E27FC236}">
                <a16:creationId xmlns:a16="http://schemas.microsoft.com/office/drawing/2014/main" id="{41E833BD-1912-6CE9-D1C9-6DA5D3F56CBD}"/>
              </a:ext>
            </a:extLst>
          </p:cNvPr>
          <p:cNvGraphicFramePr>
            <a:graphicFrameLocks noGrp="1"/>
          </p:cNvGraphicFramePr>
          <p:nvPr>
            <p:extLst>
              <p:ext uri="{D42A27DB-BD31-4B8C-83A1-F6EECF244321}">
                <p14:modId xmlns:p14="http://schemas.microsoft.com/office/powerpoint/2010/main" val="1453893909"/>
              </p:ext>
            </p:extLst>
          </p:nvPr>
        </p:nvGraphicFramePr>
        <p:xfrm>
          <a:off x="5802271" y="3060040"/>
          <a:ext cx="4982640" cy="904812"/>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FB8F6D"/>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What assumptions or implicit biases need to be addressed? </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9" name="Left Brace 8">
            <a:extLst>
              <a:ext uri="{FF2B5EF4-FFF2-40B4-BE49-F238E27FC236}">
                <a16:creationId xmlns:a16="http://schemas.microsoft.com/office/drawing/2014/main" id="{61415E91-6A34-965B-BFAC-1548A5D3F1F9}"/>
              </a:ext>
            </a:extLst>
          </p:cNvPr>
          <p:cNvSpPr/>
          <p:nvPr/>
        </p:nvSpPr>
        <p:spPr>
          <a:xfrm>
            <a:off x="4261718" y="1739755"/>
            <a:ext cx="2615071" cy="3647072"/>
          </a:xfrm>
          <a:prstGeom prst="leftBrace">
            <a:avLst>
              <a:gd name="adj1" fmla="val 0"/>
              <a:gd name="adj2" fmla="val 50000"/>
            </a:avLst>
          </a:prstGeom>
          <a:ln>
            <a:solidFill>
              <a:schemeClr val="accent4">
                <a:lumMod val="90000"/>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B4ED7681-B760-3FA4-5DD8-35631A086D0D}"/>
              </a:ext>
            </a:extLst>
          </p:cNvPr>
          <p:cNvGraphicFramePr>
            <a:graphicFrameLocks noGrp="1"/>
          </p:cNvGraphicFramePr>
          <p:nvPr>
            <p:extLst>
              <p:ext uri="{D42A27DB-BD31-4B8C-83A1-F6EECF244321}">
                <p14:modId xmlns:p14="http://schemas.microsoft.com/office/powerpoint/2010/main" val="2965236947"/>
              </p:ext>
            </p:extLst>
          </p:nvPr>
        </p:nvGraphicFramePr>
        <p:xfrm>
          <a:off x="5802271" y="4055364"/>
          <a:ext cx="4982640" cy="904812"/>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FB8F6D"/>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How can you resonate with your audience’s values?</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Tree>
    <p:extLst>
      <p:ext uri="{BB962C8B-B14F-4D97-AF65-F5344CB8AC3E}">
        <p14:creationId xmlns:p14="http://schemas.microsoft.com/office/powerpoint/2010/main" val="234229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F632E2E-8326-10F8-90C2-F2B52CA65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764" y="2807639"/>
            <a:ext cx="2784798" cy="1723923"/>
          </a:xfrm>
          <a:prstGeom prst="rect">
            <a:avLst/>
          </a:prstGeom>
        </p:spPr>
      </p:pic>
      <p:sp>
        <p:nvSpPr>
          <p:cNvPr id="4" name="Slide Number Placeholder 3">
            <a:extLst>
              <a:ext uri="{FF2B5EF4-FFF2-40B4-BE49-F238E27FC236}">
                <a16:creationId xmlns:a16="http://schemas.microsoft.com/office/drawing/2014/main" id="{47E3CDA7-C72B-80D3-6BD1-B7324C49095C}"/>
              </a:ext>
            </a:extLst>
          </p:cNvPr>
          <p:cNvSpPr>
            <a:spLocks noGrp="1"/>
          </p:cNvSpPr>
          <p:nvPr>
            <p:ph type="sldNum" sz="quarter" idx="10"/>
          </p:nvPr>
        </p:nvSpPr>
        <p:spPr/>
        <p:txBody>
          <a:bodyPr/>
          <a:lstStyle/>
          <a:p>
            <a:fld id="{3DB2631F-66FF-594A-AF83-E38E4C69F014}" type="slidenum">
              <a:rPr lang="en-US" smtClean="0"/>
              <a:t>72</a:t>
            </a:fld>
            <a:endParaRPr lang="en-US"/>
          </a:p>
        </p:txBody>
      </p:sp>
      <p:sp>
        <p:nvSpPr>
          <p:cNvPr id="5" name="Title 1">
            <a:extLst>
              <a:ext uri="{FF2B5EF4-FFF2-40B4-BE49-F238E27FC236}">
                <a16:creationId xmlns:a16="http://schemas.microsoft.com/office/drawing/2014/main" id="{EB543AB0-2680-B3DF-168D-715D6C7BE63C}"/>
              </a:ext>
            </a:extLst>
          </p:cNvPr>
          <p:cNvSpPr txBox="1">
            <a:spLocks/>
          </p:cNvSpPr>
          <p:nvPr/>
        </p:nvSpPr>
        <p:spPr>
          <a:xfrm>
            <a:off x="698736" y="3177528"/>
            <a:ext cx="3116114" cy="771525"/>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3000" kern="1200">
                <a:solidFill>
                  <a:schemeClr val="accent2">
                    <a:lumMod val="50000"/>
                  </a:schemeClr>
                </a:solidFill>
                <a:latin typeface="+mj-lt"/>
                <a:ea typeface="+mj-ea"/>
                <a:cs typeface="+mj-cs"/>
              </a:defRPr>
            </a:lvl1pPr>
          </a:lstStyle>
          <a:p>
            <a:pPr algn="ctr"/>
            <a:r>
              <a:rPr lang="en-US" sz="3600" b="1" dirty="0">
                <a:solidFill>
                  <a:schemeClr val="bg1"/>
                </a:solidFill>
                <a:cs typeface="Calibri Light"/>
              </a:rPr>
              <a:t>Engagement and Equity</a:t>
            </a:r>
          </a:p>
        </p:txBody>
      </p:sp>
      <p:graphicFrame>
        <p:nvGraphicFramePr>
          <p:cNvPr id="6" name="Table 5">
            <a:extLst>
              <a:ext uri="{FF2B5EF4-FFF2-40B4-BE49-F238E27FC236}">
                <a16:creationId xmlns:a16="http://schemas.microsoft.com/office/drawing/2014/main" id="{69572DF4-D778-BC1F-63BB-CA14FE9E8781}"/>
              </a:ext>
            </a:extLst>
          </p:cNvPr>
          <p:cNvGraphicFramePr>
            <a:graphicFrameLocks noGrp="1"/>
          </p:cNvGraphicFramePr>
          <p:nvPr>
            <p:extLst>
              <p:ext uri="{D42A27DB-BD31-4B8C-83A1-F6EECF244321}">
                <p14:modId xmlns:p14="http://schemas.microsoft.com/office/powerpoint/2010/main" val="2587742294"/>
              </p:ext>
            </p:extLst>
          </p:nvPr>
        </p:nvGraphicFramePr>
        <p:xfrm>
          <a:off x="5802271" y="2062836"/>
          <a:ext cx="4982639" cy="626809"/>
        </p:xfrm>
        <a:graphic>
          <a:graphicData uri="http://schemas.openxmlformats.org/drawingml/2006/table">
            <a:tbl>
              <a:tblPr firstRow="1" bandRow="1">
                <a:tableStyleId>{5C22544A-7EE6-4342-B048-85BDC9FD1C3A}</a:tableStyleId>
              </a:tblPr>
              <a:tblGrid>
                <a:gridCol w="4982639">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9B4384"/>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What does your audience value? </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8" name="Table 7">
            <a:extLst>
              <a:ext uri="{FF2B5EF4-FFF2-40B4-BE49-F238E27FC236}">
                <a16:creationId xmlns:a16="http://schemas.microsoft.com/office/drawing/2014/main" id="{41E833BD-1912-6CE9-D1C9-6DA5D3F56CBD}"/>
              </a:ext>
            </a:extLst>
          </p:cNvPr>
          <p:cNvGraphicFramePr>
            <a:graphicFrameLocks noGrp="1"/>
          </p:cNvGraphicFramePr>
          <p:nvPr>
            <p:extLst>
              <p:ext uri="{D42A27DB-BD31-4B8C-83A1-F6EECF244321}">
                <p14:modId xmlns:p14="http://schemas.microsoft.com/office/powerpoint/2010/main" val="2166584593"/>
              </p:ext>
            </p:extLst>
          </p:nvPr>
        </p:nvGraphicFramePr>
        <p:xfrm>
          <a:off x="5802271" y="2770061"/>
          <a:ext cx="4982640" cy="62680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9B4384"/>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What information do they need?</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
        <p:nvSpPr>
          <p:cNvPr id="9" name="Left Brace 8">
            <a:extLst>
              <a:ext uri="{FF2B5EF4-FFF2-40B4-BE49-F238E27FC236}">
                <a16:creationId xmlns:a16="http://schemas.microsoft.com/office/drawing/2014/main" id="{61415E91-6A34-965B-BFAC-1548A5D3F1F9}"/>
              </a:ext>
            </a:extLst>
          </p:cNvPr>
          <p:cNvSpPr/>
          <p:nvPr/>
        </p:nvSpPr>
        <p:spPr>
          <a:xfrm>
            <a:off x="4261718" y="1739755"/>
            <a:ext cx="2615071" cy="3647072"/>
          </a:xfrm>
          <a:prstGeom prst="leftBrace">
            <a:avLst>
              <a:gd name="adj1" fmla="val 0"/>
              <a:gd name="adj2" fmla="val 50000"/>
            </a:avLst>
          </a:prstGeom>
          <a:ln>
            <a:solidFill>
              <a:schemeClr val="accent4">
                <a:lumMod val="90000"/>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B4ED7681-B760-3FA4-5DD8-35631A086D0D}"/>
              </a:ext>
            </a:extLst>
          </p:cNvPr>
          <p:cNvGraphicFramePr>
            <a:graphicFrameLocks noGrp="1"/>
          </p:cNvGraphicFramePr>
          <p:nvPr>
            <p:extLst>
              <p:ext uri="{D42A27DB-BD31-4B8C-83A1-F6EECF244321}">
                <p14:modId xmlns:p14="http://schemas.microsoft.com/office/powerpoint/2010/main" val="4026704586"/>
              </p:ext>
            </p:extLst>
          </p:nvPr>
        </p:nvGraphicFramePr>
        <p:xfrm>
          <a:off x="5802271" y="3477286"/>
          <a:ext cx="4982640" cy="626809"/>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9B4384"/>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Who are trusted messengers or gatekeepers?</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graphicFrame>
        <p:nvGraphicFramePr>
          <p:cNvPr id="12" name="Table 11">
            <a:extLst>
              <a:ext uri="{FF2B5EF4-FFF2-40B4-BE49-F238E27FC236}">
                <a16:creationId xmlns:a16="http://schemas.microsoft.com/office/drawing/2014/main" id="{FF52C679-6ED7-9381-ADF7-ED47DD0F388A}"/>
              </a:ext>
            </a:extLst>
          </p:cNvPr>
          <p:cNvGraphicFramePr>
            <a:graphicFrameLocks noGrp="1"/>
          </p:cNvGraphicFramePr>
          <p:nvPr>
            <p:extLst>
              <p:ext uri="{D42A27DB-BD31-4B8C-83A1-F6EECF244321}">
                <p14:modId xmlns:p14="http://schemas.microsoft.com/office/powerpoint/2010/main" val="3730426902"/>
              </p:ext>
            </p:extLst>
          </p:nvPr>
        </p:nvGraphicFramePr>
        <p:xfrm>
          <a:off x="5802271" y="4184511"/>
          <a:ext cx="4982640" cy="904812"/>
        </p:xfrm>
        <a:graphic>
          <a:graphicData uri="http://schemas.openxmlformats.org/drawingml/2006/table">
            <a:tbl>
              <a:tblPr firstRow="1" bandRow="1">
                <a:tableStyleId>{5C22544A-7EE6-4342-B048-85BDC9FD1C3A}</a:tableStyleId>
              </a:tblPr>
              <a:tblGrid>
                <a:gridCol w="4982640">
                  <a:extLst>
                    <a:ext uri="{9D8B030D-6E8A-4147-A177-3AD203B41FA5}">
                      <a16:colId xmlns:a16="http://schemas.microsoft.com/office/drawing/2014/main" val="2987279818"/>
                    </a:ext>
                  </a:extLst>
                </a:gridCol>
              </a:tblGrid>
              <a:tr h="0">
                <a:tc>
                  <a:txBody>
                    <a:bodyPr/>
                    <a:lstStyle/>
                    <a:p>
                      <a:pPr marL="285750" marR="0" lvl="0" indent="-285750" algn="l" defTabSz="914400" rtl="0" eaLnBrk="1" fontAlgn="auto" latinLnBrk="0" hangingPunct="1">
                        <a:lnSpc>
                          <a:spcPct val="114000"/>
                        </a:lnSpc>
                        <a:spcBef>
                          <a:spcPts val="0"/>
                        </a:spcBef>
                        <a:spcAft>
                          <a:spcPts val="600"/>
                        </a:spcAft>
                        <a:buClr>
                          <a:srgbClr val="9B4384"/>
                        </a:buClr>
                        <a:buSzTx/>
                        <a:buFont typeface="Wingdings 3" panose="05040102010807070707" pitchFamily="18" charset="2"/>
                        <a:buChar char="ª"/>
                        <a:tabLst/>
                        <a:defRPr/>
                      </a:pPr>
                      <a:r>
                        <a:rPr kumimoji="0" lang="en-US" sz="1600" b="0" i="0" u="none" strike="noStrike" kern="1200" cap="none" spc="0" normalizeH="0" baseline="0" noProof="0" dirty="0">
                          <a:ln>
                            <a:noFill/>
                          </a:ln>
                          <a:solidFill>
                            <a:schemeClr val="tx1"/>
                          </a:solidFill>
                          <a:effectLst/>
                          <a:uLnTx/>
                          <a:uFillTx/>
                          <a:latin typeface="+mn-lt"/>
                          <a:ea typeface="Open Sans"/>
                          <a:cs typeface="Open Sans"/>
                        </a:rPr>
                        <a:t>How can you communicate with your audience equitably? </a:t>
                      </a:r>
                    </a:p>
                  </a:txBody>
                  <a:tcPr marL="182880" marR="182880" marT="182880" marB="18288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13315"/>
                  </a:ext>
                </a:extLst>
              </a:tr>
            </a:tbl>
          </a:graphicData>
        </a:graphic>
      </p:graphicFrame>
    </p:spTree>
    <p:extLst>
      <p:ext uri="{BB962C8B-B14F-4D97-AF65-F5344CB8AC3E}">
        <p14:creationId xmlns:p14="http://schemas.microsoft.com/office/powerpoint/2010/main" val="35754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7F284154-2D7F-5FAF-BBE7-8E3F8A3488A9}"/>
              </a:ext>
            </a:extLst>
          </p:cNvPr>
          <p:cNvSpPr txBox="1">
            <a:spLocks/>
          </p:cNvSpPr>
          <p:nvPr/>
        </p:nvSpPr>
        <p:spPr>
          <a:xfrm>
            <a:off x="3535469" y="2078354"/>
            <a:ext cx="2459016" cy="3646041"/>
          </a:xfrm>
          <a:prstGeom prst="rect">
            <a:avLst/>
          </a:prstGeom>
          <a:solidFill>
            <a:srgbClr val="35BFB9"/>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6" name="Content Placeholder 2">
            <a:extLst>
              <a:ext uri="{FF2B5EF4-FFF2-40B4-BE49-F238E27FC236}">
                <a16:creationId xmlns:a16="http://schemas.microsoft.com/office/drawing/2014/main" id="{778E3FBD-F343-3F21-8E97-01A33656CC53}"/>
              </a:ext>
            </a:extLst>
          </p:cNvPr>
          <p:cNvSpPr txBox="1">
            <a:spLocks/>
          </p:cNvSpPr>
          <p:nvPr/>
        </p:nvSpPr>
        <p:spPr>
          <a:xfrm>
            <a:off x="963737" y="2078354"/>
            <a:ext cx="2459016" cy="3646041"/>
          </a:xfrm>
          <a:prstGeom prst="rect">
            <a:avLst/>
          </a:prstGeom>
          <a:solidFill>
            <a:schemeClr val="accent2"/>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16" name="Rectangle 15">
            <a:extLst>
              <a:ext uri="{FF2B5EF4-FFF2-40B4-BE49-F238E27FC236}">
                <a16:creationId xmlns:a16="http://schemas.microsoft.com/office/drawing/2014/main" id="{82FC55E4-0989-40CF-0BE9-88FECD133D94}"/>
              </a:ext>
            </a:extLst>
          </p:cNvPr>
          <p:cNvSpPr/>
          <p:nvPr/>
        </p:nvSpPr>
        <p:spPr>
          <a:xfrm rot="16200000">
            <a:off x="1227167" y="3506904"/>
            <a:ext cx="1954060" cy="2480922"/>
          </a:xfrm>
          <a:prstGeom prst="rect">
            <a:avLst/>
          </a:prstGeom>
          <a:gradFill>
            <a:gsLst>
              <a:gs pos="0">
                <a:schemeClr val="accent1">
                  <a:lumMod val="5000"/>
                  <a:lumOff val="95000"/>
                  <a:alpha val="2000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4" name="Slide Number Placeholder 3">
            <a:extLst>
              <a:ext uri="{FF2B5EF4-FFF2-40B4-BE49-F238E27FC236}">
                <a16:creationId xmlns:a16="http://schemas.microsoft.com/office/drawing/2014/main" id="{ED9101F4-C57B-D210-E76F-9B889D520C23}"/>
              </a:ext>
            </a:extLst>
          </p:cNvPr>
          <p:cNvSpPr>
            <a:spLocks noGrp="1"/>
          </p:cNvSpPr>
          <p:nvPr>
            <p:ph type="sldNum" sz="quarter" idx="10"/>
          </p:nvPr>
        </p:nvSpPr>
        <p:spPr/>
        <p:txBody>
          <a:bodyPr/>
          <a:lstStyle/>
          <a:p>
            <a:fld id="{3DB2631F-66FF-594A-AF83-E38E4C69F014}" type="slidenum">
              <a:rPr lang="en-US" smtClean="0"/>
              <a:t>73</a:t>
            </a:fld>
            <a:endParaRPr lang="en-US"/>
          </a:p>
        </p:txBody>
      </p:sp>
      <p:sp>
        <p:nvSpPr>
          <p:cNvPr id="5" name="Title 4">
            <a:extLst>
              <a:ext uri="{FF2B5EF4-FFF2-40B4-BE49-F238E27FC236}">
                <a16:creationId xmlns:a16="http://schemas.microsoft.com/office/drawing/2014/main" id="{3590F9F8-7A87-0B90-FE5B-B584EB9BACC0}"/>
              </a:ext>
            </a:extLst>
          </p:cNvPr>
          <p:cNvSpPr>
            <a:spLocks noGrp="1"/>
          </p:cNvSpPr>
          <p:nvPr>
            <p:ph type="title"/>
          </p:nvPr>
        </p:nvSpPr>
        <p:spPr>
          <a:xfrm>
            <a:off x="179922" y="843006"/>
            <a:ext cx="12671781" cy="517138"/>
          </a:xfrm>
        </p:spPr>
        <p:txBody>
          <a:bodyPr/>
          <a:lstStyle/>
          <a:p>
            <a:r>
              <a:rPr lang="en-US" sz="3000" b="1" dirty="0"/>
              <a:t>GAME Plan for Communicating Data Requests and Findings</a:t>
            </a:r>
            <a:endParaRPr lang="en-GB" sz="3000" dirty="0"/>
          </a:p>
        </p:txBody>
      </p:sp>
      <p:sp>
        <p:nvSpPr>
          <p:cNvPr id="17" name="Content Placeholder 2">
            <a:extLst>
              <a:ext uri="{FF2B5EF4-FFF2-40B4-BE49-F238E27FC236}">
                <a16:creationId xmlns:a16="http://schemas.microsoft.com/office/drawing/2014/main" id="{75F5255E-4234-B2E3-AC8E-0206A32B8EE3}"/>
              </a:ext>
            </a:extLst>
          </p:cNvPr>
          <p:cNvSpPr txBox="1">
            <a:spLocks/>
          </p:cNvSpPr>
          <p:nvPr/>
        </p:nvSpPr>
        <p:spPr>
          <a:xfrm>
            <a:off x="969047"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t>Goals</a:t>
            </a:r>
          </a:p>
        </p:txBody>
      </p:sp>
      <p:sp>
        <p:nvSpPr>
          <p:cNvPr id="22" name="Oval 21">
            <a:extLst>
              <a:ext uri="{FF2B5EF4-FFF2-40B4-BE49-F238E27FC236}">
                <a16:creationId xmlns:a16="http://schemas.microsoft.com/office/drawing/2014/main" id="{7D62BF23-FA78-D88D-0E17-CD5500FF3B50}"/>
              </a:ext>
            </a:extLst>
          </p:cNvPr>
          <p:cNvSpPr/>
          <p:nvPr/>
        </p:nvSpPr>
        <p:spPr>
          <a:xfrm>
            <a:off x="1686722"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G</a:t>
            </a:r>
            <a:endParaRPr lang="en-GB" sz="4000" b="1" dirty="0">
              <a:solidFill>
                <a:schemeClr val="tx1"/>
              </a:solidFill>
              <a:latin typeface="+mj-lt"/>
            </a:endParaRPr>
          </a:p>
        </p:txBody>
      </p:sp>
      <p:sp>
        <p:nvSpPr>
          <p:cNvPr id="23" name="Oval 22">
            <a:extLst>
              <a:ext uri="{FF2B5EF4-FFF2-40B4-BE49-F238E27FC236}">
                <a16:creationId xmlns:a16="http://schemas.microsoft.com/office/drawing/2014/main" id="{0404B8B5-D0A2-8ABB-CD97-229D8C9A25B4}"/>
              </a:ext>
            </a:extLst>
          </p:cNvPr>
          <p:cNvSpPr/>
          <p:nvPr/>
        </p:nvSpPr>
        <p:spPr>
          <a:xfrm>
            <a:off x="4269408"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A</a:t>
            </a:r>
            <a:endParaRPr lang="en-GB" sz="4000" b="1" dirty="0">
              <a:solidFill>
                <a:schemeClr val="tx1"/>
              </a:solidFill>
              <a:latin typeface="+mj-lt"/>
            </a:endParaRPr>
          </a:p>
        </p:txBody>
      </p:sp>
      <p:sp>
        <p:nvSpPr>
          <p:cNvPr id="25" name="Content Placeholder 2">
            <a:extLst>
              <a:ext uri="{FF2B5EF4-FFF2-40B4-BE49-F238E27FC236}">
                <a16:creationId xmlns:a16="http://schemas.microsoft.com/office/drawing/2014/main" id="{98FB6D57-EFB7-DD9D-AF13-30892040207A}"/>
              </a:ext>
            </a:extLst>
          </p:cNvPr>
          <p:cNvSpPr txBox="1">
            <a:spLocks/>
          </p:cNvSpPr>
          <p:nvPr/>
        </p:nvSpPr>
        <p:spPr>
          <a:xfrm>
            <a:off x="6129106" y="2078354"/>
            <a:ext cx="2459016" cy="3646041"/>
          </a:xfrm>
          <a:prstGeom prst="rect">
            <a:avLst/>
          </a:prstGeom>
          <a:solidFill>
            <a:srgbClr val="FB8F6D"/>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28" name="Oval 27">
            <a:extLst>
              <a:ext uri="{FF2B5EF4-FFF2-40B4-BE49-F238E27FC236}">
                <a16:creationId xmlns:a16="http://schemas.microsoft.com/office/drawing/2014/main" id="{4A5FDB56-A800-0F83-16C9-B62C33B055EE}"/>
              </a:ext>
            </a:extLst>
          </p:cNvPr>
          <p:cNvSpPr/>
          <p:nvPr/>
        </p:nvSpPr>
        <p:spPr>
          <a:xfrm>
            <a:off x="6863045"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M</a:t>
            </a:r>
            <a:endParaRPr lang="en-GB" sz="4000" b="1" dirty="0">
              <a:solidFill>
                <a:schemeClr val="tx1"/>
              </a:solidFill>
              <a:latin typeface="+mj-lt"/>
            </a:endParaRPr>
          </a:p>
        </p:txBody>
      </p:sp>
      <p:sp>
        <p:nvSpPr>
          <p:cNvPr id="30" name="Content Placeholder 2">
            <a:extLst>
              <a:ext uri="{FF2B5EF4-FFF2-40B4-BE49-F238E27FC236}">
                <a16:creationId xmlns:a16="http://schemas.microsoft.com/office/drawing/2014/main" id="{E34B270B-F2CD-98F5-EA44-B2F6A196CC03}"/>
              </a:ext>
            </a:extLst>
          </p:cNvPr>
          <p:cNvSpPr txBox="1">
            <a:spLocks/>
          </p:cNvSpPr>
          <p:nvPr/>
        </p:nvSpPr>
        <p:spPr>
          <a:xfrm>
            <a:off x="8722743" y="2084133"/>
            <a:ext cx="2459016" cy="3646041"/>
          </a:xfrm>
          <a:prstGeom prst="rect">
            <a:avLst/>
          </a:prstGeom>
          <a:solidFill>
            <a:srgbClr val="A85697"/>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33" name="Oval 32">
            <a:extLst>
              <a:ext uri="{FF2B5EF4-FFF2-40B4-BE49-F238E27FC236}">
                <a16:creationId xmlns:a16="http://schemas.microsoft.com/office/drawing/2014/main" id="{B92B00B1-510C-0B90-9B41-02F73D4B6C4A}"/>
              </a:ext>
            </a:extLst>
          </p:cNvPr>
          <p:cNvSpPr/>
          <p:nvPr/>
        </p:nvSpPr>
        <p:spPr>
          <a:xfrm>
            <a:off x="9456682"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E</a:t>
            </a:r>
            <a:endParaRPr lang="en-GB" sz="4000" b="1" dirty="0">
              <a:solidFill>
                <a:schemeClr val="tx1"/>
              </a:solidFill>
              <a:latin typeface="+mj-lt"/>
            </a:endParaRPr>
          </a:p>
        </p:txBody>
      </p:sp>
      <p:sp>
        <p:nvSpPr>
          <p:cNvPr id="34" name="Rectangle 33">
            <a:extLst>
              <a:ext uri="{FF2B5EF4-FFF2-40B4-BE49-F238E27FC236}">
                <a16:creationId xmlns:a16="http://schemas.microsoft.com/office/drawing/2014/main" id="{79A282EB-593E-CE2E-EDA9-73111F720C30}"/>
              </a:ext>
            </a:extLst>
          </p:cNvPr>
          <p:cNvSpPr/>
          <p:nvPr/>
        </p:nvSpPr>
        <p:spPr>
          <a:xfrm rot="16200000">
            <a:off x="3776994" y="3506904"/>
            <a:ext cx="1954060" cy="2480922"/>
          </a:xfrm>
          <a:prstGeom prst="rect">
            <a:avLst/>
          </a:prstGeom>
          <a:gradFill>
            <a:gsLst>
              <a:gs pos="0">
                <a:schemeClr val="accent1">
                  <a:lumMod val="5000"/>
                  <a:lumOff val="95000"/>
                  <a:alpha val="2000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35" name="Content Placeholder 2">
            <a:extLst>
              <a:ext uri="{FF2B5EF4-FFF2-40B4-BE49-F238E27FC236}">
                <a16:creationId xmlns:a16="http://schemas.microsoft.com/office/drawing/2014/main" id="{B3C3C577-E1A1-651B-D7D6-DE53CE4C1766}"/>
              </a:ext>
            </a:extLst>
          </p:cNvPr>
          <p:cNvSpPr txBox="1">
            <a:spLocks/>
          </p:cNvSpPr>
          <p:nvPr/>
        </p:nvSpPr>
        <p:spPr>
          <a:xfrm>
            <a:off x="3518874"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t>Audience</a:t>
            </a:r>
          </a:p>
        </p:txBody>
      </p:sp>
      <p:sp>
        <p:nvSpPr>
          <p:cNvPr id="36" name="Rectangle 35">
            <a:extLst>
              <a:ext uri="{FF2B5EF4-FFF2-40B4-BE49-F238E27FC236}">
                <a16:creationId xmlns:a16="http://schemas.microsoft.com/office/drawing/2014/main" id="{048D69B6-A93B-193C-D096-43E1198CFC22}"/>
              </a:ext>
            </a:extLst>
          </p:cNvPr>
          <p:cNvSpPr/>
          <p:nvPr/>
        </p:nvSpPr>
        <p:spPr>
          <a:xfrm rot="16200000">
            <a:off x="6386304" y="3506904"/>
            <a:ext cx="1954060" cy="2480922"/>
          </a:xfrm>
          <a:prstGeom prst="rect">
            <a:avLst/>
          </a:prstGeom>
          <a:gradFill>
            <a:gsLst>
              <a:gs pos="0">
                <a:schemeClr val="accent1">
                  <a:lumMod val="5000"/>
                  <a:lumOff val="95000"/>
                  <a:alpha val="2000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37" name="Content Placeholder 2">
            <a:extLst>
              <a:ext uri="{FF2B5EF4-FFF2-40B4-BE49-F238E27FC236}">
                <a16:creationId xmlns:a16="http://schemas.microsoft.com/office/drawing/2014/main" id="{A716EEBD-DED2-5C2C-F33C-4EC14A0B66E5}"/>
              </a:ext>
            </a:extLst>
          </p:cNvPr>
          <p:cNvSpPr txBox="1">
            <a:spLocks/>
          </p:cNvSpPr>
          <p:nvPr/>
        </p:nvSpPr>
        <p:spPr>
          <a:xfrm>
            <a:off x="6128184"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t>Message</a:t>
            </a:r>
          </a:p>
        </p:txBody>
      </p:sp>
      <p:sp>
        <p:nvSpPr>
          <p:cNvPr id="38" name="Rectangle 37">
            <a:extLst>
              <a:ext uri="{FF2B5EF4-FFF2-40B4-BE49-F238E27FC236}">
                <a16:creationId xmlns:a16="http://schemas.microsoft.com/office/drawing/2014/main" id="{A3CAB191-FC7A-3261-7657-A3661FEA0429}"/>
              </a:ext>
            </a:extLst>
          </p:cNvPr>
          <p:cNvSpPr/>
          <p:nvPr/>
        </p:nvSpPr>
        <p:spPr>
          <a:xfrm rot="16200000">
            <a:off x="8964268" y="3506904"/>
            <a:ext cx="1954060" cy="2480922"/>
          </a:xfrm>
          <a:prstGeom prst="rect">
            <a:avLst/>
          </a:prstGeom>
          <a:gradFill>
            <a:gsLst>
              <a:gs pos="0">
                <a:schemeClr val="accent1">
                  <a:lumMod val="5000"/>
                  <a:lumOff val="95000"/>
                  <a:alpha val="2000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39" name="Content Placeholder 2">
            <a:extLst>
              <a:ext uri="{FF2B5EF4-FFF2-40B4-BE49-F238E27FC236}">
                <a16:creationId xmlns:a16="http://schemas.microsoft.com/office/drawing/2014/main" id="{A942DFC0-A977-665E-F3B4-4BF8B228E5E4}"/>
              </a:ext>
            </a:extLst>
          </p:cNvPr>
          <p:cNvSpPr txBox="1">
            <a:spLocks/>
          </p:cNvSpPr>
          <p:nvPr/>
        </p:nvSpPr>
        <p:spPr>
          <a:xfrm>
            <a:off x="8700837"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t>Engagement</a:t>
            </a:r>
          </a:p>
        </p:txBody>
      </p:sp>
      <p:pic>
        <p:nvPicPr>
          <p:cNvPr id="40" name="Graphic 39">
            <a:extLst>
              <a:ext uri="{FF2B5EF4-FFF2-40B4-BE49-F238E27FC236}">
                <a16:creationId xmlns:a16="http://schemas.microsoft.com/office/drawing/2014/main" id="{22AE49B1-FD96-45CC-CC9C-B93C6C14B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6045" y="4672906"/>
            <a:ext cx="742513" cy="681560"/>
          </a:xfrm>
          <a:prstGeom prst="rect">
            <a:avLst/>
          </a:prstGeom>
        </p:spPr>
      </p:pic>
      <p:pic>
        <p:nvPicPr>
          <p:cNvPr id="3" name="Graphic 2">
            <a:extLst>
              <a:ext uri="{FF2B5EF4-FFF2-40B4-BE49-F238E27FC236}">
                <a16:creationId xmlns:a16="http://schemas.microsoft.com/office/drawing/2014/main" id="{E36FE6F3-7ABA-CB14-B811-239DC2644B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46948" y="4747364"/>
            <a:ext cx="835375" cy="517137"/>
          </a:xfrm>
          <a:prstGeom prst="rect">
            <a:avLst/>
          </a:prstGeom>
        </p:spPr>
      </p:pic>
      <p:pic>
        <p:nvPicPr>
          <p:cNvPr id="8" name="Graphic 7">
            <a:extLst>
              <a:ext uri="{FF2B5EF4-FFF2-40B4-BE49-F238E27FC236}">
                <a16:creationId xmlns:a16="http://schemas.microsoft.com/office/drawing/2014/main" id="{5832B6FB-E526-46FE-EC10-914CAF490A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1597" y="4672906"/>
            <a:ext cx="933450" cy="561975"/>
          </a:xfrm>
          <a:prstGeom prst="rect">
            <a:avLst/>
          </a:prstGeom>
        </p:spPr>
      </p:pic>
      <p:pic>
        <p:nvPicPr>
          <p:cNvPr id="45" name="Graphic 44">
            <a:extLst>
              <a:ext uri="{FF2B5EF4-FFF2-40B4-BE49-F238E27FC236}">
                <a16:creationId xmlns:a16="http://schemas.microsoft.com/office/drawing/2014/main" id="{05CC444E-5254-A810-366E-B66CCC0653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09677" y="4664749"/>
            <a:ext cx="689717" cy="689717"/>
          </a:xfrm>
          <a:prstGeom prst="rect">
            <a:avLst/>
          </a:prstGeom>
        </p:spPr>
      </p:pic>
    </p:spTree>
    <p:extLst>
      <p:ext uri="{BB962C8B-B14F-4D97-AF65-F5344CB8AC3E}">
        <p14:creationId xmlns:p14="http://schemas.microsoft.com/office/powerpoint/2010/main" val="129856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AD94C730-44AB-73F2-1411-FA456C739B3D}"/>
              </a:ext>
            </a:extLst>
          </p:cNvPr>
          <p:cNvSpPr txBox="1">
            <a:spLocks/>
          </p:cNvSpPr>
          <p:nvPr/>
        </p:nvSpPr>
        <p:spPr>
          <a:xfrm>
            <a:off x="3529236" y="4784943"/>
            <a:ext cx="2459016" cy="1230051"/>
          </a:xfrm>
          <a:prstGeom prst="rect">
            <a:avLst/>
          </a:prstGeom>
          <a:solidFill>
            <a:schemeClr val="bg1"/>
          </a:solidFill>
        </p:spPr>
        <p:txBody>
          <a:bodyPr lIns="182880" tIns="91440" rIns="18288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200" b="1" dirty="0">
                <a:solidFill>
                  <a:srgbClr val="2DA39D"/>
                </a:solidFill>
              </a:rPr>
              <a:t>Who </a:t>
            </a:r>
          </a:p>
        </p:txBody>
      </p:sp>
      <p:sp>
        <p:nvSpPr>
          <p:cNvPr id="26" name="Content Placeholder 2">
            <a:extLst>
              <a:ext uri="{FF2B5EF4-FFF2-40B4-BE49-F238E27FC236}">
                <a16:creationId xmlns:a16="http://schemas.microsoft.com/office/drawing/2014/main" id="{C265DC17-A0CB-72FE-F905-E89F7543825B}"/>
              </a:ext>
            </a:extLst>
          </p:cNvPr>
          <p:cNvSpPr txBox="1">
            <a:spLocks/>
          </p:cNvSpPr>
          <p:nvPr/>
        </p:nvSpPr>
        <p:spPr>
          <a:xfrm>
            <a:off x="957504" y="4784943"/>
            <a:ext cx="2459016" cy="1230051"/>
          </a:xfrm>
          <a:prstGeom prst="rect">
            <a:avLst/>
          </a:prstGeom>
          <a:solidFill>
            <a:schemeClr val="bg1"/>
          </a:solidFill>
        </p:spPr>
        <p:txBody>
          <a:bodyPr lIns="182880" tIns="91440" rIns="18288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200" b="1" dirty="0">
                <a:solidFill>
                  <a:schemeClr val="accent2"/>
                </a:solidFill>
              </a:rPr>
              <a:t>Why </a:t>
            </a:r>
          </a:p>
        </p:txBody>
      </p:sp>
      <p:sp>
        <p:nvSpPr>
          <p:cNvPr id="27" name="Content Placeholder 2">
            <a:extLst>
              <a:ext uri="{FF2B5EF4-FFF2-40B4-BE49-F238E27FC236}">
                <a16:creationId xmlns:a16="http://schemas.microsoft.com/office/drawing/2014/main" id="{DFE4D375-540C-E521-B149-3C2C72F1C35F}"/>
              </a:ext>
            </a:extLst>
          </p:cNvPr>
          <p:cNvSpPr txBox="1">
            <a:spLocks/>
          </p:cNvSpPr>
          <p:nvPr/>
        </p:nvSpPr>
        <p:spPr>
          <a:xfrm>
            <a:off x="6122873" y="4784943"/>
            <a:ext cx="2459016" cy="1230051"/>
          </a:xfrm>
          <a:prstGeom prst="rect">
            <a:avLst/>
          </a:prstGeom>
          <a:solidFill>
            <a:schemeClr val="bg1"/>
          </a:solidFill>
        </p:spPr>
        <p:txBody>
          <a:bodyPr lIns="182880" tIns="91440" rIns="18288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200" b="1" dirty="0">
                <a:solidFill>
                  <a:srgbClr val="EE7158"/>
                </a:solidFill>
              </a:rPr>
              <a:t>What </a:t>
            </a:r>
          </a:p>
        </p:txBody>
      </p:sp>
      <p:sp>
        <p:nvSpPr>
          <p:cNvPr id="29" name="Content Placeholder 2">
            <a:extLst>
              <a:ext uri="{FF2B5EF4-FFF2-40B4-BE49-F238E27FC236}">
                <a16:creationId xmlns:a16="http://schemas.microsoft.com/office/drawing/2014/main" id="{882F15AD-1DE2-493A-C267-9B406E87AF5A}"/>
              </a:ext>
            </a:extLst>
          </p:cNvPr>
          <p:cNvSpPr txBox="1">
            <a:spLocks/>
          </p:cNvSpPr>
          <p:nvPr/>
        </p:nvSpPr>
        <p:spPr>
          <a:xfrm>
            <a:off x="8716510" y="4790722"/>
            <a:ext cx="2459016" cy="1230051"/>
          </a:xfrm>
          <a:prstGeom prst="rect">
            <a:avLst/>
          </a:prstGeom>
          <a:solidFill>
            <a:schemeClr val="bg1"/>
          </a:solidFill>
        </p:spPr>
        <p:txBody>
          <a:bodyPr lIns="182880" tIns="91440" rIns="18288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200" b="1" dirty="0">
                <a:solidFill>
                  <a:srgbClr val="9B4384"/>
                </a:solidFill>
              </a:rPr>
              <a:t>How  </a:t>
            </a:r>
          </a:p>
        </p:txBody>
      </p:sp>
      <p:sp>
        <p:nvSpPr>
          <p:cNvPr id="31" name="Content Placeholder 2">
            <a:extLst>
              <a:ext uri="{FF2B5EF4-FFF2-40B4-BE49-F238E27FC236}">
                <a16:creationId xmlns:a16="http://schemas.microsoft.com/office/drawing/2014/main" id="{A394C76C-6624-DC7F-23DC-F7B504006189}"/>
              </a:ext>
            </a:extLst>
          </p:cNvPr>
          <p:cNvSpPr txBox="1">
            <a:spLocks/>
          </p:cNvSpPr>
          <p:nvPr/>
        </p:nvSpPr>
        <p:spPr>
          <a:xfrm rot="10800000">
            <a:off x="1993489" y="4763272"/>
            <a:ext cx="399512" cy="192120"/>
          </a:xfrm>
          <a:prstGeom prst="triangle">
            <a:avLst/>
          </a:prstGeom>
          <a:solidFill>
            <a:schemeClr val="accent2"/>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32" name="Content Placeholder 2">
            <a:extLst>
              <a:ext uri="{FF2B5EF4-FFF2-40B4-BE49-F238E27FC236}">
                <a16:creationId xmlns:a16="http://schemas.microsoft.com/office/drawing/2014/main" id="{B4800B50-6B23-3F93-D959-B788915C6D66}"/>
              </a:ext>
            </a:extLst>
          </p:cNvPr>
          <p:cNvSpPr txBox="1">
            <a:spLocks/>
          </p:cNvSpPr>
          <p:nvPr/>
        </p:nvSpPr>
        <p:spPr>
          <a:xfrm rot="10800000">
            <a:off x="4532362" y="4784943"/>
            <a:ext cx="399512" cy="192120"/>
          </a:xfrm>
          <a:prstGeom prst="triangle">
            <a:avLst/>
          </a:prstGeom>
          <a:solidFill>
            <a:srgbClr val="35BFB9"/>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41" name="Content Placeholder 2">
            <a:extLst>
              <a:ext uri="{FF2B5EF4-FFF2-40B4-BE49-F238E27FC236}">
                <a16:creationId xmlns:a16="http://schemas.microsoft.com/office/drawing/2014/main" id="{D939A7AC-E12B-68FD-7E91-F39C7D212925}"/>
              </a:ext>
            </a:extLst>
          </p:cNvPr>
          <p:cNvSpPr txBox="1">
            <a:spLocks/>
          </p:cNvSpPr>
          <p:nvPr/>
        </p:nvSpPr>
        <p:spPr>
          <a:xfrm rot="10800000">
            <a:off x="7136952" y="4775798"/>
            <a:ext cx="399512" cy="192120"/>
          </a:xfrm>
          <a:prstGeom prst="triangle">
            <a:avLst/>
          </a:prstGeom>
          <a:solidFill>
            <a:srgbClr val="FB8F6D"/>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42" name="Content Placeholder 2">
            <a:extLst>
              <a:ext uri="{FF2B5EF4-FFF2-40B4-BE49-F238E27FC236}">
                <a16:creationId xmlns:a16="http://schemas.microsoft.com/office/drawing/2014/main" id="{37B22129-4C66-475D-5434-5EEAC9450E8F}"/>
              </a:ext>
            </a:extLst>
          </p:cNvPr>
          <p:cNvSpPr txBox="1">
            <a:spLocks/>
          </p:cNvSpPr>
          <p:nvPr/>
        </p:nvSpPr>
        <p:spPr>
          <a:xfrm rot="10800000">
            <a:off x="9752495" y="4783975"/>
            <a:ext cx="399512" cy="192120"/>
          </a:xfrm>
          <a:prstGeom prst="triangle">
            <a:avLst/>
          </a:prstGeom>
          <a:solidFill>
            <a:srgbClr val="A85697"/>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21" name="Content Placeholder 2">
            <a:extLst>
              <a:ext uri="{FF2B5EF4-FFF2-40B4-BE49-F238E27FC236}">
                <a16:creationId xmlns:a16="http://schemas.microsoft.com/office/drawing/2014/main" id="{7F284154-2D7F-5FAF-BBE7-8E3F8A3488A9}"/>
              </a:ext>
            </a:extLst>
          </p:cNvPr>
          <p:cNvSpPr txBox="1">
            <a:spLocks/>
          </p:cNvSpPr>
          <p:nvPr/>
        </p:nvSpPr>
        <p:spPr>
          <a:xfrm>
            <a:off x="3535469" y="2078354"/>
            <a:ext cx="2459016" cy="2706589"/>
          </a:xfrm>
          <a:prstGeom prst="rect">
            <a:avLst/>
          </a:prstGeom>
          <a:solidFill>
            <a:srgbClr val="35BFB9"/>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6" name="Content Placeholder 2">
            <a:extLst>
              <a:ext uri="{FF2B5EF4-FFF2-40B4-BE49-F238E27FC236}">
                <a16:creationId xmlns:a16="http://schemas.microsoft.com/office/drawing/2014/main" id="{778E3FBD-F343-3F21-8E97-01A33656CC53}"/>
              </a:ext>
            </a:extLst>
          </p:cNvPr>
          <p:cNvSpPr txBox="1">
            <a:spLocks/>
          </p:cNvSpPr>
          <p:nvPr/>
        </p:nvSpPr>
        <p:spPr>
          <a:xfrm>
            <a:off x="963737" y="2078354"/>
            <a:ext cx="2459016" cy="2706589"/>
          </a:xfrm>
          <a:prstGeom prst="rect">
            <a:avLst/>
          </a:prstGeom>
          <a:solidFill>
            <a:schemeClr val="accent2"/>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25" name="Content Placeholder 2">
            <a:extLst>
              <a:ext uri="{FF2B5EF4-FFF2-40B4-BE49-F238E27FC236}">
                <a16:creationId xmlns:a16="http://schemas.microsoft.com/office/drawing/2014/main" id="{98FB6D57-EFB7-DD9D-AF13-30892040207A}"/>
              </a:ext>
            </a:extLst>
          </p:cNvPr>
          <p:cNvSpPr txBox="1">
            <a:spLocks/>
          </p:cNvSpPr>
          <p:nvPr/>
        </p:nvSpPr>
        <p:spPr>
          <a:xfrm>
            <a:off x="6129106" y="2078354"/>
            <a:ext cx="2459016" cy="2706589"/>
          </a:xfrm>
          <a:prstGeom prst="rect">
            <a:avLst/>
          </a:prstGeom>
          <a:solidFill>
            <a:srgbClr val="FB8F6D"/>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30" name="Content Placeholder 2">
            <a:extLst>
              <a:ext uri="{FF2B5EF4-FFF2-40B4-BE49-F238E27FC236}">
                <a16:creationId xmlns:a16="http://schemas.microsoft.com/office/drawing/2014/main" id="{E34B270B-F2CD-98F5-EA44-B2F6A196CC03}"/>
              </a:ext>
            </a:extLst>
          </p:cNvPr>
          <p:cNvSpPr txBox="1">
            <a:spLocks/>
          </p:cNvSpPr>
          <p:nvPr/>
        </p:nvSpPr>
        <p:spPr>
          <a:xfrm>
            <a:off x="8722743" y="2084133"/>
            <a:ext cx="2459016" cy="2706589"/>
          </a:xfrm>
          <a:prstGeom prst="rect">
            <a:avLst/>
          </a:prstGeom>
          <a:solidFill>
            <a:srgbClr val="A85697"/>
          </a:solidFill>
        </p:spPr>
        <p:txBody>
          <a:bodyPr lIns="182880" tIns="54864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800"/>
              </a:spcAft>
              <a:buClr>
                <a:schemeClr val="accent2">
                  <a:lumMod val="50000"/>
                </a:schemeClr>
              </a:buClr>
              <a:buNone/>
            </a:pPr>
            <a:r>
              <a:rPr lang="en-US" sz="2400" b="1" dirty="0">
                <a:solidFill>
                  <a:schemeClr val="bg1"/>
                </a:solidFill>
              </a:rPr>
              <a:t> </a:t>
            </a:r>
            <a:endParaRPr lang="en-US" sz="8000" b="1" dirty="0">
              <a:solidFill>
                <a:schemeClr val="bg1"/>
              </a:solidFill>
            </a:endParaRPr>
          </a:p>
        </p:txBody>
      </p:sp>
      <p:sp>
        <p:nvSpPr>
          <p:cNvPr id="16" name="Rectangle 15">
            <a:extLst>
              <a:ext uri="{FF2B5EF4-FFF2-40B4-BE49-F238E27FC236}">
                <a16:creationId xmlns:a16="http://schemas.microsoft.com/office/drawing/2014/main" id="{82FC55E4-0989-40CF-0BE9-88FECD133D94}"/>
              </a:ext>
            </a:extLst>
          </p:cNvPr>
          <p:cNvSpPr/>
          <p:nvPr/>
        </p:nvSpPr>
        <p:spPr>
          <a:xfrm rot="16200000">
            <a:off x="1526288" y="3207782"/>
            <a:ext cx="1355818" cy="2480922"/>
          </a:xfrm>
          <a:prstGeom prst="rect">
            <a:avLst/>
          </a:prstGeom>
          <a:gradFill>
            <a:gsLst>
              <a:gs pos="0">
                <a:schemeClr val="accent1">
                  <a:lumMod val="5000"/>
                  <a:lumOff val="95000"/>
                  <a:alpha val="40000"/>
                </a:schemeClr>
              </a:gs>
              <a:gs pos="95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34" name="Rectangle 33">
            <a:extLst>
              <a:ext uri="{FF2B5EF4-FFF2-40B4-BE49-F238E27FC236}">
                <a16:creationId xmlns:a16="http://schemas.microsoft.com/office/drawing/2014/main" id="{79A282EB-593E-CE2E-EDA9-73111F720C30}"/>
              </a:ext>
            </a:extLst>
          </p:cNvPr>
          <p:cNvSpPr/>
          <p:nvPr/>
        </p:nvSpPr>
        <p:spPr>
          <a:xfrm rot="16200000">
            <a:off x="4076117" y="3207780"/>
            <a:ext cx="1355814" cy="2480922"/>
          </a:xfrm>
          <a:prstGeom prst="rect">
            <a:avLst/>
          </a:prstGeom>
          <a:gradFill>
            <a:gsLst>
              <a:gs pos="0">
                <a:schemeClr val="accent1">
                  <a:lumMod val="5000"/>
                  <a:lumOff val="95000"/>
                  <a:alpha val="40000"/>
                </a:schemeClr>
              </a:gs>
              <a:gs pos="95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36" name="Rectangle 35">
            <a:extLst>
              <a:ext uri="{FF2B5EF4-FFF2-40B4-BE49-F238E27FC236}">
                <a16:creationId xmlns:a16="http://schemas.microsoft.com/office/drawing/2014/main" id="{048D69B6-A93B-193C-D096-43E1198CFC22}"/>
              </a:ext>
            </a:extLst>
          </p:cNvPr>
          <p:cNvSpPr/>
          <p:nvPr/>
        </p:nvSpPr>
        <p:spPr>
          <a:xfrm rot="16200000">
            <a:off x="6685425" y="3207782"/>
            <a:ext cx="1355818" cy="2480922"/>
          </a:xfrm>
          <a:prstGeom prst="rect">
            <a:avLst/>
          </a:prstGeom>
          <a:gradFill>
            <a:gsLst>
              <a:gs pos="0">
                <a:schemeClr val="accent1">
                  <a:lumMod val="5000"/>
                  <a:lumOff val="95000"/>
                  <a:alpha val="40000"/>
                </a:schemeClr>
              </a:gs>
              <a:gs pos="95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38" name="Rectangle 37">
            <a:extLst>
              <a:ext uri="{FF2B5EF4-FFF2-40B4-BE49-F238E27FC236}">
                <a16:creationId xmlns:a16="http://schemas.microsoft.com/office/drawing/2014/main" id="{A3CAB191-FC7A-3261-7657-A3661FEA0429}"/>
              </a:ext>
            </a:extLst>
          </p:cNvPr>
          <p:cNvSpPr/>
          <p:nvPr/>
        </p:nvSpPr>
        <p:spPr>
          <a:xfrm rot="16200000">
            <a:off x="9263389" y="3207782"/>
            <a:ext cx="1355818" cy="2480922"/>
          </a:xfrm>
          <a:prstGeom prst="rect">
            <a:avLst/>
          </a:prstGeom>
          <a:gradFill>
            <a:gsLst>
              <a:gs pos="0">
                <a:schemeClr val="accent1">
                  <a:lumMod val="5000"/>
                  <a:lumOff val="95000"/>
                  <a:alpha val="40000"/>
                </a:schemeClr>
              </a:gs>
              <a:gs pos="95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37160" bIns="0" rtlCol="0" anchor="ctr"/>
          <a:lstStyle/>
          <a:p>
            <a:pPr>
              <a:spcAft>
                <a:spcPts val="4800"/>
              </a:spcAft>
            </a:pPr>
            <a:r>
              <a:rPr lang="en-US" b="1" kern="1200" dirty="0">
                <a:solidFill>
                  <a:schemeClr val="tx1"/>
                </a:solidFill>
              </a:rPr>
              <a:t> </a:t>
            </a:r>
          </a:p>
        </p:txBody>
      </p:sp>
      <p:sp>
        <p:nvSpPr>
          <p:cNvPr id="17" name="Content Placeholder 2">
            <a:extLst>
              <a:ext uri="{FF2B5EF4-FFF2-40B4-BE49-F238E27FC236}">
                <a16:creationId xmlns:a16="http://schemas.microsoft.com/office/drawing/2014/main" id="{75F5255E-4234-B2E3-AC8E-0206A32B8EE3}"/>
              </a:ext>
            </a:extLst>
          </p:cNvPr>
          <p:cNvSpPr txBox="1">
            <a:spLocks/>
          </p:cNvSpPr>
          <p:nvPr/>
        </p:nvSpPr>
        <p:spPr>
          <a:xfrm>
            <a:off x="963736"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solidFill>
                  <a:schemeClr val="tx1">
                    <a:alpha val="40000"/>
                  </a:schemeClr>
                </a:solidFill>
              </a:rPr>
              <a:t>Goals</a:t>
            </a:r>
          </a:p>
        </p:txBody>
      </p:sp>
      <p:sp>
        <p:nvSpPr>
          <p:cNvPr id="35" name="Content Placeholder 2">
            <a:extLst>
              <a:ext uri="{FF2B5EF4-FFF2-40B4-BE49-F238E27FC236}">
                <a16:creationId xmlns:a16="http://schemas.microsoft.com/office/drawing/2014/main" id="{B3C3C577-E1A1-651B-D7D6-DE53CE4C1766}"/>
              </a:ext>
            </a:extLst>
          </p:cNvPr>
          <p:cNvSpPr txBox="1">
            <a:spLocks/>
          </p:cNvSpPr>
          <p:nvPr/>
        </p:nvSpPr>
        <p:spPr>
          <a:xfrm>
            <a:off x="3513563"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solidFill>
                  <a:schemeClr val="tx1">
                    <a:alpha val="40000"/>
                  </a:schemeClr>
                </a:solidFill>
              </a:rPr>
              <a:t>Audience</a:t>
            </a:r>
          </a:p>
        </p:txBody>
      </p:sp>
      <p:sp>
        <p:nvSpPr>
          <p:cNvPr id="37" name="Content Placeholder 2">
            <a:extLst>
              <a:ext uri="{FF2B5EF4-FFF2-40B4-BE49-F238E27FC236}">
                <a16:creationId xmlns:a16="http://schemas.microsoft.com/office/drawing/2014/main" id="{A716EEBD-DED2-5C2C-F33C-4EC14A0B66E5}"/>
              </a:ext>
            </a:extLst>
          </p:cNvPr>
          <p:cNvSpPr txBox="1">
            <a:spLocks/>
          </p:cNvSpPr>
          <p:nvPr/>
        </p:nvSpPr>
        <p:spPr>
          <a:xfrm>
            <a:off x="6122873"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solidFill>
                  <a:schemeClr val="tx1">
                    <a:alpha val="40000"/>
                  </a:schemeClr>
                </a:solidFill>
              </a:rPr>
              <a:t>Message</a:t>
            </a:r>
          </a:p>
        </p:txBody>
      </p:sp>
      <p:sp>
        <p:nvSpPr>
          <p:cNvPr id="39" name="Content Placeholder 2">
            <a:extLst>
              <a:ext uri="{FF2B5EF4-FFF2-40B4-BE49-F238E27FC236}">
                <a16:creationId xmlns:a16="http://schemas.microsoft.com/office/drawing/2014/main" id="{A942DFC0-A977-665E-F3B4-4BF8B228E5E4}"/>
              </a:ext>
            </a:extLst>
          </p:cNvPr>
          <p:cNvSpPr txBox="1">
            <a:spLocks/>
          </p:cNvSpPr>
          <p:nvPr/>
        </p:nvSpPr>
        <p:spPr>
          <a:xfrm>
            <a:off x="8700837" y="3770334"/>
            <a:ext cx="2437111" cy="1355819"/>
          </a:xfrm>
          <a:prstGeom prst="rect">
            <a:avLst/>
          </a:prstGeom>
          <a:noFill/>
        </p:spPr>
        <p:txBody>
          <a:bodyPr lIns="182880" tIns="274320" rIns="182880" bIns="2743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0"/>
              </a:spcAft>
              <a:buClr>
                <a:schemeClr val="accent2">
                  <a:lumMod val="50000"/>
                </a:schemeClr>
              </a:buClr>
              <a:buNone/>
            </a:pPr>
            <a:r>
              <a:rPr lang="en-US" sz="2200" b="1" dirty="0">
                <a:solidFill>
                  <a:schemeClr val="tx1">
                    <a:alpha val="40000"/>
                  </a:schemeClr>
                </a:solidFill>
              </a:rPr>
              <a:t>Engagement</a:t>
            </a:r>
          </a:p>
        </p:txBody>
      </p:sp>
      <p:sp>
        <p:nvSpPr>
          <p:cNvPr id="4" name="Slide Number Placeholder 3">
            <a:extLst>
              <a:ext uri="{FF2B5EF4-FFF2-40B4-BE49-F238E27FC236}">
                <a16:creationId xmlns:a16="http://schemas.microsoft.com/office/drawing/2014/main" id="{ED9101F4-C57B-D210-E76F-9B889D520C23}"/>
              </a:ext>
            </a:extLst>
          </p:cNvPr>
          <p:cNvSpPr>
            <a:spLocks noGrp="1"/>
          </p:cNvSpPr>
          <p:nvPr>
            <p:ph type="sldNum" sz="quarter" idx="10"/>
          </p:nvPr>
        </p:nvSpPr>
        <p:spPr/>
        <p:txBody>
          <a:bodyPr/>
          <a:lstStyle/>
          <a:p>
            <a:fld id="{3DB2631F-66FF-594A-AF83-E38E4C69F014}" type="slidenum">
              <a:rPr lang="en-US" smtClean="0"/>
              <a:t>74</a:t>
            </a:fld>
            <a:endParaRPr lang="en-US"/>
          </a:p>
        </p:txBody>
      </p:sp>
      <p:sp>
        <p:nvSpPr>
          <p:cNvPr id="5" name="Title 4">
            <a:extLst>
              <a:ext uri="{FF2B5EF4-FFF2-40B4-BE49-F238E27FC236}">
                <a16:creationId xmlns:a16="http://schemas.microsoft.com/office/drawing/2014/main" id="{3590F9F8-7A87-0B90-FE5B-B584EB9BACC0}"/>
              </a:ext>
            </a:extLst>
          </p:cNvPr>
          <p:cNvSpPr>
            <a:spLocks noGrp="1"/>
          </p:cNvSpPr>
          <p:nvPr>
            <p:ph type="title"/>
          </p:nvPr>
        </p:nvSpPr>
        <p:spPr>
          <a:xfrm>
            <a:off x="179922" y="843006"/>
            <a:ext cx="12671781" cy="517138"/>
          </a:xfrm>
        </p:spPr>
        <p:txBody>
          <a:bodyPr/>
          <a:lstStyle/>
          <a:p>
            <a:r>
              <a:rPr lang="en-US" sz="3000" b="1" dirty="0"/>
              <a:t>GAME Plan for Communicating Data Requests and Findings</a:t>
            </a:r>
            <a:endParaRPr lang="en-GB" sz="3000" dirty="0"/>
          </a:p>
        </p:txBody>
      </p:sp>
      <p:sp>
        <p:nvSpPr>
          <p:cNvPr id="22" name="Oval 21">
            <a:extLst>
              <a:ext uri="{FF2B5EF4-FFF2-40B4-BE49-F238E27FC236}">
                <a16:creationId xmlns:a16="http://schemas.microsoft.com/office/drawing/2014/main" id="{7D62BF23-FA78-D88D-0E17-CD5500FF3B50}"/>
              </a:ext>
            </a:extLst>
          </p:cNvPr>
          <p:cNvSpPr/>
          <p:nvPr/>
        </p:nvSpPr>
        <p:spPr>
          <a:xfrm>
            <a:off x="1686722"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G</a:t>
            </a:r>
            <a:endParaRPr lang="en-GB" sz="4000" b="1" dirty="0">
              <a:solidFill>
                <a:schemeClr val="tx1"/>
              </a:solidFill>
              <a:latin typeface="+mj-lt"/>
            </a:endParaRPr>
          </a:p>
        </p:txBody>
      </p:sp>
      <p:sp>
        <p:nvSpPr>
          <p:cNvPr id="23" name="Oval 22">
            <a:extLst>
              <a:ext uri="{FF2B5EF4-FFF2-40B4-BE49-F238E27FC236}">
                <a16:creationId xmlns:a16="http://schemas.microsoft.com/office/drawing/2014/main" id="{0404B8B5-D0A2-8ABB-CD97-229D8C9A25B4}"/>
              </a:ext>
            </a:extLst>
          </p:cNvPr>
          <p:cNvSpPr/>
          <p:nvPr/>
        </p:nvSpPr>
        <p:spPr>
          <a:xfrm>
            <a:off x="4269408"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A</a:t>
            </a:r>
            <a:endParaRPr lang="en-GB" sz="4000" b="1" dirty="0">
              <a:solidFill>
                <a:schemeClr val="tx1"/>
              </a:solidFill>
              <a:latin typeface="+mj-lt"/>
            </a:endParaRPr>
          </a:p>
        </p:txBody>
      </p:sp>
      <p:sp>
        <p:nvSpPr>
          <p:cNvPr id="28" name="Oval 27">
            <a:extLst>
              <a:ext uri="{FF2B5EF4-FFF2-40B4-BE49-F238E27FC236}">
                <a16:creationId xmlns:a16="http://schemas.microsoft.com/office/drawing/2014/main" id="{4A5FDB56-A800-0F83-16C9-B62C33B055EE}"/>
              </a:ext>
            </a:extLst>
          </p:cNvPr>
          <p:cNvSpPr/>
          <p:nvPr/>
        </p:nvSpPr>
        <p:spPr>
          <a:xfrm>
            <a:off x="6863045"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M</a:t>
            </a:r>
            <a:endParaRPr lang="en-GB" sz="4000" b="1" dirty="0">
              <a:solidFill>
                <a:schemeClr val="tx1"/>
              </a:solidFill>
              <a:latin typeface="+mj-lt"/>
            </a:endParaRPr>
          </a:p>
        </p:txBody>
      </p:sp>
      <p:sp>
        <p:nvSpPr>
          <p:cNvPr id="33" name="Oval 32">
            <a:extLst>
              <a:ext uri="{FF2B5EF4-FFF2-40B4-BE49-F238E27FC236}">
                <a16:creationId xmlns:a16="http://schemas.microsoft.com/office/drawing/2014/main" id="{B92B00B1-510C-0B90-9B41-02F73D4B6C4A}"/>
              </a:ext>
            </a:extLst>
          </p:cNvPr>
          <p:cNvSpPr/>
          <p:nvPr/>
        </p:nvSpPr>
        <p:spPr>
          <a:xfrm>
            <a:off x="9456682" y="2419253"/>
            <a:ext cx="991138" cy="10101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 rtlCol="0" anchor="ctr"/>
          <a:lstStyle/>
          <a:p>
            <a:pPr algn="ctr"/>
            <a:r>
              <a:rPr lang="en-US" sz="4000" b="1" dirty="0">
                <a:solidFill>
                  <a:schemeClr val="tx1"/>
                </a:solidFill>
                <a:latin typeface="+mj-lt"/>
              </a:rPr>
              <a:t>E</a:t>
            </a:r>
            <a:endParaRPr lang="en-GB" sz="4000" b="1" dirty="0">
              <a:solidFill>
                <a:schemeClr val="tx1"/>
              </a:solidFill>
              <a:latin typeface="+mj-lt"/>
            </a:endParaRPr>
          </a:p>
        </p:txBody>
      </p:sp>
    </p:spTree>
    <p:extLst>
      <p:ext uri="{BB962C8B-B14F-4D97-AF65-F5344CB8AC3E}">
        <p14:creationId xmlns:p14="http://schemas.microsoft.com/office/powerpoint/2010/main" val="86179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F406EB-C7D4-4A32-CD2F-A65332ACF17C}"/>
              </a:ext>
            </a:extLst>
          </p:cNvPr>
          <p:cNvSpPr>
            <a:spLocks noGrp="1"/>
          </p:cNvSpPr>
          <p:nvPr>
            <p:ph type="sldNum" sz="quarter" idx="10"/>
          </p:nvPr>
        </p:nvSpPr>
        <p:spPr/>
        <p:txBody>
          <a:bodyPr/>
          <a:lstStyle/>
          <a:p>
            <a:fld id="{3DB2631F-66FF-594A-AF83-E38E4C69F014}" type="slidenum">
              <a:rPr lang="en-US" smtClean="0"/>
              <a:t>75</a:t>
            </a:fld>
            <a:endParaRPr lang="en-US"/>
          </a:p>
        </p:txBody>
      </p:sp>
      <p:sp>
        <p:nvSpPr>
          <p:cNvPr id="2" name="Title 1">
            <a:extLst>
              <a:ext uri="{FF2B5EF4-FFF2-40B4-BE49-F238E27FC236}">
                <a16:creationId xmlns:a16="http://schemas.microsoft.com/office/drawing/2014/main" id="{ED990DB5-386A-4F95-B937-15A75D7D0135}"/>
              </a:ext>
            </a:extLst>
          </p:cNvPr>
          <p:cNvSpPr>
            <a:spLocks noGrp="1"/>
          </p:cNvSpPr>
          <p:nvPr>
            <p:ph type="title"/>
          </p:nvPr>
        </p:nvSpPr>
        <p:spPr/>
        <p:txBody>
          <a:bodyPr/>
          <a:lstStyle/>
          <a:p>
            <a:r>
              <a:rPr lang="en-US"/>
              <a:t>Communicating Data Requests to Partners</a:t>
            </a:r>
          </a:p>
        </p:txBody>
      </p:sp>
      <p:sp>
        <p:nvSpPr>
          <p:cNvPr id="3" name="Content Placeholder 2">
            <a:extLst>
              <a:ext uri="{FF2B5EF4-FFF2-40B4-BE49-F238E27FC236}">
                <a16:creationId xmlns:a16="http://schemas.microsoft.com/office/drawing/2014/main" id="{CD61CCD6-AE41-4EB0-A3C9-2FD8EE0A6C12}"/>
              </a:ext>
            </a:extLst>
          </p:cNvPr>
          <p:cNvSpPr>
            <a:spLocks noGrp="1"/>
          </p:cNvSpPr>
          <p:nvPr>
            <p:ph idx="4294967295"/>
          </p:nvPr>
        </p:nvSpPr>
        <p:spPr>
          <a:xfrm>
            <a:off x="5741095" y="1210584"/>
            <a:ext cx="5460305" cy="5084763"/>
          </a:xfrm>
        </p:spPr>
        <p:txBody>
          <a:bodyPr>
            <a:noAutofit/>
          </a:bodyPr>
          <a:lstStyle/>
          <a:p>
            <a:pPr marL="0" indent="0">
              <a:lnSpc>
                <a:spcPct val="110000"/>
              </a:lnSpc>
              <a:spcAft>
                <a:spcPts val="800"/>
              </a:spcAft>
              <a:buNone/>
            </a:pPr>
            <a:r>
              <a:rPr lang="en-US" sz="2000" b="1" dirty="0">
                <a:solidFill>
                  <a:schemeClr val="bg1"/>
                </a:solidFill>
              </a:rPr>
              <a:t>Goals/Why: </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To assist your public health and safety partnership in accessing data that can provide more insights into the nature of the overdose crisis</a:t>
            </a:r>
          </a:p>
          <a:p>
            <a:pPr marL="338138" lvl="1" indent="-338138">
              <a:lnSpc>
                <a:spcPct val="110000"/>
              </a:lnSpc>
              <a:spcAft>
                <a:spcPts val="2400"/>
              </a:spcAft>
              <a:buFont typeface="Wingdings 3" panose="05040102010807070707" pitchFamily="18" charset="2"/>
              <a:buChar char="ª"/>
            </a:pPr>
            <a:r>
              <a:rPr lang="en-US" sz="1600" dirty="0">
                <a:solidFill>
                  <a:schemeClr val="bg1"/>
                </a:solidFill>
              </a:rPr>
              <a:t>Be specific about what you seek to learn from the requested data, when possible</a:t>
            </a:r>
          </a:p>
          <a:p>
            <a:pPr marL="0" indent="0">
              <a:lnSpc>
                <a:spcPct val="110000"/>
              </a:lnSpc>
              <a:spcAft>
                <a:spcPts val="800"/>
              </a:spcAft>
              <a:buNone/>
            </a:pPr>
            <a:r>
              <a:rPr lang="en-US" sz="2000" b="1" dirty="0">
                <a:solidFill>
                  <a:schemeClr val="bg1"/>
                </a:solidFill>
              </a:rPr>
              <a:t>Audience/Who</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Existing or potentially new partners</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Identify specific person with authority to grant permission for access/sharing </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If not an existing public health and safety partner, ensure they are invited to join the partnership</a:t>
            </a:r>
          </a:p>
        </p:txBody>
      </p:sp>
    </p:spTree>
    <p:extLst>
      <p:ext uri="{BB962C8B-B14F-4D97-AF65-F5344CB8AC3E}">
        <p14:creationId xmlns:p14="http://schemas.microsoft.com/office/powerpoint/2010/main" val="2706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F406EB-C7D4-4A32-CD2F-A65332ACF17C}"/>
              </a:ext>
            </a:extLst>
          </p:cNvPr>
          <p:cNvSpPr>
            <a:spLocks noGrp="1"/>
          </p:cNvSpPr>
          <p:nvPr>
            <p:ph type="sldNum" sz="quarter" idx="10"/>
          </p:nvPr>
        </p:nvSpPr>
        <p:spPr/>
        <p:txBody>
          <a:bodyPr/>
          <a:lstStyle/>
          <a:p>
            <a:fld id="{3DB2631F-66FF-594A-AF83-E38E4C69F014}" type="slidenum">
              <a:rPr lang="en-US" smtClean="0"/>
              <a:t>76</a:t>
            </a:fld>
            <a:endParaRPr lang="en-US"/>
          </a:p>
        </p:txBody>
      </p:sp>
      <p:sp>
        <p:nvSpPr>
          <p:cNvPr id="2" name="Title 1">
            <a:extLst>
              <a:ext uri="{FF2B5EF4-FFF2-40B4-BE49-F238E27FC236}">
                <a16:creationId xmlns:a16="http://schemas.microsoft.com/office/drawing/2014/main" id="{ED990DB5-386A-4F95-B937-15A75D7D0135}"/>
              </a:ext>
            </a:extLst>
          </p:cNvPr>
          <p:cNvSpPr>
            <a:spLocks noGrp="1"/>
          </p:cNvSpPr>
          <p:nvPr>
            <p:ph type="title"/>
          </p:nvPr>
        </p:nvSpPr>
        <p:spPr/>
        <p:txBody>
          <a:bodyPr/>
          <a:lstStyle/>
          <a:p>
            <a:r>
              <a:rPr lang="en-US"/>
              <a:t>Communicating Data Requests to Partners</a:t>
            </a:r>
          </a:p>
        </p:txBody>
      </p:sp>
      <p:sp>
        <p:nvSpPr>
          <p:cNvPr id="3" name="Content Placeholder 2">
            <a:extLst>
              <a:ext uri="{FF2B5EF4-FFF2-40B4-BE49-F238E27FC236}">
                <a16:creationId xmlns:a16="http://schemas.microsoft.com/office/drawing/2014/main" id="{CD61CCD6-AE41-4EB0-A3C9-2FD8EE0A6C12}"/>
              </a:ext>
            </a:extLst>
          </p:cNvPr>
          <p:cNvSpPr>
            <a:spLocks noGrp="1"/>
          </p:cNvSpPr>
          <p:nvPr>
            <p:ph idx="4294967295"/>
          </p:nvPr>
        </p:nvSpPr>
        <p:spPr>
          <a:xfrm>
            <a:off x="5741095" y="1210584"/>
            <a:ext cx="5460305" cy="5084763"/>
          </a:xfrm>
        </p:spPr>
        <p:txBody>
          <a:bodyPr>
            <a:noAutofit/>
          </a:bodyPr>
          <a:lstStyle/>
          <a:p>
            <a:pPr marL="0" indent="0">
              <a:lnSpc>
                <a:spcPct val="110000"/>
              </a:lnSpc>
              <a:spcAft>
                <a:spcPts val="800"/>
              </a:spcAft>
              <a:buNone/>
            </a:pPr>
            <a:r>
              <a:rPr lang="en-US" sz="2000" b="1" dirty="0">
                <a:solidFill>
                  <a:schemeClr val="bg1"/>
                </a:solidFill>
              </a:rPr>
              <a:t>Message/What</a:t>
            </a:r>
          </a:p>
          <a:p>
            <a:pPr marL="338138" lvl="1" indent="-338138">
              <a:lnSpc>
                <a:spcPct val="110000"/>
              </a:lnSpc>
              <a:spcAft>
                <a:spcPts val="1800"/>
              </a:spcAft>
              <a:buFont typeface="Wingdings 3" panose="05040102010807070707" pitchFamily="18" charset="2"/>
              <a:buChar char="ª"/>
            </a:pPr>
            <a:r>
              <a:rPr lang="en-US" sz="1600" dirty="0">
                <a:solidFill>
                  <a:schemeClr val="bg1"/>
                </a:solidFill>
              </a:rPr>
              <a:t>Specifics regarding the type of data requested – variables or information of interest, data-level needed (e.g., aggregate vs. case-level), desired frequency of data to be shared (monthly, quarterly, etc.), preferred format (Excel, SPSS file; GIS)</a:t>
            </a:r>
          </a:p>
          <a:p>
            <a:pPr marL="0" indent="0">
              <a:lnSpc>
                <a:spcPct val="110000"/>
              </a:lnSpc>
              <a:spcAft>
                <a:spcPts val="800"/>
              </a:spcAft>
              <a:buNone/>
            </a:pPr>
            <a:r>
              <a:rPr lang="en-US" sz="2000" b="1" dirty="0">
                <a:solidFill>
                  <a:schemeClr val="bg1"/>
                </a:solidFill>
              </a:rPr>
              <a:t>Engagement/How</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Determine the most appropriate way to make this request – email, phone call, who will conduct the outreach</a:t>
            </a:r>
          </a:p>
          <a:p>
            <a:pPr marL="338138" lvl="1" indent="-338138">
              <a:lnSpc>
                <a:spcPct val="110000"/>
              </a:lnSpc>
              <a:spcAft>
                <a:spcPts val="800"/>
              </a:spcAft>
              <a:buFont typeface="Wingdings 3" panose="05040102010807070707" pitchFamily="18" charset="2"/>
              <a:buChar char="ª"/>
            </a:pPr>
            <a:r>
              <a:rPr lang="en-US" sz="1600" dirty="0">
                <a:solidFill>
                  <a:schemeClr val="bg1"/>
                </a:solidFill>
              </a:rPr>
              <a:t>If not an existing public health and safety partner, ensure they are invited to join the partnership</a:t>
            </a:r>
          </a:p>
        </p:txBody>
      </p:sp>
    </p:spTree>
    <p:extLst>
      <p:ext uri="{BB962C8B-B14F-4D97-AF65-F5344CB8AC3E}">
        <p14:creationId xmlns:p14="http://schemas.microsoft.com/office/powerpoint/2010/main" val="104628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F406EB-C7D4-4A32-CD2F-A65332ACF17C}"/>
              </a:ext>
            </a:extLst>
          </p:cNvPr>
          <p:cNvSpPr>
            <a:spLocks noGrp="1"/>
          </p:cNvSpPr>
          <p:nvPr>
            <p:ph type="sldNum" sz="quarter" idx="10"/>
          </p:nvPr>
        </p:nvSpPr>
        <p:spPr/>
        <p:txBody>
          <a:bodyPr/>
          <a:lstStyle/>
          <a:p>
            <a:fld id="{3DB2631F-66FF-594A-AF83-E38E4C69F014}" type="slidenum">
              <a:rPr lang="en-US" smtClean="0"/>
              <a:t>77</a:t>
            </a:fld>
            <a:endParaRPr lang="en-US"/>
          </a:p>
        </p:txBody>
      </p:sp>
      <p:sp>
        <p:nvSpPr>
          <p:cNvPr id="2" name="Title 1">
            <a:extLst>
              <a:ext uri="{FF2B5EF4-FFF2-40B4-BE49-F238E27FC236}">
                <a16:creationId xmlns:a16="http://schemas.microsoft.com/office/drawing/2014/main" id="{ED990DB5-386A-4F95-B937-15A75D7D0135}"/>
              </a:ext>
            </a:extLst>
          </p:cNvPr>
          <p:cNvSpPr>
            <a:spLocks noGrp="1"/>
          </p:cNvSpPr>
          <p:nvPr>
            <p:ph type="title"/>
          </p:nvPr>
        </p:nvSpPr>
        <p:spPr/>
        <p:txBody>
          <a:bodyPr/>
          <a:lstStyle/>
          <a:p>
            <a:r>
              <a:rPr lang="en-US" dirty="0"/>
              <a:t>Communicating Data Findings to Partners</a:t>
            </a:r>
          </a:p>
        </p:txBody>
      </p:sp>
      <p:sp>
        <p:nvSpPr>
          <p:cNvPr id="3" name="Content Placeholder 2">
            <a:extLst>
              <a:ext uri="{FF2B5EF4-FFF2-40B4-BE49-F238E27FC236}">
                <a16:creationId xmlns:a16="http://schemas.microsoft.com/office/drawing/2014/main" id="{CD61CCD6-AE41-4EB0-A3C9-2FD8EE0A6C12}"/>
              </a:ext>
            </a:extLst>
          </p:cNvPr>
          <p:cNvSpPr>
            <a:spLocks noGrp="1"/>
          </p:cNvSpPr>
          <p:nvPr>
            <p:ph idx="4294967295"/>
          </p:nvPr>
        </p:nvSpPr>
        <p:spPr>
          <a:xfrm>
            <a:off x="5741095" y="1210584"/>
            <a:ext cx="5460305" cy="5084763"/>
          </a:xfrm>
        </p:spPr>
        <p:txBody>
          <a:bodyPr>
            <a:noAutofit/>
          </a:bodyPr>
          <a:lstStyle/>
          <a:p>
            <a:pPr marL="0" indent="0">
              <a:lnSpc>
                <a:spcPct val="110000"/>
              </a:lnSpc>
              <a:spcAft>
                <a:spcPts val="800"/>
              </a:spcAft>
              <a:buNone/>
            </a:pPr>
            <a:r>
              <a:rPr lang="en-US" sz="2000" b="1" dirty="0">
                <a:solidFill>
                  <a:schemeClr val="bg1"/>
                </a:solidFill>
              </a:rPr>
              <a:t>Goals/Why: </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Ensure shared, data-driven, understanding among all partners about the nature of the overdose crisis</a:t>
            </a:r>
          </a:p>
          <a:p>
            <a:pPr marL="338138" lvl="1" indent="-338138">
              <a:lnSpc>
                <a:spcPct val="110000"/>
              </a:lnSpc>
              <a:spcAft>
                <a:spcPts val="1800"/>
              </a:spcAft>
              <a:buFont typeface="Wingdings 3" panose="05040102010807070707" pitchFamily="18" charset="2"/>
              <a:buChar char="ª"/>
            </a:pPr>
            <a:r>
              <a:rPr lang="en-US" sz="1600" dirty="0">
                <a:solidFill>
                  <a:schemeClr val="bg1"/>
                </a:solidFill>
              </a:rPr>
              <a:t>Enable tailoring of prevention strategies appropriate to different sectors and target populations</a:t>
            </a:r>
          </a:p>
          <a:p>
            <a:pPr marL="0" indent="0">
              <a:lnSpc>
                <a:spcPct val="110000"/>
              </a:lnSpc>
              <a:spcAft>
                <a:spcPts val="800"/>
              </a:spcAft>
              <a:buNone/>
            </a:pPr>
            <a:r>
              <a:rPr lang="en-US" sz="2000" b="1" dirty="0">
                <a:solidFill>
                  <a:schemeClr val="bg1"/>
                </a:solidFill>
              </a:rPr>
              <a:t>Audience/Who</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Public health and public health leadership team, partners, and broader community (as appropriate)</a:t>
            </a:r>
          </a:p>
        </p:txBody>
      </p:sp>
    </p:spTree>
    <p:extLst>
      <p:ext uri="{BB962C8B-B14F-4D97-AF65-F5344CB8AC3E}">
        <p14:creationId xmlns:p14="http://schemas.microsoft.com/office/powerpoint/2010/main" val="107911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F406EB-C7D4-4A32-CD2F-A65332ACF17C}"/>
              </a:ext>
            </a:extLst>
          </p:cNvPr>
          <p:cNvSpPr>
            <a:spLocks noGrp="1"/>
          </p:cNvSpPr>
          <p:nvPr>
            <p:ph type="sldNum" sz="quarter" idx="10"/>
          </p:nvPr>
        </p:nvSpPr>
        <p:spPr/>
        <p:txBody>
          <a:bodyPr/>
          <a:lstStyle/>
          <a:p>
            <a:fld id="{3DB2631F-66FF-594A-AF83-E38E4C69F014}" type="slidenum">
              <a:rPr lang="en-US" smtClean="0"/>
              <a:t>78</a:t>
            </a:fld>
            <a:endParaRPr lang="en-US"/>
          </a:p>
        </p:txBody>
      </p:sp>
      <p:sp>
        <p:nvSpPr>
          <p:cNvPr id="2" name="Title 1">
            <a:extLst>
              <a:ext uri="{FF2B5EF4-FFF2-40B4-BE49-F238E27FC236}">
                <a16:creationId xmlns:a16="http://schemas.microsoft.com/office/drawing/2014/main" id="{ED990DB5-386A-4F95-B937-15A75D7D0135}"/>
              </a:ext>
            </a:extLst>
          </p:cNvPr>
          <p:cNvSpPr>
            <a:spLocks noGrp="1"/>
          </p:cNvSpPr>
          <p:nvPr>
            <p:ph type="title"/>
          </p:nvPr>
        </p:nvSpPr>
        <p:spPr/>
        <p:txBody>
          <a:bodyPr/>
          <a:lstStyle/>
          <a:p>
            <a:r>
              <a:rPr lang="en-US" dirty="0"/>
              <a:t>Communicating Data Findings to Partners</a:t>
            </a:r>
          </a:p>
        </p:txBody>
      </p:sp>
      <p:sp>
        <p:nvSpPr>
          <p:cNvPr id="3" name="Content Placeholder 2">
            <a:extLst>
              <a:ext uri="{FF2B5EF4-FFF2-40B4-BE49-F238E27FC236}">
                <a16:creationId xmlns:a16="http://schemas.microsoft.com/office/drawing/2014/main" id="{CD61CCD6-AE41-4EB0-A3C9-2FD8EE0A6C12}"/>
              </a:ext>
            </a:extLst>
          </p:cNvPr>
          <p:cNvSpPr>
            <a:spLocks noGrp="1"/>
          </p:cNvSpPr>
          <p:nvPr>
            <p:ph idx="4294967295"/>
          </p:nvPr>
        </p:nvSpPr>
        <p:spPr>
          <a:xfrm>
            <a:off x="5741095" y="1210584"/>
            <a:ext cx="5460305" cy="5084763"/>
          </a:xfrm>
        </p:spPr>
        <p:txBody>
          <a:bodyPr>
            <a:noAutofit/>
          </a:bodyPr>
          <a:lstStyle/>
          <a:p>
            <a:pPr marL="0" indent="0">
              <a:lnSpc>
                <a:spcPct val="110000"/>
              </a:lnSpc>
              <a:spcAft>
                <a:spcPts val="800"/>
              </a:spcAft>
              <a:buNone/>
            </a:pPr>
            <a:r>
              <a:rPr lang="en-US" sz="2000" b="1" dirty="0">
                <a:solidFill>
                  <a:schemeClr val="bg1"/>
                </a:solidFill>
              </a:rPr>
              <a:t>Message/What</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Convey the “so what” of your findings and action steps</a:t>
            </a:r>
          </a:p>
          <a:p>
            <a:pPr marL="338138" lvl="1" indent="-338138">
              <a:lnSpc>
                <a:spcPct val="110000"/>
              </a:lnSpc>
              <a:spcAft>
                <a:spcPts val="2400"/>
              </a:spcAft>
              <a:buFont typeface="Wingdings 3" panose="05040102010807070707" pitchFamily="18" charset="2"/>
              <a:buChar char="ª"/>
            </a:pPr>
            <a:r>
              <a:rPr lang="en-US" sz="1600" dirty="0">
                <a:solidFill>
                  <a:schemeClr val="bg1"/>
                </a:solidFill>
              </a:rPr>
              <a:t>Also highlight what remains as unknown or still needed</a:t>
            </a:r>
          </a:p>
          <a:p>
            <a:pPr marL="0" indent="0">
              <a:lnSpc>
                <a:spcPct val="110000"/>
              </a:lnSpc>
              <a:spcAft>
                <a:spcPts val="800"/>
              </a:spcAft>
              <a:buNone/>
            </a:pPr>
            <a:r>
              <a:rPr lang="en-US" sz="2000" b="1" dirty="0">
                <a:solidFill>
                  <a:schemeClr val="bg1"/>
                </a:solidFill>
              </a:rPr>
              <a:t>Engagement/How</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Determine the most appropriate way to keep all members updated on findings emerging from the data</a:t>
            </a:r>
          </a:p>
          <a:p>
            <a:pPr marL="338138" lvl="1" indent="-338138">
              <a:lnSpc>
                <a:spcPct val="110000"/>
              </a:lnSpc>
              <a:spcAft>
                <a:spcPts val="600"/>
              </a:spcAft>
              <a:buFont typeface="Wingdings 3" panose="05040102010807070707" pitchFamily="18" charset="2"/>
              <a:buChar char="ª"/>
            </a:pPr>
            <a:r>
              <a:rPr lang="en-US" sz="1600" dirty="0">
                <a:solidFill>
                  <a:schemeClr val="bg1"/>
                </a:solidFill>
              </a:rPr>
              <a:t>You may want to tailor communication strategies by levels of engagement (see M1: Member Engagement Pyramid activity)</a:t>
            </a:r>
          </a:p>
        </p:txBody>
      </p:sp>
    </p:spTree>
    <p:extLst>
      <p:ext uri="{BB962C8B-B14F-4D97-AF65-F5344CB8AC3E}">
        <p14:creationId xmlns:p14="http://schemas.microsoft.com/office/powerpoint/2010/main" val="282341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BFF3-464F-170A-5E27-14F6B1085CB8}"/>
              </a:ext>
            </a:extLst>
          </p:cNvPr>
          <p:cNvSpPr>
            <a:spLocks noGrp="1"/>
          </p:cNvSpPr>
          <p:nvPr>
            <p:ph type="title"/>
          </p:nvPr>
        </p:nvSpPr>
        <p:spPr>
          <a:xfrm>
            <a:off x="824242" y="1248110"/>
            <a:ext cx="5043157" cy="1447955"/>
          </a:xfrm>
        </p:spPr>
        <p:txBody>
          <a:bodyPr>
            <a:noAutofit/>
          </a:bodyPr>
          <a:lstStyle/>
          <a:p>
            <a:r>
              <a:rPr lang="en-US" dirty="0"/>
              <a:t>How to Communicate Data Using Different Formats </a:t>
            </a:r>
            <a:endParaRPr lang="en-GB" dirty="0"/>
          </a:p>
        </p:txBody>
      </p:sp>
      <p:sp>
        <p:nvSpPr>
          <p:cNvPr id="3" name="Slide Number Placeholder 2">
            <a:extLst>
              <a:ext uri="{FF2B5EF4-FFF2-40B4-BE49-F238E27FC236}">
                <a16:creationId xmlns:a16="http://schemas.microsoft.com/office/drawing/2014/main" id="{859E3D7B-1F3E-E59C-D0B5-98B86900BDCF}"/>
              </a:ext>
            </a:extLst>
          </p:cNvPr>
          <p:cNvSpPr>
            <a:spLocks noGrp="1"/>
          </p:cNvSpPr>
          <p:nvPr>
            <p:ph type="sldNum" sz="quarter" idx="10"/>
          </p:nvPr>
        </p:nvSpPr>
        <p:spPr/>
        <p:txBody>
          <a:bodyPr/>
          <a:lstStyle/>
          <a:p>
            <a:fld id="{397FDA30-B8BA-4453-AFC9-28FC6CA5AD01}" type="slidenum">
              <a:rPr lang="en-GB" smtClean="0"/>
              <a:pPr/>
              <a:t>79</a:t>
            </a:fld>
            <a:endParaRPr lang="en-GB" dirty="0"/>
          </a:p>
        </p:txBody>
      </p:sp>
      <p:pic>
        <p:nvPicPr>
          <p:cNvPr id="6" name="Picture Placeholder 5" descr="A person reading a book&#10;&#10;Description automatically generated with medium confidence">
            <a:extLst>
              <a:ext uri="{FF2B5EF4-FFF2-40B4-BE49-F238E27FC236}">
                <a16:creationId xmlns:a16="http://schemas.microsoft.com/office/drawing/2014/main" id="{356DB2FE-A61B-B279-7FCB-4D02135E17C1}"/>
              </a:ext>
            </a:extLst>
          </p:cNvPr>
          <p:cNvPicPr>
            <a:picLocks noGrp="1" noChangeAspect="1"/>
          </p:cNvPicPr>
          <p:nvPr>
            <p:ph type="pic" sz="quarter" idx="11"/>
          </p:nvPr>
        </p:nvPicPr>
        <p:blipFill>
          <a:blip r:embed="rId3"/>
          <a:srcRect l="12477" r="12477"/>
          <a:stretch>
            <a:fillRect/>
          </a:stretch>
        </p:blipFill>
        <p:spPr/>
      </p:pic>
      <p:grpSp>
        <p:nvGrpSpPr>
          <p:cNvPr id="12" name="Group 11">
            <a:extLst>
              <a:ext uri="{FF2B5EF4-FFF2-40B4-BE49-F238E27FC236}">
                <a16:creationId xmlns:a16="http://schemas.microsoft.com/office/drawing/2014/main" id="{DD458A03-D094-C9C0-B2CD-953B0FED0D0A}"/>
              </a:ext>
            </a:extLst>
          </p:cNvPr>
          <p:cNvGrpSpPr/>
          <p:nvPr/>
        </p:nvGrpSpPr>
        <p:grpSpPr>
          <a:xfrm>
            <a:off x="824243" y="2945629"/>
            <a:ext cx="2743200" cy="688660"/>
            <a:chOff x="824243" y="3733029"/>
            <a:chExt cx="2743200" cy="688660"/>
          </a:xfrm>
        </p:grpSpPr>
        <p:sp>
          <p:nvSpPr>
            <p:cNvPr id="7" name="Content Placeholder 2">
              <a:extLst>
                <a:ext uri="{FF2B5EF4-FFF2-40B4-BE49-F238E27FC236}">
                  <a16:creationId xmlns:a16="http://schemas.microsoft.com/office/drawing/2014/main" id="{88F886FF-CAC1-5289-CFB2-23A0724036BF}"/>
                </a:ext>
              </a:extLst>
            </p:cNvPr>
            <p:cNvSpPr txBox="1">
              <a:spLocks/>
            </p:cNvSpPr>
            <p:nvPr/>
          </p:nvSpPr>
          <p:spPr>
            <a:xfrm>
              <a:off x="824243" y="3733029"/>
              <a:ext cx="2743200" cy="688660"/>
            </a:xfrm>
            <a:prstGeom prst="roundRect">
              <a:avLst>
                <a:gd name="adj" fmla="val 11877"/>
              </a:avLst>
            </a:prstGeom>
            <a:solidFill>
              <a:schemeClr val="bg1"/>
            </a:solidFill>
          </p:spPr>
          <p:txBody>
            <a:bodyPr lIns="640080" tIns="274320" rIns="274320" bIns="27432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chemeClr val="accent2">
                    <a:lumMod val="50000"/>
                  </a:schemeClr>
                </a:buClr>
                <a:buNone/>
              </a:pPr>
              <a:r>
                <a:rPr lang="en-US" sz="1800" dirty="0">
                  <a:ea typeface="Calibri" panose="020F0502020204030204" pitchFamily="34" charset="0"/>
                  <a:cs typeface="Times New Roman" panose="02020603050405020304" pitchFamily="18" charset="0"/>
                </a:rPr>
                <a:t>Bite-sized</a:t>
              </a:r>
            </a:p>
          </p:txBody>
        </p:sp>
        <p:pic>
          <p:nvPicPr>
            <p:cNvPr id="8" name="Graphic 7">
              <a:extLst>
                <a:ext uri="{FF2B5EF4-FFF2-40B4-BE49-F238E27FC236}">
                  <a16:creationId xmlns:a16="http://schemas.microsoft.com/office/drawing/2014/main" id="{B389FB4B-9A8E-A63B-730B-906BCFC5DE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3397" y="3963059"/>
              <a:ext cx="228600" cy="228600"/>
            </a:xfrm>
            <a:prstGeom prst="rect">
              <a:avLst/>
            </a:prstGeom>
          </p:spPr>
        </p:pic>
      </p:grpSp>
      <p:grpSp>
        <p:nvGrpSpPr>
          <p:cNvPr id="11" name="Group 10">
            <a:extLst>
              <a:ext uri="{FF2B5EF4-FFF2-40B4-BE49-F238E27FC236}">
                <a16:creationId xmlns:a16="http://schemas.microsoft.com/office/drawing/2014/main" id="{74D70FA7-B264-CE01-453D-DEDE90054A0B}"/>
              </a:ext>
            </a:extLst>
          </p:cNvPr>
          <p:cNvGrpSpPr/>
          <p:nvPr/>
        </p:nvGrpSpPr>
        <p:grpSpPr>
          <a:xfrm>
            <a:off x="824243" y="3715845"/>
            <a:ext cx="2743200" cy="688660"/>
            <a:chOff x="824243" y="4503245"/>
            <a:chExt cx="2743200" cy="688660"/>
          </a:xfrm>
        </p:grpSpPr>
        <p:sp>
          <p:nvSpPr>
            <p:cNvPr id="9" name="Content Placeholder 2">
              <a:extLst>
                <a:ext uri="{FF2B5EF4-FFF2-40B4-BE49-F238E27FC236}">
                  <a16:creationId xmlns:a16="http://schemas.microsoft.com/office/drawing/2014/main" id="{9A1FD4C1-E8C5-63EC-EC7B-ECCDBEA515E4}"/>
                </a:ext>
              </a:extLst>
            </p:cNvPr>
            <p:cNvSpPr txBox="1">
              <a:spLocks/>
            </p:cNvSpPr>
            <p:nvPr/>
          </p:nvSpPr>
          <p:spPr>
            <a:xfrm>
              <a:off x="824243" y="4503245"/>
              <a:ext cx="2743200" cy="688660"/>
            </a:xfrm>
            <a:prstGeom prst="roundRect">
              <a:avLst>
                <a:gd name="adj" fmla="val 11877"/>
              </a:avLst>
            </a:prstGeom>
            <a:solidFill>
              <a:schemeClr val="bg1"/>
            </a:solidFill>
          </p:spPr>
          <p:txBody>
            <a:bodyPr lIns="640080" tIns="274320" rIns="274320" bIns="27432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chemeClr val="accent2">
                    <a:lumMod val="50000"/>
                  </a:schemeClr>
                </a:buClr>
                <a:buNone/>
              </a:pPr>
              <a:r>
                <a:rPr lang="en-US" sz="1800" dirty="0">
                  <a:ea typeface="Calibri" panose="020F0502020204030204" pitchFamily="34" charset="0"/>
                  <a:cs typeface="Times New Roman" panose="02020603050405020304" pitchFamily="18" charset="0"/>
                </a:rPr>
                <a:t>Comprehensive</a:t>
              </a:r>
            </a:p>
          </p:txBody>
        </p:sp>
        <p:pic>
          <p:nvPicPr>
            <p:cNvPr id="10" name="Graphic 9">
              <a:extLst>
                <a:ext uri="{FF2B5EF4-FFF2-40B4-BE49-F238E27FC236}">
                  <a16:creationId xmlns:a16="http://schemas.microsoft.com/office/drawing/2014/main" id="{6CBAF416-CCF1-2BCF-866C-1AB9A60B1D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3397" y="4733275"/>
              <a:ext cx="228600" cy="228600"/>
            </a:xfrm>
            <a:prstGeom prst="rect">
              <a:avLst/>
            </a:prstGeom>
          </p:spPr>
        </p:pic>
      </p:grpSp>
      <p:grpSp>
        <p:nvGrpSpPr>
          <p:cNvPr id="13" name="Group 12">
            <a:extLst>
              <a:ext uri="{FF2B5EF4-FFF2-40B4-BE49-F238E27FC236}">
                <a16:creationId xmlns:a16="http://schemas.microsoft.com/office/drawing/2014/main" id="{89DF5AB9-C7AD-1CCB-16E9-15D0493B4A82}"/>
              </a:ext>
            </a:extLst>
          </p:cNvPr>
          <p:cNvGrpSpPr/>
          <p:nvPr/>
        </p:nvGrpSpPr>
        <p:grpSpPr>
          <a:xfrm>
            <a:off x="824243" y="4486061"/>
            <a:ext cx="2743200" cy="688660"/>
            <a:chOff x="824243" y="4503245"/>
            <a:chExt cx="2743200" cy="688660"/>
          </a:xfrm>
        </p:grpSpPr>
        <p:sp>
          <p:nvSpPr>
            <p:cNvPr id="14" name="Content Placeholder 2">
              <a:extLst>
                <a:ext uri="{FF2B5EF4-FFF2-40B4-BE49-F238E27FC236}">
                  <a16:creationId xmlns:a16="http://schemas.microsoft.com/office/drawing/2014/main" id="{F394DB82-3D97-40D5-FBBB-276CFDFCD5FF}"/>
                </a:ext>
              </a:extLst>
            </p:cNvPr>
            <p:cNvSpPr txBox="1">
              <a:spLocks/>
            </p:cNvSpPr>
            <p:nvPr/>
          </p:nvSpPr>
          <p:spPr>
            <a:xfrm>
              <a:off x="824243" y="4503245"/>
              <a:ext cx="2743200" cy="688660"/>
            </a:xfrm>
            <a:prstGeom prst="roundRect">
              <a:avLst>
                <a:gd name="adj" fmla="val 11877"/>
              </a:avLst>
            </a:prstGeom>
            <a:solidFill>
              <a:schemeClr val="bg1"/>
            </a:solidFill>
          </p:spPr>
          <p:txBody>
            <a:bodyPr lIns="640080" tIns="274320" rIns="274320" bIns="27432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chemeClr val="accent2">
                    <a:lumMod val="50000"/>
                  </a:schemeClr>
                </a:buClr>
                <a:buNone/>
              </a:pPr>
              <a:r>
                <a:rPr lang="en-US" sz="1800" dirty="0">
                  <a:ea typeface="Calibri" panose="020F0502020204030204" pitchFamily="34" charset="0"/>
                  <a:cs typeface="Times New Roman" panose="02020603050405020304" pitchFamily="18" charset="0"/>
                </a:rPr>
                <a:t>Alternative</a:t>
              </a:r>
            </a:p>
          </p:txBody>
        </p:sp>
        <p:pic>
          <p:nvPicPr>
            <p:cNvPr id="15" name="Graphic 14">
              <a:extLst>
                <a:ext uri="{FF2B5EF4-FFF2-40B4-BE49-F238E27FC236}">
                  <a16:creationId xmlns:a16="http://schemas.microsoft.com/office/drawing/2014/main" id="{4E7A82C0-0093-6C2D-08EA-827942BE75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3397" y="4733275"/>
              <a:ext cx="228600" cy="228600"/>
            </a:xfrm>
            <a:prstGeom prst="rect">
              <a:avLst/>
            </a:prstGeom>
          </p:spPr>
        </p:pic>
      </p:grpSp>
    </p:spTree>
    <p:extLst>
      <p:ext uri="{BB962C8B-B14F-4D97-AF65-F5344CB8AC3E}">
        <p14:creationId xmlns:p14="http://schemas.microsoft.com/office/powerpoint/2010/main" val="29879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D95F4B-9956-C636-DECE-4F5425C5468D}"/>
              </a:ext>
            </a:extLst>
          </p:cNvPr>
          <p:cNvSpPr>
            <a:spLocks noGrp="1"/>
          </p:cNvSpPr>
          <p:nvPr>
            <p:ph type="sldNum" sz="quarter" idx="10"/>
          </p:nvPr>
        </p:nvSpPr>
        <p:spPr/>
        <p:txBody>
          <a:bodyPr/>
          <a:lstStyle/>
          <a:p>
            <a:fld id="{3DB2631F-66FF-594A-AF83-E38E4C69F014}" type="slidenum">
              <a:rPr lang="en-US" smtClean="0"/>
              <a:t>8</a:t>
            </a:fld>
            <a:endParaRPr lang="en-US"/>
          </a:p>
        </p:txBody>
      </p:sp>
      <p:sp>
        <p:nvSpPr>
          <p:cNvPr id="5" name="Title 4">
            <a:extLst>
              <a:ext uri="{FF2B5EF4-FFF2-40B4-BE49-F238E27FC236}">
                <a16:creationId xmlns:a16="http://schemas.microsoft.com/office/drawing/2014/main" id="{E44470D9-4DC8-87FC-C3A2-4079854D5F94}"/>
              </a:ext>
            </a:extLst>
          </p:cNvPr>
          <p:cNvSpPr>
            <a:spLocks noGrp="1"/>
          </p:cNvSpPr>
          <p:nvPr>
            <p:ph type="title"/>
          </p:nvPr>
        </p:nvSpPr>
        <p:spPr>
          <a:xfrm>
            <a:off x="824241" y="1244299"/>
            <a:ext cx="4089281" cy="1025176"/>
          </a:xfrm>
        </p:spPr>
        <p:txBody>
          <a:bodyPr/>
          <a:lstStyle/>
          <a:p>
            <a:r>
              <a:rPr lang="en-US" sz="3400" dirty="0"/>
              <a:t>Data Equity and Democratizing Data</a:t>
            </a:r>
            <a:br>
              <a:rPr lang="en-US" sz="3400" dirty="0"/>
            </a:br>
            <a:endParaRPr lang="en-US" sz="3400" dirty="0"/>
          </a:p>
        </p:txBody>
      </p:sp>
      <p:sp>
        <p:nvSpPr>
          <p:cNvPr id="3" name="Content Placeholder 2">
            <a:extLst>
              <a:ext uri="{FF2B5EF4-FFF2-40B4-BE49-F238E27FC236}">
                <a16:creationId xmlns:a16="http://schemas.microsoft.com/office/drawing/2014/main" id="{C9BC48E6-5184-9C47-908C-7FDF47529FF7}"/>
              </a:ext>
            </a:extLst>
          </p:cNvPr>
          <p:cNvSpPr>
            <a:spLocks noGrp="1"/>
          </p:cNvSpPr>
          <p:nvPr>
            <p:ph idx="4294967295"/>
          </p:nvPr>
        </p:nvSpPr>
        <p:spPr>
          <a:xfrm>
            <a:off x="5868338" y="1244299"/>
            <a:ext cx="5333062" cy="5403850"/>
          </a:xfrm>
        </p:spPr>
        <p:txBody>
          <a:bodyPr vert="horz" lIns="91440" tIns="45720" rIns="91440" bIns="45720" rtlCol="0" anchor="t">
            <a:normAutofit/>
          </a:bodyPr>
          <a:lstStyle/>
          <a:p>
            <a:pPr marL="0" indent="0">
              <a:lnSpc>
                <a:spcPct val="110000"/>
              </a:lnSpc>
              <a:spcAft>
                <a:spcPts val="1200"/>
              </a:spcAft>
              <a:buNone/>
            </a:pPr>
            <a:r>
              <a:rPr lang="en-US" sz="1800" dirty="0">
                <a:solidFill>
                  <a:schemeClr val="bg1"/>
                </a:solidFill>
              </a:rPr>
              <a:t>Taking into consideration the way data is collected, analyzed and interpreted, including the impact of marginalized communities and those without fair and equal access to data. Using data shouldn’t be restricted to those with certain educational backgrounds or experience.</a:t>
            </a:r>
            <a:endParaRPr lang="en-US" sz="1800" dirty="0">
              <a:solidFill>
                <a:schemeClr val="bg1"/>
              </a:solidFill>
              <a:cs typeface="Calibri"/>
            </a:endParaRPr>
          </a:p>
          <a:p>
            <a:pPr marL="342900" indent="-342900">
              <a:lnSpc>
                <a:spcPct val="110000"/>
              </a:lnSpc>
              <a:spcAft>
                <a:spcPts val="600"/>
              </a:spcAft>
              <a:buFont typeface="Wingdings 3" panose="05040102010807070707" pitchFamily="18" charset="2"/>
              <a:buChar char="ª"/>
            </a:pPr>
            <a:r>
              <a:rPr lang="en-US" sz="1600" dirty="0">
                <a:solidFill>
                  <a:schemeClr val="bg1"/>
                </a:solidFill>
              </a:rPr>
              <a:t>Anyone can use data</a:t>
            </a:r>
          </a:p>
          <a:p>
            <a:pPr marL="342900" indent="-342900">
              <a:lnSpc>
                <a:spcPct val="110000"/>
              </a:lnSpc>
              <a:spcAft>
                <a:spcPts val="600"/>
              </a:spcAft>
              <a:buFont typeface="Wingdings 3" panose="05040102010807070707" pitchFamily="18" charset="2"/>
              <a:buChar char="ª"/>
            </a:pPr>
            <a:r>
              <a:rPr lang="en-US" sz="1600" dirty="0">
                <a:solidFill>
                  <a:schemeClr val="bg1"/>
                </a:solidFill>
              </a:rPr>
              <a:t>Communities should have access to data about themselves and data that impacts them </a:t>
            </a:r>
          </a:p>
        </p:txBody>
      </p:sp>
    </p:spTree>
    <p:extLst>
      <p:ext uri="{BB962C8B-B14F-4D97-AF65-F5344CB8AC3E}">
        <p14:creationId xmlns:p14="http://schemas.microsoft.com/office/powerpoint/2010/main" val="171659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F37411-C0B0-7B43-4F2C-3E5949D45310}"/>
              </a:ext>
            </a:extLst>
          </p:cNvPr>
          <p:cNvSpPr>
            <a:spLocks noGrp="1"/>
          </p:cNvSpPr>
          <p:nvPr>
            <p:ph type="sldNum" sz="quarter" idx="10"/>
          </p:nvPr>
        </p:nvSpPr>
        <p:spPr/>
        <p:txBody>
          <a:bodyPr/>
          <a:lstStyle/>
          <a:p>
            <a:fld id="{397FDA30-B8BA-4453-AFC9-28FC6CA5AD01}" type="slidenum">
              <a:rPr lang="en-GB" smtClean="0"/>
              <a:pPr/>
              <a:t>80</a:t>
            </a:fld>
            <a:endParaRPr lang="en-GB" dirty="0"/>
          </a:p>
        </p:txBody>
      </p:sp>
      <p:sp>
        <p:nvSpPr>
          <p:cNvPr id="5" name="Title 4">
            <a:extLst>
              <a:ext uri="{FF2B5EF4-FFF2-40B4-BE49-F238E27FC236}">
                <a16:creationId xmlns:a16="http://schemas.microsoft.com/office/drawing/2014/main" id="{98F1C80F-261E-7E9C-BACF-CD2140F5D8F2}"/>
              </a:ext>
            </a:extLst>
          </p:cNvPr>
          <p:cNvSpPr>
            <a:spLocks noGrp="1"/>
          </p:cNvSpPr>
          <p:nvPr>
            <p:ph type="title"/>
          </p:nvPr>
        </p:nvSpPr>
        <p:spPr/>
        <p:txBody>
          <a:bodyPr/>
          <a:lstStyle/>
          <a:p>
            <a:r>
              <a:rPr lang="en-US" dirty="0"/>
              <a:t>How to Communicate Data Using Different Formats </a:t>
            </a:r>
            <a:endParaRPr lang="en-GB" dirty="0"/>
          </a:p>
        </p:txBody>
      </p:sp>
      <p:sp>
        <p:nvSpPr>
          <p:cNvPr id="10" name="Content Placeholder 8">
            <a:extLst>
              <a:ext uri="{FF2B5EF4-FFF2-40B4-BE49-F238E27FC236}">
                <a16:creationId xmlns:a16="http://schemas.microsoft.com/office/drawing/2014/main" id="{7D33564B-7993-B605-E785-D26CF47ABCA4}"/>
              </a:ext>
            </a:extLst>
          </p:cNvPr>
          <p:cNvSpPr txBox="1">
            <a:spLocks/>
          </p:cNvSpPr>
          <p:nvPr/>
        </p:nvSpPr>
        <p:spPr>
          <a:xfrm>
            <a:off x="5875598" y="1236593"/>
            <a:ext cx="5325802" cy="4264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2000" b="1" dirty="0">
                <a:solidFill>
                  <a:schemeClr val="bg1"/>
                </a:solidFill>
              </a:rPr>
              <a:t>Bite-sized</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Infographics, fact sheets, quotes </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News media, e.g., newspapers, radio, television, including interviews and editorials</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Social media and blogs</a:t>
            </a:r>
          </a:p>
          <a:p>
            <a:pPr marL="341313" indent="-341313">
              <a:lnSpc>
                <a:spcPct val="110000"/>
              </a:lnSpc>
              <a:spcAft>
                <a:spcPts val="600"/>
              </a:spcAft>
              <a:buFont typeface="Wingdings 3" panose="05040102010807070707" pitchFamily="18" charset="2"/>
              <a:buChar char="ª"/>
            </a:pPr>
            <a:r>
              <a:rPr lang="en-US" sz="1600" dirty="0">
                <a:solidFill>
                  <a:schemeClr val="bg1"/>
                </a:solidFill>
              </a:rPr>
              <a:t>Conversations</a:t>
            </a: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a:p>
            <a:pPr marL="0" indent="0">
              <a:lnSpc>
                <a:spcPct val="110000"/>
              </a:lnSpc>
              <a:spcAft>
                <a:spcPts val="600"/>
              </a:spcAft>
              <a:buFont typeface="Arial" panose="020B0604020202020204" pitchFamily="34" charset="0"/>
              <a:buNone/>
            </a:pPr>
            <a:endParaRPr lang="en-US" sz="1800" b="1" dirty="0">
              <a:solidFill>
                <a:schemeClr val="bg1"/>
              </a:solidFill>
            </a:endParaRPr>
          </a:p>
        </p:txBody>
      </p:sp>
    </p:spTree>
    <p:extLst>
      <p:ext uri="{BB962C8B-B14F-4D97-AF65-F5344CB8AC3E}">
        <p14:creationId xmlns:p14="http://schemas.microsoft.com/office/powerpoint/2010/main" val="234776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F37411-C0B0-7B43-4F2C-3E5949D45310}"/>
              </a:ext>
            </a:extLst>
          </p:cNvPr>
          <p:cNvSpPr>
            <a:spLocks noGrp="1"/>
          </p:cNvSpPr>
          <p:nvPr>
            <p:ph type="sldNum" sz="quarter" idx="10"/>
          </p:nvPr>
        </p:nvSpPr>
        <p:spPr/>
        <p:txBody>
          <a:bodyPr/>
          <a:lstStyle/>
          <a:p>
            <a:fld id="{397FDA30-B8BA-4453-AFC9-28FC6CA5AD01}" type="slidenum">
              <a:rPr lang="en-GB" smtClean="0"/>
              <a:pPr/>
              <a:t>81</a:t>
            </a:fld>
            <a:endParaRPr lang="en-GB" dirty="0"/>
          </a:p>
        </p:txBody>
      </p:sp>
      <p:sp>
        <p:nvSpPr>
          <p:cNvPr id="5" name="Title 4">
            <a:extLst>
              <a:ext uri="{FF2B5EF4-FFF2-40B4-BE49-F238E27FC236}">
                <a16:creationId xmlns:a16="http://schemas.microsoft.com/office/drawing/2014/main" id="{98F1C80F-261E-7E9C-BACF-CD2140F5D8F2}"/>
              </a:ext>
            </a:extLst>
          </p:cNvPr>
          <p:cNvSpPr>
            <a:spLocks noGrp="1"/>
          </p:cNvSpPr>
          <p:nvPr>
            <p:ph type="title"/>
          </p:nvPr>
        </p:nvSpPr>
        <p:spPr/>
        <p:txBody>
          <a:bodyPr/>
          <a:lstStyle/>
          <a:p>
            <a:r>
              <a:rPr lang="en-US" dirty="0"/>
              <a:t>How to Communicate Data Using Different Formats </a:t>
            </a:r>
            <a:endParaRPr lang="en-GB" dirty="0"/>
          </a:p>
        </p:txBody>
      </p:sp>
      <p:sp>
        <p:nvSpPr>
          <p:cNvPr id="10" name="Content Placeholder 8">
            <a:extLst>
              <a:ext uri="{FF2B5EF4-FFF2-40B4-BE49-F238E27FC236}">
                <a16:creationId xmlns:a16="http://schemas.microsoft.com/office/drawing/2014/main" id="{7D33564B-7993-B605-E785-D26CF47ABCA4}"/>
              </a:ext>
            </a:extLst>
          </p:cNvPr>
          <p:cNvSpPr txBox="1">
            <a:spLocks/>
          </p:cNvSpPr>
          <p:nvPr/>
        </p:nvSpPr>
        <p:spPr>
          <a:xfrm>
            <a:off x="5875598" y="1236593"/>
            <a:ext cx="5325802" cy="4264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Open Sans"/>
                <a:ea typeface="+mn-ea"/>
                <a:cs typeface="+mn-cs"/>
              </a:rPr>
              <a:t>Comprehensive </a:t>
            </a:r>
          </a:p>
          <a:p>
            <a:pPr marL="341313" marR="0" lvl="0" indent="-341313" algn="l" defTabSz="914400" rtl="0" eaLnBrk="1" fontAlgn="auto" latinLnBrk="0" hangingPunct="1">
              <a:lnSpc>
                <a:spcPct val="110000"/>
              </a:lnSpc>
              <a:spcBef>
                <a:spcPts val="0"/>
              </a:spcBef>
              <a:spcAft>
                <a:spcPts val="1200"/>
              </a:spcAft>
              <a:buClrTx/>
              <a:buSzTx/>
              <a:buFont typeface="Wingdings 3" panose="05040102010807070707" pitchFamily="18" charset="2"/>
              <a:buChar char="ª"/>
              <a:tabLst/>
              <a:defRPr/>
            </a:pPr>
            <a:r>
              <a:rPr kumimoji="0" lang="en-US" sz="1600" b="0" i="0" u="none" strike="noStrike" kern="1200" cap="none" spc="0" normalizeH="0" baseline="0" noProof="0" dirty="0">
                <a:ln>
                  <a:noFill/>
                </a:ln>
                <a:solidFill>
                  <a:prstClr val="white"/>
                </a:solidFill>
                <a:effectLst/>
                <a:uLnTx/>
                <a:uFillTx/>
                <a:latin typeface="Open Sans"/>
                <a:ea typeface="+mn-ea"/>
                <a:cs typeface="+mn-cs"/>
              </a:rPr>
              <a:t>Policy briefs and white papers </a:t>
            </a:r>
          </a:p>
          <a:p>
            <a:pPr marL="341313" marR="0" lvl="0" indent="-341313" algn="l" defTabSz="914400" rtl="0" eaLnBrk="1" fontAlgn="auto" latinLnBrk="0" hangingPunct="1">
              <a:lnSpc>
                <a:spcPct val="110000"/>
              </a:lnSpc>
              <a:spcBef>
                <a:spcPts val="0"/>
              </a:spcBef>
              <a:spcAft>
                <a:spcPts val="1200"/>
              </a:spcAft>
              <a:buClrTx/>
              <a:buSzTx/>
              <a:buFont typeface="Wingdings 3" panose="05040102010807070707" pitchFamily="18" charset="2"/>
              <a:buChar char="ª"/>
              <a:tabLst/>
              <a:defRPr/>
            </a:pPr>
            <a:r>
              <a:rPr kumimoji="0" lang="en-US" sz="1600" b="0" i="0" u="none" strike="noStrike" kern="1200" cap="none" spc="0" normalizeH="0" baseline="0" noProof="0" dirty="0">
                <a:ln>
                  <a:noFill/>
                </a:ln>
                <a:solidFill>
                  <a:prstClr val="white"/>
                </a:solidFill>
                <a:effectLst/>
                <a:uLnTx/>
                <a:uFillTx/>
                <a:latin typeface="Open Sans"/>
                <a:ea typeface="+mn-ea"/>
                <a:cs typeface="+mn-cs"/>
              </a:rPr>
              <a:t>Research reports or academic articles</a:t>
            </a:r>
          </a:p>
          <a:p>
            <a:pPr marL="341313" marR="0" lvl="0" indent="-341313" algn="l" defTabSz="914400" rtl="0" eaLnBrk="1" fontAlgn="auto" latinLnBrk="0" hangingPunct="1">
              <a:lnSpc>
                <a:spcPct val="110000"/>
              </a:lnSpc>
              <a:spcBef>
                <a:spcPts val="0"/>
              </a:spcBef>
              <a:spcAft>
                <a:spcPts val="1200"/>
              </a:spcAft>
              <a:buClrTx/>
              <a:buSzTx/>
              <a:buFont typeface="Wingdings 3" panose="05040102010807070707" pitchFamily="18" charset="2"/>
              <a:buChar char="ª"/>
              <a:tabLst/>
              <a:defRPr/>
            </a:pPr>
            <a:r>
              <a:rPr kumimoji="0" lang="en-US" sz="1600" b="0" i="0" u="none" strike="noStrike" kern="1200" cap="none" spc="0" normalizeH="0" baseline="0" noProof="0" dirty="0">
                <a:ln>
                  <a:noFill/>
                </a:ln>
                <a:solidFill>
                  <a:prstClr val="white"/>
                </a:solidFill>
                <a:effectLst/>
                <a:uLnTx/>
                <a:uFillTx/>
                <a:latin typeface="Open Sans"/>
                <a:ea typeface="+mn-ea"/>
                <a:cs typeface="+mn-cs"/>
              </a:rPr>
              <a:t>Technical guides or toolkits </a:t>
            </a:r>
          </a:p>
          <a:p>
            <a:pPr marL="341313" marR="0" lvl="0" indent="-341313" algn="l" defTabSz="914400" rtl="0" eaLnBrk="1" fontAlgn="auto" latinLnBrk="0" hangingPunct="1">
              <a:lnSpc>
                <a:spcPct val="110000"/>
              </a:lnSpc>
              <a:spcBef>
                <a:spcPts val="0"/>
              </a:spcBef>
              <a:spcAft>
                <a:spcPts val="1200"/>
              </a:spcAft>
              <a:buClrTx/>
              <a:buSzTx/>
              <a:buFont typeface="Wingdings 3" panose="05040102010807070707" pitchFamily="18" charset="2"/>
              <a:buChar char="ª"/>
              <a:tabLst/>
              <a:defRPr/>
            </a:pPr>
            <a:r>
              <a:rPr kumimoji="0" lang="en-US" sz="1600" b="0" i="0" u="none" strike="noStrike" kern="1200" cap="none" spc="0" normalizeH="0" baseline="0" noProof="0" dirty="0">
                <a:ln>
                  <a:noFill/>
                </a:ln>
                <a:solidFill>
                  <a:prstClr val="white"/>
                </a:solidFill>
                <a:effectLst/>
                <a:uLnTx/>
                <a:uFillTx/>
                <a:latin typeface="Open Sans"/>
                <a:ea typeface="+mn-ea"/>
                <a:cs typeface="+mn-cs"/>
              </a:rPr>
              <a:t>Formal presentation </a:t>
            </a:r>
            <a:endParaRPr kumimoji="0" lang="en-US" sz="1800" b="1" i="0" u="none" strike="noStrike" kern="1200" cap="none" spc="0" normalizeH="0" baseline="0" noProof="0" dirty="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395010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F37411-C0B0-7B43-4F2C-3E5949D45310}"/>
              </a:ext>
            </a:extLst>
          </p:cNvPr>
          <p:cNvSpPr>
            <a:spLocks noGrp="1"/>
          </p:cNvSpPr>
          <p:nvPr>
            <p:ph type="sldNum" sz="quarter" idx="10"/>
          </p:nvPr>
        </p:nvSpPr>
        <p:spPr/>
        <p:txBody>
          <a:bodyPr/>
          <a:lstStyle/>
          <a:p>
            <a:fld id="{397FDA30-B8BA-4453-AFC9-28FC6CA5AD01}" type="slidenum">
              <a:rPr lang="en-GB" smtClean="0"/>
              <a:pPr/>
              <a:t>82</a:t>
            </a:fld>
            <a:endParaRPr lang="en-GB" dirty="0"/>
          </a:p>
        </p:txBody>
      </p:sp>
      <p:sp>
        <p:nvSpPr>
          <p:cNvPr id="5" name="Title 4">
            <a:extLst>
              <a:ext uri="{FF2B5EF4-FFF2-40B4-BE49-F238E27FC236}">
                <a16:creationId xmlns:a16="http://schemas.microsoft.com/office/drawing/2014/main" id="{98F1C80F-261E-7E9C-BACF-CD2140F5D8F2}"/>
              </a:ext>
            </a:extLst>
          </p:cNvPr>
          <p:cNvSpPr>
            <a:spLocks noGrp="1"/>
          </p:cNvSpPr>
          <p:nvPr>
            <p:ph type="title"/>
          </p:nvPr>
        </p:nvSpPr>
        <p:spPr/>
        <p:txBody>
          <a:bodyPr/>
          <a:lstStyle/>
          <a:p>
            <a:r>
              <a:rPr lang="en-US" dirty="0"/>
              <a:t>How to Communicate Data Using Different Formats </a:t>
            </a:r>
            <a:endParaRPr lang="en-GB" dirty="0"/>
          </a:p>
        </p:txBody>
      </p:sp>
      <p:sp>
        <p:nvSpPr>
          <p:cNvPr id="10" name="Content Placeholder 8">
            <a:extLst>
              <a:ext uri="{FF2B5EF4-FFF2-40B4-BE49-F238E27FC236}">
                <a16:creationId xmlns:a16="http://schemas.microsoft.com/office/drawing/2014/main" id="{7D33564B-7993-B605-E785-D26CF47ABCA4}"/>
              </a:ext>
            </a:extLst>
          </p:cNvPr>
          <p:cNvSpPr txBox="1">
            <a:spLocks/>
          </p:cNvSpPr>
          <p:nvPr/>
        </p:nvSpPr>
        <p:spPr>
          <a:xfrm>
            <a:off x="5875598" y="1236593"/>
            <a:ext cx="5325802" cy="4264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Open Sans"/>
                <a:ea typeface="+mn-ea"/>
                <a:cs typeface="+mn-cs"/>
              </a:rPr>
              <a:t>Alternative</a:t>
            </a:r>
            <a:r>
              <a:rPr kumimoji="0" lang="en-US" sz="2400" b="1" i="0" u="none" strike="noStrike" kern="1200" cap="none" spc="0" normalizeH="0" baseline="0" noProof="0" dirty="0">
                <a:ln>
                  <a:noFill/>
                </a:ln>
                <a:solidFill>
                  <a:prstClr val="white"/>
                </a:solidFill>
                <a:effectLst/>
                <a:uLnTx/>
                <a:uFillTx/>
                <a:latin typeface="Open Sans"/>
                <a:ea typeface="+mn-ea"/>
                <a:cs typeface="+mn-cs"/>
              </a:rPr>
              <a:t> </a:t>
            </a:r>
          </a:p>
          <a:p>
            <a:pPr marL="341313" marR="0" lvl="0" indent="-341313" algn="l" defTabSz="914400" rtl="0" eaLnBrk="1" fontAlgn="auto" latinLnBrk="0" hangingPunct="1">
              <a:lnSpc>
                <a:spcPct val="110000"/>
              </a:lnSpc>
              <a:spcBef>
                <a:spcPts val="0"/>
              </a:spcBef>
              <a:spcAft>
                <a:spcPts val="600"/>
              </a:spcAft>
              <a:buClrTx/>
              <a:buSzTx/>
              <a:buFont typeface="Wingdings 3" panose="05040102010807070707" pitchFamily="18" charset="2"/>
              <a:buChar char="ª"/>
              <a:tabLst/>
              <a:defRPr/>
            </a:pPr>
            <a:r>
              <a:rPr kumimoji="0" lang="en-US" sz="1600" b="0" i="0" u="none" strike="noStrike" kern="1200" cap="none" spc="0" normalizeH="0" baseline="0" noProof="0" dirty="0">
                <a:ln>
                  <a:noFill/>
                </a:ln>
                <a:solidFill>
                  <a:prstClr val="white"/>
                </a:solidFill>
                <a:effectLst/>
                <a:uLnTx/>
                <a:uFillTx/>
                <a:latin typeface="Open Sans"/>
                <a:ea typeface="+mn-ea"/>
                <a:cs typeface="+mn-cs"/>
              </a:rPr>
              <a:t>Graphic novels </a:t>
            </a:r>
          </a:p>
          <a:p>
            <a:pPr marL="341313" marR="0" lvl="0" indent="-341313" algn="l" defTabSz="914400" rtl="0" eaLnBrk="1" fontAlgn="auto" latinLnBrk="0" hangingPunct="1">
              <a:lnSpc>
                <a:spcPct val="110000"/>
              </a:lnSpc>
              <a:spcBef>
                <a:spcPts val="0"/>
              </a:spcBef>
              <a:spcAft>
                <a:spcPts val="600"/>
              </a:spcAft>
              <a:buClrTx/>
              <a:buSzTx/>
              <a:buFont typeface="Wingdings 3" panose="05040102010807070707" pitchFamily="18" charset="2"/>
              <a:buChar char="ª"/>
              <a:tabLst/>
              <a:defRPr/>
            </a:pPr>
            <a:r>
              <a:rPr kumimoji="0" lang="en-US" sz="1600" b="0" i="0" u="none" strike="noStrike" kern="1200" cap="none" spc="0" normalizeH="0" baseline="0" noProof="0" dirty="0">
                <a:ln>
                  <a:noFill/>
                </a:ln>
                <a:solidFill>
                  <a:prstClr val="white"/>
                </a:solidFill>
                <a:effectLst/>
                <a:uLnTx/>
                <a:uFillTx/>
                <a:latin typeface="Open Sans"/>
                <a:ea typeface="+mn-ea"/>
                <a:cs typeface="+mn-cs"/>
              </a:rPr>
              <a:t>Murals </a:t>
            </a:r>
          </a:p>
          <a:p>
            <a:pPr marL="341313" marR="0" lvl="0" indent="-341313" algn="l" defTabSz="914400" rtl="0" eaLnBrk="1" fontAlgn="auto" latinLnBrk="0" hangingPunct="1">
              <a:lnSpc>
                <a:spcPct val="110000"/>
              </a:lnSpc>
              <a:spcBef>
                <a:spcPts val="0"/>
              </a:spcBef>
              <a:spcAft>
                <a:spcPts val="600"/>
              </a:spcAft>
              <a:buClrTx/>
              <a:buSzTx/>
              <a:buFont typeface="Wingdings 3" panose="05040102010807070707" pitchFamily="18" charset="2"/>
              <a:buChar char="ª"/>
              <a:tabLst/>
              <a:defRPr/>
            </a:pPr>
            <a:r>
              <a:rPr kumimoji="0" lang="en-US" sz="1600" b="0" i="0" u="none" strike="noStrike" kern="1200" cap="none" spc="0" normalizeH="0" baseline="0" noProof="0" dirty="0">
                <a:ln>
                  <a:noFill/>
                </a:ln>
                <a:solidFill>
                  <a:prstClr val="white"/>
                </a:solidFill>
                <a:effectLst/>
                <a:uLnTx/>
                <a:uFillTx/>
                <a:latin typeface="Open Sans"/>
                <a:ea typeface="+mn-ea"/>
                <a:cs typeface="+mn-cs"/>
              </a:rPr>
              <a:t>Interactive community exhibit</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340878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36F3DF-7AA0-87A3-232A-10C21F2C835D}"/>
              </a:ext>
            </a:extLst>
          </p:cNvPr>
          <p:cNvSpPr>
            <a:spLocks noGrp="1"/>
          </p:cNvSpPr>
          <p:nvPr>
            <p:ph type="sldNum" sz="quarter" idx="10"/>
          </p:nvPr>
        </p:nvSpPr>
        <p:spPr/>
        <p:txBody>
          <a:bodyPr/>
          <a:lstStyle/>
          <a:p>
            <a:fld id="{3DB2631F-66FF-594A-AF83-E38E4C69F014}" type="slidenum">
              <a:rPr lang="en-US" smtClean="0"/>
              <a:t>83</a:t>
            </a:fld>
            <a:endParaRPr lang="en-US"/>
          </a:p>
        </p:txBody>
      </p:sp>
      <p:sp>
        <p:nvSpPr>
          <p:cNvPr id="2" name="Title 1">
            <a:extLst>
              <a:ext uri="{FF2B5EF4-FFF2-40B4-BE49-F238E27FC236}">
                <a16:creationId xmlns:a16="http://schemas.microsoft.com/office/drawing/2014/main" id="{4B9E3488-BC70-004E-A8BF-676E240F4664}"/>
              </a:ext>
            </a:extLst>
          </p:cNvPr>
          <p:cNvSpPr>
            <a:spLocks noGrp="1"/>
          </p:cNvSpPr>
          <p:nvPr>
            <p:ph type="title"/>
          </p:nvPr>
        </p:nvSpPr>
        <p:spPr/>
        <p:txBody>
          <a:bodyPr vert="horz" lIns="91440" tIns="45720" rIns="91440" bIns="45720" rtlCol="0" anchor="b">
            <a:normAutofit fontScale="90000"/>
          </a:bodyPr>
          <a:lstStyle/>
          <a:p>
            <a:r>
              <a:rPr lang="en-US" dirty="0"/>
              <a:t>Framing Data Equitably </a:t>
            </a:r>
          </a:p>
        </p:txBody>
      </p:sp>
      <p:sp>
        <p:nvSpPr>
          <p:cNvPr id="7" name="Content Placeholder 2">
            <a:extLst>
              <a:ext uri="{FF2B5EF4-FFF2-40B4-BE49-F238E27FC236}">
                <a16:creationId xmlns:a16="http://schemas.microsoft.com/office/drawing/2014/main" id="{C8463A33-04C0-3482-835A-E614712F7CD8}"/>
              </a:ext>
            </a:extLst>
          </p:cNvPr>
          <p:cNvSpPr txBox="1">
            <a:spLocks/>
          </p:cNvSpPr>
          <p:nvPr/>
        </p:nvSpPr>
        <p:spPr>
          <a:xfrm>
            <a:off x="872907" y="2186011"/>
            <a:ext cx="5102008" cy="3877134"/>
          </a:xfrm>
          <a:prstGeom prst="roundRect">
            <a:avLst>
              <a:gd name="adj" fmla="val 4576"/>
            </a:avLst>
          </a:prstGeom>
          <a:solidFill>
            <a:schemeClr val="bg1"/>
          </a:solidFill>
        </p:spPr>
        <p:txBody>
          <a:bodyPr lIns="274320" tIns="274320" rIns="274320" bIns="2743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Use plain language</a:t>
            </a:r>
          </a:p>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Keep language justice and accessibility goals in mind; what languages and format should data be shared in to make them accessible? </a:t>
            </a:r>
          </a:p>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Draw linkages to systems level determinants of health</a:t>
            </a:r>
          </a:p>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Integrate community-level data wherever possible </a:t>
            </a:r>
          </a:p>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Acknowledge the influence of historical factors and inequitable policy </a:t>
            </a:r>
          </a:p>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Directly call out inequities </a:t>
            </a:r>
          </a:p>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Integrate community voices wherever possible </a:t>
            </a:r>
          </a:p>
          <a:p>
            <a:pPr>
              <a:lnSpc>
                <a:spcPct val="100000"/>
              </a:lnSpc>
              <a:spcBef>
                <a:spcPts val="0"/>
              </a:spcBef>
              <a:spcAft>
                <a:spcPts val="1200"/>
              </a:spcAft>
              <a:buClr>
                <a:srgbClr val="65B374"/>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Include solutions, tools, recommendations that address systemic inequities and policy </a:t>
            </a:r>
          </a:p>
        </p:txBody>
      </p:sp>
      <p:sp>
        <p:nvSpPr>
          <p:cNvPr id="8" name="Content Placeholder 2">
            <a:extLst>
              <a:ext uri="{FF2B5EF4-FFF2-40B4-BE49-F238E27FC236}">
                <a16:creationId xmlns:a16="http://schemas.microsoft.com/office/drawing/2014/main" id="{61FD9B42-A846-52E1-C188-796B951EEC23}"/>
              </a:ext>
            </a:extLst>
          </p:cNvPr>
          <p:cNvSpPr txBox="1">
            <a:spLocks/>
          </p:cNvSpPr>
          <p:nvPr/>
        </p:nvSpPr>
        <p:spPr>
          <a:xfrm>
            <a:off x="6273713" y="2186010"/>
            <a:ext cx="5102008" cy="3877134"/>
          </a:xfrm>
          <a:prstGeom prst="roundRect">
            <a:avLst>
              <a:gd name="adj" fmla="val 4576"/>
            </a:avLst>
          </a:prstGeom>
          <a:solidFill>
            <a:schemeClr val="bg1"/>
          </a:solidFill>
        </p:spPr>
        <p:txBody>
          <a:bodyPr lIns="274320" tIns="274320" rIns="274320" bIns="2743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Rely on jargon or overly complex language</a:t>
            </a:r>
          </a:p>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Forget to plan for translation and interpretation of your data products</a:t>
            </a:r>
          </a:p>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Exclusively focus on individual behaviors and outcomes</a:t>
            </a:r>
          </a:p>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Only examine individual-level outcomes</a:t>
            </a:r>
          </a:p>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Use stigmatizing language or language that appears to blame the individual </a:t>
            </a:r>
          </a:p>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Refer to inequities solely as disparities</a:t>
            </a:r>
          </a:p>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Ignore community perspectives and wisdom</a:t>
            </a:r>
          </a:p>
          <a:p>
            <a:pPr>
              <a:lnSpc>
                <a:spcPct val="100000"/>
              </a:lnSpc>
              <a:spcBef>
                <a:spcPts val="0"/>
              </a:spcBef>
              <a:spcAft>
                <a:spcPts val="1200"/>
              </a:spcAft>
              <a:buClr>
                <a:srgbClr val="FF5050"/>
              </a:buClr>
              <a:buFont typeface="Wingdings 3" panose="05040102010807070707" pitchFamily="18" charset="2"/>
              <a:buChar char="ª"/>
            </a:pPr>
            <a:r>
              <a:rPr lang="en-US" sz="1200" dirty="0">
                <a:ea typeface="Calibri" panose="020F0502020204030204" pitchFamily="34" charset="0"/>
                <a:cs typeface="Times New Roman" panose="02020603050405020304" pitchFamily="18" charset="0"/>
              </a:rPr>
              <a:t>Ignore the impact of policy on health outcomes </a:t>
            </a:r>
          </a:p>
        </p:txBody>
      </p:sp>
      <p:sp>
        <p:nvSpPr>
          <p:cNvPr id="9" name="Title 1">
            <a:extLst>
              <a:ext uri="{FF2B5EF4-FFF2-40B4-BE49-F238E27FC236}">
                <a16:creationId xmlns:a16="http://schemas.microsoft.com/office/drawing/2014/main" id="{BE8B03D9-7BAB-2E17-B805-2D6077234994}"/>
              </a:ext>
            </a:extLst>
          </p:cNvPr>
          <p:cNvSpPr txBox="1">
            <a:spLocks/>
          </p:cNvSpPr>
          <p:nvPr/>
        </p:nvSpPr>
        <p:spPr>
          <a:xfrm>
            <a:off x="1190094" y="1760194"/>
            <a:ext cx="1133223" cy="40197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400" kern="1200">
                <a:solidFill>
                  <a:schemeClr val="accent1">
                    <a:lumMod val="50000"/>
                  </a:schemeClr>
                </a:solidFill>
                <a:latin typeface="+mj-lt"/>
                <a:ea typeface="+mj-ea"/>
                <a:cs typeface="+mj-cs"/>
              </a:defRPr>
            </a:lvl1pPr>
          </a:lstStyle>
          <a:p>
            <a:r>
              <a:rPr lang="en-US" sz="2200" dirty="0">
                <a:solidFill>
                  <a:schemeClr val="tx1"/>
                </a:solidFill>
              </a:rPr>
              <a:t>Do</a:t>
            </a:r>
          </a:p>
        </p:txBody>
      </p:sp>
      <p:sp>
        <p:nvSpPr>
          <p:cNvPr id="10" name="Title 1">
            <a:extLst>
              <a:ext uri="{FF2B5EF4-FFF2-40B4-BE49-F238E27FC236}">
                <a16:creationId xmlns:a16="http://schemas.microsoft.com/office/drawing/2014/main" id="{60D17305-885F-B8FF-A49F-A11A4386884A}"/>
              </a:ext>
            </a:extLst>
          </p:cNvPr>
          <p:cNvSpPr txBox="1">
            <a:spLocks/>
          </p:cNvSpPr>
          <p:nvPr/>
        </p:nvSpPr>
        <p:spPr>
          <a:xfrm>
            <a:off x="6615266" y="1760194"/>
            <a:ext cx="1133223" cy="40197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400" kern="1200">
                <a:solidFill>
                  <a:schemeClr val="accent1">
                    <a:lumMod val="50000"/>
                  </a:schemeClr>
                </a:solidFill>
                <a:latin typeface="+mj-lt"/>
                <a:ea typeface="+mj-ea"/>
                <a:cs typeface="+mj-cs"/>
              </a:defRPr>
            </a:lvl1pPr>
          </a:lstStyle>
          <a:p>
            <a:r>
              <a:rPr lang="en-US" sz="2200" dirty="0">
                <a:solidFill>
                  <a:schemeClr val="tx1"/>
                </a:solidFill>
              </a:rPr>
              <a:t>Don’t</a:t>
            </a:r>
          </a:p>
        </p:txBody>
      </p:sp>
      <p:pic>
        <p:nvPicPr>
          <p:cNvPr id="5" name="Graphic 4">
            <a:extLst>
              <a:ext uri="{FF2B5EF4-FFF2-40B4-BE49-F238E27FC236}">
                <a16:creationId xmlns:a16="http://schemas.microsoft.com/office/drawing/2014/main" id="{A0E0C64D-D69C-1FB0-F196-DA7ED68705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8084" y="1802434"/>
            <a:ext cx="274320" cy="274320"/>
          </a:xfrm>
          <a:prstGeom prst="rect">
            <a:avLst/>
          </a:prstGeom>
        </p:spPr>
      </p:pic>
      <p:pic>
        <p:nvPicPr>
          <p:cNvPr id="11" name="Graphic 10">
            <a:extLst>
              <a:ext uri="{FF2B5EF4-FFF2-40B4-BE49-F238E27FC236}">
                <a16:creationId xmlns:a16="http://schemas.microsoft.com/office/drawing/2014/main" id="{07664920-75A1-6176-8D34-6B1839B330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6722" y="1804342"/>
            <a:ext cx="274320" cy="274320"/>
          </a:xfrm>
          <a:prstGeom prst="rect">
            <a:avLst/>
          </a:prstGeom>
        </p:spPr>
      </p:pic>
    </p:spTree>
    <p:extLst>
      <p:ext uri="{BB962C8B-B14F-4D97-AF65-F5344CB8AC3E}">
        <p14:creationId xmlns:p14="http://schemas.microsoft.com/office/powerpoint/2010/main" val="212055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3AAFD0-6312-AC49-7DA1-C6253A47DAC7}"/>
              </a:ext>
            </a:extLst>
          </p:cNvPr>
          <p:cNvSpPr>
            <a:spLocks noGrp="1"/>
          </p:cNvSpPr>
          <p:nvPr>
            <p:ph type="sldNum" sz="quarter" idx="10"/>
          </p:nvPr>
        </p:nvSpPr>
        <p:spPr/>
        <p:txBody>
          <a:bodyPr/>
          <a:lstStyle/>
          <a:p>
            <a:fld id="{397FDA30-B8BA-4453-AFC9-28FC6CA5AD01}" type="slidenum">
              <a:rPr lang="en-GB" smtClean="0"/>
              <a:pPr/>
              <a:t>84</a:t>
            </a:fld>
            <a:endParaRPr lang="en-GB" dirty="0"/>
          </a:p>
        </p:txBody>
      </p:sp>
      <p:sp>
        <p:nvSpPr>
          <p:cNvPr id="4" name="Title 1">
            <a:extLst>
              <a:ext uri="{FF2B5EF4-FFF2-40B4-BE49-F238E27FC236}">
                <a16:creationId xmlns:a16="http://schemas.microsoft.com/office/drawing/2014/main" id="{EFC63C49-F7E3-70CC-0EFA-6EDAF37803CE}"/>
              </a:ext>
            </a:extLst>
          </p:cNvPr>
          <p:cNvSpPr txBox="1">
            <a:spLocks/>
          </p:cNvSpPr>
          <p:nvPr/>
        </p:nvSpPr>
        <p:spPr>
          <a:xfrm>
            <a:off x="4547292" y="2887747"/>
            <a:ext cx="5276336" cy="1049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Activity 5: </a:t>
            </a:r>
            <a:br>
              <a:rPr lang="en-US" sz="4800" dirty="0">
                <a:solidFill>
                  <a:schemeClr val="bg1"/>
                </a:solidFill>
              </a:rPr>
            </a:br>
            <a:r>
              <a:rPr lang="en-US" sz="4800" dirty="0">
                <a:solidFill>
                  <a:schemeClr val="bg1"/>
                </a:solidFill>
              </a:rPr>
              <a:t>Data Scenario </a:t>
            </a:r>
            <a:endParaRPr lang="en-US" sz="5000" dirty="0">
              <a:solidFill>
                <a:schemeClr val="bg1"/>
              </a:solidFill>
            </a:endParaRPr>
          </a:p>
        </p:txBody>
      </p:sp>
      <p:pic>
        <p:nvPicPr>
          <p:cNvPr id="5" name="Graphic 4">
            <a:extLst>
              <a:ext uri="{FF2B5EF4-FFF2-40B4-BE49-F238E27FC236}">
                <a16:creationId xmlns:a16="http://schemas.microsoft.com/office/drawing/2014/main" id="{2C6CDC86-8B20-1523-3588-296D5C6A9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0021" y="2792497"/>
            <a:ext cx="1438990" cy="1181486"/>
          </a:xfrm>
          <a:prstGeom prst="rect">
            <a:avLst/>
          </a:prstGeom>
        </p:spPr>
      </p:pic>
    </p:spTree>
    <p:extLst>
      <p:ext uri="{BB962C8B-B14F-4D97-AF65-F5344CB8AC3E}">
        <p14:creationId xmlns:p14="http://schemas.microsoft.com/office/powerpoint/2010/main" val="211820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1E940A6-665E-6884-6D06-B5304C525F1D}"/>
              </a:ext>
            </a:extLst>
          </p:cNvPr>
          <p:cNvSpPr txBox="1">
            <a:spLocks/>
          </p:cNvSpPr>
          <p:nvPr/>
        </p:nvSpPr>
        <p:spPr>
          <a:xfrm>
            <a:off x="729918" y="1196264"/>
            <a:ext cx="3473591" cy="13831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400" b="1" dirty="0">
                <a:solidFill>
                  <a:schemeClr val="accent1">
                    <a:lumMod val="50000"/>
                  </a:schemeClr>
                </a:solidFill>
                <a:cs typeface="Calibri Light"/>
              </a:rPr>
              <a:t>Activity 5 Scenario</a:t>
            </a:r>
            <a:endParaRPr lang="en-US" sz="3400" b="1" dirty="0">
              <a:solidFill>
                <a:schemeClr val="accent1">
                  <a:lumMod val="50000"/>
                </a:schemeClr>
              </a:solidFill>
            </a:endParaRPr>
          </a:p>
        </p:txBody>
      </p:sp>
      <p:sp>
        <p:nvSpPr>
          <p:cNvPr id="14" name="Content Placeholder 8">
            <a:extLst>
              <a:ext uri="{FF2B5EF4-FFF2-40B4-BE49-F238E27FC236}">
                <a16:creationId xmlns:a16="http://schemas.microsoft.com/office/drawing/2014/main" id="{E16A2358-2441-2861-1DA7-37B0B75545B2}"/>
              </a:ext>
            </a:extLst>
          </p:cNvPr>
          <p:cNvSpPr txBox="1">
            <a:spLocks/>
          </p:cNvSpPr>
          <p:nvPr/>
        </p:nvSpPr>
        <p:spPr>
          <a:xfrm>
            <a:off x="5068389" y="1196264"/>
            <a:ext cx="6393694" cy="42640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800"/>
              </a:spcAft>
              <a:buNone/>
            </a:pPr>
            <a:r>
              <a:rPr lang="en-US" sz="1800" dirty="0"/>
              <a:t>What are our </a:t>
            </a:r>
            <a:r>
              <a:rPr lang="en-US" sz="1800" b="1" dirty="0"/>
              <a:t>goals</a:t>
            </a:r>
            <a:r>
              <a:rPr lang="en-US" sz="1800" dirty="0"/>
              <a:t> for analyzing and using data in this scenario? </a:t>
            </a:r>
          </a:p>
          <a:p>
            <a:pPr marL="0" indent="0">
              <a:lnSpc>
                <a:spcPct val="110000"/>
              </a:lnSpc>
              <a:spcAft>
                <a:spcPts val="1800"/>
              </a:spcAft>
              <a:buNone/>
            </a:pPr>
            <a:r>
              <a:rPr lang="en-US" sz="1800" dirty="0"/>
              <a:t>Who is our </a:t>
            </a:r>
            <a:r>
              <a:rPr lang="en-US" sz="1800" b="1" dirty="0"/>
              <a:t>audience</a:t>
            </a:r>
            <a:r>
              <a:rPr lang="en-US" sz="1800" dirty="0"/>
              <a:t>/who are we trying to reach? With whom will we plan to share the data we’ve gathered? (Hint: you don’t have to just pick one group!)</a:t>
            </a:r>
          </a:p>
          <a:p>
            <a:pPr marL="0" indent="0">
              <a:lnSpc>
                <a:spcPct val="110000"/>
              </a:lnSpc>
              <a:spcAft>
                <a:spcPts val="1800"/>
              </a:spcAft>
              <a:buNone/>
            </a:pPr>
            <a:r>
              <a:rPr lang="en-US" sz="1800" dirty="0"/>
              <a:t>What should we keep in mind as we develop our </a:t>
            </a:r>
            <a:r>
              <a:rPr lang="en-US" sz="1800" b="1" dirty="0"/>
              <a:t>message</a:t>
            </a:r>
            <a:r>
              <a:rPr lang="en-US" sz="1800" dirty="0"/>
              <a:t>? Consider different stakeholders—what framing and format would resonate with their values and needs? </a:t>
            </a:r>
          </a:p>
          <a:p>
            <a:pPr marL="0" indent="0">
              <a:lnSpc>
                <a:spcPct val="110000"/>
              </a:lnSpc>
              <a:spcAft>
                <a:spcPts val="1800"/>
              </a:spcAft>
              <a:buNone/>
            </a:pPr>
            <a:r>
              <a:rPr lang="en-US" sz="1800" dirty="0"/>
              <a:t>What are important factors to address to ensure we communicate our data </a:t>
            </a:r>
            <a:r>
              <a:rPr lang="en-US" sz="1800" b="1" dirty="0"/>
              <a:t>equitably</a:t>
            </a:r>
            <a:r>
              <a:rPr lang="en-US" sz="1800" dirty="0"/>
              <a:t>? How can we best engage with stakeholders to communicate our message? </a:t>
            </a:r>
          </a:p>
          <a:p>
            <a:pPr marL="0" indent="0">
              <a:lnSpc>
                <a:spcPct val="110000"/>
              </a:lnSpc>
              <a:spcAft>
                <a:spcPts val="1800"/>
              </a:spcAft>
              <a:buNone/>
            </a:pPr>
            <a:endParaRPr lang="en-US" sz="1800" dirty="0"/>
          </a:p>
        </p:txBody>
      </p:sp>
      <p:sp>
        <p:nvSpPr>
          <p:cNvPr id="4" name="Rectangle: Rounded Corners 3">
            <a:extLst>
              <a:ext uri="{FF2B5EF4-FFF2-40B4-BE49-F238E27FC236}">
                <a16:creationId xmlns:a16="http://schemas.microsoft.com/office/drawing/2014/main" id="{86FCD56A-C8E4-A666-E8E2-6C6AF5FF51F2}"/>
              </a:ext>
            </a:extLst>
          </p:cNvPr>
          <p:cNvSpPr/>
          <p:nvPr/>
        </p:nvSpPr>
        <p:spPr>
          <a:xfrm>
            <a:off x="4310741" y="1260167"/>
            <a:ext cx="640080" cy="6400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G</a:t>
            </a:r>
            <a:endParaRPr lang="en-GB" sz="3000" dirty="0">
              <a:solidFill>
                <a:schemeClr val="bg1"/>
              </a:solidFill>
              <a:latin typeface="+mj-lt"/>
            </a:endParaRPr>
          </a:p>
        </p:txBody>
      </p:sp>
      <p:sp>
        <p:nvSpPr>
          <p:cNvPr id="2" name="Slide Number Placeholder 1">
            <a:extLst>
              <a:ext uri="{FF2B5EF4-FFF2-40B4-BE49-F238E27FC236}">
                <a16:creationId xmlns:a16="http://schemas.microsoft.com/office/drawing/2014/main" id="{5DB3013B-DA43-216A-A593-0101DDDD4D9E}"/>
              </a:ext>
            </a:extLst>
          </p:cNvPr>
          <p:cNvSpPr>
            <a:spLocks noGrp="1"/>
          </p:cNvSpPr>
          <p:nvPr>
            <p:ph type="sldNum" sz="quarter" idx="10"/>
          </p:nvPr>
        </p:nvSpPr>
        <p:spPr/>
        <p:txBody>
          <a:bodyPr/>
          <a:lstStyle/>
          <a:p>
            <a:fld id="{397FDA30-B8BA-4453-AFC9-28FC6CA5AD01}" type="slidenum">
              <a:rPr lang="en-GB" smtClean="0"/>
              <a:pPr/>
              <a:t>85</a:t>
            </a:fld>
            <a:endParaRPr lang="en-GB" dirty="0"/>
          </a:p>
        </p:txBody>
      </p:sp>
      <p:sp>
        <p:nvSpPr>
          <p:cNvPr id="9" name="Rectangle: Rounded Corners 8">
            <a:extLst>
              <a:ext uri="{FF2B5EF4-FFF2-40B4-BE49-F238E27FC236}">
                <a16:creationId xmlns:a16="http://schemas.microsoft.com/office/drawing/2014/main" id="{B994A98D-F608-D35A-4E42-6218A04833AD}"/>
              </a:ext>
            </a:extLst>
          </p:cNvPr>
          <p:cNvSpPr/>
          <p:nvPr/>
        </p:nvSpPr>
        <p:spPr>
          <a:xfrm>
            <a:off x="4325431" y="2241982"/>
            <a:ext cx="640080" cy="640080"/>
          </a:xfrm>
          <a:prstGeom prst="roundRect">
            <a:avLst/>
          </a:prstGeom>
          <a:solidFill>
            <a:srgbClr val="35B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A</a:t>
            </a:r>
            <a:endParaRPr lang="en-GB" sz="3000" dirty="0">
              <a:solidFill>
                <a:schemeClr val="bg1"/>
              </a:solidFill>
              <a:latin typeface="+mj-lt"/>
            </a:endParaRPr>
          </a:p>
        </p:txBody>
      </p:sp>
      <p:sp>
        <p:nvSpPr>
          <p:cNvPr id="10" name="Rectangle: Rounded Corners 9">
            <a:extLst>
              <a:ext uri="{FF2B5EF4-FFF2-40B4-BE49-F238E27FC236}">
                <a16:creationId xmlns:a16="http://schemas.microsoft.com/office/drawing/2014/main" id="{F1408828-826F-C0F9-6C84-E39C865E0BFB}"/>
              </a:ext>
            </a:extLst>
          </p:cNvPr>
          <p:cNvSpPr/>
          <p:nvPr/>
        </p:nvSpPr>
        <p:spPr>
          <a:xfrm>
            <a:off x="4310741" y="3442063"/>
            <a:ext cx="640080" cy="596549"/>
          </a:xfrm>
          <a:prstGeom prst="roundRect">
            <a:avLst/>
          </a:prstGeom>
          <a:solidFill>
            <a:srgbClr val="FB8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M</a:t>
            </a:r>
            <a:endParaRPr lang="en-GB" sz="3000" dirty="0">
              <a:solidFill>
                <a:schemeClr val="bg1"/>
              </a:solidFill>
              <a:latin typeface="+mj-lt"/>
            </a:endParaRPr>
          </a:p>
        </p:txBody>
      </p:sp>
      <p:sp>
        <p:nvSpPr>
          <p:cNvPr id="11" name="Rectangle: Rounded Corners 10">
            <a:extLst>
              <a:ext uri="{FF2B5EF4-FFF2-40B4-BE49-F238E27FC236}">
                <a16:creationId xmlns:a16="http://schemas.microsoft.com/office/drawing/2014/main" id="{6217DCB5-DB9C-79C3-104B-1A2A68866E98}"/>
              </a:ext>
            </a:extLst>
          </p:cNvPr>
          <p:cNvSpPr/>
          <p:nvPr/>
        </p:nvSpPr>
        <p:spPr>
          <a:xfrm>
            <a:off x="4306387" y="4739576"/>
            <a:ext cx="640080" cy="596549"/>
          </a:xfrm>
          <a:prstGeom prst="roundRect">
            <a:avLst/>
          </a:prstGeom>
          <a:solidFill>
            <a:srgbClr val="A8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E</a:t>
            </a:r>
            <a:endParaRPr lang="en-GB" sz="3000" dirty="0">
              <a:solidFill>
                <a:schemeClr val="bg1"/>
              </a:solidFill>
              <a:latin typeface="+mj-lt"/>
            </a:endParaRPr>
          </a:p>
        </p:txBody>
      </p:sp>
    </p:spTree>
    <p:extLst>
      <p:ext uri="{BB962C8B-B14F-4D97-AF65-F5344CB8AC3E}">
        <p14:creationId xmlns:p14="http://schemas.microsoft.com/office/powerpoint/2010/main" val="304280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4F3F-C3C4-566D-27AD-047F67293BCA}"/>
              </a:ext>
            </a:extLst>
          </p:cNvPr>
          <p:cNvSpPr txBox="1">
            <a:spLocks/>
          </p:cNvSpPr>
          <p:nvPr/>
        </p:nvSpPr>
        <p:spPr>
          <a:xfrm>
            <a:off x="1632034" y="3004344"/>
            <a:ext cx="8509291" cy="84931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600"/>
              </a:spcAft>
            </a:pPr>
            <a:r>
              <a:rPr lang="en-US" sz="4400" dirty="0">
                <a:solidFill>
                  <a:schemeClr val="bg1"/>
                </a:solidFill>
                <a:cs typeface="Calibri Light"/>
              </a:rPr>
              <a:t>Summary and Next Steps</a:t>
            </a:r>
            <a:endParaRPr lang="en-US" sz="5000" b="1" dirty="0">
              <a:solidFill>
                <a:schemeClr val="bg1"/>
              </a:solidFill>
            </a:endParaRPr>
          </a:p>
        </p:txBody>
      </p:sp>
      <p:sp>
        <p:nvSpPr>
          <p:cNvPr id="3" name="Slide Number Placeholder 2">
            <a:extLst>
              <a:ext uri="{FF2B5EF4-FFF2-40B4-BE49-F238E27FC236}">
                <a16:creationId xmlns:a16="http://schemas.microsoft.com/office/drawing/2014/main" id="{F3FA4BC5-A61A-A753-0E99-8536D1AB6CB1}"/>
              </a:ext>
            </a:extLst>
          </p:cNvPr>
          <p:cNvSpPr>
            <a:spLocks noGrp="1"/>
          </p:cNvSpPr>
          <p:nvPr>
            <p:ph type="sldNum" sz="quarter" idx="10"/>
          </p:nvPr>
        </p:nvSpPr>
        <p:spPr/>
        <p:txBody>
          <a:bodyPr/>
          <a:lstStyle/>
          <a:p>
            <a:fld id="{397FDA30-B8BA-4453-AFC9-28FC6CA5AD01}" type="slidenum">
              <a:rPr lang="en-GB" smtClean="0"/>
              <a:pPr/>
              <a:t>86</a:t>
            </a:fld>
            <a:endParaRPr lang="en-GB" dirty="0"/>
          </a:p>
        </p:txBody>
      </p:sp>
    </p:spTree>
    <p:extLst>
      <p:ext uri="{BB962C8B-B14F-4D97-AF65-F5344CB8AC3E}">
        <p14:creationId xmlns:p14="http://schemas.microsoft.com/office/powerpoint/2010/main" val="363404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0DB75EA4-3FC1-456A-B17D-A4C4DA422469}"/>
              </a:ext>
            </a:extLst>
          </p:cNvPr>
          <p:cNvSpPr/>
          <p:nvPr/>
        </p:nvSpPr>
        <p:spPr>
          <a:xfrm>
            <a:off x="1749147" y="2132995"/>
            <a:ext cx="20572" cy="20576"/>
          </a:xfrm>
          <a:custGeom>
            <a:avLst/>
            <a:gdLst/>
            <a:ahLst/>
            <a:cxnLst/>
            <a:rect l="l" t="t" r="r" b="b"/>
            <a:pathLst>
              <a:path w="20572" h="20576"/>
            </a:pathLst>
          </a:custGeom>
          <a:solidFill>
            <a:schemeClr val="bg1"/>
          </a:solidFill>
          <a:ln w="5122" cap="flat">
            <a:solidFill>
              <a:srgbClr val="000000"/>
            </a:solidFill>
            <a:prstDash val="solid"/>
            <a:miter/>
          </a:ln>
        </p:spPr>
        <p:txBody>
          <a:bodyPr rtlCol="0" anchor="ctr"/>
          <a:lstStyle/>
          <a:p>
            <a:endParaRPr lang="en-GB"/>
          </a:p>
        </p:txBody>
      </p:sp>
      <p:sp>
        <p:nvSpPr>
          <p:cNvPr id="8" name="Title 1">
            <a:extLst>
              <a:ext uri="{FF2B5EF4-FFF2-40B4-BE49-F238E27FC236}">
                <a16:creationId xmlns:a16="http://schemas.microsoft.com/office/drawing/2014/main" id="{E68B761F-D397-0CAD-66C6-D49BD3A16195}"/>
              </a:ext>
            </a:extLst>
          </p:cNvPr>
          <p:cNvSpPr txBox="1">
            <a:spLocks/>
          </p:cNvSpPr>
          <p:nvPr/>
        </p:nvSpPr>
        <p:spPr>
          <a:xfrm>
            <a:off x="3531691" y="1231118"/>
            <a:ext cx="7602216" cy="34192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5000" b="1" dirty="0">
                <a:solidFill>
                  <a:schemeClr val="bg1"/>
                </a:solidFill>
                <a:cs typeface="Calibri Light"/>
              </a:rPr>
              <a:t>Data Literacy: </a:t>
            </a:r>
          </a:p>
          <a:p>
            <a:pPr>
              <a:lnSpc>
                <a:spcPct val="100000"/>
              </a:lnSpc>
              <a:spcAft>
                <a:spcPts val="600"/>
              </a:spcAft>
            </a:pPr>
            <a:r>
              <a:rPr lang="en-US" sz="5000" b="1" dirty="0">
                <a:solidFill>
                  <a:schemeClr val="bg1"/>
                </a:solidFill>
                <a:cs typeface="Calibri Light"/>
              </a:rPr>
              <a:t>Understanding </a:t>
            </a:r>
          </a:p>
          <a:p>
            <a:pPr>
              <a:lnSpc>
                <a:spcPct val="100000"/>
              </a:lnSpc>
              <a:spcAft>
                <a:spcPts val="600"/>
              </a:spcAft>
            </a:pPr>
            <a:r>
              <a:rPr lang="en-US" sz="5000" b="1" dirty="0">
                <a:solidFill>
                  <a:schemeClr val="bg1"/>
                </a:solidFill>
                <a:cs typeface="Calibri Light"/>
              </a:rPr>
              <a:t>the Essentials and Value of Data Use </a:t>
            </a:r>
            <a:endParaRPr lang="en-US" sz="2400" dirty="0">
              <a:solidFill>
                <a:schemeClr val="bg1"/>
              </a:solidFill>
              <a:latin typeface="+mn-lt"/>
            </a:endParaRPr>
          </a:p>
        </p:txBody>
      </p:sp>
      <p:pic>
        <p:nvPicPr>
          <p:cNvPr id="9" name="Graphic 12">
            <a:extLst>
              <a:ext uri="{FF2B5EF4-FFF2-40B4-BE49-F238E27FC236}">
                <a16:creationId xmlns:a16="http://schemas.microsoft.com/office/drawing/2014/main" id="{15514825-AB9D-B510-71AF-BCBA83CCCF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4877" y="1380684"/>
            <a:ext cx="1310264" cy="1310264"/>
          </a:xfrm>
          <a:prstGeom prst="rect">
            <a:avLst/>
          </a:prstGeom>
        </p:spPr>
      </p:pic>
    </p:spTree>
    <p:extLst>
      <p:ext uri="{BB962C8B-B14F-4D97-AF65-F5344CB8AC3E}">
        <p14:creationId xmlns:p14="http://schemas.microsoft.com/office/powerpoint/2010/main" val="9882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D95F4B-9956-C636-DECE-4F5425C5468D}"/>
              </a:ext>
            </a:extLst>
          </p:cNvPr>
          <p:cNvSpPr>
            <a:spLocks noGrp="1"/>
          </p:cNvSpPr>
          <p:nvPr>
            <p:ph type="sldNum" sz="quarter" idx="10"/>
          </p:nvPr>
        </p:nvSpPr>
        <p:spPr/>
        <p:txBody>
          <a:bodyPr/>
          <a:lstStyle/>
          <a:p>
            <a:fld id="{3DB2631F-66FF-594A-AF83-E38E4C69F014}" type="slidenum">
              <a:rPr lang="en-US" smtClean="0"/>
              <a:t>9</a:t>
            </a:fld>
            <a:endParaRPr lang="en-US"/>
          </a:p>
        </p:txBody>
      </p:sp>
      <p:sp>
        <p:nvSpPr>
          <p:cNvPr id="5" name="Title 4">
            <a:extLst>
              <a:ext uri="{FF2B5EF4-FFF2-40B4-BE49-F238E27FC236}">
                <a16:creationId xmlns:a16="http://schemas.microsoft.com/office/drawing/2014/main" id="{E44470D9-4DC8-87FC-C3A2-4079854D5F94}"/>
              </a:ext>
            </a:extLst>
          </p:cNvPr>
          <p:cNvSpPr>
            <a:spLocks noGrp="1"/>
          </p:cNvSpPr>
          <p:nvPr>
            <p:ph type="title"/>
          </p:nvPr>
        </p:nvSpPr>
        <p:spPr>
          <a:xfrm>
            <a:off x="824241" y="1244299"/>
            <a:ext cx="4089281" cy="1025176"/>
          </a:xfrm>
        </p:spPr>
        <p:txBody>
          <a:bodyPr/>
          <a:lstStyle/>
          <a:p>
            <a:r>
              <a:rPr lang="en-US" sz="3400" dirty="0"/>
              <a:t>Data Equity and Democratizing Data</a:t>
            </a:r>
            <a:br>
              <a:rPr lang="en-US" sz="3400" dirty="0"/>
            </a:br>
            <a:endParaRPr lang="en-US" sz="3400" dirty="0"/>
          </a:p>
        </p:txBody>
      </p:sp>
      <p:sp>
        <p:nvSpPr>
          <p:cNvPr id="3" name="Content Placeholder 2">
            <a:extLst>
              <a:ext uri="{FF2B5EF4-FFF2-40B4-BE49-F238E27FC236}">
                <a16:creationId xmlns:a16="http://schemas.microsoft.com/office/drawing/2014/main" id="{C9BC48E6-5184-9C47-908C-7FDF47529FF7}"/>
              </a:ext>
            </a:extLst>
          </p:cNvPr>
          <p:cNvSpPr>
            <a:spLocks noGrp="1"/>
          </p:cNvSpPr>
          <p:nvPr>
            <p:ph idx="4294967295"/>
          </p:nvPr>
        </p:nvSpPr>
        <p:spPr>
          <a:xfrm>
            <a:off x="5780203" y="1244299"/>
            <a:ext cx="5060395" cy="595518"/>
          </a:xfrm>
        </p:spPr>
        <p:txBody>
          <a:bodyPr vert="horz" lIns="91440" tIns="45720" rIns="91440" bIns="45720" rtlCol="0" anchor="t">
            <a:normAutofit/>
          </a:bodyPr>
          <a:lstStyle/>
          <a:p>
            <a:pPr marL="0" indent="0">
              <a:lnSpc>
                <a:spcPct val="110000"/>
              </a:lnSpc>
              <a:spcAft>
                <a:spcPts val="600"/>
              </a:spcAft>
              <a:buNone/>
            </a:pPr>
            <a:r>
              <a:rPr lang="en-US" sz="2000" b="1" dirty="0">
                <a:solidFill>
                  <a:schemeClr val="bg1"/>
                </a:solidFill>
              </a:rPr>
              <a:t>Questions to Consider:  </a:t>
            </a:r>
            <a:endParaRPr lang="en-US" sz="2000" dirty="0">
              <a:solidFill>
                <a:schemeClr val="bg1"/>
              </a:solidFill>
            </a:endParaRPr>
          </a:p>
        </p:txBody>
      </p:sp>
      <p:sp>
        <p:nvSpPr>
          <p:cNvPr id="7" name="Rectangle: Rounded Corners 6">
            <a:extLst>
              <a:ext uri="{FF2B5EF4-FFF2-40B4-BE49-F238E27FC236}">
                <a16:creationId xmlns:a16="http://schemas.microsoft.com/office/drawing/2014/main" id="{14614027-1548-D69E-8FA1-B017BB0A88B1}"/>
              </a:ext>
            </a:extLst>
          </p:cNvPr>
          <p:cNvSpPr/>
          <p:nvPr/>
        </p:nvSpPr>
        <p:spPr>
          <a:xfrm>
            <a:off x="5872334" y="2007825"/>
            <a:ext cx="5495425" cy="1253167"/>
          </a:xfrm>
          <a:prstGeom prst="roundRect">
            <a:avLst>
              <a:gd name="adj" fmla="val 8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365760" bIns="0" rtlCol="0" anchor="ctr" anchorCtr="0"/>
          <a:lstStyle/>
          <a:p>
            <a:r>
              <a:rPr lang="en-US" sz="1600" dirty="0">
                <a:solidFill>
                  <a:schemeClr val="tx1"/>
                </a:solidFill>
              </a:rPr>
              <a:t>How might people who use drugs benefit from access to data about their communities? </a:t>
            </a:r>
          </a:p>
        </p:txBody>
      </p:sp>
      <p:sp>
        <p:nvSpPr>
          <p:cNvPr id="8" name="Rectangle: Rounded Corners 7">
            <a:extLst>
              <a:ext uri="{FF2B5EF4-FFF2-40B4-BE49-F238E27FC236}">
                <a16:creationId xmlns:a16="http://schemas.microsoft.com/office/drawing/2014/main" id="{0DE34DAC-AE90-3998-3C9C-2059512E243E}"/>
              </a:ext>
            </a:extLst>
          </p:cNvPr>
          <p:cNvSpPr/>
          <p:nvPr/>
        </p:nvSpPr>
        <p:spPr>
          <a:xfrm>
            <a:off x="5872334" y="3418902"/>
            <a:ext cx="5495425" cy="1253167"/>
          </a:xfrm>
          <a:prstGeom prst="roundRect">
            <a:avLst>
              <a:gd name="adj" fmla="val 61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tIns="0" rIns="365760" bIns="0" rtlCol="0" anchor="ctr" anchorCtr="0"/>
          <a:lstStyle/>
          <a:p>
            <a:r>
              <a:rPr lang="en-US" sz="1600" dirty="0">
                <a:solidFill>
                  <a:schemeClr val="tx1"/>
                </a:solidFill>
              </a:rPr>
              <a:t>How could people who use drugs participate in data collection, analysis, or dissemination? </a:t>
            </a:r>
          </a:p>
        </p:txBody>
      </p:sp>
      <p:pic>
        <p:nvPicPr>
          <p:cNvPr id="9" name="Graphic 8">
            <a:extLst>
              <a:ext uri="{FF2B5EF4-FFF2-40B4-BE49-F238E27FC236}">
                <a16:creationId xmlns:a16="http://schemas.microsoft.com/office/drawing/2014/main" id="{8DFE9BC0-E311-9842-2151-CA5854E17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8219" y="2291509"/>
            <a:ext cx="365760" cy="365760"/>
          </a:xfrm>
          <a:prstGeom prst="rect">
            <a:avLst/>
          </a:prstGeom>
        </p:spPr>
      </p:pic>
      <p:pic>
        <p:nvPicPr>
          <p:cNvPr id="10" name="Graphic 9">
            <a:extLst>
              <a:ext uri="{FF2B5EF4-FFF2-40B4-BE49-F238E27FC236}">
                <a16:creationId xmlns:a16="http://schemas.microsoft.com/office/drawing/2014/main" id="{619E93BF-4712-CA72-5D83-3260B2B11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8219" y="3710207"/>
            <a:ext cx="365760" cy="365760"/>
          </a:xfrm>
          <a:prstGeom prst="rect">
            <a:avLst/>
          </a:prstGeom>
        </p:spPr>
      </p:pic>
    </p:spTree>
    <p:extLst>
      <p:ext uri="{BB962C8B-B14F-4D97-AF65-F5344CB8AC3E}">
        <p14:creationId xmlns:p14="http://schemas.microsoft.com/office/powerpoint/2010/main" val="1129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mplifier Suite Module 2">
      <a:dk1>
        <a:sysClr val="windowText" lastClr="000000"/>
      </a:dk1>
      <a:lt1>
        <a:sysClr val="window" lastClr="FFFFFF"/>
      </a:lt1>
      <a:dk2>
        <a:srgbClr val="44546A"/>
      </a:dk2>
      <a:lt2>
        <a:srgbClr val="E7E6E6"/>
      </a:lt2>
      <a:accent1>
        <a:srgbClr val="2B9ED7"/>
      </a:accent1>
      <a:accent2>
        <a:srgbClr val="2590C5"/>
      </a:accent2>
      <a:accent3>
        <a:srgbClr val="F7F3EF"/>
      </a:accent3>
      <a:accent4>
        <a:srgbClr val="A5A5A5"/>
      </a:accent4>
      <a:accent5>
        <a:srgbClr val="3E3067"/>
      </a:accent5>
      <a:accent6>
        <a:srgbClr val="70AD47"/>
      </a:accent6>
      <a:hlink>
        <a:srgbClr val="0563C1"/>
      </a:hlink>
      <a:folHlink>
        <a:srgbClr val="954F72"/>
      </a:folHlink>
    </a:clrScheme>
    <a:fontScheme name="Fit">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BE36E052FEF43B841903E4CB7377C" ma:contentTypeVersion="16" ma:contentTypeDescription="Create a new document." ma:contentTypeScope="" ma:versionID="1b6aabfe3d56d03c8defb45e7cf49ed7">
  <xsd:schema xmlns:xsd="http://www.w3.org/2001/XMLSchema" xmlns:xs="http://www.w3.org/2001/XMLSchema" xmlns:p="http://schemas.microsoft.com/office/2006/metadata/properties" xmlns:ns2="96759fd9-ae76-458b-b034-ff79911311b3" xmlns:ns3="1db1a4da-f074-440c-a7da-18b75f198bc9" targetNamespace="http://schemas.microsoft.com/office/2006/metadata/properties" ma:root="true" ma:fieldsID="5b9a1eac184d1db77bb45a1d6c98ee37" ns2:_="" ns3:_="">
    <xsd:import namespace="96759fd9-ae76-458b-b034-ff79911311b3"/>
    <xsd:import namespace="1db1a4da-f074-440c-a7da-18b75f198b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59fd9-ae76-458b-b034-ff79911311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b1a4da-f074-440c-a7da-18b75f198b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71a1f9-b804-4589-b7ba-4a67b76b4789}" ma:internalName="TaxCatchAll" ma:showField="CatchAllData" ma:web="1db1a4da-f074-440c-a7da-18b75f198b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6759fd9-ae76-458b-b034-ff79911311b3">
      <Terms xmlns="http://schemas.microsoft.com/office/infopath/2007/PartnerControls"/>
    </lcf76f155ced4ddcb4097134ff3c332f>
    <TaxCatchAll xmlns="1db1a4da-f074-440c-a7da-18b75f198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94284E-62C9-429C-95C4-D5AB3C78E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759fd9-ae76-458b-b034-ff79911311b3"/>
    <ds:schemaRef ds:uri="1db1a4da-f074-440c-a7da-18b75f198b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B49887-97FC-4F07-8D6A-EE7244169B88}">
  <ds:schemaRefs>
    <ds:schemaRef ds:uri="1db1a4da-f074-440c-a7da-18b75f198bc9"/>
    <ds:schemaRef ds:uri="96759fd9-ae76-458b-b034-ff79911311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95BBA1-8CDD-4125-8F1A-69BEC1B79D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2093</TotalTime>
  <Words>12022</Words>
  <Application>Microsoft Office PowerPoint</Application>
  <PresentationFormat>Widescreen</PresentationFormat>
  <Paragraphs>1144</Paragraphs>
  <Slides>87</Slides>
  <Notes>71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Calibri</vt:lpstr>
      <vt:lpstr>Open Sans</vt:lpstr>
      <vt:lpstr>Open Sans Extrabold</vt:lpstr>
      <vt:lpstr>Segoe UI</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Data Help Us Understand Our World in Big and Small Ways</vt:lpstr>
      <vt:lpstr>Data are Powerful </vt:lpstr>
      <vt:lpstr>Data Equity and Democratizing Data </vt:lpstr>
      <vt:lpstr>Data Equity and Democratizing Data </vt:lpstr>
      <vt:lpstr>Activity 1: Data From Your Day </vt:lpstr>
      <vt:lpstr>PowerPoint Presentation</vt:lpstr>
      <vt:lpstr>PowerPoint Presentation</vt:lpstr>
      <vt:lpstr>PowerPoint Presentation</vt:lpstr>
      <vt:lpstr>Get Clear on What and Why</vt:lpstr>
      <vt:lpstr>Get Clear on What and Why</vt:lpstr>
      <vt:lpstr>PowerPoint Presentation</vt:lpstr>
      <vt:lpstr>PowerPoint Presentation</vt:lpstr>
      <vt:lpstr>PowerPoint Presentation</vt:lpstr>
      <vt:lpstr>PowerPoint Presentation</vt:lpstr>
      <vt:lpstr>Identify Blind Spots</vt:lpstr>
      <vt:lpstr>PowerPoint Presentation</vt:lpstr>
      <vt:lpstr>PowerPoint Presentation</vt:lpstr>
      <vt:lpstr>Types of Data Gathering Methods</vt:lpstr>
      <vt:lpstr>Types of Data Gathering Methods</vt:lpstr>
      <vt:lpstr>Types of Data Gathering Methods</vt:lpstr>
      <vt:lpstr>Types of Data Gathering Methods</vt:lpstr>
      <vt:lpstr>Selecting Data Gathering Methods </vt:lpstr>
      <vt:lpstr>Selecting Data Gathering Methods </vt:lpstr>
      <vt:lpstr>PowerPoint Presentation</vt:lpstr>
      <vt:lpstr>PowerPoint Presentation</vt:lpstr>
      <vt:lpstr>PowerPoint Presentation</vt:lpstr>
      <vt:lpstr>Activity 3: Small Group Discussion</vt:lpstr>
      <vt:lpstr>PowerPoint Presentation</vt:lpstr>
      <vt:lpstr>PowerPoint Presentation</vt:lpstr>
      <vt:lpstr>PowerPoint Presentation</vt:lpstr>
      <vt:lpstr>PowerPoint Presentation</vt:lpstr>
      <vt:lpstr>Our Perspectives Shape Our Interpretations </vt:lpstr>
      <vt:lpstr>Our Perspectives Shape Our Interpretations </vt:lpstr>
      <vt:lpstr>Our Perspectives Shape Our Interpretations </vt:lpstr>
      <vt:lpstr>Our Perspectives Shape Our Interpretations </vt:lpstr>
      <vt:lpstr>Analysis Depends on the Type of Data</vt:lpstr>
      <vt:lpstr>Making Sense of Quantitative Data</vt:lpstr>
      <vt:lpstr>Making Sense of Quantitative Data</vt:lpstr>
      <vt:lpstr>Making Sense of Qualitative Data </vt:lpstr>
      <vt:lpstr>Making Sense of Qualitative Data </vt:lpstr>
      <vt:lpstr>Using Quantitative and Qualitative Data Together</vt:lpstr>
      <vt:lpstr>Using Quantitative and Qualitative Data Together</vt:lpstr>
      <vt:lpstr>Using Quantitative and Qualitative Data Together</vt:lpstr>
      <vt:lpstr>Making Sense of Secondary Sources</vt:lpstr>
      <vt:lpstr>Making Sense of Secondary Sources</vt:lpstr>
      <vt:lpstr>The Value of Disaggregated Data</vt:lpstr>
      <vt:lpstr>The Value of Disaggregated Data</vt:lpstr>
      <vt:lpstr>The Value of Disaggregated Data</vt:lpstr>
      <vt:lpstr>The Value of Disaggregated Data</vt:lpstr>
      <vt:lpstr>Disaggregated Data Example:  Overdose during the COVID-19  Stay-At-Home Order </vt:lpstr>
      <vt:lpstr>PowerPoint Presentation</vt:lpstr>
      <vt:lpstr>Determine the  “So What” of  Your Data</vt:lpstr>
      <vt:lpstr>Determine the  “So What” of  Your Data</vt:lpstr>
      <vt:lpstr>Determine the  “So What” of  Your Data</vt:lpstr>
      <vt:lpstr>Determine the  “So What” of  Your Data</vt:lpstr>
      <vt:lpstr>Determine the  “So What” of  Your Data</vt:lpstr>
      <vt:lpstr>An Urban COVID Example </vt:lpstr>
      <vt:lpstr>An Urban COVID Example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 Plan for Communicating Data Requests and Findings</vt:lpstr>
      <vt:lpstr>GAME Plan for Communicating Data Requests and Findings</vt:lpstr>
      <vt:lpstr>Communicating Data Requests to Partners</vt:lpstr>
      <vt:lpstr>Communicating Data Requests to Partners</vt:lpstr>
      <vt:lpstr>Communicating Data Findings to Partners</vt:lpstr>
      <vt:lpstr>Communicating Data Findings to Partners</vt:lpstr>
      <vt:lpstr>How to Communicate Data Using Different Formats </vt:lpstr>
      <vt:lpstr>How to Communicate Data Using Different Formats </vt:lpstr>
      <vt:lpstr>How to Communicate Data Using Different Formats </vt:lpstr>
      <vt:lpstr>How to Communicate Data Using Different Formats </vt:lpstr>
      <vt:lpstr>Framing Data Equitably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data anyway?</dc:title>
  <dc:creator>Namrita Singh</dc:creator>
  <cp:lastModifiedBy>Madeline Masog</cp:lastModifiedBy>
  <cp:revision>238</cp:revision>
  <cp:lastPrinted>2021-12-21T16:30:04Z</cp:lastPrinted>
  <dcterms:created xsi:type="dcterms:W3CDTF">2020-06-22T20:16:27Z</dcterms:created>
  <dcterms:modified xsi:type="dcterms:W3CDTF">2023-02-10T16:31:44Z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2021-06-29T20:44:34Z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4a1122c4-0b0b-4ad9-a0c6-92daf4746af2</vt:lpwstr>
  </property>
  <property fmtid="{D5CDD505-2E9C-101B-9397-08002B2CF9AE}" pid="8" name="MSIP_Label_7b94a7b8-f06c-4dfe-bdcc-9b548fd58c31_ContentBits">
    <vt:lpwstr>0</vt:lpwstr>
  </property>
  <property fmtid="{D5CDD505-2E9C-101B-9397-08002B2CF9AE}" pid="9" name="ContentTypeId">
    <vt:lpwstr>0x010100021BE36E052FEF43B841903E4CB7377C</vt:lpwstr>
  </property>
</Properties>
</file>