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9"/>
  </p:notesMasterIdLst>
  <p:sldIdLst>
    <p:sldId id="256" r:id="rId5"/>
    <p:sldId id="257" r:id="rId6"/>
    <p:sldId id="263" r:id="rId7"/>
    <p:sldId id="264" r:id="rId8"/>
    <p:sldId id="269" r:id="rId9"/>
    <p:sldId id="279" r:id="rId10"/>
    <p:sldId id="280" r:id="rId11"/>
    <p:sldId id="281" r:id="rId12"/>
    <p:sldId id="272" r:id="rId13"/>
    <p:sldId id="273" r:id="rId14"/>
    <p:sldId id="270" r:id="rId15"/>
    <p:sldId id="265" r:id="rId16"/>
    <p:sldId id="277" r:id="rId17"/>
    <p:sldId id="266" r:id="rId18"/>
    <p:sldId id="267" r:id="rId19"/>
    <p:sldId id="268" r:id="rId20"/>
    <p:sldId id="274" r:id="rId21"/>
    <p:sldId id="275" r:id="rId22"/>
    <p:sldId id="276" r:id="rId23"/>
    <p:sldId id="261" r:id="rId24"/>
    <p:sldId id="262" r:id="rId25"/>
    <p:sldId id="258" r:id="rId26"/>
    <p:sldId id="259" r:id="rId27"/>
    <p:sldId id="260" r:id="rId28"/>
  </p:sldIdLst>
  <p:sldSz cx="12192000" cy="6858000"/>
  <p:notesSz cx="6858000" cy="9144000"/>
  <p:embeddedFontLst>
    <p:embeddedFont>
      <p:font typeface="Helvetica" panose="020B0604020202020204" pitchFamily="34" charset="0"/>
      <p:regular r:id="rId30"/>
      <p:bold r:id="rId31"/>
      <p:italic r:id="rId32"/>
      <p:boldItalic r:id="rId33"/>
    </p:embeddedFont>
    <p:embeddedFont>
      <p:font typeface="Source Sans Pro" panose="020B0503030403020204" pitchFamily="34" charset="0"/>
      <p:regular r:id="rId34"/>
      <p:bold r:id="rId35"/>
      <p:italic r:id="rId36"/>
      <p:boldItalic r:id="rId37"/>
    </p:embeddedFont>
    <p:embeddedFont>
      <p:font typeface="Source Sans Pro Light" panose="020B0403030403020204" pitchFamily="34" charset="0"/>
      <p:regular r:id="rId38"/>
      <p:italic r:id="rId39"/>
    </p:embeddedFont>
    <p:embeddedFont>
      <p:font typeface="Source Sans Pro Semibold" panose="020B060303040302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74E119-3182-ADD4-5FD1-8C2D9133A293}" name="Grace Murtha" initials="GM" userId="S::gmurtha@naccho.org::70cc7da6-62ec-4eb6-8384-008117d87aee" providerId="AD"/>
  <p188:author id="{8D1A5B70-3AB3-5BCA-4423-D5C3D8B1C5A1}" name="Kat Kelley" initials="KK" userId="S::kkelley@naccho.org::70a4dab1-a7d4-4894-9979-bc4ab17c70f9" providerId="AD"/>
  <p188:author id="{746CCACC-307C-00C2-53AA-D5E3FB1F7B9F}" name="Circe Le Compte" initials="CL" userId="7a75371bc5a88fb5" providerId="Windows Live"/>
  <p188:author id="{1331E8DF-6626-E1C3-260A-F4C6470E1E68}" name="Kelsey Hicks" initials="KH" userId="a904b1fe93df0df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88F9C"/>
    <a:srgbClr val="323F61"/>
    <a:srgbClr val="D17432"/>
    <a:srgbClr val="CFAC7E"/>
    <a:srgbClr val="723970"/>
    <a:srgbClr val="7DA43E"/>
    <a:srgbClr val="55625A"/>
    <a:srgbClr val="085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64150" autoAdjust="0"/>
  </p:normalViewPr>
  <p:slideViewPr>
    <p:cSldViewPr snapToGrid="0">
      <p:cViewPr>
        <p:scale>
          <a:sx n="140" d="100"/>
          <a:sy n="140" d="100"/>
        </p:scale>
        <p:origin x="144" y="-1616"/>
      </p:cViewPr>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4B941-839C-7647-B41C-FB77F60FB511}"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2C6C5-D91C-1249-A91F-05840D8939C3}" type="slidenum">
              <a:rPr lang="en-US" smtClean="0"/>
              <a:t>‹#›</a:t>
            </a:fld>
            <a:endParaRPr lang="en-US"/>
          </a:p>
        </p:txBody>
      </p:sp>
    </p:spTree>
    <p:extLst>
      <p:ext uri="{BB962C8B-B14F-4D97-AF65-F5344CB8AC3E}">
        <p14:creationId xmlns:p14="http://schemas.microsoft.com/office/powerpoint/2010/main" val="177859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1</a:t>
            </a:fld>
            <a:endParaRPr lang="en-US"/>
          </a:p>
        </p:txBody>
      </p:sp>
    </p:spTree>
    <p:extLst>
      <p:ext uri="{BB962C8B-B14F-4D97-AF65-F5344CB8AC3E}">
        <p14:creationId xmlns:p14="http://schemas.microsoft.com/office/powerpoint/2010/main" val="3980365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GB" sz="1800" b="1" i="1" dirty="0">
                <a:solidFill>
                  <a:srgbClr val="5F5F5F"/>
                </a:solidFill>
                <a:effectLst/>
                <a:latin typeface="Arial" panose="020B0604020202020204" pitchFamily="34" charset="0"/>
                <a:ea typeface="Arial" panose="020B0604020202020204" pitchFamily="34" charset="0"/>
              </a:rPr>
              <a:t>Proposed Talking Points</a:t>
            </a:r>
            <a:r>
              <a:rPr lang="en-GB" sz="1800" i="1" dirty="0">
                <a:solidFill>
                  <a:srgbClr val="5F5F5F"/>
                </a:solidFill>
                <a:effectLst/>
                <a:latin typeface="Arial" panose="020B0604020202020204" pitchFamily="34" charset="0"/>
                <a:ea typeface="Arial" panose="020B0604020202020204" pitchFamily="34" charset="0"/>
              </a:rPr>
              <a:t>:</a:t>
            </a:r>
            <a:br>
              <a:rPr lang="en-GB" sz="1800" i="1"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US" sz="1800" dirty="0">
                <a:solidFill>
                  <a:srgbClr val="5F5F5F"/>
                </a:solidFill>
                <a:effectLst/>
                <a:latin typeface="Arial" panose="020B0604020202020204" pitchFamily="34" charset="0"/>
                <a:ea typeface="Arial" panose="020B0604020202020204" pitchFamily="34" charset="0"/>
              </a:rPr>
              <a:t>Black, Indigenous, and other people of color (BIPOC), LGBTQIA+ people, justice-involved populations, people who use drugs, people experiencing homelessness and unstable housing, and young people often have higher rates of STIs and HRSU and, subsequently, worse health outcomes than the general population. Pregnant people aren't necessarily at greater risk for STIs but the outcomes, such as congenital syphilis, can be worse than for non pregnant people.</a:t>
            </a:r>
            <a:r>
              <a:rPr lang="en-GB" sz="1800" kern="0" baseline="30000" dirty="0">
                <a:effectLst/>
                <a:latin typeface="Source Sans Pro" panose="020B0503030403020204" pitchFamily="34" charset="0"/>
                <a:ea typeface="Source Sans Pro" panose="020B0503030403020204" pitchFamily="34" charset="0"/>
              </a:rPr>
              <a:t>13,14,15</a:t>
            </a:r>
            <a:r>
              <a:rPr lang="en-US" sz="1800" kern="0" baseline="30000" dirty="0">
                <a:solidFill>
                  <a:srgbClr val="5F5F5F"/>
                </a:solidFill>
                <a:effectLst/>
                <a:latin typeface="Arial" panose="020B0604020202020204" pitchFamily="34" charset="0"/>
                <a:ea typeface="Source Sans Pro" panose="020B0503030403020204" pitchFamily="34" charset="0"/>
              </a:rPr>
              <a:t>,</a:t>
            </a:r>
            <a:r>
              <a:rPr lang="en-US" sz="1800" baseline="30000" dirty="0">
                <a:solidFill>
                  <a:srgbClr val="5F5F5F"/>
                </a:solidFill>
                <a:effectLst/>
                <a:latin typeface="Arial" panose="020B0604020202020204" pitchFamily="34" charset="0"/>
                <a:ea typeface="Arial" panose="020B0604020202020204" pitchFamily="34" charset="0"/>
              </a:rPr>
              <a:t>16</a:t>
            </a:r>
            <a:r>
              <a:rPr lang="en-US" sz="1800" dirty="0">
                <a:solidFill>
                  <a:srgbClr val="5F5F5F"/>
                </a:solidFill>
                <a:effectLst/>
                <a:latin typeface="Arial" panose="020B0604020202020204" pitchFamily="34" charset="0"/>
                <a:ea typeface="Arial" panose="020B0604020202020204" pitchFamily="34" charset="0"/>
              </a:rPr>
              <a:t> </a:t>
            </a:r>
          </a:p>
          <a:p>
            <a:pPr marL="0" marR="0">
              <a:lnSpc>
                <a:spcPts val="1500"/>
              </a:lnSpc>
              <a:spcBef>
                <a:spcPts val="0"/>
              </a:spcBef>
              <a:spcAft>
                <a:spcPts val="0"/>
              </a:spcAft>
            </a:pPr>
            <a:r>
              <a:rPr lang="en-US" sz="1800" dirty="0">
                <a:solidFill>
                  <a:srgbClr val="5F5F5F"/>
                </a:solidFill>
                <a:effectLst/>
                <a:latin typeface="Arial" panose="020B0604020202020204" pitchFamily="34" charset="0"/>
                <a:ea typeface="Arial" panose="020B0604020202020204" pitchFamily="34" charset="0"/>
              </a:rPr>
              <a:t> </a:t>
            </a: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People engaged in HRSU often experience disinhibition and have higher rates of condomless sex, multiple partners, and STI diagnoses compared to those who do not use substances.</a:t>
            </a:r>
            <a:r>
              <a:rPr lang="en-GB" sz="1800" baseline="30000" dirty="0">
                <a:solidFill>
                  <a:srgbClr val="5F5F5F"/>
                </a:solidFill>
                <a:effectLst/>
                <a:latin typeface="Arial" panose="020B0604020202020204" pitchFamily="34" charset="0"/>
                <a:ea typeface="Arial" panose="020B0604020202020204" pitchFamily="34" charset="0"/>
              </a:rPr>
              <a:t>6</a:t>
            </a:r>
            <a:r>
              <a:rPr lang="en-GB" sz="1800" dirty="0">
                <a:solidFill>
                  <a:srgbClr val="5F5F5F"/>
                </a:solidFill>
                <a:effectLst/>
                <a:latin typeface="Arial" panose="020B0604020202020204" pitchFamily="34" charset="0"/>
                <a:ea typeface="Arial" panose="020B0604020202020204" pitchFamily="34" charset="0"/>
              </a:rPr>
              <a:t> As a result, substance use disorder and HRSU rates are often higher among STI clinic clients than the general population.</a:t>
            </a:r>
            <a:r>
              <a:rPr lang="en-GB" sz="1800" baseline="30000" dirty="0">
                <a:solidFill>
                  <a:srgbClr val="5F5F5F"/>
                </a:solidFill>
                <a:effectLst/>
                <a:latin typeface="Arial" panose="020B0604020202020204" pitchFamily="34" charset="0"/>
                <a:ea typeface="Arial" panose="020B0604020202020204" pitchFamily="34" charset="0"/>
              </a:rPr>
              <a:t>23,24,25,26</a:t>
            </a:r>
          </a:p>
          <a:p>
            <a:pPr marL="0" marR="0">
              <a:lnSpc>
                <a:spcPts val="1500"/>
              </a:lnSpc>
              <a:spcBef>
                <a:spcPts val="0"/>
              </a:spcBef>
              <a:spcAft>
                <a:spcPts val="0"/>
              </a:spcAft>
            </a:pPr>
            <a:endParaRPr lang="en-GB" sz="1800" kern="0" baseline="300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US" sz="1800" kern="0" dirty="0">
                <a:effectLst/>
                <a:latin typeface="Arial" panose="020B0604020202020204" pitchFamily="34" charset="0"/>
                <a:ea typeface="Arial" panose="020B0604020202020204" pitchFamily="34" charset="0"/>
              </a:rPr>
              <a:t>Social determinants of health are the root causes of adverse health outcomes and health inequities—especially when we’re talking about sexual and drug user health. However, many people blame people experiencing STIs or chaotic substance use, so it’s essential to step back and recognize the shared social, economic, and contextual factors that contribute to a </a:t>
            </a:r>
            <a:r>
              <a:rPr lang="en-US" sz="1800" kern="0" dirty="0" err="1">
                <a:effectLst/>
                <a:latin typeface="Arial" panose="020B0604020202020204" pitchFamily="34" charset="0"/>
                <a:ea typeface="Arial" panose="020B0604020202020204" pitchFamily="34" charset="0"/>
              </a:rPr>
              <a:t>syndemic</a:t>
            </a:r>
            <a:r>
              <a:rPr lang="en-GB" sz="1800" kern="0" dirty="0">
                <a:effectLst/>
                <a:latin typeface="Arial" panose="020B0604020202020204" pitchFamily="34" charset="0"/>
                <a:ea typeface="Arial" panose="020B0604020202020204" pitchFamily="34" charset="0"/>
              </a:rPr>
              <a:t>.</a:t>
            </a:r>
            <a:r>
              <a:rPr lang="en-GB" sz="1800" kern="0" baseline="30000" dirty="0">
                <a:effectLst/>
                <a:latin typeface="Arial" panose="020B0604020202020204" pitchFamily="34" charset="0"/>
                <a:ea typeface="Arial" panose="020B0604020202020204" pitchFamily="34" charset="0"/>
              </a:rPr>
              <a:t>13,14,15,16</a:t>
            </a:r>
            <a:br>
              <a:rPr lang="en-GB" sz="1800" kern="0" baseline="30000" dirty="0">
                <a:effectLst/>
                <a:latin typeface="Arial" panose="020B0604020202020204" pitchFamily="34" charset="0"/>
                <a:ea typeface="Arial" panose="020B0604020202020204" pitchFamily="34" charset="0"/>
              </a:rPr>
            </a:br>
            <a:br>
              <a:rPr lang="en-GB" sz="1800" kern="0" baseline="30000" dirty="0">
                <a:effectLst/>
                <a:latin typeface="Arial" panose="020B0604020202020204" pitchFamily="34" charset="0"/>
                <a:ea typeface="Arial" panose="020B0604020202020204" pitchFamily="34" charset="0"/>
              </a:rPr>
            </a:br>
            <a:br>
              <a:rPr lang="en-GB" sz="1800" kern="0" baseline="30000" dirty="0">
                <a:effectLst/>
                <a:latin typeface="Arial" panose="020B0604020202020204" pitchFamily="34" charset="0"/>
                <a:ea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10</a:t>
            </a:fld>
            <a:endParaRPr lang="en-US"/>
          </a:p>
        </p:txBody>
      </p:sp>
    </p:spTree>
    <p:extLst>
      <p:ext uri="{BB962C8B-B14F-4D97-AF65-F5344CB8AC3E}">
        <p14:creationId xmlns:p14="http://schemas.microsoft.com/office/powerpoint/2010/main" val="154368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GB" sz="1800" b="1" dirty="0">
                <a:solidFill>
                  <a:srgbClr val="5F5F5F"/>
                </a:solidFill>
                <a:effectLst/>
                <a:latin typeface="Arial" panose="020B0604020202020204" pitchFamily="34" charset="0"/>
                <a:ea typeface="Arial" panose="020B0604020202020204" pitchFamily="34" charset="0"/>
              </a:rPr>
              <a:t>Note</a:t>
            </a:r>
            <a:r>
              <a:rPr lang="en-GB" sz="1800" dirty="0">
                <a:solidFill>
                  <a:srgbClr val="5F5F5F"/>
                </a:solidFill>
                <a:effectLst/>
                <a:latin typeface="Arial" panose="020B0604020202020204" pitchFamily="34" charset="0"/>
                <a:ea typeface="Arial" panose="020B0604020202020204" pitchFamily="34" charset="0"/>
              </a:rPr>
              <a:t>: This slide serves as a transition into describing the different components of the SBIRT intervention. Some details for each of the following slides will need to be provided by the clinics themselves.</a:t>
            </a:r>
          </a:p>
          <a:p>
            <a:pPr marL="0" marR="0">
              <a:lnSpc>
                <a:spcPts val="1500"/>
              </a:lnSpc>
              <a:spcBef>
                <a:spcPts val="0"/>
              </a:spcBef>
              <a:spcAft>
                <a:spcPts val="0"/>
              </a:spcAft>
            </a:pPr>
            <a:endParaRPr lang="en-GB" sz="1800" b="1" i="1"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b="1" i="1" dirty="0">
                <a:solidFill>
                  <a:srgbClr val="5F5F5F"/>
                </a:solidFill>
                <a:effectLst/>
                <a:latin typeface="Arial" panose="020B0604020202020204" pitchFamily="34" charset="0"/>
                <a:ea typeface="Arial" panose="020B0604020202020204" pitchFamily="34" charset="0"/>
              </a:rPr>
              <a:t>Proposed Talking Points</a:t>
            </a:r>
            <a:r>
              <a:rPr lang="en-GB" sz="1800" i="1" dirty="0">
                <a:solidFill>
                  <a:srgbClr val="5F5F5F"/>
                </a:solidFill>
                <a:effectLst/>
                <a:latin typeface="Arial" panose="020B0604020202020204" pitchFamily="34" charset="0"/>
                <a:ea typeface="Arial" panose="020B0604020202020204" pitchFamily="34" charset="0"/>
              </a:rPr>
              <a:t>:</a:t>
            </a:r>
            <a:br>
              <a:rPr lang="en-GB" sz="1800" i="1" dirty="0">
                <a:solidFill>
                  <a:srgbClr val="5F5F5F"/>
                </a:solidFill>
                <a:effectLst/>
                <a:latin typeface="Arial" panose="020B0604020202020204" pitchFamily="34" charset="0"/>
                <a:ea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Leveraging SBIRT to address HRSU in STI clinical settings requires the implementation of several critical logistical components, including:</a:t>
            </a: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Defining Intervention Client Populations and Enrollment Criteria</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Intervention Promotion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Educational Materials for Clients</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Staffing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Electronic Health Record (EHR) System </a:t>
            </a:r>
            <a:endParaRPr lang="en-US" sz="1800" dirty="0">
              <a:solidFill>
                <a:srgbClr val="5F5F5F"/>
              </a:solidFill>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11</a:t>
            </a:fld>
            <a:endParaRPr lang="en-US"/>
          </a:p>
        </p:txBody>
      </p:sp>
    </p:spTree>
    <p:extLst>
      <p:ext uri="{BB962C8B-B14F-4D97-AF65-F5344CB8AC3E}">
        <p14:creationId xmlns:p14="http://schemas.microsoft.com/office/powerpoint/2010/main" val="140642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GB" sz="1800" b="1" dirty="0">
                <a:solidFill>
                  <a:srgbClr val="5F5F5F"/>
                </a:solidFill>
                <a:effectLst/>
                <a:latin typeface="Arial" panose="020B0604020202020204" pitchFamily="34" charset="0"/>
                <a:ea typeface="Arial" panose="020B0604020202020204" pitchFamily="34" charset="0"/>
              </a:rPr>
              <a:t>Note</a:t>
            </a:r>
            <a:r>
              <a:rPr lang="en-GB" sz="1800" dirty="0">
                <a:solidFill>
                  <a:srgbClr val="5F5F5F"/>
                </a:solidFill>
                <a:effectLst/>
                <a:latin typeface="Arial" panose="020B0604020202020204" pitchFamily="34" charset="0"/>
                <a:ea typeface="Arial" panose="020B0604020202020204" pitchFamily="34" charset="0"/>
              </a:rPr>
              <a:t>: This slide shows a space for one focus population; however, it can easily be expanded or replicated to visualize statistics for multiple populations.</a:t>
            </a:r>
            <a:r>
              <a:rPr lang="en-US" sz="1800" dirty="0">
                <a:solidFill>
                  <a:srgbClr val="5F5F5F"/>
                </a:solidFill>
                <a:effectLst/>
                <a:latin typeface="Arial" panose="020B0604020202020204" pitchFamily="34" charset="0"/>
                <a:ea typeface="Arial" panose="020B0604020202020204" pitchFamily="34" charset="0"/>
              </a:rPr>
              <a:t> </a:t>
            </a:r>
            <a:r>
              <a:rPr lang="en-GB" sz="1800" dirty="0">
                <a:solidFill>
                  <a:srgbClr val="5F5F5F"/>
                </a:solidFill>
                <a:effectLst/>
                <a:latin typeface="Arial" panose="020B0604020202020204" pitchFamily="34" charset="0"/>
                <a:ea typeface="Arial" panose="020B0604020202020204" pitchFamily="34" charset="0"/>
              </a:rPr>
              <a:t>You should describe the state of STIs and HRSU for this population in your catchment area and within your clinic. You may want to compare current STI and HRSU rates for your population(s) with previous time periods to delineate upward trends in STIs and/or HRSU.</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A432C6C5-D91C-1249-A91F-05840D8939C3}" type="slidenum">
              <a:rPr lang="en-US" smtClean="0"/>
              <a:t>12</a:t>
            </a:fld>
            <a:endParaRPr lang="en-US"/>
          </a:p>
        </p:txBody>
      </p:sp>
    </p:spTree>
    <p:extLst>
      <p:ext uri="{BB962C8B-B14F-4D97-AF65-F5344CB8AC3E}">
        <p14:creationId xmlns:p14="http://schemas.microsoft.com/office/powerpoint/2010/main" val="1873594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GB" sz="1800" b="1" i="0" dirty="0">
                <a:solidFill>
                  <a:srgbClr val="5F5F5F"/>
                </a:solidFill>
                <a:effectLst/>
                <a:latin typeface="Arial" panose="020B0604020202020204" pitchFamily="34" charset="0"/>
                <a:ea typeface="Arial" panose="020B0604020202020204" pitchFamily="34" charset="0"/>
              </a:rPr>
              <a:t>Note</a:t>
            </a:r>
            <a:r>
              <a:rPr lang="en-GB" sz="1800" dirty="0">
                <a:solidFill>
                  <a:srgbClr val="5F5F5F"/>
                </a:solidFill>
                <a:effectLst/>
                <a:latin typeface="Arial" panose="020B0604020202020204" pitchFamily="34" charset="0"/>
                <a:ea typeface="Arial" panose="020B0604020202020204" pitchFamily="34" charset="0"/>
              </a:rPr>
              <a:t>: On this slide, you will detail requirements for </a:t>
            </a:r>
            <a:r>
              <a:rPr lang="en-GB" sz="1800" dirty="0" err="1">
                <a:solidFill>
                  <a:srgbClr val="5F5F5F"/>
                </a:solidFill>
                <a:effectLst/>
                <a:latin typeface="Arial" panose="020B0604020202020204" pitchFamily="34" charset="0"/>
                <a:ea typeface="Arial" panose="020B0604020202020204" pitchFamily="34" charset="0"/>
              </a:rPr>
              <a:t>enrollment</a:t>
            </a:r>
            <a:r>
              <a:rPr lang="en-GB" sz="1800" dirty="0">
                <a:solidFill>
                  <a:srgbClr val="5F5F5F"/>
                </a:solidFill>
                <a:effectLst/>
                <a:latin typeface="Arial" panose="020B0604020202020204" pitchFamily="34" charset="0"/>
                <a:ea typeface="Arial" panose="020B0604020202020204" pitchFamily="34" charset="0"/>
              </a:rPr>
              <a:t> in the study. That is, who will be included/excluded from recruitment into the study. </a:t>
            </a:r>
            <a:br>
              <a:rPr lang="en-GB" sz="1800" dirty="0">
                <a:solidFill>
                  <a:srgbClr val="5F5F5F"/>
                </a:solidFill>
                <a:effectLst/>
                <a:latin typeface="Arial" panose="020B0604020202020204" pitchFamily="34" charset="0"/>
                <a:ea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rPr>
            </a:br>
            <a:r>
              <a:rPr lang="en-GB" sz="1800" b="1" dirty="0">
                <a:solidFill>
                  <a:srgbClr val="5F5F5F"/>
                </a:solidFill>
                <a:effectLst/>
                <a:latin typeface="Arial" panose="020B0604020202020204" pitchFamily="34" charset="0"/>
                <a:ea typeface="Arial" panose="020B0604020202020204" pitchFamily="34" charset="0"/>
              </a:rPr>
              <a:t>Tips</a:t>
            </a:r>
            <a:r>
              <a:rPr lang="en-GB" sz="1800" dirty="0">
                <a:solidFill>
                  <a:srgbClr val="5F5F5F"/>
                </a:solidFill>
                <a:effectLst/>
                <a:latin typeface="Arial" panose="020B0604020202020204" pitchFamily="34" charset="0"/>
                <a:ea typeface="Arial" panose="020B0604020202020204" pitchFamily="34" charset="0"/>
              </a:rPr>
              <a:t>: Walk participants through the enrolment criteria for the study. We suggest working from left to right, start with age and then discuss HRSU engagement. Specific questions and issues to consider addressing are: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Will participants need to be ages 18 and older?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Are you including all clients or only those identifying with specific populations (MSM, transwomen, pregnant persons, etc.)?</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STI status (examples provided in the slide text)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Engagement in HRSU within a certain time period</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HRSU Screening Score(s) (discussed later)</a:t>
            </a:r>
            <a:endParaRPr lang="en-US" sz="1800" dirty="0">
              <a:solidFill>
                <a:srgbClr val="5F5F5F"/>
              </a:solidFill>
              <a:effectLst/>
              <a:latin typeface="Arial" panose="020B0604020202020204" pitchFamily="34" charset="0"/>
              <a:ea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A432C6C5-D91C-1249-A91F-05840D8939C3}" type="slidenum">
              <a:rPr lang="en-US" smtClean="0"/>
              <a:t>13</a:t>
            </a:fld>
            <a:endParaRPr lang="en-US"/>
          </a:p>
        </p:txBody>
      </p:sp>
    </p:spTree>
    <p:extLst>
      <p:ext uri="{BB962C8B-B14F-4D97-AF65-F5344CB8AC3E}">
        <p14:creationId xmlns:p14="http://schemas.microsoft.com/office/powerpoint/2010/main" val="1221009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rot="20700000">
            <a:off x="685800" y="4400550"/>
            <a:ext cx="5486400" cy="3600450"/>
          </a:xfrm>
        </p:spPr>
        <p:txBody>
          <a:bodyPr/>
          <a:lstStyle/>
          <a:p>
            <a:pPr marL="0" marR="0">
              <a:lnSpc>
                <a:spcPts val="1500"/>
              </a:lnSpc>
              <a:spcBef>
                <a:spcPts val="0"/>
              </a:spcBef>
              <a:spcAft>
                <a:spcPts val="0"/>
              </a:spcAft>
            </a:pPr>
            <a:r>
              <a:rPr lang="en-GB" sz="1800" b="1" dirty="0">
                <a:solidFill>
                  <a:srgbClr val="5F5F5F"/>
                </a:solidFill>
                <a:effectLst/>
                <a:latin typeface="Arial" panose="020B0604020202020204" pitchFamily="34" charset="0"/>
                <a:ea typeface="Arial" panose="020B0604020202020204" pitchFamily="34" charset="0"/>
              </a:rPr>
              <a:t>Note</a:t>
            </a:r>
            <a:r>
              <a:rPr lang="en-GB" sz="1800" dirty="0">
                <a:solidFill>
                  <a:srgbClr val="5F5F5F"/>
                </a:solidFill>
                <a:effectLst/>
                <a:latin typeface="Arial" panose="020B0604020202020204" pitchFamily="34" charset="0"/>
                <a:ea typeface="Arial" panose="020B0604020202020204" pitchFamily="34" charset="0"/>
              </a:rPr>
              <a:t>: The screenings described here are commonly used; however, your clinic may use different screenings. If your clinic combines the NIDA Quick Screen and DAST-10 with other screenings, they may be added to this slide. Also, please be sure to update the DAST-10 cut-off points based on your clinic’s decisions regarding what scores will result in clients being included/not included in the intervention.</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GB" sz="1800" b="1" i="1"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b="1" i="1" dirty="0">
                <a:solidFill>
                  <a:srgbClr val="5F5F5F"/>
                </a:solidFill>
                <a:effectLst/>
                <a:latin typeface="Arial" panose="020B0604020202020204" pitchFamily="34" charset="0"/>
                <a:ea typeface="Arial" panose="020B0604020202020204" pitchFamily="34" charset="0"/>
              </a:rPr>
              <a:t>Proposed Talking Points</a:t>
            </a:r>
            <a:r>
              <a:rPr lang="en-GB" sz="1800" dirty="0">
                <a:solidFill>
                  <a:srgbClr val="5F5F5F"/>
                </a:solidFill>
                <a:effectLst/>
                <a:latin typeface="Arial" panose="020B0604020202020204" pitchFamily="34" charset="0"/>
                <a:ea typeface="Arial" panose="020B0604020202020204" pitchFamily="34" charset="0"/>
              </a:rPr>
              <a:t>:</a:t>
            </a:r>
          </a:p>
          <a:p>
            <a:pPr marL="0" marR="0">
              <a:lnSpc>
                <a:spcPts val="1500"/>
              </a:lnSpc>
              <a:spcBef>
                <a:spcPts val="0"/>
              </a:spcBef>
              <a:spcAft>
                <a:spcPts val="0"/>
              </a:spcAft>
            </a:pP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Those eligible for the SBIRT for HRSU intervention are invited to participate. After they consent to participation, they are then screened for HRSU.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This starts with clients completing the </a:t>
            </a:r>
            <a:r>
              <a:rPr lang="en-GB" sz="1800" b="1" dirty="0">
                <a:solidFill>
                  <a:srgbClr val="5F5F5F"/>
                </a:solidFill>
                <a:effectLst/>
                <a:latin typeface="Arial" panose="020B0604020202020204" pitchFamily="34" charset="0"/>
                <a:ea typeface="Arial" panose="020B0604020202020204" pitchFamily="34" charset="0"/>
              </a:rPr>
              <a:t>National Institutes of Drug Abuse (NIDA) Quick Screen</a:t>
            </a:r>
            <a:r>
              <a:rPr lang="en-GB" sz="1800" dirty="0">
                <a:solidFill>
                  <a:srgbClr val="5F5F5F"/>
                </a:solidFill>
                <a:effectLst/>
                <a:latin typeface="Arial" panose="020B0604020202020204" pitchFamily="34" charset="0"/>
                <a:ea typeface="Arial" panose="020B0604020202020204" pitchFamily="34" charset="0"/>
              </a:rPr>
              <a:t>.</a:t>
            </a:r>
            <a:r>
              <a:rPr lang="en-GB" sz="1800" baseline="30000" dirty="0">
                <a:solidFill>
                  <a:srgbClr val="5F5F5F"/>
                </a:solidFill>
                <a:effectLst/>
                <a:latin typeface="Arial" panose="020B0604020202020204" pitchFamily="34" charset="0"/>
                <a:ea typeface="Arial" panose="020B0604020202020204" pitchFamily="34" charset="0"/>
              </a:rPr>
              <a:t>27</a:t>
            </a:r>
            <a:r>
              <a:rPr lang="en-GB" sz="1800" dirty="0">
                <a:solidFill>
                  <a:srgbClr val="5F5F5F"/>
                </a:solidFill>
                <a:effectLst/>
                <a:latin typeface="Arial" panose="020B0604020202020204" pitchFamily="34" charset="0"/>
                <a:ea typeface="Arial" panose="020B0604020202020204" pitchFamily="34" charset="0"/>
              </a:rPr>
              <a:t> This is a validated instrument that screens adults for substance use. We have integrated this screening into the intake form for SBIRT. </a:t>
            </a:r>
            <a:br>
              <a:rPr lang="en-GB" sz="1800" dirty="0">
                <a:solidFill>
                  <a:srgbClr val="5F5F5F"/>
                </a:solidFill>
                <a:effectLst/>
                <a:latin typeface="Arial" panose="020B0604020202020204" pitchFamily="34" charset="0"/>
                <a:ea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This screening inquires whether a participant has used drugs (mood-altering, illegal, or prescription for non-medical reasons), alcohol, or tobacco products within the past year and how often these substances have been used. </a:t>
            </a:r>
            <a:br>
              <a:rPr lang="en-GB" sz="1800" dirty="0">
                <a:solidFill>
                  <a:srgbClr val="5F5F5F"/>
                </a:solidFill>
                <a:effectLst/>
                <a:latin typeface="Arial" panose="020B0604020202020204" pitchFamily="34" charset="0"/>
                <a:ea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If clients have not used high-risk substances within the past 12 months, the person administering the screener discusses how they will maintain their healthy </a:t>
            </a:r>
            <a:r>
              <a:rPr lang="en-GB" sz="1800" dirty="0" err="1">
                <a:solidFill>
                  <a:srgbClr val="5F5F5F"/>
                </a:solidFill>
                <a:effectLst/>
                <a:latin typeface="Arial" panose="020B0604020202020204" pitchFamily="34" charset="0"/>
                <a:ea typeface="Arial" panose="020B0604020202020204" pitchFamily="34" charset="0"/>
              </a:rPr>
              <a:t>behaviors</a:t>
            </a:r>
            <a:r>
              <a:rPr lang="en-GB" sz="1800" dirty="0">
                <a:solidFill>
                  <a:srgbClr val="5F5F5F"/>
                </a:solidFill>
                <a:effectLst/>
                <a:latin typeface="Arial" panose="020B0604020202020204" pitchFamily="34" charset="0"/>
                <a:ea typeface="Arial" panose="020B0604020202020204" pitchFamily="34" charset="0"/>
              </a:rPr>
              <a:t>. </a:t>
            </a:r>
            <a:br>
              <a:rPr lang="en-GB" sz="1800" dirty="0">
                <a:solidFill>
                  <a:srgbClr val="5F5F5F"/>
                </a:solidFill>
                <a:effectLst/>
                <a:latin typeface="Arial" panose="020B0604020202020204" pitchFamily="34" charset="0"/>
                <a:ea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Those who indicate they have engaged in HRSU in the past 12 months are invited to complete the </a:t>
            </a:r>
            <a:r>
              <a:rPr lang="en-GB" sz="1800" b="1" dirty="0">
                <a:solidFill>
                  <a:srgbClr val="5F5F5F"/>
                </a:solidFill>
                <a:effectLst/>
                <a:latin typeface="Arial" panose="020B0604020202020204" pitchFamily="34" charset="0"/>
                <a:ea typeface="Arial" panose="020B0604020202020204" pitchFamily="34" charset="0"/>
              </a:rPr>
              <a:t>Drug Abuse Screening Test (DAST-10)</a:t>
            </a:r>
            <a:r>
              <a:rPr lang="en-GB" sz="1800" dirty="0">
                <a:solidFill>
                  <a:srgbClr val="5F5F5F"/>
                </a:solidFill>
                <a:effectLst/>
                <a:latin typeface="Arial" panose="020B0604020202020204" pitchFamily="34" charset="0"/>
                <a:ea typeface="Arial" panose="020B0604020202020204" pitchFamily="34" charset="0"/>
              </a:rPr>
              <a:t>, a brief, self-report instrument used by providers to screen adults and older youth for substance use.</a:t>
            </a:r>
            <a:r>
              <a:rPr lang="en-GB" sz="1800" baseline="30000" dirty="0">
                <a:solidFill>
                  <a:srgbClr val="5F5F5F"/>
                </a:solidFill>
                <a:effectLst/>
                <a:latin typeface="Arial" panose="020B0604020202020204" pitchFamily="34" charset="0"/>
                <a:ea typeface="Arial" panose="020B0604020202020204" pitchFamily="34" charset="0"/>
              </a:rPr>
              <a:t>28</a:t>
            </a:r>
            <a:r>
              <a:rPr lang="en-GB" sz="1800" dirty="0">
                <a:solidFill>
                  <a:srgbClr val="5F5F5F"/>
                </a:solidFill>
                <a:effectLst/>
                <a:latin typeface="Arial" panose="020B0604020202020204" pitchFamily="34" charset="0"/>
                <a:ea typeface="Arial" panose="020B0604020202020204" pitchFamily="34" charset="0"/>
              </a:rPr>
              <a:t> There are ten items, each of which are scored 0 or 1, resulting in a possible total score of 0-10. </a:t>
            </a:r>
            <a:br>
              <a:rPr lang="en-GB"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We classify client risk levels for HRSU as follows: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Low HRSU/Low-Risk= 1-2 points</a:t>
            </a:r>
            <a:endParaRPr lang="en-US" sz="1800" dirty="0">
              <a:solidFill>
                <a:srgbClr val="5F5F5F"/>
              </a:solidFill>
              <a:effectLst/>
              <a:latin typeface="Arial" panose="020B0604020202020204" pitchFamily="34" charset="0"/>
              <a:ea typeface="Arial" panose="020B0604020202020204" pitchFamily="34" charset="0"/>
            </a:endParaRPr>
          </a:p>
          <a:p>
            <a:pPr marL="22860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Harmful/Mid-Risk = 3-5 points</a:t>
            </a:r>
            <a:endParaRPr lang="en-US" sz="1800" dirty="0">
              <a:solidFill>
                <a:srgbClr val="5F5F5F"/>
              </a:solidFill>
              <a:effectLst/>
              <a:latin typeface="Arial" panose="020B0604020202020204" pitchFamily="34" charset="0"/>
              <a:ea typeface="Arial" panose="020B0604020202020204" pitchFamily="34" charset="0"/>
            </a:endParaRPr>
          </a:p>
          <a:p>
            <a:pPr marL="22860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Severe/High-Risk = 6+ points</a:t>
            </a:r>
            <a:endParaRPr lang="en-US" sz="1800" dirty="0">
              <a:solidFill>
                <a:srgbClr val="5F5F5F"/>
              </a:solidFill>
              <a:effectLst/>
              <a:latin typeface="Arial" panose="020B0604020202020204" pitchFamily="34" charset="0"/>
              <a:ea typeface="Arial" panose="020B0604020202020204" pitchFamily="34" charset="0"/>
            </a:endParaRPr>
          </a:p>
          <a:p>
            <a:pPr marL="45720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Clients who score 6 or higher are invited to continue with the SBIRT for HRSU intervention.</a:t>
            </a:r>
            <a:endParaRPr lang="en-US" sz="1800" dirty="0">
              <a:solidFill>
                <a:srgbClr val="5F5F5F"/>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A432C6C5-D91C-1249-A91F-05840D8939C3}" type="slidenum">
              <a:rPr lang="en-US" smtClean="0"/>
              <a:t>14</a:t>
            </a:fld>
            <a:endParaRPr lang="en-US"/>
          </a:p>
        </p:txBody>
      </p:sp>
    </p:spTree>
    <p:extLst>
      <p:ext uri="{BB962C8B-B14F-4D97-AF65-F5344CB8AC3E}">
        <p14:creationId xmlns:p14="http://schemas.microsoft.com/office/powerpoint/2010/main" val="2034045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GB" sz="1800" b="1" i="0" dirty="0">
                <a:solidFill>
                  <a:srgbClr val="5F5F5F"/>
                </a:solidFill>
                <a:effectLst/>
                <a:latin typeface="Arial" panose="020B0604020202020204" pitchFamily="34" charset="0"/>
                <a:ea typeface="Arial" panose="020B0604020202020204" pitchFamily="34" charset="0"/>
              </a:rPr>
              <a:t>Note</a:t>
            </a:r>
            <a:r>
              <a:rPr lang="en-GB" sz="1800" b="0" i="0" dirty="0">
                <a:solidFill>
                  <a:srgbClr val="5F5F5F"/>
                </a:solidFill>
                <a:effectLst/>
                <a:latin typeface="Arial" panose="020B0604020202020204" pitchFamily="34" charset="0"/>
                <a:ea typeface="Arial" panose="020B0604020202020204" pitchFamily="34" charset="0"/>
              </a:rPr>
              <a:t>: </a:t>
            </a:r>
            <a:r>
              <a:rPr lang="en-GB" sz="1800" dirty="0">
                <a:solidFill>
                  <a:srgbClr val="5F5F5F"/>
                </a:solidFill>
                <a:effectLst/>
                <a:latin typeface="Arial" panose="020B0604020202020204" pitchFamily="34" charset="0"/>
                <a:ea typeface="Arial" panose="020B0604020202020204" pitchFamily="34" charset="0"/>
              </a:rPr>
              <a:t>The slide briefly describes various intervention recruitment tactics that can be customized to your </a:t>
            </a:r>
            <a:r>
              <a:rPr lang="en-GB" sz="1800" i="0" dirty="0">
                <a:solidFill>
                  <a:srgbClr val="5F5F5F"/>
                </a:solidFill>
                <a:effectLst/>
                <a:latin typeface="Arial" panose="020B0604020202020204" pitchFamily="34" charset="0"/>
                <a:ea typeface="Arial" panose="020B0604020202020204" pitchFamily="34" charset="0"/>
              </a:rPr>
              <a:t>clinic’s</a:t>
            </a:r>
            <a:r>
              <a:rPr lang="en-GB" sz="1800" dirty="0">
                <a:solidFill>
                  <a:srgbClr val="5F5F5F"/>
                </a:solidFill>
                <a:effectLst/>
                <a:latin typeface="Arial" panose="020B0604020202020204" pitchFamily="34" charset="0"/>
                <a:ea typeface="Arial" panose="020B0604020202020204" pitchFamily="34" charset="0"/>
              </a:rPr>
              <a:t> activities. We suggest including images and screenshots of your promotional materials on the slide, as appropriate. Also, note if materials are provided in more than one language.</a:t>
            </a:r>
            <a:br>
              <a:rPr lang="en-GB" sz="1800" b="1" i="1" dirty="0">
                <a:solidFill>
                  <a:srgbClr val="5F5F5F"/>
                </a:solidFill>
                <a:effectLst/>
                <a:latin typeface="Arial" panose="020B0604020202020204" pitchFamily="34" charset="0"/>
                <a:ea typeface="Arial" panose="020B0604020202020204" pitchFamily="34" charset="0"/>
              </a:rPr>
            </a:br>
            <a:endParaRPr lang="en-GB" sz="1800" b="1" i="1"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b="1" i="1" dirty="0">
                <a:solidFill>
                  <a:srgbClr val="5F5F5F"/>
                </a:solidFill>
                <a:effectLst/>
                <a:latin typeface="Arial" panose="020B0604020202020204" pitchFamily="34" charset="0"/>
                <a:ea typeface="Arial" panose="020B0604020202020204" pitchFamily="34" charset="0"/>
              </a:rPr>
              <a:t>Proposed Talking Points</a:t>
            </a:r>
            <a:r>
              <a:rPr lang="en-GB" sz="1800" dirty="0">
                <a:solidFill>
                  <a:srgbClr val="5F5F5F"/>
                </a:solidFill>
                <a:effectLst/>
                <a:latin typeface="Arial" panose="020B0604020202020204" pitchFamily="34" charset="0"/>
                <a:ea typeface="Arial" panose="020B0604020202020204" pitchFamily="34" charset="0"/>
              </a:rPr>
              <a:t>: </a:t>
            </a: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We leverage diverse approaches to alerting clients engaged in HRSU about SBIRT for HRSU and the benefit of accessing HRSU services while undergoing STI testing, treatment, and care.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Our promotional platforms include the following:  </a:t>
            </a:r>
            <a:br>
              <a:rPr lang="en-GB"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342900" indent="-342900">
              <a:lnSpc>
                <a:spcPts val="1500"/>
              </a:lnSpc>
              <a:buFont typeface="Symbol" pitchFamily="2" charset="2"/>
              <a:buChar char=""/>
            </a:pPr>
            <a:r>
              <a:rPr lang="en-GB" sz="1800" dirty="0">
                <a:solidFill>
                  <a:srgbClr val="5F5F5F"/>
                </a:solidFill>
                <a:effectLst/>
                <a:latin typeface="Arial"/>
                <a:ea typeface="Arial" panose="020B0604020202020204" pitchFamily="34" charset="0"/>
                <a:cs typeface="Arial"/>
              </a:rPr>
              <a:t>Printed media, such as posters, flyers, and postcards posted and disseminated in the clinic, health fairs, and other events;</a:t>
            </a:r>
            <a:br>
              <a:rPr lang="en-GB" sz="1800" dirty="0">
                <a:effectLst/>
                <a:latin typeface="Arial" panose="020B0604020202020204" pitchFamily="34" charset="0"/>
                <a:ea typeface="Arial" panose="020B0604020202020204" pitchFamily="34" charset="0"/>
                <a:cs typeface="Arial"/>
              </a:rPr>
            </a:br>
            <a:r>
              <a:rPr lang="en-GB" sz="1800" dirty="0">
                <a:solidFill>
                  <a:srgbClr val="5F5F5F"/>
                </a:solidFill>
                <a:latin typeface="Arial"/>
                <a:ea typeface="Arial" panose="020B0604020202020204" pitchFamily="34" charset="0"/>
                <a:cs typeface="Arial"/>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Electronic posts (images and videos with specific call-to-action messages) disseminated on social media, websites, and/or newsletters belonging to the clinic and/or our partners;</a:t>
            </a:r>
            <a:br>
              <a:rPr lang="en-GB"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Advertisements and promotions disseminated using Google search terms, dating apps, and other third-party platforms; </a:t>
            </a:r>
            <a:br>
              <a:rPr lang="en-GB"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Direct outreach to clients who fit enrollment criteria based on their electronic health records; and</a:t>
            </a:r>
            <a:br>
              <a:rPr lang="en-GB"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Engagement during an appointment, based on clients’ screenings. </a:t>
            </a:r>
            <a:endParaRPr lang="en-US" sz="1800" dirty="0">
              <a:solidFill>
                <a:srgbClr val="5F5F5F"/>
              </a:solidFill>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15</a:t>
            </a:fld>
            <a:endParaRPr lang="en-US"/>
          </a:p>
        </p:txBody>
      </p:sp>
    </p:spTree>
    <p:extLst>
      <p:ext uri="{BB962C8B-B14F-4D97-AF65-F5344CB8AC3E}">
        <p14:creationId xmlns:p14="http://schemas.microsoft.com/office/powerpoint/2010/main" val="378079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GB" sz="1800" b="1" dirty="0">
                <a:solidFill>
                  <a:srgbClr val="5F5F5F"/>
                </a:solidFill>
                <a:effectLst/>
                <a:latin typeface="Arial" panose="020B0604020202020204" pitchFamily="34" charset="0"/>
                <a:ea typeface="Arial" panose="020B0604020202020204" pitchFamily="34" charset="0"/>
              </a:rPr>
              <a:t>Note</a:t>
            </a:r>
            <a:r>
              <a:rPr lang="en-GB" sz="1800" dirty="0">
                <a:solidFill>
                  <a:srgbClr val="5F5F5F"/>
                </a:solidFill>
                <a:effectLst/>
                <a:latin typeface="Arial" panose="020B0604020202020204" pitchFamily="34" charset="0"/>
                <a:ea typeface="Arial" panose="020B0604020202020204" pitchFamily="34" charset="0"/>
              </a:rPr>
              <a:t>: The following briefly describes various educational materials providers offer clients about SBIRT for HRSU. Please update as necessary. We suggest adding images of these materials. </a:t>
            </a:r>
            <a:br>
              <a:rPr lang="en-GB"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b="1" i="1" dirty="0">
                <a:solidFill>
                  <a:srgbClr val="5F5F5F"/>
                </a:solidFill>
                <a:effectLst/>
                <a:latin typeface="Arial" panose="020B0604020202020204" pitchFamily="34" charset="0"/>
                <a:ea typeface="Arial" panose="020B0604020202020204" pitchFamily="34" charset="0"/>
              </a:rPr>
              <a:t>Proposed Talking Points</a:t>
            </a:r>
            <a:r>
              <a:rPr lang="en-GB" sz="1800" dirty="0">
                <a:solidFill>
                  <a:srgbClr val="5F5F5F"/>
                </a:solidFill>
                <a:effectLst/>
                <a:latin typeface="Arial" panose="020B0604020202020204" pitchFamily="34" charset="0"/>
                <a:ea typeface="Arial" panose="020B0604020202020204" pitchFamily="34" charset="0"/>
              </a:rPr>
              <a:t>: </a:t>
            </a:r>
            <a:br>
              <a:rPr lang="en-GB" sz="1800" dirty="0">
                <a:solidFill>
                  <a:srgbClr val="5F5F5F"/>
                </a:solidFill>
                <a:effectLst/>
                <a:latin typeface="Arial" panose="020B0604020202020204" pitchFamily="34" charset="0"/>
                <a:ea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Educational materials offer opportunities for clinicians to provide clients with information about HRSU treatment and care options during STI services, fostering program buy-in and fidelity.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r>
              <a:rPr lang="en-GB" sz="1800" kern="0" dirty="0">
                <a:effectLst/>
                <a:latin typeface="Arial" panose="020B0604020202020204" pitchFamily="34" charset="0"/>
                <a:ea typeface="Arial" panose="020B0604020202020204" pitchFamily="34" charset="0"/>
              </a:rPr>
              <a:t>Clients receive printed and electronic educational materials, including brochures and videos. </a:t>
            </a:r>
            <a:br>
              <a:rPr lang="en-GB" sz="1800" kern="0" dirty="0">
                <a:effectLst/>
                <a:latin typeface="Arial" panose="020B0604020202020204" pitchFamily="34" charset="0"/>
                <a:ea typeface="Arial" panose="020B0604020202020204" pitchFamily="34" charset="0"/>
              </a:rPr>
            </a:br>
            <a:br>
              <a:rPr lang="en-GB" sz="1800" kern="0" dirty="0">
                <a:effectLst/>
                <a:latin typeface="Arial" panose="020B0604020202020204" pitchFamily="34" charset="0"/>
                <a:ea typeface="Arial" panose="020B0604020202020204" pitchFamily="34" charset="0"/>
              </a:rPr>
            </a:br>
            <a:r>
              <a:rPr lang="en-GB" sz="1800" kern="0" dirty="0">
                <a:effectLst/>
                <a:latin typeface="Arial" panose="020B0604020202020204" pitchFamily="34" charset="0"/>
                <a:ea typeface="Arial" panose="020B0604020202020204" pitchFamily="34" charset="0"/>
              </a:rPr>
              <a:t>Materials are available in English [and other languages]. </a:t>
            </a:r>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16</a:t>
            </a:fld>
            <a:endParaRPr lang="en-US"/>
          </a:p>
        </p:txBody>
      </p:sp>
    </p:spTree>
    <p:extLst>
      <p:ext uri="{BB962C8B-B14F-4D97-AF65-F5344CB8AC3E}">
        <p14:creationId xmlns:p14="http://schemas.microsoft.com/office/powerpoint/2010/main" val="2676887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GB" sz="1800" b="1" dirty="0">
                <a:solidFill>
                  <a:srgbClr val="5F5F5F"/>
                </a:solidFill>
                <a:effectLst/>
                <a:latin typeface="Arial" panose="020B0604020202020204" pitchFamily="34" charset="0"/>
                <a:ea typeface="Arial" panose="020B0604020202020204" pitchFamily="34" charset="0"/>
              </a:rPr>
              <a:t>Note</a:t>
            </a:r>
            <a:r>
              <a:rPr lang="en-GB" sz="1800" dirty="0">
                <a:solidFill>
                  <a:srgbClr val="5F5F5F"/>
                </a:solidFill>
                <a:effectLst/>
                <a:latin typeface="Arial" panose="020B0604020202020204" pitchFamily="34" charset="0"/>
                <a:ea typeface="Arial" panose="020B0604020202020204" pitchFamily="34" charset="0"/>
              </a:rPr>
              <a:t>: You will want to update the program staff roles as appropriate. You also might want to include pictures of the staff associated with each role.</a:t>
            </a:r>
          </a:p>
          <a:p>
            <a:pPr marL="0" marR="0">
              <a:lnSpc>
                <a:spcPts val="1500"/>
              </a:lnSpc>
              <a:spcBef>
                <a:spcPts val="0"/>
              </a:spcBef>
              <a:spcAft>
                <a:spcPts val="0"/>
              </a:spcAft>
            </a:pPr>
            <a:endParaRPr lang="en-GB" sz="1800" b="1" i="1"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b="1" i="1" dirty="0">
                <a:solidFill>
                  <a:srgbClr val="5F5F5F"/>
                </a:solidFill>
                <a:effectLst/>
                <a:latin typeface="Arial" panose="020B0604020202020204" pitchFamily="34" charset="0"/>
                <a:ea typeface="Arial" panose="020B0604020202020204" pitchFamily="34" charset="0"/>
              </a:rPr>
              <a:t>Proposed Talking Points</a:t>
            </a:r>
            <a:r>
              <a:rPr lang="en-GB" sz="1800" i="1" dirty="0">
                <a:solidFill>
                  <a:srgbClr val="5F5F5F"/>
                </a:solidFill>
                <a:effectLst/>
                <a:latin typeface="Arial" panose="020B0604020202020204" pitchFamily="34" charset="0"/>
                <a:ea typeface="Arial" panose="020B0604020202020204" pitchFamily="34" charset="0"/>
              </a:rPr>
              <a:t>:</a:t>
            </a:r>
            <a:r>
              <a:rPr lang="en-GB" sz="1800" b="1" dirty="0">
                <a:solidFill>
                  <a:srgbClr val="5F5F5F"/>
                </a:solidFill>
                <a:effectLst/>
                <a:latin typeface="Arial" panose="020B0604020202020204" pitchFamily="34" charset="0"/>
                <a:ea typeface="Arial" panose="020B0604020202020204" pitchFamily="34" charset="0"/>
              </a:rPr>
              <a:t> </a:t>
            </a:r>
            <a:br>
              <a:rPr lang="en-GB" sz="1800" dirty="0">
                <a:solidFill>
                  <a:srgbClr val="5F5F5F"/>
                </a:solidFill>
                <a:effectLst/>
                <a:latin typeface="Arial" panose="020B0604020202020204" pitchFamily="34" charset="0"/>
                <a:ea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The success of SBIRT for HRSU in STI clinical settings depends on staff like you. The SBIRT for HRSU intervention will involve appropriate training on the brief behavioral health intervention, e.g., motivational interviewing, to encourage clients who present for STI services engaged in HRSU to undergo HRSU treatment. </a:t>
            </a:r>
            <a:br>
              <a:rPr lang="en-GB" sz="1800" dirty="0">
                <a:solidFill>
                  <a:srgbClr val="5F5F5F"/>
                </a:solidFill>
                <a:effectLst/>
                <a:latin typeface="Arial" panose="020B0604020202020204" pitchFamily="34" charset="0"/>
                <a:ea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It is essential for staff to keep in mind that clients seeking STI services often are worried about their health. That and other factors in their lives, such as unstable housing and transportation issues, may even exacerbate their HRSU and discourage engagement in SBIRT for HRSU and HRSU treatment.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We have assembled the following SBIRT for HRSU team to help clients feel supported throughout the HRSU screening process and, if warranted, a subsequent warm handoff to HRSU treatment.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Our team members include: </a:t>
            </a:r>
            <a:br>
              <a:rPr lang="en-GB"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Administrative Staff</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(e.g., program/research assistants) who are essential to facilitating client visits and testing.  </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Clinical Providers</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including physicians and nursing staff, who provide </a:t>
            </a:r>
            <a:r>
              <a:rPr lang="en-GB" sz="1800" dirty="0" err="1">
                <a:solidFill>
                  <a:srgbClr val="5F5F5F"/>
                </a:solidFill>
                <a:effectLst/>
                <a:latin typeface="Arial" panose="020B0604020202020204" pitchFamily="34" charset="0"/>
                <a:ea typeface="Arial" panose="020B0604020202020204" pitchFamily="34" charset="0"/>
                <a:cs typeface="Arial" panose="020B0604020202020204" pitchFamily="34" charset="0"/>
              </a:rPr>
              <a:t>counseling</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and assess HRSU status among clients. They are essential to delivering education, interpreting test results, and ensuring client buy-in.  </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Peer Navigators</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often support administrative and clinical staff, providing cultural and linguistic alignment for clients and supporting their follow-through with SBIRT. </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Data Management/Evaluation Staff</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help manage and </a:t>
            </a:r>
            <a:r>
              <a:rPr lang="en-GB" sz="1800" dirty="0" err="1">
                <a:solidFill>
                  <a:srgbClr val="5F5F5F"/>
                </a:solidFill>
                <a:effectLst/>
                <a:latin typeface="Arial" panose="020B0604020202020204" pitchFamily="34" charset="0"/>
                <a:ea typeface="Arial" panose="020B0604020202020204" pitchFamily="34" charset="0"/>
                <a:cs typeface="Arial" panose="020B0604020202020204" pitchFamily="34" charset="0"/>
              </a:rPr>
              <a:t>analyze</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client and evaluation data. </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a:ea typeface="Calibri"/>
                <a:cs typeface="Arial"/>
              </a:rPr>
              <a:t>IT Provider/Web Developer</a:t>
            </a:r>
            <a:r>
              <a:rPr lang="en-GB" sz="1800" dirty="0">
                <a:solidFill>
                  <a:srgbClr val="5F5F5F"/>
                </a:solidFill>
                <a:effectLst/>
                <a:latin typeface="Arial"/>
                <a:ea typeface="Calibri"/>
                <a:cs typeface="Arial"/>
              </a:rPr>
              <a:t>: </a:t>
            </a:r>
            <a:r>
              <a:rPr lang="en-GB" sz="1800" dirty="0">
                <a:solidFill>
                  <a:srgbClr val="5F5F5F"/>
                </a:solidFill>
                <a:effectLst/>
                <a:latin typeface="Arial"/>
                <a:ea typeface="Arial" panose="020B0604020202020204" pitchFamily="34" charset="0"/>
                <a:cs typeface="Arial"/>
              </a:rPr>
              <a:t>Facilitate updating our EHR system to support the SBIRT for HRSU intervention at our clinic. They will provide additional maintenance as needed. </a:t>
            </a:r>
            <a:br>
              <a:rPr lang="en-GB" sz="1800" dirty="0">
                <a:effectLst/>
                <a:latin typeface="Arial" panose="020B0604020202020204" pitchFamily="34" charset="0"/>
                <a:ea typeface="Arial" panose="020B0604020202020204" pitchFamily="34" charset="0"/>
                <a:cs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342900" indent="-342900">
              <a:lnSpc>
                <a:spcPts val="1500"/>
              </a:lnSpc>
              <a:buFont typeface="Symbol" pitchFamily="2" charset="2"/>
              <a:buChar char=""/>
            </a:pPr>
            <a:r>
              <a:rPr lang="en-US" sz="1800" b="1" dirty="0">
                <a:solidFill>
                  <a:srgbClr val="5F5F5F"/>
                </a:solidFill>
                <a:effectLst/>
                <a:latin typeface="Arial"/>
                <a:ea typeface="Arial" panose="020B0604020202020204" pitchFamily="34" charset="0"/>
                <a:cs typeface="Arial"/>
              </a:rPr>
              <a:t>Behavioral Health Therapists</a:t>
            </a:r>
            <a:r>
              <a:rPr lang="en-US" sz="1800" dirty="0">
                <a:solidFill>
                  <a:srgbClr val="5F5F5F"/>
                </a:solidFill>
                <a:effectLst/>
                <a:latin typeface="Arial"/>
                <a:ea typeface="Arial" panose="020B0604020202020204" pitchFamily="34" charset="0"/>
                <a:cs typeface="Arial"/>
              </a:rPr>
              <a:t>: Receive clients who qualify for HRSU treatment (based on the SBIRT evaluation).</a:t>
            </a:r>
            <a:r>
              <a:rPr lang="en-US" sz="1800" dirty="0">
                <a:solidFill>
                  <a:srgbClr val="5F5F5F"/>
                </a:solidFill>
                <a:latin typeface="Arial"/>
                <a:ea typeface="Arial" panose="020B0604020202020204" pitchFamily="34" charset="0"/>
                <a:cs typeface="Arial"/>
              </a:rPr>
              <a:t>  </a:t>
            </a:r>
            <a:endParaRPr lang="en-US" sz="1800" dirty="0">
              <a:solidFill>
                <a:srgbClr val="5F5F5F"/>
              </a:solidFill>
              <a:effectLst/>
              <a:latin typeface="Arial"/>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32C6C5-D91C-1249-A91F-05840D8939C3}" type="slidenum">
              <a:rPr lang="en-US" smtClean="0"/>
              <a:t>17</a:t>
            </a:fld>
            <a:endParaRPr lang="en-US"/>
          </a:p>
        </p:txBody>
      </p:sp>
    </p:spTree>
    <p:extLst>
      <p:ext uri="{BB962C8B-B14F-4D97-AF65-F5344CB8AC3E}">
        <p14:creationId xmlns:p14="http://schemas.microsoft.com/office/powerpoint/2010/main" val="3764241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GB" sz="1800" b="1" dirty="0">
                <a:solidFill>
                  <a:srgbClr val="5F5F5F"/>
                </a:solidFill>
                <a:effectLst/>
                <a:latin typeface="Arial" panose="020B0604020202020204" pitchFamily="34" charset="0"/>
                <a:ea typeface="Arial" panose="020B0604020202020204" pitchFamily="34" charset="0"/>
              </a:rPr>
              <a:t>Note</a:t>
            </a:r>
            <a:r>
              <a:rPr lang="en-GB" sz="1800" dirty="0">
                <a:solidFill>
                  <a:srgbClr val="5F5F5F"/>
                </a:solidFill>
                <a:effectLst/>
                <a:latin typeface="Arial" panose="020B0604020202020204" pitchFamily="34" charset="0"/>
                <a:ea typeface="Arial" panose="020B0604020202020204" pitchFamily="34" charset="0"/>
              </a:rPr>
              <a:t>: Insert screenshots of SBIRT for HRSU intervention customizations in your clinic’s EHR system. You may want to walk staff through the nuances of these system updates. </a:t>
            </a:r>
            <a:r>
              <a:rPr lang="en-GB" sz="1800" dirty="0">
                <a:solidFill>
                  <a:srgbClr val="5F5F5F"/>
                </a:solidFill>
                <a:effectLst/>
                <a:latin typeface="Arial" panose="020B0604020202020204" pitchFamily="34" charset="0"/>
                <a:ea typeface="DengXian" panose="02010600030101010101" pitchFamily="2" charset="-122"/>
              </a:rPr>
              <a:t>Consider sharing screenshots and/or</a:t>
            </a:r>
            <a:r>
              <a:rPr lang="en-US" sz="1800" dirty="0">
                <a:solidFill>
                  <a:srgbClr val="5F5F5F"/>
                </a:solidFill>
                <a:effectLst/>
                <a:latin typeface="Arial" panose="020B0604020202020204" pitchFamily="34" charset="0"/>
                <a:ea typeface="DengXian" panose="02010600030101010101" pitchFamily="2" charset="-122"/>
              </a:rPr>
              <a:t> demonstrating the software/software updates.</a:t>
            </a:r>
            <a:endParaRPr lang="en-GB"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endParaRPr lang="en-GB" sz="1800" b="1" i="1"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b="1" i="1" dirty="0">
                <a:solidFill>
                  <a:srgbClr val="5F5F5F"/>
                </a:solidFill>
                <a:effectLst/>
                <a:latin typeface="Arial" panose="020B0604020202020204" pitchFamily="34" charset="0"/>
                <a:ea typeface="Arial" panose="020B0604020202020204" pitchFamily="34" charset="0"/>
              </a:rPr>
              <a:t>Proposed Talking Points</a:t>
            </a: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Our electronic health record system serves as the cornerstone of the SBIRT for HRSU intervention: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Smart tags/phrases and pop-ups that serve as reminders about SBIRT and/or clients who may qualify for it.</a:t>
            </a:r>
            <a:br>
              <a:rPr lang="en-GB"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Integrated electronic forms that facilitate and record results of the SBIRT for HRSU screening process, including screening and SBIRT for HRSU results.  </a:t>
            </a:r>
            <a:br>
              <a:rPr lang="en-GB"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dirty="0">
                <a:solidFill>
                  <a:srgbClr val="5F5F5F"/>
                </a:solidFill>
                <a:effectLst/>
                <a:latin typeface="Arial" panose="020B0604020202020204" pitchFamily="34" charset="0"/>
                <a:ea typeface="Arial" panose="020B0604020202020204" pitchFamily="34" charset="0"/>
              </a:rPr>
              <a:t>Information about the results and other resources that clients may access through their customer medical record portal.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endParaRPr lang="en-US" sz="1800" dirty="0">
              <a:solidFill>
                <a:srgbClr val="5F5F5F"/>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A432C6C5-D91C-1249-A91F-05840D8939C3}" type="slidenum">
              <a:rPr lang="en-US" smtClean="0"/>
              <a:t>18</a:t>
            </a:fld>
            <a:endParaRPr lang="en-US"/>
          </a:p>
        </p:txBody>
      </p:sp>
    </p:spTree>
    <p:extLst>
      <p:ext uri="{BB962C8B-B14F-4D97-AF65-F5344CB8AC3E}">
        <p14:creationId xmlns:p14="http://schemas.microsoft.com/office/powerpoint/2010/main" val="4029791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lang="en-US" sz="2800" b="1" dirty="0">
                <a:solidFill>
                  <a:srgbClr val="3F3F3F"/>
                </a:solidFill>
                <a:effectLst/>
                <a:latin typeface="Helvetica" pitchFamily="2" charset="0"/>
              </a:rPr>
              <a:t>Note</a:t>
            </a:r>
            <a:r>
              <a:rPr lang="en-US" sz="2800" dirty="0">
                <a:solidFill>
                  <a:srgbClr val="3F3F3F"/>
                </a:solidFill>
                <a:effectLst/>
                <a:latin typeface="Helvetica" pitchFamily="2" charset="0"/>
              </a:rPr>
              <a:t>: You will need to modify details to match your clinic's approach. Be sure to specify whether these steps are relevant to in-person and/or telemedicine-based delivery of SBIRT. If your clinic is only doing in-person implementation, edit steps 2, 3, and 7.</a:t>
            </a:r>
          </a:p>
          <a:p>
            <a:pPr marL="0" marR="0">
              <a:lnSpc>
                <a:spcPts val="1500"/>
              </a:lnSpc>
              <a:spcBef>
                <a:spcPts val="0"/>
              </a:spcBef>
              <a:spcAft>
                <a:spcPts val="0"/>
              </a:spcAft>
            </a:pPr>
            <a:endParaRPr lang="en-GB" sz="1800" b="1" i="1"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endParaRPr lang="en-GB" sz="1800" b="1" i="1"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b="1" i="1" dirty="0">
                <a:solidFill>
                  <a:srgbClr val="5F5F5F"/>
                </a:solidFill>
                <a:effectLst/>
                <a:latin typeface="Arial" panose="020B0604020202020204" pitchFamily="34" charset="0"/>
                <a:ea typeface="Arial" panose="020B0604020202020204" pitchFamily="34" charset="0"/>
              </a:rPr>
              <a:t>Proposed Talking Points</a:t>
            </a:r>
            <a:r>
              <a:rPr lang="en-GB" sz="1800" b="1"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Step 1</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Invite clients who fit our enrollment criteria to screen for the SBIRT for HRSU intervention. Note the benefits and convenience of addressing HRSU and STIs together.</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Step 2</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If clients say no, provide them with community resources and information on HRSU treatment in person and through the customer medical record portal.</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If clients say yes, complete the intervention consent process, including [insert electronic consent form description here]. </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(Note: Some clients may decline because they only want STI services and may not be ready to address HRSU.)  </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Step 3</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Following consent, conduct the NIDA Quick Screen followed by the DAST-10 to determine the severity of the clients’ HRSU. [Note: Additional follow-up based on other assessments conducted in your clinic’s protocol, such as those for depression or alcohol use disorder, would be addressed here.] </a:t>
            </a: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228600" marR="0">
              <a:lnSpc>
                <a:spcPts val="1500"/>
              </a:lnSpc>
              <a:spcBef>
                <a:spcPts val="0"/>
              </a:spcBef>
              <a:spcAft>
                <a:spcPts val="0"/>
              </a:spcAft>
            </a:pPr>
            <a:r>
              <a:rPr lang="en-GB" sz="1800" b="1"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Step 4</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Clients with a DAST-10 score of 6 or above are offered an opportunity to engage in the SBIRT intervention.  </a:t>
            </a: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22860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Step 5</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From there, providers openly communicate with clients about their HRSU and discuss treatment options. During this dialogue, some clients may voice a need for more readiness for HRSU treatment. </a:t>
            </a: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45720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Step 6</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Providers strengthen rapport by asking clients how HRSU fits in with their values, eliciting change talk about their HRSU and sexual risk </a:t>
            </a:r>
            <a:r>
              <a:rPr lang="en-GB" sz="1800" dirty="0" err="1">
                <a:solidFill>
                  <a:srgbClr val="5F5F5F"/>
                </a:solidFill>
                <a:effectLst/>
                <a:latin typeface="Arial" panose="020B0604020202020204" pitchFamily="34" charset="0"/>
                <a:ea typeface="Arial" panose="020B0604020202020204" pitchFamily="34" charset="0"/>
                <a:cs typeface="Arial" panose="020B0604020202020204" pitchFamily="34" charset="0"/>
              </a:rPr>
              <a:t>behaviors</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motivating them to consider change (engagement in HRSU treatment), and ultimately planning to make those changes happen.</a:t>
            </a: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457200" marR="0">
              <a:lnSpc>
                <a:spcPts val="1500"/>
              </a:lnSpc>
              <a:spcBef>
                <a:spcPts val="0"/>
              </a:spcBef>
              <a:spcAft>
                <a:spcPts val="0"/>
              </a:spcAft>
            </a:pPr>
            <a:r>
              <a:rPr lang="en-GB" sz="1800" b="1"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Step 7</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Clients who wish to pursue substance use treatment are connected with a provider, preferably through a warm, in-person handoff that day or an immediate referral with follow-up. Clients who need medication for opioid use disorder are provided access to community resources and addiction medicine providers. </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Clients who express ambivalence about change or declined referrals to treatment receive a list of community resources. They also are encouraged to follow up with their provider at a future visit to discuss safe approaches to substance use.</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[Note: Discuss results and treatment options here based on scores of other screenings conducted at your clinic.]  </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800" b="1" dirty="0">
                <a:solidFill>
                  <a:srgbClr val="5F5F5F"/>
                </a:solidFill>
                <a:effectLst/>
                <a:latin typeface="Arial" panose="020B0604020202020204" pitchFamily="34" charset="0"/>
                <a:ea typeface="Arial" panose="020B0604020202020204" pitchFamily="34" charset="0"/>
                <a:cs typeface="Arial" panose="020B0604020202020204" pitchFamily="34" charset="0"/>
              </a:rPr>
              <a:t>Step 8</a:t>
            </a: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 Clients who participate in the intervention complete an evaluation to help clinics assess what is going well and identify areas for improvement. </a:t>
            </a: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cs typeface="Arial" panose="020B0604020202020204" pitchFamily="34" charset="0"/>
              </a:rPr>
              <a:t>Our SBIRT for HRSU team will periodically complete evaluations to facilitate improvements.</a:t>
            </a:r>
            <a:endParaRPr lang="en-US" sz="1800" dirty="0">
              <a:solidFill>
                <a:srgbClr val="5F5F5F"/>
              </a:solidFill>
              <a:effectLst/>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19</a:t>
            </a:fld>
            <a:endParaRPr lang="en-US"/>
          </a:p>
        </p:txBody>
      </p:sp>
    </p:spTree>
    <p:extLst>
      <p:ext uri="{BB962C8B-B14F-4D97-AF65-F5344CB8AC3E}">
        <p14:creationId xmlns:p14="http://schemas.microsoft.com/office/powerpoint/2010/main" val="2928920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2</a:t>
            </a:fld>
            <a:endParaRPr lang="en-US"/>
          </a:p>
        </p:txBody>
      </p:sp>
    </p:spTree>
    <p:extLst>
      <p:ext uri="{BB962C8B-B14F-4D97-AF65-F5344CB8AC3E}">
        <p14:creationId xmlns:p14="http://schemas.microsoft.com/office/powerpoint/2010/main" val="2062052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GB" sz="1800" b="1" dirty="0">
                <a:solidFill>
                  <a:srgbClr val="5F5F5F"/>
                </a:solidFill>
                <a:effectLst/>
                <a:latin typeface="Arial" panose="020B0604020202020204" pitchFamily="34" charset="0"/>
                <a:ea typeface="Arial" panose="020B0604020202020204" pitchFamily="34" charset="0"/>
              </a:rPr>
              <a:t>Note: </a:t>
            </a:r>
            <a:r>
              <a:rPr lang="en-GB" sz="1800" dirty="0">
                <a:solidFill>
                  <a:srgbClr val="5F5F5F"/>
                </a:solidFill>
                <a:effectLst/>
                <a:latin typeface="Arial" panose="020B0604020202020204" pitchFamily="34" charset="0"/>
                <a:ea typeface="Arial" panose="020B0604020202020204" pitchFamily="34" charset="0"/>
              </a:rPr>
              <a:t>You can open the session to questions and answers, or even ask each participant to comment and/or ask a question. Encourage open dialogue. </a:t>
            </a:r>
            <a:endParaRPr lang="en-US" sz="1800" dirty="0">
              <a:solidFill>
                <a:srgbClr val="5F5F5F"/>
              </a:solidFill>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20</a:t>
            </a:fld>
            <a:endParaRPr lang="en-US"/>
          </a:p>
        </p:txBody>
      </p:sp>
    </p:spTree>
    <p:extLst>
      <p:ext uri="{BB962C8B-B14F-4D97-AF65-F5344CB8AC3E}">
        <p14:creationId xmlns:p14="http://schemas.microsoft.com/office/powerpoint/2010/main" val="2803877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GB" sz="1800" b="1" i="0" dirty="0">
                <a:solidFill>
                  <a:srgbClr val="5F5F5F"/>
                </a:solidFill>
                <a:effectLst/>
                <a:latin typeface="Arial" panose="020B0604020202020204" pitchFamily="34" charset="0"/>
                <a:ea typeface="Arial" panose="020B0604020202020204" pitchFamily="34" charset="0"/>
              </a:rPr>
              <a:t>Note</a:t>
            </a:r>
            <a:r>
              <a:rPr lang="en-GB" sz="1800" b="0" i="0" dirty="0">
                <a:solidFill>
                  <a:srgbClr val="5F5F5F"/>
                </a:solidFill>
                <a:effectLst/>
                <a:latin typeface="Arial" panose="020B0604020202020204" pitchFamily="34" charset="0"/>
                <a:ea typeface="Arial" panose="020B0604020202020204" pitchFamily="34" charset="0"/>
              </a:rPr>
              <a:t>:</a:t>
            </a:r>
            <a:r>
              <a:rPr lang="en-GB" sz="1800" b="1" i="0" dirty="0">
                <a:solidFill>
                  <a:srgbClr val="5F5F5F"/>
                </a:solidFill>
                <a:effectLst/>
                <a:latin typeface="Arial" panose="020B0604020202020204" pitchFamily="34" charset="0"/>
                <a:ea typeface="Arial" panose="020B0604020202020204" pitchFamily="34" charset="0"/>
              </a:rPr>
              <a:t> </a:t>
            </a:r>
            <a:r>
              <a:rPr lang="en-GB" sz="1800" b="0" dirty="0">
                <a:solidFill>
                  <a:srgbClr val="5F5F5F"/>
                </a:solidFill>
                <a:effectLst/>
                <a:latin typeface="Arial" panose="020B0604020202020204" pitchFamily="34" charset="0"/>
                <a:ea typeface="Arial" panose="020B0604020202020204" pitchFamily="34" charset="0"/>
              </a:rPr>
              <a:t>In </a:t>
            </a:r>
            <a:r>
              <a:rPr lang="en-GB" sz="1800" dirty="0">
                <a:solidFill>
                  <a:srgbClr val="5F5F5F"/>
                </a:solidFill>
                <a:effectLst/>
                <a:latin typeface="Arial" panose="020B0604020202020204" pitchFamily="34" charset="0"/>
                <a:ea typeface="Arial" panose="020B0604020202020204" pitchFamily="34" charset="0"/>
              </a:rPr>
              <a:t>this section, include upcoming information about SBIRT for HRSU implementation. Provide contact details concerning where team members can direct questions or concerns.</a:t>
            </a:r>
            <a:endParaRPr lang="en-US" sz="1800" dirty="0">
              <a:solidFill>
                <a:srgbClr val="5F5F5F"/>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A432C6C5-D91C-1249-A91F-05840D8939C3}" type="slidenum">
              <a:rPr lang="en-US" smtClean="0"/>
              <a:t>21</a:t>
            </a:fld>
            <a:endParaRPr lang="en-US"/>
          </a:p>
        </p:txBody>
      </p:sp>
    </p:spTree>
    <p:extLst>
      <p:ext uri="{BB962C8B-B14F-4D97-AF65-F5344CB8AC3E}">
        <p14:creationId xmlns:p14="http://schemas.microsoft.com/office/powerpoint/2010/main" val="729085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22</a:t>
            </a:fld>
            <a:endParaRPr lang="en-US"/>
          </a:p>
        </p:txBody>
      </p:sp>
    </p:spTree>
    <p:extLst>
      <p:ext uri="{BB962C8B-B14F-4D97-AF65-F5344CB8AC3E}">
        <p14:creationId xmlns:p14="http://schemas.microsoft.com/office/powerpoint/2010/main" val="1383107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23</a:t>
            </a:fld>
            <a:endParaRPr lang="en-US"/>
          </a:p>
        </p:txBody>
      </p:sp>
    </p:spTree>
    <p:extLst>
      <p:ext uri="{BB962C8B-B14F-4D97-AF65-F5344CB8AC3E}">
        <p14:creationId xmlns:p14="http://schemas.microsoft.com/office/powerpoint/2010/main" val="249208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rot="1800000">
            <a:off x="685800" y="4400550"/>
            <a:ext cx="5486400" cy="3600450"/>
          </a:xfrm>
        </p:spPr>
        <p:txBody>
          <a:bodyPr/>
          <a:lstStyle/>
          <a:p>
            <a:pPr marL="0" marR="0">
              <a:lnSpc>
                <a:spcPts val="1500"/>
              </a:lnSpc>
              <a:spcBef>
                <a:spcPts val="0"/>
              </a:spcBef>
              <a:spcAft>
                <a:spcPts val="0"/>
              </a:spcAft>
            </a:pPr>
            <a:r>
              <a:rPr lang="en-GB" sz="1100" b="1" i="1" dirty="0">
                <a:solidFill>
                  <a:srgbClr val="5F5F5F"/>
                </a:solidFill>
                <a:effectLst/>
                <a:latin typeface="Arial" panose="020B0604020202020204" pitchFamily="34" charset="0"/>
                <a:ea typeface="Arial" panose="020B0604020202020204" pitchFamily="34" charset="0"/>
              </a:rPr>
              <a:t>Proposed Talking Points</a:t>
            </a:r>
            <a:r>
              <a:rPr lang="en-GB" sz="1100" i="1" dirty="0">
                <a:solidFill>
                  <a:srgbClr val="5F5F5F"/>
                </a:solidFill>
                <a:effectLst/>
                <a:latin typeface="Arial" panose="020B0604020202020204" pitchFamily="34" charset="0"/>
                <a:ea typeface="Arial" panose="020B0604020202020204" pitchFamily="34" charset="0"/>
              </a:rPr>
              <a:t>:</a:t>
            </a:r>
          </a:p>
          <a:p>
            <a:pPr marL="0" marR="0">
              <a:lnSpc>
                <a:spcPts val="1500"/>
              </a:lnSpc>
              <a:spcBef>
                <a:spcPts val="0"/>
              </a:spcBef>
              <a:spcAft>
                <a:spcPts val="0"/>
              </a:spcAft>
            </a:pPr>
            <a:endParaRPr lang="en-US" sz="10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100" dirty="0">
                <a:solidFill>
                  <a:srgbClr val="5F5F5F"/>
                </a:solidFill>
                <a:effectLst/>
                <a:latin typeface="Arial" panose="020B0604020202020204" pitchFamily="34" charset="0"/>
                <a:ea typeface="Arial" panose="020B0604020202020204" pitchFamily="34" charset="0"/>
              </a:rPr>
              <a:t>In today’s session, we will explore how the Screening, Brief Intervention, and Referral to Treatment (SBIRT) intervention motivates clients seeking STI services who are engaged in high-risk substance use (HRSU) to pursue HRSU treatment and care services. </a:t>
            </a:r>
            <a:endParaRPr lang="en-US" sz="10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100" dirty="0">
                <a:solidFill>
                  <a:srgbClr val="5F5F5F"/>
                </a:solidFill>
                <a:effectLst/>
                <a:latin typeface="Arial" panose="020B0604020202020204" pitchFamily="34" charset="0"/>
                <a:ea typeface="Arial" panose="020B0604020202020204" pitchFamily="34" charset="0"/>
              </a:rPr>
              <a:t> </a:t>
            </a:r>
            <a:endParaRPr lang="en-US" sz="10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100" dirty="0">
                <a:solidFill>
                  <a:srgbClr val="5F5F5F"/>
                </a:solidFill>
                <a:effectLst/>
                <a:latin typeface="Arial" panose="020B0604020202020204" pitchFamily="34" charset="0"/>
                <a:ea typeface="Arial" panose="020B0604020202020204" pitchFamily="34" charset="0"/>
              </a:rPr>
              <a:t>To that end, we will be discussing the following: </a:t>
            </a:r>
            <a:br>
              <a:rPr lang="en-GB" sz="1100" dirty="0">
                <a:solidFill>
                  <a:srgbClr val="5F5F5F"/>
                </a:solidFill>
                <a:effectLst/>
                <a:latin typeface="Arial" panose="020B0604020202020204" pitchFamily="34" charset="0"/>
                <a:ea typeface="Arial" panose="020B0604020202020204" pitchFamily="34" charset="0"/>
              </a:rPr>
            </a:br>
            <a:r>
              <a:rPr lang="en-GB" sz="1100" dirty="0">
                <a:solidFill>
                  <a:srgbClr val="5F5F5F"/>
                </a:solidFill>
                <a:effectLst/>
                <a:latin typeface="Arial" panose="020B0604020202020204" pitchFamily="34" charset="0"/>
                <a:ea typeface="Arial" panose="020B0604020202020204" pitchFamily="34" charset="0"/>
              </a:rPr>
              <a:t> </a:t>
            </a:r>
            <a:endParaRPr lang="en-US" sz="10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100" dirty="0">
                <a:solidFill>
                  <a:srgbClr val="5F5F5F"/>
                </a:solidFill>
                <a:effectLst/>
                <a:latin typeface="Arial" panose="020B0604020202020204" pitchFamily="34" charset="0"/>
                <a:ea typeface="Arial" panose="020B0604020202020204" pitchFamily="34" charset="0"/>
              </a:rPr>
              <a:t>“What is HRSU?” provides an overview of high-risk substance use.</a:t>
            </a:r>
            <a:br>
              <a:rPr lang="en-GB" sz="1100" dirty="0">
                <a:solidFill>
                  <a:srgbClr val="5F5F5F"/>
                </a:solidFill>
                <a:effectLst/>
                <a:latin typeface="Arial" panose="020B0604020202020204" pitchFamily="34" charset="0"/>
                <a:ea typeface="Arial" panose="020B0604020202020204" pitchFamily="34" charset="0"/>
              </a:rPr>
            </a:br>
            <a:r>
              <a:rPr lang="en-GB" sz="1100" dirty="0">
                <a:solidFill>
                  <a:srgbClr val="5F5F5F"/>
                </a:solidFill>
                <a:effectLst/>
                <a:latin typeface="Arial" panose="020B0604020202020204" pitchFamily="34" charset="0"/>
                <a:ea typeface="Arial" panose="020B0604020202020204" pitchFamily="34" charset="0"/>
              </a:rPr>
              <a:t> </a:t>
            </a:r>
            <a:endParaRPr lang="en-US" sz="10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100" dirty="0">
                <a:solidFill>
                  <a:srgbClr val="5F5F5F"/>
                </a:solidFill>
                <a:effectLst/>
                <a:latin typeface="Arial" panose="020B0604020202020204" pitchFamily="34" charset="0"/>
                <a:ea typeface="Arial" panose="020B0604020202020204" pitchFamily="34" charset="0"/>
              </a:rPr>
              <a:t>“What is SBIRT?” describes the Screening, Brief Intervention, and Referral to Treatment (SBIRT) intervention. </a:t>
            </a:r>
            <a:br>
              <a:rPr lang="en-GB" sz="1100" dirty="0">
                <a:solidFill>
                  <a:srgbClr val="5F5F5F"/>
                </a:solidFill>
                <a:effectLst/>
                <a:latin typeface="Arial" panose="020B0604020202020204" pitchFamily="34" charset="0"/>
                <a:ea typeface="Arial" panose="020B0604020202020204" pitchFamily="34" charset="0"/>
              </a:rPr>
            </a:br>
            <a:endParaRPr lang="en-US" sz="1000" dirty="0">
              <a:solidFill>
                <a:srgbClr val="5F5F5F"/>
              </a:solidFill>
              <a:effectLst/>
              <a:latin typeface="Arial" panose="020B0604020202020204" pitchFamily="34" charset="0"/>
              <a:ea typeface="Arial" panose="020B0604020202020204" pitchFamily="34" charset="0"/>
            </a:endParaRPr>
          </a:p>
          <a:p>
            <a:pPr marL="342900" marR="0" lvl="0" indent="-342900" algn="l" defTabSz="914400" rtl="0" eaLnBrk="1" fontAlgn="auto" latinLnBrk="0" hangingPunct="1">
              <a:lnSpc>
                <a:spcPts val="1500"/>
              </a:lnSpc>
              <a:spcBef>
                <a:spcPts val="0"/>
              </a:spcBef>
              <a:spcAft>
                <a:spcPts val="0"/>
              </a:spcAft>
              <a:buClrTx/>
              <a:buSzTx/>
              <a:buFont typeface="Symbol" pitchFamily="2" charset="2"/>
              <a:buChar char=""/>
              <a:tabLst/>
              <a:defRPr/>
            </a:pPr>
            <a:r>
              <a:rPr lang="en-GB" sz="1100" dirty="0">
                <a:solidFill>
                  <a:srgbClr val="5F5F5F"/>
                </a:solidFill>
                <a:effectLst/>
                <a:latin typeface="Arial" panose="020B0604020202020204" pitchFamily="34" charset="0"/>
                <a:ea typeface="Arial" panose="020B0604020202020204" pitchFamily="34" charset="0"/>
              </a:rPr>
              <a:t>“Evidence Supporting Use of SBIRT to Address HRSU in STI Clinics” details </a:t>
            </a:r>
            <a:r>
              <a:rPr lang="en-US" sz="1600" dirty="0">
                <a:solidFill>
                  <a:srgbClr val="3F3F3F"/>
                </a:solidFill>
                <a:effectLst/>
                <a:latin typeface="Helvetica" pitchFamily="2" charset="0"/>
              </a:rPr>
              <a:t>the findings about </a:t>
            </a:r>
            <a:r>
              <a:rPr lang="en-GB" sz="1100" dirty="0">
                <a:solidFill>
                  <a:srgbClr val="5F5F5F"/>
                </a:solidFill>
                <a:effectLst/>
                <a:latin typeface="Arial" panose="020B0604020202020204" pitchFamily="34" charset="0"/>
                <a:ea typeface="Arial" panose="020B0604020202020204" pitchFamily="34" charset="0"/>
              </a:rPr>
              <a:t>SBIRT’s effectiveness in addressing HRSU in STI clinical settings. </a:t>
            </a:r>
            <a:br>
              <a:rPr lang="en-GB" sz="1100" dirty="0">
                <a:solidFill>
                  <a:srgbClr val="5F5F5F"/>
                </a:solidFill>
                <a:effectLst/>
                <a:latin typeface="Arial" panose="020B0604020202020204" pitchFamily="34" charset="0"/>
                <a:ea typeface="Arial" panose="020B0604020202020204" pitchFamily="34" charset="0"/>
              </a:rPr>
            </a:br>
            <a:endParaRPr lang="en-US" sz="10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100" dirty="0">
                <a:solidFill>
                  <a:srgbClr val="5F5F5F"/>
                </a:solidFill>
                <a:effectLst/>
                <a:latin typeface="Arial" panose="020B0604020202020204" pitchFamily="34" charset="0"/>
                <a:ea typeface="Arial" panose="020B0604020202020204" pitchFamily="34" charset="0"/>
              </a:rPr>
              <a:t>“HRSU and STIs: A </a:t>
            </a:r>
            <a:r>
              <a:rPr lang="en-GB" sz="1100" dirty="0" err="1">
                <a:solidFill>
                  <a:srgbClr val="5F5F5F"/>
                </a:solidFill>
                <a:effectLst/>
                <a:latin typeface="Arial" panose="020B0604020202020204" pitchFamily="34" charset="0"/>
                <a:ea typeface="Arial" panose="020B0604020202020204" pitchFamily="34" charset="0"/>
              </a:rPr>
              <a:t>Syndemic</a:t>
            </a:r>
            <a:r>
              <a:rPr lang="en-GB" sz="1100" dirty="0">
                <a:solidFill>
                  <a:srgbClr val="5F5F5F"/>
                </a:solidFill>
                <a:effectLst/>
                <a:latin typeface="Arial" panose="020B0604020202020204" pitchFamily="34" charset="0"/>
                <a:ea typeface="Arial" panose="020B0604020202020204" pitchFamily="34" charset="0"/>
              </a:rPr>
              <a:t>” discusses the intersection of HRSU and STIs. </a:t>
            </a:r>
            <a:br>
              <a:rPr lang="en-GB" sz="1100" dirty="0">
                <a:solidFill>
                  <a:srgbClr val="5F5F5F"/>
                </a:solidFill>
                <a:effectLst/>
                <a:latin typeface="Arial" panose="020B0604020202020204" pitchFamily="34" charset="0"/>
                <a:ea typeface="Arial" panose="020B0604020202020204" pitchFamily="34" charset="0"/>
              </a:rPr>
            </a:br>
            <a:endParaRPr lang="en-US" sz="10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100" dirty="0">
                <a:solidFill>
                  <a:srgbClr val="5F5F5F"/>
                </a:solidFill>
                <a:effectLst/>
                <a:latin typeface="Arial" panose="020B0604020202020204" pitchFamily="34" charset="0"/>
                <a:ea typeface="Arial" panose="020B0604020202020204" pitchFamily="34" charset="0"/>
              </a:rPr>
              <a:t>“SBIRT Logistics” delineates the different facets of implementing SBIRT for HRSU in STI clinical settings, including: </a:t>
            </a:r>
            <a:endParaRPr lang="en-US" sz="1000" dirty="0">
              <a:solidFill>
                <a:srgbClr val="5F5F5F"/>
              </a:solidFill>
              <a:effectLst/>
              <a:latin typeface="Arial" panose="020B0604020202020204" pitchFamily="34" charset="0"/>
              <a:ea typeface="Arial" panose="020B0604020202020204" pitchFamily="34" charset="0"/>
            </a:endParaRPr>
          </a:p>
          <a:p>
            <a:pPr marL="742950" marR="0" lvl="1" indent="-285750">
              <a:lnSpc>
                <a:spcPts val="1500"/>
              </a:lnSpc>
              <a:spcBef>
                <a:spcPts val="0"/>
              </a:spcBef>
              <a:spcAft>
                <a:spcPts val="0"/>
              </a:spcAft>
              <a:buFont typeface="Courier New" panose="02070309020205020404" pitchFamily="49" charset="0"/>
              <a:buChar char="o"/>
            </a:pPr>
            <a:r>
              <a:rPr lang="en-GB" sz="1100" dirty="0">
                <a:solidFill>
                  <a:srgbClr val="5F5F5F"/>
                </a:solidFill>
                <a:effectLst/>
                <a:latin typeface="Arial" panose="020B0604020202020204" pitchFamily="34" charset="0"/>
                <a:ea typeface="Arial" panose="020B0604020202020204" pitchFamily="34" charset="0"/>
              </a:rPr>
              <a:t>SBIRT for HRSU Client Populations and Enrollment Criteria</a:t>
            </a:r>
            <a:endParaRPr lang="en-US" sz="1000" dirty="0">
              <a:solidFill>
                <a:srgbClr val="5F5F5F"/>
              </a:solidFill>
              <a:effectLst/>
              <a:latin typeface="Arial" panose="020B0604020202020204" pitchFamily="34" charset="0"/>
              <a:ea typeface="Arial" panose="020B0604020202020204" pitchFamily="34" charset="0"/>
            </a:endParaRPr>
          </a:p>
          <a:p>
            <a:pPr marL="742950" marR="0" lvl="1" indent="-285750">
              <a:lnSpc>
                <a:spcPts val="1500"/>
              </a:lnSpc>
              <a:spcBef>
                <a:spcPts val="0"/>
              </a:spcBef>
              <a:spcAft>
                <a:spcPts val="0"/>
              </a:spcAft>
              <a:buFont typeface="Courier New" panose="02070309020205020404" pitchFamily="49" charset="0"/>
              <a:buChar char="o"/>
            </a:pPr>
            <a:r>
              <a:rPr lang="en-GB" sz="1100" dirty="0">
                <a:solidFill>
                  <a:srgbClr val="5F5F5F"/>
                </a:solidFill>
                <a:effectLst/>
                <a:latin typeface="Arial" panose="020B0604020202020204" pitchFamily="34" charset="0"/>
                <a:ea typeface="Arial" panose="020B0604020202020204" pitchFamily="34" charset="0"/>
              </a:rPr>
              <a:t>Screenings</a:t>
            </a:r>
            <a:endParaRPr lang="en-US" sz="1000" dirty="0">
              <a:solidFill>
                <a:srgbClr val="5F5F5F"/>
              </a:solidFill>
              <a:effectLst/>
              <a:latin typeface="Arial" panose="020B0604020202020204" pitchFamily="34" charset="0"/>
              <a:ea typeface="Arial" panose="020B0604020202020204" pitchFamily="34" charset="0"/>
            </a:endParaRPr>
          </a:p>
          <a:p>
            <a:pPr marL="742950" marR="0" lvl="1" indent="-285750">
              <a:lnSpc>
                <a:spcPts val="1500"/>
              </a:lnSpc>
              <a:spcBef>
                <a:spcPts val="0"/>
              </a:spcBef>
              <a:spcAft>
                <a:spcPts val="0"/>
              </a:spcAft>
              <a:buFont typeface="Courier New" panose="02070309020205020404" pitchFamily="49" charset="0"/>
              <a:buChar char="o"/>
            </a:pPr>
            <a:r>
              <a:rPr lang="en-GB" sz="1100" dirty="0">
                <a:solidFill>
                  <a:srgbClr val="5F5F5F"/>
                </a:solidFill>
                <a:effectLst/>
                <a:latin typeface="Arial" panose="020B0604020202020204" pitchFamily="34" charset="0"/>
                <a:ea typeface="Arial" panose="020B0604020202020204" pitchFamily="34" charset="0"/>
              </a:rPr>
              <a:t>Promoting the Intervention</a:t>
            </a:r>
            <a:endParaRPr lang="en-US" sz="1000" dirty="0">
              <a:solidFill>
                <a:srgbClr val="5F5F5F"/>
              </a:solidFill>
              <a:effectLst/>
              <a:latin typeface="Arial" panose="020B0604020202020204" pitchFamily="34" charset="0"/>
              <a:ea typeface="Arial" panose="020B0604020202020204" pitchFamily="34" charset="0"/>
            </a:endParaRPr>
          </a:p>
          <a:p>
            <a:pPr marL="742950" marR="0" lvl="1" indent="-285750">
              <a:lnSpc>
                <a:spcPts val="1500"/>
              </a:lnSpc>
              <a:spcBef>
                <a:spcPts val="0"/>
              </a:spcBef>
              <a:spcAft>
                <a:spcPts val="0"/>
              </a:spcAft>
              <a:buFont typeface="Courier New" panose="02070309020205020404" pitchFamily="49" charset="0"/>
              <a:buChar char="o"/>
            </a:pPr>
            <a:r>
              <a:rPr lang="en-GB" sz="1100" dirty="0">
                <a:solidFill>
                  <a:srgbClr val="5F5F5F"/>
                </a:solidFill>
                <a:effectLst/>
                <a:latin typeface="Arial" panose="020B0604020202020204" pitchFamily="34" charset="0"/>
                <a:ea typeface="Arial" panose="020B0604020202020204" pitchFamily="34" charset="0"/>
              </a:rPr>
              <a:t>Educational Materials for Clients</a:t>
            </a:r>
            <a:endParaRPr lang="en-US" sz="1000" dirty="0">
              <a:solidFill>
                <a:srgbClr val="5F5F5F"/>
              </a:solidFill>
              <a:effectLst/>
              <a:latin typeface="Arial" panose="020B0604020202020204" pitchFamily="34" charset="0"/>
              <a:ea typeface="Arial" panose="020B0604020202020204" pitchFamily="34" charset="0"/>
            </a:endParaRPr>
          </a:p>
          <a:p>
            <a:pPr marL="742950" marR="0" lvl="1" indent="-285750">
              <a:lnSpc>
                <a:spcPts val="1500"/>
              </a:lnSpc>
              <a:spcBef>
                <a:spcPts val="0"/>
              </a:spcBef>
              <a:spcAft>
                <a:spcPts val="0"/>
              </a:spcAft>
              <a:buFont typeface="Courier New" panose="02070309020205020404" pitchFamily="49" charset="0"/>
              <a:buChar char="o"/>
            </a:pPr>
            <a:r>
              <a:rPr lang="en-GB" sz="1100" dirty="0">
                <a:solidFill>
                  <a:srgbClr val="5F5F5F"/>
                </a:solidFill>
                <a:effectLst/>
                <a:latin typeface="Arial" panose="020B0604020202020204" pitchFamily="34" charset="0"/>
                <a:ea typeface="Arial" panose="020B0604020202020204" pitchFamily="34" charset="0"/>
              </a:rPr>
              <a:t>Staffing </a:t>
            </a:r>
            <a:endParaRPr lang="en-US" sz="1000" dirty="0">
              <a:solidFill>
                <a:srgbClr val="5F5F5F"/>
              </a:solidFill>
              <a:effectLst/>
              <a:latin typeface="Arial" panose="020B0604020202020204" pitchFamily="34" charset="0"/>
              <a:ea typeface="Arial" panose="020B0604020202020204" pitchFamily="34" charset="0"/>
            </a:endParaRPr>
          </a:p>
          <a:p>
            <a:pPr marL="742950" marR="0" lvl="1" indent="-285750">
              <a:lnSpc>
                <a:spcPts val="1500"/>
              </a:lnSpc>
              <a:spcBef>
                <a:spcPts val="0"/>
              </a:spcBef>
              <a:spcAft>
                <a:spcPts val="0"/>
              </a:spcAft>
              <a:buFont typeface="Courier New" panose="02070309020205020404" pitchFamily="49" charset="0"/>
              <a:buChar char="o"/>
            </a:pPr>
            <a:r>
              <a:rPr lang="en-GB" sz="1100" dirty="0">
                <a:solidFill>
                  <a:srgbClr val="5F5F5F"/>
                </a:solidFill>
                <a:effectLst/>
                <a:latin typeface="Arial" panose="020B0604020202020204" pitchFamily="34" charset="0"/>
                <a:ea typeface="Arial" panose="020B0604020202020204" pitchFamily="34" charset="0"/>
              </a:rPr>
              <a:t>Electronic Health Record (EHR) System</a:t>
            </a:r>
            <a:endParaRPr lang="en-US" sz="1000" dirty="0">
              <a:solidFill>
                <a:srgbClr val="5F5F5F"/>
              </a:solidFill>
              <a:effectLst/>
              <a:latin typeface="Arial" panose="020B0604020202020204" pitchFamily="34" charset="0"/>
              <a:ea typeface="Arial" panose="020B0604020202020204" pitchFamily="34" charset="0"/>
            </a:endParaRPr>
          </a:p>
          <a:p>
            <a:pPr marL="228600" marR="0">
              <a:lnSpc>
                <a:spcPts val="1500"/>
              </a:lnSpc>
              <a:spcBef>
                <a:spcPts val="0"/>
              </a:spcBef>
              <a:spcAft>
                <a:spcPts val="0"/>
              </a:spcAft>
            </a:pPr>
            <a:r>
              <a:rPr lang="en-GB" sz="1100" dirty="0">
                <a:solidFill>
                  <a:srgbClr val="5F5F5F"/>
                </a:solidFill>
                <a:effectLst/>
                <a:latin typeface="Arial" panose="020B0604020202020204" pitchFamily="34" charset="0"/>
                <a:ea typeface="Arial" panose="020B0604020202020204" pitchFamily="34" charset="0"/>
              </a:rPr>
              <a:t> </a:t>
            </a:r>
            <a:endParaRPr lang="en-US" sz="10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GB" sz="1100" dirty="0">
                <a:solidFill>
                  <a:srgbClr val="5F5F5F"/>
                </a:solidFill>
                <a:effectLst/>
                <a:latin typeface="Arial" panose="020B0604020202020204" pitchFamily="34" charset="0"/>
                <a:ea typeface="Arial" panose="020B0604020202020204" pitchFamily="34" charset="0"/>
              </a:rPr>
              <a:t>We will then review the steps in implementing the SBIRT for HRSU intervention.</a:t>
            </a:r>
            <a:br>
              <a:rPr lang="en-GB" sz="1100" dirty="0">
                <a:solidFill>
                  <a:srgbClr val="5F5F5F"/>
                </a:solidFill>
                <a:effectLst/>
                <a:latin typeface="Arial" panose="020B0604020202020204" pitchFamily="34" charset="0"/>
                <a:ea typeface="Arial" panose="020B0604020202020204" pitchFamily="34" charset="0"/>
              </a:rPr>
            </a:br>
            <a:endParaRPr lang="en-US" sz="1000" dirty="0">
              <a:solidFill>
                <a:srgbClr val="5F5F5F"/>
              </a:solidFill>
              <a:effectLst/>
              <a:latin typeface="Arial" panose="020B0604020202020204" pitchFamily="34" charset="0"/>
              <a:ea typeface="Arial" panose="020B0604020202020204" pitchFamily="34" charset="0"/>
            </a:endParaRPr>
          </a:p>
          <a:p>
            <a:r>
              <a:rPr lang="en-GB" sz="1100" kern="0" dirty="0">
                <a:effectLst/>
                <a:latin typeface="Arial" panose="020B0604020202020204" pitchFamily="34" charset="0"/>
                <a:ea typeface="Arial" panose="020B0604020202020204" pitchFamily="34" charset="0"/>
              </a:rPr>
              <a:t>The session will conclude with a Q&amp;A session and information on how to follow up in the future. </a:t>
            </a:r>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3</a:t>
            </a:fld>
            <a:endParaRPr lang="en-US"/>
          </a:p>
        </p:txBody>
      </p:sp>
    </p:spTree>
    <p:extLst>
      <p:ext uri="{BB962C8B-B14F-4D97-AF65-F5344CB8AC3E}">
        <p14:creationId xmlns:p14="http://schemas.microsoft.com/office/powerpoint/2010/main" val="75443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GB" sz="1800" b="1" i="1" dirty="0">
                <a:solidFill>
                  <a:srgbClr val="5F5F5F"/>
                </a:solidFill>
                <a:effectLst/>
                <a:latin typeface="Arial" panose="020B0604020202020204" pitchFamily="34" charset="0"/>
                <a:ea typeface="Arial" panose="020B0604020202020204" pitchFamily="34" charset="0"/>
              </a:rPr>
              <a:t>Proposed Talking Points</a:t>
            </a:r>
            <a:r>
              <a:rPr lang="en-GB" sz="1800" i="1" dirty="0">
                <a:solidFill>
                  <a:srgbClr val="5F5F5F"/>
                </a:solidFill>
                <a:effectLst/>
                <a:latin typeface="Arial" panose="020B0604020202020204" pitchFamily="34" charset="0"/>
                <a:ea typeface="Arial" panose="020B0604020202020204" pitchFamily="34" charset="0"/>
              </a:rPr>
              <a:t>:</a:t>
            </a:r>
          </a:p>
          <a:p>
            <a:pPr marL="0" marR="0">
              <a:lnSpc>
                <a:spcPts val="1500"/>
              </a:lnSpc>
              <a:spcBef>
                <a:spcPts val="0"/>
              </a:spcBef>
              <a:spcAft>
                <a:spcPts val="0"/>
              </a:spcAft>
            </a:pPr>
            <a:br>
              <a:rPr lang="en-GB" sz="1800" i="1"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Before we move forward with the training, we wanted to briefly review the meaning of “high-risk substance use.” </a:t>
            </a:r>
            <a:br>
              <a:rPr lang="en-GB" sz="1800" dirty="0">
                <a:solidFill>
                  <a:srgbClr val="5F5F5F"/>
                </a:solidFill>
                <a:effectLst/>
                <a:latin typeface="Arial" panose="020B0604020202020204" pitchFamily="34" charset="0"/>
                <a:ea typeface="Arial" panose="020B0604020202020204" pitchFamily="34" charset="0"/>
              </a:rPr>
            </a:br>
            <a:br>
              <a:rPr lang="en-GB" sz="1800" dirty="0">
                <a:solidFill>
                  <a:srgbClr val="5F5F5F"/>
                </a:solidFill>
                <a:effectLst/>
                <a:latin typeface="Arial" panose="020B0604020202020204" pitchFamily="34" charset="0"/>
                <a:ea typeface="Arial" panose="020B0604020202020204" pitchFamily="34" charset="0"/>
              </a:rPr>
            </a:br>
            <a:r>
              <a:rPr lang="en-GB" sz="1800" dirty="0">
                <a:solidFill>
                  <a:srgbClr val="5F5F5F"/>
                </a:solidFill>
                <a:effectLst/>
                <a:latin typeface="Arial" panose="020B0604020202020204" pitchFamily="34" charset="0"/>
                <a:ea typeface="Arial" panose="020B0604020202020204" pitchFamily="34" charset="0"/>
              </a:rPr>
              <a:t>High-risk substance use (HRSU) refers to the use of illicit drugs (such as methamphetamine and crack/cocaine) and the non-medical use of prescription drugs (like opioids).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en-GB" sz="1800" dirty="0">
                <a:solidFill>
                  <a:srgbClr val="5F5F5F"/>
                </a:solidFill>
                <a:effectLst/>
                <a:latin typeface="Arial" panose="020B0604020202020204" pitchFamily="34" charset="0"/>
                <a:ea typeface="Arial" panose="020B0604020202020204" pitchFamily="34" charset="0"/>
              </a:rPr>
              <a:t>HRSU is strongly associated with </a:t>
            </a:r>
            <a:r>
              <a:rPr lang="en-GB" sz="1800" dirty="0">
                <a:solidFill>
                  <a:srgbClr val="5F5F5F"/>
                </a:solidFill>
                <a:effectLst/>
                <a:latin typeface="Arial" panose="020B0604020202020204" pitchFamily="34" charset="0"/>
                <a:ea typeface="DengXian" panose="02010600030101010101" pitchFamily="2" charset="-122"/>
              </a:rPr>
              <a:t>adverse outcomes, such as dependence, </a:t>
            </a:r>
            <a:r>
              <a:rPr lang="en-GB" sz="1800" dirty="0">
                <a:solidFill>
                  <a:srgbClr val="5F5F5F"/>
                </a:solidFill>
                <a:effectLst/>
                <a:latin typeface="Arial" panose="020B0604020202020204" pitchFamily="34" charset="0"/>
                <a:ea typeface="Arial" panose="020B0604020202020204" pitchFamily="34" charset="0"/>
              </a:rPr>
              <a:t>substance use disorders, and non-fatal and fatal overdoses, as well as </a:t>
            </a:r>
            <a:r>
              <a:rPr lang="en-US" sz="2800" dirty="0">
                <a:solidFill>
                  <a:srgbClr val="3F3F3F"/>
                </a:solidFill>
                <a:effectLst/>
                <a:latin typeface="Helvetica" pitchFamily="2" charset="0"/>
              </a:rPr>
              <a:t>HIV and viral hepatitis</a:t>
            </a:r>
            <a:r>
              <a:rPr lang="en-GB" sz="1800" dirty="0">
                <a:solidFill>
                  <a:srgbClr val="5F5F5F"/>
                </a:solidFill>
                <a:effectLst/>
                <a:latin typeface="Arial" panose="020B0604020202020204" pitchFamily="34" charset="0"/>
                <a:ea typeface="Arial" panose="020B0604020202020204" pitchFamily="34" charset="0"/>
              </a:rPr>
              <a:t>.</a:t>
            </a:r>
            <a:r>
              <a:rPr lang="en-GB" sz="1800" baseline="30000" dirty="0">
                <a:solidFill>
                  <a:srgbClr val="5F5F5F"/>
                </a:solidFill>
                <a:effectLst/>
                <a:latin typeface="Arial" panose="020B0604020202020204" pitchFamily="34" charset="0"/>
                <a:ea typeface="Arial" panose="020B0604020202020204" pitchFamily="34" charset="0"/>
              </a:rPr>
              <a:t>1,2</a:t>
            </a:r>
            <a:r>
              <a:rPr lang="en-GB" sz="1800" dirty="0">
                <a:effectLst/>
                <a:latin typeface="Source Sans Pro" panose="020B0503030403020204" pitchFamily="34" charset="0"/>
                <a:ea typeface="Arial" panose="020B0604020202020204" pitchFamily="34" charset="0"/>
              </a:rPr>
              <a:t> </a:t>
            </a:r>
            <a:r>
              <a:rPr lang="en-GB" sz="1800" baseline="30000" dirty="0">
                <a:solidFill>
                  <a:srgbClr val="5F5F5F"/>
                </a:solidFill>
                <a:effectLst/>
                <a:latin typeface="Arial" panose="020B0604020202020204" pitchFamily="34" charset="0"/>
                <a:ea typeface="Arial" panose="020B0604020202020204" pitchFamily="34" charset="0"/>
              </a:rPr>
              <a:t> </a:t>
            </a:r>
            <a:endParaRPr lang="en-US" sz="1800" baseline="300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HRSU does not encompass the use of alcohol or marijuana</a:t>
            </a:r>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4</a:t>
            </a:fld>
            <a:endParaRPr lang="en-US"/>
          </a:p>
        </p:txBody>
      </p:sp>
    </p:spTree>
    <p:extLst>
      <p:ext uri="{BB962C8B-B14F-4D97-AF65-F5344CB8AC3E}">
        <p14:creationId xmlns:p14="http://schemas.microsoft.com/office/powerpoint/2010/main" val="88260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GB" sz="1800" b="1" i="1" dirty="0">
                <a:solidFill>
                  <a:srgbClr val="5F5F5F"/>
                </a:solidFill>
                <a:effectLst/>
                <a:latin typeface="Arial" panose="020B0604020202020204" pitchFamily="34" charset="0"/>
                <a:ea typeface="Arial" panose="020B0604020202020204" pitchFamily="34" charset="0"/>
              </a:rPr>
              <a:t>Proposed Talking Points</a:t>
            </a:r>
            <a:r>
              <a:rPr lang="en-GB" sz="1800" i="1" dirty="0">
                <a:solidFill>
                  <a:srgbClr val="5F5F5F"/>
                </a:solidFill>
                <a:effectLst/>
                <a:latin typeface="Arial" panose="020B0604020202020204" pitchFamily="34" charset="0"/>
                <a:ea typeface="Arial" panose="020B0604020202020204" pitchFamily="34" charset="0"/>
              </a:rPr>
              <a:t>:</a:t>
            </a:r>
          </a:p>
          <a:p>
            <a:pPr marL="0" marR="0">
              <a:lnSpc>
                <a:spcPts val="1500"/>
              </a:lnSpc>
              <a:spcBef>
                <a:spcPts val="0"/>
              </a:spcBef>
              <a:spcAft>
                <a:spcPts val="0"/>
              </a:spcAft>
            </a:pPr>
            <a:endParaRPr lang="en-US" sz="1800" dirty="0">
              <a:solidFill>
                <a:srgbClr val="5F5F5F"/>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en-US" sz="2800" dirty="0">
                <a:solidFill>
                  <a:srgbClr val="3F3F3F"/>
                </a:solidFill>
                <a:effectLst/>
                <a:latin typeface="Helvetica" pitchFamily="2" charset="0"/>
              </a:rPr>
              <a:t>SBIRT for HRSU is a brief behavioral intervention that identifies clients engaged in HRSU through evidence-based screening; offers motivational interviewing</a:t>
            </a:r>
            <a:r>
              <a:rPr lang="en-GB" sz="1800" dirty="0">
                <a:solidFill>
                  <a:srgbClr val="5F5F5F"/>
                </a:solidFill>
                <a:effectLst/>
                <a:latin typeface="Arial" panose="020B0604020202020204" pitchFamily="34" charset="0"/>
                <a:ea typeface="Arial" panose="020B0604020202020204" pitchFamily="34" charset="0"/>
              </a:rPr>
              <a:t>, an evidence-based, collaborative, goal-oriented style of communication framed in the patients’ language, to set goals to achieve </a:t>
            </a:r>
            <a:r>
              <a:rPr lang="en-GB" sz="1800" dirty="0" err="1">
                <a:solidFill>
                  <a:srgbClr val="5F5F5F"/>
                </a:solidFill>
                <a:effectLst/>
                <a:latin typeface="Arial" panose="020B0604020202020204" pitchFamily="34" charset="0"/>
                <a:ea typeface="Arial" panose="020B0604020202020204" pitchFamily="34" charset="0"/>
              </a:rPr>
              <a:t>behavior</a:t>
            </a:r>
            <a:r>
              <a:rPr lang="en-GB" sz="1800" dirty="0">
                <a:solidFill>
                  <a:srgbClr val="5F5F5F"/>
                </a:solidFill>
                <a:effectLst/>
                <a:latin typeface="Arial" panose="020B0604020202020204" pitchFamily="34" charset="0"/>
                <a:ea typeface="Arial" panose="020B0604020202020204" pitchFamily="34" charset="0"/>
              </a:rPr>
              <a:t> change.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800" dirty="0">
                <a:solidFill>
                  <a:srgbClr val="5F5F5F"/>
                </a:solidFill>
                <a:effectLst/>
                <a:latin typeface="Arial" panose="020B0604020202020204" pitchFamily="34" charset="0"/>
                <a:ea typeface="Arial" panose="020B0604020202020204" pitchFamily="34" charset="0"/>
              </a:rPr>
              <a:t> </a:t>
            </a: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US" sz="1800" dirty="0">
                <a:solidFill>
                  <a:srgbClr val="5F5F5F"/>
                </a:solidFill>
                <a:effectLst/>
                <a:latin typeface="Arial" panose="020B0604020202020204" pitchFamily="34" charset="0"/>
                <a:ea typeface="Arial" panose="020B0604020202020204" pitchFamily="34" charset="0"/>
              </a:rPr>
              <a:t>Steps include the following: </a:t>
            </a:r>
            <a:br>
              <a:rPr lang="en-US"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US" sz="1800" b="1" dirty="0">
                <a:solidFill>
                  <a:srgbClr val="5F5F5F"/>
                </a:solidFill>
                <a:effectLst/>
                <a:latin typeface="Arial" panose="020B0604020202020204" pitchFamily="34" charset="0"/>
                <a:ea typeface="Arial" panose="020B0604020202020204" pitchFamily="34" charset="0"/>
              </a:rPr>
              <a:t>S</a:t>
            </a:r>
            <a:r>
              <a:rPr lang="en-US" sz="1800" dirty="0">
                <a:solidFill>
                  <a:srgbClr val="5F5F5F"/>
                </a:solidFill>
                <a:effectLst/>
                <a:latin typeface="Arial" panose="020B0604020202020204" pitchFamily="34" charset="0"/>
                <a:ea typeface="Arial" panose="020B0604020202020204" pitchFamily="34" charset="0"/>
              </a:rPr>
              <a:t>creening: Identifying/assessing the degree of substance use and identifying the appropriate level of treatment among clients;</a:t>
            </a:r>
            <a:br>
              <a:rPr lang="en-US"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US" sz="1800" b="1" dirty="0">
                <a:solidFill>
                  <a:srgbClr val="5F5F5F"/>
                </a:solidFill>
                <a:effectLst/>
                <a:latin typeface="Arial" panose="020B0604020202020204" pitchFamily="34" charset="0"/>
                <a:ea typeface="Arial" panose="020B0604020202020204" pitchFamily="34" charset="0"/>
              </a:rPr>
              <a:t>B</a:t>
            </a:r>
            <a:r>
              <a:rPr lang="en-US" sz="1800" dirty="0">
                <a:solidFill>
                  <a:srgbClr val="5F5F5F"/>
                </a:solidFill>
                <a:effectLst/>
                <a:latin typeface="Arial" panose="020B0604020202020204" pitchFamily="34" charset="0"/>
                <a:ea typeface="Arial" panose="020B0604020202020204" pitchFamily="34" charset="0"/>
              </a:rPr>
              <a:t>rief </a:t>
            </a:r>
            <a:r>
              <a:rPr lang="en-US" sz="1800" b="1" dirty="0">
                <a:solidFill>
                  <a:srgbClr val="5F5F5F"/>
                </a:solidFill>
                <a:effectLst/>
                <a:latin typeface="Arial" panose="020B0604020202020204" pitchFamily="34" charset="0"/>
                <a:ea typeface="Arial" panose="020B0604020202020204" pitchFamily="34" charset="0"/>
              </a:rPr>
              <a:t>I</a:t>
            </a:r>
            <a:r>
              <a:rPr lang="en-US" sz="1800" dirty="0">
                <a:solidFill>
                  <a:srgbClr val="5F5F5F"/>
                </a:solidFill>
                <a:effectLst/>
                <a:latin typeface="Arial" panose="020B0604020202020204" pitchFamily="34" charset="0"/>
                <a:ea typeface="Arial" panose="020B0604020202020204" pitchFamily="34" charset="0"/>
              </a:rPr>
              <a:t>ntervention: Increasing awareness of substance use among clients, motivating behavior change, and</a:t>
            </a:r>
            <a:br>
              <a:rPr lang="en-US"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342900" marR="0" lvl="0" indent="-342900">
              <a:lnSpc>
                <a:spcPts val="1500"/>
              </a:lnSpc>
              <a:spcBef>
                <a:spcPts val="0"/>
              </a:spcBef>
              <a:spcAft>
                <a:spcPts val="0"/>
              </a:spcAft>
              <a:buFont typeface="Symbol" pitchFamily="2" charset="2"/>
              <a:buChar char=""/>
            </a:pPr>
            <a:r>
              <a:rPr lang="en-US" sz="1800" b="1" dirty="0">
                <a:solidFill>
                  <a:srgbClr val="5F5F5F"/>
                </a:solidFill>
                <a:effectLst/>
                <a:latin typeface="Arial" panose="020B0604020202020204" pitchFamily="34" charset="0"/>
                <a:ea typeface="Arial" panose="020B0604020202020204" pitchFamily="34" charset="0"/>
              </a:rPr>
              <a:t>R</a:t>
            </a:r>
            <a:r>
              <a:rPr lang="en-US" sz="1800" dirty="0">
                <a:solidFill>
                  <a:srgbClr val="5F5F5F"/>
                </a:solidFill>
                <a:effectLst/>
                <a:latin typeface="Arial" panose="020B0604020202020204" pitchFamily="34" charset="0"/>
                <a:ea typeface="Arial" panose="020B0604020202020204" pitchFamily="34" charset="0"/>
              </a:rPr>
              <a:t>eferral to </a:t>
            </a:r>
            <a:r>
              <a:rPr lang="en-US" sz="1800" b="1" dirty="0">
                <a:solidFill>
                  <a:srgbClr val="5F5F5F"/>
                </a:solidFill>
                <a:effectLst/>
                <a:latin typeface="Arial" panose="020B0604020202020204" pitchFamily="34" charset="0"/>
                <a:ea typeface="Arial" panose="020B0604020202020204" pitchFamily="34" charset="0"/>
              </a:rPr>
              <a:t>T</a:t>
            </a:r>
            <a:r>
              <a:rPr lang="en-US" sz="1800" dirty="0">
                <a:solidFill>
                  <a:srgbClr val="5F5F5F"/>
                </a:solidFill>
                <a:effectLst/>
                <a:latin typeface="Arial" panose="020B0604020202020204" pitchFamily="34" charset="0"/>
                <a:ea typeface="Arial" panose="020B0604020202020204" pitchFamily="34" charset="0"/>
              </a:rPr>
              <a:t>reatment: Connecting clients requiring additional services to care.</a:t>
            </a:r>
          </a:p>
          <a:p>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5</a:t>
            </a:fld>
            <a:endParaRPr lang="en-US"/>
          </a:p>
        </p:txBody>
      </p:sp>
    </p:spTree>
    <p:extLst>
      <p:ext uri="{BB962C8B-B14F-4D97-AF65-F5344CB8AC3E}">
        <p14:creationId xmlns:p14="http://schemas.microsoft.com/office/powerpoint/2010/main" val="40724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GB" sz="1100" b="1" i="1" dirty="0">
                <a:solidFill>
                  <a:srgbClr val="5F5F5F"/>
                </a:solidFill>
                <a:effectLst/>
                <a:latin typeface="Arial" panose="020B0604020202020204" pitchFamily="34" charset="0"/>
                <a:ea typeface="Arial" panose="020B0604020202020204" pitchFamily="34" charset="0"/>
              </a:rPr>
              <a:t>Proposed Talking Points</a:t>
            </a:r>
            <a:r>
              <a:rPr lang="en-GB" sz="1100" i="1" dirty="0">
                <a:solidFill>
                  <a:srgbClr val="5F5F5F"/>
                </a:solidFill>
                <a:effectLst/>
                <a:latin typeface="Arial" panose="020B0604020202020204" pitchFamily="34" charset="0"/>
                <a:ea typeface="Arial" panose="020B0604020202020204" pitchFamily="34" charset="0"/>
              </a:rPr>
              <a:t>:</a:t>
            </a:r>
          </a:p>
          <a:p>
            <a:pPr marL="0" marR="0">
              <a:lnSpc>
                <a:spcPts val="1500"/>
              </a:lnSpc>
              <a:spcBef>
                <a:spcPts val="0"/>
              </a:spcBef>
              <a:spcAft>
                <a:spcPts val="0"/>
              </a:spcAft>
            </a:pPr>
            <a:br>
              <a:rPr lang="en-GB" sz="1100" dirty="0">
                <a:solidFill>
                  <a:srgbClr val="5F5F5F"/>
                </a:solidFill>
                <a:effectLst/>
                <a:latin typeface="Arial" panose="020B0604020202020204" pitchFamily="34" charset="0"/>
                <a:ea typeface="Arial" panose="020B0604020202020204" pitchFamily="34" charset="0"/>
              </a:rPr>
            </a:br>
            <a:r>
              <a:rPr lang="en-GB" sz="1100" dirty="0">
                <a:solidFill>
                  <a:srgbClr val="5F5F5F"/>
                </a:solidFill>
                <a:effectLst/>
                <a:latin typeface="Arial" panose="020B0604020202020204" pitchFamily="34" charset="0"/>
                <a:ea typeface="Arial" panose="020B0604020202020204" pitchFamily="34" charset="0"/>
              </a:rPr>
              <a:t>SBIRT was initially developed to help connect people engaged in alcohol use to treatment. </a:t>
            </a:r>
            <a:endParaRPr lang="en-US" sz="10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100" dirty="0">
                <a:solidFill>
                  <a:srgbClr val="5F5F5F"/>
                </a:solidFill>
                <a:effectLst/>
                <a:latin typeface="Arial" panose="020B0604020202020204" pitchFamily="34" charset="0"/>
                <a:ea typeface="Arial" panose="020B0604020202020204" pitchFamily="34" charset="0"/>
              </a:rPr>
              <a:t> </a:t>
            </a:r>
            <a:endParaRPr lang="en-US" sz="10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100" dirty="0">
                <a:solidFill>
                  <a:srgbClr val="5F5F5F"/>
                </a:solidFill>
                <a:effectLst/>
                <a:latin typeface="Arial" panose="020B0604020202020204" pitchFamily="34" charset="0"/>
                <a:ea typeface="Arial" panose="020B0604020202020204" pitchFamily="34" charset="0"/>
              </a:rPr>
              <a:t>SBIRT has been applied in other clinical settings, including for the early identification and intervention for those engaged in substance use who seek services in STI clinics.</a:t>
            </a:r>
            <a:r>
              <a:rPr lang="en-GB" sz="1100" baseline="30000" dirty="0">
                <a:solidFill>
                  <a:srgbClr val="5F5F5F"/>
                </a:solidFill>
                <a:effectLst/>
                <a:latin typeface="Arial" panose="020B0604020202020204" pitchFamily="34" charset="0"/>
                <a:ea typeface="Arial" panose="020B0604020202020204" pitchFamily="34" charset="0"/>
              </a:rPr>
              <a:t>3</a:t>
            </a:r>
            <a:r>
              <a:rPr lang="en-GB" sz="1100" dirty="0">
                <a:solidFill>
                  <a:srgbClr val="5F5F5F"/>
                </a:solidFill>
                <a:effectLst/>
                <a:latin typeface="Arial" panose="020B0604020202020204" pitchFamily="34" charset="0"/>
                <a:ea typeface="Arial" panose="020B0604020202020204" pitchFamily="34" charset="0"/>
              </a:rPr>
              <a:t> Studies, such as one conducted in public New York City STI clinics, found that the SBIRT model successfully connected patients with substance use treatment, resulting in improvements in their substance use disorder and mental health, and reduced their condomless sexual contact.</a:t>
            </a:r>
            <a:r>
              <a:rPr lang="en-GB" sz="1100" baseline="30000" dirty="0">
                <a:solidFill>
                  <a:srgbClr val="5F5F5F"/>
                </a:solidFill>
                <a:effectLst/>
                <a:latin typeface="Arial" panose="020B0604020202020204" pitchFamily="34" charset="0"/>
                <a:ea typeface="Arial" panose="020B0604020202020204" pitchFamily="34" charset="0"/>
              </a:rPr>
              <a:t>4</a:t>
            </a:r>
            <a:br>
              <a:rPr lang="en-US" sz="1800" dirty="0">
                <a:solidFill>
                  <a:srgbClr val="000000"/>
                </a:solidFill>
                <a:effectLst/>
                <a:latin typeface="Arial" panose="020B0604020202020204" pitchFamily="34" charset="0"/>
                <a:ea typeface="Times New Roman" panose="02020603050405020304" pitchFamily="18" charset="0"/>
              </a:rPr>
            </a:br>
            <a:endParaRPr lang="en-US" sz="1800" dirty="0">
              <a:solidFill>
                <a:srgbClr val="5F5F5F"/>
              </a:solidFill>
              <a:effectLst/>
              <a:latin typeface="Arial" panose="020B0604020202020204" pitchFamily="34" charset="0"/>
              <a:ea typeface="Arial" panose="020B0604020202020204" pitchFamily="34" charset="0"/>
            </a:endParaRPr>
          </a:p>
          <a:p>
            <a:pPr marR="0" lvl="0">
              <a:spcBef>
                <a:spcPts val="0"/>
              </a:spcBef>
              <a:spcAft>
                <a:spcPts val="0"/>
              </a:spcAft>
            </a:pPr>
            <a:r>
              <a:rPr lang="en-GB" sz="1600" dirty="0">
                <a:effectLst/>
                <a:latin typeface="Source Sans Pro" panose="020B0503030403020204" pitchFamily="34" charset="0"/>
                <a:ea typeface="Arial" panose="020B0604020202020204" pitchFamily="34" charset="0"/>
              </a:rPr>
              <a:t>The </a:t>
            </a:r>
            <a:r>
              <a:rPr lang="en-GB" sz="1600" i="1" dirty="0">
                <a:effectLst/>
                <a:latin typeface="Source Sans Pro" panose="020B0503030403020204" pitchFamily="34" charset="0"/>
                <a:ea typeface="Arial" panose="020B0604020202020204" pitchFamily="34" charset="0"/>
              </a:rPr>
              <a:t>Addressing High-Risk Substance Use through STI Clinics: Strengthening Connections to Treatment and </a:t>
            </a:r>
            <a:r>
              <a:rPr lang="en-GB" sz="1600" i="1" dirty="0" err="1">
                <a:effectLst/>
                <a:latin typeface="Source Sans Pro" panose="020B0503030403020204" pitchFamily="34" charset="0"/>
                <a:ea typeface="Arial" panose="020B0604020202020204" pitchFamily="34" charset="0"/>
              </a:rPr>
              <a:t>Behavioral</a:t>
            </a:r>
            <a:r>
              <a:rPr lang="en-GB" sz="1600" i="1" dirty="0">
                <a:effectLst/>
                <a:latin typeface="Source Sans Pro" panose="020B0503030403020204" pitchFamily="34" charset="0"/>
                <a:ea typeface="Arial" panose="020B0604020202020204" pitchFamily="34" charset="0"/>
              </a:rPr>
              <a:t> Health Services</a:t>
            </a:r>
            <a:r>
              <a:rPr lang="en-GB" sz="1600" dirty="0">
                <a:effectLst/>
                <a:latin typeface="Source Sans Pro" panose="020B0503030403020204" pitchFamily="34" charset="0"/>
                <a:ea typeface="Arial" panose="020B0604020202020204" pitchFamily="34" charset="0"/>
              </a:rPr>
              <a:t> project demonstrated the use of the SBIRT intervention to motivate and connect people seeking STI services who are engaged in HRSU with HRSU treatment and care services. </a:t>
            </a:r>
            <a:br>
              <a:rPr lang="en-GB" sz="1600" dirty="0">
                <a:effectLst/>
                <a:latin typeface="Source Sans Pro" panose="020B0503030403020204" pitchFamily="34" charset="0"/>
                <a:ea typeface="Arial" panose="020B0604020202020204" pitchFamily="34" charset="0"/>
              </a:rPr>
            </a:br>
            <a:endParaRPr lang="en-US" sz="1600" dirty="0">
              <a:effectLst/>
              <a:latin typeface="Source Sans Pro" panose="020B0503030403020204" pitchFamily="34" charset="0"/>
              <a:ea typeface="Arial" panose="020B0604020202020204" pitchFamily="34" charset="0"/>
            </a:endParaRPr>
          </a:p>
          <a:p>
            <a:pPr marR="0" lvl="0">
              <a:spcBef>
                <a:spcPts val="0"/>
              </a:spcBef>
              <a:spcAft>
                <a:spcPts val="0"/>
              </a:spcAft>
            </a:pPr>
            <a:r>
              <a:rPr lang="en-GB" sz="1600" dirty="0">
                <a:effectLst/>
                <a:latin typeface="Source Sans Pro" panose="020B0503030403020204" pitchFamily="34" charset="0"/>
                <a:ea typeface="Arial" panose="020B0604020202020204" pitchFamily="34" charset="0"/>
              </a:rPr>
              <a:t>The project, led by the National Association of County and City Health Officials (NACCHO) in partnership with the </a:t>
            </a:r>
            <a:r>
              <a:rPr lang="en-GB" sz="1600" dirty="0" err="1">
                <a:effectLst/>
                <a:latin typeface="Source Sans Pro" panose="020B0503030403020204" pitchFamily="34" charset="0"/>
                <a:ea typeface="Arial" panose="020B0604020202020204" pitchFamily="34" charset="0"/>
              </a:rPr>
              <a:t>Centers</a:t>
            </a:r>
            <a:r>
              <a:rPr lang="en-GB" sz="1600" dirty="0">
                <a:effectLst/>
                <a:latin typeface="Source Sans Pro" panose="020B0503030403020204" pitchFamily="34" charset="0"/>
                <a:ea typeface="Arial" panose="020B0604020202020204" pitchFamily="34" charset="0"/>
              </a:rPr>
              <a:t> for Disease Control and Prevention (CDC), launched in 2019, tested the intervention in three demonstration sites: </a:t>
            </a:r>
            <a:br>
              <a:rPr lang="en-GB" sz="1600" dirty="0">
                <a:effectLst/>
                <a:latin typeface="Source Sans Pro" panose="020B0503030403020204" pitchFamily="34" charset="0"/>
                <a:ea typeface="Arial" panose="020B0604020202020204" pitchFamily="34" charset="0"/>
              </a:rPr>
            </a:br>
            <a:endParaRPr lang="en-GB" sz="16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Rhode Island STD Clinic</a:t>
            </a:r>
            <a:endParaRPr lang="en-US" sz="16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Font typeface="Arial" panose="020B0604020202020204" pitchFamily="34" charset="0"/>
              <a:buChar char="•"/>
            </a:pPr>
            <a:r>
              <a:rPr lang="en-US" sz="1600" dirty="0">
                <a:effectLst/>
                <a:latin typeface="Source Sans Pro" panose="020B0503030403020204" pitchFamily="34" charset="0"/>
                <a:ea typeface="Arial" panose="020B0604020202020204" pitchFamily="34" charset="0"/>
              </a:rPr>
              <a:t>Unified Government of Wyandotte County and Kansas City Public Health Department (UGPHD) </a:t>
            </a:r>
          </a:p>
          <a:p>
            <a:pPr marL="742950" lvl="1" indent="-285750">
              <a:lnSpc>
                <a:spcPct val="150000"/>
              </a:lnSpc>
              <a:buFont typeface="Arial" panose="020B0604020202020204" pitchFamily="34" charset="0"/>
              <a:buChar char="•"/>
            </a:pPr>
            <a:r>
              <a:rPr lang="en-GB" sz="1600" kern="0" dirty="0">
                <a:effectLst/>
                <a:latin typeface="Source Sans Pro" panose="020B0503030403020204" pitchFamily="34" charset="0"/>
                <a:ea typeface="Arial" panose="020B0604020202020204" pitchFamily="34" charset="0"/>
              </a:rPr>
              <a:t>Fairfax County Health Department </a:t>
            </a:r>
            <a:endParaRPr lang="en-US" sz="10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GB" sz="1100" dirty="0">
                <a:solidFill>
                  <a:srgbClr val="5F5F5F"/>
                </a:solidFill>
                <a:effectLst/>
                <a:latin typeface="Arial" panose="020B0604020202020204" pitchFamily="34" charset="0"/>
                <a:ea typeface="Arial" panose="020B0604020202020204" pitchFamily="34" charset="0"/>
              </a:rPr>
              <a:t> </a:t>
            </a:r>
            <a:endParaRPr lang="en-US" sz="1000" dirty="0">
              <a:solidFill>
                <a:srgbClr val="5F5F5F"/>
              </a:solidFill>
              <a:effectLst/>
              <a:latin typeface="Arial" panose="020B0604020202020204" pitchFamily="34" charset="0"/>
              <a:ea typeface="Arial" panose="020B0604020202020204" pitchFamily="34" charset="0"/>
            </a:endParaRPr>
          </a:p>
          <a:p>
            <a:r>
              <a:rPr lang="en-US" sz="1600" dirty="0">
                <a:solidFill>
                  <a:srgbClr val="3F3F3F"/>
                </a:solidFill>
                <a:effectLst/>
                <a:latin typeface="Helvetica" pitchFamily="2" charset="0"/>
              </a:rPr>
              <a:t>Though interrupted somewhat by COVID-19, the Project showed that HRSU rates are high among STI clinic clients and that they could be connected to substance use services through SBIRT.</a:t>
            </a:r>
            <a:r>
              <a:rPr lang="en-US" sz="1600" baseline="30000" dirty="0">
                <a:solidFill>
                  <a:srgbClr val="3F3F3F"/>
                </a:solidFill>
                <a:effectLst/>
                <a:latin typeface="Helvetica" pitchFamily="2" charset="0"/>
              </a:rPr>
              <a:t>5</a:t>
            </a:r>
          </a:p>
        </p:txBody>
      </p:sp>
      <p:sp>
        <p:nvSpPr>
          <p:cNvPr id="4" name="Slide Number Placeholder 3"/>
          <p:cNvSpPr>
            <a:spLocks noGrp="1"/>
          </p:cNvSpPr>
          <p:nvPr>
            <p:ph type="sldNum" sz="quarter" idx="5"/>
          </p:nvPr>
        </p:nvSpPr>
        <p:spPr/>
        <p:txBody>
          <a:bodyPr/>
          <a:lstStyle/>
          <a:p>
            <a:fld id="{A432C6C5-D91C-1249-A91F-05840D8939C3}" type="slidenum">
              <a:rPr lang="en-US" smtClean="0"/>
              <a:t>6</a:t>
            </a:fld>
            <a:endParaRPr lang="en-US"/>
          </a:p>
        </p:txBody>
      </p:sp>
    </p:spTree>
    <p:extLst>
      <p:ext uri="{BB962C8B-B14F-4D97-AF65-F5344CB8AC3E}">
        <p14:creationId xmlns:p14="http://schemas.microsoft.com/office/powerpoint/2010/main" val="304109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i="1" dirty="0">
                <a:solidFill>
                  <a:srgbClr val="000000"/>
                </a:solidFill>
                <a:effectLst/>
                <a:latin typeface="Arial" panose="020B0604020202020204" pitchFamily="34" charset="0"/>
                <a:ea typeface="Times New Roman" panose="02020603050405020304" pitchFamily="18" charset="0"/>
              </a:rPr>
              <a:t>Proposed Talking Points</a:t>
            </a:r>
            <a:r>
              <a:rPr lang="en-US" sz="1800" dirty="0">
                <a:solidFill>
                  <a:srgbClr val="000000"/>
                </a:solidFill>
                <a:effectLst/>
                <a:latin typeface="Arial" panose="020B0604020202020204" pitchFamily="34" charset="0"/>
                <a:ea typeface="Times New Roman" panose="02020603050405020304" pitchFamily="18" charset="0"/>
              </a:rPr>
              <a:t>: </a:t>
            </a:r>
            <a:br>
              <a:rPr lang="en-US" sz="1800" dirty="0">
                <a:solidFill>
                  <a:srgbClr val="000000"/>
                </a:solidFill>
                <a:effectLst/>
                <a:latin typeface="Arial" panose="020B0604020202020204" pitchFamily="34" charset="0"/>
                <a:ea typeface="Times New Roman" panose="02020603050405020304" pitchFamily="18" charset="0"/>
              </a:rPr>
            </a:br>
            <a:br>
              <a:rPr lang="en-US" sz="1800" dirty="0">
                <a:solidFill>
                  <a:srgbClr val="000000"/>
                </a:solidFill>
                <a:effectLst/>
                <a:latin typeface="Arial" panose="020B0604020202020204" pitchFamily="34" charset="0"/>
                <a:ea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rPr>
              <a:t>Persons engaged in HRSU at STI clinics report higher rates of condomless sex, multiple partners, and STI diagnoses than those who do not use substances.</a:t>
            </a:r>
            <a:r>
              <a:rPr lang="en-US" sz="1800" baseline="30000" dirty="0">
                <a:solidFill>
                  <a:srgbClr val="000000"/>
                </a:solidFill>
                <a:effectLst/>
                <a:latin typeface="Arial" panose="020B0604020202020204" pitchFamily="34" charset="0"/>
                <a:ea typeface="Times New Roman" panose="02020603050405020304" pitchFamily="18" charset="0"/>
              </a:rPr>
              <a:t>6</a:t>
            </a:r>
            <a:r>
              <a:rPr lang="en-US" sz="1800" dirty="0">
                <a:solidFill>
                  <a:srgbClr val="000000"/>
                </a:solidFill>
                <a:effectLst/>
                <a:latin typeface="Arial" panose="020B0604020202020204" pitchFamily="34" charset="0"/>
                <a:ea typeface="Times New Roman" panose="02020603050405020304" pitchFamily="18" charset="0"/>
              </a:rPr>
              <a:t> Indeed, men who have sex with men (MSM) bear a disparate burden of STIs relative to the general population,</a:t>
            </a:r>
            <a:r>
              <a:rPr lang="en-US" sz="1800" baseline="30000" dirty="0">
                <a:solidFill>
                  <a:srgbClr val="000000"/>
                </a:solidFill>
                <a:effectLst/>
                <a:latin typeface="Arial" panose="020B0604020202020204" pitchFamily="34" charset="0"/>
                <a:ea typeface="Times New Roman" panose="02020603050405020304" pitchFamily="18" charset="0"/>
              </a:rPr>
              <a:t>7</a:t>
            </a:r>
            <a:r>
              <a:rPr lang="en-US" sz="1800" dirty="0">
                <a:solidFill>
                  <a:srgbClr val="000000"/>
                </a:solidFill>
                <a:effectLst/>
                <a:latin typeface="Arial" panose="020B0604020202020204" pitchFamily="34" charset="0"/>
                <a:ea typeface="Times New Roman" panose="02020603050405020304" pitchFamily="18" charset="0"/>
              </a:rPr>
              <a:t> and are more than twice as likely to use substances associated with greater health hazards and addiction, including heroin, cocaine, and amphetamine</a:t>
            </a:r>
            <a:r>
              <a:rPr lang="en-US" sz="1800" baseline="30000" dirty="0">
                <a:solidFill>
                  <a:srgbClr val="000000"/>
                </a:solidFill>
                <a:effectLst/>
                <a:latin typeface="Arial" panose="020B0604020202020204" pitchFamily="34" charset="0"/>
                <a:ea typeface="Times New Roman" panose="02020603050405020304" pitchFamily="18" charset="0"/>
              </a:rPr>
              <a:t>8</a:t>
            </a:r>
            <a:r>
              <a:rPr lang="en-US" sz="1800" dirty="0">
                <a:solidFill>
                  <a:srgbClr val="000000"/>
                </a:solidFill>
                <a:effectLst/>
                <a:latin typeface="Arial" panose="020B0604020202020204" pitchFamily="34" charset="0"/>
                <a:ea typeface="Times New Roman" panose="02020603050405020304" pitchFamily="18" charset="0"/>
              </a:rPr>
              <a:t>—as well as engage in daily drug use.</a:t>
            </a:r>
            <a:r>
              <a:rPr lang="en-US" sz="1800" baseline="30000" dirty="0">
                <a:solidFill>
                  <a:srgbClr val="000000"/>
                </a:solidFill>
                <a:effectLst/>
                <a:latin typeface="Arial" panose="020B0604020202020204" pitchFamily="34" charset="0"/>
                <a:ea typeface="Times New Roman" panose="02020603050405020304" pitchFamily="18" charset="0"/>
              </a:rPr>
              <a:t>9</a:t>
            </a:r>
            <a:endParaRPr lang="en-US" sz="1800" baseline="30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Among heterosexuals, HRSU has risen dramatically, in both urban and rural areas, in the wake of the U.S. opioid crisis and the socioeconomic shocks and disruptions in care of COVID-19</a:t>
            </a:r>
            <a:r>
              <a:rPr lang="en-US" sz="1800" dirty="0">
                <a:solidFill>
                  <a:schemeClr val="tx1"/>
                </a:solidFill>
                <a:effectLst/>
                <a:latin typeface="Arial" panose="020B0604020202020204" pitchFamily="34" charset="0"/>
                <a:ea typeface="Times New Roman" panose="02020603050405020304" pitchFamily="18" charset="0"/>
              </a:rPr>
              <a:t>.</a:t>
            </a:r>
            <a:r>
              <a:rPr lang="en-US" sz="1800" baseline="30000" dirty="0">
                <a:solidFill>
                  <a:schemeClr val="tx1"/>
                </a:solidFill>
                <a:effectLst/>
                <a:latin typeface="Arial" panose="020B0604020202020204" pitchFamily="34" charset="0"/>
                <a:ea typeface="Times New Roman" panose="02020603050405020304" pitchFamily="18" charset="0"/>
              </a:rPr>
              <a:t>10,11</a:t>
            </a:r>
            <a:r>
              <a:rPr lang="en-US" sz="1800" dirty="0">
                <a:solidFill>
                  <a:schemeClr val="tx1"/>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 Rates of HRSU have more than doubled among heterosexuals diagnosed with STIs like syphilis.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At the same time, STI diagnoses were shown to be associated with increased odds of injection drug use among women.</a:t>
            </a:r>
            <a:r>
              <a:rPr lang="en-US" sz="1800" baseline="30000" dirty="0">
                <a:solidFill>
                  <a:srgbClr val="000000"/>
                </a:solidFill>
                <a:effectLst/>
                <a:latin typeface="Arial" panose="020B0604020202020204" pitchFamily="34" charset="0"/>
                <a:ea typeface="Times New Roman" panose="02020603050405020304" pitchFamily="18" charset="0"/>
              </a:rPr>
              <a:t>12</a:t>
            </a:r>
            <a:r>
              <a:rPr lang="en-US" sz="18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ts val="15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7</a:t>
            </a:fld>
            <a:endParaRPr lang="en-US"/>
          </a:p>
        </p:txBody>
      </p:sp>
    </p:spTree>
    <p:extLst>
      <p:ext uri="{BB962C8B-B14F-4D97-AF65-F5344CB8AC3E}">
        <p14:creationId xmlns:p14="http://schemas.microsoft.com/office/powerpoint/2010/main" val="223593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i="1" dirty="0">
                <a:solidFill>
                  <a:srgbClr val="000000"/>
                </a:solidFill>
                <a:effectLst/>
                <a:latin typeface="Arial" panose="020B0604020202020204" pitchFamily="34" charset="0"/>
                <a:ea typeface="Times New Roman" panose="02020603050405020304" pitchFamily="18" charset="0"/>
              </a:rPr>
              <a:t>Proposed Talking Points</a:t>
            </a:r>
            <a:r>
              <a:rPr lang="en-US" sz="1800" dirty="0">
                <a:solidFill>
                  <a:srgbClr val="000000"/>
                </a:solidFill>
                <a:effectLst/>
                <a:latin typeface="Arial" panose="020B0604020202020204" pitchFamily="34" charset="0"/>
                <a:ea typeface="Times New Roman" panose="02020603050405020304" pitchFamily="18" charset="0"/>
              </a:rPr>
              <a:t>: </a:t>
            </a:r>
            <a:br>
              <a:rPr lang="en-US" sz="1800" dirty="0">
                <a:solidFill>
                  <a:srgbClr val="000000"/>
                </a:solidFill>
                <a:effectLst/>
                <a:latin typeface="Arial" panose="020B0604020202020204" pitchFamily="34" charset="0"/>
                <a:ea typeface="Times New Roman" panose="02020603050405020304" pitchFamily="18" charset="0"/>
              </a:rPr>
            </a:br>
            <a:br>
              <a:rPr lang="en-US" sz="1800" dirty="0">
                <a:solidFill>
                  <a:srgbClr val="000000"/>
                </a:solidFill>
                <a:effectLst/>
                <a:latin typeface="Arial" panose="020B0604020202020204" pitchFamily="34" charset="0"/>
                <a:ea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rPr>
              <a:t>Persons diagnosed with STIs and self-reported HRSU are more likely to experience </a:t>
            </a:r>
            <a:r>
              <a:rPr lang="en-US" sz="1800" dirty="0">
                <a:solidFill>
                  <a:srgbClr val="000000"/>
                </a:solidFill>
                <a:effectLst/>
                <a:latin typeface="Arial" panose="020B0604020202020204" pitchFamily="34" charset="0"/>
                <a:ea typeface="DengXian" panose="02010600030101010101" pitchFamily="2" charset="-122"/>
              </a:rPr>
              <a:t>poverty, </a:t>
            </a:r>
            <a:r>
              <a:rPr lang="en-US" sz="1800" dirty="0">
                <a:solidFill>
                  <a:srgbClr val="000000"/>
                </a:solidFill>
                <a:effectLst/>
                <a:latin typeface="Arial" panose="020B0604020202020204" pitchFamily="34" charset="0"/>
                <a:ea typeface="Times New Roman" panose="02020603050405020304" pitchFamily="18" charset="0"/>
              </a:rPr>
              <a:t>homelessness and </a:t>
            </a:r>
            <a:r>
              <a:rPr lang="en-US" sz="1800" dirty="0">
                <a:solidFill>
                  <a:srgbClr val="000000"/>
                </a:solidFill>
                <a:effectLst/>
                <a:latin typeface="Arial" panose="020B0604020202020204" pitchFamily="34" charset="0"/>
                <a:ea typeface="DengXian" panose="02010600030101010101" pitchFamily="2" charset="-122"/>
              </a:rPr>
              <a:t>housing</a:t>
            </a:r>
            <a:r>
              <a:rPr lang="en-US" sz="1800" dirty="0">
                <a:solidFill>
                  <a:srgbClr val="000000"/>
                </a:solidFill>
                <a:effectLst/>
                <a:latin typeface="Arial" panose="020B0604020202020204" pitchFamily="34" charset="0"/>
                <a:ea typeface="Times New Roman" panose="02020603050405020304" pitchFamily="18" charset="0"/>
              </a:rPr>
              <a:t> instability</a:t>
            </a:r>
            <a:r>
              <a:rPr lang="en-US" sz="1800" dirty="0">
                <a:solidFill>
                  <a:srgbClr val="000000"/>
                </a:solidFill>
                <a:effectLst/>
                <a:latin typeface="Arial" panose="020B0604020202020204" pitchFamily="34" charset="0"/>
                <a:ea typeface="DengXia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lack of access to adequate </a:t>
            </a:r>
            <a:r>
              <a:rPr lang="en-US" sz="1800" dirty="0">
                <a:solidFill>
                  <a:srgbClr val="000000"/>
                </a:solidFill>
                <a:effectLst/>
                <a:latin typeface="Arial" panose="020B0604020202020204" pitchFamily="34" charset="0"/>
                <a:ea typeface="DengXian" panose="02010600030101010101" pitchFamily="2" charset="-122"/>
              </a:rPr>
              <a:t>insurance coverage</a:t>
            </a:r>
            <a:r>
              <a:rPr lang="en-US" sz="1800" dirty="0">
                <a:solidFill>
                  <a:srgbClr val="000000"/>
                </a:solidFill>
                <a:effectLst/>
                <a:latin typeface="Arial" panose="020B0604020202020204" pitchFamily="34" charset="0"/>
                <a:ea typeface="Times New Roman" panose="02020603050405020304" pitchFamily="18" charset="0"/>
              </a:rPr>
              <a:t> and health care</a:t>
            </a:r>
            <a:r>
              <a:rPr lang="en-US" sz="1800" dirty="0">
                <a:solidFill>
                  <a:srgbClr val="000000"/>
                </a:solidFill>
                <a:effectLst/>
                <a:latin typeface="Arial" panose="020B0604020202020204" pitchFamily="34" charset="0"/>
                <a:ea typeface="DengXian" panose="02010600030101010101" pitchFamily="2" charset="-122"/>
              </a:rPr>
              <a:t>, </a:t>
            </a:r>
            <a:r>
              <a:rPr lang="en-US" sz="1800" dirty="0">
                <a:solidFill>
                  <a:srgbClr val="000000"/>
                </a:solidFill>
                <a:effectLst/>
                <a:latin typeface="Arial" panose="020B0604020202020204" pitchFamily="34" charset="0"/>
                <a:ea typeface="Times New Roman" panose="02020603050405020304" pitchFamily="18" charset="0"/>
              </a:rPr>
              <a:t>and limited educational attainment.</a:t>
            </a:r>
            <a:r>
              <a:rPr lang="en-US" sz="1800" baseline="30000" dirty="0">
                <a:solidFill>
                  <a:srgbClr val="000000"/>
                </a:solidFill>
                <a:effectLst/>
                <a:latin typeface="Arial" panose="020B0604020202020204" pitchFamily="34" charset="0"/>
                <a:ea typeface="Times New Roman" panose="02020603050405020304" pitchFamily="18" charset="0"/>
              </a:rPr>
              <a:t>13,14,15,16</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aseline="300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A study leveraging data from the National Notifiable Diseases Surveillance System found that women, men who had sex with women (MSW), and MSM diagnosed with syphilis and other STIs who reported HRSU often had histories of incarceration and anonymous sex and/or sex in exchange for drugs or money.</a:t>
            </a:r>
            <a:r>
              <a:rPr lang="en-US" sz="1800" baseline="30000" dirty="0">
                <a:solidFill>
                  <a:srgbClr val="000000"/>
                </a:solidFill>
                <a:effectLst/>
                <a:latin typeface="Arial" panose="020B0604020202020204" pitchFamily="34" charset="0"/>
                <a:ea typeface="Times New Roman" panose="02020603050405020304" pitchFamily="18" charset="0"/>
              </a:rPr>
              <a:t>6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aseline="30000" dirty="0">
                <a:solidFill>
                  <a:srgbClr val="0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Racism and stigma create additional barriers to care that exacerbate the disparate impact of HRSU, STIs, and HIV among people of color</a:t>
            </a:r>
            <a:r>
              <a:rPr lang="en-GB" sz="1800" dirty="0">
                <a:solidFill>
                  <a:srgbClr val="5F5F5F"/>
                </a:solidFill>
                <a:effectLst/>
                <a:latin typeface="Arial" panose="020B0604020202020204" pitchFamily="34" charset="0"/>
                <a:ea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rPr>
              <a:t>and Black and Latino MSM and Black women, in particular.</a:t>
            </a:r>
            <a:r>
              <a:rPr lang="en-US" sz="1800" baseline="30000" dirty="0">
                <a:solidFill>
                  <a:srgbClr val="000000"/>
                </a:solidFill>
                <a:effectLst/>
                <a:latin typeface="Arial" panose="020B0604020202020204" pitchFamily="34" charset="0"/>
                <a:ea typeface="Times New Roman" panose="02020603050405020304" pitchFamily="18" charset="0"/>
              </a:rPr>
              <a:t>17,18,19</a:t>
            </a:r>
            <a:endParaRPr lang="en-US" sz="1800" baseline="300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432C6C5-D91C-1249-A91F-05840D8939C3}" type="slidenum">
              <a:rPr lang="en-US" smtClean="0"/>
              <a:t>8</a:t>
            </a:fld>
            <a:endParaRPr lang="en-US"/>
          </a:p>
        </p:txBody>
      </p:sp>
    </p:spTree>
    <p:extLst>
      <p:ext uri="{BB962C8B-B14F-4D97-AF65-F5344CB8AC3E}">
        <p14:creationId xmlns:p14="http://schemas.microsoft.com/office/powerpoint/2010/main" val="324687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500"/>
              </a:lnSpc>
              <a:spcBef>
                <a:spcPts val="0"/>
              </a:spcBef>
              <a:spcAft>
                <a:spcPts val="0"/>
              </a:spcAft>
            </a:pPr>
            <a:r>
              <a:rPr lang="en-GB" sz="1800" b="1" i="1" dirty="0">
                <a:effectLst/>
              </a:rPr>
              <a:t>Proposed Talking Points</a:t>
            </a:r>
            <a:r>
              <a:rPr lang="en-GB" sz="1800" i="1" dirty="0">
                <a:effectLst/>
              </a:rPr>
              <a:t>:</a:t>
            </a:r>
            <a:r>
              <a:rPr lang="en-US" dirty="0">
                <a:effectLst/>
              </a:rPr>
              <a:t> </a:t>
            </a:r>
            <a:r>
              <a:rPr lang="en-US" sz="1800" dirty="0">
                <a:solidFill>
                  <a:srgbClr val="5F5F5F"/>
                </a:solidFill>
                <a:effectLst/>
                <a:latin typeface="Arial" panose="020B0604020202020204" pitchFamily="34" charset="0"/>
                <a:ea typeface="Arial" panose="020B0604020202020204" pitchFamily="34" charset="0"/>
              </a:rPr>
              <a:t> </a:t>
            </a:r>
            <a:br>
              <a:rPr lang="en-US"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0" marR="0">
              <a:lnSpc>
                <a:spcPts val="1500"/>
              </a:lnSpc>
              <a:spcBef>
                <a:spcPts val="0"/>
              </a:spcBef>
              <a:spcAft>
                <a:spcPts val="0"/>
              </a:spcAft>
            </a:pPr>
            <a:r>
              <a:rPr lang="en-US" sz="1800" dirty="0">
                <a:solidFill>
                  <a:srgbClr val="5F5F5F"/>
                </a:solidFill>
                <a:effectLst/>
                <a:latin typeface="Arial" panose="020B0604020202020204" pitchFamily="34" charset="0"/>
                <a:ea typeface="Arial" panose="020B0604020202020204" pitchFamily="34" charset="0"/>
              </a:rPr>
              <a:t>The term, “</a:t>
            </a:r>
            <a:r>
              <a:rPr lang="en-US" sz="1800" dirty="0" err="1">
                <a:solidFill>
                  <a:srgbClr val="5F5F5F"/>
                </a:solidFill>
                <a:effectLst/>
                <a:latin typeface="Arial" panose="020B0604020202020204" pitchFamily="34" charset="0"/>
                <a:ea typeface="Arial" panose="020B0604020202020204" pitchFamily="34" charset="0"/>
              </a:rPr>
              <a:t>syndemic</a:t>
            </a:r>
            <a:r>
              <a:rPr lang="en-US" sz="1800" dirty="0">
                <a:solidFill>
                  <a:srgbClr val="5F5F5F"/>
                </a:solidFill>
                <a:effectLst/>
                <a:latin typeface="Arial" panose="020B0604020202020204" pitchFamily="34" charset="0"/>
                <a:ea typeface="Arial" panose="020B0604020202020204" pitchFamily="34" charset="0"/>
              </a:rPr>
              <a:t>,” was </a:t>
            </a:r>
            <a:r>
              <a:rPr lang="en-US" sz="1800" u="none" dirty="0">
                <a:solidFill>
                  <a:schemeClr val="tx1"/>
                </a:solidFill>
                <a:effectLst/>
                <a:latin typeface="Arial" panose="020B0604020202020204" pitchFamily="34" charset="0"/>
                <a:ea typeface="Arial" panose="020B0604020202020204" pitchFamily="34" charset="0"/>
              </a:rPr>
              <a:t>conceptualized by Merrill Singer in </a:t>
            </a:r>
            <a:r>
              <a:rPr lang="en-US" sz="1800" dirty="0">
                <a:solidFill>
                  <a:srgbClr val="5F5F5F"/>
                </a:solidFill>
                <a:effectLst/>
                <a:latin typeface="Arial" panose="020B0604020202020204" pitchFamily="34" charset="0"/>
                <a:ea typeface="Arial" panose="020B0604020202020204" pitchFamily="34" charset="0"/>
              </a:rPr>
              <a:t>the early 1990s to call attention to the synergistic nature of the health and social problems facing poor and underserved populations.</a:t>
            </a:r>
            <a:r>
              <a:rPr lang="en-US" sz="1800" baseline="30000" dirty="0">
                <a:solidFill>
                  <a:srgbClr val="5F5F5F"/>
                </a:solidFill>
                <a:effectLst/>
                <a:latin typeface="Arial" panose="020B0604020202020204" pitchFamily="34" charset="0"/>
                <a:ea typeface="Arial" panose="020B0604020202020204" pitchFamily="34" charset="0"/>
              </a:rPr>
              <a:t>20</a:t>
            </a:r>
            <a:r>
              <a:rPr lang="en-US" sz="1800" dirty="0">
                <a:solidFill>
                  <a:srgbClr val="5F5F5F"/>
                </a:solidFill>
                <a:effectLst/>
                <a:latin typeface="Arial" panose="020B0604020202020204" pitchFamily="34" charset="0"/>
                <a:ea typeface="Arial" panose="020B0604020202020204" pitchFamily="34" charset="0"/>
              </a:rPr>
              <a:t> </a:t>
            </a:r>
          </a:p>
          <a:p>
            <a:pPr marL="0" marR="0">
              <a:lnSpc>
                <a:spcPts val="1500"/>
              </a:lnSpc>
              <a:spcBef>
                <a:spcPts val="0"/>
              </a:spcBef>
              <a:spcAft>
                <a:spcPts val="0"/>
              </a:spcAft>
            </a:pPr>
            <a:r>
              <a:rPr lang="en-US" sz="1800" dirty="0">
                <a:solidFill>
                  <a:srgbClr val="5F5F5F"/>
                </a:solidFill>
                <a:effectLst/>
                <a:latin typeface="Arial" panose="020B0604020202020204" pitchFamily="34" charset="0"/>
                <a:ea typeface="Arial" panose="020B0604020202020204" pitchFamily="34" charset="0"/>
              </a:rPr>
              <a:t> </a:t>
            </a:r>
          </a:p>
          <a:p>
            <a:pPr marL="0" marR="0">
              <a:lnSpc>
                <a:spcPts val="1500"/>
              </a:lnSpc>
              <a:spcBef>
                <a:spcPts val="0"/>
              </a:spcBef>
              <a:spcAft>
                <a:spcPts val="0"/>
              </a:spcAft>
            </a:pPr>
            <a:r>
              <a:rPr lang="en-US" sz="1800" dirty="0">
                <a:solidFill>
                  <a:srgbClr val="5F5F5F"/>
                </a:solidFill>
                <a:effectLst/>
                <a:latin typeface="Arial" panose="020B0604020202020204" pitchFamily="34" charset="0"/>
                <a:ea typeface="Arial" panose="020B0604020202020204" pitchFamily="34" charset="0"/>
              </a:rPr>
              <a:t>Syndemics involve at least two diseases or health conditions; affect the same populations because of social and contextual factors; and make each other worse.</a:t>
            </a:r>
          </a:p>
          <a:p>
            <a:pPr marL="0" marR="0">
              <a:lnSpc>
                <a:spcPts val="1500"/>
              </a:lnSpc>
              <a:spcBef>
                <a:spcPts val="0"/>
              </a:spcBef>
              <a:spcAft>
                <a:spcPts val="0"/>
              </a:spcAft>
            </a:pPr>
            <a:r>
              <a:rPr lang="en-US" sz="1800" dirty="0">
                <a:solidFill>
                  <a:srgbClr val="5F5F5F"/>
                </a:solidFill>
                <a:effectLst/>
                <a:latin typeface="Arial" panose="020B0604020202020204" pitchFamily="34" charset="0"/>
                <a:ea typeface="Arial" panose="020B0604020202020204" pitchFamily="34" charset="0"/>
              </a:rPr>
              <a:t> </a:t>
            </a:r>
          </a:p>
          <a:p>
            <a:pPr marL="0" marR="0">
              <a:lnSpc>
                <a:spcPts val="1500"/>
              </a:lnSpc>
              <a:spcBef>
                <a:spcPts val="0"/>
              </a:spcBef>
              <a:spcAft>
                <a:spcPts val="0"/>
              </a:spcAft>
            </a:pPr>
            <a:r>
              <a:rPr lang="en-US" sz="1800" dirty="0">
                <a:solidFill>
                  <a:srgbClr val="5F5F5F"/>
                </a:solidFill>
                <a:effectLst/>
                <a:latin typeface="Arial" panose="020B0604020202020204" pitchFamily="34" charset="0"/>
                <a:ea typeface="Arial" panose="020B0604020202020204" pitchFamily="34" charset="0"/>
              </a:rPr>
              <a:t>As noted in the Lancet in 2017, “While investigating HIV prevention in drug users, researchers took notice of the constellation of elements that impinged on risk, structural factors such as lack of housing and poverty, and social aspects such as stigma and lack of support systems—all reinforcing the disease burden.”</a:t>
            </a:r>
            <a:r>
              <a:rPr lang="en-US" sz="1800" baseline="30000" dirty="0">
                <a:solidFill>
                  <a:srgbClr val="5F5F5F"/>
                </a:solidFill>
                <a:effectLst/>
                <a:latin typeface="Arial" panose="020B0604020202020204" pitchFamily="34" charset="0"/>
                <a:ea typeface="Arial" panose="020B0604020202020204" pitchFamily="34" charset="0"/>
              </a:rPr>
              <a:t>21</a:t>
            </a:r>
            <a:r>
              <a:rPr lang="en-US" sz="1800" dirty="0">
                <a:solidFill>
                  <a:srgbClr val="5F5F5F"/>
                </a:solidFill>
                <a:effectLst/>
                <a:latin typeface="Arial" panose="020B0604020202020204" pitchFamily="34" charset="0"/>
                <a:ea typeface="Arial" panose="020B0604020202020204" pitchFamily="34" charset="0"/>
              </a:rPr>
              <a:t>  </a:t>
            </a:r>
            <a:br>
              <a:rPr lang="en-US" sz="1800" dirty="0">
                <a:solidFill>
                  <a:srgbClr val="5F5F5F"/>
                </a:solidFill>
                <a:effectLst/>
                <a:latin typeface="Arial" panose="020B0604020202020204" pitchFamily="34" charset="0"/>
                <a:ea typeface="Arial" panose="020B0604020202020204" pitchFamily="34" charset="0"/>
              </a:rPr>
            </a:br>
            <a:endParaRPr lang="en-US" sz="1800" dirty="0">
              <a:solidFill>
                <a:srgbClr val="5F5F5F"/>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en-US" sz="1800" dirty="0">
                <a:solidFill>
                  <a:srgbClr val="5F5F5F"/>
                </a:solidFill>
                <a:effectLst/>
                <a:latin typeface="Arial" panose="020B0604020202020204" pitchFamily="34" charset="0"/>
                <a:ea typeface="Arial" panose="020B0604020202020204" pitchFamily="34" charset="0"/>
              </a:rPr>
              <a:t>Below are two visualizations of </a:t>
            </a:r>
            <a:r>
              <a:rPr lang="en-US" sz="1800" dirty="0" err="1">
                <a:solidFill>
                  <a:srgbClr val="5F5F5F"/>
                </a:solidFill>
                <a:effectLst/>
                <a:latin typeface="Arial" panose="020B0604020202020204" pitchFamily="34" charset="0"/>
                <a:ea typeface="Arial" panose="020B0604020202020204" pitchFamily="34" charset="0"/>
              </a:rPr>
              <a:t>syndemics</a:t>
            </a:r>
            <a:r>
              <a:rPr lang="en-US" sz="1800" dirty="0">
                <a:solidFill>
                  <a:srgbClr val="5F5F5F"/>
                </a:solidFill>
                <a:effectLst/>
                <a:latin typeface="Arial" panose="020B0604020202020204" pitchFamily="34" charset="0"/>
                <a:ea typeface="Arial" panose="020B0604020202020204" pitchFamily="34" charset="0"/>
              </a:rPr>
              <a:t>. The first shows a </a:t>
            </a:r>
            <a:r>
              <a:rPr lang="en-US" sz="1800" dirty="0" err="1">
                <a:solidFill>
                  <a:srgbClr val="5F5F5F"/>
                </a:solidFill>
                <a:effectLst/>
                <a:latin typeface="Arial" panose="020B0604020202020204" pitchFamily="34" charset="0"/>
                <a:ea typeface="Arial" panose="020B0604020202020204" pitchFamily="34" charset="0"/>
              </a:rPr>
              <a:t>syndemic</a:t>
            </a:r>
            <a:r>
              <a:rPr lang="en-US" sz="1800" dirty="0">
                <a:solidFill>
                  <a:srgbClr val="5F5F5F"/>
                </a:solidFill>
                <a:effectLst/>
                <a:latin typeface="Arial" panose="020B0604020202020204" pitchFamily="34" charset="0"/>
                <a:ea typeface="Arial" panose="020B0604020202020204" pitchFamily="34" charset="0"/>
              </a:rPr>
              <a:t> at the center of overlapping factors: health crisis, existing health conditions, economic disparities, and social disparities.</a:t>
            </a:r>
            <a:r>
              <a:rPr lang="en-US" sz="1800" baseline="30000" dirty="0">
                <a:solidFill>
                  <a:srgbClr val="5F5F5F"/>
                </a:solidFill>
                <a:effectLst/>
                <a:latin typeface="Arial" panose="020B0604020202020204" pitchFamily="34" charset="0"/>
                <a:ea typeface="Arial" panose="020B0604020202020204" pitchFamily="34" charset="0"/>
              </a:rPr>
              <a:t>22</a:t>
            </a:r>
            <a:r>
              <a:rPr lang="en-US" sz="1800" dirty="0">
                <a:solidFill>
                  <a:srgbClr val="5F5F5F"/>
                </a:solidFill>
                <a:effectLst/>
                <a:latin typeface="Arial" panose="020B0604020202020204" pitchFamily="34" charset="0"/>
                <a:ea typeface="Arial" panose="020B0604020202020204" pitchFamily="34" charset="0"/>
              </a:rPr>
              <a:t> The second shows how the intersection of two diseases results in adverse reactions that lead to enhanced disease transmission, progression, and adverse health outcomes.</a:t>
            </a:r>
            <a:r>
              <a:rPr lang="en-US" sz="1800" baseline="30000" dirty="0">
                <a:solidFill>
                  <a:srgbClr val="5F5F5F"/>
                </a:solidFill>
                <a:effectLst/>
                <a:latin typeface="Arial" panose="020B0604020202020204" pitchFamily="34" charset="0"/>
                <a:ea typeface="Arial" panose="020B0604020202020204" pitchFamily="34" charset="0"/>
              </a:rPr>
              <a:t>19</a:t>
            </a:r>
            <a:r>
              <a:rPr lang="en-US" sz="1800" dirty="0">
                <a:solidFill>
                  <a:srgbClr val="5F5F5F"/>
                </a:solidFill>
                <a:effectLst/>
                <a:latin typeface="Arial" panose="020B0604020202020204" pitchFamily="34" charset="0"/>
                <a:ea typeface="Arial" panose="020B0604020202020204" pitchFamily="34" charset="0"/>
              </a:rPr>
              <a:t> </a:t>
            </a:r>
            <a:br>
              <a:rPr lang="en-US" sz="1800" dirty="0">
                <a:solidFill>
                  <a:srgbClr val="5F5F5F"/>
                </a:solidFill>
                <a:effectLst/>
                <a:latin typeface="Arial" panose="020B0604020202020204" pitchFamily="34" charset="0"/>
                <a:ea typeface="Arial" panose="020B0604020202020204" pitchFamily="34" charset="0"/>
              </a:rPr>
            </a:br>
            <a:br>
              <a:rPr lang="en-US" sz="1800" dirty="0">
                <a:solidFill>
                  <a:srgbClr val="5F5F5F"/>
                </a:solidFill>
                <a:effectLst/>
                <a:latin typeface="Arial" panose="020B0604020202020204" pitchFamily="34" charset="0"/>
                <a:ea typeface="Arial" panose="020B0604020202020204" pitchFamily="34" charset="0"/>
              </a:rPr>
            </a:br>
            <a:r>
              <a:rPr lang="en-US" sz="1800" dirty="0">
                <a:solidFill>
                  <a:srgbClr val="5F5F5F"/>
                </a:solidFill>
                <a:effectLst/>
                <a:latin typeface="Arial" panose="020B0604020202020204" pitchFamily="34" charset="0"/>
                <a:ea typeface="Arial" panose="020B0604020202020204" pitchFamily="34" charset="0"/>
              </a:rPr>
              <a:t>A </a:t>
            </a:r>
            <a:r>
              <a:rPr lang="en-US" sz="1800" dirty="0" err="1">
                <a:solidFill>
                  <a:srgbClr val="5F5F5F"/>
                </a:solidFill>
                <a:effectLst/>
                <a:latin typeface="Arial" panose="020B0604020202020204" pitchFamily="34" charset="0"/>
                <a:ea typeface="Arial" panose="020B0604020202020204" pitchFamily="34" charset="0"/>
              </a:rPr>
              <a:t>syndemic</a:t>
            </a:r>
            <a:r>
              <a:rPr lang="en-US" sz="1800" dirty="0">
                <a:solidFill>
                  <a:srgbClr val="5F5F5F"/>
                </a:solidFill>
                <a:effectLst/>
                <a:latin typeface="Arial" panose="020B0604020202020204" pitchFamily="34" charset="0"/>
                <a:ea typeface="Arial" panose="020B0604020202020204" pitchFamily="34" charset="0"/>
              </a:rPr>
              <a:t> framework enables us to identify and understand the health consequences of identifiable disease interactions—like that between HRSU and STIs—and the social, environmental, or economic factors that promote such interaction and worsen the disease. </a:t>
            </a:r>
          </a:p>
          <a:p>
            <a:endParaRPr lang="en-US" dirty="0"/>
          </a:p>
        </p:txBody>
      </p:sp>
      <p:sp>
        <p:nvSpPr>
          <p:cNvPr id="4" name="Slide Number Placeholder 3"/>
          <p:cNvSpPr>
            <a:spLocks noGrp="1"/>
          </p:cNvSpPr>
          <p:nvPr>
            <p:ph type="sldNum" sz="quarter" idx="5"/>
          </p:nvPr>
        </p:nvSpPr>
        <p:spPr/>
        <p:txBody>
          <a:bodyPr/>
          <a:lstStyle/>
          <a:p>
            <a:fld id="{A432C6C5-D91C-1249-A91F-05840D8939C3}" type="slidenum">
              <a:rPr lang="en-US" smtClean="0"/>
              <a:t>9</a:t>
            </a:fld>
            <a:endParaRPr lang="en-US"/>
          </a:p>
        </p:txBody>
      </p:sp>
    </p:spTree>
    <p:extLst>
      <p:ext uri="{BB962C8B-B14F-4D97-AF65-F5344CB8AC3E}">
        <p14:creationId xmlns:p14="http://schemas.microsoft.com/office/powerpoint/2010/main" val="3562279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2EBA-D112-F041-D35D-73D4F3EC3E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416ECE-4BF4-9382-7988-0DBD307AD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234290-D751-11A2-D8F9-5C3581A16A82}"/>
              </a:ext>
            </a:extLst>
          </p:cNvPr>
          <p:cNvSpPr>
            <a:spLocks noGrp="1"/>
          </p:cNvSpPr>
          <p:nvPr>
            <p:ph type="dt" sz="half" idx="10"/>
          </p:nvPr>
        </p:nvSpPr>
        <p:spPr/>
        <p:txBody>
          <a:bodyPr/>
          <a:lstStyle/>
          <a:p>
            <a:fld id="{0749CAF0-3FC1-5749-8452-8F74EAAB5DAB}" type="datetimeFigureOut">
              <a:rPr lang="en-US" smtClean="0"/>
              <a:t>1/29/2024</a:t>
            </a:fld>
            <a:endParaRPr lang="en-US"/>
          </a:p>
        </p:txBody>
      </p:sp>
      <p:sp>
        <p:nvSpPr>
          <p:cNvPr id="5" name="Footer Placeholder 4">
            <a:extLst>
              <a:ext uri="{FF2B5EF4-FFF2-40B4-BE49-F238E27FC236}">
                <a16:creationId xmlns:a16="http://schemas.microsoft.com/office/drawing/2014/main" id="{58E6A280-3F52-D4C4-F81D-369CE1D58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06107-B7EA-0956-01E6-265787B7245F}"/>
              </a:ext>
            </a:extLst>
          </p:cNvPr>
          <p:cNvSpPr>
            <a:spLocks noGrp="1"/>
          </p:cNvSpPr>
          <p:nvPr>
            <p:ph type="sldNum" sz="quarter" idx="12"/>
          </p:nvPr>
        </p:nvSpPr>
        <p:spPr/>
        <p:txBody>
          <a:bodyPr/>
          <a:lstStyle/>
          <a:p>
            <a:fld id="{A43D4C0B-D5D0-D940-8E78-F3F48AEFDA8E}" type="slidenum">
              <a:rPr lang="en-US" smtClean="0"/>
              <a:t>‹#›</a:t>
            </a:fld>
            <a:endParaRPr lang="en-US"/>
          </a:p>
        </p:txBody>
      </p:sp>
    </p:spTree>
    <p:extLst>
      <p:ext uri="{BB962C8B-B14F-4D97-AF65-F5344CB8AC3E}">
        <p14:creationId xmlns:p14="http://schemas.microsoft.com/office/powerpoint/2010/main" val="29851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9695-DCAB-8370-7F2D-D5AB0B3C9A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BFCC6A-33CE-7684-9297-2957EF86A3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9E6CC-F271-EA7F-A354-1AD230675423}"/>
              </a:ext>
            </a:extLst>
          </p:cNvPr>
          <p:cNvSpPr>
            <a:spLocks noGrp="1"/>
          </p:cNvSpPr>
          <p:nvPr>
            <p:ph type="dt" sz="half" idx="10"/>
          </p:nvPr>
        </p:nvSpPr>
        <p:spPr/>
        <p:txBody>
          <a:bodyPr/>
          <a:lstStyle/>
          <a:p>
            <a:fld id="{0749CAF0-3FC1-5749-8452-8F74EAAB5DAB}" type="datetimeFigureOut">
              <a:rPr lang="en-US" smtClean="0"/>
              <a:t>1/29/2024</a:t>
            </a:fld>
            <a:endParaRPr lang="en-US"/>
          </a:p>
        </p:txBody>
      </p:sp>
      <p:sp>
        <p:nvSpPr>
          <p:cNvPr id="5" name="Footer Placeholder 4">
            <a:extLst>
              <a:ext uri="{FF2B5EF4-FFF2-40B4-BE49-F238E27FC236}">
                <a16:creationId xmlns:a16="http://schemas.microsoft.com/office/drawing/2014/main" id="{A39FA0BE-6049-5C59-292A-A963A14F8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73A2F-1752-2322-301C-2D84810767DD}"/>
              </a:ext>
            </a:extLst>
          </p:cNvPr>
          <p:cNvSpPr>
            <a:spLocks noGrp="1"/>
          </p:cNvSpPr>
          <p:nvPr>
            <p:ph type="sldNum" sz="quarter" idx="12"/>
          </p:nvPr>
        </p:nvSpPr>
        <p:spPr/>
        <p:txBody>
          <a:bodyPr/>
          <a:lstStyle/>
          <a:p>
            <a:fld id="{A43D4C0B-D5D0-D940-8E78-F3F48AEFDA8E}" type="slidenum">
              <a:rPr lang="en-US" smtClean="0"/>
              <a:t>‹#›</a:t>
            </a:fld>
            <a:endParaRPr lang="en-US"/>
          </a:p>
        </p:txBody>
      </p:sp>
    </p:spTree>
    <p:extLst>
      <p:ext uri="{BB962C8B-B14F-4D97-AF65-F5344CB8AC3E}">
        <p14:creationId xmlns:p14="http://schemas.microsoft.com/office/powerpoint/2010/main" val="50121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6E28C7-2524-E846-7B6A-3D2949E67A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247038-0004-E18A-E531-B7F6E69B26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5E4DD-2A88-0A1B-BBD9-E15761F551FD}"/>
              </a:ext>
            </a:extLst>
          </p:cNvPr>
          <p:cNvSpPr>
            <a:spLocks noGrp="1"/>
          </p:cNvSpPr>
          <p:nvPr>
            <p:ph type="dt" sz="half" idx="10"/>
          </p:nvPr>
        </p:nvSpPr>
        <p:spPr/>
        <p:txBody>
          <a:bodyPr/>
          <a:lstStyle/>
          <a:p>
            <a:fld id="{0749CAF0-3FC1-5749-8452-8F74EAAB5DAB}" type="datetimeFigureOut">
              <a:rPr lang="en-US" smtClean="0"/>
              <a:t>1/29/2024</a:t>
            </a:fld>
            <a:endParaRPr lang="en-US"/>
          </a:p>
        </p:txBody>
      </p:sp>
      <p:sp>
        <p:nvSpPr>
          <p:cNvPr id="5" name="Footer Placeholder 4">
            <a:extLst>
              <a:ext uri="{FF2B5EF4-FFF2-40B4-BE49-F238E27FC236}">
                <a16:creationId xmlns:a16="http://schemas.microsoft.com/office/drawing/2014/main" id="{479D8194-8201-0F97-E42C-AC01C5096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382B5-92D1-DA14-BA2E-3C44A4E75C68}"/>
              </a:ext>
            </a:extLst>
          </p:cNvPr>
          <p:cNvSpPr>
            <a:spLocks noGrp="1"/>
          </p:cNvSpPr>
          <p:nvPr>
            <p:ph type="sldNum" sz="quarter" idx="12"/>
          </p:nvPr>
        </p:nvSpPr>
        <p:spPr/>
        <p:txBody>
          <a:bodyPr/>
          <a:lstStyle/>
          <a:p>
            <a:fld id="{A43D4C0B-D5D0-D940-8E78-F3F48AEFDA8E}" type="slidenum">
              <a:rPr lang="en-US" smtClean="0"/>
              <a:t>‹#›</a:t>
            </a:fld>
            <a:endParaRPr lang="en-US"/>
          </a:p>
        </p:txBody>
      </p:sp>
    </p:spTree>
    <p:extLst>
      <p:ext uri="{BB962C8B-B14F-4D97-AF65-F5344CB8AC3E}">
        <p14:creationId xmlns:p14="http://schemas.microsoft.com/office/powerpoint/2010/main" val="49692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E625-319A-226E-C185-3079021EC8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4C5B1E-C6F4-CCAF-BE9D-AA548D704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B62BC-2441-F1D9-863D-878E00D2B7F1}"/>
              </a:ext>
            </a:extLst>
          </p:cNvPr>
          <p:cNvSpPr>
            <a:spLocks noGrp="1"/>
          </p:cNvSpPr>
          <p:nvPr>
            <p:ph type="dt" sz="half" idx="10"/>
          </p:nvPr>
        </p:nvSpPr>
        <p:spPr/>
        <p:txBody>
          <a:bodyPr/>
          <a:lstStyle/>
          <a:p>
            <a:fld id="{0749CAF0-3FC1-5749-8452-8F74EAAB5DAB}" type="datetimeFigureOut">
              <a:rPr lang="en-US" smtClean="0"/>
              <a:t>1/29/2024</a:t>
            </a:fld>
            <a:endParaRPr lang="en-US"/>
          </a:p>
        </p:txBody>
      </p:sp>
      <p:sp>
        <p:nvSpPr>
          <p:cNvPr id="5" name="Footer Placeholder 4">
            <a:extLst>
              <a:ext uri="{FF2B5EF4-FFF2-40B4-BE49-F238E27FC236}">
                <a16:creationId xmlns:a16="http://schemas.microsoft.com/office/drawing/2014/main" id="{98C5F416-60C5-A958-1DF4-B606C97AC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4EEB9-2396-8435-2E46-102825EE1CF3}"/>
              </a:ext>
            </a:extLst>
          </p:cNvPr>
          <p:cNvSpPr>
            <a:spLocks noGrp="1"/>
          </p:cNvSpPr>
          <p:nvPr>
            <p:ph type="sldNum" sz="quarter" idx="12"/>
          </p:nvPr>
        </p:nvSpPr>
        <p:spPr/>
        <p:txBody>
          <a:bodyPr/>
          <a:lstStyle/>
          <a:p>
            <a:fld id="{A43D4C0B-D5D0-D940-8E78-F3F48AEFDA8E}" type="slidenum">
              <a:rPr lang="en-US" smtClean="0"/>
              <a:t>‹#›</a:t>
            </a:fld>
            <a:endParaRPr lang="en-US"/>
          </a:p>
        </p:txBody>
      </p:sp>
    </p:spTree>
    <p:extLst>
      <p:ext uri="{BB962C8B-B14F-4D97-AF65-F5344CB8AC3E}">
        <p14:creationId xmlns:p14="http://schemas.microsoft.com/office/powerpoint/2010/main" val="342830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942D-3819-1430-C93B-DDC257F0A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C78CCC-4CA2-5941-F5D3-F8671B8DB2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D2F97D-2BEC-28F5-5513-C5A6A1E9F41C}"/>
              </a:ext>
            </a:extLst>
          </p:cNvPr>
          <p:cNvSpPr>
            <a:spLocks noGrp="1"/>
          </p:cNvSpPr>
          <p:nvPr>
            <p:ph type="dt" sz="half" idx="10"/>
          </p:nvPr>
        </p:nvSpPr>
        <p:spPr/>
        <p:txBody>
          <a:bodyPr/>
          <a:lstStyle/>
          <a:p>
            <a:fld id="{0749CAF0-3FC1-5749-8452-8F74EAAB5DAB}" type="datetimeFigureOut">
              <a:rPr lang="en-US" smtClean="0"/>
              <a:t>1/29/2024</a:t>
            </a:fld>
            <a:endParaRPr lang="en-US"/>
          </a:p>
        </p:txBody>
      </p:sp>
      <p:sp>
        <p:nvSpPr>
          <p:cNvPr id="5" name="Footer Placeholder 4">
            <a:extLst>
              <a:ext uri="{FF2B5EF4-FFF2-40B4-BE49-F238E27FC236}">
                <a16:creationId xmlns:a16="http://schemas.microsoft.com/office/drawing/2014/main" id="{766C6089-555C-6C3E-DDFD-E556E9EC5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B2E79-C025-F943-1A02-C0C670F06035}"/>
              </a:ext>
            </a:extLst>
          </p:cNvPr>
          <p:cNvSpPr>
            <a:spLocks noGrp="1"/>
          </p:cNvSpPr>
          <p:nvPr>
            <p:ph type="sldNum" sz="quarter" idx="12"/>
          </p:nvPr>
        </p:nvSpPr>
        <p:spPr/>
        <p:txBody>
          <a:bodyPr/>
          <a:lstStyle/>
          <a:p>
            <a:fld id="{A43D4C0B-D5D0-D940-8E78-F3F48AEFDA8E}" type="slidenum">
              <a:rPr lang="en-US" smtClean="0"/>
              <a:t>‹#›</a:t>
            </a:fld>
            <a:endParaRPr lang="en-US"/>
          </a:p>
        </p:txBody>
      </p:sp>
    </p:spTree>
    <p:extLst>
      <p:ext uri="{BB962C8B-B14F-4D97-AF65-F5344CB8AC3E}">
        <p14:creationId xmlns:p14="http://schemas.microsoft.com/office/powerpoint/2010/main" val="220217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D634-2FE1-0B38-9027-0AF139371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DC71B4-FEAF-0A60-C825-A78E409E72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FAB2FC-278E-13EC-812F-0DD3A6BD3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E622E0-5B61-AF8B-6307-673A6CC62585}"/>
              </a:ext>
            </a:extLst>
          </p:cNvPr>
          <p:cNvSpPr>
            <a:spLocks noGrp="1"/>
          </p:cNvSpPr>
          <p:nvPr>
            <p:ph type="dt" sz="half" idx="10"/>
          </p:nvPr>
        </p:nvSpPr>
        <p:spPr/>
        <p:txBody>
          <a:bodyPr/>
          <a:lstStyle/>
          <a:p>
            <a:fld id="{0749CAF0-3FC1-5749-8452-8F74EAAB5DAB}" type="datetimeFigureOut">
              <a:rPr lang="en-US" smtClean="0"/>
              <a:t>1/29/2024</a:t>
            </a:fld>
            <a:endParaRPr lang="en-US"/>
          </a:p>
        </p:txBody>
      </p:sp>
      <p:sp>
        <p:nvSpPr>
          <p:cNvPr id="6" name="Footer Placeholder 5">
            <a:extLst>
              <a:ext uri="{FF2B5EF4-FFF2-40B4-BE49-F238E27FC236}">
                <a16:creationId xmlns:a16="http://schemas.microsoft.com/office/drawing/2014/main" id="{DA4F70F1-38B8-2323-5DF3-4304F7C401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3B770-E531-436E-EE71-C61A27CC3036}"/>
              </a:ext>
            </a:extLst>
          </p:cNvPr>
          <p:cNvSpPr>
            <a:spLocks noGrp="1"/>
          </p:cNvSpPr>
          <p:nvPr>
            <p:ph type="sldNum" sz="quarter" idx="12"/>
          </p:nvPr>
        </p:nvSpPr>
        <p:spPr/>
        <p:txBody>
          <a:bodyPr/>
          <a:lstStyle/>
          <a:p>
            <a:fld id="{A43D4C0B-D5D0-D940-8E78-F3F48AEFDA8E}" type="slidenum">
              <a:rPr lang="en-US" smtClean="0"/>
              <a:t>‹#›</a:t>
            </a:fld>
            <a:endParaRPr lang="en-US"/>
          </a:p>
        </p:txBody>
      </p:sp>
    </p:spTree>
    <p:extLst>
      <p:ext uri="{BB962C8B-B14F-4D97-AF65-F5344CB8AC3E}">
        <p14:creationId xmlns:p14="http://schemas.microsoft.com/office/powerpoint/2010/main" val="89609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7881-A940-5A08-7722-47E6DB9E35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BA4D5A-3204-12BF-9828-6C59A30E0D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152071-F629-A53B-9457-72A7186C87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22D78F-9B41-3A00-C560-8E6AC59CE0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BC6AC2-325C-A76B-8921-EA7B3263CE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67B143-8ABC-0C4B-12A6-6092B4EF297B}"/>
              </a:ext>
            </a:extLst>
          </p:cNvPr>
          <p:cNvSpPr>
            <a:spLocks noGrp="1"/>
          </p:cNvSpPr>
          <p:nvPr>
            <p:ph type="dt" sz="half" idx="10"/>
          </p:nvPr>
        </p:nvSpPr>
        <p:spPr/>
        <p:txBody>
          <a:bodyPr/>
          <a:lstStyle/>
          <a:p>
            <a:fld id="{0749CAF0-3FC1-5749-8452-8F74EAAB5DAB}" type="datetimeFigureOut">
              <a:rPr lang="en-US" smtClean="0"/>
              <a:t>1/29/2024</a:t>
            </a:fld>
            <a:endParaRPr lang="en-US"/>
          </a:p>
        </p:txBody>
      </p:sp>
      <p:sp>
        <p:nvSpPr>
          <p:cNvPr id="8" name="Footer Placeholder 7">
            <a:extLst>
              <a:ext uri="{FF2B5EF4-FFF2-40B4-BE49-F238E27FC236}">
                <a16:creationId xmlns:a16="http://schemas.microsoft.com/office/drawing/2014/main" id="{E26BABDC-53A5-DD32-C546-6BDED4FD72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3AC1B7-5BA2-0CA1-FBFC-3AE214033261}"/>
              </a:ext>
            </a:extLst>
          </p:cNvPr>
          <p:cNvSpPr>
            <a:spLocks noGrp="1"/>
          </p:cNvSpPr>
          <p:nvPr>
            <p:ph type="sldNum" sz="quarter" idx="12"/>
          </p:nvPr>
        </p:nvSpPr>
        <p:spPr/>
        <p:txBody>
          <a:bodyPr/>
          <a:lstStyle/>
          <a:p>
            <a:fld id="{A43D4C0B-D5D0-D940-8E78-F3F48AEFDA8E}" type="slidenum">
              <a:rPr lang="en-US" smtClean="0"/>
              <a:t>‹#›</a:t>
            </a:fld>
            <a:endParaRPr lang="en-US"/>
          </a:p>
        </p:txBody>
      </p:sp>
    </p:spTree>
    <p:extLst>
      <p:ext uri="{BB962C8B-B14F-4D97-AF65-F5344CB8AC3E}">
        <p14:creationId xmlns:p14="http://schemas.microsoft.com/office/powerpoint/2010/main" val="328322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BE31E-7798-792F-F6EC-B65DBD264C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CF3EBE-DAFA-137A-901A-94291141AC9C}"/>
              </a:ext>
            </a:extLst>
          </p:cNvPr>
          <p:cNvSpPr>
            <a:spLocks noGrp="1"/>
          </p:cNvSpPr>
          <p:nvPr>
            <p:ph type="dt" sz="half" idx="10"/>
          </p:nvPr>
        </p:nvSpPr>
        <p:spPr/>
        <p:txBody>
          <a:bodyPr/>
          <a:lstStyle/>
          <a:p>
            <a:fld id="{0749CAF0-3FC1-5749-8452-8F74EAAB5DAB}" type="datetimeFigureOut">
              <a:rPr lang="en-US" smtClean="0"/>
              <a:t>1/29/2024</a:t>
            </a:fld>
            <a:endParaRPr lang="en-US"/>
          </a:p>
        </p:txBody>
      </p:sp>
      <p:sp>
        <p:nvSpPr>
          <p:cNvPr id="4" name="Footer Placeholder 3">
            <a:extLst>
              <a:ext uri="{FF2B5EF4-FFF2-40B4-BE49-F238E27FC236}">
                <a16:creationId xmlns:a16="http://schemas.microsoft.com/office/drawing/2014/main" id="{F31A5A3C-9B42-8AA9-4082-C7F2DAC23C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D8E8E7-E486-DABE-2AA8-47C3CCD00C2C}"/>
              </a:ext>
            </a:extLst>
          </p:cNvPr>
          <p:cNvSpPr>
            <a:spLocks noGrp="1"/>
          </p:cNvSpPr>
          <p:nvPr>
            <p:ph type="sldNum" sz="quarter" idx="12"/>
          </p:nvPr>
        </p:nvSpPr>
        <p:spPr/>
        <p:txBody>
          <a:bodyPr/>
          <a:lstStyle/>
          <a:p>
            <a:fld id="{A43D4C0B-D5D0-D940-8E78-F3F48AEFDA8E}" type="slidenum">
              <a:rPr lang="en-US" smtClean="0"/>
              <a:t>‹#›</a:t>
            </a:fld>
            <a:endParaRPr lang="en-US"/>
          </a:p>
        </p:txBody>
      </p:sp>
    </p:spTree>
    <p:extLst>
      <p:ext uri="{BB962C8B-B14F-4D97-AF65-F5344CB8AC3E}">
        <p14:creationId xmlns:p14="http://schemas.microsoft.com/office/powerpoint/2010/main" val="237220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64F7E-564B-70D8-2B2B-870FB23F3B9D}"/>
              </a:ext>
            </a:extLst>
          </p:cNvPr>
          <p:cNvSpPr>
            <a:spLocks noGrp="1"/>
          </p:cNvSpPr>
          <p:nvPr>
            <p:ph type="dt" sz="half" idx="10"/>
          </p:nvPr>
        </p:nvSpPr>
        <p:spPr/>
        <p:txBody>
          <a:bodyPr/>
          <a:lstStyle/>
          <a:p>
            <a:fld id="{0749CAF0-3FC1-5749-8452-8F74EAAB5DAB}" type="datetimeFigureOut">
              <a:rPr lang="en-US" smtClean="0"/>
              <a:t>1/29/2024</a:t>
            </a:fld>
            <a:endParaRPr lang="en-US"/>
          </a:p>
        </p:txBody>
      </p:sp>
      <p:sp>
        <p:nvSpPr>
          <p:cNvPr id="3" name="Footer Placeholder 2">
            <a:extLst>
              <a:ext uri="{FF2B5EF4-FFF2-40B4-BE49-F238E27FC236}">
                <a16:creationId xmlns:a16="http://schemas.microsoft.com/office/drawing/2014/main" id="{16FD3C3E-11E8-F072-C801-8217C278BD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2FF0D3-3EBE-EC00-D379-FF355C374054}"/>
              </a:ext>
            </a:extLst>
          </p:cNvPr>
          <p:cNvSpPr>
            <a:spLocks noGrp="1"/>
          </p:cNvSpPr>
          <p:nvPr>
            <p:ph type="sldNum" sz="quarter" idx="12"/>
          </p:nvPr>
        </p:nvSpPr>
        <p:spPr/>
        <p:txBody>
          <a:bodyPr/>
          <a:lstStyle/>
          <a:p>
            <a:fld id="{A43D4C0B-D5D0-D940-8E78-F3F48AEFDA8E}" type="slidenum">
              <a:rPr lang="en-US" smtClean="0"/>
              <a:t>‹#›</a:t>
            </a:fld>
            <a:endParaRPr lang="en-US"/>
          </a:p>
        </p:txBody>
      </p:sp>
    </p:spTree>
    <p:extLst>
      <p:ext uri="{BB962C8B-B14F-4D97-AF65-F5344CB8AC3E}">
        <p14:creationId xmlns:p14="http://schemas.microsoft.com/office/powerpoint/2010/main" val="488753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32EB-BA7E-E4B5-919E-E44AF8A5C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F93ED9-24C3-7EAF-1A32-A45C0CC80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CFB0C9-65FC-EEFB-9D27-98AFEDA44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63EF2-708C-3B3F-A69B-0BB8A6DB4F64}"/>
              </a:ext>
            </a:extLst>
          </p:cNvPr>
          <p:cNvSpPr>
            <a:spLocks noGrp="1"/>
          </p:cNvSpPr>
          <p:nvPr>
            <p:ph type="dt" sz="half" idx="10"/>
          </p:nvPr>
        </p:nvSpPr>
        <p:spPr/>
        <p:txBody>
          <a:bodyPr/>
          <a:lstStyle/>
          <a:p>
            <a:fld id="{0749CAF0-3FC1-5749-8452-8F74EAAB5DAB}" type="datetimeFigureOut">
              <a:rPr lang="en-US" smtClean="0"/>
              <a:t>1/29/2024</a:t>
            </a:fld>
            <a:endParaRPr lang="en-US"/>
          </a:p>
        </p:txBody>
      </p:sp>
      <p:sp>
        <p:nvSpPr>
          <p:cNvPr id="6" name="Footer Placeholder 5">
            <a:extLst>
              <a:ext uri="{FF2B5EF4-FFF2-40B4-BE49-F238E27FC236}">
                <a16:creationId xmlns:a16="http://schemas.microsoft.com/office/drawing/2014/main" id="{B8207B87-4F9B-8F64-B2A9-98E4C420C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F52B7-C5AF-31E0-A654-4758816CA067}"/>
              </a:ext>
            </a:extLst>
          </p:cNvPr>
          <p:cNvSpPr>
            <a:spLocks noGrp="1"/>
          </p:cNvSpPr>
          <p:nvPr>
            <p:ph type="sldNum" sz="quarter" idx="12"/>
          </p:nvPr>
        </p:nvSpPr>
        <p:spPr/>
        <p:txBody>
          <a:bodyPr/>
          <a:lstStyle/>
          <a:p>
            <a:fld id="{A43D4C0B-D5D0-D940-8E78-F3F48AEFDA8E}" type="slidenum">
              <a:rPr lang="en-US" smtClean="0"/>
              <a:t>‹#›</a:t>
            </a:fld>
            <a:endParaRPr lang="en-US"/>
          </a:p>
        </p:txBody>
      </p:sp>
    </p:spTree>
    <p:extLst>
      <p:ext uri="{BB962C8B-B14F-4D97-AF65-F5344CB8AC3E}">
        <p14:creationId xmlns:p14="http://schemas.microsoft.com/office/powerpoint/2010/main" val="130336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D776-AD50-3F73-7F9B-5090FF6245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5784C-7EF1-3494-C269-92692FA6B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567518-A7CB-57F2-27DF-E635A03AB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4B717-9806-E887-78CD-12A6E0106610}"/>
              </a:ext>
            </a:extLst>
          </p:cNvPr>
          <p:cNvSpPr>
            <a:spLocks noGrp="1"/>
          </p:cNvSpPr>
          <p:nvPr>
            <p:ph type="dt" sz="half" idx="10"/>
          </p:nvPr>
        </p:nvSpPr>
        <p:spPr/>
        <p:txBody>
          <a:bodyPr/>
          <a:lstStyle/>
          <a:p>
            <a:fld id="{0749CAF0-3FC1-5749-8452-8F74EAAB5DAB}" type="datetimeFigureOut">
              <a:rPr lang="en-US" smtClean="0"/>
              <a:t>1/29/2024</a:t>
            </a:fld>
            <a:endParaRPr lang="en-US"/>
          </a:p>
        </p:txBody>
      </p:sp>
      <p:sp>
        <p:nvSpPr>
          <p:cNvPr id="6" name="Footer Placeholder 5">
            <a:extLst>
              <a:ext uri="{FF2B5EF4-FFF2-40B4-BE49-F238E27FC236}">
                <a16:creationId xmlns:a16="http://schemas.microsoft.com/office/drawing/2014/main" id="{9379D5EA-F8AC-F839-6E1A-C13362A4BD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17652F-DE8E-83F0-3617-5E431994D443}"/>
              </a:ext>
            </a:extLst>
          </p:cNvPr>
          <p:cNvSpPr>
            <a:spLocks noGrp="1"/>
          </p:cNvSpPr>
          <p:nvPr>
            <p:ph type="sldNum" sz="quarter" idx="12"/>
          </p:nvPr>
        </p:nvSpPr>
        <p:spPr/>
        <p:txBody>
          <a:bodyPr/>
          <a:lstStyle/>
          <a:p>
            <a:fld id="{A43D4C0B-D5D0-D940-8E78-F3F48AEFDA8E}" type="slidenum">
              <a:rPr lang="en-US" smtClean="0"/>
              <a:t>‹#›</a:t>
            </a:fld>
            <a:endParaRPr lang="en-US"/>
          </a:p>
        </p:txBody>
      </p:sp>
    </p:spTree>
    <p:extLst>
      <p:ext uri="{BB962C8B-B14F-4D97-AF65-F5344CB8AC3E}">
        <p14:creationId xmlns:p14="http://schemas.microsoft.com/office/powerpoint/2010/main" val="53464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600403-3EAA-0E5E-1838-71DA12D1C9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54ABA6-2603-0D05-A41A-D858A523C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0E46C-D24E-74A9-7523-4CE45BAC42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9CAF0-3FC1-5749-8452-8F74EAAB5DAB}" type="datetimeFigureOut">
              <a:rPr lang="en-US" smtClean="0"/>
              <a:t>1/29/2024</a:t>
            </a:fld>
            <a:endParaRPr lang="en-US"/>
          </a:p>
        </p:txBody>
      </p:sp>
      <p:sp>
        <p:nvSpPr>
          <p:cNvPr id="5" name="Footer Placeholder 4">
            <a:extLst>
              <a:ext uri="{FF2B5EF4-FFF2-40B4-BE49-F238E27FC236}">
                <a16:creationId xmlns:a16="http://schemas.microsoft.com/office/drawing/2014/main" id="{A53B56BD-C422-C3B8-124E-8D664D26E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74DCD4-45E9-FB4A-176E-B3708EA19F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D4C0B-D5D0-D940-8E78-F3F48AEFDA8E}" type="slidenum">
              <a:rPr lang="en-US" smtClean="0"/>
              <a:t>‹#›</a:t>
            </a:fld>
            <a:endParaRPr lang="en-US"/>
          </a:p>
        </p:txBody>
      </p:sp>
    </p:spTree>
    <p:extLst>
      <p:ext uri="{BB962C8B-B14F-4D97-AF65-F5344CB8AC3E}">
        <p14:creationId xmlns:p14="http://schemas.microsoft.com/office/powerpoint/2010/main" val="2578315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hyperlink" Target="https://www.naccho.org/blog/articles/delivering-screening-brief-intervention-and-referral-to-treatment-to-mitigate-high-risk-substance-use-in-sti-clinical-setting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doctor and patient looking at a tablet&#10;&#10;Description automatically generated">
            <a:extLst>
              <a:ext uri="{FF2B5EF4-FFF2-40B4-BE49-F238E27FC236}">
                <a16:creationId xmlns:a16="http://schemas.microsoft.com/office/drawing/2014/main" id="{489B37B2-F0D4-F676-79FD-31E7761E26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03273"/>
            <a:ext cx="6985001" cy="4656667"/>
          </a:xfrm>
          <a:prstGeom prst="rect">
            <a:avLst/>
          </a:prstGeom>
        </p:spPr>
      </p:pic>
      <p:pic>
        <p:nvPicPr>
          <p:cNvPr id="10" name="Picture 9">
            <a:extLst>
              <a:ext uri="{FF2B5EF4-FFF2-40B4-BE49-F238E27FC236}">
                <a16:creationId xmlns:a16="http://schemas.microsoft.com/office/drawing/2014/main" id="{B32878C9-607C-18B9-9AF4-ADED1D01662D}"/>
              </a:ext>
            </a:extLst>
          </p:cNvPr>
          <p:cNvPicPr>
            <a:picLocks noChangeAspect="1"/>
          </p:cNvPicPr>
          <p:nvPr/>
        </p:nvPicPr>
        <p:blipFill>
          <a:blip r:embed="rId4"/>
          <a:stretch>
            <a:fillRect/>
          </a:stretch>
        </p:blipFill>
        <p:spPr>
          <a:xfrm>
            <a:off x="474511" y="293688"/>
            <a:ext cx="2522690" cy="763625"/>
          </a:xfrm>
          <a:prstGeom prst="rect">
            <a:avLst/>
          </a:prstGeom>
        </p:spPr>
      </p:pic>
      <p:sp>
        <p:nvSpPr>
          <p:cNvPr id="14" name="TextBox 13">
            <a:extLst>
              <a:ext uri="{FF2B5EF4-FFF2-40B4-BE49-F238E27FC236}">
                <a16:creationId xmlns:a16="http://schemas.microsoft.com/office/drawing/2014/main" id="{AF6E2C92-8210-D533-7F46-33B9B31FA075}"/>
              </a:ext>
            </a:extLst>
          </p:cNvPr>
          <p:cNvSpPr txBox="1"/>
          <p:nvPr/>
        </p:nvSpPr>
        <p:spPr>
          <a:xfrm>
            <a:off x="7462344" y="2317275"/>
            <a:ext cx="4256690" cy="2246769"/>
          </a:xfrm>
          <a:prstGeom prst="rect">
            <a:avLst/>
          </a:prstGeom>
          <a:noFill/>
        </p:spPr>
        <p:txBody>
          <a:bodyPr wrap="square" rtlCol="0">
            <a:spAutoFit/>
          </a:bodyPr>
          <a:lstStyle/>
          <a:p>
            <a:r>
              <a:rPr lang="en-US" sz="2800" b="1" dirty="0">
                <a:solidFill>
                  <a:srgbClr val="008B99"/>
                </a:solidFill>
                <a:effectLst/>
                <a:latin typeface="Source Sans Pro Semibold" panose="020B0503030403020204" pitchFamily="34" charset="0"/>
              </a:rPr>
              <a:t>Delivering Screening, Brief Intervention, and Referral to Treatment to Mitigate High-Risk Substance Use in STI Clinical Settings</a:t>
            </a:r>
            <a:endParaRPr lang="en-US" sz="2800" dirty="0">
              <a:solidFill>
                <a:srgbClr val="192E5A"/>
              </a:solidFill>
              <a:effectLst/>
              <a:latin typeface="Source Sans Pro" panose="020B0503030403020204" pitchFamily="34" charset="0"/>
            </a:endParaRPr>
          </a:p>
        </p:txBody>
      </p:sp>
      <p:sp>
        <p:nvSpPr>
          <p:cNvPr id="22" name="Rectangle 21">
            <a:extLst>
              <a:ext uri="{FF2B5EF4-FFF2-40B4-BE49-F238E27FC236}">
                <a16:creationId xmlns:a16="http://schemas.microsoft.com/office/drawing/2014/main" id="{67B4D577-98AC-F0BC-8485-734CDD3A5C3D}"/>
              </a:ext>
            </a:extLst>
          </p:cNvPr>
          <p:cNvSpPr/>
          <p:nvPr/>
        </p:nvSpPr>
        <p:spPr>
          <a:xfrm>
            <a:off x="0" y="5147733"/>
            <a:ext cx="6985002" cy="306994"/>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C8A5C45-2781-270A-F946-853A9562249C}"/>
              </a:ext>
            </a:extLst>
          </p:cNvPr>
          <p:cNvSpPr/>
          <p:nvPr/>
        </p:nvSpPr>
        <p:spPr>
          <a:xfrm>
            <a:off x="0" y="1405466"/>
            <a:ext cx="6985002" cy="306994"/>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9E9F31-29C3-16EC-19D9-CD8D852A1895}"/>
              </a:ext>
            </a:extLst>
          </p:cNvPr>
          <p:cNvSpPr/>
          <p:nvPr/>
        </p:nvSpPr>
        <p:spPr>
          <a:xfrm>
            <a:off x="0" y="1710265"/>
            <a:ext cx="6985000" cy="3437468"/>
          </a:xfrm>
          <a:prstGeom prst="rect">
            <a:avLst/>
          </a:prstGeom>
          <a:solidFill>
            <a:srgbClr val="288F9C">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ADDF366-C564-B746-98DC-92009161BA21}"/>
              </a:ext>
            </a:extLst>
          </p:cNvPr>
          <p:cNvSpPr/>
          <p:nvPr/>
        </p:nvSpPr>
        <p:spPr>
          <a:xfrm>
            <a:off x="0" y="5452532"/>
            <a:ext cx="12192000" cy="1405469"/>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36D6C4-6ACA-9E05-396D-4AB3C83DD919}"/>
              </a:ext>
            </a:extLst>
          </p:cNvPr>
          <p:cNvSpPr/>
          <p:nvPr/>
        </p:nvSpPr>
        <p:spPr>
          <a:xfrm>
            <a:off x="3609975" y="0"/>
            <a:ext cx="8582025" cy="1403274"/>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44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669ED6-9FD1-A9AE-4584-54F3A67A8E1A}"/>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B26318D-B77B-500C-8A82-FE4D7CD8599B}"/>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CB04A8B-0F6A-31BB-1D1F-579B97CE8950}"/>
              </a:ext>
            </a:extLst>
          </p:cNvPr>
          <p:cNvSpPr txBox="1"/>
          <p:nvPr/>
        </p:nvSpPr>
        <p:spPr>
          <a:xfrm>
            <a:off x="595423" y="331040"/>
            <a:ext cx="10177352" cy="523220"/>
          </a:xfrm>
          <a:prstGeom prst="rect">
            <a:avLst/>
          </a:prstGeom>
          <a:noFill/>
        </p:spPr>
        <p:txBody>
          <a:bodyPr wrap="square" rtlCol="0">
            <a:spAutoFit/>
          </a:bodyPr>
          <a:lstStyle/>
          <a:p>
            <a:r>
              <a:rPr lang="en-GB" sz="2800" kern="0" dirty="0">
                <a:solidFill>
                  <a:schemeClr val="bg1"/>
                </a:solidFill>
                <a:effectLst/>
                <a:latin typeface="Source Sans Pro Semibold" panose="020B0503030403020204" pitchFamily="34" charset="0"/>
                <a:ea typeface="Arial" panose="020B0604020202020204" pitchFamily="34" charset="0"/>
              </a:rPr>
              <a:t>HRSU and STIs: A </a:t>
            </a:r>
            <a:r>
              <a:rPr lang="en-GB" sz="2800" kern="0" dirty="0" err="1">
                <a:solidFill>
                  <a:schemeClr val="bg1"/>
                </a:solidFill>
                <a:effectLst/>
                <a:latin typeface="Source Sans Pro Semibold" panose="020B0503030403020204" pitchFamily="34" charset="0"/>
                <a:ea typeface="Arial" panose="020B0604020202020204" pitchFamily="34" charset="0"/>
              </a:rPr>
              <a:t>Syndemic</a:t>
            </a:r>
            <a:endParaRPr lang="en-US" sz="2800" dirty="0">
              <a:solidFill>
                <a:schemeClr val="bg1"/>
              </a:solidFill>
              <a:latin typeface="Source Sans Pro Semibold" panose="020B0503030403020204" pitchFamily="34" charset="0"/>
            </a:endParaRPr>
          </a:p>
        </p:txBody>
      </p:sp>
      <p:sp>
        <p:nvSpPr>
          <p:cNvPr id="7" name="TextBox 6">
            <a:extLst>
              <a:ext uri="{FF2B5EF4-FFF2-40B4-BE49-F238E27FC236}">
                <a16:creationId xmlns:a16="http://schemas.microsoft.com/office/drawing/2014/main" id="{7E09694E-45DA-B182-5B48-989A5112E62A}"/>
              </a:ext>
            </a:extLst>
          </p:cNvPr>
          <p:cNvSpPr txBox="1"/>
          <p:nvPr/>
        </p:nvSpPr>
        <p:spPr>
          <a:xfrm>
            <a:off x="595424" y="1352120"/>
            <a:ext cx="5743575" cy="4278094"/>
          </a:xfrm>
          <a:prstGeom prst="rect">
            <a:avLst/>
          </a:prstGeom>
          <a:noFill/>
        </p:spPr>
        <p:txBody>
          <a:bodyPr wrap="square" rtlCol="0">
            <a:spAutoFit/>
          </a:bodyPr>
          <a:lstStyle/>
          <a:p>
            <a:pPr marR="0" lvl="0">
              <a:spcBef>
                <a:spcPts val="0"/>
              </a:spcBef>
              <a:spcAft>
                <a:spcPts val="0"/>
              </a:spcAft>
            </a:pPr>
            <a:r>
              <a:rPr lang="en-GB" sz="1600" b="1" dirty="0">
                <a:solidFill>
                  <a:srgbClr val="288F9C"/>
                </a:solidFill>
                <a:effectLst/>
                <a:latin typeface="Source Sans Pro" panose="020B0503030403020204" pitchFamily="34" charset="0"/>
                <a:ea typeface="Arial" panose="020B0604020202020204" pitchFamily="34" charset="0"/>
              </a:rPr>
              <a:t>Populations inequitably impacted by STIs and HRSU:  </a:t>
            </a:r>
            <a:endParaRPr lang="en-US" sz="1600" b="1" dirty="0">
              <a:solidFill>
                <a:srgbClr val="288F9C"/>
              </a:solidFill>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Black, Indigenous, and other people of </a:t>
            </a:r>
            <a:r>
              <a:rPr lang="en-GB" sz="1600" dirty="0" err="1">
                <a:effectLst/>
                <a:latin typeface="Source Sans Pro" panose="020B0503030403020204" pitchFamily="34" charset="0"/>
                <a:ea typeface="Arial" panose="020B0604020202020204" pitchFamily="34" charset="0"/>
              </a:rPr>
              <a:t>color</a:t>
            </a:r>
            <a:r>
              <a:rPr lang="en-GB" sz="1600" dirty="0">
                <a:effectLst/>
                <a:latin typeface="Source Sans Pro" panose="020B0503030403020204" pitchFamily="34" charset="0"/>
                <a:ea typeface="Arial" panose="020B0604020202020204" pitchFamily="34" charset="0"/>
              </a:rPr>
              <a:t> (BIPOC)</a:t>
            </a:r>
            <a:endParaRPr lang="en-US" sz="16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LGBTQIA+ people</a:t>
            </a:r>
            <a:endParaRPr lang="en-US" sz="16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Source Sans Pro" panose="020B0503030403020204" pitchFamily="34" charset="0"/>
              </a:rPr>
              <a:t>Justice-involved populations</a:t>
            </a:r>
            <a:endParaRPr lang="en-US" sz="1600" dirty="0">
              <a:effectLst/>
              <a:latin typeface="Source Sans Pro" panose="020B0503030403020204" pitchFamily="34" charset="0"/>
              <a:ea typeface="Source Sans Pro" panose="020B0503030403020204" pitchFamily="34" charset="0"/>
            </a:endParaRPr>
          </a:p>
          <a:p>
            <a:pPr marL="742950" marR="0" lvl="1" indent="-285750">
              <a:lnSpc>
                <a:spcPct val="1500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Source Sans Pro" panose="020B0503030403020204" pitchFamily="34" charset="0"/>
              </a:rPr>
              <a:t>People who use drugs</a:t>
            </a:r>
            <a:endParaRPr lang="en-US" sz="1600" dirty="0">
              <a:effectLst/>
              <a:latin typeface="Source Sans Pro" panose="020B0503030403020204" pitchFamily="34" charset="0"/>
              <a:ea typeface="Source Sans Pro" panose="020B0503030403020204" pitchFamily="34" charset="0"/>
            </a:endParaRPr>
          </a:p>
          <a:p>
            <a:pPr marL="742950" marR="0" lvl="1" indent="-285750">
              <a:lnSpc>
                <a:spcPct val="1500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Source Sans Pro" panose="020B0503030403020204" pitchFamily="34" charset="0"/>
              </a:rPr>
              <a:t>People experiencing homelessness and unstable housing</a:t>
            </a:r>
            <a:endParaRPr lang="en-US" sz="1600" dirty="0">
              <a:effectLst/>
              <a:latin typeface="Source Sans Pro" panose="020B0503030403020204" pitchFamily="34" charset="0"/>
              <a:ea typeface="Source Sans Pro" panose="020B0503030403020204" pitchFamily="34" charset="0"/>
            </a:endParaRPr>
          </a:p>
          <a:p>
            <a:pPr marL="742950" lvl="1" indent="-285750">
              <a:lnSpc>
                <a:spcPct val="150000"/>
              </a:lnSpc>
              <a:buFont typeface="Arial" panose="020B0604020202020204" pitchFamily="34" charset="0"/>
              <a:buChar char="•"/>
            </a:pPr>
            <a:r>
              <a:rPr lang="en-GB" sz="1600" kern="0" dirty="0">
                <a:effectLst/>
                <a:latin typeface="Source Sans Pro" panose="020B0503030403020204" pitchFamily="34" charset="0"/>
                <a:ea typeface="Source Sans Pro" panose="020B0503030403020204" pitchFamily="34" charset="0"/>
              </a:rPr>
              <a:t>Young people</a:t>
            </a:r>
            <a:endParaRPr lang="en-GB" sz="1600" kern="0" baseline="30000" dirty="0">
              <a:effectLst/>
              <a:latin typeface="Source Sans Pro" panose="020B0503030403020204" pitchFamily="34" charset="0"/>
              <a:ea typeface="Source Sans Pro" panose="020B0503030403020204" pitchFamily="34" charset="0"/>
            </a:endParaRPr>
          </a:p>
          <a:p>
            <a:pPr marL="742950" marR="0" lvl="1" indent="-285750">
              <a:lnSpc>
                <a:spcPct val="1500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Source Sans Pro" panose="020B0503030403020204" pitchFamily="34" charset="0"/>
              </a:rPr>
              <a:t>Pregnant people</a:t>
            </a:r>
            <a:r>
              <a:rPr lang="en-GB" sz="1600" kern="0" baseline="30000" dirty="0">
                <a:effectLst/>
                <a:latin typeface="Source Sans Pro" panose="020B0503030403020204" pitchFamily="34" charset="0"/>
                <a:ea typeface="Source Sans Pro" panose="020B0503030403020204" pitchFamily="34" charset="0"/>
              </a:rPr>
              <a:t> 13,14,15,16</a:t>
            </a:r>
            <a:endParaRPr lang="en-US" sz="1600" dirty="0">
              <a:effectLst/>
              <a:latin typeface="Source Sans Pro" panose="020B0503030403020204" pitchFamily="34" charset="0"/>
              <a:ea typeface="Source Sans Pro" panose="020B0503030403020204" pitchFamily="34" charset="0"/>
            </a:endParaRPr>
          </a:p>
          <a:p>
            <a:endParaRPr lang="en-US" sz="1600" kern="0" dirty="0">
              <a:effectLst/>
              <a:latin typeface="Source Sans Pro" panose="020B0503030403020204" pitchFamily="34" charset="0"/>
              <a:ea typeface="Source Sans Pro" panose="020B0503030403020204" pitchFamily="34" charset="0"/>
            </a:endParaRPr>
          </a:p>
          <a:p>
            <a:r>
              <a:rPr lang="en-US" sz="1600" kern="0" dirty="0">
                <a:latin typeface="Source Sans Pro" panose="020B0503030403020204" pitchFamily="34" charset="0"/>
                <a:ea typeface="Source Sans Pro" panose="020B0503030403020204" pitchFamily="34" charset="0"/>
              </a:rPr>
              <a:t>Thes</a:t>
            </a:r>
            <a:r>
              <a:rPr lang="en-US" sz="1600" kern="0" dirty="0">
                <a:effectLst/>
                <a:latin typeface="Source Sans Pro" panose="020B0503030403020204" pitchFamily="34" charset="0"/>
                <a:ea typeface="Source Sans Pro" panose="020B0503030403020204" pitchFamily="34" charset="0"/>
              </a:rPr>
              <a:t>e diseases and conditions cluster due to the intersection of individual and interpersonal factors, barriers to health services, and social determinants of health.</a:t>
            </a:r>
            <a:r>
              <a:rPr lang="en-GB" sz="1600" baseline="30000" dirty="0">
                <a:effectLst/>
                <a:latin typeface="Source Sans Pro" panose="020B0503030403020204" pitchFamily="34" charset="0"/>
                <a:ea typeface="Source Sans Pro" panose="020B0503030403020204" pitchFamily="34" charset="0"/>
              </a:rPr>
              <a:t>23,24,25,26 </a:t>
            </a:r>
            <a:r>
              <a:rPr lang="en-US" sz="1600" kern="0" dirty="0">
                <a:effectLst/>
                <a:latin typeface="Source Sans Pro" panose="020B0503030403020204" pitchFamily="34" charset="0"/>
                <a:ea typeface="Source Sans Pro" panose="020B0503030403020204" pitchFamily="34" charset="0"/>
              </a:rPr>
              <a:t> </a:t>
            </a:r>
            <a:r>
              <a:rPr lang="en-US" sz="1600" dirty="0">
                <a:effectLst/>
                <a:latin typeface="Source Sans Pro" panose="020B0503030403020204" pitchFamily="34" charset="0"/>
                <a:ea typeface="Source Sans Pro" panose="020B0503030403020204" pitchFamily="34" charset="0"/>
              </a:rPr>
              <a:t> </a:t>
            </a:r>
          </a:p>
        </p:txBody>
      </p:sp>
      <p:pic>
        <p:nvPicPr>
          <p:cNvPr id="14" name="Picture 13">
            <a:extLst>
              <a:ext uri="{FF2B5EF4-FFF2-40B4-BE49-F238E27FC236}">
                <a16:creationId xmlns:a16="http://schemas.microsoft.com/office/drawing/2014/main" id="{F724925D-458E-6E61-6E3D-C9F7A6F537D0}"/>
              </a:ext>
            </a:extLst>
          </p:cNvPr>
          <p:cNvPicPr>
            <a:picLocks noChangeAspect="1"/>
          </p:cNvPicPr>
          <p:nvPr/>
        </p:nvPicPr>
        <p:blipFill>
          <a:blip r:embed="rId3"/>
          <a:stretch>
            <a:fillRect/>
          </a:stretch>
        </p:blipFill>
        <p:spPr>
          <a:xfrm>
            <a:off x="6096000" y="1769552"/>
            <a:ext cx="5743575" cy="3689449"/>
          </a:xfrm>
          <a:prstGeom prst="rect">
            <a:avLst/>
          </a:prstGeom>
        </p:spPr>
      </p:pic>
    </p:spTree>
    <p:extLst>
      <p:ext uri="{BB962C8B-B14F-4D97-AF65-F5344CB8AC3E}">
        <p14:creationId xmlns:p14="http://schemas.microsoft.com/office/powerpoint/2010/main" val="2210403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B828E7-9775-7C8C-310A-309DC682E9F4}"/>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B3F777-764D-4D88-06E8-D5C30850B8D1}"/>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76B450-EDAA-A38E-73C8-860A71293022}"/>
              </a:ext>
            </a:extLst>
          </p:cNvPr>
          <p:cNvSpPr txBox="1"/>
          <p:nvPr/>
        </p:nvSpPr>
        <p:spPr>
          <a:xfrm>
            <a:off x="595423" y="331040"/>
            <a:ext cx="10177352" cy="523220"/>
          </a:xfrm>
          <a:prstGeom prst="rect">
            <a:avLst/>
          </a:prstGeom>
          <a:noFill/>
        </p:spPr>
        <p:txBody>
          <a:bodyPr wrap="square" rtlCol="0">
            <a:spAutoFit/>
          </a:bodyPr>
          <a:lstStyle/>
          <a:p>
            <a:r>
              <a:rPr lang="en-GB" sz="2800" kern="0" dirty="0">
                <a:solidFill>
                  <a:schemeClr val="bg1"/>
                </a:solidFill>
                <a:effectLst/>
                <a:latin typeface="Source Sans Pro Semibold" panose="020B0503030403020204" pitchFamily="34" charset="0"/>
                <a:ea typeface="Arial" panose="020B0604020202020204" pitchFamily="34" charset="0"/>
              </a:rPr>
              <a:t>SBIRT Logistics</a:t>
            </a:r>
            <a:endParaRPr lang="en-US" sz="2800" dirty="0">
              <a:solidFill>
                <a:schemeClr val="bg1"/>
              </a:solidFill>
              <a:latin typeface="Source Sans Pro Semibold" panose="020B0503030403020204" pitchFamily="34" charset="0"/>
            </a:endParaRPr>
          </a:p>
        </p:txBody>
      </p:sp>
      <p:sp>
        <p:nvSpPr>
          <p:cNvPr id="7" name="TextBox 6">
            <a:extLst>
              <a:ext uri="{FF2B5EF4-FFF2-40B4-BE49-F238E27FC236}">
                <a16:creationId xmlns:a16="http://schemas.microsoft.com/office/drawing/2014/main" id="{6EDD7C68-1BEF-6706-365F-C50673C14EA6}"/>
              </a:ext>
            </a:extLst>
          </p:cNvPr>
          <p:cNvSpPr txBox="1"/>
          <p:nvPr/>
        </p:nvSpPr>
        <p:spPr>
          <a:xfrm>
            <a:off x="595423" y="1352120"/>
            <a:ext cx="10977451" cy="2400657"/>
          </a:xfrm>
          <a:prstGeom prst="rect">
            <a:avLst/>
          </a:prstGeom>
          <a:noFill/>
        </p:spPr>
        <p:txBody>
          <a:bodyPr wrap="square" rtlCol="0">
            <a:spAutoFit/>
          </a:bodyPr>
          <a:lstStyle/>
          <a:p>
            <a:pPr marR="0">
              <a:spcBef>
                <a:spcPts val="0"/>
              </a:spcBef>
              <a:spcAft>
                <a:spcPts val="0"/>
              </a:spcAft>
            </a:pPr>
            <a:r>
              <a:rPr lang="en-GB" sz="1600" dirty="0">
                <a:effectLst/>
                <a:latin typeface="Source Sans Pro" panose="020B0503030403020204" pitchFamily="34" charset="0"/>
                <a:ea typeface="Arial" panose="020B0604020202020204" pitchFamily="34" charset="0"/>
              </a:rPr>
              <a:t>STI clinics present a unique opportunity to reach people engaged in HRSU and connect them with potentially life-saving treatment and care. Components integral to implementing SBIRT for HRSU in STI clinical settings include:</a:t>
            </a:r>
            <a:endParaRPr lang="en-GB" sz="1600" dirty="0">
              <a:latin typeface="Source Sans Pro" panose="020B0503030403020204" pitchFamily="34" charset="0"/>
              <a:ea typeface="Arial" panose="020B0604020202020204" pitchFamily="34" charset="0"/>
            </a:endParaRPr>
          </a:p>
          <a:p>
            <a:pPr marL="742950" lvl="1" indent="-285750">
              <a:lnSpc>
                <a:spcPct val="150000"/>
              </a:lnSpc>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Client Populations and Enrollment Criteria</a:t>
            </a:r>
            <a:endParaRPr lang="en-US" sz="1600" dirty="0">
              <a:effectLst/>
              <a:latin typeface="Source Sans Pro" panose="020B0503030403020204" pitchFamily="34" charset="0"/>
              <a:ea typeface="Arial" panose="020B0604020202020204" pitchFamily="34" charset="0"/>
            </a:endParaRPr>
          </a:p>
          <a:p>
            <a:pPr marL="742950" lvl="1" indent="-285750">
              <a:lnSpc>
                <a:spcPct val="150000"/>
              </a:lnSpc>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Intervention Promotion </a:t>
            </a:r>
            <a:endParaRPr lang="en-US" sz="1600" dirty="0">
              <a:effectLst/>
              <a:latin typeface="Source Sans Pro" panose="020B0503030403020204" pitchFamily="34" charset="0"/>
              <a:ea typeface="Arial" panose="020B0604020202020204" pitchFamily="34" charset="0"/>
            </a:endParaRPr>
          </a:p>
          <a:p>
            <a:pPr marL="742950" lvl="1" indent="-285750">
              <a:lnSpc>
                <a:spcPct val="150000"/>
              </a:lnSpc>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Educational Materials for Clients</a:t>
            </a:r>
            <a:endParaRPr lang="en-US" sz="1600" dirty="0">
              <a:effectLst/>
              <a:latin typeface="Source Sans Pro" panose="020B0503030403020204" pitchFamily="34" charset="0"/>
              <a:ea typeface="Arial" panose="020B0604020202020204" pitchFamily="34" charset="0"/>
            </a:endParaRPr>
          </a:p>
          <a:p>
            <a:pPr marL="742950" lvl="1" indent="-285750">
              <a:lnSpc>
                <a:spcPct val="150000"/>
              </a:lnSpc>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Staffing </a:t>
            </a:r>
            <a:endParaRPr lang="en-US" sz="1600" dirty="0">
              <a:effectLst/>
              <a:latin typeface="Source Sans Pro" panose="020B0503030403020204" pitchFamily="34" charset="0"/>
              <a:ea typeface="Arial" panose="020B0604020202020204" pitchFamily="34" charset="0"/>
            </a:endParaRPr>
          </a:p>
          <a:p>
            <a:pPr marL="742950" lvl="1" indent="-285750">
              <a:lnSpc>
                <a:spcPct val="150000"/>
              </a:lnSpc>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Electronic Health Record (EHR) System </a:t>
            </a:r>
            <a:endParaRPr lang="en-US" sz="1600" dirty="0">
              <a:effectLst/>
              <a:latin typeface="Source Sans Pro" panose="020B0503030403020204" pitchFamily="34" charset="0"/>
              <a:ea typeface="Arial" panose="020B0604020202020204" pitchFamily="34" charset="0"/>
            </a:endParaRPr>
          </a:p>
        </p:txBody>
      </p:sp>
    </p:spTree>
    <p:extLst>
      <p:ext uri="{BB962C8B-B14F-4D97-AF65-F5344CB8AC3E}">
        <p14:creationId xmlns:p14="http://schemas.microsoft.com/office/powerpoint/2010/main" val="367220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7679DB-88FB-35E9-2EBA-A6B9676E9F4B}"/>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8E2B8D0-9B82-0F70-B1EC-DFECD59D9E76}"/>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8E4D1C-AA4D-D55C-5B7A-443A0FB57C8B}"/>
              </a:ext>
            </a:extLst>
          </p:cNvPr>
          <p:cNvSpPr txBox="1"/>
          <p:nvPr/>
        </p:nvSpPr>
        <p:spPr>
          <a:xfrm>
            <a:off x="595423" y="335198"/>
            <a:ext cx="11298865" cy="523220"/>
          </a:xfrm>
          <a:prstGeom prst="rect">
            <a:avLst/>
          </a:prstGeom>
          <a:noFill/>
        </p:spPr>
        <p:txBody>
          <a:bodyPr wrap="square" rtlCol="0">
            <a:spAutoFit/>
          </a:bodyPr>
          <a:lstStyle/>
          <a:p>
            <a:r>
              <a:rPr lang="en-GB" sz="2800" kern="0" dirty="0">
                <a:solidFill>
                  <a:schemeClr val="bg1"/>
                </a:solidFill>
                <a:effectLst/>
                <a:latin typeface="Source Sans Pro Semibold" panose="020B0503030403020204" pitchFamily="34" charset="0"/>
                <a:ea typeface="Arial" panose="020B0604020202020204" pitchFamily="34" charset="0"/>
              </a:rPr>
              <a:t>SBIRT Logistics: Client Populations and Enrollment Criteria </a:t>
            </a:r>
            <a:endParaRPr lang="en-US" sz="2800" dirty="0">
              <a:solidFill>
                <a:schemeClr val="bg1"/>
              </a:solidFill>
              <a:latin typeface="Source Sans Pro Semibold" panose="020B0503030403020204" pitchFamily="34" charset="0"/>
            </a:endParaRPr>
          </a:p>
        </p:txBody>
      </p:sp>
      <p:sp>
        <p:nvSpPr>
          <p:cNvPr id="2" name="TextBox 1">
            <a:extLst>
              <a:ext uri="{FF2B5EF4-FFF2-40B4-BE49-F238E27FC236}">
                <a16:creationId xmlns:a16="http://schemas.microsoft.com/office/drawing/2014/main" id="{A2AB8AA7-8C34-D6DB-47FB-0F1544440149}"/>
              </a:ext>
            </a:extLst>
          </p:cNvPr>
          <p:cNvSpPr txBox="1"/>
          <p:nvPr/>
        </p:nvSpPr>
        <p:spPr>
          <a:xfrm>
            <a:off x="595423" y="1352120"/>
            <a:ext cx="10977451" cy="338554"/>
          </a:xfrm>
          <a:prstGeom prst="rect">
            <a:avLst/>
          </a:prstGeom>
          <a:noFill/>
        </p:spPr>
        <p:txBody>
          <a:bodyPr wrap="square" rtlCol="0">
            <a:spAutoFit/>
          </a:bodyPr>
          <a:lstStyle/>
          <a:p>
            <a:pPr marL="0" marR="0">
              <a:spcBef>
                <a:spcPts val="0"/>
              </a:spcBef>
              <a:spcAft>
                <a:spcPts val="0"/>
              </a:spcAft>
            </a:pPr>
            <a:r>
              <a:rPr lang="en-GB" sz="1600" i="1" dirty="0">
                <a:latin typeface="Source Sans Pro" panose="020B0503030403020204" pitchFamily="34" charset="0"/>
                <a:ea typeface="Arial" panose="020B0604020202020204" pitchFamily="34" charset="0"/>
              </a:rPr>
              <a:t>(</a:t>
            </a:r>
            <a:r>
              <a:rPr lang="en-GB" sz="1600" i="1" dirty="0">
                <a:effectLst/>
                <a:latin typeface="Source Sans Pro" panose="020B0503030403020204" pitchFamily="34" charset="0"/>
                <a:ea typeface="Arial" panose="020B0604020202020204" pitchFamily="34" charset="0"/>
              </a:rPr>
              <a:t>Note: Clinics will need to enter details about their clinic’s population(s) of focus.)</a:t>
            </a:r>
            <a:endParaRPr lang="en-US" sz="1600" i="1" dirty="0">
              <a:effectLst/>
              <a:latin typeface="Source Sans Pro" panose="020B0503030403020204" pitchFamily="34" charset="0"/>
              <a:ea typeface="Arial" panose="020B0604020202020204" pitchFamily="34" charset="0"/>
            </a:endParaRPr>
          </a:p>
        </p:txBody>
      </p:sp>
      <p:graphicFrame>
        <p:nvGraphicFramePr>
          <p:cNvPr id="3" name="Table 2">
            <a:extLst>
              <a:ext uri="{FF2B5EF4-FFF2-40B4-BE49-F238E27FC236}">
                <a16:creationId xmlns:a16="http://schemas.microsoft.com/office/drawing/2014/main" id="{3F339CA2-988C-8A65-58CA-F9C76C3C4D79}"/>
              </a:ext>
            </a:extLst>
          </p:cNvPr>
          <p:cNvGraphicFramePr>
            <a:graphicFrameLocks noGrp="1"/>
          </p:cNvGraphicFramePr>
          <p:nvPr>
            <p:extLst>
              <p:ext uri="{D42A27DB-BD31-4B8C-83A1-F6EECF244321}">
                <p14:modId xmlns:p14="http://schemas.microsoft.com/office/powerpoint/2010/main" val="1633641793"/>
              </p:ext>
            </p:extLst>
          </p:nvPr>
        </p:nvGraphicFramePr>
        <p:xfrm>
          <a:off x="671623" y="2021713"/>
          <a:ext cx="10367852" cy="2558828"/>
        </p:xfrm>
        <a:graphic>
          <a:graphicData uri="http://schemas.openxmlformats.org/drawingml/2006/table">
            <a:tbl>
              <a:tblPr firstRow="1" bandRow="1">
                <a:tableStyleId>{5C22544A-7EE6-4342-B048-85BDC9FD1C3A}</a:tableStyleId>
              </a:tblPr>
              <a:tblGrid>
                <a:gridCol w="5183926">
                  <a:extLst>
                    <a:ext uri="{9D8B030D-6E8A-4147-A177-3AD203B41FA5}">
                      <a16:colId xmlns:a16="http://schemas.microsoft.com/office/drawing/2014/main" val="1870755761"/>
                    </a:ext>
                  </a:extLst>
                </a:gridCol>
                <a:gridCol w="5183926">
                  <a:extLst>
                    <a:ext uri="{9D8B030D-6E8A-4147-A177-3AD203B41FA5}">
                      <a16:colId xmlns:a16="http://schemas.microsoft.com/office/drawing/2014/main" val="3497145960"/>
                    </a:ext>
                  </a:extLst>
                </a:gridCol>
              </a:tblGrid>
              <a:tr h="845312">
                <a:tc gridSpan="2">
                  <a:txBody>
                    <a:bodyPr/>
                    <a:lstStyle/>
                    <a:p>
                      <a:pPr marL="0" marR="0" algn="l">
                        <a:lnSpc>
                          <a:spcPct val="100000"/>
                        </a:lnSpc>
                        <a:spcBef>
                          <a:spcPts val="0"/>
                        </a:spcBef>
                        <a:spcAft>
                          <a:spcPts val="0"/>
                        </a:spcAft>
                      </a:pPr>
                      <a:r>
                        <a:rPr lang="en-GB" sz="1800" b="1"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SBIRT for HRSU Client Population</a:t>
                      </a:r>
                      <a:br>
                        <a:rPr lang="en-GB" sz="1800" b="1"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r>
                        <a:rPr lang="en-GB" sz="1800" b="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Name of Population </a:t>
                      </a:r>
                      <a:endParaRPr lang="en-US" sz="1800" b="0" dirty="0">
                        <a:solidFill>
                          <a:schemeClr val="tx1"/>
                        </a:solidFill>
                        <a:effectLst/>
                        <a:latin typeface="Source Sans Pro" panose="020B0503030403020204" pitchFamily="34" charset="0"/>
                        <a:cs typeface="Arial" panose="020B0604020202020204" pitchFamily="34" charset="0"/>
                      </a:endParaRPr>
                    </a:p>
                  </a:txBody>
                  <a:tcPr marL="68580" marR="68580" marT="0" marB="0" anchor="ctr">
                    <a:lnR w="28575" cap="flat" cmpd="sng" algn="ctr">
                      <a:solidFill>
                        <a:schemeClr val="bg1"/>
                      </a:solidFill>
                      <a:prstDash val="solid"/>
                      <a:round/>
                      <a:headEnd type="none" w="med" len="med"/>
                      <a:tailEnd type="none" w="med" len="med"/>
                    </a:lnR>
                    <a:solidFill>
                      <a:schemeClr val="bg1"/>
                    </a:solidFill>
                  </a:tcPr>
                </a:tc>
                <a:tc hMerge="1">
                  <a:txBody>
                    <a:bodyPr/>
                    <a:lstStyle/>
                    <a:p>
                      <a:pPr marL="0" marR="0" algn="ctr">
                        <a:lnSpc>
                          <a:spcPts val="1500"/>
                        </a:lnSpc>
                        <a:spcBef>
                          <a:spcPts val="0"/>
                        </a:spcBef>
                        <a:spcAft>
                          <a:spcPts val="0"/>
                        </a:spcAft>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Screening</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extLst>
                  <a:ext uri="{0D108BD9-81ED-4DB2-BD59-A6C34878D82A}">
                    <a16:rowId xmlns:a16="http://schemas.microsoft.com/office/drawing/2014/main" val="3222447509"/>
                  </a:ext>
                </a:extLst>
              </a:tr>
              <a:tr h="411448">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STI</a:t>
                      </a:r>
                    </a:p>
                  </a:txBody>
                  <a:tcPr marL="68580" marR="68580" marT="0" marB="0" anchor="ctr">
                    <a:lnR w="28575" cap="flat" cmpd="sng" algn="ctr">
                      <a:solidFill>
                        <a:schemeClr val="bg1"/>
                      </a:solidFill>
                      <a:prstDash val="solid"/>
                      <a:round/>
                      <a:headEnd type="none" w="med" len="med"/>
                      <a:tailEnd type="none" w="med" len="med"/>
                    </a:lnR>
                    <a:solidFill>
                      <a:srgbClr val="288F9C"/>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HRSU</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extLst>
                  <a:ext uri="{0D108BD9-81ED-4DB2-BD59-A6C34878D82A}">
                    <a16:rowId xmlns:a16="http://schemas.microsoft.com/office/drawing/2014/main" val="714057385"/>
                  </a:ext>
                </a:extLst>
              </a:tr>
              <a:tr h="586264">
                <a:tc>
                  <a:txBody>
                    <a:bodyPr/>
                    <a:lstStyle/>
                    <a:p>
                      <a:pPr marL="0" marR="0" algn="l">
                        <a:lnSpc>
                          <a:spcPts val="1500"/>
                        </a:lnSpc>
                        <a:spcBef>
                          <a:spcPts val="0"/>
                        </a:spcBef>
                        <a:spcAft>
                          <a:spcPts val="0"/>
                        </a:spcAft>
                      </a:pPr>
                      <a:r>
                        <a:rPr lang="en-GB" sz="1100" b="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Number of Cases / Rate of STIs for the focus population(s) in the catchment area</a:t>
                      </a:r>
                    </a:p>
                  </a:txBody>
                  <a:tcPr marL="68580" marR="68580" marT="0" marB="0" anchor="ctr">
                    <a:lnR w="28575" cap="flat" cmpd="sng" algn="ctr">
                      <a:solidFill>
                        <a:schemeClr val="bg1"/>
                      </a:solidFill>
                      <a:prstDash val="solid"/>
                      <a:round/>
                      <a:headEnd type="none" w="med" len="med"/>
                      <a:tailEnd type="none" w="med" len="med"/>
                    </a:lnR>
                    <a:solidFill>
                      <a:schemeClr val="bg1"/>
                    </a:solidFill>
                  </a:tcPr>
                </a:tc>
                <a:tc>
                  <a:txBody>
                    <a:bodyPr/>
                    <a:lstStyle/>
                    <a:p>
                      <a:pPr marL="0" marR="0" algn="l">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Number of Cases / Rate of HRSU for the focus population(s) in the catchment area </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4228881672"/>
                  </a:ext>
                </a:extLst>
              </a:tr>
              <a:tr h="715804">
                <a:tc>
                  <a:txBody>
                    <a:bodyPr/>
                    <a:lstStyle/>
                    <a:p>
                      <a:pPr marL="0" marR="0" algn="l">
                        <a:lnSpc>
                          <a:spcPts val="1500"/>
                        </a:lnSpc>
                        <a:spcBef>
                          <a:spcPts val="0"/>
                        </a:spcBef>
                        <a:spcAft>
                          <a:spcPts val="0"/>
                        </a:spcAft>
                      </a:pPr>
                      <a:r>
                        <a:rPr lang="en-GB" sz="1100" b="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Number of Cases / Rate of STIs in the client population in your clinic </a:t>
                      </a:r>
                    </a:p>
                  </a:txBody>
                  <a:tcPr marL="68580" marR="68580" marT="0" marB="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gn="l">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Number of Cases / Rate of HRSU in the client population in your clinic </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843557414"/>
                  </a:ext>
                </a:extLst>
              </a:tr>
            </a:tbl>
          </a:graphicData>
        </a:graphic>
      </p:graphicFrame>
    </p:spTree>
    <p:extLst>
      <p:ext uri="{BB962C8B-B14F-4D97-AF65-F5344CB8AC3E}">
        <p14:creationId xmlns:p14="http://schemas.microsoft.com/office/powerpoint/2010/main" val="2671009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7679DB-88FB-35E9-2EBA-A6B9676E9F4B}"/>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E2B8D0-9B82-0F70-B1EC-DFECD59D9E76}"/>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8E4D1C-AA4D-D55C-5B7A-443A0FB57C8B}"/>
              </a:ext>
            </a:extLst>
          </p:cNvPr>
          <p:cNvSpPr txBox="1"/>
          <p:nvPr/>
        </p:nvSpPr>
        <p:spPr>
          <a:xfrm>
            <a:off x="595423" y="334602"/>
            <a:ext cx="11387027" cy="523220"/>
          </a:xfrm>
          <a:prstGeom prst="rect">
            <a:avLst/>
          </a:prstGeom>
          <a:noFill/>
        </p:spPr>
        <p:txBody>
          <a:bodyPr wrap="square" rtlCol="0">
            <a:spAutoFit/>
          </a:bodyPr>
          <a:lstStyle/>
          <a:p>
            <a:r>
              <a:rPr lang="en-GB" sz="2800" kern="0" dirty="0">
                <a:solidFill>
                  <a:schemeClr val="bg1"/>
                </a:solidFill>
                <a:effectLst/>
                <a:latin typeface="Source Sans Pro Semibold" panose="020B0503030403020204" pitchFamily="34" charset="0"/>
                <a:ea typeface="Arial" panose="020B0604020202020204" pitchFamily="34" charset="0"/>
              </a:rPr>
              <a:t>SBIRT Logistics: Client Populations and Enrollment Criteria Cont</a:t>
            </a:r>
            <a:r>
              <a:rPr lang="en-GB" sz="2800" kern="0" dirty="0">
                <a:solidFill>
                  <a:schemeClr val="bg1"/>
                </a:solidFill>
                <a:latin typeface="Source Sans Pro Semibold" panose="020B0503030403020204" pitchFamily="34" charset="0"/>
                <a:ea typeface="Arial" panose="020B0604020202020204" pitchFamily="34" charset="0"/>
              </a:rPr>
              <a:t>.</a:t>
            </a:r>
            <a:endParaRPr lang="en-US" sz="2800" dirty="0">
              <a:solidFill>
                <a:schemeClr val="bg1"/>
              </a:solidFill>
              <a:latin typeface="Source Sans Pro Semibold" panose="020B0503030403020204" pitchFamily="34" charset="0"/>
            </a:endParaRPr>
          </a:p>
        </p:txBody>
      </p:sp>
      <p:sp>
        <p:nvSpPr>
          <p:cNvPr id="2" name="TextBox 1">
            <a:extLst>
              <a:ext uri="{FF2B5EF4-FFF2-40B4-BE49-F238E27FC236}">
                <a16:creationId xmlns:a16="http://schemas.microsoft.com/office/drawing/2014/main" id="{A2AB8AA7-8C34-D6DB-47FB-0F1544440149}"/>
              </a:ext>
            </a:extLst>
          </p:cNvPr>
          <p:cNvSpPr txBox="1"/>
          <p:nvPr/>
        </p:nvSpPr>
        <p:spPr>
          <a:xfrm>
            <a:off x="595423" y="1352120"/>
            <a:ext cx="10977451" cy="338554"/>
          </a:xfrm>
          <a:prstGeom prst="rect">
            <a:avLst/>
          </a:prstGeom>
          <a:noFill/>
        </p:spPr>
        <p:txBody>
          <a:bodyPr wrap="square" rtlCol="0">
            <a:spAutoFit/>
          </a:bodyPr>
          <a:lstStyle/>
          <a:p>
            <a:pPr marL="0" marR="0">
              <a:spcBef>
                <a:spcPts val="0"/>
              </a:spcBef>
              <a:spcAft>
                <a:spcPts val="0"/>
              </a:spcAft>
            </a:pPr>
            <a:r>
              <a:rPr lang="en-GB" sz="1600" i="1" dirty="0">
                <a:latin typeface="Source Sans Pro" panose="020B0503030403020204" pitchFamily="34" charset="0"/>
                <a:ea typeface="Arial" panose="020B0604020202020204" pitchFamily="34" charset="0"/>
              </a:rPr>
              <a:t>(</a:t>
            </a:r>
            <a:r>
              <a:rPr lang="en-GB" sz="1600" i="1" dirty="0">
                <a:effectLst/>
                <a:latin typeface="Source Sans Pro" panose="020B0503030403020204" pitchFamily="34" charset="0"/>
                <a:ea typeface="Arial" panose="020B0604020202020204" pitchFamily="34" charset="0"/>
              </a:rPr>
              <a:t>Note: Detail the SBIRT enrollment requirements at your clinic. Suggested factors are listed below.)</a:t>
            </a:r>
            <a:endParaRPr lang="en-US" sz="1600" i="1" dirty="0">
              <a:effectLst/>
              <a:latin typeface="Source Sans Pro" panose="020B0503030403020204" pitchFamily="34" charset="0"/>
              <a:ea typeface="Arial" panose="020B0604020202020204" pitchFamily="34" charset="0"/>
            </a:endParaRPr>
          </a:p>
        </p:txBody>
      </p:sp>
      <p:graphicFrame>
        <p:nvGraphicFramePr>
          <p:cNvPr id="3" name="Table 2">
            <a:extLst>
              <a:ext uri="{FF2B5EF4-FFF2-40B4-BE49-F238E27FC236}">
                <a16:creationId xmlns:a16="http://schemas.microsoft.com/office/drawing/2014/main" id="{3F339CA2-988C-8A65-58CA-F9C76C3C4D79}"/>
              </a:ext>
            </a:extLst>
          </p:cNvPr>
          <p:cNvGraphicFramePr>
            <a:graphicFrameLocks noGrp="1"/>
          </p:cNvGraphicFramePr>
          <p:nvPr>
            <p:extLst>
              <p:ext uri="{D42A27DB-BD31-4B8C-83A1-F6EECF244321}">
                <p14:modId xmlns:p14="http://schemas.microsoft.com/office/powerpoint/2010/main" val="100688148"/>
              </p:ext>
            </p:extLst>
          </p:nvPr>
        </p:nvGraphicFramePr>
        <p:xfrm>
          <a:off x="671623" y="2021713"/>
          <a:ext cx="10367852" cy="3552539"/>
        </p:xfrm>
        <a:graphic>
          <a:graphicData uri="http://schemas.openxmlformats.org/drawingml/2006/table">
            <a:tbl>
              <a:tblPr firstRow="1" bandRow="1">
                <a:tableStyleId>{5C22544A-7EE6-4342-B048-85BDC9FD1C3A}</a:tableStyleId>
              </a:tblPr>
              <a:tblGrid>
                <a:gridCol w="2591963">
                  <a:extLst>
                    <a:ext uri="{9D8B030D-6E8A-4147-A177-3AD203B41FA5}">
                      <a16:colId xmlns:a16="http://schemas.microsoft.com/office/drawing/2014/main" val="1870755761"/>
                    </a:ext>
                  </a:extLst>
                </a:gridCol>
                <a:gridCol w="2591963">
                  <a:extLst>
                    <a:ext uri="{9D8B030D-6E8A-4147-A177-3AD203B41FA5}">
                      <a16:colId xmlns:a16="http://schemas.microsoft.com/office/drawing/2014/main" val="3883582086"/>
                    </a:ext>
                  </a:extLst>
                </a:gridCol>
                <a:gridCol w="2591963">
                  <a:extLst>
                    <a:ext uri="{9D8B030D-6E8A-4147-A177-3AD203B41FA5}">
                      <a16:colId xmlns:a16="http://schemas.microsoft.com/office/drawing/2014/main" val="3403164809"/>
                    </a:ext>
                  </a:extLst>
                </a:gridCol>
                <a:gridCol w="2591963">
                  <a:extLst>
                    <a:ext uri="{9D8B030D-6E8A-4147-A177-3AD203B41FA5}">
                      <a16:colId xmlns:a16="http://schemas.microsoft.com/office/drawing/2014/main" val="3497145960"/>
                    </a:ext>
                  </a:extLst>
                </a:gridCol>
              </a:tblGrid>
              <a:tr h="49288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Enrollment Criteria</a:t>
                      </a:r>
                      <a:endParaRPr lang="en-US" sz="1800" b="0" dirty="0">
                        <a:solidFill>
                          <a:schemeClr val="tx1"/>
                        </a:solidFill>
                        <a:effectLst/>
                        <a:latin typeface="Source Sans Pro" panose="020B0503030403020204" pitchFamily="34" charset="0"/>
                        <a:cs typeface="Arial" panose="020B0604020202020204" pitchFamily="34" charset="0"/>
                      </a:endParaRPr>
                    </a:p>
                  </a:txBody>
                  <a:tcPr marL="68580" marR="68580" marT="0" marB="0" anchor="ctr">
                    <a:lnR w="28575" cap="flat" cmpd="sng" algn="ctr">
                      <a:solidFill>
                        <a:schemeClr val="bg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0" marR="0" algn="ctr">
                        <a:lnSpc>
                          <a:spcPts val="1500"/>
                        </a:lnSpc>
                        <a:spcBef>
                          <a:spcPts val="0"/>
                        </a:spcBef>
                        <a:spcAft>
                          <a:spcPts val="0"/>
                        </a:spcAft>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Screening</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extLst>
                  <a:ext uri="{0D108BD9-81ED-4DB2-BD59-A6C34878D82A}">
                    <a16:rowId xmlns:a16="http://schemas.microsoft.com/office/drawing/2014/main" val="3222447509"/>
                  </a:ext>
                </a:extLst>
              </a:tr>
              <a:tr h="411448">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Age </a:t>
                      </a:r>
                    </a:p>
                  </a:txBody>
                  <a:tcPr marL="68580" marR="68580" marT="0" marB="0" anchor="ctr">
                    <a:lnR w="28575" cap="flat" cmpd="sng" algn="ctr">
                      <a:solidFill>
                        <a:schemeClr val="bg1"/>
                      </a:solidFill>
                      <a:prstDash val="solid"/>
                      <a:round/>
                      <a:headEnd type="none" w="med" len="med"/>
                      <a:tailEnd type="none" w="med" len="med"/>
                    </a:lnR>
                    <a:solidFill>
                      <a:srgbClr val="288F9C"/>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Location of Residence</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100" b="1">
                          <a:solidFill>
                            <a:schemeClr val="bg1"/>
                          </a:solidFill>
                          <a:effectLst/>
                          <a:latin typeface="Source Sans Pro" panose="020B0503030403020204" pitchFamily="34" charset="0"/>
                          <a:ea typeface="Arial" panose="020B0604020202020204" pitchFamily="34" charset="0"/>
                          <a:cs typeface="Arial" panose="020B0604020202020204" pitchFamily="34" charset="0"/>
                        </a:rPr>
                        <a:t>STI Status  </a:t>
                      </a:r>
                      <a:endPar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US"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HRSU Engagement </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extLst>
                  <a:ext uri="{0D108BD9-81ED-4DB2-BD59-A6C34878D82A}">
                    <a16:rowId xmlns:a16="http://schemas.microsoft.com/office/drawing/2014/main" val="714057385"/>
                  </a:ext>
                </a:extLst>
              </a:tr>
              <a:tr h="121952">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endPar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R w="28575"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endPar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endParaRPr lang="en-US"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901702955"/>
                  </a:ext>
                </a:extLst>
              </a:tr>
              <a:tr h="2468880">
                <a:tc>
                  <a:txBody>
                    <a:bodyPr/>
                    <a:lstStyle/>
                    <a:p>
                      <a:pPr marL="0" marR="0" algn="l">
                        <a:lnSpc>
                          <a:spcPts val="1500"/>
                        </a:lnSpc>
                        <a:spcBef>
                          <a:spcPts val="0"/>
                        </a:spcBef>
                        <a:spcAft>
                          <a:spcPts val="0"/>
                        </a:spcAft>
                      </a:pPr>
                      <a:r>
                        <a:rPr lang="en-GB" sz="1100" b="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Example: Ages 18 and older (example) </a:t>
                      </a:r>
                    </a:p>
                  </a:txBody>
                  <a:tcPr marL="68580" marR="68580" marT="0" marB="0">
                    <a:lnR w="28575" cap="flat" cmpd="sng" algn="ctr">
                      <a:solidFill>
                        <a:schemeClr val="bg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ource Sans Pro" panose="020B0503030403020204" pitchFamily="34" charset="0"/>
                          <a:ea typeface="Arial" panose="020B0604020202020204" pitchFamily="34" charset="0"/>
                          <a:cs typeface="Arial" panose="020B0604020202020204" pitchFamily="34" charset="0"/>
                        </a:rPr>
                        <a:t>Number of Cases / Rate of HRSU for the focus population(s) in the catchment area </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Source Sans Pro" panose="020B0503030403020204" pitchFamily="34" charset="0"/>
                          <a:ea typeface="Arial" panose="020B0604020202020204" pitchFamily="34" charset="0"/>
                          <a:cs typeface="Arial" panose="020B0604020202020204" pitchFamily="34" charset="0"/>
                        </a:rPr>
                        <a:t>Example: </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Source Sans Pro" panose="020B0503030403020204" pitchFamily="34" charset="0"/>
                          <a:ea typeface="Arial" panose="020B0604020202020204" pitchFamily="34" charset="0"/>
                          <a:cs typeface="Arial" panose="020B0604020202020204" pitchFamily="34" charset="0"/>
                        </a:rPr>
                        <a:t>Symptoms of STIs in the previous 12 months</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Source Sans Pro" panose="020B0503030403020204" pitchFamily="34" charset="0"/>
                          <a:ea typeface="Arial" panose="020B0604020202020204" pitchFamily="34" charset="0"/>
                          <a:cs typeface="Arial" panose="020B0604020202020204" pitchFamily="34" charset="0"/>
                        </a:rPr>
                        <a:t>Treated presumptively for an STI in the last 12 months </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Source Sans Pro" panose="020B0503030403020204" pitchFamily="34" charset="0"/>
                          <a:ea typeface="Arial" panose="020B0604020202020204" pitchFamily="34" charset="0"/>
                          <a:cs typeface="Arial" panose="020B0604020202020204" pitchFamily="34" charset="0"/>
                        </a:rPr>
                        <a:t>Sought care at STI clinics for routine testing</a:t>
                      </a:r>
                    </a:p>
                    <a:p>
                      <a:pPr marL="171450" marR="0" lvl="0" indent="-1714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Source Sans Pro" panose="020B0503030403020204" pitchFamily="34" charset="0"/>
                          <a:ea typeface="Arial" panose="020B0604020202020204" pitchFamily="34" charset="0"/>
                          <a:cs typeface="Arial" panose="020B0604020202020204" pitchFamily="34" charset="0"/>
                        </a:rPr>
                        <a:t>Engagement in high-risk sexual </a:t>
                      </a:r>
                      <a:r>
                        <a:rPr kumimoji="0" lang="en-GB" sz="1100" b="0" i="0" u="none" strike="noStrike" kern="1200" cap="none" spc="0" normalizeH="0" baseline="0" noProof="0" dirty="0" err="1">
                          <a:ln>
                            <a:noFill/>
                          </a:ln>
                          <a:solidFill>
                            <a:prstClr val="black"/>
                          </a:solidFill>
                          <a:effectLst/>
                          <a:uLnTx/>
                          <a:uFillTx/>
                          <a:latin typeface="Source Sans Pro" panose="020B0503030403020204" pitchFamily="34" charset="0"/>
                          <a:ea typeface="Arial" panose="020B0604020202020204" pitchFamily="34" charset="0"/>
                          <a:cs typeface="Arial" panose="020B0604020202020204" pitchFamily="34" charset="0"/>
                        </a:rPr>
                        <a:t>behaviors</a:t>
                      </a:r>
                      <a:r>
                        <a:rPr kumimoji="0" lang="en-GB" sz="1100" b="0" i="0" u="none" strike="noStrike" kern="1200" cap="none" spc="0" normalizeH="0" baseline="0" noProof="0" dirty="0">
                          <a:ln>
                            <a:noFill/>
                          </a:ln>
                          <a:solidFill>
                            <a:prstClr val="black"/>
                          </a:solidFill>
                          <a:effectLst/>
                          <a:uLnTx/>
                          <a:uFillTx/>
                          <a:latin typeface="Source Sans Pro" panose="020B0503030403020204" pitchFamily="34" charset="0"/>
                          <a:ea typeface="Arial" panose="020B0604020202020204" pitchFamily="34" charset="0"/>
                          <a:cs typeface="Arial" panose="020B0604020202020204" pitchFamily="34" charset="0"/>
                        </a:rPr>
                        <a:t> in the previous 12 months</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171450" marR="0" indent="-171450" algn="l">
                        <a:lnSpc>
                          <a:spcPts val="1500"/>
                        </a:lnSpc>
                        <a:spcBef>
                          <a:spcPts val="0"/>
                        </a:spcBef>
                        <a:spcAft>
                          <a:spcPts val="0"/>
                        </a:spcAft>
                        <a:buFont typeface="Arial" panose="020B0604020202020204" pitchFamily="34" charset="0"/>
                        <a:buChar char="•"/>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Engagement in HRSU within a certain time period </a:t>
                      </a:r>
                    </a:p>
                    <a:p>
                      <a:pPr marL="171450" marR="0" indent="-171450" algn="l">
                        <a:lnSpc>
                          <a:spcPts val="1500"/>
                        </a:lnSpc>
                        <a:spcBef>
                          <a:spcPts val="0"/>
                        </a:spcBef>
                        <a:spcAft>
                          <a:spcPts val="0"/>
                        </a:spcAft>
                        <a:buFont typeface="Arial" panose="020B0604020202020204" pitchFamily="34" charset="0"/>
                        <a:buChar char="•"/>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HRSU Screening Score(s) </a:t>
                      </a:r>
                      <a:endParaRPr lang="en-US" sz="14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4228881672"/>
                  </a:ext>
                </a:extLst>
              </a:tr>
            </a:tbl>
          </a:graphicData>
        </a:graphic>
      </p:graphicFrame>
    </p:spTree>
    <p:extLst>
      <p:ext uri="{BB962C8B-B14F-4D97-AF65-F5344CB8AC3E}">
        <p14:creationId xmlns:p14="http://schemas.microsoft.com/office/powerpoint/2010/main" val="1927622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73B1F2-8DA2-2D4F-E688-71A1033FA785}"/>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D89A85F-1512-7F27-0181-3CA9BF48E269}"/>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F36BCD0-010F-9255-3808-93102C674395}"/>
              </a:ext>
            </a:extLst>
          </p:cNvPr>
          <p:cNvSpPr txBox="1"/>
          <p:nvPr/>
        </p:nvSpPr>
        <p:spPr>
          <a:xfrm>
            <a:off x="595423" y="331040"/>
            <a:ext cx="10177352" cy="523220"/>
          </a:xfrm>
          <a:prstGeom prst="rect">
            <a:avLst/>
          </a:prstGeom>
          <a:noFill/>
        </p:spPr>
        <p:txBody>
          <a:bodyPr wrap="square" rtlCol="0">
            <a:spAutoFit/>
          </a:bodyPr>
          <a:lstStyle/>
          <a:p>
            <a:r>
              <a:rPr lang="en-GB" sz="2800" kern="0" dirty="0">
                <a:solidFill>
                  <a:schemeClr val="bg1"/>
                </a:solidFill>
                <a:effectLst/>
                <a:latin typeface="Source Sans Pro Semibold" panose="020B0503030403020204" pitchFamily="34" charset="0"/>
                <a:ea typeface="Arial" panose="020B0604020202020204" pitchFamily="34" charset="0"/>
              </a:rPr>
              <a:t>SBIRT Logistics: Screenings </a:t>
            </a:r>
            <a:endParaRPr lang="en-US" sz="2800" dirty="0">
              <a:solidFill>
                <a:schemeClr val="bg1"/>
              </a:solidFill>
              <a:latin typeface="Source Sans Pro Semibold" panose="020B0503030403020204" pitchFamily="34" charset="0"/>
            </a:endParaRPr>
          </a:p>
        </p:txBody>
      </p:sp>
      <p:sp>
        <p:nvSpPr>
          <p:cNvPr id="7" name="TextBox 6">
            <a:extLst>
              <a:ext uri="{FF2B5EF4-FFF2-40B4-BE49-F238E27FC236}">
                <a16:creationId xmlns:a16="http://schemas.microsoft.com/office/drawing/2014/main" id="{225AE3D4-FA90-7EBB-5833-6EE7833EB7E3}"/>
              </a:ext>
            </a:extLst>
          </p:cNvPr>
          <p:cNvSpPr txBox="1"/>
          <p:nvPr/>
        </p:nvSpPr>
        <p:spPr>
          <a:xfrm>
            <a:off x="595423" y="1352120"/>
            <a:ext cx="10977451" cy="1077218"/>
          </a:xfrm>
          <a:prstGeom prst="rect">
            <a:avLst/>
          </a:prstGeom>
          <a:noFill/>
        </p:spPr>
        <p:txBody>
          <a:bodyPr wrap="square" rtlCol="0">
            <a:spAutoFit/>
          </a:bodyPr>
          <a:lstStyle/>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Deciding who among our potential participants will receive our SBIRT for HRSU intervention depends upon their screening scores.</a:t>
            </a:r>
            <a:r>
              <a:rPr lang="en-GB" sz="1600" baseline="30000" dirty="0">
                <a:effectLst/>
                <a:latin typeface="Source Sans Pro" panose="020B0503030403020204" pitchFamily="34" charset="0"/>
                <a:ea typeface="Arial" panose="020B0604020202020204" pitchFamily="34" charset="0"/>
              </a:rPr>
              <a:t>27,28 </a:t>
            </a:r>
            <a:endParaRPr lang="en-US" sz="1600" baseline="30000" dirty="0">
              <a:effectLst/>
              <a:latin typeface="Source Sans Pro" panose="020B0503030403020204" pitchFamily="34" charset="0"/>
              <a:ea typeface="Arial" panose="020B0604020202020204" pitchFamily="34" charset="0"/>
            </a:endParaRPr>
          </a:p>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 </a:t>
            </a:r>
            <a:endParaRPr lang="en-US" sz="1600" dirty="0">
              <a:effectLst/>
              <a:latin typeface="Source Sans Pro" panose="020B0503030403020204" pitchFamily="34" charset="0"/>
              <a:ea typeface="Arial" panose="020B0604020202020204" pitchFamily="34" charset="0"/>
            </a:endParaRPr>
          </a:p>
          <a:p>
            <a:r>
              <a:rPr lang="en-GB" sz="1600" kern="0" dirty="0">
                <a:effectLst/>
                <a:latin typeface="Source Sans Pro" panose="020B0503030403020204" pitchFamily="34" charset="0"/>
                <a:ea typeface="Arial" panose="020B0604020202020204" pitchFamily="34" charset="0"/>
              </a:rPr>
              <a:t>We use two screenings:</a:t>
            </a:r>
            <a:r>
              <a:rPr lang="en-US" sz="1600" dirty="0">
                <a:effectLst/>
                <a:latin typeface="Source Sans Pro" panose="020B0503030403020204" pitchFamily="34" charset="0"/>
              </a:rPr>
              <a:t> </a:t>
            </a:r>
            <a:endParaRPr lang="en-US" sz="1600" dirty="0">
              <a:effectLst/>
              <a:latin typeface="Source Sans Pro" panose="020B0503030403020204" pitchFamily="34" charset="0"/>
              <a:ea typeface="Arial" panose="020B0604020202020204" pitchFamily="34" charset="0"/>
            </a:endParaRPr>
          </a:p>
        </p:txBody>
      </p:sp>
      <p:graphicFrame>
        <p:nvGraphicFramePr>
          <p:cNvPr id="8" name="Table 7">
            <a:extLst>
              <a:ext uri="{FF2B5EF4-FFF2-40B4-BE49-F238E27FC236}">
                <a16:creationId xmlns:a16="http://schemas.microsoft.com/office/drawing/2014/main" id="{051CCCCA-4BFB-A45C-D516-FB5BF5B53705}"/>
              </a:ext>
            </a:extLst>
          </p:cNvPr>
          <p:cNvGraphicFramePr>
            <a:graphicFrameLocks noGrp="1"/>
          </p:cNvGraphicFramePr>
          <p:nvPr>
            <p:extLst>
              <p:ext uri="{D42A27DB-BD31-4B8C-83A1-F6EECF244321}">
                <p14:modId xmlns:p14="http://schemas.microsoft.com/office/powerpoint/2010/main" val="919398770"/>
              </p:ext>
            </p:extLst>
          </p:nvPr>
        </p:nvGraphicFramePr>
        <p:xfrm>
          <a:off x="671623" y="2648014"/>
          <a:ext cx="10332720" cy="3246088"/>
        </p:xfrm>
        <a:graphic>
          <a:graphicData uri="http://schemas.openxmlformats.org/drawingml/2006/table">
            <a:tbl>
              <a:tblPr firstRow="1" bandRow="1">
                <a:tableStyleId>{5C22544A-7EE6-4342-B048-85BDC9FD1C3A}</a:tableStyleId>
              </a:tblPr>
              <a:tblGrid>
                <a:gridCol w="2066544">
                  <a:extLst>
                    <a:ext uri="{9D8B030D-6E8A-4147-A177-3AD203B41FA5}">
                      <a16:colId xmlns:a16="http://schemas.microsoft.com/office/drawing/2014/main" val="1870755761"/>
                    </a:ext>
                  </a:extLst>
                </a:gridCol>
                <a:gridCol w="2066544">
                  <a:extLst>
                    <a:ext uri="{9D8B030D-6E8A-4147-A177-3AD203B41FA5}">
                      <a16:colId xmlns:a16="http://schemas.microsoft.com/office/drawing/2014/main" val="3497145960"/>
                    </a:ext>
                  </a:extLst>
                </a:gridCol>
                <a:gridCol w="2066544">
                  <a:extLst>
                    <a:ext uri="{9D8B030D-6E8A-4147-A177-3AD203B41FA5}">
                      <a16:colId xmlns:a16="http://schemas.microsoft.com/office/drawing/2014/main" val="866153597"/>
                    </a:ext>
                  </a:extLst>
                </a:gridCol>
                <a:gridCol w="2066544">
                  <a:extLst>
                    <a:ext uri="{9D8B030D-6E8A-4147-A177-3AD203B41FA5}">
                      <a16:colId xmlns:a16="http://schemas.microsoft.com/office/drawing/2014/main" val="3429107516"/>
                    </a:ext>
                  </a:extLst>
                </a:gridCol>
                <a:gridCol w="2066544">
                  <a:extLst>
                    <a:ext uri="{9D8B030D-6E8A-4147-A177-3AD203B41FA5}">
                      <a16:colId xmlns:a16="http://schemas.microsoft.com/office/drawing/2014/main" val="4039328554"/>
                    </a:ext>
                  </a:extLst>
                </a:gridCol>
              </a:tblGrid>
              <a:tr h="411448">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HRSU Intervention Screenings</a:t>
                      </a:r>
                    </a:p>
                  </a:txBody>
                  <a:tcPr marL="68580" marR="68580" marT="0" marB="0" anchor="ctr">
                    <a:lnR w="28575" cap="flat" cmpd="sng" algn="ctr">
                      <a:solidFill>
                        <a:schemeClr val="bg1"/>
                      </a:solidFill>
                      <a:prstDash val="solid"/>
                      <a:round/>
                      <a:headEnd type="none" w="med" len="med"/>
                      <a:tailEnd type="none" w="med" len="med"/>
                    </a:lnR>
                    <a:solidFill>
                      <a:srgbClr val="288F9C"/>
                    </a:solidFill>
                  </a:tcPr>
                </a:tc>
                <a:tc>
                  <a:txBody>
                    <a:bodyPr/>
                    <a:lstStyle/>
                    <a:p>
                      <a:pPr marL="0" marR="0" algn="ctr">
                        <a:lnSpc>
                          <a:spcPts val="1500"/>
                        </a:lnSpc>
                        <a:spcBef>
                          <a:spcPts val="0"/>
                        </a:spcBef>
                        <a:spcAft>
                          <a:spcPts val="0"/>
                        </a:spcAft>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Screening</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algn="ctr">
                        <a:lnSpc>
                          <a:spcPts val="1500"/>
                        </a:lnSpc>
                        <a:spcBef>
                          <a:spcPts val="0"/>
                        </a:spcBef>
                        <a:spcAft>
                          <a:spcPts val="0"/>
                        </a:spcAft>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Purpose of Screening</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algn="ctr">
                        <a:lnSpc>
                          <a:spcPts val="1500"/>
                        </a:lnSpc>
                        <a:spcBef>
                          <a:spcPts val="0"/>
                        </a:spcBef>
                        <a:spcAft>
                          <a:spcPts val="0"/>
                        </a:spcAft>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Mode of Delivery</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algn="ctr">
                        <a:lnSpc>
                          <a:spcPts val="1500"/>
                        </a:lnSpc>
                        <a:spcBef>
                          <a:spcPts val="0"/>
                        </a:spcBef>
                        <a:spcAft>
                          <a:spcPts val="0"/>
                        </a:spcAft>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Score</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solidFill>
                      <a:srgbClr val="288F9C"/>
                    </a:solidFill>
                  </a:tcPr>
                </a:tc>
                <a:extLst>
                  <a:ext uri="{0D108BD9-81ED-4DB2-BD59-A6C34878D82A}">
                    <a16:rowId xmlns:a16="http://schemas.microsoft.com/office/drawing/2014/main" val="3222447509"/>
                  </a:ext>
                </a:extLst>
              </a:tr>
              <a:tr h="822960">
                <a:tc>
                  <a:txBody>
                    <a:bodyPr/>
                    <a:lstStyle/>
                    <a:p>
                      <a:pPr marL="0" marR="0" algn="l">
                        <a:lnSpc>
                          <a:spcPts val="1500"/>
                        </a:lnSpc>
                        <a:spcBef>
                          <a:spcPts val="0"/>
                        </a:spcBef>
                        <a:spcAft>
                          <a:spcPts val="0"/>
                        </a:spcAft>
                      </a:pPr>
                      <a:r>
                        <a:rPr lang="en-GB" sz="1100" b="1"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Screening 1</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R w="28575" cap="flat" cmpd="sng" algn="ctr">
                      <a:solidFill>
                        <a:schemeClr val="bg1"/>
                      </a:solidFill>
                      <a:prstDash val="solid"/>
                      <a:round/>
                      <a:headEnd type="none" w="med" len="med"/>
                      <a:tailEnd type="none" w="med" len="med"/>
                    </a:lnR>
                    <a:solidFill>
                      <a:schemeClr val="bg1"/>
                    </a:solidFill>
                  </a:tcPr>
                </a:tc>
                <a:tc>
                  <a:txBody>
                    <a:bodyPr/>
                    <a:lstStyle/>
                    <a:p>
                      <a:pPr marL="0" marR="0" algn="l">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National Institutes of Drug Abuse (NIDA) Quick Screen </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gn="l">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Determines if participants have used drugs, other substances in past 12 months and how often.</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gn="l">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First Survey</a:t>
                      </a: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Self-Report</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gn="l">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Yes or No</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4228881672"/>
                  </a:ext>
                </a:extLst>
              </a:tr>
              <a:tr h="2011680">
                <a:tc>
                  <a:txBody>
                    <a:bodyPr/>
                    <a:lstStyle/>
                    <a:p>
                      <a:pPr marL="0" marR="0" algn="l">
                        <a:lnSpc>
                          <a:spcPts val="1500"/>
                        </a:lnSpc>
                        <a:spcBef>
                          <a:spcPts val="0"/>
                        </a:spcBef>
                        <a:spcAft>
                          <a:spcPts val="0"/>
                        </a:spcAft>
                      </a:pPr>
                      <a:r>
                        <a:rPr lang="en-GB" sz="1100" b="1"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Screening 2</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r>
                        <a:rPr lang="en-US" sz="1100" kern="1200" dirty="0">
                          <a:solidFill>
                            <a:schemeClr val="tx1"/>
                          </a:solidFill>
                          <a:effectLst/>
                          <a:latin typeface="Source Sans Pro" panose="020B0503030403020204" pitchFamily="34" charset="0"/>
                          <a:ea typeface="Source Sans Pro" panose="020B0503030403020204" pitchFamily="34" charset="0"/>
                          <a:cs typeface="+mn-cs"/>
                        </a:rPr>
                        <a:t>Drug Abuse Screening Test (DAST-10)</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gn="l">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Serves as primary HRSU screener.</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gn="l">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Second survey administered if Screening 1 = yes</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p>
                      <a:pPr marL="0" marR="0" algn="l">
                        <a:lnSpc>
                          <a:spcPts val="1500"/>
                        </a:lnSpc>
                        <a:spcBef>
                          <a:spcPts val="0"/>
                        </a:spcBef>
                        <a:spcAft>
                          <a:spcPts val="0"/>
                        </a:spcAft>
                      </a:pP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Self-Report</a:t>
                      </a: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gn="l">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Score range: 1-10 points</a:t>
                      </a: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Low HRSU/Low-Risk= </a:t>
                      </a: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1-2 points</a:t>
                      </a: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Harmful/Mid-Risk = </a:t>
                      </a: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3-5 points</a:t>
                      </a: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Severe/High-Risk = 6+ points</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843557414"/>
                  </a:ext>
                </a:extLst>
              </a:tr>
            </a:tbl>
          </a:graphicData>
        </a:graphic>
      </p:graphicFrame>
      <p:sp>
        <p:nvSpPr>
          <p:cNvPr id="9" name="TextBox 8">
            <a:extLst>
              <a:ext uri="{FF2B5EF4-FFF2-40B4-BE49-F238E27FC236}">
                <a16:creationId xmlns:a16="http://schemas.microsoft.com/office/drawing/2014/main" id="{76BAEA53-E7E9-0F6A-1939-632799A872BD}"/>
              </a:ext>
            </a:extLst>
          </p:cNvPr>
          <p:cNvSpPr txBox="1"/>
          <p:nvPr/>
        </p:nvSpPr>
        <p:spPr>
          <a:xfrm>
            <a:off x="881173" y="6247851"/>
            <a:ext cx="10977451" cy="298159"/>
          </a:xfrm>
          <a:prstGeom prst="rect">
            <a:avLst/>
          </a:prstGeom>
          <a:noFill/>
        </p:spPr>
        <p:txBody>
          <a:bodyPr wrap="square" rtlCol="0">
            <a:spAutoFit/>
          </a:bodyPr>
          <a:lstStyle/>
          <a:p>
            <a:pPr marL="0" marR="0">
              <a:lnSpc>
                <a:spcPts val="1500"/>
              </a:lnSpc>
              <a:spcBef>
                <a:spcPts val="0"/>
              </a:spcBef>
              <a:spcAft>
                <a:spcPts val="0"/>
              </a:spcAft>
            </a:pPr>
            <a:r>
              <a:rPr lang="en-GB" sz="1600" b="1" i="1" dirty="0">
                <a:solidFill>
                  <a:srgbClr val="288F9C"/>
                </a:solidFill>
                <a:effectLst/>
                <a:latin typeface="Source Sans Pro" panose="020B0503030403020204" pitchFamily="34" charset="0"/>
                <a:ea typeface="Arial" panose="020B0604020202020204" pitchFamily="34" charset="0"/>
              </a:rPr>
              <a:t>Clients who score a 6 or higher are referred to the SBIRT for HRSU intervention. </a:t>
            </a:r>
            <a:endParaRPr lang="en-US" sz="1600" b="1" i="1" dirty="0">
              <a:solidFill>
                <a:srgbClr val="288F9C"/>
              </a:solidFill>
              <a:effectLst/>
              <a:latin typeface="Source Sans Pro" panose="020B0503030403020204" pitchFamily="34" charset="0"/>
              <a:ea typeface="Arial" panose="020B0604020202020204" pitchFamily="34" charset="0"/>
            </a:endParaRPr>
          </a:p>
        </p:txBody>
      </p:sp>
      <p:pic>
        <p:nvPicPr>
          <p:cNvPr id="10" name="Picture 9">
            <a:extLst>
              <a:ext uri="{FF2B5EF4-FFF2-40B4-BE49-F238E27FC236}">
                <a16:creationId xmlns:a16="http://schemas.microsoft.com/office/drawing/2014/main" id="{880819BC-9D97-50A8-72CB-38991D5222C6}"/>
              </a:ext>
            </a:extLst>
          </p:cNvPr>
          <p:cNvPicPr>
            <a:picLocks noChangeAspect="1"/>
          </p:cNvPicPr>
          <p:nvPr/>
        </p:nvPicPr>
        <p:blipFill>
          <a:blip r:embed="rId3"/>
          <a:stretch>
            <a:fillRect/>
          </a:stretch>
        </p:blipFill>
        <p:spPr>
          <a:xfrm>
            <a:off x="671623" y="6228801"/>
            <a:ext cx="228600" cy="228600"/>
          </a:xfrm>
          <a:prstGeom prst="rect">
            <a:avLst/>
          </a:prstGeom>
        </p:spPr>
      </p:pic>
    </p:spTree>
    <p:extLst>
      <p:ext uri="{BB962C8B-B14F-4D97-AF65-F5344CB8AC3E}">
        <p14:creationId xmlns:p14="http://schemas.microsoft.com/office/powerpoint/2010/main" val="168347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ED3DD0-F52F-4A1C-9941-85E5DC77FB4D}"/>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49B15D-D8CC-7B02-D578-F233CD5CC13C}"/>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DF5AB9-1930-91A8-FBD6-FB8A454BD20C}"/>
              </a:ext>
            </a:extLst>
          </p:cNvPr>
          <p:cNvSpPr txBox="1"/>
          <p:nvPr/>
        </p:nvSpPr>
        <p:spPr>
          <a:xfrm>
            <a:off x="595423" y="331040"/>
            <a:ext cx="10177352" cy="523220"/>
          </a:xfrm>
          <a:prstGeom prst="rect">
            <a:avLst/>
          </a:prstGeom>
          <a:noFill/>
        </p:spPr>
        <p:txBody>
          <a:bodyPr wrap="square" rtlCol="0">
            <a:spAutoFit/>
          </a:bodyPr>
          <a:lstStyle/>
          <a:p>
            <a:r>
              <a:rPr lang="en-GB" sz="2800" kern="0" dirty="0">
                <a:solidFill>
                  <a:schemeClr val="bg1"/>
                </a:solidFill>
                <a:effectLst/>
                <a:latin typeface="Source Sans Pro Semibold" panose="020B0503030403020204" pitchFamily="34" charset="0"/>
                <a:ea typeface="Arial" panose="020B0604020202020204" pitchFamily="34" charset="0"/>
              </a:rPr>
              <a:t>SBIRT Logistics: Promoting the Intervention </a:t>
            </a:r>
            <a:endParaRPr lang="en-US" sz="2800" dirty="0">
              <a:solidFill>
                <a:schemeClr val="bg1"/>
              </a:solidFill>
              <a:latin typeface="Source Sans Pro Semibold" panose="020B0503030403020204" pitchFamily="34" charset="0"/>
            </a:endParaRPr>
          </a:p>
        </p:txBody>
      </p:sp>
      <p:sp>
        <p:nvSpPr>
          <p:cNvPr id="9" name="TextBox 8">
            <a:extLst>
              <a:ext uri="{FF2B5EF4-FFF2-40B4-BE49-F238E27FC236}">
                <a16:creationId xmlns:a16="http://schemas.microsoft.com/office/drawing/2014/main" id="{AD44C0FC-D741-61CA-AD74-8DFBCE294DDE}"/>
              </a:ext>
            </a:extLst>
          </p:cNvPr>
          <p:cNvSpPr txBox="1"/>
          <p:nvPr/>
        </p:nvSpPr>
        <p:spPr>
          <a:xfrm>
            <a:off x="595423" y="1352120"/>
            <a:ext cx="10977451" cy="1600438"/>
          </a:xfrm>
          <a:prstGeom prst="rect">
            <a:avLst/>
          </a:prstGeom>
          <a:noFill/>
        </p:spPr>
        <p:txBody>
          <a:bodyPr wrap="square" rtlCol="0">
            <a:spAutoFit/>
          </a:bodyPr>
          <a:lstStyle/>
          <a:p>
            <a:pPr marL="0" marR="0">
              <a:spcBef>
                <a:spcPts val="0"/>
              </a:spcBef>
              <a:spcAft>
                <a:spcPts val="0"/>
              </a:spcAft>
            </a:pPr>
            <a:r>
              <a:rPr lang="en-GB" sz="1600" i="1" dirty="0">
                <a:effectLst/>
                <a:latin typeface="Source Sans Pro" panose="020B0503030403020204" pitchFamily="34" charset="0"/>
                <a:ea typeface="Arial" panose="020B0604020202020204" pitchFamily="34" charset="0"/>
              </a:rPr>
              <a:t>(Below are proposed details about your clinic’s plans to promote the intervention to clients, as appropriate. This can be updated per each clinic’s needs.)</a:t>
            </a:r>
          </a:p>
          <a:p>
            <a:pPr marL="0" marR="0">
              <a:spcBef>
                <a:spcPts val="0"/>
              </a:spcBef>
              <a:spcAft>
                <a:spcPts val="0"/>
              </a:spcAft>
            </a:pPr>
            <a:endParaRPr lang="en-GB" sz="1600" dirty="0">
              <a:effectLst/>
              <a:latin typeface="Source Sans Pro" panose="020B0503030403020204" pitchFamily="34" charset="0"/>
              <a:ea typeface="Arial" panose="020B0604020202020204" pitchFamily="34" charset="0"/>
            </a:endParaRPr>
          </a:p>
          <a:p>
            <a:pPr marL="0" marR="0">
              <a:spcBef>
                <a:spcPts val="0"/>
              </a:spcBef>
              <a:spcAft>
                <a:spcPts val="0"/>
              </a:spcAft>
            </a:pPr>
            <a:r>
              <a:rPr lang="en-GB" b="1" dirty="0">
                <a:solidFill>
                  <a:srgbClr val="323F61"/>
                </a:solidFill>
                <a:effectLst/>
                <a:latin typeface="Source Sans Pro" panose="020B0503030403020204" pitchFamily="34" charset="0"/>
                <a:ea typeface="Arial" panose="020B0604020202020204" pitchFamily="34" charset="0"/>
              </a:rPr>
              <a:t>Promoting the Intervention</a:t>
            </a:r>
          </a:p>
          <a:p>
            <a:pPr marL="0" marR="0">
              <a:spcBef>
                <a:spcPts val="0"/>
              </a:spcBef>
              <a:spcAft>
                <a:spcPts val="0"/>
              </a:spcAft>
            </a:pPr>
            <a:endParaRPr lang="en-GB" sz="1600" dirty="0">
              <a:effectLst/>
              <a:latin typeface="Source Sans Pro" panose="020B0503030403020204" pitchFamily="34" charset="0"/>
              <a:ea typeface="Arial" panose="020B0604020202020204" pitchFamily="34" charset="0"/>
            </a:endParaRPr>
          </a:p>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The intervention is promoted through the following modalities (in English and other languages, as noted).</a:t>
            </a:r>
          </a:p>
        </p:txBody>
      </p:sp>
      <p:graphicFrame>
        <p:nvGraphicFramePr>
          <p:cNvPr id="10" name="Table 9">
            <a:extLst>
              <a:ext uri="{FF2B5EF4-FFF2-40B4-BE49-F238E27FC236}">
                <a16:creationId xmlns:a16="http://schemas.microsoft.com/office/drawing/2014/main" id="{075DF33D-F609-DA5C-8968-A13ED75D3D9D}"/>
              </a:ext>
            </a:extLst>
          </p:cNvPr>
          <p:cNvGraphicFramePr>
            <a:graphicFrameLocks noGrp="1"/>
          </p:cNvGraphicFramePr>
          <p:nvPr>
            <p:extLst>
              <p:ext uri="{D42A27DB-BD31-4B8C-83A1-F6EECF244321}">
                <p14:modId xmlns:p14="http://schemas.microsoft.com/office/powerpoint/2010/main" val="2134672872"/>
              </p:ext>
            </p:extLst>
          </p:nvPr>
        </p:nvGraphicFramePr>
        <p:xfrm>
          <a:off x="671623" y="3280872"/>
          <a:ext cx="10710753" cy="3154648"/>
        </p:xfrm>
        <a:graphic>
          <a:graphicData uri="http://schemas.openxmlformats.org/drawingml/2006/table">
            <a:tbl>
              <a:tblPr firstRow="1" bandRow="1">
                <a:tableStyleId>{5C22544A-7EE6-4342-B048-85BDC9FD1C3A}</a:tableStyleId>
              </a:tblPr>
              <a:tblGrid>
                <a:gridCol w="2376377">
                  <a:extLst>
                    <a:ext uri="{9D8B030D-6E8A-4147-A177-3AD203B41FA5}">
                      <a16:colId xmlns:a16="http://schemas.microsoft.com/office/drawing/2014/main" val="1870755761"/>
                    </a:ext>
                  </a:extLst>
                </a:gridCol>
                <a:gridCol w="6629400">
                  <a:extLst>
                    <a:ext uri="{9D8B030D-6E8A-4147-A177-3AD203B41FA5}">
                      <a16:colId xmlns:a16="http://schemas.microsoft.com/office/drawing/2014/main" val="3497145960"/>
                    </a:ext>
                  </a:extLst>
                </a:gridCol>
                <a:gridCol w="1704976">
                  <a:extLst>
                    <a:ext uri="{9D8B030D-6E8A-4147-A177-3AD203B41FA5}">
                      <a16:colId xmlns:a16="http://schemas.microsoft.com/office/drawing/2014/main" val="866153597"/>
                    </a:ext>
                  </a:extLst>
                </a:gridCol>
              </a:tblGrid>
              <a:tr h="411448">
                <a:tc>
                  <a:txBody>
                    <a:bodyPr/>
                    <a:lstStyle/>
                    <a:p>
                      <a:pPr marL="0" marR="0" algn="ctr">
                        <a:lnSpc>
                          <a:spcPts val="1500"/>
                        </a:lnSpc>
                        <a:spcBef>
                          <a:spcPts val="0"/>
                        </a:spcBef>
                        <a:spcAft>
                          <a:spcPts val="0"/>
                        </a:spcAft>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Promotions</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R w="28575" cap="flat" cmpd="sng" algn="ctr">
                      <a:solidFill>
                        <a:schemeClr val="bg1"/>
                      </a:solidFill>
                      <a:prstDash val="solid"/>
                      <a:round/>
                      <a:headEnd type="none" w="med" len="med"/>
                      <a:tailEnd type="none" w="med" len="med"/>
                    </a:lnR>
                    <a:solidFill>
                      <a:srgbClr val="288F9C"/>
                    </a:solidFill>
                  </a:tcPr>
                </a:tc>
                <a:tc>
                  <a:txBody>
                    <a:bodyPr/>
                    <a:lstStyle/>
                    <a:p>
                      <a:pPr marL="0" marR="0" algn="ctr">
                        <a:lnSpc>
                          <a:spcPts val="1500"/>
                        </a:lnSpc>
                        <a:spcBef>
                          <a:spcPts val="0"/>
                        </a:spcBef>
                        <a:spcAft>
                          <a:spcPts val="0"/>
                        </a:spcAft>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Engagement</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algn="ctr">
                        <a:lnSpc>
                          <a:spcPts val="1500"/>
                        </a:lnSpc>
                        <a:spcBef>
                          <a:spcPts val="0"/>
                        </a:spcBef>
                        <a:spcAft>
                          <a:spcPts val="0"/>
                        </a:spcAft>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Languages</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extLst>
                  <a:ext uri="{0D108BD9-81ED-4DB2-BD59-A6C34878D82A}">
                    <a16:rowId xmlns:a16="http://schemas.microsoft.com/office/drawing/2014/main" val="3222447509"/>
                  </a:ext>
                </a:extLst>
              </a:tr>
              <a:tr h="548640">
                <a:tc>
                  <a:txBody>
                    <a:bodyPr/>
                    <a:lstStyle/>
                    <a:p>
                      <a:pPr marL="0" marR="0" algn="l">
                        <a:lnSpc>
                          <a:spcPts val="1500"/>
                        </a:lnSpc>
                        <a:spcBef>
                          <a:spcPts val="0"/>
                        </a:spcBef>
                        <a:spcAft>
                          <a:spcPts val="0"/>
                        </a:spcAft>
                      </a:pPr>
                      <a:r>
                        <a:rPr lang="en-US" sz="1100" b="1" dirty="0">
                          <a:solidFill>
                            <a:srgbClr val="323F61"/>
                          </a:solidFill>
                          <a:effectLst/>
                          <a:latin typeface="Source Sans Pro" panose="020B0503030403020204" pitchFamily="34" charset="0"/>
                          <a:ea typeface="Arial" panose="020B0604020202020204" pitchFamily="34" charset="0"/>
                          <a:cs typeface="Arial" panose="020B0604020202020204" pitchFamily="34" charset="0"/>
                        </a:rPr>
                        <a:t>                  Document</a:t>
                      </a:r>
                    </a:p>
                  </a:txBody>
                  <a:tcPr marL="68580" marR="68580" marT="0" marB="0" anchor="ctr">
                    <a:lnR w="28575" cap="flat" cmpd="sng" algn="ctr">
                      <a:solidFill>
                        <a:schemeClr val="bg1"/>
                      </a:solidFill>
                      <a:prstDash val="solid"/>
                      <a:round/>
                      <a:headEnd type="none" w="med" len="med"/>
                      <a:tailEnd type="none" w="med" len="med"/>
                    </a:lnR>
                    <a:solidFill>
                      <a:schemeClr val="bg1"/>
                    </a:solidFill>
                  </a:tcPr>
                </a:tc>
                <a:tc>
                  <a:txBody>
                    <a:bodyPr/>
                    <a:lstStyle/>
                    <a:p>
                      <a:pPr marL="0" marR="0" algn="l">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Printed posters and flyers posted within the clinic and in partner spaces. Downloadable versions can be </a:t>
                      </a: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shared as well.</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English, Spanish, Other</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4228881672"/>
                  </a:ext>
                </a:extLst>
              </a:tr>
              <a:tr h="548640">
                <a:tc>
                  <a:txBody>
                    <a:bodyPr/>
                    <a:lstStyle/>
                    <a:p>
                      <a:pPr marL="0" marR="0" algn="l">
                        <a:lnSpc>
                          <a:spcPts val="1500"/>
                        </a:lnSpc>
                        <a:spcBef>
                          <a:spcPts val="0"/>
                        </a:spcBef>
                        <a:spcAft>
                          <a:spcPts val="0"/>
                        </a:spcAft>
                      </a:pPr>
                      <a:r>
                        <a:rPr lang="en-US" sz="1100" b="1" dirty="0">
                          <a:solidFill>
                            <a:srgbClr val="323F61"/>
                          </a:solidFill>
                          <a:effectLst/>
                          <a:latin typeface="Source Sans Pro" panose="020B0503030403020204" pitchFamily="34" charset="0"/>
                          <a:ea typeface="Arial" panose="020B0604020202020204" pitchFamily="34" charset="0"/>
                          <a:cs typeface="Arial" panose="020B0604020202020204" pitchFamily="34" charset="0"/>
                        </a:rPr>
                        <a:t>                  Post</a:t>
                      </a:r>
                    </a:p>
                  </a:txBody>
                  <a:tcPr marL="68580" marR="68580" marT="0" marB="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Electronic posts on clinic and partner websites, social media, and/or newsletters.  </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English, Spanish, Other</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843557414"/>
                  </a:ext>
                </a:extLst>
              </a:tr>
              <a:tr h="548640">
                <a:tc>
                  <a:txBody>
                    <a:bodyPr/>
                    <a:lstStyle/>
                    <a:p>
                      <a:pPr marL="0" marR="0" algn="l">
                        <a:lnSpc>
                          <a:spcPts val="1500"/>
                        </a:lnSpc>
                        <a:spcBef>
                          <a:spcPts val="0"/>
                        </a:spcBef>
                        <a:spcAft>
                          <a:spcPts val="0"/>
                        </a:spcAft>
                      </a:pPr>
                      <a:r>
                        <a:rPr lang="en-US" sz="1100" b="1" dirty="0">
                          <a:solidFill>
                            <a:srgbClr val="323F61"/>
                          </a:solidFill>
                          <a:effectLst/>
                          <a:latin typeface="Source Sans Pro" panose="020B0503030403020204" pitchFamily="34" charset="0"/>
                          <a:ea typeface="Arial" panose="020B0604020202020204" pitchFamily="34" charset="0"/>
                          <a:cs typeface="Arial" panose="020B0604020202020204" pitchFamily="34" charset="0"/>
                        </a:rPr>
                        <a:t>                  Advertisement</a:t>
                      </a:r>
                    </a:p>
                  </a:txBody>
                  <a:tcPr marL="68580" marR="68580" marT="0" marB="0" anchor="ctr">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Advertisements and promotions disseminated on websites (banner ads) and through Google ads, dating </a:t>
                      </a:r>
                      <a:b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b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apps, and other third-party platforms.</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English, Spanish, Other</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4154938"/>
                  </a:ext>
                </a:extLst>
              </a:tr>
              <a:tr h="548640">
                <a:tc>
                  <a:txBody>
                    <a:bodyPr/>
                    <a:lstStyle/>
                    <a:p>
                      <a:pPr marL="0" marR="0" algn="l">
                        <a:lnSpc>
                          <a:spcPts val="1500"/>
                        </a:lnSpc>
                        <a:spcBef>
                          <a:spcPts val="0"/>
                        </a:spcBef>
                        <a:spcAft>
                          <a:spcPts val="0"/>
                        </a:spcAft>
                      </a:pPr>
                      <a:r>
                        <a:rPr lang="en-US" sz="1100" b="1" dirty="0">
                          <a:solidFill>
                            <a:srgbClr val="323F61"/>
                          </a:solidFill>
                          <a:effectLst/>
                          <a:latin typeface="Source Sans Pro" panose="020B0503030403020204" pitchFamily="34" charset="0"/>
                          <a:ea typeface="Arial" panose="020B0604020202020204" pitchFamily="34" charset="0"/>
                          <a:cs typeface="Arial" panose="020B0604020202020204" pitchFamily="34" charset="0"/>
                        </a:rPr>
                        <a:t>                  Electronic Health Record</a:t>
                      </a:r>
                    </a:p>
                  </a:txBody>
                  <a:tcPr marL="68580" marR="68580" marT="0" marB="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Clinical health record review to find clients with a history of HRSU who meet enrollment guidelines.</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English, Spanish, Other</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425184902"/>
                  </a:ext>
                </a:extLst>
              </a:tr>
              <a:tr h="548640">
                <a:tc>
                  <a:txBody>
                    <a:bodyPr/>
                    <a:lstStyle/>
                    <a:p>
                      <a:pPr marL="0" marR="0" algn="l">
                        <a:lnSpc>
                          <a:spcPts val="1500"/>
                        </a:lnSpc>
                        <a:spcBef>
                          <a:spcPts val="0"/>
                        </a:spcBef>
                        <a:spcAft>
                          <a:spcPts val="0"/>
                        </a:spcAft>
                      </a:pPr>
                      <a:r>
                        <a:rPr lang="en-US" sz="1100" b="1" dirty="0">
                          <a:solidFill>
                            <a:srgbClr val="323F61"/>
                          </a:solidFill>
                          <a:effectLst/>
                          <a:latin typeface="Source Sans Pro" panose="020B0503030403020204" pitchFamily="34" charset="0"/>
                          <a:ea typeface="Arial" panose="020B0604020202020204" pitchFamily="34" charset="0"/>
                          <a:cs typeface="Arial" panose="020B0604020202020204" pitchFamily="34" charset="0"/>
                        </a:rPr>
                        <a:t>                  In Person Visit</a:t>
                      </a:r>
                    </a:p>
                  </a:txBody>
                  <a:tcPr marL="68580" marR="68580" marT="0" marB="0" anchor="ctr">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Most clients may learn about and be enrolled when they come in to seek services. </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English, Spanish, Other</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4118734136"/>
                  </a:ext>
                </a:extLst>
              </a:tr>
            </a:tbl>
          </a:graphicData>
        </a:graphic>
      </p:graphicFrame>
      <p:pic>
        <p:nvPicPr>
          <p:cNvPr id="11" name="Picture 10">
            <a:extLst>
              <a:ext uri="{FF2B5EF4-FFF2-40B4-BE49-F238E27FC236}">
                <a16:creationId xmlns:a16="http://schemas.microsoft.com/office/drawing/2014/main" id="{776EED05-10D1-013A-377F-1913861A2693}"/>
              </a:ext>
            </a:extLst>
          </p:cNvPr>
          <p:cNvPicPr>
            <a:picLocks noChangeAspect="1"/>
          </p:cNvPicPr>
          <p:nvPr/>
        </p:nvPicPr>
        <p:blipFill>
          <a:blip r:embed="rId3"/>
          <a:stretch>
            <a:fillRect/>
          </a:stretch>
        </p:blipFill>
        <p:spPr>
          <a:xfrm>
            <a:off x="809624" y="3760177"/>
            <a:ext cx="316811" cy="373674"/>
          </a:xfrm>
          <a:prstGeom prst="rect">
            <a:avLst/>
          </a:prstGeom>
        </p:spPr>
      </p:pic>
      <p:pic>
        <p:nvPicPr>
          <p:cNvPr id="12" name="Picture 11">
            <a:extLst>
              <a:ext uri="{FF2B5EF4-FFF2-40B4-BE49-F238E27FC236}">
                <a16:creationId xmlns:a16="http://schemas.microsoft.com/office/drawing/2014/main" id="{A36F8365-1FB1-F22C-D30F-70428DBD5E83}"/>
              </a:ext>
            </a:extLst>
          </p:cNvPr>
          <p:cNvPicPr>
            <a:picLocks noChangeAspect="1"/>
          </p:cNvPicPr>
          <p:nvPr/>
        </p:nvPicPr>
        <p:blipFill>
          <a:blip r:embed="rId4"/>
          <a:stretch>
            <a:fillRect/>
          </a:stretch>
        </p:blipFill>
        <p:spPr>
          <a:xfrm>
            <a:off x="790574" y="5467780"/>
            <a:ext cx="374483" cy="285320"/>
          </a:xfrm>
          <a:prstGeom prst="rect">
            <a:avLst/>
          </a:prstGeom>
        </p:spPr>
      </p:pic>
      <p:pic>
        <p:nvPicPr>
          <p:cNvPr id="2" name="Picture 1">
            <a:extLst>
              <a:ext uri="{FF2B5EF4-FFF2-40B4-BE49-F238E27FC236}">
                <a16:creationId xmlns:a16="http://schemas.microsoft.com/office/drawing/2014/main" id="{965B7108-9B16-9D11-EA5C-D2A1CECF63B8}"/>
              </a:ext>
            </a:extLst>
          </p:cNvPr>
          <p:cNvPicPr>
            <a:picLocks noChangeAspect="1"/>
          </p:cNvPicPr>
          <p:nvPr/>
        </p:nvPicPr>
        <p:blipFill>
          <a:blip r:embed="rId5"/>
          <a:stretch>
            <a:fillRect/>
          </a:stretch>
        </p:blipFill>
        <p:spPr>
          <a:xfrm>
            <a:off x="790574" y="5998113"/>
            <a:ext cx="354911" cy="322646"/>
          </a:xfrm>
          <a:prstGeom prst="rect">
            <a:avLst/>
          </a:prstGeom>
        </p:spPr>
      </p:pic>
      <p:pic>
        <p:nvPicPr>
          <p:cNvPr id="3" name="Picture 2">
            <a:extLst>
              <a:ext uri="{FF2B5EF4-FFF2-40B4-BE49-F238E27FC236}">
                <a16:creationId xmlns:a16="http://schemas.microsoft.com/office/drawing/2014/main" id="{5D0AB538-69F9-E273-D55A-D011E7C37EE3}"/>
              </a:ext>
            </a:extLst>
          </p:cNvPr>
          <p:cNvPicPr>
            <a:picLocks noChangeAspect="1"/>
          </p:cNvPicPr>
          <p:nvPr/>
        </p:nvPicPr>
        <p:blipFill>
          <a:blip r:embed="rId6"/>
          <a:stretch>
            <a:fillRect/>
          </a:stretch>
        </p:blipFill>
        <p:spPr>
          <a:xfrm>
            <a:off x="806341" y="4356471"/>
            <a:ext cx="374483" cy="333779"/>
          </a:xfrm>
          <a:prstGeom prst="rect">
            <a:avLst/>
          </a:prstGeom>
        </p:spPr>
      </p:pic>
      <p:pic>
        <p:nvPicPr>
          <p:cNvPr id="4" name="Picture 3">
            <a:extLst>
              <a:ext uri="{FF2B5EF4-FFF2-40B4-BE49-F238E27FC236}">
                <a16:creationId xmlns:a16="http://schemas.microsoft.com/office/drawing/2014/main" id="{BB43C6A6-B9A5-825A-9096-4EAB46258449}"/>
              </a:ext>
            </a:extLst>
          </p:cNvPr>
          <p:cNvPicPr>
            <a:picLocks noChangeAspect="1"/>
          </p:cNvPicPr>
          <p:nvPr/>
        </p:nvPicPr>
        <p:blipFill>
          <a:blip r:embed="rId7"/>
          <a:stretch>
            <a:fillRect/>
          </a:stretch>
        </p:blipFill>
        <p:spPr>
          <a:xfrm>
            <a:off x="790574" y="4875768"/>
            <a:ext cx="390250" cy="341469"/>
          </a:xfrm>
          <a:prstGeom prst="rect">
            <a:avLst/>
          </a:prstGeom>
        </p:spPr>
      </p:pic>
    </p:spTree>
    <p:extLst>
      <p:ext uri="{BB962C8B-B14F-4D97-AF65-F5344CB8AC3E}">
        <p14:creationId xmlns:p14="http://schemas.microsoft.com/office/powerpoint/2010/main" val="249299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B1E65D-FD99-1DB8-E4B2-04BF0A7BF18B}"/>
              </a:ext>
            </a:extLst>
          </p:cNvPr>
          <p:cNvSpPr txBox="1"/>
          <p:nvPr/>
        </p:nvSpPr>
        <p:spPr>
          <a:xfrm>
            <a:off x="595423" y="1352120"/>
            <a:ext cx="10977451" cy="1354217"/>
          </a:xfrm>
          <a:prstGeom prst="rect">
            <a:avLst/>
          </a:prstGeom>
          <a:noFill/>
        </p:spPr>
        <p:txBody>
          <a:bodyPr wrap="square" rtlCol="0">
            <a:spAutoFit/>
          </a:bodyPr>
          <a:lstStyle/>
          <a:p>
            <a:pPr marL="0" marR="0">
              <a:spcBef>
                <a:spcPts val="0"/>
              </a:spcBef>
              <a:spcAft>
                <a:spcPts val="0"/>
              </a:spcAft>
            </a:pPr>
            <a:r>
              <a:rPr lang="en-GB" sz="1600" i="1" dirty="0">
                <a:latin typeface="Source Sans Pro" panose="020B0503030403020204" pitchFamily="34" charset="0"/>
                <a:ea typeface="Arial" panose="020B0604020202020204" pitchFamily="34" charset="0"/>
              </a:rPr>
              <a:t>(</a:t>
            </a:r>
            <a:r>
              <a:rPr lang="en-GB" sz="1600" i="1" dirty="0">
                <a:effectLst/>
                <a:latin typeface="Source Sans Pro" panose="020B0503030403020204" pitchFamily="34" charset="0"/>
                <a:ea typeface="Arial" panose="020B0604020202020204" pitchFamily="34" charset="0"/>
              </a:rPr>
              <a:t>Below are proposed details about the educational information you will provide clients about HRSU, SBIRT, and HRSU and STI services.)</a:t>
            </a:r>
            <a:endParaRPr lang="en-GB" sz="1600" dirty="0">
              <a:effectLst/>
              <a:latin typeface="Source Sans Pro" panose="020B0503030403020204" pitchFamily="34" charset="0"/>
              <a:ea typeface="Arial" panose="020B0604020202020204" pitchFamily="34" charset="0"/>
            </a:endParaRPr>
          </a:p>
          <a:p>
            <a:pPr marL="0" marR="0">
              <a:spcBef>
                <a:spcPts val="0"/>
              </a:spcBef>
              <a:spcAft>
                <a:spcPts val="0"/>
              </a:spcAft>
            </a:pPr>
            <a:endParaRPr lang="en-GB" b="1" dirty="0">
              <a:solidFill>
                <a:srgbClr val="323F61"/>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Educational materials offer opportunities for clinicians to provide clients with information about HRSU treatment and care options during STI services, fostering program buy-in and fidelity. </a:t>
            </a:r>
          </a:p>
        </p:txBody>
      </p:sp>
      <p:graphicFrame>
        <p:nvGraphicFramePr>
          <p:cNvPr id="5" name="Table 4">
            <a:extLst>
              <a:ext uri="{FF2B5EF4-FFF2-40B4-BE49-F238E27FC236}">
                <a16:creationId xmlns:a16="http://schemas.microsoft.com/office/drawing/2014/main" id="{FEB193DE-3E1A-AD58-20DF-F47FB6030FB0}"/>
              </a:ext>
            </a:extLst>
          </p:cNvPr>
          <p:cNvGraphicFramePr>
            <a:graphicFrameLocks noGrp="1"/>
          </p:cNvGraphicFramePr>
          <p:nvPr>
            <p:extLst>
              <p:ext uri="{D42A27DB-BD31-4B8C-83A1-F6EECF244321}">
                <p14:modId xmlns:p14="http://schemas.microsoft.com/office/powerpoint/2010/main" val="4230547538"/>
              </p:ext>
            </p:extLst>
          </p:nvPr>
        </p:nvGraphicFramePr>
        <p:xfrm>
          <a:off x="671623" y="3037376"/>
          <a:ext cx="10710753" cy="1508728"/>
        </p:xfrm>
        <a:graphic>
          <a:graphicData uri="http://schemas.openxmlformats.org/drawingml/2006/table">
            <a:tbl>
              <a:tblPr firstRow="1" bandRow="1">
                <a:tableStyleId>{5C22544A-7EE6-4342-B048-85BDC9FD1C3A}</a:tableStyleId>
              </a:tblPr>
              <a:tblGrid>
                <a:gridCol w="2376377">
                  <a:extLst>
                    <a:ext uri="{9D8B030D-6E8A-4147-A177-3AD203B41FA5}">
                      <a16:colId xmlns:a16="http://schemas.microsoft.com/office/drawing/2014/main" val="1870755761"/>
                    </a:ext>
                  </a:extLst>
                </a:gridCol>
                <a:gridCol w="6629400">
                  <a:extLst>
                    <a:ext uri="{9D8B030D-6E8A-4147-A177-3AD203B41FA5}">
                      <a16:colId xmlns:a16="http://schemas.microsoft.com/office/drawing/2014/main" val="3497145960"/>
                    </a:ext>
                  </a:extLst>
                </a:gridCol>
                <a:gridCol w="1704976">
                  <a:extLst>
                    <a:ext uri="{9D8B030D-6E8A-4147-A177-3AD203B41FA5}">
                      <a16:colId xmlns:a16="http://schemas.microsoft.com/office/drawing/2014/main" val="866153597"/>
                    </a:ext>
                  </a:extLst>
                </a:gridCol>
              </a:tblGrid>
              <a:tr h="411448">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Media </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R w="28575" cap="flat" cmpd="sng" algn="ctr">
                      <a:solidFill>
                        <a:schemeClr val="bg1"/>
                      </a:solidFill>
                      <a:prstDash val="solid"/>
                      <a:round/>
                      <a:headEnd type="none" w="med" len="med"/>
                      <a:tailEnd type="none" w="med" len="med"/>
                    </a:lnR>
                    <a:solidFill>
                      <a:srgbClr val="288F9C"/>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Type of Publication</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algn="ctr">
                        <a:lnSpc>
                          <a:spcPts val="1500"/>
                        </a:lnSpc>
                        <a:spcBef>
                          <a:spcPts val="0"/>
                        </a:spcBef>
                        <a:spcAft>
                          <a:spcPts val="0"/>
                        </a:spcAft>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Languages</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extLst>
                  <a:ext uri="{0D108BD9-81ED-4DB2-BD59-A6C34878D82A}">
                    <a16:rowId xmlns:a16="http://schemas.microsoft.com/office/drawing/2014/main" val="3222447509"/>
                  </a:ext>
                </a:extLst>
              </a:tr>
              <a:tr h="548640">
                <a:tc>
                  <a:txBody>
                    <a:bodyPr/>
                    <a:lstStyle/>
                    <a:p>
                      <a:pPr marL="0" marR="0" algn="l">
                        <a:lnSpc>
                          <a:spcPts val="1500"/>
                        </a:lnSpc>
                        <a:spcBef>
                          <a:spcPts val="0"/>
                        </a:spcBef>
                        <a:spcAft>
                          <a:spcPts val="0"/>
                        </a:spcAft>
                      </a:pPr>
                      <a:r>
                        <a:rPr lang="en-US" sz="1100" b="1" dirty="0">
                          <a:solidFill>
                            <a:srgbClr val="323F61"/>
                          </a:solidFill>
                          <a:effectLst/>
                          <a:latin typeface="Source Sans Pro" panose="020B0503030403020204" pitchFamily="34" charset="0"/>
                          <a:ea typeface="Arial" panose="020B0604020202020204" pitchFamily="34" charset="0"/>
                          <a:cs typeface="Arial" panose="020B0604020202020204" pitchFamily="34" charset="0"/>
                        </a:rPr>
                        <a:t>                  Document</a:t>
                      </a:r>
                    </a:p>
                  </a:txBody>
                  <a:tcPr marL="68580" marR="68580" marT="0" marB="0" anchor="ctr">
                    <a:lnR w="28575" cap="flat" cmpd="sng" algn="ctr">
                      <a:solidFill>
                        <a:schemeClr val="bg1"/>
                      </a:solidFill>
                      <a:prstDash val="solid"/>
                      <a:round/>
                      <a:headEnd type="none" w="med" len="med"/>
                      <a:tailEnd type="none" w="med" len="med"/>
                    </a:lnR>
                    <a:solidFill>
                      <a:schemeClr val="bg1"/>
                    </a:solidFill>
                  </a:tcPr>
                </a:tc>
                <a:tc>
                  <a:txBody>
                    <a:bodyPr/>
                    <a:lstStyle/>
                    <a:p>
                      <a:pPr marL="0" marR="0" algn="l">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Printed and electronic brochures, flyers, and postcards </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English, Spanish, Other</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4228881672"/>
                  </a:ext>
                </a:extLst>
              </a:tr>
              <a:tr h="548640">
                <a:tc>
                  <a:txBody>
                    <a:bodyPr/>
                    <a:lstStyle/>
                    <a:p>
                      <a:pPr marL="0" marR="0" algn="l">
                        <a:lnSpc>
                          <a:spcPts val="1500"/>
                        </a:lnSpc>
                        <a:spcBef>
                          <a:spcPts val="0"/>
                        </a:spcBef>
                        <a:spcAft>
                          <a:spcPts val="0"/>
                        </a:spcAft>
                      </a:pPr>
                      <a:r>
                        <a:rPr lang="en-US" sz="1100" b="1" dirty="0">
                          <a:solidFill>
                            <a:srgbClr val="323F61"/>
                          </a:solidFill>
                          <a:effectLst/>
                          <a:latin typeface="Source Sans Pro" panose="020B0503030403020204" pitchFamily="34" charset="0"/>
                          <a:ea typeface="Arial" panose="020B0604020202020204" pitchFamily="34" charset="0"/>
                          <a:cs typeface="Arial" panose="020B0604020202020204" pitchFamily="34" charset="0"/>
                        </a:rPr>
                        <a:t>                  Video</a:t>
                      </a:r>
                    </a:p>
                  </a:txBody>
                  <a:tcPr marL="68580" marR="68580" marT="0" marB="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An educational video </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English, Spanish, Other</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843557414"/>
                  </a:ext>
                </a:extLst>
              </a:tr>
            </a:tbl>
          </a:graphicData>
        </a:graphic>
      </p:graphicFrame>
      <p:sp>
        <p:nvSpPr>
          <p:cNvPr id="6" name="Rectangle 5">
            <a:extLst>
              <a:ext uri="{FF2B5EF4-FFF2-40B4-BE49-F238E27FC236}">
                <a16:creationId xmlns:a16="http://schemas.microsoft.com/office/drawing/2014/main" id="{5B26C27A-8595-6077-F86B-735B77A77463}"/>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07B2CC-2E7B-A8DB-5205-7F3F0A097F96}"/>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CC3412-FD51-9584-FBFD-CFDF13848C09}"/>
              </a:ext>
            </a:extLst>
          </p:cNvPr>
          <p:cNvSpPr txBox="1"/>
          <p:nvPr/>
        </p:nvSpPr>
        <p:spPr>
          <a:xfrm>
            <a:off x="595423" y="331040"/>
            <a:ext cx="10177352" cy="523220"/>
          </a:xfrm>
          <a:prstGeom prst="rect">
            <a:avLst/>
          </a:prstGeom>
          <a:noFill/>
        </p:spPr>
        <p:txBody>
          <a:bodyPr wrap="square" rtlCol="0">
            <a:spAutoFit/>
          </a:bodyPr>
          <a:lstStyle/>
          <a:p>
            <a:r>
              <a:rPr lang="en-GB" sz="2800" kern="0" dirty="0">
                <a:solidFill>
                  <a:schemeClr val="bg1"/>
                </a:solidFill>
                <a:effectLst/>
                <a:latin typeface="Source Sans Pro Semibold" panose="020B0503030403020204" pitchFamily="34" charset="0"/>
                <a:ea typeface="Arial" panose="020B0604020202020204" pitchFamily="34" charset="0"/>
              </a:rPr>
              <a:t>SBIRT Logistics: Educational Materials for Clients </a:t>
            </a:r>
            <a:endParaRPr lang="en-US" sz="2800" dirty="0">
              <a:solidFill>
                <a:schemeClr val="bg1"/>
              </a:solidFill>
              <a:latin typeface="Source Sans Pro Semibold" panose="020B0503030403020204" pitchFamily="34" charset="0"/>
            </a:endParaRPr>
          </a:p>
        </p:txBody>
      </p:sp>
      <p:pic>
        <p:nvPicPr>
          <p:cNvPr id="12" name="Picture 11">
            <a:extLst>
              <a:ext uri="{FF2B5EF4-FFF2-40B4-BE49-F238E27FC236}">
                <a16:creationId xmlns:a16="http://schemas.microsoft.com/office/drawing/2014/main" id="{FF8F5C9F-6CC7-D08B-4C11-C373A2C6B5BC}"/>
              </a:ext>
            </a:extLst>
          </p:cNvPr>
          <p:cNvPicPr>
            <a:picLocks noChangeAspect="1"/>
          </p:cNvPicPr>
          <p:nvPr/>
        </p:nvPicPr>
        <p:blipFill>
          <a:blip r:embed="rId3"/>
          <a:stretch>
            <a:fillRect/>
          </a:stretch>
        </p:blipFill>
        <p:spPr>
          <a:xfrm>
            <a:off x="785923" y="4129332"/>
            <a:ext cx="366602" cy="305502"/>
          </a:xfrm>
          <a:prstGeom prst="rect">
            <a:avLst/>
          </a:prstGeom>
        </p:spPr>
      </p:pic>
      <p:pic>
        <p:nvPicPr>
          <p:cNvPr id="13" name="Picture 12">
            <a:extLst>
              <a:ext uri="{FF2B5EF4-FFF2-40B4-BE49-F238E27FC236}">
                <a16:creationId xmlns:a16="http://schemas.microsoft.com/office/drawing/2014/main" id="{CF72B60A-02DD-B03C-3D35-AE0BE99DB7BA}"/>
              </a:ext>
            </a:extLst>
          </p:cNvPr>
          <p:cNvPicPr>
            <a:picLocks noChangeAspect="1"/>
          </p:cNvPicPr>
          <p:nvPr/>
        </p:nvPicPr>
        <p:blipFill>
          <a:blip r:embed="rId4"/>
          <a:stretch>
            <a:fillRect/>
          </a:stretch>
        </p:blipFill>
        <p:spPr>
          <a:xfrm>
            <a:off x="809624" y="3530721"/>
            <a:ext cx="316811" cy="373674"/>
          </a:xfrm>
          <a:prstGeom prst="rect">
            <a:avLst/>
          </a:prstGeom>
        </p:spPr>
      </p:pic>
    </p:spTree>
    <p:extLst>
      <p:ext uri="{BB962C8B-B14F-4D97-AF65-F5344CB8AC3E}">
        <p14:creationId xmlns:p14="http://schemas.microsoft.com/office/powerpoint/2010/main" val="151200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065F56-6B11-069D-2CB3-5028FD24064C}"/>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95E8D74-B853-3662-0993-3ABCD331BA55}"/>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9A32921-370D-872D-0FDB-F7F114068544}"/>
              </a:ext>
            </a:extLst>
          </p:cNvPr>
          <p:cNvSpPr txBox="1"/>
          <p:nvPr/>
        </p:nvSpPr>
        <p:spPr>
          <a:xfrm>
            <a:off x="595423" y="331040"/>
            <a:ext cx="10177352" cy="523220"/>
          </a:xfrm>
          <a:prstGeom prst="rect">
            <a:avLst/>
          </a:prstGeom>
          <a:noFill/>
        </p:spPr>
        <p:txBody>
          <a:bodyPr wrap="square" rtlCol="0">
            <a:spAutoFit/>
          </a:bodyPr>
          <a:lstStyle/>
          <a:p>
            <a:r>
              <a:rPr lang="en-GB" sz="2800" kern="0" dirty="0">
                <a:solidFill>
                  <a:schemeClr val="bg1"/>
                </a:solidFill>
                <a:effectLst/>
                <a:latin typeface="Source Sans Pro Semibold" panose="020B0503030403020204" pitchFamily="34" charset="0"/>
                <a:ea typeface="Arial" panose="020B0604020202020204" pitchFamily="34" charset="0"/>
              </a:rPr>
              <a:t>SBIRT Logistics: Staffing</a:t>
            </a:r>
            <a:endParaRPr lang="en-US" sz="2800" dirty="0">
              <a:solidFill>
                <a:schemeClr val="bg1"/>
              </a:solidFill>
              <a:latin typeface="Source Sans Pro Semibold" panose="020B0503030403020204" pitchFamily="34" charset="0"/>
            </a:endParaRPr>
          </a:p>
        </p:txBody>
      </p:sp>
      <p:sp>
        <p:nvSpPr>
          <p:cNvPr id="7" name="TextBox 6">
            <a:extLst>
              <a:ext uri="{FF2B5EF4-FFF2-40B4-BE49-F238E27FC236}">
                <a16:creationId xmlns:a16="http://schemas.microsoft.com/office/drawing/2014/main" id="{6A7A2367-4E67-BC78-DDD5-B2FF3D2C156D}"/>
              </a:ext>
            </a:extLst>
          </p:cNvPr>
          <p:cNvSpPr txBox="1"/>
          <p:nvPr/>
        </p:nvSpPr>
        <p:spPr>
          <a:xfrm>
            <a:off x="595423" y="1352120"/>
            <a:ext cx="10977451" cy="1323439"/>
          </a:xfrm>
          <a:prstGeom prst="rect">
            <a:avLst/>
          </a:prstGeom>
          <a:noFill/>
        </p:spPr>
        <p:txBody>
          <a:bodyPr wrap="square" rtlCol="0">
            <a:spAutoFit/>
          </a:bodyPr>
          <a:lstStyle/>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The success of SBIRT for HRSU in STI clinical settings depends on staff like you. Clients often worry about their health and other factors exacerbating their HRSU. </a:t>
            </a:r>
          </a:p>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 </a:t>
            </a:r>
          </a:p>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Our team ensures clients feel supported throughout the HRSU screening process and, if warranted, a subsequent warm handoff to HRSU treatment.  Our team includes: </a:t>
            </a:r>
          </a:p>
        </p:txBody>
      </p:sp>
      <p:graphicFrame>
        <p:nvGraphicFramePr>
          <p:cNvPr id="8" name="Table 7">
            <a:extLst>
              <a:ext uri="{FF2B5EF4-FFF2-40B4-BE49-F238E27FC236}">
                <a16:creationId xmlns:a16="http://schemas.microsoft.com/office/drawing/2014/main" id="{C8E8C487-ADE4-00EF-FACA-A892622F5059}"/>
              </a:ext>
            </a:extLst>
          </p:cNvPr>
          <p:cNvGraphicFramePr>
            <a:graphicFrameLocks noGrp="1"/>
          </p:cNvGraphicFramePr>
          <p:nvPr>
            <p:extLst>
              <p:ext uri="{D42A27DB-BD31-4B8C-83A1-F6EECF244321}">
                <p14:modId xmlns:p14="http://schemas.microsoft.com/office/powerpoint/2010/main" val="1749767364"/>
              </p:ext>
            </p:extLst>
          </p:nvPr>
        </p:nvGraphicFramePr>
        <p:xfrm>
          <a:off x="671623" y="3037376"/>
          <a:ext cx="10698478" cy="2906224"/>
        </p:xfrm>
        <a:graphic>
          <a:graphicData uri="http://schemas.openxmlformats.org/drawingml/2006/table">
            <a:tbl>
              <a:tblPr firstRow="1" bandRow="1">
                <a:tableStyleId>{5C22544A-7EE6-4342-B048-85BDC9FD1C3A}</a:tableStyleId>
              </a:tblPr>
              <a:tblGrid>
                <a:gridCol w="1528354">
                  <a:extLst>
                    <a:ext uri="{9D8B030D-6E8A-4147-A177-3AD203B41FA5}">
                      <a16:colId xmlns:a16="http://schemas.microsoft.com/office/drawing/2014/main" val="1870755761"/>
                    </a:ext>
                  </a:extLst>
                </a:gridCol>
                <a:gridCol w="1528354">
                  <a:extLst>
                    <a:ext uri="{9D8B030D-6E8A-4147-A177-3AD203B41FA5}">
                      <a16:colId xmlns:a16="http://schemas.microsoft.com/office/drawing/2014/main" val="3497145960"/>
                    </a:ext>
                  </a:extLst>
                </a:gridCol>
                <a:gridCol w="1528354">
                  <a:extLst>
                    <a:ext uri="{9D8B030D-6E8A-4147-A177-3AD203B41FA5}">
                      <a16:colId xmlns:a16="http://schemas.microsoft.com/office/drawing/2014/main" val="866153597"/>
                    </a:ext>
                  </a:extLst>
                </a:gridCol>
                <a:gridCol w="1528354">
                  <a:extLst>
                    <a:ext uri="{9D8B030D-6E8A-4147-A177-3AD203B41FA5}">
                      <a16:colId xmlns:a16="http://schemas.microsoft.com/office/drawing/2014/main" val="407253586"/>
                    </a:ext>
                  </a:extLst>
                </a:gridCol>
                <a:gridCol w="1528354">
                  <a:extLst>
                    <a:ext uri="{9D8B030D-6E8A-4147-A177-3AD203B41FA5}">
                      <a16:colId xmlns:a16="http://schemas.microsoft.com/office/drawing/2014/main" val="250912075"/>
                    </a:ext>
                  </a:extLst>
                </a:gridCol>
                <a:gridCol w="1528354">
                  <a:extLst>
                    <a:ext uri="{9D8B030D-6E8A-4147-A177-3AD203B41FA5}">
                      <a16:colId xmlns:a16="http://schemas.microsoft.com/office/drawing/2014/main" val="3809079937"/>
                    </a:ext>
                  </a:extLst>
                </a:gridCol>
                <a:gridCol w="1528354">
                  <a:extLst>
                    <a:ext uri="{9D8B030D-6E8A-4147-A177-3AD203B41FA5}">
                      <a16:colId xmlns:a16="http://schemas.microsoft.com/office/drawing/2014/main" val="636493759"/>
                    </a:ext>
                  </a:extLst>
                </a:gridCol>
              </a:tblGrid>
              <a:tr h="411448">
                <a:tc>
                  <a:txBody>
                    <a:bodyPr/>
                    <a:lstStyle/>
                    <a:p>
                      <a:pPr marL="0" marR="0" algn="ctr">
                        <a:lnSpc>
                          <a:spcPts val="1500"/>
                        </a:lnSpc>
                        <a:spcBef>
                          <a:spcPts val="0"/>
                        </a:spcBef>
                        <a:spcAft>
                          <a:spcPts val="0"/>
                        </a:spcAft>
                      </a:pP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R w="28575" cap="flat" cmpd="sng" algn="ctr">
                      <a:solidFill>
                        <a:schemeClr val="bg1"/>
                      </a:solidFill>
                      <a:prstDash val="solid"/>
                      <a:round/>
                      <a:headEnd type="none" w="med" len="med"/>
                      <a:tailEnd type="none" w="med" len="med"/>
                    </a:ln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Administrative Staff</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Clinical Staff </a:t>
                      </a:r>
                      <a:endPar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Peer Navigator </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Data Management/</a:t>
                      </a:r>
                      <a:br>
                        <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br>
                      <a:r>
                        <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Evaluation </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IT Provider/</a:t>
                      </a:r>
                      <a:br>
                        <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br>
                      <a:r>
                        <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Web Developer </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Behavioral Health Staff or Partner </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288F9C"/>
                    </a:solidFill>
                  </a:tcPr>
                </a:tc>
                <a:extLst>
                  <a:ext uri="{0D108BD9-81ED-4DB2-BD59-A6C34878D82A}">
                    <a16:rowId xmlns:a16="http://schemas.microsoft.com/office/drawing/2014/main" val="3222447509"/>
                  </a:ext>
                </a:extLst>
              </a:tr>
              <a:tr h="848856">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100" b="1" dirty="0">
                          <a:solidFill>
                            <a:srgbClr val="323F61"/>
                          </a:solidFill>
                          <a:effectLst/>
                          <a:latin typeface="Source Sans Pro" panose="020B0503030403020204" pitchFamily="34" charset="0"/>
                          <a:ea typeface="Arial" panose="020B0604020202020204" pitchFamily="34" charset="0"/>
                          <a:cs typeface="Arial" panose="020B0604020202020204" pitchFamily="34" charset="0"/>
                        </a:rPr>
                        <a:t>Staff Roles </a:t>
                      </a:r>
                    </a:p>
                  </a:txBody>
                  <a:tcPr marL="68580" marR="68580" marT="0" marB="0" anchor="ctr">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[Administrative Staff Roles at Your Clinic]</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[Clinical Staff Roles at Your Clinic]</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a:solidFill>
                            <a:schemeClr val="tx1"/>
                          </a:solidFill>
                          <a:effectLst/>
                          <a:latin typeface="Source Sans Pro" panose="020B0503030403020204" pitchFamily="34" charset="0"/>
                          <a:ea typeface="Arial" panose="020B0604020202020204" pitchFamily="34" charset="0"/>
                          <a:cs typeface="Arial" panose="020B0604020202020204" pitchFamily="34" charset="0"/>
                        </a:rPr>
                        <a:t>[Peer Navigators, if applicable]</a:t>
                      </a:r>
                      <a:endParaRPr lang="en-US" sz="100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a:solidFill>
                            <a:schemeClr val="tx1"/>
                          </a:solidFill>
                          <a:effectLst/>
                          <a:latin typeface="Source Sans Pro" panose="020B0503030403020204" pitchFamily="34" charset="0"/>
                          <a:ea typeface="Arial" panose="020B0604020202020204" pitchFamily="34" charset="0"/>
                          <a:cs typeface="Arial" panose="020B0604020202020204" pitchFamily="34" charset="0"/>
                        </a:rPr>
                        <a:t>[Data Management / Evaluation Staff Roles at Your Clinic]</a:t>
                      </a:r>
                      <a:endParaRPr lang="en-US" sz="100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a:solidFill>
                            <a:schemeClr val="tx1"/>
                          </a:solidFill>
                          <a:effectLst/>
                          <a:latin typeface="Source Sans Pro" panose="020B0503030403020204" pitchFamily="34" charset="0"/>
                          <a:ea typeface="Arial" panose="020B0604020202020204" pitchFamily="34" charset="0"/>
                          <a:cs typeface="Arial" panose="020B0604020202020204" pitchFamily="34" charset="0"/>
                        </a:rPr>
                        <a:t>[IT Provider/Web Developer Roles at Your Clinic]</a:t>
                      </a:r>
                      <a:endParaRPr lang="en-US" sz="100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[Behavioral Health Staff Roles at Your Clinic or Partner Roles]</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4228881672"/>
                  </a:ext>
                </a:extLst>
              </a:tr>
              <a:tr h="164592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100" b="1" dirty="0">
                          <a:solidFill>
                            <a:srgbClr val="323F61"/>
                          </a:solidFill>
                          <a:effectLst/>
                          <a:latin typeface="Source Sans Pro" panose="020B0503030403020204" pitchFamily="34" charset="0"/>
                          <a:ea typeface="Arial" panose="020B0604020202020204" pitchFamily="34" charset="0"/>
                          <a:cs typeface="Arial" panose="020B0604020202020204" pitchFamily="34" charset="0"/>
                        </a:rPr>
                        <a:t>Staff Intervention Duties </a:t>
                      </a:r>
                    </a:p>
                  </a:txBody>
                  <a:tcPr marL="68580" marR="68580" marT="0" marB="0" anchor="ctr">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US"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Client Management</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Client Screening, Tracking, and Warm Handoff </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 </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Client Education</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Client Data Tracking and Intervention Evaluation</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Creation, integration, and maintenance of SBIRT for HRSU forms, alerts in Electronic Health Record System</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tc>
                  <a:txBody>
                    <a:bodyPr/>
                    <a:lstStyle/>
                    <a:p>
                      <a:pPr marL="0" marR="0">
                        <a:lnSpc>
                          <a:spcPts val="1500"/>
                        </a:lnSpc>
                        <a:spcBef>
                          <a:spcPts val="0"/>
                        </a:spcBef>
                        <a:spcAft>
                          <a:spcPts val="0"/>
                        </a:spcAft>
                      </a:pPr>
                      <a:r>
                        <a:rPr lang="en-GB" sz="1100" dirty="0">
                          <a:solidFill>
                            <a:schemeClr val="tx1"/>
                          </a:solidFill>
                          <a:effectLst/>
                          <a:latin typeface="Source Sans Pro" panose="020B0503030403020204" pitchFamily="34" charset="0"/>
                          <a:ea typeface="Arial" panose="020B0604020202020204" pitchFamily="34" charset="0"/>
                          <a:cs typeface="Arial" panose="020B0604020202020204" pitchFamily="34" charset="0"/>
                        </a:rPr>
                        <a:t>Provides behavioral health services / Accepts referrals from STI clinic for HRSU treatment and care provision and coordination</a:t>
                      </a:r>
                      <a:endParaRPr lang="en-US" sz="1000" dirty="0">
                        <a:solidFill>
                          <a:schemeClr val="tx1"/>
                        </a:solidFill>
                        <a:effectLst/>
                        <a:latin typeface="Source Sans Pro" panose="020B0503030403020204" pitchFamily="34" charset="0"/>
                        <a:ea typeface="Arial" panose="020B0604020202020204" pitchFamily="34" charset="0"/>
                        <a:cs typeface="Arial" panose="020B060402020202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843557414"/>
                  </a:ext>
                </a:extLst>
              </a:tr>
            </a:tbl>
          </a:graphicData>
        </a:graphic>
      </p:graphicFrame>
    </p:spTree>
    <p:extLst>
      <p:ext uri="{BB962C8B-B14F-4D97-AF65-F5344CB8AC3E}">
        <p14:creationId xmlns:p14="http://schemas.microsoft.com/office/powerpoint/2010/main" val="421723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9B9C31-CB4E-8347-0A12-A07325C2B4F9}"/>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D48B4C-4CDB-3EFD-96D3-99C5F59A5E8C}"/>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B4C8DB1-8D5B-3032-E456-CC7E89B26798}"/>
              </a:ext>
            </a:extLst>
          </p:cNvPr>
          <p:cNvSpPr txBox="1"/>
          <p:nvPr/>
        </p:nvSpPr>
        <p:spPr>
          <a:xfrm>
            <a:off x="595423" y="331040"/>
            <a:ext cx="10177352" cy="523220"/>
          </a:xfrm>
          <a:prstGeom prst="rect">
            <a:avLst/>
          </a:prstGeom>
          <a:noFill/>
        </p:spPr>
        <p:txBody>
          <a:bodyPr wrap="square" rtlCol="0">
            <a:spAutoFit/>
          </a:bodyPr>
          <a:lstStyle/>
          <a:p>
            <a:r>
              <a:rPr lang="en-GB" sz="2800" kern="0" dirty="0">
                <a:solidFill>
                  <a:schemeClr val="bg1"/>
                </a:solidFill>
                <a:effectLst/>
                <a:latin typeface="Source Sans Pro Semibold" panose="020B0503030403020204" pitchFamily="34" charset="0"/>
                <a:ea typeface="Arial" panose="020B0604020202020204" pitchFamily="34" charset="0"/>
              </a:rPr>
              <a:t>SBIRT Logistics: Electronic Health Record System </a:t>
            </a:r>
            <a:endParaRPr lang="en-US" sz="2800" dirty="0">
              <a:solidFill>
                <a:schemeClr val="bg1"/>
              </a:solidFill>
              <a:latin typeface="Source Sans Pro Semibold" panose="020B0503030403020204" pitchFamily="34" charset="0"/>
            </a:endParaRPr>
          </a:p>
        </p:txBody>
      </p:sp>
      <p:sp>
        <p:nvSpPr>
          <p:cNvPr id="7" name="TextBox 6">
            <a:extLst>
              <a:ext uri="{FF2B5EF4-FFF2-40B4-BE49-F238E27FC236}">
                <a16:creationId xmlns:a16="http://schemas.microsoft.com/office/drawing/2014/main" id="{1F628BE7-0BDC-0BBA-CA66-6CAD58DEE4D2}"/>
              </a:ext>
            </a:extLst>
          </p:cNvPr>
          <p:cNvSpPr txBox="1"/>
          <p:nvPr/>
        </p:nvSpPr>
        <p:spPr>
          <a:xfrm>
            <a:off x="595423" y="1352120"/>
            <a:ext cx="10977451" cy="1692771"/>
          </a:xfrm>
          <a:prstGeom prst="rect">
            <a:avLst/>
          </a:prstGeom>
          <a:noFill/>
        </p:spPr>
        <p:txBody>
          <a:bodyPr wrap="square" rtlCol="0">
            <a:spAutoFit/>
          </a:bodyPr>
          <a:lstStyle/>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Our electronic health record system serves as the cornerstone of the SBIRT for HRSU intervention: </a:t>
            </a:r>
          </a:p>
          <a:p>
            <a:pPr marL="742950" lvl="1" indent="-285750">
              <a:lnSpc>
                <a:spcPct val="150000"/>
              </a:lnSpc>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Smart tags/phrases and pop-ups that serve as reminders about SBIRT and/or clients who may qualify for it.</a:t>
            </a:r>
            <a:endParaRPr lang="en-GB" sz="1600" dirty="0">
              <a:latin typeface="Source Sans Pro" panose="020B0503030403020204" pitchFamily="34" charset="0"/>
              <a:ea typeface="Arial" panose="020B0604020202020204" pitchFamily="34" charset="0"/>
            </a:endParaRPr>
          </a:p>
          <a:p>
            <a:pPr marL="742950" lvl="1" indent="-285750">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Integrated electronic forms that facilitate and record results of the SBIRT for HRSU screening process, including screening and SBIRT for HRSU results.  </a:t>
            </a:r>
            <a:endParaRPr lang="en-GB" sz="1600" dirty="0">
              <a:latin typeface="Source Sans Pro" panose="020B0503030403020204" pitchFamily="34" charset="0"/>
              <a:ea typeface="Arial" panose="020B0604020202020204" pitchFamily="34" charset="0"/>
            </a:endParaRPr>
          </a:p>
          <a:p>
            <a:pPr marL="742950" lvl="1" indent="-285750">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Information about the results and other resources that clients may access through their customer medical record portal. </a:t>
            </a:r>
          </a:p>
        </p:txBody>
      </p:sp>
    </p:spTree>
    <p:extLst>
      <p:ext uri="{BB962C8B-B14F-4D97-AF65-F5344CB8AC3E}">
        <p14:creationId xmlns:p14="http://schemas.microsoft.com/office/powerpoint/2010/main" val="3748555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B69932-24EF-C5FF-2CFA-1157048B0C32}"/>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ED8956B-EA7A-31C4-9027-CBA8E0CB8727}"/>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25ABCA-1E55-CD54-6835-E89D5074FB6E}"/>
              </a:ext>
            </a:extLst>
          </p:cNvPr>
          <p:cNvSpPr txBox="1"/>
          <p:nvPr/>
        </p:nvSpPr>
        <p:spPr>
          <a:xfrm>
            <a:off x="595423" y="331040"/>
            <a:ext cx="10177352" cy="523220"/>
          </a:xfrm>
          <a:prstGeom prst="rect">
            <a:avLst/>
          </a:prstGeom>
          <a:noFill/>
        </p:spPr>
        <p:txBody>
          <a:bodyPr wrap="square" rtlCol="0">
            <a:spAutoFit/>
          </a:bodyPr>
          <a:lstStyle/>
          <a:p>
            <a:r>
              <a:rPr lang="en-GB" sz="2800" kern="0" dirty="0">
                <a:solidFill>
                  <a:schemeClr val="bg1"/>
                </a:solidFill>
                <a:effectLst/>
                <a:latin typeface="Source Sans Pro Semibold" panose="020B0503030403020204" pitchFamily="34" charset="0"/>
                <a:ea typeface="Arial" panose="020B0604020202020204" pitchFamily="34" charset="0"/>
              </a:rPr>
              <a:t>SBIRT for HRSU: Intervention Steps</a:t>
            </a:r>
            <a:endParaRPr lang="en-US" sz="2800" dirty="0">
              <a:solidFill>
                <a:schemeClr val="bg1"/>
              </a:solidFill>
              <a:latin typeface="Source Sans Pro Semibold" panose="020B0503030403020204" pitchFamily="34" charset="0"/>
            </a:endParaRPr>
          </a:p>
        </p:txBody>
      </p:sp>
      <p:sp>
        <p:nvSpPr>
          <p:cNvPr id="7" name="TextBox 6">
            <a:extLst>
              <a:ext uri="{FF2B5EF4-FFF2-40B4-BE49-F238E27FC236}">
                <a16:creationId xmlns:a16="http://schemas.microsoft.com/office/drawing/2014/main" id="{5646967D-3674-9304-3791-C5268DDDF970}"/>
              </a:ext>
            </a:extLst>
          </p:cNvPr>
          <p:cNvSpPr txBox="1"/>
          <p:nvPr/>
        </p:nvSpPr>
        <p:spPr>
          <a:xfrm>
            <a:off x="595423" y="1352120"/>
            <a:ext cx="10977451" cy="298159"/>
          </a:xfrm>
          <a:prstGeom prst="rect">
            <a:avLst/>
          </a:prstGeom>
          <a:noFill/>
        </p:spPr>
        <p:txBody>
          <a:bodyPr wrap="square" rtlCol="0">
            <a:spAutoFit/>
          </a:bodyPr>
          <a:lstStyle/>
          <a:p>
            <a:pPr marL="0" marR="0">
              <a:lnSpc>
                <a:spcPts val="1500"/>
              </a:lnSpc>
              <a:spcBef>
                <a:spcPts val="0"/>
              </a:spcBef>
              <a:spcAft>
                <a:spcPts val="0"/>
              </a:spcAft>
            </a:pPr>
            <a:r>
              <a:rPr lang="en-GB" sz="1600" dirty="0">
                <a:solidFill>
                  <a:srgbClr val="5F5F5F"/>
                </a:solidFill>
                <a:effectLst/>
                <a:latin typeface="Source Sans Pro" panose="020B0503030403020204" pitchFamily="34" charset="0"/>
                <a:ea typeface="Arial" panose="020B0604020202020204" pitchFamily="34" charset="0"/>
              </a:rPr>
              <a:t>The following provides an overview of facilitating SBIRT for HRSU at the clinic.  </a:t>
            </a:r>
            <a:endParaRPr lang="en-US" sz="1600" dirty="0">
              <a:solidFill>
                <a:srgbClr val="5F5F5F"/>
              </a:solidFill>
              <a:effectLst/>
              <a:latin typeface="Source Sans Pro" panose="020B0503030403020204" pitchFamily="34" charset="0"/>
              <a:ea typeface="Arial" panose="020B0604020202020204" pitchFamily="34" charset="0"/>
            </a:endParaRPr>
          </a:p>
        </p:txBody>
      </p:sp>
      <p:sp>
        <p:nvSpPr>
          <p:cNvPr id="14" name="TextBox 13">
            <a:extLst>
              <a:ext uri="{FF2B5EF4-FFF2-40B4-BE49-F238E27FC236}">
                <a16:creationId xmlns:a16="http://schemas.microsoft.com/office/drawing/2014/main" id="{18F86F2F-E3CE-52BD-16C4-FAE0A2898EDC}"/>
              </a:ext>
            </a:extLst>
          </p:cNvPr>
          <p:cNvSpPr txBox="1"/>
          <p:nvPr/>
        </p:nvSpPr>
        <p:spPr>
          <a:xfrm>
            <a:off x="2719954" y="1846207"/>
            <a:ext cx="2964145" cy="738664"/>
          </a:xfrm>
          <a:prstGeom prst="rect">
            <a:avLst/>
          </a:prstGeom>
          <a:noFill/>
        </p:spPr>
        <p:txBody>
          <a:bodyPr wrap="square" rtlCol="0">
            <a:spAutoFit/>
          </a:bodyPr>
          <a:lstStyle/>
          <a:p>
            <a:r>
              <a:rPr lang="en-US" sz="1050" dirty="0">
                <a:latin typeface="Source Sans Pro" panose="020B0503030403020204" pitchFamily="34" charset="0"/>
              </a:rPr>
              <a:t>Invite clients who satisfy enrollment requirements to participate in HRSU for SBIRT intervention, noting benefits of addressing HRSU during STI services. </a:t>
            </a:r>
          </a:p>
        </p:txBody>
      </p:sp>
      <p:sp>
        <p:nvSpPr>
          <p:cNvPr id="36" name="Pentagon 35">
            <a:extLst>
              <a:ext uri="{FF2B5EF4-FFF2-40B4-BE49-F238E27FC236}">
                <a16:creationId xmlns:a16="http://schemas.microsoft.com/office/drawing/2014/main" id="{145E12F7-93C2-24A5-197C-FDAD12D0BE94}"/>
              </a:ext>
            </a:extLst>
          </p:cNvPr>
          <p:cNvSpPr/>
          <p:nvPr/>
        </p:nvSpPr>
        <p:spPr>
          <a:xfrm>
            <a:off x="687242" y="1978490"/>
            <a:ext cx="1941657" cy="462695"/>
          </a:xfrm>
          <a:prstGeom prst="homePlate">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71A8555-70E0-1FD4-EB7D-AC60771C3AB8}"/>
              </a:ext>
            </a:extLst>
          </p:cNvPr>
          <p:cNvSpPr txBox="1"/>
          <p:nvPr/>
        </p:nvSpPr>
        <p:spPr>
          <a:xfrm>
            <a:off x="655435" y="2035681"/>
            <a:ext cx="1802553" cy="369332"/>
          </a:xfrm>
          <a:prstGeom prst="rect">
            <a:avLst/>
          </a:prstGeom>
          <a:noFill/>
        </p:spPr>
        <p:txBody>
          <a:bodyPr wrap="square" rtlCol="0">
            <a:spAutoFit/>
          </a:bodyPr>
          <a:lstStyle/>
          <a:p>
            <a:pPr algn="ctr"/>
            <a:r>
              <a:rPr lang="en-US" sz="18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Step 1: </a:t>
            </a:r>
            <a:r>
              <a:rPr lang="en-US" dirty="0">
                <a:solidFill>
                  <a:schemeClr val="bg1"/>
                </a:solidFill>
                <a:latin typeface="Source Sans Pro" panose="020B0503030403020204" pitchFamily="34" charset="0"/>
              </a:rPr>
              <a:t>Engage</a:t>
            </a:r>
            <a:endParaRPr lang="en-US" sz="18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6EB9C70-906C-70E4-C0E1-F1C36ADF365A}"/>
              </a:ext>
            </a:extLst>
          </p:cNvPr>
          <p:cNvSpPr txBox="1"/>
          <p:nvPr/>
        </p:nvSpPr>
        <p:spPr>
          <a:xfrm>
            <a:off x="2719954" y="2885960"/>
            <a:ext cx="3126070" cy="1384995"/>
          </a:xfrm>
          <a:prstGeom prst="rect">
            <a:avLst/>
          </a:prstGeom>
          <a:noFill/>
        </p:spPr>
        <p:txBody>
          <a:bodyPr wrap="square" lIns="91440" tIns="45720" rIns="91440" bIns="45720" rtlCol="0" anchor="t">
            <a:spAutoFit/>
          </a:bodyPr>
          <a:lstStyle/>
          <a:p>
            <a:r>
              <a:rPr lang="en-US" sz="1050" dirty="0">
                <a:latin typeface="Source Sans Pro"/>
                <a:ea typeface="Source Sans Pro"/>
              </a:rPr>
              <a:t>If clients say no, provide clients community resources and information about HRSU treatment via the customer medical record portal. In-person clients may receive additional printed materials.</a:t>
            </a:r>
            <a:br>
              <a:rPr lang="en-US" sz="1050" dirty="0">
                <a:latin typeface="Source Sans Pro" panose="020B0503030403020204" pitchFamily="34" charset="0"/>
              </a:rPr>
            </a:br>
            <a:r>
              <a:rPr lang="en-US" sz="1050" dirty="0">
                <a:latin typeface="Source Sans Pro"/>
                <a:ea typeface="Source Sans Pro"/>
              </a:rPr>
              <a:t> </a:t>
            </a:r>
            <a:br>
              <a:rPr lang="en-US" sz="1050" dirty="0">
                <a:latin typeface="Source Sans Pro" panose="020B0503030403020204" pitchFamily="34" charset="0"/>
              </a:rPr>
            </a:br>
            <a:r>
              <a:rPr lang="en-US" sz="1050" dirty="0">
                <a:latin typeface="Source Sans Pro"/>
                <a:ea typeface="Source Sans Pro"/>
              </a:rPr>
              <a:t>If clients say yes, the intervention consent process is conducted. In person, this is done via tablet, and for telemedicine, through an online survey. </a:t>
            </a:r>
            <a:endParaRPr lang="en-US" sz="1050" dirty="0">
              <a:latin typeface="Source Sans Pro" panose="020B0503030403020204" pitchFamily="34" charset="0"/>
            </a:endParaRPr>
          </a:p>
        </p:txBody>
      </p:sp>
      <p:sp>
        <p:nvSpPr>
          <p:cNvPr id="38" name="Pentagon 37">
            <a:extLst>
              <a:ext uri="{FF2B5EF4-FFF2-40B4-BE49-F238E27FC236}">
                <a16:creationId xmlns:a16="http://schemas.microsoft.com/office/drawing/2014/main" id="{CDAE4306-90B6-508E-24DE-94D158CF7687}"/>
              </a:ext>
            </a:extLst>
          </p:cNvPr>
          <p:cNvSpPr/>
          <p:nvPr/>
        </p:nvSpPr>
        <p:spPr>
          <a:xfrm>
            <a:off x="687242" y="3342559"/>
            <a:ext cx="1941657" cy="462695"/>
          </a:xfrm>
          <a:prstGeom prst="homePlate">
            <a:avLst/>
          </a:prstGeom>
          <a:solidFill>
            <a:srgbClr val="0851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BA480528-ECFD-5485-C5FC-FCCE609EFD43}"/>
              </a:ext>
            </a:extLst>
          </p:cNvPr>
          <p:cNvSpPr txBox="1"/>
          <p:nvPr/>
        </p:nvSpPr>
        <p:spPr>
          <a:xfrm>
            <a:off x="655435" y="3399750"/>
            <a:ext cx="1802553" cy="369332"/>
          </a:xfrm>
          <a:prstGeom prst="rect">
            <a:avLst/>
          </a:prstGeom>
          <a:noFill/>
        </p:spPr>
        <p:txBody>
          <a:bodyPr wrap="square" rtlCol="0">
            <a:spAutoFit/>
          </a:bodyPr>
          <a:lstStyle/>
          <a:p>
            <a:pPr algn="ctr"/>
            <a:r>
              <a:rPr lang="en-US" sz="18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Step 2: </a:t>
            </a:r>
            <a:r>
              <a:rPr lang="en-US" dirty="0">
                <a:solidFill>
                  <a:schemeClr val="bg1"/>
                </a:solidFill>
                <a:latin typeface="Source Sans Pro" panose="020B0503030403020204" pitchFamily="34" charset="0"/>
              </a:rPr>
              <a:t>Consent</a:t>
            </a:r>
            <a:endParaRPr lang="en-US" sz="18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0" name="Pentagon 39">
            <a:extLst>
              <a:ext uri="{FF2B5EF4-FFF2-40B4-BE49-F238E27FC236}">
                <a16:creationId xmlns:a16="http://schemas.microsoft.com/office/drawing/2014/main" id="{CBF7CB10-CF22-D055-3DD4-99206BF1EA93}"/>
              </a:ext>
            </a:extLst>
          </p:cNvPr>
          <p:cNvSpPr/>
          <p:nvPr/>
        </p:nvSpPr>
        <p:spPr>
          <a:xfrm>
            <a:off x="687242" y="4710999"/>
            <a:ext cx="1941657" cy="462695"/>
          </a:xfrm>
          <a:prstGeom prst="homePlate">
            <a:avLst/>
          </a:prstGeom>
          <a:solidFill>
            <a:srgbClr val="5562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862B8A-0753-81AD-B7CB-77CD7E0E5380}"/>
              </a:ext>
            </a:extLst>
          </p:cNvPr>
          <p:cNvSpPr txBox="1"/>
          <p:nvPr/>
        </p:nvSpPr>
        <p:spPr>
          <a:xfrm>
            <a:off x="655435" y="4768190"/>
            <a:ext cx="1802553" cy="369332"/>
          </a:xfrm>
          <a:prstGeom prst="rect">
            <a:avLst/>
          </a:prstGeom>
          <a:noFill/>
        </p:spPr>
        <p:txBody>
          <a:bodyPr wrap="square" rtlCol="0">
            <a:spAutoFit/>
          </a:bodyPr>
          <a:lstStyle/>
          <a:p>
            <a:pPr algn="ctr"/>
            <a:r>
              <a:rPr lang="en-US" sz="18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Step 3: </a:t>
            </a:r>
            <a:r>
              <a:rPr lang="en-US" dirty="0">
                <a:solidFill>
                  <a:schemeClr val="bg1"/>
                </a:solidFill>
                <a:latin typeface="Source Sans Pro" panose="020B0503030403020204" pitchFamily="34" charset="0"/>
              </a:rPr>
              <a:t>Screen</a:t>
            </a:r>
            <a:endParaRPr lang="en-US" sz="18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1843D0F5-4EE6-AF08-02F6-DFFF2F0D4850}"/>
              </a:ext>
            </a:extLst>
          </p:cNvPr>
          <p:cNvSpPr txBox="1"/>
          <p:nvPr/>
        </p:nvSpPr>
        <p:spPr>
          <a:xfrm>
            <a:off x="2719954" y="4657421"/>
            <a:ext cx="2964145" cy="577081"/>
          </a:xfrm>
          <a:prstGeom prst="rect">
            <a:avLst/>
          </a:prstGeom>
          <a:noFill/>
        </p:spPr>
        <p:txBody>
          <a:bodyPr wrap="square" rtlCol="0">
            <a:spAutoFit/>
          </a:bodyPr>
          <a:lstStyle/>
          <a:p>
            <a:r>
              <a:rPr lang="en-GB" sz="1050" kern="0" dirty="0">
                <a:effectLst/>
                <a:latin typeface="Source Sans Pro" panose="020B0503030403020204" pitchFamily="34" charset="0"/>
                <a:ea typeface="Arial" panose="020B0604020202020204" pitchFamily="34" charset="0"/>
              </a:rPr>
              <a:t>Facilitate NIDA Quick Screen and (based on score) DAST-10 via tablet (in person) or online electronic survey (telemedicine). </a:t>
            </a:r>
            <a:endParaRPr lang="en-US" sz="1050" dirty="0">
              <a:latin typeface="Source Sans Pro" panose="020B0503030403020204" pitchFamily="34" charset="0"/>
            </a:endParaRPr>
          </a:p>
        </p:txBody>
      </p:sp>
      <p:sp>
        <p:nvSpPr>
          <p:cNvPr id="43" name="Pentagon 42">
            <a:extLst>
              <a:ext uri="{FF2B5EF4-FFF2-40B4-BE49-F238E27FC236}">
                <a16:creationId xmlns:a16="http://schemas.microsoft.com/office/drawing/2014/main" id="{34D1374E-67AB-AA5C-2E0E-F5B0A57172FC}"/>
              </a:ext>
            </a:extLst>
          </p:cNvPr>
          <p:cNvSpPr/>
          <p:nvPr/>
        </p:nvSpPr>
        <p:spPr>
          <a:xfrm>
            <a:off x="687242" y="5858505"/>
            <a:ext cx="1941657" cy="462695"/>
          </a:xfrm>
          <a:prstGeom prst="homePlate">
            <a:avLst/>
          </a:prstGeom>
          <a:solidFill>
            <a:srgbClr val="7DA4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F16DCED-AA27-6DA6-D091-795B952B3316}"/>
              </a:ext>
            </a:extLst>
          </p:cNvPr>
          <p:cNvSpPr txBox="1"/>
          <p:nvPr/>
        </p:nvSpPr>
        <p:spPr>
          <a:xfrm>
            <a:off x="655435" y="5915696"/>
            <a:ext cx="1802553" cy="369332"/>
          </a:xfrm>
          <a:prstGeom prst="rect">
            <a:avLst/>
          </a:prstGeom>
          <a:noFill/>
        </p:spPr>
        <p:txBody>
          <a:bodyPr wrap="square" rtlCol="0">
            <a:spAutoFit/>
          </a:bodyPr>
          <a:lstStyle/>
          <a:p>
            <a:pPr algn="ctr"/>
            <a:r>
              <a:rPr lang="en-US" sz="18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Step 4: </a:t>
            </a:r>
            <a:r>
              <a:rPr lang="en-US" dirty="0">
                <a:solidFill>
                  <a:schemeClr val="bg1"/>
                </a:solidFill>
                <a:latin typeface="Source Sans Pro" panose="020B0503030403020204" pitchFamily="34" charset="0"/>
              </a:rPr>
              <a:t>Review </a:t>
            </a:r>
            <a:endParaRPr lang="en-US" sz="18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9E86DF84-E4CA-1365-E77E-CD2443B422CF}"/>
              </a:ext>
            </a:extLst>
          </p:cNvPr>
          <p:cNvSpPr txBox="1"/>
          <p:nvPr/>
        </p:nvSpPr>
        <p:spPr>
          <a:xfrm>
            <a:off x="2719954" y="5659211"/>
            <a:ext cx="2964145" cy="856004"/>
          </a:xfrm>
          <a:prstGeom prst="rect">
            <a:avLst/>
          </a:prstGeom>
          <a:noFill/>
        </p:spPr>
        <p:txBody>
          <a:bodyPr wrap="square" rtlCol="0">
            <a:spAutoFit/>
          </a:bodyPr>
          <a:lstStyle/>
          <a:p>
            <a:pPr marL="0" marR="0">
              <a:lnSpc>
                <a:spcPts val="1500"/>
              </a:lnSpc>
              <a:spcBef>
                <a:spcPts val="0"/>
              </a:spcBef>
              <a:spcAft>
                <a:spcPts val="0"/>
              </a:spcAft>
            </a:pPr>
            <a:r>
              <a:rPr lang="en-GB" sz="1050" dirty="0">
                <a:effectLst/>
                <a:latin typeface="Source Sans Pro" panose="020B0503030403020204" pitchFamily="34" charset="0"/>
                <a:ea typeface="Arial" panose="020B0604020202020204" pitchFamily="34" charset="0"/>
              </a:rPr>
              <a:t>If (-) for HRSU, review maintenance of healthy </a:t>
            </a:r>
            <a:r>
              <a:rPr lang="en-GB" sz="1050" dirty="0" err="1">
                <a:effectLst/>
                <a:latin typeface="Source Sans Pro" panose="020B0503030403020204" pitchFamily="34" charset="0"/>
                <a:ea typeface="Arial" panose="020B0604020202020204" pitchFamily="34" charset="0"/>
              </a:rPr>
              <a:t>behaviors</a:t>
            </a:r>
            <a:r>
              <a:rPr lang="en-GB" sz="1050" dirty="0">
                <a:effectLst/>
                <a:latin typeface="Source Sans Pro" panose="020B0503030403020204" pitchFamily="34" charset="0"/>
                <a:ea typeface="Arial" panose="020B0604020202020204" pitchFamily="34" charset="0"/>
              </a:rPr>
              <a:t>.</a:t>
            </a:r>
            <a:br>
              <a:rPr lang="en-GB" sz="1050" dirty="0">
                <a:effectLst/>
                <a:latin typeface="Source Sans Pro" panose="020B0503030403020204" pitchFamily="34" charset="0"/>
                <a:ea typeface="Arial" panose="020B0604020202020204" pitchFamily="34" charset="0"/>
              </a:rPr>
            </a:br>
            <a:endParaRPr lang="en-GB" sz="1050" dirty="0">
              <a:effectLst/>
              <a:latin typeface="Source Sans Pro" panose="020B0503030403020204" pitchFamily="34" charset="0"/>
              <a:ea typeface="Arial" panose="020B0604020202020204" pitchFamily="34" charset="0"/>
            </a:endParaRPr>
          </a:p>
          <a:p>
            <a:pPr marL="0" marR="0">
              <a:lnSpc>
                <a:spcPts val="1500"/>
              </a:lnSpc>
              <a:spcBef>
                <a:spcPts val="0"/>
              </a:spcBef>
              <a:spcAft>
                <a:spcPts val="0"/>
              </a:spcAft>
            </a:pPr>
            <a:r>
              <a:rPr lang="en-GB" sz="1050" dirty="0">
                <a:effectLst/>
                <a:latin typeface="Source Sans Pro" panose="020B0503030403020204" pitchFamily="34" charset="0"/>
                <a:ea typeface="Arial" panose="020B0604020202020204" pitchFamily="34" charset="0"/>
              </a:rPr>
              <a:t>If (+) for HRSU, initiate SBIRT for HRSU process.</a:t>
            </a:r>
            <a:endParaRPr lang="en-US" sz="1050" dirty="0">
              <a:effectLst/>
              <a:latin typeface="Source Sans Pro" panose="020B0503030403020204" pitchFamily="34" charset="0"/>
              <a:ea typeface="Arial" panose="020B0604020202020204" pitchFamily="34" charset="0"/>
            </a:endParaRPr>
          </a:p>
        </p:txBody>
      </p:sp>
      <p:sp>
        <p:nvSpPr>
          <p:cNvPr id="69" name="TextBox 68">
            <a:extLst>
              <a:ext uri="{FF2B5EF4-FFF2-40B4-BE49-F238E27FC236}">
                <a16:creationId xmlns:a16="http://schemas.microsoft.com/office/drawing/2014/main" id="{6F3D7FA6-2F1E-52EA-FFA3-9587080F2FAE}"/>
              </a:ext>
            </a:extLst>
          </p:cNvPr>
          <p:cNvSpPr txBox="1"/>
          <p:nvPr/>
        </p:nvSpPr>
        <p:spPr>
          <a:xfrm>
            <a:off x="8358754" y="2075062"/>
            <a:ext cx="3418718" cy="253916"/>
          </a:xfrm>
          <a:prstGeom prst="rect">
            <a:avLst/>
          </a:prstGeom>
          <a:noFill/>
        </p:spPr>
        <p:txBody>
          <a:bodyPr wrap="square" rtlCol="0">
            <a:spAutoFit/>
          </a:bodyPr>
          <a:lstStyle/>
          <a:p>
            <a:r>
              <a:rPr lang="en-US" sz="1050" dirty="0">
                <a:latin typeface="Source Sans Pro" panose="020B0503030403020204" pitchFamily="34" charset="0"/>
              </a:rPr>
              <a:t>Discuss with clients their HRSU and options for treatment.</a:t>
            </a:r>
          </a:p>
        </p:txBody>
      </p:sp>
      <p:sp>
        <p:nvSpPr>
          <p:cNvPr id="70" name="Pentagon 69">
            <a:extLst>
              <a:ext uri="{FF2B5EF4-FFF2-40B4-BE49-F238E27FC236}">
                <a16:creationId xmlns:a16="http://schemas.microsoft.com/office/drawing/2014/main" id="{4DE24297-7590-8BF8-B049-0AFD7E5CB183}"/>
              </a:ext>
            </a:extLst>
          </p:cNvPr>
          <p:cNvSpPr/>
          <p:nvPr/>
        </p:nvSpPr>
        <p:spPr>
          <a:xfrm>
            <a:off x="6326042" y="1978490"/>
            <a:ext cx="1941657" cy="462695"/>
          </a:xfrm>
          <a:prstGeom prst="homePlate">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935C3247-5523-65D7-CC07-245A6A7FBEA4}"/>
              </a:ext>
            </a:extLst>
          </p:cNvPr>
          <p:cNvSpPr txBox="1"/>
          <p:nvPr/>
        </p:nvSpPr>
        <p:spPr>
          <a:xfrm>
            <a:off x="6294235" y="2035681"/>
            <a:ext cx="1802553" cy="369332"/>
          </a:xfrm>
          <a:prstGeom prst="rect">
            <a:avLst/>
          </a:prstGeom>
          <a:noFill/>
        </p:spPr>
        <p:txBody>
          <a:bodyPr wrap="square" rtlCol="0">
            <a:spAutoFit/>
          </a:bodyPr>
          <a:lstStyle/>
          <a:p>
            <a:pPr algn="ctr"/>
            <a:r>
              <a:rPr lang="en-US" sz="18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Step 5: </a:t>
            </a:r>
            <a:r>
              <a:rPr lang="en-US" dirty="0">
                <a:solidFill>
                  <a:schemeClr val="bg1"/>
                </a:solidFill>
                <a:latin typeface="Source Sans Pro" panose="020B0503030403020204" pitchFamily="34" charset="0"/>
              </a:rPr>
              <a:t>Discuss </a:t>
            </a:r>
            <a:endParaRPr lang="en-US" sz="18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94259C37-6FC5-D486-5795-3D721513FD61}"/>
              </a:ext>
            </a:extLst>
          </p:cNvPr>
          <p:cNvSpPr txBox="1"/>
          <p:nvPr/>
        </p:nvSpPr>
        <p:spPr>
          <a:xfrm>
            <a:off x="8358754" y="2645174"/>
            <a:ext cx="3418718" cy="738664"/>
          </a:xfrm>
          <a:prstGeom prst="rect">
            <a:avLst/>
          </a:prstGeom>
          <a:noFill/>
        </p:spPr>
        <p:txBody>
          <a:bodyPr wrap="square" rtlCol="0">
            <a:spAutoFit/>
          </a:bodyPr>
          <a:lstStyle/>
          <a:p>
            <a:r>
              <a:rPr lang="en-US" sz="1050" dirty="0">
                <a:latin typeface="Source Sans Pro" panose="020B0503030403020204" pitchFamily="34" charset="0"/>
              </a:rPr>
              <a:t>Overcome client reticence by asking if HRSU fits with their values, eliciting change talk about HRSU and sexual risk behaviors, motivating change, and making a plan for changes to happen. </a:t>
            </a:r>
          </a:p>
        </p:txBody>
      </p:sp>
      <p:sp>
        <p:nvSpPr>
          <p:cNvPr id="73" name="Pentagon 72">
            <a:extLst>
              <a:ext uri="{FF2B5EF4-FFF2-40B4-BE49-F238E27FC236}">
                <a16:creationId xmlns:a16="http://schemas.microsoft.com/office/drawing/2014/main" id="{B27ED255-459C-7F0C-5A5B-B8602D801F89}"/>
              </a:ext>
            </a:extLst>
          </p:cNvPr>
          <p:cNvSpPr/>
          <p:nvPr/>
        </p:nvSpPr>
        <p:spPr>
          <a:xfrm>
            <a:off x="6326042" y="2847607"/>
            <a:ext cx="1941657" cy="462695"/>
          </a:xfrm>
          <a:prstGeom prst="homePlate">
            <a:avLst/>
          </a:prstGeom>
          <a:solidFill>
            <a:srgbClr val="7239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93A24371-788B-486B-4AE8-B6D884EB16E2}"/>
              </a:ext>
            </a:extLst>
          </p:cNvPr>
          <p:cNvSpPr txBox="1"/>
          <p:nvPr/>
        </p:nvSpPr>
        <p:spPr>
          <a:xfrm>
            <a:off x="6294235" y="2904798"/>
            <a:ext cx="1802553" cy="369332"/>
          </a:xfrm>
          <a:prstGeom prst="rect">
            <a:avLst/>
          </a:prstGeom>
          <a:noFill/>
        </p:spPr>
        <p:txBody>
          <a:bodyPr wrap="square" rtlCol="0">
            <a:spAutoFit/>
          </a:bodyPr>
          <a:lstStyle/>
          <a:p>
            <a:pPr algn="ctr"/>
            <a:r>
              <a:rPr lang="en-US" sz="18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Step 6: </a:t>
            </a:r>
            <a:r>
              <a:rPr lang="en-US" dirty="0">
                <a:solidFill>
                  <a:schemeClr val="bg1"/>
                </a:solidFill>
                <a:latin typeface="Source Sans Pro" panose="020B0503030403020204" pitchFamily="34" charset="0"/>
              </a:rPr>
              <a:t>Motivate </a:t>
            </a:r>
            <a:endParaRPr lang="en-US" sz="18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75" name="Pentagon 74">
            <a:extLst>
              <a:ext uri="{FF2B5EF4-FFF2-40B4-BE49-F238E27FC236}">
                <a16:creationId xmlns:a16="http://schemas.microsoft.com/office/drawing/2014/main" id="{E1F6C810-4805-DEB1-8457-114097B9C9DA}"/>
              </a:ext>
            </a:extLst>
          </p:cNvPr>
          <p:cNvSpPr/>
          <p:nvPr/>
        </p:nvSpPr>
        <p:spPr>
          <a:xfrm>
            <a:off x="6326042" y="4257351"/>
            <a:ext cx="1941657" cy="462695"/>
          </a:xfrm>
          <a:prstGeom prst="homePlate">
            <a:avLst/>
          </a:prstGeom>
          <a:solidFill>
            <a:srgbClr val="CFAC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6" name="TextBox 75">
            <a:extLst>
              <a:ext uri="{FF2B5EF4-FFF2-40B4-BE49-F238E27FC236}">
                <a16:creationId xmlns:a16="http://schemas.microsoft.com/office/drawing/2014/main" id="{E3D3348F-1888-BBC3-7A04-C7CC4596749D}"/>
              </a:ext>
            </a:extLst>
          </p:cNvPr>
          <p:cNvSpPr txBox="1"/>
          <p:nvPr/>
        </p:nvSpPr>
        <p:spPr>
          <a:xfrm>
            <a:off x="6294235" y="4314542"/>
            <a:ext cx="1802553" cy="369332"/>
          </a:xfrm>
          <a:prstGeom prst="rect">
            <a:avLst/>
          </a:prstGeom>
          <a:noFill/>
        </p:spPr>
        <p:txBody>
          <a:bodyPr wrap="square" rtlCol="0">
            <a:spAutoFit/>
          </a:bodyPr>
          <a:lstStyle/>
          <a:p>
            <a:pPr algn="ctr"/>
            <a:r>
              <a:rPr lang="en-US" sz="18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Step 7: </a:t>
            </a:r>
            <a:r>
              <a:rPr lang="en-US" dirty="0">
                <a:solidFill>
                  <a:schemeClr val="bg1"/>
                </a:solidFill>
                <a:latin typeface="Source Sans Pro" panose="020B0503030403020204" pitchFamily="34" charset="0"/>
              </a:rPr>
              <a:t>Connect  </a:t>
            </a:r>
            <a:endParaRPr lang="en-US" sz="18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56D8C367-1B24-08A0-ECF0-DA42E28F1DE6}"/>
              </a:ext>
            </a:extLst>
          </p:cNvPr>
          <p:cNvSpPr txBox="1"/>
          <p:nvPr/>
        </p:nvSpPr>
        <p:spPr>
          <a:xfrm>
            <a:off x="8358753" y="3733837"/>
            <a:ext cx="3418719" cy="1546577"/>
          </a:xfrm>
          <a:prstGeom prst="rect">
            <a:avLst/>
          </a:prstGeom>
          <a:noFill/>
        </p:spPr>
        <p:txBody>
          <a:bodyPr wrap="square" rtlCol="0">
            <a:spAutoFit/>
          </a:bodyPr>
          <a:lstStyle/>
          <a:p>
            <a:r>
              <a:rPr lang="en-GB" sz="1050" kern="0" dirty="0">
                <a:effectLst/>
                <a:latin typeface="Source Sans Pro" panose="020B0503030403020204" pitchFamily="34" charset="0"/>
                <a:ea typeface="Arial" panose="020B0604020202020204" pitchFamily="34" charset="0"/>
              </a:rPr>
              <a:t>Provide clients who decline HRSU treatment a list of community resources and information about HRSU treatment. Encourage clients to discuss HRSU treatment at a future clinic visit.  </a:t>
            </a:r>
            <a:br>
              <a:rPr lang="en-GB" sz="1050" kern="0" dirty="0">
                <a:effectLst/>
                <a:latin typeface="Source Sans Pro" panose="020B0503030403020204" pitchFamily="34" charset="0"/>
                <a:ea typeface="Arial" panose="020B0604020202020204" pitchFamily="34" charset="0"/>
              </a:rPr>
            </a:br>
            <a:br>
              <a:rPr lang="en-GB" sz="1050" kern="0" dirty="0">
                <a:effectLst/>
                <a:latin typeface="Source Sans Pro" panose="020B0503030403020204" pitchFamily="34" charset="0"/>
                <a:ea typeface="Arial" panose="020B0604020202020204" pitchFamily="34" charset="0"/>
              </a:rPr>
            </a:br>
            <a:r>
              <a:rPr lang="en-GB" sz="1050" kern="0" dirty="0">
                <a:effectLst/>
                <a:latin typeface="Source Sans Pro" panose="020B0503030403020204" pitchFamily="34" charset="0"/>
                <a:ea typeface="Arial" panose="020B0604020202020204" pitchFamily="34" charset="0"/>
              </a:rPr>
              <a:t>For clients prepared for HRSU treatment, facilitate a warm handoff to a behavioral therapist. (If an immediate handoff is not possible or this is a telemedicine appointment, facilitate a referral.) </a:t>
            </a:r>
          </a:p>
        </p:txBody>
      </p:sp>
      <p:sp>
        <p:nvSpPr>
          <p:cNvPr id="78" name="Pentagon 77">
            <a:extLst>
              <a:ext uri="{FF2B5EF4-FFF2-40B4-BE49-F238E27FC236}">
                <a16:creationId xmlns:a16="http://schemas.microsoft.com/office/drawing/2014/main" id="{51A80451-8E95-136A-1265-1569A7A1E029}"/>
              </a:ext>
            </a:extLst>
          </p:cNvPr>
          <p:cNvSpPr/>
          <p:nvPr/>
        </p:nvSpPr>
        <p:spPr>
          <a:xfrm>
            <a:off x="6326042" y="5782707"/>
            <a:ext cx="1941657" cy="462695"/>
          </a:xfrm>
          <a:prstGeom prst="homePlate">
            <a:avLst/>
          </a:prstGeom>
          <a:solidFill>
            <a:srgbClr val="D17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A917B0F4-8897-FA84-0213-ECDA0CCEC8B4}"/>
              </a:ext>
            </a:extLst>
          </p:cNvPr>
          <p:cNvSpPr txBox="1"/>
          <p:nvPr/>
        </p:nvSpPr>
        <p:spPr>
          <a:xfrm>
            <a:off x="6294235" y="5839898"/>
            <a:ext cx="1802553" cy="369332"/>
          </a:xfrm>
          <a:prstGeom prst="rect">
            <a:avLst/>
          </a:prstGeom>
          <a:noFill/>
        </p:spPr>
        <p:txBody>
          <a:bodyPr wrap="square" rtlCol="0">
            <a:spAutoFit/>
          </a:bodyPr>
          <a:lstStyle/>
          <a:p>
            <a:pPr algn="ctr"/>
            <a:r>
              <a:rPr lang="en-US" sz="1800" b="1" dirty="0">
                <a:solidFill>
                  <a:schemeClr val="bg1"/>
                </a:solidFill>
                <a:effectLst/>
                <a:latin typeface="Source Sans Pro" panose="020B0503030403020204" pitchFamily="34" charset="0"/>
                <a:ea typeface="Arial" panose="020B0604020202020204" pitchFamily="34" charset="0"/>
                <a:cs typeface="Arial" panose="020B0604020202020204" pitchFamily="34" charset="0"/>
              </a:rPr>
              <a:t>Step 8: </a:t>
            </a:r>
            <a:r>
              <a:rPr lang="en-US" dirty="0">
                <a:solidFill>
                  <a:schemeClr val="bg1"/>
                </a:solidFill>
                <a:latin typeface="Source Sans Pro" panose="020B0503030403020204" pitchFamily="34" charset="0"/>
              </a:rPr>
              <a:t>Evaluate  </a:t>
            </a:r>
            <a:endParaRPr lang="en-US" sz="1800" dirty="0">
              <a:solidFill>
                <a:schemeClr val="bg1"/>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742D3C6B-3F5E-C5E4-0C7C-A32F72A53190}"/>
              </a:ext>
            </a:extLst>
          </p:cNvPr>
          <p:cNvSpPr txBox="1"/>
          <p:nvPr/>
        </p:nvSpPr>
        <p:spPr>
          <a:xfrm>
            <a:off x="8358754" y="5639826"/>
            <a:ext cx="3547496" cy="900246"/>
          </a:xfrm>
          <a:prstGeom prst="rect">
            <a:avLst/>
          </a:prstGeom>
          <a:noFill/>
        </p:spPr>
        <p:txBody>
          <a:bodyPr wrap="square" rtlCol="0">
            <a:spAutoFit/>
          </a:bodyPr>
          <a:lstStyle/>
          <a:p>
            <a:pPr marL="0" marR="0">
              <a:spcBef>
                <a:spcPts val="0"/>
              </a:spcBef>
              <a:spcAft>
                <a:spcPts val="0"/>
              </a:spcAft>
            </a:pPr>
            <a:r>
              <a:rPr lang="en-GB" sz="1050" dirty="0">
                <a:effectLst/>
                <a:latin typeface="Source Sans Pro" panose="020B0503030403020204" pitchFamily="34" charset="0"/>
                <a:ea typeface="Arial" panose="020B0604020202020204" pitchFamily="34" charset="0"/>
              </a:rPr>
              <a:t>All clients invited to participate are asked to complete an evaluation, which is maintained in their electronic client record. Clinical staff periodically complete intervention evaluations. Results are used to update the process as needed. </a:t>
            </a:r>
            <a:endParaRPr lang="en-US" sz="1050" dirty="0">
              <a:effectLst/>
              <a:latin typeface="Source Sans Pro" panose="020B0503030403020204" pitchFamily="34" charset="0"/>
              <a:ea typeface="Arial" panose="020B0604020202020204" pitchFamily="34" charset="0"/>
            </a:endParaRPr>
          </a:p>
        </p:txBody>
      </p:sp>
    </p:spTree>
    <p:extLst>
      <p:ext uri="{BB962C8B-B14F-4D97-AF65-F5344CB8AC3E}">
        <p14:creationId xmlns:p14="http://schemas.microsoft.com/office/powerpoint/2010/main" val="239617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89888A-A8C6-22DD-55C6-4D3E8D81A1B9}"/>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A2B2B86-9767-9BD7-B174-3E08F3C5C23A}"/>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D3BE253-3B3F-91B2-4D42-6D5D2C3E2613}"/>
              </a:ext>
            </a:extLst>
          </p:cNvPr>
          <p:cNvSpPr txBox="1"/>
          <p:nvPr/>
        </p:nvSpPr>
        <p:spPr>
          <a:xfrm>
            <a:off x="595424" y="331040"/>
            <a:ext cx="5279596" cy="523220"/>
          </a:xfrm>
          <a:prstGeom prst="rect">
            <a:avLst/>
          </a:prstGeom>
          <a:noFill/>
        </p:spPr>
        <p:txBody>
          <a:bodyPr wrap="square" rtlCol="0">
            <a:spAutoFit/>
          </a:bodyPr>
          <a:lstStyle/>
          <a:p>
            <a:r>
              <a:rPr lang="en-US" sz="2800" b="1" dirty="0">
                <a:solidFill>
                  <a:schemeClr val="bg1"/>
                </a:solidFill>
                <a:effectLst/>
                <a:latin typeface="Source Sans Pro Semibold" panose="020B0503030403020204" pitchFamily="34" charset="0"/>
              </a:rPr>
              <a:t>Presenter Introduction </a:t>
            </a:r>
            <a:endParaRPr lang="en-US" sz="2800" dirty="0">
              <a:solidFill>
                <a:schemeClr val="bg1"/>
              </a:solidFill>
              <a:latin typeface="Source Sans Pro Light" panose="020B0403030403020204" pitchFamily="34" charset="0"/>
            </a:endParaRPr>
          </a:p>
        </p:txBody>
      </p:sp>
      <p:sp>
        <p:nvSpPr>
          <p:cNvPr id="7" name="TextBox 6">
            <a:extLst>
              <a:ext uri="{FF2B5EF4-FFF2-40B4-BE49-F238E27FC236}">
                <a16:creationId xmlns:a16="http://schemas.microsoft.com/office/drawing/2014/main" id="{D8159853-47A5-86F3-0C8A-9AC42532D5E6}"/>
              </a:ext>
            </a:extLst>
          </p:cNvPr>
          <p:cNvSpPr txBox="1"/>
          <p:nvPr/>
        </p:nvSpPr>
        <p:spPr>
          <a:xfrm>
            <a:off x="595423" y="1352120"/>
            <a:ext cx="10977451" cy="338554"/>
          </a:xfrm>
          <a:prstGeom prst="rect">
            <a:avLst/>
          </a:prstGeom>
          <a:noFill/>
        </p:spPr>
        <p:txBody>
          <a:bodyPr wrap="square" rtlCol="0">
            <a:spAutoFit/>
          </a:bodyPr>
          <a:lstStyle/>
          <a:p>
            <a:pPr marR="0" lvl="0">
              <a:spcBef>
                <a:spcPts val="0"/>
              </a:spcBef>
              <a:spcAft>
                <a:spcPts val="0"/>
              </a:spcAft>
            </a:pPr>
            <a:r>
              <a:rPr lang="en-GB" sz="1600" i="1" dirty="0">
                <a:latin typeface="Source Sans Pro" panose="020B0503030403020204" pitchFamily="34" charset="0"/>
                <a:ea typeface="Arial" panose="020B0604020202020204" pitchFamily="34" charset="0"/>
              </a:rPr>
              <a:t>(</a:t>
            </a:r>
            <a:r>
              <a:rPr lang="en-GB" sz="1600" i="1" dirty="0">
                <a:effectLst/>
                <a:latin typeface="Source Sans Pro" panose="020B0503030403020204" pitchFamily="34" charset="0"/>
                <a:ea typeface="Arial" panose="020B0604020202020204" pitchFamily="34" charset="0"/>
              </a:rPr>
              <a:t>Note: Slide serves as a placeholder for presenter(s) who wish to include their picture and any introductory information.)  </a:t>
            </a:r>
            <a:endParaRPr lang="en-US" sz="1600" i="1" dirty="0">
              <a:effectLst/>
              <a:latin typeface="Source Sans Pro" panose="020B0503030403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A197E0A5-FB57-98E0-E9D5-0BF283B2FC06}"/>
              </a:ext>
            </a:extLst>
          </p:cNvPr>
          <p:cNvSpPr txBox="1"/>
          <p:nvPr/>
        </p:nvSpPr>
        <p:spPr>
          <a:xfrm>
            <a:off x="5875020" y="2881418"/>
            <a:ext cx="4333204" cy="2185214"/>
          </a:xfrm>
          <a:prstGeom prst="rect">
            <a:avLst/>
          </a:prstGeom>
          <a:noFill/>
        </p:spPr>
        <p:txBody>
          <a:bodyPr wrap="square" rtlCol="0">
            <a:spAutoFit/>
          </a:bodyPr>
          <a:lstStyle/>
          <a:p>
            <a:pPr marR="0" lvl="0">
              <a:spcBef>
                <a:spcPts val="0"/>
              </a:spcBef>
              <a:spcAft>
                <a:spcPts val="0"/>
              </a:spcAft>
            </a:pPr>
            <a:r>
              <a:rPr lang="en-GB" sz="2400" b="1" dirty="0">
                <a:solidFill>
                  <a:srgbClr val="288F9C"/>
                </a:solidFill>
                <a:effectLst/>
                <a:latin typeface="Source Sans Pro" panose="020B0503030403020204" pitchFamily="34" charset="0"/>
                <a:ea typeface="Arial" panose="020B0604020202020204" pitchFamily="34" charset="0"/>
              </a:rPr>
              <a:t>First Name and Last Name</a:t>
            </a:r>
          </a:p>
          <a:p>
            <a:br>
              <a:rPr lang="en-GB" sz="1600" dirty="0">
                <a:latin typeface="Source Sans Pro" panose="020B0503030403020204" pitchFamily="34" charset="0"/>
                <a:ea typeface="Arial" panose="020B0604020202020204" pitchFamily="34" charset="0"/>
              </a:rPr>
            </a:br>
            <a:r>
              <a:rPr lang="en-GB" sz="1600" dirty="0">
                <a:effectLst/>
                <a:latin typeface="Source Sans Pro" panose="020B0503030403020204" pitchFamily="34" charset="0"/>
                <a:ea typeface="Arial" panose="020B0604020202020204" pitchFamily="34" charset="0"/>
              </a:rPr>
              <a:t>Lorem ipsum </a:t>
            </a:r>
            <a:r>
              <a:rPr lang="en-GB" sz="1600" dirty="0" err="1">
                <a:effectLst/>
                <a:latin typeface="Source Sans Pro" panose="020B0503030403020204" pitchFamily="34" charset="0"/>
                <a:ea typeface="Arial" panose="020B0604020202020204" pitchFamily="34" charset="0"/>
              </a:rPr>
              <a:t>dolor</a:t>
            </a:r>
            <a:r>
              <a:rPr lang="en-GB" sz="1600" dirty="0">
                <a:effectLst/>
                <a:latin typeface="Source Sans Pro" panose="020B0503030403020204" pitchFamily="34" charset="0"/>
                <a:ea typeface="Arial" panose="020B0604020202020204" pitchFamily="34" charset="0"/>
              </a:rPr>
              <a:t> sit </a:t>
            </a:r>
            <a:r>
              <a:rPr lang="en-GB" sz="1600" dirty="0" err="1">
                <a:effectLst/>
                <a:latin typeface="Source Sans Pro" panose="020B0503030403020204" pitchFamily="34" charset="0"/>
                <a:ea typeface="Arial" panose="020B0604020202020204" pitchFamily="34" charset="0"/>
              </a:rPr>
              <a:t>amet</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consectetur</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adipiscing</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elit</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sed</a:t>
            </a:r>
            <a:r>
              <a:rPr lang="en-GB" sz="1600" dirty="0">
                <a:effectLst/>
                <a:latin typeface="Source Sans Pro" panose="020B0503030403020204" pitchFamily="34" charset="0"/>
                <a:ea typeface="Arial" panose="020B0604020202020204" pitchFamily="34" charset="0"/>
              </a:rPr>
              <a:t> do </a:t>
            </a:r>
            <a:r>
              <a:rPr lang="en-GB" sz="1600" dirty="0" err="1">
                <a:effectLst/>
                <a:latin typeface="Source Sans Pro" panose="020B0503030403020204" pitchFamily="34" charset="0"/>
                <a:ea typeface="Arial" panose="020B0604020202020204" pitchFamily="34" charset="0"/>
              </a:rPr>
              <a:t>eiusmod</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tempor</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incididunt</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ut</a:t>
            </a:r>
            <a:r>
              <a:rPr lang="en-GB" sz="1600" dirty="0">
                <a:effectLst/>
                <a:latin typeface="Source Sans Pro" panose="020B0503030403020204" pitchFamily="34" charset="0"/>
                <a:ea typeface="Arial" panose="020B0604020202020204" pitchFamily="34" charset="0"/>
              </a:rPr>
              <a:t> labore et dolore magna </a:t>
            </a:r>
            <a:r>
              <a:rPr lang="en-GB" sz="1600" dirty="0" err="1">
                <a:effectLst/>
                <a:latin typeface="Source Sans Pro" panose="020B0503030403020204" pitchFamily="34" charset="0"/>
                <a:ea typeface="Arial" panose="020B0604020202020204" pitchFamily="34" charset="0"/>
              </a:rPr>
              <a:t>aliqua</a:t>
            </a:r>
            <a:r>
              <a:rPr lang="en-GB" sz="1600" dirty="0">
                <a:effectLst/>
                <a:latin typeface="Source Sans Pro" panose="020B0503030403020204" pitchFamily="34" charset="0"/>
                <a:ea typeface="Arial" panose="020B0604020202020204" pitchFamily="34" charset="0"/>
              </a:rPr>
              <a:t>. Ut </a:t>
            </a:r>
            <a:r>
              <a:rPr lang="en-GB" sz="1600" dirty="0" err="1">
                <a:effectLst/>
                <a:latin typeface="Source Sans Pro" panose="020B0503030403020204" pitchFamily="34" charset="0"/>
                <a:ea typeface="Arial" panose="020B0604020202020204" pitchFamily="34" charset="0"/>
              </a:rPr>
              <a:t>enim</a:t>
            </a:r>
            <a:r>
              <a:rPr lang="en-GB" sz="1600" dirty="0">
                <a:effectLst/>
                <a:latin typeface="Source Sans Pro" panose="020B0503030403020204" pitchFamily="34" charset="0"/>
                <a:ea typeface="Arial" panose="020B0604020202020204" pitchFamily="34" charset="0"/>
              </a:rPr>
              <a:t> ad minim </a:t>
            </a:r>
            <a:r>
              <a:rPr lang="en-GB" sz="1600" dirty="0" err="1">
                <a:effectLst/>
                <a:latin typeface="Source Sans Pro" panose="020B0503030403020204" pitchFamily="34" charset="0"/>
                <a:ea typeface="Arial" panose="020B0604020202020204" pitchFamily="34" charset="0"/>
              </a:rPr>
              <a:t>veniam</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quis</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nostrud</a:t>
            </a:r>
            <a:r>
              <a:rPr lang="en-GB" sz="1600" dirty="0">
                <a:effectLst/>
                <a:latin typeface="Source Sans Pro" panose="020B0503030403020204" pitchFamily="34" charset="0"/>
                <a:ea typeface="Arial" panose="020B0604020202020204" pitchFamily="34" charset="0"/>
              </a:rPr>
              <a:t> exercitation </a:t>
            </a:r>
            <a:r>
              <a:rPr lang="en-GB" sz="1600" dirty="0" err="1">
                <a:effectLst/>
                <a:latin typeface="Source Sans Pro" panose="020B0503030403020204" pitchFamily="34" charset="0"/>
                <a:ea typeface="Arial" panose="020B0604020202020204" pitchFamily="34" charset="0"/>
              </a:rPr>
              <a:t>ullamco</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laboris</a:t>
            </a:r>
            <a:r>
              <a:rPr lang="en-GB" sz="1600" dirty="0">
                <a:effectLst/>
                <a:latin typeface="Source Sans Pro" panose="020B0503030403020204" pitchFamily="34" charset="0"/>
                <a:ea typeface="Arial" panose="020B0604020202020204" pitchFamily="34" charset="0"/>
              </a:rPr>
              <a:t> nisi </a:t>
            </a:r>
            <a:r>
              <a:rPr lang="en-GB" sz="1600" dirty="0" err="1">
                <a:effectLst/>
                <a:latin typeface="Source Sans Pro" panose="020B0503030403020204" pitchFamily="34" charset="0"/>
                <a:ea typeface="Arial" panose="020B0604020202020204" pitchFamily="34" charset="0"/>
              </a:rPr>
              <a:t>ut</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aliquip</a:t>
            </a:r>
            <a:r>
              <a:rPr lang="en-GB" sz="1600" dirty="0">
                <a:effectLst/>
                <a:latin typeface="Source Sans Pro" panose="020B0503030403020204" pitchFamily="34" charset="0"/>
                <a:ea typeface="Arial" panose="020B0604020202020204" pitchFamily="34" charset="0"/>
              </a:rPr>
              <a:t> ex </a:t>
            </a:r>
            <a:r>
              <a:rPr lang="en-GB" sz="1600" dirty="0" err="1">
                <a:effectLst/>
                <a:latin typeface="Source Sans Pro" panose="020B0503030403020204" pitchFamily="34" charset="0"/>
                <a:ea typeface="Arial" panose="020B0604020202020204" pitchFamily="34" charset="0"/>
              </a:rPr>
              <a:t>ea</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commodo</a:t>
            </a:r>
            <a:r>
              <a:rPr lang="en-GB" sz="1600" dirty="0">
                <a:effectLst/>
                <a:latin typeface="Source Sans Pro" panose="020B0503030403020204" pitchFamily="34" charset="0"/>
                <a:ea typeface="Arial" panose="020B0604020202020204" pitchFamily="34" charset="0"/>
              </a:rPr>
              <a:t> </a:t>
            </a:r>
            <a:r>
              <a:rPr lang="en-GB" sz="1600" dirty="0" err="1">
                <a:effectLst/>
                <a:latin typeface="Source Sans Pro" panose="020B0503030403020204" pitchFamily="34" charset="0"/>
                <a:ea typeface="Arial" panose="020B0604020202020204" pitchFamily="34" charset="0"/>
              </a:rPr>
              <a:t>consequat</a:t>
            </a:r>
            <a:r>
              <a:rPr lang="en-GB" sz="1600" dirty="0">
                <a:effectLst/>
                <a:latin typeface="Source Sans Pro" panose="020B0503030403020204" pitchFamily="34" charset="0"/>
                <a:ea typeface="Arial" panose="020B0604020202020204" pitchFamily="34" charset="0"/>
              </a:rPr>
              <a:t>.</a:t>
            </a:r>
            <a:endParaRPr lang="en-US" sz="1600" dirty="0">
              <a:effectLst/>
              <a:latin typeface="Source Sans Pro" panose="020B0503030403020204" pitchFamily="34" charset="0"/>
              <a:ea typeface="Arial" panose="020B0604020202020204" pitchFamily="34" charset="0"/>
            </a:endParaRPr>
          </a:p>
        </p:txBody>
      </p:sp>
      <p:pic>
        <p:nvPicPr>
          <p:cNvPr id="9" name="Picture 8">
            <a:extLst>
              <a:ext uri="{FF2B5EF4-FFF2-40B4-BE49-F238E27FC236}">
                <a16:creationId xmlns:a16="http://schemas.microsoft.com/office/drawing/2014/main" id="{767B6DEC-7D4B-155A-D882-629F343FC281}"/>
              </a:ext>
            </a:extLst>
          </p:cNvPr>
          <p:cNvPicPr>
            <a:picLocks noChangeAspect="1"/>
          </p:cNvPicPr>
          <p:nvPr/>
        </p:nvPicPr>
        <p:blipFill>
          <a:blip r:embed="rId3"/>
          <a:stretch>
            <a:fillRect/>
          </a:stretch>
        </p:blipFill>
        <p:spPr>
          <a:xfrm>
            <a:off x="1955371" y="2556900"/>
            <a:ext cx="2834250" cy="2834250"/>
          </a:xfrm>
          <a:prstGeom prst="rect">
            <a:avLst/>
          </a:prstGeom>
        </p:spPr>
      </p:pic>
      <p:cxnSp>
        <p:nvCxnSpPr>
          <p:cNvPr id="11" name="Straight Connector 10">
            <a:extLst>
              <a:ext uri="{FF2B5EF4-FFF2-40B4-BE49-F238E27FC236}">
                <a16:creationId xmlns:a16="http://schemas.microsoft.com/office/drawing/2014/main" id="{345E6035-82E1-7C71-4BE7-2403DDAE829C}"/>
              </a:ext>
            </a:extLst>
          </p:cNvPr>
          <p:cNvCxnSpPr>
            <a:cxnSpLocks/>
          </p:cNvCxnSpPr>
          <p:nvPr/>
        </p:nvCxnSpPr>
        <p:spPr>
          <a:xfrm>
            <a:off x="5403421" y="2635763"/>
            <a:ext cx="0" cy="2676525"/>
          </a:xfrm>
          <a:prstGeom prst="line">
            <a:avLst/>
          </a:prstGeom>
          <a:ln w="19050">
            <a:solidFill>
              <a:srgbClr val="323F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494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61F480-EFC4-6DDE-D0C0-770C1C7E7684}"/>
              </a:ext>
            </a:extLst>
          </p:cNvPr>
          <p:cNvSpPr/>
          <p:nvPr/>
        </p:nvSpPr>
        <p:spPr>
          <a:xfrm>
            <a:off x="0" y="0"/>
            <a:ext cx="12192000" cy="6857999"/>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0F5D232-4345-D671-65BF-C93D08563B23}"/>
              </a:ext>
            </a:extLst>
          </p:cNvPr>
          <p:cNvGrpSpPr/>
          <p:nvPr/>
        </p:nvGrpSpPr>
        <p:grpSpPr>
          <a:xfrm>
            <a:off x="3456202" y="2467600"/>
            <a:ext cx="5279596" cy="1922797"/>
            <a:chOff x="3456202" y="2014033"/>
            <a:chExt cx="5279596" cy="1922797"/>
          </a:xfrm>
        </p:grpSpPr>
        <p:sp>
          <p:nvSpPr>
            <p:cNvPr id="6" name="TextBox 5">
              <a:extLst>
                <a:ext uri="{FF2B5EF4-FFF2-40B4-BE49-F238E27FC236}">
                  <a16:creationId xmlns:a16="http://schemas.microsoft.com/office/drawing/2014/main" id="{886E9EBF-EDDF-0D01-1E05-5192AEF3E6CB}"/>
                </a:ext>
              </a:extLst>
            </p:cNvPr>
            <p:cNvSpPr txBox="1"/>
            <p:nvPr/>
          </p:nvSpPr>
          <p:spPr>
            <a:xfrm>
              <a:off x="3456202" y="2921167"/>
              <a:ext cx="5279596" cy="1015663"/>
            </a:xfrm>
            <a:prstGeom prst="rect">
              <a:avLst/>
            </a:prstGeom>
            <a:noFill/>
          </p:spPr>
          <p:txBody>
            <a:bodyPr wrap="square" rtlCol="0">
              <a:spAutoFit/>
            </a:bodyPr>
            <a:lstStyle/>
            <a:p>
              <a:pPr algn="ctr"/>
              <a:r>
                <a:rPr lang="en-US" sz="6000" b="1" dirty="0">
                  <a:solidFill>
                    <a:srgbClr val="323F61"/>
                  </a:solidFill>
                  <a:effectLst/>
                  <a:latin typeface="Source Sans Pro Semibold" panose="020B0503030403020204" pitchFamily="34" charset="0"/>
                </a:rPr>
                <a:t>Q&amp;A </a:t>
              </a:r>
              <a:r>
                <a:rPr lang="en-US" sz="6000" b="1" dirty="0">
                  <a:solidFill>
                    <a:schemeClr val="bg1"/>
                  </a:solidFill>
                  <a:effectLst/>
                  <a:latin typeface="Source Sans Pro Semibold" panose="020B0503030403020204" pitchFamily="34" charset="0"/>
                </a:rPr>
                <a:t>Session </a:t>
              </a:r>
              <a:endParaRPr lang="en-US" sz="6000" dirty="0">
                <a:solidFill>
                  <a:schemeClr val="bg1"/>
                </a:solidFill>
                <a:latin typeface="Source Sans Pro Light" panose="020B0403030403020204" pitchFamily="34" charset="0"/>
              </a:endParaRPr>
            </a:p>
          </p:txBody>
        </p:sp>
        <p:pic>
          <p:nvPicPr>
            <p:cNvPr id="7" name="Picture 6">
              <a:extLst>
                <a:ext uri="{FF2B5EF4-FFF2-40B4-BE49-F238E27FC236}">
                  <a16:creationId xmlns:a16="http://schemas.microsoft.com/office/drawing/2014/main" id="{36607AAA-1C76-4084-FA13-B5C498DBFA34}"/>
                </a:ext>
              </a:extLst>
            </p:cNvPr>
            <p:cNvPicPr>
              <a:picLocks noChangeAspect="1"/>
            </p:cNvPicPr>
            <p:nvPr/>
          </p:nvPicPr>
          <p:blipFill>
            <a:blip r:embed="rId3"/>
            <a:stretch>
              <a:fillRect/>
            </a:stretch>
          </p:blipFill>
          <p:spPr>
            <a:xfrm>
              <a:off x="5526741" y="2014033"/>
              <a:ext cx="1133764" cy="1015663"/>
            </a:xfrm>
            <a:prstGeom prst="rect">
              <a:avLst/>
            </a:prstGeom>
          </p:spPr>
        </p:pic>
      </p:grpSp>
    </p:spTree>
    <p:extLst>
      <p:ext uri="{BB962C8B-B14F-4D97-AF65-F5344CB8AC3E}">
        <p14:creationId xmlns:p14="http://schemas.microsoft.com/office/powerpoint/2010/main" val="62142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988609-12D6-340C-5604-0359383B43A4}"/>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D6B31D3-A927-0A81-A169-C25A23D05AE9}"/>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41C69B-C68B-DB38-E61C-B370E4773FCC}"/>
              </a:ext>
            </a:extLst>
          </p:cNvPr>
          <p:cNvSpPr txBox="1"/>
          <p:nvPr/>
        </p:nvSpPr>
        <p:spPr>
          <a:xfrm>
            <a:off x="595424" y="331040"/>
            <a:ext cx="5279596" cy="523220"/>
          </a:xfrm>
          <a:prstGeom prst="rect">
            <a:avLst/>
          </a:prstGeom>
          <a:noFill/>
        </p:spPr>
        <p:txBody>
          <a:bodyPr wrap="square" rtlCol="0">
            <a:spAutoFit/>
          </a:bodyPr>
          <a:lstStyle/>
          <a:p>
            <a:r>
              <a:rPr lang="en-US" sz="2800" b="1" dirty="0">
                <a:solidFill>
                  <a:schemeClr val="bg1"/>
                </a:solidFill>
                <a:effectLst/>
                <a:latin typeface="Source Sans Pro Semibold" panose="020B0503030403020204" pitchFamily="34" charset="0"/>
              </a:rPr>
              <a:t>Follow Up and Contact </a:t>
            </a:r>
            <a:endParaRPr lang="en-US" sz="2800" dirty="0">
              <a:solidFill>
                <a:schemeClr val="bg1"/>
              </a:solidFill>
              <a:latin typeface="Source Sans Pro Light" panose="020B0403030403020204" pitchFamily="34" charset="0"/>
            </a:endParaRPr>
          </a:p>
        </p:txBody>
      </p:sp>
      <p:sp>
        <p:nvSpPr>
          <p:cNvPr id="9" name="TextBox 8">
            <a:extLst>
              <a:ext uri="{FF2B5EF4-FFF2-40B4-BE49-F238E27FC236}">
                <a16:creationId xmlns:a16="http://schemas.microsoft.com/office/drawing/2014/main" id="{B14047CD-817C-7941-03AB-7FFA098237B2}"/>
              </a:ext>
            </a:extLst>
          </p:cNvPr>
          <p:cNvSpPr txBox="1"/>
          <p:nvPr/>
        </p:nvSpPr>
        <p:spPr>
          <a:xfrm>
            <a:off x="595424" y="3138758"/>
            <a:ext cx="3143250" cy="923330"/>
          </a:xfrm>
          <a:prstGeom prst="rect">
            <a:avLst/>
          </a:prstGeom>
          <a:noFill/>
        </p:spPr>
        <p:txBody>
          <a:bodyPr wrap="square" rtlCol="0">
            <a:spAutoFit/>
          </a:bodyPr>
          <a:lstStyle/>
          <a:p>
            <a:pPr algn="ct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a:t>
            </a:r>
            <a:endParaRPr lang="en-US" sz="1600" dirty="0">
              <a:latin typeface="Source Sans Pro" panose="020B0503030403020204" pitchFamily="34" charset="0"/>
            </a:endParaRPr>
          </a:p>
        </p:txBody>
      </p:sp>
      <p:sp>
        <p:nvSpPr>
          <p:cNvPr id="10" name="TextBox 9">
            <a:extLst>
              <a:ext uri="{FF2B5EF4-FFF2-40B4-BE49-F238E27FC236}">
                <a16:creationId xmlns:a16="http://schemas.microsoft.com/office/drawing/2014/main" id="{D9234DDB-A401-7F81-F61B-C891068F9C7D}"/>
              </a:ext>
            </a:extLst>
          </p:cNvPr>
          <p:cNvSpPr txBox="1"/>
          <p:nvPr/>
        </p:nvSpPr>
        <p:spPr>
          <a:xfrm>
            <a:off x="4563805" y="3138758"/>
            <a:ext cx="3143250" cy="923330"/>
          </a:xfrm>
          <a:prstGeom prst="rect">
            <a:avLst/>
          </a:prstGeom>
          <a:noFill/>
        </p:spPr>
        <p:txBody>
          <a:bodyPr wrap="square" rtlCol="0">
            <a:spAutoFit/>
          </a:bodyPr>
          <a:lstStyle/>
          <a:p>
            <a:pPr algn="ct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a:t>
            </a:r>
            <a:endParaRPr lang="en-US" sz="1600" dirty="0">
              <a:latin typeface="Source Sans Pro" panose="020B0503030403020204" pitchFamily="34" charset="0"/>
            </a:endParaRPr>
          </a:p>
        </p:txBody>
      </p:sp>
      <p:sp>
        <p:nvSpPr>
          <p:cNvPr id="11" name="TextBox 10">
            <a:extLst>
              <a:ext uri="{FF2B5EF4-FFF2-40B4-BE49-F238E27FC236}">
                <a16:creationId xmlns:a16="http://schemas.microsoft.com/office/drawing/2014/main" id="{5078A719-EC4F-527B-559C-CCD617FD30C0}"/>
              </a:ext>
            </a:extLst>
          </p:cNvPr>
          <p:cNvSpPr txBox="1"/>
          <p:nvPr/>
        </p:nvSpPr>
        <p:spPr>
          <a:xfrm>
            <a:off x="8577374" y="3138758"/>
            <a:ext cx="3143250" cy="923330"/>
          </a:xfrm>
          <a:prstGeom prst="rect">
            <a:avLst/>
          </a:prstGeom>
          <a:noFill/>
        </p:spPr>
        <p:txBody>
          <a:bodyPr wrap="square" rtlCol="0">
            <a:spAutoFit/>
          </a:bodyPr>
          <a:lstStyle/>
          <a:p>
            <a:pPr algn="ct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a:t>
            </a:r>
            <a:endParaRPr lang="en-US" sz="1600" dirty="0">
              <a:latin typeface="Source Sans Pro" panose="020B0503030403020204" pitchFamily="34" charset="0"/>
            </a:endParaRPr>
          </a:p>
        </p:txBody>
      </p:sp>
      <p:pic>
        <p:nvPicPr>
          <p:cNvPr id="12" name="Picture 11">
            <a:extLst>
              <a:ext uri="{FF2B5EF4-FFF2-40B4-BE49-F238E27FC236}">
                <a16:creationId xmlns:a16="http://schemas.microsoft.com/office/drawing/2014/main" id="{3C59C86B-64DB-3ED5-69E8-221F81FF8B29}"/>
              </a:ext>
            </a:extLst>
          </p:cNvPr>
          <p:cNvPicPr>
            <a:picLocks noChangeAspect="1"/>
          </p:cNvPicPr>
          <p:nvPr/>
        </p:nvPicPr>
        <p:blipFill>
          <a:blip r:embed="rId3"/>
          <a:stretch>
            <a:fillRect/>
          </a:stretch>
        </p:blipFill>
        <p:spPr>
          <a:xfrm>
            <a:off x="1828019" y="2619375"/>
            <a:ext cx="584200" cy="419100"/>
          </a:xfrm>
          <a:prstGeom prst="rect">
            <a:avLst/>
          </a:prstGeom>
        </p:spPr>
      </p:pic>
      <p:pic>
        <p:nvPicPr>
          <p:cNvPr id="13" name="Picture 12">
            <a:extLst>
              <a:ext uri="{FF2B5EF4-FFF2-40B4-BE49-F238E27FC236}">
                <a16:creationId xmlns:a16="http://schemas.microsoft.com/office/drawing/2014/main" id="{CD96DAAC-1C32-5C70-6F3E-956FE59BC872}"/>
              </a:ext>
            </a:extLst>
          </p:cNvPr>
          <p:cNvPicPr>
            <a:picLocks noChangeAspect="1"/>
          </p:cNvPicPr>
          <p:nvPr/>
        </p:nvPicPr>
        <p:blipFill>
          <a:blip r:embed="rId4"/>
          <a:stretch>
            <a:fillRect/>
          </a:stretch>
        </p:blipFill>
        <p:spPr>
          <a:xfrm>
            <a:off x="5856029" y="2501900"/>
            <a:ext cx="558800" cy="558800"/>
          </a:xfrm>
          <a:prstGeom prst="rect">
            <a:avLst/>
          </a:prstGeom>
        </p:spPr>
      </p:pic>
      <p:pic>
        <p:nvPicPr>
          <p:cNvPr id="14" name="Picture 13">
            <a:extLst>
              <a:ext uri="{FF2B5EF4-FFF2-40B4-BE49-F238E27FC236}">
                <a16:creationId xmlns:a16="http://schemas.microsoft.com/office/drawing/2014/main" id="{D3FCF243-3BF9-9E72-F323-519C1B8B6D08}"/>
              </a:ext>
            </a:extLst>
          </p:cNvPr>
          <p:cNvPicPr>
            <a:picLocks noChangeAspect="1"/>
          </p:cNvPicPr>
          <p:nvPr/>
        </p:nvPicPr>
        <p:blipFill>
          <a:blip r:embed="rId5"/>
          <a:stretch>
            <a:fillRect/>
          </a:stretch>
        </p:blipFill>
        <p:spPr>
          <a:xfrm>
            <a:off x="9840329" y="2527300"/>
            <a:ext cx="609600" cy="533400"/>
          </a:xfrm>
          <a:prstGeom prst="rect">
            <a:avLst/>
          </a:prstGeom>
        </p:spPr>
      </p:pic>
    </p:spTree>
    <p:extLst>
      <p:ext uri="{BB962C8B-B14F-4D97-AF65-F5344CB8AC3E}">
        <p14:creationId xmlns:p14="http://schemas.microsoft.com/office/powerpoint/2010/main" val="3531915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AC58BD-170D-055D-5F6C-05E71CF31F66}"/>
              </a:ext>
            </a:extLst>
          </p:cNvPr>
          <p:cNvSpPr txBox="1"/>
          <p:nvPr/>
        </p:nvSpPr>
        <p:spPr>
          <a:xfrm>
            <a:off x="297712" y="1352120"/>
            <a:ext cx="11596576" cy="5386090"/>
          </a:xfrm>
          <a:prstGeom prst="rect">
            <a:avLst/>
          </a:prstGeom>
          <a:noFill/>
        </p:spPr>
        <p:txBody>
          <a:bodyPr wrap="square" rtlCol="0">
            <a:spAutoFit/>
          </a:bodyPr>
          <a:lstStyle/>
          <a:p>
            <a:pPr marL="114300" marR="0" indent="-114300" algn="just">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1</a:t>
            </a:r>
            <a:r>
              <a:rPr lang="en-GB" sz="1200" dirty="0">
                <a:solidFill>
                  <a:srgbClr val="000000"/>
                </a:solidFill>
                <a:effectLst/>
                <a:latin typeface="Source Sans Pro" panose="020B0503030403020204" pitchFamily="34" charset="0"/>
                <a:ea typeface="Arial" panose="020B0604020202020204" pitchFamily="34" charset="0"/>
              </a:rPr>
              <a:t> Copen CE, Brookmeyer KA, </a:t>
            </a:r>
            <a:r>
              <a:rPr lang="en-GB" sz="1200" dirty="0" err="1">
                <a:solidFill>
                  <a:srgbClr val="000000"/>
                </a:solidFill>
                <a:effectLst/>
                <a:latin typeface="Source Sans Pro" panose="020B0503030403020204" pitchFamily="34" charset="0"/>
                <a:ea typeface="Arial" panose="020B0604020202020204" pitchFamily="34" charset="0"/>
              </a:rPr>
              <a:t>Haderxhanaj</a:t>
            </a:r>
            <a:r>
              <a:rPr lang="en-GB" sz="1200" dirty="0">
                <a:solidFill>
                  <a:srgbClr val="000000"/>
                </a:solidFill>
                <a:effectLst/>
                <a:latin typeface="Source Sans Pro" panose="020B0503030403020204" pitchFamily="34" charset="0"/>
                <a:ea typeface="Arial" panose="020B0604020202020204" pitchFamily="34" charset="0"/>
              </a:rPr>
              <a:t> LT, Hogben M, Torrone EA. Sexual risk </a:t>
            </a:r>
            <a:r>
              <a:rPr lang="en-GB" sz="1200" dirty="0" err="1">
                <a:solidFill>
                  <a:srgbClr val="000000"/>
                </a:solidFill>
                <a:effectLst/>
                <a:latin typeface="Source Sans Pro" panose="020B0503030403020204" pitchFamily="34" charset="0"/>
                <a:ea typeface="Arial" panose="020B0604020202020204" pitchFamily="34" charset="0"/>
              </a:rPr>
              <a:t>behaviors</a:t>
            </a:r>
            <a:r>
              <a:rPr lang="en-GB" sz="1200" dirty="0">
                <a:solidFill>
                  <a:srgbClr val="000000"/>
                </a:solidFill>
                <a:effectLst/>
                <a:latin typeface="Source Sans Pro" panose="020B0503030403020204" pitchFamily="34" charset="0"/>
                <a:ea typeface="Arial" panose="020B0604020202020204" pitchFamily="34" charset="0"/>
              </a:rPr>
              <a:t> among persons diagnosed with primary and secondary syphilis who reported high-risk substance use: data from the National Notifiable Diseases Surveillance System, 2018. </a:t>
            </a:r>
            <a:r>
              <a:rPr lang="en-GB" sz="1200" i="1" dirty="0">
                <a:solidFill>
                  <a:srgbClr val="000000"/>
                </a:solidFill>
                <a:effectLst/>
                <a:latin typeface="Source Sans Pro" panose="020B0503030403020204" pitchFamily="34" charset="0"/>
                <a:ea typeface="Arial" panose="020B0604020202020204" pitchFamily="34" charset="0"/>
              </a:rPr>
              <a:t>Sexually Transmitted Diseases</a:t>
            </a:r>
            <a:r>
              <a:rPr lang="en-GB" sz="1200" dirty="0">
                <a:solidFill>
                  <a:srgbClr val="000000"/>
                </a:solidFill>
                <a:effectLst/>
                <a:latin typeface="Source Sans Pro" panose="020B0503030403020204" pitchFamily="34" charset="0"/>
                <a:ea typeface="Arial" panose="020B0604020202020204" pitchFamily="34" charset="0"/>
              </a:rPr>
              <a:t>. 2022 Feb 2;49(2):99.</a:t>
            </a:r>
          </a:p>
          <a:p>
            <a:pPr marL="0" marR="0">
              <a:spcBef>
                <a:spcPts val="0"/>
              </a:spcBef>
              <a:spcAft>
                <a:spcPts val="0"/>
              </a:spcAft>
            </a:pPr>
            <a:endParaRPr lang="en-GB" sz="1200" dirty="0">
              <a:solidFill>
                <a:srgbClr val="000000"/>
              </a:solidFill>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2</a:t>
            </a:r>
            <a:r>
              <a:rPr lang="en-GB" sz="1200" dirty="0">
                <a:solidFill>
                  <a:srgbClr val="000000"/>
                </a:solidFill>
                <a:effectLst/>
                <a:latin typeface="Source Sans Pro" panose="020B0503030403020204" pitchFamily="34" charset="0"/>
                <a:ea typeface="Arial" panose="020B0604020202020204" pitchFamily="34" charset="0"/>
              </a:rPr>
              <a:t> Liu S, </a:t>
            </a:r>
            <a:r>
              <a:rPr lang="en-GB" sz="1200" dirty="0" err="1">
                <a:solidFill>
                  <a:srgbClr val="000000"/>
                </a:solidFill>
                <a:effectLst/>
                <a:latin typeface="Source Sans Pro" panose="020B0503030403020204" pitchFamily="34" charset="0"/>
                <a:ea typeface="Arial" panose="020B0604020202020204" pitchFamily="34" charset="0"/>
              </a:rPr>
              <a:t>Vivolo</a:t>
            </a:r>
            <a:r>
              <a:rPr lang="en-GB" sz="1200" dirty="0">
                <a:solidFill>
                  <a:srgbClr val="000000"/>
                </a:solidFill>
                <a:effectLst/>
                <a:latin typeface="Source Sans Pro" panose="020B0503030403020204" pitchFamily="34" charset="0"/>
                <a:ea typeface="Arial" panose="020B0604020202020204" pitchFamily="34" charset="0"/>
              </a:rPr>
              <a:t>-Kantor A. A latent class analysis of drug and substance use patterns among patients treated in emergency departments for suspected drug overdose. </a:t>
            </a:r>
            <a:r>
              <a:rPr lang="en-GB" sz="1200" i="1" dirty="0">
                <a:solidFill>
                  <a:srgbClr val="000000"/>
                </a:solidFill>
                <a:effectLst/>
                <a:latin typeface="Source Sans Pro" panose="020B0503030403020204" pitchFamily="34" charset="0"/>
                <a:ea typeface="Arial" panose="020B0604020202020204" pitchFamily="34" charset="0"/>
              </a:rPr>
              <a:t>Addictive  </a:t>
            </a:r>
          </a:p>
          <a:p>
            <a:pPr marL="0" marR="0">
              <a:spcBef>
                <a:spcPts val="0"/>
              </a:spcBef>
              <a:spcAft>
                <a:spcPts val="0"/>
              </a:spcAft>
            </a:pPr>
            <a:r>
              <a:rPr lang="en-GB" sz="1200" i="1" dirty="0">
                <a:solidFill>
                  <a:srgbClr val="000000"/>
                </a:solidFill>
                <a:latin typeface="Source Sans Pro" panose="020B0503030403020204" pitchFamily="34" charset="0"/>
                <a:ea typeface="Arial" panose="020B0604020202020204" pitchFamily="34" charset="0"/>
              </a:rPr>
              <a:t>   </a:t>
            </a:r>
            <a:r>
              <a:rPr lang="en-GB" sz="1200" i="1" dirty="0" err="1">
                <a:solidFill>
                  <a:srgbClr val="000000"/>
                </a:solidFill>
                <a:effectLst/>
                <a:latin typeface="Source Sans Pro" panose="020B0503030403020204" pitchFamily="34" charset="0"/>
                <a:ea typeface="Arial" panose="020B0604020202020204" pitchFamily="34" charset="0"/>
              </a:rPr>
              <a:t>Behaviors</a:t>
            </a:r>
            <a:r>
              <a:rPr lang="en-GB" sz="1200" dirty="0">
                <a:solidFill>
                  <a:srgbClr val="000000"/>
                </a:solidFill>
                <a:effectLst/>
                <a:latin typeface="Source Sans Pro" panose="020B0503030403020204" pitchFamily="34" charset="0"/>
                <a:ea typeface="Arial" panose="020B0604020202020204" pitchFamily="34" charset="0"/>
              </a:rPr>
              <a:t>. 2020 Feb 1;101:106142.</a:t>
            </a: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endParaRPr lang="en-GB" sz="1200" dirty="0">
              <a:solidFill>
                <a:srgbClr val="000000"/>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3</a:t>
            </a:r>
            <a:r>
              <a:rPr lang="en-GB" sz="1200" dirty="0">
                <a:solidFill>
                  <a:srgbClr val="000000"/>
                </a:solidFill>
                <a:effectLst/>
                <a:latin typeface="Source Sans Pro" panose="020B0503030403020204" pitchFamily="34" charset="0"/>
                <a:ea typeface="Arial" panose="020B0604020202020204" pitchFamily="34" charset="0"/>
              </a:rPr>
              <a:t> Yu J, Appel P, Rogers M, Blank S, Davis C, Warren B, et al. Integrating intervention for substance use disorder in a healthcare setting: practice and outcomes in New York City STD </a:t>
            </a:r>
          </a:p>
          <a:p>
            <a:pPr marL="0" marR="0">
              <a:spcBef>
                <a:spcPts val="0"/>
              </a:spcBef>
              <a:spcAft>
                <a:spcPts val="0"/>
              </a:spcAft>
            </a:pPr>
            <a:r>
              <a:rPr lang="en-GB" sz="1200" dirty="0">
                <a:solidFill>
                  <a:srgbClr val="000000"/>
                </a:solidFill>
                <a:latin typeface="Source Sans Pro" panose="020B0503030403020204" pitchFamily="34" charset="0"/>
                <a:ea typeface="Arial" panose="020B0604020202020204" pitchFamily="34" charset="0"/>
              </a:rPr>
              <a:t>   </a:t>
            </a:r>
            <a:r>
              <a:rPr lang="en-GB" sz="1200" dirty="0">
                <a:solidFill>
                  <a:srgbClr val="000000"/>
                </a:solidFill>
                <a:effectLst/>
                <a:latin typeface="Source Sans Pro" panose="020B0503030403020204" pitchFamily="34" charset="0"/>
                <a:ea typeface="Arial" panose="020B0604020202020204" pitchFamily="34" charset="0"/>
              </a:rPr>
              <a:t>clinics. </a:t>
            </a:r>
            <a:r>
              <a:rPr lang="en-GB" sz="1200" i="1" dirty="0">
                <a:solidFill>
                  <a:srgbClr val="000000"/>
                </a:solidFill>
                <a:effectLst/>
                <a:latin typeface="Source Sans Pro" panose="020B0503030403020204" pitchFamily="34" charset="0"/>
                <a:ea typeface="Arial" panose="020B0604020202020204" pitchFamily="34" charset="0"/>
              </a:rPr>
              <a:t>Am J Drug Alcohol Abuse</a:t>
            </a:r>
            <a:r>
              <a:rPr lang="en-GB" sz="1200" dirty="0">
                <a:solidFill>
                  <a:srgbClr val="000000"/>
                </a:solidFill>
                <a:effectLst/>
                <a:latin typeface="Source Sans Pro" panose="020B0503030403020204" pitchFamily="34" charset="0"/>
                <a:ea typeface="Arial" panose="020B0604020202020204" pitchFamily="34" charset="0"/>
              </a:rPr>
              <a:t>. 2016;42(1):32–8.</a:t>
            </a: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endParaRPr lang="en-GB" sz="1200" dirty="0">
              <a:solidFill>
                <a:srgbClr val="000000"/>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4</a:t>
            </a:r>
            <a:r>
              <a:rPr lang="en-GB" sz="1200" dirty="0">
                <a:solidFill>
                  <a:srgbClr val="000000"/>
                </a:solidFill>
                <a:effectLst/>
                <a:latin typeface="Source Sans Pro" panose="020B0503030403020204" pitchFamily="34" charset="0"/>
                <a:ea typeface="Arial" panose="020B0604020202020204" pitchFamily="34" charset="0"/>
              </a:rPr>
              <a:t> </a:t>
            </a:r>
            <a:r>
              <a:rPr lang="en-GB" sz="1200" dirty="0" err="1">
                <a:solidFill>
                  <a:srgbClr val="000000"/>
                </a:solidFill>
                <a:effectLst/>
                <a:latin typeface="Source Sans Pro" panose="020B0503030403020204" pitchFamily="34" charset="0"/>
                <a:ea typeface="Arial" panose="020B0604020202020204" pitchFamily="34" charset="0"/>
              </a:rPr>
              <a:t>Babor</a:t>
            </a:r>
            <a:r>
              <a:rPr lang="en-GB" sz="1200" dirty="0">
                <a:solidFill>
                  <a:srgbClr val="000000"/>
                </a:solidFill>
                <a:effectLst/>
                <a:latin typeface="Source Sans Pro" panose="020B0503030403020204" pitchFamily="34" charset="0"/>
                <a:ea typeface="Arial" panose="020B0604020202020204" pitchFamily="34" charset="0"/>
              </a:rPr>
              <a:t> TF, </a:t>
            </a:r>
            <a:r>
              <a:rPr lang="en-GB" sz="1200" dirty="0" err="1">
                <a:solidFill>
                  <a:srgbClr val="000000"/>
                </a:solidFill>
                <a:effectLst/>
                <a:latin typeface="Source Sans Pro" panose="020B0503030403020204" pitchFamily="34" charset="0"/>
                <a:ea typeface="Arial" panose="020B0604020202020204" pitchFamily="34" charset="0"/>
              </a:rPr>
              <a:t>McRee</a:t>
            </a:r>
            <a:r>
              <a:rPr lang="en-GB" sz="1200" dirty="0">
                <a:solidFill>
                  <a:srgbClr val="000000"/>
                </a:solidFill>
                <a:effectLst/>
                <a:latin typeface="Source Sans Pro" panose="020B0503030403020204" pitchFamily="34" charset="0"/>
                <a:ea typeface="Arial" panose="020B0604020202020204" pitchFamily="34" charset="0"/>
              </a:rPr>
              <a:t> BG, </a:t>
            </a:r>
            <a:r>
              <a:rPr lang="en-GB" sz="1200" dirty="0" err="1">
                <a:solidFill>
                  <a:srgbClr val="000000"/>
                </a:solidFill>
                <a:effectLst/>
                <a:latin typeface="Source Sans Pro" panose="020B0503030403020204" pitchFamily="34" charset="0"/>
                <a:ea typeface="Arial" panose="020B0604020202020204" pitchFamily="34" charset="0"/>
              </a:rPr>
              <a:t>Kassebaum</a:t>
            </a:r>
            <a:r>
              <a:rPr lang="en-GB" sz="1200" dirty="0">
                <a:solidFill>
                  <a:srgbClr val="000000"/>
                </a:solidFill>
                <a:effectLst/>
                <a:latin typeface="Source Sans Pro" panose="020B0503030403020204" pitchFamily="34" charset="0"/>
                <a:ea typeface="Arial" panose="020B0604020202020204" pitchFamily="34" charset="0"/>
              </a:rPr>
              <a:t> PA, Grimaldi PL, Ahmed K, Bray J. Screening, Brief Intervention, and Referral to Treatment (SBIRT): toward a public health approach to the </a:t>
            </a:r>
          </a:p>
          <a:p>
            <a:pPr marL="0" marR="0">
              <a:spcBef>
                <a:spcPts val="0"/>
              </a:spcBef>
              <a:spcAft>
                <a:spcPts val="0"/>
              </a:spcAft>
            </a:pPr>
            <a:r>
              <a:rPr lang="en-GB" sz="1200" dirty="0">
                <a:solidFill>
                  <a:srgbClr val="000000"/>
                </a:solidFill>
                <a:latin typeface="Source Sans Pro" panose="020B0503030403020204" pitchFamily="34" charset="0"/>
                <a:ea typeface="Arial" panose="020B0604020202020204" pitchFamily="34" charset="0"/>
              </a:rPr>
              <a:t>   </a:t>
            </a:r>
            <a:r>
              <a:rPr lang="en-GB" sz="1200" dirty="0">
                <a:solidFill>
                  <a:srgbClr val="000000"/>
                </a:solidFill>
                <a:effectLst/>
                <a:latin typeface="Source Sans Pro" panose="020B0503030403020204" pitchFamily="34" charset="0"/>
                <a:ea typeface="Arial" panose="020B0604020202020204" pitchFamily="34" charset="0"/>
              </a:rPr>
              <a:t>management of substance abuse. </a:t>
            </a:r>
            <a:r>
              <a:rPr lang="en-GB" sz="1200" i="1" dirty="0" err="1">
                <a:solidFill>
                  <a:srgbClr val="000000"/>
                </a:solidFill>
                <a:effectLst/>
                <a:latin typeface="Source Sans Pro" panose="020B0503030403020204" pitchFamily="34" charset="0"/>
                <a:ea typeface="Arial" panose="020B0604020202020204" pitchFamily="34" charset="0"/>
              </a:rPr>
              <a:t>Subst</a:t>
            </a:r>
            <a:r>
              <a:rPr lang="en-GB" sz="1200" i="1" dirty="0">
                <a:solidFill>
                  <a:srgbClr val="000000"/>
                </a:solidFill>
                <a:effectLst/>
                <a:latin typeface="Source Sans Pro" panose="020B0503030403020204" pitchFamily="34" charset="0"/>
                <a:ea typeface="Arial" panose="020B0604020202020204" pitchFamily="34" charset="0"/>
              </a:rPr>
              <a:t> </a:t>
            </a:r>
            <a:r>
              <a:rPr lang="en-GB" sz="1200" i="1" dirty="0" err="1">
                <a:solidFill>
                  <a:srgbClr val="000000"/>
                </a:solidFill>
                <a:effectLst/>
                <a:latin typeface="Source Sans Pro" panose="020B0503030403020204" pitchFamily="34" charset="0"/>
                <a:ea typeface="Arial" panose="020B0604020202020204" pitchFamily="34" charset="0"/>
              </a:rPr>
              <a:t>Abus</a:t>
            </a:r>
            <a:r>
              <a:rPr lang="en-GB" sz="1200" dirty="0">
                <a:solidFill>
                  <a:srgbClr val="000000"/>
                </a:solidFill>
                <a:effectLst/>
                <a:latin typeface="Source Sans Pro" panose="020B0503030403020204" pitchFamily="34" charset="0"/>
                <a:ea typeface="Arial" panose="020B0604020202020204" pitchFamily="34" charset="0"/>
              </a:rPr>
              <a:t>. 2007;28(3):7–30. </a:t>
            </a:r>
            <a:r>
              <a:rPr lang="en-GB" sz="1200" dirty="0" err="1">
                <a:solidFill>
                  <a:srgbClr val="000000"/>
                </a:solidFill>
                <a:effectLst/>
                <a:latin typeface="Source Sans Pro" panose="020B0503030403020204" pitchFamily="34" charset="0"/>
                <a:ea typeface="Arial" panose="020B0604020202020204" pitchFamily="34" charset="0"/>
              </a:rPr>
              <a:t>doi</a:t>
            </a:r>
            <a:r>
              <a:rPr lang="en-GB" sz="1200" dirty="0">
                <a:solidFill>
                  <a:srgbClr val="000000"/>
                </a:solidFill>
                <a:effectLst/>
                <a:latin typeface="Source Sans Pro" panose="020B0503030403020204" pitchFamily="34" charset="0"/>
                <a:ea typeface="Arial" panose="020B0604020202020204" pitchFamily="34" charset="0"/>
              </a:rPr>
              <a:t>: 10.1300/J465v28n03_03.</a:t>
            </a:r>
            <a:br>
              <a:rPr lang="en-GB" sz="1200" dirty="0">
                <a:solidFill>
                  <a:srgbClr val="000000"/>
                </a:solidFill>
                <a:effectLst/>
                <a:latin typeface="Source Sans Pro" panose="020B0503030403020204" pitchFamily="34" charset="0"/>
                <a:ea typeface="Arial" panose="020B0604020202020204" pitchFamily="34" charset="0"/>
              </a:rPr>
            </a:br>
            <a:br>
              <a:rPr lang="en-GB" sz="1200" dirty="0">
                <a:solidFill>
                  <a:srgbClr val="000000"/>
                </a:solidFill>
                <a:effectLst/>
                <a:latin typeface="Source Sans Pro" panose="020B0503030403020204" pitchFamily="34" charset="0"/>
                <a:ea typeface="Arial" panose="020B0604020202020204" pitchFamily="34" charset="0"/>
              </a:rPr>
            </a:br>
            <a:r>
              <a:rPr lang="en-GB" sz="1200" baseline="30000" dirty="0">
                <a:solidFill>
                  <a:srgbClr val="000000"/>
                </a:solidFill>
                <a:effectLst/>
                <a:latin typeface="Source Sans Pro" panose="020B0503030403020204" pitchFamily="34" charset="0"/>
                <a:ea typeface="Arial" panose="020B0604020202020204" pitchFamily="34" charset="0"/>
              </a:rPr>
              <a:t>5</a:t>
            </a:r>
            <a:r>
              <a:rPr lang="en-GB" sz="1200" dirty="0">
                <a:solidFill>
                  <a:srgbClr val="000000"/>
                </a:solidFill>
                <a:effectLst/>
                <a:latin typeface="Source Sans Pro" panose="020B0503030403020204" pitchFamily="34" charset="0"/>
                <a:ea typeface="Arial" panose="020B0604020202020204" pitchFamily="34" charset="0"/>
              </a:rPr>
              <a:t> NACCHO. </a:t>
            </a:r>
            <a:r>
              <a:rPr lang="en-GB" sz="1200" i="1" dirty="0">
                <a:solidFill>
                  <a:srgbClr val="000000"/>
                </a:solidFill>
                <a:effectLst/>
                <a:latin typeface="Source Sans Pro" panose="020B0503030403020204" pitchFamily="34" charset="0"/>
                <a:ea typeface="Arial" panose="020B0604020202020204" pitchFamily="34" charset="0"/>
              </a:rPr>
              <a:t>Delivering Screening, Brief Intervention, and Referral to Treatment to Mitigate High-Risk Substance Use in STI Clinical Settings</a:t>
            </a:r>
            <a:r>
              <a:rPr lang="en-GB" sz="1200" dirty="0">
                <a:solidFill>
                  <a:srgbClr val="000000"/>
                </a:solidFill>
                <a:effectLst/>
                <a:latin typeface="Source Sans Pro" panose="020B0503030403020204" pitchFamily="34" charset="0"/>
                <a:ea typeface="Arial" panose="020B0604020202020204" pitchFamily="34" charset="0"/>
              </a:rPr>
              <a:t>. 2024. Available at</a:t>
            </a:r>
            <a:r>
              <a:rPr lang="en-GB" sz="1200">
                <a:solidFill>
                  <a:srgbClr val="000000"/>
                </a:solidFill>
                <a:effectLst/>
                <a:latin typeface="Source Sans Pro" panose="020B0503030403020204" pitchFamily="34" charset="0"/>
                <a:ea typeface="Arial" panose="020B0604020202020204" pitchFamily="34" charset="0"/>
              </a:rPr>
              <a:t>: </a:t>
            </a:r>
            <a:br>
              <a:rPr lang="en-GB" sz="1200">
                <a:solidFill>
                  <a:srgbClr val="000000"/>
                </a:solidFill>
                <a:effectLst/>
                <a:latin typeface="Source Sans Pro" panose="020B0503030403020204" pitchFamily="34" charset="0"/>
                <a:ea typeface="Arial" panose="020B0604020202020204" pitchFamily="34" charset="0"/>
              </a:rPr>
            </a:br>
            <a:r>
              <a:rPr lang="en-GB" sz="1200">
                <a:solidFill>
                  <a:srgbClr val="000000"/>
                </a:solidFill>
                <a:effectLst/>
                <a:latin typeface="Source Sans Pro" panose="020B0503030403020204" pitchFamily="34" charset="0"/>
                <a:ea typeface="Arial" panose="020B0604020202020204" pitchFamily="34" charset="0"/>
              </a:rPr>
              <a:t>   </a:t>
            </a:r>
            <a:r>
              <a:rPr lang="en-GB" sz="1200">
                <a:solidFill>
                  <a:srgbClr val="000000"/>
                </a:solidFill>
                <a:effectLst/>
                <a:latin typeface="Source Sans Pro" panose="020B0503030403020204" pitchFamily="34" charset="0"/>
                <a:ea typeface="Arial" panose="020B0604020202020204" pitchFamily="34" charset="0"/>
                <a:hlinkClick r:id="rId3"/>
              </a:rPr>
              <a:t>https</a:t>
            </a:r>
            <a:r>
              <a:rPr lang="en-GB" sz="1200" dirty="0">
                <a:solidFill>
                  <a:srgbClr val="000000"/>
                </a:solidFill>
                <a:effectLst/>
                <a:latin typeface="Source Sans Pro" panose="020B0503030403020204" pitchFamily="34" charset="0"/>
                <a:ea typeface="Arial" panose="020B0604020202020204" pitchFamily="34" charset="0"/>
                <a:hlinkClick r:id="rId3"/>
              </a:rPr>
              <a:t>://www.naccho.org/blog/articles/delivering-screening-brief-intervention-and-referral-to-treatment-to-mitigate-high-risk-substance-use-in-sti-clinical-settings</a:t>
            </a:r>
            <a:r>
              <a:rPr lang="en-GB" sz="1200" dirty="0">
                <a:solidFill>
                  <a:srgbClr val="000000"/>
                </a:solidFill>
                <a:effectLst/>
                <a:latin typeface="Source Sans Pro" panose="020B0503030403020204" pitchFamily="34" charset="0"/>
                <a:ea typeface="Arial" panose="020B0604020202020204" pitchFamily="34" charset="0"/>
              </a:rPr>
              <a:t>  </a:t>
            </a: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endParaRPr lang="en-GB" sz="1200" dirty="0">
              <a:solidFill>
                <a:srgbClr val="000000"/>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5</a:t>
            </a:r>
            <a:r>
              <a:rPr lang="en-GB" sz="1200" dirty="0">
                <a:solidFill>
                  <a:srgbClr val="000000"/>
                </a:solidFill>
                <a:effectLst/>
                <a:latin typeface="Source Sans Pro" panose="020B0503030403020204" pitchFamily="34" charset="0"/>
                <a:ea typeface="Arial" panose="020B0604020202020204" pitchFamily="34" charset="0"/>
              </a:rPr>
              <a:t> Feaster DJ, Parish CL, Gooden L, Matheson T, Castellon PC, Duan R, Pan Y, Haynes LF, </a:t>
            </a:r>
            <a:r>
              <a:rPr lang="en-GB" sz="1200" dirty="0" err="1">
                <a:solidFill>
                  <a:srgbClr val="000000"/>
                </a:solidFill>
                <a:effectLst/>
                <a:latin typeface="Source Sans Pro" panose="020B0503030403020204" pitchFamily="34" charset="0"/>
                <a:ea typeface="Arial" panose="020B0604020202020204" pitchFamily="34" charset="0"/>
              </a:rPr>
              <a:t>Schackman</a:t>
            </a:r>
            <a:r>
              <a:rPr lang="en-GB" sz="1200" dirty="0">
                <a:solidFill>
                  <a:srgbClr val="000000"/>
                </a:solidFill>
                <a:effectLst/>
                <a:latin typeface="Source Sans Pro" panose="020B0503030403020204" pitchFamily="34" charset="0"/>
                <a:ea typeface="Arial" panose="020B0604020202020204" pitchFamily="34" charset="0"/>
              </a:rPr>
              <a:t> BR, </a:t>
            </a:r>
            <a:r>
              <a:rPr lang="en-GB" sz="1200" dirty="0" err="1">
                <a:solidFill>
                  <a:srgbClr val="000000"/>
                </a:solidFill>
                <a:effectLst/>
                <a:latin typeface="Source Sans Pro" panose="020B0503030403020204" pitchFamily="34" charset="0"/>
                <a:ea typeface="Arial" panose="020B0604020202020204" pitchFamily="34" charset="0"/>
              </a:rPr>
              <a:t>Malotte</a:t>
            </a:r>
            <a:r>
              <a:rPr lang="en-GB" sz="1200" dirty="0">
                <a:solidFill>
                  <a:srgbClr val="000000"/>
                </a:solidFill>
                <a:effectLst/>
                <a:latin typeface="Source Sans Pro" panose="020B0503030403020204" pitchFamily="34" charset="0"/>
                <a:ea typeface="Arial" panose="020B0604020202020204" pitchFamily="34" charset="0"/>
              </a:rPr>
              <a:t> CK, </a:t>
            </a:r>
            <a:r>
              <a:rPr lang="en-GB" sz="1200" dirty="0" err="1">
                <a:solidFill>
                  <a:srgbClr val="000000"/>
                </a:solidFill>
                <a:effectLst/>
                <a:latin typeface="Source Sans Pro" panose="020B0503030403020204" pitchFamily="34" charset="0"/>
                <a:ea typeface="Arial" panose="020B0604020202020204" pitchFamily="34" charset="0"/>
              </a:rPr>
              <a:t>Mandler</a:t>
            </a:r>
            <a:r>
              <a:rPr lang="en-GB" sz="1200" dirty="0">
                <a:solidFill>
                  <a:srgbClr val="000000"/>
                </a:solidFill>
                <a:effectLst/>
                <a:latin typeface="Source Sans Pro" panose="020B0503030403020204" pitchFamily="34" charset="0"/>
                <a:ea typeface="Arial" panose="020B0604020202020204" pitchFamily="34" charset="0"/>
              </a:rPr>
              <a:t> RN. Substance use and STI acquisition: Secondary </a:t>
            </a:r>
          </a:p>
          <a:p>
            <a:pPr marL="0" marR="0">
              <a:spcBef>
                <a:spcPts val="0"/>
              </a:spcBef>
              <a:spcAft>
                <a:spcPts val="0"/>
              </a:spcAft>
            </a:pPr>
            <a:r>
              <a:rPr lang="en-GB" sz="1200" dirty="0">
                <a:solidFill>
                  <a:srgbClr val="000000"/>
                </a:solidFill>
                <a:latin typeface="Source Sans Pro" panose="020B0503030403020204" pitchFamily="34" charset="0"/>
                <a:ea typeface="Arial" panose="020B0604020202020204" pitchFamily="34" charset="0"/>
              </a:rPr>
              <a:t>   </a:t>
            </a:r>
            <a:r>
              <a:rPr lang="en-GB" sz="1200" dirty="0">
                <a:solidFill>
                  <a:srgbClr val="000000"/>
                </a:solidFill>
                <a:effectLst/>
                <a:latin typeface="Source Sans Pro" panose="020B0503030403020204" pitchFamily="34" charset="0"/>
                <a:ea typeface="Arial" panose="020B0604020202020204" pitchFamily="34" charset="0"/>
              </a:rPr>
              <a:t>analysis from the AWARE study. </a:t>
            </a:r>
            <a:r>
              <a:rPr lang="en-GB" sz="1200" i="1" dirty="0">
                <a:solidFill>
                  <a:srgbClr val="000000"/>
                </a:solidFill>
                <a:effectLst/>
                <a:latin typeface="Source Sans Pro" panose="020B0503030403020204" pitchFamily="34" charset="0"/>
                <a:ea typeface="Arial" panose="020B0604020202020204" pitchFamily="34" charset="0"/>
              </a:rPr>
              <a:t>Drug and Alcohol Dependence</a:t>
            </a:r>
            <a:r>
              <a:rPr lang="en-GB" sz="1200" dirty="0">
                <a:solidFill>
                  <a:srgbClr val="000000"/>
                </a:solidFill>
                <a:effectLst/>
                <a:latin typeface="Source Sans Pro" panose="020B0503030403020204" pitchFamily="34" charset="0"/>
                <a:ea typeface="Arial" panose="020B0604020202020204" pitchFamily="34" charset="0"/>
              </a:rPr>
              <a:t>. 2016 Dec 1;169:171-9.</a:t>
            </a: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endParaRPr lang="en-GB" sz="1200" dirty="0">
              <a:solidFill>
                <a:srgbClr val="000000"/>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6</a:t>
            </a:r>
            <a:r>
              <a:rPr lang="en-GB" sz="1200" dirty="0">
                <a:solidFill>
                  <a:srgbClr val="000000"/>
                </a:solidFill>
                <a:effectLst/>
                <a:latin typeface="Source Sans Pro" panose="020B0503030403020204" pitchFamily="34" charset="0"/>
                <a:ea typeface="Arial" panose="020B0604020202020204" pitchFamily="34" charset="0"/>
              </a:rPr>
              <a:t> Werner RN, Gaskins M, Nast A, Dressler C. Incidence of sexually transmitted infections in men who have sex with men and who are at substantial risk of HIV infection–A meta-</a:t>
            </a:r>
          </a:p>
          <a:p>
            <a:pPr marL="0" marR="0">
              <a:spcBef>
                <a:spcPts val="0"/>
              </a:spcBef>
              <a:spcAft>
                <a:spcPts val="0"/>
              </a:spcAft>
            </a:pPr>
            <a:r>
              <a:rPr lang="en-GB" sz="1200" dirty="0">
                <a:solidFill>
                  <a:srgbClr val="000000"/>
                </a:solidFill>
                <a:latin typeface="Source Sans Pro" panose="020B0503030403020204" pitchFamily="34" charset="0"/>
                <a:ea typeface="Arial" panose="020B0604020202020204" pitchFamily="34" charset="0"/>
              </a:rPr>
              <a:t>   </a:t>
            </a:r>
            <a:r>
              <a:rPr lang="en-GB" sz="1200" dirty="0">
                <a:solidFill>
                  <a:srgbClr val="000000"/>
                </a:solidFill>
                <a:effectLst/>
                <a:latin typeface="Source Sans Pro" panose="020B0503030403020204" pitchFamily="34" charset="0"/>
                <a:ea typeface="Arial" panose="020B0604020202020204" pitchFamily="34" charset="0"/>
              </a:rPr>
              <a:t>analysis of data from trials and observational studies of HIV pre-exposure prophylaxis. </a:t>
            </a:r>
            <a:r>
              <a:rPr lang="en-GB" sz="1200" i="1" dirty="0" err="1">
                <a:solidFill>
                  <a:srgbClr val="000000"/>
                </a:solidFill>
                <a:effectLst/>
                <a:latin typeface="Source Sans Pro" panose="020B0503030403020204" pitchFamily="34" charset="0"/>
                <a:ea typeface="Arial" panose="020B0604020202020204" pitchFamily="34" charset="0"/>
              </a:rPr>
              <a:t>PloS</a:t>
            </a:r>
            <a:r>
              <a:rPr lang="en-GB" sz="1200" i="1" dirty="0">
                <a:solidFill>
                  <a:srgbClr val="000000"/>
                </a:solidFill>
                <a:effectLst/>
                <a:latin typeface="Source Sans Pro" panose="020B0503030403020204" pitchFamily="34" charset="0"/>
                <a:ea typeface="Arial" panose="020B0604020202020204" pitchFamily="34" charset="0"/>
              </a:rPr>
              <a:t> One</a:t>
            </a:r>
            <a:r>
              <a:rPr lang="en-GB" sz="1200" dirty="0">
                <a:solidFill>
                  <a:srgbClr val="000000"/>
                </a:solidFill>
                <a:effectLst/>
                <a:latin typeface="Source Sans Pro" panose="020B0503030403020204" pitchFamily="34" charset="0"/>
                <a:ea typeface="Arial" panose="020B0604020202020204" pitchFamily="34" charset="0"/>
              </a:rPr>
              <a:t>. 2018 Dec 3;13(12):e0208107.</a:t>
            </a: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endParaRPr lang="en-GB" sz="1200" dirty="0">
              <a:solidFill>
                <a:srgbClr val="000000"/>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7</a:t>
            </a:r>
            <a:r>
              <a:rPr lang="en-GB" sz="1200" dirty="0">
                <a:solidFill>
                  <a:srgbClr val="000000"/>
                </a:solidFill>
                <a:effectLst/>
                <a:latin typeface="Source Sans Pro" panose="020B0503030403020204" pitchFamily="34" charset="0"/>
                <a:ea typeface="Arial" panose="020B0604020202020204" pitchFamily="34" charset="0"/>
              </a:rPr>
              <a:t> </a:t>
            </a:r>
            <a:r>
              <a:rPr lang="en-GB" sz="1200" dirty="0" err="1">
                <a:solidFill>
                  <a:srgbClr val="000000"/>
                </a:solidFill>
                <a:effectLst/>
                <a:latin typeface="Source Sans Pro" panose="020B0503030403020204" pitchFamily="34" charset="0"/>
                <a:ea typeface="Arial" panose="020B0604020202020204" pitchFamily="34" charset="0"/>
              </a:rPr>
              <a:t>Mansergh</a:t>
            </a:r>
            <a:r>
              <a:rPr lang="en-GB" sz="1200" dirty="0">
                <a:solidFill>
                  <a:srgbClr val="000000"/>
                </a:solidFill>
                <a:effectLst/>
                <a:latin typeface="Source Sans Pro" panose="020B0503030403020204" pitchFamily="34" charset="0"/>
                <a:ea typeface="Arial" panose="020B0604020202020204" pitchFamily="34" charset="0"/>
              </a:rPr>
              <a:t> G, Stephenson R, </a:t>
            </a:r>
            <a:r>
              <a:rPr lang="en-GB" sz="1200" dirty="0" err="1">
                <a:solidFill>
                  <a:srgbClr val="000000"/>
                </a:solidFill>
                <a:effectLst/>
                <a:latin typeface="Source Sans Pro" panose="020B0503030403020204" pitchFamily="34" charset="0"/>
                <a:ea typeface="Arial" panose="020B0604020202020204" pitchFamily="34" charset="0"/>
              </a:rPr>
              <a:t>Hirshfield</a:t>
            </a:r>
            <a:r>
              <a:rPr lang="en-GB" sz="1200" dirty="0">
                <a:solidFill>
                  <a:srgbClr val="000000"/>
                </a:solidFill>
                <a:effectLst/>
                <a:latin typeface="Source Sans Pro" panose="020B0503030403020204" pitchFamily="34" charset="0"/>
                <a:ea typeface="Arial" panose="020B0604020202020204" pitchFamily="34" charset="0"/>
              </a:rPr>
              <a:t> S, Sullivan P. Understanding HIV sexual protection and its association with substance use during sex among MSM in an era of multiple </a:t>
            </a:r>
            <a:br>
              <a:rPr lang="en-GB" sz="1200" dirty="0">
                <a:solidFill>
                  <a:srgbClr val="000000"/>
                </a:solidFill>
                <a:effectLst/>
                <a:latin typeface="Source Sans Pro" panose="020B0503030403020204" pitchFamily="34" charset="0"/>
                <a:ea typeface="Arial" panose="020B0604020202020204" pitchFamily="34" charset="0"/>
              </a:rPr>
            </a:br>
            <a:r>
              <a:rPr lang="en-GB" sz="1200" dirty="0">
                <a:solidFill>
                  <a:srgbClr val="000000"/>
                </a:solidFill>
                <a:effectLst/>
                <a:latin typeface="Source Sans Pro" panose="020B0503030403020204" pitchFamily="34" charset="0"/>
                <a:ea typeface="Arial" panose="020B0604020202020204" pitchFamily="34" charset="0"/>
              </a:rPr>
              <a:t>   primary prevention products. JAIDS Journal of Acquired Immune Deficiency Syndromes. 2020 Dec 1;85(4):e67.</a:t>
            </a:r>
            <a:br>
              <a:rPr lang="en-GB" sz="1200" dirty="0">
                <a:solidFill>
                  <a:srgbClr val="000000"/>
                </a:solidFill>
                <a:effectLst/>
                <a:latin typeface="Source Sans Pro" panose="020B0503030403020204" pitchFamily="34" charset="0"/>
                <a:ea typeface="Arial" panose="020B0604020202020204" pitchFamily="34" charset="0"/>
              </a:rPr>
            </a:br>
            <a:br>
              <a:rPr lang="en-GB" sz="1200" baseline="30000" dirty="0">
                <a:solidFill>
                  <a:srgbClr val="000000"/>
                </a:solidFill>
                <a:effectLst/>
                <a:latin typeface="Source Sans Pro" panose="020B0503030403020204" pitchFamily="34" charset="0"/>
                <a:ea typeface="Arial" panose="020B0604020202020204" pitchFamily="34" charset="0"/>
              </a:rPr>
            </a:br>
            <a:r>
              <a:rPr lang="en-GB" sz="1200" baseline="30000" dirty="0">
                <a:solidFill>
                  <a:srgbClr val="000000"/>
                </a:solidFill>
                <a:effectLst/>
                <a:latin typeface="Source Sans Pro" panose="020B0503030403020204" pitchFamily="34" charset="0"/>
                <a:ea typeface="Arial" panose="020B0604020202020204" pitchFamily="34" charset="0"/>
              </a:rPr>
              <a:t>8</a:t>
            </a:r>
            <a:r>
              <a:rPr lang="en-GB" sz="1200" dirty="0">
                <a:solidFill>
                  <a:srgbClr val="000000"/>
                </a:solidFill>
                <a:effectLst/>
                <a:latin typeface="Source Sans Pro" panose="020B0503030403020204" pitchFamily="34" charset="0"/>
                <a:ea typeface="Arial" panose="020B0604020202020204" pitchFamily="34" charset="0"/>
              </a:rPr>
              <a:t> Compton WM, Jones CM. Substance use among men who have sex with men. </a:t>
            </a:r>
            <a:r>
              <a:rPr lang="en-GB" sz="1200" i="1" dirty="0">
                <a:solidFill>
                  <a:srgbClr val="000000"/>
                </a:solidFill>
                <a:effectLst/>
                <a:latin typeface="Source Sans Pro" panose="020B0503030403020204" pitchFamily="34" charset="0"/>
                <a:ea typeface="Arial" panose="020B0604020202020204" pitchFamily="34" charset="0"/>
              </a:rPr>
              <a:t>NEJM</a:t>
            </a:r>
            <a:r>
              <a:rPr lang="en-GB" sz="1200" dirty="0">
                <a:solidFill>
                  <a:srgbClr val="000000"/>
                </a:solidFill>
                <a:effectLst/>
                <a:latin typeface="Source Sans Pro" panose="020B0503030403020204" pitchFamily="34" charset="0"/>
                <a:ea typeface="Arial" panose="020B0604020202020204" pitchFamily="34" charset="0"/>
              </a:rPr>
              <a:t>. 2021 Jul 22;385(4):352-356. </a:t>
            </a:r>
            <a:r>
              <a:rPr lang="en-GB" sz="1200" dirty="0" err="1">
                <a:solidFill>
                  <a:srgbClr val="000000"/>
                </a:solidFill>
                <a:effectLst/>
                <a:latin typeface="Source Sans Pro" panose="020B0503030403020204" pitchFamily="34" charset="0"/>
                <a:ea typeface="Arial" panose="020B0604020202020204" pitchFamily="34" charset="0"/>
              </a:rPr>
              <a:t>doi</a:t>
            </a:r>
            <a:r>
              <a:rPr lang="en-GB" sz="1200" dirty="0">
                <a:solidFill>
                  <a:srgbClr val="000000"/>
                </a:solidFill>
                <a:effectLst/>
                <a:latin typeface="Source Sans Pro" panose="020B0503030403020204" pitchFamily="34" charset="0"/>
                <a:ea typeface="Arial" panose="020B0604020202020204" pitchFamily="34" charset="0"/>
              </a:rPr>
              <a:t>: 10.1056/NEJMra2033007. PMID: 34289278; PMCID: </a:t>
            </a:r>
          </a:p>
          <a:p>
            <a:pPr marL="0" marR="0">
              <a:spcBef>
                <a:spcPts val="0"/>
              </a:spcBef>
              <a:spcAft>
                <a:spcPts val="0"/>
              </a:spcAft>
            </a:pPr>
            <a:r>
              <a:rPr lang="en-GB" sz="1200" dirty="0">
                <a:solidFill>
                  <a:srgbClr val="000000"/>
                </a:solidFill>
                <a:latin typeface="Source Sans Pro" panose="020B0503030403020204" pitchFamily="34" charset="0"/>
                <a:ea typeface="Arial" panose="020B0604020202020204" pitchFamily="34" charset="0"/>
              </a:rPr>
              <a:t>   </a:t>
            </a:r>
            <a:r>
              <a:rPr lang="en-GB" sz="1200" dirty="0">
                <a:solidFill>
                  <a:srgbClr val="000000"/>
                </a:solidFill>
                <a:effectLst/>
                <a:latin typeface="Source Sans Pro" panose="020B0503030403020204" pitchFamily="34" charset="0"/>
                <a:ea typeface="Arial" panose="020B0604020202020204" pitchFamily="34" charset="0"/>
              </a:rPr>
              <a:t>PMC9169429.</a:t>
            </a: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endParaRPr lang="en-GB" sz="1200" dirty="0">
              <a:solidFill>
                <a:srgbClr val="000000"/>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9</a:t>
            </a:r>
            <a:r>
              <a:rPr lang="en-GB" sz="1200" dirty="0">
                <a:solidFill>
                  <a:srgbClr val="000000"/>
                </a:solidFill>
                <a:effectLst/>
                <a:latin typeface="Source Sans Pro" panose="020B0503030403020204" pitchFamily="34" charset="0"/>
                <a:ea typeface="Arial" panose="020B0604020202020204" pitchFamily="34" charset="0"/>
              </a:rPr>
              <a:t> </a:t>
            </a:r>
            <a:r>
              <a:rPr lang="en-GB" sz="1200" dirty="0" err="1">
                <a:solidFill>
                  <a:srgbClr val="000000"/>
                </a:solidFill>
                <a:effectLst/>
                <a:latin typeface="Source Sans Pro" panose="020B0503030403020204" pitchFamily="34" charset="0"/>
                <a:ea typeface="Arial" panose="020B0604020202020204" pitchFamily="34" charset="0"/>
              </a:rPr>
              <a:t>Jemberie</a:t>
            </a:r>
            <a:r>
              <a:rPr lang="en-GB" sz="1200" dirty="0">
                <a:solidFill>
                  <a:srgbClr val="000000"/>
                </a:solidFill>
                <a:effectLst/>
                <a:latin typeface="Source Sans Pro" panose="020B0503030403020204" pitchFamily="34" charset="0"/>
                <a:ea typeface="Arial" panose="020B0604020202020204" pitchFamily="34" charset="0"/>
              </a:rPr>
              <a:t> WB, Stewart Williams J, Eriksson M, </a:t>
            </a:r>
            <a:r>
              <a:rPr lang="en-GB" sz="1200" dirty="0" err="1">
                <a:solidFill>
                  <a:srgbClr val="000000"/>
                </a:solidFill>
                <a:effectLst/>
                <a:latin typeface="Source Sans Pro" panose="020B0503030403020204" pitchFamily="34" charset="0"/>
                <a:ea typeface="Arial" panose="020B0604020202020204" pitchFamily="34" charset="0"/>
              </a:rPr>
              <a:t>Grönlund</a:t>
            </a:r>
            <a:r>
              <a:rPr lang="en-GB" sz="1200" dirty="0">
                <a:solidFill>
                  <a:srgbClr val="000000"/>
                </a:solidFill>
                <a:effectLst/>
                <a:latin typeface="Source Sans Pro" panose="020B0503030403020204" pitchFamily="34" charset="0"/>
                <a:ea typeface="Arial" panose="020B0604020202020204" pitchFamily="34" charset="0"/>
              </a:rPr>
              <a:t> AS, Ng N, </a:t>
            </a:r>
            <a:r>
              <a:rPr lang="en-GB" sz="1200" dirty="0" err="1">
                <a:solidFill>
                  <a:srgbClr val="000000"/>
                </a:solidFill>
                <a:effectLst/>
                <a:latin typeface="Source Sans Pro" panose="020B0503030403020204" pitchFamily="34" charset="0"/>
                <a:ea typeface="Arial" panose="020B0604020202020204" pitchFamily="34" charset="0"/>
              </a:rPr>
              <a:t>Blom</a:t>
            </a:r>
            <a:r>
              <a:rPr lang="en-GB" sz="1200" dirty="0">
                <a:solidFill>
                  <a:srgbClr val="000000"/>
                </a:solidFill>
                <a:effectLst/>
                <a:latin typeface="Source Sans Pro" panose="020B0503030403020204" pitchFamily="34" charset="0"/>
                <a:ea typeface="Arial" panose="020B0604020202020204" pitchFamily="34" charset="0"/>
              </a:rPr>
              <a:t> Nilsson M, </a:t>
            </a:r>
            <a:r>
              <a:rPr lang="en-GB" sz="1200" dirty="0" err="1">
                <a:solidFill>
                  <a:srgbClr val="000000"/>
                </a:solidFill>
                <a:effectLst/>
                <a:latin typeface="Source Sans Pro" panose="020B0503030403020204" pitchFamily="34" charset="0"/>
                <a:ea typeface="Arial" panose="020B0604020202020204" pitchFamily="34" charset="0"/>
              </a:rPr>
              <a:t>Padyab</a:t>
            </a:r>
            <a:r>
              <a:rPr lang="en-GB" sz="1200" dirty="0">
                <a:solidFill>
                  <a:srgbClr val="000000"/>
                </a:solidFill>
                <a:effectLst/>
                <a:latin typeface="Source Sans Pro" panose="020B0503030403020204" pitchFamily="34" charset="0"/>
                <a:ea typeface="Arial" panose="020B0604020202020204" pitchFamily="34" charset="0"/>
              </a:rPr>
              <a:t> M, Priest KC, </a:t>
            </a:r>
            <a:r>
              <a:rPr lang="en-GB" sz="1200" dirty="0" err="1">
                <a:solidFill>
                  <a:srgbClr val="000000"/>
                </a:solidFill>
                <a:effectLst/>
                <a:latin typeface="Source Sans Pro" panose="020B0503030403020204" pitchFamily="34" charset="0"/>
                <a:ea typeface="Arial" panose="020B0604020202020204" pitchFamily="34" charset="0"/>
              </a:rPr>
              <a:t>Sandlund</a:t>
            </a:r>
            <a:r>
              <a:rPr lang="en-GB" sz="1200" dirty="0">
                <a:solidFill>
                  <a:srgbClr val="000000"/>
                </a:solidFill>
                <a:effectLst/>
                <a:latin typeface="Source Sans Pro" panose="020B0503030403020204" pitchFamily="34" charset="0"/>
                <a:ea typeface="Arial" panose="020B0604020202020204" pitchFamily="34" charset="0"/>
              </a:rPr>
              <a:t> M, </a:t>
            </a:r>
            <a:r>
              <a:rPr lang="en-GB" sz="1200" dirty="0" err="1">
                <a:solidFill>
                  <a:srgbClr val="000000"/>
                </a:solidFill>
                <a:effectLst/>
                <a:latin typeface="Source Sans Pro" panose="020B0503030403020204" pitchFamily="34" charset="0"/>
                <a:ea typeface="Arial" panose="020B0604020202020204" pitchFamily="34" charset="0"/>
              </a:rPr>
              <a:t>Snellman</a:t>
            </a:r>
            <a:r>
              <a:rPr lang="en-GB" sz="1200" dirty="0">
                <a:solidFill>
                  <a:srgbClr val="000000"/>
                </a:solidFill>
                <a:effectLst/>
                <a:latin typeface="Source Sans Pro" panose="020B0503030403020204" pitchFamily="34" charset="0"/>
                <a:ea typeface="Arial" panose="020B0604020202020204" pitchFamily="34" charset="0"/>
              </a:rPr>
              <a:t> F, McCarty D. Substance use disorders and COVID-19: </a:t>
            </a:r>
          </a:p>
          <a:p>
            <a:pPr marL="0" marR="0">
              <a:spcBef>
                <a:spcPts val="0"/>
              </a:spcBef>
              <a:spcAft>
                <a:spcPts val="0"/>
              </a:spcAft>
            </a:pPr>
            <a:r>
              <a:rPr lang="en-GB" sz="1200" dirty="0">
                <a:solidFill>
                  <a:srgbClr val="000000"/>
                </a:solidFill>
                <a:latin typeface="Source Sans Pro" panose="020B0503030403020204" pitchFamily="34" charset="0"/>
                <a:ea typeface="Arial" panose="020B0604020202020204" pitchFamily="34" charset="0"/>
              </a:rPr>
              <a:t>   </a:t>
            </a:r>
            <a:r>
              <a:rPr lang="en-GB" sz="1200" dirty="0">
                <a:solidFill>
                  <a:srgbClr val="000000"/>
                </a:solidFill>
                <a:effectLst/>
                <a:latin typeface="Source Sans Pro" panose="020B0503030403020204" pitchFamily="34" charset="0"/>
                <a:ea typeface="Arial" panose="020B0604020202020204" pitchFamily="34" charset="0"/>
              </a:rPr>
              <a:t>multi-faceted problems which require multi-pronged solutions. </a:t>
            </a:r>
            <a:r>
              <a:rPr lang="en-GB" sz="1200" i="1" dirty="0">
                <a:solidFill>
                  <a:srgbClr val="000000"/>
                </a:solidFill>
                <a:effectLst/>
                <a:latin typeface="Source Sans Pro" panose="020B0503030403020204" pitchFamily="34" charset="0"/>
                <a:ea typeface="Arial" panose="020B0604020202020204" pitchFamily="34" charset="0"/>
              </a:rPr>
              <a:t>Frontiers in Psychiatry</a:t>
            </a:r>
            <a:r>
              <a:rPr lang="en-GB" sz="1200" dirty="0">
                <a:solidFill>
                  <a:srgbClr val="000000"/>
                </a:solidFill>
                <a:effectLst/>
                <a:latin typeface="Source Sans Pro" panose="020B0503030403020204" pitchFamily="34" charset="0"/>
                <a:ea typeface="Arial" panose="020B0604020202020204" pitchFamily="34" charset="0"/>
              </a:rPr>
              <a:t>. 2020 Jul 21;11:714.</a:t>
            </a:r>
            <a:endParaRPr lang="en-US" sz="1200" dirty="0">
              <a:solidFill>
                <a:srgbClr val="5F5F5F"/>
              </a:solidFill>
              <a:effectLst/>
              <a:latin typeface="Source Sans Pro" panose="020B0503030403020204" pitchFamily="34" charset="0"/>
              <a:ea typeface="Arial" panose="020B0604020202020204" pitchFamily="34" charset="0"/>
            </a:endParaRPr>
          </a:p>
        </p:txBody>
      </p:sp>
      <p:sp>
        <p:nvSpPr>
          <p:cNvPr id="2" name="Rectangle 1">
            <a:extLst>
              <a:ext uri="{FF2B5EF4-FFF2-40B4-BE49-F238E27FC236}">
                <a16:creationId xmlns:a16="http://schemas.microsoft.com/office/drawing/2014/main" id="{6A9B1030-336E-7270-562A-6A91FA4FEB7C}"/>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D7CFD32-DEDE-AED8-F0DC-AB32507F1162}"/>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C402CA-4F9A-6C9C-D3BB-AD582050FFFC}"/>
              </a:ext>
            </a:extLst>
          </p:cNvPr>
          <p:cNvSpPr txBox="1"/>
          <p:nvPr/>
        </p:nvSpPr>
        <p:spPr>
          <a:xfrm>
            <a:off x="595424" y="331040"/>
            <a:ext cx="3625050" cy="523220"/>
          </a:xfrm>
          <a:prstGeom prst="rect">
            <a:avLst/>
          </a:prstGeom>
          <a:noFill/>
        </p:spPr>
        <p:txBody>
          <a:bodyPr wrap="square" rtlCol="0">
            <a:spAutoFit/>
          </a:bodyPr>
          <a:lstStyle/>
          <a:p>
            <a:r>
              <a:rPr lang="en-US" sz="2800" b="1" dirty="0">
                <a:solidFill>
                  <a:schemeClr val="bg1"/>
                </a:solidFill>
                <a:effectLst/>
                <a:latin typeface="Source Sans Pro Semibold" panose="020B0503030403020204" pitchFamily="34" charset="0"/>
              </a:rPr>
              <a:t>Citations</a:t>
            </a:r>
            <a:endParaRPr lang="en-US" sz="2800" dirty="0">
              <a:solidFill>
                <a:schemeClr val="bg1"/>
              </a:solidFill>
              <a:latin typeface="Source Sans Pro Light" panose="020B0403030403020204" pitchFamily="34" charset="0"/>
            </a:endParaRPr>
          </a:p>
        </p:txBody>
      </p:sp>
    </p:spTree>
    <p:extLst>
      <p:ext uri="{BB962C8B-B14F-4D97-AF65-F5344CB8AC3E}">
        <p14:creationId xmlns:p14="http://schemas.microsoft.com/office/powerpoint/2010/main" val="4106109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555D0E-FD8D-36FC-FA7D-40805B9DFFF2}"/>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DCCE4C1-2402-8993-DF23-F0D08265B8EB}"/>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150380-EFB9-8314-32F3-24C58A80D787}"/>
              </a:ext>
            </a:extLst>
          </p:cNvPr>
          <p:cNvSpPr txBox="1"/>
          <p:nvPr/>
        </p:nvSpPr>
        <p:spPr>
          <a:xfrm>
            <a:off x="595424" y="331040"/>
            <a:ext cx="3625050" cy="523220"/>
          </a:xfrm>
          <a:prstGeom prst="rect">
            <a:avLst/>
          </a:prstGeom>
          <a:noFill/>
        </p:spPr>
        <p:txBody>
          <a:bodyPr wrap="square" rtlCol="0">
            <a:spAutoFit/>
          </a:bodyPr>
          <a:lstStyle/>
          <a:p>
            <a:r>
              <a:rPr lang="en-US" sz="2800" b="1" dirty="0">
                <a:solidFill>
                  <a:schemeClr val="bg1"/>
                </a:solidFill>
                <a:effectLst/>
                <a:latin typeface="Source Sans Pro Semibold" panose="020B0503030403020204" pitchFamily="34" charset="0"/>
              </a:rPr>
              <a:t>Citations</a:t>
            </a:r>
            <a:endParaRPr lang="en-US" sz="2800" dirty="0">
              <a:solidFill>
                <a:schemeClr val="bg1"/>
              </a:solidFill>
              <a:latin typeface="Source Sans Pro Light" panose="020B0403030403020204" pitchFamily="34" charset="0"/>
            </a:endParaRPr>
          </a:p>
        </p:txBody>
      </p:sp>
      <p:sp>
        <p:nvSpPr>
          <p:cNvPr id="2" name="TextBox 1">
            <a:extLst>
              <a:ext uri="{FF2B5EF4-FFF2-40B4-BE49-F238E27FC236}">
                <a16:creationId xmlns:a16="http://schemas.microsoft.com/office/drawing/2014/main" id="{0C520A00-8133-61F9-D588-30262BC9D06A}"/>
              </a:ext>
            </a:extLst>
          </p:cNvPr>
          <p:cNvSpPr txBox="1"/>
          <p:nvPr/>
        </p:nvSpPr>
        <p:spPr>
          <a:xfrm>
            <a:off x="297712" y="1352120"/>
            <a:ext cx="11596576" cy="4893647"/>
          </a:xfrm>
          <a:prstGeom prst="rect">
            <a:avLst/>
          </a:prstGeom>
          <a:noFill/>
        </p:spPr>
        <p:txBody>
          <a:bodyPr wrap="square" rtlCol="0">
            <a:spAutoFit/>
          </a:bodyPr>
          <a:lstStyle/>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11</a:t>
            </a:r>
            <a:r>
              <a:rPr lang="en-GB" sz="1200" dirty="0">
                <a:solidFill>
                  <a:srgbClr val="000000"/>
                </a:solidFill>
                <a:effectLst/>
                <a:latin typeface="Source Sans Pro" panose="020B0503030403020204" pitchFamily="34" charset="0"/>
                <a:ea typeface="Arial" panose="020B0604020202020204" pitchFamily="34" charset="0"/>
              </a:rPr>
              <a:t> Burns A, Albrecht K. Localized </a:t>
            </a:r>
            <a:r>
              <a:rPr lang="en-GB" sz="1200" dirty="0" err="1">
                <a:solidFill>
                  <a:srgbClr val="000000"/>
                </a:solidFill>
                <a:effectLst/>
                <a:latin typeface="Source Sans Pro" panose="020B0503030403020204" pitchFamily="34" charset="0"/>
                <a:ea typeface="Arial" panose="020B0604020202020204" pitchFamily="34" charset="0"/>
              </a:rPr>
              <a:t>syndemic</a:t>
            </a:r>
            <a:r>
              <a:rPr lang="en-GB" sz="1200" dirty="0">
                <a:solidFill>
                  <a:srgbClr val="000000"/>
                </a:solidFill>
                <a:effectLst/>
                <a:latin typeface="Source Sans Pro" panose="020B0503030403020204" pitchFamily="34" charset="0"/>
                <a:ea typeface="Arial" panose="020B0604020202020204" pitchFamily="34" charset="0"/>
              </a:rPr>
              <a:t> assemblages: COVID-19, substance use disorder, and overdose risk in small-town America. </a:t>
            </a:r>
            <a:r>
              <a:rPr lang="en-GB" sz="1200" i="1" dirty="0">
                <a:solidFill>
                  <a:srgbClr val="000000"/>
                </a:solidFill>
                <a:effectLst/>
                <a:latin typeface="Source Sans Pro" panose="020B0503030403020204" pitchFamily="34" charset="0"/>
                <a:ea typeface="Arial" panose="020B0604020202020204" pitchFamily="34" charset="0"/>
              </a:rPr>
              <a:t>RSF: The Russell Sage Foundation Journal of </a:t>
            </a:r>
          </a:p>
          <a:p>
            <a:pPr marL="0" marR="0">
              <a:spcBef>
                <a:spcPts val="0"/>
              </a:spcBef>
              <a:spcAft>
                <a:spcPts val="0"/>
              </a:spcAft>
            </a:pPr>
            <a:r>
              <a:rPr lang="en-GB" sz="1200" i="1" dirty="0">
                <a:solidFill>
                  <a:srgbClr val="000000"/>
                </a:solidFill>
                <a:latin typeface="Source Sans Pro" panose="020B0503030403020204" pitchFamily="34" charset="0"/>
                <a:ea typeface="Arial" panose="020B0604020202020204" pitchFamily="34" charset="0"/>
              </a:rPr>
              <a:t>    </a:t>
            </a:r>
            <a:r>
              <a:rPr lang="en-GB" sz="1200" i="1" dirty="0">
                <a:solidFill>
                  <a:srgbClr val="000000"/>
                </a:solidFill>
                <a:effectLst/>
                <a:latin typeface="Source Sans Pro" panose="020B0503030403020204" pitchFamily="34" charset="0"/>
                <a:ea typeface="Arial" panose="020B0604020202020204" pitchFamily="34" charset="0"/>
              </a:rPr>
              <a:t>the Social Sciences</a:t>
            </a:r>
            <a:r>
              <a:rPr lang="en-GB" sz="1200" dirty="0">
                <a:solidFill>
                  <a:srgbClr val="000000"/>
                </a:solidFill>
                <a:effectLst/>
                <a:latin typeface="Source Sans Pro" panose="020B0503030403020204" pitchFamily="34" charset="0"/>
                <a:ea typeface="Arial" panose="020B0604020202020204" pitchFamily="34" charset="0"/>
              </a:rPr>
              <a:t>. 2022 Dec 1;8(8):245-62.</a:t>
            </a:r>
          </a:p>
          <a:p>
            <a:pPr marL="0" marR="0">
              <a:spcBef>
                <a:spcPts val="0"/>
              </a:spcBef>
              <a:spcAft>
                <a:spcPts val="0"/>
              </a:spcAft>
            </a:pPr>
            <a:endParaRPr lang="en-GB" sz="1200" dirty="0">
              <a:solidFill>
                <a:srgbClr val="000000"/>
              </a:solidFill>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12</a:t>
            </a:r>
            <a:r>
              <a:rPr lang="en-GB" sz="1200" dirty="0">
                <a:solidFill>
                  <a:srgbClr val="000000"/>
                </a:solidFill>
                <a:effectLst/>
                <a:latin typeface="Source Sans Pro" panose="020B0503030403020204" pitchFamily="34" charset="0"/>
                <a:ea typeface="Arial" panose="020B0604020202020204" pitchFamily="34" charset="0"/>
              </a:rPr>
              <a:t> Kidd SE, Grey JA, Torrone EA, Weinstock HS. Increased methamphetamine, injection drug, and heroin use among women and heterosexual men with primary and secondary  </a:t>
            </a:r>
          </a:p>
          <a:p>
            <a:pPr marL="0" marR="0">
              <a:spcBef>
                <a:spcPts val="0"/>
              </a:spcBef>
              <a:spcAft>
                <a:spcPts val="0"/>
              </a:spcAft>
            </a:pPr>
            <a:r>
              <a:rPr lang="en-GB" sz="1200" dirty="0">
                <a:solidFill>
                  <a:srgbClr val="000000"/>
                </a:solidFill>
                <a:latin typeface="Source Sans Pro" panose="020B0503030403020204" pitchFamily="34" charset="0"/>
                <a:ea typeface="Arial" panose="020B0604020202020204" pitchFamily="34" charset="0"/>
              </a:rPr>
              <a:t>    </a:t>
            </a:r>
            <a:r>
              <a:rPr lang="en-GB" sz="1200" dirty="0">
                <a:solidFill>
                  <a:srgbClr val="000000"/>
                </a:solidFill>
                <a:effectLst/>
                <a:latin typeface="Source Sans Pro" panose="020B0503030403020204" pitchFamily="34" charset="0"/>
                <a:ea typeface="Arial" panose="020B0604020202020204" pitchFamily="34" charset="0"/>
              </a:rPr>
              <a:t>syphilis—United States, 2013–2017. </a:t>
            </a:r>
            <a:r>
              <a:rPr lang="en-GB" sz="1200" i="1" dirty="0">
                <a:solidFill>
                  <a:srgbClr val="000000"/>
                </a:solidFill>
                <a:effectLst/>
                <a:latin typeface="Source Sans Pro" panose="020B0503030403020204" pitchFamily="34" charset="0"/>
                <a:ea typeface="Arial" panose="020B0604020202020204" pitchFamily="34" charset="0"/>
              </a:rPr>
              <a:t>MMWR</a:t>
            </a:r>
            <a:r>
              <a:rPr lang="en-GB" sz="1200" dirty="0">
                <a:solidFill>
                  <a:srgbClr val="000000"/>
                </a:solidFill>
                <a:effectLst/>
                <a:latin typeface="Source Sans Pro" panose="020B0503030403020204" pitchFamily="34" charset="0"/>
                <a:ea typeface="Arial" panose="020B0604020202020204" pitchFamily="34" charset="0"/>
              </a:rPr>
              <a:t>. 2019 Feb 2;68(6):144.</a:t>
            </a: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endParaRPr lang="en-GB" sz="1200" dirty="0">
              <a:solidFill>
                <a:srgbClr val="000000"/>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13</a:t>
            </a:r>
            <a:r>
              <a:rPr lang="en-GB" sz="1200" dirty="0">
                <a:solidFill>
                  <a:srgbClr val="000000"/>
                </a:solidFill>
                <a:effectLst/>
                <a:latin typeface="Source Sans Pro" panose="020B0503030403020204" pitchFamily="34" charset="0"/>
                <a:ea typeface="Arial" panose="020B0604020202020204" pitchFamily="34" charset="0"/>
              </a:rPr>
              <a:t> Learner ER, Grey JA, Bernstein K, Kirkcaldy RD, Torrone EA. Primary and secondary </a:t>
            </a:r>
            <a:r>
              <a:rPr lang="en-GB" sz="1200" dirty="0">
                <a:solidFill>
                  <a:srgbClr val="000000"/>
                </a:solidFill>
                <a:latin typeface="Source Sans Pro" panose="020B0503030403020204" pitchFamily="34" charset="0"/>
                <a:ea typeface="Arial" panose="020B0604020202020204" pitchFamily="34" charset="0"/>
              </a:rPr>
              <a:t>s</a:t>
            </a:r>
            <a:r>
              <a:rPr lang="en-GB" sz="1200" dirty="0">
                <a:solidFill>
                  <a:srgbClr val="000000"/>
                </a:solidFill>
                <a:effectLst/>
                <a:latin typeface="Source Sans Pro" panose="020B0503030403020204" pitchFamily="34" charset="0"/>
                <a:ea typeface="Arial" panose="020B0604020202020204" pitchFamily="34" charset="0"/>
              </a:rPr>
              <a:t>yphilis </a:t>
            </a:r>
            <a:r>
              <a:rPr lang="en-GB" sz="1200" dirty="0">
                <a:solidFill>
                  <a:srgbClr val="000000"/>
                </a:solidFill>
                <a:latin typeface="Source Sans Pro" panose="020B0503030403020204" pitchFamily="34" charset="0"/>
                <a:ea typeface="Arial" panose="020B0604020202020204" pitchFamily="34" charset="0"/>
              </a:rPr>
              <a:t>a</a:t>
            </a:r>
            <a:r>
              <a:rPr lang="en-GB" sz="1200" dirty="0">
                <a:solidFill>
                  <a:srgbClr val="000000"/>
                </a:solidFill>
                <a:effectLst/>
                <a:latin typeface="Source Sans Pro" panose="020B0503030403020204" pitchFamily="34" charset="0"/>
                <a:ea typeface="Arial" panose="020B0604020202020204" pitchFamily="34" charset="0"/>
              </a:rPr>
              <a:t>mong </a:t>
            </a:r>
            <a:r>
              <a:rPr lang="en-GB" sz="1200" dirty="0">
                <a:solidFill>
                  <a:srgbClr val="000000"/>
                </a:solidFill>
                <a:latin typeface="Source Sans Pro" panose="020B0503030403020204" pitchFamily="34" charset="0"/>
                <a:ea typeface="Arial" panose="020B0604020202020204" pitchFamily="34" charset="0"/>
              </a:rPr>
              <a:t>m</a:t>
            </a:r>
            <a:r>
              <a:rPr lang="en-GB" sz="1200" dirty="0">
                <a:solidFill>
                  <a:srgbClr val="000000"/>
                </a:solidFill>
                <a:effectLst/>
                <a:latin typeface="Source Sans Pro" panose="020B0503030403020204" pitchFamily="34" charset="0"/>
                <a:ea typeface="Arial" panose="020B0604020202020204" pitchFamily="34" charset="0"/>
              </a:rPr>
              <a:t>en </a:t>
            </a:r>
            <a:r>
              <a:rPr lang="en-GB" sz="1200" dirty="0">
                <a:solidFill>
                  <a:srgbClr val="000000"/>
                </a:solidFill>
                <a:latin typeface="Source Sans Pro" panose="020B0503030403020204" pitchFamily="34" charset="0"/>
                <a:ea typeface="Arial" panose="020B0604020202020204" pitchFamily="34" charset="0"/>
              </a:rPr>
              <a:t>w</a:t>
            </a:r>
            <a:r>
              <a:rPr lang="en-GB" sz="1200" dirty="0">
                <a:solidFill>
                  <a:srgbClr val="000000"/>
                </a:solidFill>
                <a:effectLst/>
                <a:latin typeface="Source Sans Pro" panose="020B0503030403020204" pitchFamily="34" charset="0"/>
                <a:ea typeface="Arial" panose="020B0604020202020204" pitchFamily="34" charset="0"/>
              </a:rPr>
              <a:t>ho </a:t>
            </a:r>
            <a:r>
              <a:rPr lang="en-GB" sz="1200" dirty="0">
                <a:solidFill>
                  <a:srgbClr val="000000"/>
                </a:solidFill>
                <a:latin typeface="Source Sans Pro" panose="020B0503030403020204" pitchFamily="34" charset="0"/>
                <a:ea typeface="Arial" panose="020B0604020202020204" pitchFamily="34" charset="0"/>
              </a:rPr>
              <a:t>ha</a:t>
            </a:r>
            <a:r>
              <a:rPr lang="en-GB" sz="1200" dirty="0">
                <a:solidFill>
                  <a:srgbClr val="000000"/>
                </a:solidFill>
                <a:effectLst/>
                <a:latin typeface="Source Sans Pro" panose="020B0503030403020204" pitchFamily="34" charset="0"/>
                <a:ea typeface="Arial" panose="020B0604020202020204" pitchFamily="34" charset="0"/>
              </a:rPr>
              <a:t>ve </a:t>
            </a:r>
            <a:r>
              <a:rPr lang="en-GB" sz="1200" dirty="0">
                <a:solidFill>
                  <a:srgbClr val="000000"/>
                </a:solidFill>
                <a:latin typeface="Source Sans Pro" panose="020B0503030403020204" pitchFamily="34" charset="0"/>
                <a:ea typeface="Arial" panose="020B0604020202020204" pitchFamily="34" charset="0"/>
              </a:rPr>
              <a:t>s</a:t>
            </a:r>
            <a:r>
              <a:rPr lang="en-GB" sz="1200" dirty="0">
                <a:solidFill>
                  <a:srgbClr val="000000"/>
                </a:solidFill>
                <a:effectLst/>
                <a:latin typeface="Source Sans Pro" panose="020B0503030403020204" pitchFamily="34" charset="0"/>
                <a:ea typeface="Arial" panose="020B0604020202020204" pitchFamily="34" charset="0"/>
              </a:rPr>
              <a:t>ex with men and women, 2010 to 2019. </a:t>
            </a:r>
            <a:r>
              <a:rPr lang="en-GB" sz="1200" i="1" dirty="0">
                <a:solidFill>
                  <a:srgbClr val="000000"/>
                </a:solidFill>
                <a:effectLst/>
                <a:latin typeface="Source Sans Pro" panose="020B0503030403020204" pitchFamily="34" charset="0"/>
                <a:ea typeface="Arial" panose="020B0604020202020204" pitchFamily="34" charset="0"/>
              </a:rPr>
              <a:t>Sexually Transmitted </a:t>
            </a:r>
          </a:p>
          <a:p>
            <a:pPr marL="0" marR="0">
              <a:spcBef>
                <a:spcPts val="0"/>
              </a:spcBef>
              <a:spcAft>
                <a:spcPts val="0"/>
              </a:spcAft>
            </a:pPr>
            <a:r>
              <a:rPr lang="en-GB" sz="1200" i="1" dirty="0">
                <a:solidFill>
                  <a:srgbClr val="000000"/>
                </a:solidFill>
                <a:latin typeface="Source Sans Pro" panose="020B0503030403020204" pitchFamily="34" charset="0"/>
                <a:ea typeface="Arial" panose="020B0604020202020204" pitchFamily="34" charset="0"/>
              </a:rPr>
              <a:t>    </a:t>
            </a:r>
            <a:r>
              <a:rPr lang="en-GB" sz="1200" i="1" dirty="0">
                <a:solidFill>
                  <a:srgbClr val="000000"/>
                </a:solidFill>
                <a:effectLst/>
                <a:latin typeface="Source Sans Pro" panose="020B0503030403020204" pitchFamily="34" charset="0"/>
                <a:ea typeface="Arial" panose="020B0604020202020204" pitchFamily="34" charset="0"/>
              </a:rPr>
              <a:t>Diseases</a:t>
            </a:r>
            <a:r>
              <a:rPr lang="en-GB" sz="1200" dirty="0">
                <a:solidFill>
                  <a:srgbClr val="000000"/>
                </a:solidFill>
                <a:effectLst/>
                <a:latin typeface="Source Sans Pro" panose="020B0503030403020204" pitchFamily="34" charset="0"/>
                <a:ea typeface="Arial" panose="020B0604020202020204" pitchFamily="34" charset="0"/>
              </a:rPr>
              <a:t>. 2022 Nov 1;49(11):794-6.</a:t>
            </a: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endParaRPr lang="en-GB" sz="1200" dirty="0">
              <a:solidFill>
                <a:srgbClr val="000000"/>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14</a:t>
            </a:r>
            <a:r>
              <a:rPr lang="en-GB" sz="1200" dirty="0">
                <a:solidFill>
                  <a:srgbClr val="000000"/>
                </a:solidFill>
                <a:effectLst/>
                <a:latin typeface="Source Sans Pro" panose="020B0503030403020204" pitchFamily="34" charset="0"/>
                <a:ea typeface="Arial" panose="020B0604020202020204" pitchFamily="34" charset="0"/>
              </a:rPr>
              <a:t> Hill AV, Mendez DD, Haggerty CL, Miller E, De </a:t>
            </a:r>
            <a:r>
              <a:rPr lang="en-GB" sz="1200" dirty="0" err="1">
                <a:solidFill>
                  <a:srgbClr val="000000"/>
                </a:solidFill>
                <a:effectLst/>
                <a:latin typeface="Source Sans Pro" panose="020B0503030403020204" pitchFamily="34" charset="0"/>
                <a:ea typeface="Arial" panose="020B0604020202020204" pitchFamily="34" charset="0"/>
              </a:rPr>
              <a:t>Genna</a:t>
            </a:r>
            <a:r>
              <a:rPr lang="en-GB" sz="1200" dirty="0">
                <a:solidFill>
                  <a:srgbClr val="000000"/>
                </a:solidFill>
                <a:effectLst/>
                <a:latin typeface="Source Sans Pro" panose="020B0503030403020204" pitchFamily="34" charset="0"/>
                <a:ea typeface="Arial" panose="020B0604020202020204" pitchFamily="34" charset="0"/>
              </a:rPr>
              <a:t> NM. </a:t>
            </a:r>
            <a:r>
              <a:rPr lang="en-GB" sz="1200" dirty="0" err="1">
                <a:solidFill>
                  <a:srgbClr val="000000"/>
                </a:solidFill>
                <a:effectLst/>
                <a:latin typeface="Source Sans Pro" panose="020B0503030403020204" pitchFamily="34" charset="0"/>
                <a:ea typeface="Arial" panose="020B0604020202020204" pitchFamily="34" charset="0"/>
              </a:rPr>
              <a:t>Syndemics</a:t>
            </a:r>
            <a:r>
              <a:rPr lang="en-GB" sz="1200" dirty="0">
                <a:solidFill>
                  <a:srgbClr val="000000"/>
                </a:solidFill>
                <a:effectLst/>
                <a:latin typeface="Source Sans Pro" panose="020B0503030403020204" pitchFamily="34" charset="0"/>
                <a:ea typeface="Arial" panose="020B0604020202020204" pitchFamily="34" charset="0"/>
              </a:rPr>
              <a:t> of sexually transmitted infections in a sample of racially diverse pregnant young women. Maternal and Child </a:t>
            </a:r>
            <a:br>
              <a:rPr lang="en-GB" sz="1200" dirty="0">
                <a:solidFill>
                  <a:srgbClr val="000000"/>
                </a:solidFill>
                <a:effectLst/>
                <a:latin typeface="Source Sans Pro" panose="020B0503030403020204" pitchFamily="34" charset="0"/>
                <a:ea typeface="Arial" panose="020B0604020202020204" pitchFamily="34" charset="0"/>
              </a:rPr>
            </a:br>
            <a:r>
              <a:rPr lang="en-GB" sz="1200" dirty="0">
                <a:solidFill>
                  <a:srgbClr val="000000"/>
                </a:solidFill>
                <a:effectLst/>
                <a:latin typeface="Source Sans Pro" panose="020B0503030403020204" pitchFamily="34" charset="0"/>
                <a:ea typeface="Arial" panose="020B0604020202020204" pitchFamily="34" charset="0"/>
              </a:rPr>
              <a:t>     Health Journal. 2022 Feb 1:1-0.</a:t>
            </a:r>
            <a:br>
              <a:rPr lang="en-GB" sz="1200" dirty="0">
                <a:solidFill>
                  <a:srgbClr val="000000"/>
                </a:solidFill>
                <a:effectLst/>
                <a:latin typeface="Source Sans Pro" panose="020B0503030403020204" pitchFamily="34" charset="0"/>
                <a:ea typeface="Arial" panose="020B0604020202020204" pitchFamily="34" charset="0"/>
              </a:rPr>
            </a:br>
            <a:endParaRPr lang="en-GB" sz="1200" dirty="0">
              <a:solidFill>
                <a:srgbClr val="000000"/>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15</a:t>
            </a:r>
            <a:r>
              <a:rPr lang="en-GB" sz="1200" dirty="0">
                <a:solidFill>
                  <a:srgbClr val="000000"/>
                </a:solidFill>
                <a:effectLst/>
                <a:latin typeface="Source Sans Pro" panose="020B0503030403020204" pitchFamily="34" charset="0"/>
                <a:ea typeface="Arial" panose="020B0604020202020204" pitchFamily="34" charset="0"/>
              </a:rPr>
              <a:t> </a:t>
            </a:r>
            <a:r>
              <a:rPr lang="en-GB" sz="1200" dirty="0" err="1">
                <a:solidFill>
                  <a:srgbClr val="000000"/>
                </a:solidFill>
                <a:effectLst/>
                <a:latin typeface="Source Sans Pro" panose="020B0503030403020204" pitchFamily="34" charset="0"/>
                <a:ea typeface="Arial" panose="020B0604020202020204" pitchFamily="34" charset="0"/>
              </a:rPr>
              <a:t>Butsang</a:t>
            </a:r>
            <a:r>
              <a:rPr lang="en-GB" sz="1200" dirty="0">
                <a:solidFill>
                  <a:srgbClr val="000000"/>
                </a:solidFill>
                <a:effectLst/>
                <a:latin typeface="Source Sans Pro" panose="020B0503030403020204" pitchFamily="34" charset="0"/>
                <a:ea typeface="Arial" panose="020B0604020202020204" pitchFamily="34" charset="0"/>
              </a:rPr>
              <a:t> T, McLuhan A, Keown LA, Fung K, Matheson FI. Sex differences in pre-incarceration mental illness, substance use, injury and sexually transmitted infections and health </a:t>
            </a:r>
          </a:p>
          <a:p>
            <a:pPr marL="0" marR="0">
              <a:spcBef>
                <a:spcPts val="0"/>
              </a:spcBef>
              <a:spcAft>
                <a:spcPts val="0"/>
              </a:spcAft>
            </a:pPr>
            <a:r>
              <a:rPr lang="en-GB" sz="1200" dirty="0">
                <a:solidFill>
                  <a:srgbClr val="000000"/>
                </a:solidFill>
                <a:latin typeface="Source Sans Pro" panose="020B0503030403020204" pitchFamily="34" charset="0"/>
                <a:ea typeface="Arial" panose="020B0604020202020204" pitchFamily="34" charset="0"/>
              </a:rPr>
              <a:t>    </a:t>
            </a:r>
            <a:r>
              <a:rPr lang="en-GB" sz="1200" dirty="0">
                <a:solidFill>
                  <a:srgbClr val="000000"/>
                </a:solidFill>
                <a:effectLst/>
                <a:latin typeface="Source Sans Pro" panose="020B0503030403020204" pitchFamily="34" charset="0"/>
                <a:ea typeface="Arial" panose="020B0604020202020204" pitchFamily="34" charset="0"/>
              </a:rPr>
              <a:t>service utilization: a longitudinal linkage study of people serving federal sentences in Ontario. </a:t>
            </a:r>
            <a:r>
              <a:rPr lang="en-GB" sz="1200" i="1" dirty="0">
                <a:solidFill>
                  <a:srgbClr val="000000"/>
                </a:solidFill>
                <a:effectLst/>
                <a:latin typeface="Source Sans Pro" panose="020B0503030403020204" pitchFamily="34" charset="0"/>
                <a:ea typeface="Arial" panose="020B0604020202020204" pitchFamily="34" charset="0"/>
              </a:rPr>
              <a:t>Health &amp; Justice</a:t>
            </a:r>
            <a:r>
              <a:rPr lang="en-GB" sz="1200" dirty="0">
                <a:solidFill>
                  <a:srgbClr val="000000"/>
                </a:solidFill>
                <a:effectLst/>
                <a:latin typeface="Source Sans Pro" panose="020B0503030403020204" pitchFamily="34" charset="0"/>
                <a:ea typeface="Arial" panose="020B0604020202020204" pitchFamily="34" charset="0"/>
              </a:rPr>
              <a:t>. 2023 Apr 1;11(1):19.</a:t>
            </a: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endParaRPr lang="en-GB" sz="1200" dirty="0">
              <a:solidFill>
                <a:srgbClr val="000000"/>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16</a:t>
            </a:r>
            <a:r>
              <a:rPr lang="en-GB" sz="1200" dirty="0">
                <a:solidFill>
                  <a:srgbClr val="000000"/>
                </a:solidFill>
                <a:effectLst/>
                <a:latin typeface="Source Sans Pro" panose="020B0503030403020204" pitchFamily="34" charset="0"/>
                <a:ea typeface="Arial" panose="020B0604020202020204" pitchFamily="34" charset="0"/>
              </a:rPr>
              <a:t> Ellis MS, Kasper ZA, </a:t>
            </a:r>
            <a:r>
              <a:rPr lang="en-GB" sz="1200" dirty="0" err="1">
                <a:solidFill>
                  <a:srgbClr val="000000"/>
                </a:solidFill>
                <a:effectLst/>
                <a:latin typeface="Source Sans Pro" panose="020B0503030403020204" pitchFamily="34" charset="0"/>
                <a:ea typeface="Arial" panose="020B0604020202020204" pitchFamily="34" charset="0"/>
              </a:rPr>
              <a:t>Takenaka</a:t>
            </a:r>
            <a:r>
              <a:rPr lang="en-GB" sz="1200" dirty="0">
                <a:solidFill>
                  <a:srgbClr val="000000"/>
                </a:solidFill>
                <a:effectLst/>
                <a:latin typeface="Source Sans Pro" panose="020B0503030403020204" pitchFamily="34" charset="0"/>
                <a:ea typeface="Arial" panose="020B0604020202020204" pitchFamily="34" charset="0"/>
              </a:rPr>
              <a:t> B, </a:t>
            </a:r>
            <a:r>
              <a:rPr lang="en-GB" sz="1200" dirty="0" err="1">
                <a:solidFill>
                  <a:srgbClr val="000000"/>
                </a:solidFill>
                <a:effectLst/>
                <a:latin typeface="Source Sans Pro" panose="020B0503030403020204" pitchFamily="34" charset="0"/>
                <a:ea typeface="Arial" panose="020B0604020202020204" pitchFamily="34" charset="0"/>
              </a:rPr>
              <a:t>Buttram</a:t>
            </a:r>
            <a:r>
              <a:rPr lang="en-GB" sz="1200" dirty="0">
                <a:solidFill>
                  <a:srgbClr val="000000"/>
                </a:solidFill>
                <a:effectLst/>
                <a:latin typeface="Source Sans Pro" panose="020B0503030403020204" pitchFamily="34" charset="0"/>
                <a:ea typeface="Arial" panose="020B0604020202020204" pitchFamily="34" charset="0"/>
              </a:rPr>
              <a:t> ME, </a:t>
            </a:r>
            <a:r>
              <a:rPr lang="en-GB" sz="1200" dirty="0" err="1">
                <a:solidFill>
                  <a:srgbClr val="000000"/>
                </a:solidFill>
                <a:effectLst/>
                <a:latin typeface="Source Sans Pro" panose="020B0503030403020204" pitchFamily="34" charset="0"/>
                <a:ea typeface="Arial" panose="020B0604020202020204" pitchFamily="34" charset="0"/>
              </a:rPr>
              <a:t>Shacham</a:t>
            </a:r>
            <a:r>
              <a:rPr lang="en-GB" sz="1200" dirty="0">
                <a:solidFill>
                  <a:srgbClr val="000000"/>
                </a:solidFill>
                <a:effectLst/>
                <a:latin typeface="Source Sans Pro" panose="020B0503030403020204" pitchFamily="34" charset="0"/>
                <a:ea typeface="Arial" panose="020B0604020202020204" pitchFamily="34" charset="0"/>
              </a:rPr>
              <a:t> E. Associations of transactional sex and sexually transmitted infections among treatment-seeking individuals with opioid   </a:t>
            </a:r>
            <a:br>
              <a:rPr lang="en-GB" sz="1200" dirty="0">
                <a:solidFill>
                  <a:srgbClr val="000000"/>
                </a:solidFill>
                <a:effectLst/>
                <a:latin typeface="Source Sans Pro" panose="020B0503030403020204" pitchFamily="34" charset="0"/>
                <a:ea typeface="Arial" panose="020B0604020202020204" pitchFamily="34" charset="0"/>
              </a:rPr>
            </a:br>
            <a:r>
              <a:rPr lang="en-GB" sz="1200" dirty="0">
                <a:solidFill>
                  <a:srgbClr val="000000"/>
                </a:solidFill>
                <a:effectLst/>
                <a:latin typeface="Source Sans Pro" panose="020B0503030403020204" pitchFamily="34" charset="0"/>
                <a:ea typeface="Arial" panose="020B0604020202020204" pitchFamily="34" charset="0"/>
              </a:rPr>
              <a:t>    use disorder. </a:t>
            </a:r>
            <a:r>
              <a:rPr lang="en-GB" sz="1200" i="1" dirty="0">
                <a:solidFill>
                  <a:srgbClr val="000000"/>
                </a:solidFill>
                <a:effectLst/>
                <a:latin typeface="Source Sans Pro" panose="020B0503030403020204" pitchFamily="34" charset="0"/>
                <a:ea typeface="Arial" panose="020B0604020202020204" pitchFamily="34" charset="0"/>
              </a:rPr>
              <a:t>American Journal of Preventive Medicine</a:t>
            </a:r>
            <a:r>
              <a:rPr lang="en-GB" sz="1200" dirty="0">
                <a:solidFill>
                  <a:srgbClr val="000000"/>
                </a:solidFill>
                <a:effectLst/>
                <a:latin typeface="Source Sans Pro" panose="020B0503030403020204" pitchFamily="34" charset="0"/>
                <a:ea typeface="Arial" panose="020B0604020202020204" pitchFamily="34" charset="0"/>
              </a:rPr>
              <a:t>. 2023 Jan 1;64(1):17-25.</a:t>
            </a: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endParaRPr lang="en-GB" sz="1200" dirty="0">
              <a:solidFill>
                <a:srgbClr val="000000"/>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17</a:t>
            </a:r>
            <a:r>
              <a:rPr lang="en-GB" sz="1200" dirty="0">
                <a:solidFill>
                  <a:srgbClr val="000000"/>
                </a:solidFill>
                <a:effectLst/>
                <a:latin typeface="Source Sans Pro" panose="020B0503030403020204" pitchFamily="34" charset="0"/>
                <a:ea typeface="Arial" panose="020B0604020202020204" pitchFamily="34" charset="0"/>
              </a:rPr>
              <a:t> Walters SM, Kerr J, Cano M, Earnshaw V, Link B. Intersectional stigma as a fundamental cause of health disparities: A case study of how drug use stigma intersecting with racism </a:t>
            </a:r>
          </a:p>
          <a:p>
            <a:pPr marL="0" marR="0">
              <a:spcBef>
                <a:spcPts val="0"/>
              </a:spcBef>
              <a:spcAft>
                <a:spcPts val="0"/>
              </a:spcAft>
            </a:pPr>
            <a:r>
              <a:rPr lang="en-GB" sz="1200" dirty="0">
                <a:solidFill>
                  <a:srgbClr val="000000"/>
                </a:solidFill>
                <a:latin typeface="Source Sans Pro" panose="020B0503030403020204" pitchFamily="34" charset="0"/>
                <a:ea typeface="Arial" panose="020B0604020202020204" pitchFamily="34" charset="0"/>
              </a:rPr>
              <a:t>    </a:t>
            </a:r>
            <a:r>
              <a:rPr lang="en-GB" sz="1200" dirty="0">
                <a:solidFill>
                  <a:srgbClr val="000000"/>
                </a:solidFill>
                <a:effectLst/>
                <a:latin typeface="Source Sans Pro" panose="020B0503030403020204" pitchFamily="34" charset="0"/>
                <a:ea typeface="Arial" panose="020B0604020202020204" pitchFamily="34" charset="0"/>
              </a:rPr>
              <a:t>and xenophobia creates health inequities for Black and Hispanic persons who use drugs over time. </a:t>
            </a:r>
            <a:r>
              <a:rPr lang="en-GB" sz="1200" i="1" dirty="0">
                <a:solidFill>
                  <a:srgbClr val="000000"/>
                </a:solidFill>
                <a:effectLst/>
                <a:latin typeface="Source Sans Pro" panose="020B0503030403020204" pitchFamily="34" charset="0"/>
                <a:ea typeface="Arial" panose="020B0604020202020204" pitchFamily="34" charset="0"/>
              </a:rPr>
              <a:t>Stigma and Health</a:t>
            </a:r>
            <a:r>
              <a:rPr lang="en-GB" sz="1200" dirty="0">
                <a:solidFill>
                  <a:srgbClr val="000000"/>
                </a:solidFill>
                <a:effectLst/>
                <a:latin typeface="Source Sans Pro" panose="020B0503030403020204" pitchFamily="34" charset="0"/>
                <a:ea typeface="Arial" panose="020B0604020202020204" pitchFamily="34" charset="0"/>
              </a:rPr>
              <a:t>. 2023 Mar 2.</a:t>
            </a:r>
            <a:endParaRPr lang="en-US" sz="1200" dirty="0">
              <a:solidFill>
                <a:srgbClr val="5F5F5F"/>
              </a:solidFill>
              <a:effectLst/>
              <a:latin typeface="Source Sans Pro" panose="020B0503030403020204" pitchFamily="34" charset="0"/>
              <a:ea typeface="Arial" panose="020B0604020202020204" pitchFamily="34" charset="0"/>
            </a:endParaRPr>
          </a:p>
          <a:p>
            <a:endParaRPr lang="en-US" sz="1200" dirty="0">
              <a:solidFill>
                <a:srgbClr val="000000"/>
              </a:solidFill>
              <a:effectLst/>
              <a:latin typeface="Source Sans Pro" panose="020B0503030403020204" pitchFamily="34" charset="0"/>
              <a:ea typeface="Times New Roman" panose="02020603050405020304" pitchFamily="18" charset="0"/>
            </a:endParaRPr>
          </a:p>
          <a:p>
            <a:r>
              <a:rPr lang="en-US" sz="1200" baseline="30000" dirty="0">
                <a:solidFill>
                  <a:srgbClr val="000000"/>
                </a:solidFill>
                <a:effectLst/>
                <a:latin typeface="Source Sans Pro" panose="020B0503030403020204" pitchFamily="34" charset="0"/>
                <a:ea typeface="Times New Roman" panose="02020603050405020304" pitchFamily="18" charset="0"/>
              </a:rPr>
              <a:t>18</a:t>
            </a:r>
            <a:r>
              <a:rPr lang="en-US" sz="1200" dirty="0">
                <a:solidFill>
                  <a:srgbClr val="000000"/>
                </a:solidFill>
                <a:effectLst/>
                <a:latin typeface="Source Sans Pro" panose="020B0503030403020204" pitchFamily="34" charset="0"/>
                <a:ea typeface="Times New Roman" panose="02020603050405020304" pitchFamily="18" charset="0"/>
              </a:rPr>
              <a:t> </a:t>
            </a:r>
            <a:r>
              <a:rPr lang="en-US" sz="1200" dirty="0" err="1">
                <a:solidFill>
                  <a:srgbClr val="000000"/>
                </a:solidFill>
                <a:effectLst/>
                <a:latin typeface="Source Sans Pro" panose="020B0503030403020204" pitchFamily="34" charset="0"/>
                <a:ea typeface="Times New Roman" panose="02020603050405020304" pitchFamily="18" charset="0"/>
              </a:rPr>
              <a:t>Javanbakht</a:t>
            </a:r>
            <a:r>
              <a:rPr lang="en-US" sz="1200" dirty="0">
                <a:solidFill>
                  <a:srgbClr val="000000"/>
                </a:solidFill>
                <a:effectLst/>
                <a:latin typeface="Source Sans Pro" panose="020B0503030403020204" pitchFamily="34" charset="0"/>
                <a:ea typeface="Times New Roman" panose="02020603050405020304" pitchFamily="18" charset="0"/>
              </a:rPr>
              <a:t> M, Rosen A, Ragsdale A, Richter EI, </a:t>
            </a:r>
            <a:r>
              <a:rPr lang="en-US" sz="1200" dirty="0" err="1">
                <a:solidFill>
                  <a:srgbClr val="000000"/>
                </a:solidFill>
                <a:effectLst/>
                <a:latin typeface="Source Sans Pro" panose="020B0503030403020204" pitchFamily="34" charset="0"/>
                <a:ea typeface="Times New Roman" panose="02020603050405020304" pitchFamily="18" charset="0"/>
              </a:rPr>
              <a:t>Shoptaw</a:t>
            </a:r>
            <a:r>
              <a:rPr lang="en-US" sz="1200" dirty="0">
                <a:solidFill>
                  <a:srgbClr val="000000"/>
                </a:solidFill>
                <a:effectLst/>
                <a:latin typeface="Source Sans Pro" panose="020B0503030403020204" pitchFamily="34" charset="0"/>
                <a:ea typeface="Times New Roman" panose="02020603050405020304" pitchFamily="18" charset="0"/>
              </a:rPr>
              <a:t> S, </a:t>
            </a:r>
            <a:r>
              <a:rPr lang="en-US" sz="1200" dirty="0" err="1">
                <a:solidFill>
                  <a:srgbClr val="000000"/>
                </a:solidFill>
                <a:effectLst/>
                <a:latin typeface="Source Sans Pro" panose="020B0503030403020204" pitchFamily="34" charset="0"/>
                <a:ea typeface="Times New Roman" panose="02020603050405020304" pitchFamily="18" charset="0"/>
              </a:rPr>
              <a:t>Gorbach</a:t>
            </a:r>
            <a:r>
              <a:rPr lang="en-US" sz="1200" dirty="0">
                <a:solidFill>
                  <a:srgbClr val="000000"/>
                </a:solidFill>
                <a:effectLst/>
                <a:latin typeface="Source Sans Pro" panose="020B0503030403020204" pitchFamily="34" charset="0"/>
                <a:ea typeface="Times New Roman" panose="02020603050405020304" pitchFamily="18" charset="0"/>
              </a:rPr>
              <a:t> PM. Interruptions in mental health care, cannabis use, depression, and anxiety during the COVID-19 </a:t>
            </a:r>
          </a:p>
          <a:p>
            <a:r>
              <a:rPr lang="en-US" sz="1200" dirty="0">
                <a:solidFill>
                  <a:srgbClr val="000000"/>
                </a:solidFill>
                <a:latin typeface="Source Sans Pro" panose="020B0503030403020204" pitchFamily="34" charset="0"/>
                <a:ea typeface="Times New Roman" panose="02020603050405020304" pitchFamily="18" charset="0"/>
              </a:rPr>
              <a:t>    </a:t>
            </a:r>
            <a:r>
              <a:rPr lang="en-US" sz="1200" dirty="0">
                <a:solidFill>
                  <a:srgbClr val="000000"/>
                </a:solidFill>
                <a:effectLst/>
                <a:latin typeface="Source Sans Pro" panose="020B0503030403020204" pitchFamily="34" charset="0"/>
                <a:ea typeface="Times New Roman" panose="02020603050405020304" pitchFamily="18" charset="0"/>
              </a:rPr>
              <a:t>pandemic: findings from a cohort of HIV-positive and HIV-negative MSM in Los Angeles, California. </a:t>
            </a:r>
            <a:r>
              <a:rPr lang="en-US" sz="1200" i="1" dirty="0">
                <a:solidFill>
                  <a:srgbClr val="000000"/>
                </a:solidFill>
                <a:effectLst/>
                <a:latin typeface="Source Sans Pro" panose="020B0503030403020204" pitchFamily="34" charset="0"/>
                <a:ea typeface="Times New Roman" panose="02020603050405020304" pitchFamily="18" charset="0"/>
              </a:rPr>
              <a:t>Journal of Urban Health</a:t>
            </a:r>
            <a:r>
              <a:rPr lang="en-US" sz="1200" dirty="0">
                <a:solidFill>
                  <a:srgbClr val="000000"/>
                </a:solidFill>
                <a:effectLst/>
                <a:latin typeface="Source Sans Pro" panose="020B0503030403020204" pitchFamily="34" charset="0"/>
                <a:ea typeface="Times New Roman" panose="02020603050405020304" pitchFamily="18" charset="0"/>
              </a:rPr>
              <a:t>. 2022 Apr;99(2):305-15.</a:t>
            </a:r>
            <a:r>
              <a:rPr lang="en-US" sz="1200" dirty="0">
                <a:effectLst/>
                <a:latin typeface="Source Sans Pro" panose="020B0503030403020204" pitchFamily="34" charset="0"/>
              </a:rPr>
              <a:t> </a:t>
            </a:r>
          </a:p>
          <a:p>
            <a:endParaRPr lang="en-US" sz="1200" dirty="0">
              <a:solidFill>
                <a:srgbClr val="5F5F5F"/>
              </a:solidFill>
              <a:latin typeface="Source Sans Pro" panose="020B0503030403020204" pitchFamily="34" charset="0"/>
              <a:ea typeface="Arial" panose="020B0604020202020204" pitchFamily="34" charset="0"/>
            </a:endParaRPr>
          </a:p>
          <a:p>
            <a:r>
              <a:rPr lang="en-US" sz="1200" baseline="30000" dirty="0">
                <a:solidFill>
                  <a:srgbClr val="000000"/>
                </a:solidFill>
                <a:effectLst/>
                <a:latin typeface="Source Sans Pro" panose="020B0503030403020204" pitchFamily="34" charset="0"/>
                <a:ea typeface="Times New Roman" panose="02020603050405020304" pitchFamily="18" charset="0"/>
              </a:rPr>
              <a:t>19 </a:t>
            </a:r>
            <a:r>
              <a:rPr lang="en-US" sz="1200" dirty="0" err="1">
                <a:solidFill>
                  <a:srgbClr val="000000"/>
                </a:solidFill>
                <a:effectLst/>
                <a:latin typeface="Source Sans Pro" panose="020B0503030403020204" pitchFamily="34" charset="0"/>
                <a:ea typeface="Times New Roman" panose="02020603050405020304" pitchFamily="18" charset="0"/>
              </a:rPr>
              <a:t>Shoptaw</a:t>
            </a:r>
            <a:r>
              <a:rPr lang="en-US" sz="1200" dirty="0">
                <a:solidFill>
                  <a:srgbClr val="000000"/>
                </a:solidFill>
                <a:effectLst/>
                <a:latin typeface="Source Sans Pro" panose="020B0503030403020204" pitchFamily="34" charset="0"/>
                <a:ea typeface="Times New Roman" panose="02020603050405020304" pitchFamily="18" charset="0"/>
              </a:rPr>
              <a:t> S, Li MJ, </a:t>
            </a:r>
            <a:r>
              <a:rPr lang="en-US" sz="1200" dirty="0" err="1">
                <a:solidFill>
                  <a:srgbClr val="000000"/>
                </a:solidFill>
                <a:effectLst/>
                <a:latin typeface="Source Sans Pro" panose="020B0503030403020204" pitchFamily="34" charset="0"/>
                <a:ea typeface="Times New Roman" panose="02020603050405020304" pitchFamily="18" charset="0"/>
              </a:rPr>
              <a:t>Javanbakht</a:t>
            </a:r>
            <a:r>
              <a:rPr lang="en-US" sz="1200" dirty="0">
                <a:solidFill>
                  <a:srgbClr val="000000"/>
                </a:solidFill>
                <a:effectLst/>
                <a:latin typeface="Source Sans Pro" panose="020B0503030403020204" pitchFamily="34" charset="0"/>
                <a:ea typeface="Times New Roman" panose="02020603050405020304" pitchFamily="18" charset="0"/>
              </a:rPr>
              <a:t> M, Ragsdale A, Goodman-Meza D, </a:t>
            </a:r>
            <a:r>
              <a:rPr lang="en-US" sz="1200" dirty="0" err="1">
                <a:solidFill>
                  <a:srgbClr val="000000"/>
                </a:solidFill>
                <a:effectLst/>
                <a:latin typeface="Source Sans Pro" panose="020B0503030403020204" pitchFamily="34" charset="0"/>
                <a:ea typeface="Times New Roman" panose="02020603050405020304" pitchFamily="18" charset="0"/>
              </a:rPr>
              <a:t>Gorbach</a:t>
            </a:r>
            <a:r>
              <a:rPr lang="en-US" sz="1200" dirty="0">
                <a:solidFill>
                  <a:srgbClr val="000000"/>
                </a:solidFill>
                <a:effectLst/>
                <a:latin typeface="Source Sans Pro" panose="020B0503030403020204" pitchFamily="34" charset="0"/>
                <a:ea typeface="Times New Roman" panose="02020603050405020304" pitchFamily="18" charset="0"/>
              </a:rPr>
              <a:t> PM. Frequency of reported methamphetamine use linked to prevalence of clinical conditions, sexual risk </a:t>
            </a:r>
          </a:p>
          <a:p>
            <a:r>
              <a:rPr lang="en-US" sz="1200" dirty="0">
                <a:solidFill>
                  <a:srgbClr val="000000"/>
                </a:solidFill>
                <a:latin typeface="Source Sans Pro" panose="020B0503030403020204" pitchFamily="34" charset="0"/>
                <a:ea typeface="Times New Roman" panose="02020603050405020304" pitchFamily="18" charset="0"/>
              </a:rPr>
              <a:t>    </a:t>
            </a:r>
            <a:r>
              <a:rPr lang="en-US" sz="1200" dirty="0">
                <a:solidFill>
                  <a:srgbClr val="000000"/>
                </a:solidFill>
                <a:effectLst/>
                <a:latin typeface="Source Sans Pro" panose="020B0503030403020204" pitchFamily="34" charset="0"/>
                <a:ea typeface="Times New Roman" panose="02020603050405020304" pitchFamily="18" charset="0"/>
              </a:rPr>
              <a:t>behaviors, and social adversity in diverse men who have sex with men in Los Angeles. </a:t>
            </a:r>
            <a:r>
              <a:rPr lang="en-US" sz="1200" i="1" dirty="0">
                <a:solidFill>
                  <a:srgbClr val="000000"/>
                </a:solidFill>
                <a:effectLst/>
                <a:latin typeface="Source Sans Pro" panose="020B0503030403020204" pitchFamily="34" charset="0"/>
                <a:ea typeface="Times New Roman" panose="02020603050405020304" pitchFamily="18" charset="0"/>
              </a:rPr>
              <a:t>Drug and Alcohol Dependence</a:t>
            </a:r>
            <a:r>
              <a:rPr lang="en-US" sz="1200" dirty="0">
                <a:solidFill>
                  <a:srgbClr val="000000"/>
                </a:solidFill>
                <a:effectLst/>
                <a:latin typeface="Source Sans Pro" panose="020B0503030403020204" pitchFamily="34" charset="0"/>
                <a:ea typeface="Times New Roman" panose="02020603050405020304" pitchFamily="18" charset="0"/>
              </a:rPr>
              <a:t>. 2022 Mar 1;232:109320</a:t>
            </a:r>
            <a:r>
              <a:rPr lang="en-US" sz="1200" dirty="0">
                <a:effectLst/>
                <a:latin typeface="Source Sans Pro" panose="020B0503030403020204" pitchFamily="34" charset="0"/>
              </a:rPr>
              <a:t> </a:t>
            </a:r>
            <a:endParaRPr lang="en-US" sz="1200" dirty="0">
              <a:solidFill>
                <a:srgbClr val="5F5F5F"/>
              </a:solidFill>
              <a:effectLst/>
              <a:latin typeface="Source Sans Pro" panose="020B0503030403020204" pitchFamily="34" charset="0"/>
              <a:ea typeface="Arial" panose="020B0604020202020204" pitchFamily="34" charset="0"/>
            </a:endParaRPr>
          </a:p>
        </p:txBody>
      </p:sp>
    </p:spTree>
    <p:extLst>
      <p:ext uri="{BB962C8B-B14F-4D97-AF65-F5344CB8AC3E}">
        <p14:creationId xmlns:p14="http://schemas.microsoft.com/office/powerpoint/2010/main" val="2726477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555D0E-FD8D-36FC-FA7D-40805B9DFFF2}"/>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DCCE4C1-2402-8993-DF23-F0D08265B8EB}"/>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150380-EFB9-8314-32F3-24C58A80D787}"/>
              </a:ext>
            </a:extLst>
          </p:cNvPr>
          <p:cNvSpPr txBox="1"/>
          <p:nvPr/>
        </p:nvSpPr>
        <p:spPr>
          <a:xfrm>
            <a:off x="595424" y="331040"/>
            <a:ext cx="3625050" cy="523220"/>
          </a:xfrm>
          <a:prstGeom prst="rect">
            <a:avLst/>
          </a:prstGeom>
          <a:noFill/>
        </p:spPr>
        <p:txBody>
          <a:bodyPr wrap="square" rtlCol="0">
            <a:spAutoFit/>
          </a:bodyPr>
          <a:lstStyle/>
          <a:p>
            <a:r>
              <a:rPr lang="en-US" sz="2800" b="1" dirty="0">
                <a:solidFill>
                  <a:schemeClr val="bg1"/>
                </a:solidFill>
                <a:effectLst/>
                <a:latin typeface="Source Sans Pro Semibold" panose="020B0503030403020204" pitchFamily="34" charset="0"/>
              </a:rPr>
              <a:t>Citations</a:t>
            </a:r>
            <a:endParaRPr lang="en-US" sz="2800" dirty="0">
              <a:solidFill>
                <a:schemeClr val="bg1"/>
              </a:solidFill>
              <a:latin typeface="Source Sans Pro Light" panose="020B0403030403020204" pitchFamily="34" charset="0"/>
            </a:endParaRPr>
          </a:p>
        </p:txBody>
      </p:sp>
      <p:sp>
        <p:nvSpPr>
          <p:cNvPr id="2" name="TextBox 1">
            <a:extLst>
              <a:ext uri="{FF2B5EF4-FFF2-40B4-BE49-F238E27FC236}">
                <a16:creationId xmlns:a16="http://schemas.microsoft.com/office/drawing/2014/main" id="{BB55100E-5C30-760B-5CB7-30E7D4C1A8F6}"/>
              </a:ext>
            </a:extLst>
          </p:cNvPr>
          <p:cNvSpPr txBox="1"/>
          <p:nvPr/>
        </p:nvSpPr>
        <p:spPr>
          <a:xfrm>
            <a:off x="297712" y="1352120"/>
            <a:ext cx="11596576" cy="3970318"/>
          </a:xfrm>
          <a:prstGeom prst="rect">
            <a:avLst/>
          </a:prstGeom>
          <a:noFill/>
        </p:spPr>
        <p:txBody>
          <a:bodyPr wrap="square" rtlCol="0">
            <a:spAutoFit/>
          </a:bodyPr>
          <a:lstStyle/>
          <a:p>
            <a:pPr marL="0" marR="0">
              <a:spcBef>
                <a:spcPts val="0"/>
              </a:spcBef>
              <a:spcAft>
                <a:spcPts val="0"/>
              </a:spcAft>
            </a:pPr>
            <a:r>
              <a:rPr lang="en-GB" sz="1200" baseline="30000" dirty="0">
                <a:solidFill>
                  <a:srgbClr val="000000"/>
                </a:solidFill>
                <a:latin typeface="Source Sans Pro" panose="020B0503030403020204" pitchFamily="34" charset="0"/>
                <a:ea typeface="Arial" panose="020B0604020202020204" pitchFamily="34" charset="0"/>
              </a:rPr>
              <a:t>20</a:t>
            </a:r>
            <a:r>
              <a:rPr lang="en-GB" sz="1200" baseline="30000" dirty="0">
                <a:solidFill>
                  <a:srgbClr val="000000"/>
                </a:solidFill>
                <a:effectLst/>
                <a:latin typeface="Source Sans Pro" panose="020B0503030403020204" pitchFamily="34" charset="0"/>
                <a:ea typeface="Arial" panose="020B0604020202020204" pitchFamily="34" charset="0"/>
              </a:rPr>
              <a:t> </a:t>
            </a:r>
            <a:r>
              <a:rPr lang="en-GB" sz="1200" dirty="0">
                <a:solidFill>
                  <a:srgbClr val="222222"/>
                </a:solidFill>
                <a:effectLst/>
                <a:latin typeface="Source Sans Pro" panose="020B0503030403020204" pitchFamily="34" charset="0"/>
                <a:ea typeface="Arial" panose="020B0604020202020204" pitchFamily="34" charset="0"/>
              </a:rPr>
              <a:t>Singer M, Bulled N, </a:t>
            </a:r>
            <a:r>
              <a:rPr lang="en-GB" sz="1200" dirty="0" err="1">
                <a:solidFill>
                  <a:srgbClr val="222222"/>
                </a:solidFill>
                <a:effectLst/>
                <a:latin typeface="Source Sans Pro" panose="020B0503030403020204" pitchFamily="34" charset="0"/>
                <a:ea typeface="Arial" panose="020B0604020202020204" pitchFamily="34" charset="0"/>
              </a:rPr>
              <a:t>Ostrach</a:t>
            </a:r>
            <a:r>
              <a:rPr lang="en-GB" sz="1200" dirty="0">
                <a:solidFill>
                  <a:srgbClr val="222222"/>
                </a:solidFill>
                <a:effectLst/>
                <a:latin typeface="Source Sans Pro" panose="020B0503030403020204" pitchFamily="34" charset="0"/>
                <a:ea typeface="Arial" panose="020B0604020202020204" pitchFamily="34" charset="0"/>
              </a:rPr>
              <a:t> B, Mendenhall E. </a:t>
            </a:r>
            <a:r>
              <a:rPr lang="en-GB" sz="1200" dirty="0" err="1">
                <a:solidFill>
                  <a:srgbClr val="222222"/>
                </a:solidFill>
                <a:effectLst/>
                <a:latin typeface="Source Sans Pro" panose="020B0503030403020204" pitchFamily="34" charset="0"/>
                <a:ea typeface="Arial" panose="020B0604020202020204" pitchFamily="34" charset="0"/>
              </a:rPr>
              <a:t>Syndemics</a:t>
            </a:r>
            <a:r>
              <a:rPr lang="en-GB" sz="1200" dirty="0">
                <a:solidFill>
                  <a:srgbClr val="222222"/>
                </a:solidFill>
                <a:effectLst/>
                <a:latin typeface="Source Sans Pro" panose="020B0503030403020204" pitchFamily="34" charset="0"/>
                <a:ea typeface="Arial" panose="020B0604020202020204" pitchFamily="34" charset="0"/>
              </a:rPr>
              <a:t> and the biosocial conception of health. </a:t>
            </a:r>
            <a:r>
              <a:rPr lang="en-GB" sz="1200" i="1" dirty="0">
                <a:solidFill>
                  <a:srgbClr val="222222"/>
                </a:solidFill>
                <a:effectLst/>
                <a:latin typeface="Source Sans Pro" panose="020B0503030403020204" pitchFamily="34" charset="0"/>
                <a:ea typeface="Arial" panose="020B0604020202020204" pitchFamily="34" charset="0"/>
              </a:rPr>
              <a:t>The Lancet</a:t>
            </a:r>
            <a:r>
              <a:rPr lang="en-GB" sz="1200" dirty="0">
                <a:solidFill>
                  <a:srgbClr val="222222"/>
                </a:solidFill>
                <a:effectLst/>
                <a:latin typeface="Source Sans Pro" panose="020B0503030403020204" pitchFamily="34" charset="0"/>
                <a:ea typeface="Arial" panose="020B0604020202020204" pitchFamily="34" charset="0"/>
              </a:rPr>
              <a:t>. 2017 Mar 4;389(10072):941-50.</a:t>
            </a:r>
          </a:p>
          <a:p>
            <a:pPr marL="0" marR="0">
              <a:spcBef>
                <a:spcPts val="0"/>
              </a:spcBef>
              <a:spcAft>
                <a:spcPts val="0"/>
              </a:spcAft>
            </a:pP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21 </a:t>
            </a:r>
            <a:r>
              <a:rPr lang="en-GB" sz="1200" dirty="0">
                <a:solidFill>
                  <a:srgbClr val="000000"/>
                </a:solidFill>
                <a:effectLst/>
                <a:latin typeface="Source Sans Pro" panose="020B0503030403020204" pitchFamily="34" charset="0"/>
                <a:ea typeface="Arial" panose="020B0604020202020204" pitchFamily="34" charset="0"/>
              </a:rPr>
              <a:t>Sharma A. </a:t>
            </a:r>
            <a:r>
              <a:rPr lang="en-GB" sz="1200" dirty="0" err="1">
                <a:solidFill>
                  <a:srgbClr val="000000"/>
                </a:solidFill>
                <a:effectLst/>
                <a:latin typeface="Source Sans Pro" panose="020B0503030403020204" pitchFamily="34" charset="0"/>
                <a:ea typeface="Arial" panose="020B0604020202020204" pitchFamily="34" charset="0"/>
              </a:rPr>
              <a:t>Syndemics</a:t>
            </a:r>
            <a:r>
              <a:rPr lang="en-GB" sz="1200" dirty="0">
                <a:solidFill>
                  <a:srgbClr val="000000"/>
                </a:solidFill>
                <a:effectLst/>
                <a:latin typeface="Source Sans Pro" panose="020B0503030403020204" pitchFamily="34" charset="0"/>
                <a:ea typeface="Arial" panose="020B0604020202020204" pitchFamily="34" charset="0"/>
              </a:rPr>
              <a:t>: health in context. </a:t>
            </a:r>
            <a:r>
              <a:rPr lang="en-GB" sz="1200" i="1" dirty="0">
                <a:solidFill>
                  <a:srgbClr val="000000"/>
                </a:solidFill>
                <a:effectLst/>
                <a:latin typeface="Source Sans Pro" panose="020B0503030403020204" pitchFamily="34" charset="0"/>
                <a:ea typeface="Arial" panose="020B0604020202020204" pitchFamily="34" charset="0"/>
              </a:rPr>
              <a:t>Lancet</a:t>
            </a:r>
            <a:r>
              <a:rPr lang="en-GB" sz="1200" dirty="0">
                <a:solidFill>
                  <a:srgbClr val="000000"/>
                </a:solidFill>
                <a:effectLst/>
                <a:latin typeface="Source Sans Pro" panose="020B0503030403020204" pitchFamily="34" charset="0"/>
                <a:ea typeface="Arial" panose="020B0604020202020204" pitchFamily="34" charset="0"/>
              </a:rPr>
              <a:t>. 2017;389(10072):881.</a:t>
            </a:r>
          </a:p>
          <a:p>
            <a:pPr marL="0" marR="0">
              <a:spcBef>
                <a:spcPts val="0"/>
              </a:spcBef>
              <a:spcAft>
                <a:spcPts val="0"/>
              </a:spcAft>
            </a:pPr>
            <a:endParaRPr lang="en-US" sz="1200" dirty="0">
              <a:solidFill>
                <a:srgbClr val="5F5F5F"/>
              </a:solidFill>
              <a:effectLst/>
              <a:latin typeface="Source Sans Pro" panose="020B0503030403020204" pitchFamily="34" charset="0"/>
              <a:ea typeface="Arial" panose="020B0604020202020204" pitchFamily="34" charset="0"/>
            </a:endParaRPr>
          </a:p>
          <a:p>
            <a:pPr marL="114300" marR="0" indent="-11430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22 </a:t>
            </a:r>
            <a:r>
              <a:rPr lang="en-GB" sz="1200" dirty="0">
                <a:solidFill>
                  <a:srgbClr val="000000"/>
                </a:solidFill>
                <a:effectLst/>
                <a:latin typeface="Source Sans Pro" panose="020B0503030403020204" pitchFamily="34" charset="0"/>
                <a:ea typeface="Arial" panose="020B0604020202020204" pitchFamily="34" charset="0"/>
              </a:rPr>
              <a:t>Fishbein D. The pivotal role of prevention science in this </a:t>
            </a:r>
            <a:r>
              <a:rPr lang="en-GB" sz="1200" dirty="0" err="1">
                <a:solidFill>
                  <a:srgbClr val="000000"/>
                </a:solidFill>
                <a:effectLst/>
                <a:latin typeface="Source Sans Pro" panose="020B0503030403020204" pitchFamily="34" charset="0"/>
                <a:ea typeface="Arial" panose="020B0604020202020204" pitchFamily="34" charset="0"/>
              </a:rPr>
              <a:t>syndemic</a:t>
            </a:r>
            <a:r>
              <a:rPr lang="en-GB" sz="1200" dirty="0">
                <a:solidFill>
                  <a:srgbClr val="000000"/>
                </a:solidFill>
                <a:effectLst/>
                <a:latin typeface="Source Sans Pro" panose="020B0503030403020204" pitchFamily="34" charset="0"/>
                <a:ea typeface="Arial" panose="020B0604020202020204" pitchFamily="34" charset="0"/>
              </a:rPr>
              <a:t>. </a:t>
            </a:r>
            <a:r>
              <a:rPr lang="en-GB" sz="1200" i="1" dirty="0">
                <a:solidFill>
                  <a:srgbClr val="000000"/>
                </a:solidFill>
                <a:effectLst/>
                <a:latin typeface="Source Sans Pro" panose="020B0503030403020204" pitchFamily="34" charset="0"/>
                <a:ea typeface="Arial" panose="020B0604020202020204" pitchFamily="34" charset="0"/>
              </a:rPr>
              <a:t>Prevention Science</a:t>
            </a:r>
            <a:r>
              <a:rPr lang="en-GB" sz="1200" dirty="0">
                <a:solidFill>
                  <a:srgbClr val="000000"/>
                </a:solidFill>
                <a:effectLst/>
                <a:latin typeface="Source Sans Pro" panose="020B0503030403020204" pitchFamily="34" charset="0"/>
                <a:ea typeface="Arial" panose="020B0604020202020204" pitchFamily="34" charset="0"/>
              </a:rPr>
              <a:t>. 2021 Jan;22(1):94-9.</a:t>
            </a:r>
          </a:p>
          <a:p>
            <a:pPr marL="114300" marR="0" indent="-114300">
              <a:spcBef>
                <a:spcPts val="0"/>
              </a:spcBef>
              <a:spcAft>
                <a:spcPts val="0"/>
              </a:spcAft>
            </a:pP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23 </a:t>
            </a:r>
            <a:r>
              <a:rPr lang="en-GB" sz="1200" dirty="0">
                <a:solidFill>
                  <a:srgbClr val="000000"/>
                </a:solidFill>
                <a:effectLst/>
                <a:latin typeface="Source Sans Pro" panose="020B0503030403020204" pitchFamily="34" charset="0"/>
                <a:ea typeface="Arial" panose="020B0604020202020204" pitchFamily="34" charset="0"/>
              </a:rPr>
              <a:t>Harvey L, Taylor JL, </a:t>
            </a:r>
            <a:r>
              <a:rPr lang="en-GB" sz="1200" dirty="0" err="1">
                <a:solidFill>
                  <a:srgbClr val="000000"/>
                </a:solidFill>
                <a:effectLst/>
                <a:latin typeface="Source Sans Pro" panose="020B0503030403020204" pitchFamily="34" charset="0"/>
                <a:ea typeface="Arial" panose="020B0604020202020204" pitchFamily="34" charset="0"/>
              </a:rPr>
              <a:t>Assoumou</a:t>
            </a:r>
            <a:r>
              <a:rPr lang="en-GB" sz="1200" dirty="0">
                <a:solidFill>
                  <a:srgbClr val="000000"/>
                </a:solidFill>
                <a:effectLst/>
                <a:latin typeface="Source Sans Pro" panose="020B0503030403020204" pitchFamily="34" charset="0"/>
                <a:ea typeface="Arial" panose="020B0604020202020204" pitchFamily="34" charset="0"/>
              </a:rPr>
              <a:t> SA, Kehoe J, </a:t>
            </a:r>
            <a:r>
              <a:rPr lang="en-GB" sz="1200" dirty="0" err="1">
                <a:solidFill>
                  <a:srgbClr val="000000"/>
                </a:solidFill>
                <a:effectLst/>
                <a:latin typeface="Source Sans Pro" panose="020B0503030403020204" pitchFamily="34" charset="0"/>
                <a:ea typeface="Arial" panose="020B0604020202020204" pitchFamily="34" charset="0"/>
              </a:rPr>
              <a:t>Perera</a:t>
            </a:r>
            <a:r>
              <a:rPr lang="en-GB" sz="1200" dirty="0">
                <a:solidFill>
                  <a:srgbClr val="000000"/>
                </a:solidFill>
                <a:effectLst/>
                <a:latin typeface="Source Sans Pro" panose="020B0503030403020204" pitchFamily="34" charset="0"/>
                <a:ea typeface="Arial" panose="020B0604020202020204" pitchFamily="34" charset="0"/>
              </a:rPr>
              <a:t> R, Schechter-Perkins EM, Bernstein E, Walley AY. Sexually transmitted and blood-borne infections among patients presenting </a:t>
            </a:r>
          </a:p>
          <a:p>
            <a:pPr marL="0" marR="0">
              <a:spcBef>
                <a:spcPts val="0"/>
              </a:spcBef>
              <a:spcAft>
                <a:spcPts val="0"/>
              </a:spcAft>
            </a:pPr>
            <a:r>
              <a:rPr lang="en-GB" sz="1200" dirty="0">
                <a:solidFill>
                  <a:srgbClr val="000000"/>
                </a:solidFill>
                <a:latin typeface="Source Sans Pro" panose="020B0503030403020204" pitchFamily="34" charset="0"/>
                <a:ea typeface="Arial" panose="020B0604020202020204" pitchFamily="34" charset="0"/>
              </a:rPr>
              <a:t>    </a:t>
            </a:r>
            <a:r>
              <a:rPr lang="en-GB" sz="1200" dirty="0">
                <a:solidFill>
                  <a:srgbClr val="000000"/>
                </a:solidFill>
                <a:effectLst/>
                <a:latin typeface="Source Sans Pro" panose="020B0503030403020204" pitchFamily="34" charset="0"/>
                <a:ea typeface="Arial" panose="020B0604020202020204" pitchFamily="34" charset="0"/>
              </a:rPr>
              <a:t>to a low-barrier substance use disorder medication clinic. </a:t>
            </a:r>
            <a:r>
              <a:rPr lang="en-GB" sz="1200" i="1" dirty="0">
                <a:solidFill>
                  <a:srgbClr val="000000"/>
                </a:solidFill>
                <a:effectLst/>
                <a:latin typeface="Source Sans Pro" panose="020B0503030403020204" pitchFamily="34" charset="0"/>
                <a:ea typeface="Arial" panose="020B0604020202020204" pitchFamily="34" charset="0"/>
              </a:rPr>
              <a:t>Journal of Addiction Medicine</a:t>
            </a:r>
            <a:r>
              <a:rPr lang="en-GB" sz="1200" dirty="0">
                <a:solidFill>
                  <a:srgbClr val="000000"/>
                </a:solidFill>
                <a:effectLst/>
                <a:latin typeface="Source Sans Pro" panose="020B0503030403020204" pitchFamily="34" charset="0"/>
                <a:ea typeface="Arial" panose="020B0604020202020204" pitchFamily="34" charset="0"/>
              </a:rPr>
              <a:t>. 2021 Nov;15(6):461.</a:t>
            </a:r>
          </a:p>
          <a:p>
            <a:pPr marL="0" marR="0">
              <a:spcBef>
                <a:spcPts val="0"/>
              </a:spcBef>
              <a:spcAft>
                <a:spcPts val="0"/>
              </a:spcAft>
            </a:pP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24 </a:t>
            </a:r>
            <a:r>
              <a:rPr lang="en-GB" sz="1200" dirty="0">
                <a:solidFill>
                  <a:srgbClr val="000000"/>
                </a:solidFill>
                <a:effectLst/>
                <a:latin typeface="Source Sans Pro" panose="020B0503030403020204" pitchFamily="34" charset="0"/>
                <a:ea typeface="Arial" panose="020B0604020202020204" pitchFamily="34" charset="0"/>
              </a:rPr>
              <a:t>Kwan CK, Chan DP, Ho KM, Lee SS. Prevalence of sexually acquired hepatitis C virus (HCV) infection in sexually transmitted infection (STI) patients. </a:t>
            </a:r>
            <a:r>
              <a:rPr lang="en-GB" sz="1200" i="1" dirty="0">
                <a:solidFill>
                  <a:srgbClr val="000000"/>
                </a:solidFill>
                <a:effectLst/>
                <a:latin typeface="Source Sans Pro" panose="020B0503030403020204" pitchFamily="34" charset="0"/>
                <a:ea typeface="Arial" panose="020B0604020202020204" pitchFamily="34" charset="0"/>
              </a:rPr>
              <a:t>Hong Kong Journal of </a:t>
            </a:r>
          </a:p>
          <a:p>
            <a:pPr marL="0" marR="0">
              <a:spcBef>
                <a:spcPts val="0"/>
              </a:spcBef>
              <a:spcAft>
                <a:spcPts val="0"/>
              </a:spcAft>
            </a:pPr>
            <a:r>
              <a:rPr lang="en-GB" sz="1200" i="1" dirty="0">
                <a:solidFill>
                  <a:srgbClr val="000000"/>
                </a:solidFill>
                <a:latin typeface="Source Sans Pro" panose="020B0503030403020204" pitchFamily="34" charset="0"/>
                <a:ea typeface="Arial" panose="020B0604020202020204" pitchFamily="34" charset="0"/>
              </a:rPr>
              <a:t>    </a:t>
            </a:r>
            <a:r>
              <a:rPr lang="en-GB" sz="1200" i="1" dirty="0">
                <a:solidFill>
                  <a:srgbClr val="000000"/>
                </a:solidFill>
                <a:effectLst/>
                <a:latin typeface="Source Sans Pro" panose="020B0503030403020204" pitchFamily="34" charset="0"/>
                <a:ea typeface="Arial" panose="020B0604020202020204" pitchFamily="34" charset="0"/>
              </a:rPr>
              <a:t>Dermatology &amp; Venereology</a:t>
            </a:r>
            <a:r>
              <a:rPr lang="en-GB" sz="1200" dirty="0">
                <a:solidFill>
                  <a:srgbClr val="000000"/>
                </a:solidFill>
                <a:effectLst/>
                <a:latin typeface="Source Sans Pro" panose="020B0503030403020204" pitchFamily="34" charset="0"/>
                <a:ea typeface="Arial" panose="020B0604020202020204" pitchFamily="34" charset="0"/>
              </a:rPr>
              <a:t>. 2020 Jun 1;28.</a:t>
            </a:r>
          </a:p>
          <a:p>
            <a:pPr marL="0" marR="0">
              <a:spcBef>
                <a:spcPts val="0"/>
              </a:spcBef>
              <a:spcAft>
                <a:spcPts val="0"/>
              </a:spcAft>
            </a:pP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25 </a:t>
            </a:r>
            <a:r>
              <a:rPr lang="en-GB" sz="1200" dirty="0" err="1">
                <a:solidFill>
                  <a:srgbClr val="000000"/>
                </a:solidFill>
                <a:effectLst/>
                <a:latin typeface="Source Sans Pro" panose="020B0503030403020204" pitchFamily="34" charset="0"/>
                <a:ea typeface="Arial" panose="020B0604020202020204" pitchFamily="34" charset="0"/>
              </a:rPr>
              <a:t>Rietmeijer</a:t>
            </a:r>
            <a:r>
              <a:rPr lang="en-GB" sz="1200" dirty="0">
                <a:solidFill>
                  <a:srgbClr val="000000"/>
                </a:solidFill>
                <a:effectLst/>
                <a:latin typeface="Source Sans Pro" panose="020B0503030403020204" pitchFamily="34" charset="0"/>
                <a:ea typeface="Arial" panose="020B0604020202020204" pitchFamily="34" charset="0"/>
              </a:rPr>
              <a:t> CA. Improving care for sexually transmitted infections. </a:t>
            </a:r>
            <a:r>
              <a:rPr lang="en-GB" sz="1200" i="1" dirty="0">
                <a:solidFill>
                  <a:srgbClr val="000000"/>
                </a:solidFill>
                <a:effectLst/>
                <a:latin typeface="Source Sans Pro" panose="020B0503030403020204" pitchFamily="34" charset="0"/>
                <a:ea typeface="Arial" panose="020B0604020202020204" pitchFamily="34" charset="0"/>
              </a:rPr>
              <a:t>Journal of the International AIDS Society</a:t>
            </a:r>
            <a:r>
              <a:rPr lang="en-GB" sz="1200" dirty="0">
                <a:solidFill>
                  <a:srgbClr val="000000"/>
                </a:solidFill>
                <a:effectLst/>
                <a:latin typeface="Source Sans Pro" panose="020B0503030403020204" pitchFamily="34" charset="0"/>
                <a:ea typeface="Arial" panose="020B0604020202020204" pitchFamily="34" charset="0"/>
              </a:rPr>
              <a:t>. 2019 Aug;22:e25349.</a:t>
            </a:r>
          </a:p>
          <a:p>
            <a:pPr marL="0" marR="0">
              <a:spcBef>
                <a:spcPts val="0"/>
              </a:spcBef>
              <a:spcAft>
                <a:spcPts val="0"/>
              </a:spcAft>
            </a:pP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26 </a:t>
            </a:r>
            <a:r>
              <a:rPr lang="en-GB" sz="1200" dirty="0">
                <a:solidFill>
                  <a:srgbClr val="000000"/>
                </a:solidFill>
                <a:effectLst/>
                <a:latin typeface="Source Sans Pro" panose="020B0503030403020204" pitchFamily="34" charset="0"/>
                <a:ea typeface="Arial" panose="020B0604020202020204" pitchFamily="34" charset="0"/>
              </a:rPr>
              <a:t>Rogers BG, Murphy M, </a:t>
            </a:r>
            <a:r>
              <a:rPr lang="en-GB" sz="1200" dirty="0" err="1">
                <a:solidFill>
                  <a:srgbClr val="000000"/>
                </a:solidFill>
                <a:effectLst/>
                <a:latin typeface="Source Sans Pro" panose="020B0503030403020204" pitchFamily="34" charset="0"/>
                <a:ea typeface="Arial" panose="020B0604020202020204" pitchFamily="34" charset="0"/>
              </a:rPr>
              <a:t>Zanowick</a:t>
            </a:r>
            <a:r>
              <a:rPr lang="en-GB" sz="1200" dirty="0">
                <a:solidFill>
                  <a:srgbClr val="000000"/>
                </a:solidFill>
                <a:effectLst/>
                <a:latin typeface="Source Sans Pro" panose="020B0503030403020204" pitchFamily="34" charset="0"/>
                <a:ea typeface="Arial" panose="020B0604020202020204" pitchFamily="34" charset="0"/>
              </a:rPr>
              <a:t>-Marr A, Chambers L, Maynard M, </a:t>
            </a:r>
            <a:r>
              <a:rPr lang="en-GB" sz="1200" dirty="0" err="1">
                <a:solidFill>
                  <a:srgbClr val="000000"/>
                </a:solidFill>
                <a:effectLst/>
                <a:latin typeface="Source Sans Pro" panose="020B0503030403020204" pitchFamily="34" charset="0"/>
                <a:ea typeface="Arial" panose="020B0604020202020204" pitchFamily="34" charset="0"/>
              </a:rPr>
              <a:t>Galipeau</a:t>
            </a:r>
            <a:r>
              <a:rPr lang="en-GB" sz="1200" dirty="0">
                <a:solidFill>
                  <a:srgbClr val="000000"/>
                </a:solidFill>
                <a:effectLst/>
                <a:latin typeface="Source Sans Pro" panose="020B0503030403020204" pitchFamily="34" charset="0"/>
                <a:ea typeface="Arial" panose="020B0604020202020204" pitchFamily="34" charset="0"/>
              </a:rPr>
              <a:t> D, Toma E, Almonte A, Napoleon S, Chan PA. Characterizing HIV </a:t>
            </a:r>
            <a:r>
              <a:rPr lang="en-GB" sz="1200" dirty="0" err="1">
                <a:solidFill>
                  <a:srgbClr val="000000"/>
                </a:solidFill>
                <a:effectLst/>
                <a:latin typeface="Source Sans Pro" panose="020B0503030403020204" pitchFamily="34" charset="0"/>
                <a:ea typeface="Arial" panose="020B0604020202020204" pitchFamily="34" charset="0"/>
              </a:rPr>
              <a:t>syndemics</a:t>
            </a:r>
            <a:r>
              <a:rPr lang="en-GB" sz="1200" dirty="0">
                <a:solidFill>
                  <a:srgbClr val="000000"/>
                </a:solidFill>
                <a:effectLst/>
                <a:latin typeface="Source Sans Pro" panose="020B0503030403020204" pitchFamily="34" charset="0"/>
                <a:ea typeface="Arial" panose="020B0604020202020204" pitchFamily="34" charset="0"/>
              </a:rPr>
              <a:t> and the role of incarceration </a:t>
            </a:r>
          </a:p>
          <a:p>
            <a:pPr marL="0" marR="0">
              <a:spcBef>
                <a:spcPts val="0"/>
              </a:spcBef>
              <a:spcAft>
                <a:spcPts val="0"/>
              </a:spcAft>
            </a:pPr>
            <a:r>
              <a:rPr lang="en-GB" sz="1200" dirty="0">
                <a:solidFill>
                  <a:srgbClr val="000000"/>
                </a:solidFill>
                <a:latin typeface="Source Sans Pro" panose="020B0503030403020204" pitchFamily="34" charset="0"/>
                <a:ea typeface="Arial" panose="020B0604020202020204" pitchFamily="34" charset="0"/>
              </a:rPr>
              <a:t>    </a:t>
            </a:r>
            <a:r>
              <a:rPr lang="en-GB" sz="1200" dirty="0">
                <a:solidFill>
                  <a:srgbClr val="000000"/>
                </a:solidFill>
                <a:effectLst/>
                <a:latin typeface="Source Sans Pro" panose="020B0503030403020204" pitchFamily="34" charset="0"/>
                <a:ea typeface="Arial" panose="020B0604020202020204" pitchFamily="34" charset="0"/>
              </a:rPr>
              <a:t>among men who have sex with men presenting for care at a sexually transmitted infections clinic. </a:t>
            </a:r>
            <a:r>
              <a:rPr lang="en-GB" sz="1200" i="1" dirty="0">
                <a:solidFill>
                  <a:srgbClr val="000000"/>
                </a:solidFill>
                <a:effectLst/>
                <a:latin typeface="Source Sans Pro" panose="020B0503030403020204" pitchFamily="34" charset="0"/>
                <a:ea typeface="Arial" panose="020B0604020202020204" pitchFamily="34" charset="0"/>
              </a:rPr>
              <a:t>AIDS and </a:t>
            </a:r>
            <a:r>
              <a:rPr lang="en-GB" sz="1200" i="1" dirty="0" err="1">
                <a:solidFill>
                  <a:srgbClr val="000000"/>
                </a:solidFill>
                <a:effectLst/>
                <a:latin typeface="Source Sans Pro" panose="020B0503030403020204" pitchFamily="34" charset="0"/>
                <a:ea typeface="Arial" panose="020B0604020202020204" pitchFamily="34" charset="0"/>
              </a:rPr>
              <a:t>Behavior</a:t>
            </a:r>
            <a:r>
              <a:rPr lang="en-GB" sz="1200" dirty="0">
                <a:solidFill>
                  <a:srgbClr val="000000"/>
                </a:solidFill>
                <a:effectLst/>
                <a:latin typeface="Source Sans Pro" panose="020B0503030403020204" pitchFamily="34" charset="0"/>
                <a:ea typeface="Arial" panose="020B0604020202020204" pitchFamily="34" charset="0"/>
              </a:rPr>
              <a:t>. 2023 Jan 12:1-0.</a:t>
            </a:r>
          </a:p>
          <a:p>
            <a:pPr marL="0" marR="0">
              <a:spcBef>
                <a:spcPts val="0"/>
              </a:spcBef>
              <a:spcAft>
                <a:spcPts val="0"/>
              </a:spcAft>
            </a:pPr>
            <a:endParaRPr lang="en-US" sz="1200" dirty="0">
              <a:solidFill>
                <a:srgbClr val="5F5F5F"/>
              </a:solidFill>
              <a:effectLst/>
              <a:latin typeface="Source Sans Pro" panose="020B0503030403020204" pitchFamily="34" charset="0"/>
              <a:ea typeface="Arial" panose="020B0604020202020204" pitchFamily="34" charset="0"/>
            </a:endParaRPr>
          </a:p>
          <a:p>
            <a:pPr marL="0" marR="0">
              <a:spcBef>
                <a:spcPts val="0"/>
              </a:spcBef>
              <a:spcAft>
                <a:spcPts val="0"/>
              </a:spcAft>
            </a:pPr>
            <a:r>
              <a:rPr lang="en-GB" sz="1200" baseline="30000" dirty="0">
                <a:solidFill>
                  <a:srgbClr val="000000"/>
                </a:solidFill>
                <a:effectLst/>
                <a:latin typeface="Source Sans Pro" panose="020B0503030403020204" pitchFamily="34" charset="0"/>
                <a:ea typeface="Arial" panose="020B0604020202020204" pitchFamily="34" charset="0"/>
              </a:rPr>
              <a:t>27 </a:t>
            </a:r>
            <a:r>
              <a:rPr lang="en-GB" sz="1200" dirty="0">
                <a:solidFill>
                  <a:srgbClr val="000000"/>
                </a:solidFill>
                <a:effectLst/>
                <a:latin typeface="Source Sans Pro" panose="020B0503030403020204" pitchFamily="34" charset="0"/>
                <a:ea typeface="Arial" panose="020B0604020202020204" pitchFamily="34" charset="0"/>
              </a:rPr>
              <a:t>Smith PC, Schmidt SM, Allensworth-Davies D, </a:t>
            </a:r>
            <a:r>
              <a:rPr lang="en-GB" sz="1200" dirty="0" err="1">
                <a:solidFill>
                  <a:srgbClr val="000000"/>
                </a:solidFill>
                <a:effectLst/>
                <a:latin typeface="Source Sans Pro" panose="020B0503030403020204" pitchFamily="34" charset="0"/>
                <a:ea typeface="Arial" panose="020B0604020202020204" pitchFamily="34" charset="0"/>
              </a:rPr>
              <a:t>Saitz</a:t>
            </a:r>
            <a:r>
              <a:rPr lang="en-GB" sz="1200" dirty="0">
                <a:solidFill>
                  <a:srgbClr val="000000"/>
                </a:solidFill>
                <a:effectLst/>
                <a:latin typeface="Source Sans Pro" panose="020B0503030403020204" pitchFamily="34" charset="0"/>
                <a:ea typeface="Arial" panose="020B0604020202020204" pitchFamily="34" charset="0"/>
              </a:rPr>
              <a:t> RA single-question screening test for drug use in </a:t>
            </a:r>
            <a:r>
              <a:rPr lang="en-GB" sz="1200" dirty="0" err="1">
                <a:solidFill>
                  <a:srgbClr val="000000"/>
                </a:solidFill>
                <a:effectLst/>
                <a:latin typeface="Source Sans Pro" panose="020B0503030403020204" pitchFamily="34" charset="0"/>
                <a:ea typeface="Arial" panose="020B0604020202020204" pitchFamily="34" charset="0"/>
              </a:rPr>
              <a:t>pimary</a:t>
            </a:r>
            <a:r>
              <a:rPr lang="en-GB" sz="1200" dirty="0">
                <a:solidFill>
                  <a:srgbClr val="000000"/>
                </a:solidFill>
                <a:effectLst/>
                <a:latin typeface="Source Sans Pro" panose="020B0503030403020204" pitchFamily="34" charset="0"/>
                <a:ea typeface="Arial" panose="020B0604020202020204" pitchFamily="34" charset="0"/>
              </a:rPr>
              <a:t> care. </a:t>
            </a:r>
            <a:r>
              <a:rPr lang="de-DE" sz="1200" i="1" dirty="0">
                <a:solidFill>
                  <a:srgbClr val="000000"/>
                </a:solidFill>
                <a:effectLst/>
                <a:latin typeface="Source Sans Pro" panose="020B0503030403020204" pitchFamily="34" charset="0"/>
                <a:ea typeface="Arial" panose="020B0604020202020204" pitchFamily="34" charset="0"/>
              </a:rPr>
              <a:t>Arch Intern Med</a:t>
            </a:r>
            <a:r>
              <a:rPr lang="de-DE" sz="1200" dirty="0">
                <a:solidFill>
                  <a:srgbClr val="000000"/>
                </a:solidFill>
                <a:effectLst/>
                <a:latin typeface="Source Sans Pro" panose="020B0503030403020204" pitchFamily="34" charset="0"/>
                <a:ea typeface="Arial" panose="020B0604020202020204" pitchFamily="34" charset="0"/>
              </a:rPr>
              <a:t>. 2010;170(13):1155-1160. </a:t>
            </a:r>
          </a:p>
          <a:p>
            <a:pPr marL="0" marR="0">
              <a:spcBef>
                <a:spcPts val="0"/>
              </a:spcBef>
              <a:spcAft>
                <a:spcPts val="0"/>
              </a:spcAft>
            </a:pPr>
            <a:r>
              <a:rPr lang="de-DE" sz="1200" dirty="0">
                <a:solidFill>
                  <a:srgbClr val="000000"/>
                </a:solidFill>
                <a:latin typeface="Source Sans Pro" panose="020B0503030403020204" pitchFamily="34" charset="0"/>
                <a:ea typeface="Arial" panose="020B0604020202020204" pitchFamily="34" charset="0"/>
              </a:rPr>
              <a:t>    </a:t>
            </a:r>
            <a:r>
              <a:rPr lang="de-DE" sz="1200" dirty="0">
                <a:solidFill>
                  <a:srgbClr val="000000"/>
                </a:solidFill>
                <a:effectLst/>
                <a:latin typeface="Source Sans Pro" panose="020B0503030403020204" pitchFamily="34" charset="0"/>
                <a:ea typeface="Arial" panose="020B0604020202020204" pitchFamily="34" charset="0"/>
              </a:rPr>
              <a:t>doi:10.1001/archinternmed.2010.140</a:t>
            </a:r>
          </a:p>
          <a:p>
            <a:pPr marL="0" marR="0">
              <a:spcBef>
                <a:spcPts val="0"/>
              </a:spcBef>
              <a:spcAft>
                <a:spcPts val="0"/>
              </a:spcAft>
            </a:pPr>
            <a:endParaRPr lang="en-US" sz="1200" dirty="0">
              <a:solidFill>
                <a:srgbClr val="5F5F5F"/>
              </a:solidFill>
              <a:effectLst/>
              <a:latin typeface="Source Sans Pro" panose="020B0503030403020204" pitchFamily="34" charset="0"/>
              <a:ea typeface="Arial" panose="020B0604020202020204" pitchFamily="34" charset="0"/>
            </a:endParaRPr>
          </a:p>
          <a:p>
            <a:r>
              <a:rPr lang="en-US" sz="1200" baseline="30000" dirty="0">
                <a:solidFill>
                  <a:srgbClr val="000000"/>
                </a:solidFill>
                <a:effectLst/>
                <a:latin typeface="Source Sans Pro" panose="020B0503030403020204" pitchFamily="34" charset="0"/>
                <a:ea typeface="Times New Roman" panose="02020603050405020304" pitchFamily="18" charset="0"/>
              </a:rPr>
              <a:t>28 </a:t>
            </a:r>
            <a:r>
              <a:rPr lang="de-DE" sz="1200" dirty="0">
                <a:solidFill>
                  <a:srgbClr val="000000"/>
                </a:solidFill>
                <a:effectLst/>
                <a:latin typeface="Source Sans Pro" panose="020B0503030403020204" pitchFamily="34" charset="0"/>
                <a:ea typeface="Times New Roman" panose="02020603050405020304" pitchFamily="18" charset="0"/>
              </a:rPr>
              <a:t>Bohn MJ, </a:t>
            </a:r>
            <a:r>
              <a:rPr lang="de-DE" sz="1200" dirty="0" err="1">
                <a:solidFill>
                  <a:srgbClr val="000000"/>
                </a:solidFill>
                <a:effectLst/>
                <a:latin typeface="Source Sans Pro" panose="020B0503030403020204" pitchFamily="34" charset="0"/>
                <a:ea typeface="Times New Roman" panose="02020603050405020304" pitchFamily="18" charset="0"/>
              </a:rPr>
              <a:t>Babor</a:t>
            </a:r>
            <a:r>
              <a:rPr lang="de-DE" sz="1200" dirty="0">
                <a:solidFill>
                  <a:srgbClr val="000000"/>
                </a:solidFill>
                <a:effectLst/>
                <a:latin typeface="Source Sans Pro" panose="020B0503030403020204" pitchFamily="34" charset="0"/>
                <a:ea typeface="Times New Roman" panose="02020603050405020304" pitchFamily="18" charset="0"/>
              </a:rPr>
              <a:t> T, Kranzler HR. </a:t>
            </a:r>
            <a:r>
              <a:rPr lang="en-US" sz="1200" dirty="0">
                <a:solidFill>
                  <a:srgbClr val="000000"/>
                </a:solidFill>
                <a:effectLst/>
                <a:latin typeface="Source Sans Pro" panose="020B0503030403020204" pitchFamily="34" charset="0"/>
                <a:ea typeface="Times New Roman" panose="02020603050405020304" pitchFamily="18" charset="0"/>
              </a:rPr>
              <a:t>Validity of the Drug Abuse Screening Test (DAST-10) in inpatient substance abusers. </a:t>
            </a:r>
            <a:r>
              <a:rPr lang="en-US" sz="1200" i="1" dirty="0">
                <a:solidFill>
                  <a:srgbClr val="000000"/>
                </a:solidFill>
                <a:effectLst/>
                <a:latin typeface="Source Sans Pro" panose="020B0503030403020204" pitchFamily="34" charset="0"/>
                <a:ea typeface="Times New Roman" panose="02020603050405020304" pitchFamily="18" charset="0"/>
              </a:rPr>
              <a:t>Problems of Drug Dependence</a:t>
            </a:r>
            <a:r>
              <a:rPr lang="en-US" sz="1200" dirty="0">
                <a:solidFill>
                  <a:srgbClr val="000000"/>
                </a:solidFill>
                <a:effectLst/>
                <a:latin typeface="Source Sans Pro" panose="020B0503030403020204" pitchFamily="34" charset="0"/>
                <a:ea typeface="Times New Roman" panose="02020603050405020304" pitchFamily="18" charset="0"/>
              </a:rPr>
              <a:t>. 1991;119:233-5.</a:t>
            </a:r>
            <a:r>
              <a:rPr lang="en-US" sz="1200" dirty="0">
                <a:effectLst/>
                <a:latin typeface="Source Sans Pro" panose="020B0503030403020204" pitchFamily="34" charset="0"/>
              </a:rPr>
              <a:t> </a:t>
            </a:r>
            <a:endParaRPr lang="en-US" sz="1200" dirty="0">
              <a:solidFill>
                <a:srgbClr val="5F5F5F"/>
              </a:solidFill>
              <a:effectLst/>
              <a:latin typeface="Source Sans Pro" panose="020B0503030403020204" pitchFamily="34" charset="0"/>
              <a:ea typeface="Arial" panose="020B0604020202020204" pitchFamily="34" charset="0"/>
            </a:endParaRPr>
          </a:p>
        </p:txBody>
      </p:sp>
    </p:spTree>
    <p:extLst>
      <p:ext uri="{BB962C8B-B14F-4D97-AF65-F5344CB8AC3E}">
        <p14:creationId xmlns:p14="http://schemas.microsoft.com/office/powerpoint/2010/main" val="167020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C5966-468C-A0F5-E2A5-9E14F853623C}"/>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3CE0DE-F62E-3CA0-3D43-C8435871CE0B}"/>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ECF1B8-D969-8760-E2F2-B69A090F543B}"/>
              </a:ext>
            </a:extLst>
          </p:cNvPr>
          <p:cNvSpPr txBox="1"/>
          <p:nvPr/>
        </p:nvSpPr>
        <p:spPr>
          <a:xfrm>
            <a:off x="595423" y="248931"/>
            <a:ext cx="5279596" cy="523220"/>
          </a:xfrm>
          <a:prstGeom prst="rect">
            <a:avLst/>
          </a:prstGeom>
          <a:noFill/>
        </p:spPr>
        <p:txBody>
          <a:bodyPr wrap="square" rtlCol="0">
            <a:spAutoFit/>
          </a:bodyPr>
          <a:lstStyle/>
          <a:p>
            <a:r>
              <a:rPr lang="en-US" sz="2800" b="1" dirty="0">
                <a:solidFill>
                  <a:schemeClr val="bg1"/>
                </a:solidFill>
                <a:effectLst/>
                <a:latin typeface="Source Sans Pro Semibold" panose="020B0503030403020204" pitchFamily="34" charset="0"/>
              </a:rPr>
              <a:t>SBIRT Training Overview </a:t>
            </a:r>
            <a:endParaRPr lang="en-US" sz="2800" dirty="0">
              <a:solidFill>
                <a:schemeClr val="bg1"/>
              </a:solidFill>
              <a:latin typeface="Source Sans Pro Light" panose="020B0403030403020204" pitchFamily="34" charset="0"/>
            </a:endParaRPr>
          </a:p>
        </p:txBody>
      </p:sp>
      <p:sp>
        <p:nvSpPr>
          <p:cNvPr id="7" name="TextBox 6">
            <a:extLst>
              <a:ext uri="{FF2B5EF4-FFF2-40B4-BE49-F238E27FC236}">
                <a16:creationId xmlns:a16="http://schemas.microsoft.com/office/drawing/2014/main" id="{0CDF2351-0A77-5C79-4B97-889A1EC5793B}"/>
              </a:ext>
            </a:extLst>
          </p:cNvPr>
          <p:cNvSpPr txBox="1"/>
          <p:nvPr/>
        </p:nvSpPr>
        <p:spPr>
          <a:xfrm>
            <a:off x="595423" y="1352120"/>
            <a:ext cx="10977451" cy="5103320"/>
          </a:xfrm>
          <a:prstGeom prst="rect">
            <a:avLst/>
          </a:prstGeom>
          <a:noFill/>
        </p:spPr>
        <p:txBody>
          <a:bodyPr wrap="square" rtlCol="0">
            <a:spAutoFit/>
          </a:bodyPr>
          <a:lstStyle/>
          <a:p>
            <a:pPr marR="0" lvl="0">
              <a:spcBef>
                <a:spcPts val="0"/>
              </a:spcBef>
              <a:spcAft>
                <a:spcPts val="0"/>
              </a:spcAft>
            </a:pPr>
            <a:r>
              <a:rPr lang="en-GB" sz="1600" dirty="0">
                <a:effectLst/>
                <a:latin typeface="Source Sans Pro" panose="020B0503030403020204" pitchFamily="34" charset="0"/>
                <a:ea typeface="Arial" panose="020B0604020202020204" pitchFamily="34" charset="0"/>
              </a:rPr>
              <a:t>This training provides an overview of the Screening, Brief Intervention, and Referral to Treatment (SBIRT) intervention, which motivates clients seeking STI services who are engaged in high-risk substance use (HRSU) to pursue HRSU treatment and care services. </a:t>
            </a:r>
            <a:endParaRPr lang="en-US" sz="1600" dirty="0">
              <a:effectLst/>
              <a:latin typeface="Source Sans Pro" panose="020B0503030403020204" pitchFamily="34" charset="0"/>
              <a:ea typeface="Arial" panose="020B0604020202020204" pitchFamily="34" charset="0"/>
            </a:endParaRPr>
          </a:p>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 </a:t>
            </a:r>
            <a:endParaRPr lang="en-US" sz="1600" dirty="0">
              <a:effectLst/>
              <a:latin typeface="Source Sans Pro" panose="020B0503030403020204" pitchFamily="34" charset="0"/>
              <a:ea typeface="Arial" panose="020B0604020202020204" pitchFamily="34" charset="0"/>
            </a:endParaRPr>
          </a:p>
          <a:p>
            <a:pPr marR="0" lvl="0">
              <a:spcBef>
                <a:spcPts val="0"/>
              </a:spcBef>
              <a:spcAft>
                <a:spcPts val="0"/>
              </a:spcAft>
            </a:pPr>
            <a:r>
              <a:rPr lang="en-GB" sz="1600" b="1" dirty="0">
                <a:solidFill>
                  <a:srgbClr val="288F9C"/>
                </a:solidFill>
                <a:effectLst/>
                <a:latin typeface="Source Sans Pro" panose="020B0503030403020204" pitchFamily="34" charset="0"/>
                <a:ea typeface="Arial" panose="020B0604020202020204" pitchFamily="34" charset="0"/>
              </a:rPr>
              <a:t>The following presentation addresses: </a:t>
            </a:r>
            <a:endParaRPr lang="en-US" sz="1600" b="1" dirty="0">
              <a:solidFill>
                <a:srgbClr val="288F9C"/>
              </a:solidFill>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What is HRSU?</a:t>
            </a:r>
            <a:endParaRPr lang="en-US" sz="15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What is SBIRT?</a:t>
            </a:r>
            <a:endParaRPr lang="en-US" sz="15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Evidence Supporting Use of SBIRT to Address HRSU in STI Clinics</a:t>
            </a:r>
            <a:endParaRPr lang="en-US" sz="15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HRSU and STIs: A </a:t>
            </a:r>
            <a:r>
              <a:rPr lang="en-GB" sz="1500" dirty="0" err="1">
                <a:effectLst/>
                <a:latin typeface="Source Sans Pro" panose="020B0503030403020204" pitchFamily="34" charset="0"/>
                <a:ea typeface="Arial" panose="020B0604020202020204" pitchFamily="34" charset="0"/>
              </a:rPr>
              <a:t>Syndemic</a:t>
            </a:r>
            <a:endParaRPr lang="en-US" sz="15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SBIRT Logistics </a:t>
            </a:r>
            <a:endParaRPr lang="en-US" sz="1500" dirty="0">
              <a:effectLst/>
              <a:latin typeface="Source Sans Pro" panose="020B0503030403020204" pitchFamily="34" charset="0"/>
              <a:ea typeface="Arial" panose="020B0604020202020204" pitchFamily="34" charset="0"/>
            </a:endParaRPr>
          </a:p>
          <a:p>
            <a:pPr marL="1200150" marR="0" lvl="2" indent="-285750">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SBIRT for HRSU: Client Populations and Enrollment Criteria</a:t>
            </a:r>
            <a:endParaRPr lang="en-US" sz="1500" dirty="0">
              <a:effectLst/>
              <a:latin typeface="Source Sans Pro" panose="020B0503030403020204" pitchFamily="34" charset="0"/>
              <a:ea typeface="Arial" panose="020B0604020202020204" pitchFamily="34" charset="0"/>
            </a:endParaRPr>
          </a:p>
          <a:p>
            <a:pPr marL="1200150" marR="0" lvl="2" indent="-285750">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Screenings</a:t>
            </a:r>
            <a:endParaRPr lang="en-US" sz="1500" dirty="0">
              <a:effectLst/>
              <a:latin typeface="Source Sans Pro" panose="020B0503030403020204" pitchFamily="34" charset="0"/>
              <a:ea typeface="Arial" panose="020B0604020202020204" pitchFamily="34" charset="0"/>
            </a:endParaRPr>
          </a:p>
          <a:p>
            <a:pPr marL="1200150" marR="0" lvl="2" indent="-285750">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Promoting the Intervention</a:t>
            </a:r>
            <a:endParaRPr lang="en-US" sz="1500" dirty="0">
              <a:effectLst/>
              <a:latin typeface="Source Sans Pro" panose="020B0503030403020204" pitchFamily="34" charset="0"/>
              <a:ea typeface="Arial" panose="020B0604020202020204" pitchFamily="34" charset="0"/>
            </a:endParaRPr>
          </a:p>
          <a:p>
            <a:pPr marL="1200150" marR="0" lvl="2" indent="-285750">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Educational Materials for Clients</a:t>
            </a:r>
            <a:endParaRPr lang="en-US" sz="1500" dirty="0">
              <a:effectLst/>
              <a:latin typeface="Source Sans Pro" panose="020B0503030403020204" pitchFamily="34" charset="0"/>
              <a:ea typeface="Arial" panose="020B0604020202020204" pitchFamily="34" charset="0"/>
            </a:endParaRPr>
          </a:p>
          <a:p>
            <a:pPr marL="1200150" marR="0" lvl="2" indent="-285750">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Staffing </a:t>
            </a:r>
            <a:endParaRPr lang="en-US" sz="1500" dirty="0">
              <a:effectLst/>
              <a:latin typeface="Source Sans Pro" panose="020B0503030403020204" pitchFamily="34" charset="0"/>
              <a:ea typeface="Arial" panose="020B0604020202020204" pitchFamily="34" charset="0"/>
            </a:endParaRPr>
          </a:p>
          <a:p>
            <a:pPr marL="1200150" marR="0" lvl="2" indent="-285750">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Electronic Health Record (EHR) System</a:t>
            </a:r>
            <a:endParaRPr lang="en-US" sz="15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SBIRT for HRSU: Intervention Steps </a:t>
            </a:r>
            <a:endParaRPr lang="en-US" sz="15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Clr>
                <a:srgbClr val="288F9C"/>
              </a:buClr>
              <a:buSzPct val="100000"/>
              <a:buFont typeface="Arial" panose="020B0604020202020204" pitchFamily="34" charset="0"/>
              <a:buChar char="•"/>
            </a:pPr>
            <a:r>
              <a:rPr lang="en-GB" sz="1500" dirty="0">
                <a:effectLst/>
                <a:latin typeface="Source Sans Pro" panose="020B0503030403020204" pitchFamily="34" charset="0"/>
                <a:ea typeface="Arial" panose="020B0604020202020204" pitchFamily="34" charset="0"/>
              </a:rPr>
              <a:t>Questions and Answers</a:t>
            </a:r>
            <a:endParaRPr lang="en-US" sz="1500" dirty="0">
              <a:effectLst/>
              <a:latin typeface="Source Sans Pro" panose="020B0503030403020204" pitchFamily="34" charset="0"/>
              <a:ea typeface="Arial" panose="020B0604020202020204" pitchFamily="34" charset="0"/>
            </a:endParaRPr>
          </a:p>
        </p:txBody>
      </p:sp>
    </p:spTree>
    <p:extLst>
      <p:ext uri="{BB962C8B-B14F-4D97-AF65-F5344CB8AC3E}">
        <p14:creationId xmlns:p14="http://schemas.microsoft.com/office/powerpoint/2010/main" val="289886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4B5FD2-709A-397A-7F27-8D4841542FCD}"/>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0371DD6-5245-D342-91BE-12BDD030D5AF}"/>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40F0245-56C1-0611-6050-3C4345026BB2}"/>
              </a:ext>
            </a:extLst>
          </p:cNvPr>
          <p:cNvSpPr txBox="1"/>
          <p:nvPr/>
        </p:nvSpPr>
        <p:spPr>
          <a:xfrm>
            <a:off x="595424" y="331040"/>
            <a:ext cx="5279596" cy="523220"/>
          </a:xfrm>
          <a:prstGeom prst="rect">
            <a:avLst/>
          </a:prstGeom>
          <a:noFill/>
        </p:spPr>
        <p:txBody>
          <a:bodyPr wrap="square" rtlCol="0">
            <a:spAutoFit/>
          </a:bodyPr>
          <a:lstStyle/>
          <a:p>
            <a:r>
              <a:rPr lang="en-GB" sz="2800" b="1" kern="0" dirty="0">
                <a:solidFill>
                  <a:schemeClr val="bg1"/>
                </a:solidFill>
                <a:effectLst/>
                <a:latin typeface="Source Sans Pro Semibold" panose="020B0503030403020204" pitchFamily="34" charset="0"/>
                <a:ea typeface="Arial" panose="020B0604020202020204" pitchFamily="34" charset="0"/>
              </a:rPr>
              <a:t>What is HRSU?</a:t>
            </a:r>
            <a:r>
              <a:rPr lang="en-US" sz="2800" b="1" dirty="0">
                <a:solidFill>
                  <a:schemeClr val="bg1"/>
                </a:solidFill>
                <a:effectLst/>
                <a:latin typeface="Source Sans Pro Semibold" panose="020B0503030403020204" pitchFamily="34" charset="0"/>
              </a:rPr>
              <a:t> </a:t>
            </a:r>
            <a:endParaRPr lang="en-US" sz="2800" b="1" dirty="0">
              <a:solidFill>
                <a:schemeClr val="bg1"/>
              </a:solidFill>
              <a:latin typeface="Source Sans Pro Semibold" panose="020B0503030403020204" pitchFamily="34" charset="0"/>
            </a:endParaRPr>
          </a:p>
        </p:txBody>
      </p:sp>
      <p:sp>
        <p:nvSpPr>
          <p:cNvPr id="8" name="TextBox 7">
            <a:extLst>
              <a:ext uri="{FF2B5EF4-FFF2-40B4-BE49-F238E27FC236}">
                <a16:creationId xmlns:a16="http://schemas.microsoft.com/office/drawing/2014/main" id="{FD7A684F-D280-208E-7770-EC23CF1220FB}"/>
              </a:ext>
            </a:extLst>
          </p:cNvPr>
          <p:cNvSpPr txBox="1"/>
          <p:nvPr/>
        </p:nvSpPr>
        <p:spPr>
          <a:xfrm>
            <a:off x="595423" y="1352120"/>
            <a:ext cx="10977451" cy="4108817"/>
          </a:xfrm>
          <a:prstGeom prst="rect">
            <a:avLst/>
          </a:prstGeom>
          <a:noFill/>
        </p:spPr>
        <p:txBody>
          <a:bodyPr wrap="square" rtlCol="0">
            <a:spAutoFit/>
          </a:bodyPr>
          <a:lstStyle/>
          <a:p>
            <a:pPr marR="0" lvl="0">
              <a:lnSpc>
                <a:spcPts val="1500"/>
              </a:lnSpc>
              <a:spcBef>
                <a:spcPts val="0"/>
              </a:spcBef>
              <a:spcAft>
                <a:spcPts val="0"/>
              </a:spcAft>
            </a:pPr>
            <a:r>
              <a:rPr lang="en-GB" sz="1600" b="1" dirty="0">
                <a:solidFill>
                  <a:srgbClr val="288F9C"/>
                </a:solidFill>
                <a:effectLst/>
                <a:latin typeface="Source Sans Pro" panose="020B0503030403020204" pitchFamily="34" charset="0"/>
                <a:ea typeface="Arial" panose="020B0604020202020204" pitchFamily="34" charset="0"/>
              </a:rPr>
              <a:t>High-risk substance use </a:t>
            </a:r>
            <a:r>
              <a:rPr lang="en-GB" sz="1600" b="1" dirty="0">
                <a:solidFill>
                  <a:srgbClr val="288F9C"/>
                </a:solidFill>
                <a:latin typeface="Source Sans Pro" panose="020B0503030403020204" pitchFamily="34" charset="0"/>
                <a:ea typeface="Arial" panose="020B0604020202020204" pitchFamily="34" charset="0"/>
              </a:rPr>
              <a:t>(</a:t>
            </a:r>
            <a:r>
              <a:rPr lang="en-GB" sz="1600" b="1" dirty="0">
                <a:solidFill>
                  <a:srgbClr val="288F9C"/>
                </a:solidFill>
                <a:effectLst/>
                <a:latin typeface="Source Sans Pro" panose="020B0503030403020204" pitchFamily="34" charset="0"/>
                <a:ea typeface="Arial" panose="020B0604020202020204" pitchFamily="34" charset="0"/>
              </a:rPr>
              <a:t>HRSU) refers to: </a:t>
            </a:r>
          </a:p>
          <a:p>
            <a:pPr marL="742950" marR="0" lvl="1" indent="-285750">
              <a:lnSpc>
                <a:spcPct val="1500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Use of illicit drugs </a:t>
            </a:r>
            <a:endParaRPr lang="en-US" sz="16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Non-medical use of prescription drugs</a:t>
            </a:r>
            <a:endParaRPr lang="en-US" sz="1600" dirty="0">
              <a:effectLst/>
              <a:latin typeface="Source Sans Pro" panose="020B0503030403020204" pitchFamily="34" charset="0"/>
              <a:ea typeface="Arial" panose="020B0604020202020204" pitchFamily="34" charset="0"/>
            </a:endParaRPr>
          </a:p>
          <a:p>
            <a:pPr marL="742950" marR="0" lvl="1" indent="-285750">
              <a:lnSpc>
                <a:spcPct val="1500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Arial" panose="020B0604020202020204" pitchFamily="34" charset="0"/>
              </a:rPr>
              <a:t>Note: focus is on substances that pose a high-risk for negative health outcomes (see below). Does not include the use of alcohol or marijuana.</a:t>
            </a:r>
            <a:br>
              <a:rPr lang="en-GB" sz="1600" dirty="0">
                <a:effectLst/>
                <a:latin typeface="Source Sans Pro" panose="020B0503030403020204" pitchFamily="34" charset="0"/>
                <a:ea typeface="Arial" panose="020B0604020202020204" pitchFamily="34" charset="0"/>
              </a:rPr>
            </a:br>
            <a:endParaRPr lang="en-US" sz="1600" dirty="0">
              <a:effectLst/>
              <a:latin typeface="Source Sans Pro" panose="020B0503030403020204" pitchFamily="34" charset="0"/>
              <a:ea typeface="Arial" panose="020B0604020202020204" pitchFamily="34" charset="0"/>
            </a:endParaRPr>
          </a:p>
          <a:p>
            <a:pPr marR="0" lvl="0">
              <a:lnSpc>
                <a:spcPts val="1500"/>
              </a:lnSpc>
              <a:spcBef>
                <a:spcPts val="0"/>
              </a:spcBef>
              <a:spcAft>
                <a:spcPts val="0"/>
              </a:spcAft>
            </a:pPr>
            <a:r>
              <a:rPr lang="en-GB" sz="1600" b="1" dirty="0">
                <a:solidFill>
                  <a:srgbClr val="288F9C"/>
                </a:solidFill>
                <a:effectLst/>
                <a:latin typeface="Source Sans Pro" panose="020B0503030403020204" pitchFamily="34" charset="0"/>
                <a:ea typeface="Arial" panose="020B0604020202020204" pitchFamily="34" charset="0"/>
              </a:rPr>
              <a:t>Possible impacts of HRSU: </a:t>
            </a:r>
          </a:p>
          <a:p>
            <a:pPr marR="0" lvl="0">
              <a:lnSpc>
                <a:spcPts val="1500"/>
              </a:lnSpc>
              <a:spcBef>
                <a:spcPts val="0"/>
              </a:spcBef>
              <a:spcAft>
                <a:spcPts val="0"/>
              </a:spcAft>
            </a:pPr>
            <a:endParaRPr lang="en-US" sz="1600" dirty="0">
              <a:effectLst/>
              <a:latin typeface="Source Sans Pro" panose="020B0503030403020204" pitchFamily="34" charset="0"/>
              <a:ea typeface="Source Sans Pro" panose="020B0503030403020204" pitchFamily="34" charset="0"/>
            </a:endParaRPr>
          </a:p>
          <a:p>
            <a:pPr marL="742950" marR="0" lvl="1" indent="-285750">
              <a:lnSpc>
                <a:spcPts val="15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Source Sans Pro" panose="020B0503030403020204" pitchFamily="34" charset="0"/>
              </a:rPr>
              <a:t>Drug dependence, substance use disorders, and non-fatal and fatal overdoses </a:t>
            </a:r>
            <a:br>
              <a:rPr lang="en-GB" sz="1600" dirty="0">
                <a:effectLst/>
                <a:latin typeface="Source Sans Pro" panose="020B0503030403020204" pitchFamily="34" charset="0"/>
                <a:ea typeface="Source Sans Pro" panose="020B0503030403020204" pitchFamily="34" charset="0"/>
              </a:rPr>
            </a:br>
            <a:endParaRPr lang="en-US" sz="1600" dirty="0">
              <a:effectLst/>
              <a:latin typeface="Source Sans Pro" panose="020B0503030403020204" pitchFamily="34" charset="0"/>
              <a:ea typeface="Source Sans Pro" panose="020B0503030403020204" pitchFamily="34" charset="0"/>
            </a:endParaRPr>
          </a:p>
          <a:p>
            <a:pPr marL="742950" marR="0" lvl="1" indent="-285750">
              <a:lnSpc>
                <a:spcPts val="1500"/>
              </a:lnSpc>
              <a:spcBef>
                <a:spcPts val="0"/>
              </a:spcBef>
              <a:spcAft>
                <a:spcPts val="0"/>
              </a:spcAft>
              <a:buFont typeface="Arial" panose="020B0604020202020204" pitchFamily="34" charset="0"/>
              <a:buChar char="•"/>
            </a:pPr>
            <a:r>
              <a:rPr lang="en-GB" sz="1600" dirty="0">
                <a:effectLst/>
                <a:latin typeface="Source Sans Pro" panose="020B0503030403020204" pitchFamily="34" charset="0"/>
                <a:ea typeface="Source Sans Pro" panose="020B0503030403020204" pitchFamily="34" charset="0"/>
              </a:rPr>
              <a:t>HIV, viral hepatitis, and other infections or wounds, primarily associated with injection drug use</a:t>
            </a:r>
            <a:br>
              <a:rPr lang="en-GB" sz="1600" dirty="0">
                <a:effectLst/>
                <a:latin typeface="Source Sans Pro" panose="020B0503030403020204" pitchFamily="34" charset="0"/>
                <a:ea typeface="Source Sans Pro" panose="020B0503030403020204" pitchFamily="34" charset="0"/>
              </a:rPr>
            </a:br>
            <a:r>
              <a:rPr lang="en-GB" sz="1600" dirty="0">
                <a:effectLst/>
                <a:latin typeface="Source Sans Pro" panose="020B0503030403020204" pitchFamily="34" charset="0"/>
                <a:ea typeface="Source Sans Pro" panose="020B0503030403020204" pitchFamily="34" charset="0"/>
              </a:rPr>
              <a:t> </a:t>
            </a:r>
            <a:endParaRPr lang="en-US" sz="1600" dirty="0">
              <a:effectLst/>
              <a:latin typeface="Source Sans Pro" panose="020B0503030403020204" pitchFamily="34" charset="0"/>
              <a:ea typeface="Source Sans Pro" panose="020B0503030403020204" pitchFamily="34" charset="0"/>
            </a:endParaRPr>
          </a:p>
          <a:p>
            <a:pPr marL="742950" lvl="1" indent="-285750">
              <a:lnSpc>
                <a:spcPts val="1500"/>
              </a:lnSpc>
              <a:buFont typeface="Arial" panose="020B0604020202020204" pitchFamily="34" charset="0"/>
              <a:buChar char="•"/>
            </a:pPr>
            <a:r>
              <a:rPr lang="en-GB" sz="1600" dirty="0">
                <a:effectLst/>
                <a:latin typeface="Source Sans Pro" panose="020B0503030403020204" pitchFamily="34" charset="0"/>
                <a:ea typeface="Source Sans Pro" panose="020B0503030403020204" pitchFamily="34" charset="0"/>
              </a:rPr>
              <a:t>Disinhibition encouraging</a:t>
            </a:r>
            <a:r>
              <a:rPr lang="en-GB" sz="1600" dirty="0">
                <a:latin typeface="Source Sans Pro" panose="020B0503030403020204" pitchFamily="34" charset="0"/>
                <a:ea typeface="Source Sans Pro" panose="020B0503030403020204" pitchFamily="34" charset="0"/>
              </a:rPr>
              <a:t> unprotected sex and needle-sharing, which can drive the spread of STIs and other diseases, including HIV and viral hepatitis.</a:t>
            </a:r>
            <a:r>
              <a:rPr lang="en-GB" sz="1600" baseline="30000" dirty="0">
                <a:latin typeface="Source Sans Pro" panose="020B0503030403020204" pitchFamily="34" charset="0"/>
                <a:ea typeface="Source Sans Pro" panose="020B0503030403020204" pitchFamily="34" charset="0"/>
              </a:rPr>
              <a:t>1,2</a:t>
            </a:r>
            <a:r>
              <a:rPr lang="en-GB" sz="1600" dirty="0">
                <a:effectLst/>
                <a:latin typeface="Source Sans Pro" panose="020B0503030403020204" pitchFamily="34" charset="0"/>
                <a:ea typeface="Source Sans Pro" panose="020B0503030403020204" pitchFamily="34" charset="0"/>
              </a:rPr>
              <a:t> </a:t>
            </a:r>
            <a:br>
              <a:rPr lang="en-GB" sz="1600" dirty="0">
                <a:effectLst/>
                <a:latin typeface="Source Sans Pro" panose="020B0503030403020204" pitchFamily="34" charset="0"/>
                <a:ea typeface="Arial" panose="020B0604020202020204" pitchFamily="34" charset="0"/>
              </a:rPr>
            </a:br>
            <a:endParaRPr lang="en-US" sz="1600" dirty="0">
              <a:effectLst/>
              <a:latin typeface="Source Sans Pro" panose="020B0503030403020204" pitchFamily="34" charset="0"/>
              <a:ea typeface="Arial" panose="020B0604020202020204" pitchFamily="34" charset="0"/>
            </a:endParaRPr>
          </a:p>
          <a:p>
            <a:r>
              <a:rPr lang="en-GB" sz="1600" b="1" kern="0" dirty="0">
                <a:solidFill>
                  <a:srgbClr val="288F9C"/>
                </a:solidFill>
                <a:effectLst/>
                <a:latin typeface="Source Sans Pro" panose="020B0503030403020204" pitchFamily="34" charset="0"/>
                <a:ea typeface="Arial" panose="020B0604020202020204" pitchFamily="34" charset="0"/>
              </a:rPr>
              <a:t>Substance use disorder and HRSU rates are often higher among STI clinic clients than the general population.</a:t>
            </a:r>
            <a:r>
              <a:rPr lang="en-US" sz="1600" b="1" dirty="0">
                <a:solidFill>
                  <a:srgbClr val="288F9C"/>
                </a:solidFill>
                <a:effectLst/>
                <a:latin typeface="Source Sans Pro" panose="020B0503030403020204" pitchFamily="34" charset="0"/>
              </a:rPr>
              <a:t> </a:t>
            </a:r>
            <a:endParaRPr lang="en-US" sz="1600" b="1" dirty="0">
              <a:solidFill>
                <a:srgbClr val="288F9C"/>
              </a:solidFill>
              <a:effectLst/>
              <a:latin typeface="Source Sans Pro" panose="020B0503030403020204" pitchFamily="34" charset="0"/>
              <a:ea typeface="Arial" panose="020B0604020202020204" pitchFamily="34" charset="0"/>
            </a:endParaRPr>
          </a:p>
        </p:txBody>
      </p:sp>
    </p:spTree>
    <p:extLst>
      <p:ext uri="{BB962C8B-B14F-4D97-AF65-F5344CB8AC3E}">
        <p14:creationId xmlns:p14="http://schemas.microsoft.com/office/powerpoint/2010/main" val="420657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556711-C85C-C338-BE5F-07D95795B3B5}"/>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F65105-F5F4-F640-9088-4D789160750D}"/>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EA7CA3-2C6A-7538-7B45-150768335A7B}"/>
              </a:ext>
            </a:extLst>
          </p:cNvPr>
          <p:cNvSpPr txBox="1"/>
          <p:nvPr/>
        </p:nvSpPr>
        <p:spPr>
          <a:xfrm>
            <a:off x="595424" y="331040"/>
            <a:ext cx="5279596" cy="523220"/>
          </a:xfrm>
          <a:prstGeom prst="rect">
            <a:avLst/>
          </a:prstGeom>
          <a:noFill/>
        </p:spPr>
        <p:txBody>
          <a:bodyPr wrap="square" rtlCol="0">
            <a:spAutoFit/>
          </a:bodyPr>
          <a:lstStyle/>
          <a:p>
            <a:r>
              <a:rPr lang="en-GB" sz="2800" b="1" kern="0" dirty="0">
                <a:solidFill>
                  <a:schemeClr val="bg1"/>
                </a:solidFill>
                <a:effectLst/>
                <a:latin typeface="Source Sans Pro Semibold" panose="020B0503030403020204" pitchFamily="34" charset="0"/>
                <a:ea typeface="Arial" panose="020B0604020202020204" pitchFamily="34" charset="0"/>
              </a:rPr>
              <a:t>What is SBIRT? </a:t>
            </a:r>
            <a:endParaRPr lang="en-US" sz="2800" b="1" dirty="0">
              <a:solidFill>
                <a:schemeClr val="bg1"/>
              </a:solidFill>
              <a:latin typeface="Source Sans Pro Semibold" panose="020B0503030403020204" pitchFamily="34" charset="0"/>
            </a:endParaRPr>
          </a:p>
        </p:txBody>
      </p:sp>
      <p:pic>
        <p:nvPicPr>
          <p:cNvPr id="8" name="Picture 7">
            <a:extLst>
              <a:ext uri="{FF2B5EF4-FFF2-40B4-BE49-F238E27FC236}">
                <a16:creationId xmlns:a16="http://schemas.microsoft.com/office/drawing/2014/main" id="{8CF275CA-C7AA-C8D1-CECB-9068CC74704E}"/>
              </a:ext>
            </a:extLst>
          </p:cNvPr>
          <p:cNvPicPr>
            <a:picLocks noChangeAspect="1"/>
          </p:cNvPicPr>
          <p:nvPr/>
        </p:nvPicPr>
        <p:blipFill>
          <a:blip r:embed="rId3"/>
          <a:stretch>
            <a:fillRect/>
          </a:stretch>
        </p:blipFill>
        <p:spPr>
          <a:xfrm>
            <a:off x="2058629" y="3178419"/>
            <a:ext cx="530941" cy="514350"/>
          </a:xfrm>
          <a:prstGeom prst="rect">
            <a:avLst/>
          </a:prstGeom>
        </p:spPr>
      </p:pic>
      <p:pic>
        <p:nvPicPr>
          <p:cNvPr id="9" name="Picture 8">
            <a:extLst>
              <a:ext uri="{FF2B5EF4-FFF2-40B4-BE49-F238E27FC236}">
                <a16:creationId xmlns:a16="http://schemas.microsoft.com/office/drawing/2014/main" id="{32B88900-5B65-4119-0F48-5FC85C06C64A}"/>
              </a:ext>
            </a:extLst>
          </p:cNvPr>
          <p:cNvPicPr>
            <a:picLocks noChangeAspect="1"/>
          </p:cNvPicPr>
          <p:nvPr/>
        </p:nvPicPr>
        <p:blipFill>
          <a:blip r:embed="rId4"/>
          <a:stretch>
            <a:fillRect/>
          </a:stretch>
        </p:blipFill>
        <p:spPr>
          <a:xfrm>
            <a:off x="6062344" y="3178419"/>
            <a:ext cx="365023" cy="514350"/>
          </a:xfrm>
          <a:prstGeom prst="rect">
            <a:avLst/>
          </a:prstGeom>
        </p:spPr>
      </p:pic>
      <p:pic>
        <p:nvPicPr>
          <p:cNvPr id="10" name="Picture 9">
            <a:extLst>
              <a:ext uri="{FF2B5EF4-FFF2-40B4-BE49-F238E27FC236}">
                <a16:creationId xmlns:a16="http://schemas.microsoft.com/office/drawing/2014/main" id="{522DEE9E-78FA-776F-C71C-511FBDE5F8F6}"/>
              </a:ext>
            </a:extLst>
          </p:cNvPr>
          <p:cNvPicPr>
            <a:picLocks noChangeAspect="1"/>
          </p:cNvPicPr>
          <p:nvPr/>
        </p:nvPicPr>
        <p:blipFill>
          <a:blip r:embed="rId5"/>
          <a:stretch>
            <a:fillRect/>
          </a:stretch>
        </p:blipFill>
        <p:spPr>
          <a:xfrm>
            <a:off x="9968066" y="3178419"/>
            <a:ext cx="580718" cy="514350"/>
          </a:xfrm>
          <a:prstGeom prst="rect">
            <a:avLst/>
          </a:prstGeom>
        </p:spPr>
      </p:pic>
      <p:sp>
        <p:nvSpPr>
          <p:cNvPr id="11" name="TextBox 10">
            <a:extLst>
              <a:ext uri="{FF2B5EF4-FFF2-40B4-BE49-F238E27FC236}">
                <a16:creationId xmlns:a16="http://schemas.microsoft.com/office/drawing/2014/main" id="{1A06C58F-EC8A-BE63-9F4C-3B7019BF4158}"/>
              </a:ext>
            </a:extLst>
          </p:cNvPr>
          <p:cNvSpPr txBox="1"/>
          <p:nvPr/>
        </p:nvSpPr>
        <p:spPr>
          <a:xfrm>
            <a:off x="595423" y="1352120"/>
            <a:ext cx="10977451" cy="1323439"/>
          </a:xfrm>
          <a:prstGeom prst="rect">
            <a:avLst/>
          </a:prstGeom>
          <a:noFill/>
        </p:spPr>
        <p:txBody>
          <a:bodyPr wrap="square" rtlCol="0">
            <a:spAutoFit/>
          </a:bodyPr>
          <a:lstStyle/>
          <a:p>
            <a:r>
              <a:rPr lang="en-US" sz="1600" dirty="0">
                <a:latin typeface="Source Sans Pro" panose="020B0503030403020204" pitchFamily="34" charset="0"/>
              </a:rPr>
              <a:t>SBIRT for HRSU is a brief behavioral intervention that identifies clients engaged in HRSU through evidence-based screening; offers motivational interviewing</a:t>
            </a:r>
            <a:r>
              <a:rPr lang="en-GB" sz="1600" dirty="0">
                <a:latin typeface="Source Sans Pro" panose="020B0503030403020204" pitchFamily="34" charset="0"/>
              </a:rPr>
              <a:t> </a:t>
            </a:r>
            <a:r>
              <a:rPr lang="en-US" sz="1600" dirty="0">
                <a:latin typeface="Source Sans Pro" panose="020B0503030403020204" pitchFamily="34" charset="0"/>
              </a:rPr>
              <a:t>to help clients set goals to engage in specific health services; and provides encouragement, referral, and a warm handoff to treatment and care.</a:t>
            </a:r>
          </a:p>
          <a:p>
            <a:br>
              <a:rPr lang="en-GB" sz="1600" dirty="0">
                <a:effectLst/>
                <a:latin typeface="Source Sans Pro" panose="020B0503030403020204" pitchFamily="34" charset="0"/>
                <a:ea typeface="Arial" panose="020B0604020202020204" pitchFamily="34" charset="0"/>
              </a:rPr>
            </a:br>
            <a:r>
              <a:rPr lang="en-GB" sz="1600" dirty="0">
                <a:effectLst/>
                <a:latin typeface="Source Sans Pro" panose="020B0503030403020204" pitchFamily="34" charset="0"/>
                <a:ea typeface="Arial" panose="020B0604020202020204" pitchFamily="34" charset="0"/>
              </a:rPr>
              <a:t>SBIRT steps include the following: </a:t>
            </a:r>
            <a:endParaRPr lang="en-US" sz="1600" dirty="0">
              <a:effectLst/>
              <a:latin typeface="Source Sans Pro" panose="020B0503030403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CE635A7E-217B-1979-6B45-88B179F59634}"/>
              </a:ext>
            </a:extLst>
          </p:cNvPr>
          <p:cNvSpPr txBox="1"/>
          <p:nvPr/>
        </p:nvSpPr>
        <p:spPr>
          <a:xfrm>
            <a:off x="704850" y="3793052"/>
            <a:ext cx="3143250" cy="1354217"/>
          </a:xfrm>
          <a:prstGeom prst="rect">
            <a:avLst/>
          </a:prstGeom>
          <a:noFill/>
        </p:spPr>
        <p:txBody>
          <a:bodyPr wrap="square" rtlCol="0">
            <a:spAutoFit/>
          </a:bodyPr>
          <a:lstStyle/>
          <a:p>
            <a:pPr algn="ctr"/>
            <a:r>
              <a:rPr lang="en-US" b="1" kern="0" dirty="0">
                <a:solidFill>
                  <a:srgbClr val="323F61"/>
                </a:solidFill>
                <a:effectLst/>
                <a:latin typeface="Source Sans Pro" panose="020B0503030403020204" pitchFamily="34" charset="0"/>
                <a:ea typeface="Arial" panose="020B0604020202020204" pitchFamily="34" charset="0"/>
              </a:rPr>
              <a:t>Screening</a:t>
            </a:r>
          </a:p>
          <a:p>
            <a:pPr algn="ctr"/>
            <a:r>
              <a:rPr lang="en-US" sz="1600" kern="0" dirty="0">
                <a:effectLst/>
                <a:latin typeface="Source Sans Pro" panose="020B0503030403020204" pitchFamily="34" charset="0"/>
                <a:ea typeface="Arial" panose="020B0604020202020204" pitchFamily="34" charset="0"/>
              </a:rPr>
              <a:t>Identifying/assessing the degree of substance use and identifying the appropriate level of treatment among clients;</a:t>
            </a:r>
            <a:r>
              <a:rPr lang="en-US" sz="1600" dirty="0">
                <a:effectLst/>
                <a:latin typeface="Source Sans Pro" panose="020B0503030403020204" pitchFamily="34" charset="0"/>
              </a:rPr>
              <a:t> </a:t>
            </a:r>
            <a:endParaRPr lang="en-US" sz="1600" dirty="0">
              <a:latin typeface="Source Sans Pro" panose="020B0503030403020204" pitchFamily="34" charset="0"/>
            </a:endParaRPr>
          </a:p>
        </p:txBody>
      </p:sp>
      <p:sp>
        <p:nvSpPr>
          <p:cNvPr id="13" name="TextBox 12">
            <a:extLst>
              <a:ext uri="{FF2B5EF4-FFF2-40B4-BE49-F238E27FC236}">
                <a16:creationId xmlns:a16="http://schemas.microsoft.com/office/drawing/2014/main" id="{4A131D49-F797-5A27-5F99-427B07AA41F5}"/>
              </a:ext>
            </a:extLst>
          </p:cNvPr>
          <p:cNvSpPr txBox="1"/>
          <p:nvPr/>
        </p:nvSpPr>
        <p:spPr>
          <a:xfrm>
            <a:off x="4673231" y="3793052"/>
            <a:ext cx="3143250" cy="1107996"/>
          </a:xfrm>
          <a:prstGeom prst="rect">
            <a:avLst/>
          </a:prstGeom>
          <a:noFill/>
        </p:spPr>
        <p:txBody>
          <a:bodyPr wrap="square" rtlCol="0">
            <a:spAutoFit/>
          </a:bodyPr>
          <a:lstStyle/>
          <a:p>
            <a:pPr algn="ctr"/>
            <a:r>
              <a:rPr lang="en-US" b="1" kern="0" dirty="0">
                <a:solidFill>
                  <a:srgbClr val="323F61"/>
                </a:solidFill>
                <a:effectLst/>
                <a:latin typeface="Source Sans Pro" panose="020B0503030403020204" pitchFamily="34" charset="0"/>
                <a:ea typeface="Arial" panose="020B0604020202020204" pitchFamily="34" charset="0"/>
              </a:rPr>
              <a:t>Brief Intervention</a:t>
            </a:r>
          </a:p>
          <a:p>
            <a:pPr algn="ctr"/>
            <a:r>
              <a:rPr lang="en-US" sz="1600" kern="0" dirty="0">
                <a:effectLst/>
                <a:latin typeface="Source Sans Pro" panose="020B0503030403020204" pitchFamily="34" charset="0"/>
                <a:ea typeface="Arial" panose="020B0604020202020204" pitchFamily="34" charset="0"/>
              </a:rPr>
              <a:t>Increasing awareness of substance use among clients, motivating behavior change; and</a:t>
            </a:r>
            <a:r>
              <a:rPr lang="en-US" sz="1600" dirty="0">
                <a:effectLst/>
                <a:latin typeface="Source Sans Pro" panose="020B0503030403020204" pitchFamily="34" charset="0"/>
              </a:rPr>
              <a:t> </a:t>
            </a:r>
            <a:endParaRPr lang="en-US" sz="1600" dirty="0">
              <a:latin typeface="Source Sans Pro" panose="020B0503030403020204" pitchFamily="34" charset="0"/>
            </a:endParaRPr>
          </a:p>
        </p:txBody>
      </p:sp>
      <p:sp>
        <p:nvSpPr>
          <p:cNvPr id="14" name="TextBox 13">
            <a:extLst>
              <a:ext uri="{FF2B5EF4-FFF2-40B4-BE49-F238E27FC236}">
                <a16:creationId xmlns:a16="http://schemas.microsoft.com/office/drawing/2014/main" id="{686E1FE8-AA17-61CF-CCB2-9A2083B48218}"/>
              </a:ext>
            </a:extLst>
          </p:cNvPr>
          <p:cNvSpPr txBox="1"/>
          <p:nvPr/>
        </p:nvSpPr>
        <p:spPr>
          <a:xfrm>
            <a:off x="8686800" y="3793052"/>
            <a:ext cx="3143250" cy="861774"/>
          </a:xfrm>
          <a:prstGeom prst="rect">
            <a:avLst/>
          </a:prstGeom>
          <a:noFill/>
        </p:spPr>
        <p:txBody>
          <a:bodyPr wrap="square" rtlCol="0">
            <a:spAutoFit/>
          </a:bodyPr>
          <a:lstStyle/>
          <a:p>
            <a:pPr algn="ctr"/>
            <a:r>
              <a:rPr lang="en-US" b="1" dirty="0">
                <a:solidFill>
                  <a:srgbClr val="323F61"/>
                </a:solidFill>
                <a:effectLst/>
                <a:latin typeface="Source Sans Pro" panose="020B0503030403020204" pitchFamily="34" charset="0"/>
                <a:ea typeface="Arial" panose="020B0604020202020204" pitchFamily="34" charset="0"/>
              </a:rPr>
              <a:t>Referral to Treatment </a:t>
            </a:r>
            <a:r>
              <a:rPr lang="en-US" sz="1600" dirty="0">
                <a:effectLst/>
                <a:latin typeface="Source Sans Pro" panose="020B0503030403020204" pitchFamily="34" charset="0"/>
                <a:ea typeface="Arial" panose="020B0604020202020204" pitchFamily="34" charset="0"/>
              </a:rPr>
              <a:t>Connecting clients requiring additional services to care.</a:t>
            </a:r>
          </a:p>
        </p:txBody>
      </p:sp>
    </p:spTree>
    <p:extLst>
      <p:ext uri="{BB962C8B-B14F-4D97-AF65-F5344CB8AC3E}">
        <p14:creationId xmlns:p14="http://schemas.microsoft.com/office/powerpoint/2010/main" val="392291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4113DB-C5A1-B63A-21B6-0E2E9A100134}"/>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ACE781-2EFD-363F-7BB2-D910789387F5}"/>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AD8D10-90A3-426C-E6B8-63AEC9D70587}"/>
              </a:ext>
            </a:extLst>
          </p:cNvPr>
          <p:cNvSpPr txBox="1"/>
          <p:nvPr/>
        </p:nvSpPr>
        <p:spPr>
          <a:xfrm>
            <a:off x="595423" y="331040"/>
            <a:ext cx="10177352" cy="523220"/>
          </a:xfrm>
          <a:prstGeom prst="rect">
            <a:avLst/>
          </a:prstGeom>
          <a:noFill/>
        </p:spPr>
        <p:txBody>
          <a:bodyPr wrap="square" rtlCol="0">
            <a:spAutoFit/>
          </a:bodyPr>
          <a:lstStyle/>
          <a:p>
            <a:r>
              <a:rPr lang="en-GB" sz="2800" b="1" kern="0" dirty="0">
                <a:solidFill>
                  <a:schemeClr val="bg1"/>
                </a:solidFill>
                <a:effectLst/>
                <a:latin typeface="Source Sans Pro Semibold" panose="020B0503030403020204" pitchFamily="34" charset="0"/>
                <a:ea typeface="Arial" panose="020B0604020202020204" pitchFamily="34" charset="0"/>
              </a:rPr>
              <a:t>Evidence Supporting Use of SBIRT to Address HRSU in STI Clinics </a:t>
            </a:r>
            <a:endParaRPr lang="en-US" sz="2800" b="1" dirty="0">
              <a:solidFill>
                <a:schemeClr val="bg1"/>
              </a:solidFill>
              <a:latin typeface="Source Sans Pro Semibold" panose="020B0503030403020204" pitchFamily="34" charset="0"/>
            </a:endParaRPr>
          </a:p>
        </p:txBody>
      </p:sp>
      <p:sp>
        <p:nvSpPr>
          <p:cNvPr id="7" name="TextBox 6">
            <a:extLst>
              <a:ext uri="{FF2B5EF4-FFF2-40B4-BE49-F238E27FC236}">
                <a16:creationId xmlns:a16="http://schemas.microsoft.com/office/drawing/2014/main" id="{7420C39A-4869-D0DA-5288-177CB8219D81}"/>
              </a:ext>
            </a:extLst>
          </p:cNvPr>
          <p:cNvSpPr txBox="1"/>
          <p:nvPr/>
        </p:nvSpPr>
        <p:spPr>
          <a:xfrm>
            <a:off x="595423" y="1352120"/>
            <a:ext cx="10977451" cy="2554545"/>
          </a:xfrm>
          <a:prstGeom prst="rect">
            <a:avLst/>
          </a:prstGeom>
          <a:noFill/>
        </p:spPr>
        <p:txBody>
          <a:bodyPr wrap="square" rtlCol="0">
            <a:spAutoFit/>
          </a:bodyPr>
          <a:lstStyle/>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SBIRT was initially developed to help connect people engaged in alcohol use to treatment. </a:t>
            </a:r>
            <a:endParaRPr lang="en-US" sz="1600" dirty="0">
              <a:effectLst/>
              <a:latin typeface="Source Sans Pro" panose="020B0503030403020204" pitchFamily="34" charset="0"/>
              <a:ea typeface="Arial" panose="020B0604020202020204" pitchFamily="34" charset="0"/>
            </a:endParaRPr>
          </a:p>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 </a:t>
            </a:r>
            <a:endParaRPr lang="en-US" sz="1600" dirty="0">
              <a:effectLst/>
              <a:latin typeface="Source Sans Pro" panose="020B0503030403020204" pitchFamily="34" charset="0"/>
              <a:ea typeface="Arial" panose="020B0604020202020204" pitchFamily="34" charset="0"/>
            </a:endParaRPr>
          </a:p>
          <a:p>
            <a:pPr marR="0">
              <a:spcBef>
                <a:spcPts val="0"/>
              </a:spcBef>
              <a:spcAft>
                <a:spcPts val="0"/>
              </a:spcAft>
            </a:pPr>
            <a:r>
              <a:rPr lang="en-GB" sz="1600" dirty="0">
                <a:effectLst/>
                <a:latin typeface="Source Sans Pro" panose="020B0503030403020204" pitchFamily="34" charset="0"/>
                <a:ea typeface="Arial" panose="020B0604020202020204" pitchFamily="34" charset="0"/>
              </a:rPr>
              <a:t>SBIRT has been applied in other clinical settings, including the early identification and intervention for those engaged in substance use who seek services in STI clinics. One 2007 study with New York City STI clinics found that the SBIRT model successfully connected patients with substance use treatment, resulting in improvements in their substance use disorder and mental health, and reduced their condomless sexual </a:t>
            </a:r>
            <a:r>
              <a:rPr lang="en-GB" sz="1600" dirty="0">
                <a:effectLst/>
                <a:latin typeface="Source Sans Pro" panose="020B0503030403020204" pitchFamily="34" charset="0"/>
                <a:ea typeface="Source Sans Pro" panose="020B0503030403020204" pitchFamily="34" charset="0"/>
              </a:rPr>
              <a:t>contact.</a:t>
            </a:r>
            <a:r>
              <a:rPr lang="en-GB" sz="1600" baseline="30000" dirty="0">
                <a:effectLst/>
                <a:latin typeface="Source Sans Pro" panose="020B0503030403020204" pitchFamily="34" charset="0"/>
                <a:ea typeface="Source Sans Pro" panose="020B0503030403020204" pitchFamily="34" charset="0"/>
              </a:rPr>
              <a:t>4</a:t>
            </a:r>
            <a:endParaRPr lang="en-GB" sz="1600" dirty="0">
              <a:latin typeface="Source Sans Pro" panose="020B0503030403020204" pitchFamily="34" charset="0"/>
              <a:ea typeface="Source Sans Pro" panose="020B0503030403020204" pitchFamily="34" charset="0"/>
            </a:endParaRPr>
          </a:p>
          <a:p>
            <a:pPr marL="0" marR="0">
              <a:spcBef>
                <a:spcPts val="0"/>
              </a:spcBef>
              <a:spcAft>
                <a:spcPts val="0"/>
              </a:spcAft>
            </a:pPr>
            <a:endParaRPr lang="en-GB" sz="1600" dirty="0">
              <a:effectLst/>
              <a:latin typeface="Source Sans Pro" panose="020B0503030403020204" pitchFamily="34" charset="0"/>
              <a:ea typeface="Arial" panose="020B0604020202020204" pitchFamily="34" charset="0"/>
            </a:endParaRPr>
          </a:p>
          <a:p>
            <a:pPr marL="0" marR="0">
              <a:spcBef>
                <a:spcPts val="0"/>
              </a:spcBef>
              <a:spcAft>
                <a:spcPts val="0"/>
              </a:spcAft>
            </a:pPr>
            <a:r>
              <a:rPr lang="en-GB" sz="1600" dirty="0">
                <a:effectLst/>
                <a:latin typeface="Source Sans Pro" panose="020B0503030403020204" pitchFamily="34" charset="0"/>
                <a:ea typeface="Arial" panose="020B0604020202020204" pitchFamily="34" charset="0"/>
              </a:rPr>
              <a:t>The </a:t>
            </a:r>
            <a:r>
              <a:rPr lang="en-GB" sz="1600" i="1" dirty="0">
                <a:effectLst/>
                <a:latin typeface="Source Sans Pro" panose="020B0503030403020204" pitchFamily="34" charset="0"/>
                <a:ea typeface="Arial" panose="020B0604020202020204" pitchFamily="34" charset="0"/>
              </a:rPr>
              <a:t>Addressing High-Risk Substance Use through STI Clinics: Strengthening Connections to Treatment and </a:t>
            </a:r>
            <a:r>
              <a:rPr lang="en-GB" sz="1600" i="1" dirty="0" err="1">
                <a:effectLst/>
                <a:latin typeface="Source Sans Pro" panose="020B0503030403020204" pitchFamily="34" charset="0"/>
                <a:ea typeface="Arial" panose="020B0604020202020204" pitchFamily="34" charset="0"/>
              </a:rPr>
              <a:t>Behavioral</a:t>
            </a:r>
            <a:r>
              <a:rPr lang="en-GB" sz="1600" i="1" dirty="0">
                <a:effectLst/>
                <a:latin typeface="Source Sans Pro" panose="020B0503030403020204" pitchFamily="34" charset="0"/>
                <a:ea typeface="Arial" panose="020B0604020202020204" pitchFamily="34" charset="0"/>
              </a:rPr>
              <a:t> Health Services</a:t>
            </a:r>
            <a:r>
              <a:rPr lang="en-GB" sz="1600" dirty="0">
                <a:effectLst/>
                <a:latin typeface="Source Sans Pro" panose="020B0503030403020204" pitchFamily="34" charset="0"/>
                <a:ea typeface="Arial" panose="020B0604020202020204" pitchFamily="34" charset="0"/>
              </a:rPr>
              <a:t> project demonstrated the use of the SBIRT intervention to motivate and connect people seeking STI services who are engaged in HRSU with HRSU treatment and care services.</a:t>
            </a:r>
            <a:r>
              <a:rPr lang="en-GB" sz="1600" baseline="30000" dirty="0">
                <a:effectLst/>
                <a:latin typeface="Source Sans Pro" panose="020B0503030403020204" pitchFamily="34" charset="0"/>
                <a:ea typeface="Arial" panose="020B0604020202020204" pitchFamily="34" charset="0"/>
              </a:rPr>
              <a:t>5 </a:t>
            </a:r>
            <a:endParaRPr lang="en-US" sz="1600" baseline="30000" dirty="0">
              <a:effectLst/>
              <a:latin typeface="Source Sans Pro" panose="020B0503030403020204" pitchFamily="34" charset="0"/>
              <a:ea typeface="Arial" panose="020B0604020202020204" pitchFamily="34" charset="0"/>
            </a:endParaRPr>
          </a:p>
        </p:txBody>
      </p:sp>
    </p:spTree>
    <p:extLst>
      <p:ext uri="{BB962C8B-B14F-4D97-AF65-F5344CB8AC3E}">
        <p14:creationId xmlns:p14="http://schemas.microsoft.com/office/powerpoint/2010/main" val="50775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4113DB-C5A1-B63A-21B6-0E2E9A100134}"/>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ACE781-2EFD-363F-7BB2-D910789387F5}"/>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AD8D10-90A3-426C-E6B8-63AEC9D70587}"/>
              </a:ext>
            </a:extLst>
          </p:cNvPr>
          <p:cNvSpPr txBox="1"/>
          <p:nvPr/>
        </p:nvSpPr>
        <p:spPr>
          <a:xfrm>
            <a:off x="595423" y="331040"/>
            <a:ext cx="10177352" cy="523220"/>
          </a:xfrm>
          <a:prstGeom prst="rect">
            <a:avLst/>
          </a:prstGeom>
          <a:noFill/>
        </p:spPr>
        <p:txBody>
          <a:bodyPr wrap="square" rtlCol="0">
            <a:spAutoFit/>
          </a:bodyPr>
          <a:lstStyle/>
          <a:p>
            <a:r>
              <a:rPr lang="en-GB" sz="2800" b="1" kern="0" dirty="0">
                <a:solidFill>
                  <a:schemeClr val="bg1"/>
                </a:solidFill>
                <a:effectLst/>
                <a:latin typeface="Source Sans Pro Semibold" panose="020B0503030403020204" pitchFamily="34" charset="0"/>
                <a:ea typeface="Arial" panose="020B0604020202020204" pitchFamily="34" charset="0"/>
              </a:rPr>
              <a:t>Evidence Supporting Use of SBIRT to Address HRSU in STI Clinics </a:t>
            </a:r>
            <a:endParaRPr lang="en-US" sz="2800" b="1" dirty="0">
              <a:solidFill>
                <a:schemeClr val="bg1"/>
              </a:solidFill>
              <a:latin typeface="Source Sans Pro Semibold" panose="020B0503030403020204" pitchFamily="34" charset="0"/>
            </a:endParaRPr>
          </a:p>
        </p:txBody>
      </p:sp>
      <p:sp>
        <p:nvSpPr>
          <p:cNvPr id="3" name="TextBox 2">
            <a:extLst>
              <a:ext uri="{FF2B5EF4-FFF2-40B4-BE49-F238E27FC236}">
                <a16:creationId xmlns:a16="http://schemas.microsoft.com/office/drawing/2014/main" id="{A732D89B-794E-0796-85D5-F6E789D07958}"/>
              </a:ext>
            </a:extLst>
          </p:cNvPr>
          <p:cNvSpPr txBox="1"/>
          <p:nvPr/>
        </p:nvSpPr>
        <p:spPr>
          <a:xfrm>
            <a:off x="595423" y="1401220"/>
            <a:ext cx="11125200" cy="2185214"/>
          </a:xfrm>
          <a:prstGeom prst="rect">
            <a:avLst/>
          </a:prstGeom>
          <a:noFill/>
        </p:spPr>
        <p:txBody>
          <a:bodyPr wrap="square">
            <a:spAutoFit/>
          </a:bodyPr>
          <a:lstStyle/>
          <a:p>
            <a:pPr marL="0" marR="0">
              <a:spcBef>
                <a:spcPts val="0"/>
              </a:spcBef>
              <a:spcAft>
                <a:spcPts val="0"/>
              </a:spcAft>
            </a:pPr>
            <a:r>
              <a:rPr lang="en-US" sz="1600" b="1" dirty="0">
                <a:solidFill>
                  <a:srgbClr val="288F9C"/>
                </a:solidFill>
                <a:effectLst/>
                <a:latin typeface="Source Sans Pro" panose="020B0503030403020204" pitchFamily="34" charset="0"/>
                <a:ea typeface="Source Sans Pro" panose="020B0503030403020204" pitchFamily="34" charset="0"/>
              </a:rPr>
              <a:t>Persons engaged in HRSU at STI clinics report higher rates of: </a:t>
            </a:r>
            <a:endParaRPr lang="en-US" sz="1600" b="1" dirty="0">
              <a:solidFill>
                <a:srgbClr val="288F9C"/>
              </a:solidFill>
              <a:latin typeface="Source Sans Pro" panose="020B0503030403020204" pitchFamily="34" charset="0"/>
              <a:ea typeface="Source Sans Pro" panose="020B0503030403020204" pitchFamily="34" charset="0"/>
            </a:endParaRPr>
          </a:p>
          <a:p>
            <a:pPr marL="742950" lvl="1" indent="-285750">
              <a:lnSpc>
                <a:spcPct val="150000"/>
              </a:lnSpc>
              <a:buFont typeface="Arial" panose="020B0604020202020204" pitchFamily="34" charset="0"/>
              <a:buChar char="•"/>
            </a:pPr>
            <a:r>
              <a:rPr lang="en-US" sz="1600" dirty="0">
                <a:effectLst/>
                <a:latin typeface="Source Sans Pro" panose="020B0503030403020204" pitchFamily="34" charset="0"/>
                <a:ea typeface="Source Sans Pro" panose="020B0503030403020204" pitchFamily="34" charset="0"/>
                <a:cs typeface="Arial" panose="020B0604020202020204" pitchFamily="34" charset="0"/>
              </a:rPr>
              <a:t>Condomless sex</a:t>
            </a:r>
            <a:endParaRPr lang="en-US" sz="1600" dirty="0">
              <a:latin typeface="Source Sans Pro" panose="020B0503030403020204" pitchFamily="34" charset="0"/>
              <a:ea typeface="Source Sans Pro" panose="020B0503030403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600" dirty="0">
                <a:effectLst/>
                <a:latin typeface="Source Sans Pro" panose="020B0503030403020204" pitchFamily="34" charset="0"/>
                <a:ea typeface="Source Sans Pro" panose="020B0503030403020204" pitchFamily="34" charset="0"/>
                <a:cs typeface="Arial" panose="020B0604020202020204" pitchFamily="34" charset="0"/>
              </a:rPr>
              <a:t>Multiple partners</a:t>
            </a:r>
            <a:endParaRPr lang="en-US" sz="1600" dirty="0">
              <a:latin typeface="Source Sans Pro" panose="020B0503030403020204" pitchFamily="34" charset="0"/>
              <a:ea typeface="Source Sans Pro" panose="020B0503030403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600" dirty="0">
                <a:effectLst/>
                <a:latin typeface="Source Sans Pro" panose="020B0503030403020204" pitchFamily="34" charset="0"/>
                <a:ea typeface="Source Sans Pro" panose="020B0503030403020204" pitchFamily="34" charset="0"/>
                <a:cs typeface="Arial" panose="020B0604020202020204" pitchFamily="34" charset="0"/>
              </a:rPr>
              <a:t>STI diagnoses</a:t>
            </a:r>
            <a:r>
              <a:rPr lang="en-US" sz="1600" baseline="30000" dirty="0">
                <a:latin typeface="Source Sans Pro" panose="020B0503030403020204" pitchFamily="34" charset="0"/>
                <a:ea typeface="Source Sans Pro" panose="020B0503030403020204" pitchFamily="34" charset="0"/>
                <a:cs typeface="Arial" panose="020B0604020202020204" pitchFamily="34" charset="0"/>
              </a:rPr>
              <a:t>6</a:t>
            </a:r>
            <a:endParaRPr lang="en-US" sz="1600" baseline="30000" dirty="0">
              <a:effectLst/>
              <a:latin typeface="Source Sans Pro" panose="020B0503030403020204" pitchFamily="34" charset="0"/>
              <a:ea typeface="Source Sans Pro" panose="020B0503030403020204" pitchFamily="34" charset="0"/>
              <a:cs typeface="Arial" panose="020B0604020202020204" pitchFamily="34" charset="0"/>
            </a:endParaRPr>
          </a:p>
          <a:p>
            <a:pPr marL="0" marR="0">
              <a:spcBef>
                <a:spcPts val="0"/>
              </a:spcBef>
              <a:spcAft>
                <a:spcPts val="0"/>
              </a:spcAft>
            </a:pPr>
            <a:r>
              <a:rPr lang="en-US" sz="1600" dirty="0">
                <a:solidFill>
                  <a:srgbClr val="000000"/>
                </a:solidFill>
                <a:effectLst/>
                <a:latin typeface="Source Sans Pro" panose="020B0503030403020204" pitchFamily="34" charset="0"/>
                <a:ea typeface="Source Sans Pro" panose="020B0503030403020204" pitchFamily="34" charset="0"/>
              </a:rPr>
              <a:t> </a:t>
            </a:r>
            <a:endParaRPr lang="en-US" sz="1600" dirty="0">
              <a:effectLst/>
              <a:latin typeface="Source Sans Pro" panose="020B0503030403020204" pitchFamily="34" charset="0"/>
              <a:ea typeface="Source Sans Pro" panose="020B0503030403020204" pitchFamily="34" charset="0"/>
            </a:endParaRPr>
          </a:p>
          <a:p>
            <a:pPr marL="0" marR="0">
              <a:spcBef>
                <a:spcPts val="0"/>
              </a:spcBef>
              <a:spcAft>
                <a:spcPts val="0"/>
              </a:spcAft>
            </a:pPr>
            <a:r>
              <a:rPr lang="en-US" sz="1600" b="1" dirty="0">
                <a:solidFill>
                  <a:srgbClr val="288F9C"/>
                </a:solidFill>
                <a:effectLst/>
                <a:latin typeface="Source Sans Pro" panose="020B0503030403020204" pitchFamily="34" charset="0"/>
                <a:ea typeface="Source Sans Pro" panose="020B0503030403020204" pitchFamily="34" charset="0"/>
              </a:rPr>
              <a:t>Specific population factors to consider: </a:t>
            </a:r>
            <a:r>
              <a:rPr lang="en-US" sz="160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While men who have sex with </a:t>
            </a:r>
            <a:r>
              <a:rPr lang="en-US" sz="1600" dirty="0">
                <a:effectLst/>
                <a:latin typeface="Source Sans Pro" panose="020B0503030403020204" pitchFamily="34" charset="0"/>
                <a:ea typeface="Source Sans Pro" panose="020B0503030403020204" pitchFamily="34" charset="0"/>
                <a:cs typeface="Arial" panose="020B0604020202020204" pitchFamily="34" charset="0"/>
              </a:rPr>
              <a:t>men (MSM) have a higher burden of STIs and HRSU than the general population</a:t>
            </a:r>
            <a:r>
              <a:rPr lang="en-US" sz="1600" dirty="0">
                <a:latin typeface="Source Sans Pro" panose="020B0503030403020204" pitchFamily="34" charset="0"/>
                <a:ea typeface="Source Sans Pro" panose="020B0503030403020204" pitchFamily="34" charset="0"/>
                <a:cs typeface="Arial" panose="020B0604020202020204" pitchFamily="34" charset="0"/>
              </a:rPr>
              <a:t>,</a:t>
            </a:r>
            <a:r>
              <a:rPr lang="en-US" sz="1600" baseline="30000" dirty="0">
                <a:effectLst/>
                <a:latin typeface="Source Sans Pro" panose="020B0503030403020204" pitchFamily="34" charset="0"/>
                <a:ea typeface="Source Sans Pro" panose="020B0503030403020204" pitchFamily="34" charset="0"/>
                <a:cs typeface="Arial" panose="020B0604020202020204" pitchFamily="34" charset="0"/>
              </a:rPr>
              <a:t>7,</a:t>
            </a:r>
            <a:r>
              <a:rPr lang="en-US" sz="1600" baseline="30000" dirty="0">
                <a:effectLst/>
                <a:latin typeface="Source Sans Pro" panose="020B0503030403020204" pitchFamily="34" charset="0"/>
                <a:ea typeface="Source Sans Pro" panose="020B0503030403020204" pitchFamily="34" charset="0"/>
              </a:rPr>
              <a:t>8,9</a:t>
            </a:r>
            <a:r>
              <a:rPr lang="en-US" sz="1600" dirty="0">
                <a:effectLst/>
                <a:latin typeface="Source Sans Pro" panose="020B0503030403020204" pitchFamily="34" charset="0"/>
                <a:ea typeface="Source Sans Pro" panose="020B0503030403020204" pitchFamily="34" charset="0"/>
                <a:cs typeface="Arial" panose="020B0604020202020204" pitchFamily="34" charset="0"/>
              </a:rPr>
              <a:t> increases in STIs and HRSU have been reported among heterosexuals and women as well.</a:t>
            </a:r>
            <a:r>
              <a:rPr lang="en-US" sz="1600" baseline="30000" dirty="0">
                <a:effectLst/>
                <a:latin typeface="Source Sans Pro" panose="020B0503030403020204" pitchFamily="34" charset="0"/>
                <a:ea typeface="Source Sans Pro" panose="020B0503030403020204" pitchFamily="34" charset="0"/>
                <a:cs typeface="Arial" panose="020B0604020202020204" pitchFamily="34" charset="0"/>
              </a:rPr>
              <a:t>10,11,12</a:t>
            </a:r>
            <a:r>
              <a:rPr lang="en-US" sz="1600" dirty="0">
                <a:effectLst/>
                <a:latin typeface="Source Sans Pro" panose="020B0503030403020204" pitchFamily="34" charset="0"/>
                <a:ea typeface="Source Sans Pro" panose="020B0503030403020204" pitchFamily="34" charset="0"/>
                <a:cs typeface="Arial" panose="020B0604020202020204" pitchFamily="34" charset="0"/>
              </a:rPr>
              <a:t> </a:t>
            </a:r>
            <a:endParaRPr lang="en-US" sz="1600" dirty="0">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68090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4113DB-C5A1-B63A-21B6-0E2E9A100134}"/>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5ACE781-2EFD-363F-7BB2-D910789387F5}"/>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AD8D10-90A3-426C-E6B8-63AEC9D70587}"/>
              </a:ext>
            </a:extLst>
          </p:cNvPr>
          <p:cNvSpPr txBox="1"/>
          <p:nvPr/>
        </p:nvSpPr>
        <p:spPr>
          <a:xfrm>
            <a:off x="595423" y="331040"/>
            <a:ext cx="10177352" cy="523220"/>
          </a:xfrm>
          <a:prstGeom prst="rect">
            <a:avLst/>
          </a:prstGeom>
          <a:noFill/>
        </p:spPr>
        <p:txBody>
          <a:bodyPr wrap="square" rtlCol="0">
            <a:spAutoFit/>
          </a:bodyPr>
          <a:lstStyle/>
          <a:p>
            <a:r>
              <a:rPr lang="en-GB" sz="2800" b="1" kern="0" dirty="0">
                <a:solidFill>
                  <a:schemeClr val="bg1"/>
                </a:solidFill>
                <a:effectLst/>
                <a:latin typeface="Source Sans Pro Semibold" panose="020B0503030403020204" pitchFamily="34" charset="0"/>
                <a:ea typeface="Arial" panose="020B0604020202020204" pitchFamily="34" charset="0"/>
              </a:rPr>
              <a:t>Evidence Supporting Use of SBIRT to Address HRSU in STI Clinics </a:t>
            </a:r>
            <a:endParaRPr lang="en-US" sz="2800" b="1" dirty="0">
              <a:solidFill>
                <a:schemeClr val="bg1"/>
              </a:solidFill>
              <a:latin typeface="Source Sans Pro Semibold" panose="020B0503030403020204" pitchFamily="34" charset="0"/>
            </a:endParaRPr>
          </a:p>
        </p:txBody>
      </p:sp>
      <p:sp>
        <p:nvSpPr>
          <p:cNvPr id="7" name="TextBox 6">
            <a:extLst>
              <a:ext uri="{FF2B5EF4-FFF2-40B4-BE49-F238E27FC236}">
                <a16:creationId xmlns:a16="http://schemas.microsoft.com/office/drawing/2014/main" id="{7420C39A-4869-D0DA-5288-177CB8219D81}"/>
              </a:ext>
            </a:extLst>
          </p:cNvPr>
          <p:cNvSpPr txBox="1"/>
          <p:nvPr/>
        </p:nvSpPr>
        <p:spPr>
          <a:xfrm>
            <a:off x="595423" y="1352120"/>
            <a:ext cx="10977451" cy="4124206"/>
          </a:xfrm>
          <a:prstGeom prst="rect">
            <a:avLst/>
          </a:prstGeom>
          <a:noFill/>
        </p:spPr>
        <p:txBody>
          <a:bodyPr wrap="square" rtlCol="0">
            <a:spAutoFit/>
          </a:bodyPr>
          <a:lstStyle/>
          <a:p>
            <a:pPr marL="0" marR="0">
              <a:lnSpc>
                <a:spcPct val="150000"/>
              </a:lnSpc>
              <a:spcBef>
                <a:spcPts val="0"/>
              </a:spcBef>
              <a:spcAft>
                <a:spcPts val="0"/>
              </a:spcAft>
            </a:pPr>
            <a:r>
              <a:rPr lang="en-US" sz="1600" b="1" dirty="0">
                <a:solidFill>
                  <a:srgbClr val="288F9C"/>
                </a:solidFill>
                <a:effectLst/>
                <a:latin typeface="Source Sans Pro" panose="020B0503030403020204" pitchFamily="34" charset="0"/>
                <a:ea typeface="Source Sans Pro" panose="020B0503030403020204" pitchFamily="34" charset="0"/>
              </a:rPr>
              <a:t>Social Determinants of HRSU include:</a:t>
            </a:r>
          </a:p>
          <a:p>
            <a:pPr marL="742950" lvl="1" indent="-285750">
              <a:lnSpc>
                <a:spcPct val="150000"/>
              </a:lnSpc>
              <a:buFont typeface="Arial" panose="020B0604020202020204" pitchFamily="34" charset="0"/>
              <a:buChar char="•"/>
            </a:pPr>
            <a:r>
              <a:rPr lang="en-US" sz="160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Poverty</a:t>
            </a:r>
            <a:endParaRPr lang="en-US" sz="1600" dirty="0">
              <a:latin typeface="Source Sans Pro" panose="020B0503030403020204" pitchFamily="34" charset="0"/>
              <a:ea typeface="Source Sans Pro" panose="020B0503030403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600" dirty="0">
                <a:effectLst/>
                <a:latin typeface="Source Sans Pro" panose="020B0503030403020204" pitchFamily="34" charset="0"/>
                <a:ea typeface="Source Sans Pro" panose="020B0503030403020204" pitchFamily="34" charset="0"/>
                <a:cs typeface="Arial" panose="020B0604020202020204" pitchFamily="34" charset="0"/>
              </a:rPr>
              <a:t>Homelessness</a:t>
            </a:r>
          </a:p>
          <a:p>
            <a:pPr marL="742950" lvl="1" indent="-285750">
              <a:lnSpc>
                <a:spcPct val="150000"/>
              </a:lnSpc>
              <a:buFont typeface="Arial" panose="020B0604020202020204" pitchFamily="34" charset="0"/>
              <a:buChar char="•"/>
            </a:pPr>
            <a:r>
              <a:rPr lang="en-US" sz="1600" dirty="0">
                <a:effectLst/>
                <a:latin typeface="Source Sans Pro" panose="020B0503030403020204" pitchFamily="34" charset="0"/>
                <a:ea typeface="Source Sans Pro" panose="020B0503030403020204" pitchFamily="34" charset="0"/>
                <a:cs typeface="Arial" panose="020B0604020202020204" pitchFamily="34" charset="0"/>
              </a:rPr>
              <a:t>Housing instability </a:t>
            </a:r>
          </a:p>
          <a:p>
            <a:pPr marL="742950" lvl="1" indent="-285750">
              <a:lnSpc>
                <a:spcPct val="150000"/>
              </a:lnSpc>
              <a:buFont typeface="Arial" panose="020B0604020202020204" pitchFamily="34" charset="0"/>
              <a:buChar char="•"/>
            </a:pPr>
            <a:r>
              <a:rPr lang="en-US" sz="1600" dirty="0">
                <a:effectLst/>
                <a:latin typeface="Source Sans Pro" panose="020B0503030403020204" pitchFamily="34" charset="0"/>
                <a:ea typeface="Source Sans Pro" panose="020B0503030403020204" pitchFamily="34" charset="0"/>
                <a:cs typeface="Arial" panose="020B0604020202020204" pitchFamily="34" charset="0"/>
              </a:rPr>
              <a:t>Lack of adequate insurance coverage and health care</a:t>
            </a:r>
          </a:p>
          <a:p>
            <a:pPr marL="742950" lvl="1" indent="-285750">
              <a:lnSpc>
                <a:spcPct val="150000"/>
              </a:lnSpc>
              <a:buFont typeface="Arial" panose="020B0604020202020204" pitchFamily="34" charset="0"/>
              <a:buChar char="•"/>
            </a:pPr>
            <a:r>
              <a:rPr lang="en-US" sz="1600" dirty="0">
                <a:effectLst/>
                <a:latin typeface="Source Sans Pro" panose="020B0503030403020204" pitchFamily="34" charset="0"/>
                <a:ea typeface="Source Sans Pro" panose="020B0503030403020204" pitchFamily="34" charset="0"/>
                <a:cs typeface="Arial" panose="020B0604020202020204" pitchFamily="34" charset="0"/>
              </a:rPr>
              <a:t>Limited educational attainment</a:t>
            </a:r>
            <a:r>
              <a:rPr lang="en-US" sz="1600" baseline="30000" dirty="0">
                <a:effectLst/>
                <a:latin typeface="Source Sans Pro" panose="020B0503030403020204" pitchFamily="34" charset="0"/>
                <a:ea typeface="Source Sans Pro" panose="020B0503030403020204" pitchFamily="34" charset="0"/>
              </a:rPr>
              <a:t>13,14,15,16</a:t>
            </a:r>
            <a:r>
              <a:rPr lang="en-US" sz="1600" dirty="0">
                <a:effectLst/>
                <a:latin typeface="Source Sans Pro" panose="020B0503030403020204" pitchFamily="34" charset="0"/>
                <a:ea typeface="Source Sans Pro" panose="020B0503030403020204" pitchFamily="34" charset="0"/>
                <a:cs typeface="Arial" panose="020B0604020202020204" pitchFamily="34" charset="0"/>
              </a:rPr>
              <a:t> </a:t>
            </a:r>
            <a:endParaRPr lang="en-US" sz="1600" dirty="0">
              <a:latin typeface="Source Sans Pro" panose="020B0503030403020204" pitchFamily="34" charset="0"/>
              <a:ea typeface="Source Sans Pro" panose="020B0503030403020204" pitchFamily="34" charset="0"/>
              <a:cs typeface="Arial" panose="020B0604020202020204" pitchFamily="34" charset="0"/>
            </a:endParaRPr>
          </a:p>
          <a:p>
            <a:pPr marR="0" lvl="0">
              <a:lnSpc>
                <a:spcPct val="150000"/>
              </a:lnSpc>
              <a:spcBef>
                <a:spcPts val="0"/>
              </a:spcBef>
              <a:spcAft>
                <a:spcPts val="0"/>
              </a:spcAft>
            </a:pPr>
            <a:endParaRPr lang="en-US" sz="1600" b="1" dirty="0">
              <a:solidFill>
                <a:srgbClr val="288F9C"/>
              </a:solidFill>
              <a:effectLst/>
              <a:latin typeface="Source Sans Pro" panose="020B0503030403020204" pitchFamily="34" charset="0"/>
              <a:ea typeface="Source Sans Pro" panose="020B0503030403020204" pitchFamily="34" charset="0"/>
              <a:cs typeface="Arial" panose="020B0604020202020204" pitchFamily="34" charset="0"/>
            </a:endParaRPr>
          </a:p>
          <a:p>
            <a:pPr marR="0" lvl="0">
              <a:lnSpc>
                <a:spcPct val="150000"/>
              </a:lnSpc>
              <a:spcBef>
                <a:spcPts val="0"/>
              </a:spcBef>
              <a:spcAft>
                <a:spcPts val="0"/>
              </a:spcAft>
            </a:pPr>
            <a:r>
              <a:rPr lang="en-US" sz="1600" b="1" dirty="0">
                <a:solidFill>
                  <a:srgbClr val="288F9C"/>
                </a:solidFill>
                <a:effectLst/>
                <a:latin typeface="Source Sans Pro" panose="020B0503030403020204" pitchFamily="34" charset="0"/>
                <a:ea typeface="Source Sans Pro" panose="020B0503030403020204" pitchFamily="34" charset="0"/>
              </a:rPr>
              <a:t>These determinants also drive additional risk factors for HRSU and STIs:</a:t>
            </a:r>
          </a:p>
          <a:p>
            <a:pPr marL="742950" lvl="1" indent="-285750">
              <a:lnSpc>
                <a:spcPct val="150000"/>
              </a:lnSpc>
              <a:buFont typeface="Arial" panose="020B0604020202020204" pitchFamily="34" charset="0"/>
              <a:buChar char="•"/>
            </a:pPr>
            <a:r>
              <a:rPr lang="en-US" sz="1600" dirty="0">
                <a:solidFill>
                  <a:srgbClr val="000000"/>
                </a:solidFill>
                <a:effectLst/>
                <a:latin typeface="Source Sans Pro" panose="020B0503030403020204" pitchFamily="34" charset="0"/>
                <a:ea typeface="Source Sans Pro" panose="020B0503030403020204" pitchFamily="34" charset="0"/>
              </a:rPr>
              <a:t>Engagement with the legal system </a:t>
            </a:r>
            <a:endParaRPr lang="en-US" sz="1600" dirty="0">
              <a:effectLst/>
              <a:latin typeface="Source Sans Pro" panose="020B0503030403020204" pitchFamily="34" charset="0"/>
              <a:ea typeface="Source Sans Pro" panose="020B0503030403020204" pitchFamily="34" charset="0"/>
            </a:endParaRPr>
          </a:p>
          <a:p>
            <a:pPr marL="742950" lvl="1" indent="-285750">
              <a:lnSpc>
                <a:spcPct val="150000"/>
              </a:lnSpc>
              <a:buFont typeface="Arial" panose="020B0604020202020204" pitchFamily="34" charset="0"/>
              <a:buChar char="•"/>
            </a:pPr>
            <a:r>
              <a:rPr lang="en-US" sz="1600" dirty="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Anonymous sex</a:t>
            </a:r>
            <a:endParaRPr lang="en-US" sz="1600" dirty="0">
              <a:effectLst/>
              <a:latin typeface="Source Sans Pro" panose="020B0503030403020204" pitchFamily="34" charset="0"/>
              <a:ea typeface="Source Sans Pro" panose="020B0503030403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600" dirty="0">
                <a:effectLst/>
                <a:latin typeface="Source Sans Pro" panose="020B0503030403020204" pitchFamily="34" charset="0"/>
                <a:ea typeface="Source Sans Pro" panose="020B0503030403020204" pitchFamily="34" charset="0"/>
                <a:cs typeface="Arial" panose="020B0604020202020204" pitchFamily="34" charset="0"/>
              </a:rPr>
              <a:t>Sex in exchange for resources, including drugs and money</a:t>
            </a:r>
            <a:r>
              <a:rPr lang="en-US" sz="1600" baseline="30000" dirty="0">
                <a:effectLst/>
                <a:latin typeface="Source Sans Pro" panose="020B0503030403020204" pitchFamily="34" charset="0"/>
                <a:ea typeface="Source Sans Pro" panose="020B0503030403020204" pitchFamily="34" charset="0"/>
              </a:rPr>
              <a:t>17,18,19</a:t>
            </a:r>
            <a:r>
              <a:rPr lang="en-US" sz="1600" b="1" dirty="0">
                <a:effectLst/>
                <a:latin typeface="Source Sans Pro" panose="020B0503030403020204" pitchFamily="34" charset="0"/>
                <a:ea typeface="Source Sans Pro" panose="020B0503030403020204" pitchFamily="34" charset="0"/>
              </a:rPr>
              <a:t> </a:t>
            </a:r>
            <a:endParaRPr lang="en-US" sz="1600" dirty="0">
              <a:effectLst/>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406383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68AD24-1427-EAFC-9F61-5D38B875CF7D}"/>
              </a:ext>
            </a:extLst>
          </p:cNvPr>
          <p:cNvSpPr/>
          <p:nvPr/>
        </p:nvSpPr>
        <p:spPr>
          <a:xfrm>
            <a:off x="297712" y="1"/>
            <a:ext cx="11894288" cy="1021080"/>
          </a:xfrm>
          <a:prstGeom prst="rect">
            <a:avLst/>
          </a:prstGeom>
          <a:solidFill>
            <a:srgbClr val="323F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7DA2A2-9FA6-387D-AEFD-8E8F3DDCC022}"/>
              </a:ext>
            </a:extLst>
          </p:cNvPr>
          <p:cNvSpPr/>
          <p:nvPr/>
        </p:nvSpPr>
        <p:spPr>
          <a:xfrm>
            <a:off x="0" y="1"/>
            <a:ext cx="297712" cy="1021080"/>
          </a:xfrm>
          <a:prstGeom prst="rect">
            <a:avLst/>
          </a:prstGeom>
          <a:solidFill>
            <a:srgbClr val="28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CE99B9-D71A-51CC-7181-624C2DF04846}"/>
              </a:ext>
            </a:extLst>
          </p:cNvPr>
          <p:cNvSpPr txBox="1"/>
          <p:nvPr/>
        </p:nvSpPr>
        <p:spPr>
          <a:xfrm>
            <a:off x="595423" y="331040"/>
            <a:ext cx="10177352" cy="523220"/>
          </a:xfrm>
          <a:prstGeom prst="rect">
            <a:avLst/>
          </a:prstGeom>
          <a:noFill/>
        </p:spPr>
        <p:txBody>
          <a:bodyPr wrap="square" rtlCol="0">
            <a:spAutoFit/>
          </a:bodyPr>
          <a:lstStyle/>
          <a:p>
            <a:r>
              <a:rPr lang="en-GB" sz="2800" kern="0" dirty="0">
                <a:solidFill>
                  <a:schemeClr val="bg1"/>
                </a:solidFill>
                <a:effectLst/>
                <a:latin typeface="Source Sans Pro Semibold" panose="020B0503030403020204" pitchFamily="34" charset="0"/>
                <a:ea typeface="Arial" panose="020B0604020202020204" pitchFamily="34" charset="0"/>
              </a:rPr>
              <a:t>HRSU and STIs: A </a:t>
            </a:r>
            <a:r>
              <a:rPr lang="en-GB" sz="2800" kern="0" dirty="0" err="1">
                <a:solidFill>
                  <a:schemeClr val="bg1"/>
                </a:solidFill>
                <a:effectLst/>
                <a:latin typeface="Source Sans Pro Semibold" panose="020B0503030403020204" pitchFamily="34" charset="0"/>
                <a:ea typeface="Arial" panose="020B0604020202020204" pitchFamily="34" charset="0"/>
              </a:rPr>
              <a:t>Syndemic</a:t>
            </a:r>
            <a:r>
              <a:rPr lang="en-US" sz="2800" dirty="0">
                <a:solidFill>
                  <a:schemeClr val="bg1"/>
                </a:solidFill>
                <a:effectLst/>
                <a:latin typeface="Source Sans Pro Semibold" panose="020B0503030403020204" pitchFamily="34" charset="0"/>
              </a:rPr>
              <a:t> </a:t>
            </a:r>
            <a:endParaRPr lang="en-US" sz="2800" dirty="0">
              <a:solidFill>
                <a:schemeClr val="bg1"/>
              </a:solidFill>
              <a:latin typeface="Source Sans Pro Semibold" panose="020B0503030403020204" pitchFamily="34" charset="0"/>
            </a:endParaRPr>
          </a:p>
        </p:txBody>
      </p:sp>
      <p:sp>
        <p:nvSpPr>
          <p:cNvPr id="7" name="TextBox 6">
            <a:extLst>
              <a:ext uri="{FF2B5EF4-FFF2-40B4-BE49-F238E27FC236}">
                <a16:creationId xmlns:a16="http://schemas.microsoft.com/office/drawing/2014/main" id="{99BF186B-496E-032C-12DA-4711F17FDDA7}"/>
              </a:ext>
            </a:extLst>
          </p:cNvPr>
          <p:cNvSpPr txBox="1"/>
          <p:nvPr/>
        </p:nvSpPr>
        <p:spPr>
          <a:xfrm>
            <a:off x="595423" y="1218008"/>
            <a:ext cx="11462465" cy="1777025"/>
          </a:xfrm>
          <a:prstGeom prst="rect">
            <a:avLst/>
          </a:prstGeom>
          <a:noFill/>
        </p:spPr>
        <p:txBody>
          <a:bodyPr wrap="square" rtlCol="0">
            <a:spAutoFit/>
          </a:bodyPr>
          <a:lstStyle/>
          <a:p>
            <a:pPr marR="0" lvl="0">
              <a:spcBef>
                <a:spcPts val="0"/>
              </a:spcBef>
              <a:spcAft>
                <a:spcPts val="0"/>
              </a:spcAft>
            </a:pPr>
            <a:r>
              <a:rPr lang="en-GB" sz="1600" b="1" dirty="0">
                <a:solidFill>
                  <a:srgbClr val="288F9C"/>
                </a:solidFill>
                <a:effectLst/>
                <a:latin typeface="Source Sans Pro" panose="020B0503030403020204" pitchFamily="34" charset="0"/>
                <a:ea typeface="Source Sans Pro" panose="020B0503030403020204" pitchFamily="34" charset="0"/>
              </a:rPr>
              <a:t>HRSU and STIs represent a </a:t>
            </a:r>
            <a:r>
              <a:rPr lang="en-GB" sz="1600" b="1" dirty="0" err="1">
                <a:solidFill>
                  <a:srgbClr val="288F9C"/>
                </a:solidFill>
                <a:effectLst/>
                <a:latin typeface="Source Sans Pro" panose="020B0503030403020204" pitchFamily="34" charset="0"/>
                <a:ea typeface="Source Sans Pro" panose="020B0503030403020204" pitchFamily="34" charset="0"/>
              </a:rPr>
              <a:t>syndemic</a:t>
            </a:r>
            <a:r>
              <a:rPr lang="en-GB" sz="1600" b="1" dirty="0">
                <a:solidFill>
                  <a:srgbClr val="288F9C"/>
                </a:solidFill>
                <a:effectLst/>
                <a:latin typeface="Source Sans Pro" panose="020B0503030403020204" pitchFamily="34" charset="0"/>
                <a:ea typeface="Source Sans Pro" panose="020B0503030403020204" pitchFamily="34" charset="0"/>
              </a:rPr>
              <a:t>, defined as follows:</a:t>
            </a:r>
            <a:endParaRPr lang="en-US" sz="1600" b="1" dirty="0">
              <a:solidFill>
                <a:srgbClr val="288F9C"/>
              </a:solidFill>
              <a:effectLst/>
              <a:latin typeface="Source Sans Pro" panose="020B0503030403020204" pitchFamily="34" charset="0"/>
              <a:ea typeface="Source Sans Pro" panose="020B0503030403020204" pitchFamily="34" charset="0"/>
            </a:endParaRPr>
          </a:p>
          <a:p>
            <a:pPr marR="0">
              <a:lnSpc>
                <a:spcPct val="150000"/>
              </a:lnSpc>
              <a:spcBef>
                <a:spcPts val="0"/>
              </a:spcBef>
              <a:spcAft>
                <a:spcPts val="0"/>
              </a:spcAft>
            </a:pPr>
            <a:r>
              <a:rPr lang="en-US" sz="1600" dirty="0">
                <a:effectLst/>
                <a:latin typeface="Source Sans Pro" panose="020B0503030403020204" pitchFamily="34" charset="0"/>
                <a:ea typeface="Source Sans Pro" panose="020B0503030403020204" pitchFamily="34" charset="0"/>
              </a:rPr>
              <a:t>1. </a:t>
            </a:r>
            <a:r>
              <a:rPr lang="en-US" sz="1600" b="1" dirty="0">
                <a:effectLst/>
                <a:latin typeface="Source Sans Pro" panose="020B0503030403020204" pitchFamily="34" charset="0"/>
                <a:ea typeface="Source Sans Pro" panose="020B0503030403020204" pitchFamily="34" charset="0"/>
              </a:rPr>
              <a:t>Two (or more)</a:t>
            </a:r>
            <a:r>
              <a:rPr lang="en-US" sz="1600" dirty="0">
                <a:effectLst/>
                <a:latin typeface="Source Sans Pro" panose="020B0503030403020204" pitchFamily="34" charset="0"/>
                <a:ea typeface="Source Sans Pro" panose="020B0503030403020204" pitchFamily="34" charset="0"/>
              </a:rPr>
              <a:t> </a:t>
            </a:r>
            <a:r>
              <a:rPr lang="en-US" sz="1600" b="1" dirty="0">
                <a:effectLst/>
                <a:latin typeface="Source Sans Pro" panose="020B0503030403020204" pitchFamily="34" charset="0"/>
                <a:ea typeface="Source Sans Pro" panose="020B0503030403020204" pitchFamily="34" charset="0"/>
              </a:rPr>
              <a:t>diseases or health conditions </a:t>
            </a:r>
            <a:r>
              <a:rPr lang="en-US" sz="1600" dirty="0">
                <a:effectLst/>
                <a:latin typeface="Source Sans Pro" panose="020B0503030403020204" pitchFamily="34" charset="0"/>
                <a:ea typeface="Source Sans Pro" panose="020B0503030403020204" pitchFamily="34" charset="0"/>
              </a:rPr>
              <a:t>cluster within a specific population;</a:t>
            </a:r>
            <a:r>
              <a:rPr lang="en-US" sz="1600" baseline="30000" dirty="0">
                <a:latin typeface="Source Sans Pro" panose="020B0503030403020204" pitchFamily="34" charset="0"/>
                <a:ea typeface="Source Sans Pro" panose="020B0503030403020204" pitchFamily="34" charset="0"/>
              </a:rPr>
              <a:t>20</a:t>
            </a:r>
            <a:br>
              <a:rPr lang="en-US" sz="1600" dirty="0">
                <a:latin typeface="Source Sans Pro" panose="020B0503030403020204" pitchFamily="34" charset="0"/>
                <a:ea typeface="Source Sans Pro" panose="020B0503030403020204" pitchFamily="34" charset="0"/>
              </a:rPr>
            </a:br>
            <a:r>
              <a:rPr lang="en-US" sz="1600" dirty="0">
                <a:effectLst/>
                <a:latin typeface="Source Sans Pro" panose="020B0503030403020204" pitchFamily="34" charset="0"/>
                <a:ea typeface="Source Sans Pro" panose="020B0503030403020204" pitchFamily="34" charset="0"/>
              </a:rPr>
              <a:t>2. </a:t>
            </a:r>
            <a:r>
              <a:rPr lang="en-US" sz="1600" b="1" dirty="0">
                <a:effectLst/>
                <a:latin typeface="Source Sans Pro" panose="020B0503030403020204" pitchFamily="34" charset="0"/>
                <a:ea typeface="Source Sans Pro" panose="020B0503030403020204" pitchFamily="34" charset="0"/>
              </a:rPr>
              <a:t>Contextual and social factors </a:t>
            </a:r>
            <a:r>
              <a:rPr lang="en-US" sz="1600" dirty="0">
                <a:effectLst/>
                <a:latin typeface="Source Sans Pro" panose="020B0503030403020204" pitchFamily="34" charset="0"/>
                <a:ea typeface="Source Sans Pro" panose="020B0503030403020204" pitchFamily="34" charset="0"/>
              </a:rPr>
              <a:t>create the conditions in which two (or more) diseases or health conditions cluster; and </a:t>
            </a:r>
            <a:br>
              <a:rPr lang="en-US" sz="1600" dirty="0">
                <a:effectLst/>
                <a:latin typeface="Source Sans Pro" panose="020B0503030403020204" pitchFamily="34" charset="0"/>
                <a:ea typeface="Source Sans Pro" panose="020B0503030403020204" pitchFamily="34" charset="0"/>
              </a:rPr>
            </a:br>
            <a:r>
              <a:rPr lang="en-US" sz="1600" kern="0" dirty="0">
                <a:effectLst/>
                <a:latin typeface="Source Sans Pro" panose="020B0503030403020204" pitchFamily="34" charset="0"/>
                <a:ea typeface="Source Sans Pro" panose="020B0503030403020204" pitchFamily="34" charset="0"/>
              </a:rPr>
              <a:t>3. The clustering of diseases results in adverse disease interactions—</a:t>
            </a:r>
            <a:r>
              <a:rPr lang="en-US" sz="1600" b="1" kern="0" dirty="0">
                <a:effectLst/>
                <a:latin typeface="Source Sans Pro" panose="020B0503030403020204" pitchFamily="34" charset="0"/>
                <a:ea typeface="Source Sans Pro" panose="020B0503030403020204" pitchFamily="34" charset="0"/>
              </a:rPr>
              <a:t>biological, social, or behavioral</a:t>
            </a:r>
            <a:r>
              <a:rPr lang="en-US" sz="1600" kern="0" dirty="0">
                <a:effectLst/>
                <a:latin typeface="Source Sans Pro" panose="020B0503030403020204" pitchFamily="34" charset="0"/>
                <a:ea typeface="Source Sans Pro" panose="020B0503030403020204" pitchFamily="34" charset="0"/>
              </a:rPr>
              <a:t>—increasing the health burden of affected populations.</a:t>
            </a:r>
            <a:r>
              <a:rPr lang="en-US" sz="1600" dirty="0">
                <a:effectLst/>
                <a:latin typeface="Source Sans Pro" panose="020B0503030403020204" pitchFamily="34" charset="0"/>
                <a:ea typeface="Source Sans Pro" panose="020B0503030403020204" pitchFamily="34" charset="0"/>
              </a:rPr>
              <a:t> </a:t>
            </a:r>
          </a:p>
        </p:txBody>
      </p:sp>
      <p:pic>
        <p:nvPicPr>
          <p:cNvPr id="2" name="Picture 1">
            <a:extLst>
              <a:ext uri="{FF2B5EF4-FFF2-40B4-BE49-F238E27FC236}">
                <a16:creationId xmlns:a16="http://schemas.microsoft.com/office/drawing/2014/main" id="{BC23BF5F-1B7F-7CAA-5C38-5E2D46E9C55B}"/>
              </a:ext>
            </a:extLst>
          </p:cNvPr>
          <p:cNvPicPr>
            <a:picLocks noChangeAspect="1"/>
          </p:cNvPicPr>
          <p:nvPr/>
        </p:nvPicPr>
        <p:blipFill>
          <a:blip r:embed="rId3"/>
          <a:stretch>
            <a:fillRect/>
          </a:stretch>
        </p:blipFill>
        <p:spPr>
          <a:xfrm>
            <a:off x="1962912" y="3628044"/>
            <a:ext cx="2825764" cy="2825764"/>
          </a:xfrm>
          <a:prstGeom prst="rect">
            <a:avLst/>
          </a:prstGeom>
        </p:spPr>
      </p:pic>
      <p:pic>
        <p:nvPicPr>
          <p:cNvPr id="10" name="Picture 9">
            <a:extLst>
              <a:ext uri="{FF2B5EF4-FFF2-40B4-BE49-F238E27FC236}">
                <a16:creationId xmlns:a16="http://schemas.microsoft.com/office/drawing/2014/main" id="{99CCE2BB-6E1C-893B-B2BF-BACDE1B62D55}"/>
              </a:ext>
            </a:extLst>
          </p:cNvPr>
          <p:cNvPicPr>
            <a:picLocks noChangeAspect="1"/>
          </p:cNvPicPr>
          <p:nvPr/>
        </p:nvPicPr>
        <p:blipFill rotWithShape="1">
          <a:blip r:embed="rId4"/>
          <a:srcRect t="13587"/>
          <a:stretch/>
        </p:blipFill>
        <p:spPr>
          <a:xfrm>
            <a:off x="6541534" y="3659832"/>
            <a:ext cx="4424519" cy="2793976"/>
          </a:xfrm>
          <a:prstGeom prst="rect">
            <a:avLst/>
          </a:prstGeom>
        </p:spPr>
      </p:pic>
      <p:sp>
        <p:nvSpPr>
          <p:cNvPr id="8" name="TextBox 7">
            <a:extLst>
              <a:ext uri="{FF2B5EF4-FFF2-40B4-BE49-F238E27FC236}">
                <a16:creationId xmlns:a16="http://schemas.microsoft.com/office/drawing/2014/main" id="{31A5C006-C2C6-4099-7240-4FB7A7BC3CFD}"/>
              </a:ext>
            </a:extLst>
          </p:cNvPr>
          <p:cNvSpPr txBox="1"/>
          <p:nvPr/>
        </p:nvSpPr>
        <p:spPr>
          <a:xfrm>
            <a:off x="4093042" y="3088439"/>
            <a:ext cx="3563534" cy="461665"/>
          </a:xfrm>
          <a:prstGeom prst="rect">
            <a:avLst/>
          </a:prstGeom>
          <a:noFill/>
        </p:spPr>
        <p:txBody>
          <a:bodyPr wrap="square">
            <a:spAutoFit/>
          </a:bodyPr>
          <a:lstStyle/>
          <a:p>
            <a:r>
              <a:rPr lang="en-GB" sz="2400" b="1" dirty="0">
                <a:solidFill>
                  <a:srgbClr val="288F9C"/>
                </a:solidFill>
                <a:effectLst/>
                <a:latin typeface="Source Sans Pro" panose="020B0503030403020204" pitchFamily="34" charset="0"/>
                <a:ea typeface="Source Sans Pro" panose="020B0503030403020204" pitchFamily="34" charset="0"/>
              </a:rPr>
              <a:t>SYNDEMIC MODELS</a:t>
            </a:r>
            <a:r>
              <a:rPr lang="en-US" sz="2400" baseline="30000" dirty="0">
                <a:solidFill>
                  <a:srgbClr val="5F5F5F"/>
                </a:solidFill>
                <a:effectLst/>
                <a:latin typeface="Source Sans Pro" panose="020B0503030403020204" pitchFamily="34" charset="0"/>
                <a:ea typeface="Source Sans Pro" panose="020B0503030403020204" pitchFamily="34" charset="0"/>
              </a:rPr>
              <a:t> </a:t>
            </a:r>
            <a:r>
              <a:rPr lang="en-US" sz="1600" baseline="30000" dirty="0">
                <a:effectLst/>
                <a:latin typeface="Source Sans Pro" panose="020B0503030403020204" pitchFamily="34" charset="0"/>
                <a:ea typeface="Source Sans Pro" panose="020B0503030403020204" pitchFamily="34" charset="0"/>
              </a:rPr>
              <a:t>21,22</a:t>
            </a:r>
            <a:endParaRPr lang="en-US" sz="1600" dirty="0"/>
          </a:p>
        </p:txBody>
      </p:sp>
    </p:spTree>
    <p:extLst>
      <p:ext uri="{BB962C8B-B14F-4D97-AF65-F5344CB8AC3E}">
        <p14:creationId xmlns:p14="http://schemas.microsoft.com/office/powerpoint/2010/main" val="3908721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19102DD6FC8042B6789EE7498D4252" ma:contentTypeVersion="20" ma:contentTypeDescription="Create a new document." ma:contentTypeScope="" ma:versionID="282ec36589de871b2b439432c61fb845">
  <xsd:schema xmlns:xsd="http://www.w3.org/2001/XMLSchema" xmlns:xs="http://www.w3.org/2001/XMLSchema" xmlns:p="http://schemas.microsoft.com/office/2006/metadata/properties" xmlns:ns2="fcfb8c9b-1ebc-4a73-9942-8cc99ae8fca7" xmlns:ns3="464fe063-e1b2-4f11-a2c9-16a6b7ebfa71" targetNamespace="http://schemas.microsoft.com/office/2006/metadata/properties" ma:root="true" ma:fieldsID="9c9d0147f936cf0ca1fc70ced1487718" ns2:_="" ns3:_="">
    <xsd:import namespace="fcfb8c9b-1ebc-4a73-9942-8cc99ae8fca7"/>
    <xsd:import namespace="464fe063-e1b2-4f11-a2c9-16a6b7ebfa7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b8c9b-1ebc-4a73-9942-8cc99ae8f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4c5ea74-d56c-488c-8f42-661e14919e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4fe063-e1b2-4f11-a2c9-16a6b7ebfa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2e28b0d-0df4-4317-bb13-4dee25843223}" ma:internalName="TaxCatchAll" ma:showField="CatchAllData" ma:web="464fe063-e1b2-4f11-a2c9-16a6b7ebfa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fb8c9b-1ebc-4a73-9942-8cc99ae8fca7">
      <Terms xmlns="http://schemas.microsoft.com/office/infopath/2007/PartnerControls"/>
    </lcf76f155ced4ddcb4097134ff3c332f>
    <TaxCatchAll xmlns="464fe063-e1b2-4f11-a2c9-16a6b7ebfa71" xsi:nil="true"/>
  </documentManagement>
</p:properties>
</file>

<file path=customXml/itemProps1.xml><?xml version="1.0" encoding="utf-8"?>
<ds:datastoreItem xmlns:ds="http://schemas.openxmlformats.org/officeDocument/2006/customXml" ds:itemID="{FBA12C80-762C-436D-9DFF-6E962D92BBBD}">
  <ds:schemaRefs>
    <ds:schemaRef ds:uri="http://schemas.microsoft.com/sharepoint/v3/contenttype/forms"/>
  </ds:schemaRefs>
</ds:datastoreItem>
</file>

<file path=customXml/itemProps2.xml><?xml version="1.0" encoding="utf-8"?>
<ds:datastoreItem xmlns:ds="http://schemas.openxmlformats.org/officeDocument/2006/customXml" ds:itemID="{5CA4E735-2466-47C5-A89D-8464115C2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fb8c9b-1ebc-4a73-9942-8cc99ae8fca7"/>
    <ds:schemaRef ds:uri="464fe063-e1b2-4f11-a2c9-16a6b7ebf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2DD613-4AD4-47CB-A405-673A73437487}">
  <ds:schemaRefs>
    <ds:schemaRef ds:uri="http://schemas.microsoft.com/office/2006/metadata/properties"/>
    <ds:schemaRef ds:uri="http://schemas.microsoft.com/office/infopath/2007/PartnerControls"/>
    <ds:schemaRef ds:uri="fcfb8c9b-1ebc-4a73-9942-8cc99ae8fca7"/>
    <ds:schemaRef ds:uri="464fe063-e1b2-4f11-a2c9-16a6b7ebfa71"/>
  </ds:schemaRefs>
</ds:datastoreItem>
</file>

<file path=docMetadata/LabelInfo.xml><?xml version="1.0" encoding="utf-8"?>
<clbl:labelList xmlns:clbl="http://schemas.microsoft.com/office/2020/mipLabelMetadata">
  <clbl:label id="{a717b27e-5bf3-453b-b1d7-1290fa17dc02}" enabled="0" method="" siteId="{a717b27e-5bf3-453b-b1d7-1290fa17dc02}" removed="1"/>
</clbl:labelList>
</file>

<file path=docProps/app.xml><?xml version="1.0" encoding="utf-8"?>
<Properties xmlns="http://schemas.openxmlformats.org/officeDocument/2006/extended-properties" xmlns:vt="http://schemas.openxmlformats.org/officeDocument/2006/docPropsVTypes">
  <TotalTime>2978</TotalTime>
  <Words>6978</Words>
  <Application>Microsoft Office PowerPoint</Application>
  <PresentationFormat>Widescreen</PresentationFormat>
  <Paragraphs>471</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Mendolia</dc:creator>
  <cp:lastModifiedBy>Circe Le Compte</cp:lastModifiedBy>
  <cp:revision>217</cp:revision>
  <dcterms:created xsi:type="dcterms:W3CDTF">2023-11-28T20:32:09Z</dcterms:created>
  <dcterms:modified xsi:type="dcterms:W3CDTF">2024-01-29T18:16:52Z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0x0101005319102DD6FC8042B6789EE7498D4252</vt:lpwstr>
  </property>
</Properties>
</file>