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84" r:id="rId3"/>
    <p:sldId id="260" r:id="rId4"/>
    <p:sldId id="263" r:id="rId5"/>
    <p:sldId id="287" r:id="rId6"/>
    <p:sldId id="279" r:id="rId7"/>
    <p:sldId id="261" r:id="rId8"/>
    <p:sldId id="262" r:id="rId9"/>
    <p:sldId id="264" r:id="rId10"/>
    <p:sldId id="265" r:id="rId11"/>
    <p:sldId id="266" r:id="rId12"/>
    <p:sldId id="283" r:id="rId13"/>
    <p:sldId id="267" r:id="rId14"/>
    <p:sldId id="269" r:id="rId15"/>
    <p:sldId id="268" r:id="rId16"/>
    <p:sldId id="271" r:id="rId17"/>
    <p:sldId id="270" r:id="rId18"/>
    <p:sldId id="272" r:id="rId19"/>
    <p:sldId id="275" r:id="rId20"/>
    <p:sldId id="273" r:id="rId21"/>
    <p:sldId id="282" r:id="rId22"/>
    <p:sldId id="274" r:id="rId23"/>
    <p:sldId id="276" r:id="rId24"/>
    <p:sldId id="277" r:id="rId25"/>
    <p:sldId id="278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456" userDrawn="1">
          <p15:clr>
            <a:srgbClr val="A4A3A4"/>
          </p15:clr>
        </p15:guide>
        <p15:guide id="3" orient="horz" pos="384" userDrawn="1">
          <p15:clr>
            <a:srgbClr val="A4A3A4"/>
          </p15:clr>
        </p15:guide>
        <p15:guide id="4" orient="horz" pos="4032" userDrawn="1">
          <p15:clr>
            <a:srgbClr val="A4A3A4"/>
          </p15:clr>
        </p15:guide>
        <p15:guide id="5" orient="horz" pos="4176" userDrawn="1">
          <p15:clr>
            <a:srgbClr val="A4A3A4"/>
          </p15:clr>
        </p15:guide>
        <p15:guide id="6" orient="horz" pos="936" userDrawn="1">
          <p15:clr>
            <a:srgbClr val="A4A3A4"/>
          </p15:clr>
        </p15:guide>
        <p15:guide id="7" pos="5328" userDrawn="1">
          <p15:clr>
            <a:srgbClr val="A4A3A4"/>
          </p15:clr>
        </p15:guide>
        <p15:guide id="8" orient="horz" pos="3696" userDrawn="1">
          <p15:clr>
            <a:srgbClr val="A4A3A4"/>
          </p15:clr>
        </p15:guide>
        <p15:guide id="9" pos="5016" userDrawn="1">
          <p15:clr>
            <a:srgbClr val="A4A3A4"/>
          </p15:clr>
        </p15:guide>
        <p15:guide id="10" orient="horz" pos="12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 Kelley" initials="KK" lastIdx="1" clrIdx="0">
    <p:extLst>
      <p:ext uri="{19B8F6BF-5375-455C-9EA6-DF929625EA0E}">
        <p15:presenceInfo xmlns:p15="http://schemas.microsoft.com/office/powerpoint/2012/main" userId="S-1-5-21-866079176-1098998374-518595180-102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B99"/>
    <a:srgbClr val="002244"/>
    <a:srgbClr val="D06F1A"/>
    <a:srgbClr val="6D276A"/>
    <a:srgbClr val="78A22F"/>
    <a:srgbClr val="00467F"/>
    <a:srgbClr val="3D4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1128" y="72"/>
      </p:cViewPr>
      <p:guideLst>
        <p:guide pos="456"/>
        <p:guide orient="horz" pos="384"/>
        <p:guide orient="horz" pos="4032"/>
        <p:guide orient="horz" pos="4176"/>
        <p:guide orient="horz" pos="936"/>
        <p:guide pos="5328"/>
        <p:guide orient="horz" pos="3696"/>
        <p:guide pos="5016"/>
        <p:guide orient="horz" pos="122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Deaths (Male)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11517</c:v>
                </c:pt>
                <c:pt idx="1">
                  <c:v>11781</c:v>
                </c:pt>
                <c:pt idx="2">
                  <c:v>12651</c:v>
                </c:pt>
                <c:pt idx="3">
                  <c:v>13300</c:v>
                </c:pt>
                <c:pt idx="4">
                  <c:v>13745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88-41CC-B740-BBABD645B7D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Deaths (Female)</c:v>
                </c:pt>
              </c:strCache>
            </c:strRef>
          </c:tx>
          <c:spPr>
            <a:solidFill>
              <a:srgbClr val="008B99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4736</c:v>
                </c:pt>
                <c:pt idx="1">
                  <c:v>4846</c:v>
                </c:pt>
                <c:pt idx="2">
                  <c:v>5070</c:v>
                </c:pt>
                <c:pt idx="3">
                  <c:v>5350</c:v>
                </c:pt>
                <c:pt idx="4">
                  <c:v>5623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788-41CC-B740-BBABD645B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13362384"/>
        <c:axId val="413359640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Rate (per 100,000)</c:v>
                </c:pt>
              </c:strCache>
            </c:strRef>
          </c:tx>
          <c:spPr>
            <a:ln w="31750" cap="rnd">
              <a:solidFill>
                <a:srgbClr val="6D276A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4.7</c:v>
                </c:pt>
                <c:pt idx="1">
                  <c:v>4.6500000000000004</c:v>
                </c:pt>
                <c:pt idx="2">
                  <c:v>4.82</c:v>
                </c:pt>
                <c:pt idx="3">
                  <c:v>4.96</c:v>
                </c:pt>
                <c:pt idx="4">
                  <c:v>5.03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788-41CC-B740-BBABD645B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3361208"/>
        <c:axId val="413367872"/>
      </c:lineChart>
      <c:catAx>
        <c:axId val="41336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13359640"/>
        <c:crosses val="autoZero"/>
        <c:auto val="1"/>
        <c:lblAlgn val="ctr"/>
        <c:lblOffset val="100"/>
        <c:noMultiLvlLbl val="0"/>
      </c:catAx>
      <c:valAx>
        <c:axId val="413359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362384"/>
        <c:crosses val="autoZero"/>
        <c:crossBetween val="between"/>
      </c:valAx>
      <c:valAx>
        <c:axId val="41336787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361208"/>
        <c:crosses val="max"/>
        <c:crossBetween val="between"/>
      </c:valAx>
      <c:catAx>
        <c:axId val="4133612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133678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243740357397739E-2"/>
          <c:y val="9.8704592133656816E-2"/>
          <c:w val="0.9277800865169632"/>
          <c:h val="0.701031552030724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D06F1A"/>
            </a:solidFill>
            <a:ln>
              <a:solidFill>
                <a:srgbClr val="D06F1A"/>
              </a:solidFill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100</c:v>
                </c:pt>
                <c:pt idx="1">
                  <c:v>50</c:v>
                </c:pt>
                <c:pt idx="2">
                  <c:v>43</c:v>
                </c:pt>
                <c:pt idx="3">
                  <c:v>27</c:v>
                </c:pt>
                <c:pt idx="4">
                  <c:v>17</c:v>
                </c:pt>
                <c:pt idx="5">
                  <c:v>16</c:v>
                </c:pt>
                <c:pt idx="6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194-404C-A07F-B5BB265E94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194-404C-A07F-B5BB265E944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194-404C-A07F-B5BB265E94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13358856"/>
        <c:axId val="413368656"/>
      </c:barChart>
      <c:catAx>
        <c:axId val="4133588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13368656"/>
        <c:crosses val="autoZero"/>
        <c:auto val="1"/>
        <c:lblAlgn val="ctr"/>
        <c:lblOffset val="100"/>
        <c:noMultiLvlLbl val="0"/>
      </c:catAx>
      <c:valAx>
        <c:axId val="413368656"/>
        <c:scaling>
          <c:orientation val="minMax"/>
          <c:max val="100"/>
        </c:scaling>
        <c:delete val="0"/>
        <c:axPos val="l"/>
        <c:majorGridlines>
          <c:spPr>
            <a:ln w="9517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2689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+mn-cs"/>
              </a:defRPr>
            </a:pPr>
            <a:endParaRPr lang="en-US"/>
          </a:p>
        </c:txPr>
        <c:crossAx val="413358856"/>
        <c:crosses val="autoZero"/>
        <c:crossBetween val="between"/>
      </c:valAx>
      <c:spPr>
        <a:noFill/>
        <a:ln w="25378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Nonurban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0.44</c:v>
                </c:pt>
                <c:pt idx="1">
                  <c:v>0.49</c:v>
                </c:pt>
                <c:pt idx="2">
                  <c:v>0.56999999999999995</c:v>
                </c:pt>
                <c:pt idx="3">
                  <c:v>0.69</c:v>
                </c:pt>
                <c:pt idx="4">
                  <c:v>0.95</c:v>
                </c:pt>
                <c:pt idx="5">
                  <c:v>1.22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D5-4631-9792-AC30126F9A8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Urban</c:v>
                </c:pt>
              </c:strCache>
            </c:strRef>
          </c:tx>
          <c:spPr>
            <a:solidFill>
              <a:srgbClr val="78A22F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0.19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0.37</c:v>
                </c:pt>
                <c:pt idx="5">
                  <c:v>0.55000000000000004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5D5-4631-9792-AC30126F9A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3357680"/>
        <c:axId val="413358464"/>
      </c:barChart>
      <c:catAx>
        <c:axId val="413357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en-US"/>
          </a:p>
        </c:txPr>
        <c:crossAx val="413358464"/>
        <c:crosses val="autoZero"/>
        <c:auto val="1"/>
        <c:lblAlgn val="ctr"/>
        <c:lblOffset val="100"/>
        <c:noMultiLvlLbl val="0"/>
      </c:catAx>
      <c:valAx>
        <c:axId val="413358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r>
                  <a:rPr lang="en-US" dirty="0" smtClean="0">
                    <a:latin typeface="Garamond" panose="02020404030301010803" pitchFamily="18" charset="0"/>
                  </a:rPr>
                  <a:t>Incidence (per 100,000)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aramond" panose="02020404030301010803" pitchFamily="18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en-US"/>
          </a:p>
        </c:txPr>
        <c:crossAx val="413357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1C3-48B5-AC79-63E387D404BF}"/>
              </c:ext>
            </c:extLst>
          </c:dPt>
          <c:dPt>
            <c:idx val="1"/>
            <c:bubble3D val="0"/>
            <c:spPr>
              <a:solidFill>
                <a:srgbClr val="6D276A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1C3-48B5-AC79-63E387D404BF}"/>
              </c:ext>
            </c:extLst>
          </c:dPt>
          <c:dPt>
            <c:idx val="2"/>
            <c:bubble3D val="0"/>
            <c:spPr>
              <a:solidFill>
                <a:srgbClr val="008B9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1C3-48B5-AC79-63E387D404BF}"/>
              </c:ext>
            </c:extLst>
          </c:dPt>
          <c:dPt>
            <c:idx val="3"/>
            <c:bubble3D val="0"/>
            <c:spPr>
              <a:solidFill>
                <a:srgbClr val="78A22F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1C3-48B5-AC79-63E387D404BF}"/>
              </c:ext>
            </c:extLst>
          </c:dPt>
          <c:cat>
            <c:strRef>
              <c:f>Sheet1!$A$2:$A$5</c:f>
              <c:strCache>
                <c:ptCount val="4"/>
                <c:pt idx="0">
                  <c:v>Genotype 1</c:v>
                </c:pt>
                <c:pt idx="1">
                  <c:v>Genotype 2</c:v>
                </c:pt>
                <c:pt idx="2">
                  <c:v>Genotype 3</c:v>
                </c:pt>
                <c:pt idx="3">
                  <c:v>Genotypes 4, 5, &amp; 6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70</c:v>
                </c:pt>
                <c:pt idx="1">
                  <c:v>17</c:v>
                </c:pt>
                <c:pt idx="2">
                  <c:v>10</c:v>
                </c:pt>
                <c:pt idx="3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1C3-48B5-AC79-63E387D404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5283826293279249"/>
          <c:y val="0.35607008660163086"/>
          <c:w val="0.2439490349320429"/>
          <c:h val="0.264067597697280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0.19863</cdr:x>
      <cdr:y>0.13551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0"/>
          <a:ext cx="1531319" cy="6992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0.05131</cdr:x>
      <cdr:y>0.81942</cdr:y>
    </cdr:from>
    <cdr:to>
      <cdr:x>0.22158</cdr:x>
      <cdr:y>0.95459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01734" y="4196482"/>
          <a:ext cx="1333138" cy="692236"/>
        </a:xfrm>
        <a:prstGeom xmlns:a="http://schemas.openxmlformats.org/drawingml/2006/main" prst="rect">
          <a:avLst/>
        </a:prstGeom>
        <a:ln xmlns:a="http://schemas.openxmlformats.org/drawingml/2006/main" w="12700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300" i="1" dirty="0" smtClean="0">
              <a:latin typeface="Gill Sans MT" panose="020B0502020104020203" pitchFamily="34" charset="0"/>
            </a:rPr>
            <a:t>Total Estimated HCV+</a:t>
          </a:r>
          <a:endParaRPr lang="en-US" sz="1300" i="1" dirty="0"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0.06187</cdr:x>
      <cdr:y>0.04059</cdr:y>
    </cdr:from>
    <cdr:to>
      <cdr:x>0.2126</cdr:x>
      <cdr:y>0.08809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95858" y="198776"/>
          <a:ext cx="1190734" cy="233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b="0" dirty="0" smtClean="0">
              <a:solidFill>
                <a:schemeClr val="tx1"/>
              </a:solidFill>
              <a:latin typeface="Gill Sans MT" panose="020B0502020104020203" pitchFamily="34" charset="0"/>
            </a:rPr>
            <a:t>3,500,000</a:t>
          </a:r>
          <a:endParaRPr lang="en-US" sz="1100" b="0" dirty="0">
            <a:solidFill>
              <a:schemeClr val="tx1"/>
            </a:solidFill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0.18784</cdr:x>
      <cdr:y>0.81942</cdr:y>
    </cdr:from>
    <cdr:to>
      <cdr:x>0.35911</cdr:x>
      <cdr:y>0.95219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1470703" y="4196481"/>
          <a:ext cx="1340967" cy="679945"/>
        </a:xfrm>
        <a:prstGeom xmlns:a="http://schemas.openxmlformats.org/drawingml/2006/main" prst="rect">
          <a:avLst/>
        </a:prstGeom>
        <a:ln xmlns:a="http://schemas.openxmlformats.org/drawingml/2006/main" w="12700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300" i="1" dirty="0" smtClean="0">
              <a:latin typeface="Gill Sans MT" panose="020B0502020104020203" pitchFamily="34" charset="0"/>
            </a:rPr>
            <a:t>Diagnosed &amp;  Aware</a:t>
          </a:r>
          <a:endParaRPr lang="en-US" sz="1300" i="1" dirty="0"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0.31863</cdr:x>
      <cdr:y>0.81942</cdr:y>
    </cdr:from>
    <cdr:to>
      <cdr:x>0.48965</cdr:x>
      <cdr:y>0.95493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2494763" y="4196481"/>
          <a:ext cx="1339010" cy="693961"/>
        </a:xfrm>
        <a:prstGeom xmlns:a="http://schemas.openxmlformats.org/drawingml/2006/main" prst="rect">
          <a:avLst/>
        </a:prstGeom>
        <a:ln xmlns:a="http://schemas.openxmlformats.org/drawingml/2006/main" w="12700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300" i="1" dirty="0" smtClean="0">
              <a:latin typeface="Gill Sans MT" panose="020B0502020104020203" pitchFamily="34" charset="0"/>
            </a:rPr>
            <a:t>Access to Outpatient Care</a:t>
          </a:r>
          <a:endParaRPr lang="en-US" sz="1300" i="1" dirty="0"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0.44925</cdr:x>
      <cdr:y>0.81942</cdr:y>
    </cdr:from>
    <cdr:to>
      <cdr:x>0.62002</cdr:x>
      <cdr:y>0.95219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3517425" y="4196481"/>
          <a:ext cx="1337053" cy="679945"/>
        </a:xfrm>
        <a:prstGeom xmlns:a="http://schemas.openxmlformats.org/drawingml/2006/main" prst="rect">
          <a:avLst/>
        </a:prstGeom>
        <a:ln xmlns:a="http://schemas.openxmlformats.org/drawingml/2006/main" w="12700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300" i="1" dirty="0" smtClean="0">
              <a:latin typeface="Gill Sans MT" panose="020B0502020104020203" pitchFamily="34" charset="0"/>
            </a:rPr>
            <a:t>HCV RNA Confirmed</a:t>
          </a:r>
          <a:endParaRPr lang="en-US" sz="1300" i="1" dirty="0"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0.58399</cdr:x>
      <cdr:y>0.81942</cdr:y>
    </cdr:from>
    <cdr:to>
      <cdr:x>0.75476</cdr:x>
      <cdr:y>0.95118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4572379" y="4196482"/>
          <a:ext cx="1337052" cy="674772"/>
        </a:xfrm>
        <a:prstGeom xmlns:a="http://schemas.openxmlformats.org/drawingml/2006/main" prst="rect">
          <a:avLst/>
        </a:prstGeom>
        <a:ln xmlns:a="http://schemas.openxmlformats.org/drawingml/2006/main" w="12700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300" i="1" dirty="0" smtClean="0">
              <a:latin typeface="Gill Sans MT" panose="020B0502020104020203" pitchFamily="34" charset="0"/>
            </a:rPr>
            <a:t>Liver Biopsied</a:t>
          </a:r>
          <a:endParaRPr lang="en-US" sz="1300" i="1" dirty="0"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0.7163</cdr:x>
      <cdr:y>0.81942</cdr:y>
    </cdr:from>
    <cdr:to>
      <cdr:x>0.88707</cdr:x>
      <cdr:y>0.95087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5608307" y="4196481"/>
          <a:ext cx="1337052" cy="673185"/>
        </a:xfrm>
        <a:prstGeom xmlns:a="http://schemas.openxmlformats.org/drawingml/2006/main" prst="rect">
          <a:avLst/>
        </a:prstGeom>
        <a:ln xmlns:a="http://schemas.openxmlformats.org/drawingml/2006/main" w="12700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300" i="1" dirty="0" smtClean="0">
              <a:latin typeface="Gill Sans MT" panose="020B0502020104020203" pitchFamily="34" charset="0"/>
            </a:rPr>
            <a:t>Prescribed Treatment</a:t>
          </a:r>
          <a:endParaRPr lang="en-US" sz="1300" i="1" dirty="0"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0.86427</cdr:x>
      <cdr:y>0.83091</cdr:y>
    </cdr:from>
    <cdr:to>
      <cdr:x>1</cdr:x>
      <cdr:y>0.96518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7139628" y="3810000"/>
          <a:ext cx="1121249" cy="615669"/>
        </a:xfrm>
        <a:prstGeom xmlns:a="http://schemas.openxmlformats.org/drawingml/2006/main" prst="rect">
          <a:avLst/>
        </a:prstGeom>
        <a:ln xmlns:a="http://schemas.openxmlformats.org/drawingml/2006/main" w="12700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ts val="1200"/>
            </a:lnSpc>
          </a:pPr>
          <a:r>
            <a:rPr lang="en-US" sz="1300" i="1" dirty="0" smtClean="0">
              <a:latin typeface="Gill Sans MT" panose="020B0502020104020203" pitchFamily="34" charset="0"/>
            </a:rPr>
            <a:t>Achieved </a:t>
          </a:r>
        </a:p>
        <a:p xmlns:a="http://schemas.openxmlformats.org/drawingml/2006/main">
          <a:pPr algn="ctr">
            <a:lnSpc>
              <a:spcPts val="1200"/>
            </a:lnSpc>
          </a:pPr>
          <a:r>
            <a:rPr lang="en-US" sz="1300" i="1" dirty="0" smtClean="0">
              <a:latin typeface="Gill Sans MT" panose="020B0502020104020203" pitchFamily="34" charset="0"/>
            </a:rPr>
            <a:t>Cure (</a:t>
          </a:r>
          <a:r>
            <a:rPr lang="en-US" sz="1300" i="1" dirty="0" err="1" smtClean="0">
              <a:latin typeface="Gill Sans MT" panose="020B0502020104020203" pitchFamily="34" charset="0"/>
            </a:rPr>
            <a:t>SVR</a:t>
          </a:r>
          <a:r>
            <a:rPr lang="en-US" sz="1300" i="1" dirty="0" smtClean="0">
              <a:latin typeface="Gill Sans MT" panose="020B0502020104020203" pitchFamily="34" charset="0"/>
            </a:rPr>
            <a:t>)*</a:t>
          </a:r>
          <a:endParaRPr lang="en-US" sz="1300" i="1" dirty="0"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0.19534</cdr:x>
      <cdr:y>0.74885</cdr:y>
    </cdr:from>
    <cdr:to>
      <cdr:x>0.34682</cdr:x>
      <cdr:y>0.79735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1613696" y="3433695"/>
          <a:ext cx="1251358" cy="2223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b="0" dirty="0" smtClean="0">
              <a:solidFill>
                <a:schemeClr val="bg1"/>
              </a:solidFill>
              <a:latin typeface="Gill Sans MT" panose="020B0502020104020203" pitchFamily="34" charset="0"/>
            </a:rPr>
            <a:t>50%</a:t>
          </a:r>
          <a:endParaRPr lang="en-US" sz="1100" b="0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0.46138</cdr:x>
      <cdr:y>0.74898</cdr:y>
    </cdr:from>
    <cdr:to>
      <cdr:x>0.61236</cdr:x>
      <cdr:y>0.79773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3811420" y="3434291"/>
          <a:ext cx="1247227" cy="2235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b="0" dirty="0" smtClean="0">
              <a:solidFill>
                <a:schemeClr val="bg1"/>
              </a:solidFill>
              <a:latin typeface="Gill Sans MT" panose="020B0502020104020203" pitchFamily="34" charset="0"/>
            </a:rPr>
            <a:t>27%</a:t>
          </a:r>
          <a:endParaRPr lang="en-US" sz="1100" b="0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0.59285</cdr:x>
      <cdr:y>0.75014</cdr:y>
    </cdr:from>
    <cdr:to>
      <cdr:x>0.74383</cdr:x>
      <cdr:y>0.79889</cdr:y>
    </cdr:to>
    <cdr:sp macro="" textlink="">
      <cdr:nvSpPr>
        <cdr:cNvPr id="22" name="TextBox 1"/>
        <cdr:cNvSpPr txBox="1"/>
      </cdr:nvSpPr>
      <cdr:spPr>
        <a:xfrm xmlns:a="http://schemas.openxmlformats.org/drawingml/2006/main">
          <a:off x="4641749" y="3841676"/>
          <a:ext cx="1182105" cy="2496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b="0" dirty="0" smtClean="0">
              <a:solidFill>
                <a:schemeClr val="bg1"/>
              </a:solidFill>
              <a:latin typeface="Gill Sans MT" panose="020B0502020104020203" pitchFamily="34" charset="0"/>
            </a:rPr>
            <a:t>17%</a:t>
          </a:r>
          <a:endParaRPr lang="en-US" sz="1100" b="0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0.72692</cdr:x>
      <cdr:y>0.75065</cdr:y>
    </cdr:from>
    <cdr:to>
      <cdr:x>0.8779</cdr:x>
      <cdr:y>0.7994</cdr:y>
    </cdr:to>
    <cdr:sp macro="" textlink="">
      <cdr:nvSpPr>
        <cdr:cNvPr id="23" name="TextBox 1"/>
        <cdr:cNvSpPr txBox="1"/>
      </cdr:nvSpPr>
      <cdr:spPr>
        <a:xfrm xmlns:a="http://schemas.openxmlformats.org/drawingml/2006/main">
          <a:off x="5691456" y="3844279"/>
          <a:ext cx="1182106" cy="2496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b="0" dirty="0" smtClean="0">
              <a:solidFill>
                <a:schemeClr val="bg1"/>
              </a:solidFill>
              <a:latin typeface="Gill Sans MT" panose="020B0502020104020203" pitchFamily="34" charset="0"/>
            </a:rPr>
            <a:t>16%</a:t>
          </a:r>
          <a:endParaRPr lang="en-US" sz="1100" b="0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0.32621</cdr:x>
      <cdr:y>0.74892</cdr:y>
    </cdr:from>
    <cdr:to>
      <cdr:x>0.48026</cdr:x>
      <cdr:y>0.79767</cdr:y>
    </cdr:to>
    <cdr:sp macro="" textlink="">
      <cdr:nvSpPr>
        <cdr:cNvPr id="24" name="TextBox 1"/>
        <cdr:cNvSpPr txBox="1"/>
      </cdr:nvSpPr>
      <cdr:spPr>
        <a:xfrm xmlns:a="http://schemas.openxmlformats.org/drawingml/2006/main">
          <a:off x="2641052" y="3434043"/>
          <a:ext cx="1247228" cy="2235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1pPr>
          <a:lvl2pPr marL="4572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2pPr>
          <a:lvl3pPr marL="9144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3pPr>
          <a:lvl4pPr marL="13716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4pPr>
          <a:lvl5pPr marL="18288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9pPr>
        </a:lstStyle>
        <a:p xmlns:a="http://schemas.openxmlformats.org/drawingml/2006/main">
          <a:pPr algn="ctr"/>
          <a:r>
            <a:rPr lang="en-US" dirty="0" smtClean="0">
              <a:solidFill>
                <a:schemeClr val="bg1"/>
              </a:solidFill>
              <a:latin typeface="Gill Sans MT" panose="020B0502020104020203" pitchFamily="34" charset="0"/>
            </a:rPr>
            <a:t>43%</a:t>
          </a:r>
          <a:endParaRPr lang="en-US" sz="1100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0.86824</cdr:x>
      <cdr:y>0.7528</cdr:y>
    </cdr:from>
    <cdr:to>
      <cdr:x>1</cdr:x>
      <cdr:y>0.80155</cdr:y>
    </cdr:to>
    <cdr:sp macro="" textlink="">
      <cdr:nvSpPr>
        <cdr:cNvPr id="25" name="TextBox 1"/>
        <cdr:cNvSpPr txBox="1"/>
      </cdr:nvSpPr>
      <cdr:spPr>
        <a:xfrm xmlns:a="http://schemas.openxmlformats.org/drawingml/2006/main">
          <a:off x="6797928" y="3787444"/>
          <a:ext cx="1031622" cy="2452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1pPr>
          <a:lvl2pPr marL="4572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2pPr>
          <a:lvl3pPr marL="9144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3pPr>
          <a:lvl4pPr marL="13716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4pPr>
          <a:lvl5pPr marL="18288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9pPr>
        </a:lstStyle>
        <a:p xmlns:a="http://schemas.openxmlformats.org/drawingml/2006/main">
          <a:pPr algn="ctr"/>
          <a:r>
            <a:rPr lang="en-US" dirty="0" smtClean="0">
              <a:solidFill>
                <a:schemeClr val="bg1"/>
              </a:solidFill>
              <a:latin typeface="Gill Sans MT" panose="020B0502020104020203" pitchFamily="34" charset="0"/>
            </a:rPr>
            <a:t>9%</a:t>
          </a:r>
          <a:endParaRPr lang="en-US" sz="1100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9144000" cy="4680855"/>
          </a:xfrm>
          <a:prstGeom prst="rect">
            <a:avLst/>
          </a:prstGeom>
          <a:solidFill>
            <a:srgbClr val="008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2587528"/>
            <a:ext cx="7886700" cy="809188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28650" y="100859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Master title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4934226"/>
            <a:ext cx="7886700" cy="1051708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800" baseline="0"/>
            </a:lvl1pPr>
            <a:lvl2pPr marL="457200" indent="0" algn="r">
              <a:buFontTx/>
              <a:buNone/>
              <a:defRPr/>
            </a:lvl2pPr>
            <a:lvl3pPr marL="914400" indent="0" algn="r">
              <a:buFontTx/>
              <a:buNone/>
              <a:defRPr/>
            </a:lvl3pPr>
            <a:lvl4pPr marL="1371600" indent="0" algn="r">
              <a:buFontTx/>
              <a:buNone/>
              <a:defRPr/>
            </a:lvl4pPr>
            <a:lvl5pPr marL="1828800" indent="0" algn="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author names</a:t>
            </a:r>
          </a:p>
          <a:p>
            <a:pPr lvl="0"/>
            <a:r>
              <a:rPr lang="en-US" dirty="0" smtClean="0"/>
              <a:t>Click to edit date</a:t>
            </a:r>
          </a:p>
        </p:txBody>
      </p:sp>
    </p:spTree>
    <p:extLst>
      <p:ext uri="{BB962C8B-B14F-4D97-AF65-F5344CB8AC3E}">
        <p14:creationId xmlns:p14="http://schemas.microsoft.com/office/powerpoint/2010/main" val="487665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7763"/>
            <a:ext cx="7886700" cy="4779200"/>
          </a:xfrm>
        </p:spPr>
        <p:txBody>
          <a:bodyPr>
            <a:normAutofit/>
          </a:bodyPr>
          <a:lstStyle>
            <a:lvl1pPr>
              <a:buSzPct val="75000"/>
              <a:defRPr sz="2400">
                <a:latin typeface="Garamond" panose="02020404030301010803" pitchFamily="18" charset="0"/>
              </a:defRPr>
            </a:lvl1pPr>
            <a:lvl2pPr>
              <a:buSzPct val="75000"/>
              <a:defRPr sz="2000">
                <a:latin typeface="Garamond" panose="02020404030301010803" pitchFamily="18" charset="0"/>
              </a:defRPr>
            </a:lvl2pPr>
            <a:lvl3pPr>
              <a:buSzPct val="75000"/>
              <a:defRPr sz="1800">
                <a:latin typeface="Garamond" panose="02020404030301010803" pitchFamily="18" charset="0"/>
              </a:defRPr>
            </a:lvl3pPr>
            <a:lvl4pPr>
              <a:buSzPct val="75000"/>
              <a:defRPr sz="1600">
                <a:latin typeface="Garamond" panose="02020404030301010803" pitchFamily="18" charset="0"/>
              </a:defRPr>
            </a:lvl4pPr>
            <a:lvl5pPr>
              <a:buSzPct val="75000"/>
              <a:defRPr sz="1200"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" y="-2"/>
            <a:ext cx="9144000" cy="246889"/>
            <a:chOff x="1" y="-2"/>
            <a:chExt cx="9144000" cy="246889"/>
          </a:xfrm>
        </p:grpSpPr>
        <p:sp>
          <p:nvSpPr>
            <p:cNvPr id="10" name="Rectangle 9"/>
            <p:cNvSpPr/>
            <p:nvPr/>
          </p:nvSpPr>
          <p:spPr>
            <a:xfrm>
              <a:off x="1" y="-1"/>
              <a:ext cx="628650" cy="246888"/>
            </a:xfrm>
            <a:prstGeom prst="rect">
              <a:avLst/>
            </a:prstGeom>
            <a:solidFill>
              <a:srgbClr val="6D27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73925" y="-2"/>
              <a:ext cx="182880" cy="246888"/>
            </a:xfrm>
            <a:prstGeom prst="rect">
              <a:avLst/>
            </a:prstGeom>
            <a:solidFill>
              <a:srgbClr val="008B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04217" y="-2"/>
              <a:ext cx="182880" cy="246888"/>
            </a:xfrm>
            <a:prstGeom prst="rect">
              <a:avLst/>
            </a:prstGeom>
            <a:solidFill>
              <a:srgbClr val="78A2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134512" y="-2"/>
              <a:ext cx="182880" cy="246888"/>
            </a:xfrm>
            <a:prstGeom prst="rect">
              <a:avLst/>
            </a:prstGeom>
            <a:solidFill>
              <a:srgbClr val="0046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364807" y="-2"/>
              <a:ext cx="182880" cy="246888"/>
            </a:xfrm>
            <a:prstGeom prst="rect">
              <a:avLst/>
            </a:prstGeom>
            <a:solidFill>
              <a:srgbClr val="D06F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595103" y="-1"/>
              <a:ext cx="7548898" cy="246888"/>
            </a:xfrm>
            <a:prstGeom prst="rect">
              <a:avLst/>
            </a:prstGeom>
            <a:solidFill>
              <a:srgbClr val="6D27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26665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7763"/>
            <a:ext cx="7886700" cy="4779200"/>
          </a:xfrm>
        </p:spPr>
        <p:txBody>
          <a:bodyPr>
            <a:normAutofit/>
          </a:bodyPr>
          <a:lstStyle>
            <a:lvl1pPr>
              <a:buSzPct val="75000"/>
              <a:defRPr sz="2400">
                <a:latin typeface="Garamond" panose="02020404030301010803" pitchFamily="18" charset="0"/>
              </a:defRPr>
            </a:lvl1pPr>
            <a:lvl2pPr>
              <a:buSzPct val="75000"/>
              <a:defRPr sz="2000">
                <a:latin typeface="Garamond" panose="02020404030301010803" pitchFamily="18" charset="0"/>
              </a:defRPr>
            </a:lvl2pPr>
            <a:lvl3pPr>
              <a:buSzPct val="75000"/>
              <a:defRPr sz="1800">
                <a:latin typeface="Garamond" panose="02020404030301010803" pitchFamily="18" charset="0"/>
              </a:defRPr>
            </a:lvl3pPr>
            <a:lvl4pPr>
              <a:buSzPct val="75000"/>
              <a:defRPr sz="1600">
                <a:latin typeface="Garamond" panose="02020404030301010803" pitchFamily="18" charset="0"/>
              </a:defRPr>
            </a:lvl4pPr>
            <a:lvl5pPr>
              <a:buSzPct val="75000"/>
              <a:defRPr sz="1200"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" y="-2"/>
            <a:ext cx="9144000" cy="246889"/>
            <a:chOff x="1" y="-2"/>
            <a:chExt cx="9144000" cy="246889"/>
          </a:xfrm>
        </p:grpSpPr>
        <p:sp>
          <p:nvSpPr>
            <p:cNvPr id="10" name="Rectangle 9"/>
            <p:cNvSpPr/>
            <p:nvPr/>
          </p:nvSpPr>
          <p:spPr>
            <a:xfrm>
              <a:off x="1" y="-1"/>
              <a:ext cx="628650" cy="246888"/>
            </a:xfrm>
            <a:prstGeom prst="rect">
              <a:avLst/>
            </a:prstGeom>
            <a:solidFill>
              <a:srgbClr val="D06F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73925" y="-2"/>
              <a:ext cx="182880" cy="246888"/>
            </a:xfrm>
            <a:prstGeom prst="rect">
              <a:avLst/>
            </a:prstGeom>
            <a:solidFill>
              <a:srgbClr val="008B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04217" y="-2"/>
              <a:ext cx="182880" cy="246888"/>
            </a:xfrm>
            <a:prstGeom prst="rect">
              <a:avLst/>
            </a:prstGeom>
            <a:solidFill>
              <a:srgbClr val="78A2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134512" y="-2"/>
              <a:ext cx="182880" cy="246888"/>
            </a:xfrm>
            <a:prstGeom prst="rect">
              <a:avLst/>
            </a:prstGeom>
            <a:solidFill>
              <a:srgbClr val="0046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364807" y="-2"/>
              <a:ext cx="182880" cy="246888"/>
            </a:xfrm>
            <a:prstGeom prst="rect">
              <a:avLst/>
            </a:prstGeom>
            <a:solidFill>
              <a:srgbClr val="6D27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595103" y="-1"/>
              <a:ext cx="7548898" cy="246888"/>
            </a:xfrm>
            <a:prstGeom prst="rect">
              <a:avLst/>
            </a:prstGeom>
            <a:solidFill>
              <a:srgbClr val="D06F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75760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" y="-2"/>
            <a:ext cx="9144000" cy="246889"/>
            <a:chOff x="1" y="-2"/>
            <a:chExt cx="9144000" cy="246889"/>
          </a:xfrm>
        </p:grpSpPr>
        <p:sp>
          <p:nvSpPr>
            <p:cNvPr id="10" name="Rectangle 9"/>
            <p:cNvSpPr/>
            <p:nvPr/>
          </p:nvSpPr>
          <p:spPr>
            <a:xfrm>
              <a:off x="1" y="-1"/>
              <a:ext cx="628650" cy="246888"/>
            </a:xfrm>
            <a:prstGeom prst="rect">
              <a:avLst/>
            </a:prstGeom>
            <a:solidFill>
              <a:srgbClr val="008B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73925" y="-2"/>
              <a:ext cx="182880" cy="246888"/>
            </a:xfrm>
            <a:prstGeom prst="rect">
              <a:avLst/>
            </a:prstGeom>
            <a:solidFill>
              <a:srgbClr val="78A2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04217" y="-2"/>
              <a:ext cx="182880" cy="246888"/>
            </a:xfrm>
            <a:prstGeom prst="rect">
              <a:avLst/>
            </a:prstGeom>
            <a:solidFill>
              <a:srgbClr val="0046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134512" y="-2"/>
              <a:ext cx="182880" cy="246888"/>
            </a:xfrm>
            <a:prstGeom prst="rect">
              <a:avLst/>
            </a:prstGeom>
            <a:solidFill>
              <a:srgbClr val="6D27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364807" y="-2"/>
              <a:ext cx="182880" cy="246888"/>
            </a:xfrm>
            <a:prstGeom prst="rect">
              <a:avLst/>
            </a:prstGeom>
            <a:solidFill>
              <a:srgbClr val="D06F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595103" y="-1"/>
              <a:ext cx="7548898" cy="246888"/>
            </a:xfrm>
            <a:prstGeom prst="rect">
              <a:avLst/>
            </a:prstGeom>
            <a:solidFill>
              <a:srgbClr val="008B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9386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9144000" cy="4680855"/>
          </a:xfrm>
          <a:prstGeom prst="rect">
            <a:avLst/>
          </a:prstGeom>
          <a:solidFill>
            <a:srgbClr val="008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28650" y="304906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Master section title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046" y="5270060"/>
            <a:ext cx="7886700" cy="809188"/>
          </a:xfrm>
        </p:spPr>
        <p:txBody>
          <a:bodyPr>
            <a:noAutofit/>
          </a:bodyPr>
          <a:lstStyle>
            <a:lvl1pPr marL="0" indent="0" algn="l">
              <a:buNone/>
              <a:defRPr sz="6000">
                <a:solidFill>
                  <a:srgbClr val="008B9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5978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9144000" cy="4680855"/>
          </a:xfrm>
          <a:prstGeom prst="rect">
            <a:avLst/>
          </a:prstGeom>
          <a:solidFill>
            <a:srgbClr val="78A2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28650" y="304906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Master section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49" y="5270060"/>
            <a:ext cx="7886700" cy="809188"/>
          </a:xfrm>
        </p:spPr>
        <p:txBody>
          <a:bodyPr>
            <a:noAutofit/>
          </a:bodyPr>
          <a:lstStyle>
            <a:lvl1pPr marL="0" indent="0" algn="l">
              <a:buNone/>
              <a:defRPr sz="6000">
                <a:solidFill>
                  <a:srgbClr val="78A22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076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9144000" cy="4680855"/>
          </a:xfrm>
          <a:prstGeom prst="rect">
            <a:avLst/>
          </a:prstGeom>
          <a:solidFill>
            <a:srgbClr val="0046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28650" y="304906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Master section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270060"/>
            <a:ext cx="7886700" cy="809188"/>
          </a:xfrm>
        </p:spPr>
        <p:txBody>
          <a:bodyPr>
            <a:noAutofit/>
          </a:bodyPr>
          <a:lstStyle>
            <a:lvl1pPr marL="0" indent="0" algn="l">
              <a:buNone/>
              <a:defRPr sz="6000">
                <a:solidFill>
                  <a:srgbClr val="00467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06192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9144000" cy="4680855"/>
          </a:xfrm>
          <a:prstGeom prst="rect">
            <a:avLst/>
          </a:prstGeom>
          <a:solidFill>
            <a:srgbClr val="6D27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28650" y="304906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Master section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270060"/>
            <a:ext cx="7886700" cy="809188"/>
          </a:xfrm>
        </p:spPr>
        <p:txBody>
          <a:bodyPr>
            <a:noAutofit/>
          </a:bodyPr>
          <a:lstStyle>
            <a:lvl1pPr marL="0" indent="0" algn="l">
              <a:buNone/>
              <a:defRPr sz="6000">
                <a:solidFill>
                  <a:srgbClr val="6D276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7693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9144000" cy="4680855"/>
          </a:xfrm>
          <a:prstGeom prst="rect">
            <a:avLst/>
          </a:prstGeom>
          <a:solidFill>
            <a:srgbClr val="D06F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28650" y="304906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Master section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48" y="5270060"/>
            <a:ext cx="7886700" cy="809188"/>
          </a:xfrm>
        </p:spPr>
        <p:txBody>
          <a:bodyPr>
            <a:noAutofit/>
          </a:bodyPr>
          <a:lstStyle>
            <a:lvl1pPr marL="0" indent="0" algn="l">
              <a:buNone/>
              <a:defRPr sz="6000">
                <a:solidFill>
                  <a:srgbClr val="D06F1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68229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7763"/>
            <a:ext cx="7886700" cy="4779200"/>
          </a:xfrm>
        </p:spPr>
        <p:txBody>
          <a:bodyPr>
            <a:normAutofit/>
          </a:bodyPr>
          <a:lstStyle>
            <a:lvl1pPr>
              <a:buSzPct val="75000"/>
              <a:defRPr sz="2400">
                <a:latin typeface="Garamond" panose="02020404030301010803" pitchFamily="18" charset="0"/>
              </a:defRPr>
            </a:lvl1pPr>
            <a:lvl2pPr>
              <a:buSzPct val="75000"/>
              <a:defRPr sz="2000">
                <a:latin typeface="Garamond" panose="02020404030301010803" pitchFamily="18" charset="0"/>
              </a:defRPr>
            </a:lvl2pPr>
            <a:lvl3pPr>
              <a:buSzPct val="75000"/>
              <a:defRPr sz="1800">
                <a:latin typeface="Garamond" panose="02020404030301010803" pitchFamily="18" charset="0"/>
              </a:defRPr>
            </a:lvl3pPr>
            <a:lvl4pPr>
              <a:buSzPct val="75000"/>
              <a:defRPr sz="1600">
                <a:latin typeface="Garamond" panose="02020404030301010803" pitchFamily="18" charset="0"/>
              </a:defRPr>
            </a:lvl4pPr>
            <a:lvl5pPr>
              <a:buSzPct val="75000"/>
              <a:defRPr sz="1200"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" y="-2"/>
            <a:ext cx="9144000" cy="246889"/>
            <a:chOff x="1" y="-2"/>
            <a:chExt cx="9144000" cy="246889"/>
          </a:xfrm>
        </p:grpSpPr>
        <p:sp>
          <p:nvSpPr>
            <p:cNvPr id="10" name="Rectangle 9"/>
            <p:cNvSpPr/>
            <p:nvPr/>
          </p:nvSpPr>
          <p:spPr>
            <a:xfrm>
              <a:off x="1" y="-1"/>
              <a:ext cx="628650" cy="246888"/>
            </a:xfrm>
            <a:prstGeom prst="rect">
              <a:avLst/>
            </a:prstGeom>
            <a:solidFill>
              <a:srgbClr val="008B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73925" y="-2"/>
              <a:ext cx="182880" cy="246888"/>
            </a:xfrm>
            <a:prstGeom prst="rect">
              <a:avLst/>
            </a:prstGeom>
            <a:solidFill>
              <a:srgbClr val="78A2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04217" y="-2"/>
              <a:ext cx="182880" cy="246888"/>
            </a:xfrm>
            <a:prstGeom prst="rect">
              <a:avLst/>
            </a:prstGeom>
            <a:solidFill>
              <a:srgbClr val="0046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134512" y="-2"/>
              <a:ext cx="182880" cy="246888"/>
            </a:xfrm>
            <a:prstGeom prst="rect">
              <a:avLst/>
            </a:prstGeom>
            <a:solidFill>
              <a:srgbClr val="6D27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364807" y="-2"/>
              <a:ext cx="182880" cy="246888"/>
            </a:xfrm>
            <a:prstGeom prst="rect">
              <a:avLst/>
            </a:prstGeom>
            <a:solidFill>
              <a:srgbClr val="D06F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595103" y="-1"/>
              <a:ext cx="7548898" cy="246888"/>
            </a:xfrm>
            <a:prstGeom prst="rect">
              <a:avLst/>
            </a:prstGeom>
            <a:solidFill>
              <a:srgbClr val="008B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48383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7763"/>
            <a:ext cx="7886700" cy="4779200"/>
          </a:xfrm>
        </p:spPr>
        <p:txBody>
          <a:bodyPr>
            <a:normAutofit/>
          </a:bodyPr>
          <a:lstStyle>
            <a:lvl1pPr>
              <a:buSzPct val="75000"/>
              <a:defRPr sz="2400">
                <a:latin typeface="Garamond" panose="02020404030301010803" pitchFamily="18" charset="0"/>
              </a:defRPr>
            </a:lvl1pPr>
            <a:lvl2pPr>
              <a:buSzPct val="75000"/>
              <a:defRPr sz="2000">
                <a:latin typeface="Garamond" panose="02020404030301010803" pitchFamily="18" charset="0"/>
              </a:defRPr>
            </a:lvl2pPr>
            <a:lvl3pPr>
              <a:buSzPct val="75000"/>
              <a:defRPr sz="1800">
                <a:latin typeface="Garamond" panose="02020404030301010803" pitchFamily="18" charset="0"/>
              </a:defRPr>
            </a:lvl3pPr>
            <a:lvl4pPr>
              <a:buSzPct val="75000"/>
              <a:defRPr sz="1600">
                <a:latin typeface="Garamond" panose="02020404030301010803" pitchFamily="18" charset="0"/>
              </a:defRPr>
            </a:lvl4pPr>
            <a:lvl5pPr>
              <a:buSzPct val="75000"/>
              <a:defRPr sz="1200"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" y="-2"/>
            <a:ext cx="9144000" cy="246889"/>
            <a:chOff x="1" y="-2"/>
            <a:chExt cx="9144000" cy="246889"/>
          </a:xfrm>
        </p:grpSpPr>
        <p:sp>
          <p:nvSpPr>
            <p:cNvPr id="10" name="Rectangle 9"/>
            <p:cNvSpPr/>
            <p:nvPr/>
          </p:nvSpPr>
          <p:spPr>
            <a:xfrm>
              <a:off x="1" y="-1"/>
              <a:ext cx="628650" cy="246888"/>
            </a:xfrm>
            <a:prstGeom prst="rect">
              <a:avLst/>
            </a:prstGeom>
            <a:solidFill>
              <a:srgbClr val="78A2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73925" y="-2"/>
              <a:ext cx="182880" cy="246888"/>
            </a:xfrm>
            <a:prstGeom prst="rect">
              <a:avLst/>
            </a:prstGeom>
            <a:solidFill>
              <a:srgbClr val="008B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04217" y="-2"/>
              <a:ext cx="182880" cy="246888"/>
            </a:xfrm>
            <a:prstGeom prst="rect">
              <a:avLst/>
            </a:prstGeom>
            <a:solidFill>
              <a:srgbClr val="0046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134512" y="-2"/>
              <a:ext cx="182880" cy="246888"/>
            </a:xfrm>
            <a:prstGeom prst="rect">
              <a:avLst/>
            </a:prstGeom>
            <a:solidFill>
              <a:srgbClr val="6D27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364807" y="-2"/>
              <a:ext cx="182880" cy="246888"/>
            </a:xfrm>
            <a:prstGeom prst="rect">
              <a:avLst/>
            </a:prstGeom>
            <a:solidFill>
              <a:srgbClr val="D06F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595103" y="-1"/>
              <a:ext cx="7548898" cy="246888"/>
            </a:xfrm>
            <a:prstGeom prst="rect">
              <a:avLst/>
            </a:prstGeom>
            <a:solidFill>
              <a:srgbClr val="78A2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37927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7763"/>
            <a:ext cx="7886700" cy="4779200"/>
          </a:xfrm>
        </p:spPr>
        <p:txBody>
          <a:bodyPr>
            <a:normAutofit/>
          </a:bodyPr>
          <a:lstStyle>
            <a:lvl1pPr>
              <a:buSzPct val="75000"/>
              <a:defRPr sz="2400">
                <a:latin typeface="Garamond" panose="02020404030301010803" pitchFamily="18" charset="0"/>
              </a:defRPr>
            </a:lvl1pPr>
            <a:lvl2pPr>
              <a:buSzPct val="75000"/>
              <a:defRPr sz="2000">
                <a:latin typeface="Garamond" panose="02020404030301010803" pitchFamily="18" charset="0"/>
              </a:defRPr>
            </a:lvl2pPr>
            <a:lvl3pPr>
              <a:buSzPct val="75000"/>
              <a:defRPr sz="1800">
                <a:latin typeface="Garamond" panose="02020404030301010803" pitchFamily="18" charset="0"/>
              </a:defRPr>
            </a:lvl3pPr>
            <a:lvl4pPr>
              <a:buSzPct val="75000"/>
              <a:defRPr sz="1600">
                <a:latin typeface="Garamond" panose="02020404030301010803" pitchFamily="18" charset="0"/>
              </a:defRPr>
            </a:lvl4pPr>
            <a:lvl5pPr>
              <a:buSzPct val="75000"/>
              <a:defRPr sz="1200"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" y="-2"/>
            <a:ext cx="9144000" cy="246889"/>
            <a:chOff x="1" y="-2"/>
            <a:chExt cx="9144000" cy="246889"/>
          </a:xfrm>
        </p:grpSpPr>
        <p:sp>
          <p:nvSpPr>
            <p:cNvPr id="10" name="Rectangle 9"/>
            <p:cNvSpPr/>
            <p:nvPr/>
          </p:nvSpPr>
          <p:spPr>
            <a:xfrm>
              <a:off x="1" y="-1"/>
              <a:ext cx="628650" cy="246888"/>
            </a:xfrm>
            <a:prstGeom prst="rect">
              <a:avLst/>
            </a:prstGeom>
            <a:solidFill>
              <a:srgbClr val="0046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73925" y="-2"/>
              <a:ext cx="182880" cy="246888"/>
            </a:xfrm>
            <a:prstGeom prst="rect">
              <a:avLst/>
            </a:prstGeom>
            <a:solidFill>
              <a:srgbClr val="008B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04217" y="-2"/>
              <a:ext cx="182880" cy="246888"/>
            </a:xfrm>
            <a:prstGeom prst="rect">
              <a:avLst/>
            </a:prstGeom>
            <a:solidFill>
              <a:srgbClr val="78A2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134512" y="-2"/>
              <a:ext cx="182880" cy="246888"/>
            </a:xfrm>
            <a:prstGeom prst="rect">
              <a:avLst/>
            </a:prstGeom>
            <a:solidFill>
              <a:srgbClr val="6D27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364807" y="-2"/>
              <a:ext cx="182880" cy="246888"/>
            </a:xfrm>
            <a:prstGeom prst="rect">
              <a:avLst/>
            </a:prstGeom>
            <a:solidFill>
              <a:srgbClr val="D06F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595103" y="-1"/>
              <a:ext cx="7548898" cy="246888"/>
            </a:xfrm>
            <a:prstGeom prst="rect">
              <a:avLst/>
            </a:prstGeom>
            <a:solidFill>
              <a:srgbClr val="0046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2397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72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686" r:id="rId7"/>
    <p:sldLayoutId id="2147483700" r:id="rId8"/>
    <p:sldLayoutId id="2147483701" r:id="rId9"/>
    <p:sldLayoutId id="2147483702" r:id="rId10"/>
    <p:sldLayoutId id="2147483703" r:id="rId11"/>
    <p:sldLayoutId id="214748368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ids.gov/pdf/hhs-ssp-guidance.pdf" TargetMode="Externa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cvguidelines.org/" TargetMode="Externa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c.gov/media/releases/2016/p0504-hepc-mortality.html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cvguidelines.org/" TargetMode="Externa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28650" y="2053004"/>
            <a:ext cx="7886700" cy="809188"/>
          </a:xfrm>
        </p:spPr>
        <p:txBody>
          <a:bodyPr/>
          <a:lstStyle/>
          <a:p>
            <a:r>
              <a:rPr lang="en-US" sz="2800" dirty="0" smtClean="0"/>
              <a:t>An Overview for Healthcare Providers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Hepatitis 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Essential Information on Prevalence,                       Risk Factors, Testing, </a:t>
            </a:r>
            <a:r>
              <a:rPr lang="en-US" smtClean="0">
                <a:latin typeface="Garamond" panose="02020404030301010803" pitchFamily="18" charset="0"/>
              </a:rPr>
              <a:t>&amp; Treatment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32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26534"/>
            <a:ext cx="7886700" cy="91440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Rising Rates of New Infections among Persons Who Inject Drugs</a:t>
            </a:r>
            <a:endParaRPr lang="en-US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156139"/>
              </p:ext>
            </p:extLst>
          </p:nvPr>
        </p:nvGraphicFramePr>
        <p:xfrm>
          <a:off x="628650" y="1837267"/>
          <a:ext cx="7886700" cy="4339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28650" y="6341531"/>
            <a:ext cx="7334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Suryaprasad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, et al. Emerging epidemic of hepatitis C virus infections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a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mong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y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oung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n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onurban persons who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i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nject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d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rugs in the United States, 2006-2012. </a:t>
            </a:r>
            <a:r>
              <a:rPr lang="en-US" sz="9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Clinical Infectious Diseases,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2014;59(10):1411-1419.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90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Populations at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HIV-positive persons</a:t>
            </a:r>
          </a:p>
          <a:p>
            <a:pPr lvl="1"/>
            <a:r>
              <a:rPr lang="en-US" dirty="0" smtClean="0"/>
              <a:t>HCV is not routinely transmitted sexually, but is more likely to be among those infected with HIV</a:t>
            </a:r>
          </a:p>
          <a:p>
            <a:pPr lvl="1"/>
            <a:r>
              <a:rPr lang="en-US" dirty="0" smtClean="0"/>
              <a:t>HIV-positive men who have sex with men are at a higher risk for HCV infection than HIV-negative </a:t>
            </a:r>
            <a:r>
              <a:rPr lang="en-US" dirty="0"/>
              <a:t>men who have sex with men</a:t>
            </a:r>
            <a:endParaRPr lang="en-US" dirty="0" smtClean="0"/>
          </a:p>
          <a:p>
            <a:pPr lvl="1"/>
            <a:r>
              <a:rPr lang="en-US" dirty="0"/>
              <a:t>HCV infection can negatively impact progression and management of HIV </a:t>
            </a:r>
            <a:r>
              <a:rPr lang="en-US" dirty="0" smtClean="0"/>
              <a:t>infection</a:t>
            </a:r>
          </a:p>
          <a:p>
            <a:pPr lvl="1"/>
            <a:r>
              <a:rPr lang="en-US" dirty="0" smtClean="0"/>
              <a:t>25% of people with living with HIV in the US are </a:t>
            </a:r>
            <a:r>
              <a:rPr lang="en-US" dirty="0" err="1" smtClean="0"/>
              <a:t>coinfected</a:t>
            </a:r>
            <a:r>
              <a:rPr lang="en-US" dirty="0" smtClean="0"/>
              <a:t> with HCV</a:t>
            </a:r>
          </a:p>
          <a:p>
            <a:r>
              <a:rPr lang="en-US" dirty="0" smtClean="0"/>
              <a:t>Individuals with occupational exposure to HCV through accidental needlesticks</a:t>
            </a:r>
            <a:endParaRPr lang="en-US" dirty="0"/>
          </a:p>
          <a:p>
            <a:r>
              <a:rPr lang="en-US" dirty="0" smtClean="0"/>
              <a:t>Children born to HCV-positive mothers</a:t>
            </a:r>
            <a:endParaRPr lang="en-US" baseline="30000" dirty="0" smtClean="0"/>
          </a:p>
          <a:p>
            <a:pPr lvl="1"/>
            <a:r>
              <a:rPr lang="en-US" dirty="0" smtClean="0"/>
              <a:t>Transmission occurs at birth, and no prophylaxis is available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650" y="5936275"/>
            <a:ext cx="7334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1. CDC. Testing Recommendations for Hepatitis C Virus Infection. http://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www.cdc.gov/hepatitis/hcv/guidelinesc.htm</a:t>
            </a: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2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. 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Yaphe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, et al. Incidence of acute hepatitis C virus infections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a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mong men who have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s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ex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w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ith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m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en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w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ith and without HIV infection: A systematic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r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eview. </a:t>
            </a:r>
            <a:r>
              <a:rPr lang="en-US" sz="9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Sexually Transmitted Infections.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2012;88 (7):558-564.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3. CDC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. Viral Hepatitis – CDC Recommendations for Specific Populations and Settings. http://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www.cdc.gov/hepatitis/populations/hiv.htm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4. CDC.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Hepatitis C FAQ for Health Professionals. http://www.cdc.gov/hepatitis/hcv/hcvfaq.htm#section1</a:t>
            </a:r>
          </a:p>
          <a:p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03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23455"/>
            <a:ext cx="7886700" cy="91440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Populations at Risk </a:t>
            </a:r>
            <a:r>
              <a:rPr lang="en-US" dirty="0"/>
              <a:t>in [insert local jurisdiction]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50200"/>
            <a:ext cx="7886700" cy="4779200"/>
          </a:xfrm>
        </p:spPr>
        <p:txBody>
          <a:bodyPr/>
          <a:lstStyle/>
          <a:p>
            <a:r>
              <a:rPr lang="en-US" i="1" dirty="0"/>
              <a:t>Suggested Content</a:t>
            </a:r>
            <a:r>
              <a:rPr lang="en-US" i="1" dirty="0" smtClean="0"/>
              <a:t>:</a:t>
            </a:r>
          </a:p>
          <a:p>
            <a:pPr lvl="1"/>
            <a:r>
              <a:rPr lang="en-US" dirty="0" smtClean="0"/>
              <a:t>Data on populations impacted by HCV in your jurisdiction (charts, maps of impacted areas, etc.)</a:t>
            </a:r>
          </a:p>
          <a:p>
            <a:pPr lvl="1"/>
            <a:r>
              <a:rPr lang="en-US" dirty="0" smtClean="0"/>
              <a:t>Population-specific data</a:t>
            </a:r>
          </a:p>
          <a:p>
            <a:pPr lvl="1"/>
            <a:r>
              <a:rPr lang="en-US" dirty="0" smtClean="0"/>
              <a:t>Overview of data sources available at local level (reference Department of Health and Human Services </a:t>
            </a:r>
            <a:r>
              <a:rPr lang="en-US" dirty="0" smtClean="0">
                <a:hlinkClick r:id="rId2"/>
              </a:rPr>
              <a:t>guidance</a:t>
            </a:r>
            <a:r>
              <a:rPr lang="en-US" dirty="0" smtClean="0"/>
              <a:t> for potential data sources on HCV incidence and impact, and injection drug and opioid use)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54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64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Testing Recommendations by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Baby boomer cohort (born between 1945-1965)</a:t>
            </a:r>
          </a:p>
          <a:p>
            <a:pPr lvl="1"/>
            <a:r>
              <a:rPr lang="en-US" dirty="0" smtClean="0"/>
              <a:t>One-time screening for all members of baby boomer cohort</a:t>
            </a:r>
          </a:p>
          <a:p>
            <a:pPr lvl="1"/>
            <a:r>
              <a:rPr lang="en-US" dirty="0" smtClean="0"/>
              <a:t>No prior HCV risk attainment recommended</a:t>
            </a:r>
          </a:p>
          <a:p>
            <a:r>
              <a:rPr lang="en-US" dirty="0" smtClean="0"/>
              <a:t>People who inject drugs</a:t>
            </a:r>
          </a:p>
          <a:p>
            <a:pPr lvl="1"/>
            <a:r>
              <a:rPr lang="en-US" dirty="0" smtClean="0"/>
              <a:t>Those currently injecting drugs</a:t>
            </a:r>
          </a:p>
          <a:p>
            <a:pPr lvl="1"/>
            <a:r>
              <a:rPr lang="en-US" dirty="0" smtClean="0"/>
              <a:t>Those who have ever injected drugs, even once</a:t>
            </a:r>
          </a:p>
          <a:p>
            <a:r>
              <a:rPr lang="en-US" dirty="0" smtClean="0"/>
              <a:t>HIV-positive persons</a:t>
            </a:r>
            <a:endParaRPr lang="en-US" baseline="30000" dirty="0" smtClean="0"/>
          </a:p>
          <a:p>
            <a:pPr lvl="1"/>
            <a:r>
              <a:rPr lang="en-US" dirty="0" smtClean="0"/>
              <a:t>At initial HIV-related medical visit</a:t>
            </a:r>
          </a:p>
          <a:p>
            <a:pPr lvl="1"/>
            <a:r>
              <a:rPr lang="en-US" dirty="0" smtClean="0"/>
              <a:t>Annually for all HIV-positive MSM</a:t>
            </a:r>
          </a:p>
          <a:p>
            <a:r>
              <a:rPr lang="en-US" dirty="0"/>
              <a:t>Children born </a:t>
            </a:r>
            <a:r>
              <a:rPr lang="en-US" dirty="0" smtClean="0"/>
              <a:t>to </a:t>
            </a:r>
            <a:r>
              <a:rPr lang="en-US" dirty="0"/>
              <a:t>HCV-positive </a:t>
            </a:r>
            <a:r>
              <a:rPr lang="en-US" dirty="0" smtClean="0"/>
              <a:t>mothers</a:t>
            </a:r>
          </a:p>
          <a:p>
            <a:pPr lvl="1"/>
            <a:r>
              <a:rPr lang="en-US" dirty="0" smtClean="0"/>
              <a:t>After 18 months if using an antibody screening</a:t>
            </a:r>
          </a:p>
          <a:p>
            <a:pPr lvl="1"/>
            <a:r>
              <a:rPr lang="en-US" dirty="0" smtClean="0"/>
              <a:t>At 1–2 months if using an RNA test, and repeated subsequently to confirm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650" y="6077634"/>
            <a:ext cx="7334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1. CDC. Testing Recommendations for Hepatitis C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Virus Infection. http://www.cdc.gov/hepatitis/hcv/guidelinesc.htm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2.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CDC. Screening Recommendations Referenced in Treatment Guidelines and Original Recommendation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Sources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. http://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www.cdc.gov/std/tg2015/screening-recommendations.htm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3. CDC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. Hepatitis C FAQ for Health Professionals. http://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www.cdc.gov/hepatitis/hcv/hcvfaq.htm#section1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75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CDC Testing Algorithm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8650" y="6484261"/>
            <a:ext cx="73342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CDC.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Testing for HCV Infection: An Update of Guidance for Clinicians and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Laboratorians.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http://www.cdc.gov/mmwr/preview/mmwrhtml/mm6218a5.htm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17"/>
          <a:stretch/>
        </p:blipFill>
        <p:spPr>
          <a:xfrm>
            <a:off x="1477185" y="2320531"/>
            <a:ext cx="6189630" cy="3856432"/>
          </a:xfr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397763"/>
            <a:ext cx="7886700" cy="477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7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two-part testing sequence (HCV antibody and HCV RNA confirmatory) is required to confirm an active HCV infection</a:t>
            </a:r>
          </a:p>
        </p:txBody>
      </p:sp>
    </p:spTree>
    <p:extLst>
      <p:ext uri="{BB962C8B-B14F-4D97-AF65-F5344CB8AC3E}">
        <p14:creationId xmlns:p14="http://schemas.microsoft.com/office/powerpoint/2010/main" val="110204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Two-part Testing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31630"/>
            <a:ext cx="7886700" cy="5231637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r>
              <a:rPr lang="en-US" dirty="0" smtClean="0"/>
              <a:t>Initial HCV antibody screening</a:t>
            </a:r>
          </a:p>
          <a:p>
            <a:pPr lvl="1"/>
            <a:r>
              <a:rPr lang="en-US" dirty="0" smtClean="0"/>
              <a:t>Use CLIA-waived rapid test, or lab-based assay</a:t>
            </a:r>
          </a:p>
          <a:p>
            <a:pPr lvl="1"/>
            <a:r>
              <a:rPr lang="en-US" dirty="0" smtClean="0"/>
              <a:t>Non-reactive indicates no presence of HCV antibodies</a:t>
            </a:r>
          </a:p>
          <a:p>
            <a:pPr lvl="1"/>
            <a:r>
              <a:rPr lang="en-US" dirty="0" smtClean="0"/>
              <a:t>Reactive indicates:</a:t>
            </a:r>
          </a:p>
          <a:p>
            <a:pPr marL="1084263" lvl="2" indent="-169863">
              <a:buFont typeface="+mj-lt"/>
              <a:buAutoNum type="arabicPeriod"/>
            </a:pPr>
            <a:r>
              <a:rPr lang="en-US" dirty="0" smtClean="0"/>
              <a:t>Current HCV infection, or</a:t>
            </a:r>
          </a:p>
          <a:p>
            <a:pPr marL="1084263" lvl="2" indent="-169863">
              <a:buFont typeface="+mj-lt"/>
              <a:buAutoNum type="arabicPeriod"/>
            </a:pPr>
            <a:r>
              <a:rPr lang="en-US" dirty="0" smtClean="0"/>
              <a:t>Past HCV infection that has resolved, or</a:t>
            </a:r>
          </a:p>
          <a:p>
            <a:pPr marL="1084263" lvl="2" indent="-169863">
              <a:buFont typeface="+mj-lt"/>
              <a:buAutoNum type="arabicPeriod"/>
            </a:pPr>
            <a:r>
              <a:rPr lang="en-US" dirty="0" smtClean="0"/>
              <a:t>False positivity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Refer or Test for HCV RNA</a:t>
            </a:r>
          </a:p>
          <a:p>
            <a:pPr lvl="1"/>
            <a:r>
              <a:rPr lang="en-US" b="1" dirty="0" smtClean="0"/>
              <a:t>If antibody screening test is reactive, conduct or refer to a specialist for an RNA test to detect active infection</a:t>
            </a:r>
          </a:p>
          <a:p>
            <a:pPr lvl="1"/>
            <a:r>
              <a:rPr lang="en-US" dirty="0" smtClean="0"/>
              <a:t>RNA testing can be conducted using blood from:</a:t>
            </a:r>
          </a:p>
          <a:p>
            <a:pPr marL="1084263" lvl="2" indent="-169863">
              <a:buFont typeface="+mj-lt"/>
              <a:buAutoNum type="arabicPeriod"/>
            </a:pPr>
            <a:r>
              <a:rPr lang="en-US" dirty="0"/>
              <a:t>A</a:t>
            </a:r>
            <a:r>
              <a:rPr lang="en-US" dirty="0" smtClean="0"/>
              <a:t> venipuncture sample subsequent to antibody screening, or</a:t>
            </a:r>
          </a:p>
          <a:p>
            <a:pPr marL="1084263" lvl="2" indent="-169863">
              <a:buFont typeface="+mj-lt"/>
              <a:buAutoNum type="arabicPeriod"/>
            </a:pPr>
            <a:r>
              <a:rPr lang="en-US" dirty="0" smtClean="0"/>
              <a:t>A single initial venipuncture in which two specimens are collected in separate tubes, or</a:t>
            </a:r>
          </a:p>
          <a:p>
            <a:pPr marL="1084263" lvl="2" indent="-169863">
              <a:buFont typeface="+mj-lt"/>
              <a:buAutoNum type="arabicPeriod"/>
            </a:pPr>
            <a:r>
              <a:rPr lang="en-US" dirty="0" smtClean="0"/>
              <a:t>A single initial venipuncture sample automatically directed to RNA testing after a reactive antibody screening (reflex-to-RNA), or</a:t>
            </a:r>
          </a:p>
          <a:p>
            <a:pPr marL="1084263" lvl="2" indent="-169863">
              <a:buFont typeface="+mj-lt"/>
              <a:buAutoNum type="arabicPeriod"/>
            </a:pPr>
            <a:r>
              <a:rPr lang="en-US" dirty="0" smtClean="0"/>
              <a:t>A separate venipuncture sample collected after reactive rapid test using a fingerstick sample</a:t>
            </a:r>
          </a:p>
          <a:p>
            <a:pPr marL="1084263" lvl="2" indent="-169863">
              <a:buFont typeface="+mj-lt"/>
              <a:buAutoNum type="arabicPeriod"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650" y="6483528"/>
            <a:ext cx="73342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CDC.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Testing for HCV Infection: An Update of Guidance for Clinicians and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Laboratorians.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http://www.cdc.gov/mmwr/preview/mmwrhtml/mm6218a5.htm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3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&amp; Cure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84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Past &amp; Present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03371"/>
            <a:ext cx="3816350" cy="46474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i="1" dirty="0" smtClean="0"/>
              <a:t>Past</a:t>
            </a:r>
          </a:p>
          <a:p>
            <a:r>
              <a:rPr lang="en-US" dirty="0" smtClean="0"/>
              <a:t>Interferon-based</a:t>
            </a:r>
          </a:p>
          <a:p>
            <a:r>
              <a:rPr lang="en-US" dirty="0"/>
              <a:t>L</a:t>
            </a:r>
            <a:r>
              <a:rPr lang="en-US" dirty="0" smtClean="0"/>
              <a:t>ow efficacy against the most common HCV genotype (treatment often was not curative)</a:t>
            </a:r>
          </a:p>
          <a:p>
            <a:r>
              <a:rPr lang="en-US" dirty="0" smtClean="0"/>
              <a:t>Patients often experienced significant side effects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8650" y="5944336"/>
            <a:ext cx="733425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1. CDC. Hepatitis C FAQs for Health Professionals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. http://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www.cdc.gov/hepatitis/hcv/hcvfaq.htm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2. U.S. Food and Drug Administration (FDA). 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Harvoni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(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ledipasvir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/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sofosbuvir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) Label Updated. http://content.govdelivery.com/accounts/USFDA/bulletins/125209b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3. FDA. FDA Hepatitis C Update – Approval of 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Zepatier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 for Treatment of Chronic Hepatitis C Genotypes 1 and 4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. http://content.govdelivery.com/accounts/USFDA/bulletins/1333c51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24400" y="1384295"/>
            <a:ext cx="4159250" cy="4647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7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b="1" i="1" dirty="0" smtClean="0"/>
              <a:t>Present</a:t>
            </a:r>
          </a:p>
          <a:p>
            <a:r>
              <a:rPr lang="en-US" dirty="0" smtClean="0"/>
              <a:t>Direct-acting Antivirals (DAAs)</a:t>
            </a:r>
          </a:p>
          <a:p>
            <a:r>
              <a:rPr lang="en-US" dirty="0" smtClean="0"/>
              <a:t>Curative (95%) for most patients and most genotypes</a:t>
            </a:r>
          </a:p>
          <a:p>
            <a:r>
              <a:rPr lang="en-US" dirty="0" smtClean="0"/>
              <a:t>Provide improved patient quality of life: fewer side effects and shorter treatment duration (8-24 weeks)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8650" y="5146303"/>
            <a:ext cx="7886700" cy="78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7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Treatments are evolving with new medications, making it important to stay up-to-date with the </a:t>
            </a:r>
            <a:r>
              <a:rPr lang="en-US" dirty="0" smtClean="0">
                <a:hlinkClick r:id="rId2"/>
              </a:rPr>
              <a:t>latest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60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Treatment &amp; Cure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7763"/>
            <a:ext cx="7886700" cy="438497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Curative treatment </a:t>
            </a:r>
            <a:r>
              <a:rPr lang="en-US" b="1" dirty="0" smtClean="0"/>
              <a:t>reduces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Risk of liver cancer by 75%</a:t>
            </a:r>
          </a:p>
          <a:p>
            <a:pPr lvl="1"/>
            <a:r>
              <a:rPr lang="en-US" dirty="0" smtClean="0"/>
              <a:t>Risk of all-cause mortality by 50%</a:t>
            </a:r>
          </a:p>
          <a:p>
            <a:r>
              <a:rPr lang="en-US" dirty="0" smtClean="0"/>
              <a:t>Curative treatment </a:t>
            </a:r>
            <a:r>
              <a:rPr lang="en-US" b="1" dirty="0" smtClean="0"/>
              <a:t>improves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ost-effectiveness compared to past treatment regimens</a:t>
            </a:r>
          </a:p>
          <a:p>
            <a:pPr lvl="1"/>
            <a:r>
              <a:rPr lang="en-US" dirty="0" smtClean="0"/>
              <a:t>Cost-effectiveness compared to long-term treatment of HCV-associated conditions </a:t>
            </a:r>
          </a:p>
          <a:p>
            <a:pPr lvl="1"/>
            <a:r>
              <a:rPr lang="en-US" dirty="0" smtClean="0"/>
              <a:t>Patient quality of life</a:t>
            </a:r>
          </a:p>
          <a:p>
            <a:pPr lvl="1"/>
            <a:r>
              <a:rPr lang="en-US" dirty="0" smtClean="0"/>
              <a:t>Health outcomes </a:t>
            </a:r>
            <a:r>
              <a:rPr lang="en-US" dirty="0"/>
              <a:t>for individuals co-infected with HIV</a:t>
            </a:r>
            <a:endParaRPr lang="en-US" dirty="0" smtClean="0"/>
          </a:p>
          <a:p>
            <a:r>
              <a:rPr lang="en-US" dirty="0" smtClean="0"/>
              <a:t>Curative treatment </a:t>
            </a:r>
            <a:r>
              <a:rPr lang="en-US" b="1" dirty="0" smtClean="0"/>
              <a:t>prevents</a:t>
            </a:r>
            <a:r>
              <a:rPr lang="en-US" dirty="0" smtClean="0"/>
              <a:t> future transmission of HCV</a:t>
            </a:r>
          </a:p>
          <a:p>
            <a:pPr lvl="1"/>
            <a:r>
              <a:rPr lang="en-US" dirty="0" smtClean="0"/>
              <a:t>Rates of reinfection among persons who inject drugs are relatively low, especially with behavioral support, and should not be a justification for withholding curative treatment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8650" y="5941381"/>
            <a:ext cx="733425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1. CDC. CDC Fact Sheet: Viral Hepatitis and Liver Cancer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. http://www.cdc.gov/nchhstp/newsroom/docs/factsheets/viral-hep-liver-cancer.pdf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2. Saab, et al. Cost-effectiveness Analysis of 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Sofosbuvir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 Plus 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Peginterferon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/ribavirin in the Treatment of Chronic Hepatitis C Virus Genotype 1 Infection. </a:t>
            </a:r>
            <a:r>
              <a:rPr lang="en-US" sz="9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Alimentary Pharmacology &amp; Therapeutics.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2014;40(6):657-675.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3. Alcorn, K. Reinfection after hepatitis C cure: Prevention may require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l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ong-term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s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upport for people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w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ho have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i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njected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d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rugs. 2015. http://www.aidsmap.com/Reinfection-after-hepatitis-C-cure-prevention-may-require-long-term-support-for-people-who-have-injected-drugs/page/2973522/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21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HCV? Why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7763"/>
            <a:ext cx="8020050" cy="5313100"/>
          </a:xfrm>
        </p:spPr>
        <p:txBody>
          <a:bodyPr>
            <a:normAutofit/>
          </a:bodyPr>
          <a:lstStyle/>
          <a:p>
            <a:r>
              <a:rPr lang="en-US" dirty="0" smtClean="0"/>
              <a:t>Hepatitis C virus (HCV) kills more Americans than the 60 other reportable infectious diseases, including HIV, combined</a:t>
            </a:r>
          </a:p>
          <a:p>
            <a:r>
              <a:rPr lang="en-US" dirty="0" smtClean="0"/>
              <a:t>Baby boomers </a:t>
            </a:r>
            <a:r>
              <a:rPr lang="en-US" dirty="0" smtClean="0"/>
              <a:t>(born between 1945 </a:t>
            </a:r>
            <a:r>
              <a:rPr lang="en-US" dirty="0" smtClean="0"/>
              <a:t>and 1965</a:t>
            </a:r>
            <a:r>
              <a:rPr lang="en-US" dirty="0"/>
              <a:t>), especially </a:t>
            </a:r>
            <a:r>
              <a:rPr lang="en-US" dirty="0" smtClean="0"/>
              <a:t>African Americans, face high burdens of chronic HCV infection</a:t>
            </a:r>
            <a:endParaRPr lang="en-US" dirty="0"/>
          </a:p>
          <a:p>
            <a:r>
              <a:rPr lang="en-US" dirty="0" smtClean="0"/>
              <a:t>People who inject drugs face rapidly rising rates of acute HCV infection as a result of the growing opioid epidemic</a:t>
            </a:r>
          </a:p>
          <a:p>
            <a:r>
              <a:rPr lang="en-US" dirty="0" smtClean="0"/>
              <a:t>This is a pivotal moment in HCV treatment, because curative treatment regimens are now available</a:t>
            </a:r>
          </a:p>
          <a:p>
            <a:pPr lvl="1"/>
            <a:r>
              <a:rPr lang="en-US" sz="2400" dirty="0" smtClean="0"/>
              <a:t>These treatments are significantly more effective, rapid, and tolerable than prior regimens</a:t>
            </a:r>
          </a:p>
          <a:p>
            <a:pPr lvl="1"/>
            <a:r>
              <a:rPr lang="en-US" sz="2400" dirty="0" smtClean="0"/>
              <a:t>With curative treatment</a:t>
            </a:r>
            <a:r>
              <a:rPr lang="en-US" sz="2400" dirty="0"/>
              <a:t>, </a:t>
            </a:r>
            <a:r>
              <a:rPr lang="en-US" sz="2400" dirty="0" smtClean="0"/>
              <a:t>eliminating </a:t>
            </a:r>
            <a:r>
              <a:rPr lang="en-US" sz="2400" dirty="0"/>
              <a:t>HCV as a public health threat is a real possibility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8650" y="6075716"/>
            <a:ext cx="7323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1. Centers for Disease Control and Prevention (CDC). Hepatitis C FAQ for Health Professionals. http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://www.cdc.gov/hepatitis/hcv/hcvfaq.htm#section1 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2. CDC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. Hepatitis C Kills More Americans than Any Other Infectious Disease.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hlinkClick r:id="rId2"/>
              </a:rPr>
              <a:t>http://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hlinkClick r:id="rId2"/>
              </a:rPr>
              <a:t>www.cdc.gov/media/releases/2016/p0504-hepc-mortality.html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3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. National Academies of Sciences, Engineering, and Medicine. A National Strategy for the Elimination of Hepatitis B and C: Phase Two Report. http://www.nationalacademies.org/hmd/Reports/2017/national-strategy-for-the-elimination-of-hepatitis-b-and-c.aspx </a:t>
            </a:r>
          </a:p>
        </p:txBody>
      </p:sp>
    </p:spTree>
    <p:extLst>
      <p:ext uri="{BB962C8B-B14F-4D97-AF65-F5344CB8AC3E}">
        <p14:creationId xmlns:p14="http://schemas.microsoft.com/office/powerpoint/2010/main" val="13958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Necessity of HCV Genotyping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56600"/>
            <a:ext cx="4366683" cy="4779200"/>
          </a:xfrm>
        </p:spPr>
        <p:txBody>
          <a:bodyPr wrap="square"/>
          <a:lstStyle/>
          <a:p>
            <a:r>
              <a:rPr lang="en-US" dirty="0" smtClean="0"/>
              <a:t>Genotypes of HCV are distinct groups of the virus that impact different populations and require specific treatment protocols</a:t>
            </a:r>
          </a:p>
          <a:p>
            <a:r>
              <a:rPr lang="en-US" dirty="0" smtClean="0"/>
              <a:t>Genotyping is often performed as part of RNA testing, and is necessary to optimize treatment 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821427328"/>
              </p:ext>
            </p:extLst>
          </p:nvPr>
        </p:nvGraphicFramePr>
        <p:xfrm>
          <a:off x="4775205" y="1626361"/>
          <a:ext cx="5806016" cy="3725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825070" y="5232296"/>
            <a:ext cx="218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US Genotype Prevalence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8650" y="6345466"/>
            <a:ext cx="7334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1. U.S Department of Veterans Affairs. Hepatitis C Genotypes and 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Quasispecies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. http://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www.hepatitis.va.gov/provider/reviews/genotypes.asp#note2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2. University of Washington. Hepatitis C in the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United States. http://www.hepatitisc.uw.edu/pdf/screening-diagnosis/epidemiology-us/core-concept/all</a:t>
            </a:r>
          </a:p>
        </p:txBody>
      </p:sp>
    </p:spTree>
    <p:extLst>
      <p:ext uri="{BB962C8B-B14F-4D97-AF65-F5344CB8AC3E}">
        <p14:creationId xmlns:p14="http://schemas.microsoft.com/office/powerpoint/2010/main" val="422814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17692"/>
            <a:ext cx="78867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Accessing Treatment: Things to Consider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50915"/>
            <a:ext cx="7886700" cy="4779200"/>
          </a:xfrm>
        </p:spPr>
        <p:txBody>
          <a:bodyPr/>
          <a:lstStyle/>
          <a:p>
            <a:r>
              <a:rPr lang="en-US" i="1" dirty="0" smtClean="0"/>
              <a:t>Suggested Content:</a:t>
            </a:r>
          </a:p>
          <a:p>
            <a:pPr lvl="1"/>
            <a:r>
              <a:rPr lang="en-US" dirty="0" smtClean="0"/>
              <a:t>Locally-available insurance policies known to cover newer HCV treatment regimens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ssistance programs and compatible insurance plans</a:t>
            </a:r>
          </a:p>
          <a:p>
            <a:pPr lvl="1"/>
            <a:r>
              <a:rPr lang="en-US" dirty="0" smtClean="0"/>
              <a:t>Known local barriers to coverage </a:t>
            </a:r>
          </a:p>
          <a:p>
            <a:pPr lvl="1"/>
            <a:r>
              <a:rPr lang="en-US" dirty="0" smtClean="0"/>
              <a:t>Local patient navigation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89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Steps for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10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535781"/>
            <a:ext cx="7886700" cy="52743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800" dirty="0">
                <a:solidFill>
                  <a:prstClr val="black"/>
                </a:solidFill>
                <a:latin typeface="Gill Sans MT" panose="020B0502020104020203"/>
                <a:ea typeface="+mj-ea"/>
                <a:cs typeface="+mj-cs"/>
              </a:rPr>
              <a:t>Screen</a:t>
            </a:r>
            <a:endParaRPr lang="en-US" sz="4800" dirty="0" smtClean="0"/>
          </a:p>
          <a:p>
            <a:pPr marL="0" indent="0">
              <a:buNone/>
            </a:pPr>
            <a:r>
              <a:rPr lang="en-US" sz="2600" dirty="0" smtClean="0"/>
              <a:t>Using </a:t>
            </a:r>
            <a:r>
              <a:rPr lang="en-US" sz="2600" dirty="0"/>
              <a:t>a rapid or lab-based HCV antibody </a:t>
            </a:r>
            <a:r>
              <a:rPr lang="en-US" sz="2600" dirty="0" smtClean="0"/>
              <a:t>assay:</a:t>
            </a:r>
          </a:p>
          <a:p>
            <a:r>
              <a:rPr lang="en-US" sz="2600" dirty="0" smtClean="0"/>
              <a:t>All persons born between 1945-1965 (baby boomers) once in their lifetime without attaining past risk</a:t>
            </a:r>
          </a:p>
          <a:p>
            <a:r>
              <a:rPr lang="en-US" sz="2600" dirty="0" smtClean="0"/>
              <a:t>People who inject drugs who are currently injecting or who have ever injected</a:t>
            </a:r>
          </a:p>
          <a:p>
            <a:r>
              <a:rPr lang="en-US" sz="2600" dirty="0" smtClean="0"/>
              <a:t>HIV-positive persons at their first medical visit, plus annually for all HIV-positive MSM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4800" dirty="0" smtClean="0">
                <a:solidFill>
                  <a:prstClr val="black"/>
                </a:solidFill>
                <a:latin typeface="Gill Sans MT" panose="020B0502020104020203"/>
              </a:rPr>
              <a:t>Confirm</a:t>
            </a:r>
          </a:p>
          <a:p>
            <a:pPr marL="0" indent="0">
              <a:buNone/>
            </a:pPr>
            <a:r>
              <a:rPr lang="en-US" sz="2600" dirty="0" smtClean="0"/>
              <a:t>With </a:t>
            </a:r>
            <a:r>
              <a:rPr lang="en-US" sz="2600" dirty="0"/>
              <a:t>an HCV RNA test using reflex-to-RNA to streamline diagnosis and reduce </a:t>
            </a:r>
            <a:r>
              <a:rPr lang="en-US" sz="2600" dirty="0" smtClean="0"/>
              <a:t>loss-to-follow-up (or refer and link for confirmatory testing)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4400" dirty="0" smtClean="0">
              <a:solidFill>
                <a:prstClr val="black"/>
              </a:solidFill>
              <a:latin typeface="Gill Sans MT" panose="020B0502020104020203"/>
            </a:endParaRPr>
          </a:p>
        </p:txBody>
      </p:sp>
    </p:spTree>
    <p:extLst>
      <p:ext uri="{BB962C8B-B14F-4D97-AF65-F5344CB8AC3E}">
        <p14:creationId xmlns:p14="http://schemas.microsoft.com/office/powerpoint/2010/main" val="161133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570" y="489233"/>
            <a:ext cx="7886700" cy="63687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solidFill>
                  <a:prstClr val="black"/>
                </a:solidFill>
                <a:latin typeface="Gill Sans MT" panose="020B0502020104020203"/>
                <a:ea typeface="+mj-ea"/>
                <a:cs typeface="+mj-cs"/>
              </a:rPr>
              <a:t>Refer and Link</a:t>
            </a:r>
            <a:endParaRPr lang="en-US" dirty="0" smtClean="0"/>
          </a:p>
          <a:p>
            <a:r>
              <a:rPr lang="en-US" dirty="0" smtClean="0"/>
              <a:t>To RNA confirmatory testing for antibody-positive patients </a:t>
            </a:r>
          </a:p>
          <a:p>
            <a:r>
              <a:rPr lang="en-US" dirty="0" smtClean="0"/>
              <a:t>Or, to be assessed for treatment for RNA-confirmed patients</a:t>
            </a:r>
          </a:p>
          <a:p>
            <a:endParaRPr lang="en-US" i="1" dirty="0"/>
          </a:p>
          <a:p>
            <a:pPr marL="0" indent="0">
              <a:buNone/>
            </a:pPr>
            <a:r>
              <a:rPr lang="en-US" sz="4400" dirty="0" smtClean="0">
                <a:solidFill>
                  <a:prstClr val="black"/>
                </a:solidFill>
                <a:latin typeface="Gill Sans MT" panose="020B0502020104020203"/>
              </a:rPr>
              <a:t>Counsel</a:t>
            </a:r>
            <a:endParaRPr lang="en-US" dirty="0"/>
          </a:p>
          <a:p>
            <a:r>
              <a:rPr lang="en-US" dirty="0" smtClean="0"/>
              <a:t>HCV-positive persons on adherence for those receiving treatment, transmission prevention, and liver health</a:t>
            </a:r>
          </a:p>
          <a:p>
            <a:r>
              <a:rPr lang="en-US" dirty="0" smtClean="0"/>
              <a:t>HCV-negative persons on harm reduction information</a:t>
            </a: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  <a:latin typeface="Gill Sans MT" panose="020B0502020104020203"/>
            </a:endParaRPr>
          </a:p>
          <a:p>
            <a:pPr marL="0" indent="0">
              <a:buNone/>
            </a:pPr>
            <a:r>
              <a:rPr lang="en-US" sz="4400" dirty="0" smtClean="0">
                <a:solidFill>
                  <a:prstClr val="black"/>
                </a:solidFill>
                <a:latin typeface="Gill Sans MT" panose="020B0502020104020203"/>
              </a:rPr>
              <a:t>Follow Up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With </a:t>
            </a:r>
            <a:r>
              <a:rPr lang="en-US" dirty="0"/>
              <a:t>antibody-positive patients in your practice to ensure they receive a confirmatory RNA test and are linked </a:t>
            </a:r>
            <a:r>
              <a:rPr lang="en-US" dirty="0" smtClean="0"/>
              <a:t>to care for treatment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32086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88913"/>
            <a:ext cx="7886700" cy="6369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prstClr val="black"/>
                </a:solidFill>
                <a:latin typeface="Gill Sans MT" panose="020B0502020104020203"/>
                <a:ea typeface="+mj-ea"/>
                <a:cs typeface="+mj-cs"/>
              </a:rPr>
              <a:t>Implement</a:t>
            </a:r>
            <a:endParaRPr lang="en-US" dirty="0" smtClean="0"/>
          </a:p>
          <a:p>
            <a:r>
              <a:rPr lang="en-US" dirty="0"/>
              <a:t>Standing orders for nurses and medical assistants to nurses and medical assistants to screen for </a:t>
            </a:r>
            <a:r>
              <a:rPr lang="en-US" dirty="0" smtClean="0"/>
              <a:t>HCV</a:t>
            </a:r>
          </a:p>
          <a:p>
            <a:r>
              <a:rPr lang="en-US" dirty="0" smtClean="0"/>
              <a:t>Electronic </a:t>
            </a:r>
            <a:r>
              <a:rPr lang="en-US" dirty="0"/>
              <a:t>medical record </a:t>
            </a:r>
            <a:r>
              <a:rPr lang="en-US" dirty="0" smtClean="0"/>
              <a:t>enhancements, including alerts and prompts to </a:t>
            </a:r>
            <a:r>
              <a:rPr lang="en-US" dirty="0"/>
              <a:t>screen 1945-65 birth cohort</a:t>
            </a:r>
          </a:p>
          <a:p>
            <a:r>
              <a:rPr lang="en-US" dirty="0"/>
              <a:t>Clinical decision support </a:t>
            </a:r>
            <a:r>
              <a:rPr lang="en-US" dirty="0" smtClean="0"/>
              <a:t>tools for </a:t>
            </a:r>
            <a:r>
              <a:rPr lang="en-US" dirty="0"/>
              <a:t>confirmatory testing, </a:t>
            </a:r>
            <a:r>
              <a:rPr lang="en-US" dirty="0" smtClean="0"/>
              <a:t>risk-based </a:t>
            </a:r>
            <a:r>
              <a:rPr lang="en-US" dirty="0"/>
              <a:t>testing, counseling and prevention for people who test positive, </a:t>
            </a:r>
            <a:r>
              <a:rPr lang="en-US" dirty="0" smtClean="0"/>
              <a:t>and referral </a:t>
            </a:r>
            <a:r>
              <a:rPr lang="en-US" dirty="0"/>
              <a:t>coordination</a:t>
            </a:r>
          </a:p>
          <a:p>
            <a:r>
              <a:rPr lang="en-US" dirty="0" smtClean="0"/>
              <a:t>Patient </a:t>
            </a:r>
            <a:r>
              <a:rPr lang="en-US" dirty="0"/>
              <a:t>communication </a:t>
            </a:r>
            <a:r>
              <a:rPr lang="en-US" dirty="0" smtClean="0"/>
              <a:t>tools including email reminders and notifications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400" dirty="0" smtClean="0">
                <a:solidFill>
                  <a:prstClr val="black"/>
                </a:solidFill>
                <a:latin typeface="Gill Sans MT" panose="020B0502020104020203"/>
              </a:rPr>
              <a:t>Consult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most up-to-date HCV prevention and treatment guidelines at </a:t>
            </a:r>
            <a:r>
              <a:rPr lang="en-US" dirty="0" smtClean="0">
                <a:hlinkClick r:id="rId2"/>
              </a:rPr>
              <a:t>www.hcvguidelines.org</a:t>
            </a: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91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Suggested Content</a:t>
            </a:r>
            <a:endParaRPr lang="en-US" dirty="0" smtClean="0"/>
          </a:p>
          <a:p>
            <a:pPr lvl="1"/>
            <a:r>
              <a:rPr lang="en-US" dirty="0"/>
              <a:t>Local health department contact </a:t>
            </a:r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State or regional viral hepatitis coordinator contact information</a:t>
            </a:r>
          </a:p>
          <a:p>
            <a:pPr lvl="1"/>
            <a:r>
              <a:rPr lang="en-US" dirty="0" smtClean="0"/>
              <a:t>Information on local harm reduction services, including syringe service programs/exchanges</a:t>
            </a:r>
          </a:p>
        </p:txBody>
      </p:sp>
    </p:spTree>
    <p:extLst>
      <p:ext uri="{BB962C8B-B14F-4D97-AF65-F5344CB8AC3E}">
        <p14:creationId xmlns:p14="http://schemas.microsoft.com/office/powerpoint/2010/main" val="180117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Burden of HCV in the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03246"/>
            <a:ext cx="8024696" cy="5313100"/>
          </a:xfrm>
        </p:spPr>
        <p:txBody>
          <a:bodyPr>
            <a:normAutofit/>
          </a:bodyPr>
          <a:lstStyle/>
          <a:p>
            <a:r>
              <a:rPr lang="en-US" dirty="0" smtClean="0"/>
              <a:t>Current estimated US prevalence: 3.5 million (2.7-5 million)</a:t>
            </a:r>
          </a:p>
          <a:p>
            <a:r>
              <a:rPr lang="en-US" dirty="0" smtClean="0"/>
              <a:t>2015 US incidence:</a:t>
            </a:r>
          </a:p>
          <a:p>
            <a:pPr lvl="1"/>
            <a:r>
              <a:rPr lang="en-US" sz="2400" dirty="0" smtClean="0"/>
              <a:t>Nearly 2,500 acute cases were reported to CDC in 2015 </a:t>
            </a:r>
          </a:p>
          <a:p>
            <a:pPr lvl="1"/>
            <a:r>
              <a:rPr lang="en-US" sz="2400" dirty="0" smtClean="0"/>
              <a:t>However, CDC estimates that there were 33,900 new infections in 2015 </a:t>
            </a:r>
          </a:p>
          <a:p>
            <a:r>
              <a:rPr lang="en-US" dirty="0" smtClean="0"/>
              <a:t>Most impacted populations:</a:t>
            </a:r>
          </a:p>
          <a:p>
            <a:pPr lvl="1"/>
            <a:r>
              <a:rPr lang="en-US" sz="2400" dirty="0" smtClean="0"/>
              <a:t>Young white non-urban people who inject drugs </a:t>
            </a:r>
          </a:p>
          <a:p>
            <a:pPr lvl="1"/>
            <a:r>
              <a:rPr lang="en-US" sz="2400" dirty="0" smtClean="0"/>
              <a:t>Baby boomers, especially African Americans </a:t>
            </a:r>
          </a:p>
          <a:p>
            <a:pPr lvl="1"/>
            <a:r>
              <a:rPr lang="en-US" sz="2400" dirty="0" smtClean="0"/>
              <a:t>HIV-positive men who have sex with men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28650" y="6485514"/>
            <a:ext cx="62124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CDC. Hepatitis C FAQ for Health Professionals. http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://www.cdc.gov/hepatitis/hcv/hcvfaq.htm#section1 </a:t>
            </a:r>
          </a:p>
        </p:txBody>
      </p:sp>
    </p:spTree>
    <p:extLst>
      <p:ext uri="{BB962C8B-B14F-4D97-AF65-F5344CB8AC3E}">
        <p14:creationId xmlns:p14="http://schemas.microsoft.com/office/powerpoint/2010/main" val="309111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HCV-related Deaths  </a:t>
            </a:r>
            <a:endParaRPr lang="en-US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43503"/>
              </p:ext>
            </p:extLst>
          </p:nvPr>
        </p:nvGraphicFramePr>
        <p:xfrm>
          <a:off x="628650" y="1422400"/>
          <a:ext cx="7886700" cy="4779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28650" y="6479095"/>
            <a:ext cx="73342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CDC. Surveillance for Viral Hepatitis – United States, 2013. http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://www.cdc.gov/hepatitis/statistics/2013surveillance/index.htm#tabs-801919-5</a:t>
            </a:r>
          </a:p>
        </p:txBody>
      </p:sp>
    </p:spTree>
    <p:extLst>
      <p:ext uri="{BB962C8B-B14F-4D97-AF65-F5344CB8AC3E}">
        <p14:creationId xmlns:p14="http://schemas.microsoft.com/office/powerpoint/2010/main" val="357755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359" y="626776"/>
            <a:ext cx="7886700" cy="91440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Missed Opportunities </a:t>
            </a:r>
            <a:r>
              <a:rPr lang="en-US" dirty="0" smtClean="0"/>
              <a:t>Along the   HCV Care Continuum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8650" y="6341000"/>
            <a:ext cx="7448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Yehia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, B. The treatment cascade for chronic hepatitis C virus infection in the United States: A systematic review and meta analysis.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PLoS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 One. 2014;9(7):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e101554. 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*Sustained 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virologic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 response (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SVR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) rates are based on data preceding the availability of curative direct-acting antivirals (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DAAs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).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6445057"/>
              </p:ext>
            </p:extLst>
          </p:nvPr>
        </p:nvGraphicFramePr>
        <p:xfrm>
          <a:off x="628650" y="1580030"/>
          <a:ext cx="7829550" cy="5049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254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HCV in [insert local jurisdiction]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Suggested Content:</a:t>
            </a:r>
          </a:p>
          <a:p>
            <a:pPr lvl="1"/>
            <a:r>
              <a:rPr lang="en-US" dirty="0" smtClean="0"/>
              <a:t>HCV prevalence (statistics, charts, graphs)</a:t>
            </a:r>
          </a:p>
          <a:p>
            <a:pPr lvl="1"/>
            <a:r>
              <a:rPr lang="en-US" dirty="0" smtClean="0"/>
              <a:t>HCV </a:t>
            </a:r>
            <a:r>
              <a:rPr lang="en-US" dirty="0"/>
              <a:t>incidence (statistics, charts, graphs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Most impacted populations locally</a:t>
            </a:r>
          </a:p>
          <a:p>
            <a:pPr lvl="1"/>
            <a:r>
              <a:rPr lang="en-US" dirty="0" smtClean="0"/>
              <a:t>Changing trends</a:t>
            </a:r>
          </a:p>
        </p:txBody>
      </p:sp>
    </p:spTree>
    <p:extLst>
      <p:ext uri="{BB962C8B-B14F-4D97-AF65-F5344CB8AC3E}">
        <p14:creationId xmlns:p14="http://schemas.microsoft.com/office/powerpoint/2010/main" val="127117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At-risk Populations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86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Baby Boomer Cohort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Individuals born 1945–1965 (aged 52-72 in 2017)</a:t>
            </a:r>
          </a:p>
          <a:p>
            <a:r>
              <a:rPr lang="en-US" dirty="0"/>
              <a:t>Adults born in these </a:t>
            </a:r>
            <a:r>
              <a:rPr lang="en-US" dirty="0" smtClean="0"/>
              <a:t>years: </a:t>
            </a:r>
          </a:p>
          <a:p>
            <a:pPr lvl="1"/>
            <a:r>
              <a:rPr lang="en-US" dirty="0" smtClean="0"/>
              <a:t>Are </a:t>
            </a:r>
            <a:r>
              <a:rPr lang="en-US" dirty="0"/>
              <a:t>6</a:t>
            </a:r>
            <a:r>
              <a:rPr lang="en-US" dirty="0" smtClean="0"/>
              <a:t> </a:t>
            </a:r>
            <a:r>
              <a:rPr lang="en-US" dirty="0"/>
              <a:t>times more likely to be </a:t>
            </a:r>
            <a:r>
              <a:rPr lang="en-US" dirty="0" smtClean="0"/>
              <a:t>HCV-infected </a:t>
            </a:r>
            <a:r>
              <a:rPr lang="en-US" dirty="0"/>
              <a:t>than adults born in other </a:t>
            </a:r>
            <a:r>
              <a:rPr lang="en-US" dirty="0" smtClean="0"/>
              <a:t>years</a:t>
            </a:r>
            <a:endParaRPr lang="en-US" baseline="30000" dirty="0" smtClean="0"/>
          </a:p>
          <a:p>
            <a:pPr lvl="1"/>
            <a:r>
              <a:rPr lang="en-US" dirty="0" smtClean="0"/>
              <a:t>Are at the greatest risk for liver cancer and other HCV-related liver diseases</a:t>
            </a:r>
          </a:p>
          <a:p>
            <a:pPr lvl="1"/>
            <a:r>
              <a:rPr lang="en-US" dirty="0"/>
              <a:t>Account for 73% of deaths associated with </a:t>
            </a:r>
            <a:r>
              <a:rPr lang="en-US" dirty="0" smtClean="0"/>
              <a:t>HCV infection</a:t>
            </a:r>
          </a:p>
          <a:p>
            <a:r>
              <a:rPr lang="en-US" dirty="0" smtClean="0"/>
              <a:t>77% of HCV-infected adults belong to the baby boomer birth cohort</a:t>
            </a:r>
          </a:p>
          <a:p>
            <a:r>
              <a:rPr lang="en-US" dirty="0" smtClean="0"/>
              <a:t>African Americans have significantly higher rates of chronic HCV and HCV-related deaths compared to other ethnic groups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650" y="6063841"/>
            <a:ext cx="7334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1. CDC.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Recommendations for the Identification of Chronic Hepatitis C Virus Infection Among Persons Born During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1945–1965. http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://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www.cdc.gov/mmwr/preview/mmwrhtml/rr6104a1.htm?s_cid=rr6104a1_w</a:t>
            </a: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2. CDC: Viral Hepatitis Surveillance, United States, 2015. https://www.cdc.gov/hepatitis/statistics/2015surveillance/pdfs/2015HepSurveillanceRpt.pdf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3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CDC. Hepatitis C Disproportionately Affects the African American Community. https://www.cdc.gov/hepatitis/blackhistmnth-hepc.htm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0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Persons Who Inject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</a:pPr>
            <a:r>
              <a:rPr lang="en-US" dirty="0" smtClean="0"/>
              <a:t>Individuals who inject drugs account for the greatest increases in new HCV infections in the US</a:t>
            </a:r>
          </a:p>
          <a:p>
            <a:pPr lvl="1">
              <a:spcBef>
                <a:spcPts val="800"/>
              </a:spcBef>
            </a:pPr>
            <a:r>
              <a:rPr lang="en-US" dirty="0" smtClean="0"/>
              <a:t>Dramatic increases in new infections tied to the opioid epidemic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Exposure through injection drug use disproportionately impacts young people and those living in nonurban areas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HCV exposure occurs most often among new injectors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Acute HCV infection is often asymptomatic, and young injectors are unlikely to seek medical care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Heroin and opioid use occurring primarily among white males and females in suburban and rural settings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650" y="6202190"/>
            <a:ext cx="73342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1.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CDC: Viral Hepatitis Surveillance, United States, 2015. https://www.cdc.gov/hepatitis/statistics/2015surveillance/pdfs/2015HepSurveillanceRpt.pdf</a:t>
            </a: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2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. Office of HIV/AIDS and Infectious Disease Policy. Hepatitis C Infection in Young Persons Who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Injects Drugs. https://www.aids.gov/pdf/hcv-and-young-pwid-consultation-report.pdf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32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CCHO Simple Template">
  <a:themeElements>
    <a:clrScheme name="NACCHO">
      <a:dk1>
        <a:sysClr val="windowText" lastClr="000000"/>
      </a:dk1>
      <a:lt1>
        <a:sysClr val="window" lastClr="FFFFFF"/>
      </a:lt1>
      <a:dk2>
        <a:srgbClr val="002244"/>
      </a:dk2>
      <a:lt2>
        <a:srgbClr val="D06F1A"/>
      </a:lt2>
      <a:accent1>
        <a:srgbClr val="B3995D"/>
      </a:accent1>
      <a:accent2>
        <a:srgbClr val="008B99"/>
      </a:accent2>
      <a:accent3>
        <a:srgbClr val="00467F"/>
      </a:accent3>
      <a:accent4>
        <a:srgbClr val="3D4242"/>
      </a:accent4>
      <a:accent5>
        <a:srgbClr val="78A22F"/>
      </a:accent5>
      <a:accent6>
        <a:srgbClr val="6D276A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CCHO Simple Template" id="{DC67A380-4EBB-457D-AE95-4A9144B9B6FD}" vid="{75260319-1C3B-4F3B-A26E-C5E97DBFB04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NACCHO PowerPoint Template</Template>
  <TotalTime>5518</TotalTime>
  <Words>1984</Words>
  <Application>Microsoft Office PowerPoint</Application>
  <PresentationFormat>On-screen Show (4:3)</PresentationFormat>
  <Paragraphs>201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ＭＳ Ｐゴシック</vt:lpstr>
      <vt:lpstr>Arial</vt:lpstr>
      <vt:lpstr>Garamond</vt:lpstr>
      <vt:lpstr>Gill Sans MT</vt:lpstr>
      <vt:lpstr>NACCHO Simple Template</vt:lpstr>
      <vt:lpstr>Hepatitis C</vt:lpstr>
      <vt:lpstr>Why HCV? Why now?</vt:lpstr>
      <vt:lpstr>Burden of HCV in the US</vt:lpstr>
      <vt:lpstr>HCV-related Deaths  </vt:lpstr>
      <vt:lpstr>Missed Opportunities Along the   HCV Care Continuum</vt:lpstr>
      <vt:lpstr>HCV in [insert local jurisdiction]</vt:lpstr>
      <vt:lpstr>At-risk Populations</vt:lpstr>
      <vt:lpstr>Baby Boomer Cohort</vt:lpstr>
      <vt:lpstr>Persons Who Inject Drugs</vt:lpstr>
      <vt:lpstr>Rising Rates of New Infections among Persons Who Inject Drugs</vt:lpstr>
      <vt:lpstr>Other Populations at Risk</vt:lpstr>
      <vt:lpstr>Populations at Risk in [insert local jurisdiction]</vt:lpstr>
      <vt:lpstr>Testing Guidelines</vt:lpstr>
      <vt:lpstr>Testing Recommendations by Risk</vt:lpstr>
      <vt:lpstr>CDC Testing Algorithm</vt:lpstr>
      <vt:lpstr>Two-part Testing Sequence</vt:lpstr>
      <vt:lpstr>Treatment &amp; Cure</vt:lpstr>
      <vt:lpstr>Treatment Past &amp; Present</vt:lpstr>
      <vt:lpstr>Benefits of Treatment &amp; Cure</vt:lpstr>
      <vt:lpstr>Necessity of HCV Genotyping</vt:lpstr>
      <vt:lpstr>Accessing Treatment: Things to Consider </vt:lpstr>
      <vt:lpstr>Key Steps for Providers</vt:lpstr>
      <vt:lpstr>PowerPoint Presentation</vt:lpstr>
      <vt:lpstr>PowerPoint Presentation</vt:lpstr>
      <vt:lpstr>PowerPoint Presentation</vt:lpstr>
      <vt:lpstr>Local Contact Information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Hodges</dc:creator>
  <cp:lastModifiedBy>Nicholas Parr</cp:lastModifiedBy>
  <cp:revision>149</cp:revision>
  <dcterms:created xsi:type="dcterms:W3CDTF">2015-10-08T20:57:15Z</dcterms:created>
  <dcterms:modified xsi:type="dcterms:W3CDTF">2017-07-28T15:15:54Z</dcterms:modified>
</cp:coreProperties>
</file>