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74" r:id="rId6"/>
    <p:sldId id="275" r:id="rId7"/>
    <p:sldId id="282" r:id="rId8"/>
    <p:sldId id="471" r:id="rId9"/>
    <p:sldId id="450" r:id="rId10"/>
    <p:sldId id="286" r:id="rId11"/>
    <p:sldId id="493" r:id="rId12"/>
    <p:sldId id="477" r:id="rId13"/>
    <p:sldId id="478" r:id="rId14"/>
    <p:sldId id="480" r:id="rId15"/>
    <p:sldId id="481" r:id="rId16"/>
    <p:sldId id="482" r:id="rId17"/>
    <p:sldId id="483" r:id="rId18"/>
    <p:sldId id="288" r:id="rId19"/>
    <p:sldId id="474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ary Smith" initials="ZS" lastIdx="4" clrIdx="0">
    <p:extLst>
      <p:ext uri="{19B8F6BF-5375-455C-9EA6-DF929625EA0E}">
        <p15:presenceInfo xmlns:p15="http://schemas.microsoft.com/office/powerpoint/2012/main" userId="S::zsmith@naccho.org::6f7bc5ae-9493-46fd-88a7-bc402d2faaad" providerId="AD"/>
      </p:ext>
    </p:extLst>
  </p:cmAuthor>
  <p:cmAuthor id="2" name="Christina Baum" initials="CB" lastIdx="5" clrIdx="1">
    <p:extLst>
      <p:ext uri="{19B8F6BF-5375-455C-9EA6-DF929625EA0E}">
        <p15:presenceInfo xmlns:p15="http://schemas.microsoft.com/office/powerpoint/2012/main" userId="S::cbaum@naccho.org::406da04c-620b-4008-91f8-fbaadadbab3f" providerId="AD"/>
      </p:ext>
    </p:extLst>
  </p:cmAuthor>
  <p:cmAuthor id="3" name="Jaclyn Abramson" initials="JA" lastIdx="3" clrIdx="2">
    <p:extLst>
      <p:ext uri="{19B8F6BF-5375-455C-9EA6-DF929625EA0E}">
        <p15:presenceInfo xmlns:p15="http://schemas.microsoft.com/office/powerpoint/2012/main" userId="S::jabramson@naccho.org::dfbe5e59-7aa4-47ec-89cd-d2fd0c4e501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99"/>
    <a:srgbClr val="6D276A"/>
    <a:srgbClr val="00467F"/>
    <a:srgbClr val="C6C6C6"/>
    <a:srgbClr val="D06F1A"/>
    <a:srgbClr val="78A2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F7742-1141-4C10-A52E-6A82BA537F3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BB0A3-F58C-435A-A9FB-0AE666A39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5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ectiousdiseases@naccho.org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NACCHO will post the recording of this webinar on the blog posts announcing these opportunities. NACCHO will also email the recording to all webinar registrants.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464AFC-F668-4369-8D6E-BDDE175DB45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466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any additional questions about this RFA, please e-mail: </a:t>
            </a:r>
            <a:r>
              <a:rPr lang="en-US">
                <a:hlinkClick r:id="rId3"/>
              </a:rPr>
              <a:t>infectiousdiseases@naccho.org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5A404-D733-4F17-B93F-B38D2E060E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6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464AFC-F668-4369-8D6E-BDDE175DB45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03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BB0A3-F58C-435A-A9FB-0AE666A396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 through this RFA ranges up to $50,000 for LHD demonstration sites that elect to complete the required/base activities and up to $100,000 for LHD demonstration sites that elect to conduct the required AND supplemental activities. Due to the range NACCHO projected at least 50 funded demonstration sites.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Selected LHDs will enter into a contract with NACCHO to complete the deliverables specified in the application.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NACCHO will pay each awarded LHD demonstration site in payments in exchange for completion of the assigned scope of work and accepted deliverables.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Deliverables will be priced as a percentage of the total award amount. For contracts up to $50,000, NACCHO will pay the first payment following the assigned percentage of completion of the deliverables and the second payment upon 100% completion of the deliverables (i.e. two payments). For contracts over $50,000, NACCHO will provide a payment schedule in accordance with the assigned completion percentage (estimated 3 to 4 payments).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BB0A3-F58C-435A-A9FB-0AE666A396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1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BB0A3-F58C-435A-A9FB-0AE666A396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88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BB0A3-F58C-435A-A9FB-0AE666A396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64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BB0A3-F58C-435A-A9FB-0AE666A396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73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BB0A3-F58C-435A-A9FB-0AE666A396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3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Should we include a bullet point for supplement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BBB0A3-F58C-435A-A9FB-0AE666A396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4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12192000" cy="4680855"/>
          </a:xfrm>
          <a:prstGeom prst="rect">
            <a:avLst/>
          </a:prstGeom>
          <a:solidFill>
            <a:srgbClr val="00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2587528"/>
            <a:ext cx="10515600" cy="809188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0" y="10085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Master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934226"/>
            <a:ext cx="10515600" cy="1051708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800" baseline="0"/>
            </a:lvl1pPr>
            <a:lvl2pPr marL="457200" indent="0" algn="r">
              <a:buFontTx/>
              <a:buNone/>
              <a:defRPr/>
            </a:lvl2pPr>
            <a:lvl3pPr marL="914400" indent="0" algn="r">
              <a:buFontTx/>
              <a:buNone/>
              <a:defRPr/>
            </a:lvl3pPr>
            <a:lvl4pPr marL="1371600" indent="0" algn="r">
              <a:buFontTx/>
              <a:buNone/>
              <a:defRPr/>
            </a:lvl4pPr>
            <a:lvl5pPr marL="1828800" indent="0" algn="r">
              <a:buFontTx/>
              <a:buNone/>
              <a:defRPr/>
            </a:lvl5pPr>
          </a:lstStyle>
          <a:p>
            <a:pPr lvl="0"/>
            <a:r>
              <a:rPr lang="en-US"/>
              <a:t>Click to edit author names</a:t>
            </a:r>
          </a:p>
          <a:p>
            <a:pPr lvl="0"/>
            <a:r>
              <a:rPr lang="en-US"/>
              <a:t>Click to edit date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77470DD8-F71C-4EA0-9F14-613E8E5978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914" y="6414556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5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12" name="Rectangle 11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9" name="Picture 18" descr="A picture containing clipart&#10;&#10;Description automatically generated">
            <a:extLst>
              <a:ext uri="{FF2B5EF4-FFF2-40B4-BE49-F238E27FC236}">
                <a16:creationId xmlns:a16="http://schemas.microsoft.com/office/drawing/2014/main" id="{64331F8F-3255-49F6-BF69-71612BAB99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914" y="6414556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0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97765"/>
            <a:ext cx="10515600" cy="4779198"/>
          </a:xfrm>
        </p:spPr>
        <p:txBody>
          <a:bodyPr vert="eaVert"/>
          <a:lstStyle>
            <a:lvl1pPr>
              <a:buSzPct val="75000"/>
              <a:defRPr/>
            </a:lvl1pPr>
            <a:lvl2pPr>
              <a:buSzPct val="75000"/>
              <a:defRPr/>
            </a:lvl2pPr>
            <a:lvl3pPr>
              <a:buSzPct val="75000"/>
              <a:defRPr/>
            </a:lvl3pPr>
            <a:lvl4pPr>
              <a:buSzPct val="75000"/>
              <a:defRPr/>
            </a:lvl4pPr>
            <a:lvl5pPr>
              <a:buSzPct val="75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11" name="Rectangle 10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 descr="A picture containing clipart&#10;&#10;Description automatically generated">
            <a:extLst>
              <a:ext uri="{FF2B5EF4-FFF2-40B4-BE49-F238E27FC236}">
                <a16:creationId xmlns:a16="http://schemas.microsoft.com/office/drawing/2014/main" id="{F3FA0350-0157-429F-B589-8CDE6D4ED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914" y="6414556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buSzPct val="75000"/>
              <a:defRPr/>
            </a:lvl1pPr>
            <a:lvl2pPr>
              <a:buSzPct val="75000"/>
              <a:defRPr/>
            </a:lvl2pPr>
            <a:lvl3pPr>
              <a:buSzPct val="75000"/>
              <a:defRPr/>
            </a:lvl3pPr>
            <a:lvl4pPr>
              <a:buSzPct val="75000"/>
              <a:defRPr/>
            </a:lvl4pPr>
            <a:lvl5pPr>
              <a:buSzPct val="75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11" name="Rectangle 10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 descr="A picture containing clipart&#10;&#10;Description automatically generated">
            <a:extLst>
              <a:ext uri="{FF2B5EF4-FFF2-40B4-BE49-F238E27FC236}">
                <a16:creationId xmlns:a16="http://schemas.microsoft.com/office/drawing/2014/main" id="{992CE021-AE53-472D-B0C5-6FBD19129A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914" y="6414556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55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89F1-785B-4401-A27B-D2E65FD0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76E461-AC7A-4570-806B-043C37C5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46D5C-8EFA-4AD8-A8BE-BCFDD605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4385E-397D-42E3-89F0-3BDBA738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1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763"/>
            <a:ext cx="10515600" cy="4779200"/>
          </a:xfrm>
        </p:spPr>
        <p:txBody>
          <a:bodyPr/>
          <a:lstStyle>
            <a:lvl1pPr>
              <a:buSzPct val="75000"/>
              <a:defRPr sz="3200"/>
            </a:lvl1pPr>
            <a:lvl2pPr>
              <a:buSzPct val="75000"/>
              <a:defRPr sz="2800"/>
            </a:lvl2pPr>
            <a:lvl3pPr>
              <a:buSzPct val="75000"/>
              <a:defRPr sz="2400"/>
            </a:lvl3pPr>
            <a:lvl4pPr>
              <a:buSzPct val="75000"/>
              <a:defRPr sz="2000"/>
            </a:lvl4pPr>
            <a:lvl5pPr>
              <a:buSzPct val="75000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10" name="Rectangle 9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7" name="Picture 16" descr="A picture containing clipart&#10;&#10;Description automatically generated">
            <a:extLst>
              <a:ext uri="{FF2B5EF4-FFF2-40B4-BE49-F238E27FC236}">
                <a16:creationId xmlns:a16="http://schemas.microsoft.com/office/drawing/2014/main" id="{4A63321D-85BF-4EDC-852B-F64963A4A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914" y="6414556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6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763"/>
            <a:ext cx="10515600" cy="4779200"/>
          </a:xfrm>
        </p:spPr>
        <p:txBody>
          <a:bodyPr/>
          <a:lstStyle>
            <a:lvl1pPr>
              <a:buSzPct val="75000"/>
              <a:defRPr sz="3200"/>
            </a:lvl1pPr>
            <a:lvl2pPr>
              <a:buSzPct val="75000"/>
              <a:defRPr sz="2800"/>
            </a:lvl2pPr>
            <a:lvl3pPr>
              <a:buSzPct val="75000"/>
              <a:defRPr sz="2400"/>
            </a:lvl3pPr>
            <a:lvl4pPr>
              <a:buSzPct val="75000"/>
              <a:defRPr sz="2000"/>
            </a:lvl4pPr>
            <a:lvl5pPr>
              <a:buSzPct val="75000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10" name="Rectangle 9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7" name="Picture 16" descr="A picture containing clipart&#10;&#10;Description automatically generated">
            <a:extLst>
              <a:ext uri="{FF2B5EF4-FFF2-40B4-BE49-F238E27FC236}">
                <a16:creationId xmlns:a16="http://schemas.microsoft.com/office/drawing/2014/main" id="{4A63321D-85BF-4EDC-852B-F64963A4A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6" y="524383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8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10" name="Rectangle 9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 descr="A picture containing clipart&#10;&#10;Description automatically generated">
            <a:extLst>
              <a:ext uri="{FF2B5EF4-FFF2-40B4-BE49-F238E27FC236}">
                <a16:creationId xmlns:a16="http://schemas.microsoft.com/office/drawing/2014/main" id="{593D4767-445C-40CD-849A-DFC4D47DB5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914" y="6414556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97765"/>
            <a:ext cx="5181600" cy="4779198"/>
          </a:xfrm>
        </p:spPr>
        <p:txBody>
          <a:bodyPr/>
          <a:lstStyle>
            <a:lvl1pPr>
              <a:buSzPct val="75000"/>
              <a:defRPr sz="3200"/>
            </a:lvl1pPr>
            <a:lvl2pPr>
              <a:buSzPct val="75000"/>
              <a:defRPr sz="2800"/>
            </a:lvl2pPr>
            <a:lvl3pPr>
              <a:buSzPct val="75000"/>
              <a:defRPr sz="2400"/>
            </a:lvl3pPr>
            <a:lvl4pPr>
              <a:buSzPct val="75000"/>
              <a:defRPr sz="2000"/>
            </a:lvl4pPr>
            <a:lvl5pPr>
              <a:buSzPct val="75000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97765"/>
            <a:ext cx="5181600" cy="4779198"/>
          </a:xfrm>
        </p:spPr>
        <p:txBody>
          <a:bodyPr/>
          <a:lstStyle>
            <a:lvl1pPr>
              <a:buSzPct val="75000"/>
              <a:defRPr sz="3200"/>
            </a:lvl1pPr>
            <a:lvl2pPr>
              <a:buSzPct val="75000"/>
              <a:defRPr sz="2800"/>
            </a:lvl2pPr>
            <a:lvl3pPr>
              <a:buSzPct val="75000"/>
              <a:defRPr sz="2400"/>
            </a:lvl3pPr>
            <a:lvl4pPr>
              <a:buSzPct val="75000"/>
              <a:defRPr sz="2000"/>
            </a:lvl4pPr>
            <a:lvl5pPr>
              <a:buSzPct val="75000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12" name="Rectangle 11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 descr="A picture containing clipart&#10;&#10;Description automatically generated">
            <a:extLst>
              <a:ext uri="{FF2B5EF4-FFF2-40B4-BE49-F238E27FC236}">
                <a16:creationId xmlns:a16="http://schemas.microsoft.com/office/drawing/2014/main" id="{0CD6CD68-5012-430F-AA3D-D0D9350AC3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356354"/>
            <a:ext cx="1389688" cy="37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3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397765"/>
            <a:ext cx="5157787" cy="792776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08783"/>
            <a:ext cx="5157787" cy="3880883"/>
          </a:xfrm>
        </p:spPr>
        <p:txBody>
          <a:bodyPr/>
          <a:lstStyle>
            <a:lvl1pPr>
              <a:buSzPct val="75000"/>
              <a:defRPr/>
            </a:lvl1pPr>
            <a:lvl2pPr>
              <a:buSzPct val="75000"/>
              <a:defRPr/>
            </a:lvl2pPr>
            <a:lvl3pPr>
              <a:buSzPct val="75000"/>
              <a:defRPr/>
            </a:lvl3pPr>
            <a:lvl4pPr>
              <a:buSzPct val="75000"/>
              <a:defRPr/>
            </a:lvl4pPr>
            <a:lvl5pPr>
              <a:buSzPct val="75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397765"/>
            <a:ext cx="5183188" cy="792776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308783"/>
            <a:ext cx="5183188" cy="3880883"/>
          </a:xfrm>
        </p:spPr>
        <p:txBody>
          <a:bodyPr/>
          <a:lstStyle>
            <a:lvl1pPr>
              <a:buSzPct val="75000"/>
              <a:defRPr/>
            </a:lvl1pPr>
            <a:lvl2pPr>
              <a:buSzPct val="75000"/>
              <a:defRPr/>
            </a:lvl2pPr>
            <a:lvl3pPr>
              <a:buSzPct val="75000"/>
              <a:defRPr/>
            </a:lvl3pPr>
            <a:lvl4pPr>
              <a:buSzPct val="75000"/>
              <a:defRPr/>
            </a:lvl4pPr>
            <a:lvl5pPr>
              <a:buSzPct val="75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14" name="Rectangle 13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21" name="Picture 20" descr="A picture containing clipart&#10;&#10;Description automatically generated">
            <a:extLst>
              <a:ext uri="{FF2B5EF4-FFF2-40B4-BE49-F238E27FC236}">
                <a16:creationId xmlns:a16="http://schemas.microsoft.com/office/drawing/2014/main" id="{BC7E750D-88EF-4BCD-9584-AAA1EFE101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914" y="6414556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6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9" name="Rectangle 8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7" name="Picture 16" descr="A picture containing clipart&#10;&#10;Description automatically generated">
            <a:extLst>
              <a:ext uri="{FF2B5EF4-FFF2-40B4-BE49-F238E27FC236}">
                <a16:creationId xmlns:a16="http://schemas.microsoft.com/office/drawing/2014/main" id="{6A784285-7749-4A28-B1E7-D53878372C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914" y="6414556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0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9" name="Rectangle 8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87017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buSzPct val="75000"/>
              <a:defRPr sz="3200"/>
            </a:lvl1pPr>
            <a:lvl2pPr>
              <a:buSzPct val="75000"/>
              <a:defRPr sz="2800"/>
            </a:lvl2pPr>
            <a:lvl3pPr>
              <a:buSzPct val="75000"/>
              <a:defRPr sz="2400"/>
            </a:lvl3pPr>
            <a:lvl4pPr>
              <a:buSzPct val="75000"/>
              <a:defRPr sz="2000"/>
            </a:lvl4pPr>
            <a:lvl5pPr>
              <a:buSzPct val="75000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" y="-2"/>
            <a:ext cx="12192000" cy="246889"/>
            <a:chOff x="1" y="-2"/>
            <a:chExt cx="9144000" cy="246889"/>
          </a:xfrm>
        </p:grpSpPr>
        <p:sp>
          <p:nvSpPr>
            <p:cNvPr id="12" name="Rectangle 11"/>
            <p:cNvSpPr/>
            <p:nvPr/>
          </p:nvSpPr>
          <p:spPr>
            <a:xfrm>
              <a:off x="1" y="-1"/>
              <a:ext cx="628650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3925" y="-2"/>
              <a:ext cx="182880" cy="246888"/>
            </a:xfrm>
            <a:prstGeom prst="rect">
              <a:avLst/>
            </a:prstGeom>
            <a:solidFill>
              <a:srgbClr val="78A2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04217" y="-2"/>
              <a:ext cx="182880" cy="246888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34512" y="-2"/>
              <a:ext cx="182880" cy="246888"/>
            </a:xfrm>
            <a:prstGeom prst="rect">
              <a:avLst/>
            </a:prstGeom>
            <a:solidFill>
              <a:srgbClr val="6D27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64807" y="-2"/>
              <a:ext cx="182880" cy="246888"/>
            </a:xfrm>
            <a:prstGeom prst="rect">
              <a:avLst/>
            </a:prstGeom>
            <a:solidFill>
              <a:srgbClr val="D06F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95103" y="-1"/>
              <a:ext cx="7548898" cy="246888"/>
            </a:xfrm>
            <a:prstGeom prst="rect">
              <a:avLst/>
            </a:prstGeom>
            <a:solidFill>
              <a:srgbClr val="00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9" name="Picture 18" descr="A picture containing clipart&#10;&#10;Description automatically generated">
            <a:extLst>
              <a:ext uri="{FF2B5EF4-FFF2-40B4-BE49-F238E27FC236}">
                <a16:creationId xmlns:a16="http://schemas.microsoft.com/office/drawing/2014/main" id="{941CB424-C662-4608-9865-009BE12E1E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914" y="6414556"/>
            <a:ext cx="1171974" cy="3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55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9D5E-B0E9-463A-893C-3322F3B6E33B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3937-5A05-4E1D-8394-81D5E38E1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0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ectiousdiseases@naccho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ectiousdiseases@naccho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C636167-A4CB-4A68-8699-2302291722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/>
            <a:r>
              <a:rPr lang="en-US" sz="3600" b="1" dirty="0"/>
              <a:t>INFORMATIONAL WEBINAR</a:t>
            </a:r>
          </a:p>
          <a:p>
            <a:pPr algn="l"/>
            <a:r>
              <a:rPr lang="en-US" i="1" dirty="0"/>
              <a:t>September 6, 2023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F2802C73-BED8-45D8-A1F2-2E418B5733E7}"/>
              </a:ext>
            </a:extLst>
          </p:cNvPr>
          <p:cNvSpPr txBox="1">
            <a:spLocks/>
          </p:cNvSpPr>
          <p:nvPr/>
        </p:nvSpPr>
        <p:spPr>
          <a:xfrm>
            <a:off x="1024128" y="625179"/>
            <a:ext cx="10329672" cy="3469023"/>
          </a:xfrm>
          <a:prstGeom prst="rect">
            <a:avLst/>
          </a:prstGeom>
          <a:noFill/>
          <a:ln w="76200">
            <a:solidFill>
              <a:srgbClr val="6D276A"/>
            </a:solidFill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5" lvl="0" algn="ctr">
              <a:spcAft>
                <a:spcPts val="600"/>
              </a:spcAft>
              <a:defRPr/>
            </a:pPr>
            <a:r>
              <a:rPr lang="en-US" sz="3200" b="1" i="1" dirty="0">
                <a:solidFill>
                  <a:prstClr val="white"/>
                </a:solidFill>
              </a:rPr>
              <a:t>Building Up Infection Prevention &amp; Control in Local Departments in Healthcare-Associated Infections and Antimicrobial Resistance Project </a:t>
            </a:r>
            <a:br>
              <a:rPr lang="en-US" sz="3200" i="1" dirty="0">
                <a:solidFill>
                  <a:prstClr val="white"/>
                </a:solidFill>
              </a:rPr>
            </a:br>
            <a:br>
              <a:rPr lang="en-US" sz="2800" i="1" dirty="0">
                <a:solidFill>
                  <a:prstClr val="white"/>
                </a:solidFill>
              </a:rPr>
            </a:b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BUILD HAIAR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Project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6072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ACCB-32DF-4C2C-A43F-F32F3A4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 activities			</a:t>
            </a:r>
            <a:endParaRPr lang="en-US" dirty="0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D54160-7BD5-439E-9540-28E9965891DC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D106A2-8D80-4C18-844C-07148E316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0834"/>
            <a:ext cx="10515600" cy="514432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Attend </a:t>
            </a:r>
            <a:r>
              <a:rPr lang="en-US" sz="2800" b="1" dirty="0">
                <a:solidFill>
                  <a:srgbClr val="78A22F"/>
                </a:solidFill>
                <a:sym typeface="Wingdings" panose="05000000000000000000" pitchFamily="2" charset="2"/>
              </a:rPr>
              <a:t>project kickoff meeting 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Completion</a:t>
            </a:r>
            <a:r>
              <a:rPr lang="en-US" sz="2800" b="1" dirty="0">
                <a:solidFill>
                  <a:srgbClr val="78A22F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of</a:t>
            </a:r>
            <a:r>
              <a:rPr lang="en-US" sz="2800" b="1" dirty="0">
                <a:solidFill>
                  <a:srgbClr val="78A22F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>
                <a:solidFill>
                  <a:srgbClr val="00467F"/>
                </a:solidFill>
                <a:sym typeface="Wingdings" panose="05000000000000000000" pitchFamily="2" charset="2"/>
              </a:rPr>
              <a:t>pre-assessment</a:t>
            </a:r>
            <a:r>
              <a:rPr lang="en-US" sz="2800" b="1" dirty="0">
                <a:solidFill>
                  <a:srgbClr val="78A22F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provided by NACCHO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Develop a </a:t>
            </a:r>
            <a:r>
              <a:rPr lang="en-US" sz="2800" b="1" dirty="0">
                <a:solidFill>
                  <a:srgbClr val="6D276A"/>
                </a:solidFill>
                <a:sym typeface="Wingdings" panose="05000000000000000000" pitchFamily="2" charset="2"/>
              </a:rPr>
              <a:t>project implementation plan leveraging the CDC LHD HAI Strategy </a:t>
            </a:r>
            <a:r>
              <a:rPr lang="en-US" sz="2800" dirty="0">
                <a:sym typeface="Wingdings" panose="05000000000000000000" pitchFamily="2" charset="2"/>
              </a:rPr>
              <a:t>that indicates HAI/AR goals and/or objectives and activities.</a:t>
            </a:r>
          </a:p>
          <a:p>
            <a:r>
              <a:rPr lang="en-US" sz="2800" dirty="0">
                <a:sym typeface="Wingdings" panose="05000000000000000000" pitchFamily="2" charset="2"/>
              </a:rPr>
              <a:t>Share </a:t>
            </a:r>
            <a:r>
              <a:rPr lang="en-US" sz="2800" b="1" dirty="0">
                <a:solidFill>
                  <a:srgbClr val="78A22F"/>
                </a:solidFill>
                <a:sym typeface="Wingdings" panose="05000000000000000000" pitchFamily="2" charset="2"/>
              </a:rPr>
              <a:t>progress reports</a:t>
            </a:r>
            <a:r>
              <a:rPr lang="en-US" sz="2800" dirty="0">
                <a:sym typeface="Wingdings" panose="05000000000000000000" pitchFamily="2" charset="2"/>
              </a:rPr>
              <a:t> toward goals and/or objectives on the project implementation plan.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5EE89-60DE-47A2-B735-56EC190A3B88}"/>
              </a:ext>
            </a:extLst>
          </p:cNvPr>
          <p:cNvSpPr txBox="1"/>
          <p:nvPr/>
        </p:nvSpPr>
        <p:spPr>
          <a:xfrm>
            <a:off x="9274968" y="1288022"/>
            <a:ext cx="2078831" cy="338554"/>
          </a:xfrm>
          <a:prstGeom prst="rect">
            <a:avLst/>
          </a:prstGeom>
          <a:solidFill>
            <a:srgbClr val="00467F"/>
          </a:solidFill>
          <a:ln>
            <a:solidFill>
              <a:srgbClr val="00467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From page 5 of RFA </a:t>
            </a:r>
          </a:p>
        </p:txBody>
      </p:sp>
    </p:spTree>
    <p:extLst>
      <p:ext uri="{BB962C8B-B14F-4D97-AF65-F5344CB8AC3E}">
        <p14:creationId xmlns:p14="http://schemas.microsoft.com/office/powerpoint/2010/main" val="333862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ACCB-32DF-4C2C-A43F-F32F3A4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 activities, cont.        </a:t>
            </a:r>
            <a:endParaRPr lang="en-US" dirty="0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D54160-7BD5-439E-9540-28E9965891DC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D106A2-8D80-4C18-844C-07148E316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979"/>
            <a:ext cx="10515600" cy="4779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8B99"/>
                </a:solidFill>
                <a:sym typeface="Wingdings" panose="05000000000000000000" pitchFamily="2" charset="2"/>
              </a:rPr>
              <a:t>Engage with NACCHO</a:t>
            </a:r>
            <a:r>
              <a:rPr lang="en-US" sz="2800" dirty="0">
                <a:solidFill>
                  <a:srgbClr val="008B99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and other demonstration sites by:</a:t>
            </a:r>
            <a:endParaRPr lang="en-US" sz="2400" dirty="0"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Participating in monthly calls,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Participating in evaluation activities, and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Submission of end of project report and/or participation in an interview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Support of at least one communications product 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Write at least 3 posts or responses on the BUILD HAIAR Virtual Community Page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5EE89-60DE-47A2-B735-56EC190A3B88}"/>
              </a:ext>
            </a:extLst>
          </p:cNvPr>
          <p:cNvSpPr txBox="1"/>
          <p:nvPr/>
        </p:nvSpPr>
        <p:spPr>
          <a:xfrm>
            <a:off x="9270207" y="1287447"/>
            <a:ext cx="2083594" cy="338554"/>
          </a:xfrm>
          <a:prstGeom prst="rect">
            <a:avLst/>
          </a:prstGeom>
          <a:solidFill>
            <a:srgbClr val="00467F"/>
          </a:solidFill>
          <a:ln>
            <a:solidFill>
              <a:srgbClr val="00467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From page 6 of RFA </a:t>
            </a:r>
          </a:p>
        </p:txBody>
      </p:sp>
    </p:spTree>
    <p:extLst>
      <p:ext uri="{BB962C8B-B14F-4D97-AF65-F5344CB8AC3E}">
        <p14:creationId xmlns:p14="http://schemas.microsoft.com/office/powerpoint/2010/main" val="135419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ACCB-32DF-4C2C-A43F-F32F3A4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Optional Supplemental Activities</a:t>
            </a:r>
            <a:endParaRPr lang="en-US" dirty="0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D54160-7BD5-439E-9540-28E9965891DC}"/>
              </a:ext>
            </a:extLst>
          </p:cNvPr>
          <p:cNvCxnSpPr>
            <a:cxnSpLocks/>
          </p:cNvCxnSpPr>
          <p:nvPr/>
        </p:nvCxnSpPr>
        <p:spPr>
          <a:xfrm>
            <a:off x="838200" y="1305404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D106A2-8D80-4C18-844C-07148E316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192" y="2132235"/>
            <a:ext cx="10515600" cy="4906604"/>
          </a:xfrm>
        </p:spPr>
        <p:txBody>
          <a:bodyPr>
            <a:norm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Advance </a:t>
            </a:r>
            <a:r>
              <a:rPr lang="en-US" sz="2800" b="1" dirty="0">
                <a:solidFill>
                  <a:srgbClr val="78A22F"/>
                </a:solidFill>
                <a:sym typeface="Wingdings" panose="05000000000000000000" pitchFamily="2" charset="2"/>
              </a:rPr>
              <a:t>accreditation efforts </a:t>
            </a:r>
            <a:r>
              <a:rPr lang="en-US" sz="2800" dirty="0">
                <a:sym typeface="Wingdings" panose="05000000000000000000" pitchFamily="2" charset="2"/>
              </a:rPr>
              <a:t>through the Public Health Accreditation Board (PHAB) using HAI/AR program activities to fulfill accreditation objectives and strengthen crosscutting health department performance improvement efforts.</a:t>
            </a:r>
          </a:p>
          <a:p>
            <a:r>
              <a:rPr lang="en-US" sz="2800" b="1" dirty="0">
                <a:solidFill>
                  <a:srgbClr val="008B99"/>
                </a:solidFill>
                <a:sym typeface="Wingdings" panose="05000000000000000000" pitchFamily="2" charset="2"/>
              </a:rPr>
              <a:t>Explore the LHD role in a decolonization strategy </a:t>
            </a:r>
            <a:r>
              <a:rPr lang="en-US" sz="2800" dirty="0">
                <a:sym typeface="Wingdings" panose="05000000000000000000" pitchFamily="2" charset="2"/>
              </a:rPr>
              <a:t>implementation in long-term care facilities. </a:t>
            </a:r>
          </a:p>
          <a:p>
            <a:r>
              <a:rPr lang="en-US" sz="2800" dirty="0">
                <a:sym typeface="Wingdings" panose="05000000000000000000" pitchFamily="2" charset="2"/>
              </a:rPr>
              <a:t>Obtain </a:t>
            </a:r>
            <a:r>
              <a:rPr lang="en-US" sz="2800" b="1" dirty="0">
                <a:solidFill>
                  <a:srgbClr val="00467F"/>
                </a:solidFill>
                <a:sym typeface="Wingdings" panose="05000000000000000000" pitchFamily="2" charset="2"/>
              </a:rPr>
              <a:t>Certification in Infection Control (CIC) </a:t>
            </a:r>
            <a:r>
              <a:rPr lang="en-US" sz="2800" dirty="0">
                <a:sym typeface="Wingdings" panose="05000000000000000000" pitchFamily="2" charset="2"/>
              </a:rPr>
              <a:t>or Associate- Infection Prevention and Control (a-IPC) entry-level certification.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5EE89-60DE-47A2-B735-56EC190A3B88}"/>
              </a:ext>
            </a:extLst>
          </p:cNvPr>
          <p:cNvSpPr txBox="1"/>
          <p:nvPr/>
        </p:nvSpPr>
        <p:spPr>
          <a:xfrm>
            <a:off x="9274969" y="1296477"/>
            <a:ext cx="2078831" cy="338554"/>
          </a:xfrm>
          <a:prstGeom prst="rect">
            <a:avLst/>
          </a:prstGeom>
          <a:solidFill>
            <a:srgbClr val="00467F"/>
          </a:solidFill>
          <a:ln>
            <a:solidFill>
              <a:srgbClr val="00467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From page 6 of RFA </a:t>
            </a:r>
          </a:p>
        </p:txBody>
      </p:sp>
    </p:spTree>
    <p:extLst>
      <p:ext uri="{BB962C8B-B14F-4D97-AF65-F5344CB8AC3E}">
        <p14:creationId xmlns:p14="http://schemas.microsoft.com/office/powerpoint/2010/main" val="161292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ACCB-32DF-4C2C-A43F-F32F3A4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Submission Instructions</a:t>
            </a:r>
            <a:endParaRPr lang="en-US" dirty="0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D54160-7BD5-439E-9540-28E9965891DC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D106A2-8D80-4C18-844C-07148E316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475"/>
            <a:ext cx="10515600" cy="4693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Read NACCHO’s standard contract (Appendix A)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and provide a copy to the individual with signing authority for the LHD.</a:t>
            </a:r>
          </a:p>
          <a:p>
            <a:r>
              <a:rPr lang="en-US" sz="2800" dirty="0">
                <a:sym typeface="Wingdings" panose="05000000000000000000" pitchFamily="2" charset="2"/>
              </a:rPr>
              <a:t>Applications should be submitted through the </a:t>
            </a:r>
            <a:r>
              <a:rPr lang="en-US" sz="2800" b="1" dirty="0">
                <a:solidFill>
                  <a:srgbClr val="008B99"/>
                </a:solidFill>
                <a:sym typeface="Wingdings" panose="05000000000000000000" pitchFamily="2" charset="2"/>
              </a:rPr>
              <a:t>online application system.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The link is provided in the RFA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Submissions after the deadline will not be considered.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The submitted application</a:t>
            </a:r>
            <a:r>
              <a:rPr lang="en-US" sz="2800" b="1" dirty="0">
                <a:sym typeface="Wingdings" panose="05000000000000000000" pitchFamily="2" charset="2"/>
              </a:rPr>
              <a:t> </a:t>
            </a:r>
            <a:r>
              <a:rPr lang="en-US" sz="2800" b="1" dirty="0">
                <a:solidFill>
                  <a:srgbClr val="008B99"/>
                </a:solidFill>
                <a:sym typeface="Wingdings" panose="05000000000000000000" pitchFamily="2" charset="2"/>
              </a:rPr>
              <a:t>must</a:t>
            </a:r>
            <a:r>
              <a:rPr lang="en-US" sz="2800" dirty="0">
                <a:sym typeface="Wingdings" panose="05000000000000000000" pitchFamily="2" charset="2"/>
              </a:rPr>
              <a:t> include the following items to be deemed complete: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Local jurisdiction information (specific instructions provided);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Narrative (2,500- character limit) that addresses the three domains: </a:t>
            </a:r>
            <a:r>
              <a:rPr lang="en-US" sz="2400" b="1" dirty="0">
                <a:solidFill>
                  <a:srgbClr val="008B99"/>
                </a:solidFill>
                <a:sym typeface="Wingdings" panose="05000000000000000000" pitchFamily="2" charset="2"/>
              </a:rPr>
              <a:t>need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b="1" dirty="0">
                <a:solidFill>
                  <a:srgbClr val="008B99"/>
                </a:solidFill>
                <a:sym typeface="Wingdings" panose="05000000000000000000" pitchFamily="2" charset="2"/>
              </a:rPr>
              <a:t>implementation capacity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b="1" dirty="0">
                <a:solidFill>
                  <a:srgbClr val="008B99"/>
                </a:solidFill>
                <a:sym typeface="Wingdings" panose="05000000000000000000" pitchFamily="2" charset="2"/>
              </a:rPr>
              <a:t>strategy and approach</a:t>
            </a:r>
            <a:r>
              <a:rPr lang="en-US" sz="2400" dirty="0">
                <a:sym typeface="Wingdings" panose="05000000000000000000" pitchFamily="2" charset="2"/>
              </a:rPr>
              <a:t> (specific instructions provided); and </a:t>
            </a:r>
            <a:r>
              <a:rPr lang="en-US" sz="2400" b="1" dirty="0">
                <a:solidFill>
                  <a:srgbClr val="008B99"/>
                </a:solidFill>
                <a:sym typeface="Wingdings" panose="05000000000000000000" pitchFamily="2" charset="2"/>
              </a:rPr>
              <a:t>health equity 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Anticipated budget (template provided) and budget narrative;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Completed </a:t>
            </a:r>
            <a:r>
              <a:rPr lang="en-US" sz="2400" i="1" dirty="0">
                <a:sym typeface="Wingdings" panose="05000000000000000000" pitchFamily="2" charset="2"/>
              </a:rPr>
              <a:t>Vendor Information Form </a:t>
            </a:r>
            <a:r>
              <a:rPr lang="en-US" sz="2400" dirty="0">
                <a:sym typeface="Wingdings" panose="05000000000000000000" pitchFamily="2" charset="2"/>
              </a:rPr>
              <a:t>(Appendix C), </a:t>
            </a:r>
            <a:r>
              <a:rPr lang="en-US" sz="2400" i="1" dirty="0">
                <a:sym typeface="Wingdings" panose="05000000000000000000" pitchFamily="2" charset="2"/>
              </a:rPr>
              <a:t>W-9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i="1" dirty="0">
                <a:sym typeface="Wingdings" panose="05000000000000000000" pitchFamily="2" charset="2"/>
              </a:rPr>
              <a:t>Certification of Non-Debarment</a:t>
            </a:r>
            <a:r>
              <a:rPr lang="en-US" sz="2400" dirty="0">
                <a:sym typeface="Wingdings" panose="05000000000000000000" pitchFamily="2" charset="2"/>
              </a:rPr>
              <a:t>, and </a:t>
            </a:r>
            <a:r>
              <a:rPr lang="en-US" sz="2400" i="1" dirty="0">
                <a:sym typeface="Wingdings" panose="05000000000000000000" pitchFamily="2" charset="2"/>
              </a:rPr>
              <a:t>FFATA </a:t>
            </a:r>
            <a:r>
              <a:rPr lang="en-US" sz="2400" dirty="0">
                <a:sym typeface="Wingdings" panose="05000000000000000000" pitchFamily="2" charset="2"/>
              </a:rPr>
              <a:t>data collection form (templates provided).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5EE89-60DE-47A2-B735-56EC190A3B88}"/>
              </a:ext>
            </a:extLst>
          </p:cNvPr>
          <p:cNvSpPr txBox="1"/>
          <p:nvPr/>
        </p:nvSpPr>
        <p:spPr>
          <a:xfrm>
            <a:off x="9005888" y="1287101"/>
            <a:ext cx="2347912" cy="338554"/>
          </a:xfrm>
          <a:prstGeom prst="rect">
            <a:avLst/>
          </a:prstGeom>
          <a:solidFill>
            <a:srgbClr val="00467F"/>
          </a:solidFill>
          <a:ln>
            <a:solidFill>
              <a:srgbClr val="00467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From pages 6-7 of RFA </a:t>
            </a:r>
          </a:p>
        </p:txBody>
      </p:sp>
    </p:spTree>
    <p:extLst>
      <p:ext uri="{BB962C8B-B14F-4D97-AF65-F5344CB8AC3E}">
        <p14:creationId xmlns:p14="http://schemas.microsoft.com/office/powerpoint/2010/main" val="2067793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ACCB-32DF-4C2C-A43F-F32F3A4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Selection criteria		</a:t>
            </a:r>
            <a:endParaRPr lang="en-US" dirty="0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D54160-7BD5-439E-9540-28E9965891DC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D106A2-8D80-4C18-844C-07148E316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Narrative (2,500-character limit):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Jurisdiction need (25%)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Capacity to implement project (30%)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Description of project activities (40%)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Health equity (5%)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Reviewers will consider geographic distribution, jurisdiction characteristics, population served, and health equity.</a:t>
            </a:r>
          </a:p>
          <a:p>
            <a:r>
              <a:rPr lang="en-US" sz="2800" dirty="0">
                <a:sym typeface="Wingdings" panose="05000000000000000000" pitchFamily="2" charset="2"/>
              </a:rPr>
              <a:t>Supplemental activities (up to 300 words per additional task selected).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5EE89-60DE-47A2-B735-56EC190A3B88}"/>
              </a:ext>
            </a:extLst>
          </p:cNvPr>
          <p:cNvSpPr txBox="1"/>
          <p:nvPr/>
        </p:nvSpPr>
        <p:spPr>
          <a:xfrm>
            <a:off x="9272588" y="1289438"/>
            <a:ext cx="2081212" cy="338554"/>
          </a:xfrm>
          <a:prstGeom prst="rect">
            <a:avLst/>
          </a:prstGeom>
          <a:solidFill>
            <a:srgbClr val="00467F"/>
          </a:solidFill>
          <a:ln>
            <a:solidFill>
              <a:srgbClr val="00467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From page 7 of RFA </a:t>
            </a:r>
          </a:p>
        </p:txBody>
      </p:sp>
    </p:spTree>
    <p:extLst>
      <p:ext uri="{BB962C8B-B14F-4D97-AF65-F5344CB8AC3E}">
        <p14:creationId xmlns:p14="http://schemas.microsoft.com/office/powerpoint/2010/main" val="1194320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ACCB-32DF-4C2C-A43F-F32F3A4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Selection criteria, cont.   	  </a:t>
            </a:r>
            <a:r>
              <a:rPr lang="en-US" sz="4000" i="1">
                <a:solidFill>
                  <a:srgbClr val="00467F"/>
                </a:solidFill>
                <a:latin typeface="Arial Narrow" panose="020B0606020202030204" pitchFamily="34" charset="0"/>
              </a:rPr>
              <a:t>BLOC COVID-19 +</a:t>
            </a:r>
            <a:endParaRPr lang="en-US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B458E-2B3A-4897-B806-107516FE1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Score has two components: a general application score and a health equity score.</a:t>
            </a:r>
          </a:p>
          <a:p>
            <a:r>
              <a:rPr lang="en-US" sz="2400"/>
              <a:t>Maximum total score = </a:t>
            </a:r>
            <a:r>
              <a:rPr lang="en-US" sz="2400" b="1"/>
              <a:t>6.00</a:t>
            </a:r>
          </a:p>
          <a:p>
            <a:pPr lvl="1"/>
            <a:r>
              <a:rPr lang="en-US" sz="2000"/>
              <a:t>5.00 general application + 1.00 health equity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DC13BF-C92F-4432-921C-A086370FB2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139633"/>
              </p:ext>
            </p:extLst>
          </p:nvPr>
        </p:nvGraphicFramePr>
        <p:xfrm>
          <a:off x="838200" y="2701931"/>
          <a:ext cx="10515595" cy="357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284">
                  <a:extLst>
                    <a:ext uri="{9D8B030D-6E8A-4147-A177-3AD203B41FA5}">
                      <a16:colId xmlns:a16="http://schemas.microsoft.com/office/drawing/2014/main" val="3702044670"/>
                    </a:ext>
                  </a:extLst>
                </a:gridCol>
                <a:gridCol w="8351294">
                  <a:extLst>
                    <a:ext uri="{9D8B030D-6E8A-4147-A177-3AD203B41FA5}">
                      <a16:colId xmlns:a16="http://schemas.microsoft.com/office/drawing/2014/main" val="2771811585"/>
                    </a:ext>
                  </a:extLst>
                </a:gridCol>
                <a:gridCol w="830017">
                  <a:extLst>
                    <a:ext uri="{9D8B030D-6E8A-4147-A177-3AD203B41FA5}">
                      <a16:colId xmlns:a16="http://schemas.microsoft.com/office/drawing/2014/main" val="31788093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Score section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Criteria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Weight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79787"/>
                  </a:ext>
                </a:extLst>
              </a:tr>
              <a:tr h="558178">
                <a:tc rowSpan="3">
                  <a:txBody>
                    <a:bodyPr/>
                    <a:lstStyle/>
                    <a:p>
                      <a:r>
                        <a:rPr lang="en-US" sz="1400" b="1"/>
                        <a:t>General application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7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Jurisdiction need</a:t>
                      </a:r>
                      <a:endParaRPr lang="en-US" sz="1400" b="0"/>
                    </a:p>
                    <a:p>
                      <a:r>
                        <a:rPr lang="en-US" sz="1400" b="0" i="1"/>
                        <a:t>Score based on responses in project narrative. </a:t>
                      </a:r>
                      <a:endParaRPr lang="en-US" sz="1400" b="1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7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76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49471"/>
                  </a:ext>
                </a:extLst>
              </a:tr>
              <a:tr h="414669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Capacity to implement the project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1" u="none" strike="noStrike" noProof="0">
                          <a:latin typeface="Gill Sans MT"/>
                        </a:rPr>
                        <a:t>Score based on responses in project narrative. </a:t>
                      </a:r>
                      <a:endParaRPr lang="en-US" sz="1400" b="0" i="0" u="none" strike="noStrike" noProof="0">
                        <a:latin typeface="Gill Sans M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7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30%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76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144549"/>
                  </a:ext>
                </a:extLst>
              </a:tr>
              <a:tr h="279104">
                <a:tc vMerge="1">
                  <a:txBody>
                    <a:bodyPr/>
                    <a:lstStyle/>
                    <a:p>
                      <a:endParaRPr lang="en-US" sz="14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7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latin typeface="Gill Sans MT"/>
                        </a:rPr>
                        <a:t>Description of project activities </a:t>
                      </a:r>
                      <a:endParaRPr lang="en-US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1" u="none" strike="noStrike" noProof="0" dirty="0"/>
                        <a:t>Score based on responses in project narrative. </a:t>
                      </a:r>
                      <a:endParaRPr lang="en-US" sz="1400" b="0" i="0" u="none" strike="noStrike" noProof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76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/>
                        <a:t>40%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76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796180"/>
                  </a:ext>
                </a:extLst>
              </a:tr>
              <a:tr h="558178">
                <a:tc rowSpan="3">
                  <a:txBody>
                    <a:bodyPr/>
                    <a:lstStyle/>
                    <a:p>
                      <a:r>
                        <a:rPr lang="en-US" sz="1400" b="1"/>
                        <a:t>Health equity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6F1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Medically Underserved Areas/Populations (MUA/P) designation</a:t>
                      </a:r>
                    </a:p>
                    <a:p>
                      <a:r>
                        <a:rPr lang="en-US" sz="1400" i="1"/>
                        <a:t>Score based on MUA/P status for service areas within applicant’s jurisdiction.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6F1A">
                        <a:alpha val="2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6F1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436154"/>
                  </a:ext>
                </a:extLst>
              </a:tr>
              <a:tr h="558178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CDC/ATSDR Minority Health Social Vulnerability Index (MH SVI) score</a:t>
                      </a:r>
                    </a:p>
                    <a:p>
                      <a:r>
                        <a:rPr lang="en-US" sz="1400" i="1"/>
                        <a:t>Score based on composite MH SVI for counties within applicant’s jurisdiction.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6F1A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6F1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15461"/>
                  </a:ext>
                </a:extLst>
              </a:tr>
              <a:tr h="558178">
                <a:tc v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/>
                        <a:t>Health Equity Inclusion</a:t>
                      </a:r>
                    </a:p>
                    <a:p>
                      <a:r>
                        <a:rPr lang="en-US" sz="1400" i="1"/>
                        <a:t>Score based on whether applicant addressed health equity in application.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6F1A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6F1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823947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31992A-8BBB-456E-AB10-205096DEF6DB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6909E-2587-4855-91DB-8379572D5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369"/>
            <a:ext cx="10515600" cy="914400"/>
          </a:xfrm>
        </p:spPr>
        <p:txBody>
          <a:bodyPr/>
          <a:lstStyle/>
          <a:p>
            <a:r>
              <a:rPr lang="en-US" dirty="0">
                <a:solidFill>
                  <a:srgbClr val="008B99"/>
                </a:solidFill>
              </a:rPr>
              <a:t>Q&amp;A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7D1EC-677A-4D04-9F64-164AEE6D516B}"/>
              </a:ext>
            </a:extLst>
          </p:cNvPr>
          <p:cNvSpPr>
            <a:spLocks noGrp="1"/>
          </p:cNvSpPr>
          <p:nvPr/>
        </p:nvSpPr>
        <p:spPr>
          <a:xfrm>
            <a:off x="1601273" y="1806170"/>
            <a:ext cx="8989454" cy="3245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Please enter your  </a:t>
            </a:r>
          </a:p>
          <a:p>
            <a:pPr marL="0" indent="0" algn="ctr">
              <a:buNone/>
            </a:pPr>
            <a:r>
              <a:rPr lang="en-US" sz="3200" dirty="0"/>
              <a:t>questions or comments in to the </a:t>
            </a:r>
          </a:p>
          <a:p>
            <a:pPr marL="0" indent="0" algn="ctr">
              <a:buNone/>
            </a:pPr>
            <a:r>
              <a:rPr lang="en-US" sz="3200" dirty="0"/>
              <a:t>Q&amp;A box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73D625E-AA9E-816B-12BA-AED6F23D54D4}"/>
              </a:ext>
            </a:extLst>
          </p:cNvPr>
          <p:cNvCxnSpPr/>
          <p:nvPr/>
        </p:nvCxnSpPr>
        <p:spPr>
          <a:xfrm>
            <a:off x="2296908" y="4384617"/>
            <a:ext cx="8126083" cy="0"/>
          </a:xfrm>
          <a:prstGeom prst="line">
            <a:avLst/>
          </a:prstGeom>
          <a:ln>
            <a:solidFill>
              <a:srgbClr val="008B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453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669664"/>
            <a:ext cx="11938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>
                <a:solidFill>
                  <a:srgbClr val="6D276A"/>
                </a:solidFill>
              </a:rPr>
              <a:t>Thank you for joining today’s webinar!</a:t>
            </a:r>
            <a:br>
              <a:rPr lang="en-US" sz="3600" b="1">
                <a:solidFill>
                  <a:srgbClr val="6D276A"/>
                </a:solidFill>
              </a:rPr>
            </a:br>
            <a:br>
              <a:rPr lang="en-US" sz="3600" b="1">
                <a:solidFill>
                  <a:srgbClr val="6D276A"/>
                </a:solidFill>
              </a:rPr>
            </a:br>
            <a:r>
              <a:rPr lang="en-US" sz="3600" b="1">
                <a:solidFill>
                  <a:srgbClr val="6D276A"/>
                </a:solidFill>
              </a:rPr>
              <a:t>Please be on the lookout for additional opportunities soon.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26358" y="3734111"/>
            <a:ext cx="8939284" cy="21843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/>
              <a:t>Contact us with questions</a:t>
            </a:r>
          </a:p>
          <a:p>
            <a:pPr marL="0" indent="0" algn="ctr">
              <a:buNone/>
            </a:pPr>
            <a:r>
              <a:rPr lang="en-US"/>
              <a:t>Email: </a:t>
            </a:r>
            <a:r>
              <a:rPr lang="en-US">
                <a:hlinkClick r:id="rId3"/>
              </a:rPr>
              <a:t>infectiousdiseases@naccho.org</a:t>
            </a:r>
            <a:r>
              <a:rPr lang="en-US"/>
              <a:t> </a:t>
            </a:r>
          </a:p>
          <a:p>
            <a:pPr marL="0" indent="0" algn="ctr">
              <a:buNone/>
            </a:pPr>
            <a:endParaRPr lang="en-US" sz="900"/>
          </a:p>
          <a:p>
            <a:pPr marL="0" indent="0" algn="ctr">
              <a:buNone/>
            </a:pPr>
            <a:r>
              <a:rPr lang="en-US"/>
              <a:t>An FAQ document for each opportunity and the recording of today’s webinar will be posted alongside both RFAs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527C67-530A-4FDB-8E89-9DB6D55D8D7C}"/>
              </a:ext>
            </a:extLst>
          </p:cNvPr>
          <p:cNvCxnSpPr>
            <a:cxnSpLocks/>
          </p:cNvCxnSpPr>
          <p:nvPr/>
        </p:nvCxnSpPr>
        <p:spPr>
          <a:xfrm>
            <a:off x="838199" y="3429000"/>
            <a:ext cx="10515601" cy="0"/>
          </a:xfrm>
          <a:prstGeom prst="line">
            <a:avLst/>
          </a:prstGeom>
          <a:ln w="28575">
            <a:solidFill>
              <a:srgbClr val="008B9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AD580-F995-402C-BC9F-964E394E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Webinar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3F61E-A575-48C3-A51F-9E763F27F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800"/>
              <a:t>This webinar is being recorded. The recording will be shared.</a:t>
            </a:r>
          </a:p>
          <a:p>
            <a:pPr>
              <a:spcAft>
                <a:spcPts val="1200"/>
              </a:spcAft>
            </a:pPr>
            <a:r>
              <a:rPr lang="en-US" sz="2800"/>
              <a:t>Submit questions at any time during this webinar via the “Q&amp;A Box.” Questions will be addressed at the end of the webinar.</a:t>
            </a:r>
          </a:p>
          <a:p>
            <a:pPr>
              <a:spcAft>
                <a:spcPts val="1200"/>
              </a:spcAft>
            </a:pPr>
            <a:r>
              <a:rPr lang="en-US" sz="2800"/>
              <a:t>If you need technical assistance, please use the “Q&amp;A Box” or email </a:t>
            </a:r>
            <a:r>
              <a:rPr lang="en-US" sz="2800">
                <a:hlinkClick r:id="rId3"/>
              </a:rPr>
              <a:t>infectiousdiseases@naccho.org</a:t>
            </a:r>
            <a:r>
              <a:rPr lang="en-US" sz="2800"/>
              <a:t>.</a:t>
            </a:r>
          </a:p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4FA000-605F-497A-95D7-CD0A79218752}"/>
              </a:ext>
            </a:extLst>
          </p:cNvPr>
          <p:cNvCxnSpPr>
            <a:cxnSpLocks/>
          </p:cNvCxnSpPr>
          <p:nvPr/>
        </p:nvCxnSpPr>
        <p:spPr>
          <a:xfrm>
            <a:off x="838200" y="1293332"/>
            <a:ext cx="10515601" cy="0"/>
          </a:xfrm>
          <a:prstGeom prst="line">
            <a:avLst/>
          </a:prstGeom>
          <a:ln w="28575">
            <a:solidFill>
              <a:srgbClr val="008B9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13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9E78-5BD5-436C-AA0D-F0C53B5D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NACCHO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80208-59D0-4E23-84D0-BF14344CB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NACCHO is comprised of nearly </a:t>
            </a:r>
            <a:r>
              <a:rPr lang="en-US" sz="2800" b="1">
                <a:solidFill>
                  <a:srgbClr val="008B99"/>
                </a:solidFill>
              </a:rPr>
              <a:t>3,000 local health departments</a:t>
            </a:r>
            <a:r>
              <a:rPr lang="en-US" sz="2800">
                <a:solidFill>
                  <a:srgbClr val="008B99"/>
                </a:solidFill>
              </a:rPr>
              <a:t> (LHDs)</a:t>
            </a:r>
            <a:r>
              <a:rPr lang="en-US" sz="2800" b="1">
                <a:solidFill>
                  <a:srgbClr val="008B99"/>
                </a:solidFill>
              </a:rPr>
              <a:t> </a:t>
            </a:r>
            <a:r>
              <a:rPr lang="en-US" sz="2800"/>
              <a:t>across the United States. Our mission is to serve as a </a:t>
            </a:r>
            <a:r>
              <a:rPr lang="en-US" sz="2800" b="1">
                <a:solidFill>
                  <a:srgbClr val="D06F1A"/>
                </a:solidFill>
              </a:rPr>
              <a:t>leader</a:t>
            </a:r>
            <a:r>
              <a:rPr lang="en-US" sz="2800"/>
              <a:t>, </a:t>
            </a:r>
            <a:r>
              <a:rPr lang="en-US" sz="2800" b="1">
                <a:solidFill>
                  <a:srgbClr val="6D276A"/>
                </a:solidFill>
              </a:rPr>
              <a:t>partner</a:t>
            </a:r>
            <a:r>
              <a:rPr lang="en-US" sz="2800"/>
              <a:t>, </a:t>
            </a:r>
            <a:r>
              <a:rPr lang="en-US" sz="2800" b="1">
                <a:solidFill>
                  <a:srgbClr val="78A22F"/>
                </a:solidFill>
              </a:rPr>
              <a:t>catalyst</a:t>
            </a:r>
            <a:r>
              <a:rPr lang="en-US" sz="2800"/>
              <a:t>, and </a:t>
            </a:r>
            <a:r>
              <a:rPr lang="en-US" sz="2800" b="1">
                <a:solidFill>
                  <a:srgbClr val="00467F"/>
                </a:solidFill>
              </a:rPr>
              <a:t>voice</a:t>
            </a:r>
            <a:r>
              <a:rPr lang="en-US" sz="2800">
                <a:solidFill>
                  <a:srgbClr val="00467F"/>
                </a:solidFill>
              </a:rPr>
              <a:t> </a:t>
            </a:r>
            <a:r>
              <a:rPr lang="en-US" sz="2800"/>
              <a:t>with local health departments.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F7B9DD-1837-4B1E-949B-19257667B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401" y="2957996"/>
            <a:ext cx="7907197" cy="3218967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2D6E289-0FE5-4822-B24E-51E8BBD6849C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8B9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53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9E78-5BD5-436C-AA0D-F0C53B5D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2D6E289-0FE5-4822-B24E-51E8BBD6849C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8B9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diagram of a strategy&#10;&#10;Description automatically generated">
            <a:extLst>
              <a:ext uri="{FF2B5EF4-FFF2-40B4-BE49-F238E27FC236}">
                <a16:creationId xmlns:a16="http://schemas.microsoft.com/office/drawing/2014/main" id="{2A712C7C-DF54-EB81-D3BD-44FFDB0BFD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569" y="2025623"/>
            <a:ext cx="3168975" cy="3174275"/>
          </a:xfrm>
          <a:prstGeom prst="rect">
            <a:avLst/>
          </a:prstGeom>
        </p:spPr>
      </p:pic>
      <p:pic>
        <p:nvPicPr>
          <p:cNvPr id="1026" name="Picture 8">
            <a:extLst>
              <a:ext uri="{FF2B5EF4-FFF2-40B4-BE49-F238E27FC236}">
                <a16:creationId xmlns:a16="http://schemas.microsoft.com/office/drawing/2014/main" id="{3E5056F7-67E5-CDA8-B704-E3A24B04C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84107"/>
            <a:ext cx="2857309" cy="2857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9941714-8B32-02E9-2604-EB70D118A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927098"/>
            <a:ext cx="32766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8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A7C405-11E3-3A8F-B2EC-EC93CAAEF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144" y="0"/>
            <a:ext cx="102412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6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EF6535-476A-48F0-8859-14AC24855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3252"/>
            <a:ext cx="10515599" cy="4735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This project aims to use the CDC (Interim) Local Health Department Strategy for HAI/AR as the foundation to increase LHD capacity in the following areas:</a:t>
            </a:r>
          </a:p>
          <a:p>
            <a:pPr marL="396875"/>
            <a:r>
              <a:rPr lang="en-US" sz="2600" dirty="0"/>
              <a:t>Support LHD capacity for HAI prevention and response;</a:t>
            </a:r>
          </a:p>
          <a:p>
            <a:pPr marL="396875"/>
            <a:r>
              <a:rPr lang="en-US" sz="2600" dirty="0"/>
              <a:t>Advance LHD engagement in AR-related initiatives and activities, including promoting antibiotic stewardship (AS);</a:t>
            </a:r>
          </a:p>
          <a:p>
            <a:pPr marL="396875"/>
            <a:r>
              <a:rPr lang="en-US" sz="2600" dirty="0"/>
              <a:t>Enhance coordination and connection with the State Health Department HAI/AR programs;</a:t>
            </a:r>
          </a:p>
          <a:p>
            <a:pPr marL="396875"/>
            <a:r>
              <a:rPr lang="en-US" sz="2600" dirty="0"/>
              <a:t>Develop and identify resources, lessons learned, and best practices for other LHDs; and</a:t>
            </a:r>
          </a:p>
          <a:p>
            <a:pPr marL="396875"/>
            <a:r>
              <a:rPr lang="en-US" sz="2600" dirty="0"/>
              <a:t>Build strategic approaches to HAI/AR, including addressing health equity.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991EF34-D21E-4C8D-8B4C-CBC84D559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4400"/>
          </a:xfrm>
        </p:spPr>
        <p:txBody>
          <a:bodyPr>
            <a:normAutofit/>
          </a:bodyPr>
          <a:lstStyle/>
          <a:p>
            <a:r>
              <a:rPr lang="en-US" dirty="0"/>
              <a:t>Goals				 		</a:t>
            </a:r>
            <a:endParaRPr lang="en-US" dirty="0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BCD60E4-6078-4031-A2D8-3D109523648D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999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ACCB-32DF-4C2C-A43F-F32F3A4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</a:t>
            </a:r>
            <a:endParaRPr lang="en-US" dirty="0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D54160-7BD5-439E-9540-28E9965891DC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D106A2-8D80-4C18-844C-07148E316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959" y="2403567"/>
            <a:ext cx="10515600" cy="4779200"/>
          </a:xfrm>
        </p:spPr>
        <p:txBody>
          <a:bodyPr>
            <a:normAutofit/>
          </a:bodyPr>
          <a:lstStyle/>
          <a:p>
            <a:r>
              <a:rPr lang="en-US" sz="2800" b="1" dirty="0"/>
              <a:t>August 25, 2023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Request for application opened</a:t>
            </a:r>
          </a:p>
          <a:p>
            <a:r>
              <a:rPr lang="en-US" sz="2800" b="1" dirty="0">
                <a:sym typeface="Wingdings" panose="05000000000000000000" pitchFamily="2" charset="2"/>
              </a:rPr>
              <a:t>September 6, 2023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Informational webinar</a:t>
            </a:r>
          </a:p>
          <a:p>
            <a:r>
              <a:rPr lang="en-US" sz="2800" b="1" dirty="0">
                <a:solidFill>
                  <a:srgbClr val="D06F1A"/>
                </a:solidFill>
                <a:sym typeface="Wingdings" panose="05000000000000000000" pitchFamily="2" charset="2"/>
              </a:rPr>
              <a:t>September 22, 2023</a:t>
            </a:r>
          </a:p>
          <a:p>
            <a:pPr lvl="1"/>
            <a:r>
              <a:rPr lang="en-US" sz="2600" dirty="0">
                <a:solidFill>
                  <a:srgbClr val="D06F1A"/>
                </a:solidFill>
                <a:sym typeface="Wingdings" panose="05000000000000000000" pitchFamily="2" charset="2"/>
              </a:rPr>
              <a:t>Applications due by 11:59 PM PT</a:t>
            </a:r>
          </a:p>
          <a:p>
            <a:r>
              <a:rPr lang="en-US" sz="2800" b="1" dirty="0">
                <a:sym typeface="Wingdings" panose="05000000000000000000" pitchFamily="2" charset="2"/>
              </a:rPr>
              <a:t>October 3, 2023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Anticipated award notification</a:t>
            </a: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5EE89-60DE-47A2-B735-56EC190A3B88}"/>
              </a:ext>
            </a:extLst>
          </p:cNvPr>
          <p:cNvSpPr txBox="1"/>
          <p:nvPr/>
        </p:nvSpPr>
        <p:spPr>
          <a:xfrm>
            <a:off x="9274968" y="1289049"/>
            <a:ext cx="2078831" cy="338554"/>
          </a:xfrm>
          <a:prstGeom prst="rect">
            <a:avLst/>
          </a:prstGeom>
          <a:solidFill>
            <a:srgbClr val="00467F"/>
          </a:solidFill>
          <a:ln>
            <a:solidFill>
              <a:srgbClr val="00467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From page 4 of RFA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E48FEB-280F-43B4-CF3D-9D917CC66308}"/>
              </a:ext>
            </a:extLst>
          </p:cNvPr>
          <p:cNvSpPr txBox="1"/>
          <p:nvPr/>
        </p:nvSpPr>
        <p:spPr>
          <a:xfrm>
            <a:off x="7415784" y="2403567"/>
            <a:ext cx="41757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October 17, 2023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ym typeface="Wingdings" panose="05000000000000000000" pitchFamily="2" charset="2"/>
              </a:rPr>
              <a:t>Project period </a:t>
            </a:r>
            <a:r>
              <a:rPr lang="en-US" sz="2600" b="1" dirty="0">
                <a:solidFill>
                  <a:srgbClr val="D06F1A"/>
                </a:solidFill>
                <a:sym typeface="Wingdings" panose="05000000000000000000" pitchFamily="2" charset="2"/>
              </a:rPr>
              <a:t>starts</a:t>
            </a:r>
            <a:endParaRPr lang="en-US" sz="2600" b="1" dirty="0">
              <a:solidFill>
                <a:srgbClr val="D06F1A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ym typeface="Wingdings" panose="05000000000000000000" pitchFamily="2" charset="2"/>
              </a:rPr>
              <a:t>June 30, 2024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>
                <a:sym typeface="Wingdings" panose="05000000000000000000" pitchFamily="2" charset="2"/>
              </a:rPr>
              <a:t>Project period </a:t>
            </a:r>
            <a:r>
              <a:rPr lang="en-US" sz="2600" b="1" dirty="0">
                <a:solidFill>
                  <a:srgbClr val="D06F1A"/>
                </a:solidFill>
                <a:sym typeface="Wingdings" panose="05000000000000000000" pitchFamily="2" charset="2"/>
              </a:rPr>
              <a:t>ends</a:t>
            </a:r>
            <a:endParaRPr lang="en-US" sz="2600" b="1" dirty="0">
              <a:solidFill>
                <a:srgbClr val="D06F1A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012134-6C64-9C2E-8A92-4E3DFE37D7FF}"/>
              </a:ext>
            </a:extLst>
          </p:cNvPr>
          <p:cNvSpPr txBox="1"/>
          <p:nvPr/>
        </p:nvSpPr>
        <p:spPr>
          <a:xfrm>
            <a:off x="902208" y="1813317"/>
            <a:ext cx="1038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Application</a:t>
            </a:r>
            <a:r>
              <a:rPr lang="en-US" b="1" dirty="0"/>
              <a:t>	</a:t>
            </a:r>
            <a:r>
              <a:rPr lang="en-US" dirty="0"/>
              <a:t>				</a:t>
            </a:r>
            <a:r>
              <a:rPr lang="en-US" sz="2800" b="1" u="sng" dirty="0"/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266700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ACCB-32DF-4C2C-A43F-F32F3A4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Eligibility Criteria		</a:t>
            </a:r>
            <a:endParaRPr lang="en-US" dirty="0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D54160-7BD5-439E-9540-28E9965891DC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D106A2-8D80-4C18-844C-07148E316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The application is open to local health departments.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The applicant must express interest in strengthening their capacity in HAIs and AR prevention and response.</a:t>
            </a:r>
          </a:p>
          <a:p>
            <a:r>
              <a:rPr lang="en-US" sz="2800" dirty="0">
                <a:sym typeface="Wingdings" panose="05000000000000000000" pitchFamily="2" charset="2"/>
              </a:rPr>
              <a:t>The applicant must have at least one staff member who will: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Participate in a monthly community of practice with other LHDs;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Coordinate with local, state, and regional partners;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Leverage the CDC LHD HAI/AR strategy; and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Attend at least one conference or NACCHO convening to share lessons learned.</a:t>
            </a:r>
          </a:p>
          <a:p>
            <a:r>
              <a:rPr lang="en-US" sz="2800" dirty="0">
                <a:sym typeface="Wingdings" panose="05000000000000000000" pitchFamily="2" charset="2"/>
              </a:rPr>
              <a:t>Have the capacity to execute a contract and complete the project within the required time frames.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118D6D-484C-4A72-A382-0DD124264743}"/>
              </a:ext>
            </a:extLst>
          </p:cNvPr>
          <p:cNvSpPr txBox="1"/>
          <p:nvPr/>
        </p:nvSpPr>
        <p:spPr>
          <a:xfrm>
            <a:off x="9274968" y="1288327"/>
            <a:ext cx="2078831" cy="338554"/>
          </a:xfrm>
          <a:prstGeom prst="rect">
            <a:avLst/>
          </a:prstGeom>
          <a:solidFill>
            <a:srgbClr val="00467F"/>
          </a:solidFill>
          <a:ln>
            <a:solidFill>
              <a:srgbClr val="00467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From page 4 of RFA </a:t>
            </a:r>
          </a:p>
        </p:txBody>
      </p:sp>
    </p:spTree>
    <p:extLst>
      <p:ext uri="{BB962C8B-B14F-4D97-AF65-F5344CB8AC3E}">
        <p14:creationId xmlns:p14="http://schemas.microsoft.com/office/powerpoint/2010/main" val="1718725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ACCB-32DF-4C2C-A43F-F32F3A4D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Funding Specifics			</a:t>
            </a:r>
            <a:endParaRPr lang="en-US" dirty="0">
              <a:solidFill>
                <a:srgbClr val="00467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D54160-7BD5-439E-9540-28E9965891DC}"/>
              </a:ext>
            </a:extLst>
          </p:cNvPr>
          <p:cNvCxnSpPr>
            <a:cxnSpLocks/>
          </p:cNvCxnSpPr>
          <p:nvPr/>
        </p:nvCxnSpPr>
        <p:spPr>
          <a:xfrm>
            <a:off x="838200" y="1298962"/>
            <a:ext cx="10515601" cy="0"/>
          </a:xfrm>
          <a:prstGeom prst="line">
            <a:avLst/>
          </a:prstGeom>
          <a:ln w="28575">
            <a:solidFill>
              <a:srgbClr val="00467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D106A2-8D80-4C18-844C-07148E316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ym typeface="Wingdings" panose="05000000000000000000" pitchFamily="2" charset="2"/>
              </a:rPr>
              <a:t>NACCHO will issue awards in the form of fixed 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priced contracts.</a:t>
            </a:r>
          </a:p>
          <a:p>
            <a:r>
              <a:rPr lang="en-US" sz="2800" dirty="0">
                <a:sym typeface="Wingdings" panose="05000000000000000000" pitchFamily="2" charset="2"/>
              </a:rPr>
              <a:t>Award amounts: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Up to $60,000 to LHD demonstration sites that elect to complete the </a:t>
            </a:r>
            <a:r>
              <a:rPr lang="en-US" sz="2400" b="1" dirty="0">
                <a:solidFill>
                  <a:srgbClr val="D06F1A"/>
                </a:solidFill>
                <a:sym typeface="Wingdings" panose="05000000000000000000" pitchFamily="2" charset="2"/>
              </a:rPr>
              <a:t>required activities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Up to $80,000 to LHD demonstration sites that elect to conduct the </a:t>
            </a:r>
            <a:r>
              <a:rPr lang="en-US" sz="2400" b="1" dirty="0">
                <a:solidFill>
                  <a:srgbClr val="D06F1A"/>
                </a:solidFill>
                <a:sym typeface="Wingdings" panose="05000000000000000000" pitchFamily="2" charset="2"/>
              </a:rPr>
              <a:t>required</a:t>
            </a:r>
            <a:r>
              <a:rPr lang="en-US" sz="2400" b="1" dirty="0">
                <a:sym typeface="Wingdings" panose="05000000000000000000" pitchFamily="2" charset="2"/>
              </a:rPr>
              <a:t> and </a:t>
            </a:r>
            <a:r>
              <a:rPr lang="en-US" sz="2400" b="1" dirty="0">
                <a:solidFill>
                  <a:srgbClr val="78A22F"/>
                </a:solidFill>
                <a:sym typeface="Wingdings" panose="05000000000000000000" pitchFamily="2" charset="2"/>
              </a:rPr>
              <a:t>up to 2 supplemental activities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E5EE89-60DE-47A2-B735-56EC190A3B88}"/>
              </a:ext>
            </a:extLst>
          </p:cNvPr>
          <p:cNvSpPr txBox="1"/>
          <p:nvPr/>
        </p:nvSpPr>
        <p:spPr>
          <a:xfrm>
            <a:off x="9274968" y="1287447"/>
            <a:ext cx="2078831" cy="338554"/>
          </a:xfrm>
          <a:prstGeom prst="rect">
            <a:avLst/>
          </a:prstGeom>
          <a:solidFill>
            <a:srgbClr val="00467F"/>
          </a:solidFill>
          <a:ln>
            <a:solidFill>
              <a:srgbClr val="00467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From page 3 of RFA </a:t>
            </a:r>
          </a:p>
        </p:txBody>
      </p:sp>
    </p:spTree>
    <p:extLst>
      <p:ext uri="{BB962C8B-B14F-4D97-AF65-F5344CB8AC3E}">
        <p14:creationId xmlns:p14="http://schemas.microsoft.com/office/powerpoint/2010/main" val="1469736133"/>
      </p:ext>
    </p:extLst>
  </p:cSld>
  <p:clrMapOvr>
    <a:masterClrMapping/>
  </p:clrMapOvr>
</p:sld>
</file>

<file path=ppt/theme/theme1.xml><?xml version="1.0" encoding="utf-8"?>
<a:theme xmlns:a="http://schemas.openxmlformats.org/drawingml/2006/main" name="NACCHO Simple Template">
  <a:themeElements>
    <a:clrScheme name="NACCHO">
      <a:dk1>
        <a:sysClr val="windowText" lastClr="000000"/>
      </a:dk1>
      <a:lt1>
        <a:sysClr val="window" lastClr="FFFFFF"/>
      </a:lt1>
      <a:dk2>
        <a:srgbClr val="002244"/>
      </a:dk2>
      <a:lt2>
        <a:srgbClr val="D06F1A"/>
      </a:lt2>
      <a:accent1>
        <a:srgbClr val="B3995D"/>
      </a:accent1>
      <a:accent2>
        <a:srgbClr val="008B99"/>
      </a:accent2>
      <a:accent3>
        <a:srgbClr val="00467F"/>
      </a:accent3>
      <a:accent4>
        <a:srgbClr val="3D4242"/>
      </a:accent4>
      <a:accent5>
        <a:srgbClr val="78A22F"/>
      </a:accent5>
      <a:accent6>
        <a:srgbClr val="6D276A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CCHO Simple Template" id="{DC67A380-4EBB-457D-AE95-4A9144B9B6FD}" vid="{75260319-1C3B-4F3B-A26E-C5E97DBFB0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FAA786E8BDDE478B525A67C88EB582" ma:contentTypeVersion="18" ma:contentTypeDescription="Create a new document." ma:contentTypeScope="" ma:versionID="34b0fb978853f694c005e084fccb761f">
  <xsd:schema xmlns:xsd="http://www.w3.org/2001/XMLSchema" xmlns:xs="http://www.w3.org/2001/XMLSchema" xmlns:p="http://schemas.microsoft.com/office/2006/metadata/properties" xmlns:ns2="cc77d279-1fa0-40a0-abb2-37db48c0ffa6" xmlns:ns3="e209160b-8f1d-4f88-8f36-0344f8a4efa6" targetNamespace="http://schemas.microsoft.com/office/2006/metadata/properties" ma:root="true" ma:fieldsID="1292a4c8a27d4b6b047455937747a799" ns2:_="" ns3:_="">
    <xsd:import namespace="cc77d279-1fa0-40a0-abb2-37db48c0ffa6"/>
    <xsd:import namespace="e209160b-8f1d-4f88-8f36-0344f8a4ef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77d279-1fa0-40a0-abb2-37db48c0ff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4c5ea74-d56c-488c-8f42-661e14919e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9160b-8f1d-4f88-8f36-0344f8a4efa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5686d4f-eaba-40c5-a65c-2038e412c9a1}" ma:internalName="TaxCatchAll" ma:showField="CatchAllData" ma:web="e209160b-8f1d-4f88-8f36-0344f8a4ef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c77d279-1fa0-40a0-abb2-37db48c0ffa6" xsi:nil="true"/>
    <TaxCatchAll xmlns="e209160b-8f1d-4f88-8f36-0344f8a4efa6" xsi:nil="true"/>
    <lcf76f155ced4ddcb4097134ff3c332f xmlns="cc77d279-1fa0-40a0-abb2-37db48c0ffa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B56D4B7-BC58-4D61-B04D-A24271848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77d279-1fa0-40a0-abb2-37db48c0ffa6"/>
    <ds:schemaRef ds:uri="e209160b-8f1d-4f88-8f36-0344f8a4ef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DFC8FF-51DB-4B91-B8C2-9966126943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3D367A-3634-4DD1-A349-7299C13C4359}">
  <ds:schemaRefs>
    <ds:schemaRef ds:uri="cc77d279-1fa0-40a0-abb2-37db48c0ffa6"/>
    <ds:schemaRef ds:uri="e209160b-8f1d-4f88-8f36-0344f8a4efa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1322</Words>
  <Application>Microsoft Office PowerPoint</Application>
  <PresentationFormat>Widescreen</PresentationFormat>
  <Paragraphs>140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Gill Sans MT</vt:lpstr>
      <vt:lpstr>NACCHO Simple Template</vt:lpstr>
      <vt:lpstr>PowerPoint Presentation</vt:lpstr>
      <vt:lpstr>Webinar logistics</vt:lpstr>
      <vt:lpstr>About NACCHO</vt:lpstr>
      <vt:lpstr>Background</vt:lpstr>
      <vt:lpstr>PowerPoint Presentation</vt:lpstr>
      <vt:lpstr>Goals       </vt:lpstr>
      <vt:lpstr>Timeline</vt:lpstr>
      <vt:lpstr>Eligibility Criteria  </vt:lpstr>
      <vt:lpstr>Funding Specifics   </vt:lpstr>
      <vt:lpstr>Required activities   </vt:lpstr>
      <vt:lpstr>Required activities, cont.        </vt:lpstr>
      <vt:lpstr>Optional Supplemental Activities</vt:lpstr>
      <vt:lpstr>Submission Instructions</vt:lpstr>
      <vt:lpstr>Selection criteria  </vt:lpstr>
      <vt:lpstr>Selection criteria, cont.      BLOC COVID-19 +</vt:lpstr>
      <vt:lpstr>Q&amp;A</vt:lpstr>
      <vt:lpstr>Thank you for joining today’s webinar!  Please be on the lookout for additional opportunities soon.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Baum</dc:creator>
  <cp:lastModifiedBy>Irene Halferty</cp:lastModifiedBy>
  <cp:revision>4</cp:revision>
  <dcterms:created xsi:type="dcterms:W3CDTF">2021-09-13T16:34:52Z</dcterms:created>
  <dcterms:modified xsi:type="dcterms:W3CDTF">2023-09-13T19:25:01Z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0x01010027FAA786E8BDDE478B525A67C88EB582</vt:lpwstr>
  </property>
</Properties>
</file>