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9"/>
  </p:notesMasterIdLst>
  <p:sldIdLst>
    <p:sldId id="640" r:id="rId4"/>
    <p:sldId id="586" r:id="rId5"/>
    <p:sldId id="638" r:id="rId6"/>
    <p:sldId id="589" r:id="rId7"/>
    <p:sldId id="620" r:id="rId8"/>
    <p:sldId id="630" r:id="rId9"/>
    <p:sldId id="633" r:id="rId10"/>
    <p:sldId id="641" r:id="rId11"/>
    <p:sldId id="642" r:id="rId12"/>
    <p:sldId id="644" r:id="rId13"/>
    <p:sldId id="648" r:id="rId14"/>
    <p:sldId id="649" r:id="rId15"/>
    <p:sldId id="643" r:id="rId16"/>
    <p:sldId id="343" r:id="rId17"/>
    <p:sldId id="631" r:id="rId18"/>
    <p:sldId id="632" r:id="rId19"/>
    <p:sldId id="357" r:id="rId20"/>
    <p:sldId id="645" r:id="rId21"/>
    <p:sldId id="617" r:id="rId22"/>
    <p:sldId id="274" r:id="rId23"/>
    <p:sldId id="354" r:id="rId24"/>
    <p:sldId id="269" r:id="rId25"/>
    <p:sldId id="618" r:id="rId26"/>
    <p:sldId id="613" r:id="rId27"/>
    <p:sldId id="64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riane Casalotti" initials="AC" lastIdx="10" clrIdx="0">
    <p:extLst>
      <p:ext uri="{19B8F6BF-5375-455C-9EA6-DF929625EA0E}">
        <p15:presenceInfo xmlns:p15="http://schemas.microsoft.com/office/powerpoint/2012/main" userId="Adriane Casalott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8" autoAdjust="0"/>
    <p:restoredTop sz="94637"/>
  </p:normalViewPr>
  <p:slideViewPr>
    <p:cSldViewPr snapToGrid="0">
      <p:cViewPr varScale="1">
        <p:scale>
          <a:sx n="103" d="100"/>
          <a:sy n="103" d="100"/>
        </p:scale>
        <p:origin x="880" y="184"/>
      </p:cViewPr>
      <p:guideLst/>
    </p:cSldViewPr>
  </p:slideViewPr>
  <p:notesTextViewPr>
    <p:cViewPr>
      <p:scale>
        <a:sx n="1" d="1"/>
        <a:sy n="1" d="1"/>
      </p:scale>
      <p:origin x="0" y="0"/>
    </p:cViewPr>
  </p:notesTextViewPr>
  <p:sorterViewPr>
    <p:cViewPr>
      <p:scale>
        <a:sx n="100" d="100"/>
        <a:sy n="100" d="100"/>
      </p:scale>
      <p:origin x="0" y="-409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A57535-1C3C-4289-8837-8C8788624855}" type="datetimeFigureOut">
              <a:rPr lang="en-US" smtClean="0"/>
              <a:t>12/6/18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21EC5D-2298-47FB-8746-0374D9AAECFF}" type="slidenum">
              <a:rPr lang="en-US" smtClean="0"/>
              <a:t>‹#›</a:t>
            </a:fld>
            <a:endParaRPr lang="en-US"/>
          </a:p>
        </p:txBody>
      </p:sp>
    </p:spTree>
    <p:extLst>
      <p:ext uri="{BB962C8B-B14F-4D97-AF65-F5344CB8AC3E}">
        <p14:creationId xmlns:p14="http://schemas.microsoft.com/office/powerpoint/2010/main" val="2612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joining us today.</a:t>
            </a:r>
          </a:p>
          <a:p>
            <a:endParaRPr lang="en-US" dirty="0"/>
          </a:p>
          <a:p>
            <a:r>
              <a:rPr lang="en-US" dirty="0"/>
              <a:t>My name is Adriane Casalotti and I am the new Chief of Government and Public Affairs here at NACCHO. I am joined by my colleagues, Eli Briggs and Ian Goldstein, to give an overview of what happened in the election, our outlook for the lame duck session, and what we will be prioritizing during the next Congress, which starts in January.</a:t>
            </a:r>
          </a:p>
          <a:p>
            <a:endParaRPr lang="en-US" dirty="0"/>
          </a:p>
          <a:p>
            <a:r>
              <a:rPr lang="en-US" dirty="0"/>
              <a:t>We will also provide resources and avenues for how you can engage with us here in Government Affairs and how to build relationships with your elected representatives. We are focused on the federal landscape here, but these tools and skills are useful for any level of government engagement.</a:t>
            </a:r>
          </a:p>
          <a:p>
            <a:endParaRPr lang="en-US" dirty="0"/>
          </a:p>
          <a:p>
            <a:r>
              <a:rPr lang="en-US" dirty="0"/>
              <a:t>Just a quick note before we start: If you have any questions while we go through the presentation, feel free to type them in the fancy chat box in the bottom right corner of your screen. We will have time for questions at the end, and since we have so many participants, that is how we will field all questions.</a:t>
            </a:r>
          </a:p>
          <a:p>
            <a:endParaRPr lang="en-US" dirty="0"/>
          </a:p>
          <a:p>
            <a:r>
              <a:rPr lang="en-US" dirty="0"/>
              <a:t>In addition, we will have some poll questions being pushed out to you all while we speak—please let us know what you think!</a:t>
            </a:r>
          </a:p>
          <a:p>
            <a:endParaRPr lang="en-US" dirty="0"/>
          </a:p>
          <a:p>
            <a:r>
              <a:rPr lang="en-US" dirty="0"/>
              <a:t>We have a wide variety of participants on the line, so before we dive into the election coverage, let me quickly run through who we are here at NACCHO.</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71FDB7-EA46-45BC-8A56-F7436A83A5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0196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baseline="0" dirty="0"/>
          </a:p>
        </p:txBody>
      </p:sp>
      <p:sp>
        <p:nvSpPr>
          <p:cNvPr id="4" name="Slide Number Placeholder 3"/>
          <p:cNvSpPr>
            <a:spLocks noGrp="1"/>
          </p:cNvSpPr>
          <p:nvPr>
            <p:ph type="sldNum" sz="quarter" idx="10"/>
          </p:nvPr>
        </p:nvSpPr>
        <p:spPr/>
        <p:txBody>
          <a:bodyPr/>
          <a:lstStyle/>
          <a:p>
            <a:fld id="{FC71FDB7-EA46-45BC-8A56-F7436A83A5F6}" type="slidenum">
              <a:rPr lang="en-US" smtClean="0"/>
              <a:t>10</a:t>
            </a:fld>
            <a:endParaRPr lang="en-US"/>
          </a:p>
        </p:txBody>
      </p:sp>
    </p:spTree>
    <p:extLst>
      <p:ext uri="{BB962C8B-B14F-4D97-AF65-F5344CB8AC3E}">
        <p14:creationId xmlns:p14="http://schemas.microsoft.com/office/powerpoint/2010/main" val="1103575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baseline="0" dirty="0"/>
          </a:p>
        </p:txBody>
      </p:sp>
      <p:sp>
        <p:nvSpPr>
          <p:cNvPr id="4" name="Slide Number Placeholder 3"/>
          <p:cNvSpPr>
            <a:spLocks noGrp="1"/>
          </p:cNvSpPr>
          <p:nvPr>
            <p:ph type="sldNum" sz="quarter" idx="10"/>
          </p:nvPr>
        </p:nvSpPr>
        <p:spPr/>
        <p:txBody>
          <a:bodyPr/>
          <a:lstStyle/>
          <a:p>
            <a:fld id="{FC71FDB7-EA46-45BC-8A56-F7436A83A5F6}" type="slidenum">
              <a:rPr lang="en-US" smtClean="0"/>
              <a:t>11</a:t>
            </a:fld>
            <a:endParaRPr lang="en-US"/>
          </a:p>
        </p:txBody>
      </p:sp>
    </p:spTree>
    <p:extLst>
      <p:ext uri="{BB962C8B-B14F-4D97-AF65-F5344CB8AC3E}">
        <p14:creationId xmlns:p14="http://schemas.microsoft.com/office/powerpoint/2010/main" val="918369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baseline="0" dirty="0"/>
          </a:p>
        </p:txBody>
      </p:sp>
      <p:sp>
        <p:nvSpPr>
          <p:cNvPr id="4" name="Slide Number Placeholder 3"/>
          <p:cNvSpPr>
            <a:spLocks noGrp="1"/>
          </p:cNvSpPr>
          <p:nvPr>
            <p:ph type="sldNum" sz="quarter" idx="10"/>
          </p:nvPr>
        </p:nvSpPr>
        <p:spPr/>
        <p:txBody>
          <a:bodyPr/>
          <a:lstStyle/>
          <a:p>
            <a:fld id="{FC71FDB7-EA46-45BC-8A56-F7436A83A5F6}" type="slidenum">
              <a:rPr lang="en-US" smtClean="0"/>
              <a:t>12</a:t>
            </a:fld>
            <a:endParaRPr lang="en-US"/>
          </a:p>
        </p:txBody>
      </p:sp>
    </p:spTree>
    <p:extLst>
      <p:ext uri="{BB962C8B-B14F-4D97-AF65-F5344CB8AC3E}">
        <p14:creationId xmlns:p14="http://schemas.microsoft.com/office/powerpoint/2010/main" val="1103489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baseline="0" dirty="0"/>
          </a:p>
        </p:txBody>
      </p:sp>
      <p:sp>
        <p:nvSpPr>
          <p:cNvPr id="4" name="Slide Number Placeholder 3"/>
          <p:cNvSpPr>
            <a:spLocks noGrp="1"/>
          </p:cNvSpPr>
          <p:nvPr>
            <p:ph type="sldNum" sz="quarter" idx="10"/>
          </p:nvPr>
        </p:nvSpPr>
        <p:spPr/>
        <p:txBody>
          <a:bodyPr/>
          <a:lstStyle/>
          <a:p>
            <a:fld id="{FC71FDB7-EA46-45BC-8A56-F7436A83A5F6}" type="slidenum">
              <a:rPr lang="en-US" smtClean="0"/>
              <a:t>13</a:t>
            </a:fld>
            <a:endParaRPr lang="en-US"/>
          </a:p>
        </p:txBody>
      </p:sp>
    </p:spTree>
    <p:extLst>
      <p:ext uri="{BB962C8B-B14F-4D97-AF65-F5344CB8AC3E}">
        <p14:creationId xmlns:p14="http://schemas.microsoft.com/office/powerpoint/2010/main" val="3530663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1FDB7-EA46-45BC-8A56-F7436A83A5F6}" type="slidenum">
              <a:rPr lang="en-US" smtClean="0"/>
              <a:t>14</a:t>
            </a:fld>
            <a:endParaRPr lang="en-US"/>
          </a:p>
        </p:txBody>
      </p:sp>
    </p:spTree>
    <p:extLst>
      <p:ext uri="{BB962C8B-B14F-4D97-AF65-F5344CB8AC3E}">
        <p14:creationId xmlns:p14="http://schemas.microsoft.com/office/powerpoint/2010/main" val="2334766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1FDB7-EA46-45BC-8A56-F7436A83A5F6}" type="slidenum">
              <a:rPr lang="en-US" smtClean="0"/>
              <a:t>15</a:t>
            </a:fld>
            <a:endParaRPr lang="en-US"/>
          </a:p>
        </p:txBody>
      </p:sp>
    </p:spTree>
    <p:extLst>
      <p:ext uri="{BB962C8B-B14F-4D97-AF65-F5344CB8AC3E}">
        <p14:creationId xmlns:p14="http://schemas.microsoft.com/office/powerpoint/2010/main" val="3095876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1FDB7-EA46-45BC-8A56-F7436A83A5F6}" type="slidenum">
              <a:rPr lang="en-US" smtClean="0"/>
              <a:t>16</a:t>
            </a:fld>
            <a:endParaRPr lang="en-US"/>
          </a:p>
        </p:txBody>
      </p:sp>
    </p:spTree>
    <p:extLst>
      <p:ext uri="{BB962C8B-B14F-4D97-AF65-F5344CB8AC3E}">
        <p14:creationId xmlns:p14="http://schemas.microsoft.com/office/powerpoint/2010/main" val="3989456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b" latinLnBrk="0" hangingPunct="1"/>
            <a:r>
              <a:rPr lang="en-US" sz="1200" b="0" i="0" u="none" strike="noStrike" kern="1200" dirty="0">
                <a:solidFill>
                  <a:schemeClr val="tx1"/>
                </a:solidFill>
                <a:effectLst/>
                <a:latin typeface="+mn-lt"/>
                <a:ea typeface="+mn-ea"/>
                <a:cs typeface="+mn-cs"/>
              </a:rPr>
              <a:t>substance use (opioids, tobacco, alcohol)</a:t>
            </a:r>
          </a:p>
          <a:p>
            <a:pPr rtl="0" eaLnBrk="1" fontAlgn="b" latinLnBrk="0" hangingPunct="1"/>
            <a:r>
              <a:rPr lang="en-US" sz="1200" b="0" i="0" u="none" strike="noStrike" kern="1200" dirty="0">
                <a:solidFill>
                  <a:schemeClr val="tx1"/>
                </a:solidFill>
                <a:effectLst/>
                <a:latin typeface="+mn-lt"/>
                <a:ea typeface="+mn-ea"/>
                <a:cs typeface="+mn-cs"/>
              </a:rPr>
              <a:t>chronic disease (obesity, diabetes, cancer, CVD)</a:t>
            </a:r>
          </a:p>
          <a:p>
            <a:pPr rtl="0" eaLnBrk="1" fontAlgn="b" latinLnBrk="0" hangingPunct="1"/>
            <a:r>
              <a:rPr lang="en-US" sz="1200" b="0" i="0" u="none" strike="noStrike" kern="1200" dirty="0">
                <a:solidFill>
                  <a:schemeClr val="tx1"/>
                </a:solidFill>
                <a:effectLst/>
                <a:latin typeface="+mn-lt"/>
                <a:ea typeface="+mn-ea"/>
                <a:cs typeface="+mn-cs"/>
              </a:rPr>
              <a:t>mental/behavioral health (depression, suicide, bullying)</a:t>
            </a:r>
          </a:p>
          <a:p>
            <a:endParaRPr lang="en-US" dirty="0"/>
          </a:p>
          <a:p>
            <a:pPr marL="171450" indent="-171450" rtl="0" eaLnBrk="1" fontAlgn="b" latinLnBrk="0" hangingPunct="1">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0" indent="0" rtl="0" eaLnBrk="1" fontAlgn="b" latinLnBrk="0" hangingPunct="1">
              <a:buFont typeface="Arial" panose="020B0604020202020204" pitchFamily="34" charset="0"/>
              <a:buNone/>
            </a:pPr>
            <a:r>
              <a:rPr lang="en-US" sz="1200" b="0" i="0" u="none" strike="noStrike" kern="1200" dirty="0">
                <a:solidFill>
                  <a:schemeClr val="tx1"/>
                </a:solidFill>
                <a:effectLst/>
                <a:latin typeface="+mn-lt"/>
                <a:ea typeface="+mn-ea"/>
                <a:cs typeface="+mn-cs"/>
              </a:rPr>
              <a:t>Top three in 2014 were chronic disease, substance abuse, and community issues – such as access to care, transportation, </a:t>
            </a:r>
            <a:r>
              <a:rPr lang="en-US" sz="1200" b="0" i="0" u="none" strike="noStrike" kern="1200" dirty="0" err="1">
                <a:solidFill>
                  <a:schemeClr val="tx1"/>
                </a:solidFill>
                <a:effectLst/>
                <a:latin typeface="+mn-lt"/>
                <a:ea typeface="+mn-ea"/>
                <a:cs typeface="+mn-cs"/>
              </a:rPr>
              <a:t>etc</a:t>
            </a:r>
            <a:r>
              <a:rPr lang="en-US" sz="1200" b="0" i="0" u="none" strike="noStrike" kern="1200" dirty="0">
                <a:solidFill>
                  <a:schemeClr val="tx1"/>
                </a:solidFill>
                <a:effectLst/>
                <a:latin typeface="+mn-lt"/>
                <a:ea typeface="+mn-ea"/>
                <a:cs typeface="+mn-cs"/>
              </a:rPr>
              <a:t> -- (although coding schema likely differed between the two years so interpret with caution).</a:t>
            </a:r>
          </a:p>
        </p:txBody>
      </p:sp>
      <p:sp>
        <p:nvSpPr>
          <p:cNvPr id="4" name="Slide Number Placeholder 3"/>
          <p:cNvSpPr>
            <a:spLocks noGrp="1"/>
          </p:cNvSpPr>
          <p:nvPr>
            <p:ph type="sldNum" sz="quarter" idx="10"/>
          </p:nvPr>
        </p:nvSpPr>
        <p:spPr/>
        <p:txBody>
          <a:bodyPr/>
          <a:lstStyle/>
          <a:p>
            <a:fld id="{FC71FDB7-EA46-45BC-8A56-F7436A83A5F6}" type="slidenum">
              <a:rPr lang="en-US" smtClean="0"/>
              <a:t>17</a:t>
            </a:fld>
            <a:endParaRPr lang="en-US"/>
          </a:p>
        </p:txBody>
      </p:sp>
    </p:spTree>
    <p:extLst>
      <p:ext uri="{BB962C8B-B14F-4D97-AF65-F5344CB8AC3E}">
        <p14:creationId xmlns:p14="http://schemas.microsoft.com/office/powerpoint/2010/main" val="3514378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Also, Democrats need to show they can lead, respond to new Members as well as legislate after years in the minority.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Oversight and messaging will be big push, but opportunity for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baseline="0" dirty="0"/>
              <a:t>41% voters said HC was top issue in the election, lots of talk in this space, will see where there is </a:t>
            </a:r>
            <a:r>
              <a:rPr lang="en-US" sz="2000" b="0" baseline="0" dirty="0" err="1"/>
              <a:t>bipar</a:t>
            </a:r>
            <a:r>
              <a:rPr lang="en-US" sz="2000" b="0" baseline="0" dirty="0"/>
              <a:t> agreement to move forward to 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baseline="0" dirty="0"/>
          </a:p>
        </p:txBody>
      </p:sp>
      <p:sp>
        <p:nvSpPr>
          <p:cNvPr id="4" name="Slide Number Placeholder 3"/>
          <p:cNvSpPr>
            <a:spLocks noGrp="1"/>
          </p:cNvSpPr>
          <p:nvPr>
            <p:ph type="sldNum" sz="quarter" idx="10"/>
          </p:nvPr>
        </p:nvSpPr>
        <p:spPr/>
        <p:txBody>
          <a:bodyPr/>
          <a:lstStyle/>
          <a:p>
            <a:fld id="{FC71FDB7-EA46-45BC-8A56-F7436A83A5F6}" type="slidenum">
              <a:rPr lang="en-US" smtClean="0"/>
              <a:t>18</a:t>
            </a:fld>
            <a:endParaRPr lang="en-US"/>
          </a:p>
        </p:txBody>
      </p:sp>
    </p:spTree>
    <p:extLst>
      <p:ext uri="{BB962C8B-B14F-4D97-AF65-F5344CB8AC3E}">
        <p14:creationId xmlns:p14="http://schemas.microsoft.com/office/powerpoint/2010/main" val="4114993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There are variety of ways that you can actively participate </a:t>
            </a:r>
            <a:r>
              <a:rPr lang="en-US" sz="2000" b="1" baseline="0" dirty="0"/>
              <a:t>in our organization.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baseline="0" dirty="0"/>
              <a:t>By getting involved, you’ll strengthen the practice of local public health and help launch your career to the next level.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baseline="0" dirty="0"/>
              <a:t>Become a member, if you aren’t already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baseline="0" dirty="0"/>
              <a:t>Join our Congressional Action Network, which advocates for the issues critical to local health departments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baseline="0" dirty="0"/>
              <a:t>Apply for an award like the LHD of the Year Award or the Model Practices Award Program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baseline="0" dirty="0"/>
              <a:t>Attend a conference like NACCHO Annual, the Preparedness Summit, or the biannual informatics conference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baseline="0" dirty="0"/>
              <a:t>Lend your expertise to a NACCHO advisory group or committee, which are responsible for </a:t>
            </a:r>
            <a:r>
              <a:rPr lang="en-US" sz="2000" b="1" dirty="0"/>
              <a:t>shaping NACCHO’s priorities and directing NACCHO’s work on everything from food safety to accreditation. </a:t>
            </a:r>
          </a:p>
          <a:p>
            <a:endParaRPr lang="en-US" dirty="0"/>
          </a:p>
        </p:txBody>
      </p:sp>
      <p:sp>
        <p:nvSpPr>
          <p:cNvPr id="4" name="Slide Number Placeholder 3"/>
          <p:cNvSpPr>
            <a:spLocks noGrp="1"/>
          </p:cNvSpPr>
          <p:nvPr>
            <p:ph type="sldNum" sz="quarter" idx="10"/>
          </p:nvPr>
        </p:nvSpPr>
        <p:spPr/>
        <p:txBody>
          <a:bodyPr/>
          <a:lstStyle/>
          <a:p>
            <a:fld id="{FC71FDB7-EA46-45BC-8A56-F7436A83A5F6}" type="slidenum">
              <a:rPr lang="en-US" smtClean="0"/>
              <a:t>19</a:t>
            </a:fld>
            <a:endParaRPr lang="en-US"/>
          </a:p>
        </p:txBody>
      </p:sp>
    </p:spTree>
    <p:extLst>
      <p:ext uri="{BB962C8B-B14F-4D97-AF65-F5344CB8AC3E}">
        <p14:creationId xmlns:p14="http://schemas.microsoft.com/office/powerpoint/2010/main" val="202679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Poll: how many have attended a NACCHO webinar previously?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NACCHO</a:t>
            </a:r>
            <a:r>
              <a:rPr lang="en-US" sz="2000" b="1" baseline="0" dirty="0"/>
              <a:t> works t</a:t>
            </a:r>
            <a:r>
              <a:rPr lang="en-US" sz="2000" b="1" dirty="0"/>
              <a:t>o improve the health of communities by strengthening and advocating for local health departments –</a:t>
            </a:r>
            <a:r>
              <a:rPr lang="en-US" sz="2000" b="1" baseline="0" dirty="0"/>
              <a:t> and we do this with an eye towards the ultimate vison of creating optimal health, equity, and security for all people in all communities. </a:t>
            </a:r>
          </a:p>
        </p:txBody>
      </p:sp>
      <p:sp>
        <p:nvSpPr>
          <p:cNvPr id="4" name="Slide Number Placeholder 3"/>
          <p:cNvSpPr>
            <a:spLocks noGrp="1"/>
          </p:cNvSpPr>
          <p:nvPr>
            <p:ph type="sldNum" sz="quarter" idx="10"/>
          </p:nvPr>
        </p:nvSpPr>
        <p:spPr/>
        <p:txBody>
          <a:bodyPr/>
          <a:lstStyle/>
          <a:p>
            <a:fld id="{FC71FDB7-EA46-45BC-8A56-F7436A83A5F6}" type="slidenum">
              <a:rPr lang="en-US" smtClean="0"/>
              <a:t>2</a:t>
            </a:fld>
            <a:endParaRPr lang="en-US"/>
          </a:p>
        </p:txBody>
      </p:sp>
    </p:spTree>
    <p:extLst>
      <p:ext uri="{BB962C8B-B14F-4D97-AF65-F5344CB8AC3E}">
        <p14:creationId xmlns:p14="http://schemas.microsoft.com/office/powerpoint/2010/main" val="3821803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There are many other ways you can get involved in advocacy as a private citizen or as a local public health official. </a:t>
            </a:r>
          </a:p>
          <a:p>
            <a:endParaRPr lang="en-US" sz="2000" b="1" dirty="0"/>
          </a:p>
          <a:p>
            <a:r>
              <a:rPr lang="en-US" sz="2000" b="1" dirty="0"/>
              <a:t>You can sign up for NACCHO’s Congressional Action Network (CAN) by taking out your phone and texting the word “</a:t>
            </a:r>
            <a:r>
              <a:rPr lang="en-US" sz="2000" b="1" dirty="0" err="1"/>
              <a:t>JoinCAN</a:t>
            </a:r>
            <a:r>
              <a:rPr lang="en-US" sz="2000" b="1" dirty="0"/>
              <a:t>” (one word!) to 50457. You will receive a text back with a link to register. You will receive action alerts from NACCHO Government Affairs staff on how you can take action on a particular issue. </a:t>
            </a:r>
          </a:p>
          <a:p>
            <a:endParaRPr lang="en-US" sz="2000" b="1" dirty="0"/>
          </a:p>
          <a:p>
            <a:r>
              <a:rPr lang="en-US" sz="2000" b="1" dirty="0"/>
              <a:t>I also encourage you to subscribe to NACCHO’s Podcast Series. Get the latest public health information out of Washington, DC in our weekly podcast that features great public health guests. You can find us by searching “NACCHO Podcast Series,” in any of the Podcast Apps. </a:t>
            </a:r>
          </a:p>
          <a:p>
            <a:endParaRPr lang="en-US" sz="2000" b="1" dirty="0"/>
          </a:p>
        </p:txBody>
      </p:sp>
      <p:sp>
        <p:nvSpPr>
          <p:cNvPr id="4" name="Slide Number Placeholder 3"/>
          <p:cNvSpPr>
            <a:spLocks noGrp="1"/>
          </p:cNvSpPr>
          <p:nvPr>
            <p:ph type="sldNum" sz="quarter" idx="10"/>
          </p:nvPr>
        </p:nvSpPr>
        <p:spPr/>
        <p:txBody>
          <a:bodyPr/>
          <a:lstStyle/>
          <a:p>
            <a:fld id="{FC71FDB7-EA46-45BC-8A56-F7436A83A5F6}" type="slidenum">
              <a:rPr lang="en-US" smtClean="0"/>
              <a:t>20</a:t>
            </a:fld>
            <a:endParaRPr lang="en-US"/>
          </a:p>
        </p:txBody>
      </p:sp>
    </p:spTree>
    <p:extLst>
      <p:ext uri="{BB962C8B-B14F-4D97-AF65-F5344CB8AC3E}">
        <p14:creationId xmlns:p14="http://schemas.microsoft.com/office/powerpoint/2010/main" val="1398714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"rules vary by jurisdiction" and "educating is not lobbying”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71FDB7-EA46-45BC-8A56-F7436A83A5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5310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We</a:t>
            </a:r>
            <a:r>
              <a:rPr lang="en-US" sz="2000" b="1" baseline="0" dirty="0"/>
              <a:t> also have plenty of other resources – there’s no need whatsoever to reinvent the wheel or come up with something from scratch. That’s our job and we do it for you.</a:t>
            </a:r>
          </a:p>
          <a:p>
            <a:endParaRPr lang="en-US" sz="2000" b="1" baseline="0" dirty="0"/>
          </a:p>
          <a:p>
            <a:r>
              <a:rPr lang="en-US" sz="2000" b="1" baseline="0" dirty="0"/>
              <a:t>Our News from Washington e-newsletter is perhaps the single best email you might receive in a given week. It has EVERYTHING that has happened pertaining to public health and local health departments the CURRENT week. Sign up for it as soon as you can if you haven’t already done so.</a:t>
            </a:r>
          </a:p>
          <a:p>
            <a:endParaRPr lang="en-US" sz="2000" b="1" baseline="0" dirty="0"/>
          </a:p>
          <a:p>
            <a:endParaRPr lang="en-US" dirty="0"/>
          </a:p>
        </p:txBody>
      </p:sp>
      <p:sp>
        <p:nvSpPr>
          <p:cNvPr id="4" name="Slide Number Placeholder 3"/>
          <p:cNvSpPr>
            <a:spLocks noGrp="1"/>
          </p:cNvSpPr>
          <p:nvPr>
            <p:ph type="sldNum" sz="quarter" idx="10"/>
          </p:nvPr>
        </p:nvSpPr>
        <p:spPr/>
        <p:txBody>
          <a:bodyPr/>
          <a:lstStyle/>
          <a:p>
            <a:fld id="{FC71FDB7-EA46-45BC-8A56-F7436A83A5F6}" type="slidenum">
              <a:rPr lang="en-US" smtClean="0"/>
              <a:t>22</a:t>
            </a:fld>
            <a:endParaRPr lang="en-US"/>
          </a:p>
        </p:txBody>
      </p:sp>
    </p:spTree>
    <p:extLst>
      <p:ext uri="{BB962C8B-B14F-4D97-AF65-F5344CB8AC3E}">
        <p14:creationId xmlns:p14="http://schemas.microsoft.com/office/powerpoint/2010/main" val="2281086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It’s easy to stay on top of NACCHO’s news, information, and current happenings by using and participating in our social media accounts noted here.</a:t>
            </a:r>
          </a:p>
        </p:txBody>
      </p:sp>
      <p:sp>
        <p:nvSpPr>
          <p:cNvPr id="4" name="Slide Number Placeholder 3"/>
          <p:cNvSpPr>
            <a:spLocks noGrp="1"/>
          </p:cNvSpPr>
          <p:nvPr>
            <p:ph type="sldNum" sz="quarter" idx="10"/>
          </p:nvPr>
        </p:nvSpPr>
        <p:spPr/>
        <p:txBody>
          <a:bodyPr/>
          <a:lstStyle/>
          <a:p>
            <a:fld id="{FC71FDB7-EA46-45BC-8A56-F7436A83A5F6}" type="slidenum">
              <a:rPr lang="en-US" smtClean="0"/>
              <a:t>23</a:t>
            </a:fld>
            <a:endParaRPr lang="en-US"/>
          </a:p>
        </p:txBody>
      </p:sp>
    </p:spTree>
    <p:extLst>
      <p:ext uri="{BB962C8B-B14F-4D97-AF65-F5344CB8AC3E}">
        <p14:creationId xmlns:p14="http://schemas.microsoft.com/office/powerpoint/2010/main" val="3203134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71FDB7-EA46-45BC-8A56-F7436A83A5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6096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71FDB7-EA46-45BC-8A56-F7436A83A5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2062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baseline="0" dirty="0"/>
              <a:t>Poll: Are you with a LHD, State HD, community-based organization, university or other?</a:t>
            </a:r>
          </a:p>
        </p:txBody>
      </p:sp>
      <p:sp>
        <p:nvSpPr>
          <p:cNvPr id="4" name="Slide Number Placeholder 3"/>
          <p:cNvSpPr>
            <a:spLocks noGrp="1"/>
          </p:cNvSpPr>
          <p:nvPr>
            <p:ph type="sldNum" sz="quarter" idx="10"/>
          </p:nvPr>
        </p:nvSpPr>
        <p:spPr/>
        <p:txBody>
          <a:bodyPr/>
          <a:lstStyle/>
          <a:p>
            <a:fld id="{FC71FDB7-EA46-45BC-8A56-F7436A83A5F6}" type="slidenum">
              <a:rPr lang="en-US" smtClean="0"/>
              <a:t>3</a:t>
            </a:fld>
            <a:endParaRPr lang="en-US"/>
          </a:p>
        </p:txBody>
      </p:sp>
    </p:spTree>
    <p:extLst>
      <p:ext uri="{BB962C8B-B14F-4D97-AF65-F5344CB8AC3E}">
        <p14:creationId xmlns:p14="http://schemas.microsoft.com/office/powerpoint/2010/main" val="1649186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sz="2000" b="1" kern="0" baseline="0" dirty="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000" b="1" baseline="0" dirty="0"/>
              <a:t>There are all kinds of different size health departments including small (or those serving less than 50,000 people), medium (those serving 50-500K people) and then larger metropolitan-type departments serving a half million people or more. We serve all types and sizes of local health departments, including rural health departments.</a:t>
            </a:r>
            <a:endParaRPr lang="en-US" sz="2000" b="1" dirty="0"/>
          </a:p>
          <a:p>
            <a:pPr marL="0" indent="0">
              <a:buFont typeface="Wingdings" panose="05000000000000000000" pitchFamily="2" charset="2"/>
              <a:buNone/>
            </a:pPr>
            <a:endParaRPr lang="en-US" sz="1200" kern="0" dirty="0">
              <a:cs typeface="Times New Roman" pitchFamily="18" charset="0"/>
            </a:endParaRPr>
          </a:p>
        </p:txBody>
      </p:sp>
      <p:sp>
        <p:nvSpPr>
          <p:cNvPr id="4" name="Slide Number Placeholder 3"/>
          <p:cNvSpPr>
            <a:spLocks noGrp="1"/>
          </p:cNvSpPr>
          <p:nvPr>
            <p:ph type="sldNum" sz="quarter" idx="10"/>
          </p:nvPr>
        </p:nvSpPr>
        <p:spPr/>
        <p:txBody>
          <a:bodyPr/>
          <a:lstStyle/>
          <a:p>
            <a:fld id="{FC71FDB7-EA46-45BC-8A56-F7436A83A5F6}" type="slidenum">
              <a:rPr lang="en-US" smtClean="0"/>
              <a:t>4</a:t>
            </a:fld>
            <a:endParaRPr lang="en-US"/>
          </a:p>
        </p:txBody>
      </p:sp>
    </p:spTree>
    <p:extLst>
      <p:ext uri="{BB962C8B-B14F-4D97-AF65-F5344CB8AC3E}">
        <p14:creationId xmlns:p14="http://schemas.microsoft.com/office/powerpoint/2010/main" val="4176761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Our current strategic priorities</a:t>
            </a:r>
            <a:r>
              <a:rPr lang="en-US" sz="2000" b="1" baseline="0" dirty="0"/>
              <a:t> are:</a:t>
            </a:r>
          </a:p>
          <a:p>
            <a:endParaRPr lang="en-US" sz="2000"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latin typeface="Arial" panose="020B0604020202020204" pitchFamily="34" charset="0"/>
                <a:cs typeface="Arial" panose="020B0604020202020204" pitchFamily="34" charset="0"/>
              </a:rPr>
              <a:t>All health departments are able to deliver the essential public health services appropriate for their community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latin typeface="Arial" panose="020B0604020202020204" pitchFamily="34" charset="0"/>
                <a:cs typeface="Arial" panose="020B0604020202020204" pitchFamily="34" charset="0"/>
              </a:rPr>
              <a:t>NACCHO is recognized as the national advocate for local health departments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latin typeface="Arial" panose="020B0604020202020204" pitchFamily="34" charset="0"/>
                <a:cs typeface="Arial" panose="020B0604020202020204" pitchFamily="34" charset="0"/>
              </a:rPr>
              <a:t>NACCHO optimizes strategic alliances and partnerships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latin typeface="Arial" panose="020B0604020202020204" pitchFamily="34" charset="0"/>
                <a:cs typeface="Arial" panose="020B0604020202020204" pitchFamily="34" charset="0"/>
              </a:rPr>
              <a:t>NACCHO's membership represents the country and is actively engaged in the work of NACCHO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dirty="0">
              <a:latin typeface="Arial" panose="020B0604020202020204" pitchFamily="34" charset="0"/>
              <a:cs typeface="Arial" panose="020B0604020202020204" pitchFamily="34" charset="0"/>
            </a:endParaRPr>
          </a:p>
          <a:p>
            <a:endParaRPr lang="en-US" sz="2000" b="1" dirty="0"/>
          </a:p>
          <a:p>
            <a:endParaRPr lang="en-US" dirty="0"/>
          </a:p>
        </p:txBody>
      </p:sp>
      <p:sp>
        <p:nvSpPr>
          <p:cNvPr id="4" name="Slide Number Placeholder 3"/>
          <p:cNvSpPr>
            <a:spLocks noGrp="1"/>
          </p:cNvSpPr>
          <p:nvPr>
            <p:ph type="sldNum" sz="quarter" idx="10"/>
          </p:nvPr>
        </p:nvSpPr>
        <p:spPr/>
        <p:txBody>
          <a:bodyPr/>
          <a:lstStyle/>
          <a:p>
            <a:fld id="{FC71FDB7-EA46-45BC-8A56-F7436A83A5F6}" type="slidenum">
              <a:rPr lang="en-US" smtClean="0"/>
              <a:t>5</a:t>
            </a:fld>
            <a:endParaRPr lang="en-US"/>
          </a:p>
        </p:txBody>
      </p:sp>
    </p:spTree>
    <p:extLst>
      <p:ext uri="{BB962C8B-B14F-4D97-AF65-F5344CB8AC3E}">
        <p14:creationId xmlns:p14="http://schemas.microsoft.com/office/powerpoint/2010/main" val="4076542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baseline="0" dirty="0"/>
          </a:p>
        </p:txBody>
      </p:sp>
      <p:sp>
        <p:nvSpPr>
          <p:cNvPr id="4" name="Slide Number Placeholder 3"/>
          <p:cNvSpPr>
            <a:spLocks noGrp="1"/>
          </p:cNvSpPr>
          <p:nvPr>
            <p:ph type="sldNum" sz="quarter" idx="10"/>
          </p:nvPr>
        </p:nvSpPr>
        <p:spPr/>
        <p:txBody>
          <a:bodyPr/>
          <a:lstStyle/>
          <a:p>
            <a:fld id="{FC71FDB7-EA46-45BC-8A56-F7436A83A5F6}" type="slidenum">
              <a:rPr lang="en-US" smtClean="0"/>
              <a:t>6</a:t>
            </a:fld>
            <a:endParaRPr lang="en-US"/>
          </a:p>
        </p:txBody>
      </p:sp>
    </p:spTree>
    <p:extLst>
      <p:ext uri="{BB962C8B-B14F-4D97-AF65-F5344CB8AC3E}">
        <p14:creationId xmlns:p14="http://schemas.microsoft.com/office/powerpoint/2010/main" val="3959223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baseline="0" dirty="0"/>
          </a:p>
        </p:txBody>
      </p:sp>
      <p:sp>
        <p:nvSpPr>
          <p:cNvPr id="4" name="Slide Number Placeholder 3"/>
          <p:cNvSpPr>
            <a:spLocks noGrp="1"/>
          </p:cNvSpPr>
          <p:nvPr>
            <p:ph type="sldNum" sz="quarter" idx="10"/>
          </p:nvPr>
        </p:nvSpPr>
        <p:spPr/>
        <p:txBody>
          <a:bodyPr/>
          <a:lstStyle/>
          <a:p>
            <a:fld id="{FC71FDB7-EA46-45BC-8A56-F7436A83A5F6}" type="slidenum">
              <a:rPr lang="en-US" smtClean="0"/>
              <a:t>7</a:t>
            </a:fld>
            <a:endParaRPr lang="en-US"/>
          </a:p>
        </p:txBody>
      </p:sp>
    </p:spTree>
    <p:extLst>
      <p:ext uri="{BB962C8B-B14F-4D97-AF65-F5344CB8AC3E}">
        <p14:creationId xmlns:p14="http://schemas.microsoft.com/office/powerpoint/2010/main" val="2156570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Other: Holding hearings/conducting oversight, Infrastructure, Shoring up Affordable Care Act, Addressing high drug prices, Legalizing cannabis? </a:t>
            </a:r>
          </a:p>
        </p:txBody>
      </p:sp>
      <p:sp>
        <p:nvSpPr>
          <p:cNvPr id="4" name="Slide Number Placeholder 3"/>
          <p:cNvSpPr>
            <a:spLocks noGrp="1"/>
          </p:cNvSpPr>
          <p:nvPr>
            <p:ph type="sldNum" sz="quarter" idx="10"/>
          </p:nvPr>
        </p:nvSpPr>
        <p:spPr/>
        <p:txBody>
          <a:bodyPr/>
          <a:lstStyle/>
          <a:p>
            <a:fld id="{FC71FDB7-EA46-45BC-8A56-F7436A83A5F6}" type="slidenum">
              <a:rPr lang="en-US" smtClean="0"/>
              <a:t>8</a:t>
            </a:fld>
            <a:endParaRPr lang="en-US"/>
          </a:p>
        </p:txBody>
      </p:sp>
    </p:spTree>
    <p:extLst>
      <p:ext uri="{BB962C8B-B14F-4D97-AF65-F5344CB8AC3E}">
        <p14:creationId xmlns:p14="http://schemas.microsoft.com/office/powerpoint/2010/main" val="3633700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baseline="0" dirty="0"/>
          </a:p>
        </p:txBody>
      </p:sp>
      <p:sp>
        <p:nvSpPr>
          <p:cNvPr id="4" name="Slide Number Placeholder 3"/>
          <p:cNvSpPr>
            <a:spLocks noGrp="1"/>
          </p:cNvSpPr>
          <p:nvPr>
            <p:ph type="sldNum" sz="quarter" idx="10"/>
          </p:nvPr>
        </p:nvSpPr>
        <p:spPr/>
        <p:txBody>
          <a:bodyPr/>
          <a:lstStyle/>
          <a:p>
            <a:fld id="{FC71FDB7-EA46-45BC-8A56-F7436A83A5F6}" type="slidenum">
              <a:rPr lang="en-US" smtClean="0"/>
              <a:t>9</a:t>
            </a:fld>
            <a:endParaRPr lang="en-US"/>
          </a:p>
        </p:txBody>
      </p:sp>
    </p:spTree>
    <p:extLst>
      <p:ext uri="{BB962C8B-B14F-4D97-AF65-F5344CB8AC3E}">
        <p14:creationId xmlns:p14="http://schemas.microsoft.com/office/powerpoint/2010/main" val="3472433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34EAE-23D1-4945-911D-D802953C64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589C5B-7FBB-4D55-8CC3-32C3813307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585EC6-F84D-4FD5-BEDD-968FAA2D85FF}"/>
              </a:ext>
            </a:extLst>
          </p:cNvPr>
          <p:cNvSpPr>
            <a:spLocks noGrp="1"/>
          </p:cNvSpPr>
          <p:nvPr>
            <p:ph type="dt" sz="half" idx="10"/>
          </p:nvPr>
        </p:nvSpPr>
        <p:spPr/>
        <p:txBody>
          <a:bodyPr/>
          <a:lstStyle/>
          <a:p>
            <a:fld id="{00C5E432-2635-4618-9ABA-D870C6C55B02}" type="datetimeFigureOut">
              <a:rPr lang="en-US" smtClean="0"/>
              <a:t>12/6/18</a:t>
            </a:fld>
            <a:endParaRPr lang="en-US"/>
          </a:p>
        </p:txBody>
      </p:sp>
      <p:sp>
        <p:nvSpPr>
          <p:cNvPr id="5" name="Footer Placeholder 4">
            <a:extLst>
              <a:ext uri="{FF2B5EF4-FFF2-40B4-BE49-F238E27FC236}">
                <a16:creationId xmlns:a16="http://schemas.microsoft.com/office/drawing/2014/main" id="{4833854F-FE4A-4B55-8401-5906654C08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FDB174-DA5C-4785-8B06-0DD9868453E5}"/>
              </a:ext>
            </a:extLst>
          </p:cNvPr>
          <p:cNvSpPr>
            <a:spLocks noGrp="1"/>
          </p:cNvSpPr>
          <p:nvPr>
            <p:ph type="sldNum" sz="quarter" idx="12"/>
          </p:nvPr>
        </p:nvSpPr>
        <p:spPr/>
        <p:txBody>
          <a:bodyPr/>
          <a:lstStyle/>
          <a:p>
            <a:fld id="{2C5C0F93-0223-488F-ABAD-AD34E35AAF87}" type="slidenum">
              <a:rPr lang="en-US" smtClean="0"/>
              <a:t>‹#›</a:t>
            </a:fld>
            <a:endParaRPr lang="en-US"/>
          </a:p>
        </p:txBody>
      </p:sp>
    </p:spTree>
    <p:extLst>
      <p:ext uri="{BB962C8B-B14F-4D97-AF65-F5344CB8AC3E}">
        <p14:creationId xmlns:p14="http://schemas.microsoft.com/office/powerpoint/2010/main" val="1546172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BA992-4CB2-4025-B289-01BB9031A7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8E7F21-E4E8-4CFF-8690-02A44DA4DE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6D5BB-CE07-4A96-9B88-F3F6AA687404}"/>
              </a:ext>
            </a:extLst>
          </p:cNvPr>
          <p:cNvSpPr>
            <a:spLocks noGrp="1"/>
          </p:cNvSpPr>
          <p:nvPr>
            <p:ph type="dt" sz="half" idx="10"/>
          </p:nvPr>
        </p:nvSpPr>
        <p:spPr/>
        <p:txBody>
          <a:bodyPr/>
          <a:lstStyle/>
          <a:p>
            <a:fld id="{00C5E432-2635-4618-9ABA-D870C6C55B02}" type="datetimeFigureOut">
              <a:rPr lang="en-US" smtClean="0"/>
              <a:t>12/6/18</a:t>
            </a:fld>
            <a:endParaRPr lang="en-US"/>
          </a:p>
        </p:txBody>
      </p:sp>
      <p:sp>
        <p:nvSpPr>
          <p:cNvPr id="5" name="Footer Placeholder 4">
            <a:extLst>
              <a:ext uri="{FF2B5EF4-FFF2-40B4-BE49-F238E27FC236}">
                <a16:creationId xmlns:a16="http://schemas.microsoft.com/office/drawing/2014/main" id="{B6F0030F-018B-4279-A014-57361EF9CB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E86440-C29A-4A85-943C-82B2EFDCE725}"/>
              </a:ext>
            </a:extLst>
          </p:cNvPr>
          <p:cNvSpPr>
            <a:spLocks noGrp="1"/>
          </p:cNvSpPr>
          <p:nvPr>
            <p:ph type="sldNum" sz="quarter" idx="12"/>
          </p:nvPr>
        </p:nvSpPr>
        <p:spPr/>
        <p:txBody>
          <a:bodyPr/>
          <a:lstStyle/>
          <a:p>
            <a:fld id="{2C5C0F93-0223-488F-ABAD-AD34E35AAF87}" type="slidenum">
              <a:rPr lang="en-US" smtClean="0"/>
              <a:t>‹#›</a:t>
            </a:fld>
            <a:endParaRPr lang="en-US"/>
          </a:p>
        </p:txBody>
      </p:sp>
    </p:spTree>
    <p:extLst>
      <p:ext uri="{BB962C8B-B14F-4D97-AF65-F5344CB8AC3E}">
        <p14:creationId xmlns:p14="http://schemas.microsoft.com/office/powerpoint/2010/main" val="3043974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C93773-4240-4007-9269-0266CFB3F6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2D8DE6-56A2-439E-9842-62EF8425145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234E6C-363E-4A2C-B772-5E84BD467D80}"/>
              </a:ext>
            </a:extLst>
          </p:cNvPr>
          <p:cNvSpPr>
            <a:spLocks noGrp="1"/>
          </p:cNvSpPr>
          <p:nvPr>
            <p:ph type="dt" sz="half" idx="10"/>
          </p:nvPr>
        </p:nvSpPr>
        <p:spPr/>
        <p:txBody>
          <a:bodyPr/>
          <a:lstStyle/>
          <a:p>
            <a:fld id="{00C5E432-2635-4618-9ABA-D870C6C55B02}" type="datetimeFigureOut">
              <a:rPr lang="en-US" smtClean="0"/>
              <a:t>12/6/18</a:t>
            </a:fld>
            <a:endParaRPr lang="en-US"/>
          </a:p>
        </p:txBody>
      </p:sp>
      <p:sp>
        <p:nvSpPr>
          <p:cNvPr id="5" name="Footer Placeholder 4">
            <a:extLst>
              <a:ext uri="{FF2B5EF4-FFF2-40B4-BE49-F238E27FC236}">
                <a16:creationId xmlns:a16="http://schemas.microsoft.com/office/drawing/2014/main" id="{05BDEC92-946C-430C-8957-FF4F431FED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96C8A-CECC-45C8-B7FE-4D958FDEC726}"/>
              </a:ext>
            </a:extLst>
          </p:cNvPr>
          <p:cNvSpPr>
            <a:spLocks noGrp="1"/>
          </p:cNvSpPr>
          <p:nvPr>
            <p:ph type="sldNum" sz="quarter" idx="12"/>
          </p:nvPr>
        </p:nvSpPr>
        <p:spPr/>
        <p:txBody>
          <a:bodyPr/>
          <a:lstStyle/>
          <a:p>
            <a:fld id="{2C5C0F93-0223-488F-ABAD-AD34E35AAF87}" type="slidenum">
              <a:rPr lang="en-US" smtClean="0"/>
              <a:t>‹#›</a:t>
            </a:fld>
            <a:endParaRPr lang="en-US"/>
          </a:p>
        </p:txBody>
      </p:sp>
    </p:spTree>
    <p:extLst>
      <p:ext uri="{BB962C8B-B14F-4D97-AF65-F5344CB8AC3E}">
        <p14:creationId xmlns:p14="http://schemas.microsoft.com/office/powerpoint/2010/main" val="3137793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52989FA-DB2F-4667-8FC3-D69DEFE1ADFB}" type="datetimeFigureOut">
              <a:rPr lang="en-US" smtClean="0"/>
              <a:t>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3035988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2989FA-DB2F-4667-8FC3-D69DEFE1ADFB}" type="datetimeFigureOut">
              <a:rPr lang="en-US" smtClean="0"/>
              <a:t>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49466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2989FA-DB2F-4667-8FC3-D69DEFE1ADFB}" type="datetimeFigureOut">
              <a:rPr lang="en-US" smtClean="0"/>
              <a:t>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2300549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2989FA-DB2F-4667-8FC3-D69DEFE1ADFB}" type="datetimeFigureOut">
              <a:rPr lang="en-US" smtClean="0"/>
              <a:t>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2249857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2989FA-DB2F-4667-8FC3-D69DEFE1ADFB}" type="datetimeFigureOut">
              <a:rPr lang="en-US" smtClean="0"/>
              <a:t>12/6/18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314272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2989FA-DB2F-4667-8FC3-D69DEFE1ADFB}" type="datetimeFigureOut">
              <a:rPr lang="en-US" smtClean="0"/>
              <a:t>12/6/18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3418915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989FA-DB2F-4667-8FC3-D69DEFE1ADFB}" type="datetimeFigureOut">
              <a:rPr lang="en-US" smtClean="0"/>
              <a:t>12/6/18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4207273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52989FA-DB2F-4667-8FC3-D69DEFE1ADFB}" type="datetimeFigureOut">
              <a:rPr lang="en-US" smtClean="0"/>
              <a:t>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2356621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86F05-6252-45E6-A3BD-CF576F8DC8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1DEB04-D52A-47C4-B8E3-8FD7A0E7DEA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5BD4C8-3012-4349-9CEE-B341646588BC}"/>
              </a:ext>
            </a:extLst>
          </p:cNvPr>
          <p:cNvSpPr>
            <a:spLocks noGrp="1"/>
          </p:cNvSpPr>
          <p:nvPr>
            <p:ph type="dt" sz="half" idx="10"/>
          </p:nvPr>
        </p:nvSpPr>
        <p:spPr/>
        <p:txBody>
          <a:bodyPr/>
          <a:lstStyle/>
          <a:p>
            <a:fld id="{00C5E432-2635-4618-9ABA-D870C6C55B02}" type="datetimeFigureOut">
              <a:rPr lang="en-US" smtClean="0"/>
              <a:t>12/6/18</a:t>
            </a:fld>
            <a:endParaRPr lang="en-US"/>
          </a:p>
        </p:txBody>
      </p:sp>
      <p:sp>
        <p:nvSpPr>
          <p:cNvPr id="5" name="Footer Placeholder 4">
            <a:extLst>
              <a:ext uri="{FF2B5EF4-FFF2-40B4-BE49-F238E27FC236}">
                <a16:creationId xmlns:a16="http://schemas.microsoft.com/office/drawing/2014/main" id="{1524FADC-AB1B-4809-98B6-054D17350B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6CBA41-7DFB-4B36-AA62-74D19FA1C556}"/>
              </a:ext>
            </a:extLst>
          </p:cNvPr>
          <p:cNvSpPr>
            <a:spLocks noGrp="1"/>
          </p:cNvSpPr>
          <p:nvPr>
            <p:ph type="sldNum" sz="quarter" idx="12"/>
          </p:nvPr>
        </p:nvSpPr>
        <p:spPr/>
        <p:txBody>
          <a:bodyPr/>
          <a:lstStyle/>
          <a:p>
            <a:fld id="{2C5C0F93-0223-488F-ABAD-AD34E35AAF87}" type="slidenum">
              <a:rPr lang="en-US" smtClean="0"/>
              <a:t>‹#›</a:t>
            </a:fld>
            <a:endParaRPr lang="en-US"/>
          </a:p>
        </p:txBody>
      </p:sp>
    </p:spTree>
    <p:extLst>
      <p:ext uri="{BB962C8B-B14F-4D97-AF65-F5344CB8AC3E}">
        <p14:creationId xmlns:p14="http://schemas.microsoft.com/office/powerpoint/2010/main" val="16412019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52989FA-DB2F-4667-8FC3-D69DEFE1ADFB}" type="datetimeFigureOut">
              <a:rPr lang="en-US" smtClean="0"/>
              <a:t>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3379955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2989FA-DB2F-4667-8FC3-D69DEFE1ADFB}" type="datetimeFigureOut">
              <a:rPr lang="en-US" smtClean="0"/>
              <a:t>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3753855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2989FA-DB2F-4667-8FC3-D69DEFE1ADFB}" type="datetimeFigureOut">
              <a:rPr lang="en-US" smtClean="0"/>
              <a:t>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1849451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52989FA-DB2F-4667-8FC3-D69DEFE1ADFB}" type="datetimeFigureOut">
              <a:rPr lang="en-US" smtClean="0"/>
              <a:t>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7613190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2989FA-DB2F-4667-8FC3-D69DEFE1ADFB}" type="datetimeFigureOut">
              <a:rPr lang="en-US" smtClean="0"/>
              <a:t>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1166314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2989FA-DB2F-4667-8FC3-D69DEFE1ADFB}" type="datetimeFigureOut">
              <a:rPr lang="en-US" smtClean="0"/>
              <a:t>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24009206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2989FA-DB2F-4667-8FC3-D69DEFE1ADFB}" type="datetimeFigureOut">
              <a:rPr lang="en-US" smtClean="0"/>
              <a:t>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7225356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2989FA-DB2F-4667-8FC3-D69DEFE1ADFB}" type="datetimeFigureOut">
              <a:rPr lang="en-US" smtClean="0"/>
              <a:t>12/6/18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36608778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2989FA-DB2F-4667-8FC3-D69DEFE1ADFB}" type="datetimeFigureOut">
              <a:rPr lang="en-US" smtClean="0"/>
              <a:t>12/6/18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8165834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989FA-DB2F-4667-8FC3-D69DEFE1ADFB}" type="datetimeFigureOut">
              <a:rPr lang="en-US" smtClean="0"/>
              <a:t>12/6/18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880240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50DF6-F35A-483A-8BAE-61423339F7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F32939-36D0-4B03-8B21-E42B55C66A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72F3360-C079-4A5B-9932-3D0F66B1EBAF}"/>
              </a:ext>
            </a:extLst>
          </p:cNvPr>
          <p:cNvSpPr>
            <a:spLocks noGrp="1"/>
          </p:cNvSpPr>
          <p:nvPr>
            <p:ph type="dt" sz="half" idx="10"/>
          </p:nvPr>
        </p:nvSpPr>
        <p:spPr/>
        <p:txBody>
          <a:bodyPr/>
          <a:lstStyle/>
          <a:p>
            <a:fld id="{00C5E432-2635-4618-9ABA-D870C6C55B02}" type="datetimeFigureOut">
              <a:rPr lang="en-US" smtClean="0"/>
              <a:t>12/6/18</a:t>
            </a:fld>
            <a:endParaRPr lang="en-US"/>
          </a:p>
        </p:txBody>
      </p:sp>
      <p:sp>
        <p:nvSpPr>
          <p:cNvPr id="5" name="Footer Placeholder 4">
            <a:extLst>
              <a:ext uri="{FF2B5EF4-FFF2-40B4-BE49-F238E27FC236}">
                <a16:creationId xmlns:a16="http://schemas.microsoft.com/office/drawing/2014/main" id="{12DF8098-BDAE-4813-A47A-19253CDD86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0EC010-4800-426D-A85A-F81A272B0620}"/>
              </a:ext>
            </a:extLst>
          </p:cNvPr>
          <p:cNvSpPr>
            <a:spLocks noGrp="1"/>
          </p:cNvSpPr>
          <p:nvPr>
            <p:ph type="sldNum" sz="quarter" idx="12"/>
          </p:nvPr>
        </p:nvSpPr>
        <p:spPr/>
        <p:txBody>
          <a:bodyPr/>
          <a:lstStyle/>
          <a:p>
            <a:fld id="{2C5C0F93-0223-488F-ABAD-AD34E35AAF87}" type="slidenum">
              <a:rPr lang="en-US" smtClean="0"/>
              <a:t>‹#›</a:t>
            </a:fld>
            <a:endParaRPr lang="en-US"/>
          </a:p>
        </p:txBody>
      </p:sp>
    </p:spTree>
    <p:extLst>
      <p:ext uri="{BB962C8B-B14F-4D97-AF65-F5344CB8AC3E}">
        <p14:creationId xmlns:p14="http://schemas.microsoft.com/office/powerpoint/2010/main" val="20813251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989FA-DB2F-4667-8FC3-D69DEFE1ADFB}" type="datetimeFigureOut">
              <a:rPr lang="en-US" smtClean="0"/>
              <a:t>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37352678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989FA-DB2F-4667-8FC3-D69DEFE1ADFB}" type="datetimeFigureOut">
              <a:rPr lang="en-US" smtClean="0"/>
              <a:t>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4222453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2989FA-DB2F-4667-8FC3-D69DEFE1ADFB}" type="datetimeFigureOut">
              <a:rPr lang="en-US" smtClean="0"/>
              <a:t>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37450930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2989FA-DB2F-4667-8FC3-D69DEFE1ADFB}" type="datetimeFigureOut">
              <a:rPr lang="en-US" smtClean="0"/>
              <a:t>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B2257-4909-4E3B-B9A4-E05CED6D8B9D}" type="slidenum">
              <a:rPr lang="en-US" smtClean="0"/>
              <a:t>‹#›</a:t>
            </a:fld>
            <a:endParaRPr lang="en-US"/>
          </a:p>
        </p:txBody>
      </p:sp>
    </p:spTree>
    <p:extLst>
      <p:ext uri="{BB962C8B-B14F-4D97-AF65-F5344CB8AC3E}">
        <p14:creationId xmlns:p14="http://schemas.microsoft.com/office/powerpoint/2010/main" val="2873360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FF74C-F235-42F6-A849-5EB5963DB7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553D16-2579-4667-90FA-DF1810CE03A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893411-FB6E-4189-B086-C4D05DA62B0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8C5EC3-868C-42EB-BDA7-E986A9E4CB9B}"/>
              </a:ext>
            </a:extLst>
          </p:cNvPr>
          <p:cNvSpPr>
            <a:spLocks noGrp="1"/>
          </p:cNvSpPr>
          <p:nvPr>
            <p:ph type="dt" sz="half" idx="10"/>
          </p:nvPr>
        </p:nvSpPr>
        <p:spPr/>
        <p:txBody>
          <a:bodyPr/>
          <a:lstStyle/>
          <a:p>
            <a:fld id="{00C5E432-2635-4618-9ABA-D870C6C55B02}" type="datetimeFigureOut">
              <a:rPr lang="en-US" smtClean="0"/>
              <a:t>12/6/18</a:t>
            </a:fld>
            <a:endParaRPr lang="en-US"/>
          </a:p>
        </p:txBody>
      </p:sp>
      <p:sp>
        <p:nvSpPr>
          <p:cNvPr id="6" name="Footer Placeholder 5">
            <a:extLst>
              <a:ext uri="{FF2B5EF4-FFF2-40B4-BE49-F238E27FC236}">
                <a16:creationId xmlns:a16="http://schemas.microsoft.com/office/drawing/2014/main" id="{120D35FE-1BE3-4A97-805C-FB1B42B259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07920A-234A-4833-82F6-98FED86DDD7E}"/>
              </a:ext>
            </a:extLst>
          </p:cNvPr>
          <p:cNvSpPr>
            <a:spLocks noGrp="1"/>
          </p:cNvSpPr>
          <p:nvPr>
            <p:ph type="sldNum" sz="quarter" idx="12"/>
          </p:nvPr>
        </p:nvSpPr>
        <p:spPr/>
        <p:txBody>
          <a:bodyPr/>
          <a:lstStyle/>
          <a:p>
            <a:fld id="{2C5C0F93-0223-488F-ABAD-AD34E35AAF87}" type="slidenum">
              <a:rPr lang="en-US" smtClean="0"/>
              <a:t>‹#›</a:t>
            </a:fld>
            <a:endParaRPr lang="en-US"/>
          </a:p>
        </p:txBody>
      </p:sp>
    </p:spTree>
    <p:extLst>
      <p:ext uri="{BB962C8B-B14F-4D97-AF65-F5344CB8AC3E}">
        <p14:creationId xmlns:p14="http://schemas.microsoft.com/office/powerpoint/2010/main" val="2193647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4030-798E-461A-9A34-296827C7D1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6B05F6-DDE7-4269-B0E3-104DB48052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93483C3-18BC-40E9-BD0D-73B1200D337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447935-9EE4-4644-BBDF-CAABCA19EE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DAD18A5-4D0B-45A3-AC3B-7F0EE95D715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91449D-B822-4727-8CA4-3369EC1B4C62}"/>
              </a:ext>
            </a:extLst>
          </p:cNvPr>
          <p:cNvSpPr>
            <a:spLocks noGrp="1"/>
          </p:cNvSpPr>
          <p:nvPr>
            <p:ph type="dt" sz="half" idx="10"/>
          </p:nvPr>
        </p:nvSpPr>
        <p:spPr/>
        <p:txBody>
          <a:bodyPr/>
          <a:lstStyle/>
          <a:p>
            <a:fld id="{00C5E432-2635-4618-9ABA-D870C6C55B02}" type="datetimeFigureOut">
              <a:rPr lang="en-US" smtClean="0"/>
              <a:t>12/6/18</a:t>
            </a:fld>
            <a:endParaRPr lang="en-US"/>
          </a:p>
        </p:txBody>
      </p:sp>
      <p:sp>
        <p:nvSpPr>
          <p:cNvPr id="8" name="Footer Placeholder 7">
            <a:extLst>
              <a:ext uri="{FF2B5EF4-FFF2-40B4-BE49-F238E27FC236}">
                <a16:creationId xmlns:a16="http://schemas.microsoft.com/office/drawing/2014/main" id="{EABD0237-9A09-4636-B1CE-287D2381F9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9C8767-3CCC-4F82-87A2-1485DBF149A2}"/>
              </a:ext>
            </a:extLst>
          </p:cNvPr>
          <p:cNvSpPr>
            <a:spLocks noGrp="1"/>
          </p:cNvSpPr>
          <p:nvPr>
            <p:ph type="sldNum" sz="quarter" idx="12"/>
          </p:nvPr>
        </p:nvSpPr>
        <p:spPr/>
        <p:txBody>
          <a:bodyPr/>
          <a:lstStyle/>
          <a:p>
            <a:fld id="{2C5C0F93-0223-488F-ABAD-AD34E35AAF87}" type="slidenum">
              <a:rPr lang="en-US" smtClean="0"/>
              <a:t>‹#›</a:t>
            </a:fld>
            <a:endParaRPr lang="en-US"/>
          </a:p>
        </p:txBody>
      </p:sp>
    </p:spTree>
    <p:extLst>
      <p:ext uri="{BB962C8B-B14F-4D97-AF65-F5344CB8AC3E}">
        <p14:creationId xmlns:p14="http://schemas.microsoft.com/office/powerpoint/2010/main" val="2844995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E43FC-69FC-4030-9814-529EF1A0E0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6B242F-F89D-4E7D-B145-9227F7D4510B}"/>
              </a:ext>
            </a:extLst>
          </p:cNvPr>
          <p:cNvSpPr>
            <a:spLocks noGrp="1"/>
          </p:cNvSpPr>
          <p:nvPr>
            <p:ph type="dt" sz="half" idx="10"/>
          </p:nvPr>
        </p:nvSpPr>
        <p:spPr/>
        <p:txBody>
          <a:bodyPr/>
          <a:lstStyle/>
          <a:p>
            <a:fld id="{00C5E432-2635-4618-9ABA-D870C6C55B02}" type="datetimeFigureOut">
              <a:rPr lang="en-US" smtClean="0"/>
              <a:t>12/6/18</a:t>
            </a:fld>
            <a:endParaRPr lang="en-US"/>
          </a:p>
        </p:txBody>
      </p:sp>
      <p:sp>
        <p:nvSpPr>
          <p:cNvPr id="4" name="Footer Placeholder 3">
            <a:extLst>
              <a:ext uri="{FF2B5EF4-FFF2-40B4-BE49-F238E27FC236}">
                <a16:creationId xmlns:a16="http://schemas.microsoft.com/office/drawing/2014/main" id="{F57DDD8A-DCDE-4189-830E-FDFB937EB6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3FC980-146D-4A91-A7E5-8046437D2492}"/>
              </a:ext>
            </a:extLst>
          </p:cNvPr>
          <p:cNvSpPr>
            <a:spLocks noGrp="1"/>
          </p:cNvSpPr>
          <p:nvPr>
            <p:ph type="sldNum" sz="quarter" idx="12"/>
          </p:nvPr>
        </p:nvSpPr>
        <p:spPr/>
        <p:txBody>
          <a:bodyPr/>
          <a:lstStyle/>
          <a:p>
            <a:fld id="{2C5C0F93-0223-488F-ABAD-AD34E35AAF87}" type="slidenum">
              <a:rPr lang="en-US" smtClean="0"/>
              <a:t>‹#›</a:t>
            </a:fld>
            <a:endParaRPr lang="en-US"/>
          </a:p>
        </p:txBody>
      </p:sp>
    </p:spTree>
    <p:extLst>
      <p:ext uri="{BB962C8B-B14F-4D97-AF65-F5344CB8AC3E}">
        <p14:creationId xmlns:p14="http://schemas.microsoft.com/office/powerpoint/2010/main" val="146543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BD3C16-EF1F-4F2D-84A4-40DDC3A6A556}"/>
              </a:ext>
            </a:extLst>
          </p:cNvPr>
          <p:cNvSpPr>
            <a:spLocks noGrp="1"/>
          </p:cNvSpPr>
          <p:nvPr>
            <p:ph type="dt" sz="half" idx="10"/>
          </p:nvPr>
        </p:nvSpPr>
        <p:spPr/>
        <p:txBody>
          <a:bodyPr/>
          <a:lstStyle/>
          <a:p>
            <a:fld id="{00C5E432-2635-4618-9ABA-D870C6C55B02}" type="datetimeFigureOut">
              <a:rPr lang="en-US" smtClean="0"/>
              <a:t>12/6/18</a:t>
            </a:fld>
            <a:endParaRPr lang="en-US"/>
          </a:p>
        </p:txBody>
      </p:sp>
      <p:sp>
        <p:nvSpPr>
          <p:cNvPr id="3" name="Footer Placeholder 2">
            <a:extLst>
              <a:ext uri="{FF2B5EF4-FFF2-40B4-BE49-F238E27FC236}">
                <a16:creationId xmlns:a16="http://schemas.microsoft.com/office/drawing/2014/main" id="{8F1C3703-A577-431E-8E86-30258253A4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E9E50F-FFB6-4220-B1DA-4E96DF4C5258}"/>
              </a:ext>
            </a:extLst>
          </p:cNvPr>
          <p:cNvSpPr>
            <a:spLocks noGrp="1"/>
          </p:cNvSpPr>
          <p:nvPr>
            <p:ph type="sldNum" sz="quarter" idx="12"/>
          </p:nvPr>
        </p:nvSpPr>
        <p:spPr/>
        <p:txBody>
          <a:bodyPr/>
          <a:lstStyle/>
          <a:p>
            <a:fld id="{2C5C0F93-0223-488F-ABAD-AD34E35AAF87}" type="slidenum">
              <a:rPr lang="en-US" smtClean="0"/>
              <a:t>‹#›</a:t>
            </a:fld>
            <a:endParaRPr lang="en-US"/>
          </a:p>
        </p:txBody>
      </p:sp>
    </p:spTree>
    <p:extLst>
      <p:ext uri="{BB962C8B-B14F-4D97-AF65-F5344CB8AC3E}">
        <p14:creationId xmlns:p14="http://schemas.microsoft.com/office/powerpoint/2010/main" val="168980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904B2-895F-4E94-9D83-5ACB9B1AD9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582950-88FB-4878-A8C9-449AADAB18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3E9CF1-1292-4497-BF77-49C5C2F827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1A6C93-B201-4D24-8EB0-698B33489686}"/>
              </a:ext>
            </a:extLst>
          </p:cNvPr>
          <p:cNvSpPr>
            <a:spLocks noGrp="1"/>
          </p:cNvSpPr>
          <p:nvPr>
            <p:ph type="dt" sz="half" idx="10"/>
          </p:nvPr>
        </p:nvSpPr>
        <p:spPr/>
        <p:txBody>
          <a:bodyPr/>
          <a:lstStyle/>
          <a:p>
            <a:fld id="{00C5E432-2635-4618-9ABA-D870C6C55B02}" type="datetimeFigureOut">
              <a:rPr lang="en-US" smtClean="0"/>
              <a:t>12/6/18</a:t>
            </a:fld>
            <a:endParaRPr lang="en-US"/>
          </a:p>
        </p:txBody>
      </p:sp>
      <p:sp>
        <p:nvSpPr>
          <p:cNvPr id="6" name="Footer Placeholder 5">
            <a:extLst>
              <a:ext uri="{FF2B5EF4-FFF2-40B4-BE49-F238E27FC236}">
                <a16:creationId xmlns:a16="http://schemas.microsoft.com/office/drawing/2014/main" id="{CD18ADB3-B983-4DD5-818B-CC4D51261C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5784CE-1444-4830-A45D-7082BFE55C10}"/>
              </a:ext>
            </a:extLst>
          </p:cNvPr>
          <p:cNvSpPr>
            <a:spLocks noGrp="1"/>
          </p:cNvSpPr>
          <p:nvPr>
            <p:ph type="sldNum" sz="quarter" idx="12"/>
          </p:nvPr>
        </p:nvSpPr>
        <p:spPr/>
        <p:txBody>
          <a:bodyPr/>
          <a:lstStyle/>
          <a:p>
            <a:fld id="{2C5C0F93-0223-488F-ABAD-AD34E35AAF87}" type="slidenum">
              <a:rPr lang="en-US" smtClean="0"/>
              <a:t>‹#›</a:t>
            </a:fld>
            <a:endParaRPr lang="en-US"/>
          </a:p>
        </p:txBody>
      </p:sp>
    </p:spTree>
    <p:extLst>
      <p:ext uri="{BB962C8B-B14F-4D97-AF65-F5344CB8AC3E}">
        <p14:creationId xmlns:p14="http://schemas.microsoft.com/office/powerpoint/2010/main" val="846676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B16F9-D611-4899-B085-5D4F2D0F78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700632-50CD-4144-9195-63137ECA63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CC0FE2-0407-4578-AA93-B1B8A25881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07AC08-062B-445E-B9FD-009BCB1627A3}"/>
              </a:ext>
            </a:extLst>
          </p:cNvPr>
          <p:cNvSpPr>
            <a:spLocks noGrp="1"/>
          </p:cNvSpPr>
          <p:nvPr>
            <p:ph type="dt" sz="half" idx="10"/>
          </p:nvPr>
        </p:nvSpPr>
        <p:spPr/>
        <p:txBody>
          <a:bodyPr/>
          <a:lstStyle/>
          <a:p>
            <a:fld id="{00C5E432-2635-4618-9ABA-D870C6C55B02}" type="datetimeFigureOut">
              <a:rPr lang="en-US" smtClean="0"/>
              <a:t>12/6/18</a:t>
            </a:fld>
            <a:endParaRPr lang="en-US"/>
          </a:p>
        </p:txBody>
      </p:sp>
      <p:sp>
        <p:nvSpPr>
          <p:cNvPr id="6" name="Footer Placeholder 5">
            <a:extLst>
              <a:ext uri="{FF2B5EF4-FFF2-40B4-BE49-F238E27FC236}">
                <a16:creationId xmlns:a16="http://schemas.microsoft.com/office/drawing/2014/main" id="{E566E274-AF91-4296-BF95-77D5F3F848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933F66-A0B4-47D2-B12D-0245AF50B042}"/>
              </a:ext>
            </a:extLst>
          </p:cNvPr>
          <p:cNvSpPr>
            <a:spLocks noGrp="1"/>
          </p:cNvSpPr>
          <p:nvPr>
            <p:ph type="sldNum" sz="quarter" idx="12"/>
          </p:nvPr>
        </p:nvSpPr>
        <p:spPr/>
        <p:txBody>
          <a:bodyPr/>
          <a:lstStyle/>
          <a:p>
            <a:fld id="{2C5C0F93-0223-488F-ABAD-AD34E35AAF87}" type="slidenum">
              <a:rPr lang="en-US" smtClean="0"/>
              <a:t>‹#›</a:t>
            </a:fld>
            <a:endParaRPr lang="en-US"/>
          </a:p>
        </p:txBody>
      </p:sp>
    </p:spTree>
    <p:extLst>
      <p:ext uri="{BB962C8B-B14F-4D97-AF65-F5344CB8AC3E}">
        <p14:creationId xmlns:p14="http://schemas.microsoft.com/office/powerpoint/2010/main" val="4022896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0E0B55-217C-4194-BDD8-3C1A21CBC6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7CD893-D96E-4044-A80A-98EFC0BD55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5FAA1D-E4C9-451A-BD69-CD3CD96495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C5E432-2635-4618-9ABA-D870C6C55B02}" type="datetimeFigureOut">
              <a:rPr lang="en-US" smtClean="0"/>
              <a:t>12/6/18</a:t>
            </a:fld>
            <a:endParaRPr lang="en-US"/>
          </a:p>
        </p:txBody>
      </p:sp>
      <p:sp>
        <p:nvSpPr>
          <p:cNvPr id="5" name="Footer Placeholder 4">
            <a:extLst>
              <a:ext uri="{FF2B5EF4-FFF2-40B4-BE49-F238E27FC236}">
                <a16:creationId xmlns:a16="http://schemas.microsoft.com/office/drawing/2014/main" id="{BC362784-A920-44A3-BB1D-8F2636B8C9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B8A355-F723-4EF1-B407-161CDB12A6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5C0F93-0223-488F-ABAD-AD34E35AAF87}" type="slidenum">
              <a:rPr lang="en-US" smtClean="0"/>
              <a:t>‹#›</a:t>
            </a:fld>
            <a:endParaRPr lang="en-US"/>
          </a:p>
        </p:txBody>
      </p:sp>
    </p:spTree>
    <p:extLst>
      <p:ext uri="{BB962C8B-B14F-4D97-AF65-F5344CB8AC3E}">
        <p14:creationId xmlns:p14="http://schemas.microsoft.com/office/powerpoint/2010/main" val="4049861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52989FA-DB2F-4667-8FC3-D69DEFE1ADFB}" type="datetimeFigureOut">
              <a:rPr lang="en-US" smtClean="0"/>
              <a:t>12/6/18</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4FB2257-4909-4E3B-B9A4-E05CED6D8B9D}" type="slidenum">
              <a:rPr lang="en-US" smtClean="0"/>
              <a:t>‹#›</a:t>
            </a:fld>
            <a:endParaRPr lang="en-US"/>
          </a:p>
        </p:txBody>
      </p:sp>
    </p:spTree>
    <p:extLst>
      <p:ext uri="{BB962C8B-B14F-4D97-AF65-F5344CB8AC3E}">
        <p14:creationId xmlns:p14="http://schemas.microsoft.com/office/powerpoint/2010/main" val="1516981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989FA-DB2F-4667-8FC3-D69DEFE1ADFB}" type="datetimeFigureOut">
              <a:rPr lang="en-US" smtClean="0"/>
              <a:t>12/6/18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FB2257-4909-4E3B-B9A4-E05CED6D8B9D}" type="slidenum">
              <a:rPr lang="en-US" smtClean="0"/>
              <a:t>‹#›</a:t>
            </a:fld>
            <a:endParaRPr lang="en-US"/>
          </a:p>
        </p:txBody>
      </p:sp>
    </p:spTree>
    <p:extLst>
      <p:ext uri="{BB962C8B-B14F-4D97-AF65-F5344CB8AC3E}">
        <p14:creationId xmlns:p14="http://schemas.microsoft.com/office/powerpoint/2010/main" val="11973200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4.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jpg"/><Relationship Id="rId7"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https://creativecommons.org/licenses/by-sa/3.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commons.wikimedia.org/wiki/File:White_House_DC.JPG" TargetMode="External"/><Relationship Id="rId5" Type="http://schemas.openxmlformats.org/officeDocument/2006/relationships/image" Target="../media/image46.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3.jp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png"/><Relationship Id="rId9" Type="http://schemas.openxmlformats.org/officeDocument/2006/relationships/image" Target="../media/image51.png"/><Relationship Id="rId1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jpg"/><Relationship Id="rId7"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8.jpg"/><Relationship Id="rId5" Type="http://schemas.openxmlformats.org/officeDocument/2006/relationships/image" Target="../media/image57.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60.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jpg"/><Relationship Id="rId7" Type="http://schemas.openxmlformats.org/officeDocument/2006/relationships/image" Target="../media/image6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naccho.org/advocacy/funding-priorities" TargetMode="External"/><Relationship Id="rId5" Type="http://schemas.openxmlformats.org/officeDocument/2006/relationships/hyperlink" Target="http://www.naccho.org/advocacy/" TargetMode="External"/><Relationship Id="rId4" Type="http://schemas.openxmlformats.org/officeDocument/2006/relationships/image" Target="../media/image4.png"/><Relationship Id="rId9"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3.jpg"/><Relationship Id="rId7" Type="http://schemas.openxmlformats.org/officeDocument/2006/relationships/hyperlink" Target="mailto:igoldstein@naccho.org/202-507-4273"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hyperlink" Target="mailto:ebriggs@naccho.org/202-507-4194" TargetMode="External"/><Relationship Id="rId11" Type="http://schemas.openxmlformats.org/officeDocument/2006/relationships/image" Target="../media/image68.jpeg"/><Relationship Id="rId5" Type="http://schemas.openxmlformats.org/officeDocument/2006/relationships/hyperlink" Target="mailto:acasalotti@naccho.org" TargetMode="External"/><Relationship Id="rId10" Type="http://schemas.openxmlformats.org/officeDocument/2006/relationships/image" Target="../media/image32.png"/><Relationship Id="rId4" Type="http://schemas.openxmlformats.org/officeDocument/2006/relationships/image" Target="../media/image4.png"/><Relationship Id="rId9" Type="http://schemas.openxmlformats.org/officeDocument/2006/relationships/image" Target="../media/image67.pn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69.png"/><Relationship Id="rId5" Type="http://schemas.openxmlformats.org/officeDocument/2006/relationships/image" Target="../media/image3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hyperlink" Target="http://thebraganza.blogspot.com/2012_04_11_archive.html" TargetMode="External"/><Relationship Id="rId3" Type="http://schemas.openxmlformats.org/officeDocument/2006/relationships/image" Target="../media/image3.jp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0" y="0"/>
            <a:ext cx="12192000" cy="6858000"/>
          </a:xfrm>
          <a:prstGeom prst="rect">
            <a:avLst/>
          </a:prstGeom>
          <a:solidFill>
            <a:srgbClr val="008B99">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0" y="4732394"/>
            <a:ext cx="12192000" cy="21256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1335314" y="1088572"/>
            <a:ext cx="9521371" cy="3139321"/>
          </a:xfrm>
          <a:prstGeom prst="rect">
            <a:avLst/>
          </a:prstGeom>
          <a:noFill/>
        </p:spPr>
        <p:txBody>
          <a:bodyPr wrap="square" rtlCol="0">
            <a:spAutoFit/>
          </a:bodyPr>
          <a:lstStyle/>
          <a:p>
            <a:pPr algn="ctr" defTabSz="685800"/>
            <a:r>
              <a:rPr lang="en-US" sz="6000" b="1" dirty="0">
                <a:solidFill>
                  <a:srgbClr val="70AD47">
                    <a:lumMod val="20000"/>
                    <a:lumOff val="80000"/>
                  </a:srgbClr>
                </a:solidFill>
                <a:cs typeface="Times New Roman" pitchFamily="18" charset="0"/>
              </a:rPr>
              <a:t>2018 Election Results &amp; Opportunities for Public Health in 2019</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8274" y="5682364"/>
            <a:ext cx="2772395" cy="741152"/>
          </a:xfrm>
          <a:prstGeom prst="rect">
            <a:avLst/>
          </a:prstGeom>
        </p:spPr>
      </p:pic>
      <p:sp>
        <p:nvSpPr>
          <p:cNvPr id="2" name="TextBox 1">
            <a:extLst>
              <a:ext uri="{FF2B5EF4-FFF2-40B4-BE49-F238E27FC236}">
                <a16:creationId xmlns:a16="http://schemas.microsoft.com/office/drawing/2014/main" id="{EEB54A00-15A9-AF42-8D10-5AF32612BAF3}"/>
              </a:ext>
            </a:extLst>
          </p:cNvPr>
          <p:cNvSpPr txBox="1"/>
          <p:nvPr/>
        </p:nvSpPr>
        <p:spPr>
          <a:xfrm>
            <a:off x="361330" y="4984598"/>
            <a:ext cx="528486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NACCHO Government Affairs team: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   Adriane Casalotti, MPH, MSW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Eli Briggs, MA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   Ian Goldstein, MA</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2748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1552575"/>
          </a:xfrm>
          <a:prstGeom prst="rect">
            <a:avLst/>
          </a:prstGeom>
        </p:spPr>
      </p:pic>
      <p:sp>
        <p:nvSpPr>
          <p:cNvPr id="23" name="TextBox 22"/>
          <p:cNvSpPr txBox="1"/>
          <p:nvPr/>
        </p:nvSpPr>
        <p:spPr>
          <a:xfrm>
            <a:off x="157162" y="51313"/>
            <a:ext cx="9415462" cy="707886"/>
          </a:xfrm>
          <a:prstGeom prst="rect">
            <a:avLst/>
          </a:prstGeom>
          <a:noFill/>
        </p:spPr>
        <p:txBody>
          <a:bodyPr wrap="square" rtlCol="0">
            <a:spAutoFit/>
          </a:bodyPr>
          <a:lstStyle/>
          <a:p>
            <a:r>
              <a:rPr lang="en-US" sz="4000" b="1" dirty="0">
                <a:solidFill>
                  <a:schemeClr val="bg1"/>
                </a:solidFill>
              </a:rPr>
              <a:t>Public Health Ballot Initiatives </a:t>
            </a: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2625" y="541781"/>
            <a:ext cx="1944890" cy="525373"/>
          </a:xfrm>
          <a:prstGeom prst="rect">
            <a:avLst/>
          </a:prstGeom>
        </p:spPr>
      </p:pic>
      <p:sp>
        <p:nvSpPr>
          <p:cNvPr id="6" name="Content Placeholder 5">
            <a:extLst>
              <a:ext uri="{FF2B5EF4-FFF2-40B4-BE49-F238E27FC236}">
                <a16:creationId xmlns:a16="http://schemas.microsoft.com/office/drawing/2014/main" id="{BACECAAC-C036-433F-AAC5-3ADA111C68D6}"/>
              </a:ext>
            </a:extLst>
          </p:cNvPr>
          <p:cNvSpPr>
            <a:spLocks noGrp="1"/>
          </p:cNvSpPr>
          <p:nvPr>
            <p:ph idx="1"/>
          </p:nvPr>
        </p:nvSpPr>
        <p:spPr>
          <a:xfrm>
            <a:off x="77002" y="1825624"/>
            <a:ext cx="7584707" cy="5032376"/>
          </a:xfrm>
        </p:spPr>
        <p:txBody>
          <a:bodyPr>
            <a:normAutofit lnSpcReduction="10000"/>
          </a:bodyPr>
          <a:lstStyle/>
          <a:p>
            <a:pPr marL="0" indent="0">
              <a:buNone/>
            </a:pPr>
            <a:r>
              <a:rPr lang="en-US" b="1" dirty="0"/>
              <a:t>Medicaid Expansion passed in several states:</a:t>
            </a:r>
          </a:p>
          <a:p>
            <a:pPr lvl="1"/>
            <a:r>
              <a:rPr lang="en-US" sz="2600" dirty="0"/>
              <a:t>Idaho</a:t>
            </a:r>
          </a:p>
          <a:p>
            <a:pPr lvl="1"/>
            <a:r>
              <a:rPr lang="en-US" sz="2600" dirty="0"/>
              <a:t>Nebraska</a:t>
            </a:r>
          </a:p>
          <a:p>
            <a:pPr lvl="1"/>
            <a:r>
              <a:rPr lang="en-US" sz="2600" dirty="0"/>
              <a:t>Utah</a:t>
            </a:r>
          </a:p>
          <a:p>
            <a:pPr lvl="1"/>
            <a:r>
              <a:rPr lang="en-US" sz="2600" dirty="0"/>
              <a:t>Montana </a:t>
            </a:r>
            <a:r>
              <a:rPr lang="en-US" sz="2600" b="1" dirty="0">
                <a:solidFill>
                  <a:srgbClr val="FF0000"/>
                </a:solidFill>
              </a:rPr>
              <a:t>rejected</a:t>
            </a:r>
            <a:r>
              <a:rPr lang="en-US" sz="2600" dirty="0"/>
              <a:t> a ballot measure to increase cigarettes by $2/pack to permanently expand Medicaid.</a:t>
            </a:r>
          </a:p>
          <a:p>
            <a:pPr marL="0" indent="0">
              <a:buNone/>
            </a:pPr>
            <a:r>
              <a:rPr lang="en-US" b="1" dirty="0"/>
              <a:t>Cannabis Legalization: Medicinal and Recreational</a:t>
            </a:r>
          </a:p>
          <a:p>
            <a:pPr lvl="1"/>
            <a:r>
              <a:rPr lang="en-US" sz="2600" dirty="0"/>
              <a:t>Michigan </a:t>
            </a:r>
            <a:r>
              <a:rPr lang="en-US" sz="2600" b="1" dirty="0"/>
              <a:t>approved</a:t>
            </a:r>
            <a:r>
              <a:rPr lang="en-US" sz="2600" dirty="0"/>
              <a:t> recreational cannabis.</a:t>
            </a:r>
          </a:p>
          <a:p>
            <a:pPr lvl="1"/>
            <a:r>
              <a:rPr lang="en-US" sz="2600" dirty="0"/>
              <a:t>North Dakota </a:t>
            </a:r>
            <a:r>
              <a:rPr lang="en-US" sz="2600" b="1" dirty="0">
                <a:solidFill>
                  <a:srgbClr val="FF0000"/>
                </a:solidFill>
              </a:rPr>
              <a:t>rejected</a:t>
            </a:r>
            <a:r>
              <a:rPr lang="en-US" sz="2600" dirty="0"/>
              <a:t> recreational cannabis.</a:t>
            </a:r>
          </a:p>
          <a:p>
            <a:pPr lvl="1"/>
            <a:r>
              <a:rPr lang="en-US" sz="2600" dirty="0"/>
              <a:t>Missouri </a:t>
            </a:r>
            <a:r>
              <a:rPr lang="en-US" sz="2600" b="1" dirty="0"/>
              <a:t>approved</a:t>
            </a:r>
            <a:r>
              <a:rPr lang="en-US" sz="2600" dirty="0"/>
              <a:t> medical cannabis.</a:t>
            </a:r>
          </a:p>
          <a:p>
            <a:pPr lvl="1"/>
            <a:r>
              <a:rPr lang="en-US" sz="2600" dirty="0"/>
              <a:t>Utah </a:t>
            </a:r>
            <a:r>
              <a:rPr lang="en-US" sz="2600" b="1" dirty="0"/>
              <a:t>approved</a:t>
            </a:r>
            <a:r>
              <a:rPr lang="en-US" sz="2600" dirty="0"/>
              <a:t> medical cannabis.</a:t>
            </a:r>
          </a:p>
          <a:p>
            <a:endParaRPr lang="en-US" dirty="0"/>
          </a:p>
        </p:txBody>
      </p:sp>
      <p:pic>
        <p:nvPicPr>
          <p:cNvPr id="3" name="Picture 2">
            <a:extLst>
              <a:ext uri="{FF2B5EF4-FFF2-40B4-BE49-F238E27FC236}">
                <a16:creationId xmlns:a16="http://schemas.microsoft.com/office/drawing/2014/main" id="{59D98B75-5503-D64A-905D-5947F3DB13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0585" y="1825624"/>
            <a:ext cx="4678831" cy="2554759"/>
          </a:xfrm>
          <a:prstGeom prst="rect">
            <a:avLst/>
          </a:prstGeom>
        </p:spPr>
      </p:pic>
    </p:spTree>
    <p:extLst>
      <p:ext uri="{BB962C8B-B14F-4D97-AF65-F5344CB8AC3E}">
        <p14:creationId xmlns:p14="http://schemas.microsoft.com/office/powerpoint/2010/main" val="1942873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1552575"/>
          </a:xfrm>
          <a:prstGeom prst="rect">
            <a:avLst/>
          </a:prstGeom>
        </p:spPr>
      </p:pic>
      <p:sp>
        <p:nvSpPr>
          <p:cNvPr id="23" name="TextBox 22"/>
          <p:cNvSpPr txBox="1"/>
          <p:nvPr/>
        </p:nvSpPr>
        <p:spPr>
          <a:xfrm>
            <a:off x="157163" y="68400"/>
            <a:ext cx="9415462" cy="707886"/>
          </a:xfrm>
          <a:prstGeom prst="rect">
            <a:avLst/>
          </a:prstGeom>
          <a:noFill/>
        </p:spPr>
        <p:txBody>
          <a:bodyPr wrap="square" rtlCol="0">
            <a:spAutoFit/>
          </a:bodyPr>
          <a:lstStyle/>
          <a:p>
            <a:r>
              <a:rPr lang="en-US" sz="4000" b="1" dirty="0">
                <a:solidFill>
                  <a:schemeClr val="bg1"/>
                </a:solidFill>
              </a:rPr>
              <a:t>Public Health Ballot Initiatives </a:t>
            </a: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2625" y="541781"/>
            <a:ext cx="1944890" cy="525373"/>
          </a:xfrm>
          <a:prstGeom prst="rect">
            <a:avLst/>
          </a:prstGeom>
        </p:spPr>
      </p:pic>
      <p:sp>
        <p:nvSpPr>
          <p:cNvPr id="6" name="Content Placeholder 5">
            <a:extLst>
              <a:ext uri="{FF2B5EF4-FFF2-40B4-BE49-F238E27FC236}">
                <a16:creationId xmlns:a16="http://schemas.microsoft.com/office/drawing/2014/main" id="{BACECAAC-C036-433F-AAC5-3ADA111C68D6}"/>
              </a:ext>
            </a:extLst>
          </p:cNvPr>
          <p:cNvSpPr>
            <a:spLocks noGrp="1"/>
          </p:cNvSpPr>
          <p:nvPr>
            <p:ph idx="1"/>
          </p:nvPr>
        </p:nvSpPr>
        <p:spPr>
          <a:xfrm>
            <a:off x="271850" y="1825624"/>
            <a:ext cx="7319395" cy="5032376"/>
          </a:xfrm>
        </p:spPr>
        <p:txBody>
          <a:bodyPr>
            <a:normAutofit/>
          </a:bodyPr>
          <a:lstStyle/>
          <a:p>
            <a:pPr marL="0" indent="0">
              <a:buNone/>
            </a:pPr>
            <a:r>
              <a:rPr lang="en-US" b="1" dirty="0"/>
              <a:t>Abortion Rights</a:t>
            </a:r>
          </a:p>
          <a:p>
            <a:pPr lvl="1"/>
            <a:r>
              <a:rPr lang="en-US" sz="2600" dirty="0"/>
              <a:t>Alabama </a:t>
            </a:r>
            <a:r>
              <a:rPr lang="en-US" sz="2600" b="1" dirty="0"/>
              <a:t>approved</a:t>
            </a:r>
            <a:r>
              <a:rPr lang="en-US" sz="2600" dirty="0"/>
              <a:t> granting fetuses full “personhood” rights under the state Constitution.</a:t>
            </a:r>
          </a:p>
          <a:p>
            <a:pPr lvl="1"/>
            <a:r>
              <a:rPr lang="en-US" sz="2600" dirty="0"/>
              <a:t>Oregon </a:t>
            </a:r>
            <a:r>
              <a:rPr lang="en-US" sz="2600" b="1" dirty="0">
                <a:solidFill>
                  <a:srgbClr val="FF0000"/>
                </a:solidFill>
              </a:rPr>
              <a:t>rejected</a:t>
            </a:r>
            <a:r>
              <a:rPr lang="en-US" sz="2600" dirty="0"/>
              <a:t> a measure to block abortion access for public employees and women covered by Medicaid.</a:t>
            </a:r>
          </a:p>
          <a:p>
            <a:pPr lvl="1"/>
            <a:r>
              <a:rPr lang="en-US" sz="2600" dirty="0"/>
              <a:t>West Virginia </a:t>
            </a:r>
            <a:r>
              <a:rPr lang="en-US" sz="2600" b="1" dirty="0"/>
              <a:t>approved</a:t>
            </a:r>
            <a:r>
              <a:rPr lang="en-US" sz="2600" dirty="0"/>
              <a:t> stripping the state Constitution of any right to an abortion or state Medicaid funding for abortions.</a:t>
            </a:r>
          </a:p>
          <a:p>
            <a:endParaRPr lang="en-US"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1245" y="2501662"/>
            <a:ext cx="4226291" cy="2863970"/>
          </a:xfrm>
          <a:prstGeom prst="rect">
            <a:avLst/>
          </a:prstGeom>
        </p:spPr>
      </p:pic>
    </p:spTree>
    <p:extLst>
      <p:ext uri="{BB962C8B-B14F-4D97-AF65-F5344CB8AC3E}">
        <p14:creationId xmlns:p14="http://schemas.microsoft.com/office/powerpoint/2010/main" val="225374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1552575"/>
          </a:xfrm>
          <a:prstGeom prst="rect">
            <a:avLst/>
          </a:prstGeom>
        </p:spPr>
      </p:pic>
      <p:sp>
        <p:nvSpPr>
          <p:cNvPr id="23" name="TextBox 22"/>
          <p:cNvSpPr txBox="1"/>
          <p:nvPr/>
        </p:nvSpPr>
        <p:spPr>
          <a:xfrm>
            <a:off x="157163" y="51313"/>
            <a:ext cx="9415462" cy="707886"/>
          </a:xfrm>
          <a:prstGeom prst="rect">
            <a:avLst/>
          </a:prstGeom>
          <a:noFill/>
        </p:spPr>
        <p:txBody>
          <a:bodyPr wrap="square" rtlCol="0">
            <a:spAutoFit/>
          </a:bodyPr>
          <a:lstStyle/>
          <a:p>
            <a:r>
              <a:rPr lang="en-US" sz="4000" b="1" dirty="0">
                <a:solidFill>
                  <a:schemeClr val="bg1"/>
                </a:solidFill>
              </a:rPr>
              <a:t>Public Health Ballot Initiatives </a:t>
            </a: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2625" y="541781"/>
            <a:ext cx="1944890" cy="525373"/>
          </a:xfrm>
          <a:prstGeom prst="rect">
            <a:avLst/>
          </a:prstGeom>
        </p:spPr>
      </p:pic>
      <p:sp>
        <p:nvSpPr>
          <p:cNvPr id="6" name="Content Placeholder 5">
            <a:extLst>
              <a:ext uri="{FF2B5EF4-FFF2-40B4-BE49-F238E27FC236}">
                <a16:creationId xmlns:a16="http://schemas.microsoft.com/office/drawing/2014/main" id="{BACECAAC-C036-433F-AAC5-3ADA111C68D6}"/>
              </a:ext>
            </a:extLst>
          </p:cNvPr>
          <p:cNvSpPr>
            <a:spLocks noGrp="1"/>
          </p:cNvSpPr>
          <p:nvPr>
            <p:ph idx="1"/>
          </p:nvPr>
        </p:nvSpPr>
        <p:spPr>
          <a:xfrm>
            <a:off x="271851" y="1825624"/>
            <a:ext cx="5671750" cy="5032376"/>
          </a:xfrm>
        </p:spPr>
        <p:txBody>
          <a:bodyPr>
            <a:normAutofit/>
          </a:bodyPr>
          <a:lstStyle/>
          <a:p>
            <a:pPr marL="0" indent="0">
              <a:buNone/>
            </a:pPr>
            <a:r>
              <a:rPr lang="en-US" b="1" dirty="0"/>
              <a:t>Sugar Sweetened Beverages</a:t>
            </a:r>
          </a:p>
          <a:p>
            <a:pPr lvl="1"/>
            <a:r>
              <a:rPr lang="en-US" sz="2800" dirty="0"/>
              <a:t>Oregon </a:t>
            </a:r>
            <a:r>
              <a:rPr lang="en-US" sz="2800" b="1" dirty="0">
                <a:solidFill>
                  <a:srgbClr val="FF0000"/>
                </a:solidFill>
              </a:rPr>
              <a:t>rejected</a:t>
            </a:r>
            <a:r>
              <a:rPr lang="en-US" sz="2800" dirty="0"/>
              <a:t> a ballot measure that  would have prevented local governments from taxing soda and sugary beverages. </a:t>
            </a:r>
          </a:p>
          <a:p>
            <a:pPr marL="0" indent="0">
              <a:buNone/>
            </a:pPr>
            <a:r>
              <a:rPr lang="en-US" b="1" dirty="0"/>
              <a:t>Carbon Fee</a:t>
            </a:r>
          </a:p>
          <a:p>
            <a:pPr lvl="1"/>
            <a:r>
              <a:rPr lang="en-US" sz="2800" dirty="0"/>
              <a:t>Washington </a:t>
            </a:r>
            <a:r>
              <a:rPr lang="en-US" sz="2800" b="1" dirty="0">
                <a:solidFill>
                  <a:srgbClr val="FF0000"/>
                </a:solidFill>
              </a:rPr>
              <a:t>rejected</a:t>
            </a:r>
            <a:r>
              <a:rPr lang="en-US" sz="2800" dirty="0"/>
              <a:t> a ballot measure to put a tax on carbon emissions to fund environmental health programs.</a:t>
            </a:r>
          </a:p>
          <a:p>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3945" y="4511674"/>
            <a:ext cx="3583137" cy="2130181"/>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98015" y="1825624"/>
            <a:ext cx="3619500" cy="2413000"/>
          </a:xfrm>
          <a:prstGeom prst="rect">
            <a:avLst/>
          </a:prstGeom>
        </p:spPr>
      </p:pic>
    </p:spTree>
    <p:extLst>
      <p:ext uri="{BB962C8B-B14F-4D97-AF65-F5344CB8AC3E}">
        <p14:creationId xmlns:p14="http://schemas.microsoft.com/office/powerpoint/2010/main" val="1978997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1552575"/>
          </a:xfrm>
          <a:prstGeom prst="rect">
            <a:avLst/>
          </a:prstGeom>
        </p:spPr>
      </p:pic>
      <p:sp>
        <p:nvSpPr>
          <p:cNvPr id="23" name="TextBox 22"/>
          <p:cNvSpPr txBox="1"/>
          <p:nvPr/>
        </p:nvSpPr>
        <p:spPr>
          <a:xfrm>
            <a:off x="157163" y="19617"/>
            <a:ext cx="9415462" cy="707886"/>
          </a:xfrm>
          <a:prstGeom prst="rect">
            <a:avLst/>
          </a:prstGeom>
          <a:noFill/>
        </p:spPr>
        <p:txBody>
          <a:bodyPr wrap="square" rtlCol="0">
            <a:spAutoFit/>
          </a:bodyPr>
          <a:lstStyle/>
          <a:p>
            <a:r>
              <a:rPr lang="en-US" sz="4000" b="1" dirty="0">
                <a:solidFill>
                  <a:schemeClr val="bg1"/>
                </a:solidFill>
              </a:rPr>
              <a:t>Lame Duck—What to Expect </a:t>
            </a: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2625" y="541781"/>
            <a:ext cx="1944890" cy="525373"/>
          </a:xfrm>
          <a:prstGeom prst="rect">
            <a:avLst/>
          </a:prstGeom>
        </p:spPr>
      </p:pic>
      <p:sp>
        <p:nvSpPr>
          <p:cNvPr id="5" name="Content Placeholder 4">
            <a:extLst>
              <a:ext uri="{FF2B5EF4-FFF2-40B4-BE49-F238E27FC236}">
                <a16:creationId xmlns:a16="http://schemas.microsoft.com/office/drawing/2014/main" id="{E0502254-D820-43D9-82C9-FE6AFE8C3B46}"/>
              </a:ext>
            </a:extLst>
          </p:cNvPr>
          <p:cNvSpPr>
            <a:spLocks noGrp="1"/>
          </p:cNvSpPr>
          <p:nvPr>
            <p:ph sz="half" idx="1"/>
          </p:nvPr>
        </p:nvSpPr>
        <p:spPr>
          <a:xfrm>
            <a:off x="259882" y="1828800"/>
            <a:ext cx="5759918" cy="4723001"/>
          </a:xfrm>
        </p:spPr>
        <p:txBody>
          <a:bodyPr>
            <a:normAutofit lnSpcReduction="10000"/>
          </a:bodyPr>
          <a:lstStyle/>
          <a:p>
            <a:r>
              <a:rPr lang="en-US" dirty="0"/>
              <a:t>FY2019 appropriations for most of the government including Agriculture, FDA </a:t>
            </a:r>
          </a:p>
          <a:p>
            <a:pPr lvl="1"/>
            <a:r>
              <a:rPr lang="en-US" dirty="0"/>
              <a:t>Labor HHS is already complete</a:t>
            </a:r>
          </a:p>
          <a:p>
            <a:r>
              <a:rPr lang="en-US" dirty="0"/>
              <a:t>Reauthorization of the Pandemic and All Hazards Preparedness Act</a:t>
            </a:r>
          </a:p>
          <a:p>
            <a:pPr lvl="1"/>
            <a:r>
              <a:rPr lang="en-US" dirty="0"/>
              <a:t>Includes Public Health Emergency Preparedness and Hospital Preparedness programs</a:t>
            </a:r>
          </a:p>
          <a:p>
            <a:r>
              <a:rPr lang="en-US" dirty="0"/>
              <a:t>Farm Bill Reauthorization</a:t>
            </a:r>
          </a:p>
          <a:p>
            <a:pPr lvl="1"/>
            <a:r>
              <a:rPr lang="en-US" dirty="0"/>
              <a:t>Supplemental Nutrition Assistance Program</a:t>
            </a:r>
          </a:p>
        </p:txBody>
      </p:sp>
      <p:pic>
        <p:nvPicPr>
          <p:cNvPr id="2" name="Content Placeholder 1">
            <a:extLst>
              <a:ext uri="{FF2B5EF4-FFF2-40B4-BE49-F238E27FC236}">
                <a16:creationId xmlns:a16="http://schemas.microsoft.com/office/drawing/2014/main" id="{AC4DCEEF-E31C-4F06-94CF-C62AA73EF354}"/>
              </a:ext>
            </a:extLst>
          </p:cNvPr>
          <p:cNvPicPr>
            <a:picLocks noGrp="1" noChangeAspect="1"/>
          </p:cNvPicPr>
          <p:nvPr>
            <p:ph sz="half" idx="2"/>
          </p:nvPr>
        </p:nvPicPr>
        <p:blipFill>
          <a:blip r:embed="rId5"/>
          <a:stretch>
            <a:fillRect/>
          </a:stretch>
        </p:blipFill>
        <p:spPr>
          <a:xfrm>
            <a:off x="6511569" y="1721296"/>
            <a:ext cx="3083849" cy="2312887"/>
          </a:xfrm>
          <a:prstGeom prst="rect">
            <a:avLst/>
          </a:prstGeom>
        </p:spPr>
      </p:pic>
      <p:pic>
        <p:nvPicPr>
          <p:cNvPr id="3" name="Picture 2">
            <a:extLst>
              <a:ext uri="{FF2B5EF4-FFF2-40B4-BE49-F238E27FC236}">
                <a16:creationId xmlns:a16="http://schemas.microsoft.com/office/drawing/2014/main" id="{D8296959-C7D5-4DAD-8520-6539933057A9}"/>
              </a:ext>
            </a:extLst>
          </p:cNvPr>
          <p:cNvPicPr>
            <a:picLocks noChangeAspect="1"/>
          </p:cNvPicPr>
          <p:nvPr/>
        </p:nvPicPr>
        <p:blipFill>
          <a:blip r:embed="rId6"/>
          <a:stretch>
            <a:fillRect/>
          </a:stretch>
        </p:blipFill>
        <p:spPr>
          <a:xfrm>
            <a:off x="9044949" y="4519603"/>
            <a:ext cx="2809875" cy="1628775"/>
          </a:xfrm>
          <a:prstGeom prst="rect">
            <a:avLst/>
          </a:prstGeom>
        </p:spPr>
      </p:pic>
    </p:spTree>
    <p:extLst>
      <p:ext uri="{BB962C8B-B14F-4D97-AF65-F5344CB8AC3E}">
        <p14:creationId xmlns:p14="http://schemas.microsoft.com/office/powerpoint/2010/main" val="1813403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3469" y="1263586"/>
            <a:ext cx="1458668" cy="394030"/>
          </a:xfrm>
          <a:prstGeom prst="rect">
            <a:avLst/>
          </a:prstGeom>
        </p:spPr>
      </p:pic>
      <p:sp>
        <p:nvSpPr>
          <p:cNvPr id="2" name="Title 1"/>
          <p:cNvSpPr>
            <a:spLocks noGrp="1"/>
          </p:cNvSpPr>
          <p:nvPr>
            <p:ph type="title" idx="4294967295"/>
          </p:nvPr>
        </p:nvSpPr>
        <p:spPr>
          <a:xfrm>
            <a:off x="1524000" y="1593851"/>
            <a:ext cx="7886700" cy="995363"/>
          </a:xfrm>
        </p:spPr>
        <p:txBody>
          <a:bodyPr/>
          <a:lstStyle/>
          <a:p>
            <a:r>
              <a:rPr lang="en-US" dirty="0"/>
              <a:t> </a:t>
            </a:r>
          </a:p>
        </p:txBody>
      </p:sp>
      <p:grpSp>
        <p:nvGrpSpPr>
          <p:cNvPr id="96" name="Group 488"/>
          <p:cNvGrpSpPr>
            <a:grpSpLocks/>
          </p:cNvGrpSpPr>
          <p:nvPr/>
        </p:nvGrpSpPr>
        <p:grpSpPr bwMode="auto">
          <a:xfrm>
            <a:off x="2781300" y="1606208"/>
            <a:ext cx="6597391" cy="4334249"/>
            <a:chOff x="0" y="0"/>
            <a:chExt cx="10810" cy="4989"/>
          </a:xfrm>
        </p:grpSpPr>
        <p:grpSp>
          <p:nvGrpSpPr>
            <p:cNvPr id="97" name="Group 969"/>
            <p:cNvGrpSpPr>
              <a:grpSpLocks/>
            </p:cNvGrpSpPr>
            <p:nvPr/>
          </p:nvGrpSpPr>
          <p:grpSpPr bwMode="auto">
            <a:xfrm>
              <a:off x="1993" y="3987"/>
              <a:ext cx="397" cy="189"/>
              <a:chOff x="1993" y="3987"/>
              <a:chExt cx="397" cy="189"/>
            </a:xfrm>
          </p:grpSpPr>
          <p:sp>
            <p:nvSpPr>
              <p:cNvPr id="578" name="Freeform 970"/>
              <p:cNvSpPr>
                <a:spLocks/>
              </p:cNvSpPr>
              <p:nvPr/>
            </p:nvSpPr>
            <p:spPr bwMode="auto">
              <a:xfrm>
                <a:off x="1993" y="3987"/>
                <a:ext cx="397" cy="189"/>
              </a:xfrm>
              <a:custGeom>
                <a:avLst/>
                <a:gdLst>
                  <a:gd name="T0" fmla="+- 0 1993 1993"/>
                  <a:gd name="T1" fmla="*/ T0 w 397"/>
                  <a:gd name="T2" fmla="+- 0 3987 3987"/>
                  <a:gd name="T3" fmla="*/ 3987 h 189"/>
                  <a:gd name="T4" fmla="+- 0 2390 1993"/>
                  <a:gd name="T5" fmla="*/ T4 w 397"/>
                  <a:gd name="T6" fmla="+- 0 3987 3987"/>
                  <a:gd name="T7" fmla="*/ 3987 h 189"/>
                  <a:gd name="T8" fmla="+- 0 2390 1993"/>
                  <a:gd name="T9" fmla="*/ T8 w 397"/>
                  <a:gd name="T10" fmla="+- 0 4175 3987"/>
                  <a:gd name="T11" fmla="*/ 4175 h 189"/>
                  <a:gd name="T12" fmla="+- 0 1993 1993"/>
                  <a:gd name="T13" fmla="*/ T12 w 397"/>
                  <a:gd name="T14" fmla="+- 0 4175 3987"/>
                  <a:gd name="T15" fmla="*/ 4175 h 189"/>
                  <a:gd name="T16" fmla="+- 0 1993 1993"/>
                  <a:gd name="T17" fmla="*/ T16 w 397"/>
                  <a:gd name="T18" fmla="+- 0 3987 3987"/>
                  <a:gd name="T19" fmla="*/ 3987 h 189"/>
                </a:gdLst>
                <a:ahLst/>
                <a:cxnLst>
                  <a:cxn ang="0">
                    <a:pos x="T1" y="T3"/>
                  </a:cxn>
                  <a:cxn ang="0">
                    <a:pos x="T5" y="T7"/>
                  </a:cxn>
                  <a:cxn ang="0">
                    <a:pos x="T9" y="T11"/>
                  </a:cxn>
                  <a:cxn ang="0">
                    <a:pos x="T13" y="T15"/>
                  </a:cxn>
                  <a:cxn ang="0">
                    <a:pos x="T17" y="T19"/>
                  </a:cxn>
                </a:cxnLst>
                <a:rect l="0" t="0" r="r" b="b"/>
                <a:pathLst>
                  <a:path w="397" h="189">
                    <a:moveTo>
                      <a:pt x="0" y="0"/>
                    </a:moveTo>
                    <a:lnTo>
                      <a:pt x="397" y="0"/>
                    </a:lnTo>
                    <a:lnTo>
                      <a:pt x="397" y="188"/>
                    </a:lnTo>
                    <a:lnTo>
                      <a:pt x="0" y="188"/>
                    </a:lnTo>
                    <a:lnTo>
                      <a:pt x="0" y="0"/>
                    </a:lnTo>
                    <a:close/>
                  </a:path>
                </a:pathLst>
              </a:custGeom>
              <a:noFill/>
              <a:ln w="15684">
                <a:solidFill>
                  <a:srgbClr val="9BD0D5"/>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98" name="Group 967"/>
            <p:cNvGrpSpPr>
              <a:grpSpLocks/>
            </p:cNvGrpSpPr>
            <p:nvPr/>
          </p:nvGrpSpPr>
          <p:grpSpPr bwMode="auto">
            <a:xfrm>
              <a:off x="2216" y="4011"/>
              <a:ext cx="151" cy="141"/>
              <a:chOff x="2216" y="4011"/>
              <a:chExt cx="151" cy="141"/>
            </a:xfrm>
          </p:grpSpPr>
          <p:sp>
            <p:nvSpPr>
              <p:cNvPr id="577" name="Freeform 968"/>
              <p:cNvSpPr>
                <a:spLocks/>
              </p:cNvSpPr>
              <p:nvPr/>
            </p:nvSpPr>
            <p:spPr bwMode="auto">
              <a:xfrm>
                <a:off x="2216" y="4011"/>
                <a:ext cx="151" cy="141"/>
              </a:xfrm>
              <a:custGeom>
                <a:avLst/>
                <a:gdLst>
                  <a:gd name="T0" fmla="+- 0 2367 2216"/>
                  <a:gd name="T1" fmla="*/ T0 w 151"/>
                  <a:gd name="T2" fmla="+- 0 4152 4011"/>
                  <a:gd name="T3" fmla="*/ 4152 h 141"/>
                  <a:gd name="T4" fmla="+- 0 2235 2216"/>
                  <a:gd name="T5" fmla="*/ T4 w 151"/>
                  <a:gd name="T6" fmla="+- 0 4139 4011"/>
                  <a:gd name="T7" fmla="*/ 4139 h 141"/>
                  <a:gd name="T8" fmla="+- 0 2246 2216"/>
                  <a:gd name="T9" fmla="*/ T8 w 151"/>
                  <a:gd name="T10" fmla="+- 0 4122 4011"/>
                  <a:gd name="T11" fmla="*/ 4122 h 141"/>
                  <a:gd name="T12" fmla="+- 0 2252 2216"/>
                  <a:gd name="T13" fmla="*/ T12 w 151"/>
                  <a:gd name="T14" fmla="+- 0 4103 4011"/>
                  <a:gd name="T15" fmla="*/ 4103 h 141"/>
                  <a:gd name="T16" fmla="+- 0 2243 2216"/>
                  <a:gd name="T17" fmla="*/ T16 w 151"/>
                  <a:gd name="T18" fmla="+- 0 4038 4011"/>
                  <a:gd name="T19" fmla="*/ 4038 h 141"/>
                  <a:gd name="T20" fmla="+- 0 2216 2216"/>
                  <a:gd name="T21" fmla="*/ T20 w 151"/>
                  <a:gd name="T22" fmla="+- 0 4011 4011"/>
                  <a:gd name="T23" fmla="*/ 4011 h 141"/>
                  <a:gd name="T24" fmla="+- 0 2367 2216"/>
                  <a:gd name="T25" fmla="*/ T24 w 151"/>
                  <a:gd name="T26" fmla="+- 0 4011 4011"/>
                  <a:gd name="T27" fmla="*/ 4011 h 141"/>
                  <a:gd name="T28" fmla="+- 0 2367 2216"/>
                  <a:gd name="T29" fmla="*/ T28 w 151"/>
                  <a:gd name="T30" fmla="+- 0 4152 4011"/>
                  <a:gd name="T31" fmla="*/ 4152 h 14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1" h="141">
                    <a:moveTo>
                      <a:pt x="151" y="141"/>
                    </a:moveTo>
                    <a:lnTo>
                      <a:pt x="19" y="128"/>
                    </a:lnTo>
                    <a:lnTo>
                      <a:pt x="30" y="111"/>
                    </a:lnTo>
                    <a:lnTo>
                      <a:pt x="36" y="92"/>
                    </a:lnTo>
                    <a:lnTo>
                      <a:pt x="27" y="27"/>
                    </a:lnTo>
                    <a:lnTo>
                      <a:pt x="0" y="0"/>
                    </a:lnTo>
                    <a:lnTo>
                      <a:pt x="151" y="0"/>
                    </a:lnTo>
                    <a:lnTo>
                      <a:pt x="151"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99" name="Group 965"/>
            <p:cNvGrpSpPr>
              <a:grpSpLocks/>
            </p:cNvGrpSpPr>
            <p:nvPr/>
          </p:nvGrpSpPr>
          <p:grpSpPr bwMode="auto">
            <a:xfrm>
              <a:off x="2013" y="4011"/>
              <a:ext cx="143" cy="141"/>
              <a:chOff x="2013" y="4011"/>
              <a:chExt cx="143" cy="141"/>
            </a:xfrm>
          </p:grpSpPr>
          <p:sp>
            <p:nvSpPr>
              <p:cNvPr id="576" name="Freeform 966"/>
              <p:cNvSpPr>
                <a:spLocks/>
              </p:cNvSpPr>
              <p:nvPr/>
            </p:nvSpPr>
            <p:spPr bwMode="auto">
              <a:xfrm>
                <a:off x="2013" y="4011"/>
                <a:ext cx="143" cy="141"/>
              </a:xfrm>
              <a:custGeom>
                <a:avLst/>
                <a:gdLst>
                  <a:gd name="T0" fmla="+- 0 2150 2013"/>
                  <a:gd name="T1" fmla="*/ T0 w 143"/>
                  <a:gd name="T2" fmla="+- 0 4152 4011"/>
                  <a:gd name="T3" fmla="*/ 4152 h 141"/>
                  <a:gd name="T4" fmla="+- 0 2013 2013"/>
                  <a:gd name="T5" fmla="*/ T4 w 143"/>
                  <a:gd name="T6" fmla="+- 0 4152 4011"/>
                  <a:gd name="T7" fmla="*/ 4152 h 141"/>
                  <a:gd name="T8" fmla="+- 0 2013 2013"/>
                  <a:gd name="T9" fmla="*/ T8 w 143"/>
                  <a:gd name="T10" fmla="+- 0 4011 4011"/>
                  <a:gd name="T11" fmla="*/ 4011 h 141"/>
                  <a:gd name="T12" fmla="+- 0 2156 2013"/>
                  <a:gd name="T13" fmla="*/ T12 w 143"/>
                  <a:gd name="T14" fmla="+- 0 4012 4011"/>
                  <a:gd name="T15" fmla="*/ 4012 h 141"/>
                  <a:gd name="T16" fmla="+- 0 2141 2013"/>
                  <a:gd name="T17" fmla="*/ T16 w 143"/>
                  <a:gd name="T18" fmla="+- 0 4024 4011"/>
                  <a:gd name="T19" fmla="*/ 4024 h 141"/>
                  <a:gd name="T20" fmla="+- 0 2129 2013"/>
                  <a:gd name="T21" fmla="*/ T20 w 143"/>
                  <a:gd name="T22" fmla="+- 0 4041 4011"/>
                  <a:gd name="T23" fmla="*/ 4041 h 141"/>
                  <a:gd name="T24" fmla="+- 0 2122 2013"/>
                  <a:gd name="T25" fmla="*/ T24 w 143"/>
                  <a:gd name="T26" fmla="+- 0 4061 4011"/>
                  <a:gd name="T27" fmla="*/ 4061 h 141"/>
                  <a:gd name="T28" fmla="+- 0 2119 2013"/>
                  <a:gd name="T29" fmla="*/ T28 w 143"/>
                  <a:gd name="T30" fmla="+- 0 4084 4011"/>
                  <a:gd name="T31" fmla="*/ 4084 h 141"/>
                  <a:gd name="T32" fmla="+- 0 2120 2013"/>
                  <a:gd name="T33" fmla="*/ T32 w 143"/>
                  <a:gd name="T34" fmla="+- 0 4100 4011"/>
                  <a:gd name="T35" fmla="*/ 4100 h 141"/>
                  <a:gd name="T36" fmla="+- 0 2126 2013"/>
                  <a:gd name="T37" fmla="*/ T36 w 143"/>
                  <a:gd name="T38" fmla="+- 0 4119 4011"/>
                  <a:gd name="T39" fmla="*/ 4119 h 141"/>
                  <a:gd name="T40" fmla="+- 0 2136 2013"/>
                  <a:gd name="T41" fmla="*/ T40 w 143"/>
                  <a:gd name="T42" fmla="+- 0 4136 4011"/>
                  <a:gd name="T43" fmla="*/ 4136 h 141"/>
                  <a:gd name="T44" fmla="+- 0 2150 2013"/>
                  <a:gd name="T45" fmla="*/ T44 w 143"/>
                  <a:gd name="T46" fmla="+- 0 4152 4011"/>
                  <a:gd name="T47" fmla="*/ 4152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3" h="141">
                    <a:moveTo>
                      <a:pt x="137" y="141"/>
                    </a:moveTo>
                    <a:lnTo>
                      <a:pt x="0" y="141"/>
                    </a:lnTo>
                    <a:lnTo>
                      <a:pt x="0" y="0"/>
                    </a:lnTo>
                    <a:lnTo>
                      <a:pt x="143" y="1"/>
                    </a:lnTo>
                    <a:lnTo>
                      <a:pt x="128" y="13"/>
                    </a:lnTo>
                    <a:lnTo>
                      <a:pt x="116" y="30"/>
                    </a:lnTo>
                    <a:lnTo>
                      <a:pt x="109" y="50"/>
                    </a:lnTo>
                    <a:lnTo>
                      <a:pt x="106" y="73"/>
                    </a:lnTo>
                    <a:lnTo>
                      <a:pt x="107" y="89"/>
                    </a:lnTo>
                    <a:lnTo>
                      <a:pt x="113" y="108"/>
                    </a:lnTo>
                    <a:lnTo>
                      <a:pt x="123" y="125"/>
                    </a:lnTo>
                    <a:lnTo>
                      <a:pt x="137"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00" name="Group 959"/>
            <p:cNvGrpSpPr>
              <a:grpSpLocks/>
            </p:cNvGrpSpPr>
            <p:nvPr/>
          </p:nvGrpSpPr>
          <p:grpSpPr bwMode="auto">
            <a:xfrm>
              <a:off x="2157" y="4024"/>
              <a:ext cx="61" cy="112"/>
              <a:chOff x="2157" y="4024"/>
              <a:chExt cx="61" cy="112"/>
            </a:xfrm>
          </p:grpSpPr>
          <p:sp>
            <p:nvSpPr>
              <p:cNvPr id="571" name="Freeform 964"/>
              <p:cNvSpPr>
                <a:spLocks/>
              </p:cNvSpPr>
              <p:nvPr/>
            </p:nvSpPr>
            <p:spPr bwMode="auto">
              <a:xfrm>
                <a:off x="2157" y="4024"/>
                <a:ext cx="61" cy="112"/>
              </a:xfrm>
              <a:custGeom>
                <a:avLst/>
                <a:gdLst>
                  <a:gd name="T0" fmla="+- 0 2190 2157"/>
                  <a:gd name="T1" fmla="*/ T0 w 61"/>
                  <a:gd name="T2" fmla="+- 0 4114 4024"/>
                  <a:gd name="T3" fmla="*/ 4114 h 112"/>
                  <a:gd name="T4" fmla="+- 0 2185 2157"/>
                  <a:gd name="T5" fmla="*/ T4 w 61"/>
                  <a:gd name="T6" fmla="+- 0 4114 4024"/>
                  <a:gd name="T7" fmla="*/ 4114 h 112"/>
                  <a:gd name="T8" fmla="+- 0 2185 2157"/>
                  <a:gd name="T9" fmla="*/ T8 w 61"/>
                  <a:gd name="T10" fmla="+- 0 4081 4024"/>
                  <a:gd name="T11" fmla="*/ 4081 h 112"/>
                  <a:gd name="T12" fmla="+- 0 2176 2157"/>
                  <a:gd name="T13" fmla="*/ T12 w 61"/>
                  <a:gd name="T14" fmla="+- 0 4079 4024"/>
                  <a:gd name="T15" fmla="*/ 4079 h 112"/>
                  <a:gd name="T16" fmla="+- 0 2169 2157"/>
                  <a:gd name="T17" fmla="*/ T16 w 61"/>
                  <a:gd name="T18" fmla="+- 0 4076 4024"/>
                  <a:gd name="T19" fmla="*/ 4076 h 112"/>
                  <a:gd name="T20" fmla="+- 0 2161 2157"/>
                  <a:gd name="T21" fmla="*/ T20 w 61"/>
                  <a:gd name="T22" fmla="+- 0 4069 4024"/>
                  <a:gd name="T23" fmla="*/ 4069 h 112"/>
                  <a:gd name="T24" fmla="+- 0 2159 2157"/>
                  <a:gd name="T25" fmla="*/ T24 w 61"/>
                  <a:gd name="T26" fmla="+- 0 4063 4024"/>
                  <a:gd name="T27" fmla="*/ 4063 h 112"/>
                  <a:gd name="T28" fmla="+- 0 2159 2157"/>
                  <a:gd name="T29" fmla="*/ T28 w 61"/>
                  <a:gd name="T30" fmla="+- 0 4050 4024"/>
                  <a:gd name="T31" fmla="*/ 4050 h 112"/>
                  <a:gd name="T32" fmla="+- 0 2161 2157"/>
                  <a:gd name="T33" fmla="*/ T32 w 61"/>
                  <a:gd name="T34" fmla="+- 0 4044 4024"/>
                  <a:gd name="T35" fmla="*/ 4044 h 112"/>
                  <a:gd name="T36" fmla="+- 0 2170 2157"/>
                  <a:gd name="T37" fmla="*/ T36 w 61"/>
                  <a:gd name="T38" fmla="+- 0 4034 4024"/>
                  <a:gd name="T39" fmla="*/ 4034 h 112"/>
                  <a:gd name="T40" fmla="+- 0 2176 2157"/>
                  <a:gd name="T41" fmla="*/ T40 w 61"/>
                  <a:gd name="T42" fmla="+- 0 4032 4024"/>
                  <a:gd name="T43" fmla="*/ 4032 h 112"/>
                  <a:gd name="T44" fmla="+- 0 2185 2157"/>
                  <a:gd name="T45" fmla="*/ T44 w 61"/>
                  <a:gd name="T46" fmla="+- 0 4032 4024"/>
                  <a:gd name="T47" fmla="*/ 4032 h 112"/>
                  <a:gd name="T48" fmla="+- 0 2185 2157"/>
                  <a:gd name="T49" fmla="*/ T48 w 61"/>
                  <a:gd name="T50" fmla="+- 0 4024 4024"/>
                  <a:gd name="T51" fmla="*/ 4024 h 112"/>
                  <a:gd name="T52" fmla="+- 0 2190 2157"/>
                  <a:gd name="T53" fmla="*/ T52 w 61"/>
                  <a:gd name="T54" fmla="+- 0 4024 4024"/>
                  <a:gd name="T55" fmla="*/ 4024 h 112"/>
                  <a:gd name="T56" fmla="+- 0 2190 2157"/>
                  <a:gd name="T57" fmla="*/ T56 w 61"/>
                  <a:gd name="T58" fmla="+- 0 4032 4024"/>
                  <a:gd name="T59" fmla="*/ 4032 h 112"/>
                  <a:gd name="T60" fmla="+- 0 2198 2157"/>
                  <a:gd name="T61" fmla="*/ T60 w 61"/>
                  <a:gd name="T62" fmla="+- 0 4032 4024"/>
                  <a:gd name="T63" fmla="*/ 4032 h 112"/>
                  <a:gd name="T64" fmla="+- 0 2205 2157"/>
                  <a:gd name="T65" fmla="*/ T64 w 61"/>
                  <a:gd name="T66" fmla="+- 0 4035 4024"/>
                  <a:gd name="T67" fmla="*/ 4035 h 112"/>
                  <a:gd name="T68" fmla="+- 0 2209 2157"/>
                  <a:gd name="T69" fmla="*/ T68 w 61"/>
                  <a:gd name="T70" fmla="+- 0 4039 4024"/>
                  <a:gd name="T71" fmla="*/ 4039 h 112"/>
                  <a:gd name="T72" fmla="+- 0 2211 2157"/>
                  <a:gd name="T73" fmla="*/ T72 w 61"/>
                  <a:gd name="T74" fmla="+- 0 4041 4024"/>
                  <a:gd name="T75" fmla="*/ 4041 h 112"/>
                  <a:gd name="T76" fmla="+- 0 2185 2157"/>
                  <a:gd name="T77" fmla="*/ T76 w 61"/>
                  <a:gd name="T78" fmla="+- 0 4041 4024"/>
                  <a:gd name="T79" fmla="*/ 4041 h 112"/>
                  <a:gd name="T80" fmla="+- 0 2179 2157"/>
                  <a:gd name="T81" fmla="*/ T80 w 61"/>
                  <a:gd name="T82" fmla="+- 0 4041 4024"/>
                  <a:gd name="T83" fmla="*/ 4041 h 112"/>
                  <a:gd name="T84" fmla="+- 0 2175 2157"/>
                  <a:gd name="T85" fmla="*/ T84 w 61"/>
                  <a:gd name="T86" fmla="+- 0 4043 4024"/>
                  <a:gd name="T87" fmla="*/ 4043 h 112"/>
                  <a:gd name="T88" fmla="+- 0 2173 2157"/>
                  <a:gd name="T89" fmla="*/ T88 w 61"/>
                  <a:gd name="T90" fmla="+- 0 4046 4024"/>
                  <a:gd name="T91" fmla="*/ 4046 h 112"/>
                  <a:gd name="T92" fmla="+- 0 2171 2157"/>
                  <a:gd name="T93" fmla="*/ T92 w 61"/>
                  <a:gd name="T94" fmla="+- 0 4049 4024"/>
                  <a:gd name="T95" fmla="*/ 4049 h 112"/>
                  <a:gd name="T96" fmla="+- 0 2170 2157"/>
                  <a:gd name="T97" fmla="*/ T96 w 61"/>
                  <a:gd name="T98" fmla="+- 0 4052 4024"/>
                  <a:gd name="T99" fmla="*/ 4052 h 112"/>
                  <a:gd name="T100" fmla="+- 0 2170 2157"/>
                  <a:gd name="T101" fmla="*/ T100 w 61"/>
                  <a:gd name="T102" fmla="+- 0 4059 4024"/>
                  <a:gd name="T103" fmla="*/ 4059 h 112"/>
                  <a:gd name="T104" fmla="+- 0 2171 2157"/>
                  <a:gd name="T105" fmla="*/ T104 w 61"/>
                  <a:gd name="T106" fmla="+- 0 4063 4024"/>
                  <a:gd name="T107" fmla="*/ 4063 h 112"/>
                  <a:gd name="T108" fmla="+- 0 2174 2157"/>
                  <a:gd name="T109" fmla="*/ T108 w 61"/>
                  <a:gd name="T110" fmla="+- 0 4065 4024"/>
                  <a:gd name="T111" fmla="*/ 4065 h 112"/>
                  <a:gd name="T112" fmla="+- 0 2176 2157"/>
                  <a:gd name="T113" fmla="*/ T112 w 61"/>
                  <a:gd name="T114" fmla="+- 0 4067 4024"/>
                  <a:gd name="T115" fmla="*/ 4067 h 112"/>
                  <a:gd name="T116" fmla="+- 0 2180 2157"/>
                  <a:gd name="T117" fmla="*/ T116 w 61"/>
                  <a:gd name="T118" fmla="+- 0 4069 4024"/>
                  <a:gd name="T119" fmla="*/ 4069 h 112"/>
                  <a:gd name="T120" fmla="+- 0 2185 2157"/>
                  <a:gd name="T121" fmla="*/ T120 w 61"/>
                  <a:gd name="T122" fmla="+- 0 4070 4024"/>
                  <a:gd name="T123" fmla="*/ 4070 h 112"/>
                  <a:gd name="T124" fmla="+- 0 2190 2157"/>
                  <a:gd name="T125" fmla="*/ T124 w 61"/>
                  <a:gd name="T126" fmla="+- 0 4070 4024"/>
                  <a:gd name="T127" fmla="*/ 4070 h 112"/>
                  <a:gd name="T128" fmla="+- 0 2190 2157"/>
                  <a:gd name="T129" fmla="*/ T128 w 61"/>
                  <a:gd name="T130" fmla="+- 0 4071 4024"/>
                  <a:gd name="T131" fmla="*/ 4071 h 112"/>
                  <a:gd name="T132" fmla="+- 0 2200 2157"/>
                  <a:gd name="T133" fmla="*/ T132 w 61"/>
                  <a:gd name="T134" fmla="+- 0 4073 4024"/>
                  <a:gd name="T135" fmla="*/ 4073 h 112"/>
                  <a:gd name="T136" fmla="+- 0 2206 2157"/>
                  <a:gd name="T137" fmla="*/ T136 w 61"/>
                  <a:gd name="T138" fmla="+- 0 4076 4024"/>
                  <a:gd name="T139" fmla="*/ 4076 h 112"/>
                  <a:gd name="T140" fmla="+- 0 2215 2157"/>
                  <a:gd name="T141" fmla="*/ T140 w 61"/>
                  <a:gd name="T142" fmla="+- 0 4082 4024"/>
                  <a:gd name="T143" fmla="*/ 4082 h 112"/>
                  <a:gd name="T144" fmla="+- 0 2190 2157"/>
                  <a:gd name="T145" fmla="*/ T144 w 61"/>
                  <a:gd name="T146" fmla="+- 0 4082 4024"/>
                  <a:gd name="T147" fmla="*/ 4082 h 112"/>
                  <a:gd name="T148" fmla="+- 0 2190 2157"/>
                  <a:gd name="T149" fmla="*/ T148 w 61"/>
                  <a:gd name="T150" fmla="+- 0 4114 4024"/>
                  <a:gd name="T151" fmla="*/ 4114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61" h="112">
                    <a:moveTo>
                      <a:pt x="33" y="90"/>
                    </a:moveTo>
                    <a:lnTo>
                      <a:pt x="28" y="90"/>
                    </a:lnTo>
                    <a:lnTo>
                      <a:pt x="28" y="57"/>
                    </a:lnTo>
                    <a:lnTo>
                      <a:pt x="19" y="55"/>
                    </a:lnTo>
                    <a:lnTo>
                      <a:pt x="12" y="52"/>
                    </a:lnTo>
                    <a:lnTo>
                      <a:pt x="4" y="45"/>
                    </a:lnTo>
                    <a:lnTo>
                      <a:pt x="2" y="39"/>
                    </a:lnTo>
                    <a:lnTo>
                      <a:pt x="2" y="26"/>
                    </a:lnTo>
                    <a:lnTo>
                      <a:pt x="4" y="20"/>
                    </a:lnTo>
                    <a:lnTo>
                      <a:pt x="13" y="10"/>
                    </a:lnTo>
                    <a:lnTo>
                      <a:pt x="19" y="8"/>
                    </a:lnTo>
                    <a:lnTo>
                      <a:pt x="28" y="8"/>
                    </a:lnTo>
                    <a:lnTo>
                      <a:pt x="28" y="0"/>
                    </a:lnTo>
                    <a:lnTo>
                      <a:pt x="33" y="0"/>
                    </a:lnTo>
                    <a:lnTo>
                      <a:pt x="33" y="8"/>
                    </a:lnTo>
                    <a:lnTo>
                      <a:pt x="41" y="8"/>
                    </a:lnTo>
                    <a:lnTo>
                      <a:pt x="48" y="11"/>
                    </a:lnTo>
                    <a:lnTo>
                      <a:pt x="52" y="15"/>
                    </a:lnTo>
                    <a:lnTo>
                      <a:pt x="54" y="17"/>
                    </a:lnTo>
                    <a:lnTo>
                      <a:pt x="28" y="17"/>
                    </a:lnTo>
                    <a:lnTo>
                      <a:pt x="22" y="17"/>
                    </a:lnTo>
                    <a:lnTo>
                      <a:pt x="18" y="19"/>
                    </a:lnTo>
                    <a:lnTo>
                      <a:pt x="16" y="22"/>
                    </a:lnTo>
                    <a:lnTo>
                      <a:pt x="14" y="25"/>
                    </a:lnTo>
                    <a:lnTo>
                      <a:pt x="13" y="28"/>
                    </a:lnTo>
                    <a:lnTo>
                      <a:pt x="13" y="35"/>
                    </a:lnTo>
                    <a:lnTo>
                      <a:pt x="14" y="39"/>
                    </a:lnTo>
                    <a:lnTo>
                      <a:pt x="17" y="41"/>
                    </a:lnTo>
                    <a:lnTo>
                      <a:pt x="19" y="43"/>
                    </a:lnTo>
                    <a:lnTo>
                      <a:pt x="23" y="45"/>
                    </a:lnTo>
                    <a:lnTo>
                      <a:pt x="28" y="46"/>
                    </a:lnTo>
                    <a:lnTo>
                      <a:pt x="33" y="46"/>
                    </a:lnTo>
                    <a:lnTo>
                      <a:pt x="33" y="47"/>
                    </a:lnTo>
                    <a:lnTo>
                      <a:pt x="43" y="49"/>
                    </a:lnTo>
                    <a:lnTo>
                      <a:pt x="49" y="52"/>
                    </a:lnTo>
                    <a:lnTo>
                      <a:pt x="58" y="58"/>
                    </a:lnTo>
                    <a:lnTo>
                      <a:pt x="33" y="58"/>
                    </a:lnTo>
                    <a:lnTo>
                      <a:pt x="33" y="9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72" name="Freeform 963"/>
              <p:cNvSpPr>
                <a:spLocks/>
              </p:cNvSpPr>
              <p:nvPr/>
            </p:nvSpPr>
            <p:spPr bwMode="auto">
              <a:xfrm>
                <a:off x="2157" y="4024"/>
                <a:ext cx="61" cy="112"/>
              </a:xfrm>
              <a:custGeom>
                <a:avLst/>
                <a:gdLst>
                  <a:gd name="T0" fmla="+- 0 2190 2157"/>
                  <a:gd name="T1" fmla="*/ T0 w 61"/>
                  <a:gd name="T2" fmla="+- 0 4070 4024"/>
                  <a:gd name="T3" fmla="*/ 4070 h 112"/>
                  <a:gd name="T4" fmla="+- 0 2185 2157"/>
                  <a:gd name="T5" fmla="*/ T4 w 61"/>
                  <a:gd name="T6" fmla="+- 0 4070 4024"/>
                  <a:gd name="T7" fmla="*/ 4070 h 112"/>
                  <a:gd name="T8" fmla="+- 0 2185 2157"/>
                  <a:gd name="T9" fmla="*/ T8 w 61"/>
                  <a:gd name="T10" fmla="+- 0 4041 4024"/>
                  <a:gd name="T11" fmla="*/ 4041 h 112"/>
                  <a:gd name="T12" fmla="+- 0 2211 2157"/>
                  <a:gd name="T13" fmla="*/ T12 w 61"/>
                  <a:gd name="T14" fmla="+- 0 4041 4024"/>
                  <a:gd name="T15" fmla="*/ 4041 h 112"/>
                  <a:gd name="T16" fmla="+- 0 2190 2157"/>
                  <a:gd name="T17" fmla="*/ T16 w 61"/>
                  <a:gd name="T18" fmla="+- 0 4041 4024"/>
                  <a:gd name="T19" fmla="*/ 4041 h 112"/>
                  <a:gd name="T20" fmla="+- 0 2190 2157"/>
                  <a:gd name="T21" fmla="*/ T20 w 61"/>
                  <a:gd name="T22" fmla="+- 0 4070 4024"/>
                  <a:gd name="T23" fmla="*/ 4070 h 112"/>
                </a:gdLst>
                <a:ahLst/>
                <a:cxnLst>
                  <a:cxn ang="0">
                    <a:pos x="T1" y="T3"/>
                  </a:cxn>
                  <a:cxn ang="0">
                    <a:pos x="T5" y="T7"/>
                  </a:cxn>
                  <a:cxn ang="0">
                    <a:pos x="T9" y="T11"/>
                  </a:cxn>
                  <a:cxn ang="0">
                    <a:pos x="T13" y="T15"/>
                  </a:cxn>
                  <a:cxn ang="0">
                    <a:pos x="T17" y="T19"/>
                  </a:cxn>
                  <a:cxn ang="0">
                    <a:pos x="T21" y="T23"/>
                  </a:cxn>
                </a:cxnLst>
                <a:rect l="0" t="0" r="r" b="b"/>
                <a:pathLst>
                  <a:path w="61" h="112">
                    <a:moveTo>
                      <a:pt x="33" y="46"/>
                    </a:moveTo>
                    <a:lnTo>
                      <a:pt x="28" y="46"/>
                    </a:lnTo>
                    <a:lnTo>
                      <a:pt x="28" y="17"/>
                    </a:lnTo>
                    <a:lnTo>
                      <a:pt x="54" y="17"/>
                    </a:lnTo>
                    <a:lnTo>
                      <a:pt x="33" y="17"/>
                    </a:lnTo>
                    <a:lnTo>
                      <a:pt x="33" y="46"/>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73" name="Freeform 962"/>
              <p:cNvSpPr>
                <a:spLocks/>
              </p:cNvSpPr>
              <p:nvPr/>
            </p:nvSpPr>
            <p:spPr bwMode="auto">
              <a:xfrm>
                <a:off x="2157" y="4024"/>
                <a:ext cx="61" cy="112"/>
              </a:xfrm>
              <a:custGeom>
                <a:avLst/>
                <a:gdLst>
                  <a:gd name="T0" fmla="+- 0 2216 2157"/>
                  <a:gd name="T1" fmla="*/ T0 w 61"/>
                  <a:gd name="T2" fmla="+- 0 4056 4024"/>
                  <a:gd name="T3" fmla="*/ 4056 h 112"/>
                  <a:gd name="T4" fmla="+- 0 2205 2157"/>
                  <a:gd name="T5" fmla="*/ T4 w 61"/>
                  <a:gd name="T6" fmla="+- 0 4056 4024"/>
                  <a:gd name="T7" fmla="*/ 4056 h 112"/>
                  <a:gd name="T8" fmla="+- 0 2205 2157"/>
                  <a:gd name="T9" fmla="*/ T8 w 61"/>
                  <a:gd name="T10" fmla="+- 0 4052 4024"/>
                  <a:gd name="T11" fmla="*/ 4052 h 112"/>
                  <a:gd name="T12" fmla="+- 0 2204 2157"/>
                  <a:gd name="T13" fmla="*/ T12 w 61"/>
                  <a:gd name="T14" fmla="+- 0 4050 4024"/>
                  <a:gd name="T15" fmla="*/ 4050 h 112"/>
                  <a:gd name="T16" fmla="+- 0 2202 2157"/>
                  <a:gd name="T17" fmla="*/ T16 w 61"/>
                  <a:gd name="T18" fmla="+- 0 4048 4024"/>
                  <a:gd name="T19" fmla="*/ 4048 h 112"/>
                  <a:gd name="T20" fmla="+- 0 2200 2157"/>
                  <a:gd name="T21" fmla="*/ T20 w 61"/>
                  <a:gd name="T22" fmla="+- 0 4043 4024"/>
                  <a:gd name="T23" fmla="*/ 4043 h 112"/>
                  <a:gd name="T24" fmla="+- 0 2196 2157"/>
                  <a:gd name="T25" fmla="*/ T24 w 61"/>
                  <a:gd name="T26" fmla="+- 0 4041 4024"/>
                  <a:gd name="T27" fmla="*/ 4041 h 112"/>
                  <a:gd name="T28" fmla="+- 0 2190 2157"/>
                  <a:gd name="T29" fmla="*/ T28 w 61"/>
                  <a:gd name="T30" fmla="+- 0 4041 4024"/>
                  <a:gd name="T31" fmla="*/ 4041 h 112"/>
                  <a:gd name="T32" fmla="+- 0 2211 2157"/>
                  <a:gd name="T33" fmla="*/ T32 w 61"/>
                  <a:gd name="T34" fmla="+- 0 4041 4024"/>
                  <a:gd name="T35" fmla="*/ 4041 h 112"/>
                  <a:gd name="T36" fmla="+- 0 2213 2157"/>
                  <a:gd name="T37" fmla="*/ T36 w 61"/>
                  <a:gd name="T38" fmla="+- 0 4043 4024"/>
                  <a:gd name="T39" fmla="*/ 4043 h 112"/>
                  <a:gd name="T40" fmla="+- 0 2215 2157"/>
                  <a:gd name="T41" fmla="*/ T40 w 61"/>
                  <a:gd name="T42" fmla="+- 0 4049 4024"/>
                  <a:gd name="T43" fmla="*/ 4049 h 112"/>
                  <a:gd name="T44" fmla="+- 0 2216 2157"/>
                  <a:gd name="T45" fmla="*/ T44 w 61"/>
                  <a:gd name="T46" fmla="+- 0 4056 4024"/>
                  <a:gd name="T47" fmla="*/ 4056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1" h="112">
                    <a:moveTo>
                      <a:pt x="59" y="32"/>
                    </a:moveTo>
                    <a:lnTo>
                      <a:pt x="48" y="32"/>
                    </a:lnTo>
                    <a:lnTo>
                      <a:pt x="48" y="28"/>
                    </a:lnTo>
                    <a:lnTo>
                      <a:pt x="47" y="26"/>
                    </a:lnTo>
                    <a:lnTo>
                      <a:pt x="45" y="24"/>
                    </a:lnTo>
                    <a:lnTo>
                      <a:pt x="43" y="19"/>
                    </a:lnTo>
                    <a:lnTo>
                      <a:pt x="39" y="17"/>
                    </a:lnTo>
                    <a:lnTo>
                      <a:pt x="33" y="17"/>
                    </a:lnTo>
                    <a:lnTo>
                      <a:pt x="54" y="17"/>
                    </a:lnTo>
                    <a:lnTo>
                      <a:pt x="56" y="19"/>
                    </a:lnTo>
                    <a:lnTo>
                      <a:pt x="58" y="25"/>
                    </a:lnTo>
                    <a:lnTo>
                      <a:pt x="59" y="3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74" name="Freeform 961"/>
              <p:cNvSpPr>
                <a:spLocks/>
              </p:cNvSpPr>
              <p:nvPr/>
            </p:nvSpPr>
            <p:spPr bwMode="auto">
              <a:xfrm>
                <a:off x="2157" y="4024"/>
                <a:ext cx="61" cy="112"/>
              </a:xfrm>
              <a:custGeom>
                <a:avLst/>
                <a:gdLst>
                  <a:gd name="T0" fmla="+- 0 2213 2157"/>
                  <a:gd name="T1" fmla="*/ T0 w 61"/>
                  <a:gd name="T2" fmla="+- 0 4114 4024"/>
                  <a:gd name="T3" fmla="*/ 4114 h 112"/>
                  <a:gd name="T4" fmla="+- 0 2190 2157"/>
                  <a:gd name="T5" fmla="*/ T4 w 61"/>
                  <a:gd name="T6" fmla="+- 0 4114 4024"/>
                  <a:gd name="T7" fmla="*/ 4114 h 112"/>
                  <a:gd name="T8" fmla="+- 0 2197 2157"/>
                  <a:gd name="T9" fmla="*/ T8 w 61"/>
                  <a:gd name="T10" fmla="+- 0 4114 4024"/>
                  <a:gd name="T11" fmla="*/ 4114 h 112"/>
                  <a:gd name="T12" fmla="+- 0 2202 2157"/>
                  <a:gd name="T13" fmla="*/ T12 w 61"/>
                  <a:gd name="T14" fmla="+- 0 4112 4024"/>
                  <a:gd name="T15" fmla="*/ 4112 h 112"/>
                  <a:gd name="T16" fmla="+- 0 2206 2157"/>
                  <a:gd name="T17" fmla="*/ T16 w 61"/>
                  <a:gd name="T18" fmla="+- 0 4104 4024"/>
                  <a:gd name="T19" fmla="*/ 4104 h 112"/>
                  <a:gd name="T20" fmla="+- 0 2207 2157"/>
                  <a:gd name="T21" fmla="*/ T20 w 61"/>
                  <a:gd name="T22" fmla="+- 0 4102 4024"/>
                  <a:gd name="T23" fmla="*/ 4102 h 112"/>
                  <a:gd name="T24" fmla="+- 0 2207 2157"/>
                  <a:gd name="T25" fmla="*/ T24 w 61"/>
                  <a:gd name="T26" fmla="+- 0 4093 4024"/>
                  <a:gd name="T27" fmla="*/ 4093 h 112"/>
                  <a:gd name="T28" fmla="+- 0 2205 2157"/>
                  <a:gd name="T29" fmla="*/ T28 w 61"/>
                  <a:gd name="T30" fmla="+- 0 4089 4024"/>
                  <a:gd name="T31" fmla="*/ 4089 h 112"/>
                  <a:gd name="T32" fmla="+- 0 2201 2157"/>
                  <a:gd name="T33" fmla="*/ T32 w 61"/>
                  <a:gd name="T34" fmla="+- 0 4087 4024"/>
                  <a:gd name="T35" fmla="*/ 4087 h 112"/>
                  <a:gd name="T36" fmla="+- 0 2199 2157"/>
                  <a:gd name="T37" fmla="*/ T36 w 61"/>
                  <a:gd name="T38" fmla="+- 0 4085 4024"/>
                  <a:gd name="T39" fmla="*/ 4085 h 112"/>
                  <a:gd name="T40" fmla="+- 0 2195 2157"/>
                  <a:gd name="T41" fmla="*/ T40 w 61"/>
                  <a:gd name="T42" fmla="+- 0 4084 4024"/>
                  <a:gd name="T43" fmla="*/ 4084 h 112"/>
                  <a:gd name="T44" fmla="+- 0 2190 2157"/>
                  <a:gd name="T45" fmla="*/ T44 w 61"/>
                  <a:gd name="T46" fmla="+- 0 4082 4024"/>
                  <a:gd name="T47" fmla="*/ 4082 h 112"/>
                  <a:gd name="T48" fmla="+- 0 2215 2157"/>
                  <a:gd name="T49" fmla="*/ T48 w 61"/>
                  <a:gd name="T50" fmla="+- 0 4082 4024"/>
                  <a:gd name="T51" fmla="*/ 4082 h 112"/>
                  <a:gd name="T52" fmla="+- 0 2218 2157"/>
                  <a:gd name="T53" fmla="*/ T52 w 61"/>
                  <a:gd name="T54" fmla="+- 0 4088 4024"/>
                  <a:gd name="T55" fmla="*/ 4088 h 112"/>
                  <a:gd name="T56" fmla="+- 0 2218 2157"/>
                  <a:gd name="T57" fmla="*/ T56 w 61"/>
                  <a:gd name="T58" fmla="+- 0 4106 4024"/>
                  <a:gd name="T59" fmla="*/ 4106 h 112"/>
                  <a:gd name="T60" fmla="+- 0 2214 2157"/>
                  <a:gd name="T61" fmla="*/ T60 w 61"/>
                  <a:gd name="T62" fmla="+- 0 4114 4024"/>
                  <a:gd name="T63" fmla="*/ 4114 h 112"/>
                  <a:gd name="T64" fmla="+- 0 2213 2157"/>
                  <a:gd name="T65" fmla="*/ T64 w 61"/>
                  <a:gd name="T66" fmla="+- 0 4114 4024"/>
                  <a:gd name="T67" fmla="*/ 4114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112">
                    <a:moveTo>
                      <a:pt x="56" y="90"/>
                    </a:moveTo>
                    <a:lnTo>
                      <a:pt x="33" y="90"/>
                    </a:lnTo>
                    <a:lnTo>
                      <a:pt x="40" y="90"/>
                    </a:lnTo>
                    <a:lnTo>
                      <a:pt x="45" y="88"/>
                    </a:lnTo>
                    <a:lnTo>
                      <a:pt x="49" y="80"/>
                    </a:lnTo>
                    <a:lnTo>
                      <a:pt x="50" y="78"/>
                    </a:lnTo>
                    <a:lnTo>
                      <a:pt x="50" y="69"/>
                    </a:lnTo>
                    <a:lnTo>
                      <a:pt x="48" y="65"/>
                    </a:lnTo>
                    <a:lnTo>
                      <a:pt x="44" y="63"/>
                    </a:lnTo>
                    <a:lnTo>
                      <a:pt x="42" y="61"/>
                    </a:lnTo>
                    <a:lnTo>
                      <a:pt x="38" y="60"/>
                    </a:lnTo>
                    <a:lnTo>
                      <a:pt x="33" y="58"/>
                    </a:lnTo>
                    <a:lnTo>
                      <a:pt x="58" y="58"/>
                    </a:lnTo>
                    <a:lnTo>
                      <a:pt x="61" y="64"/>
                    </a:lnTo>
                    <a:lnTo>
                      <a:pt x="61" y="82"/>
                    </a:lnTo>
                    <a:lnTo>
                      <a:pt x="57" y="90"/>
                    </a:lnTo>
                    <a:lnTo>
                      <a:pt x="56" y="9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75" name="Freeform 960"/>
              <p:cNvSpPr>
                <a:spLocks/>
              </p:cNvSpPr>
              <p:nvPr/>
            </p:nvSpPr>
            <p:spPr bwMode="auto">
              <a:xfrm>
                <a:off x="2157" y="4024"/>
                <a:ext cx="61" cy="112"/>
              </a:xfrm>
              <a:custGeom>
                <a:avLst/>
                <a:gdLst>
                  <a:gd name="T0" fmla="+- 0 2190 2157"/>
                  <a:gd name="T1" fmla="*/ T0 w 61"/>
                  <a:gd name="T2" fmla="+- 0 4135 4024"/>
                  <a:gd name="T3" fmla="*/ 4135 h 112"/>
                  <a:gd name="T4" fmla="+- 0 2185 2157"/>
                  <a:gd name="T5" fmla="*/ T4 w 61"/>
                  <a:gd name="T6" fmla="+- 0 4135 4024"/>
                  <a:gd name="T7" fmla="*/ 4135 h 112"/>
                  <a:gd name="T8" fmla="+- 0 2185 2157"/>
                  <a:gd name="T9" fmla="*/ T8 w 61"/>
                  <a:gd name="T10" fmla="+- 0 4123 4024"/>
                  <a:gd name="T11" fmla="*/ 4123 h 112"/>
                  <a:gd name="T12" fmla="+- 0 2173 2157"/>
                  <a:gd name="T13" fmla="*/ T12 w 61"/>
                  <a:gd name="T14" fmla="+- 0 4123 4024"/>
                  <a:gd name="T15" fmla="*/ 4123 h 112"/>
                  <a:gd name="T16" fmla="+- 0 2165 2157"/>
                  <a:gd name="T17" fmla="*/ T16 w 61"/>
                  <a:gd name="T18" fmla="+- 0 4118 4024"/>
                  <a:gd name="T19" fmla="*/ 4118 h 112"/>
                  <a:gd name="T20" fmla="+- 0 2158 2157"/>
                  <a:gd name="T21" fmla="*/ T20 w 61"/>
                  <a:gd name="T22" fmla="+- 0 4107 4024"/>
                  <a:gd name="T23" fmla="*/ 4107 h 112"/>
                  <a:gd name="T24" fmla="+- 0 2157 2157"/>
                  <a:gd name="T25" fmla="*/ T24 w 61"/>
                  <a:gd name="T26" fmla="+- 0 4102 4024"/>
                  <a:gd name="T27" fmla="*/ 4102 h 112"/>
                  <a:gd name="T28" fmla="+- 0 2157 2157"/>
                  <a:gd name="T29" fmla="*/ T28 w 61"/>
                  <a:gd name="T30" fmla="+- 0 4094 4024"/>
                  <a:gd name="T31" fmla="*/ 4094 h 112"/>
                  <a:gd name="T32" fmla="+- 0 2168 2157"/>
                  <a:gd name="T33" fmla="*/ T32 w 61"/>
                  <a:gd name="T34" fmla="+- 0 4094 4024"/>
                  <a:gd name="T35" fmla="*/ 4094 h 112"/>
                  <a:gd name="T36" fmla="+- 0 2168 2157"/>
                  <a:gd name="T37" fmla="*/ T36 w 61"/>
                  <a:gd name="T38" fmla="+- 0 4100 4024"/>
                  <a:gd name="T39" fmla="*/ 4100 h 112"/>
                  <a:gd name="T40" fmla="+- 0 2169 2157"/>
                  <a:gd name="T41" fmla="*/ T40 w 61"/>
                  <a:gd name="T42" fmla="+- 0 4104 4024"/>
                  <a:gd name="T43" fmla="*/ 4104 h 112"/>
                  <a:gd name="T44" fmla="+- 0 2173 2157"/>
                  <a:gd name="T45" fmla="*/ T44 w 61"/>
                  <a:gd name="T46" fmla="+- 0 4111 4024"/>
                  <a:gd name="T47" fmla="*/ 4111 h 112"/>
                  <a:gd name="T48" fmla="+- 0 2178 2157"/>
                  <a:gd name="T49" fmla="*/ T48 w 61"/>
                  <a:gd name="T50" fmla="+- 0 4114 4024"/>
                  <a:gd name="T51" fmla="*/ 4114 h 112"/>
                  <a:gd name="T52" fmla="+- 0 2185 2157"/>
                  <a:gd name="T53" fmla="*/ T52 w 61"/>
                  <a:gd name="T54" fmla="+- 0 4114 4024"/>
                  <a:gd name="T55" fmla="*/ 4114 h 112"/>
                  <a:gd name="T56" fmla="+- 0 2190 2157"/>
                  <a:gd name="T57" fmla="*/ T56 w 61"/>
                  <a:gd name="T58" fmla="+- 0 4114 4024"/>
                  <a:gd name="T59" fmla="*/ 4114 h 112"/>
                  <a:gd name="T60" fmla="+- 0 2190 2157"/>
                  <a:gd name="T61" fmla="*/ T60 w 61"/>
                  <a:gd name="T62" fmla="+- 0 4114 4024"/>
                  <a:gd name="T63" fmla="*/ 4114 h 112"/>
                  <a:gd name="T64" fmla="+- 0 2213 2157"/>
                  <a:gd name="T65" fmla="*/ T64 w 61"/>
                  <a:gd name="T66" fmla="+- 0 4114 4024"/>
                  <a:gd name="T67" fmla="*/ 4114 h 112"/>
                  <a:gd name="T68" fmla="+- 0 2207 2157"/>
                  <a:gd name="T69" fmla="*/ T68 w 61"/>
                  <a:gd name="T70" fmla="+- 0 4118 4024"/>
                  <a:gd name="T71" fmla="*/ 4118 h 112"/>
                  <a:gd name="T72" fmla="+- 0 2203 2157"/>
                  <a:gd name="T73" fmla="*/ T72 w 61"/>
                  <a:gd name="T74" fmla="+- 0 4121 4024"/>
                  <a:gd name="T75" fmla="*/ 4121 h 112"/>
                  <a:gd name="T76" fmla="+- 0 2198 2157"/>
                  <a:gd name="T77" fmla="*/ T76 w 61"/>
                  <a:gd name="T78" fmla="+- 0 4123 4024"/>
                  <a:gd name="T79" fmla="*/ 4123 h 112"/>
                  <a:gd name="T80" fmla="+- 0 2190 2157"/>
                  <a:gd name="T81" fmla="*/ T80 w 61"/>
                  <a:gd name="T82" fmla="+- 0 4123 4024"/>
                  <a:gd name="T83" fmla="*/ 4123 h 112"/>
                  <a:gd name="T84" fmla="+- 0 2190 2157"/>
                  <a:gd name="T85" fmla="*/ T84 w 61"/>
                  <a:gd name="T86" fmla="+- 0 4135 4024"/>
                  <a:gd name="T87" fmla="*/ 4135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61" h="112">
                    <a:moveTo>
                      <a:pt x="33" y="111"/>
                    </a:moveTo>
                    <a:lnTo>
                      <a:pt x="28" y="111"/>
                    </a:lnTo>
                    <a:lnTo>
                      <a:pt x="28" y="99"/>
                    </a:lnTo>
                    <a:lnTo>
                      <a:pt x="16" y="99"/>
                    </a:lnTo>
                    <a:lnTo>
                      <a:pt x="8" y="94"/>
                    </a:lnTo>
                    <a:lnTo>
                      <a:pt x="1" y="83"/>
                    </a:lnTo>
                    <a:lnTo>
                      <a:pt x="0" y="78"/>
                    </a:lnTo>
                    <a:lnTo>
                      <a:pt x="0" y="70"/>
                    </a:lnTo>
                    <a:lnTo>
                      <a:pt x="11" y="70"/>
                    </a:lnTo>
                    <a:lnTo>
                      <a:pt x="11" y="76"/>
                    </a:lnTo>
                    <a:lnTo>
                      <a:pt x="12" y="80"/>
                    </a:lnTo>
                    <a:lnTo>
                      <a:pt x="16" y="87"/>
                    </a:lnTo>
                    <a:lnTo>
                      <a:pt x="21" y="90"/>
                    </a:lnTo>
                    <a:lnTo>
                      <a:pt x="28" y="90"/>
                    </a:lnTo>
                    <a:lnTo>
                      <a:pt x="33" y="90"/>
                    </a:lnTo>
                    <a:lnTo>
                      <a:pt x="56" y="90"/>
                    </a:lnTo>
                    <a:lnTo>
                      <a:pt x="50" y="94"/>
                    </a:lnTo>
                    <a:lnTo>
                      <a:pt x="46" y="97"/>
                    </a:lnTo>
                    <a:lnTo>
                      <a:pt x="41" y="99"/>
                    </a:lnTo>
                    <a:lnTo>
                      <a:pt x="33" y="99"/>
                    </a:lnTo>
                    <a:lnTo>
                      <a:pt x="33" y="11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01" name="Group 957"/>
            <p:cNvGrpSpPr>
              <a:grpSpLocks/>
            </p:cNvGrpSpPr>
            <p:nvPr/>
          </p:nvGrpSpPr>
          <p:grpSpPr bwMode="auto">
            <a:xfrm>
              <a:off x="1993" y="3700"/>
              <a:ext cx="397" cy="189"/>
              <a:chOff x="1993" y="3700"/>
              <a:chExt cx="397" cy="189"/>
            </a:xfrm>
          </p:grpSpPr>
          <p:sp>
            <p:nvSpPr>
              <p:cNvPr id="570" name="Freeform 958"/>
              <p:cNvSpPr>
                <a:spLocks/>
              </p:cNvSpPr>
              <p:nvPr/>
            </p:nvSpPr>
            <p:spPr bwMode="auto">
              <a:xfrm>
                <a:off x="1993" y="3700"/>
                <a:ext cx="397" cy="189"/>
              </a:xfrm>
              <a:custGeom>
                <a:avLst/>
                <a:gdLst>
                  <a:gd name="T0" fmla="+- 0 1993 1993"/>
                  <a:gd name="T1" fmla="*/ T0 w 397"/>
                  <a:gd name="T2" fmla="+- 0 3700 3700"/>
                  <a:gd name="T3" fmla="*/ 3700 h 189"/>
                  <a:gd name="T4" fmla="+- 0 2390 1993"/>
                  <a:gd name="T5" fmla="*/ T4 w 397"/>
                  <a:gd name="T6" fmla="+- 0 3700 3700"/>
                  <a:gd name="T7" fmla="*/ 3700 h 189"/>
                  <a:gd name="T8" fmla="+- 0 2390 1993"/>
                  <a:gd name="T9" fmla="*/ T8 w 397"/>
                  <a:gd name="T10" fmla="+- 0 3888 3700"/>
                  <a:gd name="T11" fmla="*/ 3888 h 189"/>
                  <a:gd name="T12" fmla="+- 0 1993 1993"/>
                  <a:gd name="T13" fmla="*/ T12 w 397"/>
                  <a:gd name="T14" fmla="+- 0 3888 3700"/>
                  <a:gd name="T15" fmla="*/ 3888 h 189"/>
                  <a:gd name="T16" fmla="+- 0 1993 1993"/>
                  <a:gd name="T17" fmla="*/ T16 w 397"/>
                  <a:gd name="T18" fmla="+- 0 3700 3700"/>
                  <a:gd name="T19" fmla="*/ 3700 h 189"/>
                </a:gdLst>
                <a:ahLst/>
                <a:cxnLst>
                  <a:cxn ang="0">
                    <a:pos x="T1" y="T3"/>
                  </a:cxn>
                  <a:cxn ang="0">
                    <a:pos x="T5" y="T7"/>
                  </a:cxn>
                  <a:cxn ang="0">
                    <a:pos x="T9" y="T11"/>
                  </a:cxn>
                  <a:cxn ang="0">
                    <a:pos x="T13" y="T15"/>
                  </a:cxn>
                  <a:cxn ang="0">
                    <a:pos x="T17" y="T19"/>
                  </a:cxn>
                </a:cxnLst>
                <a:rect l="0" t="0" r="r" b="b"/>
                <a:pathLst>
                  <a:path w="397" h="189">
                    <a:moveTo>
                      <a:pt x="0" y="0"/>
                    </a:moveTo>
                    <a:lnTo>
                      <a:pt x="397" y="0"/>
                    </a:lnTo>
                    <a:lnTo>
                      <a:pt x="397" y="188"/>
                    </a:lnTo>
                    <a:lnTo>
                      <a:pt x="0" y="188"/>
                    </a:lnTo>
                    <a:lnTo>
                      <a:pt x="0" y="0"/>
                    </a:lnTo>
                    <a:close/>
                  </a:path>
                </a:pathLst>
              </a:custGeom>
              <a:noFill/>
              <a:ln w="15684">
                <a:solidFill>
                  <a:srgbClr val="9BD0D5"/>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02" name="Group 955"/>
            <p:cNvGrpSpPr>
              <a:grpSpLocks/>
            </p:cNvGrpSpPr>
            <p:nvPr/>
          </p:nvGrpSpPr>
          <p:grpSpPr bwMode="auto">
            <a:xfrm>
              <a:off x="2216" y="3725"/>
              <a:ext cx="151" cy="141"/>
              <a:chOff x="2216" y="3725"/>
              <a:chExt cx="151" cy="141"/>
            </a:xfrm>
          </p:grpSpPr>
          <p:sp>
            <p:nvSpPr>
              <p:cNvPr id="569" name="Freeform 956"/>
              <p:cNvSpPr>
                <a:spLocks/>
              </p:cNvSpPr>
              <p:nvPr/>
            </p:nvSpPr>
            <p:spPr bwMode="auto">
              <a:xfrm>
                <a:off x="2216" y="3725"/>
                <a:ext cx="151" cy="141"/>
              </a:xfrm>
              <a:custGeom>
                <a:avLst/>
                <a:gdLst>
                  <a:gd name="T0" fmla="+- 0 2367 2216"/>
                  <a:gd name="T1" fmla="*/ T0 w 151"/>
                  <a:gd name="T2" fmla="+- 0 3865 3725"/>
                  <a:gd name="T3" fmla="*/ 3865 h 141"/>
                  <a:gd name="T4" fmla="+- 0 2235 2216"/>
                  <a:gd name="T5" fmla="*/ T4 w 151"/>
                  <a:gd name="T6" fmla="+- 0 3853 3725"/>
                  <a:gd name="T7" fmla="*/ 3853 h 141"/>
                  <a:gd name="T8" fmla="+- 0 2246 2216"/>
                  <a:gd name="T9" fmla="*/ T8 w 151"/>
                  <a:gd name="T10" fmla="+- 0 3836 3725"/>
                  <a:gd name="T11" fmla="*/ 3836 h 141"/>
                  <a:gd name="T12" fmla="+- 0 2252 2216"/>
                  <a:gd name="T13" fmla="*/ T12 w 151"/>
                  <a:gd name="T14" fmla="+- 0 3817 3725"/>
                  <a:gd name="T15" fmla="*/ 3817 h 141"/>
                  <a:gd name="T16" fmla="+- 0 2243 2216"/>
                  <a:gd name="T17" fmla="*/ T16 w 151"/>
                  <a:gd name="T18" fmla="+- 0 3752 3725"/>
                  <a:gd name="T19" fmla="*/ 3752 h 141"/>
                  <a:gd name="T20" fmla="+- 0 2216 2216"/>
                  <a:gd name="T21" fmla="*/ T20 w 151"/>
                  <a:gd name="T22" fmla="+- 0 3725 3725"/>
                  <a:gd name="T23" fmla="*/ 3725 h 141"/>
                  <a:gd name="T24" fmla="+- 0 2367 2216"/>
                  <a:gd name="T25" fmla="*/ T24 w 151"/>
                  <a:gd name="T26" fmla="+- 0 3725 3725"/>
                  <a:gd name="T27" fmla="*/ 3725 h 141"/>
                  <a:gd name="T28" fmla="+- 0 2367 2216"/>
                  <a:gd name="T29" fmla="*/ T28 w 151"/>
                  <a:gd name="T30" fmla="+- 0 3865 3725"/>
                  <a:gd name="T31" fmla="*/ 3865 h 14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1" h="141">
                    <a:moveTo>
                      <a:pt x="151" y="140"/>
                    </a:moveTo>
                    <a:lnTo>
                      <a:pt x="19" y="128"/>
                    </a:lnTo>
                    <a:lnTo>
                      <a:pt x="30" y="111"/>
                    </a:lnTo>
                    <a:lnTo>
                      <a:pt x="36" y="92"/>
                    </a:lnTo>
                    <a:lnTo>
                      <a:pt x="27" y="27"/>
                    </a:lnTo>
                    <a:lnTo>
                      <a:pt x="0" y="0"/>
                    </a:lnTo>
                    <a:lnTo>
                      <a:pt x="151" y="0"/>
                    </a:lnTo>
                    <a:lnTo>
                      <a:pt x="151" y="14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03" name="Group 953"/>
            <p:cNvGrpSpPr>
              <a:grpSpLocks/>
            </p:cNvGrpSpPr>
            <p:nvPr/>
          </p:nvGrpSpPr>
          <p:grpSpPr bwMode="auto">
            <a:xfrm>
              <a:off x="2013" y="3724"/>
              <a:ext cx="143" cy="141"/>
              <a:chOff x="2013" y="3724"/>
              <a:chExt cx="143" cy="141"/>
            </a:xfrm>
          </p:grpSpPr>
          <p:sp>
            <p:nvSpPr>
              <p:cNvPr id="568" name="Freeform 954"/>
              <p:cNvSpPr>
                <a:spLocks/>
              </p:cNvSpPr>
              <p:nvPr/>
            </p:nvSpPr>
            <p:spPr bwMode="auto">
              <a:xfrm>
                <a:off x="2013" y="3724"/>
                <a:ext cx="143" cy="141"/>
              </a:xfrm>
              <a:custGeom>
                <a:avLst/>
                <a:gdLst>
                  <a:gd name="T0" fmla="+- 0 2150 2013"/>
                  <a:gd name="T1" fmla="*/ T0 w 143"/>
                  <a:gd name="T2" fmla="+- 0 3865 3724"/>
                  <a:gd name="T3" fmla="*/ 3865 h 141"/>
                  <a:gd name="T4" fmla="+- 0 2013 2013"/>
                  <a:gd name="T5" fmla="*/ T4 w 143"/>
                  <a:gd name="T6" fmla="+- 0 3865 3724"/>
                  <a:gd name="T7" fmla="*/ 3865 h 141"/>
                  <a:gd name="T8" fmla="+- 0 2013 2013"/>
                  <a:gd name="T9" fmla="*/ T8 w 143"/>
                  <a:gd name="T10" fmla="+- 0 3724 3724"/>
                  <a:gd name="T11" fmla="*/ 3724 h 141"/>
                  <a:gd name="T12" fmla="+- 0 2156 2013"/>
                  <a:gd name="T13" fmla="*/ T12 w 143"/>
                  <a:gd name="T14" fmla="+- 0 3726 3724"/>
                  <a:gd name="T15" fmla="*/ 3726 h 141"/>
                  <a:gd name="T16" fmla="+- 0 2141 2013"/>
                  <a:gd name="T17" fmla="*/ T16 w 143"/>
                  <a:gd name="T18" fmla="+- 0 3738 3724"/>
                  <a:gd name="T19" fmla="*/ 3738 h 141"/>
                  <a:gd name="T20" fmla="+- 0 2129 2013"/>
                  <a:gd name="T21" fmla="*/ T20 w 143"/>
                  <a:gd name="T22" fmla="+- 0 3754 3724"/>
                  <a:gd name="T23" fmla="*/ 3754 h 141"/>
                  <a:gd name="T24" fmla="+- 0 2122 2013"/>
                  <a:gd name="T25" fmla="*/ T24 w 143"/>
                  <a:gd name="T26" fmla="+- 0 3775 3724"/>
                  <a:gd name="T27" fmla="*/ 3775 h 141"/>
                  <a:gd name="T28" fmla="+- 0 2119 2013"/>
                  <a:gd name="T29" fmla="*/ T28 w 143"/>
                  <a:gd name="T30" fmla="+- 0 3797 3724"/>
                  <a:gd name="T31" fmla="*/ 3797 h 141"/>
                  <a:gd name="T32" fmla="+- 0 2120 2013"/>
                  <a:gd name="T33" fmla="*/ T32 w 143"/>
                  <a:gd name="T34" fmla="+- 0 3813 3724"/>
                  <a:gd name="T35" fmla="*/ 3813 h 141"/>
                  <a:gd name="T36" fmla="+- 0 2126 2013"/>
                  <a:gd name="T37" fmla="*/ T36 w 143"/>
                  <a:gd name="T38" fmla="+- 0 3833 3724"/>
                  <a:gd name="T39" fmla="*/ 3833 h 141"/>
                  <a:gd name="T40" fmla="+- 0 2136 2013"/>
                  <a:gd name="T41" fmla="*/ T40 w 143"/>
                  <a:gd name="T42" fmla="+- 0 3850 3724"/>
                  <a:gd name="T43" fmla="*/ 3850 h 141"/>
                  <a:gd name="T44" fmla="+- 0 2150 2013"/>
                  <a:gd name="T45" fmla="*/ T44 w 143"/>
                  <a:gd name="T46" fmla="+- 0 3865 3724"/>
                  <a:gd name="T47" fmla="*/ 3865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3" h="141">
                    <a:moveTo>
                      <a:pt x="137" y="141"/>
                    </a:moveTo>
                    <a:lnTo>
                      <a:pt x="0" y="141"/>
                    </a:lnTo>
                    <a:lnTo>
                      <a:pt x="0" y="0"/>
                    </a:lnTo>
                    <a:lnTo>
                      <a:pt x="143" y="2"/>
                    </a:lnTo>
                    <a:lnTo>
                      <a:pt x="128" y="14"/>
                    </a:lnTo>
                    <a:lnTo>
                      <a:pt x="116" y="30"/>
                    </a:lnTo>
                    <a:lnTo>
                      <a:pt x="109" y="51"/>
                    </a:lnTo>
                    <a:lnTo>
                      <a:pt x="106" y="73"/>
                    </a:lnTo>
                    <a:lnTo>
                      <a:pt x="107" y="89"/>
                    </a:lnTo>
                    <a:lnTo>
                      <a:pt x="113" y="109"/>
                    </a:lnTo>
                    <a:lnTo>
                      <a:pt x="123" y="126"/>
                    </a:lnTo>
                    <a:lnTo>
                      <a:pt x="137"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04" name="Group 947"/>
            <p:cNvGrpSpPr>
              <a:grpSpLocks/>
            </p:cNvGrpSpPr>
            <p:nvPr/>
          </p:nvGrpSpPr>
          <p:grpSpPr bwMode="auto">
            <a:xfrm>
              <a:off x="2157" y="3737"/>
              <a:ext cx="61" cy="112"/>
              <a:chOff x="2157" y="3737"/>
              <a:chExt cx="61" cy="112"/>
            </a:xfrm>
          </p:grpSpPr>
          <p:sp>
            <p:nvSpPr>
              <p:cNvPr id="563" name="Freeform 952"/>
              <p:cNvSpPr>
                <a:spLocks/>
              </p:cNvSpPr>
              <p:nvPr/>
            </p:nvSpPr>
            <p:spPr bwMode="auto">
              <a:xfrm>
                <a:off x="2157" y="3737"/>
                <a:ext cx="61" cy="112"/>
              </a:xfrm>
              <a:custGeom>
                <a:avLst/>
                <a:gdLst>
                  <a:gd name="T0" fmla="+- 0 2190 2157"/>
                  <a:gd name="T1" fmla="*/ T0 w 61"/>
                  <a:gd name="T2" fmla="+- 0 3828 3737"/>
                  <a:gd name="T3" fmla="*/ 3828 h 112"/>
                  <a:gd name="T4" fmla="+- 0 2185 2157"/>
                  <a:gd name="T5" fmla="*/ T4 w 61"/>
                  <a:gd name="T6" fmla="+- 0 3828 3737"/>
                  <a:gd name="T7" fmla="*/ 3828 h 112"/>
                  <a:gd name="T8" fmla="+- 0 2185 2157"/>
                  <a:gd name="T9" fmla="*/ T8 w 61"/>
                  <a:gd name="T10" fmla="+- 0 3794 3737"/>
                  <a:gd name="T11" fmla="*/ 3794 h 112"/>
                  <a:gd name="T12" fmla="+- 0 2176 2157"/>
                  <a:gd name="T13" fmla="*/ T12 w 61"/>
                  <a:gd name="T14" fmla="+- 0 3793 3737"/>
                  <a:gd name="T15" fmla="*/ 3793 h 112"/>
                  <a:gd name="T16" fmla="+- 0 2169 2157"/>
                  <a:gd name="T17" fmla="*/ T16 w 61"/>
                  <a:gd name="T18" fmla="+- 0 3790 3737"/>
                  <a:gd name="T19" fmla="*/ 3790 h 112"/>
                  <a:gd name="T20" fmla="+- 0 2161 2157"/>
                  <a:gd name="T21" fmla="*/ T20 w 61"/>
                  <a:gd name="T22" fmla="+- 0 3782 3737"/>
                  <a:gd name="T23" fmla="*/ 3782 h 112"/>
                  <a:gd name="T24" fmla="+- 0 2159 2157"/>
                  <a:gd name="T25" fmla="*/ T24 w 61"/>
                  <a:gd name="T26" fmla="+- 0 3777 3737"/>
                  <a:gd name="T27" fmla="*/ 3777 h 112"/>
                  <a:gd name="T28" fmla="+- 0 2159 2157"/>
                  <a:gd name="T29" fmla="*/ T28 w 61"/>
                  <a:gd name="T30" fmla="+- 0 3763 3737"/>
                  <a:gd name="T31" fmla="*/ 3763 h 112"/>
                  <a:gd name="T32" fmla="+- 0 2161 2157"/>
                  <a:gd name="T33" fmla="*/ T32 w 61"/>
                  <a:gd name="T34" fmla="+- 0 3758 3737"/>
                  <a:gd name="T35" fmla="*/ 3758 h 112"/>
                  <a:gd name="T36" fmla="+- 0 2170 2157"/>
                  <a:gd name="T37" fmla="*/ T36 w 61"/>
                  <a:gd name="T38" fmla="+- 0 3748 3737"/>
                  <a:gd name="T39" fmla="*/ 3748 h 112"/>
                  <a:gd name="T40" fmla="+- 0 2176 2157"/>
                  <a:gd name="T41" fmla="*/ T40 w 61"/>
                  <a:gd name="T42" fmla="+- 0 3746 3737"/>
                  <a:gd name="T43" fmla="*/ 3746 h 112"/>
                  <a:gd name="T44" fmla="+- 0 2185 2157"/>
                  <a:gd name="T45" fmla="*/ T44 w 61"/>
                  <a:gd name="T46" fmla="+- 0 3745 3737"/>
                  <a:gd name="T47" fmla="*/ 3745 h 112"/>
                  <a:gd name="T48" fmla="+- 0 2185 2157"/>
                  <a:gd name="T49" fmla="*/ T48 w 61"/>
                  <a:gd name="T50" fmla="+- 0 3737 3737"/>
                  <a:gd name="T51" fmla="*/ 3737 h 112"/>
                  <a:gd name="T52" fmla="+- 0 2190 2157"/>
                  <a:gd name="T53" fmla="*/ T52 w 61"/>
                  <a:gd name="T54" fmla="+- 0 3737 3737"/>
                  <a:gd name="T55" fmla="*/ 3737 h 112"/>
                  <a:gd name="T56" fmla="+- 0 2190 2157"/>
                  <a:gd name="T57" fmla="*/ T56 w 61"/>
                  <a:gd name="T58" fmla="+- 0 3745 3737"/>
                  <a:gd name="T59" fmla="*/ 3745 h 112"/>
                  <a:gd name="T60" fmla="+- 0 2198 2157"/>
                  <a:gd name="T61" fmla="*/ T60 w 61"/>
                  <a:gd name="T62" fmla="+- 0 3746 3737"/>
                  <a:gd name="T63" fmla="*/ 3746 h 112"/>
                  <a:gd name="T64" fmla="+- 0 2205 2157"/>
                  <a:gd name="T65" fmla="*/ T64 w 61"/>
                  <a:gd name="T66" fmla="+- 0 3748 3737"/>
                  <a:gd name="T67" fmla="*/ 3748 h 112"/>
                  <a:gd name="T68" fmla="+- 0 2209 2157"/>
                  <a:gd name="T69" fmla="*/ T68 w 61"/>
                  <a:gd name="T70" fmla="+- 0 3752 3737"/>
                  <a:gd name="T71" fmla="*/ 3752 h 112"/>
                  <a:gd name="T72" fmla="+- 0 2211 2157"/>
                  <a:gd name="T73" fmla="*/ T72 w 61"/>
                  <a:gd name="T74" fmla="+- 0 3755 3737"/>
                  <a:gd name="T75" fmla="*/ 3755 h 112"/>
                  <a:gd name="T76" fmla="+- 0 2185 2157"/>
                  <a:gd name="T77" fmla="*/ T76 w 61"/>
                  <a:gd name="T78" fmla="+- 0 3755 3737"/>
                  <a:gd name="T79" fmla="*/ 3755 h 112"/>
                  <a:gd name="T80" fmla="+- 0 2179 2157"/>
                  <a:gd name="T81" fmla="*/ T80 w 61"/>
                  <a:gd name="T82" fmla="+- 0 3755 3737"/>
                  <a:gd name="T83" fmla="*/ 3755 h 112"/>
                  <a:gd name="T84" fmla="+- 0 2175 2157"/>
                  <a:gd name="T85" fmla="*/ T84 w 61"/>
                  <a:gd name="T86" fmla="+- 0 3756 3737"/>
                  <a:gd name="T87" fmla="*/ 3756 h 112"/>
                  <a:gd name="T88" fmla="+- 0 2173 2157"/>
                  <a:gd name="T89" fmla="*/ T88 w 61"/>
                  <a:gd name="T90" fmla="+- 0 3759 3737"/>
                  <a:gd name="T91" fmla="*/ 3759 h 112"/>
                  <a:gd name="T92" fmla="+- 0 2171 2157"/>
                  <a:gd name="T93" fmla="*/ T92 w 61"/>
                  <a:gd name="T94" fmla="+- 0 3763 3737"/>
                  <a:gd name="T95" fmla="*/ 3763 h 112"/>
                  <a:gd name="T96" fmla="+- 0 2170 2157"/>
                  <a:gd name="T97" fmla="*/ T96 w 61"/>
                  <a:gd name="T98" fmla="+- 0 3766 3737"/>
                  <a:gd name="T99" fmla="*/ 3766 h 112"/>
                  <a:gd name="T100" fmla="+- 0 2170 2157"/>
                  <a:gd name="T101" fmla="*/ T100 w 61"/>
                  <a:gd name="T102" fmla="+- 0 3773 3737"/>
                  <a:gd name="T103" fmla="*/ 3773 h 112"/>
                  <a:gd name="T104" fmla="+- 0 2171 2157"/>
                  <a:gd name="T105" fmla="*/ T104 w 61"/>
                  <a:gd name="T106" fmla="+- 0 3776 3737"/>
                  <a:gd name="T107" fmla="*/ 3776 h 112"/>
                  <a:gd name="T108" fmla="+- 0 2174 2157"/>
                  <a:gd name="T109" fmla="*/ T108 w 61"/>
                  <a:gd name="T110" fmla="+- 0 3779 3737"/>
                  <a:gd name="T111" fmla="*/ 3779 h 112"/>
                  <a:gd name="T112" fmla="+- 0 2176 2157"/>
                  <a:gd name="T113" fmla="*/ T112 w 61"/>
                  <a:gd name="T114" fmla="+- 0 3781 3737"/>
                  <a:gd name="T115" fmla="*/ 3781 h 112"/>
                  <a:gd name="T116" fmla="+- 0 2180 2157"/>
                  <a:gd name="T117" fmla="*/ T116 w 61"/>
                  <a:gd name="T118" fmla="+- 0 3782 3737"/>
                  <a:gd name="T119" fmla="*/ 3782 h 112"/>
                  <a:gd name="T120" fmla="+- 0 2185 2157"/>
                  <a:gd name="T121" fmla="*/ T120 w 61"/>
                  <a:gd name="T122" fmla="+- 0 3783 3737"/>
                  <a:gd name="T123" fmla="*/ 3783 h 112"/>
                  <a:gd name="T124" fmla="+- 0 2190 2157"/>
                  <a:gd name="T125" fmla="*/ T124 w 61"/>
                  <a:gd name="T126" fmla="+- 0 3783 3737"/>
                  <a:gd name="T127" fmla="*/ 3783 h 112"/>
                  <a:gd name="T128" fmla="+- 0 2190 2157"/>
                  <a:gd name="T129" fmla="*/ T128 w 61"/>
                  <a:gd name="T130" fmla="+- 0 3784 3737"/>
                  <a:gd name="T131" fmla="*/ 3784 h 112"/>
                  <a:gd name="T132" fmla="+- 0 2200 2157"/>
                  <a:gd name="T133" fmla="*/ T132 w 61"/>
                  <a:gd name="T134" fmla="+- 0 3787 3737"/>
                  <a:gd name="T135" fmla="*/ 3787 h 112"/>
                  <a:gd name="T136" fmla="+- 0 2206 2157"/>
                  <a:gd name="T137" fmla="*/ T136 w 61"/>
                  <a:gd name="T138" fmla="+- 0 3790 3737"/>
                  <a:gd name="T139" fmla="*/ 3790 h 112"/>
                  <a:gd name="T140" fmla="+- 0 2215 2157"/>
                  <a:gd name="T141" fmla="*/ T140 w 61"/>
                  <a:gd name="T142" fmla="+- 0 3796 3737"/>
                  <a:gd name="T143" fmla="*/ 3796 h 112"/>
                  <a:gd name="T144" fmla="+- 0 2190 2157"/>
                  <a:gd name="T145" fmla="*/ T144 w 61"/>
                  <a:gd name="T146" fmla="+- 0 3796 3737"/>
                  <a:gd name="T147" fmla="*/ 3796 h 112"/>
                  <a:gd name="T148" fmla="+- 0 2190 2157"/>
                  <a:gd name="T149" fmla="*/ T148 w 61"/>
                  <a:gd name="T150" fmla="+- 0 3828 3737"/>
                  <a:gd name="T151" fmla="*/ 3828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61" h="112">
                    <a:moveTo>
                      <a:pt x="33" y="91"/>
                    </a:moveTo>
                    <a:lnTo>
                      <a:pt x="28" y="91"/>
                    </a:lnTo>
                    <a:lnTo>
                      <a:pt x="28" y="57"/>
                    </a:lnTo>
                    <a:lnTo>
                      <a:pt x="19" y="56"/>
                    </a:lnTo>
                    <a:lnTo>
                      <a:pt x="12" y="53"/>
                    </a:lnTo>
                    <a:lnTo>
                      <a:pt x="4" y="45"/>
                    </a:lnTo>
                    <a:lnTo>
                      <a:pt x="2" y="40"/>
                    </a:lnTo>
                    <a:lnTo>
                      <a:pt x="2" y="26"/>
                    </a:lnTo>
                    <a:lnTo>
                      <a:pt x="4" y="21"/>
                    </a:lnTo>
                    <a:lnTo>
                      <a:pt x="13" y="11"/>
                    </a:lnTo>
                    <a:lnTo>
                      <a:pt x="19" y="9"/>
                    </a:lnTo>
                    <a:lnTo>
                      <a:pt x="28" y="8"/>
                    </a:lnTo>
                    <a:lnTo>
                      <a:pt x="28" y="0"/>
                    </a:lnTo>
                    <a:lnTo>
                      <a:pt x="33" y="0"/>
                    </a:lnTo>
                    <a:lnTo>
                      <a:pt x="33" y="8"/>
                    </a:lnTo>
                    <a:lnTo>
                      <a:pt x="41" y="9"/>
                    </a:lnTo>
                    <a:lnTo>
                      <a:pt x="48" y="11"/>
                    </a:lnTo>
                    <a:lnTo>
                      <a:pt x="52" y="15"/>
                    </a:lnTo>
                    <a:lnTo>
                      <a:pt x="54" y="18"/>
                    </a:lnTo>
                    <a:lnTo>
                      <a:pt x="28" y="18"/>
                    </a:lnTo>
                    <a:lnTo>
                      <a:pt x="22" y="18"/>
                    </a:lnTo>
                    <a:lnTo>
                      <a:pt x="18" y="19"/>
                    </a:lnTo>
                    <a:lnTo>
                      <a:pt x="16" y="22"/>
                    </a:lnTo>
                    <a:lnTo>
                      <a:pt x="14" y="26"/>
                    </a:lnTo>
                    <a:lnTo>
                      <a:pt x="13" y="29"/>
                    </a:lnTo>
                    <a:lnTo>
                      <a:pt x="13" y="36"/>
                    </a:lnTo>
                    <a:lnTo>
                      <a:pt x="14" y="39"/>
                    </a:lnTo>
                    <a:lnTo>
                      <a:pt x="17" y="42"/>
                    </a:lnTo>
                    <a:lnTo>
                      <a:pt x="19" y="44"/>
                    </a:lnTo>
                    <a:lnTo>
                      <a:pt x="23" y="45"/>
                    </a:lnTo>
                    <a:lnTo>
                      <a:pt x="28" y="46"/>
                    </a:lnTo>
                    <a:lnTo>
                      <a:pt x="33" y="46"/>
                    </a:lnTo>
                    <a:lnTo>
                      <a:pt x="33" y="47"/>
                    </a:lnTo>
                    <a:lnTo>
                      <a:pt x="43" y="50"/>
                    </a:lnTo>
                    <a:lnTo>
                      <a:pt x="49" y="53"/>
                    </a:lnTo>
                    <a:lnTo>
                      <a:pt x="58" y="59"/>
                    </a:lnTo>
                    <a:lnTo>
                      <a:pt x="33" y="59"/>
                    </a:lnTo>
                    <a:lnTo>
                      <a:pt x="33"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64" name="Freeform 951"/>
              <p:cNvSpPr>
                <a:spLocks/>
              </p:cNvSpPr>
              <p:nvPr/>
            </p:nvSpPr>
            <p:spPr bwMode="auto">
              <a:xfrm>
                <a:off x="2157" y="3737"/>
                <a:ext cx="61" cy="112"/>
              </a:xfrm>
              <a:custGeom>
                <a:avLst/>
                <a:gdLst>
                  <a:gd name="T0" fmla="+- 0 2190 2157"/>
                  <a:gd name="T1" fmla="*/ T0 w 61"/>
                  <a:gd name="T2" fmla="+- 0 3783 3737"/>
                  <a:gd name="T3" fmla="*/ 3783 h 112"/>
                  <a:gd name="T4" fmla="+- 0 2185 2157"/>
                  <a:gd name="T5" fmla="*/ T4 w 61"/>
                  <a:gd name="T6" fmla="+- 0 3783 3737"/>
                  <a:gd name="T7" fmla="*/ 3783 h 112"/>
                  <a:gd name="T8" fmla="+- 0 2185 2157"/>
                  <a:gd name="T9" fmla="*/ T8 w 61"/>
                  <a:gd name="T10" fmla="+- 0 3755 3737"/>
                  <a:gd name="T11" fmla="*/ 3755 h 112"/>
                  <a:gd name="T12" fmla="+- 0 2211 2157"/>
                  <a:gd name="T13" fmla="*/ T12 w 61"/>
                  <a:gd name="T14" fmla="+- 0 3755 3737"/>
                  <a:gd name="T15" fmla="*/ 3755 h 112"/>
                  <a:gd name="T16" fmla="+- 0 2190 2157"/>
                  <a:gd name="T17" fmla="*/ T16 w 61"/>
                  <a:gd name="T18" fmla="+- 0 3755 3737"/>
                  <a:gd name="T19" fmla="*/ 3755 h 112"/>
                  <a:gd name="T20" fmla="+- 0 2190 2157"/>
                  <a:gd name="T21" fmla="*/ T20 w 61"/>
                  <a:gd name="T22" fmla="+- 0 3783 3737"/>
                  <a:gd name="T23" fmla="*/ 3783 h 112"/>
                </a:gdLst>
                <a:ahLst/>
                <a:cxnLst>
                  <a:cxn ang="0">
                    <a:pos x="T1" y="T3"/>
                  </a:cxn>
                  <a:cxn ang="0">
                    <a:pos x="T5" y="T7"/>
                  </a:cxn>
                  <a:cxn ang="0">
                    <a:pos x="T9" y="T11"/>
                  </a:cxn>
                  <a:cxn ang="0">
                    <a:pos x="T13" y="T15"/>
                  </a:cxn>
                  <a:cxn ang="0">
                    <a:pos x="T17" y="T19"/>
                  </a:cxn>
                  <a:cxn ang="0">
                    <a:pos x="T21" y="T23"/>
                  </a:cxn>
                </a:cxnLst>
                <a:rect l="0" t="0" r="r" b="b"/>
                <a:pathLst>
                  <a:path w="61" h="112">
                    <a:moveTo>
                      <a:pt x="33" y="46"/>
                    </a:moveTo>
                    <a:lnTo>
                      <a:pt x="28" y="46"/>
                    </a:lnTo>
                    <a:lnTo>
                      <a:pt x="28" y="18"/>
                    </a:lnTo>
                    <a:lnTo>
                      <a:pt x="54" y="18"/>
                    </a:lnTo>
                    <a:lnTo>
                      <a:pt x="33" y="18"/>
                    </a:lnTo>
                    <a:lnTo>
                      <a:pt x="33" y="46"/>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65" name="Freeform 950"/>
              <p:cNvSpPr>
                <a:spLocks/>
              </p:cNvSpPr>
              <p:nvPr/>
            </p:nvSpPr>
            <p:spPr bwMode="auto">
              <a:xfrm>
                <a:off x="2157" y="3737"/>
                <a:ext cx="61" cy="112"/>
              </a:xfrm>
              <a:custGeom>
                <a:avLst/>
                <a:gdLst>
                  <a:gd name="T0" fmla="+- 0 2216 2157"/>
                  <a:gd name="T1" fmla="*/ T0 w 61"/>
                  <a:gd name="T2" fmla="+- 0 3769 3737"/>
                  <a:gd name="T3" fmla="*/ 3769 h 112"/>
                  <a:gd name="T4" fmla="+- 0 2205 2157"/>
                  <a:gd name="T5" fmla="*/ T4 w 61"/>
                  <a:gd name="T6" fmla="+- 0 3769 3737"/>
                  <a:gd name="T7" fmla="*/ 3769 h 112"/>
                  <a:gd name="T8" fmla="+- 0 2205 2157"/>
                  <a:gd name="T9" fmla="*/ T8 w 61"/>
                  <a:gd name="T10" fmla="+- 0 3766 3737"/>
                  <a:gd name="T11" fmla="*/ 3766 h 112"/>
                  <a:gd name="T12" fmla="+- 0 2204 2157"/>
                  <a:gd name="T13" fmla="*/ T12 w 61"/>
                  <a:gd name="T14" fmla="+- 0 3763 3737"/>
                  <a:gd name="T15" fmla="*/ 3763 h 112"/>
                  <a:gd name="T16" fmla="+- 0 2202 2157"/>
                  <a:gd name="T17" fmla="*/ T16 w 61"/>
                  <a:gd name="T18" fmla="+- 0 3761 3737"/>
                  <a:gd name="T19" fmla="*/ 3761 h 112"/>
                  <a:gd name="T20" fmla="+- 0 2200 2157"/>
                  <a:gd name="T21" fmla="*/ T20 w 61"/>
                  <a:gd name="T22" fmla="+- 0 3757 3737"/>
                  <a:gd name="T23" fmla="*/ 3757 h 112"/>
                  <a:gd name="T24" fmla="+- 0 2196 2157"/>
                  <a:gd name="T25" fmla="*/ T24 w 61"/>
                  <a:gd name="T26" fmla="+- 0 3755 3737"/>
                  <a:gd name="T27" fmla="*/ 3755 h 112"/>
                  <a:gd name="T28" fmla="+- 0 2190 2157"/>
                  <a:gd name="T29" fmla="*/ T28 w 61"/>
                  <a:gd name="T30" fmla="+- 0 3755 3737"/>
                  <a:gd name="T31" fmla="*/ 3755 h 112"/>
                  <a:gd name="T32" fmla="+- 0 2211 2157"/>
                  <a:gd name="T33" fmla="*/ T32 w 61"/>
                  <a:gd name="T34" fmla="+- 0 3755 3737"/>
                  <a:gd name="T35" fmla="*/ 3755 h 112"/>
                  <a:gd name="T36" fmla="+- 0 2213 2157"/>
                  <a:gd name="T37" fmla="*/ T36 w 61"/>
                  <a:gd name="T38" fmla="+- 0 3757 3737"/>
                  <a:gd name="T39" fmla="*/ 3757 h 112"/>
                  <a:gd name="T40" fmla="+- 0 2215 2157"/>
                  <a:gd name="T41" fmla="*/ T40 w 61"/>
                  <a:gd name="T42" fmla="+- 0 3762 3737"/>
                  <a:gd name="T43" fmla="*/ 3762 h 112"/>
                  <a:gd name="T44" fmla="+- 0 2216 2157"/>
                  <a:gd name="T45" fmla="*/ T44 w 61"/>
                  <a:gd name="T46" fmla="+- 0 3769 3737"/>
                  <a:gd name="T47" fmla="*/ 3769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1" h="112">
                    <a:moveTo>
                      <a:pt x="59" y="32"/>
                    </a:moveTo>
                    <a:lnTo>
                      <a:pt x="48" y="32"/>
                    </a:lnTo>
                    <a:lnTo>
                      <a:pt x="48" y="29"/>
                    </a:lnTo>
                    <a:lnTo>
                      <a:pt x="47" y="26"/>
                    </a:lnTo>
                    <a:lnTo>
                      <a:pt x="45" y="24"/>
                    </a:lnTo>
                    <a:lnTo>
                      <a:pt x="43" y="20"/>
                    </a:lnTo>
                    <a:lnTo>
                      <a:pt x="39" y="18"/>
                    </a:lnTo>
                    <a:lnTo>
                      <a:pt x="33" y="18"/>
                    </a:lnTo>
                    <a:lnTo>
                      <a:pt x="54" y="18"/>
                    </a:lnTo>
                    <a:lnTo>
                      <a:pt x="56" y="20"/>
                    </a:lnTo>
                    <a:lnTo>
                      <a:pt x="58" y="25"/>
                    </a:lnTo>
                    <a:lnTo>
                      <a:pt x="59" y="3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66" name="Freeform 949"/>
              <p:cNvSpPr>
                <a:spLocks/>
              </p:cNvSpPr>
              <p:nvPr/>
            </p:nvSpPr>
            <p:spPr bwMode="auto">
              <a:xfrm>
                <a:off x="2157" y="3737"/>
                <a:ext cx="61" cy="112"/>
              </a:xfrm>
              <a:custGeom>
                <a:avLst/>
                <a:gdLst>
                  <a:gd name="T0" fmla="+- 0 2213 2157"/>
                  <a:gd name="T1" fmla="*/ T0 w 61"/>
                  <a:gd name="T2" fmla="+- 0 3828 3737"/>
                  <a:gd name="T3" fmla="*/ 3828 h 112"/>
                  <a:gd name="T4" fmla="+- 0 2190 2157"/>
                  <a:gd name="T5" fmla="*/ T4 w 61"/>
                  <a:gd name="T6" fmla="+- 0 3828 3737"/>
                  <a:gd name="T7" fmla="*/ 3828 h 112"/>
                  <a:gd name="T8" fmla="+- 0 2197 2157"/>
                  <a:gd name="T9" fmla="*/ T8 w 61"/>
                  <a:gd name="T10" fmla="+- 0 3828 3737"/>
                  <a:gd name="T11" fmla="*/ 3828 h 112"/>
                  <a:gd name="T12" fmla="+- 0 2202 2157"/>
                  <a:gd name="T13" fmla="*/ T12 w 61"/>
                  <a:gd name="T14" fmla="+- 0 3825 3737"/>
                  <a:gd name="T15" fmla="*/ 3825 h 112"/>
                  <a:gd name="T16" fmla="+- 0 2206 2157"/>
                  <a:gd name="T17" fmla="*/ T16 w 61"/>
                  <a:gd name="T18" fmla="+- 0 3818 3737"/>
                  <a:gd name="T19" fmla="*/ 3818 h 112"/>
                  <a:gd name="T20" fmla="+- 0 2207 2157"/>
                  <a:gd name="T21" fmla="*/ T20 w 61"/>
                  <a:gd name="T22" fmla="+- 0 3815 3737"/>
                  <a:gd name="T23" fmla="*/ 3815 h 112"/>
                  <a:gd name="T24" fmla="+- 0 2207 2157"/>
                  <a:gd name="T25" fmla="*/ T24 w 61"/>
                  <a:gd name="T26" fmla="+- 0 3807 3737"/>
                  <a:gd name="T27" fmla="*/ 3807 h 112"/>
                  <a:gd name="T28" fmla="+- 0 2205 2157"/>
                  <a:gd name="T29" fmla="*/ T28 w 61"/>
                  <a:gd name="T30" fmla="+- 0 3803 3737"/>
                  <a:gd name="T31" fmla="*/ 3803 h 112"/>
                  <a:gd name="T32" fmla="+- 0 2201 2157"/>
                  <a:gd name="T33" fmla="*/ T32 w 61"/>
                  <a:gd name="T34" fmla="+- 0 3800 3737"/>
                  <a:gd name="T35" fmla="*/ 3800 h 112"/>
                  <a:gd name="T36" fmla="+- 0 2199 2157"/>
                  <a:gd name="T37" fmla="*/ T36 w 61"/>
                  <a:gd name="T38" fmla="+- 0 3799 3737"/>
                  <a:gd name="T39" fmla="*/ 3799 h 112"/>
                  <a:gd name="T40" fmla="+- 0 2195 2157"/>
                  <a:gd name="T41" fmla="*/ T40 w 61"/>
                  <a:gd name="T42" fmla="+- 0 3797 3737"/>
                  <a:gd name="T43" fmla="*/ 3797 h 112"/>
                  <a:gd name="T44" fmla="+- 0 2190 2157"/>
                  <a:gd name="T45" fmla="*/ T44 w 61"/>
                  <a:gd name="T46" fmla="+- 0 3796 3737"/>
                  <a:gd name="T47" fmla="*/ 3796 h 112"/>
                  <a:gd name="T48" fmla="+- 0 2215 2157"/>
                  <a:gd name="T49" fmla="*/ T48 w 61"/>
                  <a:gd name="T50" fmla="+- 0 3796 3737"/>
                  <a:gd name="T51" fmla="*/ 3796 h 112"/>
                  <a:gd name="T52" fmla="+- 0 2218 2157"/>
                  <a:gd name="T53" fmla="*/ T52 w 61"/>
                  <a:gd name="T54" fmla="+- 0 3801 3737"/>
                  <a:gd name="T55" fmla="*/ 3801 h 112"/>
                  <a:gd name="T56" fmla="+- 0 2218 2157"/>
                  <a:gd name="T57" fmla="*/ T56 w 61"/>
                  <a:gd name="T58" fmla="+- 0 3820 3737"/>
                  <a:gd name="T59" fmla="*/ 3820 h 112"/>
                  <a:gd name="T60" fmla="+- 0 2214 2157"/>
                  <a:gd name="T61" fmla="*/ T60 w 61"/>
                  <a:gd name="T62" fmla="+- 0 3828 3737"/>
                  <a:gd name="T63" fmla="*/ 3828 h 112"/>
                  <a:gd name="T64" fmla="+- 0 2213 2157"/>
                  <a:gd name="T65" fmla="*/ T64 w 61"/>
                  <a:gd name="T66" fmla="+- 0 3828 3737"/>
                  <a:gd name="T67" fmla="*/ 3828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112">
                    <a:moveTo>
                      <a:pt x="56" y="91"/>
                    </a:moveTo>
                    <a:lnTo>
                      <a:pt x="33" y="91"/>
                    </a:lnTo>
                    <a:lnTo>
                      <a:pt x="40" y="91"/>
                    </a:lnTo>
                    <a:lnTo>
                      <a:pt x="45" y="88"/>
                    </a:lnTo>
                    <a:lnTo>
                      <a:pt x="49" y="81"/>
                    </a:lnTo>
                    <a:lnTo>
                      <a:pt x="50" y="78"/>
                    </a:lnTo>
                    <a:lnTo>
                      <a:pt x="50" y="70"/>
                    </a:lnTo>
                    <a:lnTo>
                      <a:pt x="48" y="66"/>
                    </a:lnTo>
                    <a:lnTo>
                      <a:pt x="44" y="63"/>
                    </a:lnTo>
                    <a:lnTo>
                      <a:pt x="42" y="62"/>
                    </a:lnTo>
                    <a:lnTo>
                      <a:pt x="38" y="60"/>
                    </a:lnTo>
                    <a:lnTo>
                      <a:pt x="33" y="59"/>
                    </a:lnTo>
                    <a:lnTo>
                      <a:pt x="58" y="59"/>
                    </a:lnTo>
                    <a:lnTo>
                      <a:pt x="61" y="64"/>
                    </a:lnTo>
                    <a:lnTo>
                      <a:pt x="61" y="83"/>
                    </a:lnTo>
                    <a:lnTo>
                      <a:pt x="57" y="91"/>
                    </a:lnTo>
                    <a:lnTo>
                      <a:pt x="56"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67" name="Freeform 948"/>
              <p:cNvSpPr>
                <a:spLocks/>
              </p:cNvSpPr>
              <p:nvPr/>
            </p:nvSpPr>
            <p:spPr bwMode="auto">
              <a:xfrm>
                <a:off x="2157" y="3737"/>
                <a:ext cx="61" cy="112"/>
              </a:xfrm>
              <a:custGeom>
                <a:avLst/>
                <a:gdLst>
                  <a:gd name="T0" fmla="+- 0 2190 2157"/>
                  <a:gd name="T1" fmla="*/ T0 w 61"/>
                  <a:gd name="T2" fmla="+- 0 3849 3737"/>
                  <a:gd name="T3" fmla="*/ 3849 h 112"/>
                  <a:gd name="T4" fmla="+- 0 2185 2157"/>
                  <a:gd name="T5" fmla="*/ T4 w 61"/>
                  <a:gd name="T6" fmla="+- 0 3849 3737"/>
                  <a:gd name="T7" fmla="*/ 3849 h 112"/>
                  <a:gd name="T8" fmla="+- 0 2185 2157"/>
                  <a:gd name="T9" fmla="*/ T8 w 61"/>
                  <a:gd name="T10" fmla="+- 0 3837 3737"/>
                  <a:gd name="T11" fmla="*/ 3837 h 112"/>
                  <a:gd name="T12" fmla="+- 0 2173 2157"/>
                  <a:gd name="T13" fmla="*/ T12 w 61"/>
                  <a:gd name="T14" fmla="+- 0 3836 3737"/>
                  <a:gd name="T15" fmla="*/ 3836 h 112"/>
                  <a:gd name="T16" fmla="+- 0 2165 2157"/>
                  <a:gd name="T17" fmla="*/ T16 w 61"/>
                  <a:gd name="T18" fmla="+- 0 3832 3737"/>
                  <a:gd name="T19" fmla="*/ 3832 h 112"/>
                  <a:gd name="T20" fmla="+- 0 2158 2157"/>
                  <a:gd name="T21" fmla="*/ T20 w 61"/>
                  <a:gd name="T22" fmla="+- 0 3820 3737"/>
                  <a:gd name="T23" fmla="*/ 3820 h 112"/>
                  <a:gd name="T24" fmla="+- 0 2157 2157"/>
                  <a:gd name="T25" fmla="*/ T24 w 61"/>
                  <a:gd name="T26" fmla="+- 0 3815 3737"/>
                  <a:gd name="T27" fmla="*/ 3815 h 112"/>
                  <a:gd name="T28" fmla="+- 0 2157 2157"/>
                  <a:gd name="T29" fmla="*/ T28 w 61"/>
                  <a:gd name="T30" fmla="+- 0 3808 3737"/>
                  <a:gd name="T31" fmla="*/ 3808 h 112"/>
                  <a:gd name="T32" fmla="+- 0 2168 2157"/>
                  <a:gd name="T33" fmla="*/ T32 w 61"/>
                  <a:gd name="T34" fmla="+- 0 3808 3737"/>
                  <a:gd name="T35" fmla="*/ 3808 h 112"/>
                  <a:gd name="T36" fmla="+- 0 2168 2157"/>
                  <a:gd name="T37" fmla="*/ T36 w 61"/>
                  <a:gd name="T38" fmla="+- 0 3813 3737"/>
                  <a:gd name="T39" fmla="*/ 3813 h 112"/>
                  <a:gd name="T40" fmla="+- 0 2169 2157"/>
                  <a:gd name="T41" fmla="*/ T40 w 61"/>
                  <a:gd name="T42" fmla="+- 0 3817 3737"/>
                  <a:gd name="T43" fmla="*/ 3817 h 112"/>
                  <a:gd name="T44" fmla="+- 0 2173 2157"/>
                  <a:gd name="T45" fmla="*/ T44 w 61"/>
                  <a:gd name="T46" fmla="+- 0 3825 3737"/>
                  <a:gd name="T47" fmla="*/ 3825 h 112"/>
                  <a:gd name="T48" fmla="+- 0 2178 2157"/>
                  <a:gd name="T49" fmla="*/ T48 w 61"/>
                  <a:gd name="T50" fmla="+- 0 3827 3737"/>
                  <a:gd name="T51" fmla="*/ 3827 h 112"/>
                  <a:gd name="T52" fmla="+- 0 2185 2157"/>
                  <a:gd name="T53" fmla="*/ T52 w 61"/>
                  <a:gd name="T54" fmla="+- 0 3828 3737"/>
                  <a:gd name="T55" fmla="*/ 3828 h 112"/>
                  <a:gd name="T56" fmla="+- 0 2190 2157"/>
                  <a:gd name="T57" fmla="*/ T56 w 61"/>
                  <a:gd name="T58" fmla="+- 0 3828 3737"/>
                  <a:gd name="T59" fmla="*/ 3828 h 112"/>
                  <a:gd name="T60" fmla="+- 0 2190 2157"/>
                  <a:gd name="T61" fmla="*/ T60 w 61"/>
                  <a:gd name="T62" fmla="+- 0 3828 3737"/>
                  <a:gd name="T63" fmla="*/ 3828 h 112"/>
                  <a:gd name="T64" fmla="+- 0 2213 2157"/>
                  <a:gd name="T65" fmla="*/ T64 w 61"/>
                  <a:gd name="T66" fmla="+- 0 3828 3737"/>
                  <a:gd name="T67" fmla="*/ 3828 h 112"/>
                  <a:gd name="T68" fmla="+- 0 2207 2157"/>
                  <a:gd name="T69" fmla="*/ T68 w 61"/>
                  <a:gd name="T70" fmla="+- 0 3832 3737"/>
                  <a:gd name="T71" fmla="*/ 3832 h 112"/>
                  <a:gd name="T72" fmla="+- 0 2203 2157"/>
                  <a:gd name="T73" fmla="*/ T72 w 61"/>
                  <a:gd name="T74" fmla="+- 0 3835 3737"/>
                  <a:gd name="T75" fmla="*/ 3835 h 112"/>
                  <a:gd name="T76" fmla="+- 0 2198 2157"/>
                  <a:gd name="T77" fmla="*/ T76 w 61"/>
                  <a:gd name="T78" fmla="+- 0 3836 3737"/>
                  <a:gd name="T79" fmla="*/ 3836 h 112"/>
                  <a:gd name="T80" fmla="+- 0 2190 2157"/>
                  <a:gd name="T81" fmla="*/ T80 w 61"/>
                  <a:gd name="T82" fmla="+- 0 3837 3737"/>
                  <a:gd name="T83" fmla="*/ 3837 h 112"/>
                  <a:gd name="T84" fmla="+- 0 2190 2157"/>
                  <a:gd name="T85" fmla="*/ T84 w 61"/>
                  <a:gd name="T86" fmla="+- 0 3849 3737"/>
                  <a:gd name="T87" fmla="*/ 3849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61" h="112">
                    <a:moveTo>
                      <a:pt x="33" y="112"/>
                    </a:moveTo>
                    <a:lnTo>
                      <a:pt x="28" y="112"/>
                    </a:lnTo>
                    <a:lnTo>
                      <a:pt x="28" y="100"/>
                    </a:lnTo>
                    <a:lnTo>
                      <a:pt x="16" y="99"/>
                    </a:lnTo>
                    <a:lnTo>
                      <a:pt x="8" y="95"/>
                    </a:lnTo>
                    <a:lnTo>
                      <a:pt x="1" y="83"/>
                    </a:lnTo>
                    <a:lnTo>
                      <a:pt x="0" y="78"/>
                    </a:lnTo>
                    <a:lnTo>
                      <a:pt x="0" y="71"/>
                    </a:lnTo>
                    <a:lnTo>
                      <a:pt x="11" y="71"/>
                    </a:lnTo>
                    <a:lnTo>
                      <a:pt x="11" y="76"/>
                    </a:lnTo>
                    <a:lnTo>
                      <a:pt x="12" y="80"/>
                    </a:lnTo>
                    <a:lnTo>
                      <a:pt x="16" y="88"/>
                    </a:lnTo>
                    <a:lnTo>
                      <a:pt x="21" y="90"/>
                    </a:lnTo>
                    <a:lnTo>
                      <a:pt x="28" y="91"/>
                    </a:lnTo>
                    <a:lnTo>
                      <a:pt x="33" y="91"/>
                    </a:lnTo>
                    <a:lnTo>
                      <a:pt x="56" y="91"/>
                    </a:lnTo>
                    <a:lnTo>
                      <a:pt x="50" y="95"/>
                    </a:lnTo>
                    <a:lnTo>
                      <a:pt x="46" y="98"/>
                    </a:lnTo>
                    <a:lnTo>
                      <a:pt x="41" y="99"/>
                    </a:lnTo>
                    <a:lnTo>
                      <a:pt x="33" y="100"/>
                    </a:lnTo>
                    <a:lnTo>
                      <a:pt x="33" y="11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05" name="Group 945"/>
            <p:cNvGrpSpPr>
              <a:grpSpLocks/>
            </p:cNvGrpSpPr>
            <p:nvPr/>
          </p:nvGrpSpPr>
          <p:grpSpPr bwMode="auto">
            <a:xfrm>
              <a:off x="2001" y="3409"/>
              <a:ext cx="397" cy="189"/>
              <a:chOff x="2001" y="3409"/>
              <a:chExt cx="397" cy="189"/>
            </a:xfrm>
          </p:grpSpPr>
          <p:sp>
            <p:nvSpPr>
              <p:cNvPr id="562" name="Freeform 946"/>
              <p:cNvSpPr>
                <a:spLocks/>
              </p:cNvSpPr>
              <p:nvPr/>
            </p:nvSpPr>
            <p:spPr bwMode="auto">
              <a:xfrm>
                <a:off x="2001" y="3409"/>
                <a:ext cx="397" cy="189"/>
              </a:xfrm>
              <a:custGeom>
                <a:avLst/>
                <a:gdLst>
                  <a:gd name="T0" fmla="+- 0 2001 2001"/>
                  <a:gd name="T1" fmla="*/ T0 w 397"/>
                  <a:gd name="T2" fmla="+- 0 3409 3409"/>
                  <a:gd name="T3" fmla="*/ 3409 h 189"/>
                  <a:gd name="T4" fmla="+- 0 2397 2001"/>
                  <a:gd name="T5" fmla="*/ T4 w 397"/>
                  <a:gd name="T6" fmla="+- 0 3409 3409"/>
                  <a:gd name="T7" fmla="*/ 3409 h 189"/>
                  <a:gd name="T8" fmla="+- 0 2397 2001"/>
                  <a:gd name="T9" fmla="*/ T8 w 397"/>
                  <a:gd name="T10" fmla="+- 0 3597 3409"/>
                  <a:gd name="T11" fmla="*/ 3597 h 189"/>
                  <a:gd name="T12" fmla="+- 0 2001 2001"/>
                  <a:gd name="T13" fmla="*/ T12 w 397"/>
                  <a:gd name="T14" fmla="+- 0 3597 3409"/>
                  <a:gd name="T15" fmla="*/ 3597 h 189"/>
                  <a:gd name="T16" fmla="+- 0 2001 2001"/>
                  <a:gd name="T17" fmla="*/ T16 w 397"/>
                  <a:gd name="T18" fmla="+- 0 3409 3409"/>
                  <a:gd name="T19" fmla="*/ 3409 h 189"/>
                </a:gdLst>
                <a:ahLst/>
                <a:cxnLst>
                  <a:cxn ang="0">
                    <a:pos x="T1" y="T3"/>
                  </a:cxn>
                  <a:cxn ang="0">
                    <a:pos x="T5" y="T7"/>
                  </a:cxn>
                  <a:cxn ang="0">
                    <a:pos x="T9" y="T11"/>
                  </a:cxn>
                  <a:cxn ang="0">
                    <a:pos x="T13" y="T15"/>
                  </a:cxn>
                  <a:cxn ang="0">
                    <a:pos x="T17" y="T19"/>
                  </a:cxn>
                </a:cxnLst>
                <a:rect l="0" t="0" r="r" b="b"/>
                <a:pathLst>
                  <a:path w="397" h="189">
                    <a:moveTo>
                      <a:pt x="0" y="0"/>
                    </a:moveTo>
                    <a:lnTo>
                      <a:pt x="396" y="0"/>
                    </a:lnTo>
                    <a:lnTo>
                      <a:pt x="396" y="188"/>
                    </a:lnTo>
                    <a:lnTo>
                      <a:pt x="0" y="188"/>
                    </a:lnTo>
                    <a:lnTo>
                      <a:pt x="0" y="0"/>
                    </a:lnTo>
                    <a:close/>
                  </a:path>
                </a:pathLst>
              </a:custGeom>
              <a:noFill/>
              <a:ln w="15684">
                <a:solidFill>
                  <a:srgbClr val="9BD0D5"/>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06" name="Group 943"/>
            <p:cNvGrpSpPr>
              <a:grpSpLocks/>
            </p:cNvGrpSpPr>
            <p:nvPr/>
          </p:nvGrpSpPr>
          <p:grpSpPr bwMode="auto">
            <a:xfrm>
              <a:off x="2223" y="3434"/>
              <a:ext cx="151" cy="141"/>
              <a:chOff x="2223" y="3434"/>
              <a:chExt cx="151" cy="141"/>
            </a:xfrm>
          </p:grpSpPr>
          <p:sp>
            <p:nvSpPr>
              <p:cNvPr id="561" name="Freeform 944"/>
              <p:cNvSpPr>
                <a:spLocks/>
              </p:cNvSpPr>
              <p:nvPr/>
            </p:nvSpPr>
            <p:spPr bwMode="auto">
              <a:xfrm>
                <a:off x="2223" y="3434"/>
                <a:ext cx="151" cy="141"/>
              </a:xfrm>
              <a:custGeom>
                <a:avLst/>
                <a:gdLst>
                  <a:gd name="T0" fmla="+- 0 2374 2223"/>
                  <a:gd name="T1" fmla="*/ T0 w 151"/>
                  <a:gd name="T2" fmla="+- 0 3574 3434"/>
                  <a:gd name="T3" fmla="*/ 3574 h 141"/>
                  <a:gd name="T4" fmla="+- 0 2243 2223"/>
                  <a:gd name="T5" fmla="*/ T4 w 151"/>
                  <a:gd name="T6" fmla="+- 0 3562 3434"/>
                  <a:gd name="T7" fmla="*/ 3562 h 141"/>
                  <a:gd name="T8" fmla="+- 0 2253 2223"/>
                  <a:gd name="T9" fmla="*/ T8 w 151"/>
                  <a:gd name="T10" fmla="+- 0 3545 3434"/>
                  <a:gd name="T11" fmla="*/ 3545 h 141"/>
                  <a:gd name="T12" fmla="+- 0 2260 2223"/>
                  <a:gd name="T13" fmla="*/ T12 w 151"/>
                  <a:gd name="T14" fmla="+- 0 3526 3434"/>
                  <a:gd name="T15" fmla="*/ 3526 h 141"/>
                  <a:gd name="T16" fmla="+- 0 2251 2223"/>
                  <a:gd name="T17" fmla="*/ T16 w 151"/>
                  <a:gd name="T18" fmla="+- 0 3461 3434"/>
                  <a:gd name="T19" fmla="*/ 3461 h 141"/>
                  <a:gd name="T20" fmla="+- 0 2223 2223"/>
                  <a:gd name="T21" fmla="*/ T20 w 151"/>
                  <a:gd name="T22" fmla="+- 0 3434 3434"/>
                  <a:gd name="T23" fmla="*/ 3434 h 141"/>
                  <a:gd name="T24" fmla="+- 0 2374 2223"/>
                  <a:gd name="T25" fmla="*/ T24 w 151"/>
                  <a:gd name="T26" fmla="+- 0 3434 3434"/>
                  <a:gd name="T27" fmla="*/ 3434 h 141"/>
                  <a:gd name="T28" fmla="+- 0 2374 2223"/>
                  <a:gd name="T29" fmla="*/ T28 w 151"/>
                  <a:gd name="T30" fmla="+- 0 3574 3434"/>
                  <a:gd name="T31" fmla="*/ 3574 h 14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1" h="141">
                    <a:moveTo>
                      <a:pt x="151" y="140"/>
                    </a:moveTo>
                    <a:lnTo>
                      <a:pt x="20" y="128"/>
                    </a:lnTo>
                    <a:lnTo>
                      <a:pt x="30" y="111"/>
                    </a:lnTo>
                    <a:lnTo>
                      <a:pt x="37" y="92"/>
                    </a:lnTo>
                    <a:lnTo>
                      <a:pt x="28" y="27"/>
                    </a:lnTo>
                    <a:lnTo>
                      <a:pt x="0" y="0"/>
                    </a:lnTo>
                    <a:lnTo>
                      <a:pt x="151" y="0"/>
                    </a:lnTo>
                    <a:lnTo>
                      <a:pt x="151" y="14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07" name="Group 941"/>
            <p:cNvGrpSpPr>
              <a:grpSpLocks/>
            </p:cNvGrpSpPr>
            <p:nvPr/>
          </p:nvGrpSpPr>
          <p:grpSpPr bwMode="auto">
            <a:xfrm>
              <a:off x="2021" y="3434"/>
              <a:ext cx="143" cy="141"/>
              <a:chOff x="2021" y="3434"/>
              <a:chExt cx="143" cy="141"/>
            </a:xfrm>
          </p:grpSpPr>
          <p:sp>
            <p:nvSpPr>
              <p:cNvPr id="560" name="Freeform 942"/>
              <p:cNvSpPr>
                <a:spLocks/>
              </p:cNvSpPr>
              <p:nvPr/>
            </p:nvSpPr>
            <p:spPr bwMode="auto">
              <a:xfrm>
                <a:off x="2021" y="3434"/>
                <a:ext cx="143" cy="141"/>
              </a:xfrm>
              <a:custGeom>
                <a:avLst/>
                <a:gdLst>
                  <a:gd name="T0" fmla="+- 0 2158 2021"/>
                  <a:gd name="T1" fmla="*/ T0 w 143"/>
                  <a:gd name="T2" fmla="+- 0 3574 3434"/>
                  <a:gd name="T3" fmla="*/ 3574 h 141"/>
                  <a:gd name="T4" fmla="+- 0 2021 2021"/>
                  <a:gd name="T5" fmla="*/ T4 w 143"/>
                  <a:gd name="T6" fmla="+- 0 3574 3434"/>
                  <a:gd name="T7" fmla="*/ 3574 h 141"/>
                  <a:gd name="T8" fmla="+- 0 2021 2021"/>
                  <a:gd name="T9" fmla="*/ T8 w 143"/>
                  <a:gd name="T10" fmla="+- 0 3434 3434"/>
                  <a:gd name="T11" fmla="*/ 3434 h 141"/>
                  <a:gd name="T12" fmla="+- 0 2163 2021"/>
                  <a:gd name="T13" fmla="*/ T12 w 143"/>
                  <a:gd name="T14" fmla="+- 0 3435 3434"/>
                  <a:gd name="T15" fmla="*/ 3435 h 141"/>
                  <a:gd name="T16" fmla="+- 0 2148 2021"/>
                  <a:gd name="T17" fmla="*/ T16 w 143"/>
                  <a:gd name="T18" fmla="+- 0 3447 3434"/>
                  <a:gd name="T19" fmla="*/ 3447 h 141"/>
                  <a:gd name="T20" fmla="+- 0 2137 2021"/>
                  <a:gd name="T21" fmla="*/ T20 w 143"/>
                  <a:gd name="T22" fmla="+- 0 3464 3434"/>
                  <a:gd name="T23" fmla="*/ 3464 h 141"/>
                  <a:gd name="T24" fmla="+- 0 2129 2021"/>
                  <a:gd name="T25" fmla="*/ T24 w 143"/>
                  <a:gd name="T26" fmla="+- 0 3484 3434"/>
                  <a:gd name="T27" fmla="*/ 3484 h 141"/>
                  <a:gd name="T28" fmla="+- 0 2126 2021"/>
                  <a:gd name="T29" fmla="*/ T28 w 143"/>
                  <a:gd name="T30" fmla="+- 0 3506 3434"/>
                  <a:gd name="T31" fmla="*/ 3506 h 141"/>
                  <a:gd name="T32" fmla="+- 0 2128 2021"/>
                  <a:gd name="T33" fmla="*/ T32 w 143"/>
                  <a:gd name="T34" fmla="+- 0 3522 3434"/>
                  <a:gd name="T35" fmla="*/ 3522 h 141"/>
                  <a:gd name="T36" fmla="+- 0 2134 2021"/>
                  <a:gd name="T37" fmla="*/ T36 w 143"/>
                  <a:gd name="T38" fmla="+- 0 3542 3434"/>
                  <a:gd name="T39" fmla="*/ 3542 h 141"/>
                  <a:gd name="T40" fmla="+- 0 2144 2021"/>
                  <a:gd name="T41" fmla="*/ T40 w 143"/>
                  <a:gd name="T42" fmla="+- 0 3559 3434"/>
                  <a:gd name="T43" fmla="*/ 3559 h 141"/>
                  <a:gd name="T44" fmla="+- 0 2158 2021"/>
                  <a:gd name="T45" fmla="*/ T44 w 143"/>
                  <a:gd name="T46" fmla="+- 0 3574 3434"/>
                  <a:gd name="T47" fmla="*/ 3574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3" h="141">
                    <a:moveTo>
                      <a:pt x="137" y="140"/>
                    </a:moveTo>
                    <a:lnTo>
                      <a:pt x="0" y="140"/>
                    </a:lnTo>
                    <a:lnTo>
                      <a:pt x="0" y="0"/>
                    </a:lnTo>
                    <a:lnTo>
                      <a:pt x="142" y="1"/>
                    </a:lnTo>
                    <a:lnTo>
                      <a:pt x="127" y="13"/>
                    </a:lnTo>
                    <a:lnTo>
                      <a:pt x="116" y="30"/>
                    </a:lnTo>
                    <a:lnTo>
                      <a:pt x="108" y="50"/>
                    </a:lnTo>
                    <a:lnTo>
                      <a:pt x="105" y="72"/>
                    </a:lnTo>
                    <a:lnTo>
                      <a:pt x="107" y="88"/>
                    </a:lnTo>
                    <a:lnTo>
                      <a:pt x="113" y="108"/>
                    </a:lnTo>
                    <a:lnTo>
                      <a:pt x="123" y="125"/>
                    </a:lnTo>
                    <a:lnTo>
                      <a:pt x="137" y="14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08" name="Group 935"/>
            <p:cNvGrpSpPr>
              <a:grpSpLocks/>
            </p:cNvGrpSpPr>
            <p:nvPr/>
          </p:nvGrpSpPr>
          <p:grpSpPr bwMode="auto">
            <a:xfrm>
              <a:off x="2165" y="3446"/>
              <a:ext cx="61" cy="112"/>
              <a:chOff x="2165" y="3446"/>
              <a:chExt cx="61" cy="112"/>
            </a:xfrm>
          </p:grpSpPr>
          <p:sp>
            <p:nvSpPr>
              <p:cNvPr id="555" name="Freeform 940"/>
              <p:cNvSpPr>
                <a:spLocks/>
              </p:cNvSpPr>
              <p:nvPr/>
            </p:nvSpPr>
            <p:spPr bwMode="auto">
              <a:xfrm>
                <a:off x="2165" y="3446"/>
                <a:ext cx="61" cy="112"/>
              </a:xfrm>
              <a:custGeom>
                <a:avLst/>
                <a:gdLst>
                  <a:gd name="T0" fmla="+- 0 2198 2165"/>
                  <a:gd name="T1" fmla="*/ T0 w 61"/>
                  <a:gd name="T2" fmla="+- 0 3537 3446"/>
                  <a:gd name="T3" fmla="*/ 3537 h 112"/>
                  <a:gd name="T4" fmla="+- 0 2192 2165"/>
                  <a:gd name="T5" fmla="*/ T4 w 61"/>
                  <a:gd name="T6" fmla="+- 0 3537 3446"/>
                  <a:gd name="T7" fmla="*/ 3537 h 112"/>
                  <a:gd name="T8" fmla="+- 0 2192 2165"/>
                  <a:gd name="T9" fmla="*/ T8 w 61"/>
                  <a:gd name="T10" fmla="+- 0 3504 3446"/>
                  <a:gd name="T11" fmla="*/ 3504 h 112"/>
                  <a:gd name="T12" fmla="+- 0 2183 2165"/>
                  <a:gd name="T13" fmla="*/ T12 w 61"/>
                  <a:gd name="T14" fmla="+- 0 3502 3446"/>
                  <a:gd name="T15" fmla="*/ 3502 h 112"/>
                  <a:gd name="T16" fmla="+- 0 2177 2165"/>
                  <a:gd name="T17" fmla="*/ T16 w 61"/>
                  <a:gd name="T18" fmla="+- 0 3499 3446"/>
                  <a:gd name="T19" fmla="*/ 3499 h 112"/>
                  <a:gd name="T20" fmla="+- 0 2168 2165"/>
                  <a:gd name="T21" fmla="*/ T20 w 61"/>
                  <a:gd name="T22" fmla="+- 0 3491 3446"/>
                  <a:gd name="T23" fmla="*/ 3491 h 112"/>
                  <a:gd name="T24" fmla="+- 0 2166 2165"/>
                  <a:gd name="T25" fmla="*/ T24 w 61"/>
                  <a:gd name="T26" fmla="+- 0 3486 3446"/>
                  <a:gd name="T27" fmla="*/ 3486 h 112"/>
                  <a:gd name="T28" fmla="+- 0 2166 2165"/>
                  <a:gd name="T29" fmla="*/ T28 w 61"/>
                  <a:gd name="T30" fmla="+- 0 3473 3446"/>
                  <a:gd name="T31" fmla="*/ 3473 h 112"/>
                  <a:gd name="T32" fmla="+- 0 2169 2165"/>
                  <a:gd name="T33" fmla="*/ T32 w 61"/>
                  <a:gd name="T34" fmla="+- 0 3467 3446"/>
                  <a:gd name="T35" fmla="*/ 3467 h 112"/>
                  <a:gd name="T36" fmla="+- 0 2178 2165"/>
                  <a:gd name="T37" fmla="*/ T36 w 61"/>
                  <a:gd name="T38" fmla="+- 0 3457 3446"/>
                  <a:gd name="T39" fmla="*/ 3457 h 112"/>
                  <a:gd name="T40" fmla="+- 0 2184 2165"/>
                  <a:gd name="T41" fmla="*/ T40 w 61"/>
                  <a:gd name="T42" fmla="+- 0 3455 3446"/>
                  <a:gd name="T43" fmla="*/ 3455 h 112"/>
                  <a:gd name="T44" fmla="+- 0 2192 2165"/>
                  <a:gd name="T45" fmla="*/ T44 w 61"/>
                  <a:gd name="T46" fmla="+- 0 3455 3446"/>
                  <a:gd name="T47" fmla="*/ 3455 h 112"/>
                  <a:gd name="T48" fmla="+- 0 2192 2165"/>
                  <a:gd name="T49" fmla="*/ T48 w 61"/>
                  <a:gd name="T50" fmla="+- 0 3446 3446"/>
                  <a:gd name="T51" fmla="*/ 3446 h 112"/>
                  <a:gd name="T52" fmla="+- 0 2198 2165"/>
                  <a:gd name="T53" fmla="*/ T52 w 61"/>
                  <a:gd name="T54" fmla="+- 0 3446 3446"/>
                  <a:gd name="T55" fmla="*/ 3446 h 112"/>
                  <a:gd name="T56" fmla="+- 0 2198 2165"/>
                  <a:gd name="T57" fmla="*/ T56 w 61"/>
                  <a:gd name="T58" fmla="+- 0 3454 3446"/>
                  <a:gd name="T59" fmla="*/ 3454 h 112"/>
                  <a:gd name="T60" fmla="+- 0 2206 2165"/>
                  <a:gd name="T61" fmla="*/ T60 w 61"/>
                  <a:gd name="T62" fmla="+- 0 3455 3446"/>
                  <a:gd name="T63" fmla="*/ 3455 h 112"/>
                  <a:gd name="T64" fmla="+- 0 2212 2165"/>
                  <a:gd name="T65" fmla="*/ T64 w 61"/>
                  <a:gd name="T66" fmla="+- 0 3457 3446"/>
                  <a:gd name="T67" fmla="*/ 3457 h 112"/>
                  <a:gd name="T68" fmla="+- 0 2216 2165"/>
                  <a:gd name="T69" fmla="*/ T68 w 61"/>
                  <a:gd name="T70" fmla="+- 0 3462 3446"/>
                  <a:gd name="T71" fmla="*/ 3462 h 112"/>
                  <a:gd name="T72" fmla="+- 0 2218 2165"/>
                  <a:gd name="T73" fmla="*/ T72 w 61"/>
                  <a:gd name="T74" fmla="+- 0 3464 3446"/>
                  <a:gd name="T75" fmla="*/ 3464 h 112"/>
                  <a:gd name="T76" fmla="+- 0 2192 2165"/>
                  <a:gd name="T77" fmla="*/ T76 w 61"/>
                  <a:gd name="T78" fmla="+- 0 3464 3446"/>
                  <a:gd name="T79" fmla="*/ 3464 h 112"/>
                  <a:gd name="T80" fmla="+- 0 2187 2165"/>
                  <a:gd name="T81" fmla="*/ T80 w 61"/>
                  <a:gd name="T82" fmla="+- 0 3464 3446"/>
                  <a:gd name="T83" fmla="*/ 3464 h 112"/>
                  <a:gd name="T84" fmla="+- 0 2183 2165"/>
                  <a:gd name="T85" fmla="*/ T84 w 61"/>
                  <a:gd name="T86" fmla="+- 0 3465 3446"/>
                  <a:gd name="T87" fmla="*/ 3465 h 112"/>
                  <a:gd name="T88" fmla="+- 0 2181 2165"/>
                  <a:gd name="T89" fmla="*/ T88 w 61"/>
                  <a:gd name="T90" fmla="+- 0 3469 3446"/>
                  <a:gd name="T91" fmla="*/ 3469 h 112"/>
                  <a:gd name="T92" fmla="+- 0 2178 2165"/>
                  <a:gd name="T93" fmla="*/ T92 w 61"/>
                  <a:gd name="T94" fmla="+- 0 3472 3446"/>
                  <a:gd name="T95" fmla="*/ 3472 h 112"/>
                  <a:gd name="T96" fmla="+- 0 2177 2165"/>
                  <a:gd name="T97" fmla="*/ T96 w 61"/>
                  <a:gd name="T98" fmla="+- 0 3475 3446"/>
                  <a:gd name="T99" fmla="*/ 3475 h 112"/>
                  <a:gd name="T100" fmla="+- 0 2177 2165"/>
                  <a:gd name="T101" fmla="*/ T100 w 61"/>
                  <a:gd name="T102" fmla="+- 0 3482 3446"/>
                  <a:gd name="T103" fmla="*/ 3482 h 112"/>
                  <a:gd name="T104" fmla="+- 0 2179 2165"/>
                  <a:gd name="T105" fmla="*/ T104 w 61"/>
                  <a:gd name="T106" fmla="+- 0 3485 3446"/>
                  <a:gd name="T107" fmla="*/ 3485 h 112"/>
                  <a:gd name="T108" fmla="+- 0 2181 2165"/>
                  <a:gd name="T109" fmla="*/ T108 w 61"/>
                  <a:gd name="T110" fmla="+- 0 3488 3446"/>
                  <a:gd name="T111" fmla="*/ 3488 h 112"/>
                  <a:gd name="T112" fmla="+- 0 2184 2165"/>
                  <a:gd name="T113" fmla="*/ T112 w 61"/>
                  <a:gd name="T114" fmla="+- 0 3490 3446"/>
                  <a:gd name="T115" fmla="*/ 3490 h 112"/>
                  <a:gd name="T116" fmla="+- 0 2188 2165"/>
                  <a:gd name="T117" fmla="*/ T116 w 61"/>
                  <a:gd name="T118" fmla="+- 0 3492 3446"/>
                  <a:gd name="T119" fmla="*/ 3492 h 112"/>
                  <a:gd name="T120" fmla="+- 0 2192 2165"/>
                  <a:gd name="T121" fmla="*/ T120 w 61"/>
                  <a:gd name="T122" fmla="+- 0 3492 3446"/>
                  <a:gd name="T123" fmla="*/ 3492 h 112"/>
                  <a:gd name="T124" fmla="+- 0 2198 2165"/>
                  <a:gd name="T125" fmla="*/ T124 w 61"/>
                  <a:gd name="T126" fmla="+- 0 3492 3446"/>
                  <a:gd name="T127" fmla="*/ 3492 h 112"/>
                  <a:gd name="T128" fmla="+- 0 2198 2165"/>
                  <a:gd name="T129" fmla="*/ T128 w 61"/>
                  <a:gd name="T130" fmla="+- 0 3494 3446"/>
                  <a:gd name="T131" fmla="*/ 3494 h 112"/>
                  <a:gd name="T132" fmla="+- 0 2207 2165"/>
                  <a:gd name="T133" fmla="*/ T132 w 61"/>
                  <a:gd name="T134" fmla="+- 0 3496 3446"/>
                  <a:gd name="T135" fmla="*/ 3496 h 112"/>
                  <a:gd name="T136" fmla="+- 0 2214 2165"/>
                  <a:gd name="T137" fmla="*/ T136 w 61"/>
                  <a:gd name="T138" fmla="+- 0 3499 3446"/>
                  <a:gd name="T139" fmla="*/ 3499 h 112"/>
                  <a:gd name="T140" fmla="+- 0 2222 2165"/>
                  <a:gd name="T141" fmla="*/ T140 w 61"/>
                  <a:gd name="T142" fmla="+- 0 3505 3446"/>
                  <a:gd name="T143" fmla="*/ 3505 h 112"/>
                  <a:gd name="T144" fmla="+- 0 2198 2165"/>
                  <a:gd name="T145" fmla="*/ T144 w 61"/>
                  <a:gd name="T146" fmla="+- 0 3505 3446"/>
                  <a:gd name="T147" fmla="*/ 3505 h 112"/>
                  <a:gd name="T148" fmla="+- 0 2198 2165"/>
                  <a:gd name="T149" fmla="*/ T148 w 61"/>
                  <a:gd name="T150" fmla="+- 0 3537 3446"/>
                  <a:gd name="T151" fmla="*/ 3537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61" h="112">
                    <a:moveTo>
                      <a:pt x="33" y="91"/>
                    </a:moveTo>
                    <a:lnTo>
                      <a:pt x="27" y="91"/>
                    </a:lnTo>
                    <a:lnTo>
                      <a:pt x="27" y="58"/>
                    </a:lnTo>
                    <a:lnTo>
                      <a:pt x="18" y="56"/>
                    </a:lnTo>
                    <a:lnTo>
                      <a:pt x="12" y="53"/>
                    </a:lnTo>
                    <a:lnTo>
                      <a:pt x="3" y="45"/>
                    </a:lnTo>
                    <a:lnTo>
                      <a:pt x="1" y="40"/>
                    </a:lnTo>
                    <a:lnTo>
                      <a:pt x="1" y="27"/>
                    </a:lnTo>
                    <a:lnTo>
                      <a:pt x="4" y="21"/>
                    </a:lnTo>
                    <a:lnTo>
                      <a:pt x="13" y="11"/>
                    </a:lnTo>
                    <a:lnTo>
                      <a:pt x="19" y="9"/>
                    </a:lnTo>
                    <a:lnTo>
                      <a:pt x="27" y="9"/>
                    </a:lnTo>
                    <a:lnTo>
                      <a:pt x="27" y="0"/>
                    </a:lnTo>
                    <a:lnTo>
                      <a:pt x="33" y="0"/>
                    </a:lnTo>
                    <a:lnTo>
                      <a:pt x="33" y="8"/>
                    </a:lnTo>
                    <a:lnTo>
                      <a:pt x="41" y="9"/>
                    </a:lnTo>
                    <a:lnTo>
                      <a:pt x="47" y="11"/>
                    </a:lnTo>
                    <a:lnTo>
                      <a:pt x="51" y="16"/>
                    </a:lnTo>
                    <a:lnTo>
                      <a:pt x="53" y="18"/>
                    </a:lnTo>
                    <a:lnTo>
                      <a:pt x="27" y="18"/>
                    </a:lnTo>
                    <a:lnTo>
                      <a:pt x="22" y="18"/>
                    </a:lnTo>
                    <a:lnTo>
                      <a:pt x="18" y="19"/>
                    </a:lnTo>
                    <a:lnTo>
                      <a:pt x="16" y="23"/>
                    </a:lnTo>
                    <a:lnTo>
                      <a:pt x="13" y="26"/>
                    </a:lnTo>
                    <a:lnTo>
                      <a:pt x="12" y="29"/>
                    </a:lnTo>
                    <a:lnTo>
                      <a:pt x="12" y="36"/>
                    </a:lnTo>
                    <a:lnTo>
                      <a:pt x="14" y="39"/>
                    </a:lnTo>
                    <a:lnTo>
                      <a:pt x="16" y="42"/>
                    </a:lnTo>
                    <a:lnTo>
                      <a:pt x="19" y="44"/>
                    </a:lnTo>
                    <a:lnTo>
                      <a:pt x="23" y="46"/>
                    </a:lnTo>
                    <a:lnTo>
                      <a:pt x="27" y="46"/>
                    </a:lnTo>
                    <a:lnTo>
                      <a:pt x="33" y="46"/>
                    </a:lnTo>
                    <a:lnTo>
                      <a:pt x="33" y="48"/>
                    </a:lnTo>
                    <a:lnTo>
                      <a:pt x="42" y="50"/>
                    </a:lnTo>
                    <a:lnTo>
                      <a:pt x="49" y="53"/>
                    </a:lnTo>
                    <a:lnTo>
                      <a:pt x="57" y="59"/>
                    </a:lnTo>
                    <a:lnTo>
                      <a:pt x="33" y="59"/>
                    </a:lnTo>
                    <a:lnTo>
                      <a:pt x="33"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56" name="Freeform 939"/>
              <p:cNvSpPr>
                <a:spLocks/>
              </p:cNvSpPr>
              <p:nvPr/>
            </p:nvSpPr>
            <p:spPr bwMode="auto">
              <a:xfrm>
                <a:off x="2165" y="3446"/>
                <a:ext cx="61" cy="112"/>
              </a:xfrm>
              <a:custGeom>
                <a:avLst/>
                <a:gdLst>
                  <a:gd name="T0" fmla="+- 0 2198 2165"/>
                  <a:gd name="T1" fmla="*/ T0 w 61"/>
                  <a:gd name="T2" fmla="+- 0 3492 3446"/>
                  <a:gd name="T3" fmla="*/ 3492 h 112"/>
                  <a:gd name="T4" fmla="+- 0 2192 2165"/>
                  <a:gd name="T5" fmla="*/ T4 w 61"/>
                  <a:gd name="T6" fmla="+- 0 3492 3446"/>
                  <a:gd name="T7" fmla="*/ 3492 h 112"/>
                  <a:gd name="T8" fmla="+- 0 2192 2165"/>
                  <a:gd name="T9" fmla="*/ T8 w 61"/>
                  <a:gd name="T10" fmla="+- 0 3464 3446"/>
                  <a:gd name="T11" fmla="*/ 3464 h 112"/>
                  <a:gd name="T12" fmla="+- 0 2218 2165"/>
                  <a:gd name="T13" fmla="*/ T12 w 61"/>
                  <a:gd name="T14" fmla="+- 0 3464 3446"/>
                  <a:gd name="T15" fmla="*/ 3464 h 112"/>
                  <a:gd name="T16" fmla="+- 0 2198 2165"/>
                  <a:gd name="T17" fmla="*/ T16 w 61"/>
                  <a:gd name="T18" fmla="+- 0 3464 3446"/>
                  <a:gd name="T19" fmla="*/ 3464 h 112"/>
                  <a:gd name="T20" fmla="+- 0 2198 2165"/>
                  <a:gd name="T21" fmla="*/ T20 w 61"/>
                  <a:gd name="T22" fmla="+- 0 3492 3446"/>
                  <a:gd name="T23" fmla="*/ 3492 h 112"/>
                </a:gdLst>
                <a:ahLst/>
                <a:cxnLst>
                  <a:cxn ang="0">
                    <a:pos x="T1" y="T3"/>
                  </a:cxn>
                  <a:cxn ang="0">
                    <a:pos x="T5" y="T7"/>
                  </a:cxn>
                  <a:cxn ang="0">
                    <a:pos x="T9" y="T11"/>
                  </a:cxn>
                  <a:cxn ang="0">
                    <a:pos x="T13" y="T15"/>
                  </a:cxn>
                  <a:cxn ang="0">
                    <a:pos x="T17" y="T19"/>
                  </a:cxn>
                  <a:cxn ang="0">
                    <a:pos x="T21" y="T23"/>
                  </a:cxn>
                </a:cxnLst>
                <a:rect l="0" t="0" r="r" b="b"/>
                <a:pathLst>
                  <a:path w="61" h="112">
                    <a:moveTo>
                      <a:pt x="33" y="46"/>
                    </a:moveTo>
                    <a:lnTo>
                      <a:pt x="27" y="46"/>
                    </a:lnTo>
                    <a:lnTo>
                      <a:pt x="27" y="18"/>
                    </a:lnTo>
                    <a:lnTo>
                      <a:pt x="53" y="18"/>
                    </a:lnTo>
                    <a:lnTo>
                      <a:pt x="33" y="18"/>
                    </a:lnTo>
                    <a:lnTo>
                      <a:pt x="33" y="46"/>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57" name="Freeform 938"/>
              <p:cNvSpPr>
                <a:spLocks/>
              </p:cNvSpPr>
              <p:nvPr/>
            </p:nvSpPr>
            <p:spPr bwMode="auto">
              <a:xfrm>
                <a:off x="2165" y="3446"/>
                <a:ext cx="61" cy="112"/>
              </a:xfrm>
              <a:custGeom>
                <a:avLst/>
                <a:gdLst>
                  <a:gd name="T0" fmla="+- 0 2223 2165"/>
                  <a:gd name="T1" fmla="*/ T0 w 61"/>
                  <a:gd name="T2" fmla="+- 0 3478 3446"/>
                  <a:gd name="T3" fmla="*/ 3478 h 112"/>
                  <a:gd name="T4" fmla="+- 0 2212 2165"/>
                  <a:gd name="T5" fmla="*/ T4 w 61"/>
                  <a:gd name="T6" fmla="+- 0 3478 3446"/>
                  <a:gd name="T7" fmla="*/ 3478 h 112"/>
                  <a:gd name="T8" fmla="+- 0 2212 2165"/>
                  <a:gd name="T9" fmla="*/ T8 w 61"/>
                  <a:gd name="T10" fmla="+- 0 3475 3446"/>
                  <a:gd name="T11" fmla="*/ 3475 h 112"/>
                  <a:gd name="T12" fmla="+- 0 2211 2165"/>
                  <a:gd name="T13" fmla="*/ T12 w 61"/>
                  <a:gd name="T14" fmla="+- 0 3473 3446"/>
                  <a:gd name="T15" fmla="*/ 3473 h 112"/>
                  <a:gd name="T16" fmla="+- 0 2210 2165"/>
                  <a:gd name="T17" fmla="*/ T16 w 61"/>
                  <a:gd name="T18" fmla="+- 0 3470 3446"/>
                  <a:gd name="T19" fmla="*/ 3470 h 112"/>
                  <a:gd name="T20" fmla="+- 0 2207 2165"/>
                  <a:gd name="T21" fmla="*/ T20 w 61"/>
                  <a:gd name="T22" fmla="+- 0 3466 3446"/>
                  <a:gd name="T23" fmla="*/ 3466 h 112"/>
                  <a:gd name="T24" fmla="+- 0 2203 2165"/>
                  <a:gd name="T25" fmla="*/ T24 w 61"/>
                  <a:gd name="T26" fmla="+- 0 3464 3446"/>
                  <a:gd name="T27" fmla="*/ 3464 h 112"/>
                  <a:gd name="T28" fmla="+- 0 2198 2165"/>
                  <a:gd name="T29" fmla="*/ T28 w 61"/>
                  <a:gd name="T30" fmla="+- 0 3464 3446"/>
                  <a:gd name="T31" fmla="*/ 3464 h 112"/>
                  <a:gd name="T32" fmla="+- 0 2219 2165"/>
                  <a:gd name="T33" fmla="*/ T32 w 61"/>
                  <a:gd name="T34" fmla="+- 0 3464 3446"/>
                  <a:gd name="T35" fmla="*/ 3464 h 112"/>
                  <a:gd name="T36" fmla="+- 0 2221 2165"/>
                  <a:gd name="T37" fmla="*/ T36 w 61"/>
                  <a:gd name="T38" fmla="+- 0 3466 3446"/>
                  <a:gd name="T39" fmla="*/ 3466 h 112"/>
                  <a:gd name="T40" fmla="+- 0 2223 2165"/>
                  <a:gd name="T41" fmla="*/ T40 w 61"/>
                  <a:gd name="T42" fmla="+- 0 3471 3446"/>
                  <a:gd name="T43" fmla="*/ 3471 h 112"/>
                  <a:gd name="T44" fmla="+- 0 2223 2165"/>
                  <a:gd name="T45" fmla="*/ T44 w 61"/>
                  <a:gd name="T46" fmla="+- 0 3478 3446"/>
                  <a:gd name="T47" fmla="*/ 3478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1" h="112">
                    <a:moveTo>
                      <a:pt x="58" y="32"/>
                    </a:moveTo>
                    <a:lnTo>
                      <a:pt x="47" y="32"/>
                    </a:lnTo>
                    <a:lnTo>
                      <a:pt x="47" y="29"/>
                    </a:lnTo>
                    <a:lnTo>
                      <a:pt x="46" y="27"/>
                    </a:lnTo>
                    <a:lnTo>
                      <a:pt x="45" y="24"/>
                    </a:lnTo>
                    <a:lnTo>
                      <a:pt x="42" y="20"/>
                    </a:lnTo>
                    <a:lnTo>
                      <a:pt x="38" y="18"/>
                    </a:lnTo>
                    <a:lnTo>
                      <a:pt x="33" y="18"/>
                    </a:lnTo>
                    <a:lnTo>
                      <a:pt x="54" y="18"/>
                    </a:lnTo>
                    <a:lnTo>
                      <a:pt x="56" y="20"/>
                    </a:lnTo>
                    <a:lnTo>
                      <a:pt x="58" y="25"/>
                    </a:lnTo>
                    <a:lnTo>
                      <a:pt x="58" y="3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58" name="Freeform 937"/>
              <p:cNvSpPr>
                <a:spLocks/>
              </p:cNvSpPr>
              <p:nvPr/>
            </p:nvSpPr>
            <p:spPr bwMode="auto">
              <a:xfrm>
                <a:off x="2165" y="3446"/>
                <a:ext cx="61" cy="112"/>
              </a:xfrm>
              <a:custGeom>
                <a:avLst/>
                <a:gdLst>
                  <a:gd name="T0" fmla="+- 0 2221 2165"/>
                  <a:gd name="T1" fmla="*/ T0 w 61"/>
                  <a:gd name="T2" fmla="+- 0 3537 3446"/>
                  <a:gd name="T3" fmla="*/ 3537 h 112"/>
                  <a:gd name="T4" fmla="+- 0 2198 2165"/>
                  <a:gd name="T5" fmla="*/ T4 w 61"/>
                  <a:gd name="T6" fmla="+- 0 3537 3446"/>
                  <a:gd name="T7" fmla="*/ 3537 h 112"/>
                  <a:gd name="T8" fmla="+- 0 2205 2165"/>
                  <a:gd name="T9" fmla="*/ T8 w 61"/>
                  <a:gd name="T10" fmla="+- 0 3537 3446"/>
                  <a:gd name="T11" fmla="*/ 3537 h 112"/>
                  <a:gd name="T12" fmla="+- 0 2209 2165"/>
                  <a:gd name="T13" fmla="*/ T12 w 61"/>
                  <a:gd name="T14" fmla="+- 0 3534 3446"/>
                  <a:gd name="T15" fmla="*/ 3534 h 112"/>
                  <a:gd name="T16" fmla="+- 0 2213 2165"/>
                  <a:gd name="T17" fmla="*/ T16 w 61"/>
                  <a:gd name="T18" fmla="+- 0 3527 3446"/>
                  <a:gd name="T19" fmla="*/ 3527 h 112"/>
                  <a:gd name="T20" fmla="+- 0 2214 2165"/>
                  <a:gd name="T21" fmla="*/ T20 w 61"/>
                  <a:gd name="T22" fmla="+- 0 3524 3446"/>
                  <a:gd name="T23" fmla="*/ 3524 h 112"/>
                  <a:gd name="T24" fmla="+- 0 2214 2165"/>
                  <a:gd name="T25" fmla="*/ T24 w 61"/>
                  <a:gd name="T26" fmla="+- 0 3516 3446"/>
                  <a:gd name="T27" fmla="*/ 3516 h 112"/>
                  <a:gd name="T28" fmla="+- 0 2212 2165"/>
                  <a:gd name="T29" fmla="*/ T28 w 61"/>
                  <a:gd name="T30" fmla="+- 0 3512 3446"/>
                  <a:gd name="T31" fmla="*/ 3512 h 112"/>
                  <a:gd name="T32" fmla="+- 0 2209 2165"/>
                  <a:gd name="T33" fmla="*/ T32 w 61"/>
                  <a:gd name="T34" fmla="+- 0 3509 3446"/>
                  <a:gd name="T35" fmla="*/ 3509 h 112"/>
                  <a:gd name="T36" fmla="+- 0 2206 2165"/>
                  <a:gd name="T37" fmla="*/ T36 w 61"/>
                  <a:gd name="T38" fmla="+- 0 3508 3446"/>
                  <a:gd name="T39" fmla="*/ 3508 h 112"/>
                  <a:gd name="T40" fmla="+- 0 2203 2165"/>
                  <a:gd name="T41" fmla="*/ T40 w 61"/>
                  <a:gd name="T42" fmla="+- 0 3506 3446"/>
                  <a:gd name="T43" fmla="*/ 3506 h 112"/>
                  <a:gd name="T44" fmla="+- 0 2198 2165"/>
                  <a:gd name="T45" fmla="*/ T44 w 61"/>
                  <a:gd name="T46" fmla="+- 0 3505 3446"/>
                  <a:gd name="T47" fmla="*/ 3505 h 112"/>
                  <a:gd name="T48" fmla="+- 0 2222 2165"/>
                  <a:gd name="T49" fmla="*/ T48 w 61"/>
                  <a:gd name="T50" fmla="+- 0 3505 3446"/>
                  <a:gd name="T51" fmla="*/ 3505 h 112"/>
                  <a:gd name="T52" fmla="+- 0 2225 2165"/>
                  <a:gd name="T53" fmla="*/ T52 w 61"/>
                  <a:gd name="T54" fmla="+- 0 3511 3446"/>
                  <a:gd name="T55" fmla="*/ 3511 h 112"/>
                  <a:gd name="T56" fmla="+- 0 2225 2165"/>
                  <a:gd name="T57" fmla="*/ T56 w 61"/>
                  <a:gd name="T58" fmla="+- 0 3529 3446"/>
                  <a:gd name="T59" fmla="*/ 3529 h 112"/>
                  <a:gd name="T60" fmla="+- 0 2222 2165"/>
                  <a:gd name="T61" fmla="*/ T60 w 61"/>
                  <a:gd name="T62" fmla="+- 0 3537 3446"/>
                  <a:gd name="T63" fmla="*/ 3537 h 112"/>
                  <a:gd name="T64" fmla="+- 0 2221 2165"/>
                  <a:gd name="T65" fmla="*/ T64 w 61"/>
                  <a:gd name="T66" fmla="+- 0 3537 3446"/>
                  <a:gd name="T67" fmla="*/ 3537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112">
                    <a:moveTo>
                      <a:pt x="56" y="91"/>
                    </a:moveTo>
                    <a:lnTo>
                      <a:pt x="33" y="91"/>
                    </a:lnTo>
                    <a:lnTo>
                      <a:pt x="40" y="91"/>
                    </a:lnTo>
                    <a:lnTo>
                      <a:pt x="44" y="88"/>
                    </a:lnTo>
                    <a:lnTo>
                      <a:pt x="48" y="81"/>
                    </a:lnTo>
                    <a:lnTo>
                      <a:pt x="49" y="78"/>
                    </a:lnTo>
                    <a:lnTo>
                      <a:pt x="49" y="70"/>
                    </a:lnTo>
                    <a:lnTo>
                      <a:pt x="47" y="66"/>
                    </a:lnTo>
                    <a:lnTo>
                      <a:pt x="44" y="63"/>
                    </a:lnTo>
                    <a:lnTo>
                      <a:pt x="41" y="62"/>
                    </a:lnTo>
                    <a:lnTo>
                      <a:pt x="38" y="60"/>
                    </a:lnTo>
                    <a:lnTo>
                      <a:pt x="33" y="59"/>
                    </a:lnTo>
                    <a:lnTo>
                      <a:pt x="57" y="59"/>
                    </a:lnTo>
                    <a:lnTo>
                      <a:pt x="60" y="65"/>
                    </a:lnTo>
                    <a:lnTo>
                      <a:pt x="60" y="83"/>
                    </a:lnTo>
                    <a:lnTo>
                      <a:pt x="57" y="91"/>
                    </a:lnTo>
                    <a:lnTo>
                      <a:pt x="56"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59" name="Freeform 936"/>
              <p:cNvSpPr>
                <a:spLocks/>
              </p:cNvSpPr>
              <p:nvPr/>
            </p:nvSpPr>
            <p:spPr bwMode="auto">
              <a:xfrm>
                <a:off x="2165" y="3446"/>
                <a:ext cx="61" cy="112"/>
              </a:xfrm>
              <a:custGeom>
                <a:avLst/>
                <a:gdLst>
                  <a:gd name="T0" fmla="+- 0 2198 2165"/>
                  <a:gd name="T1" fmla="*/ T0 w 61"/>
                  <a:gd name="T2" fmla="+- 0 3558 3446"/>
                  <a:gd name="T3" fmla="*/ 3558 h 112"/>
                  <a:gd name="T4" fmla="+- 0 2192 2165"/>
                  <a:gd name="T5" fmla="*/ T4 w 61"/>
                  <a:gd name="T6" fmla="+- 0 3558 3446"/>
                  <a:gd name="T7" fmla="*/ 3558 h 112"/>
                  <a:gd name="T8" fmla="+- 0 2192 2165"/>
                  <a:gd name="T9" fmla="*/ T8 w 61"/>
                  <a:gd name="T10" fmla="+- 0 3546 3446"/>
                  <a:gd name="T11" fmla="*/ 3546 h 112"/>
                  <a:gd name="T12" fmla="+- 0 2180 2165"/>
                  <a:gd name="T13" fmla="*/ T12 w 61"/>
                  <a:gd name="T14" fmla="+- 0 3545 3446"/>
                  <a:gd name="T15" fmla="*/ 3545 h 112"/>
                  <a:gd name="T16" fmla="+- 0 2172 2165"/>
                  <a:gd name="T17" fmla="*/ T16 w 61"/>
                  <a:gd name="T18" fmla="+- 0 3541 3446"/>
                  <a:gd name="T19" fmla="*/ 3541 h 112"/>
                  <a:gd name="T20" fmla="+- 0 2166 2165"/>
                  <a:gd name="T21" fmla="*/ T20 w 61"/>
                  <a:gd name="T22" fmla="+- 0 3529 3446"/>
                  <a:gd name="T23" fmla="*/ 3529 h 112"/>
                  <a:gd name="T24" fmla="+- 0 2165 2165"/>
                  <a:gd name="T25" fmla="*/ T24 w 61"/>
                  <a:gd name="T26" fmla="+- 0 3524 3446"/>
                  <a:gd name="T27" fmla="*/ 3524 h 112"/>
                  <a:gd name="T28" fmla="+- 0 2165 2165"/>
                  <a:gd name="T29" fmla="*/ T28 w 61"/>
                  <a:gd name="T30" fmla="+- 0 3517 3446"/>
                  <a:gd name="T31" fmla="*/ 3517 h 112"/>
                  <a:gd name="T32" fmla="+- 0 2175 2165"/>
                  <a:gd name="T33" fmla="*/ T32 w 61"/>
                  <a:gd name="T34" fmla="+- 0 3517 3446"/>
                  <a:gd name="T35" fmla="*/ 3517 h 112"/>
                  <a:gd name="T36" fmla="+- 0 2176 2165"/>
                  <a:gd name="T37" fmla="*/ T36 w 61"/>
                  <a:gd name="T38" fmla="+- 0 3522 3446"/>
                  <a:gd name="T39" fmla="*/ 3522 h 112"/>
                  <a:gd name="T40" fmla="+- 0 2177 2165"/>
                  <a:gd name="T41" fmla="*/ T40 w 61"/>
                  <a:gd name="T42" fmla="+- 0 3527 3446"/>
                  <a:gd name="T43" fmla="*/ 3527 h 112"/>
                  <a:gd name="T44" fmla="+- 0 2181 2165"/>
                  <a:gd name="T45" fmla="*/ T44 w 61"/>
                  <a:gd name="T46" fmla="+- 0 3534 3446"/>
                  <a:gd name="T47" fmla="*/ 3534 h 112"/>
                  <a:gd name="T48" fmla="+- 0 2185 2165"/>
                  <a:gd name="T49" fmla="*/ T48 w 61"/>
                  <a:gd name="T50" fmla="+- 0 3536 3446"/>
                  <a:gd name="T51" fmla="*/ 3536 h 112"/>
                  <a:gd name="T52" fmla="+- 0 2192 2165"/>
                  <a:gd name="T53" fmla="*/ T52 w 61"/>
                  <a:gd name="T54" fmla="+- 0 3537 3446"/>
                  <a:gd name="T55" fmla="*/ 3537 h 112"/>
                  <a:gd name="T56" fmla="+- 0 2198 2165"/>
                  <a:gd name="T57" fmla="*/ T56 w 61"/>
                  <a:gd name="T58" fmla="+- 0 3537 3446"/>
                  <a:gd name="T59" fmla="*/ 3537 h 112"/>
                  <a:gd name="T60" fmla="+- 0 2198 2165"/>
                  <a:gd name="T61" fmla="*/ T60 w 61"/>
                  <a:gd name="T62" fmla="+- 0 3537 3446"/>
                  <a:gd name="T63" fmla="*/ 3537 h 112"/>
                  <a:gd name="T64" fmla="+- 0 2221 2165"/>
                  <a:gd name="T65" fmla="*/ T64 w 61"/>
                  <a:gd name="T66" fmla="+- 0 3537 3446"/>
                  <a:gd name="T67" fmla="*/ 3537 h 112"/>
                  <a:gd name="T68" fmla="+- 0 2215 2165"/>
                  <a:gd name="T69" fmla="*/ T68 w 61"/>
                  <a:gd name="T70" fmla="+- 0 3541 3446"/>
                  <a:gd name="T71" fmla="*/ 3541 h 112"/>
                  <a:gd name="T72" fmla="+- 0 2211 2165"/>
                  <a:gd name="T73" fmla="*/ T72 w 61"/>
                  <a:gd name="T74" fmla="+- 0 3544 3446"/>
                  <a:gd name="T75" fmla="*/ 3544 h 112"/>
                  <a:gd name="T76" fmla="+- 0 2205 2165"/>
                  <a:gd name="T77" fmla="*/ T76 w 61"/>
                  <a:gd name="T78" fmla="+- 0 3545 3446"/>
                  <a:gd name="T79" fmla="*/ 3545 h 112"/>
                  <a:gd name="T80" fmla="+- 0 2198 2165"/>
                  <a:gd name="T81" fmla="*/ T80 w 61"/>
                  <a:gd name="T82" fmla="+- 0 3546 3446"/>
                  <a:gd name="T83" fmla="*/ 3546 h 112"/>
                  <a:gd name="T84" fmla="+- 0 2198 2165"/>
                  <a:gd name="T85" fmla="*/ T84 w 61"/>
                  <a:gd name="T86" fmla="+- 0 3558 3446"/>
                  <a:gd name="T87" fmla="*/ 3558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61" h="112">
                    <a:moveTo>
                      <a:pt x="33" y="112"/>
                    </a:moveTo>
                    <a:lnTo>
                      <a:pt x="27" y="112"/>
                    </a:lnTo>
                    <a:lnTo>
                      <a:pt x="27" y="100"/>
                    </a:lnTo>
                    <a:lnTo>
                      <a:pt x="15" y="99"/>
                    </a:lnTo>
                    <a:lnTo>
                      <a:pt x="7" y="95"/>
                    </a:lnTo>
                    <a:lnTo>
                      <a:pt x="1" y="83"/>
                    </a:lnTo>
                    <a:lnTo>
                      <a:pt x="0" y="78"/>
                    </a:lnTo>
                    <a:lnTo>
                      <a:pt x="0" y="71"/>
                    </a:lnTo>
                    <a:lnTo>
                      <a:pt x="10" y="71"/>
                    </a:lnTo>
                    <a:lnTo>
                      <a:pt x="11" y="76"/>
                    </a:lnTo>
                    <a:lnTo>
                      <a:pt x="12" y="81"/>
                    </a:lnTo>
                    <a:lnTo>
                      <a:pt x="16" y="88"/>
                    </a:lnTo>
                    <a:lnTo>
                      <a:pt x="20" y="90"/>
                    </a:lnTo>
                    <a:lnTo>
                      <a:pt x="27" y="91"/>
                    </a:lnTo>
                    <a:lnTo>
                      <a:pt x="33" y="91"/>
                    </a:lnTo>
                    <a:lnTo>
                      <a:pt x="56" y="91"/>
                    </a:lnTo>
                    <a:lnTo>
                      <a:pt x="50" y="95"/>
                    </a:lnTo>
                    <a:lnTo>
                      <a:pt x="46" y="98"/>
                    </a:lnTo>
                    <a:lnTo>
                      <a:pt x="40" y="99"/>
                    </a:lnTo>
                    <a:lnTo>
                      <a:pt x="33" y="100"/>
                    </a:lnTo>
                    <a:lnTo>
                      <a:pt x="33" y="11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09" name="Group 933"/>
            <p:cNvGrpSpPr>
              <a:grpSpLocks/>
            </p:cNvGrpSpPr>
            <p:nvPr/>
          </p:nvGrpSpPr>
          <p:grpSpPr bwMode="auto">
            <a:xfrm>
              <a:off x="2001" y="3123"/>
              <a:ext cx="397" cy="189"/>
              <a:chOff x="2001" y="3123"/>
              <a:chExt cx="397" cy="189"/>
            </a:xfrm>
          </p:grpSpPr>
          <p:sp>
            <p:nvSpPr>
              <p:cNvPr id="554" name="Freeform 934"/>
              <p:cNvSpPr>
                <a:spLocks/>
              </p:cNvSpPr>
              <p:nvPr/>
            </p:nvSpPr>
            <p:spPr bwMode="auto">
              <a:xfrm>
                <a:off x="2001" y="3123"/>
                <a:ext cx="397" cy="189"/>
              </a:xfrm>
              <a:custGeom>
                <a:avLst/>
                <a:gdLst>
                  <a:gd name="T0" fmla="+- 0 2001 2001"/>
                  <a:gd name="T1" fmla="*/ T0 w 397"/>
                  <a:gd name="T2" fmla="+- 0 3123 3123"/>
                  <a:gd name="T3" fmla="*/ 3123 h 189"/>
                  <a:gd name="T4" fmla="+- 0 2397 2001"/>
                  <a:gd name="T5" fmla="*/ T4 w 397"/>
                  <a:gd name="T6" fmla="+- 0 3123 3123"/>
                  <a:gd name="T7" fmla="*/ 3123 h 189"/>
                  <a:gd name="T8" fmla="+- 0 2397 2001"/>
                  <a:gd name="T9" fmla="*/ T8 w 397"/>
                  <a:gd name="T10" fmla="+- 0 3311 3123"/>
                  <a:gd name="T11" fmla="*/ 3311 h 189"/>
                  <a:gd name="T12" fmla="+- 0 2001 2001"/>
                  <a:gd name="T13" fmla="*/ T12 w 397"/>
                  <a:gd name="T14" fmla="+- 0 3311 3123"/>
                  <a:gd name="T15" fmla="*/ 3311 h 189"/>
                  <a:gd name="T16" fmla="+- 0 2001 2001"/>
                  <a:gd name="T17" fmla="*/ T16 w 397"/>
                  <a:gd name="T18" fmla="+- 0 3123 3123"/>
                  <a:gd name="T19" fmla="*/ 3123 h 189"/>
                </a:gdLst>
                <a:ahLst/>
                <a:cxnLst>
                  <a:cxn ang="0">
                    <a:pos x="T1" y="T3"/>
                  </a:cxn>
                  <a:cxn ang="0">
                    <a:pos x="T5" y="T7"/>
                  </a:cxn>
                  <a:cxn ang="0">
                    <a:pos x="T9" y="T11"/>
                  </a:cxn>
                  <a:cxn ang="0">
                    <a:pos x="T13" y="T15"/>
                  </a:cxn>
                  <a:cxn ang="0">
                    <a:pos x="T17" y="T19"/>
                  </a:cxn>
                </a:cxnLst>
                <a:rect l="0" t="0" r="r" b="b"/>
                <a:pathLst>
                  <a:path w="397" h="189">
                    <a:moveTo>
                      <a:pt x="0" y="0"/>
                    </a:moveTo>
                    <a:lnTo>
                      <a:pt x="396" y="0"/>
                    </a:lnTo>
                    <a:lnTo>
                      <a:pt x="396" y="188"/>
                    </a:lnTo>
                    <a:lnTo>
                      <a:pt x="0" y="188"/>
                    </a:lnTo>
                    <a:lnTo>
                      <a:pt x="0" y="0"/>
                    </a:lnTo>
                    <a:close/>
                  </a:path>
                </a:pathLst>
              </a:custGeom>
              <a:noFill/>
              <a:ln w="15684">
                <a:solidFill>
                  <a:srgbClr val="9BD0D5"/>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10" name="Group 931"/>
            <p:cNvGrpSpPr>
              <a:grpSpLocks/>
            </p:cNvGrpSpPr>
            <p:nvPr/>
          </p:nvGrpSpPr>
          <p:grpSpPr bwMode="auto">
            <a:xfrm>
              <a:off x="2223" y="3147"/>
              <a:ext cx="151" cy="141"/>
              <a:chOff x="2223" y="3147"/>
              <a:chExt cx="151" cy="141"/>
            </a:xfrm>
          </p:grpSpPr>
          <p:sp>
            <p:nvSpPr>
              <p:cNvPr id="553" name="Freeform 932"/>
              <p:cNvSpPr>
                <a:spLocks/>
              </p:cNvSpPr>
              <p:nvPr/>
            </p:nvSpPr>
            <p:spPr bwMode="auto">
              <a:xfrm>
                <a:off x="2223" y="3147"/>
                <a:ext cx="151" cy="141"/>
              </a:xfrm>
              <a:custGeom>
                <a:avLst/>
                <a:gdLst>
                  <a:gd name="T0" fmla="+- 0 2374 2223"/>
                  <a:gd name="T1" fmla="*/ T0 w 151"/>
                  <a:gd name="T2" fmla="+- 0 3288 3147"/>
                  <a:gd name="T3" fmla="*/ 3288 h 141"/>
                  <a:gd name="T4" fmla="+- 0 2243 2223"/>
                  <a:gd name="T5" fmla="*/ T4 w 151"/>
                  <a:gd name="T6" fmla="+- 0 3275 3147"/>
                  <a:gd name="T7" fmla="*/ 3275 h 141"/>
                  <a:gd name="T8" fmla="+- 0 2253 2223"/>
                  <a:gd name="T9" fmla="*/ T8 w 151"/>
                  <a:gd name="T10" fmla="+- 0 3259 3147"/>
                  <a:gd name="T11" fmla="*/ 3259 h 141"/>
                  <a:gd name="T12" fmla="+- 0 2260 2223"/>
                  <a:gd name="T13" fmla="*/ T12 w 151"/>
                  <a:gd name="T14" fmla="+- 0 3240 3147"/>
                  <a:gd name="T15" fmla="*/ 3240 h 141"/>
                  <a:gd name="T16" fmla="+- 0 2251 2223"/>
                  <a:gd name="T17" fmla="*/ T16 w 151"/>
                  <a:gd name="T18" fmla="+- 0 3175 3147"/>
                  <a:gd name="T19" fmla="*/ 3175 h 141"/>
                  <a:gd name="T20" fmla="+- 0 2223 2223"/>
                  <a:gd name="T21" fmla="*/ T20 w 151"/>
                  <a:gd name="T22" fmla="+- 0 3147 3147"/>
                  <a:gd name="T23" fmla="*/ 3147 h 141"/>
                  <a:gd name="T24" fmla="+- 0 2374 2223"/>
                  <a:gd name="T25" fmla="*/ T24 w 151"/>
                  <a:gd name="T26" fmla="+- 0 3147 3147"/>
                  <a:gd name="T27" fmla="*/ 3147 h 141"/>
                  <a:gd name="T28" fmla="+- 0 2374 2223"/>
                  <a:gd name="T29" fmla="*/ T28 w 151"/>
                  <a:gd name="T30" fmla="+- 0 3288 3147"/>
                  <a:gd name="T31" fmla="*/ 3288 h 14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1" h="141">
                    <a:moveTo>
                      <a:pt x="151" y="141"/>
                    </a:moveTo>
                    <a:lnTo>
                      <a:pt x="20" y="128"/>
                    </a:lnTo>
                    <a:lnTo>
                      <a:pt x="30" y="112"/>
                    </a:lnTo>
                    <a:lnTo>
                      <a:pt x="37" y="93"/>
                    </a:lnTo>
                    <a:lnTo>
                      <a:pt x="28" y="28"/>
                    </a:lnTo>
                    <a:lnTo>
                      <a:pt x="0" y="0"/>
                    </a:lnTo>
                    <a:lnTo>
                      <a:pt x="151" y="0"/>
                    </a:lnTo>
                    <a:lnTo>
                      <a:pt x="151"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11" name="Group 929"/>
            <p:cNvGrpSpPr>
              <a:grpSpLocks/>
            </p:cNvGrpSpPr>
            <p:nvPr/>
          </p:nvGrpSpPr>
          <p:grpSpPr bwMode="auto">
            <a:xfrm>
              <a:off x="2021" y="3147"/>
              <a:ext cx="143" cy="141"/>
              <a:chOff x="2021" y="3147"/>
              <a:chExt cx="143" cy="141"/>
            </a:xfrm>
          </p:grpSpPr>
          <p:sp>
            <p:nvSpPr>
              <p:cNvPr id="552" name="Freeform 930"/>
              <p:cNvSpPr>
                <a:spLocks/>
              </p:cNvSpPr>
              <p:nvPr/>
            </p:nvSpPr>
            <p:spPr bwMode="auto">
              <a:xfrm>
                <a:off x="2021" y="3147"/>
                <a:ext cx="143" cy="141"/>
              </a:xfrm>
              <a:custGeom>
                <a:avLst/>
                <a:gdLst>
                  <a:gd name="T0" fmla="+- 0 2158 2021"/>
                  <a:gd name="T1" fmla="*/ T0 w 143"/>
                  <a:gd name="T2" fmla="+- 0 3288 3147"/>
                  <a:gd name="T3" fmla="*/ 3288 h 141"/>
                  <a:gd name="T4" fmla="+- 0 2021 2021"/>
                  <a:gd name="T5" fmla="*/ T4 w 143"/>
                  <a:gd name="T6" fmla="+- 0 3288 3147"/>
                  <a:gd name="T7" fmla="*/ 3288 h 141"/>
                  <a:gd name="T8" fmla="+- 0 2021 2021"/>
                  <a:gd name="T9" fmla="*/ T8 w 143"/>
                  <a:gd name="T10" fmla="+- 0 3147 3147"/>
                  <a:gd name="T11" fmla="*/ 3147 h 141"/>
                  <a:gd name="T12" fmla="+- 0 2163 2021"/>
                  <a:gd name="T13" fmla="*/ T12 w 143"/>
                  <a:gd name="T14" fmla="+- 0 3148 3147"/>
                  <a:gd name="T15" fmla="*/ 3148 h 141"/>
                  <a:gd name="T16" fmla="+- 0 2148 2021"/>
                  <a:gd name="T17" fmla="*/ T16 w 143"/>
                  <a:gd name="T18" fmla="+- 0 3160 3147"/>
                  <a:gd name="T19" fmla="*/ 3160 h 141"/>
                  <a:gd name="T20" fmla="+- 0 2137 2021"/>
                  <a:gd name="T21" fmla="*/ T20 w 143"/>
                  <a:gd name="T22" fmla="+- 0 3177 3147"/>
                  <a:gd name="T23" fmla="*/ 3177 h 141"/>
                  <a:gd name="T24" fmla="+- 0 2129 2021"/>
                  <a:gd name="T25" fmla="*/ T24 w 143"/>
                  <a:gd name="T26" fmla="+- 0 3197 3147"/>
                  <a:gd name="T27" fmla="*/ 3197 h 141"/>
                  <a:gd name="T28" fmla="+- 0 2126 2021"/>
                  <a:gd name="T29" fmla="*/ T28 w 143"/>
                  <a:gd name="T30" fmla="+- 0 3220 3147"/>
                  <a:gd name="T31" fmla="*/ 3220 h 141"/>
                  <a:gd name="T32" fmla="+- 0 2128 2021"/>
                  <a:gd name="T33" fmla="*/ T32 w 143"/>
                  <a:gd name="T34" fmla="+- 0 3236 3147"/>
                  <a:gd name="T35" fmla="*/ 3236 h 141"/>
                  <a:gd name="T36" fmla="+- 0 2134 2021"/>
                  <a:gd name="T37" fmla="*/ T36 w 143"/>
                  <a:gd name="T38" fmla="+- 0 3256 3147"/>
                  <a:gd name="T39" fmla="*/ 3256 h 141"/>
                  <a:gd name="T40" fmla="+- 0 2144 2021"/>
                  <a:gd name="T41" fmla="*/ T40 w 143"/>
                  <a:gd name="T42" fmla="+- 0 3273 3147"/>
                  <a:gd name="T43" fmla="*/ 3273 h 141"/>
                  <a:gd name="T44" fmla="+- 0 2158 2021"/>
                  <a:gd name="T45" fmla="*/ T44 w 143"/>
                  <a:gd name="T46" fmla="+- 0 3288 3147"/>
                  <a:gd name="T47" fmla="*/ 3288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3" h="141">
                    <a:moveTo>
                      <a:pt x="137" y="141"/>
                    </a:moveTo>
                    <a:lnTo>
                      <a:pt x="0" y="141"/>
                    </a:lnTo>
                    <a:lnTo>
                      <a:pt x="0" y="0"/>
                    </a:lnTo>
                    <a:lnTo>
                      <a:pt x="142" y="1"/>
                    </a:lnTo>
                    <a:lnTo>
                      <a:pt x="127" y="13"/>
                    </a:lnTo>
                    <a:lnTo>
                      <a:pt x="116" y="30"/>
                    </a:lnTo>
                    <a:lnTo>
                      <a:pt x="108" y="50"/>
                    </a:lnTo>
                    <a:lnTo>
                      <a:pt x="105" y="73"/>
                    </a:lnTo>
                    <a:lnTo>
                      <a:pt x="107" y="89"/>
                    </a:lnTo>
                    <a:lnTo>
                      <a:pt x="113" y="109"/>
                    </a:lnTo>
                    <a:lnTo>
                      <a:pt x="123" y="126"/>
                    </a:lnTo>
                    <a:lnTo>
                      <a:pt x="137"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12" name="Group 923"/>
            <p:cNvGrpSpPr>
              <a:grpSpLocks/>
            </p:cNvGrpSpPr>
            <p:nvPr/>
          </p:nvGrpSpPr>
          <p:grpSpPr bwMode="auto">
            <a:xfrm>
              <a:off x="2165" y="3160"/>
              <a:ext cx="61" cy="112"/>
              <a:chOff x="2165" y="3160"/>
              <a:chExt cx="61" cy="112"/>
            </a:xfrm>
          </p:grpSpPr>
          <p:sp>
            <p:nvSpPr>
              <p:cNvPr id="547" name="Freeform 928"/>
              <p:cNvSpPr>
                <a:spLocks/>
              </p:cNvSpPr>
              <p:nvPr/>
            </p:nvSpPr>
            <p:spPr bwMode="auto">
              <a:xfrm>
                <a:off x="2165" y="3160"/>
                <a:ext cx="61" cy="112"/>
              </a:xfrm>
              <a:custGeom>
                <a:avLst/>
                <a:gdLst>
                  <a:gd name="T0" fmla="+- 0 2198 2165"/>
                  <a:gd name="T1" fmla="*/ T0 w 61"/>
                  <a:gd name="T2" fmla="+- 0 3251 3160"/>
                  <a:gd name="T3" fmla="*/ 3251 h 112"/>
                  <a:gd name="T4" fmla="+- 0 2192 2165"/>
                  <a:gd name="T5" fmla="*/ T4 w 61"/>
                  <a:gd name="T6" fmla="+- 0 3251 3160"/>
                  <a:gd name="T7" fmla="*/ 3251 h 112"/>
                  <a:gd name="T8" fmla="+- 0 2192 2165"/>
                  <a:gd name="T9" fmla="*/ T8 w 61"/>
                  <a:gd name="T10" fmla="+- 0 3217 3160"/>
                  <a:gd name="T11" fmla="*/ 3217 h 112"/>
                  <a:gd name="T12" fmla="+- 0 2183 2165"/>
                  <a:gd name="T13" fmla="*/ T12 w 61"/>
                  <a:gd name="T14" fmla="+- 0 3215 3160"/>
                  <a:gd name="T15" fmla="*/ 3215 h 112"/>
                  <a:gd name="T16" fmla="+- 0 2177 2165"/>
                  <a:gd name="T17" fmla="*/ T16 w 61"/>
                  <a:gd name="T18" fmla="+- 0 3213 3160"/>
                  <a:gd name="T19" fmla="*/ 3213 h 112"/>
                  <a:gd name="T20" fmla="+- 0 2168 2165"/>
                  <a:gd name="T21" fmla="*/ T20 w 61"/>
                  <a:gd name="T22" fmla="+- 0 3205 3160"/>
                  <a:gd name="T23" fmla="*/ 3205 h 112"/>
                  <a:gd name="T24" fmla="+- 0 2166 2165"/>
                  <a:gd name="T25" fmla="*/ T24 w 61"/>
                  <a:gd name="T26" fmla="+- 0 3199 3160"/>
                  <a:gd name="T27" fmla="*/ 3199 h 112"/>
                  <a:gd name="T28" fmla="+- 0 2166 2165"/>
                  <a:gd name="T29" fmla="*/ T28 w 61"/>
                  <a:gd name="T30" fmla="+- 0 3186 3160"/>
                  <a:gd name="T31" fmla="*/ 3186 h 112"/>
                  <a:gd name="T32" fmla="+- 0 2169 2165"/>
                  <a:gd name="T33" fmla="*/ T32 w 61"/>
                  <a:gd name="T34" fmla="+- 0 3181 3160"/>
                  <a:gd name="T35" fmla="*/ 3181 h 112"/>
                  <a:gd name="T36" fmla="+- 0 2178 2165"/>
                  <a:gd name="T37" fmla="*/ T36 w 61"/>
                  <a:gd name="T38" fmla="+- 0 3171 3160"/>
                  <a:gd name="T39" fmla="*/ 3171 h 112"/>
                  <a:gd name="T40" fmla="+- 0 2184 2165"/>
                  <a:gd name="T41" fmla="*/ T40 w 61"/>
                  <a:gd name="T42" fmla="+- 0 3168 3160"/>
                  <a:gd name="T43" fmla="*/ 3168 h 112"/>
                  <a:gd name="T44" fmla="+- 0 2192 2165"/>
                  <a:gd name="T45" fmla="*/ T44 w 61"/>
                  <a:gd name="T46" fmla="+- 0 3168 3160"/>
                  <a:gd name="T47" fmla="*/ 3168 h 112"/>
                  <a:gd name="T48" fmla="+- 0 2192 2165"/>
                  <a:gd name="T49" fmla="*/ T48 w 61"/>
                  <a:gd name="T50" fmla="+- 0 3160 3160"/>
                  <a:gd name="T51" fmla="*/ 3160 h 112"/>
                  <a:gd name="T52" fmla="+- 0 2198 2165"/>
                  <a:gd name="T53" fmla="*/ T52 w 61"/>
                  <a:gd name="T54" fmla="+- 0 3160 3160"/>
                  <a:gd name="T55" fmla="*/ 3160 h 112"/>
                  <a:gd name="T56" fmla="+- 0 2198 2165"/>
                  <a:gd name="T57" fmla="*/ T56 w 61"/>
                  <a:gd name="T58" fmla="+- 0 3168 3160"/>
                  <a:gd name="T59" fmla="*/ 3168 h 112"/>
                  <a:gd name="T60" fmla="+- 0 2206 2165"/>
                  <a:gd name="T61" fmla="*/ T60 w 61"/>
                  <a:gd name="T62" fmla="+- 0 3169 3160"/>
                  <a:gd name="T63" fmla="*/ 3169 h 112"/>
                  <a:gd name="T64" fmla="+- 0 2212 2165"/>
                  <a:gd name="T65" fmla="*/ T64 w 61"/>
                  <a:gd name="T66" fmla="+- 0 3171 3160"/>
                  <a:gd name="T67" fmla="*/ 3171 h 112"/>
                  <a:gd name="T68" fmla="+- 0 2216 2165"/>
                  <a:gd name="T69" fmla="*/ T68 w 61"/>
                  <a:gd name="T70" fmla="+- 0 3175 3160"/>
                  <a:gd name="T71" fmla="*/ 3175 h 112"/>
                  <a:gd name="T72" fmla="+- 0 2218 2165"/>
                  <a:gd name="T73" fmla="*/ T72 w 61"/>
                  <a:gd name="T74" fmla="+- 0 3177 3160"/>
                  <a:gd name="T75" fmla="*/ 3177 h 112"/>
                  <a:gd name="T76" fmla="+- 0 2192 2165"/>
                  <a:gd name="T77" fmla="*/ T76 w 61"/>
                  <a:gd name="T78" fmla="+- 0 3177 3160"/>
                  <a:gd name="T79" fmla="*/ 3177 h 112"/>
                  <a:gd name="T80" fmla="+- 0 2187 2165"/>
                  <a:gd name="T81" fmla="*/ T80 w 61"/>
                  <a:gd name="T82" fmla="+- 0 3177 3160"/>
                  <a:gd name="T83" fmla="*/ 3177 h 112"/>
                  <a:gd name="T84" fmla="+- 0 2183 2165"/>
                  <a:gd name="T85" fmla="*/ T84 w 61"/>
                  <a:gd name="T86" fmla="+- 0 3179 3160"/>
                  <a:gd name="T87" fmla="*/ 3179 h 112"/>
                  <a:gd name="T88" fmla="+- 0 2181 2165"/>
                  <a:gd name="T89" fmla="*/ T88 w 61"/>
                  <a:gd name="T90" fmla="+- 0 3182 3160"/>
                  <a:gd name="T91" fmla="*/ 3182 h 112"/>
                  <a:gd name="T92" fmla="+- 0 2178 2165"/>
                  <a:gd name="T93" fmla="*/ T92 w 61"/>
                  <a:gd name="T94" fmla="+- 0 3185 3160"/>
                  <a:gd name="T95" fmla="*/ 3185 h 112"/>
                  <a:gd name="T96" fmla="+- 0 2177 2165"/>
                  <a:gd name="T97" fmla="*/ T96 w 61"/>
                  <a:gd name="T98" fmla="+- 0 3188 3160"/>
                  <a:gd name="T99" fmla="*/ 3188 h 112"/>
                  <a:gd name="T100" fmla="+- 0 2177 2165"/>
                  <a:gd name="T101" fmla="*/ T100 w 61"/>
                  <a:gd name="T102" fmla="+- 0 3196 3160"/>
                  <a:gd name="T103" fmla="*/ 3196 h 112"/>
                  <a:gd name="T104" fmla="+- 0 2179 2165"/>
                  <a:gd name="T105" fmla="*/ T104 w 61"/>
                  <a:gd name="T106" fmla="+- 0 3199 3160"/>
                  <a:gd name="T107" fmla="*/ 3199 h 112"/>
                  <a:gd name="T108" fmla="+- 0 2181 2165"/>
                  <a:gd name="T109" fmla="*/ T108 w 61"/>
                  <a:gd name="T110" fmla="+- 0 3201 3160"/>
                  <a:gd name="T111" fmla="*/ 3201 h 112"/>
                  <a:gd name="T112" fmla="+- 0 2184 2165"/>
                  <a:gd name="T113" fmla="*/ T112 w 61"/>
                  <a:gd name="T114" fmla="+- 0 3204 3160"/>
                  <a:gd name="T115" fmla="*/ 3204 h 112"/>
                  <a:gd name="T116" fmla="+- 0 2188 2165"/>
                  <a:gd name="T117" fmla="*/ T116 w 61"/>
                  <a:gd name="T118" fmla="+- 0 3205 3160"/>
                  <a:gd name="T119" fmla="*/ 3205 h 112"/>
                  <a:gd name="T120" fmla="+- 0 2192 2165"/>
                  <a:gd name="T121" fmla="*/ T120 w 61"/>
                  <a:gd name="T122" fmla="+- 0 3206 3160"/>
                  <a:gd name="T123" fmla="*/ 3206 h 112"/>
                  <a:gd name="T124" fmla="+- 0 2198 2165"/>
                  <a:gd name="T125" fmla="*/ T124 w 61"/>
                  <a:gd name="T126" fmla="+- 0 3206 3160"/>
                  <a:gd name="T127" fmla="*/ 3206 h 112"/>
                  <a:gd name="T128" fmla="+- 0 2198 2165"/>
                  <a:gd name="T129" fmla="*/ T128 w 61"/>
                  <a:gd name="T130" fmla="+- 0 3207 3160"/>
                  <a:gd name="T131" fmla="*/ 3207 h 112"/>
                  <a:gd name="T132" fmla="+- 0 2207 2165"/>
                  <a:gd name="T133" fmla="*/ T132 w 61"/>
                  <a:gd name="T134" fmla="+- 0 3210 3160"/>
                  <a:gd name="T135" fmla="*/ 3210 h 112"/>
                  <a:gd name="T136" fmla="+- 0 2214 2165"/>
                  <a:gd name="T137" fmla="*/ T136 w 61"/>
                  <a:gd name="T138" fmla="+- 0 3212 3160"/>
                  <a:gd name="T139" fmla="*/ 3212 h 112"/>
                  <a:gd name="T140" fmla="+- 0 2222 2165"/>
                  <a:gd name="T141" fmla="*/ T140 w 61"/>
                  <a:gd name="T142" fmla="+- 0 3219 3160"/>
                  <a:gd name="T143" fmla="*/ 3219 h 112"/>
                  <a:gd name="T144" fmla="+- 0 2198 2165"/>
                  <a:gd name="T145" fmla="*/ T144 w 61"/>
                  <a:gd name="T146" fmla="+- 0 3219 3160"/>
                  <a:gd name="T147" fmla="*/ 3219 h 112"/>
                  <a:gd name="T148" fmla="+- 0 2198 2165"/>
                  <a:gd name="T149" fmla="*/ T148 w 61"/>
                  <a:gd name="T150" fmla="+- 0 3251 3160"/>
                  <a:gd name="T151" fmla="*/ 3251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61" h="112">
                    <a:moveTo>
                      <a:pt x="33" y="91"/>
                    </a:moveTo>
                    <a:lnTo>
                      <a:pt x="27" y="91"/>
                    </a:lnTo>
                    <a:lnTo>
                      <a:pt x="27" y="57"/>
                    </a:lnTo>
                    <a:lnTo>
                      <a:pt x="18" y="55"/>
                    </a:lnTo>
                    <a:lnTo>
                      <a:pt x="12" y="53"/>
                    </a:lnTo>
                    <a:lnTo>
                      <a:pt x="3" y="45"/>
                    </a:lnTo>
                    <a:lnTo>
                      <a:pt x="1" y="39"/>
                    </a:lnTo>
                    <a:lnTo>
                      <a:pt x="1" y="26"/>
                    </a:lnTo>
                    <a:lnTo>
                      <a:pt x="4" y="21"/>
                    </a:lnTo>
                    <a:lnTo>
                      <a:pt x="13" y="11"/>
                    </a:lnTo>
                    <a:lnTo>
                      <a:pt x="19" y="8"/>
                    </a:lnTo>
                    <a:lnTo>
                      <a:pt x="27" y="8"/>
                    </a:lnTo>
                    <a:lnTo>
                      <a:pt x="27" y="0"/>
                    </a:lnTo>
                    <a:lnTo>
                      <a:pt x="33" y="0"/>
                    </a:lnTo>
                    <a:lnTo>
                      <a:pt x="33" y="8"/>
                    </a:lnTo>
                    <a:lnTo>
                      <a:pt x="41" y="9"/>
                    </a:lnTo>
                    <a:lnTo>
                      <a:pt x="47" y="11"/>
                    </a:lnTo>
                    <a:lnTo>
                      <a:pt x="51" y="15"/>
                    </a:lnTo>
                    <a:lnTo>
                      <a:pt x="53" y="17"/>
                    </a:lnTo>
                    <a:lnTo>
                      <a:pt x="27" y="17"/>
                    </a:lnTo>
                    <a:lnTo>
                      <a:pt x="22" y="17"/>
                    </a:lnTo>
                    <a:lnTo>
                      <a:pt x="18" y="19"/>
                    </a:lnTo>
                    <a:lnTo>
                      <a:pt x="16" y="22"/>
                    </a:lnTo>
                    <a:lnTo>
                      <a:pt x="13" y="25"/>
                    </a:lnTo>
                    <a:lnTo>
                      <a:pt x="12" y="28"/>
                    </a:lnTo>
                    <a:lnTo>
                      <a:pt x="12" y="36"/>
                    </a:lnTo>
                    <a:lnTo>
                      <a:pt x="14" y="39"/>
                    </a:lnTo>
                    <a:lnTo>
                      <a:pt x="16" y="41"/>
                    </a:lnTo>
                    <a:lnTo>
                      <a:pt x="19" y="44"/>
                    </a:lnTo>
                    <a:lnTo>
                      <a:pt x="23" y="45"/>
                    </a:lnTo>
                    <a:lnTo>
                      <a:pt x="27" y="46"/>
                    </a:lnTo>
                    <a:lnTo>
                      <a:pt x="33" y="46"/>
                    </a:lnTo>
                    <a:lnTo>
                      <a:pt x="33" y="47"/>
                    </a:lnTo>
                    <a:lnTo>
                      <a:pt x="42" y="50"/>
                    </a:lnTo>
                    <a:lnTo>
                      <a:pt x="49" y="52"/>
                    </a:lnTo>
                    <a:lnTo>
                      <a:pt x="57" y="59"/>
                    </a:lnTo>
                    <a:lnTo>
                      <a:pt x="33" y="59"/>
                    </a:lnTo>
                    <a:lnTo>
                      <a:pt x="33"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48" name="Freeform 927"/>
              <p:cNvSpPr>
                <a:spLocks/>
              </p:cNvSpPr>
              <p:nvPr/>
            </p:nvSpPr>
            <p:spPr bwMode="auto">
              <a:xfrm>
                <a:off x="2165" y="3160"/>
                <a:ext cx="61" cy="112"/>
              </a:xfrm>
              <a:custGeom>
                <a:avLst/>
                <a:gdLst>
                  <a:gd name="T0" fmla="+- 0 2198 2165"/>
                  <a:gd name="T1" fmla="*/ T0 w 61"/>
                  <a:gd name="T2" fmla="+- 0 3206 3160"/>
                  <a:gd name="T3" fmla="*/ 3206 h 112"/>
                  <a:gd name="T4" fmla="+- 0 2192 2165"/>
                  <a:gd name="T5" fmla="*/ T4 w 61"/>
                  <a:gd name="T6" fmla="+- 0 3206 3160"/>
                  <a:gd name="T7" fmla="*/ 3206 h 112"/>
                  <a:gd name="T8" fmla="+- 0 2192 2165"/>
                  <a:gd name="T9" fmla="*/ T8 w 61"/>
                  <a:gd name="T10" fmla="+- 0 3177 3160"/>
                  <a:gd name="T11" fmla="*/ 3177 h 112"/>
                  <a:gd name="T12" fmla="+- 0 2218 2165"/>
                  <a:gd name="T13" fmla="*/ T12 w 61"/>
                  <a:gd name="T14" fmla="+- 0 3177 3160"/>
                  <a:gd name="T15" fmla="*/ 3177 h 112"/>
                  <a:gd name="T16" fmla="+- 0 2198 2165"/>
                  <a:gd name="T17" fmla="*/ T16 w 61"/>
                  <a:gd name="T18" fmla="+- 0 3177 3160"/>
                  <a:gd name="T19" fmla="*/ 3177 h 112"/>
                  <a:gd name="T20" fmla="+- 0 2198 2165"/>
                  <a:gd name="T21" fmla="*/ T20 w 61"/>
                  <a:gd name="T22" fmla="+- 0 3206 3160"/>
                  <a:gd name="T23" fmla="*/ 3206 h 112"/>
                </a:gdLst>
                <a:ahLst/>
                <a:cxnLst>
                  <a:cxn ang="0">
                    <a:pos x="T1" y="T3"/>
                  </a:cxn>
                  <a:cxn ang="0">
                    <a:pos x="T5" y="T7"/>
                  </a:cxn>
                  <a:cxn ang="0">
                    <a:pos x="T9" y="T11"/>
                  </a:cxn>
                  <a:cxn ang="0">
                    <a:pos x="T13" y="T15"/>
                  </a:cxn>
                  <a:cxn ang="0">
                    <a:pos x="T17" y="T19"/>
                  </a:cxn>
                  <a:cxn ang="0">
                    <a:pos x="T21" y="T23"/>
                  </a:cxn>
                </a:cxnLst>
                <a:rect l="0" t="0" r="r" b="b"/>
                <a:pathLst>
                  <a:path w="61" h="112">
                    <a:moveTo>
                      <a:pt x="33" y="46"/>
                    </a:moveTo>
                    <a:lnTo>
                      <a:pt x="27" y="46"/>
                    </a:lnTo>
                    <a:lnTo>
                      <a:pt x="27" y="17"/>
                    </a:lnTo>
                    <a:lnTo>
                      <a:pt x="53" y="17"/>
                    </a:lnTo>
                    <a:lnTo>
                      <a:pt x="33" y="17"/>
                    </a:lnTo>
                    <a:lnTo>
                      <a:pt x="33" y="46"/>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49" name="Freeform 926"/>
              <p:cNvSpPr>
                <a:spLocks/>
              </p:cNvSpPr>
              <p:nvPr/>
            </p:nvSpPr>
            <p:spPr bwMode="auto">
              <a:xfrm>
                <a:off x="2165" y="3160"/>
                <a:ext cx="61" cy="112"/>
              </a:xfrm>
              <a:custGeom>
                <a:avLst/>
                <a:gdLst>
                  <a:gd name="T0" fmla="+- 0 2223 2165"/>
                  <a:gd name="T1" fmla="*/ T0 w 61"/>
                  <a:gd name="T2" fmla="+- 0 3192 3160"/>
                  <a:gd name="T3" fmla="*/ 3192 h 112"/>
                  <a:gd name="T4" fmla="+- 0 2212 2165"/>
                  <a:gd name="T5" fmla="*/ T4 w 61"/>
                  <a:gd name="T6" fmla="+- 0 3192 3160"/>
                  <a:gd name="T7" fmla="*/ 3192 h 112"/>
                  <a:gd name="T8" fmla="+- 0 2212 2165"/>
                  <a:gd name="T9" fmla="*/ T8 w 61"/>
                  <a:gd name="T10" fmla="+- 0 3189 3160"/>
                  <a:gd name="T11" fmla="*/ 3189 h 112"/>
                  <a:gd name="T12" fmla="+- 0 2211 2165"/>
                  <a:gd name="T13" fmla="*/ T12 w 61"/>
                  <a:gd name="T14" fmla="+- 0 3186 3160"/>
                  <a:gd name="T15" fmla="*/ 3186 h 112"/>
                  <a:gd name="T16" fmla="+- 0 2210 2165"/>
                  <a:gd name="T17" fmla="*/ T16 w 61"/>
                  <a:gd name="T18" fmla="+- 0 3184 3160"/>
                  <a:gd name="T19" fmla="*/ 3184 h 112"/>
                  <a:gd name="T20" fmla="+- 0 2207 2165"/>
                  <a:gd name="T21" fmla="*/ T20 w 61"/>
                  <a:gd name="T22" fmla="+- 0 3180 3160"/>
                  <a:gd name="T23" fmla="*/ 3180 h 112"/>
                  <a:gd name="T24" fmla="+- 0 2203 2165"/>
                  <a:gd name="T25" fmla="*/ T24 w 61"/>
                  <a:gd name="T26" fmla="+- 0 3178 3160"/>
                  <a:gd name="T27" fmla="*/ 3178 h 112"/>
                  <a:gd name="T28" fmla="+- 0 2198 2165"/>
                  <a:gd name="T29" fmla="*/ T28 w 61"/>
                  <a:gd name="T30" fmla="+- 0 3177 3160"/>
                  <a:gd name="T31" fmla="*/ 3177 h 112"/>
                  <a:gd name="T32" fmla="+- 0 2219 2165"/>
                  <a:gd name="T33" fmla="*/ T32 w 61"/>
                  <a:gd name="T34" fmla="+- 0 3177 3160"/>
                  <a:gd name="T35" fmla="*/ 3177 h 112"/>
                  <a:gd name="T36" fmla="+- 0 2221 2165"/>
                  <a:gd name="T37" fmla="*/ T36 w 61"/>
                  <a:gd name="T38" fmla="+- 0 3179 3160"/>
                  <a:gd name="T39" fmla="*/ 3179 h 112"/>
                  <a:gd name="T40" fmla="+- 0 2223 2165"/>
                  <a:gd name="T41" fmla="*/ T40 w 61"/>
                  <a:gd name="T42" fmla="+- 0 3185 3160"/>
                  <a:gd name="T43" fmla="*/ 3185 h 112"/>
                  <a:gd name="T44" fmla="+- 0 2223 2165"/>
                  <a:gd name="T45" fmla="*/ T44 w 61"/>
                  <a:gd name="T46" fmla="+- 0 3192 3160"/>
                  <a:gd name="T47" fmla="*/ 3192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1" h="112">
                    <a:moveTo>
                      <a:pt x="58" y="32"/>
                    </a:moveTo>
                    <a:lnTo>
                      <a:pt x="47" y="32"/>
                    </a:lnTo>
                    <a:lnTo>
                      <a:pt x="47" y="29"/>
                    </a:lnTo>
                    <a:lnTo>
                      <a:pt x="46" y="26"/>
                    </a:lnTo>
                    <a:lnTo>
                      <a:pt x="45" y="24"/>
                    </a:lnTo>
                    <a:lnTo>
                      <a:pt x="42" y="20"/>
                    </a:lnTo>
                    <a:lnTo>
                      <a:pt x="38" y="18"/>
                    </a:lnTo>
                    <a:lnTo>
                      <a:pt x="33" y="17"/>
                    </a:lnTo>
                    <a:lnTo>
                      <a:pt x="54" y="17"/>
                    </a:lnTo>
                    <a:lnTo>
                      <a:pt x="56" y="19"/>
                    </a:lnTo>
                    <a:lnTo>
                      <a:pt x="58" y="25"/>
                    </a:lnTo>
                    <a:lnTo>
                      <a:pt x="58" y="3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50" name="Freeform 925"/>
              <p:cNvSpPr>
                <a:spLocks/>
              </p:cNvSpPr>
              <p:nvPr/>
            </p:nvSpPr>
            <p:spPr bwMode="auto">
              <a:xfrm>
                <a:off x="2165" y="3160"/>
                <a:ext cx="61" cy="112"/>
              </a:xfrm>
              <a:custGeom>
                <a:avLst/>
                <a:gdLst>
                  <a:gd name="T0" fmla="+- 0 2221 2165"/>
                  <a:gd name="T1" fmla="*/ T0 w 61"/>
                  <a:gd name="T2" fmla="+- 0 3251 3160"/>
                  <a:gd name="T3" fmla="*/ 3251 h 112"/>
                  <a:gd name="T4" fmla="+- 0 2198 2165"/>
                  <a:gd name="T5" fmla="*/ T4 w 61"/>
                  <a:gd name="T6" fmla="+- 0 3251 3160"/>
                  <a:gd name="T7" fmla="*/ 3251 h 112"/>
                  <a:gd name="T8" fmla="+- 0 2205 2165"/>
                  <a:gd name="T9" fmla="*/ T8 w 61"/>
                  <a:gd name="T10" fmla="+- 0 3251 3160"/>
                  <a:gd name="T11" fmla="*/ 3251 h 112"/>
                  <a:gd name="T12" fmla="+- 0 2209 2165"/>
                  <a:gd name="T13" fmla="*/ T12 w 61"/>
                  <a:gd name="T14" fmla="+- 0 3248 3160"/>
                  <a:gd name="T15" fmla="*/ 3248 h 112"/>
                  <a:gd name="T16" fmla="+- 0 2213 2165"/>
                  <a:gd name="T17" fmla="*/ T16 w 61"/>
                  <a:gd name="T18" fmla="+- 0 3241 3160"/>
                  <a:gd name="T19" fmla="*/ 3241 h 112"/>
                  <a:gd name="T20" fmla="+- 0 2214 2165"/>
                  <a:gd name="T21" fmla="*/ T20 w 61"/>
                  <a:gd name="T22" fmla="+- 0 3238 3160"/>
                  <a:gd name="T23" fmla="*/ 3238 h 112"/>
                  <a:gd name="T24" fmla="+- 0 2214 2165"/>
                  <a:gd name="T25" fmla="*/ T24 w 61"/>
                  <a:gd name="T26" fmla="+- 0 3230 3160"/>
                  <a:gd name="T27" fmla="*/ 3230 h 112"/>
                  <a:gd name="T28" fmla="+- 0 2212 2165"/>
                  <a:gd name="T29" fmla="*/ T28 w 61"/>
                  <a:gd name="T30" fmla="+- 0 3226 3160"/>
                  <a:gd name="T31" fmla="*/ 3226 h 112"/>
                  <a:gd name="T32" fmla="+- 0 2209 2165"/>
                  <a:gd name="T33" fmla="*/ T32 w 61"/>
                  <a:gd name="T34" fmla="+- 0 3223 3160"/>
                  <a:gd name="T35" fmla="*/ 3223 h 112"/>
                  <a:gd name="T36" fmla="+- 0 2206 2165"/>
                  <a:gd name="T37" fmla="*/ T36 w 61"/>
                  <a:gd name="T38" fmla="+- 0 3221 3160"/>
                  <a:gd name="T39" fmla="*/ 3221 h 112"/>
                  <a:gd name="T40" fmla="+- 0 2203 2165"/>
                  <a:gd name="T41" fmla="*/ T40 w 61"/>
                  <a:gd name="T42" fmla="+- 0 3220 3160"/>
                  <a:gd name="T43" fmla="*/ 3220 h 112"/>
                  <a:gd name="T44" fmla="+- 0 2198 2165"/>
                  <a:gd name="T45" fmla="*/ T44 w 61"/>
                  <a:gd name="T46" fmla="+- 0 3219 3160"/>
                  <a:gd name="T47" fmla="*/ 3219 h 112"/>
                  <a:gd name="T48" fmla="+- 0 2222 2165"/>
                  <a:gd name="T49" fmla="*/ T48 w 61"/>
                  <a:gd name="T50" fmla="+- 0 3219 3160"/>
                  <a:gd name="T51" fmla="*/ 3219 h 112"/>
                  <a:gd name="T52" fmla="+- 0 2225 2165"/>
                  <a:gd name="T53" fmla="*/ T52 w 61"/>
                  <a:gd name="T54" fmla="+- 0 3224 3160"/>
                  <a:gd name="T55" fmla="*/ 3224 h 112"/>
                  <a:gd name="T56" fmla="+- 0 2225 2165"/>
                  <a:gd name="T57" fmla="*/ T56 w 61"/>
                  <a:gd name="T58" fmla="+- 0 3243 3160"/>
                  <a:gd name="T59" fmla="*/ 3243 h 112"/>
                  <a:gd name="T60" fmla="+- 0 2222 2165"/>
                  <a:gd name="T61" fmla="*/ T60 w 61"/>
                  <a:gd name="T62" fmla="+- 0 3250 3160"/>
                  <a:gd name="T63" fmla="*/ 3250 h 112"/>
                  <a:gd name="T64" fmla="+- 0 2221 2165"/>
                  <a:gd name="T65" fmla="*/ T64 w 61"/>
                  <a:gd name="T66" fmla="+- 0 3251 3160"/>
                  <a:gd name="T67" fmla="*/ 3251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112">
                    <a:moveTo>
                      <a:pt x="56" y="91"/>
                    </a:moveTo>
                    <a:lnTo>
                      <a:pt x="33" y="91"/>
                    </a:lnTo>
                    <a:lnTo>
                      <a:pt x="40" y="91"/>
                    </a:lnTo>
                    <a:lnTo>
                      <a:pt x="44" y="88"/>
                    </a:lnTo>
                    <a:lnTo>
                      <a:pt x="48" y="81"/>
                    </a:lnTo>
                    <a:lnTo>
                      <a:pt x="49" y="78"/>
                    </a:lnTo>
                    <a:lnTo>
                      <a:pt x="49" y="70"/>
                    </a:lnTo>
                    <a:lnTo>
                      <a:pt x="47" y="66"/>
                    </a:lnTo>
                    <a:lnTo>
                      <a:pt x="44" y="63"/>
                    </a:lnTo>
                    <a:lnTo>
                      <a:pt x="41" y="61"/>
                    </a:lnTo>
                    <a:lnTo>
                      <a:pt x="38" y="60"/>
                    </a:lnTo>
                    <a:lnTo>
                      <a:pt x="33" y="59"/>
                    </a:lnTo>
                    <a:lnTo>
                      <a:pt x="57" y="59"/>
                    </a:lnTo>
                    <a:lnTo>
                      <a:pt x="60" y="64"/>
                    </a:lnTo>
                    <a:lnTo>
                      <a:pt x="60" y="83"/>
                    </a:lnTo>
                    <a:lnTo>
                      <a:pt x="57" y="90"/>
                    </a:lnTo>
                    <a:lnTo>
                      <a:pt x="56"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51" name="Freeform 924"/>
              <p:cNvSpPr>
                <a:spLocks/>
              </p:cNvSpPr>
              <p:nvPr/>
            </p:nvSpPr>
            <p:spPr bwMode="auto">
              <a:xfrm>
                <a:off x="2165" y="3160"/>
                <a:ext cx="61" cy="112"/>
              </a:xfrm>
              <a:custGeom>
                <a:avLst/>
                <a:gdLst>
                  <a:gd name="T0" fmla="+- 0 2198 2165"/>
                  <a:gd name="T1" fmla="*/ T0 w 61"/>
                  <a:gd name="T2" fmla="+- 0 3272 3160"/>
                  <a:gd name="T3" fmla="*/ 3272 h 112"/>
                  <a:gd name="T4" fmla="+- 0 2192 2165"/>
                  <a:gd name="T5" fmla="*/ T4 w 61"/>
                  <a:gd name="T6" fmla="+- 0 3272 3160"/>
                  <a:gd name="T7" fmla="*/ 3272 h 112"/>
                  <a:gd name="T8" fmla="+- 0 2192 2165"/>
                  <a:gd name="T9" fmla="*/ T8 w 61"/>
                  <a:gd name="T10" fmla="+- 0 3260 3160"/>
                  <a:gd name="T11" fmla="*/ 3260 h 112"/>
                  <a:gd name="T12" fmla="+- 0 2180 2165"/>
                  <a:gd name="T13" fmla="*/ T12 w 61"/>
                  <a:gd name="T14" fmla="+- 0 3259 3160"/>
                  <a:gd name="T15" fmla="*/ 3259 h 112"/>
                  <a:gd name="T16" fmla="+- 0 2172 2165"/>
                  <a:gd name="T17" fmla="*/ T16 w 61"/>
                  <a:gd name="T18" fmla="+- 0 3255 3160"/>
                  <a:gd name="T19" fmla="*/ 3255 h 112"/>
                  <a:gd name="T20" fmla="+- 0 2166 2165"/>
                  <a:gd name="T21" fmla="*/ T20 w 61"/>
                  <a:gd name="T22" fmla="+- 0 3243 3160"/>
                  <a:gd name="T23" fmla="*/ 3243 h 112"/>
                  <a:gd name="T24" fmla="+- 0 2165 2165"/>
                  <a:gd name="T25" fmla="*/ T24 w 61"/>
                  <a:gd name="T26" fmla="+- 0 3238 3160"/>
                  <a:gd name="T27" fmla="*/ 3238 h 112"/>
                  <a:gd name="T28" fmla="+- 0 2165 2165"/>
                  <a:gd name="T29" fmla="*/ T28 w 61"/>
                  <a:gd name="T30" fmla="+- 0 3230 3160"/>
                  <a:gd name="T31" fmla="*/ 3230 h 112"/>
                  <a:gd name="T32" fmla="+- 0 2175 2165"/>
                  <a:gd name="T33" fmla="*/ T32 w 61"/>
                  <a:gd name="T34" fmla="+- 0 3230 3160"/>
                  <a:gd name="T35" fmla="*/ 3230 h 112"/>
                  <a:gd name="T36" fmla="+- 0 2176 2165"/>
                  <a:gd name="T37" fmla="*/ T36 w 61"/>
                  <a:gd name="T38" fmla="+- 0 3236 3160"/>
                  <a:gd name="T39" fmla="*/ 3236 h 112"/>
                  <a:gd name="T40" fmla="+- 0 2177 2165"/>
                  <a:gd name="T41" fmla="*/ T40 w 61"/>
                  <a:gd name="T42" fmla="+- 0 3240 3160"/>
                  <a:gd name="T43" fmla="*/ 3240 h 112"/>
                  <a:gd name="T44" fmla="+- 0 2181 2165"/>
                  <a:gd name="T45" fmla="*/ T44 w 61"/>
                  <a:gd name="T46" fmla="+- 0 3247 3160"/>
                  <a:gd name="T47" fmla="*/ 3247 h 112"/>
                  <a:gd name="T48" fmla="+- 0 2185 2165"/>
                  <a:gd name="T49" fmla="*/ T48 w 61"/>
                  <a:gd name="T50" fmla="+- 0 3250 3160"/>
                  <a:gd name="T51" fmla="*/ 3250 h 112"/>
                  <a:gd name="T52" fmla="+- 0 2192 2165"/>
                  <a:gd name="T53" fmla="*/ T52 w 61"/>
                  <a:gd name="T54" fmla="+- 0 3251 3160"/>
                  <a:gd name="T55" fmla="*/ 3251 h 112"/>
                  <a:gd name="T56" fmla="+- 0 2198 2165"/>
                  <a:gd name="T57" fmla="*/ T56 w 61"/>
                  <a:gd name="T58" fmla="+- 0 3251 3160"/>
                  <a:gd name="T59" fmla="*/ 3251 h 112"/>
                  <a:gd name="T60" fmla="+- 0 2198 2165"/>
                  <a:gd name="T61" fmla="*/ T60 w 61"/>
                  <a:gd name="T62" fmla="+- 0 3251 3160"/>
                  <a:gd name="T63" fmla="*/ 3251 h 112"/>
                  <a:gd name="T64" fmla="+- 0 2221 2165"/>
                  <a:gd name="T65" fmla="*/ T64 w 61"/>
                  <a:gd name="T66" fmla="+- 0 3251 3160"/>
                  <a:gd name="T67" fmla="*/ 3251 h 112"/>
                  <a:gd name="T68" fmla="+- 0 2215 2165"/>
                  <a:gd name="T69" fmla="*/ T68 w 61"/>
                  <a:gd name="T70" fmla="+- 0 3255 3160"/>
                  <a:gd name="T71" fmla="*/ 3255 h 112"/>
                  <a:gd name="T72" fmla="+- 0 2211 2165"/>
                  <a:gd name="T73" fmla="*/ T72 w 61"/>
                  <a:gd name="T74" fmla="+- 0 3257 3160"/>
                  <a:gd name="T75" fmla="*/ 3257 h 112"/>
                  <a:gd name="T76" fmla="+- 0 2205 2165"/>
                  <a:gd name="T77" fmla="*/ T76 w 61"/>
                  <a:gd name="T78" fmla="+- 0 3259 3160"/>
                  <a:gd name="T79" fmla="*/ 3259 h 112"/>
                  <a:gd name="T80" fmla="+- 0 2198 2165"/>
                  <a:gd name="T81" fmla="*/ T80 w 61"/>
                  <a:gd name="T82" fmla="+- 0 3260 3160"/>
                  <a:gd name="T83" fmla="*/ 3260 h 112"/>
                  <a:gd name="T84" fmla="+- 0 2198 2165"/>
                  <a:gd name="T85" fmla="*/ T84 w 61"/>
                  <a:gd name="T86" fmla="+- 0 3272 3160"/>
                  <a:gd name="T87" fmla="*/ 3272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61" h="112">
                    <a:moveTo>
                      <a:pt x="33" y="112"/>
                    </a:moveTo>
                    <a:lnTo>
                      <a:pt x="27" y="112"/>
                    </a:lnTo>
                    <a:lnTo>
                      <a:pt x="27" y="100"/>
                    </a:lnTo>
                    <a:lnTo>
                      <a:pt x="15" y="99"/>
                    </a:lnTo>
                    <a:lnTo>
                      <a:pt x="7" y="95"/>
                    </a:lnTo>
                    <a:lnTo>
                      <a:pt x="1" y="83"/>
                    </a:lnTo>
                    <a:lnTo>
                      <a:pt x="0" y="78"/>
                    </a:lnTo>
                    <a:lnTo>
                      <a:pt x="0" y="70"/>
                    </a:lnTo>
                    <a:lnTo>
                      <a:pt x="10" y="70"/>
                    </a:lnTo>
                    <a:lnTo>
                      <a:pt x="11" y="76"/>
                    </a:lnTo>
                    <a:lnTo>
                      <a:pt x="12" y="80"/>
                    </a:lnTo>
                    <a:lnTo>
                      <a:pt x="16" y="87"/>
                    </a:lnTo>
                    <a:lnTo>
                      <a:pt x="20" y="90"/>
                    </a:lnTo>
                    <a:lnTo>
                      <a:pt x="27" y="91"/>
                    </a:lnTo>
                    <a:lnTo>
                      <a:pt x="33" y="91"/>
                    </a:lnTo>
                    <a:lnTo>
                      <a:pt x="56" y="91"/>
                    </a:lnTo>
                    <a:lnTo>
                      <a:pt x="50" y="95"/>
                    </a:lnTo>
                    <a:lnTo>
                      <a:pt x="46" y="97"/>
                    </a:lnTo>
                    <a:lnTo>
                      <a:pt x="40" y="99"/>
                    </a:lnTo>
                    <a:lnTo>
                      <a:pt x="33" y="100"/>
                    </a:lnTo>
                    <a:lnTo>
                      <a:pt x="33" y="11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13" name="Group 921"/>
            <p:cNvGrpSpPr>
              <a:grpSpLocks/>
            </p:cNvGrpSpPr>
            <p:nvPr/>
          </p:nvGrpSpPr>
          <p:grpSpPr bwMode="auto">
            <a:xfrm>
              <a:off x="2001" y="2835"/>
              <a:ext cx="397" cy="189"/>
              <a:chOff x="2001" y="2835"/>
              <a:chExt cx="397" cy="189"/>
            </a:xfrm>
          </p:grpSpPr>
          <p:sp>
            <p:nvSpPr>
              <p:cNvPr id="546" name="Freeform 922"/>
              <p:cNvSpPr>
                <a:spLocks/>
              </p:cNvSpPr>
              <p:nvPr/>
            </p:nvSpPr>
            <p:spPr bwMode="auto">
              <a:xfrm>
                <a:off x="2001" y="2835"/>
                <a:ext cx="397" cy="189"/>
              </a:xfrm>
              <a:custGeom>
                <a:avLst/>
                <a:gdLst>
                  <a:gd name="T0" fmla="+- 0 2001 2001"/>
                  <a:gd name="T1" fmla="*/ T0 w 397"/>
                  <a:gd name="T2" fmla="+- 0 2835 2835"/>
                  <a:gd name="T3" fmla="*/ 2835 h 189"/>
                  <a:gd name="T4" fmla="+- 0 2397 2001"/>
                  <a:gd name="T5" fmla="*/ T4 w 397"/>
                  <a:gd name="T6" fmla="+- 0 2835 2835"/>
                  <a:gd name="T7" fmla="*/ 2835 h 189"/>
                  <a:gd name="T8" fmla="+- 0 2397 2001"/>
                  <a:gd name="T9" fmla="*/ T8 w 397"/>
                  <a:gd name="T10" fmla="+- 0 3023 2835"/>
                  <a:gd name="T11" fmla="*/ 3023 h 189"/>
                  <a:gd name="T12" fmla="+- 0 2001 2001"/>
                  <a:gd name="T13" fmla="*/ T12 w 397"/>
                  <a:gd name="T14" fmla="+- 0 3023 2835"/>
                  <a:gd name="T15" fmla="*/ 3023 h 189"/>
                  <a:gd name="T16" fmla="+- 0 2001 2001"/>
                  <a:gd name="T17" fmla="*/ T16 w 397"/>
                  <a:gd name="T18" fmla="+- 0 2835 2835"/>
                  <a:gd name="T19" fmla="*/ 2835 h 189"/>
                </a:gdLst>
                <a:ahLst/>
                <a:cxnLst>
                  <a:cxn ang="0">
                    <a:pos x="T1" y="T3"/>
                  </a:cxn>
                  <a:cxn ang="0">
                    <a:pos x="T5" y="T7"/>
                  </a:cxn>
                  <a:cxn ang="0">
                    <a:pos x="T9" y="T11"/>
                  </a:cxn>
                  <a:cxn ang="0">
                    <a:pos x="T13" y="T15"/>
                  </a:cxn>
                  <a:cxn ang="0">
                    <a:pos x="T17" y="T19"/>
                  </a:cxn>
                </a:cxnLst>
                <a:rect l="0" t="0" r="r" b="b"/>
                <a:pathLst>
                  <a:path w="397" h="189">
                    <a:moveTo>
                      <a:pt x="0" y="0"/>
                    </a:moveTo>
                    <a:lnTo>
                      <a:pt x="396" y="0"/>
                    </a:lnTo>
                    <a:lnTo>
                      <a:pt x="396" y="188"/>
                    </a:lnTo>
                    <a:lnTo>
                      <a:pt x="0" y="188"/>
                    </a:lnTo>
                    <a:lnTo>
                      <a:pt x="0" y="0"/>
                    </a:lnTo>
                    <a:close/>
                  </a:path>
                </a:pathLst>
              </a:custGeom>
              <a:noFill/>
              <a:ln w="15684">
                <a:solidFill>
                  <a:srgbClr val="9BD0D5"/>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14" name="Group 919"/>
            <p:cNvGrpSpPr>
              <a:grpSpLocks/>
            </p:cNvGrpSpPr>
            <p:nvPr/>
          </p:nvGrpSpPr>
          <p:grpSpPr bwMode="auto">
            <a:xfrm>
              <a:off x="2223" y="2859"/>
              <a:ext cx="151" cy="141"/>
              <a:chOff x="2223" y="2859"/>
              <a:chExt cx="151" cy="141"/>
            </a:xfrm>
          </p:grpSpPr>
          <p:sp>
            <p:nvSpPr>
              <p:cNvPr id="545" name="Freeform 920"/>
              <p:cNvSpPr>
                <a:spLocks/>
              </p:cNvSpPr>
              <p:nvPr/>
            </p:nvSpPr>
            <p:spPr bwMode="auto">
              <a:xfrm>
                <a:off x="2223" y="2859"/>
                <a:ext cx="151" cy="141"/>
              </a:xfrm>
              <a:custGeom>
                <a:avLst/>
                <a:gdLst>
                  <a:gd name="T0" fmla="+- 0 2374 2223"/>
                  <a:gd name="T1" fmla="*/ T0 w 151"/>
                  <a:gd name="T2" fmla="+- 0 3000 2859"/>
                  <a:gd name="T3" fmla="*/ 3000 h 141"/>
                  <a:gd name="T4" fmla="+- 0 2243 2223"/>
                  <a:gd name="T5" fmla="*/ T4 w 151"/>
                  <a:gd name="T6" fmla="+- 0 2987 2859"/>
                  <a:gd name="T7" fmla="*/ 2987 h 141"/>
                  <a:gd name="T8" fmla="+- 0 2253 2223"/>
                  <a:gd name="T9" fmla="*/ T8 w 151"/>
                  <a:gd name="T10" fmla="+- 0 2971 2859"/>
                  <a:gd name="T11" fmla="*/ 2971 h 141"/>
                  <a:gd name="T12" fmla="+- 0 2260 2223"/>
                  <a:gd name="T13" fmla="*/ T12 w 151"/>
                  <a:gd name="T14" fmla="+- 0 2952 2859"/>
                  <a:gd name="T15" fmla="*/ 2952 h 141"/>
                  <a:gd name="T16" fmla="+- 0 2251 2223"/>
                  <a:gd name="T17" fmla="*/ T16 w 151"/>
                  <a:gd name="T18" fmla="+- 0 2887 2859"/>
                  <a:gd name="T19" fmla="*/ 2887 h 141"/>
                  <a:gd name="T20" fmla="+- 0 2223 2223"/>
                  <a:gd name="T21" fmla="*/ T20 w 151"/>
                  <a:gd name="T22" fmla="+- 0 2859 2859"/>
                  <a:gd name="T23" fmla="*/ 2859 h 141"/>
                  <a:gd name="T24" fmla="+- 0 2374 2223"/>
                  <a:gd name="T25" fmla="*/ T24 w 151"/>
                  <a:gd name="T26" fmla="+- 0 2859 2859"/>
                  <a:gd name="T27" fmla="*/ 2859 h 141"/>
                  <a:gd name="T28" fmla="+- 0 2374 2223"/>
                  <a:gd name="T29" fmla="*/ T28 w 151"/>
                  <a:gd name="T30" fmla="+- 0 3000 2859"/>
                  <a:gd name="T31" fmla="*/ 3000 h 14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1" h="141">
                    <a:moveTo>
                      <a:pt x="151" y="141"/>
                    </a:moveTo>
                    <a:lnTo>
                      <a:pt x="20" y="128"/>
                    </a:lnTo>
                    <a:lnTo>
                      <a:pt x="30" y="112"/>
                    </a:lnTo>
                    <a:lnTo>
                      <a:pt x="37" y="93"/>
                    </a:lnTo>
                    <a:lnTo>
                      <a:pt x="28" y="28"/>
                    </a:lnTo>
                    <a:lnTo>
                      <a:pt x="0" y="0"/>
                    </a:lnTo>
                    <a:lnTo>
                      <a:pt x="151" y="0"/>
                    </a:lnTo>
                    <a:lnTo>
                      <a:pt x="151"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15" name="Group 917"/>
            <p:cNvGrpSpPr>
              <a:grpSpLocks/>
            </p:cNvGrpSpPr>
            <p:nvPr/>
          </p:nvGrpSpPr>
          <p:grpSpPr bwMode="auto">
            <a:xfrm>
              <a:off x="2021" y="2859"/>
              <a:ext cx="143" cy="141"/>
              <a:chOff x="2021" y="2859"/>
              <a:chExt cx="143" cy="141"/>
            </a:xfrm>
          </p:grpSpPr>
          <p:sp>
            <p:nvSpPr>
              <p:cNvPr id="544" name="Freeform 918"/>
              <p:cNvSpPr>
                <a:spLocks/>
              </p:cNvSpPr>
              <p:nvPr/>
            </p:nvSpPr>
            <p:spPr bwMode="auto">
              <a:xfrm>
                <a:off x="2021" y="2859"/>
                <a:ext cx="143" cy="141"/>
              </a:xfrm>
              <a:custGeom>
                <a:avLst/>
                <a:gdLst>
                  <a:gd name="T0" fmla="+- 0 2158 2021"/>
                  <a:gd name="T1" fmla="*/ T0 w 143"/>
                  <a:gd name="T2" fmla="+- 0 3000 2859"/>
                  <a:gd name="T3" fmla="*/ 3000 h 141"/>
                  <a:gd name="T4" fmla="+- 0 2021 2021"/>
                  <a:gd name="T5" fmla="*/ T4 w 143"/>
                  <a:gd name="T6" fmla="+- 0 3000 2859"/>
                  <a:gd name="T7" fmla="*/ 3000 h 141"/>
                  <a:gd name="T8" fmla="+- 0 2021 2021"/>
                  <a:gd name="T9" fmla="*/ T8 w 143"/>
                  <a:gd name="T10" fmla="+- 0 2859 2859"/>
                  <a:gd name="T11" fmla="*/ 2859 h 141"/>
                  <a:gd name="T12" fmla="+- 0 2163 2021"/>
                  <a:gd name="T13" fmla="*/ T12 w 143"/>
                  <a:gd name="T14" fmla="+- 0 2860 2859"/>
                  <a:gd name="T15" fmla="*/ 2860 h 141"/>
                  <a:gd name="T16" fmla="+- 0 2148 2021"/>
                  <a:gd name="T17" fmla="*/ T16 w 143"/>
                  <a:gd name="T18" fmla="+- 0 2873 2859"/>
                  <a:gd name="T19" fmla="*/ 2873 h 141"/>
                  <a:gd name="T20" fmla="+- 0 2137 2021"/>
                  <a:gd name="T21" fmla="*/ T20 w 143"/>
                  <a:gd name="T22" fmla="+- 0 2889 2859"/>
                  <a:gd name="T23" fmla="*/ 2889 h 141"/>
                  <a:gd name="T24" fmla="+- 0 2129 2021"/>
                  <a:gd name="T25" fmla="*/ T24 w 143"/>
                  <a:gd name="T26" fmla="+- 0 2910 2859"/>
                  <a:gd name="T27" fmla="*/ 2910 h 141"/>
                  <a:gd name="T28" fmla="+- 0 2126 2021"/>
                  <a:gd name="T29" fmla="*/ T28 w 143"/>
                  <a:gd name="T30" fmla="+- 0 2932 2859"/>
                  <a:gd name="T31" fmla="*/ 2932 h 141"/>
                  <a:gd name="T32" fmla="+- 0 2128 2021"/>
                  <a:gd name="T33" fmla="*/ T32 w 143"/>
                  <a:gd name="T34" fmla="+- 0 2948 2859"/>
                  <a:gd name="T35" fmla="*/ 2948 h 141"/>
                  <a:gd name="T36" fmla="+- 0 2134 2021"/>
                  <a:gd name="T37" fmla="*/ T36 w 143"/>
                  <a:gd name="T38" fmla="+- 0 2968 2859"/>
                  <a:gd name="T39" fmla="*/ 2968 h 141"/>
                  <a:gd name="T40" fmla="+- 0 2144 2021"/>
                  <a:gd name="T41" fmla="*/ T40 w 143"/>
                  <a:gd name="T42" fmla="+- 0 2985 2859"/>
                  <a:gd name="T43" fmla="*/ 2985 h 141"/>
                  <a:gd name="T44" fmla="+- 0 2158 2021"/>
                  <a:gd name="T45" fmla="*/ T44 w 143"/>
                  <a:gd name="T46" fmla="+- 0 3000 2859"/>
                  <a:gd name="T47" fmla="*/ 3000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3" h="141">
                    <a:moveTo>
                      <a:pt x="137" y="141"/>
                    </a:moveTo>
                    <a:lnTo>
                      <a:pt x="0" y="141"/>
                    </a:lnTo>
                    <a:lnTo>
                      <a:pt x="0" y="0"/>
                    </a:lnTo>
                    <a:lnTo>
                      <a:pt x="142" y="1"/>
                    </a:lnTo>
                    <a:lnTo>
                      <a:pt x="127" y="14"/>
                    </a:lnTo>
                    <a:lnTo>
                      <a:pt x="116" y="30"/>
                    </a:lnTo>
                    <a:lnTo>
                      <a:pt x="108" y="51"/>
                    </a:lnTo>
                    <a:lnTo>
                      <a:pt x="105" y="73"/>
                    </a:lnTo>
                    <a:lnTo>
                      <a:pt x="107" y="89"/>
                    </a:lnTo>
                    <a:lnTo>
                      <a:pt x="113" y="109"/>
                    </a:lnTo>
                    <a:lnTo>
                      <a:pt x="123" y="126"/>
                    </a:lnTo>
                    <a:lnTo>
                      <a:pt x="137"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16" name="Group 911"/>
            <p:cNvGrpSpPr>
              <a:grpSpLocks/>
            </p:cNvGrpSpPr>
            <p:nvPr/>
          </p:nvGrpSpPr>
          <p:grpSpPr bwMode="auto">
            <a:xfrm>
              <a:off x="2165" y="2872"/>
              <a:ext cx="61" cy="112"/>
              <a:chOff x="2165" y="2872"/>
              <a:chExt cx="61" cy="112"/>
            </a:xfrm>
          </p:grpSpPr>
          <p:sp>
            <p:nvSpPr>
              <p:cNvPr id="539" name="Freeform 916"/>
              <p:cNvSpPr>
                <a:spLocks/>
              </p:cNvSpPr>
              <p:nvPr/>
            </p:nvSpPr>
            <p:spPr bwMode="auto">
              <a:xfrm>
                <a:off x="2165" y="2872"/>
                <a:ext cx="61" cy="112"/>
              </a:xfrm>
              <a:custGeom>
                <a:avLst/>
                <a:gdLst>
                  <a:gd name="T0" fmla="+- 0 2198 2165"/>
                  <a:gd name="T1" fmla="*/ T0 w 61"/>
                  <a:gd name="T2" fmla="+- 0 2963 2872"/>
                  <a:gd name="T3" fmla="*/ 2963 h 112"/>
                  <a:gd name="T4" fmla="+- 0 2192 2165"/>
                  <a:gd name="T5" fmla="*/ T4 w 61"/>
                  <a:gd name="T6" fmla="+- 0 2963 2872"/>
                  <a:gd name="T7" fmla="*/ 2963 h 112"/>
                  <a:gd name="T8" fmla="+- 0 2192 2165"/>
                  <a:gd name="T9" fmla="*/ T8 w 61"/>
                  <a:gd name="T10" fmla="+- 0 2929 2872"/>
                  <a:gd name="T11" fmla="*/ 2929 h 112"/>
                  <a:gd name="T12" fmla="+- 0 2183 2165"/>
                  <a:gd name="T13" fmla="*/ T12 w 61"/>
                  <a:gd name="T14" fmla="+- 0 2928 2872"/>
                  <a:gd name="T15" fmla="*/ 2928 h 112"/>
                  <a:gd name="T16" fmla="+- 0 2177 2165"/>
                  <a:gd name="T17" fmla="*/ T16 w 61"/>
                  <a:gd name="T18" fmla="+- 0 2925 2872"/>
                  <a:gd name="T19" fmla="*/ 2925 h 112"/>
                  <a:gd name="T20" fmla="+- 0 2168 2165"/>
                  <a:gd name="T21" fmla="*/ T20 w 61"/>
                  <a:gd name="T22" fmla="+- 0 2917 2872"/>
                  <a:gd name="T23" fmla="*/ 2917 h 112"/>
                  <a:gd name="T24" fmla="+- 0 2166 2165"/>
                  <a:gd name="T25" fmla="*/ T24 w 61"/>
                  <a:gd name="T26" fmla="+- 0 2912 2872"/>
                  <a:gd name="T27" fmla="*/ 2912 h 112"/>
                  <a:gd name="T28" fmla="+- 0 2166 2165"/>
                  <a:gd name="T29" fmla="*/ T28 w 61"/>
                  <a:gd name="T30" fmla="+- 0 2898 2872"/>
                  <a:gd name="T31" fmla="*/ 2898 h 112"/>
                  <a:gd name="T32" fmla="+- 0 2169 2165"/>
                  <a:gd name="T33" fmla="*/ T32 w 61"/>
                  <a:gd name="T34" fmla="+- 0 2893 2872"/>
                  <a:gd name="T35" fmla="*/ 2893 h 112"/>
                  <a:gd name="T36" fmla="+- 0 2178 2165"/>
                  <a:gd name="T37" fmla="*/ T36 w 61"/>
                  <a:gd name="T38" fmla="+- 0 2883 2872"/>
                  <a:gd name="T39" fmla="*/ 2883 h 112"/>
                  <a:gd name="T40" fmla="+- 0 2184 2165"/>
                  <a:gd name="T41" fmla="*/ T40 w 61"/>
                  <a:gd name="T42" fmla="+- 0 2880 2872"/>
                  <a:gd name="T43" fmla="*/ 2880 h 112"/>
                  <a:gd name="T44" fmla="+- 0 2192 2165"/>
                  <a:gd name="T45" fmla="*/ T44 w 61"/>
                  <a:gd name="T46" fmla="+- 0 2880 2872"/>
                  <a:gd name="T47" fmla="*/ 2880 h 112"/>
                  <a:gd name="T48" fmla="+- 0 2192 2165"/>
                  <a:gd name="T49" fmla="*/ T48 w 61"/>
                  <a:gd name="T50" fmla="+- 0 2872 2872"/>
                  <a:gd name="T51" fmla="*/ 2872 h 112"/>
                  <a:gd name="T52" fmla="+- 0 2198 2165"/>
                  <a:gd name="T53" fmla="*/ T52 w 61"/>
                  <a:gd name="T54" fmla="+- 0 2872 2872"/>
                  <a:gd name="T55" fmla="*/ 2872 h 112"/>
                  <a:gd name="T56" fmla="+- 0 2198 2165"/>
                  <a:gd name="T57" fmla="*/ T56 w 61"/>
                  <a:gd name="T58" fmla="+- 0 2880 2872"/>
                  <a:gd name="T59" fmla="*/ 2880 h 112"/>
                  <a:gd name="T60" fmla="+- 0 2206 2165"/>
                  <a:gd name="T61" fmla="*/ T60 w 61"/>
                  <a:gd name="T62" fmla="+- 0 2881 2872"/>
                  <a:gd name="T63" fmla="*/ 2881 h 112"/>
                  <a:gd name="T64" fmla="+- 0 2212 2165"/>
                  <a:gd name="T65" fmla="*/ T64 w 61"/>
                  <a:gd name="T66" fmla="+- 0 2883 2872"/>
                  <a:gd name="T67" fmla="*/ 2883 h 112"/>
                  <a:gd name="T68" fmla="+- 0 2216 2165"/>
                  <a:gd name="T69" fmla="*/ T68 w 61"/>
                  <a:gd name="T70" fmla="+- 0 2887 2872"/>
                  <a:gd name="T71" fmla="*/ 2887 h 112"/>
                  <a:gd name="T72" fmla="+- 0 2218 2165"/>
                  <a:gd name="T73" fmla="*/ T72 w 61"/>
                  <a:gd name="T74" fmla="+- 0 2889 2872"/>
                  <a:gd name="T75" fmla="*/ 2889 h 112"/>
                  <a:gd name="T76" fmla="+- 0 2177 2165"/>
                  <a:gd name="T77" fmla="*/ T76 w 61"/>
                  <a:gd name="T78" fmla="+- 0 2901 2872"/>
                  <a:gd name="T79" fmla="*/ 2901 h 112"/>
                  <a:gd name="T80" fmla="+- 0 2177 2165"/>
                  <a:gd name="T81" fmla="*/ T80 w 61"/>
                  <a:gd name="T82" fmla="+- 0 2908 2872"/>
                  <a:gd name="T83" fmla="*/ 2908 h 112"/>
                  <a:gd name="T84" fmla="+- 0 2179 2165"/>
                  <a:gd name="T85" fmla="*/ T84 w 61"/>
                  <a:gd name="T86" fmla="+- 0 2911 2872"/>
                  <a:gd name="T87" fmla="*/ 2911 h 112"/>
                  <a:gd name="T88" fmla="+- 0 2181 2165"/>
                  <a:gd name="T89" fmla="*/ T88 w 61"/>
                  <a:gd name="T90" fmla="+- 0 2913 2872"/>
                  <a:gd name="T91" fmla="*/ 2913 h 112"/>
                  <a:gd name="T92" fmla="+- 0 2184 2165"/>
                  <a:gd name="T93" fmla="*/ T92 w 61"/>
                  <a:gd name="T94" fmla="+- 0 2916 2872"/>
                  <a:gd name="T95" fmla="*/ 2916 h 112"/>
                  <a:gd name="T96" fmla="+- 0 2188 2165"/>
                  <a:gd name="T97" fmla="*/ T96 w 61"/>
                  <a:gd name="T98" fmla="+- 0 2917 2872"/>
                  <a:gd name="T99" fmla="*/ 2917 h 112"/>
                  <a:gd name="T100" fmla="+- 0 2192 2165"/>
                  <a:gd name="T101" fmla="*/ T100 w 61"/>
                  <a:gd name="T102" fmla="+- 0 2918 2872"/>
                  <a:gd name="T103" fmla="*/ 2918 h 112"/>
                  <a:gd name="T104" fmla="+- 0 2198 2165"/>
                  <a:gd name="T105" fmla="*/ T104 w 61"/>
                  <a:gd name="T106" fmla="+- 0 2918 2872"/>
                  <a:gd name="T107" fmla="*/ 2918 h 112"/>
                  <a:gd name="T108" fmla="+- 0 2198 2165"/>
                  <a:gd name="T109" fmla="*/ T108 w 61"/>
                  <a:gd name="T110" fmla="+- 0 2919 2872"/>
                  <a:gd name="T111" fmla="*/ 2919 h 112"/>
                  <a:gd name="T112" fmla="+- 0 2207 2165"/>
                  <a:gd name="T113" fmla="*/ T112 w 61"/>
                  <a:gd name="T114" fmla="+- 0 2922 2872"/>
                  <a:gd name="T115" fmla="*/ 2922 h 112"/>
                  <a:gd name="T116" fmla="+- 0 2214 2165"/>
                  <a:gd name="T117" fmla="*/ T116 w 61"/>
                  <a:gd name="T118" fmla="+- 0 2924 2872"/>
                  <a:gd name="T119" fmla="*/ 2924 h 112"/>
                  <a:gd name="T120" fmla="+- 0 2222 2165"/>
                  <a:gd name="T121" fmla="*/ T120 w 61"/>
                  <a:gd name="T122" fmla="+- 0 2931 2872"/>
                  <a:gd name="T123" fmla="*/ 2931 h 112"/>
                  <a:gd name="T124" fmla="+- 0 2198 2165"/>
                  <a:gd name="T125" fmla="*/ T124 w 61"/>
                  <a:gd name="T126" fmla="+- 0 2931 2872"/>
                  <a:gd name="T127" fmla="*/ 2931 h 112"/>
                  <a:gd name="T128" fmla="+- 0 2198 2165"/>
                  <a:gd name="T129" fmla="*/ T128 w 61"/>
                  <a:gd name="T130" fmla="+- 0 2963 2872"/>
                  <a:gd name="T131" fmla="*/ 2963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61" h="112">
                    <a:moveTo>
                      <a:pt x="33" y="91"/>
                    </a:moveTo>
                    <a:lnTo>
                      <a:pt x="27" y="91"/>
                    </a:lnTo>
                    <a:lnTo>
                      <a:pt x="27" y="57"/>
                    </a:lnTo>
                    <a:lnTo>
                      <a:pt x="18" y="56"/>
                    </a:lnTo>
                    <a:lnTo>
                      <a:pt x="12" y="53"/>
                    </a:lnTo>
                    <a:lnTo>
                      <a:pt x="3" y="45"/>
                    </a:lnTo>
                    <a:lnTo>
                      <a:pt x="1" y="40"/>
                    </a:lnTo>
                    <a:lnTo>
                      <a:pt x="1" y="26"/>
                    </a:lnTo>
                    <a:lnTo>
                      <a:pt x="4" y="21"/>
                    </a:lnTo>
                    <a:lnTo>
                      <a:pt x="13" y="11"/>
                    </a:lnTo>
                    <a:lnTo>
                      <a:pt x="19" y="8"/>
                    </a:lnTo>
                    <a:lnTo>
                      <a:pt x="27" y="8"/>
                    </a:lnTo>
                    <a:lnTo>
                      <a:pt x="27" y="0"/>
                    </a:lnTo>
                    <a:lnTo>
                      <a:pt x="33" y="0"/>
                    </a:lnTo>
                    <a:lnTo>
                      <a:pt x="33" y="8"/>
                    </a:lnTo>
                    <a:lnTo>
                      <a:pt x="41" y="9"/>
                    </a:lnTo>
                    <a:lnTo>
                      <a:pt x="47" y="11"/>
                    </a:lnTo>
                    <a:lnTo>
                      <a:pt x="51" y="15"/>
                    </a:lnTo>
                    <a:lnTo>
                      <a:pt x="53" y="17"/>
                    </a:lnTo>
                    <a:lnTo>
                      <a:pt x="12" y="29"/>
                    </a:lnTo>
                    <a:lnTo>
                      <a:pt x="12" y="36"/>
                    </a:lnTo>
                    <a:lnTo>
                      <a:pt x="14" y="39"/>
                    </a:lnTo>
                    <a:lnTo>
                      <a:pt x="16" y="41"/>
                    </a:lnTo>
                    <a:lnTo>
                      <a:pt x="19" y="44"/>
                    </a:lnTo>
                    <a:lnTo>
                      <a:pt x="23" y="45"/>
                    </a:lnTo>
                    <a:lnTo>
                      <a:pt x="27" y="46"/>
                    </a:lnTo>
                    <a:lnTo>
                      <a:pt x="33" y="46"/>
                    </a:lnTo>
                    <a:lnTo>
                      <a:pt x="33" y="47"/>
                    </a:lnTo>
                    <a:lnTo>
                      <a:pt x="42" y="50"/>
                    </a:lnTo>
                    <a:lnTo>
                      <a:pt x="49" y="52"/>
                    </a:lnTo>
                    <a:lnTo>
                      <a:pt x="57" y="59"/>
                    </a:lnTo>
                    <a:lnTo>
                      <a:pt x="33" y="59"/>
                    </a:lnTo>
                    <a:lnTo>
                      <a:pt x="33"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40" name="Freeform 915"/>
              <p:cNvSpPr>
                <a:spLocks/>
              </p:cNvSpPr>
              <p:nvPr/>
            </p:nvSpPr>
            <p:spPr bwMode="auto">
              <a:xfrm>
                <a:off x="2165" y="2872"/>
                <a:ext cx="61" cy="112"/>
              </a:xfrm>
              <a:custGeom>
                <a:avLst/>
                <a:gdLst>
                  <a:gd name="T0" fmla="+- 0 2198 2165"/>
                  <a:gd name="T1" fmla="*/ T0 w 61"/>
                  <a:gd name="T2" fmla="+- 0 2918 2872"/>
                  <a:gd name="T3" fmla="*/ 2918 h 112"/>
                  <a:gd name="T4" fmla="+- 0 2192 2165"/>
                  <a:gd name="T5" fmla="*/ T4 w 61"/>
                  <a:gd name="T6" fmla="+- 0 2918 2872"/>
                  <a:gd name="T7" fmla="*/ 2918 h 112"/>
                  <a:gd name="T8" fmla="+- 0 2192 2165"/>
                  <a:gd name="T9" fmla="*/ T8 w 61"/>
                  <a:gd name="T10" fmla="+- 0 2889 2872"/>
                  <a:gd name="T11" fmla="*/ 2889 h 112"/>
                  <a:gd name="T12" fmla="+- 0 2218 2165"/>
                  <a:gd name="T13" fmla="*/ T12 w 61"/>
                  <a:gd name="T14" fmla="+- 0 2889 2872"/>
                  <a:gd name="T15" fmla="*/ 2889 h 112"/>
                  <a:gd name="T16" fmla="+- 0 2198 2165"/>
                  <a:gd name="T17" fmla="*/ T16 w 61"/>
                  <a:gd name="T18" fmla="+- 0 2890 2872"/>
                  <a:gd name="T19" fmla="*/ 2890 h 112"/>
                  <a:gd name="T20" fmla="+- 0 2198 2165"/>
                  <a:gd name="T21" fmla="*/ T20 w 61"/>
                  <a:gd name="T22" fmla="+- 0 2918 2872"/>
                  <a:gd name="T23" fmla="*/ 2918 h 112"/>
                </a:gdLst>
                <a:ahLst/>
                <a:cxnLst>
                  <a:cxn ang="0">
                    <a:pos x="T1" y="T3"/>
                  </a:cxn>
                  <a:cxn ang="0">
                    <a:pos x="T5" y="T7"/>
                  </a:cxn>
                  <a:cxn ang="0">
                    <a:pos x="T9" y="T11"/>
                  </a:cxn>
                  <a:cxn ang="0">
                    <a:pos x="T13" y="T15"/>
                  </a:cxn>
                  <a:cxn ang="0">
                    <a:pos x="T17" y="T19"/>
                  </a:cxn>
                  <a:cxn ang="0">
                    <a:pos x="T21" y="T23"/>
                  </a:cxn>
                </a:cxnLst>
                <a:rect l="0" t="0" r="r" b="b"/>
                <a:pathLst>
                  <a:path w="61" h="112">
                    <a:moveTo>
                      <a:pt x="33" y="46"/>
                    </a:moveTo>
                    <a:lnTo>
                      <a:pt x="27" y="46"/>
                    </a:lnTo>
                    <a:lnTo>
                      <a:pt x="27" y="17"/>
                    </a:lnTo>
                    <a:lnTo>
                      <a:pt x="53" y="17"/>
                    </a:lnTo>
                    <a:lnTo>
                      <a:pt x="33" y="18"/>
                    </a:lnTo>
                    <a:lnTo>
                      <a:pt x="33" y="46"/>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41" name="Freeform 914"/>
              <p:cNvSpPr>
                <a:spLocks/>
              </p:cNvSpPr>
              <p:nvPr/>
            </p:nvSpPr>
            <p:spPr bwMode="auto">
              <a:xfrm>
                <a:off x="2165" y="2872"/>
                <a:ext cx="61" cy="112"/>
              </a:xfrm>
              <a:custGeom>
                <a:avLst/>
                <a:gdLst>
                  <a:gd name="T0" fmla="+- 0 2223 2165"/>
                  <a:gd name="T1" fmla="*/ T0 w 61"/>
                  <a:gd name="T2" fmla="+- 0 2904 2872"/>
                  <a:gd name="T3" fmla="*/ 2904 h 112"/>
                  <a:gd name="T4" fmla="+- 0 2212 2165"/>
                  <a:gd name="T5" fmla="*/ T4 w 61"/>
                  <a:gd name="T6" fmla="+- 0 2904 2872"/>
                  <a:gd name="T7" fmla="*/ 2904 h 112"/>
                  <a:gd name="T8" fmla="+- 0 2212 2165"/>
                  <a:gd name="T9" fmla="*/ T8 w 61"/>
                  <a:gd name="T10" fmla="+- 0 2901 2872"/>
                  <a:gd name="T11" fmla="*/ 2901 h 112"/>
                  <a:gd name="T12" fmla="+- 0 2211 2165"/>
                  <a:gd name="T13" fmla="*/ T12 w 61"/>
                  <a:gd name="T14" fmla="+- 0 2898 2872"/>
                  <a:gd name="T15" fmla="*/ 2898 h 112"/>
                  <a:gd name="T16" fmla="+- 0 2210 2165"/>
                  <a:gd name="T17" fmla="*/ T16 w 61"/>
                  <a:gd name="T18" fmla="+- 0 2896 2872"/>
                  <a:gd name="T19" fmla="*/ 2896 h 112"/>
                  <a:gd name="T20" fmla="+- 0 2207 2165"/>
                  <a:gd name="T21" fmla="*/ T20 w 61"/>
                  <a:gd name="T22" fmla="+- 0 2892 2872"/>
                  <a:gd name="T23" fmla="*/ 2892 h 112"/>
                  <a:gd name="T24" fmla="+- 0 2203 2165"/>
                  <a:gd name="T25" fmla="*/ T24 w 61"/>
                  <a:gd name="T26" fmla="+- 0 2890 2872"/>
                  <a:gd name="T27" fmla="*/ 2890 h 112"/>
                  <a:gd name="T28" fmla="+- 0 2198 2165"/>
                  <a:gd name="T29" fmla="*/ T28 w 61"/>
                  <a:gd name="T30" fmla="+- 0 2890 2872"/>
                  <a:gd name="T31" fmla="*/ 2890 h 112"/>
                  <a:gd name="T32" fmla="+- 0 2219 2165"/>
                  <a:gd name="T33" fmla="*/ T32 w 61"/>
                  <a:gd name="T34" fmla="+- 0 2890 2872"/>
                  <a:gd name="T35" fmla="*/ 2890 h 112"/>
                  <a:gd name="T36" fmla="+- 0 2221 2165"/>
                  <a:gd name="T37" fmla="*/ T36 w 61"/>
                  <a:gd name="T38" fmla="+- 0 2892 2872"/>
                  <a:gd name="T39" fmla="*/ 2892 h 112"/>
                  <a:gd name="T40" fmla="+- 0 2223 2165"/>
                  <a:gd name="T41" fmla="*/ T40 w 61"/>
                  <a:gd name="T42" fmla="+- 0 2897 2872"/>
                  <a:gd name="T43" fmla="*/ 2897 h 112"/>
                  <a:gd name="T44" fmla="+- 0 2223 2165"/>
                  <a:gd name="T45" fmla="*/ T44 w 61"/>
                  <a:gd name="T46" fmla="+- 0 2904 2872"/>
                  <a:gd name="T47" fmla="*/ 2904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1" h="112">
                    <a:moveTo>
                      <a:pt x="58" y="32"/>
                    </a:moveTo>
                    <a:lnTo>
                      <a:pt x="47" y="32"/>
                    </a:lnTo>
                    <a:lnTo>
                      <a:pt x="47" y="29"/>
                    </a:lnTo>
                    <a:lnTo>
                      <a:pt x="46" y="26"/>
                    </a:lnTo>
                    <a:lnTo>
                      <a:pt x="45" y="24"/>
                    </a:lnTo>
                    <a:lnTo>
                      <a:pt x="42" y="20"/>
                    </a:lnTo>
                    <a:lnTo>
                      <a:pt x="38" y="18"/>
                    </a:lnTo>
                    <a:lnTo>
                      <a:pt x="33" y="18"/>
                    </a:lnTo>
                    <a:lnTo>
                      <a:pt x="54" y="18"/>
                    </a:lnTo>
                    <a:lnTo>
                      <a:pt x="56" y="20"/>
                    </a:lnTo>
                    <a:lnTo>
                      <a:pt x="58" y="25"/>
                    </a:lnTo>
                    <a:lnTo>
                      <a:pt x="58" y="3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42" name="Freeform 913"/>
              <p:cNvSpPr>
                <a:spLocks/>
              </p:cNvSpPr>
              <p:nvPr/>
            </p:nvSpPr>
            <p:spPr bwMode="auto">
              <a:xfrm>
                <a:off x="2165" y="2872"/>
                <a:ext cx="61" cy="112"/>
              </a:xfrm>
              <a:custGeom>
                <a:avLst/>
                <a:gdLst>
                  <a:gd name="T0" fmla="+- 0 2221 2165"/>
                  <a:gd name="T1" fmla="*/ T0 w 61"/>
                  <a:gd name="T2" fmla="+- 0 2963 2872"/>
                  <a:gd name="T3" fmla="*/ 2963 h 112"/>
                  <a:gd name="T4" fmla="+- 0 2198 2165"/>
                  <a:gd name="T5" fmla="*/ T4 w 61"/>
                  <a:gd name="T6" fmla="+- 0 2963 2872"/>
                  <a:gd name="T7" fmla="*/ 2963 h 112"/>
                  <a:gd name="T8" fmla="+- 0 2205 2165"/>
                  <a:gd name="T9" fmla="*/ T8 w 61"/>
                  <a:gd name="T10" fmla="+- 0 2963 2872"/>
                  <a:gd name="T11" fmla="*/ 2963 h 112"/>
                  <a:gd name="T12" fmla="+- 0 2209 2165"/>
                  <a:gd name="T13" fmla="*/ T12 w 61"/>
                  <a:gd name="T14" fmla="+- 0 2960 2872"/>
                  <a:gd name="T15" fmla="*/ 2960 h 112"/>
                  <a:gd name="T16" fmla="+- 0 2213 2165"/>
                  <a:gd name="T17" fmla="*/ T16 w 61"/>
                  <a:gd name="T18" fmla="+- 0 2953 2872"/>
                  <a:gd name="T19" fmla="*/ 2953 h 112"/>
                  <a:gd name="T20" fmla="+- 0 2214 2165"/>
                  <a:gd name="T21" fmla="*/ T20 w 61"/>
                  <a:gd name="T22" fmla="+- 0 2950 2872"/>
                  <a:gd name="T23" fmla="*/ 2950 h 112"/>
                  <a:gd name="T24" fmla="+- 0 2214 2165"/>
                  <a:gd name="T25" fmla="*/ T24 w 61"/>
                  <a:gd name="T26" fmla="+- 0 2942 2872"/>
                  <a:gd name="T27" fmla="*/ 2942 h 112"/>
                  <a:gd name="T28" fmla="+- 0 2212 2165"/>
                  <a:gd name="T29" fmla="*/ T28 w 61"/>
                  <a:gd name="T30" fmla="+- 0 2938 2872"/>
                  <a:gd name="T31" fmla="*/ 2938 h 112"/>
                  <a:gd name="T32" fmla="+- 0 2209 2165"/>
                  <a:gd name="T33" fmla="*/ T32 w 61"/>
                  <a:gd name="T34" fmla="+- 0 2935 2872"/>
                  <a:gd name="T35" fmla="*/ 2935 h 112"/>
                  <a:gd name="T36" fmla="+- 0 2206 2165"/>
                  <a:gd name="T37" fmla="*/ T36 w 61"/>
                  <a:gd name="T38" fmla="+- 0 2934 2872"/>
                  <a:gd name="T39" fmla="*/ 2934 h 112"/>
                  <a:gd name="T40" fmla="+- 0 2203 2165"/>
                  <a:gd name="T41" fmla="*/ T40 w 61"/>
                  <a:gd name="T42" fmla="+- 0 2932 2872"/>
                  <a:gd name="T43" fmla="*/ 2932 h 112"/>
                  <a:gd name="T44" fmla="+- 0 2198 2165"/>
                  <a:gd name="T45" fmla="*/ T44 w 61"/>
                  <a:gd name="T46" fmla="+- 0 2931 2872"/>
                  <a:gd name="T47" fmla="*/ 2931 h 112"/>
                  <a:gd name="T48" fmla="+- 0 2222 2165"/>
                  <a:gd name="T49" fmla="*/ T48 w 61"/>
                  <a:gd name="T50" fmla="+- 0 2931 2872"/>
                  <a:gd name="T51" fmla="*/ 2931 h 112"/>
                  <a:gd name="T52" fmla="+- 0 2225 2165"/>
                  <a:gd name="T53" fmla="*/ T52 w 61"/>
                  <a:gd name="T54" fmla="+- 0 2936 2872"/>
                  <a:gd name="T55" fmla="*/ 2936 h 112"/>
                  <a:gd name="T56" fmla="+- 0 2225 2165"/>
                  <a:gd name="T57" fmla="*/ T56 w 61"/>
                  <a:gd name="T58" fmla="+- 0 2955 2872"/>
                  <a:gd name="T59" fmla="*/ 2955 h 112"/>
                  <a:gd name="T60" fmla="+- 0 2222 2165"/>
                  <a:gd name="T61" fmla="*/ T60 w 61"/>
                  <a:gd name="T62" fmla="+- 0 2962 2872"/>
                  <a:gd name="T63" fmla="*/ 2962 h 112"/>
                  <a:gd name="T64" fmla="+- 0 2221 2165"/>
                  <a:gd name="T65" fmla="*/ T64 w 61"/>
                  <a:gd name="T66" fmla="+- 0 2963 2872"/>
                  <a:gd name="T67" fmla="*/ 2963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112">
                    <a:moveTo>
                      <a:pt x="56" y="91"/>
                    </a:moveTo>
                    <a:lnTo>
                      <a:pt x="33" y="91"/>
                    </a:lnTo>
                    <a:lnTo>
                      <a:pt x="40" y="91"/>
                    </a:lnTo>
                    <a:lnTo>
                      <a:pt x="44" y="88"/>
                    </a:lnTo>
                    <a:lnTo>
                      <a:pt x="48" y="81"/>
                    </a:lnTo>
                    <a:lnTo>
                      <a:pt x="49" y="78"/>
                    </a:lnTo>
                    <a:lnTo>
                      <a:pt x="49" y="70"/>
                    </a:lnTo>
                    <a:lnTo>
                      <a:pt x="47" y="66"/>
                    </a:lnTo>
                    <a:lnTo>
                      <a:pt x="44" y="63"/>
                    </a:lnTo>
                    <a:lnTo>
                      <a:pt x="41" y="62"/>
                    </a:lnTo>
                    <a:lnTo>
                      <a:pt x="38" y="60"/>
                    </a:lnTo>
                    <a:lnTo>
                      <a:pt x="33" y="59"/>
                    </a:lnTo>
                    <a:lnTo>
                      <a:pt x="57" y="59"/>
                    </a:lnTo>
                    <a:lnTo>
                      <a:pt x="60" y="64"/>
                    </a:lnTo>
                    <a:lnTo>
                      <a:pt x="60" y="83"/>
                    </a:lnTo>
                    <a:lnTo>
                      <a:pt x="57" y="90"/>
                    </a:lnTo>
                    <a:lnTo>
                      <a:pt x="56"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43" name="Freeform 912"/>
              <p:cNvSpPr>
                <a:spLocks/>
              </p:cNvSpPr>
              <p:nvPr/>
            </p:nvSpPr>
            <p:spPr bwMode="auto">
              <a:xfrm>
                <a:off x="2165" y="2872"/>
                <a:ext cx="61" cy="112"/>
              </a:xfrm>
              <a:custGeom>
                <a:avLst/>
                <a:gdLst>
                  <a:gd name="T0" fmla="+- 0 2198 2165"/>
                  <a:gd name="T1" fmla="*/ T0 w 61"/>
                  <a:gd name="T2" fmla="+- 0 2984 2872"/>
                  <a:gd name="T3" fmla="*/ 2984 h 112"/>
                  <a:gd name="T4" fmla="+- 0 2192 2165"/>
                  <a:gd name="T5" fmla="*/ T4 w 61"/>
                  <a:gd name="T6" fmla="+- 0 2984 2872"/>
                  <a:gd name="T7" fmla="*/ 2984 h 112"/>
                  <a:gd name="T8" fmla="+- 0 2192 2165"/>
                  <a:gd name="T9" fmla="*/ T8 w 61"/>
                  <a:gd name="T10" fmla="+- 0 2972 2872"/>
                  <a:gd name="T11" fmla="*/ 2972 h 112"/>
                  <a:gd name="T12" fmla="+- 0 2180 2165"/>
                  <a:gd name="T13" fmla="*/ T12 w 61"/>
                  <a:gd name="T14" fmla="+- 0 2971 2872"/>
                  <a:gd name="T15" fmla="*/ 2971 h 112"/>
                  <a:gd name="T16" fmla="+- 0 2172 2165"/>
                  <a:gd name="T17" fmla="*/ T16 w 61"/>
                  <a:gd name="T18" fmla="+- 0 2967 2872"/>
                  <a:gd name="T19" fmla="*/ 2967 h 112"/>
                  <a:gd name="T20" fmla="+- 0 2166 2165"/>
                  <a:gd name="T21" fmla="*/ T20 w 61"/>
                  <a:gd name="T22" fmla="+- 0 2955 2872"/>
                  <a:gd name="T23" fmla="*/ 2955 h 112"/>
                  <a:gd name="T24" fmla="+- 0 2165 2165"/>
                  <a:gd name="T25" fmla="*/ T24 w 61"/>
                  <a:gd name="T26" fmla="+- 0 2950 2872"/>
                  <a:gd name="T27" fmla="*/ 2950 h 112"/>
                  <a:gd name="T28" fmla="+- 0 2165 2165"/>
                  <a:gd name="T29" fmla="*/ T28 w 61"/>
                  <a:gd name="T30" fmla="+- 0 2943 2872"/>
                  <a:gd name="T31" fmla="*/ 2943 h 112"/>
                  <a:gd name="T32" fmla="+- 0 2175 2165"/>
                  <a:gd name="T33" fmla="*/ T32 w 61"/>
                  <a:gd name="T34" fmla="+- 0 2943 2872"/>
                  <a:gd name="T35" fmla="*/ 2943 h 112"/>
                  <a:gd name="T36" fmla="+- 0 2176 2165"/>
                  <a:gd name="T37" fmla="*/ T36 w 61"/>
                  <a:gd name="T38" fmla="+- 0 2948 2872"/>
                  <a:gd name="T39" fmla="*/ 2948 h 112"/>
                  <a:gd name="T40" fmla="+- 0 2177 2165"/>
                  <a:gd name="T41" fmla="*/ T40 w 61"/>
                  <a:gd name="T42" fmla="+- 0 2952 2872"/>
                  <a:gd name="T43" fmla="*/ 2952 h 112"/>
                  <a:gd name="T44" fmla="+- 0 2181 2165"/>
                  <a:gd name="T45" fmla="*/ T44 w 61"/>
                  <a:gd name="T46" fmla="+- 0 2959 2872"/>
                  <a:gd name="T47" fmla="*/ 2959 h 112"/>
                  <a:gd name="T48" fmla="+- 0 2185 2165"/>
                  <a:gd name="T49" fmla="*/ T48 w 61"/>
                  <a:gd name="T50" fmla="+- 0 2962 2872"/>
                  <a:gd name="T51" fmla="*/ 2962 h 112"/>
                  <a:gd name="T52" fmla="+- 0 2192 2165"/>
                  <a:gd name="T53" fmla="*/ T52 w 61"/>
                  <a:gd name="T54" fmla="+- 0 2963 2872"/>
                  <a:gd name="T55" fmla="*/ 2963 h 112"/>
                  <a:gd name="T56" fmla="+- 0 2198 2165"/>
                  <a:gd name="T57" fmla="*/ T56 w 61"/>
                  <a:gd name="T58" fmla="+- 0 2963 2872"/>
                  <a:gd name="T59" fmla="*/ 2963 h 112"/>
                  <a:gd name="T60" fmla="+- 0 2198 2165"/>
                  <a:gd name="T61" fmla="*/ T60 w 61"/>
                  <a:gd name="T62" fmla="+- 0 2963 2872"/>
                  <a:gd name="T63" fmla="*/ 2963 h 112"/>
                  <a:gd name="T64" fmla="+- 0 2221 2165"/>
                  <a:gd name="T65" fmla="*/ T64 w 61"/>
                  <a:gd name="T66" fmla="+- 0 2963 2872"/>
                  <a:gd name="T67" fmla="*/ 2963 h 112"/>
                  <a:gd name="T68" fmla="+- 0 2215 2165"/>
                  <a:gd name="T69" fmla="*/ T68 w 61"/>
                  <a:gd name="T70" fmla="+- 0 2967 2872"/>
                  <a:gd name="T71" fmla="*/ 2967 h 112"/>
                  <a:gd name="T72" fmla="+- 0 2211 2165"/>
                  <a:gd name="T73" fmla="*/ T72 w 61"/>
                  <a:gd name="T74" fmla="+- 0 2969 2872"/>
                  <a:gd name="T75" fmla="*/ 2969 h 112"/>
                  <a:gd name="T76" fmla="+- 0 2205 2165"/>
                  <a:gd name="T77" fmla="*/ T76 w 61"/>
                  <a:gd name="T78" fmla="+- 0 2971 2872"/>
                  <a:gd name="T79" fmla="*/ 2971 h 112"/>
                  <a:gd name="T80" fmla="+- 0 2198 2165"/>
                  <a:gd name="T81" fmla="*/ T80 w 61"/>
                  <a:gd name="T82" fmla="+- 0 2972 2872"/>
                  <a:gd name="T83" fmla="*/ 2972 h 112"/>
                  <a:gd name="T84" fmla="+- 0 2198 2165"/>
                  <a:gd name="T85" fmla="*/ T84 w 61"/>
                  <a:gd name="T86" fmla="+- 0 2984 2872"/>
                  <a:gd name="T87" fmla="*/ 2984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61" h="112">
                    <a:moveTo>
                      <a:pt x="33" y="112"/>
                    </a:moveTo>
                    <a:lnTo>
                      <a:pt x="27" y="112"/>
                    </a:lnTo>
                    <a:lnTo>
                      <a:pt x="27" y="100"/>
                    </a:lnTo>
                    <a:lnTo>
                      <a:pt x="15" y="99"/>
                    </a:lnTo>
                    <a:lnTo>
                      <a:pt x="7" y="95"/>
                    </a:lnTo>
                    <a:lnTo>
                      <a:pt x="1" y="83"/>
                    </a:lnTo>
                    <a:lnTo>
                      <a:pt x="0" y="78"/>
                    </a:lnTo>
                    <a:lnTo>
                      <a:pt x="0" y="71"/>
                    </a:lnTo>
                    <a:lnTo>
                      <a:pt x="10" y="71"/>
                    </a:lnTo>
                    <a:lnTo>
                      <a:pt x="11" y="76"/>
                    </a:lnTo>
                    <a:lnTo>
                      <a:pt x="12" y="80"/>
                    </a:lnTo>
                    <a:lnTo>
                      <a:pt x="16" y="87"/>
                    </a:lnTo>
                    <a:lnTo>
                      <a:pt x="20" y="90"/>
                    </a:lnTo>
                    <a:lnTo>
                      <a:pt x="27" y="91"/>
                    </a:lnTo>
                    <a:lnTo>
                      <a:pt x="33" y="91"/>
                    </a:lnTo>
                    <a:lnTo>
                      <a:pt x="56" y="91"/>
                    </a:lnTo>
                    <a:lnTo>
                      <a:pt x="50" y="95"/>
                    </a:lnTo>
                    <a:lnTo>
                      <a:pt x="46" y="97"/>
                    </a:lnTo>
                    <a:lnTo>
                      <a:pt x="40" y="99"/>
                    </a:lnTo>
                    <a:lnTo>
                      <a:pt x="33" y="100"/>
                    </a:lnTo>
                    <a:lnTo>
                      <a:pt x="33" y="11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17" name="Group 909"/>
            <p:cNvGrpSpPr>
              <a:grpSpLocks/>
            </p:cNvGrpSpPr>
            <p:nvPr/>
          </p:nvGrpSpPr>
          <p:grpSpPr bwMode="auto">
            <a:xfrm>
              <a:off x="2001" y="2549"/>
              <a:ext cx="397" cy="189"/>
              <a:chOff x="2001" y="2549"/>
              <a:chExt cx="397" cy="189"/>
            </a:xfrm>
          </p:grpSpPr>
          <p:sp>
            <p:nvSpPr>
              <p:cNvPr id="538" name="Freeform 910"/>
              <p:cNvSpPr>
                <a:spLocks/>
              </p:cNvSpPr>
              <p:nvPr/>
            </p:nvSpPr>
            <p:spPr bwMode="auto">
              <a:xfrm>
                <a:off x="2001" y="2549"/>
                <a:ext cx="397" cy="189"/>
              </a:xfrm>
              <a:custGeom>
                <a:avLst/>
                <a:gdLst>
                  <a:gd name="T0" fmla="+- 0 2001 2001"/>
                  <a:gd name="T1" fmla="*/ T0 w 397"/>
                  <a:gd name="T2" fmla="+- 0 2549 2549"/>
                  <a:gd name="T3" fmla="*/ 2549 h 189"/>
                  <a:gd name="T4" fmla="+- 0 2397 2001"/>
                  <a:gd name="T5" fmla="*/ T4 w 397"/>
                  <a:gd name="T6" fmla="+- 0 2549 2549"/>
                  <a:gd name="T7" fmla="*/ 2549 h 189"/>
                  <a:gd name="T8" fmla="+- 0 2397 2001"/>
                  <a:gd name="T9" fmla="*/ T8 w 397"/>
                  <a:gd name="T10" fmla="+- 0 2737 2549"/>
                  <a:gd name="T11" fmla="*/ 2737 h 189"/>
                  <a:gd name="T12" fmla="+- 0 2001 2001"/>
                  <a:gd name="T13" fmla="*/ T12 w 397"/>
                  <a:gd name="T14" fmla="+- 0 2737 2549"/>
                  <a:gd name="T15" fmla="*/ 2737 h 189"/>
                  <a:gd name="T16" fmla="+- 0 2001 2001"/>
                  <a:gd name="T17" fmla="*/ T16 w 397"/>
                  <a:gd name="T18" fmla="+- 0 2549 2549"/>
                  <a:gd name="T19" fmla="*/ 2549 h 189"/>
                </a:gdLst>
                <a:ahLst/>
                <a:cxnLst>
                  <a:cxn ang="0">
                    <a:pos x="T1" y="T3"/>
                  </a:cxn>
                  <a:cxn ang="0">
                    <a:pos x="T5" y="T7"/>
                  </a:cxn>
                  <a:cxn ang="0">
                    <a:pos x="T9" y="T11"/>
                  </a:cxn>
                  <a:cxn ang="0">
                    <a:pos x="T13" y="T15"/>
                  </a:cxn>
                  <a:cxn ang="0">
                    <a:pos x="T17" y="T19"/>
                  </a:cxn>
                </a:cxnLst>
                <a:rect l="0" t="0" r="r" b="b"/>
                <a:pathLst>
                  <a:path w="397" h="189">
                    <a:moveTo>
                      <a:pt x="0" y="0"/>
                    </a:moveTo>
                    <a:lnTo>
                      <a:pt x="396" y="0"/>
                    </a:lnTo>
                    <a:lnTo>
                      <a:pt x="396" y="188"/>
                    </a:lnTo>
                    <a:lnTo>
                      <a:pt x="0" y="188"/>
                    </a:lnTo>
                    <a:lnTo>
                      <a:pt x="0" y="0"/>
                    </a:lnTo>
                    <a:close/>
                  </a:path>
                </a:pathLst>
              </a:custGeom>
              <a:noFill/>
              <a:ln w="15684">
                <a:solidFill>
                  <a:srgbClr val="9BD0D5"/>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18" name="Group 907"/>
            <p:cNvGrpSpPr>
              <a:grpSpLocks/>
            </p:cNvGrpSpPr>
            <p:nvPr/>
          </p:nvGrpSpPr>
          <p:grpSpPr bwMode="auto">
            <a:xfrm>
              <a:off x="2223" y="2573"/>
              <a:ext cx="151" cy="141"/>
              <a:chOff x="2223" y="2573"/>
              <a:chExt cx="151" cy="141"/>
            </a:xfrm>
          </p:grpSpPr>
          <p:sp>
            <p:nvSpPr>
              <p:cNvPr id="537" name="Freeform 908"/>
              <p:cNvSpPr>
                <a:spLocks/>
              </p:cNvSpPr>
              <p:nvPr/>
            </p:nvSpPr>
            <p:spPr bwMode="auto">
              <a:xfrm>
                <a:off x="2223" y="2573"/>
                <a:ext cx="151" cy="141"/>
              </a:xfrm>
              <a:custGeom>
                <a:avLst/>
                <a:gdLst>
                  <a:gd name="T0" fmla="+- 0 2374 2223"/>
                  <a:gd name="T1" fmla="*/ T0 w 151"/>
                  <a:gd name="T2" fmla="+- 0 2714 2573"/>
                  <a:gd name="T3" fmla="*/ 2714 h 141"/>
                  <a:gd name="T4" fmla="+- 0 2243 2223"/>
                  <a:gd name="T5" fmla="*/ T4 w 151"/>
                  <a:gd name="T6" fmla="+- 0 2701 2573"/>
                  <a:gd name="T7" fmla="*/ 2701 h 141"/>
                  <a:gd name="T8" fmla="+- 0 2253 2223"/>
                  <a:gd name="T9" fmla="*/ T8 w 151"/>
                  <a:gd name="T10" fmla="+- 0 2685 2573"/>
                  <a:gd name="T11" fmla="*/ 2685 h 141"/>
                  <a:gd name="T12" fmla="+- 0 2260 2223"/>
                  <a:gd name="T13" fmla="*/ T12 w 151"/>
                  <a:gd name="T14" fmla="+- 0 2665 2573"/>
                  <a:gd name="T15" fmla="*/ 2665 h 141"/>
                  <a:gd name="T16" fmla="+- 0 2251 2223"/>
                  <a:gd name="T17" fmla="*/ T16 w 151"/>
                  <a:gd name="T18" fmla="+- 0 2601 2573"/>
                  <a:gd name="T19" fmla="*/ 2601 h 141"/>
                  <a:gd name="T20" fmla="+- 0 2223 2223"/>
                  <a:gd name="T21" fmla="*/ T20 w 151"/>
                  <a:gd name="T22" fmla="+- 0 2573 2573"/>
                  <a:gd name="T23" fmla="*/ 2573 h 141"/>
                  <a:gd name="T24" fmla="+- 0 2374 2223"/>
                  <a:gd name="T25" fmla="*/ T24 w 151"/>
                  <a:gd name="T26" fmla="+- 0 2573 2573"/>
                  <a:gd name="T27" fmla="*/ 2573 h 141"/>
                  <a:gd name="T28" fmla="+- 0 2374 2223"/>
                  <a:gd name="T29" fmla="*/ T28 w 151"/>
                  <a:gd name="T30" fmla="+- 0 2714 2573"/>
                  <a:gd name="T31" fmla="*/ 2714 h 14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1" h="141">
                    <a:moveTo>
                      <a:pt x="151" y="141"/>
                    </a:moveTo>
                    <a:lnTo>
                      <a:pt x="20" y="128"/>
                    </a:lnTo>
                    <a:lnTo>
                      <a:pt x="30" y="112"/>
                    </a:lnTo>
                    <a:lnTo>
                      <a:pt x="37" y="92"/>
                    </a:lnTo>
                    <a:lnTo>
                      <a:pt x="28" y="28"/>
                    </a:lnTo>
                    <a:lnTo>
                      <a:pt x="0" y="0"/>
                    </a:lnTo>
                    <a:lnTo>
                      <a:pt x="151" y="0"/>
                    </a:lnTo>
                    <a:lnTo>
                      <a:pt x="151"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19" name="Group 905"/>
            <p:cNvGrpSpPr>
              <a:grpSpLocks/>
            </p:cNvGrpSpPr>
            <p:nvPr/>
          </p:nvGrpSpPr>
          <p:grpSpPr bwMode="auto">
            <a:xfrm>
              <a:off x="2021" y="2573"/>
              <a:ext cx="143" cy="141"/>
              <a:chOff x="2021" y="2573"/>
              <a:chExt cx="143" cy="141"/>
            </a:xfrm>
          </p:grpSpPr>
          <p:sp>
            <p:nvSpPr>
              <p:cNvPr id="536" name="Freeform 906"/>
              <p:cNvSpPr>
                <a:spLocks/>
              </p:cNvSpPr>
              <p:nvPr/>
            </p:nvSpPr>
            <p:spPr bwMode="auto">
              <a:xfrm>
                <a:off x="2021" y="2573"/>
                <a:ext cx="143" cy="141"/>
              </a:xfrm>
              <a:custGeom>
                <a:avLst/>
                <a:gdLst>
                  <a:gd name="T0" fmla="+- 0 2158 2021"/>
                  <a:gd name="T1" fmla="*/ T0 w 143"/>
                  <a:gd name="T2" fmla="+- 0 2714 2573"/>
                  <a:gd name="T3" fmla="*/ 2714 h 141"/>
                  <a:gd name="T4" fmla="+- 0 2021 2021"/>
                  <a:gd name="T5" fmla="*/ T4 w 143"/>
                  <a:gd name="T6" fmla="+- 0 2714 2573"/>
                  <a:gd name="T7" fmla="*/ 2714 h 141"/>
                  <a:gd name="T8" fmla="+- 0 2021 2021"/>
                  <a:gd name="T9" fmla="*/ T8 w 143"/>
                  <a:gd name="T10" fmla="+- 0 2573 2573"/>
                  <a:gd name="T11" fmla="*/ 2573 h 141"/>
                  <a:gd name="T12" fmla="+- 0 2163 2021"/>
                  <a:gd name="T13" fmla="*/ T12 w 143"/>
                  <a:gd name="T14" fmla="+- 0 2574 2573"/>
                  <a:gd name="T15" fmla="*/ 2574 h 141"/>
                  <a:gd name="T16" fmla="+- 0 2148 2021"/>
                  <a:gd name="T17" fmla="*/ T16 w 143"/>
                  <a:gd name="T18" fmla="+- 0 2586 2573"/>
                  <a:gd name="T19" fmla="*/ 2586 h 141"/>
                  <a:gd name="T20" fmla="+- 0 2137 2021"/>
                  <a:gd name="T21" fmla="*/ T20 w 143"/>
                  <a:gd name="T22" fmla="+- 0 2603 2573"/>
                  <a:gd name="T23" fmla="*/ 2603 h 141"/>
                  <a:gd name="T24" fmla="+- 0 2129 2021"/>
                  <a:gd name="T25" fmla="*/ T24 w 143"/>
                  <a:gd name="T26" fmla="+- 0 2623 2573"/>
                  <a:gd name="T27" fmla="*/ 2623 h 141"/>
                  <a:gd name="T28" fmla="+- 0 2126 2021"/>
                  <a:gd name="T29" fmla="*/ T28 w 143"/>
                  <a:gd name="T30" fmla="+- 0 2646 2573"/>
                  <a:gd name="T31" fmla="*/ 2646 h 141"/>
                  <a:gd name="T32" fmla="+- 0 2128 2021"/>
                  <a:gd name="T33" fmla="*/ T32 w 143"/>
                  <a:gd name="T34" fmla="+- 0 2662 2573"/>
                  <a:gd name="T35" fmla="*/ 2662 h 141"/>
                  <a:gd name="T36" fmla="+- 0 2134 2021"/>
                  <a:gd name="T37" fmla="*/ T36 w 143"/>
                  <a:gd name="T38" fmla="+- 0 2681 2573"/>
                  <a:gd name="T39" fmla="*/ 2681 h 141"/>
                  <a:gd name="T40" fmla="+- 0 2144 2021"/>
                  <a:gd name="T41" fmla="*/ T40 w 143"/>
                  <a:gd name="T42" fmla="+- 0 2699 2573"/>
                  <a:gd name="T43" fmla="*/ 2699 h 141"/>
                  <a:gd name="T44" fmla="+- 0 2158 2021"/>
                  <a:gd name="T45" fmla="*/ T44 w 143"/>
                  <a:gd name="T46" fmla="+- 0 2714 2573"/>
                  <a:gd name="T47" fmla="*/ 2714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3" h="141">
                    <a:moveTo>
                      <a:pt x="137" y="141"/>
                    </a:moveTo>
                    <a:lnTo>
                      <a:pt x="0" y="141"/>
                    </a:lnTo>
                    <a:lnTo>
                      <a:pt x="0" y="0"/>
                    </a:lnTo>
                    <a:lnTo>
                      <a:pt x="142" y="1"/>
                    </a:lnTo>
                    <a:lnTo>
                      <a:pt x="127" y="13"/>
                    </a:lnTo>
                    <a:lnTo>
                      <a:pt x="116" y="30"/>
                    </a:lnTo>
                    <a:lnTo>
                      <a:pt x="108" y="50"/>
                    </a:lnTo>
                    <a:lnTo>
                      <a:pt x="105" y="73"/>
                    </a:lnTo>
                    <a:lnTo>
                      <a:pt x="107" y="89"/>
                    </a:lnTo>
                    <a:lnTo>
                      <a:pt x="113" y="108"/>
                    </a:lnTo>
                    <a:lnTo>
                      <a:pt x="123" y="126"/>
                    </a:lnTo>
                    <a:lnTo>
                      <a:pt x="137"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20" name="Group 899"/>
            <p:cNvGrpSpPr>
              <a:grpSpLocks/>
            </p:cNvGrpSpPr>
            <p:nvPr/>
          </p:nvGrpSpPr>
          <p:grpSpPr bwMode="auto">
            <a:xfrm>
              <a:off x="2165" y="2586"/>
              <a:ext cx="61" cy="112"/>
              <a:chOff x="2165" y="2586"/>
              <a:chExt cx="61" cy="112"/>
            </a:xfrm>
          </p:grpSpPr>
          <p:sp>
            <p:nvSpPr>
              <p:cNvPr id="531" name="Freeform 904"/>
              <p:cNvSpPr>
                <a:spLocks/>
              </p:cNvSpPr>
              <p:nvPr/>
            </p:nvSpPr>
            <p:spPr bwMode="auto">
              <a:xfrm>
                <a:off x="2165" y="2586"/>
                <a:ext cx="61" cy="112"/>
              </a:xfrm>
              <a:custGeom>
                <a:avLst/>
                <a:gdLst>
                  <a:gd name="T0" fmla="+- 0 2198 2165"/>
                  <a:gd name="T1" fmla="*/ T0 w 61"/>
                  <a:gd name="T2" fmla="+- 0 2676 2586"/>
                  <a:gd name="T3" fmla="*/ 2676 h 112"/>
                  <a:gd name="T4" fmla="+- 0 2192 2165"/>
                  <a:gd name="T5" fmla="*/ T4 w 61"/>
                  <a:gd name="T6" fmla="+- 0 2676 2586"/>
                  <a:gd name="T7" fmla="*/ 2676 h 112"/>
                  <a:gd name="T8" fmla="+- 0 2192 2165"/>
                  <a:gd name="T9" fmla="*/ T8 w 61"/>
                  <a:gd name="T10" fmla="+- 0 2643 2586"/>
                  <a:gd name="T11" fmla="*/ 2643 h 112"/>
                  <a:gd name="T12" fmla="+- 0 2183 2165"/>
                  <a:gd name="T13" fmla="*/ T12 w 61"/>
                  <a:gd name="T14" fmla="+- 0 2641 2586"/>
                  <a:gd name="T15" fmla="*/ 2641 h 112"/>
                  <a:gd name="T16" fmla="+- 0 2177 2165"/>
                  <a:gd name="T17" fmla="*/ T16 w 61"/>
                  <a:gd name="T18" fmla="+- 0 2638 2586"/>
                  <a:gd name="T19" fmla="*/ 2638 h 112"/>
                  <a:gd name="T20" fmla="+- 0 2168 2165"/>
                  <a:gd name="T21" fmla="*/ T20 w 61"/>
                  <a:gd name="T22" fmla="+- 0 2631 2586"/>
                  <a:gd name="T23" fmla="*/ 2631 h 112"/>
                  <a:gd name="T24" fmla="+- 0 2166 2165"/>
                  <a:gd name="T25" fmla="*/ T24 w 61"/>
                  <a:gd name="T26" fmla="+- 0 2625 2586"/>
                  <a:gd name="T27" fmla="*/ 2625 h 112"/>
                  <a:gd name="T28" fmla="+- 0 2166 2165"/>
                  <a:gd name="T29" fmla="*/ T28 w 61"/>
                  <a:gd name="T30" fmla="+- 0 2612 2586"/>
                  <a:gd name="T31" fmla="*/ 2612 h 112"/>
                  <a:gd name="T32" fmla="+- 0 2169 2165"/>
                  <a:gd name="T33" fmla="*/ T32 w 61"/>
                  <a:gd name="T34" fmla="+- 0 2606 2586"/>
                  <a:gd name="T35" fmla="*/ 2606 h 112"/>
                  <a:gd name="T36" fmla="+- 0 2178 2165"/>
                  <a:gd name="T37" fmla="*/ T36 w 61"/>
                  <a:gd name="T38" fmla="+- 0 2597 2586"/>
                  <a:gd name="T39" fmla="*/ 2597 h 112"/>
                  <a:gd name="T40" fmla="+- 0 2184 2165"/>
                  <a:gd name="T41" fmla="*/ T40 w 61"/>
                  <a:gd name="T42" fmla="+- 0 2594 2586"/>
                  <a:gd name="T43" fmla="*/ 2594 h 112"/>
                  <a:gd name="T44" fmla="+- 0 2192 2165"/>
                  <a:gd name="T45" fmla="*/ T44 w 61"/>
                  <a:gd name="T46" fmla="+- 0 2594 2586"/>
                  <a:gd name="T47" fmla="*/ 2594 h 112"/>
                  <a:gd name="T48" fmla="+- 0 2192 2165"/>
                  <a:gd name="T49" fmla="*/ T48 w 61"/>
                  <a:gd name="T50" fmla="+- 0 2586 2586"/>
                  <a:gd name="T51" fmla="*/ 2586 h 112"/>
                  <a:gd name="T52" fmla="+- 0 2198 2165"/>
                  <a:gd name="T53" fmla="*/ T52 w 61"/>
                  <a:gd name="T54" fmla="+- 0 2586 2586"/>
                  <a:gd name="T55" fmla="*/ 2586 h 112"/>
                  <a:gd name="T56" fmla="+- 0 2198 2165"/>
                  <a:gd name="T57" fmla="*/ T56 w 61"/>
                  <a:gd name="T58" fmla="+- 0 2594 2586"/>
                  <a:gd name="T59" fmla="*/ 2594 h 112"/>
                  <a:gd name="T60" fmla="+- 0 2206 2165"/>
                  <a:gd name="T61" fmla="*/ T60 w 61"/>
                  <a:gd name="T62" fmla="+- 0 2594 2586"/>
                  <a:gd name="T63" fmla="*/ 2594 h 112"/>
                  <a:gd name="T64" fmla="+- 0 2212 2165"/>
                  <a:gd name="T65" fmla="*/ T64 w 61"/>
                  <a:gd name="T66" fmla="+- 0 2597 2586"/>
                  <a:gd name="T67" fmla="*/ 2597 h 112"/>
                  <a:gd name="T68" fmla="+- 0 2216 2165"/>
                  <a:gd name="T69" fmla="*/ T68 w 61"/>
                  <a:gd name="T70" fmla="+- 0 2601 2586"/>
                  <a:gd name="T71" fmla="*/ 2601 h 112"/>
                  <a:gd name="T72" fmla="+- 0 2218 2165"/>
                  <a:gd name="T73" fmla="*/ T72 w 61"/>
                  <a:gd name="T74" fmla="+- 0 2603 2586"/>
                  <a:gd name="T75" fmla="*/ 2603 h 112"/>
                  <a:gd name="T76" fmla="+- 0 2192 2165"/>
                  <a:gd name="T77" fmla="*/ T76 w 61"/>
                  <a:gd name="T78" fmla="+- 0 2603 2586"/>
                  <a:gd name="T79" fmla="*/ 2603 h 112"/>
                  <a:gd name="T80" fmla="+- 0 2187 2165"/>
                  <a:gd name="T81" fmla="*/ T80 w 61"/>
                  <a:gd name="T82" fmla="+- 0 2603 2586"/>
                  <a:gd name="T83" fmla="*/ 2603 h 112"/>
                  <a:gd name="T84" fmla="+- 0 2183 2165"/>
                  <a:gd name="T85" fmla="*/ T84 w 61"/>
                  <a:gd name="T86" fmla="+- 0 2605 2586"/>
                  <a:gd name="T87" fmla="*/ 2605 h 112"/>
                  <a:gd name="T88" fmla="+- 0 2181 2165"/>
                  <a:gd name="T89" fmla="*/ T88 w 61"/>
                  <a:gd name="T90" fmla="+- 0 2608 2586"/>
                  <a:gd name="T91" fmla="*/ 2608 h 112"/>
                  <a:gd name="T92" fmla="+- 0 2178 2165"/>
                  <a:gd name="T93" fmla="*/ T92 w 61"/>
                  <a:gd name="T94" fmla="+- 0 2611 2586"/>
                  <a:gd name="T95" fmla="*/ 2611 h 112"/>
                  <a:gd name="T96" fmla="+- 0 2177 2165"/>
                  <a:gd name="T97" fmla="*/ T96 w 61"/>
                  <a:gd name="T98" fmla="+- 0 2614 2586"/>
                  <a:gd name="T99" fmla="*/ 2614 h 112"/>
                  <a:gd name="T100" fmla="+- 0 2177 2165"/>
                  <a:gd name="T101" fmla="*/ T100 w 61"/>
                  <a:gd name="T102" fmla="+- 0 2622 2586"/>
                  <a:gd name="T103" fmla="*/ 2622 h 112"/>
                  <a:gd name="T104" fmla="+- 0 2179 2165"/>
                  <a:gd name="T105" fmla="*/ T104 w 61"/>
                  <a:gd name="T106" fmla="+- 0 2625 2586"/>
                  <a:gd name="T107" fmla="*/ 2625 h 112"/>
                  <a:gd name="T108" fmla="+- 0 2181 2165"/>
                  <a:gd name="T109" fmla="*/ T108 w 61"/>
                  <a:gd name="T110" fmla="+- 0 2627 2586"/>
                  <a:gd name="T111" fmla="*/ 2627 h 112"/>
                  <a:gd name="T112" fmla="+- 0 2184 2165"/>
                  <a:gd name="T113" fmla="*/ T112 w 61"/>
                  <a:gd name="T114" fmla="+- 0 2629 2586"/>
                  <a:gd name="T115" fmla="*/ 2629 h 112"/>
                  <a:gd name="T116" fmla="+- 0 2188 2165"/>
                  <a:gd name="T117" fmla="*/ T116 w 61"/>
                  <a:gd name="T118" fmla="+- 0 2631 2586"/>
                  <a:gd name="T119" fmla="*/ 2631 h 112"/>
                  <a:gd name="T120" fmla="+- 0 2192 2165"/>
                  <a:gd name="T121" fmla="*/ T120 w 61"/>
                  <a:gd name="T122" fmla="+- 0 2632 2586"/>
                  <a:gd name="T123" fmla="*/ 2632 h 112"/>
                  <a:gd name="T124" fmla="+- 0 2198 2165"/>
                  <a:gd name="T125" fmla="*/ T124 w 61"/>
                  <a:gd name="T126" fmla="+- 0 2632 2586"/>
                  <a:gd name="T127" fmla="*/ 2632 h 112"/>
                  <a:gd name="T128" fmla="+- 0 2198 2165"/>
                  <a:gd name="T129" fmla="*/ T128 w 61"/>
                  <a:gd name="T130" fmla="+- 0 2633 2586"/>
                  <a:gd name="T131" fmla="*/ 2633 h 112"/>
                  <a:gd name="T132" fmla="+- 0 2207 2165"/>
                  <a:gd name="T133" fmla="*/ T132 w 61"/>
                  <a:gd name="T134" fmla="+- 0 2636 2586"/>
                  <a:gd name="T135" fmla="*/ 2636 h 112"/>
                  <a:gd name="T136" fmla="+- 0 2214 2165"/>
                  <a:gd name="T137" fmla="*/ T136 w 61"/>
                  <a:gd name="T138" fmla="+- 0 2638 2586"/>
                  <a:gd name="T139" fmla="*/ 2638 h 112"/>
                  <a:gd name="T140" fmla="+- 0 2222 2165"/>
                  <a:gd name="T141" fmla="*/ T140 w 61"/>
                  <a:gd name="T142" fmla="+- 0 2644 2586"/>
                  <a:gd name="T143" fmla="*/ 2644 h 112"/>
                  <a:gd name="T144" fmla="+- 0 2198 2165"/>
                  <a:gd name="T145" fmla="*/ T144 w 61"/>
                  <a:gd name="T146" fmla="+- 0 2644 2586"/>
                  <a:gd name="T147" fmla="*/ 2644 h 112"/>
                  <a:gd name="T148" fmla="+- 0 2198 2165"/>
                  <a:gd name="T149" fmla="*/ T148 w 61"/>
                  <a:gd name="T150" fmla="+- 0 2676 2586"/>
                  <a:gd name="T151" fmla="*/ 2676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61" h="112">
                    <a:moveTo>
                      <a:pt x="33" y="90"/>
                    </a:moveTo>
                    <a:lnTo>
                      <a:pt x="27" y="90"/>
                    </a:lnTo>
                    <a:lnTo>
                      <a:pt x="27" y="57"/>
                    </a:lnTo>
                    <a:lnTo>
                      <a:pt x="18" y="55"/>
                    </a:lnTo>
                    <a:lnTo>
                      <a:pt x="12" y="52"/>
                    </a:lnTo>
                    <a:lnTo>
                      <a:pt x="3" y="45"/>
                    </a:lnTo>
                    <a:lnTo>
                      <a:pt x="1" y="39"/>
                    </a:lnTo>
                    <a:lnTo>
                      <a:pt x="1" y="26"/>
                    </a:lnTo>
                    <a:lnTo>
                      <a:pt x="4" y="20"/>
                    </a:lnTo>
                    <a:lnTo>
                      <a:pt x="13" y="11"/>
                    </a:lnTo>
                    <a:lnTo>
                      <a:pt x="19" y="8"/>
                    </a:lnTo>
                    <a:lnTo>
                      <a:pt x="27" y="8"/>
                    </a:lnTo>
                    <a:lnTo>
                      <a:pt x="27" y="0"/>
                    </a:lnTo>
                    <a:lnTo>
                      <a:pt x="33" y="0"/>
                    </a:lnTo>
                    <a:lnTo>
                      <a:pt x="33" y="8"/>
                    </a:lnTo>
                    <a:lnTo>
                      <a:pt x="41" y="8"/>
                    </a:lnTo>
                    <a:lnTo>
                      <a:pt x="47" y="11"/>
                    </a:lnTo>
                    <a:lnTo>
                      <a:pt x="51" y="15"/>
                    </a:lnTo>
                    <a:lnTo>
                      <a:pt x="53" y="17"/>
                    </a:lnTo>
                    <a:lnTo>
                      <a:pt x="27" y="17"/>
                    </a:lnTo>
                    <a:lnTo>
                      <a:pt x="22" y="17"/>
                    </a:lnTo>
                    <a:lnTo>
                      <a:pt x="18" y="19"/>
                    </a:lnTo>
                    <a:lnTo>
                      <a:pt x="16" y="22"/>
                    </a:lnTo>
                    <a:lnTo>
                      <a:pt x="13" y="25"/>
                    </a:lnTo>
                    <a:lnTo>
                      <a:pt x="12" y="28"/>
                    </a:lnTo>
                    <a:lnTo>
                      <a:pt x="12" y="36"/>
                    </a:lnTo>
                    <a:lnTo>
                      <a:pt x="14" y="39"/>
                    </a:lnTo>
                    <a:lnTo>
                      <a:pt x="16" y="41"/>
                    </a:lnTo>
                    <a:lnTo>
                      <a:pt x="19" y="43"/>
                    </a:lnTo>
                    <a:lnTo>
                      <a:pt x="23" y="45"/>
                    </a:lnTo>
                    <a:lnTo>
                      <a:pt x="27" y="46"/>
                    </a:lnTo>
                    <a:lnTo>
                      <a:pt x="33" y="46"/>
                    </a:lnTo>
                    <a:lnTo>
                      <a:pt x="33" y="47"/>
                    </a:lnTo>
                    <a:lnTo>
                      <a:pt x="42" y="50"/>
                    </a:lnTo>
                    <a:lnTo>
                      <a:pt x="49" y="52"/>
                    </a:lnTo>
                    <a:lnTo>
                      <a:pt x="57" y="58"/>
                    </a:lnTo>
                    <a:lnTo>
                      <a:pt x="33" y="58"/>
                    </a:lnTo>
                    <a:lnTo>
                      <a:pt x="33" y="9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32" name="Freeform 903"/>
              <p:cNvSpPr>
                <a:spLocks/>
              </p:cNvSpPr>
              <p:nvPr/>
            </p:nvSpPr>
            <p:spPr bwMode="auto">
              <a:xfrm>
                <a:off x="2165" y="2586"/>
                <a:ext cx="61" cy="112"/>
              </a:xfrm>
              <a:custGeom>
                <a:avLst/>
                <a:gdLst>
                  <a:gd name="T0" fmla="+- 0 2198 2165"/>
                  <a:gd name="T1" fmla="*/ T0 w 61"/>
                  <a:gd name="T2" fmla="+- 0 2632 2586"/>
                  <a:gd name="T3" fmla="*/ 2632 h 112"/>
                  <a:gd name="T4" fmla="+- 0 2192 2165"/>
                  <a:gd name="T5" fmla="*/ T4 w 61"/>
                  <a:gd name="T6" fmla="+- 0 2632 2586"/>
                  <a:gd name="T7" fmla="*/ 2632 h 112"/>
                  <a:gd name="T8" fmla="+- 0 2192 2165"/>
                  <a:gd name="T9" fmla="*/ T8 w 61"/>
                  <a:gd name="T10" fmla="+- 0 2603 2586"/>
                  <a:gd name="T11" fmla="*/ 2603 h 112"/>
                  <a:gd name="T12" fmla="+- 0 2218 2165"/>
                  <a:gd name="T13" fmla="*/ T12 w 61"/>
                  <a:gd name="T14" fmla="+- 0 2603 2586"/>
                  <a:gd name="T15" fmla="*/ 2603 h 112"/>
                  <a:gd name="T16" fmla="+- 0 2198 2165"/>
                  <a:gd name="T17" fmla="*/ T16 w 61"/>
                  <a:gd name="T18" fmla="+- 0 2603 2586"/>
                  <a:gd name="T19" fmla="*/ 2603 h 112"/>
                  <a:gd name="T20" fmla="+- 0 2198 2165"/>
                  <a:gd name="T21" fmla="*/ T20 w 61"/>
                  <a:gd name="T22" fmla="+- 0 2632 2586"/>
                  <a:gd name="T23" fmla="*/ 2632 h 112"/>
                </a:gdLst>
                <a:ahLst/>
                <a:cxnLst>
                  <a:cxn ang="0">
                    <a:pos x="T1" y="T3"/>
                  </a:cxn>
                  <a:cxn ang="0">
                    <a:pos x="T5" y="T7"/>
                  </a:cxn>
                  <a:cxn ang="0">
                    <a:pos x="T9" y="T11"/>
                  </a:cxn>
                  <a:cxn ang="0">
                    <a:pos x="T13" y="T15"/>
                  </a:cxn>
                  <a:cxn ang="0">
                    <a:pos x="T17" y="T19"/>
                  </a:cxn>
                  <a:cxn ang="0">
                    <a:pos x="T21" y="T23"/>
                  </a:cxn>
                </a:cxnLst>
                <a:rect l="0" t="0" r="r" b="b"/>
                <a:pathLst>
                  <a:path w="61" h="112">
                    <a:moveTo>
                      <a:pt x="33" y="46"/>
                    </a:moveTo>
                    <a:lnTo>
                      <a:pt x="27" y="46"/>
                    </a:lnTo>
                    <a:lnTo>
                      <a:pt x="27" y="17"/>
                    </a:lnTo>
                    <a:lnTo>
                      <a:pt x="53" y="17"/>
                    </a:lnTo>
                    <a:lnTo>
                      <a:pt x="33" y="17"/>
                    </a:lnTo>
                    <a:lnTo>
                      <a:pt x="33" y="46"/>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33" name="Freeform 902"/>
              <p:cNvSpPr>
                <a:spLocks/>
              </p:cNvSpPr>
              <p:nvPr/>
            </p:nvSpPr>
            <p:spPr bwMode="auto">
              <a:xfrm>
                <a:off x="2165" y="2586"/>
                <a:ext cx="61" cy="112"/>
              </a:xfrm>
              <a:custGeom>
                <a:avLst/>
                <a:gdLst>
                  <a:gd name="T0" fmla="+- 0 2223 2165"/>
                  <a:gd name="T1" fmla="*/ T0 w 61"/>
                  <a:gd name="T2" fmla="+- 0 2618 2586"/>
                  <a:gd name="T3" fmla="*/ 2618 h 112"/>
                  <a:gd name="T4" fmla="+- 0 2212 2165"/>
                  <a:gd name="T5" fmla="*/ T4 w 61"/>
                  <a:gd name="T6" fmla="+- 0 2618 2586"/>
                  <a:gd name="T7" fmla="*/ 2618 h 112"/>
                  <a:gd name="T8" fmla="+- 0 2212 2165"/>
                  <a:gd name="T9" fmla="*/ T8 w 61"/>
                  <a:gd name="T10" fmla="+- 0 2615 2586"/>
                  <a:gd name="T11" fmla="*/ 2615 h 112"/>
                  <a:gd name="T12" fmla="+- 0 2211 2165"/>
                  <a:gd name="T13" fmla="*/ T12 w 61"/>
                  <a:gd name="T14" fmla="+- 0 2612 2586"/>
                  <a:gd name="T15" fmla="*/ 2612 h 112"/>
                  <a:gd name="T16" fmla="+- 0 2210 2165"/>
                  <a:gd name="T17" fmla="*/ T16 w 61"/>
                  <a:gd name="T18" fmla="+- 0 2610 2586"/>
                  <a:gd name="T19" fmla="*/ 2610 h 112"/>
                  <a:gd name="T20" fmla="+- 0 2207 2165"/>
                  <a:gd name="T21" fmla="*/ T20 w 61"/>
                  <a:gd name="T22" fmla="+- 0 2606 2586"/>
                  <a:gd name="T23" fmla="*/ 2606 h 112"/>
                  <a:gd name="T24" fmla="+- 0 2203 2165"/>
                  <a:gd name="T25" fmla="*/ T24 w 61"/>
                  <a:gd name="T26" fmla="+- 0 2603 2586"/>
                  <a:gd name="T27" fmla="*/ 2603 h 112"/>
                  <a:gd name="T28" fmla="+- 0 2198 2165"/>
                  <a:gd name="T29" fmla="*/ T28 w 61"/>
                  <a:gd name="T30" fmla="+- 0 2603 2586"/>
                  <a:gd name="T31" fmla="*/ 2603 h 112"/>
                  <a:gd name="T32" fmla="+- 0 2219 2165"/>
                  <a:gd name="T33" fmla="*/ T32 w 61"/>
                  <a:gd name="T34" fmla="+- 0 2603 2586"/>
                  <a:gd name="T35" fmla="*/ 2603 h 112"/>
                  <a:gd name="T36" fmla="+- 0 2221 2165"/>
                  <a:gd name="T37" fmla="*/ T36 w 61"/>
                  <a:gd name="T38" fmla="+- 0 2605 2586"/>
                  <a:gd name="T39" fmla="*/ 2605 h 112"/>
                  <a:gd name="T40" fmla="+- 0 2223 2165"/>
                  <a:gd name="T41" fmla="*/ T40 w 61"/>
                  <a:gd name="T42" fmla="+- 0 2611 2586"/>
                  <a:gd name="T43" fmla="*/ 2611 h 112"/>
                  <a:gd name="T44" fmla="+- 0 2223 2165"/>
                  <a:gd name="T45" fmla="*/ T44 w 61"/>
                  <a:gd name="T46" fmla="+- 0 2618 2586"/>
                  <a:gd name="T47" fmla="*/ 2618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1" h="112">
                    <a:moveTo>
                      <a:pt x="58" y="32"/>
                    </a:moveTo>
                    <a:lnTo>
                      <a:pt x="47" y="32"/>
                    </a:lnTo>
                    <a:lnTo>
                      <a:pt x="47" y="29"/>
                    </a:lnTo>
                    <a:lnTo>
                      <a:pt x="46" y="26"/>
                    </a:lnTo>
                    <a:lnTo>
                      <a:pt x="45" y="24"/>
                    </a:lnTo>
                    <a:lnTo>
                      <a:pt x="42" y="20"/>
                    </a:lnTo>
                    <a:lnTo>
                      <a:pt x="38" y="17"/>
                    </a:lnTo>
                    <a:lnTo>
                      <a:pt x="33" y="17"/>
                    </a:lnTo>
                    <a:lnTo>
                      <a:pt x="54" y="17"/>
                    </a:lnTo>
                    <a:lnTo>
                      <a:pt x="56" y="19"/>
                    </a:lnTo>
                    <a:lnTo>
                      <a:pt x="58" y="25"/>
                    </a:lnTo>
                    <a:lnTo>
                      <a:pt x="58" y="3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34" name="Freeform 901"/>
              <p:cNvSpPr>
                <a:spLocks/>
              </p:cNvSpPr>
              <p:nvPr/>
            </p:nvSpPr>
            <p:spPr bwMode="auto">
              <a:xfrm>
                <a:off x="2165" y="2586"/>
                <a:ext cx="61" cy="112"/>
              </a:xfrm>
              <a:custGeom>
                <a:avLst/>
                <a:gdLst>
                  <a:gd name="T0" fmla="+- 0 2221 2165"/>
                  <a:gd name="T1" fmla="*/ T0 w 61"/>
                  <a:gd name="T2" fmla="+- 0 2677 2586"/>
                  <a:gd name="T3" fmla="*/ 2677 h 112"/>
                  <a:gd name="T4" fmla="+- 0 2198 2165"/>
                  <a:gd name="T5" fmla="*/ T4 w 61"/>
                  <a:gd name="T6" fmla="+- 0 2677 2586"/>
                  <a:gd name="T7" fmla="*/ 2677 h 112"/>
                  <a:gd name="T8" fmla="+- 0 2205 2165"/>
                  <a:gd name="T9" fmla="*/ T8 w 61"/>
                  <a:gd name="T10" fmla="+- 0 2676 2586"/>
                  <a:gd name="T11" fmla="*/ 2676 h 112"/>
                  <a:gd name="T12" fmla="+- 0 2209 2165"/>
                  <a:gd name="T13" fmla="*/ T12 w 61"/>
                  <a:gd name="T14" fmla="+- 0 2674 2586"/>
                  <a:gd name="T15" fmla="*/ 2674 h 112"/>
                  <a:gd name="T16" fmla="+- 0 2213 2165"/>
                  <a:gd name="T17" fmla="*/ T16 w 61"/>
                  <a:gd name="T18" fmla="+- 0 2666 2586"/>
                  <a:gd name="T19" fmla="*/ 2666 h 112"/>
                  <a:gd name="T20" fmla="+- 0 2214 2165"/>
                  <a:gd name="T21" fmla="*/ T20 w 61"/>
                  <a:gd name="T22" fmla="+- 0 2664 2586"/>
                  <a:gd name="T23" fmla="*/ 2664 h 112"/>
                  <a:gd name="T24" fmla="+- 0 2214 2165"/>
                  <a:gd name="T25" fmla="*/ T24 w 61"/>
                  <a:gd name="T26" fmla="+- 0 2655 2586"/>
                  <a:gd name="T27" fmla="*/ 2655 h 112"/>
                  <a:gd name="T28" fmla="+- 0 2212 2165"/>
                  <a:gd name="T29" fmla="*/ T28 w 61"/>
                  <a:gd name="T30" fmla="+- 0 2651 2586"/>
                  <a:gd name="T31" fmla="*/ 2651 h 112"/>
                  <a:gd name="T32" fmla="+- 0 2209 2165"/>
                  <a:gd name="T33" fmla="*/ T32 w 61"/>
                  <a:gd name="T34" fmla="+- 0 2649 2586"/>
                  <a:gd name="T35" fmla="*/ 2649 h 112"/>
                  <a:gd name="T36" fmla="+- 0 2206 2165"/>
                  <a:gd name="T37" fmla="*/ T36 w 61"/>
                  <a:gd name="T38" fmla="+- 0 2647 2586"/>
                  <a:gd name="T39" fmla="*/ 2647 h 112"/>
                  <a:gd name="T40" fmla="+- 0 2203 2165"/>
                  <a:gd name="T41" fmla="*/ T40 w 61"/>
                  <a:gd name="T42" fmla="+- 0 2646 2586"/>
                  <a:gd name="T43" fmla="*/ 2646 h 112"/>
                  <a:gd name="T44" fmla="+- 0 2198 2165"/>
                  <a:gd name="T45" fmla="*/ T44 w 61"/>
                  <a:gd name="T46" fmla="+- 0 2644 2586"/>
                  <a:gd name="T47" fmla="*/ 2644 h 112"/>
                  <a:gd name="T48" fmla="+- 0 2222 2165"/>
                  <a:gd name="T49" fmla="*/ T48 w 61"/>
                  <a:gd name="T50" fmla="+- 0 2644 2586"/>
                  <a:gd name="T51" fmla="*/ 2644 h 112"/>
                  <a:gd name="T52" fmla="+- 0 2225 2165"/>
                  <a:gd name="T53" fmla="*/ T52 w 61"/>
                  <a:gd name="T54" fmla="+- 0 2650 2586"/>
                  <a:gd name="T55" fmla="*/ 2650 h 112"/>
                  <a:gd name="T56" fmla="+- 0 2225 2165"/>
                  <a:gd name="T57" fmla="*/ T56 w 61"/>
                  <a:gd name="T58" fmla="+- 0 2668 2586"/>
                  <a:gd name="T59" fmla="*/ 2668 h 112"/>
                  <a:gd name="T60" fmla="+- 0 2222 2165"/>
                  <a:gd name="T61" fmla="*/ T60 w 61"/>
                  <a:gd name="T62" fmla="+- 0 2676 2586"/>
                  <a:gd name="T63" fmla="*/ 2676 h 112"/>
                  <a:gd name="T64" fmla="+- 0 2221 2165"/>
                  <a:gd name="T65" fmla="*/ T64 w 61"/>
                  <a:gd name="T66" fmla="+- 0 2677 2586"/>
                  <a:gd name="T67" fmla="*/ 2677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112">
                    <a:moveTo>
                      <a:pt x="56" y="91"/>
                    </a:moveTo>
                    <a:lnTo>
                      <a:pt x="33" y="91"/>
                    </a:lnTo>
                    <a:lnTo>
                      <a:pt x="40" y="90"/>
                    </a:lnTo>
                    <a:lnTo>
                      <a:pt x="44" y="88"/>
                    </a:lnTo>
                    <a:lnTo>
                      <a:pt x="48" y="80"/>
                    </a:lnTo>
                    <a:lnTo>
                      <a:pt x="49" y="78"/>
                    </a:lnTo>
                    <a:lnTo>
                      <a:pt x="49" y="69"/>
                    </a:lnTo>
                    <a:lnTo>
                      <a:pt x="47" y="65"/>
                    </a:lnTo>
                    <a:lnTo>
                      <a:pt x="44" y="63"/>
                    </a:lnTo>
                    <a:lnTo>
                      <a:pt x="41" y="61"/>
                    </a:lnTo>
                    <a:lnTo>
                      <a:pt x="38" y="60"/>
                    </a:lnTo>
                    <a:lnTo>
                      <a:pt x="33" y="58"/>
                    </a:lnTo>
                    <a:lnTo>
                      <a:pt x="57" y="58"/>
                    </a:lnTo>
                    <a:lnTo>
                      <a:pt x="60" y="64"/>
                    </a:lnTo>
                    <a:lnTo>
                      <a:pt x="60" y="82"/>
                    </a:lnTo>
                    <a:lnTo>
                      <a:pt x="57" y="90"/>
                    </a:lnTo>
                    <a:lnTo>
                      <a:pt x="56"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35" name="Freeform 900"/>
              <p:cNvSpPr>
                <a:spLocks/>
              </p:cNvSpPr>
              <p:nvPr/>
            </p:nvSpPr>
            <p:spPr bwMode="auto">
              <a:xfrm>
                <a:off x="2165" y="2586"/>
                <a:ext cx="61" cy="112"/>
              </a:xfrm>
              <a:custGeom>
                <a:avLst/>
                <a:gdLst>
                  <a:gd name="T0" fmla="+- 0 2198 2165"/>
                  <a:gd name="T1" fmla="*/ T0 w 61"/>
                  <a:gd name="T2" fmla="+- 0 2697 2586"/>
                  <a:gd name="T3" fmla="*/ 2697 h 112"/>
                  <a:gd name="T4" fmla="+- 0 2192 2165"/>
                  <a:gd name="T5" fmla="*/ T4 w 61"/>
                  <a:gd name="T6" fmla="+- 0 2697 2586"/>
                  <a:gd name="T7" fmla="*/ 2697 h 112"/>
                  <a:gd name="T8" fmla="+- 0 2192 2165"/>
                  <a:gd name="T9" fmla="*/ T8 w 61"/>
                  <a:gd name="T10" fmla="+- 0 2686 2586"/>
                  <a:gd name="T11" fmla="*/ 2686 h 112"/>
                  <a:gd name="T12" fmla="+- 0 2180 2165"/>
                  <a:gd name="T13" fmla="*/ T12 w 61"/>
                  <a:gd name="T14" fmla="+- 0 2685 2586"/>
                  <a:gd name="T15" fmla="*/ 2685 h 112"/>
                  <a:gd name="T16" fmla="+- 0 2172 2165"/>
                  <a:gd name="T17" fmla="*/ T16 w 61"/>
                  <a:gd name="T18" fmla="+- 0 2681 2586"/>
                  <a:gd name="T19" fmla="*/ 2681 h 112"/>
                  <a:gd name="T20" fmla="+- 0 2166 2165"/>
                  <a:gd name="T21" fmla="*/ T20 w 61"/>
                  <a:gd name="T22" fmla="+- 0 2669 2586"/>
                  <a:gd name="T23" fmla="*/ 2669 h 112"/>
                  <a:gd name="T24" fmla="+- 0 2165 2165"/>
                  <a:gd name="T25" fmla="*/ T24 w 61"/>
                  <a:gd name="T26" fmla="+- 0 2664 2586"/>
                  <a:gd name="T27" fmla="*/ 2664 h 112"/>
                  <a:gd name="T28" fmla="+- 0 2165 2165"/>
                  <a:gd name="T29" fmla="*/ T28 w 61"/>
                  <a:gd name="T30" fmla="+- 0 2656 2586"/>
                  <a:gd name="T31" fmla="*/ 2656 h 112"/>
                  <a:gd name="T32" fmla="+- 0 2175 2165"/>
                  <a:gd name="T33" fmla="*/ T32 w 61"/>
                  <a:gd name="T34" fmla="+- 0 2656 2586"/>
                  <a:gd name="T35" fmla="*/ 2656 h 112"/>
                  <a:gd name="T36" fmla="+- 0 2176 2165"/>
                  <a:gd name="T37" fmla="*/ T36 w 61"/>
                  <a:gd name="T38" fmla="+- 0 2662 2586"/>
                  <a:gd name="T39" fmla="*/ 2662 h 112"/>
                  <a:gd name="T40" fmla="+- 0 2177 2165"/>
                  <a:gd name="T41" fmla="*/ T40 w 61"/>
                  <a:gd name="T42" fmla="+- 0 2666 2586"/>
                  <a:gd name="T43" fmla="*/ 2666 h 112"/>
                  <a:gd name="T44" fmla="+- 0 2181 2165"/>
                  <a:gd name="T45" fmla="*/ T44 w 61"/>
                  <a:gd name="T46" fmla="+- 0 2673 2586"/>
                  <a:gd name="T47" fmla="*/ 2673 h 112"/>
                  <a:gd name="T48" fmla="+- 0 2185 2165"/>
                  <a:gd name="T49" fmla="*/ T48 w 61"/>
                  <a:gd name="T50" fmla="+- 0 2676 2586"/>
                  <a:gd name="T51" fmla="*/ 2676 h 112"/>
                  <a:gd name="T52" fmla="+- 0 2192 2165"/>
                  <a:gd name="T53" fmla="*/ T52 w 61"/>
                  <a:gd name="T54" fmla="+- 0 2676 2586"/>
                  <a:gd name="T55" fmla="*/ 2676 h 112"/>
                  <a:gd name="T56" fmla="+- 0 2198 2165"/>
                  <a:gd name="T57" fmla="*/ T56 w 61"/>
                  <a:gd name="T58" fmla="+- 0 2676 2586"/>
                  <a:gd name="T59" fmla="*/ 2676 h 112"/>
                  <a:gd name="T60" fmla="+- 0 2198 2165"/>
                  <a:gd name="T61" fmla="*/ T60 w 61"/>
                  <a:gd name="T62" fmla="+- 0 2677 2586"/>
                  <a:gd name="T63" fmla="*/ 2677 h 112"/>
                  <a:gd name="T64" fmla="+- 0 2221 2165"/>
                  <a:gd name="T65" fmla="*/ T64 w 61"/>
                  <a:gd name="T66" fmla="+- 0 2677 2586"/>
                  <a:gd name="T67" fmla="*/ 2677 h 112"/>
                  <a:gd name="T68" fmla="+- 0 2215 2165"/>
                  <a:gd name="T69" fmla="*/ T68 w 61"/>
                  <a:gd name="T70" fmla="+- 0 2681 2586"/>
                  <a:gd name="T71" fmla="*/ 2681 h 112"/>
                  <a:gd name="T72" fmla="+- 0 2211 2165"/>
                  <a:gd name="T73" fmla="*/ T72 w 61"/>
                  <a:gd name="T74" fmla="+- 0 2683 2586"/>
                  <a:gd name="T75" fmla="*/ 2683 h 112"/>
                  <a:gd name="T76" fmla="+- 0 2205 2165"/>
                  <a:gd name="T77" fmla="*/ T76 w 61"/>
                  <a:gd name="T78" fmla="+- 0 2685 2586"/>
                  <a:gd name="T79" fmla="*/ 2685 h 112"/>
                  <a:gd name="T80" fmla="+- 0 2198 2165"/>
                  <a:gd name="T81" fmla="*/ T80 w 61"/>
                  <a:gd name="T82" fmla="+- 0 2686 2586"/>
                  <a:gd name="T83" fmla="*/ 2686 h 112"/>
                  <a:gd name="T84" fmla="+- 0 2198 2165"/>
                  <a:gd name="T85" fmla="*/ T84 w 61"/>
                  <a:gd name="T86" fmla="+- 0 2697 2586"/>
                  <a:gd name="T87" fmla="*/ 2697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61" h="112">
                    <a:moveTo>
                      <a:pt x="33" y="111"/>
                    </a:moveTo>
                    <a:lnTo>
                      <a:pt x="27" y="111"/>
                    </a:lnTo>
                    <a:lnTo>
                      <a:pt x="27" y="100"/>
                    </a:lnTo>
                    <a:lnTo>
                      <a:pt x="15" y="99"/>
                    </a:lnTo>
                    <a:lnTo>
                      <a:pt x="7" y="95"/>
                    </a:lnTo>
                    <a:lnTo>
                      <a:pt x="1" y="83"/>
                    </a:lnTo>
                    <a:lnTo>
                      <a:pt x="0" y="78"/>
                    </a:lnTo>
                    <a:lnTo>
                      <a:pt x="0" y="70"/>
                    </a:lnTo>
                    <a:lnTo>
                      <a:pt x="10" y="70"/>
                    </a:lnTo>
                    <a:lnTo>
                      <a:pt x="11" y="76"/>
                    </a:lnTo>
                    <a:lnTo>
                      <a:pt x="12" y="80"/>
                    </a:lnTo>
                    <a:lnTo>
                      <a:pt x="16" y="87"/>
                    </a:lnTo>
                    <a:lnTo>
                      <a:pt x="20" y="90"/>
                    </a:lnTo>
                    <a:lnTo>
                      <a:pt x="27" y="90"/>
                    </a:lnTo>
                    <a:lnTo>
                      <a:pt x="33" y="90"/>
                    </a:lnTo>
                    <a:lnTo>
                      <a:pt x="33" y="91"/>
                    </a:lnTo>
                    <a:lnTo>
                      <a:pt x="56" y="91"/>
                    </a:lnTo>
                    <a:lnTo>
                      <a:pt x="50" y="95"/>
                    </a:lnTo>
                    <a:lnTo>
                      <a:pt x="46" y="97"/>
                    </a:lnTo>
                    <a:lnTo>
                      <a:pt x="40" y="99"/>
                    </a:lnTo>
                    <a:lnTo>
                      <a:pt x="33" y="100"/>
                    </a:lnTo>
                    <a:lnTo>
                      <a:pt x="33" y="11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21" name="Group 897"/>
            <p:cNvGrpSpPr>
              <a:grpSpLocks/>
            </p:cNvGrpSpPr>
            <p:nvPr/>
          </p:nvGrpSpPr>
          <p:grpSpPr bwMode="auto">
            <a:xfrm>
              <a:off x="2001" y="2262"/>
              <a:ext cx="397" cy="189"/>
              <a:chOff x="2001" y="2262"/>
              <a:chExt cx="397" cy="189"/>
            </a:xfrm>
          </p:grpSpPr>
          <p:sp>
            <p:nvSpPr>
              <p:cNvPr id="530" name="Freeform 898"/>
              <p:cNvSpPr>
                <a:spLocks/>
              </p:cNvSpPr>
              <p:nvPr/>
            </p:nvSpPr>
            <p:spPr bwMode="auto">
              <a:xfrm>
                <a:off x="2001" y="2262"/>
                <a:ext cx="397" cy="189"/>
              </a:xfrm>
              <a:custGeom>
                <a:avLst/>
                <a:gdLst>
                  <a:gd name="T0" fmla="+- 0 2001 2001"/>
                  <a:gd name="T1" fmla="*/ T0 w 397"/>
                  <a:gd name="T2" fmla="+- 0 2262 2262"/>
                  <a:gd name="T3" fmla="*/ 2262 h 189"/>
                  <a:gd name="T4" fmla="+- 0 2397 2001"/>
                  <a:gd name="T5" fmla="*/ T4 w 397"/>
                  <a:gd name="T6" fmla="+- 0 2262 2262"/>
                  <a:gd name="T7" fmla="*/ 2262 h 189"/>
                  <a:gd name="T8" fmla="+- 0 2397 2001"/>
                  <a:gd name="T9" fmla="*/ T8 w 397"/>
                  <a:gd name="T10" fmla="+- 0 2450 2262"/>
                  <a:gd name="T11" fmla="*/ 2450 h 189"/>
                  <a:gd name="T12" fmla="+- 0 2001 2001"/>
                  <a:gd name="T13" fmla="*/ T12 w 397"/>
                  <a:gd name="T14" fmla="+- 0 2450 2262"/>
                  <a:gd name="T15" fmla="*/ 2450 h 189"/>
                  <a:gd name="T16" fmla="+- 0 2001 2001"/>
                  <a:gd name="T17" fmla="*/ T16 w 397"/>
                  <a:gd name="T18" fmla="+- 0 2262 2262"/>
                  <a:gd name="T19" fmla="*/ 2262 h 189"/>
                </a:gdLst>
                <a:ahLst/>
                <a:cxnLst>
                  <a:cxn ang="0">
                    <a:pos x="T1" y="T3"/>
                  </a:cxn>
                  <a:cxn ang="0">
                    <a:pos x="T5" y="T7"/>
                  </a:cxn>
                  <a:cxn ang="0">
                    <a:pos x="T9" y="T11"/>
                  </a:cxn>
                  <a:cxn ang="0">
                    <a:pos x="T13" y="T15"/>
                  </a:cxn>
                  <a:cxn ang="0">
                    <a:pos x="T17" y="T19"/>
                  </a:cxn>
                </a:cxnLst>
                <a:rect l="0" t="0" r="r" b="b"/>
                <a:pathLst>
                  <a:path w="397" h="189">
                    <a:moveTo>
                      <a:pt x="0" y="0"/>
                    </a:moveTo>
                    <a:lnTo>
                      <a:pt x="396" y="0"/>
                    </a:lnTo>
                    <a:lnTo>
                      <a:pt x="396" y="188"/>
                    </a:lnTo>
                    <a:lnTo>
                      <a:pt x="0" y="188"/>
                    </a:lnTo>
                    <a:lnTo>
                      <a:pt x="0" y="0"/>
                    </a:lnTo>
                    <a:close/>
                  </a:path>
                </a:pathLst>
              </a:custGeom>
              <a:noFill/>
              <a:ln w="15684">
                <a:solidFill>
                  <a:srgbClr val="9BD0D5"/>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22" name="Group 895"/>
            <p:cNvGrpSpPr>
              <a:grpSpLocks/>
            </p:cNvGrpSpPr>
            <p:nvPr/>
          </p:nvGrpSpPr>
          <p:grpSpPr bwMode="auto">
            <a:xfrm>
              <a:off x="2223" y="2287"/>
              <a:ext cx="151" cy="141"/>
              <a:chOff x="2223" y="2287"/>
              <a:chExt cx="151" cy="141"/>
            </a:xfrm>
          </p:grpSpPr>
          <p:sp>
            <p:nvSpPr>
              <p:cNvPr id="529" name="Freeform 896"/>
              <p:cNvSpPr>
                <a:spLocks/>
              </p:cNvSpPr>
              <p:nvPr/>
            </p:nvSpPr>
            <p:spPr bwMode="auto">
              <a:xfrm>
                <a:off x="2223" y="2287"/>
                <a:ext cx="151" cy="141"/>
              </a:xfrm>
              <a:custGeom>
                <a:avLst/>
                <a:gdLst>
                  <a:gd name="T0" fmla="+- 0 2374 2223"/>
                  <a:gd name="T1" fmla="*/ T0 w 151"/>
                  <a:gd name="T2" fmla="+- 0 2427 2287"/>
                  <a:gd name="T3" fmla="*/ 2427 h 141"/>
                  <a:gd name="T4" fmla="+- 0 2243 2223"/>
                  <a:gd name="T5" fmla="*/ T4 w 151"/>
                  <a:gd name="T6" fmla="+- 0 2415 2287"/>
                  <a:gd name="T7" fmla="*/ 2415 h 141"/>
                  <a:gd name="T8" fmla="+- 0 2253 2223"/>
                  <a:gd name="T9" fmla="*/ T8 w 151"/>
                  <a:gd name="T10" fmla="+- 0 2398 2287"/>
                  <a:gd name="T11" fmla="*/ 2398 h 141"/>
                  <a:gd name="T12" fmla="+- 0 2260 2223"/>
                  <a:gd name="T13" fmla="*/ T12 w 151"/>
                  <a:gd name="T14" fmla="+- 0 2379 2287"/>
                  <a:gd name="T15" fmla="*/ 2379 h 141"/>
                  <a:gd name="T16" fmla="+- 0 2251 2223"/>
                  <a:gd name="T17" fmla="*/ T16 w 151"/>
                  <a:gd name="T18" fmla="+- 0 2314 2287"/>
                  <a:gd name="T19" fmla="*/ 2314 h 141"/>
                  <a:gd name="T20" fmla="+- 0 2223 2223"/>
                  <a:gd name="T21" fmla="*/ T20 w 151"/>
                  <a:gd name="T22" fmla="+- 0 2287 2287"/>
                  <a:gd name="T23" fmla="*/ 2287 h 141"/>
                  <a:gd name="T24" fmla="+- 0 2374 2223"/>
                  <a:gd name="T25" fmla="*/ T24 w 151"/>
                  <a:gd name="T26" fmla="+- 0 2287 2287"/>
                  <a:gd name="T27" fmla="*/ 2287 h 141"/>
                  <a:gd name="T28" fmla="+- 0 2374 2223"/>
                  <a:gd name="T29" fmla="*/ T28 w 151"/>
                  <a:gd name="T30" fmla="+- 0 2427 2287"/>
                  <a:gd name="T31" fmla="*/ 2427 h 14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1" h="141">
                    <a:moveTo>
                      <a:pt x="151" y="140"/>
                    </a:moveTo>
                    <a:lnTo>
                      <a:pt x="20" y="128"/>
                    </a:lnTo>
                    <a:lnTo>
                      <a:pt x="30" y="111"/>
                    </a:lnTo>
                    <a:lnTo>
                      <a:pt x="37" y="92"/>
                    </a:lnTo>
                    <a:lnTo>
                      <a:pt x="28" y="27"/>
                    </a:lnTo>
                    <a:lnTo>
                      <a:pt x="0" y="0"/>
                    </a:lnTo>
                    <a:lnTo>
                      <a:pt x="151" y="0"/>
                    </a:lnTo>
                    <a:lnTo>
                      <a:pt x="151" y="14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23" name="Group 893"/>
            <p:cNvGrpSpPr>
              <a:grpSpLocks/>
            </p:cNvGrpSpPr>
            <p:nvPr/>
          </p:nvGrpSpPr>
          <p:grpSpPr bwMode="auto">
            <a:xfrm>
              <a:off x="2021" y="2287"/>
              <a:ext cx="143" cy="141"/>
              <a:chOff x="2021" y="2287"/>
              <a:chExt cx="143" cy="141"/>
            </a:xfrm>
          </p:grpSpPr>
          <p:sp>
            <p:nvSpPr>
              <p:cNvPr id="528" name="Freeform 894"/>
              <p:cNvSpPr>
                <a:spLocks/>
              </p:cNvSpPr>
              <p:nvPr/>
            </p:nvSpPr>
            <p:spPr bwMode="auto">
              <a:xfrm>
                <a:off x="2021" y="2287"/>
                <a:ext cx="143" cy="141"/>
              </a:xfrm>
              <a:custGeom>
                <a:avLst/>
                <a:gdLst>
                  <a:gd name="T0" fmla="+- 0 2158 2021"/>
                  <a:gd name="T1" fmla="*/ T0 w 143"/>
                  <a:gd name="T2" fmla="+- 0 2427 2287"/>
                  <a:gd name="T3" fmla="*/ 2427 h 141"/>
                  <a:gd name="T4" fmla="+- 0 2021 2021"/>
                  <a:gd name="T5" fmla="*/ T4 w 143"/>
                  <a:gd name="T6" fmla="+- 0 2427 2287"/>
                  <a:gd name="T7" fmla="*/ 2427 h 141"/>
                  <a:gd name="T8" fmla="+- 0 2021 2021"/>
                  <a:gd name="T9" fmla="*/ T8 w 143"/>
                  <a:gd name="T10" fmla="+- 0 2287 2287"/>
                  <a:gd name="T11" fmla="*/ 2287 h 141"/>
                  <a:gd name="T12" fmla="+- 0 2163 2021"/>
                  <a:gd name="T13" fmla="*/ T12 w 143"/>
                  <a:gd name="T14" fmla="+- 0 2288 2287"/>
                  <a:gd name="T15" fmla="*/ 2288 h 141"/>
                  <a:gd name="T16" fmla="+- 0 2148 2021"/>
                  <a:gd name="T17" fmla="*/ T16 w 143"/>
                  <a:gd name="T18" fmla="+- 0 2300 2287"/>
                  <a:gd name="T19" fmla="*/ 2300 h 141"/>
                  <a:gd name="T20" fmla="+- 0 2137 2021"/>
                  <a:gd name="T21" fmla="*/ T20 w 143"/>
                  <a:gd name="T22" fmla="+- 0 2317 2287"/>
                  <a:gd name="T23" fmla="*/ 2317 h 141"/>
                  <a:gd name="T24" fmla="+- 0 2129 2021"/>
                  <a:gd name="T25" fmla="*/ T24 w 143"/>
                  <a:gd name="T26" fmla="+- 0 2337 2287"/>
                  <a:gd name="T27" fmla="*/ 2337 h 141"/>
                  <a:gd name="T28" fmla="+- 0 2126 2021"/>
                  <a:gd name="T29" fmla="*/ T28 w 143"/>
                  <a:gd name="T30" fmla="+- 0 2359 2287"/>
                  <a:gd name="T31" fmla="*/ 2359 h 141"/>
                  <a:gd name="T32" fmla="+- 0 2128 2021"/>
                  <a:gd name="T33" fmla="*/ T32 w 143"/>
                  <a:gd name="T34" fmla="+- 0 2375 2287"/>
                  <a:gd name="T35" fmla="*/ 2375 h 141"/>
                  <a:gd name="T36" fmla="+- 0 2134 2021"/>
                  <a:gd name="T37" fmla="*/ T36 w 143"/>
                  <a:gd name="T38" fmla="+- 0 2395 2287"/>
                  <a:gd name="T39" fmla="*/ 2395 h 141"/>
                  <a:gd name="T40" fmla="+- 0 2144 2021"/>
                  <a:gd name="T41" fmla="*/ T40 w 143"/>
                  <a:gd name="T42" fmla="+- 0 2412 2287"/>
                  <a:gd name="T43" fmla="*/ 2412 h 141"/>
                  <a:gd name="T44" fmla="+- 0 2158 2021"/>
                  <a:gd name="T45" fmla="*/ T44 w 143"/>
                  <a:gd name="T46" fmla="+- 0 2427 2287"/>
                  <a:gd name="T47" fmla="*/ 2427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3" h="141">
                    <a:moveTo>
                      <a:pt x="137" y="140"/>
                    </a:moveTo>
                    <a:lnTo>
                      <a:pt x="0" y="140"/>
                    </a:lnTo>
                    <a:lnTo>
                      <a:pt x="0" y="0"/>
                    </a:lnTo>
                    <a:lnTo>
                      <a:pt x="142" y="1"/>
                    </a:lnTo>
                    <a:lnTo>
                      <a:pt x="127" y="13"/>
                    </a:lnTo>
                    <a:lnTo>
                      <a:pt x="116" y="30"/>
                    </a:lnTo>
                    <a:lnTo>
                      <a:pt x="108" y="50"/>
                    </a:lnTo>
                    <a:lnTo>
                      <a:pt x="105" y="72"/>
                    </a:lnTo>
                    <a:lnTo>
                      <a:pt x="107" y="88"/>
                    </a:lnTo>
                    <a:lnTo>
                      <a:pt x="113" y="108"/>
                    </a:lnTo>
                    <a:lnTo>
                      <a:pt x="123" y="125"/>
                    </a:lnTo>
                    <a:lnTo>
                      <a:pt x="137" y="14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24" name="Group 887"/>
            <p:cNvGrpSpPr>
              <a:grpSpLocks/>
            </p:cNvGrpSpPr>
            <p:nvPr/>
          </p:nvGrpSpPr>
          <p:grpSpPr bwMode="auto">
            <a:xfrm>
              <a:off x="2165" y="2299"/>
              <a:ext cx="61" cy="112"/>
              <a:chOff x="2165" y="2299"/>
              <a:chExt cx="61" cy="112"/>
            </a:xfrm>
          </p:grpSpPr>
          <p:sp>
            <p:nvSpPr>
              <p:cNvPr id="523" name="Freeform 892"/>
              <p:cNvSpPr>
                <a:spLocks/>
              </p:cNvSpPr>
              <p:nvPr/>
            </p:nvSpPr>
            <p:spPr bwMode="auto">
              <a:xfrm>
                <a:off x="2165" y="2299"/>
                <a:ext cx="61" cy="112"/>
              </a:xfrm>
              <a:custGeom>
                <a:avLst/>
                <a:gdLst>
                  <a:gd name="T0" fmla="+- 0 2198 2165"/>
                  <a:gd name="T1" fmla="*/ T0 w 61"/>
                  <a:gd name="T2" fmla="+- 0 2390 2299"/>
                  <a:gd name="T3" fmla="*/ 2390 h 112"/>
                  <a:gd name="T4" fmla="+- 0 2192 2165"/>
                  <a:gd name="T5" fmla="*/ T4 w 61"/>
                  <a:gd name="T6" fmla="+- 0 2390 2299"/>
                  <a:gd name="T7" fmla="*/ 2390 h 112"/>
                  <a:gd name="T8" fmla="+- 0 2192 2165"/>
                  <a:gd name="T9" fmla="*/ T8 w 61"/>
                  <a:gd name="T10" fmla="+- 0 2357 2299"/>
                  <a:gd name="T11" fmla="*/ 2357 h 112"/>
                  <a:gd name="T12" fmla="+- 0 2183 2165"/>
                  <a:gd name="T13" fmla="*/ T12 w 61"/>
                  <a:gd name="T14" fmla="+- 0 2355 2299"/>
                  <a:gd name="T15" fmla="*/ 2355 h 112"/>
                  <a:gd name="T16" fmla="+- 0 2177 2165"/>
                  <a:gd name="T17" fmla="*/ T16 w 61"/>
                  <a:gd name="T18" fmla="+- 0 2352 2299"/>
                  <a:gd name="T19" fmla="*/ 2352 h 112"/>
                  <a:gd name="T20" fmla="+- 0 2168 2165"/>
                  <a:gd name="T21" fmla="*/ T20 w 61"/>
                  <a:gd name="T22" fmla="+- 0 2344 2299"/>
                  <a:gd name="T23" fmla="*/ 2344 h 112"/>
                  <a:gd name="T24" fmla="+- 0 2166 2165"/>
                  <a:gd name="T25" fmla="*/ T24 w 61"/>
                  <a:gd name="T26" fmla="+- 0 2339 2299"/>
                  <a:gd name="T27" fmla="*/ 2339 h 112"/>
                  <a:gd name="T28" fmla="+- 0 2166 2165"/>
                  <a:gd name="T29" fmla="*/ T28 w 61"/>
                  <a:gd name="T30" fmla="+- 0 2326 2299"/>
                  <a:gd name="T31" fmla="*/ 2326 h 112"/>
                  <a:gd name="T32" fmla="+- 0 2169 2165"/>
                  <a:gd name="T33" fmla="*/ T32 w 61"/>
                  <a:gd name="T34" fmla="+- 0 2320 2299"/>
                  <a:gd name="T35" fmla="*/ 2320 h 112"/>
                  <a:gd name="T36" fmla="+- 0 2178 2165"/>
                  <a:gd name="T37" fmla="*/ T36 w 61"/>
                  <a:gd name="T38" fmla="+- 0 2310 2299"/>
                  <a:gd name="T39" fmla="*/ 2310 h 112"/>
                  <a:gd name="T40" fmla="+- 0 2184 2165"/>
                  <a:gd name="T41" fmla="*/ T40 w 61"/>
                  <a:gd name="T42" fmla="+- 0 2308 2299"/>
                  <a:gd name="T43" fmla="*/ 2308 h 112"/>
                  <a:gd name="T44" fmla="+- 0 2192 2165"/>
                  <a:gd name="T45" fmla="*/ T44 w 61"/>
                  <a:gd name="T46" fmla="+- 0 2308 2299"/>
                  <a:gd name="T47" fmla="*/ 2308 h 112"/>
                  <a:gd name="T48" fmla="+- 0 2192 2165"/>
                  <a:gd name="T49" fmla="*/ T48 w 61"/>
                  <a:gd name="T50" fmla="+- 0 2299 2299"/>
                  <a:gd name="T51" fmla="*/ 2299 h 112"/>
                  <a:gd name="T52" fmla="+- 0 2198 2165"/>
                  <a:gd name="T53" fmla="*/ T52 w 61"/>
                  <a:gd name="T54" fmla="+- 0 2299 2299"/>
                  <a:gd name="T55" fmla="*/ 2299 h 112"/>
                  <a:gd name="T56" fmla="+- 0 2198 2165"/>
                  <a:gd name="T57" fmla="*/ T56 w 61"/>
                  <a:gd name="T58" fmla="+- 0 2307 2299"/>
                  <a:gd name="T59" fmla="*/ 2307 h 112"/>
                  <a:gd name="T60" fmla="+- 0 2206 2165"/>
                  <a:gd name="T61" fmla="*/ T60 w 61"/>
                  <a:gd name="T62" fmla="+- 0 2308 2299"/>
                  <a:gd name="T63" fmla="*/ 2308 h 112"/>
                  <a:gd name="T64" fmla="+- 0 2212 2165"/>
                  <a:gd name="T65" fmla="*/ T64 w 61"/>
                  <a:gd name="T66" fmla="+- 0 2310 2299"/>
                  <a:gd name="T67" fmla="*/ 2310 h 112"/>
                  <a:gd name="T68" fmla="+- 0 2216 2165"/>
                  <a:gd name="T69" fmla="*/ T68 w 61"/>
                  <a:gd name="T70" fmla="+- 0 2315 2299"/>
                  <a:gd name="T71" fmla="*/ 2315 h 112"/>
                  <a:gd name="T72" fmla="+- 0 2218 2165"/>
                  <a:gd name="T73" fmla="*/ T72 w 61"/>
                  <a:gd name="T74" fmla="+- 0 2317 2299"/>
                  <a:gd name="T75" fmla="*/ 2317 h 112"/>
                  <a:gd name="T76" fmla="+- 0 2192 2165"/>
                  <a:gd name="T77" fmla="*/ T76 w 61"/>
                  <a:gd name="T78" fmla="+- 0 2317 2299"/>
                  <a:gd name="T79" fmla="*/ 2317 h 112"/>
                  <a:gd name="T80" fmla="+- 0 2187 2165"/>
                  <a:gd name="T81" fmla="*/ T80 w 61"/>
                  <a:gd name="T82" fmla="+- 0 2317 2299"/>
                  <a:gd name="T83" fmla="*/ 2317 h 112"/>
                  <a:gd name="T84" fmla="+- 0 2183 2165"/>
                  <a:gd name="T85" fmla="*/ T84 w 61"/>
                  <a:gd name="T86" fmla="+- 0 2318 2299"/>
                  <a:gd name="T87" fmla="*/ 2318 h 112"/>
                  <a:gd name="T88" fmla="+- 0 2181 2165"/>
                  <a:gd name="T89" fmla="*/ T88 w 61"/>
                  <a:gd name="T90" fmla="+- 0 2322 2299"/>
                  <a:gd name="T91" fmla="*/ 2322 h 112"/>
                  <a:gd name="T92" fmla="+- 0 2178 2165"/>
                  <a:gd name="T93" fmla="*/ T92 w 61"/>
                  <a:gd name="T94" fmla="+- 0 2325 2299"/>
                  <a:gd name="T95" fmla="*/ 2325 h 112"/>
                  <a:gd name="T96" fmla="+- 0 2177 2165"/>
                  <a:gd name="T97" fmla="*/ T96 w 61"/>
                  <a:gd name="T98" fmla="+- 0 2328 2299"/>
                  <a:gd name="T99" fmla="*/ 2328 h 112"/>
                  <a:gd name="T100" fmla="+- 0 2177 2165"/>
                  <a:gd name="T101" fmla="*/ T100 w 61"/>
                  <a:gd name="T102" fmla="+- 0 2335 2299"/>
                  <a:gd name="T103" fmla="*/ 2335 h 112"/>
                  <a:gd name="T104" fmla="+- 0 2179 2165"/>
                  <a:gd name="T105" fmla="*/ T104 w 61"/>
                  <a:gd name="T106" fmla="+- 0 2338 2299"/>
                  <a:gd name="T107" fmla="*/ 2338 h 112"/>
                  <a:gd name="T108" fmla="+- 0 2181 2165"/>
                  <a:gd name="T109" fmla="*/ T108 w 61"/>
                  <a:gd name="T110" fmla="+- 0 2341 2299"/>
                  <a:gd name="T111" fmla="*/ 2341 h 112"/>
                  <a:gd name="T112" fmla="+- 0 2184 2165"/>
                  <a:gd name="T113" fmla="*/ T112 w 61"/>
                  <a:gd name="T114" fmla="+- 0 2343 2299"/>
                  <a:gd name="T115" fmla="*/ 2343 h 112"/>
                  <a:gd name="T116" fmla="+- 0 2188 2165"/>
                  <a:gd name="T117" fmla="*/ T116 w 61"/>
                  <a:gd name="T118" fmla="+- 0 2345 2299"/>
                  <a:gd name="T119" fmla="*/ 2345 h 112"/>
                  <a:gd name="T120" fmla="+- 0 2192 2165"/>
                  <a:gd name="T121" fmla="*/ T120 w 61"/>
                  <a:gd name="T122" fmla="+- 0 2345 2299"/>
                  <a:gd name="T123" fmla="*/ 2345 h 112"/>
                  <a:gd name="T124" fmla="+- 0 2198 2165"/>
                  <a:gd name="T125" fmla="*/ T124 w 61"/>
                  <a:gd name="T126" fmla="+- 0 2345 2299"/>
                  <a:gd name="T127" fmla="*/ 2345 h 112"/>
                  <a:gd name="T128" fmla="+- 0 2198 2165"/>
                  <a:gd name="T129" fmla="*/ T128 w 61"/>
                  <a:gd name="T130" fmla="+- 0 2347 2299"/>
                  <a:gd name="T131" fmla="*/ 2347 h 112"/>
                  <a:gd name="T132" fmla="+- 0 2207 2165"/>
                  <a:gd name="T133" fmla="*/ T132 w 61"/>
                  <a:gd name="T134" fmla="+- 0 2349 2299"/>
                  <a:gd name="T135" fmla="*/ 2349 h 112"/>
                  <a:gd name="T136" fmla="+- 0 2214 2165"/>
                  <a:gd name="T137" fmla="*/ T136 w 61"/>
                  <a:gd name="T138" fmla="+- 0 2352 2299"/>
                  <a:gd name="T139" fmla="*/ 2352 h 112"/>
                  <a:gd name="T140" fmla="+- 0 2222 2165"/>
                  <a:gd name="T141" fmla="*/ T140 w 61"/>
                  <a:gd name="T142" fmla="+- 0 2358 2299"/>
                  <a:gd name="T143" fmla="*/ 2358 h 112"/>
                  <a:gd name="T144" fmla="+- 0 2198 2165"/>
                  <a:gd name="T145" fmla="*/ T144 w 61"/>
                  <a:gd name="T146" fmla="+- 0 2358 2299"/>
                  <a:gd name="T147" fmla="*/ 2358 h 112"/>
                  <a:gd name="T148" fmla="+- 0 2198 2165"/>
                  <a:gd name="T149" fmla="*/ T148 w 61"/>
                  <a:gd name="T150" fmla="+- 0 2390 2299"/>
                  <a:gd name="T151" fmla="*/ 2390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61" h="112">
                    <a:moveTo>
                      <a:pt x="33" y="91"/>
                    </a:moveTo>
                    <a:lnTo>
                      <a:pt x="27" y="91"/>
                    </a:lnTo>
                    <a:lnTo>
                      <a:pt x="27" y="58"/>
                    </a:lnTo>
                    <a:lnTo>
                      <a:pt x="18" y="56"/>
                    </a:lnTo>
                    <a:lnTo>
                      <a:pt x="12" y="53"/>
                    </a:lnTo>
                    <a:lnTo>
                      <a:pt x="3" y="45"/>
                    </a:lnTo>
                    <a:lnTo>
                      <a:pt x="1" y="40"/>
                    </a:lnTo>
                    <a:lnTo>
                      <a:pt x="1" y="27"/>
                    </a:lnTo>
                    <a:lnTo>
                      <a:pt x="4" y="21"/>
                    </a:lnTo>
                    <a:lnTo>
                      <a:pt x="13" y="11"/>
                    </a:lnTo>
                    <a:lnTo>
                      <a:pt x="19" y="9"/>
                    </a:lnTo>
                    <a:lnTo>
                      <a:pt x="27" y="9"/>
                    </a:lnTo>
                    <a:lnTo>
                      <a:pt x="27" y="0"/>
                    </a:lnTo>
                    <a:lnTo>
                      <a:pt x="33" y="0"/>
                    </a:lnTo>
                    <a:lnTo>
                      <a:pt x="33" y="8"/>
                    </a:lnTo>
                    <a:lnTo>
                      <a:pt x="41" y="9"/>
                    </a:lnTo>
                    <a:lnTo>
                      <a:pt x="47" y="11"/>
                    </a:lnTo>
                    <a:lnTo>
                      <a:pt x="51" y="16"/>
                    </a:lnTo>
                    <a:lnTo>
                      <a:pt x="53" y="18"/>
                    </a:lnTo>
                    <a:lnTo>
                      <a:pt x="27" y="18"/>
                    </a:lnTo>
                    <a:lnTo>
                      <a:pt x="22" y="18"/>
                    </a:lnTo>
                    <a:lnTo>
                      <a:pt x="18" y="19"/>
                    </a:lnTo>
                    <a:lnTo>
                      <a:pt x="16" y="23"/>
                    </a:lnTo>
                    <a:lnTo>
                      <a:pt x="13" y="26"/>
                    </a:lnTo>
                    <a:lnTo>
                      <a:pt x="12" y="29"/>
                    </a:lnTo>
                    <a:lnTo>
                      <a:pt x="12" y="36"/>
                    </a:lnTo>
                    <a:lnTo>
                      <a:pt x="14" y="39"/>
                    </a:lnTo>
                    <a:lnTo>
                      <a:pt x="16" y="42"/>
                    </a:lnTo>
                    <a:lnTo>
                      <a:pt x="19" y="44"/>
                    </a:lnTo>
                    <a:lnTo>
                      <a:pt x="23" y="46"/>
                    </a:lnTo>
                    <a:lnTo>
                      <a:pt x="27" y="46"/>
                    </a:lnTo>
                    <a:lnTo>
                      <a:pt x="33" y="46"/>
                    </a:lnTo>
                    <a:lnTo>
                      <a:pt x="33" y="48"/>
                    </a:lnTo>
                    <a:lnTo>
                      <a:pt x="42" y="50"/>
                    </a:lnTo>
                    <a:lnTo>
                      <a:pt x="49" y="53"/>
                    </a:lnTo>
                    <a:lnTo>
                      <a:pt x="57" y="59"/>
                    </a:lnTo>
                    <a:lnTo>
                      <a:pt x="33" y="59"/>
                    </a:lnTo>
                    <a:lnTo>
                      <a:pt x="33"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24" name="Freeform 891"/>
              <p:cNvSpPr>
                <a:spLocks/>
              </p:cNvSpPr>
              <p:nvPr/>
            </p:nvSpPr>
            <p:spPr bwMode="auto">
              <a:xfrm>
                <a:off x="2165" y="2299"/>
                <a:ext cx="61" cy="112"/>
              </a:xfrm>
              <a:custGeom>
                <a:avLst/>
                <a:gdLst>
                  <a:gd name="T0" fmla="+- 0 2198 2165"/>
                  <a:gd name="T1" fmla="*/ T0 w 61"/>
                  <a:gd name="T2" fmla="+- 0 2345 2299"/>
                  <a:gd name="T3" fmla="*/ 2345 h 112"/>
                  <a:gd name="T4" fmla="+- 0 2192 2165"/>
                  <a:gd name="T5" fmla="*/ T4 w 61"/>
                  <a:gd name="T6" fmla="+- 0 2345 2299"/>
                  <a:gd name="T7" fmla="*/ 2345 h 112"/>
                  <a:gd name="T8" fmla="+- 0 2192 2165"/>
                  <a:gd name="T9" fmla="*/ T8 w 61"/>
                  <a:gd name="T10" fmla="+- 0 2317 2299"/>
                  <a:gd name="T11" fmla="*/ 2317 h 112"/>
                  <a:gd name="T12" fmla="+- 0 2218 2165"/>
                  <a:gd name="T13" fmla="*/ T12 w 61"/>
                  <a:gd name="T14" fmla="+- 0 2317 2299"/>
                  <a:gd name="T15" fmla="*/ 2317 h 112"/>
                  <a:gd name="T16" fmla="+- 0 2198 2165"/>
                  <a:gd name="T17" fmla="*/ T16 w 61"/>
                  <a:gd name="T18" fmla="+- 0 2317 2299"/>
                  <a:gd name="T19" fmla="*/ 2317 h 112"/>
                  <a:gd name="T20" fmla="+- 0 2198 2165"/>
                  <a:gd name="T21" fmla="*/ T20 w 61"/>
                  <a:gd name="T22" fmla="+- 0 2345 2299"/>
                  <a:gd name="T23" fmla="*/ 2345 h 112"/>
                </a:gdLst>
                <a:ahLst/>
                <a:cxnLst>
                  <a:cxn ang="0">
                    <a:pos x="T1" y="T3"/>
                  </a:cxn>
                  <a:cxn ang="0">
                    <a:pos x="T5" y="T7"/>
                  </a:cxn>
                  <a:cxn ang="0">
                    <a:pos x="T9" y="T11"/>
                  </a:cxn>
                  <a:cxn ang="0">
                    <a:pos x="T13" y="T15"/>
                  </a:cxn>
                  <a:cxn ang="0">
                    <a:pos x="T17" y="T19"/>
                  </a:cxn>
                  <a:cxn ang="0">
                    <a:pos x="T21" y="T23"/>
                  </a:cxn>
                </a:cxnLst>
                <a:rect l="0" t="0" r="r" b="b"/>
                <a:pathLst>
                  <a:path w="61" h="112">
                    <a:moveTo>
                      <a:pt x="33" y="46"/>
                    </a:moveTo>
                    <a:lnTo>
                      <a:pt x="27" y="46"/>
                    </a:lnTo>
                    <a:lnTo>
                      <a:pt x="27" y="18"/>
                    </a:lnTo>
                    <a:lnTo>
                      <a:pt x="53" y="18"/>
                    </a:lnTo>
                    <a:lnTo>
                      <a:pt x="33" y="18"/>
                    </a:lnTo>
                    <a:lnTo>
                      <a:pt x="33" y="46"/>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25" name="Freeform 890"/>
              <p:cNvSpPr>
                <a:spLocks/>
              </p:cNvSpPr>
              <p:nvPr/>
            </p:nvSpPr>
            <p:spPr bwMode="auto">
              <a:xfrm>
                <a:off x="2165" y="2299"/>
                <a:ext cx="61" cy="112"/>
              </a:xfrm>
              <a:custGeom>
                <a:avLst/>
                <a:gdLst>
                  <a:gd name="T0" fmla="+- 0 2223 2165"/>
                  <a:gd name="T1" fmla="*/ T0 w 61"/>
                  <a:gd name="T2" fmla="+- 0 2331 2299"/>
                  <a:gd name="T3" fmla="*/ 2331 h 112"/>
                  <a:gd name="T4" fmla="+- 0 2212 2165"/>
                  <a:gd name="T5" fmla="*/ T4 w 61"/>
                  <a:gd name="T6" fmla="+- 0 2331 2299"/>
                  <a:gd name="T7" fmla="*/ 2331 h 112"/>
                  <a:gd name="T8" fmla="+- 0 2212 2165"/>
                  <a:gd name="T9" fmla="*/ T8 w 61"/>
                  <a:gd name="T10" fmla="+- 0 2328 2299"/>
                  <a:gd name="T11" fmla="*/ 2328 h 112"/>
                  <a:gd name="T12" fmla="+- 0 2211 2165"/>
                  <a:gd name="T13" fmla="*/ T12 w 61"/>
                  <a:gd name="T14" fmla="+- 0 2326 2299"/>
                  <a:gd name="T15" fmla="*/ 2326 h 112"/>
                  <a:gd name="T16" fmla="+- 0 2210 2165"/>
                  <a:gd name="T17" fmla="*/ T16 w 61"/>
                  <a:gd name="T18" fmla="+- 0 2323 2299"/>
                  <a:gd name="T19" fmla="*/ 2323 h 112"/>
                  <a:gd name="T20" fmla="+- 0 2207 2165"/>
                  <a:gd name="T21" fmla="*/ T20 w 61"/>
                  <a:gd name="T22" fmla="+- 0 2319 2299"/>
                  <a:gd name="T23" fmla="*/ 2319 h 112"/>
                  <a:gd name="T24" fmla="+- 0 2203 2165"/>
                  <a:gd name="T25" fmla="*/ T24 w 61"/>
                  <a:gd name="T26" fmla="+- 0 2317 2299"/>
                  <a:gd name="T27" fmla="*/ 2317 h 112"/>
                  <a:gd name="T28" fmla="+- 0 2198 2165"/>
                  <a:gd name="T29" fmla="*/ T28 w 61"/>
                  <a:gd name="T30" fmla="+- 0 2317 2299"/>
                  <a:gd name="T31" fmla="*/ 2317 h 112"/>
                  <a:gd name="T32" fmla="+- 0 2219 2165"/>
                  <a:gd name="T33" fmla="*/ T32 w 61"/>
                  <a:gd name="T34" fmla="+- 0 2317 2299"/>
                  <a:gd name="T35" fmla="*/ 2317 h 112"/>
                  <a:gd name="T36" fmla="+- 0 2221 2165"/>
                  <a:gd name="T37" fmla="*/ T36 w 61"/>
                  <a:gd name="T38" fmla="+- 0 2319 2299"/>
                  <a:gd name="T39" fmla="*/ 2319 h 112"/>
                  <a:gd name="T40" fmla="+- 0 2223 2165"/>
                  <a:gd name="T41" fmla="*/ T40 w 61"/>
                  <a:gd name="T42" fmla="+- 0 2324 2299"/>
                  <a:gd name="T43" fmla="*/ 2324 h 112"/>
                  <a:gd name="T44" fmla="+- 0 2223 2165"/>
                  <a:gd name="T45" fmla="*/ T44 w 61"/>
                  <a:gd name="T46" fmla="+- 0 2331 2299"/>
                  <a:gd name="T47" fmla="*/ 2331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1" h="112">
                    <a:moveTo>
                      <a:pt x="58" y="32"/>
                    </a:moveTo>
                    <a:lnTo>
                      <a:pt x="47" y="32"/>
                    </a:lnTo>
                    <a:lnTo>
                      <a:pt x="47" y="29"/>
                    </a:lnTo>
                    <a:lnTo>
                      <a:pt x="46" y="27"/>
                    </a:lnTo>
                    <a:lnTo>
                      <a:pt x="45" y="24"/>
                    </a:lnTo>
                    <a:lnTo>
                      <a:pt x="42" y="20"/>
                    </a:lnTo>
                    <a:lnTo>
                      <a:pt x="38" y="18"/>
                    </a:lnTo>
                    <a:lnTo>
                      <a:pt x="33" y="18"/>
                    </a:lnTo>
                    <a:lnTo>
                      <a:pt x="54" y="18"/>
                    </a:lnTo>
                    <a:lnTo>
                      <a:pt x="56" y="20"/>
                    </a:lnTo>
                    <a:lnTo>
                      <a:pt x="58" y="25"/>
                    </a:lnTo>
                    <a:lnTo>
                      <a:pt x="58" y="3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26" name="Freeform 889"/>
              <p:cNvSpPr>
                <a:spLocks/>
              </p:cNvSpPr>
              <p:nvPr/>
            </p:nvSpPr>
            <p:spPr bwMode="auto">
              <a:xfrm>
                <a:off x="2165" y="2299"/>
                <a:ext cx="61" cy="112"/>
              </a:xfrm>
              <a:custGeom>
                <a:avLst/>
                <a:gdLst>
                  <a:gd name="T0" fmla="+- 0 2221 2165"/>
                  <a:gd name="T1" fmla="*/ T0 w 61"/>
                  <a:gd name="T2" fmla="+- 0 2390 2299"/>
                  <a:gd name="T3" fmla="*/ 2390 h 112"/>
                  <a:gd name="T4" fmla="+- 0 2198 2165"/>
                  <a:gd name="T5" fmla="*/ T4 w 61"/>
                  <a:gd name="T6" fmla="+- 0 2390 2299"/>
                  <a:gd name="T7" fmla="*/ 2390 h 112"/>
                  <a:gd name="T8" fmla="+- 0 2205 2165"/>
                  <a:gd name="T9" fmla="*/ T8 w 61"/>
                  <a:gd name="T10" fmla="+- 0 2390 2299"/>
                  <a:gd name="T11" fmla="*/ 2390 h 112"/>
                  <a:gd name="T12" fmla="+- 0 2209 2165"/>
                  <a:gd name="T13" fmla="*/ T12 w 61"/>
                  <a:gd name="T14" fmla="+- 0 2387 2299"/>
                  <a:gd name="T15" fmla="*/ 2387 h 112"/>
                  <a:gd name="T16" fmla="+- 0 2213 2165"/>
                  <a:gd name="T17" fmla="*/ T16 w 61"/>
                  <a:gd name="T18" fmla="+- 0 2380 2299"/>
                  <a:gd name="T19" fmla="*/ 2380 h 112"/>
                  <a:gd name="T20" fmla="+- 0 2214 2165"/>
                  <a:gd name="T21" fmla="*/ T20 w 61"/>
                  <a:gd name="T22" fmla="+- 0 2377 2299"/>
                  <a:gd name="T23" fmla="*/ 2377 h 112"/>
                  <a:gd name="T24" fmla="+- 0 2214 2165"/>
                  <a:gd name="T25" fmla="*/ T24 w 61"/>
                  <a:gd name="T26" fmla="+- 0 2369 2299"/>
                  <a:gd name="T27" fmla="*/ 2369 h 112"/>
                  <a:gd name="T28" fmla="+- 0 2212 2165"/>
                  <a:gd name="T29" fmla="*/ T28 w 61"/>
                  <a:gd name="T30" fmla="+- 0 2365 2299"/>
                  <a:gd name="T31" fmla="*/ 2365 h 112"/>
                  <a:gd name="T32" fmla="+- 0 2209 2165"/>
                  <a:gd name="T33" fmla="*/ T32 w 61"/>
                  <a:gd name="T34" fmla="+- 0 2362 2299"/>
                  <a:gd name="T35" fmla="*/ 2362 h 112"/>
                  <a:gd name="T36" fmla="+- 0 2206 2165"/>
                  <a:gd name="T37" fmla="*/ T36 w 61"/>
                  <a:gd name="T38" fmla="+- 0 2361 2299"/>
                  <a:gd name="T39" fmla="*/ 2361 h 112"/>
                  <a:gd name="T40" fmla="+- 0 2203 2165"/>
                  <a:gd name="T41" fmla="*/ T40 w 61"/>
                  <a:gd name="T42" fmla="+- 0 2359 2299"/>
                  <a:gd name="T43" fmla="*/ 2359 h 112"/>
                  <a:gd name="T44" fmla="+- 0 2198 2165"/>
                  <a:gd name="T45" fmla="*/ T44 w 61"/>
                  <a:gd name="T46" fmla="+- 0 2358 2299"/>
                  <a:gd name="T47" fmla="*/ 2358 h 112"/>
                  <a:gd name="T48" fmla="+- 0 2222 2165"/>
                  <a:gd name="T49" fmla="*/ T48 w 61"/>
                  <a:gd name="T50" fmla="+- 0 2358 2299"/>
                  <a:gd name="T51" fmla="*/ 2358 h 112"/>
                  <a:gd name="T52" fmla="+- 0 2225 2165"/>
                  <a:gd name="T53" fmla="*/ T52 w 61"/>
                  <a:gd name="T54" fmla="+- 0 2364 2299"/>
                  <a:gd name="T55" fmla="*/ 2364 h 112"/>
                  <a:gd name="T56" fmla="+- 0 2225 2165"/>
                  <a:gd name="T57" fmla="*/ T56 w 61"/>
                  <a:gd name="T58" fmla="+- 0 2382 2299"/>
                  <a:gd name="T59" fmla="*/ 2382 h 112"/>
                  <a:gd name="T60" fmla="+- 0 2222 2165"/>
                  <a:gd name="T61" fmla="*/ T60 w 61"/>
                  <a:gd name="T62" fmla="+- 0 2390 2299"/>
                  <a:gd name="T63" fmla="*/ 2390 h 112"/>
                  <a:gd name="T64" fmla="+- 0 2221 2165"/>
                  <a:gd name="T65" fmla="*/ T64 w 61"/>
                  <a:gd name="T66" fmla="+- 0 2390 2299"/>
                  <a:gd name="T67" fmla="*/ 2390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112">
                    <a:moveTo>
                      <a:pt x="56" y="91"/>
                    </a:moveTo>
                    <a:lnTo>
                      <a:pt x="33" y="91"/>
                    </a:lnTo>
                    <a:lnTo>
                      <a:pt x="40" y="91"/>
                    </a:lnTo>
                    <a:lnTo>
                      <a:pt x="44" y="88"/>
                    </a:lnTo>
                    <a:lnTo>
                      <a:pt x="48" y="81"/>
                    </a:lnTo>
                    <a:lnTo>
                      <a:pt x="49" y="78"/>
                    </a:lnTo>
                    <a:lnTo>
                      <a:pt x="49" y="70"/>
                    </a:lnTo>
                    <a:lnTo>
                      <a:pt x="47" y="66"/>
                    </a:lnTo>
                    <a:lnTo>
                      <a:pt x="44" y="63"/>
                    </a:lnTo>
                    <a:lnTo>
                      <a:pt x="41" y="62"/>
                    </a:lnTo>
                    <a:lnTo>
                      <a:pt x="38" y="60"/>
                    </a:lnTo>
                    <a:lnTo>
                      <a:pt x="33" y="59"/>
                    </a:lnTo>
                    <a:lnTo>
                      <a:pt x="57" y="59"/>
                    </a:lnTo>
                    <a:lnTo>
                      <a:pt x="60" y="65"/>
                    </a:lnTo>
                    <a:lnTo>
                      <a:pt x="60" y="83"/>
                    </a:lnTo>
                    <a:lnTo>
                      <a:pt x="57" y="91"/>
                    </a:lnTo>
                    <a:lnTo>
                      <a:pt x="56"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27" name="Freeform 888"/>
              <p:cNvSpPr>
                <a:spLocks/>
              </p:cNvSpPr>
              <p:nvPr/>
            </p:nvSpPr>
            <p:spPr bwMode="auto">
              <a:xfrm>
                <a:off x="2165" y="2299"/>
                <a:ext cx="61" cy="112"/>
              </a:xfrm>
              <a:custGeom>
                <a:avLst/>
                <a:gdLst>
                  <a:gd name="T0" fmla="+- 0 2198 2165"/>
                  <a:gd name="T1" fmla="*/ T0 w 61"/>
                  <a:gd name="T2" fmla="+- 0 2411 2299"/>
                  <a:gd name="T3" fmla="*/ 2411 h 112"/>
                  <a:gd name="T4" fmla="+- 0 2192 2165"/>
                  <a:gd name="T5" fmla="*/ T4 w 61"/>
                  <a:gd name="T6" fmla="+- 0 2411 2299"/>
                  <a:gd name="T7" fmla="*/ 2411 h 112"/>
                  <a:gd name="T8" fmla="+- 0 2192 2165"/>
                  <a:gd name="T9" fmla="*/ T8 w 61"/>
                  <a:gd name="T10" fmla="+- 0 2399 2299"/>
                  <a:gd name="T11" fmla="*/ 2399 h 112"/>
                  <a:gd name="T12" fmla="+- 0 2180 2165"/>
                  <a:gd name="T13" fmla="*/ T12 w 61"/>
                  <a:gd name="T14" fmla="+- 0 2398 2299"/>
                  <a:gd name="T15" fmla="*/ 2398 h 112"/>
                  <a:gd name="T16" fmla="+- 0 2172 2165"/>
                  <a:gd name="T17" fmla="*/ T16 w 61"/>
                  <a:gd name="T18" fmla="+- 0 2394 2299"/>
                  <a:gd name="T19" fmla="*/ 2394 h 112"/>
                  <a:gd name="T20" fmla="+- 0 2166 2165"/>
                  <a:gd name="T21" fmla="*/ T20 w 61"/>
                  <a:gd name="T22" fmla="+- 0 2382 2299"/>
                  <a:gd name="T23" fmla="*/ 2382 h 112"/>
                  <a:gd name="T24" fmla="+- 0 2165 2165"/>
                  <a:gd name="T25" fmla="*/ T24 w 61"/>
                  <a:gd name="T26" fmla="+- 0 2377 2299"/>
                  <a:gd name="T27" fmla="*/ 2377 h 112"/>
                  <a:gd name="T28" fmla="+- 0 2165 2165"/>
                  <a:gd name="T29" fmla="*/ T28 w 61"/>
                  <a:gd name="T30" fmla="+- 0 2370 2299"/>
                  <a:gd name="T31" fmla="*/ 2370 h 112"/>
                  <a:gd name="T32" fmla="+- 0 2175 2165"/>
                  <a:gd name="T33" fmla="*/ T32 w 61"/>
                  <a:gd name="T34" fmla="+- 0 2370 2299"/>
                  <a:gd name="T35" fmla="*/ 2370 h 112"/>
                  <a:gd name="T36" fmla="+- 0 2176 2165"/>
                  <a:gd name="T37" fmla="*/ T36 w 61"/>
                  <a:gd name="T38" fmla="+- 0 2375 2299"/>
                  <a:gd name="T39" fmla="*/ 2375 h 112"/>
                  <a:gd name="T40" fmla="+- 0 2177 2165"/>
                  <a:gd name="T41" fmla="*/ T40 w 61"/>
                  <a:gd name="T42" fmla="+- 0 2380 2299"/>
                  <a:gd name="T43" fmla="*/ 2380 h 112"/>
                  <a:gd name="T44" fmla="+- 0 2181 2165"/>
                  <a:gd name="T45" fmla="*/ T44 w 61"/>
                  <a:gd name="T46" fmla="+- 0 2387 2299"/>
                  <a:gd name="T47" fmla="*/ 2387 h 112"/>
                  <a:gd name="T48" fmla="+- 0 2185 2165"/>
                  <a:gd name="T49" fmla="*/ T48 w 61"/>
                  <a:gd name="T50" fmla="+- 0 2389 2299"/>
                  <a:gd name="T51" fmla="*/ 2389 h 112"/>
                  <a:gd name="T52" fmla="+- 0 2192 2165"/>
                  <a:gd name="T53" fmla="*/ T52 w 61"/>
                  <a:gd name="T54" fmla="+- 0 2390 2299"/>
                  <a:gd name="T55" fmla="*/ 2390 h 112"/>
                  <a:gd name="T56" fmla="+- 0 2198 2165"/>
                  <a:gd name="T57" fmla="*/ T56 w 61"/>
                  <a:gd name="T58" fmla="+- 0 2390 2299"/>
                  <a:gd name="T59" fmla="*/ 2390 h 112"/>
                  <a:gd name="T60" fmla="+- 0 2198 2165"/>
                  <a:gd name="T61" fmla="*/ T60 w 61"/>
                  <a:gd name="T62" fmla="+- 0 2390 2299"/>
                  <a:gd name="T63" fmla="*/ 2390 h 112"/>
                  <a:gd name="T64" fmla="+- 0 2221 2165"/>
                  <a:gd name="T65" fmla="*/ T64 w 61"/>
                  <a:gd name="T66" fmla="+- 0 2390 2299"/>
                  <a:gd name="T67" fmla="*/ 2390 h 112"/>
                  <a:gd name="T68" fmla="+- 0 2215 2165"/>
                  <a:gd name="T69" fmla="*/ T68 w 61"/>
                  <a:gd name="T70" fmla="+- 0 2394 2299"/>
                  <a:gd name="T71" fmla="*/ 2394 h 112"/>
                  <a:gd name="T72" fmla="+- 0 2211 2165"/>
                  <a:gd name="T73" fmla="*/ T72 w 61"/>
                  <a:gd name="T74" fmla="+- 0 2397 2299"/>
                  <a:gd name="T75" fmla="*/ 2397 h 112"/>
                  <a:gd name="T76" fmla="+- 0 2205 2165"/>
                  <a:gd name="T77" fmla="*/ T76 w 61"/>
                  <a:gd name="T78" fmla="+- 0 2398 2299"/>
                  <a:gd name="T79" fmla="*/ 2398 h 112"/>
                  <a:gd name="T80" fmla="+- 0 2198 2165"/>
                  <a:gd name="T81" fmla="*/ T80 w 61"/>
                  <a:gd name="T82" fmla="+- 0 2399 2299"/>
                  <a:gd name="T83" fmla="*/ 2399 h 112"/>
                  <a:gd name="T84" fmla="+- 0 2198 2165"/>
                  <a:gd name="T85" fmla="*/ T84 w 61"/>
                  <a:gd name="T86" fmla="+- 0 2411 2299"/>
                  <a:gd name="T87" fmla="*/ 2411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61" h="112">
                    <a:moveTo>
                      <a:pt x="33" y="112"/>
                    </a:moveTo>
                    <a:lnTo>
                      <a:pt x="27" y="112"/>
                    </a:lnTo>
                    <a:lnTo>
                      <a:pt x="27" y="100"/>
                    </a:lnTo>
                    <a:lnTo>
                      <a:pt x="15" y="99"/>
                    </a:lnTo>
                    <a:lnTo>
                      <a:pt x="7" y="95"/>
                    </a:lnTo>
                    <a:lnTo>
                      <a:pt x="1" y="83"/>
                    </a:lnTo>
                    <a:lnTo>
                      <a:pt x="0" y="78"/>
                    </a:lnTo>
                    <a:lnTo>
                      <a:pt x="0" y="71"/>
                    </a:lnTo>
                    <a:lnTo>
                      <a:pt x="10" y="71"/>
                    </a:lnTo>
                    <a:lnTo>
                      <a:pt x="11" y="76"/>
                    </a:lnTo>
                    <a:lnTo>
                      <a:pt x="12" y="81"/>
                    </a:lnTo>
                    <a:lnTo>
                      <a:pt x="16" y="88"/>
                    </a:lnTo>
                    <a:lnTo>
                      <a:pt x="20" y="90"/>
                    </a:lnTo>
                    <a:lnTo>
                      <a:pt x="27" y="91"/>
                    </a:lnTo>
                    <a:lnTo>
                      <a:pt x="33" y="91"/>
                    </a:lnTo>
                    <a:lnTo>
                      <a:pt x="56" y="91"/>
                    </a:lnTo>
                    <a:lnTo>
                      <a:pt x="50" y="95"/>
                    </a:lnTo>
                    <a:lnTo>
                      <a:pt x="46" y="98"/>
                    </a:lnTo>
                    <a:lnTo>
                      <a:pt x="40" y="99"/>
                    </a:lnTo>
                    <a:lnTo>
                      <a:pt x="33" y="100"/>
                    </a:lnTo>
                    <a:lnTo>
                      <a:pt x="33" y="11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25" name="Group 885"/>
            <p:cNvGrpSpPr>
              <a:grpSpLocks/>
            </p:cNvGrpSpPr>
            <p:nvPr/>
          </p:nvGrpSpPr>
          <p:grpSpPr bwMode="auto">
            <a:xfrm>
              <a:off x="2001" y="1976"/>
              <a:ext cx="397" cy="189"/>
              <a:chOff x="2001" y="1976"/>
              <a:chExt cx="397" cy="189"/>
            </a:xfrm>
          </p:grpSpPr>
          <p:sp>
            <p:nvSpPr>
              <p:cNvPr id="522" name="Freeform 886"/>
              <p:cNvSpPr>
                <a:spLocks/>
              </p:cNvSpPr>
              <p:nvPr/>
            </p:nvSpPr>
            <p:spPr bwMode="auto">
              <a:xfrm>
                <a:off x="2001" y="1976"/>
                <a:ext cx="397" cy="189"/>
              </a:xfrm>
              <a:custGeom>
                <a:avLst/>
                <a:gdLst>
                  <a:gd name="T0" fmla="+- 0 2001 2001"/>
                  <a:gd name="T1" fmla="*/ T0 w 397"/>
                  <a:gd name="T2" fmla="+- 0 1976 1976"/>
                  <a:gd name="T3" fmla="*/ 1976 h 189"/>
                  <a:gd name="T4" fmla="+- 0 2397 2001"/>
                  <a:gd name="T5" fmla="*/ T4 w 397"/>
                  <a:gd name="T6" fmla="+- 0 1976 1976"/>
                  <a:gd name="T7" fmla="*/ 1976 h 189"/>
                  <a:gd name="T8" fmla="+- 0 2397 2001"/>
                  <a:gd name="T9" fmla="*/ T8 w 397"/>
                  <a:gd name="T10" fmla="+- 0 2164 1976"/>
                  <a:gd name="T11" fmla="*/ 2164 h 189"/>
                  <a:gd name="T12" fmla="+- 0 2001 2001"/>
                  <a:gd name="T13" fmla="*/ T12 w 397"/>
                  <a:gd name="T14" fmla="+- 0 2164 1976"/>
                  <a:gd name="T15" fmla="*/ 2164 h 189"/>
                  <a:gd name="T16" fmla="+- 0 2001 2001"/>
                  <a:gd name="T17" fmla="*/ T16 w 397"/>
                  <a:gd name="T18" fmla="+- 0 1976 1976"/>
                  <a:gd name="T19" fmla="*/ 1976 h 189"/>
                </a:gdLst>
                <a:ahLst/>
                <a:cxnLst>
                  <a:cxn ang="0">
                    <a:pos x="T1" y="T3"/>
                  </a:cxn>
                  <a:cxn ang="0">
                    <a:pos x="T5" y="T7"/>
                  </a:cxn>
                  <a:cxn ang="0">
                    <a:pos x="T9" y="T11"/>
                  </a:cxn>
                  <a:cxn ang="0">
                    <a:pos x="T13" y="T15"/>
                  </a:cxn>
                  <a:cxn ang="0">
                    <a:pos x="T17" y="T19"/>
                  </a:cxn>
                </a:cxnLst>
                <a:rect l="0" t="0" r="r" b="b"/>
                <a:pathLst>
                  <a:path w="397" h="189">
                    <a:moveTo>
                      <a:pt x="0" y="0"/>
                    </a:moveTo>
                    <a:lnTo>
                      <a:pt x="396" y="0"/>
                    </a:lnTo>
                    <a:lnTo>
                      <a:pt x="396" y="188"/>
                    </a:lnTo>
                    <a:lnTo>
                      <a:pt x="0" y="188"/>
                    </a:lnTo>
                    <a:lnTo>
                      <a:pt x="0" y="0"/>
                    </a:lnTo>
                    <a:close/>
                  </a:path>
                </a:pathLst>
              </a:custGeom>
              <a:noFill/>
              <a:ln w="15684">
                <a:solidFill>
                  <a:srgbClr val="9BD0D5"/>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26" name="Group 883"/>
            <p:cNvGrpSpPr>
              <a:grpSpLocks/>
            </p:cNvGrpSpPr>
            <p:nvPr/>
          </p:nvGrpSpPr>
          <p:grpSpPr bwMode="auto">
            <a:xfrm>
              <a:off x="2223" y="2000"/>
              <a:ext cx="151" cy="141"/>
              <a:chOff x="2223" y="2000"/>
              <a:chExt cx="151" cy="141"/>
            </a:xfrm>
          </p:grpSpPr>
          <p:sp>
            <p:nvSpPr>
              <p:cNvPr id="521" name="Freeform 884"/>
              <p:cNvSpPr>
                <a:spLocks/>
              </p:cNvSpPr>
              <p:nvPr/>
            </p:nvSpPr>
            <p:spPr bwMode="auto">
              <a:xfrm>
                <a:off x="2223" y="2000"/>
                <a:ext cx="151" cy="141"/>
              </a:xfrm>
              <a:custGeom>
                <a:avLst/>
                <a:gdLst>
                  <a:gd name="T0" fmla="+- 0 2374 2223"/>
                  <a:gd name="T1" fmla="*/ T0 w 151"/>
                  <a:gd name="T2" fmla="+- 0 2141 2000"/>
                  <a:gd name="T3" fmla="*/ 2141 h 141"/>
                  <a:gd name="T4" fmla="+- 0 2243 2223"/>
                  <a:gd name="T5" fmla="*/ T4 w 151"/>
                  <a:gd name="T6" fmla="+- 0 2128 2000"/>
                  <a:gd name="T7" fmla="*/ 2128 h 141"/>
                  <a:gd name="T8" fmla="+- 0 2253 2223"/>
                  <a:gd name="T9" fmla="*/ T8 w 151"/>
                  <a:gd name="T10" fmla="+- 0 2112 2000"/>
                  <a:gd name="T11" fmla="*/ 2112 h 141"/>
                  <a:gd name="T12" fmla="+- 0 2260 2223"/>
                  <a:gd name="T13" fmla="*/ T12 w 151"/>
                  <a:gd name="T14" fmla="+- 0 2093 2000"/>
                  <a:gd name="T15" fmla="*/ 2093 h 141"/>
                  <a:gd name="T16" fmla="+- 0 2251 2223"/>
                  <a:gd name="T17" fmla="*/ T16 w 151"/>
                  <a:gd name="T18" fmla="+- 0 2028 2000"/>
                  <a:gd name="T19" fmla="*/ 2028 h 141"/>
                  <a:gd name="T20" fmla="+- 0 2223 2223"/>
                  <a:gd name="T21" fmla="*/ T20 w 151"/>
                  <a:gd name="T22" fmla="+- 0 2000 2000"/>
                  <a:gd name="T23" fmla="*/ 2000 h 141"/>
                  <a:gd name="T24" fmla="+- 0 2374 2223"/>
                  <a:gd name="T25" fmla="*/ T24 w 151"/>
                  <a:gd name="T26" fmla="+- 0 2000 2000"/>
                  <a:gd name="T27" fmla="*/ 2000 h 141"/>
                  <a:gd name="T28" fmla="+- 0 2374 2223"/>
                  <a:gd name="T29" fmla="*/ T28 w 151"/>
                  <a:gd name="T30" fmla="+- 0 2141 2000"/>
                  <a:gd name="T31" fmla="*/ 2141 h 14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1" h="141">
                    <a:moveTo>
                      <a:pt x="151" y="141"/>
                    </a:moveTo>
                    <a:lnTo>
                      <a:pt x="20" y="128"/>
                    </a:lnTo>
                    <a:lnTo>
                      <a:pt x="30" y="112"/>
                    </a:lnTo>
                    <a:lnTo>
                      <a:pt x="37" y="93"/>
                    </a:lnTo>
                    <a:lnTo>
                      <a:pt x="28" y="28"/>
                    </a:lnTo>
                    <a:lnTo>
                      <a:pt x="0" y="0"/>
                    </a:lnTo>
                    <a:lnTo>
                      <a:pt x="151" y="0"/>
                    </a:lnTo>
                    <a:lnTo>
                      <a:pt x="151"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27" name="Group 881"/>
            <p:cNvGrpSpPr>
              <a:grpSpLocks/>
            </p:cNvGrpSpPr>
            <p:nvPr/>
          </p:nvGrpSpPr>
          <p:grpSpPr bwMode="auto">
            <a:xfrm>
              <a:off x="2021" y="2000"/>
              <a:ext cx="143" cy="141"/>
              <a:chOff x="2021" y="2000"/>
              <a:chExt cx="143" cy="141"/>
            </a:xfrm>
          </p:grpSpPr>
          <p:sp>
            <p:nvSpPr>
              <p:cNvPr id="520" name="Freeform 882"/>
              <p:cNvSpPr>
                <a:spLocks/>
              </p:cNvSpPr>
              <p:nvPr/>
            </p:nvSpPr>
            <p:spPr bwMode="auto">
              <a:xfrm>
                <a:off x="2021" y="2000"/>
                <a:ext cx="143" cy="141"/>
              </a:xfrm>
              <a:custGeom>
                <a:avLst/>
                <a:gdLst>
                  <a:gd name="T0" fmla="+- 0 2158 2021"/>
                  <a:gd name="T1" fmla="*/ T0 w 143"/>
                  <a:gd name="T2" fmla="+- 0 2141 2000"/>
                  <a:gd name="T3" fmla="*/ 2141 h 141"/>
                  <a:gd name="T4" fmla="+- 0 2021 2021"/>
                  <a:gd name="T5" fmla="*/ T4 w 143"/>
                  <a:gd name="T6" fmla="+- 0 2141 2000"/>
                  <a:gd name="T7" fmla="*/ 2141 h 141"/>
                  <a:gd name="T8" fmla="+- 0 2021 2021"/>
                  <a:gd name="T9" fmla="*/ T8 w 143"/>
                  <a:gd name="T10" fmla="+- 0 2000 2000"/>
                  <a:gd name="T11" fmla="*/ 2000 h 141"/>
                  <a:gd name="T12" fmla="+- 0 2163 2021"/>
                  <a:gd name="T13" fmla="*/ T12 w 143"/>
                  <a:gd name="T14" fmla="+- 0 2001 2000"/>
                  <a:gd name="T15" fmla="*/ 2001 h 141"/>
                  <a:gd name="T16" fmla="+- 0 2148 2021"/>
                  <a:gd name="T17" fmla="*/ T16 w 143"/>
                  <a:gd name="T18" fmla="+- 0 2013 2000"/>
                  <a:gd name="T19" fmla="*/ 2013 h 141"/>
                  <a:gd name="T20" fmla="+- 0 2137 2021"/>
                  <a:gd name="T21" fmla="*/ T20 w 143"/>
                  <a:gd name="T22" fmla="+- 0 2030 2000"/>
                  <a:gd name="T23" fmla="*/ 2030 h 141"/>
                  <a:gd name="T24" fmla="+- 0 2129 2021"/>
                  <a:gd name="T25" fmla="*/ T24 w 143"/>
                  <a:gd name="T26" fmla="+- 0 2050 2000"/>
                  <a:gd name="T27" fmla="*/ 2050 h 141"/>
                  <a:gd name="T28" fmla="+- 0 2126 2021"/>
                  <a:gd name="T29" fmla="*/ T28 w 143"/>
                  <a:gd name="T30" fmla="+- 0 2073 2000"/>
                  <a:gd name="T31" fmla="*/ 2073 h 141"/>
                  <a:gd name="T32" fmla="+- 0 2128 2021"/>
                  <a:gd name="T33" fmla="*/ T32 w 143"/>
                  <a:gd name="T34" fmla="+- 0 2089 2000"/>
                  <a:gd name="T35" fmla="*/ 2089 h 141"/>
                  <a:gd name="T36" fmla="+- 0 2134 2021"/>
                  <a:gd name="T37" fmla="*/ T36 w 143"/>
                  <a:gd name="T38" fmla="+- 0 2109 2000"/>
                  <a:gd name="T39" fmla="*/ 2109 h 141"/>
                  <a:gd name="T40" fmla="+- 0 2144 2021"/>
                  <a:gd name="T41" fmla="*/ T40 w 143"/>
                  <a:gd name="T42" fmla="+- 0 2126 2000"/>
                  <a:gd name="T43" fmla="*/ 2126 h 141"/>
                  <a:gd name="T44" fmla="+- 0 2158 2021"/>
                  <a:gd name="T45" fmla="*/ T44 w 143"/>
                  <a:gd name="T46" fmla="+- 0 2141 2000"/>
                  <a:gd name="T47" fmla="*/ 2141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3" h="141">
                    <a:moveTo>
                      <a:pt x="137" y="141"/>
                    </a:moveTo>
                    <a:lnTo>
                      <a:pt x="0" y="141"/>
                    </a:lnTo>
                    <a:lnTo>
                      <a:pt x="0" y="0"/>
                    </a:lnTo>
                    <a:lnTo>
                      <a:pt x="142" y="1"/>
                    </a:lnTo>
                    <a:lnTo>
                      <a:pt x="127" y="13"/>
                    </a:lnTo>
                    <a:lnTo>
                      <a:pt x="116" y="30"/>
                    </a:lnTo>
                    <a:lnTo>
                      <a:pt x="108" y="50"/>
                    </a:lnTo>
                    <a:lnTo>
                      <a:pt x="105" y="73"/>
                    </a:lnTo>
                    <a:lnTo>
                      <a:pt x="107" y="89"/>
                    </a:lnTo>
                    <a:lnTo>
                      <a:pt x="113" y="109"/>
                    </a:lnTo>
                    <a:lnTo>
                      <a:pt x="123" y="126"/>
                    </a:lnTo>
                    <a:lnTo>
                      <a:pt x="137"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28" name="Group 875"/>
            <p:cNvGrpSpPr>
              <a:grpSpLocks/>
            </p:cNvGrpSpPr>
            <p:nvPr/>
          </p:nvGrpSpPr>
          <p:grpSpPr bwMode="auto">
            <a:xfrm>
              <a:off x="2165" y="2013"/>
              <a:ext cx="61" cy="112"/>
              <a:chOff x="2165" y="2013"/>
              <a:chExt cx="61" cy="112"/>
            </a:xfrm>
          </p:grpSpPr>
          <p:sp>
            <p:nvSpPr>
              <p:cNvPr id="515" name="Freeform 880"/>
              <p:cNvSpPr>
                <a:spLocks/>
              </p:cNvSpPr>
              <p:nvPr/>
            </p:nvSpPr>
            <p:spPr bwMode="auto">
              <a:xfrm>
                <a:off x="2165" y="2013"/>
                <a:ext cx="61" cy="112"/>
              </a:xfrm>
              <a:custGeom>
                <a:avLst/>
                <a:gdLst>
                  <a:gd name="T0" fmla="+- 0 2198 2165"/>
                  <a:gd name="T1" fmla="*/ T0 w 61"/>
                  <a:gd name="T2" fmla="+- 0 2104 2013"/>
                  <a:gd name="T3" fmla="*/ 2104 h 112"/>
                  <a:gd name="T4" fmla="+- 0 2192 2165"/>
                  <a:gd name="T5" fmla="*/ T4 w 61"/>
                  <a:gd name="T6" fmla="+- 0 2104 2013"/>
                  <a:gd name="T7" fmla="*/ 2104 h 112"/>
                  <a:gd name="T8" fmla="+- 0 2192 2165"/>
                  <a:gd name="T9" fmla="*/ T8 w 61"/>
                  <a:gd name="T10" fmla="+- 0 2070 2013"/>
                  <a:gd name="T11" fmla="*/ 2070 h 112"/>
                  <a:gd name="T12" fmla="+- 0 2183 2165"/>
                  <a:gd name="T13" fmla="*/ T12 w 61"/>
                  <a:gd name="T14" fmla="+- 0 2068 2013"/>
                  <a:gd name="T15" fmla="*/ 2068 h 112"/>
                  <a:gd name="T16" fmla="+- 0 2177 2165"/>
                  <a:gd name="T17" fmla="*/ T16 w 61"/>
                  <a:gd name="T18" fmla="+- 0 2066 2013"/>
                  <a:gd name="T19" fmla="*/ 2066 h 112"/>
                  <a:gd name="T20" fmla="+- 0 2168 2165"/>
                  <a:gd name="T21" fmla="*/ T20 w 61"/>
                  <a:gd name="T22" fmla="+- 0 2058 2013"/>
                  <a:gd name="T23" fmla="*/ 2058 h 112"/>
                  <a:gd name="T24" fmla="+- 0 2166 2165"/>
                  <a:gd name="T25" fmla="*/ T24 w 61"/>
                  <a:gd name="T26" fmla="+- 0 2052 2013"/>
                  <a:gd name="T27" fmla="*/ 2052 h 112"/>
                  <a:gd name="T28" fmla="+- 0 2166 2165"/>
                  <a:gd name="T29" fmla="*/ T28 w 61"/>
                  <a:gd name="T30" fmla="+- 0 2039 2013"/>
                  <a:gd name="T31" fmla="*/ 2039 h 112"/>
                  <a:gd name="T32" fmla="+- 0 2169 2165"/>
                  <a:gd name="T33" fmla="*/ T32 w 61"/>
                  <a:gd name="T34" fmla="+- 0 2034 2013"/>
                  <a:gd name="T35" fmla="*/ 2034 h 112"/>
                  <a:gd name="T36" fmla="+- 0 2178 2165"/>
                  <a:gd name="T37" fmla="*/ T36 w 61"/>
                  <a:gd name="T38" fmla="+- 0 2024 2013"/>
                  <a:gd name="T39" fmla="*/ 2024 h 112"/>
                  <a:gd name="T40" fmla="+- 0 2184 2165"/>
                  <a:gd name="T41" fmla="*/ T40 w 61"/>
                  <a:gd name="T42" fmla="+- 0 2021 2013"/>
                  <a:gd name="T43" fmla="*/ 2021 h 112"/>
                  <a:gd name="T44" fmla="+- 0 2192 2165"/>
                  <a:gd name="T45" fmla="*/ T44 w 61"/>
                  <a:gd name="T46" fmla="+- 0 2021 2013"/>
                  <a:gd name="T47" fmla="*/ 2021 h 112"/>
                  <a:gd name="T48" fmla="+- 0 2192 2165"/>
                  <a:gd name="T49" fmla="*/ T48 w 61"/>
                  <a:gd name="T50" fmla="+- 0 2013 2013"/>
                  <a:gd name="T51" fmla="*/ 2013 h 112"/>
                  <a:gd name="T52" fmla="+- 0 2198 2165"/>
                  <a:gd name="T53" fmla="*/ T52 w 61"/>
                  <a:gd name="T54" fmla="+- 0 2013 2013"/>
                  <a:gd name="T55" fmla="*/ 2013 h 112"/>
                  <a:gd name="T56" fmla="+- 0 2198 2165"/>
                  <a:gd name="T57" fmla="*/ T56 w 61"/>
                  <a:gd name="T58" fmla="+- 0 2021 2013"/>
                  <a:gd name="T59" fmla="*/ 2021 h 112"/>
                  <a:gd name="T60" fmla="+- 0 2206 2165"/>
                  <a:gd name="T61" fmla="*/ T60 w 61"/>
                  <a:gd name="T62" fmla="+- 0 2022 2013"/>
                  <a:gd name="T63" fmla="*/ 2022 h 112"/>
                  <a:gd name="T64" fmla="+- 0 2212 2165"/>
                  <a:gd name="T65" fmla="*/ T64 w 61"/>
                  <a:gd name="T66" fmla="+- 0 2024 2013"/>
                  <a:gd name="T67" fmla="*/ 2024 h 112"/>
                  <a:gd name="T68" fmla="+- 0 2216 2165"/>
                  <a:gd name="T69" fmla="*/ T68 w 61"/>
                  <a:gd name="T70" fmla="+- 0 2028 2013"/>
                  <a:gd name="T71" fmla="*/ 2028 h 112"/>
                  <a:gd name="T72" fmla="+- 0 2218 2165"/>
                  <a:gd name="T73" fmla="*/ T72 w 61"/>
                  <a:gd name="T74" fmla="+- 0 2030 2013"/>
                  <a:gd name="T75" fmla="*/ 2030 h 112"/>
                  <a:gd name="T76" fmla="+- 0 2192 2165"/>
                  <a:gd name="T77" fmla="*/ T76 w 61"/>
                  <a:gd name="T78" fmla="+- 0 2030 2013"/>
                  <a:gd name="T79" fmla="*/ 2030 h 112"/>
                  <a:gd name="T80" fmla="+- 0 2187 2165"/>
                  <a:gd name="T81" fmla="*/ T80 w 61"/>
                  <a:gd name="T82" fmla="+- 0 2030 2013"/>
                  <a:gd name="T83" fmla="*/ 2030 h 112"/>
                  <a:gd name="T84" fmla="+- 0 2183 2165"/>
                  <a:gd name="T85" fmla="*/ T84 w 61"/>
                  <a:gd name="T86" fmla="+- 0 2032 2013"/>
                  <a:gd name="T87" fmla="*/ 2032 h 112"/>
                  <a:gd name="T88" fmla="+- 0 2181 2165"/>
                  <a:gd name="T89" fmla="*/ T88 w 61"/>
                  <a:gd name="T90" fmla="+- 0 2035 2013"/>
                  <a:gd name="T91" fmla="*/ 2035 h 112"/>
                  <a:gd name="T92" fmla="+- 0 2178 2165"/>
                  <a:gd name="T93" fmla="*/ T92 w 61"/>
                  <a:gd name="T94" fmla="+- 0 2038 2013"/>
                  <a:gd name="T95" fmla="*/ 2038 h 112"/>
                  <a:gd name="T96" fmla="+- 0 2177 2165"/>
                  <a:gd name="T97" fmla="*/ T96 w 61"/>
                  <a:gd name="T98" fmla="+- 0 2041 2013"/>
                  <a:gd name="T99" fmla="*/ 2041 h 112"/>
                  <a:gd name="T100" fmla="+- 0 2177 2165"/>
                  <a:gd name="T101" fmla="*/ T100 w 61"/>
                  <a:gd name="T102" fmla="+- 0 2049 2013"/>
                  <a:gd name="T103" fmla="*/ 2049 h 112"/>
                  <a:gd name="T104" fmla="+- 0 2179 2165"/>
                  <a:gd name="T105" fmla="*/ T104 w 61"/>
                  <a:gd name="T106" fmla="+- 0 2052 2013"/>
                  <a:gd name="T107" fmla="*/ 2052 h 112"/>
                  <a:gd name="T108" fmla="+- 0 2181 2165"/>
                  <a:gd name="T109" fmla="*/ T108 w 61"/>
                  <a:gd name="T110" fmla="+- 0 2054 2013"/>
                  <a:gd name="T111" fmla="*/ 2054 h 112"/>
                  <a:gd name="T112" fmla="+- 0 2184 2165"/>
                  <a:gd name="T113" fmla="*/ T112 w 61"/>
                  <a:gd name="T114" fmla="+- 0 2057 2013"/>
                  <a:gd name="T115" fmla="*/ 2057 h 112"/>
                  <a:gd name="T116" fmla="+- 0 2188 2165"/>
                  <a:gd name="T117" fmla="*/ T116 w 61"/>
                  <a:gd name="T118" fmla="+- 0 2058 2013"/>
                  <a:gd name="T119" fmla="*/ 2058 h 112"/>
                  <a:gd name="T120" fmla="+- 0 2192 2165"/>
                  <a:gd name="T121" fmla="*/ T120 w 61"/>
                  <a:gd name="T122" fmla="+- 0 2059 2013"/>
                  <a:gd name="T123" fmla="*/ 2059 h 112"/>
                  <a:gd name="T124" fmla="+- 0 2198 2165"/>
                  <a:gd name="T125" fmla="*/ T124 w 61"/>
                  <a:gd name="T126" fmla="+- 0 2059 2013"/>
                  <a:gd name="T127" fmla="*/ 2059 h 112"/>
                  <a:gd name="T128" fmla="+- 0 2198 2165"/>
                  <a:gd name="T129" fmla="*/ T128 w 61"/>
                  <a:gd name="T130" fmla="+- 0 2060 2013"/>
                  <a:gd name="T131" fmla="*/ 2060 h 112"/>
                  <a:gd name="T132" fmla="+- 0 2207 2165"/>
                  <a:gd name="T133" fmla="*/ T132 w 61"/>
                  <a:gd name="T134" fmla="+- 0 2063 2013"/>
                  <a:gd name="T135" fmla="*/ 2063 h 112"/>
                  <a:gd name="T136" fmla="+- 0 2214 2165"/>
                  <a:gd name="T137" fmla="*/ T136 w 61"/>
                  <a:gd name="T138" fmla="+- 0 2065 2013"/>
                  <a:gd name="T139" fmla="*/ 2065 h 112"/>
                  <a:gd name="T140" fmla="+- 0 2222 2165"/>
                  <a:gd name="T141" fmla="*/ T140 w 61"/>
                  <a:gd name="T142" fmla="+- 0 2072 2013"/>
                  <a:gd name="T143" fmla="*/ 2072 h 112"/>
                  <a:gd name="T144" fmla="+- 0 2198 2165"/>
                  <a:gd name="T145" fmla="*/ T144 w 61"/>
                  <a:gd name="T146" fmla="+- 0 2072 2013"/>
                  <a:gd name="T147" fmla="*/ 2072 h 112"/>
                  <a:gd name="T148" fmla="+- 0 2198 2165"/>
                  <a:gd name="T149" fmla="*/ T148 w 61"/>
                  <a:gd name="T150" fmla="+- 0 2104 2013"/>
                  <a:gd name="T151" fmla="*/ 2104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61" h="112">
                    <a:moveTo>
                      <a:pt x="33" y="91"/>
                    </a:moveTo>
                    <a:lnTo>
                      <a:pt x="27" y="91"/>
                    </a:lnTo>
                    <a:lnTo>
                      <a:pt x="27" y="57"/>
                    </a:lnTo>
                    <a:lnTo>
                      <a:pt x="18" y="55"/>
                    </a:lnTo>
                    <a:lnTo>
                      <a:pt x="12" y="53"/>
                    </a:lnTo>
                    <a:lnTo>
                      <a:pt x="3" y="45"/>
                    </a:lnTo>
                    <a:lnTo>
                      <a:pt x="1" y="39"/>
                    </a:lnTo>
                    <a:lnTo>
                      <a:pt x="1" y="26"/>
                    </a:lnTo>
                    <a:lnTo>
                      <a:pt x="4" y="21"/>
                    </a:lnTo>
                    <a:lnTo>
                      <a:pt x="13" y="11"/>
                    </a:lnTo>
                    <a:lnTo>
                      <a:pt x="19" y="8"/>
                    </a:lnTo>
                    <a:lnTo>
                      <a:pt x="27" y="8"/>
                    </a:lnTo>
                    <a:lnTo>
                      <a:pt x="27" y="0"/>
                    </a:lnTo>
                    <a:lnTo>
                      <a:pt x="33" y="0"/>
                    </a:lnTo>
                    <a:lnTo>
                      <a:pt x="33" y="8"/>
                    </a:lnTo>
                    <a:lnTo>
                      <a:pt x="41" y="9"/>
                    </a:lnTo>
                    <a:lnTo>
                      <a:pt x="47" y="11"/>
                    </a:lnTo>
                    <a:lnTo>
                      <a:pt x="51" y="15"/>
                    </a:lnTo>
                    <a:lnTo>
                      <a:pt x="53" y="17"/>
                    </a:lnTo>
                    <a:lnTo>
                      <a:pt x="27" y="17"/>
                    </a:lnTo>
                    <a:lnTo>
                      <a:pt x="22" y="17"/>
                    </a:lnTo>
                    <a:lnTo>
                      <a:pt x="18" y="19"/>
                    </a:lnTo>
                    <a:lnTo>
                      <a:pt x="16" y="22"/>
                    </a:lnTo>
                    <a:lnTo>
                      <a:pt x="13" y="25"/>
                    </a:lnTo>
                    <a:lnTo>
                      <a:pt x="12" y="28"/>
                    </a:lnTo>
                    <a:lnTo>
                      <a:pt x="12" y="36"/>
                    </a:lnTo>
                    <a:lnTo>
                      <a:pt x="14" y="39"/>
                    </a:lnTo>
                    <a:lnTo>
                      <a:pt x="16" y="41"/>
                    </a:lnTo>
                    <a:lnTo>
                      <a:pt x="19" y="44"/>
                    </a:lnTo>
                    <a:lnTo>
                      <a:pt x="23" y="45"/>
                    </a:lnTo>
                    <a:lnTo>
                      <a:pt x="27" y="46"/>
                    </a:lnTo>
                    <a:lnTo>
                      <a:pt x="33" y="46"/>
                    </a:lnTo>
                    <a:lnTo>
                      <a:pt x="33" y="47"/>
                    </a:lnTo>
                    <a:lnTo>
                      <a:pt x="42" y="50"/>
                    </a:lnTo>
                    <a:lnTo>
                      <a:pt x="49" y="52"/>
                    </a:lnTo>
                    <a:lnTo>
                      <a:pt x="57" y="59"/>
                    </a:lnTo>
                    <a:lnTo>
                      <a:pt x="33" y="59"/>
                    </a:lnTo>
                    <a:lnTo>
                      <a:pt x="33"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16" name="Freeform 879"/>
              <p:cNvSpPr>
                <a:spLocks/>
              </p:cNvSpPr>
              <p:nvPr/>
            </p:nvSpPr>
            <p:spPr bwMode="auto">
              <a:xfrm>
                <a:off x="2165" y="2013"/>
                <a:ext cx="61" cy="112"/>
              </a:xfrm>
              <a:custGeom>
                <a:avLst/>
                <a:gdLst>
                  <a:gd name="T0" fmla="+- 0 2198 2165"/>
                  <a:gd name="T1" fmla="*/ T0 w 61"/>
                  <a:gd name="T2" fmla="+- 0 2059 2013"/>
                  <a:gd name="T3" fmla="*/ 2059 h 112"/>
                  <a:gd name="T4" fmla="+- 0 2192 2165"/>
                  <a:gd name="T5" fmla="*/ T4 w 61"/>
                  <a:gd name="T6" fmla="+- 0 2059 2013"/>
                  <a:gd name="T7" fmla="*/ 2059 h 112"/>
                  <a:gd name="T8" fmla="+- 0 2192 2165"/>
                  <a:gd name="T9" fmla="*/ T8 w 61"/>
                  <a:gd name="T10" fmla="+- 0 2030 2013"/>
                  <a:gd name="T11" fmla="*/ 2030 h 112"/>
                  <a:gd name="T12" fmla="+- 0 2218 2165"/>
                  <a:gd name="T13" fmla="*/ T12 w 61"/>
                  <a:gd name="T14" fmla="+- 0 2030 2013"/>
                  <a:gd name="T15" fmla="*/ 2030 h 112"/>
                  <a:gd name="T16" fmla="+- 0 2198 2165"/>
                  <a:gd name="T17" fmla="*/ T16 w 61"/>
                  <a:gd name="T18" fmla="+- 0 2030 2013"/>
                  <a:gd name="T19" fmla="*/ 2030 h 112"/>
                  <a:gd name="T20" fmla="+- 0 2198 2165"/>
                  <a:gd name="T21" fmla="*/ T20 w 61"/>
                  <a:gd name="T22" fmla="+- 0 2059 2013"/>
                  <a:gd name="T23" fmla="*/ 2059 h 112"/>
                </a:gdLst>
                <a:ahLst/>
                <a:cxnLst>
                  <a:cxn ang="0">
                    <a:pos x="T1" y="T3"/>
                  </a:cxn>
                  <a:cxn ang="0">
                    <a:pos x="T5" y="T7"/>
                  </a:cxn>
                  <a:cxn ang="0">
                    <a:pos x="T9" y="T11"/>
                  </a:cxn>
                  <a:cxn ang="0">
                    <a:pos x="T13" y="T15"/>
                  </a:cxn>
                  <a:cxn ang="0">
                    <a:pos x="T17" y="T19"/>
                  </a:cxn>
                  <a:cxn ang="0">
                    <a:pos x="T21" y="T23"/>
                  </a:cxn>
                </a:cxnLst>
                <a:rect l="0" t="0" r="r" b="b"/>
                <a:pathLst>
                  <a:path w="61" h="112">
                    <a:moveTo>
                      <a:pt x="33" y="46"/>
                    </a:moveTo>
                    <a:lnTo>
                      <a:pt x="27" y="46"/>
                    </a:lnTo>
                    <a:lnTo>
                      <a:pt x="27" y="17"/>
                    </a:lnTo>
                    <a:lnTo>
                      <a:pt x="53" y="17"/>
                    </a:lnTo>
                    <a:lnTo>
                      <a:pt x="33" y="17"/>
                    </a:lnTo>
                    <a:lnTo>
                      <a:pt x="33" y="46"/>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17" name="Freeform 878"/>
              <p:cNvSpPr>
                <a:spLocks/>
              </p:cNvSpPr>
              <p:nvPr/>
            </p:nvSpPr>
            <p:spPr bwMode="auto">
              <a:xfrm>
                <a:off x="2165" y="2013"/>
                <a:ext cx="61" cy="112"/>
              </a:xfrm>
              <a:custGeom>
                <a:avLst/>
                <a:gdLst>
                  <a:gd name="T0" fmla="+- 0 2223 2165"/>
                  <a:gd name="T1" fmla="*/ T0 w 61"/>
                  <a:gd name="T2" fmla="+- 0 2045 2013"/>
                  <a:gd name="T3" fmla="*/ 2045 h 112"/>
                  <a:gd name="T4" fmla="+- 0 2212 2165"/>
                  <a:gd name="T5" fmla="*/ T4 w 61"/>
                  <a:gd name="T6" fmla="+- 0 2045 2013"/>
                  <a:gd name="T7" fmla="*/ 2045 h 112"/>
                  <a:gd name="T8" fmla="+- 0 2212 2165"/>
                  <a:gd name="T9" fmla="*/ T8 w 61"/>
                  <a:gd name="T10" fmla="+- 0 2042 2013"/>
                  <a:gd name="T11" fmla="*/ 2042 h 112"/>
                  <a:gd name="T12" fmla="+- 0 2211 2165"/>
                  <a:gd name="T13" fmla="*/ T12 w 61"/>
                  <a:gd name="T14" fmla="+- 0 2039 2013"/>
                  <a:gd name="T15" fmla="*/ 2039 h 112"/>
                  <a:gd name="T16" fmla="+- 0 2210 2165"/>
                  <a:gd name="T17" fmla="*/ T16 w 61"/>
                  <a:gd name="T18" fmla="+- 0 2037 2013"/>
                  <a:gd name="T19" fmla="*/ 2037 h 112"/>
                  <a:gd name="T20" fmla="+- 0 2207 2165"/>
                  <a:gd name="T21" fmla="*/ T20 w 61"/>
                  <a:gd name="T22" fmla="+- 0 2033 2013"/>
                  <a:gd name="T23" fmla="*/ 2033 h 112"/>
                  <a:gd name="T24" fmla="+- 0 2203 2165"/>
                  <a:gd name="T25" fmla="*/ T24 w 61"/>
                  <a:gd name="T26" fmla="+- 0 2031 2013"/>
                  <a:gd name="T27" fmla="*/ 2031 h 112"/>
                  <a:gd name="T28" fmla="+- 0 2198 2165"/>
                  <a:gd name="T29" fmla="*/ T28 w 61"/>
                  <a:gd name="T30" fmla="+- 0 2030 2013"/>
                  <a:gd name="T31" fmla="*/ 2030 h 112"/>
                  <a:gd name="T32" fmla="+- 0 2219 2165"/>
                  <a:gd name="T33" fmla="*/ T32 w 61"/>
                  <a:gd name="T34" fmla="+- 0 2030 2013"/>
                  <a:gd name="T35" fmla="*/ 2030 h 112"/>
                  <a:gd name="T36" fmla="+- 0 2221 2165"/>
                  <a:gd name="T37" fmla="*/ T36 w 61"/>
                  <a:gd name="T38" fmla="+- 0 2032 2013"/>
                  <a:gd name="T39" fmla="*/ 2032 h 112"/>
                  <a:gd name="T40" fmla="+- 0 2223 2165"/>
                  <a:gd name="T41" fmla="*/ T40 w 61"/>
                  <a:gd name="T42" fmla="+- 0 2038 2013"/>
                  <a:gd name="T43" fmla="*/ 2038 h 112"/>
                  <a:gd name="T44" fmla="+- 0 2223 2165"/>
                  <a:gd name="T45" fmla="*/ T44 w 61"/>
                  <a:gd name="T46" fmla="+- 0 2045 2013"/>
                  <a:gd name="T47" fmla="*/ 2045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1" h="112">
                    <a:moveTo>
                      <a:pt x="58" y="32"/>
                    </a:moveTo>
                    <a:lnTo>
                      <a:pt x="47" y="32"/>
                    </a:lnTo>
                    <a:lnTo>
                      <a:pt x="47" y="29"/>
                    </a:lnTo>
                    <a:lnTo>
                      <a:pt x="46" y="26"/>
                    </a:lnTo>
                    <a:lnTo>
                      <a:pt x="45" y="24"/>
                    </a:lnTo>
                    <a:lnTo>
                      <a:pt x="42" y="20"/>
                    </a:lnTo>
                    <a:lnTo>
                      <a:pt x="38" y="18"/>
                    </a:lnTo>
                    <a:lnTo>
                      <a:pt x="33" y="17"/>
                    </a:lnTo>
                    <a:lnTo>
                      <a:pt x="54" y="17"/>
                    </a:lnTo>
                    <a:lnTo>
                      <a:pt x="56" y="19"/>
                    </a:lnTo>
                    <a:lnTo>
                      <a:pt x="58" y="25"/>
                    </a:lnTo>
                    <a:lnTo>
                      <a:pt x="58" y="3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18" name="Freeform 877"/>
              <p:cNvSpPr>
                <a:spLocks/>
              </p:cNvSpPr>
              <p:nvPr/>
            </p:nvSpPr>
            <p:spPr bwMode="auto">
              <a:xfrm>
                <a:off x="2165" y="2013"/>
                <a:ext cx="61" cy="112"/>
              </a:xfrm>
              <a:custGeom>
                <a:avLst/>
                <a:gdLst>
                  <a:gd name="T0" fmla="+- 0 2221 2165"/>
                  <a:gd name="T1" fmla="*/ T0 w 61"/>
                  <a:gd name="T2" fmla="+- 0 2104 2013"/>
                  <a:gd name="T3" fmla="*/ 2104 h 112"/>
                  <a:gd name="T4" fmla="+- 0 2198 2165"/>
                  <a:gd name="T5" fmla="*/ T4 w 61"/>
                  <a:gd name="T6" fmla="+- 0 2104 2013"/>
                  <a:gd name="T7" fmla="*/ 2104 h 112"/>
                  <a:gd name="T8" fmla="+- 0 2205 2165"/>
                  <a:gd name="T9" fmla="*/ T8 w 61"/>
                  <a:gd name="T10" fmla="+- 0 2104 2013"/>
                  <a:gd name="T11" fmla="*/ 2104 h 112"/>
                  <a:gd name="T12" fmla="+- 0 2209 2165"/>
                  <a:gd name="T13" fmla="*/ T12 w 61"/>
                  <a:gd name="T14" fmla="+- 0 2101 2013"/>
                  <a:gd name="T15" fmla="*/ 2101 h 112"/>
                  <a:gd name="T16" fmla="+- 0 2213 2165"/>
                  <a:gd name="T17" fmla="*/ T16 w 61"/>
                  <a:gd name="T18" fmla="+- 0 2094 2013"/>
                  <a:gd name="T19" fmla="*/ 2094 h 112"/>
                  <a:gd name="T20" fmla="+- 0 2214 2165"/>
                  <a:gd name="T21" fmla="*/ T20 w 61"/>
                  <a:gd name="T22" fmla="+- 0 2091 2013"/>
                  <a:gd name="T23" fmla="*/ 2091 h 112"/>
                  <a:gd name="T24" fmla="+- 0 2214 2165"/>
                  <a:gd name="T25" fmla="*/ T24 w 61"/>
                  <a:gd name="T26" fmla="+- 0 2083 2013"/>
                  <a:gd name="T27" fmla="*/ 2083 h 112"/>
                  <a:gd name="T28" fmla="+- 0 2212 2165"/>
                  <a:gd name="T29" fmla="*/ T28 w 61"/>
                  <a:gd name="T30" fmla="+- 0 2079 2013"/>
                  <a:gd name="T31" fmla="*/ 2079 h 112"/>
                  <a:gd name="T32" fmla="+- 0 2209 2165"/>
                  <a:gd name="T33" fmla="*/ T32 w 61"/>
                  <a:gd name="T34" fmla="+- 0 2076 2013"/>
                  <a:gd name="T35" fmla="*/ 2076 h 112"/>
                  <a:gd name="T36" fmla="+- 0 2206 2165"/>
                  <a:gd name="T37" fmla="*/ T36 w 61"/>
                  <a:gd name="T38" fmla="+- 0 2074 2013"/>
                  <a:gd name="T39" fmla="*/ 2074 h 112"/>
                  <a:gd name="T40" fmla="+- 0 2203 2165"/>
                  <a:gd name="T41" fmla="*/ T40 w 61"/>
                  <a:gd name="T42" fmla="+- 0 2073 2013"/>
                  <a:gd name="T43" fmla="*/ 2073 h 112"/>
                  <a:gd name="T44" fmla="+- 0 2198 2165"/>
                  <a:gd name="T45" fmla="*/ T44 w 61"/>
                  <a:gd name="T46" fmla="+- 0 2072 2013"/>
                  <a:gd name="T47" fmla="*/ 2072 h 112"/>
                  <a:gd name="T48" fmla="+- 0 2222 2165"/>
                  <a:gd name="T49" fmla="*/ T48 w 61"/>
                  <a:gd name="T50" fmla="+- 0 2072 2013"/>
                  <a:gd name="T51" fmla="*/ 2072 h 112"/>
                  <a:gd name="T52" fmla="+- 0 2225 2165"/>
                  <a:gd name="T53" fmla="*/ T52 w 61"/>
                  <a:gd name="T54" fmla="+- 0 2077 2013"/>
                  <a:gd name="T55" fmla="*/ 2077 h 112"/>
                  <a:gd name="T56" fmla="+- 0 2225 2165"/>
                  <a:gd name="T57" fmla="*/ T56 w 61"/>
                  <a:gd name="T58" fmla="+- 0 2096 2013"/>
                  <a:gd name="T59" fmla="*/ 2096 h 112"/>
                  <a:gd name="T60" fmla="+- 0 2222 2165"/>
                  <a:gd name="T61" fmla="*/ T60 w 61"/>
                  <a:gd name="T62" fmla="+- 0 2103 2013"/>
                  <a:gd name="T63" fmla="*/ 2103 h 112"/>
                  <a:gd name="T64" fmla="+- 0 2221 2165"/>
                  <a:gd name="T65" fmla="*/ T64 w 61"/>
                  <a:gd name="T66" fmla="+- 0 2104 2013"/>
                  <a:gd name="T67" fmla="*/ 2104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112">
                    <a:moveTo>
                      <a:pt x="56" y="91"/>
                    </a:moveTo>
                    <a:lnTo>
                      <a:pt x="33" y="91"/>
                    </a:lnTo>
                    <a:lnTo>
                      <a:pt x="40" y="91"/>
                    </a:lnTo>
                    <a:lnTo>
                      <a:pt x="44" y="88"/>
                    </a:lnTo>
                    <a:lnTo>
                      <a:pt x="48" y="81"/>
                    </a:lnTo>
                    <a:lnTo>
                      <a:pt x="49" y="78"/>
                    </a:lnTo>
                    <a:lnTo>
                      <a:pt x="49" y="70"/>
                    </a:lnTo>
                    <a:lnTo>
                      <a:pt x="47" y="66"/>
                    </a:lnTo>
                    <a:lnTo>
                      <a:pt x="44" y="63"/>
                    </a:lnTo>
                    <a:lnTo>
                      <a:pt x="41" y="61"/>
                    </a:lnTo>
                    <a:lnTo>
                      <a:pt x="38" y="60"/>
                    </a:lnTo>
                    <a:lnTo>
                      <a:pt x="33" y="59"/>
                    </a:lnTo>
                    <a:lnTo>
                      <a:pt x="57" y="59"/>
                    </a:lnTo>
                    <a:lnTo>
                      <a:pt x="60" y="64"/>
                    </a:lnTo>
                    <a:lnTo>
                      <a:pt x="60" y="83"/>
                    </a:lnTo>
                    <a:lnTo>
                      <a:pt x="57" y="90"/>
                    </a:lnTo>
                    <a:lnTo>
                      <a:pt x="56"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19" name="Freeform 876"/>
              <p:cNvSpPr>
                <a:spLocks/>
              </p:cNvSpPr>
              <p:nvPr/>
            </p:nvSpPr>
            <p:spPr bwMode="auto">
              <a:xfrm>
                <a:off x="2165" y="2013"/>
                <a:ext cx="61" cy="112"/>
              </a:xfrm>
              <a:custGeom>
                <a:avLst/>
                <a:gdLst>
                  <a:gd name="T0" fmla="+- 0 2198 2165"/>
                  <a:gd name="T1" fmla="*/ T0 w 61"/>
                  <a:gd name="T2" fmla="+- 0 2125 2013"/>
                  <a:gd name="T3" fmla="*/ 2125 h 112"/>
                  <a:gd name="T4" fmla="+- 0 2192 2165"/>
                  <a:gd name="T5" fmla="*/ T4 w 61"/>
                  <a:gd name="T6" fmla="+- 0 2125 2013"/>
                  <a:gd name="T7" fmla="*/ 2125 h 112"/>
                  <a:gd name="T8" fmla="+- 0 2192 2165"/>
                  <a:gd name="T9" fmla="*/ T8 w 61"/>
                  <a:gd name="T10" fmla="+- 0 2113 2013"/>
                  <a:gd name="T11" fmla="*/ 2113 h 112"/>
                  <a:gd name="T12" fmla="+- 0 2180 2165"/>
                  <a:gd name="T13" fmla="*/ T12 w 61"/>
                  <a:gd name="T14" fmla="+- 0 2112 2013"/>
                  <a:gd name="T15" fmla="*/ 2112 h 112"/>
                  <a:gd name="T16" fmla="+- 0 2172 2165"/>
                  <a:gd name="T17" fmla="*/ T16 w 61"/>
                  <a:gd name="T18" fmla="+- 0 2108 2013"/>
                  <a:gd name="T19" fmla="*/ 2108 h 112"/>
                  <a:gd name="T20" fmla="+- 0 2166 2165"/>
                  <a:gd name="T21" fmla="*/ T20 w 61"/>
                  <a:gd name="T22" fmla="+- 0 2096 2013"/>
                  <a:gd name="T23" fmla="*/ 2096 h 112"/>
                  <a:gd name="T24" fmla="+- 0 2165 2165"/>
                  <a:gd name="T25" fmla="*/ T24 w 61"/>
                  <a:gd name="T26" fmla="+- 0 2091 2013"/>
                  <a:gd name="T27" fmla="*/ 2091 h 112"/>
                  <a:gd name="T28" fmla="+- 0 2165 2165"/>
                  <a:gd name="T29" fmla="*/ T28 w 61"/>
                  <a:gd name="T30" fmla="+- 0 2083 2013"/>
                  <a:gd name="T31" fmla="*/ 2083 h 112"/>
                  <a:gd name="T32" fmla="+- 0 2175 2165"/>
                  <a:gd name="T33" fmla="*/ T32 w 61"/>
                  <a:gd name="T34" fmla="+- 0 2083 2013"/>
                  <a:gd name="T35" fmla="*/ 2083 h 112"/>
                  <a:gd name="T36" fmla="+- 0 2176 2165"/>
                  <a:gd name="T37" fmla="*/ T36 w 61"/>
                  <a:gd name="T38" fmla="+- 0 2089 2013"/>
                  <a:gd name="T39" fmla="*/ 2089 h 112"/>
                  <a:gd name="T40" fmla="+- 0 2177 2165"/>
                  <a:gd name="T41" fmla="*/ T40 w 61"/>
                  <a:gd name="T42" fmla="+- 0 2093 2013"/>
                  <a:gd name="T43" fmla="*/ 2093 h 112"/>
                  <a:gd name="T44" fmla="+- 0 2181 2165"/>
                  <a:gd name="T45" fmla="*/ T44 w 61"/>
                  <a:gd name="T46" fmla="+- 0 2100 2013"/>
                  <a:gd name="T47" fmla="*/ 2100 h 112"/>
                  <a:gd name="T48" fmla="+- 0 2185 2165"/>
                  <a:gd name="T49" fmla="*/ T48 w 61"/>
                  <a:gd name="T50" fmla="+- 0 2103 2013"/>
                  <a:gd name="T51" fmla="*/ 2103 h 112"/>
                  <a:gd name="T52" fmla="+- 0 2192 2165"/>
                  <a:gd name="T53" fmla="*/ T52 w 61"/>
                  <a:gd name="T54" fmla="+- 0 2104 2013"/>
                  <a:gd name="T55" fmla="*/ 2104 h 112"/>
                  <a:gd name="T56" fmla="+- 0 2198 2165"/>
                  <a:gd name="T57" fmla="*/ T56 w 61"/>
                  <a:gd name="T58" fmla="+- 0 2104 2013"/>
                  <a:gd name="T59" fmla="*/ 2104 h 112"/>
                  <a:gd name="T60" fmla="+- 0 2198 2165"/>
                  <a:gd name="T61" fmla="*/ T60 w 61"/>
                  <a:gd name="T62" fmla="+- 0 2104 2013"/>
                  <a:gd name="T63" fmla="*/ 2104 h 112"/>
                  <a:gd name="T64" fmla="+- 0 2221 2165"/>
                  <a:gd name="T65" fmla="*/ T64 w 61"/>
                  <a:gd name="T66" fmla="+- 0 2104 2013"/>
                  <a:gd name="T67" fmla="*/ 2104 h 112"/>
                  <a:gd name="T68" fmla="+- 0 2215 2165"/>
                  <a:gd name="T69" fmla="*/ T68 w 61"/>
                  <a:gd name="T70" fmla="+- 0 2108 2013"/>
                  <a:gd name="T71" fmla="*/ 2108 h 112"/>
                  <a:gd name="T72" fmla="+- 0 2211 2165"/>
                  <a:gd name="T73" fmla="*/ T72 w 61"/>
                  <a:gd name="T74" fmla="+- 0 2110 2013"/>
                  <a:gd name="T75" fmla="*/ 2110 h 112"/>
                  <a:gd name="T76" fmla="+- 0 2205 2165"/>
                  <a:gd name="T77" fmla="*/ T76 w 61"/>
                  <a:gd name="T78" fmla="+- 0 2112 2013"/>
                  <a:gd name="T79" fmla="*/ 2112 h 112"/>
                  <a:gd name="T80" fmla="+- 0 2198 2165"/>
                  <a:gd name="T81" fmla="*/ T80 w 61"/>
                  <a:gd name="T82" fmla="+- 0 2113 2013"/>
                  <a:gd name="T83" fmla="*/ 2113 h 112"/>
                  <a:gd name="T84" fmla="+- 0 2198 2165"/>
                  <a:gd name="T85" fmla="*/ T84 w 61"/>
                  <a:gd name="T86" fmla="+- 0 2125 2013"/>
                  <a:gd name="T87" fmla="*/ 2125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61" h="112">
                    <a:moveTo>
                      <a:pt x="33" y="112"/>
                    </a:moveTo>
                    <a:lnTo>
                      <a:pt x="27" y="112"/>
                    </a:lnTo>
                    <a:lnTo>
                      <a:pt x="27" y="100"/>
                    </a:lnTo>
                    <a:lnTo>
                      <a:pt x="15" y="99"/>
                    </a:lnTo>
                    <a:lnTo>
                      <a:pt x="7" y="95"/>
                    </a:lnTo>
                    <a:lnTo>
                      <a:pt x="1" y="83"/>
                    </a:lnTo>
                    <a:lnTo>
                      <a:pt x="0" y="78"/>
                    </a:lnTo>
                    <a:lnTo>
                      <a:pt x="0" y="70"/>
                    </a:lnTo>
                    <a:lnTo>
                      <a:pt x="10" y="70"/>
                    </a:lnTo>
                    <a:lnTo>
                      <a:pt x="11" y="76"/>
                    </a:lnTo>
                    <a:lnTo>
                      <a:pt x="12" y="80"/>
                    </a:lnTo>
                    <a:lnTo>
                      <a:pt x="16" y="87"/>
                    </a:lnTo>
                    <a:lnTo>
                      <a:pt x="20" y="90"/>
                    </a:lnTo>
                    <a:lnTo>
                      <a:pt x="27" y="91"/>
                    </a:lnTo>
                    <a:lnTo>
                      <a:pt x="33" y="91"/>
                    </a:lnTo>
                    <a:lnTo>
                      <a:pt x="56" y="91"/>
                    </a:lnTo>
                    <a:lnTo>
                      <a:pt x="50" y="95"/>
                    </a:lnTo>
                    <a:lnTo>
                      <a:pt x="46" y="97"/>
                    </a:lnTo>
                    <a:lnTo>
                      <a:pt x="40" y="99"/>
                    </a:lnTo>
                    <a:lnTo>
                      <a:pt x="33" y="100"/>
                    </a:lnTo>
                    <a:lnTo>
                      <a:pt x="33" y="11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29" name="Group 873"/>
            <p:cNvGrpSpPr>
              <a:grpSpLocks/>
            </p:cNvGrpSpPr>
            <p:nvPr/>
          </p:nvGrpSpPr>
          <p:grpSpPr bwMode="auto">
            <a:xfrm>
              <a:off x="2001" y="1685"/>
              <a:ext cx="397" cy="189"/>
              <a:chOff x="2001" y="1685"/>
              <a:chExt cx="397" cy="189"/>
            </a:xfrm>
          </p:grpSpPr>
          <p:sp>
            <p:nvSpPr>
              <p:cNvPr id="514" name="Freeform 874"/>
              <p:cNvSpPr>
                <a:spLocks/>
              </p:cNvSpPr>
              <p:nvPr/>
            </p:nvSpPr>
            <p:spPr bwMode="auto">
              <a:xfrm>
                <a:off x="2001" y="1685"/>
                <a:ext cx="397" cy="189"/>
              </a:xfrm>
              <a:custGeom>
                <a:avLst/>
                <a:gdLst>
                  <a:gd name="T0" fmla="+- 0 2001 2001"/>
                  <a:gd name="T1" fmla="*/ T0 w 397"/>
                  <a:gd name="T2" fmla="+- 0 1685 1685"/>
                  <a:gd name="T3" fmla="*/ 1685 h 189"/>
                  <a:gd name="T4" fmla="+- 0 2397 2001"/>
                  <a:gd name="T5" fmla="*/ T4 w 397"/>
                  <a:gd name="T6" fmla="+- 0 1685 1685"/>
                  <a:gd name="T7" fmla="*/ 1685 h 189"/>
                  <a:gd name="T8" fmla="+- 0 2397 2001"/>
                  <a:gd name="T9" fmla="*/ T8 w 397"/>
                  <a:gd name="T10" fmla="+- 0 1873 1685"/>
                  <a:gd name="T11" fmla="*/ 1873 h 189"/>
                  <a:gd name="T12" fmla="+- 0 2001 2001"/>
                  <a:gd name="T13" fmla="*/ T12 w 397"/>
                  <a:gd name="T14" fmla="+- 0 1873 1685"/>
                  <a:gd name="T15" fmla="*/ 1873 h 189"/>
                  <a:gd name="T16" fmla="+- 0 2001 2001"/>
                  <a:gd name="T17" fmla="*/ T16 w 397"/>
                  <a:gd name="T18" fmla="+- 0 1685 1685"/>
                  <a:gd name="T19" fmla="*/ 1685 h 189"/>
                </a:gdLst>
                <a:ahLst/>
                <a:cxnLst>
                  <a:cxn ang="0">
                    <a:pos x="T1" y="T3"/>
                  </a:cxn>
                  <a:cxn ang="0">
                    <a:pos x="T5" y="T7"/>
                  </a:cxn>
                  <a:cxn ang="0">
                    <a:pos x="T9" y="T11"/>
                  </a:cxn>
                  <a:cxn ang="0">
                    <a:pos x="T13" y="T15"/>
                  </a:cxn>
                  <a:cxn ang="0">
                    <a:pos x="T17" y="T19"/>
                  </a:cxn>
                </a:cxnLst>
                <a:rect l="0" t="0" r="r" b="b"/>
                <a:pathLst>
                  <a:path w="397" h="189">
                    <a:moveTo>
                      <a:pt x="0" y="0"/>
                    </a:moveTo>
                    <a:lnTo>
                      <a:pt x="396" y="0"/>
                    </a:lnTo>
                    <a:lnTo>
                      <a:pt x="396" y="188"/>
                    </a:lnTo>
                    <a:lnTo>
                      <a:pt x="0" y="188"/>
                    </a:lnTo>
                    <a:lnTo>
                      <a:pt x="0" y="0"/>
                    </a:lnTo>
                    <a:close/>
                  </a:path>
                </a:pathLst>
              </a:custGeom>
              <a:noFill/>
              <a:ln w="15684">
                <a:solidFill>
                  <a:srgbClr val="9BD0D5"/>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30" name="Group 871"/>
            <p:cNvGrpSpPr>
              <a:grpSpLocks/>
            </p:cNvGrpSpPr>
            <p:nvPr/>
          </p:nvGrpSpPr>
          <p:grpSpPr bwMode="auto">
            <a:xfrm>
              <a:off x="2223" y="1709"/>
              <a:ext cx="151" cy="141"/>
              <a:chOff x="2223" y="1709"/>
              <a:chExt cx="151" cy="141"/>
            </a:xfrm>
          </p:grpSpPr>
          <p:sp>
            <p:nvSpPr>
              <p:cNvPr id="513" name="Freeform 872"/>
              <p:cNvSpPr>
                <a:spLocks/>
              </p:cNvSpPr>
              <p:nvPr/>
            </p:nvSpPr>
            <p:spPr bwMode="auto">
              <a:xfrm>
                <a:off x="2223" y="1709"/>
                <a:ext cx="151" cy="141"/>
              </a:xfrm>
              <a:custGeom>
                <a:avLst/>
                <a:gdLst>
                  <a:gd name="T0" fmla="+- 0 2374 2223"/>
                  <a:gd name="T1" fmla="*/ T0 w 151"/>
                  <a:gd name="T2" fmla="+- 0 1850 1709"/>
                  <a:gd name="T3" fmla="*/ 1850 h 141"/>
                  <a:gd name="T4" fmla="+- 0 2243 2223"/>
                  <a:gd name="T5" fmla="*/ T4 w 151"/>
                  <a:gd name="T6" fmla="+- 0 1837 1709"/>
                  <a:gd name="T7" fmla="*/ 1837 h 141"/>
                  <a:gd name="T8" fmla="+- 0 2253 2223"/>
                  <a:gd name="T9" fmla="*/ T8 w 151"/>
                  <a:gd name="T10" fmla="+- 0 1821 1709"/>
                  <a:gd name="T11" fmla="*/ 1821 h 141"/>
                  <a:gd name="T12" fmla="+- 0 2260 2223"/>
                  <a:gd name="T13" fmla="*/ T12 w 151"/>
                  <a:gd name="T14" fmla="+- 0 1802 1709"/>
                  <a:gd name="T15" fmla="*/ 1802 h 141"/>
                  <a:gd name="T16" fmla="+- 0 2251 2223"/>
                  <a:gd name="T17" fmla="*/ T16 w 151"/>
                  <a:gd name="T18" fmla="+- 0 1737 1709"/>
                  <a:gd name="T19" fmla="*/ 1737 h 141"/>
                  <a:gd name="T20" fmla="+- 0 2223 2223"/>
                  <a:gd name="T21" fmla="*/ T20 w 151"/>
                  <a:gd name="T22" fmla="+- 0 1709 1709"/>
                  <a:gd name="T23" fmla="*/ 1709 h 141"/>
                  <a:gd name="T24" fmla="+- 0 2374 2223"/>
                  <a:gd name="T25" fmla="*/ T24 w 151"/>
                  <a:gd name="T26" fmla="+- 0 1709 1709"/>
                  <a:gd name="T27" fmla="*/ 1709 h 141"/>
                  <a:gd name="T28" fmla="+- 0 2374 2223"/>
                  <a:gd name="T29" fmla="*/ T28 w 151"/>
                  <a:gd name="T30" fmla="+- 0 1850 1709"/>
                  <a:gd name="T31" fmla="*/ 1850 h 14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1" h="141">
                    <a:moveTo>
                      <a:pt x="151" y="141"/>
                    </a:moveTo>
                    <a:lnTo>
                      <a:pt x="20" y="128"/>
                    </a:lnTo>
                    <a:lnTo>
                      <a:pt x="30" y="112"/>
                    </a:lnTo>
                    <a:lnTo>
                      <a:pt x="37" y="93"/>
                    </a:lnTo>
                    <a:lnTo>
                      <a:pt x="28" y="28"/>
                    </a:lnTo>
                    <a:lnTo>
                      <a:pt x="0" y="0"/>
                    </a:lnTo>
                    <a:lnTo>
                      <a:pt x="151" y="0"/>
                    </a:lnTo>
                    <a:lnTo>
                      <a:pt x="151"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31" name="Group 869"/>
            <p:cNvGrpSpPr>
              <a:grpSpLocks/>
            </p:cNvGrpSpPr>
            <p:nvPr/>
          </p:nvGrpSpPr>
          <p:grpSpPr bwMode="auto">
            <a:xfrm>
              <a:off x="2021" y="1709"/>
              <a:ext cx="143" cy="141"/>
              <a:chOff x="2021" y="1709"/>
              <a:chExt cx="143" cy="141"/>
            </a:xfrm>
          </p:grpSpPr>
          <p:sp>
            <p:nvSpPr>
              <p:cNvPr id="512" name="Freeform 870"/>
              <p:cNvSpPr>
                <a:spLocks/>
              </p:cNvSpPr>
              <p:nvPr/>
            </p:nvSpPr>
            <p:spPr bwMode="auto">
              <a:xfrm>
                <a:off x="2021" y="1709"/>
                <a:ext cx="143" cy="141"/>
              </a:xfrm>
              <a:custGeom>
                <a:avLst/>
                <a:gdLst>
                  <a:gd name="T0" fmla="+- 0 2158 2021"/>
                  <a:gd name="T1" fmla="*/ T0 w 143"/>
                  <a:gd name="T2" fmla="+- 0 1850 1709"/>
                  <a:gd name="T3" fmla="*/ 1850 h 141"/>
                  <a:gd name="T4" fmla="+- 0 2021 2021"/>
                  <a:gd name="T5" fmla="*/ T4 w 143"/>
                  <a:gd name="T6" fmla="+- 0 1850 1709"/>
                  <a:gd name="T7" fmla="*/ 1850 h 141"/>
                  <a:gd name="T8" fmla="+- 0 2021 2021"/>
                  <a:gd name="T9" fmla="*/ T8 w 143"/>
                  <a:gd name="T10" fmla="+- 0 1709 1709"/>
                  <a:gd name="T11" fmla="*/ 1709 h 141"/>
                  <a:gd name="T12" fmla="+- 0 2163 2021"/>
                  <a:gd name="T13" fmla="*/ T12 w 143"/>
                  <a:gd name="T14" fmla="+- 0 1710 1709"/>
                  <a:gd name="T15" fmla="*/ 1710 h 141"/>
                  <a:gd name="T16" fmla="+- 0 2148 2021"/>
                  <a:gd name="T17" fmla="*/ T16 w 143"/>
                  <a:gd name="T18" fmla="+- 0 1722 1709"/>
                  <a:gd name="T19" fmla="*/ 1722 h 141"/>
                  <a:gd name="T20" fmla="+- 0 2137 2021"/>
                  <a:gd name="T21" fmla="*/ T20 w 143"/>
                  <a:gd name="T22" fmla="+- 0 1739 1709"/>
                  <a:gd name="T23" fmla="*/ 1739 h 141"/>
                  <a:gd name="T24" fmla="+- 0 2129 2021"/>
                  <a:gd name="T25" fmla="*/ T24 w 143"/>
                  <a:gd name="T26" fmla="+- 0 1760 1709"/>
                  <a:gd name="T27" fmla="*/ 1760 h 141"/>
                  <a:gd name="T28" fmla="+- 0 2126 2021"/>
                  <a:gd name="T29" fmla="*/ T28 w 143"/>
                  <a:gd name="T30" fmla="+- 0 1782 1709"/>
                  <a:gd name="T31" fmla="*/ 1782 h 141"/>
                  <a:gd name="T32" fmla="+- 0 2128 2021"/>
                  <a:gd name="T33" fmla="*/ T32 w 143"/>
                  <a:gd name="T34" fmla="+- 0 1798 1709"/>
                  <a:gd name="T35" fmla="*/ 1798 h 141"/>
                  <a:gd name="T36" fmla="+- 0 2134 2021"/>
                  <a:gd name="T37" fmla="*/ T36 w 143"/>
                  <a:gd name="T38" fmla="+- 0 1818 1709"/>
                  <a:gd name="T39" fmla="*/ 1818 h 141"/>
                  <a:gd name="T40" fmla="+- 0 2144 2021"/>
                  <a:gd name="T41" fmla="*/ T40 w 143"/>
                  <a:gd name="T42" fmla="+- 0 1835 1709"/>
                  <a:gd name="T43" fmla="*/ 1835 h 141"/>
                  <a:gd name="T44" fmla="+- 0 2158 2021"/>
                  <a:gd name="T45" fmla="*/ T44 w 143"/>
                  <a:gd name="T46" fmla="+- 0 1850 1709"/>
                  <a:gd name="T47" fmla="*/ 1850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3" h="141">
                    <a:moveTo>
                      <a:pt x="137" y="141"/>
                    </a:moveTo>
                    <a:lnTo>
                      <a:pt x="0" y="141"/>
                    </a:lnTo>
                    <a:lnTo>
                      <a:pt x="0" y="0"/>
                    </a:lnTo>
                    <a:lnTo>
                      <a:pt x="142" y="1"/>
                    </a:lnTo>
                    <a:lnTo>
                      <a:pt x="127" y="13"/>
                    </a:lnTo>
                    <a:lnTo>
                      <a:pt x="116" y="30"/>
                    </a:lnTo>
                    <a:lnTo>
                      <a:pt x="108" y="51"/>
                    </a:lnTo>
                    <a:lnTo>
                      <a:pt x="105" y="73"/>
                    </a:lnTo>
                    <a:lnTo>
                      <a:pt x="107" y="89"/>
                    </a:lnTo>
                    <a:lnTo>
                      <a:pt x="113" y="109"/>
                    </a:lnTo>
                    <a:lnTo>
                      <a:pt x="123" y="126"/>
                    </a:lnTo>
                    <a:lnTo>
                      <a:pt x="137"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32" name="Group 863"/>
            <p:cNvGrpSpPr>
              <a:grpSpLocks/>
            </p:cNvGrpSpPr>
            <p:nvPr/>
          </p:nvGrpSpPr>
          <p:grpSpPr bwMode="auto">
            <a:xfrm>
              <a:off x="2165" y="1722"/>
              <a:ext cx="61" cy="112"/>
              <a:chOff x="2165" y="1722"/>
              <a:chExt cx="61" cy="112"/>
            </a:xfrm>
          </p:grpSpPr>
          <p:sp>
            <p:nvSpPr>
              <p:cNvPr id="507" name="Freeform 868"/>
              <p:cNvSpPr>
                <a:spLocks/>
              </p:cNvSpPr>
              <p:nvPr/>
            </p:nvSpPr>
            <p:spPr bwMode="auto">
              <a:xfrm>
                <a:off x="2165" y="1722"/>
                <a:ext cx="61" cy="112"/>
              </a:xfrm>
              <a:custGeom>
                <a:avLst/>
                <a:gdLst>
                  <a:gd name="T0" fmla="+- 0 2198 2165"/>
                  <a:gd name="T1" fmla="*/ T0 w 61"/>
                  <a:gd name="T2" fmla="+- 0 1813 1722"/>
                  <a:gd name="T3" fmla="*/ 1813 h 112"/>
                  <a:gd name="T4" fmla="+- 0 2192 2165"/>
                  <a:gd name="T5" fmla="*/ T4 w 61"/>
                  <a:gd name="T6" fmla="+- 0 1813 1722"/>
                  <a:gd name="T7" fmla="*/ 1813 h 112"/>
                  <a:gd name="T8" fmla="+- 0 2192 2165"/>
                  <a:gd name="T9" fmla="*/ T8 w 61"/>
                  <a:gd name="T10" fmla="+- 0 1779 1722"/>
                  <a:gd name="T11" fmla="*/ 1779 h 112"/>
                  <a:gd name="T12" fmla="+- 0 2183 2165"/>
                  <a:gd name="T13" fmla="*/ T12 w 61"/>
                  <a:gd name="T14" fmla="+- 0 1778 1722"/>
                  <a:gd name="T15" fmla="*/ 1778 h 112"/>
                  <a:gd name="T16" fmla="+- 0 2177 2165"/>
                  <a:gd name="T17" fmla="*/ T16 w 61"/>
                  <a:gd name="T18" fmla="+- 0 1775 1722"/>
                  <a:gd name="T19" fmla="*/ 1775 h 112"/>
                  <a:gd name="T20" fmla="+- 0 2168 2165"/>
                  <a:gd name="T21" fmla="*/ T20 w 61"/>
                  <a:gd name="T22" fmla="+- 0 1767 1722"/>
                  <a:gd name="T23" fmla="*/ 1767 h 112"/>
                  <a:gd name="T24" fmla="+- 0 2166 2165"/>
                  <a:gd name="T25" fmla="*/ T24 w 61"/>
                  <a:gd name="T26" fmla="+- 0 1762 1722"/>
                  <a:gd name="T27" fmla="*/ 1762 h 112"/>
                  <a:gd name="T28" fmla="+- 0 2166 2165"/>
                  <a:gd name="T29" fmla="*/ T28 w 61"/>
                  <a:gd name="T30" fmla="+- 0 1748 1722"/>
                  <a:gd name="T31" fmla="*/ 1748 h 112"/>
                  <a:gd name="T32" fmla="+- 0 2169 2165"/>
                  <a:gd name="T33" fmla="*/ T32 w 61"/>
                  <a:gd name="T34" fmla="+- 0 1743 1722"/>
                  <a:gd name="T35" fmla="*/ 1743 h 112"/>
                  <a:gd name="T36" fmla="+- 0 2178 2165"/>
                  <a:gd name="T37" fmla="*/ T36 w 61"/>
                  <a:gd name="T38" fmla="+- 0 1733 1722"/>
                  <a:gd name="T39" fmla="*/ 1733 h 112"/>
                  <a:gd name="T40" fmla="+- 0 2184 2165"/>
                  <a:gd name="T41" fmla="*/ T40 w 61"/>
                  <a:gd name="T42" fmla="+- 0 1730 1722"/>
                  <a:gd name="T43" fmla="*/ 1730 h 112"/>
                  <a:gd name="T44" fmla="+- 0 2192 2165"/>
                  <a:gd name="T45" fmla="*/ T44 w 61"/>
                  <a:gd name="T46" fmla="+- 0 1730 1722"/>
                  <a:gd name="T47" fmla="*/ 1730 h 112"/>
                  <a:gd name="T48" fmla="+- 0 2192 2165"/>
                  <a:gd name="T49" fmla="*/ T48 w 61"/>
                  <a:gd name="T50" fmla="+- 0 1722 1722"/>
                  <a:gd name="T51" fmla="*/ 1722 h 112"/>
                  <a:gd name="T52" fmla="+- 0 2198 2165"/>
                  <a:gd name="T53" fmla="*/ T52 w 61"/>
                  <a:gd name="T54" fmla="+- 0 1722 1722"/>
                  <a:gd name="T55" fmla="*/ 1722 h 112"/>
                  <a:gd name="T56" fmla="+- 0 2198 2165"/>
                  <a:gd name="T57" fmla="*/ T56 w 61"/>
                  <a:gd name="T58" fmla="+- 0 1730 1722"/>
                  <a:gd name="T59" fmla="*/ 1730 h 112"/>
                  <a:gd name="T60" fmla="+- 0 2206 2165"/>
                  <a:gd name="T61" fmla="*/ T60 w 61"/>
                  <a:gd name="T62" fmla="+- 0 1731 1722"/>
                  <a:gd name="T63" fmla="*/ 1731 h 112"/>
                  <a:gd name="T64" fmla="+- 0 2212 2165"/>
                  <a:gd name="T65" fmla="*/ T64 w 61"/>
                  <a:gd name="T66" fmla="+- 0 1733 1722"/>
                  <a:gd name="T67" fmla="*/ 1733 h 112"/>
                  <a:gd name="T68" fmla="+- 0 2216 2165"/>
                  <a:gd name="T69" fmla="*/ T68 w 61"/>
                  <a:gd name="T70" fmla="+- 0 1737 1722"/>
                  <a:gd name="T71" fmla="*/ 1737 h 112"/>
                  <a:gd name="T72" fmla="+- 0 2218 2165"/>
                  <a:gd name="T73" fmla="*/ T72 w 61"/>
                  <a:gd name="T74" fmla="+- 0 1739 1722"/>
                  <a:gd name="T75" fmla="*/ 1739 h 112"/>
                  <a:gd name="T76" fmla="+- 0 2192 2165"/>
                  <a:gd name="T77" fmla="*/ T76 w 61"/>
                  <a:gd name="T78" fmla="+- 0 1739 1722"/>
                  <a:gd name="T79" fmla="*/ 1739 h 112"/>
                  <a:gd name="T80" fmla="+- 0 2187 2165"/>
                  <a:gd name="T81" fmla="*/ T80 w 61"/>
                  <a:gd name="T82" fmla="+- 0 1740 1722"/>
                  <a:gd name="T83" fmla="*/ 1740 h 112"/>
                  <a:gd name="T84" fmla="+- 0 2183 2165"/>
                  <a:gd name="T85" fmla="*/ T84 w 61"/>
                  <a:gd name="T86" fmla="+- 0 1741 1722"/>
                  <a:gd name="T87" fmla="*/ 1741 h 112"/>
                  <a:gd name="T88" fmla="+- 0 2181 2165"/>
                  <a:gd name="T89" fmla="*/ T88 w 61"/>
                  <a:gd name="T90" fmla="+- 0 1744 1722"/>
                  <a:gd name="T91" fmla="*/ 1744 h 112"/>
                  <a:gd name="T92" fmla="+- 0 2178 2165"/>
                  <a:gd name="T93" fmla="*/ T92 w 61"/>
                  <a:gd name="T94" fmla="+- 0 1747 1722"/>
                  <a:gd name="T95" fmla="*/ 1747 h 112"/>
                  <a:gd name="T96" fmla="+- 0 2177 2165"/>
                  <a:gd name="T97" fmla="*/ T96 w 61"/>
                  <a:gd name="T98" fmla="+- 0 1751 1722"/>
                  <a:gd name="T99" fmla="*/ 1751 h 112"/>
                  <a:gd name="T100" fmla="+- 0 2177 2165"/>
                  <a:gd name="T101" fmla="*/ T100 w 61"/>
                  <a:gd name="T102" fmla="+- 0 1758 1722"/>
                  <a:gd name="T103" fmla="*/ 1758 h 112"/>
                  <a:gd name="T104" fmla="+- 0 2179 2165"/>
                  <a:gd name="T105" fmla="*/ T104 w 61"/>
                  <a:gd name="T106" fmla="+- 0 1761 1722"/>
                  <a:gd name="T107" fmla="*/ 1761 h 112"/>
                  <a:gd name="T108" fmla="+- 0 2181 2165"/>
                  <a:gd name="T109" fmla="*/ T108 w 61"/>
                  <a:gd name="T110" fmla="+- 0 1763 1722"/>
                  <a:gd name="T111" fmla="*/ 1763 h 112"/>
                  <a:gd name="T112" fmla="+- 0 2184 2165"/>
                  <a:gd name="T113" fmla="*/ T112 w 61"/>
                  <a:gd name="T114" fmla="+- 0 1766 1722"/>
                  <a:gd name="T115" fmla="*/ 1766 h 112"/>
                  <a:gd name="T116" fmla="+- 0 2188 2165"/>
                  <a:gd name="T117" fmla="*/ T116 w 61"/>
                  <a:gd name="T118" fmla="+- 0 1767 1722"/>
                  <a:gd name="T119" fmla="*/ 1767 h 112"/>
                  <a:gd name="T120" fmla="+- 0 2192 2165"/>
                  <a:gd name="T121" fmla="*/ T120 w 61"/>
                  <a:gd name="T122" fmla="+- 0 1768 1722"/>
                  <a:gd name="T123" fmla="*/ 1768 h 112"/>
                  <a:gd name="T124" fmla="+- 0 2198 2165"/>
                  <a:gd name="T125" fmla="*/ T124 w 61"/>
                  <a:gd name="T126" fmla="+- 0 1768 1722"/>
                  <a:gd name="T127" fmla="*/ 1768 h 112"/>
                  <a:gd name="T128" fmla="+- 0 2198 2165"/>
                  <a:gd name="T129" fmla="*/ T128 w 61"/>
                  <a:gd name="T130" fmla="+- 0 1769 1722"/>
                  <a:gd name="T131" fmla="*/ 1769 h 112"/>
                  <a:gd name="T132" fmla="+- 0 2207 2165"/>
                  <a:gd name="T133" fmla="*/ T132 w 61"/>
                  <a:gd name="T134" fmla="+- 0 1772 1722"/>
                  <a:gd name="T135" fmla="*/ 1772 h 112"/>
                  <a:gd name="T136" fmla="+- 0 2214 2165"/>
                  <a:gd name="T137" fmla="*/ T136 w 61"/>
                  <a:gd name="T138" fmla="+- 0 1774 1722"/>
                  <a:gd name="T139" fmla="*/ 1774 h 112"/>
                  <a:gd name="T140" fmla="+- 0 2222 2165"/>
                  <a:gd name="T141" fmla="*/ T140 w 61"/>
                  <a:gd name="T142" fmla="+- 0 1781 1722"/>
                  <a:gd name="T143" fmla="*/ 1781 h 112"/>
                  <a:gd name="T144" fmla="+- 0 2198 2165"/>
                  <a:gd name="T145" fmla="*/ T144 w 61"/>
                  <a:gd name="T146" fmla="+- 0 1781 1722"/>
                  <a:gd name="T147" fmla="*/ 1781 h 112"/>
                  <a:gd name="T148" fmla="+- 0 2198 2165"/>
                  <a:gd name="T149" fmla="*/ T148 w 61"/>
                  <a:gd name="T150" fmla="+- 0 1813 1722"/>
                  <a:gd name="T151" fmla="*/ 1813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61" h="112">
                    <a:moveTo>
                      <a:pt x="33" y="91"/>
                    </a:moveTo>
                    <a:lnTo>
                      <a:pt x="27" y="91"/>
                    </a:lnTo>
                    <a:lnTo>
                      <a:pt x="27" y="57"/>
                    </a:lnTo>
                    <a:lnTo>
                      <a:pt x="18" y="56"/>
                    </a:lnTo>
                    <a:lnTo>
                      <a:pt x="12" y="53"/>
                    </a:lnTo>
                    <a:lnTo>
                      <a:pt x="3" y="45"/>
                    </a:lnTo>
                    <a:lnTo>
                      <a:pt x="1" y="40"/>
                    </a:lnTo>
                    <a:lnTo>
                      <a:pt x="1" y="26"/>
                    </a:lnTo>
                    <a:lnTo>
                      <a:pt x="4" y="21"/>
                    </a:lnTo>
                    <a:lnTo>
                      <a:pt x="13" y="11"/>
                    </a:lnTo>
                    <a:lnTo>
                      <a:pt x="19" y="8"/>
                    </a:lnTo>
                    <a:lnTo>
                      <a:pt x="27" y="8"/>
                    </a:lnTo>
                    <a:lnTo>
                      <a:pt x="27" y="0"/>
                    </a:lnTo>
                    <a:lnTo>
                      <a:pt x="33" y="0"/>
                    </a:lnTo>
                    <a:lnTo>
                      <a:pt x="33" y="8"/>
                    </a:lnTo>
                    <a:lnTo>
                      <a:pt x="41" y="9"/>
                    </a:lnTo>
                    <a:lnTo>
                      <a:pt x="47" y="11"/>
                    </a:lnTo>
                    <a:lnTo>
                      <a:pt x="51" y="15"/>
                    </a:lnTo>
                    <a:lnTo>
                      <a:pt x="53" y="17"/>
                    </a:lnTo>
                    <a:lnTo>
                      <a:pt x="27" y="17"/>
                    </a:lnTo>
                    <a:lnTo>
                      <a:pt x="22" y="18"/>
                    </a:lnTo>
                    <a:lnTo>
                      <a:pt x="18" y="19"/>
                    </a:lnTo>
                    <a:lnTo>
                      <a:pt x="16" y="22"/>
                    </a:lnTo>
                    <a:lnTo>
                      <a:pt x="13" y="25"/>
                    </a:lnTo>
                    <a:lnTo>
                      <a:pt x="12" y="29"/>
                    </a:lnTo>
                    <a:lnTo>
                      <a:pt x="12" y="36"/>
                    </a:lnTo>
                    <a:lnTo>
                      <a:pt x="14" y="39"/>
                    </a:lnTo>
                    <a:lnTo>
                      <a:pt x="16" y="41"/>
                    </a:lnTo>
                    <a:lnTo>
                      <a:pt x="19" y="44"/>
                    </a:lnTo>
                    <a:lnTo>
                      <a:pt x="23" y="45"/>
                    </a:lnTo>
                    <a:lnTo>
                      <a:pt x="27" y="46"/>
                    </a:lnTo>
                    <a:lnTo>
                      <a:pt x="33" y="46"/>
                    </a:lnTo>
                    <a:lnTo>
                      <a:pt x="33" y="47"/>
                    </a:lnTo>
                    <a:lnTo>
                      <a:pt x="42" y="50"/>
                    </a:lnTo>
                    <a:lnTo>
                      <a:pt x="49" y="52"/>
                    </a:lnTo>
                    <a:lnTo>
                      <a:pt x="57" y="59"/>
                    </a:lnTo>
                    <a:lnTo>
                      <a:pt x="33" y="59"/>
                    </a:lnTo>
                    <a:lnTo>
                      <a:pt x="33"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08" name="Freeform 867"/>
              <p:cNvSpPr>
                <a:spLocks/>
              </p:cNvSpPr>
              <p:nvPr/>
            </p:nvSpPr>
            <p:spPr bwMode="auto">
              <a:xfrm>
                <a:off x="2165" y="1722"/>
                <a:ext cx="61" cy="112"/>
              </a:xfrm>
              <a:custGeom>
                <a:avLst/>
                <a:gdLst>
                  <a:gd name="T0" fmla="+- 0 2198 2165"/>
                  <a:gd name="T1" fmla="*/ T0 w 61"/>
                  <a:gd name="T2" fmla="+- 0 1768 1722"/>
                  <a:gd name="T3" fmla="*/ 1768 h 112"/>
                  <a:gd name="T4" fmla="+- 0 2192 2165"/>
                  <a:gd name="T5" fmla="*/ T4 w 61"/>
                  <a:gd name="T6" fmla="+- 0 1768 1722"/>
                  <a:gd name="T7" fmla="*/ 1768 h 112"/>
                  <a:gd name="T8" fmla="+- 0 2192 2165"/>
                  <a:gd name="T9" fmla="*/ T8 w 61"/>
                  <a:gd name="T10" fmla="+- 0 1739 1722"/>
                  <a:gd name="T11" fmla="*/ 1739 h 112"/>
                  <a:gd name="T12" fmla="+- 0 2218 2165"/>
                  <a:gd name="T13" fmla="*/ T12 w 61"/>
                  <a:gd name="T14" fmla="+- 0 1739 1722"/>
                  <a:gd name="T15" fmla="*/ 1739 h 112"/>
                  <a:gd name="T16" fmla="+- 0 2198 2165"/>
                  <a:gd name="T17" fmla="*/ T16 w 61"/>
                  <a:gd name="T18" fmla="+- 0 1739 1722"/>
                  <a:gd name="T19" fmla="*/ 1739 h 112"/>
                  <a:gd name="T20" fmla="+- 0 2198 2165"/>
                  <a:gd name="T21" fmla="*/ T20 w 61"/>
                  <a:gd name="T22" fmla="+- 0 1768 1722"/>
                  <a:gd name="T23" fmla="*/ 1768 h 112"/>
                </a:gdLst>
                <a:ahLst/>
                <a:cxnLst>
                  <a:cxn ang="0">
                    <a:pos x="T1" y="T3"/>
                  </a:cxn>
                  <a:cxn ang="0">
                    <a:pos x="T5" y="T7"/>
                  </a:cxn>
                  <a:cxn ang="0">
                    <a:pos x="T9" y="T11"/>
                  </a:cxn>
                  <a:cxn ang="0">
                    <a:pos x="T13" y="T15"/>
                  </a:cxn>
                  <a:cxn ang="0">
                    <a:pos x="T17" y="T19"/>
                  </a:cxn>
                  <a:cxn ang="0">
                    <a:pos x="T21" y="T23"/>
                  </a:cxn>
                </a:cxnLst>
                <a:rect l="0" t="0" r="r" b="b"/>
                <a:pathLst>
                  <a:path w="61" h="112">
                    <a:moveTo>
                      <a:pt x="33" y="46"/>
                    </a:moveTo>
                    <a:lnTo>
                      <a:pt x="27" y="46"/>
                    </a:lnTo>
                    <a:lnTo>
                      <a:pt x="27" y="17"/>
                    </a:lnTo>
                    <a:lnTo>
                      <a:pt x="53" y="17"/>
                    </a:lnTo>
                    <a:lnTo>
                      <a:pt x="33" y="17"/>
                    </a:lnTo>
                    <a:lnTo>
                      <a:pt x="33" y="46"/>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09" name="Freeform 866"/>
              <p:cNvSpPr>
                <a:spLocks/>
              </p:cNvSpPr>
              <p:nvPr/>
            </p:nvSpPr>
            <p:spPr bwMode="auto">
              <a:xfrm>
                <a:off x="2165" y="1722"/>
                <a:ext cx="61" cy="112"/>
              </a:xfrm>
              <a:custGeom>
                <a:avLst/>
                <a:gdLst>
                  <a:gd name="T0" fmla="+- 0 2223 2165"/>
                  <a:gd name="T1" fmla="*/ T0 w 61"/>
                  <a:gd name="T2" fmla="+- 0 1754 1722"/>
                  <a:gd name="T3" fmla="*/ 1754 h 112"/>
                  <a:gd name="T4" fmla="+- 0 2212 2165"/>
                  <a:gd name="T5" fmla="*/ T4 w 61"/>
                  <a:gd name="T6" fmla="+- 0 1754 1722"/>
                  <a:gd name="T7" fmla="*/ 1754 h 112"/>
                  <a:gd name="T8" fmla="+- 0 2212 2165"/>
                  <a:gd name="T9" fmla="*/ T8 w 61"/>
                  <a:gd name="T10" fmla="+- 0 1751 1722"/>
                  <a:gd name="T11" fmla="*/ 1751 h 112"/>
                  <a:gd name="T12" fmla="+- 0 2211 2165"/>
                  <a:gd name="T13" fmla="*/ T12 w 61"/>
                  <a:gd name="T14" fmla="+- 0 1748 1722"/>
                  <a:gd name="T15" fmla="*/ 1748 h 112"/>
                  <a:gd name="T16" fmla="+- 0 2210 2165"/>
                  <a:gd name="T17" fmla="*/ T16 w 61"/>
                  <a:gd name="T18" fmla="+- 0 1746 1722"/>
                  <a:gd name="T19" fmla="*/ 1746 h 112"/>
                  <a:gd name="T20" fmla="+- 0 2207 2165"/>
                  <a:gd name="T21" fmla="*/ T20 w 61"/>
                  <a:gd name="T22" fmla="+- 0 1742 1722"/>
                  <a:gd name="T23" fmla="*/ 1742 h 112"/>
                  <a:gd name="T24" fmla="+- 0 2203 2165"/>
                  <a:gd name="T25" fmla="*/ T24 w 61"/>
                  <a:gd name="T26" fmla="+- 0 1740 1722"/>
                  <a:gd name="T27" fmla="*/ 1740 h 112"/>
                  <a:gd name="T28" fmla="+- 0 2198 2165"/>
                  <a:gd name="T29" fmla="*/ T28 w 61"/>
                  <a:gd name="T30" fmla="+- 0 1739 1722"/>
                  <a:gd name="T31" fmla="*/ 1739 h 112"/>
                  <a:gd name="T32" fmla="+- 0 2219 2165"/>
                  <a:gd name="T33" fmla="*/ T32 w 61"/>
                  <a:gd name="T34" fmla="+- 0 1739 1722"/>
                  <a:gd name="T35" fmla="*/ 1739 h 112"/>
                  <a:gd name="T36" fmla="+- 0 2221 2165"/>
                  <a:gd name="T37" fmla="*/ T36 w 61"/>
                  <a:gd name="T38" fmla="+- 0 1742 1722"/>
                  <a:gd name="T39" fmla="*/ 1742 h 112"/>
                  <a:gd name="T40" fmla="+- 0 2223 2165"/>
                  <a:gd name="T41" fmla="*/ T40 w 61"/>
                  <a:gd name="T42" fmla="+- 0 1747 1722"/>
                  <a:gd name="T43" fmla="*/ 1747 h 112"/>
                  <a:gd name="T44" fmla="+- 0 2223 2165"/>
                  <a:gd name="T45" fmla="*/ T44 w 61"/>
                  <a:gd name="T46" fmla="+- 0 1754 1722"/>
                  <a:gd name="T47" fmla="*/ 1754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1" h="112">
                    <a:moveTo>
                      <a:pt x="58" y="32"/>
                    </a:moveTo>
                    <a:lnTo>
                      <a:pt x="47" y="32"/>
                    </a:lnTo>
                    <a:lnTo>
                      <a:pt x="47" y="29"/>
                    </a:lnTo>
                    <a:lnTo>
                      <a:pt x="46" y="26"/>
                    </a:lnTo>
                    <a:lnTo>
                      <a:pt x="45" y="24"/>
                    </a:lnTo>
                    <a:lnTo>
                      <a:pt x="42" y="20"/>
                    </a:lnTo>
                    <a:lnTo>
                      <a:pt x="38" y="18"/>
                    </a:lnTo>
                    <a:lnTo>
                      <a:pt x="33" y="17"/>
                    </a:lnTo>
                    <a:lnTo>
                      <a:pt x="54" y="17"/>
                    </a:lnTo>
                    <a:lnTo>
                      <a:pt x="56" y="20"/>
                    </a:lnTo>
                    <a:lnTo>
                      <a:pt x="58" y="25"/>
                    </a:lnTo>
                    <a:lnTo>
                      <a:pt x="58" y="3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10" name="Freeform 865"/>
              <p:cNvSpPr>
                <a:spLocks/>
              </p:cNvSpPr>
              <p:nvPr/>
            </p:nvSpPr>
            <p:spPr bwMode="auto">
              <a:xfrm>
                <a:off x="2165" y="1722"/>
                <a:ext cx="61" cy="112"/>
              </a:xfrm>
              <a:custGeom>
                <a:avLst/>
                <a:gdLst>
                  <a:gd name="T0" fmla="+- 0 2221 2165"/>
                  <a:gd name="T1" fmla="*/ T0 w 61"/>
                  <a:gd name="T2" fmla="+- 0 1813 1722"/>
                  <a:gd name="T3" fmla="*/ 1813 h 112"/>
                  <a:gd name="T4" fmla="+- 0 2198 2165"/>
                  <a:gd name="T5" fmla="*/ T4 w 61"/>
                  <a:gd name="T6" fmla="+- 0 1813 1722"/>
                  <a:gd name="T7" fmla="*/ 1813 h 112"/>
                  <a:gd name="T8" fmla="+- 0 2205 2165"/>
                  <a:gd name="T9" fmla="*/ T8 w 61"/>
                  <a:gd name="T10" fmla="+- 0 1813 1722"/>
                  <a:gd name="T11" fmla="*/ 1813 h 112"/>
                  <a:gd name="T12" fmla="+- 0 2209 2165"/>
                  <a:gd name="T13" fmla="*/ T12 w 61"/>
                  <a:gd name="T14" fmla="+- 0 1810 1722"/>
                  <a:gd name="T15" fmla="*/ 1810 h 112"/>
                  <a:gd name="T16" fmla="+- 0 2213 2165"/>
                  <a:gd name="T17" fmla="*/ T16 w 61"/>
                  <a:gd name="T18" fmla="+- 0 1803 1722"/>
                  <a:gd name="T19" fmla="*/ 1803 h 112"/>
                  <a:gd name="T20" fmla="+- 0 2214 2165"/>
                  <a:gd name="T21" fmla="*/ T20 w 61"/>
                  <a:gd name="T22" fmla="+- 0 1800 1722"/>
                  <a:gd name="T23" fmla="*/ 1800 h 112"/>
                  <a:gd name="T24" fmla="+- 0 2214 2165"/>
                  <a:gd name="T25" fmla="*/ T24 w 61"/>
                  <a:gd name="T26" fmla="+- 0 1792 1722"/>
                  <a:gd name="T27" fmla="*/ 1792 h 112"/>
                  <a:gd name="T28" fmla="+- 0 2212 2165"/>
                  <a:gd name="T29" fmla="*/ T28 w 61"/>
                  <a:gd name="T30" fmla="+- 0 1788 1722"/>
                  <a:gd name="T31" fmla="*/ 1788 h 112"/>
                  <a:gd name="T32" fmla="+- 0 2209 2165"/>
                  <a:gd name="T33" fmla="*/ T32 w 61"/>
                  <a:gd name="T34" fmla="+- 0 1785 1722"/>
                  <a:gd name="T35" fmla="*/ 1785 h 112"/>
                  <a:gd name="T36" fmla="+- 0 2206 2165"/>
                  <a:gd name="T37" fmla="*/ T36 w 61"/>
                  <a:gd name="T38" fmla="+- 0 1784 1722"/>
                  <a:gd name="T39" fmla="*/ 1784 h 112"/>
                  <a:gd name="T40" fmla="+- 0 2203 2165"/>
                  <a:gd name="T41" fmla="*/ T40 w 61"/>
                  <a:gd name="T42" fmla="+- 0 1782 1722"/>
                  <a:gd name="T43" fmla="*/ 1782 h 112"/>
                  <a:gd name="T44" fmla="+- 0 2198 2165"/>
                  <a:gd name="T45" fmla="*/ T44 w 61"/>
                  <a:gd name="T46" fmla="+- 0 1781 1722"/>
                  <a:gd name="T47" fmla="*/ 1781 h 112"/>
                  <a:gd name="T48" fmla="+- 0 2222 2165"/>
                  <a:gd name="T49" fmla="*/ T48 w 61"/>
                  <a:gd name="T50" fmla="+- 0 1781 1722"/>
                  <a:gd name="T51" fmla="*/ 1781 h 112"/>
                  <a:gd name="T52" fmla="+- 0 2225 2165"/>
                  <a:gd name="T53" fmla="*/ T52 w 61"/>
                  <a:gd name="T54" fmla="+- 0 1786 1722"/>
                  <a:gd name="T55" fmla="*/ 1786 h 112"/>
                  <a:gd name="T56" fmla="+- 0 2225 2165"/>
                  <a:gd name="T57" fmla="*/ T56 w 61"/>
                  <a:gd name="T58" fmla="+- 0 1805 1722"/>
                  <a:gd name="T59" fmla="*/ 1805 h 112"/>
                  <a:gd name="T60" fmla="+- 0 2222 2165"/>
                  <a:gd name="T61" fmla="*/ T60 w 61"/>
                  <a:gd name="T62" fmla="+- 0 1812 1722"/>
                  <a:gd name="T63" fmla="*/ 1812 h 112"/>
                  <a:gd name="T64" fmla="+- 0 2221 2165"/>
                  <a:gd name="T65" fmla="*/ T64 w 61"/>
                  <a:gd name="T66" fmla="+- 0 1813 1722"/>
                  <a:gd name="T67" fmla="*/ 1813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112">
                    <a:moveTo>
                      <a:pt x="56" y="91"/>
                    </a:moveTo>
                    <a:lnTo>
                      <a:pt x="33" y="91"/>
                    </a:lnTo>
                    <a:lnTo>
                      <a:pt x="40" y="91"/>
                    </a:lnTo>
                    <a:lnTo>
                      <a:pt x="44" y="88"/>
                    </a:lnTo>
                    <a:lnTo>
                      <a:pt x="48" y="81"/>
                    </a:lnTo>
                    <a:lnTo>
                      <a:pt x="49" y="78"/>
                    </a:lnTo>
                    <a:lnTo>
                      <a:pt x="49" y="70"/>
                    </a:lnTo>
                    <a:lnTo>
                      <a:pt x="47" y="66"/>
                    </a:lnTo>
                    <a:lnTo>
                      <a:pt x="44" y="63"/>
                    </a:lnTo>
                    <a:lnTo>
                      <a:pt x="41" y="62"/>
                    </a:lnTo>
                    <a:lnTo>
                      <a:pt x="38" y="60"/>
                    </a:lnTo>
                    <a:lnTo>
                      <a:pt x="33" y="59"/>
                    </a:lnTo>
                    <a:lnTo>
                      <a:pt x="57" y="59"/>
                    </a:lnTo>
                    <a:lnTo>
                      <a:pt x="60" y="64"/>
                    </a:lnTo>
                    <a:lnTo>
                      <a:pt x="60" y="83"/>
                    </a:lnTo>
                    <a:lnTo>
                      <a:pt x="57" y="90"/>
                    </a:lnTo>
                    <a:lnTo>
                      <a:pt x="56"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11" name="Freeform 864"/>
              <p:cNvSpPr>
                <a:spLocks/>
              </p:cNvSpPr>
              <p:nvPr/>
            </p:nvSpPr>
            <p:spPr bwMode="auto">
              <a:xfrm>
                <a:off x="2165" y="1722"/>
                <a:ext cx="61" cy="112"/>
              </a:xfrm>
              <a:custGeom>
                <a:avLst/>
                <a:gdLst>
                  <a:gd name="T0" fmla="+- 0 2198 2165"/>
                  <a:gd name="T1" fmla="*/ T0 w 61"/>
                  <a:gd name="T2" fmla="+- 0 1834 1722"/>
                  <a:gd name="T3" fmla="*/ 1834 h 112"/>
                  <a:gd name="T4" fmla="+- 0 2192 2165"/>
                  <a:gd name="T5" fmla="*/ T4 w 61"/>
                  <a:gd name="T6" fmla="+- 0 1834 1722"/>
                  <a:gd name="T7" fmla="*/ 1834 h 112"/>
                  <a:gd name="T8" fmla="+- 0 2192 2165"/>
                  <a:gd name="T9" fmla="*/ T8 w 61"/>
                  <a:gd name="T10" fmla="+- 0 1822 1722"/>
                  <a:gd name="T11" fmla="*/ 1822 h 112"/>
                  <a:gd name="T12" fmla="+- 0 2180 2165"/>
                  <a:gd name="T13" fmla="*/ T12 w 61"/>
                  <a:gd name="T14" fmla="+- 0 1821 1722"/>
                  <a:gd name="T15" fmla="*/ 1821 h 112"/>
                  <a:gd name="T16" fmla="+- 0 2172 2165"/>
                  <a:gd name="T17" fmla="*/ T16 w 61"/>
                  <a:gd name="T18" fmla="+- 0 1817 1722"/>
                  <a:gd name="T19" fmla="*/ 1817 h 112"/>
                  <a:gd name="T20" fmla="+- 0 2166 2165"/>
                  <a:gd name="T21" fmla="*/ T20 w 61"/>
                  <a:gd name="T22" fmla="+- 0 1805 1722"/>
                  <a:gd name="T23" fmla="*/ 1805 h 112"/>
                  <a:gd name="T24" fmla="+- 0 2165 2165"/>
                  <a:gd name="T25" fmla="*/ T24 w 61"/>
                  <a:gd name="T26" fmla="+- 0 1800 1722"/>
                  <a:gd name="T27" fmla="*/ 1800 h 112"/>
                  <a:gd name="T28" fmla="+- 0 2165 2165"/>
                  <a:gd name="T29" fmla="*/ T28 w 61"/>
                  <a:gd name="T30" fmla="+- 0 1793 1722"/>
                  <a:gd name="T31" fmla="*/ 1793 h 112"/>
                  <a:gd name="T32" fmla="+- 0 2175 2165"/>
                  <a:gd name="T33" fmla="*/ T32 w 61"/>
                  <a:gd name="T34" fmla="+- 0 1793 1722"/>
                  <a:gd name="T35" fmla="*/ 1793 h 112"/>
                  <a:gd name="T36" fmla="+- 0 2176 2165"/>
                  <a:gd name="T37" fmla="*/ T36 w 61"/>
                  <a:gd name="T38" fmla="+- 0 1798 1722"/>
                  <a:gd name="T39" fmla="*/ 1798 h 112"/>
                  <a:gd name="T40" fmla="+- 0 2177 2165"/>
                  <a:gd name="T41" fmla="*/ T40 w 61"/>
                  <a:gd name="T42" fmla="+- 0 1802 1722"/>
                  <a:gd name="T43" fmla="*/ 1802 h 112"/>
                  <a:gd name="T44" fmla="+- 0 2181 2165"/>
                  <a:gd name="T45" fmla="*/ T44 w 61"/>
                  <a:gd name="T46" fmla="+- 0 1809 1722"/>
                  <a:gd name="T47" fmla="*/ 1809 h 112"/>
                  <a:gd name="T48" fmla="+- 0 2185 2165"/>
                  <a:gd name="T49" fmla="*/ T48 w 61"/>
                  <a:gd name="T50" fmla="+- 0 1812 1722"/>
                  <a:gd name="T51" fmla="*/ 1812 h 112"/>
                  <a:gd name="T52" fmla="+- 0 2192 2165"/>
                  <a:gd name="T53" fmla="*/ T52 w 61"/>
                  <a:gd name="T54" fmla="+- 0 1813 1722"/>
                  <a:gd name="T55" fmla="*/ 1813 h 112"/>
                  <a:gd name="T56" fmla="+- 0 2198 2165"/>
                  <a:gd name="T57" fmla="*/ T56 w 61"/>
                  <a:gd name="T58" fmla="+- 0 1813 1722"/>
                  <a:gd name="T59" fmla="*/ 1813 h 112"/>
                  <a:gd name="T60" fmla="+- 0 2198 2165"/>
                  <a:gd name="T61" fmla="*/ T60 w 61"/>
                  <a:gd name="T62" fmla="+- 0 1813 1722"/>
                  <a:gd name="T63" fmla="*/ 1813 h 112"/>
                  <a:gd name="T64" fmla="+- 0 2221 2165"/>
                  <a:gd name="T65" fmla="*/ T64 w 61"/>
                  <a:gd name="T66" fmla="+- 0 1813 1722"/>
                  <a:gd name="T67" fmla="*/ 1813 h 112"/>
                  <a:gd name="T68" fmla="+- 0 2215 2165"/>
                  <a:gd name="T69" fmla="*/ T68 w 61"/>
                  <a:gd name="T70" fmla="+- 0 1817 1722"/>
                  <a:gd name="T71" fmla="*/ 1817 h 112"/>
                  <a:gd name="T72" fmla="+- 0 2211 2165"/>
                  <a:gd name="T73" fmla="*/ T72 w 61"/>
                  <a:gd name="T74" fmla="+- 0 1819 1722"/>
                  <a:gd name="T75" fmla="*/ 1819 h 112"/>
                  <a:gd name="T76" fmla="+- 0 2205 2165"/>
                  <a:gd name="T77" fmla="*/ T76 w 61"/>
                  <a:gd name="T78" fmla="+- 0 1821 1722"/>
                  <a:gd name="T79" fmla="*/ 1821 h 112"/>
                  <a:gd name="T80" fmla="+- 0 2198 2165"/>
                  <a:gd name="T81" fmla="*/ T80 w 61"/>
                  <a:gd name="T82" fmla="+- 0 1822 1722"/>
                  <a:gd name="T83" fmla="*/ 1822 h 112"/>
                  <a:gd name="T84" fmla="+- 0 2198 2165"/>
                  <a:gd name="T85" fmla="*/ T84 w 61"/>
                  <a:gd name="T86" fmla="+- 0 1834 1722"/>
                  <a:gd name="T87" fmla="*/ 1834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61" h="112">
                    <a:moveTo>
                      <a:pt x="33" y="112"/>
                    </a:moveTo>
                    <a:lnTo>
                      <a:pt x="27" y="112"/>
                    </a:lnTo>
                    <a:lnTo>
                      <a:pt x="27" y="100"/>
                    </a:lnTo>
                    <a:lnTo>
                      <a:pt x="15" y="99"/>
                    </a:lnTo>
                    <a:lnTo>
                      <a:pt x="7" y="95"/>
                    </a:lnTo>
                    <a:lnTo>
                      <a:pt x="1" y="83"/>
                    </a:lnTo>
                    <a:lnTo>
                      <a:pt x="0" y="78"/>
                    </a:lnTo>
                    <a:lnTo>
                      <a:pt x="0" y="71"/>
                    </a:lnTo>
                    <a:lnTo>
                      <a:pt x="10" y="71"/>
                    </a:lnTo>
                    <a:lnTo>
                      <a:pt x="11" y="76"/>
                    </a:lnTo>
                    <a:lnTo>
                      <a:pt x="12" y="80"/>
                    </a:lnTo>
                    <a:lnTo>
                      <a:pt x="16" y="87"/>
                    </a:lnTo>
                    <a:lnTo>
                      <a:pt x="20" y="90"/>
                    </a:lnTo>
                    <a:lnTo>
                      <a:pt x="27" y="91"/>
                    </a:lnTo>
                    <a:lnTo>
                      <a:pt x="33" y="91"/>
                    </a:lnTo>
                    <a:lnTo>
                      <a:pt x="56" y="91"/>
                    </a:lnTo>
                    <a:lnTo>
                      <a:pt x="50" y="95"/>
                    </a:lnTo>
                    <a:lnTo>
                      <a:pt x="46" y="97"/>
                    </a:lnTo>
                    <a:lnTo>
                      <a:pt x="40" y="99"/>
                    </a:lnTo>
                    <a:lnTo>
                      <a:pt x="33" y="100"/>
                    </a:lnTo>
                    <a:lnTo>
                      <a:pt x="33" y="11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33" name="Group 861"/>
            <p:cNvGrpSpPr>
              <a:grpSpLocks/>
            </p:cNvGrpSpPr>
            <p:nvPr/>
          </p:nvGrpSpPr>
          <p:grpSpPr bwMode="auto">
            <a:xfrm>
              <a:off x="2482" y="3986"/>
              <a:ext cx="397" cy="189"/>
              <a:chOff x="2482" y="3986"/>
              <a:chExt cx="397" cy="189"/>
            </a:xfrm>
          </p:grpSpPr>
          <p:sp>
            <p:nvSpPr>
              <p:cNvPr id="506" name="Freeform 862"/>
              <p:cNvSpPr>
                <a:spLocks/>
              </p:cNvSpPr>
              <p:nvPr/>
            </p:nvSpPr>
            <p:spPr bwMode="auto">
              <a:xfrm>
                <a:off x="2482" y="3986"/>
                <a:ext cx="397" cy="189"/>
              </a:xfrm>
              <a:custGeom>
                <a:avLst/>
                <a:gdLst>
                  <a:gd name="T0" fmla="+- 0 2482 2482"/>
                  <a:gd name="T1" fmla="*/ T0 w 397"/>
                  <a:gd name="T2" fmla="+- 0 3986 3986"/>
                  <a:gd name="T3" fmla="*/ 3986 h 189"/>
                  <a:gd name="T4" fmla="+- 0 2878 2482"/>
                  <a:gd name="T5" fmla="*/ T4 w 397"/>
                  <a:gd name="T6" fmla="+- 0 3986 3986"/>
                  <a:gd name="T7" fmla="*/ 3986 h 189"/>
                  <a:gd name="T8" fmla="+- 0 2878 2482"/>
                  <a:gd name="T9" fmla="*/ T8 w 397"/>
                  <a:gd name="T10" fmla="+- 0 4175 3986"/>
                  <a:gd name="T11" fmla="*/ 4175 h 189"/>
                  <a:gd name="T12" fmla="+- 0 2482 2482"/>
                  <a:gd name="T13" fmla="*/ T12 w 397"/>
                  <a:gd name="T14" fmla="+- 0 4175 3986"/>
                  <a:gd name="T15" fmla="*/ 4175 h 189"/>
                  <a:gd name="T16" fmla="+- 0 2482 2482"/>
                  <a:gd name="T17" fmla="*/ T16 w 397"/>
                  <a:gd name="T18" fmla="+- 0 3986 3986"/>
                  <a:gd name="T19" fmla="*/ 3986 h 189"/>
                </a:gdLst>
                <a:ahLst/>
                <a:cxnLst>
                  <a:cxn ang="0">
                    <a:pos x="T1" y="T3"/>
                  </a:cxn>
                  <a:cxn ang="0">
                    <a:pos x="T5" y="T7"/>
                  </a:cxn>
                  <a:cxn ang="0">
                    <a:pos x="T9" y="T11"/>
                  </a:cxn>
                  <a:cxn ang="0">
                    <a:pos x="T13" y="T15"/>
                  </a:cxn>
                  <a:cxn ang="0">
                    <a:pos x="T17" y="T19"/>
                  </a:cxn>
                </a:cxnLst>
                <a:rect l="0" t="0" r="r" b="b"/>
                <a:pathLst>
                  <a:path w="397" h="189">
                    <a:moveTo>
                      <a:pt x="0" y="0"/>
                    </a:moveTo>
                    <a:lnTo>
                      <a:pt x="396" y="0"/>
                    </a:lnTo>
                    <a:lnTo>
                      <a:pt x="396" y="189"/>
                    </a:lnTo>
                    <a:lnTo>
                      <a:pt x="0" y="189"/>
                    </a:lnTo>
                    <a:lnTo>
                      <a:pt x="0" y="0"/>
                    </a:lnTo>
                    <a:close/>
                  </a:path>
                </a:pathLst>
              </a:custGeom>
              <a:noFill/>
              <a:ln w="15684">
                <a:solidFill>
                  <a:srgbClr val="9BD0D5"/>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34" name="Group 859"/>
            <p:cNvGrpSpPr>
              <a:grpSpLocks/>
            </p:cNvGrpSpPr>
            <p:nvPr/>
          </p:nvGrpSpPr>
          <p:grpSpPr bwMode="auto">
            <a:xfrm>
              <a:off x="2704" y="4011"/>
              <a:ext cx="151" cy="141"/>
              <a:chOff x="2704" y="4011"/>
              <a:chExt cx="151" cy="141"/>
            </a:xfrm>
          </p:grpSpPr>
          <p:sp>
            <p:nvSpPr>
              <p:cNvPr id="505" name="Freeform 860"/>
              <p:cNvSpPr>
                <a:spLocks/>
              </p:cNvSpPr>
              <p:nvPr/>
            </p:nvSpPr>
            <p:spPr bwMode="auto">
              <a:xfrm>
                <a:off x="2704" y="4011"/>
                <a:ext cx="151" cy="141"/>
              </a:xfrm>
              <a:custGeom>
                <a:avLst/>
                <a:gdLst>
                  <a:gd name="T0" fmla="+- 0 2855 2704"/>
                  <a:gd name="T1" fmla="*/ T0 w 151"/>
                  <a:gd name="T2" fmla="+- 0 4151 4011"/>
                  <a:gd name="T3" fmla="*/ 4151 h 141"/>
                  <a:gd name="T4" fmla="+- 0 2724 2704"/>
                  <a:gd name="T5" fmla="*/ T4 w 151"/>
                  <a:gd name="T6" fmla="+- 0 4139 4011"/>
                  <a:gd name="T7" fmla="*/ 4139 h 141"/>
                  <a:gd name="T8" fmla="+- 0 2734 2704"/>
                  <a:gd name="T9" fmla="*/ T8 w 151"/>
                  <a:gd name="T10" fmla="+- 0 4122 4011"/>
                  <a:gd name="T11" fmla="*/ 4122 h 141"/>
                  <a:gd name="T12" fmla="+- 0 2741 2704"/>
                  <a:gd name="T13" fmla="*/ T12 w 151"/>
                  <a:gd name="T14" fmla="+- 0 4103 4011"/>
                  <a:gd name="T15" fmla="*/ 4103 h 141"/>
                  <a:gd name="T16" fmla="+- 0 2732 2704"/>
                  <a:gd name="T17" fmla="*/ T16 w 151"/>
                  <a:gd name="T18" fmla="+- 0 4038 4011"/>
                  <a:gd name="T19" fmla="*/ 4038 h 141"/>
                  <a:gd name="T20" fmla="+- 0 2704 2704"/>
                  <a:gd name="T21" fmla="*/ T20 w 151"/>
                  <a:gd name="T22" fmla="+- 0 4011 4011"/>
                  <a:gd name="T23" fmla="*/ 4011 h 141"/>
                  <a:gd name="T24" fmla="+- 0 2855 2704"/>
                  <a:gd name="T25" fmla="*/ T24 w 151"/>
                  <a:gd name="T26" fmla="+- 0 4011 4011"/>
                  <a:gd name="T27" fmla="*/ 4011 h 141"/>
                  <a:gd name="T28" fmla="+- 0 2855 2704"/>
                  <a:gd name="T29" fmla="*/ T28 w 151"/>
                  <a:gd name="T30" fmla="+- 0 4151 4011"/>
                  <a:gd name="T31" fmla="*/ 4151 h 14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1" h="141">
                    <a:moveTo>
                      <a:pt x="151" y="140"/>
                    </a:moveTo>
                    <a:lnTo>
                      <a:pt x="20" y="128"/>
                    </a:lnTo>
                    <a:lnTo>
                      <a:pt x="30" y="111"/>
                    </a:lnTo>
                    <a:lnTo>
                      <a:pt x="37" y="92"/>
                    </a:lnTo>
                    <a:lnTo>
                      <a:pt x="28" y="27"/>
                    </a:lnTo>
                    <a:lnTo>
                      <a:pt x="0" y="0"/>
                    </a:lnTo>
                    <a:lnTo>
                      <a:pt x="151" y="0"/>
                    </a:lnTo>
                    <a:lnTo>
                      <a:pt x="151" y="14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35" name="Group 857"/>
            <p:cNvGrpSpPr>
              <a:grpSpLocks/>
            </p:cNvGrpSpPr>
            <p:nvPr/>
          </p:nvGrpSpPr>
          <p:grpSpPr bwMode="auto">
            <a:xfrm>
              <a:off x="2502" y="4011"/>
              <a:ext cx="143" cy="141"/>
              <a:chOff x="2502" y="4011"/>
              <a:chExt cx="143" cy="141"/>
            </a:xfrm>
          </p:grpSpPr>
          <p:sp>
            <p:nvSpPr>
              <p:cNvPr id="504" name="Freeform 858"/>
              <p:cNvSpPr>
                <a:spLocks/>
              </p:cNvSpPr>
              <p:nvPr/>
            </p:nvSpPr>
            <p:spPr bwMode="auto">
              <a:xfrm>
                <a:off x="2502" y="4011"/>
                <a:ext cx="143" cy="141"/>
              </a:xfrm>
              <a:custGeom>
                <a:avLst/>
                <a:gdLst>
                  <a:gd name="T0" fmla="+- 0 2639 2502"/>
                  <a:gd name="T1" fmla="*/ T0 w 143"/>
                  <a:gd name="T2" fmla="+- 0 4151 4011"/>
                  <a:gd name="T3" fmla="*/ 4151 h 141"/>
                  <a:gd name="T4" fmla="+- 0 2502 2502"/>
                  <a:gd name="T5" fmla="*/ T4 w 143"/>
                  <a:gd name="T6" fmla="+- 0 4151 4011"/>
                  <a:gd name="T7" fmla="*/ 4151 h 141"/>
                  <a:gd name="T8" fmla="+- 0 2502 2502"/>
                  <a:gd name="T9" fmla="*/ T8 w 143"/>
                  <a:gd name="T10" fmla="+- 0 4011 4011"/>
                  <a:gd name="T11" fmla="*/ 4011 h 141"/>
                  <a:gd name="T12" fmla="+- 0 2644 2502"/>
                  <a:gd name="T13" fmla="*/ T12 w 143"/>
                  <a:gd name="T14" fmla="+- 0 4012 4011"/>
                  <a:gd name="T15" fmla="*/ 4012 h 141"/>
                  <a:gd name="T16" fmla="+- 0 2629 2502"/>
                  <a:gd name="T17" fmla="*/ T16 w 143"/>
                  <a:gd name="T18" fmla="+- 0 4024 4011"/>
                  <a:gd name="T19" fmla="*/ 4024 h 141"/>
                  <a:gd name="T20" fmla="+- 0 2618 2502"/>
                  <a:gd name="T21" fmla="*/ T20 w 143"/>
                  <a:gd name="T22" fmla="+- 0 4041 4011"/>
                  <a:gd name="T23" fmla="*/ 4041 h 141"/>
                  <a:gd name="T24" fmla="+- 0 2610 2502"/>
                  <a:gd name="T25" fmla="*/ T24 w 143"/>
                  <a:gd name="T26" fmla="+- 0 4061 4011"/>
                  <a:gd name="T27" fmla="*/ 4061 h 141"/>
                  <a:gd name="T28" fmla="+- 0 2607 2502"/>
                  <a:gd name="T29" fmla="*/ T28 w 143"/>
                  <a:gd name="T30" fmla="+- 0 4084 4011"/>
                  <a:gd name="T31" fmla="*/ 4084 h 141"/>
                  <a:gd name="T32" fmla="+- 0 2609 2502"/>
                  <a:gd name="T33" fmla="*/ T32 w 143"/>
                  <a:gd name="T34" fmla="+- 0 4100 4011"/>
                  <a:gd name="T35" fmla="*/ 4100 h 141"/>
                  <a:gd name="T36" fmla="+- 0 2615 2502"/>
                  <a:gd name="T37" fmla="*/ T36 w 143"/>
                  <a:gd name="T38" fmla="+- 0 4119 4011"/>
                  <a:gd name="T39" fmla="*/ 4119 h 141"/>
                  <a:gd name="T40" fmla="+- 0 2625 2502"/>
                  <a:gd name="T41" fmla="*/ T40 w 143"/>
                  <a:gd name="T42" fmla="+- 0 4136 4011"/>
                  <a:gd name="T43" fmla="*/ 4136 h 141"/>
                  <a:gd name="T44" fmla="+- 0 2639 2502"/>
                  <a:gd name="T45" fmla="*/ T44 w 143"/>
                  <a:gd name="T46" fmla="+- 0 4151 4011"/>
                  <a:gd name="T47" fmla="*/ 4151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3" h="141">
                    <a:moveTo>
                      <a:pt x="137" y="140"/>
                    </a:moveTo>
                    <a:lnTo>
                      <a:pt x="0" y="140"/>
                    </a:lnTo>
                    <a:lnTo>
                      <a:pt x="0" y="0"/>
                    </a:lnTo>
                    <a:lnTo>
                      <a:pt x="142" y="1"/>
                    </a:lnTo>
                    <a:lnTo>
                      <a:pt x="127" y="13"/>
                    </a:lnTo>
                    <a:lnTo>
                      <a:pt x="116" y="30"/>
                    </a:lnTo>
                    <a:lnTo>
                      <a:pt x="108" y="50"/>
                    </a:lnTo>
                    <a:lnTo>
                      <a:pt x="105" y="73"/>
                    </a:lnTo>
                    <a:lnTo>
                      <a:pt x="107" y="89"/>
                    </a:lnTo>
                    <a:lnTo>
                      <a:pt x="113" y="108"/>
                    </a:lnTo>
                    <a:lnTo>
                      <a:pt x="123" y="125"/>
                    </a:lnTo>
                    <a:lnTo>
                      <a:pt x="137" y="14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36" name="Group 851"/>
            <p:cNvGrpSpPr>
              <a:grpSpLocks/>
            </p:cNvGrpSpPr>
            <p:nvPr/>
          </p:nvGrpSpPr>
          <p:grpSpPr bwMode="auto">
            <a:xfrm>
              <a:off x="2646" y="4023"/>
              <a:ext cx="61" cy="112"/>
              <a:chOff x="2646" y="4023"/>
              <a:chExt cx="61" cy="112"/>
            </a:xfrm>
          </p:grpSpPr>
          <p:sp>
            <p:nvSpPr>
              <p:cNvPr id="499" name="Freeform 856"/>
              <p:cNvSpPr>
                <a:spLocks/>
              </p:cNvSpPr>
              <p:nvPr/>
            </p:nvSpPr>
            <p:spPr bwMode="auto">
              <a:xfrm>
                <a:off x="2646" y="4023"/>
                <a:ext cx="61" cy="112"/>
              </a:xfrm>
              <a:custGeom>
                <a:avLst/>
                <a:gdLst>
                  <a:gd name="T0" fmla="+- 0 2679 2646"/>
                  <a:gd name="T1" fmla="*/ T0 w 61"/>
                  <a:gd name="T2" fmla="+- 0 4114 4023"/>
                  <a:gd name="T3" fmla="*/ 4114 h 112"/>
                  <a:gd name="T4" fmla="+- 0 2673 2646"/>
                  <a:gd name="T5" fmla="*/ T4 w 61"/>
                  <a:gd name="T6" fmla="+- 0 4114 4023"/>
                  <a:gd name="T7" fmla="*/ 4114 h 112"/>
                  <a:gd name="T8" fmla="+- 0 2673 2646"/>
                  <a:gd name="T9" fmla="*/ T8 w 61"/>
                  <a:gd name="T10" fmla="+- 0 4081 4023"/>
                  <a:gd name="T11" fmla="*/ 4081 h 112"/>
                  <a:gd name="T12" fmla="+- 0 2664 2646"/>
                  <a:gd name="T13" fmla="*/ T12 w 61"/>
                  <a:gd name="T14" fmla="+- 0 4079 4023"/>
                  <a:gd name="T15" fmla="*/ 4079 h 112"/>
                  <a:gd name="T16" fmla="+- 0 2658 2646"/>
                  <a:gd name="T17" fmla="*/ T16 w 61"/>
                  <a:gd name="T18" fmla="+- 0 4076 4023"/>
                  <a:gd name="T19" fmla="*/ 4076 h 112"/>
                  <a:gd name="T20" fmla="+- 0 2649 2646"/>
                  <a:gd name="T21" fmla="*/ T20 w 61"/>
                  <a:gd name="T22" fmla="+- 0 4068 4023"/>
                  <a:gd name="T23" fmla="*/ 4068 h 112"/>
                  <a:gd name="T24" fmla="+- 0 2647 2646"/>
                  <a:gd name="T25" fmla="*/ T24 w 61"/>
                  <a:gd name="T26" fmla="+- 0 4063 4023"/>
                  <a:gd name="T27" fmla="*/ 4063 h 112"/>
                  <a:gd name="T28" fmla="+- 0 2647 2646"/>
                  <a:gd name="T29" fmla="*/ T28 w 61"/>
                  <a:gd name="T30" fmla="+- 0 4050 4023"/>
                  <a:gd name="T31" fmla="*/ 4050 h 112"/>
                  <a:gd name="T32" fmla="+- 0 2650 2646"/>
                  <a:gd name="T33" fmla="*/ T32 w 61"/>
                  <a:gd name="T34" fmla="+- 0 4044 4023"/>
                  <a:gd name="T35" fmla="*/ 4044 h 112"/>
                  <a:gd name="T36" fmla="+- 0 2659 2646"/>
                  <a:gd name="T37" fmla="*/ T36 w 61"/>
                  <a:gd name="T38" fmla="+- 0 4034 4023"/>
                  <a:gd name="T39" fmla="*/ 4034 h 112"/>
                  <a:gd name="T40" fmla="+- 0 2665 2646"/>
                  <a:gd name="T41" fmla="*/ T40 w 61"/>
                  <a:gd name="T42" fmla="+- 0 4032 4023"/>
                  <a:gd name="T43" fmla="*/ 4032 h 112"/>
                  <a:gd name="T44" fmla="+- 0 2673 2646"/>
                  <a:gd name="T45" fmla="*/ T44 w 61"/>
                  <a:gd name="T46" fmla="+- 0 4032 4023"/>
                  <a:gd name="T47" fmla="*/ 4032 h 112"/>
                  <a:gd name="T48" fmla="+- 0 2673 2646"/>
                  <a:gd name="T49" fmla="*/ T48 w 61"/>
                  <a:gd name="T50" fmla="+- 0 4023 4023"/>
                  <a:gd name="T51" fmla="*/ 4023 h 112"/>
                  <a:gd name="T52" fmla="+- 0 2679 2646"/>
                  <a:gd name="T53" fmla="*/ T52 w 61"/>
                  <a:gd name="T54" fmla="+- 0 4023 4023"/>
                  <a:gd name="T55" fmla="*/ 4023 h 112"/>
                  <a:gd name="T56" fmla="+- 0 2679 2646"/>
                  <a:gd name="T57" fmla="*/ T56 w 61"/>
                  <a:gd name="T58" fmla="+- 0 4032 4023"/>
                  <a:gd name="T59" fmla="*/ 4032 h 112"/>
                  <a:gd name="T60" fmla="+- 0 2687 2646"/>
                  <a:gd name="T61" fmla="*/ T60 w 61"/>
                  <a:gd name="T62" fmla="+- 0 4032 4023"/>
                  <a:gd name="T63" fmla="*/ 4032 h 112"/>
                  <a:gd name="T64" fmla="+- 0 2693 2646"/>
                  <a:gd name="T65" fmla="*/ T64 w 61"/>
                  <a:gd name="T66" fmla="+- 0 4034 4023"/>
                  <a:gd name="T67" fmla="*/ 4034 h 112"/>
                  <a:gd name="T68" fmla="+- 0 2697 2646"/>
                  <a:gd name="T69" fmla="*/ T68 w 61"/>
                  <a:gd name="T70" fmla="+- 0 4039 4023"/>
                  <a:gd name="T71" fmla="*/ 4039 h 112"/>
                  <a:gd name="T72" fmla="+- 0 2699 2646"/>
                  <a:gd name="T73" fmla="*/ T72 w 61"/>
                  <a:gd name="T74" fmla="+- 0 4041 4023"/>
                  <a:gd name="T75" fmla="*/ 4041 h 112"/>
                  <a:gd name="T76" fmla="+- 0 2658 2646"/>
                  <a:gd name="T77" fmla="*/ T76 w 61"/>
                  <a:gd name="T78" fmla="+- 0 4052 4023"/>
                  <a:gd name="T79" fmla="*/ 4052 h 112"/>
                  <a:gd name="T80" fmla="+- 0 2658 2646"/>
                  <a:gd name="T81" fmla="*/ T80 w 61"/>
                  <a:gd name="T82" fmla="+- 0 4059 4023"/>
                  <a:gd name="T83" fmla="*/ 4059 h 112"/>
                  <a:gd name="T84" fmla="+- 0 2660 2646"/>
                  <a:gd name="T85" fmla="*/ T84 w 61"/>
                  <a:gd name="T86" fmla="+- 0 4062 4023"/>
                  <a:gd name="T87" fmla="*/ 4062 h 112"/>
                  <a:gd name="T88" fmla="+- 0 2662 2646"/>
                  <a:gd name="T89" fmla="*/ T88 w 61"/>
                  <a:gd name="T90" fmla="+- 0 4065 4023"/>
                  <a:gd name="T91" fmla="*/ 4065 h 112"/>
                  <a:gd name="T92" fmla="+- 0 2665 2646"/>
                  <a:gd name="T93" fmla="*/ T92 w 61"/>
                  <a:gd name="T94" fmla="+- 0 4067 4023"/>
                  <a:gd name="T95" fmla="*/ 4067 h 112"/>
                  <a:gd name="T96" fmla="+- 0 2669 2646"/>
                  <a:gd name="T97" fmla="*/ T96 w 61"/>
                  <a:gd name="T98" fmla="+- 0 4069 4023"/>
                  <a:gd name="T99" fmla="*/ 4069 h 112"/>
                  <a:gd name="T100" fmla="+- 0 2673 2646"/>
                  <a:gd name="T101" fmla="*/ T100 w 61"/>
                  <a:gd name="T102" fmla="+- 0 4070 4023"/>
                  <a:gd name="T103" fmla="*/ 4070 h 112"/>
                  <a:gd name="T104" fmla="+- 0 2679 2646"/>
                  <a:gd name="T105" fmla="*/ T104 w 61"/>
                  <a:gd name="T106" fmla="+- 0 4070 4023"/>
                  <a:gd name="T107" fmla="*/ 4070 h 112"/>
                  <a:gd name="T108" fmla="+- 0 2679 2646"/>
                  <a:gd name="T109" fmla="*/ T108 w 61"/>
                  <a:gd name="T110" fmla="+- 0 4071 4023"/>
                  <a:gd name="T111" fmla="*/ 4071 h 112"/>
                  <a:gd name="T112" fmla="+- 0 2688 2646"/>
                  <a:gd name="T113" fmla="*/ T112 w 61"/>
                  <a:gd name="T114" fmla="+- 0 4073 4023"/>
                  <a:gd name="T115" fmla="*/ 4073 h 112"/>
                  <a:gd name="T116" fmla="+- 0 2695 2646"/>
                  <a:gd name="T117" fmla="*/ T116 w 61"/>
                  <a:gd name="T118" fmla="+- 0 4076 4023"/>
                  <a:gd name="T119" fmla="*/ 4076 h 112"/>
                  <a:gd name="T120" fmla="+- 0 2703 2646"/>
                  <a:gd name="T121" fmla="*/ T120 w 61"/>
                  <a:gd name="T122" fmla="+- 0 4082 4023"/>
                  <a:gd name="T123" fmla="*/ 4082 h 112"/>
                  <a:gd name="T124" fmla="+- 0 2679 2646"/>
                  <a:gd name="T125" fmla="*/ T124 w 61"/>
                  <a:gd name="T126" fmla="+- 0 4082 4023"/>
                  <a:gd name="T127" fmla="*/ 4082 h 112"/>
                  <a:gd name="T128" fmla="+- 0 2679 2646"/>
                  <a:gd name="T129" fmla="*/ T128 w 61"/>
                  <a:gd name="T130" fmla="+- 0 4114 4023"/>
                  <a:gd name="T131" fmla="*/ 4114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61" h="112">
                    <a:moveTo>
                      <a:pt x="33" y="91"/>
                    </a:moveTo>
                    <a:lnTo>
                      <a:pt x="27" y="91"/>
                    </a:lnTo>
                    <a:lnTo>
                      <a:pt x="27" y="58"/>
                    </a:lnTo>
                    <a:lnTo>
                      <a:pt x="18" y="56"/>
                    </a:lnTo>
                    <a:lnTo>
                      <a:pt x="12" y="53"/>
                    </a:lnTo>
                    <a:lnTo>
                      <a:pt x="3" y="45"/>
                    </a:lnTo>
                    <a:lnTo>
                      <a:pt x="1" y="40"/>
                    </a:lnTo>
                    <a:lnTo>
                      <a:pt x="1" y="27"/>
                    </a:lnTo>
                    <a:lnTo>
                      <a:pt x="4" y="21"/>
                    </a:lnTo>
                    <a:lnTo>
                      <a:pt x="13" y="11"/>
                    </a:lnTo>
                    <a:lnTo>
                      <a:pt x="19" y="9"/>
                    </a:lnTo>
                    <a:lnTo>
                      <a:pt x="27" y="9"/>
                    </a:lnTo>
                    <a:lnTo>
                      <a:pt x="27" y="0"/>
                    </a:lnTo>
                    <a:lnTo>
                      <a:pt x="33" y="0"/>
                    </a:lnTo>
                    <a:lnTo>
                      <a:pt x="33" y="9"/>
                    </a:lnTo>
                    <a:lnTo>
                      <a:pt x="41" y="9"/>
                    </a:lnTo>
                    <a:lnTo>
                      <a:pt x="47" y="11"/>
                    </a:lnTo>
                    <a:lnTo>
                      <a:pt x="51" y="16"/>
                    </a:lnTo>
                    <a:lnTo>
                      <a:pt x="53" y="18"/>
                    </a:lnTo>
                    <a:lnTo>
                      <a:pt x="12" y="29"/>
                    </a:lnTo>
                    <a:lnTo>
                      <a:pt x="12" y="36"/>
                    </a:lnTo>
                    <a:lnTo>
                      <a:pt x="14" y="39"/>
                    </a:lnTo>
                    <a:lnTo>
                      <a:pt x="16" y="42"/>
                    </a:lnTo>
                    <a:lnTo>
                      <a:pt x="19" y="44"/>
                    </a:lnTo>
                    <a:lnTo>
                      <a:pt x="23" y="46"/>
                    </a:lnTo>
                    <a:lnTo>
                      <a:pt x="27" y="47"/>
                    </a:lnTo>
                    <a:lnTo>
                      <a:pt x="33" y="47"/>
                    </a:lnTo>
                    <a:lnTo>
                      <a:pt x="33" y="48"/>
                    </a:lnTo>
                    <a:lnTo>
                      <a:pt x="42" y="50"/>
                    </a:lnTo>
                    <a:lnTo>
                      <a:pt x="49" y="53"/>
                    </a:lnTo>
                    <a:lnTo>
                      <a:pt x="57" y="59"/>
                    </a:lnTo>
                    <a:lnTo>
                      <a:pt x="33" y="59"/>
                    </a:lnTo>
                    <a:lnTo>
                      <a:pt x="33"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00" name="Freeform 855"/>
              <p:cNvSpPr>
                <a:spLocks/>
              </p:cNvSpPr>
              <p:nvPr/>
            </p:nvSpPr>
            <p:spPr bwMode="auto">
              <a:xfrm>
                <a:off x="2646" y="4023"/>
                <a:ext cx="61" cy="112"/>
              </a:xfrm>
              <a:custGeom>
                <a:avLst/>
                <a:gdLst>
                  <a:gd name="T0" fmla="+- 0 2679 2646"/>
                  <a:gd name="T1" fmla="*/ T0 w 61"/>
                  <a:gd name="T2" fmla="+- 0 4070 4023"/>
                  <a:gd name="T3" fmla="*/ 4070 h 112"/>
                  <a:gd name="T4" fmla="+- 0 2673 2646"/>
                  <a:gd name="T5" fmla="*/ T4 w 61"/>
                  <a:gd name="T6" fmla="+- 0 4070 4023"/>
                  <a:gd name="T7" fmla="*/ 4070 h 112"/>
                  <a:gd name="T8" fmla="+- 0 2673 2646"/>
                  <a:gd name="T9" fmla="*/ T8 w 61"/>
                  <a:gd name="T10" fmla="+- 0 4041 4023"/>
                  <a:gd name="T11" fmla="*/ 4041 h 112"/>
                  <a:gd name="T12" fmla="+- 0 2699 2646"/>
                  <a:gd name="T13" fmla="*/ T12 w 61"/>
                  <a:gd name="T14" fmla="+- 0 4041 4023"/>
                  <a:gd name="T15" fmla="*/ 4041 h 112"/>
                  <a:gd name="T16" fmla="+- 0 2679 2646"/>
                  <a:gd name="T17" fmla="*/ T16 w 61"/>
                  <a:gd name="T18" fmla="+- 0 4041 4023"/>
                  <a:gd name="T19" fmla="*/ 4041 h 112"/>
                  <a:gd name="T20" fmla="+- 0 2679 2646"/>
                  <a:gd name="T21" fmla="*/ T20 w 61"/>
                  <a:gd name="T22" fmla="+- 0 4070 4023"/>
                  <a:gd name="T23" fmla="*/ 4070 h 112"/>
                </a:gdLst>
                <a:ahLst/>
                <a:cxnLst>
                  <a:cxn ang="0">
                    <a:pos x="T1" y="T3"/>
                  </a:cxn>
                  <a:cxn ang="0">
                    <a:pos x="T5" y="T7"/>
                  </a:cxn>
                  <a:cxn ang="0">
                    <a:pos x="T9" y="T11"/>
                  </a:cxn>
                  <a:cxn ang="0">
                    <a:pos x="T13" y="T15"/>
                  </a:cxn>
                  <a:cxn ang="0">
                    <a:pos x="T17" y="T19"/>
                  </a:cxn>
                  <a:cxn ang="0">
                    <a:pos x="T21" y="T23"/>
                  </a:cxn>
                </a:cxnLst>
                <a:rect l="0" t="0" r="r" b="b"/>
                <a:pathLst>
                  <a:path w="61" h="112">
                    <a:moveTo>
                      <a:pt x="33" y="47"/>
                    </a:moveTo>
                    <a:lnTo>
                      <a:pt x="27" y="47"/>
                    </a:lnTo>
                    <a:lnTo>
                      <a:pt x="27" y="18"/>
                    </a:lnTo>
                    <a:lnTo>
                      <a:pt x="53" y="18"/>
                    </a:lnTo>
                    <a:lnTo>
                      <a:pt x="33" y="18"/>
                    </a:lnTo>
                    <a:lnTo>
                      <a:pt x="33" y="47"/>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01" name="Freeform 854"/>
              <p:cNvSpPr>
                <a:spLocks/>
              </p:cNvSpPr>
              <p:nvPr/>
            </p:nvSpPr>
            <p:spPr bwMode="auto">
              <a:xfrm>
                <a:off x="2646" y="4023"/>
                <a:ext cx="61" cy="112"/>
              </a:xfrm>
              <a:custGeom>
                <a:avLst/>
                <a:gdLst>
                  <a:gd name="T0" fmla="+- 0 2704 2646"/>
                  <a:gd name="T1" fmla="*/ T0 w 61"/>
                  <a:gd name="T2" fmla="+- 0 4055 4023"/>
                  <a:gd name="T3" fmla="*/ 4055 h 112"/>
                  <a:gd name="T4" fmla="+- 0 2694 2646"/>
                  <a:gd name="T5" fmla="*/ T4 w 61"/>
                  <a:gd name="T6" fmla="+- 0 4055 4023"/>
                  <a:gd name="T7" fmla="*/ 4055 h 112"/>
                  <a:gd name="T8" fmla="+- 0 2693 2646"/>
                  <a:gd name="T9" fmla="*/ T8 w 61"/>
                  <a:gd name="T10" fmla="+- 0 4052 4023"/>
                  <a:gd name="T11" fmla="*/ 4052 h 112"/>
                  <a:gd name="T12" fmla="+- 0 2692 2646"/>
                  <a:gd name="T13" fmla="*/ T12 w 61"/>
                  <a:gd name="T14" fmla="+- 0 4050 4023"/>
                  <a:gd name="T15" fmla="*/ 4050 h 112"/>
                  <a:gd name="T16" fmla="+- 0 2691 2646"/>
                  <a:gd name="T17" fmla="*/ T16 w 61"/>
                  <a:gd name="T18" fmla="+- 0 4047 4023"/>
                  <a:gd name="T19" fmla="*/ 4047 h 112"/>
                  <a:gd name="T20" fmla="+- 0 2688 2646"/>
                  <a:gd name="T21" fmla="*/ T20 w 61"/>
                  <a:gd name="T22" fmla="+- 0 4043 4023"/>
                  <a:gd name="T23" fmla="*/ 4043 h 112"/>
                  <a:gd name="T24" fmla="+- 0 2684 2646"/>
                  <a:gd name="T25" fmla="*/ T24 w 61"/>
                  <a:gd name="T26" fmla="+- 0 4041 4023"/>
                  <a:gd name="T27" fmla="*/ 4041 h 112"/>
                  <a:gd name="T28" fmla="+- 0 2679 2646"/>
                  <a:gd name="T29" fmla="*/ T28 w 61"/>
                  <a:gd name="T30" fmla="+- 0 4041 4023"/>
                  <a:gd name="T31" fmla="*/ 4041 h 112"/>
                  <a:gd name="T32" fmla="+- 0 2700 2646"/>
                  <a:gd name="T33" fmla="*/ T32 w 61"/>
                  <a:gd name="T34" fmla="+- 0 4041 4023"/>
                  <a:gd name="T35" fmla="*/ 4041 h 112"/>
                  <a:gd name="T36" fmla="+- 0 2702 2646"/>
                  <a:gd name="T37" fmla="*/ T36 w 61"/>
                  <a:gd name="T38" fmla="+- 0 4043 4023"/>
                  <a:gd name="T39" fmla="*/ 4043 h 112"/>
                  <a:gd name="T40" fmla="+- 0 2704 2646"/>
                  <a:gd name="T41" fmla="*/ T40 w 61"/>
                  <a:gd name="T42" fmla="+- 0 4048 4023"/>
                  <a:gd name="T43" fmla="*/ 4048 h 112"/>
                  <a:gd name="T44" fmla="+- 0 2704 2646"/>
                  <a:gd name="T45" fmla="*/ T44 w 61"/>
                  <a:gd name="T46" fmla="+- 0 4055 4023"/>
                  <a:gd name="T47" fmla="*/ 4055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1" h="112">
                    <a:moveTo>
                      <a:pt x="58" y="32"/>
                    </a:moveTo>
                    <a:lnTo>
                      <a:pt x="48" y="32"/>
                    </a:lnTo>
                    <a:lnTo>
                      <a:pt x="47" y="29"/>
                    </a:lnTo>
                    <a:lnTo>
                      <a:pt x="46" y="27"/>
                    </a:lnTo>
                    <a:lnTo>
                      <a:pt x="45" y="24"/>
                    </a:lnTo>
                    <a:lnTo>
                      <a:pt x="42" y="20"/>
                    </a:lnTo>
                    <a:lnTo>
                      <a:pt x="38" y="18"/>
                    </a:lnTo>
                    <a:lnTo>
                      <a:pt x="33" y="18"/>
                    </a:lnTo>
                    <a:lnTo>
                      <a:pt x="54" y="18"/>
                    </a:lnTo>
                    <a:lnTo>
                      <a:pt x="56" y="20"/>
                    </a:lnTo>
                    <a:lnTo>
                      <a:pt x="58" y="25"/>
                    </a:lnTo>
                    <a:lnTo>
                      <a:pt x="58" y="3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02" name="Freeform 853"/>
              <p:cNvSpPr>
                <a:spLocks/>
              </p:cNvSpPr>
              <p:nvPr/>
            </p:nvSpPr>
            <p:spPr bwMode="auto">
              <a:xfrm>
                <a:off x="2646" y="4023"/>
                <a:ext cx="61" cy="112"/>
              </a:xfrm>
              <a:custGeom>
                <a:avLst/>
                <a:gdLst>
                  <a:gd name="T0" fmla="+- 0 2702 2646"/>
                  <a:gd name="T1" fmla="*/ T0 w 61"/>
                  <a:gd name="T2" fmla="+- 0 4114 4023"/>
                  <a:gd name="T3" fmla="*/ 4114 h 112"/>
                  <a:gd name="T4" fmla="+- 0 2679 2646"/>
                  <a:gd name="T5" fmla="*/ T4 w 61"/>
                  <a:gd name="T6" fmla="+- 0 4114 4023"/>
                  <a:gd name="T7" fmla="*/ 4114 h 112"/>
                  <a:gd name="T8" fmla="+- 0 2686 2646"/>
                  <a:gd name="T9" fmla="*/ T8 w 61"/>
                  <a:gd name="T10" fmla="+- 0 4114 4023"/>
                  <a:gd name="T11" fmla="*/ 4114 h 112"/>
                  <a:gd name="T12" fmla="+- 0 2691 2646"/>
                  <a:gd name="T13" fmla="*/ T12 w 61"/>
                  <a:gd name="T14" fmla="+- 0 4111 4023"/>
                  <a:gd name="T15" fmla="*/ 4111 h 112"/>
                  <a:gd name="T16" fmla="+- 0 2694 2646"/>
                  <a:gd name="T17" fmla="*/ T16 w 61"/>
                  <a:gd name="T18" fmla="+- 0 4104 4023"/>
                  <a:gd name="T19" fmla="*/ 4104 h 112"/>
                  <a:gd name="T20" fmla="+- 0 2695 2646"/>
                  <a:gd name="T21" fmla="*/ T20 w 61"/>
                  <a:gd name="T22" fmla="+- 0 4101 4023"/>
                  <a:gd name="T23" fmla="*/ 4101 h 112"/>
                  <a:gd name="T24" fmla="+- 0 2695 2646"/>
                  <a:gd name="T25" fmla="*/ T24 w 61"/>
                  <a:gd name="T26" fmla="+- 0 4093 4023"/>
                  <a:gd name="T27" fmla="*/ 4093 h 112"/>
                  <a:gd name="T28" fmla="+- 0 2693 2646"/>
                  <a:gd name="T29" fmla="*/ T28 w 61"/>
                  <a:gd name="T30" fmla="+- 0 4089 4023"/>
                  <a:gd name="T31" fmla="*/ 4089 h 112"/>
                  <a:gd name="T32" fmla="+- 0 2690 2646"/>
                  <a:gd name="T33" fmla="*/ T32 w 61"/>
                  <a:gd name="T34" fmla="+- 0 4087 4023"/>
                  <a:gd name="T35" fmla="*/ 4087 h 112"/>
                  <a:gd name="T36" fmla="+- 0 2687 2646"/>
                  <a:gd name="T37" fmla="*/ T36 w 61"/>
                  <a:gd name="T38" fmla="+- 0 4085 4023"/>
                  <a:gd name="T39" fmla="*/ 4085 h 112"/>
                  <a:gd name="T40" fmla="+- 0 2684 2646"/>
                  <a:gd name="T41" fmla="*/ T40 w 61"/>
                  <a:gd name="T42" fmla="+- 0 4084 4023"/>
                  <a:gd name="T43" fmla="*/ 4084 h 112"/>
                  <a:gd name="T44" fmla="+- 0 2679 2646"/>
                  <a:gd name="T45" fmla="*/ T44 w 61"/>
                  <a:gd name="T46" fmla="+- 0 4082 4023"/>
                  <a:gd name="T47" fmla="*/ 4082 h 112"/>
                  <a:gd name="T48" fmla="+- 0 2703 2646"/>
                  <a:gd name="T49" fmla="*/ T48 w 61"/>
                  <a:gd name="T50" fmla="+- 0 4082 4023"/>
                  <a:gd name="T51" fmla="*/ 4082 h 112"/>
                  <a:gd name="T52" fmla="+- 0 2706 2646"/>
                  <a:gd name="T53" fmla="*/ T52 w 61"/>
                  <a:gd name="T54" fmla="+- 0 4088 4023"/>
                  <a:gd name="T55" fmla="*/ 4088 h 112"/>
                  <a:gd name="T56" fmla="+- 0 2706 2646"/>
                  <a:gd name="T57" fmla="*/ T56 w 61"/>
                  <a:gd name="T58" fmla="+- 0 4106 4023"/>
                  <a:gd name="T59" fmla="*/ 4106 h 112"/>
                  <a:gd name="T60" fmla="+- 0 2703 2646"/>
                  <a:gd name="T61" fmla="*/ T60 w 61"/>
                  <a:gd name="T62" fmla="+- 0 4114 4023"/>
                  <a:gd name="T63" fmla="*/ 4114 h 112"/>
                  <a:gd name="T64" fmla="+- 0 2702 2646"/>
                  <a:gd name="T65" fmla="*/ T64 w 61"/>
                  <a:gd name="T66" fmla="+- 0 4114 4023"/>
                  <a:gd name="T67" fmla="*/ 4114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112">
                    <a:moveTo>
                      <a:pt x="56" y="91"/>
                    </a:moveTo>
                    <a:lnTo>
                      <a:pt x="33" y="91"/>
                    </a:lnTo>
                    <a:lnTo>
                      <a:pt x="40" y="91"/>
                    </a:lnTo>
                    <a:lnTo>
                      <a:pt x="45" y="88"/>
                    </a:lnTo>
                    <a:lnTo>
                      <a:pt x="48" y="81"/>
                    </a:lnTo>
                    <a:lnTo>
                      <a:pt x="49" y="78"/>
                    </a:lnTo>
                    <a:lnTo>
                      <a:pt x="49" y="70"/>
                    </a:lnTo>
                    <a:lnTo>
                      <a:pt x="47" y="66"/>
                    </a:lnTo>
                    <a:lnTo>
                      <a:pt x="44" y="64"/>
                    </a:lnTo>
                    <a:lnTo>
                      <a:pt x="41" y="62"/>
                    </a:lnTo>
                    <a:lnTo>
                      <a:pt x="38" y="61"/>
                    </a:lnTo>
                    <a:lnTo>
                      <a:pt x="33" y="59"/>
                    </a:lnTo>
                    <a:lnTo>
                      <a:pt x="57" y="59"/>
                    </a:lnTo>
                    <a:lnTo>
                      <a:pt x="60" y="65"/>
                    </a:lnTo>
                    <a:lnTo>
                      <a:pt x="60" y="83"/>
                    </a:lnTo>
                    <a:lnTo>
                      <a:pt x="57" y="91"/>
                    </a:lnTo>
                    <a:lnTo>
                      <a:pt x="56"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03" name="Freeform 852"/>
              <p:cNvSpPr>
                <a:spLocks/>
              </p:cNvSpPr>
              <p:nvPr/>
            </p:nvSpPr>
            <p:spPr bwMode="auto">
              <a:xfrm>
                <a:off x="2646" y="4023"/>
                <a:ext cx="61" cy="112"/>
              </a:xfrm>
              <a:custGeom>
                <a:avLst/>
                <a:gdLst>
                  <a:gd name="T0" fmla="+- 0 2679 2646"/>
                  <a:gd name="T1" fmla="*/ T0 w 61"/>
                  <a:gd name="T2" fmla="+- 0 4135 4023"/>
                  <a:gd name="T3" fmla="*/ 4135 h 112"/>
                  <a:gd name="T4" fmla="+- 0 2673 2646"/>
                  <a:gd name="T5" fmla="*/ T4 w 61"/>
                  <a:gd name="T6" fmla="+- 0 4135 4023"/>
                  <a:gd name="T7" fmla="*/ 4135 h 112"/>
                  <a:gd name="T8" fmla="+- 0 2673 2646"/>
                  <a:gd name="T9" fmla="*/ T8 w 61"/>
                  <a:gd name="T10" fmla="+- 0 4123 4023"/>
                  <a:gd name="T11" fmla="*/ 4123 h 112"/>
                  <a:gd name="T12" fmla="+- 0 2661 2646"/>
                  <a:gd name="T13" fmla="*/ T12 w 61"/>
                  <a:gd name="T14" fmla="+- 0 4123 4023"/>
                  <a:gd name="T15" fmla="*/ 4123 h 112"/>
                  <a:gd name="T16" fmla="+- 0 2653 2646"/>
                  <a:gd name="T17" fmla="*/ T16 w 61"/>
                  <a:gd name="T18" fmla="+- 0 4118 4023"/>
                  <a:gd name="T19" fmla="*/ 4118 h 112"/>
                  <a:gd name="T20" fmla="+- 0 2647 2646"/>
                  <a:gd name="T21" fmla="*/ T20 w 61"/>
                  <a:gd name="T22" fmla="+- 0 4107 4023"/>
                  <a:gd name="T23" fmla="*/ 4107 h 112"/>
                  <a:gd name="T24" fmla="+- 0 2646 2646"/>
                  <a:gd name="T25" fmla="*/ T24 w 61"/>
                  <a:gd name="T26" fmla="+- 0 4101 4023"/>
                  <a:gd name="T27" fmla="*/ 4101 h 112"/>
                  <a:gd name="T28" fmla="+- 0 2646 2646"/>
                  <a:gd name="T29" fmla="*/ T28 w 61"/>
                  <a:gd name="T30" fmla="+- 0 4094 4023"/>
                  <a:gd name="T31" fmla="*/ 4094 h 112"/>
                  <a:gd name="T32" fmla="+- 0 2656 2646"/>
                  <a:gd name="T33" fmla="*/ T32 w 61"/>
                  <a:gd name="T34" fmla="+- 0 4094 4023"/>
                  <a:gd name="T35" fmla="*/ 4094 h 112"/>
                  <a:gd name="T36" fmla="+- 0 2657 2646"/>
                  <a:gd name="T37" fmla="*/ T36 w 61"/>
                  <a:gd name="T38" fmla="+- 0 4100 4023"/>
                  <a:gd name="T39" fmla="*/ 4100 h 112"/>
                  <a:gd name="T40" fmla="+- 0 2658 2646"/>
                  <a:gd name="T41" fmla="*/ T40 w 61"/>
                  <a:gd name="T42" fmla="+- 0 4104 4023"/>
                  <a:gd name="T43" fmla="*/ 4104 h 112"/>
                  <a:gd name="T44" fmla="+- 0 2662 2646"/>
                  <a:gd name="T45" fmla="*/ T44 w 61"/>
                  <a:gd name="T46" fmla="+- 0 4111 4023"/>
                  <a:gd name="T47" fmla="*/ 4111 h 112"/>
                  <a:gd name="T48" fmla="+- 0 2666 2646"/>
                  <a:gd name="T49" fmla="*/ T48 w 61"/>
                  <a:gd name="T50" fmla="+- 0 4113 4023"/>
                  <a:gd name="T51" fmla="*/ 4113 h 112"/>
                  <a:gd name="T52" fmla="+- 0 2673 2646"/>
                  <a:gd name="T53" fmla="*/ T52 w 61"/>
                  <a:gd name="T54" fmla="+- 0 4114 4023"/>
                  <a:gd name="T55" fmla="*/ 4114 h 112"/>
                  <a:gd name="T56" fmla="+- 0 2679 2646"/>
                  <a:gd name="T57" fmla="*/ T56 w 61"/>
                  <a:gd name="T58" fmla="+- 0 4114 4023"/>
                  <a:gd name="T59" fmla="*/ 4114 h 112"/>
                  <a:gd name="T60" fmla="+- 0 2679 2646"/>
                  <a:gd name="T61" fmla="*/ T60 w 61"/>
                  <a:gd name="T62" fmla="+- 0 4114 4023"/>
                  <a:gd name="T63" fmla="*/ 4114 h 112"/>
                  <a:gd name="T64" fmla="+- 0 2702 2646"/>
                  <a:gd name="T65" fmla="*/ T64 w 61"/>
                  <a:gd name="T66" fmla="+- 0 4114 4023"/>
                  <a:gd name="T67" fmla="*/ 4114 h 112"/>
                  <a:gd name="T68" fmla="+- 0 2696 2646"/>
                  <a:gd name="T69" fmla="*/ T68 w 61"/>
                  <a:gd name="T70" fmla="+- 0 4118 4023"/>
                  <a:gd name="T71" fmla="*/ 4118 h 112"/>
                  <a:gd name="T72" fmla="+- 0 2692 2646"/>
                  <a:gd name="T73" fmla="*/ T72 w 61"/>
                  <a:gd name="T74" fmla="+- 0 4121 4023"/>
                  <a:gd name="T75" fmla="*/ 4121 h 112"/>
                  <a:gd name="T76" fmla="+- 0 2686 2646"/>
                  <a:gd name="T77" fmla="*/ T76 w 61"/>
                  <a:gd name="T78" fmla="+- 0 4123 4023"/>
                  <a:gd name="T79" fmla="*/ 4123 h 112"/>
                  <a:gd name="T80" fmla="+- 0 2679 2646"/>
                  <a:gd name="T81" fmla="*/ T80 w 61"/>
                  <a:gd name="T82" fmla="+- 0 4123 4023"/>
                  <a:gd name="T83" fmla="*/ 4123 h 112"/>
                  <a:gd name="T84" fmla="+- 0 2679 2646"/>
                  <a:gd name="T85" fmla="*/ T84 w 61"/>
                  <a:gd name="T86" fmla="+- 0 4135 4023"/>
                  <a:gd name="T87" fmla="*/ 4135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61" h="112">
                    <a:moveTo>
                      <a:pt x="33" y="112"/>
                    </a:moveTo>
                    <a:lnTo>
                      <a:pt x="27" y="112"/>
                    </a:lnTo>
                    <a:lnTo>
                      <a:pt x="27" y="100"/>
                    </a:lnTo>
                    <a:lnTo>
                      <a:pt x="15" y="100"/>
                    </a:lnTo>
                    <a:lnTo>
                      <a:pt x="7" y="95"/>
                    </a:lnTo>
                    <a:lnTo>
                      <a:pt x="1" y="84"/>
                    </a:lnTo>
                    <a:lnTo>
                      <a:pt x="0" y="78"/>
                    </a:lnTo>
                    <a:lnTo>
                      <a:pt x="0" y="71"/>
                    </a:lnTo>
                    <a:lnTo>
                      <a:pt x="10" y="71"/>
                    </a:lnTo>
                    <a:lnTo>
                      <a:pt x="11" y="77"/>
                    </a:lnTo>
                    <a:lnTo>
                      <a:pt x="12" y="81"/>
                    </a:lnTo>
                    <a:lnTo>
                      <a:pt x="16" y="88"/>
                    </a:lnTo>
                    <a:lnTo>
                      <a:pt x="20" y="90"/>
                    </a:lnTo>
                    <a:lnTo>
                      <a:pt x="27" y="91"/>
                    </a:lnTo>
                    <a:lnTo>
                      <a:pt x="33" y="91"/>
                    </a:lnTo>
                    <a:lnTo>
                      <a:pt x="56" y="91"/>
                    </a:lnTo>
                    <a:lnTo>
                      <a:pt x="50" y="95"/>
                    </a:lnTo>
                    <a:lnTo>
                      <a:pt x="46" y="98"/>
                    </a:lnTo>
                    <a:lnTo>
                      <a:pt x="40" y="100"/>
                    </a:lnTo>
                    <a:lnTo>
                      <a:pt x="33" y="100"/>
                    </a:lnTo>
                    <a:lnTo>
                      <a:pt x="33" y="11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37" name="Group 849"/>
            <p:cNvGrpSpPr>
              <a:grpSpLocks/>
            </p:cNvGrpSpPr>
            <p:nvPr/>
          </p:nvGrpSpPr>
          <p:grpSpPr bwMode="auto">
            <a:xfrm>
              <a:off x="2482" y="3700"/>
              <a:ext cx="397" cy="189"/>
              <a:chOff x="2482" y="3700"/>
              <a:chExt cx="397" cy="189"/>
            </a:xfrm>
          </p:grpSpPr>
          <p:sp>
            <p:nvSpPr>
              <p:cNvPr id="498" name="Freeform 850"/>
              <p:cNvSpPr>
                <a:spLocks/>
              </p:cNvSpPr>
              <p:nvPr/>
            </p:nvSpPr>
            <p:spPr bwMode="auto">
              <a:xfrm>
                <a:off x="2482" y="3700"/>
                <a:ext cx="397" cy="189"/>
              </a:xfrm>
              <a:custGeom>
                <a:avLst/>
                <a:gdLst>
                  <a:gd name="T0" fmla="+- 0 2482 2482"/>
                  <a:gd name="T1" fmla="*/ T0 w 397"/>
                  <a:gd name="T2" fmla="+- 0 3700 3700"/>
                  <a:gd name="T3" fmla="*/ 3700 h 189"/>
                  <a:gd name="T4" fmla="+- 0 2878 2482"/>
                  <a:gd name="T5" fmla="*/ T4 w 397"/>
                  <a:gd name="T6" fmla="+- 0 3700 3700"/>
                  <a:gd name="T7" fmla="*/ 3700 h 189"/>
                  <a:gd name="T8" fmla="+- 0 2878 2482"/>
                  <a:gd name="T9" fmla="*/ T8 w 397"/>
                  <a:gd name="T10" fmla="+- 0 3888 3700"/>
                  <a:gd name="T11" fmla="*/ 3888 h 189"/>
                  <a:gd name="T12" fmla="+- 0 2482 2482"/>
                  <a:gd name="T13" fmla="*/ T12 w 397"/>
                  <a:gd name="T14" fmla="+- 0 3888 3700"/>
                  <a:gd name="T15" fmla="*/ 3888 h 189"/>
                  <a:gd name="T16" fmla="+- 0 2482 2482"/>
                  <a:gd name="T17" fmla="*/ T16 w 397"/>
                  <a:gd name="T18" fmla="+- 0 3700 3700"/>
                  <a:gd name="T19" fmla="*/ 3700 h 189"/>
                </a:gdLst>
                <a:ahLst/>
                <a:cxnLst>
                  <a:cxn ang="0">
                    <a:pos x="T1" y="T3"/>
                  </a:cxn>
                  <a:cxn ang="0">
                    <a:pos x="T5" y="T7"/>
                  </a:cxn>
                  <a:cxn ang="0">
                    <a:pos x="T9" y="T11"/>
                  </a:cxn>
                  <a:cxn ang="0">
                    <a:pos x="T13" y="T15"/>
                  </a:cxn>
                  <a:cxn ang="0">
                    <a:pos x="T17" y="T19"/>
                  </a:cxn>
                </a:cxnLst>
                <a:rect l="0" t="0" r="r" b="b"/>
                <a:pathLst>
                  <a:path w="397" h="189">
                    <a:moveTo>
                      <a:pt x="0" y="0"/>
                    </a:moveTo>
                    <a:lnTo>
                      <a:pt x="396" y="0"/>
                    </a:lnTo>
                    <a:lnTo>
                      <a:pt x="396" y="188"/>
                    </a:lnTo>
                    <a:lnTo>
                      <a:pt x="0" y="188"/>
                    </a:lnTo>
                    <a:lnTo>
                      <a:pt x="0" y="0"/>
                    </a:lnTo>
                    <a:close/>
                  </a:path>
                </a:pathLst>
              </a:custGeom>
              <a:noFill/>
              <a:ln w="15684">
                <a:solidFill>
                  <a:srgbClr val="9BD0D5"/>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38" name="Group 847"/>
            <p:cNvGrpSpPr>
              <a:grpSpLocks/>
            </p:cNvGrpSpPr>
            <p:nvPr/>
          </p:nvGrpSpPr>
          <p:grpSpPr bwMode="auto">
            <a:xfrm>
              <a:off x="2704" y="3724"/>
              <a:ext cx="151" cy="141"/>
              <a:chOff x="2704" y="3724"/>
              <a:chExt cx="151" cy="141"/>
            </a:xfrm>
          </p:grpSpPr>
          <p:sp>
            <p:nvSpPr>
              <p:cNvPr id="497" name="Freeform 848"/>
              <p:cNvSpPr>
                <a:spLocks/>
              </p:cNvSpPr>
              <p:nvPr/>
            </p:nvSpPr>
            <p:spPr bwMode="auto">
              <a:xfrm>
                <a:off x="2704" y="3724"/>
                <a:ext cx="151" cy="141"/>
              </a:xfrm>
              <a:custGeom>
                <a:avLst/>
                <a:gdLst>
                  <a:gd name="T0" fmla="+- 0 2855 2704"/>
                  <a:gd name="T1" fmla="*/ T0 w 151"/>
                  <a:gd name="T2" fmla="+- 0 3865 3724"/>
                  <a:gd name="T3" fmla="*/ 3865 h 141"/>
                  <a:gd name="T4" fmla="+- 0 2724 2704"/>
                  <a:gd name="T5" fmla="*/ T4 w 151"/>
                  <a:gd name="T6" fmla="+- 0 3852 3724"/>
                  <a:gd name="T7" fmla="*/ 3852 h 141"/>
                  <a:gd name="T8" fmla="+- 0 2734 2704"/>
                  <a:gd name="T9" fmla="*/ T8 w 151"/>
                  <a:gd name="T10" fmla="+- 0 3836 3724"/>
                  <a:gd name="T11" fmla="*/ 3836 h 141"/>
                  <a:gd name="T12" fmla="+- 0 2741 2704"/>
                  <a:gd name="T13" fmla="*/ T12 w 151"/>
                  <a:gd name="T14" fmla="+- 0 3817 3724"/>
                  <a:gd name="T15" fmla="*/ 3817 h 141"/>
                  <a:gd name="T16" fmla="+- 0 2732 2704"/>
                  <a:gd name="T17" fmla="*/ T16 w 151"/>
                  <a:gd name="T18" fmla="+- 0 3752 3724"/>
                  <a:gd name="T19" fmla="*/ 3752 h 141"/>
                  <a:gd name="T20" fmla="+- 0 2704 2704"/>
                  <a:gd name="T21" fmla="*/ T20 w 151"/>
                  <a:gd name="T22" fmla="+- 0 3724 3724"/>
                  <a:gd name="T23" fmla="*/ 3724 h 141"/>
                  <a:gd name="T24" fmla="+- 0 2855 2704"/>
                  <a:gd name="T25" fmla="*/ T24 w 151"/>
                  <a:gd name="T26" fmla="+- 0 3724 3724"/>
                  <a:gd name="T27" fmla="*/ 3724 h 141"/>
                  <a:gd name="T28" fmla="+- 0 2855 2704"/>
                  <a:gd name="T29" fmla="*/ T28 w 151"/>
                  <a:gd name="T30" fmla="+- 0 3865 3724"/>
                  <a:gd name="T31" fmla="*/ 3865 h 14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1" h="141">
                    <a:moveTo>
                      <a:pt x="151" y="141"/>
                    </a:moveTo>
                    <a:lnTo>
                      <a:pt x="20" y="128"/>
                    </a:lnTo>
                    <a:lnTo>
                      <a:pt x="30" y="112"/>
                    </a:lnTo>
                    <a:lnTo>
                      <a:pt x="37" y="93"/>
                    </a:lnTo>
                    <a:lnTo>
                      <a:pt x="28" y="28"/>
                    </a:lnTo>
                    <a:lnTo>
                      <a:pt x="0" y="0"/>
                    </a:lnTo>
                    <a:lnTo>
                      <a:pt x="151" y="0"/>
                    </a:lnTo>
                    <a:lnTo>
                      <a:pt x="151"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39" name="Group 845"/>
            <p:cNvGrpSpPr>
              <a:grpSpLocks/>
            </p:cNvGrpSpPr>
            <p:nvPr/>
          </p:nvGrpSpPr>
          <p:grpSpPr bwMode="auto">
            <a:xfrm>
              <a:off x="2502" y="3724"/>
              <a:ext cx="143" cy="141"/>
              <a:chOff x="2502" y="3724"/>
              <a:chExt cx="143" cy="141"/>
            </a:xfrm>
          </p:grpSpPr>
          <p:sp>
            <p:nvSpPr>
              <p:cNvPr id="496" name="Freeform 846"/>
              <p:cNvSpPr>
                <a:spLocks/>
              </p:cNvSpPr>
              <p:nvPr/>
            </p:nvSpPr>
            <p:spPr bwMode="auto">
              <a:xfrm>
                <a:off x="2502" y="3724"/>
                <a:ext cx="143" cy="141"/>
              </a:xfrm>
              <a:custGeom>
                <a:avLst/>
                <a:gdLst>
                  <a:gd name="T0" fmla="+- 0 2639 2502"/>
                  <a:gd name="T1" fmla="*/ T0 w 143"/>
                  <a:gd name="T2" fmla="+- 0 3865 3724"/>
                  <a:gd name="T3" fmla="*/ 3865 h 141"/>
                  <a:gd name="T4" fmla="+- 0 2502 2502"/>
                  <a:gd name="T5" fmla="*/ T4 w 143"/>
                  <a:gd name="T6" fmla="+- 0 3865 3724"/>
                  <a:gd name="T7" fmla="*/ 3865 h 141"/>
                  <a:gd name="T8" fmla="+- 0 2502 2502"/>
                  <a:gd name="T9" fmla="*/ T8 w 143"/>
                  <a:gd name="T10" fmla="+- 0 3724 3724"/>
                  <a:gd name="T11" fmla="*/ 3724 h 141"/>
                  <a:gd name="T12" fmla="+- 0 2644 2502"/>
                  <a:gd name="T13" fmla="*/ T12 w 143"/>
                  <a:gd name="T14" fmla="+- 0 3725 3724"/>
                  <a:gd name="T15" fmla="*/ 3725 h 141"/>
                  <a:gd name="T16" fmla="+- 0 2629 2502"/>
                  <a:gd name="T17" fmla="*/ T16 w 143"/>
                  <a:gd name="T18" fmla="+- 0 3738 3724"/>
                  <a:gd name="T19" fmla="*/ 3738 h 141"/>
                  <a:gd name="T20" fmla="+- 0 2618 2502"/>
                  <a:gd name="T21" fmla="*/ T20 w 143"/>
                  <a:gd name="T22" fmla="+- 0 3754 3724"/>
                  <a:gd name="T23" fmla="*/ 3754 h 141"/>
                  <a:gd name="T24" fmla="+- 0 2610 2502"/>
                  <a:gd name="T25" fmla="*/ T24 w 143"/>
                  <a:gd name="T26" fmla="+- 0 3775 3724"/>
                  <a:gd name="T27" fmla="*/ 3775 h 141"/>
                  <a:gd name="T28" fmla="+- 0 2607 2502"/>
                  <a:gd name="T29" fmla="*/ T28 w 143"/>
                  <a:gd name="T30" fmla="+- 0 3797 3724"/>
                  <a:gd name="T31" fmla="*/ 3797 h 141"/>
                  <a:gd name="T32" fmla="+- 0 2609 2502"/>
                  <a:gd name="T33" fmla="*/ T32 w 143"/>
                  <a:gd name="T34" fmla="+- 0 3813 3724"/>
                  <a:gd name="T35" fmla="*/ 3813 h 141"/>
                  <a:gd name="T36" fmla="+- 0 2615 2502"/>
                  <a:gd name="T37" fmla="*/ T36 w 143"/>
                  <a:gd name="T38" fmla="+- 0 3833 3724"/>
                  <a:gd name="T39" fmla="*/ 3833 h 141"/>
                  <a:gd name="T40" fmla="+- 0 2625 2502"/>
                  <a:gd name="T41" fmla="*/ T40 w 143"/>
                  <a:gd name="T42" fmla="+- 0 3850 3724"/>
                  <a:gd name="T43" fmla="*/ 3850 h 141"/>
                  <a:gd name="T44" fmla="+- 0 2639 2502"/>
                  <a:gd name="T45" fmla="*/ T44 w 143"/>
                  <a:gd name="T46" fmla="+- 0 3865 3724"/>
                  <a:gd name="T47" fmla="*/ 3865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3" h="141">
                    <a:moveTo>
                      <a:pt x="137" y="141"/>
                    </a:moveTo>
                    <a:lnTo>
                      <a:pt x="0" y="141"/>
                    </a:lnTo>
                    <a:lnTo>
                      <a:pt x="0" y="0"/>
                    </a:lnTo>
                    <a:lnTo>
                      <a:pt x="142" y="1"/>
                    </a:lnTo>
                    <a:lnTo>
                      <a:pt x="127" y="14"/>
                    </a:lnTo>
                    <a:lnTo>
                      <a:pt x="116" y="30"/>
                    </a:lnTo>
                    <a:lnTo>
                      <a:pt x="108" y="51"/>
                    </a:lnTo>
                    <a:lnTo>
                      <a:pt x="105" y="73"/>
                    </a:lnTo>
                    <a:lnTo>
                      <a:pt x="107" y="89"/>
                    </a:lnTo>
                    <a:lnTo>
                      <a:pt x="113" y="109"/>
                    </a:lnTo>
                    <a:lnTo>
                      <a:pt x="123" y="126"/>
                    </a:lnTo>
                    <a:lnTo>
                      <a:pt x="137"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40" name="Group 839"/>
            <p:cNvGrpSpPr>
              <a:grpSpLocks/>
            </p:cNvGrpSpPr>
            <p:nvPr/>
          </p:nvGrpSpPr>
          <p:grpSpPr bwMode="auto">
            <a:xfrm>
              <a:off x="2646" y="3737"/>
              <a:ext cx="61" cy="112"/>
              <a:chOff x="2646" y="3737"/>
              <a:chExt cx="61" cy="112"/>
            </a:xfrm>
          </p:grpSpPr>
          <p:sp>
            <p:nvSpPr>
              <p:cNvPr id="491" name="Freeform 844"/>
              <p:cNvSpPr>
                <a:spLocks/>
              </p:cNvSpPr>
              <p:nvPr/>
            </p:nvSpPr>
            <p:spPr bwMode="auto">
              <a:xfrm>
                <a:off x="2646" y="3737"/>
                <a:ext cx="61" cy="112"/>
              </a:xfrm>
              <a:custGeom>
                <a:avLst/>
                <a:gdLst>
                  <a:gd name="T0" fmla="+- 0 2679 2646"/>
                  <a:gd name="T1" fmla="*/ T0 w 61"/>
                  <a:gd name="T2" fmla="+- 0 3828 3737"/>
                  <a:gd name="T3" fmla="*/ 3828 h 112"/>
                  <a:gd name="T4" fmla="+- 0 2673 2646"/>
                  <a:gd name="T5" fmla="*/ T4 w 61"/>
                  <a:gd name="T6" fmla="+- 0 3828 3737"/>
                  <a:gd name="T7" fmla="*/ 3828 h 112"/>
                  <a:gd name="T8" fmla="+- 0 2673 2646"/>
                  <a:gd name="T9" fmla="*/ T8 w 61"/>
                  <a:gd name="T10" fmla="+- 0 3794 3737"/>
                  <a:gd name="T11" fmla="*/ 3794 h 112"/>
                  <a:gd name="T12" fmla="+- 0 2664 2646"/>
                  <a:gd name="T13" fmla="*/ T12 w 61"/>
                  <a:gd name="T14" fmla="+- 0 3793 3737"/>
                  <a:gd name="T15" fmla="*/ 3793 h 112"/>
                  <a:gd name="T16" fmla="+- 0 2658 2646"/>
                  <a:gd name="T17" fmla="*/ T16 w 61"/>
                  <a:gd name="T18" fmla="+- 0 3790 3737"/>
                  <a:gd name="T19" fmla="*/ 3790 h 112"/>
                  <a:gd name="T20" fmla="+- 0 2649 2646"/>
                  <a:gd name="T21" fmla="*/ T20 w 61"/>
                  <a:gd name="T22" fmla="+- 0 3782 3737"/>
                  <a:gd name="T23" fmla="*/ 3782 h 112"/>
                  <a:gd name="T24" fmla="+- 0 2647 2646"/>
                  <a:gd name="T25" fmla="*/ T24 w 61"/>
                  <a:gd name="T26" fmla="+- 0 3777 3737"/>
                  <a:gd name="T27" fmla="*/ 3777 h 112"/>
                  <a:gd name="T28" fmla="+- 0 2647 2646"/>
                  <a:gd name="T29" fmla="*/ T28 w 61"/>
                  <a:gd name="T30" fmla="+- 0 3763 3737"/>
                  <a:gd name="T31" fmla="*/ 3763 h 112"/>
                  <a:gd name="T32" fmla="+- 0 2650 2646"/>
                  <a:gd name="T33" fmla="*/ T32 w 61"/>
                  <a:gd name="T34" fmla="+- 0 3758 3737"/>
                  <a:gd name="T35" fmla="*/ 3758 h 112"/>
                  <a:gd name="T36" fmla="+- 0 2659 2646"/>
                  <a:gd name="T37" fmla="*/ T36 w 61"/>
                  <a:gd name="T38" fmla="+- 0 3748 3737"/>
                  <a:gd name="T39" fmla="*/ 3748 h 112"/>
                  <a:gd name="T40" fmla="+- 0 2665 2646"/>
                  <a:gd name="T41" fmla="*/ T40 w 61"/>
                  <a:gd name="T42" fmla="+- 0 3745 3737"/>
                  <a:gd name="T43" fmla="*/ 3745 h 112"/>
                  <a:gd name="T44" fmla="+- 0 2673 2646"/>
                  <a:gd name="T45" fmla="*/ T44 w 61"/>
                  <a:gd name="T46" fmla="+- 0 3745 3737"/>
                  <a:gd name="T47" fmla="*/ 3745 h 112"/>
                  <a:gd name="T48" fmla="+- 0 2673 2646"/>
                  <a:gd name="T49" fmla="*/ T48 w 61"/>
                  <a:gd name="T50" fmla="+- 0 3737 3737"/>
                  <a:gd name="T51" fmla="*/ 3737 h 112"/>
                  <a:gd name="T52" fmla="+- 0 2679 2646"/>
                  <a:gd name="T53" fmla="*/ T52 w 61"/>
                  <a:gd name="T54" fmla="+- 0 3737 3737"/>
                  <a:gd name="T55" fmla="*/ 3737 h 112"/>
                  <a:gd name="T56" fmla="+- 0 2679 2646"/>
                  <a:gd name="T57" fmla="*/ T56 w 61"/>
                  <a:gd name="T58" fmla="+- 0 3745 3737"/>
                  <a:gd name="T59" fmla="*/ 3745 h 112"/>
                  <a:gd name="T60" fmla="+- 0 2687 2646"/>
                  <a:gd name="T61" fmla="*/ T60 w 61"/>
                  <a:gd name="T62" fmla="+- 0 3746 3737"/>
                  <a:gd name="T63" fmla="*/ 3746 h 112"/>
                  <a:gd name="T64" fmla="+- 0 2693 2646"/>
                  <a:gd name="T65" fmla="*/ T64 w 61"/>
                  <a:gd name="T66" fmla="+- 0 3748 3737"/>
                  <a:gd name="T67" fmla="*/ 3748 h 112"/>
                  <a:gd name="T68" fmla="+- 0 2697 2646"/>
                  <a:gd name="T69" fmla="*/ T68 w 61"/>
                  <a:gd name="T70" fmla="+- 0 3752 3737"/>
                  <a:gd name="T71" fmla="*/ 3752 h 112"/>
                  <a:gd name="T72" fmla="+- 0 2699 2646"/>
                  <a:gd name="T73" fmla="*/ T72 w 61"/>
                  <a:gd name="T74" fmla="+- 0 3754 3737"/>
                  <a:gd name="T75" fmla="*/ 3754 h 112"/>
                  <a:gd name="T76" fmla="+- 0 2658 2646"/>
                  <a:gd name="T77" fmla="*/ T76 w 61"/>
                  <a:gd name="T78" fmla="+- 0 3766 3737"/>
                  <a:gd name="T79" fmla="*/ 3766 h 112"/>
                  <a:gd name="T80" fmla="+- 0 2658 2646"/>
                  <a:gd name="T81" fmla="*/ T80 w 61"/>
                  <a:gd name="T82" fmla="+- 0 3773 3737"/>
                  <a:gd name="T83" fmla="*/ 3773 h 112"/>
                  <a:gd name="T84" fmla="+- 0 2660 2646"/>
                  <a:gd name="T85" fmla="*/ T84 w 61"/>
                  <a:gd name="T86" fmla="+- 0 3776 3737"/>
                  <a:gd name="T87" fmla="*/ 3776 h 112"/>
                  <a:gd name="T88" fmla="+- 0 2665 2646"/>
                  <a:gd name="T89" fmla="*/ T88 w 61"/>
                  <a:gd name="T90" fmla="+- 0 3781 3737"/>
                  <a:gd name="T91" fmla="*/ 3781 h 112"/>
                  <a:gd name="T92" fmla="+- 0 2669 2646"/>
                  <a:gd name="T93" fmla="*/ T92 w 61"/>
                  <a:gd name="T94" fmla="+- 0 3782 3737"/>
                  <a:gd name="T95" fmla="*/ 3782 h 112"/>
                  <a:gd name="T96" fmla="+- 0 2673 2646"/>
                  <a:gd name="T97" fmla="*/ T96 w 61"/>
                  <a:gd name="T98" fmla="+- 0 3783 3737"/>
                  <a:gd name="T99" fmla="*/ 3783 h 112"/>
                  <a:gd name="T100" fmla="+- 0 2679 2646"/>
                  <a:gd name="T101" fmla="*/ T100 w 61"/>
                  <a:gd name="T102" fmla="+- 0 3783 3737"/>
                  <a:gd name="T103" fmla="*/ 3783 h 112"/>
                  <a:gd name="T104" fmla="+- 0 2679 2646"/>
                  <a:gd name="T105" fmla="*/ T104 w 61"/>
                  <a:gd name="T106" fmla="+- 0 3784 3737"/>
                  <a:gd name="T107" fmla="*/ 3784 h 112"/>
                  <a:gd name="T108" fmla="+- 0 2688 2646"/>
                  <a:gd name="T109" fmla="*/ T108 w 61"/>
                  <a:gd name="T110" fmla="+- 0 3787 3737"/>
                  <a:gd name="T111" fmla="*/ 3787 h 112"/>
                  <a:gd name="T112" fmla="+- 0 2695 2646"/>
                  <a:gd name="T113" fmla="*/ T112 w 61"/>
                  <a:gd name="T114" fmla="+- 0 3789 3737"/>
                  <a:gd name="T115" fmla="*/ 3789 h 112"/>
                  <a:gd name="T116" fmla="+- 0 2703 2646"/>
                  <a:gd name="T117" fmla="*/ T116 w 61"/>
                  <a:gd name="T118" fmla="+- 0 3796 3737"/>
                  <a:gd name="T119" fmla="*/ 3796 h 112"/>
                  <a:gd name="T120" fmla="+- 0 2679 2646"/>
                  <a:gd name="T121" fmla="*/ T120 w 61"/>
                  <a:gd name="T122" fmla="+- 0 3796 3737"/>
                  <a:gd name="T123" fmla="*/ 3796 h 112"/>
                  <a:gd name="T124" fmla="+- 0 2679 2646"/>
                  <a:gd name="T125" fmla="*/ T124 w 61"/>
                  <a:gd name="T126" fmla="+- 0 3828 3737"/>
                  <a:gd name="T127" fmla="*/ 3828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1" h="112">
                    <a:moveTo>
                      <a:pt x="33" y="91"/>
                    </a:moveTo>
                    <a:lnTo>
                      <a:pt x="27" y="91"/>
                    </a:lnTo>
                    <a:lnTo>
                      <a:pt x="27" y="57"/>
                    </a:lnTo>
                    <a:lnTo>
                      <a:pt x="18" y="56"/>
                    </a:lnTo>
                    <a:lnTo>
                      <a:pt x="12" y="53"/>
                    </a:lnTo>
                    <a:lnTo>
                      <a:pt x="3" y="45"/>
                    </a:lnTo>
                    <a:lnTo>
                      <a:pt x="1" y="40"/>
                    </a:lnTo>
                    <a:lnTo>
                      <a:pt x="1" y="26"/>
                    </a:lnTo>
                    <a:lnTo>
                      <a:pt x="4" y="21"/>
                    </a:lnTo>
                    <a:lnTo>
                      <a:pt x="13" y="11"/>
                    </a:lnTo>
                    <a:lnTo>
                      <a:pt x="19" y="8"/>
                    </a:lnTo>
                    <a:lnTo>
                      <a:pt x="27" y="8"/>
                    </a:lnTo>
                    <a:lnTo>
                      <a:pt x="27" y="0"/>
                    </a:lnTo>
                    <a:lnTo>
                      <a:pt x="33" y="0"/>
                    </a:lnTo>
                    <a:lnTo>
                      <a:pt x="33" y="8"/>
                    </a:lnTo>
                    <a:lnTo>
                      <a:pt x="41" y="9"/>
                    </a:lnTo>
                    <a:lnTo>
                      <a:pt x="47" y="11"/>
                    </a:lnTo>
                    <a:lnTo>
                      <a:pt x="51" y="15"/>
                    </a:lnTo>
                    <a:lnTo>
                      <a:pt x="53" y="17"/>
                    </a:lnTo>
                    <a:lnTo>
                      <a:pt x="12" y="29"/>
                    </a:lnTo>
                    <a:lnTo>
                      <a:pt x="12" y="36"/>
                    </a:lnTo>
                    <a:lnTo>
                      <a:pt x="14" y="39"/>
                    </a:lnTo>
                    <a:lnTo>
                      <a:pt x="19" y="44"/>
                    </a:lnTo>
                    <a:lnTo>
                      <a:pt x="23" y="45"/>
                    </a:lnTo>
                    <a:lnTo>
                      <a:pt x="27" y="46"/>
                    </a:lnTo>
                    <a:lnTo>
                      <a:pt x="33" y="46"/>
                    </a:lnTo>
                    <a:lnTo>
                      <a:pt x="33" y="47"/>
                    </a:lnTo>
                    <a:lnTo>
                      <a:pt x="42" y="50"/>
                    </a:lnTo>
                    <a:lnTo>
                      <a:pt x="49" y="52"/>
                    </a:lnTo>
                    <a:lnTo>
                      <a:pt x="57" y="59"/>
                    </a:lnTo>
                    <a:lnTo>
                      <a:pt x="33" y="59"/>
                    </a:lnTo>
                    <a:lnTo>
                      <a:pt x="33"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92" name="Freeform 843"/>
              <p:cNvSpPr>
                <a:spLocks/>
              </p:cNvSpPr>
              <p:nvPr/>
            </p:nvSpPr>
            <p:spPr bwMode="auto">
              <a:xfrm>
                <a:off x="2646" y="3737"/>
                <a:ext cx="61" cy="112"/>
              </a:xfrm>
              <a:custGeom>
                <a:avLst/>
                <a:gdLst>
                  <a:gd name="T0" fmla="+- 0 2679 2646"/>
                  <a:gd name="T1" fmla="*/ T0 w 61"/>
                  <a:gd name="T2" fmla="+- 0 3783 3737"/>
                  <a:gd name="T3" fmla="*/ 3783 h 112"/>
                  <a:gd name="T4" fmla="+- 0 2673 2646"/>
                  <a:gd name="T5" fmla="*/ T4 w 61"/>
                  <a:gd name="T6" fmla="+- 0 3783 3737"/>
                  <a:gd name="T7" fmla="*/ 3783 h 112"/>
                  <a:gd name="T8" fmla="+- 0 2673 2646"/>
                  <a:gd name="T9" fmla="*/ T8 w 61"/>
                  <a:gd name="T10" fmla="+- 0 3754 3737"/>
                  <a:gd name="T11" fmla="*/ 3754 h 112"/>
                  <a:gd name="T12" fmla="+- 0 2699 2646"/>
                  <a:gd name="T13" fmla="*/ T12 w 61"/>
                  <a:gd name="T14" fmla="+- 0 3754 3737"/>
                  <a:gd name="T15" fmla="*/ 3754 h 112"/>
                  <a:gd name="T16" fmla="+- 0 2679 2646"/>
                  <a:gd name="T17" fmla="*/ T16 w 61"/>
                  <a:gd name="T18" fmla="+- 0 3755 3737"/>
                  <a:gd name="T19" fmla="*/ 3755 h 112"/>
                  <a:gd name="T20" fmla="+- 0 2679 2646"/>
                  <a:gd name="T21" fmla="*/ T20 w 61"/>
                  <a:gd name="T22" fmla="+- 0 3783 3737"/>
                  <a:gd name="T23" fmla="*/ 3783 h 112"/>
                </a:gdLst>
                <a:ahLst/>
                <a:cxnLst>
                  <a:cxn ang="0">
                    <a:pos x="T1" y="T3"/>
                  </a:cxn>
                  <a:cxn ang="0">
                    <a:pos x="T5" y="T7"/>
                  </a:cxn>
                  <a:cxn ang="0">
                    <a:pos x="T9" y="T11"/>
                  </a:cxn>
                  <a:cxn ang="0">
                    <a:pos x="T13" y="T15"/>
                  </a:cxn>
                  <a:cxn ang="0">
                    <a:pos x="T17" y="T19"/>
                  </a:cxn>
                  <a:cxn ang="0">
                    <a:pos x="T21" y="T23"/>
                  </a:cxn>
                </a:cxnLst>
                <a:rect l="0" t="0" r="r" b="b"/>
                <a:pathLst>
                  <a:path w="61" h="112">
                    <a:moveTo>
                      <a:pt x="33" y="46"/>
                    </a:moveTo>
                    <a:lnTo>
                      <a:pt x="27" y="46"/>
                    </a:lnTo>
                    <a:lnTo>
                      <a:pt x="27" y="17"/>
                    </a:lnTo>
                    <a:lnTo>
                      <a:pt x="53" y="17"/>
                    </a:lnTo>
                    <a:lnTo>
                      <a:pt x="33" y="18"/>
                    </a:lnTo>
                    <a:lnTo>
                      <a:pt x="33" y="46"/>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93" name="Freeform 842"/>
              <p:cNvSpPr>
                <a:spLocks/>
              </p:cNvSpPr>
              <p:nvPr/>
            </p:nvSpPr>
            <p:spPr bwMode="auto">
              <a:xfrm>
                <a:off x="2646" y="3737"/>
                <a:ext cx="61" cy="112"/>
              </a:xfrm>
              <a:custGeom>
                <a:avLst/>
                <a:gdLst>
                  <a:gd name="T0" fmla="+- 0 2704 2646"/>
                  <a:gd name="T1" fmla="*/ T0 w 61"/>
                  <a:gd name="T2" fmla="+- 0 3769 3737"/>
                  <a:gd name="T3" fmla="*/ 3769 h 112"/>
                  <a:gd name="T4" fmla="+- 0 2694 2646"/>
                  <a:gd name="T5" fmla="*/ T4 w 61"/>
                  <a:gd name="T6" fmla="+- 0 3769 3737"/>
                  <a:gd name="T7" fmla="*/ 3769 h 112"/>
                  <a:gd name="T8" fmla="+- 0 2693 2646"/>
                  <a:gd name="T9" fmla="*/ T8 w 61"/>
                  <a:gd name="T10" fmla="+- 0 3766 3737"/>
                  <a:gd name="T11" fmla="*/ 3766 h 112"/>
                  <a:gd name="T12" fmla="+- 0 2692 2646"/>
                  <a:gd name="T13" fmla="*/ T12 w 61"/>
                  <a:gd name="T14" fmla="+- 0 3763 3737"/>
                  <a:gd name="T15" fmla="*/ 3763 h 112"/>
                  <a:gd name="T16" fmla="+- 0 2691 2646"/>
                  <a:gd name="T17" fmla="*/ T16 w 61"/>
                  <a:gd name="T18" fmla="+- 0 3761 3737"/>
                  <a:gd name="T19" fmla="*/ 3761 h 112"/>
                  <a:gd name="T20" fmla="+- 0 2688 2646"/>
                  <a:gd name="T21" fmla="*/ T20 w 61"/>
                  <a:gd name="T22" fmla="+- 0 3757 3737"/>
                  <a:gd name="T23" fmla="*/ 3757 h 112"/>
                  <a:gd name="T24" fmla="+- 0 2684 2646"/>
                  <a:gd name="T25" fmla="*/ T24 w 61"/>
                  <a:gd name="T26" fmla="+- 0 3755 3737"/>
                  <a:gd name="T27" fmla="*/ 3755 h 112"/>
                  <a:gd name="T28" fmla="+- 0 2679 2646"/>
                  <a:gd name="T29" fmla="*/ T28 w 61"/>
                  <a:gd name="T30" fmla="+- 0 3755 3737"/>
                  <a:gd name="T31" fmla="*/ 3755 h 112"/>
                  <a:gd name="T32" fmla="+- 0 2700 2646"/>
                  <a:gd name="T33" fmla="*/ T32 w 61"/>
                  <a:gd name="T34" fmla="+- 0 3755 3737"/>
                  <a:gd name="T35" fmla="*/ 3755 h 112"/>
                  <a:gd name="T36" fmla="+- 0 2702 2646"/>
                  <a:gd name="T37" fmla="*/ T36 w 61"/>
                  <a:gd name="T38" fmla="+- 0 3757 3737"/>
                  <a:gd name="T39" fmla="*/ 3757 h 112"/>
                  <a:gd name="T40" fmla="+- 0 2704 2646"/>
                  <a:gd name="T41" fmla="*/ T40 w 61"/>
                  <a:gd name="T42" fmla="+- 0 3762 3737"/>
                  <a:gd name="T43" fmla="*/ 3762 h 112"/>
                  <a:gd name="T44" fmla="+- 0 2704 2646"/>
                  <a:gd name="T45" fmla="*/ T44 w 61"/>
                  <a:gd name="T46" fmla="+- 0 3769 3737"/>
                  <a:gd name="T47" fmla="*/ 3769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1" h="112">
                    <a:moveTo>
                      <a:pt x="58" y="32"/>
                    </a:moveTo>
                    <a:lnTo>
                      <a:pt x="48" y="32"/>
                    </a:lnTo>
                    <a:lnTo>
                      <a:pt x="47" y="29"/>
                    </a:lnTo>
                    <a:lnTo>
                      <a:pt x="46" y="26"/>
                    </a:lnTo>
                    <a:lnTo>
                      <a:pt x="45" y="24"/>
                    </a:lnTo>
                    <a:lnTo>
                      <a:pt x="42" y="20"/>
                    </a:lnTo>
                    <a:lnTo>
                      <a:pt x="38" y="18"/>
                    </a:lnTo>
                    <a:lnTo>
                      <a:pt x="33" y="18"/>
                    </a:lnTo>
                    <a:lnTo>
                      <a:pt x="54" y="18"/>
                    </a:lnTo>
                    <a:lnTo>
                      <a:pt x="56" y="20"/>
                    </a:lnTo>
                    <a:lnTo>
                      <a:pt x="58" y="25"/>
                    </a:lnTo>
                    <a:lnTo>
                      <a:pt x="58" y="3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94" name="Freeform 841"/>
              <p:cNvSpPr>
                <a:spLocks/>
              </p:cNvSpPr>
              <p:nvPr/>
            </p:nvSpPr>
            <p:spPr bwMode="auto">
              <a:xfrm>
                <a:off x="2646" y="3737"/>
                <a:ext cx="61" cy="112"/>
              </a:xfrm>
              <a:custGeom>
                <a:avLst/>
                <a:gdLst>
                  <a:gd name="T0" fmla="+- 0 2702 2646"/>
                  <a:gd name="T1" fmla="*/ T0 w 61"/>
                  <a:gd name="T2" fmla="+- 0 3828 3737"/>
                  <a:gd name="T3" fmla="*/ 3828 h 112"/>
                  <a:gd name="T4" fmla="+- 0 2679 2646"/>
                  <a:gd name="T5" fmla="*/ T4 w 61"/>
                  <a:gd name="T6" fmla="+- 0 3828 3737"/>
                  <a:gd name="T7" fmla="*/ 3828 h 112"/>
                  <a:gd name="T8" fmla="+- 0 2686 2646"/>
                  <a:gd name="T9" fmla="*/ T8 w 61"/>
                  <a:gd name="T10" fmla="+- 0 3828 3737"/>
                  <a:gd name="T11" fmla="*/ 3828 h 112"/>
                  <a:gd name="T12" fmla="+- 0 2691 2646"/>
                  <a:gd name="T13" fmla="*/ T12 w 61"/>
                  <a:gd name="T14" fmla="+- 0 3825 3737"/>
                  <a:gd name="T15" fmla="*/ 3825 h 112"/>
                  <a:gd name="T16" fmla="+- 0 2694 2646"/>
                  <a:gd name="T17" fmla="*/ T16 w 61"/>
                  <a:gd name="T18" fmla="+- 0 3818 3737"/>
                  <a:gd name="T19" fmla="*/ 3818 h 112"/>
                  <a:gd name="T20" fmla="+- 0 2695 2646"/>
                  <a:gd name="T21" fmla="*/ T20 w 61"/>
                  <a:gd name="T22" fmla="+- 0 3815 3737"/>
                  <a:gd name="T23" fmla="*/ 3815 h 112"/>
                  <a:gd name="T24" fmla="+- 0 2695 2646"/>
                  <a:gd name="T25" fmla="*/ T24 w 61"/>
                  <a:gd name="T26" fmla="+- 0 3807 3737"/>
                  <a:gd name="T27" fmla="*/ 3807 h 112"/>
                  <a:gd name="T28" fmla="+- 0 2693 2646"/>
                  <a:gd name="T29" fmla="*/ T28 w 61"/>
                  <a:gd name="T30" fmla="+- 0 3803 3737"/>
                  <a:gd name="T31" fmla="*/ 3803 h 112"/>
                  <a:gd name="T32" fmla="+- 0 2690 2646"/>
                  <a:gd name="T33" fmla="*/ T32 w 61"/>
                  <a:gd name="T34" fmla="+- 0 3800 3737"/>
                  <a:gd name="T35" fmla="*/ 3800 h 112"/>
                  <a:gd name="T36" fmla="+- 0 2687 2646"/>
                  <a:gd name="T37" fmla="*/ T36 w 61"/>
                  <a:gd name="T38" fmla="+- 0 3799 3737"/>
                  <a:gd name="T39" fmla="*/ 3799 h 112"/>
                  <a:gd name="T40" fmla="+- 0 2684 2646"/>
                  <a:gd name="T41" fmla="*/ T40 w 61"/>
                  <a:gd name="T42" fmla="+- 0 3797 3737"/>
                  <a:gd name="T43" fmla="*/ 3797 h 112"/>
                  <a:gd name="T44" fmla="+- 0 2679 2646"/>
                  <a:gd name="T45" fmla="*/ T44 w 61"/>
                  <a:gd name="T46" fmla="+- 0 3796 3737"/>
                  <a:gd name="T47" fmla="*/ 3796 h 112"/>
                  <a:gd name="T48" fmla="+- 0 2703 2646"/>
                  <a:gd name="T49" fmla="*/ T48 w 61"/>
                  <a:gd name="T50" fmla="+- 0 3796 3737"/>
                  <a:gd name="T51" fmla="*/ 3796 h 112"/>
                  <a:gd name="T52" fmla="+- 0 2706 2646"/>
                  <a:gd name="T53" fmla="*/ T52 w 61"/>
                  <a:gd name="T54" fmla="+- 0 3801 3737"/>
                  <a:gd name="T55" fmla="*/ 3801 h 112"/>
                  <a:gd name="T56" fmla="+- 0 2706 2646"/>
                  <a:gd name="T57" fmla="*/ T56 w 61"/>
                  <a:gd name="T58" fmla="+- 0 3820 3737"/>
                  <a:gd name="T59" fmla="*/ 3820 h 112"/>
                  <a:gd name="T60" fmla="+- 0 2703 2646"/>
                  <a:gd name="T61" fmla="*/ T60 w 61"/>
                  <a:gd name="T62" fmla="+- 0 3827 3737"/>
                  <a:gd name="T63" fmla="*/ 3827 h 112"/>
                  <a:gd name="T64" fmla="+- 0 2702 2646"/>
                  <a:gd name="T65" fmla="*/ T64 w 61"/>
                  <a:gd name="T66" fmla="+- 0 3828 3737"/>
                  <a:gd name="T67" fmla="*/ 3828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112">
                    <a:moveTo>
                      <a:pt x="56" y="91"/>
                    </a:moveTo>
                    <a:lnTo>
                      <a:pt x="33" y="91"/>
                    </a:lnTo>
                    <a:lnTo>
                      <a:pt x="40" y="91"/>
                    </a:lnTo>
                    <a:lnTo>
                      <a:pt x="45" y="88"/>
                    </a:lnTo>
                    <a:lnTo>
                      <a:pt x="48" y="81"/>
                    </a:lnTo>
                    <a:lnTo>
                      <a:pt x="49" y="78"/>
                    </a:lnTo>
                    <a:lnTo>
                      <a:pt x="49" y="70"/>
                    </a:lnTo>
                    <a:lnTo>
                      <a:pt x="47" y="66"/>
                    </a:lnTo>
                    <a:lnTo>
                      <a:pt x="44" y="63"/>
                    </a:lnTo>
                    <a:lnTo>
                      <a:pt x="41" y="62"/>
                    </a:lnTo>
                    <a:lnTo>
                      <a:pt x="38" y="60"/>
                    </a:lnTo>
                    <a:lnTo>
                      <a:pt x="33" y="59"/>
                    </a:lnTo>
                    <a:lnTo>
                      <a:pt x="57" y="59"/>
                    </a:lnTo>
                    <a:lnTo>
                      <a:pt x="60" y="64"/>
                    </a:lnTo>
                    <a:lnTo>
                      <a:pt x="60" y="83"/>
                    </a:lnTo>
                    <a:lnTo>
                      <a:pt x="57" y="90"/>
                    </a:lnTo>
                    <a:lnTo>
                      <a:pt x="56"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95" name="Freeform 840"/>
              <p:cNvSpPr>
                <a:spLocks/>
              </p:cNvSpPr>
              <p:nvPr/>
            </p:nvSpPr>
            <p:spPr bwMode="auto">
              <a:xfrm>
                <a:off x="2646" y="3737"/>
                <a:ext cx="61" cy="112"/>
              </a:xfrm>
              <a:custGeom>
                <a:avLst/>
                <a:gdLst>
                  <a:gd name="T0" fmla="+- 0 2679 2646"/>
                  <a:gd name="T1" fmla="*/ T0 w 61"/>
                  <a:gd name="T2" fmla="+- 0 3849 3737"/>
                  <a:gd name="T3" fmla="*/ 3849 h 112"/>
                  <a:gd name="T4" fmla="+- 0 2673 2646"/>
                  <a:gd name="T5" fmla="*/ T4 w 61"/>
                  <a:gd name="T6" fmla="+- 0 3849 3737"/>
                  <a:gd name="T7" fmla="*/ 3849 h 112"/>
                  <a:gd name="T8" fmla="+- 0 2673 2646"/>
                  <a:gd name="T9" fmla="*/ T8 w 61"/>
                  <a:gd name="T10" fmla="+- 0 3837 3737"/>
                  <a:gd name="T11" fmla="*/ 3837 h 112"/>
                  <a:gd name="T12" fmla="+- 0 2661 2646"/>
                  <a:gd name="T13" fmla="*/ T12 w 61"/>
                  <a:gd name="T14" fmla="+- 0 3836 3737"/>
                  <a:gd name="T15" fmla="*/ 3836 h 112"/>
                  <a:gd name="T16" fmla="+- 0 2653 2646"/>
                  <a:gd name="T17" fmla="*/ T16 w 61"/>
                  <a:gd name="T18" fmla="+- 0 3832 3737"/>
                  <a:gd name="T19" fmla="*/ 3832 h 112"/>
                  <a:gd name="T20" fmla="+- 0 2649 2646"/>
                  <a:gd name="T21" fmla="*/ T20 w 61"/>
                  <a:gd name="T22" fmla="+- 0 3824 3737"/>
                  <a:gd name="T23" fmla="*/ 3824 h 112"/>
                  <a:gd name="T24" fmla="+- 0 2647 2646"/>
                  <a:gd name="T25" fmla="*/ T24 w 61"/>
                  <a:gd name="T26" fmla="+- 0 3820 3737"/>
                  <a:gd name="T27" fmla="*/ 3820 h 112"/>
                  <a:gd name="T28" fmla="+- 0 2646 2646"/>
                  <a:gd name="T29" fmla="*/ T28 w 61"/>
                  <a:gd name="T30" fmla="+- 0 3815 3737"/>
                  <a:gd name="T31" fmla="*/ 3815 h 112"/>
                  <a:gd name="T32" fmla="+- 0 2646 2646"/>
                  <a:gd name="T33" fmla="*/ T32 w 61"/>
                  <a:gd name="T34" fmla="+- 0 3808 3737"/>
                  <a:gd name="T35" fmla="*/ 3808 h 112"/>
                  <a:gd name="T36" fmla="+- 0 2656 2646"/>
                  <a:gd name="T37" fmla="*/ T36 w 61"/>
                  <a:gd name="T38" fmla="+- 0 3808 3737"/>
                  <a:gd name="T39" fmla="*/ 3808 h 112"/>
                  <a:gd name="T40" fmla="+- 0 2657 2646"/>
                  <a:gd name="T41" fmla="*/ T40 w 61"/>
                  <a:gd name="T42" fmla="+- 0 3813 3737"/>
                  <a:gd name="T43" fmla="*/ 3813 h 112"/>
                  <a:gd name="T44" fmla="+- 0 2658 2646"/>
                  <a:gd name="T45" fmla="*/ T44 w 61"/>
                  <a:gd name="T46" fmla="+- 0 3817 3737"/>
                  <a:gd name="T47" fmla="*/ 3817 h 112"/>
                  <a:gd name="T48" fmla="+- 0 2662 2646"/>
                  <a:gd name="T49" fmla="*/ T48 w 61"/>
                  <a:gd name="T50" fmla="+- 0 3824 3737"/>
                  <a:gd name="T51" fmla="*/ 3824 h 112"/>
                  <a:gd name="T52" fmla="+- 0 2666 2646"/>
                  <a:gd name="T53" fmla="*/ T52 w 61"/>
                  <a:gd name="T54" fmla="+- 0 3827 3737"/>
                  <a:gd name="T55" fmla="*/ 3827 h 112"/>
                  <a:gd name="T56" fmla="+- 0 2673 2646"/>
                  <a:gd name="T57" fmla="*/ T56 w 61"/>
                  <a:gd name="T58" fmla="+- 0 3828 3737"/>
                  <a:gd name="T59" fmla="*/ 3828 h 112"/>
                  <a:gd name="T60" fmla="+- 0 2679 2646"/>
                  <a:gd name="T61" fmla="*/ T60 w 61"/>
                  <a:gd name="T62" fmla="+- 0 3828 3737"/>
                  <a:gd name="T63" fmla="*/ 3828 h 112"/>
                  <a:gd name="T64" fmla="+- 0 2679 2646"/>
                  <a:gd name="T65" fmla="*/ T64 w 61"/>
                  <a:gd name="T66" fmla="+- 0 3828 3737"/>
                  <a:gd name="T67" fmla="*/ 3828 h 112"/>
                  <a:gd name="T68" fmla="+- 0 2702 2646"/>
                  <a:gd name="T69" fmla="*/ T68 w 61"/>
                  <a:gd name="T70" fmla="+- 0 3828 3737"/>
                  <a:gd name="T71" fmla="*/ 3828 h 112"/>
                  <a:gd name="T72" fmla="+- 0 2696 2646"/>
                  <a:gd name="T73" fmla="*/ T72 w 61"/>
                  <a:gd name="T74" fmla="+- 0 3832 3737"/>
                  <a:gd name="T75" fmla="*/ 3832 h 112"/>
                  <a:gd name="T76" fmla="+- 0 2692 2646"/>
                  <a:gd name="T77" fmla="*/ T76 w 61"/>
                  <a:gd name="T78" fmla="+- 0 3834 3737"/>
                  <a:gd name="T79" fmla="*/ 3834 h 112"/>
                  <a:gd name="T80" fmla="+- 0 2686 2646"/>
                  <a:gd name="T81" fmla="*/ T80 w 61"/>
                  <a:gd name="T82" fmla="+- 0 3836 3737"/>
                  <a:gd name="T83" fmla="*/ 3836 h 112"/>
                  <a:gd name="T84" fmla="+- 0 2679 2646"/>
                  <a:gd name="T85" fmla="*/ T84 w 61"/>
                  <a:gd name="T86" fmla="+- 0 3837 3737"/>
                  <a:gd name="T87" fmla="*/ 3837 h 112"/>
                  <a:gd name="T88" fmla="+- 0 2679 2646"/>
                  <a:gd name="T89" fmla="*/ T88 w 61"/>
                  <a:gd name="T90" fmla="+- 0 3849 3737"/>
                  <a:gd name="T91" fmla="*/ 3849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1" h="112">
                    <a:moveTo>
                      <a:pt x="33" y="112"/>
                    </a:moveTo>
                    <a:lnTo>
                      <a:pt x="27" y="112"/>
                    </a:lnTo>
                    <a:lnTo>
                      <a:pt x="27" y="100"/>
                    </a:lnTo>
                    <a:lnTo>
                      <a:pt x="15" y="99"/>
                    </a:lnTo>
                    <a:lnTo>
                      <a:pt x="7" y="95"/>
                    </a:lnTo>
                    <a:lnTo>
                      <a:pt x="3" y="87"/>
                    </a:lnTo>
                    <a:lnTo>
                      <a:pt x="1" y="83"/>
                    </a:lnTo>
                    <a:lnTo>
                      <a:pt x="0" y="78"/>
                    </a:lnTo>
                    <a:lnTo>
                      <a:pt x="0" y="71"/>
                    </a:lnTo>
                    <a:lnTo>
                      <a:pt x="10" y="71"/>
                    </a:lnTo>
                    <a:lnTo>
                      <a:pt x="11" y="76"/>
                    </a:lnTo>
                    <a:lnTo>
                      <a:pt x="12" y="80"/>
                    </a:lnTo>
                    <a:lnTo>
                      <a:pt x="16" y="87"/>
                    </a:lnTo>
                    <a:lnTo>
                      <a:pt x="20" y="90"/>
                    </a:lnTo>
                    <a:lnTo>
                      <a:pt x="27" y="91"/>
                    </a:lnTo>
                    <a:lnTo>
                      <a:pt x="33" y="91"/>
                    </a:lnTo>
                    <a:lnTo>
                      <a:pt x="56" y="91"/>
                    </a:lnTo>
                    <a:lnTo>
                      <a:pt x="50" y="95"/>
                    </a:lnTo>
                    <a:lnTo>
                      <a:pt x="46" y="97"/>
                    </a:lnTo>
                    <a:lnTo>
                      <a:pt x="40" y="99"/>
                    </a:lnTo>
                    <a:lnTo>
                      <a:pt x="33" y="100"/>
                    </a:lnTo>
                    <a:lnTo>
                      <a:pt x="33" y="11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41" name="Group 837"/>
            <p:cNvGrpSpPr>
              <a:grpSpLocks/>
            </p:cNvGrpSpPr>
            <p:nvPr/>
          </p:nvGrpSpPr>
          <p:grpSpPr bwMode="auto">
            <a:xfrm>
              <a:off x="2489" y="3409"/>
              <a:ext cx="397" cy="189"/>
              <a:chOff x="2489" y="3409"/>
              <a:chExt cx="397" cy="189"/>
            </a:xfrm>
          </p:grpSpPr>
          <p:sp>
            <p:nvSpPr>
              <p:cNvPr id="490" name="Freeform 838"/>
              <p:cNvSpPr>
                <a:spLocks/>
              </p:cNvSpPr>
              <p:nvPr/>
            </p:nvSpPr>
            <p:spPr bwMode="auto">
              <a:xfrm>
                <a:off x="2489" y="3409"/>
                <a:ext cx="397" cy="189"/>
              </a:xfrm>
              <a:custGeom>
                <a:avLst/>
                <a:gdLst>
                  <a:gd name="T0" fmla="+- 0 2489 2489"/>
                  <a:gd name="T1" fmla="*/ T0 w 397"/>
                  <a:gd name="T2" fmla="+- 0 3409 3409"/>
                  <a:gd name="T3" fmla="*/ 3409 h 189"/>
                  <a:gd name="T4" fmla="+- 0 2886 2489"/>
                  <a:gd name="T5" fmla="*/ T4 w 397"/>
                  <a:gd name="T6" fmla="+- 0 3409 3409"/>
                  <a:gd name="T7" fmla="*/ 3409 h 189"/>
                  <a:gd name="T8" fmla="+- 0 2886 2489"/>
                  <a:gd name="T9" fmla="*/ T8 w 397"/>
                  <a:gd name="T10" fmla="+- 0 3597 3409"/>
                  <a:gd name="T11" fmla="*/ 3597 h 189"/>
                  <a:gd name="T12" fmla="+- 0 2489 2489"/>
                  <a:gd name="T13" fmla="*/ T12 w 397"/>
                  <a:gd name="T14" fmla="+- 0 3597 3409"/>
                  <a:gd name="T15" fmla="*/ 3597 h 189"/>
                  <a:gd name="T16" fmla="+- 0 2489 2489"/>
                  <a:gd name="T17" fmla="*/ T16 w 397"/>
                  <a:gd name="T18" fmla="+- 0 3409 3409"/>
                  <a:gd name="T19" fmla="*/ 3409 h 189"/>
                </a:gdLst>
                <a:ahLst/>
                <a:cxnLst>
                  <a:cxn ang="0">
                    <a:pos x="T1" y="T3"/>
                  </a:cxn>
                  <a:cxn ang="0">
                    <a:pos x="T5" y="T7"/>
                  </a:cxn>
                  <a:cxn ang="0">
                    <a:pos x="T9" y="T11"/>
                  </a:cxn>
                  <a:cxn ang="0">
                    <a:pos x="T13" y="T15"/>
                  </a:cxn>
                  <a:cxn ang="0">
                    <a:pos x="T17" y="T19"/>
                  </a:cxn>
                </a:cxnLst>
                <a:rect l="0" t="0" r="r" b="b"/>
                <a:pathLst>
                  <a:path w="397" h="189">
                    <a:moveTo>
                      <a:pt x="0" y="0"/>
                    </a:moveTo>
                    <a:lnTo>
                      <a:pt x="397" y="0"/>
                    </a:lnTo>
                    <a:lnTo>
                      <a:pt x="397" y="188"/>
                    </a:lnTo>
                    <a:lnTo>
                      <a:pt x="0" y="188"/>
                    </a:lnTo>
                    <a:lnTo>
                      <a:pt x="0" y="0"/>
                    </a:lnTo>
                    <a:close/>
                  </a:path>
                </a:pathLst>
              </a:custGeom>
              <a:noFill/>
              <a:ln w="15684">
                <a:solidFill>
                  <a:srgbClr val="9BD0D5"/>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42" name="Group 835"/>
            <p:cNvGrpSpPr>
              <a:grpSpLocks/>
            </p:cNvGrpSpPr>
            <p:nvPr/>
          </p:nvGrpSpPr>
          <p:grpSpPr bwMode="auto">
            <a:xfrm>
              <a:off x="2712" y="3433"/>
              <a:ext cx="151" cy="141"/>
              <a:chOff x="2712" y="3433"/>
              <a:chExt cx="151" cy="141"/>
            </a:xfrm>
          </p:grpSpPr>
          <p:sp>
            <p:nvSpPr>
              <p:cNvPr id="489" name="Freeform 836"/>
              <p:cNvSpPr>
                <a:spLocks/>
              </p:cNvSpPr>
              <p:nvPr/>
            </p:nvSpPr>
            <p:spPr bwMode="auto">
              <a:xfrm>
                <a:off x="2712" y="3433"/>
                <a:ext cx="151" cy="141"/>
              </a:xfrm>
              <a:custGeom>
                <a:avLst/>
                <a:gdLst>
                  <a:gd name="T0" fmla="+- 0 2863 2712"/>
                  <a:gd name="T1" fmla="*/ T0 w 151"/>
                  <a:gd name="T2" fmla="+- 0 3574 3433"/>
                  <a:gd name="T3" fmla="*/ 3574 h 141"/>
                  <a:gd name="T4" fmla="+- 0 2731 2712"/>
                  <a:gd name="T5" fmla="*/ T4 w 151"/>
                  <a:gd name="T6" fmla="+- 0 3562 3433"/>
                  <a:gd name="T7" fmla="*/ 3562 h 141"/>
                  <a:gd name="T8" fmla="+- 0 2742 2712"/>
                  <a:gd name="T9" fmla="*/ T8 w 151"/>
                  <a:gd name="T10" fmla="+- 0 3545 3433"/>
                  <a:gd name="T11" fmla="*/ 3545 h 141"/>
                  <a:gd name="T12" fmla="+- 0 2748 2712"/>
                  <a:gd name="T13" fmla="*/ T12 w 151"/>
                  <a:gd name="T14" fmla="+- 0 3526 3433"/>
                  <a:gd name="T15" fmla="*/ 3526 h 141"/>
                  <a:gd name="T16" fmla="+- 0 2739 2712"/>
                  <a:gd name="T17" fmla="*/ T16 w 151"/>
                  <a:gd name="T18" fmla="+- 0 3461 3433"/>
                  <a:gd name="T19" fmla="*/ 3461 h 141"/>
                  <a:gd name="T20" fmla="+- 0 2712 2712"/>
                  <a:gd name="T21" fmla="*/ T20 w 151"/>
                  <a:gd name="T22" fmla="+- 0 3433 3433"/>
                  <a:gd name="T23" fmla="*/ 3433 h 141"/>
                  <a:gd name="T24" fmla="+- 0 2863 2712"/>
                  <a:gd name="T25" fmla="*/ T24 w 151"/>
                  <a:gd name="T26" fmla="+- 0 3433 3433"/>
                  <a:gd name="T27" fmla="*/ 3433 h 141"/>
                  <a:gd name="T28" fmla="+- 0 2863 2712"/>
                  <a:gd name="T29" fmla="*/ T28 w 151"/>
                  <a:gd name="T30" fmla="+- 0 3574 3433"/>
                  <a:gd name="T31" fmla="*/ 3574 h 14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1" h="141">
                    <a:moveTo>
                      <a:pt x="151" y="141"/>
                    </a:moveTo>
                    <a:lnTo>
                      <a:pt x="19" y="129"/>
                    </a:lnTo>
                    <a:lnTo>
                      <a:pt x="30" y="112"/>
                    </a:lnTo>
                    <a:lnTo>
                      <a:pt x="36" y="93"/>
                    </a:lnTo>
                    <a:lnTo>
                      <a:pt x="27" y="28"/>
                    </a:lnTo>
                    <a:lnTo>
                      <a:pt x="0" y="0"/>
                    </a:lnTo>
                    <a:lnTo>
                      <a:pt x="151" y="0"/>
                    </a:lnTo>
                    <a:lnTo>
                      <a:pt x="151"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43" name="Group 833"/>
            <p:cNvGrpSpPr>
              <a:grpSpLocks/>
            </p:cNvGrpSpPr>
            <p:nvPr/>
          </p:nvGrpSpPr>
          <p:grpSpPr bwMode="auto">
            <a:xfrm>
              <a:off x="2509" y="3433"/>
              <a:ext cx="143" cy="141"/>
              <a:chOff x="2509" y="3433"/>
              <a:chExt cx="143" cy="141"/>
            </a:xfrm>
          </p:grpSpPr>
          <p:sp>
            <p:nvSpPr>
              <p:cNvPr id="488" name="Freeform 834"/>
              <p:cNvSpPr>
                <a:spLocks/>
              </p:cNvSpPr>
              <p:nvPr/>
            </p:nvSpPr>
            <p:spPr bwMode="auto">
              <a:xfrm>
                <a:off x="2509" y="3433"/>
                <a:ext cx="143" cy="141"/>
              </a:xfrm>
              <a:custGeom>
                <a:avLst/>
                <a:gdLst>
                  <a:gd name="T0" fmla="+- 0 2646 2509"/>
                  <a:gd name="T1" fmla="*/ T0 w 143"/>
                  <a:gd name="T2" fmla="+- 0 3574 3433"/>
                  <a:gd name="T3" fmla="*/ 3574 h 141"/>
                  <a:gd name="T4" fmla="+- 0 2509 2509"/>
                  <a:gd name="T5" fmla="*/ T4 w 143"/>
                  <a:gd name="T6" fmla="+- 0 3574 3433"/>
                  <a:gd name="T7" fmla="*/ 3574 h 141"/>
                  <a:gd name="T8" fmla="+- 0 2509 2509"/>
                  <a:gd name="T9" fmla="*/ T8 w 143"/>
                  <a:gd name="T10" fmla="+- 0 3433 3433"/>
                  <a:gd name="T11" fmla="*/ 3433 h 141"/>
                  <a:gd name="T12" fmla="+- 0 2652 2509"/>
                  <a:gd name="T13" fmla="*/ T12 w 143"/>
                  <a:gd name="T14" fmla="+- 0 3435 3433"/>
                  <a:gd name="T15" fmla="*/ 3435 h 141"/>
                  <a:gd name="T16" fmla="+- 0 2637 2509"/>
                  <a:gd name="T17" fmla="*/ T16 w 143"/>
                  <a:gd name="T18" fmla="+- 0 3447 3433"/>
                  <a:gd name="T19" fmla="*/ 3447 h 141"/>
                  <a:gd name="T20" fmla="+- 0 2625 2509"/>
                  <a:gd name="T21" fmla="*/ T20 w 143"/>
                  <a:gd name="T22" fmla="+- 0 3463 3433"/>
                  <a:gd name="T23" fmla="*/ 3463 h 141"/>
                  <a:gd name="T24" fmla="+- 0 2618 2509"/>
                  <a:gd name="T25" fmla="*/ T24 w 143"/>
                  <a:gd name="T26" fmla="+- 0 3484 3433"/>
                  <a:gd name="T27" fmla="*/ 3484 h 141"/>
                  <a:gd name="T28" fmla="+- 0 2615 2509"/>
                  <a:gd name="T29" fmla="*/ T28 w 143"/>
                  <a:gd name="T30" fmla="+- 0 3506 3433"/>
                  <a:gd name="T31" fmla="*/ 3506 h 141"/>
                  <a:gd name="T32" fmla="+- 0 2616 2509"/>
                  <a:gd name="T33" fmla="*/ T32 w 143"/>
                  <a:gd name="T34" fmla="+- 0 3522 3433"/>
                  <a:gd name="T35" fmla="*/ 3522 h 141"/>
                  <a:gd name="T36" fmla="+- 0 2622 2509"/>
                  <a:gd name="T37" fmla="*/ T36 w 143"/>
                  <a:gd name="T38" fmla="+- 0 3542 3433"/>
                  <a:gd name="T39" fmla="*/ 3542 h 141"/>
                  <a:gd name="T40" fmla="+- 0 2633 2509"/>
                  <a:gd name="T41" fmla="*/ T40 w 143"/>
                  <a:gd name="T42" fmla="+- 0 3559 3433"/>
                  <a:gd name="T43" fmla="*/ 3559 h 141"/>
                  <a:gd name="T44" fmla="+- 0 2646 2509"/>
                  <a:gd name="T45" fmla="*/ T44 w 143"/>
                  <a:gd name="T46" fmla="+- 0 3574 3433"/>
                  <a:gd name="T47" fmla="*/ 3574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3" h="141">
                    <a:moveTo>
                      <a:pt x="137" y="141"/>
                    </a:moveTo>
                    <a:lnTo>
                      <a:pt x="0" y="141"/>
                    </a:lnTo>
                    <a:lnTo>
                      <a:pt x="0" y="0"/>
                    </a:lnTo>
                    <a:lnTo>
                      <a:pt x="143" y="2"/>
                    </a:lnTo>
                    <a:lnTo>
                      <a:pt x="128" y="14"/>
                    </a:lnTo>
                    <a:lnTo>
                      <a:pt x="116" y="30"/>
                    </a:lnTo>
                    <a:lnTo>
                      <a:pt x="109" y="51"/>
                    </a:lnTo>
                    <a:lnTo>
                      <a:pt x="106" y="73"/>
                    </a:lnTo>
                    <a:lnTo>
                      <a:pt x="107" y="89"/>
                    </a:lnTo>
                    <a:lnTo>
                      <a:pt x="113" y="109"/>
                    </a:lnTo>
                    <a:lnTo>
                      <a:pt x="124" y="126"/>
                    </a:lnTo>
                    <a:lnTo>
                      <a:pt x="137"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44" name="Group 827"/>
            <p:cNvGrpSpPr>
              <a:grpSpLocks/>
            </p:cNvGrpSpPr>
            <p:nvPr/>
          </p:nvGrpSpPr>
          <p:grpSpPr bwMode="auto">
            <a:xfrm>
              <a:off x="2653" y="3446"/>
              <a:ext cx="61" cy="112"/>
              <a:chOff x="2653" y="3446"/>
              <a:chExt cx="61" cy="112"/>
            </a:xfrm>
          </p:grpSpPr>
          <p:sp>
            <p:nvSpPr>
              <p:cNvPr id="483" name="Freeform 832"/>
              <p:cNvSpPr>
                <a:spLocks/>
              </p:cNvSpPr>
              <p:nvPr/>
            </p:nvSpPr>
            <p:spPr bwMode="auto">
              <a:xfrm>
                <a:off x="2653" y="3446"/>
                <a:ext cx="61" cy="112"/>
              </a:xfrm>
              <a:custGeom>
                <a:avLst/>
                <a:gdLst>
                  <a:gd name="T0" fmla="+- 0 2686 2653"/>
                  <a:gd name="T1" fmla="*/ T0 w 61"/>
                  <a:gd name="T2" fmla="+- 0 3537 3446"/>
                  <a:gd name="T3" fmla="*/ 3537 h 112"/>
                  <a:gd name="T4" fmla="+- 0 2681 2653"/>
                  <a:gd name="T5" fmla="*/ T4 w 61"/>
                  <a:gd name="T6" fmla="+- 0 3537 3446"/>
                  <a:gd name="T7" fmla="*/ 3537 h 112"/>
                  <a:gd name="T8" fmla="+- 0 2681 2653"/>
                  <a:gd name="T9" fmla="*/ T8 w 61"/>
                  <a:gd name="T10" fmla="+- 0 3503 3446"/>
                  <a:gd name="T11" fmla="*/ 3503 h 112"/>
                  <a:gd name="T12" fmla="+- 0 2672 2653"/>
                  <a:gd name="T13" fmla="*/ T12 w 61"/>
                  <a:gd name="T14" fmla="+- 0 3502 3446"/>
                  <a:gd name="T15" fmla="*/ 3502 h 112"/>
                  <a:gd name="T16" fmla="+- 0 2665 2653"/>
                  <a:gd name="T17" fmla="*/ T16 w 61"/>
                  <a:gd name="T18" fmla="+- 0 3499 3446"/>
                  <a:gd name="T19" fmla="*/ 3499 h 112"/>
                  <a:gd name="T20" fmla="+- 0 2657 2653"/>
                  <a:gd name="T21" fmla="*/ T20 w 61"/>
                  <a:gd name="T22" fmla="+- 0 3491 3446"/>
                  <a:gd name="T23" fmla="*/ 3491 h 112"/>
                  <a:gd name="T24" fmla="+- 0 2655 2653"/>
                  <a:gd name="T25" fmla="*/ T24 w 61"/>
                  <a:gd name="T26" fmla="+- 0 3486 3446"/>
                  <a:gd name="T27" fmla="*/ 3486 h 112"/>
                  <a:gd name="T28" fmla="+- 0 2655 2653"/>
                  <a:gd name="T29" fmla="*/ T28 w 61"/>
                  <a:gd name="T30" fmla="+- 0 3472 3446"/>
                  <a:gd name="T31" fmla="*/ 3472 h 112"/>
                  <a:gd name="T32" fmla="+- 0 2657 2653"/>
                  <a:gd name="T33" fmla="*/ T32 w 61"/>
                  <a:gd name="T34" fmla="+- 0 3467 3446"/>
                  <a:gd name="T35" fmla="*/ 3467 h 112"/>
                  <a:gd name="T36" fmla="+- 0 2666 2653"/>
                  <a:gd name="T37" fmla="*/ T36 w 61"/>
                  <a:gd name="T38" fmla="+- 0 3457 3446"/>
                  <a:gd name="T39" fmla="*/ 3457 h 112"/>
                  <a:gd name="T40" fmla="+- 0 2672 2653"/>
                  <a:gd name="T41" fmla="*/ T40 w 61"/>
                  <a:gd name="T42" fmla="+- 0 3454 3446"/>
                  <a:gd name="T43" fmla="*/ 3454 h 112"/>
                  <a:gd name="T44" fmla="+- 0 2681 2653"/>
                  <a:gd name="T45" fmla="*/ T44 w 61"/>
                  <a:gd name="T46" fmla="+- 0 3454 3446"/>
                  <a:gd name="T47" fmla="*/ 3454 h 112"/>
                  <a:gd name="T48" fmla="+- 0 2681 2653"/>
                  <a:gd name="T49" fmla="*/ T48 w 61"/>
                  <a:gd name="T50" fmla="+- 0 3446 3446"/>
                  <a:gd name="T51" fmla="*/ 3446 h 112"/>
                  <a:gd name="T52" fmla="+- 0 2686 2653"/>
                  <a:gd name="T53" fmla="*/ T52 w 61"/>
                  <a:gd name="T54" fmla="+- 0 3446 3446"/>
                  <a:gd name="T55" fmla="*/ 3446 h 112"/>
                  <a:gd name="T56" fmla="+- 0 2686 2653"/>
                  <a:gd name="T57" fmla="*/ T56 w 61"/>
                  <a:gd name="T58" fmla="+- 0 3454 3446"/>
                  <a:gd name="T59" fmla="*/ 3454 h 112"/>
                  <a:gd name="T60" fmla="+- 0 2694 2653"/>
                  <a:gd name="T61" fmla="*/ T60 w 61"/>
                  <a:gd name="T62" fmla="+- 0 3455 3446"/>
                  <a:gd name="T63" fmla="*/ 3455 h 112"/>
                  <a:gd name="T64" fmla="+- 0 2701 2653"/>
                  <a:gd name="T65" fmla="*/ T64 w 61"/>
                  <a:gd name="T66" fmla="+- 0 3457 3446"/>
                  <a:gd name="T67" fmla="*/ 3457 h 112"/>
                  <a:gd name="T68" fmla="+- 0 2705 2653"/>
                  <a:gd name="T69" fmla="*/ T68 w 61"/>
                  <a:gd name="T70" fmla="+- 0 3461 3446"/>
                  <a:gd name="T71" fmla="*/ 3461 h 112"/>
                  <a:gd name="T72" fmla="+- 0 2707 2653"/>
                  <a:gd name="T73" fmla="*/ T72 w 61"/>
                  <a:gd name="T74" fmla="+- 0 3463 3446"/>
                  <a:gd name="T75" fmla="*/ 3463 h 112"/>
                  <a:gd name="T76" fmla="+- 0 2666 2653"/>
                  <a:gd name="T77" fmla="*/ T76 w 61"/>
                  <a:gd name="T78" fmla="+- 0 3475 3446"/>
                  <a:gd name="T79" fmla="*/ 3475 h 112"/>
                  <a:gd name="T80" fmla="+- 0 2666 2653"/>
                  <a:gd name="T81" fmla="*/ T80 w 61"/>
                  <a:gd name="T82" fmla="+- 0 3482 3446"/>
                  <a:gd name="T83" fmla="*/ 3482 h 112"/>
                  <a:gd name="T84" fmla="+- 0 2667 2653"/>
                  <a:gd name="T85" fmla="*/ T84 w 61"/>
                  <a:gd name="T86" fmla="+- 0 3485 3446"/>
                  <a:gd name="T87" fmla="*/ 3485 h 112"/>
                  <a:gd name="T88" fmla="+- 0 2672 2653"/>
                  <a:gd name="T89" fmla="*/ T88 w 61"/>
                  <a:gd name="T90" fmla="+- 0 3490 3446"/>
                  <a:gd name="T91" fmla="*/ 3490 h 112"/>
                  <a:gd name="T92" fmla="+- 0 2676 2653"/>
                  <a:gd name="T93" fmla="*/ T92 w 61"/>
                  <a:gd name="T94" fmla="+- 0 3491 3446"/>
                  <a:gd name="T95" fmla="*/ 3491 h 112"/>
                  <a:gd name="T96" fmla="+- 0 2681 2653"/>
                  <a:gd name="T97" fmla="*/ T96 w 61"/>
                  <a:gd name="T98" fmla="+- 0 3492 3446"/>
                  <a:gd name="T99" fmla="*/ 3492 h 112"/>
                  <a:gd name="T100" fmla="+- 0 2686 2653"/>
                  <a:gd name="T101" fmla="*/ T100 w 61"/>
                  <a:gd name="T102" fmla="+- 0 3492 3446"/>
                  <a:gd name="T103" fmla="*/ 3492 h 112"/>
                  <a:gd name="T104" fmla="+- 0 2686 2653"/>
                  <a:gd name="T105" fmla="*/ T104 w 61"/>
                  <a:gd name="T106" fmla="+- 0 3493 3446"/>
                  <a:gd name="T107" fmla="*/ 3493 h 112"/>
                  <a:gd name="T108" fmla="+- 0 2696 2653"/>
                  <a:gd name="T109" fmla="*/ T108 w 61"/>
                  <a:gd name="T110" fmla="+- 0 3496 3446"/>
                  <a:gd name="T111" fmla="*/ 3496 h 112"/>
                  <a:gd name="T112" fmla="+- 0 2702 2653"/>
                  <a:gd name="T113" fmla="*/ T112 w 61"/>
                  <a:gd name="T114" fmla="+- 0 3499 3446"/>
                  <a:gd name="T115" fmla="*/ 3499 h 112"/>
                  <a:gd name="T116" fmla="+- 0 2711 2653"/>
                  <a:gd name="T117" fmla="*/ T116 w 61"/>
                  <a:gd name="T118" fmla="+- 0 3505 3446"/>
                  <a:gd name="T119" fmla="*/ 3505 h 112"/>
                  <a:gd name="T120" fmla="+- 0 2686 2653"/>
                  <a:gd name="T121" fmla="*/ T120 w 61"/>
                  <a:gd name="T122" fmla="+- 0 3505 3446"/>
                  <a:gd name="T123" fmla="*/ 3505 h 112"/>
                  <a:gd name="T124" fmla="+- 0 2686 2653"/>
                  <a:gd name="T125" fmla="*/ T124 w 61"/>
                  <a:gd name="T126" fmla="+- 0 3537 3446"/>
                  <a:gd name="T127" fmla="*/ 3537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1" h="112">
                    <a:moveTo>
                      <a:pt x="33" y="91"/>
                    </a:moveTo>
                    <a:lnTo>
                      <a:pt x="28" y="91"/>
                    </a:lnTo>
                    <a:lnTo>
                      <a:pt x="28" y="57"/>
                    </a:lnTo>
                    <a:lnTo>
                      <a:pt x="19" y="56"/>
                    </a:lnTo>
                    <a:lnTo>
                      <a:pt x="12" y="53"/>
                    </a:lnTo>
                    <a:lnTo>
                      <a:pt x="4" y="45"/>
                    </a:lnTo>
                    <a:lnTo>
                      <a:pt x="2" y="40"/>
                    </a:lnTo>
                    <a:lnTo>
                      <a:pt x="2" y="26"/>
                    </a:lnTo>
                    <a:lnTo>
                      <a:pt x="4" y="21"/>
                    </a:lnTo>
                    <a:lnTo>
                      <a:pt x="13" y="11"/>
                    </a:lnTo>
                    <a:lnTo>
                      <a:pt x="19" y="8"/>
                    </a:lnTo>
                    <a:lnTo>
                      <a:pt x="28" y="8"/>
                    </a:lnTo>
                    <a:lnTo>
                      <a:pt x="28" y="0"/>
                    </a:lnTo>
                    <a:lnTo>
                      <a:pt x="33" y="0"/>
                    </a:lnTo>
                    <a:lnTo>
                      <a:pt x="33" y="8"/>
                    </a:lnTo>
                    <a:lnTo>
                      <a:pt x="41" y="9"/>
                    </a:lnTo>
                    <a:lnTo>
                      <a:pt x="48" y="11"/>
                    </a:lnTo>
                    <a:lnTo>
                      <a:pt x="52" y="15"/>
                    </a:lnTo>
                    <a:lnTo>
                      <a:pt x="54" y="17"/>
                    </a:lnTo>
                    <a:lnTo>
                      <a:pt x="13" y="29"/>
                    </a:lnTo>
                    <a:lnTo>
                      <a:pt x="13" y="36"/>
                    </a:lnTo>
                    <a:lnTo>
                      <a:pt x="14" y="39"/>
                    </a:lnTo>
                    <a:lnTo>
                      <a:pt x="19" y="44"/>
                    </a:lnTo>
                    <a:lnTo>
                      <a:pt x="23" y="45"/>
                    </a:lnTo>
                    <a:lnTo>
                      <a:pt x="28" y="46"/>
                    </a:lnTo>
                    <a:lnTo>
                      <a:pt x="33" y="46"/>
                    </a:lnTo>
                    <a:lnTo>
                      <a:pt x="33" y="47"/>
                    </a:lnTo>
                    <a:lnTo>
                      <a:pt x="43" y="50"/>
                    </a:lnTo>
                    <a:lnTo>
                      <a:pt x="49" y="53"/>
                    </a:lnTo>
                    <a:lnTo>
                      <a:pt x="58" y="59"/>
                    </a:lnTo>
                    <a:lnTo>
                      <a:pt x="33" y="59"/>
                    </a:lnTo>
                    <a:lnTo>
                      <a:pt x="33"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84" name="Freeform 831"/>
              <p:cNvSpPr>
                <a:spLocks/>
              </p:cNvSpPr>
              <p:nvPr/>
            </p:nvSpPr>
            <p:spPr bwMode="auto">
              <a:xfrm>
                <a:off x="2653" y="3446"/>
                <a:ext cx="61" cy="112"/>
              </a:xfrm>
              <a:custGeom>
                <a:avLst/>
                <a:gdLst>
                  <a:gd name="T0" fmla="+- 0 2686 2653"/>
                  <a:gd name="T1" fmla="*/ T0 w 61"/>
                  <a:gd name="T2" fmla="+- 0 3492 3446"/>
                  <a:gd name="T3" fmla="*/ 3492 h 112"/>
                  <a:gd name="T4" fmla="+- 0 2681 2653"/>
                  <a:gd name="T5" fmla="*/ T4 w 61"/>
                  <a:gd name="T6" fmla="+- 0 3492 3446"/>
                  <a:gd name="T7" fmla="*/ 3492 h 112"/>
                  <a:gd name="T8" fmla="+- 0 2681 2653"/>
                  <a:gd name="T9" fmla="*/ T8 w 61"/>
                  <a:gd name="T10" fmla="+- 0 3463 3446"/>
                  <a:gd name="T11" fmla="*/ 3463 h 112"/>
                  <a:gd name="T12" fmla="+- 0 2707 2653"/>
                  <a:gd name="T13" fmla="*/ T12 w 61"/>
                  <a:gd name="T14" fmla="+- 0 3463 3446"/>
                  <a:gd name="T15" fmla="*/ 3463 h 112"/>
                  <a:gd name="T16" fmla="+- 0 2686 2653"/>
                  <a:gd name="T17" fmla="*/ T16 w 61"/>
                  <a:gd name="T18" fmla="+- 0 3464 3446"/>
                  <a:gd name="T19" fmla="*/ 3464 h 112"/>
                  <a:gd name="T20" fmla="+- 0 2686 2653"/>
                  <a:gd name="T21" fmla="*/ T20 w 61"/>
                  <a:gd name="T22" fmla="+- 0 3492 3446"/>
                  <a:gd name="T23" fmla="*/ 3492 h 112"/>
                </a:gdLst>
                <a:ahLst/>
                <a:cxnLst>
                  <a:cxn ang="0">
                    <a:pos x="T1" y="T3"/>
                  </a:cxn>
                  <a:cxn ang="0">
                    <a:pos x="T5" y="T7"/>
                  </a:cxn>
                  <a:cxn ang="0">
                    <a:pos x="T9" y="T11"/>
                  </a:cxn>
                  <a:cxn ang="0">
                    <a:pos x="T13" y="T15"/>
                  </a:cxn>
                  <a:cxn ang="0">
                    <a:pos x="T17" y="T19"/>
                  </a:cxn>
                  <a:cxn ang="0">
                    <a:pos x="T21" y="T23"/>
                  </a:cxn>
                </a:cxnLst>
                <a:rect l="0" t="0" r="r" b="b"/>
                <a:pathLst>
                  <a:path w="61" h="112">
                    <a:moveTo>
                      <a:pt x="33" y="46"/>
                    </a:moveTo>
                    <a:lnTo>
                      <a:pt x="28" y="46"/>
                    </a:lnTo>
                    <a:lnTo>
                      <a:pt x="28" y="17"/>
                    </a:lnTo>
                    <a:lnTo>
                      <a:pt x="54" y="17"/>
                    </a:lnTo>
                    <a:lnTo>
                      <a:pt x="33" y="18"/>
                    </a:lnTo>
                    <a:lnTo>
                      <a:pt x="33" y="46"/>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85" name="Freeform 830"/>
              <p:cNvSpPr>
                <a:spLocks/>
              </p:cNvSpPr>
              <p:nvPr/>
            </p:nvSpPr>
            <p:spPr bwMode="auto">
              <a:xfrm>
                <a:off x="2653" y="3446"/>
                <a:ext cx="61" cy="112"/>
              </a:xfrm>
              <a:custGeom>
                <a:avLst/>
                <a:gdLst>
                  <a:gd name="T0" fmla="+- 0 2712 2653"/>
                  <a:gd name="T1" fmla="*/ T0 w 61"/>
                  <a:gd name="T2" fmla="+- 0 3478 3446"/>
                  <a:gd name="T3" fmla="*/ 3478 h 112"/>
                  <a:gd name="T4" fmla="+- 0 2701 2653"/>
                  <a:gd name="T5" fmla="*/ T4 w 61"/>
                  <a:gd name="T6" fmla="+- 0 3478 3446"/>
                  <a:gd name="T7" fmla="*/ 3478 h 112"/>
                  <a:gd name="T8" fmla="+- 0 2701 2653"/>
                  <a:gd name="T9" fmla="*/ T8 w 61"/>
                  <a:gd name="T10" fmla="+- 0 3475 3446"/>
                  <a:gd name="T11" fmla="*/ 3475 h 112"/>
                  <a:gd name="T12" fmla="+- 0 2700 2653"/>
                  <a:gd name="T13" fmla="*/ T12 w 61"/>
                  <a:gd name="T14" fmla="+- 0 3472 3446"/>
                  <a:gd name="T15" fmla="*/ 3472 h 112"/>
                  <a:gd name="T16" fmla="+- 0 2699 2653"/>
                  <a:gd name="T17" fmla="*/ T16 w 61"/>
                  <a:gd name="T18" fmla="+- 0 3470 3446"/>
                  <a:gd name="T19" fmla="*/ 3470 h 112"/>
                  <a:gd name="T20" fmla="+- 0 2696 2653"/>
                  <a:gd name="T21" fmla="*/ T20 w 61"/>
                  <a:gd name="T22" fmla="+- 0 3466 3446"/>
                  <a:gd name="T23" fmla="*/ 3466 h 112"/>
                  <a:gd name="T24" fmla="+- 0 2692 2653"/>
                  <a:gd name="T25" fmla="*/ T24 w 61"/>
                  <a:gd name="T26" fmla="+- 0 3464 3446"/>
                  <a:gd name="T27" fmla="*/ 3464 h 112"/>
                  <a:gd name="T28" fmla="+- 0 2686 2653"/>
                  <a:gd name="T29" fmla="*/ T28 w 61"/>
                  <a:gd name="T30" fmla="+- 0 3464 3446"/>
                  <a:gd name="T31" fmla="*/ 3464 h 112"/>
                  <a:gd name="T32" fmla="+- 0 2707 2653"/>
                  <a:gd name="T33" fmla="*/ T32 w 61"/>
                  <a:gd name="T34" fmla="+- 0 3464 3446"/>
                  <a:gd name="T35" fmla="*/ 3464 h 112"/>
                  <a:gd name="T36" fmla="+- 0 2709 2653"/>
                  <a:gd name="T37" fmla="*/ T36 w 61"/>
                  <a:gd name="T38" fmla="+- 0 3466 3446"/>
                  <a:gd name="T39" fmla="*/ 3466 h 112"/>
                  <a:gd name="T40" fmla="+- 0 2711 2653"/>
                  <a:gd name="T41" fmla="*/ T40 w 61"/>
                  <a:gd name="T42" fmla="+- 0 3471 3446"/>
                  <a:gd name="T43" fmla="*/ 3471 h 112"/>
                  <a:gd name="T44" fmla="+- 0 2712 2653"/>
                  <a:gd name="T45" fmla="*/ T44 w 61"/>
                  <a:gd name="T46" fmla="+- 0 3478 3446"/>
                  <a:gd name="T47" fmla="*/ 3478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1" h="112">
                    <a:moveTo>
                      <a:pt x="59" y="32"/>
                    </a:moveTo>
                    <a:lnTo>
                      <a:pt x="48" y="32"/>
                    </a:lnTo>
                    <a:lnTo>
                      <a:pt x="48" y="29"/>
                    </a:lnTo>
                    <a:lnTo>
                      <a:pt x="47" y="26"/>
                    </a:lnTo>
                    <a:lnTo>
                      <a:pt x="46" y="24"/>
                    </a:lnTo>
                    <a:lnTo>
                      <a:pt x="43" y="20"/>
                    </a:lnTo>
                    <a:lnTo>
                      <a:pt x="39" y="18"/>
                    </a:lnTo>
                    <a:lnTo>
                      <a:pt x="33" y="18"/>
                    </a:lnTo>
                    <a:lnTo>
                      <a:pt x="54" y="18"/>
                    </a:lnTo>
                    <a:lnTo>
                      <a:pt x="56" y="20"/>
                    </a:lnTo>
                    <a:lnTo>
                      <a:pt x="58" y="25"/>
                    </a:lnTo>
                    <a:lnTo>
                      <a:pt x="59" y="3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86" name="Freeform 829"/>
              <p:cNvSpPr>
                <a:spLocks/>
              </p:cNvSpPr>
              <p:nvPr/>
            </p:nvSpPr>
            <p:spPr bwMode="auto">
              <a:xfrm>
                <a:off x="2653" y="3446"/>
                <a:ext cx="61" cy="112"/>
              </a:xfrm>
              <a:custGeom>
                <a:avLst/>
                <a:gdLst>
                  <a:gd name="T0" fmla="+- 0 2709 2653"/>
                  <a:gd name="T1" fmla="*/ T0 w 61"/>
                  <a:gd name="T2" fmla="+- 0 3537 3446"/>
                  <a:gd name="T3" fmla="*/ 3537 h 112"/>
                  <a:gd name="T4" fmla="+- 0 2686 2653"/>
                  <a:gd name="T5" fmla="*/ T4 w 61"/>
                  <a:gd name="T6" fmla="+- 0 3537 3446"/>
                  <a:gd name="T7" fmla="*/ 3537 h 112"/>
                  <a:gd name="T8" fmla="+- 0 2693 2653"/>
                  <a:gd name="T9" fmla="*/ T8 w 61"/>
                  <a:gd name="T10" fmla="+- 0 3537 3446"/>
                  <a:gd name="T11" fmla="*/ 3537 h 112"/>
                  <a:gd name="T12" fmla="+- 0 2698 2653"/>
                  <a:gd name="T13" fmla="*/ T12 w 61"/>
                  <a:gd name="T14" fmla="+- 0 3534 3446"/>
                  <a:gd name="T15" fmla="*/ 3534 h 112"/>
                  <a:gd name="T16" fmla="+- 0 2702 2653"/>
                  <a:gd name="T17" fmla="*/ T16 w 61"/>
                  <a:gd name="T18" fmla="+- 0 3527 3446"/>
                  <a:gd name="T19" fmla="*/ 3527 h 112"/>
                  <a:gd name="T20" fmla="+- 0 2703 2653"/>
                  <a:gd name="T21" fmla="*/ T20 w 61"/>
                  <a:gd name="T22" fmla="+- 0 3524 3446"/>
                  <a:gd name="T23" fmla="*/ 3524 h 112"/>
                  <a:gd name="T24" fmla="+- 0 2703 2653"/>
                  <a:gd name="T25" fmla="*/ T24 w 61"/>
                  <a:gd name="T26" fmla="+- 0 3516 3446"/>
                  <a:gd name="T27" fmla="*/ 3516 h 112"/>
                  <a:gd name="T28" fmla="+- 0 2701 2653"/>
                  <a:gd name="T29" fmla="*/ T28 w 61"/>
                  <a:gd name="T30" fmla="+- 0 3512 3446"/>
                  <a:gd name="T31" fmla="*/ 3512 h 112"/>
                  <a:gd name="T32" fmla="+- 0 2697 2653"/>
                  <a:gd name="T33" fmla="*/ T32 w 61"/>
                  <a:gd name="T34" fmla="+- 0 3509 3446"/>
                  <a:gd name="T35" fmla="*/ 3509 h 112"/>
                  <a:gd name="T36" fmla="+- 0 2695 2653"/>
                  <a:gd name="T37" fmla="*/ T36 w 61"/>
                  <a:gd name="T38" fmla="+- 0 3508 3446"/>
                  <a:gd name="T39" fmla="*/ 3508 h 112"/>
                  <a:gd name="T40" fmla="+- 0 2691 2653"/>
                  <a:gd name="T41" fmla="*/ T40 w 61"/>
                  <a:gd name="T42" fmla="+- 0 3506 3446"/>
                  <a:gd name="T43" fmla="*/ 3506 h 112"/>
                  <a:gd name="T44" fmla="+- 0 2686 2653"/>
                  <a:gd name="T45" fmla="*/ T44 w 61"/>
                  <a:gd name="T46" fmla="+- 0 3505 3446"/>
                  <a:gd name="T47" fmla="*/ 3505 h 112"/>
                  <a:gd name="T48" fmla="+- 0 2711 2653"/>
                  <a:gd name="T49" fmla="*/ T48 w 61"/>
                  <a:gd name="T50" fmla="+- 0 3505 3446"/>
                  <a:gd name="T51" fmla="*/ 3505 h 112"/>
                  <a:gd name="T52" fmla="+- 0 2714 2653"/>
                  <a:gd name="T53" fmla="*/ T52 w 61"/>
                  <a:gd name="T54" fmla="+- 0 3510 3446"/>
                  <a:gd name="T55" fmla="*/ 3510 h 112"/>
                  <a:gd name="T56" fmla="+- 0 2714 2653"/>
                  <a:gd name="T57" fmla="*/ T56 w 61"/>
                  <a:gd name="T58" fmla="+- 0 3529 3446"/>
                  <a:gd name="T59" fmla="*/ 3529 h 112"/>
                  <a:gd name="T60" fmla="+- 0 2710 2653"/>
                  <a:gd name="T61" fmla="*/ T60 w 61"/>
                  <a:gd name="T62" fmla="+- 0 3536 3446"/>
                  <a:gd name="T63" fmla="*/ 3536 h 112"/>
                  <a:gd name="T64" fmla="+- 0 2709 2653"/>
                  <a:gd name="T65" fmla="*/ T64 w 61"/>
                  <a:gd name="T66" fmla="+- 0 3537 3446"/>
                  <a:gd name="T67" fmla="*/ 3537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112">
                    <a:moveTo>
                      <a:pt x="56" y="91"/>
                    </a:moveTo>
                    <a:lnTo>
                      <a:pt x="33" y="91"/>
                    </a:lnTo>
                    <a:lnTo>
                      <a:pt x="40" y="91"/>
                    </a:lnTo>
                    <a:lnTo>
                      <a:pt x="45" y="88"/>
                    </a:lnTo>
                    <a:lnTo>
                      <a:pt x="49" y="81"/>
                    </a:lnTo>
                    <a:lnTo>
                      <a:pt x="50" y="78"/>
                    </a:lnTo>
                    <a:lnTo>
                      <a:pt x="50" y="70"/>
                    </a:lnTo>
                    <a:lnTo>
                      <a:pt x="48" y="66"/>
                    </a:lnTo>
                    <a:lnTo>
                      <a:pt x="44" y="63"/>
                    </a:lnTo>
                    <a:lnTo>
                      <a:pt x="42" y="62"/>
                    </a:lnTo>
                    <a:lnTo>
                      <a:pt x="38" y="60"/>
                    </a:lnTo>
                    <a:lnTo>
                      <a:pt x="33" y="59"/>
                    </a:lnTo>
                    <a:lnTo>
                      <a:pt x="58" y="59"/>
                    </a:lnTo>
                    <a:lnTo>
                      <a:pt x="61" y="64"/>
                    </a:lnTo>
                    <a:lnTo>
                      <a:pt x="61" y="83"/>
                    </a:lnTo>
                    <a:lnTo>
                      <a:pt x="57" y="90"/>
                    </a:lnTo>
                    <a:lnTo>
                      <a:pt x="56"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87" name="Freeform 828"/>
              <p:cNvSpPr>
                <a:spLocks/>
              </p:cNvSpPr>
              <p:nvPr/>
            </p:nvSpPr>
            <p:spPr bwMode="auto">
              <a:xfrm>
                <a:off x="2653" y="3446"/>
                <a:ext cx="61" cy="112"/>
              </a:xfrm>
              <a:custGeom>
                <a:avLst/>
                <a:gdLst>
                  <a:gd name="T0" fmla="+- 0 2686 2653"/>
                  <a:gd name="T1" fmla="*/ T0 w 61"/>
                  <a:gd name="T2" fmla="+- 0 3558 3446"/>
                  <a:gd name="T3" fmla="*/ 3558 h 112"/>
                  <a:gd name="T4" fmla="+- 0 2681 2653"/>
                  <a:gd name="T5" fmla="*/ T4 w 61"/>
                  <a:gd name="T6" fmla="+- 0 3558 3446"/>
                  <a:gd name="T7" fmla="*/ 3558 h 112"/>
                  <a:gd name="T8" fmla="+- 0 2681 2653"/>
                  <a:gd name="T9" fmla="*/ T8 w 61"/>
                  <a:gd name="T10" fmla="+- 0 3546 3446"/>
                  <a:gd name="T11" fmla="*/ 3546 h 112"/>
                  <a:gd name="T12" fmla="+- 0 2669 2653"/>
                  <a:gd name="T13" fmla="*/ T12 w 61"/>
                  <a:gd name="T14" fmla="+- 0 3545 3446"/>
                  <a:gd name="T15" fmla="*/ 3545 h 112"/>
                  <a:gd name="T16" fmla="+- 0 2661 2653"/>
                  <a:gd name="T17" fmla="*/ T16 w 61"/>
                  <a:gd name="T18" fmla="+- 0 3541 3446"/>
                  <a:gd name="T19" fmla="*/ 3541 h 112"/>
                  <a:gd name="T20" fmla="+- 0 2657 2653"/>
                  <a:gd name="T21" fmla="*/ T20 w 61"/>
                  <a:gd name="T22" fmla="+- 0 3533 3446"/>
                  <a:gd name="T23" fmla="*/ 3533 h 112"/>
                  <a:gd name="T24" fmla="+- 0 2654 2653"/>
                  <a:gd name="T25" fmla="*/ T24 w 61"/>
                  <a:gd name="T26" fmla="+- 0 3529 3446"/>
                  <a:gd name="T27" fmla="*/ 3529 h 112"/>
                  <a:gd name="T28" fmla="+- 0 2653 2653"/>
                  <a:gd name="T29" fmla="*/ T28 w 61"/>
                  <a:gd name="T30" fmla="+- 0 3524 3446"/>
                  <a:gd name="T31" fmla="*/ 3524 h 112"/>
                  <a:gd name="T32" fmla="+- 0 2653 2653"/>
                  <a:gd name="T33" fmla="*/ T32 w 61"/>
                  <a:gd name="T34" fmla="+- 0 3517 3446"/>
                  <a:gd name="T35" fmla="*/ 3517 h 112"/>
                  <a:gd name="T36" fmla="+- 0 2664 2653"/>
                  <a:gd name="T37" fmla="*/ T36 w 61"/>
                  <a:gd name="T38" fmla="+- 0 3517 3446"/>
                  <a:gd name="T39" fmla="*/ 3517 h 112"/>
                  <a:gd name="T40" fmla="+- 0 2664 2653"/>
                  <a:gd name="T41" fmla="*/ T40 w 61"/>
                  <a:gd name="T42" fmla="+- 0 3522 3446"/>
                  <a:gd name="T43" fmla="*/ 3522 h 112"/>
                  <a:gd name="T44" fmla="+- 0 2665 2653"/>
                  <a:gd name="T45" fmla="*/ T44 w 61"/>
                  <a:gd name="T46" fmla="+- 0 3526 3446"/>
                  <a:gd name="T47" fmla="*/ 3526 h 112"/>
                  <a:gd name="T48" fmla="+- 0 2669 2653"/>
                  <a:gd name="T49" fmla="*/ T48 w 61"/>
                  <a:gd name="T50" fmla="+- 0 3534 3446"/>
                  <a:gd name="T51" fmla="*/ 3534 h 112"/>
                  <a:gd name="T52" fmla="+- 0 2674 2653"/>
                  <a:gd name="T53" fmla="*/ T52 w 61"/>
                  <a:gd name="T54" fmla="+- 0 3536 3446"/>
                  <a:gd name="T55" fmla="*/ 3536 h 112"/>
                  <a:gd name="T56" fmla="+- 0 2681 2653"/>
                  <a:gd name="T57" fmla="*/ T56 w 61"/>
                  <a:gd name="T58" fmla="+- 0 3537 3446"/>
                  <a:gd name="T59" fmla="*/ 3537 h 112"/>
                  <a:gd name="T60" fmla="+- 0 2686 2653"/>
                  <a:gd name="T61" fmla="*/ T60 w 61"/>
                  <a:gd name="T62" fmla="+- 0 3537 3446"/>
                  <a:gd name="T63" fmla="*/ 3537 h 112"/>
                  <a:gd name="T64" fmla="+- 0 2686 2653"/>
                  <a:gd name="T65" fmla="*/ T64 w 61"/>
                  <a:gd name="T66" fmla="+- 0 3537 3446"/>
                  <a:gd name="T67" fmla="*/ 3537 h 112"/>
                  <a:gd name="T68" fmla="+- 0 2709 2653"/>
                  <a:gd name="T69" fmla="*/ T68 w 61"/>
                  <a:gd name="T70" fmla="+- 0 3537 3446"/>
                  <a:gd name="T71" fmla="*/ 3537 h 112"/>
                  <a:gd name="T72" fmla="+- 0 2703 2653"/>
                  <a:gd name="T73" fmla="*/ T72 w 61"/>
                  <a:gd name="T74" fmla="+- 0 3541 3446"/>
                  <a:gd name="T75" fmla="*/ 3541 h 112"/>
                  <a:gd name="T76" fmla="+- 0 2699 2653"/>
                  <a:gd name="T77" fmla="*/ T76 w 61"/>
                  <a:gd name="T78" fmla="+- 0 3544 3446"/>
                  <a:gd name="T79" fmla="*/ 3544 h 112"/>
                  <a:gd name="T80" fmla="+- 0 2694 2653"/>
                  <a:gd name="T81" fmla="*/ T80 w 61"/>
                  <a:gd name="T82" fmla="+- 0 3545 3446"/>
                  <a:gd name="T83" fmla="*/ 3545 h 112"/>
                  <a:gd name="T84" fmla="+- 0 2686 2653"/>
                  <a:gd name="T85" fmla="*/ T84 w 61"/>
                  <a:gd name="T86" fmla="+- 0 3546 3446"/>
                  <a:gd name="T87" fmla="*/ 3546 h 112"/>
                  <a:gd name="T88" fmla="+- 0 2686 2653"/>
                  <a:gd name="T89" fmla="*/ T88 w 61"/>
                  <a:gd name="T90" fmla="+- 0 3558 3446"/>
                  <a:gd name="T91" fmla="*/ 3558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1" h="112">
                    <a:moveTo>
                      <a:pt x="33" y="112"/>
                    </a:moveTo>
                    <a:lnTo>
                      <a:pt x="28" y="112"/>
                    </a:lnTo>
                    <a:lnTo>
                      <a:pt x="28" y="100"/>
                    </a:lnTo>
                    <a:lnTo>
                      <a:pt x="16" y="99"/>
                    </a:lnTo>
                    <a:lnTo>
                      <a:pt x="8" y="95"/>
                    </a:lnTo>
                    <a:lnTo>
                      <a:pt x="4" y="87"/>
                    </a:lnTo>
                    <a:lnTo>
                      <a:pt x="1" y="83"/>
                    </a:lnTo>
                    <a:lnTo>
                      <a:pt x="0" y="78"/>
                    </a:lnTo>
                    <a:lnTo>
                      <a:pt x="0" y="71"/>
                    </a:lnTo>
                    <a:lnTo>
                      <a:pt x="11" y="71"/>
                    </a:lnTo>
                    <a:lnTo>
                      <a:pt x="11" y="76"/>
                    </a:lnTo>
                    <a:lnTo>
                      <a:pt x="12" y="80"/>
                    </a:lnTo>
                    <a:lnTo>
                      <a:pt x="16" y="88"/>
                    </a:lnTo>
                    <a:lnTo>
                      <a:pt x="21" y="90"/>
                    </a:lnTo>
                    <a:lnTo>
                      <a:pt x="28" y="91"/>
                    </a:lnTo>
                    <a:lnTo>
                      <a:pt x="33" y="91"/>
                    </a:lnTo>
                    <a:lnTo>
                      <a:pt x="56" y="91"/>
                    </a:lnTo>
                    <a:lnTo>
                      <a:pt x="50" y="95"/>
                    </a:lnTo>
                    <a:lnTo>
                      <a:pt x="46" y="98"/>
                    </a:lnTo>
                    <a:lnTo>
                      <a:pt x="41" y="99"/>
                    </a:lnTo>
                    <a:lnTo>
                      <a:pt x="33" y="100"/>
                    </a:lnTo>
                    <a:lnTo>
                      <a:pt x="33" y="11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45" name="Group 825"/>
            <p:cNvGrpSpPr>
              <a:grpSpLocks/>
            </p:cNvGrpSpPr>
            <p:nvPr/>
          </p:nvGrpSpPr>
          <p:grpSpPr bwMode="auto">
            <a:xfrm>
              <a:off x="2489" y="3123"/>
              <a:ext cx="397" cy="189"/>
              <a:chOff x="2489" y="3123"/>
              <a:chExt cx="397" cy="189"/>
            </a:xfrm>
          </p:grpSpPr>
          <p:sp>
            <p:nvSpPr>
              <p:cNvPr id="482" name="Freeform 826"/>
              <p:cNvSpPr>
                <a:spLocks/>
              </p:cNvSpPr>
              <p:nvPr/>
            </p:nvSpPr>
            <p:spPr bwMode="auto">
              <a:xfrm>
                <a:off x="2489" y="3123"/>
                <a:ext cx="397" cy="189"/>
              </a:xfrm>
              <a:custGeom>
                <a:avLst/>
                <a:gdLst>
                  <a:gd name="T0" fmla="+- 0 2489 2489"/>
                  <a:gd name="T1" fmla="*/ T0 w 397"/>
                  <a:gd name="T2" fmla="+- 0 3123 3123"/>
                  <a:gd name="T3" fmla="*/ 3123 h 189"/>
                  <a:gd name="T4" fmla="+- 0 2886 2489"/>
                  <a:gd name="T5" fmla="*/ T4 w 397"/>
                  <a:gd name="T6" fmla="+- 0 3123 3123"/>
                  <a:gd name="T7" fmla="*/ 3123 h 189"/>
                  <a:gd name="T8" fmla="+- 0 2886 2489"/>
                  <a:gd name="T9" fmla="*/ T8 w 397"/>
                  <a:gd name="T10" fmla="+- 0 3311 3123"/>
                  <a:gd name="T11" fmla="*/ 3311 h 189"/>
                  <a:gd name="T12" fmla="+- 0 2489 2489"/>
                  <a:gd name="T13" fmla="*/ T12 w 397"/>
                  <a:gd name="T14" fmla="+- 0 3311 3123"/>
                  <a:gd name="T15" fmla="*/ 3311 h 189"/>
                  <a:gd name="T16" fmla="+- 0 2489 2489"/>
                  <a:gd name="T17" fmla="*/ T16 w 397"/>
                  <a:gd name="T18" fmla="+- 0 3123 3123"/>
                  <a:gd name="T19" fmla="*/ 3123 h 189"/>
                </a:gdLst>
                <a:ahLst/>
                <a:cxnLst>
                  <a:cxn ang="0">
                    <a:pos x="T1" y="T3"/>
                  </a:cxn>
                  <a:cxn ang="0">
                    <a:pos x="T5" y="T7"/>
                  </a:cxn>
                  <a:cxn ang="0">
                    <a:pos x="T9" y="T11"/>
                  </a:cxn>
                  <a:cxn ang="0">
                    <a:pos x="T13" y="T15"/>
                  </a:cxn>
                  <a:cxn ang="0">
                    <a:pos x="T17" y="T19"/>
                  </a:cxn>
                </a:cxnLst>
                <a:rect l="0" t="0" r="r" b="b"/>
                <a:pathLst>
                  <a:path w="397" h="189">
                    <a:moveTo>
                      <a:pt x="0" y="0"/>
                    </a:moveTo>
                    <a:lnTo>
                      <a:pt x="397" y="0"/>
                    </a:lnTo>
                    <a:lnTo>
                      <a:pt x="397" y="188"/>
                    </a:lnTo>
                    <a:lnTo>
                      <a:pt x="0" y="188"/>
                    </a:lnTo>
                    <a:lnTo>
                      <a:pt x="0" y="0"/>
                    </a:lnTo>
                    <a:close/>
                  </a:path>
                </a:pathLst>
              </a:custGeom>
              <a:noFill/>
              <a:ln w="15684">
                <a:solidFill>
                  <a:srgbClr val="9BD0D5"/>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46" name="Group 823"/>
            <p:cNvGrpSpPr>
              <a:grpSpLocks/>
            </p:cNvGrpSpPr>
            <p:nvPr/>
          </p:nvGrpSpPr>
          <p:grpSpPr bwMode="auto">
            <a:xfrm>
              <a:off x="2712" y="3147"/>
              <a:ext cx="151" cy="141"/>
              <a:chOff x="2712" y="3147"/>
              <a:chExt cx="151" cy="141"/>
            </a:xfrm>
          </p:grpSpPr>
          <p:sp>
            <p:nvSpPr>
              <p:cNvPr id="481" name="Freeform 824"/>
              <p:cNvSpPr>
                <a:spLocks/>
              </p:cNvSpPr>
              <p:nvPr/>
            </p:nvSpPr>
            <p:spPr bwMode="auto">
              <a:xfrm>
                <a:off x="2712" y="3147"/>
                <a:ext cx="151" cy="141"/>
              </a:xfrm>
              <a:custGeom>
                <a:avLst/>
                <a:gdLst>
                  <a:gd name="T0" fmla="+- 0 2863 2712"/>
                  <a:gd name="T1" fmla="*/ T0 w 151"/>
                  <a:gd name="T2" fmla="+- 0 3288 3147"/>
                  <a:gd name="T3" fmla="*/ 3288 h 141"/>
                  <a:gd name="T4" fmla="+- 0 2731 2712"/>
                  <a:gd name="T5" fmla="*/ T4 w 151"/>
                  <a:gd name="T6" fmla="+- 0 3275 3147"/>
                  <a:gd name="T7" fmla="*/ 3275 h 141"/>
                  <a:gd name="T8" fmla="+- 0 2742 2712"/>
                  <a:gd name="T9" fmla="*/ T8 w 151"/>
                  <a:gd name="T10" fmla="+- 0 3259 3147"/>
                  <a:gd name="T11" fmla="*/ 3259 h 141"/>
                  <a:gd name="T12" fmla="+- 0 2748 2712"/>
                  <a:gd name="T13" fmla="*/ T12 w 151"/>
                  <a:gd name="T14" fmla="+- 0 3239 3147"/>
                  <a:gd name="T15" fmla="*/ 3239 h 141"/>
                  <a:gd name="T16" fmla="+- 0 2739 2712"/>
                  <a:gd name="T17" fmla="*/ T16 w 151"/>
                  <a:gd name="T18" fmla="+- 0 3175 3147"/>
                  <a:gd name="T19" fmla="*/ 3175 h 141"/>
                  <a:gd name="T20" fmla="+- 0 2712 2712"/>
                  <a:gd name="T21" fmla="*/ T20 w 151"/>
                  <a:gd name="T22" fmla="+- 0 3147 3147"/>
                  <a:gd name="T23" fmla="*/ 3147 h 141"/>
                  <a:gd name="T24" fmla="+- 0 2863 2712"/>
                  <a:gd name="T25" fmla="*/ T24 w 151"/>
                  <a:gd name="T26" fmla="+- 0 3147 3147"/>
                  <a:gd name="T27" fmla="*/ 3147 h 141"/>
                  <a:gd name="T28" fmla="+- 0 2863 2712"/>
                  <a:gd name="T29" fmla="*/ T28 w 151"/>
                  <a:gd name="T30" fmla="+- 0 3288 3147"/>
                  <a:gd name="T31" fmla="*/ 3288 h 14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1" h="141">
                    <a:moveTo>
                      <a:pt x="151" y="141"/>
                    </a:moveTo>
                    <a:lnTo>
                      <a:pt x="19" y="128"/>
                    </a:lnTo>
                    <a:lnTo>
                      <a:pt x="30" y="112"/>
                    </a:lnTo>
                    <a:lnTo>
                      <a:pt x="36" y="92"/>
                    </a:lnTo>
                    <a:lnTo>
                      <a:pt x="27" y="28"/>
                    </a:lnTo>
                    <a:lnTo>
                      <a:pt x="0" y="0"/>
                    </a:lnTo>
                    <a:lnTo>
                      <a:pt x="151" y="0"/>
                    </a:lnTo>
                    <a:lnTo>
                      <a:pt x="151"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47" name="Group 821"/>
            <p:cNvGrpSpPr>
              <a:grpSpLocks/>
            </p:cNvGrpSpPr>
            <p:nvPr/>
          </p:nvGrpSpPr>
          <p:grpSpPr bwMode="auto">
            <a:xfrm>
              <a:off x="2509" y="3147"/>
              <a:ext cx="143" cy="141"/>
              <a:chOff x="2509" y="3147"/>
              <a:chExt cx="143" cy="141"/>
            </a:xfrm>
          </p:grpSpPr>
          <p:sp>
            <p:nvSpPr>
              <p:cNvPr id="480" name="Freeform 822"/>
              <p:cNvSpPr>
                <a:spLocks/>
              </p:cNvSpPr>
              <p:nvPr/>
            </p:nvSpPr>
            <p:spPr bwMode="auto">
              <a:xfrm>
                <a:off x="2509" y="3147"/>
                <a:ext cx="143" cy="141"/>
              </a:xfrm>
              <a:custGeom>
                <a:avLst/>
                <a:gdLst>
                  <a:gd name="T0" fmla="+- 0 2646 2509"/>
                  <a:gd name="T1" fmla="*/ T0 w 143"/>
                  <a:gd name="T2" fmla="+- 0 3288 3147"/>
                  <a:gd name="T3" fmla="*/ 3288 h 141"/>
                  <a:gd name="T4" fmla="+- 0 2509 2509"/>
                  <a:gd name="T5" fmla="*/ T4 w 143"/>
                  <a:gd name="T6" fmla="+- 0 3288 3147"/>
                  <a:gd name="T7" fmla="*/ 3288 h 141"/>
                  <a:gd name="T8" fmla="+- 0 2509 2509"/>
                  <a:gd name="T9" fmla="*/ T8 w 143"/>
                  <a:gd name="T10" fmla="+- 0 3147 3147"/>
                  <a:gd name="T11" fmla="*/ 3147 h 141"/>
                  <a:gd name="T12" fmla="+- 0 2652 2509"/>
                  <a:gd name="T13" fmla="*/ T12 w 143"/>
                  <a:gd name="T14" fmla="+- 0 3148 3147"/>
                  <a:gd name="T15" fmla="*/ 3148 h 141"/>
                  <a:gd name="T16" fmla="+- 0 2637 2509"/>
                  <a:gd name="T17" fmla="*/ T16 w 143"/>
                  <a:gd name="T18" fmla="+- 0 3160 3147"/>
                  <a:gd name="T19" fmla="*/ 3160 h 141"/>
                  <a:gd name="T20" fmla="+- 0 2625 2509"/>
                  <a:gd name="T21" fmla="*/ T20 w 143"/>
                  <a:gd name="T22" fmla="+- 0 3177 3147"/>
                  <a:gd name="T23" fmla="*/ 3177 h 141"/>
                  <a:gd name="T24" fmla="+- 0 2618 2509"/>
                  <a:gd name="T25" fmla="*/ T24 w 143"/>
                  <a:gd name="T26" fmla="+- 0 3197 3147"/>
                  <a:gd name="T27" fmla="*/ 3197 h 141"/>
                  <a:gd name="T28" fmla="+- 0 2615 2509"/>
                  <a:gd name="T29" fmla="*/ T28 w 143"/>
                  <a:gd name="T30" fmla="+- 0 3220 3147"/>
                  <a:gd name="T31" fmla="*/ 3220 h 141"/>
                  <a:gd name="T32" fmla="+- 0 2616 2509"/>
                  <a:gd name="T33" fmla="*/ T32 w 143"/>
                  <a:gd name="T34" fmla="+- 0 3236 3147"/>
                  <a:gd name="T35" fmla="*/ 3236 h 141"/>
                  <a:gd name="T36" fmla="+- 0 2622 2509"/>
                  <a:gd name="T37" fmla="*/ T36 w 143"/>
                  <a:gd name="T38" fmla="+- 0 3255 3147"/>
                  <a:gd name="T39" fmla="*/ 3255 h 141"/>
                  <a:gd name="T40" fmla="+- 0 2633 2509"/>
                  <a:gd name="T41" fmla="*/ T40 w 143"/>
                  <a:gd name="T42" fmla="+- 0 3273 3147"/>
                  <a:gd name="T43" fmla="*/ 3273 h 141"/>
                  <a:gd name="T44" fmla="+- 0 2646 2509"/>
                  <a:gd name="T45" fmla="*/ T44 w 143"/>
                  <a:gd name="T46" fmla="+- 0 3288 3147"/>
                  <a:gd name="T47" fmla="*/ 3288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3" h="141">
                    <a:moveTo>
                      <a:pt x="137" y="141"/>
                    </a:moveTo>
                    <a:lnTo>
                      <a:pt x="0" y="141"/>
                    </a:lnTo>
                    <a:lnTo>
                      <a:pt x="0" y="0"/>
                    </a:lnTo>
                    <a:lnTo>
                      <a:pt x="143" y="1"/>
                    </a:lnTo>
                    <a:lnTo>
                      <a:pt x="128" y="13"/>
                    </a:lnTo>
                    <a:lnTo>
                      <a:pt x="116" y="30"/>
                    </a:lnTo>
                    <a:lnTo>
                      <a:pt x="109" y="50"/>
                    </a:lnTo>
                    <a:lnTo>
                      <a:pt x="106" y="73"/>
                    </a:lnTo>
                    <a:lnTo>
                      <a:pt x="107" y="89"/>
                    </a:lnTo>
                    <a:lnTo>
                      <a:pt x="113" y="108"/>
                    </a:lnTo>
                    <a:lnTo>
                      <a:pt x="124" y="126"/>
                    </a:lnTo>
                    <a:lnTo>
                      <a:pt x="137"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48" name="Group 815"/>
            <p:cNvGrpSpPr>
              <a:grpSpLocks/>
            </p:cNvGrpSpPr>
            <p:nvPr/>
          </p:nvGrpSpPr>
          <p:grpSpPr bwMode="auto">
            <a:xfrm>
              <a:off x="2653" y="3160"/>
              <a:ext cx="61" cy="112"/>
              <a:chOff x="2653" y="3160"/>
              <a:chExt cx="61" cy="112"/>
            </a:xfrm>
          </p:grpSpPr>
          <p:sp>
            <p:nvSpPr>
              <p:cNvPr id="475" name="Freeform 820"/>
              <p:cNvSpPr>
                <a:spLocks/>
              </p:cNvSpPr>
              <p:nvPr/>
            </p:nvSpPr>
            <p:spPr bwMode="auto">
              <a:xfrm>
                <a:off x="2653" y="3160"/>
                <a:ext cx="61" cy="112"/>
              </a:xfrm>
              <a:custGeom>
                <a:avLst/>
                <a:gdLst>
                  <a:gd name="T0" fmla="+- 0 2686 2653"/>
                  <a:gd name="T1" fmla="*/ T0 w 61"/>
                  <a:gd name="T2" fmla="+- 0 3250 3160"/>
                  <a:gd name="T3" fmla="*/ 3250 h 112"/>
                  <a:gd name="T4" fmla="+- 0 2681 2653"/>
                  <a:gd name="T5" fmla="*/ T4 w 61"/>
                  <a:gd name="T6" fmla="+- 0 3250 3160"/>
                  <a:gd name="T7" fmla="*/ 3250 h 112"/>
                  <a:gd name="T8" fmla="+- 0 2681 2653"/>
                  <a:gd name="T9" fmla="*/ T8 w 61"/>
                  <a:gd name="T10" fmla="+- 0 3217 3160"/>
                  <a:gd name="T11" fmla="*/ 3217 h 112"/>
                  <a:gd name="T12" fmla="+- 0 2672 2653"/>
                  <a:gd name="T13" fmla="*/ T12 w 61"/>
                  <a:gd name="T14" fmla="+- 0 3215 3160"/>
                  <a:gd name="T15" fmla="*/ 3215 h 112"/>
                  <a:gd name="T16" fmla="+- 0 2665 2653"/>
                  <a:gd name="T17" fmla="*/ T16 w 61"/>
                  <a:gd name="T18" fmla="+- 0 3213 3160"/>
                  <a:gd name="T19" fmla="*/ 3213 h 112"/>
                  <a:gd name="T20" fmla="+- 0 2657 2653"/>
                  <a:gd name="T21" fmla="*/ T20 w 61"/>
                  <a:gd name="T22" fmla="+- 0 3205 3160"/>
                  <a:gd name="T23" fmla="*/ 3205 h 112"/>
                  <a:gd name="T24" fmla="+- 0 2655 2653"/>
                  <a:gd name="T25" fmla="*/ T24 w 61"/>
                  <a:gd name="T26" fmla="+- 0 3199 3160"/>
                  <a:gd name="T27" fmla="*/ 3199 h 112"/>
                  <a:gd name="T28" fmla="+- 0 2655 2653"/>
                  <a:gd name="T29" fmla="*/ T28 w 61"/>
                  <a:gd name="T30" fmla="+- 0 3186 3160"/>
                  <a:gd name="T31" fmla="*/ 3186 h 112"/>
                  <a:gd name="T32" fmla="+- 0 2657 2653"/>
                  <a:gd name="T33" fmla="*/ T32 w 61"/>
                  <a:gd name="T34" fmla="+- 0 3181 3160"/>
                  <a:gd name="T35" fmla="*/ 3181 h 112"/>
                  <a:gd name="T36" fmla="+- 0 2666 2653"/>
                  <a:gd name="T37" fmla="*/ T36 w 61"/>
                  <a:gd name="T38" fmla="+- 0 3171 3160"/>
                  <a:gd name="T39" fmla="*/ 3171 h 112"/>
                  <a:gd name="T40" fmla="+- 0 2672 2653"/>
                  <a:gd name="T41" fmla="*/ T40 w 61"/>
                  <a:gd name="T42" fmla="+- 0 3168 3160"/>
                  <a:gd name="T43" fmla="*/ 3168 h 112"/>
                  <a:gd name="T44" fmla="+- 0 2681 2653"/>
                  <a:gd name="T45" fmla="*/ T44 w 61"/>
                  <a:gd name="T46" fmla="+- 0 3168 3160"/>
                  <a:gd name="T47" fmla="*/ 3168 h 112"/>
                  <a:gd name="T48" fmla="+- 0 2681 2653"/>
                  <a:gd name="T49" fmla="*/ T48 w 61"/>
                  <a:gd name="T50" fmla="+- 0 3160 3160"/>
                  <a:gd name="T51" fmla="*/ 3160 h 112"/>
                  <a:gd name="T52" fmla="+- 0 2686 2653"/>
                  <a:gd name="T53" fmla="*/ T52 w 61"/>
                  <a:gd name="T54" fmla="+- 0 3160 3160"/>
                  <a:gd name="T55" fmla="*/ 3160 h 112"/>
                  <a:gd name="T56" fmla="+- 0 2686 2653"/>
                  <a:gd name="T57" fmla="*/ T56 w 61"/>
                  <a:gd name="T58" fmla="+- 0 3168 3160"/>
                  <a:gd name="T59" fmla="*/ 3168 h 112"/>
                  <a:gd name="T60" fmla="+- 0 2694 2653"/>
                  <a:gd name="T61" fmla="*/ T60 w 61"/>
                  <a:gd name="T62" fmla="+- 0 3168 3160"/>
                  <a:gd name="T63" fmla="*/ 3168 h 112"/>
                  <a:gd name="T64" fmla="+- 0 2701 2653"/>
                  <a:gd name="T65" fmla="*/ T64 w 61"/>
                  <a:gd name="T66" fmla="+- 0 3171 3160"/>
                  <a:gd name="T67" fmla="*/ 3171 h 112"/>
                  <a:gd name="T68" fmla="+- 0 2705 2653"/>
                  <a:gd name="T69" fmla="*/ T68 w 61"/>
                  <a:gd name="T70" fmla="+- 0 3175 3160"/>
                  <a:gd name="T71" fmla="*/ 3175 h 112"/>
                  <a:gd name="T72" fmla="+- 0 2707 2653"/>
                  <a:gd name="T73" fmla="*/ T72 w 61"/>
                  <a:gd name="T74" fmla="+- 0 3177 3160"/>
                  <a:gd name="T75" fmla="*/ 3177 h 112"/>
                  <a:gd name="T76" fmla="+- 0 2666 2653"/>
                  <a:gd name="T77" fmla="*/ T76 w 61"/>
                  <a:gd name="T78" fmla="+- 0 3188 3160"/>
                  <a:gd name="T79" fmla="*/ 3188 h 112"/>
                  <a:gd name="T80" fmla="+- 0 2666 2653"/>
                  <a:gd name="T81" fmla="*/ T80 w 61"/>
                  <a:gd name="T82" fmla="+- 0 3196 3160"/>
                  <a:gd name="T83" fmla="*/ 3196 h 112"/>
                  <a:gd name="T84" fmla="+- 0 2667 2653"/>
                  <a:gd name="T85" fmla="*/ T84 w 61"/>
                  <a:gd name="T86" fmla="+- 0 3199 3160"/>
                  <a:gd name="T87" fmla="*/ 3199 h 112"/>
                  <a:gd name="T88" fmla="+- 0 2670 2653"/>
                  <a:gd name="T89" fmla="*/ T88 w 61"/>
                  <a:gd name="T90" fmla="+- 0 3201 3160"/>
                  <a:gd name="T91" fmla="*/ 3201 h 112"/>
                  <a:gd name="T92" fmla="+- 0 2672 2653"/>
                  <a:gd name="T93" fmla="*/ T92 w 61"/>
                  <a:gd name="T94" fmla="+- 0 3203 3160"/>
                  <a:gd name="T95" fmla="*/ 3203 h 112"/>
                  <a:gd name="T96" fmla="+- 0 2676 2653"/>
                  <a:gd name="T97" fmla="*/ T96 w 61"/>
                  <a:gd name="T98" fmla="+- 0 3205 3160"/>
                  <a:gd name="T99" fmla="*/ 3205 h 112"/>
                  <a:gd name="T100" fmla="+- 0 2681 2653"/>
                  <a:gd name="T101" fmla="*/ T100 w 61"/>
                  <a:gd name="T102" fmla="+- 0 3206 3160"/>
                  <a:gd name="T103" fmla="*/ 3206 h 112"/>
                  <a:gd name="T104" fmla="+- 0 2686 2653"/>
                  <a:gd name="T105" fmla="*/ T104 w 61"/>
                  <a:gd name="T106" fmla="+- 0 3206 3160"/>
                  <a:gd name="T107" fmla="*/ 3206 h 112"/>
                  <a:gd name="T108" fmla="+- 0 2686 2653"/>
                  <a:gd name="T109" fmla="*/ T108 w 61"/>
                  <a:gd name="T110" fmla="+- 0 3207 3160"/>
                  <a:gd name="T111" fmla="*/ 3207 h 112"/>
                  <a:gd name="T112" fmla="+- 0 2696 2653"/>
                  <a:gd name="T113" fmla="*/ T112 w 61"/>
                  <a:gd name="T114" fmla="+- 0 3210 3160"/>
                  <a:gd name="T115" fmla="*/ 3210 h 112"/>
                  <a:gd name="T116" fmla="+- 0 2702 2653"/>
                  <a:gd name="T117" fmla="*/ T116 w 61"/>
                  <a:gd name="T118" fmla="+- 0 3212 3160"/>
                  <a:gd name="T119" fmla="*/ 3212 h 112"/>
                  <a:gd name="T120" fmla="+- 0 2711 2653"/>
                  <a:gd name="T121" fmla="*/ T120 w 61"/>
                  <a:gd name="T122" fmla="+- 0 3218 3160"/>
                  <a:gd name="T123" fmla="*/ 3218 h 112"/>
                  <a:gd name="T124" fmla="+- 0 2686 2653"/>
                  <a:gd name="T125" fmla="*/ T124 w 61"/>
                  <a:gd name="T126" fmla="+- 0 3219 3160"/>
                  <a:gd name="T127" fmla="*/ 3219 h 112"/>
                  <a:gd name="T128" fmla="+- 0 2686 2653"/>
                  <a:gd name="T129" fmla="*/ T128 w 61"/>
                  <a:gd name="T130" fmla="+- 0 3250 3160"/>
                  <a:gd name="T131" fmla="*/ 3250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61" h="112">
                    <a:moveTo>
                      <a:pt x="33" y="90"/>
                    </a:moveTo>
                    <a:lnTo>
                      <a:pt x="28" y="90"/>
                    </a:lnTo>
                    <a:lnTo>
                      <a:pt x="28" y="57"/>
                    </a:lnTo>
                    <a:lnTo>
                      <a:pt x="19" y="55"/>
                    </a:lnTo>
                    <a:lnTo>
                      <a:pt x="12" y="53"/>
                    </a:lnTo>
                    <a:lnTo>
                      <a:pt x="4" y="45"/>
                    </a:lnTo>
                    <a:lnTo>
                      <a:pt x="2" y="39"/>
                    </a:lnTo>
                    <a:lnTo>
                      <a:pt x="2" y="26"/>
                    </a:lnTo>
                    <a:lnTo>
                      <a:pt x="4" y="21"/>
                    </a:lnTo>
                    <a:lnTo>
                      <a:pt x="13" y="11"/>
                    </a:lnTo>
                    <a:lnTo>
                      <a:pt x="19" y="8"/>
                    </a:lnTo>
                    <a:lnTo>
                      <a:pt x="28" y="8"/>
                    </a:lnTo>
                    <a:lnTo>
                      <a:pt x="28" y="0"/>
                    </a:lnTo>
                    <a:lnTo>
                      <a:pt x="33" y="0"/>
                    </a:lnTo>
                    <a:lnTo>
                      <a:pt x="33" y="8"/>
                    </a:lnTo>
                    <a:lnTo>
                      <a:pt x="41" y="8"/>
                    </a:lnTo>
                    <a:lnTo>
                      <a:pt x="48" y="11"/>
                    </a:lnTo>
                    <a:lnTo>
                      <a:pt x="52" y="15"/>
                    </a:lnTo>
                    <a:lnTo>
                      <a:pt x="54" y="17"/>
                    </a:lnTo>
                    <a:lnTo>
                      <a:pt x="13" y="28"/>
                    </a:lnTo>
                    <a:lnTo>
                      <a:pt x="13" y="36"/>
                    </a:lnTo>
                    <a:lnTo>
                      <a:pt x="14" y="39"/>
                    </a:lnTo>
                    <a:lnTo>
                      <a:pt x="17" y="41"/>
                    </a:lnTo>
                    <a:lnTo>
                      <a:pt x="19" y="43"/>
                    </a:lnTo>
                    <a:lnTo>
                      <a:pt x="23" y="45"/>
                    </a:lnTo>
                    <a:lnTo>
                      <a:pt x="28" y="46"/>
                    </a:lnTo>
                    <a:lnTo>
                      <a:pt x="33" y="46"/>
                    </a:lnTo>
                    <a:lnTo>
                      <a:pt x="33" y="47"/>
                    </a:lnTo>
                    <a:lnTo>
                      <a:pt x="43" y="50"/>
                    </a:lnTo>
                    <a:lnTo>
                      <a:pt x="49" y="52"/>
                    </a:lnTo>
                    <a:lnTo>
                      <a:pt x="58" y="58"/>
                    </a:lnTo>
                    <a:lnTo>
                      <a:pt x="33" y="59"/>
                    </a:lnTo>
                    <a:lnTo>
                      <a:pt x="33" y="9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76" name="Freeform 819"/>
              <p:cNvSpPr>
                <a:spLocks/>
              </p:cNvSpPr>
              <p:nvPr/>
            </p:nvSpPr>
            <p:spPr bwMode="auto">
              <a:xfrm>
                <a:off x="2653" y="3160"/>
                <a:ext cx="61" cy="112"/>
              </a:xfrm>
              <a:custGeom>
                <a:avLst/>
                <a:gdLst>
                  <a:gd name="T0" fmla="+- 0 2686 2653"/>
                  <a:gd name="T1" fmla="*/ T0 w 61"/>
                  <a:gd name="T2" fmla="+- 0 3206 3160"/>
                  <a:gd name="T3" fmla="*/ 3206 h 112"/>
                  <a:gd name="T4" fmla="+- 0 2681 2653"/>
                  <a:gd name="T5" fmla="*/ T4 w 61"/>
                  <a:gd name="T6" fmla="+- 0 3206 3160"/>
                  <a:gd name="T7" fmla="*/ 3206 h 112"/>
                  <a:gd name="T8" fmla="+- 0 2681 2653"/>
                  <a:gd name="T9" fmla="*/ T8 w 61"/>
                  <a:gd name="T10" fmla="+- 0 3177 3160"/>
                  <a:gd name="T11" fmla="*/ 3177 h 112"/>
                  <a:gd name="T12" fmla="+- 0 2707 2653"/>
                  <a:gd name="T13" fmla="*/ T12 w 61"/>
                  <a:gd name="T14" fmla="+- 0 3177 3160"/>
                  <a:gd name="T15" fmla="*/ 3177 h 112"/>
                  <a:gd name="T16" fmla="+- 0 2686 2653"/>
                  <a:gd name="T17" fmla="*/ T16 w 61"/>
                  <a:gd name="T18" fmla="+- 0 3177 3160"/>
                  <a:gd name="T19" fmla="*/ 3177 h 112"/>
                  <a:gd name="T20" fmla="+- 0 2686 2653"/>
                  <a:gd name="T21" fmla="*/ T20 w 61"/>
                  <a:gd name="T22" fmla="+- 0 3206 3160"/>
                  <a:gd name="T23" fmla="*/ 3206 h 112"/>
                </a:gdLst>
                <a:ahLst/>
                <a:cxnLst>
                  <a:cxn ang="0">
                    <a:pos x="T1" y="T3"/>
                  </a:cxn>
                  <a:cxn ang="0">
                    <a:pos x="T5" y="T7"/>
                  </a:cxn>
                  <a:cxn ang="0">
                    <a:pos x="T9" y="T11"/>
                  </a:cxn>
                  <a:cxn ang="0">
                    <a:pos x="T13" y="T15"/>
                  </a:cxn>
                  <a:cxn ang="0">
                    <a:pos x="T17" y="T19"/>
                  </a:cxn>
                  <a:cxn ang="0">
                    <a:pos x="T21" y="T23"/>
                  </a:cxn>
                </a:cxnLst>
                <a:rect l="0" t="0" r="r" b="b"/>
                <a:pathLst>
                  <a:path w="61" h="112">
                    <a:moveTo>
                      <a:pt x="33" y="46"/>
                    </a:moveTo>
                    <a:lnTo>
                      <a:pt x="28" y="46"/>
                    </a:lnTo>
                    <a:lnTo>
                      <a:pt x="28" y="17"/>
                    </a:lnTo>
                    <a:lnTo>
                      <a:pt x="54" y="17"/>
                    </a:lnTo>
                    <a:lnTo>
                      <a:pt x="33" y="17"/>
                    </a:lnTo>
                    <a:lnTo>
                      <a:pt x="33" y="46"/>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77" name="Freeform 818"/>
              <p:cNvSpPr>
                <a:spLocks/>
              </p:cNvSpPr>
              <p:nvPr/>
            </p:nvSpPr>
            <p:spPr bwMode="auto">
              <a:xfrm>
                <a:off x="2653" y="3160"/>
                <a:ext cx="61" cy="112"/>
              </a:xfrm>
              <a:custGeom>
                <a:avLst/>
                <a:gdLst>
                  <a:gd name="T0" fmla="+- 0 2712 2653"/>
                  <a:gd name="T1" fmla="*/ T0 w 61"/>
                  <a:gd name="T2" fmla="+- 0 3192 3160"/>
                  <a:gd name="T3" fmla="*/ 3192 h 112"/>
                  <a:gd name="T4" fmla="+- 0 2701 2653"/>
                  <a:gd name="T5" fmla="*/ T4 w 61"/>
                  <a:gd name="T6" fmla="+- 0 3192 3160"/>
                  <a:gd name="T7" fmla="*/ 3192 h 112"/>
                  <a:gd name="T8" fmla="+- 0 2701 2653"/>
                  <a:gd name="T9" fmla="*/ T8 w 61"/>
                  <a:gd name="T10" fmla="+- 0 3189 3160"/>
                  <a:gd name="T11" fmla="*/ 3189 h 112"/>
                  <a:gd name="T12" fmla="+- 0 2700 2653"/>
                  <a:gd name="T13" fmla="*/ T12 w 61"/>
                  <a:gd name="T14" fmla="+- 0 3186 3160"/>
                  <a:gd name="T15" fmla="*/ 3186 h 112"/>
                  <a:gd name="T16" fmla="+- 0 2699 2653"/>
                  <a:gd name="T17" fmla="*/ T16 w 61"/>
                  <a:gd name="T18" fmla="+- 0 3184 3160"/>
                  <a:gd name="T19" fmla="*/ 3184 h 112"/>
                  <a:gd name="T20" fmla="+- 0 2696 2653"/>
                  <a:gd name="T21" fmla="*/ T20 w 61"/>
                  <a:gd name="T22" fmla="+- 0 3180 3160"/>
                  <a:gd name="T23" fmla="*/ 3180 h 112"/>
                  <a:gd name="T24" fmla="+- 0 2692 2653"/>
                  <a:gd name="T25" fmla="*/ T24 w 61"/>
                  <a:gd name="T26" fmla="+- 0 3177 3160"/>
                  <a:gd name="T27" fmla="*/ 3177 h 112"/>
                  <a:gd name="T28" fmla="+- 0 2686 2653"/>
                  <a:gd name="T29" fmla="*/ T28 w 61"/>
                  <a:gd name="T30" fmla="+- 0 3177 3160"/>
                  <a:gd name="T31" fmla="*/ 3177 h 112"/>
                  <a:gd name="T32" fmla="+- 0 2707 2653"/>
                  <a:gd name="T33" fmla="*/ T32 w 61"/>
                  <a:gd name="T34" fmla="+- 0 3177 3160"/>
                  <a:gd name="T35" fmla="*/ 3177 h 112"/>
                  <a:gd name="T36" fmla="+- 0 2709 2653"/>
                  <a:gd name="T37" fmla="*/ T36 w 61"/>
                  <a:gd name="T38" fmla="+- 0 3179 3160"/>
                  <a:gd name="T39" fmla="*/ 3179 h 112"/>
                  <a:gd name="T40" fmla="+- 0 2711 2653"/>
                  <a:gd name="T41" fmla="*/ T40 w 61"/>
                  <a:gd name="T42" fmla="+- 0 3185 3160"/>
                  <a:gd name="T43" fmla="*/ 3185 h 112"/>
                  <a:gd name="T44" fmla="+- 0 2712 2653"/>
                  <a:gd name="T45" fmla="*/ T44 w 61"/>
                  <a:gd name="T46" fmla="+- 0 3192 3160"/>
                  <a:gd name="T47" fmla="*/ 3192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1" h="112">
                    <a:moveTo>
                      <a:pt x="59" y="32"/>
                    </a:moveTo>
                    <a:lnTo>
                      <a:pt x="48" y="32"/>
                    </a:lnTo>
                    <a:lnTo>
                      <a:pt x="48" y="29"/>
                    </a:lnTo>
                    <a:lnTo>
                      <a:pt x="47" y="26"/>
                    </a:lnTo>
                    <a:lnTo>
                      <a:pt x="46" y="24"/>
                    </a:lnTo>
                    <a:lnTo>
                      <a:pt x="43" y="20"/>
                    </a:lnTo>
                    <a:lnTo>
                      <a:pt x="39" y="17"/>
                    </a:lnTo>
                    <a:lnTo>
                      <a:pt x="33" y="17"/>
                    </a:lnTo>
                    <a:lnTo>
                      <a:pt x="54" y="17"/>
                    </a:lnTo>
                    <a:lnTo>
                      <a:pt x="56" y="19"/>
                    </a:lnTo>
                    <a:lnTo>
                      <a:pt x="58" y="25"/>
                    </a:lnTo>
                    <a:lnTo>
                      <a:pt x="59" y="3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78" name="Freeform 817"/>
              <p:cNvSpPr>
                <a:spLocks/>
              </p:cNvSpPr>
              <p:nvPr/>
            </p:nvSpPr>
            <p:spPr bwMode="auto">
              <a:xfrm>
                <a:off x="2653" y="3160"/>
                <a:ext cx="61" cy="112"/>
              </a:xfrm>
              <a:custGeom>
                <a:avLst/>
                <a:gdLst>
                  <a:gd name="T0" fmla="+- 0 2709 2653"/>
                  <a:gd name="T1" fmla="*/ T0 w 61"/>
                  <a:gd name="T2" fmla="+- 0 3251 3160"/>
                  <a:gd name="T3" fmla="*/ 3251 h 112"/>
                  <a:gd name="T4" fmla="+- 0 2686 2653"/>
                  <a:gd name="T5" fmla="*/ T4 w 61"/>
                  <a:gd name="T6" fmla="+- 0 3251 3160"/>
                  <a:gd name="T7" fmla="*/ 3251 h 112"/>
                  <a:gd name="T8" fmla="+- 0 2693 2653"/>
                  <a:gd name="T9" fmla="*/ T8 w 61"/>
                  <a:gd name="T10" fmla="+- 0 3250 3160"/>
                  <a:gd name="T11" fmla="*/ 3250 h 112"/>
                  <a:gd name="T12" fmla="+- 0 2698 2653"/>
                  <a:gd name="T13" fmla="*/ T12 w 61"/>
                  <a:gd name="T14" fmla="+- 0 3248 3160"/>
                  <a:gd name="T15" fmla="*/ 3248 h 112"/>
                  <a:gd name="T16" fmla="+- 0 2702 2653"/>
                  <a:gd name="T17" fmla="*/ T16 w 61"/>
                  <a:gd name="T18" fmla="+- 0 3241 3160"/>
                  <a:gd name="T19" fmla="*/ 3241 h 112"/>
                  <a:gd name="T20" fmla="+- 0 2703 2653"/>
                  <a:gd name="T21" fmla="*/ T20 w 61"/>
                  <a:gd name="T22" fmla="+- 0 3238 3160"/>
                  <a:gd name="T23" fmla="*/ 3238 h 112"/>
                  <a:gd name="T24" fmla="+- 0 2703 2653"/>
                  <a:gd name="T25" fmla="*/ T24 w 61"/>
                  <a:gd name="T26" fmla="+- 0 3229 3160"/>
                  <a:gd name="T27" fmla="*/ 3229 h 112"/>
                  <a:gd name="T28" fmla="+- 0 2701 2653"/>
                  <a:gd name="T29" fmla="*/ T28 w 61"/>
                  <a:gd name="T30" fmla="+- 0 3226 3160"/>
                  <a:gd name="T31" fmla="*/ 3226 h 112"/>
                  <a:gd name="T32" fmla="+- 0 2697 2653"/>
                  <a:gd name="T33" fmla="*/ T32 w 61"/>
                  <a:gd name="T34" fmla="+- 0 3223 3160"/>
                  <a:gd name="T35" fmla="*/ 3223 h 112"/>
                  <a:gd name="T36" fmla="+- 0 2695 2653"/>
                  <a:gd name="T37" fmla="*/ T36 w 61"/>
                  <a:gd name="T38" fmla="+- 0 3221 3160"/>
                  <a:gd name="T39" fmla="*/ 3221 h 112"/>
                  <a:gd name="T40" fmla="+- 0 2691 2653"/>
                  <a:gd name="T41" fmla="*/ T40 w 61"/>
                  <a:gd name="T42" fmla="+- 0 3220 3160"/>
                  <a:gd name="T43" fmla="*/ 3220 h 112"/>
                  <a:gd name="T44" fmla="+- 0 2686 2653"/>
                  <a:gd name="T45" fmla="*/ T44 w 61"/>
                  <a:gd name="T46" fmla="+- 0 3219 3160"/>
                  <a:gd name="T47" fmla="*/ 3219 h 112"/>
                  <a:gd name="T48" fmla="+- 0 2711 2653"/>
                  <a:gd name="T49" fmla="*/ T48 w 61"/>
                  <a:gd name="T50" fmla="+- 0 3219 3160"/>
                  <a:gd name="T51" fmla="*/ 3219 h 112"/>
                  <a:gd name="T52" fmla="+- 0 2714 2653"/>
                  <a:gd name="T53" fmla="*/ T52 w 61"/>
                  <a:gd name="T54" fmla="+- 0 3224 3160"/>
                  <a:gd name="T55" fmla="*/ 3224 h 112"/>
                  <a:gd name="T56" fmla="+- 0 2714 2653"/>
                  <a:gd name="T57" fmla="*/ T56 w 61"/>
                  <a:gd name="T58" fmla="+- 0 3242 3160"/>
                  <a:gd name="T59" fmla="*/ 3242 h 112"/>
                  <a:gd name="T60" fmla="+- 0 2710 2653"/>
                  <a:gd name="T61" fmla="*/ T60 w 61"/>
                  <a:gd name="T62" fmla="+- 0 3250 3160"/>
                  <a:gd name="T63" fmla="*/ 3250 h 112"/>
                  <a:gd name="T64" fmla="+- 0 2709 2653"/>
                  <a:gd name="T65" fmla="*/ T64 w 61"/>
                  <a:gd name="T66" fmla="+- 0 3251 3160"/>
                  <a:gd name="T67" fmla="*/ 3251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112">
                    <a:moveTo>
                      <a:pt x="56" y="91"/>
                    </a:moveTo>
                    <a:lnTo>
                      <a:pt x="33" y="91"/>
                    </a:lnTo>
                    <a:lnTo>
                      <a:pt x="40" y="90"/>
                    </a:lnTo>
                    <a:lnTo>
                      <a:pt x="45" y="88"/>
                    </a:lnTo>
                    <a:lnTo>
                      <a:pt x="49" y="81"/>
                    </a:lnTo>
                    <a:lnTo>
                      <a:pt x="50" y="78"/>
                    </a:lnTo>
                    <a:lnTo>
                      <a:pt x="50" y="69"/>
                    </a:lnTo>
                    <a:lnTo>
                      <a:pt x="48" y="66"/>
                    </a:lnTo>
                    <a:lnTo>
                      <a:pt x="44" y="63"/>
                    </a:lnTo>
                    <a:lnTo>
                      <a:pt x="42" y="61"/>
                    </a:lnTo>
                    <a:lnTo>
                      <a:pt x="38" y="60"/>
                    </a:lnTo>
                    <a:lnTo>
                      <a:pt x="33" y="59"/>
                    </a:lnTo>
                    <a:lnTo>
                      <a:pt x="58" y="59"/>
                    </a:lnTo>
                    <a:lnTo>
                      <a:pt x="61" y="64"/>
                    </a:lnTo>
                    <a:lnTo>
                      <a:pt x="61" y="82"/>
                    </a:lnTo>
                    <a:lnTo>
                      <a:pt x="57" y="90"/>
                    </a:lnTo>
                    <a:lnTo>
                      <a:pt x="56"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79" name="Freeform 816"/>
              <p:cNvSpPr>
                <a:spLocks/>
              </p:cNvSpPr>
              <p:nvPr/>
            </p:nvSpPr>
            <p:spPr bwMode="auto">
              <a:xfrm>
                <a:off x="2653" y="3160"/>
                <a:ext cx="61" cy="112"/>
              </a:xfrm>
              <a:custGeom>
                <a:avLst/>
                <a:gdLst>
                  <a:gd name="T0" fmla="+- 0 2686 2653"/>
                  <a:gd name="T1" fmla="*/ T0 w 61"/>
                  <a:gd name="T2" fmla="+- 0 3272 3160"/>
                  <a:gd name="T3" fmla="*/ 3272 h 112"/>
                  <a:gd name="T4" fmla="+- 0 2681 2653"/>
                  <a:gd name="T5" fmla="*/ T4 w 61"/>
                  <a:gd name="T6" fmla="+- 0 3272 3160"/>
                  <a:gd name="T7" fmla="*/ 3272 h 112"/>
                  <a:gd name="T8" fmla="+- 0 2681 2653"/>
                  <a:gd name="T9" fmla="*/ T8 w 61"/>
                  <a:gd name="T10" fmla="+- 0 3260 3160"/>
                  <a:gd name="T11" fmla="*/ 3260 h 112"/>
                  <a:gd name="T12" fmla="+- 0 2669 2653"/>
                  <a:gd name="T13" fmla="*/ T12 w 61"/>
                  <a:gd name="T14" fmla="+- 0 3259 3160"/>
                  <a:gd name="T15" fmla="*/ 3259 h 112"/>
                  <a:gd name="T16" fmla="+- 0 2661 2653"/>
                  <a:gd name="T17" fmla="*/ T16 w 61"/>
                  <a:gd name="T18" fmla="+- 0 3255 3160"/>
                  <a:gd name="T19" fmla="*/ 3255 h 112"/>
                  <a:gd name="T20" fmla="+- 0 2654 2653"/>
                  <a:gd name="T21" fmla="*/ T20 w 61"/>
                  <a:gd name="T22" fmla="+- 0 3243 3160"/>
                  <a:gd name="T23" fmla="*/ 3243 h 112"/>
                  <a:gd name="T24" fmla="+- 0 2653 2653"/>
                  <a:gd name="T25" fmla="*/ T24 w 61"/>
                  <a:gd name="T26" fmla="+- 0 3238 3160"/>
                  <a:gd name="T27" fmla="*/ 3238 h 112"/>
                  <a:gd name="T28" fmla="+- 0 2653 2653"/>
                  <a:gd name="T29" fmla="*/ T28 w 61"/>
                  <a:gd name="T30" fmla="+- 0 3230 3160"/>
                  <a:gd name="T31" fmla="*/ 3230 h 112"/>
                  <a:gd name="T32" fmla="+- 0 2664 2653"/>
                  <a:gd name="T33" fmla="*/ T32 w 61"/>
                  <a:gd name="T34" fmla="+- 0 3230 3160"/>
                  <a:gd name="T35" fmla="*/ 3230 h 112"/>
                  <a:gd name="T36" fmla="+- 0 2664 2653"/>
                  <a:gd name="T37" fmla="*/ T36 w 61"/>
                  <a:gd name="T38" fmla="+- 0 3236 3160"/>
                  <a:gd name="T39" fmla="*/ 3236 h 112"/>
                  <a:gd name="T40" fmla="+- 0 2665 2653"/>
                  <a:gd name="T41" fmla="*/ T40 w 61"/>
                  <a:gd name="T42" fmla="+- 0 3240 3160"/>
                  <a:gd name="T43" fmla="*/ 3240 h 112"/>
                  <a:gd name="T44" fmla="+- 0 2669 2653"/>
                  <a:gd name="T45" fmla="*/ T44 w 61"/>
                  <a:gd name="T46" fmla="+- 0 3247 3160"/>
                  <a:gd name="T47" fmla="*/ 3247 h 112"/>
                  <a:gd name="T48" fmla="+- 0 2674 2653"/>
                  <a:gd name="T49" fmla="*/ T48 w 61"/>
                  <a:gd name="T50" fmla="+- 0 3250 3160"/>
                  <a:gd name="T51" fmla="*/ 3250 h 112"/>
                  <a:gd name="T52" fmla="+- 0 2681 2653"/>
                  <a:gd name="T53" fmla="*/ T52 w 61"/>
                  <a:gd name="T54" fmla="+- 0 3250 3160"/>
                  <a:gd name="T55" fmla="*/ 3250 h 112"/>
                  <a:gd name="T56" fmla="+- 0 2686 2653"/>
                  <a:gd name="T57" fmla="*/ T56 w 61"/>
                  <a:gd name="T58" fmla="+- 0 3250 3160"/>
                  <a:gd name="T59" fmla="*/ 3250 h 112"/>
                  <a:gd name="T60" fmla="+- 0 2686 2653"/>
                  <a:gd name="T61" fmla="*/ T60 w 61"/>
                  <a:gd name="T62" fmla="+- 0 3251 3160"/>
                  <a:gd name="T63" fmla="*/ 3251 h 112"/>
                  <a:gd name="T64" fmla="+- 0 2709 2653"/>
                  <a:gd name="T65" fmla="*/ T64 w 61"/>
                  <a:gd name="T66" fmla="+- 0 3251 3160"/>
                  <a:gd name="T67" fmla="*/ 3251 h 112"/>
                  <a:gd name="T68" fmla="+- 0 2703 2653"/>
                  <a:gd name="T69" fmla="*/ T68 w 61"/>
                  <a:gd name="T70" fmla="+- 0 3255 3160"/>
                  <a:gd name="T71" fmla="*/ 3255 h 112"/>
                  <a:gd name="T72" fmla="+- 0 2699 2653"/>
                  <a:gd name="T73" fmla="*/ T72 w 61"/>
                  <a:gd name="T74" fmla="+- 0 3257 3160"/>
                  <a:gd name="T75" fmla="*/ 3257 h 112"/>
                  <a:gd name="T76" fmla="+- 0 2694 2653"/>
                  <a:gd name="T77" fmla="*/ T76 w 61"/>
                  <a:gd name="T78" fmla="+- 0 3259 3160"/>
                  <a:gd name="T79" fmla="*/ 3259 h 112"/>
                  <a:gd name="T80" fmla="+- 0 2686 2653"/>
                  <a:gd name="T81" fmla="*/ T80 w 61"/>
                  <a:gd name="T82" fmla="+- 0 3260 3160"/>
                  <a:gd name="T83" fmla="*/ 3260 h 112"/>
                  <a:gd name="T84" fmla="+- 0 2686 2653"/>
                  <a:gd name="T85" fmla="*/ T84 w 61"/>
                  <a:gd name="T86" fmla="+- 0 3272 3160"/>
                  <a:gd name="T87" fmla="*/ 3272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61" h="112">
                    <a:moveTo>
                      <a:pt x="33" y="112"/>
                    </a:moveTo>
                    <a:lnTo>
                      <a:pt x="28" y="112"/>
                    </a:lnTo>
                    <a:lnTo>
                      <a:pt x="28" y="100"/>
                    </a:lnTo>
                    <a:lnTo>
                      <a:pt x="16" y="99"/>
                    </a:lnTo>
                    <a:lnTo>
                      <a:pt x="8" y="95"/>
                    </a:lnTo>
                    <a:lnTo>
                      <a:pt x="1" y="83"/>
                    </a:lnTo>
                    <a:lnTo>
                      <a:pt x="0" y="78"/>
                    </a:lnTo>
                    <a:lnTo>
                      <a:pt x="0" y="70"/>
                    </a:lnTo>
                    <a:lnTo>
                      <a:pt x="11" y="70"/>
                    </a:lnTo>
                    <a:lnTo>
                      <a:pt x="11" y="76"/>
                    </a:lnTo>
                    <a:lnTo>
                      <a:pt x="12" y="80"/>
                    </a:lnTo>
                    <a:lnTo>
                      <a:pt x="16" y="87"/>
                    </a:lnTo>
                    <a:lnTo>
                      <a:pt x="21" y="90"/>
                    </a:lnTo>
                    <a:lnTo>
                      <a:pt x="28" y="90"/>
                    </a:lnTo>
                    <a:lnTo>
                      <a:pt x="33" y="90"/>
                    </a:lnTo>
                    <a:lnTo>
                      <a:pt x="33" y="91"/>
                    </a:lnTo>
                    <a:lnTo>
                      <a:pt x="56" y="91"/>
                    </a:lnTo>
                    <a:lnTo>
                      <a:pt x="50" y="95"/>
                    </a:lnTo>
                    <a:lnTo>
                      <a:pt x="46" y="97"/>
                    </a:lnTo>
                    <a:lnTo>
                      <a:pt x="41" y="99"/>
                    </a:lnTo>
                    <a:lnTo>
                      <a:pt x="33" y="100"/>
                    </a:lnTo>
                    <a:lnTo>
                      <a:pt x="33" y="11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49" name="Group 813"/>
            <p:cNvGrpSpPr>
              <a:grpSpLocks/>
            </p:cNvGrpSpPr>
            <p:nvPr/>
          </p:nvGrpSpPr>
          <p:grpSpPr bwMode="auto">
            <a:xfrm>
              <a:off x="2489" y="2835"/>
              <a:ext cx="397" cy="189"/>
              <a:chOff x="2489" y="2835"/>
              <a:chExt cx="397" cy="189"/>
            </a:xfrm>
          </p:grpSpPr>
          <p:sp>
            <p:nvSpPr>
              <p:cNvPr id="474" name="Freeform 814"/>
              <p:cNvSpPr>
                <a:spLocks/>
              </p:cNvSpPr>
              <p:nvPr/>
            </p:nvSpPr>
            <p:spPr bwMode="auto">
              <a:xfrm>
                <a:off x="2489" y="2835"/>
                <a:ext cx="397" cy="189"/>
              </a:xfrm>
              <a:custGeom>
                <a:avLst/>
                <a:gdLst>
                  <a:gd name="T0" fmla="+- 0 2489 2489"/>
                  <a:gd name="T1" fmla="*/ T0 w 397"/>
                  <a:gd name="T2" fmla="+- 0 2835 2835"/>
                  <a:gd name="T3" fmla="*/ 2835 h 189"/>
                  <a:gd name="T4" fmla="+- 0 2886 2489"/>
                  <a:gd name="T5" fmla="*/ T4 w 397"/>
                  <a:gd name="T6" fmla="+- 0 2835 2835"/>
                  <a:gd name="T7" fmla="*/ 2835 h 189"/>
                  <a:gd name="T8" fmla="+- 0 2886 2489"/>
                  <a:gd name="T9" fmla="*/ T8 w 397"/>
                  <a:gd name="T10" fmla="+- 0 3023 2835"/>
                  <a:gd name="T11" fmla="*/ 3023 h 189"/>
                  <a:gd name="T12" fmla="+- 0 2489 2489"/>
                  <a:gd name="T13" fmla="*/ T12 w 397"/>
                  <a:gd name="T14" fmla="+- 0 3023 2835"/>
                  <a:gd name="T15" fmla="*/ 3023 h 189"/>
                  <a:gd name="T16" fmla="+- 0 2489 2489"/>
                  <a:gd name="T17" fmla="*/ T16 w 397"/>
                  <a:gd name="T18" fmla="+- 0 2835 2835"/>
                  <a:gd name="T19" fmla="*/ 2835 h 189"/>
                </a:gdLst>
                <a:ahLst/>
                <a:cxnLst>
                  <a:cxn ang="0">
                    <a:pos x="T1" y="T3"/>
                  </a:cxn>
                  <a:cxn ang="0">
                    <a:pos x="T5" y="T7"/>
                  </a:cxn>
                  <a:cxn ang="0">
                    <a:pos x="T9" y="T11"/>
                  </a:cxn>
                  <a:cxn ang="0">
                    <a:pos x="T13" y="T15"/>
                  </a:cxn>
                  <a:cxn ang="0">
                    <a:pos x="T17" y="T19"/>
                  </a:cxn>
                </a:cxnLst>
                <a:rect l="0" t="0" r="r" b="b"/>
                <a:pathLst>
                  <a:path w="397" h="189">
                    <a:moveTo>
                      <a:pt x="0" y="0"/>
                    </a:moveTo>
                    <a:lnTo>
                      <a:pt x="397" y="0"/>
                    </a:lnTo>
                    <a:lnTo>
                      <a:pt x="397" y="188"/>
                    </a:lnTo>
                    <a:lnTo>
                      <a:pt x="0" y="188"/>
                    </a:lnTo>
                    <a:lnTo>
                      <a:pt x="0" y="0"/>
                    </a:lnTo>
                    <a:close/>
                  </a:path>
                </a:pathLst>
              </a:custGeom>
              <a:noFill/>
              <a:ln w="15684">
                <a:solidFill>
                  <a:srgbClr val="9BD0D5"/>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50" name="Group 811"/>
            <p:cNvGrpSpPr>
              <a:grpSpLocks/>
            </p:cNvGrpSpPr>
            <p:nvPr/>
          </p:nvGrpSpPr>
          <p:grpSpPr bwMode="auto">
            <a:xfrm>
              <a:off x="2712" y="2859"/>
              <a:ext cx="151" cy="141"/>
              <a:chOff x="2712" y="2859"/>
              <a:chExt cx="151" cy="141"/>
            </a:xfrm>
          </p:grpSpPr>
          <p:sp>
            <p:nvSpPr>
              <p:cNvPr id="473" name="Freeform 812"/>
              <p:cNvSpPr>
                <a:spLocks/>
              </p:cNvSpPr>
              <p:nvPr/>
            </p:nvSpPr>
            <p:spPr bwMode="auto">
              <a:xfrm>
                <a:off x="2712" y="2859"/>
                <a:ext cx="151" cy="141"/>
              </a:xfrm>
              <a:custGeom>
                <a:avLst/>
                <a:gdLst>
                  <a:gd name="T0" fmla="+- 0 2863 2712"/>
                  <a:gd name="T1" fmla="*/ T0 w 151"/>
                  <a:gd name="T2" fmla="+- 0 3000 2859"/>
                  <a:gd name="T3" fmla="*/ 3000 h 141"/>
                  <a:gd name="T4" fmla="+- 0 2731 2712"/>
                  <a:gd name="T5" fmla="*/ T4 w 151"/>
                  <a:gd name="T6" fmla="+- 0 2987 2859"/>
                  <a:gd name="T7" fmla="*/ 2987 h 141"/>
                  <a:gd name="T8" fmla="+- 0 2742 2712"/>
                  <a:gd name="T9" fmla="*/ T8 w 151"/>
                  <a:gd name="T10" fmla="+- 0 2971 2859"/>
                  <a:gd name="T11" fmla="*/ 2971 h 141"/>
                  <a:gd name="T12" fmla="+- 0 2748 2712"/>
                  <a:gd name="T13" fmla="*/ T12 w 151"/>
                  <a:gd name="T14" fmla="+- 0 2952 2859"/>
                  <a:gd name="T15" fmla="*/ 2952 h 141"/>
                  <a:gd name="T16" fmla="+- 0 2739 2712"/>
                  <a:gd name="T17" fmla="*/ T16 w 151"/>
                  <a:gd name="T18" fmla="+- 0 2887 2859"/>
                  <a:gd name="T19" fmla="*/ 2887 h 141"/>
                  <a:gd name="T20" fmla="+- 0 2712 2712"/>
                  <a:gd name="T21" fmla="*/ T20 w 151"/>
                  <a:gd name="T22" fmla="+- 0 2859 2859"/>
                  <a:gd name="T23" fmla="*/ 2859 h 141"/>
                  <a:gd name="T24" fmla="+- 0 2863 2712"/>
                  <a:gd name="T25" fmla="*/ T24 w 151"/>
                  <a:gd name="T26" fmla="+- 0 2859 2859"/>
                  <a:gd name="T27" fmla="*/ 2859 h 141"/>
                  <a:gd name="T28" fmla="+- 0 2863 2712"/>
                  <a:gd name="T29" fmla="*/ T28 w 151"/>
                  <a:gd name="T30" fmla="+- 0 3000 2859"/>
                  <a:gd name="T31" fmla="*/ 3000 h 14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1" h="141">
                    <a:moveTo>
                      <a:pt x="151" y="141"/>
                    </a:moveTo>
                    <a:lnTo>
                      <a:pt x="19" y="128"/>
                    </a:lnTo>
                    <a:lnTo>
                      <a:pt x="30" y="112"/>
                    </a:lnTo>
                    <a:lnTo>
                      <a:pt x="36" y="93"/>
                    </a:lnTo>
                    <a:lnTo>
                      <a:pt x="27" y="28"/>
                    </a:lnTo>
                    <a:lnTo>
                      <a:pt x="0" y="0"/>
                    </a:lnTo>
                    <a:lnTo>
                      <a:pt x="151" y="0"/>
                    </a:lnTo>
                    <a:lnTo>
                      <a:pt x="151"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51" name="Group 809"/>
            <p:cNvGrpSpPr>
              <a:grpSpLocks/>
            </p:cNvGrpSpPr>
            <p:nvPr/>
          </p:nvGrpSpPr>
          <p:grpSpPr bwMode="auto">
            <a:xfrm>
              <a:off x="2509" y="2859"/>
              <a:ext cx="143" cy="141"/>
              <a:chOff x="2509" y="2859"/>
              <a:chExt cx="143" cy="141"/>
            </a:xfrm>
          </p:grpSpPr>
          <p:sp>
            <p:nvSpPr>
              <p:cNvPr id="472" name="Freeform 810"/>
              <p:cNvSpPr>
                <a:spLocks/>
              </p:cNvSpPr>
              <p:nvPr/>
            </p:nvSpPr>
            <p:spPr bwMode="auto">
              <a:xfrm>
                <a:off x="2509" y="2859"/>
                <a:ext cx="143" cy="141"/>
              </a:xfrm>
              <a:custGeom>
                <a:avLst/>
                <a:gdLst>
                  <a:gd name="T0" fmla="+- 0 2646 2509"/>
                  <a:gd name="T1" fmla="*/ T0 w 143"/>
                  <a:gd name="T2" fmla="+- 0 3000 2859"/>
                  <a:gd name="T3" fmla="*/ 3000 h 141"/>
                  <a:gd name="T4" fmla="+- 0 2509 2509"/>
                  <a:gd name="T5" fmla="*/ T4 w 143"/>
                  <a:gd name="T6" fmla="+- 0 3000 2859"/>
                  <a:gd name="T7" fmla="*/ 3000 h 141"/>
                  <a:gd name="T8" fmla="+- 0 2509 2509"/>
                  <a:gd name="T9" fmla="*/ T8 w 143"/>
                  <a:gd name="T10" fmla="+- 0 2859 2859"/>
                  <a:gd name="T11" fmla="*/ 2859 h 141"/>
                  <a:gd name="T12" fmla="+- 0 2652 2509"/>
                  <a:gd name="T13" fmla="*/ T12 w 143"/>
                  <a:gd name="T14" fmla="+- 0 2860 2859"/>
                  <a:gd name="T15" fmla="*/ 2860 h 141"/>
                  <a:gd name="T16" fmla="+- 0 2637 2509"/>
                  <a:gd name="T17" fmla="*/ T16 w 143"/>
                  <a:gd name="T18" fmla="+- 0 2872 2859"/>
                  <a:gd name="T19" fmla="*/ 2872 h 141"/>
                  <a:gd name="T20" fmla="+- 0 2625 2509"/>
                  <a:gd name="T21" fmla="*/ T20 w 143"/>
                  <a:gd name="T22" fmla="+- 0 2889 2859"/>
                  <a:gd name="T23" fmla="*/ 2889 h 141"/>
                  <a:gd name="T24" fmla="+- 0 2618 2509"/>
                  <a:gd name="T25" fmla="*/ T24 w 143"/>
                  <a:gd name="T26" fmla="+- 0 2909 2859"/>
                  <a:gd name="T27" fmla="*/ 2909 h 141"/>
                  <a:gd name="T28" fmla="+- 0 2615 2509"/>
                  <a:gd name="T29" fmla="*/ T28 w 143"/>
                  <a:gd name="T30" fmla="+- 0 2932 2859"/>
                  <a:gd name="T31" fmla="*/ 2932 h 141"/>
                  <a:gd name="T32" fmla="+- 0 2616 2509"/>
                  <a:gd name="T33" fmla="*/ T32 w 143"/>
                  <a:gd name="T34" fmla="+- 0 2948 2859"/>
                  <a:gd name="T35" fmla="*/ 2948 h 141"/>
                  <a:gd name="T36" fmla="+- 0 2622 2509"/>
                  <a:gd name="T37" fmla="*/ T36 w 143"/>
                  <a:gd name="T38" fmla="+- 0 2968 2859"/>
                  <a:gd name="T39" fmla="*/ 2968 h 141"/>
                  <a:gd name="T40" fmla="+- 0 2633 2509"/>
                  <a:gd name="T41" fmla="*/ T40 w 143"/>
                  <a:gd name="T42" fmla="+- 0 2985 2859"/>
                  <a:gd name="T43" fmla="*/ 2985 h 141"/>
                  <a:gd name="T44" fmla="+- 0 2646 2509"/>
                  <a:gd name="T45" fmla="*/ T44 w 143"/>
                  <a:gd name="T46" fmla="+- 0 3000 2859"/>
                  <a:gd name="T47" fmla="*/ 3000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3" h="141">
                    <a:moveTo>
                      <a:pt x="137" y="141"/>
                    </a:moveTo>
                    <a:lnTo>
                      <a:pt x="0" y="141"/>
                    </a:lnTo>
                    <a:lnTo>
                      <a:pt x="0" y="0"/>
                    </a:lnTo>
                    <a:lnTo>
                      <a:pt x="143" y="1"/>
                    </a:lnTo>
                    <a:lnTo>
                      <a:pt x="128" y="13"/>
                    </a:lnTo>
                    <a:lnTo>
                      <a:pt x="116" y="30"/>
                    </a:lnTo>
                    <a:lnTo>
                      <a:pt x="109" y="50"/>
                    </a:lnTo>
                    <a:lnTo>
                      <a:pt x="106" y="73"/>
                    </a:lnTo>
                    <a:lnTo>
                      <a:pt x="107" y="89"/>
                    </a:lnTo>
                    <a:lnTo>
                      <a:pt x="113" y="109"/>
                    </a:lnTo>
                    <a:lnTo>
                      <a:pt x="124" y="126"/>
                    </a:lnTo>
                    <a:lnTo>
                      <a:pt x="137"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52" name="Group 803"/>
            <p:cNvGrpSpPr>
              <a:grpSpLocks/>
            </p:cNvGrpSpPr>
            <p:nvPr/>
          </p:nvGrpSpPr>
          <p:grpSpPr bwMode="auto">
            <a:xfrm>
              <a:off x="2653" y="2872"/>
              <a:ext cx="61" cy="112"/>
              <a:chOff x="2653" y="2872"/>
              <a:chExt cx="61" cy="112"/>
            </a:xfrm>
          </p:grpSpPr>
          <p:sp>
            <p:nvSpPr>
              <p:cNvPr id="467" name="Freeform 808"/>
              <p:cNvSpPr>
                <a:spLocks/>
              </p:cNvSpPr>
              <p:nvPr/>
            </p:nvSpPr>
            <p:spPr bwMode="auto">
              <a:xfrm>
                <a:off x="2653" y="2872"/>
                <a:ext cx="61" cy="112"/>
              </a:xfrm>
              <a:custGeom>
                <a:avLst/>
                <a:gdLst>
                  <a:gd name="T0" fmla="+- 0 2686 2653"/>
                  <a:gd name="T1" fmla="*/ T0 w 61"/>
                  <a:gd name="T2" fmla="+- 0 2962 2872"/>
                  <a:gd name="T3" fmla="*/ 2962 h 112"/>
                  <a:gd name="T4" fmla="+- 0 2681 2653"/>
                  <a:gd name="T5" fmla="*/ T4 w 61"/>
                  <a:gd name="T6" fmla="+- 0 2962 2872"/>
                  <a:gd name="T7" fmla="*/ 2962 h 112"/>
                  <a:gd name="T8" fmla="+- 0 2681 2653"/>
                  <a:gd name="T9" fmla="*/ T8 w 61"/>
                  <a:gd name="T10" fmla="+- 0 2929 2872"/>
                  <a:gd name="T11" fmla="*/ 2929 h 112"/>
                  <a:gd name="T12" fmla="+- 0 2672 2653"/>
                  <a:gd name="T13" fmla="*/ T12 w 61"/>
                  <a:gd name="T14" fmla="+- 0 2927 2872"/>
                  <a:gd name="T15" fmla="*/ 2927 h 112"/>
                  <a:gd name="T16" fmla="+- 0 2665 2653"/>
                  <a:gd name="T17" fmla="*/ T16 w 61"/>
                  <a:gd name="T18" fmla="+- 0 2925 2872"/>
                  <a:gd name="T19" fmla="*/ 2925 h 112"/>
                  <a:gd name="T20" fmla="+- 0 2657 2653"/>
                  <a:gd name="T21" fmla="*/ T20 w 61"/>
                  <a:gd name="T22" fmla="+- 0 2917 2872"/>
                  <a:gd name="T23" fmla="*/ 2917 h 112"/>
                  <a:gd name="T24" fmla="+- 0 2655 2653"/>
                  <a:gd name="T25" fmla="*/ T24 w 61"/>
                  <a:gd name="T26" fmla="+- 0 2911 2872"/>
                  <a:gd name="T27" fmla="*/ 2911 h 112"/>
                  <a:gd name="T28" fmla="+- 0 2655 2653"/>
                  <a:gd name="T29" fmla="*/ T28 w 61"/>
                  <a:gd name="T30" fmla="+- 0 2898 2872"/>
                  <a:gd name="T31" fmla="*/ 2898 h 112"/>
                  <a:gd name="T32" fmla="+- 0 2657 2653"/>
                  <a:gd name="T33" fmla="*/ T32 w 61"/>
                  <a:gd name="T34" fmla="+- 0 2893 2872"/>
                  <a:gd name="T35" fmla="*/ 2893 h 112"/>
                  <a:gd name="T36" fmla="+- 0 2666 2653"/>
                  <a:gd name="T37" fmla="*/ T36 w 61"/>
                  <a:gd name="T38" fmla="+- 0 2883 2872"/>
                  <a:gd name="T39" fmla="*/ 2883 h 112"/>
                  <a:gd name="T40" fmla="+- 0 2672 2653"/>
                  <a:gd name="T41" fmla="*/ T40 w 61"/>
                  <a:gd name="T42" fmla="+- 0 2880 2872"/>
                  <a:gd name="T43" fmla="*/ 2880 h 112"/>
                  <a:gd name="T44" fmla="+- 0 2681 2653"/>
                  <a:gd name="T45" fmla="*/ T44 w 61"/>
                  <a:gd name="T46" fmla="+- 0 2880 2872"/>
                  <a:gd name="T47" fmla="*/ 2880 h 112"/>
                  <a:gd name="T48" fmla="+- 0 2681 2653"/>
                  <a:gd name="T49" fmla="*/ T48 w 61"/>
                  <a:gd name="T50" fmla="+- 0 2872 2872"/>
                  <a:gd name="T51" fmla="*/ 2872 h 112"/>
                  <a:gd name="T52" fmla="+- 0 2686 2653"/>
                  <a:gd name="T53" fmla="*/ T52 w 61"/>
                  <a:gd name="T54" fmla="+- 0 2872 2872"/>
                  <a:gd name="T55" fmla="*/ 2872 h 112"/>
                  <a:gd name="T56" fmla="+- 0 2686 2653"/>
                  <a:gd name="T57" fmla="*/ T56 w 61"/>
                  <a:gd name="T58" fmla="+- 0 2880 2872"/>
                  <a:gd name="T59" fmla="*/ 2880 h 112"/>
                  <a:gd name="T60" fmla="+- 0 2694 2653"/>
                  <a:gd name="T61" fmla="*/ T60 w 61"/>
                  <a:gd name="T62" fmla="+- 0 2881 2872"/>
                  <a:gd name="T63" fmla="*/ 2881 h 112"/>
                  <a:gd name="T64" fmla="+- 0 2701 2653"/>
                  <a:gd name="T65" fmla="*/ T64 w 61"/>
                  <a:gd name="T66" fmla="+- 0 2883 2872"/>
                  <a:gd name="T67" fmla="*/ 2883 h 112"/>
                  <a:gd name="T68" fmla="+- 0 2705 2653"/>
                  <a:gd name="T69" fmla="*/ T68 w 61"/>
                  <a:gd name="T70" fmla="+- 0 2887 2872"/>
                  <a:gd name="T71" fmla="*/ 2887 h 112"/>
                  <a:gd name="T72" fmla="+- 0 2707 2653"/>
                  <a:gd name="T73" fmla="*/ T72 w 61"/>
                  <a:gd name="T74" fmla="+- 0 2889 2872"/>
                  <a:gd name="T75" fmla="*/ 2889 h 112"/>
                  <a:gd name="T76" fmla="+- 0 2666 2653"/>
                  <a:gd name="T77" fmla="*/ T76 w 61"/>
                  <a:gd name="T78" fmla="+- 0 2900 2872"/>
                  <a:gd name="T79" fmla="*/ 2900 h 112"/>
                  <a:gd name="T80" fmla="+- 0 2666 2653"/>
                  <a:gd name="T81" fmla="*/ T80 w 61"/>
                  <a:gd name="T82" fmla="+- 0 2908 2872"/>
                  <a:gd name="T83" fmla="*/ 2908 h 112"/>
                  <a:gd name="T84" fmla="+- 0 2667 2653"/>
                  <a:gd name="T85" fmla="*/ T84 w 61"/>
                  <a:gd name="T86" fmla="+- 0 2911 2872"/>
                  <a:gd name="T87" fmla="*/ 2911 h 112"/>
                  <a:gd name="T88" fmla="+- 0 2670 2653"/>
                  <a:gd name="T89" fmla="*/ T88 w 61"/>
                  <a:gd name="T90" fmla="+- 0 2913 2872"/>
                  <a:gd name="T91" fmla="*/ 2913 h 112"/>
                  <a:gd name="T92" fmla="+- 0 2672 2653"/>
                  <a:gd name="T93" fmla="*/ T92 w 61"/>
                  <a:gd name="T94" fmla="+- 0 2916 2872"/>
                  <a:gd name="T95" fmla="*/ 2916 h 112"/>
                  <a:gd name="T96" fmla="+- 0 2676 2653"/>
                  <a:gd name="T97" fmla="*/ T96 w 61"/>
                  <a:gd name="T98" fmla="+- 0 2917 2872"/>
                  <a:gd name="T99" fmla="*/ 2917 h 112"/>
                  <a:gd name="T100" fmla="+- 0 2681 2653"/>
                  <a:gd name="T101" fmla="*/ T100 w 61"/>
                  <a:gd name="T102" fmla="+- 0 2918 2872"/>
                  <a:gd name="T103" fmla="*/ 2918 h 112"/>
                  <a:gd name="T104" fmla="+- 0 2686 2653"/>
                  <a:gd name="T105" fmla="*/ T104 w 61"/>
                  <a:gd name="T106" fmla="+- 0 2918 2872"/>
                  <a:gd name="T107" fmla="*/ 2918 h 112"/>
                  <a:gd name="T108" fmla="+- 0 2686 2653"/>
                  <a:gd name="T109" fmla="*/ T108 w 61"/>
                  <a:gd name="T110" fmla="+- 0 2919 2872"/>
                  <a:gd name="T111" fmla="*/ 2919 h 112"/>
                  <a:gd name="T112" fmla="+- 0 2696 2653"/>
                  <a:gd name="T113" fmla="*/ T112 w 61"/>
                  <a:gd name="T114" fmla="+- 0 2922 2872"/>
                  <a:gd name="T115" fmla="*/ 2922 h 112"/>
                  <a:gd name="T116" fmla="+- 0 2702 2653"/>
                  <a:gd name="T117" fmla="*/ T116 w 61"/>
                  <a:gd name="T118" fmla="+- 0 2924 2872"/>
                  <a:gd name="T119" fmla="*/ 2924 h 112"/>
                  <a:gd name="T120" fmla="+- 0 2711 2653"/>
                  <a:gd name="T121" fmla="*/ T120 w 61"/>
                  <a:gd name="T122" fmla="+- 0 2930 2872"/>
                  <a:gd name="T123" fmla="*/ 2930 h 112"/>
                  <a:gd name="T124" fmla="+- 0 2686 2653"/>
                  <a:gd name="T125" fmla="*/ T124 w 61"/>
                  <a:gd name="T126" fmla="+- 0 2931 2872"/>
                  <a:gd name="T127" fmla="*/ 2931 h 112"/>
                  <a:gd name="T128" fmla="+- 0 2686 2653"/>
                  <a:gd name="T129" fmla="*/ T128 w 61"/>
                  <a:gd name="T130" fmla="+- 0 2962 2872"/>
                  <a:gd name="T131" fmla="*/ 2962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61" h="112">
                    <a:moveTo>
                      <a:pt x="33" y="90"/>
                    </a:moveTo>
                    <a:lnTo>
                      <a:pt x="28" y="90"/>
                    </a:lnTo>
                    <a:lnTo>
                      <a:pt x="28" y="57"/>
                    </a:lnTo>
                    <a:lnTo>
                      <a:pt x="19" y="55"/>
                    </a:lnTo>
                    <a:lnTo>
                      <a:pt x="12" y="53"/>
                    </a:lnTo>
                    <a:lnTo>
                      <a:pt x="4" y="45"/>
                    </a:lnTo>
                    <a:lnTo>
                      <a:pt x="2" y="39"/>
                    </a:lnTo>
                    <a:lnTo>
                      <a:pt x="2" y="26"/>
                    </a:lnTo>
                    <a:lnTo>
                      <a:pt x="4" y="21"/>
                    </a:lnTo>
                    <a:lnTo>
                      <a:pt x="13" y="11"/>
                    </a:lnTo>
                    <a:lnTo>
                      <a:pt x="19" y="8"/>
                    </a:lnTo>
                    <a:lnTo>
                      <a:pt x="28" y="8"/>
                    </a:lnTo>
                    <a:lnTo>
                      <a:pt x="28" y="0"/>
                    </a:lnTo>
                    <a:lnTo>
                      <a:pt x="33" y="0"/>
                    </a:lnTo>
                    <a:lnTo>
                      <a:pt x="33" y="8"/>
                    </a:lnTo>
                    <a:lnTo>
                      <a:pt x="41" y="9"/>
                    </a:lnTo>
                    <a:lnTo>
                      <a:pt x="48" y="11"/>
                    </a:lnTo>
                    <a:lnTo>
                      <a:pt x="52" y="15"/>
                    </a:lnTo>
                    <a:lnTo>
                      <a:pt x="54" y="17"/>
                    </a:lnTo>
                    <a:lnTo>
                      <a:pt x="13" y="28"/>
                    </a:lnTo>
                    <a:lnTo>
                      <a:pt x="13" y="36"/>
                    </a:lnTo>
                    <a:lnTo>
                      <a:pt x="14" y="39"/>
                    </a:lnTo>
                    <a:lnTo>
                      <a:pt x="17" y="41"/>
                    </a:lnTo>
                    <a:lnTo>
                      <a:pt x="19" y="44"/>
                    </a:lnTo>
                    <a:lnTo>
                      <a:pt x="23" y="45"/>
                    </a:lnTo>
                    <a:lnTo>
                      <a:pt x="28" y="46"/>
                    </a:lnTo>
                    <a:lnTo>
                      <a:pt x="33" y="46"/>
                    </a:lnTo>
                    <a:lnTo>
                      <a:pt x="33" y="47"/>
                    </a:lnTo>
                    <a:lnTo>
                      <a:pt x="43" y="50"/>
                    </a:lnTo>
                    <a:lnTo>
                      <a:pt x="49" y="52"/>
                    </a:lnTo>
                    <a:lnTo>
                      <a:pt x="58" y="58"/>
                    </a:lnTo>
                    <a:lnTo>
                      <a:pt x="33" y="59"/>
                    </a:lnTo>
                    <a:lnTo>
                      <a:pt x="33" y="9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68" name="Freeform 807"/>
              <p:cNvSpPr>
                <a:spLocks/>
              </p:cNvSpPr>
              <p:nvPr/>
            </p:nvSpPr>
            <p:spPr bwMode="auto">
              <a:xfrm>
                <a:off x="2653" y="2872"/>
                <a:ext cx="61" cy="112"/>
              </a:xfrm>
              <a:custGeom>
                <a:avLst/>
                <a:gdLst>
                  <a:gd name="T0" fmla="+- 0 2686 2653"/>
                  <a:gd name="T1" fmla="*/ T0 w 61"/>
                  <a:gd name="T2" fmla="+- 0 2918 2872"/>
                  <a:gd name="T3" fmla="*/ 2918 h 112"/>
                  <a:gd name="T4" fmla="+- 0 2681 2653"/>
                  <a:gd name="T5" fmla="*/ T4 w 61"/>
                  <a:gd name="T6" fmla="+- 0 2918 2872"/>
                  <a:gd name="T7" fmla="*/ 2918 h 112"/>
                  <a:gd name="T8" fmla="+- 0 2681 2653"/>
                  <a:gd name="T9" fmla="*/ T8 w 61"/>
                  <a:gd name="T10" fmla="+- 0 2889 2872"/>
                  <a:gd name="T11" fmla="*/ 2889 h 112"/>
                  <a:gd name="T12" fmla="+- 0 2707 2653"/>
                  <a:gd name="T13" fmla="*/ T12 w 61"/>
                  <a:gd name="T14" fmla="+- 0 2889 2872"/>
                  <a:gd name="T15" fmla="*/ 2889 h 112"/>
                  <a:gd name="T16" fmla="+- 0 2686 2653"/>
                  <a:gd name="T17" fmla="*/ T16 w 61"/>
                  <a:gd name="T18" fmla="+- 0 2889 2872"/>
                  <a:gd name="T19" fmla="*/ 2889 h 112"/>
                  <a:gd name="T20" fmla="+- 0 2686 2653"/>
                  <a:gd name="T21" fmla="*/ T20 w 61"/>
                  <a:gd name="T22" fmla="+- 0 2918 2872"/>
                  <a:gd name="T23" fmla="*/ 2918 h 112"/>
                </a:gdLst>
                <a:ahLst/>
                <a:cxnLst>
                  <a:cxn ang="0">
                    <a:pos x="T1" y="T3"/>
                  </a:cxn>
                  <a:cxn ang="0">
                    <a:pos x="T5" y="T7"/>
                  </a:cxn>
                  <a:cxn ang="0">
                    <a:pos x="T9" y="T11"/>
                  </a:cxn>
                  <a:cxn ang="0">
                    <a:pos x="T13" y="T15"/>
                  </a:cxn>
                  <a:cxn ang="0">
                    <a:pos x="T17" y="T19"/>
                  </a:cxn>
                  <a:cxn ang="0">
                    <a:pos x="T21" y="T23"/>
                  </a:cxn>
                </a:cxnLst>
                <a:rect l="0" t="0" r="r" b="b"/>
                <a:pathLst>
                  <a:path w="61" h="112">
                    <a:moveTo>
                      <a:pt x="33" y="46"/>
                    </a:moveTo>
                    <a:lnTo>
                      <a:pt x="28" y="46"/>
                    </a:lnTo>
                    <a:lnTo>
                      <a:pt x="28" y="17"/>
                    </a:lnTo>
                    <a:lnTo>
                      <a:pt x="54" y="17"/>
                    </a:lnTo>
                    <a:lnTo>
                      <a:pt x="33" y="17"/>
                    </a:lnTo>
                    <a:lnTo>
                      <a:pt x="33" y="46"/>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69" name="Freeform 806"/>
              <p:cNvSpPr>
                <a:spLocks/>
              </p:cNvSpPr>
              <p:nvPr/>
            </p:nvSpPr>
            <p:spPr bwMode="auto">
              <a:xfrm>
                <a:off x="2653" y="2872"/>
                <a:ext cx="61" cy="112"/>
              </a:xfrm>
              <a:custGeom>
                <a:avLst/>
                <a:gdLst>
                  <a:gd name="T0" fmla="+- 0 2712 2653"/>
                  <a:gd name="T1" fmla="*/ T0 w 61"/>
                  <a:gd name="T2" fmla="+- 0 2904 2872"/>
                  <a:gd name="T3" fmla="*/ 2904 h 112"/>
                  <a:gd name="T4" fmla="+- 0 2701 2653"/>
                  <a:gd name="T5" fmla="*/ T4 w 61"/>
                  <a:gd name="T6" fmla="+- 0 2904 2872"/>
                  <a:gd name="T7" fmla="*/ 2904 h 112"/>
                  <a:gd name="T8" fmla="+- 0 2701 2653"/>
                  <a:gd name="T9" fmla="*/ T8 w 61"/>
                  <a:gd name="T10" fmla="+- 0 2901 2872"/>
                  <a:gd name="T11" fmla="*/ 2901 h 112"/>
                  <a:gd name="T12" fmla="+- 0 2700 2653"/>
                  <a:gd name="T13" fmla="*/ T12 w 61"/>
                  <a:gd name="T14" fmla="+- 0 2898 2872"/>
                  <a:gd name="T15" fmla="*/ 2898 h 112"/>
                  <a:gd name="T16" fmla="+- 0 2699 2653"/>
                  <a:gd name="T17" fmla="*/ T16 w 61"/>
                  <a:gd name="T18" fmla="+- 0 2896 2872"/>
                  <a:gd name="T19" fmla="*/ 2896 h 112"/>
                  <a:gd name="T20" fmla="+- 0 2696 2653"/>
                  <a:gd name="T21" fmla="*/ T20 w 61"/>
                  <a:gd name="T22" fmla="+- 0 2892 2872"/>
                  <a:gd name="T23" fmla="*/ 2892 h 112"/>
                  <a:gd name="T24" fmla="+- 0 2692 2653"/>
                  <a:gd name="T25" fmla="*/ T24 w 61"/>
                  <a:gd name="T26" fmla="+- 0 2890 2872"/>
                  <a:gd name="T27" fmla="*/ 2890 h 112"/>
                  <a:gd name="T28" fmla="+- 0 2686 2653"/>
                  <a:gd name="T29" fmla="*/ T28 w 61"/>
                  <a:gd name="T30" fmla="+- 0 2889 2872"/>
                  <a:gd name="T31" fmla="*/ 2889 h 112"/>
                  <a:gd name="T32" fmla="+- 0 2707 2653"/>
                  <a:gd name="T33" fmla="*/ T32 w 61"/>
                  <a:gd name="T34" fmla="+- 0 2889 2872"/>
                  <a:gd name="T35" fmla="*/ 2889 h 112"/>
                  <a:gd name="T36" fmla="+- 0 2709 2653"/>
                  <a:gd name="T37" fmla="*/ T36 w 61"/>
                  <a:gd name="T38" fmla="+- 0 2891 2872"/>
                  <a:gd name="T39" fmla="*/ 2891 h 112"/>
                  <a:gd name="T40" fmla="+- 0 2711 2653"/>
                  <a:gd name="T41" fmla="*/ T40 w 61"/>
                  <a:gd name="T42" fmla="+- 0 2897 2872"/>
                  <a:gd name="T43" fmla="*/ 2897 h 112"/>
                  <a:gd name="T44" fmla="+- 0 2712 2653"/>
                  <a:gd name="T45" fmla="*/ T44 w 61"/>
                  <a:gd name="T46" fmla="+- 0 2904 2872"/>
                  <a:gd name="T47" fmla="*/ 2904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1" h="112">
                    <a:moveTo>
                      <a:pt x="59" y="32"/>
                    </a:moveTo>
                    <a:lnTo>
                      <a:pt x="48" y="32"/>
                    </a:lnTo>
                    <a:lnTo>
                      <a:pt x="48" y="29"/>
                    </a:lnTo>
                    <a:lnTo>
                      <a:pt x="47" y="26"/>
                    </a:lnTo>
                    <a:lnTo>
                      <a:pt x="46" y="24"/>
                    </a:lnTo>
                    <a:lnTo>
                      <a:pt x="43" y="20"/>
                    </a:lnTo>
                    <a:lnTo>
                      <a:pt x="39" y="18"/>
                    </a:lnTo>
                    <a:lnTo>
                      <a:pt x="33" y="17"/>
                    </a:lnTo>
                    <a:lnTo>
                      <a:pt x="54" y="17"/>
                    </a:lnTo>
                    <a:lnTo>
                      <a:pt x="56" y="19"/>
                    </a:lnTo>
                    <a:lnTo>
                      <a:pt x="58" y="25"/>
                    </a:lnTo>
                    <a:lnTo>
                      <a:pt x="59" y="3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70" name="Freeform 805"/>
              <p:cNvSpPr>
                <a:spLocks/>
              </p:cNvSpPr>
              <p:nvPr/>
            </p:nvSpPr>
            <p:spPr bwMode="auto">
              <a:xfrm>
                <a:off x="2653" y="2872"/>
                <a:ext cx="61" cy="112"/>
              </a:xfrm>
              <a:custGeom>
                <a:avLst/>
                <a:gdLst>
                  <a:gd name="T0" fmla="+- 0 2709 2653"/>
                  <a:gd name="T1" fmla="*/ T0 w 61"/>
                  <a:gd name="T2" fmla="+- 0 2963 2872"/>
                  <a:gd name="T3" fmla="*/ 2963 h 112"/>
                  <a:gd name="T4" fmla="+- 0 2686 2653"/>
                  <a:gd name="T5" fmla="*/ T4 w 61"/>
                  <a:gd name="T6" fmla="+- 0 2963 2872"/>
                  <a:gd name="T7" fmla="*/ 2963 h 112"/>
                  <a:gd name="T8" fmla="+- 0 2693 2653"/>
                  <a:gd name="T9" fmla="*/ T8 w 61"/>
                  <a:gd name="T10" fmla="+- 0 2962 2872"/>
                  <a:gd name="T11" fmla="*/ 2962 h 112"/>
                  <a:gd name="T12" fmla="+- 0 2698 2653"/>
                  <a:gd name="T13" fmla="*/ T12 w 61"/>
                  <a:gd name="T14" fmla="+- 0 2960 2872"/>
                  <a:gd name="T15" fmla="*/ 2960 h 112"/>
                  <a:gd name="T16" fmla="+- 0 2702 2653"/>
                  <a:gd name="T17" fmla="*/ T16 w 61"/>
                  <a:gd name="T18" fmla="+- 0 2953 2872"/>
                  <a:gd name="T19" fmla="*/ 2953 h 112"/>
                  <a:gd name="T20" fmla="+- 0 2703 2653"/>
                  <a:gd name="T21" fmla="*/ T20 w 61"/>
                  <a:gd name="T22" fmla="+- 0 2950 2872"/>
                  <a:gd name="T23" fmla="*/ 2950 h 112"/>
                  <a:gd name="T24" fmla="+- 0 2703 2653"/>
                  <a:gd name="T25" fmla="*/ T24 w 61"/>
                  <a:gd name="T26" fmla="+- 0 2942 2872"/>
                  <a:gd name="T27" fmla="*/ 2942 h 112"/>
                  <a:gd name="T28" fmla="+- 0 2701 2653"/>
                  <a:gd name="T29" fmla="*/ T28 w 61"/>
                  <a:gd name="T30" fmla="+- 0 2938 2872"/>
                  <a:gd name="T31" fmla="*/ 2938 h 112"/>
                  <a:gd name="T32" fmla="+- 0 2697 2653"/>
                  <a:gd name="T33" fmla="*/ T32 w 61"/>
                  <a:gd name="T34" fmla="+- 0 2935 2872"/>
                  <a:gd name="T35" fmla="*/ 2935 h 112"/>
                  <a:gd name="T36" fmla="+- 0 2695 2653"/>
                  <a:gd name="T37" fmla="*/ T36 w 61"/>
                  <a:gd name="T38" fmla="+- 0 2933 2872"/>
                  <a:gd name="T39" fmla="*/ 2933 h 112"/>
                  <a:gd name="T40" fmla="+- 0 2691 2653"/>
                  <a:gd name="T41" fmla="*/ T40 w 61"/>
                  <a:gd name="T42" fmla="+- 0 2932 2872"/>
                  <a:gd name="T43" fmla="*/ 2932 h 112"/>
                  <a:gd name="T44" fmla="+- 0 2686 2653"/>
                  <a:gd name="T45" fmla="*/ T44 w 61"/>
                  <a:gd name="T46" fmla="+- 0 2931 2872"/>
                  <a:gd name="T47" fmla="*/ 2931 h 112"/>
                  <a:gd name="T48" fmla="+- 0 2711 2653"/>
                  <a:gd name="T49" fmla="*/ T48 w 61"/>
                  <a:gd name="T50" fmla="+- 0 2931 2872"/>
                  <a:gd name="T51" fmla="*/ 2931 h 112"/>
                  <a:gd name="T52" fmla="+- 0 2714 2653"/>
                  <a:gd name="T53" fmla="*/ T52 w 61"/>
                  <a:gd name="T54" fmla="+- 0 2936 2872"/>
                  <a:gd name="T55" fmla="*/ 2936 h 112"/>
                  <a:gd name="T56" fmla="+- 0 2714 2653"/>
                  <a:gd name="T57" fmla="*/ T56 w 61"/>
                  <a:gd name="T58" fmla="+- 0 2954 2872"/>
                  <a:gd name="T59" fmla="*/ 2954 h 112"/>
                  <a:gd name="T60" fmla="+- 0 2710 2653"/>
                  <a:gd name="T61" fmla="*/ T60 w 61"/>
                  <a:gd name="T62" fmla="+- 0 2962 2872"/>
                  <a:gd name="T63" fmla="*/ 2962 h 112"/>
                  <a:gd name="T64" fmla="+- 0 2709 2653"/>
                  <a:gd name="T65" fmla="*/ T64 w 61"/>
                  <a:gd name="T66" fmla="+- 0 2963 2872"/>
                  <a:gd name="T67" fmla="*/ 2963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112">
                    <a:moveTo>
                      <a:pt x="56" y="91"/>
                    </a:moveTo>
                    <a:lnTo>
                      <a:pt x="33" y="91"/>
                    </a:lnTo>
                    <a:lnTo>
                      <a:pt x="40" y="90"/>
                    </a:lnTo>
                    <a:lnTo>
                      <a:pt x="45" y="88"/>
                    </a:lnTo>
                    <a:lnTo>
                      <a:pt x="49" y="81"/>
                    </a:lnTo>
                    <a:lnTo>
                      <a:pt x="50" y="78"/>
                    </a:lnTo>
                    <a:lnTo>
                      <a:pt x="50" y="70"/>
                    </a:lnTo>
                    <a:lnTo>
                      <a:pt x="48" y="66"/>
                    </a:lnTo>
                    <a:lnTo>
                      <a:pt x="44" y="63"/>
                    </a:lnTo>
                    <a:lnTo>
                      <a:pt x="42" y="61"/>
                    </a:lnTo>
                    <a:lnTo>
                      <a:pt x="38" y="60"/>
                    </a:lnTo>
                    <a:lnTo>
                      <a:pt x="33" y="59"/>
                    </a:lnTo>
                    <a:lnTo>
                      <a:pt x="58" y="59"/>
                    </a:lnTo>
                    <a:lnTo>
                      <a:pt x="61" y="64"/>
                    </a:lnTo>
                    <a:lnTo>
                      <a:pt x="61" y="82"/>
                    </a:lnTo>
                    <a:lnTo>
                      <a:pt x="57" y="90"/>
                    </a:lnTo>
                    <a:lnTo>
                      <a:pt x="56"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71" name="Freeform 804"/>
              <p:cNvSpPr>
                <a:spLocks/>
              </p:cNvSpPr>
              <p:nvPr/>
            </p:nvSpPr>
            <p:spPr bwMode="auto">
              <a:xfrm>
                <a:off x="2653" y="2872"/>
                <a:ext cx="61" cy="112"/>
              </a:xfrm>
              <a:custGeom>
                <a:avLst/>
                <a:gdLst>
                  <a:gd name="T0" fmla="+- 0 2686 2653"/>
                  <a:gd name="T1" fmla="*/ T0 w 61"/>
                  <a:gd name="T2" fmla="+- 0 2984 2872"/>
                  <a:gd name="T3" fmla="*/ 2984 h 112"/>
                  <a:gd name="T4" fmla="+- 0 2681 2653"/>
                  <a:gd name="T5" fmla="*/ T4 w 61"/>
                  <a:gd name="T6" fmla="+- 0 2984 2872"/>
                  <a:gd name="T7" fmla="*/ 2984 h 112"/>
                  <a:gd name="T8" fmla="+- 0 2681 2653"/>
                  <a:gd name="T9" fmla="*/ T8 w 61"/>
                  <a:gd name="T10" fmla="+- 0 2972 2872"/>
                  <a:gd name="T11" fmla="*/ 2972 h 112"/>
                  <a:gd name="T12" fmla="+- 0 2669 2653"/>
                  <a:gd name="T13" fmla="*/ T12 w 61"/>
                  <a:gd name="T14" fmla="+- 0 2971 2872"/>
                  <a:gd name="T15" fmla="*/ 2971 h 112"/>
                  <a:gd name="T16" fmla="+- 0 2661 2653"/>
                  <a:gd name="T17" fmla="*/ T16 w 61"/>
                  <a:gd name="T18" fmla="+- 0 2967 2872"/>
                  <a:gd name="T19" fmla="*/ 2967 h 112"/>
                  <a:gd name="T20" fmla="+- 0 2654 2653"/>
                  <a:gd name="T21" fmla="*/ T20 w 61"/>
                  <a:gd name="T22" fmla="+- 0 2955 2872"/>
                  <a:gd name="T23" fmla="*/ 2955 h 112"/>
                  <a:gd name="T24" fmla="+- 0 2653 2653"/>
                  <a:gd name="T25" fmla="*/ T24 w 61"/>
                  <a:gd name="T26" fmla="+- 0 2950 2872"/>
                  <a:gd name="T27" fmla="*/ 2950 h 112"/>
                  <a:gd name="T28" fmla="+- 0 2653 2653"/>
                  <a:gd name="T29" fmla="*/ T28 w 61"/>
                  <a:gd name="T30" fmla="+- 0 2942 2872"/>
                  <a:gd name="T31" fmla="*/ 2942 h 112"/>
                  <a:gd name="T32" fmla="+- 0 2664 2653"/>
                  <a:gd name="T33" fmla="*/ T32 w 61"/>
                  <a:gd name="T34" fmla="+- 0 2942 2872"/>
                  <a:gd name="T35" fmla="*/ 2942 h 112"/>
                  <a:gd name="T36" fmla="+- 0 2664 2653"/>
                  <a:gd name="T37" fmla="*/ T36 w 61"/>
                  <a:gd name="T38" fmla="+- 0 2948 2872"/>
                  <a:gd name="T39" fmla="*/ 2948 h 112"/>
                  <a:gd name="T40" fmla="+- 0 2665 2653"/>
                  <a:gd name="T41" fmla="*/ T40 w 61"/>
                  <a:gd name="T42" fmla="+- 0 2952 2872"/>
                  <a:gd name="T43" fmla="*/ 2952 h 112"/>
                  <a:gd name="T44" fmla="+- 0 2669 2653"/>
                  <a:gd name="T45" fmla="*/ T44 w 61"/>
                  <a:gd name="T46" fmla="+- 0 2959 2872"/>
                  <a:gd name="T47" fmla="*/ 2959 h 112"/>
                  <a:gd name="T48" fmla="+- 0 2674 2653"/>
                  <a:gd name="T49" fmla="*/ T48 w 61"/>
                  <a:gd name="T50" fmla="+- 0 2962 2872"/>
                  <a:gd name="T51" fmla="*/ 2962 h 112"/>
                  <a:gd name="T52" fmla="+- 0 2681 2653"/>
                  <a:gd name="T53" fmla="*/ T52 w 61"/>
                  <a:gd name="T54" fmla="+- 0 2962 2872"/>
                  <a:gd name="T55" fmla="*/ 2962 h 112"/>
                  <a:gd name="T56" fmla="+- 0 2686 2653"/>
                  <a:gd name="T57" fmla="*/ T56 w 61"/>
                  <a:gd name="T58" fmla="+- 0 2962 2872"/>
                  <a:gd name="T59" fmla="*/ 2962 h 112"/>
                  <a:gd name="T60" fmla="+- 0 2686 2653"/>
                  <a:gd name="T61" fmla="*/ T60 w 61"/>
                  <a:gd name="T62" fmla="+- 0 2963 2872"/>
                  <a:gd name="T63" fmla="*/ 2963 h 112"/>
                  <a:gd name="T64" fmla="+- 0 2709 2653"/>
                  <a:gd name="T65" fmla="*/ T64 w 61"/>
                  <a:gd name="T66" fmla="+- 0 2963 2872"/>
                  <a:gd name="T67" fmla="*/ 2963 h 112"/>
                  <a:gd name="T68" fmla="+- 0 2703 2653"/>
                  <a:gd name="T69" fmla="*/ T68 w 61"/>
                  <a:gd name="T70" fmla="+- 0 2967 2872"/>
                  <a:gd name="T71" fmla="*/ 2967 h 112"/>
                  <a:gd name="T72" fmla="+- 0 2699 2653"/>
                  <a:gd name="T73" fmla="*/ T72 w 61"/>
                  <a:gd name="T74" fmla="+- 0 2969 2872"/>
                  <a:gd name="T75" fmla="*/ 2969 h 112"/>
                  <a:gd name="T76" fmla="+- 0 2694 2653"/>
                  <a:gd name="T77" fmla="*/ T76 w 61"/>
                  <a:gd name="T78" fmla="+- 0 2971 2872"/>
                  <a:gd name="T79" fmla="*/ 2971 h 112"/>
                  <a:gd name="T80" fmla="+- 0 2686 2653"/>
                  <a:gd name="T81" fmla="*/ T80 w 61"/>
                  <a:gd name="T82" fmla="+- 0 2972 2872"/>
                  <a:gd name="T83" fmla="*/ 2972 h 112"/>
                  <a:gd name="T84" fmla="+- 0 2686 2653"/>
                  <a:gd name="T85" fmla="*/ T84 w 61"/>
                  <a:gd name="T86" fmla="+- 0 2984 2872"/>
                  <a:gd name="T87" fmla="*/ 2984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61" h="112">
                    <a:moveTo>
                      <a:pt x="33" y="112"/>
                    </a:moveTo>
                    <a:lnTo>
                      <a:pt x="28" y="112"/>
                    </a:lnTo>
                    <a:lnTo>
                      <a:pt x="28" y="100"/>
                    </a:lnTo>
                    <a:lnTo>
                      <a:pt x="16" y="99"/>
                    </a:lnTo>
                    <a:lnTo>
                      <a:pt x="8" y="95"/>
                    </a:lnTo>
                    <a:lnTo>
                      <a:pt x="1" y="83"/>
                    </a:lnTo>
                    <a:lnTo>
                      <a:pt x="0" y="78"/>
                    </a:lnTo>
                    <a:lnTo>
                      <a:pt x="0" y="70"/>
                    </a:lnTo>
                    <a:lnTo>
                      <a:pt x="11" y="70"/>
                    </a:lnTo>
                    <a:lnTo>
                      <a:pt x="11" y="76"/>
                    </a:lnTo>
                    <a:lnTo>
                      <a:pt x="12" y="80"/>
                    </a:lnTo>
                    <a:lnTo>
                      <a:pt x="16" y="87"/>
                    </a:lnTo>
                    <a:lnTo>
                      <a:pt x="21" y="90"/>
                    </a:lnTo>
                    <a:lnTo>
                      <a:pt x="28" y="90"/>
                    </a:lnTo>
                    <a:lnTo>
                      <a:pt x="33" y="90"/>
                    </a:lnTo>
                    <a:lnTo>
                      <a:pt x="33" y="91"/>
                    </a:lnTo>
                    <a:lnTo>
                      <a:pt x="56" y="91"/>
                    </a:lnTo>
                    <a:lnTo>
                      <a:pt x="50" y="95"/>
                    </a:lnTo>
                    <a:lnTo>
                      <a:pt x="46" y="97"/>
                    </a:lnTo>
                    <a:lnTo>
                      <a:pt x="41" y="99"/>
                    </a:lnTo>
                    <a:lnTo>
                      <a:pt x="33" y="100"/>
                    </a:lnTo>
                    <a:lnTo>
                      <a:pt x="33" y="11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53" name="Group 801"/>
            <p:cNvGrpSpPr>
              <a:grpSpLocks/>
            </p:cNvGrpSpPr>
            <p:nvPr/>
          </p:nvGrpSpPr>
          <p:grpSpPr bwMode="auto">
            <a:xfrm>
              <a:off x="2489" y="2548"/>
              <a:ext cx="397" cy="189"/>
              <a:chOff x="2489" y="2548"/>
              <a:chExt cx="397" cy="189"/>
            </a:xfrm>
          </p:grpSpPr>
          <p:sp>
            <p:nvSpPr>
              <p:cNvPr id="466" name="Freeform 802"/>
              <p:cNvSpPr>
                <a:spLocks/>
              </p:cNvSpPr>
              <p:nvPr/>
            </p:nvSpPr>
            <p:spPr bwMode="auto">
              <a:xfrm>
                <a:off x="2489" y="2548"/>
                <a:ext cx="397" cy="189"/>
              </a:xfrm>
              <a:custGeom>
                <a:avLst/>
                <a:gdLst>
                  <a:gd name="T0" fmla="+- 0 2489 2489"/>
                  <a:gd name="T1" fmla="*/ T0 w 397"/>
                  <a:gd name="T2" fmla="+- 0 2548 2548"/>
                  <a:gd name="T3" fmla="*/ 2548 h 189"/>
                  <a:gd name="T4" fmla="+- 0 2886 2489"/>
                  <a:gd name="T5" fmla="*/ T4 w 397"/>
                  <a:gd name="T6" fmla="+- 0 2548 2548"/>
                  <a:gd name="T7" fmla="*/ 2548 h 189"/>
                  <a:gd name="T8" fmla="+- 0 2886 2489"/>
                  <a:gd name="T9" fmla="*/ T8 w 397"/>
                  <a:gd name="T10" fmla="+- 0 2737 2548"/>
                  <a:gd name="T11" fmla="*/ 2737 h 189"/>
                  <a:gd name="T12" fmla="+- 0 2489 2489"/>
                  <a:gd name="T13" fmla="*/ T12 w 397"/>
                  <a:gd name="T14" fmla="+- 0 2737 2548"/>
                  <a:gd name="T15" fmla="*/ 2737 h 189"/>
                  <a:gd name="T16" fmla="+- 0 2489 2489"/>
                  <a:gd name="T17" fmla="*/ T16 w 397"/>
                  <a:gd name="T18" fmla="+- 0 2548 2548"/>
                  <a:gd name="T19" fmla="*/ 2548 h 189"/>
                </a:gdLst>
                <a:ahLst/>
                <a:cxnLst>
                  <a:cxn ang="0">
                    <a:pos x="T1" y="T3"/>
                  </a:cxn>
                  <a:cxn ang="0">
                    <a:pos x="T5" y="T7"/>
                  </a:cxn>
                  <a:cxn ang="0">
                    <a:pos x="T9" y="T11"/>
                  </a:cxn>
                  <a:cxn ang="0">
                    <a:pos x="T13" y="T15"/>
                  </a:cxn>
                  <a:cxn ang="0">
                    <a:pos x="T17" y="T19"/>
                  </a:cxn>
                </a:cxnLst>
                <a:rect l="0" t="0" r="r" b="b"/>
                <a:pathLst>
                  <a:path w="397" h="189">
                    <a:moveTo>
                      <a:pt x="0" y="0"/>
                    </a:moveTo>
                    <a:lnTo>
                      <a:pt x="397" y="0"/>
                    </a:lnTo>
                    <a:lnTo>
                      <a:pt x="397" y="189"/>
                    </a:lnTo>
                    <a:lnTo>
                      <a:pt x="0" y="189"/>
                    </a:lnTo>
                    <a:lnTo>
                      <a:pt x="0" y="0"/>
                    </a:lnTo>
                    <a:close/>
                  </a:path>
                </a:pathLst>
              </a:custGeom>
              <a:noFill/>
              <a:ln w="15684">
                <a:solidFill>
                  <a:srgbClr val="9BD0D5"/>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54" name="Group 799"/>
            <p:cNvGrpSpPr>
              <a:grpSpLocks/>
            </p:cNvGrpSpPr>
            <p:nvPr/>
          </p:nvGrpSpPr>
          <p:grpSpPr bwMode="auto">
            <a:xfrm>
              <a:off x="2712" y="2573"/>
              <a:ext cx="151" cy="141"/>
              <a:chOff x="2712" y="2573"/>
              <a:chExt cx="151" cy="141"/>
            </a:xfrm>
          </p:grpSpPr>
          <p:sp>
            <p:nvSpPr>
              <p:cNvPr id="465" name="Freeform 800"/>
              <p:cNvSpPr>
                <a:spLocks/>
              </p:cNvSpPr>
              <p:nvPr/>
            </p:nvSpPr>
            <p:spPr bwMode="auto">
              <a:xfrm>
                <a:off x="2712" y="2573"/>
                <a:ext cx="151" cy="141"/>
              </a:xfrm>
              <a:custGeom>
                <a:avLst/>
                <a:gdLst>
                  <a:gd name="T0" fmla="+- 0 2863 2712"/>
                  <a:gd name="T1" fmla="*/ T0 w 151"/>
                  <a:gd name="T2" fmla="+- 0 2713 2573"/>
                  <a:gd name="T3" fmla="*/ 2713 h 141"/>
                  <a:gd name="T4" fmla="+- 0 2731 2712"/>
                  <a:gd name="T5" fmla="*/ T4 w 151"/>
                  <a:gd name="T6" fmla="+- 0 2701 2573"/>
                  <a:gd name="T7" fmla="*/ 2701 h 141"/>
                  <a:gd name="T8" fmla="+- 0 2742 2712"/>
                  <a:gd name="T9" fmla="*/ T8 w 151"/>
                  <a:gd name="T10" fmla="+- 0 2684 2573"/>
                  <a:gd name="T11" fmla="*/ 2684 h 141"/>
                  <a:gd name="T12" fmla="+- 0 2748 2712"/>
                  <a:gd name="T13" fmla="*/ T12 w 151"/>
                  <a:gd name="T14" fmla="+- 0 2665 2573"/>
                  <a:gd name="T15" fmla="*/ 2665 h 141"/>
                  <a:gd name="T16" fmla="+- 0 2739 2712"/>
                  <a:gd name="T17" fmla="*/ T16 w 151"/>
                  <a:gd name="T18" fmla="+- 0 2600 2573"/>
                  <a:gd name="T19" fmla="*/ 2600 h 141"/>
                  <a:gd name="T20" fmla="+- 0 2712 2712"/>
                  <a:gd name="T21" fmla="*/ T20 w 151"/>
                  <a:gd name="T22" fmla="+- 0 2573 2573"/>
                  <a:gd name="T23" fmla="*/ 2573 h 141"/>
                  <a:gd name="T24" fmla="+- 0 2863 2712"/>
                  <a:gd name="T25" fmla="*/ T24 w 151"/>
                  <a:gd name="T26" fmla="+- 0 2573 2573"/>
                  <a:gd name="T27" fmla="*/ 2573 h 141"/>
                  <a:gd name="T28" fmla="+- 0 2863 2712"/>
                  <a:gd name="T29" fmla="*/ T28 w 151"/>
                  <a:gd name="T30" fmla="+- 0 2713 2573"/>
                  <a:gd name="T31" fmla="*/ 2713 h 14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1" h="141">
                    <a:moveTo>
                      <a:pt x="151" y="140"/>
                    </a:moveTo>
                    <a:lnTo>
                      <a:pt x="19" y="128"/>
                    </a:lnTo>
                    <a:lnTo>
                      <a:pt x="30" y="111"/>
                    </a:lnTo>
                    <a:lnTo>
                      <a:pt x="36" y="92"/>
                    </a:lnTo>
                    <a:lnTo>
                      <a:pt x="27" y="27"/>
                    </a:lnTo>
                    <a:lnTo>
                      <a:pt x="0" y="0"/>
                    </a:lnTo>
                    <a:lnTo>
                      <a:pt x="151" y="0"/>
                    </a:lnTo>
                    <a:lnTo>
                      <a:pt x="151" y="14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55" name="Group 797"/>
            <p:cNvGrpSpPr>
              <a:grpSpLocks/>
            </p:cNvGrpSpPr>
            <p:nvPr/>
          </p:nvGrpSpPr>
          <p:grpSpPr bwMode="auto">
            <a:xfrm>
              <a:off x="2509" y="2573"/>
              <a:ext cx="143" cy="141"/>
              <a:chOff x="2509" y="2573"/>
              <a:chExt cx="143" cy="141"/>
            </a:xfrm>
          </p:grpSpPr>
          <p:sp>
            <p:nvSpPr>
              <p:cNvPr id="464" name="Freeform 798"/>
              <p:cNvSpPr>
                <a:spLocks/>
              </p:cNvSpPr>
              <p:nvPr/>
            </p:nvSpPr>
            <p:spPr bwMode="auto">
              <a:xfrm>
                <a:off x="2509" y="2573"/>
                <a:ext cx="143" cy="141"/>
              </a:xfrm>
              <a:custGeom>
                <a:avLst/>
                <a:gdLst>
                  <a:gd name="T0" fmla="+- 0 2646 2509"/>
                  <a:gd name="T1" fmla="*/ T0 w 143"/>
                  <a:gd name="T2" fmla="+- 0 2713 2573"/>
                  <a:gd name="T3" fmla="*/ 2713 h 141"/>
                  <a:gd name="T4" fmla="+- 0 2509 2509"/>
                  <a:gd name="T5" fmla="*/ T4 w 143"/>
                  <a:gd name="T6" fmla="+- 0 2713 2573"/>
                  <a:gd name="T7" fmla="*/ 2713 h 141"/>
                  <a:gd name="T8" fmla="+- 0 2509 2509"/>
                  <a:gd name="T9" fmla="*/ T8 w 143"/>
                  <a:gd name="T10" fmla="+- 0 2573 2573"/>
                  <a:gd name="T11" fmla="*/ 2573 h 141"/>
                  <a:gd name="T12" fmla="+- 0 2652 2509"/>
                  <a:gd name="T13" fmla="*/ T12 w 143"/>
                  <a:gd name="T14" fmla="+- 0 2574 2573"/>
                  <a:gd name="T15" fmla="*/ 2574 h 141"/>
                  <a:gd name="T16" fmla="+- 0 2637 2509"/>
                  <a:gd name="T17" fmla="*/ T16 w 143"/>
                  <a:gd name="T18" fmla="+- 0 2586 2573"/>
                  <a:gd name="T19" fmla="*/ 2586 h 141"/>
                  <a:gd name="T20" fmla="+- 0 2625 2509"/>
                  <a:gd name="T21" fmla="*/ T20 w 143"/>
                  <a:gd name="T22" fmla="+- 0 2603 2573"/>
                  <a:gd name="T23" fmla="*/ 2603 h 141"/>
                  <a:gd name="T24" fmla="+- 0 2618 2509"/>
                  <a:gd name="T25" fmla="*/ T24 w 143"/>
                  <a:gd name="T26" fmla="+- 0 2623 2573"/>
                  <a:gd name="T27" fmla="*/ 2623 h 141"/>
                  <a:gd name="T28" fmla="+- 0 2615 2509"/>
                  <a:gd name="T29" fmla="*/ T28 w 143"/>
                  <a:gd name="T30" fmla="+- 0 2646 2573"/>
                  <a:gd name="T31" fmla="*/ 2646 h 141"/>
                  <a:gd name="T32" fmla="+- 0 2616 2509"/>
                  <a:gd name="T33" fmla="*/ T32 w 143"/>
                  <a:gd name="T34" fmla="+- 0 2662 2573"/>
                  <a:gd name="T35" fmla="*/ 2662 h 141"/>
                  <a:gd name="T36" fmla="+- 0 2622 2509"/>
                  <a:gd name="T37" fmla="*/ T36 w 143"/>
                  <a:gd name="T38" fmla="+- 0 2681 2573"/>
                  <a:gd name="T39" fmla="*/ 2681 h 141"/>
                  <a:gd name="T40" fmla="+- 0 2633 2509"/>
                  <a:gd name="T41" fmla="*/ T40 w 143"/>
                  <a:gd name="T42" fmla="+- 0 2698 2573"/>
                  <a:gd name="T43" fmla="*/ 2698 h 141"/>
                  <a:gd name="T44" fmla="+- 0 2646 2509"/>
                  <a:gd name="T45" fmla="*/ T44 w 143"/>
                  <a:gd name="T46" fmla="+- 0 2713 2573"/>
                  <a:gd name="T47" fmla="*/ 2713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3" h="141">
                    <a:moveTo>
                      <a:pt x="137" y="140"/>
                    </a:moveTo>
                    <a:lnTo>
                      <a:pt x="0" y="140"/>
                    </a:lnTo>
                    <a:lnTo>
                      <a:pt x="0" y="0"/>
                    </a:lnTo>
                    <a:lnTo>
                      <a:pt x="143" y="1"/>
                    </a:lnTo>
                    <a:lnTo>
                      <a:pt x="128" y="13"/>
                    </a:lnTo>
                    <a:lnTo>
                      <a:pt x="116" y="30"/>
                    </a:lnTo>
                    <a:lnTo>
                      <a:pt x="109" y="50"/>
                    </a:lnTo>
                    <a:lnTo>
                      <a:pt x="106" y="73"/>
                    </a:lnTo>
                    <a:lnTo>
                      <a:pt x="107" y="89"/>
                    </a:lnTo>
                    <a:lnTo>
                      <a:pt x="113" y="108"/>
                    </a:lnTo>
                    <a:lnTo>
                      <a:pt x="124" y="125"/>
                    </a:lnTo>
                    <a:lnTo>
                      <a:pt x="137" y="14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56" name="Group 791"/>
            <p:cNvGrpSpPr>
              <a:grpSpLocks/>
            </p:cNvGrpSpPr>
            <p:nvPr/>
          </p:nvGrpSpPr>
          <p:grpSpPr bwMode="auto">
            <a:xfrm>
              <a:off x="2653" y="2586"/>
              <a:ext cx="61" cy="112"/>
              <a:chOff x="2653" y="2586"/>
              <a:chExt cx="61" cy="112"/>
            </a:xfrm>
          </p:grpSpPr>
          <p:sp>
            <p:nvSpPr>
              <p:cNvPr id="459" name="Freeform 796"/>
              <p:cNvSpPr>
                <a:spLocks/>
              </p:cNvSpPr>
              <p:nvPr/>
            </p:nvSpPr>
            <p:spPr bwMode="auto">
              <a:xfrm>
                <a:off x="2653" y="2586"/>
                <a:ext cx="61" cy="112"/>
              </a:xfrm>
              <a:custGeom>
                <a:avLst/>
                <a:gdLst>
                  <a:gd name="T0" fmla="+- 0 2686 2653"/>
                  <a:gd name="T1" fmla="*/ T0 w 61"/>
                  <a:gd name="T2" fmla="+- 0 2676 2586"/>
                  <a:gd name="T3" fmla="*/ 2676 h 112"/>
                  <a:gd name="T4" fmla="+- 0 2681 2653"/>
                  <a:gd name="T5" fmla="*/ T4 w 61"/>
                  <a:gd name="T6" fmla="+- 0 2676 2586"/>
                  <a:gd name="T7" fmla="*/ 2676 h 112"/>
                  <a:gd name="T8" fmla="+- 0 2681 2653"/>
                  <a:gd name="T9" fmla="*/ T8 w 61"/>
                  <a:gd name="T10" fmla="+- 0 2643 2586"/>
                  <a:gd name="T11" fmla="*/ 2643 h 112"/>
                  <a:gd name="T12" fmla="+- 0 2672 2653"/>
                  <a:gd name="T13" fmla="*/ T12 w 61"/>
                  <a:gd name="T14" fmla="+- 0 2641 2586"/>
                  <a:gd name="T15" fmla="*/ 2641 h 112"/>
                  <a:gd name="T16" fmla="+- 0 2665 2653"/>
                  <a:gd name="T17" fmla="*/ T16 w 61"/>
                  <a:gd name="T18" fmla="+- 0 2638 2586"/>
                  <a:gd name="T19" fmla="*/ 2638 h 112"/>
                  <a:gd name="T20" fmla="+- 0 2657 2653"/>
                  <a:gd name="T21" fmla="*/ T20 w 61"/>
                  <a:gd name="T22" fmla="+- 0 2630 2586"/>
                  <a:gd name="T23" fmla="*/ 2630 h 112"/>
                  <a:gd name="T24" fmla="+- 0 2655 2653"/>
                  <a:gd name="T25" fmla="*/ T24 w 61"/>
                  <a:gd name="T26" fmla="+- 0 2625 2586"/>
                  <a:gd name="T27" fmla="*/ 2625 h 112"/>
                  <a:gd name="T28" fmla="+- 0 2655 2653"/>
                  <a:gd name="T29" fmla="*/ T28 w 61"/>
                  <a:gd name="T30" fmla="+- 0 2612 2586"/>
                  <a:gd name="T31" fmla="*/ 2612 h 112"/>
                  <a:gd name="T32" fmla="+- 0 2657 2653"/>
                  <a:gd name="T33" fmla="*/ T32 w 61"/>
                  <a:gd name="T34" fmla="+- 0 2606 2586"/>
                  <a:gd name="T35" fmla="*/ 2606 h 112"/>
                  <a:gd name="T36" fmla="+- 0 2666 2653"/>
                  <a:gd name="T37" fmla="*/ T36 w 61"/>
                  <a:gd name="T38" fmla="+- 0 2596 2586"/>
                  <a:gd name="T39" fmla="*/ 2596 h 112"/>
                  <a:gd name="T40" fmla="+- 0 2672 2653"/>
                  <a:gd name="T41" fmla="*/ T40 w 61"/>
                  <a:gd name="T42" fmla="+- 0 2594 2586"/>
                  <a:gd name="T43" fmla="*/ 2594 h 112"/>
                  <a:gd name="T44" fmla="+- 0 2681 2653"/>
                  <a:gd name="T45" fmla="*/ T44 w 61"/>
                  <a:gd name="T46" fmla="+- 0 2594 2586"/>
                  <a:gd name="T47" fmla="*/ 2594 h 112"/>
                  <a:gd name="T48" fmla="+- 0 2681 2653"/>
                  <a:gd name="T49" fmla="*/ T48 w 61"/>
                  <a:gd name="T50" fmla="+- 0 2586 2586"/>
                  <a:gd name="T51" fmla="*/ 2586 h 112"/>
                  <a:gd name="T52" fmla="+- 0 2686 2653"/>
                  <a:gd name="T53" fmla="*/ T52 w 61"/>
                  <a:gd name="T54" fmla="+- 0 2586 2586"/>
                  <a:gd name="T55" fmla="*/ 2586 h 112"/>
                  <a:gd name="T56" fmla="+- 0 2686 2653"/>
                  <a:gd name="T57" fmla="*/ T56 w 61"/>
                  <a:gd name="T58" fmla="+- 0 2594 2586"/>
                  <a:gd name="T59" fmla="*/ 2594 h 112"/>
                  <a:gd name="T60" fmla="+- 0 2694 2653"/>
                  <a:gd name="T61" fmla="*/ T60 w 61"/>
                  <a:gd name="T62" fmla="+- 0 2594 2586"/>
                  <a:gd name="T63" fmla="*/ 2594 h 112"/>
                  <a:gd name="T64" fmla="+- 0 2701 2653"/>
                  <a:gd name="T65" fmla="*/ T64 w 61"/>
                  <a:gd name="T66" fmla="+- 0 2597 2586"/>
                  <a:gd name="T67" fmla="*/ 2597 h 112"/>
                  <a:gd name="T68" fmla="+- 0 2705 2653"/>
                  <a:gd name="T69" fmla="*/ T68 w 61"/>
                  <a:gd name="T70" fmla="+- 0 2601 2586"/>
                  <a:gd name="T71" fmla="*/ 2601 h 112"/>
                  <a:gd name="T72" fmla="+- 0 2707 2653"/>
                  <a:gd name="T73" fmla="*/ T72 w 61"/>
                  <a:gd name="T74" fmla="+- 0 2603 2586"/>
                  <a:gd name="T75" fmla="*/ 2603 h 112"/>
                  <a:gd name="T76" fmla="+- 0 2681 2653"/>
                  <a:gd name="T77" fmla="*/ T76 w 61"/>
                  <a:gd name="T78" fmla="+- 0 2603 2586"/>
                  <a:gd name="T79" fmla="*/ 2603 h 112"/>
                  <a:gd name="T80" fmla="+- 0 2675 2653"/>
                  <a:gd name="T81" fmla="*/ T80 w 61"/>
                  <a:gd name="T82" fmla="+- 0 2603 2586"/>
                  <a:gd name="T83" fmla="*/ 2603 h 112"/>
                  <a:gd name="T84" fmla="+- 0 2671 2653"/>
                  <a:gd name="T85" fmla="*/ T84 w 61"/>
                  <a:gd name="T86" fmla="+- 0 2605 2586"/>
                  <a:gd name="T87" fmla="*/ 2605 h 112"/>
                  <a:gd name="T88" fmla="+- 0 2669 2653"/>
                  <a:gd name="T89" fmla="*/ T88 w 61"/>
                  <a:gd name="T90" fmla="+- 0 2608 2586"/>
                  <a:gd name="T91" fmla="*/ 2608 h 112"/>
                  <a:gd name="T92" fmla="+- 0 2667 2653"/>
                  <a:gd name="T93" fmla="*/ T92 w 61"/>
                  <a:gd name="T94" fmla="+- 0 2611 2586"/>
                  <a:gd name="T95" fmla="*/ 2611 h 112"/>
                  <a:gd name="T96" fmla="+- 0 2666 2653"/>
                  <a:gd name="T97" fmla="*/ T96 w 61"/>
                  <a:gd name="T98" fmla="+- 0 2614 2586"/>
                  <a:gd name="T99" fmla="*/ 2614 h 112"/>
                  <a:gd name="T100" fmla="+- 0 2666 2653"/>
                  <a:gd name="T101" fmla="*/ T100 w 61"/>
                  <a:gd name="T102" fmla="+- 0 2621 2586"/>
                  <a:gd name="T103" fmla="*/ 2621 h 112"/>
                  <a:gd name="T104" fmla="+- 0 2667 2653"/>
                  <a:gd name="T105" fmla="*/ T104 w 61"/>
                  <a:gd name="T106" fmla="+- 0 2625 2586"/>
                  <a:gd name="T107" fmla="*/ 2625 h 112"/>
                  <a:gd name="T108" fmla="+- 0 2670 2653"/>
                  <a:gd name="T109" fmla="*/ T108 w 61"/>
                  <a:gd name="T110" fmla="+- 0 2627 2586"/>
                  <a:gd name="T111" fmla="*/ 2627 h 112"/>
                  <a:gd name="T112" fmla="+- 0 2672 2653"/>
                  <a:gd name="T113" fmla="*/ T112 w 61"/>
                  <a:gd name="T114" fmla="+- 0 2629 2586"/>
                  <a:gd name="T115" fmla="*/ 2629 h 112"/>
                  <a:gd name="T116" fmla="+- 0 2676 2653"/>
                  <a:gd name="T117" fmla="*/ T116 w 61"/>
                  <a:gd name="T118" fmla="+- 0 2631 2586"/>
                  <a:gd name="T119" fmla="*/ 2631 h 112"/>
                  <a:gd name="T120" fmla="+- 0 2681 2653"/>
                  <a:gd name="T121" fmla="*/ T120 w 61"/>
                  <a:gd name="T122" fmla="+- 0 2632 2586"/>
                  <a:gd name="T123" fmla="*/ 2632 h 112"/>
                  <a:gd name="T124" fmla="+- 0 2686 2653"/>
                  <a:gd name="T125" fmla="*/ T124 w 61"/>
                  <a:gd name="T126" fmla="+- 0 2632 2586"/>
                  <a:gd name="T127" fmla="*/ 2632 h 112"/>
                  <a:gd name="T128" fmla="+- 0 2686 2653"/>
                  <a:gd name="T129" fmla="*/ T128 w 61"/>
                  <a:gd name="T130" fmla="+- 0 2633 2586"/>
                  <a:gd name="T131" fmla="*/ 2633 h 112"/>
                  <a:gd name="T132" fmla="+- 0 2696 2653"/>
                  <a:gd name="T133" fmla="*/ T132 w 61"/>
                  <a:gd name="T134" fmla="+- 0 2635 2586"/>
                  <a:gd name="T135" fmla="*/ 2635 h 112"/>
                  <a:gd name="T136" fmla="+- 0 2702 2653"/>
                  <a:gd name="T137" fmla="*/ T136 w 61"/>
                  <a:gd name="T138" fmla="+- 0 2638 2586"/>
                  <a:gd name="T139" fmla="*/ 2638 h 112"/>
                  <a:gd name="T140" fmla="+- 0 2711 2653"/>
                  <a:gd name="T141" fmla="*/ T140 w 61"/>
                  <a:gd name="T142" fmla="+- 0 2644 2586"/>
                  <a:gd name="T143" fmla="*/ 2644 h 112"/>
                  <a:gd name="T144" fmla="+- 0 2686 2653"/>
                  <a:gd name="T145" fmla="*/ T144 w 61"/>
                  <a:gd name="T146" fmla="+- 0 2644 2586"/>
                  <a:gd name="T147" fmla="*/ 2644 h 112"/>
                  <a:gd name="T148" fmla="+- 0 2686 2653"/>
                  <a:gd name="T149" fmla="*/ T148 w 61"/>
                  <a:gd name="T150" fmla="+- 0 2676 2586"/>
                  <a:gd name="T151" fmla="*/ 2676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61" h="112">
                    <a:moveTo>
                      <a:pt x="33" y="90"/>
                    </a:moveTo>
                    <a:lnTo>
                      <a:pt x="28" y="90"/>
                    </a:lnTo>
                    <a:lnTo>
                      <a:pt x="28" y="57"/>
                    </a:lnTo>
                    <a:lnTo>
                      <a:pt x="19" y="55"/>
                    </a:lnTo>
                    <a:lnTo>
                      <a:pt x="12" y="52"/>
                    </a:lnTo>
                    <a:lnTo>
                      <a:pt x="4" y="44"/>
                    </a:lnTo>
                    <a:lnTo>
                      <a:pt x="2" y="39"/>
                    </a:lnTo>
                    <a:lnTo>
                      <a:pt x="2" y="26"/>
                    </a:lnTo>
                    <a:lnTo>
                      <a:pt x="4" y="20"/>
                    </a:lnTo>
                    <a:lnTo>
                      <a:pt x="13" y="10"/>
                    </a:lnTo>
                    <a:lnTo>
                      <a:pt x="19" y="8"/>
                    </a:lnTo>
                    <a:lnTo>
                      <a:pt x="28" y="8"/>
                    </a:lnTo>
                    <a:lnTo>
                      <a:pt x="28" y="0"/>
                    </a:lnTo>
                    <a:lnTo>
                      <a:pt x="33" y="0"/>
                    </a:lnTo>
                    <a:lnTo>
                      <a:pt x="33" y="8"/>
                    </a:lnTo>
                    <a:lnTo>
                      <a:pt x="41" y="8"/>
                    </a:lnTo>
                    <a:lnTo>
                      <a:pt x="48" y="11"/>
                    </a:lnTo>
                    <a:lnTo>
                      <a:pt x="52" y="15"/>
                    </a:lnTo>
                    <a:lnTo>
                      <a:pt x="54" y="17"/>
                    </a:lnTo>
                    <a:lnTo>
                      <a:pt x="28" y="17"/>
                    </a:lnTo>
                    <a:lnTo>
                      <a:pt x="22" y="17"/>
                    </a:lnTo>
                    <a:lnTo>
                      <a:pt x="18" y="19"/>
                    </a:lnTo>
                    <a:lnTo>
                      <a:pt x="16" y="22"/>
                    </a:lnTo>
                    <a:lnTo>
                      <a:pt x="14" y="25"/>
                    </a:lnTo>
                    <a:lnTo>
                      <a:pt x="13" y="28"/>
                    </a:lnTo>
                    <a:lnTo>
                      <a:pt x="13" y="35"/>
                    </a:lnTo>
                    <a:lnTo>
                      <a:pt x="14" y="39"/>
                    </a:lnTo>
                    <a:lnTo>
                      <a:pt x="17" y="41"/>
                    </a:lnTo>
                    <a:lnTo>
                      <a:pt x="19" y="43"/>
                    </a:lnTo>
                    <a:lnTo>
                      <a:pt x="23" y="45"/>
                    </a:lnTo>
                    <a:lnTo>
                      <a:pt x="28" y="46"/>
                    </a:lnTo>
                    <a:lnTo>
                      <a:pt x="33" y="46"/>
                    </a:lnTo>
                    <a:lnTo>
                      <a:pt x="33" y="47"/>
                    </a:lnTo>
                    <a:lnTo>
                      <a:pt x="43" y="49"/>
                    </a:lnTo>
                    <a:lnTo>
                      <a:pt x="49" y="52"/>
                    </a:lnTo>
                    <a:lnTo>
                      <a:pt x="58" y="58"/>
                    </a:lnTo>
                    <a:lnTo>
                      <a:pt x="33" y="58"/>
                    </a:lnTo>
                    <a:lnTo>
                      <a:pt x="33" y="9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60" name="Freeform 795"/>
              <p:cNvSpPr>
                <a:spLocks/>
              </p:cNvSpPr>
              <p:nvPr/>
            </p:nvSpPr>
            <p:spPr bwMode="auto">
              <a:xfrm>
                <a:off x="2653" y="2586"/>
                <a:ext cx="61" cy="112"/>
              </a:xfrm>
              <a:custGeom>
                <a:avLst/>
                <a:gdLst>
                  <a:gd name="T0" fmla="+- 0 2686 2653"/>
                  <a:gd name="T1" fmla="*/ T0 w 61"/>
                  <a:gd name="T2" fmla="+- 0 2632 2586"/>
                  <a:gd name="T3" fmla="*/ 2632 h 112"/>
                  <a:gd name="T4" fmla="+- 0 2681 2653"/>
                  <a:gd name="T5" fmla="*/ T4 w 61"/>
                  <a:gd name="T6" fmla="+- 0 2632 2586"/>
                  <a:gd name="T7" fmla="*/ 2632 h 112"/>
                  <a:gd name="T8" fmla="+- 0 2681 2653"/>
                  <a:gd name="T9" fmla="*/ T8 w 61"/>
                  <a:gd name="T10" fmla="+- 0 2603 2586"/>
                  <a:gd name="T11" fmla="*/ 2603 h 112"/>
                  <a:gd name="T12" fmla="+- 0 2707 2653"/>
                  <a:gd name="T13" fmla="*/ T12 w 61"/>
                  <a:gd name="T14" fmla="+- 0 2603 2586"/>
                  <a:gd name="T15" fmla="*/ 2603 h 112"/>
                  <a:gd name="T16" fmla="+- 0 2686 2653"/>
                  <a:gd name="T17" fmla="*/ T16 w 61"/>
                  <a:gd name="T18" fmla="+- 0 2603 2586"/>
                  <a:gd name="T19" fmla="*/ 2603 h 112"/>
                  <a:gd name="T20" fmla="+- 0 2686 2653"/>
                  <a:gd name="T21" fmla="*/ T20 w 61"/>
                  <a:gd name="T22" fmla="+- 0 2632 2586"/>
                  <a:gd name="T23" fmla="*/ 2632 h 112"/>
                </a:gdLst>
                <a:ahLst/>
                <a:cxnLst>
                  <a:cxn ang="0">
                    <a:pos x="T1" y="T3"/>
                  </a:cxn>
                  <a:cxn ang="0">
                    <a:pos x="T5" y="T7"/>
                  </a:cxn>
                  <a:cxn ang="0">
                    <a:pos x="T9" y="T11"/>
                  </a:cxn>
                  <a:cxn ang="0">
                    <a:pos x="T13" y="T15"/>
                  </a:cxn>
                  <a:cxn ang="0">
                    <a:pos x="T17" y="T19"/>
                  </a:cxn>
                  <a:cxn ang="0">
                    <a:pos x="T21" y="T23"/>
                  </a:cxn>
                </a:cxnLst>
                <a:rect l="0" t="0" r="r" b="b"/>
                <a:pathLst>
                  <a:path w="61" h="112">
                    <a:moveTo>
                      <a:pt x="33" y="46"/>
                    </a:moveTo>
                    <a:lnTo>
                      <a:pt x="28" y="46"/>
                    </a:lnTo>
                    <a:lnTo>
                      <a:pt x="28" y="17"/>
                    </a:lnTo>
                    <a:lnTo>
                      <a:pt x="54" y="17"/>
                    </a:lnTo>
                    <a:lnTo>
                      <a:pt x="33" y="17"/>
                    </a:lnTo>
                    <a:lnTo>
                      <a:pt x="33" y="46"/>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61" name="Freeform 794"/>
              <p:cNvSpPr>
                <a:spLocks/>
              </p:cNvSpPr>
              <p:nvPr/>
            </p:nvSpPr>
            <p:spPr bwMode="auto">
              <a:xfrm>
                <a:off x="2653" y="2586"/>
                <a:ext cx="61" cy="112"/>
              </a:xfrm>
              <a:custGeom>
                <a:avLst/>
                <a:gdLst>
                  <a:gd name="T0" fmla="+- 0 2712 2653"/>
                  <a:gd name="T1" fmla="*/ T0 w 61"/>
                  <a:gd name="T2" fmla="+- 0 2617 2586"/>
                  <a:gd name="T3" fmla="*/ 2617 h 112"/>
                  <a:gd name="T4" fmla="+- 0 2701 2653"/>
                  <a:gd name="T5" fmla="*/ T4 w 61"/>
                  <a:gd name="T6" fmla="+- 0 2617 2586"/>
                  <a:gd name="T7" fmla="*/ 2617 h 112"/>
                  <a:gd name="T8" fmla="+- 0 2701 2653"/>
                  <a:gd name="T9" fmla="*/ T8 w 61"/>
                  <a:gd name="T10" fmla="+- 0 2614 2586"/>
                  <a:gd name="T11" fmla="*/ 2614 h 112"/>
                  <a:gd name="T12" fmla="+- 0 2700 2653"/>
                  <a:gd name="T13" fmla="*/ T12 w 61"/>
                  <a:gd name="T14" fmla="+- 0 2612 2586"/>
                  <a:gd name="T15" fmla="*/ 2612 h 112"/>
                  <a:gd name="T16" fmla="+- 0 2699 2653"/>
                  <a:gd name="T17" fmla="*/ T16 w 61"/>
                  <a:gd name="T18" fmla="+- 0 2609 2586"/>
                  <a:gd name="T19" fmla="*/ 2609 h 112"/>
                  <a:gd name="T20" fmla="+- 0 2696 2653"/>
                  <a:gd name="T21" fmla="*/ T20 w 61"/>
                  <a:gd name="T22" fmla="+- 0 2605 2586"/>
                  <a:gd name="T23" fmla="*/ 2605 h 112"/>
                  <a:gd name="T24" fmla="+- 0 2692 2653"/>
                  <a:gd name="T25" fmla="*/ T24 w 61"/>
                  <a:gd name="T26" fmla="+- 0 2603 2586"/>
                  <a:gd name="T27" fmla="*/ 2603 h 112"/>
                  <a:gd name="T28" fmla="+- 0 2686 2653"/>
                  <a:gd name="T29" fmla="*/ T28 w 61"/>
                  <a:gd name="T30" fmla="+- 0 2603 2586"/>
                  <a:gd name="T31" fmla="*/ 2603 h 112"/>
                  <a:gd name="T32" fmla="+- 0 2707 2653"/>
                  <a:gd name="T33" fmla="*/ T32 w 61"/>
                  <a:gd name="T34" fmla="+- 0 2603 2586"/>
                  <a:gd name="T35" fmla="*/ 2603 h 112"/>
                  <a:gd name="T36" fmla="+- 0 2709 2653"/>
                  <a:gd name="T37" fmla="*/ T36 w 61"/>
                  <a:gd name="T38" fmla="+- 0 2605 2586"/>
                  <a:gd name="T39" fmla="*/ 2605 h 112"/>
                  <a:gd name="T40" fmla="+- 0 2711 2653"/>
                  <a:gd name="T41" fmla="*/ T40 w 61"/>
                  <a:gd name="T42" fmla="+- 0 2611 2586"/>
                  <a:gd name="T43" fmla="*/ 2611 h 112"/>
                  <a:gd name="T44" fmla="+- 0 2712 2653"/>
                  <a:gd name="T45" fmla="*/ T44 w 61"/>
                  <a:gd name="T46" fmla="+- 0 2617 2586"/>
                  <a:gd name="T47" fmla="*/ 2617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1" h="112">
                    <a:moveTo>
                      <a:pt x="59" y="31"/>
                    </a:moveTo>
                    <a:lnTo>
                      <a:pt x="48" y="31"/>
                    </a:lnTo>
                    <a:lnTo>
                      <a:pt x="48" y="28"/>
                    </a:lnTo>
                    <a:lnTo>
                      <a:pt x="47" y="26"/>
                    </a:lnTo>
                    <a:lnTo>
                      <a:pt x="46" y="23"/>
                    </a:lnTo>
                    <a:lnTo>
                      <a:pt x="43" y="19"/>
                    </a:lnTo>
                    <a:lnTo>
                      <a:pt x="39" y="17"/>
                    </a:lnTo>
                    <a:lnTo>
                      <a:pt x="33" y="17"/>
                    </a:lnTo>
                    <a:lnTo>
                      <a:pt x="54" y="17"/>
                    </a:lnTo>
                    <a:lnTo>
                      <a:pt x="56" y="19"/>
                    </a:lnTo>
                    <a:lnTo>
                      <a:pt x="58" y="25"/>
                    </a:lnTo>
                    <a:lnTo>
                      <a:pt x="59" y="3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62" name="Freeform 793"/>
              <p:cNvSpPr>
                <a:spLocks/>
              </p:cNvSpPr>
              <p:nvPr/>
            </p:nvSpPr>
            <p:spPr bwMode="auto">
              <a:xfrm>
                <a:off x="2653" y="2586"/>
                <a:ext cx="61" cy="112"/>
              </a:xfrm>
              <a:custGeom>
                <a:avLst/>
                <a:gdLst>
                  <a:gd name="T0" fmla="+- 0 2709 2653"/>
                  <a:gd name="T1" fmla="*/ T0 w 61"/>
                  <a:gd name="T2" fmla="+- 0 2676 2586"/>
                  <a:gd name="T3" fmla="*/ 2676 h 112"/>
                  <a:gd name="T4" fmla="+- 0 2686 2653"/>
                  <a:gd name="T5" fmla="*/ T4 w 61"/>
                  <a:gd name="T6" fmla="+- 0 2676 2586"/>
                  <a:gd name="T7" fmla="*/ 2676 h 112"/>
                  <a:gd name="T8" fmla="+- 0 2693 2653"/>
                  <a:gd name="T9" fmla="*/ T8 w 61"/>
                  <a:gd name="T10" fmla="+- 0 2676 2586"/>
                  <a:gd name="T11" fmla="*/ 2676 h 112"/>
                  <a:gd name="T12" fmla="+- 0 2698 2653"/>
                  <a:gd name="T13" fmla="*/ T12 w 61"/>
                  <a:gd name="T14" fmla="+- 0 2674 2586"/>
                  <a:gd name="T15" fmla="*/ 2674 h 112"/>
                  <a:gd name="T16" fmla="+- 0 2702 2653"/>
                  <a:gd name="T17" fmla="*/ T16 w 61"/>
                  <a:gd name="T18" fmla="+- 0 2666 2586"/>
                  <a:gd name="T19" fmla="*/ 2666 h 112"/>
                  <a:gd name="T20" fmla="+- 0 2703 2653"/>
                  <a:gd name="T21" fmla="*/ T20 w 61"/>
                  <a:gd name="T22" fmla="+- 0 2664 2586"/>
                  <a:gd name="T23" fmla="*/ 2664 h 112"/>
                  <a:gd name="T24" fmla="+- 0 2703 2653"/>
                  <a:gd name="T25" fmla="*/ T24 w 61"/>
                  <a:gd name="T26" fmla="+- 0 2655 2586"/>
                  <a:gd name="T27" fmla="*/ 2655 h 112"/>
                  <a:gd name="T28" fmla="+- 0 2701 2653"/>
                  <a:gd name="T29" fmla="*/ T28 w 61"/>
                  <a:gd name="T30" fmla="+- 0 2651 2586"/>
                  <a:gd name="T31" fmla="*/ 2651 h 112"/>
                  <a:gd name="T32" fmla="+- 0 2697 2653"/>
                  <a:gd name="T33" fmla="*/ T32 w 61"/>
                  <a:gd name="T34" fmla="+- 0 2649 2586"/>
                  <a:gd name="T35" fmla="*/ 2649 h 112"/>
                  <a:gd name="T36" fmla="+- 0 2695 2653"/>
                  <a:gd name="T37" fmla="*/ T36 w 61"/>
                  <a:gd name="T38" fmla="+- 0 2647 2586"/>
                  <a:gd name="T39" fmla="*/ 2647 h 112"/>
                  <a:gd name="T40" fmla="+- 0 2691 2653"/>
                  <a:gd name="T41" fmla="*/ T40 w 61"/>
                  <a:gd name="T42" fmla="+- 0 2646 2586"/>
                  <a:gd name="T43" fmla="*/ 2646 h 112"/>
                  <a:gd name="T44" fmla="+- 0 2686 2653"/>
                  <a:gd name="T45" fmla="*/ T44 w 61"/>
                  <a:gd name="T46" fmla="+- 0 2644 2586"/>
                  <a:gd name="T47" fmla="*/ 2644 h 112"/>
                  <a:gd name="T48" fmla="+- 0 2711 2653"/>
                  <a:gd name="T49" fmla="*/ T48 w 61"/>
                  <a:gd name="T50" fmla="+- 0 2644 2586"/>
                  <a:gd name="T51" fmla="*/ 2644 h 112"/>
                  <a:gd name="T52" fmla="+- 0 2714 2653"/>
                  <a:gd name="T53" fmla="*/ T52 w 61"/>
                  <a:gd name="T54" fmla="+- 0 2650 2586"/>
                  <a:gd name="T55" fmla="*/ 2650 h 112"/>
                  <a:gd name="T56" fmla="+- 0 2714 2653"/>
                  <a:gd name="T57" fmla="*/ T56 w 61"/>
                  <a:gd name="T58" fmla="+- 0 2668 2586"/>
                  <a:gd name="T59" fmla="*/ 2668 h 112"/>
                  <a:gd name="T60" fmla="+- 0 2710 2653"/>
                  <a:gd name="T61" fmla="*/ T60 w 61"/>
                  <a:gd name="T62" fmla="+- 0 2676 2586"/>
                  <a:gd name="T63" fmla="*/ 2676 h 112"/>
                  <a:gd name="T64" fmla="+- 0 2709 2653"/>
                  <a:gd name="T65" fmla="*/ T64 w 61"/>
                  <a:gd name="T66" fmla="+- 0 2676 2586"/>
                  <a:gd name="T67" fmla="*/ 2676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112">
                    <a:moveTo>
                      <a:pt x="56" y="90"/>
                    </a:moveTo>
                    <a:lnTo>
                      <a:pt x="33" y="90"/>
                    </a:lnTo>
                    <a:lnTo>
                      <a:pt x="40" y="90"/>
                    </a:lnTo>
                    <a:lnTo>
                      <a:pt x="45" y="88"/>
                    </a:lnTo>
                    <a:lnTo>
                      <a:pt x="49" y="80"/>
                    </a:lnTo>
                    <a:lnTo>
                      <a:pt x="50" y="78"/>
                    </a:lnTo>
                    <a:lnTo>
                      <a:pt x="50" y="69"/>
                    </a:lnTo>
                    <a:lnTo>
                      <a:pt x="48" y="65"/>
                    </a:lnTo>
                    <a:lnTo>
                      <a:pt x="44" y="63"/>
                    </a:lnTo>
                    <a:lnTo>
                      <a:pt x="42" y="61"/>
                    </a:lnTo>
                    <a:lnTo>
                      <a:pt x="38" y="60"/>
                    </a:lnTo>
                    <a:lnTo>
                      <a:pt x="33" y="58"/>
                    </a:lnTo>
                    <a:lnTo>
                      <a:pt x="58" y="58"/>
                    </a:lnTo>
                    <a:lnTo>
                      <a:pt x="61" y="64"/>
                    </a:lnTo>
                    <a:lnTo>
                      <a:pt x="61" y="82"/>
                    </a:lnTo>
                    <a:lnTo>
                      <a:pt x="57" y="90"/>
                    </a:lnTo>
                    <a:lnTo>
                      <a:pt x="56" y="9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63" name="Freeform 792"/>
              <p:cNvSpPr>
                <a:spLocks/>
              </p:cNvSpPr>
              <p:nvPr/>
            </p:nvSpPr>
            <p:spPr bwMode="auto">
              <a:xfrm>
                <a:off x="2653" y="2586"/>
                <a:ext cx="61" cy="112"/>
              </a:xfrm>
              <a:custGeom>
                <a:avLst/>
                <a:gdLst>
                  <a:gd name="T0" fmla="+- 0 2686 2653"/>
                  <a:gd name="T1" fmla="*/ T0 w 61"/>
                  <a:gd name="T2" fmla="+- 0 2697 2586"/>
                  <a:gd name="T3" fmla="*/ 2697 h 112"/>
                  <a:gd name="T4" fmla="+- 0 2681 2653"/>
                  <a:gd name="T5" fmla="*/ T4 w 61"/>
                  <a:gd name="T6" fmla="+- 0 2697 2586"/>
                  <a:gd name="T7" fmla="*/ 2697 h 112"/>
                  <a:gd name="T8" fmla="+- 0 2681 2653"/>
                  <a:gd name="T9" fmla="*/ T8 w 61"/>
                  <a:gd name="T10" fmla="+- 0 2685 2586"/>
                  <a:gd name="T11" fmla="*/ 2685 h 112"/>
                  <a:gd name="T12" fmla="+- 0 2669 2653"/>
                  <a:gd name="T13" fmla="*/ T12 w 61"/>
                  <a:gd name="T14" fmla="+- 0 2685 2586"/>
                  <a:gd name="T15" fmla="*/ 2685 h 112"/>
                  <a:gd name="T16" fmla="+- 0 2661 2653"/>
                  <a:gd name="T17" fmla="*/ T16 w 61"/>
                  <a:gd name="T18" fmla="+- 0 2680 2586"/>
                  <a:gd name="T19" fmla="*/ 2680 h 112"/>
                  <a:gd name="T20" fmla="+- 0 2654 2653"/>
                  <a:gd name="T21" fmla="*/ T20 w 61"/>
                  <a:gd name="T22" fmla="+- 0 2669 2586"/>
                  <a:gd name="T23" fmla="*/ 2669 h 112"/>
                  <a:gd name="T24" fmla="+- 0 2653 2653"/>
                  <a:gd name="T25" fmla="*/ T24 w 61"/>
                  <a:gd name="T26" fmla="+- 0 2664 2586"/>
                  <a:gd name="T27" fmla="*/ 2664 h 112"/>
                  <a:gd name="T28" fmla="+- 0 2653 2653"/>
                  <a:gd name="T29" fmla="*/ T28 w 61"/>
                  <a:gd name="T30" fmla="+- 0 2656 2586"/>
                  <a:gd name="T31" fmla="*/ 2656 h 112"/>
                  <a:gd name="T32" fmla="+- 0 2664 2653"/>
                  <a:gd name="T33" fmla="*/ T32 w 61"/>
                  <a:gd name="T34" fmla="+- 0 2656 2586"/>
                  <a:gd name="T35" fmla="*/ 2656 h 112"/>
                  <a:gd name="T36" fmla="+- 0 2664 2653"/>
                  <a:gd name="T37" fmla="*/ T36 w 61"/>
                  <a:gd name="T38" fmla="+- 0 2662 2586"/>
                  <a:gd name="T39" fmla="*/ 2662 h 112"/>
                  <a:gd name="T40" fmla="+- 0 2665 2653"/>
                  <a:gd name="T41" fmla="*/ T40 w 61"/>
                  <a:gd name="T42" fmla="+- 0 2666 2586"/>
                  <a:gd name="T43" fmla="*/ 2666 h 112"/>
                  <a:gd name="T44" fmla="+- 0 2669 2653"/>
                  <a:gd name="T45" fmla="*/ T44 w 61"/>
                  <a:gd name="T46" fmla="+- 0 2673 2586"/>
                  <a:gd name="T47" fmla="*/ 2673 h 112"/>
                  <a:gd name="T48" fmla="+- 0 2674 2653"/>
                  <a:gd name="T49" fmla="*/ T48 w 61"/>
                  <a:gd name="T50" fmla="+- 0 2676 2586"/>
                  <a:gd name="T51" fmla="*/ 2676 h 112"/>
                  <a:gd name="T52" fmla="+- 0 2681 2653"/>
                  <a:gd name="T53" fmla="*/ T52 w 61"/>
                  <a:gd name="T54" fmla="+- 0 2676 2586"/>
                  <a:gd name="T55" fmla="*/ 2676 h 112"/>
                  <a:gd name="T56" fmla="+- 0 2686 2653"/>
                  <a:gd name="T57" fmla="*/ T56 w 61"/>
                  <a:gd name="T58" fmla="+- 0 2676 2586"/>
                  <a:gd name="T59" fmla="*/ 2676 h 112"/>
                  <a:gd name="T60" fmla="+- 0 2686 2653"/>
                  <a:gd name="T61" fmla="*/ T60 w 61"/>
                  <a:gd name="T62" fmla="+- 0 2676 2586"/>
                  <a:gd name="T63" fmla="*/ 2676 h 112"/>
                  <a:gd name="T64" fmla="+- 0 2709 2653"/>
                  <a:gd name="T65" fmla="*/ T64 w 61"/>
                  <a:gd name="T66" fmla="+- 0 2676 2586"/>
                  <a:gd name="T67" fmla="*/ 2676 h 112"/>
                  <a:gd name="T68" fmla="+- 0 2703 2653"/>
                  <a:gd name="T69" fmla="*/ T68 w 61"/>
                  <a:gd name="T70" fmla="+- 0 2680 2586"/>
                  <a:gd name="T71" fmla="*/ 2680 h 112"/>
                  <a:gd name="T72" fmla="+- 0 2699 2653"/>
                  <a:gd name="T73" fmla="*/ T72 w 61"/>
                  <a:gd name="T74" fmla="+- 0 2683 2586"/>
                  <a:gd name="T75" fmla="*/ 2683 h 112"/>
                  <a:gd name="T76" fmla="+- 0 2694 2653"/>
                  <a:gd name="T77" fmla="*/ T76 w 61"/>
                  <a:gd name="T78" fmla="+- 0 2685 2586"/>
                  <a:gd name="T79" fmla="*/ 2685 h 112"/>
                  <a:gd name="T80" fmla="+- 0 2686 2653"/>
                  <a:gd name="T81" fmla="*/ T80 w 61"/>
                  <a:gd name="T82" fmla="+- 0 2685 2586"/>
                  <a:gd name="T83" fmla="*/ 2685 h 112"/>
                  <a:gd name="T84" fmla="+- 0 2686 2653"/>
                  <a:gd name="T85" fmla="*/ T84 w 61"/>
                  <a:gd name="T86" fmla="+- 0 2697 2586"/>
                  <a:gd name="T87" fmla="*/ 2697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61" h="112">
                    <a:moveTo>
                      <a:pt x="33" y="111"/>
                    </a:moveTo>
                    <a:lnTo>
                      <a:pt x="28" y="111"/>
                    </a:lnTo>
                    <a:lnTo>
                      <a:pt x="28" y="99"/>
                    </a:lnTo>
                    <a:lnTo>
                      <a:pt x="16" y="99"/>
                    </a:lnTo>
                    <a:lnTo>
                      <a:pt x="8" y="94"/>
                    </a:lnTo>
                    <a:lnTo>
                      <a:pt x="1" y="83"/>
                    </a:lnTo>
                    <a:lnTo>
                      <a:pt x="0" y="78"/>
                    </a:lnTo>
                    <a:lnTo>
                      <a:pt x="0" y="70"/>
                    </a:lnTo>
                    <a:lnTo>
                      <a:pt x="11" y="70"/>
                    </a:lnTo>
                    <a:lnTo>
                      <a:pt x="11" y="76"/>
                    </a:lnTo>
                    <a:lnTo>
                      <a:pt x="12" y="80"/>
                    </a:lnTo>
                    <a:lnTo>
                      <a:pt x="16" y="87"/>
                    </a:lnTo>
                    <a:lnTo>
                      <a:pt x="21" y="90"/>
                    </a:lnTo>
                    <a:lnTo>
                      <a:pt x="28" y="90"/>
                    </a:lnTo>
                    <a:lnTo>
                      <a:pt x="33" y="90"/>
                    </a:lnTo>
                    <a:lnTo>
                      <a:pt x="56" y="90"/>
                    </a:lnTo>
                    <a:lnTo>
                      <a:pt x="50" y="94"/>
                    </a:lnTo>
                    <a:lnTo>
                      <a:pt x="46" y="97"/>
                    </a:lnTo>
                    <a:lnTo>
                      <a:pt x="41" y="99"/>
                    </a:lnTo>
                    <a:lnTo>
                      <a:pt x="33" y="99"/>
                    </a:lnTo>
                    <a:lnTo>
                      <a:pt x="33" y="11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57" name="Group 789"/>
            <p:cNvGrpSpPr>
              <a:grpSpLocks/>
            </p:cNvGrpSpPr>
            <p:nvPr/>
          </p:nvGrpSpPr>
          <p:grpSpPr bwMode="auto">
            <a:xfrm>
              <a:off x="2489" y="2262"/>
              <a:ext cx="397" cy="189"/>
              <a:chOff x="2489" y="2262"/>
              <a:chExt cx="397" cy="189"/>
            </a:xfrm>
          </p:grpSpPr>
          <p:sp>
            <p:nvSpPr>
              <p:cNvPr id="458" name="Freeform 790"/>
              <p:cNvSpPr>
                <a:spLocks/>
              </p:cNvSpPr>
              <p:nvPr/>
            </p:nvSpPr>
            <p:spPr bwMode="auto">
              <a:xfrm>
                <a:off x="2489" y="2262"/>
                <a:ext cx="397" cy="189"/>
              </a:xfrm>
              <a:custGeom>
                <a:avLst/>
                <a:gdLst>
                  <a:gd name="T0" fmla="+- 0 2489 2489"/>
                  <a:gd name="T1" fmla="*/ T0 w 397"/>
                  <a:gd name="T2" fmla="+- 0 2262 2262"/>
                  <a:gd name="T3" fmla="*/ 2262 h 189"/>
                  <a:gd name="T4" fmla="+- 0 2886 2489"/>
                  <a:gd name="T5" fmla="*/ T4 w 397"/>
                  <a:gd name="T6" fmla="+- 0 2262 2262"/>
                  <a:gd name="T7" fmla="*/ 2262 h 189"/>
                  <a:gd name="T8" fmla="+- 0 2886 2489"/>
                  <a:gd name="T9" fmla="*/ T8 w 397"/>
                  <a:gd name="T10" fmla="+- 0 2450 2262"/>
                  <a:gd name="T11" fmla="*/ 2450 h 189"/>
                  <a:gd name="T12" fmla="+- 0 2489 2489"/>
                  <a:gd name="T13" fmla="*/ T12 w 397"/>
                  <a:gd name="T14" fmla="+- 0 2450 2262"/>
                  <a:gd name="T15" fmla="*/ 2450 h 189"/>
                  <a:gd name="T16" fmla="+- 0 2489 2489"/>
                  <a:gd name="T17" fmla="*/ T16 w 397"/>
                  <a:gd name="T18" fmla="+- 0 2262 2262"/>
                  <a:gd name="T19" fmla="*/ 2262 h 189"/>
                </a:gdLst>
                <a:ahLst/>
                <a:cxnLst>
                  <a:cxn ang="0">
                    <a:pos x="T1" y="T3"/>
                  </a:cxn>
                  <a:cxn ang="0">
                    <a:pos x="T5" y="T7"/>
                  </a:cxn>
                  <a:cxn ang="0">
                    <a:pos x="T9" y="T11"/>
                  </a:cxn>
                  <a:cxn ang="0">
                    <a:pos x="T13" y="T15"/>
                  </a:cxn>
                  <a:cxn ang="0">
                    <a:pos x="T17" y="T19"/>
                  </a:cxn>
                </a:cxnLst>
                <a:rect l="0" t="0" r="r" b="b"/>
                <a:pathLst>
                  <a:path w="397" h="189">
                    <a:moveTo>
                      <a:pt x="0" y="0"/>
                    </a:moveTo>
                    <a:lnTo>
                      <a:pt x="397" y="0"/>
                    </a:lnTo>
                    <a:lnTo>
                      <a:pt x="397" y="188"/>
                    </a:lnTo>
                    <a:lnTo>
                      <a:pt x="0" y="188"/>
                    </a:lnTo>
                    <a:lnTo>
                      <a:pt x="0" y="0"/>
                    </a:lnTo>
                    <a:close/>
                  </a:path>
                </a:pathLst>
              </a:custGeom>
              <a:noFill/>
              <a:ln w="15684">
                <a:solidFill>
                  <a:srgbClr val="9BD0D5"/>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58" name="Group 787"/>
            <p:cNvGrpSpPr>
              <a:grpSpLocks/>
            </p:cNvGrpSpPr>
            <p:nvPr/>
          </p:nvGrpSpPr>
          <p:grpSpPr bwMode="auto">
            <a:xfrm>
              <a:off x="2712" y="2286"/>
              <a:ext cx="151" cy="141"/>
              <a:chOff x="2712" y="2286"/>
              <a:chExt cx="151" cy="141"/>
            </a:xfrm>
          </p:grpSpPr>
          <p:sp>
            <p:nvSpPr>
              <p:cNvPr id="457" name="Freeform 788"/>
              <p:cNvSpPr>
                <a:spLocks/>
              </p:cNvSpPr>
              <p:nvPr/>
            </p:nvSpPr>
            <p:spPr bwMode="auto">
              <a:xfrm>
                <a:off x="2712" y="2286"/>
                <a:ext cx="151" cy="141"/>
              </a:xfrm>
              <a:custGeom>
                <a:avLst/>
                <a:gdLst>
                  <a:gd name="T0" fmla="+- 0 2863 2712"/>
                  <a:gd name="T1" fmla="*/ T0 w 151"/>
                  <a:gd name="T2" fmla="+- 0 2427 2286"/>
                  <a:gd name="T3" fmla="*/ 2427 h 141"/>
                  <a:gd name="T4" fmla="+- 0 2731 2712"/>
                  <a:gd name="T5" fmla="*/ T4 w 151"/>
                  <a:gd name="T6" fmla="+- 0 2415 2286"/>
                  <a:gd name="T7" fmla="*/ 2415 h 141"/>
                  <a:gd name="T8" fmla="+- 0 2742 2712"/>
                  <a:gd name="T9" fmla="*/ T8 w 151"/>
                  <a:gd name="T10" fmla="+- 0 2398 2286"/>
                  <a:gd name="T11" fmla="*/ 2398 h 141"/>
                  <a:gd name="T12" fmla="+- 0 2748 2712"/>
                  <a:gd name="T13" fmla="*/ T12 w 151"/>
                  <a:gd name="T14" fmla="+- 0 2379 2286"/>
                  <a:gd name="T15" fmla="*/ 2379 h 141"/>
                  <a:gd name="T16" fmla="+- 0 2739 2712"/>
                  <a:gd name="T17" fmla="*/ T16 w 151"/>
                  <a:gd name="T18" fmla="+- 0 2314 2286"/>
                  <a:gd name="T19" fmla="*/ 2314 h 141"/>
                  <a:gd name="T20" fmla="+- 0 2712 2712"/>
                  <a:gd name="T21" fmla="*/ T20 w 151"/>
                  <a:gd name="T22" fmla="+- 0 2286 2286"/>
                  <a:gd name="T23" fmla="*/ 2286 h 141"/>
                  <a:gd name="T24" fmla="+- 0 2863 2712"/>
                  <a:gd name="T25" fmla="*/ T24 w 151"/>
                  <a:gd name="T26" fmla="+- 0 2286 2286"/>
                  <a:gd name="T27" fmla="*/ 2286 h 141"/>
                  <a:gd name="T28" fmla="+- 0 2863 2712"/>
                  <a:gd name="T29" fmla="*/ T28 w 151"/>
                  <a:gd name="T30" fmla="+- 0 2427 2286"/>
                  <a:gd name="T31" fmla="*/ 2427 h 14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1" h="141">
                    <a:moveTo>
                      <a:pt x="151" y="141"/>
                    </a:moveTo>
                    <a:lnTo>
                      <a:pt x="19" y="129"/>
                    </a:lnTo>
                    <a:lnTo>
                      <a:pt x="30" y="112"/>
                    </a:lnTo>
                    <a:lnTo>
                      <a:pt x="36" y="93"/>
                    </a:lnTo>
                    <a:lnTo>
                      <a:pt x="27" y="28"/>
                    </a:lnTo>
                    <a:lnTo>
                      <a:pt x="0" y="0"/>
                    </a:lnTo>
                    <a:lnTo>
                      <a:pt x="151" y="0"/>
                    </a:lnTo>
                    <a:lnTo>
                      <a:pt x="151"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59" name="Group 785"/>
            <p:cNvGrpSpPr>
              <a:grpSpLocks/>
            </p:cNvGrpSpPr>
            <p:nvPr/>
          </p:nvGrpSpPr>
          <p:grpSpPr bwMode="auto">
            <a:xfrm>
              <a:off x="2509" y="2286"/>
              <a:ext cx="143" cy="141"/>
              <a:chOff x="2509" y="2286"/>
              <a:chExt cx="143" cy="141"/>
            </a:xfrm>
          </p:grpSpPr>
          <p:sp>
            <p:nvSpPr>
              <p:cNvPr id="456" name="Freeform 786"/>
              <p:cNvSpPr>
                <a:spLocks/>
              </p:cNvSpPr>
              <p:nvPr/>
            </p:nvSpPr>
            <p:spPr bwMode="auto">
              <a:xfrm>
                <a:off x="2509" y="2286"/>
                <a:ext cx="143" cy="141"/>
              </a:xfrm>
              <a:custGeom>
                <a:avLst/>
                <a:gdLst>
                  <a:gd name="T0" fmla="+- 0 2646 2509"/>
                  <a:gd name="T1" fmla="*/ T0 w 143"/>
                  <a:gd name="T2" fmla="+- 0 2427 2286"/>
                  <a:gd name="T3" fmla="*/ 2427 h 141"/>
                  <a:gd name="T4" fmla="+- 0 2509 2509"/>
                  <a:gd name="T5" fmla="*/ T4 w 143"/>
                  <a:gd name="T6" fmla="+- 0 2427 2286"/>
                  <a:gd name="T7" fmla="*/ 2427 h 141"/>
                  <a:gd name="T8" fmla="+- 0 2509 2509"/>
                  <a:gd name="T9" fmla="*/ T8 w 143"/>
                  <a:gd name="T10" fmla="+- 0 2286 2286"/>
                  <a:gd name="T11" fmla="*/ 2286 h 141"/>
                  <a:gd name="T12" fmla="+- 0 2652 2509"/>
                  <a:gd name="T13" fmla="*/ T12 w 143"/>
                  <a:gd name="T14" fmla="+- 0 2288 2286"/>
                  <a:gd name="T15" fmla="*/ 2288 h 141"/>
                  <a:gd name="T16" fmla="+- 0 2637 2509"/>
                  <a:gd name="T17" fmla="*/ T16 w 143"/>
                  <a:gd name="T18" fmla="+- 0 2300 2286"/>
                  <a:gd name="T19" fmla="*/ 2300 h 141"/>
                  <a:gd name="T20" fmla="+- 0 2625 2509"/>
                  <a:gd name="T21" fmla="*/ T20 w 143"/>
                  <a:gd name="T22" fmla="+- 0 2316 2286"/>
                  <a:gd name="T23" fmla="*/ 2316 h 141"/>
                  <a:gd name="T24" fmla="+- 0 2618 2509"/>
                  <a:gd name="T25" fmla="*/ T24 w 143"/>
                  <a:gd name="T26" fmla="+- 0 2337 2286"/>
                  <a:gd name="T27" fmla="*/ 2337 h 141"/>
                  <a:gd name="T28" fmla="+- 0 2615 2509"/>
                  <a:gd name="T29" fmla="*/ T28 w 143"/>
                  <a:gd name="T30" fmla="+- 0 2359 2286"/>
                  <a:gd name="T31" fmla="*/ 2359 h 141"/>
                  <a:gd name="T32" fmla="+- 0 2616 2509"/>
                  <a:gd name="T33" fmla="*/ T32 w 143"/>
                  <a:gd name="T34" fmla="+- 0 2375 2286"/>
                  <a:gd name="T35" fmla="*/ 2375 h 141"/>
                  <a:gd name="T36" fmla="+- 0 2622 2509"/>
                  <a:gd name="T37" fmla="*/ T36 w 143"/>
                  <a:gd name="T38" fmla="+- 0 2395 2286"/>
                  <a:gd name="T39" fmla="*/ 2395 h 141"/>
                  <a:gd name="T40" fmla="+- 0 2633 2509"/>
                  <a:gd name="T41" fmla="*/ T40 w 143"/>
                  <a:gd name="T42" fmla="+- 0 2412 2286"/>
                  <a:gd name="T43" fmla="*/ 2412 h 141"/>
                  <a:gd name="T44" fmla="+- 0 2646 2509"/>
                  <a:gd name="T45" fmla="*/ T44 w 143"/>
                  <a:gd name="T46" fmla="+- 0 2427 2286"/>
                  <a:gd name="T47" fmla="*/ 2427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3" h="141">
                    <a:moveTo>
                      <a:pt x="137" y="141"/>
                    </a:moveTo>
                    <a:lnTo>
                      <a:pt x="0" y="141"/>
                    </a:lnTo>
                    <a:lnTo>
                      <a:pt x="0" y="0"/>
                    </a:lnTo>
                    <a:lnTo>
                      <a:pt x="143" y="2"/>
                    </a:lnTo>
                    <a:lnTo>
                      <a:pt x="128" y="14"/>
                    </a:lnTo>
                    <a:lnTo>
                      <a:pt x="116" y="30"/>
                    </a:lnTo>
                    <a:lnTo>
                      <a:pt x="109" y="51"/>
                    </a:lnTo>
                    <a:lnTo>
                      <a:pt x="106" y="73"/>
                    </a:lnTo>
                    <a:lnTo>
                      <a:pt x="107" y="89"/>
                    </a:lnTo>
                    <a:lnTo>
                      <a:pt x="113" y="109"/>
                    </a:lnTo>
                    <a:lnTo>
                      <a:pt x="124" y="126"/>
                    </a:lnTo>
                    <a:lnTo>
                      <a:pt x="137"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60" name="Group 779"/>
            <p:cNvGrpSpPr>
              <a:grpSpLocks/>
            </p:cNvGrpSpPr>
            <p:nvPr/>
          </p:nvGrpSpPr>
          <p:grpSpPr bwMode="auto">
            <a:xfrm>
              <a:off x="2653" y="2299"/>
              <a:ext cx="61" cy="112"/>
              <a:chOff x="2653" y="2299"/>
              <a:chExt cx="61" cy="112"/>
            </a:xfrm>
          </p:grpSpPr>
          <p:sp>
            <p:nvSpPr>
              <p:cNvPr id="451" name="Freeform 784"/>
              <p:cNvSpPr>
                <a:spLocks/>
              </p:cNvSpPr>
              <p:nvPr/>
            </p:nvSpPr>
            <p:spPr bwMode="auto">
              <a:xfrm>
                <a:off x="2653" y="2299"/>
                <a:ext cx="61" cy="112"/>
              </a:xfrm>
              <a:custGeom>
                <a:avLst/>
                <a:gdLst>
                  <a:gd name="T0" fmla="+- 0 2686 2653"/>
                  <a:gd name="T1" fmla="*/ T0 w 61"/>
                  <a:gd name="T2" fmla="+- 0 2390 2299"/>
                  <a:gd name="T3" fmla="*/ 2390 h 112"/>
                  <a:gd name="T4" fmla="+- 0 2681 2653"/>
                  <a:gd name="T5" fmla="*/ T4 w 61"/>
                  <a:gd name="T6" fmla="+- 0 2390 2299"/>
                  <a:gd name="T7" fmla="*/ 2390 h 112"/>
                  <a:gd name="T8" fmla="+- 0 2681 2653"/>
                  <a:gd name="T9" fmla="*/ T8 w 61"/>
                  <a:gd name="T10" fmla="+- 0 2356 2299"/>
                  <a:gd name="T11" fmla="*/ 2356 h 112"/>
                  <a:gd name="T12" fmla="+- 0 2672 2653"/>
                  <a:gd name="T13" fmla="*/ T12 w 61"/>
                  <a:gd name="T14" fmla="+- 0 2355 2299"/>
                  <a:gd name="T15" fmla="*/ 2355 h 112"/>
                  <a:gd name="T16" fmla="+- 0 2665 2653"/>
                  <a:gd name="T17" fmla="*/ T16 w 61"/>
                  <a:gd name="T18" fmla="+- 0 2352 2299"/>
                  <a:gd name="T19" fmla="*/ 2352 h 112"/>
                  <a:gd name="T20" fmla="+- 0 2657 2653"/>
                  <a:gd name="T21" fmla="*/ T20 w 61"/>
                  <a:gd name="T22" fmla="+- 0 2344 2299"/>
                  <a:gd name="T23" fmla="*/ 2344 h 112"/>
                  <a:gd name="T24" fmla="+- 0 2655 2653"/>
                  <a:gd name="T25" fmla="*/ T24 w 61"/>
                  <a:gd name="T26" fmla="+- 0 2339 2299"/>
                  <a:gd name="T27" fmla="*/ 2339 h 112"/>
                  <a:gd name="T28" fmla="+- 0 2655 2653"/>
                  <a:gd name="T29" fmla="*/ T28 w 61"/>
                  <a:gd name="T30" fmla="+- 0 2325 2299"/>
                  <a:gd name="T31" fmla="*/ 2325 h 112"/>
                  <a:gd name="T32" fmla="+- 0 2657 2653"/>
                  <a:gd name="T33" fmla="*/ T32 w 61"/>
                  <a:gd name="T34" fmla="+- 0 2320 2299"/>
                  <a:gd name="T35" fmla="*/ 2320 h 112"/>
                  <a:gd name="T36" fmla="+- 0 2666 2653"/>
                  <a:gd name="T37" fmla="*/ T36 w 61"/>
                  <a:gd name="T38" fmla="+- 0 2310 2299"/>
                  <a:gd name="T39" fmla="*/ 2310 h 112"/>
                  <a:gd name="T40" fmla="+- 0 2672 2653"/>
                  <a:gd name="T41" fmla="*/ T40 w 61"/>
                  <a:gd name="T42" fmla="+- 0 2307 2299"/>
                  <a:gd name="T43" fmla="*/ 2307 h 112"/>
                  <a:gd name="T44" fmla="+- 0 2681 2653"/>
                  <a:gd name="T45" fmla="*/ T44 w 61"/>
                  <a:gd name="T46" fmla="+- 0 2307 2299"/>
                  <a:gd name="T47" fmla="*/ 2307 h 112"/>
                  <a:gd name="T48" fmla="+- 0 2681 2653"/>
                  <a:gd name="T49" fmla="*/ T48 w 61"/>
                  <a:gd name="T50" fmla="+- 0 2299 2299"/>
                  <a:gd name="T51" fmla="*/ 2299 h 112"/>
                  <a:gd name="T52" fmla="+- 0 2686 2653"/>
                  <a:gd name="T53" fmla="*/ T52 w 61"/>
                  <a:gd name="T54" fmla="+- 0 2299 2299"/>
                  <a:gd name="T55" fmla="*/ 2299 h 112"/>
                  <a:gd name="T56" fmla="+- 0 2686 2653"/>
                  <a:gd name="T57" fmla="*/ T56 w 61"/>
                  <a:gd name="T58" fmla="+- 0 2307 2299"/>
                  <a:gd name="T59" fmla="*/ 2307 h 112"/>
                  <a:gd name="T60" fmla="+- 0 2694 2653"/>
                  <a:gd name="T61" fmla="*/ T60 w 61"/>
                  <a:gd name="T62" fmla="+- 0 2308 2299"/>
                  <a:gd name="T63" fmla="*/ 2308 h 112"/>
                  <a:gd name="T64" fmla="+- 0 2701 2653"/>
                  <a:gd name="T65" fmla="*/ T64 w 61"/>
                  <a:gd name="T66" fmla="+- 0 2310 2299"/>
                  <a:gd name="T67" fmla="*/ 2310 h 112"/>
                  <a:gd name="T68" fmla="+- 0 2705 2653"/>
                  <a:gd name="T69" fmla="*/ T68 w 61"/>
                  <a:gd name="T70" fmla="+- 0 2314 2299"/>
                  <a:gd name="T71" fmla="*/ 2314 h 112"/>
                  <a:gd name="T72" fmla="+- 0 2707 2653"/>
                  <a:gd name="T73" fmla="*/ T72 w 61"/>
                  <a:gd name="T74" fmla="+- 0 2316 2299"/>
                  <a:gd name="T75" fmla="*/ 2316 h 112"/>
                  <a:gd name="T76" fmla="+- 0 2681 2653"/>
                  <a:gd name="T77" fmla="*/ T76 w 61"/>
                  <a:gd name="T78" fmla="+- 0 2316 2299"/>
                  <a:gd name="T79" fmla="*/ 2316 h 112"/>
                  <a:gd name="T80" fmla="+- 0 2675 2653"/>
                  <a:gd name="T81" fmla="*/ T80 w 61"/>
                  <a:gd name="T82" fmla="+- 0 2317 2299"/>
                  <a:gd name="T83" fmla="*/ 2317 h 112"/>
                  <a:gd name="T84" fmla="+- 0 2671 2653"/>
                  <a:gd name="T85" fmla="*/ T84 w 61"/>
                  <a:gd name="T86" fmla="+- 0 2318 2299"/>
                  <a:gd name="T87" fmla="*/ 2318 h 112"/>
                  <a:gd name="T88" fmla="+- 0 2669 2653"/>
                  <a:gd name="T89" fmla="*/ T88 w 61"/>
                  <a:gd name="T90" fmla="+- 0 2321 2299"/>
                  <a:gd name="T91" fmla="*/ 2321 h 112"/>
                  <a:gd name="T92" fmla="+- 0 2667 2653"/>
                  <a:gd name="T93" fmla="*/ T92 w 61"/>
                  <a:gd name="T94" fmla="+- 0 2324 2299"/>
                  <a:gd name="T95" fmla="*/ 2324 h 112"/>
                  <a:gd name="T96" fmla="+- 0 2666 2653"/>
                  <a:gd name="T97" fmla="*/ T96 w 61"/>
                  <a:gd name="T98" fmla="+- 0 2328 2299"/>
                  <a:gd name="T99" fmla="*/ 2328 h 112"/>
                  <a:gd name="T100" fmla="+- 0 2666 2653"/>
                  <a:gd name="T101" fmla="*/ T100 w 61"/>
                  <a:gd name="T102" fmla="+- 0 2335 2299"/>
                  <a:gd name="T103" fmla="*/ 2335 h 112"/>
                  <a:gd name="T104" fmla="+- 0 2667 2653"/>
                  <a:gd name="T105" fmla="*/ T104 w 61"/>
                  <a:gd name="T106" fmla="+- 0 2338 2299"/>
                  <a:gd name="T107" fmla="*/ 2338 h 112"/>
                  <a:gd name="T108" fmla="+- 0 2670 2653"/>
                  <a:gd name="T109" fmla="*/ T108 w 61"/>
                  <a:gd name="T110" fmla="+- 0 2340 2299"/>
                  <a:gd name="T111" fmla="*/ 2340 h 112"/>
                  <a:gd name="T112" fmla="+- 0 2672 2653"/>
                  <a:gd name="T113" fmla="*/ T112 w 61"/>
                  <a:gd name="T114" fmla="+- 0 2343 2299"/>
                  <a:gd name="T115" fmla="*/ 2343 h 112"/>
                  <a:gd name="T116" fmla="+- 0 2676 2653"/>
                  <a:gd name="T117" fmla="*/ T116 w 61"/>
                  <a:gd name="T118" fmla="+- 0 2344 2299"/>
                  <a:gd name="T119" fmla="*/ 2344 h 112"/>
                  <a:gd name="T120" fmla="+- 0 2681 2653"/>
                  <a:gd name="T121" fmla="*/ T120 w 61"/>
                  <a:gd name="T122" fmla="+- 0 2345 2299"/>
                  <a:gd name="T123" fmla="*/ 2345 h 112"/>
                  <a:gd name="T124" fmla="+- 0 2686 2653"/>
                  <a:gd name="T125" fmla="*/ T124 w 61"/>
                  <a:gd name="T126" fmla="+- 0 2345 2299"/>
                  <a:gd name="T127" fmla="*/ 2345 h 112"/>
                  <a:gd name="T128" fmla="+- 0 2686 2653"/>
                  <a:gd name="T129" fmla="*/ T128 w 61"/>
                  <a:gd name="T130" fmla="+- 0 2346 2299"/>
                  <a:gd name="T131" fmla="*/ 2346 h 112"/>
                  <a:gd name="T132" fmla="+- 0 2696 2653"/>
                  <a:gd name="T133" fmla="*/ T132 w 61"/>
                  <a:gd name="T134" fmla="+- 0 2349 2299"/>
                  <a:gd name="T135" fmla="*/ 2349 h 112"/>
                  <a:gd name="T136" fmla="+- 0 2702 2653"/>
                  <a:gd name="T137" fmla="*/ T136 w 61"/>
                  <a:gd name="T138" fmla="+- 0 2352 2299"/>
                  <a:gd name="T139" fmla="*/ 2352 h 112"/>
                  <a:gd name="T140" fmla="+- 0 2711 2653"/>
                  <a:gd name="T141" fmla="*/ T140 w 61"/>
                  <a:gd name="T142" fmla="+- 0 2358 2299"/>
                  <a:gd name="T143" fmla="*/ 2358 h 112"/>
                  <a:gd name="T144" fmla="+- 0 2686 2653"/>
                  <a:gd name="T145" fmla="*/ T144 w 61"/>
                  <a:gd name="T146" fmla="+- 0 2358 2299"/>
                  <a:gd name="T147" fmla="*/ 2358 h 112"/>
                  <a:gd name="T148" fmla="+- 0 2686 2653"/>
                  <a:gd name="T149" fmla="*/ T148 w 61"/>
                  <a:gd name="T150" fmla="+- 0 2390 2299"/>
                  <a:gd name="T151" fmla="*/ 2390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61" h="112">
                    <a:moveTo>
                      <a:pt x="33" y="91"/>
                    </a:moveTo>
                    <a:lnTo>
                      <a:pt x="28" y="91"/>
                    </a:lnTo>
                    <a:lnTo>
                      <a:pt x="28" y="57"/>
                    </a:lnTo>
                    <a:lnTo>
                      <a:pt x="19" y="56"/>
                    </a:lnTo>
                    <a:lnTo>
                      <a:pt x="12" y="53"/>
                    </a:lnTo>
                    <a:lnTo>
                      <a:pt x="4" y="45"/>
                    </a:lnTo>
                    <a:lnTo>
                      <a:pt x="2" y="40"/>
                    </a:lnTo>
                    <a:lnTo>
                      <a:pt x="2" y="26"/>
                    </a:lnTo>
                    <a:lnTo>
                      <a:pt x="4" y="21"/>
                    </a:lnTo>
                    <a:lnTo>
                      <a:pt x="13" y="11"/>
                    </a:lnTo>
                    <a:lnTo>
                      <a:pt x="19" y="8"/>
                    </a:lnTo>
                    <a:lnTo>
                      <a:pt x="28" y="8"/>
                    </a:lnTo>
                    <a:lnTo>
                      <a:pt x="28" y="0"/>
                    </a:lnTo>
                    <a:lnTo>
                      <a:pt x="33" y="0"/>
                    </a:lnTo>
                    <a:lnTo>
                      <a:pt x="33" y="8"/>
                    </a:lnTo>
                    <a:lnTo>
                      <a:pt x="41" y="9"/>
                    </a:lnTo>
                    <a:lnTo>
                      <a:pt x="48" y="11"/>
                    </a:lnTo>
                    <a:lnTo>
                      <a:pt x="52" y="15"/>
                    </a:lnTo>
                    <a:lnTo>
                      <a:pt x="54" y="17"/>
                    </a:lnTo>
                    <a:lnTo>
                      <a:pt x="28" y="17"/>
                    </a:lnTo>
                    <a:lnTo>
                      <a:pt x="22" y="18"/>
                    </a:lnTo>
                    <a:lnTo>
                      <a:pt x="18" y="19"/>
                    </a:lnTo>
                    <a:lnTo>
                      <a:pt x="16" y="22"/>
                    </a:lnTo>
                    <a:lnTo>
                      <a:pt x="14" y="25"/>
                    </a:lnTo>
                    <a:lnTo>
                      <a:pt x="13" y="29"/>
                    </a:lnTo>
                    <a:lnTo>
                      <a:pt x="13" y="36"/>
                    </a:lnTo>
                    <a:lnTo>
                      <a:pt x="14" y="39"/>
                    </a:lnTo>
                    <a:lnTo>
                      <a:pt x="17" y="41"/>
                    </a:lnTo>
                    <a:lnTo>
                      <a:pt x="19" y="44"/>
                    </a:lnTo>
                    <a:lnTo>
                      <a:pt x="23" y="45"/>
                    </a:lnTo>
                    <a:lnTo>
                      <a:pt x="28" y="46"/>
                    </a:lnTo>
                    <a:lnTo>
                      <a:pt x="33" y="46"/>
                    </a:lnTo>
                    <a:lnTo>
                      <a:pt x="33" y="47"/>
                    </a:lnTo>
                    <a:lnTo>
                      <a:pt x="43" y="50"/>
                    </a:lnTo>
                    <a:lnTo>
                      <a:pt x="49" y="53"/>
                    </a:lnTo>
                    <a:lnTo>
                      <a:pt x="58" y="59"/>
                    </a:lnTo>
                    <a:lnTo>
                      <a:pt x="33" y="59"/>
                    </a:lnTo>
                    <a:lnTo>
                      <a:pt x="33"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52" name="Freeform 783"/>
              <p:cNvSpPr>
                <a:spLocks/>
              </p:cNvSpPr>
              <p:nvPr/>
            </p:nvSpPr>
            <p:spPr bwMode="auto">
              <a:xfrm>
                <a:off x="2653" y="2299"/>
                <a:ext cx="61" cy="112"/>
              </a:xfrm>
              <a:custGeom>
                <a:avLst/>
                <a:gdLst>
                  <a:gd name="T0" fmla="+- 0 2686 2653"/>
                  <a:gd name="T1" fmla="*/ T0 w 61"/>
                  <a:gd name="T2" fmla="+- 0 2345 2299"/>
                  <a:gd name="T3" fmla="*/ 2345 h 112"/>
                  <a:gd name="T4" fmla="+- 0 2681 2653"/>
                  <a:gd name="T5" fmla="*/ T4 w 61"/>
                  <a:gd name="T6" fmla="+- 0 2345 2299"/>
                  <a:gd name="T7" fmla="*/ 2345 h 112"/>
                  <a:gd name="T8" fmla="+- 0 2681 2653"/>
                  <a:gd name="T9" fmla="*/ T8 w 61"/>
                  <a:gd name="T10" fmla="+- 0 2316 2299"/>
                  <a:gd name="T11" fmla="*/ 2316 h 112"/>
                  <a:gd name="T12" fmla="+- 0 2707 2653"/>
                  <a:gd name="T13" fmla="*/ T12 w 61"/>
                  <a:gd name="T14" fmla="+- 0 2316 2299"/>
                  <a:gd name="T15" fmla="*/ 2316 h 112"/>
                  <a:gd name="T16" fmla="+- 0 2686 2653"/>
                  <a:gd name="T17" fmla="*/ T16 w 61"/>
                  <a:gd name="T18" fmla="+- 0 2317 2299"/>
                  <a:gd name="T19" fmla="*/ 2317 h 112"/>
                  <a:gd name="T20" fmla="+- 0 2686 2653"/>
                  <a:gd name="T21" fmla="*/ T20 w 61"/>
                  <a:gd name="T22" fmla="+- 0 2345 2299"/>
                  <a:gd name="T23" fmla="*/ 2345 h 112"/>
                </a:gdLst>
                <a:ahLst/>
                <a:cxnLst>
                  <a:cxn ang="0">
                    <a:pos x="T1" y="T3"/>
                  </a:cxn>
                  <a:cxn ang="0">
                    <a:pos x="T5" y="T7"/>
                  </a:cxn>
                  <a:cxn ang="0">
                    <a:pos x="T9" y="T11"/>
                  </a:cxn>
                  <a:cxn ang="0">
                    <a:pos x="T13" y="T15"/>
                  </a:cxn>
                  <a:cxn ang="0">
                    <a:pos x="T17" y="T19"/>
                  </a:cxn>
                  <a:cxn ang="0">
                    <a:pos x="T21" y="T23"/>
                  </a:cxn>
                </a:cxnLst>
                <a:rect l="0" t="0" r="r" b="b"/>
                <a:pathLst>
                  <a:path w="61" h="112">
                    <a:moveTo>
                      <a:pt x="33" y="46"/>
                    </a:moveTo>
                    <a:lnTo>
                      <a:pt x="28" y="46"/>
                    </a:lnTo>
                    <a:lnTo>
                      <a:pt x="28" y="17"/>
                    </a:lnTo>
                    <a:lnTo>
                      <a:pt x="54" y="17"/>
                    </a:lnTo>
                    <a:lnTo>
                      <a:pt x="33" y="18"/>
                    </a:lnTo>
                    <a:lnTo>
                      <a:pt x="33" y="46"/>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53" name="Freeform 782"/>
              <p:cNvSpPr>
                <a:spLocks/>
              </p:cNvSpPr>
              <p:nvPr/>
            </p:nvSpPr>
            <p:spPr bwMode="auto">
              <a:xfrm>
                <a:off x="2653" y="2299"/>
                <a:ext cx="61" cy="112"/>
              </a:xfrm>
              <a:custGeom>
                <a:avLst/>
                <a:gdLst>
                  <a:gd name="T0" fmla="+- 0 2712 2653"/>
                  <a:gd name="T1" fmla="*/ T0 w 61"/>
                  <a:gd name="T2" fmla="+- 0 2331 2299"/>
                  <a:gd name="T3" fmla="*/ 2331 h 112"/>
                  <a:gd name="T4" fmla="+- 0 2701 2653"/>
                  <a:gd name="T5" fmla="*/ T4 w 61"/>
                  <a:gd name="T6" fmla="+- 0 2331 2299"/>
                  <a:gd name="T7" fmla="*/ 2331 h 112"/>
                  <a:gd name="T8" fmla="+- 0 2701 2653"/>
                  <a:gd name="T9" fmla="*/ T8 w 61"/>
                  <a:gd name="T10" fmla="+- 0 2328 2299"/>
                  <a:gd name="T11" fmla="*/ 2328 h 112"/>
                  <a:gd name="T12" fmla="+- 0 2700 2653"/>
                  <a:gd name="T13" fmla="*/ T12 w 61"/>
                  <a:gd name="T14" fmla="+- 0 2325 2299"/>
                  <a:gd name="T15" fmla="*/ 2325 h 112"/>
                  <a:gd name="T16" fmla="+- 0 2699 2653"/>
                  <a:gd name="T17" fmla="*/ T16 w 61"/>
                  <a:gd name="T18" fmla="+- 0 2323 2299"/>
                  <a:gd name="T19" fmla="*/ 2323 h 112"/>
                  <a:gd name="T20" fmla="+- 0 2696 2653"/>
                  <a:gd name="T21" fmla="*/ T20 w 61"/>
                  <a:gd name="T22" fmla="+- 0 2319 2299"/>
                  <a:gd name="T23" fmla="*/ 2319 h 112"/>
                  <a:gd name="T24" fmla="+- 0 2692 2653"/>
                  <a:gd name="T25" fmla="*/ T24 w 61"/>
                  <a:gd name="T26" fmla="+- 0 2317 2299"/>
                  <a:gd name="T27" fmla="*/ 2317 h 112"/>
                  <a:gd name="T28" fmla="+- 0 2686 2653"/>
                  <a:gd name="T29" fmla="*/ T28 w 61"/>
                  <a:gd name="T30" fmla="+- 0 2317 2299"/>
                  <a:gd name="T31" fmla="*/ 2317 h 112"/>
                  <a:gd name="T32" fmla="+- 0 2707 2653"/>
                  <a:gd name="T33" fmla="*/ T32 w 61"/>
                  <a:gd name="T34" fmla="+- 0 2317 2299"/>
                  <a:gd name="T35" fmla="*/ 2317 h 112"/>
                  <a:gd name="T36" fmla="+- 0 2709 2653"/>
                  <a:gd name="T37" fmla="*/ T36 w 61"/>
                  <a:gd name="T38" fmla="+- 0 2319 2299"/>
                  <a:gd name="T39" fmla="*/ 2319 h 112"/>
                  <a:gd name="T40" fmla="+- 0 2711 2653"/>
                  <a:gd name="T41" fmla="*/ T40 w 61"/>
                  <a:gd name="T42" fmla="+- 0 2324 2299"/>
                  <a:gd name="T43" fmla="*/ 2324 h 112"/>
                  <a:gd name="T44" fmla="+- 0 2712 2653"/>
                  <a:gd name="T45" fmla="*/ T44 w 61"/>
                  <a:gd name="T46" fmla="+- 0 2331 2299"/>
                  <a:gd name="T47" fmla="*/ 2331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1" h="112">
                    <a:moveTo>
                      <a:pt x="59" y="32"/>
                    </a:moveTo>
                    <a:lnTo>
                      <a:pt x="48" y="32"/>
                    </a:lnTo>
                    <a:lnTo>
                      <a:pt x="48" y="29"/>
                    </a:lnTo>
                    <a:lnTo>
                      <a:pt x="47" y="26"/>
                    </a:lnTo>
                    <a:lnTo>
                      <a:pt x="46" y="24"/>
                    </a:lnTo>
                    <a:lnTo>
                      <a:pt x="43" y="20"/>
                    </a:lnTo>
                    <a:lnTo>
                      <a:pt x="39" y="18"/>
                    </a:lnTo>
                    <a:lnTo>
                      <a:pt x="33" y="18"/>
                    </a:lnTo>
                    <a:lnTo>
                      <a:pt x="54" y="18"/>
                    </a:lnTo>
                    <a:lnTo>
                      <a:pt x="56" y="20"/>
                    </a:lnTo>
                    <a:lnTo>
                      <a:pt x="58" y="25"/>
                    </a:lnTo>
                    <a:lnTo>
                      <a:pt x="59" y="3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54" name="Freeform 781"/>
              <p:cNvSpPr>
                <a:spLocks/>
              </p:cNvSpPr>
              <p:nvPr/>
            </p:nvSpPr>
            <p:spPr bwMode="auto">
              <a:xfrm>
                <a:off x="2653" y="2299"/>
                <a:ext cx="61" cy="112"/>
              </a:xfrm>
              <a:custGeom>
                <a:avLst/>
                <a:gdLst>
                  <a:gd name="T0" fmla="+- 0 2709 2653"/>
                  <a:gd name="T1" fmla="*/ T0 w 61"/>
                  <a:gd name="T2" fmla="+- 0 2390 2299"/>
                  <a:gd name="T3" fmla="*/ 2390 h 112"/>
                  <a:gd name="T4" fmla="+- 0 2686 2653"/>
                  <a:gd name="T5" fmla="*/ T4 w 61"/>
                  <a:gd name="T6" fmla="+- 0 2390 2299"/>
                  <a:gd name="T7" fmla="*/ 2390 h 112"/>
                  <a:gd name="T8" fmla="+- 0 2693 2653"/>
                  <a:gd name="T9" fmla="*/ T8 w 61"/>
                  <a:gd name="T10" fmla="+- 0 2390 2299"/>
                  <a:gd name="T11" fmla="*/ 2390 h 112"/>
                  <a:gd name="T12" fmla="+- 0 2698 2653"/>
                  <a:gd name="T13" fmla="*/ T12 w 61"/>
                  <a:gd name="T14" fmla="+- 0 2387 2299"/>
                  <a:gd name="T15" fmla="*/ 2387 h 112"/>
                  <a:gd name="T16" fmla="+- 0 2702 2653"/>
                  <a:gd name="T17" fmla="*/ T16 w 61"/>
                  <a:gd name="T18" fmla="+- 0 2380 2299"/>
                  <a:gd name="T19" fmla="*/ 2380 h 112"/>
                  <a:gd name="T20" fmla="+- 0 2703 2653"/>
                  <a:gd name="T21" fmla="*/ T20 w 61"/>
                  <a:gd name="T22" fmla="+- 0 2377 2299"/>
                  <a:gd name="T23" fmla="*/ 2377 h 112"/>
                  <a:gd name="T24" fmla="+- 0 2703 2653"/>
                  <a:gd name="T25" fmla="*/ T24 w 61"/>
                  <a:gd name="T26" fmla="+- 0 2369 2299"/>
                  <a:gd name="T27" fmla="*/ 2369 h 112"/>
                  <a:gd name="T28" fmla="+- 0 2701 2653"/>
                  <a:gd name="T29" fmla="*/ T28 w 61"/>
                  <a:gd name="T30" fmla="+- 0 2365 2299"/>
                  <a:gd name="T31" fmla="*/ 2365 h 112"/>
                  <a:gd name="T32" fmla="+- 0 2697 2653"/>
                  <a:gd name="T33" fmla="*/ T32 w 61"/>
                  <a:gd name="T34" fmla="+- 0 2362 2299"/>
                  <a:gd name="T35" fmla="*/ 2362 h 112"/>
                  <a:gd name="T36" fmla="+- 0 2695 2653"/>
                  <a:gd name="T37" fmla="*/ T36 w 61"/>
                  <a:gd name="T38" fmla="+- 0 2361 2299"/>
                  <a:gd name="T39" fmla="*/ 2361 h 112"/>
                  <a:gd name="T40" fmla="+- 0 2691 2653"/>
                  <a:gd name="T41" fmla="*/ T40 w 61"/>
                  <a:gd name="T42" fmla="+- 0 2359 2299"/>
                  <a:gd name="T43" fmla="*/ 2359 h 112"/>
                  <a:gd name="T44" fmla="+- 0 2686 2653"/>
                  <a:gd name="T45" fmla="*/ T44 w 61"/>
                  <a:gd name="T46" fmla="+- 0 2358 2299"/>
                  <a:gd name="T47" fmla="*/ 2358 h 112"/>
                  <a:gd name="T48" fmla="+- 0 2711 2653"/>
                  <a:gd name="T49" fmla="*/ T48 w 61"/>
                  <a:gd name="T50" fmla="+- 0 2358 2299"/>
                  <a:gd name="T51" fmla="*/ 2358 h 112"/>
                  <a:gd name="T52" fmla="+- 0 2714 2653"/>
                  <a:gd name="T53" fmla="*/ T52 w 61"/>
                  <a:gd name="T54" fmla="+- 0 2363 2299"/>
                  <a:gd name="T55" fmla="*/ 2363 h 112"/>
                  <a:gd name="T56" fmla="+- 0 2714 2653"/>
                  <a:gd name="T57" fmla="*/ T56 w 61"/>
                  <a:gd name="T58" fmla="+- 0 2382 2299"/>
                  <a:gd name="T59" fmla="*/ 2382 h 112"/>
                  <a:gd name="T60" fmla="+- 0 2710 2653"/>
                  <a:gd name="T61" fmla="*/ T60 w 61"/>
                  <a:gd name="T62" fmla="+- 0 2389 2299"/>
                  <a:gd name="T63" fmla="*/ 2389 h 112"/>
                  <a:gd name="T64" fmla="+- 0 2709 2653"/>
                  <a:gd name="T65" fmla="*/ T64 w 61"/>
                  <a:gd name="T66" fmla="+- 0 2390 2299"/>
                  <a:gd name="T67" fmla="*/ 2390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112">
                    <a:moveTo>
                      <a:pt x="56" y="91"/>
                    </a:moveTo>
                    <a:lnTo>
                      <a:pt x="33" y="91"/>
                    </a:lnTo>
                    <a:lnTo>
                      <a:pt x="40" y="91"/>
                    </a:lnTo>
                    <a:lnTo>
                      <a:pt x="45" y="88"/>
                    </a:lnTo>
                    <a:lnTo>
                      <a:pt x="49" y="81"/>
                    </a:lnTo>
                    <a:lnTo>
                      <a:pt x="50" y="78"/>
                    </a:lnTo>
                    <a:lnTo>
                      <a:pt x="50" y="70"/>
                    </a:lnTo>
                    <a:lnTo>
                      <a:pt x="48" y="66"/>
                    </a:lnTo>
                    <a:lnTo>
                      <a:pt x="44" y="63"/>
                    </a:lnTo>
                    <a:lnTo>
                      <a:pt x="42" y="62"/>
                    </a:lnTo>
                    <a:lnTo>
                      <a:pt x="38" y="60"/>
                    </a:lnTo>
                    <a:lnTo>
                      <a:pt x="33" y="59"/>
                    </a:lnTo>
                    <a:lnTo>
                      <a:pt x="58" y="59"/>
                    </a:lnTo>
                    <a:lnTo>
                      <a:pt x="61" y="64"/>
                    </a:lnTo>
                    <a:lnTo>
                      <a:pt x="61" y="83"/>
                    </a:lnTo>
                    <a:lnTo>
                      <a:pt x="57" y="90"/>
                    </a:lnTo>
                    <a:lnTo>
                      <a:pt x="56"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55" name="Freeform 780"/>
              <p:cNvSpPr>
                <a:spLocks/>
              </p:cNvSpPr>
              <p:nvPr/>
            </p:nvSpPr>
            <p:spPr bwMode="auto">
              <a:xfrm>
                <a:off x="2653" y="2299"/>
                <a:ext cx="61" cy="112"/>
              </a:xfrm>
              <a:custGeom>
                <a:avLst/>
                <a:gdLst>
                  <a:gd name="T0" fmla="+- 0 2686 2653"/>
                  <a:gd name="T1" fmla="*/ T0 w 61"/>
                  <a:gd name="T2" fmla="+- 0 2411 2299"/>
                  <a:gd name="T3" fmla="*/ 2411 h 112"/>
                  <a:gd name="T4" fmla="+- 0 2681 2653"/>
                  <a:gd name="T5" fmla="*/ T4 w 61"/>
                  <a:gd name="T6" fmla="+- 0 2411 2299"/>
                  <a:gd name="T7" fmla="*/ 2411 h 112"/>
                  <a:gd name="T8" fmla="+- 0 2681 2653"/>
                  <a:gd name="T9" fmla="*/ T8 w 61"/>
                  <a:gd name="T10" fmla="+- 0 2399 2299"/>
                  <a:gd name="T11" fmla="*/ 2399 h 112"/>
                  <a:gd name="T12" fmla="+- 0 2669 2653"/>
                  <a:gd name="T13" fmla="*/ T12 w 61"/>
                  <a:gd name="T14" fmla="+- 0 2398 2299"/>
                  <a:gd name="T15" fmla="*/ 2398 h 112"/>
                  <a:gd name="T16" fmla="+- 0 2661 2653"/>
                  <a:gd name="T17" fmla="*/ T16 w 61"/>
                  <a:gd name="T18" fmla="+- 0 2394 2299"/>
                  <a:gd name="T19" fmla="*/ 2394 h 112"/>
                  <a:gd name="T20" fmla="+- 0 2654 2653"/>
                  <a:gd name="T21" fmla="*/ T20 w 61"/>
                  <a:gd name="T22" fmla="+- 0 2382 2299"/>
                  <a:gd name="T23" fmla="*/ 2382 h 112"/>
                  <a:gd name="T24" fmla="+- 0 2653 2653"/>
                  <a:gd name="T25" fmla="*/ T24 w 61"/>
                  <a:gd name="T26" fmla="+- 0 2377 2299"/>
                  <a:gd name="T27" fmla="*/ 2377 h 112"/>
                  <a:gd name="T28" fmla="+- 0 2653 2653"/>
                  <a:gd name="T29" fmla="*/ T28 w 61"/>
                  <a:gd name="T30" fmla="+- 0 2370 2299"/>
                  <a:gd name="T31" fmla="*/ 2370 h 112"/>
                  <a:gd name="T32" fmla="+- 0 2664 2653"/>
                  <a:gd name="T33" fmla="*/ T32 w 61"/>
                  <a:gd name="T34" fmla="+- 0 2370 2299"/>
                  <a:gd name="T35" fmla="*/ 2370 h 112"/>
                  <a:gd name="T36" fmla="+- 0 2664 2653"/>
                  <a:gd name="T37" fmla="*/ T36 w 61"/>
                  <a:gd name="T38" fmla="+- 0 2375 2299"/>
                  <a:gd name="T39" fmla="*/ 2375 h 112"/>
                  <a:gd name="T40" fmla="+- 0 2665 2653"/>
                  <a:gd name="T41" fmla="*/ T40 w 61"/>
                  <a:gd name="T42" fmla="+- 0 2379 2299"/>
                  <a:gd name="T43" fmla="*/ 2379 h 112"/>
                  <a:gd name="T44" fmla="+- 0 2669 2653"/>
                  <a:gd name="T45" fmla="*/ T44 w 61"/>
                  <a:gd name="T46" fmla="+- 0 2387 2299"/>
                  <a:gd name="T47" fmla="*/ 2387 h 112"/>
                  <a:gd name="T48" fmla="+- 0 2674 2653"/>
                  <a:gd name="T49" fmla="*/ T48 w 61"/>
                  <a:gd name="T50" fmla="+- 0 2389 2299"/>
                  <a:gd name="T51" fmla="*/ 2389 h 112"/>
                  <a:gd name="T52" fmla="+- 0 2681 2653"/>
                  <a:gd name="T53" fmla="*/ T52 w 61"/>
                  <a:gd name="T54" fmla="+- 0 2390 2299"/>
                  <a:gd name="T55" fmla="*/ 2390 h 112"/>
                  <a:gd name="T56" fmla="+- 0 2686 2653"/>
                  <a:gd name="T57" fmla="*/ T56 w 61"/>
                  <a:gd name="T58" fmla="+- 0 2390 2299"/>
                  <a:gd name="T59" fmla="*/ 2390 h 112"/>
                  <a:gd name="T60" fmla="+- 0 2686 2653"/>
                  <a:gd name="T61" fmla="*/ T60 w 61"/>
                  <a:gd name="T62" fmla="+- 0 2390 2299"/>
                  <a:gd name="T63" fmla="*/ 2390 h 112"/>
                  <a:gd name="T64" fmla="+- 0 2709 2653"/>
                  <a:gd name="T65" fmla="*/ T64 w 61"/>
                  <a:gd name="T66" fmla="+- 0 2390 2299"/>
                  <a:gd name="T67" fmla="*/ 2390 h 112"/>
                  <a:gd name="T68" fmla="+- 0 2703 2653"/>
                  <a:gd name="T69" fmla="*/ T68 w 61"/>
                  <a:gd name="T70" fmla="+- 0 2394 2299"/>
                  <a:gd name="T71" fmla="*/ 2394 h 112"/>
                  <a:gd name="T72" fmla="+- 0 2699 2653"/>
                  <a:gd name="T73" fmla="*/ T72 w 61"/>
                  <a:gd name="T74" fmla="+- 0 2397 2299"/>
                  <a:gd name="T75" fmla="*/ 2397 h 112"/>
                  <a:gd name="T76" fmla="+- 0 2694 2653"/>
                  <a:gd name="T77" fmla="*/ T76 w 61"/>
                  <a:gd name="T78" fmla="+- 0 2398 2299"/>
                  <a:gd name="T79" fmla="*/ 2398 h 112"/>
                  <a:gd name="T80" fmla="+- 0 2686 2653"/>
                  <a:gd name="T81" fmla="*/ T80 w 61"/>
                  <a:gd name="T82" fmla="+- 0 2399 2299"/>
                  <a:gd name="T83" fmla="*/ 2399 h 112"/>
                  <a:gd name="T84" fmla="+- 0 2686 2653"/>
                  <a:gd name="T85" fmla="*/ T84 w 61"/>
                  <a:gd name="T86" fmla="+- 0 2411 2299"/>
                  <a:gd name="T87" fmla="*/ 2411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61" h="112">
                    <a:moveTo>
                      <a:pt x="33" y="112"/>
                    </a:moveTo>
                    <a:lnTo>
                      <a:pt x="28" y="112"/>
                    </a:lnTo>
                    <a:lnTo>
                      <a:pt x="28" y="100"/>
                    </a:lnTo>
                    <a:lnTo>
                      <a:pt x="16" y="99"/>
                    </a:lnTo>
                    <a:lnTo>
                      <a:pt x="8" y="95"/>
                    </a:lnTo>
                    <a:lnTo>
                      <a:pt x="1" y="83"/>
                    </a:lnTo>
                    <a:lnTo>
                      <a:pt x="0" y="78"/>
                    </a:lnTo>
                    <a:lnTo>
                      <a:pt x="0" y="71"/>
                    </a:lnTo>
                    <a:lnTo>
                      <a:pt x="11" y="71"/>
                    </a:lnTo>
                    <a:lnTo>
                      <a:pt x="11" y="76"/>
                    </a:lnTo>
                    <a:lnTo>
                      <a:pt x="12" y="80"/>
                    </a:lnTo>
                    <a:lnTo>
                      <a:pt x="16" y="88"/>
                    </a:lnTo>
                    <a:lnTo>
                      <a:pt x="21" y="90"/>
                    </a:lnTo>
                    <a:lnTo>
                      <a:pt x="28" y="91"/>
                    </a:lnTo>
                    <a:lnTo>
                      <a:pt x="33" y="91"/>
                    </a:lnTo>
                    <a:lnTo>
                      <a:pt x="56" y="91"/>
                    </a:lnTo>
                    <a:lnTo>
                      <a:pt x="50" y="95"/>
                    </a:lnTo>
                    <a:lnTo>
                      <a:pt x="46" y="98"/>
                    </a:lnTo>
                    <a:lnTo>
                      <a:pt x="41" y="99"/>
                    </a:lnTo>
                    <a:lnTo>
                      <a:pt x="33" y="100"/>
                    </a:lnTo>
                    <a:lnTo>
                      <a:pt x="33" y="11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61" name="Group 777"/>
            <p:cNvGrpSpPr>
              <a:grpSpLocks/>
            </p:cNvGrpSpPr>
            <p:nvPr/>
          </p:nvGrpSpPr>
          <p:grpSpPr bwMode="auto">
            <a:xfrm>
              <a:off x="2489" y="1976"/>
              <a:ext cx="397" cy="189"/>
              <a:chOff x="2489" y="1976"/>
              <a:chExt cx="397" cy="189"/>
            </a:xfrm>
          </p:grpSpPr>
          <p:sp>
            <p:nvSpPr>
              <p:cNvPr id="450" name="Freeform 778"/>
              <p:cNvSpPr>
                <a:spLocks/>
              </p:cNvSpPr>
              <p:nvPr/>
            </p:nvSpPr>
            <p:spPr bwMode="auto">
              <a:xfrm>
                <a:off x="2489" y="1976"/>
                <a:ext cx="397" cy="189"/>
              </a:xfrm>
              <a:custGeom>
                <a:avLst/>
                <a:gdLst>
                  <a:gd name="T0" fmla="+- 0 2489 2489"/>
                  <a:gd name="T1" fmla="*/ T0 w 397"/>
                  <a:gd name="T2" fmla="+- 0 1976 1976"/>
                  <a:gd name="T3" fmla="*/ 1976 h 189"/>
                  <a:gd name="T4" fmla="+- 0 2886 2489"/>
                  <a:gd name="T5" fmla="*/ T4 w 397"/>
                  <a:gd name="T6" fmla="+- 0 1976 1976"/>
                  <a:gd name="T7" fmla="*/ 1976 h 189"/>
                  <a:gd name="T8" fmla="+- 0 2886 2489"/>
                  <a:gd name="T9" fmla="*/ T8 w 397"/>
                  <a:gd name="T10" fmla="+- 0 2164 1976"/>
                  <a:gd name="T11" fmla="*/ 2164 h 189"/>
                  <a:gd name="T12" fmla="+- 0 2489 2489"/>
                  <a:gd name="T13" fmla="*/ T12 w 397"/>
                  <a:gd name="T14" fmla="+- 0 2164 1976"/>
                  <a:gd name="T15" fmla="*/ 2164 h 189"/>
                  <a:gd name="T16" fmla="+- 0 2489 2489"/>
                  <a:gd name="T17" fmla="*/ T16 w 397"/>
                  <a:gd name="T18" fmla="+- 0 1976 1976"/>
                  <a:gd name="T19" fmla="*/ 1976 h 189"/>
                </a:gdLst>
                <a:ahLst/>
                <a:cxnLst>
                  <a:cxn ang="0">
                    <a:pos x="T1" y="T3"/>
                  </a:cxn>
                  <a:cxn ang="0">
                    <a:pos x="T5" y="T7"/>
                  </a:cxn>
                  <a:cxn ang="0">
                    <a:pos x="T9" y="T11"/>
                  </a:cxn>
                  <a:cxn ang="0">
                    <a:pos x="T13" y="T15"/>
                  </a:cxn>
                  <a:cxn ang="0">
                    <a:pos x="T17" y="T19"/>
                  </a:cxn>
                </a:cxnLst>
                <a:rect l="0" t="0" r="r" b="b"/>
                <a:pathLst>
                  <a:path w="397" h="189">
                    <a:moveTo>
                      <a:pt x="0" y="0"/>
                    </a:moveTo>
                    <a:lnTo>
                      <a:pt x="397" y="0"/>
                    </a:lnTo>
                    <a:lnTo>
                      <a:pt x="397" y="188"/>
                    </a:lnTo>
                    <a:lnTo>
                      <a:pt x="0" y="188"/>
                    </a:lnTo>
                    <a:lnTo>
                      <a:pt x="0" y="0"/>
                    </a:lnTo>
                    <a:close/>
                  </a:path>
                </a:pathLst>
              </a:custGeom>
              <a:noFill/>
              <a:ln w="15684">
                <a:solidFill>
                  <a:srgbClr val="9BD0D5"/>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62" name="Group 775"/>
            <p:cNvGrpSpPr>
              <a:grpSpLocks/>
            </p:cNvGrpSpPr>
            <p:nvPr/>
          </p:nvGrpSpPr>
          <p:grpSpPr bwMode="auto">
            <a:xfrm>
              <a:off x="2712" y="2000"/>
              <a:ext cx="151" cy="141"/>
              <a:chOff x="2712" y="2000"/>
              <a:chExt cx="151" cy="141"/>
            </a:xfrm>
          </p:grpSpPr>
          <p:sp>
            <p:nvSpPr>
              <p:cNvPr id="449" name="Freeform 776"/>
              <p:cNvSpPr>
                <a:spLocks/>
              </p:cNvSpPr>
              <p:nvPr/>
            </p:nvSpPr>
            <p:spPr bwMode="auto">
              <a:xfrm>
                <a:off x="2712" y="2000"/>
                <a:ext cx="151" cy="141"/>
              </a:xfrm>
              <a:custGeom>
                <a:avLst/>
                <a:gdLst>
                  <a:gd name="T0" fmla="+- 0 2863 2712"/>
                  <a:gd name="T1" fmla="*/ T0 w 151"/>
                  <a:gd name="T2" fmla="+- 0 2141 2000"/>
                  <a:gd name="T3" fmla="*/ 2141 h 141"/>
                  <a:gd name="T4" fmla="+- 0 2731 2712"/>
                  <a:gd name="T5" fmla="*/ T4 w 151"/>
                  <a:gd name="T6" fmla="+- 0 2128 2000"/>
                  <a:gd name="T7" fmla="*/ 2128 h 141"/>
                  <a:gd name="T8" fmla="+- 0 2742 2712"/>
                  <a:gd name="T9" fmla="*/ T8 w 151"/>
                  <a:gd name="T10" fmla="+- 0 2112 2000"/>
                  <a:gd name="T11" fmla="*/ 2112 h 141"/>
                  <a:gd name="T12" fmla="+- 0 2748 2712"/>
                  <a:gd name="T13" fmla="*/ T12 w 151"/>
                  <a:gd name="T14" fmla="+- 0 2092 2000"/>
                  <a:gd name="T15" fmla="*/ 2092 h 141"/>
                  <a:gd name="T16" fmla="+- 0 2739 2712"/>
                  <a:gd name="T17" fmla="*/ T16 w 151"/>
                  <a:gd name="T18" fmla="+- 0 2028 2000"/>
                  <a:gd name="T19" fmla="*/ 2028 h 141"/>
                  <a:gd name="T20" fmla="+- 0 2712 2712"/>
                  <a:gd name="T21" fmla="*/ T20 w 151"/>
                  <a:gd name="T22" fmla="+- 0 2000 2000"/>
                  <a:gd name="T23" fmla="*/ 2000 h 141"/>
                  <a:gd name="T24" fmla="+- 0 2863 2712"/>
                  <a:gd name="T25" fmla="*/ T24 w 151"/>
                  <a:gd name="T26" fmla="+- 0 2000 2000"/>
                  <a:gd name="T27" fmla="*/ 2000 h 141"/>
                  <a:gd name="T28" fmla="+- 0 2863 2712"/>
                  <a:gd name="T29" fmla="*/ T28 w 151"/>
                  <a:gd name="T30" fmla="+- 0 2141 2000"/>
                  <a:gd name="T31" fmla="*/ 2141 h 14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1" h="141">
                    <a:moveTo>
                      <a:pt x="151" y="141"/>
                    </a:moveTo>
                    <a:lnTo>
                      <a:pt x="19" y="128"/>
                    </a:lnTo>
                    <a:lnTo>
                      <a:pt x="30" y="112"/>
                    </a:lnTo>
                    <a:lnTo>
                      <a:pt x="36" y="92"/>
                    </a:lnTo>
                    <a:lnTo>
                      <a:pt x="27" y="28"/>
                    </a:lnTo>
                    <a:lnTo>
                      <a:pt x="0" y="0"/>
                    </a:lnTo>
                    <a:lnTo>
                      <a:pt x="151" y="0"/>
                    </a:lnTo>
                    <a:lnTo>
                      <a:pt x="151"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63" name="Group 773"/>
            <p:cNvGrpSpPr>
              <a:grpSpLocks/>
            </p:cNvGrpSpPr>
            <p:nvPr/>
          </p:nvGrpSpPr>
          <p:grpSpPr bwMode="auto">
            <a:xfrm>
              <a:off x="2509" y="2000"/>
              <a:ext cx="143" cy="141"/>
              <a:chOff x="2509" y="2000"/>
              <a:chExt cx="143" cy="141"/>
            </a:xfrm>
          </p:grpSpPr>
          <p:sp>
            <p:nvSpPr>
              <p:cNvPr id="448" name="Freeform 774"/>
              <p:cNvSpPr>
                <a:spLocks/>
              </p:cNvSpPr>
              <p:nvPr/>
            </p:nvSpPr>
            <p:spPr bwMode="auto">
              <a:xfrm>
                <a:off x="2509" y="2000"/>
                <a:ext cx="143" cy="141"/>
              </a:xfrm>
              <a:custGeom>
                <a:avLst/>
                <a:gdLst>
                  <a:gd name="T0" fmla="+- 0 2646 2509"/>
                  <a:gd name="T1" fmla="*/ T0 w 143"/>
                  <a:gd name="T2" fmla="+- 0 2141 2000"/>
                  <a:gd name="T3" fmla="*/ 2141 h 141"/>
                  <a:gd name="T4" fmla="+- 0 2509 2509"/>
                  <a:gd name="T5" fmla="*/ T4 w 143"/>
                  <a:gd name="T6" fmla="+- 0 2141 2000"/>
                  <a:gd name="T7" fmla="*/ 2141 h 141"/>
                  <a:gd name="T8" fmla="+- 0 2509 2509"/>
                  <a:gd name="T9" fmla="*/ T8 w 143"/>
                  <a:gd name="T10" fmla="+- 0 2000 2000"/>
                  <a:gd name="T11" fmla="*/ 2000 h 141"/>
                  <a:gd name="T12" fmla="+- 0 2652 2509"/>
                  <a:gd name="T13" fmla="*/ T12 w 143"/>
                  <a:gd name="T14" fmla="+- 0 2001 2000"/>
                  <a:gd name="T15" fmla="*/ 2001 h 141"/>
                  <a:gd name="T16" fmla="+- 0 2637 2509"/>
                  <a:gd name="T17" fmla="*/ T16 w 143"/>
                  <a:gd name="T18" fmla="+- 0 2013 2000"/>
                  <a:gd name="T19" fmla="*/ 2013 h 141"/>
                  <a:gd name="T20" fmla="+- 0 2625 2509"/>
                  <a:gd name="T21" fmla="*/ T20 w 143"/>
                  <a:gd name="T22" fmla="+- 0 2030 2000"/>
                  <a:gd name="T23" fmla="*/ 2030 h 141"/>
                  <a:gd name="T24" fmla="+- 0 2618 2509"/>
                  <a:gd name="T25" fmla="*/ T24 w 143"/>
                  <a:gd name="T26" fmla="+- 0 2050 2000"/>
                  <a:gd name="T27" fmla="*/ 2050 h 141"/>
                  <a:gd name="T28" fmla="+- 0 2615 2509"/>
                  <a:gd name="T29" fmla="*/ T28 w 143"/>
                  <a:gd name="T30" fmla="+- 0 2073 2000"/>
                  <a:gd name="T31" fmla="*/ 2073 h 141"/>
                  <a:gd name="T32" fmla="+- 0 2616 2509"/>
                  <a:gd name="T33" fmla="*/ T32 w 143"/>
                  <a:gd name="T34" fmla="+- 0 2089 2000"/>
                  <a:gd name="T35" fmla="*/ 2089 h 141"/>
                  <a:gd name="T36" fmla="+- 0 2622 2509"/>
                  <a:gd name="T37" fmla="*/ T36 w 143"/>
                  <a:gd name="T38" fmla="+- 0 2108 2000"/>
                  <a:gd name="T39" fmla="*/ 2108 h 141"/>
                  <a:gd name="T40" fmla="+- 0 2633 2509"/>
                  <a:gd name="T41" fmla="*/ T40 w 143"/>
                  <a:gd name="T42" fmla="+- 0 2126 2000"/>
                  <a:gd name="T43" fmla="*/ 2126 h 141"/>
                  <a:gd name="T44" fmla="+- 0 2646 2509"/>
                  <a:gd name="T45" fmla="*/ T44 w 143"/>
                  <a:gd name="T46" fmla="+- 0 2141 2000"/>
                  <a:gd name="T47" fmla="*/ 2141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3" h="141">
                    <a:moveTo>
                      <a:pt x="137" y="141"/>
                    </a:moveTo>
                    <a:lnTo>
                      <a:pt x="0" y="141"/>
                    </a:lnTo>
                    <a:lnTo>
                      <a:pt x="0" y="0"/>
                    </a:lnTo>
                    <a:lnTo>
                      <a:pt x="143" y="1"/>
                    </a:lnTo>
                    <a:lnTo>
                      <a:pt x="128" y="13"/>
                    </a:lnTo>
                    <a:lnTo>
                      <a:pt x="116" y="30"/>
                    </a:lnTo>
                    <a:lnTo>
                      <a:pt x="109" y="50"/>
                    </a:lnTo>
                    <a:lnTo>
                      <a:pt x="106" y="73"/>
                    </a:lnTo>
                    <a:lnTo>
                      <a:pt x="107" y="89"/>
                    </a:lnTo>
                    <a:lnTo>
                      <a:pt x="113" y="108"/>
                    </a:lnTo>
                    <a:lnTo>
                      <a:pt x="124" y="126"/>
                    </a:lnTo>
                    <a:lnTo>
                      <a:pt x="137"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64" name="Group 767"/>
            <p:cNvGrpSpPr>
              <a:grpSpLocks/>
            </p:cNvGrpSpPr>
            <p:nvPr/>
          </p:nvGrpSpPr>
          <p:grpSpPr bwMode="auto">
            <a:xfrm>
              <a:off x="2653" y="2013"/>
              <a:ext cx="61" cy="112"/>
              <a:chOff x="2653" y="2013"/>
              <a:chExt cx="61" cy="112"/>
            </a:xfrm>
          </p:grpSpPr>
          <p:sp>
            <p:nvSpPr>
              <p:cNvPr id="443" name="Freeform 772"/>
              <p:cNvSpPr>
                <a:spLocks/>
              </p:cNvSpPr>
              <p:nvPr/>
            </p:nvSpPr>
            <p:spPr bwMode="auto">
              <a:xfrm>
                <a:off x="2653" y="2013"/>
                <a:ext cx="61" cy="112"/>
              </a:xfrm>
              <a:custGeom>
                <a:avLst/>
                <a:gdLst>
                  <a:gd name="T0" fmla="+- 0 2686 2653"/>
                  <a:gd name="T1" fmla="*/ T0 w 61"/>
                  <a:gd name="T2" fmla="+- 0 2103 2013"/>
                  <a:gd name="T3" fmla="*/ 2103 h 112"/>
                  <a:gd name="T4" fmla="+- 0 2681 2653"/>
                  <a:gd name="T5" fmla="*/ T4 w 61"/>
                  <a:gd name="T6" fmla="+- 0 2103 2013"/>
                  <a:gd name="T7" fmla="*/ 2103 h 112"/>
                  <a:gd name="T8" fmla="+- 0 2681 2653"/>
                  <a:gd name="T9" fmla="*/ T8 w 61"/>
                  <a:gd name="T10" fmla="+- 0 2070 2013"/>
                  <a:gd name="T11" fmla="*/ 2070 h 112"/>
                  <a:gd name="T12" fmla="+- 0 2672 2653"/>
                  <a:gd name="T13" fmla="*/ T12 w 61"/>
                  <a:gd name="T14" fmla="+- 0 2068 2013"/>
                  <a:gd name="T15" fmla="*/ 2068 h 112"/>
                  <a:gd name="T16" fmla="+- 0 2665 2653"/>
                  <a:gd name="T17" fmla="*/ T16 w 61"/>
                  <a:gd name="T18" fmla="+- 0 2066 2013"/>
                  <a:gd name="T19" fmla="*/ 2066 h 112"/>
                  <a:gd name="T20" fmla="+- 0 2657 2653"/>
                  <a:gd name="T21" fmla="*/ T20 w 61"/>
                  <a:gd name="T22" fmla="+- 0 2058 2013"/>
                  <a:gd name="T23" fmla="*/ 2058 h 112"/>
                  <a:gd name="T24" fmla="+- 0 2655 2653"/>
                  <a:gd name="T25" fmla="*/ T24 w 61"/>
                  <a:gd name="T26" fmla="+- 0 2052 2013"/>
                  <a:gd name="T27" fmla="*/ 2052 h 112"/>
                  <a:gd name="T28" fmla="+- 0 2655 2653"/>
                  <a:gd name="T29" fmla="*/ T28 w 61"/>
                  <a:gd name="T30" fmla="+- 0 2039 2013"/>
                  <a:gd name="T31" fmla="*/ 2039 h 112"/>
                  <a:gd name="T32" fmla="+- 0 2657 2653"/>
                  <a:gd name="T33" fmla="*/ T32 w 61"/>
                  <a:gd name="T34" fmla="+- 0 2034 2013"/>
                  <a:gd name="T35" fmla="*/ 2034 h 112"/>
                  <a:gd name="T36" fmla="+- 0 2666 2653"/>
                  <a:gd name="T37" fmla="*/ T36 w 61"/>
                  <a:gd name="T38" fmla="+- 0 2024 2013"/>
                  <a:gd name="T39" fmla="*/ 2024 h 112"/>
                  <a:gd name="T40" fmla="+- 0 2672 2653"/>
                  <a:gd name="T41" fmla="*/ T40 w 61"/>
                  <a:gd name="T42" fmla="+- 0 2021 2013"/>
                  <a:gd name="T43" fmla="*/ 2021 h 112"/>
                  <a:gd name="T44" fmla="+- 0 2681 2653"/>
                  <a:gd name="T45" fmla="*/ T44 w 61"/>
                  <a:gd name="T46" fmla="+- 0 2021 2013"/>
                  <a:gd name="T47" fmla="*/ 2021 h 112"/>
                  <a:gd name="T48" fmla="+- 0 2681 2653"/>
                  <a:gd name="T49" fmla="*/ T48 w 61"/>
                  <a:gd name="T50" fmla="+- 0 2013 2013"/>
                  <a:gd name="T51" fmla="*/ 2013 h 112"/>
                  <a:gd name="T52" fmla="+- 0 2686 2653"/>
                  <a:gd name="T53" fmla="*/ T52 w 61"/>
                  <a:gd name="T54" fmla="+- 0 2013 2013"/>
                  <a:gd name="T55" fmla="*/ 2013 h 112"/>
                  <a:gd name="T56" fmla="+- 0 2686 2653"/>
                  <a:gd name="T57" fmla="*/ T56 w 61"/>
                  <a:gd name="T58" fmla="+- 0 2021 2013"/>
                  <a:gd name="T59" fmla="*/ 2021 h 112"/>
                  <a:gd name="T60" fmla="+- 0 2694 2653"/>
                  <a:gd name="T61" fmla="*/ T60 w 61"/>
                  <a:gd name="T62" fmla="+- 0 2021 2013"/>
                  <a:gd name="T63" fmla="*/ 2021 h 112"/>
                  <a:gd name="T64" fmla="+- 0 2701 2653"/>
                  <a:gd name="T65" fmla="*/ T64 w 61"/>
                  <a:gd name="T66" fmla="+- 0 2024 2013"/>
                  <a:gd name="T67" fmla="*/ 2024 h 112"/>
                  <a:gd name="T68" fmla="+- 0 2705 2653"/>
                  <a:gd name="T69" fmla="*/ T68 w 61"/>
                  <a:gd name="T70" fmla="+- 0 2028 2013"/>
                  <a:gd name="T71" fmla="*/ 2028 h 112"/>
                  <a:gd name="T72" fmla="+- 0 2707 2653"/>
                  <a:gd name="T73" fmla="*/ T72 w 61"/>
                  <a:gd name="T74" fmla="+- 0 2030 2013"/>
                  <a:gd name="T75" fmla="*/ 2030 h 112"/>
                  <a:gd name="T76" fmla="+- 0 2681 2653"/>
                  <a:gd name="T77" fmla="*/ T76 w 61"/>
                  <a:gd name="T78" fmla="+- 0 2030 2013"/>
                  <a:gd name="T79" fmla="*/ 2030 h 112"/>
                  <a:gd name="T80" fmla="+- 0 2675 2653"/>
                  <a:gd name="T81" fmla="*/ T80 w 61"/>
                  <a:gd name="T82" fmla="+- 0 2030 2013"/>
                  <a:gd name="T83" fmla="*/ 2030 h 112"/>
                  <a:gd name="T84" fmla="+- 0 2671 2653"/>
                  <a:gd name="T85" fmla="*/ T84 w 61"/>
                  <a:gd name="T86" fmla="+- 0 2032 2013"/>
                  <a:gd name="T87" fmla="*/ 2032 h 112"/>
                  <a:gd name="T88" fmla="+- 0 2669 2653"/>
                  <a:gd name="T89" fmla="*/ T88 w 61"/>
                  <a:gd name="T90" fmla="+- 0 2035 2013"/>
                  <a:gd name="T91" fmla="*/ 2035 h 112"/>
                  <a:gd name="T92" fmla="+- 0 2667 2653"/>
                  <a:gd name="T93" fmla="*/ T92 w 61"/>
                  <a:gd name="T94" fmla="+- 0 2038 2013"/>
                  <a:gd name="T95" fmla="*/ 2038 h 112"/>
                  <a:gd name="T96" fmla="+- 0 2666 2653"/>
                  <a:gd name="T97" fmla="*/ T96 w 61"/>
                  <a:gd name="T98" fmla="+- 0 2041 2013"/>
                  <a:gd name="T99" fmla="*/ 2041 h 112"/>
                  <a:gd name="T100" fmla="+- 0 2666 2653"/>
                  <a:gd name="T101" fmla="*/ T100 w 61"/>
                  <a:gd name="T102" fmla="+- 0 2049 2013"/>
                  <a:gd name="T103" fmla="*/ 2049 h 112"/>
                  <a:gd name="T104" fmla="+- 0 2667 2653"/>
                  <a:gd name="T105" fmla="*/ T104 w 61"/>
                  <a:gd name="T106" fmla="+- 0 2052 2013"/>
                  <a:gd name="T107" fmla="*/ 2052 h 112"/>
                  <a:gd name="T108" fmla="+- 0 2670 2653"/>
                  <a:gd name="T109" fmla="*/ T108 w 61"/>
                  <a:gd name="T110" fmla="+- 0 2054 2013"/>
                  <a:gd name="T111" fmla="*/ 2054 h 112"/>
                  <a:gd name="T112" fmla="+- 0 2672 2653"/>
                  <a:gd name="T113" fmla="*/ T112 w 61"/>
                  <a:gd name="T114" fmla="+- 0 2056 2013"/>
                  <a:gd name="T115" fmla="*/ 2056 h 112"/>
                  <a:gd name="T116" fmla="+- 0 2676 2653"/>
                  <a:gd name="T117" fmla="*/ T116 w 61"/>
                  <a:gd name="T118" fmla="+- 0 2058 2013"/>
                  <a:gd name="T119" fmla="*/ 2058 h 112"/>
                  <a:gd name="T120" fmla="+- 0 2681 2653"/>
                  <a:gd name="T121" fmla="*/ T120 w 61"/>
                  <a:gd name="T122" fmla="+- 0 2059 2013"/>
                  <a:gd name="T123" fmla="*/ 2059 h 112"/>
                  <a:gd name="T124" fmla="+- 0 2686 2653"/>
                  <a:gd name="T125" fmla="*/ T124 w 61"/>
                  <a:gd name="T126" fmla="+- 0 2059 2013"/>
                  <a:gd name="T127" fmla="*/ 2059 h 112"/>
                  <a:gd name="T128" fmla="+- 0 2686 2653"/>
                  <a:gd name="T129" fmla="*/ T128 w 61"/>
                  <a:gd name="T130" fmla="+- 0 2060 2013"/>
                  <a:gd name="T131" fmla="*/ 2060 h 112"/>
                  <a:gd name="T132" fmla="+- 0 2696 2653"/>
                  <a:gd name="T133" fmla="*/ T132 w 61"/>
                  <a:gd name="T134" fmla="+- 0 2063 2013"/>
                  <a:gd name="T135" fmla="*/ 2063 h 112"/>
                  <a:gd name="T136" fmla="+- 0 2702 2653"/>
                  <a:gd name="T137" fmla="*/ T136 w 61"/>
                  <a:gd name="T138" fmla="+- 0 2065 2013"/>
                  <a:gd name="T139" fmla="*/ 2065 h 112"/>
                  <a:gd name="T140" fmla="+- 0 2711 2653"/>
                  <a:gd name="T141" fmla="*/ T140 w 61"/>
                  <a:gd name="T142" fmla="+- 0 2071 2013"/>
                  <a:gd name="T143" fmla="*/ 2071 h 112"/>
                  <a:gd name="T144" fmla="+- 0 2686 2653"/>
                  <a:gd name="T145" fmla="*/ T144 w 61"/>
                  <a:gd name="T146" fmla="+- 0 2072 2013"/>
                  <a:gd name="T147" fmla="*/ 2072 h 112"/>
                  <a:gd name="T148" fmla="+- 0 2686 2653"/>
                  <a:gd name="T149" fmla="*/ T148 w 61"/>
                  <a:gd name="T150" fmla="+- 0 2103 2013"/>
                  <a:gd name="T151" fmla="*/ 2103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61" h="112">
                    <a:moveTo>
                      <a:pt x="33" y="90"/>
                    </a:moveTo>
                    <a:lnTo>
                      <a:pt x="28" y="90"/>
                    </a:lnTo>
                    <a:lnTo>
                      <a:pt x="28" y="57"/>
                    </a:lnTo>
                    <a:lnTo>
                      <a:pt x="19" y="55"/>
                    </a:lnTo>
                    <a:lnTo>
                      <a:pt x="12" y="53"/>
                    </a:lnTo>
                    <a:lnTo>
                      <a:pt x="4" y="45"/>
                    </a:lnTo>
                    <a:lnTo>
                      <a:pt x="2" y="39"/>
                    </a:lnTo>
                    <a:lnTo>
                      <a:pt x="2" y="26"/>
                    </a:lnTo>
                    <a:lnTo>
                      <a:pt x="4" y="21"/>
                    </a:lnTo>
                    <a:lnTo>
                      <a:pt x="13" y="11"/>
                    </a:lnTo>
                    <a:lnTo>
                      <a:pt x="19" y="8"/>
                    </a:lnTo>
                    <a:lnTo>
                      <a:pt x="28" y="8"/>
                    </a:lnTo>
                    <a:lnTo>
                      <a:pt x="28" y="0"/>
                    </a:lnTo>
                    <a:lnTo>
                      <a:pt x="33" y="0"/>
                    </a:lnTo>
                    <a:lnTo>
                      <a:pt x="33" y="8"/>
                    </a:lnTo>
                    <a:lnTo>
                      <a:pt x="41" y="8"/>
                    </a:lnTo>
                    <a:lnTo>
                      <a:pt x="48" y="11"/>
                    </a:lnTo>
                    <a:lnTo>
                      <a:pt x="52" y="15"/>
                    </a:lnTo>
                    <a:lnTo>
                      <a:pt x="54" y="17"/>
                    </a:lnTo>
                    <a:lnTo>
                      <a:pt x="28" y="17"/>
                    </a:lnTo>
                    <a:lnTo>
                      <a:pt x="22" y="17"/>
                    </a:lnTo>
                    <a:lnTo>
                      <a:pt x="18" y="19"/>
                    </a:lnTo>
                    <a:lnTo>
                      <a:pt x="16" y="22"/>
                    </a:lnTo>
                    <a:lnTo>
                      <a:pt x="14" y="25"/>
                    </a:lnTo>
                    <a:lnTo>
                      <a:pt x="13" y="28"/>
                    </a:lnTo>
                    <a:lnTo>
                      <a:pt x="13" y="36"/>
                    </a:lnTo>
                    <a:lnTo>
                      <a:pt x="14" y="39"/>
                    </a:lnTo>
                    <a:lnTo>
                      <a:pt x="17" y="41"/>
                    </a:lnTo>
                    <a:lnTo>
                      <a:pt x="19" y="43"/>
                    </a:lnTo>
                    <a:lnTo>
                      <a:pt x="23" y="45"/>
                    </a:lnTo>
                    <a:lnTo>
                      <a:pt x="28" y="46"/>
                    </a:lnTo>
                    <a:lnTo>
                      <a:pt x="33" y="46"/>
                    </a:lnTo>
                    <a:lnTo>
                      <a:pt x="33" y="47"/>
                    </a:lnTo>
                    <a:lnTo>
                      <a:pt x="43" y="50"/>
                    </a:lnTo>
                    <a:lnTo>
                      <a:pt x="49" y="52"/>
                    </a:lnTo>
                    <a:lnTo>
                      <a:pt x="58" y="58"/>
                    </a:lnTo>
                    <a:lnTo>
                      <a:pt x="33" y="59"/>
                    </a:lnTo>
                    <a:lnTo>
                      <a:pt x="33" y="9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44" name="Freeform 771"/>
              <p:cNvSpPr>
                <a:spLocks/>
              </p:cNvSpPr>
              <p:nvPr/>
            </p:nvSpPr>
            <p:spPr bwMode="auto">
              <a:xfrm>
                <a:off x="2653" y="2013"/>
                <a:ext cx="61" cy="112"/>
              </a:xfrm>
              <a:custGeom>
                <a:avLst/>
                <a:gdLst>
                  <a:gd name="T0" fmla="+- 0 2686 2653"/>
                  <a:gd name="T1" fmla="*/ T0 w 61"/>
                  <a:gd name="T2" fmla="+- 0 2059 2013"/>
                  <a:gd name="T3" fmla="*/ 2059 h 112"/>
                  <a:gd name="T4" fmla="+- 0 2681 2653"/>
                  <a:gd name="T5" fmla="*/ T4 w 61"/>
                  <a:gd name="T6" fmla="+- 0 2059 2013"/>
                  <a:gd name="T7" fmla="*/ 2059 h 112"/>
                  <a:gd name="T8" fmla="+- 0 2681 2653"/>
                  <a:gd name="T9" fmla="*/ T8 w 61"/>
                  <a:gd name="T10" fmla="+- 0 2030 2013"/>
                  <a:gd name="T11" fmla="*/ 2030 h 112"/>
                  <a:gd name="T12" fmla="+- 0 2707 2653"/>
                  <a:gd name="T13" fmla="*/ T12 w 61"/>
                  <a:gd name="T14" fmla="+- 0 2030 2013"/>
                  <a:gd name="T15" fmla="*/ 2030 h 112"/>
                  <a:gd name="T16" fmla="+- 0 2686 2653"/>
                  <a:gd name="T17" fmla="*/ T16 w 61"/>
                  <a:gd name="T18" fmla="+- 0 2030 2013"/>
                  <a:gd name="T19" fmla="*/ 2030 h 112"/>
                  <a:gd name="T20" fmla="+- 0 2686 2653"/>
                  <a:gd name="T21" fmla="*/ T20 w 61"/>
                  <a:gd name="T22" fmla="+- 0 2059 2013"/>
                  <a:gd name="T23" fmla="*/ 2059 h 112"/>
                </a:gdLst>
                <a:ahLst/>
                <a:cxnLst>
                  <a:cxn ang="0">
                    <a:pos x="T1" y="T3"/>
                  </a:cxn>
                  <a:cxn ang="0">
                    <a:pos x="T5" y="T7"/>
                  </a:cxn>
                  <a:cxn ang="0">
                    <a:pos x="T9" y="T11"/>
                  </a:cxn>
                  <a:cxn ang="0">
                    <a:pos x="T13" y="T15"/>
                  </a:cxn>
                  <a:cxn ang="0">
                    <a:pos x="T17" y="T19"/>
                  </a:cxn>
                  <a:cxn ang="0">
                    <a:pos x="T21" y="T23"/>
                  </a:cxn>
                </a:cxnLst>
                <a:rect l="0" t="0" r="r" b="b"/>
                <a:pathLst>
                  <a:path w="61" h="112">
                    <a:moveTo>
                      <a:pt x="33" y="46"/>
                    </a:moveTo>
                    <a:lnTo>
                      <a:pt x="28" y="46"/>
                    </a:lnTo>
                    <a:lnTo>
                      <a:pt x="28" y="17"/>
                    </a:lnTo>
                    <a:lnTo>
                      <a:pt x="54" y="17"/>
                    </a:lnTo>
                    <a:lnTo>
                      <a:pt x="33" y="17"/>
                    </a:lnTo>
                    <a:lnTo>
                      <a:pt x="33" y="46"/>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45" name="Freeform 770"/>
              <p:cNvSpPr>
                <a:spLocks/>
              </p:cNvSpPr>
              <p:nvPr/>
            </p:nvSpPr>
            <p:spPr bwMode="auto">
              <a:xfrm>
                <a:off x="2653" y="2013"/>
                <a:ext cx="61" cy="112"/>
              </a:xfrm>
              <a:custGeom>
                <a:avLst/>
                <a:gdLst>
                  <a:gd name="T0" fmla="+- 0 2712 2653"/>
                  <a:gd name="T1" fmla="*/ T0 w 61"/>
                  <a:gd name="T2" fmla="+- 0 2045 2013"/>
                  <a:gd name="T3" fmla="*/ 2045 h 112"/>
                  <a:gd name="T4" fmla="+- 0 2701 2653"/>
                  <a:gd name="T5" fmla="*/ T4 w 61"/>
                  <a:gd name="T6" fmla="+- 0 2045 2013"/>
                  <a:gd name="T7" fmla="*/ 2045 h 112"/>
                  <a:gd name="T8" fmla="+- 0 2701 2653"/>
                  <a:gd name="T9" fmla="*/ T8 w 61"/>
                  <a:gd name="T10" fmla="+- 0 2042 2013"/>
                  <a:gd name="T11" fmla="*/ 2042 h 112"/>
                  <a:gd name="T12" fmla="+- 0 2700 2653"/>
                  <a:gd name="T13" fmla="*/ T12 w 61"/>
                  <a:gd name="T14" fmla="+- 0 2039 2013"/>
                  <a:gd name="T15" fmla="*/ 2039 h 112"/>
                  <a:gd name="T16" fmla="+- 0 2699 2653"/>
                  <a:gd name="T17" fmla="*/ T16 w 61"/>
                  <a:gd name="T18" fmla="+- 0 2037 2013"/>
                  <a:gd name="T19" fmla="*/ 2037 h 112"/>
                  <a:gd name="T20" fmla="+- 0 2696 2653"/>
                  <a:gd name="T21" fmla="*/ T20 w 61"/>
                  <a:gd name="T22" fmla="+- 0 2033 2013"/>
                  <a:gd name="T23" fmla="*/ 2033 h 112"/>
                  <a:gd name="T24" fmla="+- 0 2692 2653"/>
                  <a:gd name="T25" fmla="*/ T24 w 61"/>
                  <a:gd name="T26" fmla="+- 0 2030 2013"/>
                  <a:gd name="T27" fmla="*/ 2030 h 112"/>
                  <a:gd name="T28" fmla="+- 0 2686 2653"/>
                  <a:gd name="T29" fmla="*/ T28 w 61"/>
                  <a:gd name="T30" fmla="+- 0 2030 2013"/>
                  <a:gd name="T31" fmla="*/ 2030 h 112"/>
                  <a:gd name="T32" fmla="+- 0 2707 2653"/>
                  <a:gd name="T33" fmla="*/ T32 w 61"/>
                  <a:gd name="T34" fmla="+- 0 2030 2013"/>
                  <a:gd name="T35" fmla="*/ 2030 h 112"/>
                  <a:gd name="T36" fmla="+- 0 2709 2653"/>
                  <a:gd name="T37" fmla="*/ T36 w 61"/>
                  <a:gd name="T38" fmla="+- 0 2032 2013"/>
                  <a:gd name="T39" fmla="*/ 2032 h 112"/>
                  <a:gd name="T40" fmla="+- 0 2711 2653"/>
                  <a:gd name="T41" fmla="*/ T40 w 61"/>
                  <a:gd name="T42" fmla="+- 0 2038 2013"/>
                  <a:gd name="T43" fmla="*/ 2038 h 112"/>
                  <a:gd name="T44" fmla="+- 0 2712 2653"/>
                  <a:gd name="T45" fmla="*/ T44 w 61"/>
                  <a:gd name="T46" fmla="+- 0 2045 2013"/>
                  <a:gd name="T47" fmla="*/ 2045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1" h="112">
                    <a:moveTo>
                      <a:pt x="59" y="32"/>
                    </a:moveTo>
                    <a:lnTo>
                      <a:pt x="48" y="32"/>
                    </a:lnTo>
                    <a:lnTo>
                      <a:pt x="48" y="29"/>
                    </a:lnTo>
                    <a:lnTo>
                      <a:pt x="47" y="26"/>
                    </a:lnTo>
                    <a:lnTo>
                      <a:pt x="46" y="24"/>
                    </a:lnTo>
                    <a:lnTo>
                      <a:pt x="43" y="20"/>
                    </a:lnTo>
                    <a:lnTo>
                      <a:pt x="39" y="17"/>
                    </a:lnTo>
                    <a:lnTo>
                      <a:pt x="33" y="17"/>
                    </a:lnTo>
                    <a:lnTo>
                      <a:pt x="54" y="17"/>
                    </a:lnTo>
                    <a:lnTo>
                      <a:pt x="56" y="19"/>
                    </a:lnTo>
                    <a:lnTo>
                      <a:pt x="58" y="25"/>
                    </a:lnTo>
                    <a:lnTo>
                      <a:pt x="59" y="3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46" name="Freeform 769"/>
              <p:cNvSpPr>
                <a:spLocks/>
              </p:cNvSpPr>
              <p:nvPr/>
            </p:nvSpPr>
            <p:spPr bwMode="auto">
              <a:xfrm>
                <a:off x="2653" y="2013"/>
                <a:ext cx="61" cy="112"/>
              </a:xfrm>
              <a:custGeom>
                <a:avLst/>
                <a:gdLst>
                  <a:gd name="T0" fmla="+- 0 2709 2653"/>
                  <a:gd name="T1" fmla="*/ T0 w 61"/>
                  <a:gd name="T2" fmla="+- 0 2104 2013"/>
                  <a:gd name="T3" fmla="*/ 2104 h 112"/>
                  <a:gd name="T4" fmla="+- 0 2686 2653"/>
                  <a:gd name="T5" fmla="*/ T4 w 61"/>
                  <a:gd name="T6" fmla="+- 0 2104 2013"/>
                  <a:gd name="T7" fmla="*/ 2104 h 112"/>
                  <a:gd name="T8" fmla="+- 0 2693 2653"/>
                  <a:gd name="T9" fmla="*/ T8 w 61"/>
                  <a:gd name="T10" fmla="+- 0 2103 2013"/>
                  <a:gd name="T11" fmla="*/ 2103 h 112"/>
                  <a:gd name="T12" fmla="+- 0 2698 2653"/>
                  <a:gd name="T13" fmla="*/ T12 w 61"/>
                  <a:gd name="T14" fmla="+- 0 2101 2013"/>
                  <a:gd name="T15" fmla="*/ 2101 h 112"/>
                  <a:gd name="T16" fmla="+- 0 2702 2653"/>
                  <a:gd name="T17" fmla="*/ T16 w 61"/>
                  <a:gd name="T18" fmla="+- 0 2094 2013"/>
                  <a:gd name="T19" fmla="*/ 2094 h 112"/>
                  <a:gd name="T20" fmla="+- 0 2703 2653"/>
                  <a:gd name="T21" fmla="*/ T20 w 61"/>
                  <a:gd name="T22" fmla="+- 0 2091 2013"/>
                  <a:gd name="T23" fmla="*/ 2091 h 112"/>
                  <a:gd name="T24" fmla="+- 0 2703 2653"/>
                  <a:gd name="T25" fmla="*/ T24 w 61"/>
                  <a:gd name="T26" fmla="+- 0 2082 2013"/>
                  <a:gd name="T27" fmla="*/ 2082 h 112"/>
                  <a:gd name="T28" fmla="+- 0 2701 2653"/>
                  <a:gd name="T29" fmla="*/ T28 w 61"/>
                  <a:gd name="T30" fmla="+- 0 2079 2013"/>
                  <a:gd name="T31" fmla="*/ 2079 h 112"/>
                  <a:gd name="T32" fmla="+- 0 2697 2653"/>
                  <a:gd name="T33" fmla="*/ T32 w 61"/>
                  <a:gd name="T34" fmla="+- 0 2076 2013"/>
                  <a:gd name="T35" fmla="*/ 2076 h 112"/>
                  <a:gd name="T36" fmla="+- 0 2695 2653"/>
                  <a:gd name="T37" fmla="*/ T36 w 61"/>
                  <a:gd name="T38" fmla="+- 0 2074 2013"/>
                  <a:gd name="T39" fmla="*/ 2074 h 112"/>
                  <a:gd name="T40" fmla="+- 0 2691 2653"/>
                  <a:gd name="T41" fmla="*/ T40 w 61"/>
                  <a:gd name="T42" fmla="+- 0 2073 2013"/>
                  <a:gd name="T43" fmla="*/ 2073 h 112"/>
                  <a:gd name="T44" fmla="+- 0 2686 2653"/>
                  <a:gd name="T45" fmla="*/ T44 w 61"/>
                  <a:gd name="T46" fmla="+- 0 2072 2013"/>
                  <a:gd name="T47" fmla="*/ 2072 h 112"/>
                  <a:gd name="T48" fmla="+- 0 2711 2653"/>
                  <a:gd name="T49" fmla="*/ T48 w 61"/>
                  <a:gd name="T50" fmla="+- 0 2072 2013"/>
                  <a:gd name="T51" fmla="*/ 2072 h 112"/>
                  <a:gd name="T52" fmla="+- 0 2714 2653"/>
                  <a:gd name="T53" fmla="*/ T52 w 61"/>
                  <a:gd name="T54" fmla="+- 0 2077 2013"/>
                  <a:gd name="T55" fmla="*/ 2077 h 112"/>
                  <a:gd name="T56" fmla="+- 0 2714 2653"/>
                  <a:gd name="T57" fmla="*/ T56 w 61"/>
                  <a:gd name="T58" fmla="+- 0 2095 2013"/>
                  <a:gd name="T59" fmla="*/ 2095 h 112"/>
                  <a:gd name="T60" fmla="+- 0 2710 2653"/>
                  <a:gd name="T61" fmla="*/ T60 w 61"/>
                  <a:gd name="T62" fmla="+- 0 2103 2013"/>
                  <a:gd name="T63" fmla="*/ 2103 h 112"/>
                  <a:gd name="T64" fmla="+- 0 2709 2653"/>
                  <a:gd name="T65" fmla="*/ T64 w 61"/>
                  <a:gd name="T66" fmla="+- 0 2104 2013"/>
                  <a:gd name="T67" fmla="*/ 2104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112">
                    <a:moveTo>
                      <a:pt x="56" y="91"/>
                    </a:moveTo>
                    <a:lnTo>
                      <a:pt x="33" y="91"/>
                    </a:lnTo>
                    <a:lnTo>
                      <a:pt x="40" y="90"/>
                    </a:lnTo>
                    <a:lnTo>
                      <a:pt x="45" y="88"/>
                    </a:lnTo>
                    <a:lnTo>
                      <a:pt x="49" y="81"/>
                    </a:lnTo>
                    <a:lnTo>
                      <a:pt x="50" y="78"/>
                    </a:lnTo>
                    <a:lnTo>
                      <a:pt x="50" y="69"/>
                    </a:lnTo>
                    <a:lnTo>
                      <a:pt x="48" y="66"/>
                    </a:lnTo>
                    <a:lnTo>
                      <a:pt x="44" y="63"/>
                    </a:lnTo>
                    <a:lnTo>
                      <a:pt x="42" y="61"/>
                    </a:lnTo>
                    <a:lnTo>
                      <a:pt x="38" y="60"/>
                    </a:lnTo>
                    <a:lnTo>
                      <a:pt x="33" y="59"/>
                    </a:lnTo>
                    <a:lnTo>
                      <a:pt x="58" y="59"/>
                    </a:lnTo>
                    <a:lnTo>
                      <a:pt x="61" y="64"/>
                    </a:lnTo>
                    <a:lnTo>
                      <a:pt x="61" y="82"/>
                    </a:lnTo>
                    <a:lnTo>
                      <a:pt x="57" y="90"/>
                    </a:lnTo>
                    <a:lnTo>
                      <a:pt x="56"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47" name="Freeform 768"/>
              <p:cNvSpPr>
                <a:spLocks/>
              </p:cNvSpPr>
              <p:nvPr/>
            </p:nvSpPr>
            <p:spPr bwMode="auto">
              <a:xfrm>
                <a:off x="2653" y="2013"/>
                <a:ext cx="61" cy="112"/>
              </a:xfrm>
              <a:custGeom>
                <a:avLst/>
                <a:gdLst>
                  <a:gd name="T0" fmla="+- 0 2686 2653"/>
                  <a:gd name="T1" fmla="*/ T0 w 61"/>
                  <a:gd name="T2" fmla="+- 0 2125 2013"/>
                  <a:gd name="T3" fmla="*/ 2125 h 112"/>
                  <a:gd name="T4" fmla="+- 0 2681 2653"/>
                  <a:gd name="T5" fmla="*/ T4 w 61"/>
                  <a:gd name="T6" fmla="+- 0 2125 2013"/>
                  <a:gd name="T7" fmla="*/ 2125 h 112"/>
                  <a:gd name="T8" fmla="+- 0 2681 2653"/>
                  <a:gd name="T9" fmla="*/ T8 w 61"/>
                  <a:gd name="T10" fmla="+- 0 2113 2013"/>
                  <a:gd name="T11" fmla="*/ 2113 h 112"/>
                  <a:gd name="T12" fmla="+- 0 2669 2653"/>
                  <a:gd name="T13" fmla="*/ T12 w 61"/>
                  <a:gd name="T14" fmla="+- 0 2112 2013"/>
                  <a:gd name="T15" fmla="*/ 2112 h 112"/>
                  <a:gd name="T16" fmla="+- 0 2661 2653"/>
                  <a:gd name="T17" fmla="*/ T16 w 61"/>
                  <a:gd name="T18" fmla="+- 0 2108 2013"/>
                  <a:gd name="T19" fmla="*/ 2108 h 112"/>
                  <a:gd name="T20" fmla="+- 0 2654 2653"/>
                  <a:gd name="T21" fmla="*/ T20 w 61"/>
                  <a:gd name="T22" fmla="+- 0 2096 2013"/>
                  <a:gd name="T23" fmla="*/ 2096 h 112"/>
                  <a:gd name="T24" fmla="+- 0 2653 2653"/>
                  <a:gd name="T25" fmla="*/ T24 w 61"/>
                  <a:gd name="T26" fmla="+- 0 2091 2013"/>
                  <a:gd name="T27" fmla="*/ 2091 h 112"/>
                  <a:gd name="T28" fmla="+- 0 2653 2653"/>
                  <a:gd name="T29" fmla="*/ T28 w 61"/>
                  <a:gd name="T30" fmla="+- 0 2083 2013"/>
                  <a:gd name="T31" fmla="*/ 2083 h 112"/>
                  <a:gd name="T32" fmla="+- 0 2664 2653"/>
                  <a:gd name="T33" fmla="*/ T32 w 61"/>
                  <a:gd name="T34" fmla="+- 0 2083 2013"/>
                  <a:gd name="T35" fmla="*/ 2083 h 112"/>
                  <a:gd name="T36" fmla="+- 0 2664 2653"/>
                  <a:gd name="T37" fmla="*/ T36 w 61"/>
                  <a:gd name="T38" fmla="+- 0 2089 2013"/>
                  <a:gd name="T39" fmla="*/ 2089 h 112"/>
                  <a:gd name="T40" fmla="+- 0 2665 2653"/>
                  <a:gd name="T41" fmla="*/ T40 w 61"/>
                  <a:gd name="T42" fmla="+- 0 2093 2013"/>
                  <a:gd name="T43" fmla="*/ 2093 h 112"/>
                  <a:gd name="T44" fmla="+- 0 2669 2653"/>
                  <a:gd name="T45" fmla="*/ T44 w 61"/>
                  <a:gd name="T46" fmla="+- 0 2100 2013"/>
                  <a:gd name="T47" fmla="*/ 2100 h 112"/>
                  <a:gd name="T48" fmla="+- 0 2674 2653"/>
                  <a:gd name="T49" fmla="*/ T48 w 61"/>
                  <a:gd name="T50" fmla="+- 0 2103 2013"/>
                  <a:gd name="T51" fmla="*/ 2103 h 112"/>
                  <a:gd name="T52" fmla="+- 0 2681 2653"/>
                  <a:gd name="T53" fmla="*/ T52 w 61"/>
                  <a:gd name="T54" fmla="+- 0 2103 2013"/>
                  <a:gd name="T55" fmla="*/ 2103 h 112"/>
                  <a:gd name="T56" fmla="+- 0 2686 2653"/>
                  <a:gd name="T57" fmla="*/ T56 w 61"/>
                  <a:gd name="T58" fmla="+- 0 2103 2013"/>
                  <a:gd name="T59" fmla="*/ 2103 h 112"/>
                  <a:gd name="T60" fmla="+- 0 2686 2653"/>
                  <a:gd name="T61" fmla="*/ T60 w 61"/>
                  <a:gd name="T62" fmla="+- 0 2104 2013"/>
                  <a:gd name="T63" fmla="*/ 2104 h 112"/>
                  <a:gd name="T64" fmla="+- 0 2709 2653"/>
                  <a:gd name="T65" fmla="*/ T64 w 61"/>
                  <a:gd name="T66" fmla="+- 0 2104 2013"/>
                  <a:gd name="T67" fmla="*/ 2104 h 112"/>
                  <a:gd name="T68" fmla="+- 0 2703 2653"/>
                  <a:gd name="T69" fmla="*/ T68 w 61"/>
                  <a:gd name="T70" fmla="+- 0 2108 2013"/>
                  <a:gd name="T71" fmla="*/ 2108 h 112"/>
                  <a:gd name="T72" fmla="+- 0 2699 2653"/>
                  <a:gd name="T73" fmla="*/ T72 w 61"/>
                  <a:gd name="T74" fmla="+- 0 2110 2013"/>
                  <a:gd name="T75" fmla="*/ 2110 h 112"/>
                  <a:gd name="T76" fmla="+- 0 2694 2653"/>
                  <a:gd name="T77" fmla="*/ T76 w 61"/>
                  <a:gd name="T78" fmla="+- 0 2112 2013"/>
                  <a:gd name="T79" fmla="*/ 2112 h 112"/>
                  <a:gd name="T80" fmla="+- 0 2686 2653"/>
                  <a:gd name="T81" fmla="*/ T80 w 61"/>
                  <a:gd name="T82" fmla="+- 0 2113 2013"/>
                  <a:gd name="T83" fmla="*/ 2113 h 112"/>
                  <a:gd name="T84" fmla="+- 0 2686 2653"/>
                  <a:gd name="T85" fmla="*/ T84 w 61"/>
                  <a:gd name="T86" fmla="+- 0 2125 2013"/>
                  <a:gd name="T87" fmla="*/ 2125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61" h="112">
                    <a:moveTo>
                      <a:pt x="33" y="112"/>
                    </a:moveTo>
                    <a:lnTo>
                      <a:pt x="28" y="112"/>
                    </a:lnTo>
                    <a:lnTo>
                      <a:pt x="28" y="100"/>
                    </a:lnTo>
                    <a:lnTo>
                      <a:pt x="16" y="99"/>
                    </a:lnTo>
                    <a:lnTo>
                      <a:pt x="8" y="95"/>
                    </a:lnTo>
                    <a:lnTo>
                      <a:pt x="1" y="83"/>
                    </a:lnTo>
                    <a:lnTo>
                      <a:pt x="0" y="78"/>
                    </a:lnTo>
                    <a:lnTo>
                      <a:pt x="0" y="70"/>
                    </a:lnTo>
                    <a:lnTo>
                      <a:pt x="11" y="70"/>
                    </a:lnTo>
                    <a:lnTo>
                      <a:pt x="11" y="76"/>
                    </a:lnTo>
                    <a:lnTo>
                      <a:pt x="12" y="80"/>
                    </a:lnTo>
                    <a:lnTo>
                      <a:pt x="16" y="87"/>
                    </a:lnTo>
                    <a:lnTo>
                      <a:pt x="21" y="90"/>
                    </a:lnTo>
                    <a:lnTo>
                      <a:pt x="28" y="90"/>
                    </a:lnTo>
                    <a:lnTo>
                      <a:pt x="33" y="90"/>
                    </a:lnTo>
                    <a:lnTo>
                      <a:pt x="33" y="91"/>
                    </a:lnTo>
                    <a:lnTo>
                      <a:pt x="56" y="91"/>
                    </a:lnTo>
                    <a:lnTo>
                      <a:pt x="50" y="95"/>
                    </a:lnTo>
                    <a:lnTo>
                      <a:pt x="46" y="97"/>
                    </a:lnTo>
                    <a:lnTo>
                      <a:pt x="41" y="99"/>
                    </a:lnTo>
                    <a:lnTo>
                      <a:pt x="33" y="100"/>
                    </a:lnTo>
                    <a:lnTo>
                      <a:pt x="33" y="11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65" name="Group 765"/>
            <p:cNvGrpSpPr>
              <a:grpSpLocks/>
            </p:cNvGrpSpPr>
            <p:nvPr/>
          </p:nvGrpSpPr>
          <p:grpSpPr bwMode="auto">
            <a:xfrm>
              <a:off x="2489" y="1685"/>
              <a:ext cx="397" cy="189"/>
              <a:chOff x="2489" y="1685"/>
              <a:chExt cx="397" cy="189"/>
            </a:xfrm>
          </p:grpSpPr>
          <p:sp>
            <p:nvSpPr>
              <p:cNvPr id="442" name="Freeform 766"/>
              <p:cNvSpPr>
                <a:spLocks/>
              </p:cNvSpPr>
              <p:nvPr/>
            </p:nvSpPr>
            <p:spPr bwMode="auto">
              <a:xfrm>
                <a:off x="2489" y="1685"/>
                <a:ext cx="397" cy="189"/>
              </a:xfrm>
              <a:custGeom>
                <a:avLst/>
                <a:gdLst>
                  <a:gd name="T0" fmla="+- 0 2489 2489"/>
                  <a:gd name="T1" fmla="*/ T0 w 397"/>
                  <a:gd name="T2" fmla="+- 0 1685 1685"/>
                  <a:gd name="T3" fmla="*/ 1685 h 189"/>
                  <a:gd name="T4" fmla="+- 0 2886 2489"/>
                  <a:gd name="T5" fmla="*/ T4 w 397"/>
                  <a:gd name="T6" fmla="+- 0 1685 1685"/>
                  <a:gd name="T7" fmla="*/ 1685 h 189"/>
                  <a:gd name="T8" fmla="+- 0 2886 2489"/>
                  <a:gd name="T9" fmla="*/ T8 w 397"/>
                  <a:gd name="T10" fmla="+- 0 1873 1685"/>
                  <a:gd name="T11" fmla="*/ 1873 h 189"/>
                  <a:gd name="T12" fmla="+- 0 2489 2489"/>
                  <a:gd name="T13" fmla="*/ T12 w 397"/>
                  <a:gd name="T14" fmla="+- 0 1873 1685"/>
                  <a:gd name="T15" fmla="*/ 1873 h 189"/>
                  <a:gd name="T16" fmla="+- 0 2489 2489"/>
                  <a:gd name="T17" fmla="*/ T16 w 397"/>
                  <a:gd name="T18" fmla="+- 0 1685 1685"/>
                  <a:gd name="T19" fmla="*/ 1685 h 189"/>
                </a:gdLst>
                <a:ahLst/>
                <a:cxnLst>
                  <a:cxn ang="0">
                    <a:pos x="T1" y="T3"/>
                  </a:cxn>
                  <a:cxn ang="0">
                    <a:pos x="T5" y="T7"/>
                  </a:cxn>
                  <a:cxn ang="0">
                    <a:pos x="T9" y="T11"/>
                  </a:cxn>
                  <a:cxn ang="0">
                    <a:pos x="T13" y="T15"/>
                  </a:cxn>
                  <a:cxn ang="0">
                    <a:pos x="T17" y="T19"/>
                  </a:cxn>
                </a:cxnLst>
                <a:rect l="0" t="0" r="r" b="b"/>
                <a:pathLst>
                  <a:path w="397" h="189">
                    <a:moveTo>
                      <a:pt x="0" y="0"/>
                    </a:moveTo>
                    <a:lnTo>
                      <a:pt x="397" y="0"/>
                    </a:lnTo>
                    <a:lnTo>
                      <a:pt x="397" y="188"/>
                    </a:lnTo>
                    <a:lnTo>
                      <a:pt x="0" y="188"/>
                    </a:lnTo>
                    <a:lnTo>
                      <a:pt x="0" y="0"/>
                    </a:lnTo>
                    <a:close/>
                  </a:path>
                </a:pathLst>
              </a:custGeom>
              <a:noFill/>
              <a:ln w="15684">
                <a:solidFill>
                  <a:srgbClr val="9BD0D5"/>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66" name="Group 763"/>
            <p:cNvGrpSpPr>
              <a:grpSpLocks/>
            </p:cNvGrpSpPr>
            <p:nvPr/>
          </p:nvGrpSpPr>
          <p:grpSpPr bwMode="auto">
            <a:xfrm>
              <a:off x="2712" y="1709"/>
              <a:ext cx="151" cy="141"/>
              <a:chOff x="2712" y="1709"/>
              <a:chExt cx="151" cy="141"/>
            </a:xfrm>
          </p:grpSpPr>
          <p:sp>
            <p:nvSpPr>
              <p:cNvPr id="441" name="Freeform 764"/>
              <p:cNvSpPr>
                <a:spLocks/>
              </p:cNvSpPr>
              <p:nvPr/>
            </p:nvSpPr>
            <p:spPr bwMode="auto">
              <a:xfrm>
                <a:off x="2712" y="1709"/>
                <a:ext cx="151" cy="141"/>
              </a:xfrm>
              <a:custGeom>
                <a:avLst/>
                <a:gdLst>
                  <a:gd name="T0" fmla="+- 0 2863 2712"/>
                  <a:gd name="T1" fmla="*/ T0 w 151"/>
                  <a:gd name="T2" fmla="+- 0 1850 1709"/>
                  <a:gd name="T3" fmla="*/ 1850 h 141"/>
                  <a:gd name="T4" fmla="+- 0 2731 2712"/>
                  <a:gd name="T5" fmla="*/ T4 w 151"/>
                  <a:gd name="T6" fmla="+- 0 1837 1709"/>
                  <a:gd name="T7" fmla="*/ 1837 h 141"/>
                  <a:gd name="T8" fmla="+- 0 2742 2712"/>
                  <a:gd name="T9" fmla="*/ T8 w 151"/>
                  <a:gd name="T10" fmla="+- 0 1821 1709"/>
                  <a:gd name="T11" fmla="*/ 1821 h 141"/>
                  <a:gd name="T12" fmla="+- 0 2748 2712"/>
                  <a:gd name="T13" fmla="*/ T12 w 151"/>
                  <a:gd name="T14" fmla="+- 0 1802 1709"/>
                  <a:gd name="T15" fmla="*/ 1802 h 141"/>
                  <a:gd name="T16" fmla="+- 0 2739 2712"/>
                  <a:gd name="T17" fmla="*/ T16 w 151"/>
                  <a:gd name="T18" fmla="+- 0 1737 1709"/>
                  <a:gd name="T19" fmla="*/ 1737 h 141"/>
                  <a:gd name="T20" fmla="+- 0 2712 2712"/>
                  <a:gd name="T21" fmla="*/ T20 w 151"/>
                  <a:gd name="T22" fmla="+- 0 1709 1709"/>
                  <a:gd name="T23" fmla="*/ 1709 h 141"/>
                  <a:gd name="T24" fmla="+- 0 2863 2712"/>
                  <a:gd name="T25" fmla="*/ T24 w 151"/>
                  <a:gd name="T26" fmla="+- 0 1709 1709"/>
                  <a:gd name="T27" fmla="*/ 1709 h 141"/>
                  <a:gd name="T28" fmla="+- 0 2863 2712"/>
                  <a:gd name="T29" fmla="*/ T28 w 151"/>
                  <a:gd name="T30" fmla="+- 0 1850 1709"/>
                  <a:gd name="T31" fmla="*/ 1850 h 14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1" h="141">
                    <a:moveTo>
                      <a:pt x="151" y="141"/>
                    </a:moveTo>
                    <a:lnTo>
                      <a:pt x="19" y="128"/>
                    </a:lnTo>
                    <a:lnTo>
                      <a:pt x="30" y="112"/>
                    </a:lnTo>
                    <a:lnTo>
                      <a:pt x="36" y="93"/>
                    </a:lnTo>
                    <a:lnTo>
                      <a:pt x="27" y="28"/>
                    </a:lnTo>
                    <a:lnTo>
                      <a:pt x="0" y="0"/>
                    </a:lnTo>
                    <a:lnTo>
                      <a:pt x="151" y="0"/>
                    </a:lnTo>
                    <a:lnTo>
                      <a:pt x="151"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67" name="Group 761"/>
            <p:cNvGrpSpPr>
              <a:grpSpLocks/>
            </p:cNvGrpSpPr>
            <p:nvPr/>
          </p:nvGrpSpPr>
          <p:grpSpPr bwMode="auto">
            <a:xfrm>
              <a:off x="2509" y="1709"/>
              <a:ext cx="143" cy="141"/>
              <a:chOff x="2509" y="1709"/>
              <a:chExt cx="143" cy="141"/>
            </a:xfrm>
          </p:grpSpPr>
          <p:sp>
            <p:nvSpPr>
              <p:cNvPr id="440" name="Freeform 762"/>
              <p:cNvSpPr>
                <a:spLocks/>
              </p:cNvSpPr>
              <p:nvPr/>
            </p:nvSpPr>
            <p:spPr bwMode="auto">
              <a:xfrm>
                <a:off x="2509" y="1709"/>
                <a:ext cx="143" cy="141"/>
              </a:xfrm>
              <a:custGeom>
                <a:avLst/>
                <a:gdLst>
                  <a:gd name="T0" fmla="+- 0 2646 2509"/>
                  <a:gd name="T1" fmla="*/ T0 w 143"/>
                  <a:gd name="T2" fmla="+- 0 1850 1709"/>
                  <a:gd name="T3" fmla="*/ 1850 h 141"/>
                  <a:gd name="T4" fmla="+- 0 2509 2509"/>
                  <a:gd name="T5" fmla="*/ T4 w 143"/>
                  <a:gd name="T6" fmla="+- 0 1850 1709"/>
                  <a:gd name="T7" fmla="*/ 1850 h 141"/>
                  <a:gd name="T8" fmla="+- 0 2509 2509"/>
                  <a:gd name="T9" fmla="*/ T8 w 143"/>
                  <a:gd name="T10" fmla="+- 0 1709 1709"/>
                  <a:gd name="T11" fmla="*/ 1709 h 141"/>
                  <a:gd name="T12" fmla="+- 0 2652 2509"/>
                  <a:gd name="T13" fmla="*/ T12 w 143"/>
                  <a:gd name="T14" fmla="+- 0 1710 1709"/>
                  <a:gd name="T15" fmla="*/ 1710 h 141"/>
                  <a:gd name="T16" fmla="+- 0 2637 2509"/>
                  <a:gd name="T17" fmla="*/ T16 w 143"/>
                  <a:gd name="T18" fmla="+- 0 1722 1709"/>
                  <a:gd name="T19" fmla="*/ 1722 h 141"/>
                  <a:gd name="T20" fmla="+- 0 2625 2509"/>
                  <a:gd name="T21" fmla="*/ T20 w 143"/>
                  <a:gd name="T22" fmla="+- 0 1739 1709"/>
                  <a:gd name="T23" fmla="*/ 1739 h 141"/>
                  <a:gd name="T24" fmla="+- 0 2618 2509"/>
                  <a:gd name="T25" fmla="*/ T24 w 143"/>
                  <a:gd name="T26" fmla="+- 0 1759 1709"/>
                  <a:gd name="T27" fmla="*/ 1759 h 141"/>
                  <a:gd name="T28" fmla="+- 0 2615 2509"/>
                  <a:gd name="T29" fmla="*/ T28 w 143"/>
                  <a:gd name="T30" fmla="+- 0 1782 1709"/>
                  <a:gd name="T31" fmla="*/ 1782 h 141"/>
                  <a:gd name="T32" fmla="+- 0 2616 2509"/>
                  <a:gd name="T33" fmla="*/ T32 w 143"/>
                  <a:gd name="T34" fmla="+- 0 1798 1709"/>
                  <a:gd name="T35" fmla="*/ 1798 h 141"/>
                  <a:gd name="T36" fmla="+- 0 2622 2509"/>
                  <a:gd name="T37" fmla="*/ T36 w 143"/>
                  <a:gd name="T38" fmla="+- 0 1818 1709"/>
                  <a:gd name="T39" fmla="*/ 1818 h 141"/>
                  <a:gd name="T40" fmla="+- 0 2633 2509"/>
                  <a:gd name="T41" fmla="*/ T40 w 143"/>
                  <a:gd name="T42" fmla="+- 0 1835 1709"/>
                  <a:gd name="T43" fmla="*/ 1835 h 141"/>
                  <a:gd name="T44" fmla="+- 0 2646 2509"/>
                  <a:gd name="T45" fmla="*/ T44 w 143"/>
                  <a:gd name="T46" fmla="+- 0 1850 1709"/>
                  <a:gd name="T47" fmla="*/ 1850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3" h="141">
                    <a:moveTo>
                      <a:pt x="137" y="141"/>
                    </a:moveTo>
                    <a:lnTo>
                      <a:pt x="0" y="141"/>
                    </a:lnTo>
                    <a:lnTo>
                      <a:pt x="0" y="0"/>
                    </a:lnTo>
                    <a:lnTo>
                      <a:pt x="143" y="1"/>
                    </a:lnTo>
                    <a:lnTo>
                      <a:pt x="128" y="13"/>
                    </a:lnTo>
                    <a:lnTo>
                      <a:pt x="116" y="30"/>
                    </a:lnTo>
                    <a:lnTo>
                      <a:pt x="109" y="50"/>
                    </a:lnTo>
                    <a:lnTo>
                      <a:pt x="106" y="73"/>
                    </a:lnTo>
                    <a:lnTo>
                      <a:pt x="107" y="89"/>
                    </a:lnTo>
                    <a:lnTo>
                      <a:pt x="113" y="109"/>
                    </a:lnTo>
                    <a:lnTo>
                      <a:pt x="124" y="126"/>
                    </a:lnTo>
                    <a:lnTo>
                      <a:pt x="137"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68" name="Group 754"/>
            <p:cNvGrpSpPr>
              <a:grpSpLocks/>
            </p:cNvGrpSpPr>
            <p:nvPr/>
          </p:nvGrpSpPr>
          <p:grpSpPr bwMode="auto">
            <a:xfrm>
              <a:off x="2653" y="1722"/>
              <a:ext cx="61" cy="112"/>
              <a:chOff x="2653" y="1722"/>
              <a:chExt cx="61" cy="112"/>
            </a:xfrm>
          </p:grpSpPr>
          <p:sp>
            <p:nvSpPr>
              <p:cNvPr id="434" name="Freeform 760"/>
              <p:cNvSpPr>
                <a:spLocks/>
              </p:cNvSpPr>
              <p:nvPr/>
            </p:nvSpPr>
            <p:spPr bwMode="auto">
              <a:xfrm>
                <a:off x="2653" y="1722"/>
                <a:ext cx="61" cy="112"/>
              </a:xfrm>
              <a:custGeom>
                <a:avLst/>
                <a:gdLst>
                  <a:gd name="T0" fmla="+- 0 2686 2653"/>
                  <a:gd name="T1" fmla="*/ T0 w 61"/>
                  <a:gd name="T2" fmla="+- 0 1812 1722"/>
                  <a:gd name="T3" fmla="*/ 1812 h 112"/>
                  <a:gd name="T4" fmla="+- 0 2681 2653"/>
                  <a:gd name="T5" fmla="*/ T4 w 61"/>
                  <a:gd name="T6" fmla="+- 0 1812 1722"/>
                  <a:gd name="T7" fmla="*/ 1812 h 112"/>
                  <a:gd name="T8" fmla="+- 0 2681 2653"/>
                  <a:gd name="T9" fmla="*/ T8 w 61"/>
                  <a:gd name="T10" fmla="+- 0 1779 1722"/>
                  <a:gd name="T11" fmla="*/ 1779 h 112"/>
                  <a:gd name="T12" fmla="+- 0 2672 2653"/>
                  <a:gd name="T13" fmla="*/ T12 w 61"/>
                  <a:gd name="T14" fmla="+- 0 1777 1722"/>
                  <a:gd name="T15" fmla="*/ 1777 h 112"/>
                  <a:gd name="T16" fmla="+- 0 2665 2653"/>
                  <a:gd name="T17" fmla="*/ T16 w 61"/>
                  <a:gd name="T18" fmla="+- 0 1775 1722"/>
                  <a:gd name="T19" fmla="*/ 1775 h 112"/>
                  <a:gd name="T20" fmla="+- 0 2657 2653"/>
                  <a:gd name="T21" fmla="*/ T20 w 61"/>
                  <a:gd name="T22" fmla="+- 0 1767 1722"/>
                  <a:gd name="T23" fmla="*/ 1767 h 112"/>
                  <a:gd name="T24" fmla="+- 0 2655 2653"/>
                  <a:gd name="T25" fmla="*/ T24 w 61"/>
                  <a:gd name="T26" fmla="+- 0 1761 1722"/>
                  <a:gd name="T27" fmla="*/ 1761 h 112"/>
                  <a:gd name="T28" fmla="+- 0 2655 2653"/>
                  <a:gd name="T29" fmla="*/ T28 w 61"/>
                  <a:gd name="T30" fmla="+- 0 1748 1722"/>
                  <a:gd name="T31" fmla="*/ 1748 h 112"/>
                  <a:gd name="T32" fmla="+- 0 2657 2653"/>
                  <a:gd name="T33" fmla="*/ T32 w 61"/>
                  <a:gd name="T34" fmla="+- 0 1743 1722"/>
                  <a:gd name="T35" fmla="*/ 1743 h 112"/>
                  <a:gd name="T36" fmla="+- 0 2666 2653"/>
                  <a:gd name="T37" fmla="*/ T36 w 61"/>
                  <a:gd name="T38" fmla="+- 0 1733 1722"/>
                  <a:gd name="T39" fmla="*/ 1733 h 112"/>
                  <a:gd name="T40" fmla="+- 0 2672 2653"/>
                  <a:gd name="T41" fmla="*/ T40 w 61"/>
                  <a:gd name="T42" fmla="+- 0 1730 1722"/>
                  <a:gd name="T43" fmla="*/ 1730 h 112"/>
                  <a:gd name="T44" fmla="+- 0 2681 2653"/>
                  <a:gd name="T45" fmla="*/ T44 w 61"/>
                  <a:gd name="T46" fmla="+- 0 1730 1722"/>
                  <a:gd name="T47" fmla="*/ 1730 h 112"/>
                  <a:gd name="T48" fmla="+- 0 2681 2653"/>
                  <a:gd name="T49" fmla="*/ T48 w 61"/>
                  <a:gd name="T50" fmla="+- 0 1722 1722"/>
                  <a:gd name="T51" fmla="*/ 1722 h 112"/>
                  <a:gd name="T52" fmla="+- 0 2686 2653"/>
                  <a:gd name="T53" fmla="*/ T52 w 61"/>
                  <a:gd name="T54" fmla="+- 0 1722 1722"/>
                  <a:gd name="T55" fmla="*/ 1722 h 112"/>
                  <a:gd name="T56" fmla="+- 0 2686 2653"/>
                  <a:gd name="T57" fmla="*/ T56 w 61"/>
                  <a:gd name="T58" fmla="+- 0 1730 1722"/>
                  <a:gd name="T59" fmla="*/ 1730 h 112"/>
                  <a:gd name="T60" fmla="+- 0 2694 2653"/>
                  <a:gd name="T61" fmla="*/ T60 w 61"/>
                  <a:gd name="T62" fmla="+- 0 1731 1722"/>
                  <a:gd name="T63" fmla="*/ 1731 h 112"/>
                  <a:gd name="T64" fmla="+- 0 2701 2653"/>
                  <a:gd name="T65" fmla="*/ T64 w 61"/>
                  <a:gd name="T66" fmla="+- 0 1733 1722"/>
                  <a:gd name="T67" fmla="*/ 1733 h 112"/>
                  <a:gd name="T68" fmla="+- 0 2705 2653"/>
                  <a:gd name="T69" fmla="*/ T68 w 61"/>
                  <a:gd name="T70" fmla="+- 0 1737 1722"/>
                  <a:gd name="T71" fmla="*/ 1737 h 112"/>
                  <a:gd name="T72" fmla="+- 0 2707 2653"/>
                  <a:gd name="T73" fmla="*/ T72 w 61"/>
                  <a:gd name="T74" fmla="+- 0 1739 1722"/>
                  <a:gd name="T75" fmla="*/ 1739 h 112"/>
                  <a:gd name="T76" fmla="+- 0 2681 2653"/>
                  <a:gd name="T77" fmla="*/ T76 w 61"/>
                  <a:gd name="T78" fmla="+- 0 1739 1722"/>
                  <a:gd name="T79" fmla="*/ 1739 h 112"/>
                  <a:gd name="T80" fmla="+- 0 2675 2653"/>
                  <a:gd name="T81" fmla="*/ T80 w 61"/>
                  <a:gd name="T82" fmla="+- 0 1739 1722"/>
                  <a:gd name="T83" fmla="*/ 1739 h 112"/>
                  <a:gd name="T84" fmla="+- 0 2671 2653"/>
                  <a:gd name="T85" fmla="*/ T84 w 61"/>
                  <a:gd name="T86" fmla="+- 0 1741 1722"/>
                  <a:gd name="T87" fmla="*/ 1741 h 112"/>
                  <a:gd name="T88" fmla="+- 0 2669 2653"/>
                  <a:gd name="T89" fmla="*/ T88 w 61"/>
                  <a:gd name="T90" fmla="+- 0 1744 1722"/>
                  <a:gd name="T91" fmla="*/ 1744 h 112"/>
                  <a:gd name="T92" fmla="+- 0 2667 2653"/>
                  <a:gd name="T93" fmla="*/ T92 w 61"/>
                  <a:gd name="T94" fmla="+- 0 1747 1722"/>
                  <a:gd name="T95" fmla="*/ 1747 h 112"/>
                  <a:gd name="T96" fmla="+- 0 2666 2653"/>
                  <a:gd name="T97" fmla="*/ T96 w 61"/>
                  <a:gd name="T98" fmla="+- 0 1750 1722"/>
                  <a:gd name="T99" fmla="*/ 1750 h 112"/>
                  <a:gd name="T100" fmla="+- 0 2666 2653"/>
                  <a:gd name="T101" fmla="*/ T100 w 61"/>
                  <a:gd name="T102" fmla="+- 0 1758 1722"/>
                  <a:gd name="T103" fmla="*/ 1758 h 112"/>
                  <a:gd name="T104" fmla="+- 0 2667 2653"/>
                  <a:gd name="T105" fmla="*/ T104 w 61"/>
                  <a:gd name="T106" fmla="+- 0 1761 1722"/>
                  <a:gd name="T107" fmla="*/ 1761 h 112"/>
                  <a:gd name="T108" fmla="+- 0 2670 2653"/>
                  <a:gd name="T109" fmla="*/ T108 w 61"/>
                  <a:gd name="T110" fmla="+- 0 1763 1722"/>
                  <a:gd name="T111" fmla="*/ 1763 h 112"/>
                  <a:gd name="T112" fmla="+- 0 2672 2653"/>
                  <a:gd name="T113" fmla="*/ T112 w 61"/>
                  <a:gd name="T114" fmla="+- 0 1765 1722"/>
                  <a:gd name="T115" fmla="*/ 1765 h 112"/>
                  <a:gd name="T116" fmla="+- 0 2676 2653"/>
                  <a:gd name="T117" fmla="*/ T116 w 61"/>
                  <a:gd name="T118" fmla="+- 0 1767 1722"/>
                  <a:gd name="T119" fmla="*/ 1767 h 112"/>
                  <a:gd name="T120" fmla="+- 0 2681 2653"/>
                  <a:gd name="T121" fmla="*/ T120 w 61"/>
                  <a:gd name="T122" fmla="+- 0 1768 1722"/>
                  <a:gd name="T123" fmla="*/ 1768 h 112"/>
                  <a:gd name="T124" fmla="+- 0 2686 2653"/>
                  <a:gd name="T125" fmla="*/ T124 w 61"/>
                  <a:gd name="T126" fmla="+- 0 1768 1722"/>
                  <a:gd name="T127" fmla="*/ 1768 h 112"/>
                  <a:gd name="T128" fmla="+- 0 2686 2653"/>
                  <a:gd name="T129" fmla="*/ T128 w 61"/>
                  <a:gd name="T130" fmla="+- 0 1769 1722"/>
                  <a:gd name="T131" fmla="*/ 1769 h 112"/>
                  <a:gd name="T132" fmla="+- 0 2696 2653"/>
                  <a:gd name="T133" fmla="*/ T132 w 61"/>
                  <a:gd name="T134" fmla="+- 0 1772 1722"/>
                  <a:gd name="T135" fmla="*/ 1772 h 112"/>
                  <a:gd name="T136" fmla="+- 0 2702 2653"/>
                  <a:gd name="T137" fmla="*/ T136 w 61"/>
                  <a:gd name="T138" fmla="+- 0 1774 1722"/>
                  <a:gd name="T139" fmla="*/ 1774 h 112"/>
                  <a:gd name="T140" fmla="+- 0 2711 2653"/>
                  <a:gd name="T141" fmla="*/ T140 w 61"/>
                  <a:gd name="T142" fmla="+- 0 1780 1722"/>
                  <a:gd name="T143" fmla="*/ 1780 h 112"/>
                  <a:gd name="T144" fmla="+- 0 2686 2653"/>
                  <a:gd name="T145" fmla="*/ T144 w 61"/>
                  <a:gd name="T146" fmla="+- 0 1781 1722"/>
                  <a:gd name="T147" fmla="*/ 1781 h 112"/>
                  <a:gd name="T148" fmla="+- 0 2686 2653"/>
                  <a:gd name="T149" fmla="*/ T148 w 61"/>
                  <a:gd name="T150" fmla="+- 0 1812 1722"/>
                  <a:gd name="T151" fmla="*/ 1812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61" h="112">
                    <a:moveTo>
                      <a:pt x="33" y="90"/>
                    </a:moveTo>
                    <a:lnTo>
                      <a:pt x="28" y="90"/>
                    </a:lnTo>
                    <a:lnTo>
                      <a:pt x="28" y="57"/>
                    </a:lnTo>
                    <a:lnTo>
                      <a:pt x="19" y="55"/>
                    </a:lnTo>
                    <a:lnTo>
                      <a:pt x="12" y="53"/>
                    </a:lnTo>
                    <a:lnTo>
                      <a:pt x="4" y="45"/>
                    </a:lnTo>
                    <a:lnTo>
                      <a:pt x="2" y="39"/>
                    </a:lnTo>
                    <a:lnTo>
                      <a:pt x="2" y="26"/>
                    </a:lnTo>
                    <a:lnTo>
                      <a:pt x="4" y="21"/>
                    </a:lnTo>
                    <a:lnTo>
                      <a:pt x="13" y="11"/>
                    </a:lnTo>
                    <a:lnTo>
                      <a:pt x="19" y="8"/>
                    </a:lnTo>
                    <a:lnTo>
                      <a:pt x="28" y="8"/>
                    </a:lnTo>
                    <a:lnTo>
                      <a:pt x="28" y="0"/>
                    </a:lnTo>
                    <a:lnTo>
                      <a:pt x="33" y="0"/>
                    </a:lnTo>
                    <a:lnTo>
                      <a:pt x="33" y="8"/>
                    </a:lnTo>
                    <a:lnTo>
                      <a:pt x="41" y="9"/>
                    </a:lnTo>
                    <a:lnTo>
                      <a:pt x="48" y="11"/>
                    </a:lnTo>
                    <a:lnTo>
                      <a:pt x="52" y="15"/>
                    </a:lnTo>
                    <a:lnTo>
                      <a:pt x="54" y="17"/>
                    </a:lnTo>
                    <a:lnTo>
                      <a:pt x="28" y="17"/>
                    </a:lnTo>
                    <a:lnTo>
                      <a:pt x="22" y="17"/>
                    </a:lnTo>
                    <a:lnTo>
                      <a:pt x="18" y="19"/>
                    </a:lnTo>
                    <a:lnTo>
                      <a:pt x="16" y="22"/>
                    </a:lnTo>
                    <a:lnTo>
                      <a:pt x="14" y="25"/>
                    </a:lnTo>
                    <a:lnTo>
                      <a:pt x="13" y="28"/>
                    </a:lnTo>
                    <a:lnTo>
                      <a:pt x="13" y="36"/>
                    </a:lnTo>
                    <a:lnTo>
                      <a:pt x="14" y="39"/>
                    </a:lnTo>
                    <a:lnTo>
                      <a:pt x="17" y="41"/>
                    </a:lnTo>
                    <a:lnTo>
                      <a:pt x="19" y="43"/>
                    </a:lnTo>
                    <a:lnTo>
                      <a:pt x="23" y="45"/>
                    </a:lnTo>
                    <a:lnTo>
                      <a:pt x="28" y="46"/>
                    </a:lnTo>
                    <a:lnTo>
                      <a:pt x="33" y="46"/>
                    </a:lnTo>
                    <a:lnTo>
                      <a:pt x="33" y="47"/>
                    </a:lnTo>
                    <a:lnTo>
                      <a:pt x="43" y="50"/>
                    </a:lnTo>
                    <a:lnTo>
                      <a:pt x="49" y="52"/>
                    </a:lnTo>
                    <a:lnTo>
                      <a:pt x="58" y="58"/>
                    </a:lnTo>
                    <a:lnTo>
                      <a:pt x="33" y="59"/>
                    </a:lnTo>
                    <a:lnTo>
                      <a:pt x="33" y="9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35" name="Freeform 759"/>
              <p:cNvSpPr>
                <a:spLocks/>
              </p:cNvSpPr>
              <p:nvPr/>
            </p:nvSpPr>
            <p:spPr bwMode="auto">
              <a:xfrm>
                <a:off x="2653" y="1722"/>
                <a:ext cx="61" cy="112"/>
              </a:xfrm>
              <a:custGeom>
                <a:avLst/>
                <a:gdLst>
                  <a:gd name="T0" fmla="+- 0 2686 2653"/>
                  <a:gd name="T1" fmla="*/ T0 w 61"/>
                  <a:gd name="T2" fmla="+- 0 1768 1722"/>
                  <a:gd name="T3" fmla="*/ 1768 h 112"/>
                  <a:gd name="T4" fmla="+- 0 2681 2653"/>
                  <a:gd name="T5" fmla="*/ T4 w 61"/>
                  <a:gd name="T6" fmla="+- 0 1768 1722"/>
                  <a:gd name="T7" fmla="*/ 1768 h 112"/>
                  <a:gd name="T8" fmla="+- 0 2681 2653"/>
                  <a:gd name="T9" fmla="*/ T8 w 61"/>
                  <a:gd name="T10" fmla="+- 0 1739 1722"/>
                  <a:gd name="T11" fmla="*/ 1739 h 112"/>
                  <a:gd name="T12" fmla="+- 0 2707 2653"/>
                  <a:gd name="T13" fmla="*/ T12 w 61"/>
                  <a:gd name="T14" fmla="+- 0 1739 1722"/>
                  <a:gd name="T15" fmla="*/ 1739 h 112"/>
                  <a:gd name="T16" fmla="+- 0 2686 2653"/>
                  <a:gd name="T17" fmla="*/ T16 w 61"/>
                  <a:gd name="T18" fmla="+- 0 1739 1722"/>
                  <a:gd name="T19" fmla="*/ 1739 h 112"/>
                  <a:gd name="T20" fmla="+- 0 2686 2653"/>
                  <a:gd name="T21" fmla="*/ T20 w 61"/>
                  <a:gd name="T22" fmla="+- 0 1768 1722"/>
                  <a:gd name="T23" fmla="*/ 1768 h 112"/>
                </a:gdLst>
                <a:ahLst/>
                <a:cxnLst>
                  <a:cxn ang="0">
                    <a:pos x="T1" y="T3"/>
                  </a:cxn>
                  <a:cxn ang="0">
                    <a:pos x="T5" y="T7"/>
                  </a:cxn>
                  <a:cxn ang="0">
                    <a:pos x="T9" y="T11"/>
                  </a:cxn>
                  <a:cxn ang="0">
                    <a:pos x="T13" y="T15"/>
                  </a:cxn>
                  <a:cxn ang="0">
                    <a:pos x="T17" y="T19"/>
                  </a:cxn>
                  <a:cxn ang="0">
                    <a:pos x="T21" y="T23"/>
                  </a:cxn>
                </a:cxnLst>
                <a:rect l="0" t="0" r="r" b="b"/>
                <a:pathLst>
                  <a:path w="61" h="112">
                    <a:moveTo>
                      <a:pt x="33" y="46"/>
                    </a:moveTo>
                    <a:lnTo>
                      <a:pt x="28" y="46"/>
                    </a:lnTo>
                    <a:lnTo>
                      <a:pt x="28" y="17"/>
                    </a:lnTo>
                    <a:lnTo>
                      <a:pt x="54" y="17"/>
                    </a:lnTo>
                    <a:lnTo>
                      <a:pt x="33" y="17"/>
                    </a:lnTo>
                    <a:lnTo>
                      <a:pt x="33" y="46"/>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36" name="Freeform 758"/>
              <p:cNvSpPr>
                <a:spLocks/>
              </p:cNvSpPr>
              <p:nvPr/>
            </p:nvSpPr>
            <p:spPr bwMode="auto">
              <a:xfrm>
                <a:off x="2653" y="1722"/>
                <a:ext cx="61" cy="112"/>
              </a:xfrm>
              <a:custGeom>
                <a:avLst/>
                <a:gdLst>
                  <a:gd name="T0" fmla="+- 0 2712 2653"/>
                  <a:gd name="T1" fmla="*/ T0 w 61"/>
                  <a:gd name="T2" fmla="+- 0 1754 1722"/>
                  <a:gd name="T3" fmla="*/ 1754 h 112"/>
                  <a:gd name="T4" fmla="+- 0 2701 2653"/>
                  <a:gd name="T5" fmla="*/ T4 w 61"/>
                  <a:gd name="T6" fmla="+- 0 1754 1722"/>
                  <a:gd name="T7" fmla="*/ 1754 h 112"/>
                  <a:gd name="T8" fmla="+- 0 2701 2653"/>
                  <a:gd name="T9" fmla="*/ T8 w 61"/>
                  <a:gd name="T10" fmla="+- 0 1751 1722"/>
                  <a:gd name="T11" fmla="*/ 1751 h 112"/>
                  <a:gd name="T12" fmla="+- 0 2700 2653"/>
                  <a:gd name="T13" fmla="*/ T12 w 61"/>
                  <a:gd name="T14" fmla="+- 0 1748 1722"/>
                  <a:gd name="T15" fmla="*/ 1748 h 112"/>
                  <a:gd name="T16" fmla="+- 0 2699 2653"/>
                  <a:gd name="T17" fmla="*/ T16 w 61"/>
                  <a:gd name="T18" fmla="+- 0 1746 1722"/>
                  <a:gd name="T19" fmla="*/ 1746 h 112"/>
                  <a:gd name="T20" fmla="+- 0 2696 2653"/>
                  <a:gd name="T21" fmla="*/ T20 w 61"/>
                  <a:gd name="T22" fmla="+- 0 1742 1722"/>
                  <a:gd name="T23" fmla="*/ 1742 h 112"/>
                  <a:gd name="T24" fmla="+- 0 2692 2653"/>
                  <a:gd name="T25" fmla="*/ T24 w 61"/>
                  <a:gd name="T26" fmla="+- 0 1740 1722"/>
                  <a:gd name="T27" fmla="*/ 1740 h 112"/>
                  <a:gd name="T28" fmla="+- 0 2686 2653"/>
                  <a:gd name="T29" fmla="*/ T28 w 61"/>
                  <a:gd name="T30" fmla="+- 0 1739 1722"/>
                  <a:gd name="T31" fmla="*/ 1739 h 112"/>
                  <a:gd name="T32" fmla="+- 0 2707 2653"/>
                  <a:gd name="T33" fmla="*/ T32 w 61"/>
                  <a:gd name="T34" fmla="+- 0 1739 1722"/>
                  <a:gd name="T35" fmla="*/ 1739 h 112"/>
                  <a:gd name="T36" fmla="+- 0 2709 2653"/>
                  <a:gd name="T37" fmla="*/ T36 w 61"/>
                  <a:gd name="T38" fmla="+- 0 1741 1722"/>
                  <a:gd name="T39" fmla="*/ 1741 h 112"/>
                  <a:gd name="T40" fmla="+- 0 2711 2653"/>
                  <a:gd name="T41" fmla="*/ T40 w 61"/>
                  <a:gd name="T42" fmla="+- 0 1747 1722"/>
                  <a:gd name="T43" fmla="*/ 1747 h 112"/>
                  <a:gd name="T44" fmla="+- 0 2712 2653"/>
                  <a:gd name="T45" fmla="*/ T44 w 61"/>
                  <a:gd name="T46" fmla="+- 0 1754 1722"/>
                  <a:gd name="T47" fmla="*/ 1754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1" h="112">
                    <a:moveTo>
                      <a:pt x="59" y="32"/>
                    </a:moveTo>
                    <a:lnTo>
                      <a:pt x="48" y="32"/>
                    </a:lnTo>
                    <a:lnTo>
                      <a:pt x="48" y="29"/>
                    </a:lnTo>
                    <a:lnTo>
                      <a:pt x="47" y="26"/>
                    </a:lnTo>
                    <a:lnTo>
                      <a:pt x="46" y="24"/>
                    </a:lnTo>
                    <a:lnTo>
                      <a:pt x="43" y="20"/>
                    </a:lnTo>
                    <a:lnTo>
                      <a:pt x="39" y="18"/>
                    </a:lnTo>
                    <a:lnTo>
                      <a:pt x="33" y="17"/>
                    </a:lnTo>
                    <a:lnTo>
                      <a:pt x="54" y="17"/>
                    </a:lnTo>
                    <a:lnTo>
                      <a:pt x="56" y="19"/>
                    </a:lnTo>
                    <a:lnTo>
                      <a:pt x="58" y="25"/>
                    </a:lnTo>
                    <a:lnTo>
                      <a:pt x="59" y="3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37" name="Freeform 757"/>
              <p:cNvSpPr>
                <a:spLocks/>
              </p:cNvSpPr>
              <p:nvPr/>
            </p:nvSpPr>
            <p:spPr bwMode="auto">
              <a:xfrm>
                <a:off x="2653" y="1722"/>
                <a:ext cx="61" cy="112"/>
              </a:xfrm>
              <a:custGeom>
                <a:avLst/>
                <a:gdLst>
                  <a:gd name="T0" fmla="+- 0 2709 2653"/>
                  <a:gd name="T1" fmla="*/ T0 w 61"/>
                  <a:gd name="T2" fmla="+- 0 1813 1722"/>
                  <a:gd name="T3" fmla="*/ 1813 h 112"/>
                  <a:gd name="T4" fmla="+- 0 2686 2653"/>
                  <a:gd name="T5" fmla="*/ T4 w 61"/>
                  <a:gd name="T6" fmla="+- 0 1813 1722"/>
                  <a:gd name="T7" fmla="*/ 1813 h 112"/>
                  <a:gd name="T8" fmla="+- 0 2693 2653"/>
                  <a:gd name="T9" fmla="*/ T8 w 61"/>
                  <a:gd name="T10" fmla="+- 0 1812 1722"/>
                  <a:gd name="T11" fmla="*/ 1812 h 112"/>
                  <a:gd name="T12" fmla="+- 0 2698 2653"/>
                  <a:gd name="T13" fmla="*/ T12 w 61"/>
                  <a:gd name="T14" fmla="+- 0 1810 1722"/>
                  <a:gd name="T15" fmla="*/ 1810 h 112"/>
                  <a:gd name="T16" fmla="+- 0 2702 2653"/>
                  <a:gd name="T17" fmla="*/ T16 w 61"/>
                  <a:gd name="T18" fmla="+- 0 1803 1722"/>
                  <a:gd name="T19" fmla="*/ 1803 h 112"/>
                  <a:gd name="T20" fmla="+- 0 2703 2653"/>
                  <a:gd name="T21" fmla="*/ T20 w 61"/>
                  <a:gd name="T22" fmla="+- 0 1800 1722"/>
                  <a:gd name="T23" fmla="*/ 1800 h 112"/>
                  <a:gd name="T24" fmla="+- 0 2703 2653"/>
                  <a:gd name="T25" fmla="*/ T24 w 61"/>
                  <a:gd name="T26" fmla="+- 0 1792 1722"/>
                  <a:gd name="T27" fmla="*/ 1792 h 112"/>
                  <a:gd name="T28" fmla="+- 0 2701 2653"/>
                  <a:gd name="T29" fmla="*/ T28 w 61"/>
                  <a:gd name="T30" fmla="+- 0 1788 1722"/>
                  <a:gd name="T31" fmla="*/ 1788 h 112"/>
                  <a:gd name="T32" fmla="+- 0 2697 2653"/>
                  <a:gd name="T33" fmla="*/ T32 w 61"/>
                  <a:gd name="T34" fmla="+- 0 1785 1722"/>
                  <a:gd name="T35" fmla="*/ 1785 h 112"/>
                  <a:gd name="T36" fmla="+- 0 2695 2653"/>
                  <a:gd name="T37" fmla="*/ T36 w 61"/>
                  <a:gd name="T38" fmla="+- 0 1783 1722"/>
                  <a:gd name="T39" fmla="*/ 1783 h 112"/>
                  <a:gd name="T40" fmla="+- 0 2691 2653"/>
                  <a:gd name="T41" fmla="*/ T40 w 61"/>
                  <a:gd name="T42" fmla="+- 0 1782 1722"/>
                  <a:gd name="T43" fmla="*/ 1782 h 112"/>
                  <a:gd name="T44" fmla="+- 0 2686 2653"/>
                  <a:gd name="T45" fmla="*/ T44 w 61"/>
                  <a:gd name="T46" fmla="+- 0 1781 1722"/>
                  <a:gd name="T47" fmla="*/ 1781 h 112"/>
                  <a:gd name="T48" fmla="+- 0 2711 2653"/>
                  <a:gd name="T49" fmla="*/ T48 w 61"/>
                  <a:gd name="T50" fmla="+- 0 1781 1722"/>
                  <a:gd name="T51" fmla="*/ 1781 h 112"/>
                  <a:gd name="T52" fmla="+- 0 2714 2653"/>
                  <a:gd name="T53" fmla="*/ T52 w 61"/>
                  <a:gd name="T54" fmla="+- 0 1786 1722"/>
                  <a:gd name="T55" fmla="*/ 1786 h 112"/>
                  <a:gd name="T56" fmla="+- 0 2714 2653"/>
                  <a:gd name="T57" fmla="*/ T56 w 61"/>
                  <a:gd name="T58" fmla="+- 0 1804 1722"/>
                  <a:gd name="T59" fmla="*/ 1804 h 112"/>
                  <a:gd name="T60" fmla="+- 0 2710 2653"/>
                  <a:gd name="T61" fmla="*/ T60 w 61"/>
                  <a:gd name="T62" fmla="+- 0 1812 1722"/>
                  <a:gd name="T63" fmla="*/ 1812 h 112"/>
                  <a:gd name="T64" fmla="+- 0 2709 2653"/>
                  <a:gd name="T65" fmla="*/ T64 w 61"/>
                  <a:gd name="T66" fmla="+- 0 1813 1722"/>
                  <a:gd name="T67" fmla="*/ 1813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112">
                    <a:moveTo>
                      <a:pt x="56" y="91"/>
                    </a:moveTo>
                    <a:lnTo>
                      <a:pt x="33" y="91"/>
                    </a:lnTo>
                    <a:lnTo>
                      <a:pt x="40" y="90"/>
                    </a:lnTo>
                    <a:lnTo>
                      <a:pt x="45" y="88"/>
                    </a:lnTo>
                    <a:lnTo>
                      <a:pt x="49" y="81"/>
                    </a:lnTo>
                    <a:lnTo>
                      <a:pt x="50" y="78"/>
                    </a:lnTo>
                    <a:lnTo>
                      <a:pt x="50" y="70"/>
                    </a:lnTo>
                    <a:lnTo>
                      <a:pt x="48" y="66"/>
                    </a:lnTo>
                    <a:lnTo>
                      <a:pt x="44" y="63"/>
                    </a:lnTo>
                    <a:lnTo>
                      <a:pt x="42" y="61"/>
                    </a:lnTo>
                    <a:lnTo>
                      <a:pt x="38" y="60"/>
                    </a:lnTo>
                    <a:lnTo>
                      <a:pt x="33" y="59"/>
                    </a:lnTo>
                    <a:lnTo>
                      <a:pt x="58" y="59"/>
                    </a:lnTo>
                    <a:lnTo>
                      <a:pt x="61" y="64"/>
                    </a:lnTo>
                    <a:lnTo>
                      <a:pt x="61" y="82"/>
                    </a:lnTo>
                    <a:lnTo>
                      <a:pt x="57" y="90"/>
                    </a:lnTo>
                    <a:lnTo>
                      <a:pt x="56"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38" name="Freeform 756"/>
              <p:cNvSpPr>
                <a:spLocks/>
              </p:cNvSpPr>
              <p:nvPr/>
            </p:nvSpPr>
            <p:spPr bwMode="auto">
              <a:xfrm>
                <a:off x="2653" y="1722"/>
                <a:ext cx="61" cy="112"/>
              </a:xfrm>
              <a:custGeom>
                <a:avLst/>
                <a:gdLst>
                  <a:gd name="T0" fmla="+- 0 2686 2653"/>
                  <a:gd name="T1" fmla="*/ T0 w 61"/>
                  <a:gd name="T2" fmla="+- 0 1834 1722"/>
                  <a:gd name="T3" fmla="*/ 1834 h 112"/>
                  <a:gd name="T4" fmla="+- 0 2681 2653"/>
                  <a:gd name="T5" fmla="*/ T4 w 61"/>
                  <a:gd name="T6" fmla="+- 0 1834 1722"/>
                  <a:gd name="T7" fmla="*/ 1834 h 112"/>
                  <a:gd name="T8" fmla="+- 0 2681 2653"/>
                  <a:gd name="T9" fmla="*/ T8 w 61"/>
                  <a:gd name="T10" fmla="+- 0 1822 1722"/>
                  <a:gd name="T11" fmla="*/ 1822 h 112"/>
                  <a:gd name="T12" fmla="+- 0 2669 2653"/>
                  <a:gd name="T13" fmla="*/ T12 w 61"/>
                  <a:gd name="T14" fmla="+- 0 1821 1722"/>
                  <a:gd name="T15" fmla="*/ 1821 h 112"/>
                  <a:gd name="T16" fmla="+- 0 2661 2653"/>
                  <a:gd name="T17" fmla="*/ T16 w 61"/>
                  <a:gd name="T18" fmla="+- 0 1817 1722"/>
                  <a:gd name="T19" fmla="*/ 1817 h 112"/>
                  <a:gd name="T20" fmla="+- 0 2654 2653"/>
                  <a:gd name="T21" fmla="*/ T20 w 61"/>
                  <a:gd name="T22" fmla="+- 0 1805 1722"/>
                  <a:gd name="T23" fmla="*/ 1805 h 112"/>
                  <a:gd name="T24" fmla="+- 0 2653 2653"/>
                  <a:gd name="T25" fmla="*/ T24 w 61"/>
                  <a:gd name="T26" fmla="+- 0 1800 1722"/>
                  <a:gd name="T27" fmla="*/ 1800 h 112"/>
                  <a:gd name="T28" fmla="+- 0 2653 2653"/>
                  <a:gd name="T29" fmla="*/ T28 w 61"/>
                  <a:gd name="T30" fmla="+- 0 1792 1722"/>
                  <a:gd name="T31" fmla="*/ 1792 h 112"/>
                  <a:gd name="T32" fmla="+- 0 2664 2653"/>
                  <a:gd name="T33" fmla="*/ T32 w 61"/>
                  <a:gd name="T34" fmla="+- 0 1792 1722"/>
                  <a:gd name="T35" fmla="*/ 1792 h 112"/>
                  <a:gd name="T36" fmla="+- 0 2664 2653"/>
                  <a:gd name="T37" fmla="*/ T36 w 61"/>
                  <a:gd name="T38" fmla="+- 0 1798 1722"/>
                  <a:gd name="T39" fmla="*/ 1798 h 112"/>
                  <a:gd name="T40" fmla="+- 0 2665 2653"/>
                  <a:gd name="T41" fmla="*/ T40 w 61"/>
                  <a:gd name="T42" fmla="+- 0 1802 1722"/>
                  <a:gd name="T43" fmla="*/ 1802 h 112"/>
                  <a:gd name="T44" fmla="+- 0 2669 2653"/>
                  <a:gd name="T45" fmla="*/ T44 w 61"/>
                  <a:gd name="T46" fmla="+- 0 1809 1722"/>
                  <a:gd name="T47" fmla="*/ 1809 h 112"/>
                  <a:gd name="T48" fmla="+- 0 2674 2653"/>
                  <a:gd name="T49" fmla="*/ T48 w 61"/>
                  <a:gd name="T50" fmla="+- 0 1812 1722"/>
                  <a:gd name="T51" fmla="*/ 1812 h 112"/>
                  <a:gd name="T52" fmla="+- 0 2681 2653"/>
                  <a:gd name="T53" fmla="*/ T52 w 61"/>
                  <a:gd name="T54" fmla="+- 0 1812 1722"/>
                  <a:gd name="T55" fmla="*/ 1812 h 112"/>
                  <a:gd name="T56" fmla="+- 0 2686 2653"/>
                  <a:gd name="T57" fmla="*/ T56 w 61"/>
                  <a:gd name="T58" fmla="+- 0 1812 1722"/>
                  <a:gd name="T59" fmla="*/ 1812 h 112"/>
                  <a:gd name="T60" fmla="+- 0 2686 2653"/>
                  <a:gd name="T61" fmla="*/ T60 w 61"/>
                  <a:gd name="T62" fmla="+- 0 1813 1722"/>
                  <a:gd name="T63" fmla="*/ 1813 h 112"/>
                  <a:gd name="T64" fmla="+- 0 2709 2653"/>
                  <a:gd name="T65" fmla="*/ T64 w 61"/>
                  <a:gd name="T66" fmla="+- 0 1813 1722"/>
                  <a:gd name="T67" fmla="*/ 1813 h 112"/>
                  <a:gd name="T68" fmla="+- 0 2703 2653"/>
                  <a:gd name="T69" fmla="*/ T68 w 61"/>
                  <a:gd name="T70" fmla="+- 0 1817 1722"/>
                  <a:gd name="T71" fmla="*/ 1817 h 112"/>
                  <a:gd name="T72" fmla="+- 0 2699 2653"/>
                  <a:gd name="T73" fmla="*/ T72 w 61"/>
                  <a:gd name="T74" fmla="+- 0 1819 1722"/>
                  <a:gd name="T75" fmla="*/ 1819 h 112"/>
                  <a:gd name="T76" fmla="+- 0 2694 2653"/>
                  <a:gd name="T77" fmla="*/ T76 w 61"/>
                  <a:gd name="T78" fmla="+- 0 1821 1722"/>
                  <a:gd name="T79" fmla="*/ 1821 h 112"/>
                  <a:gd name="T80" fmla="+- 0 2686 2653"/>
                  <a:gd name="T81" fmla="*/ T80 w 61"/>
                  <a:gd name="T82" fmla="+- 0 1822 1722"/>
                  <a:gd name="T83" fmla="*/ 1822 h 112"/>
                  <a:gd name="T84" fmla="+- 0 2686 2653"/>
                  <a:gd name="T85" fmla="*/ T84 w 61"/>
                  <a:gd name="T86" fmla="+- 0 1834 1722"/>
                  <a:gd name="T87" fmla="*/ 1834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61" h="112">
                    <a:moveTo>
                      <a:pt x="33" y="112"/>
                    </a:moveTo>
                    <a:lnTo>
                      <a:pt x="28" y="112"/>
                    </a:lnTo>
                    <a:lnTo>
                      <a:pt x="28" y="100"/>
                    </a:lnTo>
                    <a:lnTo>
                      <a:pt x="16" y="99"/>
                    </a:lnTo>
                    <a:lnTo>
                      <a:pt x="8" y="95"/>
                    </a:lnTo>
                    <a:lnTo>
                      <a:pt x="1" y="83"/>
                    </a:lnTo>
                    <a:lnTo>
                      <a:pt x="0" y="78"/>
                    </a:lnTo>
                    <a:lnTo>
                      <a:pt x="0" y="70"/>
                    </a:lnTo>
                    <a:lnTo>
                      <a:pt x="11" y="70"/>
                    </a:lnTo>
                    <a:lnTo>
                      <a:pt x="11" y="76"/>
                    </a:lnTo>
                    <a:lnTo>
                      <a:pt x="12" y="80"/>
                    </a:lnTo>
                    <a:lnTo>
                      <a:pt x="16" y="87"/>
                    </a:lnTo>
                    <a:lnTo>
                      <a:pt x="21" y="90"/>
                    </a:lnTo>
                    <a:lnTo>
                      <a:pt x="28" y="90"/>
                    </a:lnTo>
                    <a:lnTo>
                      <a:pt x="33" y="90"/>
                    </a:lnTo>
                    <a:lnTo>
                      <a:pt x="33" y="91"/>
                    </a:lnTo>
                    <a:lnTo>
                      <a:pt x="56" y="91"/>
                    </a:lnTo>
                    <a:lnTo>
                      <a:pt x="50" y="95"/>
                    </a:lnTo>
                    <a:lnTo>
                      <a:pt x="46" y="97"/>
                    </a:lnTo>
                    <a:lnTo>
                      <a:pt x="41" y="99"/>
                    </a:lnTo>
                    <a:lnTo>
                      <a:pt x="33" y="100"/>
                    </a:lnTo>
                    <a:lnTo>
                      <a:pt x="33" y="11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pic>
            <p:nvPicPr>
              <p:cNvPr id="439" name="Picture 7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2" y="1384"/>
                <a:ext cx="3302" cy="5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9" name="Group 752"/>
            <p:cNvGrpSpPr>
              <a:grpSpLocks/>
            </p:cNvGrpSpPr>
            <p:nvPr/>
          </p:nvGrpSpPr>
          <p:grpSpPr bwMode="auto">
            <a:xfrm>
              <a:off x="5865" y="1678"/>
              <a:ext cx="397" cy="189"/>
              <a:chOff x="5865" y="1678"/>
              <a:chExt cx="397" cy="189"/>
            </a:xfrm>
          </p:grpSpPr>
          <p:sp>
            <p:nvSpPr>
              <p:cNvPr id="433" name="Freeform 753"/>
              <p:cNvSpPr>
                <a:spLocks/>
              </p:cNvSpPr>
              <p:nvPr/>
            </p:nvSpPr>
            <p:spPr bwMode="auto">
              <a:xfrm>
                <a:off x="5865" y="1678"/>
                <a:ext cx="397" cy="189"/>
              </a:xfrm>
              <a:custGeom>
                <a:avLst/>
                <a:gdLst>
                  <a:gd name="T0" fmla="+- 0 5865 5865"/>
                  <a:gd name="T1" fmla="*/ T0 w 397"/>
                  <a:gd name="T2" fmla="+- 0 1678 1678"/>
                  <a:gd name="T3" fmla="*/ 1678 h 189"/>
                  <a:gd name="T4" fmla="+- 0 6262 5865"/>
                  <a:gd name="T5" fmla="*/ T4 w 397"/>
                  <a:gd name="T6" fmla="+- 0 1678 1678"/>
                  <a:gd name="T7" fmla="*/ 1678 h 189"/>
                  <a:gd name="T8" fmla="+- 0 6262 5865"/>
                  <a:gd name="T9" fmla="*/ T8 w 397"/>
                  <a:gd name="T10" fmla="+- 0 1867 1678"/>
                  <a:gd name="T11" fmla="*/ 1867 h 189"/>
                  <a:gd name="T12" fmla="+- 0 5865 5865"/>
                  <a:gd name="T13" fmla="*/ T12 w 397"/>
                  <a:gd name="T14" fmla="+- 0 1867 1678"/>
                  <a:gd name="T15" fmla="*/ 1867 h 189"/>
                  <a:gd name="T16" fmla="+- 0 5865 5865"/>
                  <a:gd name="T17" fmla="*/ T16 w 397"/>
                  <a:gd name="T18" fmla="+- 0 1678 1678"/>
                  <a:gd name="T19" fmla="*/ 1678 h 189"/>
                </a:gdLst>
                <a:ahLst/>
                <a:cxnLst>
                  <a:cxn ang="0">
                    <a:pos x="T1" y="T3"/>
                  </a:cxn>
                  <a:cxn ang="0">
                    <a:pos x="T5" y="T7"/>
                  </a:cxn>
                  <a:cxn ang="0">
                    <a:pos x="T9" y="T11"/>
                  </a:cxn>
                  <a:cxn ang="0">
                    <a:pos x="T13" y="T15"/>
                  </a:cxn>
                  <a:cxn ang="0">
                    <a:pos x="T17" y="T19"/>
                  </a:cxn>
                </a:cxnLst>
                <a:rect l="0" t="0" r="r" b="b"/>
                <a:pathLst>
                  <a:path w="397" h="189">
                    <a:moveTo>
                      <a:pt x="0" y="0"/>
                    </a:moveTo>
                    <a:lnTo>
                      <a:pt x="397" y="0"/>
                    </a:lnTo>
                    <a:lnTo>
                      <a:pt x="397" y="189"/>
                    </a:lnTo>
                    <a:lnTo>
                      <a:pt x="0" y="189"/>
                    </a:lnTo>
                    <a:lnTo>
                      <a:pt x="0" y="0"/>
                    </a:lnTo>
                    <a:close/>
                  </a:path>
                </a:pathLst>
              </a:custGeom>
              <a:noFill/>
              <a:ln w="15684">
                <a:solidFill>
                  <a:srgbClr val="9BD0D5"/>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70" name="Group 750"/>
            <p:cNvGrpSpPr>
              <a:grpSpLocks/>
            </p:cNvGrpSpPr>
            <p:nvPr/>
          </p:nvGrpSpPr>
          <p:grpSpPr bwMode="auto">
            <a:xfrm>
              <a:off x="6088" y="1703"/>
              <a:ext cx="151" cy="141"/>
              <a:chOff x="6088" y="1703"/>
              <a:chExt cx="151" cy="141"/>
            </a:xfrm>
          </p:grpSpPr>
          <p:sp>
            <p:nvSpPr>
              <p:cNvPr id="432" name="Freeform 751"/>
              <p:cNvSpPr>
                <a:spLocks/>
              </p:cNvSpPr>
              <p:nvPr/>
            </p:nvSpPr>
            <p:spPr bwMode="auto">
              <a:xfrm>
                <a:off x="6088" y="1703"/>
                <a:ext cx="151" cy="141"/>
              </a:xfrm>
              <a:custGeom>
                <a:avLst/>
                <a:gdLst>
                  <a:gd name="T0" fmla="+- 0 6239 6088"/>
                  <a:gd name="T1" fmla="*/ T0 w 151"/>
                  <a:gd name="T2" fmla="+- 0 1843 1703"/>
                  <a:gd name="T3" fmla="*/ 1843 h 141"/>
                  <a:gd name="T4" fmla="+- 0 6107 6088"/>
                  <a:gd name="T5" fmla="*/ T4 w 151"/>
                  <a:gd name="T6" fmla="+- 0 1831 1703"/>
                  <a:gd name="T7" fmla="*/ 1831 h 141"/>
                  <a:gd name="T8" fmla="+- 0 6118 6088"/>
                  <a:gd name="T9" fmla="*/ T8 w 151"/>
                  <a:gd name="T10" fmla="+- 0 1814 1703"/>
                  <a:gd name="T11" fmla="*/ 1814 h 141"/>
                  <a:gd name="T12" fmla="+- 0 6124 6088"/>
                  <a:gd name="T13" fmla="*/ T12 w 151"/>
                  <a:gd name="T14" fmla="+- 0 1795 1703"/>
                  <a:gd name="T15" fmla="*/ 1795 h 141"/>
                  <a:gd name="T16" fmla="+- 0 6115 6088"/>
                  <a:gd name="T17" fmla="*/ T16 w 151"/>
                  <a:gd name="T18" fmla="+- 0 1730 1703"/>
                  <a:gd name="T19" fmla="*/ 1730 h 141"/>
                  <a:gd name="T20" fmla="+- 0 6088 6088"/>
                  <a:gd name="T21" fmla="*/ T20 w 151"/>
                  <a:gd name="T22" fmla="+- 0 1703 1703"/>
                  <a:gd name="T23" fmla="*/ 1703 h 141"/>
                  <a:gd name="T24" fmla="+- 0 6239 6088"/>
                  <a:gd name="T25" fmla="*/ T24 w 151"/>
                  <a:gd name="T26" fmla="+- 0 1703 1703"/>
                  <a:gd name="T27" fmla="*/ 1703 h 141"/>
                  <a:gd name="T28" fmla="+- 0 6239 6088"/>
                  <a:gd name="T29" fmla="*/ T28 w 151"/>
                  <a:gd name="T30" fmla="+- 0 1843 1703"/>
                  <a:gd name="T31" fmla="*/ 1843 h 14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1" h="141">
                    <a:moveTo>
                      <a:pt x="151" y="140"/>
                    </a:moveTo>
                    <a:lnTo>
                      <a:pt x="19" y="128"/>
                    </a:lnTo>
                    <a:lnTo>
                      <a:pt x="30" y="111"/>
                    </a:lnTo>
                    <a:lnTo>
                      <a:pt x="36" y="92"/>
                    </a:lnTo>
                    <a:lnTo>
                      <a:pt x="27" y="27"/>
                    </a:lnTo>
                    <a:lnTo>
                      <a:pt x="0" y="0"/>
                    </a:lnTo>
                    <a:lnTo>
                      <a:pt x="151" y="0"/>
                    </a:lnTo>
                    <a:lnTo>
                      <a:pt x="151" y="14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71" name="Group 748"/>
            <p:cNvGrpSpPr>
              <a:grpSpLocks/>
            </p:cNvGrpSpPr>
            <p:nvPr/>
          </p:nvGrpSpPr>
          <p:grpSpPr bwMode="auto">
            <a:xfrm>
              <a:off x="5885" y="1703"/>
              <a:ext cx="143" cy="141"/>
              <a:chOff x="5885" y="1703"/>
              <a:chExt cx="143" cy="141"/>
            </a:xfrm>
          </p:grpSpPr>
          <p:sp>
            <p:nvSpPr>
              <p:cNvPr id="431" name="Freeform 749"/>
              <p:cNvSpPr>
                <a:spLocks/>
              </p:cNvSpPr>
              <p:nvPr/>
            </p:nvSpPr>
            <p:spPr bwMode="auto">
              <a:xfrm>
                <a:off x="5885" y="1703"/>
                <a:ext cx="143" cy="141"/>
              </a:xfrm>
              <a:custGeom>
                <a:avLst/>
                <a:gdLst>
                  <a:gd name="T0" fmla="+- 0 6022 5885"/>
                  <a:gd name="T1" fmla="*/ T0 w 143"/>
                  <a:gd name="T2" fmla="+- 0 1843 1703"/>
                  <a:gd name="T3" fmla="*/ 1843 h 141"/>
                  <a:gd name="T4" fmla="+- 0 5885 5885"/>
                  <a:gd name="T5" fmla="*/ T4 w 143"/>
                  <a:gd name="T6" fmla="+- 0 1843 1703"/>
                  <a:gd name="T7" fmla="*/ 1843 h 141"/>
                  <a:gd name="T8" fmla="+- 0 5885 5885"/>
                  <a:gd name="T9" fmla="*/ T8 w 143"/>
                  <a:gd name="T10" fmla="+- 0 1703 1703"/>
                  <a:gd name="T11" fmla="*/ 1703 h 141"/>
                  <a:gd name="T12" fmla="+- 0 6028 5885"/>
                  <a:gd name="T13" fmla="*/ T12 w 143"/>
                  <a:gd name="T14" fmla="+- 0 1704 1703"/>
                  <a:gd name="T15" fmla="*/ 1704 h 141"/>
                  <a:gd name="T16" fmla="+- 0 6013 5885"/>
                  <a:gd name="T17" fmla="*/ T16 w 143"/>
                  <a:gd name="T18" fmla="+- 0 1716 1703"/>
                  <a:gd name="T19" fmla="*/ 1716 h 141"/>
                  <a:gd name="T20" fmla="+- 0 6001 5885"/>
                  <a:gd name="T21" fmla="*/ T20 w 143"/>
                  <a:gd name="T22" fmla="+- 0 1733 1703"/>
                  <a:gd name="T23" fmla="*/ 1733 h 141"/>
                  <a:gd name="T24" fmla="+- 0 5994 5885"/>
                  <a:gd name="T25" fmla="*/ T24 w 143"/>
                  <a:gd name="T26" fmla="+- 0 1753 1703"/>
                  <a:gd name="T27" fmla="*/ 1753 h 141"/>
                  <a:gd name="T28" fmla="+- 0 5991 5885"/>
                  <a:gd name="T29" fmla="*/ T28 w 143"/>
                  <a:gd name="T30" fmla="+- 0 1776 1703"/>
                  <a:gd name="T31" fmla="*/ 1776 h 141"/>
                  <a:gd name="T32" fmla="+- 0 5992 5885"/>
                  <a:gd name="T33" fmla="*/ T32 w 143"/>
                  <a:gd name="T34" fmla="+- 0 1792 1703"/>
                  <a:gd name="T35" fmla="*/ 1792 h 141"/>
                  <a:gd name="T36" fmla="+- 0 5998 5885"/>
                  <a:gd name="T37" fmla="*/ T36 w 143"/>
                  <a:gd name="T38" fmla="+- 0 1811 1703"/>
                  <a:gd name="T39" fmla="*/ 1811 h 141"/>
                  <a:gd name="T40" fmla="+- 0 6008 5885"/>
                  <a:gd name="T41" fmla="*/ T40 w 143"/>
                  <a:gd name="T42" fmla="+- 0 1828 1703"/>
                  <a:gd name="T43" fmla="*/ 1828 h 141"/>
                  <a:gd name="T44" fmla="+- 0 6022 5885"/>
                  <a:gd name="T45" fmla="*/ T44 w 143"/>
                  <a:gd name="T46" fmla="+- 0 1843 1703"/>
                  <a:gd name="T47" fmla="*/ 1843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3" h="141">
                    <a:moveTo>
                      <a:pt x="137" y="140"/>
                    </a:moveTo>
                    <a:lnTo>
                      <a:pt x="0" y="140"/>
                    </a:lnTo>
                    <a:lnTo>
                      <a:pt x="0" y="0"/>
                    </a:lnTo>
                    <a:lnTo>
                      <a:pt x="143" y="1"/>
                    </a:lnTo>
                    <a:lnTo>
                      <a:pt x="128" y="13"/>
                    </a:lnTo>
                    <a:lnTo>
                      <a:pt x="116" y="30"/>
                    </a:lnTo>
                    <a:lnTo>
                      <a:pt x="109" y="50"/>
                    </a:lnTo>
                    <a:lnTo>
                      <a:pt x="106" y="73"/>
                    </a:lnTo>
                    <a:lnTo>
                      <a:pt x="107" y="89"/>
                    </a:lnTo>
                    <a:lnTo>
                      <a:pt x="113" y="108"/>
                    </a:lnTo>
                    <a:lnTo>
                      <a:pt x="123" y="125"/>
                    </a:lnTo>
                    <a:lnTo>
                      <a:pt x="137" y="14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72" name="Group 742"/>
            <p:cNvGrpSpPr>
              <a:grpSpLocks/>
            </p:cNvGrpSpPr>
            <p:nvPr/>
          </p:nvGrpSpPr>
          <p:grpSpPr bwMode="auto">
            <a:xfrm>
              <a:off x="6029" y="1716"/>
              <a:ext cx="61" cy="112"/>
              <a:chOff x="6029" y="1716"/>
              <a:chExt cx="61" cy="112"/>
            </a:xfrm>
          </p:grpSpPr>
          <p:sp>
            <p:nvSpPr>
              <p:cNvPr id="426" name="Freeform 747"/>
              <p:cNvSpPr>
                <a:spLocks/>
              </p:cNvSpPr>
              <p:nvPr/>
            </p:nvSpPr>
            <p:spPr bwMode="auto">
              <a:xfrm>
                <a:off x="6029" y="1716"/>
                <a:ext cx="61" cy="112"/>
              </a:xfrm>
              <a:custGeom>
                <a:avLst/>
                <a:gdLst>
                  <a:gd name="T0" fmla="+- 0 6062 6029"/>
                  <a:gd name="T1" fmla="*/ T0 w 61"/>
                  <a:gd name="T2" fmla="+- 0 1806 1716"/>
                  <a:gd name="T3" fmla="*/ 1806 h 112"/>
                  <a:gd name="T4" fmla="+- 0 6057 6029"/>
                  <a:gd name="T5" fmla="*/ T4 w 61"/>
                  <a:gd name="T6" fmla="+- 0 1806 1716"/>
                  <a:gd name="T7" fmla="*/ 1806 h 112"/>
                  <a:gd name="T8" fmla="+- 0 6057 6029"/>
                  <a:gd name="T9" fmla="*/ T8 w 61"/>
                  <a:gd name="T10" fmla="+- 0 1773 1716"/>
                  <a:gd name="T11" fmla="*/ 1773 h 112"/>
                  <a:gd name="T12" fmla="+- 0 6048 6029"/>
                  <a:gd name="T13" fmla="*/ T12 w 61"/>
                  <a:gd name="T14" fmla="+- 0 1771 1716"/>
                  <a:gd name="T15" fmla="*/ 1771 h 112"/>
                  <a:gd name="T16" fmla="+- 0 6041 6029"/>
                  <a:gd name="T17" fmla="*/ T16 w 61"/>
                  <a:gd name="T18" fmla="+- 0 1768 1716"/>
                  <a:gd name="T19" fmla="*/ 1768 h 112"/>
                  <a:gd name="T20" fmla="+- 0 6033 6029"/>
                  <a:gd name="T21" fmla="*/ T20 w 61"/>
                  <a:gd name="T22" fmla="+- 0 1760 1716"/>
                  <a:gd name="T23" fmla="*/ 1760 h 112"/>
                  <a:gd name="T24" fmla="+- 0 6031 6029"/>
                  <a:gd name="T25" fmla="*/ T24 w 61"/>
                  <a:gd name="T26" fmla="+- 0 1755 1716"/>
                  <a:gd name="T27" fmla="*/ 1755 h 112"/>
                  <a:gd name="T28" fmla="+- 0 6031 6029"/>
                  <a:gd name="T29" fmla="*/ T28 w 61"/>
                  <a:gd name="T30" fmla="+- 0 1742 1716"/>
                  <a:gd name="T31" fmla="*/ 1742 h 112"/>
                  <a:gd name="T32" fmla="+- 0 6033 6029"/>
                  <a:gd name="T33" fmla="*/ T32 w 61"/>
                  <a:gd name="T34" fmla="+- 0 1736 1716"/>
                  <a:gd name="T35" fmla="*/ 1736 h 112"/>
                  <a:gd name="T36" fmla="+- 0 6042 6029"/>
                  <a:gd name="T37" fmla="*/ T36 w 61"/>
                  <a:gd name="T38" fmla="+- 0 1726 1716"/>
                  <a:gd name="T39" fmla="*/ 1726 h 112"/>
                  <a:gd name="T40" fmla="+- 0 6048 6029"/>
                  <a:gd name="T41" fmla="*/ T40 w 61"/>
                  <a:gd name="T42" fmla="+- 0 1724 1716"/>
                  <a:gd name="T43" fmla="*/ 1724 h 112"/>
                  <a:gd name="T44" fmla="+- 0 6057 6029"/>
                  <a:gd name="T45" fmla="*/ T44 w 61"/>
                  <a:gd name="T46" fmla="+- 0 1724 1716"/>
                  <a:gd name="T47" fmla="*/ 1724 h 112"/>
                  <a:gd name="T48" fmla="+- 0 6057 6029"/>
                  <a:gd name="T49" fmla="*/ T48 w 61"/>
                  <a:gd name="T50" fmla="+- 0 1716 1716"/>
                  <a:gd name="T51" fmla="*/ 1716 h 112"/>
                  <a:gd name="T52" fmla="+- 0 6062 6029"/>
                  <a:gd name="T53" fmla="*/ T52 w 61"/>
                  <a:gd name="T54" fmla="+- 0 1716 1716"/>
                  <a:gd name="T55" fmla="*/ 1716 h 112"/>
                  <a:gd name="T56" fmla="+- 0 6062 6029"/>
                  <a:gd name="T57" fmla="*/ T56 w 61"/>
                  <a:gd name="T58" fmla="+- 0 1724 1716"/>
                  <a:gd name="T59" fmla="*/ 1724 h 112"/>
                  <a:gd name="T60" fmla="+- 0 6070 6029"/>
                  <a:gd name="T61" fmla="*/ T60 w 61"/>
                  <a:gd name="T62" fmla="+- 0 1724 1716"/>
                  <a:gd name="T63" fmla="*/ 1724 h 112"/>
                  <a:gd name="T64" fmla="+- 0 6076 6029"/>
                  <a:gd name="T65" fmla="*/ T64 w 61"/>
                  <a:gd name="T66" fmla="+- 0 1727 1716"/>
                  <a:gd name="T67" fmla="*/ 1727 h 112"/>
                  <a:gd name="T68" fmla="+- 0 6081 6029"/>
                  <a:gd name="T69" fmla="*/ T68 w 61"/>
                  <a:gd name="T70" fmla="+- 0 1731 1716"/>
                  <a:gd name="T71" fmla="*/ 1731 h 112"/>
                  <a:gd name="T72" fmla="+- 0 6083 6029"/>
                  <a:gd name="T73" fmla="*/ T72 w 61"/>
                  <a:gd name="T74" fmla="+- 0 1733 1716"/>
                  <a:gd name="T75" fmla="*/ 1733 h 112"/>
                  <a:gd name="T76" fmla="+- 0 6057 6029"/>
                  <a:gd name="T77" fmla="*/ T76 w 61"/>
                  <a:gd name="T78" fmla="+- 0 1733 1716"/>
                  <a:gd name="T79" fmla="*/ 1733 h 112"/>
                  <a:gd name="T80" fmla="+- 0 6051 6029"/>
                  <a:gd name="T81" fmla="*/ T80 w 61"/>
                  <a:gd name="T82" fmla="+- 0 1733 1716"/>
                  <a:gd name="T83" fmla="*/ 1733 h 112"/>
                  <a:gd name="T84" fmla="+- 0 6047 6029"/>
                  <a:gd name="T85" fmla="*/ T84 w 61"/>
                  <a:gd name="T86" fmla="+- 0 1735 1716"/>
                  <a:gd name="T87" fmla="*/ 1735 h 112"/>
                  <a:gd name="T88" fmla="+- 0 6045 6029"/>
                  <a:gd name="T89" fmla="*/ T88 w 61"/>
                  <a:gd name="T90" fmla="+- 0 1738 1716"/>
                  <a:gd name="T91" fmla="*/ 1738 h 112"/>
                  <a:gd name="T92" fmla="+- 0 6043 6029"/>
                  <a:gd name="T93" fmla="*/ T92 w 61"/>
                  <a:gd name="T94" fmla="+- 0 1741 1716"/>
                  <a:gd name="T95" fmla="*/ 1741 h 112"/>
                  <a:gd name="T96" fmla="+- 0 6042 6029"/>
                  <a:gd name="T97" fmla="*/ T96 w 61"/>
                  <a:gd name="T98" fmla="+- 0 1744 1716"/>
                  <a:gd name="T99" fmla="*/ 1744 h 112"/>
                  <a:gd name="T100" fmla="+- 0 6042 6029"/>
                  <a:gd name="T101" fmla="*/ T100 w 61"/>
                  <a:gd name="T102" fmla="+- 0 1751 1716"/>
                  <a:gd name="T103" fmla="*/ 1751 h 112"/>
                  <a:gd name="T104" fmla="+- 0 6043 6029"/>
                  <a:gd name="T105" fmla="*/ T104 w 61"/>
                  <a:gd name="T106" fmla="+- 0 1755 1716"/>
                  <a:gd name="T107" fmla="*/ 1755 h 112"/>
                  <a:gd name="T108" fmla="+- 0 6046 6029"/>
                  <a:gd name="T109" fmla="*/ T108 w 61"/>
                  <a:gd name="T110" fmla="+- 0 1757 1716"/>
                  <a:gd name="T111" fmla="*/ 1757 h 112"/>
                  <a:gd name="T112" fmla="+- 0 6048 6029"/>
                  <a:gd name="T113" fmla="*/ T112 w 61"/>
                  <a:gd name="T114" fmla="+- 0 1759 1716"/>
                  <a:gd name="T115" fmla="*/ 1759 h 112"/>
                  <a:gd name="T116" fmla="+- 0 6052 6029"/>
                  <a:gd name="T117" fmla="*/ T116 w 61"/>
                  <a:gd name="T118" fmla="+- 0 1761 1716"/>
                  <a:gd name="T119" fmla="*/ 1761 h 112"/>
                  <a:gd name="T120" fmla="+- 0 6057 6029"/>
                  <a:gd name="T121" fmla="*/ T120 w 61"/>
                  <a:gd name="T122" fmla="+- 0 1762 1716"/>
                  <a:gd name="T123" fmla="*/ 1762 h 112"/>
                  <a:gd name="T124" fmla="+- 0 6062 6029"/>
                  <a:gd name="T125" fmla="*/ T124 w 61"/>
                  <a:gd name="T126" fmla="+- 0 1762 1716"/>
                  <a:gd name="T127" fmla="*/ 1762 h 112"/>
                  <a:gd name="T128" fmla="+- 0 6062 6029"/>
                  <a:gd name="T129" fmla="*/ T128 w 61"/>
                  <a:gd name="T130" fmla="+- 0 1763 1716"/>
                  <a:gd name="T131" fmla="*/ 1763 h 112"/>
                  <a:gd name="T132" fmla="+- 0 6072 6029"/>
                  <a:gd name="T133" fmla="*/ T132 w 61"/>
                  <a:gd name="T134" fmla="+- 0 1765 1716"/>
                  <a:gd name="T135" fmla="*/ 1765 h 112"/>
                  <a:gd name="T136" fmla="+- 0 6078 6029"/>
                  <a:gd name="T137" fmla="*/ T136 w 61"/>
                  <a:gd name="T138" fmla="+- 0 1768 1716"/>
                  <a:gd name="T139" fmla="*/ 1768 h 112"/>
                  <a:gd name="T140" fmla="+- 0 6087 6029"/>
                  <a:gd name="T141" fmla="*/ T140 w 61"/>
                  <a:gd name="T142" fmla="+- 0 1774 1716"/>
                  <a:gd name="T143" fmla="*/ 1774 h 112"/>
                  <a:gd name="T144" fmla="+- 0 6062 6029"/>
                  <a:gd name="T145" fmla="*/ T144 w 61"/>
                  <a:gd name="T146" fmla="+- 0 1774 1716"/>
                  <a:gd name="T147" fmla="*/ 1774 h 112"/>
                  <a:gd name="T148" fmla="+- 0 6062 6029"/>
                  <a:gd name="T149" fmla="*/ T148 w 61"/>
                  <a:gd name="T150" fmla="+- 0 1806 1716"/>
                  <a:gd name="T151" fmla="*/ 1806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61" h="112">
                    <a:moveTo>
                      <a:pt x="33" y="90"/>
                    </a:moveTo>
                    <a:lnTo>
                      <a:pt x="28" y="90"/>
                    </a:lnTo>
                    <a:lnTo>
                      <a:pt x="28" y="57"/>
                    </a:lnTo>
                    <a:lnTo>
                      <a:pt x="19" y="55"/>
                    </a:lnTo>
                    <a:lnTo>
                      <a:pt x="12" y="52"/>
                    </a:lnTo>
                    <a:lnTo>
                      <a:pt x="4" y="44"/>
                    </a:lnTo>
                    <a:lnTo>
                      <a:pt x="2" y="39"/>
                    </a:lnTo>
                    <a:lnTo>
                      <a:pt x="2" y="26"/>
                    </a:lnTo>
                    <a:lnTo>
                      <a:pt x="4" y="20"/>
                    </a:lnTo>
                    <a:lnTo>
                      <a:pt x="13" y="10"/>
                    </a:lnTo>
                    <a:lnTo>
                      <a:pt x="19" y="8"/>
                    </a:lnTo>
                    <a:lnTo>
                      <a:pt x="28" y="8"/>
                    </a:lnTo>
                    <a:lnTo>
                      <a:pt x="28" y="0"/>
                    </a:lnTo>
                    <a:lnTo>
                      <a:pt x="33" y="0"/>
                    </a:lnTo>
                    <a:lnTo>
                      <a:pt x="33" y="8"/>
                    </a:lnTo>
                    <a:lnTo>
                      <a:pt x="41" y="8"/>
                    </a:lnTo>
                    <a:lnTo>
                      <a:pt x="47" y="11"/>
                    </a:lnTo>
                    <a:lnTo>
                      <a:pt x="52" y="15"/>
                    </a:lnTo>
                    <a:lnTo>
                      <a:pt x="54" y="17"/>
                    </a:lnTo>
                    <a:lnTo>
                      <a:pt x="28" y="17"/>
                    </a:lnTo>
                    <a:lnTo>
                      <a:pt x="22" y="17"/>
                    </a:lnTo>
                    <a:lnTo>
                      <a:pt x="18" y="19"/>
                    </a:lnTo>
                    <a:lnTo>
                      <a:pt x="16" y="22"/>
                    </a:lnTo>
                    <a:lnTo>
                      <a:pt x="14" y="25"/>
                    </a:lnTo>
                    <a:lnTo>
                      <a:pt x="13" y="28"/>
                    </a:lnTo>
                    <a:lnTo>
                      <a:pt x="13" y="35"/>
                    </a:lnTo>
                    <a:lnTo>
                      <a:pt x="14" y="39"/>
                    </a:lnTo>
                    <a:lnTo>
                      <a:pt x="17" y="41"/>
                    </a:lnTo>
                    <a:lnTo>
                      <a:pt x="19" y="43"/>
                    </a:lnTo>
                    <a:lnTo>
                      <a:pt x="23" y="45"/>
                    </a:lnTo>
                    <a:lnTo>
                      <a:pt x="28" y="46"/>
                    </a:lnTo>
                    <a:lnTo>
                      <a:pt x="33" y="46"/>
                    </a:lnTo>
                    <a:lnTo>
                      <a:pt x="33" y="47"/>
                    </a:lnTo>
                    <a:lnTo>
                      <a:pt x="43" y="49"/>
                    </a:lnTo>
                    <a:lnTo>
                      <a:pt x="49" y="52"/>
                    </a:lnTo>
                    <a:lnTo>
                      <a:pt x="58" y="58"/>
                    </a:lnTo>
                    <a:lnTo>
                      <a:pt x="33" y="58"/>
                    </a:lnTo>
                    <a:lnTo>
                      <a:pt x="33" y="9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27" name="Freeform 746"/>
              <p:cNvSpPr>
                <a:spLocks/>
              </p:cNvSpPr>
              <p:nvPr/>
            </p:nvSpPr>
            <p:spPr bwMode="auto">
              <a:xfrm>
                <a:off x="6029" y="1716"/>
                <a:ext cx="61" cy="112"/>
              </a:xfrm>
              <a:custGeom>
                <a:avLst/>
                <a:gdLst>
                  <a:gd name="T0" fmla="+- 0 6062 6029"/>
                  <a:gd name="T1" fmla="*/ T0 w 61"/>
                  <a:gd name="T2" fmla="+- 0 1762 1716"/>
                  <a:gd name="T3" fmla="*/ 1762 h 112"/>
                  <a:gd name="T4" fmla="+- 0 6057 6029"/>
                  <a:gd name="T5" fmla="*/ T4 w 61"/>
                  <a:gd name="T6" fmla="+- 0 1762 1716"/>
                  <a:gd name="T7" fmla="*/ 1762 h 112"/>
                  <a:gd name="T8" fmla="+- 0 6057 6029"/>
                  <a:gd name="T9" fmla="*/ T8 w 61"/>
                  <a:gd name="T10" fmla="+- 0 1733 1716"/>
                  <a:gd name="T11" fmla="*/ 1733 h 112"/>
                  <a:gd name="T12" fmla="+- 0 6083 6029"/>
                  <a:gd name="T13" fmla="*/ T12 w 61"/>
                  <a:gd name="T14" fmla="+- 0 1733 1716"/>
                  <a:gd name="T15" fmla="*/ 1733 h 112"/>
                  <a:gd name="T16" fmla="+- 0 6062 6029"/>
                  <a:gd name="T17" fmla="*/ T16 w 61"/>
                  <a:gd name="T18" fmla="+- 0 1733 1716"/>
                  <a:gd name="T19" fmla="*/ 1733 h 112"/>
                  <a:gd name="T20" fmla="+- 0 6062 6029"/>
                  <a:gd name="T21" fmla="*/ T20 w 61"/>
                  <a:gd name="T22" fmla="+- 0 1762 1716"/>
                  <a:gd name="T23" fmla="*/ 1762 h 112"/>
                </a:gdLst>
                <a:ahLst/>
                <a:cxnLst>
                  <a:cxn ang="0">
                    <a:pos x="T1" y="T3"/>
                  </a:cxn>
                  <a:cxn ang="0">
                    <a:pos x="T5" y="T7"/>
                  </a:cxn>
                  <a:cxn ang="0">
                    <a:pos x="T9" y="T11"/>
                  </a:cxn>
                  <a:cxn ang="0">
                    <a:pos x="T13" y="T15"/>
                  </a:cxn>
                  <a:cxn ang="0">
                    <a:pos x="T17" y="T19"/>
                  </a:cxn>
                  <a:cxn ang="0">
                    <a:pos x="T21" y="T23"/>
                  </a:cxn>
                </a:cxnLst>
                <a:rect l="0" t="0" r="r" b="b"/>
                <a:pathLst>
                  <a:path w="61" h="112">
                    <a:moveTo>
                      <a:pt x="33" y="46"/>
                    </a:moveTo>
                    <a:lnTo>
                      <a:pt x="28" y="46"/>
                    </a:lnTo>
                    <a:lnTo>
                      <a:pt x="28" y="17"/>
                    </a:lnTo>
                    <a:lnTo>
                      <a:pt x="54" y="17"/>
                    </a:lnTo>
                    <a:lnTo>
                      <a:pt x="33" y="17"/>
                    </a:lnTo>
                    <a:lnTo>
                      <a:pt x="33" y="46"/>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28" name="Freeform 745"/>
              <p:cNvSpPr>
                <a:spLocks/>
              </p:cNvSpPr>
              <p:nvPr/>
            </p:nvSpPr>
            <p:spPr bwMode="auto">
              <a:xfrm>
                <a:off x="6029" y="1716"/>
                <a:ext cx="61" cy="112"/>
              </a:xfrm>
              <a:custGeom>
                <a:avLst/>
                <a:gdLst>
                  <a:gd name="T0" fmla="+- 0 6088 6029"/>
                  <a:gd name="T1" fmla="*/ T0 w 61"/>
                  <a:gd name="T2" fmla="+- 0 1747 1716"/>
                  <a:gd name="T3" fmla="*/ 1747 h 112"/>
                  <a:gd name="T4" fmla="+- 0 6077 6029"/>
                  <a:gd name="T5" fmla="*/ T4 w 61"/>
                  <a:gd name="T6" fmla="+- 0 1747 1716"/>
                  <a:gd name="T7" fmla="*/ 1747 h 112"/>
                  <a:gd name="T8" fmla="+- 0 6077 6029"/>
                  <a:gd name="T9" fmla="*/ T8 w 61"/>
                  <a:gd name="T10" fmla="+- 0 1744 1716"/>
                  <a:gd name="T11" fmla="*/ 1744 h 112"/>
                  <a:gd name="T12" fmla="+- 0 6076 6029"/>
                  <a:gd name="T13" fmla="*/ T12 w 61"/>
                  <a:gd name="T14" fmla="+- 0 1742 1716"/>
                  <a:gd name="T15" fmla="*/ 1742 h 112"/>
                  <a:gd name="T16" fmla="+- 0 6074 6029"/>
                  <a:gd name="T17" fmla="*/ T16 w 61"/>
                  <a:gd name="T18" fmla="+- 0 1739 1716"/>
                  <a:gd name="T19" fmla="*/ 1739 h 112"/>
                  <a:gd name="T20" fmla="+- 0 6072 6029"/>
                  <a:gd name="T21" fmla="*/ T20 w 61"/>
                  <a:gd name="T22" fmla="+- 0 1735 1716"/>
                  <a:gd name="T23" fmla="*/ 1735 h 112"/>
                  <a:gd name="T24" fmla="+- 0 6068 6029"/>
                  <a:gd name="T25" fmla="*/ T24 w 61"/>
                  <a:gd name="T26" fmla="+- 0 1733 1716"/>
                  <a:gd name="T27" fmla="*/ 1733 h 112"/>
                  <a:gd name="T28" fmla="+- 0 6062 6029"/>
                  <a:gd name="T29" fmla="*/ T28 w 61"/>
                  <a:gd name="T30" fmla="+- 0 1733 1716"/>
                  <a:gd name="T31" fmla="*/ 1733 h 112"/>
                  <a:gd name="T32" fmla="+- 0 6083 6029"/>
                  <a:gd name="T33" fmla="*/ T32 w 61"/>
                  <a:gd name="T34" fmla="+- 0 1733 1716"/>
                  <a:gd name="T35" fmla="*/ 1733 h 112"/>
                  <a:gd name="T36" fmla="+- 0 6085 6029"/>
                  <a:gd name="T37" fmla="*/ T36 w 61"/>
                  <a:gd name="T38" fmla="+- 0 1735 1716"/>
                  <a:gd name="T39" fmla="*/ 1735 h 112"/>
                  <a:gd name="T40" fmla="+- 0 6087 6029"/>
                  <a:gd name="T41" fmla="*/ T40 w 61"/>
                  <a:gd name="T42" fmla="+- 0 1741 1716"/>
                  <a:gd name="T43" fmla="*/ 1741 h 112"/>
                  <a:gd name="T44" fmla="+- 0 6088 6029"/>
                  <a:gd name="T45" fmla="*/ T44 w 61"/>
                  <a:gd name="T46" fmla="+- 0 1747 1716"/>
                  <a:gd name="T47" fmla="*/ 1747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1" h="112">
                    <a:moveTo>
                      <a:pt x="59" y="31"/>
                    </a:moveTo>
                    <a:lnTo>
                      <a:pt x="48" y="31"/>
                    </a:lnTo>
                    <a:lnTo>
                      <a:pt x="48" y="28"/>
                    </a:lnTo>
                    <a:lnTo>
                      <a:pt x="47" y="26"/>
                    </a:lnTo>
                    <a:lnTo>
                      <a:pt x="45" y="23"/>
                    </a:lnTo>
                    <a:lnTo>
                      <a:pt x="43" y="19"/>
                    </a:lnTo>
                    <a:lnTo>
                      <a:pt x="39" y="17"/>
                    </a:lnTo>
                    <a:lnTo>
                      <a:pt x="33" y="17"/>
                    </a:lnTo>
                    <a:lnTo>
                      <a:pt x="54" y="17"/>
                    </a:lnTo>
                    <a:lnTo>
                      <a:pt x="56" y="19"/>
                    </a:lnTo>
                    <a:lnTo>
                      <a:pt x="58" y="25"/>
                    </a:lnTo>
                    <a:lnTo>
                      <a:pt x="59" y="3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29" name="Freeform 744"/>
              <p:cNvSpPr>
                <a:spLocks/>
              </p:cNvSpPr>
              <p:nvPr/>
            </p:nvSpPr>
            <p:spPr bwMode="auto">
              <a:xfrm>
                <a:off x="6029" y="1716"/>
                <a:ext cx="61" cy="112"/>
              </a:xfrm>
              <a:custGeom>
                <a:avLst/>
                <a:gdLst>
                  <a:gd name="T0" fmla="+- 0 6085 6029"/>
                  <a:gd name="T1" fmla="*/ T0 w 61"/>
                  <a:gd name="T2" fmla="+- 0 1806 1716"/>
                  <a:gd name="T3" fmla="*/ 1806 h 112"/>
                  <a:gd name="T4" fmla="+- 0 6062 6029"/>
                  <a:gd name="T5" fmla="*/ T4 w 61"/>
                  <a:gd name="T6" fmla="+- 0 1806 1716"/>
                  <a:gd name="T7" fmla="*/ 1806 h 112"/>
                  <a:gd name="T8" fmla="+- 0 6069 6029"/>
                  <a:gd name="T9" fmla="*/ T8 w 61"/>
                  <a:gd name="T10" fmla="+- 0 1806 1716"/>
                  <a:gd name="T11" fmla="*/ 1806 h 112"/>
                  <a:gd name="T12" fmla="+- 0 6074 6029"/>
                  <a:gd name="T13" fmla="*/ T12 w 61"/>
                  <a:gd name="T14" fmla="+- 0 1803 1716"/>
                  <a:gd name="T15" fmla="*/ 1803 h 112"/>
                  <a:gd name="T16" fmla="+- 0 6078 6029"/>
                  <a:gd name="T17" fmla="*/ T16 w 61"/>
                  <a:gd name="T18" fmla="+- 0 1796 1716"/>
                  <a:gd name="T19" fmla="*/ 1796 h 112"/>
                  <a:gd name="T20" fmla="+- 0 6079 6029"/>
                  <a:gd name="T21" fmla="*/ T20 w 61"/>
                  <a:gd name="T22" fmla="+- 0 1793 1716"/>
                  <a:gd name="T23" fmla="*/ 1793 h 112"/>
                  <a:gd name="T24" fmla="+- 0 6079 6029"/>
                  <a:gd name="T25" fmla="*/ T24 w 61"/>
                  <a:gd name="T26" fmla="+- 0 1785 1716"/>
                  <a:gd name="T27" fmla="*/ 1785 h 112"/>
                  <a:gd name="T28" fmla="+- 0 6077 6029"/>
                  <a:gd name="T29" fmla="*/ T28 w 61"/>
                  <a:gd name="T30" fmla="+- 0 1781 1716"/>
                  <a:gd name="T31" fmla="*/ 1781 h 112"/>
                  <a:gd name="T32" fmla="+- 0 6073 6029"/>
                  <a:gd name="T33" fmla="*/ T32 w 61"/>
                  <a:gd name="T34" fmla="+- 0 1779 1716"/>
                  <a:gd name="T35" fmla="*/ 1779 h 112"/>
                  <a:gd name="T36" fmla="+- 0 6071 6029"/>
                  <a:gd name="T37" fmla="*/ T36 w 61"/>
                  <a:gd name="T38" fmla="+- 0 1777 1716"/>
                  <a:gd name="T39" fmla="*/ 1777 h 112"/>
                  <a:gd name="T40" fmla="+- 0 6067 6029"/>
                  <a:gd name="T41" fmla="*/ T40 w 61"/>
                  <a:gd name="T42" fmla="+- 0 1776 1716"/>
                  <a:gd name="T43" fmla="*/ 1776 h 112"/>
                  <a:gd name="T44" fmla="+- 0 6062 6029"/>
                  <a:gd name="T45" fmla="*/ T44 w 61"/>
                  <a:gd name="T46" fmla="+- 0 1774 1716"/>
                  <a:gd name="T47" fmla="*/ 1774 h 112"/>
                  <a:gd name="T48" fmla="+- 0 6087 6029"/>
                  <a:gd name="T49" fmla="*/ T48 w 61"/>
                  <a:gd name="T50" fmla="+- 0 1774 1716"/>
                  <a:gd name="T51" fmla="*/ 1774 h 112"/>
                  <a:gd name="T52" fmla="+- 0 6090 6029"/>
                  <a:gd name="T53" fmla="*/ T52 w 61"/>
                  <a:gd name="T54" fmla="+- 0 1780 1716"/>
                  <a:gd name="T55" fmla="*/ 1780 h 112"/>
                  <a:gd name="T56" fmla="+- 0 6090 6029"/>
                  <a:gd name="T57" fmla="*/ T56 w 61"/>
                  <a:gd name="T58" fmla="+- 0 1798 1716"/>
                  <a:gd name="T59" fmla="*/ 1798 h 112"/>
                  <a:gd name="T60" fmla="+- 0 6086 6029"/>
                  <a:gd name="T61" fmla="*/ T60 w 61"/>
                  <a:gd name="T62" fmla="+- 0 1806 1716"/>
                  <a:gd name="T63" fmla="*/ 1806 h 112"/>
                  <a:gd name="T64" fmla="+- 0 6085 6029"/>
                  <a:gd name="T65" fmla="*/ T64 w 61"/>
                  <a:gd name="T66" fmla="+- 0 1806 1716"/>
                  <a:gd name="T67" fmla="*/ 1806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112">
                    <a:moveTo>
                      <a:pt x="56" y="90"/>
                    </a:moveTo>
                    <a:lnTo>
                      <a:pt x="33" y="90"/>
                    </a:lnTo>
                    <a:lnTo>
                      <a:pt x="40" y="90"/>
                    </a:lnTo>
                    <a:lnTo>
                      <a:pt x="45" y="87"/>
                    </a:lnTo>
                    <a:lnTo>
                      <a:pt x="49" y="80"/>
                    </a:lnTo>
                    <a:lnTo>
                      <a:pt x="50" y="77"/>
                    </a:lnTo>
                    <a:lnTo>
                      <a:pt x="50" y="69"/>
                    </a:lnTo>
                    <a:lnTo>
                      <a:pt x="48" y="65"/>
                    </a:lnTo>
                    <a:lnTo>
                      <a:pt x="44" y="63"/>
                    </a:lnTo>
                    <a:lnTo>
                      <a:pt x="42" y="61"/>
                    </a:lnTo>
                    <a:lnTo>
                      <a:pt x="38" y="60"/>
                    </a:lnTo>
                    <a:lnTo>
                      <a:pt x="33" y="58"/>
                    </a:lnTo>
                    <a:lnTo>
                      <a:pt x="58" y="58"/>
                    </a:lnTo>
                    <a:lnTo>
                      <a:pt x="61" y="64"/>
                    </a:lnTo>
                    <a:lnTo>
                      <a:pt x="61" y="82"/>
                    </a:lnTo>
                    <a:lnTo>
                      <a:pt x="57" y="90"/>
                    </a:lnTo>
                    <a:lnTo>
                      <a:pt x="56" y="9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30" name="Freeform 743"/>
              <p:cNvSpPr>
                <a:spLocks/>
              </p:cNvSpPr>
              <p:nvPr/>
            </p:nvSpPr>
            <p:spPr bwMode="auto">
              <a:xfrm>
                <a:off x="6029" y="1716"/>
                <a:ext cx="61" cy="112"/>
              </a:xfrm>
              <a:custGeom>
                <a:avLst/>
                <a:gdLst>
                  <a:gd name="T0" fmla="+- 0 6062 6029"/>
                  <a:gd name="T1" fmla="*/ T0 w 61"/>
                  <a:gd name="T2" fmla="+- 0 1827 1716"/>
                  <a:gd name="T3" fmla="*/ 1827 h 112"/>
                  <a:gd name="T4" fmla="+- 0 6057 6029"/>
                  <a:gd name="T5" fmla="*/ T4 w 61"/>
                  <a:gd name="T6" fmla="+- 0 1827 1716"/>
                  <a:gd name="T7" fmla="*/ 1827 h 112"/>
                  <a:gd name="T8" fmla="+- 0 6057 6029"/>
                  <a:gd name="T9" fmla="*/ T8 w 61"/>
                  <a:gd name="T10" fmla="+- 0 1815 1716"/>
                  <a:gd name="T11" fmla="*/ 1815 h 112"/>
                  <a:gd name="T12" fmla="+- 0 6045 6029"/>
                  <a:gd name="T13" fmla="*/ T12 w 61"/>
                  <a:gd name="T14" fmla="+- 0 1815 1716"/>
                  <a:gd name="T15" fmla="*/ 1815 h 112"/>
                  <a:gd name="T16" fmla="+- 0 6037 6029"/>
                  <a:gd name="T17" fmla="*/ T16 w 61"/>
                  <a:gd name="T18" fmla="+- 0 1810 1716"/>
                  <a:gd name="T19" fmla="*/ 1810 h 112"/>
                  <a:gd name="T20" fmla="+- 0 6030 6029"/>
                  <a:gd name="T21" fmla="*/ T20 w 61"/>
                  <a:gd name="T22" fmla="+- 0 1799 1716"/>
                  <a:gd name="T23" fmla="*/ 1799 h 112"/>
                  <a:gd name="T24" fmla="+- 0 6029 6029"/>
                  <a:gd name="T25" fmla="*/ T24 w 61"/>
                  <a:gd name="T26" fmla="+- 0 1793 1716"/>
                  <a:gd name="T27" fmla="*/ 1793 h 112"/>
                  <a:gd name="T28" fmla="+- 0 6029 6029"/>
                  <a:gd name="T29" fmla="*/ T28 w 61"/>
                  <a:gd name="T30" fmla="+- 0 1786 1716"/>
                  <a:gd name="T31" fmla="*/ 1786 h 112"/>
                  <a:gd name="T32" fmla="+- 0 6040 6029"/>
                  <a:gd name="T33" fmla="*/ T32 w 61"/>
                  <a:gd name="T34" fmla="+- 0 1786 1716"/>
                  <a:gd name="T35" fmla="*/ 1786 h 112"/>
                  <a:gd name="T36" fmla="+- 0 6040 6029"/>
                  <a:gd name="T37" fmla="*/ T36 w 61"/>
                  <a:gd name="T38" fmla="+- 0 1792 1716"/>
                  <a:gd name="T39" fmla="*/ 1792 h 112"/>
                  <a:gd name="T40" fmla="+- 0 6041 6029"/>
                  <a:gd name="T41" fmla="*/ T40 w 61"/>
                  <a:gd name="T42" fmla="+- 0 1796 1716"/>
                  <a:gd name="T43" fmla="*/ 1796 h 112"/>
                  <a:gd name="T44" fmla="+- 0 6043 6029"/>
                  <a:gd name="T45" fmla="*/ T44 w 61"/>
                  <a:gd name="T46" fmla="+- 0 1799 1716"/>
                  <a:gd name="T47" fmla="*/ 1799 h 112"/>
                  <a:gd name="T48" fmla="+- 0 6045 6029"/>
                  <a:gd name="T49" fmla="*/ T48 w 61"/>
                  <a:gd name="T50" fmla="+- 0 1803 1716"/>
                  <a:gd name="T51" fmla="*/ 1803 h 112"/>
                  <a:gd name="T52" fmla="+- 0 6050 6029"/>
                  <a:gd name="T53" fmla="*/ T52 w 61"/>
                  <a:gd name="T54" fmla="+- 0 1805 1716"/>
                  <a:gd name="T55" fmla="*/ 1805 h 112"/>
                  <a:gd name="T56" fmla="+- 0 6057 6029"/>
                  <a:gd name="T57" fmla="*/ T56 w 61"/>
                  <a:gd name="T58" fmla="+- 0 1806 1716"/>
                  <a:gd name="T59" fmla="*/ 1806 h 112"/>
                  <a:gd name="T60" fmla="+- 0 6062 6029"/>
                  <a:gd name="T61" fmla="*/ T60 w 61"/>
                  <a:gd name="T62" fmla="+- 0 1806 1716"/>
                  <a:gd name="T63" fmla="*/ 1806 h 112"/>
                  <a:gd name="T64" fmla="+- 0 6062 6029"/>
                  <a:gd name="T65" fmla="*/ T64 w 61"/>
                  <a:gd name="T66" fmla="+- 0 1806 1716"/>
                  <a:gd name="T67" fmla="*/ 1806 h 112"/>
                  <a:gd name="T68" fmla="+- 0 6085 6029"/>
                  <a:gd name="T69" fmla="*/ T68 w 61"/>
                  <a:gd name="T70" fmla="+- 0 1806 1716"/>
                  <a:gd name="T71" fmla="*/ 1806 h 112"/>
                  <a:gd name="T72" fmla="+- 0 6079 6029"/>
                  <a:gd name="T73" fmla="*/ T72 w 61"/>
                  <a:gd name="T74" fmla="+- 0 1810 1716"/>
                  <a:gd name="T75" fmla="*/ 1810 h 112"/>
                  <a:gd name="T76" fmla="+- 0 6075 6029"/>
                  <a:gd name="T77" fmla="*/ T76 w 61"/>
                  <a:gd name="T78" fmla="+- 0 1813 1716"/>
                  <a:gd name="T79" fmla="*/ 1813 h 112"/>
                  <a:gd name="T80" fmla="+- 0 6070 6029"/>
                  <a:gd name="T81" fmla="*/ T80 w 61"/>
                  <a:gd name="T82" fmla="+- 0 1815 1716"/>
                  <a:gd name="T83" fmla="*/ 1815 h 112"/>
                  <a:gd name="T84" fmla="+- 0 6062 6029"/>
                  <a:gd name="T85" fmla="*/ T84 w 61"/>
                  <a:gd name="T86" fmla="+- 0 1815 1716"/>
                  <a:gd name="T87" fmla="*/ 1815 h 112"/>
                  <a:gd name="T88" fmla="+- 0 6062 6029"/>
                  <a:gd name="T89" fmla="*/ T88 w 61"/>
                  <a:gd name="T90" fmla="+- 0 1827 1716"/>
                  <a:gd name="T91" fmla="*/ 1827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1" h="112">
                    <a:moveTo>
                      <a:pt x="33" y="111"/>
                    </a:moveTo>
                    <a:lnTo>
                      <a:pt x="28" y="111"/>
                    </a:lnTo>
                    <a:lnTo>
                      <a:pt x="28" y="99"/>
                    </a:lnTo>
                    <a:lnTo>
                      <a:pt x="16" y="99"/>
                    </a:lnTo>
                    <a:lnTo>
                      <a:pt x="8" y="94"/>
                    </a:lnTo>
                    <a:lnTo>
                      <a:pt x="1" y="83"/>
                    </a:lnTo>
                    <a:lnTo>
                      <a:pt x="0" y="77"/>
                    </a:lnTo>
                    <a:lnTo>
                      <a:pt x="0" y="70"/>
                    </a:lnTo>
                    <a:lnTo>
                      <a:pt x="11" y="70"/>
                    </a:lnTo>
                    <a:lnTo>
                      <a:pt x="11" y="76"/>
                    </a:lnTo>
                    <a:lnTo>
                      <a:pt x="12" y="80"/>
                    </a:lnTo>
                    <a:lnTo>
                      <a:pt x="14" y="83"/>
                    </a:lnTo>
                    <a:lnTo>
                      <a:pt x="16" y="87"/>
                    </a:lnTo>
                    <a:lnTo>
                      <a:pt x="21" y="89"/>
                    </a:lnTo>
                    <a:lnTo>
                      <a:pt x="28" y="90"/>
                    </a:lnTo>
                    <a:lnTo>
                      <a:pt x="33" y="90"/>
                    </a:lnTo>
                    <a:lnTo>
                      <a:pt x="56" y="90"/>
                    </a:lnTo>
                    <a:lnTo>
                      <a:pt x="50" y="94"/>
                    </a:lnTo>
                    <a:lnTo>
                      <a:pt x="46" y="97"/>
                    </a:lnTo>
                    <a:lnTo>
                      <a:pt x="41" y="99"/>
                    </a:lnTo>
                    <a:lnTo>
                      <a:pt x="33" y="99"/>
                    </a:lnTo>
                    <a:lnTo>
                      <a:pt x="33" y="11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73" name="Group 740"/>
            <p:cNvGrpSpPr>
              <a:grpSpLocks/>
            </p:cNvGrpSpPr>
            <p:nvPr/>
          </p:nvGrpSpPr>
          <p:grpSpPr bwMode="auto">
            <a:xfrm>
              <a:off x="2480" y="1403"/>
              <a:ext cx="397" cy="189"/>
              <a:chOff x="2480" y="1403"/>
              <a:chExt cx="397" cy="189"/>
            </a:xfrm>
          </p:grpSpPr>
          <p:sp>
            <p:nvSpPr>
              <p:cNvPr id="425" name="Freeform 741"/>
              <p:cNvSpPr>
                <a:spLocks/>
              </p:cNvSpPr>
              <p:nvPr/>
            </p:nvSpPr>
            <p:spPr bwMode="auto">
              <a:xfrm>
                <a:off x="2480" y="1403"/>
                <a:ext cx="397" cy="189"/>
              </a:xfrm>
              <a:custGeom>
                <a:avLst/>
                <a:gdLst>
                  <a:gd name="T0" fmla="+- 0 2480 2480"/>
                  <a:gd name="T1" fmla="*/ T0 w 397"/>
                  <a:gd name="T2" fmla="+- 0 1403 1403"/>
                  <a:gd name="T3" fmla="*/ 1403 h 189"/>
                  <a:gd name="T4" fmla="+- 0 2876 2480"/>
                  <a:gd name="T5" fmla="*/ T4 w 397"/>
                  <a:gd name="T6" fmla="+- 0 1403 1403"/>
                  <a:gd name="T7" fmla="*/ 1403 h 189"/>
                  <a:gd name="T8" fmla="+- 0 2876 2480"/>
                  <a:gd name="T9" fmla="*/ T8 w 397"/>
                  <a:gd name="T10" fmla="+- 0 1591 1403"/>
                  <a:gd name="T11" fmla="*/ 1591 h 189"/>
                  <a:gd name="T12" fmla="+- 0 2480 2480"/>
                  <a:gd name="T13" fmla="*/ T12 w 397"/>
                  <a:gd name="T14" fmla="+- 0 1591 1403"/>
                  <a:gd name="T15" fmla="*/ 1591 h 189"/>
                  <a:gd name="T16" fmla="+- 0 2480 2480"/>
                  <a:gd name="T17" fmla="*/ T16 w 397"/>
                  <a:gd name="T18" fmla="+- 0 1403 1403"/>
                  <a:gd name="T19" fmla="*/ 1403 h 189"/>
                </a:gdLst>
                <a:ahLst/>
                <a:cxnLst>
                  <a:cxn ang="0">
                    <a:pos x="T1" y="T3"/>
                  </a:cxn>
                  <a:cxn ang="0">
                    <a:pos x="T5" y="T7"/>
                  </a:cxn>
                  <a:cxn ang="0">
                    <a:pos x="T9" y="T11"/>
                  </a:cxn>
                  <a:cxn ang="0">
                    <a:pos x="T13" y="T15"/>
                  </a:cxn>
                  <a:cxn ang="0">
                    <a:pos x="T17" y="T19"/>
                  </a:cxn>
                </a:cxnLst>
                <a:rect l="0" t="0" r="r" b="b"/>
                <a:pathLst>
                  <a:path w="397" h="189">
                    <a:moveTo>
                      <a:pt x="0" y="0"/>
                    </a:moveTo>
                    <a:lnTo>
                      <a:pt x="396" y="0"/>
                    </a:lnTo>
                    <a:lnTo>
                      <a:pt x="396" y="188"/>
                    </a:lnTo>
                    <a:lnTo>
                      <a:pt x="0" y="188"/>
                    </a:lnTo>
                    <a:lnTo>
                      <a:pt x="0" y="0"/>
                    </a:lnTo>
                    <a:close/>
                  </a:path>
                </a:pathLst>
              </a:custGeom>
              <a:noFill/>
              <a:ln w="15684">
                <a:solidFill>
                  <a:srgbClr val="9BD0D5"/>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74" name="Group 738"/>
            <p:cNvGrpSpPr>
              <a:grpSpLocks/>
            </p:cNvGrpSpPr>
            <p:nvPr/>
          </p:nvGrpSpPr>
          <p:grpSpPr bwMode="auto">
            <a:xfrm>
              <a:off x="2702" y="1427"/>
              <a:ext cx="151" cy="141"/>
              <a:chOff x="2702" y="1427"/>
              <a:chExt cx="151" cy="141"/>
            </a:xfrm>
          </p:grpSpPr>
          <p:sp>
            <p:nvSpPr>
              <p:cNvPr id="424" name="Freeform 739"/>
              <p:cNvSpPr>
                <a:spLocks/>
              </p:cNvSpPr>
              <p:nvPr/>
            </p:nvSpPr>
            <p:spPr bwMode="auto">
              <a:xfrm>
                <a:off x="2702" y="1427"/>
                <a:ext cx="151" cy="141"/>
              </a:xfrm>
              <a:custGeom>
                <a:avLst/>
                <a:gdLst>
                  <a:gd name="T0" fmla="+- 0 2853 2702"/>
                  <a:gd name="T1" fmla="*/ T0 w 151"/>
                  <a:gd name="T2" fmla="+- 0 1568 1427"/>
                  <a:gd name="T3" fmla="*/ 1568 h 141"/>
                  <a:gd name="T4" fmla="+- 0 2721 2702"/>
                  <a:gd name="T5" fmla="*/ T4 w 151"/>
                  <a:gd name="T6" fmla="+- 0 1555 1427"/>
                  <a:gd name="T7" fmla="*/ 1555 h 141"/>
                  <a:gd name="T8" fmla="+- 0 2732 2702"/>
                  <a:gd name="T9" fmla="*/ T8 w 151"/>
                  <a:gd name="T10" fmla="+- 0 1539 1427"/>
                  <a:gd name="T11" fmla="*/ 1539 h 141"/>
                  <a:gd name="T12" fmla="+- 0 2739 2702"/>
                  <a:gd name="T13" fmla="*/ T12 w 151"/>
                  <a:gd name="T14" fmla="+- 0 1520 1427"/>
                  <a:gd name="T15" fmla="*/ 1520 h 141"/>
                  <a:gd name="T16" fmla="+- 0 2730 2702"/>
                  <a:gd name="T17" fmla="*/ T16 w 151"/>
                  <a:gd name="T18" fmla="+- 0 1455 1427"/>
                  <a:gd name="T19" fmla="*/ 1455 h 141"/>
                  <a:gd name="T20" fmla="+- 0 2702 2702"/>
                  <a:gd name="T21" fmla="*/ T20 w 151"/>
                  <a:gd name="T22" fmla="+- 0 1427 1427"/>
                  <a:gd name="T23" fmla="*/ 1427 h 141"/>
                  <a:gd name="T24" fmla="+- 0 2853 2702"/>
                  <a:gd name="T25" fmla="*/ T24 w 151"/>
                  <a:gd name="T26" fmla="+- 0 1427 1427"/>
                  <a:gd name="T27" fmla="*/ 1427 h 141"/>
                  <a:gd name="T28" fmla="+- 0 2853 2702"/>
                  <a:gd name="T29" fmla="*/ T28 w 151"/>
                  <a:gd name="T30" fmla="+- 0 1568 1427"/>
                  <a:gd name="T31" fmla="*/ 1568 h 14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1" h="141">
                    <a:moveTo>
                      <a:pt x="151" y="141"/>
                    </a:moveTo>
                    <a:lnTo>
                      <a:pt x="19" y="128"/>
                    </a:lnTo>
                    <a:lnTo>
                      <a:pt x="30" y="112"/>
                    </a:lnTo>
                    <a:lnTo>
                      <a:pt x="37" y="93"/>
                    </a:lnTo>
                    <a:lnTo>
                      <a:pt x="28" y="28"/>
                    </a:lnTo>
                    <a:lnTo>
                      <a:pt x="0" y="0"/>
                    </a:lnTo>
                    <a:lnTo>
                      <a:pt x="151" y="0"/>
                    </a:lnTo>
                    <a:lnTo>
                      <a:pt x="151"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75" name="Group 736"/>
            <p:cNvGrpSpPr>
              <a:grpSpLocks/>
            </p:cNvGrpSpPr>
            <p:nvPr/>
          </p:nvGrpSpPr>
          <p:grpSpPr bwMode="auto">
            <a:xfrm>
              <a:off x="2499" y="1427"/>
              <a:ext cx="143" cy="141"/>
              <a:chOff x="2499" y="1427"/>
              <a:chExt cx="143" cy="141"/>
            </a:xfrm>
          </p:grpSpPr>
          <p:sp>
            <p:nvSpPr>
              <p:cNvPr id="423" name="Freeform 737"/>
              <p:cNvSpPr>
                <a:spLocks/>
              </p:cNvSpPr>
              <p:nvPr/>
            </p:nvSpPr>
            <p:spPr bwMode="auto">
              <a:xfrm>
                <a:off x="2499" y="1427"/>
                <a:ext cx="143" cy="141"/>
              </a:xfrm>
              <a:custGeom>
                <a:avLst/>
                <a:gdLst>
                  <a:gd name="T0" fmla="+- 0 2636 2499"/>
                  <a:gd name="T1" fmla="*/ T0 w 143"/>
                  <a:gd name="T2" fmla="+- 0 1568 1427"/>
                  <a:gd name="T3" fmla="*/ 1568 h 141"/>
                  <a:gd name="T4" fmla="+- 0 2499 2499"/>
                  <a:gd name="T5" fmla="*/ T4 w 143"/>
                  <a:gd name="T6" fmla="+- 0 1568 1427"/>
                  <a:gd name="T7" fmla="*/ 1568 h 141"/>
                  <a:gd name="T8" fmla="+- 0 2499 2499"/>
                  <a:gd name="T9" fmla="*/ T8 w 143"/>
                  <a:gd name="T10" fmla="+- 0 1427 1427"/>
                  <a:gd name="T11" fmla="*/ 1427 h 141"/>
                  <a:gd name="T12" fmla="+- 0 2642 2499"/>
                  <a:gd name="T13" fmla="*/ T12 w 143"/>
                  <a:gd name="T14" fmla="+- 0 1428 1427"/>
                  <a:gd name="T15" fmla="*/ 1428 h 141"/>
                  <a:gd name="T16" fmla="+- 0 2627 2499"/>
                  <a:gd name="T17" fmla="*/ T16 w 143"/>
                  <a:gd name="T18" fmla="+- 0 1441 1427"/>
                  <a:gd name="T19" fmla="*/ 1441 h 141"/>
                  <a:gd name="T20" fmla="+- 0 2615 2499"/>
                  <a:gd name="T21" fmla="*/ T20 w 143"/>
                  <a:gd name="T22" fmla="+- 0 1457 1427"/>
                  <a:gd name="T23" fmla="*/ 1457 h 141"/>
                  <a:gd name="T24" fmla="+- 0 2608 2499"/>
                  <a:gd name="T25" fmla="*/ T24 w 143"/>
                  <a:gd name="T26" fmla="+- 0 1478 1427"/>
                  <a:gd name="T27" fmla="*/ 1478 h 141"/>
                  <a:gd name="T28" fmla="+- 0 2605 2499"/>
                  <a:gd name="T29" fmla="*/ T28 w 143"/>
                  <a:gd name="T30" fmla="+- 0 1500 1427"/>
                  <a:gd name="T31" fmla="*/ 1500 h 141"/>
                  <a:gd name="T32" fmla="+- 0 2607 2499"/>
                  <a:gd name="T33" fmla="*/ T32 w 143"/>
                  <a:gd name="T34" fmla="+- 0 1516 1427"/>
                  <a:gd name="T35" fmla="*/ 1516 h 141"/>
                  <a:gd name="T36" fmla="+- 0 2613 2499"/>
                  <a:gd name="T37" fmla="*/ T36 w 143"/>
                  <a:gd name="T38" fmla="+- 0 1536 1427"/>
                  <a:gd name="T39" fmla="*/ 1536 h 141"/>
                  <a:gd name="T40" fmla="+- 0 2623 2499"/>
                  <a:gd name="T41" fmla="*/ T40 w 143"/>
                  <a:gd name="T42" fmla="+- 0 1553 1427"/>
                  <a:gd name="T43" fmla="*/ 1553 h 141"/>
                  <a:gd name="T44" fmla="+- 0 2636 2499"/>
                  <a:gd name="T45" fmla="*/ T44 w 143"/>
                  <a:gd name="T46" fmla="+- 0 1568 1427"/>
                  <a:gd name="T47" fmla="*/ 1568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3" h="141">
                    <a:moveTo>
                      <a:pt x="137" y="141"/>
                    </a:moveTo>
                    <a:lnTo>
                      <a:pt x="0" y="141"/>
                    </a:lnTo>
                    <a:lnTo>
                      <a:pt x="0" y="0"/>
                    </a:lnTo>
                    <a:lnTo>
                      <a:pt x="143" y="1"/>
                    </a:lnTo>
                    <a:lnTo>
                      <a:pt x="128" y="14"/>
                    </a:lnTo>
                    <a:lnTo>
                      <a:pt x="116" y="30"/>
                    </a:lnTo>
                    <a:lnTo>
                      <a:pt x="109" y="51"/>
                    </a:lnTo>
                    <a:lnTo>
                      <a:pt x="106" y="73"/>
                    </a:lnTo>
                    <a:lnTo>
                      <a:pt x="108" y="89"/>
                    </a:lnTo>
                    <a:lnTo>
                      <a:pt x="114" y="109"/>
                    </a:lnTo>
                    <a:lnTo>
                      <a:pt x="124" y="126"/>
                    </a:lnTo>
                    <a:lnTo>
                      <a:pt x="137"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76" name="Group 722"/>
            <p:cNvGrpSpPr>
              <a:grpSpLocks/>
            </p:cNvGrpSpPr>
            <p:nvPr/>
          </p:nvGrpSpPr>
          <p:grpSpPr bwMode="auto">
            <a:xfrm>
              <a:off x="2643" y="1440"/>
              <a:ext cx="61" cy="112"/>
              <a:chOff x="2643" y="1440"/>
              <a:chExt cx="61" cy="112"/>
            </a:xfrm>
          </p:grpSpPr>
          <p:sp>
            <p:nvSpPr>
              <p:cNvPr id="410" name="Freeform 735"/>
              <p:cNvSpPr>
                <a:spLocks/>
              </p:cNvSpPr>
              <p:nvPr/>
            </p:nvSpPr>
            <p:spPr bwMode="auto">
              <a:xfrm>
                <a:off x="2643" y="1440"/>
                <a:ext cx="61" cy="112"/>
              </a:xfrm>
              <a:custGeom>
                <a:avLst/>
                <a:gdLst>
                  <a:gd name="T0" fmla="+- 0 2677 2643"/>
                  <a:gd name="T1" fmla="*/ T0 w 61"/>
                  <a:gd name="T2" fmla="+- 0 1531 1440"/>
                  <a:gd name="T3" fmla="*/ 1531 h 112"/>
                  <a:gd name="T4" fmla="+- 0 2671 2643"/>
                  <a:gd name="T5" fmla="*/ T4 w 61"/>
                  <a:gd name="T6" fmla="+- 0 1531 1440"/>
                  <a:gd name="T7" fmla="*/ 1531 h 112"/>
                  <a:gd name="T8" fmla="+- 0 2671 2643"/>
                  <a:gd name="T9" fmla="*/ T8 w 61"/>
                  <a:gd name="T10" fmla="+- 0 1497 1440"/>
                  <a:gd name="T11" fmla="*/ 1497 h 112"/>
                  <a:gd name="T12" fmla="+- 0 2662 2643"/>
                  <a:gd name="T13" fmla="*/ T12 w 61"/>
                  <a:gd name="T14" fmla="+- 0 1496 1440"/>
                  <a:gd name="T15" fmla="*/ 1496 h 112"/>
                  <a:gd name="T16" fmla="+- 0 2656 2643"/>
                  <a:gd name="T17" fmla="*/ T16 w 61"/>
                  <a:gd name="T18" fmla="+- 0 1493 1440"/>
                  <a:gd name="T19" fmla="*/ 1493 h 112"/>
                  <a:gd name="T20" fmla="+- 0 2647 2643"/>
                  <a:gd name="T21" fmla="*/ T20 w 61"/>
                  <a:gd name="T22" fmla="+- 0 1485 1440"/>
                  <a:gd name="T23" fmla="*/ 1485 h 112"/>
                  <a:gd name="T24" fmla="+- 0 2645 2643"/>
                  <a:gd name="T25" fmla="*/ T24 w 61"/>
                  <a:gd name="T26" fmla="+- 0 1480 1440"/>
                  <a:gd name="T27" fmla="*/ 1480 h 112"/>
                  <a:gd name="T28" fmla="+- 0 2645 2643"/>
                  <a:gd name="T29" fmla="*/ T28 w 61"/>
                  <a:gd name="T30" fmla="+- 0 1466 1440"/>
                  <a:gd name="T31" fmla="*/ 1466 h 112"/>
                  <a:gd name="T32" fmla="+- 0 2647 2643"/>
                  <a:gd name="T33" fmla="*/ T32 w 61"/>
                  <a:gd name="T34" fmla="+- 0 1461 1440"/>
                  <a:gd name="T35" fmla="*/ 1461 h 112"/>
                  <a:gd name="T36" fmla="+- 0 2656 2643"/>
                  <a:gd name="T37" fmla="*/ T36 w 61"/>
                  <a:gd name="T38" fmla="+- 0 1451 1440"/>
                  <a:gd name="T39" fmla="*/ 1451 h 112"/>
                  <a:gd name="T40" fmla="+- 0 2663 2643"/>
                  <a:gd name="T41" fmla="*/ T40 w 61"/>
                  <a:gd name="T42" fmla="+- 0 1448 1440"/>
                  <a:gd name="T43" fmla="*/ 1448 h 112"/>
                  <a:gd name="T44" fmla="+- 0 2671 2643"/>
                  <a:gd name="T45" fmla="*/ T44 w 61"/>
                  <a:gd name="T46" fmla="+- 0 1448 1440"/>
                  <a:gd name="T47" fmla="*/ 1448 h 112"/>
                  <a:gd name="T48" fmla="+- 0 2671 2643"/>
                  <a:gd name="T49" fmla="*/ T48 w 61"/>
                  <a:gd name="T50" fmla="+- 0 1440 1440"/>
                  <a:gd name="T51" fmla="*/ 1440 h 112"/>
                  <a:gd name="T52" fmla="+- 0 2677 2643"/>
                  <a:gd name="T53" fmla="*/ T52 w 61"/>
                  <a:gd name="T54" fmla="+- 0 1440 1440"/>
                  <a:gd name="T55" fmla="*/ 1440 h 112"/>
                  <a:gd name="T56" fmla="+- 0 2677 2643"/>
                  <a:gd name="T57" fmla="*/ T56 w 61"/>
                  <a:gd name="T58" fmla="+- 0 1448 1440"/>
                  <a:gd name="T59" fmla="*/ 1448 h 112"/>
                  <a:gd name="T60" fmla="+- 0 2685 2643"/>
                  <a:gd name="T61" fmla="*/ T60 w 61"/>
                  <a:gd name="T62" fmla="+- 0 1449 1440"/>
                  <a:gd name="T63" fmla="*/ 1449 h 112"/>
                  <a:gd name="T64" fmla="+- 0 2691 2643"/>
                  <a:gd name="T65" fmla="*/ T64 w 61"/>
                  <a:gd name="T66" fmla="+- 0 1451 1440"/>
                  <a:gd name="T67" fmla="*/ 1451 h 112"/>
                  <a:gd name="T68" fmla="+- 0 2695 2643"/>
                  <a:gd name="T69" fmla="*/ T68 w 61"/>
                  <a:gd name="T70" fmla="+- 0 1455 1440"/>
                  <a:gd name="T71" fmla="*/ 1455 h 112"/>
                  <a:gd name="T72" fmla="+- 0 2697 2643"/>
                  <a:gd name="T73" fmla="*/ T72 w 61"/>
                  <a:gd name="T74" fmla="+- 0 1457 1440"/>
                  <a:gd name="T75" fmla="*/ 1457 h 112"/>
                  <a:gd name="T76" fmla="+- 0 2671 2643"/>
                  <a:gd name="T77" fmla="*/ T76 w 61"/>
                  <a:gd name="T78" fmla="+- 0 1457 1440"/>
                  <a:gd name="T79" fmla="*/ 1457 h 112"/>
                  <a:gd name="T80" fmla="+- 0 2666 2643"/>
                  <a:gd name="T81" fmla="*/ T80 w 61"/>
                  <a:gd name="T82" fmla="+- 0 1458 1440"/>
                  <a:gd name="T83" fmla="*/ 1458 h 112"/>
                  <a:gd name="T84" fmla="+- 0 2662 2643"/>
                  <a:gd name="T85" fmla="*/ T84 w 61"/>
                  <a:gd name="T86" fmla="+- 0 1459 1440"/>
                  <a:gd name="T87" fmla="*/ 1459 h 112"/>
                  <a:gd name="T88" fmla="+- 0 2659 2643"/>
                  <a:gd name="T89" fmla="*/ T88 w 61"/>
                  <a:gd name="T90" fmla="+- 0 1462 1440"/>
                  <a:gd name="T91" fmla="*/ 1462 h 112"/>
                  <a:gd name="T92" fmla="+- 0 2657 2643"/>
                  <a:gd name="T93" fmla="*/ T92 w 61"/>
                  <a:gd name="T94" fmla="+- 0 1465 1440"/>
                  <a:gd name="T95" fmla="*/ 1465 h 112"/>
                  <a:gd name="T96" fmla="+- 0 2656 2643"/>
                  <a:gd name="T97" fmla="*/ T96 w 61"/>
                  <a:gd name="T98" fmla="+- 0 1469 1440"/>
                  <a:gd name="T99" fmla="*/ 1469 h 112"/>
                  <a:gd name="T100" fmla="+- 0 2656 2643"/>
                  <a:gd name="T101" fmla="*/ T100 w 61"/>
                  <a:gd name="T102" fmla="+- 0 1476 1440"/>
                  <a:gd name="T103" fmla="*/ 1476 h 112"/>
                  <a:gd name="T104" fmla="+- 0 2657 2643"/>
                  <a:gd name="T105" fmla="*/ T104 w 61"/>
                  <a:gd name="T106" fmla="+- 0 1479 1440"/>
                  <a:gd name="T107" fmla="*/ 1479 h 112"/>
                  <a:gd name="T108" fmla="+- 0 2663 2643"/>
                  <a:gd name="T109" fmla="*/ T108 w 61"/>
                  <a:gd name="T110" fmla="+- 0 1484 1440"/>
                  <a:gd name="T111" fmla="*/ 1484 h 112"/>
                  <a:gd name="T112" fmla="+- 0 2666 2643"/>
                  <a:gd name="T113" fmla="*/ T112 w 61"/>
                  <a:gd name="T114" fmla="+- 0 1485 1440"/>
                  <a:gd name="T115" fmla="*/ 1485 h 112"/>
                  <a:gd name="T116" fmla="+- 0 2671 2643"/>
                  <a:gd name="T117" fmla="*/ T116 w 61"/>
                  <a:gd name="T118" fmla="+- 0 1486 1440"/>
                  <a:gd name="T119" fmla="*/ 1486 h 112"/>
                  <a:gd name="T120" fmla="+- 0 2677 2643"/>
                  <a:gd name="T121" fmla="*/ T120 w 61"/>
                  <a:gd name="T122" fmla="+- 0 1486 1440"/>
                  <a:gd name="T123" fmla="*/ 1486 h 112"/>
                  <a:gd name="T124" fmla="+- 0 2677 2643"/>
                  <a:gd name="T125" fmla="*/ T124 w 61"/>
                  <a:gd name="T126" fmla="+- 0 1487 1440"/>
                  <a:gd name="T127" fmla="*/ 1487 h 112"/>
                  <a:gd name="T128" fmla="+- 0 2686 2643"/>
                  <a:gd name="T129" fmla="*/ T128 w 61"/>
                  <a:gd name="T130" fmla="+- 0 1490 1440"/>
                  <a:gd name="T131" fmla="*/ 1490 h 112"/>
                  <a:gd name="T132" fmla="+- 0 2692 2643"/>
                  <a:gd name="T133" fmla="*/ T132 w 61"/>
                  <a:gd name="T134" fmla="+- 0 1492 1440"/>
                  <a:gd name="T135" fmla="*/ 1492 h 112"/>
                  <a:gd name="T136" fmla="+- 0 2701 2643"/>
                  <a:gd name="T137" fmla="*/ T136 w 61"/>
                  <a:gd name="T138" fmla="+- 0 1499 1440"/>
                  <a:gd name="T139" fmla="*/ 1499 h 112"/>
                  <a:gd name="T140" fmla="+- 0 2677 2643"/>
                  <a:gd name="T141" fmla="*/ T140 w 61"/>
                  <a:gd name="T142" fmla="+- 0 1499 1440"/>
                  <a:gd name="T143" fmla="*/ 1499 h 112"/>
                  <a:gd name="T144" fmla="+- 0 2677 2643"/>
                  <a:gd name="T145" fmla="*/ T144 w 61"/>
                  <a:gd name="T146" fmla="+- 0 1531 1440"/>
                  <a:gd name="T147" fmla="*/ 1531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61" h="112">
                    <a:moveTo>
                      <a:pt x="34" y="91"/>
                    </a:moveTo>
                    <a:lnTo>
                      <a:pt x="28" y="91"/>
                    </a:lnTo>
                    <a:lnTo>
                      <a:pt x="28" y="57"/>
                    </a:lnTo>
                    <a:lnTo>
                      <a:pt x="19" y="56"/>
                    </a:lnTo>
                    <a:lnTo>
                      <a:pt x="13" y="53"/>
                    </a:lnTo>
                    <a:lnTo>
                      <a:pt x="4" y="45"/>
                    </a:lnTo>
                    <a:lnTo>
                      <a:pt x="2" y="40"/>
                    </a:lnTo>
                    <a:lnTo>
                      <a:pt x="2" y="26"/>
                    </a:lnTo>
                    <a:lnTo>
                      <a:pt x="4" y="21"/>
                    </a:lnTo>
                    <a:lnTo>
                      <a:pt x="13" y="11"/>
                    </a:lnTo>
                    <a:lnTo>
                      <a:pt x="20" y="8"/>
                    </a:lnTo>
                    <a:lnTo>
                      <a:pt x="28" y="8"/>
                    </a:lnTo>
                    <a:lnTo>
                      <a:pt x="28" y="0"/>
                    </a:lnTo>
                    <a:lnTo>
                      <a:pt x="34" y="0"/>
                    </a:lnTo>
                    <a:lnTo>
                      <a:pt x="34" y="8"/>
                    </a:lnTo>
                    <a:lnTo>
                      <a:pt x="42" y="9"/>
                    </a:lnTo>
                    <a:lnTo>
                      <a:pt x="48" y="11"/>
                    </a:lnTo>
                    <a:lnTo>
                      <a:pt x="52" y="15"/>
                    </a:lnTo>
                    <a:lnTo>
                      <a:pt x="54" y="17"/>
                    </a:lnTo>
                    <a:lnTo>
                      <a:pt x="28" y="17"/>
                    </a:lnTo>
                    <a:lnTo>
                      <a:pt x="23" y="18"/>
                    </a:lnTo>
                    <a:lnTo>
                      <a:pt x="19" y="19"/>
                    </a:lnTo>
                    <a:lnTo>
                      <a:pt x="16" y="22"/>
                    </a:lnTo>
                    <a:lnTo>
                      <a:pt x="14" y="25"/>
                    </a:lnTo>
                    <a:lnTo>
                      <a:pt x="13" y="29"/>
                    </a:lnTo>
                    <a:lnTo>
                      <a:pt x="13" y="36"/>
                    </a:lnTo>
                    <a:lnTo>
                      <a:pt x="14" y="39"/>
                    </a:lnTo>
                    <a:lnTo>
                      <a:pt x="20" y="44"/>
                    </a:lnTo>
                    <a:lnTo>
                      <a:pt x="23" y="45"/>
                    </a:lnTo>
                    <a:lnTo>
                      <a:pt x="28" y="46"/>
                    </a:lnTo>
                    <a:lnTo>
                      <a:pt x="34" y="46"/>
                    </a:lnTo>
                    <a:lnTo>
                      <a:pt x="34" y="47"/>
                    </a:lnTo>
                    <a:lnTo>
                      <a:pt x="43" y="50"/>
                    </a:lnTo>
                    <a:lnTo>
                      <a:pt x="49" y="52"/>
                    </a:lnTo>
                    <a:lnTo>
                      <a:pt x="58" y="59"/>
                    </a:lnTo>
                    <a:lnTo>
                      <a:pt x="34" y="59"/>
                    </a:lnTo>
                    <a:lnTo>
                      <a:pt x="34"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11" name="Freeform 734"/>
              <p:cNvSpPr>
                <a:spLocks/>
              </p:cNvSpPr>
              <p:nvPr/>
            </p:nvSpPr>
            <p:spPr bwMode="auto">
              <a:xfrm>
                <a:off x="2643" y="1440"/>
                <a:ext cx="61" cy="112"/>
              </a:xfrm>
              <a:custGeom>
                <a:avLst/>
                <a:gdLst>
                  <a:gd name="T0" fmla="+- 0 2677 2643"/>
                  <a:gd name="T1" fmla="*/ T0 w 61"/>
                  <a:gd name="T2" fmla="+- 0 1486 1440"/>
                  <a:gd name="T3" fmla="*/ 1486 h 112"/>
                  <a:gd name="T4" fmla="+- 0 2671 2643"/>
                  <a:gd name="T5" fmla="*/ T4 w 61"/>
                  <a:gd name="T6" fmla="+- 0 1486 1440"/>
                  <a:gd name="T7" fmla="*/ 1486 h 112"/>
                  <a:gd name="T8" fmla="+- 0 2671 2643"/>
                  <a:gd name="T9" fmla="*/ T8 w 61"/>
                  <a:gd name="T10" fmla="+- 0 1457 1440"/>
                  <a:gd name="T11" fmla="*/ 1457 h 112"/>
                  <a:gd name="T12" fmla="+- 0 2697 2643"/>
                  <a:gd name="T13" fmla="*/ T12 w 61"/>
                  <a:gd name="T14" fmla="+- 0 1457 1440"/>
                  <a:gd name="T15" fmla="*/ 1457 h 112"/>
                  <a:gd name="T16" fmla="+- 0 2677 2643"/>
                  <a:gd name="T17" fmla="*/ T16 w 61"/>
                  <a:gd name="T18" fmla="+- 0 1458 1440"/>
                  <a:gd name="T19" fmla="*/ 1458 h 112"/>
                  <a:gd name="T20" fmla="+- 0 2677 2643"/>
                  <a:gd name="T21" fmla="*/ T20 w 61"/>
                  <a:gd name="T22" fmla="+- 0 1486 1440"/>
                  <a:gd name="T23" fmla="*/ 1486 h 112"/>
                </a:gdLst>
                <a:ahLst/>
                <a:cxnLst>
                  <a:cxn ang="0">
                    <a:pos x="T1" y="T3"/>
                  </a:cxn>
                  <a:cxn ang="0">
                    <a:pos x="T5" y="T7"/>
                  </a:cxn>
                  <a:cxn ang="0">
                    <a:pos x="T9" y="T11"/>
                  </a:cxn>
                  <a:cxn ang="0">
                    <a:pos x="T13" y="T15"/>
                  </a:cxn>
                  <a:cxn ang="0">
                    <a:pos x="T17" y="T19"/>
                  </a:cxn>
                  <a:cxn ang="0">
                    <a:pos x="T21" y="T23"/>
                  </a:cxn>
                </a:cxnLst>
                <a:rect l="0" t="0" r="r" b="b"/>
                <a:pathLst>
                  <a:path w="61" h="112">
                    <a:moveTo>
                      <a:pt x="34" y="46"/>
                    </a:moveTo>
                    <a:lnTo>
                      <a:pt x="28" y="46"/>
                    </a:lnTo>
                    <a:lnTo>
                      <a:pt x="28" y="17"/>
                    </a:lnTo>
                    <a:lnTo>
                      <a:pt x="54" y="17"/>
                    </a:lnTo>
                    <a:lnTo>
                      <a:pt x="34" y="18"/>
                    </a:lnTo>
                    <a:lnTo>
                      <a:pt x="34" y="46"/>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12" name="Freeform 733"/>
              <p:cNvSpPr>
                <a:spLocks/>
              </p:cNvSpPr>
              <p:nvPr/>
            </p:nvSpPr>
            <p:spPr bwMode="auto">
              <a:xfrm>
                <a:off x="2643" y="1440"/>
                <a:ext cx="61" cy="112"/>
              </a:xfrm>
              <a:custGeom>
                <a:avLst/>
                <a:gdLst>
                  <a:gd name="T0" fmla="+- 0 2702 2643"/>
                  <a:gd name="T1" fmla="*/ T0 w 61"/>
                  <a:gd name="T2" fmla="+- 0 1472 1440"/>
                  <a:gd name="T3" fmla="*/ 1472 h 112"/>
                  <a:gd name="T4" fmla="+- 0 2691 2643"/>
                  <a:gd name="T5" fmla="*/ T4 w 61"/>
                  <a:gd name="T6" fmla="+- 0 1472 1440"/>
                  <a:gd name="T7" fmla="*/ 1472 h 112"/>
                  <a:gd name="T8" fmla="+- 0 2691 2643"/>
                  <a:gd name="T9" fmla="*/ T8 w 61"/>
                  <a:gd name="T10" fmla="+- 0 1469 1440"/>
                  <a:gd name="T11" fmla="*/ 1469 h 112"/>
                  <a:gd name="T12" fmla="+- 0 2690 2643"/>
                  <a:gd name="T13" fmla="*/ T12 w 61"/>
                  <a:gd name="T14" fmla="+- 0 1466 1440"/>
                  <a:gd name="T15" fmla="*/ 1466 h 112"/>
                  <a:gd name="T16" fmla="+- 0 2689 2643"/>
                  <a:gd name="T17" fmla="*/ T16 w 61"/>
                  <a:gd name="T18" fmla="+- 0 1464 1440"/>
                  <a:gd name="T19" fmla="*/ 1464 h 112"/>
                  <a:gd name="T20" fmla="+- 0 2686 2643"/>
                  <a:gd name="T21" fmla="*/ T20 w 61"/>
                  <a:gd name="T22" fmla="+- 0 1460 1440"/>
                  <a:gd name="T23" fmla="*/ 1460 h 112"/>
                  <a:gd name="T24" fmla="+- 0 2682 2643"/>
                  <a:gd name="T25" fmla="*/ T24 w 61"/>
                  <a:gd name="T26" fmla="+- 0 1458 1440"/>
                  <a:gd name="T27" fmla="*/ 1458 h 112"/>
                  <a:gd name="T28" fmla="+- 0 2677 2643"/>
                  <a:gd name="T29" fmla="*/ T28 w 61"/>
                  <a:gd name="T30" fmla="+- 0 1458 1440"/>
                  <a:gd name="T31" fmla="*/ 1458 h 112"/>
                  <a:gd name="T32" fmla="+- 0 2697 2643"/>
                  <a:gd name="T33" fmla="*/ T32 w 61"/>
                  <a:gd name="T34" fmla="+- 0 1458 1440"/>
                  <a:gd name="T35" fmla="*/ 1458 h 112"/>
                  <a:gd name="T36" fmla="+- 0 2699 2643"/>
                  <a:gd name="T37" fmla="*/ T36 w 61"/>
                  <a:gd name="T38" fmla="+- 0 1460 1440"/>
                  <a:gd name="T39" fmla="*/ 1460 h 112"/>
                  <a:gd name="T40" fmla="+- 0 2702 2643"/>
                  <a:gd name="T41" fmla="*/ T40 w 61"/>
                  <a:gd name="T42" fmla="+- 0 1465 1440"/>
                  <a:gd name="T43" fmla="*/ 1465 h 112"/>
                  <a:gd name="T44" fmla="+- 0 2702 2643"/>
                  <a:gd name="T45" fmla="*/ T44 w 61"/>
                  <a:gd name="T46" fmla="+- 0 1472 1440"/>
                  <a:gd name="T47" fmla="*/ 1472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1" h="112">
                    <a:moveTo>
                      <a:pt x="59" y="32"/>
                    </a:moveTo>
                    <a:lnTo>
                      <a:pt x="48" y="32"/>
                    </a:lnTo>
                    <a:lnTo>
                      <a:pt x="48" y="29"/>
                    </a:lnTo>
                    <a:lnTo>
                      <a:pt x="47" y="26"/>
                    </a:lnTo>
                    <a:lnTo>
                      <a:pt x="46" y="24"/>
                    </a:lnTo>
                    <a:lnTo>
                      <a:pt x="43" y="20"/>
                    </a:lnTo>
                    <a:lnTo>
                      <a:pt x="39" y="18"/>
                    </a:lnTo>
                    <a:lnTo>
                      <a:pt x="34" y="18"/>
                    </a:lnTo>
                    <a:lnTo>
                      <a:pt x="54" y="18"/>
                    </a:lnTo>
                    <a:lnTo>
                      <a:pt x="56" y="20"/>
                    </a:lnTo>
                    <a:lnTo>
                      <a:pt x="59" y="25"/>
                    </a:lnTo>
                    <a:lnTo>
                      <a:pt x="59" y="3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13" name="Freeform 732"/>
              <p:cNvSpPr>
                <a:spLocks/>
              </p:cNvSpPr>
              <p:nvPr/>
            </p:nvSpPr>
            <p:spPr bwMode="auto">
              <a:xfrm>
                <a:off x="2643" y="1440"/>
                <a:ext cx="61" cy="112"/>
              </a:xfrm>
              <a:custGeom>
                <a:avLst/>
                <a:gdLst>
                  <a:gd name="T0" fmla="+- 0 2699 2643"/>
                  <a:gd name="T1" fmla="*/ T0 w 61"/>
                  <a:gd name="T2" fmla="+- 0 1531 1440"/>
                  <a:gd name="T3" fmla="*/ 1531 h 112"/>
                  <a:gd name="T4" fmla="+- 0 2677 2643"/>
                  <a:gd name="T5" fmla="*/ T4 w 61"/>
                  <a:gd name="T6" fmla="+- 0 1531 1440"/>
                  <a:gd name="T7" fmla="*/ 1531 h 112"/>
                  <a:gd name="T8" fmla="+- 0 2684 2643"/>
                  <a:gd name="T9" fmla="*/ T8 w 61"/>
                  <a:gd name="T10" fmla="+- 0 1531 1440"/>
                  <a:gd name="T11" fmla="*/ 1531 h 112"/>
                  <a:gd name="T12" fmla="+- 0 2688 2643"/>
                  <a:gd name="T13" fmla="*/ T12 w 61"/>
                  <a:gd name="T14" fmla="+- 0 1528 1440"/>
                  <a:gd name="T15" fmla="*/ 1528 h 112"/>
                  <a:gd name="T16" fmla="+- 0 2692 2643"/>
                  <a:gd name="T17" fmla="*/ T16 w 61"/>
                  <a:gd name="T18" fmla="+- 0 1521 1440"/>
                  <a:gd name="T19" fmla="*/ 1521 h 112"/>
                  <a:gd name="T20" fmla="+- 0 2693 2643"/>
                  <a:gd name="T21" fmla="*/ T20 w 61"/>
                  <a:gd name="T22" fmla="+- 0 1518 1440"/>
                  <a:gd name="T23" fmla="*/ 1518 h 112"/>
                  <a:gd name="T24" fmla="+- 0 2693 2643"/>
                  <a:gd name="T25" fmla="*/ T24 w 61"/>
                  <a:gd name="T26" fmla="+- 0 1510 1440"/>
                  <a:gd name="T27" fmla="*/ 1510 h 112"/>
                  <a:gd name="T28" fmla="+- 0 2691 2643"/>
                  <a:gd name="T29" fmla="*/ T28 w 61"/>
                  <a:gd name="T30" fmla="+- 0 1506 1440"/>
                  <a:gd name="T31" fmla="*/ 1506 h 112"/>
                  <a:gd name="T32" fmla="+- 0 2687 2643"/>
                  <a:gd name="T33" fmla="*/ T32 w 61"/>
                  <a:gd name="T34" fmla="+- 0 1503 1440"/>
                  <a:gd name="T35" fmla="*/ 1503 h 112"/>
                  <a:gd name="T36" fmla="+- 0 2685 2643"/>
                  <a:gd name="T37" fmla="*/ T36 w 61"/>
                  <a:gd name="T38" fmla="+- 0 1502 1440"/>
                  <a:gd name="T39" fmla="*/ 1502 h 112"/>
                  <a:gd name="T40" fmla="+- 0 2682 2643"/>
                  <a:gd name="T41" fmla="*/ T40 w 61"/>
                  <a:gd name="T42" fmla="+- 0 1500 1440"/>
                  <a:gd name="T43" fmla="*/ 1500 h 112"/>
                  <a:gd name="T44" fmla="+- 0 2677 2643"/>
                  <a:gd name="T45" fmla="*/ T44 w 61"/>
                  <a:gd name="T46" fmla="+- 0 1499 1440"/>
                  <a:gd name="T47" fmla="*/ 1499 h 112"/>
                  <a:gd name="T48" fmla="+- 0 2701 2643"/>
                  <a:gd name="T49" fmla="*/ T48 w 61"/>
                  <a:gd name="T50" fmla="+- 0 1499 1440"/>
                  <a:gd name="T51" fmla="*/ 1499 h 112"/>
                  <a:gd name="T52" fmla="+- 0 2704 2643"/>
                  <a:gd name="T53" fmla="*/ T52 w 61"/>
                  <a:gd name="T54" fmla="+- 0 1504 1440"/>
                  <a:gd name="T55" fmla="*/ 1504 h 112"/>
                  <a:gd name="T56" fmla="+- 0 2704 2643"/>
                  <a:gd name="T57" fmla="*/ T56 w 61"/>
                  <a:gd name="T58" fmla="+- 0 1523 1440"/>
                  <a:gd name="T59" fmla="*/ 1523 h 112"/>
                  <a:gd name="T60" fmla="+- 0 2700 2643"/>
                  <a:gd name="T61" fmla="*/ T60 w 61"/>
                  <a:gd name="T62" fmla="+- 0 1530 1440"/>
                  <a:gd name="T63" fmla="*/ 1530 h 112"/>
                  <a:gd name="T64" fmla="+- 0 2699 2643"/>
                  <a:gd name="T65" fmla="*/ T64 w 61"/>
                  <a:gd name="T66" fmla="+- 0 1531 1440"/>
                  <a:gd name="T67" fmla="*/ 1531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112">
                    <a:moveTo>
                      <a:pt x="56" y="91"/>
                    </a:moveTo>
                    <a:lnTo>
                      <a:pt x="34" y="91"/>
                    </a:lnTo>
                    <a:lnTo>
                      <a:pt x="41" y="91"/>
                    </a:lnTo>
                    <a:lnTo>
                      <a:pt x="45" y="88"/>
                    </a:lnTo>
                    <a:lnTo>
                      <a:pt x="49" y="81"/>
                    </a:lnTo>
                    <a:lnTo>
                      <a:pt x="50" y="78"/>
                    </a:lnTo>
                    <a:lnTo>
                      <a:pt x="50" y="70"/>
                    </a:lnTo>
                    <a:lnTo>
                      <a:pt x="48" y="66"/>
                    </a:lnTo>
                    <a:lnTo>
                      <a:pt x="44" y="63"/>
                    </a:lnTo>
                    <a:lnTo>
                      <a:pt x="42" y="62"/>
                    </a:lnTo>
                    <a:lnTo>
                      <a:pt x="39" y="60"/>
                    </a:lnTo>
                    <a:lnTo>
                      <a:pt x="34" y="59"/>
                    </a:lnTo>
                    <a:lnTo>
                      <a:pt x="58" y="59"/>
                    </a:lnTo>
                    <a:lnTo>
                      <a:pt x="61" y="64"/>
                    </a:lnTo>
                    <a:lnTo>
                      <a:pt x="61" y="83"/>
                    </a:lnTo>
                    <a:lnTo>
                      <a:pt x="57" y="90"/>
                    </a:lnTo>
                    <a:lnTo>
                      <a:pt x="56"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14" name="Freeform 731"/>
              <p:cNvSpPr>
                <a:spLocks/>
              </p:cNvSpPr>
              <p:nvPr/>
            </p:nvSpPr>
            <p:spPr bwMode="auto">
              <a:xfrm>
                <a:off x="2643" y="1440"/>
                <a:ext cx="61" cy="112"/>
              </a:xfrm>
              <a:custGeom>
                <a:avLst/>
                <a:gdLst>
                  <a:gd name="T0" fmla="+- 0 2677 2643"/>
                  <a:gd name="T1" fmla="*/ T0 w 61"/>
                  <a:gd name="T2" fmla="+- 0 1552 1440"/>
                  <a:gd name="T3" fmla="*/ 1552 h 112"/>
                  <a:gd name="T4" fmla="+- 0 2671 2643"/>
                  <a:gd name="T5" fmla="*/ T4 w 61"/>
                  <a:gd name="T6" fmla="+- 0 1552 1440"/>
                  <a:gd name="T7" fmla="*/ 1552 h 112"/>
                  <a:gd name="T8" fmla="+- 0 2671 2643"/>
                  <a:gd name="T9" fmla="*/ T8 w 61"/>
                  <a:gd name="T10" fmla="+- 0 1540 1440"/>
                  <a:gd name="T11" fmla="*/ 1540 h 112"/>
                  <a:gd name="T12" fmla="+- 0 2659 2643"/>
                  <a:gd name="T13" fmla="*/ T12 w 61"/>
                  <a:gd name="T14" fmla="+- 0 1539 1440"/>
                  <a:gd name="T15" fmla="*/ 1539 h 112"/>
                  <a:gd name="T16" fmla="+- 0 2651 2643"/>
                  <a:gd name="T17" fmla="*/ T16 w 61"/>
                  <a:gd name="T18" fmla="+- 0 1535 1440"/>
                  <a:gd name="T19" fmla="*/ 1535 h 112"/>
                  <a:gd name="T20" fmla="+- 0 2645 2643"/>
                  <a:gd name="T21" fmla="*/ T20 w 61"/>
                  <a:gd name="T22" fmla="+- 0 1523 1440"/>
                  <a:gd name="T23" fmla="*/ 1523 h 112"/>
                  <a:gd name="T24" fmla="+- 0 2644 2643"/>
                  <a:gd name="T25" fmla="*/ T24 w 61"/>
                  <a:gd name="T26" fmla="+- 0 1518 1440"/>
                  <a:gd name="T27" fmla="*/ 1518 h 112"/>
                  <a:gd name="T28" fmla="+- 0 2643 2643"/>
                  <a:gd name="T29" fmla="*/ T28 w 61"/>
                  <a:gd name="T30" fmla="+- 0 1511 1440"/>
                  <a:gd name="T31" fmla="*/ 1511 h 112"/>
                  <a:gd name="T32" fmla="+- 0 2654 2643"/>
                  <a:gd name="T33" fmla="*/ T32 w 61"/>
                  <a:gd name="T34" fmla="+- 0 1511 1440"/>
                  <a:gd name="T35" fmla="*/ 1511 h 112"/>
                  <a:gd name="T36" fmla="+- 0 2655 2643"/>
                  <a:gd name="T37" fmla="*/ T36 w 61"/>
                  <a:gd name="T38" fmla="+- 0 1516 1440"/>
                  <a:gd name="T39" fmla="*/ 1516 h 112"/>
                  <a:gd name="T40" fmla="+- 0 2655 2643"/>
                  <a:gd name="T41" fmla="*/ T40 w 61"/>
                  <a:gd name="T42" fmla="+- 0 1520 1440"/>
                  <a:gd name="T43" fmla="*/ 1520 h 112"/>
                  <a:gd name="T44" fmla="+- 0 2659 2643"/>
                  <a:gd name="T45" fmla="*/ T44 w 61"/>
                  <a:gd name="T46" fmla="+- 0 1527 1440"/>
                  <a:gd name="T47" fmla="*/ 1527 h 112"/>
                  <a:gd name="T48" fmla="+- 0 2664 2643"/>
                  <a:gd name="T49" fmla="*/ T48 w 61"/>
                  <a:gd name="T50" fmla="+- 0 1530 1440"/>
                  <a:gd name="T51" fmla="*/ 1530 h 112"/>
                  <a:gd name="T52" fmla="+- 0 2671 2643"/>
                  <a:gd name="T53" fmla="*/ T52 w 61"/>
                  <a:gd name="T54" fmla="+- 0 1531 1440"/>
                  <a:gd name="T55" fmla="*/ 1531 h 112"/>
                  <a:gd name="T56" fmla="+- 0 2677 2643"/>
                  <a:gd name="T57" fmla="*/ T56 w 61"/>
                  <a:gd name="T58" fmla="+- 0 1531 1440"/>
                  <a:gd name="T59" fmla="*/ 1531 h 112"/>
                  <a:gd name="T60" fmla="+- 0 2677 2643"/>
                  <a:gd name="T61" fmla="*/ T60 w 61"/>
                  <a:gd name="T62" fmla="+- 0 1531 1440"/>
                  <a:gd name="T63" fmla="*/ 1531 h 112"/>
                  <a:gd name="T64" fmla="+- 0 2699 2643"/>
                  <a:gd name="T65" fmla="*/ T64 w 61"/>
                  <a:gd name="T66" fmla="+- 0 1531 1440"/>
                  <a:gd name="T67" fmla="*/ 1531 h 112"/>
                  <a:gd name="T68" fmla="+- 0 2693 2643"/>
                  <a:gd name="T69" fmla="*/ T68 w 61"/>
                  <a:gd name="T70" fmla="+- 0 1535 1440"/>
                  <a:gd name="T71" fmla="*/ 1535 h 112"/>
                  <a:gd name="T72" fmla="+- 0 2689 2643"/>
                  <a:gd name="T73" fmla="*/ T72 w 61"/>
                  <a:gd name="T74" fmla="+- 0 1537 1440"/>
                  <a:gd name="T75" fmla="*/ 1537 h 112"/>
                  <a:gd name="T76" fmla="+- 0 2684 2643"/>
                  <a:gd name="T77" fmla="*/ T76 w 61"/>
                  <a:gd name="T78" fmla="+- 0 1539 1440"/>
                  <a:gd name="T79" fmla="*/ 1539 h 112"/>
                  <a:gd name="T80" fmla="+- 0 2677 2643"/>
                  <a:gd name="T81" fmla="*/ T80 w 61"/>
                  <a:gd name="T82" fmla="+- 0 1540 1440"/>
                  <a:gd name="T83" fmla="*/ 1540 h 112"/>
                  <a:gd name="T84" fmla="+- 0 2677 2643"/>
                  <a:gd name="T85" fmla="*/ T84 w 61"/>
                  <a:gd name="T86" fmla="+- 0 1552 1440"/>
                  <a:gd name="T87" fmla="*/ 1552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61" h="112">
                    <a:moveTo>
                      <a:pt x="34" y="112"/>
                    </a:moveTo>
                    <a:lnTo>
                      <a:pt x="28" y="112"/>
                    </a:lnTo>
                    <a:lnTo>
                      <a:pt x="28" y="100"/>
                    </a:lnTo>
                    <a:lnTo>
                      <a:pt x="16" y="99"/>
                    </a:lnTo>
                    <a:lnTo>
                      <a:pt x="8" y="95"/>
                    </a:lnTo>
                    <a:lnTo>
                      <a:pt x="2" y="83"/>
                    </a:lnTo>
                    <a:lnTo>
                      <a:pt x="1" y="78"/>
                    </a:lnTo>
                    <a:lnTo>
                      <a:pt x="0" y="71"/>
                    </a:lnTo>
                    <a:lnTo>
                      <a:pt x="11" y="71"/>
                    </a:lnTo>
                    <a:lnTo>
                      <a:pt x="12" y="76"/>
                    </a:lnTo>
                    <a:lnTo>
                      <a:pt x="12" y="80"/>
                    </a:lnTo>
                    <a:lnTo>
                      <a:pt x="16" y="87"/>
                    </a:lnTo>
                    <a:lnTo>
                      <a:pt x="21" y="90"/>
                    </a:lnTo>
                    <a:lnTo>
                      <a:pt x="28" y="91"/>
                    </a:lnTo>
                    <a:lnTo>
                      <a:pt x="34" y="91"/>
                    </a:lnTo>
                    <a:lnTo>
                      <a:pt x="56" y="91"/>
                    </a:lnTo>
                    <a:lnTo>
                      <a:pt x="50" y="95"/>
                    </a:lnTo>
                    <a:lnTo>
                      <a:pt x="46" y="97"/>
                    </a:lnTo>
                    <a:lnTo>
                      <a:pt x="41" y="99"/>
                    </a:lnTo>
                    <a:lnTo>
                      <a:pt x="34" y="100"/>
                    </a:lnTo>
                    <a:lnTo>
                      <a:pt x="34" y="11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pic>
            <p:nvPicPr>
              <p:cNvPr id="415" name="Picture 7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4" y="3969"/>
                <a:ext cx="2807" cy="217"/>
              </a:xfrm>
              <a:prstGeom prst="rect">
                <a:avLst/>
              </a:prstGeom>
              <a:noFill/>
              <a:extLst>
                <a:ext uri="{909E8E84-426E-40DD-AFC4-6F175D3DCCD1}">
                  <a14:hiddenFill xmlns:a14="http://schemas.microsoft.com/office/drawing/2010/main">
                    <a:solidFill>
                      <a:srgbClr val="FFFFFF"/>
                    </a:solidFill>
                  </a14:hiddenFill>
                </a:ext>
              </a:extLst>
            </p:spPr>
          </p:pic>
          <p:pic>
            <p:nvPicPr>
              <p:cNvPr id="416" name="Picture 7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4" y="3683"/>
                <a:ext cx="2807" cy="217"/>
              </a:xfrm>
              <a:prstGeom prst="rect">
                <a:avLst/>
              </a:prstGeom>
              <a:noFill/>
              <a:extLst>
                <a:ext uri="{909E8E84-426E-40DD-AFC4-6F175D3DCCD1}">
                  <a14:hiddenFill xmlns:a14="http://schemas.microsoft.com/office/drawing/2010/main">
                    <a:solidFill>
                      <a:srgbClr val="FFFFFF"/>
                    </a:solidFill>
                  </a14:hiddenFill>
                </a:ext>
              </a:extLst>
            </p:spPr>
          </p:pic>
          <p:pic>
            <p:nvPicPr>
              <p:cNvPr id="417" name="Picture 7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2" y="3392"/>
                <a:ext cx="2807" cy="217"/>
              </a:xfrm>
              <a:prstGeom prst="rect">
                <a:avLst/>
              </a:prstGeom>
              <a:noFill/>
              <a:extLst>
                <a:ext uri="{909E8E84-426E-40DD-AFC4-6F175D3DCCD1}">
                  <a14:hiddenFill xmlns:a14="http://schemas.microsoft.com/office/drawing/2010/main">
                    <a:solidFill>
                      <a:srgbClr val="FFFFFF"/>
                    </a:solidFill>
                  </a14:hiddenFill>
                </a:ext>
              </a:extLst>
            </p:spPr>
          </p:pic>
          <p:pic>
            <p:nvPicPr>
              <p:cNvPr id="418" name="Picture 7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2" y="3106"/>
                <a:ext cx="2807" cy="217"/>
              </a:xfrm>
              <a:prstGeom prst="rect">
                <a:avLst/>
              </a:prstGeom>
              <a:noFill/>
              <a:extLst>
                <a:ext uri="{909E8E84-426E-40DD-AFC4-6F175D3DCCD1}">
                  <a14:hiddenFill xmlns:a14="http://schemas.microsoft.com/office/drawing/2010/main">
                    <a:solidFill>
                      <a:srgbClr val="FFFFFF"/>
                    </a:solidFill>
                  </a14:hiddenFill>
                </a:ext>
              </a:extLst>
            </p:spPr>
          </p:pic>
          <p:pic>
            <p:nvPicPr>
              <p:cNvPr id="419" name="Picture 7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2" y="2818"/>
                <a:ext cx="2807" cy="217"/>
              </a:xfrm>
              <a:prstGeom prst="rect">
                <a:avLst/>
              </a:prstGeom>
              <a:noFill/>
              <a:extLst>
                <a:ext uri="{909E8E84-426E-40DD-AFC4-6F175D3DCCD1}">
                  <a14:hiddenFill xmlns:a14="http://schemas.microsoft.com/office/drawing/2010/main">
                    <a:solidFill>
                      <a:srgbClr val="FFFFFF"/>
                    </a:solidFill>
                  </a14:hiddenFill>
                </a:ext>
              </a:extLst>
            </p:spPr>
          </p:pic>
          <p:pic>
            <p:nvPicPr>
              <p:cNvPr id="420" name="Picture 7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2" y="2532"/>
                <a:ext cx="2807" cy="217"/>
              </a:xfrm>
              <a:prstGeom prst="rect">
                <a:avLst/>
              </a:prstGeom>
              <a:noFill/>
              <a:extLst>
                <a:ext uri="{909E8E84-426E-40DD-AFC4-6F175D3DCCD1}">
                  <a14:hiddenFill xmlns:a14="http://schemas.microsoft.com/office/drawing/2010/main">
                    <a:solidFill>
                      <a:srgbClr val="FFFFFF"/>
                    </a:solidFill>
                  </a14:hiddenFill>
                </a:ext>
              </a:extLst>
            </p:spPr>
          </p:pic>
          <p:pic>
            <p:nvPicPr>
              <p:cNvPr id="421" name="Picture 7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2" y="2245"/>
                <a:ext cx="2807" cy="217"/>
              </a:xfrm>
              <a:prstGeom prst="rect">
                <a:avLst/>
              </a:prstGeom>
              <a:noFill/>
              <a:extLst>
                <a:ext uri="{909E8E84-426E-40DD-AFC4-6F175D3DCCD1}">
                  <a14:hiddenFill xmlns:a14="http://schemas.microsoft.com/office/drawing/2010/main">
                    <a:solidFill>
                      <a:srgbClr val="FFFFFF"/>
                    </a:solidFill>
                  </a14:hiddenFill>
                </a:ext>
              </a:extLst>
            </p:spPr>
          </p:pic>
          <p:pic>
            <p:nvPicPr>
              <p:cNvPr id="422" name="Picture 7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2" y="1959"/>
                <a:ext cx="2807" cy="2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7" name="Group 720"/>
            <p:cNvGrpSpPr>
              <a:grpSpLocks/>
            </p:cNvGrpSpPr>
            <p:nvPr/>
          </p:nvGrpSpPr>
          <p:grpSpPr bwMode="auto">
            <a:xfrm>
              <a:off x="5858" y="3980"/>
              <a:ext cx="397" cy="189"/>
              <a:chOff x="5858" y="3980"/>
              <a:chExt cx="397" cy="189"/>
            </a:xfrm>
          </p:grpSpPr>
          <p:sp>
            <p:nvSpPr>
              <p:cNvPr id="409" name="Freeform 721"/>
              <p:cNvSpPr>
                <a:spLocks/>
              </p:cNvSpPr>
              <p:nvPr/>
            </p:nvSpPr>
            <p:spPr bwMode="auto">
              <a:xfrm>
                <a:off x="5858" y="3980"/>
                <a:ext cx="397" cy="189"/>
              </a:xfrm>
              <a:custGeom>
                <a:avLst/>
                <a:gdLst>
                  <a:gd name="T0" fmla="+- 0 5858 5858"/>
                  <a:gd name="T1" fmla="*/ T0 w 397"/>
                  <a:gd name="T2" fmla="+- 0 3980 3980"/>
                  <a:gd name="T3" fmla="*/ 3980 h 189"/>
                  <a:gd name="T4" fmla="+- 0 6254 5858"/>
                  <a:gd name="T5" fmla="*/ T4 w 397"/>
                  <a:gd name="T6" fmla="+- 0 3980 3980"/>
                  <a:gd name="T7" fmla="*/ 3980 h 189"/>
                  <a:gd name="T8" fmla="+- 0 6254 5858"/>
                  <a:gd name="T9" fmla="*/ T8 w 397"/>
                  <a:gd name="T10" fmla="+- 0 4168 3980"/>
                  <a:gd name="T11" fmla="*/ 4168 h 189"/>
                  <a:gd name="T12" fmla="+- 0 5858 5858"/>
                  <a:gd name="T13" fmla="*/ T12 w 397"/>
                  <a:gd name="T14" fmla="+- 0 4168 3980"/>
                  <a:gd name="T15" fmla="*/ 4168 h 189"/>
                  <a:gd name="T16" fmla="+- 0 5858 5858"/>
                  <a:gd name="T17" fmla="*/ T16 w 397"/>
                  <a:gd name="T18" fmla="+- 0 3980 3980"/>
                  <a:gd name="T19" fmla="*/ 3980 h 189"/>
                </a:gdLst>
                <a:ahLst/>
                <a:cxnLst>
                  <a:cxn ang="0">
                    <a:pos x="T1" y="T3"/>
                  </a:cxn>
                  <a:cxn ang="0">
                    <a:pos x="T5" y="T7"/>
                  </a:cxn>
                  <a:cxn ang="0">
                    <a:pos x="T9" y="T11"/>
                  </a:cxn>
                  <a:cxn ang="0">
                    <a:pos x="T13" y="T15"/>
                  </a:cxn>
                  <a:cxn ang="0">
                    <a:pos x="T17" y="T19"/>
                  </a:cxn>
                </a:cxnLst>
                <a:rect l="0" t="0" r="r" b="b"/>
                <a:pathLst>
                  <a:path w="397" h="189">
                    <a:moveTo>
                      <a:pt x="0" y="0"/>
                    </a:moveTo>
                    <a:lnTo>
                      <a:pt x="396" y="0"/>
                    </a:lnTo>
                    <a:lnTo>
                      <a:pt x="396" y="188"/>
                    </a:lnTo>
                    <a:lnTo>
                      <a:pt x="0" y="188"/>
                    </a:lnTo>
                    <a:lnTo>
                      <a:pt x="0" y="0"/>
                    </a:lnTo>
                    <a:close/>
                  </a:path>
                </a:pathLst>
              </a:custGeom>
              <a:noFill/>
              <a:ln w="15684">
                <a:solidFill>
                  <a:srgbClr val="9BD0D5"/>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78" name="Group 718"/>
            <p:cNvGrpSpPr>
              <a:grpSpLocks/>
            </p:cNvGrpSpPr>
            <p:nvPr/>
          </p:nvGrpSpPr>
          <p:grpSpPr bwMode="auto">
            <a:xfrm>
              <a:off x="6080" y="4004"/>
              <a:ext cx="151" cy="141"/>
              <a:chOff x="6080" y="4004"/>
              <a:chExt cx="151" cy="141"/>
            </a:xfrm>
          </p:grpSpPr>
          <p:sp>
            <p:nvSpPr>
              <p:cNvPr id="408" name="Freeform 719"/>
              <p:cNvSpPr>
                <a:spLocks/>
              </p:cNvSpPr>
              <p:nvPr/>
            </p:nvSpPr>
            <p:spPr bwMode="auto">
              <a:xfrm>
                <a:off x="6080" y="4004"/>
                <a:ext cx="151" cy="141"/>
              </a:xfrm>
              <a:custGeom>
                <a:avLst/>
                <a:gdLst>
                  <a:gd name="T0" fmla="+- 0 6231 6080"/>
                  <a:gd name="T1" fmla="*/ T0 w 151"/>
                  <a:gd name="T2" fmla="+- 0 4145 4004"/>
                  <a:gd name="T3" fmla="*/ 4145 h 141"/>
                  <a:gd name="T4" fmla="+- 0 6100 6080"/>
                  <a:gd name="T5" fmla="*/ T4 w 151"/>
                  <a:gd name="T6" fmla="+- 0 4132 4004"/>
                  <a:gd name="T7" fmla="*/ 4132 h 141"/>
                  <a:gd name="T8" fmla="+- 0 6110 6080"/>
                  <a:gd name="T9" fmla="*/ T8 w 151"/>
                  <a:gd name="T10" fmla="+- 0 4116 4004"/>
                  <a:gd name="T11" fmla="*/ 4116 h 141"/>
                  <a:gd name="T12" fmla="+- 0 6117 6080"/>
                  <a:gd name="T13" fmla="*/ T12 w 151"/>
                  <a:gd name="T14" fmla="+- 0 4097 4004"/>
                  <a:gd name="T15" fmla="*/ 4097 h 141"/>
                  <a:gd name="T16" fmla="+- 0 6108 6080"/>
                  <a:gd name="T17" fmla="*/ T16 w 151"/>
                  <a:gd name="T18" fmla="+- 0 4032 4004"/>
                  <a:gd name="T19" fmla="*/ 4032 h 141"/>
                  <a:gd name="T20" fmla="+- 0 6080 6080"/>
                  <a:gd name="T21" fmla="*/ T20 w 151"/>
                  <a:gd name="T22" fmla="+- 0 4004 4004"/>
                  <a:gd name="T23" fmla="*/ 4004 h 141"/>
                  <a:gd name="T24" fmla="+- 0 6231 6080"/>
                  <a:gd name="T25" fmla="*/ T24 w 151"/>
                  <a:gd name="T26" fmla="+- 0 4004 4004"/>
                  <a:gd name="T27" fmla="*/ 4004 h 141"/>
                  <a:gd name="T28" fmla="+- 0 6231 6080"/>
                  <a:gd name="T29" fmla="*/ T28 w 151"/>
                  <a:gd name="T30" fmla="+- 0 4145 4004"/>
                  <a:gd name="T31" fmla="*/ 4145 h 14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1" h="141">
                    <a:moveTo>
                      <a:pt x="151" y="141"/>
                    </a:moveTo>
                    <a:lnTo>
                      <a:pt x="20" y="128"/>
                    </a:lnTo>
                    <a:lnTo>
                      <a:pt x="30" y="112"/>
                    </a:lnTo>
                    <a:lnTo>
                      <a:pt x="37" y="93"/>
                    </a:lnTo>
                    <a:lnTo>
                      <a:pt x="28" y="28"/>
                    </a:lnTo>
                    <a:lnTo>
                      <a:pt x="0" y="0"/>
                    </a:lnTo>
                    <a:lnTo>
                      <a:pt x="151" y="0"/>
                    </a:lnTo>
                    <a:lnTo>
                      <a:pt x="151"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79" name="Group 716"/>
            <p:cNvGrpSpPr>
              <a:grpSpLocks/>
            </p:cNvGrpSpPr>
            <p:nvPr/>
          </p:nvGrpSpPr>
          <p:grpSpPr bwMode="auto">
            <a:xfrm>
              <a:off x="5877" y="4004"/>
              <a:ext cx="143" cy="141"/>
              <a:chOff x="5877" y="4004"/>
              <a:chExt cx="143" cy="141"/>
            </a:xfrm>
          </p:grpSpPr>
          <p:sp>
            <p:nvSpPr>
              <p:cNvPr id="407" name="Freeform 717"/>
              <p:cNvSpPr>
                <a:spLocks/>
              </p:cNvSpPr>
              <p:nvPr/>
            </p:nvSpPr>
            <p:spPr bwMode="auto">
              <a:xfrm>
                <a:off x="5877" y="4004"/>
                <a:ext cx="143" cy="141"/>
              </a:xfrm>
              <a:custGeom>
                <a:avLst/>
                <a:gdLst>
                  <a:gd name="T0" fmla="+- 0 6015 5877"/>
                  <a:gd name="T1" fmla="*/ T0 w 143"/>
                  <a:gd name="T2" fmla="+- 0 4145 4004"/>
                  <a:gd name="T3" fmla="*/ 4145 h 141"/>
                  <a:gd name="T4" fmla="+- 0 5877 5877"/>
                  <a:gd name="T5" fmla="*/ T4 w 143"/>
                  <a:gd name="T6" fmla="+- 0 4145 4004"/>
                  <a:gd name="T7" fmla="*/ 4145 h 141"/>
                  <a:gd name="T8" fmla="+- 0 5877 5877"/>
                  <a:gd name="T9" fmla="*/ T8 w 143"/>
                  <a:gd name="T10" fmla="+- 0 4004 4004"/>
                  <a:gd name="T11" fmla="*/ 4004 h 141"/>
                  <a:gd name="T12" fmla="+- 0 6020 5877"/>
                  <a:gd name="T13" fmla="*/ T12 w 143"/>
                  <a:gd name="T14" fmla="+- 0 4005 4004"/>
                  <a:gd name="T15" fmla="*/ 4005 h 141"/>
                  <a:gd name="T16" fmla="+- 0 6005 5877"/>
                  <a:gd name="T17" fmla="*/ T16 w 143"/>
                  <a:gd name="T18" fmla="+- 0 4018 4004"/>
                  <a:gd name="T19" fmla="*/ 4018 h 141"/>
                  <a:gd name="T20" fmla="+- 0 5994 5877"/>
                  <a:gd name="T21" fmla="*/ T20 w 143"/>
                  <a:gd name="T22" fmla="+- 0 4034 4004"/>
                  <a:gd name="T23" fmla="*/ 4034 h 141"/>
                  <a:gd name="T24" fmla="+- 0 5986 5877"/>
                  <a:gd name="T25" fmla="*/ T24 w 143"/>
                  <a:gd name="T26" fmla="+- 0 4055 4004"/>
                  <a:gd name="T27" fmla="*/ 4055 h 141"/>
                  <a:gd name="T28" fmla="+- 0 5983 5877"/>
                  <a:gd name="T29" fmla="*/ T28 w 143"/>
                  <a:gd name="T30" fmla="+- 0 4077 4004"/>
                  <a:gd name="T31" fmla="*/ 4077 h 141"/>
                  <a:gd name="T32" fmla="+- 0 5985 5877"/>
                  <a:gd name="T33" fmla="*/ T32 w 143"/>
                  <a:gd name="T34" fmla="+- 0 4093 4004"/>
                  <a:gd name="T35" fmla="*/ 4093 h 141"/>
                  <a:gd name="T36" fmla="+- 0 5991 5877"/>
                  <a:gd name="T37" fmla="*/ T36 w 143"/>
                  <a:gd name="T38" fmla="+- 0 4113 4004"/>
                  <a:gd name="T39" fmla="*/ 4113 h 141"/>
                  <a:gd name="T40" fmla="+- 0 6001 5877"/>
                  <a:gd name="T41" fmla="*/ T40 w 143"/>
                  <a:gd name="T42" fmla="+- 0 4130 4004"/>
                  <a:gd name="T43" fmla="*/ 4130 h 141"/>
                  <a:gd name="T44" fmla="+- 0 6015 5877"/>
                  <a:gd name="T45" fmla="*/ T44 w 143"/>
                  <a:gd name="T46" fmla="+- 0 4145 4004"/>
                  <a:gd name="T47" fmla="*/ 4145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3" h="141">
                    <a:moveTo>
                      <a:pt x="138" y="141"/>
                    </a:moveTo>
                    <a:lnTo>
                      <a:pt x="0" y="141"/>
                    </a:lnTo>
                    <a:lnTo>
                      <a:pt x="0" y="0"/>
                    </a:lnTo>
                    <a:lnTo>
                      <a:pt x="143" y="1"/>
                    </a:lnTo>
                    <a:lnTo>
                      <a:pt x="128" y="14"/>
                    </a:lnTo>
                    <a:lnTo>
                      <a:pt x="117" y="30"/>
                    </a:lnTo>
                    <a:lnTo>
                      <a:pt x="109" y="51"/>
                    </a:lnTo>
                    <a:lnTo>
                      <a:pt x="106" y="73"/>
                    </a:lnTo>
                    <a:lnTo>
                      <a:pt x="108" y="89"/>
                    </a:lnTo>
                    <a:lnTo>
                      <a:pt x="114" y="109"/>
                    </a:lnTo>
                    <a:lnTo>
                      <a:pt x="124" y="126"/>
                    </a:lnTo>
                    <a:lnTo>
                      <a:pt x="138"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80" name="Group 710"/>
            <p:cNvGrpSpPr>
              <a:grpSpLocks/>
            </p:cNvGrpSpPr>
            <p:nvPr/>
          </p:nvGrpSpPr>
          <p:grpSpPr bwMode="auto">
            <a:xfrm>
              <a:off x="6022" y="4017"/>
              <a:ext cx="61" cy="112"/>
              <a:chOff x="6022" y="4017"/>
              <a:chExt cx="61" cy="112"/>
            </a:xfrm>
          </p:grpSpPr>
          <p:sp>
            <p:nvSpPr>
              <p:cNvPr id="402" name="Freeform 715"/>
              <p:cNvSpPr>
                <a:spLocks/>
              </p:cNvSpPr>
              <p:nvPr/>
            </p:nvSpPr>
            <p:spPr bwMode="auto">
              <a:xfrm>
                <a:off x="6022" y="4017"/>
                <a:ext cx="61" cy="112"/>
              </a:xfrm>
              <a:custGeom>
                <a:avLst/>
                <a:gdLst>
                  <a:gd name="T0" fmla="+- 0 6055 6022"/>
                  <a:gd name="T1" fmla="*/ T0 w 61"/>
                  <a:gd name="T2" fmla="+- 0 4108 4017"/>
                  <a:gd name="T3" fmla="*/ 4108 h 112"/>
                  <a:gd name="T4" fmla="+- 0 6049 6022"/>
                  <a:gd name="T5" fmla="*/ T4 w 61"/>
                  <a:gd name="T6" fmla="+- 0 4108 4017"/>
                  <a:gd name="T7" fmla="*/ 4108 h 112"/>
                  <a:gd name="T8" fmla="+- 0 6049 6022"/>
                  <a:gd name="T9" fmla="*/ T8 w 61"/>
                  <a:gd name="T10" fmla="+- 0 4074 4017"/>
                  <a:gd name="T11" fmla="*/ 4074 h 112"/>
                  <a:gd name="T12" fmla="+- 0 6040 6022"/>
                  <a:gd name="T13" fmla="*/ T12 w 61"/>
                  <a:gd name="T14" fmla="+- 0 4073 4017"/>
                  <a:gd name="T15" fmla="*/ 4073 h 112"/>
                  <a:gd name="T16" fmla="+- 0 6034 6022"/>
                  <a:gd name="T17" fmla="*/ T16 w 61"/>
                  <a:gd name="T18" fmla="+- 0 4070 4017"/>
                  <a:gd name="T19" fmla="*/ 4070 h 112"/>
                  <a:gd name="T20" fmla="+- 0 6025 6022"/>
                  <a:gd name="T21" fmla="*/ T20 w 61"/>
                  <a:gd name="T22" fmla="+- 0 4062 4017"/>
                  <a:gd name="T23" fmla="*/ 4062 h 112"/>
                  <a:gd name="T24" fmla="+- 0 6023 6022"/>
                  <a:gd name="T25" fmla="*/ T24 w 61"/>
                  <a:gd name="T26" fmla="+- 0 4057 4017"/>
                  <a:gd name="T27" fmla="*/ 4057 h 112"/>
                  <a:gd name="T28" fmla="+- 0 6023 6022"/>
                  <a:gd name="T29" fmla="*/ T28 w 61"/>
                  <a:gd name="T30" fmla="+- 0 4043 4017"/>
                  <a:gd name="T31" fmla="*/ 4043 h 112"/>
                  <a:gd name="T32" fmla="+- 0 6026 6022"/>
                  <a:gd name="T33" fmla="*/ T32 w 61"/>
                  <a:gd name="T34" fmla="+- 0 4038 4017"/>
                  <a:gd name="T35" fmla="*/ 4038 h 112"/>
                  <a:gd name="T36" fmla="+- 0 6035 6022"/>
                  <a:gd name="T37" fmla="*/ T36 w 61"/>
                  <a:gd name="T38" fmla="+- 0 4028 4017"/>
                  <a:gd name="T39" fmla="*/ 4028 h 112"/>
                  <a:gd name="T40" fmla="+- 0 6041 6022"/>
                  <a:gd name="T41" fmla="*/ T40 w 61"/>
                  <a:gd name="T42" fmla="+- 0 4025 4017"/>
                  <a:gd name="T43" fmla="*/ 4025 h 112"/>
                  <a:gd name="T44" fmla="+- 0 6049 6022"/>
                  <a:gd name="T45" fmla="*/ T44 w 61"/>
                  <a:gd name="T46" fmla="+- 0 4025 4017"/>
                  <a:gd name="T47" fmla="*/ 4025 h 112"/>
                  <a:gd name="T48" fmla="+- 0 6049 6022"/>
                  <a:gd name="T49" fmla="*/ T48 w 61"/>
                  <a:gd name="T50" fmla="+- 0 4017 4017"/>
                  <a:gd name="T51" fmla="*/ 4017 h 112"/>
                  <a:gd name="T52" fmla="+- 0 6055 6022"/>
                  <a:gd name="T53" fmla="*/ T52 w 61"/>
                  <a:gd name="T54" fmla="+- 0 4017 4017"/>
                  <a:gd name="T55" fmla="*/ 4017 h 112"/>
                  <a:gd name="T56" fmla="+- 0 6055 6022"/>
                  <a:gd name="T57" fmla="*/ T56 w 61"/>
                  <a:gd name="T58" fmla="+- 0 4025 4017"/>
                  <a:gd name="T59" fmla="*/ 4025 h 112"/>
                  <a:gd name="T60" fmla="+- 0 6063 6022"/>
                  <a:gd name="T61" fmla="*/ T60 w 61"/>
                  <a:gd name="T62" fmla="+- 0 4026 4017"/>
                  <a:gd name="T63" fmla="*/ 4026 h 112"/>
                  <a:gd name="T64" fmla="+- 0 6069 6022"/>
                  <a:gd name="T65" fmla="*/ T64 w 61"/>
                  <a:gd name="T66" fmla="+- 0 4028 4017"/>
                  <a:gd name="T67" fmla="*/ 4028 h 112"/>
                  <a:gd name="T68" fmla="+- 0 6073 6022"/>
                  <a:gd name="T69" fmla="*/ T68 w 61"/>
                  <a:gd name="T70" fmla="+- 0 4032 4017"/>
                  <a:gd name="T71" fmla="*/ 4032 h 112"/>
                  <a:gd name="T72" fmla="+- 0 6075 6022"/>
                  <a:gd name="T73" fmla="*/ T72 w 61"/>
                  <a:gd name="T74" fmla="+- 0 4034 4017"/>
                  <a:gd name="T75" fmla="*/ 4034 h 112"/>
                  <a:gd name="T76" fmla="+- 0 6049 6022"/>
                  <a:gd name="T77" fmla="*/ T76 w 61"/>
                  <a:gd name="T78" fmla="+- 0 4034 4017"/>
                  <a:gd name="T79" fmla="*/ 4034 h 112"/>
                  <a:gd name="T80" fmla="+- 0 6044 6022"/>
                  <a:gd name="T81" fmla="*/ T80 w 61"/>
                  <a:gd name="T82" fmla="+- 0 4035 4017"/>
                  <a:gd name="T83" fmla="*/ 4035 h 112"/>
                  <a:gd name="T84" fmla="+- 0 6040 6022"/>
                  <a:gd name="T85" fmla="*/ T84 w 61"/>
                  <a:gd name="T86" fmla="+- 0 4036 4017"/>
                  <a:gd name="T87" fmla="*/ 4036 h 112"/>
                  <a:gd name="T88" fmla="+- 0 6038 6022"/>
                  <a:gd name="T89" fmla="*/ T88 w 61"/>
                  <a:gd name="T90" fmla="+- 0 4039 4017"/>
                  <a:gd name="T91" fmla="*/ 4039 h 112"/>
                  <a:gd name="T92" fmla="+- 0 6035 6022"/>
                  <a:gd name="T93" fmla="*/ T92 w 61"/>
                  <a:gd name="T94" fmla="+- 0 4042 4017"/>
                  <a:gd name="T95" fmla="*/ 4042 h 112"/>
                  <a:gd name="T96" fmla="+- 0 6034 6022"/>
                  <a:gd name="T97" fmla="*/ T96 w 61"/>
                  <a:gd name="T98" fmla="+- 0 4046 4017"/>
                  <a:gd name="T99" fmla="*/ 4046 h 112"/>
                  <a:gd name="T100" fmla="+- 0 6034 6022"/>
                  <a:gd name="T101" fmla="*/ T100 w 61"/>
                  <a:gd name="T102" fmla="+- 0 4053 4017"/>
                  <a:gd name="T103" fmla="*/ 4053 h 112"/>
                  <a:gd name="T104" fmla="+- 0 6036 6022"/>
                  <a:gd name="T105" fmla="*/ T104 w 61"/>
                  <a:gd name="T106" fmla="+- 0 4056 4017"/>
                  <a:gd name="T107" fmla="*/ 4056 h 112"/>
                  <a:gd name="T108" fmla="+- 0 6038 6022"/>
                  <a:gd name="T109" fmla="*/ T108 w 61"/>
                  <a:gd name="T110" fmla="+- 0 4058 4017"/>
                  <a:gd name="T111" fmla="*/ 4058 h 112"/>
                  <a:gd name="T112" fmla="+- 0 6041 6022"/>
                  <a:gd name="T113" fmla="*/ T112 w 61"/>
                  <a:gd name="T114" fmla="+- 0 4061 4017"/>
                  <a:gd name="T115" fmla="*/ 4061 h 112"/>
                  <a:gd name="T116" fmla="+- 0 6045 6022"/>
                  <a:gd name="T117" fmla="*/ T116 w 61"/>
                  <a:gd name="T118" fmla="+- 0 4062 4017"/>
                  <a:gd name="T119" fmla="*/ 4062 h 112"/>
                  <a:gd name="T120" fmla="+- 0 6049 6022"/>
                  <a:gd name="T121" fmla="*/ T120 w 61"/>
                  <a:gd name="T122" fmla="+- 0 4063 4017"/>
                  <a:gd name="T123" fmla="*/ 4063 h 112"/>
                  <a:gd name="T124" fmla="+- 0 6055 6022"/>
                  <a:gd name="T125" fmla="*/ T124 w 61"/>
                  <a:gd name="T126" fmla="+- 0 4063 4017"/>
                  <a:gd name="T127" fmla="*/ 4063 h 112"/>
                  <a:gd name="T128" fmla="+- 0 6055 6022"/>
                  <a:gd name="T129" fmla="*/ T128 w 61"/>
                  <a:gd name="T130" fmla="+- 0 4064 4017"/>
                  <a:gd name="T131" fmla="*/ 4064 h 112"/>
                  <a:gd name="T132" fmla="+- 0 6064 6022"/>
                  <a:gd name="T133" fmla="*/ T132 w 61"/>
                  <a:gd name="T134" fmla="+- 0 4067 4017"/>
                  <a:gd name="T135" fmla="*/ 4067 h 112"/>
                  <a:gd name="T136" fmla="+- 0 6071 6022"/>
                  <a:gd name="T137" fmla="*/ T136 w 61"/>
                  <a:gd name="T138" fmla="+- 0 4069 4017"/>
                  <a:gd name="T139" fmla="*/ 4069 h 112"/>
                  <a:gd name="T140" fmla="+- 0 6079 6022"/>
                  <a:gd name="T141" fmla="*/ T140 w 61"/>
                  <a:gd name="T142" fmla="+- 0 4076 4017"/>
                  <a:gd name="T143" fmla="*/ 4076 h 112"/>
                  <a:gd name="T144" fmla="+- 0 6055 6022"/>
                  <a:gd name="T145" fmla="*/ T144 w 61"/>
                  <a:gd name="T146" fmla="+- 0 4076 4017"/>
                  <a:gd name="T147" fmla="*/ 4076 h 112"/>
                  <a:gd name="T148" fmla="+- 0 6055 6022"/>
                  <a:gd name="T149" fmla="*/ T148 w 61"/>
                  <a:gd name="T150" fmla="+- 0 4108 4017"/>
                  <a:gd name="T151" fmla="*/ 4108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61" h="112">
                    <a:moveTo>
                      <a:pt x="33" y="91"/>
                    </a:moveTo>
                    <a:lnTo>
                      <a:pt x="27" y="91"/>
                    </a:lnTo>
                    <a:lnTo>
                      <a:pt x="27" y="57"/>
                    </a:lnTo>
                    <a:lnTo>
                      <a:pt x="18" y="56"/>
                    </a:lnTo>
                    <a:lnTo>
                      <a:pt x="12" y="53"/>
                    </a:lnTo>
                    <a:lnTo>
                      <a:pt x="3" y="45"/>
                    </a:lnTo>
                    <a:lnTo>
                      <a:pt x="1" y="40"/>
                    </a:lnTo>
                    <a:lnTo>
                      <a:pt x="1" y="26"/>
                    </a:lnTo>
                    <a:lnTo>
                      <a:pt x="4" y="21"/>
                    </a:lnTo>
                    <a:lnTo>
                      <a:pt x="13" y="11"/>
                    </a:lnTo>
                    <a:lnTo>
                      <a:pt x="19" y="8"/>
                    </a:lnTo>
                    <a:lnTo>
                      <a:pt x="27" y="8"/>
                    </a:lnTo>
                    <a:lnTo>
                      <a:pt x="27" y="0"/>
                    </a:lnTo>
                    <a:lnTo>
                      <a:pt x="33" y="0"/>
                    </a:lnTo>
                    <a:lnTo>
                      <a:pt x="33" y="8"/>
                    </a:lnTo>
                    <a:lnTo>
                      <a:pt x="41" y="9"/>
                    </a:lnTo>
                    <a:lnTo>
                      <a:pt x="47" y="11"/>
                    </a:lnTo>
                    <a:lnTo>
                      <a:pt x="51" y="15"/>
                    </a:lnTo>
                    <a:lnTo>
                      <a:pt x="53" y="17"/>
                    </a:lnTo>
                    <a:lnTo>
                      <a:pt x="27" y="17"/>
                    </a:lnTo>
                    <a:lnTo>
                      <a:pt x="22" y="18"/>
                    </a:lnTo>
                    <a:lnTo>
                      <a:pt x="18" y="19"/>
                    </a:lnTo>
                    <a:lnTo>
                      <a:pt x="16" y="22"/>
                    </a:lnTo>
                    <a:lnTo>
                      <a:pt x="13" y="25"/>
                    </a:lnTo>
                    <a:lnTo>
                      <a:pt x="12" y="29"/>
                    </a:lnTo>
                    <a:lnTo>
                      <a:pt x="12" y="36"/>
                    </a:lnTo>
                    <a:lnTo>
                      <a:pt x="14" y="39"/>
                    </a:lnTo>
                    <a:lnTo>
                      <a:pt x="16" y="41"/>
                    </a:lnTo>
                    <a:lnTo>
                      <a:pt x="19" y="44"/>
                    </a:lnTo>
                    <a:lnTo>
                      <a:pt x="23" y="45"/>
                    </a:lnTo>
                    <a:lnTo>
                      <a:pt x="27" y="46"/>
                    </a:lnTo>
                    <a:lnTo>
                      <a:pt x="33" y="46"/>
                    </a:lnTo>
                    <a:lnTo>
                      <a:pt x="33" y="47"/>
                    </a:lnTo>
                    <a:lnTo>
                      <a:pt x="42" y="50"/>
                    </a:lnTo>
                    <a:lnTo>
                      <a:pt x="49" y="52"/>
                    </a:lnTo>
                    <a:lnTo>
                      <a:pt x="57" y="59"/>
                    </a:lnTo>
                    <a:lnTo>
                      <a:pt x="33" y="59"/>
                    </a:lnTo>
                    <a:lnTo>
                      <a:pt x="33"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03" name="Freeform 714"/>
              <p:cNvSpPr>
                <a:spLocks/>
              </p:cNvSpPr>
              <p:nvPr/>
            </p:nvSpPr>
            <p:spPr bwMode="auto">
              <a:xfrm>
                <a:off x="6022" y="4017"/>
                <a:ext cx="61" cy="112"/>
              </a:xfrm>
              <a:custGeom>
                <a:avLst/>
                <a:gdLst>
                  <a:gd name="T0" fmla="+- 0 6055 6022"/>
                  <a:gd name="T1" fmla="*/ T0 w 61"/>
                  <a:gd name="T2" fmla="+- 0 4063 4017"/>
                  <a:gd name="T3" fmla="*/ 4063 h 112"/>
                  <a:gd name="T4" fmla="+- 0 6049 6022"/>
                  <a:gd name="T5" fmla="*/ T4 w 61"/>
                  <a:gd name="T6" fmla="+- 0 4063 4017"/>
                  <a:gd name="T7" fmla="*/ 4063 h 112"/>
                  <a:gd name="T8" fmla="+- 0 6049 6022"/>
                  <a:gd name="T9" fmla="*/ T8 w 61"/>
                  <a:gd name="T10" fmla="+- 0 4034 4017"/>
                  <a:gd name="T11" fmla="*/ 4034 h 112"/>
                  <a:gd name="T12" fmla="+- 0 6075 6022"/>
                  <a:gd name="T13" fmla="*/ T12 w 61"/>
                  <a:gd name="T14" fmla="+- 0 4034 4017"/>
                  <a:gd name="T15" fmla="*/ 4034 h 112"/>
                  <a:gd name="T16" fmla="+- 0 6055 6022"/>
                  <a:gd name="T17" fmla="*/ T16 w 61"/>
                  <a:gd name="T18" fmla="+- 0 4034 4017"/>
                  <a:gd name="T19" fmla="*/ 4034 h 112"/>
                  <a:gd name="T20" fmla="+- 0 6055 6022"/>
                  <a:gd name="T21" fmla="*/ T20 w 61"/>
                  <a:gd name="T22" fmla="+- 0 4063 4017"/>
                  <a:gd name="T23" fmla="*/ 4063 h 112"/>
                </a:gdLst>
                <a:ahLst/>
                <a:cxnLst>
                  <a:cxn ang="0">
                    <a:pos x="T1" y="T3"/>
                  </a:cxn>
                  <a:cxn ang="0">
                    <a:pos x="T5" y="T7"/>
                  </a:cxn>
                  <a:cxn ang="0">
                    <a:pos x="T9" y="T11"/>
                  </a:cxn>
                  <a:cxn ang="0">
                    <a:pos x="T13" y="T15"/>
                  </a:cxn>
                  <a:cxn ang="0">
                    <a:pos x="T17" y="T19"/>
                  </a:cxn>
                  <a:cxn ang="0">
                    <a:pos x="T21" y="T23"/>
                  </a:cxn>
                </a:cxnLst>
                <a:rect l="0" t="0" r="r" b="b"/>
                <a:pathLst>
                  <a:path w="61" h="112">
                    <a:moveTo>
                      <a:pt x="33" y="46"/>
                    </a:moveTo>
                    <a:lnTo>
                      <a:pt x="27" y="46"/>
                    </a:lnTo>
                    <a:lnTo>
                      <a:pt x="27" y="17"/>
                    </a:lnTo>
                    <a:lnTo>
                      <a:pt x="53" y="17"/>
                    </a:lnTo>
                    <a:lnTo>
                      <a:pt x="33" y="17"/>
                    </a:lnTo>
                    <a:lnTo>
                      <a:pt x="33" y="46"/>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04" name="Freeform 713"/>
              <p:cNvSpPr>
                <a:spLocks/>
              </p:cNvSpPr>
              <p:nvPr/>
            </p:nvSpPr>
            <p:spPr bwMode="auto">
              <a:xfrm>
                <a:off x="6022" y="4017"/>
                <a:ext cx="61" cy="112"/>
              </a:xfrm>
              <a:custGeom>
                <a:avLst/>
                <a:gdLst>
                  <a:gd name="T0" fmla="+- 0 6080 6022"/>
                  <a:gd name="T1" fmla="*/ T0 w 61"/>
                  <a:gd name="T2" fmla="+- 0 4049 4017"/>
                  <a:gd name="T3" fmla="*/ 4049 h 112"/>
                  <a:gd name="T4" fmla="+- 0 6069 6022"/>
                  <a:gd name="T5" fmla="*/ T4 w 61"/>
                  <a:gd name="T6" fmla="+- 0 4049 4017"/>
                  <a:gd name="T7" fmla="*/ 4049 h 112"/>
                  <a:gd name="T8" fmla="+- 0 6069 6022"/>
                  <a:gd name="T9" fmla="*/ T8 w 61"/>
                  <a:gd name="T10" fmla="+- 0 4046 4017"/>
                  <a:gd name="T11" fmla="*/ 4046 h 112"/>
                  <a:gd name="T12" fmla="+- 0 6068 6022"/>
                  <a:gd name="T13" fmla="*/ T12 w 61"/>
                  <a:gd name="T14" fmla="+- 0 4043 4017"/>
                  <a:gd name="T15" fmla="*/ 4043 h 112"/>
                  <a:gd name="T16" fmla="+- 0 6067 6022"/>
                  <a:gd name="T17" fmla="*/ T16 w 61"/>
                  <a:gd name="T18" fmla="+- 0 4041 4017"/>
                  <a:gd name="T19" fmla="*/ 4041 h 112"/>
                  <a:gd name="T20" fmla="+- 0 6064 6022"/>
                  <a:gd name="T21" fmla="*/ T20 w 61"/>
                  <a:gd name="T22" fmla="+- 0 4037 4017"/>
                  <a:gd name="T23" fmla="*/ 4037 h 112"/>
                  <a:gd name="T24" fmla="+- 0 6060 6022"/>
                  <a:gd name="T25" fmla="*/ T24 w 61"/>
                  <a:gd name="T26" fmla="+- 0 4035 4017"/>
                  <a:gd name="T27" fmla="*/ 4035 h 112"/>
                  <a:gd name="T28" fmla="+- 0 6055 6022"/>
                  <a:gd name="T29" fmla="*/ T28 w 61"/>
                  <a:gd name="T30" fmla="+- 0 4034 4017"/>
                  <a:gd name="T31" fmla="*/ 4034 h 112"/>
                  <a:gd name="T32" fmla="+- 0 6076 6022"/>
                  <a:gd name="T33" fmla="*/ T32 w 61"/>
                  <a:gd name="T34" fmla="+- 0 4034 4017"/>
                  <a:gd name="T35" fmla="*/ 4034 h 112"/>
                  <a:gd name="T36" fmla="+- 0 6078 6022"/>
                  <a:gd name="T37" fmla="*/ T36 w 61"/>
                  <a:gd name="T38" fmla="+- 0 4037 4017"/>
                  <a:gd name="T39" fmla="*/ 4037 h 112"/>
                  <a:gd name="T40" fmla="+- 0 6080 6022"/>
                  <a:gd name="T41" fmla="*/ T40 w 61"/>
                  <a:gd name="T42" fmla="+- 0 4042 4017"/>
                  <a:gd name="T43" fmla="*/ 4042 h 112"/>
                  <a:gd name="T44" fmla="+- 0 6080 6022"/>
                  <a:gd name="T45" fmla="*/ T44 w 61"/>
                  <a:gd name="T46" fmla="+- 0 4049 4017"/>
                  <a:gd name="T47" fmla="*/ 4049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1" h="112">
                    <a:moveTo>
                      <a:pt x="58" y="32"/>
                    </a:moveTo>
                    <a:lnTo>
                      <a:pt x="47" y="32"/>
                    </a:lnTo>
                    <a:lnTo>
                      <a:pt x="47" y="29"/>
                    </a:lnTo>
                    <a:lnTo>
                      <a:pt x="46" y="26"/>
                    </a:lnTo>
                    <a:lnTo>
                      <a:pt x="45" y="24"/>
                    </a:lnTo>
                    <a:lnTo>
                      <a:pt x="42" y="20"/>
                    </a:lnTo>
                    <a:lnTo>
                      <a:pt x="38" y="18"/>
                    </a:lnTo>
                    <a:lnTo>
                      <a:pt x="33" y="17"/>
                    </a:lnTo>
                    <a:lnTo>
                      <a:pt x="54" y="17"/>
                    </a:lnTo>
                    <a:lnTo>
                      <a:pt x="56" y="20"/>
                    </a:lnTo>
                    <a:lnTo>
                      <a:pt x="58" y="25"/>
                    </a:lnTo>
                    <a:lnTo>
                      <a:pt x="58" y="3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05" name="Freeform 712"/>
              <p:cNvSpPr>
                <a:spLocks/>
              </p:cNvSpPr>
              <p:nvPr/>
            </p:nvSpPr>
            <p:spPr bwMode="auto">
              <a:xfrm>
                <a:off x="6022" y="4017"/>
                <a:ext cx="61" cy="112"/>
              </a:xfrm>
              <a:custGeom>
                <a:avLst/>
                <a:gdLst>
                  <a:gd name="T0" fmla="+- 0 6078 6022"/>
                  <a:gd name="T1" fmla="*/ T0 w 61"/>
                  <a:gd name="T2" fmla="+- 0 4108 4017"/>
                  <a:gd name="T3" fmla="*/ 4108 h 112"/>
                  <a:gd name="T4" fmla="+- 0 6055 6022"/>
                  <a:gd name="T5" fmla="*/ T4 w 61"/>
                  <a:gd name="T6" fmla="+- 0 4108 4017"/>
                  <a:gd name="T7" fmla="*/ 4108 h 112"/>
                  <a:gd name="T8" fmla="+- 0 6062 6022"/>
                  <a:gd name="T9" fmla="*/ T8 w 61"/>
                  <a:gd name="T10" fmla="+- 0 4108 4017"/>
                  <a:gd name="T11" fmla="*/ 4108 h 112"/>
                  <a:gd name="T12" fmla="+- 0 6066 6022"/>
                  <a:gd name="T13" fmla="*/ T12 w 61"/>
                  <a:gd name="T14" fmla="+- 0 4105 4017"/>
                  <a:gd name="T15" fmla="*/ 4105 h 112"/>
                  <a:gd name="T16" fmla="+- 0 6070 6022"/>
                  <a:gd name="T17" fmla="*/ T16 w 61"/>
                  <a:gd name="T18" fmla="+- 0 4098 4017"/>
                  <a:gd name="T19" fmla="*/ 4098 h 112"/>
                  <a:gd name="T20" fmla="+- 0 6071 6022"/>
                  <a:gd name="T21" fmla="*/ T20 w 61"/>
                  <a:gd name="T22" fmla="+- 0 4095 4017"/>
                  <a:gd name="T23" fmla="*/ 4095 h 112"/>
                  <a:gd name="T24" fmla="+- 0 6071 6022"/>
                  <a:gd name="T25" fmla="*/ T24 w 61"/>
                  <a:gd name="T26" fmla="+- 0 4087 4017"/>
                  <a:gd name="T27" fmla="*/ 4087 h 112"/>
                  <a:gd name="T28" fmla="+- 0 6069 6022"/>
                  <a:gd name="T29" fmla="*/ T28 w 61"/>
                  <a:gd name="T30" fmla="+- 0 4083 4017"/>
                  <a:gd name="T31" fmla="*/ 4083 h 112"/>
                  <a:gd name="T32" fmla="+- 0 6066 6022"/>
                  <a:gd name="T33" fmla="*/ T32 w 61"/>
                  <a:gd name="T34" fmla="+- 0 4080 4017"/>
                  <a:gd name="T35" fmla="*/ 4080 h 112"/>
                  <a:gd name="T36" fmla="+- 0 6063 6022"/>
                  <a:gd name="T37" fmla="*/ T36 w 61"/>
                  <a:gd name="T38" fmla="+- 0 4079 4017"/>
                  <a:gd name="T39" fmla="*/ 4079 h 112"/>
                  <a:gd name="T40" fmla="+- 0 6060 6022"/>
                  <a:gd name="T41" fmla="*/ T40 w 61"/>
                  <a:gd name="T42" fmla="+- 0 4077 4017"/>
                  <a:gd name="T43" fmla="*/ 4077 h 112"/>
                  <a:gd name="T44" fmla="+- 0 6055 6022"/>
                  <a:gd name="T45" fmla="*/ T44 w 61"/>
                  <a:gd name="T46" fmla="+- 0 4076 4017"/>
                  <a:gd name="T47" fmla="*/ 4076 h 112"/>
                  <a:gd name="T48" fmla="+- 0 6079 6022"/>
                  <a:gd name="T49" fmla="*/ T48 w 61"/>
                  <a:gd name="T50" fmla="+- 0 4076 4017"/>
                  <a:gd name="T51" fmla="*/ 4076 h 112"/>
                  <a:gd name="T52" fmla="+- 0 6082 6022"/>
                  <a:gd name="T53" fmla="*/ T52 w 61"/>
                  <a:gd name="T54" fmla="+- 0 4081 4017"/>
                  <a:gd name="T55" fmla="*/ 4081 h 112"/>
                  <a:gd name="T56" fmla="+- 0 6082 6022"/>
                  <a:gd name="T57" fmla="*/ T56 w 61"/>
                  <a:gd name="T58" fmla="+- 0 4100 4017"/>
                  <a:gd name="T59" fmla="*/ 4100 h 112"/>
                  <a:gd name="T60" fmla="+- 0 6079 6022"/>
                  <a:gd name="T61" fmla="*/ T60 w 61"/>
                  <a:gd name="T62" fmla="+- 0 4107 4017"/>
                  <a:gd name="T63" fmla="*/ 4107 h 112"/>
                  <a:gd name="T64" fmla="+- 0 6078 6022"/>
                  <a:gd name="T65" fmla="*/ T64 w 61"/>
                  <a:gd name="T66" fmla="+- 0 4108 4017"/>
                  <a:gd name="T67" fmla="*/ 4108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112">
                    <a:moveTo>
                      <a:pt x="56" y="91"/>
                    </a:moveTo>
                    <a:lnTo>
                      <a:pt x="33" y="91"/>
                    </a:lnTo>
                    <a:lnTo>
                      <a:pt x="40" y="91"/>
                    </a:lnTo>
                    <a:lnTo>
                      <a:pt x="44" y="88"/>
                    </a:lnTo>
                    <a:lnTo>
                      <a:pt x="48" y="81"/>
                    </a:lnTo>
                    <a:lnTo>
                      <a:pt x="49" y="78"/>
                    </a:lnTo>
                    <a:lnTo>
                      <a:pt x="49" y="70"/>
                    </a:lnTo>
                    <a:lnTo>
                      <a:pt x="47" y="66"/>
                    </a:lnTo>
                    <a:lnTo>
                      <a:pt x="44" y="63"/>
                    </a:lnTo>
                    <a:lnTo>
                      <a:pt x="41" y="62"/>
                    </a:lnTo>
                    <a:lnTo>
                      <a:pt x="38" y="60"/>
                    </a:lnTo>
                    <a:lnTo>
                      <a:pt x="33" y="59"/>
                    </a:lnTo>
                    <a:lnTo>
                      <a:pt x="57" y="59"/>
                    </a:lnTo>
                    <a:lnTo>
                      <a:pt x="60" y="64"/>
                    </a:lnTo>
                    <a:lnTo>
                      <a:pt x="60" y="83"/>
                    </a:lnTo>
                    <a:lnTo>
                      <a:pt x="57" y="90"/>
                    </a:lnTo>
                    <a:lnTo>
                      <a:pt x="56"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06" name="Freeform 711"/>
              <p:cNvSpPr>
                <a:spLocks/>
              </p:cNvSpPr>
              <p:nvPr/>
            </p:nvSpPr>
            <p:spPr bwMode="auto">
              <a:xfrm>
                <a:off x="6022" y="4017"/>
                <a:ext cx="61" cy="112"/>
              </a:xfrm>
              <a:custGeom>
                <a:avLst/>
                <a:gdLst>
                  <a:gd name="T0" fmla="+- 0 6055 6022"/>
                  <a:gd name="T1" fmla="*/ T0 w 61"/>
                  <a:gd name="T2" fmla="+- 0 4129 4017"/>
                  <a:gd name="T3" fmla="*/ 4129 h 112"/>
                  <a:gd name="T4" fmla="+- 0 6049 6022"/>
                  <a:gd name="T5" fmla="*/ T4 w 61"/>
                  <a:gd name="T6" fmla="+- 0 4129 4017"/>
                  <a:gd name="T7" fmla="*/ 4129 h 112"/>
                  <a:gd name="T8" fmla="+- 0 6049 6022"/>
                  <a:gd name="T9" fmla="*/ T8 w 61"/>
                  <a:gd name="T10" fmla="+- 0 4117 4017"/>
                  <a:gd name="T11" fmla="*/ 4117 h 112"/>
                  <a:gd name="T12" fmla="+- 0 6037 6022"/>
                  <a:gd name="T13" fmla="*/ T12 w 61"/>
                  <a:gd name="T14" fmla="+- 0 4116 4017"/>
                  <a:gd name="T15" fmla="*/ 4116 h 112"/>
                  <a:gd name="T16" fmla="+- 0 6029 6022"/>
                  <a:gd name="T17" fmla="*/ T16 w 61"/>
                  <a:gd name="T18" fmla="+- 0 4112 4017"/>
                  <a:gd name="T19" fmla="*/ 4112 h 112"/>
                  <a:gd name="T20" fmla="+- 0 6023 6022"/>
                  <a:gd name="T21" fmla="*/ T20 w 61"/>
                  <a:gd name="T22" fmla="+- 0 4100 4017"/>
                  <a:gd name="T23" fmla="*/ 4100 h 112"/>
                  <a:gd name="T24" fmla="+- 0 6022 6022"/>
                  <a:gd name="T25" fmla="*/ T24 w 61"/>
                  <a:gd name="T26" fmla="+- 0 4095 4017"/>
                  <a:gd name="T27" fmla="*/ 4095 h 112"/>
                  <a:gd name="T28" fmla="+- 0 6022 6022"/>
                  <a:gd name="T29" fmla="*/ T28 w 61"/>
                  <a:gd name="T30" fmla="+- 0 4088 4017"/>
                  <a:gd name="T31" fmla="*/ 4088 h 112"/>
                  <a:gd name="T32" fmla="+- 0 6032 6022"/>
                  <a:gd name="T33" fmla="*/ T32 w 61"/>
                  <a:gd name="T34" fmla="+- 0 4088 4017"/>
                  <a:gd name="T35" fmla="*/ 4088 h 112"/>
                  <a:gd name="T36" fmla="+- 0 6033 6022"/>
                  <a:gd name="T37" fmla="*/ T36 w 61"/>
                  <a:gd name="T38" fmla="+- 0 4093 4017"/>
                  <a:gd name="T39" fmla="*/ 4093 h 112"/>
                  <a:gd name="T40" fmla="+- 0 6034 6022"/>
                  <a:gd name="T41" fmla="*/ T40 w 61"/>
                  <a:gd name="T42" fmla="+- 0 4097 4017"/>
                  <a:gd name="T43" fmla="*/ 4097 h 112"/>
                  <a:gd name="T44" fmla="+- 0 6035 6022"/>
                  <a:gd name="T45" fmla="*/ T44 w 61"/>
                  <a:gd name="T46" fmla="+- 0 4100 4017"/>
                  <a:gd name="T47" fmla="*/ 4100 h 112"/>
                  <a:gd name="T48" fmla="+- 0 6038 6022"/>
                  <a:gd name="T49" fmla="*/ T48 w 61"/>
                  <a:gd name="T50" fmla="+- 0 4104 4017"/>
                  <a:gd name="T51" fmla="*/ 4104 h 112"/>
                  <a:gd name="T52" fmla="+- 0 6042 6022"/>
                  <a:gd name="T53" fmla="*/ T52 w 61"/>
                  <a:gd name="T54" fmla="+- 0 4107 4017"/>
                  <a:gd name="T55" fmla="*/ 4107 h 112"/>
                  <a:gd name="T56" fmla="+- 0 6049 6022"/>
                  <a:gd name="T57" fmla="*/ T56 w 61"/>
                  <a:gd name="T58" fmla="+- 0 4108 4017"/>
                  <a:gd name="T59" fmla="*/ 4108 h 112"/>
                  <a:gd name="T60" fmla="+- 0 6055 6022"/>
                  <a:gd name="T61" fmla="*/ T60 w 61"/>
                  <a:gd name="T62" fmla="+- 0 4108 4017"/>
                  <a:gd name="T63" fmla="*/ 4108 h 112"/>
                  <a:gd name="T64" fmla="+- 0 6055 6022"/>
                  <a:gd name="T65" fmla="*/ T64 w 61"/>
                  <a:gd name="T66" fmla="+- 0 4108 4017"/>
                  <a:gd name="T67" fmla="*/ 4108 h 112"/>
                  <a:gd name="T68" fmla="+- 0 6078 6022"/>
                  <a:gd name="T69" fmla="*/ T68 w 61"/>
                  <a:gd name="T70" fmla="+- 0 4108 4017"/>
                  <a:gd name="T71" fmla="*/ 4108 h 112"/>
                  <a:gd name="T72" fmla="+- 0 6071 6022"/>
                  <a:gd name="T73" fmla="*/ T72 w 61"/>
                  <a:gd name="T74" fmla="+- 0 4112 4017"/>
                  <a:gd name="T75" fmla="*/ 4112 h 112"/>
                  <a:gd name="T76" fmla="+- 0 6068 6022"/>
                  <a:gd name="T77" fmla="*/ T76 w 61"/>
                  <a:gd name="T78" fmla="+- 0 4114 4017"/>
                  <a:gd name="T79" fmla="*/ 4114 h 112"/>
                  <a:gd name="T80" fmla="+- 0 6062 6022"/>
                  <a:gd name="T81" fmla="*/ T80 w 61"/>
                  <a:gd name="T82" fmla="+- 0 4116 4017"/>
                  <a:gd name="T83" fmla="*/ 4116 h 112"/>
                  <a:gd name="T84" fmla="+- 0 6055 6022"/>
                  <a:gd name="T85" fmla="*/ T84 w 61"/>
                  <a:gd name="T86" fmla="+- 0 4117 4017"/>
                  <a:gd name="T87" fmla="*/ 4117 h 112"/>
                  <a:gd name="T88" fmla="+- 0 6055 6022"/>
                  <a:gd name="T89" fmla="*/ T88 w 61"/>
                  <a:gd name="T90" fmla="+- 0 4129 4017"/>
                  <a:gd name="T91" fmla="*/ 4129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1" h="112">
                    <a:moveTo>
                      <a:pt x="33" y="112"/>
                    </a:moveTo>
                    <a:lnTo>
                      <a:pt x="27" y="112"/>
                    </a:lnTo>
                    <a:lnTo>
                      <a:pt x="27" y="100"/>
                    </a:lnTo>
                    <a:lnTo>
                      <a:pt x="15" y="99"/>
                    </a:lnTo>
                    <a:lnTo>
                      <a:pt x="7" y="95"/>
                    </a:lnTo>
                    <a:lnTo>
                      <a:pt x="1" y="83"/>
                    </a:lnTo>
                    <a:lnTo>
                      <a:pt x="0" y="78"/>
                    </a:lnTo>
                    <a:lnTo>
                      <a:pt x="0" y="71"/>
                    </a:lnTo>
                    <a:lnTo>
                      <a:pt x="10" y="71"/>
                    </a:lnTo>
                    <a:lnTo>
                      <a:pt x="11" y="76"/>
                    </a:lnTo>
                    <a:lnTo>
                      <a:pt x="12" y="80"/>
                    </a:lnTo>
                    <a:lnTo>
                      <a:pt x="13" y="83"/>
                    </a:lnTo>
                    <a:lnTo>
                      <a:pt x="16" y="87"/>
                    </a:lnTo>
                    <a:lnTo>
                      <a:pt x="20" y="90"/>
                    </a:lnTo>
                    <a:lnTo>
                      <a:pt x="27" y="91"/>
                    </a:lnTo>
                    <a:lnTo>
                      <a:pt x="33" y="91"/>
                    </a:lnTo>
                    <a:lnTo>
                      <a:pt x="56" y="91"/>
                    </a:lnTo>
                    <a:lnTo>
                      <a:pt x="49" y="95"/>
                    </a:lnTo>
                    <a:lnTo>
                      <a:pt x="46" y="97"/>
                    </a:lnTo>
                    <a:lnTo>
                      <a:pt x="40" y="99"/>
                    </a:lnTo>
                    <a:lnTo>
                      <a:pt x="33" y="100"/>
                    </a:lnTo>
                    <a:lnTo>
                      <a:pt x="33" y="11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81" name="Group 708"/>
            <p:cNvGrpSpPr>
              <a:grpSpLocks/>
            </p:cNvGrpSpPr>
            <p:nvPr/>
          </p:nvGrpSpPr>
          <p:grpSpPr bwMode="auto">
            <a:xfrm>
              <a:off x="6330" y="3982"/>
              <a:ext cx="397" cy="189"/>
              <a:chOff x="6330" y="3982"/>
              <a:chExt cx="397" cy="189"/>
            </a:xfrm>
          </p:grpSpPr>
          <p:sp>
            <p:nvSpPr>
              <p:cNvPr id="401" name="Freeform 709"/>
              <p:cNvSpPr>
                <a:spLocks/>
              </p:cNvSpPr>
              <p:nvPr/>
            </p:nvSpPr>
            <p:spPr bwMode="auto">
              <a:xfrm>
                <a:off x="6330" y="3982"/>
                <a:ext cx="397" cy="189"/>
              </a:xfrm>
              <a:custGeom>
                <a:avLst/>
                <a:gdLst>
                  <a:gd name="T0" fmla="+- 0 6330 6330"/>
                  <a:gd name="T1" fmla="*/ T0 w 397"/>
                  <a:gd name="T2" fmla="+- 0 3982 3982"/>
                  <a:gd name="T3" fmla="*/ 3982 h 189"/>
                  <a:gd name="T4" fmla="+- 0 6726 6330"/>
                  <a:gd name="T5" fmla="*/ T4 w 397"/>
                  <a:gd name="T6" fmla="+- 0 3982 3982"/>
                  <a:gd name="T7" fmla="*/ 3982 h 189"/>
                  <a:gd name="T8" fmla="+- 0 6726 6330"/>
                  <a:gd name="T9" fmla="*/ T8 w 397"/>
                  <a:gd name="T10" fmla="+- 0 4170 3982"/>
                  <a:gd name="T11" fmla="*/ 4170 h 189"/>
                  <a:gd name="T12" fmla="+- 0 6330 6330"/>
                  <a:gd name="T13" fmla="*/ T12 w 397"/>
                  <a:gd name="T14" fmla="+- 0 4170 3982"/>
                  <a:gd name="T15" fmla="*/ 4170 h 189"/>
                  <a:gd name="T16" fmla="+- 0 6330 6330"/>
                  <a:gd name="T17" fmla="*/ T16 w 397"/>
                  <a:gd name="T18" fmla="+- 0 3982 3982"/>
                  <a:gd name="T19" fmla="*/ 3982 h 189"/>
                </a:gdLst>
                <a:ahLst/>
                <a:cxnLst>
                  <a:cxn ang="0">
                    <a:pos x="T1" y="T3"/>
                  </a:cxn>
                  <a:cxn ang="0">
                    <a:pos x="T5" y="T7"/>
                  </a:cxn>
                  <a:cxn ang="0">
                    <a:pos x="T9" y="T11"/>
                  </a:cxn>
                  <a:cxn ang="0">
                    <a:pos x="T13" y="T15"/>
                  </a:cxn>
                  <a:cxn ang="0">
                    <a:pos x="T17" y="T19"/>
                  </a:cxn>
                </a:cxnLst>
                <a:rect l="0" t="0" r="r" b="b"/>
                <a:pathLst>
                  <a:path w="397" h="189">
                    <a:moveTo>
                      <a:pt x="0" y="0"/>
                    </a:moveTo>
                    <a:lnTo>
                      <a:pt x="396" y="0"/>
                    </a:lnTo>
                    <a:lnTo>
                      <a:pt x="396" y="188"/>
                    </a:lnTo>
                    <a:lnTo>
                      <a:pt x="0" y="188"/>
                    </a:lnTo>
                    <a:lnTo>
                      <a:pt x="0" y="0"/>
                    </a:lnTo>
                    <a:close/>
                  </a:path>
                </a:pathLst>
              </a:custGeom>
              <a:noFill/>
              <a:ln w="15684">
                <a:solidFill>
                  <a:srgbClr val="9BD0D5"/>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82" name="Group 706"/>
            <p:cNvGrpSpPr>
              <a:grpSpLocks/>
            </p:cNvGrpSpPr>
            <p:nvPr/>
          </p:nvGrpSpPr>
          <p:grpSpPr bwMode="auto">
            <a:xfrm>
              <a:off x="6553" y="4006"/>
              <a:ext cx="151" cy="141"/>
              <a:chOff x="6553" y="4006"/>
              <a:chExt cx="151" cy="141"/>
            </a:xfrm>
          </p:grpSpPr>
          <p:sp>
            <p:nvSpPr>
              <p:cNvPr id="400" name="Freeform 707"/>
              <p:cNvSpPr>
                <a:spLocks/>
              </p:cNvSpPr>
              <p:nvPr/>
            </p:nvSpPr>
            <p:spPr bwMode="auto">
              <a:xfrm>
                <a:off x="6553" y="4006"/>
                <a:ext cx="151" cy="141"/>
              </a:xfrm>
              <a:custGeom>
                <a:avLst/>
                <a:gdLst>
                  <a:gd name="T0" fmla="+- 0 6704 6553"/>
                  <a:gd name="T1" fmla="*/ T0 w 151"/>
                  <a:gd name="T2" fmla="+- 0 4147 4006"/>
                  <a:gd name="T3" fmla="*/ 4147 h 141"/>
                  <a:gd name="T4" fmla="+- 0 6572 6553"/>
                  <a:gd name="T5" fmla="*/ T4 w 151"/>
                  <a:gd name="T6" fmla="+- 0 4134 4006"/>
                  <a:gd name="T7" fmla="*/ 4134 h 141"/>
                  <a:gd name="T8" fmla="+- 0 6582 6553"/>
                  <a:gd name="T9" fmla="*/ T8 w 151"/>
                  <a:gd name="T10" fmla="+- 0 4118 4006"/>
                  <a:gd name="T11" fmla="*/ 4118 h 141"/>
                  <a:gd name="T12" fmla="+- 0 6589 6553"/>
                  <a:gd name="T13" fmla="*/ T12 w 151"/>
                  <a:gd name="T14" fmla="+- 0 4099 4006"/>
                  <a:gd name="T15" fmla="*/ 4099 h 141"/>
                  <a:gd name="T16" fmla="+- 0 6580 6553"/>
                  <a:gd name="T17" fmla="*/ T16 w 151"/>
                  <a:gd name="T18" fmla="+- 0 4034 4006"/>
                  <a:gd name="T19" fmla="*/ 4034 h 141"/>
                  <a:gd name="T20" fmla="+- 0 6553 6553"/>
                  <a:gd name="T21" fmla="*/ T20 w 151"/>
                  <a:gd name="T22" fmla="+- 0 4006 4006"/>
                  <a:gd name="T23" fmla="*/ 4006 h 141"/>
                  <a:gd name="T24" fmla="+- 0 6704 6553"/>
                  <a:gd name="T25" fmla="*/ T24 w 151"/>
                  <a:gd name="T26" fmla="+- 0 4006 4006"/>
                  <a:gd name="T27" fmla="*/ 4006 h 141"/>
                  <a:gd name="T28" fmla="+- 0 6704 6553"/>
                  <a:gd name="T29" fmla="*/ T28 w 151"/>
                  <a:gd name="T30" fmla="+- 0 4147 4006"/>
                  <a:gd name="T31" fmla="*/ 4147 h 14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1" h="141">
                    <a:moveTo>
                      <a:pt x="151" y="141"/>
                    </a:moveTo>
                    <a:lnTo>
                      <a:pt x="19" y="128"/>
                    </a:lnTo>
                    <a:lnTo>
                      <a:pt x="29" y="112"/>
                    </a:lnTo>
                    <a:lnTo>
                      <a:pt x="36" y="93"/>
                    </a:lnTo>
                    <a:lnTo>
                      <a:pt x="27" y="28"/>
                    </a:lnTo>
                    <a:lnTo>
                      <a:pt x="0" y="0"/>
                    </a:lnTo>
                    <a:lnTo>
                      <a:pt x="151" y="0"/>
                    </a:lnTo>
                    <a:lnTo>
                      <a:pt x="151"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83" name="Group 704"/>
            <p:cNvGrpSpPr>
              <a:grpSpLocks/>
            </p:cNvGrpSpPr>
            <p:nvPr/>
          </p:nvGrpSpPr>
          <p:grpSpPr bwMode="auto">
            <a:xfrm>
              <a:off x="6350" y="4006"/>
              <a:ext cx="143" cy="141"/>
              <a:chOff x="6350" y="4006"/>
              <a:chExt cx="143" cy="141"/>
            </a:xfrm>
          </p:grpSpPr>
          <p:sp>
            <p:nvSpPr>
              <p:cNvPr id="399" name="Freeform 705"/>
              <p:cNvSpPr>
                <a:spLocks/>
              </p:cNvSpPr>
              <p:nvPr/>
            </p:nvSpPr>
            <p:spPr bwMode="auto">
              <a:xfrm>
                <a:off x="6350" y="4006"/>
                <a:ext cx="143" cy="141"/>
              </a:xfrm>
              <a:custGeom>
                <a:avLst/>
                <a:gdLst>
                  <a:gd name="T0" fmla="+- 0 6487 6350"/>
                  <a:gd name="T1" fmla="*/ T0 w 143"/>
                  <a:gd name="T2" fmla="+- 0 4147 4006"/>
                  <a:gd name="T3" fmla="*/ 4147 h 141"/>
                  <a:gd name="T4" fmla="+- 0 6350 6350"/>
                  <a:gd name="T5" fmla="*/ T4 w 143"/>
                  <a:gd name="T6" fmla="+- 0 4147 4006"/>
                  <a:gd name="T7" fmla="*/ 4147 h 141"/>
                  <a:gd name="T8" fmla="+- 0 6350 6350"/>
                  <a:gd name="T9" fmla="*/ T8 w 143"/>
                  <a:gd name="T10" fmla="+- 0 4006 4006"/>
                  <a:gd name="T11" fmla="*/ 4006 h 141"/>
                  <a:gd name="T12" fmla="+- 0 6492 6350"/>
                  <a:gd name="T13" fmla="*/ T12 w 143"/>
                  <a:gd name="T14" fmla="+- 0 4007 4006"/>
                  <a:gd name="T15" fmla="*/ 4007 h 141"/>
                  <a:gd name="T16" fmla="+- 0 6478 6350"/>
                  <a:gd name="T17" fmla="*/ T16 w 143"/>
                  <a:gd name="T18" fmla="+- 0 4019 4006"/>
                  <a:gd name="T19" fmla="*/ 4019 h 141"/>
                  <a:gd name="T20" fmla="+- 0 6466 6350"/>
                  <a:gd name="T21" fmla="*/ T20 w 143"/>
                  <a:gd name="T22" fmla="+- 0 4036 4006"/>
                  <a:gd name="T23" fmla="*/ 4036 h 141"/>
                  <a:gd name="T24" fmla="+- 0 6458 6350"/>
                  <a:gd name="T25" fmla="*/ T24 w 143"/>
                  <a:gd name="T26" fmla="+- 0 4056 4006"/>
                  <a:gd name="T27" fmla="*/ 4056 h 141"/>
                  <a:gd name="T28" fmla="+- 0 6456 6350"/>
                  <a:gd name="T29" fmla="*/ T28 w 143"/>
                  <a:gd name="T30" fmla="+- 0 4079 4006"/>
                  <a:gd name="T31" fmla="*/ 4079 h 141"/>
                  <a:gd name="T32" fmla="+- 0 6457 6350"/>
                  <a:gd name="T33" fmla="*/ T32 w 143"/>
                  <a:gd name="T34" fmla="+- 0 4095 4006"/>
                  <a:gd name="T35" fmla="*/ 4095 h 141"/>
                  <a:gd name="T36" fmla="+- 0 6463 6350"/>
                  <a:gd name="T37" fmla="*/ T36 w 143"/>
                  <a:gd name="T38" fmla="+- 0 4115 4006"/>
                  <a:gd name="T39" fmla="*/ 4115 h 141"/>
                  <a:gd name="T40" fmla="+- 0 6473 6350"/>
                  <a:gd name="T41" fmla="*/ T40 w 143"/>
                  <a:gd name="T42" fmla="+- 0 4132 4006"/>
                  <a:gd name="T43" fmla="*/ 4132 h 141"/>
                  <a:gd name="T44" fmla="+- 0 6487 6350"/>
                  <a:gd name="T45" fmla="*/ T44 w 143"/>
                  <a:gd name="T46" fmla="+- 0 4147 4006"/>
                  <a:gd name="T47" fmla="*/ 4147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3" h="141">
                    <a:moveTo>
                      <a:pt x="137" y="141"/>
                    </a:moveTo>
                    <a:lnTo>
                      <a:pt x="0" y="141"/>
                    </a:lnTo>
                    <a:lnTo>
                      <a:pt x="0" y="0"/>
                    </a:lnTo>
                    <a:lnTo>
                      <a:pt x="142" y="1"/>
                    </a:lnTo>
                    <a:lnTo>
                      <a:pt x="128" y="13"/>
                    </a:lnTo>
                    <a:lnTo>
                      <a:pt x="116" y="30"/>
                    </a:lnTo>
                    <a:lnTo>
                      <a:pt x="108" y="50"/>
                    </a:lnTo>
                    <a:lnTo>
                      <a:pt x="106" y="73"/>
                    </a:lnTo>
                    <a:lnTo>
                      <a:pt x="107" y="89"/>
                    </a:lnTo>
                    <a:lnTo>
                      <a:pt x="113" y="109"/>
                    </a:lnTo>
                    <a:lnTo>
                      <a:pt x="123" y="126"/>
                    </a:lnTo>
                    <a:lnTo>
                      <a:pt x="137"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84" name="Group 698"/>
            <p:cNvGrpSpPr>
              <a:grpSpLocks/>
            </p:cNvGrpSpPr>
            <p:nvPr/>
          </p:nvGrpSpPr>
          <p:grpSpPr bwMode="auto">
            <a:xfrm>
              <a:off x="6494" y="4019"/>
              <a:ext cx="61" cy="112"/>
              <a:chOff x="6494" y="4019"/>
              <a:chExt cx="61" cy="112"/>
            </a:xfrm>
          </p:grpSpPr>
          <p:sp>
            <p:nvSpPr>
              <p:cNvPr id="394" name="Freeform 703"/>
              <p:cNvSpPr>
                <a:spLocks/>
              </p:cNvSpPr>
              <p:nvPr/>
            </p:nvSpPr>
            <p:spPr bwMode="auto">
              <a:xfrm>
                <a:off x="6494" y="4019"/>
                <a:ext cx="61" cy="112"/>
              </a:xfrm>
              <a:custGeom>
                <a:avLst/>
                <a:gdLst>
                  <a:gd name="T0" fmla="+- 0 6527 6494"/>
                  <a:gd name="T1" fmla="*/ T0 w 61"/>
                  <a:gd name="T2" fmla="+- 0 4109 4019"/>
                  <a:gd name="T3" fmla="*/ 4109 h 112"/>
                  <a:gd name="T4" fmla="+- 0 6521 6494"/>
                  <a:gd name="T5" fmla="*/ T4 w 61"/>
                  <a:gd name="T6" fmla="+- 0 4109 4019"/>
                  <a:gd name="T7" fmla="*/ 4109 h 112"/>
                  <a:gd name="T8" fmla="+- 0 6521 6494"/>
                  <a:gd name="T9" fmla="*/ T8 w 61"/>
                  <a:gd name="T10" fmla="+- 0 4076 4019"/>
                  <a:gd name="T11" fmla="*/ 4076 h 112"/>
                  <a:gd name="T12" fmla="+- 0 6513 6494"/>
                  <a:gd name="T13" fmla="*/ T12 w 61"/>
                  <a:gd name="T14" fmla="+- 0 4074 4019"/>
                  <a:gd name="T15" fmla="*/ 4074 h 112"/>
                  <a:gd name="T16" fmla="+- 0 6506 6494"/>
                  <a:gd name="T17" fmla="*/ T16 w 61"/>
                  <a:gd name="T18" fmla="+- 0 4072 4019"/>
                  <a:gd name="T19" fmla="*/ 4072 h 112"/>
                  <a:gd name="T20" fmla="+- 0 6498 6494"/>
                  <a:gd name="T21" fmla="*/ T20 w 61"/>
                  <a:gd name="T22" fmla="+- 0 4064 4019"/>
                  <a:gd name="T23" fmla="*/ 4064 h 112"/>
                  <a:gd name="T24" fmla="+- 0 6496 6494"/>
                  <a:gd name="T25" fmla="*/ T24 w 61"/>
                  <a:gd name="T26" fmla="+- 0 4058 4019"/>
                  <a:gd name="T27" fmla="*/ 4058 h 112"/>
                  <a:gd name="T28" fmla="+- 0 6496 6494"/>
                  <a:gd name="T29" fmla="*/ T28 w 61"/>
                  <a:gd name="T30" fmla="+- 0 4045 4019"/>
                  <a:gd name="T31" fmla="*/ 4045 h 112"/>
                  <a:gd name="T32" fmla="+- 0 6498 6494"/>
                  <a:gd name="T33" fmla="*/ T32 w 61"/>
                  <a:gd name="T34" fmla="+- 0 4040 4019"/>
                  <a:gd name="T35" fmla="*/ 4040 h 112"/>
                  <a:gd name="T36" fmla="+- 0 6507 6494"/>
                  <a:gd name="T37" fmla="*/ T36 w 61"/>
                  <a:gd name="T38" fmla="+- 0 4030 4019"/>
                  <a:gd name="T39" fmla="*/ 4030 h 112"/>
                  <a:gd name="T40" fmla="+- 0 6513 6494"/>
                  <a:gd name="T41" fmla="*/ T40 w 61"/>
                  <a:gd name="T42" fmla="+- 0 4027 4019"/>
                  <a:gd name="T43" fmla="*/ 4027 h 112"/>
                  <a:gd name="T44" fmla="+- 0 6521 6494"/>
                  <a:gd name="T45" fmla="*/ T44 w 61"/>
                  <a:gd name="T46" fmla="+- 0 4027 4019"/>
                  <a:gd name="T47" fmla="*/ 4027 h 112"/>
                  <a:gd name="T48" fmla="+- 0 6521 6494"/>
                  <a:gd name="T49" fmla="*/ T48 w 61"/>
                  <a:gd name="T50" fmla="+- 0 4019 4019"/>
                  <a:gd name="T51" fmla="*/ 4019 h 112"/>
                  <a:gd name="T52" fmla="+- 0 6527 6494"/>
                  <a:gd name="T53" fmla="*/ T52 w 61"/>
                  <a:gd name="T54" fmla="+- 0 4019 4019"/>
                  <a:gd name="T55" fmla="*/ 4019 h 112"/>
                  <a:gd name="T56" fmla="+- 0 6527 6494"/>
                  <a:gd name="T57" fmla="*/ T56 w 61"/>
                  <a:gd name="T58" fmla="+- 0 4027 4019"/>
                  <a:gd name="T59" fmla="*/ 4027 h 112"/>
                  <a:gd name="T60" fmla="+- 0 6535 6494"/>
                  <a:gd name="T61" fmla="*/ T60 w 61"/>
                  <a:gd name="T62" fmla="+- 0 4028 4019"/>
                  <a:gd name="T63" fmla="*/ 4028 h 112"/>
                  <a:gd name="T64" fmla="+- 0 6541 6494"/>
                  <a:gd name="T65" fmla="*/ T64 w 61"/>
                  <a:gd name="T66" fmla="+- 0 4030 4019"/>
                  <a:gd name="T67" fmla="*/ 4030 h 112"/>
                  <a:gd name="T68" fmla="+- 0 6546 6494"/>
                  <a:gd name="T69" fmla="*/ T68 w 61"/>
                  <a:gd name="T70" fmla="+- 0 4034 4019"/>
                  <a:gd name="T71" fmla="*/ 4034 h 112"/>
                  <a:gd name="T72" fmla="+- 0 6548 6494"/>
                  <a:gd name="T73" fmla="*/ T72 w 61"/>
                  <a:gd name="T74" fmla="+- 0 4036 4019"/>
                  <a:gd name="T75" fmla="*/ 4036 h 112"/>
                  <a:gd name="T76" fmla="+- 0 6521 6494"/>
                  <a:gd name="T77" fmla="*/ T76 w 61"/>
                  <a:gd name="T78" fmla="+- 0 4036 4019"/>
                  <a:gd name="T79" fmla="*/ 4036 h 112"/>
                  <a:gd name="T80" fmla="+- 0 6516 6494"/>
                  <a:gd name="T81" fmla="*/ T80 w 61"/>
                  <a:gd name="T82" fmla="+- 0 4036 4019"/>
                  <a:gd name="T83" fmla="*/ 4036 h 112"/>
                  <a:gd name="T84" fmla="+- 0 6512 6494"/>
                  <a:gd name="T85" fmla="*/ T84 w 61"/>
                  <a:gd name="T86" fmla="+- 0 4038 4019"/>
                  <a:gd name="T87" fmla="*/ 4038 h 112"/>
                  <a:gd name="T88" fmla="+- 0 6510 6494"/>
                  <a:gd name="T89" fmla="*/ T88 w 61"/>
                  <a:gd name="T90" fmla="+- 0 4041 4019"/>
                  <a:gd name="T91" fmla="*/ 4041 h 112"/>
                  <a:gd name="T92" fmla="+- 0 6508 6494"/>
                  <a:gd name="T93" fmla="*/ T92 w 61"/>
                  <a:gd name="T94" fmla="+- 0 4044 4019"/>
                  <a:gd name="T95" fmla="*/ 4044 h 112"/>
                  <a:gd name="T96" fmla="+- 0 6507 6494"/>
                  <a:gd name="T97" fmla="*/ T96 w 61"/>
                  <a:gd name="T98" fmla="+- 0 4047 4019"/>
                  <a:gd name="T99" fmla="*/ 4047 h 112"/>
                  <a:gd name="T100" fmla="+- 0 6507 6494"/>
                  <a:gd name="T101" fmla="*/ T100 w 61"/>
                  <a:gd name="T102" fmla="+- 0 4055 4019"/>
                  <a:gd name="T103" fmla="*/ 4055 h 112"/>
                  <a:gd name="T104" fmla="+- 0 6508 6494"/>
                  <a:gd name="T105" fmla="*/ T104 w 61"/>
                  <a:gd name="T106" fmla="+- 0 4058 4019"/>
                  <a:gd name="T107" fmla="*/ 4058 h 112"/>
                  <a:gd name="T108" fmla="+- 0 6511 6494"/>
                  <a:gd name="T109" fmla="*/ T108 w 61"/>
                  <a:gd name="T110" fmla="+- 0 4060 4019"/>
                  <a:gd name="T111" fmla="*/ 4060 h 112"/>
                  <a:gd name="T112" fmla="+- 0 6513 6494"/>
                  <a:gd name="T113" fmla="*/ T112 w 61"/>
                  <a:gd name="T114" fmla="+- 0 4063 4019"/>
                  <a:gd name="T115" fmla="*/ 4063 h 112"/>
                  <a:gd name="T116" fmla="+- 0 6517 6494"/>
                  <a:gd name="T117" fmla="*/ T116 w 61"/>
                  <a:gd name="T118" fmla="+- 0 4064 4019"/>
                  <a:gd name="T119" fmla="*/ 4064 h 112"/>
                  <a:gd name="T120" fmla="+- 0 6521 6494"/>
                  <a:gd name="T121" fmla="*/ T120 w 61"/>
                  <a:gd name="T122" fmla="+- 0 4065 4019"/>
                  <a:gd name="T123" fmla="*/ 4065 h 112"/>
                  <a:gd name="T124" fmla="+- 0 6527 6494"/>
                  <a:gd name="T125" fmla="*/ T124 w 61"/>
                  <a:gd name="T126" fmla="+- 0 4065 4019"/>
                  <a:gd name="T127" fmla="*/ 4065 h 112"/>
                  <a:gd name="T128" fmla="+- 0 6527 6494"/>
                  <a:gd name="T129" fmla="*/ T128 w 61"/>
                  <a:gd name="T130" fmla="+- 0 4066 4019"/>
                  <a:gd name="T131" fmla="*/ 4066 h 112"/>
                  <a:gd name="T132" fmla="+- 0 6537 6494"/>
                  <a:gd name="T133" fmla="*/ T132 w 61"/>
                  <a:gd name="T134" fmla="+- 0 4069 4019"/>
                  <a:gd name="T135" fmla="*/ 4069 h 112"/>
                  <a:gd name="T136" fmla="+- 0 6543 6494"/>
                  <a:gd name="T137" fmla="*/ T136 w 61"/>
                  <a:gd name="T138" fmla="+- 0 4071 4019"/>
                  <a:gd name="T139" fmla="*/ 4071 h 112"/>
                  <a:gd name="T140" fmla="+- 0 6552 6494"/>
                  <a:gd name="T141" fmla="*/ T140 w 61"/>
                  <a:gd name="T142" fmla="+- 0 4077 4019"/>
                  <a:gd name="T143" fmla="*/ 4077 h 112"/>
                  <a:gd name="T144" fmla="+- 0 6527 6494"/>
                  <a:gd name="T145" fmla="*/ T144 w 61"/>
                  <a:gd name="T146" fmla="+- 0 4078 4019"/>
                  <a:gd name="T147" fmla="*/ 4078 h 112"/>
                  <a:gd name="T148" fmla="+- 0 6527 6494"/>
                  <a:gd name="T149" fmla="*/ T148 w 61"/>
                  <a:gd name="T150" fmla="+- 0 4109 4019"/>
                  <a:gd name="T151" fmla="*/ 4109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61" h="112">
                    <a:moveTo>
                      <a:pt x="33" y="90"/>
                    </a:moveTo>
                    <a:lnTo>
                      <a:pt x="27" y="90"/>
                    </a:lnTo>
                    <a:lnTo>
                      <a:pt x="27" y="57"/>
                    </a:lnTo>
                    <a:lnTo>
                      <a:pt x="19" y="55"/>
                    </a:lnTo>
                    <a:lnTo>
                      <a:pt x="12" y="53"/>
                    </a:lnTo>
                    <a:lnTo>
                      <a:pt x="4" y="45"/>
                    </a:lnTo>
                    <a:lnTo>
                      <a:pt x="2" y="39"/>
                    </a:lnTo>
                    <a:lnTo>
                      <a:pt x="2" y="26"/>
                    </a:lnTo>
                    <a:lnTo>
                      <a:pt x="4" y="21"/>
                    </a:lnTo>
                    <a:lnTo>
                      <a:pt x="13" y="11"/>
                    </a:lnTo>
                    <a:lnTo>
                      <a:pt x="19" y="8"/>
                    </a:lnTo>
                    <a:lnTo>
                      <a:pt x="27" y="8"/>
                    </a:lnTo>
                    <a:lnTo>
                      <a:pt x="27" y="0"/>
                    </a:lnTo>
                    <a:lnTo>
                      <a:pt x="33" y="0"/>
                    </a:lnTo>
                    <a:lnTo>
                      <a:pt x="33" y="8"/>
                    </a:lnTo>
                    <a:lnTo>
                      <a:pt x="41" y="9"/>
                    </a:lnTo>
                    <a:lnTo>
                      <a:pt x="47" y="11"/>
                    </a:lnTo>
                    <a:lnTo>
                      <a:pt x="52" y="15"/>
                    </a:lnTo>
                    <a:lnTo>
                      <a:pt x="54" y="17"/>
                    </a:lnTo>
                    <a:lnTo>
                      <a:pt x="27" y="17"/>
                    </a:lnTo>
                    <a:lnTo>
                      <a:pt x="22" y="17"/>
                    </a:lnTo>
                    <a:lnTo>
                      <a:pt x="18" y="19"/>
                    </a:lnTo>
                    <a:lnTo>
                      <a:pt x="16" y="22"/>
                    </a:lnTo>
                    <a:lnTo>
                      <a:pt x="14" y="25"/>
                    </a:lnTo>
                    <a:lnTo>
                      <a:pt x="13" y="28"/>
                    </a:lnTo>
                    <a:lnTo>
                      <a:pt x="13" y="36"/>
                    </a:lnTo>
                    <a:lnTo>
                      <a:pt x="14" y="39"/>
                    </a:lnTo>
                    <a:lnTo>
                      <a:pt x="17" y="41"/>
                    </a:lnTo>
                    <a:lnTo>
                      <a:pt x="19" y="44"/>
                    </a:lnTo>
                    <a:lnTo>
                      <a:pt x="23" y="45"/>
                    </a:lnTo>
                    <a:lnTo>
                      <a:pt x="27" y="46"/>
                    </a:lnTo>
                    <a:lnTo>
                      <a:pt x="33" y="46"/>
                    </a:lnTo>
                    <a:lnTo>
                      <a:pt x="33" y="47"/>
                    </a:lnTo>
                    <a:lnTo>
                      <a:pt x="43" y="50"/>
                    </a:lnTo>
                    <a:lnTo>
                      <a:pt x="49" y="52"/>
                    </a:lnTo>
                    <a:lnTo>
                      <a:pt x="58" y="58"/>
                    </a:lnTo>
                    <a:lnTo>
                      <a:pt x="33" y="59"/>
                    </a:lnTo>
                    <a:lnTo>
                      <a:pt x="33" y="9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95" name="Freeform 702"/>
              <p:cNvSpPr>
                <a:spLocks/>
              </p:cNvSpPr>
              <p:nvPr/>
            </p:nvSpPr>
            <p:spPr bwMode="auto">
              <a:xfrm>
                <a:off x="6494" y="4019"/>
                <a:ext cx="61" cy="112"/>
              </a:xfrm>
              <a:custGeom>
                <a:avLst/>
                <a:gdLst>
                  <a:gd name="T0" fmla="+- 0 6527 6494"/>
                  <a:gd name="T1" fmla="*/ T0 w 61"/>
                  <a:gd name="T2" fmla="+- 0 4065 4019"/>
                  <a:gd name="T3" fmla="*/ 4065 h 112"/>
                  <a:gd name="T4" fmla="+- 0 6521 6494"/>
                  <a:gd name="T5" fmla="*/ T4 w 61"/>
                  <a:gd name="T6" fmla="+- 0 4065 4019"/>
                  <a:gd name="T7" fmla="*/ 4065 h 112"/>
                  <a:gd name="T8" fmla="+- 0 6521 6494"/>
                  <a:gd name="T9" fmla="*/ T8 w 61"/>
                  <a:gd name="T10" fmla="+- 0 4036 4019"/>
                  <a:gd name="T11" fmla="*/ 4036 h 112"/>
                  <a:gd name="T12" fmla="+- 0 6548 6494"/>
                  <a:gd name="T13" fmla="*/ T12 w 61"/>
                  <a:gd name="T14" fmla="+- 0 4036 4019"/>
                  <a:gd name="T15" fmla="*/ 4036 h 112"/>
                  <a:gd name="T16" fmla="+- 0 6527 6494"/>
                  <a:gd name="T17" fmla="*/ T16 w 61"/>
                  <a:gd name="T18" fmla="+- 0 4036 4019"/>
                  <a:gd name="T19" fmla="*/ 4036 h 112"/>
                  <a:gd name="T20" fmla="+- 0 6527 6494"/>
                  <a:gd name="T21" fmla="*/ T20 w 61"/>
                  <a:gd name="T22" fmla="+- 0 4065 4019"/>
                  <a:gd name="T23" fmla="*/ 4065 h 112"/>
                </a:gdLst>
                <a:ahLst/>
                <a:cxnLst>
                  <a:cxn ang="0">
                    <a:pos x="T1" y="T3"/>
                  </a:cxn>
                  <a:cxn ang="0">
                    <a:pos x="T5" y="T7"/>
                  </a:cxn>
                  <a:cxn ang="0">
                    <a:pos x="T9" y="T11"/>
                  </a:cxn>
                  <a:cxn ang="0">
                    <a:pos x="T13" y="T15"/>
                  </a:cxn>
                  <a:cxn ang="0">
                    <a:pos x="T17" y="T19"/>
                  </a:cxn>
                  <a:cxn ang="0">
                    <a:pos x="T21" y="T23"/>
                  </a:cxn>
                </a:cxnLst>
                <a:rect l="0" t="0" r="r" b="b"/>
                <a:pathLst>
                  <a:path w="61" h="112">
                    <a:moveTo>
                      <a:pt x="33" y="46"/>
                    </a:moveTo>
                    <a:lnTo>
                      <a:pt x="27" y="46"/>
                    </a:lnTo>
                    <a:lnTo>
                      <a:pt x="27" y="17"/>
                    </a:lnTo>
                    <a:lnTo>
                      <a:pt x="54" y="17"/>
                    </a:lnTo>
                    <a:lnTo>
                      <a:pt x="33" y="17"/>
                    </a:lnTo>
                    <a:lnTo>
                      <a:pt x="33" y="46"/>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96" name="Freeform 701"/>
              <p:cNvSpPr>
                <a:spLocks/>
              </p:cNvSpPr>
              <p:nvPr/>
            </p:nvSpPr>
            <p:spPr bwMode="auto">
              <a:xfrm>
                <a:off x="6494" y="4019"/>
                <a:ext cx="61" cy="112"/>
              </a:xfrm>
              <a:custGeom>
                <a:avLst/>
                <a:gdLst>
                  <a:gd name="T0" fmla="+- 0 6552 6494"/>
                  <a:gd name="T1" fmla="*/ T0 w 61"/>
                  <a:gd name="T2" fmla="+- 0 4051 4019"/>
                  <a:gd name="T3" fmla="*/ 4051 h 112"/>
                  <a:gd name="T4" fmla="+- 0 6542 6494"/>
                  <a:gd name="T5" fmla="*/ T4 w 61"/>
                  <a:gd name="T6" fmla="+- 0 4051 4019"/>
                  <a:gd name="T7" fmla="*/ 4051 h 112"/>
                  <a:gd name="T8" fmla="+- 0 6542 6494"/>
                  <a:gd name="T9" fmla="*/ T8 w 61"/>
                  <a:gd name="T10" fmla="+- 0 4048 4019"/>
                  <a:gd name="T11" fmla="*/ 4048 h 112"/>
                  <a:gd name="T12" fmla="+- 0 6541 6494"/>
                  <a:gd name="T13" fmla="*/ T12 w 61"/>
                  <a:gd name="T14" fmla="+- 0 4045 4019"/>
                  <a:gd name="T15" fmla="*/ 4045 h 112"/>
                  <a:gd name="T16" fmla="+- 0 6539 6494"/>
                  <a:gd name="T17" fmla="*/ T16 w 61"/>
                  <a:gd name="T18" fmla="+- 0 4043 4019"/>
                  <a:gd name="T19" fmla="*/ 4043 h 112"/>
                  <a:gd name="T20" fmla="+- 0 6537 6494"/>
                  <a:gd name="T21" fmla="*/ T20 w 61"/>
                  <a:gd name="T22" fmla="+- 0 4039 4019"/>
                  <a:gd name="T23" fmla="*/ 4039 h 112"/>
                  <a:gd name="T24" fmla="+- 0 6533 6494"/>
                  <a:gd name="T25" fmla="*/ T24 w 61"/>
                  <a:gd name="T26" fmla="+- 0 4037 4019"/>
                  <a:gd name="T27" fmla="*/ 4037 h 112"/>
                  <a:gd name="T28" fmla="+- 0 6527 6494"/>
                  <a:gd name="T29" fmla="*/ T28 w 61"/>
                  <a:gd name="T30" fmla="+- 0 4036 4019"/>
                  <a:gd name="T31" fmla="*/ 4036 h 112"/>
                  <a:gd name="T32" fmla="+- 0 6548 6494"/>
                  <a:gd name="T33" fmla="*/ T32 w 61"/>
                  <a:gd name="T34" fmla="+- 0 4036 4019"/>
                  <a:gd name="T35" fmla="*/ 4036 h 112"/>
                  <a:gd name="T36" fmla="+- 0 6550 6494"/>
                  <a:gd name="T37" fmla="*/ T36 w 61"/>
                  <a:gd name="T38" fmla="+- 0 4038 4019"/>
                  <a:gd name="T39" fmla="*/ 4038 h 112"/>
                  <a:gd name="T40" fmla="+- 0 6552 6494"/>
                  <a:gd name="T41" fmla="*/ T40 w 61"/>
                  <a:gd name="T42" fmla="+- 0 4044 4019"/>
                  <a:gd name="T43" fmla="*/ 4044 h 112"/>
                  <a:gd name="T44" fmla="+- 0 6552 6494"/>
                  <a:gd name="T45" fmla="*/ T44 w 61"/>
                  <a:gd name="T46" fmla="+- 0 4051 4019"/>
                  <a:gd name="T47" fmla="*/ 4051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1" h="112">
                    <a:moveTo>
                      <a:pt x="58" y="32"/>
                    </a:moveTo>
                    <a:lnTo>
                      <a:pt x="48" y="32"/>
                    </a:lnTo>
                    <a:lnTo>
                      <a:pt x="48" y="29"/>
                    </a:lnTo>
                    <a:lnTo>
                      <a:pt x="47" y="26"/>
                    </a:lnTo>
                    <a:lnTo>
                      <a:pt x="45" y="24"/>
                    </a:lnTo>
                    <a:lnTo>
                      <a:pt x="43" y="20"/>
                    </a:lnTo>
                    <a:lnTo>
                      <a:pt x="39" y="18"/>
                    </a:lnTo>
                    <a:lnTo>
                      <a:pt x="33" y="17"/>
                    </a:lnTo>
                    <a:lnTo>
                      <a:pt x="54" y="17"/>
                    </a:lnTo>
                    <a:lnTo>
                      <a:pt x="56" y="19"/>
                    </a:lnTo>
                    <a:lnTo>
                      <a:pt x="58" y="25"/>
                    </a:lnTo>
                    <a:lnTo>
                      <a:pt x="58" y="3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97" name="Freeform 700"/>
              <p:cNvSpPr>
                <a:spLocks/>
              </p:cNvSpPr>
              <p:nvPr/>
            </p:nvSpPr>
            <p:spPr bwMode="auto">
              <a:xfrm>
                <a:off x="6494" y="4019"/>
                <a:ext cx="61" cy="112"/>
              </a:xfrm>
              <a:custGeom>
                <a:avLst/>
                <a:gdLst>
                  <a:gd name="T0" fmla="+- 0 6550 6494"/>
                  <a:gd name="T1" fmla="*/ T0 w 61"/>
                  <a:gd name="T2" fmla="+- 0 4110 4019"/>
                  <a:gd name="T3" fmla="*/ 4110 h 112"/>
                  <a:gd name="T4" fmla="+- 0 6527 6494"/>
                  <a:gd name="T5" fmla="*/ T4 w 61"/>
                  <a:gd name="T6" fmla="+- 0 4110 4019"/>
                  <a:gd name="T7" fmla="*/ 4110 h 112"/>
                  <a:gd name="T8" fmla="+- 0 6534 6494"/>
                  <a:gd name="T9" fmla="*/ T8 w 61"/>
                  <a:gd name="T10" fmla="+- 0 4109 4019"/>
                  <a:gd name="T11" fmla="*/ 4109 h 112"/>
                  <a:gd name="T12" fmla="+- 0 6539 6494"/>
                  <a:gd name="T13" fmla="*/ T12 w 61"/>
                  <a:gd name="T14" fmla="+- 0 4107 4019"/>
                  <a:gd name="T15" fmla="*/ 4107 h 112"/>
                  <a:gd name="T16" fmla="+- 0 6543 6494"/>
                  <a:gd name="T17" fmla="*/ T16 w 61"/>
                  <a:gd name="T18" fmla="+- 0 4100 4019"/>
                  <a:gd name="T19" fmla="*/ 4100 h 112"/>
                  <a:gd name="T20" fmla="+- 0 6544 6494"/>
                  <a:gd name="T21" fmla="*/ T20 w 61"/>
                  <a:gd name="T22" fmla="+- 0 4097 4019"/>
                  <a:gd name="T23" fmla="*/ 4097 h 112"/>
                  <a:gd name="T24" fmla="+- 0 6544 6494"/>
                  <a:gd name="T25" fmla="*/ T24 w 61"/>
                  <a:gd name="T26" fmla="+- 0 4089 4019"/>
                  <a:gd name="T27" fmla="*/ 4089 h 112"/>
                  <a:gd name="T28" fmla="+- 0 6542 6494"/>
                  <a:gd name="T29" fmla="*/ T28 w 61"/>
                  <a:gd name="T30" fmla="+- 0 4085 4019"/>
                  <a:gd name="T31" fmla="*/ 4085 h 112"/>
                  <a:gd name="T32" fmla="+- 0 6538 6494"/>
                  <a:gd name="T33" fmla="*/ T32 w 61"/>
                  <a:gd name="T34" fmla="+- 0 4082 4019"/>
                  <a:gd name="T35" fmla="*/ 4082 h 112"/>
                  <a:gd name="T36" fmla="+- 0 6536 6494"/>
                  <a:gd name="T37" fmla="*/ T36 w 61"/>
                  <a:gd name="T38" fmla="+- 0 4080 4019"/>
                  <a:gd name="T39" fmla="*/ 4080 h 112"/>
                  <a:gd name="T40" fmla="+- 0 6532 6494"/>
                  <a:gd name="T41" fmla="*/ T40 w 61"/>
                  <a:gd name="T42" fmla="+- 0 4079 4019"/>
                  <a:gd name="T43" fmla="*/ 4079 h 112"/>
                  <a:gd name="T44" fmla="+- 0 6527 6494"/>
                  <a:gd name="T45" fmla="*/ T44 w 61"/>
                  <a:gd name="T46" fmla="+- 0 4078 4019"/>
                  <a:gd name="T47" fmla="*/ 4078 h 112"/>
                  <a:gd name="T48" fmla="+- 0 6552 6494"/>
                  <a:gd name="T49" fmla="*/ T48 w 61"/>
                  <a:gd name="T50" fmla="+- 0 4078 4019"/>
                  <a:gd name="T51" fmla="*/ 4078 h 112"/>
                  <a:gd name="T52" fmla="+- 0 6554 6494"/>
                  <a:gd name="T53" fmla="*/ T52 w 61"/>
                  <a:gd name="T54" fmla="+- 0 4083 4019"/>
                  <a:gd name="T55" fmla="*/ 4083 h 112"/>
                  <a:gd name="T56" fmla="+- 0 6554 6494"/>
                  <a:gd name="T57" fmla="*/ T56 w 61"/>
                  <a:gd name="T58" fmla="+- 0 4102 4019"/>
                  <a:gd name="T59" fmla="*/ 4102 h 112"/>
                  <a:gd name="T60" fmla="+- 0 6551 6494"/>
                  <a:gd name="T61" fmla="*/ T60 w 61"/>
                  <a:gd name="T62" fmla="+- 0 4109 4019"/>
                  <a:gd name="T63" fmla="*/ 4109 h 112"/>
                  <a:gd name="T64" fmla="+- 0 6550 6494"/>
                  <a:gd name="T65" fmla="*/ T64 w 61"/>
                  <a:gd name="T66" fmla="+- 0 4110 4019"/>
                  <a:gd name="T67" fmla="*/ 4110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112">
                    <a:moveTo>
                      <a:pt x="56" y="91"/>
                    </a:moveTo>
                    <a:lnTo>
                      <a:pt x="33" y="91"/>
                    </a:lnTo>
                    <a:lnTo>
                      <a:pt x="40" y="90"/>
                    </a:lnTo>
                    <a:lnTo>
                      <a:pt x="45" y="88"/>
                    </a:lnTo>
                    <a:lnTo>
                      <a:pt x="49" y="81"/>
                    </a:lnTo>
                    <a:lnTo>
                      <a:pt x="50" y="78"/>
                    </a:lnTo>
                    <a:lnTo>
                      <a:pt x="50" y="70"/>
                    </a:lnTo>
                    <a:lnTo>
                      <a:pt x="48" y="66"/>
                    </a:lnTo>
                    <a:lnTo>
                      <a:pt x="44" y="63"/>
                    </a:lnTo>
                    <a:lnTo>
                      <a:pt x="42" y="61"/>
                    </a:lnTo>
                    <a:lnTo>
                      <a:pt x="38" y="60"/>
                    </a:lnTo>
                    <a:lnTo>
                      <a:pt x="33" y="59"/>
                    </a:lnTo>
                    <a:lnTo>
                      <a:pt x="58" y="59"/>
                    </a:lnTo>
                    <a:lnTo>
                      <a:pt x="60" y="64"/>
                    </a:lnTo>
                    <a:lnTo>
                      <a:pt x="60" y="83"/>
                    </a:lnTo>
                    <a:lnTo>
                      <a:pt x="57" y="90"/>
                    </a:lnTo>
                    <a:lnTo>
                      <a:pt x="56"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98" name="Freeform 699"/>
              <p:cNvSpPr>
                <a:spLocks/>
              </p:cNvSpPr>
              <p:nvPr/>
            </p:nvSpPr>
            <p:spPr bwMode="auto">
              <a:xfrm>
                <a:off x="6494" y="4019"/>
                <a:ext cx="61" cy="112"/>
              </a:xfrm>
              <a:custGeom>
                <a:avLst/>
                <a:gdLst>
                  <a:gd name="T0" fmla="+- 0 6527 6494"/>
                  <a:gd name="T1" fmla="*/ T0 w 61"/>
                  <a:gd name="T2" fmla="+- 0 4131 4019"/>
                  <a:gd name="T3" fmla="*/ 4131 h 112"/>
                  <a:gd name="T4" fmla="+- 0 6521 6494"/>
                  <a:gd name="T5" fmla="*/ T4 w 61"/>
                  <a:gd name="T6" fmla="+- 0 4131 4019"/>
                  <a:gd name="T7" fmla="*/ 4131 h 112"/>
                  <a:gd name="T8" fmla="+- 0 6521 6494"/>
                  <a:gd name="T9" fmla="*/ T8 w 61"/>
                  <a:gd name="T10" fmla="+- 0 4119 4019"/>
                  <a:gd name="T11" fmla="*/ 4119 h 112"/>
                  <a:gd name="T12" fmla="+- 0 6510 6494"/>
                  <a:gd name="T13" fmla="*/ T12 w 61"/>
                  <a:gd name="T14" fmla="+- 0 4118 4019"/>
                  <a:gd name="T15" fmla="*/ 4118 h 112"/>
                  <a:gd name="T16" fmla="+- 0 6502 6494"/>
                  <a:gd name="T17" fmla="*/ T16 w 61"/>
                  <a:gd name="T18" fmla="+- 0 4114 4019"/>
                  <a:gd name="T19" fmla="*/ 4114 h 112"/>
                  <a:gd name="T20" fmla="+- 0 6495 6494"/>
                  <a:gd name="T21" fmla="*/ T20 w 61"/>
                  <a:gd name="T22" fmla="+- 0 4102 4019"/>
                  <a:gd name="T23" fmla="*/ 4102 h 112"/>
                  <a:gd name="T24" fmla="+- 0 6494 6494"/>
                  <a:gd name="T25" fmla="*/ T24 w 61"/>
                  <a:gd name="T26" fmla="+- 0 4097 4019"/>
                  <a:gd name="T27" fmla="*/ 4097 h 112"/>
                  <a:gd name="T28" fmla="+- 0 6494 6494"/>
                  <a:gd name="T29" fmla="*/ T28 w 61"/>
                  <a:gd name="T30" fmla="+- 0 4089 4019"/>
                  <a:gd name="T31" fmla="*/ 4089 h 112"/>
                  <a:gd name="T32" fmla="+- 0 6505 6494"/>
                  <a:gd name="T33" fmla="*/ T32 w 61"/>
                  <a:gd name="T34" fmla="+- 0 4089 4019"/>
                  <a:gd name="T35" fmla="*/ 4089 h 112"/>
                  <a:gd name="T36" fmla="+- 0 6505 6494"/>
                  <a:gd name="T37" fmla="*/ T36 w 61"/>
                  <a:gd name="T38" fmla="+- 0 4095 4019"/>
                  <a:gd name="T39" fmla="*/ 4095 h 112"/>
                  <a:gd name="T40" fmla="+- 0 6506 6494"/>
                  <a:gd name="T41" fmla="*/ T40 w 61"/>
                  <a:gd name="T42" fmla="+- 0 4099 4019"/>
                  <a:gd name="T43" fmla="*/ 4099 h 112"/>
                  <a:gd name="T44" fmla="+- 0 6508 6494"/>
                  <a:gd name="T45" fmla="*/ T44 w 61"/>
                  <a:gd name="T46" fmla="+- 0 4102 4019"/>
                  <a:gd name="T47" fmla="*/ 4102 h 112"/>
                  <a:gd name="T48" fmla="+- 0 6510 6494"/>
                  <a:gd name="T49" fmla="*/ T48 w 61"/>
                  <a:gd name="T50" fmla="+- 0 4106 4019"/>
                  <a:gd name="T51" fmla="*/ 4106 h 112"/>
                  <a:gd name="T52" fmla="+- 0 6515 6494"/>
                  <a:gd name="T53" fmla="*/ T52 w 61"/>
                  <a:gd name="T54" fmla="+- 0 4109 4019"/>
                  <a:gd name="T55" fmla="*/ 4109 h 112"/>
                  <a:gd name="T56" fmla="+- 0 6521 6494"/>
                  <a:gd name="T57" fmla="*/ T56 w 61"/>
                  <a:gd name="T58" fmla="+- 0 4109 4019"/>
                  <a:gd name="T59" fmla="*/ 4109 h 112"/>
                  <a:gd name="T60" fmla="+- 0 6527 6494"/>
                  <a:gd name="T61" fmla="*/ T60 w 61"/>
                  <a:gd name="T62" fmla="+- 0 4109 4019"/>
                  <a:gd name="T63" fmla="*/ 4109 h 112"/>
                  <a:gd name="T64" fmla="+- 0 6527 6494"/>
                  <a:gd name="T65" fmla="*/ T64 w 61"/>
                  <a:gd name="T66" fmla="+- 0 4110 4019"/>
                  <a:gd name="T67" fmla="*/ 4110 h 112"/>
                  <a:gd name="T68" fmla="+- 0 6550 6494"/>
                  <a:gd name="T69" fmla="*/ T68 w 61"/>
                  <a:gd name="T70" fmla="+- 0 4110 4019"/>
                  <a:gd name="T71" fmla="*/ 4110 h 112"/>
                  <a:gd name="T72" fmla="+- 0 6544 6494"/>
                  <a:gd name="T73" fmla="*/ T72 w 61"/>
                  <a:gd name="T74" fmla="+- 0 4114 4019"/>
                  <a:gd name="T75" fmla="*/ 4114 h 112"/>
                  <a:gd name="T76" fmla="+- 0 6540 6494"/>
                  <a:gd name="T77" fmla="*/ T76 w 61"/>
                  <a:gd name="T78" fmla="+- 0 4116 4019"/>
                  <a:gd name="T79" fmla="*/ 4116 h 112"/>
                  <a:gd name="T80" fmla="+- 0 6534 6494"/>
                  <a:gd name="T81" fmla="*/ T80 w 61"/>
                  <a:gd name="T82" fmla="+- 0 4118 4019"/>
                  <a:gd name="T83" fmla="*/ 4118 h 112"/>
                  <a:gd name="T84" fmla="+- 0 6527 6494"/>
                  <a:gd name="T85" fmla="*/ T84 w 61"/>
                  <a:gd name="T86" fmla="+- 0 4119 4019"/>
                  <a:gd name="T87" fmla="*/ 4119 h 112"/>
                  <a:gd name="T88" fmla="+- 0 6527 6494"/>
                  <a:gd name="T89" fmla="*/ T88 w 61"/>
                  <a:gd name="T90" fmla="+- 0 4131 4019"/>
                  <a:gd name="T91" fmla="*/ 4131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1" h="112">
                    <a:moveTo>
                      <a:pt x="33" y="112"/>
                    </a:moveTo>
                    <a:lnTo>
                      <a:pt x="27" y="112"/>
                    </a:lnTo>
                    <a:lnTo>
                      <a:pt x="27" y="100"/>
                    </a:lnTo>
                    <a:lnTo>
                      <a:pt x="16" y="99"/>
                    </a:lnTo>
                    <a:lnTo>
                      <a:pt x="8" y="95"/>
                    </a:lnTo>
                    <a:lnTo>
                      <a:pt x="1" y="83"/>
                    </a:lnTo>
                    <a:lnTo>
                      <a:pt x="0" y="78"/>
                    </a:lnTo>
                    <a:lnTo>
                      <a:pt x="0" y="70"/>
                    </a:lnTo>
                    <a:lnTo>
                      <a:pt x="11" y="70"/>
                    </a:lnTo>
                    <a:lnTo>
                      <a:pt x="11" y="76"/>
                    </a:lnTo>
                    <a:lnTo>
                      <a:pt x="12" y="80"/>
                    </a:lnTo>
                    <a:lnTo>
                      <a:pt x="14" y="83"/>
                    </a:lnTo>
                    <a:lnTo>
                      <a:pt x="16" y="87"/>
                    </a:lnTo>
                    <a:lnTo>
                      <a:pt x="21" y="90"/>
                    </a:lnTo>
                    <a:lnTo>
                      <a:pt x="27" y="90"/>
                    </a:lnTo>
                    <a:lnTo>
                      <a:pt x="33" y="90"/>
                    </a:lnTo>
                    <a:lnTo>
                      <a:pt x="33" y="91"/>
                    </a:lnTo>
                    <a:lnTo>
                      <a:pt x="56" y="91"/>
                    </a:lnTo>
                    <a:lnTo>
                      <a:pt x="50" y="95"/>
                    </a:lnTo>
                    <a:lnTo>
                      <a:pt x="46" y="97"/>
                    </a:lnTo>
                    <a:lnTo>
                      <a:pt x="40" y="99"/>
                    </a:lnTo>
                    <a:lnTo>
                      <a:pt x="33" y="100"/>
                    </a:lnTo>
                    <a:lnTo>
                      <a:pt x="33" y="11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85" name="Group 696"/>
            <p:cNvGrpSpPr>
              <a:grpSpLocks/>
            </p:cNvGrpSpPr>
            <p:nvPr/>
          </p:nvGrpSpPr>
          <p:grpSpPr bwMode="auto">
            <a:xfrm>
              <a:off x="5858" y="3694"/>
              <a:ext cx="397" cy="189"/>
              <a:chOff x="5858" y="3694"/>
              <a:chExt cx="397" cy="189"/>
            </a:xfrm>
          </p:grpSpPr>
          <p:sp>
            <p:nvSpPr>
              <p:cNvPr id="393" name="Freeform 697"/>
              <p:cNvSpPr>
                <a:spLocks/>
              </p:cNvSpPr>
              <p:nvPr/>
            </p:nvSpPr>
            <p:spPr bwMode="auto">
              <a:xfrm>
                <a:off x="5858" y="3694"/>
                <a:ext cx="397" cy="189"/>
              </a:xfrm>
              <a:custGeom>
                <a:avLst/>
                <a:gdLst>
                  <a:gd name="T0" fmla="+- 0 5858 5858"/>
                  <a:gd name="T1" fmla="*/ T0 w 397"/>
                  <a:gd name="T2" fmla="+- 0 3694 3694"/>
                  <a:gd name="T3" fmla="*/ 3694 h 189"/>
                  <a:gd name="T4" fmla="+- 0 6254 5858"/>
                  <a:gd name="T5" fmla="*/ T4 w 397"/>
                  <a:gd name="T6" fmla="+- 0 3694 3694"/>
                  <a:gd name="T7" fmla="*/ 3694 h 189"/>
                  <a:gd name="T8" fmla="+- 0 6254 5858"/>
                  <a:gd name="T9" fmla="*/ T8 w 397"/>
                  <a:gd name="T10" fmla="+- 0 3882 3694"/>
                  <a:gd name="T11" fmla="*/ 3882 h 189"/>
                  <a:gd name="T12" fmla="+- 0 5858 5858"/>
                  <a:gd name="T13" fmla="*/ T12 w 397"/>
                  <a:gd name="T14" fmla="+- 0 3882 3694"/>
                  <a:gd name="T15" fmla="*/ 3882 h 189"/>
                  <a:gd name="T16" fmla="+- 0 5858 5858"/>
                  <a:gd name="T17" fmla="*/ T16 w 397"/>
                  <a:gd name="T18" fmla="+- 0 3694 3694"/>
                  <a:gd name="T19" fmla="*/ 3694 h 189"/>
                </a:gdLst>
                <a:ahLst/>
                <a:cxnLst>
                  <a:cxn ang="0">
                    <a:pos x="T1" y="T3"/>
                  </a:cxn>
                  <a:cxn ang="0">
                    <a:pos x="T5" y="T7"/>
                  </a:cxn>
                  <a:cxn ang="0">
                    <a:pos x="T9" y="T11"/>
                  </a:cxn>
                  <a:cxn ang="0">
                    <a:pos x="T13" y="T15"/>
                  </a:cxn>
                  <a:cxn ang="0">
                    <a:pos x="T17" y="T19"/>
                  </a:cxn>
                </a:cxnLst>
                <a:rect l="0" t="0" r="r" b="b"/>
                <a:pathLst>
                  <a:path w="397" h="189">
                    <a:moveTo>
                      <a:pt x="0" y="0"/>
                    </a:moveTo>
                    <a:lnTo>
                      <a:pt x="396" y="0"/>
                    </a:lnTo>
                    <a:lnTo>
                      <a:pt x="396" y="188"/>
                    </a:lnTo>
                    <a:lnTo>
                      <a:pt x="0" y="188"/>
                    </a:lnTo>
                    <a:lnTo>
                      <a:pt x="0" y="0"/>
                    </a:lnTo>
                    <a:close/>
                  </a:path>
                </a:pathLst>
              </a:custGeom>
              <a:noFill/>
              <a:ln w="15684">
                <a:solidFill>
                  <a:srgbClr val="9BD0D5"/>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86" name="Group 694"/>
            <p:cNvGrpSpPr>
              <a:grpSpLocks/>
            </p:cNvGrpSpPr>
            <p:nvPr/>
          </p:nvGrpSpPr>
          <p:grpSpPr bwMode="auto">
            <a:xfrm>
              <a:off x="6080" y="3718"/>
              <a:ext cx="151" cy="141"/>
              <a:chOff x="6080" y="3718"/>
              <a:chExt cx="151" cy="141"/>
            </a:xfrm>
          </p:grpSpPr>
          <p:sp>
            <p:nvSpPr>
              <p:cNvPr id="392" name="Freeform 695"/>
              <p:cNvSpPr>
                <a:spLocks/>
              </p:cNvSpPr>
              <p:nvPr/>
            </p:nvSpPr>
            <p:spPr bwMode="auto">
              <a:xfrm>
                <a:off x="6080" y="3718"/>
                <a:ext cx="151" cy="141"/>
              </a:xfrm>
              <a:custGeom>
                <a:avLst/>
                <a:gdLst>
                  <a:gd name="T0" fmla="+- 0 6231 6080"/>
                  <a:gd name="T1" fmla="*/ T0 w 151"/>
                  <a:gd name="T2" fmla="+- 0 3859 3718"/>
                  <a:gd name="T3" fmla="*/ 3859 h 141"/>
                  <a:gd name="T4" fmla="+- 0 6100 6080"/>
                  <a:gd name="T5" fmla="*/ T4 w 151"/>
                  <a:gd name="T6" fmla="+- 0 3846 3718"/>
                  <a:gd name="T7" fmla="*/ 3846 h 141"/>
                  <a:gd name="T8" fmla="+- 0 6110 6080"/>
                  <a:gd name="T9" fmla="*/ T8 w 151"/>
                  <a:gd name="T10" fmla="+- 0 3830 3718"/>
                  <a:gd name="T11" fmla="*/ 3830 h 141"/>
                  <a:gd name="T12" fmla="+- 0 6117 6080"/>
                  <a:gd name="T13" fmla="*/ T12 w 151"/>
                  <a:gd name="T14" fmla="+- 0 3810 3718"/>
                  <a:gd name="T15" fmla="*/ 3810 h 141"/>
                  <a:gd name="T16" fmla="+- 0 6108 6080"/>
                  <a:gd name="T17" fmla="*/ T16 w 151"/>
                  <a:gd name="T18" fmla="+- 0 3746 3718"/>
                  <a:gd name="T19" fmla="*/ 3746 h 141"/>
                  <a:gd name="T20" fmla="+- 0 6080 6080"/>
                  <a:gd name="T21" fmla="*/ T20 w 151"/>
                  <a:gd name="T22" fmla="+- 0 3718 3718"/>
                  <a:gd name="T23" fmla="*/ 3718 h 141"/>
                  <a:gd name="T24" fmla="+- 0 6231 6080"/>
                  <a:gd name="T25" fmla="*/ T24 w 151"/>
                  <a:gd name="T26" fmla="+- 0 3718 3718"/>
                  <a:gd name="T27" fmla="*/ 3718 h 141"/>
                  <a:gd name="T28" fmla="+- 0 6231 6080"/>
                  <a:gd name="T29" fmla="*/ T28 w 151"/>
                  <a:gd name="T30" fmla="+- 0 3859 3718"/>
                  <a:gd name="T31" fmla="*/ 3859 h 14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1" h="141">
                    <a:moveTo>
                      <a:pt x="151" y="141"/>
                    </a:moveTo>
                    <a:lnTo>
                      <a:pt x="20" y="128"/>
                    </a:lnTo>
                    <a:lnTo>
                      <a:pt x="30" y="112"/>
                    </a:lnTo>
                    <a:lnTo>
                      <a:pt x="37" y="92"/>
                    </a:lnTo>
                    <a:lnTo>
                      <a:pt x="28" y="28"/>
                    </a:lnTo>
                    <a:lnTo>
                      <a:pt x="0" y="0"/>
                    </a:lnTo>
                    <a:lnTo>
                      <a:pt x="151" y="0"/>
                    </a:lnTo>
                    <a:lnTo>
                      <a:pt x="151"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87" name="Group 692"/>
            <p:cNvGrpSpPr>
              <a:grpSpLocks/>
            </p:cNvGrpSpPr>
            <p:nvPr/>
          </p:nvGrpSpPr>
          <p:grpSpPr bwMode="auto">
            <a:xfrm>
              <a:off x="5877" y="3718"/>
              <a:ext cx="143" cy="141"/>
              <a:chOff x="5877" y="3718"/>
              <a:chExt cx="143" cy="141"/>
            </a:xfrm>
          </p:grpSpPr>
          <p:sp>
            <p:nvSpPr>
              <p:cNvPr id="391" name="Freeform 693"/>
              <p:cNvSpPr>
                <a:spLocks/>
              </p:cNvSpPr>
              <p:nvPr/>
            </p:nvSpPr>
            <p:spPr bwMode="auto">
              <a:xfrm>
                <a:off x="5877" y="3718"/>
                <a:ext cx="143" cy="141"/>
              </a:xfrm>
              <a:custGeom>
                <a:avLst/>
                <a:gdLst>
                  <a:gd name="T0" fmla="+- 0 6015 5877"/>
                  <a:gd name="T1" fmla="*/ T0 w 143"/>
                  <a:gd name="T2" fmla="+- 0 3859 3718"/>
                  <a:gd name="T3" fmla="*/ 3859 h 141"/>
                  <a:gd name="T4" fmla="+- 0 5877 5877"/>
                  <a:gd name="T5" fmla="*/ T4 w 143"/>
                  <a:gd name="T6" fmla="+- 0 3859 3718"/>
                  <a:gd name="T7" fmla="*/ 3859 h 141"/>
                  <a:gd name="T8" fmla="+- 0 5877 5877"/>
                  <a:gd name="T9" fmla="*/ T8 w 143"/>
                  <a:gd name="T10" fmla="+- 0 3718 3718"/>
                  <a:gd name="T11" fmla="*/ 3718 h 141"/>
                  <a:gd name="T12" fmla="+- 0 6020 5877"/>
                  <a:gd name="T13" fmla="*/ T12 w 143"/>
                  <a:gd name="T14" fmla="+- 0 3719 3718"/>
                  <a:gd name="T15" fmla="*/ 3719 h 141"/>
                  <a:gd name="T16" fmla="+- 0 6005 5877"/>
                  <a:gd name="T17" fmla="*/ T16 w 143"/>
                  <a:gd name="T18" fmla="+- 0 3731 3718"/>
                  <a:gd name="T19" fmla="*/ 3731 h 141"/>
                  <a:gd name="T20" fmla="+- 0 5994 5877"/>
                  <a:gd name="T21" fmla="*/ T20 w 143"/>
                  <a:gd name="T22" fmla="+- 0 3748 3718"/>
                  <a:gd name="T23" fmla="*/ 3748 h 141"/>
                  <a:gd name="T24" fmla="+- 0 5986 5877"/>
                  <a:gd name="T25" fmla="*/ T24 w 143"/>
                  <a:gd name="T26" fmla="+- 0 3768 3718"/>
                  <a:gd name="T27" fmla="*/ 3768 h 141"/>
                  <a:gd name="T28" fmla="+- 0 5983 5877"/>
                  <a:gd name="T29" fmla="*/ T28 w 143"/>
                  <a:gd name="T30" fmla="+- 0 3791 3718"/>
                  <a:gd name="T31" fmla="*/ 3791 h 141"/>
                  <a:gd name="T32" fmla="+- 0 5985 5877"/>
                  <a:gd name="T33" fmla="*/ T32 w 143"/>
                  <a:gd name="T34" fmla="+- 0 3807 3718"/>
                  <a:gd name="T35" fmla="*/ 3807 h 141"/>
                  <a:gd name="T36" fmla="+- 0 5991 5877"/>
                  <a:gd name="T37" fmla="*/ T36 w 143"/>
                  <a:gd name="T38" fmla="+- 0 3826 3718"/>
                  <a:gd name="T39" fmla="*/ 3826 h 141"/>
                  <a:gd name="T40" fmla="+- 0 6001 5877"/>
                  <a:gd name="T41" fmla="*/ T40 w 143"/>
                  <a:gd name="T42" fmla="+- 0 3844 3718"/>
                  <a:gd name="T43" fmla="*/ 3844 h 141"/>
                  <a:gd name="T44" fmla="+- 0 6015 5877"/>
                  <a:gd name="T45" fmla="*/ T44 w 143"/>
                  <a:gd name="T46" fmla="+- 0 3859 3718"/>
                  <a:gd name="T47" fmla="*/ 3859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3" h="141">
                    <a:moveTo>
                      <a:pt x="138" y="141"/>
                    </a:moveTo>
                    <a:lnTo>
                      <a:pt x="0" y="141"/>
                    </a:lnTo>
                    <a:lnTo>
                      <a:pt x="0" y="0"/>
                    </a:lnTo>
                    <a:lnTo>
                      <a:pt x="143" y="1"/>
                    </a:lnTo>
                    <a:lnTo>
                      <a:pt x="128" y="13"/>
                    </a:lnTo>
                    <a:lnTo>
                      <a:pt x="117" y="30"/>
                    </a:lnTo>
                    <a:lnTo>
                      <a:pt x="109" y="50"/>
                    </a:lnTo>
                    <a:lnTo>
                      <a:pt x="106" y="73"/>
                    </a:lnTo>
                    <a:lnTo>
                      <a:pt x="108" y="89"/>
                    </a:lnTo>
                    <a:lnTo>
                      <a:pt x="114" y="108"/>
                    </a:lnTo>
                    <a:lnTo>
                      <a:pt x="124" y="126"/>
                    </a:lnTo>
                    <a:lnTo>
                      <a:pt x="138"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88" name="Group 686"/>
            <p:cNvGrpSpPr>
              <a:grpSpLocks/>
            </p:cNvGrpSpPr>
            <p:nvPr/>
          </p:nvGrpSpPr>
          <p:grpSpPr bwMode="auto">
            <a:xfrm>
              <a:off x="6022" y="3731"/>
              <a:ext cx="61" cy="112"/>
              <a:chOff x="6022" y="3731"/>
              <a:chExt cx="61" cy="112"/>
            </a:xfrm>
          </p:grpSpPr>
          <p:sp>
            <p:nvSpPr>
              <p:cNvPr id="386" name="Freeform 691"/>
              <p:cNvSpPr>
                <a:spLocks/>
              </p:cNvSpPr>
              <p:nvPr/>
            </p:nvSpPr>
            <p:spPr bwMode="auto">
              <a:xfrm>
                <a:off x="6022" y="3731"/>
                <a:ext cx="61" cy="112"/>
              </a:xfrm>
              <a:custGeom>
                <a:avLst/>
                <a:gdLst>
                  <a:gd name="T0" fmla="+- 0 6055 6022"/>
                  <a:gd name="T1" fmla="*/ T0 w 61"/>
                  <a:gd name="T2" fmla="+- 0 3821 3731"/>
                  <a:gd name="T3" fmla="*/ 3821 h 112"/>
                  <a:gd name="T4" fmla="+- 0 6049 6022"/>
                  <a:gd name="T5" fmla="*/ T4 w 61"/>
                  <a:gd name="T6" fmla="+- 0 3821 3731"/>
                  <a:gd name="T7" fmla="*/ 3821 h 112"/>
                  <a:gd name="T8" fmla="+- 0 6049 6022"/>
                  <a:gd name="T9" fmla="*/ T8 w 61"/>
                  <a:gd name="T10" fmla="+- 0 3788 3731"/>
                  <a:gd name="T11" fmla="*/ 3788 h 112"/>
                  <a:gd name="T12" fmla="+- 0 6040 6022"/>
                  <a:gd name="T13" fmla="*/ T12 w 61"/>
                  <a:gd name="T14" fmla="+- 0 3786 3731"/>
                  <a:gd name="T15" fmla="*/ 3786 h 112"/>
                  <a:gd name="T16" fmla="+- 0 6034 6022"/>
                  <a:gd name="T17" fmla="*/ T16 w 61"/>
                  <a:gd name="T18" fmla="+- 0 3783 3731"/>
                  <a:gd name="T19" fmla="*/ 3783 h 112"/>
                  <a:gd name="T20" fmla="+- 0 6025 6022"/>
                  <a:gd name="T21" fmla="*/ T20 w 61"/>
                  <a:gd name="T22" fmla="+- 0 3776 3731"/>
                  <a:gd name="T23" fmla="*/ 3776 h 112"/>
                  <a:gd name="T24" fmla="+- 0 6023 6022"/>
                  <a:gd name="T25" fmla="*/ T24 w 61"/>
                  <a:gd name="T26" fmla="+- 0 3770 3731"/>
                  <a:gd name="T27" fmla="*/ 3770 h 112"/>
                  <a:gd name="T28" fmla="+- 0 6023 6022"/>
                  <a:gd name="T29" fmla="*/ T28 w 61"/>
                  <a:gd name="T30" fmla="+- 0 3757 3731"/>
                  <a:gd name="T31" fmla="*/ 3757 h 112"/>
                  <a:gd name="T32" fmla="+- 0 6026 6022"/>
                  <a:gd name="T33" fmla="*/ T32 w 61"/>
                  <a:gd name="T34" fmla="+- 0 3751 3731"/>
                  <a:gd name="T35" fmla="*/ 3751 h 112"/>
                  <a:gd name="T36" fmla="+- 0 6035 6022"/>
                  <a:gd name="T37" fmla="*/ T36 w 61"/>
                  <a:gd name="T38" fmla="+- 0 3742 3731"/>
                  <a:gd name="T39" fmla="*/ 3742 h 112"/>
                  <a:gd name="T40" fmla="+- 0 6041 6022"/>
                  <a:gd name="T41" fmla="*/ T40 w 61"/>
                  <a:gd name="T42" fmla="+- 0 3739 3731"/>
                  <a:gd name="T43" fmla="*/ 3739 h 112"/>
                  <a:gd name="T44" fmla="+- 0 6049 6022"/>
                  <a:gd name="T45" fmla="*/ T44 w 61"/>
                  <a:gd name="T46" fmla="+- 0 3739 3731"/>
                  <a:gd name="T47" fmla="*/ 3739 h 112"/>
                  <a:gd name="T48" fmla="+- 0 6049 6022"/>
                  <a:gd name="T49" fmla="*/ T48 w 61"/>
                  <a:gd name="T50" fmla="+- 0 3731 3731"/>
                  <a:gd name="T51" fmla="*/ 3731 h 112"/>
                  <a:gd name="T52" fmla="+- 0 6055 6022"/>
                  <a:gd name="T53" fmla="*/ T52 w 61"/>
                  <a:gd name="T54" fmla="+- 0 3731 3731"/>
                  <a:gd name="T55" fmla="*/ 3731 h 112"/>
                  <a:gd name="T56" fmla="+- 0 6055 6022"/>
                  <a:gd name="T57" fmla="*/ T56 w 61"/>
                  <a:gd name="T58" fmla="+- 0 3739 3731"/>
                  <a:gd name="T59" fmla="*/ 3739 h 112"/>
                  <a:gd name="T60" fmla="+- 0 6063 6022"/>
                  <a:gd name="T61" fmla="*/ T60 w 61"/>
                  <a:gd name="T62" fmla="+- 0 3739 3731"/>
                  <a:gd name="T63" fmla="*/ 3739 h 112"/>
                  <a:gd name="T64" fmla="+- 0 6069 6022"/>
                  <a:gd name="T65" fmla="*/ T64 w 61"/>
                  <a:gd name="T66" fmla="+- 0 3742 3731"/>
                  <a:gd name="T67" fmla="*/ 3742 h 112"/>
                  <a:gd name="T68" fmla="+- 0 6073 6022"/>
                  <a:gd name="T69" fmla="*/ T68 w 61"/>
                  <a:gd name="T70" fmla="+- 0 3746 3731"/>
                  <a:gd name="T71" fmla="*/ 3746 h 112"/>
                  <a:gd name="T72" fmla="+- 0 6075 6022"/>
                  <a:gd name="T73" fmla="*/ T72 w 61"/>
                  <a:gd name="T74" fmla="+- 0 3748 3731"/>
                  <a:gd name="T75" fmla="*/ 3748 h 112"/>
                  <a:gd name="T76" fmla="+- 0 6049 6022"/>
                  <a:gd name="T77" fmla="*/ T76 w 61"/>
                  <a:gd name="T78" fmla="+- 0 3748 3731"/>
                  <a:gd name="T79" fmla="*/ 3748 h 112"/>
                  <a:gd name="T80" fmla="+- 0 6044 6022"/>
                  <a:gd name="T81" fmla="*/ T80 w 61"/>
                  <a:gd name="T82" fmla="+- 0 3748 3731"/>
                  <a:gd name="T83" fmla="*/ 3748 h 112"/>
                  <a:gd name="T84" fmla="+- 0 6040 6022"/>
                  <a:gd name="T85" fmla="*/ T84 w 61"/>
                  <a:gd name="T86" fmla="+- 0 3750 3731"/>
                  <a:gd name="T87" fmla="*/ 3750 h 112"/>
                  <a:gd name="T88" fmla="+- 0 6038 6022"/>
                  <a:gd name="T89" fmla="*/ T88 w 61"/>
                  <a:gd name="T90" fmla="+- 0 3753 3731"/>
                  <a:gd name="T91" fmla="*/ 3753 h 112"/>
                  <a:gd name="T92" fmla="+- 0 6035 6022"/>
                  <a:gd name="T93" fmla="*/ T92 w 61"/>
                  <a:gd name="T94" fmla="+- 0 3756 3731"/>
                  <a:gd name="T95" fmla="*/ 3756 h 112"/>
                  <a:gd name="T96" fmla="+- 0 6034 6022"/>
                  <a:gd name="T97" fmla="*/ T96 w 61"/>
                  <a:gd name="T98" fmla="+- 0 3759 3731"/>
                  <a:gd name="T99" fmla="*/ 3759 h 112"/>
                  <a:gd name="T100" fmla="+- 0 6034 6022"/>
                  <a:gd name="T101" fmla="*/ T100 w 61"/>
                  <a:gd name="T102" fmla="+- 0 3767 3731"/>
                  <a:gd name="T103" fmla="*/ 3767 h 112"/>
                  <a:gd name="T104" fmla="+- 0 6036 6022"/>
                  <a:gd name="T105" fmla="*/ T104 w 61"/>
                  <a:gd name="T106" fmla="+- 0 3770 3731"/>
                  <a:gd name="T107" fmla="*/ 3770 h 112"/>
                  <a:gd name="T108" fmla="+- 0 6038 6022"/>
                  <a:gd name="T109" fmla="*/ T108 w 61"/>
                  <a:gd name="T110" fmla="+- 0 3772 3731"/>
                  <a:gd name="T111" fmla="*/ 3772 h 112"/>
                  <a:gd name="T112" fmla="+- 0 6041 6022"/>
                  <a:gd name="T113" fmla="*/ T112 w 61"/>
                  <a:gd name="T114" fmla="+- 0 3774 3731"/>
                  <a:gd name="T115" fmla="*/ 3774 h 112"/>
                  <a:gd name="T116" fmla="+- 0 6045 6022"/>
                  <a:gd name="T117" fmla="*/ T116 w 61"/>
                  <a:gd name="T118" fmla="+- 0 3776 3731"/>
                  <a:gd name="T119" fmla="*/ 3776 h 112"/>
                  <a:gd name="T120" fmla="+- 0 6049 6022"/>
                  <a:gd name="T121" fmla="*/ T120 w 61"/>
                  <a:gd name="T122" fmla="+- 0 3777 3731"/>
                  <a:gd name="T123" fmla="*/ 3777 h 112"/>
                  <a:gd name="T124" fmla="+- 0 6055 6022"/>
                  <a:gd name="T125" fmla="*/ T124 w 61"/>
                  <a:gd name="T126" fmla="+- 0 3777 3731"/>
                  <a:gd name="T127" fmla="*/ 3777 h 112"/>
                  <a:gd name="T128" fmla="+- 0 6055 6022"/>
                  <a:gd name="T129" fmla="*/ T128 w 61"/>
                  <a:gd name="T130" fmla="+- 0 3778 3731"/>
                  <a:gd name="T131" fmla="*/ 3778 h 112"/>
                  <a:gd name="T132" fmla="+- 0 6064 6022"/>
                  <a:gd name="T133" fmla="*/ T132 w 61"/>
                  <a:gd name="T134" fmla="+- 0 3781 3731"/>
                  <a:gd name="T135" fmla="*/ 3781 h 112"/>
                  <a:gd name="T136" fmla="+- 0 6071 6022"/>
                  <a:gd name="T137" fmla="*/ T136 w 61"/>
                  <a:gd name="T138" fmla="+- 0 3783 3731"/>
                  <a:gd name="T139" fmla="*/ 3783 h 112"/>
                  <a:gd name="T140" fmla="+- 0 6079 6022"/>
                  <a:gd name="T141" fmla="*/ T140 w 61"/>
                  <a:gd name="T142" fmla="+- 0 3789 3731"/>
                  <a:gd name="T143" fmla="*/ 3789 h 112"/>
                  <a:gd name="T144" fmla="+- 0 6055 6022"/>
                  <a:gd name="T145" fmla="*/ T144 w 61"/>
                  <a:gd name="T146" fmla="+- 0 3789 3731"/>
                  <a:gd name="T147" fmla="*/ 3789 h 112"/>
                  <a:gd name="T148" fmla="+- 0 6055 6022"/>
                  <a:gd name="T149" fmla="*/ T148 w 61"/>
                  <a:gd name="T150" fmla="+- 0 3821 3731"/>
                  <a:gd name="T151" fmla="*/ 3821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61" h="112">
                    <a:moveTo>
                      <a:pt x="33" y="90"/>
                    </a:moveTo>
                    <a:lnTo>
                      <a:pt x="27" y="90"/>
                    </a:lnTo>
                    <a:lnTo>
                      <a:pt x="27" y="57"/>
                    </a:lnTo>
                    <a:lnTo>
                      <a:pt x="18" y="55"/>
                    </a:lnTo>
                    <a:lnTo>
                      <a:pt x="12" y="52"/>
                    </a:lnTo>
                    <a:lnTo>
                      <a:pt x="3" y="45"/>
                    </a:lnTo>
                    <a:lnTo>
                      <a:pt x="1" y="39"/>
                    </a:lnTo>
                    <a:lnTo>
                      <a:pt x="1" y="26"/>
                    </a:lnTo>
                    <a:lnTo>
                      <a:pt x="4" y="20"/>
                    </a:lnTo>
                    <a:lnTo>
                      <a:pt x="13" y="11"/>
                    </a:lnTo>
                    <a:lnTo>
                      <a:pt x="19" y="8"/>
                    </a:lnTo>
                    <a:lnTo>
                      <a:pt x="27" y="8"/>
                    </a:lnTo>
                    <a:lnTo>
                      <a:pt x="27" y="0"/>
                    </a:lnTo>
                    <a:lnTo>
                      <a:pt x="33" y="0"/>
                    </a:lnTo>
                    <a:lnTo>
                      <a:pt x="33" y="8"/>
                    </a:lnTo>
                    <a:lnTo>
                      <a:pt x="41" y="8"/>
                    </a:lnTo>
                    <a:lnTo>
                      <a:pt x="47" y="11"/>
                    </a:lnTo>
                    <a:lnTo>
                      <a:pt x="51" y="15"/>
                    </a:lnTo>
                    <a:lnTo>
                      <a:pt x="53" y="17"/>
                    </a:lnTo>
                    <a:lnTo>
                      <a:pt x="27" y="17"/>
                    </a:lnTo>
                    <a:lnTo>
                      <a:pt x="22" y="17"/>
                    </a:lnTo>
                    <a:lnTo>
                      <a:pt x="18" y="19"/>
                    </a:lnTo>
                    <a:lnTo>
                      <a:pt x="16" y="22"/>
                    </a:lnTo>
                    <a:lnTo>
                      <a:pt x="13" y="25"/>
                    </a:lnTo>
                    <a:lnTo>
                      <a:pt x="12" y="28"/>
                    </a:lnTo>
                    <a:lnTo>
                      <a:pt x="12" y="36"/>
                    </a:lnTo>
                    <a:lnTo>
                      <a:pt x="14" y="39"/>
                    </a:lnTo>
                    <a:lnTo>
                      <a:pt x="16" y="41"/>
                    </a:lnTo>
                    <a:lnTo>
                      <a:pt x="19" y="43"/>
                    </a:lnTo>
                    <a:lnTo>
                      <a:pt x="23" y="45"/>
                    </a:lnTo>
                    <a:lnTo>
                      <a:pt x="27" y="46"/>
                    </a:lnTo>
                    <a:lnTo>
                      <a:pt x="33" y="46"/>
                    </a:lnTo>
                    <a:lnTo>
                      <a:pt x="33" y="47"/>
                    </a:lnTo>
                    <a:lnTo>
                      <a:pt x="42" y="50"/>
                    </a:lnTo>
                    <a:lnTo>
                      <a:pt x="49" y="52"/>
                    </a:lnTo>
                    <a:lnTo>
                      <a:pt x="57" y="58"/>
                    </a:lnTo>
                    <a:lnTo>
                      <a:pt x="33" y="58"/>
                    </a:lnTo>
                    <a:lnTo>
                      <a:pt x="33" y="9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87" name="Freeform 690"/>
              <p:cNvSpPr>
                <a:spLocks/>
              </p:cNvSpPr>
              <p:nvPr/>
            </p:nvSpPr>
            <p:spPr bwMode="auto">
              <a:xfrm>
                <a:off x="6022" y="3731"/>
                <a:ext cx="61" cy="112"/>
              </a:xfrm>
              <a:custGeom>
                <a:avLst/>
                <a:gdLst>
                  <a:gd name="T0" fmla="+- 0 6055 6022"/>
                  <a:gd name="T1" fmla="*/ T0 w 61"/>
                  <a:gd name="T2" fmla="+- 0 3777 3731"/>
                  <a:gd name="T3" fmla="*/ 3777 h 112"/>
                  <a:gd name="T4" fmla="+- 0 6049 6022"/>
                  <a:gd name="T5" fmla="*/ T4 w 61"/>
                  <a:gd name="T6" fmla="+- 0 3777 3731"/>
                  <a:gd name="T7" fmla="*/ 3777 h 112"/>
                  <a:gd name="T8" fmla="+- 0 6049 6022"/>
                  <a:gd name="T9" fmla="*/ T8 w 61"/>
                  <a:gd name="T10" fmla="+- 0 3748 3731"/>
                  <a:gd name="T11" fmla="*/ 3748 h 112"/>
                  <a:gd name="T12" fmla="+- 0 6075 6022"/>
                  <a:gd name="T13" fmla="*/ T12 w 61"/>
                  <a:gd name="T14" fmla="+- 0 3748 3731"/>
                  <a:gd name="T15" fmla="*/ 3748 h 112"/>
                  <a:gd name="T16" fmla="+- 0 6055 6022"/>
                  <a:gd name="T17" fmla="*/ T16 w 61"/>
                  <a:gd name="T18" fmla="+- 0 3748 3731"/>
                  <a:gd name="T19" fmla="*/ 3748 h 112"/>
                  <a:gd name="T20" fmla="+- 0 6055 6022"/>
                  <a:gd name="T21" fmla="*/ T20 w 61"/>
                  <a:gd name="T22" fmla="+- 0 3777 3731"/>
                  <a:gd name="T23" fmla="*/ 3777 h 112"/>
                </a:gdLst>
                <a:ahLst/>
                <a:cxnLst>
                  <a:cxn ang="0">
                    <a:pos x="T1" y="T3"/>
                  </a:cxn>
                  <a:cxn ang="0">
                    <a:pos x="T5" y="T7"/>
                  </a:cxn>
                  <a:cxn ang="0">
                    <a:pos x="T9" y="T11"/>
                  </a:cxn>
                  <a:cxn ang="0">
                    <a:pos x="T13" y="T15"/>
                  </a:cxn>
                  <a:cxn ang="0">
                    <a:pos x="T17" y="T19"/>
                  </a:cxn>
                  <a:cxn ang="0">
                    <a:pos x="T21" y="T23"/>
                  </a:cxn>
                </a:cxnLst>
                <a:rect l="0" t="0" r="r" b="b"/>
                <a:pathLst>
                  <a:path w="61" h="112">
                    <a:moveTo>
                      <a:pt x="33" y="46"/>
                    </a:moveTo>
                    <a:lnTo>
                      <a:pt x="27" y="46"/>
                    </a:lnTo>
                    <a:lnTo>
                      <a:pt x="27" y="17"/>
                    </a:lnTo>
                    <a:lnTo>
                      <a:pt x="53" y="17"/>
                    </a:lnTo>
                    <a:lnTo>
                      <a:pt x="33" y="17"/>
                    </a:lnTo>
                    <a:lnTo>
                      <a:pt x="33" y="46"/>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88" name="Freeform 689"/>
              <p:cNvSpPr>
                <a:spLocks/>
              </p:cNvSpPr>
              <p:nvPr/>
            </p:nvSpPr>
            <p:spPr bwMode="auto">
              <a:xfrm>
                <a:off x="6022" y="3731"/>
                <a:ext cx="61" cy="112"/>
              </a:xfrm>
              <a:custGeom>
                <a:avLst/>
                <a:gdLst>
                  <a:gd name="T0" fmla="+- 0 6080 6022"/>
                  <a:gd name="T1" fmla="*/ T0 w 61"/>
                  <a:gd name="T2" fmla="+- 0 3763 3731"/>
                  <a:gd name="T3" fmla="*/ 3763 h 112"/>
                  <a:gd name="T4" fmla="+- 0 6069 6022"/>
                  <a:gd name="T5" fmla="*/ T4 w 61"/>
                  <a:gd name="T6" fmla="+- 0 3763 3731"/>
                  <a:gd name="T7" fmla="*/ 3763 h 112"/>
                  <a:gd name="T8" fmla="+- 0 6069 6022"/>
                  <a:gd name="T9" fmla="*/ T8 w 61"/>
                  <a:gd name="T10" fmla="+- 0 3760 3731"/>
                  <a:gd name="T11" fmla="*/ 3760 h 112"/>
                  <a:gd name="T12" fmla="+- 0 6068 6022"/>
                  <a:gd name="T13" fmla="*/ T12 w 61"/>
                  <a:gd name="T14" fmla="+- 0 3757 3731"/>
                  <a:gd name="T15" fmla="*/ 3757 h 112"/>
                  <a:gd name="T16" fmla="+- 0 6067 6022"/>
                  <a:gd name="T17" fmla="*/ T16 w 61"/>
                  <a:gd name="T18" fmla="+- 0 3755 3731"/>
                  <a:gd name="T19" fmla="*/ 3755 h 112"/>
                  <a:gd name="T20" fmla="+- 0 6064 6022"/>
                  <a:gd name="T21" fmla="*/ T20 w 61"/>
                  <a:gd name="T22" fmla="+- 0 3751 3731"/>
                  <a:gd name="T23" fmla="*/ 3751 h 112"/>
                  <a:gd name="T24" fmla="+- 0 6060 6022"/>
                  <a:gd name="T25" fmla="*/ T24 w 61"/>
                  <a:gd name="T26" fmla="+- 0 3748 3731"/>
                  <a:gd name="T27" fmla="*/ 3748 h 112"/>
                  <a:gd name="T28" fmla="+- 0 6055 6022"/>
                  <a:gd name="T29" fmla="*/ T28 w 61"/>
                  <a:gd name="T30" fmla="+- 0 3748 3731"/>
                  <a:gd name="T31" fmla="*/ 3748 h 112"/>
                  <a:gd name="T32" fmla="+- 0 6076 6022"/>
                  <a:gd name="T33" fmla="*/ T32 w 61"/>
                  <a:gd name="T34" fmla="+- 0 3748 3731"/>
                  <a:gd name="T35" fmla="*/ 3748 h 112"/>
                  <a:gd name="T36" fmla="+- 0 6078 6022"/>
                  <a:gd name="T37" fmla="*/ T36 w 61"/>
                  <a:gd name="T38" fmla="+- 0 3750 3731"/>
                  <a:gd name="T39" fmla="*/ 3750 h 112"/>
                  <a:gd name="T40" fmla="+- 0 6080 6022"/>
                  <a:gd name="T41" fmla="*/ T40 w 61"/>
                  <a:gd name="T42" fmla="+- 0 3756 3731"/>
                  <a:gd name="T43" fmla="*/ 3756 h 112"/>
                  <a:gd name="T44" fmla="+- 0 6080 6022"/>
                  <a:gd name="T45" fmla="*/ T44 w 61"/>
                  <a:gd name="T46" fmla="+- 0 3763 3731"/>
                  <a:gd name="T47" fmla="*/ 3763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1" h="112">
                    <a:moveTo>
                      <a:pt x="58" y="32"/>
                    </a:moveTo>
                    <a:lnTo>
                      <a:pt x="47" y="32"/>
                    </a:lnTo>
                    <a:lnTo>
                      <a:pt x="47" y="29"/>
                    </a:lnTo>
                    <a:lnTo>
                      <a:pt x="46" y="26"/>
                    </a:lnTo>
                    <a:lnTo>
                      <a:pt x="45" y="24"/>
                    </a:lnTo>
                    <a:lnTo>
                      <a:pt x="42" y="20"/>
                    </a:lnTo>
                    <a:lnTo>
                      <a:pt x="38" y="17"/>
                    </a:lnTo>
                    <a:lnTo>
                      <a:pt x="33" y="17"/>
                    </a:lnTo>
                    <a:lnTo>
                      <a:pt x="54" y="17"/>
                    </a:lnTo>
                    <a:lnTo>
                      <a:pt x="56" y="19"/>
                    </a:lnTo>
                    <a:lnTo>
                      <a:pt x="58" y="25"/>
                    </a:lnTo>
                    <a:lnTo>
                      <a:pt x="58" y="3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89" name="Freeform 688"/>
              <p:cNvSpPr>
                <a:spLocks/>
              </p:cNvSpPr>
              <p:nvPr/>
            </p:nvSpPr>
            <p:spPr bwMode="auto">
              <a:xfrm>
                <a:off x="6022" y="3731"/>
                <a:ext cx="61" cy="112"/>
              </a:xfrm>
              <a:custGeom>
                <a:avLst/>
                <a:gdLst>
                  <a:gd name="T0" fmla="+- 0 6078 6022"/>
                  <a:gd name="T1" fmla="*/ T0 w 61"/>
                  <a:gd name="T2" fmla="+- 0 3822 3731"/>
                  <a:gd name="T3" fmla="*/ 3822 h 112"/>
                  <a:gd name="T4" fmla="+- 0 6055 6022"/>
                  <a:gd name="T5" fmla="*/ T4 w 61"/>
                  <a:gd name="T6" fmla="+- 0 3822 3731"/>
                  <a:gd name="T7" fmla="*/ 3822 h 112"/>
                  <a:gd name="T8" fmla="+- 0 6062 6022"/>
                  <a:gd name="T9" fmla="*/ T8 w 61"/>
                  <a:gd name="T10" fmla="+- 0 3821 3731"/>
                  <a:gd name="T11" fmla="*/ 3821 h 112"/>
                  <a:gd name="T12" fmla="+- 0 6066 6022"/>
                  <a:gd name="T13" fmla="*/ T12 w 61"/>
                  <a:gd name="T14" fmla="+- 0 3819 3731"/>
                  <a:gd name="T15" fmla="*/ 3819 h 112"/>
                  <a:gd name="T16" fmla="+- 0 6070 6022"/>
                  <a:gd name="T17" fmla="*/ T16 w 61"/>
                  <a:gd name="T18" fmla="+- 0 3811 3731"/>
                  <a:gd name="T19" fmla="*/ 3811 h 112"/>
                  <a:gd name="T20" fmla="+- 0 6071 6022"/>
                  <a:gd name="T21" fmla="*/ T20 w 61"/>
                  <a:gd name="T22" fmla="+- 0 3809 3731"/>
                  <a:gd name="T23" fmla="*/ 3809 h 112"/>
                  <a:gd name="T24" fmla="+- 0 6071 6022"/>
                  <a:gd name="T25" fmla="*/ T24 w 61"/>
                  <a:gd name="T26" fmla="+- 0 3800 3731"/>
                  <a:gd name="T27" fmla="*/ 3800 h 112"/>
                  <a:gd name="T28" fmla="+- 0 6069 6022"/>
                  <a:gd name="T29" fmla="*/ T28 w 61"/>
                  <a:gd name="T30" fmla="+- 0 3796 3731"/>
                  <a:gd name="T31" fmla="*/ 3796 h 112"/>
                  <a:gd name="T32" fmla="+- 0 6066 6022"/>
                  <a:gd name="T33" fmla="*/ T32 w 61"/>
                  <a:gd name="T34" fmla="+- 0 3794 3731"/>
                  <a:gd name="T35" fmla="*/ 3794 h 112"/>
                  <a:gd name="T36" fmla="+- 0 6063 6022"/>
                  <a:gd name="T37" fmla="*/ T36 w 61"/>
                  <a:gd name="T38" fmla="+- 0 3792 3731"/>
                  <a:gd name="T39" fmla="*/ 3792 h 112"/>
                  <a:gd name="T40" fmla="+- 0 6060 6022"/>
                  <a:gd name="T41" fmla="*/ T40 w 61"/>
                  <a:gd name="T42" fmla="+- 0 3791 3731"/>
                  <a:gd name="T43" fmla="*/ 3791 h 112"/>
                  <a:gd name="T44" fmla="+- 0 6055 6022"/>
                  <a:gd name="T45" fmla="*/ T44 w 61"/>
                  <a:gd name="T46" fmla="+- 0 3789 3731"/>
                  <a:gd name="T47" fmla="*/ 3789 h 112"/>
                  <a:gd name="T48" fmla="+- 0 6079 6022"/>
                  <a:gd name="T49" fmla="*/ T48 w 61"/>
                  <a:gd name="T50" fmla="+- 0 3789 3731"/>
                  <a:gd name="T51" fmla="*/ 3789 h 112"/>
                  <a:gd name="T52" fmla="+- 0 6082 6022"/>
                  <a:gd name="T53" fmla="*/ T52 w 61"/>
                  <a:gd name="T54" fmla="+- 0 3795 3731"/>
                  <a:gd name="T55" fmla="*/ 3795 h 112"/>
                  <a:gd name="T56" fmla="+- 0 6082 6022"/>
                  <a:gd name="T57" fmla="*/ T56 w 61"/>
                  <a:gd name="T58" fmla="+- 0 3813 3731"/>
                  <a:gd name="T59" fmla="*/ 3813 h 112"/>
                  <a:gd name="T60" fmla="+- 0 6079 6022"/>
                  <a:gd name="T61" fmla="*/ T60 w 61"/>
                  <a:gd name="T62" fmla="+- 0 3821 3731"/>
                  <a:gd name="T63" fmla="*/ 3821 h 112"/>
                  <a:gd name="T64" fmla="+- 0 6078 6022"/>
                  <a:gd name="T65" fmla="*/ T64 w 61"/>
                  <a:gd name="T66" fmla="+- 0 3822 3731"/>
                  <a:gd name="T67" fmla="*/ 3822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112">
                    <a:moveTo>
                      <a:pt x="56" y="91"/>
                    </a:moveTo>
                    <a:lnTo>
                      <a:pt x="33" y="91"/>
                    </a:lnTo>
                    <a:lnTo>
                      <a:pt x="40" y="90"/>
                    </a:lnTo>
                    <a:lnTo>
                      <a:pt x="44" y="88"/>
                    </a:lnTo>
                    <a:lnTo>
                      <a:pt x="48" y="80"/>
                    </a:lnTo>
                    <a:lnTo>
                      <a:pt x="49" y="78"/>
                    </a:lnTo>
                    <a:lnTo>
                      <a:pt x="49" y="69"/>
                    </a:lnTo>
                    <a:lnTo>
                      <a:pt x="47" y="65"/>
                    </a:lnTo>
                    <a:lnTo>
                      <a:pt x="44" y="63"/>
                    </a:lnTo>
                    <a:lnTo>
                      <a:pt x="41" y="61"/>
                    </a:lnTo>
                    <a:lnTo>
                      <a:pt x="38" y="60"/>
                    </a:lnTo>
                    <a:lnTo>
                      <a:pt x="33" y="58"/>
                    </a:lnTo>
                    <a:lnTo>
                      <a:pt x="57" y="58"/>
                    </a:lnTo>
                    <a:lnTo>
                      <a:pt x="60" y="64"/>
                    </a:lnTo>
                    <a:lnTo>
                      <a:pt x="60" y="82"/>
                    </a:lnTo>
                    <a:lnTo>
                      <a:pt x="57" y="90"/>
                    </a:lnTo>
                    <a:lnTo>
                      <a:pt x="56"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90" name="Freeform 687"/>
              <p:cNvSpPr>
                <a:spLocks/>
              </p:cNvSpPr>
              <p:nvPr/>
            </p:nvSpPr>
            <p:spPr bwMode="auto">
              <a:xfrm>
                <a:off x="6022" y="3731"/>
                <a:ext cx="61" cy="112"/>
              </a:xfrm>
              <a:custGeom>
                <a:avLst/>
                <a:gdLst>
                  <a:gd name="T0" fmla="+- 0 6055 6022"/>
                  <a:gd name="T1" fmla="*/ T0 w 61"/>
                  <a:gd name="T2" fmla="+- 0 3842 3731"/>
                  <a:gd name="T3" fmla="*/ 3842 h 112"/>
                  <a:gd name="T4" fmla="+- 0 6049 6022"/>
                  <a:gd name="T5" fmla="*/ T4 w 61"/>
                  <a:gd name="T6" fmla="+- 0 3842 3731"/>
                  <a:gd name="T7" fmla="*/ 3842 h 112"/>
                  <a:gd name="T8" fmla="+- 0 6049 6022"/>
                  <a:gd name="T9" fmla="*/ T8 w 61"/>
                  <a:gd name="T10" fmla="+- 0 3831 3731"/>
                  <a:gd name="T11" fmla="*/ 3831 h 112"/>
                  <a:gd name="T12" fmla="+- 0 6037 6022"/>
                  <a:gd name="T13" fmla="*/ T12 w 61"/>
                  <a:gd name="T14" fmla="+- 0 3830 3731"/>
                  <a:gd name="T15" fmla="*/ 3830 h 112"/>
                  <a:gd name="T16" fmla="+- 0 6029 6022"/>
                  <a:gd name="T17" fmla="*/ T16 w 61"/>
                  <a:gd name="T18" fmla="+- 0 3826 3731"/>
                  <a:gd name="T19" fmla="*/ 3826 h 112"/>
                  <a:gd name="T20" fmla="+- 0 6023 6022"/>
                  <a:gd name="T21" fmla="*/ T20 w 61"/>
                  <a:gd name="T22" fmla="+- 0 3814 3731"/>
                  <a:gd name="T23" fmla="*/ 3814 h 112"/>
                  <a:gd name="T24" fmla="+- 0 6022 6022"/>
                  <a:gd name="T25" fmla="*/ T24 w 61"/>
                  <a:gd name="T26" fmla="+- 0 3809 3731"/>
                  <a:gd name="T27" fmla="*/ 3809 h 112"/>
                  <a:gd name="T28" fmla="+- 0 6022 6022"/>
                  <a:gd name="T29" fmla="*/ T28 w 61"/>
                  <a:gd name="T30" fmla="+- 0 3801 3731"/>
                  <a:gd name="T31" fmla="*/ 3801 h 112"/>
                  <a:gd name="T32" fmla="+- 0 6032 6022"/>
                  <a:gd name="T33" fmla="*/ T32 w 61"/>
                  <a:gd name="T34" fmla="+- 0 3801 3731"/>
                  <a:gd name="T35" fmla="*/ 3801 h 112"/>
                  <a:gd name="T36" fmla="+- 0 6033 6022"/>
                  <a:gd name="T37" fmla="*/ T36 w 61"/>
                  <a:gd name="T38" fmla="+- 0 3807 3731"/>
                  <a:gd name="T39" fmla="*/ 3807 h 112"/>
                  <a:gd name="T40" fmla="+- 0 6034 6022"/>
                  <a:gd name="T41" fmla="*/ T40 w 61"/>
                  <a:gd name="T42" fmla="+- 0 3811 3731"/>
                  <a:gd name="T43" fmla="*/ 3811 h 112"/>
                  <a:gd name="T44" fmla="+- 0 6035 6022"/>
                  <a:gd name="T45" fmla="*/ T44 w 61"/>
                  <a:gd name="T46" fmla="+- 0 3814 3731"/>
                  <a:gd name="T47" fmla="*/ 3814 h 112"/>
                  <a:gd name="T48" fmla="+- 0 6038 6022"/>
                  <a:gd name="T49" fmla="*/ T48 w 61"/>
                  <a:gd name="T50" fmla="+- 0 3818 3731"/>
                  <a:gd name="T51" fmla="*/ 3818 h 112"/>
                  <a:gd name="T52" fmla="+- 0 6042 6022"/>
                  <a:gd name="T53" fmla="*/ T52 w 61"/>
                  <a:gd name="T54" fmla="+- 0 3821 3731"/>
                  <a:gd name="T55" fmla="*/ 3821 h 112"/>
                  <a:gd name="T56" fmla="+- 0 6049 6022"/>
                  <a:gd name="T57" fmla="*/ T56 w 61"/>
                  <a:gd name="T58" fmla="+- 0 3821 3731"/>
                  <a:gd name="T59" fmla="*/ 3821 h 112"/>
                  <a:gd name="T60" fmla="+- 0 6055 6022"/>
                  <a:gd name="T61" fmla="*/ T60 w 61"/>
                  <a:gd name="T62" fmla="+- 0 3821 3731"/>
                  <a:gd name="T63" fmla="*/ 3821 h 112"/>
                  <a:gd name="T64" fmla="+- 0 6055 6022"/>
                  <a:gd name="T65" fmla="*/ T64 w 61"/>
                  <a:gd name="T66" fmla="+- 0 3822 3731"/>
                  <a:gd name="T67" fmla="*/ 3822 h 112"/>
                  <a:gd name="T68" fmla="+- 0 6078 6022"/>
                  <a:gd name="T69" fmla="*/ T68 w 61"/>
                  <a:gd name="T70" fmla="+- 0 3822 3731"/>
                  <a:gd name="T71" fmla="*/ 3822 h 112"/>
                  <a:gd name="T72" fmla="+- 0 6071 6022"/>
                  <a:gd name="T73" fmla="*/ T72 w 61"/>
                  <a:gd name="T74" fmla="+- 0 3826 3731"/>
                  <a:gd name="T75" fmla="*/ 3826 h 112"/>
                  <a:gd name="T76" fmla="+- 0 6068 6022"/>
                  <a:gd name="T77" fmla="*/ T76 w 61"/>
                  <a:gd name="T78" fmla="+- 0 3828 3731"/>
                  <a:gd name="T79" fmla="*/ 3828 h 112"/>
                  <a:gd name="T80" fmla="+- 0 6062 6022"/>
                  <a:gd name="T81" fmla="*/ T80 w 61"/>
                  <a:gd name="T82" fmla="+- 0 3830 3731"/>
                  <a:gd name="T83" fmla="*/ 3830 h 112"/>
                  <a:gd name="T84" fmla="+- 0 6055 6022"/>
                  <a:gd name="T85" fmla="*/ T84 w 61"/>
                  <a:gd name="T86" fmla="+- 0 3831 3731"/>
                  <a:gd name="T87" fmla="*/ 3831 h 112"/>
                  <a:gd name="T88" fmla="+- 0 6055 6022"/>
                  <a:gd name="T89" fmla="*/ T88 w 61"/>
                  <a:gd name="T90" fmla="+- 0 3842 3731"/>
                  <a:gd name="T91" fmla="*/ 3842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1" h="112">
                    <a:moveTo>
                      <a:pt x="33" y="111"/>
                    </a:moveTo>
                    <a:lnTo>
                      <a:pt x="27" y="111"/>
                    </a:lnTo>
                    <a:lnTo>
                      <a:pt x="27" y="100"/>
                    </a:lnTo>
                    <a:lnTo>
                      <a:pt x="15" y="99"/>
                    </a:lnTo>
                    <a:lnTo>
                      <a:pt x="7" y="95"/>
                    </a:lnTo>
                    <a:lnTo>
                      <a:pt x="1" y="83"/>
                    </a:lnTo>
                    <a:lnTo>
                      <a:pt x="0" y="78"/>
                    </a:lnTo>
                    <a:lnTo>
                      <a:pt x="0" y="70"/>
                    </a:lnTo>
                    <a:lnTo>
                      <a:pt x="10" y="70"/>
                    </a:lnTo>
                    <a:lnTo>
                      <a:pt x="11" y="76"/>
                    </a:lnTo>
                    <a:lnTo>
                      <a:pt x="12" y="80"/>
                    </a:lnTo>
                    <a:lnTo>
                      <a:pt x="13" y="83"/>
                    </a:lnTo>
                    <a:lnTo>
                      <a:pt x="16" y="87"/>
                    </a:lnTo>
                    <a:lnTo>
                      <a:pt x="20" y="90"/>
                    </a:lnTo>
                    <a:lnTo>
                      <a:pt x="27" y="90"/>
                    </a:lnTo>
                    <a:lnTo>
                      <a:pt x="33" y="90"/>
                    </a:lnTo>
                    <a:lnTo>
                      <a:pt x="33" y="91"/>
                    </a:lnTo>
                    <a:lnTo>
                      <a:pt x="56" y="91"/>
                    </a:lnTo>
                    <a:lnTo>
                      <a:pt x="49" y="95"/>
                    </a:lnTo>
                    <a:lnTo>
                      <a:pt x="46" y="97"/>
                    </a:lnTo>
                    <a:lnTo>
                      <a:pt x="40" y="99"/>
                    </a:lnTo>
                    <a:lnTo>
                      <a:pt x="33" y="100"/>
                    </a:lnTo>
                    <a:lnTo>
                      <a:pt x="33" y="11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89" name="Group 684"/>
            <p:cNvGrpSpPr>
              <a:grpSpLocks/>
            </p:cNvGrpSpPr>
            <p:nvPr/>
          </p:nvGrpSpPr>
          <p:grpSpPr bwMode="auto">
            <a:xfrm>
              <a:off x="6330" y="3695"/>
              <a:ext cx="397" cy="189"/>
              <a:chOff x="6330" y="3695"/>
              <a:chExt cx="397" cy="189"/>
            </a:xfrm>
          </p:grpSpPr>
          <p:sp>
            <p:nvSpPr>
              <p:cNvPr id="385" name="Freeform 685"/>
              <p:cNvSpPr>
                <a:spLocks/>
              </p:cNvSpPr>
              <p:nvPr/>
            </p:nvSpPr>
            <p:spPr bwMode="auto">
              <a:xfrm>
                <a:off x="6330" y="3695"/>
                <a:ext cx="397" cy="189"/>
              </a:xfrm>
              <a:custGeom>
                <a:avLst/>
                <a:gdLst>
                  <a:gd name="T0" fmla="+- 0 6330 6330"/>
                  <a:gd name="T1" fmla="*/ T0 w 397"/>
                  <a:gd name="T2" fmla="+- 0 3695 3695"/>
                  <a:gd name="T3" fmla="*/ 3695 h 189"/>
                  <a:gd name="T4" fmla="+- 0 6726 6330"/>
                  <a:gd name="T5" fmla="*/ T4 w 397"/>
                  <a:gd name="T6" fmla="+- 0 3695 3695"/>
                  <a:gd name="T7" fmla="*/ 3695 h 189"/>
                  <a:gd name="T8" fmla="+- 0 6726 6330"/>
                  <a:gd name="T9" fmla="*/ T8 w 397"/>
                  <a:gd name="T10" fmla="+- 0 3884 3695"/>
                  <a:gd name="T11" fmla="*/ 3884 h 189"/>
                  <a:gd name="T12" fmla="+- 0 6330 6330"/>
                  <a:gd name="T13" fmla="*/ T12 w 397"/>
                  <a:gd name="T14" fmla="+- 0 3884 3695"/>
                  <a:gd name="T15" fmla="*/ 3884 h 189"/>
                  <a:gd name="T16" fmla="+- 0 6330 6330"/>
                  <a:gd name="T17" fmla="*/ T16 w 397"/>
                  <a:gd name="T18" fmla="+- 0 3695 3695"/>
                  <a:gd name="T19" fmla="*/ 3695 h 189"/>
                </a:gdLst>
                <a:ahLst/>
                <a:cxnLst>
                  <a:cxn ang="0">
                    <a:pos x="T1" y="T3"/>
                  </a:cxn>
                  <a:cxn ang="0">
                    <a:pos x="T5" y="T7"/>
                  </a:cxn>
                  <a:cxn ang="0">
                    <a:pos x="T9" y="T11"/>
                  </a:cxn>
                  <a:cxn ang="0">
                    <a:pos x="T13" y="T15"/>
                  </a:cxn>
                  <a:cxn ang="0">
                    <a:pos x="T17" y="T19"/>
                  </a:cxn>
                </a:cxnLst>
                <a:rect l="0" t="0" r="r" b="b"/>
                <a:pathLst>
                  <a:path w="397" h="189">
                    <a:moveTo>
                      <a:pt x="0" y="0"/>
                    </a:moveTo>
                    <a:lnTo>
                      <a:pt x="396" y="0"/>
                    </a:lnTo>
                    <a:lnTo>
                      <a:pt x="396" y="189"/>
                    </a:lnTo>
                    <a:lnTo>
                      <a:pt x="0" y="189"/>
                    </a:lnTo>
                    <a:lnTo>
                      <a:pt x="0" y="0"/>
                    </a:lnTo>
                    <a:close/>
                  </a:path>
                </a:pathLst>
              </a:custGeom>
              <a:noFill/>
              <a:ln w="15684">
                <a:solidFill>
                  <a:srgbClr val="9BD0D5"/>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90" name="Group 682"/>
            <p:cNvGrpSpPr>
              <a:grpSpLocks/>
            </p:cNvGrpSpPr>
            <p:nvPr/>
          </p:nvGrpSpPr>
          <p:grpSpPr bwMode="auto">
            <a:xfrm>
              <a:off x="6553" y="3720"/>
              <a:ext cx="151" cy="141"/>
              <a:chOff x="6553" y="3720"/>
              <a:chExt cx="151" cy="141"/>
            </a:xfrm>
          </p:grpSpPr>
          <p:sp>
            <p:nvSpPr>
              <p:cNvPr id="384" name="Freeform 683"/>
              <p:cNvSpPr>
                <a:spLocks/>
              </p:cNvSpPr>
              <p:nvPr/>
            </p:nvSpPr>
            <p:spPr bwMode="auto">
              <a:xfrm>
                <a:off x="6553" y="3720"/>
                <a:ext cx="151" cy="141"/>
              </a:xfrm>
              <a:custGeom>
                <a:avLst/>
                <a:gdLst>
                  <a:gd name="T0" fmla="+- 0 6704 6553"/>
                  <a:gd name="T1" fmla="*/ T0 w 151"/>
                  <a:gd name="T2" fmla="+- 0 3860 3720"/>
                  <a:gd name="T3" fmla="*/ 3860 h 141"/>
                  <a:gd name="T4" fmla="+- 0 6572 6553"/>
                  <a:gd name="T5" fmla="*/ T4 w 151"/>
                  <a:gd name="T6" fmla="+- 0 3848 3720"/>
                  <a:gd name="T7" fmla="*/ 3848 h 141"/>
                  <a:gd name="T8" fmla="+- 0 6582 6553"/>
                  <a:gd name="T9" fmla="*/ T8 w 151"/>
                  <a:gd name="T10" fmla="+- 0 3831 3720"/>
                  <a:gd name="T11" fmla="*/ 3831 h 141"/>
                  <a:gd name="T12" fmla="+- 0 6589 6553"/>
                  <a:gd name="T13" fmla="*/ T12 w 151"/>
                  <a:gd name="T14" fmla="+- 0 3812 3720"/>
                  <a:gd name="T15" fmla="*/ 3812 h 141"/>
                  <a:gd name="T16" fmla="+- 0 6580 6553"/>
                  <a:gd name="T17" fmla="*/ T16 w 151"/>
                  <a:gd name="T18" fmla="+- 0 3747 3720"/>
                  <a:gd name="T19" fmla="*/ 3747 h 141"/>
                  <a:gd name="T20" fmla="+- 0 6553 6553"/>
                  <a:gd name="T21" fmla="*/ T20 w 151"/>
                  <a:gd name="T22" fmla="+- 0 3720 3720"/>
                  <a:gd name="T23" fmla="*/ 3720 h 141"/>
                  <a:gd name="T24" fmla="+- 0 6704 6553"/>
                  <a:gd name="T25" fmla="*/ T24 w 151"/>
                  <a:gd name="T26" fmla="+- 0 3720 3720"/>
                  <a:gd name="T27" fmla="*/ 3720 h 141"/>
                  <a:gd name="T28" fmla="+- 0 6704 6553"/>
                  <a:gd name="T29" fmla="*/ T28 w 151"/>
                  <a:gd name="T30" fmla="+- 0 3860 3720"/>
                  <a:gd name="T31" fmla="*/ 3860 h 14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1" h="141">
                    <a:moveTo>
                      <a:pt x="151" y="140"/>
                    </a:moveTo>
                    <a:lnTo>
                      <a:pt x="19" y="128"/>
                    </a:lnTo>
                    <a:lnTo>
                      <a:pt x="29" y="111"/>
                    </a:lnTo>
                    <a:lnTo>
                      <a:pt x="36" y="92"/>
                    </a:lnTo>
                    <a:lnTo>
                      <a:pt x="27" y="27"/>
                    </a:lnTo>
                    <a:lnTo>
                      <a:pt x="0" y="0"/>
                    </a:lnTo>
                    <a:lnTo>
                      <a:pt x="151" y="0"/>
                    </a:lnTo>
                    <a:lnTo>
                      <a:pt x="151" y="14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91" name="Group 680"/>
            <p:cNvGrpSpPr>
              <a:grpSpLocks/>
            </p:cNvGrpSpPr>
            <p:nvPr/>
          </p:nvGrpSpPr>
          <p:grpSpPr bwMode="auto">
            <a:xfrm>
              <a:off x="6350" y="3720"/>
              <a:ext cx="143" cy="141"/>
              <a:chOff x="6350" y="3720"/>
              <a:chExt cx="143" cy="141"/>
            </a:xfrm>
          </p:grpSpPr>
          <p:sp>
            <p:nvSpPr>
              <p:cNvPr id="383" name="Freeform 681"/>
              <p:cNvSpPr>
                <a:spLocks/>
              </p:cNvSpPr>
              <p:nvPr/>
            </p:nvSpPr>
            <p:spPr bwMode="auto">
              <a:xfrm>
                <a:off x="6350" y="3720"/>
                <a:ext cx="143" cy="141"/>
              </a:xfrm>
              <a:custGeom>
                <a:avLst/>
                <a:gdLst>
                  <a:gd name="T0" fmla="+- 0 6487 6350"/>
                  <a:gd name="T1" fmla="*/ T0 w 143"/>
                  <a:gd name="T2" fmla="+- 0 3860 3720"/>
                  <a:gd name="T3" fmla="*/ 3860 h 141"/>
                  <a:gd name="T4" fmla="+- 0 6350 6350"/>
                  <a:gd name="T5" fmla="*/ T4 w 143"/>
                  <a:gd name="T6" fmla="+- 0 3860 3720"/>
                  <a:gd name="T7" fmla="*/ 3860 h 141"/>
                  <a:gd name="T8" fmla="+- 0 6350 6350"/>
                  <a:gd name="T9" fmla="*/ T8 w 143"/>
                  <a:gd name="T10" fmla="+- 0 3720 3720"/>
                  <a:gd name="T11" fmla="*/ 3720 h 141"/>
                  <a:gd name="T12" fmla="+- 0 6492 6350"/>
                  <a:gd name="T13" fmla="*/ T12 w 143"/>
                  <a:gd name="T14" fmla="+- 0 3721 3720"/>
                  <a:gd name="T15" fmla="*/ 3721 h 141"/>
                  <a:gd name="T16" fmla="+- 0 6478 6350"/>
                  <a:gd name="T17" fmla="*/ T16 w 143"/>
                  <a:gd name="T18" fmla="+- 0 3733 3720"/>
                  <a:gd name="T19" fmla="*/ 3733 h 141"/>
                  <a:gd name="T20" fmla="+- 0 6466 6350"/>
                  <a:gd name="T21" fmla="*/ T20 w 143"/>
                  <a:gd name="T22" fmla="+- 0 3750 3720"/>
                  <a:gd name="T23" fmla="*/ 3750 h 141"/>
                  <a:gd name="T24" fmla="+- 0 6458 6350"/>
                  <a:gd name="T25" fmla="*/ T24 w 143"/>
                  <a:gd name="T26" fmla="+- 0 3770 3720"/>
                  <a:gd name="T27" fmla="*/ 3770 h 141"/>
                  <a:gd name="T28" fmla="+- 0 6456 6350"/>
                  <a:gd name="T29" fmla="*/ T28 w 143"/>
                  <a:gd name="T30" fmla="+- 0 3793 3720"/>
                  <a:gd name="T31" fmla="*/ 3793 h 141"/>
                  <a:gd name="T32" fmla="+- 0 6457 6350"/>
                  <a:gd name="T33" fmla="*/ T32 w 143"/>
                  <a:gd name="T34" fmla="+- 0 3809 3720"/>
                  <a:gd name="T35" fmla="*/ 3809 h 141"/>
                  <a:gd name="T36" fmla="+- 0 6463 6350"/>
                  <a:gd name="T37" fmla="*/ T36 w 143"/>
                  <a:gd name="T38" fmla="+- 0 3828 3720"/>
                  <a:gd name="T39" fmla="*/ 3828 h 141"/>
                  <a:gd name="T40" fmla="+- 0 6473 6350"/>
                  <a:gd name="T41" fmla="*/ T40 w 143"/>
                  <a:gd name="T42" fmla="+- 0 3845 3720"/>
                  <a:gd name="T43" fmla="*/ 3845 h 141"/>
                  <a:gd name="T44" fmla="+- 0 6487 6350"/>
                  <a:gd name="T45" fmla="*/ T44 w 143"/>
                  <a:gd name="T46" fmla="+- 0 3860 3720"/>
                  <a:gd name="T47" fmla="*/ 3860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3" h="141">
                    <a:moveTo>
                      <a:pt x="137" y="140"/>
                    </a:moveTo>
                    <a:lnTo>
                      <a:pt x="0" y="140"/>
                    </a:lnTo>
                    <a:lnTo>
                      <a:pt x="0" y="0"/>
                    </a:lnTo>
                    <a:lnTo>
                      <a:pt x="142" y="1"/>
                    </a:lnTo>
                    <a:lnTo>
                      <a:pt x="128" y="13"/>
                    </a:lnTo>
                    <a:lnTo>
                      <a:pt x="116" y="30"/>
                    </a:lnTo>
                    <a:lnTo>
                      <a:pt x="108" y="50"/>
                    </a:lnTo>
                    <a:lnTo>
                      <a:pt x="106" y="73"/>
                    </a:lnTo>
                    <a:lnTo>
                      <a:pt x="107" y="89"/>
                    </a:lnTo>
                    <a:lnTo>
                      <a:pt x="113" y="108"/>
                    </a:lnTo>
                    <a:lnTo>
                      <a:pt x="123" y="125"/>
                    </a:lnTo>
                    <a:lnTo>
                      <a:pt x="137" y="14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92" name="Group 674"/>
            <p:cNvGrpSpPr>
              <a:grpSpLocks/>
            </p:cNvGrpSpPr>
            <p:nvPr/>
          </p:nvGrpSpPr>
          <p:grpSpPr bwMode="auto">
            <a:xfrm>
              <a:off x="6494" y="3733"/>
              <a:ext cx="61" cy="112"/>
              <a:chOff x="6494" y="3733"/>
              <a:chExt cx="61" cy="112"/>
            </a:xfrm>
          </p:grpSpPr>
          <p:sp>
            <p:nvSpPr>
              <p:cNvPr id="378" name="Freeform 679"/>
              <p:cNvSpPr>
                <a:spLocks/>
              </p:cNvSpPr>
              <p:nvPr/>
            </p:nvSpPr>
            <p:spPr bwMode="auto">
              <a:xfrm>
                <a:off x="6494" y="3733"/>
                <a:ext cx="61" cy="112"/>
              </a:xfrm>
              <a:custGeom>
                <a:avLst/>
                <a:gdLst>
                  <a:gd name="T0" fmla="+- 0 6527 6494"/>
                  <a:gd name="T1" fmla="*/ T0 w 61"/>
                  <a:gd name="T2" fmla="+- 0 3823 3733"/>
                  <a:gd name="T3" fmla="*/ 3823 h 112"/>
                  <a:gd name="T4" fmla="+- 0 6521 6494"/>
                  <a:gd name="T5" fmla="*/ T4 w 61"/>
                  <a:gd name="T6" fmla="+- 0 3823 3733"/>
                  <a:gd name="T7" fmla="*/ 3823 h 112"/>
                  <a:gd name="T8" fmla="+- 0 6521 6494"/>
                  <a:gd name="T9" fmla="*/ T8 w 61"/>
                  <a:gd name="T10" fmla="+- 0 3790 3733"/>
                  <a:gd name="T11" fmla="*/ 3790 h 112"/>
                  <a:gd name="T12" fmla="+- 0 6513 6494"/>
                  <a:gd name="T13" fmla="*/ T12 w 61"/>
                  <a:gd name="T14" fmla="+- 0 3788 3733"/>
                  <a:gd name="T15" fmla="*/ 3788 h 112"/>
                  <a:gd name="T16" fmla="+- 0 6506 6494"/>
                  <a:gd name="T17" fmla="*/ T16 w 61"/>
                  <a:gd name="T18" fmla="+- 0 3785 3733"/>
                  <a:gd name="T19" fmla="*/ 3785 h 112"/>
                  <a:gd name="T20" fmla="+- 0 6498 6494"/>
                  <a:gd name="T21" fmla="*/ T20 w 61"/>
                  <a:gd name="T22" fmla="+- 0 3777 3733"/>
                  <a:gd name="T23" fmla="*/ 3777 h 112"/>
                  <a:gd name="T24" fmla="+- 0 6496 6494"/>
                  <a:gd name="T25" fmla="*/ T24 w 61"/>
                  <a:gd name="T26" fmla="+- 0 3772 3733"/>
                  <a:gd name="T27" fmla="*/ 3772 h 112"/>
                  <a:gd name="T28" fmla="+- 0 6496 6494"/>
                  <a:gd name="T29" fmla="*/ T28 w 61"/>
                  <a:gd name="T30" fmla="+- 0 3759 3733"/>
                  <a:gd name="T31" fmla="*/ 3759 h 112"/>
                  <a:gd name="T32" fmla="+- 0 6498 6494"/>
                  <a:gd name="T33" fmla="*/ T32 w 61"/>
                  <a:gd name="T34" fmla="+- 0 3753 3733"/>
                  <a:gd name="T35" fmla="*/ 3753 h 112"/>
                  <a:gd name="T36" fmla="+- 0 6507 6494"/>
                  <a:gd name="T37" fmla="*/ T36 w 61"/>
                  <a:gd name="T38" fmla="+- 0 3743 3733"/>
                  <a:gd name="T39" fmla="*/ 3743 h 112"/>
                  <a:gd name="T40" fmla="+- 0 6513 6494"/>
                  <a:gd name="T41" fmla="*/ T40 w 61"/>
                  <a:gd name="T42" fmla="+- 0 3741 3733"/>
                  <a:gd name="T43" fmla="*/ 3741 h 112"/>
                  <a:gd name="T44" fmla="+- 0 6521 6494"/>
                  <a:gd name="T45" fmla="*/ T44 w 61"/>
                  <a:gd name="T46" fmla="+- 0 3741 3733"/>
                  <a:gd name="T47" fmla="*/ 3741 h 112"/>
                  <a:gd name="T48" fmla="+- 0 6521 6494"/>
                  <a:gd name="T49" fmla="*/ T48 w 61"/>
                  <a:gd name="T50" fmla="+- 0 3733 3733"/>
                  <a:gd name="T51" fmla="*/ 3733 h 112"/>
                  <a:gd name="T52" fmla="+- 0 6527 6494"/>
                  <a:gd name="T53" fmla="*/ T52 w 61"/>
                  <a:gd name="T54" fmla="+- 0 3733 3733"/>
                  <a:gd name="T55" fmla="*/ 3733 h 112"/>
                  <a:gd name="T56" fmla="+- 0 6527 6494"/>
                  <a:gd name="T57" fmla="*/ T56 w 61"/>
                  <a:gd name="T58" fmla="+- 0 3741 3733"/>
                  <a:gd name="T59" fmla="*/ 3741 h 112"/>
                  <a:gd name="T60" fmla="+- 0 6535 6494"/>
                  <a:gd name="T61" fmla="*/ T60 w 61"/>
                  <a:gd name="T62" fmla="+- 0 3741 3733"/>
                  <a:gd name="T63" fmla="*/ 3741 h 112"/>
                  <a:gd name="T64" fmla="+- 0 6541 6494"/>
                  <a:gd name="T65" fmla="*/ T64 w 61"/>
                  <a:gd name="T66" fmla="+- 0 3744 3733"/>
                  <a:gd name="T67" fmla="*/ 3744 h 112"/>
                  <a:gd name="T68" fmla="+- 0 6546 6494"/>
                  <a:gd name="T69" fmla="*/ T68 w 61"/>
                  <a:gd name="T70" fmla="+- 0 3748 3733"/>
                  <a:gd name="T71" fmla="*/ 3748 h 112"/>
                  <a:gd name="T72" fmla="+- 0 6548 6494"/>
                  <a:gd name="T73" fmla="*/ T72 w 61"/>
                  <a:gd name="T74" fmla="+- 0 3750 3733"/>
                  <a:gd name="T75" fmla="*/ 3750 h 112"/>
                  <a:gd name="T76" fmla="+- 0 6521 6494"/>
                  <a:gd name="T77" fmla="*/ T76 w 61"/>
                  <a:gd name="T78" fmla="+- 0 3750 3733"/>
                  <a:gd name="T79" fmla="*/ 3750 h 112"/>
                  <a:gd name="T80" fmla="+- 0 6516 6494"/>
                  <a:gd name="T81" fmla="*/ T80 w 61"/>
                  <a:gd name="T82" fmla="+- 0 3750 3733"/>
                  <a:gd name="T83" fmla="*/ 3750 h 112"/>
                  <a:gd name="T84" fmla="+- 0 6512 6494"/>
                  <a:gd name="T85" fmla="*/ T84 w 61"/>
                  <a:gd name="T86" fmla="+- 0 3752 3733"/>
                  <a:gd name="T87" fmla="*/ 3752 h 112"/>
                  <a:gd name="T88" fmla="+- 0 6510 6494"/>
                  <a:gd name="T89" fmla="*/ T88 w 61"/>
                  <a:gd name="T90" fmla="+- 0 3755 3733"/>
                  <a:gd name="T91" fmla="*/ 3755 h 112"/>
                  <a:gd name="T92" fmla="+- 0 6508 6494"/>
                  <a:gd name="T93" fmla="*/ T92 w 61"/>
                  <a:gd name="T94" fmla="+- 0 3758 3733"/>
                  <a:gd name="T95" fmla="*/ 3758 h 112"/>
                  <a:gd name="T96" fmla="+- 0 6507 6494"/>
                  <a:gd name="T97" fmla="*/ T96 w 61"/>
                  <a:gd name="T98" fmla="+- 0 3761 3733"/>
                  <a:gd name="T99" fmla="*/ 3761 h 112"/>
                  <a:gd name="T100" fmla="+- 0 6507 6494"/>
                  <a:gd name="T101" fmla="*/ T100 w 61"/>
                  <a:gd name="T102" fmla="+- 0 3768 3733"/>
                  <a:gd name="T103" fmla="*/ 3768 h 112"/>
                  <a:gd name="T104" fmla="+- 0 6508 6494"/>
                  <a:gd name="T105" fmla="*/ T104 w 61"/>
                  <a:gd name="T106" fmla="+- 0 3772 3733"/>
                  <a:gd name="T107" fmla="*/ 3772 h 112"/>
                  <a:gd name="T108" fmla="+- 0 6511 6494"/>
                  <a:gd name="T109" fmla="*/ T108 w 61"/>
                  <a:gd name="T110" fmla="+- 0 3774 3733"/>
                  <a:gd name="T111" fmla="*/ 3774 h 112"/>
                  <a:gd name="T112" fmla="+- 0 6513 6494"/>
                  <a:gd name="T113" fmla="*/ T112 w 61"/>
                  <a:gd name="T114" fmla="+- 0 3776 3733"/>
                  <a:gd name="T115" fmla="*/ 3776 h 112"/>
                  <a:gd name="T116" fmla="+- 0 6517 6494"/>
                  <a:gd name="T117" fmla="*/ T116 w 61"/>
                  <a:gd name="T118" fmla="+- 0 3778 3733"/>
                  <a:gd name="T119" fmla="*/ 3778 h 112"/>
                  <a:gd name="T120" fmla="+- 0 6521 6494"/>
                  <a:gd name="T121" fmla="*/ T120 w 61"/>
                  <a:gd name="T122" fmla="+- 0 3779 3733"/>
                  <a:gd name="T123" fmla="*/ 3779 h 112"/>
                  <a:gd name="T124" fmla="+- 0 6527 6494"/>
                  <a:gd name="T125" fmla="*/ T124 w 61"/>
                  <a:gd name="T126" fmla="+- 0 3779 3733"/>
                  <a:gd name="T127" fmla="*/ 3779 h 112"/>
                  <a:gd name="T128" fmla="+- 0 6527 6494"/>
                  <a:gd name="T129" fmla="*/ T128 w 61"/>
                  <a:gd name="T130" fmla="+- 0 3780 3733"/>
                  <a:gd name="T131" fmla="*/ 3780 h 112"/>
                  <a:gd name="T132" fmla="+- 0 6537 6494"/>
                  <a:gd name="T133" fmla="*/ T132 w 61"/>
                  <a:gd name="T134" fmla="+- 0 3782 3733"/>
                  <a:gd name="T135" fmla="*/ 3782 h 112"/>
                  <a:gd name="T136" fmla="+- 0 6543 6494"/>
                  <a:gd name="T137" fmla="*/ T136 w 61"/>
                  <a:gd name="T138" fmla="+- 0 3785 3733"/>
                  <a:gd name="T139" fmla="*/ 3785 h 112"/>
                  <a:gd name="T140" fmla="+- 0 6552 6494"/>
                  <a:gd name="T141" fmla="*/ T140 w 61"/>
                  <a:gd name="T142" fmla="+- 0 3791 3733"/>
                  <a:gd name="T143" fmla="*/ 3791 h 112"/>
                  <a:gd name="T144" fmla="+- 0 6527 6494"/>
                  <a:gd name="T145" fmla="*/ T144 w 61"/>
                  <a:gd name="T146" fmla="+- 0 3791 3733"/>
                  <a:gd name="T147" fmla="*/ 3791 h 112"/>
                  <a:gd name="T148" fmla="+- 0 6527 6494"/>
                  <a:gd name="T149" fmla="*/ T148 w 61"/>
                  <a:gd name="T150" fmla="+- 0 3823 3733"/>
                  <a:gd name="T151" fmla="*/ 3823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61" h="112">
                    <a:moveTo>
                      <a:pt x="33" y="90"/>
                    </a:moveTo>
                    <a:lnTo>
                      <a:pt x="27" y="90"/>
                    </a:lnTo>
                    <a:lnTo>
                      <a:pt x="27" y="57"/>
                    </a:lnTo>
                    <a:lnTo>
                      <a:pt x="19" y="55"/>
                    </a:lnTo>
                    <a:lnTo>
                      <a:pt x="12" y="52"/>
                    </a:lnTo>
                    <a:lnTo>
                      <a:pt x="4" y="44"/>
                    </a:lnTo>
                    <a:lnTo>
                      <a:pt x="2" y="39"/>
                    </a:lnTo>
                    <a:lnTo>
                      <a:pt x="2" y="26"/>
                    </a:lnTo>
                    <a:lnTo>
                      <a:pt x="4" y="20"/>
                    </a:lnTo>
                    <a:lnTo>
                      <a:pt x="13" y="10"/>
                    </a:lnTo>
                    <a:lnTo>
                      <a:pt x="19" y="8"/>
                    </a:lnTo>
                    <a:lnTo>
                      <a:pt x="27" y="8"/>
                    </a:lnTo>
                    <a:lnTo>
                      <a:pt x="27" y="0"/>
                    </a:lnTo>
                    <a:lnTo>
                      <a:pt x="33" y="0"/>
                    </a:lnTo>
                    <a:lnTo>
                      <a:pt x="33" y="8"/>
                    </a:lnTo>
                    <a:lnTo>
                      <a:pt x="41" y="8"/>
                    </a:lnTo>
                    <a:lnTo>
                      <a:pt x="47" y="11"/>
                    </a:lnTo>
                    <a:lnTo>
                      <a:pt x="52" y="15"/>
                    </a:lnTo>
                    <a:lnTo>
                      <a:pt x="54" y="17"/>
                    </a:lnTo>
                    <a:lnTo>
                      <a:pt x="27" y="17"/>
                    </a:lnTo>
                    <a:lnTo>
                      <a:pt x="22" y="17"/>
                    </a:lnTo>
                    <a:lnTo>
                      <a:pt x="18" y="19"/>
                    </a:lnTo>
                    <a:lnTo>
                      <a:pt x="16" y="22"/>
                    </a:lnTo>
                    <a:lnTo>
                      <a:pt x="14" y="25"/>
                    </a:lnTo>
                    <a:lnTo>
                      <a:pt x="13" y="28"/>
                    </a:lnTo>
                    <a:lnTo>
                      <a:pt x="13" y="35"/>
                    </a:lnTo>
                    <a:lnTo>
                      <a:pt x="14" y="39"/>
                    </a:lnTo>
                    <a:lnTo>
                      <a:pt x="17" y="41"/>
                    </a:lnTo>
                    <a:lnTo>
                      <a:pt x="19" y="43"/>
                    </a:lnTo>
                    <a:lnTo>
                      <a:pt x="23" y="45"/>
                    </a:lnTo>
                    <a:lnTo>
                      <a:pt x="27" y="46"/>
                    </a:lnTo>
                    <a:lnTo>
                      <a:pt x="33" y="46"/>
                    </a:lnTo>
                    <a:lnTo>
                      <a:pt x="33" y="47"/>
                    </a:lnTo>
                    <a:lnTo>
                      <a:pt x="43" y="49"/>
                    </a:lnTo>
                    <a:lnTo>
                      <a:pt x="49" y="52"/>
                    </a:lnTo>
                    <a:lnTo>
                      <a:pt x="58" y="58"/>
                    </a:lnTo>
                    <a:lnTo>
                      <a:pt x="33" y="58"/>
                    </a:lnTo>
                    <a:lnTo>
                      <a:pt x="33" y="9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9" name="Freeform 678"/>
              <p:cNvSpPr>
                <a:spLocks/>
              </p:cNvSpPr>
              <p:nvPr/>
            </p:nvSpPr>
            <p:spPr bwMode="auto">
              <a:xfrm>
                <a:off x="6494" y="3733"/>
                <a:ext cx="61" cy="112"/>
              </a:xfrm>
              <a:custGeom>
                <a:avLst/>
                <a:gdLst>
                  <a:gd name="T0" fmla="+- 0 6527 6494"/>
                  <a:gd name="T1" fmla="*/ T0 w 61"/>
                  <a:gd name="T2" fmla="+- 0 3779 3733"/>
                  <a:gd name="T3" fmla="*/ 3779 h 112"/>
                  <a:gd name="T4" fmla="+- 0 6521 6494"/>
                  <a:gd name="T5" fmla="*/ T4 w 61"/>
                  <a:gd name="T6" fmla="+- 0 3779 3733"/>
                  <a:gd name="T7" fmla="*/ 3779 h 112"/>
                  <a:gd name="T8" fmla="+- 0 6521 6494"/>
                  <a:gd name="T9" fmla="*/ T8 w 61"/>
                  <a:gd name="T10" fmla="+- 0 3750 3733"/>
                  <a:gd name="T11" fmla="*/ 3750 h 112"/>
                  <a:gd name="T12" fmla="+- 0 6548 6494"/>
                  <a:gd name="T13" fmla="*/ T12 w 61"/>
                  <a:gd name="T14" fmla="+- 0 3750 3733"/>
                  <a:gd name="T15" fmla="*/ 3750 h 112"/>
                  <a:gd name="T16" fmla="+- 0 6527 6494"/>
                  <a:gd name="T17" fmla="*/ T16 w 61"/>
                  <a:gd name="T18" fmla="+- 0 3750 3733"/>
                  <a:gd name="T19" fmla="*/ 3750 h 112"/>
                  <a:gd name="T20" fmla="+- 0 6527 6494"/>
                  <a:gd name="T21" fmla="*/ T20 w 61"/>
                  <a:gd name="T22" fmla="+- 0 3779 3733"/>
                  <a:gd name="T23" fmla="*/ 3779 h 112"/>
                </a:gdLst>
                <a:ahLst/>
                <a:cxnLst>
                  <a:cxn ang="0">
                    <a:pos x="T1" y="T3"/>
                  </a:cxn>
                  <a:cxn ang="0">
                    <a:pos x="T5" y="T7"/>
                  </a:cxn>
                  <a:cxn ang="0">
                    <a:pos x="T9" y="T11"/>
                  </a:cxn>
                  <a:cxn ang="0">
                    <a:pos x="T13" y="T15"/>
                  </a:cxn>
                  <a:cxn ang="0">
                    <a:pos x="T17" y="T19"/>
                  </a:cxn>
                  <a:cxn ang="0">
                    <a:pos x="T21" y="T23"/>
                  </a:cxn>
                </a:cxnLst>
                <a:rect l="0" t="0" r="r" b="b"/>
                <a:pathLst>
                  <a:path w="61" h="112">
                    <a:moveTo>
                      <a:pt x="33" y="46"/>
                    </a:moveTo>
                    <a:lnTo>
                      <a:pt x="27" y="46"/>
                    </a:lnTo>
                    <a:lnTo>
                      <a:pt x="27" y="17"/>
                    </a:lnTo>
                    <a:lnTo>
                      <a:pt x="54" y="17"/>
                    </a:lnTo>
                    <a:lnTo>
                      <a:pt x="33" y="17"/>
                    </a:lnTo>
                    <a:lnTo>
                      <a:pt x="33" y="46"/>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80" name="Freeform 677"/>
              <p:cNvSpPr>
                <a:spLocks/>
              </p:cNvSpPr>
              <p:nvPr/>
            </p:nvSpPr>
            <p:spPr bwMode="auto">
              <a:xfrm>
                <a:off x="6494" y="3733"/>
                <a:ext cx="61" cy="112"/>
              </a:xfrm>
              <a:custGeom>
                <a:avLst/>
                <a:gdLst>
                  <a:gd name="T0" fmla="+- 0 6552 6494"/>
                  <a:gd name="T1" fmla="*/ T0 w 61"/>
                  <a:gd name="T2" fmla="+- 0 3764 3733"/>
                  <a:gd name="T3" fmla="*/ 3764 h 112"/>
                  <a:gd name="T4" fmla="+- 0 6542 6494"/>
                  <a:gd name="T5" fmla="*/ T4 w 61"/>
                  <a:gd name="T6" fmla="+- 0 3764 3733"/>
                  <a:gd name="T7" fmla="*/ 3764 h 112"/>
                  <a:gd name="T8" fmla="+- 0 6542 6494"/>
                  <a:gd name="T9" fmla="*/ T8 w 61"/>
                  <a:gd name="T10" fmla="+- 0 3761 3733"/>
                  <a:gd name="T11" fmla="*/ 3761 h 112"/>
                  <a:gd name="T12" fmla="+- 0 6541 6494"/>
                  <a:gd name="T13" fmla="*/ T12 w 61"/>
                  <a:gd name="T14" fmla="+- 0 3759 3733"/>
                  <a:gd name="T15" fmla="*/ 3759 h 112"/>
                  <a:gd name="T16" fmla="+- 0 6539 6494"/>
                  <a:gd name="T17" fmla="*/ T16 w 61"/>
                  <a:gd name="T18" fmla="+- 0 3756 3733"/>
                  <a:gd name="T19" fmla="*/ 3756 h 112"/>
                  <a:gd name="T20" fmla="+- 0 6537 6494"/>
                  <a:gd name="T21" fmla="*/ T20 w 61"/>
                  <a:gd name="T22" fmla="+- 0 3752 3733"/>
                  <a:gd name="T23" fmla="*/ 3752 h 112"/>
                  <a:gd name="T24" fmla="+- 0 6533 6494"/>
                  <a:gd name="T25" fmla="*/ T24 w 61"/>
                  <a:gd name="T26" fmla="+- 0 3750 3733"/>
                  <a:gd name="T27" fmla="*/ 3750 h 112"/>
                  <a:gd name="T28" fmla="+- 0 6527 6494"/>
                  <a:gd name="T29" fmla="*/ T28 w 61"/>
                  <a:gd name="T30" fmla="+- 0 3750 3733"/>
                  <a:gd name="T31" fmla="*/ 3750 h 112"/>
                  <a:gd name="T32" fmla="+- 0 6548 6494"/>
                  <a:gd name="T33" fmla="*/ T32 w 61"/>
                  <a:gd name="T34" fmla="+- 0 3750 3733"/>
                  <a:gd name="T35" fmla="*/ 3750 h 112"/>
                  <a:gd name="T36" fmla="+- 0 6550 6494"/>
                  <a:gd name="T37" fmla="*/ T36 w 61"/>
                  <a:gd name="T38" fmla="+- 0 3752 3733"/>
                  <a:gd name="T39" fmla="*/ 3752 h 112"/>
                  <a:gd name="T40" fmla="+- 0 6552 6494"/>
                  <a:gd name="T41" fmla="*/ T40 w 61"/>
                  <a:gd name="T42" fmla="+- 0 3758 3733"/>
                  <a:gd name="T43" fmla="*/ 3758 h 112"/>
                  <a:gd name="T44" fmla="+- 0 6552 6494"/>
                  <a:gd name="T45" fmla="*/ T44 w 61"/>
                  <a:gd name="T46" fmla="+- 0 3764 3733"/>
                  <a:gd name="T47" fmla="*/ 3764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1" h="112">
                    <a:moveTo>
                      <a:pt x="58" y="31"/>
                    </a:moveTo>
                    <a:lnTo>
                      <a:pt x="48" y="31"/>
                    </a:lnTo>
                    <a:lnTo>
                      <a:pt x="48" y="28"/>
                    </a:lnTo>
                    <a:lnTo>
                      <a:pt x="47" y="26"/>
                    </a:lnTo>
                    <a:lnTo>
                      <a:pt x="45" y="23"/>
                    </a:lnTo>
                    <a:lnTo>
                      <a:pt x="43" y="19"/>
                    </a:lnTo>
                    <a:lnTo>
                      <a:pt x="39" y="17"/>
                    </a:lnTo>
                    <a:lnTo>
                      <a:pt x="33" y="17"/>
                    </a:lnTo>
                    <a:lnTo>
                      <a:pt x="54" y="17"/>
                    </a:lnTo>
                    <a:lnTo>
                      <a:pt x="56" y="19"/>
                    </a:lnTo>
                    <a:lnTo>
                      <a:pt x="58" y="25"/>
                    </a:lnTo>
                    <a:lnTo>
                      <a:pt x="58" y="3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81" name="Freeform 676"/>
              <p:cNvSpPr>
                <a:spLocks/>
              </p:cNvSpPr>
              <p:nvPr/>
            </p:nvSpPr>
            <p:spPr bwMode="auto">
              <a:xfrm>
                <a:off x="6494" y="3733"/>
                <a:ext cx="61" cy="112"/>
              </a:xfrm>
              <a:custGeom>
                <a:avLst/>
                <a:gdLst>
                  <a:gd name="T0" fmla="+- 0 6550 6494"/>
                  <a:gd name="T1" fmla="*/ T0 w 61"/>
                  <a:gd name="T2" fmla="+- 0 3823 3733"/>
                  <a:gd name="T3" fmla="*/ 3823 h 112"/>
                  <a:gd name="T4" fmla="+- 0 6527 6494"/>
                  <a:gd name="T5" fmla="*/ T4 w 61"/>
                  <a:gd name="T6" fmla="+- 0 3823 3733"/>
                  <a:gd name="T7" fmla="*/ 3823 h 112"/>
                  <a:gd name="T8" fmla="+- 0 6534 6494"/>
                  <a:gd name="T9" fmla="*/ T8 w 61"/>
                  <a:gd name="T10" fmla="+- 0 3823 3733"/>
                  <a:gd name="T11" fmla="*/ 3823 h 112"/>
                  <a:gd name="T12" fmla="+- 0 6539 6494"/>
                  <a:gd name="T13" fmla="*/ T12 w 61"/>
                  <a:gd name="T14" fmla="+- 0 3821 3733"/>
                  <a:gd name="T15" fmla="*/ 3821 h 112"/>
                  <a:gd name="T16" fmla="+- 0 6543 6494"/>
                  <a:gd name="T17" fmla="*/ T16 w 61"/>
                  <a:gd name="T18" fmla="+- 0 3813 3733"/>
                  <a:gd name="T19" fmla="*/ 3813 h 112"/>
                  <a:gd name="T20" fmla="+- 0 6544 6494"/>
                  <a:gd name="T21" fmla="*/ T20 w 61"/>
                  <a:gd name="T22" fmla="+- 0 3811 3733"/>
                  <a:gd name="T23" fmla="*/ 3811 h 112"/>
                  <a:gd name="T24" fmla="+- 0 6544 6494"/>
                  <a:gd name="T25" fmla="*/ T24 w 61"/>
                  <a:gd name="T26" fmla="+- 0 3802 3733"/>
                  <a:gd name="T27" fmla="*/ 3802 h 112"/>
                  <a:gd name="T28" fmla="+- 0 6542 6494"/>
                  <a:gd name="T29" fmla="*/ T28 w 61"/>
                  <a:gd name="T30" fmla="+- 0 3798 3733"/>
                  <a:gd name="T31" fmla="*/ 3798 h 112"/>
                  <a:gd name="T32" fmla="+- 0 6538 6494"/>
                  <a:gd name="T33" fmla="*/ T32 w 61"/>
                  <a:gd name="T34" fmla="+- 0 3796 3733"/>
                  <a:gd name="T35" fmla="*/ 3796 h 112"/>
                  <a:gd name="T36" fmla="+- 0 6536 6494"/>
                  <a:gd name="T37" fmla="*/ T36 w 61"/>
                  <a:gd name="T38" fmla="+- 0 3794 3733"/>
                  <a:gd name="T39" fmla="*/ 3794 h 112"/>
                  <a:gd name="T40" fmla="+- 0 6532 6494"/>
                  <a:gd name="T41" fmla="*/ T40 w 61"/>
                  <a:gd name="T42" fmla="+- 0 3793 3733"/>
                  <a:gd name="T43" fmla="*/ 3793 h 112"/>
                  <a:gd name="T44" fmla="+- 0 6527 6494"/>
                  <a:gd name="T45" fmla="*/ T44 w 61"/>
                  <a:gd name="T46" fmla="+- 0 3791 3733"/>
                  <a:gd name="T47" fmla="*/ 3791 h 112"/>
                  <a:gd name="T48" fmla="+- 0 6552 6494"/>
                  <a:gd name="T49" fmla="*/ T48 w 61"/>
                  <a:gd name="T50" fmla="+- 0 3791 3733"/>
                  <a:gd name="T51" fmla="*/ 3791 h 112"/>
                  <a:gd name="T52" fmla="+- 0 6554 6494"/>
                  <a:gd name="T53" fmla="*/ T52 w 61"/>
                  <a:gd name="T54" fmla="+- 0 3797 3733"/>
                  <a:gd name="T55" fmla="*/ 3797 h 112"/>
                  <a:gd name="T56" fmla="+- 0 6554 6494"/>
                  <a:gd name="T57" fmla="*/ T56 w 61"/>
                  <a:gd name="T58" fmla="+- 0 3815 3733"/>
                  <a:gd name="T59" fmla="*/ 3815 h 112"/>
                  <a:gd name="T60" fmla="+- 0 6551 6494"/>
                  <a:gd name="T61" fmla="*/ T60 w 61"/>
                  <a:gd name="T62" fmla="+- 0 3823 3733"/>
                  <a:gd name="T63" fmla="*/ 3823 h 112"/>
                  <a:gd name="T64" fmla="+- 0 6550 6494"/>
                  <a:gd name="T65" fmla="*/ T64 w 61"/>
                  <a:gd name="T66" fmla="+- 0 3823 3733"/>
                  <a:gd name="T67" fmla="*/ 3823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112">
                    <a:moveTo>
                      <a:pt x="56" y="90"/>
                    </a:moveTo>
                    <a:lnTo>
                      <a:pt x="33" y="90"/>
                    </a:lnTo>
                    <a:lnTo>
                      <a:pt x="40" y="90"/>
                    </a:lnTo>
                    <a:lnTo>
                      <a:pt x="45" y="88"/>
                    </a:lnTo>
                    <a:lnTo>
                      <a:pt x="49" y="80"/>
                    </a:lnTo>
                    <a:lnTo>
                      <a:pt x="50" y="78"/>
                    </a:lnTo>
                    <a:lnTo>
                      <a:pt x="50" y="69"/>
                    </a:lnTo>
                    <a:lnTo>
                      <a:pt x="48" y="65"/>
                    </a:lnTo>
                    <a:lnTo>
                      <a:pt x="44" y="63"/>
                    </a:lnTo>
                    <a:lnTo>
                      <a:pt x="42" y="61"/>
                    </a:lnTo>
                    <a:lnTo>
                      <a:pt x="38" y="60"/>
                    </a:lnTo>
                    <a:lnTo>
                      <a:pt x="33" y="58"/>
                    </a:lnTo>
                    <a:lnTo>
                      <a:pt x="58" y="58"/>
                    </a:lnTo>
                    <a:lnTo>
                      <a:pt x="60" y="64"/>
                    </a:lnTo>
                    <a:lnTo>
                      <a:pt x="60" y="82"/>
                    </a:lnTo>
                    <a:lnTo>
                      <a:pt x="57" y="90"/>
                    </a:lnTo>
                    <a:lnTo>
                      <a:pt x="56" y="9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82" name="Freeform 675"/>
              <p:cNvSpPr>
                <a:spLocks/>
              </p:cNvSpPr>
              <p:nvPr/>
            </p:nvSpPr>
            <p:spPr bwMode="auto">
              <a:xfrm>
                <a:off x="6494" y="3733"/>
                <a:ext cx="61" cy="112"/>
              </a:xfrm>
              <a:custGeom>
                <a:avLst/>
                <a:gdLst>
                  <a:gd name="T0" fmla="+- 0 6527 6494"/>
                  <a:gd name="T1" fmla="*/ T0 w 61"/>
                  <a:gd name="T2" fmla="+- 0 3844 3733"/>
                  <a:gd name="T3" fmla="*/ 3844 h 112"/>
                  <a:gd name="T4" fmla="+- 0 6521 6494"/>
                  <a:gd name="T5" fmla="*/ T4 w 61"/>
                  <a:gd name="T6" fmla="+- 0 3844 3733"/>
                  <a:gd name="T7" fmla="*/ 3844 h 112"/>
                  <a:gd name="T8" fmla="+- 0 6521 6494"/>
                  <a:gd name="T9" fmla="*/ T8 w 61"/>
                  <a:gd name="T10" fmla="+- 0 3832 3733"/>
                  <a:gd name="T11" fmla="*/ 3832 h 112"/>
                  <a:gd name="T12" fmla="+- 0 6510 6494"/>
                  <a:gd name="T13" fmla="*/ T12 w 61"/>
                  <a:gd name="T14" fmla="+- 0 3832 3733"/>
                  <a:gd name="T15" fmla="*/ 3832 h 112"/>
                  <a:gd name="T16" fmla="+- 0 6502 6494"/>
                  <a:gd name="T17" fmla="*/ T16 w 61"/>
                  <a:gd name="T18" fmla="+- 0 3827 3733"/>
                  <a:gd name="T19" fmla="*/ 3827 h 112"/>
                  <a:gd name="T20" fmla="+- 0 6495 6494"/>
                  <a:gd name="T21" fmla="*/ T20 w 61"/>
                  <a:gd name="T22" fmla="+- 0 3816 3733"/>
                  <a:gd name="T23" fmla="*/ 3816 h 112"/>
                  <a:gd name="T24" fmla="+- 0 6494 6494"/>
                  <a:gd name="T25" fmla="*/ T24 w 61"/>
                  <a:gd name="T26" fmla="+- 0 3811 3733"/>
                  <a:gd name="T27" fmla="*/ 3811 h 112"/>
                  <a:gd name="T28" fmla="+- 0 6494 6494"/>
                  <a:gd name="T29" fmla="*/ T28 w 61"/>
                  <a:gd name="T30" fmla="+- 0 3803 3733"/>
                  <a:gd name="T31" fmla="*/ 3803 h 112"/>
                  <a:gd name="T32" fmla="+- 0 6505 6494"/>
                  <a:gd name="T33" fmla="*/ T32 w 61"/>
                  <a:gd name="T34" fmla="+- 0 3803 3733"/>
                  <a:gd name="T35" fmla="*/ 3803 h 112"/>
                  <a:gd name="T36" fmla="+- 0 6505 6494"/>
                  <a:gd name="T37" fmla="*/ T36 w 61"/>
                  <a:gd name="T38" fmla="+- 0 3809 3733"/>
                  <a:gd name="T39" fmla="*/ 3809 h 112"/>
                  <a:gd name="T40" fmla="+- 0 6506 6494"/>
                  <a:gd name="T41" fmla="*/ T40 w 61"/>
                  <a:gd name="T42" fmla="+- 0 3813 3733"/>
                  <a:gd name="T43" fmla="*/ 3813 h 112"/>
                  <a:gd name="T44" fmla="+- 0 6508 6494"/>
                  <a:gd name="T45" fmla="*/ T44 w 61"/>
                  <a:gd name="T46" fmla="+- 0 3816 3733"/>
                  <a:gd name="T47" fmla="*/ 3816 h 112"/>
                  <a:gd name="T48" fmla="+- 0 6510 6494"/>
                  <a:gd name="T49" fmla="*/ T48 w 61"/>
                  <a:gd name="T50" fmla="+- 0 3820 3733"/>
                  <a:gd name="T51" fmla="*/ 3820 h 112"/>
                  <a:gd name="T52" fmla="+- 0 6515 6494"/>
                  <a:gd name="T53" fmla="*/ T52 w 61"/>
                  <a:gd name="T54" fmla="+- 0 3823 3733"/>
                  <a:gd name="T55" fmla="*/ 3823 h 112"/>
                  <a:gd name="T56" fmla="+- 0 6521 6494"/>
                  <a:gd name="T57" fmla="*/ T56 w 61"/>
                  <a:gd name="T58" fmla="+- 0 3823 3733"/>
                  <a:gd name="T59" fmla="*/ 3823 h 112"/>
                  <a:gd name="T60" fmla="+- 0 6527 6494"/>
                  <a:gd name="T61" fmla="*/ T60 w 61"/>
                  <a:gd name="T62" fmla="+- 0 3823 3733"/>
                  <a:gd name="T63" fmla="*/ 3823 h 112"/>
                  <a:gd name="T64" fmla="+- 0 6527 6494"/>
                  <a:gd name="T65" fmla="*/ T64 w 61"/>
                  <a:gd name="T66" fmla="+- 0 3823 3733"/>
                  <a:gd name="T67" fmla="*/ 3823 h 112"/>
                  <a:gd name="T68" fmla="+- 0 6550 6494"/>
                  <a:gd name="T69" fmla="*/ T68 w 61"/>
                  <a:gd name="T70" fmla="+- 0 3823 3733"/>
                  <a:gd name="T71" fmla="*/ 3823 h 112"/>
                  <a:gd name="T72" fmla="+- 0 6544 6494"/>
                  <a:gd name="T73" fmla="*/ T72 w 61"/>
                  <a:gd name="T74" fmla="+- 0 3827 3733"/>
                  <a:gd name="T75" fmla="*/ 3827 h 112"/>
                  <a:gd name="T76" fmla="+- 0 6540 6494"/>
                  <a:gd name="T77" fmla="*/ T76 w 61"/>
                  <a:gd name="T78" fmla="+- 0 3830 3733"/>
                  <a:gd name="T79" fmla="*/ 3830 h 112"/>
                  <a:gd name="T80" fmla="+- 0 6534 6494"/>
                  <a:gd name="T81" fmla="*/ T80 w 61"/>
                  <a:gd name="T82" fmla="+- 0 3832 3733"/>
                  <a:gd name="T83" fmla="*/ 3832 h 112"/>
                  <a:gd name="T84" fmla="+- 0 6527 6494"/>
                  <a:gd name="T85" fmla="*/ T84 w 61"/>
                  <a:gd name="T86" fmla="+- 0 3832 3733"/>
                  <a:gd name="T87" fmla="*/ 3832 h 112"/>
                  <a:gd name="T88" fmla="+- 0 6527 6494"/>
                  <a:gd name="T89" fmla="*/ T88 w 61"/>
                  <a:gd name="T90" fmla="+- 0 3844 3733"/>
                  <a:gd name="T91" fmla="*/ 3844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1" h="112">
                    <a:moveTo>
                      <a:pt x="33" y="111"/>
                    </a:moveTo>
                    <a:lnTo>
                      <a:pt x="27" y="111"/>
                    </a:lnTo>
                    <a:lnTo>
                      <a:pt x="27" y="99"/>
                    </a:lnTo>
                    <a:lnTo>
                      <a:pt x="16" y="99"/>
                    </a:lnTo>
                    <a:lnTo>
                      <a:pt x="8" y="94"/>
                    </a:lnTo>
                    <a:lnTo>
                      <a:pt x="1" y="83"/>
                    </a:lnTo>
                    <a:lnTo>
                      <a:pt x="0" y="78"/>
                    </a:lnTo>
                    <a:lnTo>
                      <a:pt x="0" y="70"/>
                    </a:lnTo>
                    <a:lnTo>
                      <a:pt x="11" y="70"/>
                    </a:lnTo>
                    <a:lnTo>
                      <a:pt x="11" y="76"/>
                    </a:lnTo>
                    <a:lnTo>
                      <a:pt x="12" y="80"/>
                    </a:lnTo>
                    <a:lnTo>
                      <a:pt x="14" y="83"/>
                    </a:lnTo>
                    <a:lnTo>
                      <a:pt x="16" y="87"/>
                    </a:lnTo>
                    <a:lnTo>
                      <a:pt x="21" y="90"/>
                    </a:lnTo>
                    <a:lnTo>
                      <a:pt x="27" y="90"/>
                    </a:lnTo>
                    <a:lnTo>
                      <a:pt x="33" y="90"/>
                    </a:lnTo>
                    <a:lnTo>
                      <a:pt x="56" y="90"/>
                    </a:lnTo>
                    <a:lnTo>
                      <a:pt x="50" y="94"/>
                    </a:lnTo>
                    <a:lnTo>
                      <a:pt x="46" y="97"/>
                    </a:lnTo>
                    <a:lnTo>
                      <a:pt x="40" y="99"/>
                    </a:lnTo>
                    <a:lnTo>
                      <a:pt x="33" y="99"/>
                    </a:lnTo>
                    <a:lnTo>
                      <a:pt x="33" y="11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93" name="Group 672"/>
            <p:cNvGrpSpPr>
              <a:grpSpLocks/>
            </p:cNvGrpSpPr>
            <p:nvPr/>
          </p:nvGrpSpPr>
          <p:grpSpPr bwMode="auto">
            <a:xfrm>
              <a:off x="5865" y="3403"/>
              <a:ext cx="397" cy="189"/>
              <a:chOff x="5865" y="3403"/>
              <a:chExt cx="397" cy="189"/>
            </a:xfrm>
          </p:grpSpPr>
          <p:sp>
            <p:nvSpPr>
              <p:cNvPr id="377" name="Freeform 673"/>
              <p:cNvSpPr>
                <a:spLocks/>
              </p:cNvSpPr>
              <p:nvPr/>
            </p:nvSpPr>
            <p:spPr bwMode="auto">
              <a:xfrm>
                <a:off x="5865" y="3403"/>
                <a:ext cx="397" cy="189"/>
              </a:xfrm>
              <a:custGeom>
                <a:avLst/>
                <a:gdLst>
                  <a:gd name="T0" fmla="+- 0 5865 5865"/>
                  <a:gd name="T1" fmla="*/ T0 w 397"/>
                  <a:gd name="T2" fmla="+- 0 3403 3403"/>
                  <a:gd name="T3" fmla="*/ 3403 h 189"/>
                  <a:gd name="T4" fmla="+- 0 6262 5865"/>
                  <a:gd name="T5" fmla="*/ T4 w 397"/>
                  <a:gd name="T6" fmla="+- 0 3403 3403"/>
                  <a:gd name="T7" fmla="*/ 3403 h 189"/>
                  <a:gd name="T8" fmla="+- 0 6262 5865"/>
                  <a:gd name="T9" fmla="*/ T8 w 397"/>
                  <a:gd name="T10" fmla="+- 0 3591 3403"/>
                  <a:gd name="T11" fmla="*/ 3591 h 189"/>
                  <a:gd name="T12" fmla="+- 0 5865 5865"/>
                  <a:gd name="T13" fmla="*/ T12 w 397"/>
                  <a:gd name="T14" fmla="+- 0 3591 3403"/>
                  <a:gd name="T15" fmla="*/ 3591 h 189"/>
                  <a:gd name="T16" fmla="+- 0 5865 5865"/>
                  <a:gd name="T17" fmla="*/ T16 w 397"/>
                  <a:gd name="T18" fmla="+- 0 3403 3403"/>
                  <a:gd name="T19" fmla="*/ 3403 h 189"/>
                </a:gdLst>
                <a:ahLst/>
                <a:cxnLst>
                  <a:cxn ang="0">
                    <a:pos x="T1" y="T3"/>
                  </a:cxn>
                  <a:cxn ang="0">
                    <a:pos x="T5" y="T7"/>
                  </a:cxn>
                  <a:cxn ang="0">
                    <a:pos x="T9" y="T11"/>
                  </a:cxn>
                  <a:cxn ang="0">
                    <a:pos x="T13" y="T15"/>
                  </a:cxn>
                  <a:cxn ang="0">
                    <a:pos x="T17" y="T19"/>
                  </a:cxn>
                </a:cxnLst>
                <a:rect l="0" t="0" r="r" b="b"/>
                <a:pathLst>
                  <a:path w="397" h="189">
                    <a:moveTo>
                      <a:pt x="0" y="0"/>
                    </a:moveTo>
                    <a:lnTo>
                      <a:pt x="397" y="0"/>
                    </a:lnTo>
                    <a:lnTo>
                      <a:pt x="397" y="188"/>
                    </a:lnTo>
                    <a:lnTo>
                      <a:pt x="0" y="188"/>
                    </a:lnTo>
                    <a:lnTo>
                      <a:pt x="0" y="0"/>
                    </a:lnTo>
                    <a:close/>
                  </a:path>
                </a:pathLst>
              </a:custGeom>
              <a:noFill/>
              <a:ln w="15684">
                <a:solidFill>
                  <a:srgbClr val="9BD0D5"/>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94" name="Group 670"/>
            <p:cNvGrpSpPr>
              <a:grpSpLocks/>
            </p:cNvGrpSpPr>
            <p:nvPr/>
          </p:nvGrpSpPr>
          <p:grpSpPr bwMode="auto">
            <a:xfrm>
              <a:off x="6088" y="3427"/>
              <a:ext cx="151" cy="141"/>
              <a:chOff x="6088" y="3427"/>
              <a:chExt cx="151" cy="141"/>
            </a:xfrm>
          </p:grpSpPr>
          <p:sp>
            <p:nvSpPr>
              <p:cNvPr id="376" name="Freeform 671"/>
              <p:cNvSpPr>
                <a:spLocks/>
              </p:cNvSpPr>
              <p:nvPr/>
            </p:nvSpPr>
            <p:spPr bwMode="auto">
              <a:xfrm>
                <a:off x="6088" y="3427"/>
                <a:ext cx="151" cy="141"/>
              </a:xfrm>
              <a:custGeom>
                <a:avLst/>
                <a:gdLst>
                  <a:gd name="T0" fmla="+- 0 6239 6088"/>
                  <a:gd name="T1" fmla="*/ T0 w 151"/>
                  <a:gd name="T2" fmla="+- 0 3568 3427"/>
                  <a:gd name="T3" fmla="*/ 3568 h 141"/>
                  <a:gd name="T4" fmla="+- 0 6107 6088"/>
                  <a:gd name="T5" fmla="*/ T4 w 151"/>
                  <a:gd name="T6" fmla="+- 0 3555 3427"/>
                  <a:gd name="T7" fmla="*/ 3555 h 141"/>
                  <a:gd name="T8" fmla="+- 0 6118 6088"/>
                  <a:gd name="T9" fmla="*/ T8 w 151"/>
                  <a:gd name="T10" fmla="+- 0 3539 3427"/>
                  <a:gd name="T11" fmla="*/ 3539 h 141"/>
                  <a:gd name="T12" fmla="+- 0 6124 6088"/>
                  <a:gd name="T13" fmla="*/ T12 w 151"/>
                  <a:gd name="T14" fmla="+- 0 3519 3427"/>
                  <a:gd name="T15" fmla="*/ 3519 h 141"/>
                  <a:gd name="T16" fmla="+- 0 6115 6088"/>
                  <a:gd name="T17" fmla="*/ T16 w 151"/>
                  <a:gd name="T18" fmla="+- 0 3455 3427"/>
                  <a:gd name="T19" fmla="*/ 3455 h 141"/>
                  <a:gd name="T20" fmla="+- 0 6088 6088"/>
                  <a:gd name="T21" fmla="*/ T20 w 151"/>
                  <a:gd name="T22" fmla="+- 0 3427 3427"/>
                  <a:gd name="T23" fmla="*/ 3427 h 141"/>
                  <a:gd name="T24" fmla="+- 0 6239 6088"/>
                  <a:gd name="T25" fmla="*/ T24 w 151"/>
                  <a:gd name="T26" fmla="+- 0 3427 3427"/>
                  <a:gd name="T27" fmla="*/ 3427 h 141"/>
                  <a:gd name="T28" fmla="+- 0 6239 6088"/>
                  <a:gd name="T29" fmla="*/ T28 w 151"/>
                  <a:gd name="T30" fmla="+- 0 3568 3427"/>
                  <a:gd name="T31" fmla="*/ 3568 h 14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1" h="141">
                    <a:moveTo>
                      <a:pt x="151" y="141"/>
                    </a:moveTo>
                    <a:lnTo>
                      <a:pt x="19" y="128"/>
                    </a:lnTo>
                    <a:lnTo>
                      <a:pt x="30" y="112"/>
                    </a:lnTo>
                    <a:lnTo>
                      <a:pt x="36" y="92"/>
                    </a:lnTo>
                    <a:lnTo>
                      <a:pt x="27" y="28"/>
                    </a:lnTo>
                    <a:lnTo>
                      <a:pt x="0" y="0"/>
                    </a:lnTo>
                    <a:lnTo>
                      <a:pt x="151" y="0"/>
                    </a:lnTo>
                    <a:lnTo>
                      <a:pt x="151"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95" name="Group 668"/>
            <p:cNvGrpSpPr>
              <a:grpSpLocks/>
            </p:cNvGrpSpPr>
            <p:nvPr/>
          </p:nvGrpSpPr>
          <p:grpSpPr bwMode="auto">
            <a:xfrm>
              <a:off x="5885" y="3427"/>
              <a:ext cx="143" cy="141"/>
              <a:chOff x="5885" y="3427"/>
              <a:chExt cx="143" cy="141"/>
            </a:xfrm>
          </p:grpSpPr>
          <p:sp>
            <p:nvSpPr>
              <p:cNvPr id="375" name="Freeform 669"/>
              <p:cNvSpPr>
                <a:spLocks/>
              </p:cNvSpPr>
              <p:nvPr/>
            </p:nvSpPr>
            <p:spPr bwMode="auto">
              <a:xfrm>
                <a:off x="5885" y="3427"/>
                <a:ext cx="143" cy="141"/>
              </a:xfrm>
              <a:custGeom>
                <a:avLst/>
                <a:gdLst>
                  <a:gd name="T0" fmla="+- 0 6022 5885"/>
                  <a:gd name="T1" fmla="*/ T0 w 143"/>
                  <a:gd name="T2" fmla="+- 0 3568 3427"/>
                  <a:gd name="T3" fmla="*/ 3568 h 141"/>
                  <a:gd name="T4" fmla="+- 0 5885 5885"/>
                  <a:gd name="T5" fmla="*/ T4 w 143"/>
                  <a:gd name="T6" fmla="+- 0 3568 3427"/>
                  <a:gd name="T7" fmla="*/ 3568 h 141"/>
                  <a:gd name="T8" fmla="+- 0 5885 5885"/>
                  <a:gd name="T9" fmla="*/ T8 w 143"/>
                  <a:gd name="T10" fmla="+- 0 3427 3427"/>
                  <a:gd name="T11" fmla="*/ 3427 h 141"/>
                  <a:gd name="T12" fmla="+- 0 6028 5885"/>
                  <a:gd name="T13" fmla="*/ T12 w 143"/>
                  <a:gd name="T14" fmla="+- 0 3428 3427"/>
                  <a:gd name="T15" fmla="*/ 3428 h 141"/>
                  <a:gd name="T16" fmla="+- 0 6013 5885"/>
                  <a:gd name="T17" fmla="*/ T16 w 143"/>
                  <a:gd name="T18" fmla="+- 0 3440 3427"/>
                  <a:gd name="T19" fmla="*/ 3440 h 141"/>
                  <a:gd name="T20" fmla="+- 0 6001 5885"/>
                  <a:gd name="T21" fmla="*/ T20 w 143"/>
                  <a:gd name="T22" fmla="+- 0 3457 3427"/>
                  <a:gd name="T23" fmla="*/ 3457 h 141"/>
                  <a:gd name="T24" fmla="+- 0 5994 5885"/>
                  <a:gd name="T25" fmla="*/ T24 w 143"/>
                  <a:gd name="T26" fmla="+- 0 3477 3427"/>
                  <a:gd name="T27" fmla="*/ 3477 h 141"/>
                  <a:gd name="T28" fmla="+- 0 5991 5885"/>
                  <a:gd name="T29" fmla="*/ T28 w 143"/>
                  <a:gd name="T30" fmla="+- 0 3500 3427"/>
                  <a:gd name="T31" fmla="*/ 3500 h 141"/>
                  <a:gd name="T32" fmla="+- 0 5992 5885"/>
                  <a:gd name="T33" fmla="*/ T32 w 143"/>
                  <a:gd name="T34" fmla="+- 0 3516 3427"/>
                  <a:gd name="T35" fmla="*/ 3516 h 141"/>
                  <a:gd name="T36" fmla="+- 0 5998 5885"/>
                  <a:gd name="T37" fmla="*/ T36 w 143"/>
                  <a:gd name="T38" fmla="+- 0 3535 3427"/>
                  <a:gd name="T39" fmla="*/ 3535 h 141"/>
                  <a:gd name="T40" fmla="+- 0 6008 5885"/>
                  <a:gd name="T41" fmla="*/ T40 w 143"/>
                  <a:gd name="T42" fmla="+- 0 3553 3427"/>
                  <a:gd name="T43" fmla="*/ 3553 h 141"/>
                  <a:gd name="T44" fmla="+- 0 6022 5885"/>
                  <a:gd name="T45" fmla="*/ T44 w 143"/>
                  <a:gd name="T46" fmla="+- 0 3568 3427"/>
                  <a:gd name="T47" fmla="*/ 3568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3" h="141">
                    <a:moveTo>
                      <a:pt x="137" y="141"/>
                    </a:moveTo>
                    <a:lnTo>
                      <a:pt x="0" y="141"/>
                    </a:lnTo>
                    <a:lnTo>
                      <a:pt x="0" y="0"/>
                    </a:lnTo>
                    <a:lnTo>
                      <a:pt x="143" y="1"/>
                    </a:lnTo>
                    <a:lnTo>
                      <a:pt x="128" y="13"/>
                    </a:lnTo>
                    <a:lnTo>
                      <a:pt x="116" y="30"/>
                    </a:lnTo>
                    <a:lnTo>
                      <a:pt x="109" y="50"/>
                    </a:lnTo>
                    <a:lnTo>
                      <a:pt x="106" y="73"/>
                    </a:lnTo>
                    <a:lnTo>
                      <a:pt x="107" y="89"/>
                    </a:lnTo>
                    <a:lnTo>
                      <a:pt x="113" y="108"/>
                    </a:lnTo>
                    <a:lnTo>
                      <a:pt x="123" y="126"/>
                    </a:lnTo>
                    <a:lnTo>
                      <a:pt x="137"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96" name="Group 662"/>
            <p:cNvGrpSpPr>
              <a:grpSpLocks/>
            </p:cNvGrpSpPr>
            <p:nvPr/>
          </p:nvGrpSpPr>
          <p:grpSpPr bwMode="auto">
            <a:xfrm>
              <a:off x="6029" y="3440"/>
              <a:ext cx="61" cy="112"/>
              <a:chOff x="6029" y="3440"/>
              <a:chExt cx="61" cy="112"/>
            </a:xfrm>
          </p:grpSpPr>
          <p:sp>
            <p:nvSpPr>
              <p:cNvPr id="370" name="Freeform 667"/>
              <p:cNvSpPr>
                <a:spLocks/>
              </p:cNvSpPr>
              <p:nvPr/>
            </p:nvSpPr>
            <p:spPr bwMode="auto">
              <a:xfrm>
                <a:off x="6029" y="3440"/>
                <a:ext cx="61" cy="112"/>
              </a:xfrm>
              <a:custGeom>
                <a:avLst/>
                <a:gdLst>
                  <a:gd name="T0" fmla="+- 0 6062 6029"/>
                  <a:gd name="T1" fmla="*/ T0 w 61"/>
                  <a:gd name="T2" fmla="+- 0 3530 3440"/>
                  <a:gd name="T3" fmla="*/ 3530 h 112"/>
                  <a:gd name="T4" fmla="+- 0 6057 6029"/>
                  <a:gd name="T5" fmla="*/ T4 w 61"/>
                  <a:gd name="T6" fmla="+- 0 3530 3440"/>
                  <a:gd name="T7" fmla="*/ 3530 h 112"/>
                  <a:gd name="T8" fmla="+- 0 6057 6029"/>
                  <a:gd name="T9" fmla="*/ T8 w 61"/>
                  <a:gd name="T10" fmla="+- 0 3497 3440"/>
                  <a:gd name="T11" fmla="*/ 3497 h 112"/>
                  <a:gd name="T12" fmla="+- 0 6048 6029"/>
                  <a:gd name="T13" fmla="*/ T12 w 61"/>
                  <a:gd name="T14" fmla="+- 0 3495 3440"/>
                  <a:gd name="T15" fmla="*/ 3495 h 112"/>
                  <a:gd name="T16" fmla="+- 0 6041 6029"/>
                  <a:gd name="T17" fmla="*/ T16 w 61"/>
                  <a:gd name="T18" fmla="+- 0 3493 3440"/>
                  <a:gd name="T19" fmla="*/ 3493 h 112"/>
                  <a:gd name="T20" fmla="+- 0 6033 6029"/>
                  <a:gd name="T21" fmla="*/ T20 w 61"/>
                  <a:gd name="T22" fmla="+- 0 3485 3440"/>
                  <a:gd name="T23" fmla="*/ 3485 h 112"/>
                  <a:gd name="T24" fmla="+- 0 6031 6029"/>
                  <a:gd name="T25" fmla="*/ T24 w 61"/>
                  <a:gd name="T26" fmla="+- 0 3479 3440"/>
                  <a:gd name="T27" fmla="*/ 3479 h 112"/>
                  <a:gd name="T28" fmla="+- 0 6031 6029"/>
                  <a:gd name="T29" fmla="*/ T28 w 61"/>
                  <a:gd name="T30" fmla="+- 0 3466 3440"/>
                  <a:gd name="T31" fmla="*/ 3466 h 112"/>
                  <a:gd name="T32" fmla="+- 0 6033 6029"/>
                  <a:gd name="T33" fmla="*/ T32 w 61"/>
                  <a:gd name="T34" fmla="+- 0 3461 3440"/>
                  <a:gd name="T35" fmla="*/ 3461 h 112"/>
                  <a:gd name="T36" fmla="+- 0 6042 6029"/>
                  <a:gd name="T37" fmla="*/ T36 w 61"/>
                  <a:gd name="T38" fmla="+- 0 3451 3440"/>
                  <a:gd name="T39" fmla="*/ 3451 h 112"/>
                  <a:gd name="T40" fmla="+- 0 6048 6029"/>
                  <a:gd name="T41" fmla="*/ T40 w 61"/>
                  <a:gd name="T42" fmla="+- 0 3448 3440"/>
                  <a:gd name="T43" fmla="*/ 3448 h 112"/>
                  <a:gd name="T44" fmla="+- 0 6057 6029"/>
                  <a:gd name="T45" fmla="*/ T44 w 61"/>
                  <a:gd name="T46" fmla="+- 0 3448 3440"/>
                  <a:gd name="T47" fmla="*/ 3448 h 112"/>
                  <a:gd name="T48" fmla="+- 0 6057 6029"/>
                  <a:gd name="T49" fmla="*/ T48 w 61"/>
                  <a:gd name="T50" fmla="+- 0 3440 3440"/>
                  <a:gd name="T51" fmla="*/ 3440 h 112"/>
                  <a:gd name="T52" fmla="+- 0 6062 6029"/>
                  <a:gd name="T53" fmla="*/ T52 w 61"/>
                  <a:gd name="T54" fmla="+- 0 3440 3440"/>
                  <a:gd name="T55" fmla="*/ 3440 h 112"/>
                  <a:gd name="T56" fmla="+- 0 6062 6029"/>
                  <a:gd name="T57" fmla="*/ T56 w 61"/>
                  <a:gd name="T58" fmla="+- 0 3448 3440"/>
                  <a:gd name="T59" fmla="*/ 3448 h 112"/>
                  <a:gd name="T60" fmla="+- 0 6070 6029"/>
                  <a:gd name="T61" fmla="*/ T60 w 61"/>
                  <a:gd name="T62" fmla="+- 0 3448 3440"/>
                  <a:gd name="T63" fmla="*/ 3448 h 112"/>
                  <a:gd name="T64" fmla="+- 0 6076 6029"/>
                  <a:gd name="T65" fmla="*/ T64 w 61"/>
                  <a:gd name="T66" fmla="+- 0 3451 3440"/>
                  <a:gd name="T67" fmla="*/ 3451 h 112"/>
                  <a:gd name="T68" fmla="+- 0 6081 6029"/>
                  <a:gd name="T69" fmla="*/ T68 w 61"/>
                  <a:gd name="T70" fmla="+- 0 3455 3440"/>
                  <a:gd name="T71" fmla="*/ 3455 h 112"/>
                  <a:gd name="T72" fmla="+- 0 6083 6029"/>
                  <a:gd name="T73" fmla="*/ T72 w 61"/>
                  <a:gd name="T74" fmla="+- 0 3457 3440"/>
                  <a:gd name="T75" fmla="*/ 3457 h 112"/>
                  <a:gd name="T76" fmla="+- 0 6057 6029"/>
                  <a:gd name="T77" fmla="*/ T76 w 61"/>
                  <a:gd name="T78" fmla="+- 0 3457 3440"/>
                  <a:gd name="T79" fmla="*/ 3457 h 112"/>
                  <a:gd name="T80" fmla="+- 0 6051 6029"/>
                  <a:gd name="T81" fmla="*/ T80 w 61"/>
                  <a:gd name="T82" fmla="+- 0 3457 3440"/>
                  <a:gd name="T83" fmla="*/ 3457 h 112"/>
                  <a:gd name="T84" fmla="+- 0 6047 6029"/>
                  <a:gd name="T85" fmla="*/ T84 w 61"/>
                  <a:gd name="T86" fmla="+- 0 3459 3440"/>
                  <a:gd name="T87" fmla="*/ 3459 h 112"/>
                  <a:gd name="T88" fmla="+- 0 6045 6029"/>
                  <a:gd name="T89" fmla="*/ T88 w 61"/>
                  <a:gd name="T90" fmla="+- 0 3462 3440"/>
                  <a:gd name="T91" fmla="*/ 3462 h 112"/>
                  <a:gd name="T92" fmla="+- 0 6043 6029"/>
                  <a:gd name="T93" fmla="*/ T92 w 61"/>
                  <a:gd name="T94" fmla="+- 0 3465 3440"/>
                  <a:gd name="T95" fmla="*/ 3465 h 112"/>
                  <a:gd name="T96" fmla="+- 0 6042 6029"/>
                  <a:gd name="T97" fmla="*/ T96 w 61"/>
                  <a:gd name="T98" fmla="+- 0 3468 3440"/>
                  <a:gd name="T99" fmla="*/ 3468 h 112"/>
                  <a:gd name="T100" fmla="+- 0 6042 6029"/>
                  <a:gd name="T101" fmla="*/ T100 w 61"/>
                  <a:gd name="T102" fmla="+- 0 3476 3440"/>
                  <a:gd name="T103" fmla="*/ 3476 h 112"/>
                  <a:gd name="T104" fmla="+- 0 6043 6029"/>
                  <a:gd name="T105" fmla="*/ T104 w 61"/>
                  <a:gd name="T106" fmla="+- 0 3479 3440"/>
                  <a:gd name="T107" fmla="*/ 3479 h 112"/>
                  <a:gd name="T108" fmla="+- 0 6046 6029"/>
                  <a:gd name="T109" fmla="*/ T108 w 61"/>
                  <a:gd name="T110" fmla="+- 0 3481 3440"/>
                  <a:gd name="T111" fmla="*/ 3481 h 112"/>
                  <a:gd name="T112" fmla="+- 0 6048 6029"/>
                  <a:gd name="T113" fmla="*/ T112 w 61"/>
                  <a:gd name="T114" fmla="+- 0 3483 3440"/>
                  <a:gd name="T115" fmla="*/ 3483 h 112"/>
                  <a:gd name="T116" fmla="+- 0 6052 6029"/>
                  <a:gd name="T117" fmla="*/ T116 w 61"/>
                  <a:gd name="T118" fmla="+- 0 3485 3440"/>
                  <a:gd name="T119" fmla="*/ 3485 h 112"/>
                  <a:gd name="T120" fmla="+- 0 6057 6029"/>
                  <a:gd name="T121" fmla="*/ T120 w 61"/>
                  <a:gd name="T122" fmla="+- 0 3486 3440"/>
                  <a:gd name="T123" fmla="*/ 3486 h 112"/>
                  <a:gd name="T124" fmla="+- 0 6062 6029"/>
                  <a:gd name="T125" fmla="*/ T124 w 61"/>
                  <a:gd name="T126" fmla="+- 0 3486 3440"/>
                  <a:gd name="T127" fmla="*/ 3486 h 112"/>
                  <a:gd name="T128" fmla="+- 0 6062 6029"/>
                  <a:gd name="T129" fmla="*/ T128 w 61"/>
                  <a:gd name="T130" fmla="+- 0 3487 3440"/>
                  <a:gd name="T131" fmla="*/ 3487 h 112"/>
                  <a:gd name="T132" fmla="+- 0 6072 6029"/>
                  <a:gd name="T133" fmla="*/ T132 w 61"/>
                  <a:gd name="T134" fmla="+- 0 3490 3440"/>
                  <a:gd name="T135" fmla="*/ 3490 h 112"/>
                  <a:gd name="T136" fmla="+- 0 6078 6029"/>
                  <a:gd name="T137" fmla="*/ T136 w 61"/>
                  <a:gd name="T138" fmla="+- 0 3492 3440"/>
                  <a:gd name="T139" fmla="*/ 3492 h 112"/>
                  <a:gd name="T140" fmla="+- 0 6087 6029"/>
                  <a:gd name="T141" fmla="*/ T140 w 61"/>
                  <a:gd name="T142" fmla="+- 0 3498 3440"/>
                  <a:gd name="T143" fmla="*/ 3498 h 112"/>
                  <a:gd name="T144" fmla="+- 0 6062 6029"/>
                  <a:gd name="T145" fmla="*/ T144 w 61"/>
                  <a:gd name="T146" fmla="+- 0 3498 3440"/>
                  <a:gd name="T147" fmla="*/ 3498 h 112"/>
                  <a:gd name="T148" fmla="+- 0 6062 6029"/>
                  <a:gd name="T149" fmla="*/ T148 w 61"/>
                  <a:gd name="T150" fmla="+- 0 3530 3440"/>
                  <a:gd name="T151" fmla="*/ 3530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61" h="112">
                    <a:moveTo>
                      <a:pt x="33" y="90"/>
                    </a:moveTo>
                    <a:lnTo>
                      <a:pt x="28" y="90"/>
                    </a:lnTo>
                    <a:lnTo>
                      <a:pt x="28" y="57"/>
                    </a:lnTo>
                    <a:lnTo>
                      <a:pt x="19" y="55"/>
                    </a:lnTo>
                    <a:lnTo>
                      <a:pt x="12" y="53"/>
                    </a:lnTo>
                    <a:lnTo>
                      <a:pt x="4" y="45"/>
                    </a:lnTo>
                    <a:lnTo>
                      <a:pt x="2" y="39"/>
                    </a:lnTo>
                    <a:lnTo>
                      <a:pt x="2" y="26"/>
                    </a:lnTo>
                    <a:lnTo>
                      <a:pt x="4" y="21"/>
                    </a:lnTo>
                    <a:lnTo>
                      <a:pt x="13" y="11"/>
                    </a:lnTo>
                    <a:lnTo>
                      <a:pt x="19" y="8"/>
                    </a:lnTo>
                    <a:lnTo>
                      <a:pt x="28" y="8"/>
                    </a:lnTo>
                    <a:lnTo>
                      <a:pt x="28" y="0"/>
                    </a:lnTo>
                    <a:lnTo>
                      <a:pt x="33" y="0"/>
                    </a:lnTo>
                    <a:lnTo>
                      <a:pt x="33" y="8"/>
                    </a:lnTo>
                    <a:lnTo>
                      <a:pt x="41" y="8"/>
                    </a:lnTo>
                    <a:lnTo>
                      <a:pt x="47" y="11"/>
                    </a:lnTo>
                    <a:lnTo>
                      <a:pt x="52" y="15"/>
                    </a:lnTo>
                    <a:lnTo>
                      <a:pt x="54" y="17"/>
                    </a:lnTo>
                    <a:lnTo>
                      <a:pt x="28" y="17"/>
                    </a:lnTo>
                    <a:lnTo>
                      <a:pt x="22" y="17"/>
                    </a:lnTo>
                    <a:lnTo>
                      <a:pt x="18" y="19"/>
                    </a:lnTo>
                    <a:lnTo>
                      <a:pt x="16" y="22"/>
                    </a:lnTo>
                    <a:lnTo>
                      <a:pt x="14" y="25"/>
                    </a:lnTo>
                    <a:lnTo>
                      <a:pt x="13" y="28"/>
                    </a:lnTo>
                    <a:lnTo>
                      <a:pt x="13" y="36"/>
                    </a:lnTo>
                    <a:lnTo>
                      <a:pt x="14" y="39"/>
                    </a:lnTo>
                    <a:lnTo>
                      <a:pt x="17" y="41"/>
                    </a:lnTo>
                    <a:lnTo>
                      <a:pt x="19" y="43"/>
                    </a:lnTo>
                    <a:lnTo>
                      <a:pt x="23" y="45"/>
                    </a:lnTo>
                    <a:lnTo>
                      <a:pt x="28" y="46"/>
                    </a:lnTo>
                    <a:lnTo>
                      <a:pt x="33" y="46"/>
                    </a:lnTo>
                    <a:lnTo>
                      <a:pt x="33" y="47"/>
                    </a:lnTo>
                    <a:lnTo>
                      <a:pt x="43" y="50"/>
                    </a:lnTo>
                    <a:lnTo>
                      <a:pt x="49" y="52"/>
                    </a:lnTo>
                    <a:lnTo>
                      <a:pt x="58" y="58"/>
                    </a:lnTo>
                    <a:lnTo>
                      <a:pt x="33" y="58"/>
                    </a:lnTo>
                    <a:lnTo>
                      <a:pt x="33" y="9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1" name="Freeform 666"/>
              <p:cNvSpPr>
                <a:spLocks/>
              </p:cNvSpPr>
              <p:nvPr/>
            </p:nvSpPr>
            <p:spPr bwMode="auto">
              <a:xfrm>
                <a:off x="6029" y="3440"/>
                <a:ext cx="61" cy="112"/>
              </a:xfrm>
              <a:custGeom>
                <a:avLst/>
                <a:gdLst>
                  <a:gd name="T0" fmla="+- 0 6062 6029"/>
                  <a:gd name="T1" fmla="*/ T0 w 61"/>
                  <a:gd name="T2" fmla="+- 0 3486 3440"/>
                  <a:gd name="T3" fmla="*/ 3486 h 112"/>
                  <a:gd name="T4" fmla="+- 0 6057 6029"/>
                  <a:gd name="T5" fmla="*/ T4 w 61"/>
                  <a:gd name="T6" fmla="+- 0 3486 3440"/>
                  <a:gd name="T7" fmla="*/ 3486 h 112"/>
                  <a:gd name="T8" fmla="+- 0 6057 6029"/>
                  <a:gd name="T9" fmla="*/ T8 w 61"/>
                  <a:gd name="T10" fmla="+- 0 3457 3440"/>
                  <a:gd name="T11" fmla="*/ 3457 h 112"/>
                  <a:gd name="T12" fmla="+- 0 6083 6029"/>
                  <a:gd name="T13" fmla="*/ T12 w 61"/>
                  <a:gd name="T14" fmla="+- 0 3457 3440"/>
                  <a:gd name="T15" fmla="*/ 3457 h 112"/>
                  <a:gd name="T16" fmla="+- 0 6062 6029"/>
                  <a:gd name="T17" fmla="*/ T16 w 61"/>
                  <a:gd name="T18" fmla="+- 0 3457 3440"/>
                  <a:gd name="T19" fmla="*/ 3457 h 112"/>
                  <a:gd name="T20" fmla="+- 0 6062 6029"/>
                  <a:gd name="T21" fmla="*/ T20 w 61"/>
                  <a:gd name="T22" fmla="+- 0 3486 3440"/>
                  <a:gd name="T23" fmla="*/ 3486 h 112"/>
                </a:gdLst>
                <a:ahLst/>
                <a:cxnLst>
                  <a:cxn ang="0">
                    <a:pos x="T1" y="T3"/>
                  </a:cxn>
                  <a:cxn ang="0">
                    <a:pos x="T5" y="T7"/>
                  </a:cxn>
                  <a:cxn ang="0">
                    <a:pos x="T9" y="T11"/>
                  </a:cxn>
                  <a:cxn ang="0">
                    <a:pos x="T13" y="T15"/>
                  </a:cxn>
                  <a:cxn ang="0">
                    <a:pos x="T17" y="T19"/>
                  </a:cxn>
                  <a:cxn ang="0">
                    <a:pos x="T21" y="T23"/>
                  </a:cxn>
                </a:cxnLst>
                <a:rect l="0" t="0" r="r" b="b"/>
                <a:pathLst>
                  <a:path w="61" h="112">
                    <a:moveTo>
                      <a:pt x="33" y="46"/>
                    </a:moveTo>
                    <a:lnTo>
                      <a:pt x="28" y="46"/>
                    </a:lnTo>
                    <a:lnTo>
                      <a:pt x="28" y="17"/>
                    </a:lnTo>
                    <a:lnTo>
                      <a:pt x="54" y="17"/>
                    </a:lnTo>
                    <a:lnTo>
                      <a:pt x="33" y="17"/>
                    </a:lnTo>
                    <a:lnTo>
                      <a:pt x="33" y="46"/>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2" name="Freeform 665"/>
              <p:cNvSpPr>
                <a:spLocks/>
              </p:cNvSpPr>
              <p:nvPr/>
            </p:nvSpPr>
            <p:spPr bwMode="auto">
              <a:xfrm>
                <a:off x="6029" y="3440"/>
                <a:ext cx="61" cy="112"/>
              </a:xfrm>
              <a:custGeom>
                <a:avLst/>
                <a:gdLst>
                  <a:gd name="T0" fmla="+- 0 6088 6029"/>
                  <a:gd name="T1" fmla="*/ T0 w 61"/>
                  <a:gd name="T2" fmla="+- 0 3472 3440"/>
                  <a:gd name="T3" fmla="*/ 3472 h 112"/>
                  <a:gd name="T4" fmla="+- 0 6077 6029"/>
                  <a:gd name="T5" fmla="*/ T4 w 61"/>
                  <a:gd name="T6" fmla="+- 0 3472 3440"/>
                  <a:gd name="T7" fmla="*/ 3472 h 112"/>
                  <a:gd name="T8" fmla="+- 0 6077 6029"/>
                  <a:gd name="T9" fmla="*/ T8 w 61"/>
                  <a:gd name="T10" fmla="+- 0 3469 3440"/>
                  <a:gd name="T11" fmla="*/ 3469 h 112"/>
                  <a:gd name="T12" fmla="+- 0 6076 6029"/>
                  <a:gd name="T13" fmla="*/ T12 w 61"/>
                  <a:gd name="T14" fmla="+- 0 3466 3440"/>
                  <a:gd name="T15" fmla="*/ 3466 h 112"/>
                  <a:gd name="T16" fmla="+- 0 6074 6029"/>
                  <a:gd name="T17" fmla="*/ T16 w 61"/>
                  <a:gd name="T18" fmla="+- 0 3464 3440"/>
                  <a:gd name="T19" fmla="*/ 3464 h 112"/>
                  <a:gd name="T20" fmla="+- 0 6072 6029"/>
                  <a:gd name="T21" fmla="*/ T20 w 61"/>
                  <a:gd name="T22" fmla="+- 0 3460 3440"/>
                  <a:gd name="T23" fmla="*/ 3460 h 112"/>
                  <a:gd name="T24" fmla="+- 0 6068 6029"/>
                  <a:gd name="T25" fmla="*/ T24 w 61"/>
                  <a:gd name="T26" fmla="+- 0 3457 3440"/>
                  <a:gd name="T27" fmla="*/ 3457 h 112"/>
                  <a:gd name="T28" fmla="+- 0 6062 6029"/>
                  <a:gd name="T29" fmla="*/ T28 w 61"/>
                  <a:gd name="T30" fmla="+- 0 3457 3440"/>
                  <a:gd name="T31" fmla="*/ 3457 h 112"/>
                  <a:gd name="T32" fmla="+- 0 6083 6029"/>
                  <a:gd name="T33" fmla="*/ T32 w 61"/>
                  <a:gd name="T34" fmla="+- 0 3457 3440"/>
                  <a:gd name="T35" fmla="*/ 3457 h 112"/>
                  <a:gd name="T36" fmla="+- 0 6085 6029"/>
                  <a:gd name="T37" fmla="*/ T36 w 61"/>
                  <a:gd name="T38" fmla="+- 0 3459 3440"/>
                  <a:gd name="T39" fmla="*/ 3459 h 112"/>
                  <a:gd name="T40" fmla="+- 0 6087 6029"/>
                  <a:gd name="T41" fmla="*/ T40 w 61"/>
                  <a:gd name="T42" fmla="+- 0 3465 3440"/>
                  <a:gd name="T43" fmla="*/ 3465 h 112"/>
                  <a:gd name="T44" fmla="+- 0 6088 6029"/>
                  <a:gd name="T45" fmla="*/ T44 w 61"/>
                  <a:gd name="T46" fmla="+- 0 3472 3440"/>
                  <a:gd name="T47" fmla="*/ 3472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1" h="112">
                    <a:moveTo>
                      <a:pt x="59" y="32"/>
                    </a:moveTo>
                    <a:lnTo>
                      <a:pt x="48" y="32"/>
                    </a:lnTo>
                    <a:lnTo>
                      <a:pt x="48" y="29"/>
                    </a:lnTo>
                    <a:lnTo>
                      <a:pt x="47" y="26"/>
                    </a:lnTo>
                    <a:lnTo>
                      <a:pt x="45" y="24"/>
                    </a:lnTo>
                    <a:lnTo>
                      <a:pt x="43" y="20"/>
                    </a:lnTo>
                    <a:lnTo>
                      <a:pt x="39" y="17"/>
                    </a:lnTo>
                    <a:lnTo>
                      <a:pt x="33" y="17"/>
                    </a:lnTo>
                    <a:lnTo>
                      <a:pt x="54" y="17"/>
                    </a:lnTo>
                    <a:lnTo>
                      <a:pt x="56" y="19"/>
                    </a:lnTo>
                    <a:lnTo>
                      <a:pt x="58" y="25"/>
                    </a:lnTo>
                    <a:lnTo>
                      <a:pt x="59" y="3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3" name="Freeform 664"/>
              <p:cNvSpPr>
                <a:spLocks/>
              </p:cNvSpPr>
              <p:nvPr/>
            </p:nvSpPr>
            <p:spPr bwMode="auto">
              <a:xfrm>
                <a:off x="6029" y="3440"/>
                <a:ext cx="61" cy="112"/>
              </a:xfrm>
              <a:custGeom>
                <a:avLst/>
                <a:gdLst>
                  <a:gd name="T0" fmla="+- 0 6085 6029"/>
                  <a:gd name="T1" fmla="*/ T0 w 61"/>
                  <a:gd name="T2" fmla="+- 0 3531 3440"/>
                  <a:gd name="T3" fmla="*/ 3531 h 112"/>
                  <a:gd name="T4" fmla="+- 0 6062 6029"/>
                  <a:gd name="T5" fmla="*/ T4 w 61"/>
                  <a:gd name="T6" fmla="+- 0 3531 3440"/>
                  <a:gd name="T7" fmla="*/ 3531 h 112"/>
                  <a:gd name="T8" fmla="+- 0 6069 6029"/>
                  <a:gd name="T9" fmla="*/ T8 w 61"/>
                  <a:gd name="T10" fmla="+- 0 3530 3440"/>
                  <a:gd name="T11" fmla="*/ 3530 h 112"/>
                  <a:gd name="T12" fmla="+- 0 6074 6029"/>
                  <a:gd name="T13" fmla="*/ T12 w 61"/>
                  <a:gd name="T14" fmla="+- 0 3528 3440"/>
                  <a:gd name="T15" fmla="*/ 3528 h 112"/>
                  <a:gd name="T16" fmla="+- 0 6078 6029"/>
                  <a:gd name="T17" fmla="*/ T16 w 61"/>
                  <a:gd name="T18" fmla="+- 0 3521 3440"/>
                  <a:gd name="T19" fmla="*/ 3521 h 112"/>
                  <a:gd name="T20" fmla="+- 0 6079 6029"/>
                  <a:gd name="T21" fmla="*/ T20 w 61"/>
                  <a:gd name="T22" fmla="+- 0 3518 3440"/>
                  <a:gd name="T23" fmla="*/ 3518 h 112"/>
                  <a:gd name="T24" fmla="+- 0 6079 6029"/>
                  <a:gd name="T25" fmla="*/ T24 w 61"/>
                  <a:gd name="T26" fmla="+- 0 3509 3440"/>
                  <a:gd name="T27" fmla="*/ 3509 h 112"/>
                  <a:gd name="T28" fmla="+- 0 6077 6029"/>
                  <a:gd name="T29" fmla="*/ T28 w 61"/>
                  <a:gd name="T30" fmla="+- 0 3506 3440"/>
                  <a:gd name="T31" fmla="*/ 3506 h 112"/>
                  <a:gd name="T32" fmla="+- 0 6073 6029"/>
                  <a:gd name="T33" fmla="*/ T32 w 61"/>
                  <a:gd name="T34" fmla="+- 0 3503 3440"/>
                  <a:gd name="T35" fmla="*/ 3503 h 112"/>
                  <a:gd name="T36" fmla="+- 0 6071 6029"/>
                  <a:gd name="T37" fmla="*/ T36 w 61"/>
                  <a:gd name="T38" fmla="+- 0 3501 3440"/>
                  <a:gd name="T39" fmla="*/ 3501 h 112"/>
                  <a:gd name="T40" fmla="+- 0 6067 6029"/>
                  <a:gd name="T41" fmla="*/ T40 w 61"/>
                  <a:gd name="T42" fmla="+- 0 3500 3440"/>
                  <a:gd name="T43" fmla="*/ 3500 h 112"/>
                  <a:gd name="T44" fmla="+- 0 6062 6029"/>
                  <a:gd name="T45" fmla="*/ T44 w 61"/>
                  <a:gd name="T46" fmla="+- 0 3498 3440"/>
                  <a:gd name="T47" fmla="*/ 3498 h 112"/>
                  <a:gd name="T48" fmla="+- 0 6087 6029"/>
                  <a:gd name="T49" fmla="*/ T48 w 61"/>
                  <a:gd name="T50" fmla="+- 0 3498 3440"/>
                  <a:gd name="T51" fmla="*/ 3498 h 112"/>
                  <a:gd name="T52" fmla="+- 0 6090 6029"/>
                  <a:gd name="T53" fmla="*/ T52 w 61"/>
                  <a:gd name="T54" fmla="+- 0 3504 3440"/>
                  <a:gd name="T55" fmla="*/ 3504 h 112"/>
                  <a:gd name="T56" fmla="+- 0 6090 6029"/>
                  <a:gd name="T57" fmla="*/ T56 w 61"/>
                  <a:gd name="T58" fmla="+- 0 3522 3440"/>
                  <a:gd name="T59" fmla="*/ 3522 h 112"/>
                  <a:gd name="T60" fmla="+- 0 6086 6029"/>
                  <a:gd name="T61" fmla="*/ T60 w 61"/>
                  <a:gd name="T62" fmla="+- 0 3530 3440"/>
                  <a:gd name="T63" fmla="*/ 3530 h 112"/>
                  <a:gd name="T64" fmla="+- 0 6085 6029"/>
                  <a:gd name="T65" fmla="*/ T64 w 61"/>
                  <a:gd name="T66" fmla="+- 0 3531 3440"/>
                  <a:gd name="T67" fmla="*/ 3531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112">
                    <a:moveTo>
                      <a:pt x="56" y="91"/>
                    </a:moveTo>
                    <a:lnTo>
                      <a:pt x="33" y="91"/>
                    </a:lnTo>
                    <a:lnTo>
                      <a:pt x="40" y="90"/>
                    </a:lnTo>
                    <a:lnTo>
                      <a:pt x="45" y="88"/>
                    </a:lnTo>
                    <a:lnTo>
                      <a:pt x="49" y="81"/>
                    </a:lnTo>
                    <a:lnTo>
                      <a:pt x="50" y="78"/>
                    </a:lnTo>
                    <a:lnTo>
                      <a:pt x="50" y="69"/>
                    </a:lnTo>
                    <a:lnTo>
                      <a:pt x="48" y="66"/>
                    </a:lnTo>
                    <a:lnTo>
                      <a:pt x="44" y="63"/>
                    </a:lnTo>
                    <a:lnTo>
                      <a:pt x="42" y="61"/>
                    </a:lnTo>
                    <a:lnTo>
                      <a:pt x="38" y="60"/>
                    </a:lnTo>
                    <a:lnTo>
                      <a:pt x="33" y="58"/>
                    </a:lnTo>
                    <a:lnTo>
                      <a:pt x="58" y="58"/>
                    </a:lnTo>
                    <a:lnTo>
                      <a:pt x="61" y="64"/>
                    </a:lnTo>
                    <a:lnTo>
                      <a:pt x="61" y="82"/>
                    </a:lnTo>
                    <a:lnTo>
                      <a:pt x="57" y="90"/>
                    </a:lnTo>
                    <a:lnTo>
                      <a:pt x="56"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74" name="Freeform 663"/>
              <p:cNvSpPr>
                <a:spLocks/>
              </p:cNvSpPr>
              <p:nvPr/>
            </p:nvSpPr>
            <p:spPr bwMode="auto">
              <a:xfrm>
                <a:off x="6029" y="3440"/>
                <a:ext cx="61" cy="112"/>
              </a:xfrm>
              <a:custGeom>
                <a:avLst/>
                <a:gdLst>
                  <a:gd name="T0" fmla="+- 0 6062 6029"/>
                  <a:gd name="T1" fmla="*/ T0 w 61"/>
                  <a:gd name="T2" fmla="+- 0 3552 3440"/>
                  <a:gd name="T3" fmla="*/ 3552 h 112"/>
                  <a:gd name="T4" fmla="+- 0 6057 6029"/>
                  <a:gd name="T5" fmla="*/ T4 w 61"/>
                  <a:gd name="T6" fmla="+- 0 3552 3440"/>
                  <a:gd name="T7" fmla="*/ 3552 h 112"/>
                  <a:gd name="T8" fmla="+- 0 6057 6029"/>
                  <a:gd name="T9" fmla="*/ T8 w 61"/>
                  <a:gd name="T10" fmla="+- 0 3540 3440"/>
                  <a:gd name="T11" fmla="*/ 3540 h 112"/>
                  <a:gd name="T12" fmla="+- 0 6045 6029"/>
                  <a:gd name="T13" fmla="*/ T12 w 61"/>
                  <a:gd name="T14" fmla="+- 0 3539 3440"/>
                  <a:gd name="T15" fmla="*/ 3539 h 112"/>
                  <a:gd name="T16" fmla="+- 0 6037 6029"/>
                  <a:gd name="T17" fmla="*/ T16 w 61"/>
                  <a:gd name="T18" fmla="+- 0 3535 3440"/>
                  <a:gd name="T19" fmla="*/ 3535 h 112"/>
                  <a:gd name="T20" fmla="+- 0 6030 6029"/>
                  <a:gd name="T21" fmla="*/ T20 w 61"/>
                  <a:gd name="T22" fmla="+- 0 3523 3440"/>
                  <a:gd name="T23" fmla="*/ 3523 h 112"/>
                  <a:gd name="T24" fmla="+- 0 6029 6029"/>
                  <a:gd name="T25" fmla="*/ T24 w 61"/>
                  <a:gd name="T26" fmla="+- 0 3518 3440"/>
                  <a:gd name="T27" fmla="*/ 3518 h 112"/>
                  <a:gd name="T28" fmla="+- 0 6029 6029"/>
                  <a:gd name="T29" fmla="*/ T28 w 61"/>
                  <a:gd name="T30" fmla="+- 0 3510 3440"/>
                  <a:gd name="T31" fmla="*/ 3510 h 112"/>
                  <a:gd name="T32" fmla="+- 0 6040 6029"/>
                  <a:gd name="T33" fmla="*/ T32 w 61"/>
                  <a:gd name="T34" fmla="+- 0 3510 3440"/>
                  <a:gd name="T35" fmla="*/ 3510 h 112"/>
                  <a:gd name="T36" fmla="+- 0 6040 6029"/>
                  <a:gd name="T37" fmla="*/ T36 w 61"/>
                  <a:gd name="T38" fmla="+- 0 3516 3440"/>
                  <a:gd name="T39" fmla="*/ 3516 h 112"/>
                  <a:gd name="T40" fmla="+- 0 6041 6029"/>
                  <a:gd name="T41" fmla="*/ T40 w 61"/>
                  <a:gd name="T42" fmla="+- 0 3520 3440"/>
                  <a:gd name="T43" fmla="*/ 3520 h 112"/>
                  <a:gd name="T44" fmla="+- 0 6043 6029"/>
                  <a:gd name="T45" fmla="*/ T44 w 61"/>
                  <a:gd name="T46" fmla="+- 0 3523 3440"/>
                  <a:gd name="T47" fmla="*/ 3523 h 112"/>
                  <a:gd name="T48" fmla="+- 0 6045 6029"/>
                  <a:gd name="T49" fmla="*/ T48 w 61"/>
                  <a:gd name="T50" fmla="+- 0 3527 3440"/>
                  <a:gd name="T51" fmla="*/ 3527 h 112"/>
                  <a:gd name="T52" fmla="+- 0 6050 6029"/>
                  <a:gd name="T53" fmla="*/ T52 w 61"/>
                  <a:gd name="T54" fmla="+- 0 3530 3440"/>
                  <a:gd name="T55" fmla="*/ 3530 h 112"/>
                  <a:gd name="T56" fmla="+- 0 6057 6029"/>
                  <a:gd name="T57" fmla="*/ T56 w 61"/>
                  <a:gd name="T58" fmla="+- 0 3530 3440"/>
                  <a:gd name="T59" fmla="*/ 3530 h 112"/>
                  <a:gd name="T60" fmla="+- 0 6062 6029"/>
                  <a:gd name="T61" fmla="*/ T60 w 61"/>
                  <a:gd name="T62" fmla="+- 0 3530 3440"/>
                  <a:gd name="T63" fmla="*/ 3530 h 112"/>
                  <a:gd name="T64" fmla="+- 0 6062 6029"/>
                  <a:gd name="T65" fmla="*/ T64 w 61"/>
                  <a:gd name="T66" fmla="+- 0 3531 3440"/>
                  <a:gd name="T67" fmla="*/ 3531 h 112"/>
                  <a:gd name="T68" fmla="+- 0 6085 6029"/>
                  <a:gd name="T69" fmla="*/ T68 w 61"/>
                  <a:gd name="T70" fmla="+- 0 3531 3440"/>
                  <a:gd name="T71" fmla="*/ 3531 h 112"/>
                  <a:gd name="T72" fmla="+- 0 6079 6029"/>
                  <a:gd name="T73" fmla="*/ T72 w 61"/>
                  <a:gd name="T74" fmla="+- 0 3535 3440"/>
                  <a:gd name="T75" fmla="*/ 3535 h 112"/>
                  <a:gd name="T76" fmla="+- 0 6075 6029"/>
                  <a:gd name="T77" fmla="*/ T76 w 61"/>
                  <a:gd name="T78" fmla="+- 0 3537 3440"/>
                  <a:gd name="T79" fmla="*/ 3537 h 112"/>
                  <a:gd name="T80" fmla="+- 0 6070 6029"/>
                  <a:gd name="T81" fmla="*/ T80 w 61"/>
                  <a:gd name="T82" fmla="+- 0 3539 3440"/>
                  <a:gd name="T83" fmla="*/ 3539 h 112"/>
                  <a:gd name="T84" fmla="+- 0 6062 6029"/>
                  <a:gd name="T85" fmla="*/ T84 w 61"/>
                  <a:gd name="T86" fmla="+- 0 3540 3440"/>
                  <a:gd name="T87" fmla="*/ 3540 h 112"/>
                  <a:gd name="T88" fmla="+- 0 6062 6029"/>
                  <a:gd name="T89" fmla="*/ T88 w 61"/>
                  <a:gd name="T90" fmla="+- 0 3552 3440"/>
                  <a:gd name="T91" fmla="*/ 3552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1" h="112">
                    <a:moveTo>
                      <a:pt x="33" y="112"/>
                    </a:moveTo>
                    <a:lnTo>
                      <a:pt x="28" y="112"/>
                    </a:lnTo>
                    <a:lnTo>
                      <a:pt x="28" y="100"/>
                    </a:lnTo>
                    <a:lnTo>
                      <a:pt x="16" y="99"/>
                    </a:lnTo>
                    <a:lnTo>
                      <a:pt x="8" y="95"/>
                    </a:lnTo>
                    <a:lnTo>
                      <a:pt x="1" y="83"/>
                    </a:lnTo>
                    <a:lnTo>
                      <a:pt x="0" y="78"/>
                    </a:lnTo>
                    <a:lnTo>
                      <a:pt x="0" y="70"/>
                    </a:lnTo>
                    <a:lnTo>
                      <a:pt x="11" y="70"/>
                    </a:lnTo>
                    <a:lnTo>
                      <a:pt x="11" y="76"/>
                    </a:lnTo>
                    <a:lnTo>
                      <a:pt x="12" y="80"/>
                    </a:lnTo>
                    <a:lnTo>
                      <a:pt x="14" y="83"/>
                    </a:lnTo>
                    <a:lnTo>
                      <a:pt x="16" y="87"/>
                    </a:lnTo>
                    <a:lnTo>
                      <a:pt x="21" y="90"/>
                    </a:lnTo>
                    <a:lnTo>
                      <a:pt x="28" y="90"/>
                    </a:lnTo>
                    <a:lnTo>
                      <a:pt x="33" y="90"/>
                    </a:lnTo>
                    <a:lnTo>
                      <a:pt x="33" y="91"/>
                    </a:lnTo>
                    <a:lnTo>
                      <a:pt x="56" y="91"/>
                    </a:lnTo>
                    <a:lnTo>
                      <a:pt x="50" y="95"/>
                    </a:lnTo>
                    <a:lnTo>
                      <a:pt x="46" y="97"/>
                    </a:lnTo>
                    <a:lnTo>
                      <a:pt x="41" y="99"/>
                    </a:lnTo>
                    <a:lnTo>
                      <a:pt x="33" y="100"/>
                    </a:lnTo>
                    <a:lnTo>
                      <a:pt x="33" y="11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97" name="Group 660"/>
            <p:cNvGrpSpPr>
              <a:grpSpLocks/>
            </p:cNvGrpSpPr>
            <p:nvPr/>
          </p:nvGrpSpPr>
          <p:grpSpPr bwMode="auto">
            <a:xfrm>
              <a:off x="6338" y="3405"/>
              <a:ext cx="397" cy="189"/>
              <a:chOff x="6338" y="3405"/>
              <a:chExt cx="397" cy="189"/>
            </a:xfrm>
          </p:grpSpPr>
          <p:sp>
            <p:nvSpPr>
              <p:cNvPr id="369" name="Freeform 661"/>
              <p:cNvSpPr>
                <a:spLocks/>
              </p:cNvSpPr>
              <p:nvPr/>
            </p:nvSpPr>
            <p:spPr bwMode="auto">
              <a:xfrm>
                <a:off x="6338" y="3405"/>
                <a:ext cx="397" cy="189"/>
              </a:xfrm>
              <a:custGeom>
                <a:avLst/>
                <a:gdLst>
                  <a:gd name="T0" fmla="+- 0 6338 6338"/>
                  <a:gd name="T1" fmla="*/ T0 w 397"/>
                  <a:gd name="T2" fmla="+- 0 3405 3405"/>
                  <a:gd name="T3" fmla="*/ 3405 h 189"/>
                  <a:gd name="T4" fmla="+- 0 6734 6338"/>
                  <a:gd name="T5" fmla="*/ T4 w 397"/>
                  <a:gd name="T6" fmla="+- 0 3405 3405"/>
                  <a:gd name="T7" fmla="*/ 3405 h 189"/>
                  <a:gd name="T8" fmla="+- 0 6734 6338"/>
                  <a:gd name="T9" fmla="*/ T8 w 397"/>
                  <a:gd name="T10" fmla="+- 0 3593 3405"/>
                  <a:gd name="T11" fmla="*/ 3593 h 189"/>
                  <a:gd name="T12" fmla="+- 0 6338 6338"/>
                  <a:gd name="T13" fmla="*/ T12 w 397"/>
                  <a:gd name="T14" fmla="+- 0 3593 3405"/>
                  <a:gd name="T15" fmla="*/ 3593 h 189"/>
                  <a:gd name="T16" fmla="+- 0 6338 6338"/>
                  <a:gd name="T17" fmla="*/ T16 w 397"/>
                  <a:gd name="T18" fmla="+- 0 3405 3405"/>
                  <a:gd name="T19" fmla="*/ 3405 h 189"/>
                </a:gdLst>
                <a:ahLst/>
                <a:cxnLst>
                  <a:cxn ang="0">
                    <a:pos x="T1" y="T3"/>
                  </a:cxn>
                  <a:cxn ang="0">
                    <a:pos x="T5" y="T7"/>
                  </a:cxn>
                  <a:cxn ang="0">
                    <a:pos x="T9" y="T11"/>
                  </a:cxn>
                  <a:cxn ang="0">
                    <a:pos x="T13" y="T15"/>
                  </a:cxn>
                  <a:cxn ang="0">
                    <a:pos x="T17" y="T19"/>
                  </a:cxn>
                </a:cxnLst>
                <a:rect l="0" t="0" r="r" b="b"/>
                <a:pathLst>
                  <a:path w="397" h="189">
                    <a:moveTo>
                      <a:pt x="0" y="0"/>
                    </a:moveTo>
                    <a:lnTo>
                      <a:pt x="396" y="0"/>
                    </a:lnTo>
                    <a:lnTo>
                      <a:pt x="396" y="188"/>
                    </a:lnTo>
                    <a:lnTo>
                      <a:pt x="0" y="188"/>
                    </a:lnTo>
                    <a:lnTo>
                      <a:pt x="0" y="0"/>
                    </a:lnTo>
                    <a:close/>
                  </a:path>
                </a:pathLst>
              </a:custGeom>
              <a:noFill/>
              <a:ln w="15684">
                <a:solidFill>
                  <a:srgbClr val="9BD0D5"/>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98" name="Group 658"/>
            <p:cNvGrpSpPr>
              <a:grpSpLocks/>
            </p:cNvGrpSpPr>
            <p:nvPr/>
          </p:nvGrpSpPr>
          <p:grpSpPr bwMode="auto">
            <a:xfrm>
              <a:off x="6560" y="3429"/>
              <a:ext cx="151" cy="141"/>
              <a:chOff x="6560" y="3429"/>
              <a:chExt cx="151" cy="141"/>
            </a:xfrm>
          </p:grpSpPr>
          <p:sp>
            <p:nvSpPr>
              <p:cNvPr id="368" name="Freeform 659"/>
              <p:cNvSpPr>
                <a:spLocks/>
              </p:cNvSpPr>
              <p:nvPr/>
            </p:nvSpPr>
            <p:spPr bwMode="auto">
              <a:xfrm>
                <a:off x="6560" y="3429"/>
                <a:ext cx="151" cy="141"/>
              </a:xfrm>
              <a:custGeom>
                <a:avLst/>
                <a:gdLst>
                  <a:gd name="T0" fmla="+- 0 6711 6560"/>
                  <a:gd name="T1" fmla="*/ T0 w 151"/>
                  <a:gd name="T2" fmla="+- 0 3570 3429"/>
                  <a:gd name="T3" fmla="*/ 3570 h 141"/>
                  <a:gd name="T4" fmla="+- 0 6580 6560"/>
                  <a:gd name="T5" fmla="*/ T4 w 151"/>
                  <a:gd name="T6" fmla="+- 0 3557 3429"/>
                  <a:gd name="T7" fmla="*/ 3557 h 141"/>
                  <a:gd name="T8" fmla="+- 0 6590 6560"/>
                  <a:gd name="T9" fmla="*/ T8 w 151"/>
                  <a:gd name="T10" fmla="+- 0 3541 3429"/>
                  <a:gd name="T11" fmla="*/ 3541 h 141"/>
                  <a:gd name="T12" fmla="+- 0 6597 6560"/>
                  <a:gd name="T13" fmla="*/ T12 w 151"/>
                  <a:gd name="T14" fmla="+- 0 3521 3429"/>
                  <a:gd name="T15" fmla="*/ 3521 h 141"/>
                  <a:gd name="T16" fmla="+- 0 6588 6560"/>
                  <a:gd name="T17" fmla="*/ T16 w 151"/>
                  <a:gd name="T18" fmla="+- 0 3456 3429"/>
                  <a:gd name="T19" fmla="*/ 3456 h 141"/>
                  <a:gd name="T20" fmla="+- 0 6560 6560"/>
                  <a:gd name="T21" fmla="*/ T20 w 151"/>
                  <a:gd name="T22" fmla="+- 0 3429 3429"/>
                  <a:gd name="T23" fmla="*/ 3429 h 141"/>
                  <a:gd name="T24" fmla="+- 0 6711 6560"/>
                  <a:gd name="T25" fmla="*/ T24 w 151"/>
                  <a:gd name="T26" fmla="+- 0 3429 3429"/>
                  <a:gd name="T27" fmla="*/ 3429 h 141"/>
                  <a:gd name="T28" fmla="+- 0 6711 6560"/>
                  <a:gd name="T29" fmla="*/ T28 w 151"/>
                  <a:gd name="T30" fmla="+- 0 3570 3429"/>
                  <a:gd name="T31" fmla="*/ 3570 h 14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1" h="141">
                    <a:moveTo>
                      <a:pt x="151" y="141"/>
                    </a:moveTo>
                    <a:lnTo>
                      <a:pt x="20" y="128"/>
                    </a:lnTo>
                    <a:lnTo>
                      <a:pt x="30" y="112"/>
                    </a:lnTo>
                    <a:lnTo>
                      <a:pt x="37" y="92"/>
                    </a:lnTo>
                    <a:lnTo>
                      <a:pt x="28" y="27"/>
                    </a:lnTo>
                    <a:lnTo>
                      <a:pt x="0" y="0"/>
                    </a:lnTo>
                    <a:lnTo>
                      <a:pt x="151" y="0"/>
                    </a:lnTo>
                    <a:lnTo>
                      <a:pt x="151"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199" name="Group 656"/>
            <p:cNvGrpSpPr>
              <a:grpSpLocks/>
            </p:cNvGrpSpPr>
            <p:nvPr/>
          </p:nvGrpSpPr>
          <p:grpSpPr bwMode="auto">
            <a:xfrm>
              <a:off x="6357" y="3429"/>
              <a:ext cx="143" cy="141"/>
              <a:chOff x="6357" y="3429"/>
              <a:chExt cx="143" cy="141"/>
            </a:xfrm>
          </p:grpSpPr>
          <p:sp>
            <p:nvSpPr>
              <p:cNvPr id="367" name="Freeform 657"/>
              <p:cNvSpPr>
                <a:spLocks/>
              </p:cNvSpPr>
              <p:nvPr/>
            </p:nvSpPr>
            <p:spPr bwMode="auto">
              <a:xfrm>
                <a:off x="6357" y="3429"/>
                <a:ext cx="143" cy="141"/>
              </a:xfrm>
              <a:custGeom>
                <a:avLst/>
                <a:gdLst>
                  <a:gd name="T0" fmla="+- 0 6494 6357"/>
                  <a:gd name="T1" fmla="*/ T0 w 143"/>
                  <a:gd name="T2" fmla="+- 0 3570 3429"/>
                  <a:gd name="T3" fmla="*/ 3570 h 141"/>
                  <a:gd name="T4" fmla="+- 0 6357 6357"/>
                  <a:gd name="T5" fmla="*/ T4 w 143"/>
                  <a:gd name="T6" fmla="+- 0 3570 3429"/>
                  <a:gd name="T7" fmla="*/ 3570 h 141"/>
                  <a:gd name="T8" fmla="+- 0 6357 6357"/>
                  <a:gd name="T9" fmla="*/ T8 w 143"/>
                  <a:gd name="T10" fmla="+- 0 3429 3429"/>
                  <a:gd name="T11" fmla="*/ 3429 h 141"/>
                  <a:gd name="T12" fmla="+- 0 6500 6357"/>
                  <a:gd name="T13" fmla="*/ T12 w 143"/>
                  <a:gd name="T14" fmla="+- 0 3430 3429"/>
                  <a:gd name="T15" fmla="*/ 3430 h 141"/>
                  <a:gd name="T16" fmla="+- 0 6485 6357"/>
                  <a:gd name="T17" fmla="*/ T16 w 143"/>
                  <a:gd name="T18" fmla="+- 0 3442 3429"/>
                  <a:gd name="T19" fmla="*/ 3442 h 141"/>
                  <a:gd name="T20" fmla="+- 0 6473 6357"/>
                  <a:gd name="T21" fmla="*/ T20 w 143"/>
                  <a:gd name="T22" fmla="+- 0 3459 3429"/>
                  <a:gd name="T23" fmla="*/ 3459 h 141"/>
                  <a:gd name="T24" fmla="+- 0 6466 6357"/>
                  <a:gd name="T25" fmla="*/ T24 w 143"/>
                  <a:gd name="T26" fmla="+- 0 3479 3429"/>
                  <a:gd name="T27" fmla="*/ 3479 h 141"/>
                  <a:gd name="T28" fmla="+- 0 6463 6357"/>
                  <a:gd name="T29" fmla="*/ T28 w 143"/>
                  <a:gd name="T30" fmla="+- 0 3502 3429"/>
                  <a:gd name="T31" fmla="*/ 3502 h 141"/>
                  <a:gd name="T32" fmla="+- 0 6465 6357"/>
                  <a:gd name="T33" fmla="*/ T32 w 143"/>
                  <a:gd name="T34" fmla="+- 0 3518 3429"/>
                  <a:gd name="T35" fmla="*/ 3518 h 141"/>
                  <a:gd name="T36" fmla="+- 0 6471 6357"/>
                  <a:gd name="T37" fmla="*/ T36 w 143"/>
                  <a:gd name="T38" fmla="+- 0 3537 3429"/>
                  <a:gd name="T39" fmla="*/ 3537 h 141"/>
                  <a:gd name="T40" fmla="+- 0 6481 6357"/>
                  <a:gd name="T41" fmla="*/ T40 w 143"/>
                  <a:gd name="T42" fmla="+- 0 3554 3429"/>
                  <a:gd name="T43" fmla="*/ 3554 h 141"/>
                  <a:gd name="T44" fmla="+- 0 6494 6357"/>
                  <a:gd name="T45" fmla="*/ T44 w 143"/>
                  <a:gd name="T46" fmla="+- 0 3570 3429"/>
                  <a:gd name="T47" fmla="*/ 3570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3" h="141">
                    <a:moveTo>
                      <a:pt x="137" y="141"/>
                    </a:moveTo>
                    <a:lnTo>
                      <a:pt x="0" y="141"/>
                    </a:lnTo>
                    <a:lnTo>
                      <a:pt x="0" y="0"/>
                    </a:lnTo>
                    <a:lnTo>
                      <a:pt x="143" y="1"/>
                    </a:lnTo>
                    <a:lnTo>
                      <a:pt x="128" y="13"/>
                    </a:lnTo>
                    <a:lnTo>
                      <a:pt x="116" y="30"/>
                    </a:lnTo>
                    <a:lnTo>
                      <a:pt x="109" y="50"/>
                    </a:lnTo>
                    <a:lnTo>
                      <a:pt x="106" y="73"/>
                    </a:lnTo>
                    <a:lnTo>
                      <a:pt x="108" y="89"/>
                    </a:lnTo>
                    <a:lnTo>
                      <a:pt x="114" y="108"/>
                    </a:lnTo>
                    <a:lnTo>
                      <a:pt x="124" y="125"/>
                    </a:lnTo>
                    <a:lnTo>
                      <a:pt x="137"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00" name="Group 650"/>
            <p:cNvGrpSpPr>
              <a:grpSpLocks/>
            </p:cNvGrpSpPr>
            <p:nvPr/>
          </p:nvGrpSpPr>
          <p:grpSpPr bwMode="auto">
            <a:xfrm>
              <a:off x="6502" y="3442"/>
              <a:ext cx="61" cy="112"/>
              <a:chOff x="6502" y="3442"/>
              <a:chExt cx="61" cy="112"/>
            </a:xfrm>
          </p:grpSpPr>
          <p:sp>
            <p:nvSpPr>
              <p:cNvPr id="362" name="Freeform 655"/>
              <p:cNvSpPr>
                <a:spLocks/>
              </p:cNvSpPr>
              <p:nvPr/>
            </p:nvSpPr>
            <p:spPr bwMode="auto">
              <a:xfrm>
                <a:off x="6502" y="3442"/>
                <a:ext cx="61" cy="112"/>
              </a:xfrm>
              <a:custGeom>
                <a:avLst/>
                <a:gdLst>
                  <a:gd name="T0" fmla="+- 0 6535 6502"/>
                  <a:gd name="T1" fmla="*/ T0 w 61"/>
                  <a:gd name="T2" fmla="+- 0 3532 3442"/>
                  <a:gd name="T3" fmla="*/ 3532 h 112"/>
                  <a:gd name="T4" fmla="+- 0 6529 6502"/>
                  <a:gd name="T5" fmla="*/ T4 w 61"/>
                  <a:gd name="T6" fmla="+- 0 3532 3442"/>
                  <a:gd name="T7" fmla="*/ 3532 h 112"/>
                  <a:gd name="T8" fmla="+- 0 6529 6502"/>
                  <a:gd name="T9" fmla="*/ T8 w 61"/>
                  <a:gd name="T10" fmla="+- 0 3499 3442"/>
                  <a:gd name="T11" fmla="*/ 3499 h 112"/>
                  <a:gd name="T12" fmla="+- 0 6520 6502"/>
                  <a:gd name="T13" fmla="*/ T12 w 61"/>
                  <a:gd name="T14" fmla="+- 0 3497 3442"/>
                  <a:gd name="T15" fmla="*/ 3497 h 112"/>
                  <a:gd name="T16" fmla="+- 0 6514 6502"/>
                  <a:gd name="T17" fmla="*/ T16 w 61"/>
                  <a:gd name="T18" fmla="+- 0 3494 3442"/>
                  <a:gd name="T19" fmla="*/ 3494 h 112"/>
                  <a:gd name="T20" fmla="+- 0 6505 6502"/>
                  <a:gd name="T21" fmla="*/ T20 w 61"/>
                  <a:gd name="T22" fmla="+- 0 3487 3442"/>
                  <a:gd name="T23" fmla="*/ 3487 h 112"/>
                  <a:gd name="T24" fmla="+- 0 6503 6502"/>
                  <a:gd name="T25" fmla="*/ T24 w 61"/>
                  <a:gd name="T26" fmla="+- 0 3481 3442"/>
                  <a:gd name="T27" fmla="*/ 3481 h 112"/>
                  <a:gd name="T28" fmla="+- 0 6503 6502"/>
                  <a:gd name="T29" fmla="*/ T28 w 61"/>
                  <a:gd name="T30" fmla="+- 0 3468 3442"/>
                  <a:gd name="T31" fmla="*/ 3468 h 112"/>
                  <a:gd name="T32" fmla="+- 0 6505 6502"/>
                  <a:gd name="T33" fmla="*/ T32 w 61"/>
                  <a:gd name="T34" fmla="+- 0 3462 3442"/>
                  <a:gd name="T35" fmla="*/ 3462 h 112"/>
                  <a:gd name="T36" fmla="+- 0 6514 6502"/>
                  <a:gd name="T37" fmla="*/ T36 w 61"/>
                  <a:gd name="T38" fmla="+- 0 3452 3442"/>
                  <a:gd name="T39" fmla="*/ 3452 h 112"/>
                  <a:gd name="T40" fmla="+- 0 6521 6502"/>
                  <a:gd name="T41" fmla="*/ T40 w 61"/>
                  <a:gd name="T42" fmla="+- 0 3450 3442"/>
                  <a:gd name="T43" fmla="*/ 3450 h 112"/>
                  <a:gd name="T44" fmla="+- 0 6529 6502"/>
                  <a:gd name="T45" fmla="*/ T44 w 61"/>
                  <a:gd name="T46" fmla="+- 0 3450 3442"/>
                  <a:gd name="T47" fmla="*/ 3450 h 112"/>
                  <a:gd name="T48" fmla="+- 0 6529 6502"/>
                  <a:gd name="T49" fmla="*/ T48 w 61"/>
                  <a:gd name="T50" fmla="+- 0 3442 3442"/>
                  <a:gd name="T51" fmla="*/ 3442 h 112"/>
                  <a:gd name="T52" fmla="+- 0 6535 6502"/>
                  <a:gd name="T53" fmla="*/ T52 w 61"/>
                  <a:gd name="T54" fmla="+- 0 3442 3442"/>
                  <a:gd name="T55" fmla="*/ 3442 h 112"/>
                  <a:gd name="T56" fmla="+- 0 6535 6502"/>
                  <a:gd name="T57" fmla="*/ T56 w 61"/>
                  <a:gd name="T58" fmla="+- 0 3450 3442"/>
                  <a:gd name="T59" fmla="*/ 3450 h 112"/>
                  <a:gd name="T60" fmla="+- 0 6543 6502"/>
                  <a:gd name="T61" fmla="*/ T60 w 61"/>
                  <a:gd name="T62" fmla="+- 0 3450 3442"/>
                  <a:gd name="T63" fmla="*/ 3450 h 112"/>
                  <a:gd name="T64" fmla="+- 0 6549 6502"/>
                  <a:gd name="T65" fmla="*/ T64 w 61"/>
                  <a:gd name="T66" fmla="+- 0 3453 3442"/>
                  <a:gd name="T67" fmla="*/ 3453 h 112"/>
                  <a:gd name="T68" fmla="+- 0 6553 6502"/>
                  <a:gd name="T69" fmla="*/ T68 w 61"/>
                  <a:gd name="T70" fmla="+- 0 3457 3442"/>
                  <a:gd name="T71" fmla="*/ 3457 h 112"/>
                  <a:gd name="T72" fmla="+- 0 6555 6502"/>
                  <a:gd name="T73" fmla="*/ T72 w 61"/>
                  <a:gd name="T74" fmla="+- 0 3459 3442"/>
                  <a:gd name="T75" fmla="*/ 3459 h 112"/>
                  <a:gd name="T76" fmla="+- 0 6529 6502"/>
                  <a:gd name="T77" fmla="*/ T76 w 61"/>
                  <a:gd name="T78" fmla="+- 0 3459 3442"/>
                  <a:gd name="T79" fmla="*/ 3459 h 112"/>
                  <a:gd name="T80" fmla="+- 0 6524 6502"/>
                  <a:gd name="T81" fmla="*/ T80 w 61"/>
                  <a:gd name="T82" fmla="+- 0 3459 3442"/>
                  <a:gd name="T83" fmla="*/ 3459 h 112"/>
                  <a:gd name="T84" fmla="+- 0 6520 6502"/>
                  <a:gd name="T85" fmla="*/ T84 w 61"/>
                  <a:gd name="T86" fmla="+- 0 3461 3442"/>
                  <a:gd name="T87" fmla="*/ 3461 h 112"/>
                  <a:gd name="T88" fmla="+- 0 6517 6502"/>
                  <a:gd name="T89" fmla="*/ T88 w 61"/>
                  <a:gd name="T90" fmla="+- 0 3464 3442"/>
                  <a:gd name="T91" fmla="*/ 3464 h 112"/>
                  <a:gd name="T92" fmla="+- 0 6515 6502"/>
                  <a:gd name="T93" fmla="*/ T92 w 61"/>
                  <a:gd name="T94" fmla="+- 0 3467 3442"/>
                  <a:gd name="T95" fmla="*/ 3467 h 112"/>
                  <a:gd name="T96" fmla="+- 0 6514 6502"/>
                  <a:gd name="T97" fmla="*/ T96 w 61"/>
                  <a:gd name="T98" fmla="+- 0 3470 3442"/>
                  <a:gd name="T99" fmla="*/ 3470 h 112"/>
                  <a:gd name="T100" fmla="+- 0 6514 6502"/>
                  <a:gd name="T101" fmla="*/ T100 w 61"/>
                  <a:gd name="T102" fmla="+- 0 3478 3442"/>
                  <a:gd name="T103" fmla="*/ 3478 h 112"/>
                  <a:gd name="T104" fmla="+- 0 6515 6502"/>
                  <a:gd name="T105" fmla="*/ T104 w 61"/>
                  <a:gd name="T106" fmla="+- 0 3481 3442"/>
                  <a:gd name="T107" fmla="*/ 3481 h 112"/>
                  <a:gd name="T108" fmla="+- 0 6518 6502"/>
                  <a:gd name="T109" fmla="*/ T108 w 61"/>
                  <a:gd name="T110" fmla="+- 0 3483 3442"/>
                  <a:gd name="T111" fmla="*/ 3483 h 112"/>
                  <a:gd name="T112" fmla="+- 0 6521 6502"/>
                  <a:gd name="T113" fmla="*/ T112 w 61"/>
                  <a:gd name="T114" fmla="+- 0 3485 3442"/>
                  <a:gd name="T115" fmla="*/ 3485 h 112"/>
                  <a:gd name="T116" fmla="+- 0 6524 6502"/>
                  <a:gd name="T117" fmla="*/ T116 w 61"/>
                  <a:gd name="T118" fmla="+- 0 3487 3442"/>
                  <a:gd name="T119" fmla="*/ 3487 h 112"/>
                  <a:gd name="T120" fmla="+- 0 6529 6502"/>
                  <a:gd name="T121" fmla="*/ T120 w 61"/>
                  <a:gd name="T122" fmla="+- 0 3488 3442"/>
                  <a:gd name="T123" fmla="*/ 3488 h 112"/>
                  <a:gd name="T124" fmla="+- 0 6535 6502"/>
                  <a:gd name="T125" fmla="*/ T124 w 61"/>
                  <a:gd name="T126" fmla="+- 0 3488 3442"/>
                  <a:gd name="T127" fmla="*/ 3488 h 112"/>
                  <a:gd name="T128" fmla="+- 0 6535 6502"/>
                  <a:gd name="T129" fmla="*/ T128 w 61"/>
                  <a:gd name="T130" fmla="+- 0 3489 3442"/>
                  <a:gd name="T131" fmla="*/ 3489 h 112"/>
                  <a:gd name="T132" fmla="+- 0 6544 6502"/>
                  <a:gd name="T133" fmla="*/ T132 w 61"/>
                  <a:gd name="T134" fmla="+- 0 3492 3442"/>
                  <a:gd name="T135" fmla="*/ 3492 h 112"/>
                  <a:gd name="T136" fmla="+- 0 6550 6502"/>
                  <a:gd name="T137" fmla="*/ T136 w 61"/>
                  <a:gd name="T138" fmla="+- 0 3494 3442"/>
                  <a:gd name="T139" fmla="*/ 3494 h 112"/>
                  <a:gd name="T140" fmla="+- 0 6559 6502"/>
                  <a:gd name="T141" fmla="*/ T140 w 61"/>
                  <a:gd name="T142" fmla="+- 0 3500 3442"/>
                  <a:gd name="T143" fmla="*/ 3500 h 112"/>
                  <a:gd name="T144" fmla="+- 0 6535 6502"/>
                  <a:gd name="T145" fmla="*/ T144 w 61"/>
                  <a:gd name="T146" fmla="+- 0 3500 3442"/>
                  <a:gd name="T147" fmla="*/ 3500 h 112"/>
                  <a:gd name="T148" fmla="+- 0 6535 6502"/>
                  <a:gd name="T149" fmla="*/ T148 w 61"/>
                  <a:gd name="T150" fmla="+- 0 3532 3442"/>
                  <a:gd name="T151" fmla="*/ 3532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61" h="112">
                    <a:moveTo>
                      <a:pt x="33" y="90"/>
                    </a:moveTo>
                    <a:lnTo>
                      <a:pt x="27" y="90"/>
                    </a:lnTo>
                    <a:lnTo>
                      <a:pt x="27" y="57"/>
                    </a:lnTo>
                    <a:lnTo>
                      <a:pt x="18" y="55"/>
                    </a:lnTo>
                    <a:lnTo>
                      <a:pt x="12" y="52"/>
                    </a:lnTo>
                    <a:lnTo>
                      <a:pt x="3" y="45"/>
                    </a:lnTo>
                    <a:lnTo>
                      <a:pt x="1" y="39"/>
                    </a:lnTo>
                    <a:lnTo>
                      <a:pt x="1" y="26"/>
                    </a:lnTo>
                    <a:lnTo>
                      <a:pt x="3" y="20"/>
                    </a:lnTo>
                    <a:lnTo>
                      <a:pt x="12" y="10"/>
                    </a:lnTo>
                    <a:lnTo>
                      <a:pt x="19" y="8"/>
                    </a:lnTo>
                    <a:lnTo>
                      <a:pt x="27" y="8"/>
                    </a:lnTo>
                    <a:lnTo>
                      <a:pt x="27" y="0"/>
                    </a:lnTo>
                    <a:lnTo>
                      <a:pt x="33" y="0"/>
                    </a:lnTo>
                    <a:lnTo>
                      <a:pt x="33" y="8"/>
                    </a:lnTo>
                    <a:lnTo>
                      <a:pt x="41" y="8"/>
                    </a:lnTo>
                    <a:lnTo>
                      <a:pt x="47" y="11"/>
                    </a:lnTo>
                    <a:lnTo>
                      <a:pt x="51" y="15"/>
                    </a:lnTo>
                    <a:lnTo>
                      <a:pt x="53" y="17"/>
                    </a:lnTo>
                    <a:lnTo>
                      <a:pt x="27" y="17"/>
                    </a:lnTo>
                    <a:lnTo>
                      <a:pt x="22" y="17"/>
                    </a:lnTo>
                    <a:lnTo>
                      <a:pt x="18" y="19"/>
                    </a:lnTo>
                    <a:lnTo>
                      <a:pt x="15" y="22"/>
                    </a:lnTo>
                    <a:lnTo>
                      <a:pt x="13" y="25"/>
                    </a:lnTo>
                    <a:lnTo>
                      <a:pt x="12" y="28"/>
                    </a:lnTo>
                    <a:lnTo>
                      <a:pt x="12" y="36"/>
                    </a:lnTo>
                    <a:lnTo>
                      <a:pt x="13" y="39"/>
                    </a:lnTo>
                    <a:lnTo>
                      <a:pt x="16" y="41"/>
                    </a:lnTo>
                    <a:lnTo>
                      <a:pt x="19" y="43"/>
                    </a:lnTo>
                    <a:lnTo>
                      <a:pt x="22" y="45"/>
                    </a:lnTo>
                    <a:lnTo>
                      <a:pt x="27" y="46"/>
                    </a:lnTo>
                    <a:lnTo>
                      <a:pt x="33" y="46"/>
                    </a:lnTo>
                    <a:lnTo>
                      <a:pt x="33" y="47"/>
                    </a:lnTo>
                    <a:lnTo>
                      <a:pt x="42" y="50"/>
                    </a:lnTo>
                    <a:lnTo>
                      <a:pt x="48" y="52"/>
                    </a:lnTo>
                    <a:lnTo>
                      <a:pt x="57" y="58"/>
                    </a:lnTo>
                    <a:lnTo>
                      <a:pt x="33" y="58"/>
                    </a:lnTo>
                    <a:lnTo>
                      <a:pt x="33" y="9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3" name="Freeform 654"/>
              <p:cNvSpPr>
                <a:spLocks/>
              </p:cNvSpPr>
              <p:nvPr/>
            </p:nvSpPr>
            <p:spPr bwMode="auto">
              <a:xfrm>
                <a:off x="6502" y="3442"/>
                <a:ext cx="61" cy="112"/>
              </a:xfrm>
              <a:custGeom>
                <a:avLst/>
                <a:gdLst>
                  <a:gd name="T0" fmla="+- 0 6535 6502"/>
                  <a:gd name="T1" fmla="*/ T0 w 61"/>
                  <a:gd name="T2" fmla="+- 0 3488 3442"/>
                  <a:gd name="T3" fmla="*/ 3488 h 112"/>
                  <a:gd name="T4" fmla="+- 0 6529 6502"/>
                  <a:gd name="T5" fmla="*/ T4 w 61"/>
                  <a:gd name="T6" fmla="+- 0 3488 3442"/>
                  <a:gd name="T7" fmla="*/ 3488 h 112"/>
                  <a:gd name="T8" fmla="+- 0 6529 6502"/>
                  <a:gd name="T9" fmla="*/ T8 w 61"/>
                  <a:gd name="T10" fmla="+- 0 3459 3442"/>
                  <a:gd name="T11" fmla="*/ 3459 h 112"/>
                  <a:gd name="T12" fmla="+- 0 6555 6502"/>
                  <a:gd name="T13" fmla="*/ T12 w 61"/>
                  <a:gd name="T14" fmla="+- 0 3459 3442"/>
                  <a:gd name="T15" fmla="*/ 3459 h 112"/>
                  <a:gd name="T16" fmla="+- 0 6535 6502"/>
                  <a:gd name="T17" fmla="*/ T16 w 61"/>
                  <a:gd name="T18" fmla="+- 0 3459 3442"/>
                  <a:gd name="T19" fmla="*/ 3459 h 112"/>
                  <a:gd name="T20" fmla="+- 0 6535 6502"/>
                  <a:gd name="T21" fmla="*/ T20 w 61"/>
                  <a:gd name="T22" fmla="+- 0 3488 3442"/>
                  <a:gd name="T23" fmla="*/ 3488 h 112"/>
                </a:gdLst>
                <a:ahLst/>
                <a:cxnLst>
                  <a:cxn ang="0">
                    <a:pos x="T1" y="T3"/>
                  </a:cxn>
                  <a:cxn ang="0">
                    <a:pos x="T5" y="T7"/>
                  </a:cxn>
                  <a:cxn ang="0">
                    <a:pos x="T9" y="T11"/>
                  </a:cxn>
                  <a:cxn ang="0">
                    <a:pos x="T13" y="T15"/>
                  </a:cxn>
                  <a:cxn ang="0">
                    <a:pos x="T17" y="T19"/>
                  </a:cxn>
                  <a:cxn ang="0">
                    <a:pos x="T21" y="T23"/>
                  </a:cxn>
                </a:cxnLst>
                <a:rect l="0" t="0" r="r" b="b"/>
                <a:pathLst>
                  <a:path w="61" h="112">
                    <a:moveTo>
                      <a:pt x="33" y="46"/>
                    </a:moveTo>
                    <a:lnTo>
                      <a:pt x="27" y="46"/>
                    </a:lnTo>
                    <a:lnTo>
                      <a:pt x="27" y="17"/>
                    </a:lnTo>
                    <a:lnTo>
                      <a:pt x="53" y="17"/>
                    </a:lnTo>
                    <a:lnTo>
                      <a:pt x="33" y="17"/>
                    </a:lnTo>
                    <a:lnTo>
                      <a:pt x="33" y="46"/>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4" name="Freeform 653"/>
              <p:cNvSpPr>
                <a:spLocks/>
              </p:cNvSpPr>
              <p:nvPr/>
            </p:nvSpPr>
            <p:spPr bwMode="auto">
              <a:xfrm>
                <a:off x="6502" y="3442"/>
                <a:ext cx="61" cy="112"/>
              </a:xfrm>
              <a:custGeom>
                <a:avLst/>
                <a:gdLst>
                  <a:gd name="T0" fmla="+- 0 6560 6502"/>
                  <a:gd name="T1" fmla="*/ T0 w 61"/>
                  <a:gd name="T2" fmla="+- 0 3474 3442"/>
                  <a:gd name="T3" fmla="*/ 3474 h 112"/>
                  <a:gd name="T4" fmla="+- 0 6549 6502"/>
                  <a:gd name="T5" fmla="*/ T4 w 61"/>
                  <a:gd name="T6" fmla="+- 0 3474 3442"/>
                  <a:gd name="T7" fmla="*/ 3474 h 112"/>
                  <a:gd name="T8" fmla="+- 0 6549 6502"/>
                  <a:gd name="T9" fmla="*/ T8 w 61"/>
                  <a:gd name="T10" fmla="+- 0 3470 3442"/>
                  <a:gd name="T11" fmla="*/ 3470 h 112"/>
                  <a:gd name="T12" fmla="+- 0 6548 6502"/>
                  <a:gd name="T13" fmla="*/ T12 w 61"/>
                  <a:gd name="T14" fmla="+- 0 3468 3442"/>
                  <a:gd name="T15" fmla="*/ 3468 h 112"/>
                  <a:gd name="T16" fmla="+- 0 6547 6502"/>
                  <a:gd name="T17" fmla="*/ T16 w 61"/>
                  <a:gd name="T18" fmla="+- 0 3466 3442"/>
                  <a:gd name="T19" fmla="*/ 3466 h 112"/>
                  <a:gd name="T20" fmla="+- 0 6544 6502"/>
                  <a:gd name="T21" fmla="*/ T20 w 61"/>
                  <a:gd name="T22" fmla="+- 0 3461 3442"/>
                  <a:gd name="T23" fmla="*/ 3461 h 112"/>
                  <a:gd name="T24" fmla="+- 0 6540 6502"/>
                  <a:gd name="T25" fmla="*/ T24 w 61"/>
                  <a:gd name="T26" fmla="+- 0 3459 3442"/>
                  <a:gd name="T27" fmla="*/ 3459 h 112"/>
                  <a:gd name="T28" fmla="+- 0 6535 6502"/>
                  <a:gd name="T29" fmla="*/ T28 w 61"/>
                  <a:gd name="T30" fmla="+- 0 3459 3442"/>
                  <a:gd name="T31" fmla="*/ 3459 h 112"/>
                  <a:gd name="T32" fmla="+- 0 6555 6502"/>
                  <a:gd name="T33" fmla="*/ T32 w 61"/>
                  <a:gd name="T34" fmla="+- 0 3459 3442"/>
                  <a:gd name="T35" fmla="*/ 3459 h 112"/>
                  <a:gd name="T36" fmla="+- 0 6557 6502"/>
                  <a:gd name="T37" fmla="*/ T36 w 61"/>
                  <a:gd name="T38" fmla="+- 0 3461 3442"/>
                  <a:gd name="T39" fmla="*/ 3461 h 112"/>
                  <a:gd name="T40" fmla="+- 0 6560 6502"/>
                  <a:gd name="T41" fmla="*/ T40 w 61"/>
                  <a:gd name="T42" fmla="+- 0 3467 3442"/>
                  <a:gd name="T43" fmla="*/ 3467 h 112"/>
                  <a:gd name="T44" fmla="+- 0 6560 6502"/>
                  <a:gd name="T45" fmla="*/ T44 w 61"/>
                  <a:gd name="T46" fmla="+- 0 3474 3442"/>
                  <a:gd name="T47" fmla="*/ 3474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1" h="112">
                    <a:moveTo>
                      <a:pt x="58" y="32"/>
                    </a:moveTo>
                    <a:lnTo>
                      <a:pt x="47" y="32"/>
                    </a:lnTo>
                    <a:lnTo>
                      <a:pt x="47" y="28"/>
                    </a:lnTo>
                    <a:lnTo>
                      <a:pt x="46" y="26"/>
                    </a:lnTo>
                    <a:lnTo>
                      <a:pt x="45" y="24"/>
                    </a:lnTo>
                    <a:lnTo>
                      <a:pt x="42" y="19"/>
                    </a:lnTo>
                    <a:lnTo>
                      <a:pt x="38" y="17"/>
                    </a:lnTo>
                    <a:lnTo>
                      <a:pt x="33" y="17"/>
                    </a:lnTo>
                    <a:lnTo>
                      <a:pt x="53" y="17"/>
                    </a:lnTo>
                    <a:lnTo>
                      <a:pt x="55" y="19"/>
                    </a:lnTo>
                    <a:lnTo>
                      <a:pt x="58" y="25"/>
                    </a:lnTo>
                    <a:lnTo>
                      <a:pt x="58" y="3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5" name="Freeform 652"/>
              <p:cNvSpPr>
                <a:spLocks/>
              </p:cNvSpPr>
              <p:nvPr/>
            </p:nvSpPr>
            <p:spPr bwMode="auto">
              <a:xfrm>
                <a:off x="6502" y="3442"/>
                <a:ext cx="61" cy="112"/>
              </a:xfrm>
              <a:custGeom>
                <a:avLst/>
                <a:gdLst>
                  <a:gd name="T0" fmla="+- 0 6558 6502"/>
                  <a:gd name="T1" fmla="*/ T0 w 61"/>
                  <a:gd name="T2" fmla="+- 0 3532 3442"/>
                  <a:gd name="T3" fmla="*/ 3532 h 112"/>
                  <a:gd name="T4" fmla="+- 0 6535 6502"/>
                  <a:gd name="T5" fmla="*/ T4 w 61"/>
                  <a:gd name="T6" fmla="+- 0 3532 3442"/>
                  <a:gd name="T7" fmla="*/ 3532 h 112"/>
                  <a:gd name="T8" fmla="+- 0 6542 6502"/>
                  <a:gd name="T9" fmla="*/ T8 w 61"/>
                  <a:gd name="T10" fmla="+- 0 3532 3442"/>
                  <a:gd name="T11" fmla="*/ 3532 h 112"/>
                  <a:gd name="T12" fmla="+- 0 6546 6502"/>
                  <a:gd name="T13" fmla="*/ T12 w 61"/>
                  <a:gd name="T14" fmla="+- 0 3530 3442"/>
                  <a:gd name="T15" fmla="*/ 3530 h 112"/>
                  <a:gd name="T16" fmla="+- 0 6550 6502"/>
                  <a:gd name="T17" fmla="*/ T16 w 61"/>
                  <a:gd name="T18" fmla="+- 0 3522 3442"/>
                  <a:gd name="T19" fmla="*/ 3522 h 112"/>
                  <a:gd name="T20" fmla="+- 0 6551 6502"/>
                  <a:gd name="T21" fmla="*/ T20 w 61"/>
                  <a:gd name="T22" fmla="+- 0 3520 3442"/>
                  <a:gd name="T23" fmla="*/ 3520 h 112"/>
                  <a:gd name="T24" fmla="+- 0 6551 6502"/>
                  <a:gd name="T25" fmla="*/ T24 w 61"/>
                  <a:gd name="T26" fmla="+- 0 3511 3442"/>
                  <a:gd name="T27" fmla="*/ 3511 h 112"/>
                  <a:gd name="T28" fmla="+- 0 6549 6502"/>
                  <a:gd name="T29" fmla="*/ T28 w 61"/>
                  <a:gd name="T30" fmla="+- 0 3507 3442"/>
                  <a:gd name="T31" fmla="*/ 3507 h 112"/>
                  <a:gd name="T32" fmla="+- 0 6545 6502"/>
                  <a:gd name="T33" fmla="*/ T32 w 61"/>
                  <a:gd name="T34" fmla="+- 0 3505 3442"/>
                  <a:gd name="T35" fmla="*/ 3505 h 112"/>
                  <a:gd name="T36" fmla="+- 0 6543 6502"/>
                  <a:gd name="T37" fmla="*/ T36 w 61"/>
                  <a:gd name="T38" fmla="+- 0 3503 3442"/>
                  <a:gd name="T39" fmla="*/ 3503 h 112"/>
                  <a:gd name="T40" fmla="+- 0 6540 6502"/>
                  <a:gd name="T41" fmla="*/ T40 w 61"/>
                  <a:gd name="T42" fmla="+- 0 3502 3442"/>
                  <a:gd name="T43" fmla="*/ 3502 h 112"/>
                  <a:gd name="T44" fmla="+- 0 6535 6502"/>
                  <a:gd name="T45" fmla="*/ T44 w 61"/>
                  <a:gd name="T46" fmla="+- 0 3500 3442"/>
                  <a:gd name="T47" fmla="*/ 3500 h 112"/>
                  <a:gd name="T48" fmla="+- 0 6559 6502"/>
                  <a:gd name="T49" fmla="*/ T48 w 61"/>
                  <a:gd name="T50" fmla="+- 0 3500 3442"/>
                  <a:gd name="T51" fmla="*/ 3500 h 112"/>
                  <a:gd name="T52" fmla="+- 0 6562 6502"/>
                  <a:gd name="T53" fmla="*/ T52 w 61"/>
                  <a:gd name="T54" fmla="+- 0 3506 3442"/>
                  <a:gd name="T55" fmla="*/ 3506 h 112"/>
                  <a:gd name="T56" fmla="+- 0 6562 6502"/>
                  <a:gd name="T57" fmla="*/ T56 w 61"/>
                  <a:gd name="T58" fmla="+- 0 3524 3442"/>
                  <a:gd name="T59" fmla="*/ 3524 h 112"/>
                  <a:gd name="T60" fmla="+- 0 6558 6502"/>
                  <a:gd name="T61" fmla="*/ T60 w 61"/>
                  <a:gd name="T62" fmla="+- 0 3532 3442"/>
                  <a:gd name="T63" fmla="*/ 3532 h 112"/>
                  <a:gd name="T64" fmla="+- 0 6558 6502"/>
                  <a:gd name="T65" fmla="*/ T64 w 61"/>
                  <a:gd name="T66" fmla="+- 0 3532 3442"/>
                  <a:gd name="T67" fmla="*/ 3532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112">
                    <a:moveTo>
                      <a:pt x="56" y="90"/>
                    </a:moveTo>
                    <a:lnTo>
                      <a:pt x="33" y="90"/>
                    </a:lnTo>
                    <a:lnTo>
                      <a:pt x="40" y="90"/>
                    </a:lnTo>
                    <a:lnTo>
                      <a:pt x="44" y="88"/>
                    </a:lnTo>
                    <a:lnTo>
                      <a:pt x="48" y="80"/>
                    </a:lnTo>
                    <a:lnTo>
                      <a:pt x="49" y="78"/>
                    </a:lnTo>
                    <a:lnTo>
                      <a:pt x="49" y="69"/>
                    </a:lnTo>
                    <a:lnTo>
                      <a:pt x="47" y="65"/>
                    </a:lnTo>
                    <a:lnTo>
                      <a:pt x="43" y="63"/>
                    </a:lnTo>
                    <a:lnTo>
                      <a:pt x="41" y="61"/>
                    </a:lnTo>
                    <a:lnTo>
                      <a:pt x="38" y="60"/>
                    </a:lnTo>
                    <a:lnTo>
                      <a:pt x="33" y="58"/>
                    </a:lnTo>
                    <a:lnTo>
                      <a:pt x="57" y="58"/>
                    </a:lnTo>
                    <a:lnTo>
                      <a:pt x="60" y="64"/>
                    </a:lnTo>
                    <a:lnTo>
                      <a:pt x="60" y="82"/>
                    </a:lnTo>
                    <a:lnTo>
                      <a:pt x="56" y="9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66" name="Freeform 651"/>
              <p:cNvSpPr>
                <a:spLocks/>
              </p:cNvSpPr>
              <p:nvPr/>
            </p:nvSpPr>
            <p:spPr bwMode="auto">
              <a:xfrm>
                <a:off x="6502" y="3442"/>
                <a:ext cx="61" cy="112"/>
              </a:xfrm>
              <a:custGeom>
                <a:avLst/>
                <a:gdLst>
                  <a:gd name="T0" fmla="+- 0 6535 6502"/>
                  <a:gd name="T1" fmla="*/ T0 w 61"/>
                  <a:gd name="T2" fmla="+- 0 3553 3442"/>
                  <a:gd name="T3" fmla="*/ 3553 h 112"/>
                  <a:gd name="T4" fmla="+- 0 6529 6502"/>
                  <a:gd name="T5" fmla="*/ T4 w 61"/>
                  <a:gd name="T6" fmla="+- 0 3553 3442"/>
                  <a:gd name="T7" fmla="*/ 3553 h 112"/>
                  <a:gd name="T8" fmla="+- 0 6529 6502"/>
                  <a:gd name="T9" fmla="*/ T8 w 61"/>
                  <a:gd name="T10" fmla="+- 0 3542 3442"/>
                  <a:gd name="T11" fmla="*/ 3542 h 112"/>
                  <a:gd name="T12" fmla="+- 0 6517 6502"/>
                  <a:gd name="T13" fmla="*/ T12 w 61"/>
                  <a:gd name="T14" fmla="+- 0 3541 3442"/>
                  <a:gd name="T15" fmla="*/ 3541 h 112"/>
                  <a:gd name="T16" fmla="+- 0 6509 6502"/>
                  <a:gd name="T17" fmla="*/ T16 w 61"/>
                  <a:gd name="T18" fmla="+- 0 3537 3442"/>
                  <a:gd name="T19" fmla="*/ 3537 h 112"/>
                  <a:gd name="T20" fmla="+- 0 6503 6502"/>
                  <a:gd name="T21" fmla="*/ T20 w 61"/>
                  <a:gd name="T22" fmla="+- 0 3525 3442"/>
                  <a:gd name="T23" fmla="*/ 3525 h 112"/>
                  <a:gd name="T24" fmla="+- 0 6502 6502"/>
                  <a:gd name="T25" fmla="*/ T24 w 61"/>
                  <a:gd name="T26" fmla="+- 0 3520 3442"/>
                  <a:gd name="T27" fmla="*/ 3520 h 112"/>
                  <a:gd name="T28" fmla="+- 0 6502 6502"/>
                  <a:gd name="T29" fmla="*/ T28 w 61"/>
                  <a:gd name="T30" fmla="+- 0 3512 3442"/>
                  <a:gd name="T31" fmla="*/ 3512 h 112"/>
                  <a:gd name="T32" fmla="+- 0 6512 6502"/>
                  <a:gd name="T33" fmla="*/ T32 w 61"/>
                  <a:gd name="T34" fmla="+- 0 3512 3442"/>
                  <a:gd name="T35" fmla="*/ 3512 h 112"/>
                  <a:gd name="T36" fmla="+- 0 6513 6502"/>
                  <a:gd name="T37" fmla="*/ T36 w 61"/>
                  <a:gd name="T38" fmla="+- 0 3518 3442"/>
                  <a:gd name="T39" fmla="*/ 3518 h 112"/>
                  <a:gd name="T40" fmla="+- 0 6513 6502"/>
                  <a:gd name="T41" fmla="*/ T40 w 61"/>
                  <a:gd name="T42" fmla="+- 0 3522 3442"/>
                  <a:gd name="T43" fmla="*/ 3522 h 112"/>
                  <a:gd name="T44" fmla="+- 0 6515 6502"/>
                  <a:gd name="T45" fmla="*/ T44 w 61"/>
                  <a:gd name="T46" fmla="+- 0 3525 3442"/>
                  <a:gd name="T47" fmla="*/ 3525 h 112"/>
                  <a:gd name="T48" fmla="+- 0 6517 6502"/>
                  <a:gd name="T49" fmla="*/ T48 w 61"/>
                  <a:gd name="T50" fmla="+- 0 3529 3442"/>
                  <a:gd name="T51" fmla="*/ 3529 h 112"/>
                  <a:gd name="T52" fmla="+- 0 6522 6502"/>
                  <a:gd name="T53" fmla="*/ T52 w 61"/>
                  <a:gd name="T54" fmla="+- 0 3532 3442"/>
                  <a:gd name="T55" fmla="*/ 3532 h 112"/>
                  <a:gd name="T56" fmla="+- 0 6529 6502"/>
                  <a:gd name="T57" fmla="*/ T56 w 61"/>
                  <a:gd name="T58" fmla="+- 0 3532 3442"/>
                  <a:gd name="T59" fmla="*/ 3532 h 112"/>
                  <a:gd name="T60" fmla="+- 0 6535 6502"/>
                  <a:gd name="T61" fmla="*/ T60 w 61"/>
                  <a:gd name="T62" fmla="+- 0 3532 3442"/>
                  <a:gd name="T63" fmla="*/ 3532 h 112"/>
                  <a:gd name="T64" fmla="+- 0 6535 6502"/>
                  <a:gd name="T65" fmla="*/ T64 w 61"/>
                  <a:gd name="T66" fmla="+- 0 3532 3442"/>
                  <a:gd name="T67" fmla="*/ 3532 h 112"/>
                  <a:gd name="T68" fmla="+- 0 6558 6502"/>
                  <a:gd name="T69" fmla="*/ T68 w 61"/>
                  <a:gd name="T70" fmla="+- 0 3532 3442"/>
                  <a:gd name="T71" fmla="*/ 3532 h 112"/>
                  <a:gd name="T72" fmla="+- 0 6551 6502"/>
                  <a:gd name="T73" fmla="*/ T72 w 61"/>
                  <a:gd name="T74" fmla="+- 0 3537 3442"/>
                  <a:gd name="T75" fmla="*/ 3537 h 112"/>
                  <a:gd name="T76" fmla="+- 0 6548 6502"/>
                  <a:gd name="T77" fmla="*/ T76 w 61"/>
                  <a:gd name="T78" fmla="+- 0 3539 3442"/>
                  <a:gd name="T79" fmla="*/ 3539 h 112"/>
                  <a:gd name="T80" fmla="+- 0 6542 6502"/>
                  <a:gd name="T81" fmla="*/ T80 w 61"/>
                  <a:gd name="T82" fmla="+- 0 3541 3442"/>
                  <a:gd name="T83" fmla="*/ 3541 h 112"/>
                  <a:gd name="T84" fmla="+- 0 6535 6502"/>
                  <a:gd name="T85" fmla="*/ T84 w 61"/>
                  <a:gd name="T86" fmla="+- 0 3542 3442"/>
                  <a:gd name="T87" fmla="*/ 3542 h 112"/>
                  <a:gd name="T88" fmla="+- 0 6535 6502"/>
                  <a:gd name="T89" fmla="*/ T88 w 61"/>
                  <a:gd name="T90" fmla="+- 0 3553 3442"/>
                  <a:gd name="T91" fmla="*/ 3553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1" h="112">
                    <a:moveTo>
                      <a:pt x="33" y="111"/>
                    </a:moveTo>
                    <a:lnTo>
                      <a:pt x="27" y="111"/>
                    </a:lnTo>
                    <a:lnTo>
                      <a:pt x="27" y="100"/>
                    </a:lnTo>
                    <a:lnTo>
                      <a:pt x="15" y="99"/>
                    </a:lnTo>
                    <a:lnTo>
                      <a:pt x="7" y="95"/>
                    </a:lnTo>
                    <a:lnTo>
                      <a:pt x="1" y="83"/>
                    </a:lnTo>
                    <a:lnTo>
                      <a:pt x="0" y="78"/>
                    </a:lnTo>
                    <a:lnTo>
                      <a:pt x="0" y="70"/>
                    </a:lnTo>
                    <a:lnTo>
                      <a:pt x="10" y="70"/>
                    </a:lnTo>
                    <a:lnTo>
                      <a:pt x="11" y="76"/>
                    </a:lnTo>
                    <a:lnTo>
                      <a:pt x="11" y="80"/>
                    </a:lnTo>
                    <a:lnTo>
                      <a:pt x="13" y="83"/>
                    </a:lnTo>
                    <a:lnTo>
                      <a:pt x="15" y="87"/>
                    </a:lnTo>
                    <a:lnTo>
                      <a:pt x="20" y="90"/>
                    </a:lnTo>
                    <a:lnTo>
                      <a:pt x="27" y="90"/>
                    </a:lnTo>
                    <a:lnTo>
                      <a:pt x="33" y="90"/>
                    </a:lnTo>
                    <a:lnTo>
                      <a:pt x="56" y="90"/>
                    </a:lnTo>
                    <a:lnTo>
                      <a:pt x="49" y="95"/>
                    </a:lnTo>
                    <a:lnTo>
                      <a:pt x="46" y="97"/>
                    </a:lnTo>
                    <a:lnTo>
                      <a:pt x="40" y="99"/>
                    </a:lnTo>
                    <a:lnTo>
                      <a:pt x="33" y="100"/>
                    </a:lnTo>
                    <a:lnTo>
                      <a:pt x="33" y="11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01" name="Group 648"/>
            <p:cNvGrpSpPr>
              <a:grpSpLocks/>
            </p:cNvGrpSpPr>
            <p:nvPr/>
          </p:nvGrpSpPr>
          <p:grpSpPr bwMode="auto">
            <a:xfrm>
              <a:off x="5865" y="3116"/>
              <a:ext cx="397" cy="189"/>
              <a:chOff x="5865" y="3116"/>
              <a:chExt cx="397" cy="189"/>
            </a:xfrm>
          </p:grpSpPr>
          <p:sp>
            <p:nvSpPr>
              <p:cNvPr id="361" name="Freeform 649"/>
              <p:cNvSpPr>
                <a:spLocks/>
              </p:cNvSpPr>
              <p:nvPr/>
            </p:nvSpPr>
            <p:spPr bwMode="auto">
              <a:xfrm>
                <a:off x="5865" y="3116"/>
                <a:ext cx="397" cy="189"/>
              </a:xfrm>
              <a:custGeom>
                <a:avLst/>
                <a:gdLst>
                  <a:gd name="T0" fmla="+- 0 5865 5865"/>
                  <a:gd name="T1" fmla="*/ T0 w 397"/>
                  <a:gd name="T2" fmla="+- 0 3116 3116"/>
                  <a:gd name="T3" fmla="*/ 3116 h 189"/>
                  <a:gd name="T4" fmla="+- 0 6262 5865"/>
                  <a:gd name="T5" fmla="*/ T4 w 397"/>
                  <a:gd name="T6" fmla="+- 0 3116 3116"/>
                  <a:gd name="T7" fmla="*/ 3116 h 189"/>
                  <a:gd name="T8" fmla="+- 0 6262 5865"/>
                  <a:gd name="T9" fmla="*/ T8 w 397"/>
                  <a:gd name="T10" fmla="+- 0 3304 3116"/>
                  <a:gd name="T11" fmla="*/ 3304 h 189"/>
                  <a:gd name="T12" fmla="+- 0 5865 5865"/>
                  <a:gd name="T13" fmla="*/ T12 w 397"/>
                  <a:gd name="T14" fmla="+- 0 3304 3116"/>
                  <a:gd name="T15" fmla="*/ 3304 h 189"/>
                  <a:gd name="T16" fmla="+- 0 5865 5865"/>
                  <a:gd name="T17" fmla="*/ T16 w 397"/>
                  <a:gd name="T18" fmla="+- 0 3116 3116"/>
                  <a:gd name="T19" fmla="*/ 3116 h 189"/>
                </a:gdLst>
                <a:ahLst/>
                <a:cxnLst>
                  <a:cxn ang="0">
                    <a:pos x="T1" y="T3"/>
                  </a:cxn>
                  <a:cxn ang="0">
                    <a:pos x="T5" y="T7"/>
                  </a:cxn>
                  <a:cxn ang="0">
                    <a:pos x="T9" y="T11"/>
                  </a:cxn>
                  <a:cxn ang="0">
                    <a:pos x="T13" y="T15"/>
                  </a:cxn>
                  <a:cxn ang="0">
                    <a:pos x="T17" y="T19"/>
                  </a:cxn>
                </a:cxnLst>
                <a:rect l="0" t="0" r="r" b="b"/>
                <a:pathLst>
                  <a:path w="397" h="189">
                    <a:moveTo>
                      <a:pt x="0" y="0"/>
                    </a:moveTo>
                    <a:lnTo>
                      <a:pt x="397" y="0"/>
                    </a:lnTo>
                    <a:lnTo>
                      <a:pt x="397" y="188"/>
                    </a:lnTo>
                    <a:lnTo>
                      <a:pt x="0" y="188"/>
                    </a:lnTo>
                    <a:lnTo>
                      <a:pt x="0" y="0"/>
                    </a:lnTo>
                    <a:close/>
                  </a:path>
                </a:pathLst>
              </a:custGeom>
              <a:noFill/>
              <a:ln w="15684">
                <a:solidFill>
                  <a:srgbClr val="9BD0D5"/>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02" name="Group 646"/>
            <p:cNvGrpSpPr>
              <a:grpSpLocks/>
            </p:cNvGrpSpPr>
            <p:nvPr/>
          </p:nvGrpSpPr>
          <p:grpSpPr bwMode="auto">
            <a:xfrm>
              <a:off x="6088" y="3141"/>
              <a:ext cx="151" cy="141"/>
              <a:chOff x="6088" y="3141"/>
              <a:chExt cx="151" cy="141"/>
            </a:xfrm>
          </p:grpSpPr>
          <p:sp>
            <p:nvSpPr>
              <p:cNvPr id="360" name="Freeform 647"/>
              <p:cNvSpPr>
                <a:spLocks/>
              </p:cNvSpPr>
              <p:nvPr/>
            </p:nvSpPr>
            <p:spPr bwMode="auto">
              <a:xfrm>
                <a:off x="6088" y="3141"/>
                <a:ext cx="151" cy="141"/>
              </a:xfrm>
              <a:custGeom>
                <a:avLst/>
                <a:gdLst>
                  <a:gd name="T0" fmla="+- 0 6239 6088"/>
                  <a:gd name="T1" fmla="*/ T0 w 151"/>
                  <a:gd name="T2" fmla="+- 0 3281 3141"/>
                  <a:gd name="T3" fmla="*/ 3281 h 141"/>
                  <a:gd name="T4" fmla="+- 0 6107 6088"/>
                  <a:gd name="T5" fmla="*/ T4 w 151"/>
                  <a:gd name="T6" fmla="+- 0 3269 3141"/>
                  <a:gd name="T7" fmla="*/ 3269 h 141"/>
                  <a:gd name="T8" fmla="+- 0 6118 6088"/>
                  <a:gd name="T9" fmla="*/ T8 w 151"/>
                  <a:gd name="T10" fmla="+- 0 3252 3141"/>
                  <a:gd name="T11" fmla="*/ 3252 h 141"/>
                  <a:gd name="T12" fmla="+- 0 6124 6088"/>
                  <a:gd name="T13" fmla="*/ T12 w 151"/>
                  <a:gd name="T14" fmla="+- 0 3233 3141"/>
                  <a:gd name="T15" fmla="*/ 3233 h 141"/>
                  <a:gd name="T16" fmla="+- 0 6115 6088"/>
                  <a:gd name="T17" fmla="*/ T16 w 151"/>
                  <a:gd name="T18" fmla="+- 0 3168 3141"/>
                  <a:gd name="T19" fmla="*/ 3168 h 141"/>
                  <a:gd name="T20" fmla="+- 0 6088 6088"/>
                  <a:gd name="T21" fmla="*/ T20 w 151"/>
                  <a:gd name="T22" fmla="+- 0 3141 3141"/>
                  <a:gd name="T23" fmla="*/ 3141 h 141"/>
                  <a:gd name="T24" fmla="+- 0 6239 6088"/>
                  <a:gd name="T25" fmla="*/ T24 w 151"/>
                  <a:gd name="T26" fmla="+- 0 3141 3141"/>
                  <a:gd name="T27" fmla="*/ 3141 h 141"/>
                  <a:gd name="T28" fmla="+- 0 6239 6088"/>
                  <a:gd name="T29" fmla="*/ T28 w 151"/>
                  <a:gd name="T30" fmla="+- 0 3281 3141"/>
                  <a:gd name="T31" fmla="*/ 3281 h 14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1" h="141">
                    <a:moveTo>
                      <a:pt x="151" y="140"/>
                    </a:moveTo>
                    <a:lnTo>
                      <a:pt x="19" y="128"/>
                    </a:lnTo>
                    <a:lnTo>
                      <a:pt x="30" y="111"/>
                    </a:lnTo>
                    <a:lnTo>
                      <a:pt x="36" y="92"/>
                    </a:lnTo>
                    <a:lnTo>
                      <a:pt x="27" y="27"/>
                    </a:lnTo>
                    <a:lnTo>
                      <a:pt x="0" y="0"/>
                    </a:lnTo>
                    <a:lnTo>
                      <a:pt x="151" y="0"/>
                    </a:lnTo>
                    <a:lnTo>
                      <a:pt x="151" y="14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03" name="Group 644"/>
            <p:cNvGrpSpPr>
              <a:grpSpLocks/>
            </p:cNvGrpSpPr>
            <p:nvPr/>
          </p:nvGrpSpPr>
          <p:grpSpPr bwMode="auto">
            <a:xfrm>
              <a:off x="5885" y="3141"/>
              <a:ext cx="143" cy="141"/>
              <a:chOff x="5885" y="3141"/>
              <a:chExt cx="143" cy="141"/>
            </a:xfrm>
          </p:grpSpPr>
          <p:sp>
            <p:nvSpPr>
              <p:cNvPr id="359" name="Freeform 645"/>
              <p:cNvSpPr>
                <a:spLocks/>
              </p:cNvSpPr>
              <p:nvPr/>
            </p:nvSpPr>
            <p:spPr bwMode="auto">
              <a:xfrm>
                <a:off x="5885" y="3141"/>
                <a:ext cx="143" cy="141"/>
              </a:xfrm>
              <a:custGeom>
                <a:avLst/>
                <a:gdLst>
                  <a:gd name="T0" fmla="+- 0 6022 5885"/>
                  <a:gd name="T1" fmla="*/ T0 w 143"/>
                  <a:gd name="T2" fmla="+- 0 3281 3141"/>
                  <a:gd name="T3" fmla="*/ 3281 h 141"/>
                  <a:gd name="T4" fmla="+- 0 5885 5885"/>
                  <a:gd name="T5" fmla="*/ T4 w 143"/>
                  <a:gd name="T6" fmla="+- 0 3281 3141"/>
                  <a:gd name="T7" fmla="*/ 3281 h 141"/>
                  <a:gd name="T8" fmla="+- 0 5885 5885"/>
                  <a:gd name="T9" fmla="*/ T8 w 143"/>
                  <a:gd name="T10" fmla="+- 0 3141 3141"/>
                  <a:gd name="T11" fmla="*/ 3141 h 141"/>
                  <a:gd name="T12" fmla="+- 0 6028 5885"/>
                  <a:gd name="T13" fmla="*/ T12 w 143"/>
                  <a:gd name="T14" fmla="+- 0 3142 3141"/>
                  <a:gd name="T15" fmla="*/ 3142 h 141"/>
                  <a:gd name="T16" fmla="+- 0 6013 5885"/>
                  <a:gd name="T17" fmla="*/ T16 w 143"/>
                  <a:gd name="T18" fmla="+- 0 3154 3141"/>
                  <a:gd name="T19" fmla="*/ 3154 h 141"/>
                  <a:gd name="T20" fmla="+- 0 6001 5885"/>
                  <a:gd name="T21" fmla="*/ T20 w 143"/>
                  <a:gd name="T22" fmla="+- 0 3171 3141"/>
                  <a:gd name="T23" fmla="*/ 3171 h 141"/>
                  <a:gd name="T24" fmla="+- 0 5994 5885"/>
                  <a:gd name="T25" fmla="*/ T24 w 143"/>
                  <a:gd name="T26" fmla="+- 0 3191 3141"/>
                  <a:gd name="T27" fmla="*/ 3191 h 141"/>
                  <a:gd name="T28" fmla="+- 0 5991 5885"/>
                  <a:gd name="T29" fmla="*/ T28 w 143"/>
                  <a:gd name="T30" fmla="+- 0 3214 3141"/>
                  <a:gd name="T31" fmla="*/ 3214 h 141"/>
                  <a:gd name="T32" fmla="+- 0 5992 5885"/>
                  <a:gd name="T33" fmla="*/ T32 w 143"/>
                  <a:gd name="T34" fmla="+- 0 3230 3141"/>
                  <a:gd name="T35" fmla="*/ 3230 h 141"/>
                  <a:gd name="T36" fmla="+- 0 5998 5885"/>
                  <a:gd name="T37" fmla="*/ T36 w 143"/>
                  <a:gd name="T38" fmla="+- 0 3249 3141"/>
                  <a:gd name="T39" fmla="*/ 3249 h 141"/>
                  <a:gd name="T40" fmla="+- 0 6008 5885"/>
                  <a:gd name="T41" fmla="*/ T40 w 143"/>
                  <a:gd name="T42" fmla="+- 0 3266 3141"/>
                  <a:gd name="T43" fmla="*/ 3266 h 141"/>
                  <a:gd name="T44" fmla="+- 0 6022 5885"/>
                  <a:gd name="T45" fmla="*/ T44 w 143"/>
                  <a:gd name="T46" fmla="+- 0 3281 3141"/>
                  <a:gd name="T47" fmla="*/ 3281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3" h="141">
                    <a:moveTo>
                      <a:pt x="137" y="140"/>
                    </a:moveTo>
                    <a:lnTo>
                      <a:pt x="0" y="140"/>
                    </a:lnTo>
                    <a:lnTo>
                      <a:pt x="0" y="0"/>
                    </a:lnTo>
                    <a:lnTo>
                      <a:pt x="143" y="1"/>
                    </a:lnTo>
                    <a:lnTo>
                      <a:pt x="128" y="13"/>
                    </a:lnTo>
                    <a:lnTo>
                      <a:pt x="116" y="30"/>
                    </a:lnTo>
                    <a:lnTo>
                      <a:pt x="109" y="50"/>
                    </a:lnTo>
                    <a:lnTo>
                      <a:pt x="106" y="73"/>
                    </a:lnTo>
                    <a:lnTo>
                      <a:pt x="107" y="89"/>
                    </a:lnTo>
                    <a:lnTo>
                      <a:pt x="113" y="108"/>
                    </a:lnTo>
                    <a:lnTo>
                      <a:pt x="123" y="125"/>
                    </a:lnTo>
                    <a:lnTo>
                      <a:pt x="137" y="14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04" name="Group 638"/>
            <p:cNvGrpSpPr>
              <a:grpSpLocks/>
            </p:cNvGrpSpPr>
            <p:nvPr/>
          </p:nvGrpSpPr>
          <p:grpSpPr bwMode="auto">
            <a:xfrm>
              <a:off x="6029" y="3153"/>
              <a:ext cx="61" cy="112"/>
              <a:chOff x="6029" y="3153"/>
              <a:chExt cx="61" cy="112"/>
            </a:xfrm>
          </p:grpSpPr>
          <p:sp>
            <p:nvSpPr>
              <p:cNvPr id="354" name="Freeform 643"/>
              <p:cNvSpPr>
                <a:spLocks/>
              </p:cNvSpPr>
              <p:nvPr/>
            </p:nvSpPr>
            <p:spPr bwMode="auto">
              <a:xfrm>
                <a:off x="6029" y="3153"/>
                <a:ext cx="61" cy="112"/>
              </a:xfrm>
              <a:custGeom>
                <a:avLst/>
                <a:gdLst>
                  <a:gd name="T0" fmla="+- 0 6062 6029"/>
                  <a:gd name="T1" fmla="*/ T0 w 61"/>
                  <a:gd name="T2" fmla="+- 0 3244 3153"/>
                  <a:gd name="T3" fmla="*/ 3244 h 112"/>
                  <a:gd name="T4" fmla="+- 0 6057 6029"/>
                  <a:gd name="T5" fmla="*/ T4 w 61"/>
                  <a:gd name="T6" fmla="+- 0 3244 3153"/>
                  <a:gd name="T7" fmla="*/ 3244 h 112"/>
                  <a:gd name="T8" fmla="+- 0 6057 6029"/>
                  <a:gd name="T9" fmla="*/ T8 w 61"/>
                  <a:gd name="T10" fmla="+- 0 3211 3153"/>
                  <a:gd name="T11" fmla="*/ 3211 h 112"/>
                  <a:gd name="T12" fmla="+- 0 6048 6029"/>
                  <a:gd name="T13" fmla="*/ T12 w 61"/>
                  <a:gd name="T14" fmla="+- 0 3209 3153"/>
                  <a:gd name="T15" fmla="*/ 3209 h 112"/>
                  <a:gd name="T16" fmla="+- 0 6041 6029"/>
                  <a:gd name="T17" fmla="*/ T16 w 61"/>
                  <a:gd name="T18" fmla="+- 0 3206 3153"/>
                  <a:gd name="T19" fmla="*/ 3206 h 112"/>
                  <a:gd name="T20" fmla="+- 0 6033 6029"/>
                  <a:gd name="T21" fmla="*/ T20 w 61"/>
                  <a:gd name="T22" fmla="+- 0 3198 3153"/>
                  <a:gd name="T23" fmla="*/ 3198 h 112"/>
                  <a:gd name="T24" fmla="+- 0 6031 6029"/>
                  <a:gd name="T25" fmla="*/ T24 w 61"/>
                  <a:gd name="T26" fmla="+- 0 3193 3153"/>
                  <a:gd name="T27" fmla="*/ 3193 h 112"/>
                  <a:gd name="T28" fmla="+- 0 6031 6029"/>
                  <a:gd name="T29" fmla="*/ T28 w 61"/>
                  <a:gd name="T30" fmla="+- 0 3180 3153"/>
                  <a:gd name="T31" fmla="*/ 3180 h 112"/>
                  <a:gd name="T32" fmla="+- 0 6033 6029"/>
                  <a:gd name="T33" fmla="*/ T32 w 61"/>
                  <a:gd name="T34" fmla="+- 0 3174 3153"/>
                  <a:gd name="T35" fmla="*/ 3174 h 112"/>
                  <a:gd name="T36" fmla="+- 0 6042 6029"/>
                  <a:gd name="T37" fmla="*/ T36 w 61"/>
                  <a:gd name="T38" fmla="+- 0 3164 3153"/>
                  <a:gd name="T39" fmla="*/ 3164 h 112"/>
                  <a:gd name="T40" fmla="+- 0 6048 6029"/>
                  <a:gd name="T41" fmla="*/ T40 w 61"/>
                  <a:gd name="T42" fmla="+- 0 3162 3153"/>
                  <a:gd name="T43" fmla="*/ 3162 h 112"/>
                  <a:gd name="T44" fmla="+- 0 6057 6029"/>
                  <a:gd name="T45" fmla="*/ T44 w 61"/>
                  <a:gd name="T46" fmla="+- 0 3162 3153"/>
                  <a:gd name="T47" fmla="*/ 3162 h 112"/>
                  <a:gd name="T48" fmla="+- 0 6057 6029"/>
                  <a:gd name="T49" fmla="*/ T48 w 61"/>
                  <a:gd name="T50" fmla="+- 0 3153 3153"/>
                  <a:gd name="T51" fmla="*/ 3153 h 112"/>
                  <a:gd name="T52" fmla="+- 0 6062 6029"/>
                  <a:gd name="T53" fmla="*/ T52 w 61"/>
                  <a:gd name="T54" fmla="+- 0 3153 3153"/>
                  <a:gd name="T55" fmla="*/ 3153 h 112"/>
                  <a:gd name="T56" fmla="+- 0 6062 6029"/>
                  <a:gd name="T57" fmla="*/ T56 w 61"/>
                  <a:gd name="T58" fmla="+- 0 3161 3153"/>
                  <a:gd name="T59" fmla="*/ 3161 h 112"/>
                  <a:gd name="T60" fmla="+- 0 6070 6029"/>
                  <a:gd name="T61" fmla="*/ T60 w 61"/>
                  <a:gd name="T62" fmla="+- 0 3162 3153"/>
                  <a:gd name="T63" fmla="*/ 3162 h 112"/>
                  <a:gd name="T64" fmla="+- 0 6076 6029"/>
                  <a:gd name="T65" fmla="*/ T64 w 61"/>
                  <a:gd name="T66" fmla="+- 0 3164 3153"/>
                  <a:gd name="T67" fmla="*/ 3164 h 112"/>
                  <a:gd name="T68" fmla="+- 0 6081 6029"/>
                  <a:gd name="T69" fmla="*/ T68 w 61"/>
                  <a:gd name="T70" fmla="+- 0 3169 3153"/>
                  <a:gd name="T71" fmla="*/ 3169 h 112"/>
                  <a:gd name="T72" fmla="+- 0 6083 6029"/>
                  <a:gd name="T73" fmla="*/ T72 w 61"/>
                  <a:gd name="T74" fmla="+- 0 3171 3153"/>
                  <a:gd name="T75" fmla="*/ 3171 h 112"/>
                  <a:gd name="T76" fmla="+- 0 6057 6029"/>
                  <a:gd name="T77" fmla="*/ T76 w 61"/>
                  <a:gd name="T78" fmla="+- 0 3171 3153"/>
                  <a:gd name="T79" fmla="*/ 3171 h 112"/>
                  <a:gd name="T80" fmla="+- 0 6051 6029"/>
                  <a:gd name="T81" fmla="*/ T80 w 61"/>
                  <a:gd name="T82" fmla="+- 0 3171 3153"/>
                  <a:gd name="T83" fmla="*/ 3171 h 112"/>
                  <a:gd name="T84" fmla="+- 0 6047 6029"/>
                  <a:gd name="T85" fmla="*/ T84 w 61"/>
                  <a:gd name="T86" fmla="+- 0 3173 3153"/>
                  <a:gd name="T87" fmla="*/ 3173 h 112"/>
                  <a:gd name="T88" fmla="+- 0 6045 6029"/>
                  <a:gd name="T89" fmla="*/ T88 w 61"/>
                  <a:gd name="T90" fmla="+- 0 3176 3153"/>
                  <a:gd name="T91" fmla="*/ 3176 h 112"/>
                  <a:gd name="T92" fmla="+- 0 6043 6029"/>
                  <a:gd name="T93" fmla="*/ T92 w 61"/>
                  <a:gd name="T94" fmla="+- 0 3179 3153"/>
                  <a:gd name="T95" fmla="*/ 3179 h 112"/>
                  <a:gd name="T96" fmla="+- 0 6042 6029"/>
                  <a:gd name="T97" fmla="*/ T96 w 61"/>
                  <a:gd name="T98" fmla="+- 0 3182 3153"/>
                  <a:gd name="T99" fmla="*/ 3182 h 112"/>
                  <a:gd name="T100" fmla="+- 0 6042 6029"/>
                  <a:gd name="T101" fmla="*/ T100 w 61"/>
                  <a:gd name="T102" fmla="+- 0 3189 3153"/>
                  <a:gd name="T103" fmla="*/ 3189 h 112"/>
                  <a:gd name="T104" fmla="+- 0 6043 6029"/>
                  <a:gd name="T105" fmla="*/ T104 w 61"/>
                  <a:gd name="T106" fmla="+- 0 3192 3153"/>
                  <a:gd name="T107" fmla="*/ 3192 h 112"/>
                  <a:gd name="T108" fmla="+- 0 6046 6029"/>
                  <a:gd name="T109" fmla="*/ T108 w 61"/>
                  <a:gd name="T110" fmla="+- 0 3195 3153"/>
                  <a:gd name="T111" fmla="*/ 3195 h 112"/>
                  <a:gd name="T112" fmla="+- 0 6048 6029"/>
                  <a:gd name="T113" fmla="*/ T112 w 61"/>
                  <a:gd name="T114" fmla="+- 0 3197 3153"/>
                  <a:gd name="T115" fmla="*/ 3197 h 112"/>
                  <a:gd name="T116" fmla="+- 0 6052 6029"/>
                  <a:gd name="T117" fmla="*/ T116 w 61"/>
                  <a:gd name="T118" fmla="+- 0 3199 3153"/>
                  <a:gd name="T119" fmla="*/ 3199 h 112"/>
                  <a:gd name="T120" fmla="+- 0 6057 6029"/>
                  <a:gd name="T121" fmla="*/ T120 w 61"/>
                  <a:gd name="T122" fmla="+- 0 3200 3153"/>
                  <a:gd name="T123" fmla="*/ 3200 h 112"/>
                  <a:gd name="T124" fmla="+- 0 6062 6029"/>
                  <a:gd name="T125" fmla="*/ T124 w 61"/>
                  <a:gd name="T126" fmla="+- 0 3200 3153"/>
                  <a:gd name="T127" fmla="*/ 3200 h 112"/>
                  <a:gd name="T128" fmla="+- 0 6062 6029"/>
                  <a:gd name="T129" fmla="*/ T128 w 61"/>
                  <a:gd name="T130" fmla="+- 0 3201 3153"/>
                  <a:gd name="T131" fmla="*/ 3201 h 112"/>
                  <a:gd name="T132" fmla="+- 0 6072 6029"/>
                  <a:gd name="T133" fmla="*/ T132 w 61"/>
                  <a:gd name="T134" fmla="+- 0 3203 3153"/>
                  <a:gd name="T135" fmla="*/ 3203 h 112"/>
                  <a:gd name="T136" fmla="+- 0 6078 6029"/>
                  <a:gd name="T137" fmla="*/ T136 w 61"/>
                  <a:gd name="T138" fmla="+- 0 3206 3153"/>
                  <a:gd name="T139" fmla="*/ 3206 h 112"/>
                  <a:gd name="T140" fmla="+- 0 6087 6029"/>
                  <a:gd name="T141" fmla="*/ T140 w 61"/>
                  <a:gd name="T142" fmla="+- 0 3212 3153"/>
                  <a:gd name="T143" fmla="*/ 3212 h 112"/>
                  <a:gd name="T144" fmla="+- 0 6062 6029"/>
                  <a:gd name="T145" fmla="*/ T144 w 61"/>
                  <a:gd name="T146" fmla="+- 0 3212 3153"/>
                  <a:gd name="T147" fmla="*/ 3212 h 112"/>
                  <a:gd name="T148" fmla="+- 0 6062 6029"/>
                  <a:gd name="T149" fmla="*/ T148 w 61"/>
                  <a:gd name="T150" fmla="+- 0 3244 3153"/>
                  <a:gd name="T151" fmla="*/ 3244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61" h="112">
                    <a:moveTo>
                      <a:pt x="33" y="91"/>
                    </a:moveTo>
                    <a:lnTo>
                      <a:pt x="28" y="91"/>
                    </a:lnTo>
                    <a:lnTo>
                      <a:pt x="28" y="58"/>
                    </a:lnTo>
                    <a:lnTo>
                      <a:pt x="19" y="56"/>
                    </a:lnTo>
                    <a:lnTo>
                      <a:pt x="12" y="53"/>
                    </a:lnTo>
                    <a:lnTo>
                      <a:pt x="4" y="45"/>
                    </a:lnTo>
                    <a:lnTo>
                      <a:pt x="2" y="40"/>
                    </a:lnTo>
                    <a:lnTo>
                      <a:pt x="2" y="27"/>
                    </a:lnTo>
                    <a:lnTo>
                      <a:pt x="4" y="21"/>
                    </a:lnTo>
                    <a:lnTo>
                      <a:pt x="13" y="11"/>
                    </a:lnTo>
                    <a:lnTo>
                      <a:pt x="19" y="9"/>
                    </a:lnTo>
                    <a:lnTo>
                      <a:pt x="28" y="9"/>
                    </a:lnTo>
                    <a:lnTo>
                      <a:pt x="28" y="0"/>
                    </a:lnTo>
                    <a:lnTo>
                      <a:pt x="33" y="0"/>
                    </a:lnTo>
                    <a:lnTo>
                      <a:pt x="33" y="8"/>
                    </a:lnTo>
                    <a:lnTo>
                      <a:pt x="41" y="9"/>
                    </a:lnTo>
                    <a:lnTo>
                      <a:pt x="47" y="11"/>
                    </a:lnTo>
                    <a:lnTo>
                      <a:pt x="52" y="16"/>
                    </a:lnTo>
                    <a:lnTo>
                      <a:pt x="54" y="18"/>
                    </a:lnTo>
                    <a:lnTo>
                      <a:pt x="28" y="18"/>
                    </a:lnTo>
                    <a:lnTo>
                      <a:pt x="22" y="18"/>
                    </a:lnTo>
                    <a:lnTo>
                      <a:pt x="18" y="20"/>
                    </a:lnTo>
                    <a:lnTo>
                      <a:pt x="16" y="23"/>
                    </a:lnTo>
                    <a:lnTo>
                      <a:pt x="14" y="26"/>
                    </a:lnTo>
                    <a:lnTo>
                      <a:pt x="13" y="29"/>
                    </a:lnTo>
                    <a:lnTo>
                      <a:pt x="13" y="36"/>
                    </a:lnTo>
                    <a:lnTo>
                      <a:pt x="14" y="39"/>
                    </a:lnTo>
                    <a:lnTo>
                      <a:pt x="17" y="42"/>
                    </a:lnTo>
                    <a:lnTo>
                      <a:pt x="19" y="44"/>
                    </a:lnTo>
                    <a:lnTo>
                      <a:pt x="23" y="46"/>
                    </a:lnTo>
                    <a:lnTo>
                      <a:pt x="28" y="47"/>
                    </a:lnTo>
                    <a:lnTo>
                      <a:pt x="33" y="47"/>
                    </a:lnTo>
                    <a:lnTo>
                      <a:pt x="33" y="48"/>
                    </a:lnTo>
                    <a:lnTo>
                      <a:pt x="43" y="50"/>
                    </a:lnTo>
                    <a:lnTo>
                      <a:pt x="49" y="53"/>
                    </a:lnTo>
                    <a:lnTo>
                      <a:pt x="58" y="59"/>
                    </a:lnTo>
                    <a:lnTo>
                      <a:pt x="33" y="59"/>
                    </a:lnTo>
                    <a:lnTo>
                      <a:pt x="33"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5" name="Freeform 642"/>
              <p:cNvSpPr>
                <a:spLocks/>
              </p:cNvSpPr>
              <p:nvPr/>
            </p:nvSpPr>
            <p:spPr bwMode="auto">
              <a:xfrm>
                <a:off x="6029" y="3153"/>
                <a:ext cx="61" cy="112"/>
              </a:xfrm>
              <a:custGeom>
                <a:avLst/>
                <a:gdLst>
                  <a:gd name="T0" fmla="+- 0 6062 6029"/>
                  <a:gd name="T1" fmla="*/ T0 w 61"/>
                  <a:gd name="T2" fmla="+- 0 3200 3153"/>
                  <a:gd name="T3" fmla="*/ 3200 h 112"/>
                  <a:gd name="T4" fmla="+- 0 6057 6029"/>
                  <a:gd name="T5" fmla="*/ T4 w 61"/>
                  <a:gd name="T6" fmla="+- 0 3200 3153"/>
                  <a:gd name="T7" fmla="*/ 3200 h 112"/>
                  <a:gd name="T8" fmla="+- 0 6057 6029"/>
                  <a:gd name="T9" fmla="*/ T8 w 61"/>
                  <a:gd name="T10" fmla="+- 0 3171 3153"/>
                  <a:gd name="T11" fmla="*/ 3171 h 112"/>
                  <a:gd name="T12" fmla="+- 0 6083 6029"/>
                  <a:gd name="T13" fmla="*/ T12 w 61"/>
                  <a:gd name="T14" fmla="+- 0 3171 3153"/>
                  <a:gd name="T15" fmla="*/ 3171 h 112"/>
                  <a:gd name="T16" fmla="+- 0 6062 6029"/>
                  <a:gd name="T17" fmla="*/ T16 w 61"/>
                  <a:gd name="T18" fmla="+- 0 3171 3153"/>
                  <a:gd name="T19" fmla="*/ 3171 h 112"/>
                  <a:gd name="T20" fmla="+- 0 6062 6029"/>
                  <a:gd name="T21" fmla="*/ T20 w 61"/>
                  <a:gd name="T22" fmla="+- 0 3200 3153"/>
                  <a:gd name="T23" fmla="*/ 3200 h 112"/>
                </a:gdLst>
                <a:ahLst/>
                <a:cxnLst>
                  <a:cxn ang="0">
                    <a:pos x="T1" y="T3"/>
                  </a:cxn>
                  <a:cxn ang="0">
                    <a:pos x="T5" y="T7"/>
                  </a:cxn>
                  <a:cxn ang="0">
                    <a:pos x="T9" y="T11"/>
                  </a:cxn>
                  <a:cxn ang="0">
                    <a:pos x="T13" y="T15"/>
                  </a:cxn>
                  <a:cxn ang="0">
                    <a:pos x="T17" y="T19"/>
                  </a:cxn>
                  <a:cxn ang="0">
                    <a:pos x="T21" y="T23"/>
                  </a:cxn>
                </a:cxnLst>
                <a:rect l="0" t="0" r="r" b="b"/>
                <a:pathLst>
                  <a:path w="61" h="112">
                    <a:moveTo>
                      <a:pt x="33" y="47"/>
                    </a:moveTo>
                    <a:lnTo>
                      <a:pt x="28" y="47"/>
                    </a:lnTo>
                    <a:lnTo>
                      <a:pt x="28" y="18"/>
                    </a:lnTo>
                    <a:lnTo>
                      <a:pt x="54" y="18"/>
                    </a:lnTo>
                    <a:lnTo>
                      <a:pt x="33" y="18"/>
                    </a:lnTo>
                    <a:lnTo>
                      <a:pt x="33" y="47"/>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6" name="Freeform 641"/>
              <p:cNvSpPr>
                <a:spLocks/>
              </p:cNvSpPr>
              <p:nvPr/>
            </p:nvSpPr>
            <p:spPr bwMode="auto">
              <a:xfrm>
                <a:off x="6029" y="3153"/>
                <a:ext cx="61" cy="112"/>
              </a:xfrm>
              <a:custGeom>
                <a:avLst/>
                <a:gdLst>
                  <a:gd name="T0" fmla="+- 0 6088 6029"/>
                  <a:gd name="T1" fmla="*/ T0 w 61"/>
                  <a:gd name="T2" fmla="+- 0 3185 3153"/>
                  <a:gd name="T3" fmla="*/ 3185 h 112"/>
                  <a:gd name="T4" fmla="+- 0 6077 6029"/>
                  <a:gd name="T5" fmla="*/ T4 w 61"/>
                  <a:gd name="T6" fmla="+- 0 3185 3153"/>
                  <a:gd name="T7" fmla="*/ 3185 h 112"/>
                  <a:gd name="T8" fmla="+- 0 6077 6029"/>
                  <a:gd name="T9" fmla="*/ T8 w 61"/>
                  <a:gd name="T10" fmla="+- 0 3182 3153"/>
                  <a:gd name="T11" fmla="*/ 3182 h 112"/>
                  <a:gd name="T12" fmla="+- 0 6076 6029"/>
                  <a:gd name="T13" fmla="*/ T12 w 61"/>
                  <a:gd name="T14" fmla="+- 0 3180 3153"/>
                  <a:gd name="T15" fmla="*/ 3180 h 112"/>
                  <a:gd name="T16" fmla="+- 0 6074 6029"/>
                  <a:gd name="T17" fmla="*/ T16 w 61"/>
                  <a:gd name="T18" fmla="+- 0 3177 3153"/>
                  <a:gd name="T19" fmla="*/ 3177 h 112"/>
                  <a:gd name="T20" fmla="+- 0 6072 6029"/>
                  <a:gd name="T21" fmla="*/ T20 w 61"/>
                  <a:gd name="T22" fmla="+- 0 3173 3153"/>
                  <a:gd name="T23" fmla="*/ 3173 h 112"/>
                  <a:gd name="T24" fmla="+- 0 6068 6029"/>
                  <a:gd name="T25" fmla="*/ T24 w 61"/>
                  <a:gd name="T26" fmla="+- 0 3171 3153"/>
                  <a:gd name="T27" fmla="*/ 3171 h 112"/>
                  <a:gd name="T28" fmla="+- 0 6062 6029"/>
                  <a:gd name="T29" fmla="*/ T28 w 61"/>
                  <a:gd name="T30" fmla="+- 0 3171 3153"/>
                  <a:gd name="T31" fmla="*/ 3171 h 112"/>
                  <a:gd name="T32" fmla="+- 0 6083 6029"/>
                  <a:gd name="T33" fmla="*/ T32 w 61"/>
                  <a:gd name="T34" fmla="+- 0 3171 3153"/>
                  <a:gd name="T35" fmla="*/ 3171 h 112"/>
                  <a:gd name="T36" fmla="+- 0 6085 6029"/>
                  <a:gd name="T37" fmla="*/ T36 w 61"/>
                  <a:gd name="T38" fmla="+- 0 3173 3153"/>
                  <a:gd name="T39" fmla="*/ 3173 h 112"/>
                  <a:gd name="T40" fmla="+- 0 6087 6029"/>
                  <a:gd name="T41" fmla="*/ T40 w 61"/>
                  <a:gd name="T42" fmla="+- 0 3178 3153"/>
                  <a:gd name="T43" fmla="*/ 3178 h 112"/>
                  <a:gd name="T44" fmla="+- 0 6088 6029"/>
                  <a:gd name="T45" fmla="*/ T44 w 61"/>
                  <a:gd name="T46" fmla="+- 0 3185 3153"/>
                  <a:gd name="T47" fmla="*/ 3185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1" h="112">
                    <a:moveTo>
                      <a:pt x="59" y="32"/>
                    </a:moveTo>
                    <a:lnTo>
                      <a:pt x="48" y="32"/>
                    </a:lnTo>
                    <a:lnTo>
                      <a:pt x="48" y="29"/>
                    </a:lnTo>
                    <a:lnTo>
                      <a:pt x="47" y="27"/>
                    </a:lnTo>
                    <a:lnTo>
                      <a:pt x="45" y="24"/>
                    </a:lnTo>
                    <a:lnTo>
                      <a:pt x="43" y="20"/>
                    </a:lnTo>
                    <a:lnTo>
                      <a:pt x="39" y="18"/>
                    </a:lnTo>
                    <a:lnTo>
                      <a:pt x="33" y="18"/>
                    </a:lnTo>
                    <a:lnTo>
                      <a:pt x="54" y="18"/>
                    </a:lnTo>
                    <a:lnTo>
                      <a:pt x="56" y="20"/>
                    </a:lnTo>
                    <a:lnTo>
                      <a:pt x="58" y="25"/>
                    </a:lnTo>
                    <a:lnTo>
                      <a:pt x="59" y="3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7" name="Freeform 640"/>
              <p:cNvSpPr>
                <a:spLocks/>
              </p:cNvSpPr>
              <p:nvPr/>
            </p:nvSpPr>
            <p:spPr bwMode="auto">
              <a:xfrm>
                <a:off x="6029" y="3153"/>
                <a:ext cx="61" cy="112"/>
              </a:xfrm>
              <a:custGeom>
                <a:avLst/>
                <a:gdLst>
                  <a:gd name="T0" fmla="+- 0 6085 6029"/>
                  <a:gd name="T1" fmla="*/ T0 w 61"/>
                  <a:gd name="T2" fmla="+- 0 3244 3153"/>
                  <a:gd name="T3" fmla="*/ 3244 h 112"/>
                  <a:gd name="T4" fmla="+- 0 6062 6029"/>
                  <a:gd name="T5" fmla="*/ T4 w 61"/>
                  <a:gd name="T6" fmla="+- 0 3244 3153"/>
                  <a:gd name="T7" fmla="*/ 3244 h 112"/>
                  <a:gd name="T8" fmla="+- 0 6069 6029"/>
                  <a:gd name="T9" fmla="*/ T8 w 61"/>
                  <a:gd name="T10" fmla="+- 0 3244 3153"/>
                  <a:gd name="T11" fmla="*/ 3244 h 112"/>
                  <a:gd name="T12" fmla="+- 0 6074 6029"/>
                  <a:gd name="T13" fmla="*/ T12 w 61"/>
                  <a:gd name="T14" fmla="+- 0 3241 3153"/>
                  <a:gd name="T15" fmla="*/ 3241 h 112"/>
                  <a:gd name="T16" fmla="+- 0 6078 6029"/>
                  <a:gd name="T17" fmla="*/ T16 w 61"/>
                  <a:gd name="T18" fmla="+- 0 3234 3153"/>
                  <a:gd name="T19" fmla="*/ 3234 h 112"/>
                  <a:gd name="T20" fmla="+- 0 6079 6029"/>
                  <a:gd name="T21" fmla="*/ T20 w 61"/>
                  <a:gd name="T22" fmla="+- 0 3231 3153"/>
                  <a:gd name="T23" fmla="*/ 3231 h 112"/>
                  <a:gd name="T24" fmla="+- 0 6079 6029"/>
                  <a:gd name="T25" fmla="*/ T24 w 61"/>
                  <a:gd name="T26" fmla="+- 0 3223 3153"/>
                  <a:gd name="T27" fmla="*/ 3223 h 112"/>
                  <a:gd name="T28" fmla="+- 0 6077 6029"/>
                  <a:gd name="T29" fmla="*/ T28 w 61"/>
                  <a:gd name="T30" fmla="+- 0 3219 3153"/>
                  <a:gd name="T31" fmla="*/ 3219 h 112"/>
                  <a:gd name="T32" fmla="+- 0 6073 6029"/>
                  <a:gd name="T33" fmla="*/ T32 w 61"/>
                  <a:gd name="T34" fmla="+- 0 3217 3153"/>
                  <a:gd name="T35" fmla="*/ 3217 h 112"/>
                  <a:gd name="T36" fmla="+- 0 6071 6029"/>
                  <a:gd name="T37" fmla="*/ T36 w 61"/>
                  <a:gd name="T38" fmla="+- 0 3215 3153"/>
                  <a:gd name="T39" fmla="*/ 3215 h 112"/>
                  <a:gd name="T40" fmla="+- 0 6067 6029"/>
                  <a:gd name="T41" fmla="*/ T40 w 61"/>
                  <a:gd name="T42" fmla="+- 0 3213 3153"/>
                  <a:gd name="T43" fmla="*/ 3213 h 112"/>
                  <a:gd name="T44" fmla="+- 0 6062 6029"/>
                  <a:gd name="T45" fmla="*/ T44 w 61"/>
                  <a:gd name="T46" fmla="+- 0 3212 3153"/>
                  <a:gd name="T47" fmla="*/ 3212 h 112"/>
                  <a:gd name="T48" fmla="+- 0 6087 6029"/>
                  <a:gd name="T49" fmla="*/ T48 w 61"/>
                  <a:gd name="T50" fmla="+- 0 3212 3153"/>
                  <a:gd name="T51" fmla="*/ 3212 h 112"/>
                  <a:gd name="T52" fmla="+- 0 6090 6029"/>
                  <a:gd name="T53" fmla="*/ T52 w 61"/>
                  <a:gd name="T54" fmla="+- 0 3218 3153"/>
                  <a:gd name="T55" fmla="*/ 3218 h 112"/>
                  <a:gd name="T56" fmla="+- 0 6090 6029"/>
                  <a:gd name="T57" fmla="*/ T56 w 61"/>
                  <a:gd name="T58" fmla="+- 0 3236 3153"/>
                  <a:gd name="T59" fmla="*/ 3236 h 112"/>
                  <a:gd name="T60" fmla="+- 0 6086 6029"/>
                  <a:gd name="T61" fmla="*/ T60 w 61"/>
                  <a:gd name="T62" fmla="+- 0 3244 3153"/>
                  <a:gd name="T63" fmla="*/ 3244 h 112"/>
                  <a:gd name="T64" fmla="+- 0 6085 6029"/>
                  <a:gd name="T65" fmla="*/ T64 w 61"/>
                  <a:gd name="T66" fmla="+- 0 3244 3153"/>
                  <a:gd name="T67" fmla="*/ 3244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112">
                    <a:moveTo>
                      <a:pt x="56" y="91"/>
                    </a:moveTo>
                    <a:lnTo>
                      <a:pt x="33" y="91"/>
                    </a:lnTo>
                    <a:lnTo>
                      <a:pt x="40" y="91"/>
                    </a:lnTo>
                    <a:lnTo>
                      <a:pt x="45" y="88"/>
                    </a:lnTo>
                    <a:lnTo>
                      <a:pt x="49" y="81"/>
                    </a:lnTo>
                    <a:lnTo>
                      <a:pt x="50" y="78"/>
                    </a:lnTo>
                    <a:lnTo>
                      <a:pt x="50" y="70"/>
                    </a:lnTo>
                    <a:lnTo>
                      <a:pt x="48" y="66"/>
                    </a:lnTo>
                    <a:lnTo>
                      <a:pt x="44" y="64"/>
                    </a:lnTo>
                    <a:lnTo>
                      <a:pt x="42" y="62"/>
                    </a:lnTo>
                    <a:lnTo>
                      <a:pt x="38" y="60"/>
                    </a:lnTo>
                    <a:lnTo>
                      <a:pt x="33" y="59"/>
                    </a:lnTo>
                    <a:lnTo>
                      <a:pt x="58" y="59"/>
                    </a:lnTo>
                    <a:lnTo>
                      <a:pt x="61" y="65"/>
                    </a:lnTo>
                    <a:lnTo>
                      <a:pt x="61" y="83"/>
                    </a:lnTo>
                    <a:lnTo>
                      <a:pt x="57" y="91"/>
                    </a:lnTo>
                    <a:lnTo>
                      <a:pt x="56"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8" name="Freeform 639"/>
              <p:cNvSpPr>
                <a:spLocks/>
              </p:cNvSpPr>
              <p:nvPr/>
            </p:nvSpPr>
            <p:spPr bwMode="auto">
              <a:xfrm>
                <a:off x="6029" y="3153"/>
                <a:ext cx="61" cy="112"/>
              </a:xfrm>
              <a:custGeom>
                <a:avLst/>
                <a:gdLst>
                  <a:gd name="T0" fmla="+- 0 6062 6029"/>
                  <a:gd name="T1" fmla="*/ T0 w 61"/>
                  <a:gd name="T2" fmla="+- 0 3265 3153"/>
                  <a:gd name="T3" fmla="*/ 3265 h 112"/>
                  <a:gd name="T4" fmla="+- 0 6057 6029"/>
                  <a:gd name="T5" fmla="*/ T4 w 61"/>
                  <a:gd name="T6" fmla="+- 0 3265 3153"/>
                  <a:gd name="T7" fmla="*/ 3265 h 112"/>
                  <a:gd name="T8" fmla="+- 0 6057 6029"/>
                  <a:gd name="T9" fmla="*/ T8 w 61"/>
                  <a:gd name="T10" fmla="+- 0 3253 3153"/>
                  <a:gd name="T11" fmla="*/ 3253 h 112"/>
                  <a:gd name="T12" fmla="+- 0 6045 6029"/>
                  <a:gd name="T13" fmla="*/ T12 w 61"/>
                  <a:gd name="T14" fmla="+- 0 3253 3153"/>
                  <a:gd name="T15" fmla="*/ 3253 h 112"/>
                  <a:gd name="T16" fmla="+- 0 6037 6029"/>
                  <a:gd name="T17" fmla="*/ T16 w 61"/>
                  <a:gd name="T18" fmla="+- 0 3248 3153"/>
                  <a:gd name="T19" fmla="*/ 3248 h 112"/>
                  <a:gd name="T20" fmla="+- 0 6030 6029"/>
                  <a:gd name="T21" fmla="*/ T20 w 61"/>
                  <a:gd name="T22" fmla="+- 0 3237 3153"/>
                  <a:gd name="T23" fmla="*/ 3237 h 112"/>
                  <a:gd name="T24" fmla="+- 0 6029 6029"/>
                  <a:gd name="T25" fmla="*/ T24 w 61"/>
                  <a:gd name="T26" fmla="+- 0 3231 3153"/>
                  <a:gd name="T27" fmla="*/ 3231 h 112"/>
                  <a:gd name="T28" fmla="+- 0 6029 6029"/>
                  <a:gd name="T29" fmla="*/ T28 w 61"/>
                  <a:gd name="T30" fmla="+- 0 3224 3153"/>
                  <a:gd name="T31" fmla="*/ 3224 h 112"/>
                  <a:gd name="T32" fmla="+- 0 6040 6029"/>
                  <a:gd name="T33" fmla="*/ T32 w 61"/>
                  <a:gd name="T34" fmla="+- 0 3224 3153"/>
                  <a:gd name="T35" fmla="*/ 3224 h 112"/>
                  <a:gd name="T36" fmla="+- 0 6040 6029"/>
                  <a:gd name="T37" fmla="*/ T36 w 61"/>
                  <a:gd name="T38" fmla="+- 0 3230 3153"/>
                  <a:gd name="T39" fmla="*/ 3230 h 112"/>
                  <a:gd name="T40" fmla="+- 0 6041 6029"/>
                  <a:gd name="T41" fmla="*/ T40 w 61"/>
                  <a:gd name="T42" fmla="+- 0 3234 3153"/>
                  <a:gd name="T43" fmla="*/ 3234 h 112"/>
                  <a:gd name="T44" fmla="+- 0 6043 6029"/>
                  <a:gd name="T45" fmla="*/ T44 w 61"/>
                  <a:gd name="T46" fmla="+- 0 3237 3153"/>
                  <a:gd name="T47" fmla="*/ 3237 h 112"/>
                  <a:gd name="T48" fmla="+- 0 6045 6029"/>
                  <a:gd name="T49" fmla="*/ T48 w 61"/>
                  <a:gd name="T50" fmla="+- 0 3241 3153"/>
                  <a:gd name="T51" fmla="*/ 3241 h 112"/>
                  <a:gd name="T52" fmla="+- 0 6050 6029"/>
                  <a:gd name="T53" fmla="*/ T52 w 61"/>
                  <a:gd name="T54" fmla="+- 0 3243 3153"/>
                  <a:gd name="T55" fmla="*/ 3243 h 112"/>
                  <a:gd name="T56" fmla="+- 0 6057 6029"/>
                  <a:gd name="T57" fmla="*/ T56 w 61"/>
                  <a:gd name="T58" fmla="+- 0 3244 3153"/>
                  <a:gd name="T59" fmla="*/ 3244 h 112"/>
                  <a:gd name="T60" fmla="+- 0 6062 6029"/>
                  <a:gd name="T61" fmla="*/ T60 w 61"/>
                  <a:gd name="T62" fmla="+- 0 3244 3153"/>
                  <a:gd name="T63" fmla="*/ 3244 h 112"/>
                  <a:gd name="T64" fmla="+- 0 6062 6029"/>
                  <a:gd name="T65" fmla="*/ T64 w 61"/>
                  <a:gd name="T66" fmla="+- 0 3244 3153"/>
                  <a:gd name="T67" fmla="*/ 3244 h 112"/>
                  <a:gd name="T68" fmla="+- 0 6085 6029"/>
                  <a:gd name="T69" fmla="*/ T68 w 61"/>
                  <a:gd name="T70" fmla="+- 0 3244 3153"/>
                  <a:gd name="T71" fmla="*/ 3244 h 112"/>
                  <a:gd name="T72" fmla="+- 0 6079 6029"/>
                  <a:gd name="T73" fmla="*/ T72 w 61"/>
                  <a:gd name="T74" fmla="+- 0 3248 3153"/>
                  <a:gd name="T75" fmla="*/ 3248 h 112"/>
                  <a:gd name="T76" fmla="+- 0 6075 6029"/>
                  <a:gd name="T77" fmla="*/ T76 w 61"/>
                  <a:gd name="T78" fmla="+- 0 3251 3153"/>
                  <a:gd name="T79" fmla="*/ 3251 h 112"/>
                  <a:gd name="T80" fmla="+- 0 6070 6029"/>
                  <a:gd name="T81" fmla="*/ T80 w 61"/>
                  <a:gd name="T82" fmla="+- 0 3252 3153"/>
                  <a:gd name="T83" fmla="*/ 3252 h 112"/>
                  <a:gd name="T84" fmla="+- 0 6062 6029"/>
                  <a:gd name="T85" fmla="*/ T84 w 61"/>
                  <a:gd name="T86" fmla="+- 0 3253 3153"/>
                  <a:gd name="T87" fmla="*/ 3253 h 112"/>
                  <a:gd name="T88" fmla="+- 0 6062 6029"/>
                  <a:gd name="T89" fmla="*/ T88 w 61"/>
                  <a:gd name="T90" fmla="+- 0 3265 3153"/>
                  <a:gd name="T91" fmla="*/ 3265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1" h="112">
                    <a:moveTo>
                      <a:pt x="33" y="112"/>
                    </a:moveTo>
                    <a:lnTo>
                      <a:pt x="28" y="112"/>
                    </a:lnTo>
                    <a:lnTo>
                      <a:pt x="28" y="100"/>
                    </a:lnTo>
                    <a:lnTo>
                      <a:pt x="16" y="100"/>
                    </a:lnTo>
                    <a:lnTo>
                      <a:pt x="8" y="95"/>
                    </a:lnTo>
                    <a:lnTo>
                      <a:pt x="1" y="84"/>
                    </a:lnTo>
                    <a:lnTo>
                      <a:pt x="0" y="78"/>
                    </a:lnTo>
                    <a:lnTo>
                      <a:pt x="0" y="71"/>
                    </a:lnTo>
                    <a:lnTo>
                      <a:pt x="11" y="71"/>
                    </a:lnTo>
                    <a:lnTo>
                      <a:pt x="11" y="77"/>
                    </a:lnTo>
                    <a:lnTo>
                      <a:pt x="12" y="81"/>
                    </a:lnTo>
                    <a:lnTo>
                      <a:pt x="14" y="84"/>
                    </a:lnTo>
                    <a:lnTo>
                      <a:pt x="16" y="88"/>
                    </a:lnTo>
                    <a:lnTo>
                      <a:pt x="21" y="90"/>
                    </a:lnTo>
                    <a:lnTo>
                      <a:pt x="28" y="91"/>
                    </a:lnTo>
                    <a:lnTo>
                      <a:pt x="33" y="91"/>
                    </a:lnTo>
                    <a:lnTo>
                      <a:pt x="56" y="91"/>
                    </a:lnTo>
                    <a:lnTo>
                      <a:pt x="50" y="95"/>
                    </a:lnTo>
                    <a:lnTo>
                      <a:pt x="46" y="98"/>
                    </a:lnTo>
                    <a:lnTo>
                      <a:pt x="41" y="99"/>
                    </a:lnTo>
                    <a:lnTo>
                      <a:pt x="33" y="100"/>
                    </a:lnTo>
                    <a:lnTo>
                      <a:pt x="33" y="11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05" name="Group 636"/>
            <p:cNvGrpSpPr>
              <a:grpSpLocks/>
            </p:cNvGrpSpPr>
            <p:nvPr/>
          </p:nvGrpSpPr>
          <p:grpSpPr bwMode="auto">
            <a:xfrm>
              <a:off x="6338" y="3118"/>
              <a:ext cx="397" cy="189"/>
              <a:chOff x="6338" y="3118"/>
              <a:chExt cx="397" cy="189"/>
            </a:xfrm>
          </p:grpSpPr>
          <p:sp>
            <p:nvSpPr>
              <p:cNvPr id="353" name="Freeform 637"/>
              <p:cNvSpPr>
                <a:spLocks/>
              </p:cNvSpPr>
              <p:nvPr/>
            </p:nvSpPr>
            <p:spPr bwMode="auto">
              <a:xfrm>
                <a:off x="6338" y="3118"/>
                <a:ext cx="397" cy="189"/>
              </a:xfrm>
              <a:custGeom>
                <a:avLst/>
                <a:gdLst>
                  <a:gd name="T0" fmla="+- 0 6338 6338"/>
                  <a:gd name="T1" fmla="*/ T0 w 397"/>
                  <a:gd name="T2" fmla="+- 0 3118 3118"/>
                  <a:gd name="T3" fmla="*/ 3118 h 189"/>
                  <a:gd name="T4" fmla="+- 0 6734 6338"/>
                  <a:gd name="T5" fmla="*/ T4 w 397"/>
                  <a:gd name="T6" fmla="+- 0 3118 3118"/>
                  <a:gd name="T7" fmla="*/ 3118 h 189"/>
                  <a:gd name="T8" fmla="+- 0 6734 6338"/>
                  <a:gd name="T9" fmla="*/ T8 w 397"/>
                  <a:gd name="T10" fmla="+- 0 3306 3118"/>
                  <a:gd name="T11" fmla="*/ 3306 h 189"/>
                  <a:gd name="T12" fmla="+- 0 6338 6338"/>
                  <a:gd name="T13" fmla="*/ T12 w 397"/>
                  <a:gd name="T14" fmla="+- 0 3306 3118"/>
                  <a:gd name="T15" fmla="*/ 3306 h 189"/>
                  <a:gd name="T16" fmla="+- 0 6338 6338"/>
                  <a:gd name="T17" fmla="*/ T16 w 397"/>
                  <a:gd name="T18" fmla="+- 0 3118 3118"/>
                  <a:gd name="T19" fmla="*/ 3118 h 189"/>
                </a:gdLst>
                <a:ahLst/>
                <a:cxnLst>
                  <a:cxn ang="0">
                    <a:pos x="T1" y="T3"/>
                  </a:cxn>
                  <a:cxn ang="0">
                    <a:pos x="T5" y="T7"/>
                  </a:cxn>
                  <a:cxn ang="0">
                    <a:pos x="T9" y="T11"/>
                  </a:cxn>
                  <a:cxn ang="0">
                    <a:pos x="T13" y="T15"/>
                  </a:cxn>
                  <a:cxn ang="0">
                    <a:pos x="T17" y="T19"/>
                  </a:cxn>
                </a:cxnLst>
                <a:rect l="0" t="0" r="r" b="b"/>
                <a:pathLst>
                  <a:path w="397" h="189">
                    <a:moveTo>
                      <a:pt x="0" y="0"/>
                    </a:moveTo>
                    <a:lnTo>
                      <a:pt x="396" y="0"/>
                    </a:lnTo>
                    <a:lnTo>
                      <a:pt x="396" y="188"/>
                    </a:lnTo>
                    <a:lnTo>
                      <a:pt x="0" y="188"/>
                    </a:lnTo>
                    <a:lnTo>
                      <a:pt x="0" y="0"/>
                    </a:lnTo>
                    <a:close/>
                  </a:path>
                </a:pathLst>
              </a:custGeom>
              <a:noFill/>
              <a:ln w="15684">
                <a:solidFill>
                  <a:srgbClr val="9BD0D5"/>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06" name="Group 634"/>
            <p:cNvGrpSpPr>
              <a:grpSpLocks/>
            </p:cNvGrpSpPr>
            <p:nvPr/>
          </p:nvGrpSpPr>
          <p:grpSpPr bwMode="auto">
            <a:xfrm>
              <a:off x="6560" y="3143"/>
              <a:ext cx="151" cy="141"/>
              <a:chOff x="6560" y="3143"/>
              <a:chExt cx="151" cy="141"/>
            </a:xfrm>
          </p:grpSpPr>
          <p:sp>
            <p:nvSpPr>
              <p:cNvPr id="352" name="Freeform 635"/>
              <p:cNvSpPr>
                <a:spLocks/>
              </p:cNvSpPr>
              <p:nvPr/>
            </p:nvSpPr>
            <p:spPr bwMode="auto">
              <a:xfrm>
                <a:off x="6560" y="3143"/>
                <a:ext cx="151" cy="141"/>
              </a:xfrm>
              <a:custGeom>
                <a:avLst/>
                <a:gdLst>
                  <a:gd name="T0" fmla="+- 0 6711 6560"/>
                  <a:gd name="T1" fmla="*/ T0 w 151"/>
                  <a:gd name="T2" fmla="+- 0 3283 3143"/>
                  <a:gd name="T3" fmla="*/ 3283 h 141"/>
                  <a:gd name="T4" fmla="+- 0 6580 6560"/>
                  <a:gd name="T5" fmla="*/ T4 w 151"/>
                  <a:gd name="T6" fmla="+- 0 3271 3143"/>
                  <a:gd name="T7" fmla="*/ 3271 h 141"/>
                  <a:gd name="T8" fmla="+- 0 6590 6560"/>
                  <a:gd name="T9" fmla="*/ T8 w 151"/>
                  <a:gd name="T10" fmla="+- 0 3254 3143"/>
                  <a:gd name="T11" fmla="*/ 3254 h 141"/>
                  <a:gd name="T12" fmla="+- 0 6597 6560"/>
                  <a:gd name="T13" fmla="*/ T12 w 151"/>
                  <a:gd name="T14" fmla="+- 0 3235 3143"/>
                  <a:gd name="T15" fmla="*/ 3235 h 141"/>
                  <a:gd name="T16" fmla="+- 0 6588 6560"/>
                  <a:gd name="T17" fmla="*/ T16 w 151"/>
                  <a:gd name="T18" fmla="+- 0 3170 3143"/>
                  <a:gd name="T19" fmla="*/ 3170 h 141"/>
                  <a:gd name="T20" fmla="+- 0 6560 6560"/>
                  <a:gd name="T21" fmla="*/ T20 w 151"/>
                  <a:gd name="T22" fmla="+- 0 3143 3143"/>
                  <a:gd name="T23" fmla="*/ 3143 h 141"/>
                  <a:gd name="T24" fmla="+- 0 6711 6560"/>
                  <a:gd name="T25" fmla="*/ T24 w 151"/>
                  <a:gd name="T26" fmla="+- 0 3143 3143"/>
                  <a:gd name="T27" fmla="*/ 3143 h 141"/>
                  <a:gd name="T28" fmla="+- 0 6711 6560"/>
                  <a:gd name="T29" fmla="*/ T28 w 151"/>
                  <a:gd name="T30" fmla="+- 0 3283 3143"/>
                  <a:gd name="T31" fmla="*/ 3283 h 14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1" h="141">
                    <a:moveTo>
                      <a:pt x="151" y="140"/>
                    </a:moveTo>
                    <a:lnTo>
                      <a:pt x="20" y="128"/>
                    </a:lnTo>
                    <a:lnTo>
                      <a:pt x="30" y="111"/>
                    </a:lnTo>
                    <a:lnTo>
                      <a:pt x="37" y="92"/>
                    </a:lnTo>
                    <a:lnTo>
                      <a:pt x="28" y="27"/>
                    </a:lnTo>
                    <a:lnTo>
                      <a:pt x="0" y="0"/>
                    </a:lnTo>
                    <a:lnTo>
                      <a:pt x="151" y="0"/>
                    </a:lnTo>
                    <a:lnTo>
                      <a:pt x="151" y="14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07" name="Group 632"/>
            <p:cNvGrpSpPr>
              <a:grpSpLocks/>
            </p:cNvGrpSpPr>
            <p:nvPr/>
          </p:nvGrpSpPr>
          <p:grpSpPr bwMode="auto">
            <a:xfrm>
              <a:off x="6357" y="3143"/>
              <a:ext cx="143" cy="141"/>
              <a:chOff x="6357" y="3143"/>
              <a:chExt cx="143" cy="141"/>
            </a:xfrm>
          </p:grpSpPr>
          <p:sp>
            <p:nvSpPr>
              <p:cNvPr id="351" name="Freeform 633"/>
              <p:cNvSpPr>
                <a:spLocks/>
              </p:cNvSpPr>
              <p:nvPr/>
            </p:nvSpPr>
            <p:spPr bwMode="auto">
              <a:xfrm>
                <a:off x="6357" y="3143"/>
                <a:ext cx="143" cy="141"/>
              </a:xfrm>
              <a:custGeom>
                <a:avLst/>
                <a:gdLst>
                  <a:gd name="T0" fmla="+- 0 6494 6357"/>
                  <a:gd name="T1" fmla="*/ T0 w 143"/>
                  <a:gd name="T2" fmla="+- 0 3283 3143"/>
                  <a:gd name="T3" fmla="*/ 3283 h 141"/>
                  <a:gd name="T4" fmla="+- 0 6357 6357"/>
                  <a:gd name="T5" fmla="*/ T4 w 143"/>
                  <a:gd name="T6" fmla="+- 0 3283 3143"/>
                  <a:gd name="T7" fmla="*/ 3283 h 141"/>
                  <a:gd name="T8" fmla="+- 0 6357 6357"/>
                  <a:gd name="T9" fmla="*/ T8 w 143"/>
                  <a:gd name="T10" fmla="+- 0 3143 3143"/>
                  <a:gd name="T11" fmla="*/ 3143 h 141"/>
                  <a:gd name="T12" fmla="+- 0 6500 6357"/>
                  <a:gd name="T13" fmla="*/ T12 w 143"/>
                  <a:gd name="T14" fmla="+- 0 3144 3143"/>
                  <a:gd name="T15" fmla="*/ 3144 h 141"/>
                  <a:gd name="T16" fmla="+- 0 6485 6357"/>
                  <a:gd name="T17" fmla="*/ T16 w 143"/>
                  <a:gd name="T18" fmla="+- 0 3156 3143"/>
                  <a:gd name="T19" fmla="*/ 3156 h 141"/>
                  <a:gd name="T20" fmla="+- 0 6473 6357"/>
                  <a:gd name="T21" fmla="*/ T20 w 143"/>
                  <a:gd name="T22" fmla="+- 0 3173 3143"/>
                  <a:gd name="T23" fmla="*/ 3173 h 141"/>
                  <a:gd name="T24" fmla="+- 0 6466 6357"/>
                  <a:gd name="T25" fmla="*/ T24 w 143"/>
                  <a:gd name="T26" fmla="+- 0 3193 3143"/>
                  <a:gd name="T27" fmla="*/ 3193 h 141"/>
                  <a:gd name="T28" fmla="+- 0 6463 6357"/>
                  <a:gd name="T29" fmla="*/ T28 w 143"/>
                  <a:gd name="T30" fmla="+- 0 3215 3143"/>
                  <a:gd name="T31" fmla="*/ 3215 h 141"/>
                  <a:gd name="T32" fmla="+- 0 6465 6357"/>
                  <a:gd name="T33" fmla="*/ T32 w 143"/>
                  <a:gd name="T34" fmla="+- 0 3231 3143"/>
                  <a:gd name="T35" fmla="*/ 3231 h 141"/>
                  <a:gd name="T36" fmla="+- 0 6471 6357"/>
                  <a:gd name="T37" fmla="*/ T36 w 143"/>
                  <a:gd name="T38" fmla="+- 0 3251 3143"/>
                  <a:gd name="T39" fmla="*/ 3251 h 141"/>
                  <a:gd name="T40" fmla="+- 0 6481 6357"/>
                  <a:gd name="T41" fmla="*/ T40 w 143"/>
                  <a:gd name="T42" fmla="+- 0 3268 3143"/>
                  <a:gd name="T43" fmla="*/ 3268 h 141"/>
                  <a:gd name="T44" fmla="+- 0 6494 6357"/>
                  <a:gd name="T45" fmla="*/ T44 w 143"/>
                  <a:gd name="T46" fmla="+- 0 3283 3143"/>
                  <a:gd name="T47" fmla="*/ 3283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3" h="141">
                    <a:moveTo>
                      <a:pt x="137" y="140"/>
                    </a:moveTo>
                    <a:lnTo>
                      <a:pt x="0" y="140"/>
                    </a:lnTo>
                    <a:lnTo>
                      <a:pt x="0" y="0"/>
                    </a:lnTo>
                    <a:lnTo>
                      <a:pt x="143" y="1"/>
                    </a:lnTo>
                    <a:lnTo>
                      <a:pt x="128" y="13"/>
                    </a:lnTo>
                    <a:lnTo>
                      <a:pt x="116" y="30"/>
                    </a:lnTo>
                    <a:lnTo>
                      <a:pt x="109" y="50"/>
                    </a:lnTo>
                    <a:lnTo>
                      <a:pt x="106" y="72"/>
                    </a:lnTo>
                    <a:lnTo>
                      <a:pt x="108" y="88"/>
                    </a:lnTo>
                    <a:lnTo>
                      <a:pt x="114" y="108"/>
                    </a:lnTo>
                    <a:lnTo>
                      <a:pt x="124" y="125"/>
                    </a:lnTo>
                    <a:lnTo>
                      <a:pt x="137" y="14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08" name="Group 626"/>
            <p:cNvGrpSpPr>
              <a:grpSpLocks/>
            </p:cNvGrpSpPr>
            <p:nvPr/>
          </p:nvGrpSpPr>
          <p:grpSpPr bwMode="auto">
            <a:xfrm>
              <a:off x="6502" y="3155"/>
              <a:ext cx="61" cy="112"/>
              <a:chOff x="6502" y="3155"/>
              <a:chExt cx="61" cy="112"/>
            </a:xfrm>
          </p:grpSpPr>
          <p:sp>
            <p:nvSpPr>
              <p:cNvPr id="346" name="Freeform 631"/>
              <p:cNvSpPr>
                <a:spLocks/>
              </p:cNvSpPr>
              <p:nvPr/>
            </p:nvSpPr>
            <p:spPr bwMode="auto">
              <a:xfrm>
                <a:off x="6502" y="3155"/>
                <a:ext cx="61" cy="112"/>
              </a:xfrm>
              <a:custGeom>
                <a:avLst/>
                <a:gdLst>
                  <a:gd name="T0" fmla="+- 0 6535 6502"/>
                  <a:gd name="T1" fmla="*/ T0 w 61"/>
                  <a:gd name="T2" fmla="+- 0 3246 3155"/>
                  <a:gd name="T3" fmla="*/ 3246 h 112"/>
                  <a:gd name="T4" fmla="+- 0 6529 6502"/>
                  <a:gd name="T5" fmla="*/ T4 w 61"/>
                  <a:gd name="T6" fmla="+- 0 3246 3155"/>
                  <a:gd name="T7" fmla="*/ 3246 h 112"/>
                  <a:gd name="T8" fmla="+- 0 6529 6502"/>
                  <a:gd name="T9" fmla="*/ T8 w 61"/>
                  <a:gd name="T10" fmla="+- 0 3213 3155"/>
                  <a:gd name="T11" fmla="*/ 3213 h 112"/>
                  <a:gd name="T12" fmla="+- 0 6520 6502"/>
                  <a:gd name="T13" fmla="*/ T12 w 61"/>
                  <a:gd name="T14" fmla="+- 0 3211 3155"/>
                  <a:gd name="T15" fmla="*/ 3211 h 112"/>
                  <a:gd name="T16" fmla="+- 0 6514 6502"/>
                  <a:gd name="T17" fmla="*/ T16 w 61"/>
                  <a:gd name="T18" fmla="+- 0 3208 3155"/>
                  <a:gd name="T19" fmla="*/ 3208 h 112"/>
                  <a:gd name="T20" fmla="+- 0 6505 6502"/>
                  <a:gd name="T21" fmla="*/ T20 w 61"/>
                  <a:gd name="T22" fmla="+- 0 3200 3155"/>
                  <a:gd name="T23" fmla="*/ 3200 h 112"/>
                  <a:gd name="T24" fmla="+- 0 6503 6502"/>
                  <a:gd name="T25" fmla="*/ T24 w 61"/>
                  <a:gd name="T26" fmla="+- 0 3195 3155"/>
                  <a:gd name="T27" fmla="*/ 3195 h 112"/>
                  <a:gd name="T28" fmla="+- 0 6503 6502"/>
                  <a:gd name="T29" fmla="*/ T28 w 61"/>
                  <a:gd name="T30" fmla="+- 0 3181 3155"/>
                  <a:gd name="T31" fmla="*/ 3181 h 112"/>
                  <a:gd name="T32" fmla="+- 0 6505 6502"/>
                  <a:gd name="T33" fmla="*/ T32 w 61"/>
                  <a:gd name="T34" fmla="+- 0 3176 3155"/>
                  <a:gd name="T35" fmla="*/ 3176 h 112"/>
                  <a:gd name="T36" fmla="+- 0 6514 6502"/>
                  <a:gd name="T37" fmla="*/ T36 w 61"/>
                  <a:gd name="T38" fmla="+- 0 3166 3155"/>
                  <a:gd name="T39" fmla="*/ 3166 h 112"/>
                  <a:gd name="T40" fmla="+- 0 6521 6502"/>
                  <a:gd name="T41" fmla="*/ T40 w 61"/>
                  <a:gd name="T42" fmla="+- 0 3164 3155"/>
                  <a:gd name="T43" fmla="*/ 3164 h 112"/>
                  <a:gd name="T44" fmla="+- 0 6529 6502"/>
                  <a:gd name="T45" fmla="*/ T44 w 61"/>
                  <a:gd name="T46" fmla="+- 0 3163 3155"/>
                  <a:gd name="T47" fmla="*/ 3163 h 112"/>
                  <a:gd name="T48" fmla="+- 0 6529 6502"/>
                  <a:gd name="T49" fmla="*/ T48 w 61"/>
                  <a:gd name="T50" fmla="+- 0 3155 3155"/>
                  <a:gd name="T51" fmla="*/ 3155 h 112"/>
                  <a:gd name="T52" fmla="+- 0 6535 6502"/>
                  <a:gd name="T53" fmla="*/ T52 w 61"/>
                  <a:gd name="T54" fmla="+- 0 3155 3155"/>
                  <a:gd name="T55" fmla="*/ 3155 h 112"/>
                  <a:gd name="T56" fmla="+- 0 6535 6502"/>
                  <a:gd name="T57" fmla="*/ T56 w 61"/>
                  <a:gd name="T58" fmla="+- 0 3163 3155"/>
                  <a:gd name="T59" fmla="*/ 3163 h 112"/>
                  <a:gd name="T60" fmla="+- 0 6543 6502"/>
                  <a:gd name="T61" fmla="*/ T60 w 61"/>
                  <a:gd name="T62" fmla="+- 0 3164 3155"/>
                  <a:gd name="T63" fmla="*/ 3164 h 112"/>
                  <a:gd name="T64" fmla="+- 0 6549 6502"/>
                  <a:gd name="T65" fmla="*/ T64 w 61"/>
                  <a:gd name="T66" fmla="+- 0 3166 3155"/>
                  <a:gd name="T67" fmla="*/ 3166 h 112"/>
                  <a:gd name="T68" fmla="+- 0 6553 6502"/>
                  <a:gd name="T69" fmla="*/ T68 w 61"/>
                  <a:gd name="T70" fmla="+- 0 3171 3155"/>
                  <a:gd name="T71" fmla="*/ 3171 h 112"/>
                  <a:gd name="T72" fmla="+- 0 6555 6502"/>
                  <a:gd name="T73" fmla="*/ T72 w 61"/>
                  <a:gd name="T74" fmla="+- 0 3173 3155"/>
                  <a:gd name="T75" fmla="*/ 3173 h 112"/>
                  <a:gd name="T76" fmla="+- 0 6529 6502"/>
                  <a:gd name="T77" fmla="*/ T76 w 61"/>
                  <a:gd name="T78" fmla="+- 0 3173 3155"/>
                  <a:gd name="T79" fmla="*/ 3173 h 112"/>
                  <a:gd name="T80" fmla="+- 0 6524 6502"/>
                  <a:gd name="T81" fmla="*/ T80 w 61"/>
                  <a:gd name="T82" fmla="+- 0 3173 3155"/>
                  <a:gd name="T83" fmla="*/ 3173 h 112"/>
                  <a:gd name="T84" fmla="+- 0 6520 6502"/>
                  <a:gd name="T85" fmla="*/ T84 w 61"/>
                  <a:gd name="T86" fmla="+- 0 3174 3155"/>
                  <a:gd name="T87" fmla="*/ 3174 h 112"/>
                  <a:gd name="T88" fmla="+- 0 6517 6502"/>
                  <a:gd name="T89" fmla="*/ T88 w 61"/>
                  <a:gd name="T90" fmla="+- 0 3177 3155"/>
                  <a:gd name="T91" fmla="*/ 3177 h 112"/>
                  <a:gd name="T92" fmla="+- 0 6515 6502"/>
                  <a:gd name="T93" fmla="*/ T92 w 61"/>
                  <a:gd name="T94" fmla="+- 0 3181 3155"/>
                  <a:gd name="T95" fmla="*/ 3181 h 112"/>
                  <a:gd name="T96" fmla="+- 0 6514 6502"/>
                  <a:gd name="T97" fmla="*/ T96 w 61"/>
                  <a:gd name="T98" fmla="+- 0 3184 3155"/>
                  <a:gd name="T99" fmla="*/ 3184 h 112"/>
                  <a:gd name="T100" fmla="+- 0 6514 6502"/>
                  <a:gd name="T101" fmla="*/ T100 w 61"/>
                  <a:gd name="T102" fmla="+- 0 3191 3155"/>
                  <a:gd name="T103" fmla="*/ 3191 h 112"/>
                  <a:gd name="T104" fmla="+- 0 6515 6502"/>
                  <a:gd name="T105" fmla="*/ T104 w 61"/>
                  <a:gd name="T106" fmla="+- 0 3194 3155"/>
                  <a:gd name="T107" fmla="*/ 3194 h 112"/>
                  <a:gd name="T108" fmla="+- 0 6518 6502"/>
                  <a:gd name="T109" fmla="*/ T108 w 61"/>
                  <a:gd name="T110" fmla="+- 0 3197 3155"/>
                  <a:gd name="T111" fmla="*/ 3197 h 112"/>
                  <a:gd name="T112" fmla="+- 0 6521 6502"/>
                  <a:gd name="T113" fmla="*/ T112 w 61"/>
                  <a:gd name="T114" fmla="+- 0 3199 3155"/>
                  <a:gd name="T115" fmla="*/ 3199 h 112"/>
                  <a:gd name="T116" fmla="+- 0 6524 6502"/>
                  <a:gd name="T117" fmla="*/ T116 w 61"/>
                  <a:gd name="T118" fmla="+- 0 3200 3155"/>
                  <a:gd name="T119" fmla="*/ 3200 h 112"/>
                  <a:gd name="T120" fmla="+- 0 6529 6502"/>
                  <a:gd name="T121" fmla="*/ T120 w 61"/>
                  <a:gd name="T122" fmla="+- 0 3201 3155"/>
                  <a:gd name="T123" fmla="*/ 3201 h 112"/>
                  <a:gd name="T124" fmla="+- 0 6535 6502"/>
                  <a:gd name="T125" fmla="*/ T124 w 61"/>
                  <a:gd name="T126" fmla="+- 0 3201 3155"/>
                  <a:gd name="T127" fmla="*/ 3201 h 112"/>
                  <a:gd name="T128" fmla="+- 0 6535 6502"/>
                  <a:gd name="T129" fmla="*/ T128 w 61"/>
                  <a:gd name="T130" fmla="+- 0 3203 3155"/>
                  <a:gd name="T131" fmla="*/ 3203 h 112"/>
                  <a:gd name="T132" fmla="+- 0 6544 6502"/>
                  <a:gd name="T133" fmla="*/ T132 w 61"/>
                  <a:gd name="T134" fmla="+- 0 3205 3155"/>
                  <a:gd name="T135" fmla="*/ 3205 h 112"/>
                  <a:gd name="T136" fmla="+- 0 6550 6502"/>
                  <a:gd name="T137" fmla="*/ T136 w 61"/>
                  <a:gd name="T138" fmla="+- 0 3208 3155"/>
                  <a:gd name="T139" fmla="*/ 3208 h 112"/>
                  <a:gd name="T140" fmla="+- 0 6559 6502"/>
                  <a:gd name="T141" fmla="*/ T140 w 61"/>
                  <a:gd name="T142" fmla="+- 0 3214 3155"/>
                  <a:gd name="T143" fmla="*/ 3214 h 112"/>
                  <a:gd name="T144" fmla="+- 0 6535 6502"/>
                  <a:gd name="T145" fmla="*/ T144 w 61"/>
                  <a:gd name="T146" fmla="+- 0 3214 3155"/>
                  <a:gd name="T147" fmla="*/ 3214 h 112"/>
                  <a:gd name="T148" fmla="+- 0 6535 6502"/>
                  <a:gd name="T149" fmla="*/ T148 w 61"/>
                  <a:gd name="T150" fmla="+- 0 3246 3155"/>
                  <a:gd name="T151" fmla="*/ 3246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61" h="112">
                    <a:moveTo>
                      <a:pt x="33" y="91"/>
                    </a:moveTo>
                    <a:lnTo>
                      <a:pt x="27" y="91"/>
                    </a:lnTo>
                    <a:lnTo>
                      <a:pt x="27" y="58"/>
                    </a:lnTo>
                    <a:lnTo>
                      <a:pt x="18" y="56"/>
                    </a:lnTo>
                    <a:lnTo>
                      <a:pt x="12" y="53"/>
                    </a:lnTo>
                    <a:lnTo>
                      <a:pt x="3" y="45"/>
                    </a:lnTo>
                    <a:lnTo>
                      <a:pt x="1" y="40"/>
                    </a:lnTo>
                    <a:lnTo>
                      <a:pt x="1" y="26"/>
                    </a:lnTo>
                    <a:lnTo>
                      <a:pt x="3" y="21"/>
                    </a:lnTo>
                    <a:lnTo>
                      <a:pt x="12" y="11"/>
                    </a:lnTo>
                    <a:lnTo>
                      <a:pt x="19" y="9"/>
                    </a:lnTo>
                    <a:lnTo>
                      <a:pt x="27" y="8"/>
                    </a:lnTo>
                    <a:lnTo>
                      <a:pt x="27" y="0"/>
                    </a:lnTo>
                    <a:lnTo>
                      <a:pt x="33" y="0"/>
                    </a:lnTo>
                    <a:lnTo>
                      <a:pt x="33" y="8"/>
                    </a:lnTo>
                    <a:lnTo>
                      <a:pt x="41" y="9"/>
                    </a:lnTo>
                    <a:lnTo>
                      <a:pt x="47" y="11"/>
                    </a:lnTo>
                    <a:lnTo>
                      <a:pt x="51" y="16"/>
                    </a:lnTo>
                    <a:lnTo>
                      <a:pt x="53" y="18"/>
                    </a:lnTo>
                    <a:lnTo>
                      <a:pt x="27" y="18"/>
                    </a:lnTo>
                    <a:lnTo>
                      <a:pt x="22" y="18"/>
                    </a:lnTo>
                    <a:lnTo>
                      <a:pt x="18" y="19"/>
                    </a:lnTo>
                    <a:lnTo>
                      <a:pt x="15" y="22"/>
                    </a:lnTo>
                    <a:lnTo>
                      <a:pt x="13" y="26"/>
                    </a:lnTo>
                    <a:lnTo>
                      <a:pt x="12" y="29"/>
                    </a:lnTo>
                    <a:lnTo>
                      <a:pt x="12" y="36"/>
                    </a:lnTo>
                    <a:lnTo>
                      <a:pt x="13" y="39"/>
                    </a:lnTo>
                    <a:lnTo>
                      <a:pt x="16" y="42"/>
                    </a:lnTo>
                    <a:lnTo>
                      <a:pt x="19" y="44"/>
                    </a:lnTo>
                    <a:lnTo>
                      <a:pt x="22" y="45"/>
                    </a:lnTo>
                    <a:lnTo>
                      <a:pt x="27" y="46"/>
                    </a:lnTo>
                    <a:lnTo>
                      <a:pt x="33" y="46"/>
                    </a:lnTo>
                    <a:lnTo>
                      <a:pt x="33" y="48"/>
                    </a:lnTo>
                    <a:lnTo>
                      <a:pt x="42" y="50"/>
                    </a:lnTo>
                    <a:lnTo>
                      <a:pt x="48" y="53"/>
                    </a:lnTo>
                    <a:lnTo>
                      <a:pt x="57" y="59"/>
                    </a:lnTo>
                    <a:lnTo>
                      <a:pt x="33" y="59"/>
                    </a:lnTo>
                    <a:lnTo>
                      <a:pt x="33"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7" name="Freeform 630"/>
              <p:cNvSpPr>
                <a:spLocks/>
              </p:cNvSpPr>
              <p:nvPr/>
            </p:nvSpPr>
            <p:spPr bwMode="auto">
              <a:xfrm>
                <a:off x="6502" y="3155"/>
                <a:ext cx="61" cy="112"/>
              </a:xfrm>
              <a:custGeom>
                <a:avLst/>
                <a:gdLst>
                  <a:gd name="T0" fmla="+- 0 6535 6502"/>
                  <a:gd name="T1" fmla="*/ T0 w 61"/>
                  <a:gd name="T2" fmla="+- 0 3201 3155"/>
                  <a:gd name="T3" fmla="*/ 3201 h 112"/>
                  <a:gd name="T4" fmla="+- 0 6529 6502"/>
                  <a:gd name="T5" fmla="*/ T4 w 61"/>
                  <a:gd name="T6" fmla="+- 0 3201 3155"/>
                  <a:gd name="T7" fmla="*/ 3201 h 112"/>
                  <a:gd name="T8" fmla="+- 0 6529 6502"/>
                  <a:gd name="T9" fmla="*/ T8 w 61"/>
                  <a:gd name="T10" fmla="+- 0 3173 3155"/>
                  <a:gd name="T11" fmla="*/ 3173 h 112"/>
                  <a:gd name="T12" fmla="+- 0 6555 6502"/>
                  <a:gd name="T13" fmla="*/ T12 w 61"/>
                  <a:gd name="T14" fmla="+- 0 3173 3155"/>
                  <a:gd name="T15" fmla="*/ 3173 h 112"/>
                  <a:gd name="T16" fmla="+- 0 6535 6502"/>
                  <a:gd name="T17" fmla="*/ T16 w 61"/>
                  <a:gd name="T18" fmla="+- 0 3173 3155"/>
                  <a:gd name="T19" fmla="*/ 3173 h 112"/>
                  <a:gd name="T20" fmla="+- 0 6535 6502"/>
                  <a:gd name="T21" fmla="*/ T20 w 61"/>
                  <a:gd name="T22" fmla="+- 0 3201 3155"/>
                  <a:gd name="T23" fmla="*/ 3201 h 112"/>
                </a:gdLst>
                <a:ahLst/>
                <a:cxnLst>
                  <a:cxn ang="0">
                    <a:pos x="T1" y="T3"/>
                  </a:cxn>
                  <a:cxn ang="0">
                    <a:pos x="T5" y="T7"/>
                  </a:cxn>
                  <a:cxn ang="0">
                    <a:pos x="T9" y="T11"/>
                  </a:cxn>
                  <a:cxn ang="0">
                    <a:pos x="T13" y="T15"/>
                  </a:cxn>
                  <a:cxn ang="0">
                    <a:pos x="T17" y="T19"/>
                  </a:cxn>
                  <a:cxn ang="0">
                    <a:pos x="T21" y="T23"/>
                  </a:cxn>
                </a:cxnLst>
                <a:rect l="0" t="0" r="r" b="b"/>
                <a:pathLst>
                  <a:path w="61" h="112">
                    <a:moveTo>
                      <a:pt x="33" y="46"/>
                    </a:moveTo>
                    <a:lnTo>
                      <a:pt x="27" y="46"/>
                    </a:lnTo>
                    <a:lnTo>
                      <a:pt x="27" y="18"/>
                    </a:lnTo>
                    <a:lnTo>
                      <a:pt x="53" y="18"/>
                    </a:lnTo>
                    <a:lnTo>
                      <a:pt x="33" y="18"/>
                    </a:lnTo>
                    <a:lnTo>
                      <a:pt x="33" y="46"/>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8" name="Freeform 629"/>
              <p:cNvSpPr>
                <a:spLocks/>
              </p:cNvSpPr>
              <p:nvPr/>
            </p:nvSpPr>
            <p:spPr bwMode="auto">
              <a:xfrm>
                <a:off x="6502" y="3155"/>
                <a:ext cx="61" cy="112"/>
              </a:xfrm>
              <a:custGeom>
                <a:avLst/>
                <a:gdLst>
                  <a:gd name="T0" fmla="+- 0 6560 6502"/>
                  <a:gd name="T1" fmla="*/ T0 w 61"/>
                  <a:gd name="T2" fmla="+- 0 3187 3155"/>
                  <a:gd name="T3" fmla="*/ 3187 h 112"/>
                  <a:gd name="T4" fmla="+- 0 6549 6502"/>
                  <a:gd name="T5" fmla="*/ T4 w 61"/>
                  <a:gd name="T6" fmla="+- 0 3187 3155"/>
                  <a:gd name="T7" fmla="*/ 3187 h 112"/>
                  <a:gd name="T8" fmla="+- 0 6549 6502"/>
                  <a:gd name="T9" fmla="*/ T8 w 61"/>
                  <a:gd name="T10" fmla="+- 0 3184 3155"/>
                  <a:gd name="T11" fmla="*/ 3184 h 112"/>
                  <a:gd name="T12" fmla="+- 0 6548 6502"/>
                  <a:gd name="T13" fmla="*/ T12 w 61"/>
                  <a:gd name="T14" fmla="+- 0 3181 3155"/>
                  <a:gd name="T15" fmla="*/ 3181 h 112"/>
                  <a:gd name="T16" fmla="+- 0 6547 6502"/>
                  <a:gd name="T17" fmla="*/ T16 w 61"/>
                  <a:gd name="T18" fmla="+- 0 3179 3155"/>
                  <a:gd name="T19" fmla="*/ 3179 h 112"/>
                  <a:gd name="T20" fmla="+- 0 6544 6502"/>
                  <a:gd name="T21" fmla="*/ T20 w 61"/>
                  <a:gd name="T22" fmla="+- 0 3175 3155"/>
                  <a:gd name="T23" fmla="*/ 3175 h 112"/>
                  <a:gd name="T24" fmla="+- 0 6540 6502"/>
                  <a:gd name="T25" fmla="*/ T24 w 61"/>
                  <a:gd name="T26" fmla="+- 0 3173 3155"/>
                  <a:gd name="T27" fmla="*/ 3173 h 112"/>
                  <a:gd name="T28" fmla="+- 0 6535 6502"/>
                  <a:gd name="T29" fmla="*/ T28 w 61"/>
                  <a:gd name="T30" fmla="+- 0 3173 3155"/>
                  <a:gd name="T31" fmla="*/ 3173 h 112"/>
                  <a:gd name="T32" fmla="+- 0 6555 6502"/>
                  <a:gd name="T33" fmla="*/ T32 w 61"/>
                  <a:gd name="T34" fmla="+- 0 3173 3155"/>
                  <a:gd name="T35" fmla="*/ 3173 h 112"/>
                  <a:gd name="T36" fmla="+- 0 6557 6502"/>
                  <a:gd name="T37" fmla="*/ T36 w 61"/>
                  <a:gd name="T38" fmla="+- 0 3175 3155"/>
                  <a:gd name="T39" fmla="*/ 3175 h 112"/>
                  <a:gd name="T40" fmla="+- 0 6560 6502"/>
                  <a:gd name="T41" fmla="*/ T40 w 61"/>
                  <a:gd name="T42" fmla="+- 0 3180 3155"/>
                  <a:gd name="T43" fmla="*/ 3180 h 112"/>
                  <a:gd name="T44" fmla="+- 0 6560 6502"/>
                  <a:gd name="T45" fmla="*/ T44 w 61"/>
                  <a:gd name="T46" fmla="+- 0 3187 3155"/>
                  <a:gd name="T47" fmla="*/ 3187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1" h="112">
                    <a:moveTo>
                      <a:pt x="58" y="32"/>
                    </a:moveTo>
                    <a:lnTo>
                      <a:pt x="47" y="32"/>
                    </a:lnTo>
                    <a:lnTo>
                      <a:pt x="47" y="29"/>
                    </a:lnTo>
                    <a:lnTo>
                      <a:pt x="46" y="26"/>
                    </a:lnTo>
                    <a:lnTo>
                      <a:pt x="45" y="24"/>
                    </a:lnTo>
                    <a:lnTo>
                      <a:pt x="42" y="20"/>
                    </a:lnTo>
                    <a:lnTo>
                      <a:pt x="38" y="18"/>
                    </a:lnTo>
                    <a:lnTo>
                      <a:pt x="33" y="18"/>
                    </a:lnTo>
                    <a:lnTo>
                      <a:pt x="53" y="18"/>
                    </a:lnTo>
                    <a:lnTo>
                      <a:pt x="55" y="20"/>
                    </a:lnTo>
                    <a:lnTo>
                      <a:pt x="58" y="25"/>
                    </a:lnTo>
                    <a:lnTo>
                      <a:pt x="58" y="3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9" name="Freeform 628"/>
              <p:cNvSpPr>
                <a:spLocks/>
              </p:cNvSpPr>
              <p:nvPr/>
            </p:nvSpPr>
            <p:spPr bwMode="auto">
              <a:xfrm>
                <a:off x="6502" y="3155"/>
                <a:ext cx="61" cy="112"/>
              </a:xfrm>
              <a:custGeom>
                <a:avLst/>
                <a:gdLst>
                  <a:gd name="T0" fmla="+- 0 6558 6502"/>
                  <a:gd name="T1" fmla="*/ T0 w 61"/>
                  <a:gd name="T2" fmla="+- 0 3246 3155"/>
                  <a:gd name="T3" fmla="*/ 3246 h 112"/>
                  <a:gd name="T4" fmla="+- 0 6535 6502"/>
                  <a:gd name="T5" fmla="*/ T4 w 61"/>
                  <a:gd name="T6" fmla="+- 0 3246 3155"/>
                  <a:gd name="T7" fmla="*/ 3246 h 112"/>
                  <a:gd name="T8" fmla="+- 0 6542 6502"/>
                  <a:gd name="T9" fmla="*/ T8 w 61"/>
                  <a:gd name="T10" fmla="+- 0 3246 3155"/>
                  <a:gd name="T11" fmla="*/ 3246 h 112"/>
                  <a:gd name="T12" fmla="+- 0 6546 6502"/>
                  <a:gd name="T13" fmla="*/ T12 w 61"/>
                  <a:gd name="T14" fmla="+- 0 3243 3155"/>
                  <a:gd name="T15" fmla="*/ 3243 h 112"/>
                  <a:gd name="T16" fmla="+- 0 6550 6502"/>
                  <a:gd name="T17" fmla="*/ T16 w 61"/>
                  <a:gd name="T18" fmla="+- 0 3236 3155"/>
                  <a:gd name="T19" fmla="*/ 3236 h 112"/>
                  <a:gd name="T20" fmla="+- 0 6551 6502"/>
                  <a:gd name="T21" fmla="*/ T20 w 61"/>
                  <a:gd name="T22" fmla="+- 0 3233 3155"/>
                  <a:gd name="T23" fmla="*/ 3233 h 112"/>
                  <a:gd name="T24" fmla="+- 0 6551 6502"/>
                  <a:gd name="T25" fmla="*/ T24 w 61"/>
                  <a:gd name="T26" fmla="+- 0 3225 3155"/>
                  <a:gd name="T27" fmla="*/ 3225 h 112"/>
                  <a:gd name="T28" fmla="+- 0 6549 6502"/>
                  <a:gd name="T29" fmla="*/ T28 w 61"/>
                  <a:gd name="T30" fmla="+- 0 3221 3155"/>
                  <a:gd name="T31" fmla="*/ 3221 h 112"/>
                  <a:gd name="T32" fmla="+- 0 6545 6502"/>
                  <a:gd name="T33" fmla="*/ T32 w 61"/>
                  <a:gd name="T34" fmla="+- 0 3218 3155"/>
                  <a:gd name="T35" fmla="*/ 3218 h 112"/>
                  <a:gd name="T36" fmla="+- 0 6543 6502"/>
                  <a:gd name="T37" fmla="*/ T36 w 61"/>
                  <a:gd name="T38" fmla="+- 0 3217 3155"/>
                  <a:gd name="T39" fmla="*/ 3217 h 112"/>
                  <a:gd name="T40" fmla="+- 0 6540 6502"/>
                  <a:gd name="T41" fmla="*/ T40 w 61"/>
                  <a:gd name="T42" fmla="+- 0 3215 3155"/>
                  <a:gd name="T43" fmla="*/ 3215 h 112"/>
                  <a:gd name="T44" fmla="+- 0 6535 6502"/>
                  <a:gd name="T45" fmla="*/ T44 w 61"/>
                  <a:gd name="T46" fmla="+- 0 3214 3155"/>
                  <a:gd name="T47" fmla="*/ 3214 h 112"/>
                  <a:gd name="T48" fmla="+- 0 6559 6502"/>
                  <a:gd name="T49" fmla="*/ T48 w 61"/>
                  <a:gd name="T50" fmla="+- 0 3214 3155"/>
                  <a:gd name="T51" fmla="*/ 3214 h 112"/>
                  <a:gd name="T52" fmla="+- 0 6562 6502"/>
                  <a:gd name="T53" fmla="*/ T52 w 61"/>
                  <a:gd name="T54" fmla="+- 0 3220 3155"/>
                  <a:gd name="T55" fmla="*/ 3220 h 112"/>
                  <a:gd name="T56" fmla="+- 0 6562 6502"/>
                  <a:gd name="T57" fmla="*/ T56 w 61"/>
                  <a:gd name="T58" fmla="+- 0 3238 3155"/>
                  <a:gd name="T59" fmla="*/ 3238 h 112"/>
                  <a:gd name="T60" fmla="+- 0 6558 6502"/>
                  <a:gd name="T61" fmla="*/ T60 w 61"/>
                  <a:gd name="T62" fmla="+- 0 3246 3155"/>
                  <a:gd name="T63" fmla="*/ 3246 h 112"/>
                  <a:gd name="T64" fmla="+- 0 6558 6502"/>
                  <a:gd name="T65" fmla="*/ T64 w 61"/>
                  <a:gd name="T66" fmla="+- 0 3246 3155"/>
                  <a:gd name="T67" fmla="*/ 3246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112">
                    <a:moveTo>
                      <a:pt x="56" y="91"/>
                    </a:moveTo>
                    <a:lnTo>
                      <a:pt x="33" y="91"/>
                    </a:lnTo>
                    <a:lnTo>
                      <a:pt x="40" y="91"/>
                    </a:lnTo>
                    <a:lnTo>
                      <a:pt x="44" y="88"/>
                    </a:lnTo>
                    <a:lnTo>
                      <a:pt x="48" y="81"/>
                    </a:lnTo>
                    <a:lnTo>
                      <a:pt x="49" y="78"/>
                    </a:lnTo>
                    <a:lnTo>
                      <a:pt x="49" y="70"/>
                    </a:lnTo>
                    <a:lnTo>
                      <a:pt x="47" y="66"/>
                    </a:lnTo>
                    <a:lnTo>
                      <a:pt x="43" y="63"/>
                    </a:lnTo>
                    <a:lnTo>
                      <a:pt x="41" y="62"/>
                    </a:lnTo>
                    <a:lnTo>
                      <a:pt x="38" y="60"/>
                    </a:lnTo>
                    <a:lnTo>
                      <a:pt x="33" y="59"/>
                    </a:lnTo>
                    <a:lnTo>
                      <a:pt x="57" y="59"/>
                    </a:lnTo>
                    <a:lnTo>
                      <a:pt x="60" y="65"/>
                    </a:lnTo>
                    <a:lnTo>
                      <a:pt x="60" y="83"/>
                    </a:lnTo>
                    <a:lnTo>
                      <a:pt x="56"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50" name="Freeform 627"/>
              <p:cNvSpPr>
                <a:spLocks/>
              </p:cNvSpPr>
              <p:nvPr/>
            </p:nvSpPr>
            <p:spPr bwMode="auto">
              <a:xfrm>
                <a:off x="6502" y="3155"/>
                <a:ext cx="61" cy="112"/>
              </a:xfrm>
              <a:custGeom>
                <a:avLst/>
                <a:gdLst>
                  <a:gd name="T0" fmla="+- 0 6535 6502"/>
                  <a:gd name="T1" fmla="*/ T0 w 61"/>
                  <a:gd name="T2" fmla="+- 0 3267 3155"/>
                  <a:gd name="T3" fmla="*/ 3267 h 112"/>
                  <a:gd name="T4" fmla="+- 0 6529 6502"/>
                  <a:gd name="T5" fmla="*/ T4 w 61"/>
                  <a:gd name="T6" fmla="+- 0 3267 3155"/>
                  <a:gd name="T7" fmla="*/ 3267 h 112"/>
                  <a:gd name="T8" fmla="+- 0 6529 6502"/>
                  <a:gd name="T9" fmla="*/ T8 w 61"/>
                  <a:gd name="T10" fmla="+- 0 3255 3155"/>
                  <a:gd name="T11" fmla="*/ 3255 h 112"/>
                  <a:gd name="T12" fmla="+- 0 6517 6502"/>
                  <a:gd name="T13" fmla="*/ T12 w 61"/>
                  <a:gd name="T14" fmla="+- 0 3254 3155"/>
                  <a:gd name="T15" fmla="*/ 3254 h 112"/>
                  <a:gd name="T16" fmla="+- 0 6509 6502"/>
                  <a:gd name="T17" fmla="*/ T16 w 61"/>
                  <a:gd name="T18" fmla="+- 0 3250 3155"/>
                  <a:gd name="T19" fmla="*/ 3250 h 112"/>
                  <a:gd name="T20" fmla="+- 0 6503 6502"/>
                  <a:gd name="T21" fmla="*/ T20 w 61"/>
                  <a:gd name="T22" fmla="+- 0 3238 3155"/>
                  <a:gd name="T23" fmla="*/ 3238 h 112"/>
                  <a:gd name="T24" fmla="+- 0 6502 6502"/>
                  <a:gd name="T25" fmla="*/ T24 w 61"/>
                  <a:gd name="T26" fmla="+- 0 3233 3155"/>
                  <a:gd name="T27" fmla="*/ 3233 h 112"/>
                  <a:gd name="T28" fmla="+- 0 6502 6502"/>
                  <a:gd name="T29" fmla="*/ T28 w 61"/>
                  <a:gd name="T30" fmla="+- 0 3226 3155"/>
                  <a:gd name="T31" fmla="*/ 3226 h 112"/>
                  <a:gd name="T32" fmla="+- 0 6512 6502"/>
                  <a:gd name="T33" fmla="*/ T32 w 61"/>
                  <a:gd name="T34" fmla="+- 0 3226 3155"/>
                  <a:gd name="T35" fmla="*/ 3226 h 112"/>
                  <a:gd name="T36" fmla="+- 0 6513 6502"/>
                  <a:gd name="T37" fmla="*/ T36 w 61"/>
                  <a:gd name="T38" fmla="+- 0 3231 3155"/>
                  <a:gd name="T39" fmla="*/ 3231 h 112"/>
                  <a:gd name="T40" fmla="+- 0 6513 6502"/>
                  <a:gd name="T41" fmla="*/ T40 w 61"/>
                  <a:gd name="T42" fmla="+- 0 3236 3155"/>
                  <a:gd name="T43" fmla="*/ 3236 h 112"/>
                  <a:gd name="T44" fmla="+- 0 6515 6502"/>
                  <a:gd name="T45" fmla="*/ T44 w 61"/>
                  <a:gd name="T46" fmla="+- 0 3238 3155"/>
                  <a:gd name="T47" fmla="*/ 3238 h 112"/>
                  <a:gd name="T48" fmla="+- 0 6517 6502"/>
                  <a:gd name="T49" fmla="*/ T48 w 61"/>
                  <a:gd name="T50" fmla="+- 0 3243 3155"/>
                  <a:gd name="T51" fmla="*/ 3243 h 112"/>
                  <a:gd name="T52" fmla="+- 0 6522 6502"/>
                  <a:gd name="T53" fmla="*/ T52 w 61"/>
                  <a:gd name="T54" fmla="+- 0 3245 3155"/>
                  <a:gd name="T55" fmla="*/ 3245 h 112"/>
                  <a:gd name="T56" fmla="+- 0 6529 6502"/>
                  <a:gd name="T57" fmla="*/ T56 w 61"/>
                  <a:gd name="T58" fmla="+- 0 3246 3155"/>
                  <a:gd name="T59" fmla="*/ 3246 h 112"/>
                  <a:gd name="T60" fmla="+- 0 6535 6502"/>
                  <a:gd name="T61" fmla="*/ T60 w 61"/>
                  <a:gd name="T62" fmla="+- 0 3246 3155"/>
                  <a:gd name="T63" fmla="*/ 3246 h 112"/>
                  <a:gd name="T64" fmla="+- 0 6535 6502"/>
                  <a:gd name="T65" fmla="*/ T64 w 61"/>
                  <a:gd name="T66" fmla="+- 0 3246 3155"/>
                  <a:gd name="T67" fmla="*/ 3246 h 112"/>
                  <a:gd name="T68" fmla="+- 0 6558 6502"/>
                  <a:gd name="T69" fmla="*/ T68 w 61"/>
                  <a:gd name="T70" fmla="+- 0 3246 3155"/>
                  <a:gd name="T71" fmla="*/ 3246 h 112"/>
                  <a:gd name="T72" fmla="+- 0 6551 6502"/>
                  <a:gd name="T73" fmla="*/ T72 w 61"/>
                  <a:gd name="T74" fmla="+- 0 3250 3155"/>
                  <a:gd name="T75" fmla="*/ 3250 h 112"/>
                  <a:gd name="T76" fmla="+- 0 6548 6502"/>
                  <a:gd name="T77" fmla="*/ T76 w 61"/>
                  <a:gd name="T78" fmla="+- 0 3253 3155"/>
                  <a:gd name="T79" fmla="*/ 3253 h 112"/>
                  <a:gd name="T80" fmla="+- 0 6542 6502"/>
                  <a:gd name="T81" fmla="*/ T80 w 61"/>
                  <a:gd name="T82" fmla="+- 0 3254 3155"/>
                  <a:gd name="T83" fmla="*/ 3254 h 112"/>
                  <a:gd name="T84" fmla="+- 0 6535 6502"/>
                  <a:gd name="T85" fmla="*/ T84 w 61"/>
                  <a:gd name="T86" fmla="+- 0 3255 3155"/>
                  <a:gd name="T87" fmla="*/ 3255 h 112"/>
                  <a:gd name="T88" fmla="+- 0 6535 6502"/>
                  <a:gd name="T89" fmla="*/ T88 w 61"/>
                  <a:gd name="T90" fmla="+- 0 3267 3155"/>
                  <a:gd name="T91" fmla="*/ 3267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1" h="112">
                    <a:moveTo>
                      <a:pt x="33" y="112"/>
                    </a:moveTo>
                    <a:lnTo>
                      <a:pt x="27" y="112"/>
                    </a:lnTo>
                    <a:lnTo>
                      <a:pt x="27" y="100"/>
                    </a:lnTo>
                    <a:lnTo>
                      <a:pt x="15" y="99"/>
                    </a:lnTo>
                    <a:lnTo>
                      <a:pt x="7" y="95"/>
                    </a:lnTo>
                    <a:lnTo>
                      <a:pt x="1" y="83"/>
                    </a:lnTo>
                    <a:lnTo>
                      <a:pt x="0" y="78"/>
                    </a:lnTo>
                    <a:lnTo>
                      <a:pt x="0" y="71"/>
                    </a:lnTo>
                    <a:lnTo>
                      <a:pt x="10" y="71"/>
                    </a:lnTo>
                    <a:lnTo>
                      <a:pt x="11" y="76"/>
                    </a:lnTo>
                    <a:lnTo>
                      <a:pt x="11" y="81"/>
                    </a:lnTo>
                    <a:lnTo>
                      <a:pt x="13" y="83"/>
                    </a:lnTo>
                    <a:lnTo>
                      <a:pt x="15" y="88"/>
                    </a:lnTo>
                    <a:lnTo>
                      <a:pt x="20" y="90"/>
                    </a:lnTo>
                    <a:lnTo>
                      <a:pt x="27" y="91"/>
                    </a:lnTo>
                    <a:lnTo>
                      <a:pt x="33" y="91"/>
                    </a:lnTo>
                    <a:lnTo>
                      <a:pt x="56" y="91"/>
                    </a:lnTo>
                    <a:lnTo>
                      <a:pt x="49" y="95"/>
                    </a:lnTo>
                    <a:lnTo>
                      <a:pt x="46" y="98"/>
                    </a:lnTo>
                    <a:lnTo>
                      <a:pt x="40" y="99"/>
                    </a:lnTo>
                    <a:lnTo>
                      <a:pt x="33" y="100"/>
                    </a:lnTo>
                    <a:lnTo>
                      <a:pt x="33" y="11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09" name="Group 624"/>
            <p:cNvGrpSpPr>
              <a:grpSpLocks/>
            </p:cNvGrpSpPr>
            <p:nvPr/>
          </p:nvGrpSpPr>
          <p:grpSpPr bwMode="auto">
            <a:xfrm>
              <a:off x="5865" y="2828"/>
              <a:ext cx="397" cy="189"/>
              <a:chOff x="5865" y="2828"/>
              <a:chExt cx="397" cy="189"/>
            </a:xfrm>
          </p:grpSpPr>
          <p:sp>
            <p:nvSpPr>
              <p:cNvPr id="345" name="Freeform 625"/>
              <p:cNvSpPr>
                <a:spLocks/>
              </p:cNvSpPr>
              <p:nvPr/>
            </p:nvSpPr>
            <p:spPr bwMode="auto">
              <a:xfrm>
                <a:off x="5865" y="2828"/>
                <a:ext cx="397" cy="189"/>
              </a:xfrm>
              <a:custGeom>
                <a:avLst/>
                <a:gdLst>
                  <a:gd name="T0" fmla="+- 0 5865 5865"/>
                  <a:gd name="T1" fmla="*/ T0 w 397"/>
                  <a:gd name="T2" fmla="+- 0 2828 2828"/>
                  <a:gd name="T3" fmla="*/ 2828 h 189"/>
                  <a:gd name="T4" fmla="+- 0 6262 5865"/>
                  <a:gd name="T5" fmla="*/ T4 w 397"/>
                  <a:gd name="T6" fmla="+- 0 2828 2828"/>
                  <a:gd name="T7" fmla="*/ 2828 h 189"/>
                  <a:gd name="T8" fmla="+- 0 6262 5865"/>
                  <a:gd name="T9" fmla="*/ T8 w 397"/>
                  <a:gd name="T10" fmla="+- 0 3017 2828"/>
                  <a:gd name="T11" fmla="*/ 3017 h 189"/>
                  <a:gd name="T12" fmla="+- 0 5865 5865"/>
                  <a:gd name="T13" fmla="*/ T12 w 397"/>
                  <a:gd name="T14" fmla="+- 0 3017 2828"/>
                  <a:gd name="T15" fmla="*/ 3017 h 189"/>
                  <a:gd name="T16" fmla="+- 0 5865 5865"/>
                  <a:gd name="T17" fmla="*/ T16 w 397"/>
                  <a:gd name="T18" fmla="+- 0 2828 2828"/>
                  <a:gd name="T19" fmla="*/ 2828 h 189"/>
                </a:gdLst>
                <a:ahLst/>
                <a:cxnLst>
                  <a:cxn ang="0">
                    <a:pos x="T1" y="T3"/>
                  </a:cxn>
                  <a:cxn ang="0">
                    <a:pos x="T5" y="T7"/>
                  </a:cxn>
                  <a:cxn ang="0">
                    <a:pos x="T9" y="T11"/>
                  </a:cxn>
                  <a:cxn ang="0">
                    <a:pos x="T13" y="T15"/>
                  </a:cxn>
                  <a:cxn ang="0">
                    <a:pos x="T17" y="T19"/>
                  </a:cxn>
                </a:cxnLst>
                <a:rect l="0" t="0" r="r" b="b"/>
                <a:pathLst>
                  <a:path w="397" h="189">
                    <a:moveTo>
                      <a:pt x="0" y="0"/>
                    </a:moveTo>
                    <a:lnTo>
                      <a:pt x="397" y="0"/>
                    </a:lnTo>
                    <a:lnTo>
                      <a:pt x="397" y="189"/>
                    </a:lnTo>
                    <a:lnTo>
                      <a:pt x="0" y="189"/>
                    </a:lnTo>
                    <a:lnTo>
                      <a:pt x="0" y="0"/>
                    </a:lnTo>
                    <a:close/>
                  </a:path>
                </a:pathLst>
              </a:custGeom>
              <a:noFill/>
              <a:ln w="15684">
                <a:solidFill>
                  <a:srgbClr val="9BD0D5"/>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10" name="Group 622"/>
            <p:cNvGrpSpPr>
              <a:grpSpLocks/>
            </p:cNvGrpSpPr>
            <p:nvPr/>
          </p:nvGrpSpPr>
          <p:grpSpPr bwMode="auto">
            <a:xfrm>
              <a:off x="6088" y="2853"/>
              <a:ext cx="151" cy="141"/>
              <a:chOff x="6088" y="2853"/>
              <a:chExt cx="151" cy="141"/>
            </a:xfrm>
          </p:grpSpPr>
          <p:sp>
            <p:nvSpPr>
              <p:cNvPr id="344" name="Freeform 623"/>
              <p:cNvSpPr>
                <a:spLocks/>
              </p:cNvSpPr>
              <p:nvPr/>
            </p:nvSpPr>
            <p:spPr bwMode="auto">
              <a:xfrm>
                <a:off x="6088" y="2853"/>
                <a:ext cx="151" cy="141"/>
              </a:xfrm>
              <a:custGeom>
                <a:avLst/>
                <a:gdLst>
                  <a:gd name="T0" fmla="+- 0 6239 6088"/>
                  <a:gd name="T1" fmla="*/ T0 w 151"/>
                  <a:gd name="T2" fmla="+- 0 2993 2853"/>
                  <a:gd name="T3" fmla="*/ 2993 h 141"/>
                  <a:gd name="T4" fmla="+- 0 6107 6088"/>
                  <a:gd name="T5" fmla="*/ T4 w 151"/>
                  <a:gd name="T6" fmla="+- 0 2981 2853"/>
                  <a:gd name="T7" fmla="*/ 2981 h 141"/>
                  <a:gd name="T8" fmla="+- 0 6118 6088"/>
                  <a:gd name="T9" fmla="*/ T8 w 151"/>
                  <a:gd name="T10" fmla="+- 0 2964 2853"/>
                  <a:gd name="T11" fmla="*/ 2964 h 141"/>
                  <a:gd name="T12" fmla="+- 0 6124 6088"/>
                  <a:gd name="T13" fmla="*/ T12 w 151"/>
                  <a:gd name="T14" fmla="+- 0 2945 2853"/>
                  <a:gd name="T15" fmla="*/ 2945 h 141"/>
                  <a:gd name="T16" fmla="+- 0 6115 6088"/>
                  <a:gd name="T17" fmla="*/ T16 w 151"/>
                  <a:gd name="T18" fmla="+- 0 2880 2853"/>
                  <a:gd name="T19" fmla="*/ 2880 h 141"/>
                  <a:gd name="T20" fmla="+- 0 6088 6088"/>
                  <a:gd name="T21" fmla="*/ T20 w 151"/>
                  <a:gd name="T22" fmla="+- 0 2853 2853"/>
                  <a:gd name="T23" fmla="*/ 2853 h 141"/>
                  <a:gd name="T24" fmla="+- 0 6239 6088"/>
                  <a:gd name="T25" fmla="*/ T24 w 151"/>
                  <a:gd name="T26" fmla="+- 0 2853 2853"/>
                  <a:gd name="T27" fmla="*/ 2853 h 141"/>
                  <a:gd name="T28" fmla="+- 0 6239 6088"/>
                  <a:gd name="T29" fmla="*/ T28 w 151"/>
                  <a:gd name="T30" fmla="+- 0 2993 2853"/>
                  <a:gd name="T31" fmla="*/ 2993 h 14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1" h="141">
                    <a:moveTo>
                      <a:pt x="151" y="140"/>
                    </a:moveTo>
                    <a:lnTo>
                      <a:pt x="19" y="128"/>
                    </a:lnTo>
                    <a:lnTo>
                      <a:pt x="30" y="111"/>
                    </a:lnTo>
                    <a:lnTo>
                      <a:pt x="36" y="92"/>
                    </a:lnTo>
                    <a:lnTo>
                      <a:pt x="27" y="27"/>
                    </a:lnTo>
                    <a:lnTo>
                      <a:pt x="0" y="0"/>
                    </a:lnTo>
                    <a:lnTo>
                      <a:pt x="151" y="0"/>
                    </a:lnTo>
                    <a:lnTo>
                      <a:pt x="151" y="14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11" name="Group 620"/>
            <p:cNvGrpSpPr>
              <a:grpSpLocks/>
            </p:cNvGrpSpPr>
            <p:nvPr/>
          </p:nvGrpSpPr>
          <p:grpSpPr bwMode="auto">
            <a:xfrm>
              <a:off x="5885" y="2853"/>
              <a:ext cx="143" cy="141"/>
              <a:chOff x="5885" y="2853"/>
              <a:chExt cx="143" cy="141"/>
            </a:xfrm>
          </p:grpSpPr>
          <p:sp>
            <p:nvSpPr>
              <p:cNvPr id="343" name="Freeform 621"/>
              <p:cNvSpPr>
                <a:spLocks/>
              </p:cNvSpPr>
              <p:nvPr/>
            </p:nvSpPr>
            <p:spPr bwMode="auto">
              <a:xfrm>
                <a:off x="5885" y="2853"/>
                <a:ext cx="143" cy="141"/>
              </a:xfrm>
              <a:custGeom>
                <a:avLst/>
                <a:gdLst>
                  <a:gd name="T0" fmla="+- 0 6022 5885"/>
                  <a:gd name="T1" fmla="*/ T0 w 143"/>
                  <a:gd name="T2" fmla="+- 0 2993 2853"/>
                  <a:gd name="T3" fmla="*/ 2993 h 141"/>
                  <a:gd name="T4" fmla="+- 0 5885 5885"/>
                  <a:gd name="T5" fmla="*/ T4 w 143"/>
                  <a:gd name="T6" fmla="+- 0 2993 2853"/>
                  <a:gd name="T7" fmla="*/ 2993 h 141"/>
                  <a:gd name="T8" fmla="+- 0 5885 5885"/>
                  <a:gd name="T9" fmla="*/ T8 w 143"/>
                  <a:gd name="T10" fmla="+- 0 2853 2853"/>
                  <a:gd name="T11" fmla="*/ 2853 h 141"/>
                  <a:gd name="T12" fmla="+- 0 6028 5885"/>
                  <a:gd name="T13" fmla="*/ T12 w 143"/>
                  <a:gd name="T14" fmla="+- 0 2854 2853"/>
                  <a:gd name="T15" fmla="*/ 2854 h 141"/>
                  <a:gd name="T16" fmla="+- 0 6013 5885"/>
                  <a:gd name="T17" fmla="*/ T16 w 143"/>
                  <a:gd name="T18" fmla="+- 0 2866 2853"/>
                  <a:gd name="T19" fmla="*/ 2866 h 141"/>
                  <a:gd name="T20" fmla="+- 0 6001 5885"/>
                  <a:gd name="T21" fmla="*/ T20 w 143"/>
                  <a:gd name="T22" fmla="+- 0 2883 2853"/>
                  <a:gd name="T23" fmla="*/ 2883 h 141"/>
                  <a:gd name="T24" fmla="+- 0 5994 5885"/>
                  <a:gd name="T25" fmla="*/ T24 w 143"/>
                  <a:gd name="T26" fmla="+- 0 2903 2853"/>
                  <a:gd name="T27" fmla="*/ 2903 h 141"/>
                  <a:gd name="T28" fmla="+- 0 5991 5885"/>
                  <a:gd name="T29" fmla="*/ T28 w 143"/>
                  <a:gd name="T30" fmla="+- 0 2926 2853"/>
                  <a:gd name="T31" fmla="*/ 2926 h 141"/>
                  <a:gd name="T32" fmla="+- 0 5992 5885"/>
                  <a:gd name="T33" fmla="*/ T32 w 143"/>
                  <a:gd name="T34" fmla="+- 0 2942 2853"/>
                  <a:gd name="T35" fmla="*/ 2942 h 141"/>
                  <a:gd name="T36" fmla="+- 0 5998 5885"/>
                  <a:gd name="T37" fmla="*/ T36 w 143"/>
                  <a:gd name="T38" fmla="+- 0 2961 2853"/>
                  <a:gd name="T39" fmla="*/ 2961 h 141"/>
                  <a:gd name="T40" fmla="+- 0 6008 5885"/>
                  <a:gd name="T41" fmla="*/ T40 w 143"/>
                  <a:gd name="T42" fmla="+- 0 2978 2853"/>
                  <a:gd name="T43" fmla="*/ 2978 h 141"/>
                  <a:gd name="T44" fmla="+- 0 6022 5885"/>
                  <a:gd name="T45" fmla="*/ T44 w 143"/>
                  <a:gd name="T46" fmla="+- 0 2993 2853"/>
                  <a:gd name="T47" fmla="*/ 2993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3" h="141">
                    <a:moveTo>
                      <a:pt x="137" y="140"/>
                    </a:moveTo>
                    <a:lnTo>
                      <a:pt x="0" y="140"/>
                    </a:lnTo>
                    <a:lnTo>
                      <a:pt x="0" y="0"/>
                    </a:lnTo>
                    <a:lnTo>
                      <a:pt x="143" y="1"/>
                    </a:lnTo>
                    <a:lnTo>
                      <a:pt x="128" y="13"/>
                    </a:lnTo>
                    <a:lnTo>
                      <a:pt x="116" y="30"/>
                    </a:lnTo>
                    <a:lnTo>
                      <a:pt x="109" y="50"/>
                    </a:lnTo>
                    <a:lnTo>
                      <a:pt x="106" y="73"/>
                    </a:lnTo>
                    <a:lnTo>
                      <a:pt x="107" y="89"/>
                    </a:lnTo>
                    <a:lnTo>
                      <a:pt x="113" y="108"/>
                    </a:lnTo>
                    <a:lnTo>
                      <a:pt x="123" y="125"/>
                    </a:lnTo>
                    <a:lnTo>
                      <a:pt x="137" y="14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12" name="Group 614"/>
            <p:cNvGrpSpPr>
              <a:grpSpLocks/>
            </p:cNvGrpSpPr>
            <p:nvPr/>
          </p:nvGrpSpPr>
          <p:grpSpPr bwMode="auto">
            <a:xfrm>
              <a:off x="6029" y="2866"/>
              <a:ext cx="61" cy="112"/>
              <a:chOff x="6029" y="2866"/>
              <a:chExt cx="61" cy="112"/>
            </a:xfrm>
          </p:grpSpPr>
          <p:sp>
            <p:nvSpPr>
              <p:cNvPr id="338" name="Freeform 619"/>
              <p:cNvSpPr>
                <a:spLocks/>
              </p:cNvSpPr>
              <p:nvPr/>
            </p:nvSpPr>
            <p:spPr bwMode="auto">
              <a:xfrm>
                <a:off x="6029" y="2866"/>
                <a:ext cx="61" cy="112"/>
              </a:xfrm>
              <a:custGeom>
                <a:avLst/>
                <a:gdLst>
                  <a:gd name="T0" fmla="+- 0 6062 6029"/>
                  <a:gd name="T1" fmla="*/ T0 w 61"/>
                  <a:gd name="T2" fmla="+- 0 2956 2866"/>
                  <a:gd name="T3" fmla="*/ 2956 h 112"/>
                  <a:gd name="T4" fmla="+- 0 6057 6029"/>
                  <a:gd name="T5" fmla="*/ T4 w 61"/>
                  <a:gd name="T6" fmla="+- 0 2956 2866"/>
                  <a:gd name="T7" fmla="*/ 2956 h 112"/>
                  <a:gd name="T8" fmla="+- 0 6057 6029"/>
                  <a:gd name="T9" fmla="*/ T8 w 61"/>
                  <a:gd name="T10" fmla="+- 0 2923 2866"/>
                  <a:gd name="T11" fmla="*/ 2923 h 112"/>
                  <a:gd name="T12" fmla="+- 0 6048 6029"/>
                  <a:gd name="T13" fmla="*/ T12 w 61"/>
                  <a:gd name="T14" fmla="+- 0 2921 2866"/>
                  <a:gd name="T15" fmla="*/ 2921 h 112"/>
                  <a:gd name="T16" fmla="+- 0 6041 6029"/>
                  <a:gd name="T17" fmla="*/ T16 w 61"/>
                  <a:gd name="T18" fmla="+- 0 2918 2866"/>
                  <a:gd name="T19" fmla="*/ 2918 h 112"/>
                  <a:gd name="T20" fmla="+- 0 6033 6029"/>
                  <a:gd name="T21" fmla="*/ T20 w 61"/>
                  <a:gd name="T22" fmla="+- 0 2910 2866"/>
                  <a:gd name="T23" fmla="*/ 2910 h 112"/>
                  <a:gd name="T24" fmla="+- 0 6031 6029"/>
                  <a:gd name="T25" fmla="*/ T24 w 61"/>
                  <a:gd name="T26" fmla="+- 0 2905 2866"/>
                  <a:gd name="T27" fmla="*/ 2905 h 112"/>
                  <a:gd name="T28" fmla="+- 0 6031 6029"/>
                  <a:gd name="T29" fmla="*/ T28 w 61"/>
                  <a:gd name="T30" fmla="+- 0 2892 2866"/>
                  <a:gd name="T31" fmla="*/ 2892 h 112"/>
                  <a:gd name="T32" fmla="+- 0 6033 6029"/>
                  <a:gd name="T33" fmla="*/ T32 w 61"/>
                  <a:gd name="T34" fmla="+- 0 2886 2866"/>
                  <a:gd name="T35" fmla="*/ 2886 h 112"/>
                  <a:gd name="T36" fmla="+- 0 6042 6029"/>
                  <a:gd name="T37" fmla="*/ T36 w 61"/>
                  <a:gd name="T38" fmla="+- 0 2876 2866"/>
                  <a:gd name="T39" fmla="*/ 2876 h 112"/>
                  <a:gd name="T40" fmla="+- 0 6048 6029"/>
                  <a:gd name="T41" fmla="*/ T40 w 61"/>
                  <a:gd name="T42" fmla="+- 0 2874 2866"/>
                  <a:gd name="T43" fmla="*/ 2874 h 112"/>
                  <a:gd name="T44" fmla="+- 0 6057 6029"/>
                  <a:gd name="T45" fmla="*/ T44 w 61"/>
                  <a:gd name="T46" fmla="+- 0 2874 2866"/>
                  <a:gd name="T47" fmla="*/ 2874 h 112"/>
                  <a:gd name="T48" fmla="+- 0 6057 6029"/>
                  <a:gd name="T49" fmla="*/ T48 w 61"/>
                  <a:gd name="T50" fmla="+- 0 2866 2866"/>
                  <a:gd name="T51" fmla="*/ 2866 h 112"/>
                  <a:gd name="T52" fmla="+- 0 6062 6029"/>
                  <a:gd name="T53" fmla="*/ T52 w 61"/>
                  <a:gd name="T54" fmla="+- 0 2866 2866"/>
                  <a:gd name="T55" fmla="*/ 2866 h 112"/>
                  <a:gd name="T56" fmla="+- 0 6062 6029"/>
                  <a:gd name="T57" fmla="*/ T56 w 61"/>
                  <a:gd name="T58" fmla="+- 0 2874 2866"/>
                  <a:gd name="T59" fmla="*/ 2874 h 112"/>
                  <a:gd name="T60" fmla="+- 0 6070 6029"/>
                  <a:gd name="T61" fmla="*/ T60 w 61"/>
                  <a:gd name="T62" fmla="+- 0 2874 2866"/>
                  <a:gd name="T63" fmla="*/ 2874 h 112"/>
                  <a:gd name="T64" fmla="+- 0 6076 6029"/>
                  <a:gd name="T65" fmla="*/ T64 w 61"/>
                  <a:gd name="T66" fmla="+- 0 2877 2866"/>
                  <a:gd name="T67" fmla="*/ 2877 h 112"/>
                  <a:gd name="T68" fmla="+- 0 6083 6029"/>
                  <a:gd name="T69" fmla="*/ T68 w 61"/>
                  <a:gd name="T70" fmla="+- 0 2883 2866"/>
                  <a:gd name="T71" fmla="*/ 2883 h 112"/>
                  <a:gd name="T72" fmla="+- 0 6057 6029"/>
                  <a:gd name="T73" fmla="*/ T72 w 61"/>
                  <a:gd name="T74" fmla="+- 0 2883 2866"/>
                  <a:gd name="T75" fmla="*/ 2883 h 112"/>
                  <a:gd name="T76" fmla="+- 0 6051 6029"/>
                  <a:gd name="T77" fmla="*/ T76 w 61"/>
                  <a:gd name="T78" fmla="+- 0 2883 2866"/>
                  <a:gd name="T79" fmla="*/ 2883 h 112"/>
                  <a:gd name="T80" fmla="+- 0 6047 6029"/>
                  <a:gd name="T81" fmla="*/ T80 w 61"/>
                  <a:gd name="T82" fmla="+- 0 2885 2866"/>
                  <a:gd name="T83" fmla="*/ 2885 h 112"/>
                  <a:gd name="T84" fmla="+- 0 6045 6029"/>
                  <a:gd name="T85" fmla="*/ T84 w 61"/>
                  <a:gd name="T86" fmla="+- 0 2888 2866"/>
                  <a:gd name="T87" fmla="*/ 2888 h 112"/>
                  <a:gd name="T88" fmla="+- 0 6043 6029"/>
                  <a:gd name="T89" fmla="*/ T88 w 61"/>
                  <a:gd name="T90" fmla="+- 0 2891 2866"/>
                  <a:gd name="T91" fmla="*/ 2891 h 112"/>
                  <a:gd name="T92" fmla="+- 0 6042 6029"/>
                  <a:gd name="T93" fmla="*/ T92 w 61"/>
                  <a:gd name="T94" fmla="+- 0 2894 2866"/>
                  <a:gd name="T95" fmla="*/ 2894 h 112"/>
                  <a:gd name="T96" fmla="+- 0 6042 6029"/>
                  <a:gd name="T97" fmla="*/ T96 w 61"/>
                  <a:gd name="T98" fmla="+- 0 2901 2866"/>
                  <a:gd name="T99" fmla="*/ 2901 h 112"/>
                  <a:gd name="T100" fmla="+- 0 6043 6029"/>
                  <a:gd name="T101" fmla="*/ T100 w 61"/>
                  <a:gd name="T102" fmla="+- 0 2905 2866"/>
                  <a:gd name="T103" fmla="*/ 2905 h 112"/>
                  <a:gd name="T104" fmla="+- 0 6046 6029"/>
                  <a:gd name="T105" fmla="*/ T104 w 61"/>
                  <a:gd name="T106" fmla="+- 0 2907 2866"/>
                  <a:gd name="T107" fmla="*/ 2907 h 112"/>
                  <a:gd name="T108" fmla="+- 0 6048 6029"/>
                  <a:gd name="T109" fmla="*/ T108 w 61"/>
                  <a:gd name="T110" fmla="+- 0 2909 2866"/>
                  <a:gd name="T111" fmla="*/ 2909 h 112"/>
                  <a:gd name="T112" fmla="+- 0 6052 6029"/>
                  <a:gd name="T113" fmla="*/ T112 w 61"/>
                  <a:gd name="T114" fmla="+- 0 2911 2866"/>
                  <a:gd name="T115" fmla="*/ 2911 h 112"/>
                  <a:gd name="T116" fmla="+- 0 6057 6029"/>
                  <a:gd name="T117" fmla="*/ T116 w 61"/>
                  <a:gd name="T118" fmla="+- 0 2912 2866"/>
                  <a:gd name="T119" fmla="*/ 2912 h 112"/>
                  <a:gd name="T120" fmla="+- 0 6062 6029"/>
                  <a:gd name="T121" fmla="*/ T120 w 61"/>
                  <a:gd name="T122" fmla="+- 0 2912 2866"/>
                  <a:gd name="T123" fmla="*/ 2912 h 112"/>
                  <a:gd name="T124" fmla="+- 0 6062 6029"/>
                  <a:gd name="T125" fmla="*/ T124 w 61"/>
                  <a:gd name="T126" fmla="+- 0 2913 2866"/>
                  <a:gd name="T127" fmla="*/ 2913 h 112"/>
                  <a:gd name="T128" fmla="+- 0 6072 6029"/>
                  <a:gd name="T129" fmla="*/ T128 w 61"/>
                  <a:gd name="T130" fmla="+- 0 2915 2866"/>
                  <a:gd name="T131" fmla="*/ 2915 h 112"/>
                  <a:gd name="T132" fmla="+- 0 6078 6029"/>
                  <a:gd name="T133" fmla="*/ T132 w 61"/>
                  <a:gd name="T134" fmla="+- 0 2918 2866"/>
                  <a:gd name="T135" fmla="*/ 2918 h 112"/>
                  <a:gd name="T136" fmla="+- 0 6087 6029"/>
                  <a:gd name="T137" fmla="*/ T136 w 61"/>
                  <a:gd name="T138" fmla="+- 0 2924 2866"/>
                  <a:gd name="T139" fmla="*/ 2924 h 112"/>
                  <a:gd name="T140" fmla="+- 0 6062 6029"/>
                  <a:gd name="T141" fmla="*/ T140 w 61"/>
                  <a:gd name="T142" fmla="+- 0 2924 2866"/>
                  <a:gd name="T143" fmla="*/ 2924 h 112"/>
                  <a:gd name="T144" fmla="+- 0 6062 6029"/>
                  <a:gd name="T145" fmla="*/ T144 w 61"/>
                  <a:gd name="T146" fmla="+- 0 2956 2866"/>
                  <a:gd name="T147" fmla="*/ 2956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61" h="112">
                    <a:moveTo>
                      <a:pt x="33" y="90"/>
                    </a:moveTo>
                    <a:lnTo>
                      <a:pt x="28" y="90"/>
                    </a:lnTo>
                    <a:lnTo>
                      <a:pt x="28" y="57"/>
                    </a:lnTo>
                    <a:lnTo>
                      <a:pt x="19" y="55"/>
                    </a:lnTo>
                    <a:lnTo>
                      <a:pt x="12" y="52"/>
                    </a:lnTo>
                    <a:lnTo>
                      <a:pt x="4" y="44"/>
                    </a:lnTo>
                    <a:lnTo>
                      <a:pt x="2" y="39"/>
                    </a:lnTo>
                    <a:lnTo>
                      <a:pt x="2" y="26"/>
                    </a:lnTo>
                    <a:lnTo>
                      <a:pt x="4" y="20"/>
                    </a:lnTo>
                    <a:lnTo>
                      <a:pt x="13" y="10"/>
                    </a:lnTo>
                    <a:lnTo>
                      <a:pt x="19" y="8"/>
                    </a:lnTo>
                    <a:lnTo>
                      <a:pt x="28" y="8"/>
                    </a:lnTo>
                    <a:lnTo>
                      <a:pt x="28" y="0"/>
                    </a:lnTo>
                    <a:lnTo>
                      <a:pt x="33" y="0"/>
                    </a:lnTo>
                    <a:lnTo>
                      <a:pt x="33" y="8"/>
                    </a:lnTo>
                    <a:lnTo>
                      <a:pt x="41" y="8"/>
                    </a:lnTo>
                    <a:lnTo>
                      <a:pt x="47" y="11"/>
                    </a:lnTo>
                    <a:lnTo>
                      <a:pt x="54" y="17"/>
                    </a:lnTo>
                    <a:lnTo>
                      <a:pt x="28" y="17"/>
                    </a:lnTo>
                    <a:lnTo>
                      <a:pt x="22" y="17"/>
                    </a:lnTo>
                    <a:lnTo>
                      <a:pt x="18" y="19"/>
                    </a:lnTo>
                    <a:lnTo>
                      <a:pt x="16" y="22"/>
                    </a:lnTo>
                    <a:lnTo>
                      <a:pt x="14" y="25"/>
                    </a:lnTo>
                    <a:lnTo>
                      <a:pt x="13" y="28"/>
                    </a:lnTo>
                    <a:lnTo>
                      <a:pt x="13" y="35"/>
                    </a:lnTo>
                    <a:lnTo>
                      <a:pt x="14" y="39"/>
                    </a:lnTo>
                    <a:lnTo>
                      <a:pt x="17" y="41"/>
                    </a:lnTo>
                    <a:lnTo>
                      <a:pt x="19" y="43"/>
                    </a:lnTo>
                    <a:lnTo>
                      <a:pt x="23" y="45"/>
                    </a:lnTo>
                    <a:lnTo>
                      <a:pt x="28" y="46"/>
                    </a:lnTo>
                    <a:lnTo>
                      <a:pt x="33" y="46"/>
                    </a:lnTo>
                    <a:lnTo>
                      <a:pt x="33" y="47"/>
                    </a:lnTo>
                    <a:lnTo>
                      <a:pt x="43" y="49"/>
                    </a:lnTo>
                    <a:lnTo>
                      <a:pt x="49" y="52"/>
                    </a:lnTo>
                    <a:lnTo>
                      <a:pt x="58" y="58"/>
                    </a:lnTo>
                    <a:lnTo>
                      <a:pt x="33" y="58"/>
                    </a:lnTo>
                    <a:lnTo>
                      <a:pt x="33" y="9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9" name="Freeform 618"/>
              <p:cNvSpPr>
                <a:spLocks/>
              </p:cNvSpPr>
              <p:nvPr/>
            </p:nvSpPr>
            <p:spPr bwMode="auto">
              <a:xfrm>
                <a:off x="6029" y="2866"/>
                <a:ext cx="61" cy="112"/>
              </a:xfrm>
              <a:custGeom>
                <a:avLst/>
                <a:gdLst>
                  <a:gd name="T0" fmla="+- 0 6062 6029"/>
                  <a:gd name="T1" fmla="*/ T0 w 61"/>
                  <a:gd name="T2" fmla="+- 0 2912 2866"/>
                  <a:gd name="T3" fmla="*/ 2912 h 112"/>
                  <a:gd name="T4" fmla="+- 0 6057 6029"/>
                  <a:gd name="T5" fmla="*/ T4 w 61"/>
                  <a:gd name="T6" fmla="+- 0 2912 2866"/>
                  <a:gd name="T7" fmla="*/ 2912 h 112"/>
                  <a:gd name="T8" fmla="+- 0 6057 6029"/>
                  <a:gd name="T9" fmla="*/ T8 w 61"/>
                  <a:gd name="T10" fmla="+- 0 2883 2866"/>
                  <a:gd name="T11" fmla="*/ 2883 h 112"/>
                  <a:gd name="T12" fmla="+- 0 6083 6029"/>
                  <a:gd name="T13" fmla="*/ T12 w 61"/>
                  <a:gd name="T14" fmla="+- 0 2883 2866"/>
                  <a:gd name="T15" fmla="*/ 2883 h 112"/>
                  <a:gd name="T16" fmla="+- 0 6062 6029"/>
                  <a:gd name="T17" fmla="*/ T16 w 61"/>
                  <a:gd name="T18" fmla="+- 0 2883 2866"/>
                  <a:gd name="T19" fmla="*/ 2883 h 112"/>
                  <a:gd name="T20" fmla="+- 0 6062 6029"/>
                  <a:gd name="T21" fmla="*/ T20 w 61"/>
                  <a:gd name="T22" fmla="+- 0 2912 2866"/>
                  <a:gd name="T23" fmla="*/ 2912 h 112"/>
                </a:gdLst>
                <a:ahLst/>
                <a:cxnLst>
                  <a:cxn ang="0">
                    <a:pos x="T1" y="T3"/>
                  </a:cxn>
                  <a:cxn ang="0">
                    <a:pos x="T5" y="T7"/>
                  </a:cxn>
                  <a:cxn ang="0">
                    <a:pos x="T9" y="T11"/>
                  </a:cxn>
                  <a:cxn ang="0">
                    <a:pos x="T13" y="T15"/>
                  </a:cxn>
                  <a:cxn ang="0">
                    <a:pos x="T17" y="T19"/>
                  </a:cxn>
                  <a:cxn ang="0">
                    <a:pos x="T21" y="T23"/>
                  </a:cxn>
                </a:cxnLst>
                <a:rect l="0" t="0" r="r" b="b"/>
                <a:pathLst>
                  <a:path w="61" h="112">
                    <a:moveTo>
                      <a:pt x="33" y="46"/>
                    </a:moveTo>
                    <a:lnTo>
                      <a:pt x="28" y="46"/>
                    </a:lnTo>
                    <a:lnTo>
                      <a:pt x="28" y="17"/>
                    </a:lnTo>
                    <a:lnTo>
                      <a:pt x="54" y="17"/>
                    </a:lnTo>
                    <a:lnTo>
                      <a:pt x="33" y="17"/>
                    </a:lnTo>
                    <a:lnTo>
                      <a:pt x="33" y="46"/>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0" name="Freeform 617"/>
              <p:cNvSpPr>
                <a:spLocks/>
              </p:cNvSpPr>
              <p:nvPr/>
            </p:nvSpPr>
            <p:spPr bwMode="auto">
              <a:xfrm>
                <a:off x="6029" y="2866"/>
                <a:ext cx="61" cy="112"/>
              </a:xfrm>
              <a:custGeom>
                <a:avLst/>
                <a:gdLst>
                  <a:gd name="T0" fmla="+- 0 6088 6029"/>
                  <a:gd name="T1" fmla="*/ T0 w 61"/>
                  <a:gd name="T2" fmla="+- 0 2897 2866"/>
                  <a:gd name="T3" fmla="*/ 2897 h 112"/>
                  <a:gd name="T4" fmla="+- 0 6077 6029"/>
                  <a:gd name="T5" fmla="*/ T4 w 61"/>
                  <a:gd name="T6" fmla="+- 0 2897 2866"/>
                  <a:gd name="T7" fmla="*/ 2897 h 112"/>
                  <a:gd name="T8" fmla="+- 0 6077 6029"/>
                  <a:gd name="T9" fmla="*/ T8 w 61"/>
                  <a:gd name="T10" fmla="+- 0 2894 2866"/>
                  <a:gd name="T11" fmla="*/ 2894 h 112"/>
                  <a:gd name="T12" fmla="+- 0 6076 6029"/>
                  <a:gd name="T13" fmla="*/ T12 w 61"/>
                  <a:gd name="T14" fmla="+- 0 2892 2866"/>
                  <a:gd name="T15" fmla="*/ 2892 h 112"/>
                  <a:gd name="T16" fmla="+- 0 6074 6029"/>
                  <a:gd name="T17" fmla="*/ T16 w 61"/>
                  <a:gd name="T18" fmla="+- 0 2889 2866"/>
                  <a:gd name="T19" fmla="*/ 2889 h 112"/>
                  <a:gd name="T20" fmla="+- 0 6072 6029"/>
                  <a:gd name="T21" fmla="*/ T20 w 61"/>
                  <a:gd name="T22" fmla="+- 0 2885 2866"/>
                  <a:gd name="T23" fmla="*/ 2885 h 112"/>
                  <a:gd name="T24" fmla="+- 0 6068 6029"/>
                  <a:gd name="T25" fmla="*/ T24 w 61"/>
                  <a:gd name="T26" fmla="+- 0 2883 2866"/>
                  <a:gd name="T27" fmla="*/ 2883 h 112"/>
                  <a:gd name="T28" fmla="+- 0 6062 6029"/>
                  <a:gd name="T29" fmla="*/ T28 w 61"/>
                  <a:gd name="T30" fmla="+- 0 2883 2866"/>
                  <a:gd name="T31" fmla="*/ 2883 h 112"/>
                  <a:gd name="T32" fmla="+- 0 6083 6029"/>
                  <a:gd name="T33" fmla="*/ T32 w 61"/>
                  <a:gd name="T34" fmla="+- 0 2883 2866"/>
                  <a:gd name="T35" fmla="*/ 2883 h 112"/>
                  <a:gd name="T36" fmla="+- 0 6085 6029"/>
                  <a:gd name="T37" fmla="*/ T36 w 61"/>
                  <a:gd name="T38" fmla="+- 0 2885 2866"/>
                  <a:gd name="T39" fmla="*/ 2885 h 112"/>
                  <a:gd name="T40" fmla="+- 0 6087 6029"/>
                  <a:gd name="T41" fmla="*/ T40 w 61"/>
                  <a:gd name="T42" fmla="+- 0 2891 2866"/>
                  <a:gd name="T43" fmla="*/ 2891 h 112"/>
                  <a:gd name="T44" fmla="+- 0 6088 6029"/>
                  <a:gd name="T45" fmla="*/ T44 w 61"/>
                  <a:gd name="T46" fmla="+- 0 2897 2866"/>
                  <a:gd name="T47" fmla="*/ 2897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1" h="112">
                    <a:moveTo>
                      <a:pt x="59" y="31"/>
                    </a:moveTo>
                    <a:lnTo>
                      <a:pt x="48" y="31"/>
                    </a:lnTo>
                    <a:lnTo>
                      <a:pt x="48" y="28"/>
                    </a:lnTo>
                    <a:lnTo>
                      <a:pt x="47" y="26"/>
                    </a:lnTo>
                    <a:lnTo>
                      <a:pt x="45" y="23"/>
                    </a:lnTo>
                    <a:lnTo>
                      <a:pt x="43" y="19"/>
                    </a:lnTo>
                    <a:lnTo>
                      <a:pt x="39" y="17"/>
                    </a:lnTo>
                    <a:lnTo>
                      <a:pt x="33" y="17"/>
                    </a:lnTo>
                    <a:lnTo>
                      <a:pt x="54" y="17"/>
                    </a:lnTo>
                    <a:lnTo>
                      <a:pt x="56" y="19"/>
                    </a:lnTo>
                    <a:lnTo>
                      <a:pt x="58" y="25"/>
                    </a:lnTo>
                    <a:lnTo>
                      <a:pt x="59" y="3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1" name="Freeform 616"/>
              <p:cNvSpPr>
                <a:spLocks/>
              </p:cNvSpPr>
              <p:nvPr/>
            </p:nvSpPr>
            <p:spPr bwMode="auto">
              <a:xfrm>
                <a:off x="6029" y="2866"/>
                <a:ext cx="61" cy="112"/>
              </a:xfrm>
              <a:custGeom>
                <a:avLst/>
                <a:gdLst>
                  <a:gd name="T0" fmla="+- 0 6085 6029"/>
                  <a:gd name="T1" fmla="*/ T0 w 61"/>
                  <a:gd name="T2" fmla="+- 0 2956 2866"/>
                  <a:gd name="T3" fmla="*/ 2956 h 112"/>
                  <a:gd name="T4" fmla="+- 0 6062 6029"/>
                  <a:gd name="T5" fmla="*/ T4 w 61"/>
                  <a:gd name="T6" fmla="+- 0 2956 2866"/>
                  <a:gd name="T7" fmla="*/ 2956 h 112"/>
                  <a:gd name="T8" fmla="+- 0 6069 6029"/>
                  <a:gd name="T9" fmla="*/ T8 w 61"/>
                  <a:gd name="T10" fmla="+- 0 2956 2866"/>
                  <a:gd name="T11" fmla="*/ 2956 h 112"/>
                  <a:gd name="T12" fmla="+- 0 6074 6029"/>
                  <a:gd name="T13" fmla="*/ T12 w 61"/>
                  <a:gd name="T14" fmla="+- 0 2954 2866"/>
                  <a:gd name="T15" fmla="*/ 2954 h 112"/>
                  <a:gd name="T16" fmla="+- 0 6077 6029"/>
                  <a:gd name="T17" fmla="*/ T16 w 61"/>
                  <a:gd name="T18" fmla="+- 0 2949 2866"/>
                  <a:gd name="T19" fmla="*/ 2949 h 112"/>
                  <a:gd name="T20" fmla="+- 0 6078 6029"/>
                  <a:gd name="T21" fmla="*/ T20 w 61"/>
                  <a:gd name="T22" fmla="+- 0 2946 2866"/>
                  <a:gd name="T23" fmla="*/ 2946 h 112"/>
                  <a:gd name="T24" fmla="+- 0 6079 6029"/>
                  <a:gd name="T25" fmla="*/ T24 w 61"/>
                  <a:gd name="T26" fmla="+- 0 2943 2866"/>
                  <a:gd name="T27" fmla="*/ 2943 h 112"/>
                  <a:gd name="T28" fmla="+- 0 6079 6029"/>
                  <a:gd name="T29" fmla="*/ T28 w 61"/>
                  <a:gd name="T30" fmla="+- 0 2935 2866"/>
                  <a:gd name="T31" fmla="*/ 2935 h 112"/>
                  <a:gd name="T32" fmla="+- 0 6077 6029"/>
                  <a:gd name="T33" fmla="*/ T32 w 61"/>
                  <a:gd name="T34" fmla="+- 0 2931 2866"/>
                  <a:gd name="T35" fmla="*/ 2931 h 112"/>
                  <a:gd name="T36" fmla="+- 0 6073 6029"/>
                  <a:gd name="T37" fmla="*/ T36 w 61"/>
                  <a:gd name="T38" fmla="+- 0 2929 2866"/>
                  <a:gd name="T39" fmla="*/ 2929 h 112"/>
                  <a:gd name="T40" fmla="+- 0 6071 6029"/>
                  <a:gd name="T41" fmla="*/ T40 w 61"/>
                  <a:gd name="T42" fmla="+- 0 2927 2866"/>
                  <a:gd name="T43" fmla="*/ 2927 h 112"/>
                  <a:gd name="T44" fmla="+- 0 6067 6029"/>
                  <a:gd name="T45" fmla="*/ T44 w 61"/>
                  <a:gd name="T46" fmla="+- 0 2926 2866"/>
                  <a:gd name="T47" fmla="*/ 2926 h 112"/>
                  <a:gd name="T48" fmla="+- 0 6062 6029"/>
                  <a:gd name="T49" fmla="*/ T48 w 61"/>
                  <a:gd name="T50" fmla="+- 0 2924 2866"/>
                  <a:gd name="T51" fmla="*/ 2924 h 112"/>
                  <a:gd name="T52" fmla="+- 0 6087 6029"/>
                  <a:gd name="T53" fmla="*/ T52 w 61"/>
                  <a:gd name="T54" fmla="+- 0 2924 2866"/>
                  <a:gd name="T55" fmla="*/ 2924 h 112"/>
                  <a:gd name="T56" fmla="+- 0 6090 6029"/>
                  <a:gd name="T57" fmla="*/ T56 w 61"/>
                  <a:gd name="T58" fmla="+- 0 2930 2866"/>
                  <a:gd name="T59" fmla="*/ 2930 h 112"/>
                  <a:gd name="T60" fmla="+- 0 6090 6029"/>
                  <a:gd name="T61" fmla="*/ T60 w 61"/>
                  <a:gd name="T62" fmla="+- 0 2948 2866"/>
                  <a:gd name="T63" fmla="*/ 2948 h 112"/>
                  <a:gd name="T64" fmla="+- 0 6086 6029"/>
                  <a:gd name="T65" fmla="*/ T64 w 61"/>
                  <a:gd name="T66" fmla="+- 0 2956 2866"/>
                  <a:gd name="T67" fmla="*/ 2956 h 112"/>
                  <a:gd name="T68" fmla="+- 0 6085 6029"/>
                  <a:gd name="T69" fmla="*/ T68 w 61"/>
                  <a:gd name="T70" fmla="+- 0 2956 2866"/>
                  <a:gd name="T71" fmla="*/ 2956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1" h="112">
                    <a:moveTo>
                      <a:pt x="56" y="90"/>
                    </a:moveTo>
                    <a:lnTo>
                      <a:pt x="33" y="90"/>
                    </a:lnTo>
                    <a:lnTo>
                      <a:pt x="40" y="90"/>
                    </a:lnTo>
                    <a:lnTo>
                      <a:pt x="45" y="88"/>
                    </a:lnTo>
                    <a:lnTo>
                      <a:pt x="48" y="83"/>
                    </a:lnTo>
                    <a:lnTo>
                      <a:pt x="49" y="80"/>
                    </a:lnTo>
                    <a:lnTo>
                      <a:pt x="50" y="77"/>
                    </a:lnTo>
                    <a:lnTo>
                      <a:pt x="50" y="69"/>
                    </a:lnTo>
                    <a:lnTo>
                      <a:pt x="48" y="65"/>
                    </a:lnTo>
                    <a:lnTo>
                      <a:pt x="44" y="63"/>
                    </a:lnTo>
                    <a:lnTo>
                      <a:pt x="42" y="61"/>
                    </a:lnTo>
                    <a:lnTo>
                      <a:pt x="38" y="60"/>
                    </a:lnTo>
                    <a:lnTo>
                      <a:pt x="33" y="58"/>
                    </a:lnTo>
                    <a:lnTo>
                      <a:pt x="58" y="58"/>
                    </a:lnTo>
                    <a:lnTo>
                      <a:pt x="61" y="64"/>
                    </a:lnTo>
                    <a:lnTo>
                      <a:pt x="61" y="82"/>
                    </a:lnTo>
                    <a:lnTo>
                      <a:pt x="57" y="90"/>
                    </a:lnTo>
                    <a:lnTo>
                      <a:pt x="56" y="9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42" name="Freeform 615"/>
              <p:cNvSpPr>
                <a:spLocks/>
              </p:cNvSpPr>
              <p:nvPr/>
            </p:nvSpPr>
            <p:spPr bwMode="auto">
              <a:xfrm>
                <a:off x="6029" y="2866"/>
                <a:ext cx="61" cy="112"/>
              </a:xfrm>
              <a:custGeom>
                <a:avLst/>
                <a:gdLst>
                  <a:gd name="T0" fmla="+- 0 6062 6029"/>
                  <a:gd name="T1" fmla="*/ T0 w 61"/>
                  <a:gd name="T2" fmla="+- 0 2977 2866"/>
                  <a:gd name="T3" fmla="*/ 2977 h 112"/>
                  <a:gd name="T4" fmla="+- 0 6057 6029"/>
                  <a:gd name="T5" fmla="*/ T4 w 61"/>
                  <a:gd name="T6" fmla="+- 0 2977 2866"/>
                  <a:gd name="T7" fmla="*/ 2977 h 112"/>
                  <a:gd name="T8" fmla="+- 0 6057 6029"/>
                  <a:gd name="T9" fmla="*/ T8 w 61"/>
                  <a:gd name="T10" fmla="+- 0 2965 2866"/>
                  <a:gd name="T11" fmla="*/ 2965 h 112"/>
                  <a:gd name="T12" fmla="+- 0 6045 6029"/>
                  <a:gd name="T13" fmla="*/ T12 w 61"/>
                  <a:gd name="T14" fmla="+- 0 2965 2866"/>
                  <a:gd name="T15" fmla="*/ 2965 h 112"/>
                  <a:gd name="T16" fmla="+- 0 6037 6029"/>
                  <a:gd name="T17" fmla="*/ T16 w 61"/>
                  <a:gd name="T18" fmla="+- 0 2960 2866"/>
                  <a:gd name="T19" fmla="*/ 2960 h 112"/>
                  <a:gd name="T20" fmla="+- 0 6030 6029"/>
                  <a:gd name="T21" fmla="*/ T20 w 61"/>
                  <a:gd name="T22" fmla="+- 0 2949 2866"/>
                  <a:gd name="T23" fmla="*/ 2949 h 112"/>
                  <a:gd name="T24" fmla="+- 0 6029 6029"/>
                  <a:gd name="T25" fmla="*/ T24 w 61"/>
                  <a:gd name="T26" fmla="+- 0 2943 2866"/>
                  <a:gd name="T27" fmla="*/ 2943 h 112"/>
                  <a:gd name="T28" fmla="+- 0 6029 6029"/>
                  <a:gd name="T29" fmla="*/ T28 w 61"/>
                  <a:gd name="T30" fmla="+- 0 2936 2866"/>
                  <a:gd name="T31" fmla="*/ 2936 h 112"/>
                  <a:gd name="T32" fmla="+- 0 6040 6029"/>
                  <a:gd name="T33" fmla="*/ T32 w 61"/>
                  <a:gd name="T34" fmla="+- 0 2936 2866"/>
                  <a:gd name="T35" fmla="*/ 2936 h 112"/>
                  <a:gd name="T36" fmla="+- 0 6040 6029"/>
                  <a:gd name="T37" fmla="*/ T36 w 61"/>
                  <a:gd name="T38" fmla="+- 0 2942 2866"/>
                  <a:gd name="T39" fmla="*/ 2942 h 112"/>
                  <a:gd name="T40" fmla="+- 0 6041 6029"/>
                  <a:gd name="T41" fmla="*/ T40 w 61"/>
                  <a:gd name="T42" fmla="+- 0 2946 2866"/>
                  <a:gd name="T43" fmla="*/ 2946 h 112"/>
                  <a:gd name="T44" fmla="+- 0 6043 6029"/>
                  <a:gd name="T45" fmla="*/ T44 w 61"/>
                  <a:gd name="T46" fmla="+- 0 2949 2866"/>
                  <a:gd name="T47" fmla="*/ 2949 h 112"/>
                  <a:gd name="T48" fmla="+- 0 6045 6029"/>
                  <a:gd name="T49" fmla="*/ T48 w 61"/>
                  <a:gd name="T50" fmla="+- 0 2953 2866"/>
                  <a:gd name="T51" fmla="*/ 2953 h 112"/>
                  <a:gd name="T52" fmla="+- 0 6050 6029"/>
                  <a:gd name="T53" fmla="*/ T52 w 61"/>
                  <a:gd name="T54" fmla="+- 0 2956 2866"/>
                  <a:gd name="T55" fmla="*/ 2956 h 112"/>
                  <a:gd name="T56" fmla="+- 0 6057 6029"/>
                  <a:gd name="T57" fmla="*/ T56 w 61"/>
                  <a:gd name="T58" fmla="+- 0 2956 2866"/>
                  <a:gd name="T59" fmla="*/ 2956 h 112"/>
                  <a:gd name="T60" fmla="+- 0 6062 6029"/>
                  <a:gd name="T61" fmla="*/ T60 w 61"/>
                  <a:gd name="T62" fmla="+- 0 2956 2866"/>
                  <a:gd name="T63" fmla="*/ 2956 h 112"/>
                  <a:gd name="T64" fmla="+- 0 6062 6029"/>
                  <a:gd name="T65" fmla="*/ T64 w 61"/>
                  <a:gd name="T66" fmla="+- 0 2956 2866"/>
                  <a:gd name="T67" fmla="*/ 2956 h 112"/>
                  <a:gd name="T68" fmla="+- 0 6085 6029"/>
                  <a:gd name="T69" fmla="*/ T68 w 61"/>
                  <a:gd name="T70" fmla="+- 0 2956 2866"/>
                  <a:gd name="T71" fmla="*/ 2956 h 112"/>
                  <a:gd name="T72" fmla="+- 0 6079 6029"/>
                  <a:gd name="T73" fmla="*/ T72 w 61"/>
                  <a:gd name="T74" fmla="+- 0 2960 2866"/>
                  <a:gd name="T75" fmla="*/ 2960 h 112"/>
                  <a:gd name="T76" fmla="+- 0 6075 6029"/>
                  <a:gd name="T77" fmla="*/ T76 w 61"/>
                  <a:gd name="T78" fmla="+- 0 2963 2866"/>
                  <a:gd name="T79" fmla="*/ 2963 h 112"/>
                  <a:gd name="T80" fmla="+- 0 6070 6029"/>
                  <a:gd name="T81" fmla="*/ T80 w 61"/>
                  <a:gd name="T82" fmla="+- 0 2965 2866"/>
                  <a:gd name="T83" fmla="*/ 2965 h 112"/>
                  <a:gd name="T84" fmla="+- 0 6062 6029"/>
                  <a:gd name="T85" fmla="*/ T84 w 61"/>
                  <a:gd name="T86" fmla="+- 0 2965 2866"/>
                  <a:gd name="T87" fmla="*/ 2965 h 112"/>
                  <a:gd name="T88" fmla="+- 0 6062 6029"/>
                  <a:gd name="T89" fmla="*/ T88 w 61"/>
                  <a:gd name="T90" fmla="+- 0 2977 2866"/>
                  <a:gd name="T91" fmla="*/ 2977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1" h="112">
                    <a:moveTo>
                      <a:pt x="33" y="111"/>
                    </a:moveTo>
                    <a:lnTo>
                      <a:pt x="28" y="111"/>
                    </a:lnTo>
                    <a:lnTo>
                      <a:pt x="28" y="99"/>
                    </a:lnTo>
                    <a:lnTo>
                      <a:pt x="16" y="99"/>
                    </a:lnTo>
                    <a:lnTo>
                      <a:pt x="8" y="94"/>
                    </a:lnTo>
                    <a:lnTo>
                      <a:pt x="1" y="83"/>
                    </a:lnTo>
                    <a:lnTo>
                      <a:pt x="0" y="77"/>
                    </a:lnTo>
                    <a:lnTo>
                      <a:pt x="0" y="70"/>
                    </a:lnTo>
                    <a:lnTo>
                      <a:pt x="11" y="70"/>
                    </a:lnTo>
                    <a:lnTo>
                      <a:pt x="11" y="76"/>
                    </a:lnTo>
                    <a:lnTo>
                      <a:pt x="12" y="80"/>
                    </a:lnTo>
                    <a:lnTo>
                      <a:pt x="14" y="83"/>
                    </a:lnTo>
                    <a:lnTo>
                      <a:pt x="16" y="87"/>
                    </a:lnTo>
                    <a:lnTo>
                      <a:pt x="21" y="90"/>
                    </a:lnTo>
                    <a:lnTo>
                      <a:pt x="28" y="90"/>
                    </a:lnTo>
                    <a:lnTo>
                      <a:pt x="33" y="90"/>
                    </a:lnTo>
                    <a:lnTo>
                      <a:pt x="56" y="90"/>
                    </a:lnTo>
                    <a:lnTo>
                      <a:pt x="50" y="94"/>
                    </a:lnTo>
                    <a:lnTo>
                      <a:pt x="46" y="97"/>
                    </a:lnTo>
                    <a:lnTo>
                      <a:pt x="41" y="99"/>
                    </a:lnTo>
                    <a:lnTo>
                      <a:pt x="33" y="99"/>
                    </a:lnTo>
                    <a:lnTo>
                      <a:pt x="33" y="11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13" name="Group 612"/>
            <p:cNvGrpSpPr>
              <a:grpSpLocks/>
            </p:cNvGrpSpPr>
            <p:nvPr/>
          </p:nvGrpSpPr>
          <p:grpSpPr bwMode="auto">
            <a:xfrm>
              <a:off x="6338" y="2830"/>
              <a:ext cx="397" cy="189"/>
              <a:chOff x="6338" y="2830"/>
              <a:chExt cx="397" cy="189"/>
            </a:xfrm>
          </p:grpSpPr>
          <p:sp>
            <p:nvSpPr>
              <p:cNvPr id="337" name="Freeform 613"/>
              <p:cNvSpPr>
                <a:spLocks/>
              </p:cNvSpPr>
              <p:nvPr/>
            </p:nvSpPr>
            <p:spPr bwMode="auto">
              <a:xfrm>
                <a:off x="6338" y="2830"/>
                <a:ext cx="397" cy="189"/>
              </a:xfrm>
              <a:custGeom>
                <a:avLst/>
                <a:gdLst>
                  <a:gd name="T0" fmla="+- 0 6338 6338"/>
                  <a:gd name="T1" fmla="*/ T0 w 397"/>
                  <a:gd name="T2" fmla="+- 0 2830 2830"/>
                  <a:gd name="T3" fmla="*/ 2830 h 189"/>
                  <a:gd name="T4" fmla="+- 0 6734 6338"/>
                  <a:gd name="T5" fmla="*/ T4 w 397"/>
                  <a:gd name="T6" fmla="+- 0 2830 2830"/>
                  <a:gd name="T7" fmla="*/ 2830 h 189"/>
                  <a:gd name="T8" fmla="+- 0 6734 6338"/>
                  <a:gd name="T9" fmla="*/ T8 w 397"/>
                  <a:gd name="T10" fmla="+- 0 3018 2830"/>
                  <a:gd name="T11" fmla="*/ 3018 h 189"/>
                  <a:gd name="T12" fmla="+- 0 6338 6338"/>
                  <a:gd name="T13" fmla="*/ T12 w 397"/>
                  <a:gd name="T14" fmla="+- 0 3018 2830"/>
                  <a:gd name="T15" fmla="*/ 3018 h 189"/>
                  <a:gd name="T16" fmla="+- 0 6338 6338"/>
                  <a:gd name="T17" fmla="*/ T16 w 397"/>
                  <a:gd name="T18" fmla="+- 0 2830 2830"/>
                  <a:gd name="T19" fmla="*/ 2830 h 189"/>
                </a:gdLst>
                <a:ahLst/>
                <a:cxnLst>
                  <a:cxn ang="0">
                    <a:pos x="T1" y="T3"/>
                  </a:cxn>
                  <a:cxn ang="0">
                    <a:pos x="T5" y="T7"/>
                  </a:cxn>
                  <a:cxn ang="0">
                    <a:pos x="T9" y="T11"/>
                  </a:cxn>
                  <a:cxn ang="0">
                    <a:pos x="T13" y="T15"/>
                  </a:cxn>
                  <a:cxn ang="0">
                    <a:pos x="T17" y="T19"/>
                  </a:cxn>
                </a:cxnLst>
                <a:rect l="0" t="0" r="r" b="b"/>
                <a:pathLst>
                  <a:path w="397" h="189">
                    <a:moveTo>
                      <a:pt x="0" y="0"/>
                    </a:moveTo>
                    <a:lnTo>
                      <a:pt x="396" y="0"/>
                    </a:lnTo>
                    <a:lnTo>
                      <a:pt x="396" y="188"/>
                    </a:lnTo>
                    <a:lnTo>
                      <a:pt x="0" y="188"/>
                    </a:lnTo>
                    <a:lnTo>
                      <a:pt x="0" y="0"/>
                    </a:lnTo>
                    <a:close/>
                  </a:path>
                </a:pathLst>
              </a:custGeom>
              <a:noFill/>
              <a:ln w="15684">
                <a:solidFill>
                  <a:srgbClr val="9BD0D5"/>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14" name="Group 610"/>
            <p:cNvGrpSpPr>
              <a:grpSpLocks/>
            </p:cNvGrpSpPr>
            <p:nvPr/>
          </p:nvGrpSpPr>
          <p:grpSpPr bwMode="auto">
            <a:xfrm>
              <a:off x="6560" y="2855"/>
              <a:ext cx="151" cy="141"/>
              <a:chOff x="6560" y="2855"/>
              <a:chExt cx="151" cy="141"/>
            </a:xfrm>
          </p:grpSpPr>
          <p:sp>
            <p:nvSpPr>
              <p:cNvPr id="336" name="Freeform 611"/>
              <p:cNvSpPr>
                <a:spLocks/>
              </p:cNvSpPr>
              <p:nvPr/>
            </p:nvSpPr>
            <p:spPr bwMode="auto">
              <a:xfrm>
                <a:off x="6560" y="2855"/>
                <a:ext cx="151" cy="141"/>
              </a:xfrm>
              <a:custGeom>
                <a:avLst/>
                <a:gdLst>
                  <a:gd name="T0" fmla="+- 0 6711 6560"/>
                  <a:gd name="T1" fmla="*/ T0 w 151"/>
                  <a:gd name="T2" fmla="+- 0 2995 2855"/>
                  <a:gd name="T3" fmla="*/ 2995 h 141"/>
                  <a:gd name="T4" fmla="+- 0 6580 6560"/>
                  <a:gd name="T5" fmla="*/ T4 w 151"/>
                  <a:gd name="T6" fmla="+- 0 2983 2855"/>
                  <a:gd name="T7" fmla="*/ 2983 h 141"/>
                  <a:gd name="T8" fmla="+- 0 6590 6560"/>
                  <a:gd name="T9" fmla="*/ T8 w 151"/>
                  <a:gd name="T10" fmla="+- 0 2966 2855"/>
                  <a:gd name="T11" fmla="*/ 2966 h 141"/>
                  <a:gd name="T12" fmla="+- 0 6597 6560"/>
                  <a:gd name="T13" fmla="*/ T12 w 151"/>
                  <a:gd name="T14" fmla="+- 0 2947 2855"/>
                  <a:gd name="T15" fmla="*/ 2947 h 141"/>
                  <a:gd name="T16" fmla="+- 0 6588 6560"/>
                  <a:gd name="T17" fmla="*/ T16 w 151"/>
                  <a:gd name="T18" fmla="+- 0 2882 2855"/>
                  <a:gd name="T19" fmla="*/ 2882 h 141"/>
                  <a:gd name="T20" fmla="+- 0 6560 6560"/>
                  <a:gd name="T21" fmla="*/ T20 w 151"/>
                  <a:gd name="T22" fmla="+- 0 2855 2855"/>
                  <a:gd name="T23" fmla="*/ 2855 h 141"/>
                  <a:gd name="T24" fmla="+- 0 6711 6560"/>
                  <a:gd name="T25" fmla="*/ T24 w 151"/>
                  <a:gd name="T26" fmla="+- 0 2855 2855"/>
                  <a:gd name="T27" fmla="*/ 2855 h 141"/>
                  <a:gd name="T28" fmla="+- 0 6711 6560"/>
                  <a:gd name="T29" fmla="*/ T28 w 151"/>
                  <a:gd name="T30" fmla="+- 0 2995 2855"/>
                  <a:gd name="T31" fmla="*/ 2995 h 14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1" h="141">
                    <a:moveTo>
                      <a:pt x="151" y="140"/>
                    </a:moveTo>
                    <a:lnTo>
                      <a:pt x="20" y="128"/>
                    </a:lnTo>
                    <a:lnTo>
                      <a:pt x="30" y="111"/>
                    </a:lnTo>
                    <a:lnTo>
                      <a:pt x="37" y="92"/>
                    </a:lnTo>
                    <a:lnTo>
                      <a:pt x="28" y="27"/>
                    </a:lnTo>
                    <a:lnTo>
                      <a:pt x="0" y="0"/>
                    </a:lnTo>
                    <a:lnTo>
                      <a:pt x="151" y="0"/>
                    </a:lnTo>
                    <a:lnTo>
                      <a:pt x="151" y="14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15" name="Group 608"/>
            <p:cNvGrpSpPr>
              <a:grpSpLocks/>
            </p:cNvGrpSpPr>
            <p:nvPr/>
          </p:nvGrpSpPr>
          <p:grpSpPr bwMode="auto">
            <a:xfrm>
              <a:off x="6357" y="2855"/>
              <a:ext cx="143" cy="141"/>
              <a:chOff x="6357" y="2855"/>
              <a:chExt cx="143" cy="141"/>
            </a:xfrm>
          </p:grpSpPr>
          <p:sp>
            <p:nvSpPr>
              <p:cNvPr id="335" name="Freeform 609"/>
              <p:cNvSpPr>
                <a:spLocks/>
              </p:cNvSpPr>
              <p:nvPr/>
            </p:nvSpPr>
            <p:spPr bwMode="auto">
              <a:xfrm>
                <a:off x="6357" y="2855"/>
                <a:ext cx="143" cy="141"/>
              </a:xfrm>
              <a:custGeom>
                <a:avLst/>
                <a:gdLst>
                  <a:gd name="T0" fmla="+- 0 6494 6357"/>
                  <a:gd name="T1" fmla="*/ T0 w 143"/>
                  <a:gd name="T2" fmla="+- 0 2995 2855"/>
                  <a:gd name="T3" fmla="*/ 2995 h 141"/>
                  <a:gd name="T4" fmla="+- 0 6357 6357"/>
                  <a:gd name="T5" fmla="*/ T4 w 143"/>
                  <a:gd name="T6" fmla="+- 0 2995 2855"/>
                  <a:gd name="T7" fmla="*/ 2995 h 141"/>
                  <a:gd name="T8" fmla="+- 0 6357 6357"/>
                  <a:gd name="T9" fmla="*/ T8 w 143"/>
                  <a:gd name="T10" fmla="+- 0 2855 2855"/>
                  <a:gd name="T11" fmla="*/ 2855 h 141"/>
                  <a:gd name="T12" fmla="+- 0 6500 6357"/>
                  <a:gd name="T13" fmla="*/ T12 w 143"/>
                  <a:gd name="T14" fmla="+- 0 2856 2855"/>
                  <a:gd name="T15" fmla="*/ 2856 h 141"/>
                  <a:gd name="T16" fmla="+- 0 6485 6357"/>
                  <a:gd name="T17" fmla="*/ T16 w 143"/>
                  <a:gd name="T18" fmla="+- 0 2868 2855"/>
                  <a:gd name="T19" fmla="*/ 2868 h 141"/>
                  <a:gd name="T20" fmla="+- 0 6473 6357"/>
                  <a:gd name="T21" fmla="*/ T20 w 143"/>
                  <a:gd name="T22" fmla="+- 0 2885 2855"/>
                  <a:gd name="T23" fmla="*/ 2885 h 141"/>
                  <a:gd name="T24" fmla="+- 0 6466 6357"/>
                  <a:gd name="T25" fmla="*/ T24 w 143"/>
                  <a:gd name="T26" fmla="+- 0 2905 2855"/>
                  <a:gd name="T27" fmla="*/ 2905 h 141"/>
                  <a:gd name="T28" fmla="+- 0 6463 6357"/>
                  <a:gd name="T29" fmla="*/ T28 w 143"/>
                  <a:gd name="T30" fmla="+- 0 2928 2855"/>
                  <a:gd name="T31" fmla="*/ 2928 h 141"/>
                  <a:gd name="T32" fmla="+- 0 6465 6357"/>
                  <a:gd name="T33" fmla="*/ T32 w 143"/>
                  <a:gd name="T34" fmla="+- 0 2943 2855"/>
                  <a:gd name="T35" fmla="*/ 2943 h 141"/>
                  <a:gd name="T36" fmla="+- 0 6471 6357"/>
                  <a:gd name="T37" fmla="*/ T36 w 143"/>
                  <a:gd name="T38" fmla="+- 0 2963 2855"/>
                  <a:gd name="T39" fmla="*/ 2963 h 141"/>
                  <a:gd name="T40" fmla="+- 0 6481 6357"/>
                  <a:gd name="T41" fmla="*/ T40 w 143"/>
                  <a:gd name="T42" fmla="+- 0 2980 2855"/>
                  <a:gd name="T43" fmla="*/ 2980 h 141"/>
                  <a:gd name="T44" fmla="+- 0 6494 6357"/>
                  <a:gd name="T45" fmla="*/ T44 w 143"/>
                  <a:gd name="T46" fmla="+- 0 2995 2855"/>
                  <a:gd name="T47" fmla="*/ 2995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3" h="141">
                    <a:moveTo>
                      <a:pt x="137" y="140"/>
                    </a:moveTo>
                    <a:lnTo>
                      <a:pt x="0" y="140"/>
                    </a:lnTo>
                    <a:lnTo>
                      <a:pt x="0" y="0"/>
                    </a:lnTo>
                    <a:lnTo>
                      <a:pt x="143" y="1"/>
                    </a:lnTo>
                    <a:lnTo>
                      <a:pt x="128" y="13"/>
                    </a:lnTo>
                    <a:lnTo>
                      <a:pt x="116" y="30"/>
                    </a:lnTo>
                    <a:lnTo>
                      <a:pt x="109" y="50"/>
                    </a:lnTo>
                    <a:lnTo>
                      <a:pt x="106" y="73"/>
                    </a:lnTo>
                    <a:lnTo>
                      <a:pt x="108" y="88"/>
                    </a:lnTo>
                    <a:lnTo>
                      <a:pt x="114" y="108"/>
                    </a:lnTo>
                    <a:lnTo>
                      <a:pt x="124" y="125"/>
                    </a:lnTo>
                    <a:lnTo>
                      <a:pt x="137" y="14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16" name="Group 602"/>
            <p:cNvGrpSpPr>
              <a:grpSpLocks/>
            </p:cNvGrpSpPr>
            <p:nvPr/>
          </p:nvGrpSpPr>
          <p:grpSpPr bwMode="auto">
            <a:xfrm>
              <a:off x="6502" y="2867"/>
              <a:ext cx="61" cy="112"/>
              <a:chOff x="6502" y="2867"/>
              <a:chExt cx="61" cy="112"/>
            </a:xfrm>
          </p:grpSpPr>
          <p:sp>
            <p:nvSpPr>
              <p:cNvPr id="330" name="Freeform 607"/>
              <p:cNvSpPr>
                <a:spLocks/>
              </p:cNvSpPr>
              <p:nvPr/>
            </p:nvSpPr>
            <p:spPr bwMode="auto">
              <a:xfrm>
                <a:off x="6502" y="2867"/>
                <a:ext cx="61" cy="112"/>
              </a:xfrm>
              <a:custGeom>
                <a:avLst/>
                <a:gdLst>
                  <a:gd name="T0" fmla="+- 0 6535 6502"/>
                  <a:gd name="T1" fmla="*/ T0 w 61"/>
                  <a:gd name="T2" fmla="+- 0 2958 2867"/>
                  <a:gd name="T3" fmla="*/ 2958 h 112"/>
                  <a:gd name="T4" fmla="+- 0 6529 6502"/>
                  <a:gd name="T5" fmla="*/ T4 w 61"/>
                  <a:gd name="T6" fmla="+- 0 2958 2867"/>
                  <a:gd name="T7" fmla="*/ 2958 h 112"/>
                  <a:gd name="T8" fmla="+- 0 6529 6502"/>
                  <a:gd name="T9" fmla="*/ T8 w 61"/>
                  <a:gd name="T10" fmla="+- 0 2925 2867"/>
                  <a:gd name="T11" fmla="*/ 2925 h 112"/>
                  <a:gd name="T12" fmla="+- 0 6520 6502"/>
                  <a:gd name="T13" fmla="*/ T12 w 61"/>
                  <a:gd name="T14" fmla="+- 0 2923 2867"/>
                  <a:gd name="T15" fmla="*/ 2923 h 112"/>
                  <a:gd name="T16" fmla="+- 0 6514 6502"/>
                  <a:gd name="T17" fmla="*/ T16 w 61"/>
                  <a:gd name="T18" fmla="+- 0 2920 2867"/>
                  <a:gd name="T19" fmla="*/ 2920 h 112"/>
                  <a:gd name="T20" fmla="+- 0 6505 6502"/>
                  <a:gd name="T21" fmla="*/ T20 w 61"/>
                  <a:gd name="T22" fmla="+- 0 2912 2867"/>
                  <a:gd name="T23" fmla="*/ 2912 h 112"/>
                  <a:gd name="T24" fmla="+- 0 6503 6502"/>
                  <a:gd name="T25" fmla="*/ T24 w 61"/>
                  <a:gd name="T26" fmla="+- 0 2907 2867"/>
                  <a:gd name="T27" fmla="*/ 2907 h 112"/>
                  <a:gd name="T28" fmla="+- 0 6503 6502"/>
                  <a:gd name="T29" fmla="*/ T28 w 61"/>
                  <a:gd name="T30" fmla="+- 0 2894 2867"/>
                  <a:gd name="T31" fmla="*/ 2894 h 112"/>
                  <a:gd name="T32" fmla="+- 0 6505 6502"/>
                  <a:gd name="T33" fmla="*/ T32 w 61"/>
                  <a:gd name="T34" fmla="+- 0 2888 2867"/>
                  <a:gd name="T35" fmla="*/ 2888 h 112"/>
                  <a:gd name="T36" fmla="+- 0 6514 6502"/>
                  <a:gd name="T37" fmla="*/ T36 w 61"/>
                  <a:gd name="T38" fmla="+- 0 2878 2867"/>
                  <a:gd name="T39" fmla="*/ 2878 h 112"/>
                  <a:gd name="T40" fmla="+- 0 6521 6502"/>
                  <a:gd name="T41" fmla="*/ T40 w 61"/>
                  <a:gd name="T42" fmla="+- 0 2876 2867"/>
                  <a:gd name="T43" fmla="*/ 2876 h 112"/>
                  <a:gd name="T44" fmla="+- 0 6529 6502"/>
                  <a:gd name="T45" fmla="*/ T44 w 61"/>
                  <a:gd name="T46" fmla="+- 0 2876 2867"/>
                  <a:gd name="T47" fmla="*/ 2876 h 112"/>
                  <a:gd name="T48" fmla="+- 0 6529 6502"/>
                  <a:gd name="T49" fmla="*/ T48 w 61"/>
                  <a:gd name="T50" fmla="+- 0 2867 2867"/>
                  <a:gd name="T51" fmla="*/ 2867 h 112"/>
                  <a:gd name="T52" fmla="+- 0 6535 6502"/>
                  <a:gd name="T53" fmla="*/ T52 w 61"/>
                  <a:gd name="T54" fmla="+- 0 2867 2867"/>
                  <a:gd name="T55" fmla="*/ 2867 h 112"/>
                  <a:gd name="T56" fmla="+- 0 6535 6502"/>
                  <a:gd name="T57" fmla="*/ T56 w 61"/>
                  <a:gd name="T58" fmla="+- 0 2875 2867"/>
                  <a:gd name="T59" fmla="*/ 2875 h 112"/>
                  <a:gd name="T60" fmla="+- 0 6543 6502"/>
                  <a:gd name="T61" fmla="*/ T60 w 61"/>
                  <a:gd name="T62" fmla="+- 0 2876 2867"/>
                  <a:gd name="T63" fmla="*/ 2876 h 112"/>
                  <a:gd name="T64" fmla="+- 0 6549 6502"/>
                  <a:gd name="T65" fmla="*/ T64 w 61"/>
                  <a:gd name="T66" fmla="+- 0 2878 2867"/>
                  <a:gd name="T67" fmla="*/ 2878 h 112"/>
                  <a:gd name="T68" fmla="+- 0 6555 6502"/>
                  <a:gd name="T69" fmla="*/ T68 w 61"/>
                  <a:gd name="T70" fmla="+- 0 2885 2867"/>
                  <a:gd name="T71" fmla="*/ 2885 h 112"/>
                  <a:gd name="T72" fmla="+- 0 6529 6502"/>
                  <a:gd name="T73" fmla="*/ T72 w 61"/>
                  <a:gd name="T74" fmla="+- 0 2885 2867"/>
                  <a:gd name="T75" fmla="*/ 2885 h 112"/>
                  <a:gd name="T76" fmla="+- 0 6524 6502"/>
                  <a:gd name="T77" fmla="*/ T76 w 61"/>
                  <a:gd name="T78" fmla="+- 0 2885 2867"/>
                  <a:gd name="T79" fmla="*/ 2885 h 112"/>
                  <a:gd name="T80" fmla="+- 0 6520 6502"/>
                  <a:gd name="T81" fmla="*/ T80 w 61"/>
                  <a:gd name="T82" fmla="+- 0 2887 2867"/>
                  <a:gd name="T83" fmla="*/ 2887 h 112"/>
                  <a:gd name="T84" fmla="+- 0 6517 6502"/>
                  <a:gd name="T85" fmla="*/ T84 w 61"/>
                  <a:gd name="T86" fmla="+- 0 2890 2867"/>
                  <a:gd name="T87" fmla="*/ 2890 h 112"/>
                  <a:gd name="T88" fmla="+- 0 6515 6502"/>
                  <a:gd name="T89" fmla="*/ T88 w 61"/>
                  <a:gd name="T90" fmla="+- 0 2893 2867"/>
                  <a:gd name="T91" fmla="*/ 2893 h 112"/>
                  <a:gd name="T92" fmla="+- 0 6514 6502"/>
                  <a:gd name="T93" fmla="*/ T92 w 61"/>
                  <a:gd name="T94" fmla="+- 0 2896 2867"/>
                  <a:gd name="T95" fmla="*/ 2896 h 112"/>
                  <a:gd name="T96" fmla="+- 0 6514 6502"/>
                  <a:gd name="T97" fmla="*/ T96 w 61"/>
                  <a:gd name="T98" fmla="+- 0 2903 2867"/>
                  <a:gd name="T99" fmla="*/ 2903 h 112"/>
                  <a:gd name="T100" fmla="+- 0 6515 6502"/>
                  <a:gd name="T101" fmla="*/ T100 w 61"/>
                  <a:gd name="T102" fmla="+- 0 2906 2867"/>
                  <a:gd name="T103" fmla="*/ 2906 h 112"/>
                  <a:gd name="T104" fmla="+- 0 6518 6502"/>
                  <a:gd name="T105" fmla="*/ T104 w 61"/>
                  <a:gd name="T106" fmla="+- 0 2909 2867"/>
                  <a:gd name="T107" fmla="*/ 2909 h 112"/>
                  <a:gd name="T108" fmla="+- 0 6521 6502"/>
                  <a:gd name="T109" fmla="*/ T108 w 61"/>
                  <a:gd name="T110" fmla="+- 0 2911 2867"/>
                  <a:gd name="T111" fmla="*/ 2911 h 112"/>
                  <a:gd name="T112" fmla="+- 0 6524 6502"/>
                  <a:gd name="T113" fmla="*/ T112 w 61"/>
                  <a:gd name="T114" fmla="+- 0 2913 2867"/>
                  <a:gd name="T115" fmla="*/ 2913 h 112"/>
                  <a:gd name="T116" fmla="+- 0 6529 6502"/>
                  <a:gd name="T117" fmla="*/ T116 w 61"/>
                  <a:gd name="T118" fmla="+- 0 2913 2867"/>
                  <a:gd name="T119" fmla="*/ 2913 h 112"/>
                  <a:gd name="T120" fmla="+- 0 6535 6502"/>
                  <a:gd name="T121" fmla="*/ T120 w 61"/>
                  <a:gd name="T122" fmla="+- 0 2913 2867"/>
                  <a:gd name="T123" fmla="*/ 2913 h 112"/>
                  <a:gd name="T124" fmla="+- 0 6535 6502"/>
                  <a:gd name="T125" fmla="*/ T124 w 61"/>
                  <a:gd name="T126" fmla="+- 0 2915 2867"/>
                  <a:gd name="T127" fmla="*/ 2915 h 112"/>
                  <a:gd name="T128" fmla="+- 0 6544 6502"/>
                  <a:gd name="T129" fmla="*/ T128 w 61"/>
                  <a:gd name="T130" fmla="+- 0 2917 2867"/>
                  <a:gd name="T131" fmla="*/ 2917 h 112"/>
                  <a:gd name="T132" fmla="+- 0 6550 6502"/>
                  <a:gd name="T133" fmla="*/ T132 w 61"/>
                  <a:gd name="T134" fmla="+- 0 2920 2867"/>
                  <a:gd name="T135" fmla="*/ 2920 h 112"/>
                  <a:gd name="T136" fmla="+- 0 6559 6502"/>
                  <a:gd name="T137" fmla="*/ T136 w 61"/>
                  <a:gd name="T138" fmla="+- 0 2926 2867"/>
                  <a:gd name="T139" fmla="*/ 2926 h 112"/>
                  <a:gd name="T140" fmla="+- 0 6535 6502"/>
                  <a:gd name="T141" fmla="*/ T140 w 61"/>
                  <a:gd name="T142" fmla="+- 0 2926 2867"/>
                  <a:gd name="T143" fmla="*/ 2926 h 112"/>
                  <a:gd name="T144" fmla="+- 0 6535 6502"/>
                  <a:gd name="T145" fmla="*/ T144 w 61"/>
                  <a:gd name="T146" fmla="+- 0 2958 2867"/>
                  <a:gd name="T147" fmla="*/ 2958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61" h="112">
                    <a:moveTo>
                      <a:pt x="33" y="91"/>
                    </a:moveTo>
                    <a:lnTo>
                      <a:pt x="27" y="91"/>
                    </a:lnTo>
                    <a:lnTo>
                      <a:pt x="27" y="58"/>
                    </a:lnTo>
                    <a:lnTo>
                      <a:pt x="18" y="56"/>
                    </a:lnTo>
                    <a:lnTo>
                      <a:pt x="12" y="53"/>
                    </a:lnTo>
                    <a:lnTo>
                      <a:pt x="3" y="45"/>
                    </a:lnTo>
                    <a:lnTo>
                      <a:pt x="1" y="40"/>
                    </a:lnTo>
                    <a:lnTo>
                      <a:pt x="1" y="27"/>
                    </a:lnTo>
                    <a:lnTo>
                      <a:pt x="3" y="21"/>
                    </a:lnTo>
                    <a:lnTo>
                      <a:pt x="12" y="11"/>
                    </a:lnTo>
                    <a:lnTo>
                      <a:pt x="19" y="9"/>
                    </a:lnTo>
                    <a:lnTo>
                      <a:pt x="27" y="9"/>
                    </a:lnTo>
                    <a:lnTo>
                      <a:pt x="27" y="0"/>
                    </a:lnTo>
                    <a:lnTo>
                      <a:pt x="33" y="0"/>
                    </a:lnTo>
                    <a:lnTo>
                      <a:pt x="33" y="8"/>
                    </a:lnTo>
                    <a:lnTo>
                      <a:pt x="41" y="9"/>
                    </a:lnTo>
                    <a:lnTo>
                      <a:pt x="47" y="11"/>
                    </a:lnTo>
                    <a:lnTo>
                      <a:pt x="53" y="18"/>
                    </a:lnTo>
                    <a:lnTo>
                      <a:pt x="27" y="18"/>
                    </a:lnTo>
                    <a:lnTo>
                      <a:pt x="22" y="18"/>
                    </a:lnTo>
                    <a:lnTo>
                      <a:pt x="18" y="20"/>
                    </a:lnTo>
                    <a:lnTo>
                      <a:pt x="15" y="23"/>
                    </a:lnTo>
                    <a:lnTo>
                      <a:pt x="13" y="26"/>
                    </a:lnTo>
                    <a:lnTo>
                      <a:pt x="12" y="29"/>
                    </a:lnTo>
                    <a:lnTo>
                      <a:pt x="12" y="36"/>
                    </a:lnTo>
                    <a:lnTo>
                      <a:pt x="13" y="39"/>
                    </a:lnTo>
                    <a:lnTo>
                      <a:pt x="16" y="42"/>
                    </a:lnTo>
                    <a:lnTo>
                      <a:pt x="19" y="44"/>
                    </a:lnTo>
                    <a:lnTo>
                      <a:pt x="22" y="46"/>
                    </a:lnTo>
                    <a:lnTo>
                      <a:pt x="27" y="46"/>
                    </a:lnTo>
                    <a:lnTo>
                      <a:pt x="33" y="46"/>
                    </a:lnTo>
                    <a:lnTo>
                      <a:pt x="33" y="48"/>
                    </a:lnTo>
                    <a:lnTo>
                      <a:pt x="42" y="50"/>
                    </a:lnTo>
                    <a:lnTo>
                      <a:pt x="48" y="53"/>
                    </a:lnTo>
                    <a:lnTo>
                      <a:pt x="57" y="59"/>
                    </a:lnTo>
                    <a:lnTo>
                      <a:pt x="33" y="59"/>
                    </a:lnTo>
                    <a:lnTo>
                      <a:pt x="33"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1" name="Freeform 606"/>
              <p:cNvSpPr>
                <a:spLocks/>
              </p:cNvSpPr>
              <p:nvPr/>
            </p:nvSpPr>
            <p:spPr bwMode="auto">
              <a:xfrm>
                <a:off x="6502" y="2867"/>
                <a:ext cx="61" cy="112"/>
              </a:xfrm>
              <a:custGeom>
                <a:avLst/>
                <a:gdLst>
                  <a:gd name="T0" fmla="+- 0 6535 6502"/>
                  <a:gd name="T1" fmla="*/ T0 w 61"/>
                  <a:gd name="T2" fmla="+- 0 2913 2867"/>
                  <a:gd name="T3" fmla="*/ 2913 h 112"/>
                  <a:gd name="T4" fmla="+- 0 6529 6502"/>
                  <a:gd name="T5" fmla="*/ T4 w 61"/>
                  <a:gd name="T6" fmla="+- 0 2913 2867"/>
                  <a:gd name="T7" fmla="*/ 2913 h 112"/>
                  <a:gd name="T8" fmla="+- 0 6529 6502"/>
                  <a:gd name="T9" fmla="*/ T8 w 61"/>
                  <a:gd name="T10" fmla="+- 0 2885 2867"/>
                  <a:gd name="T11" fmla="*/ 2885 h 112"/>
                  <a:gd name="T12" fmla="+- 0 6555 6502"/>
                  <a:gd name="T13" fmla="*/ T12 w 61"/>
                  <a:gd name="T14" fmla="+- 0 2885 2867"/>
                  <a:gd name="T15" fmla="*/ 2885 h 112"/>
                  <a:gd name="T16" fmla="+- 0 6535 6502"/>
                  <a:gd name="T17" fmla="*/ T16 w 61"/>
                  <a:gd name="T18" fmla="+- 0 2885 2867"/>
                  <a:gd name="T19" fmla="*/ 2885 h 112"/>
                  <a:gd name="T20" fmla="+- 0 6535 6502"/>
                  <a:gd name="T21" fmla="*/ T20 w 61"/>
                  <a:gd name="T22" fmla="+- 0 2913 2867"/>
                  <a:gd name="T23" fmla="*/ 2913 h 112"/>
                </a:gdLst>
                <a:ahLst/>
                <a:cxnLst>
                  <a:cxn ang="0">
                    <a:pos x="T1" y="T3"/>
                  </a:cxn>
                  <a:cxn ang="0">
                    <a:pos x="T5" y="T7"/>
                  </a:cxn>
                  <a:cxn ang="0">
                    <a:pos x="T9" y="T11"/>
                  </a:cxn>
                  <a:cxn ang="0">
                    <a:pos x="T13" y="T15"/>
                  </a:cxn>
                  <a:cxn ang="0">
                    <a:pos x="T17" y="T19"/>
                  </a:cxn>
                  <a:cxn ang="0">
                    <a:pos x="T21" y="T23"/>
                  </a:cxn>
                </a:cxnLst>
                <a:rect l="0" t="0" r="r" b="b"/>
                <a:pathLst>
                  <a:path w="61" h="112">
                    <a:moveTo>
                      <a:pt x="33" y="46"/>
                    </a:moveTo>
                    <a:lnTo>
                      <a:pt x="27" y="46"/>
                    </a:lnTo>
                    <a:lnTo>
                      <a:pt x="27" y="18"/>
                    </a:lnTo>
                    <a:lnTo>
                      <a:pt x="53" y="18"/>
                    </a:lnTo>
                    <a:lnTo>
                      <a:pt x="33" y="18"/>
                    </a:lnTo>
                    <a:lnTo>
                      <a:pt x="33" y="46"/>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2" name="Freeform 605"/>
              <p:cNvSpPr>
                <a:spLocks/>
              </p:cNvSpPr>
              <p:nvPr/>
            </p:nvSpPr>
            <p:spPr bwMode="auto">
              <a:xfrm>
                <a:off x="6502" y="2867"/>
                <a:ext cx="61" cy="112"/>
              </a:xfrm>
              <a:custGeom>
                <a:avLst/>
                <a:gdLst>
                  <a:gd name="T0" fmla="+- 0 6560 6502"/>
                  <a:gd name="T1" fmla="*/ T0 w 61"/>
                  <a:gd name="T2" fmla="+- 0 2899 2867"/>
                  <a:gd name="T3" fmla="*/ 2899 h 112"/>
                  <a:gd name="T4" fmla="+- 0 6549 6502"/>
                  <a:gd name="T5" fmla="*/ T4 w 61"/>
                  <a:gd name="T6" fmla="+- 0 2899 2867"/>
                  <a:gd name="T7" fmla="*/ 2899 h 112"/>
                  <a:gd name="T8" fmla="+- 0 6549 6502"/>
                  <a:gd name="T9" fmla="*/ T8 w 61"/>
                  <a:gd name="T10" fmla="+- 0 2896 2867"/>
                  <a:gd name="T11" fmla="*/ 2896 h 112"/>
                  <a:gd name="T12" fmla="+- 0 6548 6502"/>
                  <a:gd name="T13" fmla="*/ T12 w 61"/>
                  <a:gd name="T14" fmla="+- 0 2894 2867"/>
                  <a:gd name="T15" fmla="*/ 2894 h 112"/>
                  <a:gd name="T16" fmla="+- 0 6547 6502"/>
                  <a:gd name="T17" fmla="*/ T16 w 61"/>
                  <a:gd name="T18" fmla="+- 0 2891 2867"/>
                  <a:gd name="T19" fmla="*/ 2891 h 112"/>
                  <a:gd name="T20" fmla="+- 0 6544 6502"/>
                  <a:gd name="T21" fmla="*/ T20 w 61"/>
                  <a:gd name="T22" fmla="+- 0 2887 2867"/>
                  <a:gd name="T23" fmla="*/ 2887 h 112"/>
                  <a:gd name="T24" fmla="+- 0 6540 6502"/>
                  <a:gd name="T25" fmla="*/ T24 w 61"/>
                  <a:gd name="T26" fmla="+- 0 2885 2867"/>
                  <a:gd name="T27" fmla="*/ 2885 h 112"/>
                  <a:gd name="T28" fmla="+- 0 6535 6502"/>
                  <a:gd name="T29" fmla="*/ T28 w 61"/>
                  <a:gd name="T30" fmla="+- 0 2885 2867"/>
                  <a:gd name="T31" fmla="*/ 2885 h 112"/>
                  <a:gd name="T32" fmla="+- 0 6555 6502"/>
                  <a:gd name="T33" fmla="*/ T32 w 61"/>
                  <a:gd name="T34" fmla="+- 0 2885 2867"/>
                  <a:gd name="T35" fmla="*/ 2885 h 112"/>
                  <a:gd name="T36" fmla="+- 0 6557 6502"/>
                  <a:gd name="T37" fmla="*/ T36 w 61"/>
                  <a:gd name="T38" fmla="+- 0 2887 2867"/>
                  <a:gd name="T39" fmla="*/ 2887 h 112"/>
                  <a:gd name="T40" fmla="+- 0 6560 6502"/>
                  <a:gd name="T41" fmla="*/ T40 w 61"/>
                  <a:gd name="T42" fmla="+- 0 2892 2867"/>
                  <a:gd name="T43" fmla="*/ 2892 h 112"/>
                  <a:gd name="T44" fmla="+- 0 6560 6502"/>
                  <a:gd name="T45" fmla="*/ T44 w 61"/>
                  <a:gd name="T46" fmla="+- 0 2899 2867"/>
                  <a:gd name="T47" fmla="*/ 2899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1" h="112">
                    <a:moveTo>
                      <a:pt x="58" y="32"/>
                    </a:moveTo>
                    <a:lnTo>
                      <a:pt x="47" y="32"/>
                    </a:lnTo>
                    <a:lnTo>
                      <a:pt x="47" y="29"/>
                    </a:lnTo>
                    <a:lnTo>
                      <a:pt x="46" y="27"/>
                    </a:lnTo>
                    <a:lnTo>
                      <a:pt x="45" y="24"/>
                    </a:lnTo>
                    <a:lnTo>
                      <a:pt x="42" y="20"/>
                    </a:lnTo>
                    <a:lnTo>
                      <a:pt x="38" y="18"/>
                    </a:lnTo>
                    <a:lnTo>
                      <a:pt x="33" y="18"/>
                    </a:lnTo>
                    <a:lnTo>
                      <a:pt x="53" y="18"/>
                    </a:lnTo>
                    <a:lnTo>
                      <a:pt x="55" y="20"/>
                    </a:lnTo>
                    <a:lnTo>
                      <a:pt x="58" y="25"/>
                    </a:lnTo>
                    <a:lnTo>
                      <a:pt x="58" y="3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3" name="Freeform 604"/>
              <p:cNvSpPr>
                <a:spLocks/>
              </p:cNvSpPr>
              <p:nvPr/>
            </p:nvSpPr>
            <p:spPr bwMode="auto">
              <a:xfrm>
                <a:off x="6502" y="2867"/>
                <a:ext cx="61" cy="112"/>
              </a:xfrm>
              <a:custGeom>
                <a:avLst/>
                <a:gdLst>
                  <a:gd name="T0" fmla="+- 0 6558 6502"/>
                  <a:gd name="T1" fmla="*/ T0 w 61"/>
                  <a:gd name="T2" fmla="+- 0 2958 2867"/>
                  <a:gd name="T3" fmla="*/ 2958 h 112"/>
                  <a:gd name="T4" fmla="+- 0 6535 6502"/>
                  <a:gd name="T5" fmla="*/ T4 w 61"/>
                  <a:gd name="T6" fmla="+- 0 2958 2867"/>
                  <a:gd name="T7" fmla="*/ 2958 h 112"/>
                  <a:gd name="T8" fmla="+- 0 6542 6502"/>
                  <a:gd name="T9" fmla="*/ T8 w 61"/>
                  <a:gd name="T10" fmla="+- 0 2958 2867"/>
                  <a:gd name="T11" fmla="*/ 2958 h 112"/>
                  <a:gd name="T12" fmla="+- 0 6546 6502"/>
                  <a:gd name="T13" fmla="*/ T12 w 61"/>
                  <a:gd name="T14" fmla="+- 0 2955 2867"/>
                  <a:gd name="T15" fmla="*/ 2955 h 112"/>
                  <a:gd name="T16" fmla="+- 0 6549 6502"/>
                  <a:gd name="T17" fmla="*/ T16 w 61"/>
                  <a:gd name="T18" fmla="+- 0 2951 2867"/>
                  <a:gd name="T19" fmla="*/ 2951 h 112"/>
                  <a:gd name="T20" fmla="+- 0 6550 6502"/>
                  <a:gd name="T21" fmla="*/ T20 w 61"/>
                  <a:gd name="T22" fmla="+- 0 2948 2867"/>
                  <a:gd name="T23" fmla="*/ 2948 h 112"/>
                  <a:gd name="T24" fmla="+- 0 6551 6502"/>
                  <a:gd name="T25" fmla="*/ T24 w 61"/>
                  <a:gd name="T26" fmla="+- 0 2945 2867"/>
                  <a:gd name="T27" fmla="*/ 2945 h 112"/>
                  <a:gd name="T28" fmla="+- 0 6551 6502"/>
                  <a:gd name="T29" fmla="*/ T28 w 61"/>
                  <a:gd name="T30" fmla="+- 0 2937 2867"/>
                  <a:gd name="T31" fmla="*/ 2937 h 112"/>
                  <a:gd name="T32" fmla="+- 0 6549 6502"/>
                  <a:gd name="T33" fmla="*/ T32 w 61"/>
                  <a:gd name="T34" fmla="+- 0 2933 2867"/>
                  <a:gd name="T35" fmla="*/ 2933 h 112"/>
                  <a:gd name="T36" fmla="+- 0 6545 6502"/>
                  <a:gd name="T37" fmla="*/ T36 w 61"/>
                  <a:gd name="T38" fmla="+- 0 2930 2867"/>
                  <a:gd name="T39" fmla="*/ 2930 h 112"/>
                  <a:gd name="T40" fmla="+- 0 6543 6502"/>
                  <a:gd name="T41" fmla="*/ T40 w 61"/>
                  <a:gd name="T42" fmla="+- 0 2929 2867"/>
                  <a:gd name="T43" fmla="*/ 2929 h 112"/>
                  <a:gd name="T44" fmla="+- 0 6540 6502"/>
                  <a:gd name="T45" fmla="*/ T44 w 61"/>
                  <a:gd name="T46" fmla="+- 0 2927 2867"/>
                  <a:gd name="T47" fmla="*/ 2927 h 112"/>
                  <a:gd name="T48" fmla="+- 0 6535 6502"/>
                  <a:gd name="T49" fmla="*/ T48 w 61"/>
                  <a:gd name="T50" fmla="+- 0 2926 2867"/>
                  <a:gd name="T51" fmla="*/ 2926 h 112"/>
                  <a:gd name="T52" fmla="+- 0 6559 6502"/>
                  <a:gd name="T53" fmla="*/ T52 w 61"/>
                  <a:gd name="T54" fmla="+- 0 2926 2867"/>
                  <a:gd name="T55" fmla="*/ 2926 h 112"/>
                  <a:gd name="T56" fmla="+- 0 6562 6502"/>
                  <a:gd name="T57" fmla="*/ T56 w 61"/>
                  <a:gd name="T58" fmla="+- 0 2932 2867"/>
                  <a:gd name="T59" fmla="*/ 2932 h 112"/>
                  <a:gd name="T60" fmla="+- 0 6562 6502"/>
                  <a:gd name="T61" fmla="*/ T60 w 61"/>
                  <a:gd name="T62" fmla="+- 0 2950 2867"/>
                  <a:gd name="T63" fmla="*/ 2950 h 112"/>
                  <a:gd name="T64" fmla="+- 0 6558 6502"/>
                  <a:gd name="T65" fmla="*/ T64 w 61"/>
                  <a:gd name="T66" fmla="+- 0 2958 2867"/>
                  <a:gd name="T67" fmla="*/ 2958 h 112"/>
                  <a:gd name="T68" fmla="+- 0 6558 6502"/>
                  <a:gd name="T69" fmla="*/ T68 w 61"/>
                  <a:gd name="T70" fmla="+- 0 2958 2867"/>
                  <a:gd name="T71" fmla="*/ 2958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1" h="112">
                    <a:moveTo>
                      <a:pt x="56" y="91"/>
                    </a:moveTo>
                    <a:lnTo>
                      <a:pt x="33" y="91"/>
                    </a:lnTo>
                    <a:lnTo>
                      <a:pt x="40" y="91"/>
                    </a:lnTo>
                    <a:lnTo>
                      <a:pt x="44" y="88"/>
                    </a:lnTo>
                    <a:lnTo>
                      <a:pt x="47" y="84"/>
                    </a:lnTo>
                    <a:lnTo>
                      <a:pt x="48" y="81"/>
                    </a:lnTo>
                    <a:lnTo>
                      <a:pt x="49" y="78"/>
                    </a:lnTo>
                    <a:lnTo>
                      <a:pt x="49" y="70"/>
                    </a:lnTo>
                    <a:lnTo>
                      <a:pt x="47" y="66"/>
                    </a:lnTo>
                    <a:lnTo>
                      <a:pt x="43" y="63"/>
                    </a:lnTo>
                    <a:lnTo>
                      <a:pt x="41" y="62"/>
                    </a:lnTo>
                    <a:lnTo>
                      <a:pt x="38" y="60"/>
                    </a:lnTo>
                    <a:lnTo>
                      <a:pt x="33" y="59"/>
                    </a:lnTo>
                    <a:lnTo>
                      <a:pt x="57" y="59"/>
                    </a:lnTo>
                    <a:lnTo>
                      <a:pt x="60" y="65"/>
                    </a:lnTo>
                    <a:lnTo>
                      <a:pt x="60" y="83"/>
                    </a:lnTo>
                    <a:lnTo>
                      <a:pt x="56"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4" name="Freeform 603"/>
              <p:cNvSpPr>
                <a:spLocks/>
              </p:cNvSpPr>
              <p:nvPr/>
            </p:nvSpPr>
            <p:spPr bwMode="auto">
              <a:xfrm>
                <a:off x="6502" y="2867"/>
                <a:ext cx="61" cy="112"/>
              </a:xfrm>
              <a:custGeom>
                <a:avLst/>
                <a:gdLst>
                  <a:gd name="T0" fmla="+- 0 6535 6502"/>
                  <a:gd name="T1" fmla="*/ T0 w 61"/>
                  <a:gd name="T2" fmla="+- 0 2979 2867"/>
                  <a:gd name="T3" fmla="*/ 2979 h 112"/>
                  <a:gd name="T4" fmla="+- 0 6529 6502"/>
                  <a:gd name="T5" fmla="*/ T4 w 61"/>
                  <a:gd name="T6" fmla="+- 0 2979 2867"/>
                  <a:gd name="T7" fmla="*/ 2979 h 112"/>
                  <a:gd name="T8" fmla="+- 0 6529 6502"/>
                  <a:gd name="T9" fmla="*/ T8 w 61"/>
                  <a:gd name="T10" fmla="+- 0 2967 2867"/>
                  <a:gd name="T11" fmla="*/ 2967 h 112"/>
                  <a:gd name="T12" fmla="+- 0 6517 6502"/>
                  <a:gd name="T13" fmla="*/ T12 w 61"/>
                  <a:gd name="T14" fmla="+- 0 2966 2867"/>
                  <a:gd name="T15" fmla="*/ 2966 h 112"/>
                  <a:gd name="T16" fmla="+- 0 6509 6502"/>
                  <a:gd name="T17" fmla="*/ T16 w 61"/>
                  <a:gd name="T18" fmla="+- 0 2962 2867"/>
                  <a:gd name="T19" fmla="*/ 2962 h 112"/>
                  <a:gd name="T20" fmla="+- 0 6503 6502"/>
                  <a:gd name="T21" fmla="*/ T20 w 61"/>
                  <a:gd name="T22" fmla="+- 0 2951 2867"/>
                  <a:gd name="T23" fmla="*/ 2951 h 112"/>
                  <a:gd name="T24" fmla="+- 0 6502 6502"/>
                  <a:gd name="T25" fmla="*/ T24 w 61"/>
                  <a:gd name="T26" fmla="+- 0 2945 2867"/>
                  <a:gd name="T27" fmla="*/ 2945 h 112"/>
                  <a:gd name="T28" fmla="+- 0 6502 6502"/>
                  <a:gd name="T29" fmla="*/ T28 w 61"/>
                  <a:gd name="T30" fmla="+- 0 2938 2867"/>
                  <a:gd name="T31" fmla="*/ 2938 h 112"/>
                  <a:gd name="T32" fmla="+- 0 6512 6502"/>
                  <a:gd name="T33" fmla="*/ T32 w 61"/>
                  <a:gd name="T34" fmla="+- 0 2938 2867"/>
                  <a:gd name="T35" fmla="*/ 2938 h 112"/>
                  <a:gd name="T36" fmla="+- 0 6513 6502"/>
                  <a:gd name="T37" fmla="*/ T36 w 61"/>
                  <a:gd name="T38" fmla="+- 0 2944 2867"/>
                  <a:gd name="T39" fmla="*/ 2944 h 112"/>
                  <a:gd name="T40" fmla="+- 0 6513 6502"/>
                  <a:gd name="T41" fmla="*/ T40 w 61"/>
                  <a:gd name="T42" fmla="+- 0 2948 2867"/>
                  <a:gd name="T43" fmla="*/ 2948 h 112"/>
                  <a:gd name="T44" fmla="+- 0 6515 6502"/>
                  <a:gd name="T45" fmla="*/ T44 w 61"/>
                  <a:gd name="T46" fmla="+- 0 2951 2867"/>
                  <a:gd name="T47" fmla="*/ 2951 h 112"/>
                  <a:gd name="T48" fmla="+- 0 6517 6502"/>
                  <a:gd name="T49" fmla="*/ T48 w 61"/>
                  <a:gd name="T50" fmla="+- 0 2955 2867"/>
                  <a:gd name="T51" fmla="*/ 2955 h 112"/>
                  <a:gd name="T52" fmla="+- 0 6522 6502"/>
                  <a:gd name="T53" fmla="*/ T52 w 61"/>
                  <a:gd name="T54" fmla="+- 0 2957 2867"/>
                  <a:gd name="T55" fmla="*/ 2957 h 112"/>
                  <a:gd name="T56" fmla="+- 0 6529 6502"/>
                  <a:gd name="T57" fmla="*/ T56 w 61"/>
                  <a:gd name="T58" fmla="+- 0 2958 2867"/>
                  <a:gd name="T59" fmla="*/ 2958 h 112"/>
                  <a:gd name="T60" fmla="+- 0 6535 6502"/>
                  <a:gd name="T61" fmla="*/ T60 w 61"/>
                  <a:gd name="T62" fmla="+- 0 2958 2867"/>
                  <a:gd name="T63" fmla="*/ 2958 h 112"/>
                  <a:gd name="T64" fmla="+- 0 6535 6502"/>
                  <a:gd name="T65" fmla="*/ T64 w 61"/>
                  <a:gd name="T66" fmla="+- 0 2958 2867"/>
                  <a:gd name="T67" fmla="*/ 2958 h 112"/>
                  <a:gd name="T68" fmla="+- 0 6558 6502"/>
                  <a:gd name="T69" fmla="*/ T68 w 61"/>
                  <a:gd name="T70" fmla="+- 0 2958 2867"/>
                  <a:gd name="T71" fmla="*/ 2958 h 112"/>
                  <a:gd name="T72" fmla="+- 0 6551 6502"/>
                  <a:gd name="T73" fmla="*/ T72 w 61"/>
                  <a:gd name="T74" fmla="+- 0 2962 2867"/>
                  <a:gd name="T75" fmla="*/ 2962 h 112"/>
                  <a:gd name="T76" fmla="+- 0 6548 6502"/>
                  <a:gd name="T77" fmla="*/ T76 w 61"/>
                  <a:gd name="T78" fmla="+- 0 2965 2867"/>
                  <a:gd name="T79" fmla="*/ 2965 h 112"/>
                  <a:gd name="T80" fmla="+- 0 6542 6502"/>
                  <a:gd name="T81" fmla="*/ T80 w 61"/>
                  <a:gd name="T82" fmla="+- 0 2966 2867"/>
                  <a:gd name="T83" fmla="*/ 2966 h 112"/>
                  <a:gd name="T84" fmla="+- 0 6535 6502"/>
                  <a:gd name="T85" fmla="*/ T84 w 61"/>
                  <a:gd name="T86" fmla="+- 0 2967 2867"/>
                  <a:gd name="T87" fmla="*/ 2967 h 112"/>
                  <a:gd name="T88" fmla="+- 0 6535 6502"/>
                  <a:gd name="T89" fmla="*/ T88 w 61"/>
                  <a:gd name="T90" fmla="+- 0 2979 2867"/>
                  <a:gd name="T91" fmla="*/ 2979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1" h="112">
                    <a:moveTo>
                      <a:pt x="33" y="112"/>
                    </a:moveTo>
                    <a:lnTo>
                      <a:pt x="27" y="112"/>
                    </a:lnTo>
                    <a:lnTo>
                      <a:pt x="27" y="100"/>
                    </a:lnTo>
                    <a:lnTo>
                      <a:pt x="15" y="99"/>
                    </a:lnTo>
                    <a:lnTo>
                      <a:pt x="7" y="95"/>
                    </a:lnTo>
                    <a:lnTo>
                      <a:pt x="1" y="84"/>
                    </a:lnTo>
                    <a:lnTo>
                      <a:pt x="0" y="78"/>
                    </a:lnTo>
                    <a:lnTo>
                      <a:pt x="0" y="71"/>
                    </a:lnTo>
                    <a:lnTo>
                      <a:pt x="10" y="71"/>
                    </a:lnTo>
                    <a:lnTo>
                      <a:pt x="11" y="77"/>
                    </a:lnTo>
                    <a:lnTo>
                      <a:pt x="11" y="81"/>
                    </a:lnTo>
                    <a:lnTo>
                      <a:pt x="13" y="84"/>
                    </a:lnTo>
                    <a:lnTo>
                      <a:pt x="15" y="88"/>
                    </a:lnTo>
                    <a:lnTo>
                      <a:pt x="20" y="90"/>
                    </a:lnTo>
                    <a:lnTo>
                      <a:pt x="27" y="91"/>
                    </a:lnTo>
                    <a:lnTo>
                      <a:pt x="33" y="91"/>
                    </a:lnTo>
                    <a:lnTo>
                      <a:pt x="56" y="91"/>
                    </a:lnTo>
                    <a:lnTo>
                      <a:pt x="49" y="95"/>
                    </a:lnTo>
                    <a:lnTo>
                      <a:pt x="46" y="98"/>
                    </a:lnTo>
                    <a:lnTo>
                      <a:pt x="40" y="99"/>
                    </a:lnTo>
                    <a:lnTo>
                      <a:pt x="33" y="100"/>
                    </a:lnTo>
                    <a:lnTo>
                      <a:pt x="33" y="11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17" name="Group 600"/>
            <p:cNvGrpSpPr>
              <a:grpSpLocks/>
            </p:cNvGrpSpPr>
            <p:nvPr/>
          </p:nvGrpSpPr>
          <p:grpSpPr bwMode="auto">
            <a:xfrm>
              <a:off x="5865" y="2542"/>
              <a:ext cx="397" cy="189"/>
              <a:chOff x="5865" y="2542"/>
              <a:chExt cx="397" cy="189"/>
            </a:xfrm>
          </p:grpSpPr>
          <p:sp>
            <p:nvSpPr>
              <p:cNvPr id="329" name="Freeform 601"/>
              <p:cNvSpPr>
                <a:spLocks/>
              </p:cNvSpPr>
              <p:nvPr/>
            </p:nvSpPr>
            <p:spPr bwMode="auto">
              <a:xfrm>
                <a:off x="5865" y="2542"/>
                <a:ext cx="397" cy="189"/>
              </a:xfrm>
              <a:custGeom>
                <a:avLst/>
                <a:gdLst>
                  <a:gd name="T0" fmla="+- 0 5865 5865"/>
                  <a:gd name="T1" fmla="*/ T0 w 397"/>
                  <a:gd name="T2" fmla="+- 0 2542 2542"/>
                  <a:gd name="T3" fmla="*/ 2542 h 189"/>
                  <a:gd name="T4" fmla="+- 0 6262 5865"/>
                  <a:gd name="T5" fmla="*/ T4 w 397"/>
                  <a:gd name="T6" fmla="+- 0 2542 2542"/>
                  <a:gd name="T7" fmla="*/ 2542 h 189"/>
                  <a:gd name="T8" fmla="+- 0 6262 5865"/>
                  <a:gd name="T9" fmla="*/ T8 w 397"/>
                  <a:gd name="T10" fmla="+- 0 2730 2542"/>
                  <a:gd name="T11" fmla="*/ 2730 h 189"/>
                  <a:gd name="T12" fmla="+- 0 5865 5865"/>
                  <a:gd name="T13" fmla="*/ T12 w 397"/>
                  <a:gd name="T14" fmla="+- 0 2730 2542"/>
                  <a:gd name="T15" fmla="*/ 2730 h 189"/>
                  <a:gd name="T16" fmla="+- 0 5865 5865"/>
                  <a:gd name="T17" fmla="*/ T16 w 397"/>
                  <a:gd name="T18" fmla="+- 0 2542 2542"/>
                  <a:gd name="T19" fmla="*/ 2542 h 189"/>
                </a:gdLst>
                <a:ahLst/>
                <a:cxnLst>
                  <a:cxn ang="0">
                    <a:pos x="T1" y="T3"/>
                  </a:cxn>
                  <a:cxn ang="0">
                    <a:pos x="T5" y="T7"/>
                  </a:cxn>
                  <a:cxn ang="0">
                    <a:pos x="T9" y="T11"/>
                  </a:cxn>
                  <a:cxn ang="0">
                    <a:pos x="T13" y="T15"/>
                  </a:cxn>
                  <a:cxn ang="0">
                    <a:pos x="T17" y="T19"/>
                  </a:cxn>
                </a:cxnLst>
                <a:rect l="0" t="0" r="r" b="b"/>
                <a:pathLst>
                  <a:path w="397" h="189">
                    <a:moveTo>
                      <a:pt x="0" y="0"/>
                    </a:moveTo>
                    <a:lnTo>
                      <a:pt x="397" y="0"/>
                    </a:lnTo>
                    <a:lnTo>
                      <a:pt x="397" y="188"/>
                    </a:lnTo>
                    <a:lnTo>
                      <a:pt x="0" y="188"/>
                    </a:lnTo>
                    <a:lnTo>
                      <a:pt x="0" y="0"/>
                    </a:lnTo>
                    <a:close/>
                  </a:path>
                </a:pathLst>
              </a:custGeom>
              <a:noFill/>
              <a:ln w="15684">
                <a:solidFill>
                  <a:srgbClr val="9BD0D5"/>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18" name="Group 598"/>
            <p:cNvGrpSpPr>
              <a:grpSpLocks/>
            </p:cNvGrpSpPr>
            <p:nvPr/>
          </p:nvGrpSpPr>
          <p:grpSpPr bwMode="auto">
            <a:xfrm>
              <a:off x="6088" y="2566"/>
              <a:ext cx="151" cy="141"/>
              <a:chOff x="6088" y="2566"/>
              <a:chExt cx="151" cy="141"/>
            </a:xfrm>
          </p:grpSpPr>
          <p:sp>
            <p:nvSpPr>
              <p:cNvPr id="328" name="Freeform 599"/>
              <p:cNvSpPr>
                <a:spLocks/>
              </p:cNvSpPr>
              <p:nvPr/>
            </p:nvSpPr>
            <p:spPr bwMode="auto">
              <a:xfrm>
                <a:off x="6088" y="2566"/>
                <a:ext cx="151" cy="141"/>
              </a:xfrm>
              <a:custGeom>
                <a:avLst/>
                <a:gdLst>
                  <a:gd name="T0" fmla="+- 0 6239 6088"/>
                  <a:gd name="T1" fmla="*/ T0 w 151"/>
                  <a:gd name="T2" fmla="+- 0 2707 2566"/>
                  <a:gd name="T3" fmla="*/ 2707 h 141"/>
                  <a:gd name="T4" fmla="+- 0 6107 6088"/>
                  <a:gd name="T5" fmla="*/ T4 w 151"/>
                  <a:gd name="T6" fmla="+- 0 2695 2566"/>
                  <a:gd name="T7" fmla="*/ 2695 h 141"/>
                  <a:gd name="T8" fmla="+- 0 6118 6088"/>
                  <a:gd name="T9" fmla="*/ T8 w 151"/>
                  <a:gd name="T10" fmla="+- 0 2678 2566"/>
                  <a:gd name="T11" fmla="*/ 2678 h 141"/>
                  <a:gd name="T12" fmla="+- 0 6124 6088"/>
                  <a:gd name="T13" fmla="*/ T12 w 151"/>
                  <a:gd name="T14" fmla="+- 0 2659 2566"/>
                  <a:gd name="T15" fmla="*/ 2659 h 141"/>
                  <a:gd name="T16" fmla="+- 0 6115 6088"/>
                  <a:gd name="T17" fmla="*/ T16 w 151"/>
                  <a:gd name="T18" fmla="+- 0 2594 2566"/>
                  <a:gd name="T19" fmla="*/ 2594 h 141"/>
                  <a:gd name="T20" fmla="+- 0 6088 6088"/>
                  <a:gd name="T21" fmla="*/ T20 w 151"/>
                  <a:gd name="T22" fmla="+- 0 2566 2566"/>
                  <a:gd name="T23" fmla="*/ 2566 h 141"/>
                  <a:gd name="T24" fmla="+- 0 6239 6088"/>
                  <a:gd name="T25" fmla="*/ T24 w 151"/>
                  <a:gd name="T26" fmla="+- 0 2566 2566"/>
                  <a:gd name="T27" fmla="*/ 2566 h 141"/>
                  <a:gd name="T28" fmla="+- 0 6239 6088"/>
                  <a:gd name="T29" fmla="*/ T28 w 151"/>
                  <a:gd name="T30" fmla="+- 0 2707 2566"/>
                  <a:gd name="T31" fmla="*/ 2707 h 14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1" h="141">
                    <a:moveTo>
                      <a:pt x="151" y="141"/>
                    </a:moveTo>
                    <a:lnTo>
                      <a:pt x="19" y="129"/>
                    </a:lnTo>
                    <a:lnTo>
                      <a:pt x="30" y="112"/>
                    </a:lnTo>
                    <a:lnTo>
                      <a:pt x="36" y="93"/>
                    </a:lnTo>
                    <a:lnTo>
                      <a:pt x="27" y="28"/>
                    </a:lnTo>
                    <a:lnTo>
                      <a:pt x="0" y="0"/>
                    </a:lnTo>
                    <a:lnTo>
                      <a:pt x="151" y="0"/>
                    </a:lnTo>
                    <a:lnTo>
                      <a:pt x="151"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19" name="Group 596"/>
            <p:cNvGrpSpPr>
              <a:grpSpLocks/>
            </p:cNvGrpSpPr>
            <p:nvPr/>
          </p:nvGrpSpPr>
          <p:grpSpPr bwMode="auto">
            <a:xfrm>
              <a:off x="5885" y="2566"/>
              <a:ext cx="143" cy="141"/>
              <a:chOff x="5885" y="2566"/>
              <a:chExt cx="143" cy="141"/>
            </a:xfrm>
          </p:grpSpPr>
          <p:sp>
            <p:nvSpPr>
              <p:cNvPr id="327" name="Freeform 597"/>
              <p:cNvSpPr>
                <a:spLocks/>
              </p:cNvSpPr>
              <p:nvPr/>
            </p:nvSpPr>
            <p:spPr bwMode="auto">
              <a:xfrm>
                <a:off x="5885" y="2566"/>
                <a:ext cx="143" cy="141"/>
              </a:xfrm>
              <a:custGeom>
                <a:avLst/>
                <a:gdLst>
                  <a:gd name="T0" fmla="+- 0 6022 5885"/>
                  <a:gd name="T1" fmla="*/ T0 w 143"/>
                  <a:gd name="T2" fmla="+- 0 2707 2566"/>
                  <a:gd name="T3" fmla="*/ 2707 h 141"/>
                  <a:gd name="T4" fmla="+- 0 5885 5885"/>
                  <a:gd name="T5" fmla="*/ T4 w 143"/>
                  <a:gd name="T6" fmla="+- 0 2707 2566"/>
                  <a:gd name="T7" fmla="*/ 2707 h 141"/>
                  <a:gd name="T8" fmla="+- 0 5885 5885"/>
                  <a:gd name="T9" fmla="*/ T8 w 143"/>
                  <a:gd name="T10" fmla="+- 0 2566 2566"/>
                  <a:gd name="T11" fmla="*/ 2566 h 141"/>
                  <a:gd name="T12" fmla="+- 0 6028 5885"/>
                  <a:gd name="T13" fmla="*/ T12 w 143"/>
                  <a:gd name="T14" fmla="+- 0 2568 2566"/>
                  <a:gd name="T15" fmla="*/ 2568 h 141"/>
                  <a:gd name="T16" fmla="+- 0 6013 5885"/>
                  <a:gd name="T17" fmla="*/ T16 w 143"/>
                  <a:gd name="T18" fmla="+- 0 2580 2566"/>
                  <a:gd name="T19" fmla="*/ 2580 h 141"/>
                  <a:gd name="T20" fmla="+- 0 6001 5885"/>
                  <a:gd name="T21" fmla="*/ T20 w 143"/>
                  <a:gd name="T22" fmla="+- 0 2596 2566"/>
                  <a:gd name="T23" fmla="*/ 2596 h 141"/>
                  <a:gd name="T24" fmla="+- 0 5994 5885"/>
                  <a:gd name="T25" fmla="*/ T24 w 143"/>
                  <a:gd name="T26" fmla="+- 0 2617 2566"/>
                  <a:gd name="T27" fmla="*/ 2617 h 141"/>
                  <a:gd name="T28" fmla="+- 0 5991 5885"/>
                  <a:gd name="T29" fmla="*/ T28 w 143"/>
                  <a:gd name="T30" fmla="+- 0 2639 2566"/>
                  <a:gd name="T31" fmla="*/ 2639 h 141"/>
                  <a:gd name="T32" fmla="+- 0 5992 5885"/>
                  <a:gd name="T33" fmla="*/ T32 w 143"/>
                  <a:gd name="T34" fmla="+- 0 2655 2566"/>
                  <a:gd name="T35" fmla="*/ 2655 h 141"/>
                  <a:gd name="T36" fmla="+- 0 5998 5885"/>
                  <a:gd name="T37" fmla="*/ T36 w 143"/>
                  <a:gd name="T38" fmla="+- 0 2675 2566"/>
                  <a:gd name="T39" fmla="*/ 2675 h 141"/>
                  <a:gd name="T40" fmla="+- 0 6008 5885"/>
                  <a:gd name="T41" fmla="*/ T40 w 143"/>
                  <a:gd name="T42" fmla="+- 0 2692 2566"/>
                  <a:gd name="T43" fmla="*/ 2692 h 141"/>
                  <a:gd name="T44" fmla="+- 0 6022 5885"/>
                  <a:gd name="T45" fmla="*/ T44 w 143"/>
                  <a:gd name="T46" fmla="+- 0 2707 2566"/>
                  <a:gd name="T47" fmla="*/ 2707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3" h="141">
                    <a:moveTo>
                      <a:pt x="137" y="141"/>
                    </a:moveTo>
                    <a:lnTo>
                      <a:pt x="0" y="141"/>
                    </a:lnTo>
                    <a:lnTo>
                      <a:pt x="0" y="0"/>
                    </a:lnTo>
                    <a:lnTo>
                      <a:pt x="143" y="2"/>
                    </a:lnTo>
                    <a:lnTo>
                      <a:pt x="128" y="14"/>
                    </a:lnTo>
                    <a:lnTo>
                      <a:pt x="116" y="30"/>
                    </a:lnTo>
                    <a:lnTo>
                      <a:pt x="109" y="51"/>
                    </a:lnTo>
                    <a:lnTo>
                      <a:pt x="106" y="73"/>
                    </a:lnTo>
                    <a:lnTo>
                      <a:pt x="107" y="89"/>
                    </a:lnTo>
                    <a:lnTo>
                      <a:pt x="113" y="109"/>
                    </a:lnTo>
                    <a:lnTo>
                      <a:pt x="123" y="126"/>
                    </a:lnTo>
                    <a:lnTo>
                      <a:pt x="137"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20" name="Group 590"/>
            <p:cNvGrpSpPr>
              <a:grpSpLocks/>
            </p:cNvGrpSpPr>
            <p:nvPr/>
          </p:nvGrpSpPr>
          <p:grpSpPr bwMode="auto">
            <a:xfrm>
              <a:off x="6029" y="2579"/>
              <a:ext cx="61" cy="112"/>
              <a:chOff x="6029" y="2579"/>
              <a:chExt cx="61" cy="112"/>
            </a:xfrm>
          </p:grpSpPr>
          <p:sp>
            <p:nvSpPr>
              <p:cNvPr id="322" name="Freeform 595"/>
              <p:cNvSpPr>
                <a:spLocks/>
              </p:cNvSpPr>
              <p:nvPr/>
            </p:nvSpPr>
            <p:spPr bwMode="auto">
              <a:xfrm>
                <a:off x="6029" y="2579"/>
                <a:ext cx="61" cy="112"/>
              </a:xfrm>
              <a:custGeom>
                <a:avLst/>
                <a:gdLst>
                  <a:gd name="T0" fmla="+- 0 6062 6029"/>
                  <a:gd name="T1" fmla="*/ T0 w 61"/>
                  <a:gd name="T2" fmla="+- 0 2670 2579"/>
                  <a:gd name="T3" fmla="*/ 2670 h 112"/>
                  <a:gd name="T4" fmla="+- 0 6057 6029"/>
                  <a:gd name="T5" fmla="*/ T4 w 61"/>
                  <a:gd name="T6" fmla="+- 0 2670 2579"/>
                  <a:gd name="T7" fmla="*/ 2670 h 112"/>
                  <a:gd name="T8" fmla="+- 0 6057 6029"/>
                  <a:gd name="T9" fmla="*/ T8 w 61"/>
                  <a:gd name="T10" fmla="+- 0 2636 2579"/>
                  <a:gd name="T11" fmla="*/ 2636 h 112"/>
                  <a:gd name="T12" fmla="+- 0 6048 6029"/>
                  <a:gd name="T13" fmla="*/ T12 w 61"/>
                  <a:gd name="T14" fmla="+- 0 2635 2579"/>
                  <a:gd name="T15" fmla="*/ 2635 h 112"/>
                  <a:gd name="T16" fmla="+- 0 6041 6029"/>
                  <a:gd name="T17" fmla="*/ T16 w 61"/>
                  <a:gd name="T18" fmla="+- 0 2632 2579"/>
                  <a:gd name="T19" fmla="*/ 2632 h 112"/>
                  <a:gd name="T20" fmla="+- 0 6033 6029"/>
                  <a:gd name="T21" fmla="*/ T20 w 61"/>
                  <a:gd name="T22" fmla="+- 0 2624 2579"/>
                  <a:gd name="T23" fmla="*/ 2624 h 112"/>
                  <a:gd name="T24" fmla="+- 0 6031 6029"/>
                  <a:gd name="T25" fmla="*/ T24 w 61"/>
                  <a:gd name="T26" fmla="+- 0 2619 2579"/>
                  <a:gd name="T27" fmla="*/ 2619 h 112"/>
                  <a:gd name="T28" fmla="+- 0 6031 6029"/>
                  <a:gd name="T29" fmla="*/ T28 w 61"/>
                  <a:gd name="T30" fmla="+- 0 2605 2579"/>
                  <a:gd name="T31" fmla="*/ 2605 h 112"/>
                  <a:gd name="T32" fmla="+- 0 6033 6029"/>
                  <a:gd name="T33" fmla="*/ T32 w 61"/>
                  <a:gd name="T34" fmla="+- 0 2600 2579"/>
                  <a:gd name="T35" fmla="*/ 2600 h 112"/>
                  <a:gd name="T36" fmla="+- 0 6042 6029"/>
                  <a:gd name="T37" fmla="*/ T36 w 61"/>
                  <a:gd name="T38" fmla="+- 0 2590 2579"/>
                  <a:gd name="T39" fmla="*/ 2590 h 112"/>
                  <a:gd name="T40" fmla="+- 0 6048 6029"/>
                  <a:gd name="T41" fmla="*/ T40 w 61"/>
                  <a:gd name="T42" fmla="+- 0 2587 2579"/>
                  <a:gd name="T43" fmla="*/ 2587 h 112"/>
                  <a:gd name="T44" fmla="+- 0 6057 6029"/>
                  <a:gd name="T45" fmla="*/ T44 w 61"/>
                  <a:gd name="T46" fmla="+- 0 2587 2579"/>
                  <a:gd name="T47" fmla="*/ 2587 h 112"/>
                  <a:gd name="T48" fmla="+- 0 6057 6029"/>
                  <a:gd name="T49" fmla="*/ T48 w 61"/>
                  <a:gd name="T50" fmla="+- 0 2579 2579"/>
                  <a:gd name="T51" fmla="*/ 2579 h 112"/>
                  <a:gd name="T52" fmla="+- 0 6062 6029"/>
                  <a:gd name="T53" fmla="*/ T52 w 61"/>
                  <a:gd name="T54" fmla="+- 0 2579 2579"/>
                  <a:gd name="T55" fmla="*/ 2579 h 112"/>
                  <a:gd name="T56" fmla="+- 0 6062 6029"/>
                  <a:gd name="T57" fmla="*/ T56 w 61"/>
                  <a:gd name="T58" fmla="+- 0 2587 2579"/>
                  <a:gd name="T59" fmla="*/ 2587 h 112"/>
                  <a:gd name="T60" fmla="+- 0 6070 6029"/>
                  <a:gd name="T61" fmla="*/ T60 w 61"/>
                  <a:gd name="T62" fmla="+- 0 2588 2579"/>
                  <a:gd name="T63" fmla="*/ 2588 h 112"/>
                  <a:gd name="T64" fmla="+- 0 6076 6029"/>
                  <a:gd name="T65" fmla="*/ T64 w 61"/>
                  <a:gd name="T66" fmla="+- 0 2590 2579"/>
                  <a:gd name="T67" fmla="*/ 2590 h 112"/>
                  <a:gd name="T68" fmla="+- 0 6081 6029"/>
                  <a:gd name="T69" fmla="*/ T68 w 61"/>
                  <a:gd name="T70" fmla="+- 0 2594 2579"/>
                  <a:gd name="T71" fmla="*/ 2594 h 112"/>
                  <a:gd name="T72" fmla="+- 0 6083 6029"/>
                  <a:gd name="T73" fmla="*/ T72 w 61"/>
                  <a:gd name="T74" fmla="+- 0 2596 2579"/>
                  <a:gd name="T75" fmla="*/ 2596 h 112"/>
                  <a:gd name="T76" fmla="+- 0 6057 6029"/>
                  <a:gd name="T77" fmla="*/ T76 w 61"/>
                  <a:gd name="T78" fmla="+- 0 2596 2579"/>
                  <a:gd name="T79" fmla="*/ 2596 h 112"/>
                  <a:gd name="T80" fmla="+- 0 6051 6029"/>
                  <a:gd name="T81" fmla="*/ T80 w 61"/>
                  <a:gd name="T82" fmla="+- 0 2597 2579"/>
                  <a:gd name="T83" fmla="*/ 2597 h 112"/>
                  <a:gd name="T84" fmla="+- 0 6047 6029"/>
                  <a:gd name="T85" fmla="*/ T84 w 61"/>
                  <a:gd name="T86" fmla="+- 0 2598 2579"/>
                  <a:gd name="T87" fmla="*/ 2598 h 112"/>
                  <a:gd name="T88" fmla="+- 0 6045 6029"/>
                  <a:gd name="T89" fmla="*/ T88 w 61"/>
                  <a:gd name="T90" fmla="+- 0 2601 2579"/>
                  <a:gd name="T91" fmla="*/ 2601 h 112"/>
                  <a:gd name="T92" fmla="+- 0 6043 6029"/>
                  <a:gd name="T93" fmla="*/ T92 w 61"/>
                  <a:gd name="T94" fmla="+- 0 2604 2579"/>
                  <a:gd name="T95" fmla="*/ 2604 h 112"/>
                  <a:gd name="T96" fmla="+- 0 6042 6029"/>
                  <a:gd name="T97" fmla="*/ T96 w 61"/>
                  <a:gd name="T98" fmla="+- 0 2608 2579"/>
                  <a:gd name="T99" fmla="*/ 2608 h 112"/>
                  <a:gd name="T100" fmla="+- 0 6042 6029"/>
                  <a:gd name="T101" fmla="*/ T100 w 61"/>
                  <a:gd name="T102" fmla="+- 0 2615 2579"/>
                  <a:gd name="T103" fmla="*/ 2615 h 112"/>
                  <a:gd name="T104" fmla="+- 0 6043 6029"/>
                  <a:gd name="T105" fmla="*/ T104 w 61"/>
                  <a:gd name="T106" fmla="+- 0 2618 2579"/>
                  <a:gd name="T107" fmla="*/ 2618 h 112"/>
                  <a:gd name="T108" fmla="+- 0 6046 6029"/>
                  <a:gd name="T109" fmla="*/ T108 w 61"/>
                  <a:gd name="T110" fmla="+- 0 2620 2579"/>
                  <a:gd name="T111" fmla="*/ 2620 h 112"/>
                  <a:gd name="T112" fmla="+- 0 6048 6029"/>
                  <a:gd name="T113" fmla="*/ T112 w 61"/>
                  <a:gd name="T114" fmla="+- 0 2623 2579"/>
                  <a:gd name="T115" fmla="*/ 2623 h 112"/>
                  <a:gd name="T116" fmla="+- 0 6052 6029"/>
                  <a:gd name="T117" fmla="*/ T116 w 61"/>
                  <a:gd name="T118" fmla="+- 0 2624 2579"/>
                  <a:gd name="T119" fmla="*/ 2624 h 112"/>
                  <a:gd name="T120" fmla="+- 0 6057 6029"/>
                  <a:gd name="T121" fmla="*/ T120 w 61"/>
                  <a:gd name="T122" fmla="+- 0 2625 2579"/>
                  <a:gd name="T123" fmla="*/ 2625 h 112"/>
                  <a:gd name="T124" fmla="+- 0 6062 6029"/>
                  <a:gd name="T125" fmla="*/ T124 w 61"/>
                  <a:gd name="T126" fmla="+- 0 2625 2579"/>
                  <a:gd name="T127" fmla="*/ 2625 h 112"/>
                  <a:gd name="T128" fmla="+- 0 6062 6029"/>
                  <a:gd name="T129" fmla="*/ T128 w 61"/>
                  <a:gd name="T130" fmla="+- 0 2626 2579"/>
                  <a:gd name="T131" fmla="*/ 2626 h 112"/>
                  <a:gd name="T132" fmla="+- 0 6072 6029"/>
                  <a:gd name="T133" fmla="*/ T132 w 61"/>
                  <a:gd name="T134" fmla="+- 0 2629 2579"/>
                  <a:gd name="T135" fmla="*/ 2629 h 112"/>
                  <a:gd name="T136" fmla="+- 0 6078 6029"/>
                  <a:gd name="T137" fmla="*/ T136 w 61"/>
                  <a:gd name="T138" fmla="+- 0 2632 2579"/>
                  <a:gd name="T139" fmla="*/ 2632 h 112"/>
                  <a:gd name="T140" fmla="+- 0 6087 6029"/>
                  <a:gd name="T141" fmla="*/ T140 w 61"/>
                  <a:gd name="T142" fmla="+- 0 2638 2579"/>
                  <a:gd name="T143" fmla="*/ 2638 h 112"/>
                  <a:gd name="T144" fmla="+- 0 6062 6029"/>
                  <a:gd name="T145" fmla="*/ T144 w 61"/>
                  <a:gd name="T146" fmla="+- 0 2638 2579"/>
                  <a:gd name="T147" fmla="*/ 2638 h 112"/>
                  <a:gd name="T148" fmla="+- 0 6062 6029"/>
                  <a:gd name="T149" fmla="*/ T148 w 61"/>
                  <a:gd name="T150" fmla="+- 0 2670 2579"/>
                  <a:gd name="T151" fmla="*/ 2670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61" h="112">
                    <a:moveTo>
                      <a:pt x="33" y="91"/>
                    </a:moveTo>
                    <a:lnTo>
                      <a:pt x="28" y="91"/>
                    </a:lnTo>
                    <a:lnTo>
                      <a:pt x="28" y="57"/>
                    </a:lnTo>
                    <a:lnTo>
                      <a:pt x="19" y="56"/>
                    </a:lnTo>
                    <a:lnTo>
                      <a:pt x="12" y="53"/>
                    </a:lnTo>
                    <a:lnTo>
                      <a:pt x="4" y="45"/>
                    </a:lnTo>
                    <a:lnTo>
                      <a:pt x="2" y="40"/>
                    </a:lnTo>
                    <a:lnTo>
                      <a:pt x="2" y="26"/>
                    </a:lnTo>
                    <a:lnTo>
                      <a:pt x="4" y="21"/>
                    </a:lnTo>
                    <a:lnTo>
                      <a:pt x="13" y="11"/>
                    </a:lnTo>
                    <a:lnTo>
                      <a:pt x="19" y="8"/>
                    </a:lnTo>
                    <a:lnTo>
                      <a:pt x="28" y="8"/>
                    </a:lnTo>
                    <a:lnTo>
                      <a:pt x="28" y="0"/>
                    </a:lnTo>
                    <a:lnTo>
                      <a:pt x="33" y="0"/>
                    </a:lnTo>
                    <a:lnTo>
                      <a:pt x="33" y="8"/>
                    </a:lnTo>
                    <a:lnTo>
                      <a:pt x="41" y="9"/>
                    </a:lnTo>
                    <a:lnTo>
                      <a:pt x="47" y="11"/>
                    </a:lnTo>
                    <a:lnTo>
                      <a:pt x="52" y="15"/>
                    </a:lnTo>
                    <a:lnTo>
                      <a:pt x="54" y="17"/>
                    </a:lnTo>
                    <a:lnTo>
                      <a:pt x="28" y="17"/>
                    </a:lnTo>
                    <a:lnTo>
                      <a:pt x="22" y="18"/>
                    </a:lnTo>
                    <a:lnTo>
                      <a:pt x="18" y="19"/>
                    </a:lnTo>
                    <a:lnTo>
                      <a:pt x="16" y="22"/>
                    </a:lnTo>
                    <a:lnTo>
                      <a:pt x="14" y="25"/>
                    </a:lnTo>
                    <a:lnTo>
                      <a:pt x="13" y="29"/>
                    </a:lnTo>
                    <a:lnTo>
                      <a:pt x="13" y="36"/>
                    </a:lnTo>
                    <a:lnTo>
                      <a:pt x="14" y="39"/>
                    </a:lnTo>
                    <a:lnTo>
                      <a:pt x="17" y="41"/>
                    </a:lnTo>
                    <a:lnTo>
                      <a:pt x="19" y="44"/>
                    </a:lnTo>
                    <a:lnTo>
                      <a:pt x="23" y="45"/>
                    </a:lnTo>
                    <a:lnTo>
                      <a:pt x="28" y="46"/>
                    </a:lnTo>
                    <a:lnTo>
                      <a:pt x="33" y="46"/>
                    </a:lnTo>
                    <a:lnTo>
                      <a:pt x="33" y="47"/>
                    </a:lnTo>
                    <a:lnTo>
                      <a:pt x="43" y="50"/>
                    </a:lnTo>
                    <a:lnTo>
                      <a:pt x="49" y="53"/>
                    </a:lnTo>
                    <a:lnTo>
                      <a:pt x="58" y="59"/>
                    </a:lnTo>
                    <a:lnTo>
                      <a:pt x="33" y="59"/>
                    </a:lnTo>
                    <a:lnTo>
                      <a:pt x="33"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3" name="Freeform 594"/>
              <p:cNvSpPr>
                <a:spLocks/>
              </p:cNvSpPr>
              <p:nvPr/>
            </p:nvSpPr>
            <p:spPr bwMode="auto">
              <a:xfrm>
                <a:off x="6029" y="2579"/>
                <a:ext cx="61" cy="112"/>
              </a:xfrm>
              <a:custGeom>
                <a:avLst/>
                <a:gdLst>
                  <a:gd name="T0" fmla="+- 0 6062 6029"/>
                  <a:gd name="T1" fmla="*/ T0 w 61"/>
                  <a:gd name="T2" fmla="+- 0 2625 2579"/>
                  <a:gd name="T3" fmla="*/ 2625 h 112"/>
                  <a:gd name="T4" fmla="+- 0 6057 6029"/>
                  <a:gd name="T5" fmla="*/ T4 w 61"/>
                  <a:gd name="T6" fmla="+- 0 2625 2579"/>
                  <a:gd name="T7" fmla="*/ 2625 h 112"/>
                  <a:gd name="T8" fmla="+- 0 6057 6029"/>
                  <a:gd name="T9" fmla="*/ T8 w 61"/>
                  <a:gd name="T10" fmla="+- 0 2596 2579"/>
                  <a:gd name="T11" fmla="*/ 2596 h 112"/>
                  <a:gd name="T12" fmla="+- 0 6083 6029"/>
                  <a:gd name="T13" fmla="*/ T12 w 61"/>
                  <a:gd name="T14" fmla="+- 0 2596 2579"/>
                  <a:gd name="T15" fmla="*/ 2596 h 112"/>
                  <a:gd name="T16" fmla="+- 0 6062 6029"/>
                  <a:gd name="T17" fmla="*/ T16 w 61"/>
                  <a:gd name="T18" fmla="+- 0 2597 2579"/>
                  <a:gd name="T19" fmla="*/ 2597 h 112"/>
                  <a:gd name="T20" fmla="+- 0 6062 6029"/>
                  <a:gd name="T21" fmla="*/ T20 w 61"/>
                  <a:gd name="T22" fmla="+- 0 2625 2579"/>
                  <a:gd name="T23" fmla="*/ 2625 h 112"/>
                </a:gdLst>
                <a:ahLst/>
                <a:cxnLst>
                  <a:cxn ang="0">
                    <a:pos x="T1" y="T3"/>
                  </a:cxn>
                  <a:cxn ang="0">
                    <a:pos x="T5" y="T7"/>
                  </a:cxn>
                  <a:cxn ang="0">
                    <a:pos x="T9" y="T11"/>
                  </a:cxn>
                  <a:cxn ang="0">
                    <a:pos x="T13" y="T15"/>
                  </a:cxn>
                  <a:cxn ang="0">
                    <a:pos x="T17" y="T19"/>
                  </a:cxn>
                  <a:cxn ang="0">
                    <a:pos x="T21" y="T23"/>
                  </a:cxn>
                </a:cxnLst>
                <a:rect l="0" t="0" r="r" b="b"/>
                <a:pathLst>
                  <a:path w="61" h="112">
                    <a:moveTo>
                      <a:pt x="33" y="46"/>
                    </a:moveTo>
                    <a:lnTo>
                      <a:pt x="28" y="46"/>
                    </a:lnTo>
                    <a:lnTo>
                      <a:pt x="28" y="17"/>
                    </a:lnTo>
                    <a:lnTo>
                      <a:pt x="54" y="17"/>
                    </a:lnTo>
                    <a:lnTo>
                      <a:pt x="33" y="18"/>
                    </a:lnTo>
                    <a:lnTo>
                      <a:pt x="33" y="46"/>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4" name="Freeform 593"/>
              <p:cNvSpPr>
                <a:spLocks/>
              </p:cNvSpPr>
              <p:nvPr/>
            </p:nvSpPr>
            <p:spPr bwMode="auto">
              <a:xfrm>
                <a:off x="6029" y="2579"/>
                <a:ext cx="61" cy="112"/>
              </a:xfrm>
              <a:custGeom>
                <a:avLst/>
                <a:gdLst>
                  <a:gd name="T0" fmla="+- 0 6088 6029"/>
                  <a:gd name="T1" fmla="*/ T0 w 61"/>
                  <a:gd name="T2" fmla="+- 0 2611 2579"/>
                  <a:gd name="T3" fmla="*/ 2611 h 112"/>
                  <a:gd name="T4" fmla="+- 0 6077 6029"/>
                  <a:gd name="T5" fmla="*/ T4 w 61"/>
                  <a:gd name="T6" fmla="+- 0 2611 2579"/>
                  <a:gd name="T7" fmla="*/ 2611 h 112"/>
                  <a:gd name="T8" fmla="+- 0 6077 6029"/>
                  <a:gd name="T9" fmla="*/ T8 w 61"/>
                  <a:gd name="T10" fmla="+- 0 2608 2579"/>
                  <a:gd name="T11" fmla="*/ 2608 h 112"/>
                  <a:gd name="T12" fmla="+- 0 6076 6029"/>
                  <a:gd name="T13" fmla="*/ T12 w 61"/>
                  <a:gd name="T14" fmla="+- 0 2605 2579"/>
                  <a:gd name="T15" fmla="*/ 2605 h 112"/>
                  <a:gd name="T16" fmla="+- 0 6074 6029"/>
                  <a:gd name="T17" fmla="*/ T16 w 61"/>
                  <a:gd name="T18" fmla="+- 0 2603 2579"/>
                  <a:gd name="T19" fmla="*/ 2603 h 112"/>
                  <a:gd name="T20" fmla="+- 0 6072 6029"/>
                  <a:gd name="T21" fmla="*/ T20 w 61"/>
                  <a:gd name="T22" fmla="+- 0 2599 2579"/>
                  <a:gd name="T23" fmla="*/ 2599 h 112"/>
                  <a:gd name="T24" fmla="+- 0 6068 6029"/>
                  <a:gd name="T25" fmla="*/ T24 w 61"/>
                  <a:gd name="T26" fmla="+- 0 2597 2579"/>
                  <a:gd name="T27" fmla="*/ 2597 h 112"/>
                  <a:gd name="T28" fmla="+- 0 6062 6029"/>
                  <a:gd name="T29" fmla="*/ T28 w 61"/>
                  <a:gd name="T30" fmla="+- 0 2597 2579"/>
                  <a:gd name="T31" fmla="*/ 2597 h 112"/>
                  <a:gd name="T32" fmla="+- 0 6083 6029"/>
                  <a:gd name="T33" fmla="*/ T32 w 61"/>
                  <a:gd name="T34" fmla="+- 0 2597 2579"/>
                  <a:gd name="T35" fmla="*/ 2597 h 112"/>
                  <a:gd name="T36" fmla="+- 0 6085 6029"/>
                  <a:gd name="T37" fmla="*/ T36 w 61"/>
                  <a:gd name="T38" fmla="+- 0 2599 2579"/>
                  <a:gd name="T39" fmla="*/ 2599 h 112"/>
                  <a:gd name="T40" fmla="+- 0 6087 6029"/>
                  <a:gd name="T41" fmla="*/ T40 w 61"/>
                  <a:gd name="T42" fmla="+- 0 2604 2579"/>
                  <a:gd name="T43" fmla="*/ 2604 h 112"/>
                  <a:gd name="T44" fmla="+- 0 6088 6029"/>
                  <a:gd name="T45" fmla="*/ T44 w 61"/>
                  <a:gd name="T46" fmla="+- 0 2611 2579"/>
                  <a:gd name="T47" fmla="*/ 2611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1" h="112">
                    <a:moveTo>
                      <a:pt x="59" y="32"/>
                    </a:moveTo>
                    <a:lnTo>
                      <a:pt x="48" y="32"/>
                    </a:lnTo>
                    <a:lnTo>
                      <a:pt x="48" y="29"/>
                    </a:lnTo>
                    <a:lnTo>
                      <a:pt x="47" y="26"/>
                    </a:lnTo>
                    <a:lnTo>
                      <a:pt x="45" y="24"/>
                    </a:lnTo>
                    <a:lnTo>
                      <a:pt x="43" y="20"/>
                    </a:lnTo>
                    <a:lnTo>
                      <a:pt x="39" y="18"/>
                    </a:lnTo>
                    <a:lnTo>
                      <a:pt x="33" y="18"/>
                    </a:lnTo>
                    <a:lnTo>
                      <a:pt x="54" y="18"/>
                    </a:lnTo>
                    <a:lnTo>
                      <a:pt x="56" y="20"/>
                    </a:lnTo>
                    <a:lnTo>
                      <a:pt x="58" y="25"/>
                    </a:lnTo>
                    <a:lnTo>
                      <a:pt x="59" y="3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5" name="Freeform 592"/>
              <p:cNvSpPr>
                <a:spLocks/>
              </p:cNvSpPr>
              <p:nvPr/>
            </p:nvSpPr>
            <p:spPr bwMode="auto">
              <a:xfrm>
                <a:off x="6029" y="2579"/>
                <a:ext cx="61" cy="112"/>
              </a:xfrm>
              <a:custGeom>
                <a:avLst/>
                <a:gdLst>
                  <a:gd name="T0" fmla="+- 0 6085 6029"/>
                  <a:gd name="T1" fmla="*/ T0 w 61"/>
                  <a:gd name="T2" fmla="+- 0 2670 2579"/>
                  <a:gd name="T3" fmla="*/ 2670 h 112"/>
                  <a:gd name="T4" fmla="+- 0 6062 6029"/>
                  <a:gd name="T5" fmla="*/ T4 w 61"/>
                  <a:gd name="T6" fmla="+- 0 2670 2579"/>
                  <a:gd name="T7" fmla="*/ 2670 h 112"/>
                  <a:gd name="T8" fmla="+- 0 6069 6029"/>
                  <a:gd name="T9" fmla="*/ T8 w 61"/>
                  <a:gd name="T10" fmla="+- 0 2670 2579"/>
                  <a:gd name="T11" fmla="*/ 2670 h 112"/>
                  <a:gd name="T12" fmla="+- 0 6074 6029"/>
                  <a:gd name="T13" fmla="*/ T12 w 61"/>
                  <a:gd name="T14" fmla="+- 0 2667 2579"/>
                  <a:gd name="T15" fmla="*/ 2667 h 112"/>
                  <a:gd name="T16" fmla="+- 0 6078 6029"/>
                  <a:gd name="T17" fmla="*/ T16 w 61"/>
                  <a:gd name="T18" fmla="+- 0 2660 2579"/>
                  <a:gd name="T19" fmla="*/ 2660 h 112"/>
                  <a:gd name="T20" fmla="+- 0 6079 6029"/>
                  <a:gd name="T21" fmla="*/ T20 w 61"/>
                  <a:gd name="T22" fmla="+- 0 2657 2579"/>
                  <a:gd name="T23" fmla="*/ 2657 h 112"/>
                  <a:gd name="T24" fmla="+- 0 6079 6029"/>
                  <a:gd name="T25" fmla="*/ T24 w 61"/>
                  <a:gd name="T26" fmla="+- 0 2649 2579"/>
                  <a:gd name="T27" fmla="*/ 2649 h 112"/>
                  <a:gd name="T28" fmla="+- 0 6077 6029"/>
                  <a:gd name="T29" fmla="*/ T28 w 61"/>
                  <a:gd name="T30" fmla="+- 0 2645 2579"/>
                  <a:gd name="T31" fmla="*/ 2645 h 112"/>
                  <a:gd name="T32" fmla="+- 0 6073 6029"/>
                  <a:gd name="T33" fmla="*/ T32 w 61"/>
                  <a:gd name="T34" fmla="+- 0 2642 2579"/>
                  <a:gd name="T35" fmla="*/ 2642 h 112"/>
                  <a:gd name="T36" fmla="+- 0 6071 6029"/>
                  <a:gd name="T37" fmla="*/ T36 w 61"/>
                  <a:gd name="T38" fmla="+- 0 2641 2579"/>
                  <a:gd name="T39" fmla="*/ 2641 h 112"/>
                  <a:gd name="T40" fmla="+- 0 6067 6029"/>
                  <a:gd name="T41" fmla="*/ T40 w 61"/>
                  <a:gd name="T42" fmla="+- 0 2639 2579"/>
                  <a:gd name="T43" fmla="*/ 2639 h 112"/>
                  <a:gd name="T44" fmla="+- 0 6062 6029"/>
                  <a:gd name="T45" fmla="*/ T44 w 61"/>
                  <a:gd name="T46" fmla="+- 0 2638 2579"/>
                  <a:gd name="T47" fmla="*/ 2638 h 112"/>
                  <a:gd name="T48" fmla="+- 0 6087 6029"/>
                  <a:gd name="T49" fmla="*/ T48 w 61"/>
                  <a:gd name="T50" fmla="+- 0 2638 2579"/>
                  <a:gd name="T51" fmla="*/ 2638 h 112"/>
                  <a:gd name="T52" fmla="+- 0 6090 6029"/>
                  <a:gd name="T53" fmla="*/ T52 w 61"/>
                  <a:gd name="T54" fmla="+- 0 2643 2579"/>
                  <a:gd name="T55" fmla="*/ 2643 h 112"/>
                  <a:gd name="T56" fmla="+- 0 6090 6029"/>
                  <a:gd name="T57" fmla="*/ T56 w 61"/>
                  <a:gd name="T58" fmla="+- 0 2662 2579"/>
                  <a:gd name="T59" fmla="*/ 2662 h 112"/>
                  <a:gd name="T60" fmla="+- 0 6086 6029"/>
                  <a:gd name="T61" fmla="*/ T60 w 61"/>
                  <a:gd name="T62" fmla="+- 0 2669 2579"/>
                  <a:gd name="T63" fmla="*/ 2669 h 112"/>
                  <a:gd name="T64" fmla="+- 0 6085 6029"/>
                  <a:gd name="T65" fmla="*/ T64 w 61"/>
                  <a:gd name="T66" fmla="+- 0 2670 2579"/>
                  <a:gd name="T67" fmla="*/ 2670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112">
                    <a:moveTo>
                      <a:pt x="56" y="91"/>
                    </a:moveTo>
                    <a:lnTo>
                      <a:pt x="33" y="91"/>
                    </a:lnTo>
                    <a:lnTo>
                      <a:pt x="40" y="91"/>
                    </a:lnTo>
                    <a:lnTo>
                      <a:pt x="45" y="88"/>
                    </a:lnTo>
                    <a:lnTo>
                      <a:pt x="49" y="81"/>
                    </a:lnTo>
                    <a:lnTo>
                      <a:pt x="50" y="78"/>
                    </a:lnTo>
                    <a:lnTo>
                      <a:pt x="50" y="70"/>
                    </a:lnTo>
                    <a:lnTo>
                      <a:pt x="48" y="66"/>
                    </a:lnTo>
                    <a:lnTo>
                      <a:pt x="44" y="63"/>
                    </a:lnTo>
                    <a:lnTo>
                      <a:pt x="42" y="62"/>
                    </a:lnTo>
                    <a:lnTo>
                      <a:pt x="38" y="60"/>
                    </a:lnTo>
                    <a:lnTo>
                      <a:pt x="33" y="59"/>
                    </a:lnTo>
                    <a:lnTo>
                      <a:pt x="58" y="59"/>
                    </a:lnTo>
                    <a:lnTo>
                      <a:pt x="61" y="64"/>
                    </a:lnTo>
                    <a:lnTo>
                      <a:pt x="61" y="83"/>
                    </a:lnTo>
                    <a:lnTo>
                      <a:pt x="57" y="90"/>
                    </a:lnTo>
                    <a:lnTo>
                      <a:pt x="56"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6" name="Freeform 591"/>
              <p:cNvSpPr>
                <a:spLocks/>
              </p:cNvSpPr>
              <p:nvPr/>
            </p:nvSpPr>
            <p:spPr bwMode="auto">
              <a:xfrm>
                <a:off x="6029" y="2579"/>
                <a:ext cx="61" cy="112"/>
              </a:xfrm>
              <a:custGeom>
                <a:avLst/>
                <a:gdLst>
                  <a:gd name="T0" fmla="+- 0 6062 6029"/>
                  <a:gd name="T1" fmla="*/ T0 w 61"/>
                  <a:gd name="T2" fmla="+- 0 2691 2579"/>
                  <a:gd name="T3" fmla="*/ 2691 h 112"/>
                  <a:gd name="T4" fmla="+- 0 6057 6029"/>
                  <a:gd name="T5" fmla="*/ T4 w 61"/>
                  <a:gd name="T6" fmla="+- 0 2691 2579"/>
                  <a:gd name="T7" fmla="*/ 2691 h 112"/>
                  <a:gd name="T8" fmla="+- 0 6057 6029"/>
                  <a:gd name="T9" fmla="*/ T8 w 61"/>
                  <a:gd name="T10" fmla="+- 0 2679 2579"/>
                  <a:gd name="T11" fmla="*/ 2679 h 112"/>
                  <a:gd name="T12" fmla="+- 0 6045 6029"/>
                  <a:gd name="T13" fmla="*/ T12 w 61"/>
                  <a:gd name="T14" fmla="+- 0 2678 2579"/>
                  <a:gd name="T15" fmla="*/ 2678 h 112"/>
                  <a:gd name="T16" fmla="+- 0 6037 6029"/>
                  <a:gd name="T17" fmla="*/ T16 w 61"/>
                  <a:gd name="T18" fmla="+- 0 2674 2579"/>
                  <a:gd name="T19" fmla="*/ 2674 h 112"/>
                  <a:gd name="T20" fmla="+- 0 6030 6029"/>
                  <a:gd name="T21" fmla="*/ T20 w 61"/>
                  <a:gd name="T22" fmla="+- 0 2662 2579"/>
                  <a:gd name="T23" fmla="*/ 2662 h 112"/>
                  <a:gd name="T24" fmla="+- 0 6029 6029"/>
                  <a:gd name="T25" fmla="*/ T24 w 61"/>
                  <a:gd name="T26" fmla="+- 0 2657 2579"/>
                  <a:gd name="T27" fmla="*/ 2657 h 112"/>
                  <a:gd name="T28" fmla="+- 0 6029 6029"/>
                  <a:gd name="T29" fmla="*/ T28 w 61"/>
                  <a:gd name="T30" fmla="+- 0 2650 2579"/>
                  <a:gd name="T31" fmla="*/ 2650 h 112"/>
                  <a:gd name="T32" fmla="+- 0 6040 6029"/>
                  <a:gd name="T33" fmla="*/ T32 w 61"/>
                  <a:gd name="T34" fmla="+- 0 2650 2579"/>
                  <a:gd name="T35" fmla="*/ 2650 h 112"/>
                  <a:gd name="T36" fmla="+- 0 6040 6029"/>
                  <a:gd name="T37" fmla="*/ T36 w 61"/>
                  <a:gd name="T38" fmla="+- 0 2655 2579"/>
                  <a:gd name="T39" fmla="*/ 2655 h 112"/>
                  <a:gd name="T40" fmla="+- 0 6041 6029"/>
                  <a:gd name="T41" fmla="*/ T40 w 61"/>
                  <a:gd name="T42" fmla="+- 0 2659 2579"/>
                  <a:gd name="T43" fmla="*/ 2659 h 112"/>
                  <a:gd name="T44" fmla="+- 0 6043 6029"/>
                  <a:gd name="T45" fmla="*/ T44 w 61"/>
                  <a:gd name="T46" fmla="+- 0 2662 2579"/>
                  <a:gd name="T47" fmla="*/ 2662 h 112"/>
                  <a:gd name="T48" fmla="+- 0 6045 6029"/>
                  <a:gd name="T49" fmla="*/ T48 w 61"/>
                  <a:gd name="T50" fmla="+- 0 2667 2579"/>
                  <a:gd name="T51" fmla="*/ 2667 h 112"/>
                  <a:gd name="T52" fmla="+- 0 6050 6029"/>
                  <a:gd name="T53" fmla="*/ T52 w 61"/>
                  <a:gd name="T54" fmla="+- 0 2669 2579"/>
                  <a:gd name="T55" fmla="*/ 2669 h 112"/>
                  <a:gd name="T56" fmla="+- 0 6057 6029"/>
                  <a:gd name="T57" fmla="*/ T56 w 61"/>
                  <a:gd name="T58" fmla="+- 0 2670 2579"/>
                  <a:gd name="T59" fmla="*/ 2670 h 112"/>
                  <a:gd name="T60" fmla="+- 0 6062 6029"/>
                  <a:gd name="T61" fmla="*/ T60 w 61"/>
                  <a:gd name="T62" fmla="+- 0 2670 2579"/>
                  <a:gd name="T63" fmla="*/ 2670 h 112"/>
                  <a:gd name="T64" fmla="+- 0 6062 6029"/>
                  <a:gd name="T65" fmla="*/ T64 w 61"/>
                  <a:gd name="T66" fmla="+- 0 2670 2579"/>
                  <a:gd name="T67" fmla="*/ 2670 h 112"/>
                  <a:gd name="T68" fmla="+- 0 6085 6029"/>
                  <a:gd name="T69" fmla="*/ T68 w 61"/>
                  <a:gd name="T70" fmla="+- 0 2670 2579"/>
                  <a:gd name="T71" fmla="*/ 2670 h 112"/>
                  <a:gd name="T72" fmla="+- 0 6079 6029"/>
                  <a:gd name="T73" fmla="*/ T72 w 61"/>
                  <a:gd name="T74" fmla="+- 0 2674 2579"/>
                  <a:gd name="T75" fmla="*/ 2674 h 112"/>
                  <a:gd name="T76" fmla="+- 0 6075 6029"/>
                  <a:gd name="T77" fmla="*/ T76 w 61"/>
                  <a:gd name="T78" fmla="+- 0 2677 2579"/>
                  <a:gd name="T79" fmla="*/ 2677 h 112"/>
                  <a:gd name="T80" fmla="+- 0 6070 6029"/>
                  <a:gd name="T81" fmla="*/ T80 w 61"/>
                  <a:gd name="T82" fmla="+- 0 2678 2579"/>
                  <a:gd name="T83" fmla="*/ 2678 h 112"/>
                  <a:gd name="T84" fmla="+- 0 6062 6029"/>
                  <a:gd name="T85" fmla="*/ T84 w 61"/>
                  <a:gd name="T86" fmla="+- 0 2679 2579"/>
                  <a:gd name="T87" fmla="*/ 2679 h 112"/>
                  <a:gd name="T88" fmla="+- 0 6062 6029"/>
                  <a:gd name="T89" fmla="*/ T88 w 61"/>
                  <a:gd name="T90" fmla="+- 0 2691 2579"/>
                  <a:gd name="T91" fmla="*/ 2691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1" h="112">
                    <a:moveTo>
                      <a:pt x="33" y="112"/>
                    </a:moveTo>
                    <a:lnTo>
                      <a:pt x="28" y="112"/>
                    </a:lnTo>
                    <a:lnTo>
                      <a:pt x="28" y="100"/>
                    </a:lnTo>
                    <a:lnTo>
                      <a:pt x="16" y="99"/>
                    </a:lnTo>
                    <a:lnTo>
                      <a:pt x="8" y="95"/>
                    </a:lnTo>
                    <a:lnTo>
                      <a:pt x="1" y="83"/>
                    </a:lnTo>
                    <a:lnTo>
                      <a:pt x="0" y="78"/>
                    </a:lnTo>
                    <a:lnTo>
                      <a:pt x="0" y="71"/>
                    </a:lnTo>
                    <a:lnTo>
                      <a:pt x="11" y="71"/>
                    </a:lnTo>
                    <a:lnTo>
                      <a:pt x="11" y="76"/>
                    </a:lnTo>
                    <a:lnTo>
                      <a:pt x="12" y="80"/>
                    </a:lnTo>
                    <a:lnTo>
                      <a:pt x="14" y="83"/>
                    </a:lnTo>
                    <a:lnTo>
                      <a:pt x="16" y="88"/>
                    </a:lnTo>
                    <a:lnTo>
                      <a:pt x="21" y="90"/>
                    </a:lnTo>
                    <a:lnTo>
                      <a:pt x="28" y="91"/>
                    </a:lnTo>
                    <a:lnTo>
                      <a:pt x="33" y="91"/>
                    </a:lnTo>
                    <a:lnTo>
                      <a:pt x="56" y="91"/>
                    </a:lnTo>
                    <a:lnTo>
                      <a:pt x="50" y="95"/>
                    </a:lnTo>
                    <a:lnTo>
                      <a:pt x="46" y="98"/>
                    </a:lnTo>
                    <a:lnTo>
                      <a:pt x="41" y="99"/>
                    </a:lnTo>
                    <a:lnTo>
                      <a:pt x="33" y="100"/>
                    </a:lnTo>
                    <a:lnTo>
                      <a:pt x="33" y="11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21" name="Group 588"/>
            <p:cNvGrpSpPr>
              <a:grpSpLocks/>
            </p:cNvGrpSpPr>
            <p:nvPr/>
          </p:nvGrpSpPr>
          <p:grpSpPr bwMode="auto">
            <a:xfrm>
              <a:off x="6338" y="2544"/>
              <a:ext cx="397" cy="189"/>
              <a:chOff x="6338" y="2544"/>
              <a:chExt cx="397" cy="189"/>
            </a:xfrm>
          </p:grpSpPr>
          <p:sp>
            <p:nvSpPr>
              <p:cNvPr id="321" name="Freeform 589"/>
              <p:cNvSpPr>
                <a:spLocks/>
              </p:cNvSpPr>
              <p:nvPr/>
            </p:nvSpPr>
            <p:spPr bwMode="auto">
              <a:xfrm>
                <a:off x="6338" y="2544"/>
                <a:ext cx="397" cy="189"/>
              </a:xfrm>
              <a:custGeom>
                <a:avLst/>
                <a:gdLst>
                  <a:gd name="T0" fmla="+- 0 6338 6338"/>
                  <a:gd name="T1" fmla="*/ T0 w 397"/>
                  <a:gd name="T2" fmla="+- 0 2544 2544"/>
                  <a:gd name="T3" fmla="*/ 2544 h 189"/>
                  <a:gd name="T4" fmla="+- 0 6734 6338"/>
                  <a:gd name="T5" fmla="*/ T4 w 397"/>
                  <a:gd name="T6" fmla="+- 0 2544 2544"/>
                  <a:gd name="T7" fmla="*/ 2544 h 189"/>
                  <a:gd name="T8" fmla="+- 0 6734 6338"/>
                  <a:gd name="T9" fmla="*/ T8 w 397"/>
                  <a:gd name="T10" fmla="+- 0 2732 2544"/>
                  <a:gd name="T11" fmla="*/ 2732 h 189"/>
                  <a:gd name="T12" fmla="+- 0 6338 6338"/>
                  <a:gd name="T13" fmla="*/ T12 w 397"/>
                  <a:gd name="T14" fmla="+- 0 2732 2544"/>
                  <a:gd name="T15" fmla="*/ 2732 h 189"/>
                  <a:gd name="T16" fmla="+- 0 6338 6338"/>
                  <a:gd name="T17" fmla="*/ T16 w 397"/>
                  <a:gd name="T18" fmla="+- 0 2544 2544"/>
                  <a:gd name="T19" fmla="*/ 2544 h 189"/>
                </a:gdLst>
                <a:ahLst/>
                <a:cxnLst>
                  <a:cxn ang="0">
                    <a:pos x="T1" y="T3"/>
                  </a:cxn>
                  <a:cxn ang="0">
                    <a:pos x="T5" y="T7"/>
                  </a:cxn>
                  <a:cxn ang="0">
                    <a:pos x="T9" y="T11"/>
                  </a:cxn>
                  <a:cxn ang="0">
                    <a:pos x="T13" y="T15"/>
                  </a:cxn>
                  <a:cxn ang="0">
                    <a:pos x="T17" y="T19"/>
                  </a:cxn>
                </a:cxnLst>
                <a:rect l="0" t="0" r="r" b="b"/>
                <a:pathLst>
                  <a:path w="397" h="189">
                    <a:moveTo>
                      <a:pt x="0" y="0"/>
                    </a:moveTo>
                    <a:lnTo>
                      <a:pt x="396" y="0"/>
                    </a:lnTo>
                    <a:lnTo>
                      <a:pt x="396" y="188"/>
                    </a:lnTo>
                    <a:lnTo>
                      <a:pt x="0" y="188"/>
                    </a:lnTo>
                    <a:lnTo>
                      <a:pt x="0" y="0"/>
                    </a:lnTo>
                    <a:close/>
                  </a:path>
                </a:pathLst>
              </a:custGeom>
              <a:noFill/>
              <a:ln w="15684">
                <a:solidFill>
                  <a:srgbClr val="9BD0D5"/>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22" name="Group 586"/>
            <p:cNvGrpSpPr>
              <a:grpSpLocks/>
            </p:cNvGrpSpPr>
            <p:nvPr/>
          </p:nvGrpSpPr>
          <p:grpSpPr bwMode="auto">
            <a:xfrm>
              <a:off x="6560" y="2568"/>
              <a:ext cx="151" cy="141"/>
              <a:chOff x="6560" y="2568"/>
              <a:chExt cx="151" cy="141"/>
            </a:xfrm>
          </p:grpSpPr>
          <p:sp>
            <p:nvSpPr>
              <p:cNvPr id="320" name="Freeform 587"/>
              <p:cNvSpPr>
                <a:spLocks/>
              </p:cNvSpPr>
              <p:nvPr/>
            </p:nvSpPr>
            <p:spPr bwMode="auto">
              <a:xfrm>
                <a:off x="6560" y="2568"/>
                <a:ext cx="151" cy="141"/>
              </a:xfrm>
              <a:custGeom>
                <a:avLst/>
                <a:gdLst>
                  <a:gd name="T0" fmla="+- 0 6711 6560"/>
                  <a:gd name="T1" fmla="*/ T0 w 151"/>
                  <a:gd name="T2" fmla="+- 0 2709 2568"/>
                  <a:gd name="T3" fmla="*/ 2709 h 141"/>
                  <a:gd name="T4" fmla="+- 0 6580 6560"/>
                  <a:gd name="T5" fmla="*/ T4 w 151"/>
                  <a:gd name="T6" fmla="+- 0 2696 2568"/>
                  <a:gd name="T7" fmla="*/ 2696 h 141"/>
                  <a:gd name="T8" fmla="+- 0 6590 6560"/>
                  <a:gd name="T9" fmla="*/ T8 w 151"/>
                  <a:gd name="T10" fmla="+- 0 2680 2568"/>
                  <a:gd name="T11" fmla="*/ 2680 h 141"/>
                  <a:gd name="T12" fmla="+- 0 6597 6560"/>
                  <a:gd name="T13" fmla="*/ T12 w 151"/>
                  <a:gd name="T14" fmla="+- 0 2661 2568"/>
                  <a:gd name="T15" fmla="*/ 2661 h 141"/>
                  <a:gd name="T16" fmla="+- 0 6588 6560"/>
                  <a:gd name="T17" fmla="*/ T16 w 151"/>
                  <a:gd name="T18" fmla="+- 0 2596 2568"/>
                  <a:gd name="T19" fmla="*/ 2596 h 141"/>
                  <a:gd name="T20" fmla="+- 0 6560 6560"/>
                  <a:gd name="T21" fmla="*/ T20 w 151"/>
                  <a:gd name="T22" fmla="+- 0 2568 2568"/>
                  <a:gd name="T23" fmla="*/ 2568 h 141"/>
                  <a:gd name="T24" fmla="+- 0 6711 6560"/>
                  <a:gd name="T25" fmla="*/ T24 w 151"/>
                  <a:gd name="T26" fmla="+- 0 2568 2568"/>
                  <a:gd name="T27" fmla="*/ 2568 h 141"/>
                  <a:gd name="T28" fmla="+- 0 6711 6560"/>
                  <a:gd name="T29" fmla="*/ T28 w 151"/>
                  <a:gd name="T30" fmla="+- 0 2709 2568"/>
                  <a:gd name="T31" fmla="*/ 2709 h 14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1" h="141">
                    <a:moveTo>
                      <a:pt x="151" y="141"/>
                    </a:moveTo>
                    <a:lnTo>
                      <a:pt x="20" y="128"/>
                    </a:lnTo>
                    <a:lnTo>
                      <a:pt x="30" y="112"/>
                    </a:lnTo>
                    <a:lnTo>
                      <a:pt x="37" y="93"/>
                    </a:lnTo>
                    <a:lnTo>
                      <a:pt x="28" y="28"/>
                    </a:lnTo>
                    <a:lnTo>
                      <a:pt x="0" y="0"/>
                    </a:lnTo>
                    <a:lnTo>
                      <a:pt x="151" y="0"/>
                    </a:lnTo>
                    <a:lnTo>
                      <a:pt x="151"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23" name="Group 584"/>
            <p:cNvGrpSpPr>
              <a:grpSpLocks/>
            </p:cNvGrpSpPr>
            <p:nvPr/>
          </p:nvGrpSpPr>
          <p:grpSpPr bwMode="auto">
            <a:xfrm>
              <a:off x="6357" y="2568"/>
              <a:ext cx="143" cy="141"/>
              <a:chOff x="6357" y="2568"/>
              <a:chExt cx="143" cy="141"/>
            </a:xfrm>
          </p:grpSpPr>
          <p:sp>
            <p:nvSpPr>
              <p:cNvPr id="319" name="Freeform 585"/>
              <p:cNvSpPr>
                <a:spLocks/>
              </p:cNvSpPr>
              <p:nvPr/>
            </p:nvSpPr>
            <p:spPr bwMode="auto">
              <a:xfrm>
                <a:off x="6357" y="2568"/>
                <a:ext cx="143" cy="141"/>
              </a:xfrm>
              <a:custGeom>
                <a:avLst/>
                <a:gdLst>
                  <a:gd name="T0" fmla="+- 0 6494 6357"/>
                  <a:gd name="T1" fmla="*/ T0 w 143"/>
                  <a:gd name="T2" fmla="+- 0 2709 2568"/>
                  <a:gd name="T3" fmla="*/ 2709 h 141"/>
                  <a:gd name="T4" fmla="+- 0 6357 6357"/>
                  <a:gd name="T5" fmla="*/ T4 w 143"/>
                  <a:gd name="T6" fmla="+- 0 2709 2568"/>
                  <a:gd name="T7" fmla="*/ 2709 h 141"/>
                  <a:gd name="T8" fmla="+- 0 6357 6357"/>
                  <a:gd name="T9" fmla="*/ T8 w 143"/>
                  <a:gd name="T10" fmla="+- 0 2568 2568"/>
                  <a:gd name="T11" fmla="*/ 2568 h 141"/>
                  <a:gd name="T12" fmla="+- 0 6500 6357"/>
                  <a:gd name="T13" fmla="*/ T12 w 143"/>
                  <a:gd name="T14" fmla="+- 0 2569 2568"/>
                  <a:gd name="T15" fmla="*/ 2569 h 141"/>
                  <a:gd name="T16" fmla="+- 0 6485 6357"/>
                  <a:gd name="T17" fmla="*/ T16 w 143"/>
                  <a:gd name="T18" fmla="+- 0 2581 2568"/>
                  <a:gd name="T19" fmla="*/ 2581 h 141"/>
                  <a:gd name="T20" fmla="+- 0 6473 6357"/>
                  <a:gd name="T21" fmla="*/ T20 w 143"/>
                  <a:gd name="T22" fmla="+- 0 2598 2568"/>
                  <a:gd name="T23" fmla="*/ 2598 h 141"/>
                  <a:gd name="T24" fmla="+- 0 6466 6357"/>
                  <a:gd name="T25" fmla="*/ T24 w 143"/>
                  <a:gd name="T26" fmla="+- 0 2619 2568"/>
                  <a:gd name="T27" fmla="*/ 2619 h 141"/>
                  <a:gd name="T28" fmla="+- 0 6463 6357"/>
                  <a:gd name="T29" fmla="*/ T28 w 143"/>
                  <a:gd name="T30" fmla="+- 0 2641 2568"/>
                  <a:gd name="T31" fmla="*/ 2641 h 141"/>
                  <a:gd name="T32" fmla="+- 0 6465 6357"/>
                  <a:gd name="T33" fmla="*/ T32 w 143"/>
                  <a:gd name="T34" fmla="+- 0 2657 2568"/>
                  <a:gd name="T35" fmla="*/ 2657 h 141"/>
                  <a:gd name="T36" fmla="+- 0 6471 6357"/>
                  <a:gd name="T37" fmla="*/ T36 w 143"/>
                  <a:gd name="T38" fmla="+- 0 2677 2568"/>
                  <a:gd name="T39" fmla="*/ 2677 h 141"/>
                  <a:gd name="T40" fmla="+- 0 6481 6357"/>
                  <a:gd name="T41" fmla="*/ T40 w 143"/>
                  <a:gd name="T42" fmla="+- 0 2694 2568"/>
                  <a:gd name="T43" fmla="*/ 2694 h 141"/>
                  <a:gd name="T44" fmla="+- 0 6494 6357"/>
                  <a:gd name="T45" fmla="*/ T44 w 143"/>
                  <a:gd name="T46" fmla="+- 0 2709 2568"/>
                  <a:gd name="T47" fmla="*/ 2709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3" h="141">
                    <a:moveTo>
                      <a:pt x="137" y="141"/>
                    </a:moveTo>
                    <a:lnTo>
                      <a:pt x="0" y="141"/>
                    </a:lnTo>
                    <a:lnTo>
                      <a:pt x="0" y="0"/>
                    </a:lnTo>
                    <a:lnTo>
                      <a:pt x="143" y="1"/>
                    </a:lnTo>
                    <a:lnTo>
                      <a:pt x="128" y="13"/>
                    </a:lnTo>
                    <a:lnTo>
                      <a:pt x="116" y="30"/>
                    </a:lnTo>
                    <a:lnTo>
                      <a:pt x="109" y="51"/>
                    </a:lnTo>
                    <a:lnTo>
                      <a:pt x="106" y="73"/>
                    </a:lnTo>
                    <a:lnTo>
                      <a:pt x="108" y="89"/>
                    </a:lnTo>
                    <a:lnTo>
                      <a:pt x="114" y="109"/>
                    </a:lnTo>
                    <a:lnTo>
                      <a:pt x="124" y="126"/>
                    </a:lnTo>
                    <a:lnTo>
                      <a:pt x="137"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24" name="Group 578"/>
            <p:cNvGrpSpPr>
              <a:grpSpLocks/>
            </p:cNvGrpSpPr>
            <p:nvPr/>
          </p:nvGrpSpPr>
          <p:grpSpPr bwMode="auto">
            <a:xfrm>
              <a:off x="6502" y="2581"/>
              <a:ext cx="61" cy="112"/>
              <a:chOff x="6502" y="2581"/>
              <a:chExt cx="61" cy="112"/>
            </a:xfrm>
          </p:grpSpPr>
          <p:sp>
            <p:nvSpPr>
              <p:cNvPr id="314" name="Freeform 583"/>
              <p:cNvSpPr>
                <a:spLocks/>
              </p:cNvSpPr>
              <p:nvPr/>
            </p:nvSpPr>
            <p:spPr bwMode="auto">
              <a:xfrm>
                <a:off x="6502" y="2581"/>
                <a:ext cx="61" cy="112"/>
              </a:xfrm>
              <a:custGeom>
                <a:avLst/>
                <a:gdLst>
                  <a:gd name="T0" fmla="+- 0 6535 6502"/>
                  <a:gd name="T1" fmla="*/ T0 w 61"/>
                  <a:gd name="T2" fmla="+- 0 2672 2581"/>
                  <a:gd name="T3" fmla="*/ 2672 h 112"/>
                  <a:gd name="T4" fmla="+- 0 6529 6502"/>
                  <a:gd name="T5" fmla="*/ T4 w 61"/>
                  <a:gd name="T6" fmla="+- 0 2672 2581"/>
                  <a:gd name="T7" fmla="*/ 2672 h 112"/>
                  <a:gd name="T8" fmla="+- 0 6529 6502"/>
                  <a:gd name="T9" fmla="*/ T8 w 61"/>
                  <a:gd name="T10" fmla="+- 0 2638 2581"/>
                  <a:gd name="T11" fmla="*/ 2638 h 112"/>
                  <a:gd name="T12" fmla="+- 0 6520 6502"/>
                  <a:gd name="T13" fmla="*/ T12 w 61"/>
                  <a:gd name="T14" fmla="+- 0 2637 2581"/>
                  <a:gd name="T15" fmla="*/ 2637 h 112"/>
                  <a:gd name="T16" fmla="+- 0 6514 6502"/>
                  <a:gd name="T17" fmla="*/ T16 w 61"/>
                  <a:gd name="T18" fmla="+- 0 2634 2581"/>
                  <a:gd name="T19" fmla="*/ 2634 h 112"/>
                  <a:gd name="T20" fmla="+- 0 6505 6502"/>
                  <a:gd name="T21" fmla="*/ T20 w 61"/>
                  <a:gd name="T22" fmla="+- 0 2626 2581"/>
                  <a:gd name="T23" fmla="*/ 2626 h 112"/>
                  <a:gd name="T24" fmla="+- 0 6503 6502"/>
                  <a:gd name="T25" fmla="*/ T24 w 61"/>
                  <a:gd name="T26" fmla="+- 0 2620 2581"/>
                  <a:gd name="T27" fmla="*/ 2620 h 112"/>
                  <a:gd name="T28" fmla="+- 0 6503 6502"/>
                  <a:gd name="T29" fmla="*/ T28 w 61"/>
                  <a:gd name="T30" fmla="+- 0 2607 2581"/>
                  <a:gd name="T31" fmla="*/ 2607 h 112"/>
                  <a:gd name="T32" fmla="+- 0 6505 6502"/>
                  <a:gd name="T33" fmla="*/ T32 w 61"/>
                  <a:gd name="T34" fmla="+- 0 2602 2581"/>
                  <a:gd name="T35" fmla="*/ 2602 h 112"/>
                  <a:gd name="T36" fmla="+- 0 6514 6502"/>
                  <a:gd name="T37" fmla="*/ T36 w 61"/>
                  <a:gd name="T38" fmla="+- 0 2592 2581"/>
                  <a:gd name="T39" fmla="*/ 2592 h 112"/>
                  <a:gd name="T40" fmla="+- 0 6521 6502"/>
                  <a:gd name="T41" fmla="*/ T40 w 61"/>
                  <a:gd name="T42" fmla="+- 0 2589 2581"/>
                  <a:gd name="T43" fmla="*/ 2589 h 112"/>
                  <a:gd name="T44" fmla="+- 0 6529 6502"/>
                  <a:gd name="T45" fmla="*/ T44 w 61"/>
                  <a:gd name="T46" fmla="+- 0 2589 2581"/>
                  <a:gd name="T47" fmla="*/ 2589 h 112"/>
                  <a:gd name="T48" fmla="+- 0 6529 6502"/>
                  <a:gd name="T49" fmla="*/ T48 w 61"/>
                  <a:gd name="T50" fmla="+- 0 2581 2581"/>
                  <a:gd name="T51" fmla="*/ 2581 h 112"/>
                  <a:gd name="T52" fmla="+- 0 6535 6502"/>
                  <a:gd name="T53" fmla="*/ T52 w 61"/>
                  <a:gd name="T54" fmla="+- 0 2581 2581"/>
                  <a:gd name="T55" fmla="*/ 2581 h 112"/>
                  <a:gd name="T56" fmla="+- 0 6535 6502"/>
                  <a:gd name="T57" fmla="*/ T56 w 61"/>
                  <a:gd name="T58" fmla="+- 0 2589 2581"/>
                  <a:gd name="T59" fmla="*/ 2589 h 112"/>
                  <a:gd name="T60" fmla="+- 0 6543 6502"/>
                  <a:gd name="T61" fmla="*/ T60 w 61"/>
                  <a:gd name="T62" fmla="+- 0 2590 2581"/>
                  <a:gd name="T63" fmla="*/ 2590 h 112"/>
                  <a:gd name="T64" fmla="+- 0 6549 6502"/>
                  <a:gd name="T65" fmla="*/ T64 w 61"/>
                  <a:gd name="T66" fmla="+- 0 2592 2581"/>
                  <a:gd name="T67" fmla="*/ 2592 h 112"/>
                  <a:gd name="T68" fmla="+- 0 6553 6502"/>
                  <a:gd name="T69" fmla="*/ T68 w 61"/>
                  <a:gd name="T70" fmla="+- 0 2596 2581"/>
                  <a:gd name="T71" fmla="*/ 2596 h 112"/>
                  <a:gd name="T72" fmla="+- 0 6555 6502"/>
                  <a:gd name="T73" fmla="*/ T72 w 61"/>
                  <a:gd name="T74" fmla="+- 0 2598 2581"/>
                  <a:gd name="T75" fmla="*/ 2598 h 112"/>
                  <a:gd name="T76" fmla="+- 0 6529 6502"/>
                  <a:gd name="T77" fmla="*/ T76 w 61"/>
                  <a:gd name="T78" fmla="+- 0 2598 2581"/>
                  <a:gd name="T79" fmla="*/ 2598 h 112"/>
                  <a:gd name="T80" fmla="+- 0 6524 6502"/>
                  <a:gd name="T81" fmla="*/ T80 w 61"/>
                  <a:gd name="T82" fmla="+- 0 2599 2581"/>
                  <a:gd name="T83" fmla="*/ 2599 h 112"/>
                  <a:gd name="T84" fmla="+- 0 6520 6502"/>
                  <a:gd name="T85" fmla="*/ T84 w 61"/>
                  <a:gd name="T86" fmla="+- 0 2600 2581"/>
                  <a:gd name="T87" fmla="*/ 2600 h 112"/>
                  <a:gd name="T88" fmla="+- 0 6517 6502"/>
                  <a:gd name="T89" fmla="*/ T88 w 61"/>
                  <a:gd name="T90" fmla="+- 0 2603 2581"/>
                  <a:gd name="T91" fmla="*/ 2603 h 112"/>
                  <a:gd name="T92" fmla="+- 0 6515 6502"/>
                  <a:gd name="T93" fmla="*/ T92 w 61"/>
                  <a:gd name="T94" fmla="+- 0 2606 2581"/>
                  <a:gd name="T95" fmla="*/ 2606 h 112"/>
                  <a:gd name="T96" fmla="+- 0 6514 6502"/>
                  <a:gd name="T97" fmla="*/ T96 w 61"/>
                  <a:gd name="T98" fmla="+- 0 2609 2581"/>
                  <a:gd name="T99" fmla="*/ 2609 h 112"/>
                  <a:gd name="T100" fmla="+- 0 6514 6502"/>
                  <a:gd name="T101" fmla="*/ T100 w 61"/>
                  <a:gd name="T102" fmla="+- 0 2617 2581"/>
                  <a:gd name="T103" fmla="*/ 2617 h 112"/>
                  <a:gd name="T104" fmla="+- 0 6515 6502"/>
                  <a:gd name="T105" fmla="*/ T104 w 61"/>
                  <a:gd name="T106" fmla="+- 0 2620 2581"/>
                  <a:gd name="T107" fmla="*/ 2620 h 112"/>
                  <a:gd name="T108" fmla="+- 0 6518 6502"/>
                  <a:gd name="T109" fmla="*/ T108 w 61"/>
                  <a:gd name="T110" fmla="+- 0 2622 2581"/>
                  <a:gd name="T111" fmla="*/ 2622 h 112"/>
                  <a:gd name="T112" fmla="+- 0 6521 6502"/>
                  <a:gd name="T113" fmla="*/ T112 w 61"/>
                  <a:gd name="T114" fmla="+- 0 2625 2581"/>
                  <a:gd name="T115" fmla="*/ 2625 h 112"/>
                  <a:gd name="T116" fmla="+- 0 6524 6502"/>
                  <a:gd name="T117" fmla="*/ T116 w 61"/>
                  <a:gd name="T118" fmla="+- 0 2626 2581"/>
                  <a:gd name="T119" fmla="*/ 2626 h 112"/>
                  <a:gd name="T120" fmla="+- 0 6529 6502"/>
                  <a:gd name="T121" fmla="*/ T120 w 61"/>
                  <a:gd name="T122" fmla="+- 0 2627 2581"/>
                  <a:gd name="T123" fmla="*/ 2627 h 112"/>
                  <a:gd name="T124" fmla="+- 0 6535 6502"/>
                  <a:gd name="T125" fmla="*/ T124 w 61"/>
                  <a:gd name="T126" fmla="+- 0 2627 2581"/>
                  <a:gd name="T127" fmla="*/ 2627 h 112"/>
                  <a:gd name="T128" fmla="+- 0 6535 6502"/>
                  <a:gd name="T129" fmla="*/ T128 w 61"/>
                  <a:gd name="T130" fmla="+- 0 2628 2581"/>
                  <a:gd name="T131" fmla="*/ 2628 h 112"/>
                  <a:gd name="T132" fmla="+- 0 6544 6502"/>
                  <a:gd name="T133" fmla="*/ T132 w 61"/>
                  <a:gd name="T134" fmla="+- 0 2631 2581"/>
                  <a:gd name="T135" fmla="*/ 2631 h 112"/>
                  <a:gd name="T136" fmla="+- 0 6550 6502"/>
                  <a:gd name="T137" fmla="*/ T136 w 61"/>
                  <a:gd name="T138" fmla="+- 0 2633 2581"/>
                  <a:gd name="T139" fmla="*/ 2633 h 112"/>
                  <a:gd name="T140" fmla="+- 0 6559 6502"/>
                  <a:gd name="T141" fmla="*/ T140 w 61"/>
                  <a:gd name="T142" fmla="+- 0 2640 2581"/>
                  <a:gd name="T143" fmla="*/ 2640 h 112"/>
                  <a:gd name="T144" fmla="+- 0 6535 6502"/>
                  <a:gd name="T145" fmla="*/ T144 w 61"/>
                  <a:gd name="T146" fmla="+- 0 2640 2581"/>
                  <a:gd name="T147" fmla="*/ 2640 h 112"/>
                  <a:gd name="T148" fmla="+- 0 6535 6502"/>
                  <a:gd name="T149" fmla="*/ T148 w 61"/>
                  <a:gd name="T150" fmla="+- 0 2672 2581"/>
                  <a:gd name="T151" fmla="*/ 2672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61" h="112">
                    <a:moveTo>
                      <a:pt x="33" y="91"/>
                    </a:moveTo>
                    <a:lnTo>
                      <a:pt x="27" y="91"/>
                    </a:lnTo>
                    <a:lnTo>
                      <a:pt x="27" y="57"/>
                    </a:lnTo>
                    <a:lnTo>
                      <a:pt x="18" y="56"/>
                    </a:lnTo>
                    <a:lnTo>
                      <a:pt x="12" y="53"/>
                    </a:lnTo>
                    <a:lnTo>
                      <a:pt x="3" y="45"/>
                    </a:lnTo>
                    <a:lnTo>
                      <a:pt x="1" y="39"/>
                    </a:lnTo>
                    <a:lnTo>
                      <a:pt x="1" y="26"/>
                    </a:lnTo>
                    <a:lnTo>
                      <a:pt x="3" y="21"/>
                    </a:lnTo>
                    <a:lnTo>
                      <a:pt x="12" y="11"/>
                    </a:lnTo>
                    <a:lnTo>
                      <a:pt x="19" y="8"/>
                    </a:lnTo>
                    <a:lnTo>
                      <a:pt x="27" y="8"/>
                    </a:lnTo>
                    <a:lnTo>
                      <a:pt x="27" y="0"/>
                    </a:lnTo>
                    <a:lnTo>
                      <a:pt x="33" y="0"/>
                    </a:lnTo>
                    <a:lnTo>
                      <a:pt x="33" y="8"/>
                    </a:lnTo>
                    <a:lnTo>
                      <a:pt x="41" y="9"/>
                    </a:lnTo>
                    <a:lnTo>
                      <a:pt x="47" y="11"/>
                    </a:lnTo>
                    <a:lnTo>
                      <a:pt x="51" y="15"/>
                    </a:lnTo>
                    <a:lnTo>
                      <a:pt x="53" y="17"/>
                    </a:lnTo>
                    <a:lnTo>
                      <a:pt x="27" y="17"/>
                    </a:lnTo>
                    <a:lnTo>
                      <a:pt x="22" y="18"/>
                    </a:lnTo>
                    <a:lnTo>
                      <a:pt x="18" y="19"/>
                    </a:lnTo>
                    <a:lnTo>
                      <a:pt x="15" y="22"/>
                    </a:lnTo>
                    <a:lnTo>
                      <a:pt x="13" y="25"/>
                    </a:lnTo>
                    <a:lnTo>
                      <a:pt x="12" y="28"/>
                    </a:lnTo>
                    <a:lnTo>
                      <a:pt x="12" y="36"/>
                    </a:lnTo>
                    <a:lnTo>
                      <a:pt x="13" y="39"/>
                    </a:lnTo>
                    <a:lnTo>
                      <a:pt x="16" y="41"/>
                    </a:lnTo>
                    <a:lnTo>
                      <a:pt x="19" y="44"/>
                    </a:lnTo>
                    <a:lnTo>
                      <a:pt x="22" y="45"/>
                    </a:lnTo>
                    <a:lnTo>
                      <a:pt x="27" y="46"/>
                    </a:lnTo>
                    <a:lnTo>
                      <a:pt x="33" y="46"/>
                    </a:lnTo>
                    <a:lnTo>
                      <a:pt x="33" y="47"/>
                    </a:lnTo>
                    <a:lnTo>
                      <a:pt x="42" y="50"/>
                    </a:lnTo>
                    <a:lnTo>
                      <a:pt x="48" y="52"/>
                    </a:lnTo>
                    <a:lnTo>
                      <a:pt x="57" y="59"/>
                    </a:lnTo>
                    <a:lnTo>
                      <a:pt x="33" y="59"/>
                    </a:lnTo>
                    <a:lnTo>
                      <a:pt x="33"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5" name="Freeform 582"/>
              <p:cNvSpPr>
                <a:spLocks/>
              </p:cNvSpPr>
              <p:nvPr/>
            </p:nvSpPr>
            <p:spPr bwMode="auto">
              <a:xfrm>
                <a:off x="6502" y="2581"/>
                <a:ext cx="61" cy="112"/>
              </a:xfrm>
              <a:custGeom>
                <a:avLst/>
                <a:gdLst>
                  <a:gd name="T0" fmla="+- 0 6535 6502"/>
                  <a:gd name="T1" fmla="*/ T0 w 61"/>
                  <a:gd name="T2" fmla="+- 0 2627 2581"/>
                  <a:gd name="T3" fmla="*/ 2627 h 112"/>
                  <a:gd name="T4" fmla="+- 0 6529 6502"/>
                  <a:gd name="T5" fmla="*/ T4 w 61"/>
                  <a:gd name="T6" fmla="+- 0 2627 2581"/>
                  <a:gd name="T7" fmla="*/ 2627 h 112"/>
                  <a:gd name="T8" fmla="+- 0 6529 6502"/>
                  <a:gd name="T9" fmla="*/ T8 w 61"/>
                  <a:gd name="T10" fmla="+- 0 2598 2581"/>
                  <a:gd name="T11" fmla="*/ 2598 h 112"/>
                  <a:gd name="T12" fmla="+- 0 6555 6502"/>
                  <a:gd name="T13" fmla="*/ T12 w 61"/>
                  <a:gd name="T14" fmla="+- 0 2598 2581"/>
                  <a:gd name="T15" fmla="*/ 2598 h 112"/>
                  <a:gd name="T16" fmla="+- 0 6535 6502"/>
                  <a:gd name="T17" fmla="*/ T16 w 61"/>
                  <a:gd name="T18" fmla="+- 0 2598 2581"/>
                  <a:gd name="T19" fmla="*/ 2598 h 112"/>
                  <a:gd name="T20" fmla="+- 0 6535 6502"/>
                  <a:gd name="T21" fmla="*/ T20 w 61"/>
                  <a:gd name="T22" fmla="+- 0 2627 2581"/>
                  <a:gd name="T23" fmla="*/ 2627 h 112"/>
                </a:gdLst>
                <a:ahLst/>
                <a:cxnLst>
                  <a:cxn ang="0">
                    <a:pos x="T1" y="T3"/>
                  </a:cxn>
                  <a:cxn ang="0">
                    <a:pos x="T5" y="T7"/>
                  </a:cxn>
                  <a:cxn ang="0">
                    <a:pos x="T9" y="T11"/>
                  </a:cxn>
                  <a:cxn ang="0">
                    <a:pos x="T13" y="T15"/>
                  </a:cxn>
                  <a:cxn ang="0">
                    <a:pos x="T17" y="T19"/>
                  </a:cxn>
                  <a:cxn ang="0">
                    <a:pos x="T21" y="T23"/>
                  </a:cxn>
                </a:cxnLst>
                <a:rect l="0" t="0" r="r" b="b"/>
                <a:pathLst>
                  <a:path w="61" h="112">
                    <a:moveTo>
                      <a:pt x="33" y="46"/>
                    </a:moveTo>
                    <a:lnTo>
                      <a:pt x="27" y="46"/>
                    </a:lnTo>
                    <a:lnTo>
                      <a:pt x="27" y="17"/>
                    </a:lnTo>
                    <a:lnTo>
                      <a:pt x="53" y="17"/>
                    </a:lnTo>
                    <a:lnTo>
                      <a:pt x="33" y="17"/>
                    </a:lnTo>
                    <a:lnTo>
                      <a:pt x="33" y="46"/>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6" name="Freeform 581"/>
              <p:cNvSpPr>
                <a:spLocks/>
              </p:cNvSpPr>
              <p:nvPr/>
            </p:nvSpPr>
            <p:spPr bwMode="auto">
              <a:xfrm>
                <a:off x="6502" y="2581"/>
                <a:ext cx="61" cy="112"/>
              </a:xfrm>
              <a:custGeom>
                <a:avLst/>
                <a:gdLst>
                  <a:gd name="T0" fmla="+- 0 6560 6502"/>
                  <a:gd name="T1" fmla="*/ T0 w 61"/>
                  <a:gd name="T2" fmla="+- 0 2613 2581"/>
                  <a:gd name="T3" fmla="*/ 2613 h 112"/>
                  <a:gd name="T4" fmla="+- 0 6549 6502"/>
                  <a:gd name="T5" fmla="*/ T4 w 61"/>
                  <a:gd name="T6" fmla="+- 0 2613 2581"/>
                  <a:gd name="T7" fmla="*/ 2613 h 112"/>
                  <a:gd name="T8" fmla="+- 0 6549 6502"/>
                  <a:gd name="T9" fmla="*/ T8 w 61"/>
                  <a:gd name="T10" fmla="+- 0 2610 2581"/>
                  <a:gd name="T11" fmla="*/ 2610 h 112"/>
                  <a:gd name="T12" fmla="+- 0 6548 6502"/>
                  <a:gd name="T13" fmla="*/ T12 w 61"/>
                  <a:gd name="T14" fmla="+- 0 2607 2581"/>
                  <a:gd name="T15" fmla="*/ 2607 h 112"/>
                  <a:gd name="T16" fmla="+- 0 6547 6502"/>
                  <a:gd name="T17" fmla="*/ T16 w 61"/>
                  <a:gd name="T18" fmla="+- 0 2605 2581"/>
                  <a:gd name="T19" fmla="*/ 2605 h 112"/>
                  <a:gd name="T20" fmla="+- 0 6544 6502"/>
                  <a:gd name="T21" fmla="*/ T20 w 61"/>
                  <a:gd name="T22" fmla="+- 0 2601 2581"/>
                  <a:gd name="T23" fmla="*/ 2601 h 112"/>
                  <a:gd name="T24" fmla="+- 0 6540 6502"/>
                  <a:gd name="T25" fmla="*/ T24 w 61"/>
                  <a:gd name="T26" fmla="+- 0 2599 2581"/>
                  <a:gd name="T27" fmla="*/ 2599 h 112"/>
                  <a:gd name="T28" fmla="+- 0 6535 6502"/>
                  <a:gd name="T29" fmla="*/ T28 w 61"/>
                  <a:gd name="T30" fmla="+- 0 2598 2581"/>
                  <a:gd name="T31" fmla="*/ 2598 h 112"/>
                  <a:gd name="T32" fmla="+- 0 6555 6502"/>
                  <a:gd name="T33" fmla="*/ T32 w 61"/>
                  <a:gd name="T34" fmla="+- 0 2598 2581"/>
                  <a:gd name="T35" fmla="*/ 2598 h 112"/>
                  <a:gd name="T36" fmla="+- 0 6557 6502"/>
                  <a:gd name="T37" fmla="*/ T36 w 61"/>
                  <a:gd name="T38" fmla="+- 0 2600 2581"/>
                  <a:gd name="T39" fmla="*/ 2600 h 112"/>
                  <a:gd name="T40" fmla="+- 0 6560 6502"/>
                  <a:gd name="T41" fmla="*/ T40 w 61"/>
                  <a:gd name="T42" fmla="+- 0 2606 2581"/>
                  <a:gd name="T43" fmla="*/ 2606 h 112"/>
                  <a:gd name="T44" fmla="+- 0 6560 6502"/>
                  <a:gd name="T45" fmla="*/ T44 w 61"/>
                  <a:gd name="T46" fmla="+- 0 2613 2581"/>
                  <a:gd name="T47" fmla="*/ 2613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1" h="112">
                    <a:moveTo>
                      <a:pt x="58" y="32"/>
                    </a:moveTo>
                    <a:lnTo>
                      <a:pt x="47" y="32"/>
                    </a:lnTo>
                    <a:lnTo>
                      <a:pt x="47" y="29"/>
                    </a:lnTo>
                    <a:lnTo>
                      <a:pt x="46" y="26"/>
                    </a:lnTo>
                    <a:lnTo>
                      <a:pt x="45" y="24"/>
                    </a:lnTo>
                    <a:lnTo>
                      <a:pt x="42" y="20"/>
                    </a:lnTo>
                    <a:lnTo>
                      <a:pt x="38" y="18"/>
                    </a:lnTo>
                    <a:lnTo>
                      <a:pt x="33" y="17"/>
                    </a:lnTo>
                    <a:lnTo>
                      <a:pt x="53" y="17"/>
                    </a:lnTo>
                    <a:lnTo>
                      <a:pt x="55" y="19"/>
                    </a:lnTo>
                    <a:lnTo>
                      <a:pt x="58" y="25"/>
                    </a:lnTo>
                    <a:lnTo>
                      <a:pt x="58" y="3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7" name="Freeform 580"/>
              <p:cNvSpPr>
                <a:spLocks/>
              </p:cNvSpPr>
              <p:nvPr/>
            </p:nvSpPr>
            <p:spPr bwMode="auto">
              <a:xfrm>
                <a:off x="6502" y="2581"/>
                <a:ext cx="61" cy="112"/>
              </a:xfrm>
              <a:custGeom>
                <a:avLst/>
                <a:gdLst>
                  <a:gd name="T0" fmla="+- 0 6558 6502"/>
                  <a:gd name="T1" fmla="*/ T0 w 61"/>
                  <a:gd name="T2" fmla="+- 0 2672 2581"/>
                  <a:gd name="T3" fmla="*/ 2672 h 112"/>
                  <a:gd name="T4" fmla="+- 0 6535 6502"/>
                  <a:gd name="T5" fmla="*/ T4 w 61"/>
                  <a:gd name="T6" fmla="+- 0 2672 2581"/>
                  <a:gd name="T7" fmla="*/ 2672 h 112"/>
                  <a:gd name="T8" fmla="+- 0 6542 6502"/>
                  <a:gd name="T9" fmla="*/ T8 w 61"/>
                  <a:gd name="T10" fmla="+- 0 2672 2581"/>
                  <a:gd name="T11" fmla="*/ 2672 h 112"/>
                  <a:gd name="T12" fmla="+- 0 6546 6502"/>
                  <a:gd name="T13" fmla="*/ T12 w 61"/>
                  <a:gd name="T14" fmla="+- 0 2669 2581"/>
                  <a:gd name="T15" fmla="*/ 2669 h 112"/>
                  <a:gd name="T16" fmla="+- 0 6550 6502"/>
                  <a:gd name="T17" fmla="*/ T16 w 61"/>
                  <a:gd name="T18" fmla="+- 0 2662 2581"/>
                  <a:gd name="T19" fmla="*/ 2662 h 112"/>
                  <a:gd name="T20" fmla="+- 0 6551 6502"/>
                  <a:gd name="T21" fmla="*/ T20 w 61"/>
                  <a:gd name="T22" fmla="+- 0 2659 2581"/>
                  <a:gd name="T23" fmla="*/ 2659 h 112"/>
                  <a:gd name="T24" fmla="+- 0 6551 6502"/>
                  <a:gd name="T25" fmla="*/ T24 w 61"/>
                  <a:gd name="T26" fmla="+- 0 2651 2581"/>
                  <a:gd name="T27" fmla="*/ 2651 h 112"/>
                  <a:gd name="T28" fmla="+- 0 6549 6502"/>
                  <a:gd name="T29" fmla="*/ T28 w 61"/>
                  <a:gd name="T30" fmla="+- 0 2647 2581"/>
                  <a:gd name="T31" fmla="*/ 2647 h 112"/>
                  <a:gd name="T32" fmla="+- 0 6545 6502"/>
                  <a:gd name="T33" fmla="*/ T32 w 61"/>
                  <a:gd name="T34" fmla="+- 0 2644 2581"/>
                  <a:gd name="T35" fmla="*/ 2644 h 112"/>
                  <a:gd name="T36" fmla="+- 0 6543 6502"/>
                  <a:gd name="T37" fmla="*/ T36 w 61"/>
                  <a:gd name="T38" fmla="+- 0 2643 2581"/>
                  <a:gd name="T39" fmla="*/ 2643 h 112"/>
                  <a:gd name="T40" fmla="+- 0 6540 6502"/>
                  <a:gd name="T41" fmla="*/ T40 w 61"/>
                  <a:gd name="T42" fmla="+- 0 2641 2581"/>
                  <a:gd name="T43" fmla="*/ 2641 h 112"/>
                  <a:gd name="T44" fmla="+- 0 6535 6502"/>
                  <a:gd name="T45" fmla="*/ T44 w 61"/>
                  <a:gd name="T46" fmla="+- 0 2640 2581"/>
                  <a:gd name="T47" fmla="*/ 2640 h 112"/>
                  <a:gd name="T48" fmla="+- 0 6559 6502"/>
                  <a:gd name="T49" fmla="*/ T48 w 61"/>
                  <a:gd name="T50" fmla="+- 0 2640 2581"/>
                  <a:gd name="T51" fmla="*/ 2640 h 112"/>
                  <a:gd name="T52" fmla="+- 0 6562 6502"/>
                  <a:gd name="T53" fmla="*/ T52 w 61"/>
                  <a:gd name="T54" fmla="+- 0 2645 2581"/>
                  <a:gd name="T55" fmla="*/ 2645 h 112"/>
                  <a:gd name="T56" fmla="+- 0 6562 6502"/>
                  <a:gd name="T57" fmla="*/ T56 w 61"/>
                  <a:gd name="T58" fmla="+- 0 2664 2581"/>
                  <a:gd name="T59" fmla="*/ 2664 h 112"/>
                  <a:gd name="T60" fmla="+- 0 6558 6502"/>
                  <a:gd name="T61" fmla="*/ T60 w 61"/>
                  <a:gd name="T62" fmla="+- 0 2671 2581"/>
                  <a:gd name="T63" fmla="*/ 2671 h 112"/>
                  <a:gd name="T64" fmla="+- 0 6558 6502"/>
                  <a:gd name="T65" fmla="*/ T64 w 61"/>
                  <a:gd name="T66" fmla="+- 0 2672 2581"/>
                  <a:gd name="T67" fmla="*/ 2672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112">
                    <a:moveTo>
                      <a:pt x="56" y="91"/>
                    </a:moveTo>
                    <a:lnTo>
                      <a:pt x="33" y="91"/>
                    </a:lnTo>
                    <a:lnTo>
                      <a:pt x="40" y="91"/>
                    </a:lnTo>
                    <a:lnTo>
                      <a:pt x="44" y="88"/>
                    </a:lnTo>
                    <a:lnTo>
                      <a:pt x="48" y="81"/>
                    </a:lnTo>
                    <a:lnTo>
                      <a:pt x="49" y="78"/>
                    </a:lnTo>
                    <a:lnTo>
                      <a:pt x="49" y="70"/>
                    </a:lnTo>
                    <a:lnTo>
                      <a:pt x="47" y="66"/>
                    </a:lnTo>
                    <a:lnTo>
                      <a:pt x="43" y="63"/>
                    </a:lnTo>
                    <a:lnTo>
                      <a:pt x="41" y="62"/>
                    </a:lnTo>
                    <a:lnTo>
                      <a:pt x="38" y="60"/>
                    </a:lnTo>
                    <a:lnTo>
                      <a:pt x="33" y="59"/>
                    </a:lnTo>
                    <a:lnTo>
                      <a:pt x="57" y="59"/>
                    </a:lnTo>
                    <a:lnTo>
                      <a:pt x="60" y="64"/>
                    </a:lnTo>
                    <a:lnTo>
                      <a:pt x="60" y="83"/>
                    </a:lnTo>
                    <a:lnTo>
                      <a:pt x="56" y="90"/>
                    </a:lnTo>
                    <a:lnTo>
                      <a:pt x="56"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8" name="Freeform 579"/>
              <p:cNvSpPr>
                <a:spLocks/>
              </p:cNvSpPr>
              <p:nvPr/>
            </p:nvSpPr>
            <p:spPr bwMode="auto">
              <a:xfrm>
                <a:off x="6502" y="2581"/>
                <a:ext cx="61" cy="112"/>
              </a:xfrm>
              <a:custGeom>
                <a:avLst/>
                <a:gdLst>
                  <a:gd name="T0" fmla="+- 0 6535 6502"/>
                  <a:gd name="T1" fmla="*/ T0 w 61"/>
                  <a:gd name="T2" fmla="+- 0 2693 2581"/>
                  <a:gd name="T3" fmla="*/ 2693 h 112"/>
                  <a:gd name="T4" fmla="+- 0 6529 6502"/>
                  <a:gd name="T5" fmla="*/ T4 w 61"/>
                  <a:gd name="T6" fmla="+- 0 2693 2581"/>
                  <a:gd name="T7" fmla="*/ 2693 h 112"/>
                  <a:gd name="T8" fmla="+- 0 6529 6502"/>
                  <a:gd name="T9" fmla="*/ T8 w 61"/>
                  <a:gd name="T10" fmla="+- 0 2681 2581"/>
                  <a:gd name="T11" fmla="*/ 2681 h 112"/>
                  <a:gd name="T12" fmla="+- 0 6517 6502"/>
                  <a:gd name="T13" fmla="*/ T12 w 61"/>
                  <a:gd name="T14" fmla="+- 0 2680 2581"/>
                  <a:gd name="T15" fmla="*/ 2680 h 112"/>
                  <a:gd name="T16" fmla="+- 0 6509 6502"/>
                  <a:gd name="T17" fmla="*/ T16 w 61"/>
                  <a:gd name="T18" fmla="+- 0 2676 2581"/>
                  <a:gd name="T19" fmla="*/ 2676 h 112"/>
                  <a:gd name="T20" fmla="+- 0 6503 6502"/>
                  <a:gd name="T21" fmla="*/ T20 w 61"/>
                  <a:gd name="T22" fmla="+- 0 2664 2581"/>
                  <a:gd name="T23" fmla="*/ 2664 h 112"/>
                  <a:gd name="T24" fmla="+- 0 6502 6502"/>
                  <a:gd name="T25" fmla="*/ T24 w 61"/>
                  <a:gd name="T26" fmla="+- 0 2659 2581"/>
                  <a:gd name="T27" fmla="*/ 2659 h 112"/>
                  <a:gd name="T28" fmla="+- 0 6502 6502"/>
                  <a:gd name="T29" fmla="*/ T28 w 61"/>
                  <a:gd name="T30" fmla="+- 0 2652 2581"/>
                  <a:gd name="T31" fmla="*/ 2652 h 112"/>
                  <a:gd name="T32" fmla="+- 0 6512 6502"/>
                  <a:gd name="T33" fmla="*/ T32 w 61"/>
                  <a:gd name="T34" fmla="+- 0 2652 2581"/>
                  <a:gd name="T35" fmla="*/ 2652 h 112"/>
                  <a:gd name="T36" fmla="+- 0 6513 6502"/>
                  <a:gd name="T37" fmla="*/ T36 w 61"/>
                  <a:gd name="T38" fmla="+- 0 2657 2581"/>
                  <a:gd name="T39" fmla="*/ 2657 h 112"/>
                  <a:gd name="T40" fmla="+- 0 6513 6502"/>
                  <a:gd name="T41" fmla="*/ T40 w 61"/>
                  <a:gd name="T42" fmla="+- 0 2661 2581"/>
                  <a:gd name="T43" fmla="*/ 2661 h 112"/>
                  <a:gd name="T44" fmla="+- 0 6515 6502"/>
                  <a:gd name="T45" fmla="*/ T44 w 61"/>
                  <a:gd name="T46" fmla="+- 0 2664 2581"/>
                  <a:gd name="T47" fmla="*/ 2664 h 112"/>
                  <a:gd name="T48" fmla="+- 0 6517 6502"/>
                  <a:gd name="T49" fmla="*/ T48 w 61"/>
                  <a:gd name="T50" fmla="+- 0 2668 2581"/>
                  <a:gd name="T51" fmla="*/ 2668 h 112"/>
                  <a:gd name="T52" fmla="+- 0 6522 6502"/>
                  <a:gd name="T53" fmla="*/ T52 w 61"/>
                  <a:gd name="T54" fmla="+- 0 2671 2581"/>
                  <a:gd name="T55" fmla="*/ 2671 h 112"/>
                  <a:gd name="T56" fmla="+- 0 6529 6502"/>
                  <a:gd name="T57" fmla="*/ T56 w 61"/>
                  <a:gd name="T58" fmla="+- 0 2672 2581"/>
                  <a:gd name="T59" fmla="*/ 2672 h 112"/>
                  <a:gd name="T60" fmla="+- 0 6535 6502"/>
                  <a:gd name="T61" fmla="*/ T60 w 61"/>
                  <a:gd name="T62" fmla="+- 0 2672 2581"/>
                  <a:gd name="T63" fmla="*/ 2672 h 112"/>
                  <a:gd name="T64" fmla="+- 0 6535 6502"/>
                  <a:gd name="T65" fmla="*/ T64 w 61"/>
                  <a:gd name="T66" fmla="+- 0 2672 2581"/>
                  <a:gd name="T67" fmla="*/ 2672 h 112"/>
                  <a:gd name="T68" fmla="+- 0 6558 6502"/>
                  <a:gd name="T69" fmla="*/ T68 w 61"/>
                  <a:gd name="T70" fmla="+- 0 2672 2581"/>
                  <a:gd name="T71" fmla="*/ 2672 h 112"/>
                  <a:gd name="T72" fmla="+- 0 6551 6502"/>
                  <a:gd name="T73" fmla="*/ T72 w 61"/>
                  <a:gd name="T74" fmla="+- 0 2676 2581"/>
                  <a:gd name="T75" fmla="*/ 2676 h 112"/>
                  <a:gd name="T76" fmla="+- 0 6548 6502"/>
                  <a:gd name="T77" fmla="*/ T76 w 61"/>
                  <a:gd name="T78" fmla="+- 0 2678 2581"/>
                  <a:gd name="T79" fmla="*/ 2678 h 112"/>
                  <a:gd name="T80" fmla="+- 0 6542 6502"/>
                  <a:gd name="T81" fmla="*/ T80 w 61"/>
                  <a:gd name="T82" fmla="+- 0 2680 2581"/>
                  <a:gd name="T83" fmla="*/ 2680 h 112"/>
                  <a:gd name="T84" fmla="+- 0 6535 6502"/>
                  <a:gd name="T85" fmla="*/ T84 w 61"/>
                  <a:gd name="T86" fmla="+- 0 2681 2581"/>
                  <a:gd name="T87" fmla="*/ 2681 h 112"/>
                  <a:gd name="T88" fmla="+- 0 6535 6502"/>
                  <a:gd name="T89" fmla="*/ T88 w 61"/>
                  <a:gd name="T90" fmla="+- 0 2693 2581"/>
                  <a:gd name="T91" fmla="*/ 2693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1" h="112">
                    <a:moveTo>
                      <a:pt x="33" y="112"/>
                    </a:moveTo>
                    <a:lnTo>
                      <a:pt x="27" y="112"/>
                    </a:lnTo>
                    <a:lnTo>
                      <a:pt x="27" y="100"/>
                    </a:lnTo>
                    <a:lnTo>
                      <a:pt x="15" y="99"/>
                    </a:lnTo>
                    <a:lnTo>
                      <a:pt x="7" y="95"/>
                    </a:lnTo>
                    <a:lnTo>
                      <a:pt x="1" y="83"/>
                    </a:lnTo>
                    <a:lnTo>
                      <a:pt x="0" y="78"/>
                    </a:lnTo>
                    <a:lnTo>
                      <a:pt x="0" y="71"/>
                    </a:lnTo>
                    <a:lnTo>
                      <a:pt x="10" y="71"/>
                    </a:lnTo>
                    <a:lnTo>
                      <a:pt x="11" y="76"/>
                    </a:lnTo>
                    <a:lnTo>
                      <a:pt x="11" y="80"/>
                    </a:lnTo>
                    <a:lnTo>
                      <a:pt x="13" y="83"/>
                    </a:lnTo>
                    <a:lnTo>
                      <a:pt x="15" y="87"/>
                    </a:lnTo>
                    <a:lnTo>
                      <a:pt x="20" y="90"/>
                    </a:lnTo>
                    <a:lnTo>
                      <a:pt x="27" y="91"/>
                    </a:lnTo>
                    <a:lnTo>
                      <a:pt x="33" y="91"/>
                    </a:lnTo>
                    <a:lnTo>
                      <a:pt x="56" y="91"/>
                    </a:lnTo>
                    <a:lnTo>
                      <a:pt x="49" y="95"/>
                    </a:lnTo>
                    <a:lnTo>
                      <a:pt x="46" y="97"/>
                    </a:lnTo>
                    <a:lnTo>
                      <a:pt x="40" y="99"/>
                    </a:lnTo>
                    <a:lnTo>
                      <a:pt x="33" y="100"/>
                    </a:lnTo>
                    <a:lnTo>
                      <a:pt x="33" y="11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25" name="Group 576"/>
            <p:cNvGrpSpPr>
              <a:grpSpLocks/>
            </p:cNvGrpSpPr>
            <p:nvPr/>
          </p:nvGrpSpPr>
          <p:grpSpPr bwMode="auto">
            <a:xfrm>
              <a:off x="5865" y="2256"/>
              <a:ext cx="397" cy="189"/>
              <a:chOff x="5865" y="2256"/>
              <a:chExt cx="397" cy="189"/>
            </a:xfrm>
          </p:grpSpPr>
          <p:sp>
            <p:nvSpPr>
              <p:cNvPr id="313" name="Freeform 577"/>
              <p:cNvSpPr>
                <a:spLocks/>
              </p:cNvSpPr>
              <p:nvPr/>
            </p:nvSpPr>
            <p:spPr bwMode="auto">
              <a:xfrm>
                <a:off x="5865" y="2256"/>
                <a:ext cx="397" cy="189"/>
              </a:xfrm>
              <a:custGeom>
                <a:avLst/>
                <a:gdLst>
                  <a:gd name="T0" fmla="+- 0 5865 5865"/>
                  <a:gd name="T1" fmla="*/ T0 w 397"/>
                  <a:gd name="T2" fmla="+- 0 2256 2256"/>
                  <a:gd name="T3" fmla="*/ 2256 h 189"/>
                  <a:gd name="T4" fmla="+- 0 6262 5865"/>
                  <a:gd name="T5" fmla="*/ T4 w 397"/>
                  <a:gd name="T6" fmla="+- 0 2256 2256"/>
                  <a:gd name="T7" fmla="*/ 2256 h 189"/>
                  <a:gd name="T8" fmla="+- 0 6262 5865"/>
                  <a:gd name="T9" fmla="*/ T8 w 397"/>
                  <a:gd name="T10" fmla="+- 0 2444 2256"/>
                  <a:gd name="T11" fmla="*/ 2444 h 189"/>
                  <a:gd name="T12" fmla="+- 0 5865 5865"/>
                  <a:gd name="T13" fmla="*/ T12 w 397"/>
                  <a:gd name="T14" fmla="+- 0 2444 2256"/>
                  <a:gd name="T15" fmla="*/ 2444 h 189"/>
                  <a:gd name="T16" fmla="+- 0 5865 5865"/>
                  <a:gd name="T17" fmla="*/ T16 w 397"/>
                  <a:gd name="T18" fmla="+- 0 2256 2256"/>
                  <a:gd name="T19" fmla="*/ 2256 h 189"/>
                </a:gdLst>
                <a:ahLst/>
                <a:cxnLst>
                  <a:cxn ang="0">
                    <a:pos x="T1" y="T3"/>
                  </a:cxn>
                  <a:cxn ang="0">
                    <a:pos x="T5" y="T7"/>
                  </a:cxn>
                  <a:cxn ang="0">
                    <a:pos x="T9" y="T11"/>
                  </a:cxn>
                  <a:cxn ang="0">
                    <a:pos x="T13" y="T15"/>
                  </a:cxn>
                  <a:cxn ang="0">
                    <a:pos x="T17" y="T19"/>
                  </a:cxn>
                </a:cxnLst>
                <a:rect l="0" t="0" r="r" b="b"/>
                <a:pathLst>
                  <a:path w="397" h="189">
                    <a:moveTo>
                      <a:pt x="0" y="0"/>
                    </a:moveTo>
                    <a:lnTo>
                      <a:pt x="397" y="0"/>
                    </a:lnTo>
                    <a:lnTo>
                      <a:pt x="397" y="188"/>
                    </a:lnTo>
                    <a:lnTo>
                      <a:pt x="0" y="188"/>
                    </a:lnTo>
                    <a:lnTo>
                      <a:pt x="0" y="0"/>
                    </a:lnTo>
                    <a:close/>
                  </a:path>
                </a:pathLst>
              </a:custGeom>
              <a:noFill/>
              <a:ln w="15684">
                <a:solidFill>
                  <a:srgbClr val="9BD0D5"/>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26" name="Group 574"/>
            <p:cNvGrpSpPr>
              <a:grpSpLocks/>
            </p:cNvGrpSpPr>
            <p:nvPr/>
          </p:nvGrpSpPr>
          <p:grpSpPr bwMode="auto">
            <a:xfrm>
              <a:off x="6088" y="2280"/>
              <a:ext cx="151" cy="141"/>
              <a:chOff x="6088" y="2280"/>
              <a:chExt cx="151" cy="141"/>
            </a:xfrm>
          </p:grpSpPr>
          <p:sp>
            <p:nvSpPr>
              <p:cNvPr id="312" name="Freeform 575"/>
              <p:cNvSpPr>
                <a:spLocks/>
              </p:cNvSpPr>
              <p:nvPr/>
            </p:nvSpPr>
            <p:spPr bwMode="auto">
              <a:xfrm>
                <a:off x="6088" y="2280"/>
                <a:ext cx="151" cy="141"/>
              </a:xfrm>
              <a:custGeom>
                <a:avLst/>
                <a:gdLst>
                  <a:gd name="T0" fmla="+- 0 6239 6088"/>
                  <a:gd name="T1" fmla="*/ T0 w 151"/>
                  <a:gd name="T2" fmla="+- 0 2421 2280"/>
                  <a:gd name="T3" fmla="*/ 2421 h 141"/>
                  <a:gd name="T4" fmla="+- 0 6107 6088"/>
                  <a:gd name="T5" fmla="*/ T4 w 151"/>
                  <a:gd name="T6" fmla="+- 0 2408 2280"/>
                  <a:gd name="T7" fmla="*/ 2408 h 141"/>
                  <a:gd name="T8" fmla="+- 0 6118 6088"/>
                  <a:gd name="T9" fmla="*/ T8 w 151"/>
                  <a:gd name="T10" fmla="+- 0 2392 2280"/>
                  <a:gd name="T11" fmla="*/ 2392 h 141"/>
                  <a:gd name="T12" fmla="+- 0 6124 6088"/>
                  <a:gd name="T13" fmla="*/ T12 w 151"/>
                  <a:gd name="T14" fmla="+- 0 2372 2280"/>
                  <a:gd name="T15" fmla="*/ 2372 h 141"/>
                  <a:gd name="T16" fmla="+- 0 6115 6088"/>
                  <a:gd name="T17" fmla="*/ T16 w 151"/>
                  <a:gd name="T18" fmla="+- 0 2308 2280"/>
                  <a:gd name="T19" fmla="*/ 2308 h 141"/>
                  <a:gd name="T20" fmla="+- 0 6088 6088"/>
                  <a:gd name="T21" fmla="*/ T20 w 151"/>
                  <a:gd name="T22" fmla="+- 0 2280 2280"/>
                  <a:gd name="T23" fmla="*/ 2280 h 141"/>
                  <a:gd name="T24" fmla="+- 0 6239 6088"/>
                  <a:gd name="T25" fmla="*/ T24 w 151"/>
                  <a:gd name="T26" fmla="+- 0 2280 2280"/>
                  <a:gd name="T27" fmla="*/ 2280 h 141"/>
                  <a:gd name="T28" fmla="+- 0 6239 6088"/>
                  <a:gd name="T29" fmla="*/ T28 w 151"/>
                  <a:gd name="T30" fmla="+- 0 2421 2280"/>
                  <a:gd name="T31" fmla="*/ 2421 h 14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1" h="141">
                    <a:moveTo>
                      <a:pt x="151" y="141"/>
                    </a:moveTo>
                    <a:lnTo>
                      <a:pt x="19" y="128"/>
                    </a:lnTo>
                    <a:lnTo>
                      <a:pt x="30" y="112"/>
                    </a:lnTo>
                    <a:lnTo>
                      <a:pt x="36" y="92"/>
                    </a:lnTo>
                    <a:lnTo>
                      <a:pt x="27" y="28"/>
                    </a:lnTo>
                    <a:lnTo>
                      <a:pt x="0" y="0"/>
                    </a:lnTo>
                    <a:lnTo>
                      <a:pt x="151" y="0"/>
                    </a:lnTo>
                    <a:lnTo>
                      <a:pt x="151"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27" name="Group 572"/>
            <p:cNvGrpSpPr>
              <a:grpSpLocks/>
            </p:cNvGrpSpPr>
            <p:nvPr/>
          </p:nvGrpSpPr>
          <p:grpSpPr bwMode="auto">
            <a:xfrm>
              <a:off x="5885" y="2280"/>
              <a:ext cx="143" cy="141"/>
              <a:chOff x="5885" y="2280"/>
              <a:chExt cx="143" cy="141"/>
            </a:xfrm>
          </p:grpSpPr>
          <p:sp>
            <p:nvSpPr>
              <p:cNvPr id="311" name="Freeform 573"/>
              <p:cNvSpPr>
                <a:spLocks/>
              </p:cNvSpPr>
              <p:nvPr/>
            </p:nvSpPr>
            <p:spPr bwMode="auto">
              <a:xfrm>
                <a:off x="5885" y="2280"/>
                <a:ext cx="143" cy="141"/>
              </a:xfrm>
              <a:custGeom>
                <a:avLst/>
                <a:gdLst>
                  <a:gd name="T0" fmla="+- 0 6022 5885"/>
                  <a:gd name="T1" fmla="*/ T0 w 143"/>
                  <a:gd name="T2" fmla="+- 0 2421 2280"/>
                  <a:gd name="T3" fmla="*/ 2421 h 141"/>
                  <a:gd name="T4" fmla="+- 0 5885 5885"/>
                  <a:gd name="T5" fmla="*/ T4 w 143"/>
                  <a:gd name="T6" fmla="+- 0 2421 2280"/>
                  <a:gd name="T7" fmla="*/ 2421 h 141"/>
                  <a:gd name="T8" fmla="+- 0 5885 5885"/>
                  <a:gd name="T9" fmla="*/ T8 w 143"/>
                  <a:gd name="T10" fmla="+- 0 2280 2280"/>
                  <a:gd name="T11" fmla="*/ 2280 h 141"/>
                  <a:gd name="T12" fmla="+- 0 6028 5885"/>
                  <a:gd name="T13" fmla="*/ T12 w 143"/>
                  <a:gd name="T14" fmla="+- 0 2281 2280"/>
                  <a:gd name="T15" fmla="*/ 2281 h 141"/>
                  <a:gd name="T16" fmla="+- 0 6013 5885"/>
                  <a:gd name="T17" fmla="*/ T16 w 143"/>
                  <a:gd name="T18" fmla="+- 0 2293 2280"/>
                  <a:gd name="T19" fmla="*/ 2293 h 141"/>
                  <a:gd name="T20" fmla="+- 0 6001 5885"/>
                  <a:gd name="T21" fmla="*/ T20 w 143"/>
                  <a:gd name="T22" fmla="+- 0 2310 2280"/>
                  <a:gd name="T23" fmla="*/ 2310 h 141"/>
                  <a:gd name="T24" fmla="+- 0 5994 5885"/>
                  <a:gd name="T25" fmla="*/ T24 w 143"/>
                  <a:gd name="T26" fmla="+- 0 2330 2280"/>
                  <a:gd name="T27" fmla="*/ 2330 h 141"/>
                  <a:gd name="T28" fmla="+- 0 5991 5885"/>
                  <a:gd name="T29" fmla="*/ T28 w 143"/>
                  <a:gd name="T30" fmla="+- 0 2353 2280"/>
                  <a:gd name="T31" fmla="*/ 2353 h 141"/>
                  <a:gd name="T32" fmla="+- 0 5992 5885"/>
                  <a:gd name="T33" fmla="*/ T32 w 143"/>
                  <a:gd name="T34" fmla="+- 0 2369 2280"/>
                  <a:gd name="T35" fmla="*/ 2369 h 141"/>
                  <a:gd name="T36" fmla="+- 0 5998 5885"/>
                  <a:gd name="T37" fmla="*/ T36 w 143"/>
                  <a:gd name="T38" fmla="+- 0 2388 2280"/>
                  <a:gd name="T39" fmla="*/ 2388 h 141"/>
                  <a:gd name="T40" fmla="+- 0 6008 5885"/>
                  <a:gd name="T41" fmla="*/ T40 w 143"/>
                  <a:gd name="T42" fmla="+- 0 2406 2280"/>
                  <a:gd name="T43" fmla="*/ 2406 h 141"/>
                  <a:gd name="T44" fmla="+- 0 6022 5885"/>
                  <a:gd name="T45" fmla="*/ T44 w 143"/>
                  <a:gd name="T46" fmla="+- 0 2421 2280"/>
                  <a:gd name="T47" fmla="*/ 2421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3" h="141">
                    <a:moveTo>
                      <a:pt x="137" y="141"/>
                    </a:moveTo>
                    <a:lnTo>
                      <a:pt x="0" y="141"/>
                    </a:lnTo>
                    <a:lnTo>
                      <a:pt x="0" y="0"/>
                    </a:lnTo>
                    <a:lnTo>
                      <a:pt x="143" y="1"/>
                    </a:lnTo>
                    <a:lnTo>
                      <a:pt x="128" y="13"/>
                    </a:lnTo>
                    <a:lnTo>
                      <a:pt x="116" y="30"/>
                    </a:lnTo>
                    <a:lnTo>
                      <a:pt x="109" y="50"/>
                    </a:lnTo>
                    <a:lnTo>
                      <a:pt x="106" y="73"/>
                    </a:lnTo>
                    <a:lnTo>
                      <a:pt x="107" y="89"/>
                    </a:lnTo>
                    <a:lnTo>
                      <a:pt x="113" y="108"/>
                    </a:lnTo>
                    <a:lnTo>
                      <a:pt x="123" y="126"/>
                    </a:lnTo>
                    <a:lnTo>
                      <a:pt x="137"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28" name="Group 566"/>
            <p:cNvGrpSpPr>
              <a:grpSpLocks/>
            </p:cNvGrpSpPr>
            <p:nvPr/>
          </p:nvGrpSpPr>
          <p:grpSpPr bwMode="auto">
            <a:xfrm>
              <a:off x="6029" y="2293"/>
              <a:ext cx="61" cy="112"/>
              <a:chOff x="6029" y="2293"/>
              <a:chExt cx="61" cy="112"/>
            </a:xfrm>
          </p:grpSpPr>
          <p:sp>
            <p:nvSpPr>
              <p:cNvPr id="306" name="Freeform 571"/>
              <p:cNvSpPr>
                <a:spLocks/>
              </p:cNvSpPr>
              <p:nvPr/>
            </p:nvSpPr>
            <p:spPr bwMode="auto">
              <a:xfrm>
                <a:off x="6029" y="2293"/>
                <a:ext cx="61" cy="112"/>
              </a:xfrm>
              <a:custGeom>
                <a:avLst/>
                <a:gdLst>
                  <a:gd name="T0" fmla="+- 0 6062 6029"/>
                  <a:gd name="T1" fmla="*/ T0 w 61"/>
                  <a:gd name="T2" fmla="+- 0 2383 2293"/>
                  <a:gd name="T3" fmla="*/ 2383 h 112"/>
                  <a:gd name="T4" fmla="+- 0 6057 6029"/>
                  <a:gd name="T5" fmla="*/ T4 w 61"/>
                  <a:gd name="T6" fmla="+- 0 2383 2293"/>
                  <a:gd name="T7" fmla="*/ 2383 h 112"/>
                  <a:gd name="T8" fmla="+- 0 6057 6029"/>
                  <a:gd name="T9" fmla="*/ T8 w 61"/>
                  <a:gd name="T10" fmla="+- 0 2350 2293"/>
                  <a:gd name="T11" fmla="*/ 2350 h 112"/>
                  <a:gd name="T12" fmla="+- 0 6048 6029"/>
                  <a:gd name="T13" fmla="*/ T12 w 61"/>
                  <a:gd name="T14" fmla="+- 0 2348 2293"/>
                  <a:gd name="T15" fmla="*/ 2348 h 112"/>
                  <a:gd name="T16" fmla="+- 0 6041 6029"/>
                  <a:gd name="T17" fmla="*/ T16 w 61"/>
                  <a:gd name="T18" fmla="+- 0 2346 2293"/>
                  <a:gd name="T19" fmla="*/ 2346 h 112"/>
                  <a:gd name="T20" fmla="+- 0 6033 6029"/>
                  <a:gd name="T21" fmla="*/ T20 w 61"/>
                  <a:gd name="T22" fmla="+- 0 2338 2293"/>
                  <a:gd name="T23" fmla="*/ 2338 h 112"/>
                  <a:gd name="T24" fmla="+- 0 6031 6029"/>
                  <a:gd name="T25" fmla="*/ T24 w 61"/>
                  <a:gd name="T26" fmla="+- 0 2332 2293"/>
                  <a:gd name="T27" fmla="*/ 2332 h 112"/>
                  <a:gd name="T28" fmla="+- 0 6031 6029"/>
                  <a:gd name="T29" fmla="*/ T28 w 61"/>
                  <a:gd name="T30" fmla="+- 0 2319 2293"/>
                  <a:gd name="T31" fmla="*/ 2319 h 112"/>
                  <a:gd name="T32" fmla="+- 0 6033 6029"/>
                  <a:gd name="T33" fmla="*/ T32 w 61"/>
                  <a:gd name="T34" fmla="+- 0 2314 2293"/>
                  <a:gd name="T35" fmla="*/ 2314 h 112"/>
                  <a:gd name="T36" fmla="+- 0 6042 6029"/>
                  <a:gd name="T37" fmla="*/ T36 w 61"/>
                  <a:gd name="T38" fmla="+- 0 2304 2293"/>
                  <a:gd name="T39" fmla="*/ 2304 h 112"/>
                  <a:gd name="T40" fmla="+- 0 6048 6029"/>
                  <a:gd name="T41" fmla="*/ T40 w 61"/>
                  <a:gd name="T42" fmla="+- 0 2301 2293"/>
                  <a:gd name="T43" fmla="*/ 2301 h 112"/>
                  <a:gd name="T44" fmla="+- 0 6057 6029"/>
                  <a:gd name="T45" fmla="*/ T44 w 61"/>
                  <a:gd name="T46" fmla="+- 0 2301 2293"/>
                  <a:gd name="T47" fmla="*/ 2301 h 112"/>
                  <a:gd name="T48" fmla="+- 0 6057 6029"/>
                  <a:gd name="T49" fmla="*/ T48 w 61"/>
                  <a:gd name="T50" fmla="+- 0 2293 2293"/>
                  <a:gd name="T51" fmla="*/ 2293 h 112"/>
                  <a:gd name="T52" fmla="+- 0 6062 6029"/>
                  <a:gd name="T53" fmla="*/ T52 w 61"/>
                  <a:gd name="T54" fmla="+- 0 2293 2293"/>
                  <a:gd name="T55" fmla="*/ 2293 h 112"/>
                  <a:gd name="T56" fmla="+- 0 6062 6029"/>
                  <a:gd name="T57" fmla="*/ T56 w 61"/>
                  <a:gd name="T58" fmla="+- 0 2301 2293"/>
                  <a:gd name="T59" fmla="*/ 2301 h 112"/>
                  <a:gd name="T60" fmla="+- 0 6070 6029"/>
                  <a:gd name="T61" fmla="*/ T60 w 61"/>
                  <a:gd name="T62" fmla="+- 0 2301 2293"/>
                  <a:gd name="T63" fmla="*/ 2301 h 112"/>
                  <a:gd name="T64" fmla="+- 0 6076 6029"/>
                  <a:gd name="T65" fmla="*/ T64 w 61"/>
                  <a:gd name="T66" fmla="+- 0 2304 2293"/>
                  <a:gd name="T67" fmla="*/ 2304 h 112"/>
                  <a:gd name="T68" fmla="+- 0 6081 6029"/>
                  <a:gd name="T69" fmla="*/ T68 w 61"/>
                  <a:gd name="T70" fmla="+- 0 2308 2293"/>
                  <a:gd name="T71" fmla="*/ 2308 h 112"/>
                  <a:gd name="T72" fmla="+- 0 6083 6029"/>
                  <a:gd name="T73" fmla="*/ T72 w 61"/>
                  <a:gd name="T74" fmla="+- 0 2310 2293"/>
                  <a:gd name="T75" fmla="*/ 2310 h 112"/>
                  <a:gd name="T76" fmla="+- 0 6057 6029"/>
                  <a:gd name="T77" fmla="*/ T76 w 61"/>
                  <a:gd name="T78" fmla="+- 0 2310 2293"/>
                  <a:gd name="T79" fmla="*/ 2310 h 112"/>
                  <a:gd name="T80" fmla="+- 0 6051 6029"/>
                  <a:gd name="T81" fmla="*/ T80 w 61"/>
                  <a:gd name="T82" fmla="+- 0 2310 2293"/>
                  <a:gd name="T83" fmla="*/ 2310 h 112"/>
                  <a:gd name="T84" fmla="+- 0 6047 6029"/>
                  <a:gd name="T85" fmla="*/ T84 w 61"/>
                  <a:gd name="T86" fmla="+- 0 2312 2293"/>
                  <a:gd name="T87" fmla="*/ 2312 h 112"/>
                  <a:gd name="T88" fmla="+- 0 6045 6029"/>
                  <a:gd name="T89" fmla="*/ T88 w 61"/>
                  <a:gd name="T90" fmla="+- 0 2315 2293"/>
                  <a:gd name="T91" fmla="*/ 2315 h 112"/>
                  <a:gd name="T92" fmla="+- 0 6043 6029"/>
                  <a:gd name="T93" fmla="*/ T92 w 61"/>
                  <a:gd name="T94" fmla="+- 0 2318 2293"/>
                  <a:gd name="T95" fmla="*/ 2318 h 112"/>
                  <a:gd name="T96" fmla="+- 0 6042 6029"/>
                  <a:gd name="T97" fmla="*/ T96 w 61"/>
                  <a:gd name="T98" fmla="+- 0 2321 2293"/>
                  <a:gd name="T99" fmla="*/ 2321 h 112"/>
                  <a:gd name="T100" fmla="+- 0 6042 6029"/>
                  <a:gd name="T101" fmla="*/ T100 w 61"/>
                  <a:gd name="T102" fmla="+- 0 2329 2293"/>
                  <a:gd name="T103" fmla="*/ 2329 h 112"/>
                  <a:gd name="T104" fmla="+- 0 6043 6029"/>
                  <a:gd name="T105" fmla="*/ T104 w 61"/>
                  <a:gd name="T106" fmla="+- 0 2332 2293"/>
                  <a:gd name="T107" fmla="*/ 2332 h 112"/>
                  <a:gd name="T108" fmla="+- 0 6046 6029"/>
                  <a:gd name="T109" fmla="*/ T108 w 61"/>
                  <a:gd name="T110" fmla="+- 0 2334 2293"/>
                  <a:gd name="T111" fmla="*/ 2334 h 112"/>
                  <a:gd name="T112" fmla="+- 0 6048 6029"/>
                  <a:gd name="T113" fmla="*/ T112 w 61"/>
                  <a:gd name="T114" fmla="+- 0 2336 2293"/>
                  <a:gd name="T115" fmla="*/ 2336 h 112"/>
                  <a:gd name="T116" fmla="+- 0 6052 6029"/>
                  <a:gd name="T117" fmla="*/ T116 w 61"/>
                  <a:gd name="T118" fmla="+- 0 2338 2293"/>
                  <a:gd name="T119" fmla="*/ 2338 h 112"/>
                  <a:gd name="T120" fmla="+- 0 6057 6029"/>
                  <a:gd name="T121" fmla="*/ T120 w 61"/>
                  <a:gd name="T122" fmla="+- 0 2339 2293"/>
                  <a:gd name="T123" fmla="*/ 2339 h 112"/>
                  <a:gd name="T124" fmla="+- 0 6062 6029"/>
                  <a:gd name="T125" fmla="*/ T124 w 61"/>
                  <a:gd name="T126" fmla="+- 0 2339 2293"/>
                  <a:gd name="T127" fmla="*/ 2339 h 112"/>
                  <a:gd name="T128" fmla="+- 0 6062 6029"/>
                  <a:gd name="T129" fmla="*/ T128 w 61"/>
                  <a:gd name="T130" fmla="+- 0 2340 2293"/>
                  <a:gd name="T131" fmla="*/ 2340 h 112"/>
                  <a:gd name="T132" fmla="+- 0 6072 6029"/>
                  <a:gd name="T133" fmla="*/ T132 w 61"/>
                  <a:gd name="T134" fmla="+- 0 2343 2293"/>
                  <a:gd name="T135" fmla="*/ 2343 h 112"/>
                  <a:gd name="T136" fmla="+- 0 6078 6029"/>
                  <a:gd name="T137" fmla="*/ T136 w 61"/>
                  <a:gd name="T138" fmla="+- 0 2345 2293"/>
                  <a:gd name="T139" fmla="*/ 2345 h 112"/>
                  <a:gd name="T140" fmla="+- 0 6087 6029"/>
                  <a:gd name="T141" fmla="*/ T140 w 61"/>
                  <a:gd name="T142" fmla="+- 0 2351 2293"/>
                  <a:gd name="T143" fmla="*/ 2351 h 112"/>
                  <a:gd name="T144" fmla="+- 0 6062 6029"/>
                  <a:gd name="T145" fmla="*/ T144 w 61"/>
                  <a:gd name="T146" fmla="+- 0 2351 2293"/>
                  <a:gd name="T147" fmla="*/ 2351 h 112"/>
                  <a:gd name="T148" fmla="+- 0 6062 6029"/>
                  <a:gd name="T149" fmla="*/ T148 w 61"/>
                  <a:gd name="T150" fmla="+- 0 2383 2293"/>
                  <a:gd name="T151" fmla="*/ 2383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61" h="112">
                    <a:moveTo>
                      <a:pt x="33" y="90"/>
                    </a:moveTo>
                    <a:lnTo>
                      <a:pt x="28" y="90"/>
                    </a:lnTo>
                    <a:lnTo>
                      <a:pt x="28" y="57"/>
                    </a:lnTo>
                    <a:lnTo>
                      <a:pt x="19" y="55"/>
                    </a:lnTo>
                    <a:lnTo>
                      <a:pt x="12" y="53"/>
                    </a:lnTo>
                    <a:lnTo>
                      <a:pt x="4" y="45"/>
                    </a:lnTo>
                    <a:lnTo>
                      <a:pt x="2" y="39"/>
                    </a:lnTo>
                    <a:lnTo>
                      <a:pt x="2" y="26"/>
                    </a:lnTo>
                    <a:lnTo>
                      <a:pt x="4" y="21"/>
                    </a:lnTo>
                    <a:lnTo>
                      <a:pt x="13" y="11"/>
                    </a:lnTo>
                    <a:lnTo>
                      <a:pt x="19" y="8"/>
                    </a:lnTo>
                    <a:lnTo>
                      <a:pt x="28" y="8"/>
                    </a:lnTo>
                    <a:lnTo>
                      <a:pt x="28" y="0"/>
                    </a:lnTo>
                    <a:lnTo>
                      <a:pt x="33" y="0"/>
                    </a:lnTo>
                    <a:lnTo>
                      <a:pt x="33" y="8"/>
                    </a:lnTo>
                    <a:lnTo>
                      <a:pt x="41" y="8"/>
                    </a:lnTo>
                    <a:lnTo>
                      <a:pt x="47" y="11"/>
                    </a:lnTo>
                    <a:lnTo>
                      <a:pt x="52" y="15"/>
                    </a:lnTo>
                    <a:lnTo>
                      <a:pt x="54" y="17"/>
                    </a:lnTo>
                    <a:lnTo>
                      <a:pt x="28" y="17"/>
                    </a:lnTo>
                    <a:lnTo>
                      <a:pt x="22" y="17"/>
                    </a:lnTo>
                    <a:lnTo>
                      <a:pt x="18" y="19"/>
                    </a:lnTo>
                    <a:lnTo>
                      <a:pt x="16" y="22"/>
                    </a:lnTo>
                    <a:lnTo>
                      <a:pt x="14" y="25"/>
                    </a:lnTo>
                    <a:lnTo>
                      <a:pt x="13" y="28"/>
                    </a:lnTo>
                    <a:lnTo>
                      <a:pt x="13" y="36"/>
                    </a:lnTo>
                    <a:lnTo>
                      <a:pt x="14" y="39"/>
                    </a:lnTo>
                    <a:lnTo>
                      <a:pt x="17" y="41"/>
                    </a:lnTo>
                    <a:lnTo>
                      <a:pt x="19" y="43"/>
                    </a:lnTo>
                    <a:lnTo>
                      <a:pt x="23" y="45"/>
                    </a:lnTo>
                    <a:lnTo>
                      <a:pt x="28" y="46"/>
                    </a:lnTo>
                    <a:lnTo>
                      <a:pt x="33" y="46"/>
                    </a:lnTo>
                    <a:lnTo>
                      <a:pt x="33" y="47"/>
                    </a:lnTo>
                    <a:lnTo>
                      <a:pt x="43" y="50"/>
                    </a:lnTo>
                    <a:lnTo>
                      <a:pt x="49" y="52"/>
                    </a:lnTo>
                    <a:lnTo>
                      <a:pt x="58" y="58"/>
                    </a:lnTo>
                    <a:lnTo>
                      <a:pt x="33" y="58"/>
                    </a:lnTo>
                    <a:lnTo>
                      <a:pt x="33" y="9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7" name="Freeform 570"/>
              <p:cNvSpPr>
                <a:spLocks/>
              </p:cNvSpPr>
              <p:nvPr/>
            </p:nvSpPr>
            <p:spPr bwMode="auto">
              <a:xfrm>
                <a:off x="6029" y="2293"/>
                <a:ext cx="61" cy="112"/>
              </a:xfrm>
              <a:custGeom>
                <a:avLst/>
                <a:gdLst>
                  <a:gd name="T0" fmla="+- 0 6062 6029"/>
                  <a:gd name="T1" fmla="*/ T0 w 61"/>
                  <a:gd name="T2" fmla="+- 0 2339 2293"/>
                  <a:gd name="T3" fmla="*/ 2339 h 112"/>
                  <a:gd name="T4" fmla="+- 0 6057 6029"/>
                  <a:gd name="T5" fmla="*/ T4 w 61"/>
                  <a:gd name="T6" fmla="+- 0 2339 2293"/>
                  <a:gd name="T7" fmla="*/ 2339 h 112"/>
                  <a:gd name="T8" fmla="+- 0 6057 6029"/>
                  <a:gd name="T9" fmla="*/ T8 w 61"/>
                  <a:gd name="T10" fmla="+- 0 2310 2293"/>
                  <a:gd name="T11" fmla="*/ 2310 h 112"/>
                  <a:gd name="T12" fmla="+- 0 6083 6029"/>
                  <a:gd name="T13" fmla="*/ T12 w 61"/>
                  <a:gd name="T14" fmla="+- 0 2310 2293"/>
                  <a:gd name="T15" fmla="*/ 2310 h 112"/>
                  <a:gd name="T16" fmla="+- 0 6062 6029"/>
                  <a:gd name="T17" fmla="*/ T16 w 61"/>
                  <a:gd name="T18" fmla="+- 0 2310 2293"/>
                  <a:gd name="T19" fmla="*/ 2310 h 112"/>
                  <a:gd name="T20" fmla="+- 0 6062 6029"/>
                  <a:gd name="T21" fmla="*/ T20 w 61"/>
                  <a:gd name="T22" fmla="+- 0 2339 2293"/>
                  <a:gd name="T23" fmla="*/ 2339 h 112"/>
                </a:gdLst>
                <a:ahLst/>
                <a:cxnLst>
                  <a:cxn ang="0">
                    <a:pos x="T1" y="T3"/>
                  </a:cxn>
                  <a:cxn ang="0">
                    <a:pos x="T5" y="T7"/>
                  </a:cxn>
                  <a:cxn ang="0">
                    <a:pos x="T9" y="T11"/>
                  </a:cxn>
                  <a:cxn ang="0">
                    <a:pos x="T13" y="T15"/>
                  </a:cxn>
                  <a:cxn ang="0">
                    <a:pos x="T17" y="T19"/>
                  </a:cxn>
                  <a:cxn ang="0">
                    <a:pos x="T21" y="T23"/>
                  </a:cxn>
                </a:cxnLst>
                <a:rect l="0" t="0" r="r" b="b"/>
                <a:pathLst>
                  <a:path w="61" h="112">
                    <a:moveTo>
                      <a:pt x="33" y="46"/>
                    </a:moveTo>
                    <a:lnTo>
                      <a:pt x="28" y="46"/>
                    </a:lnTo>
                    <a:lnTo>
                      <a:pt x="28" y="17"/>
                    </a:lnTo>
                    <a:lnTo>
                      <a:pt x="54" y="17"/>
                    </a:lnTo>
                    <a:lnTo>
                      <a:pt x="33" y="17"/>
                    </a:lnTo>
                    <a:lnTo>
                      <a:pt x="33" y="46"/>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8" name="Freeform 569"/>
              <p:cNvSpPr>
                <a:spLocks/>
              </p:cNvSpPr>
              <p:nvPr/>
            </p:nvSpPr>
            <p:spPr bwMode="auto">
              <a:xfrm>
                <a:off x="6029" y="2293"/>
                <a:ext cx="61" cy="112"/>
              </a:xfrm>
              <a:custGeom>
                <a:avLst/>
                <a:gdLst>
                  <a:gd name="T0" fmla="+- 0 6088 6029"/>
                  <a:gd name="T1" fmla="*/ T0 w 61"/>
                  <a:gd name="T2" fmla="+- 0 2325 2293"/>
                  <a:gd name="T3" fmla="*/ 2325 h 112"/>
                  <a:gd name="T4" fmla="+- 0 6077 6029"/>
                  <a:gd name="T5" fmla="*/ T4 w 61"/>
                  <a:gd name="T6" fmla="+- 0 2325 2293"/>
                  <a:gd name="T7" fmla="*/ 2325 h 112"/>
                  <a:gd name="T8" fmla="+- 0 6077 6029"/>
                  <a:gd name="T9" fmla="*/ T8 w 61"/>
                  <a:gd name="T10" fmla="+- 0 2322 2293"/>
                  <a:gd name="T11" fmla="*/ 2322 h 112"/>
                  <a:gd name="T12" fmla="+- 0 6076 6029"/>
                  <a:gd name="T13" fmla="*/ T12 w 61"/>
                  <a:gd name="T14" fmla="+- 0 2319 2293"/>
                  <a:gd name="T15" fmla="*/ 2319 h 112"/>
                  <a:gd name="T16" fmla="+- 0 6074 6029"/>
                  <a:gd name="T17" fmla="*/ T16 w 61"/>
                  <a:gd name="T18" fmla="+- 0 2317 2293"/>
                  <a:gd name="T19" fmla="*/ 2317 h 112"/>
                  <a:gd name="T20" fmla="+- 0 6072 6029"/>
                  <a:gd name="T21" fmla="*/ T20 w 61"/>
                  <a:gd name="T22" fmla="+- 0 2313 2293"/>
                  <a:gd name="T23" fmla="*/ 2313 h 112"/>
                  <a:gd name="T24" fmla="+- 0 6068 6029"/>
                  <a:gd name="T25" fmla="*/ T24 w 61"/>
                  <a:gd name="T26" fmla="+- 0 2310 2293"/>
                  <a:gd name="T27" fmla="*/ 2310 h 112"/>
                  <a:gd name="T28" fmla="+- 0 6062 6029"/>
                  <a:gd name="T29" fmla="*/ T28 w 61"/>
                  <a:gd name="T30" fmla="+- 0 2310 2293"/>
                  <a:gd name="T31" fmla="*/ 2310 h 112"/>
                  <a:gd name="T32" fmla="+- 0 6083 6029"/>
                  <a:gd name="T33" fmla="*/ T32 w 61"/>
                  <a:gd name="T34" fmla="+- 0 2310 2293"/>
                  <a:gd name="T35" fmla="*/ 2310 h 112"/>
                  <a:gd name="T36" fmla="+- 0 6085 6029"/>
                  <a:gd name="T37" fmla="*/ T36 w 61"/>
                  <a:gd name="T38" fmla="+- 0 2312 2293"/>
                  <a:gd name="T39" fmla="*/ 2312 h 112"/>
                  <a:gd name="T40" fmla="+- 0 6087 6029"/>
                  <a:gd name="T41" fmla="*/ T40 w 61"/>
                  <a:gd name="T42" fmla="+- 0 2318 2293"/>
                  <a:gd name="T43" fmla="*/ 2318 h 112"/>
                  <a:gd name="T44" fmla="+- 0 6088 6029"/>
                  <a:gd name="T45" fmla="*/ T44 w 61"/>
                  <a:gd name="T46" fmla="+- 0 2325 2293"/>
                  <a:gd name="T47" fmla="*/ 2325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1" h="112">
                    <a:moveTo>
                      <a:pt x="59" y="32"/>
                    </a:moveTo>
                    <a:lnTo>
                      <a:pt x="48" y="32"/>
                    </a:lnTo>
                    <a:lnTo>
                      <a:pt x="48" y="29"/>
                    </a:lnTo>
                    <a:lnTo>
                      <a:pt x="47" y="26"/>
                    </a:lnTo>
                    <a:lnTo>
                      <a:pt x="45" y="24"/>
                    </a:lnTo>
                    <a:lnTo>
                      <a:pt x="43" y="20"/>
                    </a:lnTo>
                    <a:lnTo>
                      <a:pt x="39" y="17"/>
                    </a:lnTo>
                    <a:lnTo>
                      <a:pt x="33" y="17"/>
                    </a:lnTo>
                    <a:lnTo>
                      <a:pt x="54" y="17"/>
                    </a:lnTo>
                    <a:lnTo>
                      <a:pt x="56" y="19"/>
                    </a:lnTo>
                    <a:lnTo>
                      <a:pt x="58" y="25"/>
                    </a:lnTo>
                    <a:lnTo>
                      <a:pt x="59" y="3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9" name="Freeform 568"/>
              <p:cNvSpPr>
                <a:spLocks/>
              </p:cNvSpPr>
              <p:nvPr/>
            </p:nvSpPr>
            <p:spPr bwMode="auto">
              <a:xfrm>
                <a:off x="6029" y="2293"/>
                <a:ext cx="61" cy="112"/>
              </a:xfrm>
              <a:custGeom>
                <a:avLst/>
                <a:gdLst>
                  <a:gd name="T0" fmla="+- 0 6085 6029"/>
                  <a:gd name="T1" fmla="*/ T0 w 61"/>
                  <a:gd name="T2" fmla="+- 0 2384 2293"/>
                  <a:gd name="T3" fmla="*/ 2384 h 112"/>
                  <a:gd name="T4" fmla="+- 0 6062 6029"/>
                  <a:gd name="T5" fmla="*/ T4 w 61"/>
                  <a:gd name="T6" fmla="+- 0 2384 2293"/>
                  <a:gd name="T7" fmla="*/ 2384 h 112"/>
                  <a:gd name="T8" fmla="+- 0 6069 6029"/>
                  <a:gd name="T9" fmla="*/ T8 w 61"/>
                  <a:gd name="T10" fmla="+- 0 2383 2293"/>
                  <a:gd name="T11" fmla="*/ 2383 h 112"/>
                  <a:gd name="T12" fmla="+- 0 6074 6029"/>
                  <a:gd name="T13" fmla="*/ T12 w 61"/>
                  <a:gd name="T14" fmla="+- 0 2381 2293"/>
                  <a:gd name="T15" fmla="*/ 2381 h 112"/>
                  <a:gd name="T16" fmla="+- 0 6078 6029"/>
                  <a:gd name="T17" fmla="*/ T16 w 61"/>
                  <a:gd name="T18" fmla="+- 0 2374 2293"/>
                  <a:gd name="T19" fmla="*/ 2374 h 112"/>
                  <a:gd name="T20" fmla="+- 0 6079 6029"/>
                  <a:gd name="T21" fmla="*/ T20 w 61"/>
                  <a:gd name="T22" fmla="+- 0 2371 2293"/>
                  <a:gd name="T23" fmla="*/ 2371 h 112"/>
                  <a:gd name="T24" fmla="+- 0 6079 6029"/>
                  <a:gd name="T25" fmla="*/ T24 w 61"/>
                  <a:gd name="T26" fmla="+- 0 2362 2293"/>
                  <a:gd name="T27" fmla="*/ 2362 h 112"/>
                  <a:gd name="T28" fmla="+- 0 6077 6029"/>
                  <a:gd name="T29" fmla="*/ T28 w 61"/>
                  <a:gd name="T30" fmla="+- 0 2359 2293"/>
                  <a:gd name="T31" fmla="*/ 2359 h 112"/>
                  <a:gd name="T32" fmla="+- 0 6073 6029"/>
                  <a:gd name="T33" fmla="*/ T32 w 61"/>
                  <a:gd name="T34" fmla="+- 0 2356 2293"/>
                  <a:gd name="T35" fmla="*/ 2356 h 112"/>
                  <a:gd name="T36" fmla="+- 0 6071 6029"/>
                  <a:gd name="T37" fmla="*/ T36 w 61"/>
                  <a:gd name="T38" fmla="+- 0 2354 2293"/>
                  <a:gd name="T39" fmla="*/ 2354 h 112"/>
                  <a:gd name="T40" fmla="+- 0 6067 6029"/>
                  <a:gd name="T41" fmla="*/ T40 w 61"/>
                  <a:gd name="T42" fmla="+- 0 2353 2293"/>
                  <a:gd name="T43" fmla="*/ 2353 h 112"/>
                  <a:gd name="T44" fmla="+- 0 6062 6029"/>
                  <a:gd name="T45" fmla="*/ T44 w 61"/>
                  <a:gd name="T46" fmla="+- 0 2351 2293"/>
                  <a:gd name="T47" fmla="*/ 2351 h 112"/>
                  <a:gd name="T48" fmla="+- 0 6087 6029"/>
                  <a:gd name="T49" fmla="*/ T48 w 61"/>
                  <a:gd name="T50" fmla="+- 0 2351 2293"/>
                  <a:gd name="T51" fmla="*/ 2351 h 112"/>
                  <a:gd name="T52" fmla="+- 0 6090 6029"/>
                  <a:gd name="T53" fmla="*/ T52 w 61"/>
                  <a:gd name="T54" fmla="+- 0 2357 2293"/>
                  <a:gd name="T55" fmla="*/ 2357 h 112"/>
                  <a:gd name="T56" fmla="+- 0 6090 6029"/>
                  <a:gd name="T57" fmla="*/ T56 w 61"/>
                  <a:gd name="T58" fmla="+- 0 2375 2293"/>
                  <a:gd name="T59" fmla="*/ 2375 h 112"/>
                  <a:gd name="T60" fmla="+- 0 6086 6029"/>
                  <a:gd name="T61" fmla="*/ T60 w 61"/>
                  <a:gd name="T62" fmla="+- 0 2383 2293"/>
                  <a:gd name="T63" fmla="*/ 2383 h 112"/>
                  <a:gd name="T64" fmla="+- 0 6085 6029"/>
                  <a:gd name="T65" fmla="*/ T64 w 61"/>
                  <a:gd name="T66" fmla="+- 0 2384 2293"/>
                  <a:gd name="T67" fmla="*/ 2384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112">
                    <a:moveTo>
                      <a:pt x="56" y="91"/>
                    </a:moveTo>
                    <a:lnTo>
                      <a:pt x="33" y="91"/>
                    </a:lnTo>
                    <a:lnTo>
                      <a:pt x="40" y="90"/>
                    </a:lnTo>
                    <a:lnTo>
                      <a:pt x="45" y="88"/>
                    </a:lnTo>
                    <a:lnTo>
                      <a:pt x="49" y="81"/>
                    </a:lnTo>
                    <a:lnTo>
                      <a:pt x="50" y="78"/>
                    </a:lnTo>
                    <a:lnTo>
                      <a:pt x="50" y="69"/>
                    </a:lnTo>
                    <a:lnTo>
                      <a:pt x="48" y="66"/>
                    </a:lnTo>
                    <a:lnTo>
                      <a:pt x="44" y="63"/>
                    </a:lnTo>
                    <a:lnTo>
                      <a:pt x="42" y="61"/>
                    </a:lnTo>
                    <a:lnTo>
                      <a:pt x="38" y="60"/>
                    </a:lnTo>
                    <a:lnTo>
                      <a:pt x="33" y="58"/>
                    </a:lnTo>
                    <a:lnTo>
                      <a:pt x="58" y="58"/>
                    </a:lnTo>
                    <a:lnTo>
                      <a:pt x="61" y="64"/>
                    </a:lnTo>
                    <a:lnTo>
                      <a:pt x="61" y="82"/>
                    </a:lnTo>
                    <a:lnTo>
                      <a:pt x="57" y="90"/>
                    </a:lnTo>
                    <a:lnTo>
                      <a:pt x="56"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0" name="Freeform 567"/>
              <p:cNvSpPr>
                <a:spLocks/>
              </p:cNvSpPr>
              <p:nvPr/>
            </p:nvSpPr>
            <p:spPr bwMode="auto">
              <a:xfrm>
                <a:off x="6029" y="2293"/>
                <a:ext cx="61" cy="112"/>
              </a:xfrm>
              <a:custGeom>
                <a:avLst/>
                <a:gdLst>
                  <a:gd name="T0" fmla="+- 0 6062 6029"/>
                  <a:gd name="T1" fmla="*/ T0 w 61"/>
                  <a:gd name="T2" fmla="+- 0 2405 2293"/>
                  <a:gd name="T3" fmla="*/ 2405 h 112"/>
                  <a:gd name="T4" fmla="+- 0 6057 6029"/>
                  <a:gd name="T5" fmla="*/ T4 w 61"/>
                  <a:gd name="T6" fmla="+- 0 2405 2293"/>
                  <a:gd name="T7" fmla="*/ 2405 h 112"/>
                  <a:gd name="T8" fmla="+- 0 6057 6029"/>
                  <a:gd name="T9" fmla="*/ T8 w 61"/>
                  <a:gd name="T10" fmla="+- 0 2393 2293"/>
                  <a:gd name="T11" fmla="*/ 2393 h 112"/>
                  <a:gd name="T12" fmla="+- 0 6045 6029"/>
                  <a:gd name="T13" fmla="*/ T12 w 61"/>
                  <a:gd name="T14" fmla="+- 0 2392 2293"/>
                  <a:gd name="T15" fmla="*/ 2392 h 112"/>
                  <a:gd name="T16" fmla="+- 0 6037 6029"/>
                  <a:gd name="T17" fmla="*/ T16 w 61"/>
                  <a:gd name="T18" fmla="+- 0 2388 2293"/>
                  <a:gd name="T19" fmla="*/ 2388 h 112"/>
                  <a:gd name="T20" fmla="+- 0 6030 6029"/>
                  <a:gd name="T21" fmla="*/ T20 w 61"/>
                  <a:gd name="T22" fmla="+- 0 2376 2293"/>
                  <a:gd name="T23" fmla="*/ 2376 h 112"/>
                  <a:gd name="T24" fmla="+- 0 6029 6029"/>
                  <a:gd name="T25" fmla="*/ T24 w 61"/>
                  <a:gd name="T26" fmla="+- 0 2371 2293"/>
                  <a:gd name="T27" fmla="*/ 2371 h 112"/>
                  <a:gd name="T28" fmla="+- 0 6029 6029"/>
                  <a:gd name="T29" fmla="*/ T28 w 61"/>
                  <a:gd name="T30" fmla="+- 0 2363 2293"/>
                  <a:gd name="T31" fmla="*/ 2363 h 112"/>
                  <a:gd name="T32" fmla="+- 0 6040 6029"/>
                  <a:gd name="T33" fmla="*/ T32 w 61"/>
                  <a:gd name="T34" fmla="+- 0 2363 2293"/>
                  <a:gd name="T35" fmla="*/ 2363 h 112"/>
                  <a:gd name="T36" fmla="+- 0 6040 6029"/>
                  <a:gd name="T37" fmla="*/ T36 w 61"/>
                  <a:gd name="T38" fmla="+- 0 2369 2293"/>
                  <a:gd name="T39" fmla="*/ 2369 h 112"/>
                  <a:gd name="T40" fmla="+- 0 6041 6029"/>
                  <a:gd name="T41" fmla="*/ T40 w 61"/>
                  <a:gd name="T42" fmla="+- 0 2373 2293"/>
                  <a:gd name="T43" fmla="*/ 2373 h 112"/>
                  <a:gd name="T44" fmla="+- 0 6043 6029"/>
                  <a:gd name="T45" fmla="*/ T44 w 61"/>
                  <a:gd name="T46" fmla="+- 0 2376 2293"/>
                  <a:gd name="T47" fmla="*/ 2376 h 112"/>
                  <a:gd name="T48" fmla="+- 0 6045 6029"/>
                  <a:gd name="T49" fmla="*/ T48 w 61"/>
                  <a:gd name="T50" fmla="+- 0 2380 2293"/>
                  <a:gd name="T51" fmla="*/ 2380 h 112"/>
                  <a:gd name="T52" fmla="+- 0 6050 6029"/>
                  <a:gd name="T53" fmla="*/ T52 w 61"/>
                  <a:gd name="T54" fmla="+- 0 2383 2293"/>
                  <a:gd name="T55" fmla="*/ 2383 h 112"/>
                  <a:gd name="T56" fmla="+- 0 6057 6029"/>
                  <a:gd name="T57" fmla="*/ T56 w 61"/>
                  <a:gd name="T58" fmla="+- 0 2383 2293"/>
                  <a:gd name="T59" fmla="*/ 2383 h 112"/>
                  <a:gd name="T60" fmla="+- 0 6062 6029"/>
                  <a:gd name="T61" fmla="*/ T60 w 61"/>
                  <a:gd name="T62" fmla="+- 0 2383 2293"/>
                  <a:gd name="T63" fmla="*/ 2383 h 112"/>
                  <a:gd name="T64" fmla="+- 0 6062 6029"/>
                  <a:gd name="T65" fmla="*/ T64 w 61"/>
                  <a:gd name="T66" fmla="+- 0 2384 2293"/>
                  <a:gd name="T67" fmla="*/ 2384 h 112"/>
                  <a:gd name="T68" fmla="+- 0 6085 6029"/>
                  <a:gd name="T69" fmla="*/ T68 w 61"/>
                  <a:gd name="T70" fmla="+- 0 2384 2293"/>
                  <a:gd name="T71" fmla="*/ 2384 h 112"/>
                  <a:gd name="T72" fmla="+- 0 6079 6029"/>
                  <a:gd name="T73" fmla="*/ T72 w 61"/>
                  <a:gd name="T74" fmla="+- 0 2388 2293"/>
                  <a:gd name="T75" fmla="*/ 2388 h 112"/>
                  <a:gd name="T76" fmla="+- 0 6075 6029"/>
                  <a:gd name="T77" fmla="*/ T76 w 61"/>
                  <a:gd name="T78" fmla="+- 0 2390 2293"/>
                  <a:gd name="T79" fmla="*/ 2390 h 112"/>
                  <a:gd name="T80" fmla="+- 0 6070 6029"/>
                  <a:gd name="T81" fmla="*/ T80 w 61"/>
                  <a:gd name="T82" fmla="+- 0 2392 2293"/>
                  <a:gd name="T83" fmla="*/ 2392 h 112"/>
                  <a:gd name="T84" fmla="+- 0 6062 6029"/>
                  <a:gd name="T85" fmla="*/ T84 w 61"/>
                  <a:gd name="T86" fmla="+- 0 2393 2293"/>
                  <a:gd name="T87" fmla="*/ 2393 h 112"/>
                  <a:gd name="T88" fmla="+- 0 6062 6029"/>
                  <a:gd name="T89" fmla="*/ T88 w 61"/>
                  <a:gd name="T90" fmla="+- 0 2405 2293"/>
                  <a:gd name="T91" fmla="*/ 2405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1" h="112">
                    <a:moveTo>
                      <a:pt x="33" y="112"/>
                    </a:moveTo>
                    <a:lnTo>
                      <a:pt x="28" y="112"/>
                    </a:lnTo>
                    <a:lnTo>
                      <a:pt x="28" y="100"/>
                    </a:lnTo>
                    <a:lnTo>
                      <a:pt x="16" y="99"/>
                    </a:lnTo>
                    <a:lnTo>
                      <a:pt x="8" y="95"/>
                    </a:lnTo>
                    <a:lnTo>
                      <a:pt x="1" y="83"/>
                    </a:lnTo>
                    <a:lnTo>
                      <a:pt x="0" y="78"/>
                    </a:lnTo>
                    <a:lnTo>
                      <a:pt x="0" y="70"/>
                    </a:lnTo>
                    <a:lnTo>
                      <a:pt x="11" y="70"/>
                    </a:lnTo>
                    <a:lnTo>
                      <a:pt x="11" y="76"/>
                    </a:lnTo>
                    <a:lnTo>
                      <a:pt x="12" y="80"/>
                    </a:lnTo>
                    <a:lnTo>
                      <a:pt x="14" y="83"/>
                    </a:lnTo>
                    <a:lnTo>
                      <a:pt x="16" y="87"/>
                    </a:lnTo>
                    <a:lnTo>
                      <a:pt x="21" y="90"/>
                    </a:lnTo>
                    <a:lnTo>
                      <a:pt x="28" y="90"/>
                    </a:lnTo>
                    <a:lnTo>
                      <a:pt x="33" y="90"/>
                    </a:lnTo>
                    <a:lnTo>
                      <a:pt x="33" y="91"/>
                    </a:lnTo>
                    <a:lnTo>
                      <a:pt x="56" y="91"/>
                    </a:lnTo>
                    <a:lnTo>
                      <a:pt x="50" y="95"/>
                    </a:lnTo>
                    <a:lnTo>
                      <a:pt x="46" y="97"/>
                    </a:lnTo>
                    <a:lnTo>
                      <a:pt x="41" y="99"/>
                    </a:lnTo>
                    <a:lnTo>
                      <a:pt x="33" y="100"/>
                    </a:lnTo>
                    <a:lnTo>
                      <a:pt x="33" y="11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29" name="Group 564"/>
            <p:cNvGrpSpPr>
              <a:grpSpLocks/>
            </p:cNvGrpSpPr>
            <p:nvPr/>
          </p:nvGrpSpPr>
          <p:grpSpPr bwMode="auto">
            <a:xfrm>
              <a:off x="6326" y="2262"/>
              <a:ext cx="397" cy="189"/>
              <a:chOff x="6326" y="2262"/>
              <a:chExt cx="397" cy="189"/>
            </a:xfrm>
          </p:grpSpPr>
          <p:sp>
            <p:nvSpPr>
              <p:cNvPr id="305" name="Freeform 565"/>
              <p:cNvSpPr>
                <a:spLocks/>
              </p:cNvSpPr>
              <p:nvPr/>
            </p:nvSpPr>
            <p:spPr bwMode="auto">
              <a:xfrm>
                <a:off x="6326" y="2262"/>
                <a:ext cx="397" cy="189"/>
              </a:xfrm>
              <a:custGeom>
                <a:avLst/>
                <a:gdLst>
                  <a:gd name="T0" fmla="+- 0 6326 6326"/>
                  <a:gd name="T1" fmla="*/ T0 w 397"/>
                  <a:gd name="T2" fmla="+- 0 2262 2262"/>
                  <a:gd name="T3" fmla="*/ 2262 h 189"/>
                  <a:gd name="T4" fmla="+- 0 6722 6326"/>
                  <a:gd name="T5" fmla="*/ T4 w 397"/>
                  <a:gd name="T6" fmla="+- 0 2262 2262"/>
                  <a:gd name="T7" fmla="*/ 2262 h 189"/>
                  <a:gd name="T8" fmla="+- 0 6722 6326"/>
                  <a:gd name="T9" fmla="*/ T8 w 397"/>
                  <a:gd name="T10" fmla="+- 0 2450 2262"/>
                  <a:gd name="T11" fmla="*/ 2450 h 189"/>
                  <a:gd name="T12" fmla="+- 0 6326 6326"/>
                  <a:gd name="T13" fmla="*/ T12 w 397"/>
                  <a:gd name="T14" fmla="+- 0 2450 2262"/>
                  <a:gd name="T15" fmla="*/ 2450 h 189"/>
                  <a:gd name="T16" fmla="+- 0 6326 6326"/>
                  <a:gd name="T17" fmla="*/ T16 w 397"/>
                  <a:gd name="T18" fmla="+- 0 2262 2262"/>
                  <a:gd name="T19" fmla="*/ 2262 h 189"/>
                </a:gdLst>
                <a:ahLst/>
                <a:cxnLst>
                  <a:cxn ang="0">
                    <a:pos x="T1" y="T3"/>
                  </a:cxn>
                  <a:cxn ang="0">
                    <a:pos x="T5" y="T7"/>
                  </a:cxn>
                  <a:cxn ang="0">
                    <a:pos x="T9" y="T11"/>
                  </a:cxn>
                  <a:cxn ang="0">
                    <a:pos x="T13" y="T15"/>
                  </a:cxn>
                  <a:cxn ang="0">
                    <a:pos x="T17" y="T19"/>
                  </a:cxn>
                </a:cxnLst>
                <a:rect l="0" t="0" r="r" b="b"/>
                <a:pathLst>
                  <a:path w="397" h="189">
                    <a:moveTo>
                      <a:pt x="0" y="0"/>
                    </a:moveTo>
                    <a:lnTo>
                      <a:pt x="396" y="0"/>
                    </a:lnTo>
                    <a:lnTo>
                      <a:pt x="396" y="188"/>
                    </a:lnTo>
                    <a:lnTo>
                      <a:pt x="0" y="188"/>
                    </a:lnTo>
                    <a:lnTo>
                      <a:pt x="0" y="0"/>
                    </a:lnTo>
                    <a:close/>
                  </a:path>
                </a:pathLst>
              </a:custGeom>
              <a:noFill/>
              <a:ln w="15684">
                <a:solidFill>
                  <a:srgbClr val="9BD0D5"/>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30" name="Group 562"/>
            <p:cNvGrpSpPr>
              <a:grpSpLocks/>
            </p:cNvGrpSpPr>
            <p:nvPr/>
          </p:nvGrpSpPr>
          <p:grpSpPr bwMode="auto">
            <a:xfrm>
              <a:off x="6549" y="2286"/>
              <a:ext cx="151" cy="141"/>
              <a:chOff x="6549" y="2286"/>
              <a:chExt cx="151" cy="141"/>
            </a:xfrm>
          </p:grpSpPr>
          <p:sp>
            <p:nvSpPr>
              <p:cNvPr id="304" name="Freeform 563"/>
              <p:cNvSpPr>
                <a:spLocks/>
              </p:cNvSpPr>
              <p:nvPr/>
            </p:nvSpPr>
            <p:spPr bwMode="auto">
              <a:xfrm>
                <a:off x="6549" y="2286"/>
                <a:ext cx="151" cy="141"/>
              </a:xfrm>
              <a:custGeom>
                <a:avLst/>
                <a:gdLst>
                  <a:gd name="T0" fmla="+- 0 6700 6549"/>
                  <a:gd name="T1" fmla="*/ T0 w 151"/>
                  <a:gd name="T2" fmla="+- 0 2427 2286"/>
                  <a:gd name="T3" fmla="*/ 2427 h 141"/>
                  <a:gd name="T4" fmla="+- 0 6568 6549"/>
                  <a:gd name="T5" fmla="*/ T4 w 151"/>
                  <a:gd name="T6" fmla="+- 0 2415 2286"/>
                  <a:gd name="T7" fmla="*/ 2415 h 141"/>
                  <a:gd name="T8" fmla="+- 0 6578 6549"/>
                  <a:gd name="T9" fmla="*/ T8 w 151"/>
                  <a:gd name="T10" fmla="+- 0 2398 2286"/>
                  <a:gd name="T11" fmla="*/ 2398 h 141"/>
                  <a:gd name="T12" fmla="+- 0 6585 6549"/>
                  <a:gd name="T13" fmla="*/ T12 w 151"/>
                  <a:gd name="T14" fmla="+- 0 2379 2286"/>
                  <a:gd name="T15" fmla="*/ 2379 h 141"/>
                  <a:gd name="T16" fmla="+- 0 6576 6549"/>
                  <a:gd name="T17" fmla="*/ T16 w 151"/>
                  <a:gd name="T18" fmla="+- 0 2314 2286"/>
                  <a:gd name="T19" fmla="*/ 2314 h 141"/>
                  <a:gd name="T20" fmla="+- 0 6549 6549"/>
                  <a:gd name="T21" fmla="*/ T20 w 151"/>
                  <a:gd name="T22" fmla="+- 0 2286 2286"/>
                  <a:gd name="T23" fmla="*/ 2286 h 141"/>
                  <a:gd name="T24" fmla="+- 0 6700 6549"/>
                  <a:gd name="T25" fmla="*/ T24 w 151"/>
                  <a:gd name="T26" fmla="+- 0 2286 2286"/>
                  <a:gd name="T27" fmla="*/ 2286 h 141"/>
                  <a:gd name="T28" fmla="+- 0 6700 6549"/>
                  <a:gd name="T29" fmla="*/ T28 w 151"/>
                  <a:gd name="T30" fmla="+- 0 2427 2286"/>
                  <a:gd name="T31" fmla="*/ 2427 h 14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1" h="141">
                    <a:moveTo>
                      <a:pt x="151" y="141"/>
                    </a:moveTo>
                    <a:lnTo>
                      <a:pt x="19" y="129"/>
                    </a:lnTo>
                    <a:lnTo>
                      <a:pt x="29" y="112"/>
                    </a:lnTo>
                    <a:lnTo>
                      <a:pt x="36" y="93"/>
                    </a:lnTo>
                    <a:lnTo>
                      <a:pt x="27" y="28"/>
                    </a:lnTo>
                    <a:lnTo>
                      <a:pt x="0" y="0"/>
                    </a:lnTo>
                    <a:lnTo>
                      <a:pt x="151" y="0"/>
                    </a:lnTo>
                    <a:lnTo>
                      <a:pt x="151"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31" name="Group 560"/>
            <p:cNvGrpSpPr>
              <a:grpSpLocks/>
            </p:cNvGrpSpPr>
            <p:nvPr/>
          </p:nvGrpSpPr>
          <p:grpSpPr bwMode="auto">
            <a:xfrm>
              <a:off x="6346" y="2286"/>
              <a:ext cx="143" cy="141"/>
              <a:chOff x="6346" y="2286"/>
              <a:chExt cx="143" cy="141"/>
            </a:xfrm>
          </p:grpSpPr>
          <p:sp>
            <p:nvSpPr>
              <p:cNvPr id="303" name="Freeform 561"/>
              <p:cNvSpPr>
                <a:spLocks/>
              </p:cNvSpPr>
              <p:nvPr/>
            </p:nvSpPr>
            <p:spPr bwMode="auto">
              <a:xfrm>
                <a:off x="6346" y="2286"/>
                <a:ext cx="143" cy="141"/>
              </a:xfrm>
              <a:custGeom>
                <a:avLst/>
                <a:gdLst>
                  <a:gd name="T0" fmla="+- 0 6483 6346"/>
                  <a:gd name="T1" fmla="*/ T0 w 143"/>
                  <a:gd name="T2" fmla="+- 0 2427 2286"/>
                  <a:gd name="T3" fmla="*/ 2427 h 141"/>
                  <a:gd name="T4" fmla="+- 0 6346 6346"/>
                  <a:gd name="T5" fmla="*/ T4 w 143"/>
                  <a:gd name="T6" fmla="+- 0 2427 2286"/>
                  <a:gd name="T7" fmla="*/ 2427 h 141"/>
                  <a:gd name="T8" fmla="+- 0 6346 6346"/>
                  <a:gd name="T9" fmla="*/ T8 w 143"/>
                  <a:gd name="T10" fmla="+- 0 2286 2286"/>
                  <a:gd name="T11" fmla="*/ 2286 h 141"/>
                  <a:gd name="T12" fmla="+- 0 6488 6346"/>
                  <a:gd name="T13" fmla="*/ T12 w 143"/>
                  <a:gd name="T14" fmla="+- 0 2288 2286"/>
                  <a:gd name="T15" fmla="*/ 2288 h 141"/>
                  <a:gd name="T16" fmla="+- 0 6473 6346"/>
                  <a:gd name="T17" fmla="*/ T16 w 143"/>
                  <a:gd name="T18" fmla="+- 0 2300 2286"/>
                  <a:gd name="T19" fmla="*/ 2300 h 141"/>
                  <a:gd name="T20" fmla="+- 0 6462 6346"/>
                  <a:gd name="T21" fmla="*/ T20 w 143"/>
                  <a:gd name="T22" fmla="+- 0 2316 2286"/>
                  <a:gd name="T23" fmla="*/ 2316 h 141"/>
                  <a:gd name="T24" fmla="+- 0 6454 6346"/>
                  <a:gd name="T25" fmla="*/ T24 w 143"/>
                  <a:gd name="T26" fmla="+- 0 2337 2286"/>
                  <a:gd name="T27" fmla="*/ 2337 h 141"/>
                  <a:gd name="T28" fmla="+- 0 6452 6346"/>
                  <a:gd name="T29" fmla="*/ T28 w 143"/>
                  <a:gd name="T30" fmla="+- 0 2359 2286"/>
                  <a:gd name="T31" fmla="*/ 2359 h 141"/>
                  <a:gd name="T32" fmla="+- 0 6453 6346"/>
                  <a:gd name="T33" fmla="*/ T32 w 143"/>
                  <a:gd name="T34" fmla="+- 0 2375 2286"/>
                  <a:gd name="T35" fmla="*/ 2375 h 141"/>
                  <a:gd name="T36" fmla="+- 0 6459 6346"/>
                  <a:gd name="T37" fmla="*/ T36 w 143"/>
                  <a:gd name="T38" fmla="+- 0 2395 2286"/>
                  <a:gd name="T39" fmla="*/ 2395 h 141"/>
                  <a:gd name="T40" fmla="+- 0 6469 6346"/>
                  <a:gd name="T41" fmla="*/ T40 w 143"/>
                  <a:gd name="T42" fmla="+- 0 2412 2286"/>
                  <a:gd name="T43" fmla="*/ 2412 h 141"/>
                  <a:gd name="T44" fmla="+- 0 6483 6346"/>
                  <a:gd name="T45" fmla="*/ T44 w 143"/>
                  <a:gd name="T46" fmla="+- 0 2427 2286"/>
                  <a:gd name="T47" fmla="*/ 2427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3" h="141">
                    <a:moveTo>
                      <a:pt x="137" y="141"/>
                    </a:moveTo>
                    <a:lnTo>
                      <a:pt x="0" y="141"/>
                    </a:lnTo>
                    <a:lnTo>
                      <a:pt x="0" y="0"/>
                    </a:lnTo>
                    <a:lnTo>
                      <a:pt x="142" y="2"/>
                    </a:lnTo>
                    <a:lnTo>
                      <a:pt x="127" y="14"/>
                    </a:lnTo>
                    <a:lnTo>
                      <a:pt x="116" y="30"/>
                    </a:lnTo>
                    <a:lnTo>
                      <a:pt x="108" y="51"/>
                    </a:lnTo>
                    <a:lnTo>
                      <a:pt x="106" y="73"/>
                    </a:lnTo>
                    <a:lnTo>
                      <a:pt x="107" y="89"/>
                    </a:lnTo>
                    <a:lnTo>
                      <a:pt x="113" y="109"/>
                    </a:lnTo>
                    <a:lnTo>
                      <a:pt x="123" y="126"/>
                    </a:lnTo>
                    <a:lnTo>
                      <a:pt x="137"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32" name="Group 554"/>
            <p:cNvGrpSpPr>
              <a:grpSpLocks/>
            </p:cNvGrpSpPr>
            <p:nvPr/>
          </p:nvGrpSpPr>
          <p:grpSpPr bwMode="auto">
            <a:xfrm>
              <a:off x="6490" y="2299"/>
              <a:ext cx="61" cy="112"/>
              <a:chOff x="6490" y="2299"/>
              <a:chExt cx="61" cy="112"/>
            </a:xfrm>
          </p:grpSpPr>
          <p:sp>
            <p:nvSpPr>
              <p:cNvPr id="298" name="Freeform 559"/>
              <p:cNvSpPr>
                <a:spLocks/>
              </p:cNvSpPr>
              <p:nvPr/>
            </p:nvSpPr>
            <p:spPr bwMode="auto">
              <a:xfrm>
                <a:off x="6490" y="2299"/>
                <a:ext cx="61" cy="112"/>
              </a:xfrm>
              <a:custGeom>
                <a:avLst/>
                <a:gdLst>
                  <a:gd name="T0" fmla="+- 0 6523 6490"/>
                  <a:gd name="T1" fmla="*/ T0 w 61"/>
                  <a:gd name="T2" fmla="+- 0 2390 2299"/>
                  <a:gd name="T3" fmla="*/ 2390 h 112"/>
                  <a:gd name="T4" fmla="+- 0 6517 6490"/>
                  <a:gd name="T5" fmla="*/ T4 w 61"/>
                  <a:gd name="T6" fmla="+- 0 2390 2299"/>
                  <a:gd name="T7" fmla="*/ 2390 h 112"/>
                  <a:gd name="T8" fmla="+- 0 6517 6490"/>
                  <a:gd name="T9" fmla="*/ T8 w 61"/>
                  <a:gd name="T10" fmla="+- 0 2356 2299"/>
                  <a:gd name="T11" fmla="*/ 2356 h 112"/>
                  <a:gd name="T12" fmla="+- 0 6509 6490"/>
                  <a:gd name="T13" fmla="*/ T12 w 61"/>
                  <a:gd name="T14" fmla="+- 0 2355 2299"/>
                  <a:gd name="T15" fmla="*/ 2355 h 112"/>
                  <a:gd name="T16" fmla="+- 0 6502 6490"/>
                  <a:gd name="T17" fmla="*/ T16 w 61"/>
                  <a:gd name="T18" fmla="+- 0 2352 2299"/>
                  <a:gd name="T19" fmla="*/ 2352 h 112"/>
                  <a:gd name="T20" fmla="+- 0 6494 6490"/>
                  <a:gd name="T21" fmla="*/ T20 w 61"/>
                  <a:gd name="T22" fmla="+- 0 2344 2299"/>
                  <a:gd name="T23" fmla="*/ 2344 h 112"/>
                  <a:gd name="T24" fmla="+- 0 6492 6490"/>
                  <a:gd name="T25" fmla="*/ T24 w 61"/>
                  <a:gd name="T26" fmla="+- 0 2339 2299"/>
                  <a:gd name="T27" fmla="*/ 2339 h 112"/>
                  <a:gd name="T28" fmla="+- 0 6492 6490"/>
                  <a:gd name="T29" fmla="*/ T28 w 61"/>
                  <a:gd name="T30" fmla="+- 0 2325 2299"/>
                  <a:gd name="T31" fmla="*/ 2325 h 112"/>
                  <a:gd name="T32" fmla="+- 0 6494 6490"/>
                  <a:gd name="T33" fmla="*/ T32 w 61"/>
                  <a:gd name="T34" fmla="+- 0 2320 2299"/>
                  <a:gd name="T35" fmla="*/ 2320 h 112"/>
                  <a:gd name="T36" fmla="+- 0 6503 6490"/>
                  <a:gd name="T37" fmla="*/ T36 w 61"/>
                  <a:gd name="T38" fmla="+- 0 2310 2299"/>
                  <a:gd name="T39" fmla="*/ 2310 h 112"/>
                  <a:gd name="T40" fmla="+- 0 6509 6490"/>
                  <a:gd name="T41" fmla="*/ T40 w 61"/>
                  <a:gd name="T42" fmla="+- 0 2307 2299"/>
                  <a:gd name="T43" fmla="*/ 2307 h 112"/>
                  <a:gd name="T44" fmla="+- 0 6517 6490"/>
                  <a:gd name="T45" fmla="*/ T44 w 61"/>
                  <a:gd name="T46" fmla="+- 0 2307 2299"/>
                  <a:gd name="T47" fmla="*/ 2307 h 112"/>
                  <a:gd name="T48" fmla="+- 0 6517 6490"/>
                  <a:gd name="T49" fmla="*/ T48 w 61"/>
                  <a:gd name="T50" fmla="+- 0 2299 2299"/>
                  <a:gd name="T51" fmla="*/ 2299 h 112"/>
                  <a:gd name="T52" fmla="+- 0 6523 6490"/>
                  <a:gd name="T53" fmla="*/ T52 w 61"/>
                  <a:gd name="T54" fmla="+- 0 2299 2299"/>
                  <a:gd name="T55" fmla="*/ 2299 h 112"/>
                  <a:gd name="T56" fmla="+- 0 6523 6490"/>
                  <a:gd name="T57" fmla="*/ T56 w 61"/>
                  <a:gd name="T58" fmla="+- 0 2307 2299"/>
                  <a:gd name="T59" fmla="*/ 2307 h 112"/>
                  <a:gd name="T60" fmla="+- 0 6531 6490"/>
                  <a:gd name="T61" fmla="*/ T60 w 61"/>
                  <a:gd name="T62" fmla="+- 0 2308 2299"/>
                  <a:gd name="T63" fmla="*/ 2308 h 112"/>
                  <a:gd name="T64" fmla="+- 0 6537 6490"/>
                  <a:gd name="T65" fmla="*/ T64 w 61"/>
                  <a:gd name="T66" fmla="+- 0 2310 2299"/>
                  <a:gd name="T67" fmla="*/ 2310 h 112"/>
                  <a:gd name="T68" fmla="+- 0 6544 6490"/>
                  <a:gd name="T69" fmla="*/ T68 w 61"/>
                  <a:gd name="T70" fmla="+- 0 2316 2299"/>
                  <a:gd name="T71" fmla="*/ 2316 h 112"/>
                  <a:gd name="T72" fmla="+- 0 6517 6490"/>
                  <a:gd name="T73" fmla="*/ T72 w 61"/>
                  <a:gd name="T74" fmla="+- 0 2316 2299"/>
                  <a:gd name="T75" fmla="*/ 2316 h 112"/>
                  <a:gd name="T76" fmla="+- 0 6512 6490"/>
                  <a:gd name="T77" fmla="*/ T76 w 61"/>
                  <a:gd name="T78" fmla="+- 0 2317 2299"/>
                  <a:gd name="T79" fmla="*/ 2317 h 112"/>
                  <a:gd name="T80" fmla="+- 0 6508 6490"/>
                  <a:gd name="T81" fmla="*/ T80 w 61"/>
                  <a:gd name="T82" fmla="+- 0 2318 2299"/>
                  <a:gd name="T83" fmla="*/ 2318 h 112"/>
                  <a:gd name="T84" fmla="+- 0 6506 6490"/>
                  <a:gd name="T85" fmla="*/ T84 w 61"/>
                  <a:gd name="T86" fmla="+- 0 2321 2299"/>
                  <a:gd name="T87" fmla="*/ 2321 h 112"/>
                  <a:gd name="T88" fmla="+- 0 6504 6490"/>
                  <a:gd name="T89" fmla="*/ T88 w 61"/>
                  <a:gd name="T90" fmla="+- 0 2324 2299"/>
                  <a:gd name="T91" fmla="*/ 2324 h 112"/>
                  <a:gd name="T92" fmla="+- 0 6503 6490"/>
                  <a:gd name="T93" fmla="*/ T92 w 61"/>
                  <a:gd name="T94" fmla="+- 0 2328 2299"/>
                  <a:gd name="T95" fmla="*/ 2328 h 112"/>
                  <a:gd name="T96" fmla="+- 0 6503 6490"/>
                  <a:gd name="T97" fmla="*/ T96 w 61"/>
                  <a:gd name="T98" fmla="+- 0 2335 2299"/>
                  <a:gd name="T99" fmla="*/ 2335 h 112"/>
                  <a:gd name="T100" fmla="+- 0 6504 6490"/>
                  <a:gd name="T101" fmla="*/ T100 w 61"/>
                  <a:gd name="T102" fmla="+- 0 2338 2299"/>
                  <a:gd name="T103" fmla="*/ 2338 h 112"/>
                  <a:gd name="T104" fmla="+- 0 6507 6490"/>
                  <a:gd name="T105" fmla="*/ T104 w 61"/>
                  <a:gd name="T106" fmla="+- 0 2340 2299"/>
                  <a:gd name="T107" fmla="*/ 2340 h 112"/>
                  <a:gd name="T108" fmla="+- 0 6509 6490"/>
                  <a:gd name="T109" fmla="*/ T108 w 61"/>
                  <a:gd name="T110" fmla="+- 0 2343 2299"/>
                  <a:gd name="T111" fmla="*/ 2343 h 112"/>
                  <a:gd name="T112" fmla="+- 0 6513 6490"/>
                  <a:gd name="T113" fmla="*/ T112 w 61"/>
                  <a:gd name="T114" fmla="+- 0 2344 2299"/>
                  <a:gd name="T115" fmla="*/ 2344 h 112"/>
                  <a:gd name="T116" fmla="+- 0 6517 6490"/>
                  <a:gd name="T117" fmla="*/ T116 w 61"/>
                  <a:gd name="T118" fmla="+- 0 2345 2299"/>
                  <a:gd name="T119" fmla="*/ 2345 h 112"/>
                  <a:gd name="T120" fmla="+- 0 6523 6490"/>
                  <a:gd name="T121" fmla="*/ T120 w 61"/>
                  <a:gd name="T122" fmla="+- 0 2345 2299"/>
                  <a:gd name="T123" fmla="*/ 2345 h 112"/>
                  <a:gd name="T124" fmla="+- 0 6523 6490"/>
                  <a:gd name="T125" fmla="*/ T124 w 61"/>
                  <a:gd name="T126" fmla="+- 0 2346 2299"/>
                  <a:gd name="T127" fmla="*/ 2346 h 112"/>
                  <a:gd name="T128" fmla="+- 0 6532 6490"/>
                  <a:gd name="T129" fmla="*/ T128 w 61"/>
                  <a:gd name="T130" fmla="+- 0 2349 2299"/>
                  <a:gd name="T131" fmla="*/ 2349 h 112"/>
                  <a:gd name="T132" fmla="+- 0 6539 6490"/>
                  <a:gd name="T133" fmla="*/ T132 w 61"/>
                  <a:gd name="T134" fmla="+- 0 2352 2299"/>
                  <a:gd name="T135" fmla="*/ 2352 h 112"/>
                  <a:gd name="T136" fmla="+- 0 6548 6490"/>
                  <a:gd name="T137" fmla="*/ T136 w 61"/>
                  <a:gd name="T138" fmla="+- 0 2358 2299"/>
                  <a:gd name="T139" fmla="*/ 2358 h 112"/>
                  <a:gd name="T140" fmla="+- 0 6523 6490"/>
                  <a:gd name="T141" fmla="*/ T140 w 61"/>
                  <a:gd name="T142" fmla="+- 0 2358 2299"/>
                  <a:gd name="T143" fmla="*/ 2358 h 112"/>
                  <a:gd name="T144" fmla="+- 0 6523 6490"/>
                  <a:gd name="T145" fmla="*/ T144 w 61"/>
                  <a:gd name="T146" fmla="+- 0 2390 2299"/>
                  <a:gd name="T147" fmla="*/ 2390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61" h="112">
                    <a:moveTo>
                      <a:pt x="33" y="91"/>
                    </a:moveTo>
                    <a:lnTo>
                      <a:pt x="27" y="91"/>
                    </a:lnTo>
                    <a:lnTo>
                      <a:pt x="27" y="57"/>
                    </a:lnTo>
                    <a:lnTo>
                      <a:pt x="19" y="56"/>
                    </a:lnTo>
                    <a:lnTo>
                      <a:pt x="12" y="53"/>
                    </a:lnTo>
                    <a:lnTo>
                      <a:pt x="4" y="45"/>
                    </a:lnTo>
                    <a:lnTo>
                      <a:pt x="2" y="40"/>
                    </a:lnTo>
                    <a:lnTo>
                      <a:pt x="2" y="26"/>
                    </a:lnTo>
                    <a:lnTo>
                      <a:pt x="4" y="21"/>
                    </a:lnTo>
                    <a:lnTo>
                      <a:pt x="13" y="11"/>
                    </a:lnTo>
                    <a:lnTo>
                      <a:pt x="19" y="8"/>
                    </a:lnTo>
                    <a:lnTo>
                      <a:pt x="27" y="8"/>
                    </a:lnTo>
                    <a:lnTo>
                      <a:pt x="27" y="0"/>
                    </a:lnTo>
                    <a:lnTo>
                      <a:pt x="33" y="0"/>
                    </a:lnTo>
                    <a:lnTo>
                      <a:pt x="33" y="8"/>
                    </a:lnTo>
                    <a:lnTo>
                      <a:pt x="41" y="9"/>
                    </a:lnTo>
                    <a:lnTo>
                      <a:pt x="47" y="11"/>
                    </a:lnTo>
                    <a:lnTo>
                      <a:pt x="54" y="17"/>
                    </a:lnTo>
                    <a:lnTo>
                      <a:pt x="27" y="17"/>
                    </a:lnTo>
                    <a:lnTo>
                      <a:pt x="22" y="18"/>
                    </a:lnTo>
                    <a:lnTo>
                      <a:pt x="18" y="19"/>
                    </a:lnTo>
                    <a:lnTo>
                      <a:pt x="16" y="22"/>
                    </a:lnTo>
                    <a:lnTo>
                      <a:pt x="14" y="25"/>
                    </a:lnTo>
                    <a:lnTo>
                      <a:pt x="13" y="29"/>
                    </a:lnTo>
                    <a:lnTo>
                      <a:pt x="13" y="36"/>
                    </a:lnTo>
                    <a:lnTo>
                      <a:pt x="14" y="39"/>
                    </a:lnTo>
                    <a:lnTo>
                      <a:pt x="17" y="41"/>
                    </a:lnTo>
                    <a:lnTo>
                      <a:pt x="19" y="44"/>
                    </a:lnTo>
                    <a:lnTo>
                      <a:pt x="23" y="45"/>
                    </a:lnTo>
                    <a:lnTo>
                      <a:pt x="27" y="46"/>
                    </a:lnTo>
                    <a:lnTo>
                      <a:pt x="33" y="46"/>
                    </a:lnTo>
                    <a:lnTo>
                      <a:pt x="33" y="47"/>
                    </a:lnTo>
                    <a:lnTo>
                      <a:pt x="42" y="50"/>
                    </a:lnTo>
                    <a:lnTo>
                      <a:pt x="49" y="53"/>
                    </a:lnTo>
                    <a:lnTo>
                      <a:pt x="58" y="59"/>
                    </a:lnTo>
                    <a:lnTo>
                      <a:pt x="33" y="59"/>
                    </a:lnTo>
                    <a:lnTo>
                      <a:pt x="33"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9" name="Freeform 558"/>
              <p:cNvSpPr>
                <a:spLocks/>
              </p:cNvSpPr>
              <p:nvPr/>
            </p:nvSpPr>
            <p:spPr bwMode="auto">
              <a:xfrm>
                <a:off x="6490" y="2299"/>
                <a:ext cx="61" cy="112"/>
              </a:xfrm>
              <a:custGeom>
                <a:avLst/>
                <a:gdLst>
                  <a:gd name="T0" fmla="+- 0 6523 6490"/>
                  <a:gd name="T1" fmla="*/ T0 w 61"/>
                  <a:gd name="T2" fmla="+- 0 2345 2299"/>
                  <a:gd name="T3" fmla="*/ 2345 h 112"/>
                  <a:gd name="T4" fmla="+- 0 6517 6490"/>
                  <a:gd name="T5" fmla="*/ T4 w 61"/>
                  <a:gd name="T6" fmla="+- 0 2345 2299"/>
                  <a:gd name="T7" fmla="*/ 2345 h 112"/>
                  <a:gd name="T8" fmla="+- 0 6517 6490"/>
                  <a:gd name="T9" fmla="*/ T8 w 61"/>
                  <a:gd name="T10" fmla="+- 0 2316 2299"/>
                  <a:gd name="T11" fmla="*/ 2316 h 112"/>
                  <a:gd name="T12" fmla="+- 0 6544 6490"/>
                  <a:gd name="T13" fmla="*/ T12 w 61"/>
                  <a:gd name="T14" fmla="+- 0 2316 2299"/>
                  <a:gd name="T15" fmla="*/ 2316 h 112"/>
                  <a:gd name="T16" fmla="+- 0 6523 6490"/>
                  <a:gd name="T17" fmla="*/ T16 w 61"/>
                  <a:gd name="T18" fmla="+- 0 2317 2299"/>
                  <a:gd name="T19" fmla="*/ 2317 h 112"/>
                  <a:gd name="T20" fmla="+- 0 6523 6490"/>
                  <a:gd name="T21" fmla="*/ T20 w 61"/>
                  <a:gd name="T22" fmla="+- 0 2345 2299"/>
                  <a:gd name="T23" fmla="*/ 2345 h 112"/>
                </a:gdLst>
                <a:ahLst/>
                <a:cxnLst>
                  <a:cxn ang="0">
                    <a:pos x="T1" y="T3"/>
                  </a:cxn>
                  <a:cxn ang="0">
                    <a:pos x="T5" y="T7"/>
                  </a:cxn>
                  <a:cxn ang="0">
                    <a:pos x="T9" y="T11"/>
                  </a:cxn>
                  <a:cxn ang="0">
                    <a:pos x="T13" y="T15"/>
                  </a:cxn>
                  <a:cxn ang="0">
                    <a:pos x="T17" y="T19"/>
                  </a:cxn>
                  <a:cxn ang="0">
                    <a:pos x="T21" y="T23"/>
                  </a:cxn>
                </a:cxnLst>
                <a:rect l="0" t="0" r="r" b="b"/>
                <a:pathLst>
                  <a:path w="61" h="112">
                    <a:moveTo>
                      <a:pt x="33" y="46"/>
                    </a:moveTo>
                    <a:lnTo>
                      <a:pt x="27" y="46"/>
                    </a:lnTo>
                    <a:lnTo>
                      <a:pt x="27" y="17"/>
                    </a:lnTo>
                    <a:lnTo>
                      <a:pt x="54" y="17"/>
                    </a:lnTo>
                    <a:lnTo>
                      <a:pt x="33" y="18"/>
                    </a:lnTo>
                    <a:lnTo>
                      <a:pt x="33" y="46"/>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0" name="Freeform 557"/>
              <p:cNvSpPr>
                <a:spLocks/>
              </p:cNvSpPr>
              <p:nvPr/>
            </p:nvSpPr>
            <p:spPr bwMode="auto">
              <a:xfrm>
                <a:off x="6490" y="2299"/>
                <a:ext cx="61" cy="112"/>
              </a:xfrm>
              <a:custGeom>
                <a:avLst/>
                <a:gdLst>
                  <a:gd name="T0" fmla="+- 0 6548 6490"/>
                  <a:gd name="T1" fmla="*/ T0 w 61"/>
                  <a:gd name="T2" fmla="+- 0 2331 2299"/>
                  <a:gd name="T3" fmla="*/ 2331 h 112"/>
                  <a:gd name="T4" fmla="+- 0 6538 6490"/>
                  <a:gd name="T5" fmla="*/ T4 w 61"/>
                  <a:gd name="T6" fmla="+- 0 2331 2299"/>
                  <a:gd name="T7" fmla="*/ 2331 h 112"/>
                  <a:gd name="T8" fmla="+- 0 6537 6490"/>
                  <a:gd name="T9" fmla="*/ T8 w 61"/>
                  <a:gd name="T10" fmla="+- 0 2328 2299"/>
                  <a:gd name="T11" fmla="*/ 2328 h 112"/>
                  <a:gd name="T12" fmla="+- 0 6537 6490"/>
                  <a:gd name="T13" fmla="*/ T12 w 61"/>
                  <a:gd name="T14" fmla="+- 0 2325 2299"/>
                  <a:gd name="T15" fmla="*/ 2325 h 112"/>
                  <a:gd name="T16" fmla="+- 0 6535 6490"/>
                  <a:gd name="T17" fmla="*/ T16 w 61"/>
                  <a:gd name="T18" fmla="+- 0 2323 2299"/>
                  <a:gd name="T19" fmla="*/ 2323 h 112"/>
                  <a:gd name="T20" fmla="+- 0 6533 6490"/>
                  <a:gd name="T21" fmla="*/ T20 w 61"/>
                  <a:gd name="T22" fmla="+- 0 2319 2299"/>
                  <a:gd name="T23" fmla="*/ 2319 h 112"/>
                  <a:gd name="T24" fmla="+- 0 6529 6490"/>
                  <a:gd name="T25" fmla="*/ T24 w 61"/>
                  <a:gd name="T26" fmla="+- 0 2317 2299"/>
                  <a:gd name="T27" fmla="*/ 2317 h 112"/>
                  <a:gd name="T28" fmla="+- 0 6523 6490"/>
                  <a:gd name="T29" fmla="*/ T28 w 61"/>
                  <a:gd name="T30" fmla="+- 0 2317 2299"/>
                  <a:gd name="T31" fmla="*/ 2317 h 112"/>
                  <a:gd name="T32" fmla="+- 0 6544 6490"/>
                  <a:gd name="T33" fmla="*/ T32 w 61"/>
                  <a:gd name="T34" fmla="+- 0 2317 2299"/>
                  <a:gd name="T35" fmla="*/ 2317 h 112"/>
                  <a:gd name="T36" fmla="+- 0 6546 6490"/>
                  <a:gd name="T37" fmla="*/ T36 w 61"/>
                  <a:gd name="T38" fmla="+- 0 2319 2299"/>
                  <a:gd name="T39" fmla="*/ 2319 h 112"/>
                  <a:gd name="T40" fmla="+- 0 6548 6490"/>
                  <a:gd name="T41" fmla="*/ T40 w 61"/>
                  <a:gd name="T42" fmla="+- 0 2324 2299"/>
                  <a:gd name="T43" fmla="*/ 2324 h 112"/>
                  <a:gd name="T44" fmla="+- 0 6548 6490"/>
                  <a:gd name="T45" fmla="*/ T44 w 61"/>
                  <a:gd name="T46" fmla="+- 0 2331 2299"/>
                  <a:gd name="T47" fmla="*/ 2331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1" h="112">
                    <a:moveTo>
                      <a:pt x="58" y="32"/>
                    </a:moveTo>
                    <a:lnTo>
                      <a:pt x="48" y="32"/>
                    </a:lnTo>
                    <a:lnTo>
                      <a:pt x="47" y="29"/>
                    </a:lnTo>
                    <a:lnTo>
                      <a:pt x="47" y="26"/>
                    </a:lnTo>
                    <a:lnTo>
                      <a:pt x="45" y="24"/>
                    </a:lnTo>
                    <a:lnTo>
                      <a:pt x="43" y="20"/>
                    </a:lnTo>
                    <a:lnTo>
                      <a:pt x="39" y="18"/>
                    </a:lnTo>
                    <a:lnTo>
                      <a:pt x="33" y="18"/>
                    </a:lnTo>
                    <a:lnTo>
                      <a:pt x="54" y="18"/>
                    </a:lnTo>
                    <a:lnTo>
                      <a:pt x="56" y="20"/>
                    </a:lnTo>
                    <a:lnTo>
                      <a:pt x="58" y="25"/>
                    </a:lnTo>
                    <a:lnTo>
                      <a:pt x="58" y="3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1" name="Freeform 556"/>
              <p:cNvSpPr>
                <a:spLocks/>
              </p:cNvSpPr>
              <p:nvPr/>
            </p:nvSpPr>
            <p:spPr bwMode="auto">
              <a:xfrm>
                <a:off x="6490" y="2299"/>
                <a:ext cx="61" cy="112"/>
              </a:xfrm>
              <a:custGeom>
                <a:avLst/>
                <a:gdLst>
                  <a:gd name="T0" fmla="+- 0 6546 6490"/>
                  <a:gd name="T1" fmla="*/ T0 w 61"/>
                  <a:gd name="T2" fmla="+- 0 2390 2299"/>
                  <a:gd name="T3" fmla="*/ 2390 h 112"/>
                  <a:gd name="T4" fmla="+- 0 6523 6490"/>
                  <a:gd name="T5" fmla="*/ T4 w 61"/>
                  <a:gd name="T6" fmla="+- 0 2390 2299"/>
                  <a:gd name="T7" fmla="*/ 2390 h 112"/>
                  <a:gd name="T8" fmla="+- 0 6530 6490"/>
                  <a:gd name="T9" fmla="*/ T8 w 61"/>
                  <a:gd name="T10" fmla="+- 0 2390 2299"/>
                  <a:gd name="T11" fmla="*/ 2390 h 112"/>
                  <a:gd name="T12" fmla="+- 0 6535 6490"/>
                  <a:gd name="T13" fmla="*/ T12 w 61"/>
                  <a:gd name="T14" fmla="+- 0 2387 2299"/>
                  <a:gd name="T15" fmla="*/ 2387 h 112"/>
                  <a:gd name="T16" fmla="+- 0 6537 6490"/>
                  <a:gd name="T17" fmla="*/ T16 w 61"/>
                  <a:gd name="T18" fmla="+- 0 2382 2299"/>
                  <a:gd name="T19" fmla="*/ 2382 h 112"/>
                  <a:gd name="T20" fmla="+- 0 6539 6490"/>
                  <a:gd name="T21" fmla="*/ T20 w 61"/>
                  <a:gd name="T22" fmla="+- 0 2380 2299"/>
                  <a:gd name="T23" fmla="*/ 2380 h 112"/>
                  <a:gd name="T24" fmla="+- 0 6539 6490"/>
                  <a:gd name="T25" fmla="*/ T24 w 61"/>
                  <a:gd name="T26" fmla="+- 0 2377 2299"/>
                  <a:gd name="T27" fmla="*/ 2377 h 112"/>
                  <a:gd name="T28" fmla="+- 0 6539 6490"/>
                  <a:gd name="T29" fmla="*/ T28 w 61"/>
                  <a:gd name="T30" fmla="+- 0 2369 2299"/>
                  <a:gd name="T31" fmla="*/ 2369 h 112"/>
                  <a:gd name="T32" fmla="+- 0 6538 6490"/>
                  <a:gd name="T33" fmla="*/ T32 w 61"/>
                  <a:gd name="T34" fmla="+- 0 2365 2299"/>
                  <a:gd name="T35" fmla="*/ 2365 h 112"/>
                  <a:gd name="T36" fmla="+- 0 6534 6490"/>
                  <a:gd name="T37" fmla="*/ T36 w 61"/>
                  <a:gd name="T38" fmla="+- 0 2362 2299"/>
                  <a:gd name="T39" fmla="*/ 2362 h 112"/>
                  <a:gd name="T40" fmla="+- 0 6532 6490"/>
                  <a:gd name="T41" fmla="*/ T40 w 61"/>
                  <a:gd name="T42" fmla="+- 0 2361 2299"/>
                  <a:gd name="T43" fmla="*/ 2361 h 112"/>
                  <a:gd name="T44" fmla="+- 0 6528 6490"/>
                  <a:gd name="T45" fmla="*/ T44 w 61"/>
                  <a:gd name="T46" fmla="+- 0 2359 2299"/>
                  <a:gd name="T47" fmla="*/ 2359 h 112"/>
                  <a:gd name="T48" fmla="+- 0 6523 6490"/>
                  <a:gd name="T49" fmla="*/ T48 w 61"/>
                  <a:gd name="T50" fmla="+- 0 2358 2299"/>
                  <a:gd name="T51" fmla="*/ 2358 h 112"/>
                  <a:gd name="T52" fmla="+- 0 6548 6490"/>
                  <a:gd name="T53" fmla="*/ T52 w 61"/>
                  <a:gd name="T54" fmla="+- 0 2358 2299"/>
                  <a:gd name="T55" fmla="*/ 2358 h 112"/>
                  <a:gd name="T56" fmla="+- 0 6550 6490"/>
                  <a:gd name="T57" fmla="*/ T56 w 61"/>
                  <a:gd name="T58" fmla="+- 0 2363 2299"/>
                  <a:gd name="T59" fmla="*/ 2363 h 112"/>
                  <a:gd name="T60" fmla="+- 0 6550 6490"/>
                  <a:gd name="T61" fmla="*/ T60 w 61"/>
                  <a:gd name="T62" fmla="+- 0 2382 2299"/>
                  <a:gd name="T63" fmla="*/ 2382 h 112"/>
                  <a:gd name="T64" fmla="+- 0 6547 6490"/>
                  <a:gd name="T65" fmla="*/ T64 w 61"/>
                  <a:gd name="T66" fmla="+- 0 2389 2299"/>
                  <a:gd name="T67" fmla="*/ 2389 h 112"/>
                  <a:gd name="T68" fmla="+- 0 6546 6490"/>
                  <a:gd name="T69" fmla="*/ T68 w 61"/>
                  <a:gd name="T70" fmla="+- 0 2390 2299"/>
                  <a:gd name="T71" fmla="*/ 2390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1" h="112">
                    <a:moveTo>
                      <a:pt x="56" y="91"/>
                    </a:moveTo>
                    <a:lnTo>
                      <a:pt x="33" y="91"/>
                    </a:lnTo>
                    <a:lnTo>
                      <a:pt x="40" y="91"/>
                    </a:lnTo>
                    <a:lnTo>
                      <a:pt x="45" y="88"/>
                    </a:lnTo>
                    <a:lnTo>
                      <a:pt x="47" y="83"/>
                    </a:lnTo>
                    <a:lnTo>
                      <a:pt x="49" y="81"/>
                    </a:lnTo>
                    <a:lnTo>
                      <a:pt x="49" y="78"/>
                    </a:lnTo>
                    <a:lnTo>
                      <a:pt x="49" y="70"/>
                    </a:lnTo>
                    <a:lnTo>
                      <a:pt x="48" y="66"/>
                    </a:lnTo>
                    <a:lnTo>
                      <a:pt x="44" y="63"/>
                    </a:lnTo>
                    <a:lnTo>
                      <a:pt x="42" y="62"/>
                    </a:lnTo>
                    <a:lnTo>
                      <a:pt x="38" y="60"/>
                    </a:lnTo>
                    <a:lnTo>
                      <a:pt x="33" y="59"/>
                    </a:lnTo>
                    <a:lnTo>
                      <a:pt x="58" y="59"/>
                    </a:lnTo>
                    <a:lnTo>
                      <a:pt x="60" y="64"/>
                    </a:lnTo>
                    <a:lnTo>
                      <a:pt x="60" y="83"/>
                    </a:lnTo>
                    <a:lnTo>
                      <a:pt x="57" y="90"/>
                    </a:lnTo>
                    <a:lnTo>
                      <a:pt x="56"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02" name="Freeform 555"/>
              <p:cNvSpPr>
                <a:spLocks/>
              </p:cNvSpPr>
              <p:nvPr/>
            </p:nvSpPr>
            <p:spPr bwMode="auto">
              <a:xfrm>
                <a:off x="6490" y="2299"/>
                <a:ext cx="61" cy="112"/>
              </a:xfrm>
              <a:custGeom>
                <a:avLst/>
                <a:gdLst>
                  <a:gd name="T0" fmla="+- 0 6523 6490"/>
                  <a:gd name="T1" fmla="*/ T0 w 61"/>
                  <a:gd name="T2" fmla="+- 0 2411 2299"/>
                  <a:gd name="T3" fmla="*/ 2411 h 112"/>
                  <a:gd name="T4" fmla="+- 0 6517 6490"/>
                  <a:gd name="T5" fmla="*/ T4 w 61"/>
                  <a:gd name="T6" fmla="+- 0 2411 2299"/>
                  <a:gd name="T7" fmla="*/ 2411 h 112"/>
                  <a:gd name="T8" fmla="+- 0 6517 6490"/>
                  <a:gd name="T9" fmla="*/ T8 w 61"/>
                  <a:gd name="T10" fmla="+- 0 2399 2299"/>
                  <a:gd name="T11" fmla="*/ 2399 h 112"/>
                  <a:gd name="T12" fmla="+- 0 6506 6490"/>
                  <a:gd name="T13" fmla="*/ T12 w 61"/>
                  <a:gd name="T14" fmla="+- 0 2398 2299"/>
                  <a:gd name="T15" fmla="*/ 2398 h 112"/>
                  <a:gd name="T16" fmla="+- 0 6498 6490"/>
                  <a:gd name="T17" fmla="*/ T16 w 61"/>
                  <a:gd name="T18" fmla="+- 0 2394 2299"/>
                  <a:gd name="T19" fmla="*/ 2394 h 112"/>
                  <a:gd name="T20" fmla="+- 0 6491 6490"/>
                  <a:gd name="T21" fmla="*/ T20 w 61"/>
                  <a:gd name="T22" fmla="+- 0 2382 2299"/>
                  <a:gd name="T23" fmla="*/ 2382 h 112"/>
                  <a:gd name="T24" fmla="+- 0 6490 6490"/>
                  <a:gd name="T25" fmla="*/ T24 w 61"/>
                  <a:gd name="T26" fmla="+- 0 2377 2299"/>
                  <a:gd name="T27" fmla="*/ 2377 h 112"/>
                  <a:gd name="T28" fmla="+- 0 6490 6490"/>
                  <a:gd name="T29" fmla="*/ T28 w 61"/>
                  <a:gd name="T30" fmla="+- 0 2370 2299"/>
                  <a:gd name="T31" fmla="*/ 2370 h 112"/>
                  <a:gd name="T32" fmla="+- 0 6501 6490"/>
                  <a:gd name="T33" fmla="*/ T32 w 61"/>
                  <a:gd name="T34" fmla="+- 0 2370 2299"/>
                  <a:gd name="T35" fmla="*/ 2370 h 112"/>
                  <a:gd name="T36" fmla="+- 0 6501 6490"/>
                  <a:gd name="T37" fmla="*/ T36 w 61"/>
                  <a:gd name="T38" fmla="+- 0 2375 2299"/>
                  <a:gd name="T39" fmla="*/ 2375 h 112"/>
                  <a:gd name="T40" fmla="+- 0 6502 6490"/>
                  <a:gd name="T41" fmla="*/ T40 w 61"/>
                  <a:gd name="T42" fmla="+- 0 2379 2299"/>
                  <a:gd name="T43" fmla="*/ 2379 h 112"/>
                  <a:gd name="T44" fmla="+- 0 6503 6490"/>
                  <a:gd name="T45" fmla="*/ T44 w 61"/>
                  <a:gd name="T46" fmla="+- 0 2382 2299"/>
                  <a:gd name="T47" fmla="*/ 2382 h 112"/>
                  <a:gd name="T48" fmla="+- 0 6506 6490"/>
                  <a:gd name="T49" fmla="*/ T48 w 61"/>
                  <a:gd name="T50" fmla="+- 0 2387 2299"/>
                  <a:gd name="T51" fmla="*/ 2387 h 112"/>
                  <a:gd name="T52" fmla="+- 0 6510 6490"/>
                  <a:gd name="T53" fmla="*/ T52 w 61"/>
                  <a:gd name="T54" fmla="+- 0 2389 2299"/>
                  <a:gd name="T55" fmla="*/ 2389 h 112"/>
                  <a:gd name="T56" fmla="+- 0 6517 6490"/>
                  <a:gd name="T57" fmla="*/ T56 w 61"/>
                  <a:gd name="T58" fmla="+- 0 2390 2299"/>
                  <a:gd name="T59" fmla="*/ 2390 h 112"/>
                  <a:gd name="T60" fmla="+- 0 6523 6490"/>
                  <a:gd name="T61" fmla="*/ T60 w 61"/>
                  <a:gd name="T62" fmla="+- 0 2390 2299"/>
                  <a:gd name="T63" fmla="*/ 2390 h 112"/>
                  <a:gd name="T64" fmla="+- 0 6523 6490"/>
                  <a:gd name="T65" fmla="*/ T64 w 61"/>
                  <a:gd name="T66" fmla="+- 0 2390 2299"/>
                  <a:gd name="T67" fmla="*/ 2390 h 112"/>
                  <a:gd name="T68" fmla="+- 0 6546 6490"/>
                  <a:gd name="T69" fmla="*/ T68 w 61"/>
                  <a:gd name="T70" fmla="+- 0 2390 2299"/>
                  <a:gd name="T71" fmla="*/ 2390 h 112"/>
                  <a:gd name="T72" fmla="+- 0 6540 6490"/>
                  <a:gd name="T73" fmla="*/ T72 w 61"/>
                  <a:gd name="T74" fmla="+- 0 2394 2299"/>
                  <a:gd name="T75" fmla="*/ 2394 h 112"/>
                  <a:gd name="T76" fmla="+- 0 6536 6490"/>
                  <a:gd name="T77" fmla="*/ T76 w 61"/>
                  <a:gd name="T78" fmla="+- 0 2397 2299"/>
                  <a:gd name="T79" fmla="*/ 2397 h 112"/>
                  <a:gd name="T80" fmla="+- 0 6530 6490"/>
                  <a:gd name="T81" fmla="*/ T80 w 61"/>
                  <a:gd name="T82" fmla="+- 0 2398 2299"/>
                  <a:gd name="T83" fmla="*/ 2398 h 112"/>
                  <a:gd name="T84" fmla="+- 0 6523 6490"/>
                  <a:gd name="T85" fmla="*/ T84 w 61"/>
                  <a:gd name="T86" fmla="+- 0 2399 2299"/>
                  <a:gd name="T87" fmla="*/ 2399 h 112"/>
                  <a:gd name="T88" fmla="+- 0 6523 6490"/>
                  <a:gd name="T89" fmla="*/ T88 w 61"/>
                  <a:gd name="T90" fmla="+- 0 2411 2299"/>
                  <a:gd name="T91" fmla="*/ 2411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1" h="112">
                    <a:moveTo>
                      <a:pt x="33" y="112"/>
                    </a:moveTo>
                    <a:lnTo>
                      <a:pt x="27" y="112"/>
                    </a:lnTo>
                    <a:lnTo>
                      <a:pt x="27" y="100"/>
                    </a:lnTo>
                    <a:lnTo>
                      <a:pt x="16" y="99"/>
                    </a:lnTo>
                    <a:lnTo>
                      <a:pt x="8" y="95"/>
                    </a:lnTo>
                    <a:lnTo>
                      <a:pt x="1" y="83"/>
                    </a:lnTo>
                    <a:lnTo>
                      <a:pt x="0" y="78"/>
                    </a:lnTo>
                    <a:lnTo>
                      <a:pt x="0" y="71"/>
                    </a:lnTo>
                    <a:lnTo>
                      <a:pt x="11" y="71"/>
                    </a:lnTo>
                    <a:lnTo>
                      <a:pt x="11" y="76"/>
                    </a:lnTo>
                    <a:lnTo>
                      <a:pt x="12" y="80"/>
                    </a:lnTo>
                    <a:lnTo>
                      <a:pt x="13" y="83"/>
                    </a:lnTo>
                    <a:lnTo>
                      <a:pt x="16" y="88"/>
                    </a:lnTo>
                    <a:lnTo>
                      <a:pt x="20" y="90"/>
                    </a:lnTo>
                    <a:lnTo>
                      <a:pt x="27" y="91"/>
                    </a:lnTo>
                    <a:lnTo>
                      <a:pt x="33" y="91"/>
                    </a:lnTo>
                    <a:lnTo>
                      <a:pt x="56" y="91"/>
                    </a:lnTo>
                    <a:lnTo>
                      <a:pt x="50" y="95"/>
                    </a:lnTo>
                    <a:lnTo>
                      <a:pt x="46" y="98"/>
                    </a:lnTo>
                    <a:lnTo>
                      <a:pt x="40" y="99"/>
                    </a:lnTo>
                    <a:lnTo>
                      <a:pt x="33" y="100"/>
                    </a:lnTo>
                    <a:lnTo>
                      <a:pt x="33" y="11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33" name="Group 552"/>
            <p:cNvGrpSpPr>
              <a:grpSpLocks/>
            </p:cNvGrpSpPr>
            <p:nvPr/>
          </p:nvGrpSpPr>
          <p:grpSpPr bwMode="auto">
            <a:xfrm>
              <a:off x="5865" y="1969"/>
              <a:ext cx="397" cy="189"/>
              <a:chOff x="5865" y="1969"/>
              <a:chExt cx="397" cy="189"/>
            </a:xfrm>
          </p:grpSpPr>
          <p:sp>
            <p:nvSpPr>
              <p:cNvPr id="297" name="Freeform 553"/>
              <p:cNvSpPr>
                <a:spLocks/>
              </p:cNvSpPr>
              <p:nvPr/>
            </p:nvSpPr>
            <p:spPr bwMode="auto">
              <a:xfrm>
                <a:off x="5865" y="1969"/>
                <a:ext cx="397" cy="189"/>
              </a:xfrm>
              <a:custGeom>
                <a:avLst/>
                <a:gdLst>
                  <a:gd name="T0" fmla="+- 0 5865 5865"/>
                  <a:gd name="T1" fmla="*/ T0 w 397"/>
                  <a:gd name="T2" fmla="+- 0 1969 1969"/>
                  <a:gd name="T3" fmla="*/ 1969 h 189"/>
                  <a:gd name="T4" fmla="+- 0 6262 5865"/>
                  <a:gd name="T5" fmla="*/ T4 w 397"/>
                  <a:gd name="T6" fmla="+- 0 1969 1969"/>
                  <a:gd name="T7" fmla="*/ 1969 h 189"/>
                  <a:gd name="T8" fmla="+- 0 6262 5865"/>
                  <a:gd name="T9" fmla="*/ T8 w 397"/>
                  <a:gd name="T10" fmla="+- 0 2157 1969"/>
                  <a:gd name="T11" fmla="*/ 2157 h 189"/>
                  <a:gd name="T12" fmla="+- 0 5865 5865"/>
                  <a:gd name="T13" fmla="*/ T12 w 397"/>
                  <a:gd name="T14" fmla="+- 0 2157 1969"/>
                  <a:gd name="T15" fmla="*/ 2157 h 189"/>
                  <a:gd name="T16" fmla="+- 0 5865 5865"/>
                  <a:gd name="T17" fmla="*/ T16 w 397"/>
                  <a:gd name="T18" fmla="+- 0 1969 1969"/>
                  <a:gd name="T19" fmla="*/ 1969 h 189"/>
                </a:gdLst>
                <a:ahLst/>
                <a:cxnLst>
                  <a:cxn ang="0">
                    <a:pos x="T1" y="T3"/>
                  </a:cxn>
                  <a:cxn ang="0">
                    <a:pos x="T5" y="T7"/>
                  </a:cxn>
                  <a:cxn ang="0">
                    <a:pos x="T9" y="T11"/>
                  </a:cxn>
                  <a:cxn ang="0">
                    <a:pos x="T13" y="T15"/>
                  </a:cxn>
                  <a:cxn ang="0">
                    <a:pos x="T17" y="T19"/>
                  </a:cxn>
                </a:cxnLst>
                <a:rect l="0" t="0" r="r" b="b"/>
                <a:pathLst>
                  <a:path w="397" h="189">
                    <a:moveTo>
                      <a:pt x="0" y="0"/>
                    </a:moveTo>
                    <a:lnTo>
                      <a:pt x="397" y="0"/>
                    </a:lnTo>
                    <a:lnTo>
                      <a:pt x="397" y="188"/>
                    </a:lnTo>
                    <a:lnTo>
                      <a:pt x="0" y="188"/>
                    </a:lnTo>
                    <a:lnTo>
                      <a:pt x="0" y="0"/>
                    </a:lnTo>
                    <a:close/>
                  </a:path>
                </a:pathLst>
              </a:custGeom>
              <a:noFill/>
              <a:ln w="15684">
                <a:solidFill>
                  <a:srgbClr val="9BD0D5"/>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34" name="Group 550"/>
            <p:cNvGrpSpPr>
              <a:grpSpLocks/>
            </p:cNvGrpSpPr>
            <p:nvPr/>
          </p:nvGrpSpPr>
          <p:grpSpPr bwMode="auto">
            <a:xfrm>
              <a:off x="6088" y="1994"/>
              <a:ext cx="151" cy="141"/>
              <a:chOff x="6088" y="1994"/>
              <a:chExt cx="151" cy="141"/>
            </a:xfrm>
          </p:grpSpPr>
          <p:sp>
            <p:nvSpPr>
              <p:cNvPr id="296" name="Freeform 551"/>
              <p:cNvSpPr>
                <a:spLocks/>
              </p:cNvSpPr>
              <p:nvPr/>
            </p:nvSpPr>
            <p:spPr bwMode="auto">
              <a:xfrm>
                <a:off x="6088" y="1994"/>
                <a:ext cx="151" cy="141"/>
              </a:xfrm>
              <a:custGeom>
                <a:avLst/>
                <a:gdLst>
                  <a:gd name="T0" fmla="+- 0 6239 6088"/>
                  <a:gd name="T1" fmla="*/ T0 w 151"/>
                  <a:gd name="T2" fmla="+- 0 2134 1994"/>
                  <a:gd name="T3" fmla="*/ 2134 h 141"/>
                  <a:gd name="T4" fmla="+- 0 6107 6088"/>
                  <a:gd name="T5" fmla="*/ T4 w 151"/>
                  <a:gd name="T6" fmla="+- 0 2122 1994"/>
                  <a:gd name="T7" fmla="*/ 2122 h 141"/>
                  <a:gd name="T8" fmla="+- 0 6118 6088"/>
                  <a:gd name="T9" fmla="*/ T8 w 151"/>
                  <a:gd name="T10" fmla="+- 0 2105 1994"/>
                  <a:gd name="T11" fmla="*/ 2105 h 141"/>
                  <a:gd name="T12" fmla="+- 0 6124 6088"/>
                  <a:gd name="T13" fmla="*/ T12 w 151"/>
                  <a:gd name="T14" fmla="+- 0 2086 1994"/>
                  <a:gd name="T15" fmla="*/ 2086 h 141"/>
                  <a:gd name="T16" fmla="+- 0 6115 6088"/>
                  <a:gd name="T17" fmla="*/ T16 w 151"/>
                  <a:gd name="T18" fmla="+- 0 2021 1994"/>
                  <a:gd name="T19" fmla="*/ 2021 h 141"/>
                  <a:gd name="T20" fmla="+- 0 6088 6088"/>
                  <a:gd name="T21" fmla="*/ T20 w 151"/>
                  <a:gd name="T22" fmla="+- 0 1994 1994"/>
                  <a:gd name="T23" fmla="*/ 1994 h 141"/>
                  <a:gd name="T24" fmla="+- 0 6239 6088"/>
                  <a:gd name="T25" fmla="*/ T24 w 151"/>
                  <a:gd name="T26" fmla="+- 0 1994 1994"/>
                  <a:gd name="T27" fmla="*/ 1994 h 141"/>
                  <a:gd name="T28" fmla="+- 0 6239 6088"/>
                  <a:gd name="T29" fmla="*/ T28 w 151"/>
                  <a:gd name="T30" fmla="+- 0 2134 1994"/>
                  <a:gd name="T31" fmla="*/ 2134 h 14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1" h="141">
                    <a:moveTo>
                      <a:pt x="151" y="140"/>
                    </a:moveTo>
                    <a:lnTo>
                      <a:pt x="19" y="128"/>
                    </a:lnTo>
                    <a:lnTo>
                      <a:pt x="30" y="111"/>
                    </a:lnTo>
                    <a:lnTo>
                      <a:pt x="36" y="92"/>
                    </a:lnTo>
                    <a:lnTo>
                      <a:pt x="27" y="27"/>
                    </a:lnTo>
                    <a:lnTo>
                      <a:pt x="0" y="0"/>
                    </a:lnTo>
                    <a:lnTo>
                      <a:pt x="151" y="0"/>
                    </a:lnTo>
                    <a:lnTo>
                      <a:pt x="151" y="14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35" name="Group 548"/>
            <p:cNvGrpSpPr>
              <a:grpSpLocks/>
            </p:cNvGrpSpPr>
            <p:nvPr/>
          </p:nvGrpSpPr>
          <p:grpSpPr bwMode="auto">
            <a:xfrm>
              <a:off x="5885" y="1994"/>
              <a:ext cx="143" cy="141"/>
              <a:chOff x="5885" y="1994"/>
              <a:chExt cx="143" cy="141"/>
            </a:xfrm>
          </p:grpSpPr>
          <p:sp>
            <p:nvSpPr>
              <p:cNvPr id="295" name="Freeform 549"/>
              <p:cNvSpPr>
                <a:spLocks/>
              </p:cNvSpPr>
              <p:nvPr/>
            </p:nvSpPr>
            <p:spPr bwMode="auto">
              <a:xfrm>
                <a:off x="5885" y="1994"/>
                <a:ext cx="143" cy="141"/>
              </a:xfrm>
              <a:custGeom>
                <a:avLst/>
                <a:gdLst>
                  <a:gd name="T0" fmla="+- 0 6022 5885"/>
                  <a:gd name="T1" fmla="*/ T0 w 143"/>
                  <a:gd name="T2" fmla="+- 0 2134 1994"/>
                  <a:gd name="T3" fmla="*/ 2134 h 141"/>
                  <a:gd name="T4" fmla="+- 0 5885 5885"/>
                  <a:gd name="T5" fmla="*/ T4 w 143"/>
                  <a:gd name="T6" fmla="+- 0 2134 1994"/>
                  <a:gd name="T7" fmla="*/ 2134 h 141"/>
                  <a:gd name="T8" fmla="+- 0 5885 5885"/>
                  <a:gd name="T9" fmla="*/ T8 w 143"/>
                  <a:gd name="T10" fmla="+- 0 1994 1994"/>
                  <a:gd name="T11" fmla="*/ 1994 h 141"/>
                  <a:gd name="T12" fmla="+- 0 6028 5885"/>
                  <a:gd name="T13" fmla="*/ T12 w 143"/>
                  <a:gd name="T14" fmla="+- 0 1995 1994"/>
                  <a:gd name="T15" fmla="*/ 1995 h 141"/>
                  <a:gd name="T16" fmla="+- 0 6013 5885"/>
                  <a:gd name="T17" fmla="*/ T16 w 143"/>
                  <a:gd name="T18" fmla="+- 0 2007 1994"/>
                  <a:gd name="T19" fmla="*/ 2007 h 141"/>
                  <a:gd name="T20" fmla="+- 0 6001 5885"/>
                  <a:gd name="T21" fmla="*/ T20 w 143"/>
                  <a:gd name="T22" fmla="+- 0 2024 1994"/>
                  <a:gd name="T23" fmla="*/ 2024 h 141"/>
                  <a:gd name="T24" fmla="+- 0 5994 5885"/>
                  <a:gd name="T25" fmla="*/ T24 w 143"/>
                  <a:gd name="T26" fmla="+- 0 2044 1994"/>
                  <a:gd name="T27" fmla="*/ 2044 h 141"/>
                  <a:gd name="T28" fmla="+- 0 5991 5885"/>
                  <a:gd name="T29" fmla="*/ T28 w 143"/>
                  <a:gd name="T30" fmla="+- 0 2067 1994"/>
                  <a:gd name="T31" fmla="*/ 2067 h 141"/>
                  <a:gd name="T32" fmla="+- 0 5992 5885"/>
                  <a:gd name="T33" fmla="*/ T32 w 143"/>
                  <a:gd name="T34" fmla="+- 0 2083 1994"/>
                  <a:gd name="T35" fmla="*/ 2083 h 141"/>
                  <a:gd name="T36" fmla="+- 0 5998 5885"/>
                  <a:gd name="T37" fmla="*/ T36 w 143"/>
                  <a:gd name="T38" fmla="+- 0 2102 1994"/>
                  <a:gd name="T39" fmla="*/ 2102 h 141"/>
                  <a:gd name="T40" fmla="+- 0 6008 5885"/>
                  <a:gd name="T41" fmla="*/ T40 w 143"/>
                  <a:gd name="T42" fmla="+- 0 2119 1994"/>
                  <a:gd name="T43" fmla="*/ 2119 h 141"/>
                  <a:gd name="T44" fmla="+- 0 6022 5885"/>
                  <a:gd name="T45" fmla="*/ T44 w 143"/>
                  <a:gd name="T46" fmla="+- 0 2134 1994"/>
                  <a:gd name="T47" fmla="*/ 2134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3" h="141">
                    <a:moveTo>
                      <a:pt x="137" y="140"/>
                    </a:moveTo>
                    <a:lnTo>
                      <a:pt x="0" y="140"/>
                    </a:lnTo>
                    <a:lnTo>
                      <a:pt x="0" y="0"/>
                    </a:lnTo>
                    <a:lnTo>
                      <a:pt x="143" y="1"/>
                    </a:lnTo>
                    <a:lnTo>
                      <a:pt x="128" y="13"/>
                    </a:lnTo>
                    <a:lnTo>
                      <a:pt x="116" y="30"/>
                    </a:lnTo>
                    <a:lnTo>
                      <a:pt x="109" y="50"/>
                    </a:lnTo>
                    <a:lnTo>
                      <a:pt x="106" y="73"/>
                    </a:lnTo>
                    <a:lnTo>
                      <a:pt x="107" y="89"/>
                    </a:lnTo>
                    <a:lnTo>
                      <a:pt x="113" y="108"/>
                    </a:lnTo>
                    <a:lnTo>
                      <a:pt x="123" y="125"/>
                    </a:lnTo>
                    <a:lnTo>
                      <a:pt x="137" y="140"/>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36" name="Group 542"/>
            <p:cNvGrpSpPr>
              <a:grpSpLocks/>
            </p:cNvGrpSpPr>
            <p:nvPr/>
          </p:nvGrpSpPr>
          <p:grpSpPr bwMode="auto">
            <a:xfrm>
              <a:off x="6029" y="2006"/>
              <a:ext cx="61" cy="112"/>
              <a:chOff x="6029" y="2006"/>
              <a:chExt cx="61" cy="112"/>
            </a:xfrm>
          </p:grpSpPr>
          <p:sp>
            <p:nvSpPr>
              <p:cNvPr id="290" name="Freeform 547"/>
              <p:cNvSpPr>
                <a:spLocks/>
              </p:cNvSpPr>
              <p:nvPr/>
            </p:nvSpPr>
            <p:spPr bwMode="auto">
              <a:xfrm>
                <a:off x="6029" y="2006"/>
                <a:ext cx="61" cy="112"/>
              </a:xfrm>
              <a:custGeom>
                <a:avLst/>
                <a:gdLst>
                  <a:gd name="T0" fmla="+- 0 6062 6029"/>
                  <a:gd name="T1" fmla="*/ T0 w 61"/>
                  <a:gd name="T2" fmla="+- 0 2097 2006"/>
                  <a:gd name="T3" fmla="*/ 2097 h 112"/>
                  <a:gd name="T4" fmla="+- 0 6057 6029"/>
                  <a:gd name="T5" fmla="*/ T4 w 61"/>
                  <a:gd name="T6" fmla="+- 0 2097 2006"/>
                  <a:gd name="T7" fmla="*/ 2097 h 112"/>
                  <a:gd name="T8" fmla="+- 0 6057 6029"/>
                  <a:gd name="T9" fmla="*/ T8 w 61"/>
                  <a:gd name="T10" fmla="+- 0 2064 2006"/>
                  <a:gd name="T11" fmla="*/ 2064 h 112"/>
                  <a:gd name="T12" fmla="+- 0 6048 6029"/>
                  <a:gd name="T13" fmla="*/ T12 w 61"/>
                  <a:gd name="T14" fmla="+- 0 2062 2006"/>
                  <a:gd name="T15" fmla="*/ 2062 h 112"/>
                  <a:gd name="T16" fmla="+- 0 6041 6029"/>
                  <a:gd name="T17" fmla="*/ T16 w 61"/>
                  <a:gd name="T18" fmla="+- 0 2059 2006"/>
                  <a:gd name="T19" fmla="*/ 2059 h 112"/>
                  <a:gd name="T20" fmla="+- 0 6033 6029"/>
                  <a:gd name="T21" fmla="*/ T20 w 61"/>
                  <a:gd name="T22" fmla="+- 0 2051 2006"/>
                  <a:gd name="T23" fmla="*/ 2051 h 112"/>
                  <a:gd name="T24" fmla="+- 0 6031 6029"/>
                  <a:gd name="T25" fmla="*/ T24 w 61"/>
                  <a:gd name="T26" fmla="+- 0 2046 2006"/>
                  <a:gd name="T27" fmla="*/ 2046 h 112"/>
                  <a:gd name="T28" fmla="+- 0 6031 6029"/>
                  <a:gd name="T29" fmla="*/ T28 w 61"/>
                  <a:gd name="T30" fmla="+- 0 2033 2006"/>
                  <a:gd name="T31" fmla="*/ 2033 h 112"/>
                  <a:gd name="T32" fmla="+- 0 6033 6029"/>
                  <a:gd name="T33" fmla="*/ T32 w 61"/>
                  <a:gd name="T34" fmla="+- 0 2027 2006"/>
                  <a:gd name="T35" fmla="*/ 2027 h 112"/>
                  <a:gd name="T36" fmla="+- 0 6042 6029"/>
                  <a:gd name="T37" fmla="*/ T36 w 61"/>
                  <a:gd name="T38" fmla="+- 0 2017 2006"/>
                  <a:gd name="T39" fmla="*/ 2017 h 112"/>
                  <a:gd name="T40" fmla="+- 0 6048 6029"/>
                  <a:gd name="T41" fmla="*/ T40 w 61"/>
                  <a:gd name="T42" fmla="+- 0 2015 2006"/>
                  <a:gd name="T43" fmla="*/ 2015 h 112"/>
                  <a:gd name="T44" fmla="+- 0 6057 6029"/>
                  <a:gd name="T45" fmla="*/ T44 w 61"/>
                  <a:gd name="T46" fmla="+- 0 2015 2006"/>
                  <a:gd name="T47" fmla="*/ 2015 h 112"/>
                  <a:gd name="T48" fmla="+- 0 6057 6029"/>
                  <a:gd name="T49" fmla="*/ T48 w 61"/>
                  <a:gd name="T50" fmla="+- 0 2006 2006"/>
                  <a:gd name="T51" fmla="*/ 2006 h 112"/>
                  <a:gd name="T52" fmla="+- 0 6062 6029"/>
                  <a:gd name="T53" fmla="*/ T52 w 61"/>
                  <a:gd name="T54" fmla="+- 0 2006 2006"/>
                  <a:gd name="T55" fmla="*/ 2006 h 112"/>
                  <a:gd name="T56" fmla="+- 0 6062 6029"/>
                  <a:gd name="T57" fmla="*/ T56 w 61"/>
                  <a:gd name="T58" fmla="+- 0 2014 2006"/>
                  <a:gd name="T59" fmla="*/ 2014 h 112"/>
                  <a:gd name="T60" fmla="+- 0 6070 6029"/>
                  <a:gd name="T61" fmla="*/ T60 w 61"/>
                  <a:gd name="T62" fmla="+- 0 2015 2006"/>
                  <a:gd name="T63" fmla="*/ 2015 h 112"/>
                  <a:gd name="T64" fmla="+- 0 6076 6029"/>
                  <a:gd name="T65" fmla="*/ T64 w 61"/>
                  <a:gd name="T66" fmla="+- 0 2017 2006"/>
                  <a:gd name="T67" fmla="*/ 2017 h 112"/>
                  <a:gd name="T68" fmla="+- 0 6081 6029"/>
                  <a:gd name="T69" fmla="*/ T68 w 61"/>
                  <a:gd name="T70" fmla="+- 0 2022 2006"/>
                  <a:gd name="T71" fmla="*/ 2022 h 112"/>
                  <a:gd name="T72" fmla="+- 0 6083 6029"/>
                  <a:gd name="T73" fmla="*/ T72 w 61"/>
                  <a:gd name="T74" fmla="+- 0 2024 2006"/>
                  <a:gd name="T75" fmla="*/ 2024 h 112"/>
                  <a:gd name="T76" fmla="+- 0 6057 6029"/>
                  <a:gd name="T77" fmla="*/ T76 w 61"/>
                  <a:gd name="T78" fmla="+- 0 2024 2006"/>
                  <a:gd name="T79" fmla="*/ 2024 h 112"/>
                  <a:gd name="T80" fmla="+- 0 6051 6029"/>
                  <a:gd name="T81" fmla="*/ T80 w 61"/>
                  <a:gd name="T82" fmla="+- 0 2024 2006"/>
                  <a:gd name="T83" fmla="*/ 2024 h 112"/>
                  <a:gd name="T84" fmla="+- 0 6047 6029"/>
                  <a:gd name="T85" fmla="*/ T84 w 61"/>
                  <a:gd name="T86" fmla="+- 0 2026 2006"/>
                  <a:gd name="T87" fmla="*/ 2026 h 112"/>
                  <a:gd name="T88" fmla="+- 0 6045 6029"/>
                  <a:gd name="T89" fmla="*/ T88 w 61"/>
                  <a:gd name="T90" fmla="+- 0 2029 2006"/>
                  <a:gd name="T91" fmla="*/ 2029 h 112"/>
                  <a:gd name="T92" fmla="+- 0 6043 6029"/>
                  <a:gd name="T93" fmla="*/ T92 w 61"/>
                  <a:gd name="T94" fmla="+- 0 2032 2006"/>
                  <a:gd name="T95" fmla="*/ 2032 h 112"/>
                  <a:gd name="T96" fmla="+- 0 6042 6029"/>
                  <a:gd name="T97" fmla="*/ T96 w 61"/>
                  <a:gd name="T98" fmla="+- 0 2035 2006"/>
                  <a:gd name="T99" fmla="*/ 2035 h 112"/>
                  <a:gd name="T100" fmla="+- 0 6042 6029"/>
                  <a:gd name="T101" fmla="*/ T100 w 61"/>
                  <a:gd name="T102" fmla="+- 0 2042 2006"/>
                  <a:gd name="T103" fmla="*/ 2042 h 112"/>
                  <a:gd name="T104" fmla="+- 0 6043 6029"/>
                  <a:gd name="T105" fmla="*/ T104 w 61"/>
                  <a:gd name="T106" fmla="+- 0 2045 2006"/>
                  <a:gd name="T107" fmla="*/ 2045 h 112"/>
                  <a:gd name="T108" fmla="+- 0 6046 6029"/>
                  <a:gd name="T109" fmla="*/ T108 w 61"/>
                  <a:gd name="T110" fmla="+- 0 2048 2006"/>
                  <a:gd name="T111" fmla="*/ 2048 h 112"/>
                  <a:gd name="T112" fmla="+- 0 6048 6029"/>
                  <a:gd name="T113" fmla="*/ T112 w 61"/>
                  <a:gd name="T114" fmla="+- 0 2050 2006"/>
                  <a:gd name="T115" fmla="*/ 2050 h 112"/>
                  <a:gd name="T116" fmla="+- 0 6052 6029"/>
                  <a:gd name="T117" fmla="*/ T116 w 61"/>
                  <a:gd name="T118" fmla="+- 0 2052 2006"/>
                  <a:gd name="T119" fmla="*/ 2052 h 112"/>
                  <a:gd name="T120" fmla="+- 0 6057 6029"/>
                  <a:gd name="T121" fmla="*/ T120 w 61"/>
                  <a:gd name="T122" fmla="+- 0 2053 2006"/>
                  <a:gd name="T123" fmla="*/ 2053 h 112"/>
                  <a:gd name="T124" fmla="+- 0 6062 6029"/>
                  <a:gd name="T125" fmla="*/ T124 w 61"/>
                  <a:gd name="T126" fmla="+- 0 2053 2006"/>
                  <a:gd name="T127" fmla="*/ 2053 h 112"/>
                  <a:gd name="T128" fmla="+- 0 6062 6029"/>
                  <a:gd name="T129" fmla="*/ T128 w 61"/>
                  <a:gd name="T130" fmla="+- 0 2054 2006"/>
                  <a:gd name="T131" fmla="*/ 2054 h 112"/>
                  <a:gd name="T132" fmla="+- 0 6072 6029"/>
                  <a:gd name="T133" fmla="*/ T132 w 61"/>
                  <a:gd name="T134" fmla="+- 0 2056 2006"/>
                  <a:gd name="T135" fmla="*/ 2056 h 112"/>
                  <a:gd name="T136" fmla="+- 0 6078 6029"/>
                  <a:gd name="T137" fmla="*/ T136 w 61"/>
                  <a:gd name="T138" fmla="+- 0 2059 2006"/>
                  <a:gd name="T139" fmla="*/ 2059 h 112"/>
                  <a:gd name="T140" fmla="+- 0 6087 6029"/>
                  <a:gd name="T141" fmla="*/ T140 w 61"/>
                  <a:gd name="T142" fmla="+- 0 2065 2006"/>
                  <a:gd name="T143" fmla="*/ 2065 h 112"/>
                  <a:gd name="T144" fmla="+- 0 6062 6029"/>
                  <a:gd name="T145" fmla="*/ T144 w 61"/>
                  <a:gd name="T146" fmla="+- 0 2065 2006"/>
                  <a:gd name="T147" fmla="*/ 2065 h 112"/>
                  <a:gd name="T148" fmla="+- 0 6062 6029"/>
                  <a:gd name="T149" fmla="*/ T148 w 61"/>
                  <a:gd name="T150" fmla="+- 0 2097 2006"/>
                  <a:gd name="T151" fmla="*/ 2097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61" h="112">
                    <a:moveTo>
                      <a:pt x="33" y="91"/>
                    </a:moveTo>
                    <a:lnTo>
                      <a:pt x="28" y="91"/>
                    </a:lnTo>
                    <a:lnTo>
                      <a:pt x="28" y="58"/>
                    </a:lnTo>
                    <a:lnTo>
                      <a:pt x="19" y="56"/>
                    </a:lnTo>
                    <a:lnTo>
                      <a:pt x="12" y="53"/>
                    </a:lnTo>
                    <a:lnTo>
                      <a:pt x="4" y="45"/>
                    </a:lnTo>
                    <a:lnTo>
                      <a:pt x="2" y="40"/>
                    </a:lnTo>
                    <a:lnTo>
                      <a:pt x="2" y="27"/>
                    </a:lnTo>
                    <a:lnTo>
                      <a:pt x="4" y="21"/>
                    </a:lnTo>
                    <a:lnTo>
                      <a:pt x="13" y="11"/>
                    </a:lnTo>
                    <a:lnTo>
                      <a:pt x="19" y="9"/>
                    </a:lnTo>
                    <a:lnTo>
                      <a:pt x="28" y="9"/>
                    </a:lnTo>
                    <a:lnTo>
                      <a:pt x="28" y="0"/>
                    </a:lnTo>
                    <a:lnTo>
                      <a:pt x="33" y="0"/>
                    </a:lnTo>
                    <a:lnTo>
                      <a:pt x="33" y="8"/>
                    </a:lnTo>
                    <a:lnTo>
                      <a:pt x="41" y="9"/>
                    </a:lnTo>
                    <a:lnTo>
                      <a:pt x="47" y="11"/>
                    </a:lnTo>
                    <a:lnTo>
                      <a:pt x="52" y="16"/>
                    </a:lnTo>
                    <a:lnTo>
                      <a:pt x="54" y="18"/>
                    </a:lnTo>
                    <a:lnTo>
                      <a:pt x="28" y="18"/>
                    </a:lnTo>
                    <a:lnTo>
                      <a:pt x="22" y="18"/>
                    </a:lnTo>
                    <a:lnTo>
                      <a:pt x="18" y="20"/>
                    </a:lnTo>
                    <a:lnTo>
                      <a:pt x="16" y="23"/>
                    </a:lnTo>
                    <a:lnTo>
                      <a:pt x="14" y="26"/>
                    </a:lnTo>
                    <a:lnTo>
                      <a:pt x="13" y="29"/>
                    </a:lnTo>
                    <a:lnTo>
                      <a:pt x="13" y="36"/>
                    </a:lnTo>
                    <a:lnTo>
                      <a:pt x="14" y="39"/>
                    </a:lnTo>
                    <a:lnTo>
                      <a:pt x="17" y="42"/>
                    </a:lnTo>
                    <a:lnTo>
                      <a:pt x="19" y="44"/>
                    </a:lnTo>
                    <a:lnTo>
                      <a:pt x="23" y="46"/>
                    </a:lnTo>
                    <a:lnTo>
                      <a:pt x="28" y="47"/>
                    </a:lnTo>
                    <a:lnTo>
                      <a:pt x="33" y="47"/>
                    </a:lnTo>
                    <a:lnTo>
                      <a:pt x="33" y="48"/>
                    </a:lnTo>
                    <a:lnTo>
                      <a:pt x="43" y="50"/>
                    </a:lnTo>
                    <a:lnTo>
                      <a:pt x="49" y="53"/>
                    </a:lnTo>
                    <a:lnTo>
                      <a:pt x="58" y="59"/>
                    </a:lnTo>
                    <a:lnTo>
                      <a:pt x="33" y="59"/>
                    </a:lnTo>
                    <a:lnTo>
                      <a:pt x="33"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1" name="Freeform 546"/>
              <p:cNvSpPr>
                <a:spLocks/>
              </p:cNvSpPr>
              <p:nvPr/>
            </p:nvSpPr>
            <p:spPr bwMode="auto">
              <a:xfrm>
                <a:off x="6029" y="2006"/>
                <a:ext cx="61" cy="112"/>
              </a:xfrm>
              <a:custGeom>
                <a:avLst/>
                <a:gdLst>
                  <a:gd name="T0" fmla="+- 0 6062 6029"/>
                  <a:gd name="T1" fmla="*/ T0 w 61"/>
                  <a:gd name="T2" fmla="+- 0 2053 2006"/>
                  <a:gd name="T3" fmla="*/ 2053 h 112"/>
                  <a:gd name="T4" fmla="+- 0 6057 6029"/>
                  <a:gd name="T5" fmla="*/ T4 w 61"/>
                  <a:gd name="T6" fmla="+- 0 2053 2006"/>
                  <a:gd name="T7" fmla="*/ 2053 h 112"/>
                  <a:gd name="T8" fmla="+- 0 6057 6029"/>
                  <a:gd name="T9" fmla="*/ T8 w 61"/>
                  <a:gd name="T10" fmla="+- 0 2024 2006"/>
                  <a:gd name="T11" fmla="*/ 2024 h 112"/>
                  <a:gd name="T12" fmla="+- 0 6083 6029"/>
                  <a:gd name="T13" fmla="*/ T12 w 61"/>
                  <a:gd name="T14" fmla="+- 0 2024 2006"/>
                  <a:gd name="T15" fmla="*/ 2024 h 112"/>
                  <a:gd name="T16" fmla="+- 0 6062 6029"/>
                  <a:gd name="T17" fmla="*/ T16 w 61"/>
                  <a:gd name="T18" fmla="+- 0 2024 2006"/>
                  <a:gd name="T19" fmla="*/ 2024 h 112"/>
                  <a:gd name="T20" fmla="+- 0 6062 6029"/>
                  <a:gd name="T21" fmla="*/ T20 w 61"/>
                  <a:gd name="T22" fmla="+- 0 2053 2006"/>
                  <a:gd name="T23" fmla="*/ 2053 h 112"/>
                </a:gdLst>
                <a:ahLst/>
                <a:cxnLst>
                  <a:cxn ang="0">
                    <a:pos x="T1" y="T3"/>
                  </a:cxn>
                  <a:cxn ang="0">
                    <a:pos x="T5" y="T7"/>
                  </a:cxn>
                  <a:cxn ang="0">
                    <a:pos x="T9" y="T11"/>
                  </a:cxn>
                  <a:cxn ang="0">
                    <a:pos x="T13" y="T15"/>
                  </a:cxn>
                  <a:cxn ang="0">
                    <a:pos x="T17" y="T19"/>
                  </a:cxn>
                  <a:cxn ang="0">
                    <a:pos x="T21" y="T23"/>
                  </a:cxn>
                </a:cxnLst>
                <a:rect l="0" t="0" r="r" b="b"/>
                <a:pathLst>
                  <a:path w="61" h="112">
                    <a:moveTo>
                      <a:pt x="33" y="47"/>
                    </a:moveTo>
                    <a:lnTo>
                      <a:pt x="28" y="47"/>
                    </a:lnTo>
                    <a:lnTo>
                      <a:pt x="28" y="18"/>
                    </a:lnTo>
                    <a:lnTo>
                      <a:pt x="54" y="18"/>
                    </a:lnTo>
                    <a:lnTo>
                      <a:pt x="33" y="18"/>
                    </a:lnTo>
                    <a:lnTo>
                      <a:pt x="33" y="47"/>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2" name="Freeform 545"/>
              <p:cNvSpPr>
                <a:spLocks/>
              </p:cNvSpPr>
              <p:nvPr/>
            </p:nvSpPr>
            <p:spPr bwMode="auto">
              <a:xfrm>
                <a:off x="6029" y="2006"/>
                <a:ext cx="61" cy="112"/>
              </a:xfrm>
              <a:custGeom>
                <a:avLst/>
                <a:gdLst>
                  <a:gd name="T0" fmla="+- 0 6088 6029"/>
                  <a:gd name="T1" fmla="*/ T0 w 61"/>
                  <a:gd name="T2" fmla="+- 0 2038 2006"/>
                  <a:gd name="T3" fmla="*/ 2038 h 112"/>
                  <a:gd name="T4" fmla="+- 0 6077 6029"/>
                  <a:gd name="T5" fmla="*/ T4 w 61"/>
                  <a:gd name="T6" fmla="+- 0 2038 2006"/>
                  <a:gd name="T7" fmla="*/ 2038 h 112"/>
                  <a:gd name="T8" fmla="+- 0 6077 6029"/>
                  <a:gd name="T9" fmla="*/ T8 w 61"/>
                  <a:gd name="T10" fmla="+- 0 2035 2006"/>
                  <a:gd name="T11" fmla="*/ 2035 h 112"/>
                  <a:gd name="T12" fmla="+- 0 6076 6029"/>
                  <a:gd name="T13" fmla="*/ T12 w 61"/>
                  <a:gd name="T14" fmla="+- 0 2033 2006"/>
                  <a:gd name="T15" fmla="*/ 2033 h 112"/>
                  <a:gd name="T16" fmla="+- 0 6074 6029"/>
                  <a:gd name="T17" fmla="*/ T16 w 61"/>
                  <a:gd name="T18" fmla="+- 0 2030 2006"/>
                  <a:gd name="T19" fmla="*/ 2030 h 112"/>
                  <a:gd name="T20" fmla="+- 0 6072 6029"/>
                  <a:gd name="T21" fmla="*/ T20 w 61"/>
                  <a:gd name="T22" fmla="+- 0 2026 2006"/>
                  <a:gd name="T23" fmla="*/ 2026 h 112"/>
                  <a:gd name="T24" fmla="+- 0 6068 6029"/>
                  <a:gd name="T25" fmla="*/ T24 w 61"/>
                  <a:gd name="T26" fmla="+- 0 2024 2006"/>
                  <a:gd name="T27" fmla="*/ 2024 h 112"/>
                  <a:gd name="T28" fmla="+- 0 6062 6029"/>
                  <a:gd name="T29" fmla="*/ T28 w 61"/>
                  <a:gd name="T30" fmla="+- 0 2024 2006"/>
                  <a:gd name="T31" fmla="*/ 2024 h 112"/>
                  <a:gd name="T32" fmla="+- 0 6083 6029"/>
                  <a:gd name="T33" fmla="*/ T32 w 61"/>
                  <a:gd name="T34" fmla="+- 0 2024 2006"/>
                  <a:gd name="T35" fmla="*/ 2024 h 112"/>
                  <a:gd name="T36" fmla="+- 0 6085 6029"/>
                  <a:gd name="T37" fmla="*/ T36 w 61"/>
                  <a:gd name="T38" fmla="+- 0 2026 2006"/>
                  <a:gd name="T39" fmla="*/ 2026 h 112"/>
                  <a:gd name="T40" fmla="+- 0 6087 6029"/>
                  <a:gd name="T41" fmla="*/ T40 w 61"/>
                  <a:gd name="T42" fmla="+- 0 2031 2006"/>
                  <a:gd name="T43" fmla="*/ 2031 h 112"/>
                  <a:gd name="T44" fmla="+- 0 6088 6029"/>
                  <a:gd name="T45" fmla="*/ T44 w 61"/>
                  <a:gd name="T46" fmla="+- 0 2038 2006"/>
                  <a:gd name="T47" fmla="*/ 2038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1" h="112">
                    <a:moveTo>
                      <a:pt x="59" y="32"/>
                    </a:moveTo>
                    <a:lnTo>
                      <a:pt x="48" y="32"/>
                    </a:lnTo>
                    <a:lnTo>
                      <a:pt x="48" y="29"/>
                    </a:lnTo>
                    <a:lnTo>
                      <a:pt x="47" y="27"/>
                    </a:lnTo>
                    <a:lnTo>
                      <a:pt x="45" y="24"/>
                    </a:lnTo>
                    <a:lnTo>
                      <a:pt x="43" y="20"/>
                    </a:lnTo>
                    <a:lnTo>
                      <a:pt x="39" y="18"/>
                    </a:lnTo>
                    <a:lnTo>
                      <a:pt x="33" y="18"/>
                    </a:lnTo>
                    <a:lnTo>
                      <a:pt x="54" y="18"/>
                    </a:lnTo>
                    <a:lnTo>
                      <a:pt x="56" y="20"/>
                    </a:lnTo>
                    <a:lnTo>
                      <a:pt x="58" y="25"/>
                    </a:lnTo>
                    <a:lnTo>
                      <a:pt x="59" y="3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3" name="Freeform 544"/>
              <p:cNvSpPr>
                <a:spLocks/>
              </p:cNvSpPr>
              <p:nvPr/>
            </p:nvSpPr>
            <p:spPr bwMode="auto">
              <a:xfrm>
                <a:off x="6029" y="2006"/>
                <a:ext cx="61" cy="112"/>
              </a:xfrm>
              <a:custGeom>
                <a:avLst/>
                <a:gdLst>
                  <a:gd name="T0" fmla="+- 0 6085 6029"/>
                  <a:gd name="T1" fmla="*/ T0 w 61"/>
                  <a:gd name="T2" fmla="+- 0 2097 2006"/>
                  <a:gd name="T3" fmla="*/ 2097 h 112"/>
                  <a:gd name="T4" fmla="+- 0 6062 6029"/>
                  <a:gd name="T5" fmla="*/ T4 w 61"/>
                  <a:gd name="T6" fmla="+- 0 2097 2006"/>
                  <a:gd name="T7" fmla="*/ 2097 h 112"/>
                  <a:gd name="T8" fmla="+- 0 6069 6029"/>
                  <a:gd name="T9" fmla="*/ T8 w 61"/>
                  <a:gd name="T10" fmla="+- 0 2097 2006"/>
                  <a:gd name="T11" fmla="*/ 2097 h 112"/>
                  <a:gd name="T12" fmla="+- 0 6074 6029"/>
                  <a:gd name="T13" fmla="*/ T12 w 61"/>
                  <a:gd name="T14" fmla="+- 0 2094 2006"/>
                  <a:gd name="T15" fmla="*/ 2094 h 112"/>
                  <a:gd name="T16" fmla="+- 0 6078 6029"/>
                  <a:gd name="T17" fmla="*/ T16 w 61"/>
                  <a:gd name="T18" fmla="+- 0 2087 2006"/>
                  <a:gd name="T19" fmla="*/ 2087 h 112"/>
                  <a:gd name="T20" fmla="+- 0 6079 6029"/>
                  <a:gd name="T21" fmla="*/ T20 w 61"/>
                  <a:gd name="T22" fmla="+- 0 2084 2006"/>
                  <a:gd name="T23" fmla="*/ 2084 h 112"/>
                  <a:gd name="T24" fmla="+- 0 6079 6029"/>
                  <a:gd name="T25" fmla="*/ T24 w 61"/>
                  <a:gd name="T26" fmla="+- 0 2076 2006"/>
                  <a:gd name="T27" fmla="*/ 2076 h 112"/>
                  <a:gd name="T28" fmla="+- 0 6077 6029"/>
                  <a:gd name="T29" fmla="*/ T28 w 61"/>
                  <a:gd name="T30" fmla="+- 0 2072 2006"/>
                  <a:gd name="T31" fmla="*/ 2072 h 112"/>
                  <a:gd name="T32" fmla="+- 0 6073 6029"/>
                  <a:gd name="T33" fmla="*/ T32 w 61"/>
                  <a:gd name="T34" fmla="+- 0 2070 2006"/>
                  <a:gd name="T35" fmla="*/ 2070 h 112"/>
                  <a:gd name="T36" fmla="+- 0 6071 6029"/>
                  <a:gd name="T37" fmla="*/ T36 w 61"/>
                  <a:gd name="T38" fmla="+- 0 2068 2006"/>
                  <a:gd name="T39" fmla="*/ 2068 h 112"/>
                  <a:gd name="T40" fmla="+- 0 6067 6029"/>
                  <a:gd name="T41" fmla="*/ T40 w 61"/>
                  <a:gd name="T42" fmla="+- 0 2066 2006"/>
                  <a:gd name="T43" fmla="*/ 2066 h 112"/>
                  <a:gd name="T44" fmla="+- 0 6062 6029"/>
                  <a:gd name="T45" fmla="*/ T44 w 61"/>
                  <a:gd name="T46" fmla="+- 0 2065 2006"/>
                  <a:gd name="T47" fmla="*/ 2065 h 112"/>
                  <a:gd name="T48" fmla="+- 0 6087 6029"/>
                  <a:gd name="T49" fmla="*/ T48 w 61"/>
                  <a:gd name="T50" fmla="+- 0 2065 2006"/>
                  <a:gd name="T51" fmla="*/ 2065 h 112"/>
                  <a:gd name="T52" fmla="+- 0 6090 6029"/>
                  <a:gd name="T53" fmla="*/ T52 w 61"/>
                  <a:gd name="T54" fmla="+- 0 2071 2006"/>
                  <a:gd name="T55" fmla="*/ 2071 h 112"/>
                  <a:gd name="T56" fmla="+- 0 6090 6029"/>
                  <a:gd name="T57" fmla="*/ T56 w 61"/>
                  <a:gd name="T58" fmla="+- 0 2089 2006"/>
                  <a:gd name="T59" fmla="*/ 2089 h 112"/>
                  <a:gd name="T60" fmla="+- 0 6086 6029"/>
                  <a:gd name="T61" fmla="*/ T60 w 61"/>
                  <a:gd name="T62" fmla="+- 0 2097 2006"/>
                  <a:gd name="T63" fmla="*/ 2097 h 112"/>
                  <a:gd name="T64" fmla="+- 0 6085 6029"/>
                  <a:gd name="T65" fmla="*/ T64 w 61"/>
                  <a:gd name="T66" fmla="+- 0 2097 2006"/>
                  <a:gd name="T67" fmla="*/ 2097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112">
                    <a:moveTo>
                      <a:pt x="56" y="91"/>
                    </a:moveTo>
                    <a:lnTo>
                      <a:pt x="33" y="91"/>
                    </a:lnTo>
                    <a:lnTo>
                      <a:pt x="40" y="91"/>
                    </a:lnTo>
                    <a:lnTo>
                      <a:pt x="45" y="88"/>
                    </a:lnTo>
                    <a:lnTo>
                      <a:pt x="49" y="81"/>
                    </a:lnTo>
                    <a:lnTo>
                      <a:pt x="50" y="78"/>
                    </a:lnTo>
                    <a:lnTo>
                      <a:pt x="50" y="70"/>
                    </a:lnTo>
                    <a:lnTo>
                      <a:pt x="48" y="66"/>
                    </a:lnTo>
                    <a:lnTo>
                      <a:pt x="44" y="64"/>
                    </a:lnTo>
                    <a:lnTo>
                      <a:pt x="42" y="62"/>
                    </a:lnTo>
                    <a:lnTo>
                      <a:pt x="38" y="60"/>
                    </a:lnTo>
                    <a:lnTo>
                      <a:pt x="33" y="59"/>
                    </a:lnTo>
                    <a:lnTo>
                      <a:pt x="58" y="59"/>
                    </a:lnTo>
                    <a:lnTo>
                      <a:pt x="61" y="65"/>
                    </a:lnTo>
                    <a:lnTo>
                      <a:pt x="61" y="83"/>
                    </a:lnTo>
                    <a:lnTo>
                      <a:pt x="57" y="91"/>
                    </a:lnTo>
                    <a:lnTo>
                      <a:pt x="56"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4" name="Freeform 543"/>
              <p:cNvSpPr>
                <a:spLocks/>
              </p:cNvSpPr>
              <p:nvPr/>
            </p:nvSpPr>
            <p:spPr bwMode="auto">
              <a:xfrm>
                <a:off x="6029" y="2006"/>
                <a:ext cx="61" cy="112"/>
              </a:xfrm>
              <a:custGeom>
                <a:avLst/>
                <a:gdLst>
                  <a:gd name="T0" fmla="+- 0 6062 6029"/>
                  <a:gd name="T1" fmla="*/ T0 w 61"/>
                  <a:gd name="T2" fmla="+- 0 2118 2006"/>
                  <a:gd name="T3" fmla="*/ 2118 h 112"/>
                  <a:gd name="T4" fmla="+- 0 6057 6029"/>
                  <a:gd name="T5" fmla="*/ T4 w 61"/>
                  <a:gd name="T6" fmla="+- 0 2118 2006"/>
                  <a:gd name="T7" fmla="*/ 2118 h 112"/>
                  <a:gd name="T8" fmla="+- 0 6057 6029"/>
                  <a:gd name="T9" fmla="*/ T8 w 61"/>
                  <a:gd name="T10" fmla="+- 0 2106 2006"/>
                  <a:gd name="T11" fmla="*/ 2106 h 112"/>
                  <a:gd name="T12" fmla="+- 0 6045 6029"/>
                  <a:gd name="T13" fmla="*/ T12 w 61"/>
                  <a:gd name="T14" fmla="+- 0 2106 2006"/>
                  <a:gd name="T15" fmla="*/ 2106 h 112"/>
                  <a:gd name="T16" fmla="+- 0 6037 6029"/>
                  <a:gd name="T17" fmla="*/ T16 w 61"/>
                  <a:gd name="T18" fmla="+- 0 2101 2006"/>
                  <a:gd name="T19" fmla="*/ 2101 h 112"/>
                  <a:gd name="T20" fmla="+- 0 6030 6029"/>
                  <a:gd name="T21" fmla="*/ T20 w 61"/>
                  <a:gd name="T22" fmla="+- 0 2090 2006"/>
                  <a:gd name="T23" fmla="*/ 2090 h 112"/>
                  <a:gd name="T24" fmla="+- 0 6029 6029"/>
                  <a:gd name="T25" fmla="*/ T24 w 61"/>
                  <a:gd name="T26" fmla="+- 0 2084 2006"/>
                  <a:gd name="T27" fmla="*/ 2084 h 112"/>
                  <a:gd name="T28" fmla="+- 0 6029 6029"/>
                  <a:gd name="T29" fmla="*/ T28 w 61"/>
                  <a:gd name="T30" fmla="+- 0 2077 2006"/>
                  <a:gd name="T31" fmla="*/ 2077 h 112"/>
                  <a:gd name="T32" fmla="+- 0 6040 6029"/>
                  <a:gd name="T33" fmla="*/ T32 w 61"/>
                  <a:gd name="T34" fmla="+- 0 2077 2006"/>
                  <a:gd name="T35" fmla="*/ 2077 h 112"/>
                  <a:gd name="T36" fmla="+- 0 6040 6029"/>
                  <a:gd name="T37" fmla="*/ T36 w 61"/>
                  <a:gd name="T38" fmla="+- 0 2083 2006"/>
                  <a:gd name="T39" fmla="*/ 2083 h 112"/>
                  <a:gd name="T40" fmla="+- 0 6041 6029"/>
                  <a:gd name="T41" fmla="*/ T40 w 61"/>
                  <a:gd name="T42" fmla="+- 0 2087 2006"/>
                  <a:gd name="T43" fmla="*/ 2087 h 112"/>
                  <a:gd name="T44" fmla="+- 0 6043 6029"/>
                  <a:gd name="T45" fmla="*/ T44 w 61"/>
                  <a:gd name="T46" fmla="+- 0 2090 2006"/>
                  <a:gd name="T47" fmla="*/ 2090 h 112"/>
                  <a:gd name="T48" fmla="+- 0 6045 6029"/>
                  <a:gd name="T49" fmla="*/ T48 w 61"/>
                  <a:gd name="T50" fmla="+- 0 2094 2006"/>
                  <a:gd name="T51" fmla="*/ 2094 h 112"/>
                  <a:gd name="T52" fmla="+- 0 6050 6029"/>
                  <a:gd name="T53" fmla="*/ T52 w 61"/>
                  <a:gd name="T54" fmla="+- 0 2096 2006"/>
                  <a:gd name="T55" fmla="*/ 2096 h 112"/>
                  <a:gd name="T56" fmla="+- 0 6057 6029"/>
                  <a:gd name="T57" fmla="*/ T56 w 61"/>
                  <a:gd name="T58" fmla="+- 0 2097 2006"/>
                  <a:gd name="T59" fmla="*/ 2097 h 112"/>
                  <a:gd name="T60" fmla="+- 0 6062 6029"/>
                  <a:gd name="T61" fmla="*/ T60 w 61"/>
                  <a:gd name="T62" fmla="+- 0 2097 2006"/>
                  <a:gd name="T63" fmla="*/ 2097 h 112"/>
                  <a:gd name="T64" fmla="+- 0 6062 6029"/>
                  <a:gd name="T65" fmla="*/ T64 w 61"/>
                  <a:gd name="T66" fmla="+- 0 2097 2006"/>
                  <a:gd name="T67" fmla="*/ 2097 h 112"/>
                  <a:gd name="T68" fmla="+- 0 6085 6029"/>
                  <a:gd name="T69" fmla="*/ T68 w 61"/>
                  <a:gd name="T70" fmla="+- 0 2097 2006"/>
                  <a:gd name="T71" fmla="*/ 2097 h 112"/>
                  <a:gd name="T72" fmla="+- 0 6079 6029"/>
                  <a:gd name="T73" fmla="*/ T72 w 61"/>
                  <a:gd name="T74" fmla="+- 0 2101 2006"/>
                  <a:gd name="T75" fmla="*/ 2101 h 112"/>
                  <a:gd name="T76" fmla="+- 0 6075 6029"/>
                  <a:gd name="T77" fmla="*/ T76 w 61"/>
                  <a:gd name="T78" fmla="+- 0 2104 2006"/>
                  <a:gd name="T79" fmla="*/ 2104 h 112"/>
                  <a:gd name="T80" fmla="+- 0 6070 6029"/>
                  <a:gd name="T81" fmla="*/ T80 w 61"/>
                  <a:gd name="T82" fmla="+- 0 2105 2006"/>
                  <a:gd name="T83" fmla="*/ 2105 h 112"/>
                  <a:gd name="T84" fmla="+- 0 6062 6029"/>
                  <a:gd name="T85" fmla="*/ T84 w 61"/>
                  <a:gd name="T86" fmla="+- 0 2106 2006"/>
                  <a:gd name="T87" fmla="*/ 2106 h 112"/>
                  <a:gd name="T88" fmla="+- 0 6062 6029"/>
                  <a:gd name="T89" fmla="*/ T88 w 61"/>
                  <a:gd name="T90" fmla="+- 0 2118 2006"/>
                  <a:gd name="T91" fmla="*/ 2118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1" h="112">
                    <a:moveTo>
                      <a:pt x="33" y="112"/>
                    </a:moveTo>
                    <a:lnTo>
                      <a:pt x="28" y="112"/>
                    </a:lnTo>
                    <a:lnTo>
                      <a:pt x="28" y="100"/>
                    </a:lnTo>
                    <a:lnTo>
                      <a:pt x="16" y="100"/>
                    </a:lnTo>
                    <a:lnTo>
                      <a:pt x="8" y="95"/>
                    </a:lnTo>
                    <a:lnTo>
                      <a:pt x="1" y="84"/>
                    </a:lnTo>
                    <a:lnTo>
                      <a:pt x="0" y="78"/>
                    </a:lnTo>
                    <a:lnTo>
                      <a:pt x="0" y="71"/>
                    </a:lnTo>
                    <a:lnTo>
                      <a:pt x="11" y="71"/>
                    </a:lnTo>
                    <a:lnTo>
                      <a:pt x="11" y="77"/>
                    </a:lnTo>
                    <a:lnTo>
                      <a:pt x="12" y="81"/>
                    </a:lnTo>
                    <a:lnTo>
                      <a:pt x="14" y="84"/>
                    </a:lnTo>
                    <a:lnTo>
                      <a:pt x="16" y="88"/>
                    </a:lnTo>
                    <a:lnTo>
                      <a:pt x="21" y="90"/>
                    </a:lnTo>
                    <a:lnTo>
                      <a:pt x="28" y="91"/>
                    </a:lnTo>
                    <a:lnTo>
                      <a:pt x="33" y="91"/>
                    </a:lnTo>
                    <a:lnTo>
                      <a:pt x="56" y="91"/>
                    </a:lnTo>
                    <a:lnTo>
                      <a:pt x="50" y="95"/>
                    </a:lnTo>
                    <a:lnTo>
                      <a:pt x="46" y="98"/>
                    </a:lnTo>
                    <a:lnTo>
                      <a:pt x="41" y="99"/>
                    </a:lnTo>
                    <a:lnTo>
                      <a:pt x="33" y="100"/>
                    </a:lnTo>
                    <a:lnTo>
                      <a:pt x="33" y="11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37" name="Group 540"/>
            <p:cNvGrpSpPr>
              <a:grpSpLocks/>
            </p:cNvGrpSpPr>
            <p:nvPr/>
          </p:nvGrpSpPr>
          <p:grpSpPr bwMode="auto">
            <a:xfrm>
              <a:off x="7404" y="3981"/>
              <a:ext cx="397" cy="189"/>
              <a:chOff x="7404" y="3981"/>
              <a:chExt cx="397" cy="189"/>
            </a:xfrm>
          </p:grpSpPr>
          <p:sp>
            <p:nvSpPr>
              <p:cNvPr id="289" name="Freeform 541"/>
              <p:cNvSpPr>
                <a:spLocks/>
              </p:cNvSpPr>
              <p:nvPr/>
            </p:nvSpPr>
            <p:spPr bwMode="auto">
              <a:xfrm>
                <a:off x="7404" y="3981"/>
                <a:ext cx="397" cy="189"/>
              </a:xfrm>
              <a:custGeom>
                <a:avLst/>
                <a:gdLst>
                  <a:gd name="T0" fmla="+- 0 7404 7404"/>
                  <a:gd name="T1" fmla="*/ T0 w 397"/>
                  <a:gd name="T2" fmla="+- 0 3981 3981"/>
                  <a:gd name="T3" fmla="*/ 3981 h 189"/>
                  <a:gd name="T4" fmla="+- 0 7800 7404"/>
                  <a:gd name="T5" fmla="*/ T4 w 397"/>
                  <a:gd name="T6" fmla="+- 0 3981 3981"/>
                  <a:gd name="T7" fmla="*/ 3981 h 189"/>
                  <a:gd name="T8" fmla="+- 0 7800 7404"/>
                  <a:gd name="T9" fmla="*/ T8 w 397"/>
                  <a:gd name="T10" fmla="+- 0 4169 3981"/>
                  <a:gd name="T11" fmla="*/ 4169 h 189"/>
                  <a:gd name="T12" fmla="+- 0 7404 7404"/>
                  <a:gd name="T13" fmla="*/ T12 w 397"/>
                  <a:gd name="T14" fmla="+- 0 4169 3981"/>
                  <a:gd name="T15" fmla="*/ 4169 h 189"/>
                  <a:gd name="T16" fmla="+- 0 7404 7404"/>
                  <a:gd name="T17" fmla="*/ T16 w 397"/>
                  <a:gd name="T18" fmla="+- 0 3981 3981"/>
                  <a:gd name="T19" fmla="*/ 3981 h 189"/>
                </a:gdLst>
                <a:ahLst/>
                <a:cxnLst>
                  <a:cxn ang="0">
                    <a:pos x="T1" y="T3"/>
                  </a:cxn>
                  <a:cxn ang="0">
                    <a:pos x="T5" y="T7"/>
                  </a:cxn>
                  <a:cxn ang="0">
                    <a:pos x="T9" y="T11"/>
                  </a:cxn>
                  <a:cxn ang="0">
                    <a:pos x="T13" y="T15"/>
                  </a:cxn>
                  <a:cxn ang="0">
                    <a:pos x="T17" y="T19"/>
                  </a:cxn>
                </a:cxnLst>
                <a:rect l="0" t="0" r="r" b="b"/>
                <a:pathLst>
                  <a:path w="397" h="189">
                    <a:moveTo>
                      <a:pt x="0" y="0"/>
                    </a:moveTo>
                    <a:lnTo>
                      <a:pt x="396" y="0"/>
                    </a:lnTo>
                    <a:lnTo>
                      <a:pt x="396" y="188"/>
                    </a:lnTo>
                    <a:lnTo>
                      <a:pt x="0" y="188"/>
                    </a:lnTo>
                    <a:lnTo>
                      <a:pt x="0" y="0"/>
                    </a:lnTo>
                    <a:close/>
                  </a:path>
                </a:pathLst>
              </a:custGeom>
              <a:noFill/>
              <a:ln w="15684">
                <a:solidFill>
                  <a:srgbClr val="008B99"/>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38" name="Group 538"/>
            <p:cNvGrpSpPr>
              <a:grpSpLocks/>
            </p:cNvGrpSpPr>
            <p:nvPr/>
          </p:nvGrpSpPr>
          <p:grpSpPr bwMode="auto">
            <a:xfrm>
              <a:off x="7626" y="4006"/>
              <a:ext cx="151" cy="141"/>
              <a:chOff x="7626" y="4006"/>
              <a:chExt cx="151" cy="141"/>
            </a:xfrm>
          </p:grpSpPr>
          <p:sp>
            <p:nvSpPr>
              <p:cNvPr id="288" name="Freeform 539"/>
              <p:cNvSpPr>
                <a:spLocks/>
              </p:cNvSpPr>
              <p:nvPr/>
            </p:nvSpPr>
            <p:spPr bwMode="auto">
              <a:xfrm>
                <a:off x="7626" y="4006"/>
                <a:ext cx="151" cy="141"/>
              </a:xfrm>
              <a:custGeom>
                <a:avLst/>
                <a:gdLst>
                  <a:gd name="T0" fmla="+- 0 7777 7626"/>
                  <a:gd name="T1" fmla="*/ T0 w 151"/>
                  <a:gd name="T2" fmla="+- 0 4146 4006"/>
                  <a:gd name="T3" fmla="*/ 4146 h 141"/>
                  <a:gd name="T4" fmla="+- 0 7646 7626"/>
                  <a:gd name="T5" fmla="*/ T4 w 151"/>
                  <a:gd name="T6" fmla="+- 0 4134 4006"/>
                  <a:gd name="T7" fmla="*/ 4134 h 141"/>
                  <a:gd name="T8" fmla="+- 0 7656 7626"/>
                  <a:gd name="T9" fmla="*/ T8 w 151"/>
                  <a:gd name="T10" fmla="+- 0 4117 4006"/>
                  <a:gd name="T11" fmla="*/ 4117 h 141"/>
                  <a:gd name="T12" fmla="+- 0 7663 7626"/>
                  <a:gd name="T13" fmla="*/ T12 w 151"/>
                  <a:gd name="T14" fmla="+- 0 4098 4006"/>
                  <a:gd name="T15" fmla="*/ 4098 h 141"/>
                  <a:gd name="T16" fmla="+- 0 7654 7626"/>
                  <a:gd name="T17" fmla="*/ T16 w 151"/>
                  <a:gd name="T18" fmla="+- 0 4033 4006"/>
                  <a:gd name="T19" fmla="*/ 4033 h 141"/>
                  <a:gd name="T20" fmla="+- 0 7626 7626"/>
                  <a:gd name="T21" fmla="*/ T20 w 151"/>
                  <a:gd name="T22" fmla="+- 0 4006 4006"/>
                  <a:gd name="T23" fmla="*/ 4006 h 141"/>
                  <a:gd name="T24" fmla="+- 0 7777 7626"/>
                  <a:gd name="T25" fmla="*/ T24 w 151"/>
                  <a:gd name="T26" fmla="+- 0 4006 4006"/>
                  <a:gd name="T27" fmla="*/ 4006 h 141"/>
                  <a:gd name="T28" fmla="+- 0 7777 7626"/>
                  <a:gd name="T29" fmla="*/ T28 w 151"/>
                  <a:gd name="T30" fmla="+- 0 4146 4006"/>
                  <a:gd name="T31" fmla="*/ 4146 h 14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1" h="141">
                    <a:moveTo>
                      <a:pt x="151" y="140"/>
                    </a:moveTo>
                    <a:lnTo>
                      <a:pt x="20" y="128"/>
                    </a:lnTo>
                    <a:lnTo>
                      <a:pt x="30" y="111"/>
                    </a:lnTo>
                    <a:lnTo>
                      <a:pt x="37" y="92"/>
                    </a:lnTo>
                    <a:lnTo>
                      <a:pt x="28" y="27"/>
                    </a:lnTo>
                    <a:lnTo>
                      <a:pt x="0" y="0"/>
                    </a:lnTo>
                    <a:lnTo>
                      <a:pt x="151" y="0"/>
                    </a:lnTo>
                    <a:lnTo>
                      <a:pt x="151" y="140"/>
                    </a:lnTo>
                    <a:close/>
                  </a:path>
                </a:pathLst>
              </a:custGeom>
              <a:solidFill>
                <a:srgbClr val="008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39" name="Group 536"/>
            <p:cNvGrpSpPr>
              <a:grpSpLocks/>
            </p:cNvGrpSpPr>
            <p:nvPr/>
          </p:nvGrpSpPr>
          <p:grpSpPr bwMode="auto">
            <a:xfrm>
              <a:off x="7424" y="4005"/>
              <a:ext cx="143" cy="141"/>
              <a:chOff x="7424" y="4005"/>
              <a:chExt cx="143" cy="141"/>
            </a:xfrm>
          </p:grpSpPr>
          <p:sp>
            <p:nvSpPr>
              <p:cNvPr id="287" name="Freeform 537"/>
              <p:cNvSpPr>
                <a:spLocks/>
              </p:cNvSpPr>
              <p:nvPr/>
            </p:nvSpPr>
            <p:spPr bwMode="auto">
              <a:xfrm>
                <a:off x="7424" y="4005"/>
                <a:ext cx="143" cy="141"/>
              </a:xfrm>
              <a:custGeom>
                <a:avLst/>
                <a:gdLst>
                  <a:gd name="T0" fmla="+- 0 7561 7424"/>
                  <a:gd name="T1" fmla="*/ T0 w 143"/>
                  <a:gd name="T2" fmla="+- 0 4146 4005"/>
                  <a:gd name="T3" fmla="*/ 4146 h 141"/>
                  <a:gd name="T4" fmla="+- 0 7424 7424"/>
                  <a:gd name="T5" fmla="*/ T4 w 143"/>
                  <a:gd name="T6" fmla="+- 0 4146 4005"/>
                  <a:gd name="T7" fmla="*/ 4146 h 141"/>
                  <a:gd name="T8" fmla="+- 0 7424 7424"/>
                  <a:gd name="T9" fmla="*/ T8 w 143"/>
                  <a:gd name="T10" fmla="+- 0 4005 4005"/>
                  <a:gd name="T11" fmla="*/ 4005 h 141"/>
                  <a:gd name="T12" fmla="+- 0 7566 7424"/>
                  <a:gd name="T13" fmla="*/ T12 w 143"/>
                  <a:gd name="T14" fmla="+- 0 4007 4005"/>
                  <a:gd name="T15" fmla="*/ 4007 h 141"/>
                  <a:gd name="T16" fmla="+- 0 7551 7424"/>
                  <a:gd name="T17" fmla="*/ T16 w 143"/>
                  <a:gd name="T18" fmla="+- 0 4019 4005"/>
                  <a:gd name="T19" fmla="*/ 4019 h 141"/>
                  <a:gd name="T20" fmla="+- 0 7540 7424"/>
                  <a:gd name="T21" fmla="*/ T20 w 143"/>
                  <a:gd name="T22" fmla="+- 0 4035 4005"/>
                  <a:gd name="T23" fmla="*/ 4035 h 141"/>
                  <a:gd name="T24" fmla="+- 0 7532 7424"/>
                  <a:gd name="T25" fmla="*/ T24 w 143"/>
                  <a:gd name="T26" fmla="+- 0 4056 4005"/>
                  <a:gd name="T27" fmla="*/ 4056 h 141"/>
                  <a:gd name="T28" fmla="+- 0 7529 7424"/>
                  <a:gd name="T29" fmla="*/ T28 w 143"/>
                  <a:gd name="T30" fmla="+- 0 4078 4005"/>
                  <a:gd name="T31" fmla="*/ 4078 h 141"/>
                  <a:gd name="T32" fmla="+- 0 7531 7424"/>
                  <a:gd name="T33" fmla="*/ T32 w 143"/>
                  <a:gd name="T34" fmla="+- 0 4094 4005"/>
                  <a:gd name="T35" fmla="*/ 4094 h 141"/>
                  <a:gd name="T36" fmla="+- 0 7537 7424"/>
                  <a:gd name="T37" fmla="*/ T36 w 143"/>
                  <a:gd name="T38" fmla="+- 0 4114 4005"/>
                  <a:gd name="T39" fmla="*/ 4114 h 141"/>
                  <a:gd name="T40" fmla="+- 0 7547 7424"/>
                  <a:gd name="T41" fmla="*/ T40 w 143"/>
                  <a:gd name="T42" fmla="+- 0 4131 4005"/>
                  <a:gd name="T43" fmla="*/ 4131 h 141"/>
                  <a:gd name="T44" fmla="+- 0 7561 7424"/>
                  <a:gd name="T45" fmla="*/ T44 w 143"/>
                  <a:gd name="T46" fmla="+- 0 4146 4005"/>
                  <a:gd name="T47" fmla="*/ 4146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3" h="141">
                    <a:moveTo>
                      <a:pt x="137" y="141"/>
                    </a:moveTo>
                    <a:lnTo>
                      <a:pt x="0" y="141"/>
                    </a:lnTo>
                    <a:lnTo>
                      <a:pt x="0" y="0"/>
                    </a:lnTo>
                    <a:lnTo>
                      <a:pt x="142" y="2"/>
                    </a:lnTo>
                    <a:lnTo>
                      <a:pt x="127" y="14"/>
                    </a:lnTo>
                    <a:lnTo>
                      <a:pt x="116" y="30"/>
                    </a:lnTo>
                    <a:lnTo>
                      <a:pt x="108" y="51"/>
                    </a:lnTo>
                    <a:lnTo>
                      <a:pt x="105" y="73"/>
                    </a:lnTo>
                    <a:lnTo>
                      <a:pt x="107" y="89"/>
                    </a:lnTo>
                    <a:lnTo>
                      <a:pt x="113" y="109"/>
                    </a:lnTo>
                    <a:lnTo>
                      <a:pt x="123" y="126"/>
                    </a:lnTo>
                    <a:lnTo>
                      <a:pt x="137" y="141"/>
                    </a:lnTo>
                    <a:close/>
                  </a:path>
                </a:pathLst>
              </a:custGeom>
              <a:solidFill>
                <a:srgbClr val="008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40" name="Group 530"/>
            <p:cNvGrpSpPr>
              <a:grpSpLocks/>
            </p:cNvGrpSpPr>
            <p:nvPr/>
          </p:nvGrpSpPr>
          <p:grpSpPr bwMode="auto">
            <a:xfrm>
              <a:off x="7568" y="4018"/>
              <a:ext cx="61" cy="112"/>
              <a:chOff x="7568" y="4018"/>
              <a:chExt cx="61" cy="112"/>
            </a:xfrm>
          </p:grpSpPr>
          <p:sp>
            <p:nvSpPr>
              <p:cNvPr id="282" name="Freeform 535"/>
              <p:cNvSpPr>
                <a:spLocks/>
              </p:cNvSpPr>
              <p:nvPr/>
            </p:nvSpPr>
            <p:spPr bwMode="auto">
              <a:xfrm>
                <a:off x="7568" y="4018"/>
                <a:ext cx="61" cy="112"/>
              </a:xfrm>
              <a:custGeom>
                <a:avLst/>
                <a:gdLst>
                  <a:gd name="T0" fmla="+- 0 7601 7568"/>
                  <a:gd name="T1" fmla="*/ T0 w 61"/>
                  <a:gd name="T2" fmla="+- 0 4109 4018"/>
                  <a:gd name="T3" fmla="*/ 4109 h 112"/>
                  <a:gd name="T4" fmla="+- 0 7595 7568"/>
                  <a:gd name="T5" fmla="*/ T4 w 61"/>
                  <a:gd name="T6" fmla="+- 0 4109 4018"/>
                  <a:gd name="T7" fmla="*/ 4109 h 112"/>
                  <a:gd name="T8" fmla="+- 0 7595 7568"/>
                  <a:gd name="T9" fmla="*/ T8 w 61"/>
                  <a:gd name="T10" fmla="+- 0 4075 4018"/>
                  <a:gd name="T11" fmla="*/ 4075 h 112"/>
                  <a:gd name="T12" fmla="+- 0 7586 7568"/>
                  <a:gd name="T13" fmla="*/ T12 w 61"/>
                  <a:gd name="T14" fmla="+- 0 4074 4018"/>
                  <a:gd name="T15" fmla="*/ 4074 h 112"/>
                  <a:gd name="T16" fmla="+- 0 7580 7568"/>
                  <a:gd name="T17" fmla="*/ T16 w 61"/>
                  <a:gd name="T18" fmla="+- 0 4071 4018"/>
                  <a:gd name="T19" fmla="*/ 4071 h 112"/>
                  <a:gd name="T20" fmla="+- 0 7572 7568"/>
                  <a:gd name="T21" fmla="*/ T20 w 61"/>
                  <a:gd name="T22" fmla="+- 0 4063 4018"/>
                  <a:gd name="T23" fmla="*/ 4063 h 112"/>
                  <a:gd name="T24" fmla="+- 0 7569 7568"/>
                  <a:gd name="T25" fmla="*/ T24 w 61"/>
                  <a:gd name="T26" fmla="+- 0 4058 4018"/>
                  <a:gd name="T27" fmla="*/ 4058 h 112"/>
                  <a:gd name="T28" fmla="+- 0 7570 7568"/>
                  <a:gd name="T29" fmla="*/ T28 w 61"/>
                  <a:gd name="T30" fmla="+- 0 4044 4018"/>
                  <a:gd name="T31" fmla="*/ 4044 h 112"/>
                  <a:gd name="T32" fmla="+- 0 7572 7568"/>
                  <a:gd name="T33" fmla="*/ T32 w 61"/>
                  <a:gd name="T34" fmla="+- 0 4039 4018"/>
                  <a:gd name="T35" fmla="*/ 4039 h 112"/>
                  <a:gd name="T36" fmla="+- 0 7581 7568"/>
                  <a:gd name="T37" fmla="*/ T36 w 61"/>
                  <a:gd name="T38" fmla="+- 0 4029 4018"/>
                  <a:gd name="T39" fmla="*/ 4029 h 112"/>
                  <a:gd name="T40" fmla="+- 0 7587 7568"/>
                  <a:gd name="T41" fmla="*/ T40 w 61"/>
                  <a:gd name="T42" fmla="+- 0 4027 4018"/>
                  <a:gd name="T43" fmla="*/ 4027 h 112"/>
                  <a:gd name="T44" fmla="+- 0 7595 7568"/>
                  <a:gd name="T45" fmla="*/ T44 w 61"/>
                  <a:gd name="T46" fmla="+- 0 4026 4018"/>
                  <a:gd name="T47" fmla="*/ 4026 h 112"/>
                  <a:gd name="T48" fmla="+- 0 7595 7568"/>
                  <a:gd name="T49" fmla="*/ T48 w 61"/>
                  <a:gd name="T50" fmla="+- 0 4018 4018"/>
                  <a:gd name="T51" fmla="*/ 4018 h 112"/>
                  <a:gd name="T52" fmla="+- 0 7601 7568"/>
                  <a:gd name="T53" fmla="*/ T52 w 61"/>
                  <a:gd name="T54" fmla="+- 0 4018 4018"/>
                  <a:gd name="T55" fmla="*/ 4018 h 112"/>
                  <a:gd name="T56" fmla="+- 0 7601 7568"/>
                  <a:gd name="T57" fmla="*/ T56 w 61"/>
                  <a:gd name="T58" fmla="+- 0 4026 4018"/>
                  <a:gd name="T59" fmla="*/ 4026 h 112"/>
                  <a:gd name="T60" fmla="+- 0 7609 7568"/>
                  <a:gd name="T61" fmla="*/ T60 w 61"/>
                  <a:gd name="T62" fmla="+- 0 4027 4018"/>
                  <a:gd name="T63" fmla="*/ 4027 h 112"/>
                  <a:gd name="T64" fmla="+- 0 7615 7568"/>
                  <a:gd name="T65" fmla="*/ T64 w 61"/>
                  <a:gd name="T66" fmla="+- 0 4029 4018"/>
                  <a:gd name="T67" fmla="*/ 4029 h 112"/>
                  <a:gd name="T68" fmla="+- 0 7619 7568"/>
                  <a:gd name="T69" fmla="*/ T68 w 61"/>
                  <a:gd name="T70" fmla="+- 0 4033 4018"/>
                  <a:gd name="T71" fmla="*/ 4033 h 112"/>
                  <a:gd name="T72" fmla="+- 0 7621 7568"/>
                  <a:gd name="T73" fmla="*/ T72 w 61"/>
                  <a:gd name="T74" fmla="+- 0 4036 4018"/>
                  <a:gd name="T75" fmla="*/ 4036 h 112"/>
                  <a:gd name="T76" fmla="+- 0 7595 7568"/>
                  <a:gd name="T77" fmla="*/ T76 w 61"/>
                  <a:gd name="T78" fmla="+- 0 4036 4018"/>
                  <a:gd name="T79" fmla="*/ 4036 h 112"/>
                  <a:gd name="T80" fmla="+- 0 7590 7568"/>
                  <a:gd name="T81" fmla="*/ T80 w 61"/>
                  <a:gd name="T82" fmla="+- 0 4036 4018"/>
                  <a:gd name="T83" fmla="*/ 4036 h 112"/>
                  <a:gd name="T84" fmla="+- 0 7586 7568"/>
                  <a:gd name="T85" fmla="*/ T84 w 61"/>
                  <a:gd name="T86" fmla="+- 0 4037 4018"/>
                  <a:gd name="T87" fmla="*/ 4037 h 112"/>
                  <a:gd name="T88" fmla="+- 0 7584 7568"/>
                  <a:gd name="T89" fmla="*/ T88 w 61"/>
                  <a:gd name="T90" fmla="+- 0 4040 4018"/>
                  <a:gd name="T91" fmla="*/ 4040 h 112"/>
                  <a:gd name="T92" fmla="+- 0 7581 7568"/>
                  <a:gd name="T93" fmla="*/ T92 w 61"/>
                  <a:gd name="T94" fmla="+- 0 4043 4018"/>
                  <a:gd name="T95" fmla="*/ 4043 h 112"/>
                  <a:gd name="T96" fmla="+- 0 7580 7568"/>
                  <a:gd name="T97" fmla="*/ T96 w 61"/>
                  <a:gd name="T98" fmla="+- 0 4047 4018"/>
                  <a:gd name="T99" fmla="*/ 4047 h 112"/>
                  <a:gd name="T100" fmla="+- 0 7580 7568"/>
                  <a:gd name="T101" fmla="*/ T100 w 61"/>
                  <a:gd name="T102" fmla="+- 0 4054 4018"/>
                  <a:gd name="T103" fmla="*/ 4054 h 112"/>
                  <a:gd name="T104" fmla="+- 0 7582 7568"/>
                  <a:gd name="T105" fmla="*/ T104 w 61"/>
                  <a:gd name="T106" fmla="+- 0 4057 4018"/>
                  <a:gd name="T107" fmla="*/ 4057 h 112"/>
                  <a:gd name="T108" fmla="+- 0 7584 7568"/>
                  <a:gd name="T109" fmla="*/ T108 w 61"/>
                  <a:gd name="T110" fmla="+- 0 4060 4018"/>
                  <a:gd name="T111" fmla="*/ 4060 h 112"/>
                  <a:gd name="T112" fmla="+- 0 7587 7568"/>
                  <a:gd name="T113" fmla="*/ T112 w 61"/>
                  <a:gd name="T114" fmla="+- 0 4062 4018"/>
                  <a:gd name="T115" fmla="*/ 4062 h 112"/>
                  <a:gd name="T116" fmla="+- 0 7591 7568"/>
                  <a:gd name="T117" fmla="*/ T116 w 61"/>
                  <a:gd name="T118" fmla="+- 0 4063 4018"/>
                  <a:gd name="T119" fmla="*/ 4063 h 112"/>
                  <a:gd name="T120" fmla="+- 0 7595 7568"/>
                  <a:gd name="T121" fmla="*/ T120 w 61"/>
                  <a:gd name="T122" fmla="+- 0 4064 4018"/>
                  <a:gd name="T123" fmla="*/ 4064 h 112"/>
                  <a:gd name="T124" fmla="+- 0 7601 7568"/>
                  <a:gd name="T125" fmla="*/ T124 w 61"/>
                  <a:gd name="T126" fmla="+- 0 4064 4018"/>
                  <a:gd name="T127" fmla="*/ 4064 h 112"/>
                  <a:gd name="T128" fmla="+- 0 7601 7568"/>
                  <a:gd name="T129" fmla="*/ T128 w 61"/>
                  <a:gd name="T130" fmla="+- 0 4065 4018"/>
                  <a:gd name="T131" fmla="*/ 4065 h 112"/>
                  <a:gd name="T132" fmla="+- 0 7610 7568"/>
                  <a:gd name="T133" fmla="*/ T132 w 61"/>
                  <a:gd name="T134" fmla="+- 0 4068 4018"/>
                  <a:gd name="T135" fmla="*/ 4068 h 112"/>
                  <a:gd name="T136" fmla="+- 0 7617 7568"/>
                  <a:gd name="T137" fmla="*/ T136 w 61"/>
                  <a:gd name="T138" fmla="+- 0 4071 4018"/>
                  <a:gd name="T139" fmla="*/ 4071 h 112"/>
                  <a:gd name="T140" fmla="+- 0 7625 7568"/>
                  <a:gd name="T141" fmla="*/ T140 w 61"/>
                  <a:gd name="T142" fmla="+- 0 4077 4018"/>
                  <a:gd name="T143" fmla="*/ 4077 h 112"/>
                  <a:gd name="T144" fmla="+- 0 7601 7568"/>
                  <a:gd name="T145" fmla="*/ T144 w 61"/>
                  <a:gd name="T146" fmla="+- 0 4077 4018"/>
                  <a:gd name="T147" fmla="*/ 4077 h 112"/>
                  <a:gd name="T148" fmla="+- 0 7601 7568"/>
                  <a:gd name="T149" fmla="*/ T148 w 61"/>
                  <a:gd name="T150" fmla="+- 0 4109 4018"/>
                  <a:gd name="T151" fmla="*/ 4109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61" h="112">
                    <a:moveTo>
                      <a:pt x="33" y="91"/>
                    </a:moveTo>
                    <a:lnTo>
                      <a:pt x="27" y="91"/>
                    </a:lnTo>
                    <a:lnTo>
                      <a:pt x="27" y="57"/>
                    </a:lnTo>
                    <a:lnTo>
                      <a:pt x="18" y="56"/>
                    </a:lnTo>
                    <a:lnTo>
                      <a:pt x="12" y="53"/>
                    </a:lnTo>
                    <a:lnTo>
                      <a:pt x="4" y="45"/>
                    </a:lnTo>
                    <a:lnTo>
                      <a:pt x="1" y="40"/>
                    </a:lnTo>
                    <a:lnTo>
                      <a:pt x="2" y="26"/>
                    </a:lnTo>
                    <a:lnTo>
                      <a:pt x="4" y="21"/>
                    </a:lnTo>
                    <a:lnTo>
                      <a:pt x="13" y="11"/>
                    </a:lnTo>
                    <a:lnTo>
                      <a:pt x="19" y="9"/>
                    </a:lnTo>
                    <a:lnTo>
                      <a:pt x="27" y="8"/>
                    </a:lnTo>
                    <a:lnTo>
                      <a:pt x="27" y="0"/>
                    </a:lnTo>
                    <a:lnTo>
                      <a:pt x="33" y="0"/>
                    </a:lnTo>
                    <a:lnTo>
                      <a:pt x="33" y="8"/>
                    </a:lnTo>
                    <a:lnTo>
                      <a:pt x="41" y="9"/>
                    </a:lnTo>
                    <a:lnTo>
                      <a:pt x="47" y="11"/>
                    </a:lnTo>
                    <a:lnTo>
                      <a:pt x="51" y="15"/>
                    </a:lnTo>
                    <a:lnTo>
                      <a:pt x="53" y="18"/>
                    </a:lnTo>
                    <a:lnTo>
                      <a:pt x="27" y="18"/>
                    </a:lnTo>
                    <a:lnTo>
                      <a:pt x="22" y="18"/>
                    </a:lnTo>
                    <a:lnTo>
                      <a:pt x="18" y="19"/>
                    </a:lnTo>
                    <a:lnTo>
                      <a:pt x="16" y="22"/>
                    </a:lnTo>
                    <a:lnTo>
                      <a:pt x="13" y="25"/>
                    </a:lnTo>
                    <a:lnTo>
                      <a:pt x="12" y="29"/>
                    </a:lnTo>
                    <a:lnTo>
                      <a:pt x="12" y="36"/>
                    </a:lnTo>
                    <a:lnTo>
                      <a:pt x="14" y="39"/>
                    </a:lnTo>
                    <a:lnTo>
                      <a:pt x="16" y="42"/>
                    </a:lnTo>
                    <a:lnTo>
                      <a:pt x="19" y="44"/>
                    </a:lnTo>
                    <a:lnTo>
                      <a:pt x="23" y="45"/>
                    </a:lnTo>
                    <a:lnTo>
                      <a:pt x="27" y="46"/>
                    </a:lnTo>
                    <a:lnTo>
                      <a:pt x="33" y="46"/>
                    </a:lnTo>
                    <a:lnTo>
                      <a:pt x="33" y="47"/>
                    </a:lnTo>
                    <a:lnTo>
                      <a:pt x="42" y="50"/>
                    </a:lnTo>
                    <a:lnTo>
                      <a:pt x="49" y="53"/>
                    </a:lnTo>
                    <a:lnTo>
                      <a:pt x="57" y="59"/>
                    </a:lnTo>
                    <a:lnTo>
                      <a:pt x="33" y="59"/>
                    </a:lnTo>
                    <a:lnTo>
                      <a:pt x="33" y="91"/>
                    </a:lnTo>
                    <a:close/>
                  </a:path>
                </a:pathLst>
              </a:custGeom>
              <a:solidFill>
                <a:srgbClr val="008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3" name="Freeform 534"/>
              <p:cNvSpPr>
                <a:spLocks/>
              </p:cNvSpPr>
              <p:nvPr/>
            </p:nvSpPr>
            <p:spPr bwMode="auto">
              <a:xfrm>
                <a:off x="7568" y="4018"/>
                <a:ext cx="61" cy="112"/>
              </a:xfrm>
              <a:custGeom>
                <a:avLst/>
                <a:gdLst>
                  <a:gd name="T0" fmla="+- 0 7601 7568"/>
                  <a:gd name="T1" fmla="*/ T0 w 61"/>
                  <a:gd name="T2" fmla="+- 0 4064 4018"/>
                  <a:gd name="T3" fmla="*/ 4064 h 112"/>
                  <a:gd name="T4" fmla="+- 0 7595 7568"/>
                  <a:gd name="T5" fmla="*/ T4 w 61"/>
                  <a:gd name="T6" fmla="+- 0 4064 4018"/>
                  <a:gd name="T7" fmla="*/ 4064 h 112"/>
                  <a:gd name="T8" fmla="+- 0 7595 7568"/>
                  <a:gd name="T9" fmla="*/ T8 w 61"/>
                  <a:gd name="T10" fmla="+- 0 4036 4018"/>
                  <a:gd name="T11" fmla="*/ 4036 h 112"/>
                  <a:gd name="T12" fmla="+- 0 7621 7568"/>
                  <a:gd name="T13" fmla="*/ T12 w 61"/>
                  <a:gd name="T14" fmla="+- 0 4036 4018"/>
                  <a:gd name="T15" fmla="*/ 4036 h 112"/>
                  <a:gd name="T16" fmla="+- 0 7601 7568"/>
                  <a:gd name="T17" fmla="*/ T16 w 61"/>
                  <a:gd name="T18" fmla="+- 0 4036 4018"/>
                  <a:gd name="T19" fmla="*/ 4036 h 112"/>
                  <a:gd name="T20" fmla="+- 0 7601 7568"/>
                  <a:gd name="T21" fmla="*/ T20 w 61"/>
                  <a:gd name="T22" fmla="+- 0 4064 4018"/>
                  <a:gd name="T23" fmla="*/ 4064 h 112"/>
                </a:gdLst>
                <a:ahLst/>
                <a:cxnLst>
                  <a:cxn ang="0">
                    <a:pos x="T1" y="T3"/>
                  </a:cxn>
                  <a:cxn ang="0">
                    <a:pos x="T5" y="T7"/>
                  </a:cxn>
                  <a:cxn ang="0">
                    <a:pos x="T9" y="T11"/>
                  </a:cxn>
                  <a:cxn ang="0">
                    <a:pos x="T13" y="T15"/>
                  </a:cxn>
                  <a:cxn ang="0">
                    <a:pos x="T17" y="T19"/>
                  </a:cxn>
                  <a:cxn ang="0">
                    <a:pos x="T21" y="T23"/>
                  </a:cxn>
                </a:cxnLst>
                <a:rect l="0" t="0" r="r" b="b"/>
                <a:pathLst>
                  <a:path w="61" h="112">
                    <a:moveTo>
                      <a:pt x="33" y="46"/>
                    </a:moveTo>
                    <a:lnTo>
                      <a:pt x="27" y="46"/>
                    </a:lnTo>
                    <a:lnTo>
                      <a:pt x="27" y="18"/>
                    </a:lnTo>
                    <a:lnTo>
                      <a:pt x="53" y="18"/>
                    </a:lnTo>
                    <a:lnTo>
                      <a:pt x="33" y="18"/>
                    </a:lnTo>
                    <a:lnTo>
                      <a:pt x="33" y="46"/>
                    </a:lnTo>
                    <a:close/>
                  </a:path>
                </a:pathLst>
              </a:custGeom>
              <a:solidFill>
                <a:srgbClr val="008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4" name="Freeform 533"/>
              <p:cNvSpPr>
                <a:spLocks/>
              </p:cNvSpPr>
              <p:nvPr/>
            </p:nvSpPr>
            <p:spPr bwMode="auto">
              <a:xfrm>
                <a:off x="7568" y="4018"/>
                <a:ext cx="61" cy="112"/>
              </a:xfrm>
              <a:custGeom>
                <a:avLst/>
                <a:gdLst>
                  <a:gd name="T0" fmla="+- 0 7626 7568"/>
                  <a:gd name="T1" fmla="*/ T0 w 61"/>
                  <a:gd name="T2" fmla="+- 0 4050 4018"/>
                  <a:gd name="T3" fmla="*/ 4050 h 112"/>
                  <a:gd name="T4" fmla="+- 0 7616 7568"/>
                  <a:gd name="T5" fmla="*/ T4 w 61"/>
                  <a:gd name="T6" fmla="+- 0 4050 4018"/>
                  <a:gd name="T7" fmla="*/ 4050 h 112"/>
                  <a:gd name="T8" fmla="+- 0 7615 7568"/>
                  <a:gd name="T9" fmla="*/ T8 w 61"/>
                  <a:gd name="T10" fmla="+- 0 4047 4018"/>
                  <a:gd name="T11" fmla="*/ 4047 h 112"/>
                  <a:gd name="T12" fmla="+- 0 7614 7568"/>
                  <a:gd name="T13" fmla="*/ T12 w 61"/>
                  <a:gd name="T14" fmla="+- 0 4044 4018"/>
                  <a:gd name="T15" fmla="*/ 4044 h 112"/>
                  <a:gd name="T16" fmla="+- 0 7613 7568"/>
                  <a:gd name="T17" fmla="*/ T16 w 61"/>
                  <a:gd name="T18" fmla="+- 0 4042 4018"/>
                  <a:gd name="T19" fmla="*/ 4042 h 112"/>
                  <a:gd name="T20" fmla="+- 0 7611 7568"/>
                  <a:gd name="T21" fmla="*/ T20 w 61"/>
                  <a:gd name="T22" fmla="+- 0 4038 4018"/>
                  <a:gd name="T23" fmla="*/ 4038 h 112"/>
                  <a:gd name="T24" fmla="+- 0 7606 7568"/>
                  <a:gd name="T25" fmla="*/ T24 w 61"/>
                  <a:gd name="T26" fmla="+- 0 4036 4018"/>
                  <a:gd name="T27" fmla="*/ 4036 h 112"/>
                  <a:gd name="T28" fmla="+- 0 7601 7568"/>
                  <a:gd name="T29" fmla="*/ T28 w 61"/>
                  <a:gd name="T30" fmla="+- 0 4036 4018"/>
                  <a:gd name="T31" fmla="*/ 4036 h 112"/>
                  <a:gd name="T32" fmla="+- 0 7622 7568"/>
                  <a:gd name="T33" fmla="*/ T32 w 61"/>
                  <a:gd name="T34" fmla="+- 0 4036 4018"/>
                  <a:gd name="T35" fmla="*/ 4036 h 112"/>
                  <a:gd name="T36" fmla="+- 0 7624 7568"/>
                  <a:gd name="T37" fmla="*/ T36 w 61"/>
                  <a:gd name="T38" fmla="+- 0 4038 4018"/>
                  <a:gd name="T39" fmla="*/ 4038 h 112"/>
                  <a:gd name="T40" fmla="+- 0 7626 7568"/>
                  <a:gd name="T41" fmla="*/ T40 w 61"/>
                  <a:gd name="T42" fmla="+- 0 4043 4018"/>
                  <a:gd name="T43" fmla="*/ 4043 h 112"/>
                  <a:gd name="T44" fmla="+- 0 7626 7568"/>
                  <a:gd name="T45" fmla="*/ T44 w 61"/>
                  <a:gd name="T46" fmla="+- 0 4050 4018"/>
                  <a:gd name="T47" fmla="*/ 4050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1" h="112">
                    <a:moveTo>
                      <a:pt x="58" y="32"/>
                    </a:moveTo>
                    <a:lnTo>
                      <a:pt x="48" y="32"/>
                    </a:lnTo>
                    <a:lnTo>
                      <a:pt x="47" y="29"/>
                    </a:lnTo>
                    <a:lnTo>
                      <a:pt x="46" y="26"/>
                    </a:lnTo>
                    <a:lnTo>
                      <a:pt x="45" y="24"/>
                    </a:lnTo>
                    <a:lnTo>
                      <a:pt x="43" y="20"/>
                    </a:lnTo>
                    <a:lnTo>
                      <a:pt x="38" y="18"/>
                    </a:lnTo>
                    <a:lnTo>
                      <a:pt x="33" y="18"/>
                    </a:lnTo>
                    <a:lnTo>
                      <a:pt x="54" y="18"/>
                    </a:lnTo>
                    <a:lnTo>
                      <a:pt x="56" y="20"/>
                    </a:lnTo>
                    <a:lnTo>
                      <a:pt x="58" y="25"/>
                    </a:lnTo>
                    <a:lnTo>
                      <a:pt x="58" y="32"/>
                    </a:lnTo>
                    <a:close/>
                  </a:path>
                </a:pathLst>
              </a:custGeom>
              <a:solidFill>
                <a:srgbClr val="008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5" name="Freeform 532"/>
              <p:cNvSpPr>
                <a:spLocks/>
              </p:cNvSpPr>
              <p:nvPr/>
            </p:nvSpPr>
            <p:spPr bwMode="auto">
              <a:xfrm>
                <a:off x="7568" y="4018"/>
                <a:ext cx="61" cy="112"/>
              </a:xfrm>
              <a:custGeom>
                <a:avLst/>
                <a:gdLst>
                  <a:gd name="T0" fmla="+- 0 7624 7568"/>
                  <a:gd name="T1" fmla="*/ T0 w 61"/>
                  <a:gd name="T2" fmla="+- 0 4109 4018"/>
                  <a:gd name="T3" fmla="*/ 4109 h 112"/>
                  <a:gd name="T4" fmla="+- 0 7601 7568"/>
                  <a:gd name="T5" fmla="*/ T4 w 61"/>
                  <a:gd name="T6" fmla="+- 0 4109 4018"/>
                  <a:gd name="T7" fmla="*/ 4109 h 112"/>
                  <a:gd name="T8" fmla="+- 0 7608 7568"/>
                  <a:gd name="T9" fmla="*/ T8 w 61"/>
                  <a:gd name="T10" fmla="+- 0 4109 4018"/>
                  <a:gd name="T11" fmla="*/ 4109 h 112"/>
                  <a:gd name="T12" fmla="+- 0 7613 7568"/>
                  <a:gd name="T13" fmla="*/ T12 w 61"/>
                  <a:gd name="T14" fmla="+- 0 4106 4018"/>
                  <a:gd name="T15" fmla="*/ 4106 h 112"/>
                  <a:gd name="T16" fmla="+- 0 7617 7568"/>
                  <a:gd name="T17" fmla="*/ T16 w 61"/>
                  <a:gd name="T18" fmla="+- 0 4099 4018"/>
                  <a:gd name="T19" fmla="*/ 4099 h 112"/>
                  <a:gd name="T20" fmla="+- 0 7617 7568"/>
                  <a:gd name="T21" fmla="*/ T20 w 61"/>
                  <a:gd name="T22" fmla="+- 0 4096 4018"/>
                  <a:gd name="T23" fmla="*/ 4096 h 112"/>
                  <a:gd name="T24" fmla="+- 0 7617 7568"/>
                  <a:gd name="T25" fmla="*/ T24 w 61"/>
                  <a:gd name="T26" fmla="+- 0 4088 4018"/>
                  <a:gd name="T27" fmla="*/ 4088 h 112"/>
                  <a:gd name="T28" fmla="+- 0 7615 7568"/>
                  <a:gd name="T29" fmla="*/ T28 w 61"/>
                  <a:gd name="T30" fmla="+- 0 4084 4018"/>
                  <a:gd name="T31" fmla="*/ 4084 h 112"/>
                  <a:gd name="T32" fmla="+- 0 7612 7568"/>
                  <a:gd name="T33" fmla="*/ T32 w 61"/>
                  <a:gd name="T34" fmla="+- 0 4081 4018"/>
                  <a:gd name="T35" fmla="*/ 4081 h 112"/>
                  <a:gd name="T36" fmla="+- 0 7609 7568"/>
                  <a:gd name="T37" fmla="*/ T36 w 61"/>
                  <a:gd name="T38" fmla="+- 0 4080 4018"/>
                  <a:gd name="T39" fmla="*/ 4080 h 112"/>
                  <a:gd name="T40" fmla="+- 0 7606 7568"/>
                  <a:gd name="T41" fmla="*/ T40 w 61"/>
                  <a:gd name="T42" fmla="+- 0 4078 4018"/>
                  <a:gd name="T43" fmla="*/ 4078 h 112"/>
                  <a:gd name="T44" fmla="+- 0 7601 7568"/>
                  <a:gd name="T45" fmla="*/ T44 w 61"/>
                  <a:gd name="T46" fmla="+- 0 4077 4018"/>
                  <a:gd name="T47" fmla="*/ 4077 h 112"/>
                  <a:gd name="T48" fmla="+- 0 7625 7568"/>
                  <a:gd name="T49" fmla="*/ T48 w 61"/>
                  <a:gd name="T50" fmla="+- 0 4077 4018"/>
                  <a:gd name="T51" fmla="*/ 4077 h 112"/>
                  <a:gd name="T52" fmla="+- 0 7628 7568"/>
                  <a:gd name="T53" fmla="*/ T52 w 61"/>
                  <a:gd name="T54" fmla="+- 0 4082 4018"/>
                  <a:gd name="T55" fmla="*/ 4082 h 112"/>
                  <a:gd name="T56" fmla="+- 0 7628 7568"/>
                  <a:gd name="T57" fmla="*/ T56 w 61"/>
                  <a:gd name="T58" fmla="+- 0 4101 4018"/>
                  <a:gd name="T59" fmla="*/ 4101 h 112"/>
                  <a:gd name="T60" fmla="+- 0 7625 7568"/>
                  <a:gd name="T61" fmla="*/ T60 w 61"/>
                  <a:gd name="T62" fmla="+- 0 4109 4018"/>
                  <a:gd name="T63" fmla="*/ 4109 h 112"/>
                  <a:gd name="T64" fmla="+- 0 7624 7568"/>
                  <a:gd name="T65" fmla="*/ T64 w 61"/>
                  <a:gd name="T66" fmla="+- 0 4109 4018"/>
                  <a:gd name="T67" fmla="*/ 4109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112">
                    <a:moveTo>
                      <a:pt x="56" y="91"/>
                    </a:moveTo>
                    <a:lnTo>
                      <a:pt x="33" y="91"/>
                    </a:lnTo>
                    <a:lnTo>
                      <a:pt x="40" y="91"/>
                    </a:lnTo>
                    <a:lnTo>
                      <a:pt x="45" y="88"/>
                    </a:lnTo>
                    <a:lnTo>
                      <a:pt x="49" y="81"/>
                    </a:lnTo>
                    <a:lnTo>
                      <a:pt x="49" y="78"/>
                    </a:lnTo>
                    <a:lnTo>
                      <a:pt x="49" y="70"/>
                    </a:lnTo>
                    <a:lnTo>
                      <a:pt x="47" y="66"/>
                    </a:lnTo>
                    <a:lnTo>
                      <a:pt x="44" y="63"/>
                    </a:lnTo>
                    <a:lnTo>
                      <a:pt x="41" y="62"/>
                    </a:lnTo>
                    <a:lnTo>
                      <a:pt x="38" y="60"/>
                    </a:lnTo>
                    <a:lnTo>
                      <a:pt x="33" y="59"/>
                    </a:lnTo>
                    <a:lnTo>
                      <a:pt x="57" y="59"/>
                    </a:lnTo>
                    <a:lnTo>
                      <a:pt x="60" y="64"/>
                    </a:lnTo>
                    <a:lnTo>
                      <a:pt x="60" y="83"/>
                    </a:lnTo>
                    <a:lnTo>
                      <a:pt x="57" y="91"/>
                    </a:lnTo>
                    <a:lnTo>
                      <a:pt x="56" y="91"/>
                    </a:lnTo>
                    <a:close/>
                  </a:path>
                </a:pathLst>
              </a:custGeom>
              <a:solidFill>
                <a:srgbClr val="008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6" name="Freeform 531"/>
              <p:cNvSpPr>
                <a:spLocks/>
              </p:cNvSpPr>
              <p:nvPr/>
            </p:nvSpPr>
            <p:spPr bwMode="auto">
              <a:xfrm>
                <a:off x="7568" y="4018"/>
                <a:ext cx="61" cy="112"/>
              </a:xfrm>
              <a:custGeom>
                <a:avLst/>
                <a:gdLst>
                  <a:gd name="T0" fmla="+- 0 7601 7568"/>
                  <a:gd name="T1" fmla="*/ T0 w 61"/>
                  <a:gd name="T2" fmla="+- 0 4130 4018"/>
                  <a:gd name="T3" fmla="*/ 4130 h 112"/>
                  <a:gd name="T4" fmla="+- 0 7595 7568"/>
                  <a:gd name="T5" fmla="*/ T4 w 61"/>
                  <a:gd name="T6" fmla="+- 0 4130 4018"/>
                  <a:gd name="T7" fmla="*/ 4130 h 112"/>
                  <a:gd name="T8" fmla="+- 0 7595 7568"/>
                  <a:gd name="T9" fmla="*/ T8 w 61"/>
                  <a:gd name="T10" fmla="+- 0 4118 4018"/>
                  <a:gd name="T11" fmla="*/ 4118 h 112"/>
                  <a:gd name="T12" fmla="+- 0 7583 7568"/>
                  <a:gd name="T13" fmla="*/ T12 w 61"/>
                  <a:gd name="T14" fmla="+- 0 4117 4018"/>
                  <a:gd name="T15" fmla="*/ 4117 h 112"/>
                  <a:gd name="T16" fmla="+- 0 7575 7568"/>
                  <a:gd name="T17" fmla="*/ T16 w 61"/>
                  <a:gd name="T18" fmla="+- 0 4113 4018"/>
                  <a:gd name="T19" fmla="*/ 4113 h 112"/>
                  <a:gd name="T20" fmla="+- 0 7569 7568"/>
                  <a:gd name="T21" fmla="*/ T20 w 61"/>
                  <a:gd name="T22" fmla="+- 0 4101 4018"/>
                  <a:gd name="T23" fmla="*/ 4101 h 112"/>
                  <a:gd name="T24" fmla="+- 0 7568 7568"/>
                  <a:gd name="T25" fmla="*/ T24 w 61"/>
                  <a:gd name="T26" fmla="+- 0 4096 4018"/>
                  <a:gd name="T27" fmla="*/ 4096 h 112"/>
                  <a:gd name="T28" fmla="+- 0 7568 7568"/>
                  <a:gd name="T29" fmla="*/ T28 w 61"/>
                  <a:gd name="T30" fmla="+- 0 4089 4018"/>
                  <a:gd name="T31" fmla="*/ 4089 h 112"/>
                  <a:gd name="T32" fmla="+- 0 7578 7568"/>
                  <a:gd name="T33" fmla="*/ T32 w 61"/>
                  <a:gd name="T34" fmla="+- 0 4089 4018"/>
                  <a:gd name="T35" fmla="*/ 4089 h 112"/>
                  <a:gd name="T36" fmla="+- 0 7579 7568"/>
                  <a:gd name="T37" fmla="*/ T36 w 61"/>
                  <a:gd name="T38" fmla="+- 0 4094 4018"/>
                  <a:gd name="T39" fmla="*/ 4094 h 112"/>
                  <a:gd name="T40" fmla="+- 0 7580 7568"/>
                  <a:gd name="T41" fmla="*/ T40 w 61"/>
                  <a:gd name="T42" fmla="+- 0 4098 4018"/>
                  <a:gd name="T43" fmla="*/ 4098 h 112"/>
                  <a:gd name="T44" fmla="+- 0 7581 7568"/>
                  <a:gd name="T45" fmla="*/ T44 w 61"/>
                  <a:gd name="T46" fmla="+- 0 4101 4018"/>
                  <a:gd name="T47" fmla="*/ 4101 h 112"/>
                  <a:gd name="T48" fmla="+- 0 7584 7568"/>
                  <a:gd name="T49" fmla="*/ T48 w 61"/>
                  <a:gd name="T50" fmla="+- 0 4106 4018"/>
                  <a:gd name="T51" fmla="*/ 4106 h 112"/>
                  <a:gd name="T52" fmla="+- 0 7588 7568"/>
                  <a:gd name="T53" fmla="*/ T52 w 61"/>
                  <a:gd name="T54" fmla="+- 0 4108 4018"/>
                  <a:gd name="T55" fmla="*/ 4108 h 112"/>
                  <a:gd name="T56" fmla="+- 0 7595 7568"/>
                  <a:gd name="T57" fmla="*/ T56 w 61"/>
                  <a:gd name="T58" fmla="+- 0 4109 4018"/>
                  <a:gd name="T59" fmla="*/ 4109 h 112"/>
                  <a:gd name="T60" fmla="+- 0 7601 7568"/>
                  <a:gd name="T61" fmla="*/ T60 w 61"/>
                  <a:gd name="T62" fmla="+- 0 4109 4018"/>
                  <a:gd name="T63" fmla="*/ 4109 h 112"/>
                  <a:gd name="T64" fmla="+- 0 7601 7568"/>
                  <a:gd name="T65" fmla="*/ T64 w 61"/>
                  <a:gd name="T66" fmla="+- 0 4109 4018"/>
                  <a:gd name="T67" fmla="*/ 4109 h 112"/>
                  <a:gd name="T68" fmla="+- 0 7624 7568"/>
                  <a:gd name="T69" fmla="*/ T68 w 61"/>
                  <a:gd name="T70" fmla="+- 0 4109 4018"/>
                  <a:gd name="T71" fmla="*/ 4109 h 112"/>
                  <a:gd name="T72" fmla="+- 0 7618 7568"/>
                  <a:gd name="T73" fmla="*/ T72 w 61"/>
                  <a:gd name="T74" fmla="+- 0 4113 4018"/>
                  <a:gd name="T75" fmla="*/ 4113 h 112"/>
                  <a:gd name="T76" fmla="+- 0 7614 7568"/>
                  <a:gd name="T77" fmla="*/ T76 w 61"/>
                  <a:gd name="T78" fmla="+- 0 4116 4018"/>
                  <a:gd name="T79" fmla="*/ 4116 h 112"/>
                  <a:gd name="T80" fmla="+- 0 7608 7568"/>
                  <a:gd name="T81" fmla="*/ T80 w 61"/>
                  <a:gd name="T82" fmla="+- 0 4117 4018"/>
                  <a:gd name="T83" fmla="*/ 4117 h 112"/>
                  <a:gd name="T84" fmla="+- 0 7601 7568"/>
                  <a:gd name="T85" fmla="*/ T84 w 61"/>
                  <a:gd name="T86" fmla="+- 0 4118 4018"/>
                  <a:gd name="T87" fmla="*/ 4118 h 112"/>
                  <a:gd name="T88" fmla="+- 0 7601 7568"/>
                  <a:gd name="T89" fmla="*/ T88 w 61"/>
                  <a:gd name="T90" fmla="+- 0 4130 4018"/>
                  <a:gd name="T91" fmla="*/ 4130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1" h="112">
                    <a:moveTo>
                      <a:pt x="33" y="112"/>
                    </a:moveTo>
                    <a:lnTo>
                      <a:pt x="27" y="112"/>
                    </a:lnTo>
                    <a:lnTo>
                      <a:pt x="27" y="100"/>
                    </a:lnTo>
                    <a:lnTo>
                      <a:pt x="15" y="99"/>
                    </a:lnTo>
                    <a:lnTo>
                      <a:pt x="7" y="95"/>
                    </a:lnTo>
                    <a:lnTo>
                      <a:pt x="1" y="83"/>
                    </a:lnTo>
                    <a:lnTo>
                      <a:pt x="0" y="78"/>
                    </a:lnTo>
                    <a:lnTo>
                      <a:pt x="0" y="71"/>
                    </a:lnTo>
                    <a:lnTo>
                      <a:pt x="10" y="71"/>
                    </a:lnTo>
                    <a:lnTo>
                      <a:pt x="11" y="76"/>
                    </a:lnTo>
                    <a:lnTo>
                      <a:pt x="12" y="80"/>
                    </a:lnTo>
                    <a:lnTo>
                      <a:pt x="13" y="83"/>
                    </a:lnTo>
                    <a:lnTo>
                      <a:pt x="16" y="88"/>
                    </a:lnTo>
                    <a:lnTo>
                      <a:pt x="20" y="90"/>
                    </a:lnTo>
                    <a:lnTo>
                      <a:pt x="27" y="91"/>
                    </a:lnTo>
                    <a:lnTo>
                      <a:pt x="33" y="91"/>
                    </a:lnTo>
                    <a:lnTo>
                      <a:pt x="56" y="91"/>
                    </a:lnTo>
                    <a:lnTo>
                      <a:pt x="50" y="95"/>
                    </a:lnTo>
                    <a:lnTo>
                      <a:pt x="46" y="98"/>
                    </a:lnTo>
                    <a:lnTo>
                      <a:pt x="40" y="99"/>
                    </a:lnTo>
                    <a:lnTo>
                      <a:pt x="33" y="100"/>
                    </a:lnTo>
                    <a:lnTo>
                      <a:pt x="33" y="112"/>
                    </a:lnTo>
                    <a:close/>
                  </a:path>
                </a:pathLst>
              </a:custGeom>
              <a:solidFill>
                <a:srgbClr val="008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41" name="Group 528"/>
            <p:cNvGrpSpPr>
              <a:grpSpLocks/>
            </p:cNvGrpSpPr>
            <p:nvPr/>
          </p:nvGrpSpPr>
          <p:grpSpPr bwMode="auto">
            <a:xfrm>
              <a:off x="7404" y="3695"/>
              <a:ext cx="397" cy="189"/>
              <a:chOff x="7404" y="3695"/>
              <a:chExt cx="397" cy="189"/>
            </a:xfrm>
          </p:grpSpPr>
          <p:sp>
            <p:nvSpPr>
              <p:cNvPr id="281" name="Freeform 529"/>
              <p:cNvSpPr>
                <a:spLocks/>
              </p:cNvSpPr>
              <p:nvPr/>
            </p:nvSpPr>
            <p:spPr bwMode="auto">
              <a:xfrm>
                <a:off x="7404" y="3695"/>
                <a:ext cx="397" cy="189"/>
              </a:xfrm>
              <a:custGeom>
                <a:avLst/>
                <a:gdLst>
                  <a:gd name="T0" fmla="+- 0 7404 7404"/>
                  <a:gd name="T1" fmla="*/ T0 w 397"/>
                  <a:gd name="T2" fmla="+- 0 3695 3695"/>
                  <a:gd name="T3" fmla="*/ 3695 h 189"/>
                  <a:gd name="T4" fmla="+- 0 7800 7404"/>
                  <a:gd name="T5" fmla="*/ T4 w 397"/>
                  <a:gd name="T6" fmla="+- 0 3695 3695"/>
                  <a:gd name="T7" fmla="*/ 3695 h 189"/>
                  <a:gd name="T8" fmla="+- 0 7800 7404"/>
                  <a:gd name="T9" fmla="*/ T8 w 397"/>
                  <a:gd name="T10" fmla="+- 0 3883 3695"/>
                  <a:gd name="T11" fmla="*/ 3883 h 189"/>
                  <a:gd name="T12" fmla="+- 0 7404 7404"/>
                  <a:gd name="T13" fmla="*/ T12 w 397"/>
                  <a:gd name="T14" fmla="+- 0 3883 3695"/>
                  <a:gd name="T15" fmla="*/ 3883 h 189"/>
                  <a:gd name="T16" fmla="+- 0 7404 7404"/>
                  <a:gd name="T17" fmla="*/ T16 w 397"/>
                  <a:gd name="T18" fmla="+- 0 3695 3695"/>
                  <a:gd name="T19" fmla="*/ 3695 h 189"/>
                </a:gdLst>
                <a:ahLst/>
                <a:cxnLst>
                  <a:cxn ang="0">
                    <a:pos x="T1" y="T3"/>
                  </a:cxn>
                  <a:cxn ang="0">
                    <a:pos x="T5" y="T7"/>
                  </a:cxn>
                  <a:cxn ang="0">
                    <a:pos x="T9" y="T11"/>
                  </a:cxn>
                  <a:cxn ang="0">
                    <a:pos x="T13" y="T15"/>
                  </a:cxn>
                  <a:cxn ang="0">
                    <a:pos x="T17" y="T19"/>
                  </a:cxn>
                </a:cxnLst>
                <a:rect l="0" t="0" r="r" b="b"/>
                <a:pathLst>
                  <a:path w="397" h="189">
                    <a:moveTo>
                      <a:pt x="0" y="0"/>
                    </a:moveTo>
                    <a:lnTo>
                      <a:pt x="396" y="0"/>
                    </a:lnTo>
                    <a:lnTo>
                      <a:pt x="396" y="188"/>
                    </a:lnTo>
                    <a:lnTo>
                      <a:pt x="0" y="188"/>
                    </a:lnTo>
                    <a:lnTo>
                      <a:pt x="0" y="0"/>
                    </a:lnTo>
                    <a:close/>
                  </a:path>
                </a:pathLst>
              </a:custGeom>
              <a:noFill/>
              <a:ln w="15684">
                <a:solidFill>
                  <a:srgbClr val="008B99"/>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42" name="Group 526"/>
            <p:cNvGrpSpPr>
              <a:grpSpLocks/>
            </p:cNvGrpSpPr>
            <p:nvPr/>
          </p:nvGrpSpPr>
          <p:grpSpPr bwMode="auto">
            <a:xfrm>
              <a:off x="7626" y="3719"/>
              <a:ext cx="151" cy="141"/>
              <a:chOff x="7626" y="3719"/>
              <a:chExt cx="151" cy="141"/>
            </a:xfrm>
          </p:grpSpPr>
          <p:sp>
            <p:nvSpPr>
              <p:cNvPr id="280" name="Freeform 527"/>
              <p:cNvSpPr>
                <a:spLocks/>
              </p:cNvSpPr>
              <p:nvPr/>
            </p:nvSpPr>
            <p:spPr bwMode="auto">
              <a:xfrm>
                <a:off x="7626" y="3719"/>
                <a:ext cx="151" cy="141"/>
              </a:xfrm>
              <a:custGeom>
                <a:avLst/>
                <a:gdLst>
                  <a:gd name="T0" fmla="+- 0 7777 7626"/>
                  <a:gd name="T1" fmla="*/ T0 w 151"/>
                  <a:gd name="T2" fmla="+- 0 3860 3719"/>
                  <a:gd name="T3" fmla="*/ 3860 h 141"/>
                  <a:gd name="T4" fmla="+- 0 7646 7626"/>
                  <a:gd name="T5" fmla="*/ T4 w 151"/>
                  <a:gd name="T6" fmla="+- 0 3847 3719"/>
                  <a:gd name="T7" fmla="*/ 3847 h 141"/>
                  <a:gd name="T8" fmla="+- 0 7656 7626"/>
                  <a:gd name="T9" fmla="*/ T8 w 151"/>
                  <a:gd name="T10" fmla="+- 0 3831 3719"/>
                  <a:gd name="T11" fmla="*/ 3831 h 141"/>
                  <a:gd name="T12" fmla="+- 0 7663 7626"/>
                  <a:gd name="T13" fmla="*/ T12 w 151"/>
                  <a:gd name="T14" fmla="+- 0 3812 3719"/>
                  <a:gd name="T15" fmla="*/ 3812 h 141"/>
                  <a:gd name="T16" fmla="+- 0 7654 7626"/>
                  <a:gd name="T17" fmla="*/ T16 w 151"/>
                  <a:gd name="T18" fmla="+- 0 3747 3719"/>
                  <a:gd name="T19" fmla="*/ 3747 h 141"/>
                  <a:gd name="T20" fmla="+- 0 7626 7626"/>
                  <a:gd name="T21" fmla="*/ T20 w 151"/>
                  <a:gd name="T22" fmla="+- 0 3719 3719"/>
                  <a:gd name="T23" fmla="*/ 3719 h 141"/>
                  <a:gd name="T24" fmla="+- 0 7777 7626"/>
                  <a:gd name="T25" fmla="*/ T24 w 151"/>
                  <a:gd name="T26" fmla="+- 0 3719 3719"/>
                  <a:gd name="T27" fmla="*/ 3719 h 141"/>
                  <a:gd name="T28" fmla="+- 0 7777 7626"/>
                  <a:gd name="T29" fmla="*/ T28 w 151"/>
                  <a:gd name="T30" fmla="+- 0 3860 3719"/>
                  <a:gd name="T31" fmla="*/ 3860 h 14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1" h="141">
                    <a:moveTo>
                      <a:pt x="151" y="141"/>
                    </a:moveTo>
                    <a:lnTo>
                      <a:pt x="20" y="128"/>
                    </a:lnTo>
                    <a:lnTo>
                      <a:pt x="30" y="112"/>
                    </a:lnTo>
                    <a:lnTo>
                      <a:pt x="37" y="93"/>
                    </a:lnTo>
                    <a:lnTo>
                      <a:pt x="28" y="28"/>
                    </a:lnTo>
                    <a:lnTo>
                      <a:pt x="0" y="0"/>
                    </a:lnTo>
                    <a:lnTo>
                      <a:pt x="151" y="0"/>
                    </a:lnTo>
                    <a:lnTo>
                      <a:pt x="151" y="141"/>
                    </a:lnTo>
                    <a:close/>
                  </a:path>
                </a:pathLst>
              </a:custGeom>
              <a:solidFill>
                <a:srgbClr val="008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43" name="Group 524"/>
            <p:cNvGrpSpPr>
              <a:grpSpLocks/>
            </p:cNvGrpSpPr>
            <p:nvPr/>
          </p:nvGrpSpPr>
          <p:grpSpPr bwMode="auto">
            <a:xfrm>
              <a:off x="7424" y="3719"/>
              <a:ext cx="143" cy="141"/>
              <a:chOff x="7424" y="3719"/>
              <a:chExt cx="143" cy="141"/>
            </a:xfrm>
          </p:grpSpPr>
          <p:sp>
            <p:nvSpPr>
              <p:cNvPr id="279" name="Freeform 525"/>
              <p:cNvSpPr>
                <a:spLocks/>
              </p:cNvSpPr>
              <p:nvPr/>
            </p:nvSpPr>
            <p:spPr bwMode="auto">
              <a:xfrm>
                <a:off x="7424" y="3719"/>
                <a:ext cx="143" cy="141"/>
              </a:xfrm>
              <a:custGeom>
                <a:avLst/>
                <a:gdLst>
                  <a:gd name="T0" fmla="+- 0 7561 7424"/>
                  <a:gd name="T1" fmla="*/ T0 w 143"/>
                  <a:gd name="T2" fmla="+- 0 3860 3719"/>
                  <a:gd name="T3" fmla="*/ 3860 h 141"/>
                  <a:gd name="T4" fmla="+- 0 7424 7424"/>
                  <a:gd name="T5" fmla="*/ T4 w 143"/>
                  <a:gd name="T6" fmla="+- 0 3860 3719"/>
                  <a:gd name="T7" fmla="*/ 3860 h 141"/>
                  <a:gd name="T8" fmla="+- 0 7424 7424"/>
                  <a:gd name="T9" fmla="*/ T8 w 143"/>
                  <a:gd name="T10" fmla="+- 0 3719 3719"/>
                  <a:gd name="T11" fmla="*/ 3719 h 141"/>
                  <a:gd name="T12" fmla="+- 0 7566 7424"/>
                  <a:gd name="T13" fmla="*/ T12 w 143"/>
                  <a:gd name="T14" fmla="+- 0 3720 3719"/>
                  <a:gd name="T15" fmla="*/ 3720 h 141"/>
                  <a:gd name="T16" fmla="+- 0 7551 7424"/>
                  <a:gd name="T17" fmla="*/ T16 w 143"/>
                  <a:gd name="T18" fmla="+- 0 3732 3719"/>
                  <a:gd name="T19" fmla="*/ 3732 h 141"/>
                  <a:gd name="T20" fmla="+- 0 7540 7424"/>
                  <a:gd name="T21" fmla="*/ T20 w 143"/>
                  <a:gd name="T22" fmla="+- 0 3749 3719"/>
                  <a:gd name="T23" fmla="*/ 3749 h 141"/>
                  <a:gd name="T24" fmla="+- 0 7532 7424"/>
                  <a:gd name="T25" fmla="*/ T24 w 143"/>
                  <a:gd name="T26" fmla="+- 0 3769 3719"/>
                  <a:gd name="T27" fmla="*/ 3769 h 141"/>
                  <a:gd name="T28" fmla="+- 0 7529 7424"/>
                  <a:gd name="T29" fmla="*/ T28 w 143"/>
                  <a:gd name="T30" fmla="+- 0 3792 3719"/>
                  <a:gd name="T31" fmla="*/ 3792 h 141"/>
                  <a:gd name="T32" fmla="+- 0 7531 7424"/>
                  <a:gd name="T33" fmla="*/ T32 w 143"/>
                  <a:gd name="T34" fmla="+- 0 3808 3719"/>
                  <a:gd name="T35" fmla="*/ 3808 h 141"/>
                  <a:gd name="T36" fmla="+- 0 7537 7424"/>
                  <a:gd name="T37" fmla="*/ T36 w 143"/>
                  <a:gd name="T38" fmla="+- 0 3828 3719"/>
                  <a:gd name="T39" fmla="*/ 3828 h 141"/>
                  <a:gd name="T40" fmla="+- 0 7547 7424"/>
                  <a:gd name="T41" fmla="*/ T40 w 143"/>
                  <a:gd name="T42" fmla="+- 0 3845 3719"/>
                  <a:gd name="T43" fmla="*/ 3845 h 141"/>
                  <a:gd name="T44" fmla="+- 0 7561 7424"/>
                  <a:gd name="T45" fmla="*/ T44 w 143"/>
                  <a:gd name="T46" fmla="+- 0 3860 3719"/>
                  <a:gd name="T47" fmla="*/ 3860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3" h="141">
                    <a:moveTo>
                      <a:pt x="137" y="141"/>
                    </a:moveTo>
                    <a:lnTo>
                      <a:pt x="0" y="141"/>
                    </a:lnTo>
                    <a:lnTo>
                      <a:pt x="0" y="0"/>
                    </a:lnTo>
                    <a:lnTo>
                      <a:pt x="142" y="1"/>
                    </a:lnTo>
                    <a:lnTo>
                      <a:pt x="127" y="13"/>
                    </a:lnTo>
                    <a:lnTo>
                      <a:pt x="116" y="30"/>
                    </a:lnTo>
                    <a:lnTo>
                      <a:pt x="108" y="50"/>
                    </a:lnTo>
                    <a:lnTo>
                      <a:pt x="105" y="73"/>
                    </a:lnTo>
                    <a:lnTo>
                      <a:pt x="107" y="89"/>
                    </a:lnTo>
                    <a:lnTo>
                      <a:pt x="113" y="109"/>
                    </a:lnTo>
                    <a:lnTo>
                      <a:pt x="123" y="126"/>
                    </a:lnTo>
                    <a:lnTo>
                      <a:pt x="137" y="141"/>
                    </a:lnTo>
                    <a:close/>
                  </a:path>
                </a:pathLst>
              </a:custGeom>
              <a:solidFill>
                <a:srgbClr val="008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44" name="Group 518"/>
            <p:cNvGrpSpPr>
              <a:grpSpLocks/>
            </p:cNvGrpSpPr>
            <p:nvPr/>
          </p:nvGrpSpPr>
          <p:grpSpPr bwMode="auto">
            <a:xfrm>
              <a:off x="7568" y="3732"/>
              <a:ext cx="61" cy="112"/>
              <a:chOff x="7568" y="3732"/>
              <a:chExt cx="61" cy="112"/>
            </a:xfrm>
          </p:grpSpPr>
          <p:sp>
            <p:nvSpPr>
              <p:cNvPr id="274" name="Freeform 523"/>
              <p:cNvSpPr>
                <a:spLocks/>
              </p:cNvSpPr>
              <p:nvPr/>
            </p:nvSpPr>
            <p:spPr bwMode="auto">
              <a:xfrm>
                <a:off x="7568" y="3732"/>
                <a:ext cx="61" cy="112"/>
              </a:xfrm>
              <a:custGeom>
                <a:avLst/>
                <a:gdLst>
                  <a:gd name="T0" fmla="+- 0 7601 7568"/>
                  <a:gd name="T1" fmla="*/ T0 w 61"/>
                  <a:gd name="T2" fmla="+- 0 3822 3732"/>
                  <a:gd name="T3" fmla="*/ 3822 h 112"/>
                  <a:gd name="T4" fmla="+- 0 7595 7568"/>
                  <a:gd name="T5" fmla="*/ T4 w 61"/>
                  <a:gd name="T6" fmla="+- 0 3822 3732"/>
                  <a:gd name="T7" fmla="*/ 3822 h 112"/>
                  <a:gd name="T8" fmla="+- 0 7595 7568"/>
                  <a:gd name="T9" fmla="*/ T8 w 61"/>
                  <a:gd name="T10" fmla="+- 0 3789 3732"/>
                  <a:gd name="T11" fmla="*/ 3789 h 112"/>
                  <a:gd name="T12" fmla="+- 0 7586 7568"/>
                  <a:gd name="T13" fmla="*/ T12 w 61"/>
                  <a:gd name="T14" fmla="+- 0 3787 3732"/>
                  <a:gd name="T15" fmla="*/ 3787 h 112"/>
                  <a:gd name="T16" fmla="+- 0 7580 7568"/>
                  <a:gd name="T17" fmla="*/ T16 w 61"/>
                  <a:gd name="T18" fmla="+- 0 3785 3732"/>
                  <a:gd name="T19" fmla="*/ 3785 h 112"/>
                  <a:gd name="T20" fmla="+- 0 7572 7568"/>
                  <a:gd name="T21" fmla="*/ T20 w 61"/>
                  <a:gd name="T22" fmla="+- 0 3777 3732"/>
                  <a:gd name="T23" fmla="*/ 3777 h 112"/>
                  <a:gd name="T24" fmla="+- 0 7569 7568"/>
                  <a:gd name="T25" fmla="*/ T24 w 61"/>
                  <a:gd name="T26" fmla="+- 0 3771 3732"/>
                  <a:gd name="T27" fmla="*/ 3771 h 112"/>
                  <a:gd name="T28" fmla="+- 0 7570 7568"/>
                  <a:gd name="T29" fmla="*/ T28 w 61"/>
                  <a:gd name="T30" fmla="+- 0 3758 3732"/>
                  <a:gd name="T31" fmla="*/ 3758 h 112"/>
                  <a:gd name="T32" fmla="+- 0 7572 7568"/>
                  <a:gd name="T33" fmla="*/ T32 w 61"/>
                  <a:gd name="T34" fmla="+- 0 3753 3732"/>
                  <a:gd name="T35" fmla="*/ 3753 h 112"/>
                  <a:gd name="T36" fmla="+- 0 7581 7568"/>
                  <a:gd name="T37" fmla="*/ T36 w 61"/>
                  <a:gd name="T38" fmla="+- 0 3743 3732"/>
                  <a:gd name="T39" fmla="*/ 3743 h 112"/>
                  <a:gd name="T40" fmla="+- 0 7587 7568"/>
                  <a:gd name="T41" fmla="*/ T40 w 61"/>
                  <a:gd name="T42" fmla="+- 0 3740 3732"/>
                  <a:gd name="T43" fmla="*/ 3740 h 112"/>
                  <a:gd name="T44" fmla="+- 0 7595 7568"/>
                  <a:gd name="T45" fmla="*/ T44 w 61"/>
                  <a:gd name="T46" fmla="+- 0 3740 3732"/>
                  <a:gd name="T47" fmla="*/ 3740 h 112"/>
                  <a:gd name="T48" fmla="+- 0 7595 7568"/>
                  <a:gd name="T49" fmla="*/ T48 w 61"/>
                  <a:gd name="T50" fmla="+- 0 3732 3732"/>
                  <a:gd name="T51" fmla="*/ 3732 h 112"/>
                  <a:gd name="T52" fmla="+- 0 7601 7568"/>
                  <a:gd name="T53" fmla="*/ T52 w 61"/>
                  <a:gd name="T54" fmla="+- 0 3732 3732"/>
                  <a:gd name="T55" fmla="*/ 3732 h 112"/>
                  <a:gd name="T56" fmla="+- 0 7601 7568"/>
                  <a:gd name="T57" fmla="*/ T56 w 61"/>
                  <a:gd name="T58" fmla="+- 0 3740 3732"/>
                  <a:gd name="T59" fmla="*/ 3740 h 112"/>
                  <a:gd name="T60" fmla="+- 0 7609 7568"/>
                  <a:gd name="T61" fmla="*/ T60 w 61"/>
                  <a:gd name="T62" fmla="+- 0 3741 3732"/>
                  <a:gd name="T63" fmla="*/ 3741 h 112"/>
                  <a:gd name="T64" fmla="+- 0 7615 7568"/>
                  <a:gd name="T65" fmla="*/ T64 w 61"/>
                  <a:gd name="T66" fmla="+- 0 3743 3732"/>
                  <a:gd name="T67" fmla="*/ 3743 h 112"/>
                  <a:gd name="T68" fmla="+- 0 7619 7568"/>
                  <a:gd name="T69" fmla="*/ T68 w 61"/>
                  <a:gd name="T70" fmla="+- 0 3747 3732"/>
                  <a:gd name="T71" fmla="*/ 3747 h 112"/>
                  <a:gd name="T72" fmla="+- 0 7621 7568"/>
                  <a:gd name="T73" fmla="*/ T72 w 61"/>
                  <a:gd name="T74" fmla="+- 0 3749 3732"/>
                  <a:gd name="T75" fmla="*/ 3749 h 112"/>
                  <a:gd name="T76" fmla="+- 0 7595 7568"/>
                  <a:gd name="T77" fmla="*/ T76 w 61"/>
                  <a:gd name="T78" fmla="+- 0 3749 3732"/>
                  <a:gd name="T79" fmla="*/ 3749 h 112"/>
                  <a:gd name="T80" fmla="+- 0 7590 7568"/>
                  <a:gd name="T81" fmla="*/ T80 w 61"/>
                  <a:gd name="T82" fmla="+- 0 3749 3732"/>
                  <a:gd name="T83" fmla="*/ 3749 h 112"/>
                  <a:gd name="T84" fmla="+- 0 7586 7568"/>
                  <a:gd name="T85" fmla="*/ T84 w 61"/>
                  <a:gd name="T86" fmla="+- 0 3751 3732"/>
                  <a:gd name="T87" fmla="*/ 3751 h 112"/>
                  <a:gd name="T88" fmla="+- 0 7584 7568"/>
                  <a:gd name="T89" fmla="*/ T88 w 61"/>
                  <a:gd name="T90" fmla="+- 0 3754 3732"/>
                  <a:gd name="T91" fmla="*/ 3754 h 112"/>
                  <a:gd name="T92" fmla="+- 0 7581 7568"/>
                  <a:gd name="T93" fmla="*/ T92 w 61"/>
                  <a:gd name="T94" fmla="+- 0 3757 3732"/>
                  <a:gd name="T95" fmla="*/ 3757 h 112"/>
                  <a:gd name="T96" fmla="+- 0 7580 7568"/>
                  <a:gd name="T97" fmla="*/ T96 w 61"/>
                  <a:gd name="T98" fmla="+- 0 3760 3732"/>
                  <a:gd name="T99" fmla="*/ 3760 h 112"/>
                  <a:gd name="T100" fmla="+- 0 7580 7568"/>
                  <a:gd name="T101" fmla="*/ T100 w 61"/>
                  <a:gd name="T102" fmla="+- 0 3768 3732"/>
                  <a:gd name="T103" fmla="*/ 3768 h 112"/>
                  <a:gd name="T104" fmla="+- 0 7582 7568"/>
                  <a:gd name="T105" fmla="*/ T104 w 61"/>
                  <a:gd name="T106" fmla="+- 0 3771 3732"/>
                  <a:gd name="T107" fmla="*/ 3771 h 112"/>
                  <a:gd name="T108" fmla="+- 0 7584 7568"/>
                  <a:gd name="T109" fmla="*/ T108 w 61"/>
                  <a:gd name="T110" fmla="+- 0 3773 3732"/>
                  <a:gd name="T111" fmla="*/ 3773 h 112"/>
                  <a:gd name="T112" fmla="+- 0 7587 7568"/>
                  <a:gd name="T113" fmla="*/ T112 w 61"/>
                  <a:gd name="T114" fmla="+- 0 3775 3732"/>
                  <a:gd name="T115" fmla="*/ 3775 h 112"/>
                  <a:gd name="T116" fmla="+- 0 7591 7568"/>
                  <a:gd name="T117" fmla="*/ T116 w 61"/>
                  <a:gd name="T118" fmla="+- 0 3777 3732"/>
                  <a:gd name="T119" fmla="*/ 3777 h 112"/>
                  <a:gd name="T120" fmla="+- 0 7595 7568"/>
                  <a:gd name="T121" fmla="*/ T120 w 61"/>
                  <a:gd name="T122" fmla="+- 0 3778 3732"/>
                  <a:gd name="T123" fmla="*/ 3778 h 112"/>
                  <a:gd name="T124" fmla="+- 0 7601 7568"/>
                  <a:gd name="T125" fmla="*/ T124 w 61"/>
                  <a:gd name="T126" fmla="+- 0 3778 3732"/>
                  <a:gd name="T127" fmla="*/ 3778 h 112"/>
                  <a:gd name="T128" fmla="+- 0 7601 7568"/>
                  <a:gd name="T129" fmla="*/ T128 w 61"/>
                  <a:gd name="T130" fmla="+- 0 3779 3732"/>
                  <a:gd name="T131" fmla="*/ 3779 h 112"/>
                  <a:gd name="T132" fmla="+- 0 7610 7568"/>
                  <a:gd name="T133" fmla="*/ T132 w 61"/>
                  <a:gd name="T134" fmla="+- 0 3782 3732"/>
                  <a:gd name="T135" fmla="*/ 3782 h 112"/>
                  <a:gd name="T136" fmla="+- 0 7617 7568"/>
                  <a:gd name="T137" fmla="*/ T136 w 61"/>
                  <a:gd name="T138" fmla="+- 0 3784 3732"/>
                  <a:gd name="T139" fmla="*/ 3784 h 112"/>
                  <a:gd name="T140" fmla="+- 0 7625 7568"/>
                  <a:gd name="T141" fmla="*/ T140 w 61"/>
                  <a:gd name="T142" fmla="+- 0 3790 3732"/>
                  <a:gd name="T143" fmla="*/ 3790 h 112"/>
                  <a:gd name="T144" fmla="+- 0 7601 7568"/>
                  <a:gd name="T145" fmla="*/ T144 w 61"/>
                  <a:gd name="T146" fmla="+- 0 3791 3732"/>
                  <a:gd name="T147" fmla="*/ 3791 h 112"/>
                  <a:gd name="T148" fmla="+- 0 7601 7568"/>
                  <a:gd name="T149" fmla="*/ T148 w 61"/>
                  <a:gd name="T150" fmla="+- 0 3822 3732"/>
                  <a:gd name="T151" fmla="*/ 3822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61" h="112">
                    <a:moveTo>
                      <a:pt x="33" y="90"/>
                    </a:moveTo>
                    <a:lnTo>
                      <a:pt x="27" y="90"/>
                    </a:lnTo>
                    <a:lnTo>
                      <a:pt x="27" y="57"/>
                    </a:lnTo>
                    <a:lnTo>
                      <a:pt x="18" y="55"/>
                    </a:lnTo>
                    <a:lnTo>
                      <a:pt x="12" y="53"/>
                    </a:lnTo>
                    <a:lnTo>
                      <a:pt x="4" y="45"/>
                    </a:lnTo>
                    <a:lnTo>
                      <a:pt x="1" y="39"/>
                    </a:lnTo>
                    <a:lnTo>
                      <a:pt x="2" y="26"/>
                    </a:lnTo>
                    <a:lnTo>
                      <a:pt x="4" y="21"/>
                    </a:lnTo>
                    <a:lnTo>
                      <a:pt x="13" y="11"/>
                    </a:lnTo>
                    <a:lnTo>
                      <a:pt x="19" y="8"/>
                    </a:lnTo>
                    <a:lnTo>
                      <a:pt x="27" y="8"/>
                    </a:lnTo>
                    <a:lnTo>
                      <a:pt x="27" y="0"/>
                    </a:lnTo>
                    <a:lnTo>
                      <a:pt x="33" y="0"/>
                    </a:lnTo>
                    <a:lnTo>
                      <a:pt x="33" y="8"/>
                    </a:lnTo>
                    <a:lnTo>
                      <a:pt x="41" y="9"/>
                    </a:lnTo>
                    <a:lnTo>
                      <a:pt x="47" y="11"/>
                    </a:lnTo>
                    <a:lnTo>
                      <a:pt x="51" y="15"/>
                    </a:lnTo>
                    <a:lnTo>
                      <a:pt x="53" y="17"/>
                    </a:lnTo>
                    <a:lnTo>
                      <a:pt x="27" y="17"/>
                    </a:lnTo>
                    <a:lnTo>
                      <a:pt x="22" y="17"/>
                    </a:lnTo>
                    <a:lnTo>
                      <a:pt x="18" y="19"/>
                    </a:lnTo>
                    <a:lnTo>
                      <a:pt x="16" y="22"/>
                    </a:lnTo>
                    <a:lnTo>
                      <a:pt x="13" y="25"/>
                    </a:lnTo>
                    <a:lnTo>
                      <a:pt x="12" y="28"/>
                    </a:lnTo>
                    <a:lnTo>
                      <a:pt x="12" y="36"/>
                    </a:lnTo>
                    <a:lnTo>
                      <a:pt x="14" y="39"/>
                    </a:lnTo>
                    <a:lnTo>
                      <a:pt x="16" y="41"/>
                    </a:lnTo>
                    <a:lnTo>
                      <a:pt x="19" y="43"/>
                    </a:lnTo>
                    <a:lnTo>
                      <a:pt x="23" y="45"/>
                    </a:lnTo>
                    <a:lnTo>
                      <a:pt x="27" y="46"/>
                    </a:lnTo>
                    <a:lnTo>
                      <a:pt x="33" y="46"/>
                    </a:lnTo>
                    <a:lnTo>
                      <a:pt x="33" y="47"/>
                    </a:lnTo>
                    <a:lnTo>
                      <a:pt x="42" y="50"/>
                    </a:lnTo>
                    <a:lnTo>
                      <a:pt x="49" y="52"/>
                    </a:lnTo>
                    <a:lnTo>
                      <a:pt x="57" y="58"/>
                    </a:lnTo>
                    <a:lnTo>
                      <a:pt x="33" y="59"/>
                    </a:lnTo>
                    <a:lnTo>
                      <a:pt x="33" y="90"/>
                    </a:lnTo>
                    <a:close/>
                  </a:path>
                </a:pathLst>
              </a:custGeom>
              <a:solidFill>
                <a:srgbClr val="008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5" name="Freeform 522"/>
              <p:cNvSpPr>
                <a:spLocks/>
              </p:cNvSpPr>
              <p:nvPr/>
            </p:nvSpPr>
            <p:spPr bwMode="auto">
              <a:xfrm>
                <a:off x="7568" y="3732"/>
                <a:ext cx="61" cy="112"/>
              </a:xfrm>
              <a:custGeom>
                <a:avLst/>
                <a:gdLst>
                  <a:gd name="T0" fmla="+- 0 7601 7568"/>
                  <a:gd name="T1" fmla="*/ T0 w 61"/>
                  <a:gd name="T2" fmla="+- 0 3778 3732"/>
                  <a:gd name="T3" fmla="*/ 3778 h 112"/>
                  <a:gd name="T4" fmla="+- 0 7595 7568"/>
                  <a:gd name="T5" fmla="*/ T4 w 61"/>
                  <a:gd name="T6" fmla="+- 0 3778 3732"/>
                  <a:gd name="T7" fmla="*/ 3778 h 112"/>
                  <a:gd name="T8" fmla="+- 0 7595 7568"/>
                  <a:gd name="T9" fmla="*/ T8 w 61"/>
                  <a:gd name="T10" fmla="+- 0 3749 3732"/>
                  <a:gd name="T11" fmla="*/ 3749 h 112"/>
                  <a:gd name="T12" fmla="+- 0 7621 7568"/>
                  <a:gd name="T13" fmla="*/ T12 w 61"/>
                  <a:gd name="T14" fmla="+- 0 3749 3732"/>
                  <a:gd name="T15" fmla="*/ 3749 h 112"/>
                  <a:gd name="T16" fmla="+- 0 7601 7568"/>
                  <a:gd name="T17" fmla="*/ T16 w 61"/>
                  <a:gd name="T18" fmla="+- 0 3749 3732"/>
                  <a:gd name="T19" fmla="*/ 3749 h 112"/>
                  <a:gd name="T20" fmla="+- 0 7601 7568"/>
                  <a:gd name="T21" fmla="*/ T20 w 61"/>
                  <a:gd name="T22" fmla="+- 0 3778 3732"/>
                  <a:gd name="T23" fmla="*/ 3778 h 112"/>
                </a:gdLst>
                <a:ahLst/>
                <a:cxnLst>
                  <a:cxn ang="0">
                    <a:pos x="T1" y="T3"/>
                  </a:cxn>
                  <a:cxn ang="0">
                    <a:pos x="T5" y="T7"/>
                  </a:cxn>
                  <a:cxn ang="0">
                    <a:pos x="T9" y="T11"/>
                  </a:cxn>
                  <a:cxn ang="0">
                    <a:pos x="T13" y="T15"/>
                  </a:cxn>
                  <a:cxn ang="0">
                    <a:pos x="T17" y="T19"/>
                  </a:cxn>
                  <a:cxn ang="0">
                    <a:pos x="T21" y="T23"/>
                  </a:cxn>
                </a:cxnLst>
                <a:rect l="0" t="0" r="r" b="b"/>
                <a:pathLst>
                  <a:path w="61" h="112">
                    <a:moveTo>
                      <a:pt x="33" y="46"/>
                    </a:moveTo>
                    <a:lnTo>
                      <a:pt x="27" y="46"/>
                    </a:lnTo>
                    <a:lnTo>
                      <a:pt x="27" y="17"/>
                    </a:lnTo>
                    <a:lnTo>
                      <a:pt x="53" y="17"/>
                    </a:lnTo>
                    <a:lnTo>
                      <a:pt x="33" y="17"/>
                    </a:lnTo>
                    <a:lnTo>
                      <a:pt x="33" y="46"/>
                    </a:lnTo>
                    <a:close/>
                  </a:path>
                </a:pathLst>
              </a:custGeom>
              <a:solidFill>
                <a:srgbClr val="008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6" name="Freeform 521"/>
              <p:cNvSpPr>
                <a:spLocks/>
              </p:cNvSpPr>
              <p:nvPr/>
            </p:nvSpPr>
            <p:spPr bwMode="auto">
              <a:xfrm>
                <a:off x="7568" y="3732"/>
                <a:ext cx="61" cy="112"/>
              </a:xfrm>
              <a:custGeom>
                <a:avLst/>
                <a:gdLst>
                  <a:gd name="T0" fmla="+- 0 7626 7568"/>
                  <a:gd name="T1" fmla="*/ T0 w 61"/>
                  <a:gd name="T2" fmla="+- 0 3764 3732"/>
                  <a:gd name="T3" fmla="*/ 3764 h 112"/>
                  <a:gd name="T4" fmla="+- 0 7616 7568"/>
                  <a:gd name="T5" fmla="*/ T4 w 61"/>
                  <a:gd name="T6" fmla="+- 0 3764 3732"/>
                  <a:gd name="T7" fmla="*/ 3764 h 112"/>
                  <a:gd name="T8" fmla="+- 0 7615 7568"/>
                  <a:gd name="T9" fmla="*/ T8 w 61"/>
                  <a:gd name="T10" fmla="+- 0 3761 3732"/>
                  <a:gd name="T11" fmla="*/ 3761 h 112"/>
                  <a:gd name="T12" fmla="+- 0 7614 7568"/>
                  <a:gd name="T13" fmla="*/ T12 w 61"/>
                  <a:gd name="T14" fmla="+- 0 3758 3732"/>
                  <a:gd name="T15" fmla="*/ 3758 h 112"/>
                  <a:gd name="T16" fmla="+- 0 7613 7568"/>
                  <a:gd name="T17" fmla="*/ T16 w 61"/>
                  <a:gd name="T18" fmla="+- 0 3756 3732"/>
                  <a:gd name="T19" fmla="*/ 3756 h 112"/>
                  <a:gd name="T20" fmla="+- 0 7611 7568"/>
                  <a:gd name="T21" fmla="*/ T20 w 61"/>
                  <a:gd name="T22" fmla="+- 0 3752 3732"/>
                  <a:gd name="T23" fmla="*/ 3752 h 112"/>
                  <a:gd name="T24" fmla="+- 0 7606 7568"/>
                  <a:gd name="T25" fmla="*/ T24 w 61"/>
                  <a:gd name="T26" fmla="+- 0 3750 3732"/>
                  <a:gd name="T27" fmla="*/ 3750 h 112"/>
                  <a:gd name="T28" fmla="+- 0 7601 7568"/>
                  <a:gd name="T29" fmla="*/ T28 w 61"/>
                  <a:gd name="T30" fmla="+- 0 3749 3732"/>
                  <a:gd name="T31" fmla="*/ 3749 h 112"/>
                  <a:gd name="T32" fmla="+- 0 7622 7568"/>
                  <a:gd name="T33" fmla="*/ T32 w 61"/>
                  <a:gd name="T34" fmla="+- 0 3749 3732"/>
                  <a:gd name="T35" fmla="*/ 3749 h 112"/>
                  <a:gd name="T36" fmla="+- 0 7624 7568"/>
                  <a:gd name="T37" fmla="*/ T36 w 61"/>
                  <a:gd name="T38" fmla="+- 0 3751 3732"/>
                  <a:gd name="T39" fmla="*/ 3751 h 112"/>
                  <a:gd name="T40" fmla="+- 0 7626 7568"/>
                  <a:gd name="T41" fmla="*/ T40 w 61"/>
                  <a:gd name="T42" fmla="+- 0 3757 3732"/>
                  <a:gd name="T43" fmla="*/ 3757 h 112"/>
                  <a:gd name="T44" fmla="+- 0 7626 7568"/>
                  <a:gd name="T45" fmla="*/ T44 w 61"/>
                  <a:gd name="T46" fmla="+- 0 3764 3732"/>
                  <a:gd name="T47" fmla="*/ 3764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1" h="112">
                    <a:moveTo>
                      <a:pt x="58" y="32"/>
                    </a:moveTo>
                    <a:lnTo>
                      <a:pt x="48" y="32"/>
                    </a:lnTo>
                    <a:lnTo>
                      <a:pt x="47" y="29"/>
                    </a:lnTo>
                    <a:lnTo>
                      <a:pt x="46" y="26"/>
                    </a:lnTo>
                    <a:lnTo>
                      <a:pt x="45" y="24"/>
                    </a:lnTo>
                    <a:lnTo>
                      <a:pt x="43" y="20"/>
                    </a:lnTo>
                    <a:lnTo>
                      <a:pt x="38" y="18"/>
                    </a:lnTo>
                    <a:lnTo>
                      <a:pt x="33" y="17"/>
                    </a:lnTo>
                    <a:lnTo>
                      <a:pt x="54" y="17"/>
                    </a:lnTo>
                    <a:lnTo>
                      <a:pt x="56" y="19"/>
                    </a:lnTo>
                    <a:lnTo>
                      <a:pt x="58" y="25"/>
                    </a:lnTo>
                    <a:lnTo>
                      <a:pt x="58" y="32"/>
                    </a:lnTo>
                    <a:close/>
                  </a:path>
                </a:pathLst>
              </a:custGeom>
              <a:solidFill>
                <a:srgbClr val="008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7" name="Freeform 520"/>
              <p:cNvSpPr>
                <a:spLocks/>
              </p:cNvSpPr>
              <p:nvPr/>
            </p:nvSpPr>
            <p:spPr bwMode="auto">
              <a:xfrm>
                <a:off x="7568" y="3732"/>
                <a:ext cx="61" cy="112"/>
              </a:xfrm>
              <a:custGeom>
                <a:avLst/>
                <a:gdLst>
                  <a:gd name="T0" fmla="+- 0 7624 7568"/>
                  <a:gd name="T1" fmla="*/ T0 w 61"/>
                  <a:gd name="T2" fmla="+- 0 3823 3732"/>
                  <a:gd name="T3" fmla="*/ 3823 h 112"/>
                  <a:gd name="T4" fmla="+- 0 7601 7568"/>
                  <a:gd name="T5" fmla="*/ T4 w 61"/>
                  <a:gd name="T6" fmla="+- 0 3823 3732"/>
                  <a:gd name="T7" fmla="*/ 3823 h 112"/>
                  <a:gd name="T8" fmla="+- 0 7608 7568"/>
                  <a:gd name="T9" fmla="*/ T8 w 61"/>
                  <a:gd name="T10" fmla="+- 0 3822 3732"/>
                  <a:gd name="T11" fmla="*/ 3822 h 112"/>
                  <a:gd name="T12" fmla="+- 0 7613 7568"/>
                  <a:gd name="T13" fmla="*/ T12 w 61"/>
                  <a:gd name="T14" fmla="+- 0 3820 3732"/>
                  <a:gd name="T15" fmla="*/ 3820 h 112"/>
                  <a:gd name="T16" fmla="+- 0 7617 7568"/>
                  <a:gd name="T17" fmla="*/ T16 w 61"/>
                  <a:gd name="T18" fmla="+- 0 3813 3732"/>
                  <a:gd name="T19" fmla="*/ 3813 h 112"/>
                  <a:gd name="T20" fmla="+- 0 7617 7568"/>
                  <a:gd name="T21" fmla="*/ T20 w 61"/>
                  <a:gd name="T22" fmla="+- 0 3810 3732"/>
                  <a:gd name="T23" fmla="*/ 3810 h 112"/>
                  <a:gd name="T24" fmla="+- 0 7617 7568"/>
                  <a:gd name="T25" fmla="*/ T24 w 61"/>
                  <a:gd name="T26" fmla="+- 0 3802 3732"/>
                  <a:gd name="T27" fmla="*/ 3802 h 112"/>
                  <a:gd name="T28" fmla="+- 0 7615 7568"/>
                  <a:gd name="T29" fmla="*/ T28 w 61"/>
                  <a:gd name="T30" fmla="+- 0 3798 3732"/>
                  <a:gd name="T31" fmla="*/ 3798 h 112"/>
                  <a:gd name="T32" fmla="+- 0 7612 7568"/>
                  <a:gd name="T33" fmla="*/ T32 w 61"/>
                  <a:gd name="T34" fmla="+- 0 3795 3732"/>
                  <a:gd name="T35" fmla="*/ 3795 h 112"/>
                  <a:gd name="T36" fmla="+- 0 7609 7568"/>
                  <a:gd name="T37" fmla="*/ T36 w 61"/>
                  <a:gd name="T38" fmla="+- 0 3793 3732"/>
                  <a:gd name="T39" fmla="*/ 3793 h 112"/>
                  <a:gd name="T40" fmla="+- 0 7606 7568"/>
                  <a:gd name="T41" fmla="*/ T40 w 61"/>
                  <a:gd name="T42" fmla="+- 0 3792 3732"/>
                  <a:gd name="T43" fmla="*/ 3792 h 112"/>
                  <a:gd name="T44" fmla="+- 0 7601 7568"/>
                  <a:gd name="T45" fmla="*/ T44 w 61"/>
                  <a:gd name="T46" fmla="+- 0 3791 3732"/>
                  <a:gd name="T47" fmla="*/ 3791 h 112"/>
                  <a:gd name="T48" fmla="+- 0 7625 7568"/>
                  <a:gd name="T49" fmla="*/ T48 w 61"/>
                  <a:gd name="T50" fmla="+- 0 3791 3732"/>
                  <a:gd name="T51" fmla="*/ 3791 h 112"/>
                  <a:gd name="T52" fmla="+- 0 7628 7568"/>
                  <a:gd name="T53" fmla="*/ T52 w 61"/>
                  <a:gd name="T54" fmla="+- 0 3796 3732"/>
                  <a:gd name="T55" fmla="*/ 3796 h 112"/>
                  <a:gd name="T56" fmla="+- 0 7628 7568"/>
                  <a:gd name="T57" fmla="*/ T56 w 61"/>
                  <a:gd name="T58" fmla="+- 0 3814 3732"/>
                  <a:gd name="T59" fmla="*/ 3814 h 112"/>
                  <a:gd name="T60" fmla="+- 0 7625 7568"/>
                  <a:gd name="T61" fmla="*/ T60 w 61"/>
                  <a:gd name="T62" fmla="+- 0 3822 3732"/>
                  <a:gd name="T63" fmla="*/ 3822 h 112"/>
                  <a:gd name="T64" fmla="+- 0 7624 7568"/>
                  <a:gd name="T65" fmla="*/ T64 w 61"/>
                  <a:gd name="T66" fmla="+- 0 3823 3732"/>
                  <a:gd name="T67" fmla="*/ 3823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112">
                    <a:moveTo>
                      <a:pt x="56" y="91"/>
                    </a:moveTo>
                    <a:lnTo>
                      <a:pt x="33" y="91"/>
                    </a:lnTo>
                    <a:lnTo>
                      <a:pt x="40" y="90"/>
                    </a:lnTo>
                    <a:lnTo>
                      <a:pt x="45" y="88"/>
                    </a:lnTo>
                    <a:lnTo>
                      <a:pt x="49" y="81"/>
                    </a:lnTo>
                    <a:lnTo>
                      <a:pt x="49" y="78"/>
                    </a:lnTo>
                    <a:lnTo>
                      <a:pt x="49" y="70"/>
                    </a:lnTo>
                    <a:lnTo>
                      <a:pt x="47" y="66"/>
                    </a:lnTo>
                    <a:lnTo>
                      <a:pt x="44" y="63"/>
                    </a:lnTo>
                    <a:lnTo>
                      <a:pt x="41" y="61"/>
                    </a:lnTo>
                    <a:lnTo>
                      <a:pt x="38" y="60"/>
                    </a:lnTo>
                    <a:lnTo>
                      <a:pt x="33" y="59"/>
                    </a:lnTo>
                    <a:lnTo>
                      <a:pt x="57" y="59"/>
                    </a:lnTo>
                    <a:lnTo>
                      <a:pt x="60" y="64"/>
                    </a:lnTo>
                    <a:lnTo>
                      <a:pt x="60" y="82"/>
                    </a:lnTo>
                    <a:lnTo>
                      <a:pt x="57" y="90"/>
                    </a:lnTo>
                    <a:lnTo>
                      <a:pt x="56" y="91"/>
                    </a:lnTo>
                    <a:close/>
                  </a:path>
                </a:pathLst>
              </a:custGeom>
              <a:solidFill>
                <a:srgbClr val="008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8" name="Freeform 519"/>
              <p:cNvSpPr>
                <a:spLocks/>
              </p:cNvSpPr>
              <p:nvPr/>
            </p:nvSpPr>
            <p:spPr bwMode="auto">
              <a:xfrm>
                <a:off x="7568" y="3732"/>
                <a:ext cx="61" cy="112"/>
              </a:xfrm>
              <a:custGeom>
                <a:avLst/>
                <a:gdLst>
                  <a:gd name="T0" fmla="+- 0 7601 7568"/>
                  <a:gd name="T1" fmla="*/ T0 w 61"/>
                  <a:gd name="T2" fmla="+- 0 3844 3732"/>
                  <a:gd name="T3" fmla="*/ 3844 h 112"/>
                  <a:gd name="T4" fmla="+- 0 7595 7568"/>
                  <a:gd name="T5" fmla="*/ T4 w 61"/>
                  <a:gd name="T6" fmla="+- 0 3844 3732"/>
                  <a:gd name="T7" fmla="*/ 3844 h 112"/>
                  <a:gd name="T8" fmla="+- 0 7595 7568"/>
                  <a:gd name="T9" fmla="*/ T8 w 61"/>
                  <a:gd name="T10" fmla="+- 0 3832 3732"/>
                  <a:gd name="T11" fmla="*/ 3832 h 112"/>
                  <a:gd name="T12" fmla="+- 0 7583 7568"/>
                  <a:gd name="T13" fmla="*/ T12 w 61"/>
                  <a:gd name="T14" fmla="+- 0 3831 3732"/>
                  <a:gd name="T15" fmla="*/ 3831 h 112"/>
                  <a:gd name="T16" fmla="+- 0 7575 7568"/>
                  <a:gd name="T17" fmla="*/ T16 w 61"/>
                  <a:gd name="T18" fmla="+- 0 3827 3732"/>
                  <a:gd name="T19" fmla="*/ 3827 h 112"/>
                  <a:gd name="T20" fmla="+- 0 7569 7568"/>
                  <a:gd name="T21" fmla="*/ T20 w 61"/>
                  <a:gd name="T22" fmla="+- 0 3815 3732"/>
                  <a:gd name="T23" fmla="*/ 3815 h 112"/>
                  <a:gd name="T24" fmla="+- 0 7568 7568"/>
                  <a:gd name="T25" fmla="*/ T24 w 61"/>
                  <a:gd name="T26" fmla="+- 0 3810 3732"/>
                  <a:gd name="T27" fmla="*/ 3810 h 112"/>
                  <a:gd name="T28" fmla="+- 0 7568 7568"/>
                  <a:gd name="T29" fmla="*/ T28 w 61"/>
                  <a:gd name="T30" fmla="+- 0 3802 3732"/>
                  <a:gd name="T31" fmla="*/ 3802 h 112"/>
                  <a:gd name="T32" fmla="+- 0 7578 7568"/>
                  <a:gd name="T33" fmla="*/ T32 w 61"/>
                  <a:gd name="T34" fmla="+- 0 3802 3732"/>
                  <a:gd name="T35" fmla="*/ 3802 h 112"/>
                  <a:gd name="T36" fmla="+- 0 7579 7568"/>
                  <a:gd name="T37" fmla="*/ T36 w 61"/>
                  <a:gd name="T38" fmla="+- 0 3808 3732"/>
                  <a:gd name="T39" fmla="*/ 3808 h 112"/>
                  <a:gd name="T40" fmla="+- 0 7580 7568"/>
                  <a:gd name="T41" fmla="*/ T40 w 61"/>
                  <a:gd name="T42" fmla="+- 0 3812 3732"/>
                  <a:gd name="T43" fmla="*/ 3812 h 112"/>
                  <a:gd name="T44" fmla="+- 0 7581 7568"/>
                  <a:gd name="T45" fmla="*/ T44 w 61"/>
                  <a:gd name="T46" fmla="+- 0 3815 3732"/>
                  <a:gd name="T47" fmla="*/ 3815 h 112"/>
                  <a:gd name="T48" fmla="+- 0 7584 7568"/>
                  <a:gd name="T49" fmla="*/ T48 w 61"/>
                  <a:gd name="T50" fmla="+- 0 3819 3732"/>
                  <a:gd name="T51" fmla="*/ 3819 h 112"/>
                  <a:gd name="T52" fmla="+- 0 7588 7568"/>
                  <a:gd name="T53" fmla="*/ T52 w 61"/>
                  <a:gd name="T54" fmla="+- 0 3822 3732"/>
                  <a:gd name="T55" fmla="*/ 3822 h 112"/>
                  <a:gd name="T56" fmla="+- 0 7595 7568"/>
                  <a:gd name="T57" fmla="*/ T56 w 61"/>
                  <a:gd name="T58" fmla="+- 0 3822 3732"/>
                  <a:gd name="T59" fmla="*/ 3822 h 112"/>
                  <a:gd name="T60" fmla="+- 0 7601 7568"/>
                  <a:gd name="T61" fmla="*/ T60 w 61"/>
                  <a:gd name="T62" fmla="+- 0 3822 3732"/>
                  <a:gd name="T63" fmla="*/ 3822 h 112"/>
                  <a:gd name="T64" fmla="+- 0 7601 7568"/>
                  <a:gd name="T65" fmla="*/ T64 w 61"/>
                  <a:gd name="T66" fmla="+- 0 3823 3732"/>
                  <a:gd name="T67" fmla="*/ 3823 h 112"/>
                  <a:gd name="T68" fmla="+- 0 7624 7568"/>
                  <a:gd name="T69" fmla="*/ T68 w 61"/>
                  <a:gd name="T70" fmla="+- 0 3823 3732"/>
                  <a:gd name="T71" fmla="*/ 3823 h 112"/>
                  <a:gd name="T72" fmla="+- 0 7618 7568"/>
                  <a:gd name="T73" fmla="*/ T72 w 61"/>
                  <a:gd name="T74" fmla="+- 0 3827 3732"/>
                  <a:gd name="T75" fmla="*/ 3827 h 112"/>
                  <a:gd name="T76" fmla="+- 0 7614 7568"/>
                  <a:gd name="T77" fmla="*/ T76 w 61"/>
                  <a:gd name="T78" fmla="+- 0 3829 3732"/>
                  <a:gd name="T79" fmla="*/ 3829 h 112"/>
                  <a:gd name="T80" fmla="+- 0 7608 7568"/>
                  <a:gd name="T81" fmla="*/ T80 w 61"/>
                  <a:gd name="T82" fmla="+- 0 3831 3732"/>
                  <a:gd name="T83" fmla="*/ 3831 h 112"/>
                  <a:gd name="T84" fmla="+- 0 7601 7568"/>
                  <a:gd name="T85" fmla="*/ T84 w 61"/>
                  <a:gd name="T86" fmla="+- 0 3832 3732"/>
                  <a:gd name="T87" fmla="*/ 3832 h 112"/>
                  <a:gd name="T88" fmla="+- 0 7601 7568"/>
                  <a:gd name="T89" fmla="*/ T88 w 61"/>
                  <a:gd name="T90" fmla="+- 0 3844 3732"/>
                  <a:gd name="T91" fmla="*/ 3844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1" h="112">
                    <a:moveTo>
                      <a:pt x="33" y="112"/>
                    </a:moveTo>
                    <a:lnTo>
                      <a:pt x="27" y="112"/>
                    </a:lnTo>
                    <a:lnTo>
                      <a:pt x="27" y="100"/>
                    </a:lnTo>
                    <a:lnTo>
                      <a:pt x="15" y="99"/>
                    </a:lnTo>
                    <a:lnTo>
                      <a:pt x="7" y="95"/>
                    </a:lnTo>
                    <a:lnTo>
                      <a:pt x="1" y="83"/>
                    </a:lnTo>
                    <a:lnTo>
                      <a:pt x="0" y="78"/>
                    </a:lnTo>
                    <a:lnTo>
                      <a:pt x="0" y="70"/>
                    </a:lnTo>
                    <a:lnTo>
                      <a:pt x="10" y="70"/>
                    </a:lnTo>
                    <a:lnTo>
                      <a:pt x="11" y="76"/>
                    </a:lnTo>
                    <a:lnTo>
                      <a:pt x="12" y="80"/>
                    </a:lnTo>
                    <a:lnTo>
                      <a:pt x="13" y="83"/>
                    </a:lnTo>
                    <a:lnTo>
                      <a:pt x="16" y="87"/>
                    </a:lnTo>
                    <a:lnTo>
                      <a:pt x="20" y="90"/>
                    </a:lnTo>
                    <a:lnTo>
                      <a:pt x="27" y="90"/>
                    </a:lnTo>
                    <a:lnTo>
                      <a:pt x="33" y="90"/>
                    </a:lnTo>
                    <a:lnTo>
                      <a:pt x="33" y="91"/>
                    </a:lnTo>
                    <a:lnTo>
                      <a:pt x="56" y="91"/>
                    </a:lnTo>
                    <a:lnTo>
                      <a:pt x="50" y="95"/>
                    </a:lnTo>
                    <a:lnTo>
                      <a:pt x="46" y="97"/>
                    </a:lnTo>
                    <a:lnTo>
                      <a:pt x="40" y="99"/>
                    </a:lnTo>
                    <a:lnTo>
                      <a:pt x="33" y="100"/>
                    </a:lnTo>
                    <a:lnTo>
                      <a:pt x="33" y="112"/>
                    </a:lnTo>
                    <a:close/>
                  </a:path>
                </a:pathLst>
              </a:custGeom>
              <a:solidFill>
                <a:srgbClr val="008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45" name="Group 516"/>
            <p:cNvGrpSpPr>
              <a:grpSpLocks/>
            </p:cNvGrpSpPr>
            <p:nvPr/>
          </p:nvGrpSpPr>
          <p:grpSpPr bwMode="auto">
            <a:xfrm>
              <a:off x="7404" y="3404"/>
              <a:ext cx="397" cy="189"/>
              <a:chOff x="7404" y="3404"/>
              <a:chExt cx="397" cy="189"/>
            </a:xfrm>
          </p:grpSpPr>
          <p:sp>
            <p:nvSpPr>
              <p:cNvPr id="273" name="Freeform 517"/>
              <p:cNvSpPr>
                <a:spLocks/>
              </p:cNvSpPr>
              <p:nvPr/>
            </p:nvSpPr>
            <p:spPr bwMode="auto">
              <a:xfrm>
                <a:off x="7404" y="3404"/>
                <a:ext cx="397" cy="189"/>
              </a:xfrm>
              <a:custGeom>
                <a:avLst/>
                <a:gdLst>
                  <a:gd name="T0" fmla="+- 0 7404 7404"/>
                  <a:gd name="T1" fmla="*/ T0 w 397"/>
                  <a:gd name="T2" fmla="+- 0 3404 3404"/>
                  <a:gd name="T3" fmla="*/ 3404 h 189"/>
                  <a:gd name="T4" fmla="+- 0 7800 7404"/>
                  <a:gd name="T5" fmla="*/ T4 w 397"/>
                  <a:gd name="T6" fmla="+- 0 3404 3404"/>
                  <a:gd name="T7" fmla="*/ 3404 h 189"/>
                  <a:gd name="T8" fmla="+- 0 7800 7404"/>
                  <a:gd name="T9" fmla="*/ T8 w 397"/>
                  <a:gd name="T10" fmla="+- 0 3592 3404"/>
                  <a:gd name="T11" fmla="*/ 3592 h 189"/>
                  <a:gd name="T12" fmla="+- 0 7404 7404"/>
                  <a:gd name="T13" fmla="*/ T12 w 397"/>
                  <a:gd name="T14" fmla="+- 0 3592 3404"/>
                  <a:gd name="T15" fmla="*/ 3592 h 189"/>
                  <a:gd name="T16" fmla="+- 0 7404 7404"/>
                  <a:gd name="T17" fmla="*/ T16 w 397"/>
                  <a:gd name="T18" fmla="+- 0 3404 3404"/>
                  <a:gd name="T19" fmla="*/ 3404 h 189"/>
                </a:gdLst>
                <a:ahLst/>
                <a:cxnLst>
                  <a:cxn ang="0">
                    <a:pos x="T1" y="T3"/>
                  </a:cxn>
                  <a:cxn ang="0">
                    <a:pos x="T5" y="T7"/>
                  </a:cxn>
                  <a:cxn ang="0">
                    <a:pos x="T9" y="T11"/>
                  </a:cxn>
                  <a:cxn ang="0">
                    <a:pos x="T13" y="T15"/>
                  </a:cxn>
                  <a:cxn ang="0">
                    <a:pos x="T17" y="T19"/>
                  </a:cxn>
                </a:cxnLst>
                <a:rect l="0" t="0" r="r" b="b"/>
                <a:pathLst>
                  <a:path w="397" h="189">
                    <a:moveTo>
                      <a:pt x="0" y="0"/>
                    </a:moveTo>
                    <a:lnTo>
                      <a:pt x="396" y="0"/>
                    </a:lnTo>
                    <a:lnTo>
                      <a:pt x="396" y="188"/>
                    </a:lnTo>
                    <a:lnTo>
                      <a:pt x="0" y="188"/>
                    </a:lnTo>
                    <a:lnTo>
                      <a:pt x="0" y="0"/>
                    </a:lnTo>
                    <a:close/>
                  </a:path>
                </a:pathLst>
              </a:custGeom>
              <a:noFill/>
              <a:ln w="15684">
                <a:solidFill>
                  <a:srgbClr val="008B99"/>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46" name="Group 514"/>
            <p:cNvGrpSpPr>
              <a:grpSpLocks/>
            </p:cNvGrpSpPr>
            <p:nvPr/>
          </p:nvGrpSpPr>
          <p:grpSpPr bwMode="auto">
            <a:xfrm>
              <a:off x="7626" y="3428"/>
              <a:ext cx="151" cy="141"/>
              <a:chOff x="7626" y="3428"/>
              <a:chExt cx="151" cy="141"/>
            </a:xfrm>
          </p:grpSpPr>
          <p:sp>
            <p:nvSpPr>
              <p:cNvPr id="272" name="Freeform 515"/>
              <p:cNvSpPr>
                <a:spLocks/>
              </p:cNvSpPr>
              <p:nvPr/>
            </p:nvSpPr>
            <p:spPr bwMode="auto">
              <a:xfrm>
                <a:off x="7626" y="3428"/>
                <a:ext cx="151" cy="141"/>
              </a:xfrm>
              <a:custGeom>
                <a:avLst/>
                <a:gdLst>
                  <a:gd name="T0" fmla="+- 0 7777 7626"/>
                  <a:gd name="T1" fmla="*/ T0 w 151"/>
                  <a:gd name="T2" fmla="+- 0 3569 3428"/>
                  <a:gd name="T3" fmla="*/ 3569 h 141"/>
                  <a:gd name="T4" fmla="+- 0 7646 7626"/>
                  <a:gd name="T5" fmla="*/ T4 w 151"/>
                  <a:gd name="T6" fmla="+- 0 3556 3428"/>
                  <a:gd name="T7" fmla="*/ 3556 h 141"/>
                  <a:gd name="T8" fmla="+- 0 7656 7626"/>
                  <a:gd name="T9" fmla="*/ T8 w 151"/>
                  <a:gd name="T10" fmla="+- 0 3540 3428"/>
                  <a:gd name="T11" fmla="*/ 3540 h 141"/>
                  <a:gd name="T12" fmla="+- 0 7663 7626"/>
                  <a:gd name="T13" fmla="*/ T12 w 151"/>
                  <a:gd name="T14" fmla="+- 0 3521 3428"/>
                  <a:gd name="T15" fmla="*/ 3521 h 141"/>
                  <a:gd name="T16" fmla="+- 0 7654 7626"/>
                  <a:gd name="T17" fmla="*/ T16 w 151"/>
                  <a:gd name="T18" fmla="+- 0 3456 3428"/>
                  <a:gd name="T19" fmla="*/ 3456 h 141"/>
                  <a:gd name="T20" fmla="+- 0 7626 7626"/>
                  <a:gd name="T21" fmla="*/ T20 w 151"/>
                  <a:gd name="T22" fmla="+- 0 3428 3428"/>
                  <a:gd name="T23" fmla="*/ 3428 h 141"/>
                  <a:gd name="T24" fmla="+- 0 7777 7626"/>
                  <a:gd name="T25" fmla="*/ T24 w 151"/>
                  <a:gd name="T26" fmla="+- 0 3428 3428"/>
                  <a:gd name="T27" fmla="*/ 3428 h 141"/>
                  <a:gd name="T28" fmla="+- 0 7777 7626"/>
                  <a:gd name="T29" fmla="*/ T28 w 151"/>
                  <a:gd name="T30" fmla="+- 0 3569 3428"/>
                  <a:gd name="T31" fmla="*/ 3569 h 14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1" h="141">
                    <a:moveTo>
                      <a:pt x="151" y="141"/>
                    </a:moveTo>
                    <a:lnTo>
                      <a:pt x="20" y="128"/>
                    </a:lnTo>
                    <a:lnTo>
                      <a:pt x="30" y="112"/>
                    </a:lnTo>
                    <a:lnTo>
                      <a:pt x="37" y="93"/>
                    </a:lnTo>
                    <a:lnTo>
                      <a:pt x="28" y="28"/>
                    </a:lnTo>
                    <a:lnTo>
                      <a:pt x="0" y="0"/>
                    </a:lnTo>
                    <a:lnTo>
                      <a:pt x="151" y="0"/>
                    </a:lnTo>
                    <a:lnTo>
                      <a:pt x="151" y="141"/>
                    </a:lnTo>
                    <a:close/>
                  </a:path>
                </a:pathLst>
              </a:custGeom>
              <a:solidFill>
                <a:srgbClr val="008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47" name="Group 512"/>
            <p:cNvGrpSpPr>
              <a:grpSpLocks/>
            </p:cNvGrpSpPr>
            <p:nvPr/>
          </p:nvGrpSpPr>
          <p:grpSpPr bwMode="auto">
            <a:xfrm>
              <a:off x="7424" y="3428"/>
              <a:ext cx="143" cy="141"/>
              <a:chOff x="7424" y="3428"/>
              <a:chExt cx="143" cy="141"/>
            </a:xfrm>
          </p:grpSpPr>
          <p:sp>
            <p:nvSpPr>
              <p:cNvPr id="271" name="Freeform 513"/>
              <p:cNvSpPr>
                <a:spLocks/>
              </p:cNvSpPr>
              <p:nvPr/>
            </p:nvSpPr>
            <p:spPr bwMode="auto">
              <a:xfrm>
                <a:off x="7424" y="3428"/>
                <a:ext cx="143" cy="141"/>
              </a:xfrm>
              <a:custGeom>
                <a:avLst/>
                <a:gdLst>
                  <a:gd name="T0" fmla="+- 0 7561 7424"/>
                  <a:gd name="T1" fmla="*/ T0 w 143"/>
                  <a:gd name="T2" fmla="+- 0 3569 3428"/>
                  <a:gd name="T3" fmla="*/ 3569 h 141"/>
                  <a:gd name="T4" fmla="+- 0 7424 7424"/>
                  <a:gd name="T5" fmla="*/ T4 w 143"/>
                  <a:gd name="T6" fmla="+- 0 3569 3428"/>
                  <a:gd name="T7" fmla="*/ 3569 h 141"/>
                  <a:gd name="T8" fmla="+- 0 7424 7424"/>
                  <a:gd name="T9" fmla="*/ T8 w 143"/>
                  <a:gd name="T10" fmla="+- 0 3428 3428"/>
                  <a:gd name="T11" fmla="*/ 3428 h 141"/>
                  <a:gd name="T12" fmla="+- 0 7566 7424"/>
                  <a:gd name="T13" fmla="*/ T12 w 143"/>
                  <a:gd name="T14" fmla="+- 0 3429 3428"/>
                  <a:gd name="T15" fmla="*/ 3429 h 141"/>
                  <a:gd name="T16" fmla="+- 0 7551 7424"/>
                  <a:gd name="T17" fmla="*/ T16 w 143"/>
                  <a:gd name="T18" fmla="+- 0 3441 3428"/>
                  <a:gd name="T19" fmla="*/ 3441 h 141"/>
                  <a:gd name="T20" fmla="+- 0 7540 7424"/>
                  <a:gd name="T21" fmla="*/ T20 w 143"/>
                  <a:gd name="T22" fmla="+- 0 3458 3428"/>
                  <a:gd name="T23" fmla="*/ 3458 h 141"/>
                  <a:gd name="T24" fmla="+- 0 7532 7424"/>
                  <a:gd name="T25" fmla="*/ T24 w 143"/>
                  <a:gd name="T26" fmla="+- 0 3478 3428"/>
                  <a:gd name="T27" fmla="*/ 3478 h 141"/>
                  <a:gd name="T28" fmla="+- 0 7529 7424"/>
                  <a:gd name="T29" fmla="*/ T28 w 143"/>
                  <a:gd name="T30" fmla="+- 0 3501 3428"/>
                  <a:gd name="T31" fmla="*/ 3501 h 141"/>
                  <a:gd name="T32" fmla="+- 0 7531 7424"/>
                  <a:gd name="T33" fmla="*/ T32 w 143"/>
                  <a:gd name="T34" fmla="+- 0 3517 3428"/>
                  <a:gd name="T35" fmla="*/ 3517 h 141"/>
                  <a:gd name="T36" fmla="+- 0 7537 7424"/>
                  <a:gd name="T37" fmla="*/ T36 w 143"/>
                  <a:gd name="T38" fmla="+- 0 3537 3428"/>
                  <a:gd name="T39" fmla="*/ 3537 h 141"/>
                  <a:gd name="T40" fmla="+- 0 7547 7424"/>
                  <a:gd name="T41" fmla="*/ T40 w 143"/>
                  <a:gd name="T42" fmla="+- 0 3554 3428"/>
                  <a:gd name="T43" fmla="*/ 3554 h 141"/>
                  <a:gd name="T44" fmla="+- 0 7561 7424"/>
                  <a:gd name="T45" fmla="*/ T44 w 143"/>
                  <a:gd name="T46" fmla="+- 0 3569 3428"/>
                  <a:gd name="T47" fmla="*/ 3569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3" h="141">
                    <a:moveTo>
                      <a:pt x="137" y="141"/>
                    </a:moveTo>
                    <a:lnTo>
                      <a:pt x="0" y="141"/>
                    </a:lnTo>
                    <a:lnTo>
                      <a:pt x="0" y="0"/>
                    </a:lnTo>
                    <a:lnTo>
                      <a:pt x="142" y="1"/>
                    </a:lnTo>
                    <a:lnTo>
                      <a:pt x="127" y="13"/>
                    </a:lnTo>
                    <a:lnTo>
                      <a:pt x="116" y="30"/>
                    </a:lnTo>
                    <a:lnTo>
                      <a:pt x="108" y="50"/>
                    </a:lnTo>
                    <a:lnTo>
                      <a:pt x="105" y="73"/>
                    </a:lnTo>
                    <a:lnTo>
                      <a:pt x="107" y="89"/>
                    </a:lnTo>
                    <a:lnTo>
                      <a:pt x="113" y="109"/>
                    </a:lnTo>
                    <a:lnTo>
                      <a:pt x="123" y="126"/>
                    </a:lnTo>
                    <a:lnTo>
                      <a:pt x="137" y="141"/>
                    </a:lnTo>
                    <a:close/>
                  </a:path>
                </a:pathLst>
              </a:custGeom>
              <a:solidFill>
                <a:srgbClr val="008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48" name="Group 506"/>
            <p:cNvGrpSpPr>
              <a:grpSpLocks/>
            </p:cNvGrpSpPr>
            <p:nvPr/>
          </p:nvGrpSpPr>
          <p:grpSpPr bwMode="auto">
            <a:xfrm>
              <a:off x="7568" y="3441"/>
              <a:ext cx="61" cy="112"/>
              <a:chOff x="7568" y="3441"/>
              <a:chExt cx="61" cy="112"/>
            </a:xfrm>
          </p:grpSpPr>
          <p:sp>
            <p:nvSpPr>
              <p:cNvPr id="266" name="Freeform 511"/>
              <p:cNvSpPr>
                <a:spLocks/>
              </p:cNvSpPr>
              <p:nvPr/>
            </p:nvSpPr>
            <p:spPr bwMode="auto">
              <a:xfrm>
                <a:off x="7568" y="3441"/>
                <a:ext cx="61" cy="112"/>
              </a:xfrm>
              <a:custGeom>
                <a:avLst/>
                <a:gdLst>
                  <a:gd name="T0" fmla="+- 0 7601 7568"/>
                  <a:gd name="T1" fmla="*/ T0 w 61"/>
                  <a:gd name="T2" fmla="+- 0 3532 3441"/>
                  <a:gd name="T3" fmla="*/ 3532 h 112"/>
                  <a:gd name="T4" fmla="+- 0 7595 7568"/>
                  <a:gd name="T5" fmla="*/ T4 w 61"/>
                  <a:gd name="T6" fmla="+- 0 3532 3441"/>
                  <a:gd name="T7" fmla="*/ 3532 h 112"/>
                  <a:gd name="T8" fmla="+- 0 7595 7568"/>
                  <a:gd name="T9" fmla="*/ T8 w 61"/>
                  <a:gd name="T10" fmla="+- 0 3498 3441"/>
                  <a:gd name="T11" fmla="*/ 3498 h 112"/>
                  <a:gd name="T12" fmla="+- 0 7586 7568"/>
                  <a:gd name="T13" fmla="*/ T12 w 61"/>
                  <a:gd name="T14" fmla="+- 0 3496 3441"/>
                  <a:gd name="T15" fmla="*/ 3496 h 112"/>
                  <a:gd name="T16" fmla="+- 0 7580 7568"/>
                  <a:gd name="T17" fmla="*/ T16 w 61"/>
                  <a:gd name="T18" fmla="+- 0 3494 3441"/>
                  <a:gd name="T19" fmla="*/ 3494 h 112"/>
                  <a:gd name="T20" fmla="+- 0 7572 7568"/>
                  <a:gd name="T21" fmla="*/ T20 w 61"/>
                  <a:gd name="T22" fmla="+- 0 3486 3441"/>
                  <a:gd name="T23" fmla="*/ 3486 h 112"/>
                  <a:gd name="T24" fmla="+- 0 7569 7568"/>
                  <a:gd name="T25" fmla="*/ T24 w 61"/>
                  <a:gd name="T26" fmla="+- 0 3480 3441"/>
                  <a:gd name="T27" fmla="*/ 3480 h 112"/>
                  <a:gd name="T28" fmla="+- 0 7570 7568"/>
                  <a:gd name="T29" fmla="*/ T28 w 61"/>
                  <a:gd name="T30" fmla="+- 0 3467 3441"/>
                  <a:gd name="T31" fmla="*/ 3467 h 112"/>
                  <a:gd name="T32" fmla="+- 0 7572 7568"/>
                  <a:gd name="T33" fmla="*/ T32 w 61"/>
                  <a:gd name="T34" fmla="+- 0 3462 3441"/>
                  <a:gd name="T35" fmla="*/ 3462 h 112"/>
                  <a:gd name="T36" fmla="+- 0 7581 7568"/>
                  <a:gd name="T37" fmla="*/ T36 w 61"/>
                  <a:gd name="T38" fmla="+- 0 3452 3441"/>
                  <a:gd name="T39" fmla="*/ 3452 h 112"/>
                  <a:gd name="T40" fmla="+- 0 7587 7568"/>
                  <a:gd name="T41" fmla="*/ T40 w 61"/>
                  <a:gd name="T42" fmla="+- 0 3449 3441"/>
                  <a:gd name="T43" fmla="*/ 3449 h 112"/>
                  <a:gd name="T44" fmla="+- 0 7595 7568"/>
                  <a:gd name="T45" fmla="*/ T44 w 61"/>
                  <a:gd name="T46" fmla="+- 0 3449 3441"/>
                  <a:gd name="T47" fmla="*/ 3449 h 112"/>
                  <a:gd name="T48" fmla="+- 0 7595 7568"/>
                  <a:gd name="T49" fmla="*/ T48 w 61"/>
                  <a:gd name="T50" fmla="+- 0 3441 3441"/>
                  <a:gd name="T51" fmla="*/ 3441 h 112"/>
                  <a:gd name="T52" fmla="+- 0 7601 7568"/>
                  <a:gd name="T53" fmla="*/ T52 w 61"/>
                  <a:gd name="T54" fmla="+- 0 3441 3441"/>
                  <a:gd name="T55" fmla="*/ 3441 h 112"/>
                  <a:gd name="T56" fmla="+- 0 7601 7568"/>
                  <a:gd name="T57" fmla="*/ T56 w 61"/>
                  <a:gd name="T58" fmla="+- 0 3449 3441"/>
                  <a:gd name="T59" fmla="*/ 3449 h 112"/>
                  <a:gd name="T60" fmla="+- 0 7609 7568"/>
                  <a:gd name="T61" fmla="*/ T60 w 61"/>
                  <a:gd name="T62" fmla="+- 0 3450 3441"/>
                  <a:gd name="T63" fmla="*/ 3450 h 112"/>
                  <a:gd name="T64" fmla="+- 0 7615 7568"/>
                  <a:gd name="T65" fmla="*/ T64 w 61"/>
                  <a:gd name="T66" fmla="+- 0 3452 3441"/>
                  <a:gd name="T67" fmla="*/ 3452 h 112"/>
                  <a:gd name="T68" fmla="+- 0 7621 7568"/>
                  <a:gd name="T69" fmla="*/ T68 w 61"/>
                  <a:gd name="T70" fmla="+- 0 3458 3441"/>
                  <a:gd name="T71" fmla="*/ 3458 h 112"/>
                  <a:gd name="T72" fmla="+- 0 7595 7568"/>
                  <a:gd name="T73" fmla="*/ T72 w 61"/>
                  <a:gd name="T74" fmla="+- 0 3458 3441"/>
                  <a:gd name="T75" fmla="*/ 3458 h 112"/>
                  <a:gd name="T76" fmla="+- 0 7590 7568"/>
                  <a:gd name="T77" fmla="*/ T76 w 61"/>
                  <a:gd name="T78" fmla="+- 0 3458 3441"/>
                  <a:gd name="T79" fmla="*/ 3458 h 112"/>
                  <a:gd name="T80" fmla="+- 0 7586 7568"/>
                  <a:gd name="T81" fmla="*/ T80 w 61"/>
                  <a:gd name="T82" fmla="+- 0 3460 3441"/>
                  <a:gd name="T83" fmla="*/ 3460 h 112"/>
                  <a:gd name="T84" fmla="+- 0 7584 7568"/>
                  <a:gd name="T85" fmla="*/ T84 w 61"/>
                  <a:gd name="T86" fmla="+- 0 3463 3441"/>
                  <a:gd name="T87" fmla="*/ 3463 h 112"/>
                  <a:gd name="T88" fmla="+- 0 7581 7568"/>
                  <a:gd name="T89" fmla="*/ T88 w 61"/>
                  <a:gd name="T90" fmla="+- 0 3466 3441"/>
                  <a:gd name="T91" fmla="*/ 3466 h 112"/>
                  <a:gd name="T92" fmla="+- 0 7580 7568"/>
                  <a:gd name="T93" fmla="*/ T92 w 61"/>
                  <a:gd name="T94" fmla="+- 0 3469 3441"/>
                  <a:gd name="T95" fmla="*/ 3469 h 112"/>
                  <a:gd name="T96" fmla="+- 0 7580 7568"/>
                  <a:gd name="T97" fmla="*/ T96 w 61"/>
                  <a:gd name="T98" fmla="+- 0 3477 3441"/>
                  <a:gd name="T99" fmla="*/ 3477 h 112"/>
                  <a:gd name="T100" fmla="+- 0 7582 7568"/>
                  <a:gd name="T101" fmla="*/ T100 w 61"/>
                  <a:gd name="T102" fmla="+- 0 3480 3441"/>
                  <a:gd name="T103" fmla="*/ 3480 h 112"/>
                  <a:gd name="T104" fmla="+- 0 7584 7568"/>
                  <a:gd name="T105" fmla="*/ T104 w 61"/>
                  <a:gd name="T106" fmla="+- 0 3482 3441"/>
                  <a:gd name="T107" fmla="*/ 3482 h 112"/>
                  <a:gd name="T108" fmla="+- 0 7587 7568"/>
                  <a:gd name="T109" fmla="*/ T108 w 61"/>
                  <a:gd name="T110" fmla="+- 0 3485 3441"/>
                  <a:gd name="T111" fmla="*/ 3485 h 112"/>
                  <a:gd name="T112" fmla="+- 0 7591 7568"/>
                  <a:gd name="T113" fmla="*/ T112 w 61"/>
                  <a:gd name="T114" fmla="+- 0 3486 3441"/>
                  <a:gd name="T115" fmla="*/ 3486 h 112"/>
                  <a:gd name="T116" fmla="+- 0 7595 7568"/>
                  <a:gd name="T117" fmla="*/ T116 w 61"/>
                  <a:gd name="T118" fmla="+- 0 3487 3441"/>
                  <a:gd name="T119" fmla="*/ 3487 h 112"/>
                  <a:gd name="T120" fmla="+- 0 7601 7568"/>
                  <a:gd name="T121" fmla="*/ T120 w 61"/>
                  <a:gd name="T122" fmla="+- 0 3487 3441"/>
                  <a:gd name="T123" fmla="*/ 3487 h 112"/>
                  <a:gd name="T124" fmla="+- 0 7601 7568"/>
                  <a:gd name="T125" fmla="*/ T124 w 61"/>
                  <a:gd name="T126" fmla="+- 0 3488 3441"/>
                  <a:gd name="T127" fmla="*/ 3488 h 112"/>
                  <a:gd name="T128" fmla="+- 0 7610 7568"/>
                  <a:gd name="T129" fmla="*/ T128 w 61"/>
                  <a:gd name="T130" fmla="+- 0 3491 3441"/>
                  <a:gd name="T131" fmla="*/ 3491 h 112"/>
                  <a:gd name="T132" fmla="+- 0 7617 7568"/>
                  <a:gd name="T133" fmla="*/ T132 w 61"/>
                  <a:gd name="T134" fmla="+- 0 3493 3441"/>
                  <a:gd name="T135" fmla="*/ 3493 h 112"/>
                  <a:gd name="T136" fmla="+- 0 7625 7568"/>
                  <a:gd name="T137" fmla="*/ T136 w 61"/>
                  <a:gd name="T138" fmla="+- 0 3500 3441"/>
                  <a:gd name="T139" fmla="*/ 3500 h 112"/>
                  <a:gd name="T140" fmla="+- 0 7601 7568"/>
                  <a:gd name="T141" fmla="*/ T140 w 61"/>
                  <a:gd name="T142" fmla="+- 0 3500 3441"/>
                  <a:gd name="T143" fmla="*/ 3500 h 112"/>
                  <a:gd name="T144" fmla="+- 0 7601 7568"/>
                  <a:gd name="T145" fmla="*/ T144 w 61"/>
                  <a:gd name="T146" fmla="+- 0 3532 3441"/>
                  <a:gd name="T147" fmla="*/ 3532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61" h="112">
                    <a:moveTo>
                      <a:pt x="33" y="91"/>
                    </a:moveTo>
                    <a:lnTo>
                      <a:pt x="27" y="91"/>
                    </a:lnTo>
                    <a:lnTo>
                      <a:pt x="27" y="57"/>
                    </a:lnTo>
                    <a:lnTo>
                      <a:pt x="18" y="55"/>
                    </a:lnTo>
                    <a:lnTo>
                      <a:pt x="12" y="53"/>
                    </a:lnTo>
                    <a:lnTo>
                      <a:pt x="4" y="45"/>
                    </a:lnTo>
                    <a:lnTo>
                      <a:pt x="1" y="39"/>
                    </a:lnTo>
                    <a:lnTo>
                      <a:pt x="2" y="26"/>
                    </a:lnTo>
                    <a:lnTo>
                      <a:pt x="4" y="21"/>
                    </a:lnTo>
                    <a:lnTo>
                      <a:pt x="13" y="11"/>
                    </a:lnTo>
                    <a:lnTo>
                      <a:pt x="19" y="8"/>
                    </a:lnTo>
                    <a:lnTo>
                      <a:pt x="27" y="8"/>
                    </a:lnTo>
                    <a:lnTo>
                      <a:pt x="27" y="0"/>
                    </a:lnTo>
                    <a:lnTo>
                      <a:pt x="33" y="0"/>
                    </a:lnTo>
                    <a:lnTo>
                      <a:pt x="33" y="8"/>
                    </a:lnTo>
                    <a:lnTo>
                      <a:pt x="41" y="9"/>
                    </a:lnTo>
                    <a:lnTo>
                      <a:pt x="47" y="11"/>
                    </a:lnTo>
                    <a:lnTo>
                      <a:pt x="53" y="17"/>
                    </a:lnTo>
                    <a:lnTo>
                      <a:pt x="27" y="17"/>
                    </a:lnTo>
                    <a:lnTo>
                      <a:pt x="22" y="17"/>
                    </a:lnTo>
                    <a:lnTo>
                      <a:pt x="18" y="19"/>
                    </a:lnTo>
                    <a:lnTo>
                      <a:pt x="16" y="22"/>
                    </a:lnTo>
                    <a:lnTo>
                      <a:pt x="13" y="25"/>
                    </a:lnTo>
                    <a:lnTo>
                      <a:pt x="12" y="28"/>
                    </a:lnTo>
                    <a:lnTo>
                      <a:pt x="12" y="36"/>
                    </a:lnTo>
                    <a:lnTo>
                      <a:pt x="14" y="39"/>
                    </a:lnTo>
                    <a:lnTo>
                      <a:pt x="16" y="41"/>
                    </a:lnTo>
                    <a:lnTo>
                      <a:pt x="19" y="44"/>
                    </a:lnTo>
                    <a:lnTo>
                      <a:pt x="23" y="45"/>
                    </a:lnTo>
                    <a:lnTo>
                      <a:pt x="27" y="46"/>
                    </a:lnTo>
                    <a:lnTo>
                      <a:pt x="33" y="46"/>
                    </a:lnTo>
                    <a:lnTo>
                      <a:pt x="33" y="47"/>
                    </a:lnTo>
                    <a:lnTo>
                      <a:pt x="42" y="50"/>
                    </a:lnTo>
                    <a:lnTo>
                      <a:pt x="49" y="52"/>
                    </a:lnTo>
                    <a:lnTo>
                      <a:pt x="57" y="59"/>
                    </a:lnTo>
                    <a:lnTo>
                      <a:pt x="33" y="59"/>
                    </a:lnTo>
                    <a:lnTo>
                      <a:pt x="33" y="91"/>
                    </a:lnTo>
                    <a:close/>
                  </a:path>
                </a:pathLst>
              </a:custGeom>
              <a:solidFill>
                <a:srgbClr val="008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7" name="Freeform 510"/>
              <p:cNvSpPr>
                <a:spLocks/>
              </p:cNvSpPr>
              <p:nvPr/>
            </p:nvSpPr>
            <p:spPr bwMode="auto">
              <a:xfrm>
                <a:off x="7568" y="3441"/>
                <a:ext cx="61" cy="112"/>
              </a:xfrm>
              <a:custGeom>
                <a:avLst/>
                <a:gdLst>
                  <a:gd name="T0" fmla="+- 0 7601 7568"/>
                  <a:gd name="T1" fmla="*/ T0 w 61"/>
                  <a:gd name="T2" fmla="+- 0 3487 3441"/>
                  <a:gd name="T3" fmla="*/ 3487 h 112"/>
                  <a:gd name="T4" fmla="+- 0 7595 7568"/>
                  <a:gd name="T5" fmla="*/ T4 w 61"/>
                  <a:gd name="T6" fmla="+- 0 3487 3441"/>
                  <a:gd name="T7" fmla="*/ 3487 h 112"/>
                  <a:gd name="T8" fmla="+- 0 7595 7568"/>
                  <a:gd name="T9" fmla="*/ T8 w 61"/>
                  <a:gd name="T10" fmla="+- 0 3458 3441"/>
                  <a:gd name="T11" fmla="*/ 3458 h 112"/>
                  <a:gd name="T12" fmla="+- 0 7621 7568"/>
                  <a:gd name="T13" fmla="*/ T12 w 61"/>
                  <a:gd name="T14" fmla="+- 0 3458 3441"/>
                  <a:gd name="T15" fmla="*/ 3458 h 112"/>
                  <a:gd name="T16" fmla="+- 0 7601 7568"/>
                  <a:gd name="T17" fmla="*/ T16 w 61"/>
                  <a:gd name="T18" fmla="+- 0 3458 3441"/>
                  <a:gd name="T19" fmla="*/ 3458 h 112"/>
                  <a:gd name="T20" fmla="+- 0 7601 7568"/>
                  <a:gd name="T21" fmla="*/ T20 w 61"/>
                  <a:gd name="T22" fmla="+- 0 3487 3441"/>
                  <a:gd name="T23" fmla="*/ 3487 h 112"/>
                </a:gdLst>
                <a:ahLst/>
                <a:cxnLst>
                  <a:cxn ang="0">
                    <a:pos x="T1" y="T3"/>
                  </a:cxn>
                  <a:cxn ang="0">
                    <a:pos x="T5" y="T7"/>
                  </a:cxn>
                  <a:cxn ang="0">
                    <a:pos x="T9" y="T11"/>
                  </a:cxn>
                  <a:cxn ang="0">
                    <a:pos x="T13" y="T15"/>
                  </a:cxn>
                  <a:cxn ang="0">
                    <a:pos x="T17" y="T19"/>
                  </a:cxn>
                  <a:cxn ang="0">
                    <a:pos x="T21" y="T23"/>
                  </a:cxn>
                </a:cxnLst>
                <a:rect l="0" t="0" r="r" b="b"/>
                <a:pathLst>
                  <a:path w="61" h="112">
                    <a:moveTo>
                      <a:pt x="33" y="46"/>
                    </a:moveTo>
                    <a:lnTo>
                      <a:pt x="27" y="46"/>
                    </a:lnTo>
                    <a:lnTo>
                      <a:pt x="27" y="17"/>
                    </a:lnTo>
                    <a:lnTo>
                      <a:pt x="53" y="17"/>
                    </a:lnTo>
                    <a:lnTo>
                      <a:pt x="33" y="17"/>
                    </a:lnTo>
                    <a:lnTo>
                      <a:pt x="33" y="46"/>
                    </a:lnTo>
                    <a:close/>
                  </a:path>
                </a:pathLst>
              </a:custGeom>
              <a:solidFill>
                <a:srgbClr val="008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8" name="Freeform 509"/>
              <p:cNvSpPr>
                <a:spLocks/>
              </p:cNvSpPr>
              <p:nvPr/>
            </p:nvSpPr>
            <p:spPr bwMode="auto">
              <a:xfrm>
                <a:off x="7568" y="3441"/>
                <a:ext cx="61" cy="112"/>
              </a:xfrm>
              <a:custGeom>
                <a:avLst/>
                <a:gdLst>
                  <a:gd name="T0" fmla="+- 0 7626 7568"/>
                  <a:gd name="T1" fmla="*/ T0 w 61"/>
                  <a:gd name="T2" fmla="+- 0 3473 3441"/>
                  <a:gd name="T3" fmla="*/ 3473 h 112"/>
                  <a:gd name="T4" fmla="+- 0 7616 7568"/>
                  <a:gd name="T5" fmla="*/ T4 w 61"/>
                  <a:gd name="T6" fmla="+- 0 3473 3441"/>
                  <a:gd name="T7" fmla="*/ 3473 h 112"/>
                  <a:gd name="T8" fmla="+- 0 7615 7568"/>
                  <a:gd name="T9" fmla="*/ T8 w 61"/>
                  <a:gd name="T10" fmla="+- 0 3470 3441"/>
                  <a:gd name="T11" fmla="*/ 3470 h 112"/>
                  <a:gd name="T12" fmla="+- 0 7614 7568"/>
                  <a:gd name="T13" fmla="*/ T12 w 61"/>
                  <a:gd name="T14" fmla="+- 0 3467 3441"/>
                  <a:gd name="T15" fmla="*/ 3467 h 112"/>
                  <a:gd name="T16" fmla="+- 0 7613 7568"/>
                  <a:gd name="T17" fmla="*/ T16 w 61"/>
                  <a:gd name="T18" fmla="+- 0 3465 3441"/>
                  <a:gd name="T19" fmla="*/ 3465 h 112"/>
                  <a:gd name="T20" fmla="+- 0 7611 7568"/>
                  <a:gd name="T21" fmla="*/ T20 w 61"/>
                  <a:gd name="T22" fmla="+- 0 3461 3441"/>
                  <a:gd name="T23" fmla="*/ 3461 h 112"/>
                  <a:gd name="T24" fmla="+- 0 7606 7568"/>
                  <a:gd name="T25" fmla="*/ T24 w 61"/>
                  <a:gd name="T26" fmla="+- 0 3459 3441"/>
                  <a:gd name="T27" fmla="*/ 3459 h 112"/>
                  <a:gd name="T28" fmla="+- 0 7601 7568"/>
                  <a:gd name="T29" fmla="*/ T28 w 61"/>
                  <a:gd name="T30" fmla="+- 0 3458 3441"/>
                  <a:gd name="T31" fmla="*/ 3458 h 112"/>
                  <a:gd name="T32" fmla="+- 0 7622 7568"/>
                  <a:gd name="T33" fmla="*/ T32 w 61"/>
                  <a:gd name="T34" fmla="+- 0 3458 3441"/>
                  <a:gd name="T35" fmla="*/ 3458 h 112"/>
                  <a:gd name="T36" fmla="+- 0 7624 7568"/>
                  <a:gd name="T37" fmla="*/ T36 w 61"/>
                  <a:gd name="T38" fmla="+- 0 3460 3441"/>
                  <a:gd name="T39" fmla="*/ 3460 h 112"/>
                  <a:gd name="T40" fmla="+- 0 7626 7568"/>
                  <a:gd name="T41" fmla="*/ T40 w 61"/>
                  <a:gd name="T42" fmla="+- 0 3466 3441"/>
                  <a:gd name="T43" fmla="*/ 3466 h 112"/>
                  <a:gd name="T44" fmla="+- 0 7626 7568"/>
                  <a:gd name="T45" fmla="*/ T44 w 61"/>
                  <a:gd name="T46" fmla="+- 0 3473 3441"/>
                  <a:gd name="T47" fmla="*/ 3473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1" h="112">
                    <a:moveTo>
                      <a:pt x="58" y="32"/>
                    </a:moveTo>
                    <a:lnTo>
                      <a:pt x="48" y="32"/>
                    </a:lnTo>
                    <a:lnTo>
                      <a:pt x="47" y="29"/>
                    </a:lnTo>
                    <a:lnTo>
                      <a:pt x="46" y="26"/>
                    </a:lnTo>
                    <a:lnTo>
                      <a:pt x="45" y="24"/>
                    </a:lnTo>
                    <a:lnTo>
                      <a:pt x="43" y="20"/>
                    </a:lnTo>
                    <a:lnTo>
                      <a:pt x="38" y="18"/>
                    </a:lnTo>
                    <a:lnTo>
                      <a:pt x="33" y="17"/>
                    </a:lnTo>
                    <a:lnTo>
                      <a:pt x="54" y="17"/>
                    </a:lnTo>
                    <a:lnTo>
                      <a:pt x="56" y="19"/>
                    </a:lnTo>
                    <a:lnTo>
                      <a:pt x="58" y="25"/>
                    </a:lnTo>
                    <a:lnTo>
                      <a:pt x="58" y="32"/>
                    </a:lnTo>
                    <a:close/>
                  </a:path>
                </a:pathLst>
              </a:custGeom>
              <a:solidFill>
                <a:srgbClr val="008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9" name="Freeform 508"/>
              <p:cNvSpPr>
                <a:spLocks/>
              </p:cNvSpPr>
              <p:nvPr/>
            </p:nvSpPr>
            <p:spPr bwMode="auto">
              <a:xfrm>
                <a:off x="7568" y="3441"/>
                <a:ext cx="61" cy="112"/>
              </a:xfrm>
              <a:custGeom>
                <a:avLst/>
                <a:gdLst>
                  <a:gd name="T0" fmla="+- 0 7624 7568"/>
                  <a:gd name="T1" fmla="*/ T0 w 61"/>
                  <a:gd name="T2" fmla="+- 0 3532 3441"/>
                  <a:gd name="T3" fmla="*/ 3532 h 112"/>
                  <a:gd name="T4" fmla="+- 0 7601 7568"/>
                  <a:gd name="T5" fmla="*/ T4 w 61"/>
                  <a:gd name="T6" fmla="+- 0 3532 3441"/>
                  <a:gd name="T7" fmla="*/ 3532 h 112"/>
                  <a:gd name="T8" fmla="+- 0 7608 7568"/>
                  <a:gd name="T9" fmla="*/ T8 w 61"/>
                  <a:gd name="T10" fmla="+- 0 3532 3441"/>
                  <a:gd name="T11" fmla="*/ 3532 h 112"/>
                  <a:gd name="T12" fmla="+- 0 7613 7568"/>
                  <a:gd name="T13" fmla="*/ T12 w 61"/>
                  <a:gd name="T14" fmla="+- 0 3529 3441"/>
                  <a:gd name="T15" fmla="*/ 3529 h 112"/>
                  <a:gd name="T16" fmla="+- 0 7615 7568"/>
                  <a:gd name="T17" fmla="*/ T16 w 61"/>
                  <a:gd name="T18" fmla="+- 0 3524 3441"/>
                  <a:gd name="T19" fmla="*/ 3524 h 112"/>
                  <a:gd name="T20" fmla="+- 0 7617 7568"/>
                  <a:gd name="T21" fmla="*/ T20 w 61"/>
                  <a:gd name="T22" fmla="+- 0 3522 3441"/>
                  <a:gd name="T23" fmla="*/ 3522 h 112"/>
                  <a:gd name="T24" fmla="+- 0 7617 7568"/>
                  <a:gd name="T25" fmla="*/ T24 w 61"/>
                  <a:gd name="T26" fmla="+- 0 3519 3441"/>
                  <a:gd name="T27" fmla="*/ 3519 h 112"/>
                  <a:gd name="T28" fmla="+- 0 7617 7568"/>
                  <a:gd name="T29" fmla="*/ T28 w 61"/>
                  <a:gd name="T30" fmla="+- 0 3511 3441"/>
                  <a:gd name="T31" fmla="*/ 3511 h 112"/>
                  <a:gd name="T32" fmla="+- 0 7615 7568"/>
                  <a:gd name="T33" fmla="*/ T32 w 61"/>
                  <a:gd name="T34" fmla="+- 0 3507 3441"/>
                  <a:gd name="T35" fmla="*/ 3507 h 112"/>
                  <a:gd name="T36" fmla="+- 0 7612 7568"/>
                  <a:gd name="T37" fmla="*/ T36 w 61"/>
                  <a:gd name="T38" fmla="+- 0 3504 3441"/>
                  <a:gd name="T39" fmla="*/ 3504 h 112"/>
                  <a:gd name="T40" fmla="+- 0 7609 7568"/>
                  <a:gd name="T41" fmla="*/ T40 w 61"/>
                  <a:gd name="T42" fmla="+- 0 3502 3441"/>
                  <a:gd name="T43" fmla="*/ 3502 h 112"/>
                  <a:gd name="T44" fmla="+- 0 7606 7568"/>
                  <a:gd name="T45" fmla="*/ T44 w 61"/>
                  <a:gd name="T46" fmla="+- 0 3501 3441"/>
                  <a:gd name="T47" fmla="*/ 3501 h 112"/>
                  <a:gd name="T48" fmla="+- 0 7601 7568"/>
                  <a:gd name="T49" fmla="*/ T48 w 61"/>
                  <a:gd name="T50" fmla="+- 0 3500 3441"/>
                  <a:gd name="T51" fmla="*/ 3500 h 112"/>
                  <a:gd name="T52" fmla="+- 0 7625 7568"/>
                  <a:gd name="T53" fmla="*/ T52 w 61"/>
                  <a:gd name="T54" fmla="+- 0 3500 3441"/>
                  <a:gd name="T55" fmla="*/ 3500 h 112"/>
                  <a:gd name="T56" fmla="+- 0 7628 7568"/>
                  <a:gd name="T57" fmla="*/ T56 w 61"/>
                  <a:gd name="T58" fmla="+- 0 3505 3441"/>
                  <a:gd name="T59" fmla="*/ 3505 h 112"/>
                  <a:gd name="T60" fmla="+- 0 7628 7568"/>
                  <a:gd name="T61" fmla="*/ T60 w 61"/>
                  <a:gd name="T62" fmla="+- 0 3524 3441"/>
                  <a:gd name="T63" fmla="*/ 3524 h 112"/>
                  <a:gd name="T64" fmla="+- 0 7625 7568"/>
                  <a:gd name="T65" fmla="*/ T64 w 61"/>
                  <a:gd name="T66" fmla="+- 0 3531 3441"/>
                  <a:gd name="T67" fmla="*/ 3531 h 112"/>
                  <a:gd name="T68" fmla="+- 0 7624 7568"/>
                  <a:gd name="T69" fmla="*/ T68 w 61"/>
                  <a:gd name="T70" fmla="+- 0 3532 3441"/>
                  <a:gd name="T71" fmla="*/ 3532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61" h="112">
                    <a:moveTo>
                      <a:pt x="56" y="91"/>
                    </a:moveTo>
                    <a:lnTo>
                      <a:pt x="33" y="91"/>
                    </a:lnTo>
                    <a:lnTo>
                      <a:pt x="40" y="91"/>
                    </a:lnTo>
                    <a:lnTo>
                      <a:pt x="45" y="88"/>
                    </a:lnTo>
                    <a:lnTo>
                      <a:pt x="47" y="83"/>
                    </a:lnTo>
                    <a:lnTo>
                      <a:pt x="49" y="81"/>
                    </a:lnTo>
                    <a:lnTo>
                      <a:pt x="49" y="78"/>
                    </a:lnTo>
                    <a:lnTo>
                      <a:pt x="49" y="70"/>
                    </a:lnTo>
                    <a:lnTo>
                      <a:pt x="47" y="66"/>
                    </a:lnTo>
                    <a:lnTo>
                      <a:pt x="44" y="63"/>
                    </a:lnTo>
                    <a:lnTo>
                      <a:pt x="41" y="61"/>
                    </a:lnTo>
                    <a:lnTo>
                      <a:pt x="38" y="60"/>
                    </a:lnTo>
                    <a:lnTo>
                      <a:pt x="33" y="59"/>
                    </a:lnTo>
                    <a:lnTo>
                      <a:pt x="57" y="59"/>
                    </a:lnTo>
                    <a:lnTo>
                      <a:pt x="60" y="64"/>
                    </a:lnTo>
                    <a:lnTo>
                      <a:pt x="60" y="83"/>
                    </a:lnTo>
                    <a:lnTo>
                      <a:pt x="57" y="90"/>
                    </a:lnTo>
                    <a:lnTo>
                      <a:pt x="56" y="91"/>
                    </a:lnTo>
                    <a:close/>
                  </a:path>
                </a:pathLst>
              </a:custGeom>
              <a:solidFill>
                <a:srgbClr val="008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0" name="Freeform 507"/>
              <p:cNvSpPr>
                <a:spLocks/>
              </p:cNvSpPr>
              <p:nvPr/>
            </p:nvSpPr>
            <p:spPr bwMode="auto">
              <a:xfrm>
                <a:off x="7568" y="3441"/>
                <a:ext cx="61" cy="112"/>
              </a:xfrm>
              <a:custGeom>
                <a:avLst/>
                <a:gdLst>
                  <a:gd name="T0" fmla="+- 0 7601 7568"/>
                  <a:gd name="T1" fmla="*/ T0 w 61"/>
                  <a:gd name="T2" fmla="+- 0 3553 3441"/>
                  <a:gd name="T3" fmla="*/ 3553 h 112"/>
                  <a:gd name="T4" fmla="+- 0 7595 7568"/>
                  <a:gd name="T5" fmla="*/ T4 w 61"/>
                  <a:gd name="T6" fmla="+- 0 3553 3441"/>
                  <a:gd name="T7" fmla="*/ 3553 h 112"/>
                  <a:gd name="T8" fmla="+- 0 7595 7568"/>
                  <a:gd name="T9" fmla="*/ T8 w 61"/>
                  <a:gd name="T10" fmla="+- 0 3541 3441"/>
                  <a:gd name="T11" fmla="*/ 3541 h 112"/>
                  <a:gd name="T12" fmla="+- 0 7583 7568"/>
                  <a:gd name="T13" fmla="*/ T12 w 61"/>
                  <a:gd name="T14" fmla="+- 0 3540 3441"/>
                  <a:gd name="T15" fmla="*/ 3540 h 112"/>
                  <a:gd name="T16" fmla="+- 0 7575 7568"/>
                  <a:gd name="T17" fmla="*/ T16 w 61"/>
                  <a:gd name="T18" fmla="+- 0 3536 3441"/>
                  <a:gd name="T19" fmla="*/ 3536 h 112"/>
                  <a:gd name="T20" fmla="+- 0 7569 7568"/>
                  <a:gd name="T21" fmla="*/ T20 w 61"/>
                  <a:gd name="T22" fmla="+- 0 3524 3441"/>
                  <a:gd name="T23" fmla="*/ 3524 h 112"/>
                  <a:gd name="T24" fmla="+- 0 7568 7568"/>
                  <a:gd name="T25" fmla="*/ T24 w 61"/>
                  <a:gd name="T26" fmla="+- 0 3519 3441"/>
                  <a:gd name="T27" fmla="*/ 3519 h 112"/>
                  <a:gd name="T28" fmla="+- 0 7568 7568"/>
                  <a:gd name="T29" fmla="*/ T28 w 61"/>
                  <a:gd name="T30" fmla="+- 0 3512 3441"/>
                  <a:gd name="T31" fmla="*/ 3512 h 112"/>
                  <a:gd name="T32" fmla="+- 0 7578 7568"/>
                  <a:gd name="T33" fmla="*/ T32 w 61"/>
                  <a:gd name="T34" fmla="+- 0 3512 3441"/>
                  <a:gd name="T35" fmla="*/ 3512 h 112"/>
                  <a:gd name="T36" fmla="+- 0 7579 7568"/>
                  <a:gd name="T37" fmla="*/ T36 w 61"/>
                  <a:gd name="T38" fmla="+- 0 3517 3441"/>
                  <a:gd name="T39" fmla="*/ 3517 h 112"/>
                  <a:gd name="T40" fmla="+- 0 7580 7568"/>
                  <a:gd name="T41" fmla="*/ T40 w 61"/>
                  <a:gd name="T42" fmla="+- 0 3521 3441"/>
                  <a:gd name="T43" fmla="*/ 3521 h 112"/>
                  <a:gd name="T44" fmla="+- 0 7581 7568"/>
                  <a:gd name="T45" fmla="*/ T44 w 61"/>
                  <a:gd name="T46" fmla="+- 0 3524 3441"/>
                  <a:gd name="T47" fmla="*/ 3524 h 112"/>
                  <a:gd name="T48" fmla="+- 0 7584 7568"/>
                  <a:gd name="T49" fmla="*/ T48 w 61"/>
                  <a:gd name="T50" fmla="+- 0 3528 3441"/>
                  <a:gd name="T51" fmla="*/ 3528 h 112"/>
                  <a:gd name="T52" fmla="+- 0 7588 7568"/>
                  <a:gd name="T53" fmla="*/ T52 w 61"/>
                  <a:gd name="T54" fmla="+- 0 3531 3441"/>
                  <a:gd name="T55" fmla="*/ 3531 h 112"/>
                  <a:gd name="T56" fmla="+- 0 7595 7568"/>
                  <a:gd name="T57" fmla="*/ T56 w 61"/>
                  <a:gd name="T58" fmla="+- 0 3532 3441"/>
                  <a:gd name="T59" fmla="*/ 3532 h 112"/>
                  <a:gd name="T60" fmla="+- 0 7601 7568"/>
                  <a:gd name="T61" fmla="*/ T60 w 61"/>
                  <a:gd name="T62" fmla="+- 0 3532 3441"/>
                  <a:gd name="T63" fmla="*/ 3532 h 112"/>
                  <a:gd name="T64" fmla="+- 0 7601 7568"/>
                  <a:gd name="T65" fmla="*/ T64 w 61"/>
                  <a:gd name="T66" fmla="+- 0 3532 3441"/>
                  <a:gd name="T67" fmla="*/ 3532 h 112"/>
                  <a:gd name="T68" fmla="+- 0 7624 7568"/>
                  <a:gd name="T69" fmla="*/ T68 w 61"/>
                  <a:gd name="T70" fmla="+- 0 3532 3441"/>
                  <a:gd name="T71" fmla="*/ 3532 h 112"/>
                  <a:gd name="T72" fmla="+- 0 7618 7568"/>
                  <a:gd name="T73" fmla="*/ T72 w 61"/>
                  <a:gd name="T74" fmla="+- 0 3536 3441"/>
                  <a:gd name="T75" fmla="*/ 3536 h 112"/>
                  <a:gd name="T76" fmla="+- 0 7614 7568"/>
                  <a:gd name="T77" fmla="*/ T76 w 61"/>
                  <a:gd name="T78" fmla="+- 0 3538 3441"/>
                  <a:gd name="T79" fmla="*/ 3538 h 112"/>
                  <a:gd name="T80" fmla="+- 0 7608 7568"/>
                  <a:gd name="T81" fmla="*/ T80 w 61"/>
                  <a:gd name="T82" fmla="+- 0 3540 3441"/>
                  <a:gd name="T83" fmla="*/ 3540 h 112"/>
                  <a:gd name="T84" fmla="+- 0 7601 7568"/>
                  <a:gd name="T85" fmla="*/ T84 w 61"/>
                  <a:gd name="T86" fmla="+- 0 3541 3441"/>
                  <a:gd name="T87" fmla="*/ 3541 h 112"/>
                  <a:gd name="T88" fmla="+- 0 7601 7568"/>
                  <a:gd name="T89" fmla="*/ T88 w 61"/>
                  <a:gd name="T90" fmla="+- 0 3553 3441"/>
                  <a:gd name="T91" fmla="*/ 3553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1" h="112">
                    <a:moveTo>
                      <a:pt x="33" y="112"/>
                    </a:moveTo>
                    <a:lnTo>
                      <a:pt x="27" y="112"/>
                    </a:lnTo>
                    <a:lnTo>
                      <a:pt x="27" y="100"/>
                    </a:lnTo>
                    <a:lnTo>
                      <a:pt x="15" y="99"/>
                    </a:lnTo>
                    <a:lnTo>
                      <a:pt x="7" y="95"/>
                    </a:lnTo>
                    <a:lnTo>
                      <a:pt x="1" y="83"/>
                    </a:lnTo>
                    <a:lnTo>
                      <a:pt x="0" y="78"/>
                    </a:lnTo>
                    <a:lnTo>
                      <a:pt x="0" y="71"/>
                    </a:lnTo>
                    <a:lnTo>
                      <a:pt x="10" y="71"/>
                    </a:lnTo>
                    <a:lnTo>
                      <a:pt x="11" y="76"/>
                    </a:lnTo>
                    <a:lnTo>
                      <a:pt x="12" y="80"/>
                    </a:lnTo>
                    <a:lnTo>
                      <a:pt x="13" y="83"/>
                    </a:lnTo>
                    <a:lnTo>
                      <a:pt x="16" y="87"/>
                    </a:lnTo>
                    <a:lnTo>
                      <a:pt x="20" y="90"/>
                    </a:lnTo>
                    <a:lnTo>
                      <a:pt x="27" y="91"/>
                    </a:lnTo>
                    <a:lnTo>
                      <a:pt x="33" y="91"/>
                    </a:lnTo>
                    <a:lnTo>
                      <a:pt x="56" y="91"/>
                    </a:lnTo>
                    <a:lnTo>
                      <a:pt x="50" y="95"/>
                    </a:lnTo>
                    <a:lnTo>
                      <a:pt x="46" y="97"/>
                    </a:lnTo>
                    <a:lnTo>
                      <a:pt x="40" y="99"/>
                    </a:lnTo>
                    <a:lnTo>
                      <a:pt x="33" y="100"/>
                    </a:lnTo>
                    <a:lnTo>
                      <a:pt x="33" y="112"/>
                    </a:lnTo>
                    <a:close/>
                  </a:path>
                </a:pathLst>
              </a:custGeom>
              <a:solidFill>
                <a:srgbClr val="008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49" name="Group 504"/>
            <p:cNvGrpSpPr>
              <a:grpSpLocks/>
            </p:cNvGrpSpPr>
            <p:nvPr/>
          </p:nvGrpSpPr>
          <p:grpSpPr bwMode="auto">
            <a:xfrm>
              <a:off x="1991" y="1403"/>
              <a:ext cx="397" cy="189"/>
              <a:chOff x="1991" y="1403"/>
              <a:chExt cx="397" cy="189"/>
            </a:xfrm>
          </p:grpSpPr>
          <p:sp>
            <p:nvSpPr>
              <p:cNvPr id="265" name="Freeform 505"/>
              <p:cNvSpPr>
                <a:spLocks/>
              </p:cNvSpPr>
              <p:nvPr/>
            </p:nvSpPr>
            <p:spPr bwMode="auto">
              <a:xfrm>
                <a:off x="1991" y="1403"/>
                <a:ext cx="397" cy="189"/>
              </a:xfrm>
              <a:custGeom>
                <a:avLst/>
                <a:gdLst>
                  <a:gd name="T0" fmla="+- 0 1991 1991"/>
                  <a:gd name="T1" fmla="*/ T0 w 397"/>
                  <a:gd name="T2" fmla="+- 0 1403 1403"/>
                  <a:gd name="T3" fmla="*/ 1403 h 189"/>
                  <a:gd name="T4" fmla="+- 0 2387 1991"/>
                  <a:gd name="T5" fmla="*/ T4 w 397"/>
                  <a:gd name="T6" fmla="+- 0 1403 1403"/>
                  <a:gd name="T7" fmla="*/ 1403 h 189"/>
                  <a:gd name="T8" fmla="+- 0 2387 1991"/>
                  <a:gd name="T9" fmla="*/ T8 w 397"/>
                  <a:gd name="T10" fmla="+- 0 1591 1403"/>
                  <a:gd name="T11" fmla="*/ 1591 h 189"/>
                  <a:gd name="T12" fmla="+- 0 1991 1991"/>
                  <a:gd name="T13" fmla="*/ T12 w 397"/>
                  <a:gd name="T14" fmla="+- 0 1591 1403"/>
                  <a:gd name="T15" fmla="*/ 1591 h 189"/>
                  <a:gd name="T16" fmla="+- 0 1991 1991"/>
                  <a:gd name="T17" fmla="*/ T16 w 397"/>
                  <a:gd name="T18" fmla="+- 0 1403 1403"/>
                  <a:gd name="T19" fmla="*/ 1403 h 189"/>
                </a:gdLst>
                <a:ahLst/>
                <a:cxnLst>
                  <a:cxn ang="0">
                    <a:pos x="T1" y="T3"/>
                  </a:cxn>
                  <a:cxn ang="0">
                    <a:pos x="T5" y="T7"/>
                  </a:cxn>
                  <a:cxn ang="0">
                    <a:pos x="T9" y="T11"/>
                  </a:cxn>
                  <a:cxn ang="0">
                    <a:pos x="T13" y="T15"/>
                  </a:cxn>
                  <a:cxn ang="0">
                    <a:pos x="T17" y="T19"/>
                  </a:cxn>
                </a:cxnLst>
                <a:rect l="0" t="0" r="r" b="b"/>
                <a:pathLst>
                  <a:path w="397" h="189">
                    <a:moveTo>
                      <a:pt x="0" y="0"/>
                    </a:moveTo>
                    <a:lnTo>
                      <a:pt x="396" y="0"/>
                    </a:lnTo>
                    <a:lnTo>
                      <a:pt x="396" y="188"/>
                    </a:lnTo>
                    <a:lnTo>
                      <a:pt x="0" y="188"/>
                    </a:lnTo>
                    <a:lnTo>
                      <a:pt x="0" y="0"/>
                    </a:lnTo>
                    <a:close/>
                  </a:path>
                </a:pathLst>
              </a:custGeom>
              <a:noFill/>
              <a:ln w="15684">
                <a:solidFill>
                  <a:srgbClr val="9BD0D5"/>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50" name="Group 502"/>
            <p:cNvGrpSpPr>
              <a:grpSpLocks/>
            </p:cNvGrpSpPr>
            <p:nvPr/>
          </p:nvGrpSpPr>
          <p:grpSpPr bwMode="auto">
            <a:xfrm>
              <a:off x="2214" y="1427"/>
              <a:ext cx="151" cy="141"/>
              <a:chOff x="2214" y="1427"/>
              <a:chExt cx="151" cy="141"/>
            </a:xfrm>
          </p:grpSpPr>
          <p:sp>
            <p:nvSpPr>
              <p:cNvPr id="264" name="Freeform 503"/>
              <p:cNvSpPr>
                <a:spLocks/>
              </p:cNvSpPr>
              <p:nvPr/>
            </p:nvSpPr>
            <p:spPr bwMode="auto">
              <a:xfrm>
                <a:off x="2214" y="1427"/>
                <a:ext cx="151" cy="141"/>
              </a:xfrm>
              <a:custGeom>
                <a:avLst/>
                <a:gdLst>
                  <a:gd name="T0" fmla="+- 0 2365 2214"/>
                  <a:gd name="T1" fmla="*/ T0 w 151"/>
                  <a:gd name="T2" fmla="+- 0 1568 1427"/>
                  <a:gd name="T3" fmla="*/ 1568 h 141"/>
                  <a:gd name="T4" fmla="+- 0 2233 2214"/>
                  <a:gd name="T5" fmla="*/ T4 w 151"/>
                  <a:gd name="T6" fmla="+- 0 1556 1427"/>
                  <a:gd name="T7" fmla="*/ 1556 h 141"/>
                  <a:gd name="T8" fmla="+- 0 2243 2214"/>
                  <a:gd name="T9" fmla="*/ T8 w 151"/>
                  <a:gd name="T10" fmla="+- 0 1539 1427"/>
                  <a:gd name="T11" fmla="*/ 1539 h 141"/>
                  <a:gd name="T12" fmla="+- 0 2250 2214"/>
                  <a:gd name="T13" fmla="*/ T12 w 151"/>
                  <a:gd name="T14" fmla="+- 0 1520 1427"/>
                  <a:gd name="T15" fmla="*/ 1520 h 141"/>
                  <a:gd name="T16" fmla="+- 0 2241 2214"/>
                  <a:gd name="T17" fmla="*/ T16 w 151"/>
                  <a:gd name="T18" fmla="+- 0 1455 1427"/>
                  <a:gd name="T19" fmla="*/ 1455 h 141"/>
                  <a:gd name="T20" fmla="+- 0 2214 2214"/>
                  <a:gd name="T21" fmla="*/ T20 w 151"/>
                  <a:gd name="T22" fmla="+- 0 1427 1427"/>
                  <a:gd name="T23" fmla="*/ 1427 h 141"/>
                  <a:gd name="T24" fmla="+- 0 2365 2214"/>
                  <a:gd name="T25" fmla="*/ T24 w 151"/>
                  <a:gd name="T26" fmla="+- 0 1427 1427"/>
                  <a:gd name="T27" fmla="*/ 1427 h 141"/>
                  <a:gd name="T28" fmla="+- 0 2365 2214"/>
                  <a:gd name="T29" fmla="*/ T28 w 151"/>
                  <a:gd name="T30" fmla="+- 0 1568 1427"/>
                  <a:gd name="T31" fmla="*/ 1568 h 14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1" h="141">
                    <a:moveTo>
                      <a:pt x="151" y="141"/>
                    </a:moveTo>
                    <a:lnTo>
                      <a:pt x="19" y="129"/>
                    </a:lnTo>
                    <a:lnTo>
                      <a:pt x="29" y="112"/>
                    </a:lnTo>
                    <a:lnTo>
                      <a:pt x="36" y="93"/>
                    </a:lnTo>
                    <a:lnTo>
                      <a:pt x="27" y="28"/>
                    </a:lnTo>
                    <a:lnTo>
                      <a:pt x="0" y="0"/>
                    </a:lnTo>
                    <a:lnTo>
                      <a:pt x="151" y="0"/>
                    </a:lnTo>
                    <a:lnTo>
                      <a:pt x="151"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51" name="Group 500"/>
            <p:cNvGrpSpPr>
              <a:grpSpLocks/>
            </p:cNvGrpSpPr>
            <p:nvPr/>
          </p:nvGrpSpPr>
          <p:grpSpPr bwMode="auto">
            <a:xfrm>
              <a:off x="2011" y="1427"/>
              <a:ext cx="143" cy="141"/>
              <a:chOff x="2011" y="1427"/>
              <a:chExt cx="143" cy="141"/>
            </a:xfrm>
          </p:grpSpPr>
          <p:sp>
            <p:nvSpPr>
              <p:cNvPr id="263" name="Freeform 501"/>
              <p:cNvSpPr>
                <a:spLocks/>
              </p:cNvSpPr>
              <p:nvPr/>
            </p:nvSpPr>
            <p:spPr bwMode="auto">
              <a:xfrm>
                <a:off x="2011" y="1427"/>
                <a:ext cx="143" cy="141"/>
              </a:xfrm>
              <a:custGeom>
                <a:avLst/>
                <a:gdLst>
                  <a:gd name="T0" fmla="+- 0 2148 2011"/>
                  <a:gd name="T1" fmla="*/ T0 w 143"/>
                  <a:gd name="T2" fmla="+- 0 1568 1427"/>
                  <a:gd name="T3" fmla="*/ 1568 h 141"/>
                  <a:gd name="T4" fmla="+- 0 2011 2011"/>
                  <a:gd name="T5" fmla="*/ T4 w 143"/>
                  <a:gd name="T6" fmla="+- 0 1568 1427"/>
                  <a:gd name="T7" fmla="*/ 1568 h 141"/>
                  <a:gd name="T8" fmla="+- 0 2011 2011"/>
                  <a:gd name="T9" fmla="*/ T8 w 143"/>
                  <a:gd name="T10" fmla="+- 0 1427 1427"/>
                  <a:gd name="T11" fmla="*/ 1427 h 141"/>
                  <a:gd name="T12" fmla="+- 0 2153 2011"/>
                  <a:gd name="T13" fmla="*/ T12 w 143"/>
                  <a:gd name="T14" fmla="+- 0 1429 1427"/>
                  <a:gd name="T15" fmla="*/ 1429 h 141"/>
                  <a:gd name="T16" fmla="+- 0 2138 2011"/>
                  <a:gd name="T17" fmla="*/ T16 w 143"/>
                  <a:gd name="T18" fmla="+- 0 1441 1427"/>
                  <a:gd name="T19" fmla="*/ 1441 h 141"/>
                  <a:gd name="T20" fmla="+- 0 2127 2011"/>
                  <a:gd name="T21" fmla="*/ T20 w 143"/>
                  <a:gd name="T22" fmla="+- 0 1457 1427"/>
                  <a:gd name="T23" fmla="*/ 1457 h 141"/>
                  <a:gd name="T24" fmla="+- 0 2119 2011"/>
                  <a:gd name="T25" fmla="*/ T24 w 143"/>
                  <a:gd name="T26" fmla="+- 0 1478 1427"/>
                  <a:gd name="T27" fmla="*/ 1478 h 141"/>
                  <a:gd name="T28" fmla="+- 0 2117 2011"/>
                  <a:gd name="T29" fmla="*/ T28 w 143"/>
                  <a:gd name="T30" fmla="+- 0 1500 1427"/>
                  <a:gd name="T31" fmla="*/ 1500 h 141"/>
                  <a:gd name="T32" fmla="+- 0 2118 2011"/>
                  <a:gd name="T33" fmla="*/ T32 w 143"/>
                  <a:gd name="T34" fmla="+- 0 1516 1427"/>
                  <a:gd name="T35" fmla="*/ 1516 h 141"/>
                  <a:gd name="T36" fmla="+- 0 2124 2011"/>
                  <a:gd name="T37" fmla="*/ T36 w 143"/>
                  <a:gd name="T38" fmla="+- 0 1536 1427"/>
                  <a:gd name="T39" fmla="*/ 1536 h 141"/>
                  <a:gd name="T40" fmla="+- 0 2134 2011"/>
                  <a:gd name="T41" fmla="*/ T40 w 143"/>
                  <a:gd name="T42" fmla="+- 0 1553 1427"/>
                  <a:gd name="T43" fmla="*/ 1553 h 141"/>
                  <a:gd name="T44" fmla="+- 0 2148 2011"/>
                  <a:gd name="T45" fmla="*/ T44 w 143"/>
                  <a:gd name="T46" fmla="+- 0 1568 1427"/>
                  <a:gd name="T47" fmla="*/ 1568 h 1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43" h="141">
                    <a:moveTo>
                      <a:pt x="137" y="141"/>
                    </a:moveTo>
                    <a:lnTo>
                      <a:pt x="0" y="141"/>
                    </a:lnTo>
                    <a:lnTo>
                      <a:pt x="0" y="0"/>
                    </a:lnTo>
                    <a:lnTo>
                      <a:pt x="142" y="2"/>
                    </a:lnTo>
                    <a:lnTo>
                      <a:pt x="127" y="14"/>
                    </a:lnTo>
                    <a:lnTo>
                      <a:pt x="116" y="30"/>
                    </a:lnTo>
                    <a:lnTo>
                      <a:pt x="108" y="51"/>
                    </a:lnTo>
                    <a:lnTo>
                      <a:pt x="106" y="73"/>
                    </a:lnTo>
                    <a:lnTo>
                      <a:pt x="107" y="89"/>
                    </a:lnTo>
                    <a:lnTo>
                      <a:pt x="113" y="109"/>
                    </a:lnTo>
                    <a:lnTo>
                      <a:pt x="123" y="126"/>
                    </a:lnTo>
                    <a:lnTo>
                      <a:pt x="137" y="14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52" name="Group 494"/>
            <p:cNvGrpSpPr>
              <a:grpSpLocks/>
            </p:cNvGrpSpPr>
            <p:nvPr/>
          </p:nvGrpSpPr>
          <p:grpSpPr bwMode="auto">
            <a:xfrm>
              <a:off x="2155" y="1440"/>
              <a:ext cx="61" cy="112"/>
              <a:chOff x="2155" y="1440"/>
              <a:chExt cx="61" cy="112"/>
            </a:xfrm>
          </p:grpSpPr>
          <p:sp>
            <p:nvSpPr>
              <p:cNvPr id="258" name="Freeform 499"/>
              <p:cNvSpPr>
                <a:spLocks/>
              </p:cNvSpPr>
              <p:nvPr/>
            </p:nvSpPr>
            <p:spPr bwMode="auto">
              <a:xfrm>
                <a:off x="2155" y="1440"/>
                <a:ext cx="61" cy="112"/>
              </a:xfrm>
              <a:custGeom>
                <a:avLst/>
                <a:gdLst>
                  <a:gd name="T0" fmla="+- 0 2188 2155"/>
                  <a:gd name="T1" fmla="*/ T0 w 61"/>
                  <a:gd name="T2" fmla="+- 0 1531 1440"/>
                  <a:gd name="T3" fmla="*/ 1531 h 112"/>
                  <a:gd name="T4" fmla="+- 0 2182 2155"/>
                  <a:gd name="T5" fmla="*/ T4 w 61"/>
                  <a:gd name="T6" fmla="+- 0 1531 1440"/>
                  <a:gd name="T7" fmla="*/ 1531 h 112"/>
                  <a:gd name="T8" fmla="+- 0 2182 2155"/>
                  <a:gd name="T9" fmla="*/ T8 w 61"/>
                  <a:gd name="T10" fmla="+- 0 1497 1440"/>
                  <a:gd name="T11" fmla="*/ 1497 h 112"/>
                  <a:gd name="T12" fmla="+- 0 2174 2155"/>
                  <a:gd name="T13" fmla="*/ T12 w 61"/>
                  <a:gd name="T14" fmla="+- 0 1496 1440"/>
                  <a:gd name="T15" fmla="*/ 1496 h 112"/>
                  <a:gd name="T16" fmla="+- 0 2167 2155"/>
                  <a:gd name="T17" fmla="*/ T16 w 61"/>
                  <a:gd name="T18" fmla="+- 0 1493 1440"/>
                  <a:gd name="T19" fmla="*/ 1493 h 112"/>
                  <a:gd name="T20" fmla="+- 0 2159 2155"/>
                  <a:gd name="T21" fmla="*/ T20 w 61"/>
                  <a:gd name="T22" fmla="+- 0 1485 1440"/>
                  <a:gd name="T23" fmla="*/ 1485 h 112"/>
                  <a:gd name="T24" fmla="+- 0 2157 2155"/>
                  <a:gd name="T25" fmla="*/ T24 w 61"/>
                  <a:gd name="T26" fmla="+- 0 1480 1440"/>
                  <a:gd name="T27" fmla="*/ 1480 h 112"/>
                  <a:gd name="T28" fmla="+- 0 2157 2155"/>
                  <a:gd name="T29" fmla="*/ T28 w 61"/>
                  <a:gd name="T30" fmla="+- 0 1466 1440"/>
                  <a:gd name="T31" fmla="*/ 1466 h 112"/>
                  <a:gd name="T32" fmla="+- 0 2159 2155"/>
                  <a:gd name="T33" fmla="*/ T32 w 61"/>
                  <a:gd name="T34" fmla="+- 0 1461 1440"/>
                  <a:gd name="T35" fmla="*/ 1461 h 112"/>
                  <a:gd name="T36" fmla="+- 0 2168 2155"/>
                  <a:gd name="T37" fmla="*/ T36 w 61"/>
                  <a:gd name="T38" fmla="+- 0 1451 1440"/>
                  <a:gd name="T39" fmla="*/ 1451 h 112"/>
                  <a:gd name="T40" fmla="+- 0 2174 2155"/>
                  <a:gd name="T41" fmla="*/ T40 w 61"/>
                  <a:gd name="T42" fmla="+- 0 1449 1440"/>
                  <a:gd name="T43" fmla="*/ 1449 h 112"/>
                  <a:gd name="T44" fmla="+- 0 2182 2155"/>
                  <a:gd name="T45" fmla="*/ T44 w 61"/>
                  <a:gd name="T46" fmla="+- 0 1448 1440"/>
                  <a:gd name="T47" fmla="*/ 1448 h 112"/>
                  <a:gd name="T48" fmla="+- 0 2182 2155"/>
                  <a:gd name="T49" fmla="*/ T48 w 61"/>
                  <a:gd name="T50" fmla="+- 0 1440 1440"/>
                  <a:gd name="T51" fmla="*/ 1440 h 112"/>
                  <a:gd name="T52" fmla="+- 0 2188 2155"/>
                  <a:gd name="T53" fmla="*/ T52 w 61"/>
                  <a:gd name="T54" fmla="+- 0 1440 1440"/>
                  <a:gd name="T55" fmla="*/ 1440 h 112"/>
                  <a:gd name="T56" fmla="+- 0 2188 2155"/>
                  <a:gd name="T57" fmla="*/ T56 w 61"/>
                  <a:gd name="T58" fmla="+- 0 1448 1440"/>
                  <a:gd name="T59" fmla="*/ 1448 h 112"/>
                  <a:gd name="T60" fmla="+- 0 2196 2155"/>
                  <a:gd name="T61" fmla="*/ T60 w 61"/>
                  <a:gd name="T62" fmla="+- 0 1449 1440"/>
                  <a:gd name="T63" fmla="*/ 1449 h 112"/>
                  <a:gd name="T64" fmla="+- 0 2202 2155"/>
                  <a:gd name="T65" fmla="*/ T64 w 61"/>
                  <a:gd name="T66" fmla="+- 0 1451 1440"/>
                  <a:gd name="T67" fmla="*/ 1451 h 112"/>
                  <a:gd name="T68" fmla="+- 0 2207 2155"/>
                  <a:gd name="T69" fmla="*/ T68 w 61"/>
                  <a:gd name="T70" fmla="+- 0 1455 1440"/>
                  <a:gd name="T71" fmla="*/ 1455 h 112"/>
                  <a:gd name="T72" fmla="+- 0 2209 2155"/>
                  <a:gd name="T73" fmla="*/ T72 w 61"/>
                  <a:gd name="T74" fmla="+- 0 1458 1440"/>
                  <a:gd name="T75" fmla="*/ 1458 h 112"/>
                  <a:gd name="T76" fmla="+- 0 2168 2155"/>
                  <a:gd name="T77" fmla="*/ T76 w 61"/>
                  <a:gd name="T78" fmla="+- 0 1469 1440"/>
                  <a:gd name="T79" fmla="*/ 1469 h 112"/>
                  <a:gd name="T80" fmla="+- 0 2168 2155"/>
                  <a:gd name="T81" fmla="*/ T80 w 61"/>
                  <a:gd name="T82" fmla="+- 0 1476 1440"/>
                  <a:gd name="T83" fmla="*/ 1476 h 112"/>
                  <a:gd name="T84" fmla="+- 0 2169 2155"/>
                  <a:gd name="T85" fmla="*/ T84 w 61"/>
                  <a:gd name="T86" fmla="+- 0 1479 1440"/>
                  <a:gd name="T87" fmla="*/ 1479 h 112"/>
                  <a:gd name="T88" fmla="+- 0 2174 2155"/>
                  <a:gd name="T89" fmla="*/ T88 w 61"/>
                  <a:gd name="T90" fmla="+- 0 1484 1440"/>
                  <a:gd name="T91" fmla="*/ 1484 h 112"/>
                  <a:gd name="T92" fmla="+- 0 2178 2155"/>
                  <a:gd name="T93" fmla="*/ T92 w 61"/>
                  <a:gd name="T94" fmla="+- 0 1485 1440"/>
                  <a:gd name="T95" fmla="*/ 1485 h 112"/>
                  <a:gd name="T96" fmla="+- 0 2182 2155"/>
                  <a:gd name="T97" fmla="*/ T96 w 61"/>
                  <a:gd name="T98" fmla="+- 0 1486 1440"/>
                  <a:gd name="T99" fmla="*/ 1486 h 112"/>
                  <a:gd name="T100" fmla="+- 0 2188 2155"/>
                  <a:gd name="T101" fmla="*/ T100 w 61"/>
                  <a:gd name="T102" fmla="+- 0 1486 1440"/>
                  <a:gd name="T103" fmla="*/ 1486 h 112"/>
                  <a:gd name="T104" fmla="+- 0 2188 2155"/>
                  <a:gd name="T105" fmla="*/ T104 w 61"/>
                  <a:gd name="T106" fmla="+- 0 1487 1440"/>
                  <a:gd name="T107" fmla="*/ 1487 h 112"/>
                  <a:gd name="T108" fmla="+- 0 2197 2155"/>
                  <a:gd name="T109" fmla="*/ T108 w 61"/>
                  <a:gd name="T110" fmla="+- 0 1490 1440"/>
                  <a:gd name="T111" fmla="*/ 1490 h 112"/>
                  <a:gd name="T112" fmla="+- 0 2204 2155"/>
                  <a:gd name="T113" fmla="*/ T112 w 61"/>
                  <a:gd name="T114" fmla="+- 0 1493 1440"/>
                  <a:gd name="T115" fmla="*/ 1493 h 112"/>
                  <a:gd name="T116" fmla="+- 0 2213 2155"/>
                  <a:gd name="T117" fmla="*/ T116 w 61"/>
                  <a:gd name="T118" fmla="+- 0 1499 1440"/>
                  <a:gd name="T119" fmla="*/ 1499 h 112"/>
                  <a:gd name="T120" fmla="+- 0 2188 2155"/>
                  <a:gd name="T121" fmla="*/ T120 w 61"/>
                  <a:gd name="T122" fmla="+- 0 1499 1440"/>
                  <a:gd name="T123" fmla="*/ 1499 h 112"/>
                  <a:gd name="T124" fmla="+- 0 2188 2155"/>
                  <a:gd name="T125" fmla="*/ T124 w 61"/>
                  <a:gd name="T126" fmla="+- 0 1531 1440"/>
                  <a:gd name="T127" fmla="*/ 1531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61" h="112">
                    <a:moveTo>
                      <a:pt x="33" y="91"/>
                    </a:moveTo>
                    <a:lnTo>
                      <a:pt x="27" y="91"/>
                    </a:lnTo>
                    <a:lnTo>
                      <a:pt x="27" y="57"/>
                    </a:lnTo>
                    <a:lnTo>
                      <a:pt x="19" y="56"/>
                    </a:lnTo>
                    <a:lnTo>
                      <a:pt x="12" y="53"/>
                    </a:lnTo>
                    <a:lnTo>
                      <a:pt x="4" y="45"/>
                    </a:lnTo>
                    <a:lnTo>
                      <a:pt x="2" y="40"/>
                    </a:lnTo>
                    <a:lnTo>
                      <a:pt x="2" y="26"/>
                    </a:lnTo>
                    <a:lnTo>
                      <a:pt x="4" y="21"/>
                    </a:lnTo>
                    <a:lnTo>
                      <a:pt x="13" y="11"/>
                    </a:lnTo>
                    <a:lnTo>
                      <a:pt x="19" y="9"/>
                    </a:lnTo>
                    <a:lnTo>
                      <a:pt x="27" y="8"/>
                    </a:lnTo>
                    <a:lnTo>
                      <a:pt x="27" y="0"/>
                    </a:lnTo>
                    <a:lnTo>
                      <a:pt x="33" y="0"/>
                    </a:lnTo>
                    <a:lnTo>
                      <a:pt x="33" y="8"/>
                    </a:lnTo>
                    <a:lnTo>
                      <a:pt x="41" y="9"/>
                    </a:lnTo>
                    <a:lnTo>
                      <a:pt x="47" y="11"/>
                    </a:lnTo>
                    <a:lnTo>
                      <a:pt x="52" y="15"/>
                    </a:lnTo>
                    <a:lnTo>
                      <a:pt x="54" y="18"/>
                    </a:lnTo>
                    <a:lnTo>
                      <a:pt x="13" y="29"/>
                    </a:lnTo>
                    <a:lnTo>
                      <a:pt x="13" y="36"/>
                    </a:lnTo>
                    <a:lnTo>
                      <a:pt x="14" y="39"/>
                    </a:lnTo>
                    <a:lnTo>
                      <a:pt x="19" y="44"/>
                    </a:lnTo>
                    <a:lnTo>
                      <a:pt x="23" y="45"/>
                    </a:lnTo>
                    <a:lnTo>
                      <a:pt x="27" y="46"/>
                    </a:lnTo>
                    <a:lnTo>
                      <a:pt x="33" y="46"/>
                    </a:lnTo>
                    <a:lnTo>
                      <a:pt x="33" y="47"/>
                    </a:lnTo>
                    <a:lnTo>
                      <a:pt x="42" y="50"/>
                    </a:lnTo>
                    <a:lnTo>
                      <a:pt x="49" y="53"/>
                    </a:lnTo>
                    <a:lnTo>
                      <a:pt x="58" y="59"/>
                    </a:lnTo>
                    <a:lnTo>
                      <a:pt x="33" y="59"/>
                    </a:lnTo>
                    <a:lnTo>
                      <a:pt x="33"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59" name="Freeform 498"/>
              <p:cNvSpPr>
                <a:spLocks/>
              </p:cNvSpPr>
              <p:nvPr/>
            </p:nvSpPr>
            <p:spPr bwMode="auto">
              <a:xfrm>
                <a:off x="2155" y="1440"/>
                <a:ext cx="61" cy="112"/>
              </a:xfrm>
              <a:custGeom>
                <a:avLst/>
                <a:gdLst>
                  <a:gd name="T0" fmla="+- 0 2188 2155"/>
                  <a:gd name="T1" fmla="*/ T0 w 61"/>
                  <a:gd name="T2" fmla="+- 0 1486 1440"/>
                  <a:gd name="T3" fmla="*/ 1486 h 112"/>
                  <a:gd name="T4" fmla="+- 0 2182 2155"/>
                  <a:gd name="T5" fmla="*/ T4 w 61"/>
                  <a:gd name="T6" fmla="+- 0 1486 1440"/>
                  <a:gd name="T7" fmla="*/ 1486 h 112"/>
                  <a:gd name="T8" fmla="+- 0 2182 2155"/>
                  <a:gd name="T9" fmla="*/ T8 w 61"/>
                  <a:gd name="T10" fmla="+- 0 1458 1440"/>
                  <a:gd name="T11" fmla="*/ 1458 h 112"/>
                  <a:gd name="T12" fmla="+- 0 2209 2155"/>
                  <a:gd name="T13" fmla="*/ T12 w 61"/>
                  <a:gd name="T14" fmla="+- 0 1458 1440"/>
                  <a:gd name="T15" fmla="*/ 1458 h 112"/>
                  <a:gd name="T16" fmla="+- 0 2188 2155"/>
                  <a:gd name="T17" fmla="*/ T16 w 61"/>
                  <a:gd name="T18" fmla="+- 0 1458 1440"/>
                  <a:gd name="T19" fmla="*/ 1458 h 112"/>
                  <a:gd name="T20" fmla="+- 0 2188 2155"/>
                  <a:gd name="T21" fmla="*/ T20 w 61"/>
                  <a:gd name="T22" fmla="+- 0 1486 1440"/>
                  <a:gd name="T23" fmla="*/ 1486 h 112"/>
                </a:gdLst>
                <a:ahLst/>
                <a:cxnLst>
                  <a:cxn ang="0">
                    <a:pos x="T1" y="T3"/>
                  </a:cxn>
                  <a:cxn ang="0">
                    <a:pos x="T5" y="T7"/>
                  </a:cxn>
                  <a:cxn ang="0">
                    <a:pos x="T9" y="T11"/>
                  </a:cxn>
                  <a:cxn ang="0">
                    <a:pos x="T13" y="T15"/>
                  </a:cxn>
                  <a:cxn ang="0">
                    <a:pos x="T17" y="T19"/>
                  </a:cxn>
                  <a:cxn ang="0">
                    <a:pos x="T21" y="T23"/>
                  </a:cxn>
                </a:cxnLst>
                <a:rect l="0" t="0" r="r" b="b"/>
                <a:pathLst>
                  <a:path w="61" h="112">
                    <a:moveTo>
                      <a:pt x="33" y="46"/>
                    </a:moveTo>
                    <a:lnTo>
                      <a:pt x="27" y="46"/>
                    </a:lnTo>
                    <a:lnTo>
                      <a:pt x="27" y="18"/>
                    </a:lnTo>
                    <a:lnTo>
                      <a:pt x="54" y="18"/>
                    </a:lnTo>
                    <a:lnTo>
                      <a:pt x="33" y="18"/>
                    </a:lnTo>
                    <a:lnTo>
                      <a:pt x="33" y="46"/>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0" name="Freeform 497"/>
              <p:cNvSpPr>
                <a:spLocks/>
              </p:cNvSpPr>
              <p:nvPr/>
            </p:nvSpPr>
            <p:spPr bwMode="auto">
              <a:xfrm>
                <a:off x="2155" y="1440"/>
                <a:ext cx="61" cy="112"/>
              </a:xfrm>
              <a:custGeom>
                <a:avLst/>
                <a:gdLst>
                  <a:gd name="T0" fmla="+- 0 2213 2155"/>
                  <a:gd name="T1" fmla="*/ T0 w 61"/>
                  <a:gd name="T2" fmla="+- 0 1472 1440"/>
                  <a:gd name="T3" fmla="*/ 1472 h 112"/>
                  <a:gd name="T4" fmla="+- 0 2203 2155"/>
                  <a:gd name="T5" fmla="*/ T4 w 61"/>
                  <a:gd name="T6" fmla="+- 0 1472 1440"/>
                  <a:gd name="T7" fmla="*/ 1472 h 112"/>
                  <a:gd name="T8" fmla="+- 0 2202 2155"/>
                  <a:gd name="T9" fmla="*/ T8 w 61"/>
                  <a:gd name="T10" fmla="+- 0 1469 1440"/>
                  <a:gd name="T11" fmla="*/ 1469 h 112"/>
                  <a:gd name="T12" fmla="+- 0 2202 2155"/>
                  <a:gd name="T13" fmla="*/ T12 w 61"/>
                  <a:gd name="T14" fmla="+- 0 1466 1440"/>
                  <a:gd name="T15" fmla="*/ 1466 h 112"/>
                  <a:gd name="T16" fmla="+- 0 2200 2155"/>
                  <a:gd name="T17" fmla="*/ T16 w 61"/>
                  <a:gd name="T18" fmla="+- 0 1464 1440"/>
                  <a:gd name="T19" fmla="*/ 1464 h 112"/>
                  <a:gd name="T20" fmla="+- 0 2198 2155"/>
                  <a:gd name="T21" fmla="*/ T20 w 61"/>
                  <a:gd name="T22" fmla="+- 0 1460 1440"/>
                  <a:gd name="T23" fmla="*/ 1460 h 112"/>
                  <a:gd name="T24" fmla="+- 0 2194 2155"/>
                  <a:gd name="T25" fmla="*/ T24 w 61"/>
                  <a:gd name="T26" fmla="+- 0 1458 1440"/>
                  <a:gd name="T27" fmla="*/ 1458 h 112"/>
                  <a:gd name="T28" fmla="+- 0 2188 2155"/>
                  <a:gd name="T29" fmla="*/ T28 w 61"/>
                  <a:gd name="T30" fmla="+- 0 1458 1440"/>
                  <a:gd name="T31" fmla="*/ 1458 h 112"/>
                  <a:gd name="T32" fmla="+- 0 2209 2155"/>
                  <a:gd name="T33" fmla="*/ T32 w 61"/>
                  <a:gd name="T34" fmla="+- 0 1458 1440"/>
                  <a:gd name="T35" fmla="*/ 1458 h 112"/>
                  <a:gd name="T36" fmla="+- 0 2211 2155"/>
                  <a:gd name="T37" fmla="*/ T36 w 61"/>
                  <a:gd name="T38" fmla="+- 0 1460 1440"/>
                  <a:gd name="T39" fmla="*/ 1460 h 112"/>
                  <a:gd name="T40" fmla="+- 0 2213 2155"/>
                  <a:gd name="T41" fmla="*/ T40 w 61"/>
                  <a:gd name="T42" fmla="+- 0 1465 1440"/>
                  <a:gd name="T43" fmla="*/ 1465 h 112"/>
                  <a:gd name="T44" fmla="+- 0 2213 2155"/>
                  <a:gd name="T45" fmla="*/ T44 w 61"/>
                  <a:gd name="T46" fmla="+- 0 1472 1440"/>
                  <a:gd name="T47" fmla="*/ 1472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1" h="112">
                    <a:moveTo>
                      <a:pt x="58" y="32"/>
                    </a:moveTo>
                    <a:lnTo>
                      <a:pt x="48" y="32"/>
                    </a:lnTo>
                    <a:lnTo>
                      <a:pt x="47" y="29"/>
                    </a:lnTo>
                    <a:lnTo>
                      <a:pt x="47" y="26"/>
                    </a:lnTo>
                    <a:lnTo>
                      <a:pt x="45" y="24"/>
                    </a:lnTo>
                    <a:lnTo>
                      <a:pt x="43" y="20"/>
                    </a:lnTo>
                    <a:lnTo>
                      <a:pt x="39" y="18"/>
                    </a:lnTo>
                    <a:lnTo>
                      <a:pt x="33" y="18"/>
                    </a:lnTo>
                    <a:lnTo>
                      <a:pt x="54" y="18"/>
                    </a:lnTo>
                    <a:lnTo>
                      <a:pt x="56" y="20"/>
                    </a:lnTo>
                    <a:lnTo>
                      <a:pt x="58" y="25"/>
                    </a:lnTo>
                    <a:lnTo>
                      <a:pt x="58" y="3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1" name="Freeform 496"/>
              <p:cNvSpPr>
                <a:spLocks/>
              </p:cNvSpPr>
              <p:nvPr/>
            </p:nvSpPr>
            <p:spPr bwMode="auto">
              <a:xfrm>
                <a:off x="2155" y="1440"/>
                <a:ext cx="61" cy="112"/>
              </a:xfrm>
              <a:custGeom>
                <a:avLst/>
                <a:gdLst>
                  <a:gd name="T0" fmla="+- 0 2211 2155"/>
                  <a:gd name="T1" fmla="*/ T0 w 61"/>
                  <a:gd name="T2" fmla="+- 0 1531 1440"/>
                  <a:gd name="T3" fmla="*/ 1531 h 112"/>
                  <a:gd name="T4" fmla="+- 0 2188 2155"/>
                  <a:gd name="T5" fmla="*/ T4 w 61"/>
                  <a:gd name="T6" fmla="+- 0 1531 1440"/>
                  <a:gd name="T7" fmla="*/ 1531 h 112"/>
                  <a:gd name="T8" fmla="+- 0 2195 2155"/>
                  <a:gd name="T9" fmla="*/ T8 w 61"/>
                  <a:gd name="T10" fmla="+- 0 1531 1440"/>
                  <a:gd name="T11" fmla="*/ 1531 h 112"/>
                  <a:gd name="T12" fmla="+- 0 2200 2155"/>
                  <a:gd name="T13" fmla="*/ T12 w 61"/>
                  <a:gd name="T14" fmla="+- 0 1528 1440"/>
                  <a:gd name="T15" fmla="*/ 1528 h 112"/>
                  <a:gd name="T16" fmla="+- 0 2204 2155"/>
                  <a:gd name="T17" fmla="*/ T16 w 61"/>
                  <a:gd name="T18" fmla="+- 0 1521 1440"/>
                  <a:gd name="T19" fmla="*/ 1521 h 112"/>
                  <a:gd name="T20" fmla="+- 0 2204 2155"/>
                  <a:gd name="T21" fmla="*/ T20 w 61"/>
                  <a:gd name="T22" fmla="+- 0 1518 1440"/>
                  <a:gd name="T23" fmla="*/ 1518 h 112"/>
                  <a:gd name="T24" fmla="+- 0 2204 2155"/>
                  <a:gd name="T25" fmla="*/ T24 w 61"/>
                  <a:gd name="T26" fmla="+- 0 1510 1440"/>
                  <a:gd name="T27" fmla="*/ 1510 h 112"/>
                  <a:gd name="T28" fmla="+- 0 2203 2155"/>
                  <a:gd name="T29" fmla="*/ T28 w 61"/>
                  <a:gd name="T30" fmla="+- 0 1506 1440"/>
                  <a:gd name="T31" fmla="*/ 1506 h 112"/>
                  <a:gd name="T32" fmla="+- 0 2199 2155"/>
                  <a:gd name="T33" fmla="*/ T32 w 61"/>
                  <a:gd name="T34" fmla="+- 0 1503 1440"/>
                  <a:gd name="T35" fmla="*/ 1503 h 112"/>
                  <a:gd name="T36" fmla="+- 0 2197 2155"/>
                  <a:gd name="T37" fmla="*/ T36 w 61"/>
                  <a:gd name="T38" fmla="+- 0 1502 1440"/>
                  <a:gd name="T39" fmla="*/ 1502 h 112"/>
                  <a:gd name="T40" fmla="+- 0 2193 2155"/>
                  <a:gd name="T41" fmla="*/ T40 w 61"/>
                  <a:gd name="T42" fmla="+- 0 1500 1440"/>
                  <a:gd name="T43" fmla="*/ 1500 h 112"/>
                  <a:gd name="T44" fmla="+- 0 2188 2155"/>
                  <a:gd name="T45" fmla="*/ T44 w 61"/>
                  <a:gd name="T46" fmla="+- 0 1499 1440"/>
                  <a:gd name="T47" fmla="*/ 1499 h 112"/>
                  <a:gd name="T48" fmla="+- 0 2213 2155"/>
                  <a:gd name="T49" fmla="*/ T48 w 61"/>
                  <a:gd name="T50" fmla="+- 0 1499 1440"/>
                  <a:gd name="T51" fmla="*/ 1499 h 112"/>
                  <a:gd name="T52" fmla="+- 0 2215 2155"/>
                  <a:gd name="T53" fmla="*/ T52 w 61"/>
                  <a:gd name="T54" fmla="+- 0 1504 1440"/>
                  <a:gd name="T55" fmla="*/ 1504 h 112"/>
                  <a:gd name="T56" fmla="+- 0 2215 2155"/>
                  <a:gd name="T57" fmla="*/ T56 w 61"/>
                  <a:gd name="T58" fmla="+- 0 1523 1440"/>
                  <a:gd name="T59" fmla="*/ 1523 h 112"/>
                  <a:gd name="T60" fmla="+- 0 2212 2155"/>
                  <a:gd name="T61" fmla="*/ T60 w 61"/>
                  <a:gd name="T62" fmla="+- 0 1531 1440"/>
                  <a:gd name="T63" fmla="*/ 1531 h 112"/>
                  <a:gd name="T64" fmla="+- 0 2211 2155"/>
                  <a:gd name="T65" fmla="*/ T64 w 61"/>
                  <a:gd name="T66" fmla="+- 0 1531 1440"/>
                  <a:gd name="T67" fmla="*/ 1531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1" h="112">
                    <a:moveTo>
                      <a:pt x="56" y="91"/>
                    </a:moveTo>
                    <a:lnTo>
                      <a:pt x="33" y="91"/>
                    </a:lnTo>
                    <a:lnTo>
                      <a:pt x="40" y="91"/>
                    </a:lnTo>
                    <a:lnTo>
                      <a:pt x="45" y="88"/>
                    </a:lnTo>
                    <a:lnTo>
                      <a:pt x="49" y="81"/>
                    </a:lnTo>
                    <a:lnTo>
                      <a:pt x="49" y="78"/>
                    </a:lnTo>
                    <a:lnTo>
                      <a:pt x="49" y="70"/>
                    </a:lnTo>
                    <a:lnTo>
                      <a:pt x="48" y="66"/>
                    </a:lnTo>
                    <a:lnTo>
                      <a:pt x="44" y="63"/>
                    </a:lnTo>
                    <a:lnTo>
                      <a:pt x="42" y="62"/>
                    </a:lnTo>
                    <a:lnTo>
                      <a:pt x="38" y="60"/>
                    </a:lnTo>
                    <a:lnTo>
                      <a:pt x="33" y="59"/>
                    </a:lnTo>
                    <a:lnTo>
                      <a:pt x="58" y="59"/>
                    </a:lnTo>
                    <a:lnTo>
                      <a:pt x="60" y="64"/>
                    </a:lnTo>
                    <a:lnTo>
                      <a:pt x="60" y="83"/>
                    </a:lnTo>
                    <a:lnTo>
                      <a:pt x="57" y="91"/>
                    </a:lnTo>
                    <a:lnTo>
                      <a:pt x="56" y="91"/>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2" name="Freeform 495"/>
              <p:cNvSpPr>
                <a:spLocks/>
              </p:cNvSpPr>
              <p:nvPr/>
            </p:nvSpPr>
            <p:spPr bwMode="auto">
              <a:xfrm>
                <a:off x="2155" y="1440"/>
                <a:ext cx="61" cy="112"/>
              </a:xfrm>
              <a:custGeom>
                <a:avLst/>
                <a:gdLst>
                  <a:gd name="T0" fmla="+- 0 2188 2155"/>
                  <a:gd name="T1" fmla="*/ T0 w 61"/>
                  <a:gd name="T2" fmla="+- 0 1552 1440"/>
                  <a:gd name="T3" fmla="*/ 1552 h 112"/>
                  <a:gd name="T4" fmla="+- 0 2182 2155"/>
                  <a:gd name="T5" fmla="*/ T4 w 61"/>
                  <a:gd name="T6" fmla="+- 0 1552 1440"/>
                  <a:gd name="T7" fmla="*/ 1552 h 112"/>
                  <a:gd name="T8" fmla="+- 0 2182 2155"/>
                  <a:gd name="T9" fmla="*/ T8 w 61"/>
                  <a:gd name="T10" fmla="+- 0 1540 1440"/>
                  <a:gd name="T11" fmla="*/ 1540 h 112"/>
                  <a:gd name="T12" fmla="+- 0 2171 2155"/>
                  <a:gd name="T13" fmla="*/ T12 w 61"/>
                  <a:gd name="T14" fmla="+- 0 1539 1440"/>
                  <a:gd name="T15" fmla="*/ 1539 h 112"/>
                  <a:gd name="T16" fmla="+- 0 2163 2155"/>
                  <a:gd name="T17" fmla="*/ T16 w 61"/>
                  <a:gd name="T18" fmla="+- 0 1535 1440"/>
                  <a:gd name="T19" fmla="*/ 1535 h 112"/>
                  <a:gd name="T20" fmla="+- 0 2158 2155"/>
                  <a:gd name="T21" fmla="*/ T20 w 61"/>
                  <a:gd name="T22" fmla="+- 0 1528 1440"/>
                  <a:gd name="T23" fmla="*/ 1528 h 112"/>
                  <a:gd name="T24" fmla="+- 0 2156 2155"/>
                  <a:gd name="T25" fmla="*/ T24 w 61"/>
                  <a:gd name="T26" fmla="+- 0 1523 1440"/>
                  <a:gd name="T27" fmla="*/ 1523 h 112"/>
                  <a:gd name="T28" fmla="+- 0 2155 2155"/>
                  <a:gd name="T29" fmla="*/ T28 w 61"/>
                  <a:gd name="T30" fmla="+- 0 1518 1440"/>
                  <a:gd name="T31" fmla="*/ 1518 h 112"/>
                  <a:gd name="T32" fmla="+- 0 2155 2155"/>
                  <a:gd name="T33" fmla="*/ T32 w 61"/>
                  <a:gd name="T34" fmla="+- 0 1511 1440"/>
                  <a:gd name="T35" fmla="*/ 1511 h 112"/>
                  <a:gd name="T36" fmla="+- 0 2166 2155"/>
                  <a:gd name="T37" fmla="*/ T36 w 61"/>
                  <a:gd name="T38" fmla="+- 0 1511 1440"/>
                  <a:gd name="T39" fmla="*/ 1511 h 112"/>
                  <a:gd name="T40" fmla="+- 0 2166 2155"/>
                  <a:gd name="T41" fmla="*/ T40 w 61"/>
                  <a:gd name="T42" fmla="+- 0 1516 1440"/>
                  <a:gd name="T43" fmla="*/ 1516 h 112"/>
                  <a:gd name="T44" fmla="+- 0 2167 2155"/>
                  <a:gd name="T45" fmla="*/ T44 w 61"/>
                  <a:gd name="T46" fmla="+- 0 1520 1440"/>
                  <a:gd name="T47" fmla="*/ 1520 h 112"/>
                  <a:gd name="T48" fmla="+- 0 2171 2155"/>
                  <a:gd name="T49" fmla="*/ T48 w 61"/>
                  <a:gd name="T50" fmla="+- 0 1528 1440"/>
                  <a:gd name="T51" fmla="*/ 1528 h 112"/>
                  <a:gd name="T52" fmla="+- 0 2175 2155"/>
                  <a:gd name="T53" fmla="*/ T52 w 61"/>
                  <a:gd name="T54" fmla="+- 0 1530 1440"/>
                  <a:gd name="T55" fmla="*/ 1530 h 112"/>
                  <a:gd name="T56" fmla="+- 0 2182 2155"/>
                  <a:gd name="T57" fmla="*/ T56 w 61"/>
                  <a:gd name="T58" fmla="+- 0 1531 1440"/>
                  <a:gd name="T59" fmla="*/ 1531 h 112"/>
                  <a:gd name="T60" fmla="+- 0 2188 2155"/>
                  <a:gd name="T61" fmla="*/ T60 w 61"/>
                  <a:gd name="T62" fmla="+- 0 1531 1440"/>
                  <a:gd name="T63" fmla="*/ 1531 h 112"/>
                  <a:gd name="T64" fmla="+- 0 2188 2155"/>
                  <a:gd name="T65" fmla="*/ T64 w 61"/>
                  <a:gd name="T66" fmla="+- 0 1531 1440"/>
                  <a:gd name="T67" fmla="*/ 1531 h 112"/>
                  <a:gd name="T68" fmla="+- 0 2211 2155"/>
                  <a:gd name="T69" fmla="*/ T68 w 61"/>
                  <a:gd name="T70" fmla="+- 0 1531 1440"/>
                  <a:gd name="T71" fmla="*/ 1531 h 112"/>
                  <a:gd name="T72" fmla="+- 0 2205 2155"/>
                  <a:gd name="T73" fmla="*/ T72 w 61"/>
                  <a:gd name="T74" fmla="+- 0 1535 1440"/>
                  <a:gd name="T75" fmla="*/ 1535 h 112"/>
                  <a:gd name="T76" fmla="+- 0 2201 2155"/>
                  <a:gd name="T77" fmla="*/ T76 w 61"/>
                  <a:gd name="T78" fmla="+- 0 1538 1440"/>
                  <a:gd name="T79" fmla="*/ 1538 h 112"/>
                  <a:gd name="T80" fmla="+- 0 2195 2155"/>
                  <a:gd name="T81" fmla="*/ T80 w 61"/>
                  <a:gd name="T82" fmla="+- 0 1539 1440"/>
                  <a:gd name="T83" fmla="*/ 1539 h 112"/>
                  <a:gd name="T84" fmla="+- 0 2188 2155"/>
                  <a:gd name="T85" fmla="*/ T84 w 61"/>
                  <a:gd name="T86" fmla="+- 0 1540 1440"/>
                  <a:gd name="T87" fmla="*/ 1540 h 112"/>
                  <a:gd name="T88" fmla="+- 0 2188 2155"/>
                  <a:gd name="T89" fmla="*/ T88 w 61"/>
                  <a:gd name="T90" fmla="+- 0 1552 1440"/>
                  <a:gd name="T91" fmla="*/ 1552 h 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61" h="112">
                    <a:moveTo>
                      <a:pt x="33" y="112"/>
                    </a:moveTo>
                    <a:lnTo>
                      <a:pt x="27" y="112"/>
                    </a:lnTo>
                    <a:lnTo>
                      <a:pt x="27" y="100"/>
                    </a:lnTo>
                    <a:lnTo>
                      <a:pt x="16" y="99"/>
                    </a:lnTo>
                    <a:lnTo>
                      <a:pt x="8" y="95"/>
                    </a:lnTo>
                    <a:lnTo>
                      <a:pt x="3" y="88"/>
                    </a:lnTo>
                    <a:lnTo>
                      <a:pt x="1" y="83"/>
                    </a:lnTo>
                    <a:lnTo>
                      <a:pt x="0" y="78"/>
                    </a:lnTo>
                    <a:lnTo>
                      <a:pt x="0" y="71"/>
                    </a:lnTo>
                    <a:lnTo>
                      <a:pt x="11" y="71"/>
                    </a:lnTo>
                    <a:lnTo>
                      <a:pt x="11" y="76"/>
                    </a:lnTo>
                    <a:lnTo>
                      <a:pt x="12" y="80"/>
                    </a:lnTo>
                    <a:lnTo>
                      <a:pt x="16" y="88"/>
                    </a:lnTo>
                    <a:lnTo>
                      <a:pt x="20" y="90"/>
                    </a:lnTo>
                    <a:lnTo>
                      <a:pt x="27" y="91"/>
                    </a:lnTo>
                    <a:lnTo>
                      <a:pt x="33" y="91"/>
                    </a:lnTo>
                    <a:lnTo>
                      <a:pt x="56" y="91"/>
                    </a:lnTo>
                    <a:lnTo>
                      <a:pt x="50" y="95"/>
                    </a:lnTo>
                    <a:lnTo>
                      <a:pt x="46" y="98"/>
                    </a:lnTo>
                    <a:lnTo>
                      <a:pt x="40" y="99"/>
                    </a:lnTo>
                    <a:lnTo>
                      <a:pt x="33" y="100"/>
                    </a:lnTo>
                    <a:lnTo>
                      <a:pt x="33" y="112"/>
                    </a:lnTo>
                    <a:close/>
                  </a:path>
                </a:pathLst>
              </a:custGeom>
              <a:solidFill>
                <a:srgbClr val="9BD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53" name="Group 489"/>
            <p:cNvGrpSpPr>
              <a:grpSpLocks/>
            </p:cNvGrpSpPr>
            <p:nvPr/>
          </p:nvGrpSpPr>
          <p:grpSpPr bwMode="auto">
            <a:xfrm>
              <a:off x="5" y="5"/>
              <a:ext cx="10800" cy="4979"/>
              <a:chOff x="5" y="5"/>
              <a:chExt cx="10800" cy="4979"/>
            </a:xfrm>
          </p:grpSpPr>
          <p:sp>
            <p:nvSpPr>
              <p:cNvPr id="254" name="Freeform 493"/>
              <p:cNvSpPr>
                <a:spLocks/>
              </p:cNvSpPr>
              <p:nvPr/>
            </p:nvSpPr>
            <p:spPr bwMode="auto">
              <a:xfrm>
                <a:off x="5" y="5"/>
                <a:ext cx="10800" cy="4979"/>
              </a:xfrm>
              <a:custGeom>
                <a:avLst/>
                <a:gdLst>
                  <a:gd name="T0" fmla="+- 0 5 5"/>
                  <a:gd name="T1" fmla="*/ T0 w 10800"/>
                  <a:gd name="T2" fmla="+- 0 4984 5"/>
                  <a:gd name="T3" fmla="*/ 4984 h 4979"/>
                  <a:gd name="T4" fmla="+- 0 10805 5"/>
                  <a:gd name="T5" fmla="*/ T4 w 10800"/>
                  <a:gd name="T6" fmla="+- 0 4984 5"/>
                  <a:gd name="T7" fmla="*/ 4984 h 4979"/>
                  <a:gd name="T8" fmla="+- 0 10805 5"/>
                  <a:gd name="T9" fmla="*/ T8 w 10800"/>
                  <a:gd name="T10" fmla="+- 0 5 5"/>
                  <a:gd name="T11" fmla="*/ 5 h 4979"/>
                  <a:gd name="T12" fmla="+- 0 5 5"/>
                  <a:gd name="T13" fmla="*/ T12 w 10800"/>
                  <a:gd name="T14" fmla="+- 0 5 5"/>
                  <a:gd name="T15" fmla="*/ 5 h 4979"/>
                  <a:gd name="T16" fmla="+- 0 5 5"/>
                  <a:gd name="T17" fmla="*/ T16 w 10800"/>
                  <a:gd name="T18" fmla="+- 0 4984 5"/>
                  <a:gd name="T19" fmla="*/ 4984 h 4979"/>
                </a:gdLst>
                <a:ahLst/>
                <a:cxnLst>
                  <a:cxn ang="0">
                    <a:pos x="T1" y="T3"/>
                  </a:cxn>
                  <a:cxn ang="0">
                    <a:pos x="T5" y="T7"/>
                  </a:cxn>
                  <a:cxn ang="0">
                    <a:pos x="T9" y="T11"/>
                  </a:cxn>
                  <a:cxn ang="0">
                    <a:pos x="T13" y="T15"/>
                  </a:cxn>
                  <a:cxn ang="0">
                    <a:pos x="T17" y="T19"/>
                  </a:cxn>
                </a:cxnLst>
                <a:rect l="0" t="0" r="r" b="b"/>
                <a:pathLst>
                  <a:path w="10800" h="4979">
                    <a:moveTo>
                      <a:pt x="0" y="4979"/>
                    </a:moveTo>
                    <a:lnTo>
                      <a:pt x="10800" y="4979"/>
                    </a:lnTo>
                    <a:lnTo>
                      <a:pt x="10800" y="0"/>
                    </a:lnTo>
                    <a:lnTo>
                      <a:pt x="0" y="0"/>
                    </a:lnTo>
                    <a:lnTo>
                      <a:pt x="0" y="4979"/>
                    </a:lnTo>
                    <a:close/>
                  </a:path>
                </a:pathLst>
              </a:custGeom>
              <a:noFill/>
              <a:ln w="6350">
                <a:solidFill>
                  <a:srgbClr val="4C5A52"/>
                </a:solidFill>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55" name="Text Box 492"/>
              <p:cNvSpPr txBox="1">
                <a:spLocks noChangeArrowheads="1"/>
              </p:cNvSpPr>
              <p:nvPr/>
            </p:nvSpPr>
            <p:spPr bwMode="auto">
              <a:xfrm>
                <a:off x="480" y="304"/>
                <a:ext cx="9744" cy="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ctr" eaLnBrk="0" fontAlgn="base" hangingPunct="0">
                  <a:spcBef>
                    <a:spcPct val="0"/>
                  </a:spcBef>
                  <a:spcAft>
                    <a:spcPct val="0"/>
                  </a:spcAft>
                </a:pPr>
                <a:r>
                  <a:rPr lang="en-US" altLang="en-US" sz="1500" b="1" dirty="0">
                    <a:latin typeface="Calibri" panose="020F0502020204030204" pitchFamily="34" charset="0"/>
                    <a:ea typeface="Calibri" panose="020F0502020204030204" pitchFamily="34" charset="0"/>
                    <a:cs typeface="Times New Roman" panose="02020603050405020304" pitchFamily="18" charset="0"/>
                  </a:rPr>
                  <a:t>Governmental Public Health Spending Accounts for Only 3% of the $2.9</a:t>
                </a:r>
                <a:endParaRPr lang="en-US" altLang="en-US" sz="1500" dirty="0"/>
              </a:p>
              <a:p>
                <a:pPr algn="ctr" eaLnBrk="0" fontAlgn="base" hangingPunct="0">
                  <a:spcBef>
                    <a:spcPct val="0"/>
                  </a:spcBef>
                  <a:spcAft>
                    <a:spcPct val="0"/>
                  </a:spcAft>
                </a:pPr>
                <a:r>
                  <a:rPr lang="en-US" altLang="en-US" sz="1500" b="1" dirty="0">
                    <a:latin typeface="Calibri" panose="020F0502020204030204" pitchFamily="34" charset="0"/>
                    <a:ea typeface="Calibri" panose="020F0502020204030204" pitchFamily="34" charset="0"/>
                    <a:cs typeface="Times New Roman" panose="02020603050405020304" pitchFamily="18" charset="0"/>
                  </a:rPr>
                  <a:t>Trillion Spent on Health Care in the United States</a:t>
                </a:r>
                <a:endParaRPr lang="en-US" altLang="en-US" sz="1500" dirty="0">
                  <a:latin typeface="Arial" panose="020B0604020202020204" pitchFamily="34" charset="0"/>
                </a:endParaRPr>
              </a:p>
            </p:txBody>
          </p:sp>
          <p:sp>
            <p:nvSpPr>
              <p:cNvPr id="256" name="Text Box 491"/>
              <p:cNvSpPr txBox="1">
                <a:spLocks noChangeArrowheads="1"/>
              </p:cNvSpPr>
              <p:nvPr/>
            </p:nvSpPr>
            <p:spPr bwMode="auto">
              <a:xfrm>
                <a:off x="1973" y="4353"/>
                <a:ext cx="1357"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eaLnBrk="0" fontAlgn="base" hangingPunct="0">
                  <a:spcBef>
                    <a:spcPct val="0"/>
                  </a:spcBef>
                  <a:spcAft>
                    <a:spcPct val="0"/>
                  </a:spcAft>
                </a:pPr>
                <a:r>
                  <a:rPr lang="en-US" altLang="en-US" sz="1050" b="1" dirty="0">
                    <a:latin typeface="Calibri" panose="020F0502020204030204" pitchFamily="34" charset="0"/>
                    <a:ea typeface="Calibri" panose="020F0502020204030204" pitchFamily="34" charset="0"/>
                    <a:cs typeface="Times New Roman" panose="02020603050405020304" pitchFamily="18" charset="0"/>
                  </a:rPr>
                  <a:t>Health care spending</a:t>
                </a:r>
                <a:endParaRPr lang="en-US" altLang="en-US" sz="1050" dirty="0">
                  <a:latin typeface="Arial" panose="020B0604020202020204" pitchFamily="34" charset="0"/>
                </a:endParaRPr>
              </a:p>
            </p:txBody>
          </p:sp>
          <p:sp>
            <p:nvSpPr>
              <p:cNvPr id="257" name="Text Box 490"/>
              <p:cNvSpPr txBox="1">
                <a:spLocks noChangeArrowheads="1"/>
              </p:cNvSpPr>
              <p:nvPr/>
            </p:nvSpPr>
            <p:spPr bwMode="auto">
              <a:xfrm>
                <a:off x="7358" y="4318"/>
                <a:ext cx="1471"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eaLnBrk="0" fontAlgn="base" hangingPunct="0">
                  <a:spcBef>
                    <a:spcPct val="0"/>
                  </a:spcBef>
                  <a:spcAft>
                    <a:spcPct val="0"/>
                  </a:spcAft>
                </a:pPr>
                <a:r>
                  <a:rPr lang="en-US" altLang="en-US" sz="1050" b="1" dirty="0">
                    <a:latin typeface="Calibri" panose="020F0502020204030204" pitchFamily="34" charset="0"/>
                    <a:ea typeface="Calibri" panose="020F0502020204030204" pitchFamily="34" charset="0"/>
                    <a:cs typeface="Times New Roman" panose="02020603050405020304" pitchFamily="18" charset="0"/>
                  </a:rPr>
                  <a:t>Public health spending</a:t>
                </a:r>
                <a:endParaRPr lang="en-US" altLang="en-US" sz="1050" dirty="0">
                  <a:latin typeface="Arial" panose="020B0604020202020204" pitchFamily="34" charset="0"/>
                </a:endParaRPr>
              </a:p>
            </p:txBody>
          </p:sp>
        </p:grpSp>
      </p:grpSp>
      <p:pic>
        <p:nvPicPr>
          <p:cNvPr id="3" name="Picture 2">
            <a:extLst>
              <a:ext uri="{FF2B5EF4-FFF2-40B4-BE49-F238E27FC236}">
                <a16:creationId xmlns:a16="http://schemas.microsoft.com/office/drawing/2014/main" id="{77E0F660-7CF4-4AA1-9792-A2475F81FD4F}"/>
              </a:ext>
            </a:extLst>
          </p:cNvPr>
          <p:cNvPicPr>
            <a:picLocks noChangeAspect="1"/>
          </p:cNvPicPr>
          <p:nvPr/>
        </p:nvPicPr>
        <p:blipFill>
          <a:blip r:embed="rId13"/>
          <a:stretch>
            <a:fillRect/>
          </a:stretch>
        </p:blipFill>
        <p:spPr>
          <a:xfrm>
            <a:off x="0" y="11545"/>
            <a:ext cx="12192000" cy="1164336"/>
          </a:xfrm>
          <a:prstGeom prst="rect">
            <a:avLst/>
          </a:prstGeom>
        </p:spPr>
      </p:pic>
      <p:sp>
        <p:nvSpPr>
          <p:cNvPr id="580" name="TextBox 579">
            <a:extLst>
              <a:ext uri="{FF2B5EF4-FFF2-40B4-BE49-F238E27FC236}">
                <a16:creationId xmlns:a16="http://schemas.microsoft.com/office/drawing/2014/main" id="{496DF328-6CBB-4BCC-9BB5-D380B175D227}"/>
              </a:ext>
            </a:extLst>
          </p:cNvPr>
          <p:cNvSpPr txBox="1"/>
          <p:nvPr/>
        </p:nvSpPr>
        <p:spPr>
          <a:xfrm>
            <a:off x="141771" y="97844"/>
            <a:ext cx="9144000" cy="646331"/>
          </a:xfrm>
          <a:prstGeom prst="rect">
            <a:avLst/>
          </a:prstGeom>
          <a:noFill/>
        </p:spPr>
        <p:txBody>
          <a:bodyPr wrap="square" rtlCol="0">
            <a:spAutoFit/>
          </a:bodyPr>
          <a:lstStyle/>
          <a:p>
            <a:pPr defTabSz="685800">
              <a:defRPr/>
            </a:pPr>
            <a:r>
              <a:rPr lang="en-US" sz="3600" b="1" dirty="0">
                <a:solidFill>
                  <a:prstClr val="white"/>
                </a:solidFill>
                <a:latin typeface="Calibri" panose="020F0502020204030204"/>
              </a:rPr>
              <a:t>NACCHO Legislative Agenda</a:t>
            </a:r>
          </a:p>
        </p:txBody>
      </p:sp>
      <p:pic>
        <p:nvPicPr>
          <p:cNvPr id="5" name="Picture 4">
            <a:extLst>
              <a:ext uri="{FF2B5EF4-FFF2-40B4-BE49-F238E27FC236}">
                <a16:creationId xmlns:a16="http://schemas.microsoft.com/office/drawing/2014/main" id="{4ED849A0-B6D6-450C-BCC5-F12E350A500D}"/>
              </a:ext>
            </a:extLst>
          </p:cNvPr>
          <p:cNvPicPr>
            <a:picLocks noChangeAspect="1"/>
          </p:cNvPicPr>
          <p:nvPr/>
        </p:nvPicPr>
        <p:blipFill>
          <a:blip r:embed="rId14"/>
          <a:stretch>
            <a:fillRect/>
          </a:stretch>
        </p:blipFill>
        <p:spPr>
          <a:xfrm>
            <a:off x="8460407" y="312004"/>
            <a:ext cx="1944793" cy="524301"/>
          </a:xfrm>
          <a:prstGeom prst="rect">
            <a:avLst/>
          </a:prstGeom>
        </p:spPr>
      </p:pic>
    </p:spTree>
    <p:extLst>
      <p:ext uri="{BB962C8B-B14F-4D97-AF65-F5344CB8AC3E}">
        <p14:creationId xmlns:p14="http://schemas.microsoft.com/office/powerpoint/2010/main" val="2945768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1552575"/>
          </a:xfrm>
          <a:prstGeom prst="rect">
            <a:avLst/>
          </a:prstGeom>
        </p:spPr>
      </p:pic>
      <p:sp>
        <p:nvSpPr>
          <p:cNvPr id="5" name="TextBox 4"/>
          <p:cNvSpPr txBox="1"/>
          <p:nvPr/>
        </p:nvSpPr>
        <p:spPr>
          <a:xfrm>
            <a:off x="211931" y="19637"/>
            <a:ext cx="9148763" cy="830997"/>
          </a:xfrm>
          <a:prstGeom prst="rect">
            <a:avLst/>
          </a:prstGeom>
          <a:noFill/>
        </p:spPr>
        <p:txBody>
          <a:bodyPr wrap="square" rtlCol="0">
            <a:spAutoFit/>
          </a:bodyPr>
          <a:lstStyle/>
          <a:p>
            <a:r>
              <a:rPr lang="en-US" sz="4800" b="1" dirty="0">
                <a:solidFill>
                  <a:schemeClr val="bg1"/>
                </a:solidFill>
              </a:rPr>
              <a:t>NACCHO Legislative Agenda</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2625" y="541781"/>
            <a:ext cx="1944890" cy="525373"/>
          </a:xfrm>
          <a:prstGeom prst="rect">
            <a:avLst/>
          </a:prstGeom>
        </p:spPr>
      </p:pic>
      <p:pic>
        <p:nvPicPr>
          <p:cNvPr id="2" name="Picture 1">
            <a:extLst>
              <a:ext uri="{FF2B5EF4-FFF2-40B4-BE49-F238E27FC236}">
                <a16:creationId xmlns:a16="http://schemas.microsoft.com/office/drawing/2014/main" id="{56626087-DC07-4DCA-A7C6-9E7CF1D4F990}"/>
              </a:ext>
            </a:extLst>
          </p:cNvPr>
          <p:cNvPicPr>
            <a:picLocks noChangeAspect="1"/>
          </p:cNvPicPr>
          <p:nvPr/>
        </p:nvPicPr>
        <p:blipFill>
          <a:blip r:embed="rId5"/>
          <a:stretch>
            <a:fillRect/>
          </a:stretch>
        </p:blipFill>
        <p:spPr>
          <a:xfrm>
            <a:off x="7766370" y="1817519"/>
            <a:ext cx="3840480" cy="2150665"/>
          </a:xfrm>
          <a:prstGeom prst="rect">
            <a:avLst/>
          </a:prstGeom>
        </p:spPr>
      </p:pic>
      <p:pic>
        <p:nvPicPr>
          <p:cNvPr id="7" name="Picture 6">
            <a:extLst>
              <a:ext uri="{FF2B5EF4-FFF2-40B4-BE49-F238E27FC236}">
                <a16:creationId xmlns:a16="http://schemas.microsoft.com/office/drawing/2014/main" id="{223A2F47-F1E9-4909-AD07-3D517C04CF7B}"/>
              </a:ext>
            </a:extLst>
          </p:cNvPr>
          <p:cNvPicPr>
            <a:picLocks noChangeAspect="1"/>
          </p:cNvPicPr>
          <p:nvPr/>
        </p:nvPicPr>
        <p:blipFill rotWithShape="1">
          <a:blip r:embed="rId6"/>
          <a:srcRect t="2330" b="40504"/>
          <a:stretch/>
        </p:blipFill>
        <p:spPr>
          <a:xfrm>
            <a:off x="8657910" y="4497574"/>
            <a:ext cx="2057400" cy="1229457"/>
          </a:xfrm>
          <a:prstGeom prst="rect">
            <a:avLst/>
          </a:prstGeom>
        </p:spPr>
      </p:pic>
      <p:pic>
        <p:nvPicPr>
          <p:cNvPr id="8" name="Picture 7">
            <a:extLst>
              <a:ext uri="{FF2B5EF4-FFF2-40B4-BE49-F238E27FC236}">
                <a16:creationId xmlns:a16="http://schemas.microsoft.com/office/drawing/2014/main" id="{06F4DD3D-2A6B-854F-B3A7-A8F573E522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7765" y="1817519"/>
            <a:ext cx="6324600" cy="4445000"/>
          </a:xfrm>
          <a:prstGeom prst="rect">
            <a:avLst/>
          </a:prstGeom>
        </p:spPr>
      </p:pic>
    </p:spTree>
    <p:extLst>
      <p:ext uri="{BB962C8B-B14F-4D97-AF65-F5344CB8AC3E}">
        <p14:creationId xmlns:p14="http://schemas.microsoft.com/office/powerpoint/2010/main" val="2740766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1552575"/>
          </a:xfrm>
          <a:prstGeom prst="rect">
            <a:avLst/>
          </a:prstGeom>
        </p:spPr>
      </p:pic>
      <p:sp>
        <p:nvSpPr>
          <p:cNvPr id="5" name="TextBox 4"/>
          <p:cNvSpPr txBox="1"/>
          <p:nvPr/>
        </p:nvSpPr>
        <p:spPr>
          <a:xfrm>
            <a:off x="211931" y="19637"/>
            <a:ext cx="9148763" cy="830997"/>
          </a:xfrm>
          <a:prstGeom prst="rect">
            <a:avLst/>
          </a:prstGeom>
          <a:noFill/>
        </p:spPr>
        <p:txBody>
          <a:bodyPr wrap="square" rtlCol="0">
            <a:spAutoFit/>
          </a:bodyPr>
          <a:lstStyle/>
          <a:p>
            <a:r>
              <a:rPr lang="en-US" sz="4800" b="1" dirty="0">
                <a:solidFill>
                  <a:schemeClr val="bg1"/>
                </a:solidFill>
              </a:rPr>
              <a:t>NACCHO Legislative Agenda</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2625" y="541781"/>
            <a:ext cx="1944890" cy="525373"/>
          </a:xfrm>
          <a:prstGeom prst="rect">
            <a:avLst/>
          </a:prstGeom>
        </p:spPr>
      </p:pic>
      <p:sp>
        <p:nvSpPr>
          <p:cNvPr id="13" name="Text Placeholder 12">
            <a:extLst>
              <a:ext uri="{FF2B5EF4-FFF2-40B4-BE49-F238E27FC236}">
                <a16:creationId xmlns:a16="http://schemas.microsoft.com/office/drawing/2014/main" id="{CEBC1019-D7C7-498E-A25A-35F72FB23B62}"/>
              </a:ext>
            </a:extLst>
          </p:cNvPr>
          <p:cNvSpPr>
            <a:spLocks noGrp="1"/>
          </p:cNvSpPr>
          <p:nvPr>
            <p:ph type="body" sz="quarter" idx="3"/>
          </p:nvPr>
        </p:nvSpPr>
        <p:spPr/>
        <p:txBody>
          <a:bodyPr/>
          <a:lstStyle/>
          <a:p>
            <a:r>
              <a:rPr lang="en-US" dirty="0"/>
              <a:t> </a:t>
            </a:r>
          </a:p>
        </p:txBody>
      </p:sp>
      <p:sp>
        <p:nvSpPr>
          <p:cNvPr id="28" name="TextBox 27">
            <a:extLst>
              <a:ext uri="{FF2B5EF4-FFF2-40B4-BE49-F238E27FC236}">
                <a16:creationId xmlns:a16="http://schemas.microsoft.com/office/drawing/2014/main" id="{244D9EC9-E24A-446E-9D13-91E5FD43BE1B}"/>
              </a:ext>
            </a:extLst>
          </p:cNvPr>
          <p:cNvSpPr txBox="1"/>
          <p:nvPr/>
        </p:nvSpPr>
        <p:spPr>
          <a:xfrm>
            <a:off x="3946850" y="6398555"/>
            <a:ext cx="3629608" cy="369332"/>
          </a:xfrm>
          <a:prstGeom prst="rect">
            <a:avLst/>
          </a:prstGeom>
          <a:noFill/>
        </p:spPr>
        <p:txBody>
          <a:bodyPr wrap="square" rtlCol="0">
            <a:spAutoFit/>
          </a:bodyPr>
          <a:lstStyle/>
          <a:p>
            <a:r>
              <a:rPr lang="en-US" dirty="0"/>
              <a:t>*Not an exhaustive list</a:t>
            </a:r>
          </a:p>
        </p:txBody>
      </p:sp>
      <p:pic>
        <p:nvPicPr>
          <p:cNvPr id="29" name="Picture 28">
            <a:extLst>
              <a:ext uri="{FF2B5EF4-FFF2-40B4-BE49-F238E27FC236}">
                <a16:creationId xmlns:a16="http://schemas.microsoft.com/office/drawing/2014/main" id="{E60BB9BA-816A-433B-A798-BCC2982ADF08}"/>
              </a:ext>
            </a:extLst>
          </p:cNvPr>
          <p:cNvPicPr>
            <a:picLocks noChangeAspect="1"/>
          </p:cNvPicPr>
          <p:nvPr/>
        </p:nvPicPr>
        <p:blipFill>
          <a:blip r:embed="rId5"/>
          <a:stretch>
            <a:fillRect/>
          </a:stretch>
        </p:blipFill>
        <p:spPr>
          <a:xfrm>
            <a:off x="9572625" y="5549826"/>
            <a:ext cx="2298945" cy="1205036"/>
          </a:xfrm>
          <a:prstGeom prst="rect">
            <a:avLst/>
          </a:prstGeom>
        </p:spPr>
      </p:pic>
      <p:pic>
        <p:nvPicPr>
          <p:cNvPr id="30" name="Picture 29">
            <a:extLst>
              <a:ext uri="{FF2B5EF4-FFF2-40B4-BE49-F238E27FC236}">
                <a16:creationId xmlns:a16="http://schemas.microsoft.com/office/drawing/2014/main" id="{104E514E-2541-4FA8-9175-4149BB40E4D1}"/>
              </a:ext>
            </a:extLst>
          </p:cNvPr>
          <p:cNvPicPr>
            <a:picLocks noChangeAspect="1"/>
          </p:cNvPicPr>
          <p:nvPr/>
        </p:nvPicPr>
        <p:blipFill>
          <a:blip r:embed="rId6"/>
          <a:stretch>
            <a:fillRect/>
          </a:stretch>
        </p:blipFill>
        <p:spPr>
          <a:xfrm>
            <a:off x="8213653" y="1627189"/>
            <a:ext cx="3657917" cy="1902117"/>
          </a:xfrm>
          <a:prstGeom prst="rect">
            <a:avLst/>
          </a:prstGeom>
        </p:spPr>
      </p:pic>
      <p:pic>
        <p:nvPicPr>
          <p:cNvPr id="31" name="Picture 30">
            <a:extLst>
              <a:ext uri="{FF2B5EF4-FFF2-40B4-BE49-F238E27FC236}">
                <a16:creationId xmlns:a16="http://schemas.microsoft.com/office/drawing/2014/main" id="{42D8FCE2-8F03-40BB-BC9A-BD18C5869C75}"/>
              </a:ext>
            </a:extLst>
          </p:cNvPr>
          <p:cNvPicPr>
            <a:picLocks noChangeAspect="1"/>
          </p:cNvPicPr>
          <p:nvPr/>
        </p:nvPicPr>
        <p:blipFill>
          <a:blip r:embed="rId7"/>
          <a:stretch>
            <a:fillRect/>
          </a:stretch>
        </p:blipFill>
        <p:spPr>
          <a:xfrm>
            <a:off x="7377676" y="3579446"/>
            <a:ext cx="4077394" cy="1920240"/>
          </a:xfrm>
          <a:prstGeom prst="rect">
            <a:avLst/>
          </a:prstGeom>
        </p:spPr>
      </p:pic>
      <p:pic>
        <p:nvPicPr>
          <p:cNvPr id="7" name="Content Placeholder 6">
            <a:extLst>
              <a:ext uri="{FF2B5EF4-FFF2-40B4-BE49-F238E27FC236}">
                <a16:creationId xmlns:a16="http://schemas.microsoft.com/office/drawing/2014/main" id="{C785B015-B938-B249-B5D3-E8DB6677E7F9}"/>
              </a:ext>
            </a:extLst>
          </p:cNvPr>
          <p:cNvPicPr>
            <a:picLocks noGrp="1" noChangeAspect="1"/>
          </p:cNvPicPr>
          <p:nvPr>
            <p:ph sz="half" idx="2"/>
          </p:nvPr>
        </p:nvPicPr>
        <p:blipFill>
          <a:blip r:embed="rId8">
            <a:extLst>
              <a:ext uri="{28A0092B-C50C-407E-A947-70E740481C1C}">
                <a14:useLocalDpi xmlns:a14="http://schemas.microsoft.com/office/drawing/2010/main" val="0"/>
              </a:ext>
            </a:extLst>
          </a:blip>
          <a:stretch>
            <a:fillRect/>
          </a:stretch>
        </p:blipFill>
        <p:spPr>
          <a:xfrm>
            <a:off x="506628" y="1927654"/>
            <a:ext cx="6922064" cy="4176903"/>
          </a:xfrm>
        </p:spPr>
      </p:pic>
    </p:spTree>
    <p:extLst>
      <p:ext uri="{BB962C8B-B14F-4D97-AF65-F5344CB8AC3E}">
        <p14:creationId xmlns:p14="http://schemas.microsoft.com/office/powerpoint/2010/main" val="578618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2F7689-11D8-44CF-820F-57C2D5FB4550}"/>
              </a:ext>
            </a:extLst>
          </p:cNvPr>
          <p:cNvSpPr/>
          <p:nvPr/>
        </p:nvSpPr>
        <p:spPr>
          <a:xfrm>
            <a:off x="0" y="4955"/>
            <a:ext cx="12192000" cy="1542661"/>
          </a:xfrm>
          <a:prstGeom prst="rect">
            <a:avLst/>
          </a:prstGeom>
          <a:solidFill>
            <a:srgbClr val="008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1335" y="-22571"/>
            <a:ext cx="10895282" cy="1200329"/>
          </a:xfrm>
          <a:prstGeom prst="rect">
            <a:avLst/>
          </a:prstGeom>
          <a:noFill/>
        </p:spPr>
        <p:txBody>
          <a:bodyPr wrap="square" rtlCol="0">
            <a:spAutoFit/>
          </a:bodyPr>
          <a:lstStyle/>
          <a:p>
            <a:r>
              <a:rPr lang="en-US" sz="3600" b="1" dirty="0">
                <a:solidFill>
                  <a:schemeClr val="bg1"/>
                </a:solidFill>
              </a:rPr>
              <a:t>The highest priority public health issues for </a:t>
            </a:r>
          </a:p>
          <a:p>
            <a:r>
              <a:rPr lang="en-US" sz="3600" b="1" dirty="0">
                <a:solidFill>
                  <a:schemeClr val="bg1"/>
                </a:solidFill>
              </a:rPr>
              <a:t>local health departments include…</a:t>
            </a:r>
          </a:p>
        </p:txBody>
      </p:sp>
      <p:sp>
        <p:nvSpPr>
          <p:cNvPr id="2" name="Oval 1">
            <a:extLst>
              <a:ext uri="{FF2B5EF4-FFF2-40B4-BE49-F238E27FC236}">
                <a16:creationId xmlns:a16="http://schemas.microsoft.com/office/drawing/2014/main" id="{3729C7F6-7B15-4602-AA43-3F10CB4B0765}"/>
              </a:ext>
            </a:extLst>
          </p:cNvPr>
          <p:cNvSpPr/>
          <p:nvPr/>
        </p:nvSpPr>
        <p:spPr>
          <a:xfrm>
            <a:off x="1371598" y="2504597"/>
            <a:ext cx="1818409" cy="1818409"/>
          </a:xfrm>
          <a:prstGeom prst="ellipse">
            <a:avLst/>
          </a:prstGeom>
          <a:solidFill>
            <a:schemeClr val="bg1"/>
          </a:solidFill>
          <a:ln w="19050">
            <a:solidFill>
              <a:srgbClr val="D06F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107571B-C31C-43AC-9246-9D62CD715D20}"/>
              </a:ext>
            </a:extLst>
          </p:cNvPr>
          <p:cNvSpPr/>
          <p:nvPr/>
        </p:nvSpPr>
        <p:spPr>
          <a:xfrm>
            <a:off x="5186795" y="2519795"/>
            <a:ext cx="1818409" cy="1818409"/>
          </a:xfrm>
          <a:prstGeom prst="ellipse">
            <a:avLst/>
          </a:prstGeom>
          <a:solidFill>
            <a:schemeClr val="bg1"/>
          </a:solidFill>
          <a:ln w="19050">
            <a:solidFill>
              <a:srgbClr val="004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15B45A4-DCBA-4F69-ACAF-7658D214FD84}"/>
              </a:ext>
            </a:extLst>
          </p:cNvPr>
          <p:cNvSpPr/>
          <p:nvPr/>
        </p:nvSpPr>
        <p:spPr>
          <a:xfrm>
            <a:off x="9001992" y="2504596"/>
            <a:ext cx="1818409" cy="1818409"/>
          </a:xfrm>
          <a:prstGeom prst="ellipse">
            <a:avLst/>
          </a:prstGeom>
          <a:solidFill>
            <a:schemeClr val="bg1"/>
          </a:solidFill>
          <a:ln w="19050">
            <a:solidFill>
              <a:srgbClr val="5A2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Medicine">
            <a:extLst>
              <a:ext uri="{FF2B5EF4-FFF2-40B4-BE49-F238E27FC236}">
                <a16:creationId xmlns:a16="http://schemas.microsoft.com/office/drawing/2014/main" id="{E91F373E-518C-4C24-8E13-50E970AAF0A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7601" y="2730598"/>
            <a:ext cx="1366404" cy="1366404"/>
          </a:xfrm>
          <a:prstGeom prst="rect">
            <a:avLst/>
          </a:prstGeom>
        </p:spPr>
      </p:pic>
      <p:pic>
        <p:nvPicPr>
          <p:cNvPr id="10" name="Graphic 9" descr="Bike">
            <a:extLst>
              <a:ext uri="{FF2B5EF4-FFF2-40B4-BE49-F238E27FC236}">
                <a16:creationId xmlns:a16="http://schemas.microsoft.com/office/drawing/2014/main" id="{20056D25-E807-4D44-9383-A249D34DF30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12797" y="2730598"/>
            <a:ext cx="1366404" cy="1366404"/>
          </a:xfrm>
          <a:prstGeom prst="rect">
            <a:avLst/>
          </a:prstGeom>
        </p:spPr>
      </p:pic>
      <p:pic>
        <p:nvPicPr>
          <p:cNvPr id="11" name="Graphic 10" descr="Brain in head">
            <a:extLst>
              <a:ext uri="{FF2B5EF4-FFF2-40B4-BE49-F238E27FC236}">
                <a16:creationId xmlns:a16="http://schemas.microsoft.com/office/drawing/2014/main" id="{09DB239D-C494-405E-8589-4C24E93DC8D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9227995" y="2730598"/>
            <a:ext cx="1366404" cy="1366404"/>
          </a:xfrm>
          <a:prstGeom prst="rect">
            <a:avLst/>
          </a:prstGeom>
        </p:spPr>
      </p:pic>
      <p:sp>
        <p:nvSpPr>
          <p:cNvPr id="12" name="TextBox 11">
            <a:extLst>
              <a:ext uri="{FF2B5EF4-FFF2-40B4-BE49-F238E27FC236}">
                <a16:creationId xmlns:a16="http://schemas.microsoft.com/office/drawing/2014/main" id="{2819EB8E-EA8F-429E-B084-2D9995D5FD25}"/>
              </a:ext>
            </a:extLst>
          </p:cNvPr>
          <p:cNvSpPr txBox="1"/>
          <p:nvPr/>
        </p:nvSpPr>
        <p:spPr>
          <a:xfrm>
            <a:off x="924788" y="4549007"/>
            <a:ext cx="2712027" cy="400110"/>
          </a:xfrm>
          <a:prstGeom prst="rect">
            <a:avLst/>
          </a:prstGeom>
          <a:noFill/>
        </p:spPr>
        <p:txBody>
          <a:bodyPr wrap="square" rtlCol="0">
            <a:spAutoFit/>
          </a:bodyPr>
          <a:lstStyle/>
          <a:p>
            <a:pPr algn="ctr"/>
            <a:r>
              <a:rPr lang="en-US" sz="2000" b="1" dirty="0">
                <a:solidFill>
                  <a:srgbClr val="D06F1A"/>
                </a:solidFill>
              </a:rPr>
              <a:t>substance use</a:t>
            </a:r>
          </a:p>
        </p:txBody>
      </p:sp>
      <p:sp>
        <p:nvSpPr>
          <p:cNvPr id="13" name="TextBox 12">
            <a:extLst>
              <a:ext uri="{FF2B5EF4-FFF2-40B4-BE49-F238E27FC236}">
                <a16:creationId xmlns:a16="http://schemas.microsoft.com/office/drawing/2014/main" id="{0F001359-319D-47EA-BD0E-9B453E3F8E98}"/>
              </a:ext>
            </a:extLst>
          </p:cNvPr>
          <p:cNvSpPr txBox="1"/>
          <p:nvPr/>
        </p:nvSpPr>
        <p:spPr>
          <a:xfrm>
            <a:off x="4739985" y="4549007"/>
            <a:ext cx="2712027" cy="400110"/>
          </a:xfrm>
          <a:prstGeom prst="rect">
            <a:avLst/>
          </a:prstGeom>
          <a:noFill/>
        </p:spPr>
        <p:txBody>
          <a:bodyPr wrap="square" rtlCol="0">
            <a:spAutoFit/>
          </a:bodyPr>
          <a:lstStyle/>
          <a:p>
            <a:pPr algn="ctr"/>
            <a:r>
              <a:rPr lang="en-US" sz="2000" b="1" dirty="0">
                <a:solidFill>
                  <a:srgbClr val="00467F"/>
                </a:solidFill>
              </a:rPr>
              <a:t>chronic disease</a:t>
            </a:r>
          </a:p>
        </p:txBody>
      </p:sp>
      <p:sp>
        <p:nvSpPr>
          <p:cNvPr id="14" name="TextBox 13">
            <a:extLst>
              <a:ext uri="{FF2B5EF4-FFF2-40B4-BE49-F238E27FC236}">
                <a16:creationId xmlns:a16="http://schemas.microsoft.com/office/drawing/2014/main" id="{ABF5AAF8-FD50-449D-8E32-1C5659C3187B}"/>
              </a:ext>
            </a:extLst>
          </p:cNvPr>
          <p:cNvSpPr txBox="1"/>
          <p:nvPr/>
        </p:nvSpPr>
        <p:spPr>
          <a:xfrm>
            <a:off x="8555182" y="4549007"/>
            <a:ext cx="2712027" cy="707886"/>
          </a:xfrm>
          <a:prstGeom prst="rect">
            <a:avLst/>
          </a:prstGeom>
          <a:noFill/>
        </p:spPr>
        <p:txBody>
          <a:bodyPr wrap="square" rtlCol="0">
            <a:spAutoFit/>
          </a:bodyPr>
          <a:lstStyle/>
          <a:p>
            <a:pPr algn="ctr"/>
            <a:r>
              <a:rPr lang="en-US" sz="2000" b="1" dirty="0">
                <a:solidFill>
                  <a:srgbClr val="5A2057"/>
                </a:solidFill>
              </a:rPr>
              <a:t>mental/behavioral health</a:t>
            </a:r>
          </a:p>
        </p:txBody>
      </p:sp>
      <p:sp>
        <p:nvSpPr>
          <p:cNvPr id="15" name="TextBox 14">
            <a:extLst>
              <a:ext uri="{FF2B5EF4-FFF2-40B4-BE49-F238E27FC236}">
                <a16:creationId xmlns:a16="http://schemas.microsoft.com/office/drawing/2014/main" id="{9E2B28B2-8A70-41B9-8E32-9D70E484E6A4}"/>
              </a:ext>
            </a:extLst>
          </p:cNvPr>
          <p:cNvSpPr txBox="1"/>
          <p:nvPr/>
        </p:nvSpPr>
        <p:spPr>
          <a:xfrm>
            <a:off x="10277856" y="6449568"/>
            <a:ext cx="1914144" cy="276999"/>
          </a:xfrm>
          <a:prstGeom prst="rect">
            <a:avLst/>
          </a:prstGeom>
          <a:noFill/>
        </p:spPr>
        <p:txBody>
          <a:bodyPr wrap="square" rtlCol="0">
            <a:spAutoFit/>
          </a:bodyPr>
          <a:lstStyle/>
          <a:p>
            <a:pPr algn="r"/>
            <a:r>
              <a:rPr lang="en-US" sz="1200" dirty="0">
                <a:solidFill>
                  <a:schemeClr val="tx1">
                    <a:lumMod val="65000"/>
                    <a:lumOff val="35000"/>
                  </a:schemeClr>
                </a:solidFill>
              </a:rPr>
              <a:t>n=394</a:t>
            </a:r>
          </a:p>
        </p:txBody>
      </p:sp>
    </p:spTree>
    <p:extLst>
      <p:ext uri="{BB962C8B-B14F-4D97-AF65-F5344CB8AC3E}">
        <p14:creationId xmlns:p14="http://schemas.microsoft.com/office/powerpoint/2010/main" val="1800594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1552575"/>
          </a:xfrm>
          <a:prstGeom prst="rect">
            <a:avLst/>
          </a:prstGeom>
        </p:spPr>
      </p:pic>
      <p:sp>
        <p:nvSpPr>
          <p:cNvPr id="23" name="TextBox 22"/>
          <p:cNvSpPr txBox="1"/>
          <p:nvPr/>
        </p:nvSpPr>
        <p:spPr>
          <a:xfrm>
            <a:off x="157163" y="19617"/>
            <a:ext cx="9415462" cy="707886"/>
          </a:xfrm>
          <a:prstGeom prst="rect">
            <a:avLst/>
          </a:prstGeom>
          <a:noFill/>
        </p:spPr>
        <p:txBody>
          <a:bodyPr wrap="square" rtlCol="0">
            <a:spAutoFit/>
          </a:bodyPr>
          <a:lstStyle/>
          <a:p>
            <a:r>
              <a:rPr lang="en-US" sz="3600" b="1" dirty="0">
                <a:solidFill>
                  <a:schemeClr val="bg1"/>
                </a:solidFill>
              </a:rPr>
              <a:t>Outlook</a:t>
            </a:r>
            <a:r>
              <a:rPr lang="en-US" sz="4000" b="1" dirty="0">
                <a:solidFill>
                  <a:schemeClr val="bg1"/>
                </a:solidFill>
              </a:rPr>
              <a:t> for 2019</a:t>
            </a: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2625" y="541781"/>
            <a:ext cx="1944890" cy="525373"/>
          </a:xfrm>
          <a:prstGeom prst="rect">
            <a:avLst/>
          </a:prstGeom>
        </p:spPr>
      </p:pic>
      <p:sp>
        <p:nvSpPr>
          <p:cNvPr id="7" name="Content Placeholder 6">
            <a:extLst>
              <a:ext uri="{FF2B5EF4-FFF2-40B4-BE49-F238E27FC236}">
                <a16:creationId xmlns:a16="http://schemas.microsoft.com/office/drawing/2014/main" id="{87172B75-FBFF-4C78-9397-83519027EB3D}"/>
              </a:ext>
            </a:extLst>
          </p:cNvPr>
          <p:cNvSpPr>
            <a:spLocks noGrp="1"/>
          </p:cNvSpPr>
          <p:nvPr>
            <p:ph idx="1"/>
          </p:nvPr>
        </p:nvSpPr>
        <p:spPr>
          <a:xfrm>
            <a:off x="838200" y="1825625"/>
            <a:ext cx="6414856" cy="1512209"/>
          </a:xfrm>
          <a:prstGeom prst="rect">
            <a:avLst/>
          </a:prstGeom>
        </p:spPr>
        <p:txBody>
          <a:bodyPr wrap="square">
            <a:spAutoFit/>
          </a:bodyPr>
          <a:lstStyle/>
          <a:p>
            <a:pPr marL="0" indent="0" algn="ctr">
              <a:buNone/>
            </a:pPr>
            <a:r>
              <a:rPr lang="en-US" b="1" dirty="0"/>
              <a:t>2020 Election</a:t>
            </a:r>
          </a:p>
          <a:p>
            <a:pPr marL="0" indent="0" algn="ctr">
              <a:buNone/>
            </a:pPr>
            <a:r>
              <a:rPr lang="en-US" b="1" dirty="0">
                <a:solidFill>
                  <a:srgbClr val="FF0000"/>
                </a:solidFill>
              </a:rPr>
              <a:t>697 days</a:t>
            </a:r>
          </a:p>
          <a:p>
            <a:pPr marL="0" indent="0" algn="ctr">
              <a:buNone/>
            </a:pPr>
            <a:r>
              <a:rPr lang="en-US" b="1" dirty="0"/>
              <a:t>until Tuesday, November 3, 2020</a:t>
            </a:r>
          </a:p>
        </p:txBody>
      </p:sp>
      <p:sp>
        <p:nvSpPr>
          <p:cNvPr id="2" name="TextBox 1">
            <a:extLst>
              <a:ext uri="{FF2B5EF4-FFF2-40B4-BE49-F238E27FC236}">
                <a16:creationId xmlns:a16="http://schemas.microsoft.com/office/drawing/2014/main" id="{C19849E7-E36B-4808-867F-F3C4F4932F98}"/>
              </a:ext>
            </a:extLst>
          </p:cNvPr>
          <p:cNvSpPr txBox="1"/>
          <p:nvPr/>
        </p:nvSpPr>
        <p:spPr>
          <a:xfrm>
            <a:off x="5575177" y="4004383"/>
            <a:ext cx="6232124"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t>Bipartisanship may be in short supply with the Presidential election looming.</a:t>
            </a:r>
          </a:p>
          <a:p>
            <a:pPr marL="285750" indent="-285750">
              <a:buFont typeface="Arial" panose="020B0604020202020204" pitchFamily="34" charset="0"/>
              <a:buChar char="•"/>
            </a:pPr>
            <a:r>
              <a:rPr lang="en-US" sz="2800" dirty="0"/>
              <a:t>The House and Senate need to work together to get bills passed and to the President.</a:t>
            </a:r>
          </a:p>
        </p:txBody>
      </p:sp>
      <p:pic>
        <p:nvPicPr>
          <p:cNvPr id="4" name="Picture 3">
            <a:extLst>
              <a:ext uri="{FF2B5EF4-FFF2-40B4-BE49-F238E27FC236}">
                <a16:creationId xmlns:a16="http://schemas.microsoft.com/office/drawing/2014/main" id="{F4A11CBA-E42F-44B7-9AFC-5973D4640DF3}"/>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71743" y="3654255"/>
            <a:ext cx="4572000" cy="2758426"/>
          </a:xfrm>
          <a:prstGeom prst="rect">
            <a:avLst/>
          </a:prstGeom>
        </p:spPr>
      </p:pic>
      <p:sp>
        <p:nvSpPr>
          <p:cNvPr id="5" name="TextBox 4">
            <a:extLst>
              <a:ext uri="{FF2B5EF4-FFF2-40B4-BE49-F238E27FC236}">
                <a16:creationId xmlns:a16="http://schemas.microsoft.com/office/drawing/2014/main" id="{F6483296-E4B2-43A4-AC4A-FABF6D60D8B2}"/>
              </a:ext>
            </a:extLst>
          </p:cNvPr>
          <p:cNvSpPr txBox="1"/>
          <p:nvPr/>
        </p:nvSpPr>
        <p:spPr>
          <a:xfrm>
            <a:off x="671743" y="10274476"/>
            <a:ext cx="4572000" cy="230832"/>
          </a:xfrm>
          <a:prstGeom prst="rect">
            <a:avLst/>
          </a:prstGeom>
          <a:noFill/>
        </p:spPr>
        <p:txBody>
          <a:bodyPr wrap="square" rtlCol="0">
            <a:spAutoFit/>
          </a:bodyPr>
          <a:lstStyle/>
          <a:p>
            <a:r>
              <a:rPr lang="en-US" sz="900">
                <a:hlinkClick r:id="rId6" tooltip="http://commons.wikimedia.org/wiki/File:White_House_DC.JPG"/>
              </a:rPr>
              <a:t>This Photo</a:t>
            </a:r>
            <a:r>
              <a:rPr lang="en-US" sz="900"/>
              <a:t> by Unknown Author is licensed under </a:t>
            </a:r>
            <a:r>
              <a:rPr lang="en-US" sz="900">
                <a:hlinkClick r:id="rId7" tooltip="https://creativecommons.org/licenses/by-sa/3.0/"/>
              </a:rPr>
              <a:t>CC BY-SA</a:t>
            </a:r>
            <a:endParaRPr lang="en-US" sz="900"/>
          </a:p>
        </p:txBody>
      </p:sp>
    </p:spTree>
    <p:extLst>
      <p:ext uri="{BB962C8B-B14F-4D97-AF65-F5344CB8AC3E}">
        <p14:creationId xmlns:p14="http://schemas.microsoft.com/office/powerpoint/2010/main" val="2545351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1552575"/>
          </a:xfrm>
          <a:prstGeom prst="rect">
            <a:avLst/>
          </a:prstGeom>
        </p:spPr>
      </p:pic>
      <p:sp>
        <p:nvSpPr>
          <p:cNvPr id="5" name="TextBox 4"/>
          <p:cNvSpPr txBox="1"/>
          <p:nvPr/>
        </p:nvSpPr>
        <p:spPr>
          <a:xfrm>
            <a:off x="211931" y="19637"/>
            <a:ext cx="9148763" cy="707886"/>
          </a:xfrm>
          <a:prstGeom prst="rect">
            <a:avLst/>
          </a:prstGeom>
          <a:noFill/>
        </p:spPr>
        <p:txBody>
          <a:bodyPr wrap="square" rtlCol="0">
            <a:spAutoFit/>
          </a:bodyPr>
          <a:lstStyle/>
          <a:p>
            <a:r>
              <a:rPr lang="en-US" sz="4000" b="1" dirty="0">
                <a:solidFill>
                  <a:schemeClr val="bg1"/>
                </a:solidFill>
              </a:rPr>
              <a:t>What You Can Do</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2625" y="541781"/>
            <a:ext cx="1944890" cy="525373"/>
          </a:xfrm>
          <a:prstGeom prst="rect">
            <a:avLst/>
          </a:prstGeom>
        </p:spPr>
      </p:pic>
      <p:sp>
        <p:nvSpPr>
          <p:cNvPr id="19" name="TextBox 18"/>
          <p:cNvSpPr txBox="1"/>
          <p:nvPr/>
        </p:nvSpPr>
        <p:spPr>
          <a:xfrm>
            <a:off x="9046535" y="7552911"/>
            <a:ext cx="1444580" cy="461665"/>
          </a:xfrm>
          <a:prstGeom prst="rect">
            <a:avLst/>
          </a:prstGeom>
          <a:noFill/>
        </p:spPr>
        <p:txBody>
          <a:bodyPr wrap="square" rtlCol="0">
            <a:spAutoFit/>
          </a:bodyPr>
          <a:lstStyle/>
          <a:p>
            <a:r>
              <a:rPr lang="en-US" sz="1200" dirty="0"/>
              <a:t>@</a:t>
            </a:r>
            <a:r>
              <a:rPr lang="en-US" sz="1200" dirty="0" err="1">
                <a:latin typeface="+mj-lt"/>
              </a:rPr>
              <a:t>NACCHOAlerts</a:t>
            </a:r>
            <a:endParaRPr lang="en-US" sz="1200" dirty="0">
              <a:latin typeface="+mj-lt"/>
            </a:endParaRPr>
          </a:p>
          <a:p>
            <a:endParaRPr lang="en-US" sz="1200" dirty="0"/>
          </a:p>
        </p:txBody>
      </p:sp>
      <p:sp>
        <p:nvSpPr>
          <p:cNvPr id="10" name="TextBox 9"/>
          <p:cNvSpPr txBox="1"/>
          <p:nvPr/>
        </p:nvSpPr>
        <p:spPr>
          <a:xfrm>
            <a:off x="2417243" y="1699438"/>
            <a:ext cx="7522533" cy="1015663"/>
          </a:xfrm>
          <a:prstGeom prst="rect">
            <a:avLst/>
          </a:prstGeom>
          <a:noFill/>
        </p:spPr>
        <p:txBody>
          <a:bodyPr wrap="square" rtlCol="0">
            <a:spAutoFit/>
          </a:bodyPr>
          <a:lstStyle/>
          <a:p>
            <a:pPr algn="ctr"/>
            <a:r>
              <a:rPr lang="en-US" sz="6000" b="1" u="sng" dirty="0">
                <a:solidFill>
                  <a:schemeClr val="accent6"/>
                </a:solidFill>
                <a:latin typeface="+mj-lt"/>
              </a:rPr>
              <a:t>Your</a:t>
            </a:r>
            <a:r>
              <a:rPr lang="en-US" sz="6000" b="1" dirty="0">
                <a:solidFill>
                  <a:schemeClr val="accent6"/>
                </a:solidFill>
                <a:latin typeface="+mj-lt"/>
              </a:rPr>
              <a:t> Call to Action</a:t>
            </a:r>
          </a:p>
        </p:txBody>
      </p:sp>
      <p:sp>
        <p:nvSpPr>
          <p:cNvPr id="11" name="TextBox 10"/>
          <p:cNvSpPr txBox="1"/>
          <p:nvPr/>
        </p:nvSpPr>
        <p:spPr>
          <a:xfrm>
            <a:off x="2078652" y="5026043"/>
            <a:ext cx="1270445" cy="553998"/>
          </a:xfrm>
          <a:prstGeom prst="rect">
            <a:avLst/>
          </a:prstGeom>
          <a:noFill/>
        </p:spPr>
        <p:txBody>
          <a:bodyPr wrap="square" rtlCol="0">
            <a:spAutoFit/>
          </a:bodyPr>
          <a:lstStyle/>
          <a:p>
            <a:pPr algn="ctr"/>
            <a:r>
              <a:rPr lang="en-US" sz="1500" dirty="0">
                <a:solidFill>
                  <a:prstClr val="black"/>
                </a:solidFill>
              </a:rPr>
              <a:t>Become a member</a:t>
            </a:r>
          </a:p>
        </p:txBody>
      </p:sp>
      <p:sp>
        <p:nvSpPr>
          <p:cNvPr id="13" name="TextBox 12"/>
          <p:cNvSpPr txBox="1"/>
          <p:nvPr/>
        </p:nvSpPr>
        <p:spPr>
          <a:xfrm>
            <a:off x="3721144" y="5026044"/>
            <a:ext cx="1270445" cy="1015663"/>
          </a:xfrm>
          <a:prstGeom prst="rect">
            <a:avLst/>
          </a:prstGeom>
          <a:noFill/>
        </p:spPr>
        <p:txBody>
          <a:bodyPr wrap="square" rtlCol="0">
            <a:spAutoFit/>
          </a:bodyPr>
          <a:lstStyle/>
          <a:p>
            <a:pPr algn="ctr"/>
            <a:r>
              <a:rPr lang="en-US" sz="1500" dirty="0">
                <a:solidFill>
                  <a:prstClr val="black"/>
                </a:solidFill>
              </a:rPr>
              <a:t>Join the Congressional Action Network</a:t>
            </a:r>
          </a:p>
        </p:txBody>
      </p:sp>
      <p:sp>
        <p:nvSpPr>
          <p:cNvPr id="14" name="TextBox 13"/>
          <p:cNvSpPr txBox="1"/>
          <p:nvPr/>
        </p:nvSpPr>
        <p:spPr>
          <a:xfrm>
            <a:off x="5367778" y="5026042"/>
            <a:ext cx="1270445" cy="553998"/>
          </a:xfrm>
          <a:prstGeom prst="rect">
            <a:avLst/>
          </a:prstGeom>
          <a:noFill/>
        </p:spPr>
        <p:txBody>
          <a:bodyPr wrap="square" rtlCol="0">
            <a:spAutoFit/>
          </a:bodyPr>
          <a:lstStyle/>
          <a:p>
            <a:pPr algn="ctr"/>
            <a:r>
              <a:rPr lang="en-US" sz="1500" dirty="0">
                <a:solidFill>
                  <a:prstClr val="black"/>
                </a:solidFill>
              </a:rPr>
              <a:t>Apply for an award</a:t>
            </a:r>
          </a:p>
        </p:txBody>
      </p:sp>
      <p:sp>
        <p:nvSpPr>
          <p:cNvPr id="15" name="TextBox 14"/>
          <p:cNvSpPr txBox="1"/>
          <p:nvPr/>
        </p:nvSpPr>
        <p:spPr>
          <a:xfrm>
            <a:off x="7015159" y="5026042"/>
            <a:ext cx="1270445" cy="553998"/>
          </a:xfrm>
          <a:prstGeom prst="rect">
            <a:avLst/>
          </a:prstGeom>
          <a:noFill/>
        </p:spPr>
        <p:txBody>
          <a:bodyPr wrap="square" rtlCol="0">
            <a:spAutoFit/>
          </a:bodyPr>
          <a:lstStyle/>
          <a:p>
            <a:pPr algn="ctr"/>
            <a:r>
              <a:rPr lang="en-US" sz="1500" dirty="0">
                <a:solidFill>
                  <a:prstClr val="black"/>
                </a:solidFill>
              </a:rPr>
              <a:t>Attend a conference</a:t>
            </a:r>
          </a:p>
        </p:txBody>
      </p:sp>
      <p:sp>
        <p:nvSpPr>
          <p:cNvPr id="16" name="TextBox 15"/>
          <p:cNvSpPr txBox="1"/>
          <p:nvPr/>
        </p:nvSpPr>
        <p:spPr>
          <a:xfrm>
            <a:off x="8669332" y="5026043"/>
            <a:ext cx="1270445" cy="1015663"/>
          </a:xfrm>
          <a:prstGeom prst="rect">
            <a:avLst/>
          </a:prstGeom>
          <a:noFill/>
        </p:spPr>
        <p:txBody>
          <a:bodyPr wrap="square" rtlCol="0">
            <a:spAutoFit/>
          </a:bodyPr>
          <a:lstStyle/>
          <a:p>
            <a:pPr algn="ctr"/>
            <a:r>
              <a:rPr lang="en-US" sz="1500" dirty="0">
                <a:solidFill>
                  <a:prstClr val="black"/>
                </a:solidFill>
              </a:rPr>
              <a:t>Serve on an advisory group or committee</a:t>
            </a:r>
          </a:p>
        </p:txBody>
      </p:sp>
      <p:grpSp>
        <p:nvGrpSpPr>
          <p:cNvPr id="17" name="Group 16"/>
          <p:cNvGrpSpPr/>
          <p:nvPr/>
        </p:nvGrpSpPr>
        <p:grpSpPr>
          <a:xfrm>
            <a:off x="2050790" y="3489279"/>
            <a:ext cx="7929278" cy="1355442"/>
            <a:chOff x="801623" y="2313431"/>
            <a:chExt cx="10572371" cy="1807256"/>
          </a:xfrm>
        </p:grpSpPr>
        <p:grpSp>
          <p:nvGrpSpPr>
            <p:cNvPr id="18" name="Group 17"/>
            <p:cNvGrpSpPr/>
            <p:nvPr/>
          </p:nvGrpSpPr>
          <p:grpSpPr>
            <a:xfrm>
              <a:off x="801623" y="2313431"/>
              <a:ext cx="10572371" cy="1807256"/>
              <a:chOff x="801623" y="2094356"/>
              <a:chExt cx="10572371" cy="1807256"/>
            </a:xfrm>
          </p:grpSpPr>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623" y="2127500"/>
                <a:ext cx="1768225" cy="1768225"/>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0850" y="2127615"/>
                <a:ext cx="1769748" cy="1768110"/>
              </a:xfrm>
              <a:prstGeom prst="rect">
                <a:avLst/>
              </a:prstGeom>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1600" y="2123987"/>
                <a:ext cx="1779273" cy="1777625"/>
              </a:xfrm>
              <a:prstGeom prst="rect">
                <a:avLst/>
              </a:prstGeom>
            </p:spPr>
          </p:pic>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81875" y="2123987"/>
                <a:ext cx="1771738" cy="1771738"/>
              </a:xfrm>
              <a:prstGeom prst="rect">
                <a:avLst/>
              </a:prstGeom>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72625" y="2094356"/>
                <a:ext cx="1801369" cy="1801369"/>
              </a:xfrm>
              <a:prstGeom prst="rect">
                <a:avLst/>
              </a:prstGeom>
            </p:spPr>
          </p:pic>
        </p:grpSp>
        <p:cxnSp>
          <p:nvCxnSpPr>
            <p:cNvPr id="20" name="Straight Connector 19"/>
            <p:cNvCxnSpPr/>
            <p:nvPr/>
          </p:nvCxnSpPr>
          <p:spPr>
            <a:xfrm>
              <a:off x="2646048" y="3214115"/>
              <a:ext cx="23050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55848" y="3208780"/>
              <a:ext cx="23050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037073" y="3208780"/>
              <a:ext cx="23050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237348" y="3208780"/>
              <a:ext cx="230502"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32344" y="2723164"/>
              <a:ext cx="696756" cy="906622"/>
            </a:xfrm>
            <a:prstGeom prst="rect">
              <a:avLst/>
            </a:prstGeom>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90226" y="2869128"/>
              <a:ext cx="824324" cy="679304"/>
            </a:xfrm>
            <a:prstGeom prst="rect">
              <a:avLst/>
            </a:prstGeom>
          </p:spPr>
        </p:pic>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32514" y="2765294"/>
              <a:ext cx="886971" cy="886971"/>
            </a:xfrm>
            <a:prstGeom prst="rect">
              <a:avLst/>
            </a:prstGeom>
          </p:spPr>
        </p:pic>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38167" y="2822245"/>
              <a:ext cx="666839" cy="773069"/>
            </a:xfrm>
            <a:prstGeom prst="rect">
              <a:avLst/>
            </a:prstGeom>
          </p:spPr>
        </p:pic>
        <p:pic>
          <p:nvPicPr>
            <p:cNvPr id="28" name="Picture 2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98617" y="2775363"/>
              <a:ext cx="750358" cy="837049"/>
            </a:xfrm>
            <a:prstGeom prst="rect">
              <a:avLst/>
            </a:prstGeom>
          </p:spPr>
        </p:pic>
      </p:grpSp>
    </p:spTree>
    <p:extLst>
      <p:ext uri="{BB962C8B-B14F-4D97-AF65-F5344CB8AC3E}">
        <p14:creationId xmlns:p14="http://schemas.microsoft.com/office/powerpoint/2010/main" val="1486277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1552575"/>
          </a:xfrm>
          <a:prstGeom prst="rect">
            <a:avLst/>
          </a:prstGeom>
        </p:spPr>
      </p:pic>
      <p:sp>
        <p:nvSpPr>
          <p:cNvPr id="23" name="TextBox 22"/>
          <p:cNvSpPr txBox="1"/>
          <p:nvPr/>
        </p:nvSpPr>
        <p:spPr>
          <a:xfrm>
            <a:off x="1" y="19637"/>
            <a:ext cx="9415462" cy="707886"/>
          </a:xfrm>
          <a:prstGeom prst="rect">
            <a:avLst/>
          </a:prstGeom>
          <a:noFill/>
        </p:spPr>
        <p:txBody>
          <a:bodyPr wrap="square" rtlCol="0">
            <a:spAutoFit/>
          </a:bodyPr>
          <a:lstStyle/>
          <a:p>
            <a:r>
              <a:rPr lang="en-US" sz="4000" b="1" dirty="0">
                <a:solidFill>
                  <a:schemeClr val="bg1"/>
                </a:solidFill>
              </a:rPr>
              <a:t>About NACCHO</a:t>
            </a: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2625" y="541781"/>
            <a:ext cx="1944890" cy="525373"/>
          </a:xfrm>
          <a:prstGeom prst="rect">
            <a:avLst/>
          </a:prstGeom>
        </p:spPr>
      </p:pic>
      <p:sp>
        <p:nvSpPr>
          <p:cNvPr id="6" name="Content Placeholder 3">
            <a:extLst>
              <a:ext uri="{FF2B5EF4-FFF2-40B4-BE49-F238E27FC236}">
                <a16:creationId xmlns:a16="http://schemas.microsoft.com/office/drawing/2014/main" id="{ABC466F9-DEBB-4584-94AB-6E49B31CC94A}"/>
              </a:ext>
            </a:extLst>
          </p:cNvPr>
          <p:cNvSpPr txBox="1">
            <a:spLocks/>
          </p:cNvSpPr>
          <p:nvPr/>
        </p:nvSpPr>
        <p:spPr>
          <a:xfrm>
            <a:off x="1444487" y="1838082"/>
            <a:ext cx="3868340" cy="3181836"/>
          </a:xfrm>
          <a:prstGeom prst="roundRect">
            <a:avLst/>
          </a:prstGeom>
          <a:solidFill>
            <a:schemeClr val="accent1">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OUR MISSION</a:t>
            </a:r>
          </a:p>
          <a:p>
            <a:pPr marL="0" indent="0" algn="ctr">
              <a:buFont typeface="Arial" panose="020B0604020202020204" pitchFamily="34" charset="0"/>
              <a:buNone/>
            </a:pPr>
            <a:r>
              <a:rPr lang="en-US" dirty="0"/>
              <a:t>To improve the health of communities by strengthening and advocating for local health departments</a:t>
            </a:r>
          </a:p>
        </p:txBody>
      </p:sp>
      <p:sp>
        <p:nvSpPr>
          <p:cNvPr id="7" name="Content Placeholder 5">
            <a:extLst>
              <a:ext uri="{FF2B5EF4-FFF2-40B4-BE49-F238E27FC236}">
                <a16:creationId xmlns:a16="http://schemas.microsoft.com/office/drawing/2014/main" id="{509ADB3A-7316-45E6-8C29-81FBAA223F54}"/>
              </a:ext>
            </a:extLst>
          </p:cNvPr>
          <p:cNvSpPr txBox="1">
            <a:spLocks/>
          </p:cNvSpPr>
          <p:nvPr/>
        </p:nvSpPr>
        <p:spPr>
          <a:xfrm>
            <a:off x="6400801" y="3588027"/>
            <a:ext cx="3887391" cy="2728192"/>
          </a:xfrm>
          <a:prstGeom prst="roundRect">
            <a:avLst/>
          </a:prstGeom>
          <a:solidFill>
            <a:schemeClr val="accent3">
              <a:lumMod val="20000"/>
              <a:lumOff val="8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OUR VISION</a:t>
            </a:r>
          </a:p>
          <a:p>
            <a:pPr marL="0" indent="0" algn="ctr">
              <a:buFont typeface="Arial" panose="020B0604020202020204" pitchFamily="34" charset="0"/>
              <a:buNone/>
            </a:pPr>
            <a:r>
              <a:rPr lang="en-US" dirty="0"/>
              <a:t>Optimal health, equity, and security for all people in all communities</a:t>
            </a:r>
          </a:p>
        </p:txBody>
      </p:sp>
    </p:spTree>
    <p:extLst>
      <p:ext uri="{BB962C8B-B14F-4D97-AF65-F5344CB8AC3E}">
        <p14:creationId xmlns:p14="http://schemas.microsoft.com/office/powerpoint/2010/main" val="4172986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14"/>
            <a:ext cx="12192000" cy="1164431"/>
          </a:xfrm>
          <a:prstGeom prst="rect">
            <a:avLst/>
          </a:prstGeom>
        </p:spPr>
      </p:pic>
      <p:sp>
        <p:nvSpPr>
          <p:cNvPr id="5" name="TextBox 4"/>
          <p:cNvSpPr txBox="1"/>
          <p:nvPr/>
        </p:nvSpPr>
        <p:spPr>
          <a:xfrm>
            <a:off x="118868" y="135973"/>
            <a:ext cx="6861572" cy="646331"/>
          </a:xfrm>
          <a:prstGeom prst="rect">
            <a:avLst/>
          </a:prstGeom>
          <a:noFill/>
        </p:spPr>
        <p:txBody>
          <a:bodyPr wrap="square" rtlCol="0">
            <a:spAutoFit/>
          </a:bodyPr>
          <a:lstStyle/>
          <a:p>
            <a:r>
              <a:rPr lang="en-US" sz="3600" b="1" dirty="0">
                <a:solidFill>
                  <a:schemeClr val="bg1"/>
                </a:solidFill>
              </a:rPr>
              <a:t>Get Involved</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3469" y="1263586"/>
            <a:ext cx="1458668" cy="394030"/>
          </a:xfrm>
          <a:prstGeom prst="rect">
            <a:avLst/>
          </a:prstGeom>
        </p:spPr>
      </p:pic>
      <p:sp>
        <p:nvSpPr>
          <p:cNvPr id="3" name="Content Placeholder 2">
            <a:extLst>
              <a:ext uri="{FF2B5EF4-FFF2-40B4-BE49-F238E27FC236}">
                <a16:creationId xmlns:a16="http://schemas.microsoft.com/office/drawing/2014/main" id="{97B4408F-60F3-E549-9CCC-CC42BE3CC09A}"/>
              </a:ext>
            </a:extLst>
          </p:cNvPr>
          <p:cNvSpPr>
            <a:spLocks noGrp="1"/>
          </p:cNvSpPr>
          <p:nvPr>
            <p:ph idx="1"/>
          </p:nvPr>
        </p:nvSpPr>
        <p:spPr>
          <a:xfrm>
            <a:off x="1540077" y="1503561"/>
            <a:ext cx="5627573" cy="4648761"/>
          </a:xfrm>
        </p:spPr>
        <p:txBody>
          <a:bodyPr>
            <a:normAutofit/>
          </a:bodyPr>
          <a:lstStyle/>
          <a:p>
            <a:r>
              <a:rPr lang="en-US" sz="2400" dirty="0"/>
              <a:t>Sign up for NACCHO’s Congressional Action Network</a:t>
            </a:r>
          </a:p>
          <a:p>
            <a:pPr lvl="1"/>
            <a:r>
              <a:rPr lang="en-US" b="1" dirty="0">
                <a:solidFill>
                  <a:srgbClr val="FF0000"/>
                </a:solidFill>
              </a:rPr>
              <a:t>TEXT “JOINCAN” to 50457 </a:t>
            </a:r>
            <a:r>
              <a:rPr lang="en-US" dirty="0"/>
              <a:t>and click on the link to register</a:t>
            </a:r>
          </a:p>
          <a:p>
            <a:r>
              <a:rPr lang="en-US" sz="2400" dirty="0"/>
              <a:t>Subscribe to the NACCHO Podcast Series</a:t>
            </a:r>
          </a:p>
          <a:p>
            <a:pPr marL="457200" lvl="1" indent="0">
              <a:buNone/>
            </a:pPr>
            <a:r>
              <a:rPr lang="en-US" sz="2000" dirty="0">
                <a:cs typeface="Arial" panose="020B0604020202020204" pitchFamily="34" charset="0"/>
              </a:rPr>
              <a:t>Past guests include</a:t>
            </a:r>
          </a:p>
          <a:p>
            <a:pPr marL="742950" lvl="1" indent="-285750"/>
            <a:r>
              <a:rPr lang="en-US" sz="2000" dirty="0">
                <a:cs typeface="Arial" panose="020B0604020202020204" pitchFamily="34" charset="0"/>
              </a:rPr>
              <a:t>Assistant Secretary for Preparedness and Response Dr. Robert Kadlec</a:t>
            </a:r>
          </a:p>
          <a:p>
            <a:pPr marL="742950" lvl="1" indent="-285750"/>
            <a:r>
              <a:rPr lang="en-US" sz="2000" dirty="0">
                <a:cs typeface="Arial" panose="020B0604020202020204" pitchFamily="34" charset="0"/>
              </a:rPr>
              <a:t>Deputy Secretary for Rural Development at USDA Anne Hazlett</a:t>
            </a:r>
          </a:p>
          <a:p>
            <a:pPr marL="285750" indent="-285750"/>
            <a:r>
              <a:rPr lang="en-US" sz="2400" dirty="0">
                <a:cs typeface="Arial" panose="020B0604020202020204" pitchFamily="34" charset="0"/>
              </a:rPr>
              <a:t>Search “NACCHO Podcast Series” in your Podcast App!</a:t>
            </a:r>
          </a:p>
          <a:p>
            <a:endParaRPr lang="en-US" dirty="0"/>
          </a:p>
        </p:txBody>
      </p:sp>
      <p:pic>
        <p:nvPicPr>
          <p:cNvPr id="8" name="Picture 7">
            <a:extLst>
              <a:ext uri="{FF2B5EF4-FFF2-40B4-BE49-F238E27FC236}">
                <a16:creationId xmlns:a16="http://schemas.microsoft.com/office/drawing/2014/main" id="{256B4C70-E620-B64F-9968-79B8E5E2BA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8885" y="2597156"/>
            <a:ext cx="2016812" cy="1663688"/>
          </a:xfrm>
          <a:prstGeom prst="rect">
            <a:avLst/>
          </a:prstGeom>
        </p:spPr>
      </p:pic>
      <p:pic>
        <p:nvPicPr>
          <p:cNvPr id="9" name="Picture 8">
            <a:extLst>
              <a:ext uri="{FF2B5EF4-FFF2-40B4-BE49-F238E27FC236}">
                <a16:creationId xmlns:a16="http://schemas.microsoft.com/office/drawing/2014/main" id="{D6A3D3EF-A63D-F449-8F3D-2336A682B6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5024" y="1585748"/>
            <a:ext cx="3096899" cy="744730"/>
          </a:xfrm>
          <a:prstGeom prst="rect">
            <a:avLst/>
          </a:prstGeom>
        </p:spPr>
      </p:pic>
      <p:pic>
        <p:nvPicPr>
          <p:cNvPr id="2" name="Picture 1">
            <a:extLst>
              <a:ext uri="{FF2B5EF4-FFF2-40B4-BE49-F238E27FC236}">
                <a16:creationId xmlns:a16="http://schemas.microsoft.com/office/drawing/2014/main" id="{C02945A2-CD9F-45AE-8E52-276531954811}"/>
              </a:ext>
            </a:extLst>
          </p:cNvPr>
          <p:cNvPicPr>
            <a:picLocks noChangeAspect="1"/>
          </p:cNvPicPr>
          <p:nvPr/>
        </p:nvPicPr>
        <p:blipFill>
          <a:blip r:embed="rId7"/>
          <a:stretch>
            <a:fillRect/>
          </a:stretch>
        </p:blipFill>
        <p:spPr>
          <a:xfrm>
            <a:off x="7679933" y="4460876"/>
            <a:ext cx="2847079" cy="2133785"/>
          </a:xfrm>
          <a:prstGeom prst="rect">
            <a:avLst/>
          </a:prstGeom>
        </p:spPr>
      </p:pic>
      <p:pic>
        <p:nvPicPr>
          <p:cNvPr id="7" name="Picture 6">
            <a:extLst>
              <a:ext uri="{FF2B5EF4-FFF2-40B4-BE49-F238E27FC236}">
                <a16:creationId xmlns:a16="http://schemas.microsoft.com/office/drawing/2014/main" id="{7C99F003-E072-42B7-86D2-17470B6797BA}"/>
              </a:ext>
            </a:extLst>
          </p:cNvPr>
          <p:cNvPicPr>
            <a:picLocks noChangeAspect="1"/>
          </p:cNvPicPr>
          <p:nvPr/>
        </p:nvPicPr>
        <p:blipFill>
          <a:blip r:embed="rId8"/>
          <a:stretch>
            <a:fillRect/>
          </a:stretch>
        </p:blipFill>
        <p:spPr>
          <a:xfrm>
            <a:off x="9515831" y="359217"/>
            <a:ext cx="1944793" cy="524301"/>
          </a:xfrm>
          <a:prstGeom prst="rect">
            <a:avLst/>
          </a:prstGeom>
        </p:spPr>
      </p:pic>
    </p:spTree>
    <p:extLst>
      <p:ext uri="{BB962C8B-B14F-4D97-AF65-F5344CB8AC3E}">
        <p14:creationId xmlns:p14="http://schemas.microsoft.com/office/powerpoint/2010/main" val="3613423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15"/>
            <a:ext cx="12192000" cy="1164431"/>
          </a:xfrm>
          <a:prstGeom prst="rect">
            <a:avLst/>
          </a:prstGeom>
        </p:spPr>
      </p:pic>
      <p:sp>
        <p:nvSpPr>
          <p:cNvPr id="5" name="TextBox 4"/>
          <p:cNvSpPr txBox="1"/>
          <p:nvPr/>
        </p:nvSpPr>
        <p:spPr>
          <a:xfrm>
            <a:off x="0" y="11172"/>
            <a:ext cx="7056938" cy="707886"/>
          </a:xfrm>
          <a:prstGeom prst="rect">
            <a:avLst/>
          </a:prstGeom>
          <a:noFill/>
        </p:spPr>
        <p:txBody>
          <a:bodyPr wrap="square" rtlCol="0">
            <a:spAutoFit/>
          </a:bodyPr>
          <a:lstStyle/>
          <a:p>
            <a:pPr defTabSz="685800">
              <a:defRPr/>
            </a:pPr>
            <a:r>
              <a:rPr lang="en-US" sz="4000" b="1" dirty="0">
                <a:solidFill>
                  <a:schemeClr val="bg1"/>
                </a:solidFill>
              </a:rPr>
              <a:t>How </a:t>
            </a:r>
            <a:r>
              <a:rPr lang="en-US" sz="3600" b="1" dirty="0">
                <a:solidFill>
                  <a:schemeClr val="bg1"/>
                </a:solidFill>
              </a:rPr>
              <a:t>to</a:t>
            </a:r>
            <a:r>
              <a:rPr lang="en-US" sz="4000" b="1" dirty="0">
                <a:solidFill>
                  <a:schemeClr val="bg1"/>
                </a:solidFill>
              </a:rPr>
              <a:t> Engage</a:t>
            </a:r>
            <a:endParaRPr lang="en-US" sz="4000" b="1" dirty="0">
              <a:solidFill>
                <a:schemeClr val="bg1"/>
              </a:solidFill>
              <a:latin typeface="Calibri" panose="020F0502020204030204"/>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3469" y="1263586"/>
            <a:ext cx="1458668" cy="394030"/>
          </a:xfrm>
          <a:prstGeom prst="rect">
            <a:avLst/>
          </a:prstGeom>
        </p:spPr>
      </p:pic>
      <p:pic>
        <p:nvPicPr>
          <p:cNvPr id="9" name="Content Placeholder 8">
            <a:extLst>
              <a:ext uri="{FF2B5EF4-FFF2-40B4-BE49-F238E27FC236}">
                <a16:creationId xmlns:a16="http://schemas.microsoft.com/office/drawing/2014/main" id="{10F902CA-853D-4ED9-ACEE-A4C8B98459D7}"/>
              </a:ext>
            </a:extLst>
          </p:cNvPr>
          <p:cNvPicPr>
            <a:picLocks noGrp="1" noChangeAspect="1"/>
          </p:cNvPicPr>
          <p:nvPr>
            <p:ph idx="1"/>
          </p:nvPr>
        </p:nvPicPr>
        <p:blipFill>
          <a:blip r:embed="rId5"/>
          <a:stretch>
            <a:fillRect/>
          </a:stretch>
        </p:blipFill>
        <p:spPr>
          <a:xfrm>
            <a:off x="1357247" y="1726861"/>
            <a:ext cx="4952169" cy="4351338"/>
          </a:xfrm>
          <a:prstGeom prst="rect">
            <a:avLst/>
          </a:prstGeom>
        </p:spPr>
      </p:pic>
      <p:pic>
        <p:nvPicPr>
          <p:cNvPr id="11" name="Picture 10">
            <a:extLst>
              <a:ext uri="{FF2B5EF4-FFF2-40B4-BE49-F238E27FC236}">
                <a16:creationId xmlns:a16="http://schemas.microsoft.com/office/drawing/2014/main" id="{4675663A-1E6C-43DD-B3EA-9EB702BF195F}"/>
              </a:ext>
            </a:extLst>
          </p:cNvPr>
          <p:cNvPicPr>
            <a:picLocks noChangeAspect="1"/>
          </p:cNvPicPr>
          <p:nvPr/>
        </p:nvPicPr>
        <p:blipFill>
          <a:blip r:embed="rId6"/>
          <a:stretch>
            <a:fillRect/>
          </a:stretch>
        </p:blipFill>
        <p:spPr>
          <a:xfrm>
            <a:off x="9768335" y="286260"/>
            <a:ext cx="1944793" cy="524301"/>
          </a:xfrm>
          <a:prstGeom prst="rect">
            <a:avLst/>
          </a:prstGeom>
        </p:spPr>
      </p:pic>
      <p:sp>
        <p:nvSpPr>
          <p:cNvPr id="2" name="TextBox 1">
            <a:extLst>
              <a:ext uri="{FF2B5EF4-FFF2-40B4-BE49-F238E27FC236}">
                <a16:creationId xmlns:a16="http://schemas.microsoft.com/office/drawing/2014/main" id="{87896540-6DBE-42A6-8242-E83C19DB0D58}"/>
              </a:ext>
            </a:extLst>
          </p:cNvPr>
          <p:cNvSpPr txBox="1"/>
          <p:nvPr/>
        </p:nvSpPr>
        <p:spPr>
          <a:xfrm>
            <a:off x="7257449" y="1450691"/>
            <a:ext cx="4158674" cy="5386090"/>
          </a:xfrm>
          <a:prstGeom prst="rect">
            <a:avLst/>
          </a:prstGeom>
          <a:noFill/>
        </p:spPr>
        <p:txBody>
          <a:bodyPr wrap="square" rtlCol="0">
            <a:spAutoFit/>
          </a:bodyPr>
          <a:lstStyle/>
          <a:p>
            <a:r>
              <a:rPr lang="en-US" dirty="0"/>
              <a:t>Whether you can lobby for a bill, advocate on an issue, or educate policymakers on the work of local health departments, </a:t>
            </a:r>
            <a:r>
              <a:rPr lang="en-US" b="1" dirty="0"/>
              <a:t>everyone has a role to play.</a:t>
            </a:r>
          </a:p>
          <a:p>
            <a:endParaRPr lang="en-US" b="1" dirty="0"/>
          </a:p>
          <a:p>
            <a:r>
              <a:rPr lang="en-US" dirty="0"/>
              <a:t>Building a relationship with a Member of Congress or their staff and educating them about your health department is </a:t>
            </a:r>
            <a:r>
              <a:rPr lang="en-US" b="1" dirty="0"/>
              <a:t>critical</a:t>
            </a:r>
            <a:r>
              <a:rPr lang="en-US" dirty="0"/>
              <a:t>.</a:t>
            </a:r>
          </a:p>
          <a:p>
            <a:endParaRPr lang="en-US" sz="1000" dirty="0"/>
          </a:p>
          <a:p>
            <a:pPr marL="342900" indent="-342900">
              <a:buFont typeface="Wingdings" panose="05000000000000000000" pitchFamily="2" charset="2"/>
              <a:buChar char="ü"/>
            </a:pPr>
            <a:r>
              <a:rPr lang="en-US" dirty="0"/>
              <a:t>Call</a:t>
            </a:r>
          </a:p>
          <a:p>
            <a:pPr marL="342900" indent="-342900">
              <a:buFont typeface="Wingdings" panose="05000000000000000000" pitchFamily="2" charset="2"/>
              <a:buChar char="ü"/>
            </a:pPr>
            <a:r>
              <a:rPr lang="en-US" dirty="0"/>
              <a:t>Tweet</a:t>
            </a:r>
          </a:p>
          <a:p>
            <a:pPr marL="342900" indent="-342900">
              <a:buFont typeface="Wingdings" panose="05000000000000000000" pitchFamily="2" charset="2"/>
              <a:buChar char="ü"/>
            </a:pPr>
            <a:r>
              <a:rPr lang="en-US" dirty="0"/>
              <a:t>Send an email</a:t>
            </a:r>
          </a:p>
          <a:p>
            <a:pPr marL="342900" indent="-342900">
              <a:buFont typeface="Wingdings" panose="05000000000000000000" pitchFamily="2" charset="2"/>
              <a:buChar char="ü"/>
            </a:pPr>
            <a:r>
              <a:rPr lang="en-US" dirty="0"/>
              <a:t>Schedule a meeting</a:t>
            </a:r>
          </a:p>
          <a:p>
            <a:pPr marL="342900" indent="-342900">
              <a:buFont typeface="Wingdings" panose="05000000000000000000" pitchFamily="2" charset="2"/>
              <a:buChar char="ü"/>
            </a:pPr>
            <a:r>
              <a:rPr lang="en-US" dirty="0"/>
              <a:t>Invite for a visit or to a local event</a:t>
            </a:r>
          </a:p>
          <a:p>
            <a:pPr marL="342900" indent="-342900">
              <a:buFont typeface="Wingdings" panose="05000000000000000000" pitchFamily="2" charset="2"/>
              <a:buChar char="ü"/>
            </a:pPr>
            <a:endParaRPr lang="en-US" dirty="0"/>
          </a:p>
          <a:p>
            <a:endParaRPr lang="en-US" sz="1000" dirty="0"/>
          </a:p>
          <a:p>
            <a:pPr algn="ctr"/>
            <a:r>
              <a:rPr lang="en-US" i="1" dirty="0"/>
              <a:t>However you want to get involved, NACCHO can help!</a:t>
            </a:r>
          </a:p>
          <a:p>
            <a:pPr marL="342900" indent="-342900">
              <a:buFont typeface="Wingdings" panose="05000000000000000000" pitchFamily="2" charset="2"/>
              <a:buChar char="ü"/>
            </a:pPr>
            <a:endParaRPr lang="en-US" dirty="0"/>
          </a:p>
          <a:p>
            <a:pPr marL="342900" indent="-342900">
              <a:buFont typeface="Wingdings" panose="05000000000000000000" pitchFamily="2" charset="2"/>
              <a:buChar char="ü"/>
            </a:pPr>
            <a:endParaRPr lang="en-US" dirty="0"/>
          </a:p>
        </p:txBody>
      </p:sp>
    </p:spTree>
    <p:extLst>
      <p:ext uri="{BB962C8B-B14F-4D97-AF65-F5344CB8AC3E}">
        <p14:creationId xmlns:p14="http://schemas.microsoft.com/office/powerpoint/2010/main" val="3460911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78"/>
            <a:ext cx="12192000" cy="1164431"/>
          </a:xfrm>
          <a:prstGeom prst="rect">
            <a:avLst/>
          </a:prstGeom>
        </p:spPr>
      </p:pic>
      <p:sp>
        <p:nvSpPr>
          <p:cNvPr id="5" name="TextBox 4"/>
          <p:cNvSpPr txBox="1"/>
          <p:nvPr/>
        </p:nvSpPr>
        <p:spPr>
          <a:xfrm>
            <a:off x="120550" y="66191"/>
            <a:ext cx="6861572" cy="646331"/>
          </a:xfrm>
          <a:prstGeom prst="rect">
            <a:avLst/>
          </a:prstGeom>
          <a:noFill/>
        </p:spPr>
        <p:txBody>
          <a:bodyPr wrap="square" rtlCol="0">
            <a:spAutoFit/>
          </a:bodyPr>
          <a:lstStyle/>
          <a:p>
            <a:r>
              <a:rPr lang="en-US" sz="3600" b="1" dirty="0">
                <a:solidFill>
                  <a:schemeClr val="bg1"/>
                </a:solidFill>
              </a:rPr>
              <a:t>NACCHO Advocacy Resources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3469" y="1263586"/>
            <a:ext cx="1458668" cy="394030"/>
          </a:xfrm>
          <a:prstGeom prst="rect">
            <a:avLst/>
          </a:prstGeom>
        </p:spPr>
      </p:pic>
      <p:sp>
        <p:nvSpPr>
          <p:cNvPr id="7" name="Rectangle 6"/>
          <p:cNvSpPr/>
          <p:nvPr/>
        </p:nvSpPr>
        <p:spPr>
          <a:xfrm>
            <a:off x="490888" y="1431757"/>
            <a:ext cx="8017845" cy="3108543"/>
          </a:xfrm>
          <a:prstGeom prst="rect">
            <a:avLst/>
          </a:prstGeom>
        </p:spPr>
        <p:txBody>
          <a:bodyPr wrap="square">
            <a:spAutoFit/>
          </a:bodyPr>
          <a:lstStyle/>
          <a:p>
            <a:r>
              <a:rPr lang="en-US" sz="2800" dirty="0"/>
              <a:t>NACCHO Advocacy Toolkit:</a:t>
            </a:r>
          </a:p>
          <a:p>
            <a:pPr lvl="1"/>
            <a:r>
              <a:rPr lang="en-US" sz="2800" dirty="0">
                <a:hlinkClick r:id="rId5"/>
              </a:rPr>
              <a:t>http://www.naccho.org/advocacy/</a:t>
            </a:r>
            <a:r>
              <a:rPr lang="en-US" sz="2800" dirty="0"/>
              <a:t>  </a:t>
            </a:r>
          </a:p>
          <a:p>
            <a:endParaRPr lang="en-US" sz="2800" dirty="0"/>
          </a:p>
          <a:p>
            <a:r>
              <a:rPr lang="en-US" sz="2800" dirty="0"/>
              <a:t>New Member of Congress Packet</a:t>
            </a:r>
          </a:p>
          <a:p>
            <a:endParaRPr lang="en-US" sz="2800" dirty="0"/>
          </a:p>
          <a:p>
            <a:r>
              <a:rPr lang="en-US" sz="2800" dirty="0"/>
              <a:t>Federal Funding info, factsheets and guidance          	</a:t>
            </a:r>
            <a:r>
              <a:rPr lang="en-US" sz="2800" dirty="0">
                <a:solidFill>
                  <a:schemeClr val="bg2">
                    <a:lumMod val="25000"/>
                  </a:schemeClr>
                </a:solidFill>
                <a:hlinkClick r:id="rId6"/>
              </a:rPr>
              <a:t>http://naccho.org/advocacy/funding-priorities</a:t>
            </a:r>
            <a:endParaRPr lang="en-US" sz="2800" dirty="0">
              <a:solidFill>
                <a:schemeClr val="bg2">
                  <a:lumMod val="25000"/>
                </a:schemeClr>
              </a:solidFill>
            </a:endParaRPr>
          </a:p>
        </p:txBody>
      </p:sp>
      <p:pic>
        <p:nvPicPr>
          <p:cNvPr id="8" name="Picture 2" descr="C:\Users\ebriggs\AppData\Local\Microsoft\Windows\Temporary Internet Files\Content.IE5\SP94WVIF\MP900401101[1].jpg"/>
          <p:cNvPicPr>
            <a:picLocks noChangeAspect="1" noChangeArrowheads="1"/>
          </p:cNvPicPr>
          <p:nvPr/>
        </p:nvPicPr>
        <p:blipFill>
          <a:blip r:embed="rId7" cstate="print"/>
          <a:srcRect/>
          <a:stretch>
            <a:fillRect/>
          </a:stretch>
        </p:blipFill>
        <p:spPr bwMode="auto">
          <a:xfrm>
            <a:off x="9731547" y="1172709"/>
            <a:ext cx="2166085" cy="3247541"/>
          </a:xfrm>
          <a:prstGeom prst="rect">
            <a:avLst/>
          </a:prstGeom>
          <a:noFill/>
        </p:spPr>
      </p:pic>
      <p:pic>
        <p:nvPicPr>
          <p:cNvPr id="3" name="Picture 2">
            <a:extLst>
              <a:ext uri="{FF2B5EF4-FFF2-40B4-BE49-F238E27FC236}">
                <a16:creationId xmlns:a16="http://schemas.microsoft.com/office/drawing/2014/main" id="{536EB612-C983-4C4B-932F-119023E63DDF}"/>
              </a:ext>
            </a:extLst>
          </p:cNvPr>
          <p:cNvPicPr>
            <a:picLocks noChangeAspect="1"/>
          </p:cNvPicPr>
          <p:nvPr/>
        </p:nvPicPr>
        <p:blipFill>
          <a:blip r:embed="rId8"/>
          <a:stretch>
            <a:fillRect/>
          </a:stretch>
        </p:blipFill>
        <p:spPr>
          <a:xfrm>
            <a:off x="8217345" y="389357"/>
            <a:ext cx="1944793" cy="524301"/>
          </a:xfrm>
          <a:prstGeom prst="rect">
            <a:avLst/>
          </a:prstGeom>
        </p:spPr>
      </p:pic>
      <p:pic>
        <p:nvPicPr>
          <p:cNvPr id="9" name="Picture 8">
            <a:extLst>
              <a:ext uri="{FF2B5EF4-FFF2-40B4-BE49-F238E27FC236}">
                <a16:creationId xmlns:a16="http://schemas.microsoft.com/office/drawing/2014/main" id="{AB18A89D-0D88-4CFE-9CEC-77137FE2E7CE}"/>
              </a:ext>
            </a:extLst>
          </p:cNvPr>
          <p:cNvPicPr>
            <a:picLocks noChangeAspect="1"/>
          </p:cNvPicPr>
          <p:nvPr/>
        </p:nvPicPr>
        <p:blipFill>
          <a:blip r:embed="rId9"/>
          <a:stretch>
            <a:fillRect/>
          </a:stretch>
        </p:blipFill>
        <p:spPr>
          <a:xfrm>
            <a:off x="5497162" y="2599727"/>
            <a:ext cx="1828800" cy="829273"/>
          </a:xfrm>
          <a:prstGeom prst="rect">
            <a:avLst/>
          </a:prstGeom>
        </p:spPr>
      </p:pic>
    </p:spTree>
    <p:extLst>
      <p:ext uri="{BB962C8B-B14F-4D97-AF65-F5344CB8AC3E}">
        <p14:creationId xmlns:p14="http://schemas.microsoft.com/office/powerpoint/2010/main" val="1614444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1552575"/>
          </a:xfrm>
          <a:prstGeom prst="rect">
            <a:avLst/>
          </a:prstGeom>
        </p:spPr>
      </p:pic>
      <p:sp>
        <p:nvSpPr>
          <p:cNvPr id="5" name="TextBox 4"/>
          <p:cNvSpPr txBox="1"/>
          <p:nvPr/>
        </p:nvSpPr>
        <p:spPr>
          <a:xfrm>
            <a:off x="211931" y="19637"/>
            <a:ext cx="9148763" cy="830997"/>
          </a:xfrm>
          <a:prstGeom prst="rect">
            <a:avLst/>
          </a:prstGeom>
          <a:noFill/>
        </p:spPr>
        <p:txBody>
          <a:bodyPr wrap="square" rtlCol="0">
            <a:spAutoFit/>
          </a:bodyPr>
          <a:lstStyle/>
          <a:p>
            <a:r>
              <a:rPr lang="en-US" sz="4800" b="1" dirty="0">
                <a:solidFill>
                  <a:schemeClr val="bg1"/>
                </a:solidFill>
              </a:rPr>
              <a:t>Stay Connected</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2625" y="541781"/>
            <a:ext cx="1944890" cy="525373"/>
          </a:xfrm>
          <a:prstGeom prst="rect">
            <a:avLst/>
          </a:prstGeom>
        </p:spPr>
      </p:pic>
      <p:sp>
        <p:nvSpPr>
          <p:cNvPr id="19" name="TextBox 18"/>
          <p:cNvSpPr txBox="1"/>
          <p:nvPr/>
        </p:nvSpPr>
        <p:spPr>
          <a:xfrm>
            <a:off x="9046535" y="7552911"/>
            <a:ext cx="1444580" cy="461665"/>
          </a:xfrm>
          <a:prstGeom prst="rect">
            <a:avLst/>
          </a:prstGeom>
          <a:noFill/>
        </p:spPr>
        <p:txBody>
          <a:bodyPr wrap="square" rtlCol="0">
            <a:spAutoFit/>
          </a:bodyPr>
          <a:lstStyle/>
          <a:p>
            <a:r>
              <a:rPr lang="en-US" sz="1200" dirty="0"/>
              <a:t>@</a:t>
            </a:r>
            <a:r>
              <a:rPr lang="en-US" sz="1200" dirty="0" err="1">
                <a:latin typeface="+mj-lt"/>
              </a:rPr>
              <a:t>NACCHOAlerts</a:t>
            </a:r>
            <a:endParaRPr lang="en-US" sz="1200" dirty="0">
              <a:latin typeface="+mj-lt"/>
            </a:endParaRPr>
          </a:p>
          <a:p>
            <a:endParaRPr lang="en-US" sz="1200" dirty="0"/>
          </a:p>
        </p:txBody>
      </p:sp>
      <p:pic>
        <p:nvPicPr>
          <p:cNvPr id="34" name="Picture 6" descr="Image result for Twit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9932" y="2794772"/>
            <a:ext cx="3338109"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2" descr="Image result for Faceboo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8262" y="4249777"/>
            <a:ext cx="3981450" cy="1143001"/>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6257046" y="3416784"/>
            <a:ext cx="3581400" cy="584775"/>
          </a:xfrm>
          <a:prstGeom prst="rect">
            <a:avLst/>
          </a:prstGeom>
          <a:noFill/>
        </p:spPr>
        <p:txBody>
          <a:bodyPr wrap="square" rtlCol="0">
            <a:spAutoFit/>
          </a:bodyPr>
          <a:lstStyle/>
          <a:p>
            <a:pPr algn="ctr"/>
            <a:r>
              <a:rPr lang="en-US" sz="3200" dirty="0">
                <a:solidFill>
                  <a:prstClr val="black"/>
                </a:solidFill>
                <a:latin typeface="Gill Sans MT" panose="020B0502020104020203"/>
              </a:rPr>
              <a:t>@</a:t>
            </a:r>
            <a:r>
              <a:rPr lang="en-US" sz="3200" dirty="0" err="1">
                <a:solidFill>
                  <a:prstClr val="black"/>
                </a:solidFill>
                <a:latin typeface="Gill Sans MT" panose="020B0502020104020203"/>
              </a:rPr>
              <a:t>NACCHOAlerts</a:t>
            </a:r>
            <a:endParaRPr lang="en-US" sz="3200" dirty="0">
              <a:solidFill>
                <a:prstClr val="black"/>
              </a:solidFill>
              <a:latin typeface="Gill Sans MT" panose="020B0502020104020203"/>
            </a:endParaRPr>
          </a:p>
        </p:txBody>
      </p:sp>
      <p:sp>
        <p:nvSpPr>
          <p:cNvPr id="37" name="TextBox 36"/>
          <p:cNvSpPr txBox="1"/>
          <p:nvPr/>
        </p:nvSpPr>
        <p:spPr>
          <a:xfrm>
            <a:off x="6094207" y="4526463"/>
            <a:ext cx="3581400" cy="584775"/>
          </a:xfrm>
          <a:prstGeom prst="rect">
            <a:avLst/>
          </a:prstGeom>
          <a:noFill/>
        </p:spPr>
        <p:txBody>
          <a:bodyPr wrap="square" rtlCol="0">
            <a:spAutoFit/>
          </a:bodyPr>
          <a:lstStyle/>
          <a:p>
            <a:pPr algn="ctr"/>
            <a:r>
              <a:rPr lang="en-US" sz="3200" dirty="0">
                <a:solidFill>
                  <a:prstClr val="black"/>
                </a:solidFill>
                <a:latin typeface="Gill Sans MT" panose="020B0502020104020203"/>
              </a:rPr>
              <a:t>@NACCHOHQ</a:t>
            </a:r>
          </a:p>
        </p:txBody>
      </p:sp>
      <p:pic>
        <p:nvPicPr>
          <p:cNvPr id="38" name="Picture 37"/>
          <p:cNvPicPr>
            <a:picLocks noChangeAspect="1"/>
          </p:cNvPicPr>
          <p:nvPr/>
        </p:nvPicPr>
        <p:blipFill>
          <a:blip r:embed="rId7"/>
          <a:stretch>
            <a:fillRect/>
          </a:stretch>
        </p:blipFill>
        <p:spPr>
          <a:xfrm>
            <a:off x="2043887" y="5356077"/>
            <a:ext cx="4105275" cy="1114425"/>
          </a:xfrm>
          <a:prstGeom prst="rect">
            <a:avLst/>
          </a:prstGeom>
        </p:spPr>
      </p:pic>
      <p:sp>
        <p:nvSpPr>
          <p:cNvPr id="39" name="TextBox 38"/>
          <p:cNvSpPr txBox="1"/>
          <p:nvPr/>
        </p:nvSpPr>
        <p:spPr>
          <a:xfrm>
            <a:off x="6301563" y="5636143"/>
            <a:ext cx="3581400" cy="584775"/>
          </a:xfrm>
          <a:prstGeom prst="rect">
            <a:avLst/>
          </a:prstGeom>
          <a:noFill/>
        </p:spPr>
        <p:txBody>
          <a:bodyPr wrap="square" rtlCol="0">
            <a:spAutoFit/>
          </a:bodyPr>
          <a:lstStyle/>
          <a:p>
            <a:pPr algn="ctr"/>
            <a:r>
              <a:rPr lang="en-US" sz="3200" dirty="0">
                <a:solidFill>
                  <a:prstClr val="black"/>
                </a:solidFill>
                <a:latin typeface="Gill Sans MT" panose="020B0502020104020203"/>
              </a:rPr>
              <a:t>@</a:t>
            </a:r>
            <a:r>
              <a:rPr lang="en-US" sz="3200" dirty="0" err="1">
                <a:solidFill>
                  <a:prstClr val="black"/>
                </a:solidFill>
                <a:latin typeface="Gill Sans MT" panose="020B0502020104020203"/>
              </a:rPr>
              <a:t>NACCHOAlerts</a:t>
            </a:r>
            <a:endParaRPr lang="en-US" sz="3200" dirty="0">
              <a:solidFill>
                <a:prstClr val="black"/>
              </a:solidFill>
              <a:latin typeface="Gill Sans MT" panose="020B0502020104020203"/>
            </a:endParaRPr>
          </a:p>
        </p:txBody>
      </p:sp>
      <p:sp>
        <p:nvSpPr>
          <p:cNvPr id="2" name="TextBox 1">
            <a:extLst>
              <a:ext uri="{FF2B5EF4-FFF2-40B4-BE49-F238E27FC236}">
                <a16:creationId xmlns:a16="http://schemas.microsoft.com/office/drawing/2014/main" id="{7072115D-267D-4005-BDD2-6EA1B9FC8880}"/>
              </a:ext>
            </a:extLst>
          </p:cNvPr>
          <p:cNvSpPr txBox="1"/>
          <p:nvPr/>
        </p:nvSpPr>
        <p:spPr>
          <a:xfrm>
            <a:off x="2051596" y="1837054"/>
            <a:ext cx="8085221" cy="1231106"/>
          </a:xfrm>
          <a:prstGeom prst="rect">
            <a:avLst/>
          </a:prstGeom>
          <a:noFill/>
        </p:spPr>
        <p:txBody>
          <a:bodyPr wrap="square" rtlCol="0">
            <a:spAutoFit/>
          </a:bodyPr>
          <a:lstStyle/>
          <a:p>
            <a:pPr algn="ctr"/>
            <a:r>
              <a:rPr lang="en-US" sz="2800" i="1" dirty="0">
                <a:latin typeface="Gill Sans MT" panose="020B0502020104020203" pitchFamily="34" charset="0"/>
              </a:rPr>
              <a:t>News from Washington</a:t>
            </a:r>
            <a:endParaRPr lang="en-US" sz="2800" dirty="0">
              <a:latin typeface="Gill Sans MT" panose="020B0502020104020203" pitchFamily="34" charset="0"/>
            </a:endParaRPr>
          </a:p>
          <a:p>
            <a:pPr algn="ctr"/>
            <a:r>
              <a:rPr lang="en-US" sz="2800" dirty="0">
                <a:latin typeface="Gill Sans MT" panose="020B0502020104020203" pitchFamily="34" charset="0"/>
                <a:hlinkClick r:id="" action="ppaction://noaction"/>
              </a:rPr>
              <a:t>http://www.naccho.org/advocacy/news</a:t>
            </a:r>
            <a:r>
              <a:rPr lang="en-US" sz="2800" dirty="0">
                <a:latin typeface="Gill Sans MT" panose="020B0502020104020203" pitchFamily="34" charset="0"/>
              </a:rPr>
              <a:t> </a:t>
            </a:r>
          </a:p>
          <a:p>
            <a:pPr algn="ctr"/>
            <a:endParaRPr lang="en-US" dirty="0"/>
          </a:p>
        </p:txBody>
      </p:sp>
    </p:spTree>
    <p:extLst>
      <p:ext uri="{BB962C8B-B14F-4D97-AF65-F5344CB8AC3E}">
        <p14:creationId xmlns:p14="http://schemas.microsoft.com/office/powerpoint/2010/main" val="3796305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1164431"/>
          </a:xfrm>
          <a:prstGeom prst="rect">
            <a:avLst/>
          </a:prstGeom>
        </p:spPr>
      </p:pic>
      <p:sp>
        <p:nvSpPr>
          <p:cNvPr id="5" name="TextBox 4"/>
          <p:cNvSpPr txBox="1"/>
          <p:nvPr/>
        </p:nvSpPr>
        <p:spPr>
          <a:xfrm>
            <a:off x="186942" y="-35897"/>
            <a:ext cx="7740052" cy="646331"/>
          </a:xfrm>
          <a:prstGeom prst="rect">
            <a:avLst/>
          </a:prstGeom>
          <a:noFill/>
        </p:spPr>
        <p:txBody>
          <a:bodyPr wrap="square" rtlCol="0">
            <a:spAutoFit/>
          </a:bodyPr>
          <a:lstStyle/>
          <a:p>
            <a:r>
              <a:rPr lang="en-US" sz="3600" b="1" dirty="0">
                <a:solidFill>
                  <a:prstClr val="white"/>
                </a:solidFill>
                <a:latin typeface="Calibri" panose="020F0502020204030204"/>
              </a:rPr>
              <a:t>Contact NACCHO Government Affairs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3469" y="1263586"/>
            <a:ext cx="1458668" cy="394030"/>
          </a:xfrm>
          <a:prstGeom prst="rect">
            <a:avLst/>
          </a:prstGeom>
        </p:spPr>
      </p:pic>
      <p:sp>
        <p:nvSpPr>
          <p:cNvPr id="19" name="TextBox 18"/>
          <p:cNvSpPr txBox="1"/>
          <p:nvPr/>
        </p:nvSpPr>
        <p:spPr>
          <a:xfrm>
            <a:off x="8308902" y="7379183"/>
            <a:ext cx="1083435" cy="369332"/>
          </a:xfrm>
          <a:prstGeom prst="rect">
            <a:avLst/>
          </a:prstGeom>
          <a:noFill/>
        </p:spPr>
        <p:txBody>
          <a:bodyPr wrap="square" rtlCol="0">
            <a:spAutoFit/>
          </a:bodyPr>
          <a:lstStyle/>
          <a:p>
            <a:r>
              <a:rPr lang="en-US" sz="900" dirty="0">
                <a:solidFill>
                  <a:prstClr val="black"/>
                </a:solidFill>
                <a:latin typeface="Calibri" panose="020F0502020204030204"/>
              </a:rPr>
              <a:t>@</a:t>
            </a:r>
            <a:r>
              <a:rPr lang="en-US" sz="900" dirty="0" err="1">
                <a:solidFill>
                  <a:prstClr val="black"/>
                </a:solidFill>
                <a:latin typeface="Calibri Light" panose="020F0302020204030204"/>
              </a:rPr>
              <a:t>NACCHOAlerts</a:t>
            </a:r>
            <a:endParaRPr lang="en-US" sz="900" dirty="0">
              <a:solidFill>
                <a:prstClr val="black"/>
              </a:solidFill>
              <a:latin typeface="Calibri Light" panose="020F0302020204030204"/>
            </a:endParaRPr>
          </a:p>
          <a:p>
            <a:endParaRPr lang="en-US" sz="900" dirty="0">
              <a:solidFill>
                <a:prstClr val="black"/>
              </a:solidFill>
              <a:latin typeface="Calibri" panose="020F0502020204030204"/>
            </a:endParaRPr>
          </a:p>
        </p:txBody>
      </p:sp>
      <p:sp>
        <p:nvSpPr>
          <p:cNvPr id="12" name="Content Placeholder 2">
            <a:extLst>
              <a:ext uri="{FF2B5EF4-FFF2-40B4-BE49-F238E27FC236}">
                <a16:creationId xmlns:a16="http://schemas.microsoft.com/office/drawing/2014/main" id="{65C87F3A-C99F-41E1-9DCC-2919BC0602CB}"/>
              </a:ext>
            </a:extLst>
          </p:cNvPr>
          <p:cNvSpPr>
            <a:spLocks noGrp="1"/>
          </p:cNvSpPr>
          <p:nvPr>
            <p:ph idx="1"/>
          </p:nvPr>
        </p:nvSpPr>
        <p:spPr>
          <a:xfrm>
            <a:off x="2181784" y="1539630"/>
            <a:ext cx="5960730" cy="4351337"/>
          </a:xfrm>
        </p:spPr>
        <p:txBody>
          <a:bodyPr>
            <a:noAutofit/>
          </a:bodyPr>
          <a:lstStyle/>
          <a:p>
            <a:pPr marL="0" indent="0">
              <a:buNone/>
            </a:pPr>
            <a:r>
              <a:rPr lang="en-US" b="1" dirty="0"/>
              <a:t>Adriane Casalotti, MPH, MSW</a:t>
            </a:r>
          </a:p>
          <a:p>
            <a:pPr marL="0" indent="0">
              <a:buNone/>
            </a:pPr>
            <a:r>
              <a:rPr lang="en-US" dirty="0"/>
              <a:t>Chief, Government and Public Affairs</a:t>
            </a:r>
          </a:p>
          <a:p>
            <a:pPr marL="0" indent="0">
              <a:buNone/>
            </a:pPr>
            <a:r>
              <a:rPr lang="en-US" dirty="0">
                <a:hlinkClick r:id="rId5"/>
              </a:rPr>
              <a:t>acasalotti@naccho.org</a:t>
            </a:r>
            <a:r>
              <a:rPr lang="en-US" dirty="0"/>
              <a:t> / 202-507-4255</a:t>
            </a:r>
          </a:p>
          <a:p>
            <a:pPr marL="0" indent="0">
              <a:buNone/>
            </a:pPr>
            <a:endParaRPr lang="en-US" b="1" dirty="0"/>
          </a:p>
          <a:p>
            <a:pPr marL="0" indent="0">
              <a:buNone/>
            </a:pPr>
            <a:r>
              <a:rPr lang="en-US" b="1" dirty="0"/>
              <a:t>Eli Briggs, MA</a:t>
            </a:r>
          </a:p>
          <a:p>
            <a:pPr marL="0" indent="0">
              <a:buNone/>
            </a:pPr>
            <a:r>
              <a:rPr lang="en-US" dirty="0"/>
              <a:t>Senior Government Affairs Director</a:t>
            </a:r>
          </a:p>
          <a:p>
            <a:pPr marL="0" indent="0">
              <a:buNone/>
            </a:pPr>
            <a:r>
              <a:rPr lang="en-US" dirty="0">
                <a:hlinkClick r:id="rId6"/>
              </a:rPr>
              <a:t>ebriggs@naccho.org </a:t>
            </a:r>
            <a:r>
              <a:rPr lang="en-US" dirty="0"/>
              <a:t>/ 202-507-4194</a:t>
            </a:r>
          </a:p>
          <a:p>
            <a:endParaRPr lang="en-US" b="1" dirty="0"/>
          </a:p>
          <a:p>
            <a:pPr marL="0" indent="0">
              <a:buNone/>
            </a:pPr>
            <a:r>
              <a:rPr lang="en-US" b="1" dirty="0"/>
              <a:t>Ian Goldstein, MA</a:t>
            </a:r>
          </a:p>
          <a:p>
            <a:pPr marL="0" indent="0">
              <a:buNone/>
            </a:pPr>
            <a:r>
              <a:rPr lang="en-US" dirty="0"/>
              <a:t>Government Affairs Specialist</a:t>
            </a:r>
          </a:p>
          <a:p>
            <a:pPr marL="0" indent="0">
              <a:buNone/>
            </a:pPr>
            <a:r>
              <a:rPr lang="en-US" u="sng" dirty="0">
                <a:hlinkClick r:id="rId7"/>
              </a:rPr>
              <a:t>igoldstein@naccho.org </a:t>
            </a:r>
            <a:r>
              <a:rPr lang="en-US" dirty="0"/>
              <a:t>/ 202-507-4273</a:t>
            </a:r>
            <a:r>
              <a:rPr lang="en-US" u="sng" dirty="0"/>
              <a:t> </a:t>
            </a:r>
          </a:p>
          <a:p>
            <a:endParaRPr lang="en-US" sz="2000" b="1" dirty="0"/>
          </a:p>
        </p:txBody>
      </p:sp>
      <p:pic>
        <p:nvPicPr>
          <p:cNvPr id="7" name="Picture 6">
            <a:extLst>
              <a:ext uri="{FF2B5EF4-FFF2-40B4-BE49-F238E27FC236}">
                <a16:creationId xmlns:a16="http://schemas.microsoft.com/office/drawing/2014/main" id="{C69AFE03-3A1B-4C13-A480-1549D50589A3}"/>
              </a:ext>
            </a:extLst>
          </p:cNvPr>
          <p:cNvPicPr>
            <a:picLocks noChangeAspect="1"/>
          </p:cNvPicPr>
          <p:nvPr/>
        </p:nvPicPr>
        <p:blipFill>
          <a:blip r:embed="rId8"/>
          <a:stretch>
            <a:fillRect/>
          </a:stretch>
        </p:blipFill>
        <p:spPr>
          <a:xfrm>
            <a:off x="7926993" y="3011951"/>
            <a:ext cx="1847248" cy="1225402"/>
          </a:xfrm>
          <a:prstGeom prst="rect">
            <a:avLst/>
          </a:prstGeom>
        </p:spPr>
      </p:pic>
      <p:pic>
        <p:nvPicPr>
          <p:cNvPr id="9" name="Picture 8">
            <a:extLst>
              <a:ext uri="{FF2B5EF4-FFF2-40B4-BE49-F238E27FC236}">
                <a16:creationId xmlns:a16="http://schemas.microsoft.com/office/drawing/2014/main" id="{69B50843-97B4-4BAB-968E-B9E7C64EDC7D}"/>
              </a:ext>
            </a:extLst>
          </p:cNvPr>
          <p:cNvPicPr>
            <a:picLocks noChangeAspect="1"/>
          </p:cNvPicPr>
          <p:nvPr/>
        </p:nvPicPr>
        <p:blipFill>
          <a:blip r:embed="rId9"/>
          <a:stretch>
            <a:fillRect/>
          </a:stretch>
        </p:blipFill>
        <p:spPr>
          <a:xfrm>
            <a:off x="7926993" y="4576768"/>
            <a:ext cx="1847248" cy="1231499"/>
          </a:xfrm>
          <a:prstGeom prst="rect">
            <a:avLst/>
          </a:prstGeom>
        </p:spPr>
      </p:pic>
      <p:pic>
        <p:nvPicPr>
          <p:cNvPr id="13" name="Picture 12">
            <a:extLst>
              <a:ext uri="{FF2B5EF4-FFF2-40B4-BE49-F238E27FC236}">
                <a16:creationId xmlns:a16="http://schemas.microsoft.com/office/drawing/2014/main" id="{A04FA9D0-C026-4716-A3B0-7230A06C32AD}"/>
              </a:ext>
            </a:extLst>
          </p:cNvPr>
          <p:cNvPicPr>
            <a:picLocks noChangeAspect="1"/>
          </p:cNvPicPr>
          <p:nvPr/>
        </p:nvPicPr>
        <p:blipFill>
          <a:blip r:embed="rId10"/>
          <a:stretch>
            <a:fillRect/>
          </a:stretch>
        </p:blipFill>
        <p:spPr>
          <a:xfrm>
            <a:off x="9432803" y="287268"/>
            <a:ext cx="1944793" cy="524301"/>
          </a:xfrm>
          <a:prstGeom prst="rect">
            <a:avLst/>
          </a:prstGeom>
        </p:spPr>
      </p:pic>
      <p:pic>
        <p:nvPicPr>
          <p:cNvPr id="3" name="Picture 2">
            <a:extLst>
              <a:ext uri="{FF2B5EF4-FFF2-40B4-BE49-F238E27FC236}">
                <a16:creationId xmlns:a16="http://schemas.microsoft.com/office/drawing/2014/main" id="{B184AD02-DDC4-4240-884D-0B4D99ACF4D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33509" y="1254737"/>
            <a:ext cx="1034217" cy="1556886"/>
          </a:xfrm>
          <a:prstGeom prst="rect">
            <a:avLst/>
          </a:prstGeom>
        </p:spPr>
      </p:pic>
    </p:spTree>
    <p:extLst>
      <p:ext uri="{BB962C8B-B14F-4D97-AF65-F5344CB8AC3E}">
        <p14:creationId xmlns:p14="http://schemas.microsoft.com/office/powerpoint/2010/main" val="2088084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1164431"/>
          </a:xfrm>
          <a:prstGeom prst="rect">
            <a:avLst/>
          </a:prstGeom>
        </p:spPr>
      </p:pic>
      <p:sp>
        <p:nvSpPr>
          <p:cNvPr id="5" name="TextBox 4"/>
          <p:cNvSpPr txBox="1"/>
          <p:nvPr/>
        </p:nvSpPr>
        <p:spPr>
          <a:xfrm>
            <a:off x="186942" y="-35897"/>
            <a:ext cx="6861572" cy="646331"/>
          </a:xfrm>
          <a:prstGeom prst="rect">
            <a:avLst/>
          </a:prstGeom>
          <a:noFill/>
        </p:spPr>
        <p:txBody>
          <a:bodyPr wrap="square" rtlCol="0">
            <a:spAutoFit/>
          </a:bodyPr>
          <a:lstStyle/>
          <a:p>
            <a:r>
              <a:rPr lang="en-US" sz="3600" b="1" dirty="0">
                <a:solidFill>
                  <a:prstClr val="white"/>
                </a:solidFill>
                <a:latin typeface="Calibri" panose="020F0502020204030204"/>
              </a:rPr>
              <a:t>Questions?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3469" y="1263586"/>
            <a:ext cx="1458668" cy="394030"/>
          </a:xfrm>
          <a:prstGeom prst="rect">
            <a:avLst/>
          </a:prstGeom>
        </p:spPr>
      </p:pic>
      <p:sp>
        <p:nvSpPr>
          <p:cNvPr id="19" name="TextBox 18"/>
          <p:cNvSpPr txBox="1"/>
          <p:nvPr/>
        </p:nvSpPr>
        <p:spPr>
          <a:xfrm>
            <a:off x="8308902" y="7379183"/>
            <a:ext cx="1083435" cy="369332"/>
          </a:xfrm>
          <a:prstGeom prst="rect">
            <a:avLst/>
          </a:prstGeom>
          <a:noFill/>
        </p:spPr>
        <p:txBody>
          <a:bodyPr wrap="square" rtlCol="0">
            <a:spAutoFit/>
          </a:bodyPr>
          <a:lstStyle/>
          <a:p>
            <a:r>
              <a:rPr lang="en-US" sz="900" dirty="0">
                <a:solidFill>
                  <a:prstClr val="black"/>
                </a:solidFill>
                <a:latin typeface="Calibri" panose="020F0502020204030204"/>
              </a:rPr>
              <a:t>@</a:t>
            </a:r>
            <a:r>
              <a:rPr lang="en-US" sz="900" dirty="0" err="1">
                <a:solidFill>
                  <a:prstClr val="black"/>
                </a:solidFill>
                <a:latin typeface="Calibri Light" panose="020F0302020204030204"/>
              </a:rPr>
              <a:t>NACCHOAlerts</a:t>
            </a:r>
            <a:endParaRPr lang="en-US" sz="900" dirty="0">
              <a:solidFill>
                <a:prstClr val="black"/>
              </a:solidFill>
              <a:latin typeface="Calibri Light" panose="020F0302020204030204"/>
            </a:endParaRPr>
          </a:p>
          <a:p>
            <a:endParaRPr lang="en-US" sz="900" dirty="0">
              <a:solidFill>
                <a:prstClr val="black"/>
              </a:solidFill>
              <a:latin typeface="Calibri" panose="020F0502020204030204"/>
            </a:endParaRPr>
          </a:p>
        </p:txBody>
      </p:sp>
      <p:sp>
        <p:nvSpPr>
          <p:cNvPr id="12" name="Content Placeholder 2">
            <a:extLst>
              <a:ext uri="{FF2B5EF4-FFF2-40B4-BE49-F238E27FC236}">
                <a16:creationId xmlns:a16="http://schemas.microsoft.com/office/drawing/2014/main" id="{65C87F3A-C99F-41E1-9DCC-2919BC0602CB}"/>
              </a:ext>
            </a:extLst>
          </p:cNvPr>
          <p:cNvSpPr>
            <a:spLocks noGrp="1"/>
          </p:cNvSpPr>
          <p:nvPr>
            <p:ph idx="1"/>
          </p:nvPr>
        </p:nvSpPr>
        <p:spPr>
          <a:xfrm>
            <a:off x="2093007" y="2462908"/>
            <a:ext cx="3233595" cy="2473077"/>
          </a:xfrm>
        </p:spPr>
        <p:txBody>
          <a:bodyPr>
            <a:noAutofit/>
          </a:bodyPr>
          <a:lstStyle/>
          <a:p>
            <a:pPr marL="0" indent="0">
              <a:buNone/>
            </a:pPr>
            <a:r>
              <a:rPr lang="en-US" sz="4000" b="1" dirty="0"/>
              <a:t>Questions? </a:t>
            </a:r>
          </a:p>
          <a:p>
            <a:pPr marL="0" indent="0">
              <a:buNone/>
            </a:pPr>
            <a:r>
              <a:rPr lang="en-US" sz="4000" b="1" dirty="0"/>
              <a:t>Discussion?</a:t>
            </a:r>
            <a:endParaRPr lang="en-US" sz="4000" dirty="0"/>
          </a:p>
          <a:p>
            <a:endParaRPr lang="en-US" sz="2000" b="1" dirty="0"/>
          </a:p>
        </p:txBody>
      </p:sp>
      <p:pic>
        <p:nvPicPr>
          <p:cNvPr id="13" name="Picture 12">
            <a:extLst>
              <a:ext uri="{FF2B5EF4-FFF2-40B4-BE49-F238E27FC236}">
                <a16:creationId xmlns:a16="http://schemas.microsoft.com/office/drawing/2014/main" id="{A04FA9D0-C026-4716-A3B0-7230A06C32AD}"/>
              </a:ext>
            </a:extLst>
          </p:cNvPr>
          <p:cNvPicPr>
            <a:picLocks noChangeAspect="1"/>
          </p:cNvPicPr>
          <p:nvPr/>
        </p:nvPicPr>
        <p:blipFill>
          <a:blip r:embed="rId5"/>
          <a:stretch>
            <a:fillRect/>
          </a:stretch>
        </p:blipFill>
        <p:spPr>
          <a:xfrm>
            <a:off x="9432803" y="294091"/>
            <a:ext cx="1944793" cy="524301"/>
          </a:xfrm>
          <a:prstGeom prst="rect">
            <a:avLst/>
          </a:prstGeom>
        </p:spPr>
      </p:pic>
      <p:pic>
        <p:nvPicPr>
          <p:cNvPr id="2" name="Picture 1">
            <a:extLst>
              <a:ext uri="{FF2B5EF4-FFF2-40B4-BE49-F238E27FC236}">
                <a16:creationId xmlns:a16="http://schemas.microsoft.com/office/drawing/2014/main" id="{67572722-1ADC-4BD3-90BB-233E3C394B74}"/>
              </a:ext>
            </a:extLst>
          </p:cNvPr>
          <p:cNvPicPr>
            <a:picLocks noChangeAspect="1"/>
          </p:cNvPicPr>
          <p:nvPr/>
        </p:nvPicPr>
        <p:blipFill>
          <a:blip r:embed="rId6"/>
          <a:stretch>
            <a:fillRect/>
          </a:stretch>
        </p:blipFill>
        <p:spPr>
          <a:xfrm>
            <a:off x="5254800" y="1657616"/>
            <a:ext cx="5120640" cy="2560320"/>
          </a:xfrm>
          <a:prstGeom prst="rect">
            <a:avLst/>
          </a:prstGeom>
        </p:spPr>
      </p:pic>
    </p:spTree>
    <p:extLst>
      <p:ext uri="{BB962C8B-B14F-4D97-AF65-F5344CB8AC3E}">
        <p14:creationId xmlns:p14="http://schemas.microsoft.com/office/powerpoint/2010/main" val="3645333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1552575"/>
          </a:xfrm>
          <a:prstGeom prst="rect">
            <a:avLst/>
          </a:prstGeom>
        </p:spPr>
      </p:pic>
      <p:sp>
        <p:nvSpPr>
          <p:cNvPr id="23" name="TextBox 22"/>
          <p:cNvSpPr txBox="1"/>
          <p:nvPr/>
        </p:nvSpPr>
        <p:spPr>
          <a:xfrm>
            <a:off x="1" y="19637"/>
            <a:ext cx="9415462" cy="707886"/>
          </a:xfrm>
          <a:prstGeom prst="rect">
            <a:avLst/>
          </a:prstGeom>
          <a:noFill/>
        </p:spPr>
        <p:txBody>
          <a:bodyPr wrap="square" rtlCol="0" anchor="b">
            <a:spAutoFit/>
          </a:bodyPr>
          <a:lstStyle/>
          <a:p>
            <a:r>
              <a:rPr lang="en-US" sz="4000" b="1" dirty="0">
                <a:solidFill>
                  <a:schemeClr val="bg1"/>
                </a:solidFill>
              </a:rPr>
              <a:t>About Local Health Departments</a:t>
            </a: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2625" y="541781"/>
            <a:ext cx="1944890" cy="525373"/>
          </a:xfrm>
          <a:prstGeom prst="rect">
            <a:avLst/>
          </a:prstGeom>
        </p:spPr>
      </p:pic>
      <p:pic>
        <p:nvPicPr>
          <p:cNvPr id="2" name="Picture 1">
            <a:extLst>
              <a:ext uri="{FF2B5EF4-FFF2-40B4-BE49-F238E27FC236}">
                <a16:creationId xmlns:a16="http://schemas.microsoft.com/office/drawing/2014/main" id="{DEC1BC66-37B4-41C5-881A-B8E6CA2D74F5}"/>
              </a:ext>
            </a:extLst>
          </p:cNvPr>
          <p:cNvPicPr>
            <a:picLocks noChangeAspect="1"/>
          </p:cNvPicPr>
          <p:nvPr/>
        </p:nvPicPr>
        <p:blipFill>
          <a:blip r:embed="rId5"/>
          <a:stretch>
            <a:fillRect/>
          </a:stretch>
        </p:blipFill>
        <p:spPr>
          <a:xfrm>
            <a:off x="2789408" y="1572212"/>
            <a:ext cx="6626055" cy="5120640"/>
          </a:xfrm>
          <a:prstGeom prst="rect">
            <a:avLst/>
          </a:prstGeom>
        </p:spPr>
      </p:pic>
    </p:spTree>
    <p:extLst>
      <p:ext uri="{BB962C8B-B14F-4D97-AF65-F5344CB8AC3E}">
        <p14:creationId xmlns:p14="http://schemas.microsoft.com/office/powerpoint/2010/main" val="3589732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1552575"/>
          </a:xfrm>
          <a:prstGeom prst="rect">
            <a:avLst/>
          </a:prstGeom>
        </p:spPr>
      </p:pic>
      <p:sp>
        <p:nvSpPr>
          <p:cNvPr id="23" name="TextBox 22"/>
          <p:cNvSpPr txBox="1"/>
          <p:nvPr/>
        </p:nvSpPr>
        <p:spPr>
          <a:xfrm>
            <a:off x="1" y="19637"/>
            <a:ext cx="9415462" cy="707886"/>
          </a:xfrm>
          <a:prstGeom prst="rect">
            <a:avLst/>
          </a:prstGeom>
          <a:noFill/>
        </p:spPr>
        <p:txBody>
          <a:bodyPr wrap="square" rtlCol="0">
            <a:spAutoFit/>
          </a:bodyPr>
          <a:lstStyle/>
          <a:p>
            <a:r>
              <a:rPr lang="en-US" sz="4000" b="1" dirty="0">
                <a:solidFill>
                  <a:schemeClr val="bg1"/>
                </a:solidFill>
              </a:rPr>
              <a:t>Who is NACCHO?</a:t>
            </a: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2625" y="541781"/>
            <a:ext cx="1944890" cy="525373"/>
          </a:xfrm>
          <a:prstGeom prst="rect">
            <a:avLst/>
          </a:prstGeom>
        </p:spPr>
      </p:pic>
      <p:sp>
        <p:nvSpPr>
          <p:cNvPr id="2" name="Rectangle 1">
            <a:extLst>
              <a:ext uri="{FF2B5EF4-FFF2-40B4-BE49-F238E27FC236}">
                <a16:creationId xmlns:a16="http://schemas.microsoft.com/office/drawing/2014/main" id="{04216DDA-1906-4B44-BE61-C336A2382CBB}"/>
              </a:ext>
            </a:extLst>
          </p:cNvPr>
          <p:cNvSpPr/>
          <p:nvPr/>
        </p:nvSpPr>
        <p:spPr>
          <a:xfrm>
            <a:off x="1112836" y="1662650"/>
            <a:ext cx="9432234" cy="4647426"/>
          </a:xfrm>
          <a:prstGeom prst="rect">
            <a:avLst/>
          </a:prstGeom>
        </p:spPr>
        <p:txBody>
          <a:bodyPr wrap="square">
            <a:spAutoFit/>
          </a:bodyPr>
          <a:lstStyle/>
          <a:p>
            <a:pPr marL="457200" indent="-457200">
              <a:buFont typeface="Wingdings" panose="05000000000000000000" pitchFamily="2" charset="2"/>
              <a:buChar char="§"/>
            </a:pPr>
            <a:r>
              <a:rPr lang="en-US" sz="3200" kern="0" dirty="0">
                <a:cs typeface="Times New Roman" pitchFamily="18" charset="0"/>
              </a:rPr>
              <a:t>Local health departments and their staff</a:t>
            </a:r>
          </a:p>
          <a:p>
            <a:pPr marL="457200" indent="-457200">
              <a:buFont typeface="Wingdings" panose="05000000000000000000" pitchFamily="2" charset="2"/>
              <a:buChar char="§"/>
            </a:pPr>
            <a:r>
              <a:rPr lang="en-US" sz="3200" kern="0" dirty="0">
                <a:cs typeface="Times New Roman" pitchFamily="18" charset="0"/>
              </a:rPr>
              <a:t>State public health department employees at the local level</a:t>
            </a:r>
          </a:p>
          <a:p>
            <a:pPr marL="457200" indent="-457200">
              <a:buFont typeface="Wingdings" panose="05000000000000000000" pitchFamily="2" charset="2"/>
              <a:buChar char="§"/>
            </a:pPr>
            <a:r>
              <a:rPr lang="en-US" sz="3200" kern="0" dirty="0">
                <a:cs typeface="Times New Roman" pitchFamily="18" charset="0"/>
              </a:rPr>
              <a:t>Former local health officials (retirees)</a:t>
            </a:r>
          </a:p>
          <a:p>
            <a:pPr marL="457200" indent="-457200">
              <a:buFont typeface="Wingdings" panose="05000000000000000000" pitchFamily="2" charset="2"/>
              <a:buChar char="§"/>
            </a:pPr>
            <a:r>
              <a:rPr lang="en-US" sz="3200" kern="0" dirty="0">
                <a:cs typeface="Times New Roman" pitchFamily="18" charset="0"/>
              </a:rPr>
              <a:t>Students</a:t>
            </a:r>
          </a:p>
          <a:p>
            <a:pPr marL="457200" indent="-457200">
              <a:buFont typeface="Wingdings" panose="05000000000000000000" pitchFamily="2" charset="2"/>
              <a:buChar char="§"/>
            </a:pPr>
            <a:r>
              <a:rPr lang="en-US" sz="3200" kern="0" dirty="0">
                <a:cs typeface="Times New Roman" pitchFamily="18" charset="0"/>
              </a:rPr>
              <a:t>Non-profit organizations</a:t>
            </a:r>
          </a:p>
          <a:p>
            <a:pPr marL="457200" indent="-457200">
              <a:buFont typeface="Wingdings" panose="05000000000000000000" pitchFamily="2" charset="2"/>
              <a:buChar char="§"/>
            </a:pPr>
            <a:r>
              <a:rPr lang="en-US" sz="3200" kern="0" dirty="0">
                <a:cs typeface="Times New Roman" pitchFamily="18" charset="0"/>
              </a:rPr>
              <a:t>For-profit organizations </a:t>
            </a:r>
          </a:p>
          <a:p>
            <a:pPr marL="342900" indent="-342900">
              <a:buFontTx/>
              <a:buChar char="-"/>
            </a:pPr>
            <a:endParaRPr lang="en-US" sz="3200" kern="0" dirty="0">
              <a:cs typeface="Times New Roman" pitchFamily="18" charset="0"/>
            </a:endParaRPr>
          </a:p>
          <a:p>
            <a:pPr algn="ctr"/>
            <a:r>
              <a:rPr lang="en-US" sz="2000" kern="0" dirty="0">
                <a:cs typeface="Times New Roman" pitchFamily="18" charset="0"/>
              </a:rPr>
              <a:t>While all local health departments are members, those that pay dues annually are considered </a:t>
            </a:r>
            <a:r>
              <a:rPr lang="en-US" sz="2000" b="1" kern="0" dirty="0">
                <a:solidFill>
                  <a:srgbClr val="FF0000"/>
                </a:solidFill>
                <a:cs typeface="Times New Roman" pitchFamily="18" charset="0"/>
              </a:rPr>
              <a:t>active members and can vote in leadership elections</a:t>
            </a:r>
            <a:r>
              <a:rPr lang="en-US" sz="2000" kern="0" dirty="0">
                <a:solidFill>
                  <a:srgbClr val="FF0000"/>
                </a:solidFill>
                <a:cs typeface="Times New Roman" pitchFamily="18" charset="0"/>
              </a:rPr>
              <a:t>. </a:t>
            </a:r>
          </a:p>
        </p:txBody>
      </p:sp>
      <p:sp>
        <p:nvSpPr>
          <p:cNvPr id="6" name="TextBox 5">
            <a:extLst>
              <a:ext uri="{FF2B5EF4-FFF2-40B4-BE49-F238E27FC236}">
                <a16:creationId xmlns:a16="http://schemas.microsoft.com/office/drawing/2014/main" id="{17F6706A-74CF-4F08-B4C6-C703EB51A2DC}"/>
              </a:ext>
            </a:extLst>
          </p:cNvPr>
          <p:cNvSpPr txBox="1"/>
          <p:nvPr/>
        </p:nvSpPr>
        <p:spPr>
          <a:xfrm rot="20915747">
            <a:off x="6786267" y="3750108"/>
            <a:ext cx="5063010" cy="954107"/>
          </a:xfrm>
          <a:prstGeom prst="rect">
            <a:avLst/>
          </a:prstGeom>
          <a:noFill/>
          <a:ln w="28575">
            <a:solidFill>
              <a:srgbClr val="99377D"/>
            </a:solidFill>
          </a:ln>
        </p:spPr>
        <p:txBody>
          <a:bodyPr wrap="square" rtlCol="0">
            <a:spAutoFit/>
          </a:bodyPr>
          <a:lstStyle/>
          <a:p>
            <a:pPr algn="ctr"/>
            <a:r>
              <a:rPr lang="en-US" sz="2800" dirty="0">
                <a:latin typeface="Segoe Print" panose="02000600000000000000" pitchFamily="2" charset="0"/>
              </a:rPr>
              <a:t>NACCHO serves </a:t>
            </a:r>
            <a:r>
              <a:rPr lang="en-US" sz="2800" b="1" u="sng" dirty="0">
                <a:latin typeface="Segoe Print" panose="02000600000000000000" pitchFamily="2" charset="0"/>
              </a:rPr>
              <a:t>all</a:t>
            </a:r>
            <a:r>
              <a:rPr lang="en-US" sz="2800" dirty="0">
                <a:latin typeface="Segoe Print" panose="02000600000000000000" pitchFamily="2" charset="0"/>
              </a:rPr>
              <a:t> sizes of local health departments</a:t>
            </a:r>
          </a:p>
        </p:txBody>
      </p:sp>
    </p:spTree>
    <p:extLst>
      <p:ext uri="{BB962C8B-B14F-4D97-AF65-F5344CB8AC3E}">
        <p14:creationId xmlns:p14="http://schemas.microsoft.com/office/powerpoint/2010/main" val="4251447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1552575"/>
          </a:xfrm>
          <a:prstGeom prst="rect">
            <a:avLst/>
          </a:prstGeom>
        </p:spPr>
      </p:pic>
      <p:sp>
        <p:nvSpPr>
          <p:cNvPr id="5" name="TextBox 4"/>
          <p:cNvSpPr txBox="1"/>
          <p:nvPr/>
        </p:nvSpPr>
        <p:spPr>
          <a:xfrm>
            <a:off x="211931" y="19637"/>
            <a:ext cx="9148763" cy="1569660"/>
          </a:xfrm>
          <a:prstGeom prst="rect">
            <a:avLst/>
          </a:prstGeom>
          <a:noFill/>
        </p:spPr>
        <p:txBody>
          <a:bodyPr wrap="square" rtlCol="0">
            <a:spAutoFit/>
          </a:bodyPr>
          <a:lstStyle/>
          <a:p>
            <a:r>
              <a:rPr lang="en-US" sz="4800" b="1" dirty="0">
                <a:solidFill>
                  <a:schemeClr val="bg1"/>
                </a:solidFill>
              </a:rPr>
              <a:t>NACCHO Strategic Priorities</a:t>
            </a:r>
          </a:p>
          <a:p>
            <a:r>
              <a:rPr lang="en-US" sz="4800" b="1" dirty="0">
                <a:solidFill>
                  <a:schemeClr val="bg1"/>
                </a:solidFill>
              </a:rPr>
              <a:t>2018-2021</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2625" y="541781"/>
            <a:ext cx="1944890" cy="525373"/>
          </a:xfrm>
          <a:prstGeom prst="rect">
            <a:avLst/>
          </a:prstGeom>
        </p:spPr>
      </p:pic>
      <p:pic>
        <p:nvPicPr>
          <p:cNvPr id="3" name="Picture 2">
            <a:extLst>
              <a:ext uri="{FF2B5EF4-FFF2-40B4-BE49-F238E27FC236}">
                <a16:creationId xmlns:a16="http://schemas.microsoft.com/office/drawing/2014/main" id="{1C74AA96-4167-F441-B1A1-78968413D0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150" y="1846306"/>
            <a:ext cx="10553700" cy="4648200"/>
          </a:xfrm>
          <a:prstGeom prst="rect">
            <a:avLst/>
          </a:prstGeom>
        </p:spPr>
      </p:pic>
    </p:spTree>
    <p:extLst>
      <p:ext uri="{BB962C8B-B14F-4D97-AF65-F5344CB8AC3E}">
        <p14:creationId xmlns:p14="http://schemas.microsoft.com/office/powerpoint/2010/main" val="808975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1552575"/>
          </a:xfrm>
          <a:prstGeom prst="rect">
            <a:avLst/>
          </a:prstGeom>
        </p:spPr>
      </p:pic>
      <p:sp>
        <p:nvSpPr>
          <p:cNvPr id="23" name="TextBox 22"/>
          <p:cNvSpPr txBox="1"/>
          <p:nvPr/>
        </p:nvSpPr>
        <p:spPr>
          <a:xfrm>
            <a:off x="157163" y="96581"/>
            <a:ext cx="9415462" cy="707886"/>
          </a:xfrm>
          <a:prstGeom prst="rect">
            <a:avLst/>
          </a:prstGeom>
          <a:noFill/>
        </p:spPr>
        <p:txBody>
          <a:bodyPr wrap="square" rtlCol="0">
            <a:spAutoFit/>
          </a:bodyPr>
          <a:lstStyle/>
          <a:p>
            <a:r>
              <a:rPr lang="en-US" sz="4000" b="1" dirty="0">
                <a:solidFill>
                  <a:schemeClr val="bg1"/>
                </a:solidFill>
              </a:rPr>
              <a:t>Election 2018</a:t>
            </a: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2625" y="541781"/>
            <a:ext cx="1944890" cy="525373"/>
          </a:xfrm>
          <a:prstGeom prst="rect">
            <a:avLst/>
          </a:prstGeom>
        </p:spPr>
      </p:pic>
      <p:pic>
        <p:nvPicPr>
          <p:cNvPr id="3" name="Picture 2">
            <a:extLst>
              <a:ext uri="{FF2B5EF4-FFF2-40B4-BE49-F238E27FC236}">
                <a16:creationId xmlns:a16="http://schemas.microsoft.com/office/drawing/2014/main" id="{57C84BD6-DDD5-4574-8DD2-35708C043D1B}"/>
              </a:ext>
            </a:extLst>
          </p:cNvPr>
          <p:cNvPicPr>
            <a:picLocks noChangeAspect="1"/>
          </p:cNvPicPr>
          <p:nvPr/>
        </p:nvPicPr>
        <p:blipFill>
          <a:blip r:embed="rId5"/>
          <a:stretch>
            <a:fillRect/>
          </a:stretch>
        </p:blipFill>
        <p:spPr>
          <a:xfrm>
            <a:off x="2028168" y="1764684"/>
            <a:ext cx="3931920" cy="2316063"/>
          </a:xfrm>
          <a:prstGeom prst="rect">
            <a:avLst/>
          </a:prstGeom>
        </p:spPr>
      </p:pic>
      <p:pic>
        <p:nvPicPr>
          <p:cNvPr id="4" name="Picture 3">
            <a:extLst>
              <a:ext uri="{FF2B5EF4-FFF2-40B4-BE49-F238E27FC236}">
                <a16:creationId xmlns:a16="http://schemas.microsoft.com/office/drawing/2014/main" id="{E56B6E50-1BAE-4DBA-ADCD-88D4E9C91590}"/>
              </a:ext>
            </a:extLst>
          </p:cNvPr>
          <p:cNvPicPr>
            <a:picLocks noChangeAspect="1"/>
          </p:cNvPicPr>
          <p:nvPr/>
        </p:nvPicPr>
        <p:blipFill>
          <a:blip r:embed="rId6"/>
          <a:stretch>
            <a:fillRect/>
          </a:stretch>
        </p:blipFill>
        <p:spPr>
          <a:xfrm>
            <a:off x="6848571" y="3185763"/>
            <a:ext cx="4833822" cy="2164398"/>
          </a:xfrm>
          <a:prstGeom prst="rect">
            <a:avLst/>
          </a:prstGeom>
        </p:spPr>
      </p:pic>
      <p:sp>
        <p:nvSpPr>
          <p:cNvPr id="2" name="TextBox 1">
            <a:extLst>
              <a:ext uri="{FF2B5EF4-FFF2-40B4-BE49-F238E27FC236}">
                <a16:creationId xmlns:a16="http://schemas.microsoft.com/office/drawing/2014/main" id="{5DD16D01-8AD4-406D-92C4-0F09E5FEACBF}"/>
              </a:ext>
            </a:extLst>
          </p:cNvPr>
          <p:cNvSpPr txBox="1"/>
          <p:nvPr/>
        </p:nvSpPr>
        <p:spPr>
          <a:xfrm>
            <a:off x="413287" y="4779127"/>
            <a:ext cx="3229762" cy="1446550"/>
          </a:xfrm>
          <a:prstGeom prst="rect">
            <a:avLst/>
          </a:prstGeom>
          <a:noFill/>
          <a:ln>
            <a:solidFill>
              <a:schemeClr val="bg1"/>
            </a:solidFill>
          </a:ln>
        </p:spPr>
        <p:txBody>
          <a:bodyPr wrap="square" rtlCol="0">
            <a:spAutoFit/>
          </a:bodyPr>
          <a:lstStyle/>
          <a:p>
            <a:r>
              <a:rPr lang="en-US" sz="4400" b="1" dirty="0"/>
              <a:t>Blue </a:t>
            </a:r>
          </a:p>
          <a:p>
            <a:r>
              <a:rPr lang="en-US" sz="4400" b="1" dirty="0"/>
              <a:t>Wave?</a:t>
            </a:r>
          </a:p>
        </p:txBody>
      </p:sp>
      <p:pic>
        <p:nvPicPr>
          <p:cNvPr id="6" name="Picture 5">
            <a:extLst>
              <a:ext uri="{FF2B5EF4-FFF2-40B4-BE49-F238E27FC236}">
                <a16:creationId xmlns:a16="http://schemas.microsoft.com/office/drawing/2014/main" id="{B11E9EA7-3BA1-4E0A-86EE-099D4F2F448A}"/>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2214055" y="4991237"/>
            <a:ext cx="1645920" cy="1234440"/>
          </a:xfrm>
          <a:prstGeom prst="rect">
            <a:avLst/>
          </a:prstGeom>
        </p:spPr>
      </p:pic>
      <p:sp>
        <p:nvSpPr>
          <p:cNvPr id="7" name="TextBox 6">
            <a:extLst>
              <a:ext uri="{FF2B5EF4-FFF2-40B4-BE49-F238E27FC236}">
                <a16:creationId xmlns:a16="http://schemas.microsoft.com/office/drawing/2014/main" id="{20533088-8ACF-4C61-A578-655AA4C8E20A}"/>
              </a:ext>
            </a:extLst>
          </p:cNvPr>
          <p:cNvSpPr txBox="1"/>
          <p:nvPr/>
        </p:nvSpPr>
        <p:spPr>
          <a:xfrm>
            <a:off x="3037015" y="11673281"/>
            <a:ext cx="1645920" cy="230832"/>
          </a:xfrm>
          <a:prstGeom prst="rect">
            <a:avLst/>
          </a:prstGeom>
          <a:noFill/>
        </p:spPr>
        <p:txBody>
          <a:bodyPr wrap="square" rtlCol="0">
            <a:spAutoFit/>
          </a:bodyPr>
          <a:lstStyle/>
          <a:p>
            <a:r>
              <a:rPr lang="en-US" sz="900">
                <a:hlinkClick r:id="rId8" tooltip="http://thebraganza.blogspot.com/2012_04_11_archive.html"/>
              </a:rPr>
              <a:t>This Photo</a:t>
            </a:r>
            <a:r>
              <a:rPr lang="en-US" sz="900"/>
              <a:t> by Unknown Author is licensed under </a:t>
            </a:r>
            <a:r>
              <a:rPr lang="en-US" sz="900">
                <a:hlinkClick r:id="rId9" tooltip="https://creativecommons.org/licenses/by-sa/3.0/"/>
              </a:rPr>
              <a:t>CC BY-SA</a:t>
            </a:r>
            <a:endParaRPr lang="en-US" sz="900"/>
          </a:p>
        </p:txBody>
      </p:sp>
    </p:spTree>
    <p:extLst>
      <p:ext uri="{BB962C8B-B14F-4D97-AF65-F5344CB8AC3E}">
        <p14:creationId xmlns:p14="http://schemas.microsoft.com/office/powerpoint/2010/main" val="733931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1552575"/>
          </a:xfrm>
          <a:prstGeom prst="rect">
            <a:avLst/>
          </a:prstGeom>
        </p:spPr>
      </p:pic>
      <p:sp>
        <p:nvSpPr>
          <p:cNvPr id="23" name="TextBox 22"/>
          <p:cNvSpPr txBox="1"/>
          <p:nvPr/>
        </p:nvSpPr>
        <p:spPr>
          <a:xfrm>
            <a:off x="1" y="19637"/>
            <a:ext cx="9415462" cy="707886"/>
          </a:xfrm>
          <a:prstGeom prst="rect">
            <a:avLst/>
          </a:prstGeom>
          <a:noFill/>
        </p:spPr>
        <p:txBody>
          <a:bodyPr wrap="square" rtlCol="0">
            <a:spAutoFit/>
          </a:bodyPr>
          <a:lstStyle/>
          <a:p>
            <a:r>
              <a:rPr lang="en-US" sz="4000" b="1" dirty="0">
                <a:solidFill>
                  <a:schemeClr val="bg1"/>
                </a:solidFill>
              </a:rPr>
              <a:t>Election 2018</a:t>
            </a: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2625" y="541781"/>
            <a:ext cx="1944890" cy="525373"/>
          </a:xfrm>
          <a:prstGeom prst="rect">
            <a:avLst/>
          </a:prstGeom>
        </p:spPr>
      </p:pic>
      <p:sp>
        <p:nvSpPr>
          <p:cNvPr id="6" name="Title 5">
            <a:extLst>
              <a:ext uri="{FF2B5EF4-FFF2-40B4-BE49-F238E27FC236}">
                <a16:creationId xmlns:a16="http://schemas.microsoft.com/office/drawing/2014/main" id="{3186FD4D-C4CB-4E7B-86E2-C642ED4C9D15}"/>
              </a:ext>
            </a:extLst>
          </p:cNvPr>
          <p:cNvSpPr>
            <a:spLocks noGrp="1"/>
          </p:cNvSpPr>
          <p:nvPr>
            <p:ph type="title"/>
          </p:nvPr>
        </p:nvSpPr>
        <p:spPr/>
        <p:txBody>
          <a:bodyPr/>
          <a:lstStyle/>
          <a:p>
            <a:r>
              <a:rPr lang="en-US" dirty="0"/>
              <a:t> </a:t>
            </a:r>
          </a:p>
        </p:txBody>
      </p:sp>
      <p:sp>
        <p:nvSpPr>
          <p:cNvPr id="7" name="Content Placeholder 6">
            <a:extLst>
              <a:ext uri="{FF2B5EF4-FFF2-40B4-BE49-F238E27FC236}">
                <a16:creationId xmlns:a16="http://schemas.microsoft.com/office/drawing/2014/main" id="{0B8DDCE2-2165-4C00-9C23-294E35FA7DA3}"/>
              </a:ext>
            </a:extLst>
          </p:cNvPr>
          <p:cNvSpPr>
            <a:spLocks noGrp="1"/>
          </p:cNvSpPr>
          <p:nvPr>
            <p:ph idx="1"/>
          </p:nvPr>
        </p:nvSpPr>
        <p:spPr>
          <a:xfrm>
            <a:off x="838200" y="1825625"/>
            <a:ext cx="10515600" cy="4667250"/>
          </a:xfrm>
        </p:spPr>
        <p:txBody>
          <a:bodyPr/>
          <a:lstStyle/>
          <a:p>
            <a:r>
              <a:rPr lang="en-US" dirty="0"/>
              <a:t>80+ new members in the House</a:t>
            </a:r>
          </a:p>
          <a:p>
            <a:r>
              <a:rPr lang="en-US" dirty="0"/>
              <a:t>5 new Senators</a:t>
            </a:r>
          </a:p>
          <a:p>
            <a:r>
              <a:rPr lang="en-US" dirty="0"/>
              <a:t>Diversity</a:t>
            </a:r>
          </a:p>
          <a:p>
            <a:pPr lvl="1">
              <a:buFont typeface="Wingdings" panose="05000000000000000000" pitchFamily="2" charset="2"/>
              <a:buChar char="Ø"/>
            </a:pPr>
            <a:r>
              <a:rPr lang="en-US" dirty="0"/>
              <a:t>First two Native American women in Congress</a:t>
            </a:r>
          </a:p>
          <a:p>
            <a:pPr lvl="1">
              <a:buFont typeface="Wingdings" panose="05000000000000000000" pitchFamily="2" charset="2"/>
              <a:buChar char="Ø"/>
            </a:pPr>
            <a:r>
              <a:rPr lang="en-US" dirty="0"/>
              <a:t>First two Muslim women in Congress</a:t>
            </a:r>
          </a:p>
          <a:p>
            <a:r>
              <a:rPr lang="en-US" dirty="0"/>
              <a:t>Health care focus</a:t>
            </a:r>
          </a:p>
          <a:p>
            <a:pPr lvl="1">
              <a:buFont typeface="Wingdings" panose="05000000000000000000" pitchFamily="2" charset="2"/>
              <a:buChar char="Ø"/>
            </a:pPr>
            <a:r>
              <a:rPr lang="en-US" dirty="0"/>
              <a:t>Lauren Underwood, nurse, elected in IL-14</a:t>
            </a:r>
          </a:p>
          <a:p>
            <a:pPr lvl="1">
              <a:buFont typeface="Wingdings" panose="05000000000000000000" pitchFamily="2" charset="2"/>
              <a:buChar char="Ø"/>
            </a:pPr>
            <a:r>
              <a:rPr lang="en-US" dirty="0"/>
              <a:t>Donna Shalala, former HHS Secretary, elected in FL-27</a:t>
            </a:r>
          </a:p>
          <a:p>
            <a:pPr lvl="1">
              <a:buFont typeface="Wingdings" panose="05000000000000000000" pitchFamily="2" charset="2"/>
              <a:buChar char="Ø"/>
            </a:pPr>
            <a:r>
              <a:rPr lang="en-US" dirty="0"/>
              <a:t>Kim Schrier, pediatrician, elected in WA-8</a:t>
            </a:r>
          </a:p>
          <a:p>
            <a:r>
              <a:rPr lang="en-US" dirty="0"/>
              <a:t>Several new Members focused on climate change/environment issues</a:t>
            </a:r>
          </a:p>
        </p:txBody>
      </p:sp>
      <p:pic>
        <p:nvPicPr>
          <p:cNvPr id="8" name="Picture 7">
            <a:extLst>
              <a:ext uri="{FF2B5EF4-FFF2-40B4-BE49-F238E27FC236}">
                <a16:creationId xmlns:a16="http://schemas.microsoft.com/office/drawing/2014/main" id="{4332AB1F-EECB-4044-AEEF-76BA5CCC89B1}"/>
              </a:ext>
            </a:extLst>
          </p:cNvPr>
          <p:cNvPicPr>
            <a:picLocks noChangeAspect="1"/>
          </p:cNvPicPr>
          <p:nvPr/>
        </p:nvPicPr>
        <p:blipFill rotWithShape="1">
          <a:blip r:embed="rId5"/>
          <a:srcRect r="6252" b="5480"/>
          <a:stretch/>
        </p:blipFill>
        <p:spPr>
          <a:xfrm>
            <a:off x="8420172" y="1560112"/>
            <a:ext cx="3771827" cy="2626926"/>
          </a:xfrm>
          <a:prstGeom prst="rect">
            <a:avLst/>
          </a:prstGeom>
        </p:spPr>
      </p:pic>
    </p:spTree>
    <p:extLst>
      <p:ext uri="{BB962C8B-B14F-4D97-AF65-F5344CB8AC3E}">
        <p14:creationId xmlns:p14="http://schemas.microsoft.com/office/powerpoint/2010/main" val="252143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1552575"/>
          </a:xfrm>
          <a:prstGeom prst="rect">
            <a:avLst/>
          </a:prstGeom>
        </p:spPr>
      </p:pic>
      <p:sp>
        <p:nvSpPr>
          <p:cNvPr id="23" name="TextBox 22"/>
          <p:cNvSpPr txBox="1"/>
          <p:nvPr/>
        </p:nvSpPr>
        <p:spPr>
          <a:xfrm>
            <a:off x="1" y="19637"/>
            <a:ext cx="9415462" cy="707886"/>
          </a:xfrm>
          <a:prstGeom prst="rect">
            <a:avLst/>
          </a:prstGeom>
          <a:noFill/>
        </p:spPr>
        <p:txBody>
          <a:bodyPr wrap="square" rtlCol="0">
            <a:spAutoFit/>
          </a:bodyPr>
          <a:lstStyle/>
          <a:p>
            <a:r>
              <a:rPr lang="en-US" sz="4000" b="1" dirty="0">
                <a:solidFill>
                  <a:schemeClr val="bg1"/>
                </a:solidFill>
              </a:rPr>
              <a:t>House of Representatives</a:t>
            </a: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2625" y="541781"/>
            <a:ext cx="1944890" cy="525373"/>
          </a:xfrm>
          <a:prstGeom prst="rect">
            <a:avLst/>
          </a:prstGeom>
        </p:spPr>
      </p:pic>
      <p:pic>
        <p:nvPicPr>
          <p:cNvPr id="11" name="Content Placeholder 10">
            <a:extLst>
              <a:ext uri="{FF2B5EF4-FFF2-40B4-BE49-F238E27FC236}">
                <a16:creationId xmlns:a16="http://schemas.microsoft.com/office/drawing/2014/main" id="{95E2114E-0636-4A9F-B165-185C2B4A56A1}"/>
              </a:ext>
            </a:extLst>
          </p:cNvPr>
          <p:cNvPicPr>
            <a:picLocks noGrp="1" noChangeAspect="1"/>
          </p:cNvPicPr>
          <p:nvPr>
            <p:ph sz="half" idx="1"/>
          </p:nvPr>
        </p:nvPicPr>
        <p:blipFill>
          <a:blip r:embed="rId5"/>
          <a:stretch>
            <a:fillRect/>
          </a:stretch>
        </p:blipFill>
        <p:spPr>
          <a:xfrm>
            <a:off x="3663188" y="1953229"/>
            <a:ext cx="8374841" cy="1552575"/>
          </a:xfrm>
          <a:prstGeom prst="rect">
            <a:avLst/>
          </a:prstGeom>
        </p:spPr>
      </p:pic>
      <p:sp>
        <p:nvSpPr>
          <p:cNvPr id="10" name="Content Placeholder 9">
            <a:extLst>
              <a:ext uri="{FF2B5EF4-FFF2-40B4-BE49-F238E27FC236}">
                <a16:creationId xmlns:a16="http://schemas.microsoft.com/office/drawing/2014/main" id="{C2490EEB-3A7B-4A8C-9692-641E1ABD289D}"/>
              </a:ext>
            </a:extLst>
          </p:cNvPr>
          <p:cNvSpPr>
            <a:spLocks noGrp="1"/>
          </p:cNvSpPr>
          <p:nvPr>
            <p:ph sz="half" idx="2"/>
          </p:nvPr>
        </p:nvSpPr>
        <p:spPr>
          <a:xfrm>
            <a:off x="4920651" y="3489158"/>
            <a:ext cx="6903443" cy="4524558"/>
          </a:xfrm>
        </p:spPr>
        <p:txBody>
          <a:bodyPr/>
          <a:lstStyle/>
          <a:p>
            <a:pPr marL="0" indent="0">
              <a:buNone/>
            </a:pPr>
            <a:r>
              <a:rPr lang="en-US" dirty="0"/>
              <a:t>What changes will Democratic control bring?</a:t>
            </a:r>
          </a:p>
          <a:p>
            <a:pPr lvl="1"/>
            <a:r>
              <a:rPr lang="en-US" dirty="0"/>
              <a:t>Speaker Nancy Pelosi (D-CA)</a:t>
            </a:r>
          </a:p>
          <a:p>
            <a:pPr lvl="1"/>
            <a:r>
              <a:rPr lang="en-US" dirty="0"/>
              <a:t>New Committee Chairs </a:t>
            </a:r>
          </a:p>
          <a:p>
            <a:pPr lvl="2"/>
            <a:r>
              <a:rPr lang="en-US" dirty="0"/>
              <a:t>Appropriations: Rep. Nita Lowey (D-NY)</a:t>
            </a:r>
          </a:p>
          <a:p>
            <a:pPr lvl="3"/>
            <a:r>
              <a:rPr lang="en-US" dirty="0"/>
              <a:t>Labor, HHS, Education Appropriations: Rep. Rosa DeLauro (D-CT)</a:t>
            </a:r>
          </a:p>
          <a:p>
            <a:pPr lvl="2"/>
            <a:r>
              <a:rPr lang="en-US" dirty="0"/>
              <a:t>Energy and Commerce: Rep. Frank Pallone, Jr. (D-NJ)</a:t>
            </a:r>
          </a:p>
          <a:p>
            <a:pPr lvl="2"/>
            <a:r>
              <a:rPr lang="en-US" dirty="0"/>
              <a:t>Ways and Means: Rep. Richard Neal (D-MA)</a:t>
            </a:r>
          </a:p>
          <a:p>
            <a:pPr lvl="2"/>
            <a:endParaRPr lang="en-US" dirty="0"/>
          </a:p>
        </p:txBody>
      </p:sp>
      <p:pic>
        <p:nvPicPr>
          <p:cNvPr id="12" name="Picture 11">
            <a:extLst>
              <a:ext uri="{FF2B5EF4-FFF2-40B4-BE49-F238E27FC236}">
                <a16:creationId xmlns:a16="http://schemas.microsoft.com/office/drawing/2014/main" id="{2375881B-9162-4FC7-93A5-32BCECFF4F7D}"/>
              </a:ext>
            </a:extLst>
          </p:cNvPr>
          <p:cNvPicPr>
            <a:picLocks noChangeAspect="1"/>
          </p:cNvPicPr>
          <p:nvPr/>
        </p:nvPicPr>
        <p:blipFill>
          <a:blip r:embed="rId6"/>
          <a:stretch>
            <a:fillRect/>
          </a:stretch>
        </p:blipFill>
        <p:spPr>
          <a:xfrm>
            <a:off x="443351" y="2198906"/>
            <a:ext cx="1914525" cy="2390775"/>
          </a:xfrm>
          <a:prstGeom prst="rect">
            <a:avLst/>
          </a:prstGeom>
        </p:spPr>
      </p:pic>
      <p:sp>
        <p:nvSpPr>
          <p:cNvPr id="13" name="TextBox 12">
            <a:extLst>
              <a:ext uri="{FF2B5EF4-FFF2-40B4-BE49-F238E27FC236}">
                <a16:creationId xmlns:a16="http://schemas.microsoft.com/office/drawing/2014/main" id="{1931605C-F18B-417D-85A4-680CA211B463}"/>
              </a:ext>
            </a:extLst>
          </p:cNvPr>
          <p:cNvSpPr txBox="1"/>
          <p:nvPr/>
        </p:nvSpPr>
        <p:spPr>
          <a:xfrm>
            <a:off x="367906" y="4589682"/>
            <a:ext cx="2313992" cy="646331"/>
          </a:xfrm>
          <a:prstGeom prst="rect">
            <a:avLst/>
          </a:prstGeom>
          <a:noFill/>
        </p:spPr>
        <p:txBody>
          <a:bodyPr wrap="square" rtlCol="0">
            <a:spAutoFit/>
          </a:bodyPr>
          <a:lstStyle/>
          <a:p>
            <a:r>
              <a:rPr lang="en-US" dirty="0"/>
              <a:t>Speaker (expected)</a:t>
            </a:r>
          </a:p>
          <a:p>
            <a:r>
              <a:rPr lang="en-US" dirty="0"/>
              <a:t>Nancy Pelosi (D-CA)</a:t>
            </a:r>
          </a:p>
        </p:txBody>
      </p:sp>
      <p:pic>
        <p:nvPicPr>
          <p:cNvPr id="2" name="Picture 1">
            <a:extLst>
              <a:ext uri="{FF2B5EF4-FFF2-40B4-BE49-F238E27FC236}">
                <a16:creationId xmlns:a16="http://schemas.microsoft.com/office/drawing/2014/main" id="{B51E5945-E7D1-46D6-94EF-91211F5151AF}"/>
              </a:ext>
            </a:extLst>
          </p:cNvPr>
          <p:cNvPicPr>
            <a:picLocks noChangeAspect="1"/>
          </p:cNvPicPr>
          <p:nvPr/>
        </p:nvPicPr>
        <p:blipFill>
          <a:blip r:embed="rId7"/>
          <a:stretch>
            <a:fillRect/>
          </a:stretch>
        </p:blipFill>
        <p:spPr>
          <a:xfrm>
            <a:off x="2567702" y="3471560"/>
            <a:ext cx="1914526" cy="1914526"/>
          </a:xfrm>
          <a:prstGeom prst="rect">
            <a:avLst/>
          </a:prstGeom>
        </p:spPr>
      </p:pic>
      <p:sp>
        <p:nvSpPr>
          <p:cNvPr id="3" name="TextBox 2">
            <a:extLst>
              <a:ext uri="{FF2B5EF4-FFF2-40B4-BE49-F238E27FC236}">
                <a16:creationId xmlns:a16="http://schemas.microsoft.com/office/drawing/2014/main" id="{BC707186-4BB0-41CC-B224-FEFBD7383190}"/>
              </a:ext>
            </a:extLst>
          </p:cNvPr>
          <p:cNvSpPr txBox="1"/>
          <p:nvPr/>
        </p:nvSpPr>
        <p:spPr>
          <a:xfrm>
            <a:off x="2513068" y="5430805"/>
            <a:ext cx="2407583" cy="923330"/>
          </a:xfrm>
          <a:prstGeom prst="rect">
            <a:avLst/>
          </a:prstGeom>
          <a:noFill/>
        </p:spPr>
        <p:txBody>
          <a:bodyPr wrap="square" rtlCol="0">
            <a:spAutoFit/>
          </a:bodyPr>
          <a:lstStyle/>
          <a:p>
            <a:r>
              <a:rPr lang="en-US" dirty="0"/>
              <a:t>Minority Leader </a:t>
            </a:r>
          </a:p>
          <a:p>
            <a:r>
              <a:rPr lang="en-US" dirty="0"/>
              <a:t>(Jan 2019) </a:t>
            </a:r>
          </a:p>
          <a:p>
            <a:r>
              <a:rPr lang="en-US" dirty="0"/>
              <a:t>Kevin McCarthy (R-CA)</a:t>
            </a:r>
          </a:p>
        </p:txBody>
      </p:sp>
    </p:spTree>
    <p:extLst>
      <p:ext uri="{BB962C8B-B14F-4D97-AF65-F5344CB8AC3E}">
        <p14:creationId xmlns:p14="http://schemas.microsoft.com/office/powerpoint/2010/main" val="3186696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1552575"/>
          </a:xfrm>
          <a:prstGeom prst="rect">
            <a:avLst/>
          </a:prstGeom>
        </p:spPr>
      </p:pic>
      <p:sp>
        <p:nvSpPr>
          <p:cNvPr id="23" name="TextBox 22"/>
          <p:cNvSpPr txBox="1"/>
          <p:nvPr/>
        </p:nvSpPr>
        <p:spPr>
          <a:xfrm>
            <a:off x="157163" y="19617"/>
            <a:ext cx="9415462" cy="707886"/>
          </a:xfrm>
          <a:prstGeom prst="rect">
            <a:avLst/>
          </a:prstGeom>
          <a:noFill/>
        </p:spPr>
        <p:txBody>
          <a:bodyPr wrap="square" rtlCol="0">
            <a:spAutoFit/>
          </a:bodyPr>
          <a:lstStyle/>
          <a:p>
            <a:r>
              <a:rPr lang="en-US" sz="4000" b="1" dirty="0">
                <a:solidFill>
                  <a:schemeClr val="bg1"/>
                </a:solidFill>
              </a:rPr>
              <a:t>Senate </a:t>
            </a: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2625" y="541781"/>
            <a:ext cx="1944890" cy="525373"/>
          </a:xfrm>
          <a:prstGeom prst="rect">
            <a:avLst/>
          </a:prstGeom>
        </p:spPr>
      </p:pic>
      <p:sp>
        <p:nvSpPr>
          <p:cNvPr id="5" name="Content Placeholder 4">
            <a:extLst>
              <a:ext uri="{FF2B5EF4-FFF2-40B4-BE49-F238E27FC236}">
                <a16:creationId xmlns:a16="http://schemas.microsoft.com/office/drawing/2014/main" id="{E0502254-D820-43D9-82C9-FE6AFE8C3B46}"/>
              </a:ext>
            </a:extLst>
          </p:cNvPr>
          <p:cNvSpPr>
            <a:spLocks noGrp="1"/>
          </p:cNvSpPr>
          <p:nvPr>
            <p:ph sz="half" idx="1"/>
          </p:nvPr>
        </p:nvSpPr>
        <p:spPr>
          <a:xfrm>
            <a:off x="298383" y="1825625"/>
            <a:ext cx="6294922" cy="4351338"/>
          </a:xfrm>
        </p:spPr>
        <p:txBody>
          <a:bodyPr>
            <a:normAutofit/>
          </a:bodyPr>
          <a:lstStyle/>
          <a:p>
            <a:pPr marL="0" indent="0">
              <a:buNone/>
            </a:pPr>
            <a:r>
              <a:rPr lang="en-US" sz="3200" dirty="0"/>
              <a:t>No change in leadership, but a strengthened Republican Majority</a:t>
            </a:r>
          </a:p>
          <a:p>
            <a:pPr marL="0" indent="0">
              <a:buNone/>
            </a:pPr>
            <a:r>
              <a:rPr lang="en-US" sz="3200" dirty="0"/>
              <a:t>(53 Republicans to 47 Democrats)</a:t>
            </a:r>
          </a:p>
          <a:p>
            <a:pPr marL="0" indent="0">
              <a:buNone/>
            </a:pPr>
            <a:endParaRPr lang="en-US" sz="1600" dirty="0"/>
          </a:p>
          <a:p>
            <a:pPr lvl="1"/>
            <a:r>
              <a:rPr lang="en-US" dirty="0"/>
              <a:t>Majority Leader Mitch McConnell (R-KY)      </a:t>
            </a:r>
          </a:p>
          <a:p>
            <a:pPr marL="457200" lvl="1" indent="0">
              <a:buNone/>
            </a:pPr>
            <a:r>
              <a:rPr lang="en-US" dirty="0"/>
              <a:t>                        </a:t>
            </a:r>
          </a:p>
          <a:p>
            <a:pPr lvl="1"/>
            <a:r>
              <a:rPr lang="en-US" dirty="0"/>
              <a:t>Minority Leader Chuck Schumer (D-NY)</a:t>
            </a:r>
          </a:p>
        </p:txBody>
      </p:sp>
      <p:pic>
        <p:nvPicPr>
          <p:cNvPr id="2" name="Content Placeholder 1">
            <a:extLst>
              <a:ext uri="{FF2B5EF4-FFF2-40B4-BE49-F238E27FC236}">
                <a16:creationId xmlns:a16="http://schemas.microsoft.com/office/drawing/2014/main" id="{D4A34198-EC59-4B97-944C-A8CF0B4976B6}"/>
              </a:ext>
            </a:extLst>
          </p:cNvPr>
          <p:cNvPicPr>
            <a:picLocks noGrp="1" noChangeAspect="1"/>
          </p:cNvPicPr>
          <p:nvPr>
            <p:ph sz="half" idx="2"/>
          </p:nvPr>
        </p:nvPicPr>
        <p:blipFill>
          <a:blip r:embed="rId5"/>
          <a:stretch>
            <a:fillRect/>
          </a:stretch>
        </p:blipFill>
        <p:spPr>
          <a:xfrm>
            <a:off x="6691211" y="3456238"/>
            <a:ext cx="5029200" cy="2720725"/>
          </a:xfrm>
          <a:prstGeom prst="rect">
            <a:avLst/>
          </a:prstGeom>
        </p:spPr>
      </p:pic>
      <p:pic>
        <p:nvPicPr>
          <p:cNvPr id="3" name="Picture 2">
            <a:extLst>
              <a:ext uri="{FF2B5EF4-FFF2-40B4-BE49-F238E27FC236}">
                <a16:creationId xmlns:a16="http://schemas.microsoft.com/office/drawing/2014/main" id="{501916FE-1482-4507-9531-E89E294DF721}"/>
              </a:ext>
            </a:extLst>
          </p:cNvPr>
          <p:cNvPicPr>
            <a:picLocks noChangeAspect="1"/>
          </p:cNvPicPr>
          <p:nvPr/>
        </p:nvPicPr>
        <p:blipFill rotWithShape="1">
          <a:blip r:embed="rId6"/>
          <a:srcRect t="3926" b="16373"/>
          <a:stretch/>
        </p:blipFill>
        <p:spPr>
          <a:xfrm>
            <a:off x="6660491" y="1925052"/>
            <a:ext cx="5090640" cy="1045765"/>
          </a:xfrm>
          <a:prstGeom prst="rect">
            <a:avLst/>
          </a:prstGeom>
        </p:spPr>
      </p:pic>
    </p:spTree>
    <p:extLst>
      <p:ext uri="{BB962C8B-B14F-4D97-AF65-F5344CB8AC3E}">
        <p14:creationId xmlns:p14="http://schemas.microsoft.com/office/powerpoint/2010/main" val="37656494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TotalTime>
  <Words>1927</Words>
  <Application>Microsoft Macintosh PowerPoint</Application>
  <PresentationFormat>Widescreen</PresentationFormat>
  <Paragraphs>246</Paragraphs>
  <Slides>25</Slides>
  <Notes>25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25</vt:i4>
      </vt:variant>
    </vt:vector>
  </HeadingPairs>
  <TitlesOfParts>
    <vt:vector size="35" baseType="lpstr">
      <vt:lpstr>Arial</vt:lpstr>
      <vt:lpstr>Calibri</vt:lpstr>
      <vt:lpstr>Calibri Light</vt:lpstr>
      <vt:lpstr>Gill Sans MT</vt:lpstr>
      <vt:lpstr>Segoe Print</vt:lpstr>
      <vt:lpstr>Times New Roman</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 Briggs</dc:creator>
  <cp:lastModifiedBy>Ian Goldstein</cp:lastModifiedBy>
  <cp:revision>72</cp:revision>
  <dcterms:created xsi:type="dcterms:W3CDTF">2018-11-28T19:09:20Z</dcterms:created>
  <dcterms:modified xsi:type="dcterms:W3CDTF">2018-12-06T16:22:38Z</dcterms:modified>
</cp:coreProperties>
</file>