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modernComment_165_FF1B2F63.xml" ContentType="application/vnd.ms-powerpoint.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9"/>
  </p:notesMasterIdLst>
  <p:sldIdLst>
    <p:sldId id="357" r:id="rId5"/>
    <p:sldId id="290" r:id="rId6"/>
    <p:sldId id="384" r:id="rId7"/>
    <p:sldId id="376" r:id="rId8"/>
    <p:sldId id="282" r:id="rId9"/>
    <p:sldId id="413" r:id="rId10"/>
    <p:sldId id="412" r:id="rId11"/>
    <p:sldId id="385" r:id="rId12"/>
    <p:sldId id="386" r:id="rId13"/>
    <p:sldId id="285" r:id="rId14"/>
    <p:sldId id="411" r:id="rId15"/>
    <p:sldId id="387" r:id="rId16"/>
    <p:sldId id="388" r:id="rId17"/>
    <p:sldId id="38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8F6FB02-50AD-4813-EF91-5AA71295F160}" name="Namrita Singh" initials="NS" userId="ea152aa25e93d1ab" providerId="Windows Live"/>
  <p188:author id="{A1CCDF7F-2959-CF84-ABB4-46C737F57D6E}" name="Sarah Stevens" initials="SS" userId="b7861b83ae19a50e" providerId="Windows Live"/>
  <p188:author id="{893CE47F-BEF4-BFD6-12E2-E35EBD3C40A1}" name="Stephanie Bradley" initials="SB" userId="b5a8828678abc6c3" providerId="Windows Live"/>
  <p188:author id="{64E84785-F894-D0B8-B252-3D0A021BB567}" name="Maoliosa Donald" initials="MD" userId="S::donaldm@ucalgary.ca::e8844329-e64c-41a7-84e8-31103a2a7018" providerId="AD"/>
  <p188:author id="{082E478A-44F8-D578-1730-C29314090D48}" name="Eve trement" initials="Et" userId="75e34bf378e40b78" providerId="Windows Live"/>
  <p188:author id="{D01B58C9-C1B7-15E0-2EDA-FE2F6787427F}" name="PHYLLIS C LAW" initials="PL" userId="kJF0Ryq0+emY6mS4CssA7+ZjziLtdXmOZQyiVMZL+NA=" providerId="None"/>
  <p188:author id="{6C55E3F0-A5C0-3E58-DFD4-43D248AEE51C}" name="Kabaye Diriba" initials="KD" userId="S::kdiriba@naccho.org::6b27ae02-593f-4e0c-819e-06c06a02c04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oe, Sarisa (CDC/DDNID/NCIPC/DOP)" initials="SR" lastIdx="2" clrIdx="0">
    <p:extLst>
      <p:ext uri="{19B8F6BF-5375-455C-9EA6-DF929625EA0E}">
        <p15:presenceInfo xmlns:p15="http://schemas.microsoft.com/office/powerpoint/2012/main" userId="Roe, Sarisa (CDC/DDNID/NCIPC/DOP)" providerId="None"/>
      </p:ext>
    </p:extLst>
  </p:cmAuthor>
  <p:cmAuthor id="2" name="NKnepp" initials="N" lastIdx="1" clrIdx="1">
    <p:extLst>
      <p:ext uri="{19B8F6BF-5375-455C-9EA6-DF929625EA0E}">
        <p15:presenceInfo xmlns:p15="http://schemas.microsoft.com/office/powerpoint/2012/main" userId="NKnepp" providerId="None"/>
      </p:ext>
    </p:extLst>
  </p:cmAuthor>
  <p:cmAuthor id="3" name="Stephanie Bradley" initials="SB" lastIdx="5" clrIdx="2">
    <p:extLst>
      <p:ext uri="{19B8F6BF-5375-455C-9EA6-DF929625EA0E}">
        <p15:presenceInfo xmlns:p15="http://schemas.microsoft.com/office/powerpoint/2012/main" userId="02fe18b2319ee6f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16B"/>
    <a:srgbClr val="FFCC66"/>
    <a:srgbClr val="B23B3A"/>
    <a:srgbClr val="00A0A2"/>
    <a:srgbClr val="CCFF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72" autoAdjust="0"/>
    <p:restoredTop sz="66535" autoAdjust="0"/>
  </p:normalViewPr>
  <p:slideViewPr>
    <p:cSldViewPr snapToGrid="0">
      <p:cViewPr varScale="1">
        <p:scale>
          <a:sx n="64" d="100"/>
          <a:sy n="64" d="100"/>
        </p:scale>
        <p:origin x="1878" y="66"/>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Stevens" userId="b7861b83ae19a50e" providerId="Windows Live" clId="Web-{614B3640-A023-4DB3-8BA9-12B98C73A32B}"/>
    <pc:docChg chg="mod modSld">
      <pc:chgData name="Sarah Stevens" userId="b7861b83ae19a50e" providerId="Windows Live" clId="Web-{614B3640-A023-4DB3-8BA9-12B98C73A32B}" dt="2022-03-11T04:23:19.450" v="7"/>
      <pc:docMkLst>
        <pc:docMk/>
      </pc:docMkLst>
      <pc:sldChg chg="modNotes">
        <pc:chgData name="Sarah Stevens" userId="b7861b83ae19a50e" providerId="Windows Live" clId="Web-{614B3640-A023-4DB3-8BA9-12B98C73A32B}" dt="2022-03-11T04:23:09.559" v="6"/>
        <pc:sldMkLst>
          <pc:docMk/>
          <pc:sldMk cId="109857222" sldId="256"/>
        </pc:sldMkLst>
      </pc:sldChg>
      <pc:sldChg chg="addCm">
        <pc:chgData name="Sarah Stevens" userId="b7861b83ae19a50e" providerId="Windows Live" clId="Web-{614B3640-A023-4DB3-8BA9-12B98C73A32B}" dt="2022-03-11T04:22:54.105" v="3"/>
        <pc:sldMkLst>
          <pc:docMk/>
          <pc:sldMk cId="998639734" sldId="257"/>
        </pc:sldMkLst>
      </pc:sldChg>
      <pc:sldChg chg="addCm">
        <pc:chgData name="Sarah Stevens" userId="b7861b83ae19a50e" providerId="Windows Live" clId="Web-{614B3640-A023-4DB3-8BA9-12B98C73A32B}" dt="2022-03-11T04:23:19.450" v="7"/>
        <pc:sldMkLst>
          <pc:docMk/>
          <pc:sldMk cId="1758749283" sldId="274"/>
        </pc:sldMkLst>
      </pc:sldChg>
    </pc:docChg>
  </pc:docChgLst>
  <pc:docChgLst>
    <pc:chgData name="Sarah Stevens" userId="b7861b83ae19a50e" providerId="Windows Live" clId="Web-{A4662AA0-7930-40B3-9AE6-052BB723D464}"/>
    <pc:docChg chg="delSld">
      <pc:chgData name="Sarah Stevens" userId="b7861b83ae19a50e" providerId="Windows Live" clId="Web-{A4662AA0-7930-40B3-9AE6-052BB723D464}" dt="2022-03-30T20:47:15.718" v="1"/>
      <pc:docMkLst>
        <pc:docMk/>
      </pc:docMkLst>
      <pc:sldChg chg="del">
        <pc:chgData name="Sarah Stevens" userId="b7861b83ae19a50e" providerId="Windows Live" clId="Web-{A4662AA0-7930-40B3-9AE6-052BB723D464}" dt="2022-03-30T20:47:14.562" v="0"/>
        <pc:sldMkLst>
          <pc:docMk/>
          <pc:sldMk cId="998639734" sldId="257"/>
        </pc:sldMkLst>
      </pc:sldChg>
      <pc:sldChg chg="del">
        <pc:chgData name="Sarah Stevens" userId="b7861b83ae19a50e" providerId="Windows Live" clId="Web-{A4662AA0-7930-40B3-9AE6-052BB723D464}" dt="2022-03-30T20:47:15.718" v="1"/>
        <pc:sldMkLst>
          <pc:docMk/>
          <pc:sldMk cId="1758749283" sldId="274"/>
        </pc:sldMkLst>
      </pc:sldChg>
    </pc:docChg>
  </pc:docChgLst>
  <pc:docChgLst>
    <pc:chgData name="Sarah Stevens" userId="b7861b83ae19a50e" providerId="Windows Live" clId="Web-{56F41C9D-C18F-4DF5-A03F-4B6DE18733A6}"/>
    <pc:docChg chg="modSld">
      <pc:chgData name="Sarah Stevens" userId="b7861b83ae19a50e" providerId="Windows Live" clId="Web-{56F41C9D-C18F-4DF5-A03F-4B6DE18733A6}" dt="2022-03-30T20:49:58.143" v="2"/>
      <pc:docMkLst>
        <pc:docMk/>
      </pc:docMkLst>
      <pc:sldChg chg="modNotes">
        <pc:chgData name="Sarah Stevens" userId="b7861b83ae19a50e" providerId="Windows Live" clId="Web-{56F41C9D-C18F-4DF5-A03F-4B6DE18733A6}" dt="2022-03-30T20:49:58.143" v="2"/>
        <pc:sldMkLst>
          <pc:docMk/>
          <pc:sldMk cId="1912882811" sldId="271"/>
        </pc:sldMkLst>
      </pc:sldChg>
    </pc:docChg>
  </pc:docChgLst>
  <pc:docChgLst>
    <pc:chgData name="Kabaye Diriba" userId="6b27ae02-593f-4e0c-819e-06c06a02c048" providerId="ADAL" clId="{C59166B7-134C-4F36-8069-EDAEAC1BB766}"/>
    <pc:docChg chg="undo custSel modSld">
      <pc:chgData name="Kabaye Diriba" userId="6b27ae02-593f-4e0c-819e-06c06a02c048" providerId="ADAL" clId="{C59166B7-134C-4F36-8069-EDAEAC1BB766}" dt="2022-05-23T02:07:06.142" v="103"/>
      <pc:docMkLst>
        <pc:docMk/>
      </pc:docMkLst>
      <pc:sldChg chg="addCm modNotesTx">
        <pc:chgData name="Kabaye Diriba" userId="6b27ae02-593f-4e0c-819e-06c06a02c048" providerId="ADAL" clId="{C59166B7-134C-4F36-8069-EDAEAC1BB766}" dt="2022-05-23T02:02:20.868" v="2"/>
        <pc:sldMkLst>
          <pc:docMk/>
          <pc:sldMk cId="4279971683" sldId="357"/>
        </pc:sldMkLst>
      </pc:sldChg>
      <pc:sldChg chg="modSp mod addCm">
        <pc:chgData name="Kabaye Diriba" userId="6b27ae02-593f-4e0c-819e-06c06a02c048" providerId="ADAL" clId="{C59166B7-134C-4F36-8069-EDAEAC1BB766}" dt="2022-05-23T02:05:10.887" v="75"/>
        <pc:sldMkLst>
          <pc:docMk/>
          <pc:sldMk cId="3682938984" sldId="376"/>
        </pc:sldMkLst>
        <pc:spChg chg="mod">
          <ac:chgData name="Kabaye Diriba" userId="6b27ae02-593f-4e0c-819e-06c06a02c048" providerId="ADAL" clId="{C59166B7-134C-4F36-8069-EDAEAC1BB766}" dt="2022-05-23T02:04:43.162" v="74" actId="20577"/>
          <ac:spMkLst>
            <pc:docMk/>
            <pc:sldMk cId="3682938984" sldId="376"/>
            <ac:spMk id="5" creationId="{F3978FAA-FEA6-6E31-E87B-04854E92422F}"/>
          </ac:spMkLst>
        </pc:spChg>
      </pc:sldChg>
      <pc:sldChg chg="modSp mod addCm modCm modNotesTx">
        <pc:chgData name="Kabaye Diriba" userId="6b27ae02-593f-4e0c-819e-06c06a02c048" providerId="ADAL" clId="{C59166B7-134C-4F36-8069-EDAEAC1BB766}" dt="2022-05-23T02:04:18.320" v="69"/>
        <pc:sldMkLst>
          <pc:docMk/>
          <pc:sldMk cId="2705506046" sldId="384"/>
        </pc:sldMkLst>
        <pc:spChg chg="mod">
          <ac:chgData name="Kabaye Diriba" userId="6b27ae02-593f-4e0c-819e-06c06a02c048" providerId="ADAL" clId="{C59166B7-134C-4F36-8069-EDAEAC1BB766}" dt="2022-05-23T02:03:14.284" v="21" actId="313"/>
          <ac:spMkLst>
            <pc:docMk/>
            <pc:sldMk cId="2705506046" sldId="384"/>
            <ac:spMk id="36" creationId="{2B6F9C9F-D6F7-3F79-2169-DFD006DC82A1}"/>
          </ac:spMkLst>
        </pc:spChg>
      </pc:sldChg>
      <pc:sldChg chg="modSp mod addCm">
        <pc:chgData name="Kabaye Diriba" userId="6b27ae02-593f-4e0c-819e-06c06a02c048" providerId="ADAL" clId="{C59166B7-134C-4F36-8069-EDAEAC1BB766}" dt="2022-05-23T02:06:22.550" v="100"/>
        <pc:sldMkLst>
          <pc:docMk/>
          <pc:sldMk cId="1895613732" sldId="386"/>
        </pc:sldMkLst>
        <pc:spChg chg="mod">
          <ac:chgData name="Kabaye Diriba" userId="6b27ae02-593f-4e0c-819e-06c06a02c048" providerId="ADAL" clId="{C59166B7-134C-4F36-8069-EDAEAC1BB766}" dt="2022-05-23T02:06:07.493" v="99" actId="20577"/>
          <ac:spMkLst>
            <pc:docMk/>
            <pc:sldMk cId="1895613732" sldId="386"/>
            <ac:spMk id="4" creationId="{2881F6DA-8C51-58D6-4A04-85B71BECDD1F}"/>
          </ac:spMkLst>
        </pc:spChg>
      </pc:sldChg>
      <pc:sldChg chg="addCm modNotesTx">
        <pc:chgData name="Kabaye Diriba" userId="6b27ae02-593f-4e0c-819e-06c06a02c048" providerId="ADAL" clId="{C59166B7-134C-4F36-8069-EDAEAC1BB766}" dt="2022-05-23T02:07:06.142" v="103"/>
        <pc:sldMkLst>
          <pc:docMk/>
          <pc:sldMk cId="1484183337" sldId="388"/>
        </pc:sldMkLst>
      </pc:sldChg>
    </pc:docChg>
  </pc:docChgLst>
</pc:chgInfo>
</file>

<file path=ppt/comments/modernComment_165_FF1B2F63.xml><?xml version="1.0" encoding="utf-8"?>
<p188:cmLst xmlns:a="http://schemas.openxmlformats.org/drawingml/2006/main" xmlns:r="http://schemas.openxmlformats.org/officeDocument/2006/relationships" xmlns:p188="http://schemas.microsoft.com/office/powerpoint/2018/8/main">
  <p188:cm id="{2421FC3B-E4C5-4A33-92EF-625F3265FAC1}" authorId="{6C55E3F0-A5C0-3E58-DFD4-43D248AEE51C}" created="2022-05-23T02:02:20.817">
    <pc:sldMkLst xmlns:pc="http://schemas.microsoft.com/office/powerpoint/2013/main/command">
      <pc:docMk/>
      <pc:sldMk cId="4279971683" sldId="357"/>
    </pc:sldMkLst>
    <p188:txBody>
      <a:bodyPr/>
      <a:lstStyle/>
      <a:p>
        <a:r>
          <a:rPr lang="en-US"/>
          <a:t>Replaced PHAST with public health and safety partnership  in the notes</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735C19-889A-4CE8-9C2C-47F39B084F50}" type="datetimeFigureOut">
              <a:rPr lang="en-US"/>
              <a:t>6/13/2022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D33D8A-0B10-491B-B060-8972E3AF9C06}" type="slidenum">
              <a:rPr lang="en-US"/>
              <a:t>‹#›</a:t>
            </a:fld>
            <a:endParaRPr lang="en-US"/>
          </a:p>
        </p:txBody>
      </p:sp>
    </p:spTree>
    <p:extLst>
      <p:ext uri="{BB962C8B-B14F-4D97-AF65-F5344CB8AC3E}">
        <p14:creationId xmlns:p14="http://schemas.microsoft.com/office/powerpoint/2010/main" val="4011768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jamboard.google.com/"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s://www.mural.co/"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lnSpc>
                <a:spcPct val="120000"/>
              </a:lnSpc>
              <a:spcBef>
                <a:spcPts val="1000"/>
              </a:spcBef>
              <a:buFont typeface="+mj-lt"/>
              <a:buAutoNum type="arabicPeriod"/>
            </a:pPr>
            <a:r>
              <a:rPr lang="en-US" dirty="0"/>
              <a:t>This activity can be used to prioritize a list of items (i.e., evidence-based interventions or barriers to implementation) when your </a:t>
            </a:r>
            <a:r>
              <a:rPr lang="en-US" sz="1800" dirty="0">
                <a:effectLst/>
                <a:latin typeface="Open Sans" panose="020B0606030504020204" pitchFamily="34" charset="0"/>
                <a:ea typeface="Open Sans" panose="020B0606030504020204" pitchFamily="34" charset="0"/>
                <a:cs typeface="Times New Roman" panose="02020603050405020304" pitchFamily="18" charset="0"/>
              </a:rPr>
              <a:t>public health and safety partnership</a:t>
            </a:r>
            <a:r>
              <a:rPr lang="en-US" dirty="0"/>
              <a:t> is engaged in Module 3: Collaborative problem solving and coordinated interventions</a:t>
            </a:r>
          </a:p>
          <a:p>
            <a:pPr marL="457200" indent="-457200">
              <a:lnSpc>
                <a:spcPct val="120000"/>
              </a:lnSpc>
              <a:spcBef>
                <a:spcPts val="1000"/>
              </a:spcBef>
              <a:buFont typeface="+mj-lt"/>
              <a:buAutoNum type="arabicPeriod"/>
            </a:pPr>
            <a:r>
              <a:rPr lang="en-US" dirty="0"/>
              <a:t>You can allocate as much time as needed to this activity. </a:t>
            </a:r>
          </a:p>
          <a:p>
            <a:pPr marL="628650" lvl="1" indent="-171450">
              <a:lnSpc>
                <a:spcPct val="120000"/>
              </a:lnSpc>
              <a:spcBef>
                <a:spcPts val="500"/>
              </a:spcBef>
              <a:buFont typeface="Arial"/>
              <a:buChar char="•"/>
            </a:pPr>
            <a:r>
              <a:rPr lang="en-US" dirty="0"/>
              <a:t>If you are allocating a short period of time (e.g., 20 - 30 min) to this activity, ensure that there is enough independent time to enable everyone to contribute/participate. </a:t>
            </a:r>
            <a:endParaRPr lang="en-US" dirty="0">
              <a:cs typeface="Calibri"/>
            </a:endParaRPr>
          </a:p>
          <a:p>
            <a:pPr marL="628650" lvl="1" indent="-171450">
              <a:lnSpc>
                <a:spcPct val="120000"/>
              </a:lnSpc>
              <a:spcBef>
                <a:spcPts val="500"/>
              </a:spcBef>
              <a:buFont typeface="Arial"/>
              <a:buChar char="•"/>
            </a:pPr>
            <a:r>
              <a:rPr lang="en-US" dirty="0"/>
              <a:t>If you have longer periods of time, you can embed more discussion time, but ensure that individuals not comfortable speaking with the group have opportunities to participate in different ways (e.g., writing in chat, messaging a facilitator directly, through independent activities) </a:t>
            </a:r>
            <a:endParaRPr lang="en-US" dirty="0">
              <a:cs typeface="Calibri"/>
            </a:endParaRPr>
          </a:p>
          <a:p>
            <a:pPr marL="457200" indent="-457200">
              <a:lnSpc>
                <a:spcPct val="120000"/>
              </a:lnSpc>
              <a:spcBef>
                <a:spcPts val="1000"/>
              </a:spcBef>
              <a:buFont typeface="+mj-lt"/>
              <a:buAutoNum type="arabicPeriod"/>
            </a:pPr>
            <a:r>
              <a:rPr lang="en-US" dirty="0"/>
              <a:t>This activity can be conducted virtually or in-person. Virtual platforms include (but are not limited to):</a:t>
            </a:r>
          </a:p>
          <a:p>
            <a:pPr marL="914400" lvl="1" indent="-457200">
              <a:lnSpc>
                <a:spcPct val="120000"/>
              </a:lnSpc>
              <a:spcBef>
                <a:spcPts val="500"/>
              </a:spcBef>
              <a:buFont typeface="Arial"/>
              <a:buChar char="•"/>
            </a:pPr>
            <a:r>
              <a:rPr lang="en-US" dirty="0" err="1"/>
              <a:t>Jamboard</a:t>
            </a:r>
            <a:r>
              <a:rPr lang="en-US" dirty="0"/>
              <a:t> (</a:t>
            </a:r>
            <a:r>
              <a:rPr lang="en-US" dirty="0">
                <a:hlinkClick r:id="rId3"/>
              </a:rPr>
              <a:t>https://jamboard.google.com/</a:t>
            </a:r>
            <a:r>
              <a:rPr lang="en-US" dirty="0"/>
              <a:t>)</a:t>
            </a:r>
            <a:endParaRPr lang="en-US" dirty="0">
              <a:cs typeface="Calibri"/>
            </a:endParaRPr>
          </a:p>
          <a:p>
            <a:pPr marL="914400" lvl="1" indent="-457200">
              <a:lnSpc>
                <a:spcPct val="120000"/>
              </a:lnSpc>
              <a:buFont typeface="Arial"/>
              <a:buChar char="•"/>
            </a:pPr>
            <a:r>
              <a:rPr lang="en-US" dirty="0"/>
              <a:t>Mural (</a:t>
            </a:r>
            <a:r>
              <a:rPr lang="en-US" dirty="0">
                <a:hlinkClick r:id="rId4"/>
              </a:rPr>
              <a:t>https://www.mural.co/</a:t>
            </a:r>
            <a:r>
              <a:rPr lang="en-US" dirty="0"/>
              <a:t>)</a:t>
            </a:r>
            <a:endParaRPr lang="en-US" dirty="0">
              <a:cs typeface="Calibri"/>
            </a:endParaRPr>
          </a:p>
          <a:p>
            <a:pPr marL="914400" lvl="1" indent="-457200">
              <a:lnSpc>
                <a:spcPct val="120000"/>
              </a:lnSpc>
              <a:buFont typeface="Arial"/>
              <a:buChar char="•"/>
            </a:pPr>
            <a:r>
              <a:rPr lang="en-US" dirty="0"/>
              <a:t>Zoom Whiteboard</a:t>
            </a:r>
          </a:p>
          <a:p>
            <a:pPr marL="628650" lvl="1" indent="-171450">
              <a:lnSpc>
                <a:spcPct val="120000"/>
              </a:lnSpc>
              <a:spcBef>
                <a:spcPts val="500"/>
              </a:spcBef>
              <a:buFont typeface="Arial"/>
              <a:buChar char="•"/>
            </a:pPr>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D0D33D8A-0B10-491B-B060-8972E3AF9C06}" type="slidenum">
              <a:rPr lang="en-US" smtClean="0"/>
              <a:t>1</a:t>
            </a:fld>
            <a:endParaRPr lang="en-US"/>
          </a:p>
        </p:txBody>
      </p:sp>
    </p:spTree>
    <p:extLst>
      <p:ext uri="{BB962C8B-B14F-4D97-AF65-F5344CB8AC3E}">
        <p14:creationId xmlns:p14="http://schemas.microsoft.com/office/powerpoint/2010/main" val="42159215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en-US" b="1" dirty="0">
                <a:cs typeface="Calibri" panose="020F0502020204030204"/>
              </a:rPr>
              <a:t>Facilitator notes:</a:t>
            </a:r>
          </a:p>
          <a:p>
            <a:pPr marL="628650" lvl="1" indent="-171450">
              <a:buFont typeface="Arial"/>
              <a:buChar char="•"/>
            </a:pPr>
            <a:r>
              <a:rPr lang="en-US" dirty="0">
                <a:cs typeface="Calibri" panose="020F0502020204030204"/>
              </a:rPr>
              <a:t>Instruct participants to place one sticker (red dot) next to their preferred evidence-based strategy.</a:t>
            </a:r>
          </a:p>
          <a:p>
            <a:pPr marL="628650" lvl="1" indent="-171450">
              <a:buFont typeface="Arial"/>
              <a:buChar char="•"/>
            </a:pPr>
            <a:endParaRPr lang="en-US" dirty="0">
              <a:cs typeface="Calibri" panose="020F0502020204030204"/>
            </a:endParaRPr>
          </a:p>
          <a:p>
            <a:pPr marL="0" indent="0">
              <a:buFont typeface="Arial"/>
              <a:buNone/>
            </a:pPr>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D0D33D8A-0B10-491B-B060-8972E3AF9C06}" type="slidenum">
              <a:rPr lang="en-US" smtClean="0"/>
              <a:t>10</a:t>
            </a:fld>
            <a:endParaRPr lang="en-US"/>
          </a:p>
        </p:txBody>
      </p:sp>
    </p:spTree>
    <p:extLst>
      <p:ext uri="{BB962C8B-B14F-4D97-AF65-F5344CB8AC3E}">
        <p14:creationId xmlns:p14="http://schemas.microsoft.com/office/powerpoint/2010/main" val="22195156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en-US" b="1" dirty="0">
                <a:cs typeface="Calibri" panose="020F0502020204030204"/>
              </a:rPr>
              <a:t>Facilitator notes:</a:t>
            </a:r>
          </a:p>
          <a:p>
            <a:pPr marL="628650" lvl="1" indent="-171450">
              <a:buFont typeface="Arial"/>
              <a:buChar char="•"/>
            </a:pPr>
            <a:r>
              <a:rPr lang="en-US" dirty="0">
                <a:cs typeface="Calibri" panose="020F0502020204030204"/>
              </a:rPr>
              <a:t>This slide is not meant to present to others but is an example of how voting might look once members have voted. </a:t>
            </a:r>
          </a:p>
          <a:p>
            <a:pPr marL="628650" lvl="1" indent="-171450">
              <a:buFont typeface="Arial"/>
              <a:buChar char="•"/>
            </a:pPr>
            <a:r>
              <a:rPr lang="en-US" dirty="0">
                <a:cs typeface="Calibri" panose="020F0502020204030204"/>
              </a:rPr>
              <a:t>In this case, you would want to discuss the option that received the most votes. Consider asking each person who voted for the winner why that voted for it. </a:t>
            </a:r>
          </a:p>
          <a:p>
            <a:pPr marL="628650" lvl="1" indent="-171450">
              <a:buFont typeface="Arial"/>
              <a:buChar char="•"/>
            </a:pPr>
            <a:endParaRPr lang="en-US" dirty="0">
              <a:cs typeface="Calibri" panose="020F0502020204030204"/>
            </a:endParaRPr>
          </a:p>
          <a:p>
            <a:pPr marL="0" indent="0">
              <a:buFont typeface="Arial"/>
              <a:buNone/>
            </a:pPr>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D0D33D8A-0B10-491B-B060-8972E3AF9C06}" type="slidenum">
              <a:rPr lang="en-US" smtClean="0"/>
              <a:t>11</a:t>
            </a:fld>
            <a:endParaRPr lang="en-US"/>
          </a:p>
        </p:txBody>
      </p:sp>
    </p:spTree>
    <p:extLst>
      <p:ext uri="{BB962C8B-B14F-4D97-AF65-F5344CB8AC3E}">
        <p14:creationId xmlns:p14="http://schemas.microsoft.com/office/powerpoint/2010/main" val="26418947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en-US" b="1" dirty="0">
                <a:cs typeface="Calibri" panose="020F0502020204030204"/>
              </a:rPr>
              <a:t>Facilitator notes</a:t>
            </a:r>
          </a:p>
          <a:p>
            <a:pPr marL="171450" indent="-171450">
              <a:buFont typeface="Arial" panose="020B0604020202020204" pitchFamily="34" charset="0"/>
              <a:buChar char="•"/>
            </a:pPr>
            <a:r>
              <a:rPr lang="en-US" dirty="0">
                <a:cs typeface="Calibri" panose="020F0502020204030204"/>
              </a:rPr>
              <a:t>Facilitate a brief discussion with members about how the activity went and any questions that come up as a result of the activity.</a:t>
            </a:r>
          </a:p>
          <a:p>
            <a:pPr marL="0" indent="0">
              <a:buFont typeface="Arial"/>
              <a:buNone/>
            </a:pPr>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D0D33D8A-0B10-491B-B060-8972E3AF9C06}" type="slidenum">
              <a:rPr lang="en-US" smtClean="0"/>
              <a:t>12</a:t>
            </a:fld>
            <a:endParaRPr lang="en-US"/>
          </a:p>
        </p:txBody>
      </p:sp>
    </p:spTree>
    <p:extLst>
      <p:ext uri="{BB962C8B-B14F-4D97-AF65-F5344CB8AC3E}">
        <p14:creationId xmlns:p14="http://schemas.microsoft.com/office/powerpoint/2010/main" val="26550804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en-US" b="1" dirty="0">
                <a:cs typeface="Calibri" panose="020F0502020204030204"/>
              </a:rPr>
              <a:t>Facilitator notes</a:t>
            </a:r>
            <a:endParaRPr lang="en-US" dirty="0">
              <a:cs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US" dirty="0">
                <a:cs typeface="Calibri" panose="020F0502020204030204"/>
              </a:rPr>
              <a:t>Discuss next steps for moving forward with your decision, including things like:</a:t>
            </a:r>
          </a:p>
          <a:p>
            <a:pPr marL="628650" marR="0" lvl="1" indent="-171450" algn="l" defTabSz="914400" rtl="0" eaLnBrk="1" fontAlgn="auto" latinLnBrk="0" hangingPunct="1">
              <a:lnSpc>
                <a:spcPct val="100000"/>
              </a:lnSpc>
              <a:spcBef>
                <a:spcPts val="0"/>
              </a:spcBef>
              <a:spcAft>
                <a:spcPts val="0"/>
              </a:spcAft>
              <a:buClrTx/>
              <a:buSzTx/>
              <a:buFont typeface="Arial"/>
              <a:buChar char="•"/>
              <a:tabLst/>
              <a:defRPr/>
            </a:pPr>
            <a:r>
              <a:rPr lang="en-US" dirty="0">
                <a:cs typeface="Calibri" panose="020F0502020204030204"/>
              </a:rPr>
              <a:t>Are any approvals or authorizations needed before the </a:t>
            </a:r>
            <a:r>
              <a:rPr lang="en-US" sz="1800" dirty="0">
                <a:effectLst/>
                <a:latin typeface="Open Sans" panose="020B0606030504020204" pitchFamily="34" charset="0"/>
                <a:ea typeface="Open Sans" panose="020B0606030504020204" pitchFamily="34" charset="0"/>
                <a:cs typeface="Times New Roman" panose="02020603050405020304" pitchFamily="18" charset="0"/>
              </a:rPr>
              <a:t>public health and safety partnership </a:t>
            </a:r>
            <a:r>
              <a:rPr lang="en-US" dirty="0">
                <a:cs typeface="Calibri" panose="020F0502020204030204"/>
              </a:rPr>
              <a:t>proceeds?</a:t>
            </a:r>
          </a:p>
          <a:p>
            <a:pPr marL="628650" marR="0" lvl="1" indent="-171450" algn="l" defTabSz="914400" rtl="0" eaLnBrk="1" fontAlgn="auto" latinLnBrk="0" hangingPunct="1">
              <a:lnSpc>
                <a:spcPct val="100000"/>
              </a:lnSpc>
              <a:spcBef>
                <a:spcPts val="0"/>
              </a:spcBef>
              <a:spcAft>
                <a:spcPts val="0"/>
              </a:spcAft>
              <a:buClrTx/>
              <a:buSzTx/>
              <a:buFont typeface="Arial"/>
              <a:buChar char="•"/>
              <a:tabLst/>
              <a:defRPr/>
            </a:pPr>
            <a:r>
              <a:rPr lang="en-US" dirty="0">
                <a:cs typeface="Calibri" panose="020F0502020204030204"/>
              </a:rPr>
              <a:t>What resources (e.g., personnel, funding, data) are needed?</a:t>
            </a:r>
          </a:p>
          <a:p>
            <a:pPr marL="628650" marR="0" lvl="1" indent="-171450" algn="l" defTabSz="914400" rtl="0" eaLnBrk="1" fontAlgn="auto" latinLnBrk="0" hangingPunct="1">
              <a:lnSpc>
                <a:spcPct val="100000"/>
              </a:lnSpc>
              <a:spcBef>
                <a:spcPts val="0"/>
              </a:spcBef>
              <a:spcAft>
                <a:spcPts val="0"/>
              </a:spcAft>
              <a:buClrTx/>
              <a:buSzTx/>
              <a:buFont typeface="Arial"/>
              <a:buChar char="•"/>
              <a:tabLst/>
              <a:defRPr/>
            </a:pPr>
            <a:r>
              <a:rPr lang="en-US" dirty="0">
                <a:cs typeface="Calibri" panose="020F0502020204030204"/>
              </a:rPr>
              <a:t>Write these down and check-in often with your team on updates to completing any of the items listed</a:t>
            </a:r>
          </a:p>
          <a:p>
            <a:pPr marL="0" indent="0">
              <a:buFont typeface="Arial"/>
              <a:buNone/>
            </a:pPr>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D0D33D8A-0B10-491B-B060-8972E3AF9C06}" type="slidenum">
              <a:rPr lang="en-US" smtClean="0"/>
              <a:t>13</a:t>
            </a:fld>
            <a:endParaRPr lang="en-US"/>
          </a:p>
        </p:txBody>
      </p:sp>
    </p:spTree>
    <p:extLst>
      <p:ext uri="{BB962C8B-B14F-4D97-AF65-F5344CB8AC3E}">
        <p14:creationId xmlns:p14="http://schemas.microsoft.com/office/powerpoint/2010/main" val="42528217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D0D33D8A-0B10-491B-B060-8972E3AF9C06}" type="slidenum">
              <a:rPr lang="en-US" smtClean="0"/>
              <a:t>14</a:t>
            </a:fld>
            <a:endParaRPr lang="en-US"/>
          </a:p>
        </p:txBody>
      </p:sp>
    </p:spTree>
    <p:extLst>
      <p:ext uri="{BB962C8B-B14F-4D97-AF65-F5344CB8AC3E}">
        <p14:creationId xmlns:p14="http://schemas.microsoft.com/office/powerpoint/2010/main" val="478015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 notes:</a:t>
            </a:r>
          </a:p>
          <a:p>
            <a:pPr marL="0" indent="0">
              <a:buFont typeface="Arial" panose="020B0604020202020204" pitchFamily="34" charset="0"/>
              <a:buNone/>
            </a:pPr>
            <a:r>
              <a:rPr lang="en-US" dirty="0"/>
              <a:t>You can you this agenda as an example to guide you and adjust the times as you see fit.</a:t>
            </a:r>
          </a:p>
          <a:p>
            <a:endParaRPr lang="en-US" dirty="0"/>
          </a:p>
        </p:txBody>
      </p:sp>
      <p:sp>
        <p:nvSpPr>
          <p:cNvPr id="4" name="Slide Number Placeholder 3"/>
          <p:cNvSpPr>
            <a:spLocks noGrp="1"/>
          </p:cNvSpPr>
          <p:nvPr>
            <p:ph type="sldNum" sz="quarter" idx="5"/>
          </p:nvPr>
        </p:nvSpPr>
        <p:spPr/>
        <p:txBody>
          <a:bodyPr/>
          <a:lstStyle/>
          <a:p>
            <a:fld id="{D0D33D8A-0B10-491B-B060-8972E3AF9C06}" type="slidenum">
              <a:rPr lang="en-US" smtClean="0"/>
              <a:t>2</a:t>
            </a:fld>
            <a:endParaRPr lang="en-US"/>
          </a:p>
        </p:txBody>
      </p:sp>
    </p:spTree>
    <p:extLst>
      <p:ext uri="{BB962C8B-B14F-4D97-AF65-F5344CB8AC3E}">
        <p14:creationId xmlns:p14="http://schemas.microsoft.com/office/powerpoint/2010/main" val="2781282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Use this prioritization activity for one or both of these issues, depending on where your </a:t>
            </a:r>
            <a:r>
              <a:rPr lang="en-US" sz="1800" dirty="0">
                <a:effectLst/>
                <a:latin typeface="Open Sans" panose="020B0606030504020204" pitchFamily="34" charset="0"/>
                <a:ea typeface="Open Sans" panose="020B0606030504020204" pitchFamily="34" charset="0"/>
                <a:cs typeface="Times New Roman" panose="02020603050405020304" pitchFamily="18" charset="0"/>
              </a:rPr>
              <a:t>public health and safety partnership </a:t>
            </a:r>
            <a:r>
              <a:rPr lang="en-US" sz="1200" dirty="0"/>
              <a:t>is in the process, and what your partner’s needs are. This is a general activity that can be used in any situation where you need to establish some priorities among many possible options. </a:t>
            </a:r>
          </a:p>
          <a:p>
            <a:endParaRPr lang="en-US" dirty="0"/>
          </a:p>
        </p:txBody>
      </p:sp>
      <p:sp>
        <p:nvSpPr>
          <p:cNvPr id="4" name="Slide Number Placeholder 3"/>
          <p:cNvSpPr>
            <a:spLocks noGrp="1"/>
          </p:cNvSpPr>
          <p:nvPr>
            <p:ph type="sldNum" sz="quarter" idx="5"/>
          </p:nvPr>
        </p:nvSpPr>
        <p:spPr/>
        <p:txBody>
          <a:bodyPr/>
          <a:lstStyle/>
          <a:p>
            <a:fld id="{D0D33D8A-0B10-491B-B060-8972E3AF9C06}" type="slidenum">
              <a:rPr lang="en-US" smtClean="0"/>
              <a:t>3</a:t>
            </a:fld>
            <a:endParaRPr lang="en-US"/>
          </a:p>
        </p:txBody>
      </p:sp>
    </p:spTree>
    <p:extLst>
      <p:ext uri="{BB962C8B-B14F-4D97-AF65-F5344CB8AC3E}">
        <p14:creationId xmlns:p14="http://schemas.microsoft.com/office/powerpoint/2010/main" val="4098894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en-US" b="1" dirty="0">
                <a:cs typeface="Calibri" panose="020F0502020204030204"/>
              </a:rPr>
              <a:t>Facilitator notes:</a:t>
            </a:r>
          </a:p>
          <a:p>
            <a:pPr marL="171450" indent="-171450">
              <a:buFont typeface="Arial" panose="020B0604020202020204" pitchFamily="34" charset="0"/>
              <a:buChar char="•"/>
            </a:pPr>
            <a:r>
              <a:rPr lang="en-US" baseline="0" dirty="0">
                <a:cs typeface="Calibri" panose="020F0502020204030204"/>
              </a:rPr>
              <a:t>Use of sticky notes on flip charts</a:t>
            </a:r>
            <a:r>
              <a:rPr lang="en-US" dirty="0">
                <a:cs typeface="Calibri" panose="020F0502020204030204"/>
              </a:rPr>
              <a:t> or a virtual platform.</a:t>
            </a:r>
          </a:p>
          <a:p>
            <a:pPr marL="0" indent="0">
              <a:buFont typeface="Arial"/>
              <a:buNone/>
            </a:pPr>
            <a:endParaRPr lang="en-US" dirty="0">
              <a:cs typeface="Calibri" panose="020F0502020204030204"/>
            </a:endParaRPr>
          </a:p>
          <a:p>
            <a:r>
              <a:rPr lang="en-US" b="1" dirty="0"/>
              <a:t>Activity #1: Spectrums of ease and importance</a:t>
            </a:r>
            <a:endParaRPr lang="en-US" dirty="0"/>
          </a:p>
          <a:p>
            <a:pPr marL="171450" indent="-171450">
              <a:buFont typeface="Arial"/>
              <a:buChar char="•"/>
            </a:pPr>
            <a:r>
              <a:rPr lang="en-US" dirty="0"/>
              <a:t>Have participants independently place the “item” you are prioritizing (strategies, programs, barriers, etc.) along the spectrums in their own notes (you might provide them with the list of items they will be prioritizing).</a:t>
            </a:r>
            <a:endParaRPr lang="en-US" dirty="0">
              <a:cs typeface="Calibri" panose="020F0502020204030204"/>
            </a:endParaRPr>
          </a:p>
          <a:p>
            <a:pPr marL="171450" indent="-171450">
              <a:buFont typeface="Arial"/>
              <a:buChar char="•"/>
            </a:pPr>
            <a:r>
              <a:rPr lang="en-US" dirty="0"/>
              <a:t>In group discussion, have the facilitator ask the group where they put the “items” that are being prioritized by placing it on a sticky note </a:t>
            </a:r>
            <a:r>
              <a:rPr lang="en-US" strike="sngStrike" dirty="0"/>
              <a:t>and</a:t>
            </a:r>
            <a:r>
              <a:rPr lang="en-US" dirty="0"/>
              <a:t> along the spectrum.  The numbers and letters are provided on the axes as </a:t>
            </a:r>
            <a:r>
              <a:rPr lang="en-US" strike="sngStrike" dirty="0"/>
              <a:t>"</a:t>
            </a:r>
            <a:r>
              <a:rPr lang="en-US" dirty="0"/>
              <a:t>guides</a:t>
            </a:r>
            <a:r>
              <a:rPr lang="en-US" strike="sngStrike" dirty="0"/>
              <a:t>"</a:t>
            </a:r>
            <a:r>
              <a:rPr lang="en-US" dirty="0"/>
              <a:t> for where items can be places (e.g., "1D" would be important and hard)</a:t>
            </a:r>
            <a:endParaRPr lang="en-US" dirty="0">
              <a:cs typeface="Calibri" panose="020F0502020204030204"/>
            </a:endParaRPr>
          </a:p>
          <a:p>
            <a:pPr>
              <a:buFont typeface="Arial"/>
            </a:pPr>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D0D33D8A-0B10-491B-B060-8972E3AF9C06}" type="slidenum">
              <a:rPr lang="en-US" smtClean="0"/>
              <a:t>4</a:t>
            </a:fld>
            <a:endParaRPr lang="en-US"/>
          </a:p>
        </p:txBody>
      </p:sp>
    </p:spTree>
    <p:extLst>
      <p:ext uri="{BB962C8B-B14F-4D97-AF65-F5344CB8AC3E}">
        <p14:creationId xmlns:p14="http://schemas.microsoft.com/office/powerpoint/2010/main" val="3223732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en-US" b="1" dirty="0">
                <a:cs typeface="Calibri" panose="020F0502020204030204"/>
              </a:rPr>
              <a:t>Facilitator notes:</a:t>
            </a:r>
          </a:p>
          <a:p>
            <a:pPr marL="628650" lvl="1" indent="-171450">
              <a:buFont typeface="Arial"/>
              <a:buChar char="•"/>
            </a:pPr>
            <a:r>
              <a:rPr lang="en-US" dirty="0">
                <a:cs typeface="Calibri" panose="020F0502020204030204"/>
              </a:rPr>
              <a:t>Note that ”easy” or “hard” might be easy/hard to implement, to address, etc. It is important to have a shared understanding of what these spectrums mean. </a:t>
            </a:r>
          </a:p>
          <a:p>
            <a:pPr marL="628650" lvl="1" indent="-171450">
              <a:buFont typeface="Arial"/>
              <a:buChar char="•"/>
            </a:pPr>
            <a:r>
              <a:rPr lang="en-US" dirty="0"/>
              <a:t>Have participants independently place the “item” you are prioritizing (strategies, programs, barriers, etc.) along the spectrums in their own notes (you might provide them with the list of items they will be prioritizing).</a:t>
            </a:r>
          </a:p>
          <a:p>
            <a:pPr marL="628650" lvl="1" indent="-171450">
              <a:buFont typeface="Arial"/>
              <a:buChar char="•"/>
            </a:pPr>
            <a:r>
              <a:rPr lang="en-US" dirty="0"/>
              <a:t>In group discussion, have the facilitator ask the group where they put the “items” that are being prioritized by placing it on a sticky note and along the spectrum.  The numbers and letters are provided on the axes as "guides" for where items can be places (e.g., "1D" would be important and hard)</a:t>
            </a:r>
            <a:endParaRPr lang="en-US" dirty="0">
              <a:cs typeface="Calibri"/>
            </a:endParaRPr>
          </a:p>
          <a:p>
            <a:pPr marL="628650" lvl="1" indent="-171450">
              <a:buFont typeface="Arial"/>
              <a:buChar char="•"/>
            </a:pPr>
            <a:r>
              <a:rPr lang="en-US" dirty="0"/>
              <a:t>The facilitator can move the sticky note around the board/screen as discussion continues. </a:t>
            </a:r>
          </a:p>
          <a:p>
            <a:pPr marL="628650" lvl="1" indent="-171450">
              <a:buFont typeface="Arial"/>
              <a:buChar char="•"/>
            </a:pPr>
            <a:r>
              <a:rPr lang="en-US" dirty="0"/>
              <a:t>To enable people to participate, if you have a small group, ask everyone one by one where they placed the “item”</a:t>
            </a:r>
          </a:p>
          <a:p>
            <a:pPr marL="0" indent="0">
              <a:buFont typeface="Arial"/>
              <a:buNone/>
            </a:pPr>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D0D33D8A-0B10-491B-B060-8972E3AF9C06}" type="slidenum">
              <a:rPr lang="en-US" smtClean="0"/>
              <a:t>5</a:t>
            </a:fld>
            <a:endParaRPr lang="en-US"/>
          </a:p>
        </p:txBody>
      </p:sp>
    </p:spTree>
    <p:extLst>
      <p:ext uri="{BB962C8B-B14F-4D97-AF65-F5344CB8AC3E}">
        <p14:creationId xmlns:p14="http://schemas.microsoft.com/office/powerpoint/2010/main" val="4071941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en-US" b="1" dirty="0">
                <a:cs typeface="Calibri" panose="020F0502020204030204"/>
              </a:rPr>
              <a:t>Facilitator notes:</a:t>
            </a:r>
          </a:p>
          <a:p>
            <a:pPr marL="628650" lvl="1" indent="-171450">
              <a:buFont typeface="Arial"/>
              <a:buChar char="•"/>
            </a:pPr>
            <a:r>
              <a:rPr lang="en-US" dirty="0">
                <a:cs typeface="Calibri" panose="020F0502020204030204"/>
              </a:rPr>
              <a:t>You can use this example to</a:t>
            </a:r>
            <a:r>
              <a:rPr lang="en-US" baseline="0" dirty="0">
                <a:cs typeface="Calibri" panose="020F0502020204030204"/>
              </a:rPr>
              <a:t> have participants place/move the listed evidence-based interventions and place them on the grid.</a:t>
            </a:r>
            <a:endParaRPr lang="en-US" dirty="0">
              <a:cs typeface="Calibri" panose="020F0502020204030204"/>
            </a:endParaRPr>
          </a:p>
          <a:p>
            <a:pPr marL="628650" lvl="1" indent="-171450">
              <a:buFont typeface="Arial"/>
              <a:buChar char="•"/>
            </a:pPr>
            <a:r>
              <a:rPr lang="en-US" dirty="0">
                <a:cs typeface="Calibri" panose="020F0502020204030204"/>
              </a:rPr>
              <a:t>Another suggestion is to create an example based on something less serious, and a collective activity that everyone can comment on – for example activities related to cleaning the house. </a:t>
            </a:r>
          </a:p>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D0D33D8A-0B10-491B-B060-8972E3AF9C06}" type="slidenum">
              <a:rPr lang="en-US" smtClean="0"/>
              <a:t>6</a:t>
            </a:fld>
            <a:endParaRPr lang="en-US"/>
          </a:p>
        </p:txBody>
      </p:sp>
    </p:spTree>
    <p:extLst>
      <p:ext uri="{BB962C8B-B14F-4D97-AF65-F5344CB8AC3E}">
        <p14:creationId xmlns:p14="http://schemas.microsoft.com/office/powerpoint/2010/main" val="12958287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en-US" b="1" dirty="0">
                <a:cs typeface="Calibri" panose="020F0502020204030204"/>
              </a:rPr>
              <a:t>Facilitator notes:</a:t>
            </a:r>
          </a:p>
          <a:p>
            <a:pPr marL="628650" lvl="1" indent="-171450">
              <a:buFont typeface="Arial"/>
              <a:buChar char="•"/>
            </a:pPr>
            <a:r>
              <a:rPr lang="en-US" dirty="0">
                <a:cs typeface="Calibri" panose="020F0502020204030204"/>
              </a:rPr>
              <a:t>This slide is not meant to present to others but is an example of how things might be prioritized. In this case, you would have to encourage discussion about whether you might prioritize the "easy wins" (e.g., easy and important) or put more effort and resources into things that are important and hard. There is no wrong or right answer – this just gives you the framework to discuss it. </a:t>
            </a:r>
          </a:p>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D0D33D8A-0B10-491B-B060-8972E3AF9C06}" type="slidenum">
              <a:rPr lang="en-US" smtClean="0"/>
              <a:t>7</a:t>
            </a:fld>
            <a:endParaRPr lang="en-US"/>
          </a:p>
        </p:txBody>
      </p:sp>
    </p:spTree>
    <p:extLst>
      <p:ext uri="{BB962C8B-B14F-4D97-AF65-F5344CB8AC3E}">
        <p14:creationId xmlns:p14="http://schemas.microsoft.com/office/powerpoint/2010/main" val="32545217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en-US" b="1" dirty="0">
                <a:cs typeface="Calibri" panose="020F0502020204030204"/>
              </a:rPr>
              <a:t>Facilitator notes</a:t>
            </a:r>
          </a:p>
          <a:p>
            <a:pPr marL="171450" indent="-171450">
              <a:buFont typeface="Arial" panose="020B0604020202020204" pitchFamily="34" charset="0"/>
              <a:buChar char="•"/>
            </a:pPr>
            <a:r>
              <a:rPr lang="en-US" dirty="0">
                <a:cs typeface="Calibri" panose="020F0502020204030204"/>
              </a:rPr>
              <a:t>Facilitate a brief discussion with members about how the activity went and any questions that come up as a result of the activity.</a:t>
            </a:r>
          </a:p>
        </p:txBody>
      </p:sp>
      <p:sp>
        <p:nvSpPr>
          <p:cNvPr id="4" name="Slide Number Placeholder 3"/>
          <p:cNvSpPr>
            <a:spLocks noGrp="1"/>
          </p:cNvSpPr>
          <p:nvPr>
            <p:ph type="sldNum" sz="quarter" idx="5"/>
          </p:nvPr>
        </p:nvSpPr>
        <p:spPr/>
        <p:txBody>
          <a:bodyPr/>
          <a:lstStyle/>
          <a:p>
            <a:fld id="{D0D33D8A-0B10-491B-B060-8972E3AF9C06}" type="slidenum">
              <a:rPr lang="en-US" smtClean="0"/>
              <a:t>8</a:t>
            </a:fld>
            <a:endParaRPr lang="en-US"/>
          </a:p>
        </p:txBody>
      </p:sp>
    </p:spTree>
    <p:extLst>
      <p:ext uri="{BB962C8B-B14F-4D97-AF65-F5344CB8AC3E}">
        <p14:creationId xmlns:p14="http://schemas.microsoft.com/office/powerpoint/2010/main" val="1652503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 notes:</a:t>
            </a:r>
          </a:p>
          <a:p>
            <a:pPr marL="171450" indent="-171450">
              <a:buFontTx/>
              <a:buChar char="-"/>
            </a:pPr>
            <a:r>
              <a:rPr lang="en-US" dirty="0"/>
              <a:t>In this activity, each participant will be allocated a certain number of “stickers” or dots. There is no recommended number for this – a general rule of thumb is that the number of dots allocated to each person should be a proportion (e.g., ¼, 1/3) of the number of options that are available to vote on.</a:t>
            </a:r>
          </a:p>
          <a:p>
            <a:pPr marL="171450" indent="-171450">
              <a:buFontTx/>
              <a:buChar char="-"/>
            </a:pPr>
            <a:r>
              <a:rPr lang="en-US" dirty="0"/>
              <a:t>List all options that will be voted on the screen, wall, or large paper</a:t>
            </a:r>
          </a:p>
          <a:p>
            <a:pPr marL="171450" indent="-171450">
              <a:buFontTx/>
              <a:buChar char="-"/>
            </a:pPr>
            <a:r>
              <a:rPr lang="en-US" dirty="0"/>
              <a:t>Give each person time to independently review options and allocate dots beside the options they prioritize. </a:t>
            </a:r>
          </a:p>
          <a:p>
            <a:pPr marL="171450" indent="-171450">
              <a:buFontTx/>
              <a:buChar char="-"/>
            </a:pPr>
            <a:r>
              <a:rPr lang="en-US" dirty="0"/>
              <a:t>On a virtual board, participants can use the “stamp” function in Zoom. In person, traditional stickers/dots can be used on the flip charts.</a:t>
            </a:r>
          </a:p>
          <a:p>
            <a:pPr marL="171450" indent="-171450">
              <a:buFontTx/>
              <a:buChar char="-"/>
            </a:pPr>
            <a:r>
              <a:rPr lang="en-US" dirty="0"/>
              <a:t>Once everyone has voted, give the group time to discuss their ratings with each other. You may want to allocate time to re-rate after voting if there are some discrepancies or if the votes on options are equal/spread out (i.e., there are no discernable “winners”)</a:t>
            </a:r>
          </a:p>
          <a:p>
            <a:pPr marL="0" indent="0">
              <a:buFont typeface="Arial"/>
              <a:buNone/>
            </a:pPr>
            <a:endParaRPr lang="en-US" dirty="0">
              <a:cs typeface="Calibri" panose="020F0502020204030204"/>
            </a:endParaRPr>
          </a:p>
          <a:p>
            <a:pPr marL="0" indent="0">
              <a:buFont typeface="Arial"/>
              <a:buNone/>
            </a:pPr>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D0D33D8A-0B10-491B-B060-8972E3AF9C06}" type="slidenum">
              <a:rPr lang="en-US" smtClean="0"/>
              <a:t>9</a:t>
            </a:fld>
            <a:endParaRPr lang="en-US"/>
          </a:p>
        </p:txBody>
      </p:sp>
    </p:spTree>
    <p:extLst>
      <p:ext uri="{BB962C8B-B14F-4D97-AF65-F5344CB8AC3E}">
        <p14:creationId xmlns:p14="http://schemas.microsoft.com/office/powerpoint/2010/main" val="2127309194"/>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svg"/><Relationship Id="rId9" Type="http://schemas.openxmlformats.org/officeDocument/2006/relationships/image" Target="../media/image8.sv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Cover Slide">
    <p:bg>
      <p:bgPr>
        <a:solidFill>
          <a:schemeClr val="accent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18383439-110E-168F-3305-737DEBA11A0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9119" y="0"/>
            <a:ext cx="12182881" cy="5654566"/>
          </a:xfrm>
          <a:prstGeom prst="rect">
            <a:avLst/>
          </a:prstGeom>
          <a:noFill/>
        </p:spPr>
      </p:pic>
      <p:sp>
        <p:nvSpPr>
          <p:cNvPr id="10" name="Rectangle 9">
            <a:extLst>
              <a:ext uri="{FF2B5EF4-FFF2-40B4-BE49-F238E27FC236}">
                <a16:creationId xmlns:a16="http://schemas.microsoft.com/office/drawing/2014/main" id="{41D441C5-A671-45AF-BE73-F17D3414E952}"/>
              </a:ext>
            </a:extLst>
          </p:cNvPr>
          <p:cNvSpPr/>
          <p:nvPr userDrawn="1"/>
        </p:nvSpPr>
        <p:spPr>
          <a:xfrm>
            <a:off x="8873080" y="5658928"/>
            <a:ext cx="3318920" cy="1199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6056C888-6A3E-45DF-BE45-331CD5C9AF19}"/>
              </a:ext>
            </a:extLst>
          </p:cNvPr>
          <p:cNvSpPr/>
          <p:nvPr userDrawn="1"/>
        </p:nvSpPr>
        <p:spPr>
          <a:xfrm>
            <a:off x="1828802" y="5654674"/>
            <a:ext cx="7044278" cy="12033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645920" rtlCol="0" anchor="ctr"/>
          <a:lstStyle/>
          <a:p>
            <a:endParaRPr lang="en-GB" dirty="0"/>
          </a:p>
        </p:txBody>
      </p:sp>
      <p:sp>
        <p:nvSpPr>
          <p:cNvPr id="13" name="TextBox 12">
            <a:extLst>
              <a:ext uri="{FF2B5EF4-FFF2-40B4-BE49-F238E27FC236}">
                <a16:creationId xmlns:a16="http://schemas.microsoft.com/office/drawing/2014/main" id="{F4215B50-2C77-AEA5-1A74-25F03B7678BF}"/>
              </a:ext>
            </a:extLst>
          </p:cNvPr>
          <p:cNvSpPr txBox="1"/>
          <p:nvPr userDrawn="1"/>
        </p:nvSpPr>
        <p:spPr>
          <a:xfrm>
            <a:off x="2592023" y="6109747"/>
            <a:ext cx="7205820" cy="353943"/>
          </a:xfrm>
          <a:prstGeom prst="rect">
            <a:avLst/>
          </a:prstGeom>
          <a:noFill/>
        </p:spPr>
        <p:txBody>
          <a:bodyPr wrap="square">
            <a:spAutoFit/>
          </a:bodyPr>
          <a:lstStyle/>
          <a:p>
            <a:r>
              <a:rPr lang="en-US" sz="1700" b="1" dirty="0">
                <a:solidFill>
                  <a:schemeClr val="bg1"/>
                </a:solidFill>
              </a:rPr>
              <a:t>Module 3: </a:t>
            </a:r>
            <a:r>
              <a:rPr lang="en-US" sz="1700" dirty="0">
                <a:solidFill>
                  <a:schemeClr val="bg1"/>
                </a:solidFill>
              </a:rPr>
              <a:t>Collaborative Problem-Solving and Coordination</a:t>
            </a:r>
            <a:endParaRPr lang="en-GB" sz="1700" dirty="0">
              <a:solidFill>
                <a:schemeClr val="bg1"/>
              </a:solidFill>
            </a:endParaRPr>
          </a:p>
        </p:txBody>
      </p:sp>
      <p:sp>
        <p:nvSpPr>
          <p:cNvPr id="3" name="Rectangle 2">
            <a:extLst>
              <a:ext uri="{FF2B5EF4-FFF2-40B4-BE49-F238E27FC236}">
                <a16:creationId xmlns:a16="http://schemas.microsoft.com/office/drawing/2014/main" id="{2C6D5EDE-E1CB-44E8-B732-F8BD3F354B63}"/>
              </a:ext>
            </a:extLst>
          </p:cNvPr>
          <p:cNvSpPr/>
          <p:nvPr userDrawn="1"/>
        </p:nvSpPr>
        <p:spPr>
          <a:xfrm>
            <a:off x="1" y="5656643"/>
            <a:ext cx="1828800" cy="120135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645920" rtlCol="0" anchor="ctr"/>
          <a:lstStyle/>
          <a:p>
            <a:endParaRPr lang="en-GB" dirty="0"/>
          </a:p>
        </p:txBody>
      </p:sp>
      <p:pic>
        <p:nvPicPr>
          <p:cNvPr id="8" name="Graphic 7">
            <a:extLst>
              <a:ext uri="{FF2B5EF4-FFF2-40B4-BE49-F238E27FC236}">
                <a16:creationId xmlns:a16="http://schemas.microsoft.com/office/drawing/2014/main" id="{AB16ACA9-EE27-4F74-BAA1-6A4D5D50FF45}"/>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296362" y="5964093"/>
            <a:ext cx="1217713" cy="640080"/>
          </a:xfrm>
          <a:prstGeom prst="rect">
            <a:avLst/>
          </a:prstGeom>
        </p:spPr>
      </p:pic>
      <p:grpSp>
        <p:nvGrpSpPr>
          <p:cNvPr id="11" name="Group 10">
            <a:extLst>
              <a:ext uri="{FF2B5EF4-FFF2-40B4-BE49-F238E27FC236}">
                <a16:creationId xmlns:a16="http://schemas.microsoft.com/office/drawing/2014/main" id="{D67A60E2-BD5F-5230-035D-DDC80356CFEE}"/>
              </a:ext>
            </a:extLst>
          </p:cNvPr>
          <p:cNvGrpSpPr/>
          <p:nvPr userDrawn="1"/>
        </p:nvGrpSpPr>
        <p:grpSpPr>
          <a:xfrm>
            <a:off x="9145245" y="6066400"/>
            <a:ext cx="2762976" cy="425274"/>
            <a:chOff x="8873080" y="6060274"/>
            <a:chExt cx="3048566" cy="469232"/>
          </a:xfrm>
        </p:grpSpPr>
        <p:grpSp>
          <p:nvGrpSpPr>
            <p:cNvPr id="5" name="Group 4">
              <a:extLst>
                <a:ext uri="{FF2B5EF4-FFF2-40B4-BE49-F238E27FC236}">
                  <a16:creationId xmlns:a16="http://schemas.microsoft.com/office/drawing/2014/main" id="{2388A9F4-A616-4D28-8377-7B8738C2894E}"/>
                </a:ext>
              </a:extLst>
            </p:cNvPr>
            <p:cNvGrpSpPr/>
            <p:nvPr userDrawn="1"/>
          </p:nvGrpSpPr>
          <p:grpSpPr>
            <a:xfrm>
              <a:off x="8873080" y="6112850"/>
              <a:ext cx="1819506" cy="409714"/>
              <a:chOff x="1452116" y="4809632"/>
              <a:chExt cx="3248621" cy="746618"/>
            </a:xfrm>
          </p:grpSpPr>
          <p:pic>
            <p:nvPicPr>
              <p:cNvPr id="6" name="Picture 5" descr="Logo&#10;&#10;Description automatically generated with medium confidence">
                <a:extLst>
                  <a:ext uri="{FF2B5EF4-FFF2-40B4-BE49-F238E27FC236}">
                    <a16:creationId xmlns:a16="http://schemas.microsoft.com/office/drawing/2014/main" id="{41DB0AC4-53D7-4BB3-AEC6-7A6E8DCAC5C1}"/>
                  </a:ext>
                </a:extLst>
              </p:cNvPr>
              <p:cNvPicPr>
                <a:picLocks noChangeAspect="1"/>
              </p:cNvPicPr>
              <p:nvPr/>
            </p:nvPicPr>
            <p:blipFill>
              <a:blip r:embed="rId5" cstate="print">
                <a:alphaModFix/>
                <a:extLst>
                  <a:ext uri="{28A0092B-C50C-407E-A947-70E740481C1C}">
                    <a14:useLocalDpi xmlns:a14="http://schemas.microsoft.com/office/drawing/2010/main" val="0"/>
                  </a:ext>
                </a:extLst>
              </a:blip>
              <a:stretch>
                <a:fillRect/>
              </a:stretch>
            </p:blipFill>
            <p:spPr>
              <a:xfrm>
                <a:off x="1452116" y="4920086"/>
                <a:ext cx="2086823" cy="559964"/>
              </a:xfrm>
              <a:prstGeom prst="rect">
                <a:avLst/>
              </a:prstGeom>
            </p:spPr>
          </p:pic>
          <p:pic>
            <p:nvPicPr>
              <p:cNvPr id="7" name="Picture 6" descr="Logo&#10;&#10;Description automatically generated">
                <a:extLst>
                  <a:ext uri="{FF2B5EF4-FFF2-40B4-BE49-F238E27FC236}">
                    <a16:creationId xmlns:a16="http://schemas.microsoft.com/office/drawing/2014/main" id="{5FEC39F2-61EB-4B0B-8EC4-EB844EE18218}"/>
                  </a:ext>
                </a:extLst>
              </p:cNvPr>
              <p:cNvPicPr>
                <a:picLocks noChangeAspect="1"/>
              </p:cNvPicPr>
              <p:nvPr/>
            </p:nvPicPr>
            <p:blipFill>
              <a:blip r:embed="rId6" cstate="print">
                <a:alphaModFix/>
                <a:extLst>
                  <a:ext uri="{28A0092B-C50C-407E-A947-70E740481C1C}">
                    <a14:useLocalDpi xmlns:a14="http://schemas.microsoft.com/office/drawing/2010/main" val="0"/>
                  </a:ext>
                </a:extLst>
              </a:blip>
              <a:stretch>
                <a:fillRect/>
              </a:stretch>
            </p:blipFill>
            <p:spPr>
              <a:xfrm>
                <a:off x="3726524" y="4809632"/>
                <a:ext cx="974213" cy="746618"/>
              </a:xfrm>
              <a:prstGeom prst="rect">
                <a:avLst/>
              </a:prstGeom>
            </p:spPr>
          </p:pic>
        </p:grpSp>
        <p:pic>
          <p:nvPicPr>
            <p:cNvPr id="9" name="Picture 8" descr="Logo, company name&#10;&#10;Description automatically generated">
              <a:extLst>
                <a:ext uri="{FF2B5EF4-FFF2-40B4-BE49-F238E27FC236}">
                  <a16:creationId xmlns:a16="http://schemas.microsoft.com/office/drawing/2014/main" id="{EC99455A-6FD4-4EDF-A987-0E45044DA514}"/>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0732926" y="6060274"/>
              <a:ext cx="1188720" cy="469232"/>
            </a:xfrm>
            <a:prstGeom prst="rect">
              <a:avLst/>
            </a:prstGeom>
          </p:spPr>
        </p:pic>
      </p:grpSp>
      <p:pic>
        <p:nvPicPr>
          <p:cNvPr id="14" name="Graphic 13">
            <a:extLst>
              <a:ext uri="{FF2B5EF4-FFF2-40B4-BE49-F238E27FC236}">
                <a16:creationId xmlns:a16="http://schemas.microsoft.com/office/drawing/2014/main" id="{C068E7D1-1EB1-C84A-7014-A940936D8175}"/>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2139606" y="6055533"/>
            <a:ext cx="411480" cy="457200"/>
          </a:xfrm>
          <a:prstGeom prst="rect">
            <a:avLst/>
          </a:prstGeom>
        </p:spPr>
      </p:pic>
    </p:spTree>
    <p:extLst>
      <p:ext uri="{BB962C8B-B14F-4D97-AF65-F5344CB8AC3E}">
        <p14:creationId xmlns:p14="http://schemas.microsoft.com/office/powerpoint/2010/main" val="87496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Split Background / 02">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061D193-6C5D-2811-CF46-B33725276F57}"/>
              </a:ext>
            </a:extLst>
          </p:cNvPr>
          <p:cNvSpPr/>
          <p:nvPr userDrawn="1"/>
        </p:nvSpPr>
        <p:spPr>
          <a:xfrm>
            <a:off x="4519750" y="195221"/>
            <a:ext cx="7479211" cy="645323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645920" rtlCol="0" anchor="ctr"/>
          <a:lstStyle/>
          <a:p>
            <a:endParaRPr lang="en-GB" dirty="0"/>
          </a:p>
        </p:txBody>
      </p:sp>
      <p:sp>
        <p:nvSpPr>
          <p:cNvPr id="8" name="Pentagon 48">
            <a:extLst>
              <a:ext uri="{FF2B5EF4-FFF2-40B4-BE49-F238E27FC236}">
                <a16:creationId xmlns:a16="http://schemas.microsoft.com/office/drawing/2014/main" id="{57D68082-32B4-623F-5AFB-DFCA3AB8F950}"/>
              </a:ext>
            </a:extLst>
          </p:cNvPr>
          <p:cNvSpPr/>
          <p:nvPr userDrawn="1"/>
        </p:nvSpPr>
        <p:spPr>
          <a:xfrm>
            <a:off x="193040" y="195221"/>
            <a:ext cx="4326710" cy="6467558"/>
          </a:xfrm>
          <a:prstGeom prst="snip1Rect">
            <a:avLst>
              <a:gd name="adj" fmla="val 0"/>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4DA54"/>
              </a:solidFill>
            </a:endParaRPr>
          </a:p>
        </p:txBody>
      </p:sp>
      <p:sp>
        <p:nvSpPr>
          <p:cNvPr id="10" name="Rectangle 9">
            <a:extLst>
              <a:ext uri="{FF2B5EF4-FFF2-40B4-BE49-F238E27FC236}">
                <a16:creationId xmlns:a16="http://schemas.microsoft.com/office/drawing/2014/main" id="{5432A5D6-8BA7-A30A-3D0B-3EA1CC70E224}"/>
              </a:ext>
            </a:extLst>
          </p:cNvPr>
          <p:cNvSpPr/>
          <p:nvPr userDrawn="1"/>
        </p:nvSpPr>
        <p:spPr>
          <a:xfrm>
            <a:off x="193040" y="195221"/>
            <a:ext cx="902335" cy="282299"/>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bIns="45720" rtlCol="0" anchor="ctr"/>
          <a:lstStyle/>
          <a:p>
            <a:pPr algn="ctr"/>
            <a:r>
              <a:rPr lang="en-US" sz="600" b="1" dirty="0">
                <a:solidFill>
                  <a:schemeClr val="bg1"/>
                </a:solidFill>
              </a:rPr>
              <a:t>Module 3 Activity</a:t>
            </a:r>
            <a:endParaRPr lang="en-US" sz="600" dirty="0">
              <a:solidFill>
                <a:schemeClr val="bg1"/>
              </a:solidFill>
            </a:endParaRPr>
          </a:p>
        </p:txBody>
      </p:sp>
      <p:sp>
        <p:nvSpPr>
          <p:cNvPr id="11" name="Rectangle 10">
            <a:extLst>
              <a:ext uri="{FF2B5EF4-FFF2-40B4-BE49-F238E27FC236}">
                <a16:creationId xmlns:a16="http://schemas.microsoft.com/office/drawing/2014/main" id="{20D962CF-D107-42C4-F579-181B0E2D62BE}"/>
              </a:ext>
            </a:extLst>
          </p:cNvPr>
          <p:cNvSpPr/>
          <p:nvPr userDrawn="1"/>
        </p:nvSpPr>
        <p:spPr>
          <a:xfrm>
            <a:off x="1095375" y="195221"/>
            <a:ext cx="1093643" cy="2822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bIns="45720" rtlCol="0" anchor="ctr"/>
          <a:lstStyle/>
          <a:p>
            <a:pPr algn="ctr"/>
            <a:r>
              <a:rPr lang="en-US" sz="600" b="1" dirty="0">
                <a:solidFill>
                  <a:schemeClr val="bg1"/>
                </a:solidFill>
              </a:rPr>
              <a:t>Prioritization Activity</a:t>
            </a:r>
          </a:p>
        </p:txBody>
      </p:sp>
      <p:sp>
        <p:nvSpPr>
          <p:cNvPr id="12" name="Slide Number Placeholder 6">
            <a:extLst>
              <a:ext uri="{FF2B5EF4-FFF2-40B4-BE49-F238E27FC236}">
                <a16:creationId xmlns:a16="http://schemas.microsoft.com/office/drawing/2014/main" id="{79EA641A-F55C-D85C-51E7-010170B7BE0A}"/>
              </a:ext>
            </a:extLst>
          </p:cNvPr>
          <p:cNvSpPr>
            <a:spLocks noGrp="1"/>
          </p:cNvSpPr>
          <p:nvPr>
            <p:ph type="sldNum" sz="quarter" idx="10"/>
          </p:nvPr>
        </p:nvSpPr>
        <p:spPr>
          <a:xfrm>
            <a:off x="11201400" y="195221"/>
            <a:ext cx="797560" cy="300079"/>
          </a:xfrm>
          <a:prstGeom prst="rect">
            <a:avLst/>
          </a:prstGeom>
        </p:spPr>
        <p:txBody>
          <a:bodyPr tIns="0" rIns="182880" bIns="0" anchor="b" anchorCtr="0"/>
          <a:lstStyle>
            <a:lvl1pPr>
              <a:defRPr sz="800" b="1">
                <a:solidFill>
                  <a:schemeClr val="accent1">
                    <a:lumMod val="75000"/>
                  </a:schemeClr>
                </a:solidFill>
              </a:defRPr>
            </a:lvl1pPr>
          </a:lstStyle>
          <a:p>
            <a:fld id="{397FDA30-B8BA-4453-AFC9-28FC6CA5AD01}" type="slidenum">
              <a:rPr lang="en-GB" smtClean="0"/>
              <a:pPr/>
              <a:t>‹#›</a:t>
            </a:fld>
            <a:endParaRPr lang="en-GB" dirty="0"/>
          </a:p>
        </p:txBody>
      </p:sp>
    </p:spTree>
    <p:extLst>
      <p:ext uri="{BB962C8B-B14F-4D97-AF65-F5344CB8AC3E}">
        <p14:creationId xmlns:p14="http://schemas.microsoft.com/office/powerpoint/2010/main" val="1889491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plit Background / 01">
    <p:spTree>
      <p:nvGrpSpPr>
        <p:cNvPr id="1" name=""/>
        <p:cNvGrpSpPr/>
        <p:nvPr/>
      </p:nvGrpSpPr>
      <p:grpSpPr>
        <a:xfrm>
          <a:off x="0" y="0"/>
          <a:ext cx="0" cy="0"/>
          <a:chOff x="0" y="0"/>
          <a:chExt cx="0" cy="0"/>
        </a:xfrm>
      </p:grpSpPr>
      <p:sp>
        <p:nvSpPr>
          <p:cNvPr id="5" name="Slide Number Placeholder 6">
            <a:extLst>
              <a:ext uri="{FF2B5EF4-FFF2-40B4-BE49-F238E27FC236}">
                <a16:creationId xmlns:a16="http://schemas.microsoft.com/office/drawing/2014/main" id="{014DDF26-6353-4AE8-A5E1-6C31C07C7360}"/>
              </a:ext>
            </a:extLst>
          </p:cNvPr>
          <p:cNvSpPr>
            <a:spLocks noGrp="1"/>
          </p:cNvSpPr>
          <p:nvPr>
            <p:ph type="sldNum" sz="quarter" idx="10"/>
          </p:nvPr>
        </p:nvSpPr>
        <p:spPr>
          <a:xfrm>
            <a:off x="11201400" y="195221"/>
            <a:ext cx="797560" cy="300079"/>
          </a:xfrm>
          <a:prstGeom prst="rect">
            <a:avLst/>
          </a:prstGeom>
        </p:spPr>
        <p:txBody>
          <a:bodyPr tIns="0" rIns="0" bIns="0" anchor="b" anchorCtr="0"/>
          <a:lstStyle>
            <a:lvl1pPr>
              <a:defRPr sz="800" b="1">
                <a:solidFill>
                  <a:schemeClr val="accent1"/>
                </a:solidFill>
              </a:defRPr>
            </a:lvl1pPr>
          </a:lstStyle>
          <a:p>
            <a:fld id="{397FDA30-B8BA-4453-AFC9-28FC6CA5AD01}" type="slidenum">
              <a:rPr lang="en-GB" smtClean="0"/>
              <a:pPr/>
              <a:t>‹#›</a:t>
            </a:fld>
            <a:endParaRPr lang="en-GB" dirty="0"/>
          </a:p>
        </p:txBody>
      </p:sp>
      <p:sp>
        <p:nvSpPr>
          <p:cNvPr id="8" name="Pentagon 48">
            <a:extLst>
              <a:ext uri="{FF2B5EF4-FFF2-40B4-BE49-F238E27FC236}">
                <a16:creationId xmlns:a16="http://schemas.microsoft.com/office/drawing/2014/main" id="{57D68082-32B4-623F-5AFB-DFCA3AB8F950}"/>
              </a:ext>
            </a:extLst>
          </p:cNvPr>
          <p:cNvSpPr/>
          <p:nvPr userDrawn="1"/>
        </p:nvSpPr>
        <p:spPr>
          <a:xfrm>
            <a:off x="193039" y="618836"/>
            <a:ext cx="11816081" cy="6025804"/>
          </a:xfrm>
          <a:prstGeom prst="snip1Rect">
            <a:avLst>
              <a:gd name="adj" fmla="val 0"/>
            </a:avLst>
          </a:prstGeom>
          <a:solidFill>
            <a:srgbClr val="F4ECE4">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4DA54"/>
              </a:solidFill>
            </a:endParaRPr>
          </a:p>
        </p:txBody>
      </p:sp>
      <p:sp>
        <p:nvSpPr>
          <p:cNvPr id="9" name="Rectangle 8">
            <a:extLst>
              <a:ext uri="{FF2B5EF4-FFF2-40B4-BE49-F238E27FC236}">
                <a16:creationId xmlns:a16="http://schemas.microsoft.com/office/drawing/2014/main" id="{2061D193-6C5D-2811-CF46-B33725276F57}"/>
              </a:ext>
            </a:extLst>
          </p:cNvPr>
          <p:cNvSpPr/>
          <p:nvPr userDrawn="1"/>
        </p:nvSpPr>
        <p:spPr>
          <a:xfrm>
            <a:off x="5184742" y="618837"/>
            <a:ext cx="6814219" cy="60296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645920" rtlCol="0" anchor="ctr"/>
          <a:lstStyle/>
          <a:p>
            <a:endParaRPr lang="en-GB" dirty="0"/>
          </a:p>
        </p:txBody>
      </p:sp>
      <p:sp>
        <p:nvSpPr>
          <p:cNvPr id="10" name="Rectangle 9">
            <a:extLst>
              <a:ext uri="{FF2B5EF4-FFF2-40B4-BE49-F238E27FC236}">
                <a16:creationId xmlns:a16="http://schemas.microsoft.com/office/drawing/2014/main" id="{5432A5D6-8BA7-A30A-3D0B-3EA1CC70E224}"/>
              </a:ext>
            </a:extLst>
          </p:cNvPr>
          <p:cNvSpPr/>
          <p:nvPr userDrawn="1"/>
        </p:nvSpPr>
        <p:spPr>
          <a:xfrm>
            <a:off x="193040" y="195221"/>
            <a:ext cx="902335" cy="282299"/>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bIns="45720" rtlCol="0" anchor="ctr"/>
          <a:lstStyle/>
          <a:p>
            <a:pPr algn="ctr"/>
            <a:r>
              <a:rPr lang="en-US" sz="600" b="1" dirty="0">
                <a:solidFill>
                  <a:schemeClr val="bg1"/>
                </a:solidFill>
              </a:rPr>
              <a:t>Module 3 Activity</a:t>
            </a:r>
            <a:endParaRPr lang="en-US" sz="600" dirty="0">
              <a:solidFill>
                <a:schemeClr val="bg1"/>
              </a:solidFill>
            </a:endParaRPr>
          </a:p>
        </p:txBody>
      </p:sp>
      <p:sp>
        <p:nvSpPr>
          <p:cNvPr id="7" name="Rectangle 6">
            <a:extLst>
              <a:ext uri="{FF2B5EF4-FFF2-40B4-BE49-F238E27FC236}">
                <a16:creationId xmlns:a16="http://schemas.microsoft.com/office/drawing/2014/main" id="{7826C6E5-4245-C604-362E-BB772D68B3C4}"/>
              </a:ext>
            </a:extLst>
          </p:cNvPr>
          <p:cNvSpPr/>
          <p:nvPr userDrawn="1"/>
        </p:nvSpPr>
        <p:spPr>
          <a:xfrm>
            <a:off x="1095375" y="195221"/>
            <a:ext cx="1093643" cy="2822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bIns="45720" rtlCol="0" anchor="ctr"/>
          <a:lstStyle/>
          <a:p>
            <a:pPr algn="ctr"/>
            <a:r>
              <a:rPr lang="en-US" sz="600" b="1" dirty="0">
                <a:solidFill>
                  <a:schemeClr val="bg1"/>
                </a:solidFill>
              </a:rPr>
              <a:t>Prioritization Activity</a:t>
            </a:r>
          </a:p>
        </p:txBody>
      </p:sp>
    </p:spTree>
    <p:extLst>
      <p:ext uri="{BB962C8B-B14F-4D97-AF65-F5344CB8AC3E}">
        <p14:creationId xmlns:p14="http://schemas.microsoft.com/office/powerpoint/2010/main" val="1775216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Accent 1 Background">
    <p:spTree>
      <p:nvGrpSpPr>
        <p:cNvPr id="1" name=""/>
        <p:cNvGrpSpPr/>
        <p:nvPr/>
      </p:nvGrpSpPr>
      <p:grpSpPr>
        <a:xfrm>
          <a:off x="0" y="0"/>
          <a:ext cx="0" cy="0"/>
          <a:chOff x="0" y="0"/>
          <a:chExt cx="0" cy="0"/>
        </a:xfrm>
      </p:grpSpPr>
      <p:sp>
        <p:nvSpPr>
          <p:cNvPr id="5" name="Slide Number Placeholder 6">
            <a:extLst>
              <a:ext uri="{FF2B5EF4-FFF2-40B4-BE49-F238E27FC236}">
                <a16:creationId xmlns:a16="http://schemas.microsoft.com/office/drawing/2014/main" id="{014DDF26-6353-4AE8-A5E1-6C31C07C7360}"/>
              </a:ext>
            </a:extLst>
          </p:cNvPr>
          <p:cNvSpPr>
            <a:spLocks noGrp="1"/>
          </p:cNvSpPr>
          <p:nvPr>
            <p:ph type="sldNum" sz="quarter" idx="10"/>
          </p:nvPr>
        </p:nvSpPr>
        <p:spPr>
          <a:xfrm>
            <a:off x="11201400" y="195221"/>
            <a:ext cx="797560" cy="300079"/>
          </a:xfrm>
          <a:prstGeom prst="rect">
            <a:avLst/>
          </a:prstGeom>
        </p:spPr>
        <p:txBody>
          <a:bodyPr tIns="0" rIns="0" bIns="0" anchor="b" anchorCtr="0"/>
          <a:lstStyle>
            <a:lvl1pPr>
              <a:defRPr sz="800" b="1">
                <a:solidFill>
                  <a:schemeClr val="accent2">
                    <a:lumMod val="60000"/>
                    <a:lumOff val="40000"/>
                  </a:schemeClr>
                </a:solidFill>
              </a:defRPr>
            </a:lvl1pPr>
          </a:lstStyle>
          <a:p>
            <a:fld id="{397FDA30-B8BA-4453-AFC9-28FC6CA5AD01}" type="slidenum">
              <a:rPr lang="en-GB" smtClean="0"/>
              <a:pPr/>
              <a:t>‹#›</a:t>
            </a:fld>
            <a:endParaRPr lang="en-GB" dirty="0"/>
          </a:p>
        </p:txBody>
      </p:sp>
      <p:sp>
        <p:nvSpPr>
          <p:cNvPr id="8" name="Pentagon 48">
            <a:extLst>
              <a:ext uri="{FF2B5EF4-FFF2-40B4-BE49-F238E27FC236}">
                <a16:creationId xmlns:a16="http://schemas.microsoft.com/office/drawing/2014/main" id="{57D68082-32B4-623F-5AFB-DFCA3AB8F950}"/>
              </a:ext>
            </a:extLst>
          </p:cNvPr>
          <p:cNvSpPr/>
          <p:nvPr userDrawn="1"/>
        </p:nvSpPr>
        <p:spPr>
          <a:xfrm>
            <a:off x="193039" y="618836"/>
            <a:ext cx="11816081" cy="6025804"/>
          </a:xfrm>
          <a:prstGeom prst="snip1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4DA54"/>
              </a:solidFill>
            </a:endParaRPr>
          </a:p>
        </p:txBody>
      </p:sp>
      <p:sp>
        <p:nvSpPr>
          <p:cNvPr id="6" name="Rectangle 5">
            <a:extLst>
              <a:ext uri="{FF2B5EF4-FFF2-40B4-BE49-F238E27FC236}">
                <a16:creationId xmlns:a16="http://schemas.microsoft.com/office/drawing/2014/main" id="{62DF9F34-7CF5-4A22-8F9E-FC1F6FCBB0BC}"/>
              </a:ext>
            </a:extLst>
          </p:cNvPr>
          <p:cNvSpPr/>
          <p:nvPr userDrawn="1"/>
        </p:nvSpPr>
        <p:spPr>
          <a:xfrm>
            <a:off x="193040" y="195221"/>
            <a:ext cx="902335" cy="282299"/>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bIns="45720" rtlCol="0" anchor="ctr"/>
          <a:lstStyle/>
          <a:p>
            <a:pPr algn="ctr"/>
            <a:r>
              <a:rPr lang="en-US" sz="600" b="1" dirty="0">
                <a:solidFill>
                  <a:schemeClr val="bg1"/>
                </a:solidFill>
              </a:rPr>
              <a:t>Module 3 Activity</a:t>
            </a:r>
            <a:endParaRPr lang="en-US" sz="600" dirty="0">
              <a:solidFill>
                <a:schemeClr val="bg1"/>
              </a:solidFill>
            </a:endParaRPr>
          </a:p>
        </p:txBody>
      </p:sp>
      <p:sp>
        <p:nvSpPr>
          <p:cNvPr id="9" name="Rectangle 8">
            <a:extLst>
              <a:ext uri="{FF2B5EF4-FFF2-40B4-BE49-F238E27FC236}">
                <a16:creationId xmlns:a16="http://schemas.microsoft.com/office/drawing/2014/main" id="{BAB0CACF-1172-A3CB-BE07-03FF02869B0A}"/>
              </a:ext>
            </a:extLst>
          </p:cNvPr>
          <p:cNvSpPr/>
          <p:nvPr userDrawn="1"/>
        </p:nvSpPr>
        <p:spPr>
          <a:xfrm>
            <a:off x="1095375" y="195221"/>
            <a:ext cx="1093643" cy="2822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bIns="45720" rtlCol="0" anchor="ctr"/>
          <a:lstStyle/>
          <a:p>
            <a:pPr algn="ctr"/>
            <a:r>
              <a:rPr lang="en-US" sz="600" b="1" dirty="0">
                <a:solidFill>
                  <a:schemeClr val="bg1"/>
                </a:solidFill>
              </a:rPr>
              <a:t>Prioritization Activity</a:t>
            </a:r>
          </a:p>
        </p:txBody>
      </p:sp>
    </p:spTree>
    <p:extLst>
      <p:ext uri="{BB962C8B-B14F-4D97-AF65-F5344CB8AC3E}">
        <p14:creationId xmlns:p14="http://schemas.microsoft.com/office/powerpoint/2010/main" val="3153407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Section Divider Slide">
    <p:spTree>
      <p:nvGrpSpPr>
        <p:cNvPr id="1" name=""/>
        <p:cNvGrpSpPr/>
        <p:nvPr/>
      </p:nvGrpSpPr>
      <p:grpSpPr>
        <a:xfrm>
          <a:off x="0" y="0"/>
          <a:ext cx="0" cy="0"/>
          <a:chOff x="0" y="0"/>
          <a:chExt cx="0" cy="0"/>
        </a:xfrm>
      </p:grpSpPr>
      <p:sp>
        <p:nvSpPr>
          <p:cNvPr id="4" name="Pentagon 48">
            <a:extLst>
              <a:ext uri="{FF2B5EF4-FFF2-40B4-BE49-F238E27FC236}">
                <a16:creationId xmlns:a16="http://schemas.microsoft.com/office/drawing/2014/main" id="{8A56F6C6-0C47-4C6E-8B25-EFDA2A446249}"/>
              </a:ext>
            </a:extLst>
          </p:cNvPr>
          <p:cNvSpPr/>
          <p:nvPr userDrawn="1"/>
        </p:nvSpPr>
        <p:spPr>
          <a:xfrm>
            <a:off x="193039" y="195221"/>
            <a:ext cx="11816081" cy="6449419"/>
          </a:xfrm>
          <a:prstGeom prst="snip1Rect">
            <a:avLst>
              <a:gd name="adj" fmla="val 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4DA54"/>
              </a:solidFill>
            </a:endParaRPr>
          </a:p>
        </p:txBody>
      </p:sp>
      <p:sp>
        <p:nvSpPr>
          <p:cNvPr id="7" name="Slide Number Placeholder 6">
            <a:extLst>
              <a:ext uri="{FF2B5EF4-FFF2-40B4-BE49-F238E27FC236}">
                <a16:creationId xmlns:a16="http://schemas.microsoft.com/office/drawing/2014/main" id="{339CD1DB-65B1-4942-9AD9-3F705BF62063}"/>
              </a:ext>
            </a:extLst>
          </p:cNvPr>
          <p:cNvSpPr>
            <a:spLocks noGrp="1"/>
          </p:cNvSpPr>
          <p:nvPr>
            <p:ph type="sldNum" sz="quarter" idx="10"/>
          </p:nvPr>
        </p:nvSpPr>
        <p:spPr>
          <a:xfrm>
            <a:off x="11201400" y="195221"/>
            <a:ext cx="797560" cy="300079"/>
          </a:xfrm>
          <a:prstGeom prst="rect">
            <a:avLst/>
          </a:prstGeom>
        </p:spPr>
        <p:txBody>
          <a:bodyPr tIns="0" rIns="182880" bIns="0" anchor="b" anchorCtr="0"/>
          <a:lstStyle>
            <a:lvl1pPr>
              <a:defRPr sz="800" b="1">
                <a:solidFill>
                  <a:schemeClr val="bg1"/>
                </a:solidFill>
              </a:defRPr>
            </a:lvl1pPr>
          </a:lstStyle>
          <a:p>
            <a:fld id="{397FDA30-B8BA-4453-AFC9-28FC6CA5AD01}" type="slidenum">
              <a:rPr lang="en-GB" smtClean="0"/>
              <a:pPr/>
              <a:t>‹#›</a:t>
            </a:fld>
            <a:endParaRPr lang="en-GB" dirty="0"/>
          </a:p>
        </p:txBody>
      </p:sp>
      <p:sp>
        <p:nvSpPr>
          <p:cNvPr id="6" name="Rectangle 5">
            <a:extLst>
              <a:ext uri="{FF2B5EF4-FFF2-40B4-BE49-F238E27FC236}">
                <a16:creationId xmlns:a16="http://schemas.microsoft.com/office/drawing/2014/main" id="{C802429D-4F8F-793C-3640-4FE12B7E3110}"/>
              </a:ext>
            </a:extLst>
          </p:cNvPr>
          <p:cNvSpPr/>
          <p:nvPr userDrawn="1"/>
        </p:nvSpPr>
        <p:spPr>
          <a:xfrm>
            <a:off x="193040" y="195221"/>
            <a:ext cx="902335" cy="282299"/>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bIns="45720" rtlCol="0" anchor="ctr"/>
          <a:lstStyle/>
          <a:p>
            <a:pPr algn="ctr"/>
            <a:r>
              <a:rPr lang="en-US" sz="600" b="1" dirty="0">
                <a:solidFill>
                  <a:schemeClr val="bg1"/>
                </a:solidFill>
              </a:rPr>
              <a:t>Module 3 Activity</a:t>
            </a:r>
            <a:endParaRPr lang="en-US" sz="600" dirty="0">
              <a:solidFill>
                <a:schemeClr val="bg1"/>
              </a:solidFill>
            </a:endParaRPr>
          </a:p>
        </p:txBody>
      </p:sp>
      <p:sp>
        <p:nvSpPr>
          <p:cNvPr id="9" name="Rectangle 8">
            <a:extLst>
              <a:ext uri="{FF2B5EF4-FFF2-40B4-BE49-F238E27FC236}">
                <a16:creationId xmlns:a16="http://schemas.microsoft.com/office/drawing/2014/main" id="{07A9B6B3-7F0D-DA3E-4D06-0F3CEADE4B05}"/>
              </a:ext>
            </a:extLst>
          </p:cNvPr>
          <p:cNvSpPr/>
          <p:nvPr userDrawn="1"/>
        </p:nvSpPr>
        <p:spPr>
          <a:xfrm>
            <a:off x="1095375" y="195221"/>
            <a:ext cx="1093643" cy="2822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bIns="45720" rtlCol="0" anchor="ctr"/>
          <a:lstStyle/>
          <a:p>
            <a:pPr algn="ctr"/>
            <a:r>
              <a:rPr lang="en-US" sz="600" b="1" dirty="0">
                <a:solidFill>
                  <a:schemeClr val="bg1"/>
                </a:solidFill>
              </a:rPr>
              <a:t>Prioritization Activity</a:t>
            </a:r>
          </a:p>
        </p:txBody>
      </p:sp>
    </p:spTree>
    <p:extLst>
      <p:ext uri="{BB962C8B-B14F-4D97-AF65-F5344CB8AC3E}">
        <p14:creationId xmlns:p14="http://schemas.microsoft.com/office/powerpoint/2010/main" val="490323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Light Nuetral Background w/ Header">
    <p:spTree>
      <p:nvGrpSpPr>
        <p:cNvPr id="1" name=""/>
        <p:cNvGrpSpPr/>
        <p:nvPr/>
      </p:nvGrpSpPr>
      <p:grpSpPr>
        <a:xfrm>
          <a:off x="0" y="0"/>
          <a:ext cx="0" cy="0"/>
          <a:chOff x="0" y="0"/>
          <a:chExt cx="0" cy="0"/>
        </a:xfrm>
      </p:grpSpPr>
      <p:sp>
        <p:nvSpPr>
          <p:cNvPr id="4" name="Pentagon 48">
            <a:extLst>
              <a:ext uri="{FF2B5EF4-FFF2-40B4-BE49-F238E27FC236}">
                <a16:creationId xmlns:a16="http://schemas.microsoft.com/office/drawing/2014/main" id="{8A56F6C6-0C47-4C6E-8B25-EFDA2A446249}"/>
              </a:ext>
            </a:extLst>
          </p:cNvPr>
          <p:cNvSpPr/>
          <p:nvPr userDrawn="1"/>
        </p:nvSpPr>
        <p:spPr>
          <a:xfrm>
            <a:off x="193039" y="1412240"/>
            <a:ext cx="11816081" cy="5232400"/>
          </a:xfrm>
          <a:prstGeom prst="snip1Rect">
            <a:avLst>
              <a:gd name="adj" fmla="val 0"/>
            </a:avLst>
          </a:prstGeom>
          <a:solidFill>
            <a:srgbClr val="F4ECE4">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4DA54"/>
              </a:solidFill>
            </a:endParaRPr>
          </a:p>
        </p:txBody>
      </p:sp>
      <p:sp>
        <p:nvSpPr>
          <p:cNvPr id="5" name="Slide Number Placeholder 6">
            <a:extLst>
              <a:ext uri="{FF2B5EF4-FFF2-40B4-BE49-F238E27FC236}">
                <a16:creationId xmlns:a16="http://schemas.microsoft.com/office/drawing/2014/main" id="{014DDF26-6353-4AE8-A5E1-6C31C07C7360}"/>
              </a:ext>
            </a:extLst>
          </p:cNvPr>
          <p:cNvSpPr>
            <a:spLocks noGrp="1"/>
          </p:cNvSpPr>
          <p:nvPr>
            <p:ph type="sldNum" sz="quarter" idx="10"/>
          </p:nvPr>
        </p:nvSpPr>
        <p:spPr>
          <a:xfrm>
            <a:off x="11201400" y="195221"/>
            <a:ext cx="797560" cy="300079"/>
          </a:xfrm>
          <a:prstGeom prst="rect">
            <a:avLst/>
          </a:prstGeom>
        </p:spPr>
        <p:txBody>
          <a:bodyPr tIns="0" rIns="0" bIns="0" anchor="b" anchorCtr="0"/>
          <a:lstStyle>
            <a:lvl1pPr>
              <a:defRPr sz="800" b="1">
                <a:solidFill>
                  <a:schemeClr val="accent1"/>
                </a:solidFill>
              </a:defRPr>
            </a:lvl1pPr>
          </a:lstStyle>
          <a:p>
            <a:fld id="{397FDA30-B8BA-4453-AFC9-28FC6CA5AD01}" type="slidenum">
              <a:rPr lang="en-GB" smtClean="0"/>
              <a:pPr/>
              <a:t>‹#›</a:t>
            </a:fld>
            <a:endParaRPr lang="en-GB" dirty="0"/>
          </a:p>
        </p:txBody>
      </p:sp>
      <p:sp>
        <p:nvSpPr>
          <p:cNvPr id="7" name="Title 7">
            <a:extLst>
              <a:ext uri="{FF2B5EF4-FFF2-40B4-BE49-F238E27FC236}">
                <a16:creationId xmlns:a16="http://schemas.microsoft.com/office/drawing/2014/main" id="{E9632589-145D-4813-902D-5ECD0E0B64CD}"/>
              </a:ext>
            </a:extLst>
          </p:cNvPr>
          <p:cNvSpPr>
            <a:spLocks noGrp="1"/>
          </p:cNvSpPr>
          <p:nvPr>
            <p:ph type="title"/>
          </p:nvPr>
        </p:nvSpPr>
        <p:spPr>
          <a:xfrm>
            <a:off x="179923" y="843006"/>
            <a:ext cx="7309448" cy="517138"/>
          </a:xfrm>
          <a:prstGeom prst="rect">
            <a:avLst/>
          </a:prstGeom>
        </p:spPr>
        <p:txBody>
          <a:bodyPr lIns="0">
            <a:noAutofit/>
          </a:bodyPr>
          <a:lstStyle>
            <a:lvl1pPr>
              <a:defRPr sz="3400">
                <a:solidFill>
                  <a:schemeClr val="accent1">
                    <a:lumMod val="50000"/>
                  </a:schemeClr>
                </a:solidFill>
              </a:defRPr>
            </a:lvl1pPr>
          </a:lstStyle>
          <a:p>
            <a:r>
              <a:rPr lang="en-US" dirty="0"/>
              <a:t>Click to edit Master title style</a:t>
            </a:r>
            <a:endParaRPr lang="en-GB" dirty="0"/>
          </a:p>
        </p:txBody>
      </p:sp>
      <p:sp>
        <p:nvSpPr>
          <p:cNvPr id="9" name="Rectangle 8">
            <a:extLst>
              <a:ext uri="{FF2B5EF4-FFF2-40B4-BE49-F238E27FC236}">
                <a16:creationId xmlns:a16="http://schemas.microsoft.com/office/drawing/2014/main" id="{288BB8DC-A2BF-329F-4220-00EEF0D4AD35}"/>
              </a:ext>
            </a:extLst>
          </p:cNvPr>
          <p:cNvSpPr/>
          <p:nvPr userDrawn="1"/>
        </p:nvSpPr>
        <p:spPr>
          <a:xfrm>
            <a:off x="193040" y="195221"/>
            <a:ext cx="902335" cy="282299"/>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bIns="45720" rtlCol="0" anchor="ctr"/>
          <a:lstStyle/>
          <a:p>
            <a:pPr algn="ctr"/>
            <a:r>
              <a:rPr lang="en-US" sz="600" b="1" dirty="0">
                <a:solidFill>
                  <a:schemeClr val="bg1"/>
                </a:solidFill>
              </a:rPr>
              <a:t>Module 3 Activity</a:t>
            </a:r>
            <a:endParaRPr lang="en-US" sz="600" dirty="0">
              <a:solidFill>
                <a:schemeClr val="bg1"/>
              </a:solidFill>
            </a:endParaRPr>
          </a:p>
        </p:txBody>
      </p:sp>
      <p:sp>
        <p:nvSpPr>
          <p:cNvPr id="8" name="Rectangle 7">
            <a:extLst>
              <a:ext uri="{FF2B5EF4-FFF2-40B4-BE49-F238E27FC236}">
                <a16:creationId xmlns:a16="http://schemas.microsoft.com/office/drawing/2014/main" id="{69D003EB-5C02-C9AF-204D-FD28C772FF93}"/>
              </a:ext>
            </a:extLst>
          </p:cNvPr>
          <p:cNvSpPr/>
          <p:nvPr userDrawn="1"/>
        </p:nvSpPr>
        <p:spPr>
          <a:xfrm>
            <a:off x="1095375" y="195221"/>
            <a:ext cx="1093643" cy="2822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bIns="45720" rtlCol="0" anchor="ctr"/>
          <a:lstStyle/>
          <a:p>
            <a:pPr algn="ctr"/>
            <a:r>
              <a:rPr lang="en-US" sz="600" b="1" dirty="0">
                <a:solidFill>
                  <a:schemeClr val="bg1"/>
                </a:solidFill>
              </a:rPr>
              <a:t>Prioritization Activity</a:t>
            </a:r>
          </a:p>
        </p:txBody>
      </p:sp>
    </p:spTree>
    <p:extLst>
      <p:ext uri="{BB962C8B-B14F-4D97-AF65-F5344CB8AC3E}">
        <p14:creationId xmlns:p14="http://schemas.microsoft.com/office/powerpoint/2010/main" val="2995914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B23B3A"/>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73" r:id="rId1"/>
    <p:sldLayoutId id="2147483672" r:id="rId2"/>
    <p:sldLayoutId id="2147483675" r:id="rId3"/>
    <p:sldLayoutId id="2147483674" r:id="rId4"/>
    <p:sldLayoutId id="2147483676" r:id="rId5"/>
    <p:sldLayoutId id="2147483678" r:id="rId6"/>
    <p:sldLayoutId id="2147483661" r:id="rId7"/>
    <p:sldLayoutId id="2147483662" r:id="rId8"/>
    <p:sldLayoutId id="2147483663" r:id="rId9"/>
    <p:sldLayoutId id="2147483664" r:id="rId10"/>
    <p:sldLayoutId id="2147483665" r:id="rId11"/>
    <p:sldLayoutId id="2147483666" r:id="rId12"/>
    <p:sldLayoutId id="2147483667" r:id="rId13"/>
    <p:sldLayoutId id="2147483668" r:id="rId14"/>
    <p:sldLayoutId id="2147483669" r:id="rId15"/>
    <p:sldLayoutId id="2147483670" r:id="rId16"/>
    <p:sldLayoutId id="2147483671" r:id="rId17"/>
  </p:sldLayoutIdLst>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Nova" panose="020B05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Nova" panose="020B05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Nova"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Nova"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Nova"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18/10/relationships/comments" Target="../comments/modernComment_165_FF1B2F63.xm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0.svg"/><Relationship Id="rId4" Type="http://schemas.openxmlformats.org/officeDocument/2006/relationships/image" Target="../media/image9.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10.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phic 1">
            <a:extLst>
              <a:ext uri="{FF2B5EF4-FFF2-40B4-BE49-F238E27FC236}">
                <a16:creationId xmlns:a16="http://schemas.microsoft.com/office/drawing/2014/main" id="{9181C867-125C-EC43-14B9-77D793A8428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861022" y="2362054"/>
            <a:ext cx="1779404" cy="1180309"/>
          </a:xfrm>
          <a:prstGeom prst="rect">
            <a:avLst/>
          </a:prstGeom>
        </p:spPr>
      </p:pic>
      <p:sp>
        <p:nvSpPr>
          <p:cNvPr id="30" name="Freeform: Shape 29">
            <a:extLst>
              <a:ext uri="{FF2B5EF4-FFF2-40B4-BE49-F238E27FC236}">
                <a16:creationId xmlns:a16="http://schemas.microsoft.com/office/drawing/2014/main" id="{0DB75EA4-3FC1-456A-B17D-A4C4DA422469}"/>
              </a:ext>
            </a:extLst>
          </p:cNvPr>
          <p:cNvSpPr/>
          <p:nvPr/>
        </p:nvSpPr>
        <p:spPr>
          <a:xfrm>
            <a:off x="1396449" y="2132995"/>
            <a:ext cx="20572" cy="20576"/>
          </a:xfrm>
          <a:custGeom>
            <a:avLst/>
            <a:gdLst/>
            <a:ahLst/>
            <a:cxnLst/>
            <a:rect l="l" t="t" r="r" b="b"/>
            <a:pathLst>
              <a:path w="20572" h="20576"/>
            </a:pathLst>
          </a:custGeom>
          <a:solidFill>
            <a:schemeClr val="bg1"/>
          </a:solidFill>
          <a:ln w="5122" cap="flat">
            <a:solidFill>
              <a:srgbClr val="000000"/>
            </a:solidFill>
            <a:prstDash val="solid"/>
            <a:miter/>
          </a:ln>
        </p:spPr>
        <p:txBody>
          <a:bodyPr rtlCol="0" anchor="ctr"/>
          <a:lstStyle/>
          <a:p>
            <a:endParaRPr lang="en-GB"/>
          </a:p>
        </p:txBody>
      </p:sp>
      <p:sp>
        <p:nvSpPr>
          <p:cNvPr id="4" name="Title 1">
            <a:extLst>
              <a:ext uri="{FF2B5EF4-FFF2-40B4-BE49-F238E27FC236}">
                <a16:creationId xmlns:a16="http://schemas.microsoft.com/office/drawing/2014/main" id="{67A1F885-8834-433D-B850-E8FBBA1F023B}"/>
              </a:ext>
            </a:extLst>
          </p:cNvPr>
          <p:cNvSpPr txBox="1">
            <a:spLocks/>
          </p:cNvSpPr>
          <p:nvPr/>
        </p:nvSpPr>
        <p:spPr>
          <a:xfrm>
            <a:off x="4807601" y="2170207"/>
            <a:ext cx="6833943" cy="1464115"/>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Aft>
                <a:spcPts val="600"/>
              </a:spcAft>
            </a:pPr>
            <a:r>
              <a:rPr lang="en-US" sz="5000" b="1" dirty="0">
                <a:solidFill>
                  <a:schemeClr val="bg1"/>
                </a:solidFill>
                <a:cs typeface="Calibri Light"/>
              </a:rPr>
              <a:t>Prioritization Activity</a:t>
            </a:r>
            <a:endParaRPr lang="en-US" sz="5000" b="1" dirty="0">
              <a:solidFill>
                <a:schemeClr val="bg1"/>
              </a:solidFill>
            </a:endParaRPr>
          </a:p>
        </p:txBody>
      </p:sp>
    </p:spTree>
    <p:extLst>
      <p:ext uri="{BB962C8B-B14F-4D97-AF65-F5344CB8AC3E}">
        <p14:creationId xmlns:p14="http://schemas.microsoft.com/office/powerpoint/2010/main" val="4279971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6950BFC3-D8DA-4A85-94F7-54DA5524770B}">
      <p188:commentRel xmlns:p188="http://schemas.microsoft.com/office/powerpoint/2018/8/main" r:id="rId3"/>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11">
            <a:extLst>
              <a:ext uri="{FF2B5EF4-FFF2-40B4-BE49-F238E27FC236}">
                <a16:creationId xmlns:a16="http://schemas.microsoft.com/office/drawing/2014/main" id="{A94DD1D5-2DE0-01DC-FDBF-36E28F5EFB5D}"/>
              </a:ext>
            </a:extLst>
          </p:cNvPr>
          <p:cNvSpPr>
            <a:spLocks noGrp="1"/>
          </p:cNvSpPr>
          <p:nvPr>
            <p:ph type="sldNum" sz="quarter" idx="10"/>
          </p:nvPr>
        </p:nvSpPr>
        <p:spPr/>
        <p:txBody>
          <a:bodyPr/>
          <a:lstStyle/>
          <a:p>
            <a:fld id="{397FDA30-B8BA-4453-AFC9-28FC6CA5AD01}" type="slidenum">
              <a:rPr lang="en-GB" smtClean="0"/>
              <a:pPr/>
              <a:t>10</a:t>
            </a:fld>
            <a:endParaRPr lang="en-GB" dirty="0"/>
          </a:p>
        </p:txBody>
      </p:sp>
      <p:sp>
        <p:nvSpPr>
          <p:cNvPr id="16" name="Title 1">
            <a:extLst>
              <a:ext uri="{FF2B5EF4-FFF2-40B4-BE49-F238E27FC236}">
                <a16:creationId xmlns:a16="http://schemas.microsoft.com/office/drawing/2014/main" id="{D9107BDF-9F60-DE48-9F34-FC7943A24AEF}"/>
              </a:ext>
            </a:extLst>
          </p:cNvPr>
          <p:cNvSpPr>
            <a:spLocks noGrp="1"/>
          </p:cNvSpPr>
          <p:nvPr>
            <p:ph type="title"/>
          </p:nvPr>
        </p:nvSpPr>
        <p:spPr>
          <a:xfrm>
            <a:off x="179922" y="843006"/>
            <a:ext cx="8854895" cy="517138"/>
          </a:xfrm>
        </p:spPr>
        <p:txBody>
          <a:bodyPr/>
          <a:lstStyle/>
          <a:p>
            <a:r>
              <a:rPr lang="en-US" dirty="0"/>
              <a:t>Practice Example: Voting Activity</a:t>
            </a:r>
          </a:p>
        </p:txBody>
      </p:sp>
      <p:sp>
        <p:nvSpPr>
          <p:cNvPr id="2" name="Rectangle 1">
            <a:extLst>
              <a:ext uri="{FF2B5EF4-FFF2-40B4-BE49-F238E27FC236}">
                <a16:creationId xmlns:a16="http://schemas.microsoft.com/office/drawing/2014/main" id="{14F8AD5B-4492-C646-8F0F-5E882BBF00F7}"/>
              </a:ext>
            </a:extLst>
          </p:cNvPr>
          <p:cNvSpPr/>
          <p:nvPr/>
        </p:nvSpPr>
        <p:spPr>
          <a:xfrm>
            <a:off x="1726768" y="2557292"/>
            <a:ext cx="2011680" cy="2011680"/>
          </a:xfrm>
          <a:prstGeom prst="rect">
            <a:avLst/>
          </a:prstGeom>
          <a:solidFill>
            <a:srgbClr val="FBF16B"/>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tIns="182880" rIns="274320" bIns="182880" rtlCol="0" anchor="ctr">
            <a:noAutofit/>
          </a:bodyPr>
          <a:lstStyle/>
          <a:p>
            <a:pPr algn="ctr"/>
            <a:r>
              <a:rPr lang="en-US" sz="1600" dirty="0">
                <a:solidFill>
                  <a:schemeClr val="tx1"/>
                </a:solidFill>
              </a:rPr>
              <a:t>Targeted Naloxone Distribution</a:t>
            </a:r>
          </a:p>
        </p:txBody>
      </p:sp>
      <p:sp>
        <p:nvSpPr>
          <p:cNvPr id="3" name="TextBox 2">
            <a:extLst>
              <a:ext uri="{FF2B5EF4-FFF2-40B4-BE49-F238E27FC236}">
                <a16:creationId xmlns:a16="http://schemas.microsoft.com/office/drawing/2014/main" id="{F7702B58-9B8A-5545-A8CE-BECBC8CD30E4}"/>
              </a:ext>
            </a:extLst>
          </p:cNvPr>
          <p:cNvSpPr txBox="1"/>
          <p:nvPr/>
        </p:nvSpPr>
        <p:spPr>
          <a:xfrm>
            <a:off x="4122700" y="1981252"/>
            <a:ext cx="1135100" cy="307777"/>
          </a:xfrm>
          <a:prstGeom prst="rect">
            <a:avLst/>
          </a:prstGeom>
          <a:noFill/>
        </p:spPr>
        <p:txBody>
          <a:bodyPr wrap="square" rtlCol="0">
            <a:spAutoFit/>
          </a:bodyPr>
          <a:lstStyle/>
          <a:p>
            <a:endParaRPr lang="en-US" sz="1400" dirty="0"/>
          </a:p>
        </p:txBody>
      </p:sp>
      <p:sp>
        <p:nvSpPr>
          <p:cNvPr id="20" name="Rectangle 19">
            <a:extLst>
              <a:ext uri="{FF2B5EF4-FFF2-40B4-BE49-F238E27FC236}">
                <a16:creationId xmlns:a16="http://schemas.microsoft.com/office/drawing/2014/main" id="{FE31E70D-1D16-3944-A4A5-75B9DE89E4C8}"/>
              </a:ext>
            </a:extLst>
          </p:cNvPr>
          <p:cNvSpPr/>
          <p:nvPr/>
        </p:nvSpPr>
        <p:spPr>
          <a:xfrm>
            <a:off x="3925333" y="2557292"/>
            <a:ext cx="2011680" cy="2011680"/>
          </a:xfrm>
          <a:prstGeom prst="rect">
            <a:avLst/>
          </a:prstGeom>
          <a:solidFill>
            <a:srgbClr val="FBF16B"/>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tIns="182880" rIns="274320" bIns="182880" rtlCol="0" anchor="ctr">
            <a:noAutofit/>
          </a:bodyPr>
          <a:lstStyle/>
          <a:p>
            <a:pPr algn="ctr"/>
            <a:r>
              <a:rPr lang="en-US" sz="1600" dirty="0">
                <a:solidFill>
                  <a:schemeClr val="tx1"/>
                </a:solidFill>
              </a:rPr>
              <a:t>Academic Detailing</a:t>
            </a:r>
          </a:p>
        </p:txBody>
      </p:sp>
      <p:sp>
        <p:nvSpPr>
          <p:cNvPr id="23" name="Rectangle 22">
            <a:extLst>
              <a:ext uri="{FF2B5EF4-FFF2-40B4-BE49-F238E27FC236}">
                <a16:creationId xmlns:a16="http://schemas.microsoft.com/office/drawing/2014/main" id="{CFB74ADD-FC64-7140-B6B2-87A7C572093B}"/>
              </a:ext>
            </a:extLst>
          </p:cNvPr>
          <p:cNvSpPr/>
          <p:nvPr/>
        </p:nvSpPr>
        <p:spPr>
          <a:xfrm>
            <a:off x="8366708" y="2557292"/>
            <a:ext cx="2011680" cy="2011680"/>
          </a:xfrm>
          <a:prstGeom prst="rect">
            <a:avLst/>
          </a:prstGeom>
          <a:solidFill>
            <a:srgbClr val="FBF16B"/>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tIns="182880" rIns="274320" bIns="182880" rtlCol="0" anchor="ctr">
            <a:noAutofit/>
          </a:bodyPr>
          <a:lstStyle/>
          <a:p>
            <a:pPr algn="ctr"/>
            <a:r>
              <a:rPr lang="en-US" sz="1600" dirty="0">
                <a:solidFill>
                  <a:schemeClr val="tx1"/>
                </a:solidFill>
              </a:rPr>
              <a:t>911 Good Samaritan Laws</a:t>
            </a:r>
          </a:p>
        </p:txBody>
      </p:sp>
      <p:sp>
        <p:nvSpPr>
          <p:cNvPr id="26" name="Rectangle 25">
            <a:extLst>
              <a:ext uri="{FF2B5EF4-FFF2-40B4-BE49-F238E27FC236}">
                <a16:creationId xmlns:a16="http://schemas.microsoft.com/office/drawing/2014/main" id="{A2F92799-5ED1-5947-A9FB-9D295718BA74}"/>
              </a:ext>
            </a:extLst>
          </p:cNvPr>
          <p:cNvSpPr/>
          <p:nvPr/>
        </p:nvSpPr>
        <p:spPr>
          <a:xfrm>
            <a:off x="6170253" y="2557292"/>
            <a:ext cx="2011680" cy="2011680"/>
          </a:xfrm>
          <a:prstGeom prst="rect">
            <a:avLst/>
          </a:prstGeom>
          <a:solidFill>
            <a:srgbClr val="FBF16B"/>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tIns="182880" rIns="274320" bIns="182880" rtlCol="0" anchor="ctr">
            <a:noAutofit/>
          </a:bodyPr>
          <a:lstStyle/>
          <a:p>
            <a:pPr algn="ctr"/>
            <a:r>
              <a:rPr lang="en-US" sz="1600" dirty="0">
                <a:solidFill>
                  <a:schemeClr val="tx1"/>
                </a:solidFill>
              </a:rPr>
              <a:t>Screening for Fentanyl in routine clinical toxicology testing</a:t>
            </a:r>
          </a:p>
        </p:txBody>
      </p:sp>
      <p:sp>
        <p:nvSpPr>
          <p:cNvPr id="39" name="Oval 38">
            <a:extLst>
              <a:ext uri="{FF2B5EF4-FFF2-40B4-BE49-F238E27FC236}">
                <a16:creationId xmlns:a16="http://schemas.microsoft.com/office/drawing/2014/main" id="{5A665746-DFEB-DF4D-BA17-7EC98CC93F5E}"/>
              </a:ext>
            </a:extLst>
          </p:cNvPr>
          <p:cNvSpPr/>
          <p:nvPr/>
        </p:nvSpPr>
        <p:spPr>
          <a:xfrm rot="20442312">
            <a:off x="1751847" y="5035553"/>
            <a:ext cx="182880" cy="1828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BA385890-DB37-BE26-EA9A-3E097100CA41}"/>
              </a:ext>
            </a:extLst>
          </p:cNvPr>
          <p:cNvSpPr/>
          <p:nvPr/>
        </p:nvSpPr>
        <p:spPr>
          <a:xfrm rot="20442312">
            <a:off x="2077190" y="5035553"/>
            <a:ext cx="182880" cy="1828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4E482162-7544-6DD0-EB03-AED3CF0765BC}"/>
              </a:ext>
            </a:extLst>
          </p:cNvPr>
          <p:cNvSpPr/>
          <p:nvPr/>
        </p:nvSpPr>
        <p:spPr>
          <a:xfrm rot="20442312">
            <a:off x="2402531" y="5035555"/>
            <a:ext cx="182880" cy="1828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EEE505F9-575E-E0E3-5369-A5DE69681E97}"/>
              </a:ext>
            </a:extLst>
          </p:cNvPr>
          <p:cNvSpPr/>
          <p:nvPr/>
        </p:nvSpPr>
        <p:spPr>
          <a:xfrm rot="20442312">
            <a:off x="2727874" y="5035555"/>
            <a:ext cx="182880" cy="1828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AFF23DE4-802B-F328-9A7E-0376F0177D03}"/>
              </a:ext>
            </a:extLst>
          </p:cNvPr>
          <p:cNvSpPr/>
          <p:nvPr/>
        </p:nvSpPr>
        <p:spPr>
          <a:xfrm rot="20442312">
            <a:off x="3042876" y="5035552"/>
            <a:ext cx="182880" cy="1828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20CCDC45-2246-5BBA-3B61-79135BCD7CDE}"/>
              </a:ext>
            </a:extLst>
          </p:cNvPr>
          <p:cNvSpPr/>
          <p:nvPr/>
        </p:nvSpPr>
        <p:spPr>
          <a:xfrm rot="20442312">
            <a:off x="3368219" y="5035552"/>
            <a:ext cx="182880" cy="1828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31910410-411E-7FF6-EA4A-E66A49784C30}"/>
              </a:ext>
            </a:extLst>
          </p:cNvPr>
          <p:cNvSpPr/>
          <p:nvPr/>
        </p:nvSpPr>
        <p:spPr>
          <a:xfrm rot="20442312">
            <a:off x="3693560" y="5035554"/>
            <a:ext cx="182880" cy="1828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4EBCC0BD-D62B-5741-FC7C-E09D0E2A2BA3}"/>
              </a:ext>
            </a:extLst>
          </p:cNvPr>
          <p:cNvSpPr/>
          <p:nvPr/>
        </p:nvSpPr>
        <p:spPr>
          <a:xfrm rot="20442312">
            <a:off x="4018903" y="5035554"/>
            <a:ext cx="182880" cy="1828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01544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11">
            <a:extLst>
              <a:ext uri="{FF2B5EF4-FFF2-40B4-BE49-F238E27FC236}">
                <a16:creationId xmlns:a16="http://schemas.microsoft.com/office/drawing/2014/main" id="{A94DD1D5-2DE0-01DC-FDBF-36E28F5EFB5D}"/>
              </a:ext>
            </a:extLst>
          </p:cNvPr>
          <p:cNvSpPr>
            <a:spLocks noGrp="1"/>
          </p:cNvSpPr>
          <p:nvPr>
            <p:ph type="sldNum" sz="quarter" idx="10"/>
          </p:nvPr>
        </p:nvSpPr>
        <p:spPr/>
        <p:txBody>
          <a:bodyPr/>
          <a:lstStyle/>
          <a:p>
            <a:fld id="{397FDA30-B8BA-4453-AFC9-28FC6CA5AD01}" type="slidenum">
              <a:rPr lang="en-GB" smtClean="0"/>
              <a:pPr/>
              <a:t>11</a:t>
            </a:fld>
            <a:endParaRPr lang="en-GB" dirty="0"/>
          </a:p>
        </p:txBody>
      </p:sp>
      <p:sp>
        <p:nvSpPr>
          <p:cNvPr id="16" name="Title 1">
            <a:extLst>
              <a:ext uri="{FF2B5EF4-FFF2-40B4-BE49-F238E27FC236}">
                <a16:creationId xmlns:a16="http://schemas.microsoft.com/office/drawing/2014/main" id="{D9107BDF-9F60-DE48-9F34-FC7943A24AEF}"/>
              </a:ext>
            </a:extLst>
          </p:cNvPr>
          <p:cNvSpPr>
            <a:spLocks noGrp="1"/>
          </p:cNvSpPr>
          <p:nvPr>
            <p:ph type="title"/>
          </p:nvPr>
        </p:nvSpPr>
        <p:spPr>
          <a:xfrm>
            <a:off x="179922" y="843006"/>
            <a:ext cx="10042251" cy="517138"/>
          </a:xfrm>
        </p:spPr>
        <p:txBody>
          <a:bodyPr/>
          <a:lstStyle/>
          <a:p>
            <a:r>
              <a:rPr lang="en-US" dirty="0"/>
              <a:t>Practice Example: Voting Activity Results</a:t>
            </a:r>
          </a:p>
        </p:txBody>
      </p:sp>
      <p:sp>
        <p:nvSpPr>
          <p:cNvPr id="2" name="Rectangle 1">
            <a:extLst>
              <a:ext uri="{FF2B5EF4-FFF2-40B4-BE49-F238E27FC236}">
                <a16:creationId xmlns:a16="http://schemas.microsoft.com/office/drawing/2014/main" id="{14F8AD5B-4492-C646-8F0F-5E882BBF00F7}"/>
              </a:ext>
            </a:extLst>
          </p:cNvPr>
          <p:cNvSpPr/>
          <p:nvPr/>
        </p:nvSpPr>
        <p:spPr>
          <a:xfrm>
            <a:off x="1726768" y="2557292"/>
            <a:ext cx="2011680" cy="2011680"/>
          </a:xfrm>
          <a:prstGeom prst="rect">
            <a:avLst/>
          </a:prstGeom>
          <a:solidFill>
            <a:srgbClr val="FBF16B"/>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tIns="182880" rIns="274320" bIns="182880" rtlCol="0" anchor="ctr">
            <a:noAutofit/>
          </a:bodyPr>
          <a:lstStyle/>
          <a:p>
            <a:pPr algn="ctr"/>
            <a:r>
              <a:rPr lang="en-US" sz="1600" dirty="0">
                <a:solidFill>
                  <a:schemeClr val="tx1"/>
                </a:solidFill>
              </a:rPr>
              <a:t>Targeted Naloxone Distribution</a:t>
            </a:r>
          </a:p>
        </p:txBody>
      </p:sp>
      <p:sp>
        <p:nvSpPr>
          <p:cNvPr id="3" name="TextBox 2">
            <a:extLst>
              <a:ext uri="{FF2B5EF4-FFF2-40B4-BE49-F238E27FC236}">
                <a16:creationId xmlns:a16="http://schemas.microsoft.com/office/drawing/2014/main" id="{F7702B58-9B8A-5545-A8CE-BECBC8CD30E4}"/>
              </a:ext>
            </a:extLst>
          </p:cNvPr>
          <p:cNvSpPr txBox="1"/>
          <p:nvPr/>
        </p:nvSpPr>
        <p:spPr>
          <a:xfrm>
            <a:off x="4122700" y="1981252"/>
            <a:ext cx="1135100" cy="307777"/>
          </a:xfrm>
          <a:prstGeom prst="rect">
            <a:avLst/>
          </a:prstGeom>
          <a:noFill/>
        </p:spPr>
        <p:txBody>
          <a:bodyPr wrap="square" rtlCol="0">
            <a:spAutoFit/>
          </a:bodyPr>
          <a:lstStyle/>
          <a:p>
            <a:endParaRPr lang="en-US" sz="1400" dirty="0"/>
          </a:p>
        </p:txBody>
      </p:sp>
      <p:sp>
        <p:nvSpPr>
          <p:cNvPr id="20" name="Rectangle 19">
            <a:extLst>
              <a:ext uri="{FF2B5EF4-FFF2-40B4-BE49-F238E27FC236}">
                <a16:creationId xmlns:a16="http://schemas.microsoft.com/office/drawing/2014/main" id="{FE31E70D-1D16-3944-A4A5-75B9DE89E4C8}"/>
              </a:ext>
            </a:extLst>
          </p:cNvPr>
          <p:cNvSpPr/>
          <p:nvPr/>
        </p:nvSpPr>
        <p:spPr>
          <a:xfrm>
            <a:off x="3925333" y="2557292"/>
            <a:ext cx="2011680" cy="2011680"/>
          </a:xfrm>
          <a:prstGeom prst="rect">
            <a:avLst/>
          </a:prstGeom>
          <a:solidFill>
            <a:srgbClr val="FBF16B"/>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tIns="182880" rIns="274320" bIns="182880" rtlCol="0" anchor="ctr">
            <a:noAutofit/>
          </a:bodyPr>
          <a:lstStyle/>
          <a:p>
            <a:pPr algn="ctr"/>
            <a:r>
              <a:rPr lang="en-US" sz="1600" dirty="0">
                <a:solidFill>
                  <a:schemeClr val="tx1"/>
                </a:solidFill>
              </a:rPr>
              <a:t>Academic Detailing</a:t>
            </a:r>
          </a:p>
        </p:txBody>
      </p:sp>
      <p:sp>
        <p:nvSpPr>
          <p:cNvPr id="23" name="Rectangle 22">
            <a:extLst>
              <a:ext uri="{FF2B5EF4-FFF2-40B4-BE49-F238E27FC236}">
                <a16:creationId xmlns:a16="http://schemas.microsoft.com/office/drawing/2014/main" id="{CFB74ADD-FC64-7140-B6B2-87A7C572093B}"/>
              </a:ext>
            </a:extLst>
          </p:cNvPr>
          <p:cNvSpPr/>
          <p:nvPr/>
        </p:nvSpPr>
        <p:spPr>
          <a:xfrm>
            <a:off x="8366708" y="2557292"/>
            <a:ext cx="2011680" cy="2011680"/>
          </a:xfrm>
          <a:prstGeom prst="rect">
            <a:avLst/>
          </a:prstGeom>
          <a:solidFill>
            <a:srgbClr val="FBF16B"/>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tIns="182880" rIns="274320" bIns="182880" rtlCol="0" anchor="ctr">
            <a:noAutofit/>
          </a:bodyPr>
          <a:lstStyle/>
          <a:p>
            <a:pPr algn="ctr"/>
            <a:r>
              <a:rPr lang="en-US" sz="1600" dirty="0">
                <a:solidFill>
                  <a:schemeClr val="tx1"/>
                </a:solidFill>
              </a:rPr>
              <a:t>911 Good Samaritan Laws</a:t>
            </a:r>
          </a:p>
        </p:txBody>
      </p:sp>
      <p:sp>
        <p:nvSpPr>
          <p:cNvPr id="26" name="Rectangle 25">
            <a:extLst>
              <a:ext uri="{FF2B5EF4-FFF2-40B4-BE49-F238E27FC236}">
                <a16:creationId xmlns:a16="http://schemas.microsoft.com/office/drawing/2014/main" id="{A2F92799-5ED1-5947-A9FB-9D295718BA74}"/>
              </a:ext>
            </a:extLst>
          </p:cNvPr>
          <p:cNvSpPr/>
          <p:nvPr/>
        </p:nvSpPr>
        <p:spPr>
          <a:xfrm>
            <a:off x="6170253" y="2557292"/>
            <a:ext cx="2011680" cy="2011680"/>
          </a:xfrm>
          <a:prstGeom prst="rect">
            <a:avLst/>
          </a:prstGeom>
          <a:solidFill>
            <a:srgbClr val="FBF16B"/>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tIns="182880" rIns="274320" bIns="182880" rtlCol="0" anchor="ctr">
            <a:noAutofit/>
          </a:bodyPr>
          <a:lstStyle/>
          <a:p>
            <a:pPr algn="ctr"/>
            <a:r>
              <a:rPr lang="en-US" sz="1600" dirty="0">
                <a:solidFill>
                  <a:schemeClr val="tx1"/>
                </a:solidFill>
              </a:rPr>
              <a:t>Screening for Fentanyl in routine clinical toxicology testing</a:t>
            </a:r>
          </a:p>
        </p:txBody>
      </p:sp>
      <p:sp>
        <p:nvSpPr>
          <p:cNvPr id="39" name="Oval 38">
            <a:extLst>
              <a:ext uri="{FF2B5EF4-FFF2-40B4-BE49-F238E27FC236}">
                <a16:creationId xmlns:a16="http://schemas.microsoft.com/office/drawing/2014/main" id="{5A665746-DFEB-DF4D-BA17-7EC98CC93F5E}"/>
              </a:ext>
            </a:extLst>
          </p:cNvPr>
          <p:cNvSpPr/>
          <p:nvPr/>
        </p:nvSpPr>
        <p:spPr>
          <a:xfrm rot="20442312">
            <a:off x="1960671" y="4175745"/>
            <a:ext cx="182880" cy="1828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BA385890-DB37-BE26-EA9A-3E097100CA41}"/>
              </a:ext>
            </a:extLst>
          </p:cNvPr>
          <p:cNvSpPr/>
          <p:nvPr/>
        </p:nvSpPr>
        <p:spPr>
          <a:xfrm rot="20442312">
            <a:off x="2236369" y="4059225"/>
            <a:ext cx="182880" cy="1828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4E482162-7544-6DD0-EB03-AED3CF0765BC}"/>
              </a:ext>
            </a:extLst>
          </p:cNvPr>
          <p:cNvSpPr/>
          <p:nvPr/>
        </p:nvSpPr>
        <p:spPr>
          <a:xfrm rot="20442312">
            <a:off x="2193912" y="4349366"/>
            <a:ext cx="182880" cy="1828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EEE505F9-575E-E0E3-5369-A5DE69681E97}"/>
              </a:ext>
            </a:extLst>
          </p:cNvPr>
          <p:cNvSpPr/>
          <p:nvPr/>
        </p:nvSpPr>
        <p:spPr>
          <a:xfrm rot="20442312">
            <a:off x="4190286" y="4175746"/>
            <a:ext cx="182880" cy="1828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AFF23DE4-802B-F328-9A7E-0376F0177D03}"/>
              </a:ext>
            </a:extLst>
          </p:cNvPr>
          <p:cNvSpPr/>
          <p:nvPr/>
        </p:nvSpPr>
        <p:spPr>
          <a:xfrm rot="20442312">
            <a:off x="6369913" y="3965436"/>
            <a:ext cx="182880" cy="1828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20CCDC45-2246-5BBA-3B61-79135BCD7CDE}"/>
              </a:ext>
            </a:extLst>
          </p:cNvPr>
          <p:cNvSpPr/>
          <p:nvPr/>
        </p:nvSpPr>
        <p:spPr>
          <a:xfrm rot="20442312">
            <a:off x="6862739" y="4323816"/>
            <a:ext cx="182880" cy="1828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31910410-411E-7FF6-EA4A-E66A49784C30}"/>
              </a:ext>
            </a:extLst>
          </p:cNvPr>
          <p:cNvSpPr/>
          <p:nvPr/>
        </p:nvSpPr>
        <p:spPr>
          <a:xfrm rot="20442312">
            <a:off x="6671207" y="4118331"/>
            <a:ext cx="182880" cy="1828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4EBCC0BD-D62B-5741-FC7C-E09D0E2A2BA3}"/>
              </a:ext>
            </a:extLst>
          </p:cNvPr>
          <p:cNvSpPr/>
          <p:nvPr/>
        </p:nvSpPr>
        <p:spPr>
          <a:xfrm rot="20442312">
            <a:off x="6398208" y="4232848"/>
            <a:ext cx="182880" cy="1828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887C1E78-6F98-DC73-2291-A64B32B5AFDA}"/>
              </a:ext>
            </a:extLst>
          </p:cNvPr>
          <p:cNvSpPr/>
          <p:nvPr/>
        </p:nvSpPr>
        <p:spPr>
          <a:xfrm rot="20442312">
            <a:off x="8771960" y="4118330"/>
            <a:ext cx="182880" cy="1828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38BF41B2-B0AA-BFB1-6995-5916F2CDF668}"/>
              </a:ext>
            </a:extLst>
          </p:cNvPr>
          <p:cNvSpPr/>
          <p:nvPr/>
        </p:nvSpPr>
        <p:spPr>
          <a:xfrm rot="20442312">
            <a:off x="8498961" y="4232847"/>
            <a:ext cx="182880" cy="1828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44937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1C4EA86-AEC5-5E92-BD76-980B334A72CC}"/>
              </a:ext>
            </a:extLst>
          </p:cNvPr>
          <p:cNvSpPr txBox="1">
            <a:spLocks/>
          </p:cNvSpPr>
          <p:nvPr/>
        </p:nvSpPr>
        <p:spPr>
          <a:xfrm>
            <a:off x="729918" y="1196264"/>
            <a:ext cx="4013532" cy="1714887"/>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sz="3200" dirty="0">
                <a:solidFill>
                  <a:schemeClr val="accent2">
                    <a:lumMod val="50000"/>
                  </a:schemeClr>
                </a:solidFill>
                <a:cs typeface="Calibri Light"/>
              </a:rPr>
              <a:t>Activity #2 </a:t>
            </a:r>
            <a:br>
              <a:rPr lang="en-US" sz="3200" dirty="0">
                <a:solidFill>
                  <a:schemeClr val="accent2">
                    <a:lumMod val="50000"/>
                  </a:schemeClr>
                </a:solidFill>
                <a:cs typeface="Calibri Light"/>
              </a:rPr>
            </a:br>
            <a:r>
              <a:rPr lang="en-US" sz="3200" dirty="0">
                <a:solidFill>
                  <a:schemeClr val="accent2">
                    <a:lumMod val="50000"/>
                  </a:schemeClr>
                </a:solidFill>
                <a:cs typeface="Calibri Light"/>
              </a:rPr>
              <a:t>Wrap-Up</a:t>
            </a:r>
            <a:endParaRPr lang="en-US" sz="3400" b="1" dirty="0">
              <a:solidFill>
                <a:schemeClr val="accent2">
                  <a:lumMod val="50000"/>
                </a:schemeClr>
              </a:solidFill>
            </a:endParaRPr>
          </a:p>
        </p:txBody>
      </p:sp>
      <p:sp>
        <p:nvSpPr>
          <p:cNvPr id="7" name="Content Placeholder 8">
            <a:extLst>
              <a:ext uri="{FF2B5EF4-FFF2-40B4-BE49-F238E27FC236}">
                <a16:creationId xmlns:a16="http://schemas.microsoft.com/office/drawing/2014/main" id="{71F691BD-FC47-C296-A62C-3155E729D844}"/>
              </a:ext>
            </a:extLst>
          </p:cNvPr>
          <p:cNvSpPr txBox="1">
            <a:spLocks/>
          </p:cNvSpPr>
          <p:nvPr/>
        </p:nvSpPr>
        <p:spPr>
          <a:xfrm>
            <a:off x="5875598" y="1236593"/>
            <a:ext cx="5325802" cy="426406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Nova" panose="020B05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Nova" panose="020B05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Nova"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Nova"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Nova"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1313" indent="-341313">
              <a:lnSpc>
                <a:spcPct val="110000"/>
              </a:lnSpc>
              <a:buFont typeface="Wingdings 3" panose="05040102010807070707" pitchFamily="18" charset="2"/>
              <a:buChar char="ª"/>
            </a:pPr>
            <a:r>
              <a:rPr lang="en-US" sz="1600" dirty="0">
                <a:solidFill>
                  <a:schemeClr val="bg1"/>
                </a:solidFill>
              </a:rPr>
              <a:t>What questions are there about why members voted for certain options?</a:t>
            </a:r>
          </a:p>
          <a:p>
            <a:pPr marL="341313" indent="-341313">
              <a:lnSpc>
                <a:spcPct val="110000"/>
              </a:lnSpc>
              <a:buFont typeface="Wingdings 3" panose="05040102010807070707" pitchFamily="18" charset="2"/>
              <a:buChar char="ª"/>
            </a:pPr>
            <a:r>
              <a:rPr lang="en-US" sz="1600" dirty="0">
                <a:solidFill>
                  <a:schemeClr val="bg1"/>
                </a:solidFill>
              </a:rPr>
              <a:t>Does anything need to be addressed before we finalize our decision(s)?</a:t>
            </a:r>
          </a:p>
        </p:txBody>
      </p:sp>
      <p:sp>
        <p:nvSpPr>
          <p:cNvPr id="2" name="Slide Number Placeholder 1">
            <a:extLst>
              <a:ext uri="{FF2B5EF4-FFF2-40B4-BE49-F238E27FC236}">
                <a16:creationId xmlns:a16="http://schemas.microsoft.com/office/drawing/2014/main" id="{C36F9023-7C82-2F3D-5658-E16A1F46EE83}"/>
              </a:ext>
            </a:extLst>
          </p:cNvPr>
          <p:cNvSpPr>
            <a:spLocks noGrp="1"/>
          </p:cNvSpPr>
          <p:nvPr>
            <p:ph type="sldNum" sz="quarter" idx="10"/>
          </p:nvPr>
        </p:nvSpPr>
        <p:spPr/>
        <p:txBody>
          <a:bodyPr/>
          <a:lstStyle/>
          <a:p>
            <a:fld id="{397FDA30-B8BA-4453-AFC9-28FC6CA5AD01}" type="slidenum">
              <a:rPr lang="en-GB" smtClean="0"/>
              <a:pPr/>
              <a:t>12</a:t>
            </a:fld>
            <a:endParaRPr lang="en-GB" dirty="0"/>
          </a:p>
        </p:txBody>
      </p:sp>
    </p:spTree>
    <p:extLst>
      <p:ext uri="{BB962C8B-B14F-4D97-AF65-F5344CB8AC3E}">
        <p14:creationId xmlns:p14="http://schemas.microsoft.com/office/powerpoint/2010/main" val="297547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1C4EA86-AEC5-5E92-BD76-980B334A72CC}"/>
              </a:ext>
            </a:extLst>
          </p:cNvPr>
          <p:cNvSpPr txBox="1">
            <a:spLocks/>
          </p:cNvSpPr>
          <p:nvPr/>
        </p:nvSpPr>
        <p:spPr>
          <a:xfrm>
            <a:off x="729918" y="1196264"/>
            <a:ext cx="3432649" cy="1714887"/>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sz="3200" dirty="0">
                <a:solidFill>
                  <a:schemeClr val="accent2">
                    <a:lumMod val="50000"/>
                  </a:schemeClr>
                </a:solidFill>
                <a:cs typeface="Calibri Light"/>
              </a:rPr>
              <a:t>Summary &amp; Next Steps</a:t>
            </a:r>
            <a:endParaRPr lang="en-US" sz="3400" b="1" dirty="0">
              <a:solidFill>
                <a:schemeClr val="accent2">
                  <a:lumMod val="50000"/>
                </a:schemeClr>
              </a:solidFill>
            </a:endParaRPr>
          </a:p>
        </p:txBody>
      </p:sp>
      <p:sp>
        <p:nvSpPr>
          <p:cNvPr id="7" name="Content Placeholder 8">
            <a:extLst>
              <a:ext uri="{FF2B5EF4-FFF2-40B4-BE49-F238E27FC236}">
                <a16:creationId xmlns:a16="http://schemas.microsoft.com/office/drawing/2014/main" id="{71F691BD-FC47-C296-A62C-3155E729D844}"/>
              </a:ext>
            </a:extLst>
          </p:cNvPr>
          <p:cNvSpPr txBox="1">
            <a:spLocks/>
          </p:cNvSpPr>
          <p:nvPr/>
        </p:nvSpPr>
        <p:spPr>
          <a:xfrm>
            <a:off x="5875598" y="1236593"/>
            <a:ext cx="5325802" cy="426406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Nova" panose="020B05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Nova" panose="020B05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Nova"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Nova"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Nova"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1313" indent="-341313">
              <a:lnSpc>
                <a:spcPct val="110000"/>
              </a:lnSpc>
              <a:buFont typeface="Wingdings 3" panose="05040102010807070707" pitchFamily="18" charset="2"/>
              <a:buChar char="ª"/>
            </a:pPr>
            <a:r>
              <a:rPr lang="en-US" sz="1600" dirty="0">
                <a:solidFill>
                  <a:schemeClr val="bg1"/>
                </a:solidFill>
              </a:rPr>
              <a:t>Are any approvals or authorizations needed before </a:t>
            </a:r>
            <a:r>
              <a:rPr lang="en-US" sz="1600">
                <a:solidFill>
                  <a:schemeClr val="bg1"/>
                </a:solidFill>
              </a:rPr>
              <a:t>your partnership </a:t>
            </a:r>
            <a:r>
              <a:rPr lang="en-US" sz="1600" dirty="0">
                <a:solidFill>
                  <a:schemeClr val="bg1"/>
                </a:solidFill>
              </a:rPr>
              <a:t>proceeds?</a:t>
            </a:r>
          </a:p>
          <a:p>
            <a:pPr marL="341313" indent="-341313">
              <a:lnSpc>
                <a:spcPct val="110000"/>
              </a:lnSpc>
              <a:buFont typeface="Wingdings 3" panose="05040102010807070707" pitchFamily="18" charset="2"/>
              <a:buChar char="ª"/>
            </a:pPr>
            <a:r>
              <a:rPr lang="en-US" sz="1600" dirty="0">
                <a:solidFill>
                  <a:schemeClr val="bg1"/>
                </a:solidFill>
              </a:rPr>
              <a:t>What resources (e.g., personnel, funding, data) are needed?</a:t>
            </a:r>
          </a:p>
        </p:txBody>
      </p:sp>
      <p:sp>
        <p:nvSpPr>
          <p:cNvPr id="2" name="Slide Number Placeholder 1">
            <a:extLst>
              <a:ext uri="{FF2B5EF4-FFF2-40B4-BE49-F238E27FC236}">
                <a16:creationId xmlns:a16="http://schemas.microsoft.com/office/drawing/2014/main" id="{8F8F2155-E6FA-2421-D11C-9EE8CE9F14EF}"/>
              </a:ext>
            </a:extLst>
          </p:cNvPr>
          <p:cNvSpPr>
            <a:spLocks noGrp="1"/>
          </p:cNvSpPr>
          <p:nvPr>
            <p:ph type="sldNum" sz="quarter" idx="10"/>
          </p:nvPr>
        </p:nvSpPr>
        <p:spPr/>
        <p:txBody>
          <a:bodyPr/>
          <a:lstStyle/>
          <a:p>
            <a:fld id="{397FDA30-B8BA-4453-AFC9-28FC6CA5AD01}" type="slidenum">
              <a:rPr lang="en-GB" smtClean="0"/>
              <a:pPr/>
              <a:t>13</a:t>
            </a:fld>
            <a:endParaRPr lang="en-GB" dirty="0"/>
          </a:p>
        </p:txBody>
      </p:sp>
    </p:spTree>
    <p:extLst>
      <p:ext uri="{BB962C8B-B14F-4D97-AF65-F5344CB8AC3E}">
        <p14:creationId xmlns:p14="http://schemas.microsoft.com/office/powerpoint/2010/main" val="1484183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phic 1">
            <a:extLst>
              <a:ext uri="{FF2B5EF4-FFF2-40B4-BE49-F238E27FC236}">
                <a16:creationId xmlns:a16="http://schemas.microsoft.com/office/drawing/2014/main" id="{9181C867-125C-EC43-14B9-77D793A8428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861022" y="2362054"/>
            <a:ext cx="1779404" cy="1180309"/>
          </a:xfrm>
          <a:prstGeom prst="rect">
            <a:avLst/>
          </a:prstGeom>
        </p:spPr>
      </p:pic>
      <p:sp>
        <p:nvSpPr>
          <p:cNvPr id="30" name="Freeform: Shape 29">
            <a:extLst>
              <a:ext uri="{FF2B5EF4-FFF2-40B4-BE49-F238E27FC236}">
                <a16:creationId xmlns:a16="http://schemas.microsoft.com/office/drawing/2014/main" id="{0DB75EA4-3FC1-456A-B17D-A4C4DA422469}"/>
              </a:ext>
            </a:extLst>
          </p:cNvPr>
          <p:cNvSpPr/>
          <p:nvPr/>
        </p:nvSpPr>
        <p:spPr>
          <a:xfrm>
            <a:off x="1396449" y="2132995"/>
            <a:ext cx="20572" cy="20576"/>
          </a:xfrm>
          <a:custGeom>
            <a:avLst/>
            <a:gdLst/>
            <a:ahLst/>
            <a:cxnLst/>
            <a:rect l="l" t="t" r="r" b="b"/>
            <a:pathLst>
              <a:path w="20572" h="20576"/>
            </a:pathLst>
          </a:custGeom>
          <a:solidFill>
            <a:schemeClr val="bg1"/>
          </a:solidFill>
          <a:ln w="5122" cap="flat">
            <a:solidFill>
              <a:srgbClr val="000000"/>
            </a:solidFill>
            <a:prstDash val="solid"/>
            <a:miter/>
          </a:ln>
        </p:spPr>
        <p:txBody>
          <a:bodyPr rtlCol="0" anchor="ctr"/>
          <a:lstStyle/>
          <a:p>
            <a:endParaRPr lang="en-GB"/>
          </a:p>
        </p:txBody>
      </p:sp>
      <p:sp>
        <p:nvSpPr>
          <p:cNvPr id="4" name="Title 1">
            <a:extLst>
              <a:ext uri="{FF2B5EF4-FFF2-40B4-BE49-F238E27FC236}">
                <a16:creationId xmlns:a16="http://schemas.microsoft.com/office/drawing/2014/main" id="{67A1F885-8834-433D-B850-E8FBBA1F023B}"/>
              </a:ext>
            </a:extLst>
          </p:cNvPr>
          <p:cNvSpPr txBox="1">
            <a:spLocks/>
          </p:cNvSpPr>
          <p:nvPr/>
        </p:nvSpPr>
        <p:spPr>
          <a:xfrm>
            <a:off x="4807601" y="2170207"/>
            <a:ext cx="6833943" cy="1464115"/>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Aft>
                <a:spcPts val="600"/>
              </a:spcAft>
            </a:pPr>
            <a:r>
              <a:rPr lang="en-US" sz="5000" b="1" dirty="0">
                <a:solidFill>
                  <a:schemeClr val="bg1"/>
                </a:solidFill>
                <a:cs typeface="Calibri Light"/>
              </a:rPr>
              <a:t>Prioritization Activity</a:t>
            </a:r>
            <a:endParaRPr lang="en-US" sz="5000" b="1" dirty="0">
              <a:solidFill>
                <a:schemeClr val="bg1"/>
              </a:solidFill>
            </a:endParaRPr>
          </a:p>
        </p:txBody>
      </p:sp>
    </p:spTree>
    <p:extLst>
      <p:ext uri="{BB962C8B-B14F-4D97-AF65-F5344CB8AC3E}">
        <p14:creationId xmlns:p14="http://schemas.microsoft.com/office/powerpoint/2010/main" val="1005172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10">
            <a:extLst>
              <a:ext uri="{FF2B5EF4-FFF2-40B4-BE49-F238E27FC236}">
                <a16:creationId xmlns:a16="http://schemas.microsoft.com/office/drawing/2014/main" id="{8B7A8B46-759A-0831-E067-37C35C6E9868}"/>
              </a:ext>
            </a:extLst>
          </p:cNvPr>
          <p:cNvGraphicFramePr>
            <a:graphicFrameLocks noGrp="1"/>
          </p:cNvGraphicFramePr>
          <p:nvPr>
            <p:extLst>
              <p:ext uri="{D42A27DB-BD31-4B8C-83A1-F6EECF244321}">
                <p14:modId xmlns:p14="http://schemas.microsoft.com/office/powerpoint/2010/main" val="3905569128"/>
              </p:ext>
            </p:extLst>
          </p:nvPr>
        </p:nvGraphicFramePr>
        <p:xfrm>
          <a:off x="5147375" y="1071574"/>
          <a:ext cx="6281899" cy="3045399"/>
        </p:xfrm>
        <a:graphic>
          <a:graphicData uri="http://schemas.openxmlformats.org/drawingml/2006/table">
            <a:tbl>
              <a:tblPr firstRow="1" bandRow="1">
                <a:tableStyleId>{5C22544A-7EE6-4342-B048-85BDC9FD1C3A}</a:tableStyleId>
              </a:tblPr>
              <a:tblGrid>
                <a:gridCol w="3190515">
                  <a:extLst>
                    <a:ext uri="{9D8B030D-6E8A-4147-A177-3AD203B41FA5}">
                      <a16:colId xmlns:a16="http://schemas.microsoft.com/office/drawing/2014/main" val="3299739719"/>
                    </a:ext>
                  </a:extLst>
                </a:gridCol>
                <a:gridCol w="863919">
                  <a:extLst>
                    <a:ext uri="{9D8B030D-6E8A-4147-A177-3AD203B41FA5}">
                      <a16:colId xmlns:a16="http://schemas.microsoft.com/office/drawing/2014/main" val="3331316050"/>
                    </a:ext>
                  </a:extLst>
                </a:gridCol>
                <a:gridCol w="2227465">
                  <a:extLst>
                    <a:ext uri="{9D8B030D-6E8A-4147-A177-3AD203B41FA5}">
                      <a16:colId xmlns:a16="http://schemas.microsoft.com/office/drawing/2014/main" val="3398252522"/>
                    </a:ext>
                  </a:extLst>
                </a:gridCol>
              </a:tblGrid>
              <a:tr h="480135">
                <a:tc>
                  <a:txBody>
                    <a:bodyPr/>
                    <a:lstStyle/>
                    <a:p>
                      <a:pPr algn="l"/>
                      <a:r>
                        <a:rPr lang="en-US" sz="1400" dirty="0">
                          <a:solidFill>
                            <a:schemeClr val="tx1"/>
                          </a:solidFill>
                          <a:latin typeface="+mn-lt"/>
                        </a:rPr>
                        <a:t>Agenda Item</a:t>
                      </a:r>
                    </a:p>
                  </a:txBody>
                  <a:tcPr marR="137160" marT="13716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57150" cap="flat" cmpd="sng" algn="ctr">
                      <a:noFill/>
                      <a:prstDash val="solid"/>
                      <a:round/>
                      <a:headEnd type="none" w="med" len="med"/>
                      <a:tailEnd type="none" w="med" len="med"/>
                    </a:lnT>
                    <a:lnB w="381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400" dirty="0">
                          <a:solidFill>
                            <a:schemeClr val="tx1"/>
                          </a:solidFill>
                          <a:latin typeface="+mn-lt"/>
                        </a:rPr>
                        <a:t>Time</a:t>
                      </a:r>
                    </a:p>
                  </a:txBody>
                  <a:tcPr marR="137160" marT="13716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57150" cap="flat" cmpd="sng" algn="ctr">
                      <a:noFill/>
                      <a:prstDash val="solid"/>
                      <a:round/>
                      <a:headEnd type="none" w="med" len="med"/>
                      <a:tailEnd type="none" w="med" len="med"/>
                    </a:lnT>
                    <a:lnB w="381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400" dirty="0">
                          <a:solidFill>
                            <a:schemeClr val="tx1"/>
                          </a:solidFill>
                          <a:latin typeface="+mn-lt"/>
                        </a:rPr>
                        <a:t>Point Person</a:t>
                      </a:r>
                    </a:p>
                  </a:txBody>
                  <a:tcPr marR="137160" marT="137160" marB="137160" anchor="ctr">
                    <a:lnL w="12700" cap="flat" cmpd="sng" algn="ctr">
                      <a:noFill/>
                      <a:prstDash val="solid"/>
                      <a:round/>
                      <a:headEnd type="none" w="med" len="med"/>
                      <a:tailEnd type="none" w="med" len="med"/>
                    </a:lnL>
                    <a:lnR w="57150" cap="flat" cmpd="sng" algn="ctr">
                      <a:noFill/>
                      <a:prstDash val="solid"/>
                      <a:round/>
                      <a:headEnd type="none" w="med" len="med"/>
                      <a:tailEnd type="none" w="med" len="med"/>
                    </a:lnR>
                    <a:lnT w="57150" cap="flat" cmpd="sng" algn="ctr">
                      <a:noFill/>
                      <a:prstDash val="solid"/>
                      <a:round/>
                      <a:headEnd type="none" w="med" len="med"/>
                      <a:tailEnd type="none" w="med" len="med"/>
                    </a:lnT>
                    <a:lnB w="381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08046958"/>
                  </a:ext>
                </a:extLst>
              </a:tr>
              <a:tr h="852573">
                <a:tc>
                  <a:txBody>
                    <a:bodyPr/>
                    <a:lstStyle/>
                    <a:p>
                      <a:r>
                        <a:rPr lang="en-US" sz="1200" dirty="0">
                          <a:latin typeface="+mn-lt"/>
                        </a:rPr>
                        <a:t>Welcome and Introductions</a:t>
                      </a:r>
                    </a:p>
                  </a:txBody>
                  <a:tcPr marL="640080" anchor="ctr">
                    <a:lnL w="38100" cap="flat" cmpd="sng" algn="ctr">
                      <a:solidFill>
                        <a:schemeClr val="accent3"/>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chemeClr val="accent3"/>
                      </a:solidFill>
                      <a:prstDash val="solid"/>
                      <a:round/>
                      <a:headEnd type="none" w="med" len="med"/>
                      <a:tailEnd type="none" w="med" len="med"/>
                    </a:lnT>
                    <a:lnB w="38100" cap="flat" cmpd="sng" algn="ctr">
                      <a:solidFill>
                        <a:schemeClr val="accent3"/>
                      </a:solidFill>
                      <a:prstDash val="solid"/>
                      <a:round/>
                      <a:headEnd type="none" w="med" len="med"/>
                      <a:tailEnd type="none" w="med" len="med"/>
                    </a:lnB>
                    <a:solidFill>
                      <a:schemeClr val="bg1"/>
                    </a:solidFill>
                  </a:tcPr>
                </a:tc>
                <a:tc>
                  <a:txBody>
                    <a:bodyPr/>
                    <a:lstStyle/>
                    <a:p>
                      <a:r>
                        <a:rPr lang="en-US" sz="1200" dirty="0">
                          <a:latin typeface="+mn-lt"/>
                        </a:rPr>
                        <a:t>5 min</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chemeClr val="accent3"/>
                      </a:solidFill>
                      <a:prstDash val="solid"/>
                      <a:round/>
                      <a:headEnd type="none" w="med" len="med"/>
                      <a:tailEnd type="none" w="med" len="med"/>
                    </a:lnT>
                    <a:lnB w="38100" cap="flat" cmpd="sng" algn="ctr">
                      <a:solidFill>
                        <a:schemeClr val="accent3"/>
                      </a:solidFill>
                      <a:prstDash val="solid"/>
                      <a:round/>
                      <a:headEnd type="none" w="med" len="med"/>
                      <a:tailEnd type="none" w="med" len="med"/>
                    </a:lnB>
                    <a:solidFill>
                      <a:schemeClr val="bg1"/>
                    </a:solidFill>
                  </a:tcPr>
                </a:tc>
                <a:tc>
                  <a:txBody>
                    <a:bodyPr/>
                    <a:lstStyle/>
                    <a:p>
                      <a:r>
                        <a:rPr lang="en-US" sz="1200" dirty="0">
                          <a:latin typeface="+mn-lt"/>
                        </a:rPr>
                        <a:t>Facilitator</a:t>
                      </a:r>
                    </a:p>
                  </a:txBody>
                  <a:tcPr anchor="ctr">
                    <a:lnL w="38100" cap="flat" cmpd="sng" algn="ctr">
                      <a:noFill/>
                      <a:prstDash val="solid"/>
                      <a:round/>
                      <a:headEnd type="none" w="med" len="med"/>
                      <a:tailEnd type="none" w="med" len="med"/>
                    </a:lnL>
                    <a:lnR w="38100" cap="flat" cmpd="sng" algn="ctr">
                      <a:solidFill>
                        <a:schemeClr val="accent3"/>
                      </a:solidFill>
                      <a:prstDash val="solid"/>
                      <a:round/>
                      <a:headEnd type="none" w="med" len="med"/>
                      <a:tailEnd type="none" w="med" len="med"/>
                    </a:lnR>
                    <a:lnT w="38100" cap="flat" cmpd="sng" algn="ctr">
                      <a:solidFill>
                        <a:schemeClr val="accent3"/>
                      </a:solidFill>
                      <a:prstDash val="solid"/>
                      <a:round/>
                      <a:headEnd type="none" w="med" len="med"/>
                      <a:tailEnd type="none" w="med" len="med"/>
                    </a:lnT>
                    <a:lnB w="381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2647930696"/>
                  </a:ext>
                </a:extLst>
              </a:tr>
              <a:tr h="852573">
                <a:tc>
                  <a:txBody>
                    <a:bodyPr/>
                    <a:lstStyle/>
                    <a:p>
                      <a:r>
                        <a:rPr lang="en-US" sz="1200" dirty="0">
                          <a:latin typeface="+mn-lt"/>
                        </a:rPr>
                        <a:t>Activity 1: Spectrums of Ease </a:t>
                      </a:r>
                      <a:br>
                        <a:rPr lang="en-US" sz="1200" dirty="0">
                          <a:latin typeface="+mn-lt"/>
                        </a:rPr>
                      </a:br>
                      <a:r>
                        <a:rPr lang="en-US" sz="1200" dirty="0">
                          <a:latin typeface="+mn-lt"/>
                        </a:rPr>
                        <a:t>Activity and Importance</a:t>
                      </a:r>
                    </a:p>
                  </a:txBody>
                  <a:tcPr marL="640080" anchor="ctr">
                    <a:lnL w="38100" cap="flat" cmpd="sng" algn="ctr">
                      <a:solidFill>
                        <a:schemeClr val="accent3"/>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chemeClr val="accent3"/>
                      </a:solidFill>
                      <a:prstDash val="solid"/>
                      <a:round/>
                      <a:headEnd type="none" w="med" len="med"/>
                      <a:tailEnd type="none" w="med" len="med"/>
                    </a:lnT>
                    <a:lnB w="38100" cap="flat" cmpd="sng" algn="ctr">
                      <a:solidFill>
                        <a:schemeClr val="accent3"/>
                      </a:solidFill>
                      <a:prstDash val="solid"/>
                      <a:round/>
                      <a:headEnd type="none" w="med" len="med"/>
                      <a:tailEnd type="none" w="med" len="med"/>
                    </a:lnB>
                    <a:solidFill>
                      <a:schemeClr val="bg1"/>
                    </a:solidFill>
                  </a:tcPr>
                </a:tc>
                <a:tc>
                  <a:txBody>
                    <a:bodyPr/>
                    <a:lstStyle/>
                    <a:p>
                      <a:r>
                        <a:rPr lang="en-US" sz="1200" dirty="0">
                          <a:latin typeface="+mn-lt"/>
                        </a:rPr>
                        <a:t>10 min</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chemeClr val="accent3"/>
                      </a:solidFill>
                      <a:prstDash val="solid"/>
                      <a:round/>
                      <a:headEnd type="none" w="med" len="med"/>
                      <a:tailEnd type="none" w="med" len="med"/>
                    </a:lnT>
                    <a:lnB w="38100" cap="flat" cmpd="sng" algn="ctr">
                      <a:solidFill>
                        <a:schemeClr val="accent3"/>
                      </a:solidFill>
                      <a:prstDash val="solid"/>
                      <a:round/>
                      <a:headEnd type="none" w="med" len="med"/>
                      <a:tailEnd type="none" w="med" len="med"/>
                    </a:lnB>
                    <a:solidFill>
                      <a:schemeClr val="bg1"/>
                    </a:solidFill>
                  </a:tcPr>
                </a:tc>
                <a:tc>
                  <a:txBody>
                    <a:bodyPr/>
                    <a:lstStyle/>
                    <a:p>
                      <a:pPr lvl="0">
                        <a:buNone/>
                      </a:pPr>
                      <a:r>
                        <a:rPr lang="en-US" sz="1200" b="0" i="0" u="none" strike="noStrike" noProof="0" dirty="0">
                          <a:latin typeface="+mn-lt"/>
                        </a:rPr>
                        <a:t>Facilitator</a:t>
                      </a:r>
                    </a:p>
                    <a:p>
                      <a:pPr lvl="0">
                        <a:buNone/>
                      </a:pPr>
                      <a:r>
                        <a:rPr lang="en-US" sz="1200" b="0" i="0" u="none" strike="noStrike" noProof="0" dirty="0">
                          <a:latin typeface="+mn-lt"/>
                        </a:rPr>
                        <a:t>Participants</a:t>
                      </a:r>
                      <a:endParaRPr lang="en-US" sz="1200" dirty="0">
                        <a:latin typeface="+mn-lt"/>
                      </a:endParaRPr>
                    </a:p>
                  </a:txBody>
                  <a:tcPr anchor="ctr">
                    <a:lnL w="38100" cap="flat" cmpd="sng" algn="ctr">
                      <a:noFill/>
                      <a:prstDash val="solid"/>
                      <a:round/>
                      <a:headEnd type="none" w="med" len="med"/>
                      <a:tailEnd type="none" w="med" len="med"/>
                    </a:lnL>
                    <a:lnR w="38100" cap="flat" cmpd="sng" algn="ctr">
                      <a:solidFill>
                        <a:schemeClr val="accent3"/>
                      </a:solidFill>
                      <a:prstDash val="solid"/>
                      <a:round/>
                      <a:headEnd type="none" w="med" len="med"/>
                      <a:tailEnd type="none" w="med" len="med"/>
                    </a:lnR>
                    <a:lnT w="38100" cap="flat" cmpd="sng" algn="ctr">
                      <a:solidFill>
                        <a:schemeClr val="accent3"/>
                      </a:solidFill>
                      <a:prstDash val="solid"/>
                      <a:round/>
                      <a:headEnd type="none" w="med" len="med"/>
                      <a:tailEnd type="none" w="med" len="med"/>
                    </a:lnT>
                    <a:lnB w="381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624945550"/>
                  </a:ext>
                </a:extLst>
              </a:tr>
              <a:tr h="852573">
                <a:tc>
                  <a:txBody>
                    <a:bodyPr/>
                    <a:lstStyle/>
                    <a:p>
                      <a:r>
                        <a:rPr lang="en-US" sz="1200" dirty="0">
                          <a:latin typeface="+mn-lt"/>
                        </a:rPr>
                        <a:t>Activity 2: Sticker Voting</a:t>
                      </a:r>
                    </a:p>
                  </a:txBody>
                  <a:tcPr marL="640080" anchor="ctr">
                    <a:lnL w="38100" cap="flat" cmpd="sng" algn="ctr">
                      <a:solidFill>
                        <a:schemeClr val="accent3"/>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chemeClr val="accent3"/>
                      </a:solidFill>
                      <a:prstDash val="solid"/>
                      <a:round/>
                      <a:headEnd type="none" w="med" len="med"/>
                      <a:tailEnd type="none" w="med" len="med"/>
                    </a:lnT>
                    <a:lnB w="38100" cap="flat" cmpd="sng" algn="ctr">
                      <a:solidFill>
                        <a:schemeClr val="accent3"/>
                      </a:solidFill>
                      <a:prstDash val="solid"/>
                      <a:round/>
                      <a:headEnd type="none" w="med" len="med"/>
                      <a:tailEnd type="none" w="med" len="med"/>
                    </a:lnB>
                    <a:solidFill>
                      <a:schemeClr val="bg1"/>
                    </a:solidFill>
                  </a:tcPr>
                </a:tc>
                <a:tc>
                  <a:txBody>
                    <a:bodyPr/>
                    <a:lstStyle/>
                    <a:p>
                      <a:r>
                        <a:rPr lang="en-US" sz="1200" dirty="0">
                          <a:latin typeface="+mn-lt"/>
                        </a:rPr>
                        <a:t>10 min</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chemeClr val="accent3"/>
                      </a:solidFill>
                      <a:prstDash val="solid"/>
                      <a:round/>
                      <a:headEnd type="none" w="med" len="med"/>
                      <a:tailEnd type="none" w="med" len="med"/>
                    </a:lnT>
                    <a:lnB w="38100" cap="flat" cmpd="sng" algn="ctr">
                      <a:solidFill>
                        <a:schemeClr val="accent3"/>
                      </a:solidFill>
                      <a:prstDash val="solid"/>
                      <a:round/>
                      <a:headEnd type="none" w="med" len="med"/>
                      <a:tailEnd type="none" w="med" len="med"/>
                    </a:lnB>
                    <a:solidFill>
                      <a:schemeClr val="bg1"/>
                    </a:solidFill>
                  </a:tcPr>
                </a:tc>
                <a:tc>
                  <a:txBody>
                    <a:bodyPr/>
                    <a:lstStyle/>
                    <a:p>
                      <a:r>
                        <a:rPr lang="en-US" sz="1200" dirty="0">
                          <a:latin typeface="+mn-lt"/>
                        </a:rPr>
                        <a:t>Facilitator</a:t>
                      </a:r>
                    </a:p>
                    <a:p>
                      <a:r>
                        <a:rPr lang="en-US" sz="1200" dirty="0">
                          <a:latin typeface="+mn-lt"/>
                        </a:rPr>
                        <a:t>Participants</a:t>
                      </a:r>
                    </a:p>
                  </a:txBody>
                  <a:tcPr anchor="ctr">
                    <a:lnL w="38100" cap="flat" cmpd="sng" algn="ctr">
                      <a:noFill/>
                      <a:prstDash val="solid"/>
                      <a:round/>
                      <a:headEnd type="none" w="med" len="med"/>
                      <a:tailEnd type="none" w="med" len="med"/>
                    </a:lnL>
                    <a:lnR w="38100" cap="flat" cmpd="sng" algn="ctr">
                      <a:solidFill>
                        <a:schemeClr val="accent3"/>
                      </a:solidFill>
                      <a:prstDash val="solid"/>
                      <a:round/>
                      <a:headEnd type="none" w="med" len="med"/>
                      <a:tailEnd type="none" w="med" len="med"/>
                    </a:lnR>
                    <a:lnT w="38100" cap="flat" cmpd="sng" algn="ctr">
                      <a:solidFill>
                        <a:schemeClr val="accent3"/>
                      </a:solidFill>
                      <a:prstDash val="solid"/>
                      <a:round/>
                      <a:headEnd type="none" w="med" len="med"/>
                      <a:tailEnd type="none" w="med" len="med"/>
                    </a:lnT>
                    <a:lnB w="381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98668698"/>
                  </a:ext>
                </a:extLst>
              </a:tr>
            </a:tbl>
          </a:graphicData>
        </a:graphic>
      </p:graphicFrame>
      <p:sp>
        <p:nvSpPr>
          <p:cNvPr id="5" name="Title 1">
            <a:extLst>
              <a:ext uri="{FF2B5EF4-FFF2-40B4-BE49-F238E27FC236}">
                <a16:creationId xmlns:a16="http://schemas.microsoft.com/office/drawing/2014/main" id="{6157438B-E982-7A21-44B7-850C23C84B5E}"/>
              </a:ext>
            </a:extLst>
          </p:cNvPr>
          <p:cNvSpPr txBox="1">
            <a:spLocks/>
          </p:cNvSpPr>
          <p:nvPr/>
        </p:nvSpPr>
        <p:spPr>
          <a:xfrm>
            <a:off x="729918" y="1196264"/>
            <a:ext cx="4013532" cy="1714887"/>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sz="3200" dirty="0">
                <a:solidFill>
                  <a:schemeClr val="bg1"/>
                </a:solidFill>
                <a:cs typeface="Calibri Light"/>
              </a:rPr>
              <a:t>Agenda</a:t>
            </a:r>
            <a:endParaRPr lang="en-US" sz="3200" b="1" dirty="0">
              <a:solidFill>
                <a:schemeClr val="accent1">
                  <a:lumMod val="50000"/>
                </a:schemeClr>
              </a:solidFill>
            </a:endParaRPr>
          </a:p>
        </p:txBody>
      </p:sp>
      <p:sp>
        <p:nvSpPr>
          <p:cNvPr id="6" name="Oval 5">
            <a:extLst>
              <a:ext uri="{FF2B5EF4-FFF2-40B4-BE49-F238E27FC236}">
                <a16:creationId xmlns:a16="http://schemas.microsoft.com/office/drawing/2014/main" id="{7E8530D3-22BA-B105-BA22-E11FF7E0BDF5}"/>
              </a:ext>
            </a:extLst>
          </p:cNvPr>
          <p:cNvSpPr/>
          <p:nvPr/>
        </p:nvSpPr>
        <p:spPr>
          <a:xfrm>
            <a:off x="5368079" y="1870978"/>
            <a:ext cx="228600" cy="2286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latin typeface="+mj-lt"/>
              </a:rPr>
              <a:t>1</a:t>
            </a:r>
            <a:endParaRPr lang="en-GB" sz="1000" dirty="0">
              <a:latin typeface="+mj-lt"/>
            </a:endParaRPr>
          </a:p>
        </p:txBody>
      </p:sp>
      <p:sp>
        <p:nvSpPr>
          <p:cNvPr id="7" name="Oval 6">
            <a:extLst>
              <a:ext uri="{FF2B5EF4-FFF2-40B4-BE49-F238E27FC236}">
                <a16:creationId xmlns:a16="http://schemas.microsoft.com/office/drawing/2014/main" id="{7A0D3E37-ABC8-5E6D-C61E-8532DB459B2D}"/>
              </a:ext>
            </a:extLst>
          </p:cNvPr>
          <p:cNvSpPr/>
          <p:nvPr/>
        </p:nvSpPr>
        <p:spPr>
          <a:xfrm>
            <a:off x="5345837" y="2656047"/>
            <a:ext cx="228600" cy="2286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latin typeface="+mj-lt"/>
              </a:rPr>
              <a:t>2</a:t>
            </a:r>
            <a:endParaRPr lang="en-GB" sz="1000" dirty="0">
              <a:latin typeface="+mj-lt"/>
            </a:endParaRPr>
          </a:p>
        </p:txBody>
      </p:sp>
      <p:sp>
        <p:nvSpPr>
          <p:cNvPr id="8" name="Oval 7">
            <a:extLst>
              <a:ext uri="{FF2B5EF4-FFF2-40B4-BE49-F238E27FC236}">
                <a16:creationId xmlns:a16="http://schemas.microsoft.com/office/drawing/2014/main" id="{CFFF54BA-422A-B94D-76AC-8714EFBC9147}"/>
              </a:ext>
            </a:extLst>
          </p:cNvPr>
          <p:cNvSpPr/>
          <p:nvPr/>
        </p:nvSpPr>
        <p:spPr>
          <a:xfrm>
            <a:off x="5332585" y="3601648"/>
            <a:ext cx="228600" cy="2286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latin typeface="+mj-lt"/>
              </a:rPr>
              <a:t>3</a:t>
            </a:r>
            <a:endParaRPr lang="en-GB" sz="1000" dirty="0">
              <a:latin typeface="+mj-lt"/>
            </a:endParaRPr>
          </a:p>
        </p:txBody>
      </p:sp>
      <p:sp>
        <p:nvSpPr>
          <p:cNvPr id="2" name="Slide Number Placeholder 1">
            <a:extLst>
              <a:ext uri="{FF2B5EF4-FFF2-40B4-BE49-F238E27FC236}">
                <a16:creationId xmlns:a16="http://schemas.microsoft.com/office/drawing/2014/main" id="{AFD97A3A-118C-5088-3C24-90877EBED7D8}"/>
              </a:ext>
            </a:extLst>
          </p:cNvPr>
          <p:cNvSpPr>
            <a:spLocks noGrp="1"/>
          </p:cNvSpPr>
          <p:nvPr>
            <p:ph type="sldNum" sz="quarter" idx="10"/>
          </p:nvPr>
        </p:nvSpPr>
        <p:spPr/>
        <p:txBody>
          <a:bodyPr/>
          <a:lstStyle/>
          <a:p>
            <a:fld id="{397FDA30-B8BA-4453-AFC9-28FC6CA5AD01}" type="slidenum">
              <a:rPr lang="en-GB" smtClean="0"/>
              <a:pPr/>
              <a:t>2</a:t>
            </a:fld>
            <a:endParaRPr lang="en-GB" dirty="0"/>
          </a:p>
        </p:txBody>
      </p:sp>
    </p:spTree>
    <p:extLst>
      <p:ext uri="{BB962C8B-B14F-4D97-AF65-F5344CB8AC3E}">
        <p14:creationId xmlns:p14="http://schemas.microsoft.com/office/powerpoint/2010/main" val="3055871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A665B9EE-D4BD-85CD-8073-F4106C8AA434}"/>
              </a:ext>
            </a:extLst>
          </p:cNvPr>
          <p:cNvSpPr>
            <a:spLocks noGrp="1"/>
          </p:cNvSpPr>
          <p:nvPr>
            <p:ph type="sldNum" sz="quarter" idx="10"/>
          </p:nvPr>
        </p:nvSpPr>
        <p:spPr/>
        <p:txBody>
          <a:bodyPr/>
          <a:lstStyle/>
          <a:p>
            <a:fld id="{397FDA30-B8BA-4453-AFC9-28FC6CA5AD01}" type="slidenum">
              <a:rPr lang="en-GB" smtClean="0"/>
              <a:pPr/>
              <a:t>3</a:t>
            </a:fld>
            <a:endParaRPr lang="en-GB" dirty="0"/>
          </a:p>
        </p:txBody>
      </p:sp>
      <p:sp>
        <p:nvSpPr>
          <p:cNvPr id="36" name="Content Placeholder 2">
            <a:extLst>
              <a:ext uri="{FF2B5EF4-FFF2-40B4-BE49-F238E27FC236}">
                <a16:creationId xmlns:a16="http://schemas.microsoft.com/office/drawing/2014/main" id="{2B6F9C9F-D6F7-3F79-2169-DFD006DC82A1}"/>
              </a:ext>
            </a:extLst>
          </p:cNvPr>
          <p:cNvSpPr txBox="1">
            <a:spLocks/>
          </p:cNvSpPr>
          <p:nvPr/>
        </p:nvSpPr>
        <p:spPr>
          <a:xfrm>
            <a:off x="922848" y="1247556"/>
            <a:ext cx="10278552" cy="2109793"/>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Aft>
                <a:spcPts val="1200"/>
              </a:spcAft>
              <a:buNone/>
            </a:pPr>
            <a:r>
              <a:rPr lang="en-US" sz="3200" b="1" dirty="0">
                <a:solidFill>
                  <a:schemeClr val="bg1"/>
                </a:solidFill>
                <a:latin typeface="+mj-lt"/>
                <a:ea typeface="+mn-lt"/>
                <a:cs typeface="+mn-lt"/>
              </a:rPr>
              <a:t>Purpose</a:t>
            </a:r>
            <a:endParaRPr lang="en-US" sz="3200" dirty="0">
              <a:solidFill>
                <a:schemeClr val="bg1"/>
              </a:solidFill>
              <a:latin typeface="+mj-lt"/>
            </a:endParaRPr>
          </a:p>
          <a:p>
            <a:pPr marL="0" indent="0">
              <a:lnSpc>
                <a:spcPct val="100000"/>
              </a:lnSpc>
              <a:spcAft>
                <a:spcPts val="300"/>
              </a:spcAft>
              <a:buFont typeface="Arial" panose="020B0604020202020204" pitchFamily="34" charset="0"/>
              <a:buNone/>
            </a:pPr>
            <a:r>
              <a:rPr lang="en-US" sz="2400" dirty="0">
                <a:solidFill>
                  <a:schemeClr val="bg1"/>
                </a:solidFill>
                <a:ea typeface="+mn-lt"/>
                <a:cs typeface="+mn-lt"/>
              </a:rPr>
              <a:t>The purpose of this team activity is to help your public health and safety partnership prioritize the following items:</a:t>
            </a:r>
          </a:p>
          <a:p>
            <a:pPr marL="395288" indent="-395288">
              <a:lnSpc>
                <a:spcPct val="100000"/>
              </a:lnSpc>
              <a:spcAft>
                <a:spcPts val="300"/>
              </a:spcAft>
              <a:buFont typeface="Wingdings 3" panose="05040102010807070707" pitchFamily="18" charset="2"/>
              <a:buChar char="ª"/>
            </a:pPr>
            <a:r>
              <a:rPr lang="en-US" sz="2400" dirty="0">
                <a:solidFill>
                  <a:schemeClr val="bg1"/>
                </a:solidFill>
                <a:ea typeface="+mn-lt"/>
                <a:cs typeface="+mn-lt"/>
              </a:rPr>
              <a:t>the evidence-based interventions that your partnership could potentially implement, and/or</a:t>
            </a:r>
          </a:p>
          <a:p>
            <a:pPr marL="395288" indent="-395288">
              <a:lnSpc>
                <a:spcPct val="100000"/>
              </a:lnSpc>
              <a:spcAft>
                <a:spcPts val="1200"/>
              </a:spcAft>
              <a:buFont typeface="Wingdings 3" panose="05040102010807070707" pitchFamily="18" charset="2"/>
              <a:buChar char="ª"/>
            </a:pPr>
            <a:r>
              <a:rPr lang="en-US" sz="2400" dirty="0">
                <a:solidFill>
                  <a:schemeClr val="bg1"/>
                </a:solidFill>
                <a:ea typeface="+mn-lt"/>
                <a:cs typeface="+mn-lt"/>
              </a:rPr>
              <a:t>the barriers related to the chosen evidence-based intervention(s)</a:t>
            </a:r>
          </a:p>
          <a:p>
            <a:pPr marL="0" indent="0">
              <a:lnSpc>
                <a:spcPct val="100000"/>
              </a:lnSpc>
              <a:spcAft>
                <a:spcPts val="1200"/>
              </a:spcAft>
              <a:buFont typeface="Arial" panose="020B0604020202020204" pitchFamily="34" charset="0"/>
              <a:buNone/>
            </a:pPr>
            <a:r>
              <a:rPr lang="en-US" sz="2400" dirty="0">
                <a:solidFill>
                  <a:schemeClr val="bg1"/>
                </a:solidFill>
                <a:ea typeface="+mn-lt"/>
                <a:cs typeface="+mn-lt"/>
              </a:rPr>
              <a:t>This is a general activity that can be used in any situation where you need to establish some priorities among many possible options</a:t>
            </a:r>
          </a:p>
        </p:txBody>
      </p:sp>
    </p:spTree>
    <p:extLst>
      <p:ext uri="{BB962C8B-B14F-4D97-AF65-F5344CB8AC3E}">
        <p14:creationId xmlns:p14="http://schemas.microsoft.com/office/powerpoint/2010/main" val="2705506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923A019-A706-36A1-019B-024C9BF4A56A}"/>
              </a:ext>
            </a:extLst>
          </p:cNvPr>
          <p:cNvSpPr txBox="1">
            <a:spLocks/>
          </p:cNvSpPr>
          <p:nvPr/>
        </p:nvSpPr>
        <p:spPr>
          <a:xfrm>
            <a:off x="2510095" y="2142960"/>
            <a:ext cx="8509291" cy="849311"/>
          </a:xfrm>
          <a:prstGeom prst="rect">
            <a:avLst/>
          </a:prstGeom>
        </p:spPr>
        <p:txBody>
          <a:bodyPr vert="horz" lIns="0" tIns="45720" rIns="91440" bIns="4572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Aft>
                <a:spcPts val="600"/>
              </a:spcAft>
            </a:pPr>
            <a:r>
              <a:rPr lang="en-US" sz="4400" dirty="0">
                <a:solidFill>
                  <a:schemeClr val="bg1"/>
                </a:solidFill>
                <a:cs typeface="Calibri Light"/>
              </a:rPr>
              <a:t>Activity #1: Spectrums </a:t>
            </a:r>
            <a:br>
              <a:rPr lang="en-US" sz="4400" dirty="0">
                <a:solidFill>
                  <a:schemeClr val="bg1"/>
                </a:solidFill>
                <a:cs typeface="Calibri Light"/>
              </a:rPr>
            </a:br>
            <a:r>
              <a:rPr lang="en-US" sz="4400" dirty="0">
                <a:solidFill>
                  <a:schemeClr val="bg1"/>
                </a:solidFill>
                <a:cs typeface="Calibri Light"/>
              </a:rPr>
              <a:t>of Ease and Importance</a:t>
            </a:r>
          </a:p>
        </p:txBody>
      </p:sp>
      <p:sp>
        <p:nvSpPr>
          <p:cNvPr id="5" name="TextBox 4">
            <a:extLst>
              <a:ext uri="{FF2B5EF4-FFF2-40B4-BE49-F238E27FC236}">
                <a16:creationId xmlns:a16="http://schemas.microsoft.com/office/drawing/2014/main" id="{F3978FAA-FEA6-6E31-E87B-04854E92422F}"/>
              </a:ext>
            </a:extLst>
          </p:cNvPr>
          <p:cNvSpPr txBox="1"/>
          <p:nvPr/>
        </p:nvSpPr>
        <p:spPr>
          <a:xfrm>
            <a:off x="2510095" y="3592773"/>
            <a:ext cx="7589249" cy="1766702"/>
          </a:xfrm>
          <a:prstGeom prst="rect">
            <a:avLst/>
          </a:prstGeom>
          <a:noFill/>
        </p:spPr>
        <p:txBody>
          <a:bodyPr wrap="square" lIns="0" rtlCol="0">
            <a:spAutoFit/>
          </a:bodyPr>
          <a:lstStyle/>
          <a:p>
            <a:pPr>
              <a:lnSpc>
                <a:spcPct val="110000"/>
              </a:lnSpc>
            </a:pPr>
            <a:r>
              <a:rPr lang="en-US" sz="2000" dirty="0">
                <a:solidFill>
                  <a:schemeClr val="bg1"/>
                </a:solidFill>
                <a:cs typeface="Calibri" panose="020F0502020204030204"/>
              </a:rPr>
              <a:t>This activity will assist your partnership in prioritizing your items (i.e., evidence-based interventions or barriers to implementing these interventions) based on ease and importance.</a:t>
            </a:r>
          </a:p>
          <a:p>
            <a:pPr>
              <a:lnSpc>
                <a:spcPct val="110000"/>
              </a:lnSpc>
            </a:pPr>
            <a:r>
              <a:rPr lang="en-US" sz="2000" dirty="0">
                <a:solidFill>
                  <a:schemeClr val="bg1"/>
                </a:solidFill>
                <a:cs typeface="Calibri" panose="020F0502020204030204"/>
              </a:rPr>
              <a:t> </a:t>
            </a:r>
          </a:p>
        </p:txBody>
      </p:sp>
      <p:sp>
        <p:nvSpPr>
          <p:cNvPr id="2" name="Slide Number Placeholder 1">
            <a:extLst>
              <a:ext uri="{FF2B5EF4-FFF2-40B4-BE49-F238E27FC236}">
                <a16:creationId xmlns:a16="http://schemas.microsoft.com/office/drawing/2014/main" id="{DA1D0606-92F2-92CD-7F69-DF94C6D703B4}"/>
              </a:ext>
            </a:extLst>
          </p:cNvPr>
          <p:cNvSpPr>
            <a:spLocks noGrp="1"/>
          </p:cNvSpPr>
          <p:nvPr>
            <p:ph type="sldNum" sz="quarter" idx="10"/>
          </p:nvPr>
        </p:nvSpPr>
        <p:spPr/>
        <p:txBody>
          <a:bodyPr/>
          <a:lstStyle/>
          <a:p>
            <a:fld id="{397FDA30-B8BA-4453-AFC9-28FC6CA5AD01}" type="slidenum">
              <a:rPr lang="en-GB" smtClean="0"/>
              <a:pPr/>
              <a:t>4</a:t>
            </a:fld>
            <a:endParaRPr lang="en-GB" dirty="0"/>
          </a:p>
        </p:txBody>
      </p:sp>
    </p:spTree>
    <p:extLst>
      <p:ext uri="{BB962C8B-B14F-4D97-AF65-F5344CB8AC3E}">
        <p14:creationId xmlns:p14="http://schemas.microsoft.com/office/powerpoint/2010/main" val="3682938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A5B56DC-F4C0-D9F3-FF18-811CA912791C}"/>
              </a:ext>
            </a:extLst>
          </p:cNvPr>
          <p:cNvSpPr>
            <a:spLocks noGrp="1"/>
          </p:cNvSpPr>
          <p:nvPr>
            <p:ph type="sldNum" sz="quarter" idx="10"/>
          </p:nvPr>
        </p:nvSpPr>
        <p:spPr/>
        <p:txBody>
          <a:bodyPr/>
          <a:lstStyle/>
          <a:p>
            <a:fld id="{330EA680-D336-4FF7-8B7A-9848BB0A1C32}" type="slidenum">
              <a:rPr lang="en-US" smtClean="0"/>
              <a:t>5</a:t>
            </a:fld>
            <a:endParaRPr lang="en-US"/>
          </a:p>
        </p:txBody>
      </p:sp>
      <p:sp>
        <p:nvSpPr>
          <p:cNvPr id="33" name="Title 1">
            <a:extLst>
              <a:ext uri="{FF2B5EF4-FFF2-40B4-BE49-F238E27FC236}">
                <a16:creationId xmlns:a16="http://schemas.microsoft.com/office/drawing/2014/main" id="{9420E436-30DC-41EE-AB3C-28B52CBD2EBB}"/>
              </a:ext>
            </a:extLst>
          </p:cNvPr>
          <p:cNvSpPr>
            <a:spLocks noGrp="1"/>
          </p:cNvSpPr>
          <p:nvPr>
            <p:ph type="title"/>
          </p:nvPr>
        </p:nvSpPr>
        <p:spPr/>
        <p:txBody>
          <a:bodyPr>
            <a:normAutofit fontScale="90000"/>
          </a:bodyPr>
          <a:lstStyle/>
          <a:p>
            <a:r>
              <a:rPr lang="en-US" sz="3600" dirty="0">
                <a:cs typeface="Calibri Light"/>
              </a:rPr>
              <a:t>Organizing Our Options</a:t>
            </a:r>
            <a:endParaRPr lang="en-US" sz="3600" dirty="0"/>
          </a:p>
        </p:txBody>
      </p:sp>
      <p:grpSp>
        <p:nvGrpSpPr>
          <p:cNvPr id="34" name="Group 33">
            <a:extLst>
              <a:ext uri="{FF2B5EF4-FFF2-40B4-BE49-F238E27FC236}">
                <a16:creationId xmlns:a16="http://schemas.microsoft.com/office/drawing/2014/main" id="{F1E25582-112E-301B-2BFE-439FB76E5EF5}"/>
              </a:ext>
            </a:extLst>
          </p:cNvPr>
          <p:cNvGrpSpPr/>
          <p:nvPr/>
        </p:nvGrpSpPr>
        <p:grpSpPr>
          <a:xfrm>
            <a:off x="3030113" y="1639612"/>
            <a:ext cx="5556590" cy="4782634"/>
            <a:chOff x="3030113" y="1639612"/>
            <a:chExt cx="5556590" cy="4782634"/>
          </a:xfrm>
        </p:grpSpPr>
        <p:sp>
          <p:nvSpPr>
            <p:cNvPr id="35" name="Up-Down Arrow 10">
              <a:extLst>
                <a:ext uri="{FF2B5EF4-FFF2-40B4-BE49-F238E27FC236}">
                  <a16:creationId xmlns:a16="http://schemas.microsoft.com/office/drawing/2014/main" id="{2FD42A0F-8B75-6F8E-87BE-3E4E32BD3853}"/>
                </a:ext>
              </a:extLst>
            </p:cNvPr>
            <p:cNvSpPr/>
            <p:nvPr/>
          </p:nvSpPr>
          <p:spPr>
            <a:xfrm>
              <a:off x="5711211" y="2008118"/>
              <a:ext cx="126894" cy="4023359"/>
            </a:xfrm>
            <a:prstGeom prst="up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accent2"/>
                </a:solidFill>
              </a:endParaRPr>
            </a:p>
          </p:txBody>
        </p:sp>
        <p:sp>
          <p:nvSpPr>
            <p:cNvPr id="36" name="Up-Down Arrow 11">
              <a:extLst>
                <a:ext uri="{FF2B5EF4-FFF2-40B4-BE49-F238E27FC236}">
                  <a16:creationId xmlns:a16="http://schemas.microsoft.com/office/drawing/2014/main" id="{8C967D53-2703-B0DA-F924-719A3C3D7603}"/>
                </a:ext>
              </a:extLst>
            </p:cNvPr>
            <p:cNvSpPr/>
            <p:nvPr/>
          </p:nvSpPr>
          <p:spPr>
            <a:xfrm rot="16200000">
              <a:off x="5738378" y="2095698"/>
              <a:ext cx="144551" cy="4023360"/>
            </a:xfrm>
            <a:prstGeom prst="up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accent2"/>
                </a:solidFill>
              </a:endParaRPr>
            </a:p>
          </p:txBody>
        </p:sp>
        <p:sp>
          <p:nvSpPr>
            <p:cNvPr id="37" name="TextBox 36">
              <a:extLst>
                <a:ext uri="{FF2B5EF4-FFF2-40B4-BE49-F238E27FC236}">
                  <a16:creationId xmlns:a16="http://schemas.microsoft.com/office/drawing/2014/main" id="{1210D5D0-92D0-77FC-9A32-D14CA54A0F2C}"/>
                </a:ext>
              </a:extLst>
            </p:cNvPr>
            <p:cNvSpPr txBox="1"/>
            <p:nvPr/>
          </p:nvSpPr>
          <p:spPr>
            <a:xfrm>
              <a:off x="3030113" y="3938101"/>
              <a:ext cx="784707" cy="338554"/>
            </a:xfrm>
            <a:prstGeom prst="rect">
              <a:avLst/>
            </a:prstGeom>
            <a:noFill/>
          </p:spPr>
          <p:txBody>
            <a:bodyPr wrap="square" rtlCol="0">
              <a:spAutoFit/>
            </a:bodyPr>
            <a:lstStyle/>
            <a:p>
              <a:pPr algn="ctr"/>
              <a:r>
                <a:rPr lang="en-US" sz="1600" b="1" dirty="0">
                  <a:solidFill>
                    <a:schemeClr val="accent1">
                      <a:lumMod val="75000"/>
                    </a:schemeClr>
                  </a:solidFill>
                  <a:ea typeface="Helvetica Neue" panose="02000503000000020004" pitchFamily="2" charset="0"/>
                  <a:cs typeface="Helvetica Neue" panose="02000503000000020004" pitchFamily="2" charset="0"/>
                </a:rPr>
                <a:t>Easy </a:t>
              </a:r>
            </a:p>
          </p:txBody>
        </p:sp>
        <p:sp>
          <p:nvSpPr>
            <p:cNvPr id="38" name="TextBox 37">
              <a:extLst>
                <a:ext uri="{FF2B5EF4-FFF2-40B4-BE49-F238E27FC236}">
                  <a16:creationId xmlns:a16="http://schemas.microsoft.com/office/drawing/2014/main" id="{5FF95607-9F42-1B2C-9E84-155CA8823040}"/>
                </a:ext>
              </a:extLst>
            </p:cNvPr>
            <p:cNvSpPr txBox="1"/>
            <p:nvPr/>
          </p:nvSpPr>
          <p:spPr>
            <a:xfrm>
              <a:off x="7801996" y="3920913"/>
              <a:ext cx="784707" cy="338554"/>
            </a:xfrm>
            <a:prstGeom prst="rect">
              <a:avLst/>
            </a:prstGeom>
            <a:noFill/>
          </p:spPr>
          <p:txBody>
            <a:bodyPr wrap="square" rtlCol="0">
              <a:spAutoFit/>
            </a:bodyPr>
            <a:lstStyle/>
            <a:p>
              <a:pPr algn="ctr"/>
              <a:r>
                <a:rPr lang="en-US" sz="1600" b="1" dirty="0">
                  <a:solidFill>
                    <a:schemeClr val="accent1">
                      <a:lumMod val="75000"/>
                    </a:schemeClr>
                  </a:solidFill>
                  <a:ea typeface="Helvetica Neue" panose="02000503000000020004" pitchFamily="2" charset="0"/>
                  <a:cs typeface="Helvetica Neue" panose="02000503000000020004" pitchFamily="2" charset="0"/>
                </a:rPr>
                <a:t>Hard</a:t>
              </a:r>
            </a:p>
          </p:txBody>
        </p:sp>
        <p:sp>
          <p:nvSpPr>
            <p:cNvPr id="39" name="TextBox 38">
              <a:extLst>
                <a:ext uri="{FF2B5EF4-FFF2-40B4-BE49-F238E27FC236}">
                  <a16:creationId xmlns:a16="http://schemas.microsoft.com/office/drawing/2014/main" id="{D73CCE66-8232-10C5-F684-54A7FE077923}"/>
                </a:ext>
              </a:extLst>
            </p:cNvPr>
            <p:cNvSpPr txBox="1"/>
            <p:nvPr/>
          </p:nvSpPr>
          <p:spPr>
            <a:xfrm>
              <a:off x="5140722" y="1639612"/>
              <a:ext cx="1339862" cy="338554"/>
            </a:xfrm>
            <a:prstGeom prst="rect">
              <a:avLst/>
            </a:prstGeom>
            <a:noFill/>
          </p:spPr>
          <p:txBody>
            <a:bodyPr wrap="square" rtlCol="0">
              <a:spAutoFit/>
            </a:bodyPr>
            <a:lstStyle/>
            <a:p>
              <a:pPr algn="ctr"/>
              <a:r>
                <a:rPr lang="en-US" sz="1600" b="1" dirty="0">
                  <a:solidFill>
                    <a:schemeClr val="accent1">
                      <a:lumMod val="75000"/>
                    </a:schemeClr>
                  </a:solidFill>
                  <a:ea typeface="Helvetica Neue" panose="02000503000000020004" pitchFamily="2" charset="0"/>
                  <a:cs typeface="Helvetica Neue" panose="02000503000000020004" pitchFamily="2" charset="0"/>
                </a:rPr>
                <a:t>Important</a:t>
              </a:r>
            </a:p>
          </p:txBody>
        </p:sp>
        <p:sp>
          <p:nvSpPr>
            <p:cNvPr id="40" name="TextBox 39">
              <a:extLst>
                <a:ext uri="{FF2B5EF4-FFF2-40B4-BE49-F238E27FC236}">
                  <a16:creationId xmlns:a16="http://schemas.microsoft.com/office/drawing/2014/main" id="{CE0831BC-9302-360A-AA19-1A9BD2602437}"/>
                </a:ext>
              </a:extLst>
            </p:cNvPr>
            <p:cNvSpPr txBox="1"/>
            <p:nvPr/>
          </p:nvSpPr>
          <p:spPr>
            <a:xfrm>
              <a:off x="4653353" y="6083692"/>
              <a:ext cx="2242610" cy="338554"/>
            </a:xfrm>
            <a:prstGeom prst="rect">
              <a:avLst/>
            </a:prstGeom>
            <a:noFill/>
          </p:spPr>
          <p:txBody>
            <a:bodyPr wrap="square" rtlCol="0">
              <a:spAutoFit/>
            </a:bodyPr>
            <a:lstStyle/>
            <a:p>
              <a:pPr algn="ctr"/>
              <a:r>
                <a:rPr lang="en-US" sz="1600" b="1" dirty="0">
                  <a:solidFill>
                    <a:schemeClr val="accent1">
                      <a:lumMod val="75000"/>
                    </a:schemeClr>
                  </a:solidFill>
                  <a:ea typeface="Helvetica Neue" panose="02000503000000020004" pitchFamily="2" charset="0"/>
                  <a:cs typeface="Helvetica Neue" panose="02000503000000020004" pitchFamily="2" charset="0"/>
                </a:rPr>
                <a:t>Not as important</a:t>
              </a:r>
            </a:p>
          </p:txBody>
        </p:sp>
        <p:cxnSp>
          <p:nvCxnSpPr>
            <p:cNvPr id="41" name="Straight Connector 40">
              <a:extLst>
                <a:ext uri="{FF2B5EF4-FFF2-40B4-BE49-F238E27FC236}">
                  <a16:creationId xmlns:a16="http://schemas.microsoft.com/office/drawing/2014/main" id="{37C2FC28-7D19-C662-7C05-772241AD5BBA}"/>
                </a:ext>
              </a:extLst>
            </p:cNvPr>
            <p:cNvCxnSpPr/>
            <p:nvPr/>
          </p:nvCxnSpPr>
          <p:spPr>
            <a:xfrm>
              <a:off x="5519479" y="5481901"/>
              <a:ext cx="520385" cy="2019"/>
            </a:xfrm>
            <a:prstGeom prst="line">
              <a:avLst/>
            </a:prstGeom>
            <a:ln w="19050">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6B85F092-454C-2D45-30C6-69AA4CF7A19D}"/>
                </a:ext>
              </a:extLst>
            </p:cNvPr>
            <p:cNvCxnSpPr/>
            <p:nvPr/>
          </p:nvCxnSpPr>
          <p:spPr>
            <a:xfrm>
              <a:off x="5519479" y="4674561"/>
              <a:ext cx="520385" cy="2019"/>
            </a:xfrm>
            <a:prstGeom prst="line">
              <a:avLst/>
            </a:prstGeom>
            <a:ln w="19050">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EAC3B79E-A3C8-7396-7CB4-AB0D9D2AD87A}"/>
                </a:ext>
              </a:extLst>
            </p:cNvPr>
            <p:cNvCxnSpPr/>
            <p:nvPr/>
          </p:nvCxnSpPr>
          <p:spPr>
            <a:xfrm>
              <a:off x="5519479" y="3290015"/>
              <a:ext cx="520385" cy="2019"/>
            </a:xfrm>
            <a:prstGeom prst="line">
              <a:avLst/>
            </a:prstGeom>
            <a:ln w="19050">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D9E117B5-484B-E867-7D08-5BDBF1ACCB1B}"/>
                </a:ext>
              </a:extLst>
            </p:cNvPr>
            <p:cNvCxnSpPr/>
            <p:nvPr/>
          </p:nvCxnSpPr>
          <p:spPr>
            <a:xfrm>
              <a:off x="5519479" y="2569822"/>
              <a:ext cx="520385" cy="2019"/>
            </a:xfrm>
            <a:prstGeom prst="line">
              <a:avLst/>
            </a:prstGeom>
            <a:ln w="19050">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20D03F1E-E9B1-92EB-E34C-3EC47632031D}"/>
                </a:ext>
              </a:extLst>
            </p:cNvPr>
            <p:cNvCxnSpPr/>
            <p:nvPr/>
          </p:nvCxnSpPr>
          <p:spPr>
            <a:xfrm>
              <a:off x="4318593" y="3830881"/>
              <a:ext cx="0" cy="520385"/>
            </a:xfrm>
            <a:prstGeom prst="line">
              <a:avLst/>
            </a:prstGeom>
            <a:ln w="19050">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725B1BA-A015-215A-B8E8-FE7D83B6D8EC}"/>
                </a:ext>
              </a:extLst>
            </p:cNvPr>
            <p:cNvCxnSpPr/>
            <p:nvPr/>
          </p:nvCxnSpPr>
          <p:spPr>
            <a:xfrm>
              <a:off x="5040079" y="3830881"/>
              <a:ext cx="0" cy="520385"/>
            </a:xfrm>
            <a:prstGeom prst="line">
              <a:avLst/>
            </a:prstGeom>
            <a:ln w="19050">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9BC82819-06E3-1F50-8B67-B3A7B3CA0711}"/>
                </a:ext>
              </a:extLst>
            </p:cNvPr>
            <p:cNvCxnSpPr/>
            <p:nvPr/>
          </p:nvCxnSpPr>
          <p:spPr>
            <a:xfrm>
              <a:off x="6538659" y="3830881"/>
              <a:ext cx="0" cy="520385"/>
            </a:xfrm>
            <a:prstGeom prst="line">
              <a:avLst/>
            </a:prstGeom>
            <a:ln w="19050">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0D7E17AA-EEB7-9238-0135-6DF0CDC6C620}"/>
                </a:ext>
              </a:extLst>
            </p:cNvPr>
            <p:cNvCxnSpPr/>
            <p:nvPr/>
          </p:nvCxnSpPr>
          <p:spPr>
            <a:xfrm>
              <a:off x="7282689" y="3830881"/>
              <a:ext cx="0" cy="520385"/>
            </a:xfrm>
            <a:prstGeom prst="line">
              <a:avLst/>
            </a:prstGeom>
            <a:ln w="19050">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996FC4B1-EB53-4E24-1DB8-E218F2B4ACFE}"/>
                </a:ext>
              </a:extLst>
            </p:cNvPr>
            <p:cNvSpPr txBox="1"/>
            <p:nvPr/>
          </p:nvSpPr>
          <p:spPr>
            <a:xfrm>
              <a:off x="5976626" y="2417157"/>
              <a:ext cx="438677"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cs typeface="Calibri"/>
                </a:rPr>
                <a:t>1</a:t>
              </a:r>
            </a:p>
          </p:txBody>
        </p:sp>
        <p:sp>
          <p:nvSpPr>
            <p:cNvPr id="50" name="TextBox 49">
              <a:extLst>
                <a:ext uri="{FF2B5EF4-FFF2-40B4-BE49-F238E27FC236}">
                  <a16:creationId xmlns:a16="http://schemas.microsoft.com/office/drawing/2014/main" id="{463BCEB5-F938-F975-06FD-2F11962015A4}"/>
                </a:ext>
              </a:extLst>
            </p:cNvPr>
            <p:cNvSpPr txBox="1"/>
            <p:nvPr/>
          </p:nvSpPr>
          <p:spPr>
            <a:xfrm>
              <a:off x="6078092" y="3206133"/>
              <a:ext cx="438677"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200" dirty="0">
                  <a:cs typeface="Calibri"/>
                </a:rPr>
                <a:t>2</a:t>
              </a:r>
            </a:p>
          </p:txBody>
        </p:sp>
        <p:sp>
          <p:nvSpPr>
            <p:cNvPr id="51" name="TextBox 50">
              <a:extLst>
                <a:ext uri="{FF2B5EF4-FFF2-40B4-BE49-F238E27FC236}">
                  <a16:creationId xmlns:a16="http://schemas.microsoft.com/office/drawing/2014/main" id="{F05CCCB8-E69D-EF07-566A-34FC84BF2269}"/>
                </a:ext>
              </a:extLst>
            </p:cNvPr>
            <p:cNvSpPr txBox="1"/>
            <p:nvPr/>
          </p:nvSpPr>
          <p:spPr>
            <a:xfrm>
              <a:off x="5969043" y="4546127"/>
              <a:ext cx="438677"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cs typeface="Calibri"/>
                </a:rPr>
                <a:t>3</a:t>
              </a:r>
            </a:p>
          </p:txBody>
        </p:sp>
        <p:sp>
          <p:nvSpPr>
            <p:cNvPr id="52" name="TextBox 51">
              <a:extLst>
                <a:ext uri="{FF2B5EF4-FFF2-40B4-BE49-F238E27FC236}">
                  <a16:creationId xmlns:a16="http://schemas.microsoft.com/office/drawing/2014/main" id="{F3FB9EDB-FF5B-C2D7-60CD-9F626CF675EA}"/>
                </a:ext>
              </a:extLst>
            </p:cNvPr>
            <p:cNvSpPr txBox="1"/>
            <p:nvPr/>
          </p:nvSpPr>
          <p:spPr>
            <a:xfrm>
              <a:off x="5969042" y="5327056"/>
              <a:ext cx="438677"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cs typeface="Calibri"/>
                </a:rPr>
                <a:t>4</a:t>
              </a:r>
            </a:p>
          </p:txBody>
        </p:sp>
        <p:sp>
          <p:nvSpPr>
            <p:cNvPr id="53" name="TextBox 52">
              <a:extLst>
                <a:ext uri="{FF2B5EF4-FFF2-40B4-BE49-F238E27FC236}">
                  <a16:creationId xmlns:a16="http://schemas.microsoft.com/office/drawing/2014/main" id="{D403713B-F4B5-AB2D-AB33-09D8DBDCC40C}"/>
                </a:ext>
              </a:extLst>
            </p:cNvPr>
            <p:cNvSpPr txBox="1"/>
            <p:nvPr/>
          </p:nvSpPr>
          <p:spPr>
            <a:xfrm>
              <a:off x="4091035" y="3558048"/>
              <a:ext cx="438677"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cs typeface="Calibri"/>
                </a:rPr>
                <a:t>A</a:t>
              </a:r>
              <a:endParaRPr lang="en-US" sz="1200" dirty="0"/>
            </a:p>
          </p:txBody>
        </p:sp>
        <p:sp>
          <p:nvSpPr>
            <p:cNvPr id="54" name="TextBox 53">
              <a:extLst>
                <a:ext uri="{FF2B5EF4-FFF2-40B4-BE49-F238E27FC236}">
                  <a16:creationId xmlns:a16="http://schemas.microsoft.com/office/drawing/2014/main" id="{70425152-A6FB-81FA-EBA4-1ADF2FE8B4A2}"/>
                </a:ext>
              </a:extLst>
            </p:cNvPr>
            <p:cNvSpPr txBox="1"/>
            <p:nvPr/>
          </p:nvSpPr>
          <p:spPr>
            <a:xfrm>
              <a:off x="4813326" y="3547262"/>
              <a:ext cx="438677"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cs typeface="Calibri"/>
                </a:rPr>
                <a:t>B</a:t>
              </a:r>
              <a:endParaRPr lang="en-US" sz="1200" dirty="0"/>
            </a:p>
          </p:txBody>
        </p:sp>
        <p:sp>
          <p:nvSpPr>
            <p:cNvPr id="55" name="TextBox 54">
              <a:extLst>
                <a:ext uri="{FF2B5EF4-FFF2-40B4-BE49-F238E27FC236}">
                  <a16:creationId xmlns:a16="http://schemas.microsoft.com/office/drawing/2014/main" id="{72065E99-84C3-80B6-567C-98E959BC5965}"/>
                </a:ext>
              </a:extLst>
            </p:cNvPr>
            <p:cNvSpPr txBox="1"/>
            <p:nvPr/>
          </p:nvSpPr>
          <p:spPr>
            <a:xfrm>
              <a:off x="6319320" y="3533666"/>
              <a:ext cx="438677"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cs typeface="Calibri"/>
                </a:rPr>
                <a:t>C</a:t>
              </a:r>
              <a:endParaRPr lang="en-US" sz="1200" dirty="0"/>
            </a:p>
          </p:txBody>
        </p:sp>
        <p:sp>
          <p:nvSpPr>
            <p:cNvPr id="56" name="TextBox 55">
              <a:extLst>
                <a:ext uri="{FF2B5EF4-FFF2-40B4-BE49-F238E27FC236}">
                  <a16:creationId xmlns:a16="http://schemas.microsoft.com/office/drawing/2014/main" id="{5B38C1BC-B370-3A2F-B68F-2CD93ADCA38C}"/>
                </a:ext>
              </a:extLst>
            </p:cNvPr>
            <p:cNvSpPr txBox="1"/>
            <p:nvPr/>
          </p:nvSpPr>
          <p:spPr>
            <a:xfrm>
              <a:off x="7063350" y="3536448"/>
              <a:ext cx="438677"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cs typeface="Calibri"/>
                </a:rPr>
                <a:t>D</a:t>
              </a:r>
              <a:endParaRPr lang="en-US" sz="1200" dirty="0"/>
            </a:p>
          </p:txBody>
        </p:sp>
      </p:grpSp>
    </p:spTree>
    <p:extLst>
      <p:ext uri="{BB962C8B-B14F-4D97-AF65-F5344CB8AC3E}">
        <p14:creationId xmlns:p14="http://schemas.microsoft.com/office/powerpoint/2010/main" val="4197646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0134CF48-AAC9-C1E8-89F6-C54D0860A8EE}"/>
              </a:ext>
            </a:extLst>
          </p:cNvPr>
          <p:cNvSpPr>
            <a:spLocks noGrp="1"/>
          </p:cNvSpPr>
          <p:nvPr>
            <p:ph type="sldNum" sz="quarter" idx="10"/>
          </p:nvPr>
        </p:nvSpPr>
        <p:spPr/>
        <p:txBody>
          <a:bodyPr/>
          <a:lstStyle/>
          <a:p>
            <a:fld id="{330EA680-D336-4FF7-8B7A-9848BB0A1C32}" type="slidenum">
              <a:rPr lang="en-US" smtClean="0"/>
              <a:pPr/>
              <a:t>6</a:t>
            </a:fld>
            <a:endParaRPr lang="en-US"/>
          </a:p>
        </p:txBody>
      </p:sp>
      <p:sp>
        <p:nvSpPr>
          <p:cNvPr id="16" name="Title 1">
            <a:extLst>
              <a:ext uri="{FF2B5EF4-FFF2-40B4-BE49-F238E27FC236}">
                <a16:creationId xmlns:a16="http://schemas.microsoft.com/office/drawing/2014/main" id="{D9107BDF-9F60-DE48-9F34-FC7943A24AEF}"/>
              </a:ext>
            </a:extLst>
          </p:cNvPr>
          <p:cNvSpPr>
            <a:spLocks noGrp="1"/>
          </p:cNvSpPr>
          <p:nvPr>
            <p:ph type="title"/>
          </p:nvPr>
        </p:nvSpPr>
        <p:spPr>
          <a:xfrm>
            <a:off x="179922" y="843006"/>
            <a:ext cx="11021477" cy="517138"/>
          </a:xfrm>
        </p:spPr>
        <p:txBody>
          <a:bodyPr/>
          <a:lstStyle/>
          <a:p>
            <a:r>
              <a:rPr lang="en-US" dirty="0"/>
              <a:t>Practice Example: Evidence-Based Interventions</a:t>
            </a:r>
          </a:p>
        </p:txBody>
      </p:sp>
      <p:grpSp>
        <p:nvGrpSpPr>
          <p:cNvPr id="12" name="Group 11">
            <a:extLst>
              <a:ext uri="{FF2B5EF4-FFF2-40B4-BE49-F238E27FC236}">
                <a16:creationId xmlns:a16="http://schemas.microsoft.com/office/drawing/2014/main" id="{BE98B94A-B66D-7FC4-FB93-5A53558C3344}"/>
              </a:ext>
            </a:extLst>
          </p:cNvPr>
          <p:cNvGrpSpPr/>
          <p:nvPr/>
        </p:nvGrpSpPr>
        <p:grpSpPr>
          <a:xfrm>
            <a:off x="3030113" y="1639612"/>
            <a:ext cx="5556590" cy="4782634"/>
            <a:chOff x="3030113" y="1639612"/>
            <a:chExt cx="5556590" cy="4782634"/>
          </a:xfrm>
        </p:grpSpPr>
        <p:sp>
          <p:nvSpPr>
            <p:cNvPr id="45" name="Up-Down Arrow 10">
              <a:extLst>
                <a:ext uri="{FF2B5EF4-FFF2-40B4-BE49-F238E27FC236}">
                  <a16:creationId xmlns:a16="http://schemas.microsoft.com/office/drawing/2014/main" id="{77FBF7E6-579D-5D84-98AD-EAFFA3C3329D}"/>
                </a:ext>
              </a:extLst>
            </p:cNvPr>
            <p:cNvSpPr/>
            <p:nvPr/>
          </p:nvSpPr>
          <p:spPr>
            <a:xfrm>
              <a:off x="5711211" y="2008118"/>
              <a:ext cx="126894" cy="4023359"/>
            </a:xfrm>
            <a:prstGeom prst="up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accent2"/>
                </a:solidFill>
              </a:endParaRPr>
            </a:p>
          </p:txBody>
        </p:sp>
        <p:sp>
          <p:nvSpPr>
            <p:cNvPr id="47" name="Up-Down Arrow 11">
              <a:extLst>
                <a:ext uri="{FF2B5EF4-FFF2-40B4-BE49-F238E27FC236}">
                  <a16:creationId xmlns:a16="http://schemas.microsoft.com/office/drawing/2014/main" id="{1AB301F9-B76E-ECAC-EDDD-D06B12F7339E}"/>
                </a:ext>
              </a:extLst>
            </p:cNvPr>
            <p:cNvSpPr/>
            <p:nvPr/>
          </p:nvSpPr>
          <p:spPr>
            <a:xfrm rot="16200000">
              <a:off x="5738378" y="2095698"/>
              <a:ext cx="144551" cy="4023360"/>
            </a:xfrm>
            <a:prstGeom prst="up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accent2"/>
                </a:solidFill>
              </a:endParaRPr>
            </a:p>
          </p:txBody>
        </p:sp>
        <p:sp>
          <p:nvSpPr>
            <p:cNvPr id="49" name="TextBox 48">
              <a:extLst>
                <a:ext uri="{FF2B5EF4-FFF2-40B4-BE49-F238E27FC236}">
                  <a16:creationId xmlns:a16="http://schemas.microsoft.com/office/drawing/2014/main" id="{5A01110A-86D1-5B94-CBD8-62BBBCAA9DBF}"/>
                </a:ext>
              </a:extLst>
            </p:cNvPr>
            <p:cNvSpPr txBox="1"/>
            <p:nvPr/>
          </p:nvSpPr>
          <p:spPr>
            <a:xfrm>
              <a:off x="3030113" y="3938101"/>
              <a:ext cx="784707" cy="338554"/>
            </a:xfrm>
            <a:prstGeom prst="rect">
              <a:avLst/>
            </a:prstGeom>
            <a:noFill/>
          </p:spPr>
          <p:txBody>
            <a:bodyPr wrap="square" rtlCol="0">
              <a:spAutoFit/>
            </a:bodyPr>
            <a:lstStyle/>
            <a:p>
              <a:pPr algn="ctr"/>
              <a:r>
                <a:rPr lang="en-US" sz="1600" b="1" dirty="0">
                  <a:solidFill>
                    <a:schemeClr val="accent1">
                      <a:lumMod val="75000"/>
                    </a:schemeClr>
                  </a:solidFill>
                  <a:ea typeface="Helvetica Neue" panose="02000503000000020004" pitchFamily="2" charset="0"/>
                  <a:cs typeface="Helvetica Neue" panose="02000503000000020004" pitchFamily="2" charset="0"/>
                </a:rPr>
                <a:t>Easy </a:t>
              </a:r>
            </a:p>
          </p:txBody>
        </p:sp>
        <p:sp>
          <p:nvSpPr>
            <p:cNvPr id="51" name="TextBox 50">
              <a:extLst>
                <a:ext uri="{FF2B5EF4-FFF2-40B4-BE49-F238E27FC236}">
                  <a16:creationId xmlns:a16="http://schemas.microsoft.com/office/drawing/2014/main" id="{CBC3593C-B378-584F-1045-3D0A2D3C7FCC}"/>
                </a:ext>
              </a:extLst>
            </p:cNvPr>
            <p:cNvSpPr txBox="1"/>
            <p:nvPr/>
          </p:nvSpPr>
          <p:spPr>
            <a:xfrm>
              <a:off x="7801996" y="3920913"/>
              <a:ext cx="784707" cy="338554"/>
            </a:xfrm>
            <a:prstGeom prst="rect">
              <a:avLst/>
            </a:prstGeom>
            <a:noFill/>
          </p:spPr>
          <p:txBody>
            <a:bodyPr wrap="square" rtlCol="0">
              <a:spAutoFit/>
            </a:bodyPr>
            <a:lstStyle/>
            <a:p>
              <a:pPr algn="ctr"/>
              <a:r>
                <a:rPr lang="en-US" sz="1600" b="1" dirty="0">
                  <a:solidFill>
                    <a:schemeClr val="accent1">
                      <a:lumMod val="75000"/>
                    </a:schemeClr>
                  </a:solidFill>
                  <a:ea typeface="Helvetica Neue" panose="02000503000000020004" pitchFamily="2" charset="0"/>
                  <a:cs typeface="Helvetica Neue" panose="02000503000000020004" pitchFamily="2" charset="0"/>
                </a:rPr>
                <a:t>Hard</a:t>
              </a:r>
            </a:p>
          </p:txBody>
        </p:sp>
        <p:sp>
          <p:nvSpPr>
            <p:cNvPr id="53" name="TextBox 52">
              <a:extLst>
                <a:ext uri="{FF2B5EF4-FFF2-40B4-BE49-F238E27FC236}">
                  <a16:creationId xmlns:a16="http://schemas.microsoft.com/office/drawing/2014/main" id="{73EDFDB4-CEB3-F58D-8C90-94C0745263AA}"/>
                </a:ext>
              </a:extLst>
            </p:cNvPr>
            <p:cNvSpPr txBox="1"/>
            <p:nvPr/>
          </p:nvSpPr>
          <p:spPr>
            <a:xfrm>
              <a:off x="5140722" y="1639612"/>
              <a:ext cx="1339862" cy="338554"/>
            </a:xfrm>
            <a:prstGeom prst="rect">
              <a:avLst/>
            </a:prstGeom>
            <a:noFill/>
          </p:spPr>
          <p:txBody>
            <a:bodyPr wrap="square" rtlCol="0">
              <a:spAutoFit/>
            </a:bodyPr>
            <a:lstStyle/>
            <a:p>
              <a:pPr algn="ctr"/>
              <a:r>
                <a:rPr lang="en-US" sz="1600" b="1" dirty="0">
                  <a:solidFill>
                    <a:schemeClr val="accent1">
                      <a:lumMod val="75000"/>
                    </a:schemeClr>
                  </a:solidFill>
                  <a:ea typeface="Helvetica Neue" panose="02000503000000020004" pitchFamily="2" charset="0"/>
                  <a:cs typeface="Helvetica Neue" panose="02000503000000020004" pitchFamily="2" charset="0"/>
                </a:rPr>
                <a:t>Important</a:t>
              </a:r>
            </a:p>
          </p:txBody>
        </p:sp>
        <p:sp>
          <p:nvSpPr>
            <p:cNvPr id="55" name="TextBox 54">
              <a:extLst>
                <a:ext uri="{FF2B5EF4-FFF2-40B4-BE49-F238E27FC236}">
                  <a16:creationId xmlns:a16="http://schemas.microsoft.com/office/drawing/2014/main" id="{EBFAB6ED-4D50-DC43-A405-041DE1CB463B}"/>
                </a:ext>
              </a:extLst>
            </p:cNvPr>
            <p:cNvSpPr txBox="1"/>
            <p:nvPr/>
          </p:nvSpPr>
          <p:spPr>
            <a:xfrm>
              <a:off x="4653353" y="6083692"/>
              <a:ext cx="2242610" cy="338554"/>
            </a:xfrm>
            <a:prstGeom prst="rect">
              <a:avLst/>
            </a:prstGeom>
            <a:noFill/>
          </p:spPr>
          <p:txBody>
            <a:bodyPr wrap="square" rtlCol="0">
              <a:spAutoFit/>
            </a:bodyPr>
            <a:lstStyle/>
            <a:p>
              <a:pPr algn="ctr"/>
              <a:r>
                <a:rPr lang="en-US" sz="1600" b="1" dirty="0">
                  <a:solidFill>
                    <a:schemeClr val="accent1">
                      <a:lumMod val="75000"/>
                    </a:schemeClr>
                  </a:solidFill>
                  <a:ea typeface="Helvetica Neue" panose="02000503000000020004" pitchFamily="2" charset="0"/>
                  <a:cs typeface="Helvetica Neue" panose="02000503000000020004" pitchFamily="2" charset="0"/>
                </a:rPr>
                <a:t>Not as important</a:t>
              </a:r>
            </a:p>
          </p:txBody>
        </p:sp>
        <p:cxnSp>
          <p:nvCxnSpPr>
            <p:cNvPr id="57" name="Straight Connector 56">
              <a:extLst>
                <a:ext uri="{FF2B5EF4-FFF2-40B4-BE49-F238E27FC236}">
                  <a16:creationId xmlns:a16="http://schemas.microsoft.com/office/drawing/2014/main" id="{9CE75DE6-AAB4-1323-FC2F-701259ADCF0F}"/>
                </a:ext>
              </a:extLst>
            </p:cNvPr>
            <p:cNvCxnSpPr/>
            <p:nvPr/>
          </p:nvCxnSpPr>
          <p:spPr>
            <a:xfrm>
              <a:off x="5519479" y="5481901"/>
              <a:ext cx="520385" cy="2019"/>
            </a:xfrm>
            <a:prstGeom prst="line">
              <a:avLst/>
            </a:prstGeom>
            <a:ln w="19050">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74775CD3-4935-6A67-5520-57A9B73A193B}"/>
                </a:ext>
              </a:extLst>
            </p:cNvPr>
            <p:cNvCxnSpPr/>
            <p:nvPr/>
          </p:nvCxnSpPr>
          <p:spPr>
            <a:xfrm>
              <a:off x="5519479" y="4674561"/>
              <a:ext cx="520385" cy="2019"/>
            </a:xfrm>
            <a:prstGeom prst="line">
              <a:avLst/>
            </a:prstGeom>
            <a:ln w="19050">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2A5471D8-8243-5995-C326-76DD6EA95471}"/>
                </a:ext>
              </a:extLst>
            </p:cNvPr>
            <p:cNvCxnSpPr/>
            <p:nvPr/>
          </p:nvCxnSpPr>
          <p:spPr>
            <a:xfrm>
              <a:off x="5519479" y="3290015"/>
              <a:ext cx="520385" cy="2019"/>
            </a:xfrm>
            <a:prstGeom prst="line">
              <a:avLst/>
            </a:prstGeom>
            <a:ln w="19050">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065A0EAE-8A78-AF8D-8584-337DDB148804}"/>
                </a:ext>
              </a:extLst>
            </p:cNvPr>
            <p:cNvCxnSpPr/>
            <p:nvPr/>
          </p:nvCxnSpPr>
          <p:spPr>
            <a:xfrm>
              <a:off x="5519479" y="2569822"/>
              <a:ext cx="520385" cy="2019"/>
            </a:xfrm>
            <a:prstGeom prst="line">
              <a:avLst/>
            </a:prstGeom>
            <a:ln w="19050">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CF92CC49-027D-734A-CA17-06DAB37830EB}"/>
                </a:ext>
              </a:extLst>
            </p:cNvPr>
            <p:cNvCxnSpPr/>
            <p:nvPr/>
          </p:nvCxnSpPr>
          <p:spPr>
            <a:xfrm>
              <a:off x="4318593" y="3830881"/>
              <a:ext cx="0" cy="520385"/>
            </a:xfrm>
            <a:prstGeom prst="line">
              <a:avLst/>
            </a:prstGeom>
            <a:ln w="19050">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B77C365B-64FC-45C8-A930-69537A9BD5E3}"/>
                </a:ext>
              </a:extLst>
            </p:cNvPr>
            <p:cNvCxnSpPr/>
            <p:nvPr/>
          </p:nvCxnSpPr>
          <p:spPr>
            <a:xfrm>
              <a:off x="5040079" y="3830881"/>
              <a:ext cx="0" cy="520385"/>
            </a:xfrm>
            <a:prstGeom prst="line">
              <a:avLst/>
            </a:prstGeom>
            <a:ln w="19050">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EA938582-A607-7D91-A7A1-1D01E8389940}"/>
                </a:ext>
              </a:extLst>
            </p:cNvPr>
            <p:cNvCxnSpPr/>
            <p:nvPr/>
          </p:nvCxnSpPr>
          <p:spPr>
            <a:xfrm>
              <a:off x="6538659" y="3830881"/>
              <a:ext cx="0" cy="520385"/>
            </a:xfrm>
            <a:prstGeom prst="line">
              <a:avLst/>
            </a:prstGeom>
            <a:ln w="19050">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0C2C4737-5E00-3EBE-1B16-D60810353F14}"/>
                </a:ext>
              </a:extLst>
            </p:cNvPr>
            <p:cNvCxnSpPr/>
            <p:nvPr/>
          </p:nvCxnSpPr>
          <p:spPr>
            <a:xfrm>
              <a:off x="7282689" y="3830881"/>
              <a:ext cx="0" cy="520385"/>
            </a:xfrm>
            <a:prstGeom prst="line">
              <a:avLst/>
            </a:prstGeom>
            <a:ln w="19050">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0935DE9F-D470-9845-F63C-78FAC381A19C}"/>
                </a:ext>
              </a:extLst>
            </p:cNvPr>
            <p:cNvSpPr txBox="1"/>
            <p:nvPr/>
          </p:nvSpPr>
          <p:spPr>
            <a:xfrm>
              <a:off x="5976626" y="2417157"/>
              <a:ext cx="438677"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cs typeface="Calibri"/>
                </a:rPr>
                <a:t>1</a:t>
              </a:r>
            </a:p>
          </p:txBody>
        </p:sp>
        <p:sp>
          <p:nvSpPr>
            <p:cNvPr id="75" name="TextBox 74">
              <a:extLst>
                <a:ext uri="{FF2B5EF4-FFF2-40B4-BE49-F238E27FC236}">
                  <a16:creationId xmlns:a16="http://schemas.microsoft.com/office/drawing/2014/main" id="{24AF86E6-01A0-4708-CF35-36F9E38B4B82}"/>
                </a:ext>
              </a:extLst>
            </p:cNvPr>
            <p:cNvSpPr txBox="1"/>
            <p:nvPr/>
          </p:nvSpPr>
          <p:spPr>
            <a:xfrm>
              <a:off x="6078092" y="3206133"/>
              <a:ext cx="438677"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200" dirty="0">
                  <a:cs typeface="Calibri"/>
                </a:rPr>
                <a:t>2</a:t>
              </a:r>
            </a:p>
          </p:txBody>
        </p:sp>
        <p:sp>
          <p:nvSpPr>
            <p:cNvPr id="77" name="TextBox 76">
              <a:extLst>
                <a:ext uri="{FF2B5EF4-FFF2-40B4-BE49-F238E27FC236}">
                  <a16:creationId xmlns:a16="http://schemas.microsoft.com/office/drawing/2014/main" id="{0D44D779-CA17-B843-720A-C2E31885142C}"/>
                </a:ext>
              </a:extLst>
            </p:cNvPr>
            <p:cNvSpPr txBox="1"/>
            <p:nvPr/>
          </p:nvSpPr>
          <p:spPr>
            <a:xfrm>
              <a:off x="5969043" y="4546127"/>
              <a:ext cx="438677"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cs typeface="Calibri"/>
                </a:rPr>
                <a:t>3</a:t>
              </a:r>
            </a:p>
          </p:txBody>
        </p:sp>
        <p:sp>
          <p:nvSpPr>
            <p:cNvPr id="79" name="TextBox 78">
              <a:extLst>
                <a:ext uri="{FF2B5EF4-FFF2-40B4-BE49-F238E27FC236}">
                  <a16:creationId xmlns:a16="http://schemas.microsoft.com/office/drawing/2014/main" id="{830D6CC5-43BC-1128-F3EB-676DA5C272D5}"/>
                </a:ext>
              </a:extLst>
            </p:cNvPr>
            <p:cNvSpPr txBox="1"/>
            <p:nvPr/>
          </p:nvSpPr>
          <p:spPr>
            <a:xfrm>
              <a:off x="5969042" y="5327056"/>
              <a:ext cx="438677"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cs typeface="Calibri"/>
                </a:rPr>
                <a:t>4</a:t>
              </a:r>
            </a:p>
          </p:txBody>
        </p:sp>
        <p:sp>
          <p:nvSpPr>
            <p:cNvPr id="81" name="TextBox 80">
              <a:extLst>
                <a:ext uri="{FF2B5EF4-FFF2-40B4-BE49-F238E27FC236}">
                  <a16:creationId xmlns:a16="http://schemas.microsoft.com/office/drawing/2014/main" id="{30192D0F-47D1-E6E6-B281-70FB2424211E}"/>
                </a:ext>
              </a:extLst>
            </p:cNvPr>
            <p:cNvSpPr txBox="1"/>
            <p:nvPr/>
          </p:nvSpPr>
          <p:spPr>
            <a:xfrm>
              <a:off x="4091035" y="3558048"/>
              <a:ext cx="438677"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cs typeface="Calibri"/>
                </a:rPr>
                <a:t>A</a:t>
              </a:r>
              <a:endParaRPr lang="en-US" sz="1200" dirty="0"/>
            </a:p>
          </p:txBody>
        </p:sp>
        <p:sp>
          <p:nvSpPr>
            <p:cNvPr id="83" name="TextBox 82">
              <a:extLst>
                <a:ext uri="{FF2B5EF4-FFF2-40B4-BE49-F238E27FC236}">
                  <a16:creationId xmlns:a16="http://schemas.microsoft.com/office/drawing/2014/main" id="{0D8B4B2B-2241-DD18-2633-6CB1A371EF61}"/>
                </a:ext>
              </a:extLst>
            </p:cNvPr>
            <p:cNvSpPr txBox="1"/>
            <p:nvPr/>
          </p:nvSpPr>
          <p:spPr>
            <a:xfrm>
              <a:off x="4813326" y="3547262"/>
              <a:ext cx="438677"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cs typeface="Calibri"/>
                </a:rPr>
                <a:t>B</a:t>
              </a:r>
              <a:endParaRPr lang="en-US" sz="1200" dirty="0"/>
            </a:p>
          </p:txBody>
        </p:sp>
        <p:sp>
          <p:nvSpPr>
            <p:cNvPr id="84" name="TextBox 83">
              <a:extLst>
                <a:ext uri="{FF2B5EF4-FFF2-40B4-BE49-F238E27FC236}">
                  <a16:creationId xmlns:a16="http://schemas.microsoft.com/office/drawing/2014/main" id="{3B2A5333-EA8F-6188-143D-817A4F0AED64}"/>
                </a:ext>
              </a:extLst>
            </p:cNvPr>
            <p:cNvSpPr txBox="1"/>
            <p:nvPr/>
          </p:nvSpPr>
          <p:spPr>
            <a:xfrm>
              <a:off x="6319320" y="3533666"/>
              <a:ext cx="438677"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cs typeface="Calibri"/>
                </a:rPr>
                <a:t>C</a:t>
              </a:r>
              <a:endParaRPr lang="en-US" sz="1200" dirty="0"/>
            </a:p>
          </p:txBody>
        </p:sp>
        <p:sp>
          <p:nvSpPr>
            <p:cNvPr id="85" name="TextBox 84">
              <a:extLst>
                <a:ext uri="{FF2B5EF4-FFF2-40B4-BE49-F238E27FC236}">
                  <a16:creationId xmlns:a16="http://schemas.microsoft.com/office/drawing/2014/main" id="{C5381E6A-19EB-0BC9-8749-C8B3B8C5C5BD}"/>
                </a:ext>
              </a:extLst>
            </p:cNvPr>
            <p:cNvSpPr txBox="1"/>
            <p:nvPr/>
          </p:nvSpPr>
          <p:spPr>
            <a:xfrm>
              <a:off x="7063350" y="3536448"/>
              <a:ext cx="438677"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cs typeface="Calibri"/>
                </a:rPr>
                <a:t>D</a:t>
              </a:r>
              <a:endParaRPr lang="en-US" sz="1200" dirty="0"/>
            </a:p>
          </p:txBody>
        </p:sp>
      </p:grpSp>
      <p:sp>
        <p:nvSpPr>
          <p:cNvPr id="86" name="Rectangle 85">
            <a:extLst>
              <a:ext uri="{FF2B5EF4-FFF2-40B4-BE49-F238E27FC236}">
                <a16:creationId xmlns:a16="http://schemas.microsoft.com/office/drawing/2014/main" id="{E95FE3B4-75D0-AF93-ADA3-BC7991E2F738}"/>
              </a:ext>
            </a:extLst>
          </p:cNvPr>
          <p:cNvSpPr/>
          <p:nvPr/>
        </p:nvSpPr>
        <p:spPr>
          <a:xfrm>
            <a:off x="455347" y="2883230"/>
            <a:ext cx="1097280" cy="1097280"/>
          </a:xfrm>
          <a:prstGeom prst="rect">
            <a:avLst/>
          </a:prstGeom>
          <a:solidFill>
            <a:srgbClr val="FBF16B"/>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91440" bIns="0" rtlCol="0" anchor="ctr">
            <a:noAutofit/>
          </a:bodyPr>
          <a:lstStyle/>
          <a:p>
            <a:pPr algn="ctr"/>
            <a:r>
              <a:rPr lang="en-US" sz="1000" dirty="0">
                <a:solidFill>
                  <a:schemeClr val="tx1"/>
                </a:solidFill>
              </a:rPr>
              <a:t>Targeted Naloxone Distribution</a:t>
            </a:r>
          </a:p>
        </p:txBody>
      </p:sp>
      <p:sp>
        <p:nvSpPr>
          <p:cNvPr id="87" name="Rectangle 86">
            <a:extLst>
              <a:ext uri="{FF2B5EF4-FFF2-40B4-BE49-F238E27FC236}">
                <a16:creationId xmlns:a16="http://schemas.microsoft.com/office/drawing/2014/main" id="{8E81BE8E-01B0-6645-EEBB-407F4F520147}"/>
              </a:ext>
            </a:extLst>
          </p:cNvPr>
          <p:cNvSpPr/>
          <p:nvPr/>
        </p:nvSpPr>
        <p:spPr>
          <a:xfrm>
            <a:off x="462903" y="5279558"/>
            <a:ext cx="1097280" cy="1097280"/>
          </a:xfrm>
          <a:prstGeom prst="rect">
            <a:avLst/>
          </a:prstGeom>
          <a:solidFill>
            <a:srgbClr val="FBF16B"/>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91440" bIns="0" rtlCol="0" anchor="ctr">
            <a:noAutofit/>
          </a:bodyPr>
          <a:lstStyle/>
          <a:p>
            <a:pPr algn="ctr"/>
            <a:r>
              <a:rPr lang="en-US" sz="1000" dirty="0">
                <a:solidFill>
                  <a:schemeClr val="tx1"/>
                </a:solidFill>
              </a:rPr>
              <a:t>Academic Detailing</a:t>
            </a:r>
          </a:p>
        </p:txBody>
      </p:sp>
      <p:sp>
        <p:nvSpPr>
          <p:cNvPr id="88" name="Rectangle 87">
            <a:extLst>
              <a:ext uri="{FF2B5EF4-FFF2-40B4-BE49-F238E27FC236}">
                <a16:creationId xmlns:a16="http://schemas.microsoft.com/office/drawing/2014/main" id="{100A5C33-B873-9105-A756-85D0A39D318F}"/>
              </a:ext>
            </a:extLst>
          </p:cNvPr>
          <p:cNvSpPr/>
          <p:nvPr/>
        </p:nvSpPr>
        <p:spPr>
          <a:xfrm>
            <a:off x="455347" y="4081394"/>
            <a:ext cx="1097280" cy="1097280"/>
          </a:xfrm>
          <a:prstGeom prst="rect">
            <a:avLst/>
          </a:prstGeom>
          <a:solidFill>
            <a:srgbClr val="FBF16B"/>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91440" bIns="0" rtlCol="0" anchor="ctr">
            <a:noAutofit/>
          </a:bodyPr>
          <a:lstStyle/>
          <a:p>
            <a:pPr algn="ctr"/>
            <a:r>
              <a:rPr lang="en-US" sz="1000" dirty="0">
                <a:solidFill>
                  <a:schemeClr val="tx1"/>
                </a:solidFill>
              </a:rPr>
              <a:t>911 Good Samaritan Laws</a:t>
            </a:r>
          </a:p>
        </p:txBody>
      </p:sp>
      <p:sp>
        <p:nvSpPr>
          <p:cNvPr id="89" name="Rectangle 88">
            <a:extLst>
              <a:ext uri="{FF2B5EF4-FFF2-40B4-BE49-F238E27FC236}">
                <a16:creationId xmlns:a16="http://schemas.microsoft.com/office/drawing/2014/main" id="{067EF317-58DD-9810-C8E0-656357621FD2}"/>
              </a:ext>
            </a:extLst>
          </p:cNvPr>
          <p:cNvSpPr/>
          <p:nvPr/>
        </p:nvSpPr>
        <p:spPr>
          <a:xfrm>
            <a:off x="455347" y="1667591"/>
            <a:ext cx="1097280" cy="1097280"/>
          </a:xfrm>
          <a:prstGeom prst="rect">
            <a:avLst/>
          </a:prstGeom>
          <a:solidFill>
            <a:srgbClr val="FBF16B"/>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91440" bIns="0" rtlCol="0" anchor="ctr">
            <a:noAutofit/>
          </a:bodyPr>
          <a:lstStyle/>
          <a:p>
            <a:pPr algn="ctr"/>
            <a:r>
              <a:rPr lang="en-US" sz="1000" dirty="0">
                <a:solidFill>
                  <a:schemeClr val="tx1"/>
                </a:solidFill>
              </a:rPr>
              <a:t>Screening for Fentanyl in routine clinical toxicology testing</a:t>
            </a:r>
          </a:p>
        </p:txBody>
      </p:sp>
    </p:spTree>
    <p:extLst>
      <p:ext uri="{BB962C8B-B14F-4D97-AF65-F5344CB8AC3E}">
        <p14:creationId xmlns:p14="http://schemas.microsoft.com/office/powerpoint/2010/main" val="1226167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0134CF48-AAC9-C1E8-89F6-C54D0860A8EE}"/>
              </a:ext>
            </a:extLst>
          </p:cNvPr>
          <p:cNvSpPr>
            <a:spLocks noGrp="1"/>
          </p:cNvSpPr>
          <p:nvPr>
            <p:ph type="sldNum" sz="quarter" idx="10"/>
          </p:nvPr>
        </p:nvSpPr>
        <p:spPr/>
        <p:txBody>
          <a:bodyPr/>
          <a:lstStyle/>
          <a:p>
            <a:fld id="{330EA680-D336-4FF7-8B7A-9848BB0A1C32}" type="slidenum">
              <a:rPr lang="en-US" smtClean="0"/>
              <a:pPr/>
              <a:t>7</a:t>
            </a:fld>
            <a:endParaRPr lang="en-US"/>
          </a:p>
        </p:txBody>
      </p:sp>
      <p:sp>
        <p:nvSpPr>
          <p:cNvPr id="16" name="Title 1">
            <a:extLst>
              <a:ext uri="{FF2B5EF4-FFF2-40B4-BE49-F238E27FC236}">
                <a16:creationId xmlns:a16="http://schemas.microsoft.com/office/drawing/2014/main" id="{D9107BDF-9F60-DE48-9F34-FC7943A24AEF}"/>
              </a:ext>
            </a:extLst>
          </p:cNvPr>
          <p:cNvSpPr>
            <a:spLocks noGrp="1"/>
          </p:cNvSpPr>
          <p:nvPr>
            <p:ph type="title"/>
          </p:nvPr>
        </p:nvSpPr>
        <p:spPr>
          <a:xfrm>
            <a:off x="179922" y="843006"/>
            <a:ext cx="11021477" cy="517138"/>
          </a:xfrm>
        </p:spPr>
        <p:txBody>
          <a:bodyPr/>
          <a:lstStyle/>
          <a:p>
            <a:r>
              <a:rPr lang="en-US" dirty="0"/>
              <a:t>Practice Example: Evidence-Based Interventions</a:t>
            </a:r>
          </a:p>
        </p:txBody>
      </p:sp>
      <p:grpSp>
        <p:nvGrpSpPr>
          <p:cNvPr id="12" name="Group 11">
            <a:extLst>
              <a:ext uri="{FF2B5EF4-FFF2-40B4-BE49-F238E27FC236}">
                <a16:creationId xmlns:a16="http://schemas.microsoft.com/office/drawing/2014/main" id="{BE98B94A-B66D-7FC4-FB93-5A53558C3344}"/>
              </a:ext>
            </a:extLst>
          </p:cNvPr>
          <p:cNvGrpSpPr/>
          <p:nvPr/>
        </p:nvGrpSpPr>
        <p:grpSpPr>
          <a:xfrm>
            <a:off x="3030113" y="1639612"/>
            <a:ext cx="5556590" cy="4782634"/>
            <a:chOff x="3030113" y="1639612"/>
            <a:chExt cx="5556590" cy="4782634"/>
          </a:xfrm>
        </p:grpSpPr>
        <p:sp>
          <p:nvSpPr>
            <p:cNvPr id="45" name="Up-Down Arrow 10">
              <a:extLst>
                <a:ext uri="{FF2B5EF4-FFF2-40B4-BE49-F238E27FC236}">
                  <a16:creationId xmlns:a16="http://schemas.microsoft.com/office/drawing/2014/main" id="{77FBF7E6-579D-5D84-98AD-EAFFA3C3329D}"/>
                </a:ext>
              </a:extLst>
            </p:cNvPr>
            <p:cNvSpPr/>
            <p:nvPr/>
          </p:nvSpPr>
          <p:spPr>
            <a:xfrm>
              <a:off x="5711211" y="2008118"/>
              <a:ext cx="126894" cy="4023359"/>
            </a:xfrm>
            <a:prstGeom prst="up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accent2"/>
                </a:solidFill>
              </a:endParaRPr>
            </a:p>
          </p:txBody>
        </p:sp>
        <p:sp>
          <p:nvSpPr>
            <p:cNvPr id="47" name="Up-Down Arrow 11">
              <a:extLst>
                <a:ext uri="{FF2B5EF4-FFF2-40B4-BE49-F238E27FC236}">
                  <a16:creationId xmlns:a16="http://schemas.microsoft.com/office/drawing/2014/main" id="{1AB301F9-B76E-ECAC-EDDD-D06B12F7339E}"/>
                </a:ext>
              </a:extLst>
            </p:cNvPr>
            <p:cNvSpPr/>
            <p:nvPr/>
          </p:nvSpPr>
          <p:spPr>
            <a:xfrm rot="16200000">
              <a:off x="5738378" y="2095698"/>
              <a:ext cx="144551" cy="4023360"/>
            </a:xfrm>
            <a:prstGeom prst="up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accent2"/>
                </a:solidFill>
              </a:endParaRPr>
            </a:p>
          </p:txBody>
        </p:sp>
        <p:sp>
          <p:nvSpPr>
            <p:cNvPr id="49" name="TextBox 48">
              <a:extLst>
                <a:ext uri="{FF2B5EF4-FFF2-40B4-BE49-F238E27FC236}">
                  <a16:creationId xmlns:a16="http://schemas.microsoft.com/office/drawing/2014/main" id="{5A01110A-86D1-5B94-CBD8-62BBBCAA9DBF}"/>
                </a:ext>
              </a:extLst>
            </p:cNvPr>
            <p:cNvSpPr txBox="1"/>
            <p:nvPr/>
          </p:nvSpPr>
          <p:spPr>
            <a:xfrm>
              <a:off x="3030113" y="3938101"/>
              <a:ext cx="784707" cy="338554"/>
            </a:xfrm>
            <a:prstGeom prst="rect">
              <a:avLst/>
            </a:prstGeom>
            <a:noFill/>
          </p:spPr>
          <p:txBody>
            <a:bodyPr wrap="square" rtlCol="0">
              <a:spAutoFit/>
            </a:bodyPr>
            <a:lstStyle/>
            <a:p>
              <a:pPr algn="ctr"/>
              <a:r>
                <a:rPr lang="en-US" sz="1600" b="1" dirty="0">
                  <a:solidFill>
                    <a:schemeClr val="accent1">
                      <a:lumMod val="75000"/>
                    </a:schemeClr>
                  </a:solidFill>
                  <a:ea typeface="Helvetica Neue" panose="02000503000000020004" pitchFamily="2" charset="0"/>
                  <a:cs typeface="Helvetica Neue" panose="02000503000000020004" pitchFamily="2" charset="0"/>
                </a:rPr>
                <a:t>Easy </a:t>
              </a:r>
            </a:p>
          </p:txBody>
        </p:sp>
        <p:sp>
          <p:nvSpPr>
            <p:cNvPr id="51" name="TextBox 50">
              <a:extLst>
                <a:ext uri="{FF2B5EF4-FFF2-40B4-BE49-F238E27FC236}">
                  <a16:creationId xmlns:a16="http://schemas.microsoft.com/office/drawing/2014/main" id="{CBC3593C-B378-584F-1045-3D0A2D3C7FCC}"/>
                </a:ext>
              </a:extLst>
            </p:cNvPr>
            <p:cNvSpPr txBox="1"/>
            <p:nvPr/>
          </p:nvSpPr>
          <p:spPr>
            <a:xfrm>
              <a:off x="7801996" y="3920913"/>
              <a:ext cx="784707" cy="338554"/>
            </a:xfrm>
            <a:prstGeom prst="rect">
              <a:avLst/>
            </a:prstGeom>
            <a:noFill/>
          </p:spPr>
          <p:txBody>
            <a:bodyPr wrap="square" rtlCol="0">
              <a:spAutoFit/>
            </a:bodyPr>
            <a:lstStyle/>
            <a:p>
              <a:pPr algn="ctr"/>
              <a:r>
                <a:rPr lang="en-US" sz="1600" b="1" dirty="0">
                  <a:solidFill>
                    <a:schemeClr val="accent1">
                      <a:lumMod val="75000"/>
                    </a:schemeClr>
                  </a:solidFill>
                  <a:ea typeface="Helvetica Neue" panose="02000503000000020004" pitchFamily="2" charset="0"/>
                  <a:cs typeface="Helvetica Neue" panose="02000503000000020004" pitchFamily="2" charset="0"/>
                </a:rPr>
                <a:t>Hard</a:t>
              </a:r>
            </a:p>
          </p:txBody>
        </p:sp>
        <p:sp>
          <p:nvSpPr>
            <p:cNvPr id="53" name="TextBox 52">
              <a:extLst>
                <a:ext uri="{FF2B5EF4-FFF2-40B4-BE49-F238E27FC236}">
                  <a16:creationId xmlns:a16="http://schemas.microsoft.com/office/drawing/2014/main" id="{73EDFDB4-CEB3-F58D-8C90-94C0745263AA}"/>
                </a:ext>
              </a:extLst>
            </p:cNvPr>
            <p:cNvSpPr txBox="1"/>
            <p:nvPr/>
          </p:nvSpPr>
          <p:spPr>
            <a:xfrm>
              <a:off x="5140722" y="1639612"/>
              <a:ext cx="1339862" cy="338554"/>
            </a:xfrm>
            <a:prstGeom prst="rect">
              <a:avLst/>
            </a:prstGeom>
            <a:noFill/>
          </p:spPr>
          <p:txBody>
            <a:bodyPr wrap="square" rtlCol="0">
              <a:spAutoFit/>
            </a:bodyPr>
            <a:lstStyle/>
            <a:p>
              <a:pPr algn="ctr"/>
              <a:r>
                <a:rPr lang="en-US" sz="1600" b="1" dirty="0">
                  <a:solidFill>
                    <a:schemeClr val="accent1">
                      <a:lumMod val="75000"/>
                    </a:schemeClr>
                  </a:solidFill>
                  <a:ea typeface="Helvetica Neue" panose="02000503000000020004" pitchFamily="2" charset="0"/>
                  <a:cs typeface="Helvetica Neue" panose="02000503000000020004" pitchFamily="2" charset="0"/>
                </a:rPr>
                <a:t>Important</a:t>
              </a:r>
            </a:p>
          </p:txBody>
        </p:sp>
        <p:sp>
          <p:nvSpPr>
            <p:cNvPr id="55" name="TextBox 54">
              <a:extLst>
                <a:ext uri="{FF2B5EF4-FFF2-40B4-BE49-F238E27FC236}">
                  <a16:creationId xmlns:a16="http://schemas.microsoft.com/office/drawing/2014/main" id="{EBFAB6ED-4D50-DC43-A405-041DE1CB463B}"/>
                </a:ext>
              </a:extLst>
            </p:cNvPr>
            <p:cNvSpPr txBox="1"/>
            <p:nvPr/>
          </p:nvSpPr>
          <p:spPr>
            <a:xfrm>
              <a:off x="4653353" y="6083692"/>
              <a:ext cx="2242610" cy="338554"/>
            </a:xfrm>
            <a:prstGeom prst="rect">
              <a:avLst/>
            </a:prstGeom>
            <a:noFill/>
          </p:spPr>
          <p:txBody>
            <a:bodyPr wrap="square" rtlCol="0">
              <a:spAutoFit/>
            </a:bodyPr>
            <a:lstStyle/>
            <a:p>
              <a:pPr algn="ctr"/>
              <a:r>
                <a:rPr lang="en-US" sz="1600" b="1" dirty="0">
                  <a:solidFill>
                    <a:schemeClr val="accent1">
                      <a:lumMod val="75000"/>
                    </a:schemeClr>
                  </a:solidFill>
                  <a:ea typeface="Helvetica Neue" panose="02000503000000020004" pitchFamily="2" charset="0"/>
                  <a:cs typeface="Helvetica Neue" panose="02000503000000020004" pitchFamily="2" charset="0"/>
                </a:rPr>
                <a:t>Not as important</a:t>
              </a:r>
            </a:p>
          </p:txBody>
        </p:sp>
        <p:cxnSp>
          <p:nvCxnSpPr>
            <p:cNvPr id="57" name="Straight Connector 56">
              <a:extLst>
                <a:ext uri="{FF2B5EF4-FFF2-40B4-BE49-F238E27FC236}">
                  <a16:creationId xmlns:a16="http://schemas.microsoft.com/office/drawing/2014/main" id="{9CE75DE6-AAB4-1323-FC2F-701259ADCF0F}"/>
                </a:ext>
              </a:extLst>
            </p:cNvPr>
            <p:cNvCxnSpPr/>
            <p:nvPr/>
          </p:nvCxnSpPr>
          <p:spPr>
            <a:xfrm>
              <a:off x="5519479" y="5481901"/>
              <a:ext cx="520385" cy="2019"/>
            </a:xfrm>
            <a:prstGeom prst="line">
              <a:avLst/>
            </a:prstGeom>
            <a:ln w="19050">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74775CD3-4935-6A67-5520-57A9B73A193B}"/>
                </a:ext>
              </a:extLst>
            </p:cNvPr>
            <p:cNvCxnSpPr/>
            <p:nvPr/>
          </p:nvCxnSpPr>
          <p:spPr>
            <a:xfrm>
              <a:off x="5519479" y="4674561"/>
              <a:ext cx="520385" cy="2019"/>
            </a:xfrm>
            <a:prstGeom prst="line">
              <a:avLst/>
            </a:prstGeom>
            <a:ln w="19050">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2A5471D8-8243-5995-C326-76DD6EA95471}"/>
                </a:ext>
              </a:extLst>
            </p:cNvPr>
            <p:cNvCxnSpPr/>
            <p:nvPr/>
          </p:nvCxnSpPr>
          <p:spPr>
            <a:xfrm>
              <a:off x="5519479" y="3290015"/>
              <a:ext cx="520385" cy="2019"/>
            </a:xfrm>
            <a:prstGeom prst="line">
              <a:avLst/>
            </a:prstGeom>
            <a:ln w="19050">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065A0EAE-8A78-AF8D-8584-337DDB148804}"/>
                </a:ext>
              </a:extLst>
            </p:cNvPr>
            <p:cNvCxnSpPr/>
            <p:nvPr/>
          </p:nvCxnSpPr>
          <p:spPr>
            <a:xfrm>
              <a:off x="5519479" y="2569822"/>
              <a:ext cx="520385" cy="2019"/>
            </a:xfrm>
            <a:prstGeom prst="line">
              <a:avLst/>
            </a:prstGeom>
            <a:ln w="19050">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CF92CC49-027D-734A-CA17-06DAB37830EB}"/>
                </a:ext>
              </a:extLst>
            </p:cNvPr>
            <p:cNvCxnSpPr/>
            <p:nvPr/>
          </p:nvCxnSpPr>
          <p:spPr>
            <a:xfrm>
              <a:off x="4318593" y="3830881"/>
              <a:ext cx="0" cy="520385"/>
            </a:xfrm>
            <a:prstGeom prst="line">
              <a:avLst/>
            </a:prstGeom>
            <a:ln w="19050">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B77C365B-64FC-45C8-A930-69537A9BD5E3}"/>
                </a:ext>
              </a:extLst>
            </p:cNvPr>
            <p:cNvCxnSpPr/>
            <p:nvPr/>
          </p:nvCxnSpPr>
          <p:spPr>
            <a:xfrm>
              <a:off x="5040079" y="3830881"/>
              <a:ext cx="0" cy="520385"/>
            </a:xfrm>
            <a:prstGeom prst="line">
              <a:avLst/>
            </a:prstGeom>
            <a:ln w="19050">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EA938582-A607-7D91-A7A1-1D01E8389940}"/>
                </a:ext>
              </a:extLst>
            </p:cNvPr>
            <p:cNvCxnSpPr/>
            <p:nvPr/>
          </p:nvCxnSpPr>
          <p:spPr>
            <a:xfrm>
              <a:off x="6538659" y="3830881"/>
              <a:ext cx="0" cy="520385"/>
            </a:xfrm>
            <a:prstGeom prst="line">
              <a:avLst/>
            </a:prstGeom>
            <a:ln w="19050">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0C2C4737-5E00-3EBE-1B16-D60810353F14}"/>
                </a:ext>
              </a:extLst>
            </p:cNvPr>
            <p:cNvCxnSpPr/>
            <p:nvPr/>
          </p:nvCxnSpPr>
          <p:spPr>
            <a:xfrm>
              <a:off x="7282689" y="3830881"/>
              <a:ext cx="0" cy="520385"/>
            </a:xfrm>
            <a:prstGeom prst="line">
              <a:avLst/>
            </a:prstGeom>
            <a:ln w="19050">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0935DE9F-D470-9845-F63C-78FAC381A19C}"/>
                </a:ext>
              </a:extLst>
            </p:cNvPr>
            <p:cNvSpPr txBox="1"/>
            <p:nvPr/>
          </p:nvSpPr>
          <p:spPr>
            <a:xfrm>
              <a:off x="5976626" y="2417157"/>
              <a:ext cx="438677"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cs typeface="Calibri"/>
                </a:rPr>
                <a:t>1</a:t>
              </a:r>
            </a:p>
          </p:txBody>
        </p:sp>
        <p:sp>
          <p:nvSpPr>
            <p:cNvPr id="75" name="TextBox 74">
              <a:extLst>
                <a:ext uri="{FF2B5EF4-FFF2-40B4-BE49-F238E27FC236}">
                  <a16:creationId xmlns:a16="http://schemas.microsoft.com/office/drawing/2014/main" id="{24AF86E6-01A0-4708-CF35-36F9E38B4B82}"/>
                </a:ext>
              </a:extLst>
            </p:cNvPr>
            <p:cNvSpPr txBox="1"/>
            <p:nvPr/>
          </p:nvSpPr>
          <p:spPr>
            <a:xfrm>
              <a:off x="6078092" y="3206133"/>
              <a:ext cx="438677"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200" dirty="0">
                  <a:cs typeface="Calibri"/>
                </a:rPr>
                <a:t>2</a:t>
              </a:r>
            </a:p>
          </p:txBody>
        </p:sp>
        <p:sp>
          <p:nvSpPr>
            <p:cNvPr id="77" name="TextBox 76">
              <a:extLst>
                <a:ext uri="{FF2B5EF4-FFF2-40B4-BE49-F238E27FC236}">
                  <a16:creationId xmlns:a16="http://schemas.microsoft.com/office/drawing/2014/main" id="{0D44D779-CA17-B843-720A-C2E31885142C}"/>
                </a:ext>
              </a:extLst>
            </p:cNvPr>
            <p:cNvSpPr txBox="1"/>
            <p:nvPr/>
          </p:nvSpPr>
          <p:spPr>
            <a:xfrm>
              <a:off x="5969043" y="4546127"/>
              <a:ext cx="438677"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cs typeface="Calibri"/>
                </a:rPr>
                <a:t>3</a:t>
              </a:r>
            </a:p>
          </p:txBody>
        </p:sp>
        <p:sp>
          <p:nvSpPr>
            <p:cNvPr id="79" name="TextBox 78">
              <a:extLst>
                <a:ext uri="{FF2B5EF4-FFF2-40B4-BE49-F238E27FC236}">
                  <a16:creationId xmlns:a16="http://schemas.microsoft.com/office/drawing/2014/main" id="{830D6CC5-43BC-1128-F3EB-676DA5C272D5}"/>
                </a:ext>
              </a:extLst>
            </p:cNvPr>
            <p:cNvSpPr txBox="1"/>
            <p:nvPr/>
          </p:nvSpPr>
          <p:spPr>
            <a:xfrm>
              <a:off x="5969042" y="5327056"/>
              <a:ext cx="438677"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cs typeface="Calibri"/>
                </a:rPr>
                <a:t>4</a:t>
              </a:r>
            </a:p>
          </p:txBody>
        </p:sp>
        <p:sp>
          <p:nvSpPr>
            <p:cNvPr id="81" name="TextBox 80">
              <a:extLst>
                <a:ext uri="{FF2B5EF4-FFF2-40B4-BE49-F238E27FC236}">
                  <a16:creationId xmlns:a16="http://schemas.microsoft.com/office/drawing/2014/main" id="{30192D0F-47D1-E6E6-B281-70FB2424211E}"/>
                </a:ext>
              </a:extLst>
            </p:cNvPr>
            <p:cNvSpPr txBox="1"/>
            <p:nvPr/>
          </p:nvSpPr>
          <p:spPr>
            <a:xfrm>
              <a:off x="4091035" y="3558048"/>
              <a:ext cx="438677"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cs typeface="Calibri"/>
                </a:rPr>
                <a:t>A</a:t>
              </a:r>
              <a:endParaRPr lang="en-US" sz="1200" dirty="0"/>
            </a:p>
          </p:txBody>
        </p:sp>
        <p:sp>
          <p:nvSpPr>
            <p:cNvPr id="83" name="TextBox 82">
              <a:extLst>
                <a:ext uri="{FF2B5EF4-FFF2-40B4-BE49-F238E27FC236}">
                  <a16:creationId xmlns:a16="http://schemas.microsoft.com/office/drawing/2014/main" id="{0D8B4B2B-2241-DD18-2633-6CB1A371EF61}"/>
                </a:ext>
              </a:extLst>
            </p:cNvPr>
            <p:cNvSpPr txBox="1"/>
            <p:nvPr/>
          </p:nvSpPr>
          <p:spPr>
            <a:xfrm>
              <a:off x="4813326" y="3547262"/>
              <a:ext cx="438677"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cs typeface="Calibri"/>
                </a:rPr>
                <a:t>B</a:t>
              </a:r>
              <a:endParaRPr lang="en-US" sz="1200" dirty="0"/>
            </a:p>
          </p:txBody>
        </p:sp>
        <p:sp>
          <p:nvSpPr>
            <p:cNvPr id="84" name="TextBox 83">
              <a:extLst>
                <a:ext uri="{FF2B5EF4-FFF2-40B4-BE49-F238E27FC236}">
                  <a16:creationId xmlns:a16="http://schemas.microsoft.com/office/drawing/2014/main" id="{3B2A5333-EA8F-6188-143D-817A4F0AED64}"/>
                </a:ext>
              </a:extLst>
            </p:cNvPr>
            <p:cNvSpPr txBox="1"/>
            <p:nvPr/>
          </p:nvSpPr>
          <p:spPr>
            <a:xfrm>
              <a:off x="6319320" y="3533666"/>
              <a:ext cx="438677"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cs typeface="Calibri"/>
                </a:rPr>
                <a:t>C</a:t>
              </a:r>
              <a:endParaRPr lang="en-US" sz="1200" dirty="0"/>
            </a:p>
          </p:txBody>
        </p:sp>
        <p:sp>
          <p:nvSpPr>
            <p:cNvPr id="85" name="TextBox 84">
              <a:extLst>
                <a:ext uri="{FF2B5EF4-FFF2-40B4-BE49-F238E27FC236}">
                  <a16:creationId xmlns:a16="http://schemas.microsoft.com/office/drawing/2014/main" id="{C5381E6A-19EB-0BC9-8749-C8B3B8C5C5BD}"/>
                </a:ext>
              </a:extLst>
            </p:cNvPr>
            <p:cNvSpPr txBox="1"/>
            <p:nvPr/>
          </p:nvSpPr>
          <p:spPr>
            <a:xfrm>
              <a:off x="7063350" y="3536448"/>
              <a:ext cx="438677"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cs typeface="Calibri"/>
                </a:rPr>
                <a:t>D</a:t>
              </a:r>
              <a:endParaRPr lang="en-US" sz="1200" dirty="0"/>
            </a:p>
          </p:txBody>
        </p:sp>
      </p:grpSp>
      <p:sp>
        <p:nvSpPr>
          <p:cNvPr id="90" name="Rectangle 89">
            <a:extLst>
              <a:ext uri="{FF2B5EF4-FFF2-40B4-BE49-F238E27FC236}">
                <a16:creationId xmlns:a16="http://schemas.microsoft.com/office/drawing/2014/main" id="{12545B86-9ED1-88D3-7B58-0A91EF2B1798}"/>
              </a:ext>
            </a:extLst>
          </p:cNvPr>
          <p:cNvSpPr/>
          <p:nvPr/>
        </p:nvSpPr>
        <p:spPr>
          <a:xfrm>
            <a:off x="3783224" y="2131064"/>
            <a:ext cx="1097280" cy="1097280"/>
          </a:xfrm>
          <a:prstGeom prst="rect">
            <a:avLst/>
          </a:prstGeom>
          <a:solidFill>
            <a:srgbClr val="FBF16B"/>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91440" bIns="0" rtlCol="0" anchor="ctr">
            <a:noAutofit/>
          </a:bodyPr>
          <a:lstStyle/>
          <a:p>
            <a:pPr algn="ctr"/>
            <a:r>
              <a:rPr lang="en-US" sz="1000" dirty="0">
                <a:solidFill>
                  <a:schemeClr val="tx1"/>
                </a:solidFill>
              </a:rPr>
              <a:t>Targeted Naloxone Distribution</a:t>
            </a:r>
          </a:p>
        </p:txBody>
      </p:sp>
      <p:sp>
        <p:nvSpPr>
          <p:cNvPr id="91" name="Rectangle 90">
            <a:extLst>
              <a:ext uri="{FF2B5EF4-FFF2-40B4-BE49-F238E27FC236}">
                <a16:creationId xmlns:a16="http://schemas.microsoft.com/office/drawing/2014/main" id="{CE20CBE4-178B-55F6-5422-2A1509FA32EB}"/>
              </a:ext>
            </a:extLst>
          </p:cNvPr>
          <p:cNvSpPr/>
          <p:nvPr/>
        </p:nvSpPr>
        <p:spPr>
          <a:xfrm>
            <a:off x="6335201" y="4526451"/>
            <a:ext cx="1097280" cy="1097280"/>
          </a:xfrm>
          <a:prstGeom prst="rect">
            <a:avLst/>
          </a:prstGeom>
          <a:solidFill>
            <a:srgbClr val="FBF16B"/>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91440" bIns="0" rtlCol="0" anchor="ctr">
            <a:noAutofit/>
          </a:bodyPr>
          <a:lstStyle/>
          <a:p>
            <a:pPr algn="ctr"/>
            <a:r>
              <a:rPr lang="en-US" sz="1000" dirty="0">
                <a:solidFill>
                  <a:schemeClr val="tx1"/>
                </a:solidFill>
              </a:rPr>
              <a:t>Academic Detailing</a:t>
            </a:r>
          </a:p>
        </p:txBody>
      </p:sp>
      <p:sp>
        <p:nvSpPr>
          <p:cNvPr id="92" name="Rectangle 91">
            <a:extLst>
              <a:ext uri="{FF2B5EF4-FFF2-40B4-BE49-F238E27FC236}">
                <a16:creationId xmlns:a16="http://schemas.microsoft.com/office/drawing/2014/main" id="{FE5ECFF3-F427-6522-364E-4ABCDB37450A}"/>
              </a:ext>
            </a:extLst>
          </p:cNvPr>
          <p:cNvSpPr/>
          <p:nvPr/>
        </p:nvSpPr>
        <p:spPr>
          <a:xfrm>
            <a:off x="6570919" y="1763523"/>
            <a:ext cx="1097280" cy="1097280"/>
          </a:xfrm>
          <a:prstGeom prst="rect">
            <a:avLst/>
          </a:prstGeom>
          <a:solidFill>
            <a:srgbClr val="FBF16B"/>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91440" bIns="0" rtlCol="0" anchor="ctr">
            <a:noAutofit/>
          </a:bodyPr>
          <a:lstStyle/>
          <a:p>
            <a:pPr algn="ctr"/>
            <a:r>
              <a:rPr lang="en-US" sz="1000" dirty="0">
                <a:solidFill>
                  <a:schemeClr val="tx1"/>
                </a:solidFill>
              </a:rPr>
              <a:t>911 Good Samaritan Laws</a:t>
            </a:r>
          </a:p>
        </p:txBody>
      </p:sp>
      <p:sp>
        <p:nvSpPr>
          <p:cNvPr id="93" name="Rectangle 92">
            <a:extLst>
              <a:ext uri="{FF2B5EF4-FFF2-40B4-BE49-F238E27FC236}">
                <a16:creationId xmlns:a16="http://schemas.microsoft.com/office/drawing/2014/main" id="{6686880F-622C-1480-B086-D51EFA64B1C1}"/>
              </a:ext>
            </a:extLst>
          </p:cNvPr>
          <p:cNvSpPr/>
          <p:nvPr/>
        </p:nvSpPr>
        <p:spPr>
          <a:xfrm>
            <a:off x="2436086" y="2110076"/>
            <a:ext cx="1097280" cy="1097280"/>
          </a:xfrm>
          <a:prstGeom prst="rect">
            <a:avLst/>
          </a:prstGeom>
          <a:solidFill>
            <a:srgbClr val="FBF16B"/>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91440" bIns="0" rtlCol="0" anchor="ctr">
            <a:noAutofit/>
          </a:bodyPr>
          <a:lstStyle/>
          <a:p>
            <a:pPr algn="ctr"/>
            <a:r>
              <a:rPr lang="en-US" sz="1000" dirty="0">
                <a:solidFill>
                  <a:schemeClr val="tx1"/>
                </a:solidFill>
              </a:rPr>
              <a:t>Screening for Fentanyl in routine clinical toxicology testing</a:t>
            </a:r>
          </a:p>
        </p:txBody>
      </p:sp>
    </p:spTree>
    <p:extLst>
      <p:ext uri="{BB962C8B-B14F-4D97-AF65-F5344CB8AC3E}">
        <p14:creationId xmlns:p14="http://schemas.microsoft.com/office/powerpoint/2010/main" val="2172898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1C4EA86-AEC5-5E92-BD76-980B334A72CC}"/>
              </a:ext>
            </a:extLst>
          </p:cNvPr>
          <p:cNvSpPr txBox="1">
            <a:spLocks/>
          </p:cNvSpPr>
          <p:nvPr/>
        </p:nvSpPr>
        <p:spPr>
          <a:xfrm>
            <a:off x="729918" y="1196264"/>
            <a:ext cx="4013532" cy="1714887"/>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sz="3200" dirty="0">
                <a:solidFill>
                  <a:schemeClr val="accent2">
                    <a:lumMod val="50000"/>
                  </a:schemeClr>
                </a:solidFill>
                <a:cs typeface="Calibri Light"/>
              </a:rPr>
              <a:t>Activity #1 </a:t>
            </a:r>
            <a:br>
              <a:rPr lang="en-US" sz="3200" dirty="0">
                <a:solidFill>
                  <a:schemeClr val="accent2">
                    <a:lumMod val="50000"/>
                  </a:schemeClr>
                </a:solidFill>
                <a:cs typeface="Calibri Light"/>
              </a:rPr>
            </a:br>
            <a:r>
              <a:rPr lang="en-US" sz="3200" dirty="0">
                <a:solidFill>
                  <a:schemeClr val="accent2">
                    <a:lumMod val="50000"/>
                  </a:schemeClr>
                </a:solidFill>
                <a:cs typeface="Calibri Light"/>
              </a:rPr>
              <a:t>Wrap-Up</a:t>
            </a:r>
            <a:endParaRPr lang="en-US" sz="3400" b="1" dirty="0">
              <a:solidFill>
                <a:schemeClr val="accent2">
                  <a:lumMod val="50000"/>
                </a:schemeClr>
              </a:solidFill>
            </a:endParaRPr>
          </a:p>
        </p:txBody>
      </p:sp>
      <p:sp>
        <p:nvSpPr>
          <p:cNvPr id="7" name="Content Placeholder 8">
            <a:extLst>
              <a:ext uri="{FF2B5EF4-FFF2-40B4-BE49-F238E27FC236}">
                <a16:creationId xmlns:a16="http://schemas.microsoft.com/office/drawing/2014/main" id="{71F691BD-FC47-C296-A62C-3155E729D844}"/>
              </a:ext>
            </a:extLst>
          </p:cNvPr>
          <p:cNvSpPr txBox="1">
            <a:spLocks/>
          </p:cNvSpPr>
          <p:nvPr/>
        </p:nvSpPr>
        <p:spPr>
          <a:xfrm>
            <a:off x="5875598" y="1236593"/>
            <a:ext cx="5325802" cy="426406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Nova" panose="020B05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Nova" panose="020B05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Nova"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Nova"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Nova"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1313" indent="-341313">
              <a:lnSpc>
                <a:spcPct val="110000"/>
              </a:lnSpc>
              <a:buFont typeface="Wingdings 3" panose="05040102010807070707" pitchFamily="18" charset="2"/>
              <a:buChar char="ª"/>
            </a:pPr>
            <a:r>
              <a:rPr lang="en-US" sz="1600" dirty="0">
                <a:solidFill>
                  <a:schemeClr val="bg1"/>
                </a:solidFill>
                <a:latin typeface="+mn-lt"/>
              </a:rPr>
              <a:t>What questions are there about how options were categorized by members?</a:t>
            </a:r>
          </a:p>
          <a:p>
            <a:pPr marL="341313" indent="-341313">
              <a:lnSpc>
                <a:spcPct val="110000"/>
              </a:lnSpc>
              <a:buFont typeface="Wingdings 3" panose="05040102010807070707" pitchFamily="18" charset="2"/>
              <a:buChar char="ª"/>
            </a:pPr>
            <a:r>
              <a:rPr lang="en-US" sz="1600" dirty="0">
                <a:solidFill>
                  <a:schemeClr val="bg1"/>
                </a:solidFill>
                <a:latin typeface="+mn-lt"/>
              </a:rPr>
              <a:t>What insights are coming up as we review options and how they are categorized?</a:t>
            </a:r>
          </a:p>
          <a:p>
            <a:pPr marL="341313" indent="-341313">
              <a:lnSpc>
                <a:spcPct val="110000"/>
              </a:lnSpc>
              <a:buFont typeface="Wingdings 3" panose="05040102010807070707" pitchFamily="18" charset="2"/>
              <a:buChar char="ª"/>
            </a:pPr>
            <a:r>
              <a:rPr lang="en-US" sz="1600" dirty="0">
                <a:solidFill>
                  <a:schemeClr val="bg1"/>
                </a:solidFill>
                <a:latin typeface="+mn-lt"/>
              </a:rPr>
              <a:t>Does anything need to be clarified before we move on to voting on our options?</a:t>
            </a:r>
          </a:p>
        </p:txBody>
      </p:sp>
      <p:sp>
        <p:nvSpPr>
          <p:cNvPr id="2" name="Slide Number Placeholder 1">
            <a:extLst>
              <a:ext uri="{FF2B5EF4-FFF2-40B4-BE49-F238E27FC236}">
                <a16:creationId xmlns:a16="http://schemas.microsoft.com/office/drawing/2014/main" id="{539EBCCE-82F4-A63E-538B-33518990D35F}"/>
              </a:ext>
            </a:extLst>
          </p:cNvPr>
          <p:cNvSpPr>
            <a:spLocks noGrp="1"/>
          </p:cNvSpPr>
          <p:nvPr>
            <p:ph type="sldNum" sz="quarter" idx="10"/>
          </p:nvPr>
        </p:nvSpPr>
        <p:spPr/>
        <p:txBody>
          <a:bodyPr/>
          <a:lstStyle/>
          <a:p>
            <a:fld id="{397FDA30-B8BA-4453-AFC9-28FC6CA5AD01}" type="slidenum">
              <a:rPr lang="en-GB" smtClean="0"/>
              <a:pPr/>
              <a:t>8</a:t>
            </a:fld>
            <a:endParaRPr lang="en-GB" dirty="0"/>
          </a:p>
        </p:txBody>
      </p:sp>
    </p:spTree>
    <p:extLst>
      <p:ext uri="{BB962C8B-B14F-4D97-AF65-F5344CB8AC3E}">
        <p14:creationId xmlns:p14="http://schemas.microsoft.com/office/powerpoint/2010/main" val="567631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a:extLst>
              <a:ext uri="{FF2B5EF4-FFF2-40B4-BE49-F238E27FC236}">
                <a16:creationId xmlns:a16="http://schemas.microsoft.com/office/drawing/2014/main" id="{DE000BD6-6BEA-4980-B508-5773BEBB8F89}"/>
              </a:ext>
            </a:extLst>
          </p:cNvPr>
          <p:cNvSpPr txBox="1">
            <a:spLocks/>
          </p:cNvSpPr>
          <p:nvPr/>
        </p:nvSpPr>
        <p:spPr>
          <a:xfrm>
            <a:off x="2182548" y="2279438"/>
            <a:ext cx="8509291" cy="849311"/>
          </a:xfrm>
          <a:prstGeom prst="rect">
            <a:avLst/>
          </a:prstGeom>
        </p:spPr>
        <p:txBody>
          <a:bodyPr vert="horz" lIns="0" tIns="45720" rIns="91440" bIns="4572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Aft>
                <a:spcPts val="600"/>
              </a:spcAft>
            </a:pPr>
            <a:r>
              <a:rPr lang="en-US" sz="4400" dirty="0">
                <a:solidFill>
                  <a:schemeClr val="bg1"/>
                </a:solidFill>
                <a:cs typeface="Calibri Light"/>
              </a:rPr>
              <a:t>Activity #2: Sticker Voting</a:t>
            </a:r>
          </a:p>
          <a:p>
            <a:pPr>
              <a:lnSpc>
                <a:spcPct val="100000"/>
              </a:lnSpc>
              <a:spcAft>
                <a:spcPts val="600"/>
              </a:spcAft>
            </a:pPr>
            <a:endParaRPr lang="en-US" sz="5000" b="1" dirty="0">
              <a:solidFill>
                <a:schemeClr val="bg1"/>
              </a:solidFill>
            </a:endParaRPr>
          </a:p>
        </p:txBody>
      </p:sp>
      <p:sp>
        <p:nvSpPr>
          <p:cNvPr id="2" name="Slide Number Placeholder 1">
            <a:extLst>
              <a:ext uri="{FF2B5EF4-FFF2-40B4-BE49-F238E27FC236}">
                <a16:creationId xmlns:a16="http://schemas.microsoft.com/office/drawing/2014/main" id="{DA1D0606-92F2-92CD-7F69-DF94C6D703B4}"/>
              </a:ext>
            </a:extLst>
          </p:cNvPr>
          <p:cNvSpPr>
            <a:spLocks noGrp="1"/>
          </p:cNvSpPr>
          <p:nvPr>
            <p:ph type="sldNum" sz="quarter" idx="10"/>
          </p:nvPr>
        </p:nvSpPr>
        <p:spPr/>
        <p:txBody>
          <a:bodyPr/>
          <a:lstStyle/>
          <a:p>
            <a:fld id="{397FDA30-B8BA-4453-AFC9-28FC6CA5AD01}" type="slidenum">
              <a:rPr lang="en-GB" smtClean="0"/>
              <a:pPr/>
              <a:t>9</a:t>
            </a:fld>
            <a:endParaRPr lang="en-GB" dirty="0"/>
          </a:p>
        </p:txBody>
      </p:sp>
      <p:sp>
        <p:nvSpPr>
          <p:cNvPr id="4" name="TextBox 3">
            <a:extLst>
              <a:ext uri="{FF2B5EF4-FFF2-40B4-BE49-F238E27FC236}">
                <a16:creationId xmlns:a16="http://schemas.microsoft.com/office/drawing/2014/main" id="{2881F6DA-8C51-58D6-4A04-85B71BECDD1F}"/>
              </a:ext>
            </a:extLst>
          </p:cNvPr>
          <p:cNvSpPr txBox="1"/>
          <p:nvPr/>
        </p:nvSpPr>
        <p:spPr>
          <a:xfrm>
            <a:off x="2182549" y="3128749"/>
            <a:ext cx="7826904" cy="1758366"/>
          </a:xfrm>
          <a:prstGeom prst="rect">
            <a:avLst/>
          </a:prstGeom>
          <a:noFill/>
        </p:spPr>
        <p:txBody>
          <a:bodyPr wrap="square" lIns="0" rtlCol="0">
            <a:spAutoFit/>
          </a:bodyPr>
          <a:lstStyle/>
          <a:p>
            <a:pPr>
              <a:lnSpc>
                <a:spcPct val="110000"/>
              </a:lnSpc>
            </a:pPr>
            <a:r>
              <a:rPr lang="en-US" sz="2000" dirty="0">
                <a:solidFill>
                  <a:schemeClr val="bg1"/>
                </a:solidFill>
                <a:cs typeface="Calibri" panose="020F0502020204030204"/>
              </a:rPr>
              <a:t>This activity will aid your partnership in group decision-making to identify your relevant items (i.e., evidence-based interventions </a:t>
            </a:r>
            <a:br>
              <a:rPr lang="en-US" sz="2000" dirty="0">
                <a:solidFill>
                  <a:schemeClr val="bg1"/>
                </a:solidFill>
                <a:cs typeface="Calibri" panose="020F0502020204030204"/>
              </a:rPr>
            </a:br>
            <a:r>
              <a:rPr lang="en-US" sz="2000" dirty="0">
                <a:solidFill>
                  <a:schemeClr val="bg1"/>
                </a:solidFill>
                <a:cs typeface="Calibri" panose="020F0502020204030204"/>
              </a:rPr>
              <a:t>or barriers to implementing these interventions) based on individual voting.</a:t>
            </a:r>
          </a:p>
          <a:p>
            <a:pPr>
              <a:lnSpc>
                <a:spcPct val="110000"/>
              </a:lnSpc>
            </a:pPr>
            <a:r>
              <a:rPr lang="en-US" sz="2000" dirty="0">
                <a:solidFill>
                  <a:schemeClr val="bg1"/>
                </a:solidFill>
                <a:latin typeface="Arial Nova" panose="020B0504020202020204" pitchFamily="34" charset="0"/>
              </a:rPr>
              <a:t> </a:t>
            </a:r>
          </a:p>
        </p:txBody>
      </p:sp>
    </p:spTree>
    <p:extLst>
      <p:ext uri="{BB962C8B-B14F-4D97-AF65-F5344CB8AC3E}">
        <p14:creationId xmlns:p14="http://schemas.microsoft.com/office/powerpoint/2010/main" val="1895613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Amplifier Suite Module 3">
      <a:dk1>
        <a:sysClr val="windowText" lastClr="000000"/>
      </a:dk1>
      <a:lt1>
        <a:sysClr val="window" lastClr="FFFFFF"/>
      </a:lt1>
      <a:dk2>
        <a:srgbClr val="44546A"/>
      </a:dk2>
      <a:lt2>
        <a:srgbClr val="E7E6E6"/>
      </a:lt2>
      <a:accent1>
        <a:srgbClr val="A85697"/>
      </a:accent1>
      <a:accent2>
        <a:srgbClr val="9B4384"/>
      </a:accent2>
      <a:accent3>
        <a:srgbClr val="F7F3EF"/>
      </a:accent3>
      <a:accent4>
        <a:srgbClr val="A5A5A5"/>
      </a:accent4>
      <a:accent5>
        <a:srgbClr val="3E3067"/>
      </a:accent5>
      <a:accent6>
        <a:srgbClr val="70AD47"/>
      </a:accent6>
      <a:hlink>
        <a:srgbClr val="0563C1"/>
      </a:hlink>
      <a:folHlink>
        <a:srgbClr val="954F72"/>
      </a:folHlink>
    </a:clrScheme>
    <a:fontScheme name="Fit">
      <a:majorFont>
        <a:latin typeface="Open Sans Extrabold"/>
        <a:ea typeface=""/>
        <a:cs typeface=""/>
      </a:majorFont>
      <a:minorFont>
        <a:latin typeface="Open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96759fd9-ae76-458b-b034-ff79911311b3">
      <Terms xmlns="http://schemas.microsoft.com/office/infopath/2007/PartnerControls"/>
    </lcf76f155ced4ddcb4097134ff3c332f>
    <TaxCatchAll xmlns="1db1a4da-f074-440c-a7da-18b75f198bc9"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21BE36E052FEF43B841903E4CB7377C" ma:contentTypeVersion="16" ma:contentTypeDescription="Create a new document." ma:contentTypeScope="" ma:versionID="1b6aabfe3d56d03c8defb45e7cf49ed7">
  <xsd:schema xmlns:xsd="http://www.w3.org/2001/XMLSchema" xmlns:xs="http://www.w3.org/2001/XMLSchema" xmlns:p="http://schemas.microsoft.com/office/2006/metadata/properties" xmlns:ns2="96759fd9-ae76-458b-b034-ff79911311b3" xmlns:ns3="1db1a4da-f074-440c-a7da-18b75f198bc9" targetNamespace="http://schemas.microsoft.com/office/2006/metadata/properties" ma:root="true" ma:fieldsID="5b9a1eac184d1db77bb45a1d6c98ee37" ns2:_="" ns3:_="">
    <xsd:import namespace="96759fd9-ae76-458b-b034-ff79911311b3"/>
    <xsd:import namespace="1db1a4da-f074-440c-a7da-18b75f198bc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759fd9-ae76-458b-b034-ff79911311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4c5ea74-d56c-488c-8f42-661e14919e3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db1a4da-f074-440c-a7da-18b75f198bc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571a1f9-b804-4589-b7ba-4a67b76b4789}" ma:internalName="TaxCatchAll" ma:showField="CatchAllData" ma:web="1db1a4da-f074-440c-a7da-18b75f198bc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DE9BDB-25EE-4F1F-BE87-ABDDF85AD9E2}">
  <ds:schemaRefs>
    <ds:schemaRef ds:uri="http://schemas.microsoft.com/sharepoint/v3/contenttype/forms"/>
  </ds:schemaRefs>
</ds:datastoreItem>
</file>

<file path=customXml/itemProps2.xml><?xml version="1.0" encoding="utf-8"?>
<ds:datastoreItem xmlns:ds="http://schemas.openxmlformats.org/officeDocument/2006/customXml" ds:itemID="{8A4B7427-40AF-43C8-9F11-7516816B605A}">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181C4C8-8031-4A6E-AA24-D7C89EF04E81}"/>
</file>

<file path=docProps/app.xml><?xml version="1.0" encoding="utf-8"?>
<Properties xmlns="http://schemas.openxmlformats.org/officeDocument/2006/extended-properties" xmlns:vt="http://schemas.openxmlformats.org/officeDocument/2006/docPropsVTypes">
  <Template>office theme</Template>
  <TotalTime>2068</TotalTime>
  <Words>1569</Words>
  <Application>Microsoft Office PowerPoint</Application>
  <PresentationFormat>Widescreen</PresentationFormat>
  <Paragraphs>172</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Arial Nova</vt:lpstr>
      <vt:lpstr>Calibri</vt:lpstr>
      <vt:lpstr>Open Sans</vt:lpstr>
      <vt:lpstr>Open Sans Extrabold</vt:lpstr>
      <vt:lpstr>Wingdings 3</vt:lpstr>
      <vt:lpstr>office theme</vt:lpstr>
      <vt:lpstr>PowerPoint Presentation</vt:lpstr>
      <vt:lpstr>PowerPoint Presentation</vt:lpstr>
      <vt:lpstr>PowerPoint Presentation</vt:lpstr>
      <vt:lpstr>PowerPoint Presentation</vt:lpstr>
      <vt:lpstr>Organizing Our Options</vt:lpstr>
      <vt:lpstr>Practice Example: Evidence-Based Interventions</vt:lpstr>
      <vt:lpstr>Practice Example: Evidence-Based Interventions</vt:lpstr>
      <vt:lpstr>PowerPoint Presentation</vt:lpstr>
      <vt:lpstr>PowerPoint Presentation</vt:lpstr>
      <vt:lpstr>Practice Example: Voting Activity</vt:lpstr>
      <vt:lpstr>Practice Example: Voting Activity Results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h</dc:title>
  <dc:creator>Nic Knepp</dc:creator>
  <cp:lastModifiedBy>Meghan -</cp:lastModifiedBy>
  <cp:revision>370</cp:revision>
  <dcterms:created xsi:type="dcterms:W3CDTF">2021-04-20T03:17:23Z</dcterms:created>
  <dcterms:modified xsi:type="dcterms:W3CDTF">2022-06-13T21:38:10Z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b94a7b8-f06c-4dfe-bdcc-9b548fd58c31_Enabled">
    <vt:lpwstr>true</vt:lpwstr>
  </property>
  <property fmtid="{D5CDD505-2E9C-101B-9397-08002B2CF9AE}" pid="3" name="MSIP_Label_7b94a7b8-f06c-4dfe-bdcc-9b548fd58c31_SetDate">
    <vt:lpwstr>2021-11-01T19:29:03Z</vt:lpwstr>
  </property>
  <property fmtid="{D5CDD505-2E9C-101B-9397-08002B2CF9AE}" pid="4" name="MSIP_Label_7b94a7b8-f06c-4dfe-bdcc-9b548fd58c31_Method">
    <vt:lpwstr>Privileged</vt:lpwstr>
  </property>
  <property fmtid="{D5CDD505-2E9C-101B-9397-08002B2CF9AE}" pid="5" name="MSIP_Label_7b94a7b8-f06c-4dfe-bdcc-9b548fd58c31_Name">
    <vt:lpwstr>7b94a7b8-f06c-4dfe-bdcc-9b548fd58c31</vt:lpwstr>
  </property>
  <property fmtid="{D5CDD505-2E9C-101B-9397-08002B2CF9AE}" pid="6" name="MSIP_Label_7b94a7b8-f06c-4dfe-bdcc-9b548fd58c31_SiteId">
    <vt:lpwstr>9ce70869-60db-44fd-abe8-d2767077fc8f</vt:lpwstr>
  </property>
  <property fmtid="{D5CDD505-2E9C-101B-9397-08002B2CF9AE}" pid="7" name="MSIP_Label_7b94a7b8-f06c-4dfe-bdcc-9b548fd58c31_ActionId">
    <vt:lpwstr>058d2a83-99de-4111-aebb-0c1487d81bb2</vt:lpwstr>
  </property>
  <property fmtid="{D5CDD505-2E9C-101B-9397-08002B2CF9AE}" pid="8" name="MSIP_Label_7b94a7b8-f06c-4dfe-bdcc-9b548fd58c31_ContentBits">
    <vt:lpwstr>0</vt:lpwstr>
  </property>
  <property fmtid="{D5CDD505-2E9C-101B-9397-08002B2CF9AE}" pid="9" name="ContentTypeId">
    <vt:lpwstr>0x010100021BE36E052FEF43B841903E4CB7377C</vt:lpwstr>
  </property>
</Properties>
</file>