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4"/>
  </p:notesMasterIdLst>
  <p:handoutMasterIdLst>
    <p:handoutMasterId r:id="rId25"/>
  </p:handoutMasterIdLst>
  <p:sldIdLst>
    <p:sldId id="256" r:id="rId2"/>
    <p:sldId id="370" r:id="rId3"/>
    <p:sldId id="382" r:id="rId4"/>
    <p:sldId id="371" r:id="rId5"/>
    <p:sldId id="372" r:id="rId6"/>
    <p:sldId id="366" r:id="rId7"/>
    <p:sldId id="374" r:id="rId8"/>
    <p:sldId id="373" r:id="rId9"/>
    <p:sldId id="365" r:id="rId10"/>
    <p:sldId id="369" r:id="rId11"/>
    <p:sldId id="376" r:id="rId12"/>
    <p:sldId id="375" r:id="rId13"/>
    <p:sldId id="354" r:id="rId14"/>
    <p:sldId id="358" r:id="rId15"/>
    <p:sldId id="355" r:id="rId16"/>
    <p:sldId id="383" r:id="rId17"/>
    <p:sldId id="384" r:id="rId18"/>
    <p:sldId id="385" r:id="rId19"/>
    <p:sldId id="357" r:id="rId20"/>
    <p:sldId id="356" r:id="rId21"/>
    <p:sldId id="364" r:id="rId22"/>
    <p:sldId id="386" r:id="rId2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93182" autoAdjust="0"/>
  </p:normalViewPr>
  <p:slideViewPr>
    <p:cSldViewPr>
      <p:cViewPr varScale="1">
        <p:scale>
          <a:sx n="103" d="100"/>
          <a:sy n="103" d="100"/>
        </p:scale>
        <p:origin x="756" y="120"/>
      </p:cViewPr>
      <p:guideLst>
        <p:guide orient="horz" pos="2160"/>
        <p:guide pos="2880"/>
      </p:guideLst>
    </p:cSldViewPr>
  </p:slideViewPr>
  <p:outlineViewPr>
    <p:cViewPr>
      <p:scale>
        <a:sx n="33" d="100"/>
        <a:sy n="33" d="100"/>
      </p:scale>
      <p:origin x="0" y="3992"/>
    </p:cViewPr>
  </p:outlineViewPr>
  <p:notesTextViewPr>
    <p:cViewPr>
      <p:scale>
        <a:sx n="100" d="100"/>
        <a:sy n="100" d="100"/>
      </p:scale>
      <p:origin x="0" y="0"/>
    </p:cViewPr>
  </p:notesTextViewPr>
  <p:sorterViewPr>
    <p:cViewPr>
      <p:scale>
        <a:sx n="125" d="100"/>
        <a:sy n="125"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wuradavid:Downloads:Workbook1%20(vers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wuradavid:Downloads:Workbook1%20(version%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wuradavid:Downloads:Workbook1%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Sheet1!$B$4</c:f>
              <c:strCache>
                <c:ptCount val="1"/>
                <c:pt idx="0">
                  <c:v>Butts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Sheet1!$C$3:$G$3</c:f>
              <c:strCache>
                <c:ptCount val="5"/>
                <c:pt idx="0">
                  <c:v>Drug Abuse</c:v>
                </c:pt>
                <c:pt idx="1">
                  <c:v>Alcohol Abuse</c:v>
                </c:pt>
                <c:pt idx="2">
                  <c:v>Overweight</c:v>
                </c:pt>
                <c:pt idx="3">
                  <c:v>Unsafe Sex</c:v>
                </c:pt>
                <c:pt idx="4">
                  <c:v>Texting while driving</c:v>
                </c:pt>
              </c:strCache>
            </c:strRef>
          </c:cat>
          <c:val>
            <c:numRef>
              <c:f>Sheet1!$C$4:$G$4</c:f>
              <c:numCache>
                <c:formatCode>General</c:formatCode>
                <c:ptCount val="5"/>
                <c:pt idx="0">
                  <c:v>48.5</c:v>
                </c:pt>
                <c:pt idx="1">
                  <c:v>33</c:v>
                </c:pt>
                <c:pt idx="2">
                  <c:v>44.6</c:v>
                </c:pt>
                <c:pt idx="3">
                  <c:v>26.2</c:v>
                </c:pt>
                <c:pt idx="4">
                  <c:v>20.2</c:v>
                </c:pt>
              </c:numCache>
            </c:numRef>
          </c:val>
          <c:extLst>
            <c:ext xmlns:c16="http://schemas.microsoft.com/office/drawing/2014/chart" uri="{C3380CC4-5D6E-409C-BE32-E72D297353CC}">
              <c16:uniqueId val="{00000000-6397-421C-8AEC-8284EB558520}"/>
            </c:ext>
          </c:extLst>
        </c:ser>
        <c:ser>
          <c:idx val="1"/>
          <c:order val="1"/>
          <c:tx>
            <c:strRef>
              <c:f>Sheet1!$B$5</c:f>
              <c:strCache>
                <c:ptCount val="1"/>
                <c:pt idx="0">
                  <c:v>Lamar</c:v>
                </c:pt>
              </c:strCache>
            </c:strRef>
          </c:tx>
          <c:invertIfNegative val="0"/>
          <c:cat>
            <c:strRef>
              <c:f>Sheet1!$C$3:$G$3</c:f>
              <c:strCache>
                <c:ptCount val="5"/>
                <c:pt idx="0">
                  <c:v>Drug Abuse</c:v>
                </c:pt>
                <c:pt idx="1">
                  <c:v>Alcohol Abuse</c:v>
                </c:pt>
                <c:pt idx="2">
                  <c:v>Overweight</c:v>
                </c:pt>
                <c:pt idx="3">
                  <c:v>Unsafe Sex</c:v>
                </c:pt>
                <c:pt idx="4">
                  <c:v>Texting while driving</c:v>
                </c:pt>
              </c:strCache>
            </c:strRef>
          </c:cat>
          <c:val>
            <c:numRef>
              <c:f>Sheet1!$C$5:$G$5</c:f>
              <c:numCache>
                <c:formatCode>General</c:formatCode>
                <c:ptCount val="5"/>
                <c:pt idx="0">
                  <c:v>47.2</c:v>
                </c:pt>
                <c:pt idx="1">
                  <c:v>46.3</c:v>
                </c:pt>
                <c:pt idx="2">
                  <c:v>39.800000000000004</c:v>
                </c:pt>
                <c:pt idx="3">
                  <c:v>25.7</c:v>
                </c:pt>
                <c:pt idx="4">
                  <c:v>18.399999999999999</c:v>
                </c:pt>
              </c:numCache>
            </c:numRef>
          </c:val>
          <c:extLst>
            <c:ext xmlns:c16="http://schemas.microsoft.com/office/drawing/2014/chart" uri="{C3380CC4-5D6E-409C-BE32-E72D297353CC}">
              <c16:uniqueId val="{00000001-6397-421C-8AEC-8284EB558520}"/>
            </c:ext>
          </c:extLst>
        </c:ser>
        <c:ser>
          <c:idx val="2"/>
          <c:order val="2"/>
          <c:tx>
            <c:strRef>
              <c:f>Sheet1!$B$6</c:f>
              <c:strCache>
                <c:ptCount val="1"/>
                <c:pt idx="0">
                  <c:v>Fayette</c:v>
                </c:pt>
              </c:strCache>
            </c:strRef>
          </c:tx>
          <c:invertIfNegative val="0"/>
          <c:cat>
            <c:strRef>
              <c:f>Sheet1!$C$3:$G$3</c:f>
              <c:strCache>
                <c:ptCount val="5"/>
                <c:pt idx="0">
                  <c:v>Drug Abuse</c:v>
                </c:pt>
                <c:pt idx="1">
                  <c:v>Alcohol Abuse</c:v>
                </c:pt>
                <c:pt idx="2">
                  <c:v>Overweight</c:v>
                </c:pt>
                <c:pt idx="3">
                  <c:v>Unsafe Sex</c:v>
                </c:pt>
                <c:pt idx="4">
                  <c:v>Texting while driving</c:v>
                </c:pt>
              </c:strCache>
            </c:strRef>
          </c:cat>
          <c:val>
            <c:numRef>
              <c:f>Sheet1!$C$6:$G$6</c:f>
              <c:numCache>
                <c:formatCode>General</c:formatCode>
                <c:ptCount val="5"/>
                <c:pt idx="0">
                  <c:v>32.1</c:v>
                </c:pt>
                <c:pt idx="1">
                  <c:v>43.3</c:v>
                </c:pt>
                <c:pt idx="2">
                  <c:v>52.9</c:v>
                </c:pt>
                <c:pt idx="3">
                  <c:v>7</c:v>
                </c:pt>
                <c:pt idx="4">
                  <c:v>38.5</c:v>
                </c:pt>
              </c:numCache>
            </c:numRef>
          </c:val>
          <c:extLst>
            <c:ext xmlns:c16="http://schemas.microsoft.com/office/drawing/2014/chart" uri="{C3380CC4-5D6E-409C-BE32-E72D297353CC}">
              <c16:uniqueId val="{00000002-6397-421C-8AEC-8284EB558520}"/>
            </c:ext>
          </c:extLst>
        </c:ser>
        <c:ser>
          <c:idx val="3"/>
          <c:order val="3"/>
          <c:tx>
            <c:strRef>
              <c:f>Sheet1!$B$7</c:f>
              <c:strCache>
                <c:ptCount val="1"/>
                <c:pt idx="0">
                  <c:v>Spalding</c:v>
                </c:pt>
              </c:strCache>
            </c:strRef>
          </c:tx>
          <c:invertIfNegative val="0"/>
          <c:cat>
            <c:strRef>
              <c:f>Sheet1!$C$3:$G$3</c:f>
              <c:strCache>
                <c:ptCount val="5"/>
                <c:pt idx="0">
                  <c:v>Drug Abuse</c:v>
                </c:pt>
                <c:pt idx="1">
                  <c:v>Alcohol Abuse</c:v>
                </c:pt>
                <c:pt idx="2">
                  <c:v>Overweight</c:v>
                </c:pt>
                <c:pt idx="3">
                  <c:v>Unsafe Sex</c:v>
                </c:pt>
                <c:pt idx="4">
                  <c:v>Texting while driving</c:v>
                </c:pt>
              </c:strCache>
            </c:strRef>
          </c:cat>
          <c:val>
            <c:numRef>
              <c:f>Sheet1!$C$7:$G$7</c:f>
              <c:numCache>
                <c:formatCode>General</c:formatCode>
                <c:ptCount val="5"/>
                <c:pt idx="0">
                  <c:v>56.3</c:v>
                </c:pt>
                <c:pt idx="1">
                  <c:v>40.6</c:v>
                </c:pt>
                <c:pt idx="2">
                  <c:v>30.8</c:v>
                </c:pt>
                <c:pt idx="3">
                  <c:v>28.9</c:v>
                </c:pt>
                <c:pt idx="4">
                  <c:v>17.899999999999999</c:v>
                </c:pt>
              </c:numCache>
            </c:numRef>
          </c:val>
          <c:extLst>
            <c:ext xmlns:c16="http://schemas.microsoft.com/office/drawing/2014/chart" uri="{C3380CC4-5D6E-409C-BE32-E72D297353CC}">
              <c16:uniqueId val="{00000003-6397-421C-8AEC-8284EB558520}"/>
            </c:ext>
          </c:extLst>
        </c:ser>
        <c:ser>
          <c:idx val="4"/>
          <c:order val="4"/>
          <c:tx>
            <c:strRef>
              <c:f>Sheet1!$B$8</c:f>
              <c:strCache>
                <c:ptCount val="1"/>
                <c:pt idx="0">
                  <c:v>Troup</c:v>
                </c:pt>
              </c:strCache>
            </c:strRef>
          </c:tx>
          <c:invertIfNegative val="0"/>
          <c:cat>
            <c:strRef>
              <c:f>Sheet1!$C$3:$G$3</c:f>
              <c:strCache>
                <c:ptCount val="5"/>
                <c:pt idx="0">
                  <c:v>Drug Abuse</c:v>
                </c:pt>
                <c:pt idx="1">
                  <c:v>Alcohol Abuse</c:v>
                </c:pt>
                <c:pt idx="2">
                  <c:v>Overweight</c:v>
                </c:pt>
                <c:pt idx="3">
                  <c:v>Unsafe Sex</c:v>
                </c:pt>
                <c:pt idx="4">
                  <c:v>Texting while driving</c:v>
                </c:pt>
              </c:strCache>
            </c:strRef>
          </c:cat>
          <c:val>
            <c:numRef>
              <c:f>Sheet1!$C$8:$G$8</c:f>
              <c:numCache>
                <c:formatCode>General</c:formatCode>
                <c:ptCount val="5"/>
                <c:pt idx="0">
                  <c:v>58.1</c:v>
                </c:pt>
                <c:pt idx="1">
                  <c:v>42.6</c:v>
                </c:pt>
                <c:pt idx="2">
                  <c:v>29.5</c:v>
                </c:pt>
                <c:pt idx="3">
                  <c:v>26.8</c:v>
                </c:pt>
                <c:pt idx="4">
                  <c:v>16.399999999999999</c:v>
                </c:pt>
              </c:numCache>
            </c:numRef>
          </c:val>
          <c:extLst>
            <c:ext xmlns:c16="http://schemas.microsoft.com/office/drawing/2014/chart" uri="{C3380CC4-5D6E-409C-BE32-E72D297353CC}">
              <c16:uniqueId val="{00000004-6397-421C-8AEC-8284EB558520}"/>
            </c:ext>
          </c:extLst>
        </c:ser>
        <c:dLbls>
          <c:showLegendKey val="0"/>
          <c:showVal val="0"/>
          <c:showCatName val="0"/>
          <c:showSerName val="0"/>
          <c:showPercent val="0"/>
          <c:showBubbleSize val="0"/>
        </c:dLbls>
        <c:gapWidth val="150"/>
        <c:axId val="75728384"/>
        <c:axId val="75729920"/>
      </c:barChart>
      <c:catAx>
        <c:axId val="75728384"/>
        <c:scaling>
          <c:orientation val="minMax"/>
        </c:scaling>
        <c:delete val="0"/>
        <c:axPos val="b"/>
        <c:numFmt formatCode="General" sourceLinked="0"/>
        <c:majorTickMark val="out"/>
        <c:minorTickMark val="none"/>
        <c:tickLblPos val="nextTo"/>
        <c:txPr>
          <a:bodyPr/>
          <a:lstStyle/>
          <a:p>
            <a:pPr>
              <a:defRPr b="1" i="0">
                <a:latin typeface="+mj-lt"/>
              </a:defRPr>
            </a:pPr>
            <a:endParaRPr lang="en-US"/>
          </a:p>
        </c:txPr>
        <c:crossAx val="75729920"/>
        <c:crosses val="autoZero"/>
        <c:auto val="1"/>
        <c:lblAlgn val="ctr"/>
        <c:lblOffset val="100"/>
        <c:noMultiLvlLbl val="0"/>
      </c:catAx>
      <c:valAx>
        <c:axId val="75729920"/>
        <c:scaling>
          <c:orientation val="minMax"/>
        </c:scaling>
        <c:delete val="0"/>
        <c:axPos val="l"/>
        <c:numFmt formatCode="General" sourceLinked="1"/>
        <c:majorTickMark val="out"/>
        <c:minorTickMark val="none"/>
        <c:tickLblPos val="nextTo"/>
        <c:crossAx val="75728384"/>
        <c:crosses val="autoZero"/>
        <c:crossBetween val="between"/>
      </c:valAx>
    </c:plotArea>
    <c:legend>
      <c:legendPos val="r"/>
      <c:overlay val="0"/>
      <c:txPr>
        <a:bodyPr/>
        <a:lstStyle/>
        <a:p>
          <a:pPr>
            <a:defRPr sz="1200" b="1" i="0">
              <a:latin typeface="+mj-lt"/>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Sheet1!$B$12</c:f>
              <c:strCache>
                <c:ptCount val="1"/>
                <c:pt idx="0">
                  <c:v>Upson</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Sheet1!$C$11:$H$11</c:f>
              <c:strCache>
                <c:ptCount val="6"/>
                <c:pt idx="0">
                  <c:v>Cancer</c:v>
                </c:pt>
                <c:pt idx="1">
                  <c:v>HTN</c:v>
                </c:pt>
                <c:pt idx="2">
                  <c:v>DM</c:v>
                </c:pt>
                <c:pt idx="3">
                  <c:v>Heart Dx</c:v>
                </c:pt>
                <c:pt idx="4">
                  <c:v>Mental Health</c:v>
                </c:pt>
                <c:pt idx="5">
                  <c:v>STDs</c:v>
                </c:pt>
              </c:strCache>
            </c:strRef>
          </c:cat>
          <c:val>
            <c:numRef>
              <c:f>Sheet1!$C$12:$H$12</c:f>
              <c:numCache>
                <c:formatCode>General</c:formatCode>
                <c:ptCount val="6"/>
                <c:pt idx="0">
                  <c:v>49.4</c:v>
                </c:pt>
                <c:pt idx="1">
                  <c:v>27.7</c:v>
                </c:pt>
                <c:pt idx="2">
                  <c:v>35.200000000000003</c:v>
                </c:pt>
                <c:pt idx="3">
                  <c:v>27.3</c:v>
                </c:pt>
                <c:pt idx="4">
                  <c:v>13.5</c:v>
                </c:pt>
                <c:pt idx="5">
                  <c:v>23.2</c:v>
                </c:pt>
              </c:numCache>
            </c:numRef>
          </c:val>
          <c:smooth val="0"/>
          <c:extLst>
            <c:ext xmlns:c16="http://schemas.microsoft.com/office/drawing/2014/chart" uri="{C3380CC4-5D6E-409C-BE32-E72D297353CC}">
              <c16:uniqueId val="{00000000-16D3-4021-8386-0CA1F17E7064}"/>
            </c:ext>
          </c:extLst>
        </c:ser>
        <c:ser>
          <c:idx val="1"/>
          <c:order val="1"/>
          <c:tx>
            <c:strRef>
              <c:f>Sheet1!$B$13</c:f>
              <c:strCache>
                <c:ptCount val="1"/>
                <c:pt idx="0">
                  <c:v>Lamar</c:v>
                </c:pt>
              </c:strCache>
            </c:strRef>
          </c:tx>
          <c:cat>
            <c:strRef>
              <c:f>Sheet1!$C$11:$H$11</c:f>
              <c:strCache>
                <c:ptCount val="6"/>
                <c:pt idx="0">
                  <c:v>Cancer</c:v>
                </c:pt>
                <c:pt idx="1">
                  <c:v>HTN</c:v>
                </c:pt>
                <c:pt idx="2">
                  <c:v>DM</c:v>
                </c:pt>
                <c:pt idx="3">
                  <c:v>Heart Dx</c:v>
                </c:pt>
                <c:pt idx="4">
                  <c:v>Mental Health</c:v>
                </c:pt>
                <c:pt idx="5">
                  <c:v>STDs</c:v>
                </c:pt>
              </c:strCache>
            </c:strRef>
          </c:cat>
          <c:val>
            <c:numRef>
              <c:f>Sheet1!$C$13:$H$13</c:f>
              <c:numCache>
                <c:formatCode>General</c:formatCode>
                <c:ptCount val="6"/>
                <c:pt idx="0">
                  <c:v>42.4</c:v>
                </c:pt>
                <c:pt idx="1">
                  <c:v>32.200000000000003</c:v>
                </c:pt>
                <c:pt idx="2">
                  <c:v>30.2</c:v>
                </c:pt>
                <c:pt idx="3">
                  <c:v>29.2</c:v>
                </c:pt>
                <c:pt idx="4">
                  <c:v>15</c:v>
                </c:pt>
                <c:pt idx="5">
                  <c:v>15.3</c:v>
                </c:pt>
              </c:numCache>
            </c:numRef>
          </c:val>
          <c:smooth val="0"/>
          <c:extLst>
            <c:ext xmlns:c16="http://schemas.microsoft.com/office/drawing/2014/chart" uri="{C3380CC4-5D6E-409C-BE32-E72D297353CC}">
              <c16:uniqueId val="{00000001-16D3-4021-8386-0CA1F17E7064}"/>
            </c:ext>
          </c:extLst>
        </c:ser>
        <c:ser>
          <c:idx val="2"/>
          <c:order val="2"/>
          <c:tx>
            <c:strRef>
              <c:f>Sheet1!$B$14</c:f>
              <c:strCache>
                <c:ptCount val="1"/>
                <c:pt idx="0">
                  <c:v>Fayette</c:v>
                </c:pt>
              </c:strCache>
            </c:strRef>
          </c:tx>
          <c:cat>
            <c:strRef>
              <c:f>Sheet1!$C$11:$H$11</c:f>
              <c:strCache>
                <c:ptCount val="6"/>
                <c:pt idx="0">
                  <c:v>Cancer</c:v>
                </c:pt>
                <c:pt idx="1">
                  <c:v>HTN</c:v>
                </c:pt>
                <c:pt idx="2">
                  <c:v>DM</c:v>
                </c:pt>
                <c:pt idx="3">
                  <c:v>Heart Dx</c:v>
                </c:pt>
                <c:pt idx="4">
                  <c:v>Mental Health</c:v>
                </c:pt>
                <c:pt idx="5">
                  <c:v>STDs</c:v>
                </c:pt>
              </c:strCache>
            </c:strRef>
          </c:cat>
          <c:val>
            <c:numRef>
              <c:f>Sheet1!$C$14:$H$14</c:f>
              <c:numCache>
                <c:formatCode>General</c:formatCode>
                <c:ptCount val="6"/>
                <c:pt idx="0">
                  <c:v>42.2</c:v>
                </c:pt>
                <c:pt idx="1">
                  <c:v>24.6</c:v>
                </c:pt>
                <c:pt idx="2">
                  <c:v>24.1</c:v>
                </c:pt>
                <c:pt idx="3">
                  <c:v>45.5</c:v>
                </c:pt>
                <c:pt idx="4">
                  <c:v>28.3</c:v>
                </c:pt>
                <c:pt idx="5">
                  <c:v>3.7</c:v>
                </c:pt>
              </c:numCache>
            </c:numRef>
          </c:val>
          <c:smooth val="0"/>
          <c:extLst>
            <c:ext xmlns:c16="http://schemas.microsoft.com/office/drawing/2014/chart" uri="{C3380CC4-5D6E-409C-BE32-E72D297353CC}">
              <c16:uniqueId val="{00000002-16D3-4021-8386-0CA1F17E7064}"/>
            </c:ext>
          </c:extLst>
        </c:ser>
        <c:ser>
          <c:idx val="3"/>
          <c:order val="3"/>
          <c:tx>
            <c:strRef>
              <c:f>Sheet1!$B$15</c:f>
              <c:strCache>
                <c:ptCount val="1"/>
                <c:pt idx="0">
                  <c:v>Spalding</c:v>
                </c:pt>
              </c:strCache>
            </c:strRef>
          </c:tx>
          <c:cat>
            <c:strRef>
              <c:f>Sheet1!$C$11:$H$11</c:f>
              <c:strCache>
                <c:ptCount val="6"/>
                <c:pt idx="0">
                  <c:v>Cancer</c:v>
                </c:pt>
                <c:pt idx="1">
                  <c:v>HTN</c:v>
                </c:pt>
                <c:pt idx="2">
                  <c:v>DM</c:v>
                </c:pt>
                <c:pt idx="3">
                  <c:v>Heart Dx</c:v>
                </c:pt>
                <c:pt idx="4">
                  <c:v>Mental Health</c:v>
                </c:pt>
                <c:pt idx="5">
                  <c:v>STDs</c:v>
                </c:pt>
              </c:strCache>
            </c:strRef>
          </c:cat>
          <c:val>
            <c:numRef>
              <c:f>Sheet1!$C$15:$H$15</c:f>
              <c:numCache>
                <c:formatCode>General</c:formatCode>
                <c:ptCount val="6"/>
                <c:pt idx="0">
                  <c:v>36.200000000000003</c:v>
                </c:pt>
                <c:pt idx="1">
                  <c:v>36.1</c:v>
                </c:pt>
                <c:pt idx="2">
                  <c:v>25</c:v>
                </c:pt>
                <c:pt idx="3">
                  <c:v>21</c:v>
                </c:pt>
                <c:pt idx="4">
                  <c:v>17.100000000000001</c:v>
                </c:pt>
                <c:pt idx="5">
                  <c:v>20.2</c:v>
                </c:pt>
              </c:numCache>
            </c:numRef>
          </c:val>
          <c:smooth val="0"/>
          <c:extLst>
            <c:ext xmlns:c16="http://schemas.microsoft.com/office/drawing/2014/chart" uri="{C3380CC4-5D6E-409C-BE32-E72D297353CC}">
              <c16:uniqueId val="{00000003-16D3-4021-8386-0CA1F17E7064}"/>
            </c:ext>
          </c:extLst>
        </c:ser>
        <c:ser>
          <c:idx val="4"/>
          <c:order val="4"/>
          <c:tx>
            <c:strRef>
              <c:f>Sheet1!$B$16</c:f>
              <c:strCache>
                <c:ptCount val="1"/>
                <c:pt idx="0">
                  <c:v>Troup</c:v>
                </c:pt>
              </c:strCache>
            </c:strRef>
          </c:tx>
          <c:cat>
            <c:strRef>
              <c:f>Sheet1!$C$11:$H$11</c:f>
              <c:strCache>
                <c:ptCount val="6"/>
                <c:pt idx="0">
                  <c:v>Cancer</c:v>
                </c:pt>
                <c:pt idx="1">
                  <c:v>HTN</c:v>
                </c:pt>
                <c:pt idx="2">
                  <c:v>DM</c:v>
                </c:pt>
                <c:pt idx="3">
                  <c:v>Heart Dx</c:v>
                </c:pt>
                <c:pt idx="4">
                  <c:v>Mental Health</c:v>
                </c:pt>
                <c:pt idx="5">
                  <c:v>STDs</c:v>
                </c:pt>
              </c:strCache>
            </c:strRef>
          </c:cat>
          <c:val>
            <c:numRef>
              <c:f>Sheet1!$C$16:$H$16</c:f>
              <c:numCache>
                <c:formatCode>General</c:formatCode>
                <c:ptCount val="6"/>
                <c:pt idx="0">
                  <c:v>39.9</c:v>
                </c:pt>
                <c:pt idx="1">
                  <c:v>34.9</c:v>
                </c:pt>
                <c:pt idx="2">
                  <c:v>21.5</c:v>
                </c:pt>
                <c:pt idx="3">
                  <c:v>22.5</c:v>
                </c:pt>
                <c:pt idx="4">
                  <c:v>19.100000000000001</c:v>
                </c:pt>
                <c:pt idx="5">
                  <c:v>23.8</c:v>
                </c:pt>
              </c:numCache>
            </c:numRef>
          </c:val>
          <c:smooth val="0"/>
          <c:extLst>
            <c:ext xmlns:c16="http://schemas.microsoft.com/office/drawing/2014/chart" uri="{C3380CC4-5D6E-409C-BE32-E72D297353CC}">
              <c16:uniqueId val="{00000004-16D3-4021-8386-0CA1F17E7064}"/>
            </c:ext>
          </c:extLst>
        </c:ser>
        <c:dLbls>
          <c:showLegendKey val="0"/>
          <c:showVal val="0"/>
          <c:showCatName val="0"/>
          <c:showSerName val="0"/>
          <c:showPercent val="0"/>
          <c:showBubbleSize val="0"/>
        </c:dLbls>
        <c:marker val="1"/>
        <c:smooth val="0"/>
        <c:axId val="132024576"/>
        <c:axId val="132050944"/>
      </c:lineChart>
      <c:catAx>
        <c:axId val="132024576"/>
        <c:scaling>
          <c:orientation val="minMax"/>
        </c:scaling>
        <c:delete val="0"/>
        <c:axPos val="b"/>
        <c:numFmt formatCode="General" sourceLinked="0"/>
        <c:majorTickMark val="out"/>
        <c:minorTickMark val="none"/>
        <c:tickLblPos val="nextTo"/>
        <c:txPr>
          <a:bodyPr/>
          <a:lstStyle/>
          <a:p>
            <a:pPr>
              <a:defRPr sz="1200" b="1" i="0">
                <a:latin typeface="+mj-lt"/>
              </a:defRPr>
            </a:pPr>
            <a:endParaRPr lang="en-US"/>
          </a:p>
        </c:txPr>
        <c:crossAx val="132050944"/>
        <c:crosses val="autoZero"/>
        <c:auto val="1"/>
        <c:lblAlgn val="ctr"/>
        <c:lblOffset val="100"/>
        <c:noMultiLvlLbl val="0"/>
      </c:catAx>
      <c:valAx>
        <c:axId val="132050944"/>
        <c:scaling>
          <c:orientation val="minMax"/>
        </c:scaling>
        <c:delete val="0"/>
        <c:axPos val="l"/>
        <c:numFmt formatCode="General" sourceLinked="1"/>
        <c:majorTickMark val="out"/>
        <c:minorTickMark val="none"/>
        <c:tickLblPos val="nextTo"/>
        <c:crossAx val="132024576"/>
        <c:crosses val="autoZero"/>
        <c:crossBetween val="between"/>
      </c:valAx>
    </c:plotArea>
    <c:legend>
      <c:legendPos val="r"/>
      <c:overlay val="0"/>
      <c:txPr>
        <a:bodyPr/>
        <a:lstStyle/>
        <a:p>
          <a:pPr>
            <a:defRPr sz="1200" b="1" i="0">
              <a:latin typeface="+mj-lt"/>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Sheet1!$B$20</c:f>
              <c:strCache>
                <c:ptCount val="1"/>
                <c:pt idx="0">
                  <c:v>Upson</c:v>
                </c:pt>
              </c:strCache>
            </c:strRef>
          </c:tx>
          <c:invertIfNegative val="0"/>
          <c:cat>
            <c:strRef>
              <c:f>Sheet1!$C$19:$G$19</c:f>
              <c:strCache>
                <c:ptCount val="5"/>
                <c:pt idx="0">
                  <c:v>Low Crime</c:v>
                </c:pt>
                <c:pt idx="1">
                  <c:v>Raise children</c:v>
                </c:pt>
                <c:pt idx="2">
                  <c:v>Access to care</c:v>
                </c:pt>
                <c:pt idx="3">
                  <c:v>Good Jobs</c:v>
                </c:pt>
                <c:pt idx="4">
                  <c:v>Good Schools</c:v>
                </c:pt>
              </c:strCache>
            </c:strRef>
          </c:cat>
          <c:val>
            <c:numRef>
              <c:f>Sheet1!$C$20:$G$20</c:f>
              <c:numCache>
                <c:formatCode>General</c:formatCode>
                <c:ptCount val="5"/>
                <c:pt idx="0">
                  <c:v>41.9</c:v>
                </c:pt>
                <c:pt idx="1">
                  <c:v>36</c:v>
                </c:pt>
                <c:pt idx="2">
                  <c:v>38.200000000000003</c:v>
                </c:pt>
                <c:pt idx="3">
                  <c:v>33.700000000000003</c:v>
                </c:pt>
                <c:pt idx="4">
                  <c:v>33.700000000000003</c:v>
                </c:pt>
              </c:numCache>
            </c:numRef>
          </c:val>
          <c:extLst>
            <c:ext xmlns:c16="http://schemas.microsoft.com/office/drawing/2014/chart" uri="{C3380CC4-5D6E-409C-BE32-E72D297353CC}">
              <c16:uniqueId val="{00000000-A698-4FB1-A912-FD781102FCF4}"/>
            </c:ext>
          </c:extLst>
        </c:ser>
        <c:ser>
          <c:idx val="1"/>
          <c:order val="1"/>
          <c:tx>
            <c:strRef>
              <c:f>Sheet1!$B$21</c:f>
              <c:strCache>
                <c:ptCount val="1"/>
                <c:pt idx="0">
                  <c:v>Lamar</c:v>
                </c:pt>
              </c:strCache>
            </c:strRef>
          </c:tx>
          <c:invertIfNegative val="0"/>
          <c:cat>
            <c:strRef>
              <c:f>Sheet1!$C$19:$G$19</c:f>
              <c:strCache>
                <c:ptCount val="5"/>
                <c:pt idx="0">
                  <c:v>Low Crime</c:v>
                </c:pt>
                <c:pt idx="1">
                  <c:v>Raise children</c:v>
                </c:pt>
                <c:pt idx="2">
                  <c:v>Access to care</c:v>
                </c:pt>
                <c:pt idx="3">
                  <c:v>Good Jobs</c:v>
                </c:pt>
                <c:pt idx="4">
                  <c:v>Good Schools</c:v>
                </c:pt>
              </c:strCache>
            </c:strRef>
          </c:cat>
          <c:val>
            <c:numRef>
              <c:f>Sheet1!$C$21:$G$21</c:f>
              <c:numCache>
                <c:formatCode>General</c:formatCode>
                <c:ptCount val="5"/>
                <c:pt idx="0">
                  <c:v>34.700000000000003</c:v>
                </c:pt>
                <c:pt idx="1">
                  <c:v>29.9</c:v>
                </c:pt>
                <c:pt idx="2">
                  <c:v>36.4</c:v>
                </c:pt>
                <c:pt idx="3">
                  <c:v>32.800000000000004</c:v>
                </c:pt>
                <c:pt idx="4">
                  <c:v>29.7</c:v>
                </c:pt>
              </c:numCache>
            </c:numRef>
          </c:val>
          <c:extLst>
            <c:ext xmlns:c16="http://schemas.microsoft.com/office/drawing/2014/chart" uri="{C3380CC4-5D6E-409C-BE32-E72D297353CC}">
              <c16:uniqueId val="{00000001-A698-4FB1-A912-FD781102FCF4}"/>
            </c:ext>
          </c:extLst>
        </c:ser>
        <c:ser>
          <c:idx val="2"/>
          <c:order val="2"/>
          <c:tx>
            <c:strRef>
              <c:f>Sheet1!$B$22</c:f>
              <c:strCache>
                <c:ptCount val="1"/>
                <c:pt idx="0">
                  <c:v>Fayette</c:v>
                </c:pt>
              </c:strCache>
            </c:strRef>
          </c:tx>
          <c:invertIfNegative val="0"/>
          <c:cat>
            <c:strRef>
              <c:f>Sheet1!$C$19:$G$19</c:f>
              <c:strCache>
                <c:ptCount val="5"/>
                <c:pt idx="0">
                  <c:v>Low Crime</c:v>
                </c:pt>
                <c:pt idx="1">
                  <c:v>Raise children</c:v>
                </c:pt>
                <c:pt idx="2">
                  <c:v>Access to care</c:v>
                </c:pt>
                <c:pt idx="3">
                  <c:v>Good Jobs</c:v>
                </c:pt>
                <c:pt idx="4">
                  <c:v>Good Schools</c:v>
                </c:pt>
              </c:strCache>
            </c:strRef>
          </c:cat>
          <c:val>
            <c:numRef>
              <c:f>Sheet1!$C$22:$G$22</c:f>
              <c:numCache>
                <c:formatCode>General</c:formatCode>
                <c:ptCount val="5"/>
                <c:pt idx="0">
                  <c:v>50.8</c:v>
                </c:pt>
                <c:pt idx="1">
                  <c:v>20.3</c:v>
                </c:pt>
                <c:pt idx="2">
                  <c:v>45.5</c:v>
                </c:pt>
                <c:pt idx="3">
                  <c:v>29.9</c:v>
                </c:pt>
                <c:pt idx="4">
                  <c:v>31</c:v>
                </c:pt>
              </c:numCache>
            </c:numRef>
          </c:val>
          <c:extLst>
            <c:ext xmlns:c16="http://schemas.microsoft.com/office/drawing/2014/chart" uri="{C3380CC4-5D6E-409C-BE32-E72D297353CC}">
              <c16:uniqueId val="{00000002-A698-4FB1-A912-FD781102FCF4}"/>
            </c:ext>
          </c:extLst>
        </c:ser>
        <c:ser>
          <c:idx val="3"/>
          <c:order val="3"/>
          <c:tx>
            <c:strRef>
              <c:f>Sheet1!$B$23</c:f>
              <c:strCache>
                <c:ptCount val="1"/>
                <c:pt idx="0">
                  <c:v>Spalding</c:v>
                </c:pt>
              </c:strCache>
            </c:strRef>
          </c:tx>
          <c:invertIfNegative val="0"/>
          <c:cat>
            <c:strRef>
              <c:f>Sheet1!$C$19:$G$19</c:f>
              <c:strCache>
                <c:ptCount val="5"/>
                <c:pt idx="0">
                  <c:v>Low Crime</c:v>
                </c:pt>
                <c:pt idx="1">
                  <c:v>Raise children</c:v>
                </c:pt>
                <c:pt idx="2">
                  <c:v>Access to care</c:v>
                </c:pt>
                <c:pt idx="3">
                  <c:v>Good Jobs</c:v>
                </c:pt>
                <c:pt idx="4">
                  <c:v>Good Schools</c:v>
                </c:pt>
              </c:strCache>
            </c:strRef>
          </c:cat>
          <c:val>
            <c:numRef>
              <c:f>Sheet1!$C$23:$G$23</c:f>
              <c:numCache>
                <c:formatCode>General</c:formatCode>
                <c:ptCount val="5"/>
                <c:pt idx="0">
                  <c:v>42.4</c:v>
                </c:pt>
                <c:pt idx="1">
                  <c:v>37.800000000000004</c:v>
                </c:pt>
                <c:pt idx="2">
                  <c:v>32.700000000000003</c:v>
                </c:pt>
                <c:pt idx="3">
                  <c:v>39.5</c:v>
                </c:pt>
                <c:pt idx="4">
                  <c:v>27.1</c:v>
                </c:pt>
              </c:numCache>
            </c:numRef>
          </c:val>
          <c:extLst>
            <c:ext xmlns:c16="http://schemas.microsoft.com/office/drawing/2014/chart" uri="{C3380CC4-5D6E-409C-BE32-E72D297353CC}">
              <c16:uniqueId val="{00000003-A698-4FB1-A912-FD781102FCF4}"/>
            </c:ext>
          </c:extLst>
        </c:ser>
        <c:ser>
          <c:idx val="4"/>
          <c:order val="4"/>
          <c:tx>
            <c:strRef>
              <c:f>Sheet1!$B$24</c:f>
              <c:strCache>
                <c:ptCount val="1"/>
                <c:pt idx="0">
                  <c:v>Troup</c:v>
                </c:pt>
              </c:strCache>
            </c:strRef>
          </c:tx>
          <c:invertIfNegative val="0"/>
          <c:cat>
            <c:strRef>
              <c:f>Sheet1!$C$19:$G$19</c:f>
              <c:strCache>
                <c:ptCount val="5"/>
                <c:pt idx="0">
                  <c:v>Low Crime</c:v>
                </c:pt>
                <c:pt idx="1">
                  <c:v>Raise children</c:v>
                </c:pt>
                <c:pt idx="2">
                  <c:v>Access to care</c:v>
                </c:pt>
                <c:pt idx="3">
                  <c:v>Good Jobs</c:v>
                </c:pt>
                <c:pt idx="4">
                  <c:v>Good Schools</c:v>
                </c:pt>
              </c:strCache>
            </c:strRef>
          </c:cat>
          <c:val>
            <c:numRef>
              <c:f>Sheet1!$C$24:$G$24</c:f>
              <c:numCache>
                <c:formatCode>General</c:formatCode>
                <c:ptCount val="5"/>
                <c:pt idx="0">
                  <c:v>37.9</c:v>
                </c:pt>
                <c:pt idx="1">
                  <c:v>37.6</c:v>
                </c:pt>
                <c:pt idx="2">
                  <c:v>33.9</c:v>
                </c:pt>
                <c:pt idx="3">
                  <c:v>37.6</c:v>
                </c:pt>
                <c:pt idx="4">
                  <c:v>26.8</c:v>
                </c:pt>
              </c:numCache>
            </c:numRef>
          </c:val>
          <c:extLst>
            <c:ext xmlns:c16="http://schemas.microsoft.com/office/drawing/2014/chart" uri="{C3380CC4-5D6E-409C-BE32-E72D297353CC}">
              <c16:uniqueId val="{00000004-A698-4FB1-A912-FD781102FCF4}"/>
            </c:ext>
          </c:extLst>
        </c:ser>
        <c:dLbls>
          <c:showLegendKey val="0"/>
          <c:showVal val="0"/>
          <c:showCatName val="0"/>
          <c:showSerName val="0"/>
          <c:showPercent val="0"/>
          <c:showBubbleSize val="0"/>
        </c:dLbls>
        <c:gapWidth val="150"/>
        <c:shape val="cylinder"/>
        <c:axId val="89545728"/>
        <c:axId val="89555712"/>
        <c:axId val="0"/>
      </c:bar3DChart>
      <c:catAx>
        <c:axId val="89545728"/>
        <c:scaling>
          <c:orientation val="minMax"/>
        </c:scaling>
        <c:delete val="0"/>
        <c:axPos val="b"/>
        <c:numFmt formatCode="General" sourceLinked="0"/>
        <c:majorTickMark val="out"/>
        <c:minorTickMark val="none"/>
        <c:tickLblPos val="nextTo"/>
        <c:txPr>
          <a:bodyPr/>
          <a:lstStyle/>
          <a:p>
            <a:pPr>
              <a:defRPr sz="1200" b="1" i="0">
                <a:latin typeface="+mj-lt"/>
              </a:defRPr>
            </a:pPr>
            <a:endParaRPr lang="en-US"/>
          </a:p>
        </c:txPr>
        <c:crossAx val="89555712"/>
        <c:crosses val="autoZero"/>
        <c:auto val="1"/>
        <c:lblAlgn val="ctr"/>
        <c:lblOffset val="100"/>
        <c:noMultiLvlLbl val="0"/>
      </c:catAx>
      <c:valAx>
        <c:axId val="89555712"/>
        <c:scaling>
          <c:orientation val="minMax"/>
        </c:scaling>
        <c:delete val="0"/>
        <c:axPos val="l"/>
        <c:numFmt formatCode="General" sourceLinked="1"/>
        <c:majorTickMark val="out"/>
        <c:minorTickMark val="none"/>
        <c:tickLblPos val="nextTo"/>
        <c:crossAx val="89545728"/>
        <c:crosses val="autoZero"/>
        <c:crossBetween val="between"/>
      </c:valAx>
    </c:plotArea>
    <c:legend>
      <c:legendPos val="r"/>
      <c:overlay val="0"/>
      <c:txPr>
        <a:bodyPr/>
        <a:lstStyle/>
        <a:p>
          <a:pPr>
            <a:defRPr sz="1200" b="1" i="0">
              <a:latin typeface="+mj-lt"/>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13696-C43B-0A42-A39C-769B7CB57938}" type="doc">
      <dgm:prSet loTypeId="urn:microsoft.com/office/officeart/2005/8/layout/bProcess3" loCatId="" qsTypeId="urn:microsoft.com/office/officeart/2005/8/quickstyle/simple4" qsCatId="simple" csTypeId="urn:microsoft.com/office/officeart/2005/8/colors/accent1_2" csCatId="accent1" phldr="1"/>
      <dgm:spPr/>
      <dgm:t>
        <a:bodyPr/>
        <a:lstStyle/>
        <a:p>
          <a:endParaRPr lang="en-US"/>
        </a:p>
      </dgm:t>
    </dgm:pt>
    <dgm:pt modelId="{87934803-D80D-B646-857A-E5799888703B}">
      <dgm:prSet phldrT="[Text]"/>
      <dgm:spPr/>
      <dgm:t>
        <a:bodyPr/>
        <a:lstStyle/>
        <a:p>
          <a:r>
            <a:rPr lang="en-US" dirty="0" smtClean="0"/>
            <a:t>Pre-application</a:t>
          </a:r>
          <a:endParaRPr lang="en-US" dirty="0"/>
        </a:p>
      </dgm:t>
    </dgm:pt>
    <dgm:pt modelId="{6D8F48C4-5959-B646-909E-EB1AAE780AD5}" type="parTrans" cxnId="{5AD10EF2-A130-3148-B93D-EE2D3A9F47E6}">
      <dgm:prSet/>
      <dgm:spPr/>
      <dgm:t>
        <a:bodyPr/>
        <a:lstStyle/>
        <a:p>
          <a:endParaRPr lang="en-US"/>
        </a:p>
      </dgm:t>
    </dgm:pt>
    <dgm:pt modelId="{DD68A643-C7C7-784B-A929-269CC92E4739}" type="sibTrans" cxnId="{5AD10EF2-A130-3148-B93D-EE2D3A9F47E6}">
      <dgm:prSet/>
      <dgm:spPr/>
      <dgm:t>
        <a:bodyPr/>
        <a:lstStyle/>
        <a:p>
          <a:endParaRPr lang="en-US"/>
        </a:p>
      </dgm:t>
    </dgm:pt>
    <dgm:pt modelId="{E8AB5DEF-FD7F-1D41-A2D3-8497D53B3064}">
      <dgm:prSet phldrT="[Text]"/>
      <dgm:spPr/>
      <dgm:t>
        <a:bodyPr/>
        <a:lstStyle/>
        <a:p>
          <a:r>
            <a:rPr lang="en-US" dirty="0" smtClean="0"/>
            <a:t>Application</a:t>
          </a:r>
          <a:endParaRPr lang="en-US" dirty="0"/>
        </a:p>
      </dgm:t>
    </dgm:pt>
    <dgm:pt modelId="{3BE60052-46C7-6148-818C-D3A22D54728B}" type="parTrans" cxnId="{5AD72C0C-164A-B347-B315-C7836E901DF1}">
      <dgm:prSet/>
      <dgm:spPr/>
      <dgm:t>
        <a:bodyPr/>
        <a:lstStyle/>
        <a:p>
          <a:endParaRPr lang="en-US"/>
        </a:p>
      </dgm:t>
    </dgm:pt>
    <dgm:pt modelId="{0F7FBB89-98BF-934A-A3D6-ADE86552609A}" type="sibTrans" cxnId="{5AD72C0C-164A-B347-B315-C7836E901DF1}">
      <dgm:prSet/>
      <dgm:spPr/>
      <dgm:t>
        <a:bodyPr/>
        <a:lstStyle/>
        <a:p>
          <a:endParaRPr lang="en-US"/>
        </a:p>
      </dgm:t>
    </dgm:pt>
    <dgm:pt modelId="{B4C0779A-A5C8-4D44-8B08-2685BC4FA06C}">
      <dgm:prSet phldrT="[Text]"/>
      <dgm:spPr/>
      <dgm:t>
        <a:bodyPr/>
        <a:lstStyle/>
        <a:p>
          <a:r>
            <a:rPr lang="en-US" dirty="0" smtClean="0"/>
            <a:t>Document Selection &amp; Submission</a:t>
          </a:r>
          <a:endParaRPr lang="en-US" dirty="0"/>
        </a:p>
      </dgm:t>
    </dgm:pt>
    <dgm:pt modelId="{A89E6B8B-76DA-3C49-91C3-A9F4922748D7}" type="parTrans" cxnId="{A770A092-7449-6549-9822-0997CF89242D}">
      <dgm:prSet/>
      <dgm:spPr/>
      <dgm:t>
        <a:bodyPr/>
        <a:lstStyle/>
        <a:p>
          <a:endParaRPr lang="en-US"/>
        </a:p>
      </dgm:t>
    </dgm:pt>
    <dgm:pt modelId="{8B6EB7B7-59CF-5647-96A7-52B5168B1DB1}" type="sibTrans" cxnId="{A770A092-7449-6549-9822-0997CF89242D}">
      <dgm:prSet/>
      <dgm:spPr/>
      <dgm:t>
        <a:bodyPr/>
        <a:lstStyle/>
        <a:p>
          <a:endParaRPr lang="en-US"/>
        </a:p>
      </dgm:t>
    </dgm:pt>
    <dgm:pt modelId="{B7FB78A3-3EB8-8143-BCC1-977D617C8743}">
      <dgm:prSet phldrT="[Text]"/>
      <dgm:spPr/>
      <dgm:t>
        <a:bodyPr/>
        <a:lstStyle/>
        <a:p>
          <a:r>
            <a:rPr lang="en-US" dirty="0" smtClean="0"/>
            <a:t>Site Visit</a:t>
          </a:r>
          <a:endParaRPr lang="en-US" dirty="0"/>
        </a:p>
      </dgm:t>
    </dgm:pt>
    <dgm:pt modelId="{FC4D77AC-4807-8542-860B-20E79CEEB069}" type="parTrans" cxnId="{5D285269-EFB0-7B4A-B066-360CD5549129}">
      <dgm:prSet/>
      <dgm:spPr/>
      <dgm:t>
        <a:bodyPr/>
        <a:lstStyle/>
        <a:p>
          <a:endParaRPr lang="en-US"/>
        </a:p>
      </dgm:t>
    </dgm:pt>
    <dgm:pt modelId="{C119CF21-58B8-214B-AFDC-59BC548F49DA}" type="sibTrans" cxnId="{5D285269-EFB0-7B4A-B066-360CD5549129}">
      <dgm:prSet/>
      <dgm:spPr/>
      <dgm:t>
        <a:bodyPr/>
        <a:lstStyle/>
        <a:p>
          <a:endParaRPr lang="en-US"/>
        </a:p>
      </dgm:t>
    </dgm:pt>
    <dgm:pt modelId="{DADC0350-F2C4-9346-AA6A-8F3CBB91720C}">
      <dgm:prSet phldrT="[Text]"/>
      <dgm:spPr/>
      <dgm:t>
        <a:bodyPr/>
        <a:lstStyle/>
        <a:p>
          <a:r>
            <a:rPr lang="en-US" dirty="0" smtClean="0"/>
            <a:t>Accreditation Decision</a:t>
          </a:r>
          <a:endParaRPr lang="en-US" dirty="0"/>
        </a:p>
      </dgm:t>
    </dgm:pt>
    <dgm:pt modelId="{3B9E09D3-FA87-084E-B195-A29DA8DA26AE}" type="parTrans" cxnId="{1B96C303-28C9-9E46-8801-FC1D202370F7}">
      <dgm:prSet/>
      <dgm:spPr/>
      <dgm:t>
        <a:bodyPr/>
        <a:lstStyle/>
        <a:p>
          <a:endParaRPr lang="en-US"/>
        </a:p>
      </dgm:t>
    </dgm:pt>
    <dgm:pt modelId="{2664FF64-22FF-CD44-A305-B7B0BBBCDAD8}" type="sibTrans" cxnId="{1B96C303-28C9-9E46-8801-FC1D202370F7}">
      <dgm:prSet/>
      <dgm:spPr/>
      <dgm:t>
        <a:bodyPr/>
        <a:lstStyle/>
        <a:p>
          <a:endParaRPr lang="en-US"/>
        </a:p>
      </dgm:t>
    </dgm:pt>
    <dgm:pt modelId="{E77EAFB4-1CDA-F648-88C0-1BF488F930BA}">
      <dgm:prSet/>
      <dgm:spPr/>
      <dgm:t>
        <a:bodyPr/>
        <a:lstStyle/>
        <a:p>
          <a:r>
            <a:rPr lang="en-US" dirty="0" smtClean="0"/>
            <a:t>Reports</a:t>
          </a:r>
          <a:endParaRPr lang="en-US" dirty="0"/>
        </a:p>
      </dgm:t>
    </dgm:pt>
    <dgm:pt modelId="{FD402832-40F3-634B-B385-4F3C16B9890F}" type="parTrans" cxnId="{47D15D22-9C0F-7341-B5EB-B017B4CAAF47}">
      <dgm:prSet/>
      <dgm:spPr/>
      <dgm:t>
        <a:bodyPr/>
        <a:lstStyle/>
        <a:p>
          <a:endParaRPr lang="en-US"/>
        </a:p>
      </dgm:t>
    </dgm:pt>
    <dgm:pt modelId="{E846E6DE-E70D-794F-A07D-9A959791D0CF}" type="sibTrans" cxnId="{47D15D22-9C0F-7341-B5EB-B017B4CAAF47}">
      <dgm:prSet/>
      <dgm:spPr/>
      <dgm:t>
        <a:bodyPr/>
        <a:lstStyle/>
        <a:p>
          <a:endParaRPr lang="en-US"/>
        </a:p>
      </dgm:t>
    </dgm:pt>
    <dgm:pt modelId="{7BF96AC8-7E41-5945-B262-0F3AFC6030D9}">
      <dgm:prSet/>
      <dgm:spPr/>
      <dgm:t>
        <a:bodyPr/>
        <a:lstStyle/>
        <a:p>
          <a:r>
            <a:rPr lang="en-US" dirty="0" smtClean="0"/>
            <a:t>Reaccreditation</a:t>
          </a:r>
          <a:endParaRPr lang="en-US" dirty="0"/>
        </a:p>
      </dgm:t>
    </dgm:pt>
    <dgm:pt modelId="{496C6934-CFEA-9B45-81CA-736BAF760A4F}" type="parTrans" cxnId="{C4980911-D454-CE4F-BE0F-DAB765ABD9E5}">
      <dgm:prSet/>
      <dgm:spPr/>
      <dgm:t>
        <a:bodyPr/>
        <a:lstStyle/>
        <a:p>
          <a:endParaRPr lang="en-US"/>
        </a:p>
      </dgm:t>
    </dgm:pt>
    <dgm:pt modelId="{BA76984A-22D7-4746-96C8-2AD53D70AF5A}" type="sibTrans" cxnId="{C4980911-D454-CE4F-BE0F-DAB765ABD9E5}">
      <dgm:prSet/>
      <dgm:spPr/>
      <dgm:t>
        <a:bodyPr/>
        <a:lstStyle/>
        <a:p>
          <a:endParaRPr lang="en-US"/>
        </a:p>
      </dgm:t>
    </dgm:pt>
    <dgm:pt modelId="{1FE07364-0F5F-5247-A896-F03129602AA4}" type="pres">
      <dgm:prSet presAssocID="{56113696-C43B-0A42-A39C-769B7CB57938}" presName="Name0" presStyleCnt="0">
        <dgm:presLayoutVars>
          <dgm:dir/>
          <dgm:resizeHandles val="exact"/>
        </dgm:presLayoutVars>
      </dgm:prSet>
      <dgm:spPr/>
      <dgm:t>
        <a:bodyPr/>
        <a:lstStyle/>
        <a:p>
          <a:endParaRPr lang="en-US"/>
        </a:p>
      </dgm:t>
    </dgm:pt>
    <dgm:pt modelId="{BEC3A43C-7BC4-9E4E-9D7E-4250F2EE5D1C}" type="pres">
      <dgm:prSet presAssocID="{87934803-D80D-B646-857A-E5799888703B}" presName="node" presStyleLbl="node1" presStyleIdx="0" presStyleCnt="7">
        <dgm:presLayoutVars>
          <dgm:bulletEnabled val="1"/>
        </dgm:presLayoutVars>
      </dgm:prSet>
      <dgm:spPr/>
      <dgm:t>
        <a:bodyPr/>
        <a:lstStyle/>
        <a:p>
          <a:endParaRPr lang="en-US"/>
        </a:p>
      </dgm:t>
    </dgm:pt>
    <dgm:pt modelId="{02E373F5-AFD3-DE4E-A66A-A8A79722B23A}" type="pres">
      <dgm:prSet presAssocID="{DD68A643-C7C7-784B-A929-269CC92E4739}" presName="sibTrans" presStyleLbl="sibTrans1D1" presStyleIdx="0" presStyleCnt="6"/>
      <dgm:spPr/>
      <dgm:t>
        <a:bodyPr/>
        <a:lstStyle/>
        <a:p>
          <a:endParaRPr lang="en-US"/>
        </a:p>
      </dgm:t>
    </dgm:pt>
    <dgm:pt modelId="{4A8A545A-A83D-6E4A-9EAC-611ADC26AAD8}" type="pres">
      <dgm:prSet presAssocID="{DD68A643-C7C7-784B-A929-269CC92E4739}" presName="connectorText" presStyleLbl="sibTrans1D1" presStyleIdx="0" presStyleCnt="6"/>
      <dgm:spPr/>
      <dgm:t>
        <a:bodyPr/>
        <a:lstStyle/>
        <a:p>
          <a:endParaRPr lang="en-US"/>
        </a:p>
      </dgm:t>
    </dgm:pt>
    <dgm:pt modelId="{21D05152-C77A-B947-AC03-AFE32CEDB6FA}" type="pres">
      <dgm:prSet presAssocID="{E8AB5DEF-FD7F-1D41-A2D3-8497D53B3064}" presName="node" presStyleLbl="node1" presStyleIdx="1" presStyleCnt="7">
        <dgm:presLayoutVars>
          <dgm:bulletEnabled val="1"/>
        </dgm:presLayoutVars>
      </dgm:prSet>
      <dgm:spPr/>
      <dgm:t>
        <a:bodyPr/>
        <a:lstStyle/>
        <a:p>
          <a:endParaRPr lang="en-US"/>
        </a:p>
      </dgm:t>
    </dgm:pt>
    <dgm:pt modelId="{40BB1C3E-0260-F344-883F-1E4BDA2F3025}" type="pres">
      <dgm:prSet presAssocID="{0F7FBB89-98BF-934A-A3D6-ADE86552609A}" presName="sibTrans" presStyleLbl="sibTrans1D1" presStyleIdx="1" presStyleCnt="6"/>
      <dgm:spPr/>
      <dgm:t>
        <a:bodyPr/>
        <a:lstStyle/>
        <a:p>
          <a:endParaRPr lang="en-US"/>
        </a:p>
      </dgm:t>
    </dgm:pt>
    <dgm:pt modelId="{E83BF1FB-10A3-E946-98AC-49D7AD5FA353}" type="pres">
      <dgm:prSet presAssocID="{0F7FBB89-98BF-934A-A3D6-ADE86552609A}" presName="connectorText" presStyleLbl="sibTrans1D1" presStyleIdx="1" presStyleCnt="6"/>
      <dgm:spPr/>
      <dgm:t>
        <a:bodyPr/>
        <a:lstStyle/>
        <a:p>
          <a:endParaRPr lang="en-US"/>
        </a:p>
      </dgm:t>
    </dgm:pt>
    <dgm:pt modelId="{479763EC-F582-6843-AD29-3EC78CFA4520}" type="pres">
      <dgm:prSet presAssocID="{B4C0779A-A5C8-4D44-8B08-2685BC4FA06C}" presName="node" presStyleLbl="node1" presStyleIdx="2" presStyleCnt="7">
        <dgm:presLayoutVars>
          <dgm:bulletEnabled val="1"/>
        </dgm:presLayoutVars>
      </dgm:prSet>
      <dgm:spPr/>
      <dgm:t>
        <a:bodyPr/>
        <a:lstStyle/>
        <a:p>
          <a:endParaRPr lang="en-US"/>
        </a:p>
      </dgm:t>
    </dgm:pt>
    <dgm:pt modelId="{34FD1FDA-BF29-8C4C-BC99-ABBC6B12FFF1}" type="pres">
      <dgm:prSet presAssocID="{8B6EB7B7-59CF-5647-96A7-52B5168B1DB1}" presName="sibTrans" presStyleLbl="sibTrans1D1" presStyleIdx="2" presStyleCnt="6"/>
      <dgm:spPr/>
      <dgm:t>
        <a:bodyPr/>
        <a:lstStyle/>
        <a:p>
          <a:endParaRPr lang="en-US"/>
        </a:p>
      </dgm:t>
    </dgm:pt>
    <dgm:pt modelId="{DCA13EC9-C888-5341-8838-AC15DA727283}" type="pres">
      <dgm:prSet presAssocID="{8B6EB7B7-59CF-5647-96A7-52B5168B1DB1}" presName="connectorText" presStyleLbl="sibTrans1D1" presStyleIdx="2" presStyleCnt="6"/>
      <dgm:spPr/>
      <dgm:t>
        <a:bodyPr/>
        <a:lstStyle/>
        <a:p>
          <a:endParaRPr lang="en-US"/>
        </a:p>
      </dgm:t>
    </dgm:pt>
    <dgm:pt modelId="{712D2BD1-B30C-E840-88F3-57D45CCAF7DE}" type="pres">
      <dgm:prSet presAssocID="{B7FB78A3-3EB8-8143-BCC1-977D617C8743}" presName="node" presStyleLbl="node1" presStyleIdx="3" presStyleCnt="7">
        <dgm:presLayoutVars>
          <dgm:bulletEnabled val="1"/>
        </dgm:presLayoutVars>
      </dgm:prSet>
      <dgm:spPr/>
      <dgm:t>
        <a:bodyPr/>
        <a:lstStyle/>
        <a:p>
          <a:endParaRPr lang="en-US"/>
        </a:p>
      </dgm:t>
    </dgm:pt>
    <dgm:pt modelId="{817864AC-E901-5842-A37B-17E641AE4444}" type="pres">
      <dgm:prSet presAssocID="{C119CF21-58B8-214B-AFDC-59BC548F49DA}" presName="sibTrans" presStyleLbl="sibTrans1D1" presStyleIdx="3" presStyleCnt="6"/>
      <dgm:spPr/>
      <dgm:t>
        <a:bodyPr/>
        <a:lstStyle/>
        <a:p>
          <a:endParaRPr lang="en-US"/>
        </a:p>
      </dgm:t>
    </dgm:pt>
    <dgm:pt modelId="{EBB44B1A-72F6-C141-80C4-859657780214}" type="pres">
      <dgm:prSet presAssocID="{C119CF21-58B8-214B-AFDC-59BC548F49DA}" presName="connectorText" presStyleLbl="sibTrans1D1" presStyleIdx="3" presStyleCnt="6"/>
      <dgm:spPr/>
      <dgm:t>
        <a:bodyPr/>
        <a:lstStyle/>
        <a:p>
          <a:endParaRPr lang="en-US"/>
        </a:p>
      </dgm:t>
    </dgm:pt>
    <dgm:pt modelId="{FB2AA2BE-0AFA-0B4B-9FBC-4E6F681E8760}" type="pres">
      <dgm:prSet presAssocID="{DADC0350-F2C4-9346-AA6A-8F3CBB91720C}" presName="node" presStyleLbl="node1" presStyleIdx="4" presStyleCnt="7">
        <dgm:presLayoutVars>
          <dgm:bulletEnabled val="1"/>
        </dgm:presLayoutVars>
      </dgm:prSet>
      <dgm:spPr/>
      <dgm:t>
        <a:bodyPr/>
        <a:lstStyle/>
        <a:p>
          <a:endParaRPr lang="en-US"/>
        </a:p>
      </dgm:t>
    </dgm:pt>
    <dgm:pt modelId="{549DFAAB-8781-CF41-BF7D-1E3F1E616F5B}" type="pres">
      <dgm:prSet presAssocID="{2664FF64-22FF-CD44-A305-B7B0BBBCDAD8}" presName="sibTrans" presStyleLbl="sibTrans1D1" presStyleIdx="4" presStyleCnt="6"/>
      <dgm:spPr/>
      <dgm:t>
        <a:bodyPr/>
        <a:lstStyle/>
        <a:p>
          <a:endParaRPr lang="en-US"/>
        </a:p>
      </dgm:t>
    </dgm:pt>
    <dgm:pt modelId="{84A73AD7-0C2F-5444-8C6C-A45610CCE4AD}" type="pres">
      <dgm:prSet presAssocID="{2664FF64-22FF-CD44-A305-B7B0BBBCDAD8}" presName="connectorText" presStyleLbl="sibTrans1D1" presStyleIdx="4" presStyleCnt="6"/>
      <dgm:spPr/>
      <dgm:t>
        <a:bodyPr/>
        <a:lstStyle/>
        <a:p>
          <a:endParaRPr lang="en-US"/>
        </a:p>
      </dgm:t>
    </dgm:pt>
    <dgm:pt modelId="{9A7AABDB-2E20-094F-A2E6-16CA97D957F9}" type="pres">
      <dgm:prSet presAssocID="{E77EAFB4-1CDA-F648-88C0-1BF488F930BA}" presName="node" presStyleLbl="node1" presStyleIdx="5" presStyleCnt="7">
        <dgm:presLayoutVars>
          <dgm:bulletEnabled val="1"/>
        </dgm:presLayoutVars>
      </dgm:prSet>
      <dgm:spPr/>
      <dgm:t>
        <a:bodyPr/>
        <a:lstStyle/>
        <a:p>
          <a:endParaRPr lang="en-US"/>
        </a:p>
      </dgm:t>
    </dgm:pt>
    <dgm:pt modelId="{C04237AA-5C73-064A-83B8-37A2AE21ED56}" type="pres">
      <dgm:prSet presAssocID="{E846E6DE-E70D-794F-A07D-9A959791D0CF}" presName="sibTrans" presStyleLbl="sibTrans1D1" presStyleIdx="5" presStyleCnt="6"/>
      <dgm:spPr/>
      <dgm:t>
        <a:bodyPr/>
        <a:lstStyle/>
        <a:p>
          <a:endParaRPr lang="en-US"/>
        </a:p>
      </dgm:t>
    </dgm:pt>
    <dgm:pt modelId="{37046570-CA9E-C143-AD63-159BA04C5E0E}" type="pres">
      <dgm:prSet presAssocID="{E846E6DE-E70D-794F-A07D-9A959791D0CF}" presName="connectorText" presStyleLbl="sibTrans1D1" presStyleIdx="5" presStyleCnt="6"/>
      <dgm:spPr/>
      <dgm:t>
        <a:bodyPr/>
        <a:lstStyle/>
        <a:p>
          <a:endParaRPr lang="en-US"/>
        </a:p>
      </dgm:t>
    </dgm:pt>
    <dgm:pt modelId="{D369593E-170E-8E4C-A8C0-02034C1E30DA}" type="pres">
      <dgm:prSet presAssocID="{7BF96AC8-7E41-5945-B262-0F3AFC6030D9}" presName="node" presStyleLbl="node1" presStyleIdx="6" presStyleCnt="7">
        <dgm:presLayoutVars>
          <dgm:bulletEnabled val="1"/>
        </dgm:presLayoutVars>
      </dgm:prSet>
      <dgm:spPr/>
      <dgm:t>
        <a:bodyPr/>
        <a:lstStyle/>
        <a:p>
          <a:endParaRPr lang="en-US"/>
        </a:p>
      </dgm:t>
    </dgm:pt>
  </dgm:ptLst>
  <dgm:cxnLst>
    <dgm:cxn modelId="{1BA98F56-FFF7-B441-A884-7C2FBE326131}" type="presOf" srcId="{56113696-C43B-0A42-A39C-769B7CB57938}" destId="{1FE07364-0F5F-5247-A896-F03129602AA4}" srcOrd="0" destOrd="0" presId="urn:microsoft.com/office/officeart/2005/8/layout/bProcess3"/>
    <dgm:cxn modelId="{37312DC6-EE26-1A41-BDDB-776880DFE1E6}" type="presOf" srcId="{E8AB5DEF-FD7F-1D41-A2D3-8497D53B3064}" destId="{21D05152-C77A-B947-AC03-AFE32CEDB6FA}" srcOrd="0" destOrd="0" presId="urn:microsoft.com/office/officeart/2005/8/layout/bProcess3"/>
    <dgm:cxn modelId="{FA24D70B-F14A-5A43-B8E1-CBD12F64F04B}" type="presOf" srcId="{DD68A643-C7C7-784B-A929-269CC92E4739}" destId="{4A8A545A-A83D-6E4A-9EAC-611ADC26AAD8}" srcOrd="1" destOrd="0" presId="urn:microsoft.com/office/officeart/2005/8/layout/bProcess3"/>
    <dgm:cxn modelId="{A770A092-7449-6549-9822-0997CF89242D}" srcId="{56113696-C43B-0A42-A39C-769B7CB57938}" destId="{B4C0779A-A5C8-4D44-8B08-2685BC4FA06C}" srcOrd="2" destOrd="0" parTransId="{A89E6B8B-76DA-3C49-91C3-A9F4922748D7}" sibTransId="{8B6EB7B7-59CF-5647-96A7-52B5168B1DB1}"/>
    <dgm:cxn modelId="{240DD3F1-54DE-7E40-85B5-165E1CA21608}" type="presOf" srcId="{8B6EB7B7-59CF-5647-96A7-52B5168B1DB1}" destId="{34FD1FDA-BF29-8C4C-BC99-ABBC6B12FFF1}" srcOrd="0" destOrd="0" presId="urn:microsoft.com/office/officeart/2005/8/layout/bProcess3"/>
    <dgm:cxn modelId="{2E332D53-97E6-8A48-8D57-A47A22ECBE8F}" type="presOf" srcId="{B7FB78A3-3EB8-8143-BCC1-977D617C8743}" destId="{712D2BD1-B30C-E840-88F3-57D45CCAF7DE}" srcOrd="0" destOrd="0" presId="urn:microsoft.com/office/officeart/2005/8/layout/bProcess3"/>
    <dgm:cxn modelId="{9B5C5DEC-DD96-8746-94B6-3CFFECDCF488}" type="presOf" srcId="{E846E6DE-E70D-794F-A07D-9A959791D0CF}" destId="{37046570-CA9E-C143-AD63-159BA04C5E0E}" srcOrd="1" destOrd="0" presId="urn:microsoft.com/office/officeart/2005/8/layout/bProcess3"/>
    <dgm:cxn modelId="{4C97C520-FA54-AB4E-9954-40BE9857B998}" type="presOf" srcId="{7BF96AC8-7E41-5945-B262-0F3AFC6030D9}" destId="{D369593E-170E-8E4C-A8C0-02034C1E30DA}" srcOrd="0" destOrd="0" presId="urn:microsoft.com/office/officeart/2005/8/layout/bProcess3"/>
    <dgm:cxn modelId="{59789C45-4D48-7040-91A3-8FEAD0BE2486}" type="presOf" srcId="{8B6EB7B7-59CF-5647-96A7-52B5168B1DB1}" destId="{DCA13EC9-C888-5341-8838-AC15DA727283}" srcOrd="1" destOrd="0" presId="urn:microsoft.com/office/officeart/2005/8/layout/bProcess3"/>
    <dgm:cxn modelId="{C4980911-D454-CE4F-BE0F-DAB765ABD9E5}" srcId="{56113696-C43B-0A42-A39C-769B7CB57938}" destId="{7BF96AC8-7E41-5945-B262-0F3AFC6030D9}" srcOrd="6" destOrd="0" parTransId="{496C6934-CFEA-9B45-81CA-736BAF760A4F}" sibTransId="{BA76984A-22D7-4746-96C8-2AD53D70AF5A}"/>
    <dgm:cxn modelId="{5AD10EF2-A130-3148-B93D-EE2D3A9F47E6}" srcId="{56113696-C43B-0A42-A39C-769B7CB57938}" destId="{87934803-D80D-B646-857A-E5799888703B}" srcOrd="0" destOrd="0" parTransId="{6D8F48C4-5959-B646-909E-EB1AAE780AD5}" sibTransId="{DD68A643-C7C7-784B-A929-269CC92E4739}"/>
    <dgm:cxn modelId="{DE7213BD-CD15-CB4B-8018-F4A94781E79E}" type="presOf" srcId="{2664FF64-22FF-CD44-A305-B7B0BBBCDAD8}" destId="{549DFAAB-8781-CF41-BF7D-1E3F1E616F5B}" srcOrd="0" destOrd="0" presId="urn:microsoft.com/office/officeart/2005/8/layout/bProcess3"/>
    <dgm:cxn modelId="{C03EE12F-4AB7-F240-9BE6-51297F2F5812}" type="presOf" srcId="{DADC0350-F2C4-9346-AA6A-8F3CBB91720C}" destId="{FB2AA2BE-0AFA-0B4B-9FBC-4E6F681E8760}" srcOrd="0" destOrd="0" presId="urn:microsoft.com/office/officeart/2005/8/layout/bProcess3"/>
    <dgm:cxn modelId="{5AD72C0C-164A-B347-B315-C7836E901DF1}" srcId="{56113696-C43B-0A42-A39C-769B7CB57938}" destId="{E8AB5DEF-FD7F-1D41-A2D3-8497D53B3064}" srcOrd="1" destOrd="0" parTransId="{3BE60052-46C7-6148-818C-D3A22D54728B}" sibTransId="{0F7FBB89-98BF-934A-A3D6-ADE86552609A}"/>
    <dgm:cxn modelId="{E536D624-1AFB-C548-B366-065CC4429FE8}" type="presOf" srcId="{C119CF21-58B8-214B-AFDC-59BC548F49DA}" destId="{817864AC-E901-5842-A37B-17E641AE4444}" srcOrd="0" destOrd="0" presId="urn:microsoft.com/office/officeart/2005/8/layout/bProcess3"/>
    <dgm:cxn modelId="{EE2DA3F8-FBB0-1745-AB64-3752252E11A4}" type="presOf" srcId="{C119CF21-58B8-214B-AFDC-59BC548F49DA}" destId="{EBB44B1A-72F6-C141-80C4-859657780214}" srcOrd="1" destOrd="0" presId="urn:microsoft.com/office/officeart/2005/8/layout/bProcess3"/>
    <dgm:cxn modelId="{1B96C303-28C9-9E46-8801-FC1D202370F7}" srcId="{56113696-C43B-0A42-A39C-769B7CB57938}" destId="{DADC0350-F2C4-9346-AA6A-8F3CBB91720C}" srcOrd="4" destOrd="0" parTransId="{3B9E09D3-FA87-084E-B195-A29DA8DA26AE}" sibTransId="{2664FF64-22FF-CD44-A305-B7B0BBBCDAD8}"/>
    <dgm:cxn modelId="{47D15D22-9C0F-7341-B5EB-B017B4CAAF47}" srcId="{56113696-C43B-0A42-A39C-769B7CB57938}" destId="{E77EAFB4-1CDA-F648-88C0-1BF488F930BA}" srcOrd="5" destOrd="0" parTransId="{FD402832-40F3-634B-B385-4F3C16B9890F}" sibTransId="{E846E6DE-E70D-794F-A07D-9A959791D0CF}"/>
    <dgm:cxn modelId="{8206269D-0F98-0F4E-8CEC-88919FD45104}" type="presOf" srcId="{E846E6DE-E70D-794F-A07D-9A959791D0CF}" destId="{C04237AA-5C73-064A-83B8-37A2AE21ED56}" srcOrd="0" destOrd="0" presId="urn:microsoft.com/office/officeart/2005/8/layout/bProcess3"/>
    <dgm:cxn modelId="{E7550DFE-D106-034D-8480-B5FA6B76AA47}" type="presOf" srcId="{0F7FBB89-98BF-934A-A3D6-ADE86552609A}" destId="{40BB1C3E-0260-F344-883F-1E4BDA2F3025}" srcOrd="0" destOrd="0" presId="urn:microsoft.com/office/officeart/2005/8/layout/bProcess3"/>
    <dgm:cxn modelId="{06C84F27-685B-184D-A621-B7D6AB74582D}" type="presOf" srcId="{0F7FBB89-98BF-934A-A3D6-ADE86552609A}" destId="{E83BF1FB-10A3-E946-98AC-49D7AD5FA353}" srcOrd="1" destOrd="0" presId="urn:microsoft.com/office/officeart/2005/8/layout/bProcess3"/>
    <dgm:cxn modelId="{88830EBC-93B0-F944-8039-8A1F62AF5665}" type="presOf" srcId="{DD68A643-C7C7-784B-A929-269CC92E4739}" destId="{02E373F5-AFD3-DE4E-A66A-A8A79722B23A}" srcOrd="0" destOrd="0" presId="urn:microsoft.com/office/officeart/2005/8/layout/bProcess3"/>
    <dgm:cxn modelId="{5D285269-EFB0-7B4A-B066-360CD5549129}" srcId="{56113696-C43B-0A42-A39C-769B7CB57938}" destId="{B7FB78A3-3EB8-8143-BCC1-977D617C8743}" srcOrd="3" destOrd="0" parTransId="{FC4D77AC-4807-8542-860B-20E79CEEB069}" sibTransId="{C119CF21-58B8-214B-AFDC-59BC548F49DA}"/>
    <dgm:cxn modelId="{48E9BCA3-EF95-2C41-9D36-E8292A11D43C}" type="presOf" srcId="{2664FF64-22FF-CD44-A305-B7B0BBBCDAD8}" destId="{84A73AD7-0C2F-5444-8C6C-A45610CCE4AD}" srcOrd="1" destOrd="0" presId="urn:microsoft.com/office/officeart/2005/8/layout/bProcess3"/>
    <dgm:cxn modelId="{DAB9EBBA-CB61-924C-8D01-984903EE3760}" type="presOf" srcId="{E77EAFB4-1CDA-F648-88C0-1BF488F930BA}" destId="{9A7AABDB-2E20-094F-A2E6-16CA97D957F9}" srcOrd="0" destOrd="0" presId="urn:microsoft.com/office/officeart/2005/8/layout/bProcess3"/>
    <dgm:cxn modelId="{694838DD-C1A2-904D-B348-16ABC77C42E2}" type="presOf" srcId="{87934803-D80D-B646-857A-E5799888703B}" destId="{BEC3A43C-7BC4-9E4E-9D7E-4250F2EE5D1C}" srcOrd="0" destOrd="0" presId="urn:microsoft.com/office/officeart/2005/8/layout/bProcess3"/>
    <dgm:cxn modelId="{FB58E947-C43F-CF41-A01C-AB8A52CA91CE}" type="presOf" srcId="{B4C0779A-A5C8-4D44-8B08-2685BC4FA06C}" destId="{479763EC-F582-6843-AD29-3EC78CFA4520}" srcOrd="0" destOrd="0" presId="urn:microsoft.com/office/officeart/2005/8/layout/bProcess3"/>
    <dgm:cxn modelId="{F173683E-8388-2E43-973E-AA0BD876EE8C}" type="presParOf" srcId="{1FE07364-0F5F-5247-A896-F03129602AA4}" destId="{BEC3A43C-7BC4-9E4E-9D7E-4250F2EE5D1C}" srcOrd="0" destOrd="0" presId="urn:microsoft.com/office/officeart/2005/8/layout/bProcess3"/>
    <dgm:cxn modelId="{1BD2C516-8109-404A-AD60-2264A0927FD5}" type="presParOf" srcId="{1FE07364-0F5F-5247-A896-F03129602AA4}" destId="{02E373F5-AFD3-DE4E-A66A-A8A79722B23A}" srcOrd="1" destOrd="0" presId="urn:microsoft.com/office/officeart/2005/8/layout/bProcess3"/>
    <dgm:cxn modelId="{57ED1202-B88D-7B4C-969A-0170E430F180}" type="presParOf" srcId="{02E373F5-AFD3-DE4E-A66A-A8A79722B23A}" destId="{4A8A545A-A83D-6E4A-9EAC-611ADC26AAD8}" srcOrd="0" destOrd="0" presId="urn:microsoft.com/office/officeart/2005/8/layout/bProcess3"/>
    <dgm:cxn modelId="{C3B15877-3310-3442-B7FC-E9D5BAA62E10}" type="presParOf" srcId="{1FE07364-0F5F-5247-A896-F03129602AA4}" destId="{21D05152-C77A-B947-AC03-AFE32CEDB6FA}" srcOrd="2" destOrd="0" presId="urn:microsoft.com/office/officeart/2005/8/layout/bProcess3"/>
    <dgm:cxn modelId="{F06FC075-8840-A145-B05C-0BA9ED4517EF}" type="presParOf" srcId="{1FE07364-0F5F-5247-A896-F03129602AA4}" destId="{40BB1C3E-0260-F344-883F-1E4BDA2F3025}" srcOrd="3" destOrd="0" presId="urn:microsoft.com/office/officeart/2005/8/layout/bProcess3"/>
    <dgm:cxn modelId="{28350F46-2C64-1B49-9610-AE648E8DBE94}" type="presParOf" srcId="{40BB1C3E-0260-F344-883F-1E4BDA2F3025}" destId="{E83BF1FB-10A3-E946-98AC-49D7AD5FA353}" srcOrd="0" destOrd="0" presId="urn:microsoft.com/office/officeart/2005/8/layout/bProcess3"/>
    <dgm:cxn modelId="{39D9CAAF-40CA-2045-BEF6-90750A34A9D4}" type="presParOf" srcId="{1FE07364-0F5F-5247-A896-F03129602AA4}" destId="{479763EC-F582-6843-AD29-3EC78CFA4520}" srcOrd="4" destOrd="0" presId="urn:microsoft.com/office/officeart/2005/8/layout/bProcess3"/>
    <dgm:cxn modelId="{BC52741B-D307-7341-A37C-90D52F6C5DC9}" type="presParOf" srcId="{1FE07364-0F5F-5247-A896-F03129602AA4}" destId="{34FD1FDA-BF29-8C4C-BC99-ABBC6B12FFF1}" srcOrd="5" destOrd="0" presId="urn:microsoft.com/office/officeart/2005/8/layout/bProcess3"/>
    <dgm:cxn modelId="{8E75A534-6193-534F-9147-AD30BB876C97}" type="presParOf" srcId="{34FD1FDA-BF29-8C4C-BC99-ABBC6B12FFF1}" destId="{DCA13EC9-C888-5341-8838-AC15DA727283}" srcOrd="0" destOrd="0" presId="urn:microsoft.com/office/officeart/2005/8/layout/bProcess3"/>
    <dgm:cxn modelId="{D5B34E31-E6D8-3446-88FE-BF2E983A605B}" type="presParOf" srcId="{1FE07364-0F5F-5247-A896-F03129602AA4}" destId="{712D2BD1-B30C-E840-88F3-57D45CCAF7DE}" srcOrd="6" destOrd="0" presId="urn:microsoft.com/office/officeart/2005/8/layout/bProcess3"/>
    <dgm:cxn modelId="{E188C7AB-AA11-F04C-B38F-FF1C7FC99ABC}" type="presParOf" srcId="{1FE07364-0F5F-5247-A896-F03129602AA4}" destId="{817864AC-E901-5842-A37B-17E641AE4444}" srcOrd="7" destOrd="0" presId="urn:microsoft.com/office/officeart/2005/8/layout/bProcess3"/>
    <dgm:cxn modelId="{F775F1A9-3323-9644-842B-0E869B9D4A65}" type="presParOf" srcId="{817864AC-E901-5842-A37B-17E641AE4444}" destId="{EBB44B1A-72F6-C141-80C4-859657780214}" srcOrd="0" destOrd="0" presId="urn:microsoft.com/office/officeart/2005/8/layout/bProcess3"/>
    <dgm:cxn modelId="{6B1B8F9F-8A38-FE42-BCC8-801704C64A7F}" type="presParOf" srcId="{1FE07364-0F5F-5247-A896-F03129602AA4}" destId="{FB2AA2BE-0AFA-0B4B-9FBC-4E6F681E8760}" srcOrd="8" destOrd="0" presId="urn:microsoft.com/office/officeart/2005/8/layout/bProcess3"/>
    <dgm:cxn modelId="{2185E477-AE44-DC49-A3FB-334B87A574E5}" type="presParOf" srcId="{1FE07364-0F5F-5247-A896-F03129602AA4}" destId="{549DFAAB-8781-CF41-BF7D-1E3F1E616F5B}" srcOrd="9" destOrd="0" presId="urn:microsoft.com/office/officeart/2005/8/layout/bProcess3"/>
    <dgm:cxn modelId="{BA87DE00-569F-7943-A2F3-84124C257BA9}" type="presParOf" srcId="{549DFAAB-8781-CF41-BF7D-1E3F1E616F5B}" destId="{84A73AD7-0C2F-5444-8C6C-A45610CCE4AD}" srcOrd="0" destOrd="0" presId="urn:microsoft.com/office/officeart/2005/8/layout/bProcess3"/>
    <dgm:cxn modelId="{67A36EF0-3A21-9049-A7D9-51CFC0EDAFEE}" type="presParOf" srcId="{1FE07364-0F5F-5247-A896-F03129602AA4}" destId="{9A7AABDB-2E20-094F-A2E6-16CA97D957F9}" srcOrd="10" destOrd="0" presId="urn:microsoft.com/office/officeart/2005/8/layout/bProcess3"/>
    <dgm:cxn modelId="{D2B429A4-F8F5-EA4B-9857-9422AB0D909C}" type="presParOf" srcId="{1FE07364-0F5F-5247-A896-F03129602AA4}" destId="{C04237AA-5C73-064A-83B8-37A2AE21ED56}" srcOrd="11" destOrd="0" presId="urn:microsoft.com/office/officeart/2005/8/layout/bProcess3"/>
    <dgm:cxn modelId="{41332A11-5A11-E84A-9705-FF95886F9E15}" type="presParOf" srcId="{C04237AA-5C73-064A-83B8-37A2AE21ED56}" destId="{37046570-CA9E-C143-AD63-159BA04C5E0E}" srcOrd="0" destOrd="0" presId="urn:microsoft.com/office/officeart/2005/8/layout/bProcess3"/>
    <dgm:cxn modelId="{62C1E664-8CB9-D44C-BC13-531EC4C8BE7C}" type="presParOf" srcId="{1FE07364-0F5F-5247-A896-F03129602AA4}" destId="{D369593E-170E-8E4C-A8C0-02034C1E30DA}"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373F5-AFD3-DE4E-A66A-A8A79722B23A}">
      <dsp:nvSpPr>
        <dsp:cNvPr id="0" name=""/>
        <dsp:cNvSpPr/>
      </dsp:nvSpPr>
      <dsp:spPr>
        <a:xfrm>
          <a:off x="2652165" y="556312"/>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5490" y="599731"/>
        <a:ext cx="23013" cy="4602"/>
      </dsp:txXfrm>
    </dsp:sp>
    <dsp:sp modelId="{BEC3A43C-7BC4-9E4E-9D7E-4250F2EE5D1C}">
      <dsp:nvSpPr>
        <dsp:cNvPr id="0" name=""/>
        <dsp:cNvSpPr/>
      </dsp:nvSpPr>
      <dsp:spPr>
        <a:xfrm>
          <a:off x="652822" y="1689"/>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Pre-application</a:t>
          </a:r>
          <a:endParaRPr lang="en-US" sz="1900" kern="1200" dirty="0"/>
        </a:p>
      </dsp:txBody>
      <dsp:txXfrm>
        <a:off x="652822" y="1689"/>
        <a:ext cx="2001142" cy="1200685"/>
      </dsp:txXfrm>
    </dsp:sp>
    <dsp:sp modelId="{40BB1C3E-0260-F344-883F-1E4BDA2F3025}">
      <dsp:nvSpPr>
        <dsp:cNvPr id="0" name=""/>
        <dsp:cNvSpPr/>
      </dsp:nvSpPr>
      <dsp:spPr>
        <a:xfrm>
          <a:off x="5113571" y="556312"/>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16896" y="599731"/>
        <a:ext cx="23013" cy="4602"/>
      </dsp:txXfrm>
    </dsp:sp>
    <dsp:sp modelId="{21D05152-C77A-B947-AC03-AFE32CEDB6FA}">
      <dsp:nvSpPr>
        <dsp:cNvPr id="0" name=""/>
        <dsp:cNvSpPr/>
      </dsp:nvSpPr>
      <dsp:spPr>
        <a:xfrm>
          <a:off x="3114228" y="1689"/>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Application</a:t>
          </a:r>
          <a:endParaRPr lang="en-US" sz="1900" kern="1200" dirty="0"/>
        </a:p>
      </dsp:txBody>
      <dsp:txXfrm>
        <a:off x="3114228" y="1689"/>
        <a:ext cx="2001142" cy="1200685"/>
      </dsp:txXfrm>
    </dsp:sp>
    <dsp:sp modelId="{34FD1FDA-BF29-8C4C-BC99-ABBC6B12FFF1}">
      <dsp:nvSpPr>
        <dsp:cNvPr id="0" name=""/>
        <dsp:cNvSpPr/>
      </dsp:nvSpPr>
      <dsp:spPr>
        <a:xfrm>
          <a:off x="1653394" y="1200575"/>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1192" y="1413105"/>
        <a:ext cx="247214" cy="4602"/>
      </dsp:txXfrm>
    </dsp:sp>
    <dsp:sp modelId="{479763EC-F582-6843-AD29-3EC78CFA4520}">
      <dsp:nvSpPr>
        <dsp:cNvPr id="0" name=""/>
        <dsp:cNvSpPr/>
      </dsp:nvSpPr>
      <dsp:spPr>
        <a:xfrm>
          <a:off x="5575634" y="1689"/>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Document Selection &amp; Submission</a:t>
          </a:r>
          <a:endParaRPr lang="en-US" sz="1900" kern="1200" dirty="0"/>
        </a:p>
      </dsp:txBody>
      <dsp:txXfrm>
        <a:off x="5575634" y="1689"/>
        <a:ext cx="2001142" cy="1200685"/>
      </dsp:txXfrm>
    </dsp:sp>
    <dsp:sp modelId="{817864AC-E901-5842-A37B-17E641AE4444}">
      <dsp:nvSpPr>
        <dsp:cNvPr id="0" name=""/>
        <dsp:cNvSpPr/>
      </dsp:nvSpPr>
      <dsp:spPr>
        <a:xfrm>
          <a:off x="2652165" y="2217261"/>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855490" y="2260680"/>
        <a:ext cx="23013" cy="4602"/>
      </dsp:txXfrm>
    </dsp:sp>
    <dsp:sp modelId="{712D2BD1-B30C-E840-88F3-57D45CCAF7DE}">
      <dsp:nvSpPr>
        <dsp:cNvPr id="0" name=""/>
        <dsp:cNvSpPr/>
      </dsp:nvSpPr>
      <dsp:spPr>
        <a:xfrm>
          <a:off x="652822" y="1662638"/>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Site Visit</a:t>
          </a:r>
          <a:endParaRPr lang="en-US" sz="1900" kern="1200" dirty="0"/>
        </a:p>
      </dsp:txBody>
      <dsp:txXfrm>
        <a:off x="652822" y="1662638"/>
        <a:ext cx="2001142" cy="1200685"/>
      </dsp:txXfrm>
    </dsp:sp>
    <dsp:sp modelId="{549DFAAB-8781-CF41-BF7D-1E3F1E616F5B}">
      <dsp:nvSpPr>
        <dsp:cNvPr id="0" name=""/>
        <dsp:cNvSpPr/>
      </dsp:nvSpPr>
      <dsp:spPr>
        <a:xfrm>
          <a:off x="5113571" y="2217261"/>
          <a:ext cx="429662" cy="91440"/>
        </a:xfrm>
        <a:custGeom>
          <a:avLst/>
          <a:gdLst/>
          <a:ahLst/>
          <a:cxnLst/>
          <a:rect l="0" t="0" r="0" b="0"/>
          <a:pathLst>
            <a:path>
              <a:moveTo>
                <a:pt x="0" y="45720"/>
              </a:moveTo>
              <a:lnTo>
                <a:pt x="429662"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16896" y="2260680"/>
        <a:ext cx="23013" cy="4602"/>
      </dsp:txXfrm>
    </dsp:sp>
    <dsp:sp modelId="{FB2AA2BE-0AFA-0B4B-9FBC-4E6F681E8760}">
      <dsp:nvSpPr>
        <dsp:cNvPr id="0" name=""/>
        <dsp:cNvSpPr/>
      </dsp:nvSpPr>
      <dsp:spPr>
        <a:xfrm>
          <a:off x="3114228" y="1662638"/>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Accreditation Decision</a:t>
          </a:r>
          <a:endParaRPr lang="en-US" sz="1900" kern="1200" dirty="0"/>
        </a:p>
      </dsp:txBody>
      <dsp:txXfrm>
        <a:off x="3114228" y="1662638"/>
        <a:ext cx="2001142" cy="1200685"/>
      </dsp:txXfrm>
    </dsp:sp>
    <dsp:sp modelId="{C04237AA-5C73-064A-83B8-37A2AE21ED56}">
      <dsp:nvSpPr>
        <dsp:cNvPr id="0" name=""/>
        <dsp:cNvSpPr/>
      </dsp:nvSpPr>
      <dsp:spPr>
        <a:xfrm>
          <a:off x="1653394" y="2861524"/>
          <a:ext cx="4922811" cy="429662"/>
        </a:xfrm>
        <a:custGeom>
          <a:avLst/>
          <a:gdLst/>
          <a:ahLst/>
          <a:cxnLst/>
          <a:rect l="0" t="0" r="0" b="0"/>
          <a:pathLst>
            <a:path>
              <a:moveTo>
                <a:pt x="4922811" y="0"/>
              </a:moveTo>
              <a:lnTo>
                <a:pt x="4922811" y="231931"/>
              </a:lnTo>
              <a:lnTo>
                <a:pt x="0" y="231931"/>
              </a:lnTo>
              <a:lnTo>
                <a:pt x="0" y="429662"/>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91192" y="3074054"/>
        <a:ext cx="247214" cy="4602"/>
      </dsp:txXfrm>
    </dsp:sp>
    <dsp:sp modelId="{9A7AABDB-2E20-094F-A2E6-16CA97D957F9}">
      <dsp:nvSpPr>
        <dsp:cNvPr id="0" name=""/>
        <dsp:cNvSpPr/>
      </dsp:nvSpPr>
      <dsp:spPr>
        <a:xfrm>
          <a:off x="5575634" y="1662638"/>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Reports</a:t>
          </a:r>
          <a:endParaRPr lang="en-US" sz="1900" kern="1200" dirty="0"/>
        </a:p>
      </dsp:txBody>
      <dsp:txXfrm>
        <a:off x="5575634" y="1662638"/>
        <a:ext cx="2001142" cy="1200685"/>
      </dsp:txXfrm>
    </dsp:sp>
    <dsp:sp modelId="{D369593E-170E-8E4C-A8C0-02034C1E30DA}">
      <dsp:nvSpPr>
        <dsp:cNvPr id="0" name=""/>
        <dsp:cNvSpPr/>
      </dsp:nvSpPr>
      <dsp:spPr>
        <a:xfrm>
          <a:off x="652822" y="3323587"/>
          <a:ext cx="2001142" cy="12006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Reaccreditation</a:t>
          </a:r>
          <a:endParaRPr lang="en-US" sz="1900" kern="1200" dirty="0"/>
        </a:p>
      </dsp:txBody>
      <dsp:txXfrm>
        <a:off x="652822" y="3323587"/>
        <a:ext cx="2001142" cy="120068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a:defRPr sz="1200"/>
            </a:lvl1pPr>
          </a:lstStyle>
          <a:p>
            <a:fld id="{23709B1C-C22F-44BF-8183-2610CF3C657E}" type="datetimeFigureOut">
              <a:rPr lang="en-US" smtClean="0"/>
              <a:pPr/>
              <a:t>6/20/2016</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F1A7D673-755A-42A5-AE66-869FB8363827}" type="slidenum">
              <a:rPr lang="en-US" smtClean="0"/>
              <a:pPr/>
              <a:t>‹#›</a:t>
            </a:fld>
            <a:endParaRPr lang="en-US"/>
          </a:p>
        </p:txBody>
      </p:sp>
    </p:spTree>
    <p:extLst>
      <p:ext uri="{BB962C8B-B14F-4D97-AF65-F5344CB8AC3E}">
        <p14:creationId xmlns:p14="http://schemas.microsoft.com/office/powerpoint/2010/main" val="3753509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2120"/>
          </a:xfrm>
          <a:prstGeom prst="rect">
            <a:avLst/>
          </a:prstGeom>
        </p:spPr>
        <p:txBody>
          <a:bodyPr vert="horz" lIns="91440" tIns="45720" rIns="91440" bIns="45720" rtlCol="0"/>
          <a:lstStyle>
            <a:lvl1pPr algn="r">
              <a:defRPr sz="1200"/>
            </a:lvl1pPr>
          </a:lstStyle>
          <a:p>
            <a:fld id="{D4A7EB68-F2BD-468B-B8F0-A415ACD23CA5}" type="datetimeFigureOut">
              <a:rPr lang="en-US" smtClean="0"/>
              <a:pPr/>
              <a:t>6/20/2016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9"/>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772378"/>
            <a:ext cx="3038475" cy="462120"/>
          </a:xfrm>
          <a:prstGeom prst="rect">
            <a:avLst/>
          </a:prstGeom>
        </p:spPr>
        <p:txBody>
          <a:bodyPr vert="horz" lIns="91440" tIns="45720" rIns="91440" bIns="45720" rtlCol="0" anchor="b"/>
          <a:lstStyle>
            <a:lvl1pPr algn="r">
              <a:defRPr sz="1200"/>
            </a:lvl1pPr>
          </a:lstStyle>
          <a:p>
            <a:fld id="{F162CB90-0802-4E94-AF72-549F0B76C658}" type="slidenum">
              <a:rPr lang="en-US" smtClean="0"/>
              <a:pPr/>
              <a:t>‹#›</a:t>
            </a:fld>
            <a:endParaRPr lang="en-US" dirty="0"/>
          </a:p>
        </p:txBody>
      </p:sp>
    </p:spTree>
    <p:extLst>
      <p:ext uri="{BB962C8B-B14F-4D97-AF65-F5344CB8AC3E}">
        <p14:creationId xmlns:p14="http://schemas.microsoft.com/office/powerpoint/2010/main" val="4121887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a:t>
            </a:fld>
            <a:endParaRPr lang="en-US" dirty="0"/>
          </a:p>
        </p:txBody>
      </p:sp>
    </p:spTree>
    <p:extLst>
      <p:ext uri="{BB962C8B-B14F-4D97-AF65-F5344CB8AC3E}">
        <p14:creationId xmlns:p14="http://schemas.microsoft.com/office/powerpoint/2010/main" val="376805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Carroll</a:t>
            </a:r>
            <a:r>
              <a:rPr lang="en-US" baseline="0" dirty="0" smtClean="0"/>
              <a:t> – 142, Spalding – 1014, Lamar – 354, Fayette – 187, Troup- 298</a:t>
            </a:r>
          </a:p>
          <a:p>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17</a:t>
            </a:fld>
            <a:endParaRPr lang="en-US" dirty="0"/>
          </a:p>
        </p:txBody>
      </p:sp>
    </p:spTree>
    <p:extLst>
      <p:ext uri="{BB962C8B-B14F-4D97-AF65-F5344CB8AC3E}">
        <p14:creationId xmlns:p14="http://schemas.microsoft.com/office/powerpoint/2010/main" val="760115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Forces of Change Assessment </a:t>
            </a:r>
            <a:r>
              <a:rPr lang="en-US" sz="1200" b="0" i="0" u="none" strike="noStrike" kern="1200" baseline="0" dirty="0" smtClean="0">
                <a:solidFill>
                  <a:schemeClr val="tx1"/>
                </a:solidFill>
                <a:latin typeface="+mn-lt"/>
                <a:ea typeface="+mn-ea"/>
                <a:cs typeface="+mn-cs"/>
              </a:rPr>
              <a:t>is aimed at identifying forces—such as trends, factors, or events—that are or will be influencing the health and quality of life of the</a:t>
            </a:r>
          </a:p>
          <a:p>
            <a:r>
              <a:rPr lang="en-US" sz="1200" b="0" i="0" u="none" strike="noStrike" kern="1200" baseline="0" dirty="0" smtClean="0">
                <a:solidFill>
                  <a:schemeClr val="tx1"/>
                </a:solidFill>
                <a:latin typeface="+mn-lt"/>
                <a:ea typeface="+mn-ea"/>
                <a:cs typeface="+mn-cs"/>
              </a:rPr>
              <a:t>community and the work of the local public health system.</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Trends are patterns over time</a:t>
            </a:r>
            <a:r>
              <a:rPr lang="en-US" sz="1200" b="0" i="0" u="none" strike="noStrike" kern="1200" baseline="0" dirty="0" smtClean="0">
                <a:solidFill>
                  <a:schemeClr val="tx1"/>
                </a:solidFill>
                <a:latin typeface="+mn-lt"/>
                <a:ea typeface="+mn-ea"/>
                <a:cs typeface="+mn-cs"/>
              </a:rPr>
              <a:t>, such as migration in and out of a community or a growing disillusionment with government.</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Factors are discrete elements</a:t>
            </a:r>
            <a:r>
              <a:rPr lang="en-US" sz="1200" b="0" i="0" u="none" strike="noStrike" kern="1200" baseline="0" dirty="0" smtClean="0">
                <a:solidFill>
                  <a:schemeClr val="tx1"/>
                </a:solidFill>
                <a:latin typeface="+mn-lt"/>
                <a:ea typeface="+mn-ea"/>
                <a:cs typeface="+mn-cs"/>
              </a:rPr>
              <a:t>, such as a community’s large ethnic population, an urban setting, or the jurisdiction’s proximity to a major waterway.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Events are one-time occurrences</a:t>
            </a:r>
            <a:r>
              <a:rPr lang="en-US" sz="1200" b="0" i="0" u="none" strike="noStrike" kern="1200" baseline="0" dirty="0" smtClean="0">
                <a:solidFill>
                  <a:schemeClr val="tx1"/>
                </a:solidFill>
                <a:latin typeface="+mn-lt"/>
                <a:ea typeface="+mn-ea"/>
                <a:cs typeface="+mn-cs"/>
              </a:rPr>
              <a:t>, such as a hospital closure, a natural disaster, or the passage of new legislation.</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19</a:t>
            </a:fld>
            <a:endParaRPr lang="en-US" dirty="0"/>
          </a:p>
        </p:txBody>
      </p:sp>
    </p:spTree>
    <p:extLst>
      <p:ext uri="{BB962C8B-B14F-4D97-AF65-F5344CB8AC3E}">
        <p14:creationId xmlns:p14="http://schemas.microsoft.com/office/powerpoint/2010/main" val="263859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System includes all public, private, and voluntary entities, as well as individuals and informal associations.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LPHSA</a:t>
            </a:r>
            <a:r>
              <a:rPr lang="en-US" sz="1200" b="0" i="0" u="none" strike="noStrike" kern="1200" baseline="0" dirty="0" smtClean="0">
                <a:solidFill>
                  <a:schemeClr val="tx1"/>
                </a:solidFill>
                <a:latin typeface="+mn-lt"/>
                <a:ea typeface="+mn-ea"/>
                <a:cs typeface="+mn-cs"/>
              </a:rPr>
              <a:t> uses the </a:t>
            </a:r>
            <a:r>
              <a:rPr lang="en-US" sz="1200" b="0" i="1" u="none" strike="noStrike" kern="1200" baseline="0" dirty="0" smtClean="0">
                <a:solidFill>
                  <a:schemeClr val="tx1"/>
                </a:solidFill>
                <a:latin typeface="+mn-lt"/>
                <a:ea typeface="+mn-ea"/>
                <a:cs typeface="+mn-cs"/>
              </a:rPr>
              <a:t>10 Essential Public Health Services </a:t>
            </a:r>
            <a:r>
              <a:rPr lang="en-US" sz="1200" b="0" i="0" u="none" strike="noStrike" kern="1200" baseline="0" dirty="0" smtClean="0">
                <a:solidFill>
                  <a:schemeClr val="tx1"/>
                </a:solidFill>
                <a:latin typeface="+mn-lt"/>
                <a:ea typeface="+mn-ea"/>
                <a:cs typeface="+mn-cs"/>
              </a:rPr>
              <a:t>as the fundamental framework for assessing the local public health system.</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The </a:t>
            </a:r>
            <a:r>
              <a:rPr lang="en-US" sz="1200" b="1" i="1" u="none" strike="noStrike" kern="1200" baseline="0" dirty="0" smtClean="0">
                <a:solidFill>
                  <a:schemeClr val="tx1"/>
                </a:solidFill>
                <a:latin typeface="+mn-lt"/>
                <a:ea typeface="+mn-ea"/>
                <a:cs typeface="+mn-cs"/>
              </a:rPr>
              <a:t>10 Essential Public Health Services </a:t>
            </a:r>
            <a:r>
              <a:rPr lang="en-US" sz="1200" b="1" i="0" u="none" strike="noStrike" kern="1200" baseline="0" dirty="0" smtClean="0">
                <a:solidFill>
                  <a:schemeClr val="tx1"/>
                </a:solidFill>
                <a:latin typeface="+mn-lt"/>
                <a:ea typeface="+mn-ea"/>
                <a:cs typeface="+mn-cs"/>
              </a:rPr>
              <a:t>are:</a:t>
            </a:r>
          </a:p>
          <a:p>
            <a:pPr marL="228600" indent="-228600">
              <a:spcBef>
                <a:spcPts val="1200"/>
              </a:spcBef>
              <a:spcAft>
                <a:spcPts val="1200"/>
              </a:spcAft>
              <a:buAutoNum type="arabicPeriod"/>
            </a:pPr>
            <a:r>
              <a:rPr lang="en-US" sz="1200" b="0" i="0" u="none" strike="noStrike" kern="1200" baseline="0" dirty="0" smtClean="0">
                <a:solidFill>
                  <a:schemeClr val="tx1"/>
                </a:solidFill>
                <a:latin typeface="+mn-lt"/>
                <a:ea typeface="+mn-ea"/>
                <a:cs typeface="+mn-cs"/>
              </a:rPr>
              <a:t>Monitor health status to identify community health problems.</a:t>
            </a:r>
          </a:p>
          <a:p>
            <a:pPr>
              <a:spcBef>
                <a:spcPts val="1200"/>
              </a:spcBef>
              <a:spcAft>
                <a:spcPts val="1200"/>
              </a:spcAft>
            </a:pPr>
            <a:r>
              <a:rPr lang="en-US" sz="1200" b="0" i="0" u="none" strike="noStrike" kern="1200" baseline="0" dirty="0" smtClean="0">
                <a:solidFill>
                  <a:schemeClr val="tx1"/>
                </a:solidFill>
                <a:latin typeface="+mn-lt"/>
                <a:ea typeface="+mn-ea"/>
                <a:cs typeface="+mn-cs"/>
              </a:rPr>
              <a:t>2. Diagnose and investigate health problems and health hazards in the community.</a:t>
            </a:r>
          </a:p>
          <a:p>
            <a:pPr>
              <a:spcBef>
                <a:spcPts val="1200"/>
              </a:spcBef>
              <a:spcAft>
                <a:spcPts val="1200"/>
              </a:spcAft>
            </a:pPr>
            <a:r>
              <a:rPr lang="en-US" sz="1200" b="0" i="0" u="none" strike="noStrike" kern="1200" baseline="0" dirty="0" smtClean="0">
                <a:solidFill>
                  <a:schemeClr val="tx1"/>
                </a:solidFill>
                <a:latin typeface="+mn-lt"/>
                <a:ea typeface="+mn-ea"/>
                <a:cs typeface="+mn-cs"/>
              </a:rPr>
              <a:t>3. Inform, educate, and empower people about health issues.</a:t>
            </a:r>
          </a:p>
          <a:p>
            <a:pPr>
              <a:spcBef>
                <a:spcPts val="1200"/>
              </a:spcBef>
              <a:spcAft>
                <a:spcPts val="1200"/>
              </a:spcAft>
            </a:pPr>
            <a:r>
              <a:rPr lang="en-US" sz="1200" b="0" i="0" u="none" strike="noStrike" kern="1200" baseline="0" dirty="0" smtClean="0">
                <a:solidFill>
                  <a:schemeClr val="tx1"/>
                </a:solidFill>
                <a:latin typeface="+mn-lt"/>
                <a:ea typeface="+mn-ea"/>
                <a:cs typeface="+mn-cs"/>
              </a:rPr>
              <a:t>4. Mobilize community partnerships to identify and solve health problems.</a:t>
            </a:r>
          </a:p>
          <a:p>
            <a:pPr>
              <a:spcBef>
                <a:spcPts val="1200"/>
              </a:spcBef>
              <a:spcAft>
                <a:spcPts val="1200"/>
              </a:spcAft>
            </a:pPr>
            <a:r>
              <a:rPr lang="en-US" sz="1200" b="0" i="0" u="none" strike="noStrike" kern="1200" baseline="0" dirty="0" smtClean="0">
                <a:solidFill>
                  <a:schemeClr val="tx1"/>
                </a:solidFill>
                <a:latin typeface="+mn-lt"/>
                <a:ea typeface="+mn-ea"/>
                <a:cs typeface="+mn-cs"/>
              </a:rPr>
              <a:t>5. Develop policies and plans that support individual and community health efforts.</a:t>
            </a:r>
          </a:p>
          <a:p>
            <a:pPr>
              <a:spcBef>
                <a:spcPts val="1200"/>
              </a:spcBef>
              <a:spcAft>
                <a:spcPts val="1200"/>
              </a:spcAft>
            </a:pPr>
            <a:r>
              <a:rPr lang="en-US" sz="1200" b="0" i="0" u="none" strike="noStrike" kern="1200" baseline="0" dirty="0" smtClean="0">
                <a:solidFill>
                  <a:schemeClr val="tx1"/>
                </a:solidFill>
                <a:latin typeface="+mn-lt"/>
                <a:ea typeface="+mn-ea"/>
                <a:cs typeface="+mn-cs"/>
              </a:rPr>
              <a:t>6. Enforce laws and regulations that protect health and ensure safety.</a:t>
            </a:r>
          </a:p>
          <a:p>
            <a:pPr>
              <a:spcBef>
                <a:spcPts val="1200"/>
              </a:spcBef>
              <a:spcAft>
                <a:spcPts val="1200"/>
              </a:spcAft>
            </a:pPr>
            <a:r>
              <a:rPr lang="en-US" sz="1200" b="0" i="0" u="none" strike="noStrike" kern="1200" baseline="0" dirty="0" smtClean="0">
                <a:solidFill>
                  <a:schemeClr val="tx1"/>
                </a:solidFill>
                <a:latin typeface="+mn-lt"/>
                <a:ea typeface="+mn-ea"/>
                <a:cs typeface="+mn-cs"/>
              </a:rPr>
              <a:t>7. Link people to needed personal health services and assure the provision of health care when otherwise unavailable.</a:t>
            </a:r>
          </a:p>
          <a:p>
            <a:pPr>
              <a:spcBef>
                <a:spcPts val="1200"/>
              </a:spcBef>
              <a:spcAft>
                <a:spcPts val="1200"/>
              </a:spcAft>
            </a:pPr>
            <a:r>
              <a:rPr lang="en-US" sz="1200" b="0" i="0" u="none" strike="noStrike" kern="1200" baseline="0" dirty="0" smtClean="0">
                <a:solidFill>
                  <a:schemeClr val="tx1"/>
                </a:solidFill>
                <a:latin typeface="+mn-lt"/>
                <a:ea typeface="+mn-ea"/>
                <a:cs typeface="+mn-cs"/>
              </a:rPr>
              <a:t>8. Assure a competent public health and personal health care workforce.</a:t>
            </a:r>
          </a:p>
          <a:p>
            <a:pPr>
              <a:spcBef>
                <a:spcPts val="1200"/>
              </a:spcBef>
              <a:spcAft>
                <a:spcPts val="1200"/>
              </a:spcAft>
            </a:pPr>
            <a:r>
              <a:rPr lang="en-US" sz="1200" b="0" i="0" u="none" strike="noStrike" kern="1200" baseline="0" dirty="0" smtClean="0">
                <a:solidFill>
                  <a:schemeClr val="tx1"/>
                </a:solidFill>
                <a:latin typeface="+mn-lt"/>
                <a:ea typeface="+mn-ea"/>
                <a:cs typeface="+mn-cs"/>
              </a:rPr>
              <a:t>9. Evaluate effectiveness, accessibility, and quality of personal and population-based health services.</a:t>
            </a:r>
          </a:p>
          <a:p>
            <a:pPr>
              <a:spcBef>
                <a:spcPts val="1200"/>
              </a:spcBef>
              <a:spcAft>
                <a:spcPts val="1200"/>
              </a:spcAft>
            </a:pPr>
            <a:r>
              <a:rPr lang="en-US" sz="1200" b="0" i="0" u="none" strike="noStrike" kern="1200" baseline="0" dirty="0" smtClean="0">
                <a:solidFill>
                  <a:schemeClr val="tx1"/>
                </a:solidFill>
                <a:latin typeface="+mn-lt"/>
                <a:ea typeface="+mn-ea"/>
                <a:cs typeface="+mn-cs"/>
              </a:rPr>
              <a:t>10. Research for new insights and innovative solutions to health problems.*</a:t>
            </a:r>
          </a:p>
          <a:p>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20</a:t>
            </a:fld>
            <a:endParaRPr lang="en-US" dirty="0"/>
          </a:p>
        </p:txBody>
      </p:sp>
    </p:spTree>
    <p:extLst>
      <p:ext uri="{BB962C8B-B14F-4D97-AF65-F5344CB8AC3E}">
        <p14:creationId xmlns:p14="http://schemas.microsoft.com/office/powerpoint/2010/main" val="7987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obtained</a:t>
            </a:r>
            <a:r>
              <a:rPr lang="en-US" baseline="0" dirty="0" smtClean="0"/>
              <a:t> from </a:t>
            </a:r>
            <a:r>
              <a:rPr lang="en-US" baseline="0" smtClean="0"/>
              <a:t>PHAB (Jan, 2016)</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5</a:t>
            </a:fld>
            <a:endParaRPr lang="en-US" dirty="0"/>
          </a:p>
        </p:txBody>
      </p:sp>
    </p:spTree>
    <p:extLst>
      <p:ext uri="{BB962C8B-B14F-4D97-AF65-F5344CB8AC3E}">
        <p14:creationId xmlns:p14="http://schemas.microsoft.com/office/powerpoint/2010/main" val="374288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Readiness Checklist</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7</a:t>
            </a:fld>
            <a:endParaRPr lang="en-US" dirty="0"/>
          </a:p>
        </p:txBody>
      </p:sp>
    </p:spTree>
    <p:extLst>
      <p:ext uri="{BB962C8B-B14F-4D97-AF65-F5344CB8AC3E}">
        <p14:creationId xmlns:p14="http://schemas.microsoft.com/office/powerpoint/2010/main" val="191937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Accreditation duration – 5 years</a:t>
            </a:r>
          </a:p>
          <a:p>
            <a:r>
              <a:rPr lang="en-US" dirty="0" smtClean="0"/>
              <a:t>Time from access to electronic modules for submission</a:t>
            </a:r>
            <a:r>
              <a:rPr lang="en-US" baseline="0" dirty="0" smtClean="0"/>
              <a:t> and actual document submission – now 6 months (previously 12 months)</a:t>
            </a:r>
          </a:p>
          <a:p>
            <a:r>
              <a:rPr lang="en-US" baseline="0" dirty="0" smtClean="0"/>
              <a:t>PHAB application fee for our district (&gt; 800,000) : $31,800</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8</a:t>
            </a:fld>
            <a:endParaRPr lang="en-US" dirty="0"/>
          </a:p>
        </p:txBody>
      </p:sp>
    </p:spTree>
    <p:extLst>
      <p:ext uri="{BB962C8B-B14F-4D97-AF65-F5344CB8AC3E}">
        <p14:creationId xmlns:p14="http://schemas.microsoft.com/office/powerpoint/2010/main" val="43960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NPHPSP : National</a:t>
            </a:r>
            <a:r>
              <a:rPr lang="en-US" baseline="0" dirty="0" smtClean="0"/>
              <a:t> Public Health Performance Standards Program </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12</a:t>
            </a:fld>
            <a:endParaRPr lang="en-US" dirty="0"/>
          </a:p>
        </p:txBody>
      </p:sp>
    </p:spTree>
    <p:extLst>
      <p:ext uri="{BB962C8B-B14F-4D97-AF65-F5344CB8AC3E}">
        <p14:creationId xmlns:p14="http://schemas.microsoft.com/office/powerpoint/2010/main" val="198738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13</a:t>
            </a:fld>
            <a:endParaRPr lang="en-US" dirty="0"/>
          </a:p>
        </p:txBody>
      </p:sp>
    </p:spTree>
    <p:extLst>
      <p:ext uri="{BB962C8B-B14F-4D97-AF65-F5344CB8AC3E}">
        <p14:creationId xmlns:p14="http://schemas.microsoft.com/office/powerpoint/2010/main" val="85605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Foundation </a:t>
            </a:r>
            <a:r>
              <a:rPr lang="en-US" sz="1200" b="0" i="0" u="none" strike="noStrike" kern="1200" baseline="0" dirty="0" smtClean="0">
                <a:solidFill>
                  <a:schemeClr val="tx1"/>
                </a:solidFill>
                <a:latin typeface="+mn-lt"/>
                <a:ea typeface="+mn-ea"/>
                <a:cs typeface="+mn-cs"/>
              </a:rPr>
              <a:t>for analyzing and identifying community health issues and determining where the community stands in relation to peer communities, state data, and national data.</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Use state or local databases</a:t>
            </a:r>
            <a:r>
              <a:rPr lang="en-US" sz="1200" b="0" i="0" u="none" strike="noStrike" kern="1200" baseline="0" dirty="0" smtClean="0">
                <a:solidFill>
                  <a:schemeClr val="tx1"/>
                </a:solidFill>
                <a:latin typeface="+mn-lt"/>
                <a:ea typeface="+mn-ea"/>
                <a:cs typeface="+mn-cs"/>
              </a:rPr>
              <a:t>. Many </a:t>
            </a:r>
            <a:r>
              <a:rPr lang="en-US" sz="1200" b="0" i="0" u="none" strike="noStrike" kern="1200" baseline="0" dirty="0" err="1" smtClean="0">
                <a:solidFill>
                  <a:schemeClr val="tx1"/>
                </a:solidFill>
                <a:latin typeface="+mn-lt"/>
                <a:ea typeface="+mn-ea"/>
                <a:cs typeface="+mn-cs"/>
              </a:rPr>
              <a:t>CHSA</a:t>
            </a:r>
            <a:r>
              <a:rPr lang="en-US" sz="1200" b="0" i="0" u="none" strike="noStrike" kern="1200" baseline="0" dirty="0" smtClean="0">
                <a:solidFill>
                  <a:schemeClr val="tx1"/>
                </a:solidFill>
                <a:latin typeface="+mn-lt"/>
                <a:ea typeface="+mn-ea"/>
                <a:cs typeface="+mn-cs"/>
              </a:rPr>
              <a:t> core indicators may already have been collected by local or state agencies.</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Access previously conducted health assessments or reports that include data</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Collect health assessments conducted by community coalitions, hospitals, health departments, and other organizations. These data can provide useful benchmarks for identifying trends and can also offer tips on where to find current data.</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Identify participants who may have access to data through their organizations</a:t>
            </a:r>
            <a:r>
              <a:rPr lang="en-US" sz="1200" b="0" i="0" u="none" strike="noStrike" kern="1200" baseline="0" dirty="0" smtClean="0">
                <a:solidFill>
                  <a:schemeClr val="tx1"/>
                </a:solidFill>
                <a:latin typeface="+mn-lt"/>
                <a:ea typeface="+mn-ea"/>
                <a:cs typeface="+mn-cs"/>
              </a:rPr>
              <a:t>. For example, a hospital representative may be useful in gathering hospitalization or admissions data, while law enforcement representatives may have access to data for the crime or violence-related indicators.</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14</a:t>
            </a:fld>
            <a:endParaRPr lang="en-US" dirty="0"/>
          </a:p>
        </p:txBody>
      </p:sp>
    </p:spTree>
    <p:extLst>
      <p:ext uri="{BB962C8B-B14F-4D97-AF65-F5344CB8AC3E}">
        <p14:creationId xmlns:p14="http://schemas.microsoft.com/office/powerpoint/2010/main" val="379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 community survey will be implemented, consider how that will be developed, disseminated, gathered, and analyzed.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Give strong consideration to gathering information through meetings or mechanisms already established within the community.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Logistics—how, when, and where the meetings are held—promote broad participation.</a:t>
            </a:r>
          </a:p>
          <a:p>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 Focus Groups</a:t>
            </a:r>
          </a:p>
          <a:p>
            <a:pPr marL="171450" indent="-171450">
              <a:buFontTx/>
              <a:buChar char="-"/>
            </a:pPr>
            <a:r>
              <a:rPr lang="en-US" sz="1200" b="0" i="0" u="none" strike="noStrike" kern="1200" baseline="0" dirty="0" smtClean="0">
                <a:solidFill>
                  <a:schemeClr val="tx1"/>
                </a:solidFill>
                <a:latin typeface="+mn-lt"/>
                <a:ea typeface="+mn-ea"/>
                <a:cs typeface="+mn-cs"/>
              </a:rPr>
              <a:t>Community Meetings</a:t>
            </a:r>
          </a:p>
          <a:p>
            <a:pPr marL="171450" indent="-171450">
              <a:buFontTx/>
              <a:buChar char="-"/>
            </a:pPr>
            <a:r>
              <a:rPr lang="en-US" sz="1200" b="0" i="0" u="none" strike="noStrike" kern="1200" baseline="0" dirty="0" smtClean="0">
                <a:solidFill>
                  <a:schemeClr val="tx1"/>
                </a:solidFill>
                <a:latin typeface="+mn-lt"/>
                <a:ea typeface="+mn-ea"/>
                <a:cs typeface="+mn-cs"/>
              </a:rPr>
              <a:t>Individual Discussions/Interviews</a:t>
            </a:r>
          </a:p>
          <a:p>
            <a:pPr marL="171450" indent="-171450">
              <a:buFontTx/>
              <a:buChar char="-"/>
            </a:pPr>
            <a:r>
              <a:rPr lang="en-US" sz="1200" b="0" i="0" u="none" strike="noStrike" kern="1200" baseline="0" dirty="0" smtClean="0">
                <a:solidFill>
                  <a:schemeClr val="tx1"/>
                </a:solidFill>
                <a:latin typeface="+mn-lt"/>
                <a:ea typeface="+mn-ea"/>
                <a:cs typeface="+mn-cs"/>
              </a:rPr>
              <a:t>Surveys</a:t>
            </a:r>
          </a:p>
          <a:p>
            <a:pPr marL="171450" indent="-171450">
              <a:buFontTx/>
              <a:buChar char="-"/>
            </a:pPr>
            <a:r>
              <a:rPr lang="en-US" sz="1200" b="0" i="0" u="none" strike="noStrike" kern="1200" baseline="0" dirty="0" smtClean="0">
                <a:solidFill>
                  <a:schemeClr val="tx1"/>
                </a:solidFill>
                <a:latin typeface="+mn-lt"/>
                <a:ea typeface="+mn-ea"/>
                <a:cs typeface="+mn-cs"/>
              </a:rPr>
              <a:t>Walking or Windshield Surveys</a:t>
            </a:r>
          </a:p>
          <a:p>
            <a:pPr marL="171450" indent="-171450">
              <a:buFontTx/>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15</a:t>
            </a:fld>
            <a:endParaRPr lang="en-US" dirty="0"/>
          </a:p>
        </p:txBody>
      </p:sp>
    </p:spTree>
    <p:extLst>
      <p:ext uri="{BB962C8B-B14F-4D97-AF65-F5344CB8AC3E}">
        <p14:creationId xmlns:p14="http://schemas.microsoft.com/office/powerpoint/2010/main" val="278430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Upson Data : 267 respondents</a:t>
            </a:r>
            <a:endParaRPr lang="en-US" dirty="0"/>
          </a:p>
        </p:txBody>
      </p:sp>
      <p:sp>
        <p:nvSpPr>
          <p:cNvPr id="4" name="Slide Number Placeholder 3"/>
          <p:cNvSpPr>
            <a:spLocks noGrp="1"/>
          </p:cNvSpPr>
          <p:nvPr>
            <p:ph type="sldNum" sz="quarter" idx="10"/>
          </p:nvPr>
        </p:nvSpPr>
        <p:spPr/>
        <p:txBody>
          <a:bodyPr/>
          <a:lstStyle/>
          <a:p>
            <a:fld id="{F162CB90-0802-4E94-AF72-549F0B76C658}" type="slidenum">
              <a:rPr lang="en-US" smtClean="0"/>
              <a:pPr/>
              <a:t>16</a:t>
            </a:fld>
            <a:endParaRPr lang="en-US" dirty="0"/>
          </a:p>
        </p:txBody>
      </p:sp>
    </p:spTree>
    <p:extLst>
      <p:ext uri="{BB962C8B-B14F-4D97-AF65-F5344CB8AC3E}">
        <p14:creationId xmlns:p14="http://schemas.microsoft.com/office/powerpoint/2010/main" val="1386165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12" name="Picture 8" descr="DPH_PPT.jpg"/>
          <p:cNvPicPr>
            <a:picLocks noChangeAspect="1"/>
          </p:cNvPicPr>
          <p:nvPr userDrawn="1"/>
        </p:nvPicPr>
        <p:blipFill>
          <a:blip r:embed="rId3"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smtClean="0"/>
              <a:t>Click to edit Master title style</a:t>
            </a:r>
            <a:endParaRPr lang="en-US" dirty="0"/>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6/20/2016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6/20/2016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3BC481-D03D-406E-91A0-DCBA46DD8DAC}" type="datetime1">
              <a:rPr lang="en-US" smtClean="0">
                <a:solidFill>
                  <a:prstClr val="black"/>
                </a:solidFill>
              </a:rPr>
              <a:pPr/>
              <a:t>6/20/2016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7A97DDBE-461E-4AEF-AFC2-6D7C365C9390}"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30869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6/20/2016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6/20/2016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6/20/2016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dirty="0"/>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6/20/2016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6/20/2016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6/20/2016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6/20/2016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6/20/2016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6/20/2016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dirty="0"/>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6"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endParaRPr lang="en-US" sz="2800" b="1" dirty="0">
              <a:solidFill>
                <a:schemeClr val="tx1">
                  <a:lumMod val="65000"/>
                  <a:lumOff val="35000"/>
                </a:schemeClr>
              </a:solidFill>
              <a:latin typeface="Segoe UI" pitchFamily="34" charset="0"/>
              <a:cs typeface="Segoe UI" pitchFamily="34" charset="0"/>
            </a:endParaRPr>
          </a:p>
        </p:txBody>
      </p:sp>
      <p:sp>
        <p:nvSpPr>
          <p:cNvPr id="12" name="Title 11"/>
          <p:cNvSpPr>
            <a:spLocks noGrp="1"/>
          </p:cNvSpPr>
          <p:nvPr>
            <p:ph type="ctrTitle"/>
          </p:nvPr>
        </p:nvSpPr>
        <p:spPr/>
        <p:txBody>
          <a:bodyPr>
            <a:normAutofit/>
          </a:bodyPr>
          <a:lstStyle/>
          <a:p>
            <a:r>
              <a:rPr lang="en-US" sz="3600" dirty="0" smtClean="0">
                <a:latin typeface="Garamond" panose="02020404030301010803" pitchFamily="18" charset="0"/>
              </a:rPr>
              <a:t>ACCREDITATION AT DISTRICT 4</a:t>
            </a:r>
            <a:endParaRPr lang="en-US" sz="3600" dirty="0">
              <a:latin typeface="Garamond" panose="02020404030301010803" pitchFamily="18" charset="0"/>
            </a:endParaRPr>
          </a:p>
        </p:txBody>
      </p:sp>
      <p:sp>
        <p:nvSpPr>
          <p:cNvPr id="9" name="Text Placeholder 5"/>
          <p:cNvSpPr>
            <a:spLocks noGrp="1"/>
          </p:cNvSpPr>
          <p:nvPr>
            <p:ph type="body" sz="quarter" idx="4294967295"/>
          </p:nvPr>
        </p:nvSpPr>
        <p:spPr>
          <a:xfrm>
            <a:off x="4724400" y="3611880"/>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b="1" dirty="0" smtClean="0">
                <a:solidFill>
                  <a:srgbClr val="595959"/>
                </a:solidFill>
                <a:latin typeface="Garamond" panose="02020404030301010803" pitchFamily="18" charset="0"/>
              </a:rPr>
              <a:t>10 Essential Services Survey		</a:t>
            </a:r>
            <a:endParaRPr lang="en-US" b="1" dirty="0">
              <a:solidFill>
                <a:srgbClr val="595959"/>
              </a:solidFill>
              <a:latin typeface="Garamond" panose="02020404030301010803" pitchFamily="18" charset="0"/>
            </a:endParaRPr>
          </a:p>
        </p:txBody>
      </p:sp>
      <p:sp>
        <p:nvSpPr>
          <p:cNvPr id="10" name="Text Placeholder 5"/>
          <p:cNvSpPr>
            <a:spLocks noGrp="1"/>
          </p:cNvSpPr>
          <p:nvPr>
            <p:ph type="body" sz="quarter" idx="4294967295"/>
          </p:nvPr>
        </p:nvSpPr>
        <p:spPr>
          <a:xfrm>
            <a:off x="4724400" y="4009644"/>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b="1" dirty="0" smtClean="0">
                <a:solidFill>
                  <a:srgbClr val="595959"/>
                </a:solidFill>
                <a:latin typeface="Garamond" panose="02020404030301010803" pitchFamily="18" charset="0"/>
              </a:rPr>
              <a:t>Molli Pruitt</a:t>
            </a:r>
            <a:endParaRPr lang="en-US" b="1" dirty="0">
              <a:solidFill>
                <a:srgbClr val="595959"/>
              </a:solidFill>
              <a:latin typeface="Garamond" panose="02020404030301010803" pitchFamily="18" charset="0"/>
            </a:endParaRPr>
          </a:p>
        </p:txBody>
      </p:sp>
      <p:sp>
        <p:nvSpPr>
          <p:cNvPr id="11" name="Text Placeholder 5"/>
          <p:cNvSpPr>
            <a:spLocks noGrp="1"/>
          </p:cNvSpPr>
          <p:nvPr>
            <p:ph type="body" sz="quarter" idx="4294967295"/>
          </p:nvPr>
        </p:nvSpPr>
        <p:spPr>
          <a:xfrm>
            <a:off x="4724400" y="4407408"/>
            <a:ext cx="4191000" cy="381000"/>
          </a:xfrm>
        </p:spPr>
        <p:txBody>
          <a:bodyPr>
            <a:noAutofit/>
          </a:bodyPr>
          <a:lstStyle>
            <a:lvl1pPr marL="0" indent="0">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b="1" smtClean="0">
                <a:solidFill>
                  <a:srgbClr val="595959"/>
                </a:solidFill>
                <a:latin typeface="Garamond" panose="02020404030301010803" pitchFamily="18" charset="0"/>
              </a:rPr>
              <a:t>March 16, </a:t>
            </a:r>
            <a:r>
              <a:rPr lang="en-US" b="1" dirty="0" smtClean="0">
                <a:solidFill>
                  <a:srgbClr val="595959"/>
                </a:solidFill>
                <a:latin typeface="Garamond" panose="02020404030301010803" pitchFamily="18" charset="0"/>
              </a:rPr>
              <a:t>2016</a:t>
            </a:r>
            <a:endParaRPr lang="en-US" b="1" dirty="0">
              <a:solidFill>
                <a:srgbClr val="595959"/>
              </a:solidFill>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35953652"/>
              </p:ext>
            </p:extLst>
          </p:nvPr>
        </p:nvGraphicFramePr>
        <p:xfrm>
          <a:off x="457200" y="1028700"/>
          <a:ext cx="8229600" cy="509016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370840">
                <a:tc>
                  <a:txBody>
                    <a:bodyPr/>
                    <a:lstStyle/>
                    <a:p>
                      <a:r>
                        <a:rPr lang="en-US" b="1" dirty="0" smtClean="0">
                          <a:latin typeface="Garamond"/>
                          <a:cs typeface="Garamond"/>
                        </a:rPr>
                        <a:t>Domain</a:t>
                      </a:r>
                      <a:endParaRPr lang="en-US" b="1" dirty="0">
                        <a:latin typeface="Garamond"/>
                        <a:cs typeface="Garamond"/>
                      </a:endParaRPr>
                    </a:p>
                  </a:txBody>
                  <a:tcPr/>
                </a:tc>
                <a:tc>
                  <a:txBody>
                    <a:bodyPr/>
                    <a:lstStyle/>
                    <a:p>
                      <a:pPr algn="ctr"/>
                      <a:r>
                        <a:rPr lang="en-US" b="1" dirty="0" smtClean="0">
                          <a:latin typeface="Garamond"/>
                          <a:cs typeface="Garamond"/>
                        </a:rPr>
                        <a:t>Description</a:t>
                      </a:r>
                      <a:endParaRPr lang="en-US" b="1" dirty="0">
                        <a:latin typeface="Garamond"/>
                        <a:cs typeface="Garamond"/>
                      </a:endParaRPr>
                    </a:p>
                  </a:txBody>
                  <a:tcPr/>
                </a:tc>
                <a:extLst>
                  <a:ext uri="{0D108BD9-81ED-4DB2-BD59-A6C34878D82A}">
                    <a16:rowId xmlns:a16="http://schemas.microsoft.com/office/drawing/2014/main" val="10000"/>
                  </a:ext>
                </a:extLst>
              </a:tr>
              <a:tr h="370840">
                <a:tc>
                  <a:txBody>
                    <a:bodyPr/>
                    <a:lstStyle/>
                    <a:p>
                      <a:pPr algn="ctr"/>
                      <a:r>
                        <a:rPr lang="en-US" b="1" dirty="0" smtClean="0">
                          <a:latin typeface="Garamond"/>
                          <a:cs typeface="Garamond"/>
                        </a:rPr>
                        <a:t>1</a:t>
                      </a:r>
                      <a:endParaRPr lang="en-US" b="1" dirty="0">
                        <a:latin typeface="Garamond"/>
                        <a:cs typeface="Garamond"/>
                      </a:endParaRPr>
                    </a:p>
                  </a:txBody>
                  <a:tcPr/>
                </a:tc>
                <a:tc>
                  <a:txBody>
                    <a:bodyPr/>
                    <a:lstStyle/>
                    <a:p>
                      <a:r>
                        <a:rPr lang="en-US" b="1" dirty="0" smtClean="0">
                          <a:latin typeface="Garamond"/>
                          <a:cs typeface="Garamond"/>
                        </a:rPr>
                        <a:t>Conduct</a:t>
                      </a:r>
                      <a:r>
                        <a:rPr lang="en-US" b="1" baseline="0" dirty="0" smtClean="0">
                          <a:latin typeface="Garamond"/>
                          <a:cs typeface="Garamond"/>
                        </a:rPr>
                        <a:t> &amp; Disseminate Assessments focused on Population and Public Health</a:t>
                      </a:r>
                      <a:endParaRPr lang="en-US" b="1" dirty="0">
                        <a:latin typeface="Garamond"/>
                        <a:cs typeface="Garamond"/>
                      </a:endParaRPr>
                    </a:p>
                  </a:txBody>
                  <a:tcPr/>
                </a:tc>
                <a:extLst>
                  <a:ext uri="{0D108BD9-81ED-4DB2-BD59-A6C34878D82A}">
                    <a16:rowId xmlns:a16="http://schemas.microsoft.com/office/drawing/2014/main" val="10001"/>
                  </a:ext>
                </a:extLst>
              </a:tr>
              <a:tr h="370840">
                <a:tc>
                  <a:txBody>
                    <a:bodyPr/>
                    <a:lstStyle/>
                    <a:p>
                      <a:pPr algn="ctr"/>
                      <a:r>
                        <a:rPr lang="en-US" b="1" dirty="0" smtClean="0">
                          <a:latin typeface="Garamond"/>
                          <a:cs typeface="Garamond"/>
                        </a:rPr>
                        <a:t>2</a:t>
                      </a:r>
                      <a:endParaRPr lang="en-US" b="1" dirty="0">
                        <a:latin typeface="Garamond"/>
                        <a:cs typeface="Garamond"/>
                      </a:endParaRPr>
                    </a:p>
                  </a:txBody>
                  <a:tcPr/>
                </a:tc>
                <a:tc>
                  <a:txBody>
                    <a:bodyPr/>
                    <a:lstStyle/>
                    <a:p>
                      <a:r>
                        <a:rPr lang="en-US" b="1" dirty="0" smtClean="0">
                          <a:latin typeface="Garamond"/>
                          <a:cs typeface="Garamond"/>
                        </a:rPr>
                        <a:t>Investigate Health Problems &amp; Environmental Public</a:t>
                      </a:r>
                      <a:r>
                        <a:rPr lang="en-US" b="1" baseline="0" dirty="0" smtClean="0">
                          <a:latin typeface="Garamond"/>
                          <a:cs typeface="Garamond"/>
                        </a:rPr>
                        <a:t> Health Hazards</a:t>
                      </a:r>
                      <a:endParaRPr lang="en-US" b="1" dirty="0">
                        <a:latin typeface="Garamond"/>
                        <a:cs typeface="Garamond"/>
                      </a:endParaRPr>
                    </a:p>
                  </a:txBody>
                  <a:tcPr/>
                </a:tc>
                <a:extLst>
                  <a:ext uri="{0D108BD9-81ED-4DB2-BD59-A6C34878D82A}">
                    <a16:rowId xmlns:a16="http://schemas.microsoft.com/office/drawing/2014/main" val="10002"/>
                  </a:ext>
                </a:extLst>
              </a:tr>
              <a:tr h="370840">
                <a:tc>
                  <a:txBody>
                    <a:bodyPr/>
                    <a:lstStyle/>
                    <a:p>
                      <a:pPr algn="ctr"/>
                      <a:r>
                        <a:rPr lang="en-US" b="1" dirty="0" smtClean="0">
                          <a:latin typeface="Garamond"/>
                          <a:cs typeface="Garamond"/>
                        </a:rPr>
                        <a:t>3</a:t>
                      </a:r>
                      <a:endParaRPr lang="en-US" b="1" dirty="0">
                        <a:latin typeface="Garamond"/>
                        <a:cs typeface="Garamond"/>
                      </a:endParaRPr>
                    </a:p>
                  </a:txBody>
                  <a:tcPr/>
                </a:tc>
                <a:tc>
                  <a:txBody>
                    <a:bodyPr/>
                    <a:lstStyle/>
                    <a:p>
                      <a:r>
                        <a:rPr lang="en-US" b="1" dirty="0" smtClean="0">
                          <a:latin typeface="Garamond"/>
                          <a:cs typeface="Garamond"/>
                        </a:rPr>
                        <a:t>Inform and</a:t>
                      </a:r>
                      <a:r>
                        <a:rPr lang="en-US" b="1" baseline="0" dirty="0" smtClean="0">
                          <a:latin typeface="Garamond"/>
                          <a:cs typeface="Garamond"/>
                        </a:rPr>
                        <a:t> Educate about Public Health Issues and Functions</a:t>
                      </a:r>
                      <a:endParaRPr lang="en-US" b="1" dirty="0">
                        <a:latin typeface="Garamond"/>
                        <a:cs typeface="Garamond"/>
                      </a:endParaRPr>
                    </a:p>
                  </a:txBody>
                  <a:tcPr/>
                </a:tc>
                <a:extLst>
                  <a:ext uri="{0D108BD9-81ED-4DB2-BD59-A6C34878D82A}">
                    <a16:rowId xmlns:a16="http://schemas.microsoft.com/office/drawing/2014/main" val="10003"/>
                  </a:ext>
                </a:extLst>
              </a:tr>
              <a:tr h="370840">
                <a:tc>
                  <a:txBody>
                    <a:bodyPr/>
                    <a:lstStyle/>
                    <a:p>
                      <a:pPr algn="ctr"/>
                      <a:r>
                        <a:rPr lang="en-US" b="1" dirty="0" smtClean="0">
                          <a:latin typeface="Garamond"/>
                          <a:cs typeface="Garamond"/>
                        </a:rPr>
                        <a:t>4</a:t>
                      </a:r>
                      <a:endParaRPr lang="en-US" b="1" dirty="0">
                        <a:latin typeface="Garamond"/>
                        <a:cs typeface="Garamond"/>
                      </a:endParaRPr>
                    </a:p>
                  </a:txBody>
                  <a:tcPr/>
                </a:tc>
                <a:tc>
                  <a:txBody>
                    <a:bodyPr/>
                    <a:lstStyle/>
                    <a:p>
                      <a:r>
                        <a:rPr lang="en-US" b="1" dirty="0" smtClean="0">
                          <a:latin typeface="Garamond"/>
                          <a:cs typeface="Garamond"/>
                        </a:rPr>
                        <a:t>Engage with the Community to Identify and Address</a:t>
                      </a:r>
                      <a:r>
                        <a:rPr lang="en-US" b="1" baseline="0" dirty="0" smtClean="0">
                          <a:latin typeface="Garamond"/>
                          <a:cs typeface="Garamond"/>
                        </a:rPr>
                        <a:t> Health Problems</a:t>
                      </a:r>
                      <a:endParaRPr lang="en-US" b="1" dirty="0">
                        <a:latin typeface="Garamond"/>
                        <a:cs typeface="Garamond"/>
                      </a:endParaRPr>
                    </a:p>
                  </a:txBody>
                  <a:tcPr/>
                </a:tc>
                <a:extLst>
                  <a:ext uri="{0D108BD9-81ED-4DB2-BD59-A6C34878D82A}">
                    <a16:rowId xmlns:a16="http://schemas.microsoft.com/office/drawing/2014/main" val="10004"/>
                  </a:ext>
                </a:extLst>
              </a:tr>
              <a:tr h="370840">
                <a:tc>
                  <a:txBody>
                    <a:bodyPr/>
                    <a:lstStyle/>
                    <a:p>
                      <a:pPr algn="ctr"/>
                      <a:r>
                        <a:rPr lang="en-US" b="1" dirty="0" smtClean="0">
                          <a:latin typeface="Garamond"/>
                          <a:cs typeface="Garamond"/>
                        </a:rPr>
                        <a:t>5</a:t>
                      </a:r>
                      <a:endParaRPr lang="en-US" b="1" dirty="0">
                        <a:latin typeface="Garamond"/>
                        <a:cs typeface="Garamond"/>
                      </a:endParaRPr>
                    </a:p>
                  </a:txBody>
                  <a:tcPr/>
                </a:tc>
                <a:tc>
                  <a:txBody>
                    <a:bodyPr/>
                    <a:lstStyle/>
                    <a:p>
                      <a:r>
                        <a:rPr lang="en-US" b="1" dirty="0" smtClean="0">
                          <a:latin typeface="Garamond"/>
                          <a:cs typeface="Garamond"/>
                        </a:rPr>
                        <a:t>Develop Public Health Policies and Plans</a:t>
                      </a:r>
                      <a:endParaRPr lang="en-US" b="1" dirty="0">
                        <a:latin typeface="Garamond"/>
                        <a:cs typeface="Garamond"/>
                      </a:endParaRPr>
                    </a:p>
                  </a:txBody>
                  <a:tcPr/>
                </a:tc>
                <a:extLst>
                  <a:ext uri="{0D108BD9-81ED-4DB2-BD59-A6C34878D82A}">
                    <a16:rowId xmlns:a16="http://schemas.microsoft.com/office/drawing/2014/main" val="10005"/>
                  </a:ext>
                </a:extLst>
              </a:tr>
              <a:tr h="370840">
                <a:tc>
                  <a:txBody>
                    <a:bodyPr/>
                    <a:lstStyle/>
                    <a:p>
                      <a:pPr algn="ctr"/>
                      <a:r>
                        <a:rPr lang="en-US" b="1" dirty="0" smtClean="0">
                          <a:latin typeface="Garamond"/>
                          <a:cs typeface="Garamond"/>
                        </a:rPr>
                        <a:t>6</a:t>
                      </a:r>
                      <a:endParaRPr lang="en-US" b="1" dirty="0">
                        <a:latin typeface="Garamond"/>
                        <a:cs typeface="Garamond"/>
                      </a:endParaRPr>
                    </a:p>
                  </a:txBody>
                  <a:tcPr/>
                </a:tc>
                <a:tc>
                  <a:txBody>
                    <a:bodyPr/>
                    <a:lstStyle/>
                    <a:p>
                      <a:r>
                        <a:rPr lang="en-US" b="1" dirty="0" smtClean="0">
                          <a:latin typeface="Garamond"/>
                          <a:cs typeface="Garamond"/>
                        </a:rPr>
                        <a:t>Enforce Public</a:t>
                      </a:r>
                      <a:r>
                        <a:rPr lang="en-US" b="1" baseline="0" dirty="0" smtClean="0">
                          <a:latin typeface="Garamond"/>
                          <a:cs typeface="Garamond"/>
                        </a:rPr>
                        <a:t> Health Laws</a:t>
                      </a:r>
                      <a:endParaRPr lang="en-US" b="1" dirty="0">
                        <a:latin typeface="Garamond"/>
                        <a:cs typeface="Garamond"/>
                      </a:endParaRPr>
                    </a:p>
                  </a:txBody>
                  <a:tcPr/>
                </a:tc>
                <a:extLst>
                  <a:ext uri="{0D108BD9-81ED-4DB2-BD59-A6C34878D82A}">
                    <a16:rowId xmlns:a16="http://schemas.microsoft.com/office/drawing/2014/main" val="10006"/>
                  </a:ext>
                </a:extLst>
              </a:tr>
              <a:tr h="370840">
                <a:tc>
                  <a:txBody>
                    <a:bodyPr/>
                    <a:lstStyle/>
                    <a:p>
                      <a:pPr algn="ctr"/>
                      <a:r>
                        <a:rPr lang="en-US" b="1" dirty="0" smtClean="0">
                          <a:latin typeface="Garamond"/>
                          <a:cs typeface="Garamond"/>
                        </a:rPr>
                        <a:t>7</a:t>
                      </a:r>
                      <a:endParaRPr lang="en-US" b="1" dirty="0">
                        <a:latin typeface="Garamond"/>
                        <a:cs typeface="Garamond"/>
                      </a:endParaRPr>
                    </a:p>
                  </a:txBody>
                  <a:tcPr/>
                </a:tc>
                <a:tc>
                  <a:txBody>
                    <a:bodyPr/>
                    <a:lstStyle/>
                    <a:p>
                      <a:r>
                        <a:rPr lang="en-US" b="1" dirty="0" smtClean="0">
                          <a:latin typeface="Garamond"/>
                          <a:cs typeface="Garamond"/>
                        </a:rPr>
                        <a:t>Promote Strategies to Improve</a:t>
                      </a:r>
                      <a:r>
                        <a:rPr lang="en-US" b="1" baseline="0" dirty="0" smtClean="0">
                          <a:latin typeface="Garamond"/>
                          <a:cs typeface="Garamond"/>
                        </a:rPr>
                        <a:t> Access to Health Care</a:t>
                      </a:r>
                      <a:endParaRPr lang="en-US" b="1" dirty="0">
                        <a:latin typeface="Garamond"/>
                        <a:cs typeface="Garamond"/>
                      </a:endParaRPr>
                    </a:p>
                  </a:txBody>
                  <a:tcPr/>
                </a:tc>
                <a:extLst>
                  <a:ext uri="{0D108BD9-81ED-4DB2-BD59-A6C34878D82A}">
                    <a16:rowId xmlns:a16="http://schemas.microsoft.com/office/drawing/2014/main" val="10007"/>
                  </a:ext>
                </a:extLst>
              </a:tr>
              <a:tr h="370840">
                <a:tc>
                  <a:txBody>
                    <a:bodyPr/>
                    <a:lstStyle/>
                    <a:p>
                      <a:pPr algn="ctr"/>
                      <a:r>
                        <a:rPr lang="en-US" b="1" dirty="0" smtClean="0">
                          <a:latin typeface="Garamond"/>
                          <a:cs typeface="Garamond"/>
                        </a:rPr>
                        <a:t>8</a:t>
                      </a:r>
                      <a:endParaRPr lang="en-US" b="1" dirty="0">
                        <a:latin typeface="Garamond"/>
                        <a:cs typeface="Garamond"/>
                      </a:endParaRPr>
                    </a:p>
                  </a:txBody>
                  <a:tcPr/>
                </a:tc>
                <a:tc>
                  <a:txBody>
                    <a:bodyPr/>
                    <a:lstStyle/>
                    <a:p>
                      <a:r>
                        <a:rPr lang="en-US" b="1" dirty="0" smtClean="0">
                          <a:latin typeface="Garamond"/>
                          <a:cs typeface="Garamond"/>
                        </a:rPr>
                        <a:t>Maintain a Competent Public Health Workforce</a:t>
                      </a:r>
                      <a:endParaRPr lang="en-US" b="1" dirty="0">
                        <a:latin typeface="Garamond"/>
                        <a:cs typeface="Garamond"/>
                      </a:endParaRPr>
                    </a:p>
                  </a:txBody>
                  <a:tcPr/>
                </a:tc>
                <a:extLst>
                  <a:ext uri="{0D108BD9-81ED-4DB2-BD59-A6C34878D82A}">
                    <a16:rowId xmlns:a16="http://schemas.microsoft.com/office/drawing/2014/main" val="10008"/>
                  </a:ext>
                </a:extLst>
              </a:tr>
              <a:tr h="370840">
                <a:tc>
                  <a:txBody>
                    <a:bodyPr/>
                    <a:lstStyle/>
                    <a:p>
                      <a:pPr algn="ctr"/>
                      <a:r>
                        <a:rPr lang="en-US" b="1" dirty="0" smtClean="0">
                          <a:latin typeface="Garamond"/>
                          <a:cs typeface="Garamond"/>
                        </a:rPr>
                        <a:t>9</a:t>
                      </a:r>
                      <a:endParaRPr lang="en-US" b="1" dirty="0">
                        <a:latin typeface="Garamond"/>
                        <a:cs typeface="Garamond"/>
                      </a:endParaRPr>
                    </a:p>
                  </a:txBody>
                  <a:tcPr/>
                </a:tc>
                <a:tc>
                  <a:txBody>
                    <a:bodyPr/>
                    <a:lstStyle/>
                    <a:p>
                      <a:r>
                        <a:rPr lang="en-US" b="1" dirty="0" smtClean="0">
                          <a:latin typeface="Garamond"/>
                          <a:cs typeface="Garamond"/>
                        </a:rPr>
                        <a:t>Evaluate</a:t>
                      </a:r>
                      <a:r>
                        <a:rPr lang="en-US" b="1" baseline="0" dirty="0" smtClean="0">
                          <a:latin typeface="Garamond"/>
                          <a:cs typeface="Garamond"/>
                        </a:rPr>
                        <a:t> &amp; Continuously Improve Processes, Programs &amp; Interventions</a:t>
                      </a:r>
                      <a:endParaRPr lang="en-US" b="1" dirty="0">
                        <a:latin typeface="Garamond"/>
                        <a:cs typeface="Garamond"/>
                      </a:endParaRPr>
                    </a:p>
                  </a:txBody>
                  <a:tcPr/>
                </a:tc>
                <a:extLst>
                  <a:ext uri="{0D108BD9-81ED-4DB2-BD59-A6C34878D82A}">
                    <a16:rowId xmlns:a16="http://schemas.microsoft.com/office/drawing/2014/main" val="10009"/>
                  </a:ext>
                </a:extLst>
              </a:tr>
              <a:tr h="370840">
                <a:tc>
                  <a:txBody>
                    <a:bodyPr/>
                    <a:lstStyle/>
                    <a:p>
                      <a:pPr algn="ctr"/>
                      <a:r>
                        <a:rPr lang="en-US" b="1" dirty="0" smtClean="0">
                          <a:latin typeface="Garamond"/>
                          <a:cs typeface="Garamond"/>
                        </a:rPr>
                        <a:t>10</a:t>
                      </a:r>
                      <a:endParaRPr lang="en-US" b="1" dirty="0">
                        <a:latin typeface="Garamond"/>
                        <a:cs typeface="Garamond"/>
                      </a:endParaRPr>
                    </a:p>
                  </a:txBody>
                  <a:tcPr/>
                </a:tc>
                <a:tc>
                  <a:txBody>
                    <a:bodyPr/>
                    <a:lstStyle/>
                    <a:p>
                      <a:r>
                        <a:rPr lang="en-US" b="1" dirty="0" smtClean="0">
                          <a:latin typeface="Garamond"/>
                          <a:cs typeface="Garamond"/>
                        </a:rPr>
                        <a:t>Contribute to and Apply the Evidence</a:t>
                      </a:r>
                      <a:r>
                        <a:rPr lang="en-US" b="1" baseline="0" dirty="0" smtClean="0">
                          <a:latin typeface="Garamond"/>
                          <a:cs typeface="Garamond"/>
                        </a:rPr>
                        <a:t> Base of Public Health</a:t>
                      </a:r>
                      <a:endParaRPr lang="en-US" b="1" dirty="0">
                        <a:latin typeface="Garamond"/>
                        <a:cs typeface="Garamond"/>
                      </a:endParaRPr>
                    </a:p>
                  </a:txBody>
                  <a:tcPr/>
                </a:tc>
                <a:extLst>
                  <a:ext uri="{0D108BD9-81ED-4DB2-BD59-A6C34878D82A}">
                    <a16:rowId xmlns:a16="http://schemas.microsoft.com/office/drawing/2014/main" val="10010"/>
                  </a:ext>
                </a:extLst>
              </a:tr>
              <a:tr h="370840">
                <a:tc>
                  <a:txBody>
                    <a:bodyPr/>
                    <a:lstStyle/>
                    <a:p>
                      <a:pPr algn="ctr"/>
                      <a:r>
                        <a:rPr lang="en-US" b="1" dirty="0" smtClean="0">
                          <a:latin typeface="Garamond"/>
                          <a:cs typeface="Garamond"/>
                        </a:rPr>
                        <a:t>11</a:t>
                      </a:r>
                      <a:endParaRPr lang="en-US" b="1" dirty="0">
                        <a:latin typeface="Garamond"/>
                        <a:cs typeface="Garamond"/>
                      </a:endParaRPr>
                    </a:p>
                  </a:txBody>
                  <a:tcPr/>
                </a:tc>
                <a:tc>
                  <a:txBody>
                    <a:bodyPr/>
                    <a:lstStyle/>
                    <a:p>
                      <a:r>
                        <a:rPr lang="en-US" b="1" dirty="0" smtClean="0">
                          <a:latin typeface="Garamond"/>
                          <a:cs typeface="Garamond"/>
                        </a:rPr>
                        <a:t>Maintain Administrative and Management Capacity</a:t>
                      </a:r>
                      <a:endParaRPr lang="en-US" b="1" dirty="0">
                        <a:latin typeface="Garamond"/>
                        <a:cs typeface="Garamond"/>
                      </a:endParaRPr>
                    </a:p>
                  </a:txBody>
                  <a:tcPr/>
                </a:tc>
                <a:extLst>
                  <a:ext uri="{0D108BD9-81ED-4DB2-BD59-A6C34878D82A}">
                    <a16:rowId xmlns:a16="http://schemas.microsoft.com/office/drawing/2014/main" val="10011"/>
                  </a:ext>
                </a:extLst>
              </a:tr>
              <a:tr h="370840">
                <a:tc>
                  <a:txBody>
                    <a:bodyPr/>
                    <a:lstStyle/>
                    <a:p>
                      <a:pPr algn="ctr"/>
                      <a:r>
                        <a:rPr lang="en-US" b="1" dirty="0" smtClean="0">
                          <a:latin typeface="Garamond"/>
                          <a:cs typeface="Garamond"/>
                        </a:rPr>
                        <a:t>12</a:t>
                      </a:r>
                      <a:endParaRPr lang="en-US" b="1" dirty="0">
                        <a:latin typeface="Garamond"/>
                        <a:cs typeface="Garamond"/>
                      </a:endParaRPr>
                    </a:p>
                  </a:txBody>
                  <a:tcPr/>
                </a:tc>
                <a:tc>
                  <a:txBody>
                    <a:bodyPr/>
                    <a:lstStyle/>
                    <a:p>
                      <a:r>
                        <a:rPr lang="en-US" b="1" dirty="0" smtClean="0">
                          <a:latin typeface="Garamond"/>
                          <a:cs typeface="Garamond"/>
                        </a:rPr>
                        <a:t>Maintain</a:t>
                      </a:r>
                      <a:r>
                        <a:rPr lang="en-US" b="1" baseline="0" dirty="0" smtClean="0">
                          <a:latin typeface="Garamond"/>
                          <a:cs typeface="Garamond"/>
                        </a:rPr>
                        <a:t> Capacity to Engage the Public Health Governing Entity</a:t>
                      </a:r>
                      <a:endParaRPr lang="en-US" b="1" dirty="0">
                        <a:latin typeface="Garamond"/>
                        <a:cs typeface="Garamond"/>
                      </a:endParaRPr>
                    </a:p>
                  </a:txBody>
                  <a:tcPr/>
                </a:tc>
                <a:extLst>
                  <a:ext uri="{0D108BD9-81ED-4DB2-BD59-A6C34878D82A}">
                    <a16:rowId xmlns:a16="http://schemas.microsoft.com/office/drawing/2014/main" val="10012"/>
                  </a:ext>
                </a:extLst>
              </a:tr>
            </a:tbl>
          </a:graphicData>
        </a:graphic>
      </p:graphicFrame>
      <p:sp>
        <p:nvSpPr>
          <p:cNvPr id="3" name="Title 2"/>
          <p:cNvSpPr>
            <a:spLocks noGrp="1"/>
          </p:cNvSpPr>
          <p:nvPr>
            <p:ph type="title"/>
          </p:nvPr>
        </p:nvSpPr>
        <p:spPr>
          <a:xfrm>
            <a:off x="190500" y="190500"/>
            <a:ext cx="8724900" cy="762000"/>
          </a:xfrm>
        </p:spPr>
        <p:txBody>
          <a:bodyPr/>
          <a:lstStyle/>
          <a:p>
            <a:r>
              <a:rPr lang="en-US" b="1" dirty="0" smtClean="0">
                <a:latin typeface="Garamond"/>
                <a:cs typeface="Garamond"/>
              </a:rPr>
              <a:t>PHAB 12 DOMAINS</a:t>
            </a:r>
            <a:endParaRPr lang="en-US" b="1" dirty="0">
              <a:latin typeface="Garamond"/>
              <a:cs typeface="Garamond"/>
            </a:endParaRPr>
          </a:p>
        </p:txBody>
      </p:sp>
    </p:spTree>
    <p:extLst>
      <p:ext uri="{BB962C8B-B14F-4D97-AF65-F5344CB8AC3E}">
        <p14:creationId xmlns:p14="http://schemas.microsoft.com/office/powerpoint/2010/main" val="154037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smtClean="0">
                <a:latin typeface="Garamond"/>
                <a:cs typeface="Garamond"/>
              </a:rPr>
              <a:t>Board of Health Members</a:t>
            </a:r>
          </a:p>
          <a:p>
            <a:r>
              <a:rPr lang="en-US" sz="4000" dirty="0" smtClean="0">
                <a:latin typeface="Garamond"/>
                <a:cs typeface="Garamond"/>
              </a:rPr>
              <a:t>County Health Departments </a:t>
            </a:r>
          </a:p>
          <a:p>
            <a:r>
              <a:rPr lang="en-US" sz="4000" dirty="0" smtClean="0">
                <a:latin typeface="Garamond"/>
                <a:cs typeface="Garamond"/>
              </a:rPr>
              <a:t>District Office</a:t>
            </a:r>
          </a:p>
          <a:p>
            <a:r>
              <a:rPr lang="en-US" sz="4000" dirty="0" smtClean="0">
                <a:latin typeface="Garamond"/>
                <a:cs typeface="Garamond"/>
              </a:rPr>
              <a:t>Stakeholders from the local community</a:t>
            </a:r>
          </a:p>
          <a:p>
            <a:endParaRPr lang="en-US" dirty="0"/>
          </a:p>
        </p:txBody>
      </p:sp>
      <p:sp>
        <p:nvSpPr>
          <p:cNvPr id="3" name="Title 2"/>
          <p:cNvSpPr>
            <a:spLocks noGrp="1"/>
          </p:cNvSpPr>
          <p:nvPr>
            <p:ph type="title"/>
          </p:nvPr>
        </p:nvSpPr>
        <p:spPr>
          <a:xfrm>
            <a:off x="152400" y="228600"/>
            <a:ext cx="8839200" cy="990600"/>
          </a:xfrm>
        </p:spPr>
        <p:txBody>
          <a:bodyPr/>
          <a:lstStyle/>
          <a:p>
            <a:r>
              <a:rPr lang="en-US" b="1" dirty="0" smtClean="0">
                <a:latin typeface="Garamond"/>
                <a:cs typeface="Garamond"/>
              </a:rPr>
              <a:t>WHO IS INVOLVED?</a:t>
            </a:r>
            <a:endParaRPr lang="en-US" b="1" dirty="0">
              <a:latin typeface="Garamond"/>
              <a:cs typeface="Garamond"/>
            </a:endParaRPr>
          </a:p>
        </p:txBody>
      </p:sp>
    </p:spTree>
    <p:extLst>
      <p:ext uri="{BB962C8B-B14F-4D97-AF65-F5344CB8AC3E}">
        <p14:creationId xmlns:p14="http://schemas.microsoft.com/office/powerpoint/2010/main" val="3478807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srcRect t="2608" b="2608"/>
          <a:stretch>
            <a:fillRect/>
          </a:stretch>
        </p:blipFill>
        <p:spPr>
          <a:xfrm>
            <a:off x="457200" y="1638300"/>
            <a:ext cx="8229600" cy="4525963"/>
          </a:xfrm>
        </p:spPr>
      </p:pic>
      <p:sp>
        <p:nvSpPr>
          <p:cNvPr id="3" name="Title 2"/>
          <p:cNvSpPr>
            <a:spLocks noGrp="1"/>
          </p:cNvSpPr>
          <p:nvPr>
            <p:ph type="title"/>
          </p:nvPr>
        </p:nvSpPr>
        <p:spPr>
          <a:xfrm>
            <a:off x="114300" y="0"/>
            <a:ext cx="9029700" cy="1562100"/>
          </a:xfrm>
        </p:spPr>
        <p:txBody>
          <a:bodyPr>
            <a:normAutofit/>
          </a:bodyPr>
          <a:lstStyle/>
          <a:p>
            <a:r>
              <a:rPr lang="en-US" sz="3600" b="1" dirty="0" smtClean="0">
                <a:latin typeface="Garamond"/>
                <a:cs typeface="Garamond"/>
              </a:rPr>
              <a:t>MOBILIZING FOR ACTION THROUGH PLANNING &amp; PARTNERSHIP</a:t>
            </a:r>
            <a:endParaRPr lang="en-US" sz="3600" b="1" dirty="0">
              <a:latin typeface="Garamond"/>
              <a:cs typeface="Garamond"/>
            </a:endParaRPr>
          </a:p>
        </p:txBody>
      </p:sp>
    </p:spTree>
    <p:extLst>
      <p:ext uri="{BB962C8B-B14F-4D97-AF65-F5344CB8AC3E}">
        <p14:creationId xmlns:p14="http://schemas.microsoft.com/office/powerpoint/2010/main" val="3023416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839200" cy="990600"/>
          </a:xfrm>
        </p:spPr>
        <p:txBody>
          <a:bodyPr/>
          <a:lstStyle/>
          <a:p>
            <a:r>
              <a:rPr lang="en-US" b="1" dirty="0" smtClean="0">
                <a:latin typeface="Garamond" panose="02020404030301010803" pitchFamily="18" charset="0"/>
              </a:rPr>
              <a:t>COMMUNITY ROADMAP</a:t>
            </a:r>
            <a:endParaRPr lang="en-US" b="1" dirty="0">
              <a:latin typeface="Garamond" panose="02020404030301010803" pitchFamily="18" charset="0"/>
            </a:endParaRPr>
          </a:p>
        </p:txBody>
      </p:sp>
      <p:pic>
        <p:nvPicPr>
          <p:cNvPr id="6" name="Picture 6"/>
          <p:cNvPicPr>
            <a:picLocks noGrp="1" noChangeArrowheads="1"/>
          </p:cNvPicPr>
          <p:nvPr>
            <p:ph idx="1"/>
          </p:nvPr>
        </p:nvPicPr>
        <p:blipFill>
          <a:blip r:embed="rId3" cstate="print"/>
          <a:srcRect/>
          <a:stretch>
            <a:fillRect/>
          </a:stretch>
        </p:blipFill>
        <p:spPr bwMode="auto">
          <a:xfrm>
            <a:off x="800100" y="1219200"/>
            <a:ext cx="7924800" cy="5181600"/>
          </a:xfrm>
          <a:prstGeom prst="rect">
            <a:avLst/>
          </a:prstGeom>
          <a:noFill/>
          <a:ln w="9525">
            <a:noFill/>
            <a:miter lim="800000"/>
            <a:headEnd/>
            <a:tailEnd/>
          </a:ln>
        </p:spPr>
      </p:pic>
    </p:spTree>
    <p:extLst>
      <p:ext uri="{BB962C8B-B14F-4D97-AF65-F5344CB8AC3E}">
        <p14:creationId xmlns:p14="http://schemas.microsoft.com/office/powerpoint/2010/main" val="251019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1200"/>
              </a:spcBef>
              <a:spcAft>
                <a:spcPts val="1200"/>
              </a:spcAft>
              <a:buNone/>
            </a:pPr>
            <a:r>
              <a:rPr lang="en-US" sz="3600" u="sng" dirty="0" smtClean="0">
                <a:latin typeface="Garamond" panose="02020404030301010803" pitchFamily="18" charset="0"/>
              </a:rPr>
              <a:t>Identifies </a:t>
            </a:r>
            <a:r>
              <a:rPr lang="en-US" sz="3600" u="sng" dirty="0">
                <a:latin typeface="Garamond" panose="02020404030301010803" pitchFamily="18" charset="0"/>
              </a:rPr>
              <a:t>priority community health and quality of life issues. </a:t>
            </a:r>
            <a:endParaRPr lang="en-US" sz="3600" u="sng" dirty="0" smtClean="0">
              <a:latin typeface="Garamond" panose="02020404030301010803" pitchFamily="18" charset="0"/>
            </a:endParaRPr>
          </a:p>
          <a:p>
            <a:pPr marL="0" indent="0">
              <a:spcBef>
                <a:spcPts val="1200"/>
              </a:spcBef>
              <a:spcAft>
                <a:spcPts val="1200"/>
              </a:spcAft>
              <a:buNone/>
            </a:pPr>
            <a:r>
              <a:rPr lang="en-US" sz="3600" i="1" dirty="0" smtClean="0">
                <a:solidFill>
                  <a:srgbClr val="0070C0"/>
                </a:solidFill>
                <a:latin typeface="Garamond" panose="02020404030301010803" pitchFamily="18" charset="0"/>
              </a:rPr>
              <a:t>“</a:t>
            </a:r>
            <a:r>
              <a:rPr lang="en-US" sz="3600" i="1" dirty="0">
                <a:solidFill>
                  <a:srgbClr val="0070C0"/>
                </a:solidFill>
                <a:latin typeface="Garamond" panose="02020404030301010803" pitchFamily="18" charset="0"/>
              </a:rPr>
              <a:t>How healthy are our residents?” </a:t>
            </a:r>
            <a:endParaRPr lang="en-US" sz="3600" dirty="0">
              <a:solidFill>
                <a:srgbClr val="0070C0"/>
              </a:solidFill>
              <a:latin typeface="Garamond" panose="02020404030301010803" pitchFamily="18" charset="0"/>
            </a:endParaRPr>
          </a:p>
          <a:p>
            <a:pPr marL="0" indent="0">
              <a:spcBef>
                <a:spcPts val="1200"/>
              </a:spcBef>
              <a:spcAft>
                <a:spcPts val="1200"/>
              </a:spcAft>
              <a:buNone/>
            </a:pPr>
            <a:r>
              <a:rPr lang="en-US" sz="3600" i="1" dirty="0">
                <a:solidFill>
                  <a:srgbClr val="0070C0"/>
                </a:solidFill>
                <a:latin typeface="Garamond" panose="02020404030301010803" pitchFamily="18" charset="0"/>
              </a:rPr>
              <a:t>What does the health Status of our community look like?”</a:t>
            </a:r>
          </a:p>
          <a:p>
            <a:pPr marL="0" indent="0">
              <a:buNone/>
            </a:pPr>
            <a:endParaRPr lang="en-US" dirty="0"/>
          </a:p>
        </p:txBody>
      </p:sp>
      <p:sp>
        <p:nvSpPr>
          <p:cNvPr id="3" name="Title 2"/>
          <p:cNvSpPr>
            <a:spLocks noGrp="1"/>
          </p:cNvSpPr>
          <p:nvPr>
            <p:ph type="title"/>
          </p:nvPr>
        </p:nvSpPr>
        <p:spPr/>
        <p:txBody>
          <a:bodyPr>
            <a:normAutofit fontScale="90000"/>
          </a:bodyPr>
          <a:lstStyle/>
          <a:p>
            <a:r>
              <a:rPr lang="en-US" b="1" dirty="0" smtClean="0">
                <a:latin typeface="Garamond" panose="02020404030301010803" pitchFamily="18" charset="0"/>
              </a:rPr>
              <a:t>COMMUNITY HEALTH STATUS ASSESSMENT</a:t>
            </a:r>
            <a:endParaRPr lang="en-US" dirty="0">
              <a:latin typeface="Garamond" panose="02020404030301010803" pitchFamily="18" charset="0"/>
            </a:endParaRPr>
          </a:p>
        </p:txBody>
      </p:sp>
    </p:spTree>
    <p:extLst>
      <p:ext uri="{BB962C8B-B14F-4D97-AF65-F5344CB8AC3E}">
        <p14:creationId xmlns:p14="http://schemas.microsoft.com/office/powerpoint/2010/main" val="1223360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72500" cy="4525963"/>
          </a:xfrm>
        </p:spPr>
        <p:txBody>
          <a:bodyPr>
            <a:noAutofit/>
          </a:bodyPr>
          <a:lstStyle/>
          <a:p>
            <a:pPr marL="0" indent="0">
              <a:spcBef>
                <a:spcPts val="1200"/>
              </a:spcBef>
              <a:spcAft>
                <a:spcPts val="1200"/>
              </a:spcAft>
              <a:buFont typeface="+mj-lt"/>
              <a:buNone/>
            </a:pPr>
            <a:r>
              <a:rPr lang="en-US" sz="3600" dirty="0" smtClean="0">
                <a:latin typeface="Garamond" panose="02020404030301010803" pitchFamily="18" charset="0"/>
              </a:rPr>
              <a:t>Deep </a:t>
            </a:r>
            <a:r>
              <a:rPr lang="en-US" sz="3600" dirty="0">
                <a:latin typeface="Garamond" panose="02020404030301010803" pitchFamily="18" charset="0"/>
              </a:rPr>
              <a:t>understanding of the issues </a:t>
            </a:r>
            <a:r>
              <a:rPr lang="en-US" sz="3600" u="sng" dirty="0">
                <a:latin typeface="Garamond" panose="02020404030301010803" pitchFamily="18" charset="0"/>
              </a:rPr>
              <a:t>residents feel </a:t>
            </a:r>
            <a:r>
              <a:rPr lang="en-US" sz="3600" u="sng" dirty="0" smtClean="0">
                <a:latin typeface="Garamond" panose="02020404030301010803" pitchFamily="18" charset="0"/>
              </a:rPr>
              <a:t>.</a:t>
            </a:r>
          </a:p>
          <a:p>
            <a:pPr marL="0" indent="0">
              <a:spcBef>
                <a:spcPts val="1200"/>
              </a:spcBef>
              <a:spcAft>
                <a:spcPts val="1200"/>
              </a:spcAft>
              <a:buFont typeface="+mj-lt"/>
              <a:buNone/>
            </a:pPr>
            <a:r>
              <a:rPr lang="en-US" sz="3600" i="1" dirty="0" smtClean="0">
                <a:solidFill>
                  <a:srgbClr val="0070C0"/>
                </a:solidFill>
                <a:latin typeface="Garamond" panose="02020404030301010803" pitchFamily="18" charset="0"/>
              </a:rPr>
              <a:t>“</a:t>
            </a:r>
            <a:r>
              <a:rPr lang="en-US" sz="3600" i="1" dirty="0">
                <a:solidFill>
                  <a:srgbClr val="0070C0"/>
                </a:solidFill>
                <a:latin typeface="Garamond" panose="02020404030301010803" pitchFamily="18" charset="0"/>
              </a:rPr>
              <a:t>What is important to our community</a:t>
            </a:r>
            <a:r>
              <a:rPr lang="en-US" sz="3600" i="1" dirty="0" smtClean="0">
                <a:solidFill>
                  <a:srgbClr val="0070C0"/>
                </a:solidFill>
                <a:latin typeface="Garamond" panose="02020404030301010803" pitchFamily="18" charset="0"/>
              </a:rPr>
              <a:t>?”</a:t>
            </a:r>
          </a:p>
          <a:p>
            <a:pPr marL="0" indent="0">
              <a:spcBef>
                <a:spcPts val="1200"/>
              </a:spcBef>
              <a:spcAft>
                <a:spcPts val="1200"/>
              </a:spcAft>
              <a:buFont typeface="+mj-lt"/>
              <a:buNone/>
            </a:pPr>
            <a:r>
              <a:rPr lang="en-US" sz="3600" i="1" dirty="0" smtClean="0">
                <a:solidFill>
                  <a:srgbClr val="0070C0"/>
                </a:solidFill>
                <a:latin typeface="Garamond" panose="02020404030301010803" pitchFamily="18" charset="0"/>
              </a:rPr>
              <a:t>“How </a:t>
            </a:r>
            <a:r>
              <a:rPr lang="en-US" sz="3600" i="1" dirty="0">
                <a:solidFill>
                  <a:srgbClr val="0070C0"/>
                </a:solidFill>
                <a:latin typeface="Garamond" panose="02020404030301010803" pitchFamily="18" charset="0"/>
              </a:rPr>
              <a:t>is quality of life perceived in our community</a:t>
            </a:r>
            <a:r>
              <a:rPr lang="en-US" sz="3600" i="1" dirty="0" smtClean="0">
                <a:solidFill>
                  <a:srgbClr val="0070C0"/>
                </a:solidFill>
                <a:latin typeface="Garamond" panose="02020404030301010803" pitchFamily="18" charset="0"/>
              </a:rPr>
              <a:t>?” </a:t>
            </a:r>
          </a:p>
          <a:p>
            <a:pPr marL="0" indent="0">
              <a:spcBef>
                <a:spcPts val="1200"/>
              </a:spcBef>
              <a:spcAft>
                <a:spcPts val="1200"/>
              </a:spcAft>
              <a:buFont typeface="+mj-lt"/>
              <a:buNone/>
            </a:pPr>
            <a:r>
              <a:rPr lang="en-US" sz="3600" i="1" dirty="0" smtClean="0">
                <a:solidFill>
                  <a:srgbClr val="0070C0"/>
                </a:solidFill>
                <a:latin typeface="Garamond" panose="02020404030301010803" pitchFamily="18" charset="0"/>
              </a:rPr>
              <a:t>“What </a:t>
            </a:r>
            <a:r>
              <a:rPr lang="en-US" sz="3600" i="1" dirty="0">
                <a:solidFill>
                  <a:srgbClr val="0070C0"/>
                </a:solidFill>
                <a:latin typeface="Garamond" panose="02020404030301010803" pitchFamily="18" charset="0"/>
              </a:rPr>
              <a:t>assets do we have that can be used to improve community health?”</a:t>
            </a:r>
          </a:p>
          <a:p>
            <a:endParaRPr lang="en-US" sz="3600" dirty="0"/>
          </a:p>
        </p:txBody>
      </p:sp>
      <p:sp>
        <p:nvSpPr>
          <p:cNvPr id="3" name="Title 2"/>
          <p:cNvSpPr>
            <a:spLocks noGrp="1"/>
          </p:cNvSpPr>
          <p:nvPr>
            <p:ph type="title"/>
          </p:nvPr>
        </p:nvSpPr>
        <p:spPr/>
        <p:txBody>
          <a:bodyPr>
            <a:noAutofit/>
          </a:bodyPr>
          <a:lstStyle/>
          <a:p>
            <a:r>
              <a:rPr lang="en-US" sz="3600" b="1" dirty="0" smtClean="0">
                <a:latin typeface="Garamond" panose="02020404030301010803" pitchFamily="18" charset="0"/>
              </a:rPr>
              <a:t>COMMUNITY THEMES AND STRENGTHS ASSESSMENT</a:t>
            </a:r>
            <a:endParaRPr lang="en-US" sz="3600" dirty="0">
              <a:latin typeface="Garamond" panose="02020404030301010803" pitchFamily="18" charset="0"/>
            </a:endParaRPr>
          </a:p>
        </p:txBody>
      </p:sp>
    </p:spTree>
    <p:extLst>
      <p:ext uri="{BB962C8B-B14F-4D97-AF65-F5344CB8AC3E}">
        <p14:creationId xmlns:p14="http://schemas.microsoft.com/office/powerpoint/2010/main" val="3912728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42900"/>
            <a:ext cx="8839200" cy="990600"/>
          </a:xfrm>
        </p:spPr>
        <p:txBody>
          <a:bodyPr>
            <a:normAutofit fontScale="90000"/>
          </a:bodyPr>
          <a:lstStyle/>
          <a:p>
            <a:r>
              <a:rPr lang="en-US" sz="4000" b="1" dirty="0" smtClean="0">
                <a:latin typeface="Cambria"/>
                <a:cs typeface="Cambria"/>
              </a:rPr>
              <a:t>COMMUNITY NEEDS ASSESSMENT</a:t>
            </a:r>
            <a:r>
              <a:rPr lang="en-US" sz="4000" b="1" dirty="0">
                <a:latin typeface="Cambria"/>
                <a:cs typeface="Cambria"/>
              </a:rPr>
              <a:t/>
            </a:r>
            <a:br>
              <a:rPr lang="en-US" sz="4000" b="1" dirty="0">
                <a:latin typeface="Cambria"/>
                <a:cs typeface="Cambria"/>
              </a:rPr>
            </a:br>
            <a:r>
              <a:rPr lang="en-US" sz="4000" b="1" dirty="0" smtClean="0">
                <a:latin typeface="Cambria"/>
                <a:cs typeface="Cambria"/>
              </a:rPr>
              <a:t>TOP ‘RISKY BEHAVIORS</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14256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591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7200"/>
            <a:ext cx="8534400" cy="876300"/>
          </a:xfrm>
        </p:spPr>
        <p:txBody>
          <a:bodyPr>
            <a:noAutofit/>
          </a:bodyPr>
          <a:lstStyle/>
          <a:p>
            <a:r>
              <a:rPr lang="en-US" sz="3600" b="1" dirty="0">
                <a:latin typeface="Cambria"/>
                <a:cs typeface="Cambria"/>
              </a:rPr>
              <a:t>COMMUNITY NEEDS </a:t>
            </a:r>
            <a:r>
              <a:rPr lang="en-US" sz="3600" b="1" dirty="0" smtClean="0">
                <a:latin typeface="Cambria"/>
                <a:cs typeface="Cambria"/>
              </a:rPr>
              <a:t>ASSESSMENT</a:t>
            </a:r>
            <a:r>
              <a:rPr lang="en-US" sz="3600" b="1" dirty="0">
                <a:latin typeface="Cambria"/>
                <a:cs typeface="Cambria"/>
              </a:rPr>
              <a:t/>
            </a:r>
            <a:br>
              <a:rPr lang="en-US" sz="3600" b="1" dirty="0">
                <a:latin typeface="Cambria"/>
                <a:cs typeface="Cambria"/>
              </a:rPr>
            </a:br>
            <a:r>
              <a:rPr lang="en-US" sz="3600" b="1" dirty="0">
                <a:latin typeface="Cambria"/>
                <a:cs typeface="Cambria"/>
              </a:rPr>
              <a:t>TOP </a:t>
            </a:r>
            <a:r>
              <a:rPr lang="en-US" sz="3600" b="1" dirty="0" smtClean="0">
                <a:latin typeface="Cambria"/>
                <a:cs typeface="Cambria"/>
              </a:rPr>
              <a:t>HEALTH PROBLEMS</a:t>
            </a:r>
            <a:endParaRPr lang="en-US" sz="36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725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57200"/>
            <a:ext cx="8534400" cy="876300"/>
          </a:xfrm>
        </p:spPr>
        <p:txBody>
          <a:bodyPr>
            <a:noAutofit/>
          </a:bodyPr>
          <a:lstStyle/>
          <a:p>
            <a:r>
              <a:rPr lang="en-US" sz="3200" b="1" dirty="0">
                <a:latin typeface="Cambria"/>
                <a:cs typeface="Cambria"/>
              </a:rPr>
              <a:t>COMMUNITY NEEDS </a:t>
            </a:r>
            <a:r>
              <a:rPr lang="en-US" sz="3200" b="1" dirty="0" smtClean="0">
                <a:latin typeface="Cambria"/>
                <a:cs typeface="Cambria"/>
              </a:rPr>
              <a:t>ASSESSMENT</a:t>
            </a:r>
            <a:br>
              <a:rPr lang="en-US" sz="3200" b="1" dirty="0" smtClean="0">
                <a:latin typeface="Cambria"/>
                <a:cs typeface="Cambria"/>
              </a:rPr>
            </a:br>
            <a:r>
              <a:rPr lang="en-US" sz="3200" b="1" dirty="0" smtClean="0">
                <a:latin typeface="Cambria"/>
                <a:cs typeface="Cambria"/>
              </a:rPr>
              <a:t>NEEDED FOR A HEALTHY COMMUNITY</a:t>
            </a:r>
            <a:endParaRPr lang="en-US" sz="32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6206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4500"/>
            <a:ext cx="8229600" cy="4525963"/>
          </a:xfrm>
        </p:spPr>
        <p:txBody>
          <a:bodyPr>
            <a:normAutofit fontScale="85000" lnSpcReduction="20000"/>
          </a:bodyPr>
          <a:lstStyle/>
          <a:p>
            <a:pPr marL="0" indent="0">
              <a:spcBef>
                <a:spcPts val="1200"/>
              </a:spcBef>
              <a:spcAft>
                <a:spcPts val="1200"/>
              </a:spcAft>
              <a:buFont typeface="+mj-lt"/>
              <a:buNone/>
            </a:pPr>
            <a:r>
              <a:rPr lang="en-US" sz="4200" dirty="0" smtClean="0">
                <a:latin typeface="Garamond" panose="02020404030301010803" pitchFamily="18" charset="0"/>
              </a:rPr>
              <a:t>Focuses </a:t>
            </a:r>
            <a:r>
              <a:rPr lang="en-US" sz="4200" dirty="0">
                <a:latin typeface="Garamond" panose="02020404030301010803" pitchFamily="18" charset="0"/>
              </a:rPr>
              <a:t>on the identification of forces such as </a:t>
            </a:r>
            <a:r>
              <a:rPr lang="en-US" sz="4200" u="sng" dirty="0">
                <a:latin typeface="Garamond" panose="02020404030301010803" pitchFamily="18" charset="0"/>
              </a:rPr>
              <a:t>legislation, technology, and other impending changes </a:t>
            </a:r>
            <a:r>
              <a:rPr lang="en-US" sz="4200" dirty="0">
                <a:latin typeface="Garamond" panose="02020404030301010803" pitchFamily="18" charset="0"/>
              </a:rPr>
              <a:t>that affect the context in which the community and its public health system operates. </a:t>
            </a:r>
          </a:p>
          <a:p>
            <a:pPr marL="0" indent="0">
              <a:spcBef>
                <a:spcPts val="1200"/>
              </a:spcBef>
              <a:spcAft>
                <a:spcPts val="1200"/>
              </a:spcAft>
              <a:buNone/>
            </a:pPr>
            <a:r>
              <a:rPr lang="en-US" sz="3500" i="1" dirty="0" smtClean="0">
                <a:solidFill>
                  <a:srgbClr val="0070C0"/>
                </a:solidFill>
                <a:latin typeface="Garamond" panose="02020404030301010803" pitchFamily="18" charset="0"/>
              </a:rPr>
              <a:t>“What </a:t>
            </a:r>
            <a:r>
              <a:rPr lang="en-US" sz="3500" i="1" dirty="0">
                <a:solidFill>
                  <a:srgbClr val="0070C0"/>
                </a:solidFill>
                <a:latin typeface="Garamond" panose="02020404030301010803" pitchFamily="18" charset="0"/>
              </a:rPr>
              <a:t>is occurring or might occur that affects the health of our community or the local public health system?” </a:t>
            </a:r>
            <a:endParaRPr lang="en-US" sz="3500" dirty="0">
              <a:solidFill>
                <a:srgbClr val="0070C0"/>
              </a:solidFill>
              <a:latin typeface="Garamond" panose="02020404030301010803" pitchFamily="18" charset="0"/>
            </a:endParaRPr>
          </a:p>
          <a:p>
            <a:pPr marL="0" indent="0">
              <a:spcBef>
                <a:spcPts val="1200"/>
              </a:spcBef>
              <a:spcAft>
                <a:spcPts val="1200"/>
              </a:spcAft>
              <a:buNone/>
            </a:pPr>
            <a:r>
              <a:rPr lang="en-US" sz="3500" i="1" dirty="0" smtClean="0">
                <a:solidFill>
                  <a:srgbClr val="0070C0"/>
                </a:solidFill>
                <a:latin typeface="Garamond" panose="02020404030301010803" pitchFamily="18" charset="0"/>
              </a:rPr>
              <a:t>“What </a:t>
            </a:r>
            <a:r>
              <a:rPr lang="en-US" sz="3500" i="1" dirty="0">
                <a:solidFill>
                  <a:srgbClr val="0070C0"/>
                </a:solidFill>
                <a:latin typeface="Garamond" panose="02020404030301010803" pitchFamily="18" charset="0"/>
              </a:rPr>
              <a:t>specific threats or opportunities are generated by these occurrences?”</a:t>
            </a:r>
            <a:endParaRPr lang="en-US" sz="3500" dirty="0">
              <a:solidFill>
                <a:srgbClr val="0070C0"/>
              </a:solidFill>
              <a:latin typeface="Garamond" panose="02020404030301010803" pitchFamily="18" charset="0"/>
            </a:endParaRPr>
          </a:p>
          <a:p>
            <a:endParaRPr lang="en-US" dirty="0"/>
          </a:p>
        </p:txBody>
      </p:sp>
      <p:sp>
        <p:nvSpPr>
          <p:cNvPr id="3" name="Title 2"/>
          <p:cNvSpPr>
            <a:spLocks noGrp="1"/>
          </p:cNvSpPr>
          <p:nvPr>
            <p:ph type="title"/>
          </p:nvPr>
        </p:nvSpPr>
        <p:spPr/>
        <p:txBody>
          <a:bodyPr anchor="t">
            <a:noAutofit/>
          </a:bodyPr>
          <a:lstStyle/>
          <a:p>
            <a:r>
              <a:rPr lang="en-US" sz="3600" b="1" dirty="0" smtClean="0">
                <a:latin typeface="Garamond" panose="02020404030301010803" pitchFamily="18" charset="0"/>
              </a:rPr>
              <a:t>FORCES OF CHANGE </a:t>
            </a:r>
            <a:br>
              <a:rPr lang="en-US" sz="3600" b="1" dirty="0" smtClean="0">
                <a:latin typeface="Garamond" panose="02020404030301010803" pitchFamily="18" charset="0"/>
              </a:rPr>
            </a:br>
            <a:r>
              <a:rPr lang="en-US" sz="3600" b="1" dirty="0" smtClean="0">
                <a:latin typeface="Garamond" panose="02020404030301010803" pitchFamily="18" charset="0"/>
              </a:rPr>
              <a:t>ASSESSMENT</a:t>
            </a:r>
            <a:endParaRPr lang="en-US" sz="3600" dirty="0">
              <a:latin typeface="Garamond" panose="02020404030301010803" pitchFamily="18" charset="0"/>
            </a:endParaRPr>
          </a:p>
        </p:txBody>
      </p:sp>
    </p:spTree>
    <p:extLst>
      <p:ext uri="{BB962C8B-B14F-4D97-AF65-F5344CB8AC3E}">
        <p14:creationId xmlns:p14="http://schemas.microsoft.com/office/powerpoint/2010/main" val="2798251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09700"/>
            <a:ext cx="8229600" cy="5105400"/>
          </a:xfrm>
        </p:spPr>
        <p:txBody>
          <a:bodyPr>
            <a:normAutofit fontScale="92500" lnSpcReduction="10000"/>
          </a:bodyPr>
          <a:lstStyle/>
          <a:p>
            <a:r>
              <a:rPr lang="en-US" sz="3600" dirty="0" smtClean="0">
                <a:latin typeface="Garamond"/>
                <a:cs typeface="Garamond"/>
              </a:rPr>
              <a:t>What is Accreditation? (Overview)</a:t>
            </a:r>
          </a:p>
          <a:p>
            <a:r>
              <a:rPr lang="en-US" sz="3600" dirty="0" smtClean="0">
                <a:latin typeface="Garamond"/>
                <a:cs typeface="Garamond"/>
              </a:rPr>
              <a:t>Why Accreditation? (Benefits)</a:t>
            </a:r>
          </a:p>
          <a:p>
            <a:r>
              <a:rPr lang="en-US" sz="3600" dirty="0">
                <a:latin typeface="Garamond"/>
                <a:cs typeface="Garamond"/>
              </a:rPr>
              <a:t>How do we intend to get </a:t>
            </a:r>
            <a:r>
              <a:rPr lang="en-US" sz="3600" dirty="0" smtClean="0">
                <a:latin typeface="Garamond"/>
                <a:cs typeface="Garamond"/>
              </a:rPr>
              <a:t>there? </a:t>
            </a:r>
            <a:r>
              <a:rPr lang="en-US" sz="3600" dirty="0">
                <a:latin typeface="Garamond"/>
                <a:cs typeface="Garamond"/>
              </a:rPr>
              <a:t>(Process</a:t>
            </a:r>
            <a:r>
              <a:rPr lang="en-US" sz="3600" dirty="0" smtClean="0">
                <a:latin typeface="Garamond"/>
                <a:cs typeface="Garamond"/>
              </a:rPr>
              <a:t>)</a:t>
            </a:r>
          </a:p>
          <a:p>
            <a:r>
              <a:rPr lang="en-US" sz="3600" dirty="0" smtClean="0">
                <a:latin typeface="Garamond"/>
                <a:cs typeface="Garamond"/>
              </a:rPr>
              <a:t>What have we done to date? (Progress)</a:t>
            </a:r>
          </a:p>
          <a:p>
            <a:r>
              <a:rPr lang="en-US" sz="3600" dirty="0" smtClean="0">
                <a:latin typeface="Garamond"/>
                <a:cs typeface="Garamond"/>
              </a:rPr>
              <a:t>MAPP Assessments Overview Including “10 Essential Services of Public Health”</a:t>
            </a:r>
          </a:p>
          <a:p>
            <a:r>
              <a:rPr lang="en-US" sz="3600" dirty="0" smtClean="0">
                <a:latin typeface="Garamond"/>
                <a:cs typeface="Garamond"/>
              </a:rPr>
              <a:t>Strengths and Opportunities</a:t>
            </a:r>
          </a:p>
          <a:p>
            <a:r>
              <a:rPr lang="en-US" sz="3600" dirty="0" smtClean="0">
                <a:latin typeface="Garamond"/>
                <a:cs typeface="Garamond"/>
              </a:rPr>
              <a:t>Who is Missing From the Conversation?</a:t>
            </a:r>
          </a:p>
          <a:p>
            <a:r>
              <a:rPr lang="en-US" sz="3600" dirty="0" smtClean="0">
                <a:latin typeface="Garamond"/>
                <a:cs typeface="Garamond"/>
              </a:rPr>
              <a:t>CHAMP Team Involvement Opportunity</a:t>
            </a:r>
          </a:p>
        </p:txBody>
      </p:sp>
      <p:sp>
        <p:nvSpPr>
          <p:cNvPr id="4" name="Title 3"/>
          <p:cNvSpPr>
            <a:spLocks noGrp="1"/>
          </p:cNvSpPr>
          <p:nvPr>
            <p:ph type="title"/>
          </p:nvPr>
        </p:nvSpPr>
        <p:spPr/>
        <p:txBody>
          <a:bodyPr/>
          <a:lstStyle/>
          <a:p>
            <a:r>
              <a:rPr lang="en-US" b="1" dirty="0" smtClean="0">
                <a:latin typeface="Garamond"/>
                <a:cs typeface="Garamond"/>
              </a:rPr>
              <a:t>OBJECTIVES</a:t>
            </a:r>
            <a:endParaRPr lang="en-US" b="1" dirty="0">
              <a:latin typeface="Garamond"/>
              <a:cs typeface="Garamond"/>
            </a:endParaRPr>
          </a:p>
        </p:txBody>
      </p:sp>
    </p:spTree>
    <p:extLst>
      <p:ext uri="{BB962C8B-B14F-4D97-AF65-F5344CB8AC3E}">
        <p14:creationId xmlns:p14="http://schemas.microsoft.com/office/powerpoint/2010/main" val="1142445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lstStyle/>
          <a:p>
            <a:pPr marL="0" indent="0">
              <a:spcBef>
                <a:spcPts val="1200"/>
              </a:spcBef>
              <a:spcAft>
                <a:spcPts val="1200"/>
              </a:spcAft>
              <a:buFont typeface="+mj-lt"/>
              <a:buNone/>
            </a:pPr>
            <a:r>
              <a:rPr lang="en-US" sz="3600" dirty="0">
                <a:latin typeface="Garamond" panose="02020404030301010803" pitchFamily="18" charset="0"/>
              </a:rPr>
              <a:t>I</a:t>
            </a:r>
            <a:r>
              <a:rPr lang="en-US" sz="3600" dirty="0" smtClean="0">
                <a:latin typeface="Garamond" panose="02020404030301010803" pitchFamily="18" charset="0"/>
              </a:rPr>
              <a:t>ncludes </a:t>
            </a:r>
            <a:r>
              <a:rPr lang="en-US" sz="3600" dirty="0">
                <a:latin typeface="Garamond" panose="02020404030301010803" pitchFamily="18" charset="0"/>
              </a:rPr>
              <a:t>all of the </a:t>
            </a:r>
            <a:r>
              <a:rPr lang="en-US" sz="3600" u="sng" dirty="0">
                <a:latin typeface="Garamond" panose="02020404030301010803" pitchFamily="18" charset="0"/>
              </a:rPr>
              <a:t>organizations and entities that contribute to the public’s health</a:t>
            </a:r>
            <a:r>
              <a:rPr lang="en-US" sz="3600" dirty="0">
                <a:latin typeface="Garamond" panose="02020404030301010803" pitchFamily="18" charset="0"/>
              </a:rPr>
              <a:t>. </a:t>
            </a:r>
          </a:p>
          <a:p>
            <a:pPr marL="0" indent="0">
              <a:spcBef>
                <a:spcPts val="1200"/>
              </a:spcBef>
              <a:spcAft>
                <a:spcPts val="1200"/>
              </a:spcAft>
              <a:buNone/>
            </a:pPr>
            <a:r>
              <a:rPr lang="en-US" sz="3600" i="1" dirty="0">
                <a:solidFill>
                  <a:srgbClr val="0070C0"/>
                </a:solidFill>
                <a:latin typeface="Garamond" panose="02020404030301010803" pitchFamily="18" charset="0"/>
              </a:rPr>
              <a:t>“What are the activities, competencies, and capacities of our local public health system?” </a:t>
            </a:r>
            <a:endParaRPr lang="en-US" sz="3600" dirty="0">
              <a:solidFill>
                <a:srgbClr val="0070C0"/>
              </a:solidFill>
              <a:latin typeface="Garamond" panose="02020404030301010803" pitchFamily="18" charset="0"/>
            </a:endParaRPr>
          </a:p>
          <a:p>
            <a:pPr marL="0" indent="0">
              <a:spcBef>
                <a:spcPts val="1200"/>
              </a:spcBef>
              <a:spcAft>
                <a:spcPts val="1200"/>
              </a:spcAft>
              <a:buNone/>
            </a:pPr>
            <a:r>
              <a:rPr lang="en-US" sz="3600" i="1" dirty="0">
                <a:solidFill>
                  <a:srgbClr val="0070C0"/>
                </a:solidFill>
                <a:latin typeface="Garamond" panose="02020404030301010803" pitchFamily="18" charset="0"/>
              </a:rPr>
              <a:t>“How are the </a:t>
            </a:r>
            <a:r>
              <a:rPr lang="en-US" sz="3600" dirty="0">
                <a:solidFill>
                  <a:srgbClr val="0070C0"/>
                </a:solidFill>
                <a:latin typeface="Garamond" panose="02020404030301010803" pitchFamily="18" charset="0"/>
              </a:rPr>
              <a:t>10 Essential Public Health Services </a:t>
            </a:r>
            <a:r>
              <a:rPr lang="en-US" sz="3600" i="1" dirty="0">
                <a:solidFill>
                  <a:srgbClr val="0070C0"/>
                </a:solidFill>
                <a:latin typeface="Garamond" panose="02020404030301010803" pitchFamily="18" charset="0"/>
              </a:rPr>
              <a:t>being provided to our community?”</a:t>
            </a:r>
          </a:p>
          <a:p>
            <a:endParaRPr lang="en-US" dirty="0"/>
          </a:p>
        </p:txBody>
      </p:sp>
      <p:sp>
        <p:nvSpPr>
          <p:cNvPr id="3" name="Title 2"/>
          <p:cNvSpPr>
            <a:spLocks noGrp="1"/>
          </p:cNvSpPr>
          <p:nvPr>
            <p:ph type="title"/>
          </p:nvPr>
        </p:nvSpPr>
        <p:spPr/>
        <p:txBody>
          <a:bodyPr>
            <a:noAutofit/>
          </a:bodyPr>
          <a:lstStyle/>
          <a:p>
            <a:r>
              <a:rPr lang="en-US" sz="3600" b="1" dirty="0" smtClean="0">
                <a:latin typeface="Garamond" panose="02020404030301010803" pitchFamily="18" charset="0"/>
              </a:rPr>
              <a:t>LOCAL PUBLIC HEALTH SYSTEM ASSESSMENT</a:t>
            </a:r>
            <a:endParaRPr lang="en-US" sz="3600" dirty="0">
              <a:latin typeface="Garamond" panose="02020404030301010803" pitchFamily="18" charset="0"/>
            </a:endParaRPr>
          </a:p>
        </p:txBody>
      </p:sp>
    </p:spTree>
    <p:extLst>
      <p:ext uri="{BB962C8B-B14F-4D97-AF65-F5344CB8AC3E}">
        <p14:creationId xmlns:p14="http://schemas.microsoft.com/office/powerpoint/2010/main" val="4092053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r>
              <a:rPr lang="en-US" dirty="0" smtClean="0">
                <a:latin typeface="Garamond" panose="02020404030301010803" pitchFamily="18" charset="0"/>
              </a:rPr>
              <a:t>Identify strengths already demonstrated by District 4 Public Health and its local health departments</a:t>
            </a:r>
          </a:p>
          <a:p>
            <a:pPr marL="0" indent="0"/>
            <a:r>
              <a:rPr lang="en-US" dirty="0" smtClean="0">
                <a:latin typeface="Garamond" panose="02020404030301010803" pitchFamily="18" charset="0"/>
              </a:rPr>
              <a:t>Identify opportunities for improvement for District 4 Public Health and its local health departments</a:t>
            </a:r>
          </a:p>
          <a:p>
            <a:pPr marL="0" indent="0"/>
            <a:r>
              <a:rPr lang="en-US" dirty="0" smtClean="0">
                <a:latin typeface="Garamond" panose="02020404030301010803" pitchFamily="18" charset="0"/>
              </a:rPr>
              <a:t>Identify which organizations are missing from the table that need to </a:t>
            </a:r>
            <a:r>
              <a:rPr lang="en-US" smtClean="0">
                <a:latin typeface="Garamond" panose="02020404030301010803" pitchFamily="18" charset="0"/>
              </a:rPr>
              <a:t>be included</a:t>
            </a:r>
          </a:p>
        </p:txBody>
      </p:sp>
      <p:sp>
        <p:nvSpPr>
          <p:cNvPr id="3" name="Title 2"/>
          <p:cNvSpPr>
            <a:spLocks noGrp="1"/>
          </p:cNvSpPr>
          <p:nvPr>
            <p:ph type="title"/>
          </p:nvPr>
        </p:nvSpPr>
        <p:spPr/>
        <p:txBody>
          <a:bodyPr/>
          <a:lstStyle/>
          <a:p>
            <a:r>
              <a:rPr lang="en-US" b="1" dirty="0" smtClean="0">
                <a:latin typeface="Garamond" panose="02020404030301010803" pitchFamily="18" charset="0"/>
              </a:rPr>
              <a:t>Strengths and Opportunities </a:t>
            </a:r>
            <a:endParaRPr lang="en-US" b="1" dirty="0">
              <a:latin typeface="Garamond" panose="02020404030301010803" pitchFamily="18" charset="0"/>
            </a:endParaRPr>
          </a:p>
        </p:txBody>
      </p:sp>
    </p:spTree>
    <p:extLst>
      <p:ext uri="{BB962C8B-B14F-4D97-AF65-F5344CB8AC3E}">
        <p14:creationId xmlns:p14="http://schemas.microsoft.com/office/powerpoint/2010/main" val="3199499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48700" cy="4525963"/>
          </a:xfrm>
        </p:spPr>
        <p:txBody>
          <a:bodyPr/>
          <a:lstStyle/>
          <a:p>
            <a:r>
              <a:rPr lang="en-US" dirty="0" smtClean="0">
                <a:latin typeface="Times New Roman" pitchFamily="18" charset="0"/>
                <a:cs typeface="Times New Roman" pitchFamily="18" charset="0"/>
              </a:rPr>
              <a:t>Community Health Assessment Mobilization Process Team (CHAMP)</a:t>
            </a:r>
          </a:p>
          <a:p>
            <a:pPr lvl="1"/>
            <a:r>
              <a:rPr lang="en-US" dirty="0" smtClean="0">
                <a:latin typeface="Times New Roman" pitchFamily="18" charset="0"/>
                <a:cs typeface="Times New Roman" pitchFamily="18" charset="0"/>
              </a:rPr>
              <a:t>Reviews data collected through MAPP Process</a:t>
            </a:r>
          </a:p>
          <a:p>
            <a:pPr lvl="1"/>
            <a:r>
              <a:rPr lang="en-US" dirty="0" smtClean="0">
                <a:latin typeface="Times New Roman" pitchFamily="18" charset="0"/>
                <a:cs typeface="Times New Roman" pitchFamily="18" charset="0"/>
              </a:rPr>
              <a:t>Provides feedback as to relevance, depth, breadth of data collected</a:t>
            </a:r>
          </a:p>
          <a:p>
            <a:pPr lvl="1"/>
            <a:r>
              <a:rPr lang="en-US" dirty="0" smtClean="0">
                <a:latin typeface="Times New Roman" pitchFamily="18" charset="0"/>
                <a:cs typeface="Times New Roman" pitchFamily="18" charset="0"/>
              </a:rPr>
              <a:t>Informs accreditation team of accuracy of data responses</a:t>
            </a:r>
          </a:p>
          <a:p>
            <a:pPr lvl="1"/>
            <a:r>
              <a:rPr lang="en-US" dirty="0" smtClean="0">
                <a:latin typeface="Times New Roman" pitchFamily="18" charset="0"/>
                <a:cs typeface="Times New Roman" pitchFamily="18" charset="0"/>
              </a:rPr>
              <a:t>Assists the accreditation team with strategic planning</a:t>
            </a:r>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dirty="0" smtClean="0">
                <a:latin typeface="Times New Roman" pitchFamily="18" charset="0"/>
                <a:cs typeface="Times New Roman" pitchFamily="18" charset="0"/>
              </a:rPr>
              <a:t>CHAMP Team Member Invitation</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52600" y="686803"/>
            <a:ext cx="6019800" cy="4990097"/>
          </a:xfrm>
          <a:prstGeom prst="rect">
            <a:avLst/>
          </a:prstGeom>
        </p:spPr>
      </p:pic>
      <p:sp>
        <p:nvSpPr>
          <p:cNvPr id="3" name="TextBox 2"/>
          <p:cNvSpPr txBox="1"/>
          <p:nvPr/>
        </p:nvSpPr>
        <p:spPr>
          <a:xfrm>
            <a:off x="2133600" y="259081"/>
            <a:ext cx="5105400"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Population </a:t>
            </a:r>
            <a:r>
              <a:rPr lang="en-US" dirty="0" err="1" smtClean="0">
                <a:latin typeface="Times New Roman" pitchFamily="18" charset="0"/>
                <a:cs typeface="Times New Roman" pitchFamily="18" charset="0"/>
              </a:rPr>
              <a:t>Appx</a:t>
            </a:r>
            <a:r>
              <a:rPr lang="en-US" dirty="0" smtClean="0">
                <a:latin typeface="Times New Roman" pitchFamily="18" charset="0"/>
                <a:cs typeface="Times New Roman" pitchFamily="18" charset="0"/>
              </a:rPr>
              <a:t> 825,000 (2014 Census)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6957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a:latin typeface="Garamond"/>
                <a:cs typeface="Garamond"/>
              </a:rPr>
              <a:t>The goal of the voluntary national accreditation program is to improve and protect the health of the public by </a:t>
            </a:r>
            <a:r>
              <a:rPr lang="en-US" sz="3600" dirty="0">
                <a:solidFill>
                  <a:srgbClr val="FF6600"/>
                </a:solidFill>
                <a:latin typeface="Garamond"/>
                <a:cs typeface="Garamond"/>
              </a:rPr>
              <a:t>advancing</a:t>
            </a:r>
            <a:r>
              <a:rPr lang="en-US" sz="3600" dirty="0">
                <a:latin typeface="Garamond"/>
                <a:cs typeface="Garamond"/>
              </a:rPr>
              <a:t> and ultimately </a:t>
            </a:r>
            <a:r>
              <a:rPr lang="en-US" sz="3600" dirty="0">
                <a:solidFill>
                  <a:srgbClr val="FF6600"/>
                </a:solidFill>
                <a:latin typeface="Garamond"/>
                <a:cs typeface="Garamond"/>
              </a:rPr>
              <a:t>transforming</a:t>
            </a:r>
            <a:r>
              <a:rPr lang="en-US" sz="3600" dirty="0">
                <a:latin typeface="Garamond"/>
                <a:cs typeface="Garamond"/>
              </a:rPr>
              <a:t> </a:t>
            </a:r>
            <a:r>
              <a:rPr lang="en-US" sz="3600" dirty="0">
                <a:solidFill>
                  <a:srgbClr val="FF6600"/>
                </a:solidFill>
                <a:latin typeface="Garamond"/>
                <a:cs typeface="Garamond"/>
              </a:rPr>
              <a:t>the quality and performance of public health departments</a:t>
            </a:r>
            <a:r>
              <a:rPr lang="en-US" sz="3600" dirty="0" smtClean="0">
                <a:solidFill>
                  <a:srgbClr val="FF6600"/>
                </a:solidFill>
                <a:latin typeface="Garamond"/>
                <a:cs typeface="Garamond"/>
              </a:rPr>
              <a:t>.</a:t>
            </a:r>
          </a:p>
          <a:p>
            <a:endParaRPr lang="en-US" dirty="0">
              <a:latin typeface="Lucida Sans Unicode" pitchFamily="34" charset="0"/>
            </a:endParaRPr>
          </a:p>
          <a:p>
            <a:endParaRPr lang="en-US" dirty="0"/>
          </a:p>
        </p:txBody>
      </p:sp>
      <p:sp>
        <p:nvSpPr>
          <p:cNvPr id="3" name="Title 2"/>
          <p:cNvSpPr>
            <a:spLocks noGrp="1"/>
          </p:cNvSpPr>
          <p:nvPr>
            <p:ph type="title"/>
          </p:nvPr>
        </p:nvSpPr>
        <p:spPr>
          <a:xfrm>
            <a:off x="152400" y="266700"/>
            <a:ext cx="8839200" cy="1181100"/>
          </a:xfrm>
        </p:spPr>
        <p:txBody>
          <a:bodyPr>
            <a:normAutofit fontScale="90000"/>
          </a:bodyPr>
          <a:lstStyle/>
          <a:p>
            <a:r>
              <a:rPr lang="en-US" b="1" dirty="0" smtClean="0">
                <a:latin typeface="Garamond"/>
                <a:cs typeface="Garamond"/>
              </a:rPr>
              <a:t>PUBLIC HEALTH ACCREDITATION BOARD (PHAB)</a:t>
            </a:r>
            <a:endParaRPr lang="en-US" b="1" dirty="0">
              <a:latin typeface="Garamond"/>
              <a:cs typeface="Garamond"/>
            </a:endParaRPr>
          </a:p>
        </p:txBody>
      </p:sp>
    </p:spTree>
    <p:extLst>
      <p:ext uri="{BB962C8B-B14F-4D97-AF65-F5344CB8AC3E}">
        <p14:creationId xmlns:p14="http://schemas.microsoft.com/office/powerpoint/2010/main" val="3918304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2067621"/>
              </p:ext>
            </p:extLst>
          </p:nvPr>
        </p:nvGraphicFramePr>
        <p:xfrm>
          <a:off x="419100" y="1181100"/>
          <a:ext cx="8229600" cy="519656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03846">
                <a:tc>
                  <a:txBody>
                    <a:bodyPr/>
                    <a:lstStyle/>
                    <a:p>
                      <a:r>
                        <a:rPr lang="en-US" sz="2200" b="1" dirty="0" smtClean="0">
                          <a:latin typeface="Garamond"/>
                          <a:cs typeface="Garamond"/>
                        </a:rPr>
                        <a:t>Type</a:t>
                      </a:r>
                      <a:r>
                        <a:rPr lang="en-US" sz="2200" b="1" baseline="0" dirty="0" smtClean="0">
                          <a:latin typeface="Garamond"/>
                          <a:cs typeface="Garamond"/>
                        </a:rPr>
                        <a:t> of Health Department</a:t>
                      </a:r>
                      <a:endParaRPr lang="en-US" sz="2200" b="1" dirty="0">
                        <a:latin typeface="Garamond"/>
                        <a:cs typeface="Garamond"/>
                      </a:endParaRPr>
                    </a:p>
                  </a:txBody>
                  <a:tcPr/>
                </a:tc>
                <a:tc>
                  <a:txBody>
                    <a:bodyPr/>
                    <a:lstStyle/>
                    <a:p>
                      <a:pPr algn="ctr"/>
                      <a:r>
                        <a:rPr lang="en-US" sz="2200" b="1" dirty="0" smtClean="0">
                          <a:latin typeface="Garamond"/>
                          <a:cs typeface="Garamond"/>
                        </a:rPr>
                        <a:t>Accredited</a:t>
                      </a:r>
                      <a:endParaRPr lang="en-US" sz="2200" b="1" dirty="0">
                        <a:latin typeface="Garamond"/>
                        <a:cs typeface="Garamond"/>
                      </a:endParaRPr>
                    </a:p>
                  </a:txBody>
                  <a:tcPr/>
                </a:tc>
                <a:tc>
                  <a:txBody>
                    <a:bodyPr/>
                    <a:lstStyle/>
                    <a:p>
                      <a:pPr algn="ctr"/>
                      <a:r>
                        <a:rPr lang="en-US" sz="2200" b="1" dirty="0" smtClean="0">
                          <a:latin typeface="Garamond"/>
                          <a:cs typeface="Garamond"/>
                        </a:rPr>
                        <a:t>In Process</a:t>
                      </a:r>
                      <a:endParaRPr lang="en-US" sz="2200" b="1" dirty="0">
                        <a:latin typeface="Garamond"/>
                        <a:cs typeface="Garamond"/>
                      </a:endParaRPr>
                    </a:p>
                  </a:txBody>
                  <a:tcPr/>
                </a:tc>
                <a:tc>
                  <a:txBody>
                    <a:bodyPr/>
                    <a:lstStyle/>
                    <a:p>
                      <a:pPr algn="ctr"/>
                      <a:r>
                        <a:rPr lang="en-US" sz="2200" b="1" dirty="0" smtClean="0">
                          <a:latin typeface="Garamond"/>
                          <a:cs typeface="Garamond"/>
                        </a:rPr>
                        <a:t>Total in e-PHAB</a:t>
                      </a:r>
                      <a:endParaRPr lang="en-US" sz="2200" b="1" dirty="0">
                        <a:latin typeface="Garamond"/>
                        <a:cs typeface="Garamond"/>
                      </a:endParaRPr>
                    </a:p>
                  </a:txBody>
                  <a:tcPr/>
                </a:tc>
                <a:extLst>
                  <a:ext uri="{0D108BD9-81ED-4DB2-BD59-A6C34878D82A}">
                    <a16:rowId xmlns:a16="http://schemas.microsoft.com/office/drawing/2014/main" val="10000"/>
                  </a:ext>
                </a:extLst>
              </a:tr>
              <a:tr h="465720">
                <a:tc>
                  <a:txBody>
                    <a:bodyPr/>
                    <a:lstStyle/>
                    <a:p>
                      <a:r>
                        <a:rPr lang="en-US" sz="2200" b="1" dirty="0" smtClean="0">
                          <a:latin typeface="Garamond"/>
                          <a:cs typeface="Garamond"/>
                        </a:rPr>
                        <a:t>Local</a:t>
                      </a:r>
                      <a:endParaRPr lang="en-US" sz="2200" b="1" dirty="0">
                        <a:latin typeface="Garamond"/>
                        <a:cs typeface="Garamond"/>
                      </a:endParaRPr>
                    </a:p>
                  </a:txBody>
                  <a:tcPr/>
                </a:tc>
                <a:tc>
                  <a:txBody>
                    <a:bodyPr/>
                    <a:lstStyle/>
                    <a:p>
                      <a:pPr algn="ctr"/>
                      <a:r>
                        <a:rPr lang="en-US" sz="2200" b="1" dirty="0" smtClean="0">
                          <a:latin typeface="Garamond"/>
                          <a:cs typeface="Garamond"/>
                        </a:rPr>
                        <a:t>84</a:t>
                      </a:r>
                      <a:endParaRPr lang="en-US" sz="2200" b="1" dirty="0">
                        <a:latin typeface="Garamond"/>
                        <a:cs typeface="Garamond"/>
                      </a:endParaRPr>
                    </a:p>
                  </a:txBody>
                  <a:tcPr/>
                </a:tc>
                <a:tc>
                  <a:txBody>
                    <a:bodyPr/>
                    <a:lstStyle/>
                    <a:p>
                      <a:pPr algn="ctr"/>
                      <a:r>
                        <a:rPr lang="en-US" sz="2200" b="1" dirty="0" smtClean="0">
                          <a:latin typeface="Garamond"/>
                          <a:cs typeface="Garamond"/>
                        </a:rPr>
                        <a:t>156</a:t>
                      </a:r>
                      <a:endParaRPr lang="en-US" sz="2200" b="1" dirty="0">
                        <a:latin typeface="Garamond"/>
                        <a:cs typeface="Garamond"/>
                      </a:endParaRPr>
                    </a:p>
                  </a:txBody>
                  <a:tcPr/>
                </a:tc>
                <a:tc>
                  <a:txBody>
                    <a:bodyPr/>
                    <a:lstStyle/>
                    <a:p>
                      <a:pPr algn="ctr"/>
                      <a:r>
                        <a:rPr lang="en-US" sz="2200" b="1" dirty="0" smtClean="0">
                          <a:latin typeface="Garamond"/>
                          <a:cs typeface="Garamond"/>
                        </a:rPr>
                        <a:t>240</a:t>
                      </a:r>
                      <a:endParaRPr lang="en-US" sz="2200" b="1" dirty="0">
                        <a:latin typeface="Garamond"/>
                        <a:cs typeface="Garamond"/>
                      </a:endParaRPr>
                    </a:p>
                  </a:txBody>
                  <a:tcPr/>
                </a:tc>
                <a:extLst>
                  <a:ext uri="{0D108BD9-81ED-4DB2-BD59-A6C34878D82A}">
                    <a16:rowId xmlns:a16="http://schemas.microsoft.com/office/drawing/2014/main" val="10001"/>
                  </a:ext>
                </a:extLst>
              </a:tr>
              <a:tr h="465720">
                <a:tc>
                  <a:txBody>
                    <a:bodyPr/>
                    <a:lstStyle/>
                    <a:p>
                      <a:r>
                        <a:rPr lang="en-US" sz="2200" b="1" dirty="0" smtClean="0">
                          <a:latin typeface="Garamond"/>
                          <a:cs typeface="Garamond"/>
                        </a:rPr>
                        <a:t>State</a:t>
                      </a:r>
                      <a:endParaRPr lang="en-US" sz="2200" b="1" dirty="0">
                        <a:latin typeface="Garamond"/>
                        <a:cs typeface="Garamond"/>
                      </a:endParaRPr>
                    </a:p>
                  </a:txBody>
                  <a:tcPr/>
                </a:tc>
                <a:tc>
                  <a:txBody>
                    <a:bodyPr/>
                    <a:lstStyle/>
                    <a:p>
                      <a:pPr algn="ctr"/>
                      <a:r>
                        <a:rPr lang="en-US" sz="2200" b="1" dirty="0" smtClean="0">
                          <a:latin typeface="Garamond"/>
                          <a:cs typeface="Garamond"/>
                        </a:rPr>
                        <a:t>12</a:t>
                      </a:r>
                      <a:endParaRPr lang="en-US" sz="2200" b="1" dirty="0">
                        <a:latin typeface="Garamond"/>
                        <a:cs typeface="Garamond"/>
                      </a:endParaRPr>
                    </a:p>
                  </a:txBody>
                  <a:tcPr/>
                </a:tc>
                <a:tc>
                  <a:txBody>
                    <a:bodyPr/>
                    <a:lstStyle/>
                    <a:p>
                      <a:pPr algn="ctr"/>
                      <a:r>
                        <a:rPr lang="en-US" sz="2200" b="1" dirty="0" smtClean="0">
                          <a:latin typeface="Garamond"/>
                          <a:cs typeface="Garamond"/>
                        </a:rPr>
                        <a:t>21</a:t>
                      </a:r>
                      <a:endParaRPr lang="en-US" sz="2200" b="1" dirty="0">
                        <a:latin typeface="Garamond"/>
                        <a:cs typeface="Garamond"/>
                      </a:endParaRPr>
                    </a:p>
                  </a:txBody>
                  <a:tcPr/>
                </a:tc>
                <a:tc>
                  <a:txBody>
                    <a:bodyPr/>
                    <a:lstStyle/>
                    <a:p>
                      <a:pPr algn="ctr"/>
                      <a:r>
                        <a:rPr lang="en-US" sz="2200" b="1" dirty="0" smtClean="0">
                          <a:latin typeface="Garamond"/>
                          <a:cs typeface="Garamond"/>
                        </a:rPr>
                        <a:t>33</a:t>
                      </a:r>
                      <a:endParaRPr lang="en-US" sz="2200" b="1" dirty="0">
                        <a:latin typeface="Garamond"/>
                        <a:cs typeface="Garamond"/>
                      </a:endParaRPr>
                    </a:p>
                  </a:txBody>
                  <a:tcPr/>
                </a:tc>
                <a:extLst>
                  <a:ext uri="{0D108BD9-81ED-4DB2-BD59-A6C34878D82A}">
                    <a16:rowId xmlns:a16="http://schemas.microsoft.com/office/drawing/2014/main" val="10002"/>
                  </a:ext>
                </a:extLst>
              </a:tr>
              <a:tr h="465720">
                <a:tc>
                  <a:txBody>
                    <a:bodyPr/>
                    <a:lstStyle/>
                    <a:p>
                      <a:r>
                        <a:rPr lang="en-US" sz="2200" b="1" dirty="0" smtClean="0">
                          <a:latin typeface="Garamond"/>
                          <a:cs typeface="Garamond"/>
                        </a:rPr>
                        <a:t>Tribal</a:t>
                      </a:r>
                      <a:endParaRPr lang="en-US" sz="2200" b="1" dirty="0">
                        <a:latin typeface="Garamond"/>
                        <a:cs typeface="Garamond"/>
                      </a:endParaRPr>
                    </a:p>
                  </a:txBody>
                  <a:tcPr/>
                </a:tc>
                <a:tc>
                  <a:txBody>
                    <a:bodyPr/>
                    <a:lstStyle/>
                    <a:p>
                      <a:pPr algn="ctr"/>
                      <a:r>
                        <a:rPr lang="en-US" sz="2200" b="1" dirty="0" smtClean="0">
                          <a:latin typeface="Garamond"/>
                          <a:cs typeface="Garamond"/>
                        </a:rPr>
                        <a:t>-</a:t>
                      </a:r>
                      <a:endParaRPr lang="en-US" sz="2200" b="1" dirty="0">
                        <a:latin typeface="Garamond"/>
                        <a:cs typeface="Garamond"/>
                      </a:endParaRPr>
                    </a:p>
                  </a:txBody>
                  <a:tcPr/>
                </a:tc>
                <a:tc>
                  <a:txBody>
                    <a:bodyPr/>
                    <a:lstStyle/>
                    <a:p>
                      <a:pPr algn="ctr"/>
                      <a:r>
                        <a:rPr lang="en-US" sz="2200" b="1" dirty="0" smtClean="0">
                          <a:latin typeface="Garamond"/>
                          <a:cs typeface="Garamond"/>
                        </a:rPr>
                        <a:t>3</a:t>
                      </a:r>
                      <a:endParaRPr lang="en-US" sz="2200" b="1" dirty="0">
                        <a:latin typeface="Garamond"/>
                        <a:cs typeface="Garamond"/>
                      </a:endParaRPr>
                    </a:p>
                  </a:txBody>
                  <a:tcPr/>
                </a:tc>
                <a:tc>
                  <a:txBody>
                    <a:bodyPr/>
                    <a:lstStyle/>
                    <a:p>
                      <a:pPr algn="ctr"/>
                      <a:r>
                        <a:rPr lang="en-US" sz="2200" b="1" dirty="0" smtClean="0">
                          <a:latin typeface="Garamond"/>
                          <a:cs typeface="Garamond"/>
                        </a:rPr>
                        <a:t>3</a:t>
                      </a:r>
                      <a:endParaRPr lang="en-US" sz="2200" b="1" dirty="0">
                        <a:latin typeface="Garamond"/>
                        <a:cs typeface="Garamond"/>
                      </a:endParaRPr>
                    </a:p>
                  </a:txBody>
                  <a:tcPr/>
                </a:tc>
                <a:extLst>
                  <a:ext uri="{0D108BD9-81ED-4DB2-BD59-A6C34878D82A}">
                    <a16:rowId xmlns:a16="http://schemas.microsoft.com/office/drawing/2014/main" val="10003"/>
                  </a:ext>
                </a:extLst>
              </a:tr>
              <a:tr h="1730758">
                <a:tc>
                  <a:txBody>
                    <a:bodyPr/>
                    <a:lstStyle/>
                    <a:p>
                      <a:r>
                        <a:rPr lang="en-US" sz="2200" b="1" dirty="0" smtClean="0">
                          <a:latin typeface="Garamond"/>
                          <a:cs typeface="Garamond"/>
                        </a:rPr>
                        <a:t>Single Accreditation</a:t>
                      </a:r>
                      <a:r>
                        <a:rPr lang="en-US" sz="2200" b="1" baseline="0" dirty="0" smtClean="0">
                          <a:latin typeface="Garamond"/>
                          <a:cs typeface="Garamond"/>
                        </a:rPr>
                        <a:t> for multiple Health Departments</a:t>
                      </a:r>
                      <a:endParaRPr lang="en-US" sz="2200" b="1" dirty="0">
                        <a:latin typeface="Garamond"/>
                        <a:cs typeface="Garamond"/>
                      </a:endParaRPr>
                    </a:p>
                  </a:txBody>
                  <a:tcPr/>
                </a:tc>
                <a:tc>
                  <a:txBody>
                    <a:bodyPr/>
                    <a:lstStyle/>
                    <a:p>
                      <a:pPr algn="ctr"/>
                      <a:r>
                        <a:rPr lang="en-US" sz="2200" b="1" dirty="0" smtClean="0">
                          <a:latin typeface="Garamond"/>
                          <a:cs typeface="Garamond"/>
                        </a:rPr>
                        <a:t>-</a:t>
                      </a:r>
                      <a:endParaRPr lang="en-US" sz="2200" b="1" dirty="0">
                        <a:latin typeface="Garamond"/>
                        <a:cs typeface="Garamond"/>
                      </a:endParaRPr>
                    </a:p>
                  </a:txBody>
                  <a:tcPr/>
                </a:tc>
                <a:tc>
                  <a:txBody>
                    <a:bodyPr/>
                    <a:lstStyle/>
                    <a:p>
                      <a:pPr algn="ctr"/>
                      <a:r>
                        <a:rPr lang="en-US" sz="2200" b="1" dirty="0" smtClean="0">
                          <a:latin typeface="Garamond"/>
                          <a:cs typeface="Garamond"/>
                        </a:rPr>
                        <a:t>67</a:t>
                      </a:r>
                      <a:endParaRPr lang="en-US" sz="2200" b="1" dirty="0">
                        <a:latin typeface="Garamond"/>
                        <a:cs typeface="Garamond"/>
                      </a:endParaRPr>
                    </a:p>
                  </a:txBody>
                  <a:tcPr/>
                </a:tc>
                <a:tc>
                  <a:txBody>
                    <a:bodyPr/>
                    <a:lstStyle/>
                    <a:p>
                      <a:pPr algn="ctr"/>
                      <a:r>
                        <a:rPr lang="en-US" sz="2200" b="1" dirty="0" smtClean="0">
                          <a:latin typeface="Garamond"/>
                          <a:cs typeface="Garamond"/>
                        </a:rPr>
                        <a:t>67</a:t>
                      </a:r>
                      <a:endParaRPr lang="en-US" sz="2200" b="1" dirty="0">
                        <a:latin typeface="Garamond"/>
                        <a:cs typeface="Garamond"/>
                      </a:endParaRPr>
                    </a:p>
                  </a:txBody>
                  <a:tcPr/>
                </a:tc>
                <a:extLst>
                  <a:ext uri="{0D108BD9-81ED-4DB2-BD59-A6C34878D82A}">
                    <a16:rowId xmlns:a16="http://schemas.microsoft.com/office/drawing/2014/main" val="10004"/>
                  </a:ext>
                </a:extLst>
              </a:tr>
              <a:tr h="746017">
                <a:tc>
                  <a:txBody>
                    <a:bodyPr/>
                    <a:lstStyle/>
                    <a:p>
                      <a:r>
                        <a:rPr lang="en-US" sz="2200" b="1" dirty="0" smtClean="0">
                          <a:latin typeface="Garamond"/>
                          <a:cs typeface="Garamond"/>
                        </a:rPr>
                        <a:t>Multijurisdictional</a:t>
                      </a:r>
                      <a:endParaRPr lang="en-US" sz="2200" b="1" dirty="0">
                        <a:latin typeface="Garamond"/>
                        <a:cs typeface="Garamond"/>
                      </a:endParaRPr>
                    </a:p>
                  </a:txBody>
                  <a:tcPr/>
                </a:tc>
                <a:tc>
                  <a:txBody>
                    <a:bodyPr/>
                    <a:lstStyle/>
                    <a:p>
                      <a:pPr algn="ctr"/>
                      <a:r>
                        <a:rPr lang="en-US" sz="2200" b="1" dirty="0" smtClean="0">
                          <a:latin typeface="Garamond"/>
                          <a:cs typeface="Garamond"/>
                        </a:rPr>
                        <a:t>-</a:t>
                      </a:r>
                      <a:endParaRPr lang="en-US" sz="2200" b="1" dirty="0">
                        <a:latin typeface="Garamond"/>
                        <a:cs typeface="Garamond"/>
                      </a:endParaRPr>
                    </a:p>
                  </a:txBody>
                  <a:tcPr/>
                </a:tc>
                <a:tc>
                  <a:txBody>
                    <a:bodyPr/>
                    <a:lstStyle/>
                    <a:p>
                      <a:pPr algn="ctr"/>
                      <a:r>
                        <a:rPr lang="en-US" sz="2400" b="1" dirty="0" smtClean="0"/>
                        <a:t>8</a:t>
                      </a:r>
                      <a:endParaRPr lang="en-US" sz="2400" b="1" dirty="0"/>
                    </a:p>
                  </a:txBody>
                  <a:tcPr/>
                </a:tc>
                <a:tc>
                  <a:txBody>
                    <a:bodyPr/>
                    <a:lstStyle/>
                    <a:p>
                      <a:pPr algn="ctr"/>
                      <a:r>
                        <a:rPr lang="en-US" sz="2400" b="1" dirty="0" smtClean="0"/>
                        <a:t>8</a:t>
                      </a:r>
                      <a:endParaRPr lang="en-US" sz="2400" b="1" dirty="0"/>
                    </a:p>
                  </a:txBody>
                  <a:tcPr/>
                </a:tc>
                <a:extLst>
                  <a:ext uri="{0D108BD9-81ED-4DB2-BD59-A6C34878D82A}">
                    <a16:rowId xmlns:a16="http://schemas.microsoft.com/office/drawing/2014/main" val="10005"/>
                  </a:ext>
                </a:extLst>
              </a:tr>
              <a:tr h="465720">
                <a:tc>
                  <a:txBody>
                    <a:bodyPr/>
                    <a:lstStyle/>
                    <a:p>
                      <a:r>
                        <a:rPr lang="en-US" sz="2200" b="1" dirty="0" smtClean="0">
                          <a:latin typeface="Garamond"/>
                          <a:cs typeface="Garamond"/>
                        </a:rPr>
                        <a:t>All</a:t>
                      </a:r>
                      <a:r>
                        <a:rPr lang="en-US" sz="2200" b="1" baseline="0" dirty="0" smtClean="0">
                          <a:latin typeface="Garamond"/>
                          <a:cs typeface="Garamond"/>
                        </a:rPr>
                        <a:t> </a:t>
                      </a:r>
                      <a:endParaRPr lang="en-US" sz="2200" b="1" dirty="0">
                        <a:latin typeface="Garamond"/>
                        <a:cs typeface="Garamond"/>
                      </a:endParaRPr>
                    </a:p>
                  </a:txBody>
                  <a:tcPr/>
                </a:tc>
                <a:tc>
                  <a:txBody>
                    <a:bodyPr/>
                    <a:lstStyle/>
                    <a:p>
                      <a:pPr algn="ctr"/>
                      <a:r>
                        <a:rPr lang="en-US" sz="2200" b="1" dirty="0" smtClean="0">
                          <a:latin typeface="Garamond"/>
                          <a:cs typeface="Garamond"/>
                        </a:rPr>
                        <a:t>96</a:t>
                      </a:r>
                      <a:endParaRPr lang="en-US" sz="2200" b="1" dirty="0">
                        <a:latin typeface="Garamond"/>
                        <a:cs typeface="Garamond"/>
                      </a:endParaRPr>
                    </a:p>
                  </a:txBody>
                  <a:tcPr/>
                </a:tc>
                <a:tc>
                  <a:txBody>
                    <a:bodyPr/>
                    <a:lstStyle/>
                    <a:p>
                      <a:pPr algn="ctr"/>
                      <a:r>
                        <a:rPr lang="en-US" sz="2200" b="1" dirty="0" smtClean="0">
                          <a:latin typeface="Garamond"/>
                          <a:cs typeface="Garamond"/>
                        </a:rPr>
                        <a:t>255</a:t>
                      </a:r>
                      <a:endParaRPr lang="en-US" sz="2200" b="1" dirty="0">
                        <a:latin typeface="Garamond"/>
                        <a:cs typeface="Garamond"/>
                      </a:endParaRPr>
                    </a:p>
                  </a:txBody>
                  <a:tcPr/>
                </a:tc>
                <a:tc>
                  <a:txBody>
                    <a:bodyPr/>
                    <a:lstStyle/>
                    <a:p>
                      <a:pPr algn="ctr"/>
                      <a:r>
                        <a:rPr lang="en-US" sz="2200" b="1" dirty="0" smtClean="0">
                          <a:latin typeface="Garamond"/>
                          <a:cs typeface="Garamond"/>
                        </a:rPr>
                        <a:t>351</a:t>
                      </a:r>
                      <a:endParaRPr lang="en-US" sz="2200" b="1" dirty="0">
                        <a:latin typeface="Garamond"/>
                        <a:cs typeface="Garamond"/>
                      </a:endParaRP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304800" y="152400"/>
            <a:ext cx="8648700" cy="914400"/>
          </a:xfrm>
        </p:spPr>
        <p:txBody>
          <a:bodyPr/>
          <a:lstStyle/>
          <a:p>
            <a:r>
              <a:rPr lang="en-US" dirty="0" smtClean="0">
                <a:latin typeface="Garamond"/>
                <a:cs typeface="Garamond"/>
              </a:rPr>
              <a:t>ACCREDITATION (SNAPSHOT)</a:t>
            </a:r>
            <a:endParaRPr lang="en-US" dirty="0">
              <a:latin typeface="Garamond"/>
              <a:cs typeface="Garamond"/>
            </a:endParaRPr>
          </a:p>
        </p:txBody>
      </p:sp>
    </p:spTree>
    <p:extLst>
      <p:ext uri="{BB962C8B-B14F-4D97-AF65-F5344CB8AC3E}">
        <p14:creationId xmlns:p14="http://schemas.microsoft.com/office/powerpoint/2010/main" val="1834657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Garamond"/>
                <a:cs typeface="Garamond"/>
              </a:rPr>
              <a:t>WHY ACCREDITATION?</a:t>
            </a:r>
            <a:endParaRPr lang="en-US" b="1" dirty="0">
              <a:latin typeface="Garamond"/>
              <a:cs typeface="Garamond"/>
            </a:endParaRPr>
          </a:p>
        </p:txBody>
      </p:sp>
      <p:sp>
        <p:nvSpPr>
          <p:cNvPr id="5" name="Content Placeholder 4"/>
          <p:cNvSpPr>
            <a:spLocks noGrp="1"/>
          </p:cNvSpPr>
          <p:nvPr>
            <p:ph sz="half" idx="1"/>
          </p:nvPr>
        </p:nvSpPr>
        <p:spPr>
          <a:xfrm>
            <a:off x="457200" y="1371600"/>
            <a:ext cx="8229600" cy="4754563"/>
          </a:xfrm>
        </p:spPr>
        <p:txBody>
          <a:bodyPr>
            <a:normAutofit fontScale="85000" lnSpcReduction="20000"/>
          </a:bodyPr>
          <a:lstStyle/>
          <a:p>
            <a:pPr lvl="1">
              <a:spcBef>
                <a:spcPts val="300"/>
              </a:spcBef>
              <a:buFont typeface="Wingdings" charset="2"/>
              <a:buChar char="§"/>
            </a:pPr>
            <a:r>
              <a:rPr lang="en-US" sz="3000" dirty="0">
                <a:latin typeface="Garamond"/>
                <a:cs typeface="Garamond"/>
              </a:rPr>
              <a:t>Stimulates Quality improvement and Performance improvement opportunities within the Health District (HD</a:t>
            </a:r>
            <a:r>
              <a:rPr lang="en-US" sz="3000" dirty="0" smtClean="0">
                <a:latin typeface="Garamond"/>
                <a:cs typeface="Garamond"/>
              </a:rPr>
              <a:t>)</a:t>
            </a:r>
          </a:p>
          <a:p>
            <a:pPr lvl="1">
              <a:spcBef>
                <a:spcPts val="300"/>
              </a:spcBef>
              <a:buFont typeface="Wingdings" charset="2"/>
              <a:buChar char="§"/>
            </a:pPr>
            <a:r>
              <a:rPr lang="en-US" sz="3000" b="1" i="1" dirty="0" smtClean="0">
                <a:latin typeface="Garamond"/>
                <a:cs typeface="Garamond"/>
              </a:rPr>
              <a:t>Improves </a:t>
            </a:r>
            <a:r>
              <a:rPr lang="en-US" sz="3000" b="1" i="1" dirty="0">
                <a:latin typeface="Garamond"/>
                <a:cs typeface="Garamond"/>
              </a:rPr>
              <a:t>HD’s competitiveness for funding </a:t>
            </a:r>
            <a:r>
              <a:rPr lang="en-US" sz="3000" b="1" i="1" dirty="0" smtClean="0">
                <a:latin typeface="Garamond"/>
                <a:cs typeface="Garamond"/>
              </a:rPr>
              <a:t>opportunities</a:t>
            </a:r>
          </a:p>
          <a:p>
            <a:pPr lvl="1">
              <a:spcBef>
                <a:spcPts val="300"/>
              </a:spcBef>
              <a:buFont typeface="Wingdings" charset="2"/>
              <a:buChar char="§"/>
            </a:pPr>
            <a:r>
              <a:rPr lang="en-US" sz="3000" dirty="0" smtClean="0">
                <a:latin typeface="Garamond"/>
                <a:cs typeface="Garamond"/>
              </a:rPr>
              <a:t>Improves </a:t>
            </a:r>
            <a:r>
              <a:rPr lang="en-US" sz="3000" dirty="0">
                <a:latin typeface="Garamond"/>
                <a:cs typeface="Garamond"/>
              </a:rPr>
              <a:t>management processes used by HD leadership</a:t>
            </a:r>
          </a:p>
          <a:p>
            <a:pPr lvl="1">
              <a:spcBef>
                <a:spcPts val="300"/>
              </a:spcBef>
              <a:buFont typeface="Wingdings" charset="2"/>
              <a:buChar char="§"/>
            </a:pPr>
            <a:r>
              <a:rPr lang="en-US" sz="3000" dirty="0" smtClean="0">
                <a:latin typeface="Garamond"/>
                <a:cs typeface="Garamond"/>
              </a:rPr>
              <a:t>Stimulates </a:t>
            </a:r>
            <a:r>
              <a:rPr lang="en-US" sz="3000" dirty="0">
                <a:latin typeface="Garamond"/>
                <a:cs typeface="Garamond"/>
              </a:rPr>
              <a:t>greater accountability and transparency within HD </a:t>
            </a:r>
          </a:p>
          <a:p>
            <a:pPr lvl="1">
              <a:spcBef>
                <a:spcPts val="300"/>
              </a:spcBef>
              <a:buFont typeface="Wingdings" charset="2"/>
              <a:buChar char="§"/>
            </a:pPr>
            <a:r>
              <a:rPr lang="en-US" sz="3000" b="1" i="1" dirty="0" smtClean="0">
                <a:latin typeface="Garamond"/>
                <a:cs typeface="Garamond"/>
              </a:rPr>
              <a:t>Helps </a:t>
            </a:r>
            <a:r>
              <a:rPr lang="en-US" sz="3000" b="1" i="1" dirty="0">
                <a:latin typeface="Garamond"/>
                <a:cs typeface="Garamond"/>
              </a:rPr>
              <a:t>HD document capacity to deliver </a:t>
            </a:r>
            <a:r>
              <a:rPr lang="en-US" sz="3000" b="1" i="1" dirty="0" smtClean="0">
                <a:latin typeface="Garamond"/>
                <a:cs typeface="Garamond"/>
              </a:rPr>
              <a:t>10 </a:t>
            </a:r>
            <a:r>
              <a:rPr lang="en-US" sz="3000" b="1" i="1" dirty="0">
                <a:latin typeface="Garamond"/>
                <a:cs typeface="Garamond"/>
              </a:rPr>
              <a:t>Essential Public Health Services</a:t>
            </a:r>
          </a:p>
          <a:p>
            <a:pPr lvl="1">
              <a:spcBef>
                <a:spcPts val="300"/>
              </a:spcBef>
              <a:buFont typeface="Wingdings" charset="2"/>
              <a:buChar char="§"/>
            </a:pPr>
            <a:r>
              <a:rPr lang="en-US" sz="3000" dirty="0" smtClean="0">
                <a:latin typeface="Garamond"/>
                <a:cs typeface="Garamond"/>
              </a:rPr>
              <a:t>Allows </a:t>
            </a:r>
            <a:r>
              <a:rPr lang="en-US" sz="3000" dirty="0">
                <a:latin typeface="Garamond"/>
                <a:cs typeface="Garamond"/>
              </a:rPr>
              <a:t>HD to better identify strengths and weaknesses</a:t>
            </a:r>
          </a:p>
          <a:p>
            <a:pPr lvl="1">
              <a:spcBef>
                <a:spcPts val="300"/>
              </a:spcBef>
              <a:buFont typeface="Wingdings" charset="2"/>
              <a:buChar char="§"/>
            </a:pPr>
            <a:r>
              <a:rPr lang="en-US" sz="3000" b="1" i="1" dirty="0" smtClean="0">
                <a:latin typeface="Garamond"/>
                <a:cs typeface="Garamond"/>
              </a:rPr>
              <a:t>Improves </a:t>
            </a:r>
            <a:r>
              <a:rPr lang="en-US" sz="3000" b="1" i="1" dirty="0">
                <a:latin typeface="Garamond"/>
                <a:cs typeface="Garamond"/>
              </a:rPr>
              <a:t>HD’s accountability to external </a:t>
            </a:r>
            <a:r>
              <a:rPr lang="en-US" sz="3000" b="1" i="1" dirty="0" smtClean="0">
                <a:latin typeface="Garamond"/>
                <a:cs typeface="Garamond"/>
              </a:rPr>
              <a:t>stakeholders</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6147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4900"/>
            <a:ext cx="8229600" cy="5021263"/>
          </a:xfrm>
        </p:spPr>
        <p:txBody>
          <a:bodyPr/>
          <a:lstStyle/>
          <a:p>
            <a:r>
              <a:rPr lang="en-US" dirty="0" smtClean="0">
                <a:latin typeface="Garamond"/>
                <a:cs typeface="Garamond"/>
              </a:rPr>
              <a:t>Community Needs Assessment (CNA), Community Health Improvement Plan (CHIP) and Strategic Plan (SP)</a:t>
            </a:r>
          </a:p>
          <a:p>
            <a:r>
              <a:rPr lang="en-US" dirty="0" smtClean="0">
                <a:latin typeface="Garamond"/>
                <a:cs typeface="Garamond"/>
              </a:rPr>
              <a:t>Workforce Development Plan</a:t>
            </a:r>
          </a:p>
          <a:p>
            <a:r>
              <a:rPr lang="en-US" dirty="0" smtClean="0">
                <a:latin typeface="Garamond"/>
                <a:cs typeface="Garamond"/>
              </a:rPr>
              <a:t>Quality Improvement Plan</a:t>
            </a:r>
          </a:p>
          <a:p>
            <a:r>
              <a:rPr lang="en-US" dirty="0" smtClean="0">
                <a:latin typeface="Garamond"/>
                <a:cs typeface="Garamond"/>
              </a:rPr>
              <a:t>Performance Management System</a:t>
            </a:r>
          </a:p>
          <a:p>
            <a:r>
              <a:rPr lang="en-US" dirty="0" smtClean="0">
                <a:latin typeface="Garamond"/>
                <a:cs typeface="Garamond"/>
              </a:rPr>
              <a:t>Emergency Operation plan</a:t>
            </a:r>
          </a:p>
          <a:p>
            <a:r>
              <a:rPr lang="en-US" dirty="0" smtClean="0">
                <a:latin typeface="Garamond"/>
                <a:cs typeface="Garamond"/>
              </a:rPr>
              <a:t>Organizational branding strategy</a:t>
            </a:r>
            <a:endParaRPr lang="en-US" dirty="0">
              <a:latin typeface="Garamond"/>
              <a:cs typeface="Garamond"/>
            </a:endParaRPr>
          </a:p>
        </p:txBody>
      </p:sp>
      <p:sp>
        <p:nvSpPr>
          <p:cNvPr id="3" name="Title 2"/>
          <p:cNvSpPr>
            <a:spLocks noGrp="1"/>
          </p:cNvSpPr>
          <p:nvPr>
            <p:ph type="title"/>
          </p:nvPr>
        </p:nvSpPr>
        <p:spPr>
          <a:xfrm>
            <a:off x="0" y="190500"/>
            <a:ext cx="9144000" cy="1066800"/>
          </a:xfrm>
        </p:spPr>
        <p:txBody>
          <a:bodyPr>
            <a:noAutofit/>
          </a:bodyPr>
          <a:lstStyle/>
          <a:p>
            <a:r>
              <a:rPr lang="en-US" sz="3600" b="1" dirty="0" smtClean="0">
                <a:latin typeface="Garamond"/>
                <a:cs typeface="Garamond"/>
              </a:rPr>
              <a:t>ARE WE READY FOR ACCREDITATION? </a:t>
            </a:r>
            <a:endParaRPr lang="en-US" sz="3600" b="1" dirty="0">
              <a:latin typeface="Garamond"/>
              <a:cs typeface="Garamond"/>
            </a:endParaRPr>
          </a:p>
        </p:txBody>
      </p:sp>
    </p:spTree>
    <p:extLst>
      <p:ext uri="{BB962C8B-B14F-4D97-AF65-F5344CB8AC3E}">
        <p14:creationId xmlns:p14="http://schemas.microsoft.com/office/powerpoint/2010/main" val="3983393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567920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52400" y="266700"/>
            <a:ext cx="8839200" cy="990600"/>
          </a:xfrm>
        </p:spPr>
        <p:txBody>
          <a:bodyPr>
            <a:normAutofit fontScale="90000"/>
          </a:bodyPr>
          <a:lstStyle/>
          <a:p>
            <a:r>
              <a:rPr lang="en-US" b="1" dirty="0" smtClean="0">
                <a:latin typeface="Garamond"/>
                <a:cs typeface="Garamond"/>
              </a:rPr>
              <a:t>HOW TO GET THERE: 7 STEPS OF ACCREDITATION</a:t>
            </a:r>
            <a:endParaRPr lang="en-US" b="1" dirty="0">
              <a:latin typeface="Garamond"/>
              <a:cs typeface="Garamond"/>
            </a:endParaRPr>
          </a:p>
        </p:txBody>
      </p:sp>
    </p:spTree>
    <p:extLst>
      <p:ext uri="{BB962C8B-B14F-4D97-AF65-F5344CB8AC3E}">
        <p14:creationId xmlns:p14="http://schemas.microsoft.com/office/powerpoint/2010/main" val="304489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a-phwheel.jpg"/>
          <p:cNvPicPr>
            <a:picLocks noGrp="1" noChangeAspect="1"/>
          </p:cNvPicPr>
          <p:nvPr>
            <p:ph idx="1"/>
          </p:nvPr>
        </p:nvPicPr>
        <p:blipFill>
          <a:blip r:embed="rId2" cstate="print">
            <a:extLst>
              <a:ext uri="{28A0092B-C50C-407E-A947-70E740481C1C}">
                <a14:useLocalDpi xmlns:a14="http://schemas.microsoft.com/office/drawing/2010/main" val="0"/>
              </a:ext>
            </a:extLst>
          </a:blip>
          <a:srcRect l="-40915" r="-40915"/>
          <a:stretch>
            <a:fillRect/>
          </a:stretch>
        </p:blipFill>
        <p:spPr>
          <a:xfrm>
            <a:off x="457200" y="1646237"/>
            <a:ext cx="8229600" cy="4525963"/>
          </a:xfrm>
        </p:spPr>
      </p:pic>
      <p:sp>
        <p:nvSpPr>
          <p:cNvPr id="3" name="Title 2"/>
          <p:cNvSpPr>
            <a:spLocks noGrp="1"/>
          </p:cNvSpPr>
          <p:nvPr>
            <p:ph type="title"/>
          </p:nvPr>
        </p:nvSpPr>
        <p:spPr/>
        <p:txBody>
          <a:bodyPr>
            <a:normAutofit fontScale="90000"/>
          </a:bodyPr>
          <a:lstStyle/>
          <a:p>
            <a:r>
              <a:rPr lang="en-US" b="1" dirty="0" smtClean="0">
                <a:latin typeface="Garamond"/>
                <a:cs typeface="Garamond"/>
              </a:rPr>
              <a:t>TEN ESSENTIALS OF PUBLIC HEALTH</a:t>
            </a:r>
            <a:endParaRPr lang="en-US" b="1" dirty="0">
              <a:latin typeface="Garamond"/>
              <a:cs typeface="Garamond"/>
            </a:endParaRPr>
          </a:p>
        </p:txBody>
      </p:sp>
    </p:spTree>
    <p:extLst>
      <p:ext uri="{BB962C8B-B14F-4D97-AF65-F5344CB8AC3E}">
        <p14:creationId xmlns:p14="http://schemas.microsoft.com/office/powerpoint/2010/main" val="33391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DPH_PPT_TEMPLATE-1</Template>
  <TotalTime>7673</TotalTime>
  <Words>1318</Words>
  <Application>Microsoft Office PowerPoint</Application>
  <PresentationFormat>On-screen Show (4:3)</PresentationFormat>
  <Paragraphs>197</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Narrow</vt:lpstr>
      <vt:lpstr>Calibri</vt:lpstr>
      <vt:lpstr>Cambria</vt:lpstr>
      <vt:lpstr>Garamond</vt:lpstr>
      <vt:lpstr>Lucida Sans Unicode</vt:lpstr>
      <vt:lpstr>Segoe UI</vt:lpstr>
      <vt:lpstr>Times New Roman</vt:lpstr>
      <vt:lpstr>Wingdings</vt:lpstr>
      <vt:lpstr>DPH_PPT_TEMPLATE-1</vt:lpstr>
      <vt:lpstr>ACCREDITATION AT DISTRICT 4</vt:lpstr>
      <vt:lpstr>OBJECTIVES</vt:lpstr>
      <vt:lpstr>PowerPoint Presentation</vt:lpstr>
      <vt:lpstr>PUBLIC HEALTH ACCREDITATION BOARD (PHAB)</vt:lpstr>
      <vt:lpstr>ACCREDITATION (SNAPSHOT)</vt:lpstr>
      <vt:lpstr>WHY ACCREDITATION?</vt:lpstr>
      <vt:lpstr>ARE WE READY FOR ACCREDITATION? </vt:lpstr>
      <vt:lpstr>HOW TO GET THERE: 7 STEPS OF ACCREDITATION</vt:lpstr>
      <vt:lpstr>TEN ESSENTIALS OF PUBLIC HEALTH</vt:lpstr>
      <vt:lpstr>PHAB 12 DOMAINS</vt:lpstr>
      <vt:lpstr>WHO IS INVOLVED?</vt:lpstr>
      <vt:lpstr>MOBILIZING FOR ACTION THROUGH PLANNING &amp; PARTNERSHIP</vt:lpstr>
      <vt:lpstr>COMMUNITY ROADMAP</vt:lpstr>
      <vt:lpstr>COMMUNITY HEALTH STATUS ASSESSMENT</vt:lpstr>
      <vt:lpstr>COMMUNITY THEMES AND STRENGTHS ASSESSMENT</vt:lpstr>
      <vt:lpstr>COMMUNITY NEEDS ASSESSMENT TOP ‘RISKY BEHAVIORS’</vt:lpstr>
      <vt:lpstr>COMMUNITY NEEDS ASSESSMENT TOP HEALTH PROBLEMS</vt:lpstr>
      <vt:lpstr>COMMUNITY NEEDS ASSESSMENT NEEDED FOR A HEALTHY COMMUNITY</vt:lpstr>
      <vt:lpstr>FORCES OF CHANGE  ASSESSMENT</vt:lpstr>
      <vt:lpstr>LOCAL PUBLIC HEALTH SYSTEM ASSESSMENT</vt:lpstr>
      <vt:lpstr>Strengths and Opportunities </vt:lpstr>
      <vt:lpstr>CHAMP Team Member Invitation</vt:lpstr>
    </vt:vector>
  </TitlesOfParts>
  <Company>Georgia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Dawn.Walker@dph.ga.gov</dc:creator>
  <cp:lastModifiedBy>Edwards, Jan</cp:lastModifiedBy>
  <cp:revision>169</cp:revision>
  <cp:lastPrinted>2016-01-04T21:08:37Z</cp:lastPrinted>
  <dcterms:created xsi:type="dcterms:W3CDTF">2014-03-11T14:24:55Z</dcterms:created>
  <dcterms:modified xsi:type="dcterms:W3CDTF">2016-06-20T20:35:45Z</dcterms:modified>
</cp:coreProperties>
</file>