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7" r:id="rId2"/>
    <p:sldId id="268" r:id="rId3"/>
  </p:sldIdLst>
  <p:sldSz cx="10363200" cy="7772400"/>
  <p:notesSz cx="6858000" cy="9144000"/>
  <p:defaultTextStyle>
    <a:defPPr>
      <a:defRPr lang="en-US"/>
    </a:defPPr>
    <a:lvl1pPr marL="0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1pPr>
    <a:lvl2pPr marL="427879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2pPr>
    <a:lvl3pPr marL="855758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3pPr>
    <a:lvl4pPr marL="1283637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4pPr>
    <a:lvl5pPr marL="1711516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5pPr>
    <a:lvl6pPr marL="2139394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6pPr>
    <a:lvl7pPr marL="2567273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7pPr>
    <a:lvl8pPr marL="2995152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8pPr>
    <a:lvl9pPr marL="3423031" algn="l" defTabSz="855758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3508" autoAdjust="0"/>
  </p:normalViewPr>
  <p:slideViewPr>
    <p:cSldViewPr snapToGrid="0">
      <p:cViewPr varScale="1">
        <p:scale>
          <a:sx n="81" d="100"/>
          <a:sy n="81" d="100"/>
        </p:scale>
        <p:origin x="-1362" y="-90"/>
      </p:cViewPr>
      <p:guideLst>
        <p:guide orient="horz" pos="2448"/>
        <p:guide pos="32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FEA06-9208-4DD8-8882-ABF0D37D38CE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7622-61E6-448E-AFC4-F11B98A37C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2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1pPr>
    <a:lvl2pPr marL="427879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2pPr>
    <a:lvl3pPr marL="855758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3pPr>
    <a:lvl4pPr marL="1283637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4pPr>
    <a:lvl5pPr marL="1711516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5pPr>
    <a:lvl6pPr marL="2139394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6pPr>
    <a:lvl7pPr marL="2567273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7pPr>
    <a:lvl8pPr marL="2995152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8pPr>
    <a:lvl9pPr marL="3423031" algn="l" defTabSz="855758" rtl="0" eaLnBrk="1" latinLnBrk="0" hangingPunct="1">
      <a:defRPr sz="11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During the Planning Session &amp; posting for</a:t>
            </a:r>
            <a:r>
              <a:rPr lang="en-US" baseline="0" dirty="0" smtClean="0"/>
              <a:t> all </a:t>
            </a:r>
            <a:r>
              <a:rPr lang="en-US" baseline="0" smtClean="0"/>
              <a:t>to see/know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7622-61E6-448E-AFC4-F11B98A37C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97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each project  - include project title, measured</a:t>
            </a:r>
            <a:r>
              <a:rPr lang="en-US" baseline="0" dirty="0" smtClean="0"/>
              <a:t> results, targets, and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7622-61E6-448E-AFC4-F11B98A37C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9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72011"/>
            <a:ext cx="88087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82310"/>
            <a:ext cx="7772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83B2-3602-4913-83D3-5DCE525631DE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8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17CE-A362-4660-BA34-7BAD88CDB1C9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0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6166" y="413808"/>
            <a:ext cx="2234565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471" y="413808"/>
            <a:ext cx="6574155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9C108-CBF2-4FB5-9612-D22B8AA247FB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C9A0-B459-4542-95CB-0867517C2EC2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4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073" y="1937705"/>
            <a:ext cx="893826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073" y="5201393"/>
            <a:ext cx="893826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29A6-76A8-41F6-AA67-A1ECCE6A9CBD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3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470" y="2069042"/>
            <a:ext cx="440436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6370" y="2069042"/>
            <a:ext cx="440436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14B8-4516-412A-BC88-C8DD7D72927A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76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820" y="413810"/>
            <a:ext cx="893826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821" y="1905318"/>
            <a:ext cx="4384119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3821" y="2839085"/>
            <a:ext cx="4384119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6370" y="1905318"/>
            <a:ext cx="4405710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6370" y="2839085"/>
            <a:ext cx="440571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F844C-34F2-44B4-815F-11F759786AC3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3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B12F-DB5D-418E-BA7D-F7834771C783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8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025A-40BE-40EE-9D60-5BEEC03FC820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9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820" y="518160"/>
            <a:ext cx="3342402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710" y="1119083"/>
            <a:ext cx="5246370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3820" y="2331720"/>
            <a:ext cx="3342402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5DB9-E27C-4FAA-AC14-117D8F548434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29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820" y="518160"/>
            <a:ext cx="3342402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05710" y="1119083"/>
            <a:ext cx="5246370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3820" y="2331720"/>
            <a:ext cx="3342402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7D67-36DE-4B34-8E0F-CC76264AA6BC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0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470" y="413810"/>
            <a:ext cx="893826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470" y="2069042"/>
            <a:ext cx="893826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2470" y="7203865"/>
            <a:ext cx="23317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3A95-2338-4A8A-AD29-D951181CBF92}" type="datetime1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2810" y="7203865"/>
            <a:ext cx="349758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2015 Continual Impact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9010" y="7203865"/>
            <a:ext cx="23317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C5C9D-D207-411A-B572-F21251AFA2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9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9287" y="1676611"/>
            <a:ext cx="2114551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cs typeface="Arial" panose="020B0604020202020204" pitchFamily="34" charset="0"/>
              </a:rPr>
              <a:t>Effectiveness</a:t>
            </a:r>
            <a:r>
              <a:rPr lang="en-US" sz="1200" b="1" dirty="0">
                <a:cs typeface="Arial" panose="020B0604020202020204" pitchFamily="34" charset="0"/>
              </a:rPr>
              <a:t>:  </a:t>
            </a:r>
            <a:r>
              <a:rPr lang="en-US" sz="1200" b="1" dirty="0" smtClean="0">
                <a:cs typeface="Arial" panose="020B0604020202020204" pitchFamily="34" charset="0"/>
              </a:rPr>
              <a:t>Customer</a:t>
            </a: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r>
              <a:rPr lang="en-US" sz="1200" b="1" dirty="0" smtClean="0">
                <a:cs typeface="Arial" panose="020B0604020202020204" pitchFamily="34" charset="0"/>
              </a:rPr>
              <a:t>Efficiency</a:t>
            </a:r>
            <a:r>
              <a:rPr lang="en-US" sz="1200" b="1" dirty="0">
                <a:cs typeface="Arial" panose="020B0604020202020204" pitchFamily="34" charset="0"/>
              </a:rPr>
              <a:t>:  </a:t>
            </a:r>
            <a:r>
              <a:rPr lang="en-US" sz="1200" b="1" dirty="0" smtClean="0">
                <a:cs typeface="Arial" panose="020B0604020202020204" pitchFamily="34" charset="0"/>
              </a:rPr>
              <a:t>Organization</a:t>
            </a:r>
          </a:p>
          <a:p>
            <a:endParaRPr lang="en-US" sz="1200" b="1" dirty="0" smtClean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b="1" dirty="0">
              <a:cs typeface="Arial" panose="020B0604020202020204" pitchFamily="34" charset="0"/>
            </a:endParaRPr>
          </a:p>
          <a:p>
            <a:endParaRPr lang="en-US" sz="1200" dirty="0" smtClean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95115"/>
              </p:ext>
            </p:extLst>
          </p:nvPr>
        </p:nvGraphicFramePr>
        <p:xfrm>
          <a:off x="8079285" y="4531519"/>
          <a:ext cx="2133600" cy="85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022"/>
                <a:gridCol w="680812"/>
                <a:gridCol w="483766"/>
              </a:tblGrid>
              <a:tr h="26419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191">
                <a:tc>
                  <a:txBody>
                    <a:bodyPr/>
                    <a:lstStyle/>
                    <a:p>
                      <a:pPr marL="0" marR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82491"/>
              </p:ext>
            </p:extLst>
          </p:nvPr>
        </p:nvGraphicFramePr>
        <p:xfrm>
          <a:off x="9297" y="1288810"/>
          <a:ext cx="2325157" cy="24776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25157"/>
              </a:tblGrid>
              <a:tr h="32043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  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674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TO: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3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735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Measures/Targets: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29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-11936" y="27072"/>
            <a:ext cx="1035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cs typeface="Arial" panose="020B0604020202020204" pitchFamily="34" charset="0"/>
              </a:rPr>
              <a:t>QUALITY IMPROVEMENT PLAN:  </a:t>
            </a:r>
            <a:endParaRPr lang="en-US" sz="1050" b="1" i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185943" y="3928540"/>
            <a:ext cx="6893342" cy="26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34278"/>
              </p:ext>
            </p:extLst>
          </p:nvPr>
        </p:nvGraphicFramePr>
        <p:xfrm>
          <a:off x="104002" y="6612799"/>
          <a:ext cx="4424663" cy="7599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4663"/>
              </a:tblGrid>
              <a:tr h="26959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Leadership Team Members: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0366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4" name="Footer Placeholder 73"/>
          <p:cNvSpPr>
            <a:spLocks noGrp="1"/>
          </p:cNvSpPr>
          <p:nvPr>
            <p:ph type="ftr" sz="quarter" idx="11"/>
          </p:nvPr>
        </p:nvSpPr>
        <p:spPr>
          <a:xfrm>
            <a:off x="7490968" y="7338432"/>
            <a:ext cx="2858377" cy="517098"/>
          </a:xfrm>
        </p:spPr>
        <p:txBody>
          <a:bodyPr/>
          <a:lstStyle/>
          <a:p>
            <a:pPr algn="r"/>
            <a:r>
              <a:rPr lang="en-US" sz="900" dirty="0" smtClean="0">
                <a:cs typeface="Arial" panose="020B0604020202020204" pitchFamily="34" charset="0"/>
              </a:rPr>
              <a:t>© 2015 Continual Impact LLC</a:t>
            </a:r>
            <a:endParaRPr lang="en-US" sz="900" dirty="0">
              <a:cs typeface="Arial" panose="020B060402020202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3080"/>
              </p:ext>
            </p:extLst>
          </p:nvPr>
        </p:nvGraphicFramePr>
        <p:xfrm>
          <a:off x="4807387" y="6603000"/>
          <a:ext cx="3162721" cy="9856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62721"/>
              </a:tblGrid>
              <a:tr h="273755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Leadership Team Conditions: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186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712544"/>
              </p:ext>
            </p:extLst>
          </p:nvPr>
        </p:nvGraphicFramePr>
        <p:xfrm>
          <a:off x="8079288" y="1987362"/>
          <a:ext cx="2114551" cy="1980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856"/>
                <a:gridCol w="595546"/>
                <a:gridCol w="603149"/>
              </a:tblGrid>
              <a:tr h="256909">
                <a:tc gridSpan="3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909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2999">
                <a:tc gridSpan="3">
                  <a:txBody>
                    <a:bodyPr/>
                    <a:lstStyle/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820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65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237829"/>
              </p:ext>
            </p:extLst>
          </p:nvPr>
        </p:nvGraphicFramePr>
        <p:xfrm>
          <a:off x="2601533" y="1277081"/>
          <a:ext cx="2601532" cy="25001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1532"/>
              </a:tblGrid>
              <a:tr h="2713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  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835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9251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6544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Measures/Targets: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7266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439248"/>
              </p:ext>
            </p:extLst>
          </p:nvPr>
        </p:nvGraphicFramePr>
        <p:xfrm>
          <a:off x="5420692" y="1297350"/>
          <a:ext cx="2325157" cy="24937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25157"/>
              </a:tblGrid>
              <a:tr h="355117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 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467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7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2734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Measures/Targets: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155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712734"/>
              </p:ext>
            </p:extLst>
          </p:nvPr>
        </p:nvGraphicFramePr>
        <p:xfrm>
          <a:off x="25864" y="4052762"/>
          <a:ext cx="2562789" cy="242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62789"/>
              </a:tblGrid>
              <a:tr h="2455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  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83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1575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 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66217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Measures/Targets: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1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87222"/>
              </p:ext>
            </p:extLst>
          </p:nvPr>
        </p:nvGraphicFramePr>
        <p:xfrm>
          <a:off x="2755685" y="4052762"/>
          <a:ext cx="2325157" cy="24264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25157"/>
              </a:tblGrid>
              <a:tr h="192394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  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867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2552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456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Measures/Targets: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2105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973262"/>
              </p:ext>
            </p:extLst>
          </p:nvPr>
        </p:nvGraphicFramePr>
        <p:xfrm>
          <a:off x="5423192" y="4073030"/>
          <a:ext cx="2526490" cy="23464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6490"/>
              </a:tblGrid>
              <a:tr h="28759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Project: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87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TO: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1532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BY: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8569">
                <a:tc>
                  <a:txBody>
                    <a:bodyPr/>
                    <a:lstStyle/>
                    <a:p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Measures/Targets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6167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Project Leader, Team Members: 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" name="Rectangle 68"/>
          <p:cNvSpPr/>
          <p:nvPr/>
        </p:nvSpPr>
        <p:spPr>
          <a:xfrm>
            <a:off x="8329396" y="777271"/>
            <a:ext cx="167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048647" y="490204"/>
            <a:ext cx="1282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DRIVERS</a:t>
            </a:r>
            <a:endParaRPr lang="en-US" sz="24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84" name="Left Brace 83"/>
          <p:cNvSpPr/>
          <p:nvPr/>
        </p:nvSpPr>
        <p:spPr>
          <a:xfrm rot="5400000">
            <a:off x="3678697" y="-2786445"/>
            <a:ext cx="446675" cy="7834043"/>
          </a:xfrm>
          <a:prstGeom prst="leftBrace">
            <a:avLst>
              <a:gd name="adj1" fmla="val 275972"/>
              <a:gd name="adj2" fmla="val 4551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Left Brace 84"/>
          <p:cNvSpPr/>
          <p:nvPr/>
        </p:nvSpPr>
        <p:spPr>
          <a:xfrm rot="5400000">
            <a:off x="8976884" y="456316"/>
            <a:ext cx="319355" cy="2114552"/>
          </a:xfrm>
          <a:prstGeom prst="leftBrace">
            <a:avLst>
              <a:gd name="adj1" fmla="val 92162"/>
              <a:gd name="adj2" fmla="val 4513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8" name="Straight Arrow Connector 87"/>
          <p:cNvCxnSpPr>
            <a:stCxn id="7" idx="2"/>
          </p:cNvCxnSpPr>
          <p:nvPr/>
        </p:nvCxnSpPr>
        <p:spPr>
          <a:xfrm>
            <a:off x="1171875" y="3766467"/>
            <a:ext cx="0" cy="30656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30" idx="2"/>
            <a:endCxn id="34" idx="0"/>
          </p:cNvCxnSpPr>
          <p:nvPr/>
        </p:nvCxnSpPr>
        <p:spPr>
          <a:xfrm>
            <a:off x="3902299" y="3777277"/>
            <a:ext cx="15964" cy="27548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31" idx="2"/>
          </p:cNvCxnSpPr>
          <p:nvPr/>
        </p:nvCxnSpPr>
        <p:spPr>
          <a:xfrm>
            <a:off x="6583270" y="3791105"/>
            <a:ext cx="4142" cy="2819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3450"/>
              </p:ext>
            </p:extLst>
          </p:nvPr>
        </p:nvGraphicFramePr>
        <p:xfrm>
          <a:off x="8079285" y="6487027"/>
          <a:ext cx="2133600" cy="901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29"/>
                <a:gridCol w="560405"/>
                <a:gridCol w="483766"/>
              </a:tblGrid>
              <a:tr h="26419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u="none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Culture</a:t>
                      </a:r>
                      <a:r>
                        <a:rPr lang="en-US" sz="1000" b="1" u="none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of Quality Improvement</a:t>
                      </a:r>
                      <a:endParaRPr lang="en-US" sz="1000" b="1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4624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0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194089" y="6488113"/>
            <a:ext cx="5124141" cy="12674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Key Learnings/Directions</a:t>
            </a:r>
            <a:endParaRPr lang="en-US" sz="20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5" name="Right Arrow Callout 74"/>
          <p:cNvSpPr/>
          <p:nvPr/>
        </p:nvSpPr>
        <p:spPr>
          <a:xfrm>
            <a:off x="24722" y="894601"/>
            <a:ext cx="6850980" cy="5452465"/>
          </a:xfrm>
          <a:prstGeom prst="rightArrowCallout">
            <a:avLst>
              <a:gd name="adj1" fmla="val 9987"/>
              <a:gd name="adj2" fmla="val 14354"/>
              <a:gd name="adj3" fmla="val 10479"/>
              <a:gd name="adj4" fmla="val 87588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56686"/>
              </p:ext>
            </p:extLst>
          </p:nvPr>
        </p:nvGraphicFramePr>
        <p:xfrm>
          <a:off x="124691" y="1606965"/>
          <a:ext cx="5609682" cy="4618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894"/>
                <a:gridCol w="1869894"/>
                <a:gridCol w="1869894"/>
              </a:tblGrid>
              <a:tr h="2309385"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9385"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4691" y="146426"/>
            <a:ext cx="9715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cs typeface="Arial" panose="020B0604020202020204" pitchFamily="34" charset="0"/>
              </a:rPr>
              <a:t>Quality Improvement </a:t>
            </a:r>
            <a:r>
              <a:rPr lang="en-US" sz="3600" b="1" dirty="0">
                <a:cs typeface="Arial" panose="020B0604020202020204" pitchFamily="34" charset="0"/>
              </a:rPr>
              <a:t>Scorecard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4875" y="913568"/>
            <a:ext cx="179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Drivers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65358" y="686880"/>
            <a:ext cx="2660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9967" y="6485613"/>
            <a:ext cx="5124141" cy="12674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Worth Recognizing: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0" name="Footer Placeholder 79"/>
          <p:cNvSpPr>
            <a:spLocks noGrp="1"/>
          </p:cNvSpPr>
          <p:nvPr>
            <p:ph type="ftr" sz="quarter" idx="11"/>
          </p:nvPr>
        </p:nvSpPr>
        <p:spPr>
          <a:xfrm>
            <a:off x="6875701" y="7341031"/>
            <a:ext cx="3497580" cy="413808"/>
          </a:xfrm>
        </p:spPr>
        <p:txBody>
          <a:bodyPr/>
          <a:lstStyle/>
          <a:p>
            <a:pPr algn="r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© 2015 Continual Impact LLC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11361"/>
              </p:ext>
            </p:extLst>
          </p:nvPr>
        </p:nvGraphicFramePr>
        <p:xfrm>
          <a:off x="6467923" y="3989525"/>
          <a:ext cx="2020358" cy="599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591"/>
                <a:gridCol w="644677"/>
                <a:gridCol w="458090"/>
              </a:tblGrid>
              <a:tr h="184745"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745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0047">
                <a:tc>
                  <a:txBody>
                    <a:bodyPr/>
                    <a:lstStyle/>
                    <a:p>
                      <a:pPr marL="0" marR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050011"/>
              </p:ext>
            </p:extLst>
          </p:nvPr>
        </p:nvGraphicFramePr>
        <p:xfrm>
          <a:off x="6428526" y="1271655"/>
          <a:ext cx="2008324" cy="1148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847"/>
                <a:gridCol w="565628"/>
                <a:gridCol w="572849"/>
              </a:tblGrid>
              <a:tr h="14636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366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3134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596">
                <a:tc gridSpan="3">
                  <a:txBody>
                    <a:bodyPr/>
                    <a:lstStyle/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757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5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03971"/>
              </p:ext>
            </p:extLst>
          </p:nvPr>
        </p:nvGraphicFramePr>
        <p:xfrm>
          <a:off x="6462583" y="5362551"/>
          <a:ext cx="2020358" cy="669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7"/>
                <a:gridCol w="530661"/>
                <a:gridCol w="458090"/>
              </a:tblGrid>
              <a:tr h="16105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u="none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Culture</a:t>
                      </a:r>
                      <a:r>
                        <a:rPr lang="en-US" sz="1000" b="1" u="none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of Quality Improvement</a:t>
                      </a:r>
                      <a:endParaRPr lang="en-US" sz="1000" b="1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3030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Baseline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Target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% of staff involved in QI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8079" marR="18079" marT="9039" marB="90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6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I Plan &amp; Scorecard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EBB5EDBC-2C3A-4D91-AEA2-31A461EAFDF4}" vid="{09E4A86C-3004-411C-B5B1-11A6D23101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QI Plan &amp; Scorecard Template</Template>
  <TotalTime>3</TotalTime>
  <Words>214</Words>
  <Application>Microsoft Office PowerPoint</Application>
  <PresentationFormat>Custom</PresentationFormat>
  <Paragraphs>117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QI Plan &amp; Scorecard Template</vt:lpstr>
      <vt:lpstr>PowerPoint Presentation</vt:lpstr>
      <vt:lpstr>PowerPoint Presentation</vt:lpstr>
    </vt:vector>
  </TitlesOfParts>
  <Company>County Of Albany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Christine</dc:creator>
  <cp:lastModifiedBy>Compton, Christine</cp:lastModifiedBy>
  <cp:revision>1</cp:revision>
  <cp:lastPrinted>2015-09-11T22:40:59Z</cp:lastPrinted>
  <dcterms:created xsi:type="dcterms:W3CDTF">2016-06-10T18:12:50Z</dcterms:created>
  <dcterms:modified xsi:type="dcterms:W3CDTF">2016-06-10T18:16:08Z</dcterms:modified>
</cp:coreProperties>
</file>