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5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61" r:id="rId6"/>
    <p:sldId id="271" r:id="rId7"/>
    <p:sldId id="269" r:id="rId8"/>
    <p:sldId id="270" r:id="rId9"/>
    <p:sldId id="259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19" autoAdjust="0"/>
    <p:restoredTop sz="70249" autoAdjust="0"/>
  </p:normalViewPr>
  <p:slideViewPr>
    <p:cSldViewPr snapToGrid="0" snapToObjects="1">
      <p:cViewPr>
        <p:scale>
          <a:sx n="64" d="100"/>
          <a:sy n="64" d="100"/>
        </p:scale>
        <p:origin x="-12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91B89-4B89-D745-B723-D13708095B60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EA11-8B2F-4647-BD3F-8E191015B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7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Hoped for:    Intended – your objectives</a:t>
            </a:r>
          </a:p>
          <a:p>
            <a:endParaRPr lang="en-US" dirty="0" smtClean="0"/>
          </a:p>
          <a:p>
            <a:r>
              <a:rPr lang="en-US" dirty="0" smtClean="0"/>
              <a:t>Monitors PERFORMANCE</a:t>
            </a:r>
            <a:r>
              <a:rPr lang="en-US" baseline="0" dirty="0" smtClean="0"/>
              <a:t> data --- not generic Health </a:t>
            </a:r>
            <a:r>
              <a:rPr lang="en-US" baseline="0" dirty="0" err="1" smtClean="0"/>
              <a:t>datea</a:t>
            </a:r>
            <a:r>
              <a:rPr lang="en-US" baseline="0" dirty="0" smtClean="0"/>
              <a:t>…. But PERFORMANCE  data – data that measures How you are DOING WHAT YOUR ARE DOING  -- how quickly are you answering the phone? How quickly are you </a:t>
            </a:r>
            <a:r>
              <a:rPr lang="en-US" baseline="0" dirty="0" err="1" smtClean="0"/>
              <a:t>getitng</a:t>
            </a:r>
            <a:r>
              <a:rPr lang="en-US" baseline="0" dirty="0" smtClean="0"/>
              <a:t> clients thru the clinic process?  How effectively are you engaging with your partners?  How TIMELY are your </a:t>
            </a:r>
            <a:r>
              <a:rPr lang="en-US" baseline="0" dirty="0" err="1" smtClean="0"/>
              <a:t>irestaurant</a:t>
            </a:r>
            <a:r>
              <a:rPr lang="en-US" baseline="0" dirty="0" smtClean="0"/>
              <a:t> inspections??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5EA11-8B2F-4647-BD3F-8E191015B9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09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STANDARD:   Could be National standard ; state standard ;;; OR JUST YOUR</a:t>
            </a:r>
            <a:r>
              <a:rPr lang="en-US" baseline="0" dirty="0" smtClean="0"/>
              <a:t> AGENCY’S STANDARD! 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MEASURES: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5EA11-8B2F-4647-BD3F-8E191015B9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32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5EA11-8B2F-4647-BD3F-8E191015B9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95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5EA11-8B2F-4647-BD3F-8E191015B9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9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6636D-D922-432D-A958-524484B5923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6636D-D922-432D-A958-524484B5923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8FE088-3FA9-0B4F-866F-054DC926A6C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5B0602-9BB1-7C4F-BAEF-6BAA48A0D67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072" y="803293"/>
            <a:ext cx="7406640" cy="130182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effectLst/>
              </a:rPr>
              <a:t>Performance Management 101</a:t>
            </a:r>
            <a:br>
              <a:rPr lang="en-US" dirty="0" smtClean="0">
                <a:effectLst/>
              </a:rPr>
            </a:br>
            <a:r>
              <a:rPr lang="en-US" sz="2400" dirty="0" smtClean="0">
                <a:effectLst/>
              </a:rPr>
              <a:t>December 9, 2015</a:t>
            </a:r>
            <a:endParaRPr lang="en-US" sz="2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2092" y="4175525"/>
            <a:ext cx="5823516" cy="67455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800" dirty="0" smtClean="0"/>
              <a:t>Montgomery Township Health Department</a:t>
            </a:r>
          </a:p>
          <a:p>
            <a:pPr algn="ctr">
              <a:spcBef>
                <a:spcPts val="0"/>
              </a:spcBef>
            </a:pPr>
            <a:r>
              <a:rPr lang="en-US" sz="1800" i="1" dirty="0" smtClean="0"/>
              <a:t>Also serving the Boroughs of Hopewell, </a:t>
            </a:r>
            <a:r>
              <a:rPr lang="en-US" sz="1800" i="1" dirty="0"/>
              <a:t>P</a:t>
            </a:r>
            <a:r>
              <a:rPr lang="en-US" sz="1800" i="1" dirty="0" smtClean="0"/>
              <a:t>ennington and Rocky Hill</a:t>
            </a:r>
            <a:endParaRPr lang="en-US" sz="1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107815" y="5320781"/>
            <a:ext cx="656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Colleen McKay Wharton, MA, MCHES</a:t>
            </a:r>
          </a:p>
          <a:p>
            <a:pPr algn="ctr"/>
            <a:r>
              <a:rPr lang="en-US" dirty="0" smtClean="0"/>
              <a:t>Rutgers University, School of Public Health</a:t>
            </a:r>
            <a:endParaRPr lang="en-US" dirty="0"/>
          </a:p>
        </p:txBody>
      </p:sp>
      <p:pic>
        <p:nvPicPr>
          <p:cNvPr id="6" name="Picture 5" descr="ph logo_2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03" y="2417631"/>
            <a:ext cx="1950396" cy="169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087" y="1711910"/>
            <a:ext cx="7498080" cy="895515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DOMAIN 9: Evaluate and Continuously Improve Processes, Programs &amp; Interventions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91698" y="148611"/>
            <a:ext cx="7295101" cy="132397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Performance Management: </a:t>
            </a:r>
            <a:br>
              <a:rPr lang="en-US" dirty="0" smtClean="0"/>
            </a:br>
            <a:r>
              <a:rPr lang="en-US" i="1" dirty="0" smtClean="0"/>
              <a:t>Connecting to Accreditation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26886" y="2827441"/>
            <a:ext cx="7904306" cy="148224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/>
              <a:t>Standard 9.1: Use a Performance Management System to monitor achievement of Organizational Objectives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26886" y="4442709"/>
            <a:ext cx="7809724" cy="895515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/>
              <a:t>Standard 9.2:  Develop and Implement QI Processes Integrated into Organizational </a:t>
            </a:r>
            <a:r>
              <a:rPr lang="en-US" sz="2800" dirty="0"/>
              <a:t>P</a:t>
            </a:r>
            <a:r>
              <a:rPr lang="en-US" sz="2800" dirty="0" smtClean="0"/>
              <a:t>ractice, Programs, Processes and Interventions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15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38352" y="2929037"/>
            <a:ext cx="2428720" cy="320449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/>
              <a:t>Leadership and Management supportive and </a:t>
            </a:r>
            <a:r>
              <a:rPr lang="en-US" sz="2200" dirty="0" smtClean="0"/>
              <a:t>engaged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Staff at all levels engaged in developing and/or updating</a:t>
            </a:r>
            <a:endParaRPr lang="en-US" sz="22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188326" y="2080536"/>
            <a:ext cx="2834066" cy="4525841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PM team formed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Goals/Objectives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Implement monitoring process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Analyze progress and identify areas for QI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Document results, QI and next steps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Complete self-assessment process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</p:txBody>
      </p:sp>
      <p:sp>
        <p:nvSpPr>
          <p:cNvPr id="8" name="Oval 7"/>
          <p:cNvSpPr/>
          <p:nvPr/>
        </p:nvSpPr>
        <p:spPr>
          <a:xfrm>
            <a:off x="1003236" y="294591"/>
            <a:ext cx="2563836" cy="245881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9.1.1 A</a:t>
            </a:r>
          </a:p>
          <a:p>
            <a:pPr algn="ctr"/>
            <a:r>
              <a:rPr lang="en-US" sz="2000" dirty="0" smtClean="0"/>
              <a:t>Staff at all organizational levels engaged in establishing and/or updating a PM system </a:t>
            </a:r>
            <a:endParaRPr lang="en-US" sz="2000" dirty="0"/>
          </a:p>
        </p:txBody>
      </p:sp>
      <p:sp>
        <p:nvSpPr>
          <p:cNvPr id="9" name="Oval 8"/>
          <p:cNvSpPr/>
          <p:nvPr/>
        </p:nvSpPr>
        <p:spPr>
          <a:xfrm>
            <a:off x="3934956" y="702519"/>
            <a:ext cx="2226352" cy="205088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9.1.2 A</a:t>
            </a:r>
          </a:p>
          <a:p>
            <a:pPr algn="ctr"/>
            <a:r>
              <a:rPr lang="en-US" sz="2000" dirty="0" smtClean="0"/>
              <a:t>Performance Management Policy /System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6641056" y="121590"/>
            <a:ext cx="2344182" cy="18373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9.1.3 A</a:t>
            </a:r>
          </a:p>
          <a:p>
            <a:pPr algn="ctr"/>
            <a:r>
              <a:rPr lang="en-US" sz="2000" dirty="0" smtClean="0"/>
              <a:t>Implemented Performance Management System</a:t>
            </a:r>
            <a:endParaRPr lang="en-US" sz="2000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925518" y="2929037"/>
            <a:ext cx="2114182" cy="320449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200" dirty="0" smtClean="0"/>
              <a:t>Adopt a PM System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63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KUDOS TO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794" y="1569390"/>
            <a:ext cx="4347372" cy="4800600"/>
          </a:xfrm>
        </p:spPr>
        <p:txBody>
          <a:bodyPr/>
          <a:lstStyle/>
          <a:p>
            <a:r>
              <a:rPr lang="en-US" dirty="0" smtClean="0"/>
              <a:t>Health Department activity</a:t>
            </a:r>
          </a:p>
          <a:p>
            <a:r>
              <a:rPr lang="en-US" dirty="0" smtClean="0"/>
              <a:t>BOH Support &amp; participation</a:t>
            </a:r>
          </a:p>
          <a:p>
            <a:r>
              <a:rPr lang="en-US" dirty="0" smtClean="0"/>
              <a:t>Moving forward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235" y="931083"/>
            <a:ext cx="4001765" cy="435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43129" y="165669"/>
            <a:ext cx="3077795" cy="828342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Performance Measures</a:t>
            </a:r>
            <a:endParaRPr lang="en-US" sz="3400" dirty="0"/>
          </a:p>
        </p:txBody>
      </p:sp>
      <p:pic>
        <p:nvPicPr>
          <p:cNvPr id="7" name="Content Placeholder 6" descr="FB measure1200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44" r="27944"/>
          <a:stretch>
            <a:fillRect/>
          </a:stretch>
        </p:blipFill>
        <p:spPr>
          <a:xfrm>
            <a:off x="1118885" y="1165050"/>
            <a:ext cx="3657600" cy="4663440"/>
          </a:xfrm>
        </p:spPr>
      </p:pic>
      <p:pic>
        <p:nvPicPr>
          <p:cNvPr id="8" name="Content Placeholder 7" descr="plays FB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3" r="25563"/>
          <a:stretch>
            <a:fillRect/>
          </a:stretch>
        </p:blipFill>
        <p:spPr>
          <a:xfrm>
            <a:off x="5556576" y="1234080"/>
            <a:ext cx="3363307" cy="4288217"/>
          </a:xfrm>
        </p:spPr>
      </p:pic>
      <p:sp>
        <p:nvSpPr>
          <p:cNvPr id="9" name="Title 3"/>
          <p:cNvSpPr txBox="1">
            <a:spLocks/>
          </p:cNvSpPr>
          <p:nvPr/>
        </p:nvSpPr>
        <p:spPr>
          <a:xfrm>
            <a:off x="5570381" y="165669"/>
            <a:ext cx="3077795" cy="8283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400" dirty="0" smtClean="0"/>
              <a:t>Performance Management</a:t>
            </a:r>
            <a:endParaRPr lang="en-US" sz="3400" dirty="0"/>
          </a:p>
        </p:txBody>
      </p:sp>
      <p:sp>
        <p:nvSpPr>
          <p:cNvPr id="10" name="TextBox 9"/>
          <p:cNvSpPr txBox="1"/>
          <p:nvPr/>
        </p:nvSpPr>
        <p:spPr>
          <a:xfrm>
            <a:off x="1450202" y="5842295"/>
            <a:ext cx="33262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WHAT you measure</a:t>
            </a:r>
            <a:endParaRPr lang="en-US" sz="27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6576" y="5828490"/>
            <a:ext cx="3326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/>
              <a:t>WHAT you DO with the informatio</a:t>
            </a:r>
            <a:r>
              <a:rPr lang="en-US" sz="27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8407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698" y="256689"/>
            <a:ext cx="7295101" cy="130287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Performance Management: </a:t>
            </a:r>
            <a:br>
              <a:rPr lang="en-US" dirty="0" smtClean="0"/>
            </a:br>
            <a:r>
              <a:rPr lang="en-US" dirty="0" smtClean="0"/>
              <a:t>What is It?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296" y="1715768"/>
            <a:ext cx="7904704" cy="13629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000" i="1" dirty="0"/>
              <a:t>Monitors </a:t>
            </a:r>
            <a:r>
              <a:rPr lang="en-US" sz="3000" u="sng" dirty="0"/>
              <a:t>performance</a:t>
            </a:r>
            <a:r>
              <a:rPr lang="en-US" sz="3000" dirty="0"/>
              <a:t> data </a:t>
            </a:r>
            <a:r>
              <a:rPr lang="en-US" sz="3000" dirty="0" smtClean="0"/>
              <a:t>– how well we did what we do </a:t>
            </a:r>
            <a:r>
              <a:rPr lang="en-US" sz="3000" dirty="0" smtClean="0">
                <a:sym typeface="Wingdings"/>
              </a:rPr>
              <a:t>…</a:t>
            </a:r>
            <a:r>
              <a:rPr lang="en-US" sz="3000" i="1" dirty="0" smtClean="0">
                <a:sym typeface="Wingdings"/>
              </a:rPr>
              <a:t>and does something with the information!</a:t>
            </a:r>
          </a:p>
        </p:txBody>
      </p:sp>
      <p:sp>
        <p:nvSpPr>
          <p:cNvPr id="4" name="Line Callout 1 3"/>
          <p:cNvSpPr/>
          <p:nvPr/>
        </p:nvSpPr>
        <p:spPr>
          <a:xfrm>
            <a:off x="1946291" y="1380573"/>
            <a:ext cx="6588107" cy="2972195"/>
          </a:xfrm>
          <a:prstGeom prst="borderCallout1">
            <a:avLst>
              <a:gd name="adj1" fmla="val 45568"/>
              <a:gd name="adj2" fmla="val 875"/>
              <a:gd name="adj3" fmla="val 23038"/>
              <a:gd name="adj4" fmla="val -8054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How quickly do we answer the phones? </a:t>
            </a:r>
          </a:p>
          <a:p>
            <a:r>
              <a:rPr lang="en-US" sz="2400" dirty="0" smtClean="0"/>
              <a:t>How timely are our restaurant inspections?</a:t>
            </a:r>
          </a:p>
          <a:p>
            <a:r>
              <a:rPr lang="en-US" sz="2400" dirty="0" smtClean="0"/>
              <a:t>How effectively do we engage with our partners? </a:t>
            </a:r>
          </a:p>
          <a:p>
            <a:r>
              <a:rPr lang="en-US" sz="2400" dirty="0" smtClean="0"/>
              <a:t>How many children in our clinic are fully immunized?</a:t>
            </a:r>
          </a:p>
          <a:p>
            <a:r>
              <a:rPr lang="en-US" sz="2400" dirty="0" smtClean="0"/>
              <a:t>How many staff complete required trainings?</a:t>
            </a:r>
          </a:p>
          <a:p>
            <a:r>
              <a:rPr lang="en-US" sz="2400" dirty="0" smtClean="0"/>
              <a:t>How many new tobacco ordinances developed?</a:t>
            </a:r>
            <a:endParaRPr lang="en-US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39296" y="3723526"/>
            <a:ext cx="7295102" cy="1148347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3000" dirty="0" smtClean="0"/>
              <a:t>Compares </a:t>
            </a:r>
            <a:r>
              <a:rPr lang="en-US" sz="3000" i="1" dirty="0"/>
              <a:t>actual </a:t>
            </a:r>
            <a:r>
              <a:rPr lang="en-US" sz="3000" dirty="0"/>
              <a:t>results against </a:t>
            </a:r>
            <a:r>
              <a:rPr lang="en-US" sz="3000" i="1" dirty="0"/>
              <a:t>planned</a:t>
            </a:r>
            <a:r>
              <a:rPr lang="en-US" sz="3000" dirty="0"/>
              <a:t> or ‘</a:t>
            </a:r>
            <a:r>
              <a:rPr lang="en-US" sz="3000" i="1" dirty="0"/>
              <a:t>hoped for</a:t>
            </a:r>
            <a:r>
              <a:rPr lang="en-US" sz="3000" dirty="0"/>
              <a:t>’ </a:t>
            </a:r>
            <a:r>
              <a:rPr lang="en-US" sz="3000" dirty="0" smtClean="0"/>
              <a:t>results</a:t>
            </a:r>
            <a:r>
              <a:rPr lang="en-US" sz="3000" dirty="0" smtClean="0">
                <a:sym typeface="Wingding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097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46690"/>
          </a:xfrm>
        </p:spPr>
        <p:txBody>
          <a:bodyPr/>
          <a:lstStyle/>
          <a:p>
            <a:r>
              <a:rPr lang="en-US" dirty="0" smtClean="0"/>
              <a:t>What Do You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240" y="1295139"/>
            <a:ext cx="7498080" cy="234850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STANDARDS</a:t>
            </a:r>
            <a:r>
              <a:rPr lang="en-US" sz="2800" dirty="0" smtClean="0"/>
              <a:t> – an objective / a target / </a:t>
            </a:r>
            <a:r>
              <a:rPr lang="en-US" sz="2800" i="1" dirty="0" smtClean="0"/>
              <a:t>the ‘bar’ you are trying to reach</a:t>
            </a:r>
          </a:p>
          <a:p>
            <a:pPr lvl="1"/>
            <a:r>
              <a:rPr lang="en-US" sz="2000" dirty="0" smtClean="0"/>
              <a:t>Could be based on National / State/ local OR AGENCY standards</a:t>
            </a:r>
          </a:p>
          <a:p>
            <a:pPr lvl="1"/>
            <a:r>
              <a:rPr lang="en-US" sz="2400" strike="sngStrike" dirty="0" smtClean="0"/>
              <a:t>Should</a:t>
            </a:r>
            <a:r>
              <a:rPr lang="en-US" sz="2400" dirty="0" smtClean="0"/>
              <a:t> </a:t>
            </a:r>
            <a:r>
              <a:rPr lang="en-US" sz="2400" dirty="0"/>
              <a:t>MUST be </a:t>
            </a:r>
            <a:r>
              <a:rPr lang="en-US" sz="2400" i="1" dirty="0"/>
              <a:t>within your department’s control </a:t>
            </a:r>
            <a:endParaRPr lang="en-US" sz="2400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77240" y="3772345"/>
            <a:ext cx="7226559" cy="18880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b="1" dirty="0" smtClean="0"/>
              <a:t>MEASURES</a:t>
            </a:r>
            <a:r>
              <a:rPr lang="en-US" sz="2800" dirty="0" smtClean="0"/>
              <a:t> </a:t>
            </a:r>
            <a:r>
              <a:rPr lang="en-US" sz="2800" dirty="0"/>
              <a:t>– the information that will tell you how close your getting to your </a:t>
            </a:r>
            <a:r>
              <a:rPr lang="en-US" sz="2800" dirty="0" smtClean="0"/>
              <a:t>standard</a:t>
            </a:r>
          </a:p>
          <a:p>
            <a:pPr lvl="1"/>
            <a:r>
              <a:rPr lang="en-US" sz="2400" dirty="0" smtClean="0"/>
              <a:t>MUST be RELEVANT to the STANDARD!</a:t>
            </a:r>
          </a:p>
          <a:p>
            <a:pPr lvl="1"/>
            <a:r>
              <a:rPr lang="en-US" sz="2400" dirty="0" smtClean="0"/>
              <a:t>S</a:t>
            </a:r>
            <a:r>
              <a:rPr lang="en-US" sz="2400" strike="sngStrike" dirty="0" smtClean="0"/>
              <a:t>hould</a:t>
            </a:r>
            <a:r>
              <a:rPr lang="en-US" sz="2400" dirty="0" smtClean="0"/>
              <a:t> MUST rely on </a:t>
            </a:r>
            <a:r>
              <a:rPr lang="en-US" sz="2400" i="1" dirty="0" smtClean="0"/>
              <a:t>information / data that you have access to</a:t>
            </a:r>
            <a:endParaRPr lang="en-US" sz="24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9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59" y="27020"/>
            <a:ext cx="7498080" cy="738610"/>
          </a:xfrm>
        </p:spPr>
        <p:txBody>
          <a:bodyPr/>
          <a:lstStyle/>
          <a:p>
            <a:r>
              <a:rPr lang="en-US" dirty="0" smtClean="0"/>
              <a:t>A Few Examples…..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8355" y="864638"/>
            <a:ext cx="2334138" cy="17562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STANDARD: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100% of restaurants will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be inspected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each year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3096" y="2867904"/>
            <a:ext cx="2280093" cy="17562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STANDARD: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95% of complaints responded to in 48 hours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8968" y="4844151"/>
            <a:ext cx="2555895" cy="17562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STANDARD: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100% of workforce will complete QI training in 2016</a:t>
            </a:r>
            <a:endParaRPr lang="en-US" sz="22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621119" y="1540137"/>
            <a:ext cx="2351024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07260" y="765630"/>
            <a:ext cx="2580722" cy="1450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MEASURE:</a:t>
            </a:r>
          </a:p>
          <a:p>
            <a:pPr algn="ctr"/>
            <a:r>
              <a:rPr lang="en-US" sz="2000" dirty="0" smtClean="0"/>
              <a:t>% of restaurants inspected at end of year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972142" y="2643104"/>
            <a:ext cx="2556197" cy="16838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MEASURE:</a:t>
            </a:r>
          </a:p>
          <a:p>
            <a:pPr algn="ctr"/>
            <a:r>
              <a:rPr lang="en-US" sz="2000" dirty="0" smtClean="0"/>
              <a:t>% of documented complaints noting response within 48 hours of receipt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947617" y="4826202"/>
            <a:ext cx="2580722" cy="1450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MEASURE:</a:t>
            </a:r>
          </a:p>
          <a:p>
            <a:pPr algn="ctr"/>
            <a:r>
              <a:rPr lang="en-US" sz="2000" dirty="0" smtClean="0"/>
              <a:t>% of  employees that have completed required training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2075" y="3773072"/>
            <a:ext cx="143095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74547" y="5641240"/>
            <a:ext cx="1654387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0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39538"/>
            <a:ext cx="7498080" cy="98178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Stop at Measurement! </a:t>
            </a:r>
            <a:br>
              <a:rPr lang="en-US" dirty="0" smtClean="0"/>
            </a:br>
            <a:r>
              <a:rPr lang="en-US" dirty="0" smtClean="0"/>
              <a:t>Analyze &amp; Act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35608" y="1567157"/>
            <a:ext cx="2334138" cy="17562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Did you meet your STANDARD?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69468" y="1697818"/>
            <a:ext cx="2864467" cy="16256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GREAT!!!! Consider a higher bar! </a:t>
            </a:r>
          </a:p>
          <a:p>
            <a:pPr algn="ctr"/>
            <a:r>
              <a:rPr lang="en-US" sz="2200" dirty="0" smtClean="0"/>
              <a:t>(More Stringent Standard)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1452891" y="3827112"/>
            <a:ext cx="2334138" cy="17562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Did you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NOT QUITE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meet your STANDARD?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9468" y="3948054"/>
            <a:ext cx="2864467" cy="16256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No Sweat – </a:t>
            </a:r>
          </a:p>
          <a:p>
            <a:pPr algn="ctr"/>
            <a:r>
              <a:rPr lang="en-US" sz="2200" dirty="0" smtClean="0"/>
              <a:t>Try QI to improve! (and be sure to document!) </a:t>
            </a:r>
            <a:endParaRPr lang="en-US" sz="2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43749" y="2422074"/>
            <a:ext cx="143095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51843" y="4718771"/>
            <a:ext cx="143095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0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Take?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666310"/>
          </a:xfrm>
        </p:spPr>
        <p:txBody>
          <a:bodyPr/>
          <a:lstStyle/>
          <a:p>
            <a:r>
              <a:rPr lang="en-US" dirty="0" smtClean="0"/>
              <a:t>Training</a:t>
            </a:r>
          </a:p>
          <a:p>
            <a:r>
              <a:rPr lang="en-US" dirty="0" smtClean="0"/>
              <a:t>Leadership Support</a:t>
            </a:r>
          </a:p>
          <a:p>
            <a:r>
              <a:rPr lang="en-US" dirty="0" smtClean="0"/>
              <a:t>Time &amp; Practice</a:t>
            </a:r>
          </a:p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13167" y="1460257"/>
            <a:ext cx="6074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205528" y="1892588"/>
            <a:ext cx="6074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94747" y="2590352"/>
            <a:ext cx="6074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63636" y="3175128"/>
            <a:ext cx="6074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839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 ‘Fully Functioning’ Performance Management System...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21196"/>
            <a:ext cx="7498080" cy="462720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...establishes objectives across all levels of the agency</a:t>
            </a:r>
          </a:p>
          <a:p>
            <a:r>
              <a:rPr lang="en-US" sz="2800" dirty="0" smtClean="0"/>
              <a:t>…measures progress on a regular basis </a:t>
            </a:r>
          </a:p>
          <a:p>
            <a:r>
              <a:rPr lang="en-US" sz="2800" dirty="0" smtClean="0"/>
              <a:t>…has specific people responsible for monitoring</a:t>
            </a:r>
          </a:p>
          <a:p>
            <a:r>
              <a:rPr lang="en-US" sz="2800" dirty="0" smtClean="0"/>
              <a:t>...Identifies areas in need of QI </a:t>
            </a:r>
            <a:r>
              <a:rPr lang="en-US" sz="2800" i="1" dirty="0" smtClean="0"/>
              <a:t>(and acts!)</a:t>
            </a:r>
          </a:p>
          <a:p>
            <a:r>
              <a:rPr lang="en-US" sz="2800" i="1" dirty="0" smtClean="0"/>
              <a:t>…</a:t>
            </a:r>
            <a:r>
              <a:rPr lang="en-US" sz="2800" dirty="0" smtClean="0"/>
              <a:t>has </a:t>
            </a:r>
            <a:r>
              <a:rPr lang="en-US" sz="2800" i="1" dirty="0" smtClean="0"/>
              <a:t>visible leadership</a:t>
            </a:r>
            <a:r>
              <a:rPr lang="en-US" sz="2800" dirty="0" smtClean="0"/>
              <a:t> to keep it going</a:t>
            </a:r>
            <a:endParaRPr lang="en-US" sz="2800" i="1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846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512" y="1218131"/>
            <a:ext cx="7511287" cy="480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Better data to show value of your work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Aligns strategic objectives with relevant measures of success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Better understanding of processes among employees</a:t>
            </a:r>
            <a:r>
              <a:rPr lang="en-US" sz="2800" dirty="0"/>
              <a:t> </a:t>
            </a:r>
            <a:r>
              <a:rPr lang="en-US" sz="2800" dirty="0" smtClean="0"/>
              <a:t> &amp; stakeholders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Increased cooperation &amp; teamwork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Greater accountability / transparency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Better understanding of accomplishments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JUST </a:t>
            </a:r>
            <a:r>
              <a:rPr lang="en-US" sz="2800" i="1" dirty="0" smtClean="0"/>
              <a:t>GOOD PRACTICE</a:t>
            </a:r>
            <a:r>
              <a:rPr lang="en-US" sz="2800" i="1" dirty="0"/>
              <a:t>!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91698" y="256690"/>
            <a:ext cx="7295101" cy="79708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SO…..</a:t>
            </a:r>
            <a:r>
              <a:rPr lang="en-US" i="1" dirty="0" smtClean="0"/>
              <a:t>Why Bother</a:t>
            </a:r>
            <a:r>
              <a:rPr lang="en-US" dirty="0" smtClean="0"/>
              <a:t>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311</TotalTime>
  <Words>652</Words>
  <Application>Microsoft Office PowerPoint</Application>
  <PresentationFormat>On-screen Show (4:3)</PresentationFormat>
  <Paragraphs>105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Performance Management 101 December 9, 2015</vt:lpstr>
      <vt:lpstr>Performance Measures</vt:lpstr>
      <vt:lpstr>Performance Management:  What is It? </vt:lpstr>
      <vt:lpstr>What Do You Need?</vt:lpstr>
      <vt:lpstr>A Few Examples…..</vt:lpstr>
      <vt:lpstr>Don’t Stop at Measurement!  Analyze &amp; Act</vt:lpstr>
      <vt:lpstr>What Does It Take?</vt:lpstr>
      <vt:lpstr>A ‘Fully Functioning’ Performance Management System...</vt:lpstr>
      <vt:lpstr>SO…..Why Bother? </vt:lpstr>
      <vt:lpstr>Performance Management:  Connecting to Accreditation </vt:lpstr>
      <vt:lpstr>PowerPoint Presentation</vt:lpstr>
      <vt:lpstr>KUDOS TO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McKay Wharton</dc:creator>
  <cp:lastModifiedBy>Stephanie D. Carey</cp:lastModifiedBy>
  <cp:revision>46</cp:revision>
  <dcterms:created xsi:type="dcterms:W3CDTF">2015-12-09T15:37:26Z</dcterms:created>
  <dcterms:modified xsi:type="dcterms:W3CDTF">2016-04-28T19:25:33Z</dcterms:modified>
</cp:coreProperties>
</file>