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2" r:id="rId4"/>
  </p:sldMasterIdLst>
  <p:notesMasterIdLst>
    <p:notesMasterId r:id="rId64"/>
  </p:notesMasterIdLst>
  <p:handoutMasterIdLst>
    <p:handoutMasterId r:id="rId65"/>
  </p:handoutMasterIdLst>
  <p:sldIdLst>
    <p:sldId id="259" r:id="rId5"/>
    <p:sldId id="263" r:id="rId6"/>
    <p:sldId id="315" r:id="rId7"/>
    <p:sldId id="353" r:id="rId8"/>
    <p:sldId id="257" r:id="rId9"/>
    <p:sldId id="276" r:id="rId10"/>
    <p:sldId id="258" r:id="rId11"/>
    <p:sldId id="260"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16"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5" r:id="rId45"/>
    <p:sldId id="317"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326" r:id="rId61"/>
    <p:sldId id="327" r:id="rId62"/>
    <p:sldId id="324" r:id="rId6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ee Keitt" initials="SK" lastIdx="2" clrIdx="0">
    <p:extLst>
      <p:ext uri="{19B8F6BF-5375-455C-9EA6-DF929625EA0E}">
        <p15:presenceInfo xmlns:p15="http://schemas.microsoft.com/office/powerpoint/2012/main" userId="S-1-5-21-866079176-1098998374-518595180-7196" providerId="AD"/>
      </p:ext>
    </p:extLst>
  </p:cmAuthor>
  <p:cmAuthor id="2" name="Truemenda Green" initials="TG" lastIdx="1" clrIdx="1">
    <p:extLst>
      <p:ext uri="{19B8F6BF-5375-455C-9EA6-DF929625EA0E}">
        <p15:presenceInfo xmlns:p15="http://schemas.microsoft.com/office/powerpoint/2012/main" userId="d94ca77fae38a5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99"/>
    <a:srgbClr val="000000"/>
    <a:srgbClr val="00467F"/>
    <a:srgbClr val="78A22F"/>
    <a:srgbClr val="6D276A"/>
    <a:srgbClr val="D06F1A"/>
    <a:srgbClr val="3D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5262" autoAdjust="0"/>
  </p:normalViewPr>
  <p:slideViewPr>
    <p:cSldViewPr snapToGrid="0">
      <p:cViewPr varScale="1">
        <p:scale>
          <a:sx n="109" d="100"/>
          <a:sy n="109" d="100"/>
        </p:scale>
        <p:origin x="181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287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8183D-3A9A-4EB6-A526-7FB9B94DF96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BF5651C-3607-4D2A-A00D-DE9F2BC9B171}">
      <dgm:prSet custT="1"/>
      <dgm:spPr>
        <a:solidFill>
          <a:srgbClr val="00467F"/>
        </a:solidFill>
      </dgm:spPr>
      <dgm:t>
        <a:bodyPr/>
        <a:lstStyle/>
        <a:p>
          <a:pPr algn="ctr"/>
          <a:r>
            <a:rPr lang="en-US" sz="2300" b="1" i="0" dirty="0">
              <a:latin typeface="Arial" panose="020B0604020202020204" pitchFamily="34" charset="0"/>
              <a:cs typeface="Arial" panose="020B0604020202020204" pitchFamily="34" charset="0"/>
            </a:rPr>
            <a:t>Welcome</a:t>
          </a:r>
        </a:p>
      </dgm:t>
    </dgm:pt>
    <dgm:pt modelId="{D3702787-4E39-4892-8E04-D38E4012F1AA}" type="parTrans" cxnId="{C29FFEA8-70C6-4F1F-A532-F4EDFB10B863}">
      <dgm:prSet/>
      <dgm:spPr/>
      <dgm:t>
        <a:bodyPr/>
        <a:lstStyle/>
        <a:p>
          <a:endParaRPr lang="en-US" b="1"/>
        </a:p>
      </dgm:t>
    </dgm:pt>
    <dgm:pt modelId="{EB96C028-CEDD-464B-A077-98FC690EF27E}" type="sibTrans" cxnId="{C29FFEA8-70C6-4F1F-A532-F4EDFB10B863}">
      <dgm:prSet/>
      <dgm:spPr/>
      <dgm:t>
        <a:bodyPr/>
        <a:lstStyle/>
        <a:p>
          <a:endParaRPr lang="en-US" b="1"/>
        </a:p>
      </dgm:t>
    </dgm:pt>
    <dgm:pt modelId="{0474E8BD-D41C-4741-BC09-11AA3A21B085}">
      <dgm:prSet custT="1"/>
      <dgm:spPr>
        <a:solidFill>
          <a:srgbClr val="D06F1A"/>
        </a:solidFill>
      </dgm:spPr>
      <dgm:t>
        <a:bodyPr/>
        <a:lstStyle/>
        <a:p>
          <a:pPr algn="ctr"/>
          <a:r>
            <a:rPr lang="en-US" sz="2000" b="1" dirty="0">
              <a:latin typeface="Arial" panose="020B0604020202020204" pitchFamily="34" charset="0"/>
              <a:cs typeface="Arial" panose="020B0604020202020204" pitchFamily="34" charset="0"/>
            </a:rPr>
            <a:t>Monroe County Health Department and Indiana University Health Bloomington</a:t>
          </a:r>
        </a:p>
      </dgm:t>
    </dgm:pt>
    <dgm:pt modelId="{B0DA5D3D-9A51-41BB-96BD-3B3D846C7498}" type="parTrans" cxnId="{A8454289-2693-431F-9AB9-C3BF1A712F20}">
      <dgm:prSet/>
      <dgm:spPr/>
      <dgm:t>
        <a:bodyPr/>
        <a:lstStyle/>
        <a:p>
          <a:endParaRPr lang="en-US" b="1"/>
        </a:p>
      </dgm:t>
    </dgm:pt>
    <dgm:pt modelId="{3F559A1E-5C1D-447D-A295-F1B1A7160B62}" type="sibTrans" cxnId="{A8454289-2693-431F-9AB9-C3BF1A712F20}">
      <dgm:prSet/>
      <dgm:spPr/>
      <dgm:t>
        <a:bodyPr/>
        <a:lstStyle/>
        <a:p>
          <a:endParaRPr lang="en-US" b="1"/>
        </a:p>
      </dgm:t>
    </dgm:pt>
    <dgm:pt modelId="{8CDCB679-479E-41DA-99E5-272215AF6D10}">
      <dgm:prSet custT="1"/>
      <dgm:spPr>
        <a:solidFill>
          <a:srgbClr val="008B99"/>
        </a:solidFill>
      </dgm:spPr>
      <dgm:t>
        <a:bodyPr/>
        <a:lstStyle/>
        <a:p>
          <a:pPr algn="l">
            <a:spcAft>
              <a:spcPts val="0"/>
            </a:spcAft>
          </a:pPr>
          <a:endParaRPr lang="en-US" sz="2200" b="1" dirty="0">
            <a:latin typeface="Arial" panose="020B0604020202020204" pitchFamily="34" charset="0"/>
            <a:cs typeface="Arial" panose="020B0604020202020204" pitchFamily="34" charset="0"/>
          </a:endParaRPr>
        </a:p>
        <a:p>
          <a:pPr algn="ctr">
            <a:spcAft>
              <a:spcPts val="0"/>
            </a:spcAft>
          </a:pPr>
          <a:r>
            <a:rPr lang="en-US" sz="2300" b="1" dirty="0">
              <a:latin typeface="Arial" panose="020B0604020202020204" pitchFamily="34" charset="0"/>
              <a:cs typeface="Arial" panose="020B0604020202020204" pitchFamily="34" charset="0"/>
            </a:rPr>
            <a:t>Cincinnati Health Department </a:t>
          </a:r>
          <a:endParaRPr lang="en-US" sz="2300" b="1" i="1" dirty="0">
            <a:latin typeface="Arial" panose="020B0604020202020204" pitchFamily="34" charset="0"/>
            <a:cs typeface="Arial" panose="020B0604020202020204" pitchFamily="34" charset="0"/>
          </a:endParaRPr>
        </a:p>
        <a:p>
          <a:pPr algn="l">
            <a:spcAft>
              <a:spcPct val="35000"/>
            </a:spcAft>
          </a:pPr>
          <a:endParaRPr lang="en-US" sz="2300" b="1" dirty="0">
            <a:latin typeface="Arial" panose="020B0604020202020204" pitchFamily="34" charset="0"/>
            <a:cs typeface="Arial" panose="020B0604020202020204" pitchFamily="34" charset="0"/>
          </a:endParaRPr>
        </a:p>
      </dgm:t>
    </dgm:pt>
    <dgm:pt modelId="{E5C72F96-758F-43EA-9AB9-50C4340DBEFC}" type="parTrans" cxnId="{2A103860-767A-45DA-8839-426479458562}">
      <dgm:prSet/>
      <dgm:spPr/>
      <dgm:t>
        <a:bodyPr/>
        <a:lstStyle/>
        <a:p>
          <a:endParaRPr lang="en-US" b="1"/>
        </a:p>
      </dgm:t>
    </dgm:pt>
    <dgm:pt modelId="{14D45C8F-EB34-410B-87EA-22D6F3B35A42}" type="sibTrans" cxnId="{2A103860-767A-45DA-8839-426479458562}">
      <dgm:prSet/>
      <dgm:spPr/>
      <dgm:t>
        <a:bodyPr/>
        <a:lstStyle/>
        <a:p>
          <a:endParaRPr lang="en-US" b="1"/>
        </a:p>
      </dgm:t>
    </dgm:pt>
    <dgm:pt modelId="{945AC91A-DA56-409F-9962-B7E10BF0780F}">
      <dgm:prSet custT="1"/>
      <dgm:spPr>
        <a:solidFill>
          <a:srgbClr val="6D276A"/>
        </a:solidFill>
      </dgm:spPr>
      <dgm:t>
        <a:bodyPr/>
        <a:lstStyle/>
        <a:p>
          <a:pPr algn="ctr">
            <a:spcAft>
              <a:spcPts val="0"/>
            </a:spcAft>
          </a:pPr>
          <a:r>
            <a:rPr lang="en-US" sz="2300" b="1" i="0" dirty="0">
              <a:latin typeface="Arial" panose="020B0604020202020204" pitchFamily="34" charset="0"/>
              <a:cs typeface="Arial" panose="020B0604020202020204" pitchFamily="34" charset="0"/>
            </a:rPr>
            <a:t>Cook County Department of Public Health </a:t>
          </a:r>
        </a:p>
      </dgm:t>
    </dgm:pt>
    <dgm:pt modelId="{0E8E3734-2402-4897-B72E-4ABEFFAF3C65}" type="parTrans" cxnId="{814176B9-AC19-4524-82D7-592F11F09AE9}">
      <dgm:prSet/>
      <dgm:spPr/>
      <dgm:t>
        <a:bodyPr/>
        <a:lstStyle/>
        <a:p>
          <a:endParaRPr lang="en-US" b="1"/>
        </a:p>
      </dgm:t>
    </dgm:pt>
    <dgm:pt modelId="{D9CF865A-6C5B-4627-B106-2BF737A6AA93}" type="sibTrans" cxnId="{814176B9-AC19-4524-82D7-592F11F09AE9}">
      <dgm:prSet/>
      <dgm:spPr/>
      <dgm:t>
        <a:bodyPr/>
        <a:lstStyle/>
        <a:p>
          <a:endParaRPr lang="en-US" b="1"/>
        </a:p>
      </dgm:t>
    </dgm:pt>
    <dgm:pt modelId="{E3466ED9-0D8B-43BE-A68A-3C3153639AA1}">
      <dgm:prSet custT="1"/>
      <dgm:spPr>
        <a:solidFill>
          <a:srgbClr val="78A22F"/>
        </a:solidFill>
      </dgm:spPr>
      <dgm:t>
        <a:bodyPr/>
        <a:lstStyle/>
        <a:p>
          <a:pPr algn="ctr"/>
          <a:r>
            <a:rPr lang="en-US" sz="2300" b="1" dirty="0">
              <a:latin typeface="Arial" panose="020B0604020202020204" pitchFamily="34" charset="0"/>
              <a:cs typeface="Arial" panose="020B0604020202020204" pitchFamily="34" charset="0"/>
            </a:rPr>
            <a:t>Questions and Answers</a:t>
          </a:r>
        </a:p>
      </dgm:t>
    </dgm:pt>
    <dgm:pt modelId="{377246FE-64AD-49B9-98CD-BED032081FCA}" type="parTrans" cxnId="{97DF3D1F-FACB-4AFE-904A-73608A8DD1DF}">
      <dgm:prSet/>
      <dgm:spPr/>
      <dgm:t>
        <a:bodyPr/>
        <a:lstStyle/>
        <a:p>
          <a:endParaRPr lang="en-US" b="1"/>
        </a:p>
      </dgm:t>
    </dgm:pt>
    <dgm:pt modelId="{22C227E3-1334-403B-9672-FDA4E137750E}" type="sibTrans" cxnId="{97DF3D1F-FACB-4AFE-904A-73608A8DD1DF}">
      <dgm:prSet/>
      <dgm:spPr/>
      <dgm:t>
        <a:bodyPr/>
        <a:lstStyle/>
        <a:p>
          <a:endParaRPr lang="en-US" b="1"/>
        </a:p>
      </dgm:t>
    </dgm:pt>
    <dgm:pt modelId="{1812AB7F-E6CD-448F-A69C-A1953FCCC0DA}" type="pres">
      <dgm:prSet presAssocID="{E7B8183D-3A9A-4EB6-A526-7FB9B94DF96F}" presName="linear" presStyleCnt="0">
        <dgm:presLayoutVars>
          <dgm:animLvl val="lvl"/>
          <dgm:resizeHandles val="exact"/>
        </dgm:presLayoutVars>
      </dgm:prSet>
      <dgm:spPr/>
    </dgm:pt>
    <dgm:pt modelId="{4BED2C73-6054-43D0-B864-912E78CBA756}" type="pres">
      <dgm:prSet presAssocID="{5BF5651C-3607-4D2A-A00D-DE9F2BC9B171}" presName="parentText" presStyleLbl="node1" presStyleIdx="0" presStyleCnt="5" custLinFactY="-57" custLinFactNeighborX="593" custLinFactNeighborY="-100000">
        <dgm:presLayoutVars>
          <dgm:chMax val="0"/>
          <dgm:bulletEnabled val="1"/>
        </dgm:presLayoutVars>
      </dgm:prSet>
      <dgm:spPr/>
    </dgm:pt>
    <dgm:pt modelId="{92EC64ED-BB47-4157-A2E5-3B29D5C37257}" type="pres">
      <dgm:prSet presAssocID="{EB96C028-CEDD-464B-A077-98FC690EF27E}" presName="spacer" presStyleCnt="0"/>
      <dgm:spPr/>
    </dgm:pt>
    <dgm:pt modelId="{F4AAA4C5-898C-4D70-AB6D-A373C3DCED32}" type="pres">
      <dgm:prSet presAssocID="{945AC91A-DA56-409F-9962-B7E10BF0780F}" presName="parentText" presStyleLbl="node1" presStyleIdx="1" presStyleCnt="5">
        <dgm:presLayoutVars>
          <dgm:chMax val="0"/>
          <dgm:bulletEnabled val="1"/>
        </dgm:presLayoutVars>
      </dgm:prSet>
      <dgm:spPr/>
    </dgm:pt>
    <dgm:pt modelId="{B4F7654A-135C-44B0-B44E-E181A0DC5176}" type="pres">
      <dgm:prSet presAssocID="{D9CF865A-6C5B-4627-B106-2BF737A6AA93}" presName="spacer" presStyleCnt="0"/>
      <dgm:spPr/>
    </dgm:pt>
    <dgm:pt modelId="{B41B9FDB-9B12-42DD-AECC-66878155A478}" type="pres">
      <dgm:prSet presAssocID="{8CDCB679-479E-41DA-99E5-272215AF6D10}" presName="parentText" presStyleLbl="node1" presStyleIdx="2" presStyleCnt="5" custLinFactNeighborX="-1288" custLinFactNeighborY="-83966">
        <dgm:presLayoutVars>
          <dgm:chMax val="0"/>
          <dgm:bulletEnabled val="1"/>
        </dgm:presLayoutVars>
      </dgm:prSet>
      <dgm:spPr/>
    </dgm:pt>
    <dgm:pt modelId="{DCE87C0B-63C9-4A4D-90B6-009D5423A510}" type="pres">
      <dgm:prSet presAssocID="{14D45C8F-EB34-410B-87EA-22D6F3B35A42}" presName="spacer" presStyleCnt="0"/>
      <dgm:spPr/>
    </dgm:pt>
    <dgm:pt modelId="{CD6655A9-0E09-4D8A-970B-460480862877}" type="pres">
      <dgm:prSet presAssocID="{0474E8BD-D41C-4741-BC09-11AA3A21B085}" presName="parentText" presStyleLbl="node1" presStyleIdx="3" presStyleCnt="5">
        <dgm:presLayoutVars>
          <dgm:chMax val="0"/>
          <dgm:bulletEnabled val="1"/>
        </dgm:presLayoutVars>
      </dgm:prSet>
      <dgm:spPr/>
    </dgm:pt>
    <dgm:pt modelId="{FA58FEE5-4BA9-4544-BD7C-3185A478AC90}" type="pres">
      <dgm:prSet presAssocID="{3F559A1E-5C1D-447D-A295-F1B1A7160B62}" presName="spacer" presStyleCnt="0"/>
      <dgm:spPr/>
    </dgm:pt>
    <dgm:pt modelId="{965DD5E1-AABA-4846-AC0C-77A0CC822382}" type="pres">
      <dgm:prSet presAssocID="{E3466ED9-0D8B-43BE-A68A-3C3153639AA1}" presName="parentText" presStyleLbl="node1" presStyleIdx="4" presStyleCnt="5">
        <dgm:presLayoutVars>
          <dgm:chMax val="0"/>
          <dgm:bulletEnabled val="1"/>
        </dgm:presLayoutVars>
      </dgm:prSet>
      <dgm:spPr/>
    </dgm:pt>
  </dgm:ptLst>
  <dgm:cxnLst>
    <dgm:cxn modelId="{97DF3D1F-FACB-4AFE-904A-73608A8DD1DF}" srcId="{E7B8183D-3A9A-4EB6-A526-7FB9B94DF96F}" destId="{E3466ED9-0D8B-43BE-A68A-3C3153639AA1}" srcOrd="4" destOrd="0" parTransId="{377246FE-64AD-49B9-98CD-BED032081FCA}" sibTransId="{22C227E3-1334-403B-9672-FDA4E137750E}"/>
    <dgm:cxn modelId="{2A103860-767A-45DA-8839-426479458562}" srcId="{E7B8183D-3A9A-4EB6-A526-7FB9B94DF96F}" destId="{8CDCB679-479E-41DA-99E5-272215AF6D10}" srcOrd="2" destOrd="0" parTransId="{E5C72F96-758F-43EA-9AB9-50C4340DBEFC}" sibTransId="{14D45C8F-EB34-410B-87EA-22D6F3B35A42}"/>
    <dgm:cxn modelId="{B28D264B-CF9C-450F-8268-EDD866F05F97}" type="presOf" srcId="{8CDCB679-479E-41DA-99E5-272215AF6D10}" destId="{B41B9FDB-9B12-42DD-AECC-66878155A478}" srcOrd="0" destOrd="0" presId="urn:microsoft.com/office/officeart/2005/8/layout/vList2"/>
    <dgm:cxn modelId="{8EAF4577-262C-4CCF-8C57-5067141CB1F5}" type="presOf" srcId="{945AC91A-DA56-409F-9962-B7E10BF0780F}" destId="{F4AAA4C5-898C-4D70-AB6D-A373C3DCED32}" srcOrd="0" destOrd="0" presId="urn:microsoft.com/office/officeart/2005/8/layout/vList2"/>
    <dgm:cxn modelId="{A8454289-2693-431F-9AB9-C3BF1A712F20}" srcId="{E7B8183D-3A9A-4EB6-A526-7FB9B94DF96F}" destId="{0474E8BD-D41C-4741-BC09-11AA3A21B085}" srcOrd="3" destOrd="0" parTransId="{B0DA5D3D-9A51-41BB-96BD-3B3D846C7498}" sibTransId="{3F559A1E-5C1D-447D-A295-F1B1A7160B62}"/>
    <dgm:cxn modelId="{FFB1378C-DD31-482F-B3CA-F026609E593F}" type="presOf" srcId="{E3466ED9-0D8B-43BE-A68A-3C3153639AA1}" destId="{965DD5E1-AABA-4846-AC0C-77A0CC822382}" srcOrd="0" destOrd="0" presId="urn:microsoft.com/office/officeart/2005/8/layout/vList2"/>
    <dgm:cxn modelId="{C29FFEA8-70C6-4F1F-A532-F4EDFB10B863}" srcId="{E7B8183D-3A9A-4EB6-A526-7FB9B94DF96F}" destId="{5BF5651C-3607-4D2A-A00D-DE9F2BC9B171}" srcOrd="0" destOrd="0" parTransId="{D3702787-4E39-4892-8E04-D38E4012F1AA}" sibTransId="{EB96C028-CEDD-464B-A077-98FC690EF27E}"/>
    <dgm:cxn modelId="{814176B9-AC19-4524-82D7-592F11F09AE9}" srcId="{E7B8183D-3A9A-4EB6-A526-7FB9B94DF96F}" destId="{945AC91A-DA56-409F-9962-B7E10BF0780F}" srcOrd="1" destOrd="0" parTransId="{0E8E3734-2402-4897-B72E-4ABEFFAF3C65}" sibTransId="{D9CF865A-6C5B-4627-B106-2BF737A6AA93}"/>
    <dgm:cxn modelId="{E92121C7-6252-4B68-8AFD-88A87E36C368}" type="presOf" srcId="{0474E8BD-D41C-4741-BC09-11AA3A21B085}" destId="{CD6655A9-0E09-4D8A-970B-460480862877}" srcOrd="0" destOrd="0" presId="urn:microsoft.com/office/officeart/2005/8/layout/vList2"/>
    <dgm:cxn modelId="{33D983E1-7A42-4904-A6EB-A7C6770F9A3C}" type="presOf" srcId="{5BF5651C-3607-4D2A-A00D-DE9F2BC9B171}" destId="{4BED2C73-6054-43D0-B864-912E78CBA756}" srcOrd="0" destOrd="0" presId="urn:microsoft.com/office/officeart/2005/8/layout/vList2"/>
    <dgm:cxn modelId="{EB2DE6F8-3C37-4AE9-A86A-2224BFDF832A}" type="presOf" srcId="{E7B8183D-3A9A-4EB6-A526-7FB9B94DF96F}" destId="{1812AB7F-E6CD-448F-A69C-A1953FCCC0DA}" srcOrd="0" destOrd="0" presId="urn:microsoft.com/office/officeart/2005/8/layout/vList2"/>
    <dgm:cxn modelId="{2DA4F52A-3868-46B1-8D61-261EF3675AB6}" type="presParOf" srcId="{1812AB7F-E6CD-448F-A69C-A1953FCCC0DA}" destId="{4BED2C73-6054-43D0-B864-912E78CBA756}" srcOrd="0" destOrd="0" presId="urn:microsoft.com/office/officeart/2005/8/layout/vList2"/>
    <dgm:cxn modelId="{0B423CFD-39B6-4A95-AA85-B7B9A550D16F}" type="presParOf" srcId="{1812AB7F-E6CD-448F-A69C-A1953FCCC0DA}" destId="{92EC64ED-BB47-4157-A2E5-3B29D5C37257}" srcOrd="1" destOrd="0" presId="urn:microsoft.com/office/officeart/2005/8/layout/vList2"/>
    <dgm:cxn modelId="{8F4D0178-171C-45EF-89D5-92A56FF7DE17}" type="presParOf" srcId="{1812AB7F-E6CD-448F-A69C-A1953FCCC0DA}" destId="{F4AAA4C5-898C-4D70-AB6D-A373C3DCED32}" srcOrd="2" destOrd="0" presId="urn:microsoft.com/office/officeart/2005/8/layout/vList2"/>
    <dgm:cxn modelId="{57D619EE-3034-42DF-864C-B7B145921D7C}" type="presParOf" srcId="{1812AB7F-E6CD-448F-A69C-A1953FCCC0DA}" destId="{B4F7654A-135C-44B0-B44E-E181A0DC5176}" srcOrd="3" destOrd="0" presId="urn:microsoft.com/office/officeart/2005/8/layout/vList2"/>
    <dgm:cxn modelId="{76BB83C6-604F-46BC-8813-27607B1ECCFF}" type="presParOf" srcId="{1812AB7F-E6CD-448F-A69C-A1953FCCC0DA}" destId="{B41B9FDB-9B12-42DD-AECC-66878155A478}" srcOrd="4" destOrd="0" presId="urn:microsoft.com/office/officeart/2005/8/layout/vList2"/>
    <dgm:cxn modelId="{192988BF-1656-47A3-A5AA-975601D3F468}" type="presParOf" srcId="{1812AB7F-E6CD-448F-A69C-A1953FCCC0DA}" destId="{DCE87C0B-63C9-4A4D-90B6-009D5423A510}" srcOrd="5" destOrd="0" presId="urn:microsoft.com/office/officeart/2005/8/layout/vList2"/>
    <dgm:cxn modelId="{0DC33521-A6C5-410C-8DC6-8802677BDCB4}" type="presParOf" srcId="{1812AB7F-E6CD-448F-A69C-A1953FCCC0DA}" destId="{CD6655A9-0E09-4D8A-970B-460480862877}" srcOrd="6" destOrd="0" presId="urn:microsoft.com/office/officeart/2005/8/layout/vList2"/>
    <dgm:cxn modelId="{781D3A5D-1633-4377-ABEF-CCB3F5177210}" type="presParOf" srcId="{1812AB7F-E6CD-448F-A69C-A1953FCCC0DA}" destId="{FA58FEE5-4BA9-4544-BD7C-3185A478AC90}" srcOrd="7" destOrd="0" presId="urn:microsoft.com/office/officeart/2005/8/layout/vList2"/>
    <dgm:cxn modelId="{FC9AC427-B5F7-4831-BEB2-473D912B6CA6}" type="presParOf" srcId="{1812AB7F-E6CD-448F-A69C-A1953FCCC0DA}" destId="{965DD5E1-AABA-4846-AC0C-77A0CC822382}"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674D515-FA91-4DDE-877B-17AC7F0093A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EF34EA9-D3B1-4ABC-902A-D87BDE3FF2B6}">
      <dgm:prSet phldrT="[Text]"/>
      <dgm:spPr/>
      <dgm:t>
        <a:bodyPr/>
        <a:lstStyle/>
        <a:p>
          <a:r>
            <a:rPr lang="en-US" dirty="0"/>
            <a:t>Clarity: What were reasons for collaboration</a:t>
          </a:r>
        </a:p>
      </dgm:t>
    </dgm:pt>
    <dgm:pt modelId="{232CD320-7E59-4105-A50F-0CCB6D966380}" type="parTrans" cxnId="{8FB740A6-68EB-47DF-B00A-EBF58EDD8015}">
      <dgm:prSet/>
      <dgm:spPr/>
      <dgm:t>
        <a:bodyPr/>
        <a:lstStyle/>
        <a:p>
          <a:endParaRPr lang="en-US"/>
        </a:p>
      </dgm:t>
    </dgm:pt>
    <dgm:pt modelId="{0D158312-D30E-4D8E-8B13-7F0656070A71}" type="sibTrans" cxnId="{8FB740A6-68EB-47DF-B00A-EBF58EDD8015}">
      <dgm:prSet/>
      <dgm:spPr/>
      <dgm:t>
        <a:bodyPr/>
        <a:lstStyle/>
        <a:p>
          <a:endParaRPr lang="en-US"/>
        </a:p>
      </dgm:t>
    </dgm:pt>
    <dgm:pt modelId="{E489F473-E8BE-4453-BE61-4A01CF19CF00}">
      <dgm:prSet phldrT="[Text]"/>
      <dgm:spPr/>
      <dgm:t>
        <a:bodyPr/>
        <a:lstStyle/>
        <a:p>
          <a:r>
            <a:rPr lang="en-US" dirty="0"/>
            <a:t>Benefits of working together</a:t>
          </a:r>
        </a:p>
      </dgm:t>
    </dgm:pt>
    <dgm:pt modelId="{EDC05769-CF9B-489E-B4C5-E2EFA892C09A}" type="parTrans" cxnId="{631BC708-CA66-4787-9740-ED7E362E47FD}">
      <dgm:prSet/>
      <dgm:spPr/>
      <dgm:t>
        <a:bodyPr/>
        <a:lstStyle/>
        <a:p>
          <a:endParaRPr lang="en-US" dirty="0"/>
        </a:p>
      </dgm:t>
    </dgm:pt>
    <dgm:pt modelId="{EE223870-48D3-4493-816E-AB0032DFBC2E}" type="sibTrans" cxnId="{631BC708-CA66-4787-9740-ED7E362E47FD}">
      <dgm:prSet/>
      <dgm:spPr/>
      <dgm:t>
        <a:bodyPr/>
        <a:lstStyle/>
        <a:p>
          <a:endParaRPr lang="en-US"/>
        </a:p>
      </dgm:t>
    </dgm:pt>
    <dgm:pt modelId="{CA7365BD-8474-493D-ABE6-7784D53438C4}">
      <dgm:prSet phldrT="[Text]"/>
      <dgm:spPr/>
      <dgm:t>
        <a:bodyPr/>
        <a:lstStyle/>
        <a:p>
          <a:r>
            <a:rPr lang="en-US" dirty="0"/>
            <a:t>HACC: Ease of integrating health</a:t>
          </a:r>
        </a:p>
      </dgm:t>
    </dgm:pt>
    <dgm:pt modelId="{878CDAFC-A4DC-43B9-9819-13DF39560D01}" type="parTrans" cxnId="{DA7AD5AC-38BC-4B6A-A64A-5059CE851C9A}">
      <dgm:prSet/>
      <dgm:spPr/>
      <dgm:t>
        <a:bodyPr/>
        <a:lstStyle/>
        <a:p>
          <a:endParaRPr lang="en-US" dirty="0"/>
        </a:p>
      </dgm:t>
    </dgm:pt>
    <dgm:pt modelId="{4E20FB21-0391-4B10-A610-40C99921B139}" type="sibTrans" cxnId="{DA7AD5AC-38BC-4B6A-A64A-5059CE851C9A}">
      <dgm:prSet/>
      <dgm:spPr/>
      <dgm:t>
        <a:bodyPr/>
        <a:lstStyle/>
        <a:p>
          <a:endParaRPr lang="en-US"/>
        </a:p>
      </dgm:t>
    </dgm:pt>
    <dgm:pt modelId="{1279270B-F55A-45B7-A0B2-E6243A36ABE3}">
      <dgm:prSet phldrT="[Text]"/>
      <dgm:spPr/>
      <dgm:t>
        <a:bodyPr/>
        <a:lstStyle/>
        <a:p>
          <a:r>
            <a:rPr lang="en-US" dirty="0"/>
            <a:t>CCDPH: Promotion of HiAP</a:t>
          </a:r>
        </a:p>
      </dgm:t>
    </dgm:pt>
    <dgm:pt modelId="{B756B2AE-8238-4B2E-9823-1D2BA1D1A408}" type="parTrans" cxnId="{7B024E7B-AB11-4377-B79B-B3A831BAABED}">
      <dgm:prSet/>
      <dgm:spPr/>
      <dgm:t>
        <a:bodyPr/>
        <a:lstStyle/>
        <a:p>
          <a:endParaRPr lang="en-US" dirty="0"/>
        </a:p>
      </dgm:t>
    </dgm:pt>
    <dgm:pt modelId="{DC0124A3-B400-4562-B371-FE84911E2248}" type="sibTrans" cxnId="{7B024E7B-AB11-4377-B79B-B3A831BAABED}">
      <dgm:prSet/>
      <dgm:spPr/>
      <dgm:t>
        <a:bodyPr/>
        <a:lstStyle/>
        <a:p>
          <a:endParaRPr lang="en-US"/>
        </a:p>
      </dgm:t>
    </dgm:pt>
    <dgm:pt modelId="{5B648B74-EC75-4131-9F3B-DB4869CD88AD}">
      <dgm:prSet phldrT="[Text]"/>
      <dgm:spPr/>
      <dgm:t>
        <a:bodyPr/>
        <a:lstStyle/>
        <a:p>
          <a:r>
            <a:rPr lang="en-US" dirty="0"/>
            <a:t>Resources that CCDPH can provide</a:t>
          </a:r>
        </a:p>
      </dgm:t>
    </dgm:pt>
    <dgm:pt modelId="{75549B17-BC09-4959-8224-D885F11CEA05}" type="parTrans" cxnId="{ED5A5268-104D-4197-9B84-4A912F36F815}">
      <dgm:prSet/>
      <dgm:spPr/>
      <dgm:t>
        <a:bodyPr/>
        <a:lstStyle/>
        <a:p>
          <a:endParaRPr lang="en-US" dirty="0"/>
        </a:p>
      </dgm:t>
    </dgm:pt>
    <dgm:pt modelId="{D81E2DC9-FB94-42C4-BF4D-F85E64F9E71B}" type="sibTrans" cxnId="{ED5A5268-104D-4197-9B84-4A912F36F815}">
      <dgm:prSet/>
      <dgm:spPr/>
      <dgm:t>
        <a:bodyPr/>
        <a:lstStyle/>
        <a:p>
          <a:endParaRPr lang="en-US"/>
        </a:p>
      </dgm:t>
    </dgm:pt>
    <dgm:pt modelId="{A9295795-F4B4-4022-938B-ADB5694BB031}">
      <dgm:prSet phldrT="[Text]"/>
      <dgm:spPr/>
      <dgm:t>
        <a:bodyPr/>
        <a:lstStyle/>
        <a:p>
          <a:r>
            <a:rPr lang="en-US" dirty="0"/>
            <a:t>Technical Assistance to support purpose </a:t>
          </a:r>
        </a:p>
      </dgm:t>
    </dgm:pt>
    <dgm:pt modelId="{EA0B9B86-8A67-46A6-865C-661516EAE7F6}" type="parTrans" cxnId="{7658A301-4314-47EE-8992-0C2217F11233}">
      <dgm:prSet/>
      <dgm:spPr/>
      <dgm:t>
        <a:bodyPr/>
        <a:lstStyle/>
        <a:p>
          <a:endParaRPr lang="en-US" dirty="0"/>
        </a:p>
      </dgm:t>
    </dgm:pt>
    <dgm:pt modelId="{1BD0642A-7B42-42B6-BAB4-87A68E6D25CA}" type="sibTrans" cxnId="{7658A301-4314-47EE-8992-0C2217F11233}">
      <dgm:prSet/>
      <dgm:spPr/>
      <dgm:t>
        <a:bodyPr/>
        <a:lstStyle/>
        <a:p>
          <a:endParaRPr lang="en-US"/>
        </a:p>
      </dgm:t>
    </dgm:pt>
    <dgm:pt modelId="{8338B3F5-0A8D-4E3E-92E1-6C107DF6CA05}" type="pres">
      <dgm:prSet presAssocID="{1674D515-FA91-4DDE-877B-17AC7F0093A0}" presName="diagram" presStyleCnt="0">
        <dgm:presLayoutVars>
          <dgm:chPref val="1"/>
          <dgm:dir/>
          <dgm:animOne val="branch"/>
          <dgm:animLvl val="lvl"/>
          <dgm:resizeHandles val="exact"/>
        </dgm:presLayoutVars>
      </dgm:prSet>
      <dgm:spPr/>
    </dgm:pt>
    <dgm:pt modelId="{E139B150-AEFF-430C-8755-9C44705D0231}" type="pres">
      <dgm:prSet presAssocID="{AEF34EA9-D3B1-4ABC-902A-D87BDE3FF2B6}" presName="root1" presStyleCnt="0"/>
      <dgm:spPr/>
    </dgm:pt>
    <dgm:pt modelId="{BCE19A8E-7184-433C-9263-98228C6AC4AB}" type="pres">
      <dgm:prSet presAssocID="{AEF34EA9-D3B1-4ABC-902A-D87BDE3FF2B6}" presName="LevelOneTextNode" presStyleLbl="node0" presStyleIdx="0" presStyleCnt="1">
        <dgm:presLayoutVars>
          <dgm:chPref val="3"/>
        </dgm:presLayoutVars>
      </dgm:prSet>
      <dgm:spPr/>
    </dgm:pt>
    <dgm:pt modelId="{A4CDEDAF-1FDA-4330-93D5-993D256A4311}" type="pres">
      <dgm:prSet presAssocID="{AEF34EA9-D3B1-4ABC-902A-D87BDE3FF2B6}" presName="level2hierChild" presStyleCnt="0"/>
      <dgm:spPr/>
    </dgm:pt>
    <dgm:pt modelId="{ADDD8B76-963F-49FC-9580-317CB71C59AA}" type="pres">
      <dgm:prSet presAssocID="{EDC05769-CF9B-489E-B4C5-E2EFA892C09A}" presName="conn2-1" presStyleLbl="parChTrans1D2" presStyleIdx="0" presStyleCnt="2"/>
      <dgm:spPr/>
    </dgm:pt>
    <dgm:pt modelId="{AC89CCF7-925F-49E3-B7F4-85831997B8E4}" type="pres">
      <dgm:prSet presAssocID="{EDC05769-CF9B-489E-B4C5-E2EFA892C09A}" presName="connTx" presStyleLbl="parChTrans1D2" presStyleIdx="0" presStyleCnt="2"/>
      <dgm:spPr/>
    </dgm:pt>
    <dgm:pt modelId="{9F50B761-9BBF-492A-A1BD-4703C226A149}" type="pres">
      <dgm:prSet presAssocID="{E489F473-E8BE-4453-BE61-4A01CF19CF00}" presName="root2" presStyleCnt="0"/>
      <dgm:spPr/>
    </dgm:pt>
    <dgm:pt modelId="{A9325983-892C-40CA-94BA-1F7EF4BA5ED1}" type="pres">
      <dgm:prSet presAssocID="{E489F473-E8BE-4453-BE61-4A01CF19CF00}" presName="LevelTwoTextNode" presStyleLbl="node2" presStyleIdx="0" presStyleCnt="2">
        <dgm:presLayoutVars>
          <dgm:chPref val="3"/>
        </dgm:presLayoutVars>
      </dgm:prSet>
      <dgm:spPr/>
    </dgm:pt>
    <dgm:pt modelId="{13FB770F-C465-4ED8-A6BA-7A18EE15A0A3}" type="pres">
      <dgm:prSet presAssocID="{E489F473-E8BE-4453-BE61-4A01CF19CF00}" presName="level3hierChild" presStyleCnt="0"/>
      <dgm:spPr/>
    </dgm:pt>
    <dgm:pt modelId="{C7F28EC7-0599-47CC-8C41-55C0F0DAE358}" type="pres">
      <dgm:prSet presAssocID="{878CDAFC-A4DC-43B9-9819-13DF39560D01}" presName="conn2-1" presStyleLbl="parChTrans1D3" presStyleIdx="0" presStyleCnt="3"/>
      <dgm:spPr/>
    </dgm:pt>
    <dgm:pt modelId="{4AAFDD92-EBC6-4206-8CB5-27050585FD02}" type="pres">
      <dgm:prSet presAssocID="{878CDAFC-A4DC-43B9-9819-13DF39560D01}" presName="connTx" presStyleLbl="parChTrans1D3" presStyleIdx="0" presStyleCnt="3"/>
      <dgm:spPr/>
    </dgm:pt>
    <dgm:pt modelId="{5C70A902-4877-4826-BC66-90975BA57475}" type="pres">
      <dgm:prSet presAssocID="{CA7365BD-8474-493D-ABE6-7784D53438C4}" presName="root2" presStyleCnt="0"/>
      <dgm:spPr/>
    </dgm:pt>
    <dgm:pt modelId="{735CD821-B625-47CF-AE59-2DE196F17824}" type="pres">
      <dgm:prSet presAssocID="{CA7365BD-8474-493D-ABE6-7784D53438C4}" presName="LevelTwoTextNode" presStyleLbl="node3" presStyleIdx="0" presStyleCnt="3">
        <dgm:presLayoutVars>
          <dgm:chPref val="3"/>
        </dgm:presLayoutVars>
      </dgm:prSet>
      <dgm:spPr/>
    </dgm:pt>
    <dgm:pt modelId="{B86544F7-0AFF-4208-8908-F40C344B8AE7}" type="pres">
      <dgm:prSet presAssocID="{CA7365BD-8474-493D-ABE6-7784D53438C4}" presName="level3hierChild" presStyleCnt="0"/>
      <dgm:spPr/>
    </dgm:pt>
    <dgm:pt modelId="{3FA72016-6CFF-40D8-8B52-4A4B06397881}" type="pres">
      <dgm:prSet presAssocID="{B756B2AE-8238-4B2E-9823-1D2BA1D1A408}" presName="conn2-1" presStyleLbl="parChTrans1D3" presStyleIdx="1" presStyleCnt="3"/>
      <dgm:spPr/>
    </dgm:pt>
    <dgm:pt modelId="{C82FC1C4-E770-4AAC-A58D-35D1A6B3FC64}" type="pres">
      <dgm:prSet presAssocID="{B756B2AE-8238-4B2E-9823-1D2BA1D1A408}" presName="connTx" presStyleLbl="parChTrans1D3" presStyleIdx="1" presStyleCnt="3"/>
      <dgm:spPr/>
    </dgm:pt>
    <dgm:pt modelId="{462923CB-D709-4832-8F9B-7804CF78DF91}" type="pres">
      <dgm:prSet presAssocID="{1279270B-F55A-45B7-A0B2-E6243A36ABE3}" presName="root2" presStyleCnt="0"/>
      <dgm:spPr/>
    </dgm:pt>
    <dgm:pt modelId="{7AA5A366-5D00-4C1D-AE45-74BD1B86DFEB}" type="pres">
      <dgm:prSet presAssocID="{1279270B-F55A-45B7-A0B2-E6243A36ABE3}" presName="LevelTwoTextNode" presStyleLbl="node3" presStyleIdx="1" presStyleCnt="3">
        <dgm:presLayoutVars>
          <dgm:chPref val="3"/>
        </dgm:presLayoutVars>
      </dgm:prSet>
      <dgm:spPr/>
    </dgm:pt>
    <dgm:pt modelId="{E6274FEF-8B41-405B-9C73-0E451BF7F00A}" type="pres">
      <dgm:prSet presAssocID="{1279270B-F55A-45B7-A0B2-E6243A36ABE3}" presName="level3hierChild" presStyleCnt="0"/>
      <dgm:spPr/>
    </dgm:pt>
    <dgm:pt modelId="{41C65C0D-1E03-4AC3-BF99-B6085E8ED79B}" type="pres">
      <dgm:prSet presAssocID="{75549B17-BC09-4959-8224-D885F11CEA05}" presName="conn2-1" presStyleLbl="parChTrans1D2" presStyleIdx="1" presStyleCnt="2"/>
      <dgm:spPr/>
    </dgm:pt>
    <dgm:pt modelId="{8BB1D885-84A2-45E1-8E0B-D93FB4A44A24}" type="pres">
      <dgm:prSet presAssocID="{75549B17-BC09-4959-8224-D885F11CEA05}" presName="connTx" presStyleLbl="parChTrans1D2" presStyleIdx="1" presStyleCnt="2"/>
      <dgm:spPr/>
    </dgm:pt>
    <dgm:pt modelId="{E870D154-7443-4673-B943-27D0CA3F978F}" type="pres">
      <dgm:prSet presAssocID="{5B648B74-EC75-4131-9F3B-DB4869CD88AD}" presName="root2" presStyleCnt="0"/>
      <dgm:spPr/>
    </dgm:pt>
    <dgm:pt modelId="{D753B1B0-B5BC-426D-B175-7CD0CA5A649A}" type="pres">
      <dgm:prSet presAssocID="{5B648B74-EC75-4131-9F3B-DB4869CD88AD}" presName="LevelTwoTextNode" presStyleLbl="node2" presStyleIdx="1" presStyleCnt="2">
        <dgm:presLayoutVars>
          <dgm:chPref val="3"/>
        </dgm:presLayoutVars>
      </dgm:prSet>
      <dgm:spPr/>
    </dgm:pt>
    <dgm:pt modelId="{7582B06B-DF0C-4ADD-994C-620539FB0CC9}" type="pres">
      <dgm:prSet presAssocID="{5B648B74-EC75-4131-9F3B-DB4869CD88AD}" presName="level3hierChild" presStyleCnt="0"/>
      <dgm:spPr/>
    </dgm:pt>
    <dgm:pt modelId="{1806256D-88D4-4BE2-9A8E-9D66A4FE0CDF}" type="pres">
      <dgm:prSet presAssocID="{EA0B9B86-8A67-46A6-865C-661516EAE7F6}" presName="conn2-1" presStyleLbl="parChTrans1D3" presStyleIdx="2" presStyleCnt="3"/>
      <dgm:spPr/>
    </dgm:pt>
    <dgm:pt modelId="{4D434E07-FAA7-4044-AED3-9D295FBCE376}" type="pres">
      <dgm:prSet presAssocID="{EA0B9B86-8A67-46A6-865C-661516EAE7F6}" presName="connTx" presStyleLbl="parChTrans1D3" presStyleIdx="2" presStyleCnt="3"/>
      <dgm:spPr/>
    </dgm:pt>
    <dgm:pt modelId="{0EC06397-C8BB-4795-86A9-6211FA991C18}" type="pres">
      <dgm:prSet presAssocID="{A9295795-F4B4-4022-938B-ADB5694BB031}" presName="root2" presStyleCnt="0"/>
      <dgm:spPr/>
    </dgm:pt>
    <dgm:pt modelId="{5609E181-FFD9-4C15-8688-97D0F6CA5A3D}" type="pres">
      <dgm:prSet presAssocID="{A9295795-F4B4-4022-938B-ADB5694BB031}" presName="LevelTwoTextNode" presStyleLbl="node3" presStyleIdx="2" presStyleCnt="3">
        <dgm:presLayoutVars>
          <dgm:chPref val="3"/>
        </dgm:presLayoutVars>
      </dgm:prSet>
      <dgm:spPr/>
    </dgm:pt>
    <dgm:pt modelId="{B6363E77-2E7F-444C-9408-F67F4B6625DA}" type="pres">
      <dgm:prSet presAssocID="{A9295795-F4B4-4022-938B-ADB5694BB031}" presName="level3hierChild" presStyleCnt="0"/>
      <dgm:spPr/>
    </dgm:pt>
  </dgm:ptLst>
  <dgm:cxnLst>
    <dgm:cxn modelId="{7658A301-4314-47EE-8992-0C2217F11233}" srcId="{5B648B74-EC75-4131-9F3B-DB4869CD88AD}" destId="{A9295795-F4B4-4022-938B-ADB5694BB031}" srcOrd="0" destOrd="0" parTransId="{EA0B9B86-8A67-46A6-865C-661516EAE7F6}" sibTransId="{1BD0642A-7B42-42B6-BAB4-87A68E6D25CA}"/>
    <dgm:cxn modelId="{631BC708-CA66-4787-9740-ED7E362E47FD}" srcId="{AEF34EA9-D3B1-4ABC-902A-D87BDE3FF2B6}" destId="{E489F473-E8BE-4453-BE61-4A01CF19CF00}" srcOrd="0" destOrd="0" parTransId="{EDC05769-CF9B-489E-B4C5-E2EFA892C09A}" sibTransId="{EE223870-48D3-4493-816E-AB0032DFBC2E}"/>
    <dgm:cxn modelId="{23CA9A0A-F91D-4766-87F0-CF463A36B421}" type="presOf" srcId="{EA0B9B86-8A67-46A6-865C-661516EAE7F6}" destId="{4D434E07-FAA7-4044-AED3-9D295FBCE376}" srcOrd="1" destOrd="0" presId="urn:microsoft.com/office/officeart/2005/8/layout/hierarchy2"/>
    <dgm:cxn modelId="{C5A02F1D-8FA5-459D-A16F-4F68C850A5AA}" type="presOf" srcId="{75549B17-BC09-4959-8224-D885F11CEA05}" destId="{8BB1D885-84A2-45E1-8E0B-D93FB4A44A24}" srcOrd="1" destOrd="0" presId="urn:microsoft.com/office/officeart/2005/8/layout/hierarchy2"/>
    <dgm:cxn modelId="{7BB6D227-2A47-4DF5-A77B-F60689BB5A6F}" type="presOf" srcId="{5B648B74-EC75-4131-9F3B-DB4869CD88AD}" destId="{D753B1B0-B5BC-426D-B175-7CD0CA5A649A}" srcOrd="0" destOrd="0" presId="urn:microsoft.com/office/officeart/2005/8/layout/hierarchy2"/>
    <dgm:cxn modelId="{34CC4F2F-9F9B-42CA-B351-F69A35EB4975}" type="presOf" srcId="{75549B17-BC09-4959-8224-D885F11CEA05}" destId="{41C65C0D-1E03-4AC3-BF99-B6085E8ED79B}" srcOrd="0" destOrd="0" presId="urn:microsoft.com/office/officeart/2005/8/layout/hierarchy2"/>
    <dgm:cxn modelId="{E2596B31-8967-4470-8056-C2F11D73C1F7}" type="presOf" srcId="{1279270B-F55A-45B7-A0B2-E6243A36ABE3}" destId="{7AA5A366-5D00-4C1D-AE45-74BD1B86DFEB}" srcOrd="0" destOrd="0" presId="urn:microsoft.com/office/officeart/2005/8/layout/hierarchy2"/>
    <dgm:cxn modelId="{CF173760-BE80-4031-A710-8B01940772B7}" type="presOf" srcId="{AEF34EA9-D3B1-4ABC-902A-D87BDE3FF2B6}" destId="{BCE19A8E-7184-433C-9263-98228C6AC4AB}" srcOrd="0" destOrd="0" presId="urn:microsoft.com/office/officeart/2005/8/layout/hierarchy2"/>
    <dgm:cxn modelId="{2A18FF62-2DFB-4204-972A-74470403D347}" type="presOf" srcId="{E489F473-E8BE-4453-BE61-4A01CF19CF00}" destId="{A9325983-892C-40CA-94BA-1F7EF4BA5ED1}" srcOrd="0" destOrd="0" presId="urn:microsoft.com/office/officeart/2005/8/layout/hierarchy2"/>
    <dgm:cxn modelId="{FE84CA46-C344-4B67-BFC5-91BD42A1D281}" type="presOf" srcId="{A9295795-F4B4-4022-938B-ADB5694BB031}" destId="{5609E181-FFD9-4C15-8688-97D0F6CA5A3D}" srcOrd="0" destOrd="0" presId="urn:microsoft.com/office/officeart/2005/8/layout/hierarchy2"/>
    <dgm:cxn modelId="{21DC7E67-9CCA-4C74-8FB2-8DABAED6AF7D}" type="presOf" srcId="{EDC05769-CF9B-489E-B4C5-E2EFA892C09A}" destId="{ADDD8B76-963F-49FC-9580-317CB71C59AA}" srcOrd="0" destOrd="0" presId="urn:microsoft.com/office/officeart/2005/8/layout/hierarchy2"/>
    <dgm:cxn modelId="{ED5A5268-104D-4197-9B84-4A912F36F815}" srcId="{AEF34EA9-D3B1-4ABC-902A-D87BDE3FF2B6}" destId="{5B648B74-EC75-4131-9F3B-DB4869CD88AD}" srcOrd="1" destOrd="0" parTransId="{75549B17-BC09-4959-8224-D885F11CEA05}" sibTransId="{D81E2DC9-FB94-42C4-BF4D-F85E64F9E71B}"/>
    <dgm:cxn modelId="{C5D9A348-E0E7-4444-80B2-E2B4297C94D7}" type="presOf" srcId="{1674D515-FA91-4DDE-877B-17AC7F0093A0}" destId="{8338B3F5-0A8D-4E3E-92E1-6C107DF6CA05}" srcOrd="0" destOrd="0" presId="urn:microsoft.com/office/officeart/2005/8/layout/hierarchy2"/>
    <dgm:cxn modelId="{96A94579-060F-4A90-91F1-CEC266BA4FFC}" type="presOf" srcId="{B756B2AE-8238-4B2E-9823-1D2BA1D1A408}" destId="{C82FC1C4-E770-4AAC-A58D-35D1A6B3FC64}" srcOrd="1" destOrd="0" presId="urn:microsoft.com/office/officeart/2005/8/layout/hierarchy2"/>
    <dgm:cxn modelId="{7B024E7B-AB11-4377-B79B-B3A831BAABED}" srcId="{E489F473-E8BE-4453-BE61-4A01CF19CF00}" destId="{1279270B-F55A-45B7-A0B2-E6243A36ABE3}" srcOrd="1" destOrd="0" parTransId="{B756B2AE-8238-4B2E-9823-1D2BA1D1A408}" sibTransId="{DC0124A3-B400-4562-B371-FE84911E2248}"/>
    <dgm:cxn modelId="{C339D48E-AC1E-46E4-9430-548529056A2A}" type="presOf" srcId="{EA0B9B86-8A67-46A6-865C-661516EAE7F6}" destId="{1806256D-88D4-4BE2-9A8E-9D66A4FE0CDF}" srcOrd="0" destOrd="0" presId="urn:microsoft.com/office/officeart/2005/8/layout/hierarchy2"/>
    <dgm:cxn modelId="{8FB740A6-68EB-47DF-B00A-EBF58EDD8015}" srcId="{1674D515-FA91-4DDE-877B-17AC7F0093A0}" destId="{AEF34EA9-D3B1-4ABC-902A-D87BDE3FF2B6}" srcOrd="0" destOrd="0" parTransId="{232CD320-7E59-4105-A50F-0CCB6D966380}" sibTransId="{0D158312-D30E-4D8E-8B13-7F0656070A71}"/>
    <dgm:cxn modelId="{DA7AD5AC-38BC-4B6A-A64A-5059CE851C9A}" srcId="{E489F473-E8BE-4453-BE61-4A01CF19CF00}" destId="{CA7365BD-8474-493D-ABE6-7784D53438C4}" srcOrd="0" destOrd="0" parTransId="{878CDAFC-A4DC-43B9-9819-13DF39560D01}" sibTransId="{4E20FB21-0391-4B10-A610-40C99921B139}"/>
    <dgm:cxn modelId="{89D45BB2-C704-400D-AE84-FBCBBD72FAA9}" type="presOf" srcId="{878CDAFC-A4DC-43B9-9819-13DF39560D01}" destId="{C7F28EC7-0599-47CC-8C41-55C0F0DAE358}" srcOrd="0" destOrd="0" presId="urn:microsoft.com/office/officeart/2005/8/layout/hierarchy2"/>
    <dgm:cxn modelId="{78E887D7-5509-4619-8C83-06CF3A60F8DE}" type="presOf" srcId="{EDC05769-CF9B-489E-B4C5-E2EFA892C09A}" destId="{AC89CCF7-925F-49E3-B7F4-85831997B8E4}" srcOrd="1" destOrd="0" presId="urn:microsoft.com/office/officeart/2005/8/layout/hierarchy2"/>
    <dgm:cxn modelId="{2B67A4EB-C66A-4D16-AF9E-D518BE144338}" type="presOf" srcId="{CA7365BD-8474-493D-ABE6-7784D53438C4}" destId="{735CD821-B625-47CF-AE59-2DE196F17824}" srcOrd="0" destOrd="0" presId="urn:microsoft.com/office/officeart/2005/8/layout/hierarchy2"/>
    <dgm:cxn modelId="{E9A404EE-D366-48CF-8BE9-D47E3A11047F}" type="presOf" srcId="{878CDAFC-A4DC-43B9-9819-13DF39560D01}" destId="{4AAFDD92-EBC6-4206-8CB5-27050585FD02}" srcOrd="1" destOrd="0" presId="urn:microsoft.com/office/officeart/2005/8/layout/hierarchy2"/>
    <dgm:cxn modelId="{3C54A5FB-0C9C-4531-9CE5-CD6DB38484A1}" type="presOf" srcId="{B756B2AE-8238-4B2E-9823-1D2BA1D1A408}" destId="{3FA72016-6CFF-40D8-8B52-4A4B06397881}" srcOrd="0" destOrd="0" presId="urn:microsoft.com/office/officeart/2005/8/layout/hierarchy2"/>
    <dgm:cxn modelId="{C2FFCC37-9BF7-411C-9489-C7011FB72738}" type="presParOf" srcId="{8338B3F5-0A8D-4E3E-92E1-6C107DF6CA05}" destId="{E139B150-AEFF-430C-8755-9C44705D0231}" srcOrd="0" destOrd="0" presId="urn:microsoft.com/office/officeart/2005/8/layout/hierarchy2"/>
    <dgm:cxn modelId="{862FF858-DCEB-4EE0-8927-7670D80B11C5}" type="presParOf" srcId="{E139B150-AEFF-430C-8755-9C44705D0231}" destId="{BCE19A8E-7184-433C-9263-98228C6AC4AB}" srcOrd="0" destOrd="0" presId="urn:microsoft.com/office/officeart/2005/8/layout/hierarchy2"/>
    <dgm:cxn modelId="{3C9DC568-E73D-47AA-B014-BE95F5320650}" type="presParOf" srcId="{E139B150-AEFF-430C-8755-9C44705D0231}" destId="{A4CDEDAF-1FDA-4330-93D5-993D256A4311}" srcOrd="1" destOrd="0" presId="urn:microsoft.com/office/officeart/2005/8/layout/hierarchy2"/>
    <dgm:cxn modelId="{344D23D9-EF97-4B5F-B799-DE2834C5289D}" type="presParOf" srcId="{A4CDEDAF-1FDA-4330-93D5-993D256A4311}" destId="{ADDD8B76-963F-49FC-9580-317CB71C59AA}" srcOrd="0" destOrd="0" presId="urn:microsoft.com/office/officeart/2005/8/layout/hierarchy2"/>
    <dgm:cxn modelId="{04BEC25D-55AC-4D8E-8A5F-FDBF0D8389CC}" type="presParOf" srcId="{ADDD8B76-963F-49FC-9580-317CB71C59AA}" destId="{AC89CCF7-925F-49E3-B7F4-85831997B8E4}" srcOrd="0" destOrd="0" presId="urn:microsoft.com/office/officeart/2005/8/layout/hierarchy2"/>
    <dgm:cxn modelId="{84588640-55F0-47B8-B56F-0969DD9EB2B8}" type="presParOf" srcId="{A4CDEDAF-1FDA-4330-93D5-993D256A4311}" destId="{9F50B761-9BBF-492A-A1BD-4703C226A149}" srcOrd="1" destOrd="0" presId="urn:microsoft.com/office/officeart/2005/8/layout/hierarchy2"/>
    <dgm:cxn modelId="{F811AB04-EA42-4BBE-AE50-8E3D67E4FB8F}" type="presParOf" srcId="{9F50B761-9BBF-492A-A1BD-4703C226A149}" destId="{A9325983-892C-40CA-94BA-1F7EF4BA5ED1}" srcOrd="0" destOrd="0" presId="urn:microsoft.com/office/officeart/2005/8/layout/hierarchy2"/>
    <dgm:cxn modelId="{D80D0734-9A4C-4502-AC25-C76C815B27F9}" type="presParOf" srcId="{9F50B761-9BBF-492A-A1BD-4703C226A149}" destId="{13FB770F-C465-4ED8-A6BA-7A18EE15A0A3}" srcOrd="1" destOrd="0" presId="urn:microsoft.com/office/officeart/2005/8/layout/hierarchy2"/>
    <dgm:cxn modelId="{70F4A50F-C87E-4B40-9C61-565971CC86E1}" type="presParOf" srcId="{13FB770F-C465-4ED8-A6BA-7A18EE15A0A3}" destId="{C7F28EC7-0599-47CC-8C41-55C0F0DAE358}" srcOrd="0" destOrd="0" presId="urn:microsoft.com/office/officeart/2005/8/layout/hierarchy2"/>
    <dgm:cxn modelId="{30D9316D-5DF4-4A8E-8A08-455EE3F087BE}" type="presParOf" srcId="{C7F28EC7-0599-47CC-8C41-55C0F0DAE358}" destId="{4AAFDD92-EBC6-4206-8CB5-27050585FD02}" srcOrd="0" destOrd="0" presId="urn:microsoft.com/office/officeart/2005/8/layout/hierarchy2"/>
    <dgm:cxn modelId="{C9F378ED-83BD-4735-912E-3BBFDA19F801}" type="presParOf" srcId="{13FB770F-C465-4ED8-A6BA-7A18EE15A0A3}" destId="{5C70A902-4877-4826-BC66-90975BA57475}" srcOrd="1" destOrd="0" presId="urn:microsoft.com/office/officeart/2005/8/layout/hierarchy2"/>
    <dgm:cxn modelId="{E4DA0F17-CFB8-49E5-8660-9C2153BBDC0E}" type="presParOf" srcId="{5C70A902-4877-4826-BC66-90975BA57475}" destId="{735CD821-B625-47CF-AE59-2DE196F17824}" srcOrd="0" destOrd="0" presId="urn:microsoft.com/office/officeart/2005/8/layout/hierarchy2"/>
    <dgm:cxn modelId="{5511DEDB-3C05-4338-A823-F95D61008B1E}" type="presParOf" srcId="{5C70A902-4877-4826-BC66-90975BA57475}" destId="{B86544F7-0AFF-4208-8908-F40C344B8AE7}" srcOrd="1" destOrd="0" presId="urn:microsoft.com/office/officeart/2005/8/layout/hierarchy2"/>
    <dgm:cxn modelId="{EFD407DE-9BE8-445C-8BC4-E522384A45BF}" type="presParOf" srcId="{13FB770F-C465-4ED8-A6BA-7A18EE15A0A3}" destId="{3FA72016-6CFF-40D8-8B52-4A4B06397881}" srcOrd="2" destOrd="0" presId="urn:microsoft.com/office/officeart/2005/8/layout/hierarchy2"/>
    <dgm:cxn modelId="{8E5DA25C-A02D-450E-AE93-F7AF0D923FB1}" type="presParOf" srcId="{3FA72016-6CFF-40D8-8B52-4A4B06397881}" destId="{C82FC1C4-E770-4AAC-A58D-35D1A6B3FC64}" srcOrd="0" destOrd="0" presId="urn:microsoft.com/office/officeart/2005/8/layout/hierarchy2"/>
    <dgm:cxn modelId="{D3B8A956-8A7F-4AD1-A898-09DC8D437E3C}" type="presParOf" srcId="{13FB770F-C465-4ED8-A6BA-7A18EE15A0A3}" destId="{462923CB-D709-4832-8F9B-7804CF78DF91}" srcOrd="3" destOrd="0" presId="urn:microsoft.com/office/officeart/2005/8/layout/hierarchy2"/>
    <dgm:cxn modelId="{137AB8D0-5D32-40FD-AF68-C794DBA448AF}" type="presParOf" srcId="{462923CB-D709-4832-8F9B-7804CF78DF91}" destId="{7AA5A366-5D00-4C1D-AE45-74BD1B86DFEB}" srcOrd="0" destOrd="0" presId="urn:microsoft.com/office/officeart/2005/8/layout/hierarchy2"/>
    <dgm:cxn modelId="{BD6A3654-425C-42A3-8F9A-0DD505F05BDA}" type="presParOf" srcId="{462923CB-D709-4832-8F9B-7804CF78DF91}" destId="{E6274FEF-8B41-405B-9C73-0E451BF7F00A}" srcOrd="1" destOrd="0" presId="urn:microsoft.com/office/officeart/2005/8/layout/hierarchy2"/>
    <dgm:cxn modelId="{54CEF52B-4C83-4C59-B7CC-B393E162367E}" type="presParOf" srcId="{A4CDEDAF-1FDA-4330-93D5-993D256A4311}" destId="{41C65C0D-1E03-4AC3-BF99-B6085E8ED79B}" srcOrd="2" destOrd="0" presId="urn:microsoft.com/office/officeart/2005/8/layout/hierarchy2"/>
    <dgm:cxn modelId="{E7477D0B-1CC0-4AF9-AF7A-F78103D50BB3}" type="presParOf" srcId="{41C65C0D-1E03-4AC3-BF99-B6085E8ED79B}" destId="{8BB1D885-84A2-45E1-8E0B-D93FB4A44A24}" srcOrd="0" destOrd="0" presId="urn:microsoft.com/office/officeart/2005/8/layout/hierarchy2"/>
    <dgm:cxn modelId="{EF4182C7-6716-4B17-9262-A4C8C6E49A13}" type="presParOf" srcId="{A4CDEDAF-1FDA-4330-93D5-993D256A4311}" destId="{E870D154-7443-4673-B943-27D0CA3F978F}" srcOrd="3" destOrd="0" presId="urn:microsoft.com/office/officeart/2005/8/layout/hierarchy2"/>
    <dgm:cxn modelId="{E01ED8AC-35B4-4EED-8F2A-7ABBA9A2DBF4}" type="presParOf" srcId="{E870D154-7443-4673-B943-27D0CA3F978F}" destId="{D753B1B0-B5BC-426D-B175-7CD0CA5A649A}" srcOrd="0" destOrd="0" presId="urn:microsoft.com/office/officeart/2005/8/layout/hierarchy2"/>
    <dgm:cxn modelId="{C3977C77-E018-4E0A-AEB1-979C34F27AC0}" type="presParOf" srcId="{E870D154-7443-4673-B943-27D0CA3F978F}" destId="{7582B06B-DF0C-4ADD-994C-620539FB0CC9}" srcOrd="1" destOrd="0" presId="urn:microsoft.com/office/officeart/2005/8/layout/hierarchy2"/>
    <dgm:cxn modelId="{739A6B10-6F21-4A4B-A9BF-F1C3CD89ADE4}" type="presParOf" srcId="{7582B06B-DF0C-4ADD-994C-620539FB0CC9}" destId="{1806256D-88D4-4BE2-9A8E-9D66A4FE0CDF}" srcOrd="0" destOrd="0" presId="urn:microsoft.com/office/officeart/2005/8/layout/hierarchy2"/>
    <dgm:cxn modelId="{FC64E79A-4D11-4827-B158-ADED3337D8E0}" type="presParOf" srcId="{1806256D-88D4-4BE2-9A8E-9D66A4FE0CDF}" destId="{4D434E07-FAA7-4044-AED3-9D295FBCE376}" srcOrd="0" destOrd="0" presId="urn:microsoft.com/office/officeart/2005/8/layout/hierarchy2"/>
    <dgm:cxn modelId="{2E4E2340-41A4-4E02-B1F9-2CD9B35E7C88}" type="presParOf" srcId="{7582B06B-DF0C-4ADD-994C-620539FB0CC9}" destId="{0EC06397-C8BB-4795-86A9-6211FA991C18}" srcOrd="1" destOrd="0" presId="urn:microsoft.com/office/officeart/2005/8/layout/hierarchy2"/>
    <dgm:cxn modelId="{BF9E47F3-9838-4B34-A757-F3E28E6B6F34}" type="presParOf" srcId="{0EC06397-C8BB-4795-86A9-6211FA991C18}" destId="{5609E181-FFD9-4C15-8688-97D0F6CA5A3D}" srcOrd="0" destOrd="0" presId="urn:microsoft.com/office/officeart/2005/8/layout/hierarchy2"/>
    <dgm:cxn modelId="{1B2B3E92-0C15-418C-B1A4-3B93474896B7}" type="presParOf" srcId="{0EC06397-C8BB-4795-86A9-6211FA991C18}" destId="{B6363E77-2E7F-444C-9408-F67F4B6625D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61C301-3A0F-434C-B182-DABCCD5EB76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D5DA43E-6217-40ED-B0FF-C37FEEEA451E}">
      <dgm:prSet phldrT="[Text]"/>
      <dgm:spPr/>
      <dgm:t>
        <a:bodyPr/>
        <a:lstStyle/>
        <a:p>
          <a:r>
            <a:rPr lang="en-US" b="1" dirty="0"/>
            <a:t>Champion </a:t>
          </a:r>
        </a:p>
        <a:p>
          <a:r>
            <a:rPr lang="en-US" dirty="0"/>
            <a:t>and Leadership Team</a:t>
          </a:r>
        </a:p>
      </dgm:t>
    </dgm:pt>
    <dgm:pt modelId="{4E541A7B-9AC2-4DA9-B65B-1AEC4422529E}" type="parTrans" cxnId="{CF91F4F5-B71D-4911-A43F-D9FE2CB9F3AD}">
      <dgm:prSet/>
      <dgm:spPr/>
      <dgm:t>
        <a:bodyPr/>
        <a:lstStyle/>
        <a:p>
          <a:endParaRPr lang="en-US"/>
        </a:p>
      </dgm:t>
    </dgm:pt>
    <dgm:pt modelId="{B5C056CF-73ED-45DF-B2E7-198140A0073A}" type="sibTrans" cxnId="{CF91F4F5-B71D-4911-A43F-D9FE2CB9F3AD}">
      <dgm:prSet/>
      <dgm:spPr/>
      <dgm:t>
        <a:bodyPr/>
        <a:lstStyle/>
        <a:p>
          <a:endParaRPr lang="en-US"/>
        </a:p>
      </dgm:t>
    </dgm:pt>
    <dgm:pt modelId="{BE007ED6-48AC-4795-98BF-A5A3BFC90A6E}">
      <dgm:prSet phldrT="[Text]"/>
      <dgm:spPr/>
      <dgm:t>
        <a:bodyPr/>
        <a:lstStyle/>
        <a:p>
          <a:r>
            <a:rPr lang="en-US" dirty="0"/>
            <a:t>Executive Director and Board Members</a:t>
          </a:r>
        </a:p>
      </dgm:t>
    </dgm:pt>
    <dgm:pt modelId="{6A66AA89-3B94-479C-87EE-BDEC04BBED19}" type="parTrans" cxnId="{C06B6603-B576-47B3-8D87-540DAE58D25D}">
      <dgm:prSet/>
      <dgm:spPr/>
      <dgm:t>
        <a:bodyPr/>
        <a:lstStyle/>
        <a:p>
          <a:endParaRPr lang="en-US"/>
        </a:p>
      </dgm:t>
    </dgm:pt>
    <dgm:pt modelId="{6C8B0C9A-0EEF-4CFD-A1C4-2AE6BAD2D065}" type="sibTrans" cxnId="{C06B6603-B576-47B3-8D87-540DAE58D25D}">
      <dgm:prSet/>
      <dgm:spPr/>
      <dgm:t>
        <a:bodyPr/>
        <a:lstStyle/>
        <a:p>
          <a:endParaRPr lang="en-US"/>
        </a:p>
      </dgm:t>
    </dgm:pt>
    <dgm:pt modelId="{C03A2762-CB2A-499A-86D2-CB349A8040F3}">
      <dgm:prSet phldrT="[Text]"/>
      <dgm:spPr/>
      <dgm:t>
        <a:bodyPr/>
        <a:lstStyle/>
        <a:p>
          <a:r>
            <a:rPr lang="en-US" dirty="0"/>
            <a:t>Resident Liaisons</a:t>
          </a:r>
        </a:p>
      </dgm:t>
    </dgm:pt>
    <dgm:pt modelId="{F92B4BC5-6204-4527-AD17-33F141389E96}" type="parTrans" cxnId="{B04A0A23-E99D-49FD-A20C-500C2D09CCFC}">
      <dgm:prSet/>
      <dgm:spPr/>
      <dgm:t>
        <a:bodyPr/>
        <a:lstStyle/>
        <a:p>
          <a:endParaRPr lang="en-US"/>
        </a:p>
      </dgm:t>
    </dgm:pt>
    <dgm:pt modelId="{0F007978-B626-485A-A95F-CEACC7166AC9}" type="sibTrans" cxnId="{B04A0A23-E99D-49FD-A20C-500C2D09CCFC}">
      <dgm:prSet/>
      <dgm:spPr/>
      <dgm:t>
        <a:bodyPr/>
        <a:lstStyle/>
        <a:p>
          <a:endParaRPr lang="en-US"/>
        </a:p>
      </dgm:t>
    </dgm:pt>
    <dgm:pt modelId="{4DB7FD6B-94DE-4D4D-909E-EC0B021B9CF4}">
      <dgm:prSet phldrT="[Text]"/>
      <dgm:spPr/>
      <dgm:t>
        <a:bodyPr/>
        <a:lstStyle/>
        <a:p>
          <a:r>
            <a:rPr lang="en-US" dirty="0"/>
            <a:t>Resident Advisory Boards</a:t>
          </a:r>
        </a:p>
      </dgm:t>
    </dgm:pt>
    <dgm:pt modelId="{9305DCC6-C323-4AD8-BEB3-2DBE77C76148}" type="parTrans" cxnId="{F649780C-04DD-4623-A069-F2D2CFE6FB09}">
      <dgm:prSet/>
      <dgm:spPr/>
      <dgm:t>
        <a:bodyPr/>
        <a:lstStyle/>
        <a:p>
          <a:endParaRPr lang="en-US"/>
        </a:p>
      </dgm:t>
    </dgm:pt>
    <dgm:pt modelId="{344F337E-B67B-4BA8-817A-7B6D7CFBF2CC}" type="sibTrans" cxnId="{F649780C-04DD-4623-A069-F2D2CFE6FB09}">
      <dgm:prSet/>
      <dgm:spPr/>
      <dgm:t>
        <a:bodyPr/>
        <a:lstStyle/>
        <a:p>
          <a:endParaRPr lang="en-US"/>
        </a:p>
      </dgm:t>
    </dgm:pt>
    <dgm:pt modelId="{2C3B348E-E624-42E7-8D83-0A61A62E8249}">
      <dgm:prSet phldrT="[Text]"/>
      <dgm:spPr/>
      <dgm:t>
        <a:bodyPr/>
        <a:lstStyle/>
        <a:p>
          <a:r>
            <a:rPr lang="en-US" dirty="0"/>
            <a:t>Building Managers</a:t>
          </a:r>
        </a:p>
      </dgm:t>
    </dgm:pt>
    <dgm:pt modelId="{9EB09286-E161-4081-ABDB-4E4152F755FE}" type="parTrans" cxnId="{02DF614D-7F6C-4F47-A429-DA88B3D17880}">
      <dgm:prSet/>
      <dgm:spPr/>
      <dgm:t>
        <a:bodyPr/>
        <a:lstStyle/>
        <a:p>
          <a:endParaRPr lang="en-US"/>
        </a:p>
      </dgm:t>
    </dgm:pt>
    <dgm:pt modelId="{D1DF7018-F6A2-49B0-BF62-6E12675D1EE7}" type="sibTrans" cxnId="{02DF614D-7F6C-4F47-A429-DA88B3D17880}">
      <dgm:prSet/>
      <dgm:spPr/>
      <dgm:t>
        <a:bodyPr/>
        <a:lstStyle/>
        <a:p>
          <a:endParaRPr lang="en-US"/>
        </a:p>
      </dgm:t>
    </dgm:pt>
    <dgm:pt modelId="{E42FB6BB-DE24-413D-9435-168215F9741F}" type="pres">
      <dgm:prSet presAssocID="{CD61C301-3A0F-434C-B182-DABCCD5EB76E}" presName="diagram" presStyleCnt="0">
        <dgm:presLayoutVars>
          <dgm:chMax val="1"/>
          <dgm:dir/>
          <dgm:animLvl val="ctr"/>
          <dgm:resizeHandles val="exact"/>
        </dgm:presLayoutVars>
      </dgm:prSet>
      <dgm:spPr/>
    </dgm:pt>
    <dgm:pt modelId="{A980FDEB-44EB-4916-BF7F-38AE51894CBC}" type="pres">
      <dgm:prSet presAssocID="{CD61C301-3A0F-434C-B182-DABCCD5EB76E}" presName="matrix" presStyleCnt="0"/>
      <dgm:spPr/>
    </dgm:pt>
    <dgm:pt modelId="{03DC6B5D-F612-42E8-9D51-9B500576996F}" type="pres">
      <dgm:prSet presAssocID="{CD61C301-3A0F-434C-B182-DABCCD5EB76E}" presName="tile1" presStyleLbl="node1" presStyleIdx="0" presStyleCnt="4"/>
      <dgm:spPr/>
    </dgm:pt>
    <dgm:pt modelId="{6FFAE2A6-41F4-431D-9958-E483AB78CA37}" type="pres">
      <dgm:prSet presAssocID="{CD61C301-3A0F-434C-B182-DABCCD5EB76E}" presName="tile1text" presStyleLbl="node1" presStyleIdx="0" presStyleCnt="4">
        <dgm:presLayoutVars>
          <dgm:chMax val="0"/>
          <dgm:chPref val="0"/>
          <dgm:bulletEnabled val="1"/>
        </dgm:presLayoutVars>
      </dgm:prSet>
      <dgm:spPr/>
    </dgm:pt>
    <dgm:pt modelId="{3AF424AA-C59D-4258-9652-FD27095F2248}" type="pres">
      <dgm:prSet presAssocID="{CD61C301-3A0F-434C-B182-DABCCD5EB76E}" presName="tile2" presStyleLbl="node1" presStyleIdx="1" presStyleCnt="4"/>
      <dgm:spPr/>
    </dgm:pt>
    <dgm:pt modelId="{299B4993-0E6F-4835-A96D-A9D815EAA4B7}" type="pres">
      <dgm:prSet presAssocID="{CD61C301-3A0F-434C-B182-DABCCD5EB76E}" presName="tile2text" presStyleLbl="node1" presStyleIdx="1" presStyleCnt="4">
        <dgm:presLayoutVars>
          <dgm:chMax val="0"/>
          <dgm:chPref val="0"/>
          <dgm:bulletEnabled val="1"/>
        </dgm:presLayoutVars>
      </dgm:prSet>
      <dgm:spPr/>
    </dgm:pt>
    <dgm:pt modelId="{92623AA6-DE97-47DB-AFC7-4D3C59E2DB3A}" type="pres">
      <dgm:prSet presAssocID="{CD61C301-3A0F-434C-B182-DABCCD5EB76E}" presName="tile3" presStyleLbl="node1" presStyleIdx="2" presStyleCnt="4"/>
      <dgm:spPr/>
    </dgm:pt>
    <dgm:pt modelId="{87247969-1E67-4C8A-8795-ADFE044BAEA3}" type="pres">
      <dgm:prSet presAssocID="{CD61C301-3A0F-434C-B182-DABCCD5EB76E}" presName="tile3text" presStyleLbl="node1" presStyleIdx="2" presStyleCnt="4">
        <dgm:presLayoutVars>
          <dgm:chMax val="0"/>
          <dgm:chPref val="0"/>
          <dgm:bulletEnabled val="1"/>
        </dgm:presLayoutVars>
      </dgm:prSet>
      <dgm:spPr/>
    </dgm:pt>
    <dgm:pt modelId="{ECA9899B-B411-42FB-BF1A-00B27466D5B8}" type="pres">
      <dgm:prSet presAssocID="{CD61C301-3A0F-434C-B182-DABCCD5EB76E}" presName="tile4" presStyleLbl="node1" presStyleIdx="3" presStyleCnt="4"/>
      <dgm:spPr/>
    </dgm:pt>
    <dgm:pt modelId="{76A1BC59-30FB-4E80-9917-628460333A1C}" type="pres">
      <dgm:prSet presAssocID="{CD61C301-3A0F-434C-B182-DABCCD5EB76E}" presName="tile4text" presStyleLbl="node1" presStyleIdx="3" presStyleCnt="4">
        <dgm:presLayoutVars>
          <dgm:chMax val="0"/>
          <dgm:chPref val="0"/>
          <dgm:bulletEnabled val="1"/>
        </dgm:presLayoutVars>
      </dgm:prSet>
      <dgm:spPr/>
    </dgm:pt>
    <dgm:pt modelId="{DF7CBFDB-5A89-42F2-9FCD-8F1B6E7F735B}" type="pres">
      <dgm:prSet presAssocID="{CD61C301-3A0F-434C-B182-DABCCD5EB76E}" presName="centerTile" presStyleLbl="fgShp" presStyleIdx="0" presStyleCnt="1">
        <dgm:presLayoutVars>
          <dgm:chMax val="0"/>
          <dgm:chPref val="0"/>
        </dgm:presLayoutVars>
      </dgm:prSet>
      <dgm:spPr/>
    </dgm:pt>
  </dgm:ptLst>
  <dgm:cxnLst>
    <dgm:cxn modelId="{C06B6603-B576-47B3-8D87-540DAE58D25D}" srcId="{4D5DA43E-6217-40ED-B0FF-C37FEEEA451E}" destId="{BE007ED6-48AC-4795-98BF-A5A3BFC90A6E}" srcOrd="0" destOrd="0" parTransId="{6A66AA89-3B94-479C-87EE-BDEC04BBED19}" sibTransId="{6C8B0C9A-0EEF-4CFD-A1C4-2AE6BAD2D065}"/>
    <dgm:cxn modelId="{F649780C-04DD-4623-A069-F2D2CFE6FB09}" srcId="{4D5DA43E-6217-40ED-B0FF-C37FEEEA451E}" destId="{4DB7FD6B-94DE-4D4D-909E-EC0B021B9CF4}" srcOrd="2" destOrd="0" parTransId="{9305DCC6-C323-4AD8-BEB3-2DBE77C76148}" sibTransId="{344F337E-B67B-4BA8-817A-7B6D7CFBF2CC}"/>
    <dgm:cxn modelId="{D7990516-1B23-4D2C-B8E6-DEC90CA9602B}" type="presOf" srcId="{BE007ED6-48AC-4795-98BF-A5A3BFC90A6E}" destId="{03DC6B5D-F612-42E8-9D51-9B500576996F}" srcOrd="0" destOrd="0" presId="urn:microsoft.com/office/officeart/2005/8/layout/matrix1"/>
    <dgm:cxn modelId="{D89CF416-14EC-4714-B1FE-1F3D827BFBF1}" type="presOf" srcId="{4DB7FD6B-94DE-4D4D-909E-EC0B021B9CF4}" destId="{92623AA6-DE97-47DB-AFC7-4D3C59E2DB3A}" srcOrd="0" destOrd="0" presId="urn:microsoft.com/office/officeart/2005/8/layout/matrix1"/>
    <dgm:cxn modelId="{B04A0A23-E99D-49FD-A20C-500C2D09CCFC}" srcId="{4D5DA43E-6217-40ED-B0FF-C37FEEEA451E}" destId="{C03A2762-CB2A-499A-86D2-CB349A8040F3}" srcOrd="1" destOrd="0" parTransId="{F92B4BC5-6204-4527-AD17-33F141389E96}" sibTransId="{0F007978-B626-485A-A95F-CEACC7166AC9}"/>
    <dgm:cxn modelId="{138FD225-D058-4205-87B0-8B4F73481C45}" type="presOf" srcId="{CD61C301-3A0F-434C-B182-DABCCD5EB76E}" destId="{E42FB6BB-DE24-413D-9435-168215F9741F}" srcOrd="0" destOrd="0" presId="urn:microsoft.com/office/officeart/2005/8/layout/matrix1"/>
    <dgm:cxn modelId="{9BE46033-EE1D-4A0D-A81E-898DE9495D94}" type="presOf" srcId="{2C3B348E-E624-42E7-8D83-0A61A62E8249}" destId="{ECA9899B-B411-42FB-BF1A-00B27466D5B8}" srcOrd="0" destOrd="0" presId="urn:microsoft.com/office/officeart/2005/8/layout/matrix1"/>
    <dgm:cxn modelId="{2AB13A43-6A95-46CF-9E0A-11E960B5E1D5}" type="presOf" srcId="{4D5DA43E-6217-40ED-B0FF-C37FEEEA451E}" destId="{DF7CBFDB-5A89-42F2-9FCD-8F1B6E7F735B}" srcOrd="0" destOrd="0" presId="urn:microsoft.com/office/officeart/2005/8/layout/matrix1"/>
    <dgm:cxn modelId="{02DF614D-7F6C-4F47-A429-DA88B3D17880}" srcId="{4D5DA43E-6217-40ED-B0FF-C37FEEEA451E}" destId="{2C3B348E-E624-42E7-8D83-0A61A62E8249}" srcOrd="3" destOrd="0" parTransId="{9EB09286-E161-4081-ABDB-4E4152F755FE}" sibTransId="{D1DF7018-F6A2-49B0-BF62-6E12675D1EE7}"/>
    <dgm:cxn modelId="{A4E8977A-76A2-4302-B2CB-96BF7393A312}" type="presOf" srcId="{C03A2762-CB2A-499A-86D2-CB349A8040F3}" destId="{299B4993-0E6F-4835-A96D-A9D815EAA4B7}" srcOrd="1" destOrd="0" presId="urn:microsoft.com/office/officeart/2005/8/layout/matrix1"/>
    <dgm:cxn modelId="{0F1942A2-6295-415D-9AC6-978EFE21148B}" type="presOf" srcId="{2C3B348E-E624-42E7-8D83-0A61A62E8249}" destId="{76A1BC59-30FB-4E80-9917-628460333A1C}" srcOrd="1" destOrd="0" presId="urn:microsoft.com/office/officeart/2005/8/layout/matrix1"/>
    <dgm:cxn modelId="{173F34A5-3B16-48C9-8148-CCF8AB84F9C2}" type="presOf" srcId="{C03A2762-CB2A-499A-86D2-CB349A8040F3}" destId="{3AF424AA-C59D-4258-9652-FD27095F2248}" srcOrd="0" destOrd="0" presId="urn:microsoft.com/office/officeart/2005/8/layout/matrix1"/>
    <dgm:cxn modelId="{185033CD-677B-429D-B117-760033D7B358}" type="presOf" srcId="{BE007ED6-48AC-4795-98BF-A5A3BFC90A6E}" destId="{6FFAE2A6-41F4-431D-9958-E483AB78CA37}" srcOrd="1" destOrd="0" presId="urn:microsoft.com/office/officeart/2005/8/layout/matrix1"/>
    <dgm:cxn modelId="{F54906DB-750A-47CD-9FBC-854E88FFB43E}" type="presOf" srcId="{4DB7FD6B-94DE-4D4D-909E-EC0B021B9CF4}" destId="{87247969-1E67-4C8A-8795-ADFE044BAEA3}" srcOrd="1" destOrd="0" presId="urn:microsoft.com/office/officeart/2005/8/layout/matrix1"/>
    <dgm:cxn modelId="{CF91F4F5-B71D-4911-A43F-D9FE2CB9F3AD}" srcId="{CD61C301-3A0F-434C-B182-DABCCD5EB76E}" destId="{4D5DA43E-6217-40ED-B0FF-C37FEEEA451E}" srcOrd="0" destOrd="0" parTransId="{4E541A7B-9AC2-4DA9-B65B-1AEC4422529E}" sibTransId="{B5C056CF-73ED-45DF-B2E7-198140A0073A}"/>
    <dgm:cxn modelId="{AB52DFF3-7D94-40B0-BC23-B6141D9D3D24}" type="presParOf" srcId="{E42FB6BB-DE24-413D-9435-168215F9741F}" destId="{A980FDEB-44EB-4916-BF7F-38AE51894CBC}" srcOrd="0" destOrd="0" presId="urn:microsoft.com/office/officeart/2005/8/layout/matrix1"/>
    <dgm:cxn modelId="{C43485BF-D7C6-4F35-9A54-B1E09496F103}" type="presParOf" srcId="{A980FDEB-44EB-4916-BF7F-38AE51894CBC}" destId="{03DC6B5D-F612-42E8-9D51-9B500576996F}" srcOrd="0" destOrd="0" presId="urn:microsoft.com/office/officeart/2005/8/layout/matrix1"/>
    <dgm:cxn modelId="{E1B12045-8BEE-4BCD-B8D1-A7B2485F164A}" type="presParOf" srcId="{A980FDEB-44EB-4916-BF7F-38AE51894CBC}" destId="{6FFAE2A6-41F4-431D-9958-E483AB78CA37}" srcOrd="1" destOrd="0" presId="urn:microsoft.com/office/officeart/2005/8/layout/matrix1"/>
    <dgm:cxn modelId="{140C2280-B239-4636-9FEC-1B3C10BB7BE2}" type="presParOf" srcId="{A980FDEB-44EB-4916-BF7F-38AE51894CBC}" destId="{3AF424AA-C59D-4258-9652-FD27095F2248}" srcOrd="2" destOrd="0" presId="urn:microsoft.com/office/officeart/2005/8/layout/matrix1"/>
    <dgm:cxn modelId="{846ED352-2B92-4490-B33C-E607D354A6A5}" type="presParOf" srcId="{A980FDEB-44EB-4916-BF7F-38AE51894CBC}" destId="{299B4993-0E6F-4835-A96D-A9D815EAA4B7}" srcOrd="3" destOrd="0" presId="urn:microsoft.com/office/officeart/2005/8/layout/matrix1"/>
    <dgm:cxn modelId="{B69E77F2-8A83-472D-9441-01058EDDC73C}" type="presParOf" srcId="{A980FDEB-44EB-4916-BF7F-38AE51894CBC}" destId="{92623AA6-DE97-47DB-AFC7-4D3C59E2DB3A}" srcOrd="4" destOrd="0" presId="urn:microsoft.com/office/officeart/2005/8/layout/matrix1"/>
    <dgm:cxn modelId="{BE7A568F-52D2-43A5-95B0-B54DB73CD4CF}" type="presParOf" srcId="{A980FDEB-44EB-4916-BF7F-38AE51894CBC}" destId="{87247969-1E67-4C8A-8795-ADFE044BAEA3}" srcOrd="5" destOrd="0" presId="urn:microsoft.com/office/officeart/2005/8/layout/matrix1"/>
    <dgm:cxn modelId="{3B5436BC-18D6-4F0B-9BA5-7BD33DD8EEE4}" type="presParOf" srcId="{A980FDEB-44EB-4916-BF7F-38AE51894CBC}" destId="{ECA9899B-B411-42FB-BF1A-00B27466D5B8}" srcOrd="6" destOrd="0" presId="urn:microsoft.com/office/officeart/2005/8/layout/matrix1"/>
    <dgm:cxn modelId="{AED1F004-CF6A-4B55-ACBF-27A37B4AF01B}" type="presParOf" srcId="{A980FDEB-44EB-4916-BF7F-38AE51894CBC}" destId="{76A1BC59-30FB-4E80-9917-628460333A1C}" srcOrd="7" destOrd="0" presId="urn:microsoft.com/office/officeart/2005/8/layout/matrix1"/>
    <dgm:cxn modelId="{78A89070-BDBE-4591-855E-F726C8EDFDB3}" type="presParOf" srcId="{E42FB6BB-DE24-413D-9435-168215F9741F}" destId="{DF7CBFDB-5A89-42F2-9FCD-8F1B6E7F735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F7C6F2-9FA6-4F34-8BF4-1F680A3B6A8E}" type="doc">
      <dgm:prSet loTypeId="urn:microsoft.com/office/officeart/2005/8/layout/process1" loCatId="process" qsTypeId="urn:microsoft.com/office/officeart/2005/8/quickstyle/simple1" qsCatId="simple" csTypeId="urn:microsoft.com/office/officeart/2005/8/colors/accent1_2" csCatId="accent1" phldr="1"/>
      <dgm:spPr/>
    </dgm:pt>
    <dgm:pt modelId="{39EDD1B9-D8F2-441A-A9D8-167869D207B6}">
      <dgm:prSet phldrT="[Text]"/>
      <dgm:spPr/>
      <dgm:t>
        <a:bodyPr/>
        <a:lstStyle/>
        <a:p>
          <a:r>
            <a:rPr lang="en-US" dirty="0"/>
            <a:t>Continued cultivation of relationship</a:t>
          </a:r>
        </a:p>
      </dgm:t>
    </dgm:pt>
    <dgm:pt modelId="{7E65BAE3-393B-4A77-921F-5588EEAEEBF3}" type="parTrans" cxnId="{B73747FB-5166-487E-80BB-EDF4CD514322}">
      <dgm:prSet/>
      <dgm:spPr/>
      <dgm:t>
        <a:bodyPr/>
        <a:lstStyle/>
        <a:p>
          <a:endParaRPr lang="en-US"/>
        </a:p>
      </dgm:t>
    </dgm:pt>
    <dgm:pt modelId="{52DF486F-EBE8-4777-A9FE-CA6EDB9D7BB2}" type="sibTrans" cxnId="{B73747FB-5166-487E-80BB-EDF4CD514322}">
      <dgm:prSet/>
      <dgm:spPr/>
      <dgm:t>
        <a:bodyPr/>
        <a:lstStyle/>
        <a:p>
          <a:endParaRPr lang="en-US" dirty="0"/>
        </a:p>
      </dgm:t>
    </dgm:pt>
    <dgm:pt modelId="{5485987F-BA9C-497C-BE89-D4CE88778ADE}">
      <dgm:prSet phldrT="[Text]"/>
      <dgm:spPr/>
      <dgm:t>
        <a:bodyPr/>
        <a:lstStyle/>
        <a:p>
          <a:r>
            <a:rPr lang="en-US" dirty="0"/>
            <a:t>Trust</a:t>
          </a:r>
        </a:p>
      </dgm:t>
    </dgm:pt>
    <dgm:pt modelId="{8E456F3F-E838-4E53-8F8B-F59789FEE374}" type="parTrans" cxnId="{82D9C0E3-AED1-4605-9899-7FA3910FA588}">
      <dgm:prSet/>
      <dgm:spPr/>
      <dgm:t>
        <a:bodyPr/>
        <a:lstStyle/>
        <a:p>
          <a:endParaRPr lang="en-US"/>
        </a:p>
      </dgm:t>
    </dgm:pt>
    <dgm:pt modelId="{DD4AD7EA-D183-49B8-BEFF-B1712664AD48}" type="sibTrans" cxnId="{82D9C0E3-AED1-4605-9899-7FA3910FA588}">
      <dgm:prSet/>
      <dgm:spPr/>
      <dgm:t>
        <a:bodyPr/>
        <a:lstStyle/>
        <a:p>
          <a:endParaRPr lang="en-US" dirty="0"/>
        </a:p>
      </dgm:t>
    </dgm:pt>
    <dgm:pt modelId="{CD020104-D994-45EE-8ACF-680B83D9E303}">
      <dgm:prSet phldrT="[Text]"/>
      <dgm:spPr/>
      <dgm:t>
        <a:bodyPr/>
        <a:lstStyle/>
        <a:p>
          <a:r>
            <a:rPr lang="en-US" dirty="0"/>
            <a:t>Commitment and Engagement</a:t>
          </a:r>
        </a:p>
      </dgm:t>
    </dgm:pt>
    <dgm:pt modelId="{306D79B3-86A1-4FBE-8E68-8C98D6EEBAD0}" type="parTrans" cxnId="{A7430F3A-4E2F-427C-8480-CBE456C78B2E}">
      <dgm:prSet/>
      <dgm:spPr/>
      <dgm:t>
        <a:bodyPr/>
        <a:lstStyle/>
        <a:p>
          <a:endParaRPr lang="en-US"/>
        </a:p>
      </dgm:t>
    </dgm:pt>
    <dgm:pt modelId="{883DDDCC-7F17-4C3F-95BE-B28939F40962}" type="sibTrans" cxnId="{A7430F3A-4E2F-427C-8480-CBE456C78B2E}">
      <dgm:prSet/>
      <dgm:spPr/>
      <dgm:t>
        <a:bodyPr/>
        <a:lstStyle/>
        <a:p>
          <a:endParaRPr lang="en-US"/>
        </a:p>
      </dgm:t>
    </dgm:pt>
    <dgm:pt modelId="{2C54EF6C-CB4E-4749-8F13-439249890DCF}" type="pres">
      <dgm:prSet presAssocID="{ADF7C6F2-9FA6-4F34-8BF4-1F680A3B6A8E}" presName="Name0" presStyleCnt="0">
        <dgm:presLayoutVars>
          <dgm:dir/>
          <dgm:resizeHandles val="exact"/>
        </dgm:presLayoutVars>
      </dgm:prSet>
      <dgm:spPr/>
    </dgm:pt>
    <dgm:pt modelId="{807C9E7E-1A12-4822-8378-D39B2501F764}" type="pres">
      <dgm:prSet presAssocID="{39EDD1B9-D8F2-441A-A9D8-167869D207B6}" presName="node" presStyleLbl="node1" presStyleIdx="0" presStyleCnt="3">
        <dgm:presLayoutVars>
          <dgm:bulletEnabled val="1"/>
        </dgm:presLayoutVars>
      </dgm:prSet>
      <dgm:spPr/>
    </dgm:pt>
    <dgm:pt modelId="{895ADBDB-594D-4596-BA75-13A32EBC3C35}" type="pres">
      <dgm:prSet presAssocID="{52DF486F-EBE8-4777-A9FE-CA6EDB9D7BB2}" presName="sibTrans" presStyleLbl="sibTrans2D1" presStyleIdx="0" presStyleCnt="2"/>
      <dgm:spPr/>
    </dgm:pt>
    <dgm:pt modelId="{52F41A3E-6268-487F-A3B6-95FD03966FEC}" type="pres">
      <dgm:prSet presAssocID="{52DF486F-EBE8-4777-A9FE-CA6EDB9D7BB2}" presName="connectorText" presStyleLbl="sibTrans2D1" presStyleIdx="0" presStyleCnt="2"/>
      <dgm:spPr/>
    </dgm:pt>
    <dgm:pt modelId="{2C91BEA7-0C45-4AB0-98C0-274D2943724B}" type="pres">
      <dgm:prSet presAssocID="{5485987F-BA9C-497C-BE89-D4CE88778ADE}" presName="node" presStyleLbl="node1" presStyleIdx="1" presStyleCnt="3">
        <dgm:presLayoutVars>
          <dgm:bulletEnabled val="1"/>
        </dgm:presLayoutVars>
      </dgm:prSet>
      <dgm:spPr/>
    </dgm:pt>
    <dgm:pt modelId="{1195CCBD-5C66-41D8-8710-6E885C9D5B1F}" type="pres">
      <dgm:prSet presAssocID="{DD4AD7EA-D183-49B8-BEFF-B1712664AD48}" presName="sibTrans" presStyleLbl="sibTrans2D1" presStyleIdx="1" presStyleCnt="2"/>
      <dgm:spPr/>
    </dgm:pt>
    <dgm:pt modelId="{18CD1601-19A1-4C66-A1CC-F7DE61CFF400}" type="pres">
      <dgm:prSet presAssocID="{DD4AD7EA-D183-49B8-BEFF-B1712664AD48}" presName="connectorText" presStyleLbl="sibTrans2D1" presStyleIdx="1" presStyleCnt="2"/>
      <dgm:spPr/>
    </dgm:pt>
    <dgm:pt modelId="{4A1F7FFE-71E1-4090-8FEA-4C5F288958C1}" type="pres">
      <dgm:prSet presAssocID="{CD020104-D994-45EE-8ACF-680B83D9E303}" presName="node" presStyleLbl="node1" presStyleIdx="2" presStyleCnt="3">
        <dgm:presLayoutVars>
          <dgm:bulletEnabled val="1"/>
        </dgm:presLayoutVars>
      </dgm:prSet>
      <dgm:spPr/>
    </dgm:pt>
  </dgm:ptLst>
  <dgm:cxnLst>
    <dgm:cxn modelId="{14F3E206-7DF1-4421-8B01-A68DA476E3DD}" type="presOf" srcId="{DD4AD7EA-D183-49B8-BEFF-B1712664AD48}" destId="{1195CCBD-5C66-41D8-8710-6E885C9D5B1F}" srcOrd="0" destOrd="0" presId="urn:microsoft.com/office/officeart/2005/8/layout/process1"/>
    <dgm:cxn modelId="{E33E8C18-F528-4C6E-8F68-04C7B743F78F}" type="presOf" srcId="{5485987F-BA9C-497C-BE89-D4CE88778ADE}" destId="{2C91BEA7-0C45-4AB0-98C0-274D2943724B}" srcOrd="0" destOrd="0" presId="urn:microsoft.com/office/officeart/2005/8/layout/process1"/>
    <dgm:cxn modelId="{BBDDD12F-8551-480B-9AB7-E667F16876D2}" type="presOf" srcId="{52DF486F-EBE8-4777-A9FE-CA6EDB9D7BB2}" destId="{895ADBDB-594D-4596-BA75-13A32EBC3C35}" srcOrd="0" destOrd="0" presId="urn:microsoft.com/office/officeart/2005/8/layout/process1"/>
    <dgm:cxn modelId="{A7430F3A-4E2F-427C-8480-CBE456C78B2E}" srcId="{ADF7C6F2-9FA6-4F34-8BF4-1F680A3B6A8E}" destId="{CD020104-D994-45EE-8ACF-680B83D9E303}" srcOrd="2" destOrd="0" parTransId="{306D79B3-86A1-4FBE-8E68-8C98D6EEBAD0}" sibTransId="{883DDDCC-7F17-4C3F-95BE-B28939F40962}"/>
    <dgm:cxn modelId="{E2D6083B-DA79-4C68-A1B0-52243AFFD228}" type="presOf" srcId="{CD020104-D994-45EE-8ACF-680B83D9E303}" destId="{4A1F7FFE-71E1-4090-8FEA-4C5F288958C1}" srcOrd="0" destOrd="0" presId="urn:microsoft.com/office/officeart/2005/8/layout/process1"/>
    <dgm:cxn modelId="{CC452B8B-A365-4E35-B0B0-CDDDEC3034C0}" type="presOf" srcId="{DD4AD7EA-D183-49B8-BEFF-B1712664AD48}" destId="{18CD1601-19A1-4C66-A1CC-F7DE61CFF400}" srcOrd="1" destOrd="0" presId="urn:microsoft.com/office/officeart/2005/8/layout/process1"/>
    <dgm:cxn modelId="{3ECF78A3-ADF7-427B-A15A-85E794B7A366}" type="presOf" srcId="{ADF7C6F2-9FA6-4F34-8BF4-1F680A3B6A8E}" destId="{2C54EF6C-CB4E-4749-8F13-439249890DCF}" srcOrd="0" destOrd="0" presId="urn:microsoft.com/office/officeart/2005/8/layout/process1"/>
    <dgm:cxn modelId="{5C5C0EB6-E23E-46A4-B56C-AD9851C8AF14}" type="presOf" srcId="{52DF486F-EBE8-4777-A9FE-CA6EDB9D7BB2}" destId="{52F41A3E-6268-487F-A3B6-95FD03966FEC}" srcOrd="1" destOrd="0" presId="urn:microsoft.com/office/officeart/2005/8/layout/process1"/>
    <dgm:cxn modelId="{0730FBCA-E335-45D0-A493-A6A97D613F50}" type="presOf" srcId="{39EDD1B9-D8F2-441A-A9D8-167869D207B6}" destId="{807C9E7E-1A12-4822-8378-D39B2501F764}" srcOrd="0" destOrd="0" presId="urn:microsoft.com/office/officeart/2005/8/layout/process1"/>
    <dgm:cxn modelId="{82D9C0E3-AED1-4605-9899-7FA3910FA588}" srcId="{ADF7C6F2-9FA6-4F34-8BF4-1F680A3B6A8E}" destId="{5485987F-BA9C-497C-BE89-D4CE88778ADE}" srcOrd="1" destOrd="0" parTransId="{8E456F3F-E838-4E53-8F8B-F59789FEE374}" sibTransId="{DD4AD7EA-D183-49B8-BEFF-B1712664AD48}"/>
    <dgm:cxn modelId="{B73747FB-5166-487E-80BB-EDF4CD514322}" srcId="{ADF7C6F2-9FA6-4F34-8BF4-1F680A3B6A8E}" destId="{39EDD1B9-D8F2-441A-A9D8-167869D207B6}" srcOrd="0" destOrd="0" parTransId="{7E65BAE3-393B-4A77-921F-5588EEAEEBF3}" sibTransId="{52DF486F-EBE8-4777-A9FE-CA6EDB9D7BB2}"/>
    <dgm:cxn modelId="{8D8CA1DC-3773-46BC-AD6A-2FF8FB075404}" type="presParOf" srcId="{2C54EF6C-CB4E-4749-8F13-439249890DCF}" destId="{807C9E7E-1A12-4822-8378-D39B2501F764}" srcOrd="0" destOrd="0" presId="urn:microsoft.com/office/officeart/2005/8/layout/process1"/>
    <dgm:cxn modelId="{43EF9078-CCBF-4B70-B68B-B6123B4ED5D7}" type="presParOf" srcId="{2C54EF6C-CB4E-4749-8F13-439249890DCF}" destId="{895ADBDB-594D-4596-BA75-13A32EBC3C35}" srcOrd="1" destOrd="0" presId="urn:microsoft.com/office/officeart/2005/8/layout/process1"/>
    <dgm:cxn modelId="{60A033C7-BDDA-4B8C-A14D-11EBD2B41748}" type="presParOf" srcId="{895ADBDB-594D-4596-BA75-13A32EBC3C35}" destId="{52F41A3E-6268-487F-A3B6-95FD03966FEC}" srcOrd="0" destOrd="0" presId="urn:microsoft.com/office/officeart/2005/8/layout/process1"/>
    <dgm:cxn modelId="{3D8DFCB6-0F4B-4250-B3D5-087BE24CF86D}" type="presParOf" srcId="{2C54EF6C-CB4E-4749-8F13-439249890DCF}" destId="{2C91BEA7-0C45-4AB0-98C0-274D2943724B}" srcOrd="2" destOrd="0" presId="urn:microsoft.com/office/officeart/2005/8/layout/process1"/>
    <dgm:cxn modelId="{5ACE4A4F-9FDE-4348-A142-351C38BDF877}" type="presParOf" srcId="{2C54EF6C-CB4E-4749-8F13-439249890DCF}" destId="{1195CCBD-5C66-41D8-8710-6E885C9D5B1F}" srcOrd="3" destOrd="0" presId="urn:microsoft.com/office/officeart/2005/8/layout/process1"/>
    <dgm:cxn modelId="{6DFA55F2-4045-4C5D-AC43-631D04C03E1B}" type="presParOf" srcId="{1195CCBD-5C66-41D8-8710-6E885C9D5B1F}" destId="{18CD1601-19A1-4C66-A1CC-F7DE61CFF400}" srcOrd="0" destOrd="0" presId="urn:microsoft.com/office/officeart/2005/8/layout/process1"/>
    <dgm:cxn modelId="{86892F50-AFAF-4888-AC9D-69391B3F3C0F}" type="presParOf" srcId="{2C54EF6C-CB4E-4749-8F13-439249890DCF}" destId="{4A1F7FFE-71E1-4090-8FEA-4C5F288958C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5829D2-E403-43F4-A3F2-638C7C5C8DCA}"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4C84F282-D1C9-419C-95FE-2E05A11BB11F}">
      <dgm:prSet phldrT="[Text]"/>
      <dgm:spPr/>
      <dgm:t>
        <a:bodyPr/>
        <a:lstStyle/>
        <a:p>
          <a:r>
            <a:rPr lang="en-US" dirty="0"/>
            <a:t>HACC needed to address health in their mission</a:t>
          </a:r>
        </a:p>
      </dgm:t>
    </dgm:pt>
    <dgm:pt modelId="{F12879A6-B61C-4AC1-8445-78725C446DFA}" type="parTrans" cxnId="{C79AD3D3-6939-4340-BBC1-E2E7A179B6A8}">
      <dgm:prSet/>
      <dgm:spPr/>
      <dgm:t>
        <a:bodyPr/>
        <a:lstStyle/>
        <a:p>
          <a:endParaRPr lang="en-US"/>
        </a:p>
      </dgm:t>
    </dgm:pt>
    <dgm:pt modelId="{7CC4EFC7-AF51-4CB4-8109-A8E0887A3093}" type="sibTrans" cxnId="{C79AD3D3-6939-4340-BBC1-E2E7A179B6A8}">
      <dgm:prSet/>
      <dgm:spPr/>
      <dgm:t>
        <a:bodyPr/>
        <a:lstStyle/>
        <a:p>
          <a:endParaRPr lang="en-US"/>
        </a:p>
      </dgm:t>
    </dgm:pt>
    <dgm:pt modelId="{6A9E9950-9F8D-4D74-9E7F-1D099918E662}">
      <dgm:prSet phldrT="[Text]"/>
      <dgm:spPr/>
      <dgm:t>
        <a:bodyPr/>
        <a:lstStyle/>
        <a:p>
          <a:r>
            <a:rPr lang="en-US" dirty="0"/>
            <a:t>CCDPH needed to address social determinants of health</a:t>
          </a:r>
        </a:p>
      </dgm:t>
    </dgm:pt>
    <dgm:pt modelId="{EAC2C227-7F8A-4A4E-9398-D9A4E480A54C}" type="parTrans" cxnId="{2796BE37-C4D4-4268-908D-EC6BC99EF084}">
      <dgm:prSet/>
      <dgm:spPr/>
      <dgm:t>
        <a:bodyPr/>
        <a:lstStyle/>
        <a:p>
          <a:endParaRPr lang="en-US"/>
        </a:p>
      </dgm:t>
    </dgm:pt>
    <dgm:pt modelId="{BBF105E3-4DEE-4318-9FF1-DF7F038EF241}" type="sibTrans" cxnId="{2796BE37-C4D4-4268-908D-EC6BC99EF084}">
      <dgm:prSet/>
      <dgm:spPr/>
      <dgm:t>
        <a:bodyPr/>
        <a:lstStyle/>
        <a:p>
          <a:endParaRPr lang="en-US"/>
        </a:p>
      </dgm:t>
    </dgm:pt>
    <dgm:pt modelId="{9C1AB272-2349-4E3B-B2A7-3E59AC7E6E49}" type="pres">
      <dgm:prSet presAssocID="{485829D2-E403-43F4-A3F2-638C7C5C8DCA}" presName="Name0" presStyleCnt="0">
        <dgm:presLayoutVars>
          <dgm:chMax val="2"/>
          <dgm:chPref val="2"/>
          <dgm:animLvl val="lvl"/>
        </dgm:presLayoutVars>
      </dgm:prSet>
      <dgm:spPr/>
    </dgm:pt>
    <dgm:pt modelId="{BA9D9E2A-5921-4620-B5C5-9B9D4D5F7326}" type="pres">
      <dgm:prSet presAssocID="{485829D2-E403-43F4-A3F2-638C7C5C8DCA}" presName="LeftText" presStyleLbl="revTx" presStyleIdx="0" presStyleCnt="0">
        <dgm:presLayoutVars>
          <dgm:bulletEnabled val="1"/>
        </dgm:presLayoutVars>
      </dgm:prSet>
      <dgm:spPr/>
    </dgm:pt>
    <dgm:pt modelId="{49255151-20EC-4F1D-9DD0-5109EC52C2AA}" type="pres">
      <dgm:prSet presAssocID="{485829D2-E403-43F4-A3F2-638C7C5C8DCA}" presName="LeftNode" presStyleLbl="bgImgPlace1" presStyleIdx="0" presStyleCnt="2">
        <dgm:presLayoutVars>
          <dgm:chMax val="2"/>
          <dgm:chPref val="2"/>
        </dgm:presLayoutVars>
      </dgm:prSet>
      <dgm:spPr/>
    </dgm:pt>
    <dgm:pt modelId="{1D9BA583-A9FD-419B-8185-2F76A3861F5E}" type="pres">
      <dgm:prSet presAssocID="{485829D2-E403-43F4-A3F2-638C7C5C8DCA}" presName="RightText" presStyleLbl="revTx" presStyleIdx="0" presStyleCnt="0">
        <dgm:presLayoutVars>
          <dgm:bulletEnabled val="1"/>
        </dgm:presLayoutVars>
      </dgm:prSet>
      <dgm:spPr/>
    </dgm:pt>
    <dgm:pt modelId="{A0E226EF-7E47-42C0-B841-1837A2A62A5E}" type="pres">
      <dgm:prSet presAssocID="{485829D2-E403-43F4-A3F2-638C7C5C8DCA}" presName="RightNode" presStyleLbl="bgImgPlace1" presStyleIdx="1" presStyleCnt="2">
        <dgm:presLayoutVars>
          <dgm:chMax val="0"/>
          <dgm:chPref val="0"/>
        </dgm:presLayoutVars>
      </dgm:prSet>
      <dgm:spPr/>
    </dgm:pt>
    <dgm:pt modelId="{432454F9-4988-4C78-9410-889D423390AE}" type="pres">
      <dgm:prSet presAssocID="{485829D2-E403-43F4-A3F2-638C7C5C8DCA}" presName="TopArrow" presStyleLbl="node1" presStyleIdx="0" presStyleCnt="2"/>
      <dgm:spPr/>
    </dgm:pt>
    <dgm:pt modelId="{7E8E3F72-4679-42D5-B8CC-79C7B7C2BD5D}" type="pres">
      <dgm:prSet presAssocID="{485829D2-E403-43F4-A3F2-638C7C5C8DCA}" presName="BottomArrow" presStyleLbl="node1" presStyleIdx="1" presStyleCnt="2"/>
      <dgm:spPr/>
    </dgm:pt>
  </dgm:ptLst>
  <dgm:cxnLst>
    <dgm:cxn modelId="{AD1D9609-3E56-4118-9E1F-47AE7484F3E4}" type="presOf" srcId="{4C84F282-D1C9-419C-95FE-2E05A11BB11F}" destId="{BA9D9E2A-5921-4620-B5C5-9B9D4D5F7326}" srcOrd="0" destOrd="0" presId="urn:microsoft.com/office/officeart/2009/layout/ReverseList"/>
    <dgm:cxn modelId="{2796BE37-C4D4-4268-908D-EC6BC99EF084}" srcId="{485829D2-E403-43F4-A3F2-638C7C5C8DCA}" destId="{6A9E9950-9F8D-4D74-9E7F-1D099918E662}" srcOrd="1" destOrd="0" parTransId="{EAC2C227-7F8A-4A4E-9398-D9A4E480A54C}" sibTransId="{BBF105E3-4DEE-4318-9FF1-DF7F038EF241}"/>
    <dgm:cxn modelId="{2F3EB33A-45FF-495D-B3EB-7164411C0663}" type="presOf" srcId="{6A9E9950-9F8D-4D74-9E7F-1D099918E662}" destId="{A0E226EF-7E47-42C0-B841-1837A2A62A5E}" srcOrd="1" destOrd="0" presId="urn:microsoft.com/office/officeart/2009/layout/ReverseList"/>
    <dgm:cxn modelId="{0383205E-702D-4FDF-997D-53FB16DAA5BE}" type="presOf" srcId="{6A9E9950-9F8D-4D74-9E7F-1D099918E662}" destId="{1D9BA583-A9FD-419B-8185-2F76A3861F5E}" srcOrd="0" destOrd="0" presId="urn:microsoft.com/office/officeart/2009/layout/ReverseList"/>
    <dgm:cxn modelId="{4073E74D-FD7F-4704-8051-56A180224F67}" type="presOf" srcId="{485829D2-E403-43F4-A3F2-638C7C5C8DCA}" destId="{9C1AB272-2349-4E3B-B2A7-3E59AC7E6E49}" srcOrd="0" destOrd="0" presId="urn:microsoft.com/office/officeart/2009/layout/ReverseList"/>
    <dgm:cxn modelId="{316744AA-5B0F-43D6-B4A5-C951813370DE}" type="presOf" srcId="{4C84F282-D1C9-419C-95FE-2E05A11BB11F}" destId="{49255151-20EC-4F1D-9DD0-5109EC52C2AA}" srcOrd="1" destOrd="0" presId="urn:microsoft.com/office/officeart/2009/layout/ReverseList"/>
    <dgm:cxn modelId="{C79AD3D3-6939-4340-BBC1-E2E7A179B6A8}" srcId="{485829D2-E403-43F4-A3F2-638C7C5C8DCA}" destId="{4C84F282-D1C9-419C-95FE-2E05A11BB11F}" srcOrd="0" destOrd="0" parTransId="{F12879A6-B61C-4AC1-8445-78725C446DFA}" sibTransId="{7CC4EFC7-AF51-4CB4-8109-A8E0887A3093}"/>
    <dgm:cxn modelId="{0656C828-4F01-46EB-B4E4-FAD2A01AA464}" type="presParOf" srcId="{9C1AB272-2349-4E3B-B2A7-3E59AC7E6E49}" destId="{BA9D9E2A-5921-4620-B5C5-9B9D4D5F7326}" srcOrd="0" destOrd="0" presId="urn:microsoft.com/office/officeart/2009/layout/ReverseList"/>
    <dgm:cxn modelId="{0D5FEE1A-9150-447C-8833-404D577114EB}" type="presParOf" srcId="{9C1AB272-2349-4E3B-B2A7-3E59AC7E6E49}" destId="{49255151-20EC-4F1D-9DD0-5109EC52C2AA}" srcOrd="1" destOrd="0" presId="urn:microsoft.com/office/officeart/2009/layout/ReverseList"/>
    <dgm:cxn modelId="{A142BC4B-264E-4CC9-A7DE-205AFF7ECE3B}" type="presParOf" srcId="{9C1AB272-2349-4E3B-B2A7-3E59AC7E6E49}" destId="{1D9BA583-A9FD-419B-8185-2F76A3861F5E}" srcOrd="2" destOrd="0" presId="urn:microsoft.com/office/officeart/2009/layout/ReverseList"/>
    <dgm:cxn modelId="{7C71E151-68D7-450B-BEC9-071E33CF3476}" type="presParOf" srcId="{9C1AB272-2349-4E3B-B2A7-3E59AC7E6E49}" destId="{A0E226EF-7E47-42C0-B841-1837A2A62A5E}" srcOrd="3" destOrd="0" presId="urn:microsoft.com/office/officeart/2009/layout/ReverseList"/>
    <dgm:cxn modelId="{73A84600-D563-46F7-A4B4-45B4CA455F6D}" type="presParOf" srcId="{9C1AB272-2349-4E3B-B2A7-3E59AC7E6E49}" destId="{432454F9-4988-4C78-9410-889D423390AE}" srcOrd="4" destOrd="0" presId="urn:microsoft.com/office/officeart/2009/layout/ReverseList"/>
    <dgm:cxn modelId="{CA56AD9E-E96C-42FB-8C84-258646C510F6}" type="presParOf" srcId="{9C1AB272-2349-4E3B-B2A7-3E59AC7E6E49}" destId="{7E8E3F72-4679-42D5-B8CC-79C7B7C2BD5D}"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C20CFD-7A49-4DDE-821E-94D56701EFC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4C475D5-1C99-4C32-A345-C29F0E2D1C85}">
      <dgm:prSet phldrT="[Text]"/>
      <dgm:spPr/>
      <dgm:t>
        <a:bodyPr/>
        <a:lstStyle/>
        <a:p>
          <a:r>
            <a:rPr lang="en-US" dirty="0"/>
            <a:t>Capacity Building</a:t>
          </a:r>
        </a:p>
      </dgm:t>
    </dgm:pt>
    <dgm:pt modelId="{EE6F9A81-C294-471D-A920-C2D646AECF3F}" type="parTrans" cxnId="{FC7FE778-0F50-4DB3-B649-C83CDAAF9BFC}">
      <dgm:prSet/>
      <dgm:spPr/>
      <dgm:t>
        <a:bodyPr/>
        <a:lstStyle/>
        <a:p>
          <a:endParaRPr lang="en-US"/>
        </a:p>
      </dgm:t>
    </dgm:pt>
    <dgm:pt modelId="{57408369-AD39-4DC8-B310-025C085D7C09}" type="sibTrans" cxnId="{FC7FE778-0F50-4DB3-B649-C83CDAAF9BFC}">
      <dgm:prSet/>
      <dgm:spPr/>
      <dgm:t>
        <a:bodyPr/>
        <a:lstStyle/>
        <a:p>
          <a:endParaRPr lang="en-US"/>
        </a:p>
      </dgm:t>
    </dgm:pt>
    <dgm:pt modelId="{CC554C9B-EEBE-4F78-9130-AA37124D3C3E}">
      <dgm:prSet phldrT="[Text]"/>
      <dgm:spPr/>
      <dgm:t>
        <a:bodyPr/>
        <a:lstStyle/>
        <a:p>
          <a:pPr algn="l"/>
          <a:endParaRPr lang="en-US" dirty="0"/>
        </a:p>
        <a:p>
          <a:pPr algn="l"/>
          <a:r>
            <a:rPr lang="en-US" dirty="0"/>
            <a:t>Leadership</a:t>
          </a:r>
        </a:p>
      </dgm:t>
    </dgm:pt>
    <dgm:pt modelId="{A81374B2-51A4-4003-857D-EC0D168E831A}" type="parTrans" cxnId="{7987E150-C872-4218-B681-55D4000B478A}">
      <dgm:prSet/>
      <dgm:spPr/>
      <dgm:t>
        <a:bodyPr/>
        <a:lstStyle/>
        <a:p>
          <a:endParaRPr lang="en-US"/>
        </a:p>
      </dgm:t>
    </dgm:pt>
    <dgm:pt modelId="{2547CC38-71E2-432C-87C7-E1618F8C7421}" type="sibTrans" cxnId="{7987E150-C872-4218-B681-55D4000B478A}">
      <dgm:prSet/>
      <dgm:spPr/>
      <dgm:t>
        <a:bodyPr/>
        <a:lstStyle/>
        <a:p>
          <a:endParaRPr lang="en-US"/>
        </a:p>
      </dgm:t>
    </dgm:pt>
    <dgm:pt modelId="{34965B0E-C049-43DD-BFD1-13608A49B303}">
      <dgm:prSet phldrT="[Text]"/>
      <dgm:spPr/>
      <dgm:t>
        <a:bodyPr/>
        <a:lstStyle/>
        <a:p>
          <a:pPr algn="ctr"/>
          <a:endParaRPr lang="en-US" dirty="0"/>
        </a:p>
        <a:p>
          <a:pPr algn="l"/>
          <a:r>
            <a:rPr lang="en-US" dirty="0"/>
            <a:t>Staff</a:t>
          </a:r>
        </a:p>
      </dgm:t>
    </dgm:pt>
    <dgm:pt modelId="{2449B0F2-1554-459C-A681-D2D3EB7EB10B}" type="parTrans" cxnId="{FC8E796B-C0A3-4130-A0E4-9D7E42B46479}">
      <dgm:prSet/>
      <dgm:spPr/>
      <dgm:t>
        <a:bodyPr/>
        <a:lstStyle/>
        <a:p>
          <a:endParaRPr lang="en-US"/>
        </a:p>
      </dgm:t>
    </dgm:pt>
    <dgm:pt modelId="{9F2BDD49-1DBC-4EA5-9743-B13E065030CF}" type="sibTrans" cxnId="{FC8E796B-C0A3-4130-A0E4-9D7E42B46479}">
      <dgm:prSet/>
      <dgm:spPr/>
      <dgm:t>
        <a:bodyPr/>
        <a:lstStyle/>
        <a:p>
          <a:endParaRPr lang="en-US"/>
        </a:p>
      </dgm:t>
    </dgm:pt>
    <dgm:pt modelId="{EA14DF04-E9C7-4B07-A44A-E8B4F5E12595}">
      <dgm:prSet phldrT="[Text]"/>
      <dgm:spPr/>
      <dgm:t>
        <a:bodyPr/>
        <a:lstStyle/>
        <a:p>
          <a:pPr algn="l"/>
          <a:endParaRPr lang="en-US" dirty="0"/>
        </a:p>
        <a:p>
          <a:pPr algn="l"/>
          <a:r>
            <a:rPr lang="en-US" dirty="0"/>
            <a:t>Residents</a:t>
          </a:r>
        </a:p>
      </dgm:t>
    </dgm:pt>
    <dgm:pt modelId="{C2224B66-1B45-4E0D-B952-409BEF215D02}" type="parTrans" cxnId="{0487EF47-CAF9-4130-957D-2544BE7F0C2E}">
      <dgm:prSet/>
      <dgm:spPr/>
      <dgm:t>
        <a:bodyPr/>
        <a:lstStyle/>
        <a:p>
          <a:endParaRPr lang="en-US"/>
        </a:p>
      </dgm:t>
    </dgm:pt>
    <dgm:pt modelId="{0C1025D9-FBE3-49CC-83C2-F1A7ECB30060}" type="sibTrans" cxnId="{0487EF47-CAF9-4130-957D-2544BE7F0C2E}">
      <dgm:prSet/>
      <dgm:spPr/>
      <dgm:t>
        <a:bodyPr/>
        <a:lstStyle/>
        <a:p>
          <a:endParaRPr lang="en-US"/>
        </a:p>
      </dgm:t>
    </dgm:pt>
    <dgm:pt modelId="{5FCF1A05-BDAB-455A-9586-D48179CEF851}">
      <dgm:prSet phldrT="[Text]"/>
      <dgm:spPr/>
      <dgm:t>
        <a:bodyPr/>
        <a:lstStyle/>
        <a:p>
          <a:pPr algn="l"/>
          <a:r>
            <a:rPr lang="en-US" dirty="0"/>
            <a:t>Education</a:t>
          </a:r>
        </a:p>
      </dgm:t>
    </dgm:pt>
    <dgm:pt modelId="{A4D7B656-4D77-4090-8811-14A6A06EB10B}" type="parTrans" cxnId="{13B8A258-978E-4B19-8BD9-8814879B02FA}">
      <dgm:prSet/>
      <dgm:spPr/>
      <dgm:t>
        <a:bodyPr/>
        <a:lstStyle/>
        <a:p>
          <a:endParaRPr lang="en-US"/>
        </a:p>
      </dgm:t>
    </dgm:pt>
    <dgm:pt modelId="{EC7E37D2-0581-4883-B412-E0F92F5A77A0}" type="sibTrans" cxnId="{13B8A258-978E-4B19-8BD9-8814879B02FA}">
      <dgm:prSet/>
      <dgm:spPr/>
      <dgm:t>
        <a:bodyPr/>
        <a:lstStyle/>
        <a:p>
          <a:endParaRPr lang="en-US"/>
        </a:p>
      </dgm:t>
    </dgm:pt>
    <dgm:pt modelId="{52C827E0-2AF2-4855-809A-D104FC419E99}">
      <dgm:prSet phldrT="[Text]"/>
      <dgm:spPr/>
      <dgm:t>
        <a:bodyPr/>
        <a:lstStyle/>
        <a:p>
          <a:pPr algn="l"/>
          <a:r>
            <a:rPr lang="en-US" dirty="0"/>
            <a:t>Education</a:t>
          </a:r>
        </a:p>
      </dgm:t>
    </dgm:pt>
    <dgm:pt modelId="{3071EAE9-A227-497E-ADAD-4CC5AB7A2907}" type="parTrans" cxnId="{D109B2D9-D35E-44BC-97CF-99126F383117}">
      <dgm:prSet/>
      <dgm:spPr/>
      <dgm:t>
        <a:bodyPr/>
        <a:lstStyle/>
        <a:p>
          <a:endParaRPr lang="en-US"/>
        </a:p>
      </dgm:t>
    </dgm:pt>
    <dgm:pt modelId="{77B1030A-371E-4CF0-A5A3-8B0DA3966315}" type="sibTrans" cxnId="{D109B2D9-D35E-44BC-97CF-99126F383117}">
      <dgm:prSet/>
      <dgm:spPr/>
      <dgm:t>
        <a:bodyPr/>
        <a:lstStyle/>
        <a:p>
          <a:endParaRPr lang="en-US"/>
        </a:p>
      </dgm:t>
    </dgm:pt>
    <dgm:pt modelId="{A56A0502-DBF4-4997-B4F8-A021CB501280}">
      <dgm:prSet phldrT="[Text]"/>
      <dgm:spPr/>
      <dgm:t>
        <a:bodyPr/>
        <a:lstStyle/>
        <a:p>
          <a:pPr algn="l"/>
          <a:r>
            <a:rPr lang="en-US" dirty="0"/>
            <a:t>Education</a:t>
          </a:r>
        </a:p>
      </dgm:t>
    </dgm:pt>
    <dgm:pt modelId="{DECB1631-BF34-4FD0-87D2-B399CEA65932}" type="parTrans" cxnId="{83F42444-314E-4CA3-BFFE-E8C732A53DF9}">
      <dgm:prSet/>
      <dgm:spPr/>
      <dgm:t>
        <a:bodyPr/>
        <a:lstStyle/>
        <a:p>
          <a:endParaRPr lang="en-US"/>
        </a:p>
      </dgm:t>
    </dgm:pt>
    <dgm:pt modelId="{3003CF40-B2CC-4DB8-B634-D47B0807F38F}" type="sibTrans" cxnId="{83F42444-314E-4CA3-BFFE-E8C732A53DF9}">
      <dgm:prSet/>
      <dgm:spPr/>
      <dgm:t>
        <a:bodyPr/>
        <a:lstStyle/>
        <a:p>
          <a:endParaRPr lang="en-US"/>
        </a:p>
      </dgm:t>
    </dgm:pt>
    <dgm:pt modelId="{7848BB5E-A31E-4969-9580-8CE4FBC0A876}">
      <dgm:prSet phldrT="[Text]"/>
      <dgm:spPr/>
      <dgm:t>
        <a:bodyPr/>
        <a:lstStyle/>
        <a:p>
          <a:pPr algn="l"/>
          <a:r>
            <a:rPr lang="en-US" dirty="0"/>
            <a:t>Training</a:t>
          </a:r>
        </a:p>
      </dgm:t>
    </dgm:pt>
    <dgm:pt modelId="{703708DC-4296-4BD4-AD54-6EA0F18140AE}" type="parTrans" cxnId="{8AB4EA96-26CB-4B24-BD9A-2AF830B2B1EC}">
      <dgm:prSet/>
      <dgm:spPr/>
      <dgm:t>
        <a:bodyPr/>
        <a:lstStyle/>
        <a:p>
          <a:endParaRPr lang="en-US"/>
        </a:p>
      </dgm:t>
    </dgm:pt>
    <dgm:pt modelId="{AC11071E-7371-416D-9F36-91EA339AB5FA}" type="sibTrans" cxnId="{8AB4EA96-26CB-4B24-BD9A-2AF830B2B1EC}">
      <dgm:prSet/>
      <dgm:spPr/>
      <dgm:t>
        <a:bodyPr/>
        <a:lstStyle/>
        <a:p>
          <a:endParaRPr lang="en-US"/>
        </a:p>
      </dgm:t>
    </dgm:pt>
    <dgm:pt modelId="{F64DA79A-96AA-4C41-A318-ACF2D6AD2345}" type="pres">
      <dgm:prSet presAssocID="{F1C20CFD-7A49-4DDE-821E-94D56701EFC9}" presName="composite" presStyleCnt="0">
        <dgm:presLayoutVars>
          <dgm:chMax val="1"/>
          <dgm:dir/>
          <dgm:resizeHandles val="exact"/>
        </dgm:presLayoutVars>
      </dgm:prSet>
      <dgm:spPr/>
    </dgm:pt>
    <dgm:pt modelId="{8397F421-9D23-4446-8E89-661E75FE8DC2}" type="pres">
      <dgm:prSet presAssocID="{F4C475D5-1C99-4C32-A345-C29F0E2D1C85}" presName="roof" presStyleLbl="dkBgShp" presStyleIdx="0" presStyleCnt="2"/>
      <dgm:spPr/>
    </dgm:pt>
    <dgm:pt modelId="{272CD2A9-3A6B-468A-8181-2D161CEC23FB}" type="pres">
      <dgm:prSet presAssocID="{F4C475D5-1C99-4C32-A345-C29F0E2D1C85}" presName="pillars" presStyleCnt="0"/>
      <dgm:spPr/>
    </dgm:pt>
    <dgm:pt modelId="{C88E296C-795D-4E82-A1CD-4996333F5B43}" type="pres">
      <dgm:prSet presAssocID="{F4C475D5-1C99-4C32-A345-C29F0E2D1C85}" presName="pillar1" presStyleLbl="node1" presStyleIdx="0" presStyleCnt="3">
        <dgm:presLayoutVars>
          <dgm:bulletEnabled val="1"/>
        </dgm:presLayoutVars>
      </dgm:prSet>
      <dgm:spPr/>
    </dgm:pt>
    <dgm:pt modelId="{1F0F1F43-8638-45A0-9DB0-2B86094615C7}" type="pres">
      <dgm:prSet presAssocID="{34965B0E-C049-43DD-BFD1-13608A49B303}" presName="pillarX" presStyleLbl="node1" presStyleIdx="1" presStyleCnt="3">
        <dgm:presLayoutVars>
          <dgm:bulletEnabled val="1"/>
        </dgm:presLayoutVars>
      </dgm:prSet>
      <dgm:spPr/>
    </dgm:pt>
    <dgm:pt modelId="{AAC47614-27F7-45A3-B475-446101DDCCBB}" type="pres">
      <dgm:prSet presAssocID="{EA14DF04-E9C7-4B07-A44A-E8B4F5E12595}" presName="pillarX" presStyleLbl="node1" presStyleIdx="2" presStyleCnt="3">
        <dgm:presLayoutVars>
          <dgm:bulletEnabled val="1"/>
        </dgm:presLayoutVars>
      </dgm:prSet>
      <dgm:spPr/>
    </dgm:pt>
    <dgm:pt modelId="{555299EF-835E-4E2C-A4FB-CD2671CEDF1E}" type="pres">
      <dgm:prSet presAssocID="{F4C475D5-1C99-4C32-A345-C29F0E2D1C85}" presName="base" presStyleLbl="dkBgShp" presStyleIdx="1" presStyleCnt="2"/>
      <dgm:spPr/>
      <dgm:extLst>
        <a:ext uri="{E40237B7-FDA0-4F09-8148-C483321AD2D9}">
          <dgm14:cNvPr xmlns:dgm14="http://schemas.microsoft.com/office/drawing/2010/diagram" id="0" name="" descr="&#10;"/>
        </a:ext>
      </dgm:extLst>
    </dgm:pt>
  </dgm:ptLst>
  <dgm:cxnLst>
    <dgm:cxn modelId="{1208CF00-BA73-4949-AFB9-AE13CDFC42FA}" type="presOf" srcId="{CC554C9B-EEBE-4F78-9130-AA37124D3C3E}" destId="{C88E296C-795D-4E82-A1CD-4996333F5B43}" srcOrd="0" destOrd="0" presId="urn:microsoft.com/office/officeart/2005/8/layout/hList3"/>
    <dgm:cxn modelId="{376A730B-CC8F-48E2-81A3-1D6CD6F4F876}" type="presOf" srcId="{F4C475D5-1C99-4C32-A345-C29F0E2D1C85}" destId="{8397F421-9D23-4446-8E89-661E75FE8DC2}" srcOrd="0" destOrd="0" presId="urn:microsoft.com/office/officeart/2005/8/layout/hList3"/>
    <dgm:cxn modelId="{2156B760-3FF3-400D-98F3-1C8C60603FFA}" type="presOf" srcId="{34965B0E-C049-43DD-BFD1-13608A49B303}" destId="{1F0F1F43-8638-45A0-9DB0-2B86094615C7}" srcOrd="0" destOrd="0" presId="urn:microsoft.com/office/officeart/2005/8/layout/hList3"/>
    <dgm:cxn modelId="{83F42444-314E-4CA3-BFFE-E8C732A53DF9}" srcId="{EA14DF04-E9C7-4B07-A44A-E8B4F5E12595}" destId="{A56A0502-DBF4-4997-B4F8-A021CB501280}" srcOrd="0" destOrd="0" parTransId="{DECB1631-BF34-4FD0-87D2-B399CEA65932}" sibTransId="{3003CF40-B2CC-4DB8-B634-D47B0807F38F}"/>
    <dgm:cxn modelId="{80715465-BA93-41EE-A509-49F0E4CA0288}" type="presOf" srcId="{EA14DF04-E9C7-4B07-A44A-E8B4F5E12595}" destId="{AAC47614-27F7-45A3-B475-446101DDCCBB}" srcOrd="0" destOrd="0" presId="urn:microsoft.com/office/officeart/2005/8/layout/hList3"/>
    <dgm:cxn modelId="{0487EF47-CAF9-4130-957D-2544BE7F0C2E}" srcId="{F4C475D5-1C99-4C32-A345-C29F0E2D1C85}" destId="{EA14DF04-E9C7-4B07-A44A-E8B4F5E12595}" srcOrd="2" destOrd="0" parTransId="{C2224B66-1B45-4E0D-B952-409BEF215D02}" sibTransId="{0C1025D9-FBE3-49CC-83C2-F1A7ECB30060}"/>
    <dgm:cxn modelId="{FC8E796B-C0A3-4130-A0E4-9D7E42B46479}" srcId="{F4C475D5-1C99-4C32-A345-C29F0E2D1C85}" destId="{34965B0E-C049-43DD-BFD1-13608A49B303}" srcOrd="1" destOrd="0" parTransId="{2449B0F2-1554-459C-A681-D2D3EB7EB10B}" sibTransId="{9F2BDD49-1DBC-4EA5-9743-B13E065030CF}"/>
    <dgm:cxn modelId="{7987E150-C872-4218-B681-55D4000B478A}" srcId="{F4C475D5-1C99-4C32-A345-C29F0E2D1C85}" destId="{CC554C9B-EEBE-4F78-9130-AA37124D3C3E}" srcOrd="0" destOrd="0" parTransId="{A81374B2-51A4-4003-857D-EC0D168E831A}" sibTransId="{2547CC38-71E2-432C-87C7-E1618F8C7421}"/>
    <dgm:cxn modelId="{13B8A258-978E-4B19-8BD9-8814879B02FA}" srcId="{34965B0E-C049-43DD-BFD1-13608A49B303}" destId="{5FCF1A05-BDAB-455A-9586-D48179CEF851}" srcOrd="0" destOrd="0" parTransId="{A4D7B656-4D77-4090-8811-14A6A06EB10B}" sibTransId="{EC7E37D2-0581-4883-B412-E0F92F5A77A0}"/>
    <dgm:cxn modelId="{FC7FE778-0F50-4DB3-B649-C83CDAAF9BFC}" srcId="{F1C20CFD-7A49-4DDE-821E-94D56701EFC9}" destId="{F4C475D5-1C99-4C32-A345-C29F0E2D1C85}" srcOrd="0" destOrd="0" parTransId="{EE6F9A81-C294-471D-A920-C2D646AECF3F}" sibTransId="{57408369-AD39-4DC8-B310-025C085D7C09}"/>
    <dgm:cxn modelId="{8AB4EA96-26CB-4B24-BD9A-2AF830B2B1EC}" srcId="{34965B0E-C049-43DD-BFD1-13608A49B303}" destId="{7848BB5E-A31E-4969-9580-8CE4FBC0A876}" srcOrd="1" destOrd="0" parTransId="{703708DC-4296-4BD4-AD54-6EA0F18140AE}" sibTransId="{AC11071E-7371-416D-9F36-91EA339AB5FA}"/>
    <dgm:cxn modelId="{DCD936B7-5684-4F50-BD28-00E5FECD6397}" type="presOf" srcId="{A56A0502-DBF4-4997-B4F8-A021CB501280}" destId="{AAC47614-27F7-45A3-B475-446101DDCCBB}" srcOrd="0" destOrd="1" presId="urn:microsoft.com/office/officeart/2005/8/layout/hList3"/>
    <dgm:cxn modelId="{D109B2D9-D35E-44BC-97CF-99126F383117}" srcId="{CC554C9B-EEBE-4F78-9130-AA37124D3C3E}" destId="{52C827E0-2AF2-4855-809A-D104FC419E99}" srcOrd="0" destOrd="0" parTransId="{3071EAE9-A227-497E-ADAD-4CC5AB7A2907}" sibTransId="{77B1030A-371E-4CF0-A5A3-8B0DA3966315}"/>
    <dgm:cxn modelId="{8AC5D0E1-4160-4A27-AB2E-FB9E2CB7B7C4}" type="presOf" srcId="{52C827E0-2AF2-4855-809A-D104FC419E99}" destId="{C88E296C-795D-4E82-A1CD-4996333F5B43}" srcOrd="0" destOrd="1" presId="urn:microsoft.com/office/officeart/2005/8/layout/hList3"/>
    <dgm:cxn modelId="{B9BB96F5-98E6-482A-937C-C3824AA9CAFB}" type="presOf" srcId="{7848BB5E-A31E-4969-9580-8CE4FBC0A876}" destId="{1F0F1F43-8638-45A0-9DB0-2B86094615C7}" srcOrd="0" destOrd="2" presId="urn:microsoft.com/office/officeart/2005/8/layout/hList3"/>
    <dgm:cxn modelId="{CE573FFB-D728-4E0D-A4FD-F034C5E059A2}" type="presOf" srcId="{F1C20CFD-7A49-4DDE-821E-94D56701EFC9}" destId="{F64DA79A-96AA-4C41-A318-ACF2D6AD2345}" srcOrd="0" destOrd="0" presId="urn:microsoft.com/office/officeart/2005/8/layout/hList3"/>
    <dgm:cxn modelId="{F88255FB-F3E8-480B-83A5-E1604458C123}" type="presOf" srcId="{5FCF1A05-BDAB-455A-9586-D48179CEF851}" destId="{1F0F1F43-8638-45A0-9DB0-2B86094615C7}" srcOrd="0" destOrd="1" presId="urn:microsoft.com/office/officeart/2005/8/layout/hList3"/>
    <dgm:cxn modelId="{9ACFC386-7F48-4ABC-8238-569BB494474A}" type="presParOf" srcId="{F64DA79A-96AA-4C41-A318-ACF2D6AD2345}" destId="{8397F421-9D23-4446-8E89-661E75FE8DC2}" srcOrd="0" destOrd="0" presId="urn:microsoft.com/office/officeart/2005/8/layout/hList3"/>
    <dgm:cxn modelId="{7A39649D-8410-4337-9586-3B3128722B09}" type="presParOf" srcId="{F64DA79A-96AA-4C41-A318-ACF2D6AD2345}" destId="{272CD2A9-3A6B-468A-8181-2D161CEC23FB}" srcOrd="1" destOrd="0" presId="urn:microsoft.com/office/officeart/2005/8/layout/hList3"/>
    <dgm:cxn modelId="{6246332C-5855-4B4F-86E0-2840D6861B04}" type="presParOf" srcId="{272CD2A9-3A6B-468A-8181-2D161CEC23FB}" destId="{C88E296C-795D-4E82-A1CD-4996333F5B43}" srcOrd="0" destOrd="0" presId="urn:microsoft.com/office/officeart/2005/8/layout/hList3"/>
    <dgm:cxn modelId="{23AEA237-DACC-4156-A608-DD64CEEF0805}" type="presParOf" srcId="{272CD2A9-3A6B-468A-8181-2D161CEC23FB}" destId="{1F0F1F43-8638-45A0-9DB0-2B86094615C7}" srcOrd="1" destOrd="0" presId="urn:microsoft.com/office/officeart/2005/8/layout/hList3"/>
    <dgm:cxn modelId="{62173939-1B63-4C6F-A7CF-D91C94A9B3DC}" type="presParOf" srcId="{272CD2A9-3A6B-468A-8181-2D161CEC23FB}" destId="{AAC47614-27F7-45A3-B475-446101DDCCBB}" srcOrd="2" destOrd="0" presId="urn:microsoft.com/office/officeart/2005/8/layout/hList3"/>
    <dgm:cxn modelId="{7B13C94C-7D05-40EE-9C13-3D7438AEBE68}" type="presParOf" srcId="{F64DA79A-96AA-4C41-A318-ACF2D6AD2345}" destId="{555299EF-835E-4E2C-A4FB-CD2671CEDF1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D2C73-6054-43D0-B864-912E78CBA756}">
      <dsp:nvSpPr>
        <dsp:cNvPr id="0" name=""/>
        <dsp:cNvSpPr/>
      </dsp:nvSpPr>
      <dsp:spPr>
        <a:xfrm>
          <a:off x="0" y="0"/>
          <a:ext cx="7183261" cy="946218"/>
        </a:xfrm>
        <a:prstGeom prst="roundRect">
          <a:avLst/>
        </a:prstGeom>
        <a:solidFill>
          <a:srgbClr val="0046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dirty="0">
              <a:latin typeface="Arial" panose="020B0604020202020204" pitchFamily="34" charset="0"/>
              <a:cs typeface="Arial" panose="020B0604020202020204" pitchFamily="34" charset="0"/>
            </a:rPr>
            <a:t>Welcome</a:t>
          </a:r>
        </a:p>
      </dsp:txBody>
      <dsp:txXfrm>
        <a:off x="46191" y="46191"/>
        <a:ext cx="7090879" cy="853836"/>
      </dsp:txXfrm>
    </dsp:sp>
    <dsp:sp modelId="{F4AAA4C5-898C-4D70-AB6D-A373C3DCED32}">
      <dsp:nvSpPr>
        <dsp:cNvPr id="0" name=""/>
        <dsp:cNvSpPr/>
      </dsp:nvSpPr>
      <dsp:spPr>
        <a:xfrm>
          <a:off x="0" y="958373"/>
          <a:ext cx="7183261" cy="946218"/>
        </a:xfrm>
        <a:prstGeom prst="roundRect">
          <a:avLst/>
        </a:prstGeom>
        <a:solidFill>
          <a:srgbClr val="6D276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en-US" sz="2300" b="1" i="0" kern="1200" dirty="0">
              <a:latin typeface="Arial" panose="020B0604020202020204" pitchFamily="34" charset="0"/>
              <a:cs typeface="Arial" panose="020B0604020202020204" pitchFamily="34" charset="0"/>
            </a:rPr>
            <a:t>Cook County Department of Public Health </a:t>
          </a:r>
        </a:p>
      </dsp:txBody>
      <dsp:txXfrm>
        <a:off x="46191" y="1004564"/>
        <a:ext cx="7090879" cy="853836"/>
      </dsp:txXfrm>
    </dsp:sp>
    <dsp:sp modelId="{B41B9FDB-9B12-42DD-AECC-66878155A478}">
      <dsp:nvSpPr>
        <dsp:cNvPr id="0" name=""/>
        <dsp:cNvSpPr/>
      </dsp:nvSpPr>
      <dsp:spPr>
        <a:xfrm>
          <a:off x="0" y="1906447"/>
          <a:ext cx="7183261" cy="946218"/>
        </a:xfrm>
        <a:prstGeom prst="roundRect">
          <a:avLst/>
        </a:prstGeom>
        <a:solidFill>
          <a:srgbClr val="008B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ts val="0"/>
            </a:spcAft>
            <a:buNone/>
          </a:pPr>
          <a:endParaRPr lang="en-US" sz="2200" b="1" kern="1200" dirty="0">
            <a:latin typeface="Arial" panose="020B0604020202020204" pitchFamily="34" charset="0"/>
            <a:cs typeface="Arial" panose="020B0604020202020204" pitchFamily="34" charset="0"/>
          </a:endParaRPr>
        </a:p>
        <a:p>
          <a:pPr marL="0" lvl="0" indent="0" algn="ctr" defTabSz="977900">
            <a:lnSpc>
              <a:spcPct val="90000"/>
            </a:lnSpc>
            <a:spcBef>
              <a:spcPct val="0"/>
            </a:spcBef>
            <a:spcAft>
              <a:spcPts val="0"/>
            </a:spcAft>
            <a:buNone/>
          </a:pPr>
          <a:r>
            <a:rPr lang="en-US" sz="2300" b="1" kern="1200" dirty="0">
              <a:latin typeface="Arial" panose="020B0604020202020204" pitchFamily="34" charset="0"/>
              <a:cs typeface="Arial" panose="020B0604020202020204" pitchFamily="34" charset="0"/>
            </a:rPr>
            <a:t>Cincinnati Health Department </a:t>
          </a:r>
          <a:endParaRPr lang="en-US" sz="2300" b="1" i="1" kern="1200" dirty="0">
            <a:latin typeface="Arial" panose="020B0604020202020204" pitchFamily="34" charset="0"/>
            <a:cs typeface="Arial" panose="020B0604020202020204" pitchFamily="34" charset="0"/>
          </a:endParaRPr>
        </a:p>
        <a:p>
          <a:pPr marL="0" lvl="0" indent="0" algn="l" defTabSz="977900">
            <a:lnSpc>
              <a:spcPct val="90000"/>
            </a:lnSpc>
            <a:spcBef>
              <a:spcPct val="0"/>
            </a:spcBef>
            <a:spcAft>
              <a:spcPct val="35000"/>
            </a:spcAft>
            <a:buNone/>
          </a:pPr>
          <a:endParaRPr lang="en-US" sz="2300" b="1" kern="1200" dirty="0">
            <a:latin typeface="Arial" panose="020B0604020202020204" pitchFamily="34" charset="0"/>
            <a:cs typeface="Arial" panose="020B0604020202020204" pitchFamily="34" charset="0"/>
          </a:endParaRPr>
        </a:p>
      </dsp:txBody>
      <dsp:txXfrm>
        <a:off x="46191" y="1952638"/>
        <a:ext cx="7090879" cy="853836"/>
      </dsp:txXfrm>
    </dsp:sp>
    <dsp:sp modelId="{CD6655A9-0E09-4D8A-970B-460480862877}">
      <dsp:nvSpPr>
        <dsp:cNvPr id="0" name=""/>
        <dsp:cNvSpPr/>
      </dsp:nvSpPr>
      <dsp:spPr>
        <a:xfrm>
          <a:off x="0" y="2873957"/>
          <a:ext cx="7183261" cy="946218"/>
        </a:xfrm>
        <a:prstGeom prst="roundRect">
          <a:avLst/>
        </a:prstGeom>
        <a:solidFill>
          <a:srgbClr val="D06F1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Monroe County Health Department and Indiana University Health Bloomington</a:t>
          </a:r>
        </a:p>
      </dsp:txBody>
      <dsp:txXfrm>
        <a:off x="46191" y="2920148"/>
        <a:ext cx="7090879" cy="853836"/>
      </dsp:txXfrm>
    </dsp:sp>
    <dsp:sp modelId="{965DD5E1-AABA-4846-AC0C-77A0CC822382}">
      <dsp:nvSpPr>
        <dsp:cNvPr id="0" name=""/>
        <dsp:cNvSpPr/>
      </dsp:nvSpPr>
      <dsp:spPr>
        <a:xfrm>
          <a:off x="0" y="3831750"/>
          <a:ext cx="7183261" cy="946218"/>
        </a:xfrm>
        <a:prstGeom prst="roundRect">
          <a:avLst/>
        </a:prstGeom>
        <a:solidFill>
          <a:srgbClr val="78A22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Questions and Answers</a:t>
          </a:r>
        </a:p>
      </dsp:txBody>
      <dsp:txXfrm>
        <a:off x="46191" y="3877941"/>
        <a:ext cx="7090879" cy="853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19A8E-7184-433C-9263-98228C6AC4AB}">
      <dsp:nvSpPr>
        <dsp:cNvPr id="0" name=""/>
        <dsp:cNvSpPr/>
      </dsp:nvSpPr>
      <dsp:spPr>
        <a:xfrm>
          <a:off x="2799" y="2083798"/>
          <a:ext cx="1943631" cy="9718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Clarity: What were reasons for collaboration</a:t>
          </a:r>
        </a:p>
      </dsp:txBody>
      <dsp:txXfrm>
        <a:off x="31262" y="2112261"/>
        <a:ext cx="1886705" cy="914889"/>
      </dsp:txXfrm>
    </dsp:sp>
    <dsp:sp modelId="{ADDD8B76-963F-49FC-9580-317CB71C59AA}">
      <dsp:nvSpPr>
        <dsp:cNvPr id="0" name=""/>
        <dsp:cNvSpPr/>
      </dsp:nvSpPr>
      <dsp:spPr>
        <a:xfrm rot="18770822">
          <a:off x="1763537" y="2131516"/>
          <a:ext cx="1143239" cy="38188"/>
        </a:xfrm>
        <a:custGeom>
          <a:avLst/>
          <a:gdLst/>
          <a:ahLst/>
          <a:cxnLst/>
          <a:rect l="0" t="0" r="0" b="0"/>
          <a:pathLst>
            <a:path>
              <a:moveTo>
                <a:pt x="0" y="19094"/>
              </a:moveTo>
              <a:lnTo>
                <a:pt x="1143239" y="190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06576" y="2122029"/>
        <a:ext cx="57161" cy="57161"/>
      </dsp:txXfrm>
    </dsp:sp>
    <dsp:sp modelId="{A9325983-892C-40CA-94BA-1F7EF4BA5ED1}">
      <dsp:nvSpPr>
        <dsp:cNvPr id="0" name=""/>
        <dsp:cNvSpPr/>
      </dsp:nvSpPr>
      <dsp:spPr>
        <a:xfrm>
          <a:off x="2723884" y="1245607"/>
          <a:ext cx="1943631" cy="9718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Benefits of working together</a:t>
          </a:r>
        </a:p>
      </dsp:txBody>
      <dsp:txXfrm>
        <a:off x="2752347" y="1274070"/>
        <a:ext cx="1886705" cy="914889"/>
      </dsp:txXfrm>
    </dsp:sp>
    <dsp:sp modelId="{C7F28EC7-0599-47CC-8C41-55C0F0DAE358}">
      <dsp:nvSpPr>
        <dsp:cNvPr id="0" name=""/>
        <dsp:cNvSpPr/>
      </dsp:nvSpPr>
      <dsp:spPr>
        <a:xfrm rot="19457599">
          <a:off x="4577524" y="1433024"/>
          <a:ext cx="957435" cy="38188"/>
        </a:xfrm>
        <a:custGeom>
          <a:avLst/>
          <a:gdLst/>
          <a:ahLst/>
          <a:cxnLst/>
          <a:rect l="0" t="0" r="0" b="0"/>
          <a:pathLst>
            <a:path>
              <a:moveTo>
                <a:pt x="0" y="19094"/>
              </a:moveTo>
              <a:lnTo>
                <a:pt x="957435" y="190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32306" y="1428182"/>
        <a:ext cx="47871" cy="47871"/>
      </dsp:txXfrm>
    </dsp:sp>
    <dsp:sp modelId="{735CD821-B625-47CF-AE59-2DE196F17824}">
      <dsp:nvSpPr>
        <dsp:cNvPr id="0" name=""/>
        <dsp:cNvSpPr/>
      </dsp:nvSpPr>
      <dsp:spPr>
        <a:xfrm>
          <a:off x="5444968" y="686813"/>
          <a:ext cx="1943631" cy="9718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HACC: Ease of integrating health</a:t>
          </a:r>
        </a:p>
      </dsp:txBody>
      <dsp:txXfrm>
        <a:off x="5473431" y="715276"/>
        <a:ext cx="1886705" cy="914889"/>
      </dsp:txXfrm>
    </dsp:sp>
    <dsp:sp modelId="{3FA72016-6CFF-40D8-8B52-4A4B06397881}">
      <dsp:nvSpPr>
        <dsp:cNvPr id="0" name=""/>
        <dsp:cNvSpPr/>
      </dsp:nvSpPr>
      <dsp:spPr>
        <a:xfrm rot="2142401">
          <a:off x="4577524" y="1991818"/>
          <a:ext cx="957435" cy="38188"/>
        </a:xfrm>
        <a:custGeom>
          <a:avLst/>
          <a:gdLst/>
          <a:ahLst/>
          <a:cxnLst/>
          <a:rect l="0" t="0" r="0" b="0"/>
          <a:pathLst>
            <a:path>
              <a:moveTo>
                <a:pt x="0" y="19094"/>
              </a:moveTo>
              <a:lnTo>
                <a:pt x="957435" y="190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32306" y="1986976"/>
        <a:ext cx="47871" cy="47871"/>
      </dsp:txXfrm>
    </dsp:sp>
    <dsp:sp modelId="{7AA5A366-5D00-4C1D-AE45-74BD1B86DFEB}">
      <dsp:nvSpPr>
        <dsp:cNvPr id="0" name=""/>
        <dsp:cNvSpPr/>
      </dsp:nvSpPr>
      <dsp:spPr>
        <a:xfrm>
          <a:off x="5444968" y="1804401"/>
          <a:ext cx="1943631" cy="9718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CCDPH: Promotion of HiAP</a:t>
          </a:r>
        </a:p>
      </dsp:txBody>
      <dsp:txXfrm>
        <a:off x="5473431" y="1832864"/>
        <a:ext cx="1886705" cy="914889"/>
      </dsp:txXfrm>
    </dsp:sp>
    <dsp:sp modelId="{41C65C0D-1E03-4AC3-BF99-B6085E8ED79B}">
      <dsp:nvSpPr>
        <dsp:cNvPr id="0" name=""/>
        <dsp:cNvSpPr/>
      </dsp:nvSpPr>
      <dsp:spPr>
        <a:xfrm rot="2829178">
          <a:off x="1763537" y="2969707"/>
          <a:ext cx="1143239" cy="38188"/>
        </a:xfrm>
        <a:custGeom>
          <a:avLst/>
          <a:gdLst/>
          <a:ahLst/>
          <a:cxnLst/>
          <a:rect l="0" t="0" r="0" b="0"/>
          <a:pathLst>
            <a:path>
              <a:moveTo>
                <a:pt x="0" y="19094"/>
              </a:moveTo>
              <a:lnTo>
                <a:pt x="1143239" y="190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06576" y="2960221"/>
        <a:ext cx="57161" cy="57161"/>
      </dsp:txXfrm>
    </dsp:sp>
    <dsp:sp modelId="{D753B1B0-B5BC-426D-B175-7CD0CA5A649A}">
      <dsp:nvSpPr>
        <dsp:cNvPr id="0" name=""/>
        <dsp:cNvSpPr/>
      </dsp:nvSpPr>
      <dsp:spPr>
        <a:xfrm>
          <a:off x="2723884" y="2921989"/>
          <a:ext cx="1943631" cy="9718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Resources that CCDPH can provide</a:t>
          </a:r>
        </a:p>
      </dsp:txBody>
      <dsp:txXfrm>
        <a:off x="2752347" y="2950452"/>
        <a:ext cx="1886705" cy="914889"/>
      </dsp:txXfrm>
    </dsp:sp>
    <dsp:sp modelId="{1806256D-88D4-4BE2-9A8E-9D66A4FE0CDF}">
      <dsp:nvSpPr>
        <dsp:cNvPr id="0" name=""/>
        <dsp:cNvSpPr/>
      </dsp:nvSpPr>
      <dsp:spPr>
        <a:xfrm>
          <a:off x="4667515" y="3388803"/>
          <a:ext cx="777452" cy="38188"/>
        </a:xfrm>
        <a:custGeom>
          <a:avLst/>
          <a:gdLst/>
          <a:ahLst/>
          <a:cxnLst/>
          <a:rect l="0" t="0" r="0" b="0"/>
          <a:pathLst>
            <a:path>
              <a:moveTo>
                <a:pt x="0" y="19094"/>
              </a:moveTo>
              <a:lnTo>
                <a:pt x="777452" y="190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36805" y="3388461"/>
        <a:ext cx="38872" cy="38872"/>
      </dsp:txXfrm>
    </dsp:sp>
    <dsp:sp modelId="{5609E181-FFD9-4C15-8688-97D0F6CA5A3D}">
      <dsp:nvSpPr>
        <dsp:cNvPr id="0" name=""/>
        <dsp:cNvSpPr/>
      </dsp:nvSpPr>
      <dsp:spPr>
        <a:xfrm>
          <a:off x="5444968" y="2921989"/>
          <a:ext cx="1943631" cy="9718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Technical Assistance to support purpose </a:t>
          </a:r>
        </a:p>
      </dsp:txBody>
      <dsp:txXfrm>
        <a:off x="5473431" y="2950452"/>
        <a:ext cx="1886705" cy="914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C6B5D-F612-42E8-9D51-9B500576996F}">
      <dsp:nvSpPr>
        <dsp:cNvPr id="0" name=""/>
        <dsp:cNvSpPr/>
      </dsp:nvSpPr>
      <dsp:spPr>
        <a:xfrm rot="16200000">
          <a:off x="990600" y="-990600"/>
          <a:ext cx="2057400" cy="4038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Executive Director and Board Members</a:t>
          </a:r>
        </a:p>
      </dsp:txBody>
      <dsp:txXfrm rot="5400000">
        <a:off x="-1" y="1"/>
        <a:ext cx="4038600" cy="1543050"/>
      </dsp:txXfrm>
    </dsp:sp>
    <dsp:sp modelId="{3AF424AA-C59D-4258-9652-FD27095F2248}">
      <dsp:nvSpPr>
        <dsp:cNvPr id="0" name=""/>
        <dsp:cNvSpPr/>
      </dsp:nvSpPr>
      <dsp:spPr>
        <a:xfrm>
          <a:off x="4038600" y="0"/>
          <a:ext cx="4038600" cy="20574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Resident Liaisons</a:t>
          </a:r>
        </a:p>
      </dsp:txBody>
      <dsp:txXfrm>
        <a:off x="4038600" y="0"/>
        <a:ext cx="4038600" cy="1543050"/>
      </dsp:txXfrm>
    </dsp:sp>
    <dsp:sp modelId="{92623AA6-DE97-47DB-AFC7-4D3C59E2DB3A}">
      <dsp:nvSpPr>
        <dsp:cNvPr id="0" name=""/>
        <dsp:cNvSpPr/>
      </dsp:nvSpPr>
      <dsp:spPr>
        <a:xfrm rot="10800000">
          <a:off x="0" y="2057400"/>
          <a:ext cx="4038600" cy="20574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Resident Advisory Boards</a:t>
          </a:r>
        </a:p>
      </dsp:txBody>
      <dsp:txXfrm rot="10800000">
        <a:off x="0" y="2571750"/>
        <a:ext cx="4038600" cy="1543050"/>
      </dsp:txXfrm>
    </dsp:sp>
    <dsp:sp modelId="{ECA9899B-B411-42FB-BF1A-00B27466D5B8}">
      <dsp:nvSpPr>
        <dsp:cNvPr id="0" name=""/>
        <dsp:cNvSpPr/>
      </dsp:nvSpPr>
      <dsp:spPr>
        <a:xfrm rot="5400000">
          <a:off x="5029200" y="1066799"/>
          <a:ext cx="2057400" cy="4038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Building Managers</a:t>
          </a:r>
        </a:p>
      </dsp:txBody>
      <dsp:txXfrm rot="-5400000">
        <a:off x="4038600" y="2571750"/>
        <a:ext cx="4038600" cy="1543050"/>
      </dsp:txXfrm>
    </dsp:sp>
    <dsp:sp modelId="{DF7CBFDB-5A89-42F2-9FCD-8F1B6E7F735B}">
      <dsp:nvSpPr>
        <dsp:cNvPr id="0" name=""/>
        <dsp:cNvSpPr/>
      </dsp:nvSpPr>
      <dsp:spPr>
        <a:xfrm>
          <a:off x="2827020" y="1543049"/>
          <a:ext cx="2423160" cy="10287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Champion </a:t>
          </a:r>
        </a:p>
        <a:p>
          <a:pPr marL="0" lvl="0" indent="0" algn="ctr" defTabSz="711200">
            <a:lnSpc>
              <a:spcPct val="90000"/>
            </a:lnSpc>
            <a:spcBef>
              <a:spcPct val="0"/>
            </a:spcBef>
            <a:spcAft>
              <a:spcPct val="35000"/>
            </a:spcAft>
            <a:buNone/>
          </a:pPr>
          <a:r>
            <a:rPr lang="en-US" sz="1600" kern="1200" dirty="0"/>
            <a:t>and Leadership Team</a:t>
          </a:r>
        </a:p>
      </dsp:txBody>
      <dsp:txXfrm>
        <a:off x="2877237" y="1593266"/>
        <a:ext cx="2322726" cy="928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C9E7E-1A12-4822-8378-D39B2501F764}">
      <dsp:nvSpPr>
        <dsp:cNvPr id="0" name=""/>
        <dsp:cNvSpPr/>
      </dsp:nvSpPr>
      <dsp:spPr>
        <a:xfrm>
          <a:off x="7233" y="824636"/>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Continued cultivation of relationship</a:t>
          </a:r>
        </a:p>
      </dsp:txBody>
      <dsp:txXfrm>
        <a:off x="45225" y="862628"/>
        <a:ext cx="2085893" cy="1221142"/>
      </dsp:txXfrm>
    </dsp:sp>
    <dsp:sp modelId="{895ADBDB-594D-4596-BA75-13A32EBC3C35}">
      <dsp:nvSpPr>
        <dsp:cNvPr id="0" name=""/>
        <dsp:cNvSpPr/>
      </dsp:nvSpPr>
      <dsp:spPr>
        <a:xfrm>
          <a:off x="2385298" y="12051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385298" y="1312356"/>
        <a:ext cx="320822" cy="321687"/>
      </dsp:txXfrm>
    </dsp:sp>
    <dsp:sp modelId="{2C91BEA7-0C45-4AB0-98C0-274D2943724B}">
      <dsp:nvSpPr>
        <dsp:cNvPr id="0" name=""/>
        <dsp:cNvSpPr/>
      </dsp:nvSpPr>
      <dsp:spPr>
        <a:xfrm>
          <a:off x="3033861" y="824636"/>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Trust</a:t>
          </a:r>
        </a:p>
      </dsp:txBody>
      <dsp:txXfrm>
        <a:off x="3071853" y="862628"/>
        <a:ext cx="2085893" cy="1221142"/>
      </dsp:txXfrm>
    </dsp:sp>
    <dsp:sp modelId="{1195CCBD-5C66-41D8-8710-6E885C9D5B1F}">
      <dsp:nvSpPr>
        <dsp:cNvPr id="0" name=""/>
        <dsp:cNvSpPr/>
      </dsp:nvSpPr>
      <dsp:spPr>
        <a:xfrm>
          <a:off x="5411926" y="12051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5411926" y="1312356"/>
        <a:ext cx="320822" cy="321687"/>
      </dsp:txXfrm>
    </dsp:sp>
    <dsp:sp modelId="{4A1F7FFE-71E1-4090-8FEA-4C5F288958C1}">
      <dsp:nvSpPr>
        <dsp:cNvPr id="0" name=""/>
        <dsp:cNvSpPr/>
      </dsp:nvSpPr>
      <dsp:spPr>
        <a:xfrm>
          <a:off x="6060489" y="824636"/>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Commitment and Engagement</a:t>
          </a:r>
        </a:p>
      </dsp:txBody>
      <dsp:txXfrm>
        <a:off x="6098481" y="862628"/>
        <a:ext cx="2085893" cy="122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55151-20EC-4F1D-9DD0-5109EC52C2AA}">
      <dsp:nvSpPr>
        <dsp:cNvPr id="0" name=""/>
        <dsp:cNvSpPr/>
      </dsp:nvSpPr>
      <dsp:spPr>
        <a:xfrm rot="16200000">
          <a:off x="1679666" y="1688860"/>
          <a:ext cx="3576195" cy="218543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139700" rIns="125730" bIns="139700" numCol="1" spcCol="1270" anchor="t" anchorCtr="0">
          <a:noAutofit/>
        </a:bodyPr>
        <a:lstStyle/>
        <a:p>
          <a:pPr marL="0" lvl="0" indent="0" algn="l" defTabSz="977900">
            <a:lnSpc>
              <a:spcPct val="90000"/>
            </a:lnSpc>
            <a:spcBef>
              <a:spcPct val="0"/>
            </a:spcBef>
            <a:spcAft>
              <a:spcPct val="35000"/>
            </a:spcAft>
            <a:buNone/>
          </a:pPr>
          <a:r>
            <a:rPr lang="en-US" sz="2200" kern="1200" dirty="0"/>
            <a:t>HACC needed to address health in their mission</a:t>
          </a:r>
        </a:p>
      </dsp:txBody>
      <dsp:txXfrm rot="5400000">
        <a:off x="2481750" y="1100183"/>
        <a:ext cx="2078731" cy="3362789"/>
      </dsp:txXfrm>
    </dsp:sp>
    <dsp:sp modelId="{A0E226EF-7E47-42C0-B841-1837A2A62A5E}">
      <dsp:nvSpPr>
        <dsp:cNvPr id="0" name=""/>
        <dsp:cNvSpPr/>
      </dsp:nvSpPr>
      <dsp:spPr>
        <a:xfrm rot="5400000">
          <a:off x="3964337" y="1688860"/>
          <a:ext cx="3576195" cy="218543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39700" rIns="83820" bIns="139700" numCol="1" spcCol="1270" anchor="t" anchorCtr="0">
          <a:noAutofit/>
        </a:bodyPr>
        <a:lstStyle/>
        <a:p>
          <a:pPr marL="0" lvl="0" indent="0" algn="l" defTabSz="977900">
            <a:lnSpc>
              <a:spcPct val="90000"/>
            </a:lnSpc>
            <a:spcBef>
              <a:spcPct val="0"/>
            </a:spcBef>
            <a:spcAft>
              <a:spcPct val="35000"/>
            </a:spcAft>
            <a:buNone/>
          </a:pPr>
          <a:r>
            <a:rPr lang="en-US" sz="2200" kern="1200" dirty="0"/>
            <a:t>CCDPH needed to address social determinants of health</a:t>
          </a:r>
        </a:p>
      </dsp:txBody>
      <dsp:txXfrm rot="-5400000">
        <a:off x="4659718" y="1100183"/>
        <a:ext cx="2078731" cy="3362789"/>
      </dsp:txXfrm>
    </dsp:sp>
    <dsp:sp modelId="{432454F9-4988-4C78-9410-889D423390AE}">
      <dsp:nvSpPr>
        <dsp:cNvPr id="0" name=""/>
        <dsp:cNvSpPr/>
      </dsp:nvSpPr>
      <dsp:spPr>
        <a:xfrm>
          <a:off x="3467541" y="0"/>
          <a:ext cx="2284670" cy="2284559"/>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E3F72-4679-42D5-B8CC-79C7B7C2BD5D}">
      <dsp:nvSpPr>
        <dsp:cNvPr id="0" name=""/>
        <dsp:cNvSpPr/>
      </dsp:nvSpPr>
      <dsp:spPr>
        <a:xfrm rot="10800000">
          <a:off x="3467541" y="3278040"/>
          <a:ext cx="2284670" cy="2284559"/>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7F421-9D23-4446-8E89-661E75FE8DC2}">
      <dsp:nvSpPr>
        <dsp:cNvPr id="0" name=""/>
        <dsp:cNvSpPr/>
      </dsp:nvSpPr>
      <dsp:spPr>
        <a:xfrm>
          <a:off x="0" y="0"/>
          <a:ext cx="6934200" cy="13716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Capacity Building</a:t>
          </a:r>
        </a:p>
      </dsp:txBody>
      <dsp:txXfrm>
        <a:off x="0" y="0"/>
        <a:ext cx="6934200" cy="1371600"/>
      </dsp:txXfrm>
    </dsp:sp>
    <dsp:sp modelId="{C88E296C-795D-4E82-A1CD-4996333F5B43}">
      <dsp:nvSpPr>
        <dsp:cNvPr id="0" name=""/>
        <dsp:cNvSpPr/>
      </dsp:nvSpPr>
      <dsp:spPr>
        <a:xfrm>
          <a:off x="3385" y="1371600"/>
          <a:ext cx="2309142" cy="2880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r>
            <a:rPr lang="en-US" sz="3000" kern="1200" dirty="0"/>
            <a:t>Leadership</a:t>
          </a:r>
        </a:p>
        <a:p>
          <a:pPr marL="228600" lvl="1" indent="-228600" algn="l" defTabSz="1022350">
            <a:lnSpc>
              <a:spcPct val="90000"/>
            </a:lnSpc>
            <a:spcBef>
              <a:spcPct val="0"/>
            </a:spcBef>
            <a:spcAft>
              <a:spcPct val="15000"/>
            </a:spcAft>
            <a:buChar char="•"/>
          </a:pPr>
          <a:r>
            <a:rPr lang="en-US" sz="2300" kern="1200" dirty="0"/>
            <a:t>Education</a:t>
          </a:r>
        </a:p>
      </dsp:txBody>
      <dsp:txXfrm>
        <a:off x="3385" y="1371600"/>
        <a:ext cx="2309142" cy="2880360"/>
      </dsp:txXfrm>
    </dsp:sp>
    <dsp:sp modelId="{1F0F1F43-8638-45A0-9DB0-2B86094615C7}">
      <dsp:nvSpPr>
        <dsp:cNvPr id="0" name=""/>
        <dsp:cNvSpPr/>
      </dsp:nvSpPr>
      <dsp:spPr>
        <a:xfrm>
          <a:off x="2312528" y="1371600"/>
          <a:ext cx="2309142" cy="2880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r>
            <a:rPr lang="en-US" sz="3000" kern="1200" dirty="0"/>
            <a:t>Staff</a:t>
          </a:r>
        </a:p>
        <a:p>
          <a:pPr marL="228600" lvl="1" indent="-228600" algn="l" defTabSz="1022350">
            <a:lnSpc>
              <a:spcPct val="90000"/>
            </a:lnSpc>
            <a:spcBef>
              <a:spcPct val="0"/>
            </a:spcBef>
            <a:spcAft>
              <a:spcPct val="15000"/>
            </a:spcAft>
            <a:buChar char="•"/>
          </a:pPr>
          <a:r>
            <a:rPr lang="en-US" sz="2300" kern="1200" dirty="0"/>
            <a:t>Education</a:t>
          </a:r>
        </a:p>
        <a:p>
          <a:pPr marL="228600" lvl="1" indent="-228600" algn="l" defTabSz="1022350">
            <a:lnSpc>
              <a:spcPct val="90000"/>
            </a:lnSpc>
            <a:spcBef>
              <a:spcPct val="0"/>
            </a:spcBef>
            <a:spcAft>
              <a:spcPct val="15000"/>
            </a:spcAft>
            <a:buChar char="•"/>
          </a:pPr>
          <a:r>
            <a:rPr lang="en-US" sz="2300" kern="1200" dirty="0"/>
            <a:t>Training</a:t>
          </a:r>
        </a:p>
      </dsp:txBody>
      <dsp:txXfrm>
        <a:off x="2312528" y="1371600"/>
        <a:ext cx="2309142" cy="2880360"/>
      </dsp:txXfrm>
    </dsp:sp>
    <dsp:sp modelId="{AAC47614-27F7-45A3-B475-446101DDCCBB}">
      <dsp:nvSpPr>
        <dsp:cNvPr id="0" name=""/>
        <dsp:cNvSpPr/>
      </dsp:nvSpPr>
      <dsp:spPr>
        <a:xfrm>
          <a:off x="4621671" y="1371600"/>
          <a:ext cx="2309142" cy="2880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endParaRPr lang="en-US" sz="3000" kern="1200" dirty="0"/>
        </a:p>
        <a:p>
          <a:pPr marL="0" lvl="0" indent="0" algn="l" defTabSz="1333500">
            <a:lnSpc>
              <a:spcPct val="90000"/>
            </a:lnSpc>
            <a:spcBef>
              <a:spcPct val="0"/>
            </a:spcBef>
            <a:spcAft>
              <a:spcPct val="35000"/>
            </a:spcAft>
            <a:buNone/>
          </a:pPr>
          <a:r>
            <a:rPr lang="en-US" sz="3000" kern="1200" dirty="0"/>
            <a:t>Residents</a:t>
          </a:r>
        </a:p>
        <a:p>
          <a:pPr marL="228600" lvl="1" indent="-228600" algn="l" defTabSz="1022350">
            <a:lnSpc>
              <a:spcPct val="90000"/>
            </a:lnSpc>
            <a:spcBef>
              <a:spcPct val="0"/>
            </a:spcBef>
            <a:spcAft>
              <a:spcPct val="15000"/>
            </a:spcAft>
            <a:buChar char="•"/>
          </a:pPr>
          <a:r>
            <a:rPr lang="en-US" sz="2300" kern="1200" dirty="0"/>
            <a:t>Education</a:t>
          </a:r>
        </a:p>
      </dsp:txBody>
      <dsp:txXfrm>
        <a:off x="4621671" y="1371600"/>
        <a:ext cx="2309142" cy="2880360"/>
      </dsp:txXfrm>
    </dsp:sp>
    <dsp:sp modelId="{555299EF-835E-4E2C-A4FB-CD2671CEDF1E}">
      <dsp:nvSpPr>
        <dsp:cNvPr id="0" name=""/>
        <dsp:cNvSpPr/>
      </dsp:nvSpPr>
      <dsp:spPr>
        <a:xfrm>
          <a:off x="0" y="4251960"/>
          <a:ext cx="6934200" cy="32004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591B164-8CCB-44F0-B70F-A8A12A751B06}" type="datetimeFigureOut">
              <a:rPr lang="en-US" smtClean="0"/>
              <a:t>9/30/2019</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673395B-E6E7-4ED3-8A4A-C5A279DCFCFB}" type="slidenum">
              <a:rPr lang="en-US" smtClean="0"/>
              <a:t>‹#›</a:t>
            </a:fld>
            <a:endParaRPr lang="en-US" dirty="0"/>
          </a:p>
        </p:txBody>
      </p:sp>
    </p:spTree>
    <p:extLst>
      <p:ext uri="{BB962C8B-B14F-4D97-AF65-F5344CB8AC3E}">
        <p14:creationId xmlns:p14="http://schemas.microsoft.com/office/powerpoint/2010/main" val="305379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EF52D55-0EE4-4802-B573-B416B330ABF4}" type="datetimeFigureOut">
              <a:rPr lang="en-US" smtClean="0"/>
              <a:t>9/30/2019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C71FDB7-EA46-45BC-8A56-F7436A83A5F6}" type="slidenum">
              <a:rPr lang="en-US" smtClean="0"/>
              <a:t>‹#›</a:t>
            </a:fld>
            <a:endParaRPr lang="en-US" dirty="0"/>
          </a:p>
        </p:txBody>
      </p:sp>
    </p:spTree>
    <p:extLst>
      <p:ext uri="{BB962C8B-B14F-4D97-AF65-F5344CB8AC3E}">
        <p14:creationId xmlns:p14="http://schemas.microsoft.com/office/powerpoint/2010/main" val="263638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1</a:t>
            </a:fld>
            <a:endParaRPr lang="en-US" dirty="0"/>
          </a:p>
        </p:txBody>
      </p:sp>
    </p:spTree>
    <p:extLst>
      <p:ext uri="{BB962C8B-B14F-4D97-AF65-F5344CB8AC3E}">
        <p14:creationId xmlns:p14="http://schemas.microsoft.com/office/powerpoint/2010/main" val="149152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What is Transdisciplinary</a:t>
            </a:r>
            <a:r>
              <a:rPr lang="en-US" sz="1200" baseline="0" dirty="0"/>
              <a:t> Partnership?</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Oxford Dictonary defines transdisciplianary</a:t>
            </a:r>
            <a:r>
              <a:rPr lang="en-US" sz="1200" baseline="0" dirty="0"/>
              <a:t> as relating to one or more branches of knowledge and partnership as the act of being partners.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‘Each member of a collaborative team has specific knowledge of his or her discipline, and transdisciplinary teams integrate these areas.’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246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There are 9 principles of community engagement, but its important to note that this is more of a continuum, that steps overlap and somethings are happing simultaneously. Today I’m going to pull out a few of the principles that were key to cultivating……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66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how these</a:t>
            </a:r>
            <a:r>
              <a:rPr lang="en-US" baseline="0" dirty="0"/>
              <a:t> community engagement principles were used to cultivate a partnership between CCDPH and HAAC, t</a:t>
            </a:r>
            <a:r>
              <a:rPr lang="en-US" dirty="0"/>
              <a:t>wo sister agencies serving suburban Cook County residents </a:t>
            </a:r>
          </a:p>
          <a:p>
            <a:r>
              <a:rPr lang="en-US" dirty="0"/>
              <a:t>CCDPH – focus on public health</a:t>
            </a:r>
            <a:r>
              <a:rPr lang="en-US" baseline="0" dirty="0"/>
              <a:t> and prevention</a:t>
            </a:r>
          </a:p>
          <a:p>
            <a:r>
              <a:rPr lang="en-US" baseline="0" dirty="0"/>
              <a:t>HACC – business and housing</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276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Being clear about the purpose or goals of the engagement effort and the populations and/or communities you want to engage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Initial meetings to gain insight into each agency.</a:t>
            </a:r>
            <a:r>
              <a:rPr lang="en-US" sz="1200" kern="1200" baseline="0" dirty="0">
                <a:solidFill>
                  <a:schemeClr val="tx1"/>
                </a:solidFill>
                <a:effectLst/>
                <a:latin typeface="+mn-lt"/>
                <a:ea typeface="+mn-ea"/>
                <a:cs typeface="+mn-cs"/>
              </a:rPr>
              <a:t> Our collaboration had the possibility to build value for each agency.</a:t>
            </a:r>
            <a:r>
              <a:rPr lang="en-US" sz="1200" kern="1200" dirty="0">
                <a:solidFill>
                  <a:schemeClr val="tx1"/>
                </a:solidFill>
                <a:effectLst/>
                <a:latin typeface="+mn-lt"/>
                <a:ea typeface="+mn-ea"/>
                <a:cs typeface="+mn-cs"/>
              </a:rPr>
              <a: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HACC was</a:t>
            </a:r>
            <a:r>
              <a:rPr lang="en-US" sz="1200" kern="1200" baseline="0" dirty="0">
                <a:solidFill>
                  <a:schemeClr val="tx1"/>
                </a:solidFill>
                <a:effectLst/>
                <a:latin typeface="+mn-lt"/>
                <a:ea typeface="+mn-ea"/>
                <a:cs typeface="+mn-cs"/>
              </a:rPr>
              <a:t> interested in SFH and learned of CCDPH work in the area…..stated an interest in working together but wasn’t sure how</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361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Go to the community, establish relationships, build trust, work with the formal and informal leadership, and seek commitment from community organizations and leaders to create processes for mobilizing the community</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center of this process we</a:t>
            </a:r>
            <a:r>
              <a:rPr lang="en-US" sz="1200" kern="1200" baseline="0" dirty="0">
                <a:solidFill>
                  <a:schemeClr val="tx1"/>
                </a:solidFill>
                <a:effectLst/>
                <a:latin typeface="+mn-lt"/>
                <a:ea typeface="+mn-ea"/>
                <a:cs typeface="+mn-cs"/>
              </a:rPr>
              <a:t> had a champion, the relationship with champion was catalyzed by our flexibility, are responsiveness in requests, and overall open communication.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As a result our champion (asst to director) involved leadership (leadership team included Dir of Buildings, Dir of Compliance and Occupancy and champion) within other key departments in HACC and led to meetings </a:t>
            </a:r>
            <a:r>
              <a:rPr lang="en-US" sz="1200" kern="1200" dirty="0">
                <a:solidFill>
                  <a:schemeClr val="tx1"/>
                </a:solidFill>
                <a:effectLst/>
                <a:latin typeface="+mn-lt"/>
                <a:ea typeface="+mn-ea"/>
                <a:cs typeface="+mn-cs"/>
              </a:rPr>
              <a:t>with ED and Board of HACC, building managers (responsible</a:t>
            </a:r>
            <a:r>
              <a:rPr lang="en-US" sz="1200" kern="1200" baseline="0" dirty="0">
                <a:solidFill>
                  <a:schemeClr val="tx1"/>
                </a:solidFill>
                <a:effectLst/>
                <a:latin typeface="+mn-lt"/>
                <a:ea typeface="+mn-ea"/>
                <a:cs typeface="+mn-cs"/>
              </a:rPr>
              <a:t> for building maintenance and ensuring compliance once policy was implemented)</a:t>
            </a:r>
            <a:r>
              <a:rPr lang="en-US" sz="1200" kern="1200" dirty="0">
                <a:solidFill>
                  <a:schemeClr val="tx1"/>
                </a:solidFill>
                <a:effectLst/>
                <a:latin typeface="+mn-lt"/>
                <a:ea typeface="+mn-ea"/>
                <a:cs typeface="+mn-cs"/>
              </a:rPr>
              <a:t>, resident liaisons (equivalent</a:t>
            </a:r>
            <a:r>
              <a:rPr lang="en-US" sz="1200" kern="1200" baseline="0" dirty="0">
                <a:solidFill>
                  <a:schemeClr val="tx1"/>
                </a:solidFill>
                <a:effectLst/>
                <a:latin typeface="+mn-lt"/>
                <a:ea typeface="+mn-ea"/>
                <a:cs typeface="+mn-cs"/>
              </a:rPr>
              <a:t> to peer health ed in the public health world)</a:t>
            </a:r>
            <a:r>
              <a:rPr lang="en-US" sz="1200" kern="1200" dirty="0">
                <a:solidFill>
                  <a:schemeClr val="tx1"/>
                </a:solidFill>
                <a:effectLst/>
                <a:latin typeface="+mn-lt"/>
                <a:ea typeface="+mn-ea"/>
                <a:cs typeface="+mn-cs"/>
              </a:rPr>
              <a:t>, and resident advisory boards – involvement at all levels within the hierarchy of HACC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52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working with communities we have to remember and accept that collective self-determination is the responsibility and right of all people in a community. No external entity should assume it can bestow on a community the power to act in its own self-interest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Empowerment</a:t>
            </a:r>
            <a:r>
              <a:rPr lang="en-US" sz="1200" kern="1200" baseline="0" dirty="0">
                <a:solidFill>
                  <a:schemeClr val="tx1"/>
                </a:solidFill>
                <a:effectLst/>
                <a:latin typeface="+mn-lt"/>
                <a:ea typeface="+mn-ea"/>
                <a:cs typeface="+mn-cs"/>
              </a:rPr>
              <a:t> to own the not only the issue, but the process.  Being business-focused HACC is used to implementation through mandates, but in order to garner buy-in and support from residents a formal survey was conducted.</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provided TA, offered resources, which then built the trust they needed to come to us for assistance on other health-related issues, which then built more commitment and engagement.  the trust we built made them more comfortable taking our TA recommendations to even DO the survey.  our expertise (giving them why this mattered, our feedback) led them to engage with the survey and the residents in a different way - instead of just "do this" we were able to have discussions with residents about the importance of doing it.</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73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4 </a:t>
            </a:r>
            <a:r>
              <a:rPr lang="en-US" dirty="0"/>
              <a:t>Partnering with the community is necessary to create change and improve health</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agencies</a:t>
            </a:r>
            <a:r>
              <a:rPr lang="en-US" sz="1200" kern="1200" baseline="0" dirty="0">
                <a:solidFill>
                  <a:schemeClr val="tx1"/>
                </a:solidFill>
                <a:effectLst/>
                <a:latin typeface="+mn-lt"/>
                <a:ea typeface="+mn-ea"/>
                <a:cs typeface="+mn-cs"/>
              </a:rPr>
              <a:t> needed each other to fulfill their missions. In order to provide safe and affordable housing and improve quality of life for residents, HACC needed to incorporate health, and in order for CCDPH to address social determinates of health (in this case housing), we needed to partner with the experts in that area.</a:t>
            </a:r>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Cultivating this partnership</a:t>
            </a:r>
            <a:r>
              <a:rPr lang="en-US" sz="1200" kern="1200" baseline="0" dirty="0">
                <a:solidFill>
                  <a:schemeClr val="tx1"/>
                </a:solidFill>
                <a:effectLst/>
                <a:latin typeface="+mn-lt"/>
                <a:ea typeface="+mn-ea"/>
                <a:cs typeface="+mn-cs"/>
              </a:rPr>
              <a:t> helped to build value for both agencies</a:t>
            </a:r>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"what's in it for me" - we first took advantage of HACC knowing they had to think about health (the HUD smoke free thing was coming, they knew, and so they were going to be compelled to do something) and how we need partners to really do PSE change, so the partnership had some value at the outset.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 cultivation and real partnership we built it beyond what HACC had to do and are now moving to other things - example - cessation isn't something that they had to do to go smoke free, but our work together built value for that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Co-Learning – CCDPH did not dictate the best way to implement policies, but instead learned what steps HACC wanted to take and supported them at that level. Leveraged</a:t>
            </a:r>
            <a:r>
              <a:rPr lang="en-US" baseline="0" dirty="0"/>
              <a:t> funding from CDC and expertise of partners to d</a:t>
            </a:r>
            <a:r>
              <a:rPr lang="en-US" dirty="0"/>
              <a:t>evelop needed supplemental materials, signage, and connections to cessation services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099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The last principle I will address today is…..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Community engagement can only be sustained by identifying and empowering community assets and strengths and by developing the community’s capacity and resources to make decisions and take action</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HACC assets (actual HACC community:</a:t>
            </a:r>
            <a:r>
              <a:rPr lang="en-US" sz="1200" kern="1200" baseline="0" dirty="0">
                <a:solidFill>
                  <a:schemeClr val="tx1"/>
                </a:solidFill>
                <a:effectLst/>
                <a:latin typeface="+mn-lt"/>
                <a:ea typeface="+mn-ea"/>
                <a:cs typeface="+mn-cs"/>
              </a:rPr>
              <a:t> leadership, staff, residents) were educated on the benefits of SFH, but staff was all trained in a brief tobacco intervention.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Through increased capacity HACC staff are better able to assist residents and create sustainability for the implementation of SFH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17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synergies of all of those</a:t>
            </a:r>
            <a:r>
              <a:rPr lang="en-US" baseline="0" dirty="0"/>
              <a:t> steps or processes led to ………..</a:t>
            </a:r>
          </a:p>
          <a:p>
            <a:endParaRPr lang="en-US" baseline="0" dirty="0"/>
          </a:p>
          <a:p>
            <a:r>
              <a:rPr lang="en-US" dirty="0"/>
              <a:t>the relationship cultivated a "growth mindset" where we were open to "what else" instead of limiting the work.  other ex: healthy homes presentations with voucher folks, our partnering around lead.   When opportunities arose, the relationships were there to make beginning the work a lot easier.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98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relationship bldg.: flexible, responsive</a:t>
            </a:r>
          </a:p>
          <a:p>
            <a:endParaRPr lang="en-US" dirty="0"/>
          </a:p>
          <a:p>
            <a:r>
              <a:rPr lang="en-US" dirty="0"/>
              <a:t>Meeting</a:t>
            </a:r>
            <a:r>
              <a:rPr lang="en-US" baseline="0" dirty="0"/>
              <a:t> community: listening to community needs</a:t>
            </a:r>
            <a:endParaRPr lang="en-US" dirty="0"/>
          </a:p>
          <a:p>
            <a:endParaRPr lang="en-US" dirty="0"/>
          </a:p>
          <a:p>
            <a:r>
              <a:rPr lang="en-US" dirty="0"/>
              <a:t>this relationship didn’t happen only because there was funding - we could buy some signs, but the real thing we offered was our expertise and "cover" - a lot of the times we wait for $$ to use as a carrot - this is a good example of our expertise being the carrot</a:t>
            </a:r>
          </a:p>
          <a:p>
            <a:endParaRPr lang="en-US" dirty="0"/>
          </a:p>
          <a:p>
            <a:r>
              <a:rPr lang="en-US" dirty="0"/>
              <a:t>Win-win includes transdisciplinary partners </a:t>
            </a:r>
            <a:r>
              <a:rPr lang="en-US" baseline="0" dirty="0"/>
              <a:t>and community engagement effort affects</a:t>
            </a:r>
          </a:p>
          <a:p>
            <a:endParaRPr lang="en-US" baseline="0" dirty="0"/>
          </a:p>
          <a:p>
            <a:r>
              <a:rPr lang="en-US" baseline="0" dirty="0"/>
              <a:t>Expertise: Education and Outreach, Connection to cessation services, signage and supplemental materials, creation of success story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56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2</a:t>
            </a:fld>
            <a:endParaRPr lang="en-US" dirty="0"/>
          </a:p>
        </p:txBody>
      </p:sp>
    </p:spTree>
    <p:extLst>
      <p:ext uri="{BB962C8B-B14F-4D97-AF65-F5344CB8AC3E}">
        <p14:creationId xmlns:p14="http://schemas.microsoft.com/office/powerpoint/2010/main" val="1979143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a:t>
            </a:r>
            <a:r>
              <a:rPr lang="en-US" baseline="0" dirty="0"/>
              <a:t> your time and thanks to SOPHE for opportunity to share our work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470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27</a:t>
            </a:fld>
            <a:endParaRPr lang="en-US" dirty="0"/>
          </a:p>
        </p:txBody>
      </p:sp>
    </p:spTree>
    <p:extLst>
      <p:ext uri="{BB962C8B-B14F-4D97-AF65-F5344CB8AC3E}">
        <p14:creationId xmlns:p14="http://schemas.microsoft.com/office/powerpoint/2010/main" val="270945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CMHA provides affordable</a:t>
            </a:r>
            <a:r>
              <a:rPr lang="en-US" baseline="0" dirty="0"/>
              <a:t> </a:t>
            </a:r>
            <a:r>
              <a:rPr lang="en-US" dirty="0"/>
              <a:t>housing for low- to moderate-income families. CMHA owns and manages 4,800 asset management units in neighborhoods throughout Hamilton County, including </a:t>
            </a:r>
            <a:r>
              <a:rPr lang="en-US" baseline="0" dirty="0"/>
              <a:t>Cincinnati</a:t>
            </a:r>
            <a:r>
              <a:rPr lang="en-US" dirty="0"/>
              <a:t>. Most residents are elderly and working families. CMHA is the 17th largest housing authority in the United States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03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Planning began with CMHA in 2015. CHCC’s TFL Subcommittee at CHD </a:t>
            </a:r>
          </a:p>
          <a:p>
            <a:r>
              <a:rPr lang="en-US" dirty="0"/>
              <a:t>ODH’s Tobacco Control &amp; Prevention Program has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621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indicating need for adequate cessation support</a:t>
            </a:r>
          </a:p>
          <a:p>
            <a:endParaRPr lang="en-US" dirty="0"/>
          </a:p>
          <a:p>
            <a:r>
              <a:rPr lang="en-US" dirty="0"/>
              <a:t>Stats</a:t>
            </a:r>
            <a:r>
              <a:rPr lang="en-US" baseline="0" dirty="0"/>
              <a:t> from study: </a:t>
            </a:r>
            <a:endParaRPr lang="en-US" dirty="0"/>
          </a:p>
          <a:p>
            <a:r>
              <a:rPr lang="en-US" dirty="0"/>
              <a:t>Prev Med. 2017 Jun;99:171-177. doi: 10.1016/j.ypmed.2017.02.001. Epub 2017 Feb 10. </a:t>
            </a:r>
          </a:p>
          <a:p>
            <a:r>
              <a:rPr lang="en-US" dirty="0"/>
              <a:t>Cigarette smoking and adverse health outcomes among adults receiving federal housing assistance.</a:t>
            </a:r>
          </a:p>
          <a:p>
            <a:r>
              <a:rPr lang="en-US" dirty="0"/>
              <a:t>Centers for Disease Control and Prevention (CDC) and the U.S. Department of Housing and Urban Development (HUD).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197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There are many options for smokers who want to quit</a:t>
            </a:r>
            <a:r>
              <a:rPr lang="en-US" baseline="0" dirty="0"/>
              <a:t> (individual counseling, telephone, online, text) …</a:t>
            </a:r>
            <a:r>
              <a:rPr lang="en-US" dirty="0"/>
              <a:t> using a combination of cessation options</a:t>
            </a:r>
            <a:r>
              <a:rPr lang="en-US" baseline="0" dirty="0"/>
              <a:t> improves a smoker’s chance for success.</a:t>
            </a:r>
            <a:endParaRPr lang="en-US" dirty="0"/>
          </a:p>
          <a:p>
            <a:r>
              <a:rPr lang="en-US" dirty="0"/>
              <a:t>Some studies have shown that group/peer support can improve the likelihood</a:t>
            </a:r>
            <a:r>
              <a:rPr lang="en-US" baseline="0" dirty="0"/>
              <a:t> of success for some.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CDC’s “Quitting Smoking” Fact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-Substance Abuse Treatment: Group Therapy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Treatment Improvement Protocol (TIP) Series, No. 41.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Center for Substance Abuse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Rockville (MD): Substance Abuse and Mental Health Services Administration (US); 2005.</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661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TFL Subcommittee</a:t>
            </a:r>
            <a:r>
              <a:rPr lang="en-US" baseline="0" dirty="0"/>
              <a:t> partner ALA</a:t>
            </a:r>
          </a:p>
          <a:p>
            <a:r>
              <a:rPr lang="en-US" dirty="0"/>
              <a:t>uses techniques based on pharmacological and psychological principles and methods designed to help smokers gain control over their behavior</a:t>
            </a:r>
          </a:p>
          <a:p>
            <a:r>
              <a:rPr lang="en-US" dirty="0"/>
              <a:t>program includes a comprehensive variety of evidence-based cessation techniques </a:t>
            </a:r>
          </a:p>
          <a:p>
            <a:r>
              <a:rPr lang="en-US" dirty="0"/>
              <a:t>curriculum includes the latest research about nicotine replacement therapy (gum, inhalers, patches, lozenges and nasal spray) and other smoking cessation medications such as Zyban® and Chantix</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541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EFFECTIVE RECRUITMENT STRATEGY WILL MAKE OR BREAK THIS INITIATIVE.</a:t>
            </a:r>
          </a:p>
          <a:p>
            <a:r>
              <a:rPr lang="en-US" dirty="0"/>
              <a:t> Picture of May 5, 2016 CMHA Educational</a:t>
            </a:r>
            <a:r>
              <a:rPr lang="en-US" baseline="0" dirty="0"/>
              <a:t> Symposium on SFMUH policy. Spoke about FFS Facilitator training and had a sign-in sheet for anyone interested … no one was!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453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Building</a:t>
            </a:r>
            <a:r>
              <a:rPr lang="en-US" baseline="0" dirty="0"/>
              <a:t> a rapport with residents and continuing to talk about the training was an awesome recruitment strategy. Identify residents who are former smokers or who have recently quit for FFS Facilitator training as potential facilitator … requires more work, but can be very influential with other residents.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690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Residents can use this opportunity for training as a stepping stone for other opportunities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41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3</a:t>
            </a:fld>
            <a:endParaRPr lang="en-US" dirty="0"/>
          </a:p>
        </p:txBody>
      </p:sp>
    </p:spTree>
    <p:extLst>
      <p:ext uri="{BB962C8B-B14F-4D97-AF65-F5344CB8AC3E}">
        <p14:creationId xmlns:p14="http://schemas.microsoft.com/office/powerpoint/2010/main" val="1782617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Being</a:t>
            </a:r>
            <a:r>
              <a:rPr lang="en-US" baseline="0" dirty="0"/>
              <a:t> an ex-smoker (not required) may give facilitator additional credibility with participants.</a:t>
            </a:r>
          </a:p>
          <a:p>
            <a:pPr marL="171450" indent="-171450">
              <a:buFont typeface="Arial" panose="020B0604020202020204" pitchFamily="34" charset="0"/>
              <a:buChar char="•"/>
            </a:pPr>
            <a:r>
              <a:rPr lang="en-US" baseline="0" dirty="0"/>
              <a:t>Many of trained residents were smokers, ALA partner co-facilitated the meetings</a:t>
            </a:r>
          </a:p>
          <a:p>
            <a:pPr marL="171450" indent="-171450">
              <a:buFont typeface="Arial" panose="020B0604020202020204" pitchFamily="34" charset="0"/>
              <a:buChar char="•"/>
            </a:pPr>
            <a:r>
              <a:rPr lang="en-US" baseline="0" dirty="0"/>
              <a:t>Facilitator training may be a longer process than anticipated, if additional attention is need for interested facilitators who are current smokers</a:t>
            </a:r>
          </a:p>
          <a:p>
            <a:pPr marL="171450" indent="-171450">
              <a:buFont typeface="Arial" panose="020B0604020202020204" pitchFamily="34" charset="0"/>
              <a:buChar char="•"/>
            </a:pPr>
            <a:r>
              <a:rPr lang="en-US" baseline="0" dirty="0"/>
              <a:t>Cessation advocates can be biggest champions </a:t>
            </a:r>
          </a:p>
          <a:p>
            <a:pPr marL="171450" indent="-171450">
              <a:buFont typeface="Arial" panose="020B0604020202020204" pitchFamily="34" charset="0"/>
              <a:buChar char="•"/>
            </a:pPr>
            <a:r>
              <a:rPr lang="en-US" baseline="0" dirty="0"/>
              <a:t>Yoga: FFS classes held immediately following a free community yoga class. Residents had already made one decision that day to do something healthy … “building healthy momentum”</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962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“cessation</a:t>
            </a:r>
            <a:r>
              <a:rPr lang="en-US" baseline="0" dirty="0"/>
              <a:t> advocates” ..</a:t>
            </a:r>
          </a:p>
          <a:p>
            <a:pPr marL="171450" indent="-171450">
              <a:buFont typeface="Arial" panose="020B0604020202020204" pitchFamily="34" charset="0"/>
              <a:buChar char="•"/>
            </a:pPr>
            <a:r>
              <a:rPr lang="en-US" baseline="0" dirty="0"/>
              <a:t>Co-facilitator for residents who may be timid about leading a group initially or may not have met qualifications for training (tobacco user)</a:t>
            </a:r>
          </a:p>
          <a:p>
            <a:pPr marL="171450" indent="-171450">
              <a:buFont typeface="Arial" panose="020B0604020202020204" pitchFamily="34" charset="0"/>
              <a:buChar char="•"/>
            </a:pPr>
            <a:r>
              <a:rPr lang="en-US" baseline="0" dirty="0"/>
              <a:t>Recruit participants: keep them on a cessation path; will be very effective at engaging other smokers to go through FFS program (since we know that most smokers want to quit)</a:t>
            </a:r>
          </a:p>
          <a:p>
            <a:pPr marL="171450" indent="-171450">
              <a:buFont typeface="Arial" panose="020B0604020202020204" pitchFamily="34" charset="0"/>
              <a:buChar char="•"/>
            </a:pPr>
            <a:r>
              <a:rPr lang="en-US" baseline="0" dirty="0"/>
              <a:t>Stand group … kids can create posters promoting the training (and subsequent classes) and can share the opportunity with parents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787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895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case you haven’t heard</a:t>
            </a:r>
            <a:r>
              <a:rPr lang="en-US" baseline="0" dirty="0"/>
              <a:t> … HUD has mandated that public housing agencies (PHA) administering public housing to implement a smoke-free policy by July 30, 2018 …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077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2692E-E6A0-429B-9419-C09CEDDB16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9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42</a:t>
            </a:fld>
            <a:endParaRPr lang="en-US" dirty="0"/>
          </a:p>
        </p:txBody>
      </p:sp>
    </p:spTree>
    <p:extLst>
      <p:ext uri="{BB962C8B-B14F-4D97-AF65-F5344CB8AC3E}">
        <p14:creationId xmlns:p14="http://schemas.microsoft.com/office/powerpoint/2010/main" val="4135999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4332B-E2CA-4FED-BF21-25AB39EFF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506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Monroe County</a:t>
            </a:r>
            <a:r>
              <a:rPr lang="en-US" baseline="0" dirty="0"/>
              <a:t> is located in south central Indiana and is somewhat rural in nature. Our largest city, Bloomington, has a population of 145,496 and is the 7th largest city in Indiana, according to the 2010 census.  We are home to Indiana University, whose 42,000 students helps to create a vibrant, multi-cultural environment and positive influence on our environment.  Monroe County is also considered a hub for surrounding counties.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4332B-E2CA-4FED-BF21-25AB39EFF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882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Bloomington</a:t>
            </a:r>
            <a:r>
              <a:rPr lang="en-US" baseline="0" dirty="0"/>
              <a:t> Hospital supported the creation of program to provide social services to those diagnosed with HIV/AIDS.  CAAG was one of these volunteer programs that served this population by supporting them with dignity during death.  They sat with people so they did not die alone and they planned an supporting appropriate funerals .  In many cases families had disowned the victim of HIV</a:t>
            </a:r>
          </a:p>
          <a:p>
            <a:r>
              <a:rPr lang="en-US" baseline="0" dirty="0"/>
              <a:t>The Active Living Coalition formed to work together to promote a healthy lifestyle to those who live, work and visit Monroe County.  We received an ACHIEVE grant in 2009, which guided us in creating change through engaging people in workplaces, schools, healthcare and community organizations.  The 2015-2018 Community Heath Assessment and Community Health Improvement teams is truly a community event.  We have had individuals from over 50 organizations involved during the process. </a:t>
            </a:r>
          </a:p>
          <a:p>
            <a:endParaRPr lang="en-US" baseline="0" dirty="0"/>
          </a:p>
          <a:p>
            <a:r>
              <a:rPr lang="en-US" baseline="0" dirty="0"/>
              <a:t>When our groups meet, one of the first things we ask ourselves is “who can we partner with?”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4332B-E2CA-4FED-BF21-25AB39EFF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031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Met monthly through 2015,</a:t>
            </a:r>
            <a:r>
              <a:rPr lang="en-US" baseline="0" dirty="0"/>
              <a:t> then not as frequently. Still worked together to provide education and classes.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4332B-E2CA-4FED-BF21-25AB39EFF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1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4</a:t>
            </a:fld>
            <a:endParaRPr lang="en-US" dirty="0"/>
          </a:p>
        </p:txBody>
      </p:sp>
    </p:spTree>
    <p:extLst>
      <p:ext uri="{BB962C8B-B14F-4D97-AF65-F5344CB8AC3E}">
        <p14:creationId xmlns:p14="http://schemas.microsoft.com/office/powerpoint/2010/main" val="1991408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Notes</a:t>
            </a:r>
            <a:r>
              <a:rPr lang="en-US" baseline="0" dirty="0"/>
              <a:t> – give Indiana stats and compare to Monroe. Students sway data both ways… We do have a high number of lower income mom’s who smoke. We began a Baby and Me Tobacco Free program (on which we also partner) last year.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4332B-E2CA-4FED-BF21-25AB39EFF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252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Smoking Prohibited in Vehicles with Children Present Smoking is prohibited in a motor vehicle, either at rest or in motion, in which there is present a person thirteen (13) years of age or younger. A law enforcement officer shall not stop a vehicle for the sole purpose of determining whether there is a violation of this section.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4332B-E2CA-4FED-BF21-25AB39EFF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924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4332B-E2CA-4FED-BF21-25AB39EFF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980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E4332B-E2CA-4FED-BF21-25AB39EFF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995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57</a:t>
            </a:fld>
            <a:endParaRPr lang="en-US" dirty="0"/>
          </a:p>
        </p:txBody>
      </p:sp>
    </p:spTree>
    <p:extLst>
      <p:ext uri="{BB962C8B-B14F-4D97-AF65-F5344CB8AC3E}">
        <p14:creationId xmlns:p14="http://schemas.microsoft.com/office/powerpoint/2010/main" val="72260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defRPr/>
            </a:pPr>
            <a:r>
              <a:rPr lang="en-US" dirty="0"/>
              <a:t>There are variety of ways that you can actively participate </a:t>
            </a:r>
            <a:r>
              <a:rPr lang="en-US" baseline="0" dirty="0"/>
              <a:t>in our organization. By getting involved, you’ll strengthen the practice of local public health and help launch your career to the next level. Become a member, if you aren’t already. Join our Congressional Action Network, which advocates for the issues critical to local health departments. Apply for an award like the LHD of the Year Award or the Model Practices Award Program. Attend a conference like NACCHO Annual, the Preparedness Summit, or the biannual informatics conference. Finally, lend your expertise to a NACCHO advisory group or committee, which are responsible for </a:t>
            </a:r>
            <a:r>
              <a:rPr lang="en-US" dirty="0"/>
              <a:t>shaping NACCHO’s priorities and directing NACCHO’s work on everything from food safety to accreditation. Here some of the ways you can</a:t>
            </a:r>
            <a:r>
              <a:rPr lang="en-US" baseline="0" dirty="0"/>
              <a:t> actively participate and strengthen our mission. You can learn more at www.naccho.org.</a:t>
            </a:r>
            <a:endParaRPr lang="en-US" dirty="0"/>
          </a:p>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58</a:t>
            </a:fld>
            <a:endParaRPr lang="en-US" dirty="0"/>
          </a:p>
        </p:txBody>
      </p:sp>
    </p:spTree>
    <p:extLst>
      <p:ext uri="{BB962C8B-B14F-4D97-AF65-F5344CB8AC3E}">
        <p14:creationId xmlns:p14="http://schemas.microsoft.com/office/powerpoint/2010/main" val="43457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5</a:t>
            </a:fld>
            <a:endParaRPr lang="en-US" dirty="0"/>
          </a:p>
        </p:txBody>
      </p:sp>
    </p:spTree>
    <p:extLst>
      <p:ext uri="{BB962C8B-B14F-4D97-AF65-F5344CB8AC3E}">
        <p14:creationId xmlns:p14="http://schemas.microsoft.com/office/powerpoint/2010/main" val="421521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Local health departments are the backbone of the public health system in the United States. As a leader, partner, catalyst, and voice for LHDs, NACCHO advances the work of local health officials and their staffs to create healthy, thriving communities. </a:t>
            </a:r>
          </a:p>
        </p:txBody>
      </p:sp>
      <p:sp>
        <p:nvSpPr>
          <p:cNvPr id="4" name="Slide Number Placeholder 3"/>
          <p:cNvSpPr>
            <a:spLocks noGrp="1"/>
          </p:cNvSpPr>
          <p:nvPr>
            <p:ph type="sldNum" sz="quarter" idx="10"/>
          </p:nvPr>
        </p:nvSpPr>
        <p:spPr/>
        <p:txBody>
          <a:bodyPr/>
          <a:lstStyle/>
          <a:p>
            <a:fld id="{FC71FDB7-EA46-45BC-8A56-F7436A83A5F6}" type="slidenum">
              <a:rPr lang="en-US" smtClean="0"/>
              <a:t>6</a:t>
            </a:fld>
            <a:endParaRPr lang="en-US" dirty="0"/>
          </a:p>
        </p:txBody>
      </p:sp>
    </p:spTree>
    <p:extLst>
      <p:ext uri="{BB962C8B-B14F-4D97-AF65-F5344CB8AC3E}">
        <p14:creationId xmlns:p14="http://schemas.microsoft.com/office/powerpoint/2010/main" val="9097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values of leadership, excellence, health equity, participation, respect, integrity, science, and innovation underpin all of NACCHO’s work. These values are reflected back in the important work of LHDs. Together, our collective commitment to local public health is improving the quality and length of all lives. </a:t>
            </a:r>
          </a:p>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7</a:t>
            </a:fld>
            <a:endParaRPr lang="en-US" dirty="0"/>
          </a:p>
        </p:txBody>
      </p:sp>
    </p:spTree>
    <p:extLst>
      <p:ext uri="{BB962C8B-B14F-4D97-AF65-F5344CB8AC3E}">
        <p14:creationId xmlns:p14="http://schemas.microsoft.com/office/powerpoint/2010/main" val="140105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NACCHO advocates for LHDs on Capitol Hill; hosts informative conferences; develops timely tools, resources, and publications; disseminates evidence-based practices; provides essential technical assistance, funding, and training;</a:t>
            </a:r>
            <a:r>
              <a:rPr lang="en-US" baseline="0" dirty="0"/>
              <a:t> and cultivates important partnerships to move local public health forward. </a:t>
            </a:r>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8</a:t>
            </a:fld>
            <a:endParaRPr lang="en-US" dirty="0"/>
          </a:p>
        </p:txBody>
      </p:sp>
    </p:spTree>
    <p:extLst>
      <p:ext uri="{BB962C8B-B14F-4D97-AF65-F5344CB8AC3E}">
        <p14:creationId xmlns:p14="http://schemas.microsoft.com/office/powerpoint/2010/main" val="177868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hope accomplish</a:t>
            </a:r>
            <a:r>
              <a:rPr lang="en-US" baseline="0" dirty="0"/>
              <a:t> through today’s presentation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2CCDD-B09C-4112-AB06-EB8D36E36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177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989FA-DB2F-4667-8FC3-D69DEFE1ADFB}"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dirty="0"/>
          </a:p>
        </p:txBody>
      </p:sp>
    </p:spTree>
    <p:extLst>
      <p:ext uri="{BB962C8B-B14F-4D97-AF65-F5344CB8AC3E}">
        <p14:creationId xmlns:p14="http://schemas.microsoft.com/office/powerpoint/2010/main" val="391447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989FA-DB2F-4667-8FC3-D69DEFE1ADFB}"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dirty="0"/>
          </a:p>
        </p:txBody>
      </p:sp>
    </p:spTree>
    <p:extLst>
      <p:ext uri="{BB962C8B-B14F-4D97-AF65-F5344CB8AC3E}">
        <p14:creationId xmlns:p14="http://schemas.microsoft.com/office/powerpoint/2010/main" val="94659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989FA-DB2F-4667-8FC3-D69DEFE1ADFB}"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dirty="0"/>
          </a:p>
        </p:txBody>
      </p:sp>
    </p:spTree>
    <p:extLst>
      <p:ext uri="{BB962C8B-B14F-4D97-AF65-F5344CB8AC3E}">
        <p14:creationId xmlns:p14="http://schemas.microsoft.com/office/powerpoint/2010/main" val="3945156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CDPH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2014 CCDPH master logo_finalOL.jpg"/>
          <p:cNvPicPr>
            <a:picLocks noChangeAspect="1"/>
          </p:cNvPicPr>
          <p:nvPr userDrawn="1"/>
        </p:nvPicPr>
        <p:blipFill>
          <a:blip r:embed="rId2" cstate="print"/>
          <a:stretch>
            <a:fillRect/>
          </a:stretch>
        </p:blipFill>
        <p:spPr>
          <a:xfrm>
            <a:off x="5146008" y="5562600"/>
            <a:ext cx="3766344" cy="1143000"/>
          </a:xfrm>
          <a:prstGeom prst="rect">
            <a:avLst/>
          </a:prstGeom>
        </p:spPr>
      </p:pic>
    </p:spTree>
    <p:extLst>
      <p:ext uri="{BB962C8B-B14F-4D97-AF65-F5344CB8AC3E}">
        <p14:creationId xmlns:p14="http://schemas.microsoft.com/office/powerpoint/2010/main" val="1570631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8077200" cy="4114799"/>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457200" y="6596390"/>
            <a:ext cx="4724400" cy="261610"/>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Cook</a:t>
            </a:r>
            <a:r>
              <a:rPr lang="en-US" sz="1100" baseline="0" dirty="0">
                <a:latin typeface="Verdana" pitchFamily="34" charset="0"/>
                <a:ea typeface="Verdana" pitchFamily="34" charset="0"/>
                <a:cs typeface="Verdana" pitchFamily="34" charset="0"/>
              </a:rPr>
              <a:t> County Department of Public Health</a:t>
            </a:r>
            <a:endParaRPr lang="en-US"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4989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040687" cy="1362075"/>
          </a:xfrm>
        </p:spPr>
        <p:txBody>
          <a:bodyPr anchor="t">
            <a:normAutofit/>
          </a:bodyPr>
          <a:lstStyle>
            <a:lvl1pPr algn="l">
              <a:defRPr sz="3600" b="1" cap="all">
                <a:latin typeface="Verdana" pitchFamily="34" charset="0"/>
                <a:ea typeface="Verdana" pitchFamily="34" charset="0"/>
                <a:cs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722312" y="2906713"/>
            <a:ext cx="8040687" cy="1500187"/>
          </a:xfrm>
        </p:spPr>
        <p:txBody>
          <a:bodyPr anchor="b"/>
          <a:lstStyle>
            <a:lvl1pPr marL="0" indent="0">
              <a:buNone/>
              <a:defRPr sz="2000">
                <a:solidFill>
                  <a:schemeClr val="tx1">
                    <a:tint val="75000"/>
                  </a:schemeClr>
                </a:solidFill>
                <a:latin typeface="Verdana" pitchFamily="34" charset="0"/>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extBox 6"/>
          <p:cNvSpPr txBox="1"/>
          <p:nvPr userDrawn="1"/>
        </p:nvSpPr>
        <p:spPr>
          <a:xfrm>
            <a:off x="457200" y="6596390"/>
            <a:ext cx="4724400" cy="261610"/>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Cook</a:t>
            </a:r>
            <a:r>
              <a:rPr lang="en-US" sz="1100" baseline="0" dirty="0">
                <a:latin typeface="Verdana" pitchFamily="34" charset="0"/>
                <a:ea typeface="Verdana" pitchFamily="34" charset="0"/>
                <a:cs typeface="Verdana" pitchFamily="34" charset="0"/>
              </a:rPr>
              <a:t> County Department of Public Health</a:t>
            </a:r>
            <a:endParaRPr lang="en-US"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35878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sz="half" idx="1"/>
          </p:nvPr>
        </p:nvSpPr>
        <p:spPr>
          <a:xfrm>
            <a:off x="533400" y="1600200"/>
            <a:ext cx="3962400" cy="4525963"/>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596390"/>
            <a:ext cx="4724400" cy="261610"/>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Cook</a:t>
            </a:r>
            <a:r>
              <a:rPr lang="en-US" sz="1100" baseline="0" dirty="0">
                <a:latin typeface="Verdana" pitchFamily="34" charset="0"/>
                <a:ea typeface="Verdana" pitchFamily="34" charset="0"/>
                <a:cs typeface="Verdana" pitchFamily="34" charset="0"/>
              </a:rPr>
              <a:t> County Department of Public Health</a:t>
            </a:r>
            <a:endParaRPr lang="en-US"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86437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533400" y="1535113"/>
            <a:ext cx="4038600" cy="639762"/>
          </a:xfrm>
        </p:spPr>
        <p:txBody>
          <a:bodyPr anchor="b">
            <a:normAutofit/>
          </a:bodyPr>
          <a:lstStyle>
            <a:lvl1pPr marL="0" indent="0">
              <a:buNone/>
              <a:defRPr sz="22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3400" y="2174875"/>
            <a:ext cx="4038600"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535113"/>
            <a:ext cx="4038600" cy="639762"/>
          </a:xfrm>
        </p:spPr>
        <p:txBody>
          <a:bodyPr anchor="b">
            <a:noAutofit/>
          </a:bodyPr>
          <a:lstStyle>
            <a:lvl1pPr marL="0" indent="0">
              <a:buNone/>
              <a:defRPr sz="22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2174875"/>
            <a:ext cx="4038600"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457200" y="6596390"/>
            <a:ext cx="4724400" cy="261610"/>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Cook</a:t>
            </a:r>
            <a:r>
              <a:rPr lang="en-US" sz="1100" baseline="0" dirty="0">
                <a:latin typeface="Verdana" pitchFamily="34" charset="0"/>
                <a:ea typeface="Verdana" pitchFamily="34" charset="0"/>
                <a:cs typeface="Verdana" pitchFamily="34" charset="0"/>
              </a:rPr>
              <a:t> County Department of Public Health</a:t>
            </a:r>
            <a:endParaRPr lang="en-US"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02587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p>
        </p:txBody>
      </p:sp>
      <p:sp>
        <p:nvSpPr>
          <p:cNvPr id="6" name="TextBox 5"/>
          <p:cNvSpPr txBox="1"/>
          <p:nvPr userDrawn="1"/>
        </p:nvSpPr>
        <p:spPr>
          <a:xfrm>
            <a:off x="457200" y="6596390"/>
            <a:ext cx="4724400" cy="261610"/>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Cook</a:t>
            </a:r>
            <a:r>
              <a:rPr lang="en-US" sz="1100" baseline="0" dirty="0">
                <a:latin typeface="Verdana" pitchFamily="34" charset="0"/>
                <a:ea typeface="Verdana" pitchFamily="34" charset="0"/>
                <a:cs typeface="Verdana" pitchFamily="34" charset="0"/>
              </a:rPr>
              <a:t> County Department of Public Health</a:t>
            </a:r>
            <a:endParaRPr lang="en-US"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71650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457200" y="6596390"/>
            <a:ext cx="4724400" cy="261610"/>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Cook</a:t>
            </a:r>
            <a:r>
              <a:rPr lang="en-US" sz="1100" baseline="0" dirty="0">
                <a:latin typeface="Verdana" pitchFamily="34" charset="0"/>
                <a:ea typeface="Verdana" pitchFamily="34" charset="0"/>
                <a:cs typeface="Verdana" pitchFamily="34" charset="0"/>
              </a:rPr>
              <a:t> County Department of Public Health</a:t>
            </a:r>
            <a:endParaRPr lang="en-US"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18768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3048000" cy="1162050"/>
          </a:xfrm>
        </p:spPr>
        <p:txBody>
          <a:bodyPr anchor="t">
            <a:normAutofit/>
          </a:bodyPr>
          <a:lstStyle>
            <a:lvl1pPr algn="l">
              <a:defRPr sz="2000" b="1">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3657600" y="273050"/>
            <a:ext cx="5029200" cy="5853113"/>
          </a:xfrm>
        </p:spPr>
        <p:txBody>
          <a:bodyPr/>
          <a:lstStyle>
            <a:lvl1pPr>
              <a:defRPr sz="3200">
                <a:latin typeface="Verdana" pitchFamily="34" charset="0"/>
                <a:ea typeface="Verdana" pitchFamily="34" charset="0"/>
                <a:cs typeface="Verdana" pitchFamily="34" charset="0"/>
              </a:defRPr>
            </a:lvl1pPr>
            <a:lvl2pPr>
              <a:defRPr sz="2800">
                <a:latin typeface="Verdana" pitchFamily="34" charset="0"/>
                <a:ea typeface="Verdana" pitchFamily="34" charset="0"/>
                <a:cs typeface="Verdana" pitchFamily="34" charset="0"/>
              </a:defRPr>
            </a:lvl2pPr>
            <a:lvl3pPr>
              <a:defRPr sz="2400">
                <a:latin typeface="Verdana" pitchFamily="34" charset="0"/>
                <a:ea typeface="Verdana" pitchFamily="34" charset="0"/>
                <a:cs typeface="Verdana" pitchFamily="34" charset="0"/>
              </a:defRPr>
            </a:lvl3pPr>
            <a:lvl4pPr>
              <a:defRPr sz="2000">
                <a:latin typeface="Verdana" pitchFamily="34" charset="0"/>
                <a:ea typeface="Verdana" pitchFamily="34" charset="0"/>
                <a:cs typeface="Verdana" pitchFamily="34" charset="0"/>
              </a:defRPr>
            </a:lvl4pPr>
            <a:lvl5pPr>
              <a:defRPr sz="2000">
                <a:latin typeface="Verdana" pitchFamily="34" charset="0"/>
                <a:ea typeface="Verdana" pitchFamily="34" charset="0"/>
                <a:cs typeface="Verdana"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33400" y="1435100"/>
            <a:ext cx="3048000" cy="4691063"/>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Box 7"/>
          <p:cNvSpPr txBox="1"/>
          <p:nvPr userDrawn="1"/>
        </p:nvSpPr>
        <p:spPr>
          <a:xfrm>
            <a:off x="457200" y="6596390"/>
            <a:ext cx="4724400" cy="261610"/>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Cook</a:t>
            </a:r>
            <a:r>
              <a:rPr lang="en-US" sz="1100" baseline="0" dirty="0">
                <a:latin typeface="Verdana" pitchFamily="34" charset="0"/>
                <a:ea typeface="Verdana" pitchFamily="34" charset="0"/>
                <a:cs typeface="Verdana" pitchFamily="34" charset="0"/>
              </a:rPr>
              <a:t> County Department of Public Health</a:t>
            </a:r>
            <a:endParaRPr lang="en-US"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9017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989FA-DB2F-4667-8FC3-D69DEFE1ADFB}"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dirty="0"/>
          </a:p>
        </p:txBody>
      </p:sp>
    </p:spTree>
    <p:extLst>
      <p:ext uri="{BB962C8B-B14F-4D97-AF65-F5344CB8AC3E}">
        <p14:creationId xmlns:p14="http://schemas.microsoft.com/office/powerpoint/2010/main" val="3611088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Verdana" pitchFamily="34" charset="0"/>
                <a:ea typeface="Verdana" pitchFamily="34" charset="0"/>
                <a:cs typeface="Verdana"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Box 7"/>
          <p:cNvSpPr txBox="1"/>
          <p:nvPr userDrawn="1"/>
        </p:nvSpPr>
        <p:spPr>
          <a:xfrm>
            <a:off x="457200" y="6596390"/>
            <a:ext cx="4724400" cy="261610"/>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Cook</a:t>
            </a:r>
            <a:r>
              <a:rPr lang="en-US" sz="1100" baseline="0" dirty="0">
                <a:latin typeface="Verdana" pitchFamily="34" charset="0"/>
                <a:ea typeface="Verdana" pitchFamily="34" charset="0"/>
                <a:cs typeface="Verdana" pitchFamily="34" charset="0"/>
              </a:rPr>
              <a:t> County Department of Public Health</a:t>
            </a:r>
            <a:endParaRPr lang="en-US"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02741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33400" y="1600200"/>
            <a:ext cx="8153400" cy="4525963"/>
          </a:xfrm>
        </p:spPr>
        <p:txBody>
          <a:bodyPr vert="eaVert"/>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457200" y="6596390"/>
            <a:ext cx="4724400" cy="261610"/>
          </a:xfrm>
          <a:prstGeom prst="rect">
            <a:avLst/>
          </a:prstGeom>
          <a:noFill/>
        </p:spPr>
        <p:txBody>
          <a:bodyPr wrap="square" rtlCol="0">
            <a:spAutoFit/>
          </a:bodyPr>
          <a:lstStyle/>
          <a:p>
            <a:r>
              <a:rPr lang="en-US" sz="1100" dirty="0">
                <a:latin typeface="Verdana" pitchFamily="34" charset="0"/>
                <a:ea typeface="Verdana" pitchFamily="34" charset="0"/>
                <a:cs typeface="Verdana" pitchFamily="34" charset="0"/>
              </a:rPr>
              <a:t>Cook</a:t>
            </a:r>
            <a:r>
              <a:rPr lang="en-US" sz="1100" baseline="0" dirty="0">
                <a:latin typeface="Verdana" pitchFamily="34" charset="0"/>
                <a:ea typeface="Verdana" pitchFamily="34" charset="0"/>
                <a:cs typeface="Verdana" pitchFamily="34" charset="0"/>
              </a:rPr>
              <a:t> County Department of Public Health</a:t>
            </a:r>
            <a:endParaRPr lang="en-US"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62076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CDPH Contact info slide">
    <p:spTree>
      <p:nvGrpSpPr>
        <p:cNvPr id="1" name=""/>
        <p:cNvGrpSpPr/>
        <p:nvPr/>
      </p:nvGrpSpPr>
      <p:grpSpPr>
        <a:xfrm>
          <a:off x="0" y="0"/>
          <a:ext cx="0" cy="0"/>
          <a:chOff x="0" y="0"/>
          <a:chExt cx="0" cy="0"/>
        </a:xfrm>
      </p:grpSpPr>
      <p:sp>
        <p:nvSpPr>
          <p:cNvPr id="5" name="Title 1"/>
          <p:cNvSpPr>
            <a:spLocks noGrp="1"/>
          </p:cNvSpPr>
          <p:nvPr userDrawn="1">
            <p:ph type="title"/>
          </p:nvPr>
        </p:nvSpPr>
        <p:spPr>
          <a:xfrm>
            <a:off x="609600" y="274638"/>
            <a:ext cx="8077200" cy="1143000"/>
          </a:xfrm>
        </p:spPr>
        <p:txBody>
          <a:bodyPr/>
          <a:lstStyle>
            <a:lvl1pPr>
              <a:defRPr>
                <a:latin typeface="Verdana" pitchFamily="34" charset="0"/>
                <a:ea typeface="Verdana" pitchFamily="34" charset="0"/>
                <a:cs typeface="Verdana" pitchFamily="34" charset="0"/>
              </a:defRPr>
            </a:lvl1pPr>
          </a:lstStyle>
          <a:p>
            <a:r>
              <a:rPr lang="en-US" dirty="0"/>
              <a:t>Contact Information</a:t>
            </a:r>
          </a:p>
        </p:txBody>
      </p:sp>
      <p:sp>
        <p:nvSpPr>
          <p:cNvPr id="6" name="Content Placeholder 2"/>
          <p:cNvSpPr>
            <a:spLocks noGrp="1"/>
          </p:cNvSpPr>
          <p:nvPr userDrawn="1">
            <p:ph idx="1" hasCustomPrompt="1"/>
          </p:nvPr>
        </p:nvSpPr>
        <p:spPr>
          <a:xfrm>
            <a:off x="609600" y="1600201"/>
            <a:ext cx="8077200" cy="4114799"/>
          </a:xfrm>
        </p:spPr>
        <p:txBody>
          <a:bodyPr/>
          <a:lstStyle>
            <a:lvl1pPr>
              <a:defRPr baseline="0"/>
            </a:lvl1pPr>
          </a:lstStyle>
          <a:p>
            <a:pPr>
              <a:buNone/>
            </a:pPr>
            <a:r>
              <a:rPr lang="en-US" dirty="0"/>
              <a:t>Insert Presenter Name</a:t>
            </a:r>
          </a:p>
          <a:p>
            <a:pPr>
              <a:buNone/>
            </a:pPr>
            <a:r>
              <a:rPr lang="en-US" dirty="0"/>
              <a:t>Insert Presenter Title</a:t>
            </a:r>
          </a:p>
          <a:p>
            <a:pPr>
              <a:buNone/>
            </a:pPr>
            <a:r>
              <a:rPr lang="en-US" dirty="0"/>
              <a:t>Insert Presenter CCDPH Unit</a:t>
            </a:r>
          </a:p>
          <a:p>
            <a:pPr>
              <a:buNone/>
            </a:pPr>
            <a:r>
              <a:rPr lang="en-US" dirty="0"/>
              <a:t>Insert Presenter Phone Number</a:t>
            </a:r>
          </a:p>
          <a:p>
            <a:pPr>
              <a:buNone/>
            </a:pPr>
            <a:r>
              <a:rPr lang="en-US" dirty="0"/>
              <a:t>Insert Presenter Email</a:t>
            </a:r>
          </a:p>
        </p:txBody>
      </p:sp>
      <p:pic>
        <p:nvPicPr>
          <p:cNvPr id="8" name="Picture 7" descr="2014 CCDPH master logo_finalOL.jpg"/>
          <p:cNvPicPr>
            <a:picLocks noChangeAspect="1"/>
          </p:cNvPicPr>
          <p:nvPr userDrawn="1"/>
        </p:nvPicPr>
        <p:blipFill>
          <a:blip r:embed="rId2" cstate="print"/>
          <a:stretch>
            <a:fillRect/>
          </a:stretch>
        </p:blipFill>
        <p:spPr>
          <a:xfrm>
            <a:off x="5146008" y="5562600"/>
            <a:ext cx="3766344" cy="1143000"/>
          </a:xfrm>
          <a:prstGeom prst="rect">
            <a:avLst/>
          </a:prstGeom>
        </p:spPr>
      </p:pic>
      <p:grpSp>
        <p:nvGrpSpPr>
          <p:cNvPr id="11" name="Group 10"/>
          <p:cNvGrpSpPr/>
          <p:nvPr userDrawn="1"/>
        </p:nvGrpSpPr>
        <p:grpSpPr>
          <a:xfrm>
            <a:off x="762000" y="4572000"/>
            <a:ext cx="3505200" cy="838200"/>
            <a:chOff x="762000" y="4419600"/>
            <a:chExt cx="3505200" cy="838200"/>
          </a:xfrm>
        </p:grpSpPr>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4800600"/>
              <a:ext cx="3317358" cy="457200"/>
            </a:xfrm>
            <a:prstGeom prst="rect">
              <a:avLst/>
            </a:prstGeom>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pic="http://schemas.openxmlformats.org/drawingml/2006/picture" xmlns:lc="http://schemas.openxmlformats.org/drawingml/2006/lockedCanvas"/>
              </a:ext>
            </a:extLst>
          </p:spPr>
        </p:pic>
        <p:sp>
          <p:nvSpPr>
            <p:cNvPr id="10" name="TextBox 9"/>
            <p:cNvSpPr txBox="1"/>
            <p:nvPr userDrawn="1"/>
          </p:nvSpPr>
          <p:spPr>
            <a:xfrm>
              <a:off x="762000" y="4419600"/>
              <a:ext cx="3505200" cy="338554"/>
            </a:xfrm>
            <a:prstGeom prst="rect">
              <a:avLst/>
            </a:prstGeom>
            <a:noFill/>
          </p:spPr>
          <p:txBody>
            <a:bodyPr wrap="square" rtlCol="0">
              <a:spAutoFit/>
            </a:bodyPr>
            <a:lstStyle/>
            <a:p>
              <a:r>
                <a:rPr lang="en-US" sz="1600" b="1" dirty="0">
                  <a:latin typeface="Verdana" pitchFamily="34" charset="0"/>
                  <a:ea typeface="Verdana" pitchFamily="34" charset="0"/>
                  <a:cs typeface="Verdana" pitchFamily="34" charset="0"/>
                </a:rPr>
                <a:t>cookcountypublichealth.org</a:t>
              </a:r>
            </a:p>
          </p:txBody>
        </p:sp>
      </p:grpSp>
    </p:spTree>
    <p:extLst>
      <p:ext uri="{BB962C8B-B14F-4D97-AF65-F5344CB8AC3E}">
        <p14:creationId xmlns:p14="http://schemas.microsoft.com/office/powerpoint/2010/main" val="2317799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2"/>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70"/>
            <a:ext cx="4800600" cy="1947333"/>
          </a:xfrm>
        </p:spPr>
        <p:txBody>
          <a:bodyPr anchor="t">
            <a:normAutofit/>
          </a:bodyPr>
          <a:lstStyle>
            <a:lvl1pPr marL="0" indent="0" algn="l">
              <a:buNone/>
              <a:defRPr sz="1575">
                <a:solidFill>
                  <a:schemeClr val="bg2">
                    <a:lumMod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9" y="91548"/>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9" y="32281"/>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1" y="609604"/>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423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9380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60"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1916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60" y="685803"/>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1"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9366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60"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300" y="685800"/>
            <a:ext cx="3498851" cy="576262"/>
          </a:xfrm>
        </p:spPr>
        <p:txBody>
          <a:bodyPr anchor="b">
            <a:noAutofit/>
          </a:bodyPr>
          <a:lstStyle>
            <a:lvl1pPr marL="0" indent="0">
              <a:buNone/>
              <a:defRPr sz="2100" b="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10"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2970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3232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916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989FA-DB2F-4667-8FC3-D69DEFE1ADFB}"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dirty="0"/>
          </a:p>
        </p:txBody>
      </p:sp>
    </p:spTree>
    <p:extLst>
      <p:ext uri="{BB962C8B-B14F-4D97-AF65-F5344CB8AC3E}">
        <p14:creationId xmlns:p14="http://schemas.microsoft.com/office/powerpoint/2010/main" val="2791167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60"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2"/>
            <a:ext cx="2743200" cy="2091267"/>
          </a:xfrm>
        </p:spPr>
        <p:txBody>
          <a:bodyPr anchor="t">
            <a:normAutofit/>
          </a:bodyPr>
          <a:lstStyle>
            <a:lvl1pPr marL="0" indent="0">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4233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60"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dirty="0"/>
              <a:t>Click icon to add picture</a:t>
            </a:r>
          </a:p>
        </p:txBody>
      </p:sp>
      <p:sp>
        <p:nvSpPr>
          <p:cNvPr id="4" name="Text Placeholder 3"/>
          <p:cNvSpPr>
            <a:spLocks noGrp="1"/>
          </p:cNvSpPr>
          <p:nvPr>
            <p:ph type="body" sz="half" idx="2"/>
          </p:nvPr>
        </p:nvSpPr>
        <p:spPr>
          <a:xfrm>
            <a:off x="3542110" y="2777067"/>
            <a:ext cx="4516041" cy="2048933"/>
          </a:xfrm>
        </p:spPr>
        <p:txBody>
          <a:bodyPr anchor="t">
            <a:normAutofit/>
          </a:bodyPr>
          <a:lstStyle>
            <a:lvl1pPr marL="0" indent="0">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744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1"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dirty="0"/>
              <a:t>Click icon to add picture</a:t>
            </a:r>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8744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114800"/>
            <a:ext cx="6401991" cy="1879600"/>
          </a:xfrm>
        </p:spPr>
        <p:txBody>
          <a:bodyPr anchor="ctr">
            <a:normAutofit/>
          </a:bodyPr>
          <a:lstStyle>
            <a:lvl1pPr marL="0" indent="0" algn="l">
              <a:buNone/>
              <a:defRPr sz="1500">
                <a:solidFill>
                  <a:schemeClr val="bg2">
                    <a:lumMod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9432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70"/>
            <a:ext cx="6400800" cy="1684865"/>
          </a:xfrm>
        </p:spPr>
        <p:txBody>
          <a:bodyPr anchor="ctr">
            <a:normAutofit/>
          </a:bodyPr>
          <a:lstStyle>
            <a:lvl1pPr marL="0" indent="0" algn="l">
              <a:buNone/>
              <a:defRPr sz="1500">
                <a:solidFill>
                  <a:schemeClr val="bg2">
                    <a:lumMod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164614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5132981"/>
            <a:ext cx="6401993" cy="860400"/>
          </a:xfrm>
        </p:spPr>
        <p:txBody>
          <a:bodyPr anchor="t">
            <a:normAutofit/>
          </a:bodyPr>
          <a:lstStyle>
            <a:lvl1pPr marL="0" indent="0" algn="l">
              <a:buNone/>
              <a:defRPr sz="1500">
                <a:solidFill>
                  <a:schemeClr val="bg2">
                    <a:lumMod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6017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60"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60" y="4978400"/>
            <a:ext cx="6400801" cy="1016000"/>
          </a:xfrm>
        </p:spPr>
        <p:txBody>
          <a:bodyPr anchor="t">
            <a:normAutofit/>
          </a:bodyPr>
          <a:lstStyle>
            <a:lvl1pPr marL="0" indent="0" algn="l">
              <a:buNone/>
              <a:defRPr sz="1350">
                <a:solidFill>
                  <a:schemeClr val="bg2">
                    <a:lumMod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799001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60" y="4766735"/>
            <a:ext cx="6400801" cy="1227667"/>
          </a:xfrm>
        </p:spPr>
        <p:txBody>
          <a:bodyPr anchor="t">
            <a:normAutofit/>
          </a:bodyPr>
          <a:lstStyle>
            <a:lvl1pPr marL="0" indent="0" algn="l">
              <a:buNone/>
              <a:defRPr sz="1350">
                <a:solidFill>
                  <a:schemeClr val="bg2">
                    <a:lumMod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6625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6688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384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989FA-DB2F-4667-8FC3-D69DEFE1ADFB}"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dirty="0"/>
          </a:p>
        </p:txBody>
      </p:sp>
    </p:spTree>
    <p:extLst>
      <p:ext uri="{BB962C8B-B14F-4D97-AF65-F5344CB8AC3E}">
        <p14:creationId xmlns:p14="http://schemas.microsoft.com/office/powerpoint/2010/main" val="446546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2325657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3732903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153099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1813978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2928672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1149456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3643442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29944820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1512830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3738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989FA-DB2F-4667-8FC3-D69DEFE1ADFB}" type="datetimeFigureOut">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FB2257-4909-4E3B-B9A4-E05CED6D8B9D}" type="slidenum">
              <a:rPr lang="en-US" smtClean="0"/>
              <a:t>‹#›</a:t>
            </a:fld>
            <a:endParaRPr lang="en-US" dirty="0"/>
          </a:p>
        </p:txBody>
      </p:sp>
    </p:spTree>
    <p:extLst>
      <p:ext uri="{BB962C8B-B14F-4D97-AF65-F5344CB8AC3E}">
        <p14:creationId xmlns:p14="http://schemas.microsoft.com/office/powerpoint/2010/main" val="34323736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29008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1072927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42911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25556287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1223593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303173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989FA-DB2F-4667-8FC3-D69DEFE1ADFB}" type="datetimeFigureOut">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FB2257-4909-4E3B-B9A4-E05CED6D8B9D}" type="slidenum">
              <a:rPr lang="en-US" smtClean="0"/>
              <a:t>‹#›</a:t>
            </a:fld>
            <a:endParaRPr lang="en-US" dirty="0"/>
          </a:p>
        </p:txBody>
      </p:sp>
    </p:spTree>
    <p:extLst>
      <p:ext uri="{BB962C8B-B14F-4D97-AF65-F5344CB8AC3E}">
        <p14:creationId xmlns:p14="http://schemas.microsoft.com/office/powerpoint/2010/main" val="73352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989FA-DB2F-4667-8FC3-D69DEFE1ADFB}" type="datetimeFigureOut">
              <a:rPr lang="en-US" smtClean="0"/>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FB2257-4909-4E3B-B9A4-E05CED6D8B9D}" type="slidenum">
              <a:rPr lang="en-US" smtClean="0"/>
              <a:t>‹#›</a:t>
            </a:fld>
            <a:endParaRPr lang="en-US" dirty="0"/>
          </a:p>
        </p:txBody>
      </p:sp>
    </p:spTree>
    <p:extLst>
      <p:ext uri="{BB962C8B-B14F-4D97-AF65-F5344CB8AC3E}">
        <p14:creationId xmlns:p14="http://schemas.microsoft.com/office/powerpoint/2010/main" val="241508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989FA-DB2F-4667-8FC3-D69DEFE1ADFB}"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dirty="0"/>
          </a:p>
        </p:txBody>
      </p:sp>
    </p:spTree>
    <p:extLst>
      <p:ext uri="{BB962C8B-B14F-4D97-AF65-F5344CB8AC3E}">
        <p14:creationId xmlns:p14="http://schemas.microsoft.com/office/powerpoint/2010/main" val="362531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989FA-DB2F-4667-8FC3-D69DEFE1ADFB}"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dirty="0"/>
          </a:p>
        </p:txBody>
      </p:sp>
    </p:spTree>
    <p:extLst>
      <p:ext uri="{BB962C8B-B14F-4D97-AF65-F5344CB8AC3E}">
        <p14:creationId xmlns:p14="http://schemas.microsoft.com/office/powerpoint/2010/main" val="416133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989FA-DB2F-4667-8FC3-D69DEFE1ADFB}" type="datetimeFigureOut">
              <a:rPr lang="en-US" smtClean="0"/>
              <a:t>9/30/2019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B2257-4909-4E3B-B9A4-E05CED6D8B9D}" type="slidenum">
              <a:rPr lang="en-US" smtClean="0"/>
              <a:t>‹#›</a:t>
            </a:fld>
            <a:endParaRPr lang="en-US" dirty="0"/>
          </a:p>
        </p:txBody>
      </p:sp>
    </p:spTree>
    <p:extLst>
      <p:ext uri="{BB962C8B-B14F-4D97-AF65-F5344CB8AC3E}">
        <p14:creationId xmlns:p14="http://schemas.microsoft.com/office/powerpoint/2010/main" val="2249313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3400" y="1600200"/>
            <a:ext cx="8153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457200" cy="6858000"/>
          </a:xfrm>
          <a:prstGeom prst="rect">
            <a:avLst/>
          </a:prstGeom>
          <a:solidFill>
            <a:schemeClr val="bg1">
              <a:lumMod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6845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2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905227" y="2963336"/>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5"/>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3"/>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3"/>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dirty="0"/>
              <a:pPr/>
              <a:t>9/30/2019</a:t>
            </a:fld>
            <a:endParaRPr lang="en-US" dirty="0"/>
          </a:p>
        </p:txBody>
      </p:sp>
      <p:sp>
        <p:nvSpPr>
          <p:cNvPr id="5" name="Footer Placeholder 4"/>
          <p:cNvSpPr>
            <a:spLocks noGrp="1"/>
          </p:cNvSpPr>
          <p:nvPr>
            <p:ph type="ftr" sz="quarter" idx="3"/>
          </p:nvPr>
        </p:nvSpPr>
        <p:spPr>
          <a:xfrm>
            <a:off x="513159" y="6172203"/>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5578478"/>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78801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342892"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08" indent="-214308" algn="l" defTabSz="342892"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199" indent="-214308" algn="l" defTabSz="342892"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091" indent="-214308" algn="l" defTabSz="342892"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59" indent="-128585" algn="l" defTabSz="342892"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51" indent="-128585" algn="l" defTabSz="342892"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03" indent="-171446" algn="l" defTabSz="342892"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795" indent="-171446" algn="l" defTabSz="342892"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686" indent="-171446" algn="l" defTabSz="342892"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577" indent="-171446" algn="l" defTabSz="342892"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11F0EC-4F60-4544-9956-271209A740FE}" type="datetimeFigureOut">
              <a:rPr lang="en-US" smtClean="0"/>
              <a:t>9/30/2019</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EC7A5AD-5AEC-42D0-A3BE-F46B40576360}" type="slidenum">
              <a:rPr lang="en-US" smtClean="0"/>
              <a:t>‹#›</a:t>
            </a:fld>
            <a:endParaRPr lang="en-US" dirty="0"/>
          </a:p>
        </p:txBody>
      </p:sp>
    </p:spTree>
    <p:extLst>
      <p:ext uri="{BB962C8B-B14F-4D97-AF65-F5344CB8AC3E}">
        <p14:creationId xmlns:p14="http://schemas.microsoft.com/office/powerpoint/2010/main" val="69709336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esha.binion@cookcountyhhs.org" TargetMode="External"/><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0.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4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3" Type="http://schemas.openxmlformats.org/officeDocument/2006/relationships/hyperlink" Target="mailto:cweisskenned@iuhealth.org" TargetMode="External"/><Relationship Id="rId2" Type="http://schemas.openxmlformats.org/officeDocument/2006/relationships/hyperlink" Target="mailto:khewett@co.monroe.in.us" TargetMode="External"/><Relationship Id="rId1" Type="http://schemas.openxmlformats.org/officeDocument/2006/relationships/slideLayout" Target="../slideLayouts/slideLayout42.xml"/><Relationship Id="rId5" Type="http://schemas.openxmlformats.org/officeDocument/2006/relationships/image" Target="../media/image55.jpe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hyperlink" Target="mailto:chronicdisease@naccho.org" TargetMode="External"/><Relationship Id="rId3" Type="http://schemas.openxmlformats.org/officeDocument/2006/relationships/image" Target="../media/image4.jpg"/><Relationship Id="rId7" Type="http://schemas.openxmlformats.org/officeDocument/2006/relationships/hyperlink" Target="http://naccho.org/resources/toolbo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nacchostories.org/" TargetMode="External"/><Relationship Id="rId5" Type="http://schemas.openxmlformats.org/officeDocument/2006/relationships/hyperlink" Target="http://www.naccho.org/programs/comunity-health/chronic-disease/tobacco" TargetMode="External"/><Relationship Id="rId4" Type="http://schemas.openxmlformats.org/officeDocument/2006/relationships/image" Target="../media/image5.png"/><Relationship Id="rId9" Type="http://schemas.openxmlformats.org/officeDocument/2006/relationships/image" Target="../media/image57.png"/></Relationships>
</file>

<file path=ppt/slides/_rels/slide59.xml.rels><?xml version="1.0" encoding="UTF-8" standalone="yes"?>
<Relationships xmlns="http://schemas.openxmlformats.org/package/2006/relationships"><Relationship Id="rId2" Type="http://schemas.openxmlformats.org/officeDocument/2006/relationships/hyperlink" Target="http://naccho.co1.qualtrics.com/jfe/form/SV_4OWbCd2OrWaLoY5"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4.jp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Rectangle 4"/>
          <p:cNvSpPr/>
          <p:nvPr/>
        </p:nvSpPr>
        <p:spPr>
          <a:xfrm>
            <a:off x="0" y="857250"/>
            <a:ext cx="9144000" cy="5120640"/>
          </a:xfrm>
          <a:prstGeom prst="rect">
            <a:avLst/>
          </a:prstGeom>
          <a:solidFill>
            <a:srgbClr val="008B9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p:cNvSpPr txBox="1"/>
          <p:nvPr/>
        </p:nvSpPr>
        <p:spPr>
          <a:xfrm>
            <a:off x="320040" y="857249"/>
            <a:ext cx="8503920" cy="4301177"/>
          </a:xfrm>
          <a:prstGeom prst="rect">
            <a:avLst/>
          </a:prstGeom>
          <a:noFill/>
        </p:spPr>
        <p:txBody>
          <a:bodyPr wrap="square" rtlCol="0">
            <a:spAutoFit/>
          </a:bodyPr>
          <a:lstStyle/>
          <a:p>
            <a:pPr algn="ctr"/>
            <a:r>
              <a:rPr lang="en-US" sz="4400" b="1" dirty="0">
                <a:solidFill>
                  <a:schemeClr val="bg1"/>
                </a:solidFill>
              </a:rPr>
              <a:t>Leveraging Cross-sectoral Partnerships to Advance the Implementation of Smoke-Free Public Housing</a:t>
            </a:r>
          </a:p>
          <a:p>
            <a:pPr algn="ctr"/>
            <a:endParaRPr lang="en-US" sz="2800" b="1" dirty="0">
              <a:solidFill>
                <a:schemeClr val="bg1"/>
              </a:solidFill>
            </a:endParaRPr>
          </a:p>
          <a:p>
            <a:pPr algn="ctr"/>
            <a:r>
              <a:rPr lang="en-US" sz="3200" b="1" dirty="0">
                <a:solidFill>
                  <a:schemeClr val="bg1"/>
                </a:solidFill>
              </a:rPr>
              <a:t>April 5, 2018 from 2 pm-3 pm ET</a:t>
            </a:r>
          </a:p>
          <a:p>
            <a:pPr algn="ctr"/>
            <a:endParaRPr lang="en-US" sz="1350" b="1" dirty="0">
              <a:solidFill>
                <a:schemeClr val="bg1"/>
              </a:solidFill>
              <a:latin typeface="Arial" panose="020B0604020202020204" pitchFamily="34" charset="0"/>
              <a:cs typeface="Arial" panose="020B0604020202020204" pitchFamily="34" charset="0"/>
            </a:endParaRPr>
          </a:p>
          <a:p>
            <a:pPr algn="ctr"/>
            <a:endParaRPr lang="en-US" sz="2400" b="1" dirty="0">
              <a:solidFill>
                <a:schemeClr val="bg1"/>
              </a:solidFill>
              <a:cs typeface="Arial" panose="020B0604020202020204" pitchFamily="34" charset="0"/>
            </a:endParaRPr>
          </a:p>
        </p:txBody>
      </p:sp>
    </p:spTree>
    <p:extLst>
      <p:ext uri="{BB962C8B-B14F-4D97-AF65-F5344CB8AC3E}">
        <p14:creationId xmlns:p14="http://schemas.microsoft.com/office/powerpoint/2010/main" val="63106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0"/>
            <a:ext cx="8077200" cy="1143000"/>
          </a:xfrm>
        </p:spPr>
        <p:txBody>
          <a:bodyPr>
            <a:normAutofit/>
          </a:bodyPr>
          <a:lstStyle/>
          <a:p>
            <a:r>
              <a:rPr lang="en-US" sz="3600" dirty="0"/>
              <a:t>Attribution</a:t>
            </a:r>
          </a:p>
        </p:txBody>
      </p:sp>
      <p:graphicFrame>
        <p:nvGraphicFramePr>
          <p:cNvPr id="4" name="Content Placeholder 3"/>
          <p:cNvGraphicFramePr>
            <a:graphicFrameLocks noGrp="1"/>
          </p:cNvGraphicFramePr>
          <p:nvPr>
            <p:ph idx="1"/>
          </p:nvPr>
        </p:nvGraphicFramePr>
        <p:xfrm>
          <a:off x="619125" y="1295400"/>
          <a:ext cx="8229600" cy="4822635"/>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711056764"/>
                    </a:ext>
                  </a:extLst>
                </a:gridCol>
              </a:tblGrid>
              <a:tr h="3048001">
                <a:tc>
                  <a:txBody>
                    <a:bodyPr/>
                    <a:lstStyle/>
                    <a:p>
                      <a:pPr marL="0" marR="0" algn="l">
                        <a:lnSpc>
                          <a:spcPct val="114000"/>
                        </a:lnSpc>
                        <a:spcBef>
                          <a:spcPts val="0"/>
                        </a:spcBef>
                        <a:spcAft>
                          <a:spcPts val="0"/>
                        </a:spcAft>
                      </a:pPr>
                      <a:r>
                        <a:rPr lang="en-US" sz="2800" dirty="0">
                          <a:effectLst/>
                        </a:rPr>
                        <a:t>Funding for this project was made possible, in part, by the Centers for Disease Control and Prevention and the Illinois</a:t>
                      </a:r>
                      <a:r>
                        <a:rPr lang="en-US" sz="2800" baseline="0" dirty="0">
                          <a:effectLst/>
                        </a:rPr>
                        <a:t> Department of Public Health</a:t>
                      </a:r>
                      <a:r>
                        <a:rPr lang="en-US" sz="2800" dirty="0">
                          <a:effectLst/>
                        </a:rPr>
                        <a:t>.</a:t>
                      </a:r>
                      <a:r>
                        <a:rPr lang="en-US" sz="2800" baseline="0" dirty="0">
                          <a:effectLst/>
                        </a:rPr>
                        <a:t> </a:t>
                      </a:r>
                      <a:r>
                        <a:rPr lang="en-US" sz="2800" dirty="0">
                          <a:effectLst/>
                        </a:rPr>
                        <a:t>The views expressed in do not necessarily reflect the official policies of the Department of Health and Human Services, nor does the mention of trade names, commercial practices, or organizations imply endorsement by the U.S. Government. </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13232" marR="113232" marT="0" marB="0">
                    <a:noFill/>
                  </a:tcPr>
                </a:tc>
                <a:extLst>
                  <a:ext uri="{0D108BD9-81ED-4DB2-BD59-A6C34878D82A}">
                    <a16:rowId xmlns:a16="http://schemas.microsoft.com/office/drawing/2014/main" val="1074739334"/>
                  </a:ext>
                </a:extLst>
              </a:tr>
            </a:tbl>
          </a:graphicData>
        </a:graphic>
      </p:graphicFrame>
    </p:spTree>
    <p:extLst>
      <p:ext uri="{BB962C8B-B14F-4D97-AF65-F5344CB8AC3E}">
        <p14:creationId xmlns:p14="http://schemas.microsoft.com/office/powerpoint/2010/main" val="52067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Learning Objectives</a:t>
            </a:r>
          </a:p>
        </p:txBody>
      </p:sp>
      <p:sp>
        <p:nvSpPr>
          <p:cNvPr id="3" name="Content Placeholder 2"/>
          <p:cNvSpPr>
            <a:spLocks noGrp="1"/>
          </p:cNvSpPr>
          <p:nvPr>
            <p:ph idx="1"/>
          </p:nvPr>
        </p:nvSpPr>
        <p:spPr>
          <a:xfrm>
            <a:off x="609600" y="1600201"/>
            <a:ext cx="8077200" cy="4648199"/>
          </a:xfrm>
        </p:spPr>
        <p:txBody>
          <a:bodyPr>
            <a:normAutofit fontScale="85000" lnSpcReduction="20000"/>
          </a:bodyPr>
          <a:lstStyle/>
          <a:p>
            <a:pPr marL="514350" lvl="0" indent="-514350">
              <a:buFont typeface="+mj-lt"/>
              <a:buAutoNum type="arabicPeriod"/>
            </a:pPr>
            <a:r>
              <a:rPr lang="en-US" sz="3600" dirty="0"/>
              <a:t>Define community engagement and principles that can be applied to cultivate cross-sector, transdisciplinary partnerships.</a:t>
            </a:r>
          </a:p>
          <a:p>
            <a:pPr marL="514350" lvl="0" indent="-514350">
              <a:buFont typeface="+mj-lt"/>
              <a:buAutoNum type="arabicPeriod"/>
            </a:pPr>
            <a:r>
              <a:rPr lang="en-US" sz="3600" dirty="0"/>
              <a:t>Understand ways community engagement principles were employed to foster partnership with the public housing authority.</a:t>
            </a:r>
          </a:p>
          <a:p>
            <a:pPr marL="514350" lvl="0" indent="-514350">
              <a:buFont typeface="+mj-lt"/>
              <a:buAutoNum type="arabicPeriod"/>
            </a:pPr>
            <a:r>
              <a:rPr lang="en-US" sz="3600" dirty="0"/>
              <a:t>Apply challenges and lessons learned to improve collaborations and increase health impact. </a:t>
            </a:r>
          </a:p>
          <a:p>
            <a:endParaRPr lang="en-US" dirty="0"/>
          </a:p>
        </p:txBody>
      </p:sp>
    </p:spTree>
    <p:extLst>
      <p:ext uri="{BB962C8B-B14F-4D97-AF65-F5344CB8AC3E}">
        <p14:creationId xmlns:p14="http://schemas.microsoft.com/office/powerpoint/2010/main" val="176226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634" y="228600"/>
            <a:ext cx="8077200" cy="1143000"/>
          </a:xfrm>
        </p:spPr>
        <p:txBody>
          <a:bodyPr>
            <a:normAutofit/>
          </a:bodyPr>
          <a:lstStyle/>
          <a:p>
            <a:r>
              <a:rPr lang="en-US" sz="3600" dirty="0"/>
              <a:t>Transdisciplinary Partnership</a:t>
            </a:r>
          </a:p>
        </p:txBody>
      </p:sp>
      <p:sp>
        <p:nvSpPr>
          <p:cNvPr id="3" name="Content Placeholder 2"/>
          <p:cNvSpPr>
            <a:spLocks noGrp="1"/>
          </p:cNvSpPr>
          <p:nvPr>
            <p:ph idx="1"/>
          </p:nvPr>
        </p:nvSpPr>
        <p:spPr>
          <a:xfrm>
            <a:off x="756634" y="1600200"/>
            <a:ext cx="8077200" cy="4114799"/>
          </a:xfrm>
        </p:spPr>
        <p:txBody>
          <a:bodyPr>
            <a:normAutofit/>
          </a:bodyPr>
          <a:lstStyle/>
          <a:p>
            <a:pPr marL="0" indent="0">
              <a:lnSpc>
                <a:spcPct val="114000"/>
              </a:lnSpc>
              <a:spcBef>
                <a:spcPts val="0"/>
              </a:spcBef>
              <a:buNone/>
            </a:pPr>
            <a:endParaRPr lang="en-US" sz="2800" dirty="0"/>
          </a:p>
          <a:p>
            <a:pPr marL="0" indent="0">
              <a:lnSpc>
                <a:spcPct val="114000"/>
              </a:lnSpc>
              <a:spcBef>
                <a:spcPts val="0"/>
              </a:spcBef>
              <a:buNone/>
            </a:pPr>
            <a:endParaRPr lang="en-US" sz="2800" dirty="0"/>
          </a:p>
        </p:txBody>
      </p:sp>
      <p:sp>
        <p:nvSpPr>
          <p:cNvPr id="5" name="TextBox 4"/>
          <p:cNvSpPr txBox="1"/>
          <p:nvPr/>
        </p:nvSpPr>
        <p:spPr>
          <a:xfrm>
            <a:off x="457200" y="6324600"/>
            <a:ext cx="6019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Oxford Dictionaries, 2017.</a:t>
            </a:r>
          </a:p>
        </p:txBody>
      </p:sp>
      <p:sp>
        <p:nvSpPr>
          <p:cNvPr id="6" name="Content Placeholder 2"/>
          <p:cNvSpPr txBox="1">
            <a:spLocks/>
          </p:cNvSpPr>
          <p:nvPr/>
        </p:nvSpPr>
        <p:spPr>
          <a:xfrm>
            <a:off x="756634" y="1371600"/>
            <a:ext cx="8077200" cy="4114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Allows members from differing backgrounds to contribute their own knowledge and expertise, but efforts are collective in determining best ideas or approaches for solutions to a problem.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1994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24200" y="3982953"/>
            <a:ext cx="3048000" cy="2287218"/>
          </a:xfrm>
          <a:prstGeom prst="rect">
            <a:avLst/>
          </a:prstGeom>
        </p:spPr>
      </p:pic>
      <p:sp>
        <p:nvSpPr>
          <p:cNvPr id="2" name="Title 1"/>
          <p:cNvSpPr>
            <a:spLocks noGrp="1"/>
          </p:cNvSpPr>
          <p:nvPr>
            <p:ph type="title"/>
          </p:nvPr>
        </p:nvSpPr>
        <p:spPr/>
        <p:txBody>
          <a:bodyPr>
            <a:normAutofit/>
          </a:bodyPr>
          <a:lstStyle/>
          <a:p>
            <a:r>
              <a:rPr lang="en-US" sz="3600" dirty="0"/>
              <a:t>Community Engagement </a:t>
            </a:r>
          </a:p>
        </p:txBody>
      </p:sp>
      <p:sp>
        <p:nvSpPr>
          <p:cNvPr id="3" name="Content Placeholder 2"/>
          <p:cNvSpPr>
            <a:spLocks noGrp="1"/>
          </p:cNvSpPr>
          <p:nvPr>
            <p:ph idx="1"/>
          </p:nvPr>
        </p:nvSpPr>
        <p:spPr>
          <a:xfrm>
            <a:off x="838200" y="1295400"/>
            <a:ext cx="8077200" cy="4114799"/>
          </a:xfrm>
        </p:spPr>
        <p:txBody>
          <a:bodyPr/>
          <a:lstStyle/>
          <a:p>
            <a:pPr marL="0" indent="0">
              <a:lnSpc>
                <a:spcPct val="114000"/>
              </a:lnSpc>
              <a:spcBef>
                <a:spcPts val="0"/>
              </a:spcBef>
              <a:buNone/>
            </a:pPr>
            <a:r>
              <a:rPr lang="en-US" sz="2800" dirty="0"/>
              <a:t>The process of working collaboratively with and through groups of people affiliated by geographic proximity, special interest, or similar situations to address issues affecting the well-being of those people. </a:t>
            </a:r>
          </a:p>
          <a:p>
            <a:endParaRPr lang="en-US" dirty="0"/>
          </a:p>
        </p:txBody>
      </p:sp>
      <p:sp>
        <p:nvSpPr>
          <p:cNvPr id="4" name="TextBox 3"/>
          <p:cNvSpPr txBox="1"/>
          <p:nvPr/>
        </p:nvSpPr>
        <p:spPr>
          <a:xfrm>
            <a:off x="457200" y="6248400"/>
            <a:ext cx="6019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Principles of Community Engagement (Second Edition), 2011.</a:t>
            </a:r>
          </a:p>
        </p:txBody>
      </p:sp>
    </p:spTree>
    <p:extLst>
      <p:ext uri="{BB962C8B-B14F-4D97-AF65-F5344CB8AC3E}">
        <p14:creationId xmlns:p14="http://schemas.microsoft.com/office/powerpoint/2010/main" val="339640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1143000"/>
          </a:xfrm>
        </p:spPr>
        <p:txBody>
          <a:bodyPr>
            <a:noAutofit/>
          </a:bodyPr>
          <a:lstStyle/>
          <a:p>
            <a:r>
              <a:rPr lang="en-US" sz="3600" dirty="0"/>
              <a:t>Community Engagement Principles</a:t>
            </a:r>
          </a:p>
        </p:txBody>
      </p:sp>
      <p:sp>
        <p:nvSpPr>
          <p:cNvPr id="3" name="Content Placeholder 2"/>
          <p:cNvSpPr>
            <a:spLocks noGrp="1"/>
          </p:cNvSpPr>
          <p:nvPr>
            <p:ph idx="1"/>
          </p:nvPr>
        </p:nvSpPr>
        <p:spPr>
          <a:xfrm>
            <a:off x="609600" y="1295401"/>
            <a:ext cx="8382000" cy="5334000"/>
          </a:xfrm>
        </p:spPr>
        <p:txBody>
          <a:bodyPr>
            <a:normAutofit/>
          </a:bodyPr>
          <a:lstStyle/>
          <a:p>
            <a:pPr marL="514350" indent="-514350">
              <a:lnSpc>
                <a:spcPct val="134000"/>
              </a:lnSpc>
              <a:spcBef>
                <a:spcPts val="0"/>
              </a:spcBef>
              <a:buFont typeface="+mj-lt"/>
              <a:buAutoNum type="arabicPeriod"/>
            </a:pPr>
            <a:r>
              <a:rPr lang="en-US" sz="2200" b="1" dirty="0"/>
              <a:t>Clear purpose/goals and who you want to engage</a:t>
            </a:r>
          </a:p>
          <a:p>
            <a:pPr marL="514350" indent="-514350">
              <a:lnSpc>
                <a:spcPct val="134000"/>
              </a:lnSpc>
              <a:spcBef>
                <a:spcPts val="0"/>
              </a:spcBef>
              <a:buFont typeface="+mj-lt"/>
              <a:buAutoNum type="arabicPeriod"/>
            </a:pPr>
            <a:r>
              <a:rPr lang="en-US" sz="2200" dirty="0"/>
              <a:t>Become knowledgeable about the community</a:t>
            </a:r>
          </a:p>
          <a:p>
            <a:pPr marL="514350" indent="-514350">
              <a:lnSpc>
                <a:spcPct val="134000"/>
              </a:lnSpc>
              <a:spcBef>
                <a:spcPts val="0"/>
              </a:spcBef>
              <a:buFont typeface="+mj-lt"/>
              <a:buAutoNum type="arabicPeriod"/>
            </a:pPr>
            <a:r>
              <a:rPr lang="en-US" sz="2200" b="1" dirty="0"/>
              <a:t>Establish relationships</a:t>
            </a:r>
          </a:p>
          <a:p>
            <a:pPr marL="514350" indent="-514350">
              <a:lnSpc>
                <a:spcPct val="134000"/>
              </a:lnSpc>
              <a:spcBef>
                <a:spcPts val="0"/>
              </a:spcBef>
              <a:buFont typeface="+mj-lt"/>
              <a:buAutoNum type="arabicPeriod"/>
            </a:pPr>
            <a:r>
              <a:rPr lang="en-US" sz="2200" b="1" dirty="0"/>
              <a:t>Empowerment of community to “own” the issue</a:t>
            </a:r>
          </a:p>
          <a:p>
            <a:pPr marL="514350" indent="-514350">
              <a:lnSpc>
                <a:spcPct val="134000"/>
              </a:lnSpc>
              <a:spcBef>
                <a:spcPts val="0"/>
              </a:spcBef>
              <a:buFont typeface="+mj-lt"/>
              <a:buAutoNum type="arabicPeriod"/>
            </a:pPr>
            <a:r>
              <a:rPr lang="en-US" sz="2200" b="1" dirty="0"/>
              <a:t>Cultivation value and need for partnership</a:t>
            </a:r>
          </a:p>
          <a:p>
            <a:pPr marL="514350" indent="-514350">
              <a:lnSpc>
                <a:spcPct val="134000"/>
              </a:lnSpc>
              <a:spcBef>
                <a:spcPts val="0"/>
              </a:spcBef>
              <a:buFont typeface="+mj-lt"/>
              <a:buAutoNum type="arabicPeriod"/>
            </a:pPr>
            <a:r>
              <a:rPr lang="en-US" sz="2200" dirty="0"/>
              <a:t>Recognize and respect the diversity of the community.</a:t>
            </a:r>
          </a:p>
          <a:p>
            <a:pPr marL="514350" indent="-514350">
              <a:lnSpc>
                <a:spcPct val="134000"/>
              </a:lnSpc>
              <a:spcBef>
                <a:spcPts val="0"/>
              </a:spcBef>
              <a:buFont typeface="+mj-lt"/>
              <a:buAutoNum type="arabicPeriod"/>
            </a:pPr>
            <a:r>
              <a:rPr lang="en-US" sz="2200" b="1" dirty="0"/>
              <a:t>Identify and mobilize community assets</a:t>
            </a:r>
          </a:p>
          <a:p>
            <a:pPr marL="514350" indent="-514350">
              <a:lnSpc>
                <a:spcPct val="134000"/>
              </a:lnSpc>
              <a:spcBef>
                <a:spcPts val="0"/>
              </a:spcBef>
              <a:buFont typeface="+mj-lt"/>
              <a:buAutoNum type="arabicPeriod"/>
            </a:pPr>
            <a:r>
              <a:rPr lang="en-US" sz="2200" dirty="0"/>
              <a:t>Be prepared to release control and be flexible</a:t>
            </a:r>
          </a:p>
          <a:p>
            <a:pPr marL="514350" indent="-514350">
              <a:lnSpc>
                <a:spcPct val="134000"/>
              </a:lnSpc>
              <a:spcBef>
                <a:spcPts val="0"/>
              </a:spcBef>
              <a:buFont typeface="+mj-lt"/>
              <a:buAutoNum type="arabicPeriod"/>
            </a:pPr>
            <a:r>
              <a:rPr lang="en-US" sz="2200" dirty="0"/>
              <a:t>Community collaboration requires long-term commitment</a:t>
            </a:r>
          </a:p>
          <a:p>
            <a:pPr marL="514350" indent="-514350">
              <a:buFont typeface="+mj-lt"/>
              <a:buAutoNum type="arabicPeriod"/>
            </a:pPr>
            <a:endParaRPr lang="en-US" sz="2200" dirty="0"/>
          </a:p>
        </p:txBody>
      </p:sp>
      <p:pic>
        <p:nvPicPr>
          <p:cNvPr id="4" name="Picture 3"/>
          <p:cNvPicPr>
            <a:picLocks noChangeAspect="1"/>
          </p:cNvPicPr>
          <p:nvPr/>
        </p:nvPicPr>
        <p:blipFill>
          <a:blip r:embed="rId3"/>
          <a:stretch>
            <a:fillRect/>
          </a:stretch>
        </p:blipFill>
        <p:spPr>
          <a:xfrm>
            <a:off x="457200" y="6306285"/>
            <a:ext cx="6023370" cy="323116"/>
          </a:xfrm>
          <a:prstGeom prst="rect">
            <a:avLst/>
          </a:prstGeom>
        </p:spPr>
      </p:pic>
    </p:spTree>
    <p:extLst>
      <p:ext uri="{BB962C8B-B14F-4D97-AF65-F5344CB8AC3E}">
        <p14:creationId xmlns:p14="http://schemas.microsoft.com/office/powerpoint/2010/main" val="2257203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1143000"/>
          </a:xfrm>
        </p:spPr>
        <p:txBody>
          <a:bodyPr>
            <a:normAutofit/>
          </a:bodyPr>
          <a:lstStyle/>
          <a:p>
            <a:r>
              <a:rPr lang="en-US" sz="3600" dirty="0"/>
              <a:t>Transdisciplinary Partners</a:t>
            </a:r>
          </a:p>
        </p:txBody>
      </p:sp>
      <p:pic>
        <p:nvPicPr>
          <p:cNvPr id="7" name="Picture 6"/>
          <p:cNvPicPr>
            <a:picLocks noChangeAspect="1"/>
          </p:cNvPicPr>
          <p:nvPr/>
        </p:nvPicPr>
        <p:blipFill>
          <a:blip r:embed="rId3"/>
          <a:stretch>
            <a:fillRect/>
          </a:stretch>
        </p:blipFill>
        <p:spPr>
          <a:xfrm>
            <a:off x="5334000" y="1371600"/>
            <a:ext cx="2432168" cy="1143000"/>
          </a:xfrm>
          <a:prstGeom prst="rect">
            <a:avLst/>
          </a:prstGeom>
        </p:spPr>
      </p:pic>
      <p:pic>
        <p:nvPicPr>
          <p:cNvPr id="9" name="Content Placeholder 8"/>
          <p:cNvPicPr>
            <a:picLocks noGrp="1" noChangeAspect="1"/>
          </p:cNvPicPr>
          <p:nvPr>
            <p:ph idx="1"/>
          </p:nvPr>
        </p:nvPicPr>
        <p:blipFill>
          <a:blip r:embed="rId4"/>
          <a:stretch>
            <a:fillRect/>
          </a:stretch>
        </p:blipFill>
        <p:spPr>
          <a:xfrm>
            <a:off x="1295400" y="1524000"/>
            <a:ext cx="2895600" cy="874510"/>
          </a:xfrm>
          <a:prstGeom prst="rect">
            <a:avLst/>
          </a:prstGeom>
        </p:spPr>
      </p:pic>
      <p:sp>
        <p:nvSpPr>
          <p:cNvPr id="10" name="Content Placeholder 2"/>
          <p:cNvSpPr txBox="1">
            <a:spLocks/>
          </p:cNvSpPr>
          <p:nvPr/>
        </p:nvSpPr>
        <p:spPr>
          <a:xfrm>
            <a:off x="4732170" y="2550910"/>
            <a:ext cx="3962400" cy="4114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a:t>
            </a:r>
            <a:r>
              <a:rPr kumimoji="0" lang="en-US" sz="2500" b="0" i="0" u="none" strike="noStrike" kern="1200" cap="none" spc="0" normalizeH="0" baseline="30000" noProof="0" dirty="0">
                <a:ln>
                  <a:noFill/>
                </a:ln>
                <a:solidFill>
                  <a:prstClr val="black"/>
                </a:solidFill>
                <a:effectLst/>
                <a:uLnTx/>
                <a:uFillTx/>
                <a:latin typeface="Verdana" pitchFamily="34" charset="0"/>
                <a:ea typeface="Verdana" pitchFamily="34" charset="0"/>
                <a:cs typeface="Verdana" pitchFamily="34" charset="0"/>
              </a:rPr>
              <a:t>nd</a:t>
            </a:r>
            <a:r>
              <a:rPr kumimoji="0" lang="en-US" sz="2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 largest housing authority in Illinois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22 family, senior and high-rise properties, totaling 1,800 public housing units and 200 multi-family units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Business focused</a:t>
            </a:r>
          </a:p>
        </p:txBody>
      </p:sp>
      <p:sp>
        <p:nvSpPr>
          <p:cNvPr id="11" name="Content Placeholder 2"/>
          <p:cNvSpPr txBox="1">
            <a:spLocks/>
          </p:cNvSpPr>
          <p:nvPr/>
        </p:nvSpPr>
        <p:spPr>
          <a:xfrm>
            <a:off x="762000" y="2550910"/>
            <a:ext cx="3657600" cy="411479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Certified health department for 124 municipalities, and 2.4 million people</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No single overarching regulatory authority or coordinating entity</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Health focused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7577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rmAutofit fontScale="90000"/>
          </a:bodyPr>
          <a:lstStyle/>
          <a:p>
            <a:r>
              <a:rPr lang="en-US" sz="3600" dirty="0"/>
              <a:t>Purpose and Engagement Efforts</a:t>
            </a:r>
            <a:br>
              <a:rPr lang="en-US" sz="3600" dirty="0"/>
            </a:br>
            <a:r>
              <a:rPr lang="en-US" sz="3600" dirty="0"/>
              <a:t>Public Health and Housing Authority</a:t>
            </a:r>
          </a:p>
        </p:txBody>
      </p:sp>
      <p:graphicFrame>
        <p:nvGraphicFramePr>
          <p:cNvPr id="4" name="Diagram 3"/>
          <p:cNvGraphicFramePr/>
          <p:nvPr/>
        </p:nvGraphicFramePr>
        <p:xfrm>
          <a:off x="914400" y="1417638"/>
          <a:ext cx="7391400" cy="4580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909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77200" cy="1143000"/>
          </a:xfrm>
        </p:spPr>
        <p:txBody>
          <a:bodyPr>
            <a:normAutofit/>
          </a:bodyPr>
          <a:lstStyle/>
          <a:p>
            <a:r>
              <a:rPr lang="en-US" sz="3600" dirty="0"/>
              <a:t>Relationship Building</a:t>
            </a:r>
          </a:p>
        </p:txBody>
      </p:sp>
      <p:graphicFrame>
        <p:nvGraphicFramePr>
          <p:cNvPr id="6" name="Content Placeholder 5"/>
          <p:cNvGraphicFramePr>
            <a:graphicFrameLocks noGrp="1"/>
          </p:cNvGraphicFramePr>
          <p:nvPr>
            <p:ph idx="1"/>
          </p:nvPr>
        </p:nvGraphicFramePr>
        <p:xfrm>
          <a:off x="762000" y="1175657"/>
          <a:ext cx="8077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4381500" y="54102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8" name="TextBox 7"/>
          <p:cNvSpPr txBox="1"/>
          <p:nvPr/>
        </p:nvSpPr>
        <p:spPr>
          <a:xfrm>
            <a:off x="1790700" y="6172200"/>
            <a:ext cx="5715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Involvement at all levels within HACC hierarchy</a:t>
            </a:r>
          </a:p>
        </p:txBody>
      </p:sp>
    </p:spTree>
    <p:extLst>
      <p:ext uri="{BB962C8B-B14F-4D97-AF65-F5344CB8AC3E}">
        <p14:creationId xmlns:p14="http://schemas.microsoft.com/office/powerpoint/2010/main" val="3102846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rmAutofit/>
          </a:bodyPr>
          <a:lstStyle/>
          <a:p>
            <a:r>
              <a:rPr lang="en-US" sz="3600" dirty="0"/>
              <a:t>Empowerment to “Own” the Issue</a:t>
            </a:r>
          </a:p>
        </p:txBody>
      </p:sp>
      <p:graphicFrame>
        <p:nvGraphicFramePr>
          <p:cNvPr id="4" name="Diagram 3"/>
          <p:cNvGraphicFramePr/>
          <p:nvPr/>
        </p:nvGraphicFramePr>
        <p:xfrm>
          <a:off x="609600" y="685800"/>
          <a:ext cx="8229600" cy="294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nvGraphicFramePr>
        <p:xfrm>
          <a:off x="609600" y="2971800"/>
          <a:ext cx="8153400" cy="173736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70840">
                <a:tc>
                  <a:txBody>
                    <a:bodyPr/>
                    <a:lstStyle/>
                    <a:p>
                      <a:pPr marL="285750" indent="-285750">
                        <a:buFont typeface="Arial" panose="020B0604020202020204" pitchFamily="34" charset="0"/>
                        <a:buChar char="•"/>
                      </a:pPr>
                      <a:r>
                        <a:rPr lang="en-US" dirty="0"/>
                        <a:t>Provision</a:t>
                      </a:r>
                      <a:r>
                        <a:rPr lang="en-US" baseline="0" dirty="0"/>
                        <a:t> of technical assistance</a:t>
                      </a:r>
                    </a:p>
                    <a:p>
                      <a:pPr marL="285750" indent="-285750">
                        <a:buFont typeface="Arial" panose="020B0604020202020204" pitchFamily="34" charset="0"/>
                        <a:buChar char="•"/>
                      </a:pPr>
                      <a:r>
                        <a:rPr lang="en-US" baseline="0" dirty="0"/>
                        <a:t>Development of resources</a:t>
                      </a:r>
                      <a:endParaRPr lang="en-US" dirty="0"/>
                    </a:p>
                  </a:txBody>
                  <a:tcPr/>
                </a:tc>
                <a:tc>
                  <a:txBody>
                    <a:bodyPr/>
                    <a:lstStyle/>
                    <a:p>
                      <a:pPr marL="285750" indent="-285750">
                        <a:buFont typeface="Arial" panose="020B0604020202020204" pitchFamily="34" charset="0"/>
                        <a:buChar char="•"/>
                      </a:pPr>
                      <a:r>
                        <a:rPr lang="en-US" dirty="0"/>
                        <a:t>Seeking</a:t>
                      </a:r>
                      <a:r>
                        <a:rPr lang="en-US" baseline="0" dirty="0"/>
                        <a:t> assistance on other health-related issues</a:t>
                      </a:r>
                    </a:p>
                    <a:p>
                      <a:pPr marL="285750" indent="-285750">
                        <a:buFont typeface="Arial" panose="020B0604020202020204" pitchFamily="34" charset="0"/>
                        <a:buChar char="•"/>
                      </a:pPr>
                      <a:r>
                        <a:rPr lang="en-US" baseline="0" dirty="0"/>
                        <a:t>Tapping into our expertise</a:t>
                      </a:r>
                      <a:endParaRPr lang="en-US" dirty="0"/>
                    </a:p>
                  </a:txBody>
                  <a:tcPr/>
                </a:tc>
                <a:tc>
                  <a:txBody>
                    <a:bodyPr/>
                    <a:lstStyle/>
                    <a:p>
                      <a:pPr marL="285750" indent="-285750">
                        <a:buFont typeface="Arial" panose="020B0604020202020204" pitchFamily="34" charset="0"/>
                        <a:buChar char="•"/>
                      </a:pPr>
                      <a:r>
                        <a:rPr lang="en-US" dirty="0"/>
                        <a:t>Commitment from leadership</a:t>
                      </a:r>
                    </a:p>
                    <a:p>
                      <a:pPr marL="285750" indent="-285750">
                        <a:buFont typeface="Arial" panose="020B0604020202020204" pitchFamily="34" charset="0"/>
                        <a:buChar char="•"/>
                      </a:pPr>
                      <a:r>
                        <a:rPr lang="en-US" baseline="0" dirty="0"/>
                        <a:t>Engagement of residents via surveys</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32228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Cultivating Value and Need for Partnership</a:t>
            </a:r>
          </a:p>
        </p:txBody>
      </p:sp>
      <p:graphicFrame>
        <p:nvGraphicFramePr>
          <p:cNvPr id="4" name="Content Placeholder 3"/>
          <p:cNvGraphicFramePr>
            <a:graphicFrameLocks noGrp="1"/>
          </p:cNvGraphicFramePr>
          <p:nvPr>
            <p:ph idx="1"/>
          </p:nvPr>
        </p:nvGraphicFramePr>
        <p:xfrm>
          <a:off x="152400" y="1330712"/>
          <a:ext cx="9220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612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619"/>
            <a:ext cx="9144000" cy="1164431"/>
          </a:xfrm>
          <a:prstGeom prst="rect">
            <a:avLst/>
          </a:prstGeom>
        </p:spPr>
      </p:pic>
      <p:sp>
        <p:nvSpPr>
          <p:cNvPr id="23" name="TextBox 22"/>
          <p:cNvSpPr txBox="1"/>
          <p:nvPr/>
        </p:nvSpPr>
        <p:spPr>
          <a:xfrm>
            <a:off x="394305" y="513669"/>
            <a:ext cx="4572000" cy="646331"/>
          </a:xfrm>
          <a:prstGeom prst="rect">
            <a:avLst/>
          </a:prstGeom>
          <a:noFill/>
        </p:spPr>
        <p:txBody>
          <a:bodyPr wrap="square" rtlCol="0">
            <a:spAutoFit/>
          </a:bodyPr>
          <a:lstStyle/>
          <a:p>
            <a:r>
              <a:rPr lang="en-US" sz="3600" b="1" dirty="0">
                <a:solidFill>
                  <a:schemeClr val="bg1"/>
                </a:solidFill>
              </a:rPr>
              <a:t>Logistics</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4136" y="639819"/>
            <a:ext cx="1458668" cy="394030"/>
          </a:xfrm>
          <a:prstGeom prst="rect">
            <a:avLst/>
          </a:prstGeom>
        </p:spPr>
      </p:pic>
      <p:sp>
        <p:nvSpPr>
          <p:cNvPr id="2" name="Content Placeholder 1"/>
          <p:cNvSpPr>
            <a:spLocks noGrp="1"/>
          </p:cNvSpPr>
          <p:nvPr>
            <p:ph idx="1"/>
          </p:nvPr>
        </p:nvSpPr>
        <p:spPr>
          <a:xfrm>
            <a:off x="434905" y="1545200"/>
            <a:ext cx="8274190" cy="4724971"/>
          </a:xfrm>
        </p:spPr>
        <p:txBody>
          <a:bodyPr>
            <a:normAutofit/>
          </a:bodyPr>
          <a:lstStyle/>
          <a:p>
            <a:pPr marL="457200" indent="-457200">
              <a:lnSpc>
                <a:spcPct val="100000"/>
              </a:lnSpc>
              <a:spcBef>
                <a:spcPts val="0"/>
              </a:spcBef>
              <a:buFont typeface="Courier New" panose="02070309020205020404" pitchFamily="49" charset="0"/>
              <a:buChar char="o"/>
            </a:pPr>
            <a:r>
              <a:rPr lang="en-US" sz="3200" dirty="0">
                <a:solidFill>
                  <a:srgbClr val="000000"/>
                </a:solidFill>
              </a:rPr>
              <a:t>Webinar audio will </a:t>
            </a:r>
            <a:r>
              <a:rPr lang="en-US" sz="3200" b="1" i="1" dirty="0">
                <a:solidFill>
                  <a:srgbClr val="000000"/>
                </a:solidFill>
              </a:rPr>
              <a:t>only</a:t>
            </a:r>
            <a:r>
              <a:rPr lang="en-US" sz="3200" dirty="0">
                <a:solidFill>
                  <a:srgbClr val="000000"/>
                </a:solidFill>
              </a:rPr>
              <a:t> be available through your computer speakers.</a:t>
            </a:r>
          </a:p>
          <a:p>
            <a:pPr marL="0" indent="0">
              <a:lnSpc>
                <a:spcPct val="100000"/>
              </a:lnSpc>
              <a:spcBef>
                <a:spcPts val="0"/>
              </a:spcBef>
              <a:buNone/>
            </a:pPr>
            <a:endParaRPr lang="en-US" sz="3200" dirty="0">
              <a:solidFill>
                <a:srgbClr val="000000"/>
              </a:solidFill>
            </a:endParaRPr>
          </a:p>
          <a:p>
            <a:pPr marL="457200" lvl="1" indent="-457200">
              <a:spcBef>
                <a:spcPts val="0"/>
              </a:spcBef>
              <a:buFont typeface="Courier New" panose="02070309020205020404" pitchFamily="49" charset="0"/>
              <a:buChar char="o"/>
            </a:pPr>
            <a:r>
              <a:rPr lang="en-US" sz="3200" dirty="0">
                <a:solidFill>
                  <a:srgbClr val="000000"/>
                </a:solidFill>
              </a:rPr>
              <a:t>This webinar is being recorded and the recording will be shared.</a:t>
            </a:r>
          </a:p>
          <a:p>
            <a:pPr marL="457200" lvl="1" indent="-457200">
              <a:spcBef>
                <a:spcPts val="0"/>
              </a:spcBef>
              <a:buFont typeface="Courier New" panose="02070309020205020404" pitchFamily="49" charset="0"/>
              <a:buChar char="o"/>
            </a:pPr>
            <a:endParaRPr lang="en-US" sz="3200" dirty="0">
              <a:solidFill>
                <a:srgbClr val="000000"/>
              </a:solidFill>
            </a:endParaRPr>
          </a:p>
          <a:p>
            <a:pPr marL="457200" lvl="1" indent="-457200">
              <a:spcBef>
                <a:spcPts val="0"/>
              </a:spcBef>
              <a:buFont typeface="Courier New" panose="02070309020205020404" pitchFamily="49" charset="0"/>
              <a:buChar char="o"/>
            </a:pPr>
            <a:r>
              <a:rPr lang="en-US" sz="3200" dirty="0">
                <a:solidFill>
                  <a:srgbClr val="000000"/>
                </a:solidFill>
              </a:rPr>
              <a:t>Submit questions through the Q&amp;A box to the right.</a:t>
            </a:r>
          </a:p>
          <a:p>
            <a:endParaRPr lang="en-US" sz="3200" dirty="0"/>
          </a:p>
        </p:txBody>
      </p:sp>
    </p:spTree>
    <p:extLst>
      <p:ext uri="{BB962C8B-B14F-4D97-AF65-F5344CB8AC3E}">
        <p14:creationId xmlns:p14="http://schemas.microsoft.com/office/powerpoint/2010/main" val="124868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Autofit/>
          </a:bodyPr>
          <a:lstStyle/>
          <a:p>
            <a:r>
              <a:rPr lang="en-US" sz="3600" dirty="0"/>
              <a:t>Identifying and Mobilizing Community Assets to Make Change</a:t>
            </a:r>
          </a:p>
        </p:txBody>
      </p:sp>
      <p:graphicFrame>
        <p:nvGraphicFramePr>
          <p:cNvPr id="7" name="Diagram 6" title="llll"/>
          <p:cNvGraphicFramePr/>
          <p:nvPr/>
        </p:nvGraphicFramePr>
        <p:xfrm>
          <a:off x="1219200" y="1981200"/>
          <a:ext cx="6934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7570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rmAutofit fontScale="90000"/>
          </a:bodyPr>
          <a:lstStyle/>
          <a:p>
            <a:r>
              <a:rPr lang="en-US" dirty="0"/>
              <a:t>Tools Used for Engagement and Technical Assistance</a:t>
            </a:r>
          </a:p>
        </p:txBody>
      </p:sp>
      <p:sp>
        <p:nvSpPr>
          <p:cNvPr id="3" name="Content Placeholder 2"/>
          <p:cNvSpPr>
            <a:spLocks noGrp="1"/>
          </p:cNvSpPr>
          <p:nvPr>
            <p:ph idx="1"/>
          </p:nvPr>
        </p:nvSpPr>
        <p:spPr/>
        <p:txBody>
          <a:bodyPr/>
          <a:lstStyle/>
          <a:p>
            <a:r>
              <a:rPr lang="en-US" dirty="0"/>
              <a:t>Surveys</a:t>
            </a:r>
          </a:p>
          <a:p>
            <a:r>
              <a:rPr lang="en-US" dirty="0"/>
              <a:t>Educational Presentations</a:t>
            </a:r>
          </a:p>
          <a:p>
            <a:r>
              <a:rPr lang="en-US" dirty="0"/>
              <a:t>Factsheets</a:t>
            </a:r>
          </a:p>
          <a:p>
            <a:r>
              <a:rPr lang="en-US" dirty="0"/>
              <a:t>Connection to Tobacco Cessation Services</a:t>
            </a:r>
          </a:p>
          <a:p>
            <a:r>
              <a:rPr lang="en-US" dirty="0"/>
              <a:t>Signage</a:t>
            </a:r>
          </a:p>
        </p:txBody>
      </p:sp>
    </p:spTree>
    <p:extLst>
      <p:ext uri="{BB962C8B-B14F-4D97-AF65-F5344CB8AC3E}">
        <p14:creationId xmlns:p14="http://schemas.microsoft.com/office/powerpoint/2010/main" val="124898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rmAutofit fontScale="90000"/>
          </a:bodyPr>
          <a:lstStyle/>
          <a:p>
            <a:r>
              <a:rPr lang="en-US" sz="3600" dirty="0"/>
              <a:t>Successes- Community Engagement</a:t>
            </a:r>
          </a:p>
        </p:txBody>
      </p:sp>
      <p:sp>
        <p:nvSpPr>
          <p:cNvPr id="3" name="Content Placeholder 2"/>
          <p:cNvSpPr>
            <a:spLocks noGrp="1"/>
          </p:cNvSpPr>
          <p:nvPr>
            <p:ph idx="1"/>
          </p:nvPr>
        </p:nvSpPr>
        <p:spPr>
          <a:xfrm>
            <a:off x="609600" y="1600201"/>
            <a:ext cx="8077200" cy="4800599"/>
          </a:xfrm>
        </p:spPr>
        <p:txBody>
          <a:bodyPr>
            <a:normAutofit fontScale="92500" lnSpcReduction="10000"/>
          </a:bodyPr>
          <a:lstStyle/>
          <a:p>
            <a:pPr>
              <a:lnSpc>
                <a:spcPct val="124000"/>
              </a:lnSpc>
              <a:spcBef>
                <a:spcPts val="0"/>
              </a:spcBef>
            </a:pPr>
            <a:r>
              <a:rPr lang="en-US" sz="3000" dirty="0"/>
              <a:t>22 HACC owned properties are 100% smoke-free as of December 1, 2015</a:t>
            </a:r>
          </a:p>
          <a:p>
            <a:pPr>
              <a:lnSpc>
                <a:spcPct val="124000"/>
              </a:lnSpc>
              <a:spcBef>
                <a:spcPts val="0"/>
              </a:spcBef>
            </a:pPr>
            <a:r>
              <a:rPr lang="en-US" sz="3000" dirty="0"/>
              <a:t>18 forums reaching over 250 residents emphasizing the importance of SFH</a:t>
            </a:r>
          </a:p>
          <a:p>
            <a:pPr>
              <a:lnSpc>
                <a:spcPct val="124000"/>
              </a:lnSpc>
              <a:spcBef>
                <a:spcPts val="0"/>
              </a:spcBef>
            </a:pPr>
            <a:r>
              <a:rPr lang="en-US" sz="3000" dirty="0"/>
              <a:t>Expanded our relationship to include promotion of Healthy Homes within voucher housing program</a:t>
            </a:r>
          </a:p>
          <a:p>
            <a:pPr>
              <a:lnSpc>
                <a:spcPct val="124000"/>
              </a:lnSpc>
              <a:spcBef>
                <a:spcPts val="0"/>
              </a:spcBef>
            </a:pPr>
            <a:r>
              <a:rPr lang="en-US" sz="3000" dirty="0"/>
              <a:t>Participation in Cook County community health and improvement plan process</a:t>
            </a:r>
          </a:p>
          <a:p>
            <a:endParaRPr lang="en-US" dirty="0"/>
          </a:p>
        </p:txBody>
      </p:sp>
    </p:spTree>
    <p:extLst>
      <p:ext uri="{BB962C8B-B14F-4D97-AF65-F5344CB8AC3E}">
        <p14:creationId xmlns:p14="http://schemas.microsoft.com/office/powerpoint/2010/main" val="95193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rmAutofit/>
          </a:bodyPr>
          <a:lstStyle/>
          <a:p>
            <a:r>
              <a:rPr lang="en-US" dirty="0"/>
              <a:t>Expected Health Outcomes</a:t>
            </a:r>
          </a:p>
        </p:txBody>
      </p:sp>
      <p:sp>
        <p:nvSpPr>
          <p:cNvPr id="3" name="Content Placeholder 2"/>
          <p:cNvSpPr>
            <a:spLocks noGrp="1"/>
          </p:cNvSpPr>
          <p:nvPr>
            <p:ph idx="1"/>
          </p:nvPr>
        </p:nvSpPr>
        <p:spPr/>
        <p:txBody>
          <a:bodyPr>
            <a:normAutofit lnSpcReduction="10000"/>
          </a:bodyPr>
          <a:lstStyle/>
          <a:p>
            <a:r>
              <a:rPr lang="en-US" dirty="0"/>
              <a:t>More than 3,500 residents spared from exposure to secondhand smoke in their homes</a:t>
            </a:r>
          </a:p>
          <a:p>
            <a:r>
              <a:rPr lang="en-US" dirty="0"/>
              <a:t>88% reduction in indoor air pollution</a:t>
            </a:r>
          </a:p>
          <a:p>
            <a:r>
              <a:rPr lang="en-US" dirty="0"/>
              <a:t>20% reduction in asthma hospital admissions</a:t>
            </a:r>
          </a:p>
          <a:p>
            <a:r>
              <a:rPr lang="en-US" dirty="0"/>
              <a:t>4% increase in smoking cessation rates</a:t>
            </a:r>
          </a:p>
        </p:txBody>
      </p:sp>
    </p:spTree>
    <p:extLst>
      <p:ext uri="{BB962C8B-B14F-4D97-AF65-F5344CB8AC3E}">
        <p14:creationId xmlns:p14="http://schemas.microsoft.com/office/powerpoint/2010/main" val="1450141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Lessons Learned</a:t>
            </a:r>
          </a:p>
        </p:txBody>
      </p:sp>
      <p:sp>
        <p:nvSpPr>
          <p:cNvPr id="3" name="Content Placeholder 2"/>
          <p:cNvSpPr>
            <a:spLocks noGrp="1"/>
          </p:cNvSpPr>
          <p:nvPr>
            <p:ph idx="1"/>
          </p:nvPr>
        </p:nvSpPr>
        <p:spPr/>
        <p:txBody>
          <a:bodyPr/>
          <a:lstStyle/>
          <a:p>
            <a:pPr>
              <a:lnSpc>
                <a:spcPct val="114000"/>
              </a:lnSpc>
              <a:spcBef>
                <a:spcPts val="0"/>
              </a:spcBef>
            </a:pPr>
            <a:r>
              <a:rPr lang="en-US" sz="2800" dirty="0"/>
              <a:t>Importance of relationship building</a:t>
            </a:r>
          </a:p>
          <a:p>
            <a:pPr>
              <a:lnSpc>
                <a:spcPct val="114000"/>
              </a:lnSpc>
              <a:spcBef>
                <a:spcPts val="0"/>
              </a:spcBef>
            </a:pPr>
            <a:r>
              <a:rPr lang="en-US" sz="2800" dirty="0"/>
              <a:t>Meeting partners/community where they are</a:t>
            </a:r>
          </a:p>
          <a:p>
            <a:pPr>
              <a:lnSpc>
                <a:spcPct val="114000"/>
              </a:lnSpc>
              <a:spcBef>
                <a:spcPts val="0"/>
              </a:spcBef>
            </a:pPr>
            <a:r>
              <a:rPr lang="en-US" sz="2800" dirty="0"/>
              <a:t>Ensuring partnership is a win-win</a:t>
            </a:r>
          </a:p>
          <a:p>
            <a:pPr>
              <a:lnSpc>
                <a:spcPct val="114000"/>
              </a:lnSpc>
              <a:spcBef>
                <a:spcPts val="0"/>
              </a:spcBef>
            </a:pPr>
            <a:r>
              <a:rPr lang="en-US" sz="2800" dirty="0"/>
              <a:t>Expertise can be incentive</a:t>
            </a:r>
          </a:p>
          <a:p>
            <a:endParaRPr lang="en-US" dirty="0"/>
          </a:p>
        </p:txBody>
      </p:sp>
    </p:spTree>
    <p:extLst>
      <p:ext uri="{BB962C8B-B14F-4D97-AF65-F5344CB8AC3E}">
        <p14:creationId xmlns:p14="http://schemas.microsoft.com/office/powerpoint/2010/main" val="86443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rmAutofit/>
          </a:bodyPr>
          <a:lstStyle/>
          <a:p>
            <a:r>
              <a:rPr lang="en-US" sz="3600" dirty="0"/>
              <a:t>Acknowledgements</a:t>
            </a:r>
          </a:p>
        </p:txBody>
      </p:sp>
      <p:pic>
        <p:nvPicPr>
          <p:cNvPr id="5" name="Content Placeholder 4"/>
          <p:cNvPicPr>
            <a:picLocks noGrp="1" noChangeAspect="1"/>
          </p:cNvPicPr>
          <p:nvPr>
            <p:ph idx="1"/>
          </p:nvPr>
        </p:nvPicPr>
        <p:blipFill>
          <a:blip r:embed="rId3"/>
          <a:stretch>
            <a:fillRect/>
          </a:stretch>
        </p:blipFill>
        <p:spPr>
          <a:xfrm>
            <a:off x="734229" y="1752600"/>
            <a:ext cx="3578662" cy="1786283"/>
          </a:xfrm>
          <a:prstGeom prst="rect">
            <a:avLst/>
          </a:prstGeom>
        </p:spPr>
      </p:pic>
      <p:pic>
        <p:nvPicPr>
          <p:cNvPr id="6" name="Picture 5"/>
          <p:cNvPicPr>
            <a:picLocks noChangeAspect="1"/>
          </p:cNvPicPr>
          <p:nvPr/>
        </p:nvPicPr>
        <p:blipFill>
          <a:blip r:embed="rId4"/>
          <a:stretch>
            <a:fillRect/>
          </a:stretch>
        </p:blipFill>
        <p:spPr>
          <a:xfrm>
            <a:off x="5013991" y="1752600"/>
            <a:ext cx="3517697" cy="1530229"/>
          </a:xfrm>
          <a:prstGeom prst="rect">
            <a:avLst/>
          </a:prstGeom>
        </p:spPr>
      </p:pic>
      <p:pic>
        <p:nvPicPr>
          <p:cNvPr id="7" name="Picture 6"/>
          <p:cNvPicPr>
            <a:picLocks noChangeAspect="1"/>
          </p:cNvPicPr>
          <p:nvPr/>
        </p:nvPicPr>
        <p:blipFill>
          <a:blip r:embed="rId5"/>
          <a:stretch>
            <a:fillRect/>
          </a:stretch>
        </p:blipFill>
        <p:spPr>
          <a:xfrm>
            <a:off x="4312891" y="4495800"/>
            <a:ext cx="4249280" cy="1499746"/>
          </a:xfrm>
          <a:prstGeom prst="rect">
            <a:avLst/>
          </a:prstGeom>
        </p:spPr>
      </p:pic>
      <p:pic>
        <p:nvPicPr>
          <p:cNvPr id="1026" name="Picture 2" descr="http://cookcountypublichealth.org/images/images/healthyhotspot/success-stories/logo-hac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343" y="4281046"/>
            <a:ext cx="344487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50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 Information</a:t>
            </a:r>
          </a:p>
        </p:txBody>
      </p:sp>
      <p:sp>
        <p:nvSpPr>
          <p:cNvPr id="3" name="Content Placeholder 2"/>
          <p:cNvSpPr>
            <a:spLocks noGrp="1"/>
          </p:cNvSpPr>
          <p:nvPr>
            <p:ph idx="1"/>
          </p:nvPr>
        </p:nvSpPr>
        <p:spPr/>
        <p:txBody>
          <a:bodyPr>
            <a:normAutofit/>
          </a:bodyPr>
          <a:lstStyle/>
          <a:p>
            <a:pPr algn="ctr">
              <a:buNone/>
            </a:pPr>
            <a:r>
              <a:rPr lang="en-US" sz="2800" dirty="0"/>
              <a:t>Aesha Binion, MPH</a:t>
            </a:r>
          </a:p>
          <a:p>
            <a:pPr algn="ctr">
              <a:buNone/>
            </a:pPr>
            <a:r>
              <a:rPr lang="en-US" sz="2800" dirty="0"/>
              <a:t>Health Educator III</a:t>
            </a:r>
          </a:p>
          <a:p>
            <a:pPr algn="ctr">
              <a:buNone/>
            </a:pPr>
            <a:r>
              <a:rPr lang="en-US" sz="2800" dirty="0"/>
              <a:t>Tobacco Prevention and Control Unit</a:t>
            </a:r>
          </a:p>
          <a:p>
            <a:pPr algn="ctr">
              <a:buNone/>
            </a:pPr>
            <a:r>
              <a:rPr lang="en-US" sz="2800" dirty="0">
                <a:hlinkClick r:id="rId2"/>
              </a:rPr>
              <a:t>aesha.binion@cookcountyhhs.org</a:t>
            </a:r>
            <a:endParaRPr lang="en-US" sz="2800" dirty="0"/>
          </a:p>
          <a:p>
            <a:pPr algn="ctr">
              <a:buNone/>
            </a:pPr>
            <a:endParaRPr lang="en-US" sz="2800" dirty="0"/>
          </a:p>
        </p:txBody>
      </p:sp>
      <p:pic>
        <p:nvPicPr>
          <p:cNvPr id="4" name="Picture 3" descr="2014 CCDPH master logo_finalOL.jpg"/>
          <p:cNvPicPr>
            <a:picLocks noChangeAspect="1"/>
          </p:cNvPicPr>
          <p:nvPr/>
        </p:nvPicPr>
        <p:blipFill>
          <a:blip r:embed="rId3" cstate="print"/>
          <a:stretch>
            <a:fillRect/>
          </a:stretch>
        </p:blipFill>
        <p:spPr>
          <a:xfrm>
            <a:off x="5146008" y="5562600"/>
            <a:ext cx="3766344" cy="1143000"/>
          </a:xfrm>
          <a:prstGeom prst="rect">
            <a:avLst/>
          </a:prstGeom>
        </p:spPr>
      </p:pic>
      <p:grpSp>
        <p:nvGrpSpPr>
          <p:cNvPr id="7" name="Group 6"/>
          <p:cNvGrpSpPr/>
          <p:nvPr/>
        </p:nvGrpSpPr>
        <p:grpSpPr>
          <a:xfrm>
            <a:off x="762000" y="5562600"/>
            <a:ext cx="3429000" cy="838200"/>
            <a:chOff x="762000" y="4038600"/>
            <a:chExt cx="3429000" cy="838200"/>
          </a:xfrm>
        </p:grpSpPr>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0" y="4419600"/>
              <a:ext cx="3317358" cy="457200"/>
            </a:xfrm>
            <a:prstGeom prst="rect">
              <a:avLst/>
            </a:prstGeom>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pic="http://schemas.openxmlformats.org/drawingml/2006/picture" xmlns:lc="http://schemas.openxmlformats.org/drawingml/2006/lockedCanvas"/>
              </a:ext>
            </a:extLst>
          </p:spPr>
        </p:pic>
        <p:sp>
          <p:nvSpPr>
            <p:cNvPr id="6" name="TextBox 5"/>
            <p:cNvSpPr txBox="1"/>
            <p:nvPr/>
          </p:nvSpPr>
          <p:spPr>
            <a:xfrm>
              <a:off x="762000" y="4038600"/>
              <a:ext cx="3429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cookcountypublichealth.org</a:t>
              </a:r>
            </a:p>
          </p:txBody>
        </p:sp>
      </p:grpSp>
      <p:pic>
        <p:nvPicPr>
          <p:cNvPr id="8" name="Picture 7">
            <a:extLst>
              <a:ext uri="{FF2B5EF4-FFF2-40B4-BE49-F238E27FC236}">
                <a16:creationId xmlns:a16="http://schemas.microsoft.com/office/drawing/2014/main" id="{14FAAB7C-EA72-45F2-9F23-6341FE7F4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362" y="3657600"/>
            <a:ext cx="1285676" cy="1920240"/>
          </a:xfrm>
          <a:prstGeom prst="rect">
            <a:avLst/>
          </a:prstGeom>
        </p:spPr>
      </p:pic>
    </p:spTree>
    <p:extLst>
      <p:ext uri="{BB962C8B-B14F-4D97-AF65-F5344CB8AC3E}">
        <p14:creationId xmlns:p14="http://schemas.microsoft.com/office/powerpoint/2010/main" val="2718812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sp>
        <p:nvSpPr>
          <p:cNvPr id="2" name="TextBox 1"/>
          <p:cNvSpPr txBox="1"/>
          <p:nvPr/>
        </p:nvSpPr>
        <p:spPr>
          <a:xfrm>
            <a:off x="695459" y="2187784"/>
            <a:ext cx="7753082" cy="3847207"/>
          </a:xfrm>
          <a:prstGeom prst="rect">
            <a:avLst/>
          </a:prstGeom>
          <a:noFill/>
        </p:spPr>
        <p:txBody>
          <a:bodyPr wrap="square" rtlCol="0">
            <a:spAutoFit/>
          </a:bodyPr>
          <a:lstStyle/>
          <a:p>
            <a:pPr marR="0" lvl="0">
              <a:spcBef>
                <a:spcPts val="0"/>
              </a:spcBef>
              <a:spcAft>
                <a:spcPts val="0"/>
              </a:spcAft>
            </a:pPr>
            <a:r>
              <a:rPr lang="en-US" sz="3200" dirty="0">
                <a:ea typeface="Cambria" panose="02040503050406030204" pitchFamily="18" charset="0"/>
                <a:cs typeface="Times New Roman" panose="02020603050405020304" pitchFamily="18" charset="0"/>
              </a:rPr>
              <a:t>2) Are you currently engaged in any cross-sectoral partnerships (ex. local housing authority, CBOs, LHDs, etc.) in your community related to smoke-free multi-unit housing? </a:t>
            </a:r>
          </a:p>
          <a:p>
            <a:pPr marL="914400" lvl="1" indent="-457200">
              <a:buFont typeface="Arial" panose="020B0604020202020204" pitchFamily="34" charset="0"/>
              <a:buChar char="•"/>
            </a:pPr>
            <a:r>
              <a:rPr lang="en-US" sz="2800" dirty="0">
                <a:ea typeface="Cambria" panose="02040503050406030204" pitchFamily="18" charset="0"/>
                <a:cs typeface="Times New Roman" panose="02020603050405020304" pitchFamily="18" charset="0"/>
              </a:rPr>
              <a:t>Yes</a:t>
            </a:r>
          </a:p>
          <a:p>
            <a:pPr marL="914400" lvl="1" indent="-457200">
              <a:buFont typeface="Arial" panose="020B0604020202020204" pitchFamily="34" charset="0"/>
              <a:buChar char="•"/>
            </a:pPr>
            <a:r>
              <a:rPr lang="en-US" sz="2800" dirty="0">
                <a:ea typeface="Cambria" panose="02040503050406030204" pitchFamily="18" charset="0"/>
                <a:cs typeface="Times New Roman" panose="02020603050405020304" pitchFamily="18" charset="0"/>
              </a:rPr>
              <a:t>No</a:t>
            </a:r>
          </a:p>
          <a:p>
            <a:pPr lvl="1"/>
            <a:endParaRPr lang="en-US" sz="2800" dirty="0">
              <a:ea typeface="Cambria" panose="02040503050406030204" pitchFamily="18" charset="0"/>
              <a:cs typeface="Times New Roman" panose="02020603050405020304" pitchFamily="18" charset="0"/>
            </a:endParaRPr>
          </a:p>
        </p:txBody>
      </p:sp>
      <p:sp>
        <p:nvSpPr>
          <p:cNvPr id="3" name="TextBox 2"/>
          <p:cNvSpPr txBox="1"/>
          <p:nvPr/>
        </p:nvSpPr>
        <p:spPr>
          <a:xfrm>
            <a:off x="504497" y="1135117"/>
            <a:ext cx="4950372" cy="646331"/>
          </a:xfrm>
          <a:prstGeom prst="rect">
            <a:avLst/>
          </a:prstGeom>
          <a:noFill/>
        </p:spPr>
        <p:txBody>
          <a:bodyPr wrap="square" rtlCol="0">
            <a:spAutoFit/>
          </a:bodyPr>
          <a:lstStyle/>
          <a:p>
            <a:r>
              <a:rPr lang="en-US" sz="3600" b="1" dirty="0">
                <a:solidFill>
                  <a:schemeClr val="bg1"/>
                </a:solidFill>
              </a:rPr>
              <a:t>Poll Question #2</a:t>
            </a:r>
          </a:p>
        </p:txBody>
      </p:sp>
    </p:spTree>
    <p:extLst>
      <p:ext uri="{BB962C8B-B14F-4D97-AF65-F5344CB8AC3E}">
        <p14:creationId xmlns:p14="http://schemas.microsoft.com/office/powerpoint/2010/main" val="1869577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13" y="781236"/>
            <a:ext cx="6000750" cy="2458998"/>
          </a:xfrm>
        </p:spPr>
        <p:txBody>
          <a:bodyPr>
            <a:normAutofit/>
          </a:bodyPr>
          <a:lstStyle/>
          <a:p>
            <a:pPr algn="ctr"/>
            <a:r>
              <a:rPr lang="en-US" b="1" dirty="0"/>
              <a:t>NEIGHBORS HELPING NEIGHBORS QUIT TOBACCO</a:t>
            </a:r>
          </a:p>
        </p:txBody>
      </p:sp>
      <p:sp>
        <p:nvSpPr>
          <p:cNvPr id="3" name="Subtitle 2"/>
          <p:cNvSpPr>
            <a:spLocks noGrp="1"/>
          </p:cNvSpPr>
          <p:nvPr>
            <p:ph type="subTitle" idx="1"/>
          </p:nvPr>
        </p:nvSpPr>
        <p:spPr>
          <a:xfrm>
            <a:off x="822288" y="3429000"/>
            <a:ext cx="4800600" cy="726209"/>
          </a:xfrm>
        </p:spPr>
        <p:txBody>
          <a:bodyPr>
            <a:normAutofit/>
          </a:bodyPr>
          <a:lstStyle/>
          <a:p>
            <a:r>
              <a:rPr lang="en-US" sz="1800" dirty="0">
                <a:solidFill>
                  <a:schemeClr val="tx1"/>
                </a:solidFill>
              </a:rPr>
              <a:t>Cincinnati public housing residents lead smoking cessation classes for neighbors </a:t>
            </a:r>
          </a:p>
          <a:p>
            <a:endParaRPr lang="en-US" dirty="0">
              <a:solidFill>
                <a:schemeClr val="tx1"/>
              </a:solidFill>
            </a:endParaRPr>
          </a:p>
        </p:txBody>
      </p:sp>
      <p:pic>
        <p:nvPicPr>
          <p:cNvPr id="4" name="Picture 3"/>
          <p:cNvPicPr>
            <a:picLocks noChangeAspect="1"/>
          </p:cNvPicPr>
          <p:nvPr/>
        </p:nvPicPr>
        <p:blipFill>
          <a:blip r:embed="rId2"/>
          <a:stretch>
            <a:fillRect/>
          </a:stretch>
        </p:blipFill>
        <p:spPr>
          <a:xfrm>
            <a:off x="6397022" y="5019398"/>
            <a:ext cx="2473667" cy="809315"/>
          </a:xfrm>
          <a:prstGeom prst="rect">
            <a:avLst/>
          </a:prstGeom>
        </p:spPr>
      </p:pic>
      <p:pic>
        <p:nvPicPr>
          <p:cNvPr id="5" name="Picture 4"/>
          <p:cNvPicPr>
            <a:picLocks noChangeAspect="1"/>
          </p:cNvPicPr>
          <p:nvPr/>
        </p:nvPicPr>
        <p:blipFill>
          <a:blip r:embed="rId3"/>
          <a:stretch>
            <a:fillRect/>
          </a:stretch>
        </p:blipFill>
        <p:spPr>
          <a:xfrm>
            <a:off x="6330646" y="1153485"/>
            <a:ext cx="2150467" cy="1714500"/>
          </a:xfrm>
          <a:prstGeom prst="rect">
            <a:avLst/>
          </a:prstGeom>
          <a:effectLst>
            <a:softEdge rad="25400"/>
          </a:effectLst>
        </p:spPr>
      </p:pic>
    </p:spTree>
    <p:extLst>
      <p:ext uri="{BB962C8B-B14F-4D97-AF65-F5344CB8AC3E}">
        <p14:creationId xmlns:p14="http://schemas.microsoft.com/office/powerpoint/2010/main" val="4281616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399" y="1725650"/>
            <a:ext cx="5029200" cy="3017520"/>
          </a:xfrm>
          <a:prstGeom prst="rect">
            <a:avLst/>
          </a:prstGeom>
        </p:spPr>
      </p:pic>
      <p:sp>
        <p:nvSpPr>
          <p:cNvPr id="4" name="TextBox 3"/>
          <p:cNvSpPr txBox="1"/>
          <p:nvPr/>
        </p:nvSpPr>
        <p:spPr>
          <a:xfrm>
            <a:off x="3569161" y="799818"/>
            <a:ext cx="2005677" cy="784830"/>
          </a:xfrm>
          <a:prstGeom prst="rect">
            <a:avLst/>
          </a:prstGeom>
          <a:noFill/>
        </p:spPr>
        <p:txBody>
          <a:bodyPr wrap="none" rtlCol="0">
            <a:spAutoFit/>
          </a:bodyPr>
          <a:lstStyle/>
          <a:p>
            <a:pPr defTabSz="342900"/>
            <a:r>
              <a:rPr lang="en-US" sz="4500" b="1" dirty="0">
                <a:solidFill>
                  <a:prstClr val="white"/>
                </a:solidFill>
                <a:latin typeface="Century Gothic" panose="020B0502020202020204"/>
              </a:rPr>
              <a:t>CMHA</a:t>
            </a:r>
          </a:p>
        </p:txBody>
      </p:sp>
    </p:spTree>
    <p:extLst>
      <p:ext uri="{BB962C8B-B14F-4D97-AF65-F5344CB8AC3E}">
        <p14:creationId xmlns:p14="http://schemas.microsoft.com/office/powerpoint/2010/main" val="261771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sp>
        <p:nvSpPr>
          <p:cNvPr id="2" name="TextBox 1"/>
          <p:cNvSpPr txBox="1"/>
          <p:nvPr/>
        </p:nvSpPr>
        <p:spPr>
          <a:xfrm>
            <a:off x="695459" y="2299548"/>
            <a:ext cx="7753082" cy="3600986"/>
          </a:xfrm>
          <a:prstGeom prst="rect">
            <a:avLst/>
          </a:prstGeom>
          <a:noFill/>
        </p:spPr>
        <p:txBody>
          <a:bodyPr wrap="square" rtlCol="0">
            <a:spAutoFit/>
          </a:bodyPr>
          <a:lstStyle/>
          <a:p>
            <a:pPr marR="0" lvl="0">
              <a:spcBef>
                <a:spcPts val="0"/>
              </a:spcBef>
              <a:spcAft>
                <a:spcPts val="0"/>
              </a:spcAft>
            </a:pPr>
            <a:r>
              <a:rPr lang="en-US" sz="3200" dirty="0">
                <a:ea typeface="Cambria" panose="02040503050406030204" pitchFamily="18" charset="0"/>
                <a:cs typeface="Times New Roman" panose="02020603050405020304" pitchFamily="18" charset="0"/>
              </a:rPr>
              <a:t>1) What is your organizational affiliation? </a:t>
            </a:r>
          </a:p>
          <a:p>
            <a:pPr marL="914400" lvl="1" indent="-457200">
              <a:buFont typeface="Arial" panose="020B0604020202020204" pitchFamily="34" charset="0"/>
              <a:buChar char="•"/>
            </a:pPr>
            <a:r>
              <a:rPr lang="en-US" sz="2800" dirty="0">
                <a:ea typeface="Cambria" panose="02040503050406030204" pitchFamily="18" charset="0"/>
                <a:cs typeface="Times New Roman" panose="02020603050405020304" pitchFamily="18" charset="0"/>
              </a:rPr>
              <a:t>Local or Tribal Health Department</a:t>
            </a:r>
          </a:p>
          <a:p>
            <a:pPr marL="914400" lvl="1" indent="-457200">
              <a:buFont typeface="Arial" panose="020B0604020202020204" pitchFamily="34" charset="0"/>
              <a:buChar char="•"/>
            </a:pPr>
            <a:r>
              <a:rPr lang="en-US" sz="2800" dirty="0">
                <a:ea typeface="Cambria" panose="02040503050406030204" pitchFamily="18" charset="0"/>
                <a:cs typeface="Times New Roman" panose="02020603050405020304" pitchFamily="18" charset="0"/>
              </a:rPr>
              <a:t>State or Territorial Health Department</a:t>
            </a:r>
          </a:p>
          <a:p>
            <a:pPr marL="914400" lvl="1" indent="-457200">
              <a:buFont typeface="Arial" panose="020B0604020202020204" pitchFamily="34" charset="0"/>
              <a:buChar char="•"/>
            </a:pPr>
            <a:r>
              <a:rPr lang="en-US" sz="2800" dirty="0">
                <a:ea typeface="Cambria" panose="02040503050406030204" pitchFamily="18" charset="0"/>
                <a:cs typeface="Times New Roman" panose="02020603050405020304" pitchFamily="18" charset="0"/>
              </a:rPr>
              <a:t>Public Housing Authority or official</a:t>
            </a:r>
          </a:p>
          <a:p>
            <a:pPr marL="914400" lvl="1" indent="-457200">
              <a:buFont typeface="Arial" panose="020B0604020202020204" pitchFamily="34" charset="0"/>
              <a:buChar char="•"/>
            </a:pPr>
            <a:r>
              <a:rPr lang="en-US" sz="2800" dirty="0">
                <a:ea typeface="Cambria" panose="02040503050406030204" pitchFamily="18" charset="0"/>
                <a:cs typeface="Times New Roman" panose="02020603050405020304" pitchFamily="18" charset="0"/>
              </a:rPr>
              <a:t>Federal Agency</a:t>
            </a:r>
          </a:p>
          <a:p>
            <a:pPr marL="914400" lvl="1" indent="-457200">
              <a:buFont typeface="Arial" panose="020B0604020202020204" pitchFamily="34" charset="0"/>
              <a:buChar char="•"/>
            </a:pPr>
            <a:r>
              <a:rPr lang="en-US" sz="2800" dirty="0">
                <a:ea typeface="Cambria" panose="02040503050406030204" pitchFamily="18" charset="0"/>
                <a:cs typeface="Times New Roman" panose="02020603050405020304" pitchFamily="18" charset="0"/>
              </a:rPr>
              <a:t>National Organization</a:t>
            </a:r>
          </a:p>
          <a:p>
            <a:pPr marL="914400" lvl="1" indent="-457200">
              <a:buFont typeface="Arial" panose="020B0604020202020204" pitchFamily="34" charset="0"/>
              <a:buChar char="•"/>
            </a:pPr>
            <a:r>
              <a:rPr lang="en-US" sz="2800" dirty="0">
                <a:ea typeface="Cambria" panose="02040503050406030204" pitchFamily="18" charset="0"/>
                <a:cs typeface="Times New Roman" panose="02020603050405020304" pitchFamily="18" charset="0"/>
              </a:rPr>
              <a:t>Community Based Organization</a:t>
            </a:r>
          </a:p>
          <a:p>
            <a:pPr marL="914400" lvl="1" indent="-457200">
              <a:buFont typeface="Arial" panose="020B0604020202020204" pitchFamily="34" charset="0"/>
              <a:buChar char="•"/>
            </a:pPr>
            <a:r>
              <a:rPr lang="en-US" sz="2800" dirty="0">
                <a:ea typeface="Cambria" panose="02040503050406030204" pitchFamily="18" charset="0"/>
                <a:cs typeface="Times New Roman" panose="02020603050405020304" pitchFamily="18" charset="0"/>
              </a:rPr>
              <a:t>Other</a:t>
            </a:r>
            <a:endParaRPr lang="en-US" sz="2400" dirty="0">
              <a:ea typeface="Cambria" panose="02040503050406030204" pitchFamily="18" charset="0"/>
              <a:cs typeface="Times New Roman" panose="02020603050405020304" pitchFamily="18" charset="0"/>
            </a:endParaRPr>
          </a:p>
        </p:txBody>
      </p:sp>
      <p:sp>
        <p:nvSpPr>
          <p:cNvPr id="3" name="TextBox 2"/>
          <p:cNvSpPr txBox="1"/>
          <p:nvPr/>
        </p:nvSpPr>
        <p:spPr>
          <a:xfrm>
            <a:off x="504497" y="1135117"/>
            <a:ext cx="4950372" cy="646331"/>
          </a:xfrm>
          <a:prstGeom prst="rect">
            <a:avLst/>
          </a:prstGeom>
          <a:noFill/>
        </p:spPr>
        <p:txBody>
          <a:bodyPr wrap="square" rtlCol="0">
            <a:spAutoFit/>
          </a:bodyPr>
          <a:lstStyle/>
          <a:p>
            <a:r>
              <a:rPr lang="en-US" sz="3600" b="1" dirty="0">
                <a:solidFill>
                  <a:schemeClr val="bg1"/>
                </a:solidFill>
              </a:rPr>
              <a:t>Poll Question #1</a:t>
            </a:r>
          </a:p>
        </p:txBody>
      </p:sp>
    </p:spTree>
    <p:extLst>
      <p:ext uri="{BB962C8B-B14F-4D97-AF65-F5344CB8AC3E}">
        <p14:creationId xmlns:p14="http://schemas.microsoft.com/office/powerpoint/2010/main" val="4046129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sp>
        <p:nvSpPr>
          <p:cNvPr id="2" name="TextBox 1"/>
          <p:cNvSpPr txBox="1"/>
          <p:nvPr/>
        </p:nvSpPr>
        <p:spPr>
          <a:xfrm>
            <a:off x="696569" y="687664"/>
            <a:ext cx="7750863" cy="830997"/>
          </a:xfrm>
          <a:prstGeom prst="rect">
            <a:avLst/>
          </a:prstGeom>
          <a:noFill/>
        </p:spPr>
        <p:txBody>
          <a:bodyPr wrap="square" rtlCol="0">
            <a:spAutoFit/>
          </a:bodyPr>
          <a:lstStyle/>
          <a:p>
            <a:pPr algn="ctr" defTabSz="342900"/>
            <a:r>
              <a:rPr lang="en-US" sz="2400" b="1" dirty="0">
                <a:solidFill>
                  <a:prstClr val="white"/>
                </a:solidFill>
                <a:latin typeface="Century Gothic" panose="020B0502020202020204"/>
              </a:rPr>
              <a:t>CINCINNATI METROPOLITAN HOUSING AUTHORITY (CMHA)</a:t>
            </a:r>
          </a:p>
        </p:txBody>
      </p:sp>
      <p:sp>
        <p:nvSpPr>
          <p:cNvPr id="4" name="TextBox 3"/>
          <p:cNvSpPr txBox="1"/>
          <p:nvPr/>
        </p:nvSpPr>
        <p:spPr>
          <a:xfrm>
            <a:off x="866983" y="2932805"/>
            <a:ext cx="7410035" cy="1754326"/>
          </a:xfrm>
          <a:prstGeom prst="rect">
            <a:avLst/>
          </a:prstGeom>
          <a:noFill/>
        </p:spPr>
        <p:txBody>
          <a:bodyPr wrap="square" rtlCol="0">
            <a:spAutoFit/>
          </a:bodyPr>
          <a:lstStyle/>
          <a:p>
            <a:pPr marL="214308" indent="-214308" defTabSz="342900">
              <a:buFont typeface="Wingdings" panose="05000000000000000000" pitchFamily="2" charset="2"/>
              <a:buChar char="v"/>
            </a:pPr>
            <a:r>
              <a:rPr lang="en-US" dirty="0">
                <a:solidFill>
                  <a:prstClr val="white"/>
                </a:solidFill>
                <a:latin typeface="Century Gothic" panose="020B0502020202020204"/>
              </a:rPr>
              <a:t>13,000 RESIDENTS</a:t>
            </a:r>
          </a:p>
          <a:p>
            <a:pPr defTabSz="342900"/>
            <a:endParaRPr lang="en-US" dirty="0">
              <a:solidFill>
                <a:prstClr val="white"/>
              </a:solidFill>
              <a:latin typeface="Century Gothic" panose="020B0502020202020204"/>
            </a:endParaRPr>
          </a:p>
          <a:p>
            <a:pPr marL="214308" indent="-214308" defTabSz="342900">
              <a:buFont typeface="Wingdings" panose="05000000000000000000" pitchFamily="2" charset="2"/>
              <a:buChar char="v"/>
            </a:pPr>
            <a:r>
              <a:rPr lang="en-US" dirty="0">
                <a:solidFill>
                  <a:prstClr val="white"/>
                </a:solidFill>
                <a:latin typeface="Century Gothic" panose="020B0502020202020204"/>
              </a:rPr>
              <a:t>18 MULTI-UNIT SITES / 274 SCATTERED SITES</a:t>
            </a:r>
          </a:p>
          <a:p>
            <a:pPr defTabSz="342900"/>
            <a:endParaRPr lang="en-US" dirty="0">
              <a:solidFill>
                <a:prstClr val="white"/>
              </a:solidFill>
              <a:latin typeface="Century Gothic" panose="020B0502020202020204"/>
            </a:endParaRPr>
          </a:p>
          <a:p>
            <a:pPr marL="214308" indent="-214308" defTabSz="342900">
              <a:buFont typeface="Wingdings" panose="05000000000000000000" pitchFamily="2" charset="2"/>
              <a:buChar char="v"/>
            </a:pPr>
            <a:r>
              <a:rPr lang="en-US" dirty="0">
                <a:solidFill>
                  <a:prstClr val="white"/>
                </a:solidFill>
                <a:latin typeface="Century Gothic" panose="020B0502020202020204"/>
              </a:rPr>
              <a:t>RESIDENTS GENERALLY PAY 30% OF ADJUSTED GROSS INCOME IN RENT</a:t>
            </a:r>
          </a:p>
        </p:txBody>
      </p:sp>
      <p:sp>
        <p:nvSpPr>
          <p:cNvPr id="6" name="Horizontal Scroll 5"/>
          <p:cNvSpPr/>
          <p:nvPr/>
        </p:nvSpPr>
        <p:spPr>
          <a:xfrm>
            <a:off x="1916275" y="1853293"/>
            <a:ext cx="5311451" cy="774954"/>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2100" b="1" dirty="0">
                <a:solidFill>
                  <a:prstClr val="black"/>
                </a:solidFill>
                <a:latin typeface="Century Gothic" panose="020B0502020202020204"/>
              </a:rPr>
              <a:t>SMOKEFREE SINCE: JULY 1, 2016</a:t>
            </a:r>
          </a:p>
        </p:txBody>
      </p:sp>
    </p:spTree>
    <p:extLst>
      <p:ext uri="{BB962C8B-B14F-4D97-AF65-F5344CB8AC3E}">
        <p14:creationId xmlns:p14="http://schemas.microsoft.com/office/powerpoint/2010/main" val="3322547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sp>
        <p:nvSpPr>
          <p:cNvPr id="2" name="Rectangle 1"/>
          <p:cNvSpPr/>
          <p:nvPr/>
        </p:nvSpPr>
        <p:spPr>
          <a:xfrm>
            <a:off x="325582" y="1674281"/>
            <a:ext cx="8492837" cy="2215991"/>
          </a:xfrm>
          <a:prstGeom prst="rect">
            <a:avLst/>
          </a:prstGeom>
        </p:spPr>
        <p:txBody>
          <a:bodyPr wrap="square">
            <a:spAutoFit/>
          </a:bodyPr>
          <a:lstStyle/>
          <a:p>
            <a:pPr algn="ctr" defTabSz="342900"/>
            <a:r>
              <a:rPr lang="en-US" sz="3300" b="1" dirty="0">
                <a:solidFill>
                  <a:prstClr val="white"/>
                </a:solidFill>
                <a:latin typeface="Century Gothic" panose="020B0502020202020204"/>
              </a:rPr>
              <a:t>33.6% </a:t>
            </a:r>
            <a:r>
              <a:rPr lang="en-US" sz="2400" dirty="0">
                <a:solidFill>
                  <a:prstClr val="white"/>
                </a:solidFill>
                <a:latin typeface="Century Gothic" panose="020B0502020202020204"/>
              </a:rPr>
              <a:t>of adults living in </a:t>
            </a:r>
            <a:r>
              <a:rPr lang="en-US" sz="2400" b="1" dirty="0">
                <a:solidFill>
                  <a:prstClr val="white"/>
                </a:solidFill>
                <a:latin typeface="Century Gothic" panose="020B0502020202020204"/>
              </a:rPr>
              <a:t>public housing </a:t>
            </a:r>
            <a:r>
              <a:rPr lang="en-US" sz="2400" dirty="0">
                <a:solidFill>
                  <a:prstClr val="white"/>
                </a:solidFill>
                <a:latin typeface="Century Gothic" panose="020B0502020202020204"/>
              </a:rPr>
              <a:t>smoke compared to 15.1% of the general public. </a:t>
            </a:r>
          </a:p>
          <a:p>
            <a:pPr algn="ctr" defTabSz="342900"/>
            <a:endParaRPr lang="en-US" sz="2400" dirty="0">
              <a:solidFill>
                <a:prstClr val="white"/>
              </a:solidFill>
              <a:latin typeface="Century Gothic" panose="020B0502020202020204"/>
            </a:endParaRPr>
          </a:p>
          <a:p>
            <a:pPr algn="ctr" defTabSz="342900"/>
            <a:r>
              <a:rPr lang="en-US" sz="3300" b="1" dirty="0">
                <a:solidFill>
                  <a:prstClr val="white"/>
                </a:solidFill>
                <a:latin typeface="Century Gothic" panose="020B0502020202020204"/>
              </a:rPr>
              <a:t>Half have attempted to quit and failed.</a:t>
            </a:r>
          </a:p>
          <a:p>
            <a:pPr defTabSz="342900"/>
            <a:endParaRPr lang="en-US" sz="2400" dirty="0">
              <a:solidFill>
                <a:prstClr val="white"/>
              </a:solidFill>
              <a:latin typeface="Century Gothic" panose="020B0502020202020204"/>
            </a:endParaRPr>
          </a:p>
        </p:txBody>
      </p:sp>
    </p:spTree>
    <p:extLst>
      <p:ext uri="{BB962C8B-B14F-4D97-AF65-F5344CB8AC3E}">
        <p14:creationId xmlns:p14="http://schemas.microsoft.com/office/powerpoint/2010/main" val="4108758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sp>
        <p:nvSpPr>
          <p:cNvPr id="4" name="TextBox 3"/>
          <p:cNvSpPr txBox="1"/>
          <p:nvPr/>
        </p:nvSpPr>
        <p:spPr>
          <a:xfrm>
            <a:off x="1271155" y="472350"/>
            <a:ext cx="6601691" cy="715581"/>
          </a:xfrm>
          <a:prstGeom prst="rect">
            <a:avLst/>
          </a:prstGeom>
          <a:noFill/>
        </p:spPr>
        <p:txBody>
          <a:bodyPr wrap="square" rtlCol="0">
            <a:spAutoFit/>
          </a:bodyPr>
          <a:lstStyle/>
          <a:p>
            <a:pPr algn="ctr" defTabSz="342900"/>
            <a:r>
              <a:rPr lang="en-US" sz="4050" b="1" dirty="0">
                <a:solidFill>
                  <a:prstClr val="white"/>
                </a:solidFill>
                <a:latin typeface="Century Gothic" panose="020B0502020202020204"/>
              </a:rPr>
              <a:t>TOBACCO CESSATION</a:t>
            </a:r>
          </a:p>
        </p:txBody>
      </p:sp>
      <p:sp>
        <p:nvSpPr>
          <p:cNvPr id="5" name="TextBox 4"/>
          <p:cNvSpPr txBox="1"/>
          <p:nvPr/>
        </p:nvSpPr>
        <p:spPr>
          <a:xfrm>
            <a:off x="1998518" y="1765919"/>
            <a:ext cx="5146964" cy="300082"/>
          </a:xfrm>
          <a:prstGeom prst="rect">
            <a:avLst/>
          </a:prstGeom>
          <a:noFill/>
        </p:spPr>
        <p:txBody>
          <a:bodyPr wrap="square" rtlCol="0">
            <a:spAutoFit/>
          </a:bodyPr>
          <a:lstStyle/>
          <a:p>
            <a:pPr defTabSz="342900"/>
            <a:r>
              <a:rPr lang="en-US" sz="1350" dirty="0">
                <a:solidFill>
                  <a:prstClr val="white"/>
                </a:solidFill>
                <a:latin typeface="Century Gothic" panose="020B0502020202020204"/>
              </a:rPr>
              <a:t>PROVIDE RESOURCES FOR RESIDENTS WHO WANT TO QUIT.</a:t>
            </a:r>
          </a:p>
        </p:txBody>
      </p:sp>
      <p:sp>
        <p:nvSpPr>
          <p:cNvPr id="6" name="TextBox 5"/>
          <p:cNvSpPr txBox="1"/>
          <p:nvPr/>
        </p:nvSpPr>
        <p:spPr>
          <a:xfrm>
            <a:off x="405953" y="2312754"/>
            <a:ext cx="8332094" cy="2446824"/>
          </a:xfrm>
          <a:prstGeom prst="rect">
            <a:avLst/>
          </a:prstGeom>
          <a:noFill/>
        </p:spPr>
        <p:txBody>
          <a:bodyPr wrap="square" rtlCol="0">
            <a:spAutoFit/>
          </a:bodyPr>
          <a:lstStyle/>
          <a:p>
            <a:pPr defTabSz="342900"/>
            <a:r>
              <a:rPr lang="en-US" sz="2400" dirty="0">
                <a:solidFill>
                  <a:prstClr val="white"/>
                </a:solidFill>
                <a:latin typeface="Century Gothic" panose="020B0502020202020204"/>
              </a:rPr>
              <a:t>Group/Community-based Smoking Cessation</a:t>
            </a:r>
          </a:p>
          <a:p>
            <a:pPr marL="342892" indent="-342892" defTabSz="342900">
              <a:buFont typeface="Arial" panose="020B0604020202020204" pitchFamily="34" charset="0"/>
              <a:buChar char="•"/>
            </a:pPr>
            <a:r>
              <a:rPr lang="en-US" sz="2100" dirty="0">
                <a:solidFill>
                  <a:prstClr val="white"/>
                </a:solidFill>
                <a:latin typeface="Century Gothic" panose="020B0502020202020204"/>
              </a:rPr>
              <a:t>source of persuasion, stabilization, and support</a:t>
            </a:r>
          </a:p>
          <a:p>
            <a:pPr marL="342892" indent="-342892" defTabSz="342900">
              <a:buFont typeface="Arial" panose="020B0604020202020204" pitchFamily="34" charset="0"/>
              <a:buChar char="•"/>
            </a:pPr>
            <a:r>
              <a:rPr lang="en-US" sz="2100" dirty="0">
                <a:solidFill>
                  <a:prstClr val="white"/>
                </a:solidFill>
                <a:latin typeface="Century Gothic" panose="020B0502020202020204"/>
              </a:rPr>
              <a:t>reduce the sense of isolation</a:t>
            </a:r>
          </a:p>
          <a:p>
            <a:pPr marL="342892" indent="-342892" defTabSz="342900">
              <a:buFont typeface="Arial" panose="020B0604020202020204" pitchFamily="34" charset="0"/>
              <a:buChar char="•"/>
            </a:pPr>
            <a:r>
              <a:rPr lang="en-US" sz="2100" dirty="0">
                <a:solidFill>
                  <a:prstClr val="white"/>
                </a:solidFill>
                <a:latin typeface="Century Gothic" panose="020B0502020202020204"/>
              </a:rPr>
              <a:t>positive peer reinforcement</a:t>
            </a:r>
          </a:p>
          <a:p>
            <a:pPr defTabSz="342900"/>
            <a:endParaRPr lang="en-US" sz="2100" dirty="0">
              <a:solidFill>
                <a:prstClr val="white"/>
              </a:solidFill>
              <a:latin typeface="Century Gothic" panose="020B0502020202020204"/>
            </a:endParaRPr>
          </a:p>
          <a:p>
            <a:pPr defTabSz="342900"/>
            <a:r>
              <a:rPr lang="en-US" sz="2100" dirty="0">
                <a:solidFill>
                  <a:prstClr val="white"/>
                </a:solidFill>
                <a:latin typeface="Century Gothic" panose="020B0502020202020204"/>
              </a:rPr>
              <a:t>CMHA Residents to Facilitate On-Site Cessation Classes</a:t>
            </a:r>
          </a:p>
          <a:p>
            <a:pPr marL="342892" indent="-342892" defTabSz="342900">
              <a:buFont typeface="Arial" panose="020B0604020202020204" pitchFamily="34" charset="0"/>
              <a:buChar char="•"/>
            </a:pPr>
            <a:endParaRPr lang="en-US" sz="2400" dirty="0">
              <a:solidFill>
                <a:prstClr val="white"/>
              </a:solidFill>
              <a:latin typeface="Century Gothic" panose="020B0502020202020204"/>
            </a:endParaRPr>
          </a:p>
        </p:txBody>
      </p:sp>
    </p:spTree>
    <p:extLst>
      <p:ext uri="{BB962C8B-B14F-4D97-AF65-F5344CB8AC3E}">
        <p14:creationId xmlns:p14="http://schemas.microsoft.com/office/powerpoint/2010/main" val="2111437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sp>
        <p:nvSpPr>
          <p:cNvPr id="4" name="TextBox 3"/>
          <p:cNvSpPr txBox="1"/>
          <p:nvPr/>
        </p:nvSpPr>
        <p:spPr>
          <a:xfrm>
            <a:off x="803073" y="844609"/>
            <a:ext cx="7537851" cy="461665"/>
          </a:xfrm>
          <a:prstGeom prst="rect">
            <a:avLst/>
          </a:prstGeom>
          <a:noFill/>
        </p:spPr>
        <p:txBody>
          <a:bodyPr wrap="square" rtlCol="0">
            <a:spAutoFit/>
          </a:bodyPr>
          <a:lstStyle/>
          <a:p>
            <a:pPr algn="ctr" defTabSz="342900"/>
            <a:r>
              <a:rPr lang="en-US" sz="2400" b="1" dirty="0">
                <a:solidFill>
                  <a:prstClr val="white"/>
                </a:solidFill>
                <a:latin typeface="Century Gothic" panose="020B0502020202020204"/>
              </a:rPr>
              <a:t>FREEDOM FROM SMOKING PROGRAM</a:t>
            </a:r>
          </a:p>
        </p:txBody>
      </p:sp>
      <p:sp>
        <p:nvSpPr>
          <p:cNvPr id="5" name="TextBox 4"/>
          <p:cNvSpPr txBox="1"/>
          <p:nvPr/>
        </p:nvSpPr>
        <p:spPr>
          <a:xfrm>
            <a:off x="1097972" y="559451"/>
            <a:ext cx="6948055" cy="300082"/>
          </a:xfrm>
          <a:prstGeom prst="rect">
            <a:avLst/>
          </a:prstGeom>
          <a:noFill/>
        </p:spPr>
        <p:txBody>
          <a:bodyPr wrap="square" rtlCol="0">
            <a:spAutoFit/>
          </a:bodyPr>
          <a:lstStyle/>
          <a:p>
            <a:pPr algn="ctr" defTabSz="342900"/>
            <a:r>
              <a:rPr lang="en-US" sz="1350" dirty="0">
                <a:solidFill>
                  <a:prstClr val="white"/>
                </a:solidFill>
                <a:latin typeface="Century Gothic" panose="020B0502020202020204"/>
              </a:rPr>
              <a:t>AMERICAN LUNG ASSOCIATION’S</a:t>
            </a:r>
          </a:p>
        </p:txBody>
      </p:sp>
      <p:sp>
        <p:nvSpPr>
          <p:cNvPr id="6" name="TextBox 5"/>
          <p:cNvSpPr txBox="1"/>
          <p:nvPr/>
        </p:nvSpPr>
        <p:spPr>
          <a:xfrm>
            <a:off x="686591" y="1591432"/>
            <a:ext cx="7770819" cy="3631763"/>
          </a:xfrm>
          <a:prstGeom prst="rect">
            <a:avLst/>
          </a:prstGeom>
          <a:noFill/>
        </p:spPr>
        <p:txBody>
          <a:bodyPr wrap="square" rtlCol="0">
            <a:spAutoFit/>
          </a:bodyPr>
          <a:lstStyle/>
          <a:p>
            <a:pPr marL="214308" indent="-214308" defTabSz="342900">
              <a:buFont typeface="Arial" panose="020B0604020202020204" pitchFamily="34" charset="0"/>
              <a:buChar char="•"/>
            </a:pPr>
            <a:r>
              <a:rPr lang="en-US" sz="2000" dirty="0">
                <a:solidFill>
                  <a:prstClr val="white"/>
                </a:solidFill>
                <a:latin typeface="Century Gothic" panose="020B0502020202020204"/>
              </a:rPr>
              <a:t>LED BY TRAINED FACILITATOR (plans, delivers, and evaluates program)</a:t>
            </a:r>
          </a:p>
          <a:p>
            <a:pPr marL="214308" indent="-214308" defTabSz="342900">
              <a:buFont typeface="Arial" panose="020B0604020202020204" pitchFamily="34" charset="0"/>
              <a:buChar char="•"/>
            </a:pPr>
            <a:endParaRPr lang="en-US" sz="2000" dirty="0">
              <a:solidFill>
                <a:prstClr val="white"/>
              </a:solidFill>
              <a:latin typeface="Century Gothic" panose="020B0502020202020204"/>
            </a:endParaRPr>
          </a:p>
          <a:p>
            <a:pPr marL="214308" indent="-214308" defTabSz="342900">
              <a:buFont typeface="Arial" panose="020B0604020202020204" pitchFamily="34" charset="0"/>
              <a:buChar char="•"/>
            </a:pPr>
            <a:r>
              <a:rPr lang="en-US" sz="2000" dirty="0">
                <a:solidFill>
                  <a:prstClr val="white"/>
                </a:solidFill>
                <a:latin typeface="Century Gothic" panose="020B0502020202020204"/>
              </a:rPr>
              <a:t>8 MEETINGS OVER 7 WEEKS</a:t>
            </a:r>
          </a:p>
          <a:p>
            <a:pPr marL="214308" indent="-214308" defTabSz="342900">
              <a:buFont typeface="Arial" panose="020B0604020202020204" pitchFamily="34" charset="0"/>
              <a:buChar char="•"/>
            </a:pPr>
            <a:endParaRPr lang="en-US" sz="2000" dirty="0">
              <a:solidFill>
                <a:prstClr val="white"/>
              </a:solidFill>
              <a:latin typeface="Century Gothic" panose="020B0502020202020204"/>
            </a:endParaRPr>
          </a:p>
          <a:p>
            <a:pPr marL="214308" indent="-214308" defTabSz="342900">
              <a:buFont typeface="Arial" panose="020B0604020202020204" pitchFamily="34" charset="0"/>
              <a:buChar char="•"/>
            </a:pPr>
            <a:r>
              <a:rPr lang="en-US" sz="2000" dirty="0">
                <a:solidFill>
                  <a:prstClr val="white"/>
                </a:solidFill>
                <a:latin typeface="Century Gothic" panose="020B0502020202020204"/>
              </a:rPr>
              <a:t>SESSIONS ARE 90 MINUTES – 2 HOUR </a:t>
            </a:r>
          </a:p>
          <a:p>
            <a:pPr marL="214308" indent="-214308" defTabSz="342900">
              <a:buFont typeface="Arial" panose="020B0604020202020204" pitchFamily="34" charset="0"/>
              <a:buChar char="•"/>
            </a:pPr>
            <a:endParaRPr lang="en-US" sz="2000" dirty="0">
              <a:solidFill>
                <a:prstClr val="white"/>
              </a:solidFill>
              <a:latin typeface="Century Gothic" panose="020B0502020202020204"/>
            </a:endParaRPr>
          </a:p>
          <a:p>
            <a:pPr marL="214308" indent="-214308" defTabSz="342900">
              <a:buFont typeface="Arial" panose="020B0604020202020204" pitchFamily="34" charset="0"/>
              <a:buChar char="•"/>
            </a:pPr>
            <a:r>
              <a:rPr lang="en-US" sz="2000" dirty="0">
                <a:solidFill>
                  <a:prstClr val="white"/>
                </a:solidFill>
                <a:latin typeface="Century Gothic" panose="020B0502020202020204"/>
              </a:rPr>
              <a:t>5 – 16 PARTICIPANTS OPTIMAL</a:t>
            </a:r>
          </a:p>
          <a:p>
            <a:pPr marL="214308" indent="-214308" defTabSz="342900">
              <a:buFont typeface="Arial" panose="020B0604020202020204" pitchFamily="34" charset="0"/>
              <a:buChar char="•"/>
            </a:pPr>
            <a:endParaRPr lang="en-US" sz="1400" dirty="0">
              <a:solidFill>
                <a:prstClr val="white"/>
              </a:solidFill>
              <a:latin typeface="Century Gothic" panose="020B0502020202020204"/>
            </a:endParaRPr>
          </a:p>
          <a:p>
            <a:pPr marL="214308" indent="-214308" defTabSz="342900">
              <a:buFont typeface="Arial" panose="020B0604020202020204" pitchFamily="34" charset="0"/>
              <a:buChar char="•"/>
            </a:pPr>
            <a:endParaRPr lang="en-US" sz="1400" dirty="0">
              <a:solidFill>
                <a:prstClr val="white"/>
              </a:solidFill>
              <a:latin typeface="Century Gothic" panose="020B0502020202020204"/>
            </a:endParaRPr>
          </a:p>
          <a:p>
            <a:pPr defTabSz="342900"/>
            <a:endParaRPr lang="en-US" sz="1400" dirty="0">
              <a:solidFill>
                <a:prstClr val="white"/>
              </a:solidFill>
              <a:latin typeface="Century Gothic" panose="020B0502020202020204"/>
            </a:endParaRPr>
          </a:p>
          <a:p>
            <a:pPr marL="214308" indent="-214308" defTabSz="342900">
              <a:buFont typeface="Arial" panose="020B0604020202020204" pitchFamily="34" charset="0"/>
              <a:buChar char="•"/>
            </a:pPr>
            <a:endParaRPr lang="en-US" sz="1400" dirty="0">
              <a:solidFill>
                <a:prstClr val="white"/>
              </a:solidFill>
              <a:latin typeface="Century Gothic" panose="020B0502020202020204"/>
            </a:endParaRPr>
          </a:p>
          <a:p>
            <a:pPr marL="214308" indent="-214308" defTabSz="342900">
              <a:buFont typeface="Arial" panose="020B0604020202020204" pitchFamily="34" charset="0"/>
              <a:buChar char="•"/>
            </a:pPr>
            <a:endParaRPr lang="en-US" sz="1400" dirty="0">
              <a:solidFill>
                <a:prstClr val="white"/>
              </a:solidFill>
              <a:latin typeface="Century Gothic" panose="020B0502020202020204"/>
            </a:endParaRPr>
          </a:p>
        </p:txBody>
      </p:sp>
    </p:spTree>
    <p:extLst>
      <p:ext uri="{BB962C8B-B14F-4D97-AF65-F5344CB8AC3E}">
        <p14:creationId xmlns:p14="http://schemas.microsoft.com/office/powerpoint/2010/main" val="1939365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640" y="1801322"/>
            <a:ext cx="4998720" cy="2811780"/>
          </a:xfrm>
          <a:prstGeom prst="rect">
            <a:avLst/>
          </a:prstGeom>
        </p:spPr>
      </p:pic>
      <p:sp>
        <p:nvSpPr>
          <p:cNvPr id="5" name="TextBox 4"/>
          <p:cNvSpPr txBox="1"/>
          <p:nvPr/>
        </p:nvSpPr>
        <p:spPr>
          <a:xfrm>
            <a:off x="345233" y="961070"/>
            <a:ext cx="8453534" cy="584775"/>
          </a:xfrm>
          <a:prstGeom prst="rect">
            <a:avLst/>
          </a:prstGeom>
          <a:noFill/>
        </p:spPr>
        <p:txBody>
          <a:bodyPr wrap="square" rtlCol="0">
            <a:spAutoFit/>
          </a:bodyPr>
          <a:lstStyle/>
          <a:p>
            <a:pPr algn="ctr" defTabSz="342900"/>
            <a:r>
              <a:rPr lang="en-US" sz="3200" b="1" dirty="0">
                <a:solidFill>
                  <a:prstClr val="white"/>
                </a:solidFill>
                <a:latin typeface="Century Gothic" panose="020B0502020202020204"/>
              </a:rPr>
              <a:t>RESIDENT RECRUITMENT</a:t>
            </a:r>
          </a:p>
        </p:txBody>
      </p:sp>
    </p:spTree>
    <p:extLst>
      <p:ext uri="{BB962C8B-B14F-4D97-AF65-F5344CB8AC3E}">
        <p14:creationId xmlns:p14="http://schemas.microsoft.com/office/powerpoint/2010/main" val="1766257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sp>
        <p:nvSpPr>
          <p:cNvPr id="2" name="TextBox 1"/>
          <p:cNvSpPr txBox="1"/>
          <p:nvPr/>
        </p:nvSpPr>
        <p:spPr>
          <a:xfrm>
            <a:off x="723122" y="1056996"/>
            <a:ext cx="7697756" cy="323165"/>
          </a:xfrm>
          <a:prstGeom prst="rect">
            <a:avLst/>
          </a:prstGeom>
          <a:noFill/>
        </p:spPr>
        <p:txBody>
          <a:bodyPr wrap="square" rtlCol="0">
            <a:spAutoFit/>
          </a:bodyPr>
          <a:lstStyle/>
          <a:p>
            <a:pPr algn="ctr" defTabSz="342900"/>
            <a:r>
              <a:rPr lang="en-US" sz="1500" dirty="0">
                <a:solidFill>
                  <a:prstClr val="white"/>
                </a:solidFill>
                <a:latin typeface="Century Gothic" panose="020B0502020202020204"/>
              </a:rPr>
              <a:t>TAKE ADVANTAGE OF EVERY OPPORTUNITY TO ENGAGE RESIDENTS</a:t>
            </a:r>
          </a:p>
        </p:txBody>
      </p:sp>
      <p:sp>
        <p:nvSpPr>
          <p:cNvPr id="4" name="TextBox 3"/>
          <p:cNvSpPr txBox="1"/>
          <p:nvPr/>
        </p:nvSpPr>
        <p:spPr>
          <a:xfrm>
            <a:off x="345233" y="687664"/>
            <a:ext cx="8453534" cy="369332"/>
          </a:xfrm>
          <a:prstGeom prst="rect">
            <a:avLst/>
          </a:prstGeom>
          <a:noFill/>
        </p:spPr>
        <p:txBody>
          <a:bodyPr wrap="square" rtlCol="0">
            <a:spAutoFit/>
          </a:bodyPr>
          <a:lstStyle/>
          <a:p>
            <a:pPr algn="ctr" defTabSz="342900"/>
            <a:r>
              <a:rPr lang="en-US" b="1" dirty="0">
                <a:solidFill>
                  <a:prstClr val="white"/>
                </a:solidFill>
                <a:latin typeface="Century Gothic" panose="020B0502020202020204"/>
              </a:rPr>
              <a:t>RESIDENT RECRUITMENT: FREEDOM FROM SMOKING FACILITATOR TRAINING</a:t>
            </a:r>
          </a:p>
        </p:txBody>
      </p:sp>
      <p:sp>
        <p:nvSpPr>
          <p:cNvPr id="5" name="TextBox 4"/>
          <p:cNvSpPr txBox="1"/>
          <p:nvPr/>
        </p:nvSpPr>
        <p:spPr>
          <a:xfrm>
            <a:off x="345233" y="2008680"/>
            <a:ext cx="8453534" cy="2308324"/>
          </a:xfrm>
          <a:prstGeom prst="rect">
            <a:avLst/>
          </a:prstGeom>
          <a:noFill/>
        </p:spPr>
        <p:txBody>
          <a:bodyPr wrap="square" rtlCol="0">
            <a:spAutoFit/>
          </a:bodyPr>
          <a:lstStyle/>
          <a:p>
            <a:pPr marL="214308" indent="-214308" defTabSz="342900">
              <a:buFont typeface="Arial" panose="020B0604020202020204" pitchFamily="34" charset="0"/>
              <a:buChar char="•"/>
            </a:pPr>
            <a:r>
              <a:rPr lang="en-US" sz="2400" dirty="0">
                <a:solidFill>
                  <a:prstClr val="white"/>
                </a:solidFill>
                <a:latin typeface="Century Gothic" panose="020B0502020202020204"/>
              </a:rPr>
              <a:t>FOCUS GROUPS</a:t>
            </a:r>
          </a:p>
          <a:p>
            <a:pPr marL="214308" indent="-214308" defTabSz="342900">
              <a:buFont typeface="Arial" panose="020B0604020202020204" pitchFamily="34" charset="0"/>
              <a:buChar char="•"/>
            </a:pPr>
            <a:r>
              <a:rPr lang="en-US" sz="2400" dirty="0">
                <a:solidFill>
                  <a:prstClr val="white"/>
                </a:solidFill>
                <a:latin typeface="Century Gothic" panose="020B0502020202020204"/>
              </a:rPr>
              <a:t>POLICY COMMUNICATION MEETINGS</a:t>
            </a:r>
          </a:p>
          <a:p>
            <a:pPr marL="214308" indent="-214308" defTabSz="342900">
              <a:buFont typeface="Arial" panose="020B0604020202020204" pitchFamily="34" charset="0"/>
              <a:buChar char="•"/>
            </a:pPr>
            <a:r>
              <a:rPr lang="en-US" sz="2400" dirty="0">
                <a:solidFill>
                  <a:prstClr val="white"/>
                </a:solidFill>
                <a:latin typeface="Century Gothic" panose="020B0502020202020204"/>
              </a:rPr>
              <a:t>RESIDENT COUNCIL MEETINGS</a:t>
            </a:r>
          </a:p>
          <a:p>
            <a:pPr marL="214308" indent="-214308" defTabSz="342900">
              <a:buFont typeface="Arial" panose="020B0604020202020204" pitchFamily="34" charset="0"/>
              <a:buChar char="•"/>
            </a:pPr>
            <a:r>
              <a:rPr lang="en-US" sz="2400" dirty="0">
                <a:solidFill>
                  <a:prstClr val="white"/>
                </a:solidFill>
                <a:latin typeface="Century Gothic" panose="020B0502020202020204"/>
              </a:rPr>
              <a:t>HEALTH FAIRS</a:t>
            </a:r>
          </a:p>
          <a:p>
            <a:pPr marL="214308" indent="-214308" defTabSz="342900">
              <a:buFont typeface="Arial" panose="020B0604020202020204" pitchFamily="34" charset="0"/>
              <a:buChar char="•"/>
            </a:pPr>
            <a:r>
              <a:rPr lang="en-US" sz="2400" dirty="0">
                <a:solidFill>
                  <a:prstClr val="white"/>
                </a:solidFill>
                <a:latin typeface="Century Gothic" panose="020B0502020202020204"/>
              </a:rPr>
              <a:t>RESIDENT ADVISORY BOARD CONFERENCE</a:t>
            </a:r>
          </a:p>
          <a:p>
            <a:pPr marL="214308" indent="-214308" defTabSz="342900">
              <a:buFont typeface="Arial" panose="020B0604020202020204" pitchFamily="34" charset="0"/>
              <a:buChar char="•"/>
            </a:pPr>
            <a:r>
              <a:rPr lang="en-US" sz="2400" dirty="0">
                <a:solidFill>
                  <a:prstClr val="white"/>
                </a:solidFill>
                <a:latin typeface="Century Gothic" panose="020B0502020202020204"/>
              </a:rPr>
              <a:t>CHCC MEETINGS!</a:t>
            </a:r>
          </a:p>
        </p:txBody>
      </p:sp>
    </p:spTree>
    <p:extLst>
      <p:ext uri="{BB962C8B-B14F-4D97-AF65-F5344CB8AC3E}">
        <p14:creationId xmlns:p14="http://schemas.microsoft.com/office/powerpoint/2010/main" val="2842258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sp>
        <p:nvSpPr>
          <p:cNvPr id="2" name="TextBox 1"/>
          <p:cNvSpPr txBox="1"/>
          <p:nvPr/>
        </p:nvSpPr>
        <p:spPr>
          <a:xfrm>
            <a:off x="492711" y="508224"/>
            <a:ext cx="8158578" cy="523220"/>
          </a:xfrm>
          <a:prstGeom prst="rect">
            <a:avLst/>
          </a:prstGeom>
          <a:noFill/>
        </p:spPr>
        <p:txBody>
          <a:bodyPr wrap="square" rtlCol="0">
            <a:spAutoFit/>
          </a:bodyPr>
          <a:lstStyle/>
          <a:p>
            <a:pPr algn="ctr" defTabSz="342900"/>
            <a:r>
              <a:rPr lang="en-US" sz="2800" b="1" dirty="0">
                <a:solidFill>
                  <a:prstClr val="white"/>
                </a:solidFill>
                <a:latin typeface="Century Gothic" panose="020B0502020202020204"/>
              </a:rPr>
              <a:t>ENCOURAGING RESIDENTS TO PARTICIPATE</a:t>
            </a:r>
          </a:p>
        </p:txBody>
      </p:sp>
      <p:sp>
        <p:nvSpPr>
          <p:cNvPr id="4" name="TextBox 3"/>
          <p:cNvSpPr txBox="1"/>
          <p:nvPr/>
        </p:nvSpPr>
        <p:spPr>
          <a:xfrm>
            <a:off x="492711" y="1523344"/>
            <a:ext cx="8158578" cy="3462486"/>
          </a:xfrm>
          <a:prstGeom prst="rect">
            <a:avLst/>
          </a:prstGeom>
          <a:noFill/>
        </p:spPr>
        <p:txBody>
          <a:bodyPr wrap="square" rtlCol="0">
            <a:spAutoFit/>
          </a:bodyPr>
          <a:lstStyle/>
          <a:p>
            <a:pPr marL="214308" indent="-214308" defTabSz="342900">
              <a:buFont typeface="Arial" panose="020B0604020202020204" pitchFamily="34" charset="0"/>
              <a:buChar char="•"/>
            </a:pPr>
            <a:r>
              <a:rPr lang="en-US" sz="2400" dirty="0">
                <a:solidFill>
                  <a:prstClr val="white"/>
                </a:solidFill>
                <a:latin typeface="Century Gothic" panose="020B0502020202020204"/>
              </a:rPr>
              <a:t>TRAINING AT NO COST TO RESIDENTS</a:t>
            </a:r>
          </a:p>
          <a:p>
            <a:pPr marL="214308" indent="-214308" defTabSz="342900">
              <a:buFont typeface="Arial" panose="020B0604020202020204" pitchFamily="34" charset="0"/>
              <a:buChar char="•"/>
            </a:pPr>
            <a:endParaRPr lang="en-US" sz="2400" dirty="0">
              <a:solidFill>
                <a:prstClr val="white"/>
              </a:solidFill>
              <a:latin typeface="Century Gothic" panose="020B0502020202020204"/>
            </a:endParaRPr>
          </a:p>
          <a:p>
            <a:pPr marL="214308" indent="-214308" defTabSz="342900">
              <a:buFont typeface="Arial" panose="020B0604020202020204" pitchFamily="34" charset="0"/>
              <a:buChar char="•"/>
            </a:pPr>
            <a:r>
              <a:rPr lang="en-US" sz="2400" dirty="0">
                <a:solidFill>
                  <a:prstClr val="white"/>
                </a:solidFill>
                <a:latin typeface="Century Gothic" panose="020B0502020202020204"/>
              </a:rPr>
              <a:t>THE TITLE “FFS FACILITATOR” IS THEIRS </a:t>
            </a:r>
          </a:p>
          <a:p>
            <a:pPr marL="214308" indent="-214308" defTabSz="342900">
              <a:buFont typeface="Arial" panose="020B0604020202020204" pitchFamily="34" charset="0"/>
              <a:buChar char="•"/>
            </a:pPr>
            <a:endParaRPr lang="en-US" sz="2400" dirty="0">
              <a:solidFill>
                <a:prstClr val="white"/>
              </a:solidFill>
              <a:latin typeface="Century Gothic" panose="020B0502020202020204"/>
            </a:endParaRPr>
          </a:p>
          <a:p>
            <a:pPr marL="214308" indent="-214308" defTabSz="342900">
              <a:buFont typeface="Arial" panose="020B0604020202020204" pitchFamily="34" charset="0"/>
              <a:buChar char="•"/>
            </a:pPr>
            <a:r>
              <a:rPr lang="en-US" sz="2400" dirty="0">
                <a:solidFill>
                  <a:prstClr val="white"/>
                </a:solidFill>
                <a:latin typeface="Century Gothic" panose="020B0502020202020204"/>
              </a:rPr>
              <a:t>ARRANGE WITH PHA FOR TRANSPORTATION TO TRAINING</a:t>
            </a:r>
          </a:p>
          <a:p>
            <a:pPr marL="214308" indent="-214308" defTabSz="342900">
              <a:buFont typeface="Arial" panose="020B0604020202020204" pitchFamily="34" charset="0"/>
              <a:buChar char="•"/>
            </a:pPr>
            <a:endParaRPr lang="en-US" sz="2400" dirty="0">
              <a:solidFill>
                <a:prstClr val="white"/>
              </a:solidFill>
              <a:latin typeface="Century Gothic" panose="020B0502020202020204"/>
            </a:endParaRPr>
          </a:p>
          <a:p>
            <a:pPr marL="214308" indent="-214308" defTabSz="342900">
              <a:buFont typeface="Arial" panose="020B0604020202020204" pitchFamily="34" charset="0"/>
              <a:buChar char="•"/>
            </a:pPr>
            <a:r>
              <a:rPr lang="en-US" sz="2400" dirty="0">
                <a:solidFill>
                  <a:prstClr val="white"/>
                </a:solidFill>
                <a:latin typeface="Century Gothic" panose="020B0502020202020204"/>
              </a:rPr>
              <a:t>PROVIDE LUNCH</a:t>
            </a:r>
          </a:p>
          <a:p>
            <a:pPr marL="214308" indent="-214308" defTabSz="342900">
              <a:buFont typeface="Arial" panose="020B0604020202020204" pitchFamily="34" charset="0"/>
              <a:buChar char="•"/>
            </a:pPr>
            <a:endParaRPr lang="en-US" sz="1350" dirty="0">
              <a:solidFill>
                <a:prstClr val="white"/>
              </a:solidFill>
              <a:latin typeface="Century Gothic" panose="020B0502020202020204"/>
            </a:endParaRPr>
          </a:p>
          <a:p>
            <a:pPr defTabSz="342900"/>
            <a:endParaRPr lang="en-US" sz="1350" dirty="0">
              <a:solidFill>
                <a:prstClr val="white"/>
              </a:solidFill>
              <a:latin typeface="Century Gothic" panose="020B0502020202020204"/>
            </a:endParaRPr>
          </a:p>
        </p:txBody>
      </p:sp>
    </p:spTree>
    <p:extLst>
      <p:ext uri="{BB962C8B-B14F-4D97-AF65-F5344CB8AC3E}">
        <p14:creationId xmlns:p14="http://schemas.microsoft.com/office/powerpoint/2010/main" val="1936295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sp>
        <p:nvSpPr>
          <p:cNvPr id="4" name="Rectangle 3"/>
          <p:cNvSpPr/>
          <p:nvPr/>
        </p:nvSpPr>
        <p:spPr>
          <a:xfrm>
            <a:off x="1846118" y="409973"/>
            <a:ext cx="5451764" cy="646331"/>
          </a:xfrm>
          <a:prstGeom prst="rect">
            <a:avLst/>
          </a:prstGeom>
        </p:spPr>
        <p:txBody>
          <a:bodyPr wrap="square">
            <a:spAutoFit/>
          </a:bodyPr>
          <a:lstStyle/>
          <a:p>
            <a:pPr algn="ctr" defTabSz="342900"/>
            <a:r>
              <a:rPr lang="en-US" sz="3600" b="1" dirty="0">
                <a:solidFill>
                  <a:prstClr val="white"/>
                </a:solidFill>
                <a:latin typeface="Century Gothic" panose="020B0502020202020204"/>
              </a:rPr>
              <a:t>CONSIDERATIONS</a:t>
            </a:r>
          </a:p>
        </p:txBody>
      </p:sp>
      <p:sp>
        <p:nvSpPr>
          <p:cNvPr id="5" name="TextBox 4"/>
          <p:cNvSpPr txBox="1"/>
          <p:nvPr/>
        </p:nvSpPr>
        <p:spPr>
          <a:xfrm>
            <a:off x="291914" y="1662085"/>
            <a:ext cx="8560172" cy="2723823"/>
          </a:xfrm>
          <a:prstGeom prst="rect">
            <a:avLst/>
          </a:prstGeom>
          <a:noFill/>
        </p:spPr>
        <p:txBody>
          <a:bodyPr wrap="square" rtlCol="0">
            <a:spAutoFit/>
          </a:bodyPr>
          <a:lstStyle/>
          <a:p>
            <a:pPr marL="214308" indent="-214308" defTabSz="342900">
              <a:buFont typeface="Arial" panose="020B0604020202020204" pitchFamily="34" charset="0"/>
              <a:buChar char="•"/>
            </a:pPr>
            <a:r>
              <a:rPr lang="en-US" dirty="0">
                <a:solidFill>
                  <a:prstClr val="white"/>
                </a:solidFill>
                <a:latin typeface="Century Gothic" panose="020B0502020202020204"/>
              </a:rPr>
              <a:t>FFS FACILITATORS MUST BE TOBACCO FREE </a:t>
            </a:r>
          </a:p>
          <a:p>
            <a:pPr marL="214308" indent="-214308" defTabSz="342900">
              <a:buFont typeface="Arial" panose="020B0604020202020204" pitchFamily="34" charset="0"/>
              <a:buChar char="•"/>
            </a:pPr>
            <a:endParaRPr lang="en-US" dirty="0">
              <a:solidFill>
                <a:prstClr val="white"/>
              </a:solidFill>
              <a:latin typeface="Century Gothic" panose="020B0502020202020204"/>
            </a:endParaRPr>
          </a:p>
          <a:p>
            <a:pPr marL="214308" indent="-214308" defTabSz="342900">
              <a:buFont typeface="Arial" panose="020B0604020202020204" pitchFamily="34" charset="0"/>
              <a:buChar char="•"/>
            </a:pPr>
            <a:r>
              <a:rPr lang="en-US" dirty="0">
                <a:solidFill>
                  <a:prstClr val="white"/>
                </a:solidFill>
                <a:latin typeface="Century Gothic" panose="020B0502020202020204"/>
              </a:rPr>
              <a:t>“CESSATION ADVOCATES” – TITLE GIVEN TO RESIDENTS WHO WANT TO BECOME FACILITATORS, BUT HAVE NOT BEEN TOBACCO-FREE FOR AT LEAST 1 YEAR</a:t>
            </a:r>
          </a:p>
          <a:p>
            <a:pPr marL="214308" indent="-214308" defTabSz="342900">
              <a:buFont typeface="Arial" panose="020B0604020202020204" pitchFamily="34" charset="0"/>
              <a:buChar char="•"/>
            </a:pPr>
            <a:endParaRPr lang="en-US" dirty="0">
              <a:solidFill>
                <a:prstClr val="white"/>
              </a:solidFill>
              <a:latin typeface="Century Gothic" panose="020B0502020202020204"/>
            </a:endParaRPr>
          </a:p>
          <a:p>
            <a:pPr marL="214308" indent="-214308" defTabSz="342900">
              <a:buFont typeface="Arial" panose="020B0604020202020204" pitchFamily="34" charset="0"/>
              <a:buChar char="•"/>
            </a:pPr>
            <a:r>
              <a:rPr lang="en-US" dirty="0">
                <a:solidFill>
                  <a:prstClr val="white"/>
                </a:solidFill>
                <a:latin typeface="Century Gothic" panose="020B0502020202020204"/>
              </a:rPr>
              <a:t>YOGA/MINDFULNESS TIE-IN CAN INCREASED PARTICIPATION IN FFS CLASSES</a:t>
            </a:r>
          </a:p>
          <a:p>
            <a:pPr marL="214308" indent="-214308" defTabSz="342900">
              <a:buFont typeface="Arial" panose="020B0604020202020204" pitchFamily="34" charset="0"/>
              <a:buChar char="•"/>
            </a:pPr>
            <a:endParaRPr lang="en-US" sz="1350" dirty="0">
              <a:solidFill>
                <a:prstClr val="white"/>
              </a:solidFill>
              <a:latin typeface="Century Gothic" panose="020B0502020202020204"/>
            </a:endParaRPr>
          </a:p>
          <a:p>
            <a:pPr marL="214308" indent="-214308" defTabSz="342900">
              <a:buFont typeface="Arial" panose="020B0604020202020204" pitchFamily="34" charset="0"/>
              <a:buChar char="•"/>
            </a:pPr>
            <a:endParaRPr lang="en-US" sz="1350" dirty="0">
              <a:solidFill>
                <a:prstClr val="white"/>
              </a:solidFill>
              <a:latin typeface="Century Gothic" panose="020B0502020202020204"/>
            </a:endParaRPr>
          </a:p>
        </p:txBody>
      </p:sp>
    </p:spTree>
    <p:extLst>
      <p:ext uri="{BB962C8B-B14F-4D97-AF65-F5344CB8AC3E}">
        <p14:creationId xmlns:p14="http://schemas.microsoft.com/office/powerpoint/2010/main" val="3709556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sp>
        <p:nvSpPr>
          <p:cNvPr id="4" name="Rectangle 3"/>
          <p:cNvSpPr/>
          <p:nvPr/>
        </p:nvSpPr>
        <p:spPr>
          <a:xfrm>
            <a:off x="1846118" y="658849"/>
            <a:ext cx="5451764" cy="646331"/>
          </a:xfrm>
          <a:prstGeom prst="rect">
            <a:avLst/>
          </a:prstGeom>
        </p:spPr>
        <p:txBody>
          <a:bodyPr wrap="square">
            <a:spAutoFit/>
          </a:bodyPr>
          <a:lstStyle/>
          <a:p>
            <a:pPr algn="ctr" defTabSz="342900"/>
            <a:r>
              <a:rPr lang="en-US" sz="3600" b="1" dirty="0">
                <a:solidFill>
                  <a:prstClr val="white"/>
                </a:solidFill>
                <a:latin typeface="Century Gothic" panose="020B0502020202020204"/>
              </a:rPr>
              <a:t>LESSONS LEARNED</a:t>
            </a:r>
          </a:p>
        </p:txBody>
      </p:sp>
      <p:sp>
        <p:nvSpPr>
          <p:cNvPr id="5" name="TextBox 4"/>
          <p:cNvSpPr txBox="1"/>
          <p:nvPr/>
        </p:nvSpPr>
        <p:spPr>
          <a:xfrm>
            <a:off x="461639" y="1651590"/>
            <a:ext cx="8220722" cy="3554819"/>
          </a:xfrm>
          <a:prstGeom prst="rect">
            <a:avLst/>
          </a:prstGeom>
          <a:noFill/>
        </p:spPr>
        <p:txBody>
          <a:bodyPr wrap="square" rtlCol="0">
            <a:spAutoFit/>
          </a:bodyPr>
          <a:lstStyle/>
          <a:p>
            <a:pPr marL="214308" indent="-214308" defTabSz="342900">
              <a:buFont typeface="Arial" panose="020B0604020202020204" pitchFamily="34" charset="0"/>
              <a:buChar char="•"/>
            </a:pPr>
            <a:r>
              <a:rPr lang="en-US" dirty="0">
                <a:solidFill>
                  <a:prstClr val="white"/>
                </a:solidFill>
                <a:latin typeface="Century Gothic" panose="020B0502020202020204"/>
              </a:rPr>
              <a:t>FIND A WAY TO INCLUDE RESIDENTS WHO ARE CURRENT SMOKERS IN FACILITATOR TRAINING</a:t>
            </a:r>
          </a:p>
          <a:p>
            <a:pPr marL="214308" indent="-214308" defTabSz="342900">
              <a:buFont typeface="Arial" panose="020B0604020202020204" pitchFamily="34" charset="0"/>
              <a:buChar char="•"/>
            </a:pPr>
            <a:endParaRPr lang="en-US" dirty="0">
              <a:solidFill>
                <a:prstClr val="white"/>
              </a:solidFill>
              <a:latin typeface="Century Gothic" panose="020B0502020202020204"/>
            </a:endParaRPr>
          </a:p>
          <a:p>
            <a:pPr marL="214308" indent="-214308" defTabSz="342900">
              <a:buFont typeface="Arial" panose="020B0604020202020204" pitchFamily="34" charset="0"/>
              <a:buChar char="•"/>
            </a:pPr>
            <a:r>
              <a:rPr lang="en-US" dirty="0">
                <a:solidFill>
                  <a:prstClr val="white"/>
                </a:solidFill>
                <a:latin typeface="Century Gothic" panose="020B0502020202020204"/>
              </a:rPr>
              <a:t>TRAIN PHA EMPLOYEE, LHD EMPLOYEE, AND/OR OTHER CHAMPION WHO CAN CO-FACILITATE MEETINGS INITIALLY</a:t>
            </a:r>
          </a:p>
          <a:p>
            <a:pPr marL="214308" indent="-214308" defTabSz="342900">
              <a:buFont typeface="Arial" panose="020B0604020202020204" pitchFamily="34" charset="0"/>
              <a:buChar char="•"/>
            </a:pPr>
            <a:endParaRPr lang="en-US" dirty="0">
              <a:solidFill>
                <a:prstClr val="white"/>
              </a:solidFill>
              <a:latin typeface="Century Gothic" panose="020B0502020202020204"/>
            </a:endParaRPr>
          </a:p>
          <a:p>
            <a:pPr marL="214308" indent="-214308" defTabSz="342900">
              <a:buFont typeface="Arial" panose="020B0604020202020204" pitchFamily="34" charset="0"/>
              <a:buChar char="•"/>
            </a:pPr>
            <a:r>
              <a:rPr lang="en-US" dirty="0">
                <a:solidFill>
                  <a:prstClr val="white"/>
                </a:solidFill>
                <a:latin typeface="Century Gothic" panose="020B0502020202020204"/>
              </a:rPr>
              <a:t>RECRUIT FFS PARTICIPANTS TO BECOME FACILITATORS</a:t>
            </a:r>
          </a:p>
          <a:p>
            <a:pPr marL="214308" indent="-214308" defTabSz="342900">
              <a:buFont typeface="Arial" panose="020B0604020202020204" pitchFamily="34" charset="0"/>
              <a:buChar char="•"/>
            </a:pPr>
            <a:endParaRPr lang="en-US" dirty="0">
              <a:solidFill>
                <a:prstClr val="white"/>
              </a:solidFill>
              <a:latin typeface="Century Gothic" panose="020B0502020202020204"/>
            </a:endParaRPr>
          </a:p>
          <a:p>
            <a:pPr marL="214308" indent="-214308" defTabSz="342900">
              <a:buFont typeface="Arial" panose="020B0604020202020204" pitchFamily="34" charset="0"/>
              <a:buChar char="•"/>
            </a:pPr>
            <a:r>
              <a:rPr lang="en-US" dirty="0">
                <a:solidFill>
                  <a:prstClr val="white"/>
                </a:solidFill>
                <a:latin typeface="Century Gothic" panose="020B0502020202020204"/>
              </a:rPr>
              <a:t>YOUTH ENGAGEMENT CAN BE USEFUL IN PROMOTING FACILITATOR TRAINING</a:t>
            </a:r>
          </a:p>
          <a:p>
            <a:pPr marL="214308" indent="-214308" defTabSz="342900">
              <a:buFont typeface="Arial" panose="020B0604020202020204" pitchFamily="34" charset="0"/>
              <a:buChar char="•"/>
            </a:pPr>
            <a:endParaRPr lang="en-US" dirty="0">
              <a:solidFill>
                <a:prstClr val="white"/>
              </a:solidFill>
              <a:latin typeface="Century Gothic" panose="020B0502020202020204"/>
            </a:endParaRPr>
          </a:p>
          <a:p>
            <a:pPr marL="214308" indent="-214308" defTabSz="342900">
              <a:buFont typeface="Arial" panose="020B0604020202020204" pitchFamily="34" charset="0"/>
              <a:buChar char="•"/>
            </a:pPr>
            <a:endParaRPr lang="en-US" sz="1350" dirty="0">
              <a:solidFill>
                <a:prstClr val="white"/>
              </a:solidFill>
              <a:latin typeface="Century Gothic" panose="020B0502020202020204"/>
            </a:endParaRPr>
          </a:p>
          <a:p>
            <a:pPr marL="214308" indent="-214308" defTabSz="342900">
              <a:buFont typeface="Arial" panose="020B0604020202020204" pitchFamily="34" charset="0"/>
              <a:buChar char="•"/>
            </a:pPr>
            <a:endParaRPr lang="en-US" sz="1350" dirty="0">
              <a:solidFill>
                <a:prstClr val="white"/>
              </a:solidFill>
              <a:latin typeface="Century Gothic" panose="020B0502020202020204"/>
            </a:endParaRPr>
          </a:p>
        </p:txBody>
      </p:sp>
    </p:spTree>
    <p:extLst>
      <p:ext uri="{BB962C8B-B14F-4D97-AF65-F5344CB8AC3E}">
        <p14:creationId xmlns:p14="http://schemas.microsoft.com/office/powerpoint/2010/main" val="1571989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sp>
        <p:nvSpPr>
          <p:cNvPr id="4" name="Rectangle 3"/>
          <p:cNvSpPr/>
          <p:nvPr/>
        </p:nvSpPr>
        <p:spPr>
          <a:xfrm>
            <a:off x="1846118" y="410665"/>
            <a:ext cx="5451764" cy="646331"/>
          </a:xfrm>
          <a:prstGeom prst="rect">
            <a:avLst/>
          </a:prstGeom>
        </p:spPr>
        <p:txBody>
          <a:bodyPr wrap="square">
            <a:spAutoFit/>
          </a:bodyPr>
          <a:lstStyle/>
          <a:p>
            <a:pPr algn="ctr" defTabSz="342900"/>
            <a:r>
              <a:rPr lang="en-US" sz="3600" b="1" dirty="0">
                <a:solidFill>
                  <a:prstClr val="white"/>
                </a:solidFill>
                <a:latin typeface="Century Gothic" panose="020B0502020202020204"/>
              </a:rPr>
              <a:t>OUR PARTNERS</a:t>
            </a:r>
          </a:p>
        </p:txBody>
      </p:sp>
      <p:sp>
        <p:nvSpPr>
          <p:cNvPr id="5" name="TextBox 4"/>
          <p:cNvSpPr txBox="1"/>
          <p:nvPr/>
        </p:nvSpPr>
        <p:spPr>
          <a:xfrm>
            <a:off x="481445" y="1374591"/>
            <a:ext cx="8181110" cy="4108817"/>
          </a:xfrm>
          <a:prstGeom prst="rect">
            <a:avLst/>
          </a:prstGeom>
          <a:noFill/>
        </p:spPr>
        <p:txBody>
          <a:bodyPr wrap="square" rtlCol="0">
            <a:spAutoFit/>
          </a:bodyPr>
          <a:lstStyle/>
          <a:p>
            <a:pPr marL="214308" indent="-214308" defTabSz="342900">
              <a:buFont typeface="Arial" panose="020B0604020202020204" pitchFamily="34" charset="0"/>
              <a:buChar char="•"/>
            </a:pPr>
            <a:r>
              <a:rPr lang="en-US" dirty="0">
                <a:solidFill>
                  <a:prstClr val="white"/>
                </a:solidFill>
                <a:latin typeface="Century Gothic" panose="020B0502020202020204"/>
              </a:rPr>
              <a:t>CINCINNATI METROPOLITAN HOUSING AUTHORITY</a:t>
            </a:r>
          </a:p>
          <a:p>
            <a:pPr marL="214308" indent="-214308" defTabSz="342900">
              <a:buFont typeface="Arial" panose="020B0604020202020204" pitchFamily="34" charset="0"/>
              <a:buChar char="•"/>
            </a:pPr>
            <a:r>
              <a:rPr lang="en-US" dirty="0">
                <a:solidFill>
                  <a:prstClr val="white"/>
                </a:solidFill>
                <a:latin typeface="Century Gothic" panose="020B0502020202020204"/>
              </a:rPr>
              <a:t>AMERICAN LUNG ASSOCIATION</a:t>
            </a:r>
          </a:p>
          <a:p>
            <a:pPr marL="214308" indent="-214308" defTabSz="342900">
              <a:buFont typeface="Arial" panose="020B0604020202020204" pitchFamily="34" charset="0"/>
              <a:buChar char="•"/>
            </a:pPr>
            <a:r>
              <a:rPr lang="en-US" dirty="0">
                <a:solidFill>
                  <a:prstClr val="white"/>
                </a:solidFill>
                <a:latin typeface="Century Gothic" panose="020B0502020202020204"/>
              </a:rPr>
              <a:t>OHIO DEPARTMENT OF HEALTH</a:t>
            </a:r>
          </a:p>
          <a:p>
            <a:pPr marL="214308" indent="-214308" defTabSz="342900">
              <a:buFont typeface="Arial" panose="020B0604020202020204" pitchFamily="34" charset="0"/>
              <a:buChar char="•"/>
            </a:pPr>
            <a:r>
              <a:rPr lang="en-US" dirty="0">
                <a:solidFill>
                  <a:prstClr val="white"/>
                </a:solidFill>
                <a:latin typeface="Century Gothic" panose="020B0502020202020204"/>
              </a:rPr>
              <a:t>INTERACT FOR HEALTH</a:t>
            </a:r>
          </a:p>
          <a:p>
            <a:pPr marL="214308" indent="-214308" defTabSz="342900">
              <a:buFont typeface="Arial" panose="020B0604020202020204" pitchFamily="34" charset="0"/>
              <a:buChar char="•"/>
            </a:pPr>
            <a:r>
              <a:rPr lang="en-US" dirty="0">
                <a:solidFill>
                  <a:prstClr val="white"/>
                </a:solidFill>
                <a:latin typeface="Century Gothic" panose="020B0502020202020204"/>
              </a:rPr>
              <a:t>US ENVIRONMENTAL PROTECTION AGENCY</a:t>
            </a:r>
          </a:p>
          <a:p>
            <a:pPr marL="214308" indent="-214308" defTabSz="342900">
              <a:buFont typeface="Arial" panose="020B0604020202020204" pitchFamily="34" charset="0"/>
              <a:buChar char="•"/>
            </a:pPr>
            <a:r>
              <a:rPr lang="en-US" dirty="0">
                <a:solidFill>
                  <a:prstClr val="white"/>
                </a:solidFill>
                <a:latin typeface="Century Gothic" panose="020B0502020202020204"/>
              </a:rPr>
              <a:t>JURISDICTIONAL-WIDE RESIDENT ADVISORY BOARD (J-RAB)</a:t>
            </a:r>
          </a:p>
          <a:p>
            <a:pPr marL="214308" indent="-214308" defTabSz="342900">
              <a:buFont typeface="Arial" panose="020B0604020202020204" pitchFamily="34" charset="0"/>
              <a:buChar char="•"/>
            </a:pPr>
            <a:r>
              <a:rPr lang="en-US" dirty="0">
                <a:solidFill>
                  <a:prstClr val="white"/>
                </a:solidFill>
                <a:latin typeface="Century Gothic" panose="020B0502020202020204"/>
              </a:rPr>
              <a:t>CINCINNATI CHILDREN’S HOSPITAL MEDICAL CENTER</a:t>
            </a:r>
          </a:p>
          <a:p>
            <a:pPr marL="214308" indent="-214308" defTabSz="342900">
              <a:buFont typeface="Arial" panose="020B0604020202020204" pitchFamily="34" charset="0"/>
              <a:buChar char="•"/>
            </a:pPr>
            <a:r>
              <a:rPr lang="en-US" dirty="0">
                <a:solidFill>
                  <a:prstClr val="white"/>
                </a:solidFill>
                <a:latin typeface="Century Gothic" panose="020B0502020202020204"/>
              </a:rPr>
              <a:t>HAMILTON COUNTY PUBLIC HEALTH</a:t>
            </a:r>
          </a:p>
          <a:p>
            <a:pPr marL="214308" indent="-214308" defTabSz="342900">
              <a:buFont typeface="Arial" panose="020B0604020202020204" pitchFamily="34" charset="0"/>
              <a:buChar char="•"/>
            </a:pPr>
            <a:r>
              <a:rPr lang="en-US" dirty="0">
                <a:solidFill>
                  <a:prstClr val="white"/>
                </a:solidFill>
                <a:latin typeface="Century Gothic" panose="020B0502020202020204"/>
              </a:rPr>
              <a:t>AMERICAN CANCER SOCIETY</a:t>
            </a:r>
          </a:p>
          <a:p>
            <a:pPr marL="214308" indent="-214308" defTabSz="342900">
              <a:buFont typeface="Arial" panose="020B0604020202020204" pitchFamily="34" charset="0"/>
              <a:buChar char="•"/>
            </a:pPr>
            <a:r>
              <a:rPr lang="en-US" dirty="0">
                <a:solidFill>
                  <a:prstClr val="white"/>
                </a:solidFill>
                <a:latin typeface="Century Gothic" panose="020B0502020202020204"/>
              </a:rPr>
              <a:t>AMERICAN HEART ASSOCIATION</a:t>
            </a:r>
          </a:p>
          <a:p>
            <a:pPr marL="214308" indent="-214308" defTabSz="342900">
              <a:buFont typeface="Arial" panose="020B0604020202020204" pitchFamily="34" charset="0"/>
              <a:buChar char="•"/>
            </a:pPr>
            <a:r>
              <a:rPr lang="en-US" dirty="0">
                <a:solidFill>
                  <a:prstClr val="white"/>
                </a:solidFill>
                <a:latin typeface="Century Gothic" panose="020B0502020202020204"/>
              </a:rPr>
              <a:t>CRADLE CINCINNATI</a:t>
            </a:r>
          </a:p>
          <a:p>
            <a:pPr marL="214308" indent="-214308" defTabSz="342900">
              <a:buFont typeface="Arial" panose="020B0604020202020204" pitchFamily="34" charset="0"/>
              <a:buChar char="•"/>
            </a:pPr>
            <a:r>
              <a:rPr lang="en-US" dirty="0">
                <a:solidFill>
                  <a:prstClr val="white"/>
                </a:solidFill>
                <a:latin typeface="Century Gothic" panose="020B0502020202020204"/>
              </a:rPr>
              <a:t>m.Arch, Inc.</a:t>
            </a:r>
          </a:p>
          <a:p>
            <a:pPr marL="214308" indent="-214308" defTabSz="342900">
              <a:buFont typeface="Arial" panose="020B0604020202020204" pitchFamily="34" charset="0"/>
              <a:buChar char="•"/>
            </a:pPr>
            <a:endParaRPr lang="en-US" dirty="0">
              <a:solidFill>
                <a:prstClr val="white"/>
              </a:solidFill>
              <a:latin typeface="Century Gothic" panose="020B0502020202020204"/>
            </a:endParaRPr>
          </a:p>
          <a:p>
            <a:pPr marL="214308" indent="-214308" defTabSz="342900">
              <a:buFont typeface="Arial" panose="020B0604020202020204" pitchFamily="34" charset="0"/>
              <a:buChar char="•"/>
            </a:pPr>
            <a:endParaRPr lang="en-US" sz="1350" dirty="0">
              <a:solidFill>
                <a:prstClr val="white"/>
              </a:solidFill>
              <a:latin typeface="Century Gothic" panose="020B0502020202020204"/>
            </a:endParaRPr>
          </a:p>
          <a:p>
            <a:pPr marL="214308" indent="-214308" defTabSz="342900">
              <a:buFont typeface="Arial" panose="020B0604020202020204" pitchFamily="34" charset="0"/>
              <a:buChar char="•"/>
            </a:pPr>
            <a:endParaRPr lang="en-US" sz="1350" dirty="0">
              <a:solidFill>
                <a:prstClr val="white"/>
              </a:solidFill>
              <a:latin typeface="Century Gothic" panose="020B0502020202020204"/>
            </a:endParaRPr>
          </a:p>
        </p:txBody>
      </p:sp>
    </p:spTree>
    <p:extLst>
      <p:ext uri="{BB962C8B-B14F-4D97-AF65-F5344CB8AC3E}">
        <p14:creationId xmlns:p14="http://schemas.microsoft.com/office/powerpoint/2010/main" val="417749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619"/>
            <a:ext cx="9144000" cy="1164431"/>
          </a:xfrm>
          <a:prstGeom prst="rect">
            <a:avLst/>
          </a:prstGeom>
        </p:spPr>
      </p:pic>
      <p:sp>
        <p:nvSpPr>
          <p:cNvPr id="23" name="TextBox 22"/>
          <p:cNvSpPr txBox="1"/>
          <p:nvPr/>
        </p:nvSpPr>
        <p:spPr>
          <a:xfrm>
            <a:off x="394305" y="513669"/>
            <a:ext cx="4572000" cy="646331"/>
          </a:xfrm>
          <a:prstGeom prst="rect">
            <a:avLst/>
          </a:prstGeom>
          <a:noFill/>
        </p:spPr>
        <p:txBody>
          <a:bodyPr wrap="square" rtlCol="0">
            <a:spAutoFit/>
          </a:bodyPr>
          <a:lstStyle/>
          <a:p>
            <a:r>
              <a:rPr lang="en-US" sz="3600" b="1" dirty="0">
                <a:solidFill>
                  <a:schemeClr val="bg1"/>
                </a:solidFill>
              </a:rPr>
              <a:t>Agenda</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4136" y="639819"/>
            <a:ext cx="1458668" cy="394030"/>
          </a:xfrm>
          <a:prstGeom prst="rect">
            <a:avLst/>
          </a:prstGeom>
        </p:spPr>
      </p:pic>
      <p:graphicFrame>
        <p:nvGraphicFramePr>
          <p:cNvPr id="11" name="Content Placeholder 4"/>
          <p:cNvGraphicFramePr>
            <a:graphicFrameLocks noGrp="1"/>
          </p:cNvGraphicFramePr>
          <p:nvPr>
            <p:ph idx="1"/>
            <p:extLst>
              <p:ext uri="{D42A27DB-BD31-4B8C-83A1-F6EECF244321}">
                <p14:modId xmlns:p14="http://schemas.microsoft.com/office/powerpoint/2010/main" val="2939981023"/>
              </p:ext>
            </p:extLst>
          </p:nvPr>
        </p:nvGraphicFramePr>
        <p:xfrm>
          <a:off x="980370" y="1564427"/>
          <a:ext cx="7183261" cy="4778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63533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239" y="2248489"/>
            <a:ext cx="2743200" cy="2743200"/>
          </a:xfrm>
          <a:prstGeom prst="rect">
            <a:avLst/>
          </a:prstGeom>
        </p:spPr>
      </p:pic>
      <p:sp>
        <p:nvSpPr>
          <p:cNvPr id="5" name="TextBox 4"/>
          <p:cNvSpPr txBox="1"/>
          <p:nvPr/>
        </p:nvSpPr>
        <p:spPr>
          <a:xfrm>
            <a:off x="367146" y="1007783"/>
            <a:ext cx="8409709" cy="553998"/>
          </a:xfrm>
          <a:prstGeom prst="rect">
            <a:avLst/>
          </a:prstGeom>
          <a:noFill/>
        </p:spPr>
        <p:txBody>
          <a:bodyPr wrap="square" rtlCol="0">
            <a:spAutoFit/>
          </a:bodyPr>
          <a:lstStyle/>
          <a:p>
            <a:pPr algn="ctr" defTabSz="342900"/>
            <a:r>
              <a:rPr lang="en-US" sz="3000" b="1" dirty="0">
                <a:solidFill>
                  <a:prstClr val="white"/>
                </a:solidFill>
                <a:latin typeface="Century Gothic" panose="020B0502020202020204"/>
              </a:rPr>
              <a:t>PUBLIC HOUSING IS GOING SMOKEFREE</a:t>
            </a:r>
          </a:p>
        </p:txBody>
      </p:sp>
      <p:sp>
        <p:nvSpPr>
          <p:cNvPr id="7" name="TextBox 6"/>
          <p:cNvSpPr txBox="1"/>
          <p:nvPr/>
        </p:nvSpPr>
        <p:spPr>
          <a:xfrm>
            <a:off x="4806440" y="3081480"/>
            <a:ext cx="3305855" cy="1077218"/>
          </a:xfrm>
          <a:prstGeom prst="rect">
            <a:avLst/>
          </a:prstGeom>
          <a:noFill/>
        </p:spPr>
        <p:txBody>
          <a:bodyPr wrap="square" rtlCol="0">
            <a:spAutoFit/>
          </a:bodyPr>
          <a:lstStyle/>
          <a:p>
            <a:pPr algn="ctr" defTabSz="342900"/>
            <a:r>
              <a:rPr lang="en-US" sz="3200" dirty="0">
                <a:solidFill>
                  <a:prstClr val="white"/>
                </a:solidFill>
                <a:latin typeface="Century Gothic" panose="020B0502020202020204"/>
              </a:rPr>
              <a:t>Deadline:</a:t>
            </a:r>
          </a:p>
          <a:p>
            <a:pPr algn="ctr" defTabSz="342900"/>
            <a:r>
              <a:rPr lang="en-US" sz="3200" dirty="0">
                <a:solidFill>
                  <a:prstClr val="white"/>
                </a:solidFill>
                <a:latin typeface="Century Gothic" panose="020B0502020202020204"/>
              </a:rPr>
              <a:t>July 30, 2018</a:t>
            </a:r>
          </a:p>
        </p:txBody>
      </p:sp>
    </p:spTree>
    <p:extLst>
      <p:ext uri="{BB962C8B-B14F-4D97-AF65-F5344CB8AC3E}">
        <p14:creationId xmlns:p14="http://schemas.microsoft.com/office/powerpoint/2010/main" val="3080083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9368" y="4991689"/>
            <a:ext cx="2473667" cy="809315"/>
          </a:xfrm>
          <a:prstGeom prst="rect">
            <a:avLst/>
          </a:prstGeom>
        </p:spPr>
      </p:pic>
      <p:sp>
        <p:nvSpPr>
          <p:cNvPr id="2" name="Rectangle 1"/>
          <p:cNvSpPr/>
          <p:nvPr/>
        </p:nvSpPr>
        <p:spPr>
          <a:xfrm>
            <a:off x="907402" y="1367620"/>
            <a:ext cx="4572000" cy="3647152"/>
          </a:xfrm>
          <a:prstGeom prst="rect">
            <a:avLst/>
          </a:prstGeom>
        </p:spPr>
        <p:txBody>
          <a:bodyPr>
            <a:spAutoFit/>
          </a:bodyPr>
          <a:lstStyle/>
          <a:p>
            <a:pPr defTabSz="617204" fontAlgn="base">
              <a:spcBef>
                <a:spcPct val="0"/>
              </a:spcBef>
              <a:spcAft>
                <a:spcPct val="0"/>
              </a:spcAft>
            </a:pPr>
            <a:endParaRPr lang="en-US" altLang="en-US" sz="2100" b="1" dirty="0">
              <a:solidFill>
                <a:prstClr val="white"/>
              </a:solidFill>
              <a:latin typeface="Arial" panose="020B0604020202020204" pitchFamily="34" charset="0"/>
              <a:cs typeface="Arial" panose="020B0604020202020204" pitchFamily="34" charset="0"/>
              <a:sym typeface="Arial" panose="020B0604020202020204" pitchFamily="34" charset="0"/>
            </a:endParaRPr>
          </a:p>
          <a:p>
            <a:pPr defTabSz="617204" fontAlgn="base">
              <a:spcBef>
                <a:spcPct val="0"/>
              </a:spcBef>
              <a:spcAft>
                <a:spcPct val="0"/>
              </a:spcAft>
            </a:pPr>
            <a:r>
              <a:rPr lang="en-US" altLang="en-US" sz="2100" b="1" dirty="0">
                <a:solidFill>
                  <a:prstClr val="white"/>
                </a:solidFill>
                <a:latin typeface="Arial" panose="020B0604020202020204" pitchFamily="34" charset="0"/>
                <a:cs typeface="Arial" panose="020B0604020202020204" pitchFamily="34" charset="0"/>
                <a:sym typeface="Arial" panose="020B0604020202020204" pitchFamily="34" charset="0"/>
              </a:rPr>
              <a:t>Tonia Smith RS, CHES, TTS</a:t>
            </a:r>
          </a:p>
          <a:p>
            <a:pPr defTabSz="617204" fontAlgn="base">
              <a:spcBef>
                <a:spcPct val="0"/>
              </a:spcBef>
              <a:spcAft>
                <a:spcPct val="0"/>
              </a:spcAft>
            </a:pPr>
            <a:r>
              <a:rPr lang="en-US" altLang="en-US" sz="2100" dirty="0">
                <a:solidFill>
                  <a:prstClr val="white"/>
                </a:solidFill>
                <a:latin typeface="Arial" panose="020B0604020202020204" pitchFamily="34" charset="0"/>
                <a:cs typeface="Arial" panose="020B0604020202020204" pitchFamily="34" charset="0"/>
                <a:sym typeface="Arial" panose="020B0604020202020204" pitchFamily="34" charset="0"/>
              </a:rPr>
              <a:t>Tobacco Free Living Coordinator</a:t>
            </a:r>
          </a:p>
          <a:p>
            <a:pPr defTabSz="617204" fontAlgn="base">
              <a:spcBef>
                <a:spcPct val="0"/>
              </a:spcBef>
              <a:spcAft>
                <a:spcPct val="0"/>
              </a:spcAft>
            </a:pPr>
            <a:r>
              <a:rPr lang="en-US" altLang="en-US" sz="2100" dirty="0">
                <a:solidFill>
                  <a:prstClr val="white"/>
                </a:solidFill>
                <a:latin typeface="Arial" panose="020B0604020202020204" pitchFamily="34" charset="0"/>
                <a:cs typeface="Arial" panose="020B0604020202020204" pitchFamily="34" charset="0"/>
                <a:sym typeface="Arial" panose="020B0604020202020204" pitchFamily="34" charset="0"/>
              </a:rPr>
              <a:t>Tonia.Smith@cincinnati-oh.gov</a:t>
            </a:r>
          </a:p>
          <a:p>
            <a:pPr defTabSz="617204" fontAlgn="base">
              <a:spcBef>
                <a:spcPct val="0"/>
              </a:spcBef>
              <a:spcAft>
                <a:spcPct val="0"/>
              </a:spcAft>
            </a:pPr>
            <a:endParaRPr lang="en-US" altLang="en-US" sz="2100" b="1" dirty="0">
              <a:solidFill>
                <a:prstClr val="white"/>
              </a:solidFill>
              <a:latin typeface="Arial" panose="020B0604020202020204" pitchFamily="34" charset="0"/>
              <a:cs typeface="Arial" panose="020B0604020202020204" pitchFamily="34" charset="0"/>
              <a:sym typeface="Arial" panose="020B0604020202020204" pitchFamily="34" charset="0"/>
            </a:endParaRPr>
          </a:p>
          <a:p>
            <a:pPr algn="ctr" defTabSz="617204" fontAlgn="base">
              <a:spcBef>
                <a:spcPct val="0"/>
              </a:spcBef>
              <a:spcAft>
                <a:spcPct val="0"/>
              </a:spcAft>
            </a:pPr>
            <a:r>
              <a:rPr lang="en-US" altLang="en-US" sz="2100" b="1" dirty="0">
                <a:solidFill>
                  <a:prstClr val="white"/>
                </a:solidFill>
                <a:latin typeface="Arial" panose="020B0604020202020204" pitchFamily="34" charset="0"/>
                <a:cs typeface="Arial" panose="020B0604020202020204" pitchFamily="34" charset="0"/>
                <a:sym typeface="Arial" panose="020B0604020202020204" pitchFamily="34" charset="0"/>
              </a:rPr>
              <a:t>or</a:t>
            </a:r>
          </a:p>
          <a:p>
            <a:pPr defTabSz="617204" fontAlgn="base">
              <a:spcBef>
                <a:spcPct val="0"/>
              </a:spcBef>
              <a:spcAft>
                <a:spcPct val="0"/>
              </a:spcAft>
            </a:pPr>
            <a:endParaRPr lang="en-US" altLang="en-US" sz="2100" b="1" dirty="0">
              <a:solidFill>
                <a:prstClr val="white"/>
              </a:solidFill>
              <a:latin typeface="Arial" panose="020B0604020202020204" pitchFamily="34" charset="0"/>
              <a:cs typeface="Arial" panose="020B0604020202020204" pitchFamily="34" charset="0"/>
              <a:sym typeface="Arial" panose="020B0604020202020204" pitchFamily="34" charset="0"/>
            </a:endParaRPr>
          </a:p>
          <a:p>
            <a:pPr defTabSz="617204" fontAlgn="base">
              <a:spcBef>
                <a:spcPct val="0"/>
              </a:spcBef>
              <a:spcAft>
                <a:spcPct val="0"/>
              </a:spcAft>
            </a:pPr>
            <a:r>
              <a:rPr lang="en-US" altLang="en-US" sz="2100" b="1" dirty="0">
                <a:solidFill>
                  <a:prstClr val="white"/>
                </a:solidFill>
                <a:latin typeface="Arial" panose="020B0604020202020204" pitchFamily="34" charset="0"/>
                <a:cs typeface="Arial" panose="020B0604020202020204" pitchFamily="34" charset="0"/>
                <a:sym typeface="Arial" panose="020B0604020202020204" pitchFamily="34" charset="0"/>
              </a:rPr>
              <a:t>Denisha Porter MPH, HHS, RS</a:t>
            </a:r>
          </a:p>
          <a:p>
            <a:pPr defTabSz="617204" fontAlgn="base">
              <a:spcBef>
                <a:spcPct val="0"/>
              </a:spcBef>
              <a:spcAft>
                <a:spcPct val="0"/>
              </a:spcAft>
            </a:pPr>
            <a:r>
              <a:rPr lang="en-US" altLang="en-US" sz="2100" dirty="0">
                <a:solidFill>
                  <a:prstClr val="white"/>
                </a:solidFill>
                <a:latin typeface="Arial" panose="020B0604020202020204" pitchFamily="34" charset="0"/>
                <a:cs typeface="Arial" panose="020B0604020202020204" pitchFamily="34" charset="0"/>
                <a:sym typeface="Arial" panose="020B0604020202020204" pitchFamily="34" charset="0"/>
              </a:rPr>
              <a:t>Director of Health Promotion and Worksite Wellness</a:t>
            </a:r>
          </a:p>
          <a:p>
            <a:pPr defTabSz="617204" fontAlgn="base">
              <a:spcBef>
                <a:spcPct val="0"/>
              </a:spcBef>
              <a:spcAft>
                <a:spcPct val="0"/>
              </a:spcAft>
            </a:pPr>
            <a:r>
              <a:rPr lang="en-US" altLang="en-US" sz="2100" dirty="0">
                <a:solidFill>
                  <a:prstClr val="white"/>
                </a:solidFill>
                <a:latin typeface="Arial" panose="020B0604020202020204" pitchFamily="34" charset="0"/>
                <a:cs typeface="Arial" panose="020B0604020202020204" pitchFamily="34" charset="0"/>
                <a:sym typeface="Arial" panose="020B0604020202020204" pitchFamily="34" charset="0"/>
              </a:rPr>
              <a:t>Denisha.Porter@cincinnati-oh.gov</a:t>
            </a:r>
          </a:p>
        </p:txBody>
      </p:sp>
      <p:sp>
        <p:nvSpPr>
          <p:cNvPr id="4" name="TextBox 3">
            <a:extLst>
              <a:ext uri="{FF2B5EF4-FFF2-40B4-BE49-F238E27FC236}">
                <a16:creationId xmlns:a16="http://schemas.microsoft.com/office/drawing/2014/main" id="{AF2F6E0A-42FC-4630-8506-54BC1E4975FE}"/>
              </a:ext>
            </a:extLst>
          </p:cNvPr>
          <p:cNvSpPr txBox="1"/>
          <p:nvPr/>
        </p:nvSpPr>
        <p:spPr>
          <a:xfrm>
            <a:off x="367145" y="634921"/>
            <a:ext cx="8409709" cy="553998"/>
          </a:xfrm>
          <a:prstGeom prst="rect">
            <a:avLst/>
          </a:prstGeom>
          <a:noFill/>
        </p:spPr>
        <p:txBody>
          <a:bodyPr wrap="square" rtlCol="0">
            <a:spAutoFit/>
          </a:bodyPr>
          <a:lstStyle/>
          <a:p>
            <a:pPr algn="ctr" defTabSz="342900"/>
            <a:r>
              <a:rPr lang="en-US" sz="3000" b="1" dirty="0">
                <a:solidFill>
                  <a:prstClr val="white"/>
                </a:solidFill>
                <a:latin typeface="Century Gothic" panose="020B0502020202020204"/>
              </a:rPr>
              <a:t>CONTACT INFORMATION</a:t>
            </a:r>
          </a:p>
        </p:txBody>
      </p:sp>
      <p:pic>
        <p:nvPicPr>
          <p:cNvPr id="5" name="Picture 4" descr="J:\CHCC\Staff Photos and Bios\Headshots\Tonia2.jpg">
            <a:extLst>
              <a:ext uri="{FF2B5EF4-FFF2-40B4-BE49-F238E27FC236}">
                <a16:creationId xmlns:a16="http://schemas.microsoft.com/office/drawing/2014/main" id="{5FA1D99C-7684-4768-9C87-FF71360715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6946" y="1367620"/>
            <a:ext cx="2103120" cy="2103120"/>
          </a:xfrm>
          <a:prstGeom prst="rect">
            <a:avLst/>
          </a:prstGeom>
          <a:noFill/>
          <a:ln>
            <a:noFill/>
          </a:ln>
        </p:spPr>
      </p:pic>
    </p:spTree>
    <p:extLst>
      <p:ext uri="{BB962C8B-B14F-4D97-AF65-F5344CB8AC3E}">
        <p14:creationId xmlns:p14="http://schemas.microsoft.com/office/powerpoint/2010/main" val="2630454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sp>
        <p:nvSpPr>
          <p:cNvPr id="2" name="TextBox 1"/>
          <p:cNvSpPr txBox="1"/>
          <p:nvPr/>
        </p:nvSpPr>
        <p:spPr>
          <a:xfrm>
            <a:off x="695459" y="2187784"/>
            <a:ext cx="7753082" cy="3724096"/>
          </a:xfrm>
          <a:prstGeom prst="rect">
            <a:avLst/>
          </a:prstGeom>
          <a:noFill/>
        </p:spPr>
        <p:txBody>
          <a:bodyPr wrap="square" rtlCol="0">
            <a:spAutoFit/>
          </a:bodyPr>
          <a:lstStyle/>
          <a:p>
            <a:pPr marR="0" lvl="0">
              <a:spcBef>
                <a:spcPts val="0"/>
              </a:spcBef>
              <a:spcAft>
                <a:spcPts val="0"/>
              </a:spcAft>
            </a:pPr>
            <a:r>
              <a:rPr lang="en-US" sz="3200" dirty="0">
                <a:latin typeface="Calibri" panose="020F0502020204030204" pitchFamily="34" charset="0"/>
                <a:ea typeface="Cambria" panose="02040503050406030204" pitchFamily="18" charset="0"/>
                <a:cs typeface="Times New Roman" panose="02020603050405020304" pitchFamily="18" charset="0"/>
              </a:rPr>
              <a:t>3) Does your local housing authority have a smoke-free, multi-unit housing policy in place?</a:t>
            </a:r>
          </a:p>
          <a:p>
            <a:pPr marL="914400" lvl="1" indent="-457200">
              <a:buFont typeface="Arial" panose="020B0604020202020204" pitchFamily="34" charset="0"/>
              <a:buChar char="•"/>
            </a:pPr>
            <a:r>
              <a:rPr lang="en-US" sz="2800" dirty="0">
                <a:latin typeface="Calibri" panose="020F0502020204030204" pitchFamily="34" charset="0"/>
                <a:ea typeface="Cambria" panose="02040503050406030204" pitchFamily="18" charset="0"/>
                <a:cs typeface="Times New Roman" panose="02020603050405020304" pitchFamily="18" charset="0"/>
              </a:rPr>
              <a:t>Yes, my organization is involved in the implementation</a:t>
            </a:r>
          </a:p>
          <a:p>
            <a:pPr marL="914400" lvl="1" indent="-457200">
              <a:buFont typeface="Arial" panose="020B0604020202020204" pitchFamily="34" charset="0"/>
              <a:buChar char="•"/>
            </a:pPr>
            <a:r>
              <a:rPr lang="en-US" sz="2800" dirty="0">
                <a:latin typeface="Calibri" panose="020F0502020204030204" pitchFamily="34" charset="0"/>
                <a:ea typeface="Cambria" panose="02040503050406030204" pitchFamily="18" charset="0"/>
                <a:cs typeface="Times New Roman" panose="02020603050405020304" pitchFamily="18" charset="0"/>
              </a:rPr>
              <a:t>Yes, but my organization is not involved in the implementation</a:t>
            </a:r>
          </a:p>
          <a:p>
            <a:pPr marL="914400" lvl="1" indent="-457200">
              <a:buFont typeface="Arial" panose="020B0604020202020204" pitchFamily="34" charset="0"/>
              <a:buChar char="•"/>
            </a:pPr>
            <a:r>
              <a:rPr lang="en-US" sz="2800" dirty="0">
                <a:latin typeface="Calibri" panose="020F0502020204030204" pitchFamily="34" charset="0"/>
                <a:ea typeface="Cambria" panose="02040503050406030204" pitchFamily="18" charset="0"/>
                <a:cs typeface="Times New Roman" panose="02020603050405020304" pitchFamily="18" charset="0"/>
              </a:rPr>
              <a:t>No</a:t>
            </a:r>
          </a:p>
        </p:txBody>
      </p:sp>
      <p:sp>
        <p:nvSpPr>
          <p:cNvPr id="3" name="TextBox 2"/>
          <p:cNvSpPr txBox="1"/>
          <p:nvPr/>
        </p:nvSpPr>
        <p:spPr>
          <a:xfrm>
            <a:off x="504497" y="1135117"/>
            <a:ext cx="4950372" cy="646331"/>
          </a:xfrm>
          <a:prstGeom prst="rect">
            <a:avLst/>
          </a:prstGeom>
          <a:noFill/>
        </p:spPr>
        <p:txBody>
          <a:bodyPr wrap="square" rtlCol="0">
            <a:spAutoFit/>
          </a:bodyPr>
          <a:lstStyle/>
          <a:p>
            <a:r>
              <a:rPr lang="en-US" sz="3600" b="1" dirty="0">
                <a:solidFill>
                  <a:schemeClr val="bg1"/>
                </a:solidFill>
              </a:rPr>
              <a:t>Poll Question #3</a:t>
            </a:r>
          </a:p>
        </p:txBody>
      </p:sp>
    </p:spTree>
    <p:extLst>
      <p:ext uri="{BB962C8B-B14F-4D97-AF65-F5344CB8AC3E}">
        <p14:creationId xmlns:p14="http://schemas.microsoft.com/office/powerpoint/2010/main" val="2902616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609346" y="948911"/>
            <a:ext cx="6625844" cy="2143864"/>
          </a:xfrm>
        </p:spPr>
        <p:txBody>
          <a:bodyPr/>
          <a:lstStyle/>
          <a:p>
            <a:pPr algn="ctr"/>
            <a:r>
              <a:rPr lang="en-US" dirty="0"/>
              <a:t>In Public Health, Partnership is everything!</a:t>
            </a:r>
          </a:p>
        </p:txBody>
      </p:sp>
      <p:sp>
        <p:nvSpPr>
          <p:cNvPr id="2" name="TextBox 1"/>
          <p:cNvSpPr txBox="1"/>
          <p:nvPr/>
        </p:nvSpPr>
        <p:spPr>
          <a:xfrm>
            <a:off x="4606290" y="4043967"/>
            <a:ext cx="26289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Carol Weiss-Kennedy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Director of Community Health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IU Health Bloomington Hospital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Bloomington, Indiana</a:t>
            </a:r>
          </a:p>
        </p:txBody>
      </p:sp>
      <p:sp>
        <p:nvSpPr>
          <p:cNvPr id="4" name="TextBox 3"/>
          <p:cNvSpPr txBox="1"/>
          <p:nvPr/>
        </p:nvSpPr>
        <p:spPr>
          <a:xfrm>
            <a:off x="331470" y="4046220"/>
            <a:ext cx="373761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Kathy Hewett,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Lead Health Educator, Accreditation Coordinator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Monroe County Health Department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Bloomington, Indiana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291" y="5034439"/>
            <a:ext cx="2279174" cy="5858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77" y="5034439"/>
            <a:ext cx="699055" cy="704106"/>
          </a:xfrm>
          <a:prstGeom prst="rect">
            <a:avLst/>
          </a:prstGeom>
        </p:spPr>
      </p:pic>
    </p:spTree>
    <p:extLst>
      <p:ext uri="{BB962C8B-B14F-4D97-AF65-F5344CB8AC3E}">
        <p14:creationId xmlns:p14="http://schemas.microsoft.com/office/powerpoint/2010/main" val="2387950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13069" y="861060"/>
            <a:ext cx="6449180" cy="1108710"/>
          </a:xfrm>
        </p:spPr>
        <p:txBody>
          <a:bodyPr/>
          <a:lstStyle/>
          <a:p>
            <a:pPr algn="ctr"/>
            <a:r>
              <a:rPr lang="en-US" sz="3300" dirty="0"/>
              <a:t>Monroe County Tobacco Coalition</a:t>
            </a:r>
            <a:br>
              <a:rPr lang="en-US" sz="3300" dirty="0"/>
            </a:br>
            <a:r>
              <a:rPr lang="en-US" sz="2400" dirty="0"/>
              <a:t>Bloomington, Indiana</a:t>
            </a:r>
          </a:p>
        </p:txBody>
      </p:sp>
      <p:pic>
        <p:nvPicPr>
          <p:cNvPr id="2" name="Content Placeholder 1"/>
          <p:cNvPicPr>
            <a:picLocks noGrp="1" noChangeAspect="1"/>
          </p:cNvPicPr>
          <p:nvPr>
            <p:ph idx="1"/>
          </p:nvPr>
        </p:nvPicPr>
        <p:blipFill>
          <a:blip r:embed="rId3"/>
          <a:stretch>
            <a:fillRect/>
          </a:stretch>
        </p:blipFill>
        <p:spPr>
          <a:xfrm>
            <a:off x="4865915" y="1969770"/>
            <a:ext cx="2161113" cy="2112166"/>
          </a:xfrm>
          <a:prstGeom prst="rect">
            <a:avLst/>
          </a:prstGeom>
        </p:spPr>
      </p:pic>
      <p:pic>
        <p:nvPicPr>
          <p:cNvPr id="3" name="Picture 2"/>
          <p:cNvPicPr>
            <a:picLocks noChangeAspect="1"/>
          </p:cNvPicPr>
          <p:nvPr/>
        </p:nvPicPr>
        <p:blipFill>
          <a:blip r:embed="rId4"/>
          <a:stretch>
            <a:fillRect/>
          </a:stretch>
        </p:blipFill>
        <p:spPr>
          <a:xfrm>
            <a:off x="713069" y="1969770"/>
            <a:ext cx="2486451" cy="372808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3348300" y="4183380"/>
            <a:ext cx="3678728" cy="1514475"/>
          </a:xfrm>
          <a:prstGeom prst="rect">
            <a:avLst/>
          </a:prstGeom>
        </p:spPr>
      </p:pic>
      <p:pic>
        <p:nvPicPr>
          <p:cNvPr id="8" name="Picture 7"/>
          <p:cNvPicPr>
            <a:picLocks noChangeAspect="1"/>
          </p:cNvPicPr>
          <p:nvPr/>
        </p:nvPicPr>
        <p:blipFill>
          <a:blip r:embed="rId6"/>
          <a:stretch>
            <a:fillRect/>
          </a:stretch>
        </p:blipFill>
        <p:spPr>
          <a:xfrm>
            <a:off x="3348300" y="1969770"/>
            <a:ext cx="1450227" cy="2112166"/>
          </a:xfrm>
          <a:prstGeom prst="rect">
            <a:avLst/>
          </a:prstGeom>
        </p:spPr>
      </p:pic>
    </p:spTree>
    <p:extLst>
      <p:ext uri="{BB962C8B-B14F-4D97-AF65-F5344CB8AC3E}">
        <p14:creationId xmlns:p14="http://schemas.microsoft.com/office/powerpoint/2010/main" val="1450568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95" y="609600"/>
            <a:ext cx="6557819" cy="1320800"/>
          </a:xfrm>
        </p:spPr>
        <p:txBody>
          <a:bodyPr>
            <a:normAutofit/>
          </a:bodyPr>
          <a:lstStyle/>
          <a:p>
            <a:r>
              <a:rPr lang="en-US" sz="3600" dirty="0"/>
              <a:t>Partnering is a priority for us… </a:t>
            </a:r>
          </a:p>
        </p:txBody>
      </p:sp>
      <p:sp>
        <p:nvSpPr>
          <p:cNvPr id="3" name="Content Placeholder 2"/>
          <p:cNvSpPr>
            <a:spLocks noGrp="1"/>
          </p:cNvSpPr>
          <p:nvPr>
            <p:ph sz="half" idx="1"/>
          </p:nvPr>
        </p:nvSpPr>
        <p:spPr>
          <a:xfrm>
            <a:off x="661307" y="2477693"/>
            <a:ext cx="6142833" cy="3361312"/>
          </a:xfrm>
        </p:spPr>
        <p:txBody>
          <a:bodyPr>
            <a:normAutofit fontScale="62500" lnSpcReduction="20000"/>
          </a:bodyPr>
          <a:lstStyle/>
          <a:p>
            <a:pPr marL="0" indent="0">
              <a:buNone/>
            </a:pPr>
            <a:r>
              <a:rPr lang="en-US" sz="2700" dirty="0"/>
              <a:t>Monroe County </a:t>
            </a:r>
          </a:p>
          <a:p>
            <a:pPr marL="0" indent="0">
              <a:buNone/>
            </a:pPr>
            <a:r>
              <a:rPr lang="en-US" sz="2700" dirty="0"/>
              <a:t>Health Department</a:t>
            </a:r>
          </a:p>
          <a:p>
            <a:pPr marL="0" indent="0">
              <a:buNone/>
            </a:pPr>
            <a:endParaRPr lang="en-US" sz="2700" dirty="0"/>
          </a:p>
          <a:p>
            <a:pPr marL="0" indent="0">
              <a:buNone/>
            </a:pPr>
            <a:endParaRPr lang="en-US" sz="2700" dirty="0"/>
          </a:p>
          <a:p>
            <a:pPr marL="0" indent="0">
              <a:buNone/>
            </a:pPr>
            <a:endParaRPr lang="en-US" sz="2700" dirty="0"/>
          </a:p>
          <a:p>
            <a:pPr marL="0" indent="0">
              <a:buNone/>
            </a:pPr>
            <a:r>
              <a:rPr lang="en-US" sz="2700" dirty="0"/>
              <a:t>		 Monroe County Pubic Health Nursing</a:t>
            </a:r>
          </a:p>
          <a:p>
            <a:pPr marL="0" indent="0">
              <a:buNone/>
            </a:pPr>
            <a:r>
              <a:rPr lang="en-US" sz="2700" dirty="0"/>
              <a:t>								&amp; </a:t>
            </a:r>
          </a:p>
          <a:p>
            <a:pPr marL="0" indent="0">
              <a:buNone/>
            </a:pPr>
            <a:r>
              <a:rPr lang="en-US" sz="2700" dirty="0"/>
              <a:t>		 Monroe County Public Health Clinic</a:t>
            </a:r>
            <a:r>
              <a:rPr lang="en-US" dirty="0"/>
              <a:t>	</a:t>
            </a:r>
          </a:p>
          <a:p>
            <a:pPr marL="0" indent="0">
              <a:buNone/>
            </a:pPr>
            <a:endParaRPr lang="en-US" dirty="0"/>
          </a:p>
          <a:p>
            <a:pPr marL="0" indent="0" algn="ctr">
              <a:buNone/>
            </a:pPr>
            <a:r>
              <a:rPr lang="en-US" sz="2325" dirty="0"/>
              <a:t>Addressing Tobacco Control and Prevention Together	</a:t>
            </a:r>
            <a:r>
              <a:rPr lang="en-US" dirty="0"/>
              <a:t>	</a:t>
            </a:r>
          </a:p>
        </p:txBody>
      </p:sp>
      <p:sp>
        <p:nvSpPr>
          <p:cNvPr id="4" name="Content Placeholder 3"/>
          <p:cNvSpPr>
            <a:spLocks noGrp="1"/>
          </p:cNvSpPr>
          <p:nvPr>
            <p:ph sz="half" idx="2"/>
          </p:nvPr>
        </p:nvSpPr>
        <p:spPr>
          <a:xfrm>
            <a:off x="4968816" y="2477693"/>
            <a:ext cx="1988500" cy="2910580"/>
          </a:xfrm>
        </p:spPr>
        <p:txBody>
          <a:bodyPr>
            <a:normAutofit fontScale="62500" lnSpcReduction="20000"/>
          </a:bodyPr>
          <a:lstStyle/>
          <a:p>
            <a:pPr marL="0" indent="0">
              <a:buNone/>
            </a:pPr>
            <a:r>
              <a:rPr lang="en-US" sz="2400" dirty="0"/>
              <a:t>IU Health </a:t>
            </a:r>
          </a:p>
          <a:p>
            <a:pPr marL="0" indent="0">
              <a:buNone/>
            </a:pPr>
            <a:r>
              <a:rPr lang="en-US" sz="2400" dirty="0"/>
              <a:t>Bloomington  </a:t>
            </a:r>
          </a:p>
          <a:p>
            <a:pPr marL="0" indent="0">
              <a:buNone/>
            </a:pPr>
            <a:r>
              <a:rPr lang="en-US" sz="2400" dirty="0"/>
              <a:t>Hospital </a:t>
            </a:r>
          </a:p>
          <a:p>
            <a:endParaRPr lang="en-US" dirty="0"/>
          </a:p>
        </p:txBody>
      </p:sp>
      <p:sp>
        <p:nvSpPr>
          <p:cNvPr id="5" name="Right Arrow 4"/>
          <p:cNvSpPr/>
          <p:nvPr/>
        </p:nvSpPr>
        <p:spPr>
          <a:xfrm rot="2727195">
            <a:off x="2157582" y="3403478"/>
            <a:ext cx="1314958" cy="544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Right Arrow 5"/>
          <p:cNvSpPr/>
          <p:nvPr/>
        </p:nvSpPr>
        <p:spPr>
          <a:xfrm rot="7914313">
            <a:off x="3719626" y="3405442"/>
            <a:ext cx="1286352" cy="538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31794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3" y="1314450"/>
            <a:ext cx="6698521" cy="685800"/>
          </a:xfrm>
        </p:spPr>
        <p:txBody>
          <a:bodyPr>
            <a:noAutofit/>
          </a:bodyPr>
          <a:lstStyle/>
          <a:p>
            <a:r>
              <a:rPr lang="en-US" sz="3300" dirty="0"/>
              <a:t>Partnering is a community priority</a:t>
            </a:r>
          </a:p>
        </p:txBody>
      </p:sp>
      <p:sp>
        <p:nvSpPr>
          <p:cNvPr id="3" name="Content Placeholder 2"/>
          <p:cNvSpPr>
            <a:spLocks noGrp="1"/>
          </p:cNvSpPr>
          <p:nvPr>
            <p:ph sz="half" idx="1"/>
          </p:nvPr>
        </p:nvSpPr>
        <p:spPr>
          <a:xfrm>
            <a:off x="508134" y="2129459"/>
            <a:ext cx="3138844" cy="3258812"/>
          </a:xfrm>
        </p:spPr>
        <p:txBody>
          <a:bodyPr>
            <a:normAutofit fontScale="92500" lnSpcReduction="10000"/>
          </a:bodyPr>
          <a:lstStyle/>
          <a:p>
            <a:pPr marL="0" indent="0">
              <a:buNone/>
            </a:pPr>
            <a:r>
              <a:rPr lang="en-US" sz="1500" b="1" dirty="0"/>
              <a:t>Examples:</a:t>
            </a:r>
          </a:p>
          <a:p>
            <a:r>
              <a:rPr lang="en-US" sz="1500" dirty="0"/>
              <a:t>Catalyst for collective action started in early 80’s for people living with HIV - CAAG</a:t>
            </a:r>
          </a:p>
          <a:p>
            <a:r>
              <a:rPr lang="en-US" sz="1500" dirty="0"/>
              <a:t>Tobacco Coalition began 2001</a:t>
            </a:r>
          </a:p>
          <a:p>
            <a:r>
              <a:rPr lang="en-US" sz="1500" dirty="0"/>
              <a:t>2004 - Active Living Coalition </a:t>
            </a:r>
          </a:p>
          <a:p>
            <a:r>
              <a:rPr lang="en-US" sz="1500" dirty="0"/>
              <a:t>2009 - ACHIEVE </a:t>
            </a:r>
          </a:p>
          <a:p>
            <a:r>
              <a:rPr lang="en-US" sz="1500" dirty="0"/>
              <a:t>2015 - Community Health Assessment and Community Health Improvement (CHIP) teams 2015-2018 </a:t>
            </a:r>
          </a:p>
          <a:p>
            <a:r>
              <a:rPr lang="en-US" sz="1500" dirty="0"/>
              <a:t>Baby and Me, Tobacco Free 2016</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8904" y="2129459"/>
            <a:ext cx="2238200" cy="3011557"/>
          </a:xfrm>
        </p:spPr>
      </p:pic>
    </p:spTree>
    <p:extLst>
      <p:ext uri="{BB962C8B-B14F-4D97-AF65-F5344CB8AC3E}">
        <p14:creationId xmlns:p14="http://schemas.microsoft.com/office/powerpoint/2010/main" val="924748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85751" y="1314450"/>
            <a:ext cx="7018019" cy="990600"/>
          </a:xfrm>
        </p:spPr>
        <p:txBody>
          <a:bodyPr>
            <a:normAutofit fontScale="90000"/>
          </a:bodyPr>
          <a:lstStyle/>
          <a:p>
            <a:r>
              <a:rPr lang="en-US" dirty="0"/>
              <a:t>What is the Monroe County Tobacco Coalition?</a:t>
            </a:r>
          </a:p>
        </p:txBody>
      </p:sp>
      <p:sp>
        <p:nvSpPr>
          <p:cNvPr id="92164" name="Rectangle 4"/>
          <p:cNvSpPr>
            <a:spLocks noGrp="1" noChangeArrowheads="1"/>
          </p:cNvSpPr>
          <p:nvPr>
            <p:ph sz="half" idx="1"/>
          </p:nvPr>
        </p:nvSpPr>
        <p:spPr>
          <a:xfrm>
            <a:off x="508134" y="2477691"/>
            <a:ext cx="3138844" cy="3239794"/>
          </a:xfrm>
        </p:spPr>
        <p:txBody>
          <a:bodyPr>
            <a:normAutofit fontScale="92500" lnSpcReduction="10000"/>
          </a:bodyPr>
          <a:lstStyle/>
          <a:p>
            <a:pPr lvl="1"/>
            <a:r>
              <a:rPr lang="en-US" sz="1800" dirty="0"/>
              <a:t>Started in 2001 with grant from Indiana State Department of Health</a:t>
            </a:r>
          </a:p>
          <a:p>
            <a:pPr lvl="1"/>
            <a:r>
              <a:rPr lang="en-US" sz="1800" dirty="0"/>
              <a:t>Core members</a:t>
            </a:r>
          </a:p>
          <a:p>
            <a:pPr lvl="3"/>
            <a:r>
              <a:rPr lang="en-US" sz="1350" dirty="0"/>
              <a:t>IU Health Bloomington Hospital</a:t>
            </a:r>
          </a:p>
          <a:p>
            <a:pPr lvl="3"/>
            <a:r>
              <a:rPr lang="en-US" sz="1350" dirty="0"/>
              <a:t>Indiana University</a:t>
            </a:r>
          </a:p>
          <a:p>
            <a:pPr lvl="3"/>
            <a:r>
              <a:rPr lang="en-US" sz="1350" dirty="0"/>
              <a:t>City of Bloomington</a:t>
            </a:r>
          </a:p>
          <a:p>
            <a:pPr lvl="3"/>
            <a:r>
              <a:rPr lang="en-US" sz="1350" dirty="0"/>
              <a:t>Monroe County Health Department</a:t>
            </a:r>
          </a:p>
          <a:p>
            <a:pPr lvl="3"/>
            <a:endParaRPr lang="en-US" sz="1350" dirty="0"/>
          </a:p>
          <a:p>
            <a:pPr lvl="1"/>
            <a:endParaRPr lang="en-US" dirty="0"/>
          </a:p>
        </p:txBody>
      </p:sp>
      <p:pic>
        <p:nvPicPr>
          <p:cNvPr id="2" name="Content Placeholder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68976" y="2567775"/>
            <a:ext cx="2708294" cy="2841598"/>
          </a:xfrm>
        </p:spPr>
      </p:pic>
    </p:spTree>
    <p:extLst>
      <p:ext uri="{BB962C8B-B14F-4D97-AF65-F5344CB8AC3E}">
        <p14:creationId xmlns:p14="http://schemas.microsoft.com/office/powerpoint/2010/main" val="2217101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Smoking Risks</a:t>
            </a:r>
          </a:p>
        </p:txBody>
      </p:sp>
      <p:sp>
        <p:nvSpPr>
          <p:cNvPr id="3" name="Content Placeholder 2"/>
          <p:cNvSpPr>
            <a:spLocks noGrp="1"/>
          </p:cNvSpPr>
          <p:nvPr>
            <p:ph sz="half" idx="1"/>
          </p:nvPr>
        </p:nvSpPr>
        <p:spPr>
          <a:xfrm>
            <a:off x="508134" y="2155964"/>
            <a:ext cx="3138844" cy="3232307"/>
          </a:xfrm>
        </p:spPr>
        <p:txBody>
          <a:bodyPr>
            <a:normAutofit fontScale="85000" lnSpcReduction="20000"/>
          </a:bodyPr>
          <a:lstStyle/>
          <a:p>
            <a:r>
              <a:rPr lang="en-US" sz="2400" dirty="0"/>
              <a:t>Indiana Challenges</a:t>
            </a:r>
          </a:p>
          <a:p>
            <a:pPr lvl="1"/>
            <a:r>
              <a:rPr lang="en-US" sz="2250" dirty="0"/>
              <a:t>Neonatal mortality</a:t>
            </a:r>
          </a:p>
          <a:p>
            <a:pPr lvl="1"/>
            <a:r>
              <a:rPr lang="en-US" sz="2250" dirty="0"/>
              <a:t>Smoking rates</a:t>
            </a:r>
          </a:p>
          <a:p>
            <a:pPr marL="342900" lvl="1" indent="0">
              <a:buNone/>
            </a:pPr>
            <a:endParaRPr lang="en-US" sz="2250" dirty="0"/>
          </a:p>
          <a:p>
            <a:r>
              <a:rPr lang="en-US" sz="2700" dirty="0"/>
              <a:t>Monroe County</a:t>
            </a:r>
          </a:p>
          <a:p>
            <a:pPr lvl="1"/>
            <a:r>
              <a:rPr lang="en-US" sz="2250" dirty="0"/>
              <a:t>Stats better</a:t>
            </a:r>
          </a:p>
          <a:p>
            <a:pPr lvl="1"/>
            <a:r>
              <a:rPr lang="en-US" sz="2250" dirty="0"/>
              <a:t>High numbers of students may sway data</a:t>
            </a:r>
          </a:p>
          <a:p>
            <a:pPr lvl="2"/>
            <a:endParaRPr lang="en-US" sz="2700" dirty="0"/>
          </a:p>
          <a:p>
            <a:pPr lvl="1"/>
            <a:endParaRPr lang="en-US" dirty="0"/>
          </a:p>
        </p:txBody>
      </p:sp>
      <p:pic>
        <p:nvPicPr>
          <p:cNvPr id="5" name="Content Placeholder 4"/>
          <p:cNvPicPr>
            <a:picLocks noGrp="1" noChangeAspect="1"/>
          </p:cNvPicPr>
          <p:nvPr>
            <p:ph sz="half" idx="2"/>
          </p:nvPr>
        </p:nvPicPr>
        <p:blipFill>
          <a:blip r:embed="rId3"/>
          <a:stretch>
            <a:fillRect/>
          </a:stretch>
        </p:blipFill>
        <p:spPr>
          <a:xfrm>
            <a:off x="4492488" y="1940615"/>
            <a:ext cx="2146852" cy="2363004"/>
          </a:xfrm>
          <a:prstGeom prst="rect">
            <a:avLst/>
          </a:prstGeom>
        </p:spPr>
      </p:pic>
      <p:sp>
        <p:nvSpPr>
          <p:cNvPr id="6" name="Rectangle 5"/>
          <p:cNvSpPr/>
          <p:nvPr/>
        </p:nvSpPr>
        <p:spPr>
          <a:xfrm>
            <a:off x="4661453" y="4452706"/>
            <a:ext cx="2218690"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555555"/>
                </a:solidFill>
                <a:effectLst/>
                <a:uLnTx/>
                <a:uFillTx/>
                <a:latin typeface="Open Sans"/>
                <a:ea typeface="+mn-ea"/>
                <a:cs typeface="+mn-cs"/>
              </a:rPr>
              <a:t>Data Source: Community Commons</a:t>
            </a:r>
            <a:r>
              <a:rPr kumimoji="0" lang="en-US" sz="900" b="0" i="1" u="none" strike="noStrike" kern="1200" cap="none" spc="0" normalizeH="0" baseline="0" noProof="0" dirty="0">
                <a:ln>
                  <a:noFill/>
                </a:ln>
                <a:solidFill>
                  <a:prstClr val="black">
                    <a:lumMod val="50000"/>
                    <a:lumOff val="50000"/>
                  </a:prstClr>
                </a:solidFill>
                <a:effectLst/>
                <a:uLnTx/>
                <a:uFillTx/>
                <a:latin typeface="Open Sans"/>
                <a:ea typeface="+mn-ea"/>
                <a:cs typeface="+mn-cs"/>
              </a:rPr>
              <a:t>, </a:t>
            </a:r>
            <a:r>
              <a:rPr kumimoji="0" lang="en-US" sz="900" b="0"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rPr>
              <a:t>Age 18+ by County, BRFSS 2006-12</a:t>
            </a:r>
          </a:p>
        </p:txBody>
      </p:sp>
    </p:spTree>
    <p:extLst>
      <p:ext uri="{BB962C8B-B14F-4D97-AF65-F5344CB8AC3E}">
        <p14:creationId xmlns:p14="http://schemas.microsoft.com/office/powerpoint/2010/main" val="2575336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08134" y="1314450"/>
            <a:ext cx="6449180" cy="1163242"/>
          </a:xfrm>
        </p:spPr>
        <p:txBody>
          <a:bodyPr>
            <a:normAutofit fontScale="90000"/>
          </a:bodyPr>
          <a:lstStyle/>
          <a:p>
            <a:r>
              <a:rPr lang="en-US" sz="2325" u="sng" dirty="0"/>
              <a:t>History and Achievements</a:t>
            </a:r>
            <a:br>
              <a:rPr lang="en-US" sz="2325" u="sng" dirty="0"/>
            </a:br>
            <a:r>
              <a:rPr lang="en-US" sz="5025" dirty="0"/>
              <a:t>Smoking Bans</a:t>
            </a:r>
            <a:br>
              <a:rPr lang="en-US" sz="5025" dirty="0"/>
            </a:br>
            <a:endParaRPr lang="en-US" sz="5025" dirty="0"/>
          </a:p>
        </p:txBody>
      </p:sp>
      <p:sp>
        <p:nvSpPr>
          <p:cNvPr id="92164" name="Rectangle 4"/>
          <p:cNvSpPr>
            <a:spLocks noGrp="1" noChangeArrowheads="1"/>
          </p:cNvSpPr>
          <p:nvPr>
            <p:ph sz="half" idx="1"/>
          </p:nvPr>
        </p:nvSpPr>
        <p:spPr>
          <a:xfrm>
            <a:off x="508134" y="2367998"/>
            <a:ext cx="3126607" cy="3458818"/>
          </a:xfrm>
        </p:spPr>
        <p:txBody>
          <a:bodyPr>
            <a:normAutofit fontScale="70000" lnSpcReduction="20000"/>
          </a:bodyPr>
          <a:lstStyle/>
          <a:p>
            <a:pPr lvl="2"/>
            <a:r>
              <a:rPr lang="en-US" sz="2175" dirty="0"/>
              <a:t>Bloomington first city in Indiana with comprehensive ban (2005)</a:t>
            </a:r>
          </a:p>
          <a:p>
            <a:pPr lvl="3"/>
            <a:r>
              <a:rPr lang="en-US" sz="2175" dirty="0"/>
              <a:t>All public places</a:t>
            </a:r>
          </a:p>
          <a:p>
            <a:pPr lvl="3"/>
            <a:r>
              <a:rPr lang="en-US" sz="2175" dirty="0"/>
              <a:t>Workplaces</a:t>
            </a:r>
          </a:p>
          <a:p>
            <a:pPr lvl="3"/>
            <a:r>
              <a:rPr lang="en-US" sz="2175" dirty="0"/>
              <a:t>Bars</a:t>
            </a:r>
          </a:p>
          <a:p>
            <a:pPr lvl="3"/>
            <a:r>
              <a:rPr lang="en-US" sz="2175" dirty="0"/>
              <a:t>Private clubs</a:t>
            </a:r>
          </a:p>
          <a:p>
            <a:pPr lvl="3"/>
            <a:r>
              <a:rPr lang="en-US" sz="2175" dirty="0"/>
              <a:t>Vaping included in ordinance in April, 2017</a:t>
            </a:r>
          </a:p>
          <a:p>
            <a:pPr lvl="2"/>
            <a:endParaRPr lang="en-US" sz="1500" dirty="0"/>
          </a:p>
          <a:p>
            <a:pPr marL="685800" lvl="2" indent="0">
              <a:buNone/>
            </a:pPr>
            <a:endParaRPr lang="en-US" dirty="0"/>
          </a:p>
        </p:txBody>
      </p:sp>
      <p:sp>
        <p:nvSpPr>
          <p:cNvPr id="92165" name="Rectangle 5"/>
          <p:cNvSpPr>
            <a:spLocks noGrp="1" noChangeArrowheads="1"/>
          </p:cNvSpPr>
          <p:nvPr>
            <p:ph sz="half" idx="2"/>
          </p:nvPr>
        </p:nvSpPr>
        <p:spPr>
          <a:xfrm>
            <a:off x="3818472" y="2367998"/>
            <a:ext cx="3138843" cy="3020275"/>
          </a:xfrm>
        </p:spPr>
        <p:txBody>
          <a:bodyPr>
            <a:normAutofit fontScale="70000" lnSpcReduction="20000"/>
          </a:bodyPr>
          <a:lstStyle/>
          <a:p>
            <a:pPr lvl="2"/>
            <a:r>
              <a:rPr lang="en-US" sz="2175" dirty="0"/>
              <a:t> Indiana University – smoke free 2007</a:t>
            </a:r>
          </a:p>
          <a:p>
            <a:pPr lvl="2"/>
            <a:r>
              <a:rPr lang="en-US" sz="2175" dirty="0"/>
              <a:t>Smoking in Cars with children – County 2009</a:t>
            </a:r>
          </a:p>
          <a:p>
            <a:pPr marL="685800" lvl="2" indent="0">
              <a:buNone/>
            </a:pPr>
            <a:endParaRPr lang="en-US"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278" y="3948320"/>
            <a:ext cx="2081627" cy="1580322"/>
          </a:xfrm>
          <a:prstGeom prst="rect">
            <a:avLst/>
          </a:prstGeom>
        </p:spPr>
      </p:pic>
    </p:spTree>
    <p:extLst>
      <p:ext uri="{BB962C8B-B14F-4D97-AF65-F5344CB8AC3E}">
        <p14:creationId xmlns:p14="http://schemas.microsoft.com/office/powerpoint/2010/main" val="309814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1164431"/>
          </a:xfrm>
          <a:prstGeom prst="rect">
            <a:avLst/>
          </a:prstGeom>
        </p:spPr>
      </p:pic>
      <p:sp>
        <p:nvSpPr>
          <p:cNvPr id="23" name="TextBox 22"/>
          <p:cNvSpPr txBox="1"/>
          <p:nvPr/>
        </p:nvSpPr>
        <p:spPr>
          <a:xfrm>
            <a:off x="478971" y="1128011"/>
            <a:ext cx="4572000" cy="646331"/>
          </a:xfrm>
          <a:prstGeom prst="rect">
            <a:avLst/>
          </a:prstGeom>
          <a:noFill/>
        </p:spPr>
        <p:txBody>
          <a:bodyPr wrap="square" rtlCol="0">
            <a:spAutoFit/>
          </a:bodyPr>
          <a:lstStyle/>
          <a:p>
            <a:r>
              <a:rPr lang="en-US" sz="3600" b="1" dirty="0">
                <a:solidFill>
                  <a:schemeClr val="bg1"/>
                </a:solidFill>
              </a:rPr>
              <a:t>Learning Objectives</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sp>
        <p:nvSpPr>
          <p:cNvPr id="2" name="TextBox 1"/>
          <p:cNvSpPr txBox="1"/>
          <p:nvPr/>
        </p:nvSpPr>
        <p:spPr>
          <a:xfrm>
            <a:off x="478971" y="2304671"/>
            <a:ext cx="7753082" cy="3046988"/>
          </a:xfrm>
          <a:prstGeom prst="rect">
            <a:avLst/>
          </a:prstGeom>
          <a:noFill/>
        </p:spPr>
        <p:txBody>
          <a:bodyPr wrap="square" rtlCol="0">
            <a:spAutoFit/>
          </a:bodyPr>
          <a:lstStyle/>
          <a:p>
            <a:pPr marL="342900" lvl="0" indent="-342900">
              <a:buFont typeface="Courier New" panose="02070309020205020404" pitchFamily="49" charset="0"/>
              <a:buChar char="o"/>
            </a:pPr>
            <a:r>
              <a:rPr lang="en-US" sz="2400" dirty="0"/>
              <a:t>Participants will have increased knowledge of how to leverage cross-sectoral partnerships to advance smoke-free public housing in their communities.</a:t>
            </a:r>
          </a:p>
          <a:p>
            <a:pPr marL="342900" lvl="0" indent="-342900">
              <a:buFont typeface="Courier New" panose="02070309020205020404" pitchFamily="49" charset="0"/>
              <a:buChar char="o"/>
            </a:pPr>
            <a:endParaRPr lang="en-US" sz="2400" dirty="0"/>
          </a:p>
          <a:p>
            <a:pPr marL="342900" lvl="0" indent="-342900">
              <a:buFont typeface="Courier New" panose="02070309020205020404" pitchFamily="49" charset="0"/>
              <a:buChar char="o"/>
            </a:pPr>
            <a:r>
              <a:rPr lang="en-US" sz="2400" dirty="0"/>
              <a:t>Participants will identify the facilitators and barriers local health departments may face in developing cross-sectoral partnerships to promote smoke-free public housing policies in their communities.</a:t>
            </a:r>
          </a:p>
        </p:txBody>
      </p:sp>
    </p:spTree>
    <p:extLst>
      <p:ext uri="{BB962C8B-B14F-4D97-AF65-F5344CB8AC3E}">
        <p14:creationId xmlns:p14="http://schemas.microsoft.com/office/powerpoint/2010/main" val="813403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20" y="841077"/>
            <a:ext cx="6806394" cy="628650"/>
          </a:xfrm>
        </p:spPr>
        <p:txBody>
          <a:bodyPr>
            <a:normAutofit fontScale="90000"/>
          </a:bodyPr>
          <a:lstStyle/>
          <a:p>
            <a:r>
              <a:rPr lang="en-US" dirty="0"/>
              <a:t>Tobacco Coalition Classes Support…</a:t>
            </a:r>
          </a:p>
        </p:txBody>
      </p:sp>
      <p:sp>
        <p:nvSpPr>
          <p:cNvPr id="3" name="Content Placeholder 2"/>
          <p:cNvSpPr>
            <a:spLocks noGrp="1"/>
          </p:cNvSpPr>
          <p:nvPr>
            <p:ph idx="1"/>
          </p:nvPr>
        </p:nvSpPr>
        <p:spPr>
          <a:xfrm>
            <a:off x="508134" y="1961966"/>
            <a:ext cx="4052437" cy="4054958"/>
          </a:xfrm>
        </p:spPr>
        <p:txBody>
          <a:bodyPr>
            <a:normAutofit/>
          </a:bodyPr>
          <a:lstStyle/>
          <a:p>
            <a:r>
              <a:rPr lang="en-US" sz="1800" dirty="0"/>
              <a:t>Weekly classes </a:t>
            </a:r>
          </a:p>
          <a:p>
            <a:pPr lvl="1"/>
            <a:r>
              <a:rPr lang="en-US" sz="1400" dirty="0"/>
              <a:t>(multiple sites and times)</a:t>
            </a:r>
          </a:p>
          <a:p>
            <a:pPr lvl="1"/>
            <a:r>
              <a:rPr lang="en-US" sz="1400" dirty="0"/>
              <a:t>Instructors from  all core coalition agencies</a:t>
            </a:r>
          </a:p>
          <a:p>
            <a:pPr lvl="1"/>
            <a:r>
              <a:rPr lang="en-US" sz="1400" dirty="0"/>
              <a:t>nicotine replacement therapy</a:t>
            </a:r>
          </a:p>
          <a:p>
            <a:pPr lvl="2"/>
            <a:r>
              <a:rPr lang="en-US" dirty="0"/>
              <a:t>Hospital foundation </a:t>
            </a:r>
          </a:p>
          <a:p>
            <a:r>
              <a:rPr lang="en-US" sz="1800" dirty="0"/>
              <a:t>Community Agencies</a:t>
            </a:r>
          </a:p>
          <a:p>
            <a:pPr lvl="1"/>
            <a:r>
              <a:rPr lang="en-US" sz="1400" dirty="0"/>
              <a:t>Classes done at non-profit, such as Housing Authority on and off</a:t>
            </a:r>
          </a:p>
          <a:p>
            <a:pPr lvl="1"/>
            <a:r>
              <a:rPr lang="en-US" sz="1400" dirty="0"/>
              <a:t>Local businesses</a:t>
            </a:r>
          </a:p>
          <a:p>
            <a:r>
              <a:rPr lang="en-US" sz="1800" dirty="0"/>
              <a:t>One-on-One</a:t>
            </a:r>
          </a:p>
          <a:p>
            <a:pPr lvl="2"/>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170" y="2171700"/>
            <a:ext cx="2104902" cy="2743200"/>
          </a:xfrm>
          <a:prstGeom prst="rect">
            <a:avLst/>
          </a:prstGeom>
          <a:ln w="285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79365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25" y="1190625"/>
            <a:ext cx="6449180" cy="990600"/>
          </a:xfrm>
        </p:spPr>
        <p:txBody>
          <a:bodyPr>
            <a:normAutofit/>
          </a:bodyPr>
          <a:lstStyle/>
          <a:p>
            <a:r>
              <a:rPr lang="en-US" sz="4050" dirty="0"/>
              <a:t>Lost funding, but…..</a:t>
            </a:r>
          </a:p>
        </p:txBody>
      </p:sp>
      <p:sp>
        <p:nvSpPr>
          <p:cNvPr id="3" name="Content Placeholder 2"/>
          <p:cNvSpPr>
            <a:spLocks noGrp="1"/>
          </p:cNvSpPr>
          <p:nvPr>
            <p:ph idx="1"/>
          </p:nvPr>
        </p:nvSpPr>
        <p:spPr>
          <a:xfrm>
            <a:off x="2068830" y="2448823"/>
            <a:ext cx="4888484" cy="3266177"/>
          </a:xfrm>
        </p:spPr>
        <p:txBody>
          <a:bodyPr>
            <a:normAutofit fontScale="92500"/>
          </a:bodyPr>
          <a:lstStyle/>
          <a:p>
            <a:r>
              <a:rPr lang="en-US" sz="2700" dirty="0"/>
              <a:t>Kept cessation classes going</a:t>
            </a:r>
          </a:p>
          <a:p>
            <a:r>
              <a:rPr lang="en-US" sz="2700" dirty="0"/>
              <a:t>Coalition continued to meet</a:t>
            </a:r>
          </a:p>
          <a:p>
            <a:pPr marL="0" indent="0">
              <a:buNone/>
            </a:pPr>
            <a:endParaRPr lang="en-US" sz="2700" dirty="0"/>
          </a:p>
          <a:p>
            <a:pPr lvl="1"/>
            <a:r>
              <a:rPr lang="en-US" sz="2100" dirty="0"/>
              <a:t>(not as frequently)</a:t>
            </a:r>
          </a:p>
          <a:p>
            <a:pPr lvl="1"/>
            <a:r>
              <a:rPr lang="en-US" sz="2100" dirty="0"/>
              <a:t>Educate ourselves and each other</a:t>
            </a:r>
          </a:p>
          <a:p>
            <a:pPr lvl="1"/>
            <a:r>
              <a:rPr lang="en-US" sz="2100" dirty="0"/>
              <a:t>Work on  vaping, youth and smoking, other issues</a:t>
            </a:r>
          </a:p>
          <a:p>
            <a:pPr lvl="3"/>
            <a:endParaRPr lang="en-US" sz="1050" dirty="0"/>
          </a:p>
          <a:p>
            <a:pPr lvl="3"/>
            <a:endParaRPr lang="en-US" dirty="0"/>
          </a:p>
          <a:p>
            <a:pPr marL="1028700" lvl="3" indent="0">
              <a:buNone/>
            </a:pPr>
            <a:endParaRPr lang="en-US" dirty="0"/>
          </a:p>
          <a:p>
            <a:pPr lvl="2"/>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22" y="2305050"/>
            <a:ext cx="1645920" cy="2781300"/>
          </a:xfrm>
          <a:prstGeom prst="rect">
            <a:avLst/>
          </a:prstGeom>
        </p:spPr>
      </p:pic>
    </p:spTree>
    <p:extLst>
      <p:ext uri="{BB962C8B-B14F-4D97-AF65-F5344CB8AC3E}">
        <p14:creationId xmlns:p14="http://schemas.microsoft.com/office/powerpoint/2010/main" val="2410725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134" y="1314450"/>
            <a:ext cx="6449180" cy="888521"/>
          </a:xfrm>
        </p:spPr>
        <p:txBody>
          <a:bodyPr>
            <a:normAutofit/>
          </a:bodyPr>
          <a:lstStyle/>
          <a:p>
            <a:r>
              <a:rPr lang="en-US" sz="3600" dirty="0"/>
              <a:t>Lost funding, but…..</a:t>
            </a:r>
          </a:p>
        </p:txBody>
      </p:sp>
      <p:sp>
        <p:nvSpPr>
          <p:cNvPr id="3" name="Content Placeholder 2"/>
          <p:cNvSpPr>
            <a:spLocks noGrp="1"/>
          </p:cNvSpPr>
          <p:nvPr>
            <p:ph sz="half" idx="1"/>
          </p:nvPr>
        </p:nvSpPr>
        <p:spPr>
          <a:xfrm>
            <a:off x="0" y="2332367"/>
            <a:ext cx="4530328" cy="3474571"/>
          </a:xfrm>
        </p:spPr>
        <p:txBody>
          <a:bodyPr>
            <a:normAutofit lnSpcReduction="10000"/>
          </a:bodyPr>
          <a:lstStyle/>
          <a:p>
            <a:pPr lvl="1"/>
            <a:r>
              <a:rPr lang="en-US" sz="2250" dirty="0"/>
              <a:t>Kept eyes on upcoming smoking requirements for public housing</a:t>
            </a:r>
          </a:p>
          <a:p>
            <a:pPr lvl="2"/>
            <a:endParaRPr lang="en-US" sz="1650" dirty="0"/>
          </a:p>
          <a:p>
            <a:pPr lvl="2"/>
            <a:r>
              <a:rPr lang="en-US" sz="1650" dirty="0"/>
              <a:t>Offered to reinitiate smoking cessation classes at the Bloomington Housing Authority</a:t>
            </a:r>
          </a:p>
          <a:p>
            <a:pPr lvl="2"/>
            <a:r>
              <a:rPr lang="en-US" sz="1650" dirty="0"/>
              <a:t>Housing staff showed interest in becoming facilitators</a:t>
            </a:r>
          </a:p>
          <a:p>
            <a:pPr lvl="3"/>
            <a:r>
              <a:rPr lang="en-US" sz="1500" b="1" dirty="0"/>
              <a:t>Facilitated attendance in  beginning cessation training</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30329" y="1880981"/>
            <a:ext cx="2695419" cy="3359426"/>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792" y="3456646"/>
            <a:ext cx="874644" cy="892137"/>
          </a:xfrm>
          <a:prstGeom prst="rect">
            <a:avLst/>
          </a:prstGeom>
        </p:spPr>
      </p:pic>
    </p:spTree>
    <p:extLst>
      <p:ext uri="{BB962C8B-B14F-4D97-AF65-F5344CB8AC3E}">
        <p14:creationId xmlns:p14="http://schemas.microsoft.com/office/powerpoint/2010/main" val="26271246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a:t>“Community” Tobacco Cessation Facilitator Training</a:t>
            </a:r>
          </a:p>
        </p:txBody>
      </p:sp>
      <p:sp>
        <p:nvSpPr>
          <p:cNvPr id="96259" name="Rectangle 3"/>
          <p:cNvSpPr>
            <a:spLocks noGrp="1" noChangeArrowheads="1"/>
          </p:cNvSpPr>
          <p:nvPr>
            <p:ph idx="1"/>
          </p:nvPr>
        </p:nvSpPr>
        <p:spPr/>
        <p:txBody>
          <a:bodyPr>
            <a:normAutofit/>
          </a:bodyPr>
          <a:lstStyle/>
          <a:p>
            <a:r>
              <a:rPr lang="en-US" sz="2100" dirty="0"/>
              <a:t>Coalition created in-depth training</a:t>
            </a:r>
          </a:p>
          <a:p>
            <a:r>
              <a:rPr lang="en-US" sz="2100" dirty="0"/>
              <a:t>Curriculum rebuilt</a:t>
            </a:r>
          </a:p>
          <a:p>
            <a:r>
              <a:rPr lang="en-US" sz="2100" dirty="0"/>
              <a:t>Different member agencies did training</a:t>
            </a:r>
          </a:p>
          <a:p>
            <a:pPr lvl="1"/>
            <a:r>
              <a:rPr lang="en-US" sz="1800" dirty="0"/>
              <a:t>IU Health Bloomington</a:t>
            </a:r>
          </a:p>
          <a:p>
            <a:pPr lvl="1"/>
            <a:r>
              <a:rPr lang="en-US" sz="1800" dirty="0"/>
              <a:t>Indiana University</a:t>
            </a:r>
          </a:p>
          <a:p>
            <a:pPr lvl="1"/>
            <a:r>
              <a:rPr lang="en-US" sz="1800" dirty="0"/>
              <a:t>City of Bloomington</a:t>
            </a:r>
          </a:p>
          <a:p>
            <a:pPr lvl="1"/>
            <a:r>
              <a:rPr lang="en-US" sz="1800" dirty="0"/>
              <a:t>Monroe County Health Department</a:t>
            </a:r>
          </a:p>
          <a:p>
            <a:pPr lvl="1"/>
            <a:r>
              <a:rPr lang="en-US" sz="1800" dirty="0"/>
              <a:t>Volunteers in Medicine</a:t>
            </a:r>
          </a:p>
          <a:p>
            <a:pPr lvl="1"/>
            <a:endParaRPr lang="en-US" dirty="0"/>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752" y="2314161"/>
            <a:ext cx="2103120" cy="2229678"/>
          </a:xfrm>
          <a:prstGeom prst="rect">
            <a:avLst/>
          </a:prstGeom>
        </p:spPr>
      </p:pic>
    </p:spTree>
    <p:extLst>
      <p:ext uri="{BB962C8B-B14F-4D97-AF65-F5344CB8AC3E}">
        <p14:creationId xmlns:p14="http://schemas.microsoft.com/office/powerpoint/2010/main" val="3351730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9020" y="2177092"/>
            <a:ext cx="4097116" cy="3515048"/>
          </a:xfrm>
        </p:spPr>
        <p:txBody>
          <a:bodyPr>
            <a:normAutofit fontScale="92500" lnSpcReduction="20000"/>
          </a:bodyPr>
          <a:lstStyle/>
          <a:p>
            <a:r>
              <a:rPr lang="en-US" sz="3000" u="sng" dirty="0"/>
              <a:t>Sustainable Programs</a:t>
            </a:r>
          </a:p>
          <a:p>
            <a:endParaRPr lang="en-US" sz="1800" u="sng" dirty="0"/>
          </a:p>
          <a:p>
            <a:pPr lvl="1"/>
            <a:r>
              <a:rPr lang="en-US" sz="1800" dirty="0"/>
              <a:t>Housing Authority staff members </a:t>
            </a:r>
          </a:p>
          <a:p>
            <a:pPr lvl="2"/>
            <a:r>
              <a:rPr lang="en-US" sz="1800" dirty="0"/>
              <a:t>trained to do tobacco facilitation </a:t>
            </a:r>
          </a:p>
          <a:p>
            <a:pPr lvl="2"/>
            <a:r>
              <a:rPr lang="en-US" sz="1800" dirty="0"/>
              <a:t>have complete curriculum </a:t>
            </a:r>
          </a:p>
          <a:p>
            <a:pPr marL="685800" lvl="2" indent="0">
              <a:buNone/>
            </a:pPr>
            <a:endParaRPr lang="en-US" sz="1500" dirty="0"/>
          </a:p>
          <a:p>
            <a:pPr lvl="1"/>
            <a:r>
              <a:rPr lang="en-US" sz="1800" dirty="0"/>
              <a:t>Tobacco Coalition </a:t>
            </a:r>
          </a:p>
          <a:p>
            <a:pPr lvl="2"/>
            <a:r>
              <a:rPr lang="en-US" sz="1800" b="1" dirty="0"/>
              <a:t>Provides Support</a:t>
            </a:r>
          </a:p>
          <a:p>
            <a:pPr lvl="2"/>
            <a:r>
              <a:rPr lang="en-US" sz="1800" b="1" dirty="0"/>
              <a:t>Will help as needed</a:t>
            </a:r>
          </a:p>
          <a:p>
            <a:pPr lvl="2"/>
            <a:endParaRPr lang="en-US" sz="1500" b="1"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64" y="1003323"/>
            <a:ext cx="3335656" cy="3520656"/>
          </a:xfrm>
          <a:prstGeom prst="rect">
            <a:avLst/>
          </a:prstGeom>
        </p:spPr>
      </p:pic>
    </p:spTree>
    <p:extLst>
      <p:ext uri="{BB962C8B-B14F-4D97-AF65-F5344CB8AC3E}">
        <p14:creationId xmlns:p14="http://schemas.microsoft.com/office/powerpoint/2010/main" val="3524076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u="sng" dirty="0"/>
            </a:br>
            <a:r>
              <a:rPr lang="en-US" u="sng" dirty="0"/>
              <a:t>Monroe County Tobacco Coalition </a:t>
            </a:r>
            <a:br>
              <a:rPr lang="en-US" u="sng" dirty="0"/>
            </a:br>
            <a:endParaRPr lang="en-US" u="sng" dirty="0"/>
          </a:p>
        </p:txBody>
      </p:sp>
      <p:sp>
        <p:nvSpPr>
          <p:cNvPr id="3" name="Content Placeholder 2"/>
          <p:cNvSpPr>
            <a:spLocks noGrp="1"/>
          </p:cNvSpPr>
          <p:nvPr>
            <p:ph sz="half" idx="1"/>
          </p:nvPr>
        </p:nvSpPr>
        <p:spPr>
          <a:xfrm>
            <a:off x="508133" y="2125535"/>
            <a:ext cx="3593349" cy="4293019"/>
          </a:xfrm>
        </p:spPr>
        <p:txBody>
          <a:bodyPr>
            <a:normAutofit lnSpcReduction="10000"/>
          </a:bodyPr>
          <a:lstStyle/>
          <a:p>
            <a:r>
              <a:rPr lang="en-US" sz="1900" dirty="0"/>
              <a:t>Funded for 2017-2019</a:t>
            </a:r>
          </a:p>
          <a:p>
            <a:r>
              <a:rPr lang="en-US" sz="1900" dirty="0"/>
              <a:t>Coordinator placed at IU Health Bloomington Hospital</a:t>
            </a:r>
          </a:p>
          <a:p>
            <a:pPr lvl="1"/>
            <a:r>
              <a:rPr lang="en-US" sz="1700" dirty="0"/>
              <a:t>Project examples</a:t>
            </a:r>
          </a:p>
          <a:p>
            <a:pPr lvl="2"/>
            <a:r>
              <a:rPr lang="en-US" sz="1300" dirty="0"/>
              <a:t>Educating public housing officials</a:t>
            </a:r>
          </a:p>
          <a:p>
            <a:pPr lvl="2"/>
            <a:r>
              <a:rPr lang="en-US" sz="1300" dirty="0"/>
              <a:t>Growing coalition</a:t>
            </a:r>
          </a:p>
          <a:p>
            <a:pPr lvl="2"/>
            <a:r>
              <a:rPr lang="en-US" sz="1300" dirty="0"/>
              <a:t>Monitoring points of sale for marketing to children</a:t>
            </a:r>
          </a:p>
          <a:p>
            <a:pPr lvl="2"/>
            <a:r>
              <a:rPr lang="en-US" sz="1300" dirty="0"/>
              <a:t>Other project</a:t>
            </a:r>
          </a:p>
          <a:p>
            <a:r>
              <a:rPr lang="en-US" sz="1900" dirty="0"/>
              <a:t>Coalition members continue cessation classes </a:t>
            </a:r>
          </a:p>
          <a:p>
            <a:pPr lvl="1"/>
            <a:r>
              <a:rPr lang="en-US" sz="1700" dirty="0"/>
              <a:t>(not funded by state</a:t>
            </a:r>
            <a:r>
              <a:rPr lang="en-US" sz="1400" dirty="0"/>
              <a:t>)</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2725987"/>
            <a:ext cx="2750344" cy="2310639"/>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159" y="920146"/>
            <a:ext cx="1481627" cy="788608"/>
          </a:xfrm>
          <a:prstGeom prst="rect">
            <a:avLst/>
          </a:prstGeom>
        </p:spPr>
      </p:pic>
    </p:spTree>
    <p:extLst>
      <p:ext uri="{BB962C8B-B14F-4D97-AF65-F5344CB8AC3E}">
        <p14:creationId xmlns:p14="http://schemas.microsoft.com/office/powerpoint/2010/main" val="29254381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933448" y="62589"/>
            <a:ext cx="5277104" cy="1634490"/>
          </a:xfrm>
        </p:spPr>
        <p:txBody>
          <a:bodyPr>
            <a:normAutofit/>
          </a:bodyPr>
          <a:lstStyle/>
          <a:p>
            <a:pPr algn="ctr"/>
            <a:r>
              <a:rPr lang="en-US" sz="6600" dirty="0"/>
              <a:t>Thank you!</a:t>
            </a:r>
          </a:p>
        </p:txBody>
      </p:sp>
      <p:sp>
        <p:nvSpPr>
          <p:cNvPr id="10" name="Text Placeholder 9"/>
          <p:cNvSpPr>
            <a:spLocks noGrp="1"/>
          </p:cNvSpPr>
          <p:nvPr>
            <p:ph type="body" idx="1"/>
          </p:nvPr>
        </p:nvSpPr>
        <p:spPr>
          <a:xfrm>
            <a:off x="627354" y="1972287"/>
            <a:ext cx="6347715" cy="4145872"/>
          </a:xfrm>
        </p:spPr>
        <p:txBody>
          <a:bodyPr>
            <a:normAutofit/>
          </a:bodyPr>
          <a:lstStyle/>
          <a:p>
            <a:pPr>
              <a:spcBef>
                <a:spcPts val="0"/>
              </a:spcBef>
            </a:pPr>
            <a:r>
              <a:rPr lang="fi-FI" sz="1800" b="1" dirty="0">
                <a:solidFill>
                  <a:schemeClr val="tx1"/>
                </a:solidFill>
              </a:rPr>
              <a:t>Kathy Hewett</a:t>
            </a:r>
          </a:p>
          <a:p>
            <a:pPr>
              <a:spcBef>
                <a:spcPts val="0"/>
              </a:spcBef>
            </a:pPr>
            <a:r>
              <a:rPr lang="en-US" sz="1800" dirty="0">
                <a:solidFill>
                  <a:schemeClr val="tx1"/>
                </a:solidFill>
              </a:rPr>
              <a:t>Lead Health Educator and Accreditation Coordinator </a:t>
            </a:r>
            <a:endParaRPr lang="fi-FI" sz="1800" dirty="0">
              <a:solidFill>
                <a:schemeClr val="tx1"/>
              </a:solidFill>
            </a:endParaRPr>
          </a:p>
          <a:p>
            <a:pPr>
              <a:spcBef>
                <a:spcPts val="0"/>
              </a:spcBef>
            </a:pPr>
            <a:r>
              <a:rPr lang="en-US" sz="1800" dirty="0">
                <a:solidFill>
                  <a:schemeClr val="tx1"/>
                </a:solidFill>
              </a:rPr>
              <a:t>Monroe County Health Department </a:t>
            </a:r>
          </a:p>
          <a:p>
            <a:pPr>
              <a:spcBef>
                <a:spcPts val="0"/>
              </a:spcBef>
            </a:pPr>
            <a:r>
              <a:rPr lang="en-US" sz="1800" dirty="0">
                <a:solidFill>
                  <a:schemeClr val="tx1"/>
                </a:solidFill>
              </a:rPr>
              <a:t>119 W 7th St Bloomington, IN 47404</a:t>
            </a:r>
            <a:endParaRPr lang="fi-FI" sz="1800" dirty="0">
              <a:solidFill>
                <a:schemeClr val="tx1"/>
              </a:solidFill>
            </a:endParaRPr>
          </a:p>
          <a:p>
            <a:pPr>
              <a:spcBef>
                <a:spcPts val="0"/>
              </a:spcBef>
            </a:pPr>
            <a:r>
              <a:rPr lang="fi-FI" sz="1800" dirty="0">
                <a:solidFill>
                  <a:schemeClr val="tx1"/>
                </a:solidFill>
              </a:rPr>
              <a:t>812-349-2722</a:t>
            </a:r>
          </a:p>
          <a:p>
            <a:pPr>
              <a:spcBef>
                <a:spcPts val="0"/>
              </a:spcBef>
            </a:pPr>
            <a:r>
              <a:rPr lang="fi-FI" sz="1800" dirty="0">
                <a:solidFill>
                  <a:schemeClr val="tx1"/>
                </a:solidFill>
                <a:hlinkClick r:id="rId2"/>
              </a:rPr>
              <a:t>khewett@co.monroe.in.us</a:t>
            </a:r>
            <a:r>
              <a:rPr lang="fi-FI" sz="1800" dirty="0">
                <a:solidFill>
                  <a:schemeClr val="tx1"/>
                </a:solidFill>
              </a:rPr>
              <a:t> </a:t>
            </a:r>
            <a:endParaRPr lang="en-US" sz="1800" dirty="0">
              <a:solidFill>
                <a:schemeClr val="tx1"/>
              </a:solidFill>
            </a:endParaRPr>
          </a:p>
          <a:p>
            <a:pPr>
              <a:spcBef>
                <a:spcPts val="0"/>
              </a:spcBef>
            </a:pPr>
            <a:endParaRPr lang="en-US" sz="1800" b="1" dirty="0">
              <a:solidFill>
                <a:schemeClr val="tx1"/>
              </a:solidFill>
            </a:endParaRPr>
          </a:p>
          <a:p>
            <a:pPr>
              <a:spcBef>
                <a:spcPts val="0"/>
              </a:spcBef>
            </a:pPr>
            <a:endParaRPr lang="en-US" sz="1800" b="1" dirty="0">
              <a:solidFill>
                <a:schemeClr val="tx1"/>
              </a:solidFill>
            </a:endParaRPr>
          </a:p>
          <a:p>
            <a:pPr>
              <a:spcBef>
                <a:spcPts val="0"/>
              </a:spcBef>
            </a:pPr>
            <a:r>
              <a:rPr lang="en-US" sz="1800" b="1" dirty="0">
                <a:solidFill>
                  <a:schemeClr val="tx1"/>
                </a:solidFill>
              </a:rPr>
              <a:t>Carol Weiss-Kennedy  </a:t>
            </a:r>
          </a:p>
          <a:p>
            <a:pPr>
              <a:spcBef>
                <a:spcPts val="0"/>
              </a:spcBef>
            </a:pPr>
            <a:r>
              <a:rPr lang="en-US" sz="1600" dirty="0">
                <a:solidFill>
                  <a:schemeClr val="tx1"/>
                </a:solidFill>
              </a:rPr>
              <a:t>Director of Community Health</a:t>
            </a:r>
          </a:p>
          <a:p>
            <a:pPr>
              <a:spcBef>
                <a:spcPts val="0"/>
              </a:spcBef>
            </a:pPr>
            <a:r>
              <a:rPr lang="en-US" sz="1600" dirty="0">
                <a:solidFill>
                  <a:schemeClr val="tx1"/>
                </a:solidFill>
              </a:rPr>
              <a:t>IU Health Bloomington</a:t>
            </a:r>
          </a:p>
          <a:p>
            <a:pPr>
              <a:spcBef>
                <a:spcPts val="0"/>
              </a:spcBef>
            </a:pPr>
            <a:r>
              <a:rPr lang="en-US" sz="1600" dirty="0">
                <a:solidFill>
                  <a:schemeClr val="tx1"/>
                </a:solidFill>
              </a:rPr>
              <a:t>333 E Miller Drive</a:t>
            </a:r>
          </a:p>
          <a:p>
            <a:pPr>
              <a:spcBef>
                <a:spcPts val="0"/>
              </a:spcBef>
            </a:pPr>
            <a:r>
              <a:rPr lang="en-US" sz="1600" dirty="0">
                <a:solidFill>
                  <a:schemeClr val="tx1"/>
                </a:solidFill>
              </a:rPr>
              <a:t>Bloomington, IN  47401</a:t>
            </a:r>
          </a:p>
          <a:p>
            <a:pPr>
              <a:spcBef>
                <a:spcPts val="0"/>
              </a:spcBef>
            </a:pPr>
            <a:r>
              <a:rPr lang="en-US" sz="1600" dirty="0">
                <a:solidFill>
                  <a:schemeClr val="tx1"/>
                </a:solidFill>
              </a:rPr>
              <a:t>812.353.9371</a:t>
            </a:r>
          </a:p>
          <a:p>
            <a:pPr>
              <a:spcBef>
                <a:spcPts val="0"/>
              </a:spcBef>
            </a:pPr>
            <a:r>
              <a:rPr lang="en-US" sz="1600" dirty="0">
                <a:solidFill>
                  <a:schemeClr val="tx1"/>
                </a:solidFill>
                <a:hlinkClick r:id="rId3"/>
              </a:rPr>
              <a:t>cweisskenned@iuhealth.org</a:t>
            </a:r>
            <a:r>
              <a:rPr lang="en-US" sz="1600" dirty="0">
                <a:solidFill>
                  <a:schemeClr val="tx1"/>
                </a:solidFill>
              </a:rPr>
              <a:t> </a:t>
            </a:r>
          </a:p>
          <a:p>
            <a:endParaRPr lang="en-US" dirty="0"/>
          </a:p>
        </p:txBody>
      </p:sp>
      <p:pic>
        <p:nvPicPr>
          <p:cNvPr id="2" name="Picture 1">
            <a:extLst>
              <a:ext uri="{FF2B5EF4-FFF2-40B4-BE49-F238E27FC236}">
                <a16:creationId xmlns:a16="http://schemas.microsoft.com/office/drawing/2014/main" id="{6E302D99-39CC-4B77-9230-F877270EE337}"/>
              </a:ext>
            </a:extLst>
          </p:cNvPr>
          <p:cNvPicPr>
            <a:picLocks noChangeAspect="1"/>
          </p:cNvPicPr>
          <p:nvPr/>
        </p:nvPicPr>
        <p:blipFill>
          <a:blip r:embed="rId4"/>
          <a:stretch>
            <a:fillRect/>
          </a:stretch>
        </p:blipFill>
        <p:spPr>
          <a:xfrm>
            <a:off x="6298354" y="1972287"/>
            <a:ext cx="1275980" cy="2011680"/>
          </a:xfrm>
          <a:prstGeom prst="rect">
            <a:avLst/>
          </a:prstGeom>
        </p:spPr>
      </p:pic>
      <p:pic>
        <p:nvPicPr>
          <p:cNvPr id="5" name="Picture 4" descr="C:\Users\hskhewet\AppData\Local\Microsoft\Windows\Temporary Internet Files\Content.Word\Carol 1.jpg">
            <a:extLst>
              <a:ext uri="{FF2B5EF4-FFF2-40B4-BE49-F238E27FC236}">
                <a16:creationId xmlns:a16="http://schemas.microsoft.com/office/drawing/2014/main" id="{53A7DFA3-4F3C-4D28-9F8F-1573FE7352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8967" y="3901736"/>
            <a:ext cx="1492301" cy="2194560"/>
          </a:xfrm>
          <a:prstGeom prst="rect">
            <a:avLst/>
          </a:prstGeom>
          <a:noFill/>
          <a:ln>
            <a:noFill/>
          </a:ln>
        </p:spPr>
      </p:pic>
    </p:spTree>
    <p:extLst>
      <p:ext uri="{BB962C8B-B14F-4D97-AF65-F5344CB8AC3E}">
        <p14:creationId xmlns:p14="http://schemas.microsoft.com/office/powerpoint/2010/main" val="1223774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1164431"/>
          </a:xfrm>
          <a:prstGeom prst="rect">
            <a:avLst/>
          </a:prstGeom>
        </p:spPr>
      </p:pic>
      <p:sp>
        <p:nvSpPr>
          <p:cNvPr id="5" name="TextBox 4"/>
          <p:cNvSpPr txBox="1"/>
          <p:nvPr/>
        </p:nvSpPr>
        <p:spPr>
          <a:xfrm>
            <a:off x="478971" y="1128011"/>
            <a:ext cx="5095352" cy="646331"/>
          </a:xfrm>
          <a:prstGeom prst="rect">
            <a:avLst/>
          </a:prstGeom>
          <a:noFill/>
        </p:spPr>
        <p:txBody>
          <a:bodyPr wrap="square" rtlCol="0">
            <a:spAutoFit/>
          </a:bodyPr>
          <a:lstStyle/>
          <a:p>
            <a:r>
              <a:rPr lang="en-US" sz="3600" b="1" dirty="0">
                <a:solidFill>
                  <a:schemeClr val="bg1"/>
                </a:solidFill>
              </a:rPr>
              <a:t>Questions and Answers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pic>
        <p:nvPicPr>
          <p:cNvPr id="36" name="Picture Placeholder 8"/>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t="22370" b="22370"/>
          <a:stretch>
            <a:fillRect/>
          </a:stretch>
        </p:blipFill>
        <p:spPr>
          <a:xfrm>
            <a:off x="-337457" y="2063952"/>
            <a:ext cx="9818913" cy="3124200"/>
          </a:xfrm>
          <a:prstGeom prst="rect">
            <a:avLst/>
          </a:prstGeom>
        </p:spPr>
      </p:pic>
    </p:spTree>
    <p:extLst>
      <p:ext uri="{BB962C8B-B14F-4D97-AF65-F5344CB8AC3E}">
        <p14:creationId xmlns:p14="http://schemas.microsoft.com/office/powerpoint/2010/main" val="671672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1164431"/>
          </a:xfrm>
          <a:prstGeom prst="rect">
            <a:avLst/>
          </a:prstGeom>
        </p:spPr>
      </p:pic>
      <p:sp>
        <p:nvSpPr>
          <p:cNvPr id="5" name="TextBox 4"/>
          <p:cNvSpPr txBox="1"/>
          <p:nvPr/>
        </p:nvSpPr>
        <p:spPr>
          <a:xfrm>
            <a:off x="478970" y="1128011"/>
            <a:ext cx="6194635" cy="646331"/>
          </a:xfrm>
          <a:prstGeom prst="rect">
            <a:avLst/>
          </a:prstGeom>
          <a:noFill/>
        </p:spPr>
        <p:txBody>
          <a:bodyPr wrap="square" rtlCol="0">
            <a:spAutoFit/>
          </a:bodyPr>
          <a:lstStyle/>
          <a:p>
            <a:r>
              <a:rPr lang="en-US" sz="3600" b="1" dirty="0">
                <a:solidFill>
                  <a:schemeClr val="bg1"/>
                </a:solidFill>
              </a:rPr>
              <a:t>Additional NACCHO Resources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sp>
        <p:nvSpPr>
          <p:cNvPr id="2" name="Rectangle 1"/>
          <p:cNvSpPr/>
          <p:nvPr/>
        </p:nvSpPr>
        <p:spPr>
          <a:xfrm>
            <a:off x="303147" y="2021464"/>
            <a:ext cx="8537707" cy="4708981"/>
          </a:xfrm>
          <a:prstGeom prst="rect">
            <a:avLst/>
          </a:prstGeom>
        </p:spPr>
        <p:txBody>
          <a:bodyPr wrap="square">
            <a:spAutoFit/>
          </a:bodyPr>
          <a:lstStyle/>
          <a:p>
            <a:pPr>
              <a:buNone/>
            </a:pPr>
            <a:r>
              <a:rPr lang="en-US" sz="2000" b="1" dirty="0"/>
              <a:t>Tobacco Webpage</a:t>
            </a:r>
          </a:p>
          <a:p>
            <a:pPr>
              <a:buNone/>
            </a:pPr>
            <a:r>
              <a:rPr lang="en-US" sz="2000" dirty="0">
                <a:hlinkClick r:id="rId5"/>
              </a:rPr>
              <a:t>http://www.naccho.org/programs/comunity-health/chronic-disease/tobacco</a:t>
            </a:r>
            <a:r>
              <a:rPr lang="en-US" sz="2000" dirty="0"/>
              <a:t> </a:t>
            </a:r>
          </a:p>
          <a:p>
            <a:pPr>
              <a:buNone/>
            </a:pPr>
            <a:endParaRPr lang="en-US" sz="2000" b="1" dirty="0"/>
          </a:p>
          <a:p>
            <a:pPr>
              <a:buNone/>
            </a:pPr>
            <a:r>
              <a:rPr lang="en-US" sz="2000" b="1" dirty="0"/>
              <a:t>NACCHO Stories From the Field </a:t>
            </a:r>
          </a:p>
          <a:p>
            <a:pPr>
              <a:buNone/>
            </a:pPr>
            <a:r>
              <a:rPr lang="en-US" sz="2000" dirty="0">
                <a:hlinkClick r:id="rId6"/>
              </a:rPr>
              <a:t>http://www.nacchostories.org/</a:t>
            </a:r>
            <a:r>
              <a:rPr lang="en-US" sz="2000" dirty="0"/>
              <a:t> </a:t>
            </a:r>
          </a:p>
          <a:p>
            <a:pPr>
              <a:buNone/>
            </a:pPr>
            <a:endParaRPr lang="en-US" sz="2000" b="1" dirty="0"/>
          </a:p>
          <a:p>
            <a:pPr>
              <a:buNone/>
            </a:pPr>
            <a:r>
              <a:rPr lang="en-US" sz="2000" b="1" dirty="0"/>
              <a:t>NACCHO Toolbox</a:t>
            </a:r>
          </a:p>
          <a:p>
            <a:pPr>
              <a:buNone/>
            </a:pPr>
            <a:r>
              <a:rPr lang="en-US" sz="2000" dirty="0">
                <a:hlinkClick r:id="rId7"/>
              </a:rPr>
              <a:t>http://naccho.org/resources/toolbox</a:t>
            </a:r>
            <a:r>
              <a:rPr lang="en-US" sz="2000" dirty="0"/>
              <a:t> </a:t>
            </a:r>
          </a:p>
          <a:p>
            <a:pPr>
              <a:buNone/>
            </a:pPr>
            <a:endParaRPr lang="en-US" sz="2000" dirty="0"/>
          </a:p>
          <a:p>
            <a:pPr>
              <a:buNone/>
            </a:pPr>
            <a:r>
              <a:rPr lang="en-US" sz="2000" b="1" dirty="0"/>
              <a:t>Publications</a:t>
            </a:r>
          </a:p>
          <a:p>
            <a:pPr marL="342900" indent="-342900">
              <a:buFont typeface="Arial" panose="020B0604020202020204" pitchFamily="34" charset="0"/>
              <a:buChar char="•"/>
            </a:pPr>
            <a:r>
              <a:rPr lang="en-US" dirty="0"/>
              <a:t>Best Practices</a:t>
            </a:r>
          </a:p>
          <a:p>
            <a:pPr marL="342900" indent="-342900">
              <a:buFont typeface="Arial" panose="020B0604020202020204" pitchFamily="34" charset="0"/>
              <a:buChar char="•"/>
            </a:pPr>
            <a:r>
              <a:rPr lang="en-US" dirty="0"/>
              <a:t>Fact sheets</a:t>
            </a:r>
          </a:p>
          <a:p>
            <a:pPr marL="342900" indent="-342900">
              <a:buFont typeface="Arial" panose="020B0604020202020204" pitchFamily="34" charset="0"/>
              <a:buChar char="•"/>
            </a:pPr>
            <a:r>
              <a:rPr lang="en-US" dirty="0"/>
              <a:t>Tools</a:t>
            </a:r>
          </a:p>
          <a:p>
            <a:pPr marL="342900" indent="-342900">
              <a:buFont typeface="Arial" panose="020B0604020202020204" pitchFamily="34" charset="0"/>
              <a:buChar char="•"/>
            </a:pPr>
            <a:r>
              <a:rPr lang="en-US" dirty="0"/>
              <a:t>Stories from the Field</a:t>
            </a:r>
          </a:p>
          <a:p>
            <a:pPr algn="ctr"/>
            <a:r>
              <a:rPr lang="en-US" sz="2000" b="1" dirty="0"/>
              <a:t>Contact us: </a:t>
            </a:r>
            <a:r>
              <a:rPr lang="en-US" sz="2000" b="1" dirty="0">
                <a:hlinkClick r:id="rId8"/>
              </a:rPr>
              <a:t>chronicdisease@naccho.org</a:t>
            </a:r>
            <a:r>
              <a:rPr lang="en-US" sz="2000" b="1" dirty="0"/>
              <a:t> </a:t>
            </a:r>
          </a:p>
        </p:txBody>
      </p:sp>
      <p:pic>
        <p:nvPicPr>
          <p:cNvPr id="7"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08405" y="3409960"/>
            <a:ext cx="19304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183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4294967295"/>
          </p:nvPr>
        </p:nvSpPr>
        <p:spPr>
          <a:xfrm>
            <a:off x="342900" y="1288197"/>
            <a:ext cx="8458200" cy="5349669"/>
          </a:xfrm>
        </p:spPr>
        <p:txBody>
          <a:bodyPr>
            <a:normAutofit/>
          </a:bodyPr>
          <a:lstStyle/>
          <a:p>
            <a:r>
              <a:rPr lang="en-US" sz="2400" dirty="0">
                <a:solidFill>
                  <a:schemeClr val="accent6">
                    <a:lumMod val="10000"/>
                  </a:schemeClr>
                </a:solidFill>
              </a:rPr>
              <a:t>Thank you for participating in today’s webinar!</a:t>
            </a:r>
          </a:p>
          <a:p>
            <a:endParaRPr lang="en-US" sz="2400" dirty="0">
              <a:solidFill>
                <a:schemeClr val="accent6">
                  <a:lumMod val="10000"/>
                </a:schemeClr>
              </a:solidFill>
            </a:endParaRPr>
          </a:p>
          <a:p>
            <a:r>
              <a:rPr lang="en-US" sz="2400" dirty="0">
                <a:solidFill>
                  <a:schemeClr val="accent6">
                    <a:lumMod val="10000"/>
                  </a:schemeClr>
                </a:solidFill>
              </a:rPr>
              <a:t>Please complete evaluation immediately following the webinar.</a:t>
            </a:r>
          </a:p>
          <a:p>
            <a:pPr marL="0" indent="0">
              <a:buNone/>
            </a:pPr>
            <a:endParaRPr lang="en-US" sz="2400" b="1" i="1" dirty="0">
              <a:solidFill>
                <a:schemeClr val="accent6">
                  <a:lumMod val="10000"/>
                </a:schemeClr>
              </a:solidFill>
            </a:endParaRPr>
          </a:p>
          <a:p>
            <a:pPr marL="0" indent="0" algn="ctr">
              <a:buNone/>
            </a:pPr>
            <a:r>
              <a:rPr lang="en-US" sz="2600" b="1" i="1" dirty="0">
                <a:solidFill>
                  <a:schemeClr val="accent6">
                    <a:lumMod val="10000"/>
                  </a:schemeClr>
                </a:solidFill>
              </a:rPr>
              <a:t>Evaluation Survey: </a:t>
            </a:r>
            <a:r>
              <a:rPr lang="en-US" sz="2400" dirty="0">
                <a:hlinkClick r:id="rId2"/>
              </a:rPr>
              <a:t>http://naccho.co1.qualtrics.com/jfe/form/SV_4OWbCd2OrWaLoY5</a:t>
            </a:r>
            <a:endParaRPr lang="en-US" sz="2600" b="1" i="1" dirty="0">
              <a:solidFill>
                <a:schemeClr val="accent6">
                  <a:lumMod val="10000"/>
                </a:schemeClr>
              </a:solidFill>
            </a:endParaRPr>
          </a:p>
          <a:p>
            <a:pPr marL="0" indent="0" algn="ctr">
              <a:buNone/>
            </a:pPr>
            <a:endParaRPr lang="en-US" sz="2400" b="1" dirty="0">
              <a:solidFill>
                <a:schemeClr val="accent6">
                  <a:lumMod val="10000"/>
                </a:schemeClr>
              </a:solidFill>
            </a:endParaRPr>
          </a:p>
          <a:p>
            <a:pPr marL="0" indent="0" algn="ctr">
              <a:buNone/>
            </a:pPr>
            <a:r>
              <a:rPr lang="en-US" sz="2200" b="1" dirty="0">
                <a:solidFill>
                  <a:schemeClr val="accent6">
                    <a:lumMod val="10000"/>
                  </a:schemeClr>
                </a:solidFill>
              </a:rPr>
              <a:t>Contact Information</a:t>
            </a:r>
            <a:endParaRPr lang="en-US" sz="2200" b="1" i="1" dirty="0">
              <a:solidFill>
                <a:schemeClr val="accent6">
                  <a:lumMod val="10000"/>
                </a:schemeClr>
              </a:solidFill>
            </a:endParaRPr>
          </a:p>
          <a:p>
            <a:pPr marL="0" indent="0" algn="ctr">
              <a:lnSpc>
                <a:spcPct val="100000"/>
              </a:lnSpc>
              <a:spcBef>
                <a:spcPts val="0"/>
              </a:spcBef>
              <a:buNone/>
            </a:pPr>
            <a:r>
              <a:rPr lang="en-US" sz="2200" dirty="0">
                <a:solidFill>
                  <a:srgbClr val="000000"/>
                </a:solidFill>
              </a:rPr>
              <a:t>Melanie Ruhe, MPH</a:t>
            </a:r>
          </a:p>
          <a:p>
            <a:pPr marL="0" indent="0" algn="ctr">
              <a:lnSpc>
                <a:spcPct val="100000"/>
              </a:lnSpc>
              <a:spcBef>
                <a:spcPts val="0"/>
              </a:spcBef>
              <a:buNone/>
            </a:pPr>
            <a:r>
              <a:rPr lang="en-US" sz="2200" dirty="0">
                <a:solidFill>
                  <a:srgbClr val="000000"/>
                </a:solidFill>
              </a:rPr>
              <a:t>Program Analyst, NACCHO</a:t>
            </a:r>
          </a:p>
          <a:p>
            <a:pPr marL="0" indent="0" algn="ctr">
              <a:lnSpc>
                <a:spcPct val="100000"/>
              </a:lnSpc>
              <a:spcBef>
                <a:spcPts val="0"/>
              </a:spcBef>
              <a:buNone/>
            </a:pPr>
            <a:r>
              <a:rPr lang="en-US" sz="2200" dirty="0">
                <a:solidFill>
                  <a:srgbClr val="000000"/>
                </a:solidFill>
              </a:rPr>
              <a:t>202-463-8154</a:t>
            </a:r>
          </a:p>
          <a:p>
            <a:pPr marL="0" indent="0" algn="ctr">
              <a:lnSpc>
                <a:spcPct val="100000"/>
              </a:lnSpc>
              <a:spcBef>
                <a:spcPts val="0"/>
              </a:spcBef>
              <a:buNone/>
            </a:pPr>
            <a:r>
              <a:rPr lang="en-US" sz="2200" dirty="0">
                <a:solidFill>
                  <a:srgbClr val="000000"/>
                </a:solidFill>
              </a:rPr>
              <a:t>mruhe@naccho.org</a:t>
            </a:r>
          </a:p>
          <a:p>
            <a:pPr marL="0" indent="0">
              <a:buNone/>
            </a:pPr>
            <a:endParaRPr lang="en-US" sz="2400" dirty="0">
              <a:solidFill>
                <a:schemeClr val="accent6">
                  <a:lumMod val="10000"/>
                </a:schemeClr>
              </a:solidFill>
            </a:endParaRPr>
          </a:p>
        </p:txBody>
      </p:sp>
      <p:sp>
        <p:nvSpPr>
          <p:cNvPr id="5" name="TextBox 4"/>
          <p:cNvSpPr txBox="1"/>
          <p:nvPr/>
        </p:nvSpPr>
        <p:spPr>
          <a:xfrm>
            <a:off x="0" y="457200"/>
            <a:ext cx="9144000" cy="830997"/>
          </a:xfrm>
          <a:prstGeom prst="rect">
            <a:avLst/>
          </a:prstGeom>
          <a:noFill/>
        </p:spPr>
        <p:txBody>
          <a:bodyPr wrap="square" rtlCol="0">
            <a:spAutoFit/>
          </a:bodyPr>
          <a:lstStyle/>
          <a:p>
            <a:pPr algn="ctr" eaLnBrk="0" fontAlgn="base" hangingPunct="0">
              <a:spcBef>
                <a:spcPct val="0"/>
              </a:spcBef>
              <a:spcAft>
                <a:spcPct val="0"/>
              </a:spcAft>
            </a:pPr>
            <a:r>
              <a:rPr lang="en-US" sz="4800" b="1" dirty="0">
                <a:solidFill>
                  <a:srgbClr val="008B99"/>
                </a:solidFill>
              </a:rPr>
              <a:t>THANK YOU!</a:t>
            </a:r>
          </a:p>
        </p:txBody>
      </p:sp>
    </p:spTree>
    <p:extLst>
      <p:ext uri="{BB962C8B-B14F-4D97-AF65-F5344CB8AC3E}">
        <p14:creationId xmlns:p14="http://schemas.microsoft.com/office/powerpoint/2010/main" val="151466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78971" y="2671791"/>
            <a:ext cx="5043148" cy="2469907"/>
          </a:xfrm>
          <a:prstGeom prst="rect">
            <a:avLst/>
          </a:prstGeom>
        </p:spPr>
        <p:txBody>
          <a:bodyPr wrap="square">
            <a:spAutoFit/>
          </a:bodyPr>
          <a:lstStyle/>
          <a:p>
            <a:r>
              <a:rPr lang="en-US" sz="2100" dirty="0"/>
              <a:t>NACCHO is comprised of nearly </a:t>
            </a:r>
            <a:r>
              <a:rPr lang="en-US" sz="4050" b="1" dirty="0">
                <a:solidFill>
                  <a:srgbClr val="008B99"/>
                </a:solidFill>
              </a:rPr>
              <a:t>3,000</a:t>
            </a:r>
            <a:r>
              <a:rPr lang="en-US" sz="4050" b="1" dirty="0">
                <a:solidFill>
                  <a:schemeClr val="tx2"/>
                </a:solidFill>
              </a:rPr>
              <a:t> </a:t>
            </a:r>
            <a:r>
              <a:rPr lang="en-US" sz="2700" b="1" dirty="0">
                <a:solidFill>
                  <a:srgbClr val="008B99"/>
                </a:solidFill>
              </a:rPr>
              <a:t>local health departments </a:t>
            </a:r>
            <a:r>
              <a:rPr lang="en-US" sz="2100" dirty="0"/>
              <a:t>across the United States. Our mission is to serve as a </a:t>
            </a:r>
            <a:r>
              <a:rPr lang="en-US" sz="3300" b="1" dirty="0">
                <a:solidFill>
                  <a:srgbClr val="D06F1A"/>
                </a:solidFill>
              </a:rPr>
              <a:t>leader</a:t>
            </a:r>
            <a:r>
              <a:rPr lang="en-US" sz="2400" dirty="0"/>
              <a:t>, </a:t>
            </a:r>
            <a:r>
              <a:rPr lang="en-US" sz="3300" b="1" dirty="0">
                <a:solidFill>
                  <a:srgbClr val="6D276A"/>
                </a:solidFill>
              </a:rPr>
              <a:t>partner</a:t>
            </a:r>
            <a:r>
              <a:rPr lang="en-US" sz="2400" dirty="0"/>
              <a:t>, </a:t>
            </a:r>
            <a:r>
              <a:rPr lang="en-US" sz="3300" b="1" dirty="0">
                <a:solidFill>
                  <a:srgbClr val="78A22F"/>
                </a:solidFill>
              </a:rPr>
              <a:t>catalyst</a:t>
            </a:r>
            <a:r>
              <a:rPr lang="en-US" sz="2400" dirty="0"/>
              <a:t>, </a:t>
            </a:r>
            <a:r>
              <a:rPr lang="en-US" sz="2100" dirty="0"/>
              <a:t>and</a:t>
            </a:r>
            <a:r>
              <a:rPr lang="en-US" sz="2400" dirty="0"/>
              <a:t> </a:t>
            </a:r>
            <a:r>
              <a:rPr lang="en-US" sz="3300" b="1" dirty="0">
                <a:solidFill>
                  <a:srgbClr val="00467F"/>
                </a:solidFill>
              </a:rPr>
              <a:t>voice</a:t>
            </a:r>
            <a:r>
              <a:rPr lang="en-US" sz="2400" dirty="0">
                <a:solidFill>
                  <a:srgbClr val="00467F"/>
                </a:solidFill>
              </a:rPr>
              <a:t> </a:t>
            </a:r>
            <a:r>
              <a:rPr lang="en-US" sz="2100" dirty="0"/>
              <a:t>with local health departments.</a:t>
            </a:r>
          </a:p>
        </p:txBody>
      </p:sp>
      <p:sp>
        <p:nvSpPr>
          <p:cNvPr id="17" name="Rectangle 16"/>
          <p:cNvSpPr/>
          <p:nvPr/>
        </p:nvSpPr>
        <p:spPr>
          <a:xfrm>
            <a:off x="6049418" y="2486691"/>
            <a:ext cx="3094582" cy="3140190"/>
          </a:xfrm>
          <a:prstGeom prst="rect">
            <a:avLst/>
          </a:prstGeom>
          <a:solidFill>
            <a:srgbClr val="008B9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Box 17"/>
          <p:cNvSpPr txBox="1"/>
          <p:nvPr/>
        </p:nvSpPr>
        <p:spPr>
          <a:xfrm>
            <a:off x="6279357" y="2707510"/>
            <a:ext cx="2800350" cy="369332"/>
          </a:xfrm>
          <a:prstGeom prst="rect">
            <a:avLst/>
          </a:prstGeom>
          <a:noFill/>
        </p:spPr>
        <p:txBody>
          <a:bodyPr wrap="square" rtlCol="0">
            <a:spAutoFit/>
          </a:bodyPr>
          <a:lstStyle/>
          <a:p>
            <a:r>
              <a:rPr lang="en-US" i="1" dirty="0">
                <a:solidFill>
                  <a:schemeClr val="bg2">
                    <a:lumMod val="25000"/>
                  </a:schemeClr>
                </a:solidFill>
                <a:latin typeface="+mj-lt"/>
              </a:rPr>
              <a:t>There’s value in belonging</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357" y="3160494"/>
            <a:ext cx="2620106" cy="148849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250"/>
            <a:ext cx="9144000" cy="1164431"/>
          </a:xfrm>
          <a:prstGeom prst="rect">
            <a:avLst/>
          </a:prstGeom>
        </p:spPr>
      </p:pic>
      <p:sp>
        <p:nvSpPr>
          <p:cNvPr id="23" name="TextBox 22"/>
          <p:cNvSpPr txBox="1"/>
          <p:nvPr/>
        </p:nvSpPr>
        <p:spPr>
          <a:xfrm>
            <a:off x="478971" y="1128011"/>
            <a:ext cx="4572000" cy="646331"/>
          </a:xfrm>
          <a:prstGeom prst="rect">
            <a:avLst/>
          </a:prstGeom>
          <a:noFill/>
        </p:spPr>
        <p:txBody>
          <a:bodyPr wrap="square" rtlCol="0">
            <a:spAutoFit/>
          </a:bodyPr>
          <a:lstStyle/>
          <a:p>
            <a:r>
              <a:rPr lang="en-US" sz="3600" b="1" dirty="0">
                <a:solidFill>
                  <a:schemeClr val="bg1"/>
                </a:solidFill>
              </a:rPr>
              <a:t>NACCHO Mission</a:t>
            </a: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sp>
        <p:nvSpPr>
          <p:cNvPr id="27" name="TextBox 26"/>
          <p:cNvSpPr txBox="1"/>
          <p:nvPr/>
        </p:nvSpPr>
        <p:spPr>
          <a:xfrm>
            <a:off x="6279358" y="4755718"/>
            <a:ext cx="2570411" cy="461665"/>
          </a:xfrm>
          <a:prstGeom prst="rect">
            <a:avLst/>
          </a:prstGeom>
          <a:noFill/>
        </p:spPr>
        <p:txBody>
          <a:bodyPr wrap="square" rtlCol="0">
            <a:spAutoFit/>
          </a:bodyPr>
          <a:lstStyle/>
          <a:p>
            <a:r>
              <a:rPr lang="en-US" sz="1200" dirty="0">
                <a:solidFill>
                  <a:schemeClr val="bg2">
                    <a:lumMod val="25000"/>
                  </a:schemeClr>
                </a:solidFill>
                <a:latin typeface="+mj-lt"/>
              </a:rPr>
              <a:t>Learn more by viewing a short video available on our website.</a:t>
            </a:r>
          </a:p>
        </p:txBody>
      </p:sp>
      <p:cxnSp>
        <p:nvCxnSpPr>
          <p:cNvPr id="28" name="Straight Connector 27"/>
          <p:cNvCxnSpPr/>
          <p:nvPr/>
        </p:nvCxnSpPr>
        <p:spPr>
          <a:xfrm>
            <a:off x="5900738" y="2486691"/>
            <a:ext cx="0" cy="3140190"/>
          </a:xfrm>
          <a:prstGeom prst="line">
            <a:avLst/>
          </a:prstGeom>
          <a:ln>
            <a:solidFill>
              <a:srgbClr val="008B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24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82" y="3762286"/>
            <a:ext cx="623521" cy="62352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21" y="2882991"/>
            <a:ext cx="623521" cy="62352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20" y="4594600"/>
            <a:ext cx="623522" cy="623522"/>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241" y="3762286"/>
            <a:ext cx="622301" cy="62230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7581" y="2829863"/>
            <a:ext cx="623522" cy="623522"/>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7582" y="4618090"/>
            <a:ext cx="623521" cy="623521"/>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7160" y="2882991"/>
            <a:ext cx="623521" cy="623521"/>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97160" y="3762286"/>
            <a:ext cx="623521" cy="623521"/>
          </a:xfrm>
          <a:prstGeom prst="rect">
            <a:avLst/>
          </a:prstGeom>
        </p:spPr>
      </p:pic>
      <p:sp>
        <p:nvSpPr>
          <p:cNvPr id="24" name="TextBox 23"/>
          <p:cNvSpPr txBox="1"/>
          <p:nvPr/>
        </p:nvSpPr>
        <p:spPr>
          <a:xfrm>
            <a:off x="1343025" y="2952377"/>
            <a:ext cx="1104511" cy="461665"/>
          </a:xfrm>
          <a:prstGeom prst="rect">
            <a:avLst/>
          </a:prstGeom>
          <a:noFill/>
        </p:spPr>
        <p:txBody>
          <a:bodyPr wrap="square" rtlCol="0">
            <a:spAutoFit/>
          </a:bodyPr>
          <a:lstStyle/>
          <a:p>
            <a:r>
              <a:rPr lang="en-US" sz="2400" i="1" dirty="0">
                <a:solidFill>
                  <a:srgbClr val="00467F"/>
                </a:solidFill>
                <a:latin typeface="+mj-lt"/>
              </a:rPr>
              <a:t>Equity</a:t>
            </a:r>
          </a:p>
        </p:txBody>
      </p:sp>
      <p:sp>
        <p:nvSpPr>
          <p:cNvPr id="25" name="TextBox 24"/>
          <p:cNvSpPr txBox="1"/>
          <p:nvPr/>
        </p:nvSpPr>
        <p:spPr>
          <a:xfrm>
            <a:off x="1343025" y="3808181"/>
            <a:ext cx="1843088" cy="461665"/>
          </a:xfrm>
          <a:prstGeom prst="rect">
            <a:avLst/>
          </a:prstGeom>
          <a:noFill/>
        </p:spPr>
        <p:txBody>
          <a:bodyPr wrap="square" rtlCol="0">
            <a:spAutoFit/>
          </a:bodyPr>
          <a:lstStyle/>
          <a:p>
            <a:r>
              <a:rPr lang="en-US" sz="2400" i="1" dirty="0">
                <a:solidFill>
                  <a:srgbClr val="78A22F"/>
                </a:solidFill>
                <a:latin typeface="+mj-lt"/>
              </a:rPr>
              <a:t>Excellence</a:t>
            </a:r>
          </a:p>
        </p:txBody>
      </p:sp>
      <p:sp>
        <p:nvSpPr>
          <p:cNvPr id="26" name="TextBox 25"/>
          <p:cNvSpPr txBox="1"/>
          <p:nvPr/>
        </p:nvSpPr>
        <p:spPr>
          <a:xfrm>
            <a:off x="1343025" y="4663985"/>
            <a:ext cx="1843088" cy="461665"/>
          </a:xfrm>
          <a:prstGeom prst="rect">
            <a:avLst/>
          </a:prstGeom>
          <a:noFill/>
        </p:spPr>
        <p:txBody>
          <a:bodyPr wrap="square" rtlCol="0">
            <a:spAutoFit/>
          </a:bodyPr>
          <a:lstStyle/>
          <a:p>
            <a:r>
              <a:rPr lang="en-US" sz="2400" i="1" dirty="0">
                <a:solidFill>
                  <a:srgbClr val="6D276A"/>
                </a:solidFill>
                <a:latin typeface="+mj-lt"/>
              </a:rPr>
              <a:t>Participation</a:t>
            </a:r>
          </a:p>
        </p:txBody>
      </p:sp>
      <p:sp>
        <p:nvSpPr>
          <p:cNvPr id="27" name="TextBox 26"/>
          <p:cNvSpPr txBox="1"/>
          <p:nvPr/>
        </p:nvSpPr>
        <p:spPr>
          <a:xfrm>
            <a:off x="4227586" y="2942126"/>
            <a:ext cx="1843088" cy="461665"/>
          </a:xfrm>
          <a:prstGeom prst="rect">
            <a:avLst/>
          </a:prstGeom>
          <a:noFill/>
        </p:spPr>
        <p:txBody>
          <a:bodyPr wrap="square" rtlCol="0">
            <a:spAutoFit/>
          </a:bodyPr>
          <a:lstStyle/>
          <a:p>
            <a:r>
              <a:rPr lang="en-US" sz="2400" i="1" dirty="0">
                <a:solidFill>
                  <a:srgbClr val="D06F1A"/>
                </a:solidFill>
                <a:latin typeface="+mj-lt"/>
              </a:rPr>
              <a:t>Respect</a:t>
            </a:r>
          </a:p>
        </p:txBody>
      </p:sp>
      <p:sp>
        <p:nvSpPr>
          <p:cNvPr id="28" name="TextBox 27"/>
          <p:cNvSpPr txBox="1"/>
          <p:nvPr/>
        </p:nvSpPr>
        <p:spPr>
          <a:xfrm>
            <a:off x="4232629" y="3831672"/>
            <a:ext cx="1843088" cy="461665"/>
          </a:xfrm>
          <a:prstGeom prst="rect">
            <a:avLst/>
          </a:prstGeom>
          <a:noFill/>
        </p:spPr>
        <p:txBody>
          <a:bodyPr wrap="square" rtlCol="0">
            <a:spAutoFit/>
          </a:bodyPr>
          <a:lstStyle/>
          <a:p>
            <a:r>
              <a:rPr lang="en-US" sz="2400" i="1" dirty="0">
                <a:solidFill>
                  <a:srgbClr val="008B99"/>
                </a:solidFill>
                <a:latin typeface="+mj-lt"/>
              </a:rPr>
              <a:t>Integrity</a:t>
            </a:r>
          </a:p>
        </p:txBody>
      </p:sp>
      <p:sp>
        <p:nvSpPr>
          <p:cNvPr id="29" name="TextBox 28"/>
          <p:cNvSpPr txBox="1"/>
          <p:nvPr/>
        </p:nvSpPr>
        <p:spPr>
          <a:xfrm>
            <a:off x="4227587" y="4710559"/>
            <a:ext cx="1843088" cy="461665"/>
          </a:xfrm>
          <a:prstGeom prst="rect">
            <a:avLst/>
          </a:prstGeom>
          <a:noFill/>
        </p:spPr>
        <p:txBody>
          <a:bodyPr wrap="square" rtlCol="0">
            <a:spAutoFit/>
          </a:bodyPr>
          <a:lstStyle/>
          <a:p>
            <a:r>
              <a:rPr lang="en-US" sz="2400" i="1" dirty="0">
                <a:solidFill>
                  <a:srgbClr val="00467F"/>
                </a:solidFill>
                <a:latin typeface="+mj-lt"/>
              </a:rPr>
              <a:t>Leadership</a:t>
            </a:r>
          </a:p>
        </p:txBody>
      </p:sp>
      <p:sp>
        <p:nvSpPr>
          <p:cNvPr id="30" name="TextBox 29"/>
          <p:cNvSpPr txBox="1"/>
          <p:nvPr/>
        </p:nvSpPr>
        <p:spPr>
          <a:xfrm>
            <a:off x="6922207" y="2952376"/>
            <a:ext cx="1843088" cy="461665"/>
          </a:xfrm>
          <a:prstGeom prst="rect">
            <a:avLst/>
          </a:prstGeom>
          <a:noFill/>
        </p:spPr>
        <p:txBody>
          <a:bodyPr wrap="square" rtlCol="0">
            <a:spAutoFit/>
          </a:bodyPr>
          <a:lstStyle/>
          <a:p>
            <a:r>
              <a:rPr lang="en-US" sz="2400" i="1" dirty="0">
                <a:solidFill>
                  <a:srgbClr val="78A22F"/>
                </a:solidFill>
                <a:latin typeface="+mj-lt"/>
              </a:rPr>
              <a:t>Science</a:t>
            </a:r>
          </a:p>
        </p:txBody>
      </p:sp>
      <p:sp>
        <p:nvSpPr>
          <p:cNvPr id="33" name="TextBox 32"/>
          <p:cNvSpPr txBox="1"/>
          <p:nvPr/>
        </p:nvSpPr>
        <p:spPr>
          <a:xfrm>
            <a:off x="6922207" y="3874548"/>
            <a:ext cx="1843088" cy="461665"/>
          </a:xfrm>
          <a:prstGeom prst="rect">
            <a:avLst/>
          </a:prstGeom>
          <a:noFill/>
        </p:spPr>
        <p:txBody>
          <a:bodyPr wrap="square" rtlCol="0">
            <a:spAutoFit/>
          </a:bodyPr>
          <a:lstStyle/>
          <a:p>
            <a:r>
              <a:rPr lang="en-US" sz="2400" i="1" dirty="0">
                <a:solidFill>
                  <a:srgbClr val="6D276A"/>
                </a:solidFill>
                <a:latin typeface="+mj-lt"/>
              </a:rPr>
              <a:t>Innovation</a:t>
            </a:r>
          </a:p>
        </p:txBody>
      </p:sp>
      <p:pic>
        <p:nvPicPr>
          <p:cNvPr id="41" name="Picture 4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857250"/>
            <a:ext cx="9144000" cy="1164431"/>
          </a:xfrm>
          <a:prstGeom prst="rect">
            <a:avLst/>
          </a:prstGeom>
        </p:spPr>
      </p:pic>
      <p:sp>
        <p:nvSpPr>
          <p:cNvPr id="42" name="TextBox 41"/>
          <p:cNvSpPr txBox="1"/>
          <p:nvPr/>
        </p:nvSpPr>
        <p:spPr>
          <a:xfrm>
            <a:off x="478971" y="1128011"/>
            <a:ext cx="4572000" cy="646331"/>
          </a:xfrm>
          <a:prstGeom prst="rect">
            <a:avLst/>
          </a:prstGeom>
          <a:noFill/>
        </p:spPr>
        <p:txBody>
          <a:bodyPr wrap="square" rtlCol="0">
            <a:spAutoFit/>
          </a:bodyPr>
          <a:lstStyle/>
          <a:p>
            <a:r>
              <a:rPr lang="en-US" sz="3600" b="1" dirty="0">
                <a:solidFill>
                  <a:schemeClr val="bg1"/>
                </a:solidFill>
              </a:rPr>
              <a:t>Values</a:t>
            </a:r>
          </a:p>
        </p:txBody>
      </p:sp>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cxnSp>
        <p:nvCxnSpPr>
          <p:cNvPr id="46" name="Straight Connector 45"/>
          <p:cNvCxnSpPr/>
          <p:nvPr/>
        </p:nvCxnSpPr>
        <p:spPr>
          <a:xfrm>
            <a:off x="3178969" y="2829864"/>
            <a:ext cx="0" cy="2499374"/>
          </a:xfrm>
          <a:prstGeom prst="line">
            <a:avLst/>
          </a:prstGeom>
          <a:ln>
            <a:solidFill>
              <a:srgbClr val="008B9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900738" y="2829864"/>
            <a:ext cx="0" cy="2499374"/>
          </a:xfrm>
          <a:prstGeom prst="line">
            <a:avLst/>
          </a:prstGeom>
          <a:ln>
            <a:solidFill>
              <a:srgbClr val="008B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54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1164431"/>
          </a:xfrm>
          <a:prstGeom prst="rect">
            <a:avLst/>
          </a:prstGeom>
        </p:spPr>
      </p:pic>
      <p:sp>
        <p:nvSpPr>
          <p:cNvPr id="10" name="TextBox 9"/>
          <p:cNvSpPr txBox="1"/>
          <p:nvPr/>
        </p:nvSpPr>
        <p:spPr>
          <a:xfrm>
            <a:off x="478971" y="1128011"/>
            <a:ext cx="4572000" cy="646331"/>
          </a:xfrm>
          <a:prstGeom prst="rect">
            <a:avLst/>
          </a:prstGeom>
          <a:noFill/>
        </p:spPr>
        <p:txBody>
          <a:bodyPr wrap="square" rtlCol="0">
            <a:spAutoFit/>
          </a:bodyPr>
          <a:lstStyle/>
          <a:p>
            <a:r>
              <a:rPr lang="en-US" sz="3600" b="1" dirty="0">
                <a:solidFill>
                  <a:schemeClr val="bg1"/>
                </a:solidFill>
              </a:rPr>
              <a:t>Our Work</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grpSp>
        <p:nvGrpSpPr>
          <p:cNvPr id="41" name="Group 40"/>
          <p:cNvGrpSpPr/>
          <p:nvPr/>
        </p:nvGrpSpPr>
        <p:grpSpPr>
          <a:xfrm>
            <a:off x="1415919" y="2428018"/>
            <a:ext cx="6492884" cy="3041850"/>
            <a:chOff x="810670" y="2122199"/>
            <a:chExt cx="8657179" cy="4055800"/>
          </a:xfrm>
        </p:grpSpPr>
        <p:grpSp>
          <p:nvGrpSpPr>
            <p:cNvPr id="32" name="Group 31"/>
            <p:cNvGrpSpPr/>
            <p:nvPr/>
          </p:nvGrpSpPr>
          <p:grpSpPr>
            <a:xfrm>
              <a:off x="1581603" y="2122199"/>
              <a:ext cx="7886246" cy="4055800"/>
              <a:chOff x="4096203" y="2531774"/>
              <a:chExt cx="7886246" cy="4055800"/>
            </a:xfrm>
          </p:grpSpPr>
          <p:sp>
            <p:nvSpPr>
              <p:cNvPr id="20" name="Rounded Rectangle 19"/>
              <p:cNvSpPr/>
              <p:nvPr/>
            </p:nvSpPr>
            <p:spPr>
              <a:xfrm>
                <a:off x="4096203" y="2562225"/>
                <a:ext cx="114300" cy="523875"/>
              </a:xfrm>
              <a:prstGeom prst="round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p:cNvSpPr txBox="1"/>
              <p:nvPr/>
            </p:nvSpPr>
            <p:spPr>
              <a:xfrm>
                <a:off x="4420052" y="2531774"/>
                <a:ext cx="3486150" cy="615553"/>
              </a:xfrm>
              <a:prstGeom prst="rect">
                <a:avLst/>
              </a:prstGeom>
              <a:noFill/>
            </p:spPr>
            <p:txBody>
              <a:bodyPr wrap="square" rtlCol="0">
                <a:spAutoFit/>
              </a:bodyPr>
              <a:lstStyle/>
              <a:p>
                <a:r>
                  <a:rPr lang="en-US" sz="2400" dirty="0">
                    <a:latin typeface="+mj-lt"/>
                  </a:rPr>
                  <a:t>Advocacy</a:t>
                </a:r>
              </a:p>
            </p:txBody>
          </p:sp>
          <p:sp>
            <p:nvSpPr>
              <p:cNvPr id="22" name="Rounded Rectangle 21"/>
              <p:cNvSpPr/>
              <p:nvPr/>
            </p:nvSpPr>
            <p:spPr>
              <a:xfrm>
                <a:off x="4096203" y="3248025"/>
                <a:ext cx="114300" cy="523875"/>
              </a:xfrm>
              <a:prstGeom prst="round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TextBox 22"/>
              <p:cNvSpPr txBox="1"/>
              <p:nvPr/>
            </p:nvSpPr>
            <p:spPr>
              <a:xfrm>
                <a:off x="4420052" y="3217574"/>
                <a:ext cx="3486150" cy="615553"/>
              </a:xfrm>
              <a:prstGeom prst="rect">
                <a:avLst/>
              </a:prstGeom>
              <a:noFill/>
            </p:spPr>
            <p:txBody>
              <a:bodyPr wrap="square" rtlCol="0">
                <a:spAutoFit/>
              </a:bodyPr>
              <a:lstStyle/>
              <a:p>
                <a:r>
                  <a:rPr lang="en-US" sz="2400" dirty="0">
                    <a:latin typeface="+mj-lt"/>
                  </a:rPr>
                  <a:t>Partnerships</a:t>
                </a:r>
              </a:p>
            </p:txBody>
          </p:sp>
          <p:sp>
            <p:nvSpPr>
              <p:cNvPr id="24" name="Rounded Rectangle 23"/>
              <p:cNvSpPr/>
              <p:nvPr/>
            </p:nvSpPr>
            <p:spPr>
              <a:xfrm>
                <a:off x="4096203" y="3903374"/>
                <a:ext cx="114300" cy="523875"/>
              </a:xfrm>
              <a:prstGeom prst="round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4420052" y="3872923"/>
                <a:ext cx="3486150" cy="615553"/>
              </a:xfrm>
              <a:prstGeom prst="rect">
                <a:avLst/>
              </a:prstGeom>
              <a:noFill/>
            </p:spPr>
            <p:txBody>
              <a:bodyPr wrap="square" rtlCol="0">
                <a:spAutoFit/>
              </a:bodyPr>
              <a:lstStyle/>
              <a:p>
                <a:r>
                  <a:rPr lang="en-US" sz="2400" dirty="0">
                    <a:latin typeface="+mj-lt"/>
                  </a:rPr>
                  <a:t>Funding</a:t>
                </a:r>
              </a:p>
            </p:txBody>
          </p:sp>
          <p:sp>
            <p:nvSpPr>
              <p:cNvPr id="26" name="Rounded Rectangle 25"/>
              <p:cNvSpPr/>
              <p:nvPr/>
            </p:nvSpPr>
            <p:spPr>
              <a:xfrm>
                <a:off x="4096203" y="4592924"/>
                <a:ext cx="114300" cy="523875"/>
              </a:xfrm>
              <a:prstGeom prst="round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TextBox 26"/>
              <p:cNvSpPr txBox="1"/>
              <p:nvPr/>
            </p:nvSpPr>
            <p:spPr>
              <a:xfrm>
                <a:off x="4420052" y="4562473"/>
                <a:ext cx="4590596" cy="615553"/>
              </a:xfrm>
              <a:prstGeom prst="rect">
                <a:avLst/>
              </a:prstGeom>
              <a:noFill/>
            </p:spPr>
            <p:txBody>
              <a:bodyPr wrap="square" rtlCol="0">
                <a:spAutoFit/>
              </a:bodyPr>
              <a:lstStyle/>
              <a:p>
                <a:r>
                  <a:rPr lang="en-US" sz="2400" dirty="0">
                    <a:latin typeface="+mj-lt"/>
                  </a:rPr>
                  <a:t>Training and education</a:t>
                </a:r>
              </a:p>
            </p:txBody>
          </p:sp>
          <p:sp>
            <p:nvSpPr>
              <p:cNvPr id="28" name="Rounded Rectangle 27"/>
              <p:cNvSpPr/>
              <p:nvPr/>
            </p:nvSpPr>
            <p:spPr>
              <a:xfrm>
                <a:off x="4096203" y="5312923"/>
                <a:ext cx="114300" cy="523875"/>
              </a:xfrm>
              <a:prstGeom prst="round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Box 28"/>
              <p:cNvSpPr txBox="1"/>
              <p:nvPr/>
            </p:nvSpPr>
            <p:spPr>
              <a:xfrm>
                <a:off x="4420052" y="5282473"/>
                <a:ext cx="3486150" cy="615553"/>
              </a:xfrm>
              <a:prstGeom prst="rect">
                <a:avLst/>
              </a:prstGeom>
              <a:noFill/>
            </p:spPr>
            <p:txBody>
              <a:bodyPr wrap="square" rtlCol="0">
                <a:spAutoFit/>
              </a:bodyPr>
              <a:lstStyle/>
              <a:p>
                <a:r>
                  <a:rPr lang="en-US" sz="2400" dirty="0">
                    <a:latin typeface="+mj-lt"/>
                  </a:rPr>
                  <a:t>Networking</a:t>
                </a:r>
              </a:p>
            </p:txBody>
          </p:sp>
          <p:sp>
            <p:nvSpPr>
              <p:cNvPr id="30" name="Rounded Rectangle 29"/>
              <p:cNvSpPr/>
              <p:nvPr/>
            </p:nvSpPr>
            <p:spPr>
              <a:xfrm>
                <a:off x="4096203" y="6002471"/>
                <a:ext cx="114300" cy="523875"/>
              </a:xfrm>
              <a:prstGeom prst="round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TextBox 30"/>
              <p:cNvSpPr txBox="1"/>
              <p:nvPr/>
            </p:nvSpPr>
            <p:spPr>
              <a:xfrm>
                <a:off x="4420052" y="5972021"/>
                <a:ext cx="7562397" cy="615553"/>
              </a:xfrm>
              <a:prstGeom prst="rect">
                <a:avLst/>
              </a:prstGeom>
              <a:noFill/>
            </p:spPr>
            <p:txBody>
              <a:bodyPr wrap="square" rtlCol="0">
                <a:spAutoFit/>
              </a:bodyPr>
              <a:lstStyle/>
              <a:p>
                <a:r>
                  <a:rPr lang="en-US" sz="2400" dirty="0">
                    <a:latin typeface="+mj-lt"/>
                  </a:rPr>
                  <a:t>Resources, tools, and technical assistance</a:t>
                </a:r>
              </a:p>
            </p:txBody>
          </p:sp>
        </p:gr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727" y="2122199"/>
              <a:ext cx="554326" cy="554326"/>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727" y="2823440"/>
              <a:ext cx="554326" cy="554326"/>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727" y="5592896"/>
              <a:ext cx="554326" cy="554326"/>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727" y="3478572"/>
              <a:ext cx="554326" cy="554326"/>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670" y="4168121"/>
              <a:ext cx="561383" cy="561383"/>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670" y="4903348"/>
              <a:ext cx="561383" cy="561383"/>
            </a:xfrm>
            <a:prstGeom prst="rect">
              <a:avLst/>
            </a:prstGeom>
          </p:spPr>
        </p:pic>
      </p:grpSp>
    </p:spTree>
    <p:extLst>
      <p:ext uri="{BB962C8B-B14F-4D97-AF65-F5344CB8AC3E}">
        <p14:creationId xmlns:p14="http://schemas.microsoft.com/office/powerpoint/2010/main" val="36326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Autofit/>
          </a:bodyPr>
          <a:lstStyle/>
          <a:p>
            <a:r>
              <a:rPr lang="en-US" sz="3600" dirty="0"/>
              <a:t>Applying Community Engagement Principles to Cultivate Transdisciplinary Partnerships with </a:t>
            </a:r>
            <a:br>
              <a:rPr lang="en-US" sz="3600" dirty="0"/>
            </a:br>
            <a:r>
              <a:rPr lang="en-US" sz="3600" dirty="0"/>
              <a:t>Inter-governmental Agencies </a:t>
            </a:r>
            <a:br>
              <a:rPr lang="en-US" sz="3600" dirty="0"/>
            </a:br>
            <a:r>
              <a:rPr lang="en-US" sz="3600" dirty="0"/>
              <a:t>in Cook County, Illinois</a:t>
            </a:r>
          </a:p>
        </p:txBody>
      </p:sp>
      <p:sp>
        <p:nvSpPr>
          <p:cNvPr id="3" name="Subtitle 2"/>
          <p:cNvSpPr>
            <a:spLocks noGrp="1"/>
          </p:cNvSpPr>
          <p:nvPr>
            <p:ph type="subTitle" idx="1"/>
          </p:nvPr>
        </p:nvSpPr>
        <p:spPr>
          <a:xfrm>
            <a:off x="533400" y="4191000"/>
            <a:ext cx="8343900" cy="1219200"/>
          </a:xfrm>
        </p:spPr>
        <p:txBody>
          <a:bodyPr>
            <a:normAutofit fontScale="85000" lnSpcReduction="20000"/>
          </a:bodyPr>
          <a:lstStyle/>
          <a:p>
            <a:endParaRPr lang="en-US" sz="2200" dirty="0"/>
          </a:p>
          <a:p>
            <a:r>
              <a:rPr lang="en-US" sz="2300" dirty="0"/>
              <a:t>NACCHO Webinar</a:t>
            </a:r>
          </a:p>
          <a:p>
            <a:endParaRPr lang="en-US" sz="1800" dirty="0"/>
          </a:p>
          <a:p>
            <a:r>
              <a:rPr lang="en-US" sz="2100" dirty="0"/>
              <a:t>Binion, A., Massuda Barnett, G., Durica, D.</a:t>
            </a:r>
            <a:endParaRPr lang="en-US" sz="2200" baseline="30000" dirty="0"/>
          </a:p>
          <a:p>
            <a:endParaRPr lang="en-US" sz="2200" baseline="30000" dirty="0"/>
          </a:p>
          <a:p>
            <a:endParaRPr lang="en-US" dirty="0"/>
          </a:p>
        </p:txBody>
      </p:sp>
    </p:spTree>
    <p:extLst>
      <p:ext uri="{BB962C8B-B14F-4D97-AF65-F5344CB8AC3E}">
        <p14:creationId xmlns:p14="http://schemas.microsoft.com/office/powerpoint/2010/main" val="20937871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14906</TotalTime>
  <Words>4349</Words>
  <Application>Microsoft Office PowerPoint</Application>
  <PresentationFormat>On-screen Show (4:3)</PresentationFormat>
  <Paragraphs>560</Paragraphs>
  <Slides>59</Slides>
  <Notes>45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59</vt:i4>
      </vt:variant>
    </vt:vector>
  </HeadingPairs>
  <TitlesOfParts>
    <vt:vector size="74" baseType="lpstr">
      <vt:lpstr>Arial</vt:lpstr>
      <vt:lpstr>Calibri</vt:lpstr>
      <vt:lpstr>Calibri Light</vt:lpstr>
      <vt:lpstr>Cambria</vt:lpstr>
      <vt:lpstr>Century Gothic</vt:lpstr>
      <vt:lpstr>Courier New</vt:lpstr>
      <vt:lpstr>Open Sans</vt:lpstr>
      <vt:lpstr>Trebuchet MS</vt:lpstr>
      <vt:lpstr>Verdana</vt:lpstr>
      <vt:lpstr>Wingdings</vt:lpstr>
      <vt:lpstr>Wingdings 3</vt:lpstr>
      <vt:lpstr>Office Theme</vt:lpstr>
      <vt:lpstr>1_Office Theme</vt:lpstr>
      <vt:lpstr>Slice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Community Engagement Principles to Cultivate Transdisciplinary Partnerships with  Inter-governmental Agencies  in Cook County, Illinois</vt:lpstr>
      <vt:lpstr>Attribution</vt:lpstr>
      <vt:lpstr>Learning Objectives</vt:lpstr>
      <vt:lpstr>Transdisciplinary Partnership</vt:lpstr>
      <vt:lpstr>Community Engagement </vt:lpstr>
      <vt:lpstr>Community Engagement Principles</vt:lpstr>
      <vt:lpstr>Transdisciplinary Partners</vt:lpstr>
      <vt:lpstr>Purpose and Engagement Efforts Public Health and Housing Authority</vt:lpstr>
      <vt:lpstr>Relationship Building</vt:lpstr>
      <vt:lpstr>Empowerment to “Own” the Issue</vt:lpstr>
      <vt:lpstr>Cultivating Value and Need for Partnership</vt:lpstr>
      <vt:lpstr>Identifying and Mobilizing Community Assets to Make Change</vt:lpstr>
      <vt:lpstr>Tools Used for Engagement and Technical Assistance</vt:lpstr>
      <vt:lpstr>Successes- Community Engagement</vt:lpstr>
      <vt:lpstr>Expected Health Outcomes</vt:lpstr>
      <vt:lpstr>Lessons Learned</vt:lpstr>
      <vt:lpstr>Acknowledgements</vt:lpstr>
      <vt:lpstr>Contact Information</vt:lpstr>
      <vt:lpstr>PowerPoint Presentation</vt:lpstr>
      <vt:lpstr>NEIGHBORS HELPING NEIGHBORS QUIT TOBACCO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Public Health, Partnership is everything!</vt:lpstr>
      <vt:lpstr>Monroe County Tobacco Coalition Bloomington, Indiana</vt:lpstr>
      <vt:lpstr>Partnering is a priority for us… </vt:lpstr>
      <vt:lpstr>Partnering is a community priority</vt:lpstr>
      <vt:lpstr>What is the Monroe County Tobacco Coalition?</vt:lpstr>
      <vt:lpstr>Smoking Risks</vt:lpstr>
      <vt:lpstr>History and Achievements Smoking Bans </vt:lpstr>
      <vt:lpstr>Tobacco Coalition Classes Support…</vt:lpstr>
      <vt:lpstr>Lost funding, but…..</vt:lpstr>
      <vt:lpstr>Lost funding, but…..</vt:lpstr>
      <vt:lpstr>“Community” Tobacco Cessation Facilitator Training</vt:lpstr>
      <vt:lpstr>PowerPoint Presentation</vt:lpstr>
      <vt:lpstr> Monroe County Tobacco Coalition  </vt:lpstr>
      <vt:lpstr>Thank you!</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Tiffany</dc:creator>
  <cp:lastModifiedBy>Melanie Ruhe</cp:lastModifiedBy>
  <cp:revision>139</cp:revision>
  <cp:lastPrinted>2017-08-21T19:26:22Z</cp:lastPrinted>
  <dcterms:created xsi:type="dcterms:W3CDTF">2017-04-13T14:03:24Z</dcterms:created>
  <dcterms:modified xsi:type="dcterms:W3CDTF">2019-09-30T20:10:47Z</dcterms:modified>
</cp:coreProperties>
</file>