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49" r:id="rId4"/>
  </p:sldMasterIdLst>
  <p:sldIdLst>
    <p:sldId id="256" r:id="rId5"/>
    <p:sldId id="258" r:id="rId6"/>
    <p:sldId id="257" r:id="rId7"/>
    <p:sldId id="259" r:id="rId8"/>
    <p:sldId id="260" r:id="rId9"/>
    <p:sldId id="261" r:id="rId10"/>
    <p:sldId id="262" r:id="rId11"/>
    <p:sldId id="263" r:id="rId12"/>
    <p:sldId id="264" r:id="rId13"/>
    <p:sldId id="266" r:id="rId14"/>
    <p:sldId id="265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F1FF533-DE15-61F2-11E3-A36C7F3B62C1}" name="Andrea Chavez Calvi" initials="AC" userId="S::achavezcalvi@naccho.org::030570e5-76f6-4b5e-ac28-f8a8d6c40f5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A3912C-A6D9-06E2-9FA0-5A721A9D9B42}" v="23" dt="2025-06-24T13:42:37.471"/>
    <p1510:client id="{523FB133-4C97-7ADC-CEDF-E7079D81C26B}" v="4" dt="2025-06-23T23:34:34.8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14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530EF3-EBB6-4733-B1C1-25A0B67738D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148BE4D-EB7D-421E-9DC4-CF93C298D3ED}">
      <dgm:prSet/>
      <dgm:spPr/>
      <dgm:t>
        <a:bodyPr/>
        <a:lstStyle/>
        <a:p>
          <a:r>
            <a:rPr lang="en-US" dirty="0"/>
            <a:t>Rashes are common in healthcare settings</a:t>
          </a:r>
          <a:r>
            <a:rPr lang="en-US" dirty="0">
              <a:solidFill>
                <a:srgbClr val="000000"/>
              </a:solidFill>
              <a:latin typeface="Century Gothic" panose="020B0502020202020204"/>
            </a:rPr>
            <a:t>.</a:t>
          </a:r>
          <a:br>
            <a:rPr lang="en-US" dirty="0"/>
          </a:br>
          <a:r>
            <a:rPr lang="en-US" dirty="0"/>
            <a:t>Some are harmless; others may indicate contagious illnesses</a:t>
          </a:r>
          <a:r>
            <a:rPr lang="en-US" dirty="0">
              <a:latin typeface="Century Gothic" panose="020B0502020202020204"/>
            </a:rPr>
            <a:t>.</a:t>
          </a:r>
          <a:endParaRPr lang="en-US" dirty="0"/>
        </a:p>
      </dgm:t>
    </dgm:pt>
    <dgm:pt modelId="{A5B4F813-B4E6-42AC-AE74-6DE8D00C6378}" type="parTrans" cxnId="{B2B14B65-A3C7-4675-85FF-CB83FB63D644}">
      <dgm:prSet/>
      <dgm:spPr/>
      <dgm:t>
        <a:bodyPr/>
        <a:lstStyle/>
        <a:p>
          <a:endParaRPr lang="en-US"/>
        </a:p>
      </dgm:t>
    </dgm:pt>
    <dgm:pt modelId="{9D1764ED-53D7-4562-BF55-58F9ACB82FC1}" type="sibTrans" cxnId="{B2B14B65-A3C7-4675-85FF-CB83FB63D644}">
      <dgm:prSet/>
      <dgm:spPr/>
      <dgm:t>
        <a:bodyPr/>
        <a:lstStyle/>
        <a:p>
          <a:endParaRPr lang="en-US"/>
        </a:p>
      </dgm:t>
    </dgm:pt>
    <dgm:pt modelId="{DFF037B7-7DE1-4B14-B75D-F03F44F0EB7C}">
      <dgm:prSet/>
      <dgm:spPr/>
      <dgm:t>
        <a:bodyPr/>
        <a:lstStyle/>
        <a:p>
          <a:r>
            <a:rPr lang="en-US" dirty="0"/>
            <a:t>Early recognition + proper precautions = reduced risk of outbreaks</a:t>
          </a:r>
        </a:p>
      </dgm:t>
    </dgm:pt>
    <dgm:pt modelId="{443943B0-41E2-41E2-914D-71566C0E32A7}" type="parTrans" cxnId="{4E6DEE81-444D-4778-A8FD-50DF99427E10}">
      <dgm:prSet/>
      <dgm:spPr/>
      <dgm:t>
        <a:bodyPr/>
        <a:lstStyle/>
        <a:p>
          <a:endParaRPr lang="en-US"/>
        </a:p>
      </dgm:t>
    </dgm:pt>
    <dgm:pt modelId="{EEE4E525-D135-4D72-B742-1263AA599E96}" type="sibTrans" cxnId="{4E6DEE81-444D-4778-A8FD-50DF99427E10}">
      <dgm:prSet/>
      <dgm:spPr/>
      <dgm:t>
        <a:bodyPr/>
        <a:lstStyle/>
        <a:p>
          <a:endParaRPr lang="en-US"/>
        </a:p>
      </dgm:t>
    </dgm:pt>
    <dgm:pt modelId="{2E8B81FA-5331-4759-B357-7463601927EE}" type="pres">
      <dgm:prSet presAssocID="{F7530EF3-EBB6-4733-B1C1-25A0B67738DA}" presName="root" presStyleCnt="0">
        <dgm:presLayoutVars>
          <dgm:dir/>
          <dgm:resizeHandles val="exact"/>
        </dgm:presLayoutVars>
      </dgm:prSet>
      <dgm:spPr/>
    </dgm:pt>
    <dgm:pt modelId="{818908D2-0A25-4186-BB36-4BAF0F458854}" type="pres">
      <dgm:prSet presAssocID="{7148BE4D-EB7D-421E-9DC4-CF93C298D3ED}" presName="compNode" presStyleCnt="0"/>
      <dgm:spPr/>
    </dgm:pt>
    <dgm:pt modelId="{0A79F330-5239-49C5-A43D-76134FD2AECB}" type="pres">
      <dgm:prSet presAssocID="{7148BE4D-EB7D-421E-9DC4-CF93C298D3ED}" presName="bgRect" presStyleLbl="bgShp" presStyleIdx="0" presStyleCnt="2"/>
      <dgm:spPr/>
    </dgm:pt>
    <dgm:pt modelId="{C8F5011A-E843-4789-BBCB-16C5FE83E9DE}" type="pres">
      <dgm:prSet presAssocID="{7148BE4D-EB7D-421E-9DC4-CF93C298D3ED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rst Aid Kit"/>
        </a:ext>
      </dgm:extLst>
    </dgm:pt>
    <dgm:pt modelId="{085D0AF4-D989-43C3-BDBD-69DD8146E5A7}" type="pres">
      <dgm:prSet presAssocID="{7148BE4D-EB7D-421E-9DC4-CF93C298D3ED}" presName="spaceRect" presStyleCnt="0"/>
      <dgm:spPr/>
    </dgm:pt>
    <dgm:pt modelId="{022455C1-E86C-446D-9084-057539DE14BB}" type="pres">
      <dgm:prSet presAssocID="{7148BE4D-EB7D-421E-9DC4-CF93C298D3ED}" presName="parTx" presStyleLbl="revTx" presStyleIdx="0" presStyleCnt="2">
        <dgm:presLayoutVars>
          <dgm:chMax val="0"/>
          <dgm:chPref val="0"/>
        </dgm:presLayoutVars>
      </dgm:prSet>
      <dgm:spPr/>
    </dgm:pt>
    <dgm:pt modelId="{B55D24AC-F144-4FE7-9622-E7A1345E29D0}" type="pres">
      <dgm:prSet presAssocID="{9D1764ED-53D7-4562-BF55-58F9ACB82FC1}" presName="sibTrans" presStyleCnt="0"/>
      <dgm:spPr/>
    </dgm:pt>
    <dgm:pt modelId="{0411344B-0A3D-48D1-8D8E-A2BA523327C8}" type="pres">
      <dgm:prSet presAssocID="{DFF037B7-7DE1-4B14-B75D-F03F44F0EB7C}" presName="compNode" presStyleCnt="0"/>
      <dgm:spPr/>
    </dgm:pt>
    <dgm:pt modelId="{F71EB0B5-1940-4499-A540-4EFE3DF772E7}" type="pres">
      <dgm:prSet presAssocID="{DFF037B7-7DE1-4B14-B75D-F03F44F0EB7C}" presName="bgRect" presStyleLbl="bgShp" presStyleIdx="1" presStyleCnt="2"/>
      <dgm:spPr/>
    </dgm:pt>
    <dgm:pt modelId="{F8535F70-F99F-49B9-912A-759047D92F0A}" type="pres">
      <dgm:prSet presAssocID="{DFF037B7-7DE1-4B14-B75D-F03F44F0EB7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3B759F7E-1D45-4DF2-86E4-E16ACC96CF2B}" type="pres">
      <dgm:prSet presAssocID="{DFF037B7-7DE1-4B14-B75D-F03F44F0EB7C}" presName="spaceRect" presStyleCnt="0"/>
      <dgm:spPr/>
    </dgm:pt>
    <dgm:pt modelId="{99273BBE-336C-45E9-A6E7-8B1E592A1534}" type="pres">
      <dgm:prSet presAssocID="{DFF037B7-7DE1-4B14-B75D-F03F44F0EB7C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8133BA0E-94FF-4DBD-97E0-3F18B503D000}" type="presOf" srcId="{7148BE4D-EB7D-421E-9DC4-CF93C298D3ED}" destId="{022455C1-E86C-446D-9084-057539DE14BB}" srcOrd="0" destOrd="0" presId="urn:microsoft.com/office/officeart/2018/2/layout/IconVerticalSolidList"/>
    <dgm:cxn modelId="{032BDF5D-F4B1-490F-AE62-25E53F54884C}" type="presOf" srcId="{F7530EF3-EBB6-4733-B1C1-25A0B67738DA}" destId="{2E8B81FA-5331-4759-B357-7463601927EE}" srcOrd="0" destOrd="0" presId="urn:microsoft.com/office/officeart/2018/2/layout/IconVerticalSolidList"/>
    <dgm:cxn modelId="{B2B14B65-A3C7-4675-85FF-CB83FB63D644}" srcId="{F7530EF3-EBB6-4733-B1C1-25A0B67738DA}" destId="{7148BE4D-EB7D-421E-9DC4-CF93C298D3ED}" srcOrd="0" destOrd="0" parTransId="{A5B4F813-B4E6-42AC-AE74-6DE8D00C6378}" sibTransId="{9D1764ED-53D7-4562-BF55-58F9ACB82FC1}"/>
    <dgm:cxn modelId="{4E6DEE81-444D-4778-A8FD-50DF99427E10}" srcId="{F7530EF3-EBB6-4733-B1C1-25A0B67738DA}" destId="{DFF037B7-7DE1-4B14-B75D-F03F44F0EB7C}" srcOrd="1" destOrd="0" parTransId="{443943B0-41E2-41E2-914D-71566C0E32A7}" sibTransId="{EEE4E525-D135-4D72-B742-1263AA599E96}"/>
    <dgm:cxn modelId="{C7CC7AC2-71A3-475D-9C1B-7FD12FB417BC}" type="presOf" srcId="{DFF037B7-7DE1-4B14-B75D-F03F44F0EB7C}" destId="{99273BBE-336C-45E9-A6E7-8B1E592A1534}" srcOrd="0" destOrd="0" presId="urn:microsoft.com/office/officeart/2018/2/layout/IconVerticalSolidList"/>
    <dgm:cxn modelId="{5C0D450E-AE49-4717-B7D8-B07591AF21E6}" type="presParOf" srcId="{2E8B81FA-5331-4759-B357-7463601927EE}" destId="{818908D2-0A25-4186-BB36-4BAF0F458854}" srcOrd="0" destOrd="0" presId="urn:microsoft.com/office/officeart/2018/2/layout/IconVerticalSolidList"/>
    <dgm:cxn modelId="{8CDDFCA6-794F-4744-A6BC-87954DADD14E}" type="presParOf" srcId="{818908D2-0A25-4186-BB36-4BAF0F458854}" destId="{0A79F330-5239-49C5-A43D-76134FD2AECB}" srcOrd="0" destOrd="0" presId="urn:microsoft.com/office/officeart/2018/2/layout/IconVerticalSolidList"/>
    <dgm:cxn modelId="{43BAA34F-F6BE-48AA-B792-DFBDABA089EF}" type="presParOf" srcId="{818908D2-0A25-4186-BB36-4BAF0F458854}" destId="{C8F5011A-E843-4789-BBCB-16C5FE83E9DE}" srcOrd="1" destOrd="0" presId="urn:microsoft.com/office/officeart/2018/2/layout/IconVerticalSolidList"/>
    <dgm:cxn modelId="{C779FF3C-9BD0-48C9-88D3-83B3486EAB41}" type="presParOf" srcId="{818908D2-0A25-4186-BB36-4BAF0F458854}" destId="{085D0AF4-D989-43C3-BDBD-69DD8146E5A7}" srcOrd="2" destOrd="0" presId="urn:microsoft.com/office/officeart/2018/2/layout/IconVerticalSolidList"/>
    <dgm:cxn modelId="{9AF03F8F-584D-4EC6-8CD6-8B64AD483AB5}" type="presParOf" srcId="{818908D2-0A25-4186-BB36-4BAF0F458854}" destId="{022455C1-E86C-446D-9084-057539DE14BB}" srcOrd="3" destOrd="0" presId="urn:microsoft.com/office/officeart/2018/2/layout/IconVerticalSolidList"/>
    <dgm:cxn modelId="{299349EA-855C-4587-9145-FE0BA7FB59C3}" type="presParOf" srcId="{2E8B81FA-5331-4759-B357-7463601927EE}" destId="{B55D24AC-F144-4FE7-9622-E7A1345E29D0}" srcOrd="1" destOrd="0" presId="urn:microsoft.com/office/officeart/2018/2/layout/IconVerticalSolidList"/>
    <dgm:cxn modelId="{F6A285BE-392C-4FDD-B96E-8ADF0DEC04EE}" type="presParOf" srcId="{2E8B81FA-5331-4759-B357-7463601927EE}" destId="{0411344B-0A3D-48D1-8D8E-A2BA523327C8}" srcOrd="2" destOrd="0" presId="urn:microsoft.com/office/officeart/2018/2/layout/IconVerticalSolidList"/>
    <dgm:cxn modelId="{FEC3F59E-25DE-4D1B-89BB-0471347C8ECF}" type="presParOf" srcId="{0411344B-0A3D-48D1-8D8E-A2BA523327C8}" destId="{F71EB0B5-1940-4499-A540-4EFE3DF772E7}" srcOrd="0" destOrd="0" presId="urn:microsoft.com/office/officeart/2018/2/layout/IconVerticalSolidList"/>
    <dgm:cxn modelId="{2C5395B6-1880-4E78-9BD7-E0B2844B8B15}" type="presParOf" srcId="{0411344B-0A3D-48D1-8D8E-A2BA523327C8}" destId="{F8535F70-F99F-49B9-912A-759047D92F0A}" srcOrd="1" destOrd="0" presId="urn:microsoft.com/office/officeart/2018/2/layout/IconVerticalSolidList"/>
    <dgm:cxn modelId="{B0EF633C-5C04-494F-8057-F6CEA8273F9D}" type="presParOf" srcId="{0411344B-0A3D-48D1-8D8E-A2BA523327C8}" destId="{3B759F7E-1D45-4DF2-86E4-E16ACC96CF2B}" srcOrd="2" destOrd="0" presId="urn:microsoft.com/office/officeart/2018/2/layout/IconVerticalSolidList"/>
    <dgm:cxn modelId="{1C750923-0964-4A6A-830F-0ACE99EE4DE0}" type="presParOf" srcId="{0411344B-0A3D-48D1-8D8E-A2BA523327C8}" destId="{99273BBE-336C-45E9-A6E7-8B1E592A153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79F330-5239-49C5-A43D-76134FD2AECB}">
      <dsp:nvSpPr>
        <dsp:cNvPr id="0" name=""/>
        <dsp:cNvSpPr/>
      </dsp:nvSpPr>
      <dsp:spPr>
        <a:xfrm>
          <a:off x="0" y="774915"/>
          <a:ext cx="4642845" cy="14306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F5011A-E843-4789-BBCB-16C5FE83E9DE}">
      <dsp:nvSpPr>
        <dsp:cNvPr id="0" name=""/>
        <dsp:cNvSpPr/>
      </dsp:nvSpPr>
      <dsp:spPr>
        <a:xfrm>
          <a:off x="432760" y="1096803"/>
          <a:ext cx="786837" cy="7868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2455C1-E86C-446D-9084-057539DE14BB}">
      <dsp:nvSpPr>
        <dsp:cNvPr id="0" name=""/>
        <dsp:cNvSpPr/>
      </dsp:nvSpPr>
      <dsp:spPr>
        <a:xfrm>
          <a:off x="1652359" y="774915"/>
          <a:ext cx="2990485" cy="1430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407" tIns="151407" rIns="151407" bIns="15140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Rashes are common in healthcare settings</a:t>
          </a:r>
          <a:r>
            <a:rPr lang="en-US" sz="1600" kern="1200" dirty="0">
              <a:solidFill>
                <a:srgbClr val="000000"/>
              </a:solidFill>
              <a:latin typeface="Century Gothic" panose="020B0502020202020204"/>
            </a:rPr>
            <a:t>.</a:t>
          </a:r>
          <a:br>
            <a:rPr lang="en-US" sz="1600" kern="1200" dirty="0"/>
          </a:br>
          <a:r>
            <a:rPr lang="en-US" sz="1600" kern="1200" dirty="0"/>
            <a:t>Some are harmless; others may indicate contagious illnesses</a:t>
          </a:r>
          <a:r>
            <a:rPr lang="en-US" sz="1600" kern="1200" dirty="0">
              <a:latin typeface="Century Gothic" panose="020B0502020202020204"/>
            </a:rPr>
            <a:t>.</a:t>
          </a:r>
          <a:endParaRPr lang="en-US" sz="1600" kern="1200" dirty="0"/>
        </a:p>
      </dsp:txBody>
      <dsp:txXfrm>
        <a:off x="1652359" y="774915"/>
        <a:ext cx="2990485" cy="1430613"/>
      </dsp:txXfrm>
    </dsp:sp>
    <dsp:sp modelId="{F71EB0B5-1940-4499-A540-4EFE3DF772E7}">
      <dsp:nvSpPr>
        <dsp:cNvPr id="0" name=""/>
        <dsp:cNvSpPr/>
      </dsp:nvSpPr>
      <dsp:spPr>
        <a:xfrm>
          <a:off x="0" y="2563183"/>
          <a:ext cx="4642845" cy="14306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535F70-F99F-49B9-912A-759047D92F0A}">
      <dsp:nvSpPr>
        <dsp:cNvPr id="0" name=""/>
        <dsp:cNvSpPr/>
      </dsp:nvSpPr>
      <dsp:spPr>
        <a:xfrm>
          <a:off x="432760" y="2885071"/>
          <a:ext cx="786837" cy="7868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273BBE-336C-45E9-A6E7-8B1E592A1534}">
      <dsp:nvSpPr>
        <dsp:cNvPr id="0" name=""/>
        <dsp:cNvSpPr/>
      </dsp:nvSpPr>
      <dsp:spPr>
        <a:xfrm>
          <a:off x="1652359" y="2563183"/>
          <a:ext cx="2990485" cy="1430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407" tIns="151407" rIns="151407" bIns="15140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Early recognition + proper precautions = reduced risk of outbreaks</a:t>
          </a:r>
        </a:p>
      </dsp:txBody>
      <dsp:txXfrm>
        <a:off x="1652359" y="2563183"/>
        <a:ext cx="2990485" cy="14306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12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949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591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3776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93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96707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209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8992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085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957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611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89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053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16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80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089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82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806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50" r:id="rId1"/>
    <p:sldLayoutId id="2147484251" r:id="rId2"/>
    <p:sldLayoutId id="2147484252" r:id="rId3"/>
    <p:sldLayoutId id="2147484253" r:id="rId4"/>
    <p:sldLayoutId id="2147484254" r:id="rId5"/>
    <p:sldLayoutId id="2147484255" r:id="rId6"/>
    <p:sldLayoutId id="2147484256" r:id="rId7"/>
    <p:sldLayoutId id="2147484257" r:id="rId8"/>
    <p:sldLayoutId id="2147484258" r:id="rId9"/>
    <p:sldLayoutId id="2147484259" r:id="rId10"/>
    <p:sldLayoutId id="2147484260" r:id="rId11"/>
    <p:sldLayoutId id="2147484261" r:id="rId12"/>
    <p:sldLayoutId id="2147484262" r:id="rId13"/>
    <p:sldLayoutId id="2147484263" r:id="rId14"/>
    <p:sldLayoutId id="2147484264" r:id="rId15"/>
    <p:sldLayoutId id="2147484265" r:id="rId16"/>
    <p:sldLayoutId id="214748426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ygiene/about/when-and-how-to-clean-and-disinfect-a-facility.html" TargetMode="External"/><Relationship Id="rId2" Type="http://schemas.openxmlformats.org/officeDocument/2006/relationships/hyperlink" Target="https://www.cdc.gov/project-firstline/media/pdfs/Healthcare-Germs-Body-Skin-508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dc.gov/project-firstline/media/pdfs/Micro-Learns-Rash-508.pd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609862E-48F9-45AC-8D44-67A0268A7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97986E7-0E3C-4F64-886E-935DDCB83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29777" y="1420238"/>
            <a:ext cx="3311840" cy="4751961"/>
            <a:chOff x="9206969" y="2963333"/>
            <a:chExt cx="2981858" cy="32088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03D17F-F79E-40E5-9563-A1CFFCC06A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A5D5775-627F-4588-82B3-905EDF231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D7F2A20-5DE4-4BC0-91EA-5FFE33A4D3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D536BA0-56C7-429C-B41E-B5724F0CD4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F15726F-71BE-4007-B9B6-0A1AA0D520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158" y="685799"/>
            <a:ext cx="6315658" cy="2971801"/>
          </a:xfrm>
        </p:spPr>
        <p:txBody>
          <a:bodyPr>
            <a:normAutofit/>
          </a:bodyPr>
          <a:lstStyle/>
          <a:p>
            <a:r>
              <a:rPr lang="en-US" b="1"/>
              <a:t>Recognizing and Responding to Rashes in Healthcare settings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159" y="3843867"/>
            <a:ext cx="4800600" cy="194733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Project Firstline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
Micro-Learn Discussion</a:t>
            </a:r>
          </a:p>
          <a:p>
            <a:pPr>
              <a:lnSpc>
                <a:spcPct val="90000"/>
              </a:lnSpc>
            </a:pP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Angelina County &amp; Cities Health District</a:t>
            </a:r>
          </a:p>
          <a:p>
            <a:pPr>
              <a:lnSpc>
                <a:spcPct val="90000"/>
              </a:lnSpc>
            </a:pP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Facilitators: </a:t>
            </a:r>
          </a:p>
          <a:p>
            <a:pPr>
              <a:lnSpc>
                <a:spcPct val="90000"/>
              </a:lnSpc>
            </a:pP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Amanda Granger, BSN, RN</a:t>
            </a:r>
          </a:p>
          <a:p>
            <a:pPr>
              <a:lnSpc>
                <a:spcPct val="90000"/>
              </a:lnSpc>
            </a:pP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Marlene Brown, RN, MPH</a:t>
            </a:r>
          </a:p>
          <a:p>
            <a:pPr>
              <a:lnSpc>
                <a:spcPct val="90000"/>
              </a:lnSpc>
            </a:pP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Yolanda Parker, LVN</a:t>
            </a:r>
          </a:p>
        </p:txBody>
      </p:sp>
      <p:pic>
        <p:nvPicPr>
          <p:cNvPr id="5" name="Picture 4" descr="A black and blue sign with white text&#10;&#10;AI-generated content may be incorrect.">
            <a:extLst>
              <a:ext uri="{FF2B5EF4-FFF2-40B4-BE49-F238E27FC236}">
                <a16:creationId xmlns:a16="http://schemas.microsoft.com/office/drawing/2014/main" id="{C8DDF995-87FF-9F51-6D51-1F38C87740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4672" y="5965317"/>
            <a:ext cx="3497961" cy="88925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FD48FB1-66D8-4676-B0AA-C139A1DB78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71009" y="8467"/>
            <a:ext cx="28575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033F5AE-6728-4F19-8DED-658E674B3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581127" y="91545"/>
            <a:ext cx="4560491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C7D74A-18BA-4709-A808-44E8815C4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426868" y="228600"/>
            <a:ext cx="371475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5164A3F-1561-4039-8185-AB0EEB713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501877" y="32278"/>
            <a:ext cx="3639742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A35DB53-42BE-460E-9CA1-1294C9846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884069" y="609601"/>
            <a:ext cx="325754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A675F33-98AF-4B83-A3BB-0780A23145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8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Question mark against red wall">
            <a:extLst>
              <a:ext uri="{FF2B5EF4-FFF2-40B4-BE49-F238E27FC236}">
                <a16:creationId xmlns:a16="http://schemas.microsoft.com/office/drawing/2014/main" id="{FD84B098-8FC3-0F0E-B205-99CF16B1D85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l="19333" r="1" b="1"/>
          <a:stretch>
            <a:fillRect/>
          </a:stretch>
        </p:blipFill>
        <p:spPr>
          <a:xfrm>
            <a:off x="-2381" y="10"/>
            <a:ext cx="9143999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23" y="548302"/>
            <a:ext cx="8210217" cy="112809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 dirty="0"/>
              <a:t>Questions +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582" y="2701375"/>
            <a:ext cx="5073825" cy="194733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100" dirty="0">
                <a:solidFill>
                  <a:schemeClr val="tx1"/>
                </a:solidFill>
              </a:rPr>
              <a:t>• Open the floor for sharing experiences and clarifying concerns.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09B08A-C1EC-478C-86AF-60ADE06D9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217" y="685800"/>
            <a:ext cx="3613992" cy="4603749"/>
          </a:xfrm>
        </p:spPr>
        <p:txBody>
          <a:bodyPr>
            <a:normAutofit/>
          </a:bodyPr>
          <a:lstStyle/>
          <a:p>
            <a:pPr algn="r"/>
            <a:r>
              <a:rPr lang="en-US" sz="4500" b="1"/>
              <a:t>Resources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1CC330-4259-4C32-BF8B-5FE13FFAB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1999" y="0"/>
            <a:ext cx="4572001" cy="6858000"/>
          </a:xfrm>
          <a:prstGeom prst="rect">
            <a:avLst/>
          </a:prstGeom>
          <a:solidFill>
            <a:schemeClr val="bg2">
              <a:alpha val="97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9238" y="685800"/>
            <a:ext cx="3659219" cy="460375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90000"/>
              </a:lnSpc>
              <a:spcAft>
                <a:spcPts val="800"/>
              </a:spcAft>
              <a:buAutoNum type="arabicPeriod"/>
            </a:pPr>
            <a:r>
              <a:rPr lang="en-US" sz="1300" b="1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/>
              </a:rPr>
              <a:t>Centers for Disease Control and Prevention. (n.d.).</a:t>
            </a:r>
            <a:r>
              <a:rPr lang="en-US" sz="1300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/>
              </a:rPr>
              <a:t> </a:t>
            </a:r>
            <a:r>
              <a:rPr lang="en-US" sz="1300" i="1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/>
              </a:rPr>
              <a:t>Skin infographic</a:t>
            </a:r>
            <a:r>
              <a:rPr lang="en-US" sz="1300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/>
              </a:rPr>
              <a:t>. U.S. Department of Health &amp; Human Services. </a:t>
            </a:r>
            <a:r>
              <a:rPr lang="en-US" sz="1300" kern="100" dirty="0">
                <a:solidFill>
                  <a:schemeClr val="tx1"/>
                </a:solidFill>
                <a:ea typeface="+mn-lt"/>
                <a:cs typeface="+mn-lt"/>
                <a:hlinkClick r:id="rId2"/>
              </a:rPr>
              <a:t>https://www.cdc.gov/project-firstline/media/pdfs/Healthcare-Germs-Body-Skin-508.pdf</a:t>
            </a:r>
            <a:endParaRPr lang="en-US" sz="1300" kern="100">
              <a:solidFill>
                <a:schemeClr val="tx1"/>
              </a:solidFill>
              <a:ea typeface="Aptos" panose="020B0004020202020204" pitchFamily="34" charset="0"/>
              <a:cs typeface="Times New Roman"/>
            </a:endParaRPr>
          </a:p>
          <a:p>
            <a:pPr marL="342900" marR="0" indent="-342900">
              <a:lnSpc>
                <a:spcPct val="90000"/>
              </a:lnSpc>
              <a:spcAft>
                <a:spcPts val="800"/>
              </a:spcAft>
              <a:buAutoNum type="arabicPeriod"/>
            </a:pPr>
            <a:r>
              <a:rPr lang="en-US" sz="1300" b="1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Centers for Disease Control and Prevention. (n.d.).</a:t>
            </a:r>
            <a:r>
              <a:rPr lang="en-US" sz="1300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300" i="1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When and how to clean and disinfect a facility</a:t>
            </a:r>
            <a:r>
              <a:rPr lang="en-US" sz="1300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U.S. Department of Health &amp; Human Services. </a:t>
            </a:r>
            <a:r>
              <a:rPr lang="en-US" sz="1300" u="sng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https://www.cdc.gov/hygiene/about/when-and-how-to-clean-and-disinfect-a-facility.html</a:t>
            </a:r>
            <a:endParaRPr lang="en-US" sz="1300" u="sng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indent="-342900">
              <a:lnSpc>
                <a:spcPct val="90000"/>
              </a:lnSpc>
              <a:spcAft>
                <a:spcPts val="800"/>
              </a:spcAft>
              <a:buAutoNum type="arabicPeriod"/>
            </a:pPr>
            <a:r>
              <a:rPr lang="en-US" sz="1300" b="1" dirty="0">
                <a:solidFill>
                  <a:schemeClr val="tx1"/>
                </a:solidFill>
              </a:rPr>
              <a:t>Centers for Disease Control and Prevention. (n.d.).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i="1" dirty="0">
                <a:solidFill>
                  <a:schemeClr val="tx1"/>
                </a:solidFill>
              </a:rPr>
              <a:t>Rash Micro-Learn</a:t>
            </a:r>
            <a:r>
              <a:rPr lang="en-US" sz="1300" dirty="0">
                <a:solidFill>
                  <a:schemeClr val="tx1"/>
                </a:solidFill>
              </a:rPr>
              <a:t>. U.S. Department of Health &amp; Human Services. </a:t>
            </a:r>
            <a:r>
              <a:rPr lang="en-US" sz="1300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https://www.cdc.gov/project-firstline/media/pdfs/Micro-Learns-Rash-508.pdf</a:t>
            </a:r>
            <a:endParaRPr lang="en-US" sz="13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D6CFB6C-6ECB-4250-B68E-01966297A5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71009" y="8467"/>
            <a:ext cx="28575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8359141-C085-46E4-B4EC-42F9599BA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581127" y="91545"/>
            <a:ext cx="4560491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A903156-0F0C-44A5-9019-0CAF51EB4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426868" y="228600"/>
            <a:ext cx="371475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6E5E851-3725-463F-9451-2FFEF5D3E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501877" y="32278"/>
            <a:ext cx="3639742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4209D59-6810-40C2-B8D6-6DACF8A061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884069" y="609601"/>
            <a:ext cx="325754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F806943C-BF32-4BF1-B6A7-69D90A707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8564" y="628617"/>
            <a:ext cx="4919895" cy="302898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8564" y="3843868"/>
            <a:ext cx="4060801" cy="15647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100" dirty="0"/>
              <a:t>• </a:t>
            </a:r>
            <a:r>
              <a:rPr lang="en-US" sz="2100" b="1" i="1" dirty="0"/>
              <a:t>Thank you for your dedication to patient health!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878C6BF-28C8-4E12-B854-7A830D3E64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82" y="0"/>
            <a:ext cx="3493104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Health">
            <a:extLst>
              <a:ext uri="{FF2B5EF4-FFF2-40B4-BE49-F238E27FC236}">
                <a16:creationId xmlns:a16="http://schemas.microsoft.com/office/drawing/2014/main" id="{494C017E-36DA-E09A-A313-601599415F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3474" y="490014"/>
            <a:ext cx="2794492" cy="2794492"/>
          </a:xfrm>
          <a:prstGeom prst="rect">
            <a:avLst/>
          </a:prstGeom>
        </p:spPr>
      </p:pic>
      <p:pic>
        <p:nvPicPr>
          <p:cNvPr id="8" name="Picture 7" descr="A black and blue sign with white text&#10;&#10;AI-generated content may be incorrect.">
            <a:extLst>
              <a:ext uri="{FF2B5EF4-FFF2-40B4-BE49-F238E27FC236}">
                <a16:creationId xmlns:a16="http://schemas.microsoft.com/office/drawing/2014/main" id="{229D99FD-173E-C488-E89D-76B6303A87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74" y="4550422"/>
            <a:ext cx="2794492" cy="861542"/>
          </a:xfrm>
          <a:prstGeom prst="rect">
            <a:avLst/>
          </a:prstGeom>
        </p:spPr>
      </p:pic>
      <p:grpSp>
        <p:nvGrpSpPr>
          <p:cNvPr id="46" name="Group 45">
            <a:extLst>
              <a:ext uri="{FF2B5EF4-FFF2-40B4-BE49-F238E27FC236}">
                <a16:creationId xmlns:a16="http://schemas.microsoft.com/office/drawing/2014/main" id="{D6A7568C-128C-4A8A-81BA-1BED2DDAD3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0BED0B87-F053-4FB5-ABC4-24F3C04132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B940DFC-0E04-4FC7-88F7-5D4AF780CC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6C4A8A1-0543-412C-B5E6-803A174A73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C29E161-7520-4B3D-B83D-41D4962915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B24BCAEE-76B1-447C-AFFB-F827F42F51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ADF2543-1B6F-4FBC-A7AF-53A0430E0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485244"/>
            <a:ext cx="6400800" cy="1507067"/>
          </a:xfrm>
        </p:spPr>
        <p:txBody>
          <a:bodyPr>
            <a:normAutofit/>
          </a:bodyPr>
          <a:lstStyle/>
          <a:p>
            <a:r>
              <a:rPr lang="en-US" b="1" dirty="0"/>
              <a:t>What is a Rash?</a:t>
            </a:r>
            <a:r>
              <a:rPr lang="en-US" b="1" baseline="30000" dirty="0"/>
              <a:t>3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80A6E81-6B71-43DF-877B-E964A9A4C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E35C3AD-357F-4004-A3F3-2D4EAF34A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37B6032-0A70-4F26-A9A3-B4D60DF118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E192CE3-3DD1-448F-93BE-42983DA0D5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6D3DA09-5C72-4562-BEDE-1937DF87E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6ACA7CA-2A20-49D7-9053-E076463D7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2068511"/>
            <a:ext cx="6400800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• Abnormal skin—may be red, itchy, bumpy, flat, or blistered.
• Can be caused by:
  	– Infections (chickenpox, measles)
  	– Allergic reactions (poison ivy, bug bites)
  	– Non-infectious conditions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33F367-76E5-4D2A-96B1-4FD443CDD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nip Diagonal Corner Rectangle 21">
            <a:extLst>
              <a:ext uri="{FF2B5EF4-FFF2-40B4-BE49-F238E27FC236}">
                <a16:creationId xmlns:a16="http://schemas.microsoft.com/office/drawing/2014/main" id="{6F769419-3E73-449D-B62A-0CDEC946A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6097404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6515200-42F9-488F-9895-6CDBCD1E8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3185F0E-78D5-4C2D-9239-D3515B448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5BD9142-FF9C-4EED-A027-18D095481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2F547D3-9752-4481-B3A8-50E08610B8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1999C2F-3D0D-4813-9696-83630A6FE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C737390-C9CA-456B-9F40-D7A76EA24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8229" y="1143784"/>
            <a:ext cx="2906188" cy="3974592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FFFF"/>
                </a:solidFill>
              </a:rPr>
              <a:t>Why This Matters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E3944A3-36BD-7459-52B5-86B68303B2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7689433"/>
              </p:ext>
            </p:extLst>
          </p:nvPr>
        </p:nvGraphicFramePr>
        <p:xfrm>
          <a:off x="705483" y="941424"/>
          <a:ext cx="4642845" cy="4768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8F4E830A-06F9-4EAA-9E65-110CF2421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8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3D rendering of virus cells">
            <a:extLst>
              <a:ext uri="{FF2B5EF4-FFF2-40B4-BE49-F238E27FC236}">
                <a16:creationId xmlns:a16="http://schemas.microsoft.com/office/drawing/2014/main" id="{8FE2ACCE-110C-AAFB-61F1-DF0DDFC36CA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 l="652" r="24348"/>
          <a:stretch>
            <a:fillRect/>
          </a:stretch>
        </p:blipFill>
        <p:spPr>
          <a:xfrm>
            <a:off x="2380" y="10"/>
            <a:ext cx="9144000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703" y="290236"/>
            <a:ext cx="6400800" cy="1507067"/>
          </a:xfrm>
        </p:spPr>
        <p:txBody>
          <a:bodyPr>
            <a:normAutofit/>
          </a:bodyPr>
          <a:lstStyle/>
          <a:p>
            <a:r>
              <a:rPr lang="en-US" b="1" dirty="0"/>
              <a:t>How rashes can spread</a:t>
            </a:r>
            <a:endParaRPr lang="en-US" b="1" baseline="30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7980" y="1902287"/>
            <a:ext cx="6400800" cy="3615267"/>
          </a:xfrm>
        </p:spPr>
        <p:txBody>
          <a:bodyPr>
            <a:normAutofit/>
          </a:bodyPr>
          <a:lstStyle/>
          <a:p>
            <a:pPr marL="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Some infections that cause rashes—like </a:t>
            </a:r>
            <a:r>
              <a:rPr lang="en-US" b="1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chickenpox</a:t>
            </a:r>
            <a:r>
              <a:rPr lang="en-US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or </a:t>
            </a:r>
            <a:r>
              <a:rPr lang="en-US" b="1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measles</a:t>
            </a:r>
            <a:r>
              <a:rPr lang="en-US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—are </a:t>
            </a:r>
            <a:r>
              <a:rPr lang="en-US" b="1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highly contagious. </a:t>
            </a:r>
            <a:r>
              <a:rPr lang="en-US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These infections can spread </a:t>
            </a:r>
            <a:r>
              <a:rPr lang="en-US" b="1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through the air</a:t>
            </a:r>
            <a:r>
              <a:rPr lang="en-US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or </a:t>
            </a:r>
            <a:r>
              <a:rPr lang="en-US" b="1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by direct contact</a:t>
            </a:r>
            <a:r>
              <a:rPr lang="en-US" b="1" kern="100" baseline="300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endParaRPr lang="en-US" kern="100" baseline="30000" dirty="0">
              <a:solidFill>
                <a:schemeClr val="tx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b="1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Hands and skin</a:t>
            </a:r>
            <a:r>
              <a:rPr lang="en-US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often carry germs and can spread them to others</a:t>
            </a:r>
            <a:r>
              <a:rPr lang="en-US" kern="100" baseline="300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</a:p>
          <a:p>
            <a:pPr marL="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b="1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Scratching a rash</a:t>
            </a:r>
            <a:r>
              <a:rPr lang="en-US" kern="1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can release germs into the air or onto surfaces</a:t>
            </a:r>
            <a:r>
              <a:rPr lang="en-US" kern="100" baseline="300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ADF2543-1B6F-4FBC-A7AF-53A0430E0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485244"/>
            <a:ext cx="6400800" cy="150706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/>
              <a:t>Not All Rashes Are Infectious... But Treat Them Carefully</a:t>
            </a:r>
            <a:r>
              <a:rPr lang="en-US" b="1" baseline="30000" dirty="0"/>
              <a:t>3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80A6E81-6B71-43DF-877B-E964A9A4C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E35C3AD-357F-4004-A3F3-2D4EAF34A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37B6032-0A70-4F26-A9A3-B4D60DF118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E192CE3-3DD1-448F-93BE-42983DA0D5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6D3DA09-5C72-4562-BEDE-1937DF87E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6ACA7CA-2A20-49D7-9053-E076463D7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429" y="1621366"/>
            <a:ext cx="6400800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• Even non-infectious rashes can allow germs to enter the body
• You can’t always tell what caused a rash just by looking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09B08A-C1EC-478C-86AF-60ADE06D9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217" y="685800"/>
            <a:ext cx="3613992" cy="4603749"/>
          </a:xfrm>
        </p:spPr>
        <p:txBody>
          <a:bodyPr>
            <a:normAutofit/>
          </a:bodyPr>
          <a:lstStyle/>
          <a:p>
            <a:pPr algn="r"/>
            <a:r>
              <a:rPr lang="en-US" sz="4500" b="1" dirty="0"/>
              <a:t>What To Do When You See a Rash</a:t>
            </a:r>
            <a:r>
              <a:rPr lang="en-US" sz="4500" b="1" baseline="30000" dirty="0"/>
              <a:t>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1CC330-4259-4C32-BF8B-5FE13FFAB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1999" y="0"/>
            <a:ext cx="4572001" cy="6858000"/>
          </a:xfrm>
          <a:prstGeom prst="rect">
            <a:avLst/>
          </a:prstGeom>
          <a:solidFill>
            <a:schemeClr val="bg2">
              <a:alpha val="97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9238" y="685800"/>
            <a:ext cx="3659219" cy="4603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• Avoid touching the rash if you don’t have to
• Always wear gloves if contact is necessary
• Cover the rash if appropriate
• Clean and disinfect surfaces and item
• Be cautious with exposed linens or clothing</a:t>
            </a:r>
            <a:endParaRPr lang="en-US" baseline="30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9403C7F-76AE-4587-92A2-D4E41EBE6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7142" y="345100"/>
            <a:ext cx="6514480" cy="150706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/>
              <a:t>Respiratory Symptoms + Rash = Red Flag</a:t>
            </a:r>
          </a:p>
        </p:txBody>
      </p:sp>
      <p:pic>
        <p:nvPicPr>
          <p:cNvPr id="18" name="Picture 17" descr="Blood cells with one infected cell">
            <a:extLst>
              <a:ext uri="{FF2B5EF4-FFF2-40B4-BE49-F238E27FC236}">
                <a16:creationId xmlns:a16="http://schemas.microsoft.com/office/drawing/2014/main" id="{CF34D6EB-B234-B7BD-50B7-84F55214CD8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4097" r="44360"/>
          <a:stretch>
            <a:fillRect/>
          </a:stretch>
        </p:blipFill>
        <p:spPr>
          <a:xfrm>
            <a:off x="623" y="10"/>
            <a:ext cx="2626519" cy="6857990"/>
          </a:xfrm>
          <a:prstGeom prst="rect">
            <a:avLst/>
          </a:prstGeom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8832" y="1778000"/>
            <a:ext cx="4969554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• Rash + cough, congestion? Consider airborne virus</a:t>
            </a:r>
            <a:r>
              <a:rPr lang="en-US" baseline="30000" dirty="0"/>
              <a:t>3</a:t>
            </a:r>
            <a:r>
              <a:rPr lang="en-US" dirty="0"/>
              <a:t>
• Separate the patient if possible
• Notify appropriate health officials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6C71778-3DDA-4748-AEBB-2A4B75016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A1F5C7D-5183-424E-BD72-BBFC59C5A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848F76E-D8DE-4826-901B-4E4090240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AE84420-E672-4A16-8384-42BDDC4A9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44D91EB-FA8D-4FD3-88F8-053F9962B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6B711F-46BD-4789-926C-CF2F01F71D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78992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38" y="4435646"/>
            <a:ext cx="1064657" cy="1660354"/>
            <a:chOff x="10292292" y="2963333"/>
            <a:chExt cx="1896535" cy="22182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0659" y="0"/>
            <a:ext cx="349300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6189" y="685800"/>
            <a:ext cx="2778952" cy="530859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</a:rPr>
              <a:t>Protecting Yourself and Others</a:t>
            </a:r>
            <a:r>
              <a:rPr lang="en-US" sz="2800" b="1" baseline="30000" dirty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7414" y="685800"/>
            <a:ext cx="3565923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</a:rPr>
              <a:t>• Treat any rash as a possible source of infection
• Broken or irritated skin is a vulnerable entry point for germs
• Take steps to prevent spread—even if the rash looks harmless</a:t>
            </a:r>
            <a:endParaRPr lang="en-US" sz="1600" baseline="30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4E830A-06F9-4EAA-9E65-110CF2421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8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Person sanitizing hand">
            <a:extLst>
              <a:ext uri="{FF2B5EF4-FFF2-40B4-BE49-F238E27FC236}">
                <a16:creationId xmlns:a16="http://schemas.microsoft.com/office/drawing/2014/main" id="{631165A4-7043-28FE-8BB3-055CDEFBAF6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 r="8333" b="-1"/>
          <a:stretch>
            <a:fillRect/>
          </a:stretch>
        </p:blipFill>
        <p:spPr>
          <a:xfrm>
            <a:off x="2380" y="10"/>
            <a:ext cx="9144000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11" y="125644"/>
            <a:ext cx="6400800" cy="1507067"/>
          </a:xfrm>
        </p:spPr>
        <p:txBody>
          <a:bodyPr>
            <a:normAutofit/>
          </a:bodyPr>
          <a:lstStyle/>
          <a:p>
            <a:r>
              <a:rPr lang="en-US" b="1" dirty="0"/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1758345"/>
            <a:ext cx="6400800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• You can't always tell if a rash is contagious
• Treat all rashes with caution
• Use PPE when needed
• Clean/disinfect affected areas</a:t>
            </a:r>
            <a:r>
              <a:rPr lang="en-US" baseline="30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
• Communicate clearly and act quickly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FAA786E8BDDE478B525A67C88EB582" ma:contentTypeVersion="26" ma:contentTypeDescription="Create a new document." ma:contentTypeScope="" ma:versionID="e4186d0b4962ce505e47e05418a897dc">
  <xsd:schema xmlns:xsd="http://www.w3.org/2001/XMLSchema" xmlns:xs="http://www.w3.org/2001/XMLSchema" xmlns:p="http://schemas.microsoft.com/office/2006/metadata/properties" xmlns:ns1="http://schemas.microsoft.com/sharepoint/v3" xmlns:ns2="cc77d279-1fa0-40a0-abb2-37db48c0ffa6" xmlns:ns3="e209160b-8f1d-4f88-8f36-0344f8a4efa6" targetNamespace="http://schemas.microsoft.com/office/2006/metadata/properties" ma:root="true" ma:fieldsID="b5f08ea6afbf78d0d4ebedb419c0b1e1" ns1:_="" ns2:_="" ns3:_="">
    <xsd:import namespace="http://schemas.microsoft.com/sharepoint/v3"/>
    <xsd:import namespace="cc77d279-1fa0-40a0-abb2-37db48c0ffa6"/>
    <xsd:import namespace="e209160b-8f1d-4f88-8f36-0344f8a4ef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Note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  <xsd:element ref="ns2:HealthDept" minOccurs="0"/>
                <xsd:element ref="ns2:Project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77d279-1fa0-40a0-abb2-37db48c0ff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c4c5ea74-d56c-488c-8f42-661e14919e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27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  <xsd:element name="HealthDept" ma:index="31" nillable="true" ma:displayName="Health Dept" ma:format="Dropdown" ma:internalName="HealthDept">
      <xsd:simpleType>
        <xsd:restriction base="dms:Text">
          <xsd:maxLength value="255"/>
        </xsd:restriction>
      </xsd:simpleType>
    </xsd:element>
    <xsd:element name="ProjectStatus" ma:index="32" nillable="true" ma:displayName="Project Status" ma:default="Active" ma:format="Dropdown" ma:internalName="ProjectStatus">
      <xsd:simpleType>
        <xsd:restriction base="dms:Choice">
          <xsd:enumeration value="Active"/>
          <xsd:enumeration value="Inactive"/>
          <xsd:enumeration value="Clos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09160b-8f1d-4f88-8f36-0344f8a4efa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d5686d4f-eaba-40c5-a65c-2038e412c9a1}" ma:internalName="TaxCatchAll" ma:showField="CatchAllData" ma:web="e209160b-8f1d-4f88-8f36-0344f8a4ef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cc77d279-1fa0-40a0-abb2-37db48c0ffa6" xsi:nil="true"/>
    <TaxCatchAll xmlns="e209160b-8f1d-4f88-8f36-0344f8a4efa6" xsi:nil="true"/>
    <Notes xmlns="cc77d279-1fa0-40a0-abb2-37db48c0ffa6" xsi:nil="true"/>
    <lcf76f155ced4ddcb4097134ff3c332f xmlns="cc77d279-1fa0-40a0-abb2-37db48c0ffa6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  <HealthDept xmlns="cc77d279-1fa0-40a0-abb2-37db48c0ffa6" xsi:nil="true"/>
    <ProjectStatus xmlns="cc77d279-1fa0-40a0-abb2-37db48c0ffa6">Active</ProjectStatus>
  </documentManagement>
</p:properties>
</file>

<file path=customXml/itemProps1.xml><?xml version="1.0" encoding="utf-8"?>
<ds:datastoreItem xmlns:ds="http://schemas.openxmlformats.org/officeDocument/2006/customXml" ds:itemID="{8F8CCC80-773C-493A-81CE-7F1262B905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c77d279-1fa0-40a0-abb2-37db48c0ffa6"/>
    <ds:schemaRef ds:uri="e209160b-8f1d-4f88-8f36-0344f8a4ef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BA04D5F-27A4-40F3-B44A-CC8676CF55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E7A679-6F1A-4010-8402-AA28262ED31D}">
  <ds:schemaRefs>
    <ds:schemaRef ds:uri="http://schemas.microsoft.com/office/2006/metadata/properties"/>
    <ds:schemaRef ds:uri="http://schemas.microsoft.com/office/infopath/2007/PartnerControls"/>
    <ds:schemaRef ds:uri="cc77d279-1fa0-40a0-abb2-37db48c0ffa6"/>
    <ds:schemaRef ds:uri="e209160b-8f1d-4f88-8f36-0344f8a4efa6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4450</TotalTime>
  <Words>537</Words>
  <Application>Microsoft Office PowerPoint</Application>
  <PresentationFormat>On-screen Show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Slice</vt:lpstr>
      <vt:lpstr>Recognizing and Responding to Rashes in Healthcare settings</vt:lpstr>
      <vt:lpstr>What is a Rash?3</vt:lpstr>
      <vt:lpstr>Why This Matters</vt:lpstr>
      <vt:lpstr>How rashes can spread</vt:lpstr>
      <vt:lpstr>Not All Rashes Are Infectious... But Treat Them Carefully3</vt:lpstr>
      <vt:lpstr>What To Do When You See a Rash3</vt:lpstr>
      <vt:lpstr>Respiratory Symptoms + Rash = Red Flag</vt:lpstr>
      <vt:lpstr>Protecting Yourself and Others3</vt:lpstr>
      <vt:lpstr>Key Takeaways</vt:lpstr>
      <vt:lpstr>Questions + Discussion</vt:lpstr>
      <vt:lpstr>Resources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Amanda Granger</dc:creator>
  <cp:keywords/>
  <dc:description>generated using python-pptx</dc:description>
  <cp:lastModifiedBy>Marlene Brown</cp:lastModifiedBy>
  <cp:revision>37</cp:revision>
  <dcterms:created xsi:type="dcterms:W3CDTF">2013-01-27T09:14:16Z</dcterms:created>
  <dcterms:modified xsi:type="dcterms:W3CDTF">2026-02-11T15:07:02Z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0x01010027FAA786E8BDDE478B525A67C88EB582</vt:lpwstr>
  </property>
  <property fmtid="{D5CDD505-2E9C-101B-9397-08002B2CF9AE}" pid="3" name="MediaServiceImageTags">
    <vt:lpwstr/>
  </property>
</Properties>
</file>