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67" r:id="rId7"/>
    <p:sldId id="258" r:id="rId8"/>
    <p:sldId id="268" r:id="rId9"/>
    <p:sldId id="261" r:id="rId10"/>
    <p:sldId id="262" r:id="rId11"/>
    <p:sldId id="263" r:id="rId12"/>
    <p:sldId id="266" r:id="rId13"/>
    <p:sldId id="265"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16" d="100"/>
          <a:sy n="116" d="100"/>
        </p:scale>
        <p:origin x="102"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D02018-FFBF-4F9C-AECC-91885986AF9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8FDF908-FFF4-401A-81F3-B23D420CB4D3}">
      <dgm:prSet/>
      <dgm:spPr/>
      <dgm:t>
        <a:bodyPr/>
        <a:lstStyle/>
        <a:p>
          <a:pPr>
            <a:lnSpc>
              <a:spcPct val="100000"/>
            </a:lnSpc>
          </a:pPr>
          <a:r>
            <a:rPr lang="en-US" dirty="0"/>
            <a:t>Always assume blood is infectious. </a:t>
          </a:r>
        </a:p>
      </dgm:t>
    </dgm:pt>
    <dgm:pt modelId="{B3CA4A6D-0244-45A2-BDB6-D3265BA79F40}" type="parTrans" cxnId="{AC10FCE3-984A-467F-9BB8-0A8AFCF18A8D}">
      <dgm:prSet/>
      <dgm:spPr/>
      <dgm:t>
        <a:bodyPr/>
        <a:lstStyle/>
        <a:p>
          <a:endParaRPr lang="en-US"/>
        </a:p>
      </dgm:t>
    </dgm:pt>
    <dgm:pt modelId="{A70A53F2-7B27-42A6-AEFE-19968E1B594C}" type="sibTrans" cxnId="{AC10FCE3-984A-467F-9BB8-0A8AFCF18A8D}">
      <dgm:prSet/>
      <dgm:spPr/>
      <dgm:t>
        <a:bodyPr/>
        <a:lstStyle/>
        <a:p>
          <a:endParaRPr lang="en-US"/>
        </a:p>
      </dgm:t>
    </dgm:pt>
    <dgm:pt modelId="{81EDB95C-3DC2-4257-9624-84FCDB87D93C}">
      <dgm:prSet/>
      <dgm:spPr/>
      <dgm:t>
        <a:bodyPr/>
        <a:lstStyle/>
        <a:p>
          <a:pPr>
            <a:lnSpc>
              <a:spcPct val="100000"/>
            </a:lnSpc>
          </a:pPr>
          <a:r>
            <a:rPr lang="en-US" dirty="0"/>
            <a:t>Have a plan to help avoid exposure to used sharps.</a:t>
          </a:r>
        </a:p>
      </dgm:t>
    </dgm:pt>
    <dgm:pt modelId="{987FE171-309A-4B78-BA14-FF9A7CA9B455}" type="parTrans" cxnId="{6BE6B77E-C511-4795-B5B1-83DA3AA1A0BE}">
      <dgm:prSet/>
      <dgm:spPr/>
      <dgm:t>
        <a:bodyPr/>
        <a:lstStyle/>
        <a:p>
          <a:endParaRPr lang="en-US"/>
        </a:p>
      </dgm:t>
    </dgm:pt>
    <dgm:pt modelId="{D97EC53F-1EE9-4FFF-8960-D9C8E3DD4E61}" type="sibTrans" cxnId="{6BE6B77E-C511-4795-B5B1-83DA3AA1A0BE}">
      <dgm:prSet/>
      <dgm:spPr/>
      <dgm:t>
        <a:bodyPr/>
        <a:lstStyle/>
        <a:p>
          <a:endParaRPr lang="en-US"/>
        </a:p>
      </dgm:t>
    </dgm:pt>
    <dgm:pt modelId="{E60BA2ED-95EE-45CB-B4BD-05A38295B223}">
      <dgm:prSet/>
      <dgm:spPr/>
      <dgm:t>
        <a:bodyPr/>
        <a:lstStyle/>
        <a:p>
          <a:pPr>
            <a:lnSpc>
              <a:spcPct val="100000"/>
            </a:lnSpc>
          </a:pPr>
          <a:r>
            <a:rPr lang="en-US" dirty="0"/>
            <a:t>Don’t touch blood without gloves on. </a:t>
          </a:r>
        </a:p>
      </dgm:t>
    </dgm:pt>
    <dgm:pt modelId="{3DD6EB4B-EA2E-4C76-8A50-352A43A85483}" type="parTrans" cxnId="{75500213-B613-48E3-8A44-704907C78FB6}">
      <dgm:prSet/>
      <dgm:spPr/>
      <dgm:t>
        <a:bodyPr/>
        <a:lstStyle/>
        <a:p>
          <a:endParaRPr lang="en-US"/>
        </a:p>
      </dgm:t>
    </dgm:pt>
    <dgm:pt modelId="{4FAF4E79-5733-4269-8FFE-50C83BDA13FA}" type="sibTrans" cxnId="{75500213-B613-48E3-8A44-704907C78FB6}">
      <dgm:prSet/>
      <dgm:spPr/>
      <dgm:t>
        <a:bodyPr/>
        <a:lstStyle/>
        <a:p>
          <a:endParaRPr lang="en-US"/>
        </a:p>
      </dgm:t>
    </dgm:pt>
    <dgm:pt modelId="{FCE29AB6-12CD-4FE4-9EE3-E2A416C09FF3}">
      <dgm:prSet/>
      <dgm:spPr/>
      <dgm:t>
        <a:bodyPr/>
        <a:lstStyle/>
        <a:p>
          <a:pPr>
            <a:lnSpc>
              <a:spcPct val="100000"/>
            </a:lnSpc>
          </a:pPr>
          <a:r>
            <a:rPr lang="en-US"/>
            <a:t>Know where to find sharps containers.</a:t>
          </a:r>
        </a:p>
      </dgm:t>
    </dgm:pt>
    <dgm:pt modelId="{5DADAADE-885B-43C0-B4D0-A168A03ACEC3}" type="parTrans" cxnId="{3C35C647-9CE7-40B2-8895-610F5ED6BAF3}">
      <dgm:prSet/>
      <dgm:spPr/>
      <dgm:t>
        <a:bodyPr/>
        <a:lstStyle/>
        <a:p>
          <a:endParaRPr lang="en-US"/>
        </a:p>
      </dgm:t>
    </dgm:pt>
    <dgm:pt modelId="{0DCB84C8-F3E9-4C2F-93F3-FFFE56C11F12}" type="sibTrans" cxnId="{3C35C647-9CE7-40B2-8895-610F5ED6BAF3}">
      <dgm:prSet/>
      <dgm:spPr/>
      <dgm:t>
        <a:bodyPr/>
        <a:lstStyle/>
        <a:p>
          <a:endParaRPr lang="en-US"/>
        </a:p>
      </dgm:t>
    </dgm:pt>
    <dgm:pt modelId="{DC2AE8A3-CF18-491D-82EE-DFD8A7F91DBD}">
      <dgm:prSet/>
      <dgm:spPr/>
      <dgm:t>
        <a:bodyPr/>
        <a:lstStyle/>
        <a:p>
          <a:pPr>
            <a:lnSpc>
              <a:spcPct val="100000"/>
            </a:lnSpc>
          </a:pPr>
          <a:r>
            <a:rPr lang="en-US" dirty="0"/>
            <a:t>Know what to do and who to call when there is an exposure.</a:t>
          </a:r>
        </a:p>
      </dgm:t>
    </dgm:pt>
    <dgm:pt modelId="{658C6E84-B31F-47F7-8D14-91765E4301E4}" type="parTrans" cxnId="{6053235D-2699-4836-A390-3AD879605FFF}">
      <dgm:prSet/>
      <dgm:spPr/>
      <dgm:t>
        <a:bodyPr/>
        <a:lstStyle/>
        <a:p>
          <a:endParaRPr lang="en-US"/>
        </a:p>
      </dgm:t>
    </dgm:pt>
    <dgm:pt modelId="{489FA22D-684F-45A6-A4BB-386E359A5ED5}" type="sibTrans" cxnId="{6053235D-2699-4836-A390-3AD879605FFF}">
      <dgm:prSet/>
      <dgm:spPr/>
      <dgm:t>
        <a:bodyPr/>
        <a:lstStyle/>
        <a:p>
          <a:endParaRPr lang="en-US"/>
        </a:p>
      </dgm:t>
    </dgm:pt>
    <dgm:pt modelId="{9D6B1E01-3405-426D-901D-22B927C433C1}">
      <dgm:prSet/>
      <dgm:spPr/>
      <dgm:t>
        <a:bodyPr/>
        <a:lstStyle/>
        <a:p>
          <a:pPr>
            <a:lnSpc>
              <a:spcPct val="100000"/>
            </a:lnSpc>
          </a:pPr>
          <a:r>
            <a:rPr lang="en-US"/>
            <a:t>Know what to do and who to call if you are stuck by a used needle or other used sharp.</a:t>
          </a:r>
        </a:p>
      </dgm:t>
    </dgm:pt>
    <dgm:pt modelId="{54FEAED0-7D46-4E2D-B277-138FDA142B2F}" type="parTrans" cxnId="{E63C95FE-8AF6-49F3-8195-0A232DB2E6D7}">
      <dgm:prSet/>
      <dgm:spPr/>
      <dgm:t>
        <a:bodyPr/>
        <a:lstStyle/>
        <a:p>
          <a:endParaRPr lang="en-US"/>
        </a:p>
      </dgm:t>
    </dgm:pt>
    <dgm:pt modelId="{CD66FC2A-0728-4481-B376-C16B54663B78}" type="sibTrans" cxnId="{E63C95FE-8AF6-49F3-8195-0A232DB2E6D7}">
      <dgm:prSet/>
      <dgm:spPr/>
      <dgm:t>
        <a:bodyPr/>
        <a:lstStyle/>
        <a:p>
          <a:endParaRPr lang="en-US"/>
        </a:p>
      </dgm:t>
    </dgm:pt>
    <dgm:pt modelId="{FA83C70E-5D27-4920-B24C-750AAE49B0A0}" type="pres">
      <dgm:prSet presAssocID="{EBD02018-FFBF-4F9C-AECC-91885986AF9E}" presName="root" presStyleCnt="0">
        <dgm:presLayoutVars>
          <dgm:dir/>
          <dgm:resizeHandles val="exact"/>
        </dgm:presLayoutVars>
      </dgm:prSet>
      <dgm:spPr/>
    </dgm:pt>
    <dgm:pt modelId="{C3A1590A-22C6-42E5-9F8B-32F89F646C3F}" type="pres">
      <dgm:prSet presAssocID="{88FDF908-FFF4-401A-81F3-B23D420CB4D3}" presName="compNode" presStyleCnt="0"/>
      <dgm:spPr/>
    </dgm:pt>
    <dgm:pt modelId="{78128B9F-8E7C-4086-A7A1-98983AE56889}" type="pres">
      <dgm:prSet presAssocID="{88FDF908-FFF4-401A-81F3-B23D420CB4D3}" presName="bgRect" presStyleLbl="bgShp" presStyleIdx="0" presStyleCnt="6"/>
      <dgm:spPr/>
    </dgm:pt>
    <dgm:pt modelId="{AA7B4DAD-88DA-4368-B233-EADEA7334E86}" type="pres">
      <dgm:prSet presAssocID="{88FDF908-FFF4-401A-81F3-B23D420CB4D3}"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irst Aid Kit"/>
        </a:ext>
      </dgm:extLst>
    </dgm:pt>
    <dgm:pt modelId="{4F23169A-AFBC-4207-A327-4DF472841993}" type="pres">
      <dgm:prSet presAssocID="{88FDF908-FFF4-401A-81F3-B23D420CB4D3}" presName="spaceRect" presStyleCnt="0"/>
      <dgm:spPr/>
    </dgm:pt>
    <dgm:pt modelId="{3E0BABF6-C654-4491-99B8-4BE2D40D11FC}" type="pres">
      <dgm:prSet presAssocID="{88FDF908-FFF4-401A-81F3-B23D420CB4D3}" presName="parTx" presStyleLbl="revTx" presStyleIdx="0" presStyleCnt="6">
        <dgm:presLayoutVars>
          <dgm:chMax val="0"/>
          <dgm:chPref val="0"/>
        </dgm:presLayoutVars>
      </dgm:prSet>
      <dgm:spPr/>
    </dgm:pt>
    <dgm:pt modelId="{7CD9DE52-7712-40F0-AA07-0C4455715D24}" type="pres">
      <dgm:prSet presAssocID="{A70A53F2-7B27-42A6-AEFE-19968E1B594C}" presName="sibTrans" presStyleCnt="0"/>
      <dgm:spPr/>
    </dgm:pt>
    <dgm:pt modelId="{6ADA4CB9-DB48-400F-B4FB-8D82B75A6006}" type="pres">
      <dgm:prSet presAssocID="{81EDB95C-3DC2-4257-9624-84FCDB87D93C}" presName="compNode" presStyleCnt="0"/>
      <dgm:spPr/>
    </dgm:pt>
    <dgm:pt modelId="{7B061E3E-0E27-4DC9-B997-D91CE782F4E4}" type="pres">
      <dgm:prSet presAssocID="{81EDB95C-3DC2-4257-9624-84FCDB87D93C}" presName="bgRect" presStyleLbl="bgShp" presStyleIdx="1" presStyleCnt="6"/>
      <dgm:spPr/>
    </dgm:pt>
    <dgm:pt modelId="{24A1F4DF-2E8B-4F21-80A7-16C2F09AB41B}" type="pres">
      <dgm:prSet presAssocID="{81EDB95C-3DC2-4257-9624-84FCDB87D93C}"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owel"/>
        </a:ext>
      </dgm:extLst>
    </dgm:pt>
    <dgm:pt modelId="{84D6C731-7431-48FA-A5A4-E2366A6FCBC2}" type="pres">
      <dgm:prSet presAssocID="{81EDB95C-3DC2-4257-9624-84FCDB87D93C}" presName="spaceRect" presStyleCnt="0"/>
      <dgm:spPr/>
    </dgm:pt>
    <dgm:pt modelId="{EF3CB7C1-806A-4121-A529-2E6F604EBB37}" type="pres">
      <dgm:prSet presAssocID="{81EDB95C-3DC2-4257-9624-84FCDB87D93C}" presName="parTx" presStyleLbl="revTx" presStyleIdx="1" presStyleCnt="6">
        <dgm:presLayoutVars>
          <dgm:chMax val="0"/>
          <dgm:chPref val="0"/>
        </dgm:presLayoutVars>
      </dgm:prSet>
      <dgm:spPr/>
    </dgm:pt>
    <dgm:pt modelId="{084FE025-E67C-45CE-9BD3-0A2C415C33C7}" type="pres">
      <dgm:prSet presAssocID="{D97EC53F-1EE9-4FFF-8960-D9C8E3DD4E61}" presName="sibTrans" presStyleCnt="0"/>
      <dgm:spPr/>
    </dgm:pt>
    <dgm:pt modelId="{1E285619-FCC5-4644-8852-B450AFFF4889}" type="pres">
      <dgm:prSet presAssocID="{E60BA2ED-95EE-45CB-B4BD-05A38295B223}" presName="compNode" presStyleCnt="0"/>
      <dgm:spPr/>
    </dgm:pt>
    <dgm:pt modelId="{2E1C2E82-505F-42ED-B2E4-49903F3599BF}" type="pres">
      <dgm:prSet presAssocID="{E60BA2ED-95EE-45CB-B4BD-05A38295B223}" presName="bgRect" presStyleLbl="bgShp" presStyleIdx="2" presStyleCnt="6"/>
      <dgm:spPr/>
    </dgm:pt>
    <dgm:pt modelId="{15929176-F067-43C4-96F2-771DCBCAAD16}" type="pres">
      <dgm:prSet presAssocID="{E60BA2ED-95EE-45CB-B4BD-05A38295B223}"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ittens"/>
        </a:ext>
      </dgm:extLst>
    </dgm:pt>
    <dgm:pt modelId="{BA13C77F-9B1C-42A2-89A4-F85D55819654}" type="pres">
      <dgm:prSet presAssocID="{E60BA2ED-95EE-45CB-B4BD-05A38295B223}" presName="spaceRect" presStyleCnt="0"/>
      <dgm:spPr/>
    </dgm:pt>
    <dgm:pt modelId="{51F0215A-6823-45CC-842F-F32EF8304BD4}" type="pres">
      <dgm:prSet presAssocID="{E60BA2ED-95EE-45CB-B4BD-05A38295B223}" presName="parTx" presStyleLbl="revTx" presStyleIdx="2" presStyleCnt="6">
        <dgm:presLayoutVars>
          <dgm:chMax val="0"/>
          <dgm:chPref val="0"/>
        </dgm:presLayoutVars>
      </dgm:prSet>
      <dgm:spPr/>
    </dgm:pt>
    <dgm:pt modelId="{329CA17F-8086-4094-8023-396CC6DF367E}" type="pres">
      <dgm:prSet presAssocID="{4FAF4E79-5733-4269-8FFE-50C83BDA13FA}" presName="sibTrans" presStyleCnt="0"/>
      <dgm:spPr/>
    </dgm:pt>
    <dgm:pt modelId="{488E9257-C012-4E4A-A1BB-C64BF684B2D7}" type="pres">
      <dgm:prSet presAssocID="{FCE29AB6-12CD-4FE4-9EE3-E2A416C09FF3}" presName="compNode" presStyleCnt="0"/>
      <dgm:spPr/>
    </dgm:pt>
    <dgm:pt modelId="{920F1A4E-974D-49C4-B679-A569C384CC9E}" type="pres">
      <dgm:prSet presAssocID="{FCE29AB6-12CD-4FE4-9EE3-E2A416C09FF3}" presName="bgRect" presStyleLbl="bgShp" presStyleIdx="3" presStyleCnt="6"/>
      <dgm:spPr/>
    </dgm:pt>
    <dgm:pt modelId="{53178665-9968-4E83-8074-D0E1E9C92612}" type="pres">
      <dgm:prSet presAssocID="{FCE29AB6-12CD-4FE4-9EE3-E2A416C09FF3}"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ox"/>
        </a:ext>
      </dgm:extLst>
    </dgm:pt>
    <dgm:pt modelId="{F1F2D4A0-C587-4552-957F-61A5D68AC044}" type="pres">
      <dgm:prSet presAssocID="{FCE29AB6-12CD-4FE4-9EE3-E2A416C09FF3}" presName="spaceRect" presStyleCnt="0"/>
      <dgm:spPr/>
    </dgm:pt>
    <dgm:pt modelId="{8ADE2FBD-1462-4D4E-8B6E-A80E99F40341}" type="pres">
      <dgm:prSet presAssocID="{FCE29AB6-12CD-4FE4-9EE3-E2A416C09FF3}" presName="parTx" presStyleLbl="revTx" presStyleIdx="3" presStyleCnt="6">
        <dgm:presLayoutVars>
          <dgm:chMax val="0"/>
          <dgm:chPref val="0"/>
        </dgm:presLayoutVars>
      </dgm:prSet>
      <dgm:spPr/>
    </dgm:pt>
    <dgm:pt modelId="{CFD31FD5-CB7B-437D-8DF1-8792F106B47D}" type="pres">
      <dgm:prSet presAssocID="{0DCB84C8-F3E9-4C2F-93F3-FFFE56C11F12}" presName="sibTrans" presStyleCnt="0"/>
      <dgm:spPr/>
    </dgm:pt>
    <dgm:pt modelId="{05A9BBBA-1E0C-4003-8E74-3B78AC4D8AA8}" type="pres">
      <dgm:prSet presAssocID="{DC2AE8A3-CF18-491D-82EE-DFD8A7F91DBD}" presName="compNode" presStyleCnt="0"/>
      <dgm:spPr/>
    </dgm:pt>
    <dgm:pt modelId="{AFC87D47-8BF8-4C13-8B9F-7A8216B194F1}" type="pres">
      <dgm:prSet presAssocID="{DC2AE8A3-CF18-491D-82EE-DFD8A7F91DBD}" presName="bgRect" presStyleLbl="bgShp" presStyleIdx="4" presStyleCnt="6"/>
      <dgm:spPr/>
    </dgm:pt>
    <dgm:pt modelId="{6700EAB9-1EBB-42B2-8648-B9095A6BE296}" type="pres">
      <dgm:prSet presAssocID="{DC2AE8A3-CF18-491D-82EE-DFD8A7F91DBD}"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Receiver"/>
        </a:ext>
      </dgm:extLst>
    </dgm:pt>
    <dgm:pt modelId="{AF7A70DC-0914-4BA9-B790-BBC68D9F9CC3}" type="pres">
      <dgm:prSet presAssocID="{DC2AE8A3-CF18-491D-82EE-DFD8A7F91DBD}" presName="spaceRect" presStyleCnt="0"/>
      <dgm:spPr/>
    </dgm:pt>
    <dgm:pt modelId="{F9F8F60B-30CB-4C91-B8A5-D7AF029F1C4F}" type="pres">
      <dgm:prSet presAssocID="{DC2AE8A3-CF18-491D-82EE-DFD8A7F91DBD}" presName="parTx" presStyleLbl="revTx" presStyleIdx="4" presStyleCnt="6">
        <dgm:presLayoutVars>
          <dgm:chMax val="0"/>
          <dgm:chPref val="0"/>
        </dgm:presLayoutVars>
      </dgm:prSet>
      <dgm:spPr/>
    </dgm:pt>
    <dgm:pt modelId="{EDCE0A62-DD67-4F47-8986-8E383A49FE9E}" type="pres">
      <dgm:prSet presAssocID="{489FA22D-684F-45A6-A4BB-386E359A5ED5}" presName="sibTrans" presStyleCnt="0"/>
      <dgm:spPr/>
    </dgm:pt>
    <dgm:pt modelId="{CFA34858-1A6B-4A1D-AF16-397DCC2FE320}" type="pres">
      <dgm:prSet presAssocID="{9D6B1E01-3405-426D-901D-22B927C433C1}" presName="compNode" presStyleCnt="0"/>
      <dgm:spPr/>
    </dgm:pt>
    <dgm:pt modelId="{5665E9EB-9AB2-4B51-B89B-345B91B42DF3}" type="pres">
      <dgm:prSet presAssocID="{9D6B1E01-3405-426D-901D-22B927C433C1}" presName="bgRect" presStyleLbl="bgShp" presStyleIdx="5" presStyleCnt="6"/>
      <dgm:spPr/>
    </dgm:pt>
    <dgm:pt modelId="{06BF64AD-9EED-4B17-9BA2-22AABE8D6F50}" type="pres">
      <dgm:prSet presAssocID="{9D6B1E01-3405-426D-901D-22B927C433C1}"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Needle"/>
        </a:ext>
      </dgm:extLst>
    </dgm:pt>
    <dgm:pt modelId="{9CE1031D-0BE9-497F-AF8C-E8CC3D27A9B1}" type="pres">
      <dgm:prSet presAssocID="{9D6B1E01-3405-426D-901D-22B927C433C1}" presName="spaceRect" presStyleCnt="0"/>
      <dgm:spPr/>
    </dgm:pt>
    <dgm:pt modelId="{8267B011-B7F4-4282-8445-2E7A149290CE}" type="pres">
      <dgm:prSet presAssocID="{9D6B1E01-3405-426D-901D-22B927C433C1}" presName="parTx" presStyleLbl="revTx" presStyleIdx="5" presStyleCnt="6">
        <dgm:presLayoutVars>
          <dgm:chMax val="0"/>
          <dgm:chPref val="0"/>
        </dgm:presLayoutVars>
      </dgm:prSet>
      <dgm:spPr/>
    </dgm:pt>
  </dgm:ptLst>
  <dgm:cxnLst>
    <dgm:cxn modelId="{75500213-B613-48E3-8A44-704907C78FB6}" srcId="{EBD02018-FFBF-4F9C-AECC-91885986AF9E}" destId="{E60BA2ED-95EE-45CB-B4BD-05A38295B223}" srcOrd="2" destOrd="0" parTransId="{3DD6EB4B-EA2E-4C76-8A50-352A43A85483}" sibTransId="{4FAF4E79-5733-4269-8FFE-50C83BDA13FA}"/>
    <dgm:cxn modelId="{7F534A20-70E5-4903-BC58-6F172A7F49FA}" type="presOf" srcId="{DC2AE8A3-CF18-491D-82EE-DFD8A7F91DBD}" destId="{F9F8F60B-30CB-4C91-B8A5-D7AF029F1C4F}" srcOrd="0" destOrd="0" presId="urn:microsoft.com/office/officeart/2018/2/layout/IconVerticalSolidList"/>
    <dgm:cxn modelId="{6053235D-2699-4836-A390-3AD879605FFF}" srcId="{EBD02018-FFBF-4F9C-AECC-91885986AF9E}" destId="{DC2AE8A3-CF18-491D-82EE-DFD8A7F91DBD}" srcOrd="4" destOrd="0" parTransId="{658C6E84-B31F-47F7-8D14-91765E4301E4}" sibTransId="{489FA22D-684F-45A6-A4BB-386E359A5ED5}"/>
    <dgm:cxn modelId="{3C35C647-9CE7-40B2-8895-610F5ED6BAF3}" srcId="{EBD02018-FFBF-4F9C-AECC-91885986AF9E}" destId="{FCE29AB6-12CD-4FE4-9EE3-E2A416C09FF3}" srcOrd="3" destOrd="0" parTransId="{5DADAADE-885B-43C0-B4D0-A168A03ACEC3}" sibTransId="{0DCB84C8-F3E9-4C2F-93F3-FFFE56C11F12}"/>
    <dgm:cxn modelId="{35303368-A54C-4ABB-B288-B8E329C0EFFD}" type="presOf" srcId="{88FDF908-FFF4-401A-81F3-B23D420CB4D3}" destId="{3E0BABF6-C654-4491-99B8-4BE2D40D11FC}" srcOrd="0" destOrd="0" presId="urn:microsoft.com/office/officeart/2018/2/layout/IconVerticalSolidList"/>
    <dgm:cxn modelId="{E8B5336D-3A72-4186-BFF3-16B55CFF3BC4}" type="presOf" srcId="{FCE29AB6-12CD-4FE4-9EE3-E2A416C09FF3}" destId="{8ADE2FBD-1462-4D4E-8B6E-A80E99F40341}" srcOrd="0" destOrd="0" presId="urn:microsoft.com/office/officeart/2018/2/layout/IconVerticalSolidList"/>
    <dgm:cxn modelId="{6BE6B77E-C511-4795-B5B1-83DA3AA1A0BE}" srcId="{EBD02018-FFBF-4F9C-AECC-91885986AF9E}" destId="{81EDB95C-3DC2-4257-9624-84FCDB87D93C}" srcOrd="1" destOrd="0" parTransId="{987FE171-309A-4B78-BA14-FF9A7CA9B455}" sibTransId="{D97EC53F-1EE9-4FFF-8960-D9C8E3DD4E61}"/>
    <dgm:cxn modelId="{07C62A84-C20D-463B-975B-373D26268E50}" type="presOf" srcId="{EBD02018-FFBF-4F9C-AECC-91885986AF9E}" destId="{FA83C70E-5D27-4920-B24C-750AAE49B0A0}" srcOrd="0" destOrd="0" presId="urn:microsoft.com/office/officeart/2018/2/layout/IconVerticalSolidList"/>
    <dgm:cxn modelId="{BE4AB190-2F9D-4C11-8AF4-CCC89C3AFD54}" type="presOf" srcId="{9D6B1E01-3405-426D-901D-22B927C433C1}" destId="{8267B011-B7F4-4282-8445-2E7A149290CE}" srcOrd="0" destOrd="0" presId="urn:microsoft.com/office/officeart/2018/2/layout/IconVerticalSolidList"/>
    <dgm:cxn modelId="{AC10FCE3-984A-467F-9BB8-0A8AFCF18A8D}" srcId="{EBD02018-FFBF-4F9C-AECC-91885986AF9E}" destId="{88FDF908-FFF4-401A-81F3-B23D420CB4D3}" srcOrd="0" destOrd="0" parTransId="{B3CA4A6D-0244-45A2-BDB6-D3265BA79F40}" sibTransId="{A70A53F2-7B27-42A6-AEFE-19968E1B594C}"/>
    <dgm:cxn modelId="{F21C79F7-69DC-4E4D-96FC-AE60BD6A8823}" type="presOf" srcId="{E60BA2ED-95EE-45CB-B4BD-05A38295B223}" destId="{51F0215A-6823-45CC-842F-F32EF8304BD4}" srcOrd="0" destOrd="0" presId="urn:microsoft.com/office/officeart/2018/2/layout/IconVerticalSolidList"/>
    <dgm:cxn modelId="{5128E2F9-31A5-4228-B93E-E5A4BE7A5EFA}" type="presOf" srcId="{81EDB95C-3DC2-4257-9624-84FCDB87D93C}" destId="{EF3CB7C1-806A-4121-A529-2E6F604EBB37}" srcOrd="0" destOrd="0" presId="urn:microsoft.com/office/officeart/2018/2/layout/IconVerticalSolidList"/>
    <dgm:cxn modelId="{E63C95FE-8AF6-49F3-8195-0A232DB2E6D7}" srcId="{EBD02018-FFBF-4F9C-AECC-91885986AF9E}" destId="{9D6B1E01-3405-426D-901D-22B927C433C1}" srcOrd="5" destOrd="0" parTransId="{54FEAED0-7D46-4E2D-B277-138FDA142B2F}" sibTransId="{CD66FC2A-0728-4481-B376-C16B54663B78}"/>
    <dgm:cxn modelId="{1B265737-CAA7-49CB-9C2E-6BD02F084D55}" type="presParOf" srcId="{FA83C70E-5D27-4920-B24C-750AAE49B0A0}" destId="{C3A1590A-22C6-42E5-9F8B-32F89F646C3F}" srcOrd="0" destOrd="0" presId="urn:microsoft.com/office/officeart/2018/2/layout/IconVerticalSolidList"/>
    <dgm:cxn modelId="{ADD4D7D2-D5CB-43C8-8522-07347E6F23FA}" type="presParOf" srcId="{C3A1590A-22C6-42E5-9F8B-32F89F646C3F}" destId="{78128B9F-8E7C-4086-A7A1-98983AE56889}" srcOrd="0" destOrd="0" presId="urn:microsoft.com/office/officeart/2018/2/layout/IconVerticalSolidList"/>
    <dgm:cxn modelId="{D45DCC82-63DF-4446-A079-665BF9EBB048}" type="presParOf" srcId="{C3A1590A-22C6-42E5-9F8B-32F89F646C3F}" destId="{AA7B4DAD-88DA-4368-B233-EADEA7334E86}" srcOrd="1" destOrd="0" presId="urn:microsoft.com/office/officeart/2018/2/layout/IconVerticalSolidList"/>
    <dgm:cxn modelId="{A898A199-443C-4193-AB19-6F32FD2F3F2E}" type="presParOf" srcId="{C3A1590A-22C6-42E5-9F8B-32F89F646C3F}" destId="{4F23169A-AFBC-4207-A327-4DF472841993}" srcOrd="2" destOrd="0" presId="urn:microsoft.com/office/officeart/2018/2/layout/IconVerticalSolidList"/>
    <dgm:cxn modelId="{62B63770-CBB2-4BAB-92C6-E93F6235C9CF}" type="presParOf" srcId="{C3A1590A-22C6-42E5-9F8B-32F89F646C3F}" destId="{3E0BABF6-C654-4491-99B8-4BE2D40D11FC}" srcOrd="3" destOrd="0" presId="urn:microsoft.com/office/officeart/2018/2/layout/IconVerticalSolidList"/>
    <dgm:cxn modelId="{6E47EE7E-CA0B-4351-9893-AF840081E280}" type="presParOf" srcId="{FA83C70E-5D27-4920-B24C-750AAE49B0A0}" destId="{7CD9DE52-7712-40F0-AA07-0C4455715D24}" srcOrd="1" destOrd="0" presId="urn:microsoft.com/office/officeart/2018/2/layout/IconVerticalSolidList"/>
    <dgm:cxn modelId="{E188EE05-2971-4EB3-B804-A58621A3744B}" type="presParOf" srcId="{FA83C70E-5D27-4920-B24C-750AAE49B0A0}" destId="{6ADA4CB9-DB48-400F-B4FB-8D82B75A6006}" srcOrd="2" destOrd="0" presId="urn:microsoft.com/office/officeart/2018/2/layout/IconVerticalSolidList"/>
    <dgm:cxn modelId="{C350DFE4-DF0A-4BE6-B4CD-985DD9B7FC25}" type="presParOf" srcId="{6ADA4CB9-DB48-400F-B4FB-8D82B75A6006}" destId="{7B061E3E-0E27-4DC9-B997-D91CE782F4E4}" srcOrd="0" destOrd="0" presId="urn:microsoft.com/office/officeart/2018/2/layout/IconVerticalSolidList"/>
    <dgm:cxn modelId="{8D2FF7D3-BDC4-47F4-BFFF-7B97ACA5797C}" type="presParOf" srcId="{6ADA4CB9-DB48-400F-B4FB-8D82B75A6006}" destId="{24A1F4DF-2E8B-4F21-80A7-16C2F09AB41B}" srcOrd="1" destOrd="0" presId="urn:microsoft.com/office/officeart/2018/2/layout/IconVerticalSolidList"/>
    <dgm:cxn modelId="{1BE1FECA-9722-49FC-B53A-E97220531094}" type="presParOf" srcId="{6ADA4CB9-DB48-400F-B4FB-8D82B75A6006}" destId="{84D6C731-7431-48FA-A5A4-E2366A6FCBC2}" srcOrd="2" destOrd="0" presId="urn:microsoft.com/office/officeart/2018/2/layout/IconVerticalSolidList"/>
    <dgm:cxn modelId="{DD57057B-C7AA-4617-ABE1-BCB8FDBACD1A}" type="presParOf" srcId="{6ADA4CB9-DB48-400F-B4FB-8D82B75A6006}" destId="{EF3CB7C1-806A-4121-A529-2E6F604EBB37}" srcOrd="3" destOrd="0" presId="urn:microsoft.com/office/officeart/2018/2/layout/IconVerticalSolidList"/>
    <dgm:cxn modelId="{64CB32C5-9423-4700-8890-C87CF7D4FCB9}" type="presParOf" srcId="{FA83C70E-5D27-4920-B24C-750AAE49B0A0}" destId="{084FE025-E67C-45CE-9BD3-0A2C415C33C7}" srcOrd="3" destOrd="0" presId="urn:microsoft.com/office/officeart/2018/2/layout/IconVerticalSolidList"/>
    <dgm:cxn modelId="{B0BA1825-8298-47D9-9560-A09CB9F8B0E5}" type="presParOf" srcId="{FA83C70E-5D27-4920-B24C-750AAE49B0A0}" destId="{1E285619-FCC5-4644-8852-B450AFFF4889}" srcOrd="4" destOrd="0" presId="urn:microsoft.com/office/officeart/2018/2/layout/IconVerticalSolidList"/>
    <dgm:cxn modelId="{3F35C295-1FEE-43F0-9A65-4A86025849E8}" type="presParOf" srcId="{1E285619-FCC5-4644-8852-B450AFFF4889}" destId="{2E1C2E82-505F-42ED-B2E4-49903F3599BF}" srcOrd="0" destOrd="0" presId="urn:microsoft.com/office/officeart/2018/2/layout/IconVerticalSolidList"/>
    <dgm:cxn modelId="{6060447D-556D-4B1E-ACBD-162A7E384DF2}" type="presParOf" srcId="{1E285619-FCC5-4644-8852-B450AFFF4889}" destId="{15929176-F067-43C4-96F2-771DCBCAAD16}" srcOrd="1" destOrd="0" presId="urn:microsoft.com/office/officeart/2018/2/layout/IconVerticalSolidList"/>
    <dgm:cxn modelId="{A8D5EEDA-36D4-4CD0-910C-BAABCAB28D24}" type="presParOf" srcId="{1E285619-FCC5-4644-8852-B450AFFF4889}" destId="{BA13C77F-9B1C-42A2-89A4-F85D55819654}" srcOrd="2" destOrd="0" presId="urn:microsoft.com/office/officeart/2018/2/layout/IconVerticalSolidList"/>
    <dgm:cxn modelId="{E6BB7305-B957-4F05-9F82-1FFA5E0D007D}" type="presParOf" srcId="{1E285619-FCC5-4644-8852-B450AFFF4889}" destId="{51F0215A-6823-45CC-842F-F32EF8304BD4}" srcOrd="3" destOrd="0" presId="urn:microsoft.com/office/officeart/2018/2/layout/IconVerticalSolidList"/>
    <dgm:cxn modelId="{D780248D-4A42-4B33-9111-4AC65FACDE7D}" type="presParOf" srcId="{FA83C70E-5D27-4920-B24C-750AAE49B0A0}" destId="{329CA17F-8086-4094-8023-396CC6DF367E}" srcOrd="5" destOrd="0" presId="urn:microsoft.com/office/officeart/2018/2/layout/IconVerticalSolidList"/>
    <dgm:cxn modelId="{7F0FCB59-FD10-4ECA-B2E8-8B8226C966AB}" type="presParOf" srcId="{FA83C70E-5D27-4920-B24C-750AAE49B0A0}" destId="{488E9257-C012-4E4A-A1BB-C64BF684B2D7}" srcOrd="6" destOrd="0" presId="urn:microsoft.com/office/officeart/2018/2/layout/IconVerticalSolidList"/>
    <dgm:cxn modelId="{691A0D4C-F334-4CA3-8D95-ADC05E6B2EFD}" type="presParOf" srcId="{488E9257-C012-4E4A-A1BB-C64BF684B2D7}" destId="{920F1A4E-974D-49C4-B679-A569C384CC9E}" srcOrd="0" destOrd="0" presId="urn:microsoft.com/office/officeart/2018/2/layout/IconVerticalSolidList"/>
    <dgm:cxn modelId="{D4D58825-F00C-475C-8689-E5D4490103A8}" type="presParOf" srcId="{488E9257-C012-4E4A-A1BB-C64BF684B2D7}" destId="{53178665-9968-4E83-8074-D0E1E9C92612}" srcOrd="1" destOrd="0" presId="urn:microsoft.com/office/officeart/2018/2/layout/IconVerticalSolidList"/>
    <dgm:cxn modelId="{C7A0EF96-2361-4D9E-B185-00A0F1FE88F8}" type="presParOf" srcId="{488E9257-C012-4E4A-A1BB-C64BF684B2D7}" destId="{F1F2D4A0-C587-4552-957F-61A5D68AC044}" srcOrd="2" destOrd="0" presId="urn:microsoft.com/office/officeart/2018/2/layout/IconVerticalSolidList"/>
    <dgm:cxn modelId="{2A9FFB46-4433-4C4B-80A4-F0DDAF5A8461}" type="presParOf" srcId="{488E9257-C012-4E4A-A1BB-C64BF684B2D7}" destId="{8ADE2FBD-1462-4D4E-8B6E-A80E99F40341}" srcOrd="3" destOrd="0" presId="urn:microsoft.com/office/officeart/2018/2/layout/IconVerticalSolidList"/>
    <dgm:cxn modelId="{D54C5B98-52B1-4792-8DC1-EA9740BFD1E9}" type="presParOf" srcId="{FA83C70E-5D27-4920-B24C-750AAE49B0A0}" destId="{CFD31FD5-CB7B-437D-8DF1-8792F106B47D}" srcOrd="7" destOrd="0" presId="urn:microsoft.com/office/officeart/2018/2/layout/IconVerticalSolidList"/>
    <dgm:cxn modelId="{B23D4435-F800-4257-B548-0C95159FB2CB}" type="presParOf" srcId="{FA83C70E-5D27-4920-B24C-750AAE49B0A0}" destId="{05A9BBBA-1E0C-4003-8E74-3B78AC4D8AA8}" srcOrd="8" destOrd="0" presId="urn:microsoft.com/office/officeart/2018/2/layout/IconVerticalSolidList"/>
    <dgm:cxn modelId="{673BA7CC-CD8A-4D61-BE4E-5291CA970729}" type="presParOf" srcId="{05A9BBBA-1E0C-4003-8E74-3B78AC4D8AA8}" destId="{AFC87D47-8BF8-4C13-8B9F-7A8216B194F1}" srcOrd="0" destOrd="0" presId="urn:microsoft.com/office/officeart/2018/2/layout/IconVerticalSolidList"/>
    <dgm:cxn modelId="{25C3EA83-A29B-407A-BE14-C819680A1D0B}" type="presParOf" srcId="{05A9BBBA-1E0C-4003-8E74-3B78AC4D8AA8}" destId="{6700EAB9-1EBB-42B2-8648-B9095A6BE296}" srcOrd="1" destOrd="0" presId="urn:microsoft.com/office/officeart/2018/2/layout/IconVerticalSolidList"/>
    <dgm:cxn modelId="{E865C4C4-7481-470F-BBF1-3DEBBE2D3CD4}" type="presParOf" srcId="{05A9BBBA-1E0C-4003-8E74-3B78AC4D8AA8}" destId="{AF7A70DC-0914-4BA9-B790-BBC68D9F9CC3}" srcOrd="2" destOrd="0" presId="urn:microsoft.com/office/officeart/2018/2/layout/IconVerticalSolidList"/>
    <dgm:cxn modelId="{7AD2831B-0A9A-49D9-A3BE-AEE06030816A}" type="presParOf" srcId="{05A9BBBA-1E0C-4003-8E74-3B78AC4D8AA8}" destId="{F9F8F60B-30CB-4C91-B8A5-D7AF029F1C4F}" srcOrd="3" destOrd="0" presId="urn:microsoft.com/office/officeart/2018/2/layout/IconVerticalSolidList"/>
    <dgm:cxn modelId="{F03F7D3B-E856-4FDE-93E0-84A7E2BBC15D}" type="presParOf" srcId="{FA83C70E-5D27-4920-B24C-750AAE49B0A0}" destId="{EDCE0A62-DD67-4F47-8986-8E383A49FE9E}" srcOrd="9" destOrd="0" presId="urn:microsoft.com/office/officeart/2018/2/layout/IconVerticalSolidList"/>
    <dgm:cxn modelId="{D5647C39-901A-45A3-8944-28D570783386}" type="presParOf" srcId="{FA83C70E-5D27-4920-B24C-750AAE49B0A0}" destId="{CFA34858-1A6B-4A1D-AF16-397DCC2FE320}" srcOrd="10" destOrd="0" presId="urn:microsoft.com/office/officeart/2018/2/layout/IconVerticalSolidList"/>
    <dgm:cxn modelId="{47EFD9A2-770E-4DD0-AF8C-8AA06280B882}" type="presParOf" srcId="{CFA34858-1A6B-4A1D-AF16-397DCC2FE320}" destId="{5665E9EB-9AB2-4B51-B89B-345B91B42DF3}" srcOrd="0" destOrd="0" presId="urn:microsoft.com/office/officeart/2018/2/layout/IconVerticalSolidList"/>
    <dgm:cxn modelId="{5FF5E7BA-943A-4C7C-8E35-26A5B311947C}" type="presParOf" srcId="{CFA34858-1A6B-4A1D-AF16-397DCC2FE320}" destId="{06BF64AD-9EED-4B17-9BA2-22AABE8D6F50}" srcOrd="1" destOrd="0" presId="urn:microsoft.com/office/officeart/2018/2/layout/IconVerticalSolidList"/>
    <dgm:cxn modelId="{73446AAD-49B5-49E1-8552-248F58827BDC}" type="presParOf" srcId="{CFA34858-1A6B-4A1D-AF16-397DCC2FE320}" destId="{9CE1031D-0BE9-497F-AF8C-E8CC3D27A9B1}" srcOrd="2" destOrd="0" presId="urn:microsoft.com/office/officeart/2018/2/layout/IconVerticalSolidList"/>
    <dgm:cxn modelId="{279CDD58-FD05-4C50-9927-D3BE27A6D93C}" type="presParOf" srcId="{CFA34858-1A6B-4A1D-AF16-397DCC2FE320}" destId="{8267B011-B7F4-4282-8445-2E7A149290C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128B9F-8E7C-4086-A7A1-98983AE56889}">
      <dsp:nvSpPr>
        <dsp:cNvPr id="0" name=""/>
        <dsp:cNvSpPr/>
      </dsp:nvSpPr>
      <dsp:spPr>
        <a:xfrm>
          <a:off x="0" y="1473"/>
          <a:ext cx="8370161" cy="6278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7B4DAD-88DA-4368-B233-EADEA7334E86}">
      <dsp:nvSpPr>
        <dsp:cNvPr id="0" name=""/>
        <dsp:cNvSpPr/>
      </dsp:nvSpPr>
      <dsp:spPr>
        <a:xfrm>
          <a:off x="189933" y="142746"/>
          <a:ext cx="345333" cy="34533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E0BABF6-C654-4491-99B8-4BE2D40D11FC}">
      <dsp:nvSpPr>
        <dsp:cNvPr id="0" name=""/>
        <dsp:cNvSpPr/>
      </dsp:nvSpPr>
      <dsp:spPr>
        <a:xfrm>
          <a:off x="725199" y="1473"/>
          <a:ext cx="7644961" cy="62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50" tIns="66450" rIns="66450" bIns="66450" numCol="1" spcCol="1270" anchor="ctr" anchorCtr="0">
          <a:noAutofit/>
        </a:bodyPr>
        <a:lstStyle/>
        <a:p>
          <a:pPr marL="0" lvl="0" indent="0" algn="l" defTabSz="711200">
            <a:lnSpc>
              <a:spcPct val="100000"/>
            </a:lnSpc>
            <a:spcBef>
              <a:spcPct val="0"/>
            </a:spcBef>
            <a:spcAft>
              <a:spcPct val="35000"/>
            </a:spcAft>
            <a:buNone/>
          </a:pPr>
          <a:r>
            <a:rPr lang="en-US" sz="1600" kern="1200" dirty="0"/>
            <a:t>Always assume blood is infectious. </a:t>
          </a:r>
        </a:p>
      </dsp:txBody>
      <dsp:txXfrm>
        <a:off x="725199" y="1473"/>
        <a:ext cx="7644961" cy="627878"/>
      </dsp:txXfrm>
    </dsp:sp>
    <dsp:sp modelId="{7B061E3E-0E27-4DC9-B997-D91CE782F4E4}">
      <dsp:nvSpPr>
        <dsp:cNvPr id="0" name=""/>
        <dsp:cNvSpPr/>
      </dsp:nvSpPr>
      <dsp:spPr>
        <a:xfrm>
          <a:off x="0" y="786321"/>
          <a:ext cx="8370161" cy="6278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A1F4DF-2E8B-4F21-80A7-16C2F09AB41B}">
      <dsp:nvSpPr>
        <dsp:cNvPr id="0" name=""/>
        <dsp:cNvSpPr/>
      </dsp:nvSpPr>
      <dsp:spPr>
        <a:xfrm>
          <a:off x="189933" y="927594"/>
          <a:ext cx="345333" cy="34533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3CB7C1-806A-4121-A529-2E6F604EBB37}">
      <dsp:nvSpPr>
        <dsp:cNvPr id="0" name=""/>
        <dsp:cNvSpPr/>
      </dsp:nvSpPr>
      <dsp:spPr>
        <a:xfrm>
          <a:off x="725199" y="786321"/>
          <a:ext cx="7644961" cy="62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50" tIns="66450" rIns="66450" bIns="66450" numCol="1" spcCol="1270" anchor="ctr" anchorCtr="0">
          <a:noAutofit/>
        </a:bodyPr>
        <a:lstStyle/>
        <a:p>
          <a:pPr marL="0" lvl="0" indent="0" algn="l" defTabSz="711200">
            <a:lnSpc>
              <a:spcPct val="100000"/>
            </a:lnSpc>
            <a:spcBef>
              <a:spcPct val="0"/>
            </a:spcBef>
            <a:spcAft>
              <a:spcPct val="35000"/>
            </a:spcAft>
            <a:buNone/>
          </a:pPr>
          <a:r>
            <a:rPr lang="en-US" sz="1600" kern="1200" dirty="0"/>
            <a:t>Have a plan to help avoid exposure to used sharps.</a:t>
          </a:r>
        </a:p>
      </dsp:txBody>
      <dsp:txXfrm>
        <a:off x="725199" y="786321"/>
        <a:ext cx="7644961" cy="627878"/>
      </dsp:txXfrm>
    </dsp:sp>
    <dsp:sp modelId="{2E1C2E82-505F-42ED-B2E4-49903F3599BF}">
      <dsp:nvSpPr>
        <dsp:cNvPr id="0" name=""/>
        <dsp:cNvSpPr/>
      </dsp:nvSpPr>
      <dsp:spPr>
        <a:xfrm>
          <a:off x="0" y="1571170"/>
          <a:ext cx="8370161" cy="6278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929176-F067-43C4-96F2-771DCBCAAD16}">
      <dsp:nvSpPr>
        <dsp:cNvPr id="0" name=""/>
        <dsp:cNvSpPr/>
      </dsp:nvSpPr>
      <dsp:spPr>
        <a:xfrm>
          <a:off x="189933" y="1712442"/>
          <a:ext cx="345333" cy="34533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F0215A-6823-45CC-842F-F32EF8304BD4}">
      <dsp:nvSpPr>
        <dsp:cNvPr id="0" name=""/>
        <dsp:cNvSpPr/>
      </dsp:nvSpPr>
      <dsp:spPr>
        <a:xfrm>
          <a:off x="725199" y="1571170"/>
          <a:ext cx="7644961" cy="62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50" tIns="66450" rIns="66450" bIns="66450" numCol="1" spcCol="1270" anchor="ctr" anchorCtr="0">
          <a:noAutofit/>
        </a:bodyPr>
        <a:lstStyle/>
        <a:p>
          <a:pPr marL="0" lvl="0" indent="0" algn="l" defTabSz="711200">
            <a:lnSpc>
              <a:spcPct val="100000"/>
            </a:lnSpc>
            <a:spcBef>
              <a:spcPct val="0"/>
            </a:spcBef>
            <a:spcAft>
              <a:spcPct val="35000"/>
            </a:spcAft>
            <a:buNone/>
          </a:pPr>
          <a:r>
            <a:rPr lang="en-US" sz="1600" kern="1200" dirty="0"/>
            <a:t>Don’t touch blood without gloves on. </a:t>
          </a:r>
        </a:p>
      </dsp:txBody>
      <dsp:txXfrm>
        <a:off x="725199" y="1571170"/>
        <a:ext cx="7644961" cy="627878"/>
      </dsp:txXfrm>
    </dsp:sp>
    <dsp:sp modelId="{920F1A4E-974D-49C4-B679-A569C384CC9E}">
      <dsp:nvSpPr>
        <dsp:cNvPr id="0" name=""/>
        <dsp:cNvSpPr/>
      </dsp:nvSpPr>
      <dsp:spPr>
        <a:xfrm>
          <a:off x="0" y="2356018"/>
          <a:ext cx="8370161" cy="6278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178665-9968-4E83-8074-D0E1E9C92612}">
      <dsp:nvSpPr>
        <dsp:cNvPr id="0" name=""/>
        <dsp:cNvSpPr/>
      </dsp:nvSpPr>
      <dsp:spPr>
        <a:xfrm>
          <a:off x="189933" y="2497291"/>
          <a:ext cx="345333" cy="34533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E2FBD-1462-4D4E-8B6E-A80E99F40341}">
      <dsp:nvSpPr>
        <dsp:cNvPr id="0" name=""/>
        <dsp:cNvSpPr/>
      </dsp:nvSpPr>
      <dsp:spPr>
        <a:xfrm>
          <a:off x="725199" y="2356018"/>
          <a:ext cx="7644961" cy="62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50" tIns="66450" rIns="66450" bIns="66450" numCol="1" spcCol="1270" anchor="ctr" anchorCtr="0">
          <a:noAutofit/>
        </a:bodyPr>
        <a:lstStyle/>
        <a:p>
          <a:pPr marL="0" lvl="0" indent="0" algn="l" defTabSz="711200">
            <a:lnSpc>
              <a:spcPct val="100000"/>
            </a:lnSpc>
            <a:spcBef>
              <a:spcPct val="0"/>
            </a:spcBef>
            <a:spcAft>
              <a:spcPct val="35000"/>
            </a:spcAft>
            <a:buNone/>
          </a:pPr>
          <a:r>
            <a:rPr lang="en-US" sz="1600" kern="1200"/>
            <a:t>Know where to find sharps containers.</a:t>
          </a:r>
        </a:p>
      </dsp:txBody>
      <dsp:txXfrm>
        <a:off x="725199" y="2356018"/>
        <a:ext cx="7644961" cy="627878"/>
      </dsp:txXfrm>
    </dsp:sp>
    <dsp:sp modelId="{AFC87D47-8BF8-4C13-8B9F-7A8216B194F1}">
      <dsp:nvSpPr>
        <dsp:cNvPr id="0" name=""/>
        <dsp:cNvSpPr/>
      </dsp:nvSpPr>
      <dsp:spPr>
        <a:xfrm>
          <a:off x="0" y="3140866"/>
          <a:ext cx="8370161" cy="6278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00EAB9-1EBB-42B2-8648-B9095A6BE296}">
      <dsp:nvSpPr>
        <dsp:cNvPr id="0" name=""/>
        <dsp:cNvSpPr/>
      </dsp:nvSpPr>
      <dsp:spPr>
        <a:xfrm>
          <a:off x="189933" y="3282139"/>
          <a:ext cx="345333" cy="34533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9F8F60B-30CB-4C91-B8A5-D7AF029F1C4F}">
      <dsp:nvSpPr>
        <dsp:cNvPr id="0" name=""/>
        <dsp:cNvSpPr/>
      </dsp:nvSpPr>
      <dsp:spPr>
        <a:xfrm>
          <a:off x="725199" y="3140866"/>
          <a:ext cx="7644961" cy="62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50" tIns="66450" rIns="66450" bIns="66450" numCol="1" spcCol="1270" anchor="ctr" anchorCtr="0">
          <a:noAutofit/>
        </a:bodyPr>
        <a:lstStyle/>
        <a:p>
          <a:pPr marL="0" lvl="0" indent="0" algn="l" defTabSz="711200">
            <a:lnSpc>
              <a:spcPct val="100000"/>
            </a:lnSpc>
            <a:spcBef>
              <a:spcPct val="0"/>
            </a:spcBef>
            <a:spcAft>
              <a:spcPct val="35000"/>
            </a:spcAft>
            <a:buNone/>
          </a:pPr>
          <a:r>
            <a:rPr lang="en-US" sz="1600" kern="1200" dirty="0"/>
            <a:t>Know what to do and who to call when there is an exposure.</a:t>
          </a:r>
        </a:p>
      </dsp:txBody>
      <dsp:txXfrm>
        <a:off x="725199" y="3140866"/>
        <a:ext cx="7644961" cy="627878"/>
      </dsp:txXfrm>
    </dsp:sp>
    <dsp:sp modelId="{5665E9EB-9AB2-4B51-B89B-345B91B42DF3}">
      <dsp:nvSpPr>
        <dsp:cNvPr id="0" name=""/>
        <dsp:cNvSpPr/>
      </dsp:nvSpPr>
      <dsp:spPr>
        <a:xfrm>
          <a:off x="0" y="3925714"/>
          <a:ext cx="8370161" cy="6278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BF64AD-9EED-4B17-9BA2-22AABE8D6F50}">
      <dsp:nvSpPr>
        <dsp:cNvPr id="0" name=""/>
        <dsp:cNvSpPr/>
      </dsp:nvSpPr>
      <dsp:spPr>
        <a:xfrm>
          <a:off x="189933" y="4066987"/>
          <a:ext cx="345333" cy="34533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67B011-B7F4-4282-8445-2E7A149290CE}">
      <dsp:nvSpPr>
        <dsp:cNvPr id="0" name=""/>
        <dsp:cNvSpPr/>
      </dsp:nvSpPr>
      <dsp:spPr>
        <a:xfrm>
          <a:off x="725199" y="3925714"/>
          <a:ext cx="7644961" cy="62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450" tIns="66450" rIns="66450" bIns="66450" numCol="1" spcCol="1270" anchor="ctr" anchorCtr="0">
          <a:noAutofit/>
        </a:bodyPr>
        <a:lstStyle/>
        <a:p>
          <a:pPr marL="0" lvl="0" indent="0" algn="l" defTabSz="711200">
            <a:lnSpc>
              <a:spcPct val="100000"/>
            </a:lnSpc>
            <a:spcBef>
              <a:spcPct val="0"/>
            </a:spcBef>
            <a:spcAft>
              <a:spcPct val="35000"/>
            </a:spcAft>
            <a:buNone/>
          </a:pPr>
          <a:r>
            <a:rPr lang="en-US" sz="1600" kern="1200"/>
            <a:t>Know what to do and who to call if you are stuck by a used needle or other used sharp.</a:t>
          </a:r>
        </a:p>
      </dsp:txBody>
      <dsp:txXfrm>
        <a:off x="725199" y="3925714"/>
        <a:ext cx="7644961" cy="62787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5493703-84FC-4A62-8743-5B765EAE8D5F}" type="datetimeFigureOut">
              <a:rPr lang="en-US" smtClean="0"/>
              <a:t>2/11/2026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1FBADD7-AC00-4985-B639-48C9C13E11B7}" type="slidenum">
              <a:rPr lang="en-US" smtClean="0"/>
              <a:t>‹#›</a:t>
            </a:fld>
            <a:endParaRPr lang="en-US"/>
          </a:p>
        </p:txBody>
      </p:sp>
    </p:spTree>
    <p:extLst>
      <p:ext uri="{BB962C8B-B14F-4D97-AF65-F5344CB8AC3E}">
        <p14:creationId xmlns:p14="http://schemas.microsoft.com/office/powerpoint/2010/main" val="4234139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FBADD7-AC00-4985-B639-48C9C13E11B7}" type="slidenum">
              <a:rPr lang="en-US" smtClean="0"/>
              <a:t>1</a:t>
            </a:fld>
            <a:endParaRPr lang="en-US"/>
          </a:p>
        </p:txBody>
      </p:sp>
    </p:spTree>
    <p:extLst>
      <p:ext uri="{BB962C8B-B14F-4D97-AF65-F5344CB8AC3E}">
        <p14:creationId xmlns:p14="http://schemas.microsoft.com/office/powerpoint/2010/main" val="4034892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626D8-5103-47F9-B257-E4920B6178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6F68F9-1D65-44EC-5AE6-9B5785F5D3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93FF20-6BEA-92DD-7A48-D15AB8991DC4}"/>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5" name="Footer Placeholder 4">
            <a:extLst>
              <a:ext uri="{FF2B5EF4-FFF2-40B4-BE49-F238E27FC236}">
                <a16:creationId xmlns:a16="http://schemas.microsoft.com/office/drawing/2014/main" id="{C57FF7F0-E32D-1D60-7C62-2DB893143C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3D8CB6-0DBD-F419-1E51-EBF695C5C6E4}"/>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389991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378E0-14EE-DBD6-8CF5-FE6C4403A2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27FD52-FFF3-DE53-CCC8-9030FD6BD0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054EFB-EE39-0AEB-A8E8-A80F17786753}"/>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5" name="Footer Placeholder 4">
            <a:extLst>
              <a:ext uri="{FF2B5EF4-FFF2-40B4-BE49-F238E27FC236}">
                <a16:creationId xmlns:a16="http://schemas.microsoft.com/office/drawing/2014/main" id="{B82CDAC9-1477-B865-C81A-7116A40CBD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2F01D-79BD-A071-5C6F-B2059F7BA462}"/>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3347524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A77504-6DC8-FA2D-08A4-33E36B96D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CF0780-AED8-C4D5-B2B2-78B2A5AA2B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588B0A-5A6C-095A-E8CE-8579A5E7BB50}"/>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5" name="Footer Placeholder 4">
            <a:extLst>
              <a:ext uri="{FF2B5EF4-FFF2-40B4-BE49-F238E27FC236}">
                <a16:creationId xmlns:a16="http://schemas.microsoft.com/office/drawing/2014/main" id="{98C979BD-88F9-6A4E-7E3F-43A12DB6B1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5C8540-BC56-F6B5-072D-9209F9DEFFDD}"/>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4073681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5C0C1-588C-F388-4FA2-8318F82C13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EF90F1-4276-7BA9-EB74-39EA073457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57DCC-113E-9ED8-428C-16716FA385DE}"/>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5" name="Footer Placeholder 4">
            <a:extLst>
              <a:ext uri="{FF2B5EF4-FFF2-40B4-BE49-F238E27FC236}">
                <a16:creationId xmlns:a16="http://schemas.microsoft.com/office/drawing/2014/main" id="{4697E8E1-CC93-5640-C4AF-41E7F777A1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46C621-09F7-92CE-785E-E536957EB506}"/>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3772051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35864-2ABA-5E79-4F2C-2E3CB9354E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4483FA-F9DE-35AF-53FE-29625CD0D8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7FED8F-7ACA-A6F9-974C-019670A9B951}"/>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5" name="Footer Placeholder 4">
            <a:extLst>
              <a:ext uri="{FF2B5EF4-FFF2-40B4-BE49-F238E27FC236}">
                <a16:creationId xmlns:a16="http://schemas.microsoft.com/office/drawing/2014/main" id="{875D3247-D860-7C4A-45A8-912D834AB3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A2AD5-D4BA-5C7D-6070-5268AC756E3C}"/>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464960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288F3-E19D-63CB-8EAD-DEB40697CC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5D359-D76E-9294-DC5E-DE2A2827FF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0F5C5C-6577-DDAA-4EF7-2427F5DDF8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832310-B1D8-93C1-199E-DF0CB14D2659}"/>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6" name="Footer Placeholder 5">
            <a:extLst>
              <a:ext uri="{FF2B5EF4-FFF2-40B4-BE49-F238E27FC236}">
                <a16:creationId xmlns:a16="http://schemas.microsoft.com/office/drawing/2014/main" id="{C9CD8F0B-68A5-68E9-B341-043648769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760F8D-7EF8-E52B-180E-55CA685525D3}"/>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567867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C7309-7DA8-A2D8-7771-C31035AE58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189DC9-520D-B707-EA5A-43F850C1A3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8786D1-CBAB-FA78-D153-9827CE2580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43DC96-BB11-4C2A-561F-E1A46CFABE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D3B7A1-B460-E344-C919-832578DBB6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2CD799-37C5-D38F-9127-E481FBEC6D82}"/>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8" name="Footer Placeholder 7">
            <a:extLst>
              <a:ext uri="{FF2B5EF4-FFF2-40B4-BE49-F238E27FC236}">
                <a16:creationId xmlns:a16="http://schemas.microsoft.com/office/drawing/2014/main" id="{C32FC9D3-54F0-E830-C20D-F700DB7D5E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128866-78AA-225F-DEE1-D267EE9EF380}"/>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944944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26CCC-3946-3507-8613-6A5CE0772B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E65586-8139-6497-E2E8-0B779BCB6801}"/>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4" name="Footer Placeholder 3">
            <a:extLst>
              <a:ext uri="{FF2B5EF4-FFF2-40B4-BE49-F238E27FC236}">
                <a16:creationId xmlns:a16="http://schemas.microsoft.com/office/drawing/2014/main" id="{EAFC0C92-8E57-FD49-02EA-B18A6CFDF0F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C8A8D1-F208-7DBB-4F6B-41229AD4B4DB}"/>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222713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6072D4-87A3-3C72-C490-530ABEA3645A}"/>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3" name="Footer Placeholder 2">
            <a:extLst>
              <a:ext uri="{FF2B5EF4-FFF2-40B4-BE49-F238E27FC236}">
                <a16:creationId xmlns:a16="http://schemas.microsoft.com/office/drawing/2014/main" id="{75042F52-E168-2D43-6E01-ACDC08C38F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330886-E3F2-2650-6A8F-A4AAABFA4695}"/>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1019614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80456-3106-08E2-3FB4-D81BA00CA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1DA989-AB8A-C453-CD3C-E1AA122910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95BD2E-24FB-640E-6930-AD17FF2F7A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1BFC63-B3B9-0F7D-1D9B-74579F451EBB}"/>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6" name="Footer Placeholder 5">
            <a:extLst>
              <a:ext uri="{FF2B5EF4-FFF2-40B4-BE49-F238E27FC236}">
                <a16:creationId xmlns:a16="http://schemas.microsoft.com/office/drawing/2014/main" id="{15D0735A-A288-A22B-FDC8-F784C4DEAC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D7E295-6030-8DF1-351B-EAAA14049EA4}"/>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3067113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F3EB8-4860-9BFF-00CF-98BB9CE8B3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8B4290-2230-70E6-632A-1C1A906AA0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88D8F7-CCF2-A411-4F3A-C921F7174F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32201-56BD-D5E7-7296-AECCDAA8C718}"/>
              </a:ext>
            </a:extLst>
          </p:cNvPr>
          <p:cNvSpPr>
            <a:spLocks noGrp="1"/>
          </p:cNvSpPr>
          <p:nvPr>
            <p:ph type="dt" sz="half" idx="10"/>
          </p:nvPr>
        </p:nvSpPr>
        <p:spPr/>
        <p:txBody>
          <a:bodyPr/>
          <a:lstStyle/>
          <a:p>
            <a:fld id="{149C424D-77F6-4C1F-A297-978E5BE9592C}" type="datetimeFigureOut">
              <a:rPr lang="en-US" smtClean="0"/>
              <a:t>2/11/2026</a:t>
            </a:fld>
            <a:endParaRPr lang="en-US"/>
          </a:p>
        </p:txBody>
      </p:sp>
      <p:sp>
        <p:nvSpPr>
          <p:cNvPr id="6" name="Footer Placeholder 5">
            <a:extLst>
              <a:ext uri="{FF2B5EF4-FFF2-40B4-BE49-F238E27FC236}">
                <a16:creationId xmlns:a16="http://schemas.microsoft.com/office/drawing/2014/main" id="{FBD9565C-17A5-0136-D498-B4666D8291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026D01-BC74-2476-AEE5-E3D492566E80}"/>
              </a:ext>
            </a:extLst>
          </p:cNvPr>
          <p:cNvSpPr>
            <a:spLocks noGrp="1"/>
          </p:cNvSpPr>
          <p:nvPr>
            <p:ph type="sldNum" sz="quarter" idx="12"/>
          </p:nvPr>
        </p:nvSpPr>
        <p:spPr/>
        <p:txBody>
          <a:bodyPr/>
          <a:lstStyle/>
          <a:p>
            <a:fld id="{79D47173-4BD8-44ED-A400-74A03BA086A4}" type="slidenum">
              <a:rPr lang="en-US" smtClean="0"/>
              <a:t>‹#›</a:t>
            </a:fld>
            <a:endParaRPr lang="en-US"/>
          </a:p>
        </p:txBody>
      </p:sp>
    </p:spTree>
    <p:extLst>
      <p:ext uri="{BB962C8B-B14F-4D97-AF65-F5344CB8AC3E}">
        <p14:creationId xmlns:p14="http://schemas.microsoft.com/office/powerpoint/2010/main" val="3240197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8A341A-3413-32FE-11DA-E510478B47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D00878-281A-6960-A473-98F7C64D1A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8D34D7-C36A-4B36-29D0-7F09FA2ECE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49C424D-77F6-4C1F-A297-978E5BE9592C}" type="datetimeFigureOut">
              <a:rPr lang="en-US" smtClean="0"/>
              <a:t>2/11/2026</a:t>
            </a:fld>
            <a:endParaRPr lang="en-US"/>
          </a:p>
        </p:txBody>
      </p:sp>
      <p:sp>
        <p:nvSpPr>
          <p:cNvPr id="5" name="Footer Placeholder 4">
            <a:extLst>
              <a:ext uri="{FF2B5EF4-FFF2-40B4-BE49-F238E27FC236}">
                <a16:creationId xmlns:a16="http://schemas.microsoft.com/office/drawing/2014/main" id="{24208514-E767-A356-282E-504245C51D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2CEC5E0-DEC5-6AA9-73DC-A6B2E30866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D47173-4BD8-44ED-A400-74A03BA086A4}" type="slidenum">
              <a:rPr lang="en-US" smtClean="0"/>
              <a:t>‹#›</a:t>
            </a:fld>
            <a:endParaRPr lang="en-US"/>
          </a:p>
        </p:txBody>
      </p:sp>
    </p:spTree>
    <p:extLst>
      <p:ext uri="{BB962C8B-B14F-4D97-AF65-F5344CB8AC3E}">
        <p14:creationId xmlns:p14="http://schemas.microsoft.com/office/powerpoint/2010/main" val="220326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cdc.gov/projectfirstline"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1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55B183-9B81-8A49-BBAE-9BFB84FD02B1}"/>
              </a:ext>
            </a:extLst>
          </p:cNvPr>
          <p:cNvSpPr>
            <a:spLocks noGrp="1"/>
          </p:cNvSpPr>
          <p:nvPr>
            <p:ph type="ctrTitle"/>
          </p:nvPr>
        </p:nvSpPr>
        <p:spPr>
          <a:xfrm>
            <a:off x="965199" y="1151467"/>
            <a:ext cx="10244667" cy="1879290"/>
          </a:xfrm>
        </p:spPr>
        <p:txBody>
          <a:bodyPr anchor="b">
            <a:normAutofit/>
          </a:bodyPr>
          <a:lstStyle/>
          <a:p>
            <a:pPr algn="l"/>
            <a:r>
              <a:rPr lang="en-US" sz="5400" b="1" dirty="0"/>
              <a:t>What to do when you see blood</a:t>
            </a:r>
          </a:p>
        </p:txBody>
      </p:sp>
      <p:sp>
        <p:nvSpPr>
          <p:cNvPr id="3" name="Subtitle 2">
            <a:extLst>
              <a:ext uri="{FF2B5EF4-FFF2-40B4-BE49-F238E27FC236}">
                <a16:creationId xmlns:a16="http://schemas.microsoft.com/office/drawing/2014/main" id="{51C46C8C-1E74-1546-2688-178C5F05ACAE}"/>
              </a:ext>
            </a:extLst>
          </p:cNvPr>
          <p:cNvSpPr>
            <a:spLocks noGrp="1"/>
          </p:cNvSpPr>
          <p:nvPr>
            <p:ph type="subTitle" idx="1"/>
          </p:nvPr>
        </p:nvSpPr>
        <p:spPr>
          <a:xfrm>
            <a:off x="965201" y="3558950"/>
            <a:ext cx="5925987" cy="2336522"/>
          </a:xfrm>
        </p:spPr>
        <p:txBody>
          <a:bodyPr anchor="t">
            <a:normAutofit fontScale="25000" lnSpcReduction="20000"/>
          </a:bodyPr>
          <a:lstStyle/>
          <a:p>
            <a:pPr algn="r"/>
            <a:r>
              <a:rPr lang="en-US" sz="600" b="1" dirty="0"/>
              <a:t>Project Firstline</a:t>
            </a:r>
          </a:p>
          <a:p>
            <a:pPr algn="l"/>
            <a:r>
              <a:rPr lang="en-US" sz="9600" b="1" dirty="0"/>
              <a:t>Project Firstline</a:t>
            </a:r>
          </a:p>
          <a:p>
            <a:pPr algn="l"/>
            <a:r>
              <a:rPr lang="en-US" sz="9600" dirty="0"/>
              <a:t>Micro-Learn Discussion</a:t>
            </a:r>
          </a:p>
          <a:p>
            <a:pPr algn="l"/>
            <a:r>
              <a:rPr lang="en-US" sz="8000" dirty="0"/>
              <a:t>Angelina County and Cities Health District</a:t>
            </a:r>
          </a:p>
          <a:p>
            <a:pPr algn="l"/>
            <a:r>
              <a:rPr lang="en-US" sz="8000" dirty="0"/>
              <a:t>Facilitators: 	Marlene Brown RN, MPH</a:t>
            </a:r>
          </a:p>
          <a:p>
            <a:pPr algn="l"/>
            <a:r>
              <a:rPr lang="en-US" sz="8000" dirty="0"/>
              <a:t>		Amanda Granger BSN, RN</a:t>
            </a:r>
          </a:p>
          <a:p>
            <a:pPr algn="l"/>
            <a:r>
              <a:rPr lang="en-US" sz="8000" dirty="0"/>
              <a:t>		Yolanda  Parker LVN</a:t>
            </a:r>
          </a:p>
          <a:p>
            <a:pPr algn="r"/>
            <a:endParaRPr lang="en-US" sz="600" dirty="0"/>
          </a:p>
          <a:p>
            <a:pPr algn="r"/>
            <a:r>
              <a:rPr lang="en-US" sz="600" dirty="0"/>
              <a:t>	</a:t>
            </a:r>
          </a:p>
        </p:txBody>
      </p:sp>
      <p:pic>
        <p:nvPicPr>
          <p:cNvPr id="13" name="Picture 12">
            <a:extLst>
              <a:ext uri="{FF2B5EF4-FFF2-40B4-BE49-F238E27FC236}">
                <a16:creationId xmlns:a16="http://schemas.microsoft.com/office/drawing/2014/main" id="{36733D30-AC80-BAC2-2495-4CFB69B32CBB}"/>
              </a:ext>
            </a:extLst>
          </p:cNvPr>
          <p:cNvPicPr>
            <a:picLocks noChangeAspect="1"/>
          </p:cNvPicPr>
          <p:nvPr/>
        </p:nvPicPr>
        <p:blipFill>
          <a:blip r:embed="rId3"/>
          <a:stretch>
            <a:fillRect/>
          </a:stretch>
        </p:blipFill>
        <p:spPr>
          <a:xfrm>
            <a:off x="9501712" y="0"/>
            <a:ext cx="2621772" cy="769053"/>
          </a:xfrm>
          <a:prstGeom prst="rect">
            <a:avLst/>
          </a:prstGeom>
        </p:spPr>
      </p:pic>
    </p:spTree>
    <p:extLst>
      <p:ext uri="{BB962C8B-B14F-4D97-AF65-F5344CB8AC3E}">
        <p14:creationId xmlns:p14="http://schemas.microsoft.com/office/powerpoint/2010/main" val="2152216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2BE38C-B160-F87F-DC7E-3AFBC67AD61B}"/>
              </a:ext>
            </a:extLst>
          </p:cNvPr>
          <p:cNvSpPr>
            <a:spLocks noGrp="1"/>
          </p:cNvSpPr>
          <p:nvPr>
            <p:ph type="title"/>
          </p:nvPr>
        </p:nvSpPr>
        <p:spPr>
          <a:xfrm>
            <a:off x="1123356" y="1884217"/>
            <a:ext cx="9984615" cy="2660073"/>
          </a:xfrm>
        </p:spPr>
        <p:txBody>
          <a:bodyPr>
            <a:normAutofit/>
          </a:bodyPr>
          <a:lstStyle/>
          <a:p>
            <a:r>
              <a:rPr lang="en-US" sz="6000" b="1" dirty="0"/>
              <a:t> </a:t>
            </a:r>
            <a:r>
              <a:rPr lang="en-US" sz="8800" b="1" dirty="0"/>
              <a:t>Thank you!</a:t>
            </a:r>
            <a:endParaRPr lang="en-US" sz="8800" dirty="0"/>
          </a:p>
        </p:txBody>
      </p:sp>
      <p:pic>
        <p:nvPicPr>
          <p:cNvPr id="4" name="Content Placeholder 3">
            <a:extLst>
              <a:ext uri="{FF2B5EF4-FFF2-40B4-BE49-F238E27FC236}">
                <a16:creationId xmlns:a16="http://schemas.microsoft.com/office/drawing/2014/main" id="{48C7AECA-BA07-9EAB-4FAD-3873443B5753}"/>
              </a:ext>
            </a:extLst>
          </p:cNvPr>
          <p:cNvPicPr>
            <a:picLocks noChangeAspect="1"/>
          </p:cNvPicPr>
          <p:nvPr/>
        </p:nvPicPr>
        <p:blipFill>
          <a:blip r:embed="rId2"/>
          <a:stretch>
            <a:fillRect/>
          </a:stretch>
        </p:blipFill>
        <p:spPr>
          <a:xfrm>
            <a:off x="8576720" y="17627"/>
            <a:ext cx="3533985" cy="1036635"/>
          </a:xfrm>
          <a:prstGeom prst="rect">
            <a:avLst/>
          </a:prstGeom>
        </p:spPr>
      </p:pic>
    </p:spTree>
    <p:extLst>
      <p:ext uri="{BB962C8B-B14F-4D97-AF65-F5344CB8AC3E}">
        <p14:creationId xmlns:p14="http://schemas.microsoft.com/office/powerpoint/2010/main" val="38322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FD910E-FD37-4904-9B7E-981504BF83C3}"/>
              </a:ext>
            </a:extLst>
          </p:cNvPr>
          <p:cNvSpPr>
            <a:spLocks noGrp="1"/>
          </p:cNvSpPr>
          <p:nvPr>
            <p:ph type="title"/>
          </p:nvPr>
        </p:nvSpPr>
        <p:spPr>
          <a:xfrm>
            <a:off x="1123356" y="1188637"/>
            <a:ext cx="9984615" cy="1182798"/>
          </a:xfrm>
        </p:spPr>
        <p:txBody>
          <a:bodyPr>
            <a:normAutofit/>
          </a:bodyPr>
          <a:lstStyle/>
          <a:p>
            <a:r>
              <a:rPr lang="en-US" sz="6000" b="1" dirty="0"/>
              <a:t>Team Discussion</a:t>
            </a:r>
          </a:p>
        </p:txBody>
      </p:sp>
      <p:pic>
        <p:nvPicPr>
          <p:cNvPr id="4" name="Picture 3">
            <a:extLst>
              <a:ext uri="{FF2B5EF4-FFF2-40B4-BE49-F238E27FC236}">
                <a16:creationId xmlns:a16="http://schemas.microsoft.com/office/drawing/2014/main" id="{27DDCD49-29CF-574F-730F-6234AF1E00CD}"/>
              </a:ext>
            </a:extLst>
          </p:cNvPr>
          <p:cNvPicPr>
            <a:picLocks noChangeAspect="1"/>
          </p:cNvPicPr>
          <p:nvPr/>
        </p:nvPicPr>
        <p:blipFill>
          <a:blip r:embed="rId2"/>
          <a:stretch>
            <a:fillRect/>
          </a:stretch>
        </p:blipFill>
        <p:spPr>
          <a:xfrm>
            <a:off x="8576720" y="94889"/>
            <a:ext cx="3533985" cy="1036635"/>
          </a:xfrm>
          <a:prstGeom prst="rect">
            <a:avLst/>
          </a:prstGeom>
        </p:spPr>
      </p:pic>
      <p:sp>
        <p:nvSpPr>
          <p:cNvPr id="3" name="Content Placeholder 2">
            <a:extLst>
              <a:ext uri="{FF2B5EF4-FFF2-40B4-BE49-F238E27FC236}">
                <a16:creationId xmlns:a16="http://schemas.microsoft.com/office/drawing/2014/main" id="{1273B6D2-A1E2-D799-B7FF-76092C48581B}"/>
              </a:ext>
            </a:extLst>
          </p:cNvPr>
          <p:cNvSpPr>
            <a:spLocks noGrp="1"/>
          </p:cNvSpPr>
          <p:nvPr>
            <p:ph idx="1"/>
          </p:nvPr>
        </p:nvSpPr>
        <p:spPr>
          <a:xfrm>
            <a:off x="1123356" y="2428548"/>
            <a:ext cx="9984615" cy="3297928"/>
          </a:xfrm>
        </p:spPr>
        <p:txBody>
          <a:bodyPr anchor="t">
            <a:normAutofit/>
          </a:bodyPr>
          <a:lstStyle/>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US" b="1" i="0" u="none" strike="noStrike" kern="1200" cap="none" spc="0" normalizeH="0" baseline="0" noProof="0" dirty="0">
                <a:ln>
                  <a:noFill/>
                </a:ln>
                <a:effectLst/>
                <a:uLnTx/>
                <a:uFillTx/>
                <a:latin typeface="Aptos" panose="02110004020202020204"/>
                <a:ea typeface="+mn-ea"/>
                <a:cs typeface="+mn-cs"/>
              </a:rPr>
              <a:t>What do you usually do when you see blood</a:t>
            </a:r>
            <a:r>
              <a:rPr kumimoji="0" lang="en-US" b="0" i="0" u="none" strike="noStrike" kern="1200" cap="none" spc="0" normalizeH="0" baseline="0" noProof="0" dirty="0">
                <a:ln>
                  <a:noFill/>
                </a:ln>
                <a:effectLst/>
                <a:uLnTx/>
                <a:uFillTx/>
                <a:latin typeface="Aptos" panose="02110004020202020204"/>
                <a:ea typeface="+mn-ea"/>
                <a:cs typeface="+mn-cs"/>
              </a:rPr>
              <a:t>? </a:t>
            </a:r>
          </a:p>
          <a:p>
            <a:pPr marL="228600" marR="0" lvl="0" indent="-228600" defTabSz="914400" rtl="0" eaLnBrk="1" fontAlgn="auto" latinLnBrk="0" hangingPunct="1">
              <a:spcBef>
                <a:spcPts val="10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effectLst/>
                <a:uLnTx/>
                <a:uFillTx/>
                <a:latin typeface="Aptos" panose="02110004020202020204"/>
                <a:ea typeface="+mn-ea"/>
                <a:cs typeface="+mn-cs"/>
              </a:rPr>
              <a:t>Do you worry that you might catch something? </a:t>
            </a:r>
          </a:p>
          <a:p>
            <a:pPr marL="228600" marR="0" lvl="0" indent="-228600" defTabSz="914400" rtl="0" eaLnBrk="1" fontAlgn="auto" latinLnBrk="0" hangingPunct="1">
              <a:spcBef>
                <a:spcPts val="10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effectLst/>
                <a:uLnTx/>
                <a:uFillTx/>
                <a:latin typeface="Aptos" panose="02110004020202020204"/>
                <a:ea typeface="+mn-ea"/>
                <a:cs typeface="+mn-cs"/>
              </a:rPr>
              <a:t>When would you call for help or assistance? </a:t>
            </a:r>
          </a:p>
          <a:p>
            <a:pPr marL="228600" marR="0" lvl="0" indent="-228600" defTabSz="914400" rtl="0" eaLnBrk="1" fontAlgn="auto" latinLnBrk="0" hangingPunct="1">
              <a:spcBef>
                <a:spcPts val="10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effectLst/>
                <a:uLnTx/>
                <a:uFillTx/>
                <a:latin typeface="Aptos" panose="02110004020202020204"/>
                <a:ea typeface="+mn-ea"/>
                <a:cs typeface="+mn-cs"/>
              </a:rPr>
              <a:t>Do you have all the tools and information you need to do your job safely? </a:t>
            </a:r>
          </a:p>
          <a:p>
            <a:pPr marL="228600" marR="0" lvl="0" indent="-228600" defTabSz="914400" rtl="0" eaLnBrk="1" fontAlgn="auto" latinLnBrk="0" hangingPunct="1">
              <a:spcBef>
                <a:spcPts val="10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effectLst/>
                <a:uLnTx/>
                <a:uFillTx/>
                <a:latin typeface="Aptos" panose="02110004020202020204"/>
                <a:ea typeface="+mn-ea"/>
                <a:cs typeface="+mn-cs"/>
              </a:rPr>
              <a:t>As a team, how can we help each other take the right infection control actions when we see blood to keep germs from spreading?</a:t>
            </a:r>
          </a:p>
          <a:p>
            <a:pPr marL="0" indent="0">
              <a:buNone/>
            </a:pPr>
            <a:endParaRPr lang="en-US" sz="1400" dirty="0"/>
          </a:p>
        </p:txBody>
      </p:sp>
    </p:spTree>
    <p:extLst>
      <p:ext uri="{BB962C8B-B14F-4D97-AF65-F5344CB8AC3E}">
        <p14:creationId xmlns:p14="http://schemas.microsoft.com/office/powerpoint/2010/main" val="199232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3C1639-1EB8-4C54-2DB2-2ACE14882248}"/>
              </a:ext>
            </a:extLst>
          </p:cNvPr>
          <p:cNvSpPr>
            <a:spLocks noGrp="1"/>
          </p:cNvSpPr>
          <p:nvPr>
            <p:ph type="title"/>
          </p:nvPr>
        </p:nvSpPr>
        <p:spPr>
          <a:xfrm>
            <a:off x="1123356" y="1188637"/>
            <a:ext cx="9984615" cy="1182798"/>
          </a:xfrm>
        </p:spPr>
        <p:txBody>
          <a:bodyPr>
            <a:normAutofit/>
          </a:bodyPr>
          <a:lstStyle/>
          <a:p>
            <a:r>
              <a:rPr lang="en-US" sz="6000" b="1" dirty="0"/>
              <a:t>When is the risk increased?</a:t>
            </a:r>
            <a:endParaRPr lang="en-US" sz="6000" dirty="0"/>
          </a:p>
        </p:txBody>
      </p:sp>
      <p:pic>
        <p:nvPicPr>
          <p:cNvPr id="4" name="Picture 3">
            <a:extLst>
              <a:ext uri="{FF2B5EF4-FFF2-40B4-BE49-F238E27FC236}">
                <a16:creationId xmlns:a16="http://schemas.microsoft.com/office/drawing/2014/main" id="{5B758009-D0C9-3EFB-5FA5-0EA1A9CF075F}"/>
              </a:ext>
            </a:extLst>
          </p:cNvPr>
          <p:cNvPicPr>
            <a:picLocks noChangeAspect="1"/>
          </p:cNvPicPr>
          <p:nvPr/>
        </p:nvPicPr>
        <p:blipFill>
          <a:blip r:embed="rId2"/>
          <a:stretch>
            <a:fillRect/>
          </a:stretch>
        </p:blipFill>
        <p:spPr>
          <a:xfrm>
            <a:off x="8455647" y="0"/>
            <a:ext cx="3533985" cy="1036635"/>
          </a:xfrm>
          <a:prstGeom prst="rect">
            <a:avLst/>
          </a:prstGeom>
        </p:spPr>
      </p:pic>
      <p:sp>
        <p:nvSpPr>
          <p:cNvPr id="3" name="Content Placeholder 2">
            <a:extLst>
              <a:ext uri="{FF2B5EF4-FFF2-40B4-BE49-F238E27FC236}">
                <a16:creationId xmlns:a16="http://schemas.microsoft.com/office/drawing/2014/main" id="{DB9E9DFB-803D-9D31-C10C-8263F839C977}"/>
              </a:ext>
            </a:extLst>
          </p:cNvPr>
          <p:cNvSpPr>
            <a:spLocks noGrp="1"/>
          </p:cNvSpPr>
          <p:nvPr>
            <p:ph idx="1"/>
          </p:nvPr>
        </p:nvSpPr>
        <p:spPr>
          <a:xfrm>
            <a:off x="858983" y="2523437"/>
            <a:ext cx="8534400" cy="3386296"/>
          </a:xfrm>
        </p:spPr>
        <p:txBody>
          <a:bodyPr anchor="t">
            <a:normAutofit fontScale="92500" lnSpcReduction="20000"/>
          </a:bodyPr>
          <a:lstStyle/>
          <a:p>
            <a:pPr marL="0" indent="0">
              <a:buNone/>
            </a:pPr>
            <a:r>
              <a:rPr lang="en-US" sz="2600" b="1" dirty="0"/>
              <a:t>Situations that increase the risk for infection with germs that live in blood.</a:t>
            </a:r>
          </a:p>
          <a:p>
            <a:pPr marL="0" indent="0">
              <a:buNone/>
            </a:pPr>
            <a:r>
              <a:rPr lang="en-US" sz="2200" dirty="0"/>
              <a:t>Exposure to germs that live in blood can happen when</a:t>
            </a:r>
            <a:r>
              <a:rPr lang="en-US" sz="2200" baseline="30000" dirty="0"/>
              <a:t>1</a:t>
            </a:r>
            <a:r>
              <a:rPr lang="en-US" sz="2200" dirty="0"/>
              <a:t>:</a:t>
            </a:r>
          </a:p>
          <a:p>
            <a:pPr>
              <a:buFont typeface="Wingdings" panose="05000000000000000000" pitchFamily="2" charset="2"/>
              <a:buChar char="§"/>
            </a:pPr>
            <a:r>
              <a:rPr lang="en-US" sz="2200" dirty="0"/>
              <a:t>You use sharps, ex., in giving an injection, doing a fingerstick or putting in an IV -  there is the risk of being stuck by used a needle or used lancet</a:t>
            </a:r>
            <a:r>
              <a:rPr lang="en-US" sz="2200" baseline="30000" dirty="0"/>
              <a:t>1</a:t>
            </a:r>
            <a:r>
              <a:rPr lang="en-US" sz="2200" dirty="0"/>
              <a:t>. </a:t>
            </a:r>
          </a:p>
          <a:p>
            <a:pPr>
              <a:buFont typeface="Wingdings" panose="05000000000000000000" pitchFamily="2" charset="2"/>
              <a:buChar char="§"/>
            </a:pPr>
            <a:r>
              <a:rPr lang="en-US" sz="2200" dirty="0"/>
              <a:t>Reusing equipment like glucometers or multidose vials. Many patients can become infected in this way</a:t>
            </a:r>
            <a:r>
              <a:rPr lang="en-US" sz="2200" baseline="30000" dirty="0"/>
              <a:t>1</a:t>
            </a:r>
            <a:r>
              <a:rPr lang="en-US" sz="2200" dirty="0"/>
              <a:t>.</a:t>
            </a:r>
          </a:p>
          <a:p>
            <a:pPr>
              <a:buFont typeface="Wingdings" panose="05000000000000000000" pitchFamily="2" charset="2"/>
              <a:buChar char="§"/>
            </a:pPr>
            <a:r>
              <a:rPr lang="en-US" sz="2200" dirty="0"/>
              <a:t>Collecting blood specimens.</a:t>
            </a:r>
          </a:p>
          <a:p>
            <a:pPr>
              <a:buFont typeface="Wingdings" panose="05000000000000000000" pitchFamily="2" charset="2"/>
              <a:buChar char="§"/>
            </a:pPr>
            <a:r>
              <a:rPr lang="en-US" sz="2200" dirty="0"/>
              <a:t>Changing wound dressings.</a:t>
            </a:r>
          </a:p>
          <a:p>
            <a:pPr>
              <a:buFont typeface="Wingdings" panose="05000000000000000000" pitchFamily="2" charset="2"/>
              <a:buChar char="§"/>
            </a:pPr>
            <a:r>
              <a:rPr lang="en-US" sz="2200" dirty="0"/>
              <a:t>Broken skin is exposed to germs from blood remaining on surfaces (even though blood is not visible)</a:t>
            </a:r>
            <a:r>
              <a:rPr lang="en-US" sz="2200" baseline="30000" dirty="0"/>
              <a:t>1</a:t>
            </a:r>
            <a:r>
              <a:rPr lang="en-US" sz="2200" dirty="0"/>
              <a:t>.  </a:t>
            </a:r>
          </a:p>
          <a:p>
            <a:pPr marL="0" indent="0">
              <a:buNone/>
            </a:pPr>
            <a:endParaRPr lang="en-US" sz="1100" dirty="0"/>
          </a:p>
        </p:txBody>
      </p:sp>
    </p:spTree>
    <p:extLst>
      <p:ext uri="{BB962C8B-B14F-4D97-AF65-F5344CB8AC3E}">
        <p14:creationId xmlns:p14="http://schemas.microsoft.com/office/powerpoint/2010/main" val="222476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14FE5A-FD9E-DD9C-739A-78C93764F27B}"/>
              </a:ext>
            </a:extLst>
          </p:cNvPr>
          <p:cNvSpPr>
            <a:spLocks noGrp="1"/>
          </p:cNvSpPr>
          <p:nvPr>
            <p:ph type="title"/>
          </p:nvPr>
        </p:nvSpPr>
        <p:spPr>
          <a:xfrm>
            <a:off x="1123356" y="1188638"/>
            <a:ext cx="9984615" cy="834070"/>
          </a:xfrm>
        </p:spPr>
        <p:txBody>
          <a:bodyPr>
            <a:noAutofit/>
          </a:bodyPr>
          <a:lstStyle/>
          <a:p>
            <a:r>
              <a:rPr lang="en-US" sz="6000" b="1" dirty="0"/>
              <a:t>Germs That Live In Blood</a:t>
            </a:r>
            <a:endParaRPr lang="en-US" sz="6000" dirty="0"/>
          </a:p>
        </p:txBody>
      </p:sp>
      <p:pic>
        <p:nvPicPr>
          <p:cNvPr id="6" name="Picture 5">
            <a:extLst>
              <a:ext uri="{FF2B5EF4-FFF2-40B4-BE49-F238E27FC236}">
                <a16:creationId xmlns:a16="http://schemas.microsoft.com/office/drawing/2014/main" id="{378027EA-5D7A-2E0F-3C83-09DE2161B84A}"/>
              </a:ext>
            </a:extLst>
          </p:cNvPr>
          <p:cNvPicPr>
            <a:picLocks noChangeAspect="1"/>
          </p:cNvPicPr>
          <p:nvPr/>
        </p:nvPicPr>
        <p:blipFill>
          <a:blip r:embed="rId2"/>
          <a:stretch>
            <a:fillRect/>
          </a:stretch>
        </p:blipFill>
        <p:spPr>
          <a:xfrm>
            <a:off x="8576720" y="-16793"/>
            <a:ext cx="3533985" cy="1036635"/>
          </a:xfrm>
          <a:prstGeom prst="rect">
            <a:avLst/>
          </a:prstGeom>
        </p:spPr>
      </p:pic>
      <p:sp>
        <p:nvSpPr>
          <p:cNvPr id="3" name="Content Placeholder 2">
            <a:extLst>
              <a:ext uri="{FF2B5EF4-FFF2-40B4-BE49-F238E27FC236}">
                <a16:creationId xmlns:a16="http://schemas.microsoft.com/office/drawing/2014/main" id="{0541704C-59C6-7F2D-B317-9A22975A2A54}"/>
              </a:ext>
            </a:extLst>
          </p:cNvPr>
          <p:cNvSpPr>
            <a:spLocks noGrp="1"/>
          </p:cNvSpPr>
          <p:nvPr>
            <p:ph idx="1"/>
          </p:nvPr>
        </p:nvSpPr>
        <p:spPr>
          <a:xfrm>
            <a:off x="858982" y="2327817"/>
            <a:ext cx="9984615" cy="3657347"/>
          </a:xfrm>
        </p:spPr>
        <p:txBody>
          <a:bodyPr anchor="t">
            <a:normAutofit fontScale="77500" lnSpcReduction="20000"/>
          </a:bodyPr>
          <a:lstStyle/>
          <a:p>
            <a:endParaRPr lang="en-US" sz="800" dirty="0"/>
          </a:p>
          <a:p>
            <a:r>
              <a:rPr lang="en-US" sz="2600" dirty="0"/>
              <a:t>To protect yourself and others always </a:t>
            </a:r>
            <a:r>
              <a:rPr lang="en-US" sz="2600" b="1" dirty="0"/>
              <a:t>assume</a:t>
            </a:r>
            <a:r>
              <a:rPr lang="en-US" sz="2600" dirty="0"/>
              <a:t> blood has germs that you can catch.</a:t>
            </a:r>
            <a:r>
              <a:rPr lang="en-US" sz="2600" baseline="30000" dirty="0"/>
              <a:t>2</a:t>
            </a:r>
          </a:p>
          <a:p>
            <a:r>
              <a:rPr lang="en-US" sz="2600" b="1" dirty="0"/>
              <a:t>Remember</a:t>
            </a:r>
            <a:r>
              <a:rPr lang="en-US" sz="2600" dirty="0"/>
              <a:t> that you cannot tell by looking at people if they have germs in their blood, so assume that they do and take precaution when handling their blood or body fluids.</a:t>
            </a:r>
            <a:r>
              <a:rPr lang="en-US" sz="2600" baseline="30000" dirty="0"/>
              <a:t>2</a:t>
            </a:r>
            <a:r>
              <a:rPr lang="en-US" sz="2600" dirty="0"/>
              <a:t> </a:t>
            </a:r>
          </a:p>
          <a:p>
            <a:r>
              <a:rPr lang="en-US" sz="2600" dirty="0"/>
              <a:t>The three germs in blood that are of greatest concern in the health care setting are</a:t>
            </a:r>
            <a:r>
              <a:rPr lang="en-US" sz="2600" baseline="30000" dirty="0"/>
              <a:t>2</a:t>
            </a:r>
            <a:r>
              <a:rPr lang="en-US" sz="2600" dirty="0"/>
              <a:t>:</a:t>
            </a:r>
          </a:p>
          <a:p>
            <a:pPr lvl="1"/>
            <a:r>
              <a:rPr lang="en-US" sz="2600" dirty="0"/>
              <a:t>HIV</a:t>
            </a:r>
          </a:p>
          <a:p>
            <a:pPr lvl="1"/>
            <a:r>
              <a:rPr lang="en-US" sz="2600" dirty="0"/>
              <a:t>Hepatitis B (HBV)</a:t>
            </a:r>
          </a:p>
          <a:p>
            <a:pPr lvl="1"/>
            <a:r>
              <a:rPr lang="en-US" sz="2600" dirty="0"/>
              <a:t>Hepatitis C (HCV)</a:t>
            </a:r>
          </a:p>
          <a:p>
            <a:r>
              <a:rPr lang="en-US" sz="2600" dirty="0"/>
              <a:t>Germs in blood can spread to you and others</a:t>
            </a:r>
            <a:r>
              <a:rPr lang="en-US" sz="2600" baseline="30000" dirty="0"/>
              <a:t>2</a:t>
            </a:r>
            <a:r>
              <a:rPr lang="en-US" sz="2600" dirty="0"/>
              <a:t>: </a:t>
            </a:r>
          </a:p>
          <a:p>
            <a:pPr lvl="1"/>
            <a:r>
              <a:rPr lang="en-US" sz="2600" dirty="0"/>
              <a:t>From a needlestick.</a:t>
            </a:r>
          </a:p>
          <a:p>
            <a:pPr lvl="1"/>
            <a:r>
              <a:rPr lang="en-US" sz="2600" dirty="0"/>
              <a:t>Through breaks or cracks in the skin. </a:t>
            </a:r>
          </a:p>
          <a:p>
            <a:pPr lvl="1"/>
            <a:r>
              <a:rPr lang="en-US" sz="2600" dirty="0"/>
              <a:t>By splashes or sprays to the eyes, nose, or mouth.</a:t>
            </a:r>
          </a:p>
          <a:p>
            <a:pPr marL="0" indent="0">
              <a:buNone/>
            </a:pPr>
            <a:endParaRPr lang="en-US" sz="800" dirty="0"/>
          </a:p>
        </p:txBody>
      </p:sp>
    </p:spTree>
    <p:extLst>
      <p:ext uri="{BB962C8B-B14F-4D97-AF65-F5344CB8AC3E}">
        <p14:creationId xmlns:p14="http://schemas.microsoft.com/office/powerpoint/2010/main" val="1788561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21F464-37D7-B412-D5E3-0C6EB7F4E1A5}"/>
              </a:ext>
            </a:extLst>
          </p:cNvPr>
          <p:cNvSpPr>
            <a:spLocks noGrp="1"/>
          </p:cNvSpPr>
          <p:nvPr>
            <p:ph type="title"/>
          </p:nvPr>
        </p:nvSpPr>
        <p:spPr>
          <a:xfrm>
            <a:off x="1123356" y="1188637"/>
            <a:ext cx="9984615" cy="1036635"/>
          </a:xfrm>
        </p:spPr>
        <p:txBody>
          <a:bodyPr>
            <a:normAutofit/>
          </a:bodyPr>
          <a:lstStyle/>
          <a:p>
            <a:r>
              <a:rPr lang="en-US" sz="6000" b="1" dirty="0"/>
              <a:t>Who is at risk?</a:t>
            </a:r>
            <a:endParaRPr lang="en-US" sz="6000" dirty="0"/>
          </a:p>
        </p:txBody>
      </p:sp>
      <p:pic>
        <p:nvPicPr>
          <p:cNvPr id="4" name="Picture 3" descr="A close-up of a logo&#10;&#10;AI-generated content may be incorrect.">
            <a:extLst>
              <a:ext uri="{FF2B5EF4-FFF2-40B4-BE49-F238E27FC236}">
                <a16:creationId xmlns:a16="http://schemas.microsoft.com/office/drawing/2014/main" id="{8683D02C-BA46-FA93-1194-6695C91098CB}"/>
              </a:ext>
            </a:extLst>
          </p:cNvPr>
          <p:cNvPicPr>
            <a:picLocks noChangeAspect="1"/>
          </p:cNvPicPr>
          <p:nvPr/>
        </p:nvPicPr>
        <p:blipFill>
          <a:blip r:embed="rId2"/>
          <a:stretch>
            <a:fillRect/>
          </a:stretch>
        </p:blipFill>
        <p:spPr>
          <a:xfrm>
            <a:off x="8900160" y="0"/>
            <a:ext cx="3291840" cy="1036635"/>
          </a:xfrm>
          <a:prstGeom prst="rect">
            <a:avLst/>
          </a:prstGeom>
        </p:spPr>
      </p:pic>
      <p:sp>
        <p:nvSpPr>
          <p:cNvPr id="3" name="Content Placeholder 2">
            <a:extLst>
              <a:ext uri="{FF2B5EF4-FFF2-40B4-BE49-F238E27FC236}">
                <a16:creationId xmlns:a16="http://schemas.microsoft.com/office/drawing/2014/main" id="{3EBE4C56-2078-DDD2-58F7-80D314A653E8}"/>
              </a:ext>
            </a:extLst>
          </p:cNvPr>
          <p:cNvSpPr>
            <a:spLocks noGrp="1"/>
          </p:cNvSpPr>
          <p:nvPr>
            <p:ph idx="1"/>
          </p:nvPr>
        </p:nvSpPr>
        <p:spPr>
          <a:xfrm>
            <a:off x="795868" y="2438400"/>
            <a:ext cx="8697650" cy="3288076"/>
          </a:xfrm>
        </p:spPr>
        <p:txBody>
          <a:bodyPr anchor="t">
            <a:normAutofit fontScale="92500" lnSpcReduction="20000"/>
          </a:bodyPr>
          <a:lstStyle/>
          <a:p>
            <a:pPr marL="0" indent="0">
              <a:buNone/>
            </a:pPr>
            <a:r>
              <a:rPr lang="en-US" sz="2600" b="1" dirty="0"/>
              <a:t>Who are at increased risk for exposure to germs that can live in blood</a:t>
            </a:r>
            <a:r>
              <a:rPr lang="en-US" sz="2600" b="1" baseline="30000" dirty="0"/>
              <a:t>2</a:t>
            </a:r>
            <a:r>
              <a:rPr lang="en-US" sz="2600" b="1" dirty="0"/>
              <a:t>?</a:t>
            </a:r>
          </a:p>
          <a:p>
            <a:r>
              <a:rPr lang="en-US" sz="2400" dirty="0"/>
              <a:t>Health Care Workers </a:t>
            </a:r>
          </a:p>
          <a:p>
            <a:pPr lvl="1"/>
            <a:r>
              <a:rPr lang="en-US" dirty="0"/>
              <a:t>Nurses </a:t>
            </a:r>
          </a:p>
          <a:p>
            <a:pPr lvl="1"/>
            <a:r>
              <a:rPr lang="en-US" dirty="0"/>
              <a:t>Certified Nursing Assistants (CNA)</a:t>
            </a:r>
          </a:p>
          <a:p>
            <a:pPr lvl="1"/>
            <a:r>
              <a:rPr lang="en-US" dirty="0"/>
              <a:t>Patient Care Technicians (Techs.)</a:t>
            </a:r>
          </a:p>
          <a:p>
            <a:pPr lvl="1"/>
            <a:r>
              <a:rPr lang="en-US" dirty="0"/>
              <a:t>Clinicians</a:t>
            </a:r>
          </a:p>
          <a:p>
            <a:pPr lvl="1"/>
            <a:r>
              <a:rPr lang="en-US" dirty="0"/>
              <a:t>Home health workers</a:t>
            </a:r>
            <a:r>
              <a:rPr lang="en-US" baseline="30000" dirty="0"/>
              <a:t>2</a:t>
            </a:r>
          </a:p>
          <a:p>
            <a:r>
              <a:rPr lang="en-US" sz="2400" dirty="0"/>
              <a:t>Patients/residents at Long Term Care facilities.</a:t>
            </a:r>
            <a:r>
              <a:rPr lang="en-US" sz="2400" baseline="30000" dirty="0"/>
              <a:t>2</a:t>
            </a:r>
          </a:p>
          <a:p>
            <a:r>
              <a:rPr lang="en-US" sz="2400" dirty="0"/>
              <a:t>Family members of patients/visitors of healthcare facilities.</a:t>
            </a:r>
            <a:r>
              <a:rPr lang="en-US" sz="2400" baseline="30000" dirty="0"/>
              <a:t>2</a:t>
            </a:r>
          </a:p>
          <a:p>
            <a:pPr marL="0" indent="0">
              <a:buNone/>
            </a:pPr>
            <a:endParaRPr lang="en-US" sz="1100" dirty="0"/>
          </a:p>
        </p:txBody>
      </p:sp>
    </p:spTree>
    <p:extLst>
      <p:ext uri="{BB962C8B-B14F-4D97-AF65-F5344CB8AC3E}">
        <p14:creationId xmlns:p14="http://schemas.microsoft.com/office/powerpoint/2010/main" val="2725126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F017B7-39DE-578A-A5F1-8AE9D7863EF4}"/>
              </a:ext>
            </a:extLst>
          </p:cNvPr>
          <p:cNvSpPr>
            <a:spLocks noGrp="1"/>
          </p:cNvSpPr>
          <p:nvPr>
            <p:ph type="title"/>
          </p:nvPr>
        </p:nvSpPr>
        <p:spPr>
          <a:xfrm>
            <a:off x="1123356" y="1188637"/>
            <a:ext cx="9984615" cy="1304960"/>
          </a:xfrm>
        </p:spPr>
        <p:txBody>
          <a:bodyPr>
            <a:normAutofit/>
          </a:bodyPr>
          <a:lstStyle/>
          <a:p>
            <a:r>
              <a:rPr lang="en-US" sz="4200" b="1" dirty="0"/>
              <a:t>How can I protect myself from becoming infected with a blood borne pathogen</a:t>
            </a:r>
            <a:r>
              <a:rPr lang="en-US" sz="4200" b="1" baseline="30000" dirty="0"/>
              <a:t>2</a:t>
            </a:r>
            <a:r>
              <a:rPr lang="en-US" sz="4200" b="1" dirty="0"/>
              <a:t>?</a:t>
            </a:r>
            <a:endParaRPr lang="en-US" sz="4200" dirty="0"/>
          </a:p>
        </p:txBody>
      </p:sp>
      <p:pic>
        <p:nvPicPr>
          <p:cNvPr id="4" name="Picture 3">
            <a:extLst>
              <a:ext uri="{FF2B5EF4-FFF2-40B4-BE49-F238E27FC236}">
                <a16:creationId xmlns:a16="http://schemas.microsoft.com/office/drawing/2014/main" id="{CFD5B079-13A6-AFB8-E852-C358A6700826}"/>
              </a:ext>
            </a:extLst>
          </p:cNvPr>
          <p:cNvPicPr>
            <a:picLocks noChangeAspect="1"/>
          </p:cNvPicPr>
          <p:nvPr/>
        </p:nvPicPr>
        <p:blipFill>
          <a:blip r:embed="rId2"/>
          <a:stretch>
            <a:fillRect/>
          </a:stretch>
        </p:blipFill>
        <p:spPr>
          <a:xfrm>
            <a:off x="8624274" y="0"/>
            <a:ext cx="3533985" cy="1036635"/>
          </a:xfrm>
          <a:prstGeom prst="rect">
            <a:avLst/>
          </a:prstGeom>
        </p:spPr>
      </p:pic>
      <p:sp>
        <p:nvSpPr>
          <p:cNvPr id="3" name="Content Placeholder 2">
            <a:extLst>
              <a:ext uri="{FF2B5EF4-FFF2-40B4-BE49-F238E27FC236}">
                <a16:creationId xmlns:a16="http://schemas.microsoft.com/office/drawing/2014/main" id="{A0C6C436-B77F-3341-7638-BBA738025B44}"/>
              </a:ext>
            </a:extLst>
          </p:cNvPr>
          <p:cNvSpPr>
            <a:spLocks noGrp="1"/>
          </p:cNvSpPr>
          <p:nvPr>
            <p:ph idx="1"/>
          </p:nvPr>
        </p:nvSpPr>
        <p:spPr>
          <a:xfrm>
            <a:off x="1123356" y="2645599"/>
            <a:ext cx="8370161" cy="3367273"/>
          </a:xfrm>
        </p:spPr>
        <p:txBody>
          <a:bodyPr anchor="t">
            <a:normAutofit lnSpcReduction="10000"/>
          </a:bodyPr>
          <a:lstStyle/>
          <a:p>
            <a:pPr>
              <a:buFont typeface="Wingdings" panose="05000000000000000000" pitchFamily="2" charset="2"/>
              <a:buChar char="§"/>
            </a:pPr>
            <a:endParaRPr lang="en-US" sz="1100" dirty="0"/>
          </a:p>
          <a:p>
            <a:pPr>
              <a:buFont typeface="Wingdings" panose="05000000000000000000" pitchFamily="2" charset="2"/>
              <a:buChar char="§"/>
            </a:pPr>
            <a:r>
              <a:rPr lang="en-US" sz="2000" dirty="0"/>
              <a:t>Treat all blood as a source of germs</a:t>
            </a:r>
            <a:r>
              <a:rPr lang="en-US" sz="2000" baseline="30000" dirty="0"/>
              <a:t>2</a:t>
            </a:r>
          </a:p>
          <a:p>
            <a:pPr>
              <a:buFont typeface="Wingdings" panose="05000000000000000000" pitchFamily="2" charset="2"/>
              <a:buChar char="§"/>
            </a:pPr>
            <a:r>
              <a:rPr lang="en-US" sz="2000" dirty="0"/>
              <a:t>Always wear gloves when you touch blood</a:t>
            </a:r>
            <a:r>
              <a:rPr lang="en-US" sz="2000" baseline="30000" dirty="0"/>
              <a:t>2</a:t>
            </a:r>
            <a:r>
              <a:rPr lang="en-US" sz="2000" dirty="0"/>
              <a:t>.</a:t>
            </a:r>
          </a:p>
          <a:p>
            <a:pPr>
              <a:buFont typeface="Wingdings" panose="05000000000000000000" pitchFamily="2" charset="2"/>
              <a:buChar char="§"/>
            </a:pPr>
            <a:r>
              <a:rPr lang="en-US" sz="2000" dirty="0"/>
              <a:t>If you see blood look for the source- there may be sharps close by. Put any sharps that you find in a sharps in a container</a:t>
            </a:r>
            <a:r>
              <a:rPr lang="en-US" sz="2000" baseline="30000" dirty="0"/>
              <a:t>2</a:t>
            </a:r>
            <a:r>
              <a:rPr lang="en-US" sz="2000" dirty="0"/>
              <a:t>.</a:t>
            </a:r>
          </a:p>
          <a:p>
            <a:pPr>
              <a:buFont typeface="Wingdings" panose="05000000000000000000" pitchFamily="2" charset="2"/>
              <a:buChar char="§"/>
            </a:pPr>
            <a:r>
              <a:rPr lang="en-US" sz="2000" dirty="0"/>
              <a:t>Approach areas where procedures were done with caution to avoid being stuck by needles or other used sharps that may be hidden by linens or drapes</a:t>
            </a:r>
            <a:r>
              <a:rPr lang="en-US" sz="2000" baseline="30000" dirty="0"/>
              <a:t>2</a:t>
            </a:r>
            <a:r>
              <a:rPr lang="en-US" sz="2000" dirty="0"/>
              <a:t>.  </a:t>
            </a:r>
          </a:p>
          <a:p>
            <a:pPr>
              <a:buFont typeface="Wingdings" panose="05000000000000000000" pitchFamily="2" charset="2"/>
              <a:buChar char="§"/>
            </a:pPr>
            <a:r>
              <a:rPr lang="en-US" sz="2000" dirty="0"/>
              <a:t>Be careful when using sharps. Have a plan for where you will place the sharps during the procedure and know the location of the closest sharps container so you can dispose of them as soon as you are finished</a:t>
            </a:r>
            <a:r>
              <a:rPr lang="en-US" sz="2000" baseline="30000" dirty="0"/>
              <a:t>2</a:t>
            </a:r>
            <a:r>
              <a:rPr lang="en-US" sz="2000" dirty="0"/>
              <a:t>. </a:t>
            </a:r>
          </a:p>
          <a:p>
            <a:pPr>
              <a:buFont typeface="Wingdings" panose="05000000000000000000" pitchFamily="2" charset="2"/>
              <a:buChar char="§"/>
            </a:pPr>
            <a:endParaRPr lang="en-US" sz="2000" dirty="0"/>
          </a:p>
          <a:p>
            <a:pPr marL="0" indent="0">
              <a:buNone/>
            </a:pPr>
            <a:endParaRPr lang="en-US" sz="1100" dirty="0"/>
          </a:p>
          <a:p>
            <a:pPr marL="0" indent="0">
              <a:buNone/>
            </a:pPr>
            <a:endParaRPr lang="en-US" sz="1100" dirty="0"/>
          </a:p>
        </p:txBody>
      </p:sp>
    </p:spTree>
    <p:extLst>
      <p:ext uri="{BB962C8B-B14F-4D97-AF65-F5344CB8AC3E}">
        <p14:creationId xmlns:p14="http://schemas.microsoft.com/office/powerpoint/2010/main" val="3976517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828D46-5229-7A8E-B0AF-68CA1509CA65}"/>
              </a:ext>
            </a:extLst>
          </p:cNvPr>
          <p:cNvSpPr>
            <a:spLocks noGrp="1"/>
          </p:cNvSpPr>
          <p:nvPr>
            <p:ph type="title"/>
          </p:nvPr>
        </p:nvSpPr>
        <p:spPr>
          <a:xfrm>
            <a:off x="1123357" y="897467"/>
            <a:ext cx="4972644" cy="643466"/>
          </a:xfrm>
        </p:spPr>
        <p:txBody>
          <a:bodyPr>
            <a:normAutofit fontScale="90000"/>
          </a:bodyPr>
          <a:lstStyle/>
          <a:p>
            <a:r>
              <a:rPr lang="en-US" sz="6000" b="1" dirty="0"/>
              <a:t>Key Takeaways</a:t>
            </a:r>
          </a:p>
        </p:txBody>
      </p:sp>
      <p:pic>
        <p:nvPicPr>
          <p:cNvPr id="4" name="Picture 3" descr="A close-up of a logo&#10;&#10;AI-generated content may be incorrect.">
            <a:extLst>
              <a:ext uri="{FF2B5EF4-FFF2-40B4-BE49-F238E27FC236}">
                <a16:creationId xmlns:a16="http://schemas.microsoft.com/office/drawing/2014/main" id="{770267DB-B7A4-0ADB-3EB8-0677C1DDEC1F}"/>
              </a:ext>
            </a:extLst>
          </p:cNvPr>
          <p:cNvPicPr>
            <a:picLocks noChangeAspect="1"/>
          </p:cNvPicPr>
          <p:nvPr/>
        </p:nvPicPr>
        <p:blipFill>
          <a:blip r:embed="rId2"/>
          <a:stretch>
            <a:fillRect/>
          </a:stretch>
        </p:blipFill>
        <p:spPr>
          <a:xfrm>
            <a:off x="8644158" y="0"/>
            <a:ext cx="3533985" cy="1036635"/>
          </a:xfrm>
          <a:prstGeom prst="rect">
            <a:avLst/>
          </a:prstGeom>
        </p:spPr>
      </p:pic>
      <p:graphicFrame>
        <p:nvGraphicFramePr>
          <p:cNvPr id="15" name="Content Placeholder 2">
            <a:extLst>
              <a:ext uri="{FF2B5EF4-FFF2-40B4-BE49-F238E27FC236}">
                <a16:creationId xmlns:a16="http://schemas.microsoft.com/office/drawing/2014/main" id="{8D1D3590-FB9B-664C-2E7F-499BFCBA9766}"/>
              </a:ext>
            </a:extLst>
          </p:cNvPr>
          <p:cNvGraphicFramePr>
            <a:graphicFrameLocks noGrp="1"/>
          </p:cNvGraphicFramePr>
          <p:nvPr>
            <p:ph idx="1"/>
            <p:extLst>
              <p:ext uri="{D42A27DB-BD31-4B8C-83A1-F6EECF244321}">
                <p14:modId xmlns:p14="http://schemas.microsoft.com/office/powerpoint/2010/main" val="563225669"/>
              </p:ext>
            </p:extLst>
          </p:nvPr>
        </p:nvGraphicFramePr>
        <p:xfrm>
          <a:off x="1123356" y="1540933"/>
          <a:ext cx="8370161" cy="4555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051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CE9693-87DF-8EFD-4436-47B715BAD8B5}"/>
              </a:ext>
            </a:extLst>
          </p:cNvPr>
          <p:cNvSpPr>
            <a:spLocks noGrp="1"/>
          </p:cNvSpPr>
          <p:nvPr>
            <p:ph type="title"/>
          </p:nvPr>
        </p:nvSpPr>
        <p:spPr>
          <a:xfrm>
            <a:off x="1123356" y="1188637"/>
            <a:ext cx="9984615" cy="1597228"/>
          </a:xfrm>
        </p:spPr>
        <p:txBody>
          <a:bodyPr>
            <a:normAutofit/>
          </a:bodyPr>
          <a:lstStyle/>
          <a:p>
            <a:r>
              <a:rPr lang="en-US" sz="6000"/>
              <a:t>References</a:t>
            </a:r>
          </a:p>
        </p:txBody>
      </p:sp>
      <p:pic>
        <p:nvPicPr>
          <p:cNvPr id="4" name="Picture 3">
            <a:extLst>
              <a:ext uri="{FF2B5EF4-FFF2-40B4-BE49-F238E27FC236}">
                <a16:creationId xmlns:a16="http://schemas.microsoft.com/office/drawing/2014/main" id="{9AE62771-5661-A5E0-2974-BD16141FD4FC}"/>
              </a:ext>
            </a:extLst>
          </p:cNvPr>
          <p:cNvPicPr>
            <a:picLocks noChangeAspect="1"/>
          </p:cNvPicPr>
          <p:nvPr/>
        </p:nvPicPr>
        <p:blipFill>
          <a:blip r:embed="rId2"/>
          <a:stretch>
            <a:fillRect/>
          </a:stretch>
        </p:blipFill>
        <p:spPr>
          <a:xfrm>
            <a:off x="8658015" y="0"/>
            <a:ext cx="3533985" cy="1036635"/>
          </a:xfrm>
          <a:prstGeom prst="rect">
            <a:avLst/>
          </a:prstGeom>
        </p:spPr>
      </p:pic>
      <p:sp>
        <p:nvSpPr>
          <p:cNvPr id="3" name="Content Placeholder 2">
            <a:extLst>
              <a:ext uri="{FF2B5EF4-FFF2-40B4-BE49-F238E27FC236}">
                <a16:creationId xmlns:a16="http://schemas.microsoft.com/office/drawing/2014/main" id="{0F1F10CF-3789-079F-FD34-31A6E8DB4472}"/>
              </a:ext>
            </a:extLst>
          </p:cNvPr>
          <p:cNvSpPr>
            <a:spLocks noGrp="1"/>
          </p:cNvSpPr>
          <p:nvPr>
            <p:ph idx="1"/>
          </p:nvPr>
        </p:nvSpPr>
        <p:spPr>
          <a:xfrm>
            <a:off x="1123356" y="2998278"/>
            <a:ext cx="8370161" cy="2728198"/>
          </a:xfrm>
        </p:spPr>
        <p:txBody>
          <a:bodyPr anchor="t">
            <a:normAutofit/>
          </a:bodyPr>
          <a:lstStyle/>
          <a:p>
            <a:pPr marL="457200" indent="-457200">
              <a:buAutoNum type="arabicPeriod"/>
            </a:pPr>
            <a:r>
              <a:rPr lang="en-US" dirty="0">
                <a:latin typeface="Calibri" panose="020F0502020204030204" pitchFamily="34" charset="0"/>
                <a:ea typeface="Calibri" panose="020F0502020204030204" pitchFamily="34" charset="0"/>
                <a:cs typeface="Calibri" panose="020F0502020204030204" pitchFamily="34" charset="0"/>
              </a:rPr>
              <a:t>CDC. (2025, March 26). </a:t>
            </a:r>
            <a:r>
              <a:rPr lang="en-US" i="1" dirty="0">
                <a:latin typeface="Calibri" panose="020F0502020204030204" pitchFamily="34" charset="0"/>
                <a:ea typeface="Calibri" panose="020F0502020204030204" pitchFamily="34" charset="0"/>
                <a:cs typeface="Calibri" panose="020F0502020204030204" pitchFamily="34" charset="0"/>
              </a:rPr>
              <a:t>Blood Infographic</a:t>
            </a:r>
            <a:r>
              <a:rPr lang="en-US" dirty="0">
                <a:latin typeface="Calibri" panose="020F0502020204030204" pitchFamily="34" charset="0"/>
                <a:ea typeface="Calibri" panose="020F0502020204030204" pitchFamily="34" charset="0"/>
                <a:cs typeface="Calibri" panose="020F0502020204030204" pitchFamily="34" charset="0"/>
              </a:rPr>
              <a:t>. Project Firstline. https://www.cdc.gov/project-firstline/hcp/training/infographic-blood.html</a:t>
            </a:r>
          </a:p>
          <a:p>
            <a:pPr marL="457200" indent="-457200">
              <a:buAutoNum type="arabicPeriod"/>
            </a:pPr>
            <a:r>
              <a:rPr lang="en-US" b="0" dirty="0">
                <a:effectLst/>
              </a:rPr>
              <a:t>CDC (2025) Project Firstline. Blood Micro-Learn</a:t>
            </a:r>
            <a:r>
              <a:rPr lang="en-US" b="0" i="0" dirty="0">
                <a:effectLst/>
              </a:rPr>
              <a:t>. https://www.cdc.gov/project-firstline/hcp/training/micro-learn-blood.html</a:t>
            </a:r>
            <a:endParaRPr lang="en-US" dirty="0"/>
          </a:p>
          <a:p>
            <a:pPr marL="0" indent="0">
              <a:buNone/>
            </a:pPr>
            <a:endParaRPr lang="en-US" sz="1700" dirty="0"/>
          </a:p>
        </p:txBody>
      </p:sp>
    </p:spTree>
    <p:extLst>
      <p:ext uri="{BB962C8B-B14F-4D97-AF65-F5344CB8AC3E}">
        <p14:creationId xmlns:p14="http://schemas.microsoft.com/office/powerpoint/2010/main" val="1870107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D6C8EF-7E8D-E7B8-DEB6-C0D3211A6AE5}"/>
              </a:ext>
            </a:extLst>
          </p:cNvPr>
          <p:cNvSpPr>
            <a:spLocks noGrp="1"/>
          </p:cNvSpPr>
          <p:nvPr>
            <p:ph type="title"/>
          </p:nvPr>
        </p:nvSpPr>
        <p:spPr>
          <a:xfrm>
            <a:off x="965200" y="1383528"/>
            <a:ext cx="5925989" cy="3167510"/>
          </a:xfrm>
        </p:spPr>
        <p:txBody>
          <a:bodyPr vert="horz" lIns="91440" tIns="45720" rIns="91440" bIns="45720" rtlCol="0" anchor="b">
            <a:normAutofit/>
          </a:bodyPr>
          <a:lstStyle/>
          <a:p>
            <a:r>
              <a:rPr lang="en-US" sz="3100" kern="1200" dirty="0">
                <a:solidFill>
                  <a:schemeClr val="tx1"/>
                </a:solidFill>
                <a:latin typeface="+mj-lt"/>
                <a:ea typeface="+mj-ea"/>
                <a:cs typeface="+mj-cs"/>
              </a:rPr>
              <a:t>More information on how to prevent or limit the spread of germs that can live in blood can be found on the Project Firstline website at:</a:t>
            </a:r>
            <a:br>
              <a:rPr lang="en-US" sz="3100" kern="1200" dirty="0">
                <a:solidFill>
                  <a:schemeClr val="tx1"/>
                </a:solidFill>
                <a:latin typeface="+mj-lt"/>
                <a:ea typeface="+mj-ea"/>
                <a:cs typeface="+mj-cs"/>
              </a:rPr>
            </a:br>
            <a:r>
              <a:rPr lang="en-US" sz="3100" kern="1200" dirty="0">
                <a:solidFill>
                  <a:schemeClr val="tx1"/>
                </a:solidFill>
                <a:latin typeface="+mj-lt"/>
                <a:ea typeface="+mj-ea"/>
                <a:cs typeface="+mj-cs"/>
                <a:hlinkClick r:id="rId2">
                  <a:extLst>
                    <a:ext uri="{A12FA001-AC4F-418D-AE19-62706E023703}">
                      <ahyp:hlinkClr xmlns:ahyp="http://schemas.microsoft.com/office/drawing/2018/hyperlinkcolor" val="tx"/>
                    </a:ext>
                  </a:extLst>
                </a:hlinkClick>
              </a:rPr>
              <a:t>https://www.cdc.gov/projectfirstline</a:t>
            </a:r>
            <a:br>
              <a:rPr lang="en-US" sz="3100" kern="1200" dirty="0">
                <a:solidFill>
                  <a:schemeClr val="tx1"/>
                </a:solidFill>
                <a:latin typeface="+mj-lt"/>
                <a:ea typeface="+mj-ea"/>
                <a:cs typeface="+mj-cs"/>
              </a:rPr>
            </a:br>
            <a:endParaRPr lang="en-US" sz="3100" kern="1200" dirty="0">
              <a:solidFill>
                <a:schemeClr val="tx1"/>
              </a:solidFill>
              <a:latin typeface="+mj-lt"/>
              <a:ea typeface="+mj-ea"/>
              <a:cs typeface="+mj-cs"/>
            </a:endParaRPr>
          </a:p>
        </p:txBody>
      </p:sp>
      <p:pic>
        <p:nvPicPr>
          <p:cNvPr id="3" name="Picture 2">
            <a:extLst>
              <a:ext uri="{FF2B5EF4-FFF2-40B4-BE49-F238E27FC236}">
                <a16:creationId xmlns:a16="http://schemas.microsoft.com/office/drawing/2014/main" id="{A8D0E7A8-B3DC-6AD2-ED35-8C791E683EFE}"/>
              </a:ext>
            </a:extLst>
          </p:cNvPr>
          <p:cNvPicPr>
            <a:picLocks noChangeAspect="1"/>
          </p:cNvPicPr>
          <p:nvPr/>
        </p:nvPicPr>
        <p:blipFill>
          <a:blip r:embed="rId3"/>
          <a:stretch>
            <a:fillRect/>
          </a:stretch>
        </p:blipFill>
        <p:spPr>
          <a:xfrm>
            <a:off x="9570228" y="20782"/>
            <a:ext cx="2621772" cy="769053"/>
          </a:xfrm>
          <a:prstGeom prst="rect">
            <a:avLst/>
          </a:prstGeom>
        </p:spPr>
      </p:pic>
    </p:spTree>
    <p:extLst>
      <p:ext uri="{BB962C8B-B14F-4D97-AF65-F5344CB8AC3E}">
        <p14:creationId xmlns:p14="http://schemas.microsoft.com/office/powerpoint/2010/main" val="2136029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Flow_SignoffStatus xmlns="cc77d279-1fa0-40a0-abb2-37db48c0ffa6" xsi:nil="true"/>
    <TaxCatchAll xmlns="e209160b-8f1d-4f88-8f36-0344f8a4efa6" xsi:nil="true"/>
    <_ip_UnifiedCompliancePolicyProperties xmlns="http://schemas.microsoft.com/sharepoint/v3" xsi:nil="true"/>
    <Notes xmlns="cc77d279-1fa0-40a0-abb2-37db48c0ffa6" xsi:nil="true"/>
    <lcf76f155ced4ddcb4097134ff3c332f xmlns="cc77d279-1fa0-40a0-abb2-37db48c0ffa6">
      <Terms xmlns="http://schemas.microsoft.com/office/infopath/2007/PartnerControls"/>
    </lcf76f155ced4ddcb4097134ff3c332f>
    <HealthDept xmlns="cc77d279-1fa0-40a0-abb2-37db48c0ffa6" xsi:nil="true"/>
    <ProjectStatus xmlns="cc77d279-1fa0-40a0-abb2-37db48c0ffa6">Active</ProjectStatu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7FAA786E8BDDE478B525A67C88EB582" ma:contentTypeVersion="26" ma:contentTypeDescription="Create a new document." ma:contentTypeScope="" ma:versionID="e4186d0b4962ce505e47e05418a897dc">
  <xsd:schema xmlns:xsd="http://www.w3.org/2001/XMLSchema" xmlns:xs="http://www.w3.org/2001/XMLSchema" xmlns:p="http://schemas.microsoft.com/office/2006/metadata/properties" xmlns:ns1="http://schemas.microsoft.com/sharepoint/v3" xmlns:ns2="cc77d279-1fa0-40a0-abb2-37db48c0ffa6" xmlns:ns3="e209160b-8f1d-4f88-8f36-0344f8a4efa6" targetNamespace="http://schemas.microsoft.com/office/2006/metadata/properties" ma:root="true" ma:fieldsID="b5f08ea6afbf78d0d4ebedb419c0b1e1" ns1:_="" ns2:_="" ns3:_="">
    <xsd:import namespace="http://schemas.microsoft.com/sharepoint/v3"/>
    <xsd:import namespace="cc77d279-1fa0-40a0-abb2-37db48c0ffa6"/>
    <xsd:import namespace="e209160b-8f1d-4f88-8f36-0344f8a4ef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element ref="ns3:SharedWithUsers" minOccurs="0"/>
                <xsd:element ref="ns3:SharedWithDetails" minOccurs="0"/>
                <xsd:element ref="ns2:_Flow_SignoffStatu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Notes" minOccurs="0"/>
                <xsd:element ref="ns2:MediaServiceBillingMetadata" minOccurs="0"/>
                <xsd:element ref="ns1:_ip_UnifiedCompliancePolicyProperties" minOccurs="0"/>
                <xsd:element ref="ns1:_ip_UnifiedCompliancePolicyUIAction" minOccurs="0"/>
                <xsd:element ref="ns2:HealthDept" minOccurs="0"/>
                <xsd:element ref="ns2:Project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9" nillable="true" ma:displayName="Unified Compliance Policy Properties" ma:hidden="true" ma:internalName="_ip_UnifiedCompliancePolicyProperties">
      <xsd:simpleType>
        <xsd:restriction base="dms:Note"/>
      </xsd:simpleType>
    </xsd:element>
    <xsd:element name="_ip_UnifiedCompliancePolicyUIAction" ma:index="3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77d279-1fa0-40a0-abb2-37db48c0ff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_Flow_SignoffStatus" ma:index="20" nillable="true" ma:displayName="Sign-off status" ma:internalName="Sign_x002d_off_x0020_status">
      <xsd:simpleType>
        <xsd:restriction base="dms:Text"/>
      </xsd:simpleType>
    </xsd:element>
    <xsd:element name="MediaServiceLocation" ma:index="21"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4c5ea74-d56c-488c-8f42-661e14919e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Notes" ma:index="27" nillable="true" ma:displayName="Notes" ma:format="Dropdown" ma:internalName="Notes">
      <xsd:simpleType>
        <xsd:restriction base="dms:Text">
          <xsd:maxLength value="255"/>
        </xsd:restriction>
      </xsd:simpleType>
    </xsd:element>
    <xsd:element name="MediaServiceBillingMetadata" ma:index="28" nillable="true" ma:displayName="MediaServiceBillingMetadata" ma:hidden="true" ma:internalName="MediaServiceBillingMetadata" ma:readOnly="true">
      <xsd:simpleType>
        <xsd:restriction base="dms:Note"/>
      </xsd:simpleType>
    </xsd:element>
    <xsd:element name="HealthDept" ma:index="31" nillable="true" ma:displayName="Health Dept" ma:format="Dropdown" ma:internalName="HealthDept">
      <xsd:simpleType>
        <xsd:restriction base="dms:Text">
          <xsd:maxLength value="255"/>
        </xsd:restriction>
      </xsd:simpleType>
    </xsd:element>
    <xsd:element name="ProjectStatus" ma:index="32" nillable="true" ma:displayName="Project Status" ma:default="Active" ma:format="Dropdown" ma:internalName="ProjectStatus">
      <xsd:simpleType>
        <xsd:restriction base="dms:Choice">
          <xsd:enumeration value="Active"/>
          <xsd:enumeration value="Inactive"/>
          <xsd:enumeration value="Closed"/>
        </xsd:restriction>
      </xsd:simpleType>
    </xsd:element>
  </xsd:schema>
  <xsd:schema xmlns:xsd="http://www.w3.org/2001/XMLSchema" xmlns:xs="http://www.w3.org/2001/XMLSchema" xmlns:dms="http://schemas.microsoft.com/office/2006/documentManagement/types" xmlns:pc="http://schemas.microsoft.com/office/infopath/2007/PartnerControls" targetNamespace="e209160b-8f1d-4f88-8f36-0344f8a4efa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5686d4f-eaba-40c5-a65c-2038e412c9a1}" ma:internalName="TaxCatchAll" ma:showField="CatchAllData" ma:web="e209160b-8f1d-4f88-8f36-0344f8a4ef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B5DE35-6FA1-450B-B5F7-BB4A32D54B2F}">
  <ds:schemaRefs>
    <ds:schemaRef ds:uri="http://schemas.microsoft.com/sharepoint/v3/contenttype/forms"/>
  </ds:schemaRefs>
</ds:datastoreItem>
</file>

<file path=customXml/itemProps2.xml><?xml version="1.0" encoding="utf-8"?>
<ds:datastoreItem xmlns:ds="http://schemas.openxmlformats.org/officeDocument/2006/customXml" ds:itemID="{A3963243-14B4-4E5E-B48C-FD7635A3F2A5}">
  <ds:schemaRefs>
    <ds:schemaRef ds:uri="http://schemas.microsoft.com/office/2006/metadata/properties"/>
    <ds:schemaRef ds:uri="http://schemas.microsoft.com/office/infopath/2007/PartnerControls"/>
    <ds:schemaRef ds:uri="http://schemas.microsoft.com/sharepoint/v3"/>
    <ds:schemaRef ds:uri="cc77d279-1fa0-40a0-abb2-37db48c0ffa6"/>
    <ds:schemaRef ds:uri="e209160b-8f1d-4f88-8f36-0344f8a4efa6"/>
  </ds:schemaRefs>
</ds:datastoreItem>
</file>

<file path=customXml/itemProps3.xml><?xml version="1.0" encoding="utf-8"?>
<ds:datastoreItem xmlns:ds="http://schemas.openxmlformats.org/officeDocument/2006/customXml" ds:itemID="{561C50E2-74D1-4BC1-8DC1-78BEA21FD0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c77d279-1fa0-40a0-abb2-37db48c0ffa6"/>
    <ds:schemaRef ds:uri="e209160b-8f1d-4f88-8f36-0344f8a4ef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3806</TotalTime>
  <Words>699</Words>
  <Application>Microsoft Office PowerPoint</Application>
  <PresentationFormat>Widescreen</PresentationFormat>
  <Paragraphs>67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What to do when you see blood</vt:lpstr>
      <vt:lpstr>Team Discussion</vt:lpstr>
      <vt:lpstr>When is the risk increased?</vt:lpstr>
      <vt:lpstr>Germs That Live In Blood</vt:lpstr>
      <vt:lpstr>Who is at risk?</vt:lpstr>
      <vt:lpstr>How can I protect myself from becoming infected with a blood borne pathogen2?</vt:lpstr>
      <vt:lpstr>Key Takeaways</vt:lpstr>
      <vt:lpstr>References</vt:lpstr>
      <vt:lpstr>More information on how to prevent or limit the spread of germs that can live in blood can be found on the Project Firstline website at: https://www.cdc.gov/projectfirstline </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Marlene Brown</dc:creator>
  <cp:lastModifiedBy>Marlene Brown</cp:lastModifiedBy>
  <cp:revision>6</cp:revision>
  <dcterms:created xsi:type="dcterms:W3CDTF">2025-06-24T20:55:57Z</dcterms:created>
  <dcterms:modified xsi:type="dcterms:W3CDTF">2026-02-11T16:00:16Z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0x01010027FAA786E8BDDE478B525A67C88EB582</vt:lpwstr>
  </property>
  <property fmtid="{D5CDD505-2E9C-101B-9397-08002B2CF9AE}" pid="3" name="MediaServiceImageTags">
    <vt:lpwstr/>
  </property>
</Properties>
</file>