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71" r:id="rId7"/>
    <p:sldId id="267" r:id="rId8"/>
    <p:sldId id="262" r:id="rId9"/>
    <p:sldId id="263" r:id="rId10"/>
    <p:sldId id="258" r:id="rId11"/>
    <p:sldId id="259" r:id="rId12"/>
    <p:sldId id="260" r:id="rId13"/>
    <p:sldId id="266" r:id="rId14"/>
    <p:sldId id="261" r:id="rId15"/>
    <p:sldId id="268" r:id="rId16"/>
    <p:sldId id="270" r:id="rId17"/>
    <p:sldId id="265"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C2E3D-15BF-6B1F-A179-24511AAB0D28}" v="1" dt="2026-02-11T16:16:13.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94660"/>
  </p:normalViewPr>
  <p:slideViewPr>
    <p:cSldViewPr snapToGrid="0">
      <p:cViewPr varScale="1">
        <p:scale>
          <a:sx n="106" d="100"/>
          <a:sy n="106" d="100"/>
        </p:scale>
        <p:origin x="5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343AA-B258-4D5C-92A5-836B59DA7A5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779D854-4CC0-4884-8503-8771A8014DA1}">
      <dgm:prSet/>
      <dgm:spPr/>
      <dgm:t>
        <a:bodyPr/>
        <a:lstStyle/>
        <a:p>
          <a:r>
            <a:rPr lang="en-US" dirty="0"/>
            <a:t>EBP expands the use of gown and gloves beyond anticipated blood and body fluid exposures. </a:t>
          </a:r>
        </a:p>
      </dgm:t>
    </dgm:pt>
    <dgm:pt modelId="{73AA745E-75D2-4EFF-8CE0-450B4EB5DB66}" type="parTrans" cxnId="{D9BD2E06-032A-47AC-ABAE-6468F66414FC}">
      <dgm:prSet/>
      <dgm:spPr/>
      <dgm:t>
        <a:bodyPr/>
        <a:lstStyle/>
        <a:p>
          <a:endParaRPr lang="en-US"/>
        </a:p>
      </dgm:t>
    </dgm:pt>
    <dgm:pt modelId="{61DD7EA0-C3CF-4243-BB77-38FE7127C6D8}" type="sibTrans" cxnId="{D9BD2E06-032A-47AC-ABAE-6468F66414FC}">
      <dgm:prSet/>
      <dgm:spPr/>
      <dgm:t>
        <a:bodyPr/>
        <a:lstStyle/>
        <a:p>
          <a:endParaRPr lang="en-US"/>
        </a:p>
      </dgm:t>
    </dgm:pt>
    <dgm:pt modelId="{B8F786D2-676A-4657-8DCF-E7CC33301078}">
      <dgm:prSet/>
      <dgm:spPr/>
      <dgm:t>
        <a:bodyPr/>
        <a:lstStyle/>
        <a:p>
          <a:r>
            <a:rPr lang="en-US"/>
            <a:t>They focus on use of gown and gloves during high-contact resident care activities that have been demonstrated to result in transfer of MDROs to hands and clothing of healthcare personnel, even if blood and body fluid exposure is not anticipated.</a:t>
          </a:r>
        </a:p>
      </dgm:t>
    </dgm:pt>
    <dgm:pt modelId="{A3D977C5-77EF-4DE6-B5CB-29870920DD22}" type="parTrans" cxnId="{35E53019-422D-4612-A0F6-762FC929A0CA}">
      <dgm:prSet/>
      <dgm:spPr/>
      <dgm:t>
        <a:bodyPr/>
        <a:lstStyle/>
        <a:p>
          <a:endParaRPr lang="en-US"/>
        </a:p>
      </dgm:t>
    </dgm:pt>
    <dgm:pt modelId="{D5B270CF-1A08-49CD-B73D-66670A511CA6}" type="sibTrans" cxnId="{35E53019-422D-4612-A0F6-762FC929A0CA}">
      <dgm:prSet/>
      <dgm:spPr/>
      <dgm:t>
        <a:bodyPr/>
        <a:lstStyle/>
        <a:p>
          <a:endParaRPr lang="en-US"/>
        </a:p>
      </dgm:t>
    </dgm:pt>
    <dgm:pt modelId="{ABC91160-3398-4BCC-B967-1EE98182F5A2}" type="pres">
      <dgm:prSet presAssocID="{283343AA-B258-4D5C-92A5-836B59DA7A50}" presName="vert0" presStyleCnt="0">
        <dgm:presLayoutVars>
          <dgm:dir/>
          <dgm:animOne val="branch"/>
          <dgm:animLvl val="lvl"/>
        </dgm:presLayoutVars>
      </dgm:prSet>
      <dgm:spPr/>
    </dgm:pt>
    <dgm:pt modelId="{91EC7A08-51E7-42D5-8C1C-518A4BC248B3}" type="pres">
      <dgm:prSet presAssocID="{4779D854-4CC0-4884-8503-8771A8014DA1}" presName="thickLine" presStyleLbl="alignNode1" presStyleIdx="0" presStyleCnt="2"/>
      <dgm:spPr/>
    </dgm:pt>
    <dgm:pt modelId="{FE913D7C-0826-4082-9677-C4F2BE51F304}" type="pres">
      <dgm:prSet presAssocID="{4779D854-4CC0-4884-8503-8771A8014DA1}" presName="horz1" presStyleCnt="0"/>
      <dgm:spPr/>
    </dgm:pt>
    <dgm:pt modelId="{AA92827C-1E57-4D81-A098-07B1A606F5A2}" type="pres">
      <dgm:prSet presAssocID="{4779D854-4CC0-4884-8503-8771A8014DA1}" presName="tx1" presStyleLbl="revTx" presStyleIdx="0" presStyleCnt="2"/>
      <dgm:spPr/>
    </dgm:pt>
    <dgm:pt modelId="{E45B8F96-6934-442C-8278-3AD9DD8B71B1}" type="pres">
      <dgm:prSet presAssocID="{4779D854-4CC0-4884-8503-8771A8014DA1}" presName="vert1" presStyleCnt="0"/>
      <dgm:spPr/>
    </dgm:pt>
    <dgm:pt modelId="{63AFDBE1-C3B6-4724-AF90-2CC5C1801B39}" type="pres">
      <dgm:prSet presAssocID="{B8F786D2-676A-4657-8DCF-E7CC33301078}" presName="thickLine" presStyleLbl="alignNode1" presStyleIdx="1" presStyleCnt="2"/>
      <dgm:spPr/>
    </dgm:pt>
    <dgm:pt modelId="{F30F9FC0-DAEF-4DF8-A7D5-A573EF4EB943}" type="pres">
      <dgm:prSet presAssocID="{B8F786D2-676A-4657-8DCF-E7CC33301078}" presName="horz1" presStyleCnt="0"/>
      <dgm:spPr/>
    </dgm:pt>
    <dgm:pt modelId="{1DE9FAFE-08B8-4B64-964A-542D0978CBF3}" type="pres">
      <dgm:prSet presAssocID="{B8F786D2-676A-4657-8DCF-E7CC33301078}" presName="tx1" presStyleLbl="revTx" presStyleIdx="1" presStyleCnt="2"/>
      <dgm:spPr/>
    </dgm:pt>
    <dgm:pt modelId="{EFF08B99-B52E-4134-A4DE-34C9EDC8677A}" type="pres">
      <dgm:prSet presAssocID="{B8F786D2-676A-4657-8DCF-E7CC33301078}" presName="vert1" presStyleCnt="0"/>
      <dgm:spPr/>
    </dgm:pt>
  </dgm:ptLst>
  <dgm:cxnLst>
    <dgm:cxn modelId="{D9BD2E06-032A-47AC-ABAE-6468F66414FC}" srcId="{283343AA-B258-4D5C-92A5-836B59DA7A50}" destId="{4779D854-4CC0-4884-8503-8771A8014DA1}" srcOrd="0" destOrd="0" parTransId="{73AA745E-75D2-4EFF-8CE0-450B4EB5DB66}" sibTransId="{61DD7EA0-C3CF-4243-BB77-38FE7127C6D8}"/>
    <dgm:cxn modelId="{35E53019-422D-4612-A0F6-762FC929A0CA}" srcId="{283343AA-B258-4D5C-92A5-836B59DA7A50}" destId="{B8F786D2-676A-4657-8DCF-E7CC33301078}" srcOrd="1" destOrd="0" parTransId="{A3D977C5-77EF-4DE6-B5CB-29870920DD22}" sibTransId="{D5B270CF-1A08-49CD-B73D-66670A511CA6}"/>
    <dgm:cxn modelId="{7886BBA1-537A-4DCD-80A4-666E723DDD6F}" type="presOf" srcId="{4779D854-4CC0-4884-8503-8771A8014DA1}" destId="{AA92827C-1E57-4D81-A098-07B1A606F5A2}" srcOrd="0" destOrd="0" presId="urn:microsoft.com/office/officeart/2008/layout/LinedList"/>
    <dgm:cxn modelId="{C9D22CF3-F496-4524-8B2C-C1C92ECCA6A6}" type="presOf" srcId="{B8F786D2-676A-4657-8DCF-E7CC33301078}" destId="{1DE9FAFE-08B8-4B64-964A-542D0978CBF3}" srcOrd="0" destOrd="0" presId="urn:microsoft.com/office/officeart/2008/layout/LinedList"/>
    <dgm:cxn modelId="{A0D1E6F3-BC6B-4E9F-8907-5F1999DD6A1E}" type="presOf" srcId="{283343AA-B258-4D5C-92A5-836B59DA7A50}" destId="{ABC91160-3398-4BCC-B967-1EE98182F5A2}" srcOrd="0" destOrd="0" presId="urn:microsoft.com/office/officeart/2008/layout/LinedList"/>
    <dgm:cxn modelId="{72BB0320-7626-4D6B-9232-BDC27E2A1895}" type="presParOf" srcId="{ABC91160-3398-4BCC-B967-1EE98182F5A2}" destId="{91EC7A08-51E7-42D5-8C1C-518A4BC248B3}" srcOrd="0" destOrd="0" presId="urn:microsoft.com/office/officeart/2008/layout/LinedList"/>
    <dgm:cxn modelId="{5F82CAC8-64E3-42AE-8E7A-150F36192AA2}" type="presParOf" srcId="{ABC91160-3398-4BCC-B967-1EE98182F5A2}" destId="{FE913D7C-0826-4082-9677-C4F2BE51F304}" srcOrd="1" destOrd="0" presId="urn:microsoft.com/office/officeart/2008/layout/LinedList"/>
    <dgm:cxn modelId="{FA45C7A0-9F74-4175-BE23-CB5E1AC3A114}" type="presParOf" srcId="{FE913D7C-0826-4082-9677-C4F2BE51F304}" destId="{AA92827C-1E57-4D81-A098-07B1A606F5A2}" srcOrd="0" destOrd="0" presId="urn:microsoft.com/office/officeart/2008/layout/LinedList"/>
    <dgm:cxn modelId="{5CE8152D-3A3E-4AF5-9258-8C3B02EF76E3}" type="presParOf" srcId="{FE913D7C-0826-4082-9677-C4F2BE51F304}" destId="{E45B8F96-6934-442C-8278-3AD9DD8B71B1}" srcOrd="1" destOrd="0" presId="urn:microsoft.com/office/officeart/2008/layout/LinedList"/>
    <dgm:cxn modelId="{9E81EE5F-436F-40B6-A8AA-8FD13E952823}" type="presParOf" srcId="{ABC91160-3398-4BCC-B967-1EE98182F5A2}" destId="{63AFDBE1-C3B6-4724-AF90-2CC5C1801B39}" srcOrd="2" destOrd="0" presId="urn:microsoft.com/office/officeart/2008/layout/LinedList"/>
    <dgm:cxn modelId="{571BF587-A525-4A34-838C-625D1557D13E}" type="presParOf" srcId="{ABC91160-3398-4BCC-B967-1EE98182F5A2}" destId="{F30F9FC0-DAEF-4DF8-A7D5-A573EF4EB943}" srcOrd="3" destOrd="0" presId="urn:microsoft.com/office/officeart/2008/layout/LinedList"/>
    <dgm:cxn modelId="{4C23EB47-E290-45B7-9727-4103966F6122}" type="presParOf" srcId="{F30F9FC0-DAEF-4DF8-A7D5-A573EF4EB943}" destId="{1DE9FAFE-08B8-4B64-964A-542D0978CBF3}" srcOrd="0" destOrd="0" presId="urn:microsoft.com/office/officeart/2008/layout/LinedList"/>
    <dgm:cxn modelId="{1C5288A8-95A3-464A-96C7-F3E5227D33F3}" type="presParOf" srcId="{F30F9FC0-DAEF-4DF8-A7D5-A573EF4EB943}" destId="{EFF08B99-B52E-4134-A4DE-34C9EDC8677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F7E170-811A-4833-BD1B-43DFAD3B8DC7}"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8670850C-91E0-4846-BA15-8FAA5F5CD757}">
      <dgm:prSet/>
      <dgm:spPr/>
      <dgm:t>
        <a:bodyPr/>
        <a:lstStyle/>
        <a:p>
          <a:r>
            <a:rPr lang="en-US"/>
            <a:t>Dressing</a:t>
          </a:r>
        </a:p>
      </dgm:t>
    </dgm:pt>
    <dgm:pt modelId="{8434F214-DEEE-4A94-AA2E-6DAF930D31D6}" type="parTrans" cxnId="{A976274E-BECF-4A9B-BAA0-8669504ED9AB}">
      <dgm:prSet/>
      <dgm:spPr/>
      <dgm:t>
        <a:bodyPr/>
        <a:lstStyle/>
        <a:p>
          <a:endParaRPr lang="en-US"/>
        </a:p>
      </dgm:t>
    </dgm:pt>
    <dgm:pt modelId="{D72C35E1-C4C5-4574-8340-801B8E34655C}" type="sibTrans" cxnId="{A976274E-BECF-4A9B-BAA0-8669504ED9AB}">
      <dgm:prSet/>
      <dgm:spPr/>
      <dgm:t>
        <a:bodyPr/>
        <a:lstStyle/>
        <a:p>
          <a:endParaRPr lang="en-US"/>
        </a:p>
      </dgm:t>
    </dgm:pt>
    <dgm:pt modelId="{62D9FD3A-E16E-451C-A48B-178BC9CB0100}">
      <dgm:prSet/>
      <dgm:spPr/>
      <dgm:t>
        <a:bodyPr/>
        <a:lstStyle/>
        <a:p>
          <a:r>
            <a:rPr lang="en-US"/>
            <a:t>Bathing/Showering</a:t>
          </a:r>
        </a:p>
      </dgm:t>
    </dgm:pt>
    <dgm:pt modelId="{3CE3A16C-7748-43E4-A254-1501F94EF2F1}" type="parTrans" cxnId="{DDE92738-042E-4C5A-8AF1-EA71A42DC382}">
      <dgm:prSet/>
      <dgm:spPr/>
      <dgm:t>
        <a:bodyPr/>
        <a:lstStyle/>
        <a:p>
          <a:endParaRPr lang="en-US"/>
        </a:p>
      </dgm:t>
    </dgm:pt>
    <dgm:pt modelId="{4EC8CF48-1B5F-4436-B94A-58993D2D0BF2}" type="sibTrans" cxnId="{DDE92738-042E-4C5A-8AF1-EA71A42DC382}">
      <dgm:prSet/>
      <dgm:spPr/>
      <dgm:t>
        <a:bodyPr/>
        <a:lstStyle/>
        <a:p>
          <a:endParaRPr lang="en-US"/>
        </a:p>
      </dgm:t>
    </dgm:pt>
    <dgm:pt modelId="{63D3A8FB-36E4-4415-BF53-619F905B2235}">
      <dgm:prSet/>
      <dgm:spPr/>
      <dgm:t>
        <a:bodyPr/>
        <a:lstStyle/>
        <a:p>
          <a:r>
            <a:rPr lang="en-US"/>
            <a:t>Changing Linens</a:t>
          </a:r>
        </a:p>
      </dgm:t>
    </dgm:pt>
    <dgm:pt modelId="{76003016-8C6D-4AEC-9CA0-A42DC1E07537}" type="parTrans" cxnId="{06A4BA66-12A5-46BF-B241-7F6CA284BBA2}">
      <dgm:prSet/>
      <dgm:spPr/>
      <dgm:t>
        <a:bodyPr/>
        <a:lstStyle/>
        <a:p>
          <a:endParaRPr lang="en-US"/>
        </a:p>
      </dgm:t>
    </dgm:pt>
    <dgm:pt modelId="{1DB322E9-C658-4060-B336-1793910DB792}" type="sibTrans" cxnId="{06A4BA66-12A5-46BF-B241-7F6CA284BBA2}">
      <dgm:prSet/>
      <dgm:spPr/>
      <dgm:t>
        <a:bodyPr/>
        <a:lstStyle/>
        <a:p>
          <a:endParaRPr lang="en-US"/>
        </a:p>
      </dgm:t>
    </dgm:pt>
    <dgm:pt modelId="{122B420B-46BA-41F5-9D0B-16C0FE74BCC8}">
      <dgm:prSet/>
      <dgm:spPr/>
      <dgm:t>
        <a:bodyPr/>
        <a:lstStyle/>
        <a:p>
          <a:r>
            <a:rPr lang="en-US"/>
            <a:t>Transferring</a:t>
          </a:r>
        </a:p>
      </dgm:t>
    </dgm:pt>
    <dgm:pt modelId="{279E4C59-DB10-4232-94AD-F895991E12FE}" type="parTrans" cxnId="{77118E17-6CB0-402E-B550-01EB92F74F2F}">
      <dgm:prSet/>
      <dgm:spPr/>
      <dgm:t>
        <a:bodyPr/>
        <a:lstStyle/>
        <a:p>
          <a:endParaRPr lang="en-US"/>
        </a:p>
      </dgm:t>
    </dgm:pt>
    <dgm:pt modelId="{3DA8753B-46A7-471A-95E1-68830766D0A8}" type="sibTrans" cxnId="{77118E17-6CB0-402E-B550-01EB92F74F2F}">
      <dgm:prSet/>
      <dgm:spPr/>
      <dgm:t>
        <a:bodyPr/>
        <a:lstStyle/>
        <a:p>
          <a:endParaRPr lang="en-US"/>
        </a:p>
      </dgm:t>
    </dgm:pt>
    <dgm:pt modelId="{A14911EB-4EB9-433A-A621-44423360CBAE}">
      <dgm:prSet/>
      <dgm:spPr/>
      <dgm:t>
        <a:bodyPr/>
        <a:lstStyle/>
        <a:p>
          <a:r>
            <a:rPr lang="en-US"/>
            <a:t>Providing Hygiene</a:t>
          </a:r>
        </a:p>
      </dgm:t>
    </dgm:pt>
    <dgm:pt modelId="{279CD974-8047-44E1-BDD4-8C4866A1BA96}" type="parTrans" cxnId="{0FC51EEF-A090-4038-8168-724D196E0BC5}">
      <dgm:prSet/>
      <dgm:spPr/>
      <dgm:t>
        <a:bodyPr/>
        <a:lstStyle/>
        <a:p>
          <a:endParaRPr lang="en-US"/>
        </a:p>
      </dgm:t>
    </dgm:pt>
    <dgm:pt modelId="{12494E94-8CCD-424C-9349-8622C09F0733}" type="sibTrans" cxnId="{0FC51EEF-A090-4038-8168-724D196E0BC5}">
      <dgm:prSet/>
      <dgm:spPr/>
      <dgm:t>
        <a:bodyPr/>
        <a:lstStyle/>
        <a:p>
          <a:endParaRPr lang="en-US"/>
        </a:p>
      </dgm:t>
    </dgm:pt>
    <dgm:pt modelId="{00702FB2-5227-4B66-B751-7FF7E6DC9854}">
      <dgm:prSet/>
      <dgm:spPr/>
      <dgm:t>
        <a:bodyPr/>
        <a:lstStyle/>
        <a:p>
          <a:r>
            <a:rPr lang="en-US"/>
            <a:t>Changing Diapers or Assisting with The Bathroom</a:t>
          </a:r>
        </a:p>
      </dgm:t>
    </dgm:pt>
    <dgm:pt modelId="{CF1863C5-9850-414A-9660-F7E03C1441F7}" type="parTrans" cxnId="{BEDBF8C5-9556-499C-AF73-4DF2A49972E6}">
      <dgm:prSet/>
      <dgm:spPr/>
      <dgm:t>
        <a:bodyPr/>
        <a:lstStyle/>
        <a:p>
          <a:endParaRPr lang="en-US"/>
        </a:p>
      </dgm:t>
    </dgm:pt>
    <dgm:pt modelId="{D4BA2BDB-570B-4B6C-B4D2-5A3E10A49F0D}" type="sibTrans" cxnId="{BEDBF8C5-9556-499C-AF73-4DF2A49972E6}">
      <dgm:prSet/>
      <dgm:spPr/>
      <dgm:t>
        <a:bodyPr/>
        <a:lstStyle/>
        <a:p>
          <a:endParaRPr lang="en-US"/>
        </a:p>
      </dgm:t>
    </dgm:pt>
    <dgm:pt modelId="{8D45EC03-598F-4112-A65E-4483D687CDD9}">
      <dgm:prSet/>
      <dgm:spPr/>
      <dgm:t>
        <a:bodyPr/>
        <a:lstStyle/>
        <a:p>
          <a:r>
            <a:rPr lang="en-US"/>
            <a:t>Wound Care </a:t>
          </a:r>
        </a:p>
      </dgm:t>
    </dgm:pt>
    <dgm:pt modelId="{AA90447B-D8D2-4A27-8B9C-98BFB815C352}" type="parTrans" cxnId="{7B881F86-D606-4611-8942-6CF938046523}">
      <dgm:prSet/>
      <dgm:spPr/>
      <dgm:t>
        <a:bodyPr/>
        <a:lstStyle/>
        <a:p>
          <a:endParaRPr lang="en-US"/>
        </a:p>
      </dgm:t>
    </dgm:pt>
    <dgm:pt modelId="{780C37E2-93DD-4BD3-B2D0-8CC8F1D44CE4}" type="sibTrans" cxnId="{7B881F86-D606-4611-8942-6CF938046523}">
      <dgm:prSet/>
      <dgm:spPr/>
      <dgm:t>
        <a:bodyPr/>
        <a:lstStyle/>
        <a:p>
          <a:endParaRPr lang="en-US"/>
        </a:p>
      </dgm:t>
    </dgm:pt>
    <dgm:pt modelId="{A709FB2A-E7FF-427E-8726-2783587CB069}">
      <dgm:prSet/>
      <dgm:spPr/>
      <dgm:t>
        <a:bodyPr/>
        <a:lstStyle/>
        <a:p>
          <a:r>
            <a:rPr lang="en-US"/>
            <a:t>Device Care or Use</a:t>
          </a:r>
        </a:p>
      </dgm:t>
    </dgm:pt>
    <dgm:pt modelId="{C2DC44E2-FC46-42B8-931B-A161E65EF7B4}" type="parTrans" cxnId="{9FE51396-55B9-4069-A0DC-E7592E88DAEE}">
      <dgm:prSet/>
      <dgm:spPr/>
      <dgm:t>
        <a:bodyPr/>
        <a:lstStyle/>
        <a:p>
          <a:endParaRPr lang="en-US"/>
        </a:p>
      </dgm:t>
    </dgm:pt>
    <dgm:pt modelId="{C97DEAC0-D197-4A13-9281-0DA489E3BDE6}" type="sibTrans" cxnId="{9FE51396-55B9-4069-A0DC-E7592E88DAEE}">
      <dgm:prSet/>
      <dgm:spPr/>
      <dgm:t>
        <a:bodyPr/>
        <a:lstStyle/>
        <a:p>
          <a:endParaRPr lang="en-US"/>
        </a:p>
      </dgm:t>
    </dgm:pt>
    <dgm:pt modelId="{4D671FCF-06B1-4A92-A91F-BD2310459CA7}" type="pres">
      <dgm:prSet presAssocID="{A3F7E170-811A-4833-BD1B-43DFAD3B8DC7}" presName="diagram" presStyleCnt="0">
        <dgm:presLayoutVars>
          <dgm:dir/>
          <dgm:resizeHandles val="exact"/>
        </dgm:presLayoutVars>
      </dgm:prSet>
      <dgm:spPr/>
    </dgm:pt>
    <dgm:pt modelId="{3D2003A5-1909-4D7E-964E-ED917BC51051}" type="pres">
      <dgm:prSet presAssocID="{8670850C-91E0-4846-BA15-8FAA5F5CD757}" presName="node" presStyleLbl="node1" presStyleIdx="0" presStyleCnt="8">
        <dgm:presLayoutVars>
          <dgm:bulletEnabled val="1"/>
        </dgm:presLayoutVars>
      </dgm:prSet>
      <dgm:spPr/>
    </dgm:pt>
    <dgm:pt modelId="{337DACEE-97C9-42C3-BD28-6005642F3E88}" type="pres">
      <dgm:prSet presAssocID="{D72C35E1-C4C5-4574-8340-801B8E34655C}" presName="sibTrans" presStyleCnt="0"/>
      <dgm:spPr/>
    </dgm:pt>
    <dgm:pt modelId="{BA035920-F5DC-429D-9EC3-C0C0289AFCAB}" type="pres">
      <dgm:prSet presAssocID="{62D9FD3A-E16E-451C-A48B-178BC9CB0100}" presName="node" presStyleLbl="node1" presStyleIdx="1" presStyleCnt="8">
        <dgm:presLayoutVars>
          <dgm:bulletEnabled val="1"/>
        </dgm:presLayoutVars>
      </dgm:prSet>
      <dgm:spPr/>
    </dgm:pt>
    <dgm:pt modelId="{CEEE1338-49DF-4612-B846-EB0D40858676}" type="pres">
      <dgm:prSet presAssocID="{4EC8CF48-1B5F-4436-B94A-58993D2D0BF2}" presName="sibTrans" presStyleCnt="0"/>
      <dgm:spPr/>
    </dgm:pt>
    <dgm:pt modelId="{D6FF8E5D-D0FA-4A5B-B70E-0405A7FFD7A1}" type="pres">
      <dgm:prSet presAssocID="{63D3A8FB-36E4-4415-BF53-619F905B2235}" presName="node" presStyleLbl="node1" presStyleIdx="2" presStyleCnt="8">
        <dgm:presLayoutVars>
          <dgm:bulletEnabled val="1"/>
        </dgm:presLayoutVars>
      </dgm:prSet>
      <dgm:spPr/>
    </dgm:pt>
    <dgm:pt modelId="{E90EC0BB-2E6E-4E63-A9C2-8B01AFFBD52F}" type="pres">
      <dgm:prSet presAssocID="{1DB322E9-C658-4060-B336-1793910DB792}" presName="sibTrans" presStyleCnt="0"/>
      <dgm:spPr/>
    </dgm:pt>
    <dgm:pt modelId="{BE409124-EB12-49C3-8000-C1E65BDC4328}" type="pres">
      <dgm:prSet presAssocID="{122B420B-46BA-41F5-9D0B-16C0FE74BCC8}" presName="node" presStyleLbl="node1" presStyleIdx="3" presStyleCnt="8">
        <dgm:presLayoutVars>
          <dgm:bulletEnabled val="1"/>
        </dgm:presLayoutVars>
      </dgm:prSet>
      <dgm:spPr/>
    </dgm:pt>
    <dgm:pt modelId="{A8F8DECD-E599-4F5A-9951-E3B36117D558}" type="pres">
      <dgm:prSet presAssocID="{3DA8753B-46A7-471A-95E1-68830766D0A8}" presName="sibTrans" presStyleCnt="0"/>
      <dgm:spPr/>
    </dgm:pt>
    <dgm:pt modelId="{23CB4F3A-4CA8-4588-80A2-206E99C4320E}" type="pres">
      <dgm:prSet presAssocID="{A14911EB-4EB9-433A-A621-44423360CBAE}" presName="node" presStyleLbl="node1" presStyleIdx="4" presStyleCnt="8">
        <dgm:presLayoutVars>
          <dgm:bulletEnabled val="1"/>
        </dgm:presLayoutVars>
      </dgm:prSet>
      <dgm:spPr/>
    </dgm:pt>
    <dgm:pt modelId="{5F97B9BE-E0B8-4AC5-BB4C-626DEFC195C0}" type="pres">
      <dgm:prSet presAssocID="{12494E94-8CCD-424C-9349-8622C09F0733}" presName="sibTrans" presStyleCnt="0"/>
      <dgm:spPr/>
    </dgm:pt>
    <dgm:pt modelId="{236C61C3-70D4-4CB0-A176-3BEE08FF05DC}" type="pres">
      <dgm:prSet presAssocID="{00702FB2-5227-4B66-B751-7FF7E6DC9854}" presName="node" presStyleLbl="node1" presStyleIdx="5" presStyleCnt="8">
        <dgm:presLayoutVars>
          <dgm:bulletEnabled val="1"/>
        </dgm:presLayoutVars>
      </dgm:prSet>
      <dgm:spPr/>
    </dgm:pt>
    <dgm:pt modelId="{7E4391DA-DCC3-4F96-B53E-04DDBF50D812}" type="pres">
      <dgm:prSet presAssocID="{D4BA2BDB-570B-4B6C-B4D2-5A3E10A49F0D}" presName="sibTrans" presStyleCnt="0"/>
      <dgm:spPr/>
    </dgm:pt>
    <dgm:pt modelId="{02C88939-8FC8-4535-867C-291201B1F07B}" type="pres">
      <dgm:prSet presAssocID="{8D45EC03-598F-4112-A65E-4483D687CDD9}" presName="node" presStyleLbl="node1" presStyleIdx="6" presStyleCnt="8">
        <dgm:presLayoutVars>
          <dgm:bulletEnabled val="1"/>
        </dgm:presLayoutVars>
      </dgm:prSet>
      <dgm:spPr/>
    </dgm:pt>
    <dgm:pt modelId="{4C31D76B-4A30-4C16-9C4E-2DD00E01D8C5}" type="pres">
      <dgm:prSet presAssocID="{780C37E2-93DD-4BD3-B2D0-8CC8F1D44CE4}" presName="sibTrans" presStyleCnt="0"/>
      <dgm:spPr/>
    </dgm:pt>
    <dgm:pt modelId="{491E55C9-0ED0-4524-9CEF-7E1868016F1C}" type="pres">
      <dgm:prSet presAssocID="{A709FB2A-E7FF-427E-8726-2783587CB069}" presName="node" presStyleLbl="node1" presStyleIdx="7" presStyleCnt="8">
        <dgm:presLayoutVars>
          <dgm:bulletEnabled val="1"/>
        </dgm:presLayoutVars>
      </dgm:prSet>
      <dgm:spPr/>
    </dgm:pt>
  </dgm:ptLst>
  <dgm:cxnLst>
    <dgm:cxn modelId="{55FADC0B-7ABA-4FEB-ADA8-BB8950DE431F}" type="presOf" srcId="{A3F7E170-811A-4833-BD1B-43DFAD3B8DC7}" destId="{4D671FCF-06B1-4A92-A91F-BD2310459CA7}" srcOrd="0" destOrd="0" presId="urn:microsoft.com/office/officeart/2005/8/layout/default"/>
    <dgm:cxn modelId="{78C38112-9FFE-4AAE-8F91-65D076B5F51C}" type="presOf" srcId="{00702FB2-5227-4B66-B751-7FF7E6DC9854}" destId="{236C61C3-70D4-4CB0-A176-3BEE08FF05DC}" srcOrd="0" destOrd="0" presId="urn:microsoft.com/office/officeart/2005/8/layout/default"/>
    <dgm:cxn modelId="{77118E17-6CB0-402E-B550-01EB92F74F2F}" srcId="{A3F7E170-811A-4833-BD1B-43DFAD3B8DC7}" destId="{122B420B-46BA-41F5-9D0B-16C0FE74BCC8}" srcOrd="3" destOrd="0" parTransId="{279E4C59-DB10-4232-94AD-F895991E12FE}" sibTransId="{3DA8753B-46A7-471A-95E1-68830766D0A8}"/>
    <dgm:cxn modelId="{DDE92738-042E-4C5A-8AF1-EA71A42DC382}" srcId="{A3F7E170-811A-4833-BD1B-43DFAD3B8DC7}" destId="{62D9FD3A-E16E-451C-A48B-178BC9CB0100}" srcOrd="1" destOrd="0" parTransId="{3CE3A16C-7748-43E4-A254-1501F94EF2F1}" sibTransId="{4EC8CF48-1B5F-4436-B94A-58993D2D0BF2}"/>
    <dgm:cxn modelId="{945E0C65-71AA-4A00-AFE9-3299A2B55EA4}" type="presOf" srcId="{62D9FD3A-E16E-451C-A48B-178BC9CB0100}" destId="{BA035920-F5DC-429D-9EC3-C0C0289AFCAB}" srcOrd="0" destOrd="0" presId="urn:microsoft.com/office/officeart/2005/8/layout/default"/>
    <dgm:cxn modelId="{06A4BA66-12A5-46BF-B241-7F6CA284BBA2}" srcId="{A3F7E170-811A-4833-BD1B-43DFAD3B8DC7}" destId="{63D3A8FB-36E4-4415-BF53-619F905B2235}" srcOrd="2" destOrd="0" parTransId="{76003016-8C6D-4AEC-9CA0-A42DC1E07537}" sibTransId="{1DB322E9-C658-4060-B336-1793910DB792}"/>
    <dgm:cxn modelId="{7A89E366-A2BF-49DD-944E-D06F1744F0B6}" type="presOf" srcId="{A14911EB-4EB9-433A-A621-44423360CBAE}" destId="{23CB4F3A-4CA8-4588-80A2-206E99C4320E}" srcOrd="0" destOrd="0" presId="urn:microsoft.com/office/officeart/2005/8/layout/default"/>
    <dgm:cxn modelId="{9C942667-D5F8-46AA-96AA-DFE02EB8A478}" type="presOf" srcId="{8D45EC03-598F-4112-A65E-4483D687CDD9}" destId="{02C88939-8FC8-4535-867C-291201B1F07B}" srcOrd="0" destOrd="0" presId="urn:microsoft.com/office/officeart/2005/8/layout/default"/>
    <dgm:cxn modelId="{BD75F868-C4F1-4122-9628-029D84B25238}" type="presOf" srcId="{8670850C-91E0-4846-BA15-8FAA5F5CD757}" destId="{3D2003A5-1909-4D7E-964E-ED917BC51051}" srcOrd="0" destOrd="0" presId="urn:microsoft.com/office/officeart/2005/8/layout/default"/>
    <dgm:cxn modelId="{A976274E-BECF-4A9B-BAA0-8669504ED9AB}" srcId="{A3F7E170-811A-4833-BD1B-43DFAD3B8DC7}" destId="{8670850C-91E0-4846-BA15-8FAA5F5CD757}" srcOrd="0" destOrd="0" parTransId="{8434F214-DEEE-4A94-AA2E-6DAF930D31D6}" sibTransId="{D72C35E1-C4C5-4574-8340-801B8E34655C}"/>
    <dgm:cxn modelId="{7B881F86-D606-4611-8942-6CF938046523}" srcId="{A3F7E170-811A-4833-BD1B-43DFAD3B8DC7}" destId="{8D45EC03-598F-4112-A65E-4483D687CDD9}" srcOrd="6" destOrd="0" parTransId="{AA90447B-D8D2-4A27-8B9C-98BFB815C352}" sibTransId="{780C37E2-93DD-4BD3-B2D0-8CC8F1D44CE4}"/>
    <dgm:cxn modelId="{9FE51396-55B9-4069-A0DC-E7592E88DAEE}" srcId="{A3F7E170-811A-4833-BD1B-43DFAD3B8DC7}" destId="{A709FB2A-E7FF-427E-8726-2783587CB069}" srcOrd="7" destOrd="0" parTransId="{C2DC44E2-FC46-42B8-931B-A161E65EF7B4}" sibTransId="{C97DEAC0-D197-4A13-9281-0DA489E3BDE6}"/>
    <dgm:cxn modelId="{534E5BA2-9348-4D84-A244-B28F0AFF41E1}" type="presOf" srcId="{A709FB2A-E7FF-427E-8726-2783587CB069}" destId="{491E55C9-0ED0-4524-9CEF-7E1868016F1C}" srcOrd="0" destOrd="0" presId="urn:microsoft.com/office/officeart/2005/8/layout/default"/>
    <dgm:cxn modelId="{BEDBF8C5-9556-499C-AF73-4DF2A49972E6}" srcId="{A3F7E170-811A-4833-BD1B-43DFAD3B8DC7}" destId="{00702FB2-5227-4B66-B751-7FF7E6DC9854}" srcOrd="5" destOrd="0" parTransId="{CF1863C5-9850-414A-9660-F7E03C1441F7}" sibTransId="{D4BA2BDB-570B-4B6C-B4D2-5A3E10A49F0D}"/>
    <dgm:cxn modelId="{EC3684E2-F13B-4833-9A7B-6648A5BBD3FB}" type="presOf" srcId="{63D3A8FB-36E4-4415-BF53-619F905B2235}" destId="{D6FF8E5D-D0FA-4A5B-B70E-0405A7FFD7A1}" srcOrd="0" destOrd="0" presId="urn:microsoft.com/office/officeart/2005/8/layout/default"/>
    <dgm:cxn modelId="{0FC51EEF-A090-4038-8168-724D196E0BC5}" srcId="{A3F7E170-811A-4833-BD1B-43DFAD3B8DC7}" destId="{A14911EB-4EB9-433A-A621-44423360CBAE}" srcOrd="4" destOrd="0" parTransId="{279CD974-8047-44E1-BDD4-8C4866A1BA96}" sibTransId="{12494E94-8CCD-424C-9349-8622C09F0733}"/>
    <dgm:cxn modelId="{7B2E91F5-5FDC-4007-924B-8EA395915E5C}" type="presOf" srcId="{122B420B-46BA-41F5-9D0B-16C0FE74BCC8}" destId="{BE409124-EB12-49C3-8000-C1E65BDC4328}" srcOrd="0" destOrd="0" presId="urn:microsoft.com/office/officeart/2005/8/layout/default"/>
    <dgm:cxn modelId="{E080A3BA-F526-44A7-8A5A-AF011BBB9458}" type="presParOf" srcId="{4D671FCF-06B1-4A92-A91F-BD2310459CA7}" destId="{3D2003A5-1909-4D7E-964E-ED917BC51051}" srcOrd="0" destOrd="0" presId="urn:microsoft.com/office/officeart/2005/8/layout/default"/>
    <dgm:cxn modelId="{8D2DA595-4573-45DE-A6ED-73DDEDD77BD5}" type="presParOf" srcId="{4D671FCF-06B1-4A92-A91F-BD2310459CA7}" destId="{337DACEE-97C9-42C3-BD28-6005642F3E88}" srcOrd="1" destOrd="0" presId="urn:microsoft.com/office/officeart/2005/8/layout/default"/>
    <dgm:cxn modelId="{F2E98B15-E498-4E45-8DAA-1E1B6B827E7E}" type="presParOf" srcId="{4D671FCF-06B1-4A92-A91F-BD2310459CA7}" destId="{BA035920-F5DC-429D-9EC3-C0C0289AFCAB}" srcOrd="2" destOrd="0" presId="urn:microsoft.com/office/officeart/2005/8/layout/default"/>
    <dgm:cxn modelId="{CCF1D424-0FF6-4B5E-B8BD-BC4E102928B2}" type="presParOf" srcId="{4D671FCF-06B1-4A92-A91F-BD2310459CA7}" destId="{CEEE1338-49DF-4612-B846-EB0D40858676}" srcOrd="3" destOrd="0" presId="urn:microsoft.com/office/officeart/2005/8/layout/default"/>
    <dgm:cxn modelId="{7094EB12-959E-471A-B5E1-0813EC949955}" type="presParOf" srcId="{4D671FCF-06B1-4A92-A91F-BD2310459CA7}" destId="{D6FF8E5D-D0FA-4A5B-B70E-0405A7FFD7A1}" srcOrd="4" destOrd="0" presId="urn:microsoft.com/office/officeart/2005/8/layout/default"/>
    <dgm:cxn modelId="{22AC2891-B433-4D43-AE0B-34E5AEC04BC7}" type="presParOf" srcId="{4D671FCF-06B1-4A92-A91F-BD2310459CA7}" destId="{E90EC0BB-2E6E-4E63-A9C2-8B01AFFBD52F}" srcOrd="5" destOrd="0" presId="urn:microsoft.com/office/officeart/2005/8/layout/default"/>
    <dgm:cxn modelId="{B4A10CB9-8E11-4DED-ADAD-53C70FAB7586}" type="presParOf" srcId="{4D671FCF-06B1-4A92-A91F-BD2310459CA7}" destId="{BE409124-EB12-49C3-8000-C1E65BDC4328}" srcOrd="6" destOrd="0" presId="urn:microsoft.com/office/officeart/2005/8/layout/default"/>
    <dgm:cxn modelId="{8899BEFA-2425-4224-98C9-3AC85C875F0B}" type="presParOf" srcId="{4D671FCF-06B1-4A92-A91F-BD2310459CA7}" destId="{A8F8DECD-E599-4F5A-9951-E3B36117D558}" srcOrd="7" destOrd="0" presId="urn:microsoft.com/office/officeart/2005/8/layout/default"/>
    <dgm:cxn modelId="{EC131CF6-0E35-4930-A5AE-B03F190844B1}" type="presParOf" srcId="{4D671FCF-06B1-4A92-A91F-BD2310459CA7}" destId="{23CB4F3A-4CA8-4588-80A2-206E99C4320E}" srcOrd="8" destOrd="0" presId="urn:microsoft.com/office/officeart/2005/8/layout/default"/>
    <dgm:cxn modelId="{4E4A9042-FC65-48DF-90E3-C4F03C917614}" type="presParOf" srcId="{4D671FCF-06B1-4A92-A91F-BD2310459CA7}" destId="{5F97B9BE-E0B8-4AC5-BB4C-626DEFC195C0}" srcOrd="9" destOrd="0" presId="urn:microsoft.com/office/officeart/2005/8/layout/default"/>
    <dgm:cxn modelId="{8E18B941-D760-4111-8ECE-80AE76168734}" type="presParOf" srcId="{4D671FCF-06B1-4A92-A91F-BD2310459CA7}" destId="{236C61C3-70D4-4CB0-A176-3BEE08FF05DC}" srcOrd="10" destOrd="0" presId="urn:microsoft.com/office/officeart/2005/8/layout/default"/>
    <dgm:cxn modelId="{ED2276BE-7575-4569-896B-9CD2E6453DE0}" type="presParOf" srcId="{4D671FCF-06B1-4A92-A91F-BD2310459CA7}" destId="{7E4391DA-DCC3-4F96-B53E-04DDBF50D812}" srcOrd="11" destOrd="0" presId="urn:microsoft.com/office/officeart/2005/8/layout/default"/>
    <dgm:cxn modelId="{9D1370E3-2FFE-4B5C-9E87-1DDE25F890F5}" type="presParOf" srcId="{4D671FCF-06B1-4A92-A91F-BD2310459CA7}" destId="{02C88939-8FC8-4535-867C-291201B1F07B}" srcOrd="12" destOrd="0" presId="urn:microsoft.com/office/officeart/2005/8/layout/default"/>
    <dgm:cxn modelId="{569DB596-C72E-4179-BA0B-D3D72BB98E19}" type="presParOf" srcId="{4D671FCF-06B1-4A92-A91F-BD2310459CA7}" destId="{4C31D76B-4A30-4C16-9C4E-2DD00E01D8C5}" srcOrd="13" destOrd="0" presId="urn:microsoft.com/office/officeart/2005/8/layout/default"/>
    <dgm:cxn modelId="{85449A43-88CE-4FA8-A881-3940E308598C}" type="presParOf" srcId="{4D671FCF-06B1-4A92-A91F-BD2310459CA7}" destId="{491E55C9-0ED0-4524-9CEF-7E1868016F1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05477F-2528-4089-9264-4EE12D1EB32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7A6F2FE1-752B-4723-93C7-655CE1D2D6F1}">
      <dgm:prSet/>
      <dgm:spPr/>
      <dgm:t>
        <a:bodyPr/>
        <a:lstStyle/>
        <a:p>
          <a:r>
            <a:rPr lang="en-US"/>
            <a:t>Contact Precautions:</a:t>
          </a:r>
        </a:p>
      </dgm:t>
    </dgm:pt>
    <dgm:pt modelId="{AC1EAEE8-8FBF-4213-9955-F42B7D41ADB0}" type="parTrans" cxnId="{C4CA0BD3-9E71-418D-932D-ECBF3B7823B0}">
      <dgm:prSet/>
      <dgm:spPr/>
      <dgm:t>
        <a:bodyPr/>
        <a:lstStyle/>
        <a:p>
          <a:endParaRPr lang="en-US"/>
        </a:p>
      </dgm:t>
    </dgm:pt>
    <dgm:pt modelId="{91C30A36-CA28-43B7-A1E0-0B9568FD6CAE}" type="sibTrans" cxnId="{C4CA0BD3-9E71-418D-932D-ECBF3B7823B0}">
      <dgm:prSet/>
      <dgm:spPr/>
      <dgm:t>
        <a:bodyPr/>
        <a:lstStyle/>
        <a:p>
          <a:endParaRPr lang="en-US"/>
        </a:p>
      </dgm:t>
    </dgm:pt>
    <dgm:pt modelId="{0BD5B419-1758-44B8-A08D-F1C58E58B468}">
      <dgm:prSet/>
      <dgm:spPr/>
      <dgm:t>
        <a:bodyPr/>
        <a:lstStyle/>
        <a:p>
          <a:r>
            <a:rPr lang="en-US"/>
            <a:t>Gown and gloves for all room entries and for all activities </a:t>
          </a:r>
        </a:p>
      </dgm:t>
    </dgm:pt>
    <dgm:pt modelId="{3B242809-9CF3-4603-89ED-9C351F076723}" type="parTrans" cxnId="{F13F4F11-B3BA-4770-AF0B-5CDC725B856B}">
      <dgm:prSet/>
      <dgm:spPr/>
      <dgm:t>
        <a:bodyPr/>
        <a:lstStyle/>
        <a:p>
          <a:endParaRPr lang="en-US"/>
        </a:p>
      </dgm:t>
    </dgm:pt>
    <dgm:pt modelId="{C8030256-4A7B-4026-8D63-0E3081841B8C}" type="sibTrans" cxnId="{F13F4F11-B3BA-4770-AF0B-5CDC725B856B}">
      <dgm:prSet/>
      <dgm:spPr/>
      <dgm:t>
        <a:bodyPr/>
        <a:lstStyle/>
        <a:p>
          <a:endParaRPr lang="en-US"/>
        </a:p>
      </dgm:t>
    </dgm:pt>
    <dgm:pt modelId="{34385251-2D29-432B-BFEA-058C55F7480A}">
      <dgm:prSet/>
      <dgm:spPr/>
      <dgm:t>
        <a:bodyPr/>
        <a:lstStyle/>
        <a:p>
          <a:r>
            <a:rPr lang="en-US"/>
            <a:t>Private room is ideal </a:t>
          </a:r>
        </a:p>
      </dgm:t>
    </dgm:pt>
    <dgm:pt modelId="{C420CDBF-2E98-4657-BEC8-8E436F404086}" type="parTrans" cxnId="{BCE9EC3A-A32B-47A7-A884-7D46CADF63E6}">
      <dgm:prSet/>
      <dgm:spPr/>
      <dgm:t>
        <a:bodyPr/>
        <a:lstStyle/>
        <a:p>
          <a:endParaRPr lang="en-US"/>
        </a:p>
      </dgm:t>
    </dgm:pt>
    <dgm:pt modelId="{C7299097-4B79-4771-AD89-91C04B268598}" type="sibTrans" cxnId="{BCE9EC3A-A32B-47A7-A884-7D46CADF63E6}">
      <dgm:prSet/>
      <dgm:spPr/>
      <dgm:t>
        <a:bodyPr/>
        <a:lstStyle/>
        <a:p>
          <a:endParaRPr lang="en-US"/>
        </a:p>
      </dgm:t>
    </dgm:pt>
    <dgm:pt modelId="{CD1360B1-509E-49C2-8922-5C49B0623171}">
      <dgm:prSet/>
      <dgm:spPr/>
      <dgm:t>
        <a:bodyPr/>
        <a:lstStyle/>
        <a:p>
          <a:r>
            <a:rPr lang="en-US"/>
            <a:t>Room restriction except for medically necessary care</a:t>
          </a:r>
        </a:p>
      </dgm:t>
    </dgm:pt>
    <dgm:pt modelId="{5E7B0810-8D52-4E95-B5C8-4ED46FF45158}" type="parTrans" cxnId="{82771C04-4CFF-490F-979A-260971050CF5}">
      <dgm:prSet/>
      <dgm:spPr/>
      <dgm:t>
        <a:bodyPr/>
        <a:lstStyle/>
        <a:p>
          <a:endParaRPr lang="en-US"/>
        </a:p>
      </dgm:t>
    </dgm:pt>
    <dgm:pt modelId="{C4FF4050-34A0-443D-A931-29A81A584A2F}" type="sibTrans" cxnId="{82771C04-4CFF-490F-979A-260971050CF5}">
      <dgm:prSet/>
      <dgm:spPr/>
      <dgm:t>
        <a:bodyPr/>
        <a:lstStyle/>
        <a:p>
          <a:endParaRPr lang="en-US"/>
        </a:p>
      </dgm:t>
    </dgm:pt>
    <dgm:pt modelId="{3064B607-6836-4779-90BB-E36177DB0F71}">
      <dgm:prSet/>
      <dgm:spPr/>
      <dgm:t>
        <a:bodyPr/>
        <a:lstStyle/>
        <a:p>
          <a:r>
            <a:rPr lang="en-US"/>
            <a:t>Recommended to be time limited </a:t>
          </a:r>
        </a:p>
      </dgm:t>
    </dgm:pt>
    <dgm:pt modelId="{E3B0F060-B35D-4B03-A71C-4DA315B9411C}" type="parTrans" cxnId="{A02907BB-6DCD-41D9-B178-0C546CD83B8D}">
      <dgm:prSet/>
      <dgm:spPr/>
      <dgm:t>
        <a:bodyPr/>
        <a:lstStyle/>
        <a:p>
          <a:endParaRPr lang="en-US"/>
        </a:p>
      </dgm:t>
    </dgm:pt>
    <dgm:pt modelId="{64E6CA61-2001-4647-9E49-C77456BA5ABB}" type="sibTrans" cxnId="{A02907BB-6DCD-41D9-B178-0C546CD83B8D}">
      <dgm:prSet/>
      <dgm:spPr/>
      <dgm:t>
        <a:bodyPr/>
        <a:lstStyle/>
        <a:p>
          <a:endParaRPr lang="en-US"/>
        </a:p>
      </dgm:t>
    </dgm:pt>
    <dgm:pt modelId="{358471EC-0083-4CE1-9E53-4178677CDD6E}">
      <dgm:prSet/>
      <dgm:spPr/>
      <dgm:t>
        <a:bodyPr/>
        <a:lstStyle/>
        <a:p>
          <a:r>
            <a:rPr lang="en-US"/>
            <a:t>Enhanced Barrier Precautions:</a:t>
          </a:r>
        </a:p>
      </dgm:t>
    </dgm:pt>
    <dgm:pt modelId="{878444B6-DE05-4A11-9E62-0635168CC0FC}" type="parTrans" cxnId="{5151672B-BBA6-415E-8247-09AB9E900B91}">
      <dgm:prSet/>
      <dgm:spPr/>
      <dgm:t>
        <a:bodyPr/>
        <a:lstStyle/>
        <a:p>
          <a:endParaRPr lang="en-US"/>
        </a:p>
      </dgm:t>
    </dgm:pt>
    <dgm:pt modelId="{096C6AB1-5AC5-4EC9-A480-A402EEC023ED}" type="sibTrans" cxnId="{5151672B-BBA6-415E-8247-09AB9E900B91}">
      <dgm:prSet/>
      <dgm:spPr/>
      <dgm:t>
        <a:bodyPr/>
        <a:lstStyle/>
        <a:p>
          <a:endParaRPr lang="en-US"/>
        </a:p>
      </dgm:t>
    </dgm:pt>
    <dgm:pt modelId="{42D78D77-430D-4917-A473-16287BE4F920}">
      <dgm:prSet/>
      <dgm:spPr/>
      <dgm:t>
        <a:bodyPr/>
        <a:lstStyle/>
        <a:p>
          <a:r>
            <a:rPr lang="en-US" dirty="0"/>
            <a:t>Gown and gloves only for high-contact resident care activities </a:t>
          </a:r>
        </a:p>
      </dgm:t>
    </dgm:pt>
    <dgm:pt modelId="{885CA5D7-D838-470A-9406-4B725812C0EB}" type="parTrans" cxnId="{AE805539-92FE-40ED-A600-0AB481B64FFD}">
      <dgm:prSet/>
      <dgm:spPr/>
      <dgm:t>
        <a:bodyPr/>
        <a:lstStyle/>
        <a:p>
          <a:endParaRPr lang="en-US"/>
        </a:p>
      </dgm:t>
    </dgm:pt>
    <dgm:pt modelId="{E69F816F-AF1B-4B86-8DB5-59508A13BCDE}" type="sibTrans" cxnId="{AE805539-92FE-40ED-A600-0AB481B64FFD}">
      <dgm:prSet/>
      <dgm:spPr/>
      <dgm:t>
        <a:bodyPr/>
        <a:lstStyle/>
        <a:p>
          <a:endParaRPr lang="en-US"/>
        </a:p>
      </dgm:t>
    </dgm:pt>
    <dgm:pt modelId="{E4FC60DD-95A4-4DE7-8127-E6A8EE51957E}">
      <dgm:prSet/>
      <dgm:spPr/>
      <dgm:t>
        <a:bodyPr/>
        <a:lstStyle/>
        <a:p>
          <a:r>
            <a:rPr lang="en-US"/>
            <a:t>Recommended for duration of stay</a:t>
          </a:r>
        </a:p>
      </dgm:t>
    </dgm:pt>
    <dgm:pt modelId="{EDB90335-283A-47FE-A8B4-296B28977A81}" type="parTrans" cxnId="{0539275B-DD26-4DDD-95AF-E6FD54D9890E}">
      <dgm:prSet/>
      <dgm:spPr/>
      <dgm:t>
        <a:bodyPr/>
        <a:lstStyle/>
        <a:p>
          <a:endParaRPr lang="en-US"/>
        </a:p>
      </dgm:t>
    </dgm:pt>
    <dgm:pt modelId="{07E343BA-E19A-4C7B-A9F2-7F2FB4390739}" type="sibTrans" cxnId="{0539275B-DD26-4DDD-95AF-E6FD54D9890E}">
      <dgm:prSet/>
      <dgm:spPr/>
      <dgm:t>
        <a:bodyPr/>
        <a:lstStyle/>
        <a:p>
          <a:endParaRPr lang="en-US"/>
        </a:p>
      </dgm:t>
    </dgm:pt>
    <dgm:pt modelId="{C51503A4-26B0-4880-B23E-B5283E988454}" type="pres">
      <dgm:prSet presAssocID="{AD05477F-2528-4089-9264-4EE12D1EB320}" presName="Name0" presStyleCnt="0">
        <dgm:presLayoutVars>
          <dgm:dir/>
          <dgm:animLvl val="lvl"/>
          <dgm:resizeHandles val="exact"/>
        </dgm:presLayoutVars>
      </dgm:prSet>
      <dgm:spPr/>
    </dgm:pt>
    <dgm:pt modelId="{1BE8EB22-7EC7-4EED-BF4A-E779FFC8A91B}" type="pres">
      <dgm:prSet presAssocID="{7A6F2FE1-752B-4723-93C7-655CE1D2D6F1}" presName="composite" presStyleCnt="0"/>
      <dgm:spPr/>
    </dgm:pt>
    <dgm:pt modelId="{0EC82884-07ED-4C70-9DF7-11383A8D1F2A}" type="pres">
      <dgm:prSet presAssocID="{7A6F2FE1-752B-4723-93C7-655CE1D2D6F1}" presName="parTx" presStyleLbl="node1" presStyleIdx="0" presStyleCnt="2">
        <dgm:presLayoutVars>
          <dgm:chMax val="0"/>
          <dgm:chPref val="0"/>
          <dgm:bulletEnabled val="1"/>
        </dgm:presLayoutVars>
      </dgm:prSet>
      <dgm:spPr/>
    </dgm:pt>
    <dgm:pt modelId="{D6B4F359-70B6-453E-BD36-6DFC11CBAE4B}" type="pres">
      <dgm:prSet presAssocID="{7A6F2FE1-752B-4723-93C7-655CE1D2D6F1}" presName="desTx" presStyleLbl="revTx" presStyleIdx="0" presStyleCnt="2">
        <dgm:presLayoutVars>
          <dgm:bulletEnabled val="1"/>
        </dgm:presLayoutVars>
      </dgm:prSet>
      <dgm:spPr/>
    </dgm:pt>
    <dgm:pt modelId="{5C4F0DB4-F680-478B-BD4A-F6680413A063}" type="pres">
      <dgm:prSet presAssocID="{91C30A36-CA28-43B7-A1E0-0B9568FD6CAE}" presName="space" presStyleCnt="0"/>
      <dgm:spPr/>
    </dgm:pt>
    <dgm:pt modelId="{4010D187-C895-47CE-821E-52E7B8055AA1}" type="pres">
      <dgm:prSet presAssocID="{358471EC-0083-4CE1-9E53-4178677CDD6E}" presName="composite" presStyleCnt="0"/>
      <dgm:spPr/>
    </dgm:pt>
    <dgm:pt modelId="{999F2F29-4339-4285-92D2-5E2AB6CD5C64}" type="pres">
      <dgm:prSet presAssocID="{358471EC-0083-4CE1-9E53-4178677CDD6E}" presName="parTx" presStyleLbl="node1" presStyleIdx="1" presStyleCnt="2">
        <dgm:presLayoutVars>
          <dgm:chMax val="0"/>
          <dgm:chPref val="0"/>
          <dgm:bulletEnabled val="1"/>
        </dgm:presLayoutVars>
      </dgm:prSet>
      <dgm:spPr/>
    </dgm:pt>
    <dgm:pt modelId="{16B50609-22C7-44E3-BA18-09572FC58D18}" type="pres">
      <dgm:prSet presAssocID="{358471EC-0083-4CE1-9E53-4178677CDD6E}" presName="desTx" presStyleLbl="revTx" presStyleIdx="1" presStyleCnt="2">
        <dgm:presLayoutVars>
          <dgm:bulletEnabled val="1"/>
        </dgm:presLayoutVars>
      </dgm:prSet>
      <dgm:spPr/>
    </dgm:pt>
  </dgm:ptLst>
  <dgm:cxnLst>
    <dgm:cxn modelId="{82771C04-4CFF-490F-979A-260971050CF5}" srcId="{7A6F2FE1-752B-4723-93C7-655CE1D2D6F1}" destId="{CD1360B1-509E-49C2-8922-5C49B0623171}" srcOrd="2" destOrd="0" parTransId="{5E7B0810-8D52-4E95-B5C8-4ED46FF45158}" sibTransId="{C4FF4050-34A0-443D-A931-29A81A584A2F}"/>
    <dgm:cxn modelId="{B744BD0E-EBCA-4000-9FAC-EB735627ADA0}" type="presOf" srcId="{CD1360B1-509E-49C2-8922-5C49B0623171}" destId="{D6B4F359-70B6-453E-BD36-6DFC11CBAE4B}" srcOrd="0" destOrd="2" presId="urn:microsoft.com/office/officeart/2005/8/layout/chevron1"/>
    <dgm:cxn modelId="{F13F4F11-B3BA-4770-AF0B-5CDC725B856B}" srcId="{7A6F2FE1-752B-4723-93C7-655CE1D2D6F1}" destId="{0BD5B419-1758-44B8-A08D-F1C58E58B468}" srcOrd="0" destOrd="0" parTransId="{3B242809-9CF3-4603-89ED-9C351F076723}" sibTransId="{C8030256-4A7B-4026-8D63-0E3081841B8C}"/>
    <dgm:cxn modelId="{DBF13523-EE00-45A6-BA26-6AD6128C19F1}" type="presOf" srcId="{0BD5B419-1758-44B8-A08D-F1C58E58B468}" destId="{D6B4F359-70B6-453E-BD36-6DFC11CBAE4B}" srcOrd="0" destOrd="0" presId="urn:microsoft.com/office/officeart/2005/8/layout/chevron1"/>
    <dgm:cxn modelId="{5151672B-BBA6-415E-8247-09AB9E900B91}" srcId="{AD05477F-2528-4089-9264-4EE12D1EB320}" destId="{358471EC-0083-4CE1-9E53-4178677CDD6E}" srcOrd="1" destOrd="0" parTransId="{878444B6-DE05-4A11-9E62-0635168CC0FC}" sibTransId="{096C6AB1-5AC5-4EC9-A480-A402EEC023ED}"/>
    <dgm:cxn modelId="{AE805539-92FE-40ED-A600-0AB481B64FFD}" srcId="{358471EC-0083-4CE1-9E53-4178677CDD6E}" destId="{42D78D77-430D-4917-A473-16287BE4F920}" srcOrd="0" destOrd="0" parTransId="{885CA5D7-D838-470A-9406-4B725812C0EB}" sibTransId="{E69F816F-AF1B-4B86-8DB5-59508A13BCDE}"/>
    <dgm:cxn modelId="{BCE9EC3A-A32B-47A7-A884-7D46CADF63E6}" srcId="{7A6F2FE1-752B-4723-93C7-655CE1D2D6F1}" destId="{34385251-2D29-432B-BFEA-058C55F7480A}" srcOrd="1" destOrd="0" parTransId="{C420CDBF-2E98-4657-BEC8-8E436F404086}" sibTransId="{C7299097-4B79-4771-AD89-91C04B268598}"/>
    <dgm:cxn modelId="{0539275B-DD26-4DDD-95AF-E6FD54D9890E}" srcId="{358471EC-0083-4CE1-9E53-4178677CDD6E}" destId="{E4FC60DD-95A4-4DE7-8127-E6A8EE51957E}" srcOrd="1" destOrd="0" parTransId="{EDB90335-283A-47FE-A8B4-296B28977A81}" sibTransId="{07E343BA-E19A-4C7B-A9F2-7F2FB4390739}"/>
    <dgm:cxn modelId="{7749F876-36E6-45E2-B7EE-25E339197DE9}" type="presOf" srcId="{7A6F2FE1-752B-4723-93C7-655CE1D2D6F1}" destId="{0EC82884-07ED-4C70-9DF7-11383A8D1F2A}" srcOrd="0" destOrd="0" presId="urn:microsoft.com/office/officeart/2005/8/layout/chevron1"/>
    <dgm:cxn modelId="{7957C98C-2530-4D27-9CA2-80D1FBADBA2B}" type="presOf" srcId="{34385251-2D29-432B-BFEA-058C55F7480A}" destId="{D6B4F359-70B6-453E-BD36-6DFC11CBAE4B}" srcOrd="0" destOrd="1" presId="urn:microsoft.com/office/officeart/2005/8/layout/chevron1"/>
    <dgm:cxn modelId="{01E728AE-CA43-4F36-ABB1-9BCE641486FE}" type="presOf" srcId="{AD05477F-2528-4089-9264-4EE12D1EB320}" destId="{C51503A4-26B0-4880-B23E-B5283E988454}" srcOrd="0" destOrd="0" presId="urn:microsoft.com/office/officeart/2005/8/layout/chevron1"/>
    <dgm:cxn modelId="{A02907BB-6DCD-41D9-B178-0C546CD83B8D}" srcId="{7A6F2FE1-752B-4723-93C7-655CE1D2D6F1}" destId="{3064B607-6836-4779-90BB-E36177DB0F71}" srcOrd="3" destOrd="0" parTransId="{E3B0F060-B35D-4B03-A71C-4DA315B9411C}" sibTransId="{64E6CA61-2001-4647-9E49-C77456BA5ABB}"/>
    <dgm:cxn modelId="{6D28B7C0-E5AD-45D0-B810-96F32C604F1B}" type="presOf" srcId="{3064B607-6836-4779-90BB-E36177DB0F71}" destId="{D6B4F359-70B6-453E-BD36-6DFC11CBAE4B}" srcOrd="0" destOrd="3" presId="urn:microsoft.com/office/officeart/2005/8/layout/chevron1"/>
    <dgm:cxn modelId="{8B57E3CB-7D6B-4CD8-AB10-3CFE20A0016C}" type="presOf" srcId="{E4FC60DD-95A4-4DE7-8127-E6A8EE51957E}" destId="{16B50609-22C7-44E3-BA18-09572FC58D18}" srcOrd="0" destOrd="1" presId="urn:microsoft.com/office/officeart/2005/8/layout/chevron1"/>
    <dgm:cxn modelId="{C4CA0BD3-9E71-418D-932D-ECBF3B7823B0}" srcId="{AD05477F-2528-4089-9264-4EE12D1EB320}" destId="{7A6F2FE1-752B-4723-93C7-655CE1D2D6F1}" srcOrd="0" destOrd="0" parTransId="{AC1EAEE8-8FBF-4213-9955-F42B7D41ADB0}" sibTransId="{91C30A36-CA28-43B7-A1E0-0B9568FD6CAE}"/>
    <dgm:cxn modelId="{38AE0AE4-5663-4FAD-8441-706B8AB14974}" type="presOf" srcId="{42D78D77-430D-4917-A473-16287BE4F920}" destId="{16B50609-22C7-44E3-BA18-09572FC58D18}" srcOrd="0" destOrd="0" presId="urn:microsoft.com/office/officeart/2005/8/layout/chevron1"/>
    <dgm:cxn modelId="{E6384AF7-0EED-4962-9EDB-295B0C12A3CC}" type="presOf" srcId="{358471EC-0083-4CE1-9E53-4178677CDD6E}" destId="{999F2F29-4339-4285-92D2-5E2AB6CD5C64}" srcOrd="0" destOrd="0" presId="urn:microsoft.com/office/officeart/2005/8/layout/chevron1"/>
    <dgm:cxn modelId="{FED302A6-92ED-4463-84B0-AD88CDEEFE3F}" type="presParOf" srcId="{C51503A4-26B0-4880-B23E-B5283E988454}" destId="{1BE8EB22-7EC7-4EED-BF4A-E779FFC8A91B}" srcOrd="0" destOrd="0" presId="urn:microsoft.com/office/officeart/2005/8/layout/chevron1"/>
    <dgm:cxn modelId="{374CCE92-105E-4AC4-9454-B7DF1689513A}" type="presParOf" srcId="{1BE8EB22-7EC7-4EED-BF4A-E779FFC8A91B}" destId="{0EC82884-07ED-4C70-9DF7-11383A8D1F2A}" srcOrd="0" destOrd="0" presId="urn:microsoft.com/office/officeart/2005/8/layout/chevron1"/>
    <dgm:cxn modelId="{CC1D0B7C-B399-4815-9038-0136C9043959}" type="presParOf" srcId="{1BE8EB22-7EC7-4EED-BF4A-E779FFC8A91B}" destId="{D6B4F359-70B6-453E-BD36-6DFC11CBAE4B}" srcOrd="1" destOrd="0" presId="urn:microsoft.com/office/officeart/2005/8/layout/chevron1"/>
    <dgm:cxn modelId="{CEDAEB2A-A0E1-41E7-BBFC-4BDB219C3B1B}" type="presParOf" srcId="{C51503A4-26B0-4880-B23E-B5283E988454}" destId="{5C4F0DB4-F680-478B-BD4A-F6680413A063}" srcOrd="1" destOrd="0" presId="urn:microsoft.com/office/officeart/2005/8/layout/chevron1"/>
    <dgm:cxn modelId="{BE535206-0575-42CA-A69D-4FAFE6EA1966}" type="presParOf" srcId="{C51503A4-26B0-4880-B23E-B5283E988454}" destId="{4010D187-C895-47CE-821E-52E7B8055AA1}" srcOrd="2" destOrd="0" presId="urn:microsoft.com/office/officeart/2005/8/layout/chevron1"/>
    <dgm:cxn modelId="{6D282C6F-CF98-46BE-A3C6-50EF62C6CCD6}" type="presParOf" srcId="{4010D187-C895-47CE-821E-52E7B8055AA1}" destId="{999F2F29-4339-4285-92D2-5E2AB6CD5C64}" srcOrd="0" destOrd="0" presId="urn:microsoft.com/office/officeart/2005/8/layout/chevron1"/>
    <dgm:cxn modelId="{8C8255CB-EBE9-4F35-95B6-CE82099D484C}" type="presParOf" srcId="{4010D187-C895-47CE-821E-52E7B8055AA1}" destId="{16B50609-22C7-44E3-BA18-09572FC58D18}"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EE92D4-6404-4CE7-B6CE-106D64932F9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79E7B21-3DA6-40DA-B383-1F4C49BFFD68}">
      <dgm:prSet/>
      <dgm:spPr/>
      <dgm:t>
        <a:bodyPr/>
        <a:lstStyle/>
        <a:p>
          <a:pPr>
            <a:lnSpc>
              <a:spcPct val="100000"/>
            </a:lnSpc>
          </a:pPr>
          <a:r>
            <a:rPr lang="en-US"/>
            <a:t>Residents with complex medical needs are at higher risk for acquiring MDROs</a:t>
          </a:r>
        </a:p>
      </dgm:t>
    </dgm:pt>
    <dgm:pt modelId="{D72C9551-1AB4-4CD8-8F9D-959E145F3FBD}" type="parTrans" cxnId="{FD5E7E05-BBEA-46A2-81C2-6410EEEFF64E}">
      <dgm:prSet/>
      <dgm:spPr/>
      <dgm:t>
        <a:bodyPr/>
        <a:lstStyle/>
        <a:p>
          <a:endParaRPr lang="en-US"/>
        </a:p>
      </dgm:t>
    </dgm:pt>
    <dgm:pt modelId="{56D3C094-7A68-4E40-AEC7-89F195C2AC11}" type="sibTrans" cxnId="{FD5E7E05-BBEA-46A2-81C2-6410EEEFF64E}">
      <dgm:prSet/>
      <dgm:spPr/>
      <dgm:t>
        <a:bodyPr/>
        <a:lstStyle/>
        <a:p>
          <a:pPr>
            <a:lnSpc>
              <a:spcPct val="100000"/>
            </a:lnSpc>
          </a:pPr>
          <a:endParaRPr lang="en-US"/>
        </a:p>
      </dgm:t>
    </dgm:pt>
    <dgm:pt modelId="{A498DF7D-BC49-4536-B4E0-7CDDA14CBBE7}">
      <dgm:prSet/>
      <dgm:spPr/>
      <dgm:t>
        <a:bodyPr/>
        <a:lstStyle/>
        <a:p>
          <a:pPr>
            <a:lnSpc>
              <a:spcPct val="100000"/>
            </a:lnSpc>
          </a:pPr>
          <a:r>
            <a:rPr lang="en-US"/>
            <a:t>Standard Precautions often have not been successfully implemented in nursing home settings </a:t>
          </a:r>
        </a:p>
      </dgm:t>
    </dgm:pt>
    <dgm:pt modelId="{A1ED73F0-0B55-4BE7-8E03-380B620A1677}" type="parTrans" cxnId="{91780B61-C399-4F99-8390-9239996EA063}">
      <dgm:prSet/>
      <dgm:spPr/>
      <dgm:t>
        <a:bodyPr/>
        <a:lstStyle/>
        <a:p>
          <a:endParaRPr lang="en-US"/>
        </a:p>
      </dgm:t>
    </dgm:pt>
    <dgm:pt modelId="{F8C9DD76-245B-4B47-A1AA-C592D05DECA8}" type="sibTrans" cxnId="{91780B61-C399-4F99-8390-9239996EA063}">
      <dgm:prSet/>
      <dgm:spPr/>
      <dgm:t>
        <a:bodyPr/>
        <a:lstStyle/>
        <a:p>
          <a:pPr>
            <a:lnSpc>
              <a:spcPct val="100000"/>
            </a:lnSpc>
          </a:pPr>
          <a:endParaRPr lang="en-US"/>
        </a:p>
      </dgm:t>
    </dgm:pt>
    <dgm:pt modelId="{5A0FBDD1-98CF-49CD-8F6D-1E18845D9B90}">
      <dgm:prSet/>
      <dgm:spPr/>
      <dgm:t>
        <a:bodyPr/>
        <a:lstStyle/>
        <a:p>
          <a:pPr>
            <a:lnSpc>
              <a:spcPct val="100000"/>
            </a:lnSpc>
          </a:pPr>
          <a:r>
            <a:rPr lang="en-US"/>
            <a:t>Allows for a more effective response to serious antibiotic-resistant threats </a:t>
          </a:r>
        </a:p>
      </dgm:t>
    </dgm:pt>
    <dgm:pt modelId="{B23E0193-A8F9-4329-BE32-2EA64D02D45C}" type="parTrans" cxnId="{0958A638-C856-430D-9731-B0A921B63034}">
      <dgm:prSet/>
      <dgm:spPr/>
      <dgm:t>
        <a:bodyPr/>
        <a:lstStyle/>
        <a:p>
          <a:endParaRPr lang="en-US"/>
        </a:p>
      </dgm:t>
    </dgm:pt>
    <dgm:pt modelId="{1287B9D4-B373-4C53-B934-9D2662A94B4D}" type="sibTrans" cxnId="{0958A638-C856-430D-9731-B0A921B63034}">
      <dgm:prSet/>
      <dgm:spPr/>
      <dgm:t>
        <a:bodyPr/>
        <a:lstStyle/>
        <a:p>
          <a:pPr>
            <a:lnSpc>
              <a:spcPct val="100000"/>
            </a:lnSpc>
          </a:pPr>
          <a:endParaRPr lang="en-US"/>
        </a:p>
      </dgm:t>
    </dgm:pt>
    <dgm:pt modelId="{47445673-3F4C-4C5E-BEB2-71F781D4DCF1}">
      <dgm:prSet/>
      <dgm:spPr/>
      <dgm:t>
        <a:bodyPr/>
        <a:lstStyle/>
        <a:p>
          <a:pPr>
            <a:lnSpc>
              <a:spcPct val="100000"/>
            </a:lnSpc>
          </a:pPr>
          <a:r>
            <a:rPr lang="en-US"/>
            <a:t>Reduce the necessity for Contact Precautions </a:t>
          </a:r>
        </a:p>
      </dgm:t>
    </dgm:pt>
    <dgm:pt modelId="{3D535EF4-AE54-428F-8DF4-F678F3D8306C}" type="parTrans" cxnId="{68D41C53-392C-4038-9E34-95BF52FA4257}">
      <dgm:prSet/>
      <dgm:spPr/>
      <dgm:t>
        <a:bodyPr/>
        <a:lstStyle/>
        <a:p>
          <a:endParaRPr lang="en-US"/>
        </a:p>
      </dgm:t>
    </dgm:pt>
    <dgm:pt modelId="{FEB9D914-1443-4DF5-BD90-2CACF01F4889}" type="sibTrans" cxnId="{68D41C53-392C-4038-9E34-95BF52FA4257}">
      <dgm:prSet/>
      <dgm:spPr/>
      <dgm:t>
        <a:bodyPr/>
        <a:lstStyle/>
        <a:p>
          <a:endParaRPr lang="en-US"/>
        </a:p>
      </dgm:t>
    </dgm:pt>
    <dgm:pt modelId="{D795E9B6-8A2B-44FB-922E-0F4694E69949}" type="pres">
      <dgm:prSet presAssocID="{0AEE92D4-6404-4CE7-B6CE-106D64932F9A}" presName="root" presStyleCnt="0">
        <dgm:presLayoutVars>
          <dgm:dir/>
          <dgm:resizeHandles val="exact"/>
        </dgm:presLayoutVars>
      </dgm:prSet>
      <dgm:spPr/>
    </dgm:pt>
    <dgm:pt modelId="{97557B62-0EAE-49D8-8550-7F731406756E}" type="pres">
      <dgm:prSet presAssocID="{0AEE92D4-6404-4CE7-B6CE-106D64932F9A}" presName="container" presStyleCnt="0">
        <dgm:presLayoutVars>
          <dgm:dir/>
          <dgm:resizeHandles val="exact"/>
        </dgm:presLayoutVars>
      </dgm:prSet>
      <dgm:spPr/>
    </dgm:pt>
    <dgm:pt modelId="{8B9EC8EC-8692-4B13-9A1C-E354271949D3}" type="pres">
      <dgm:prSet presAssocID="{879E7B21-3DA6-40DA-B383-1F4C49BFFD68}" presName="compNode" presStyleCnt="0"/>
      <dgm:spPr/>
    </dgm:pt>
    <dgm:pt modelId="{2B43EA87-B583-4180-A5DE-B0EBC3CD233E}" type="pres">
      <dgm:prSet presAssocID="{879E7B21-3DA6-40DA-B383-1F4C49BFFD68}" presName="iconBgRect" presStyleLbl="bgShp" presStyleIdx="0" presStyleCnt="4"/>
      <dgm:spPr/>
    </dgm:pt>
    <dgm:pt modelId="{0FA49213-AB40-4BC0-955C-52C8DE1E5413}" type="pres">
      <dgm:prSet presAssocID="{879E7B21-3DA6-40DA-B383-1F4C49BFFD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al"/>
        </a:ext>
      </dgm:extLst>
    </dgm:pt>
    <dgm:pt modelId="{A6CB6A6C-08BF-4E54-93B5-F81CA93D8BB0}" type="pres">
      <dgm:prSet presAssocID="{879E7B21-3DA6-40DA-B383-1F4C49BFFD68}" presName="spaceRect" presStyleCnt="0"/>
      <dgm:spPr/>
    </dgm:pt>
    <dgm:pt modelId="{1D5D3409-7FD3-46EE-A909-F40BCAD9EAFB}" type="pres">
      <dgm:prSet presAssocID="{879E7B21-3DA6-40DA-B383-1F4C49BFFD68}" presName="textRect" presStyleLbl="revTx" presStyleIdx="0" presStyleCnt="4">
        <dgm:presLayoutVars>
          <dgm:chMax val="1"/>
          <dgm:chPref val="1"/>
        </dgm:presLayoutVars>
      </dgm:prSet>
      <dgm:spPr/>
    </dgm:pt>
    <dgm:pt modelId="{C8E46EED-8D49-41B4-842A-4AC27C463E68}" type="pres">
      <dgm:prSet presAssocID="{56D3C094-7A68-4E40-AEC7-89F195C2AC11}" presName="sibTrans" presStyleLbl="sibTrans2D1" presStyleIdx="0" presStyleCnt="0"/>
      <dgm:spPr/>
    </dgm:pt>
    <dgm:pt modelId="{21B47F96-D56D-403F-921E-B72DF29492BE}" type="pres">
      <dgm:prSet presAssocID="{A498DF7D-BC49-4536-B4E0-7CDDA14CBBE7}" presName="compNode" presStyleCnt="0"/>
      <dgm:spPr/>
    </dgm:pt>
    <dgm:pt modelId="{EF22AAE0-E025-4C5F-895B-69641C280557}" type="pres">
      <dgm:prSet presAssocID="{A498DF7D-BC49-4536-B4E0-7CDDA14CBBE7}" presName="iconBgRect" presStyleLbl="bgShp" presStyleIdx="1" presStyleCnt="4"/>
      <dgm:spPr/>
    </dgm:pt>
    <dgm:pt modelId="{4AEE26D6-B6E9-42A1-A382-3EC5DBC1F6C2}" type="pres">
      <dgm:prSet presAssocID="{A498DF7D-BC49-4536-B4E0-7CDDA14CBBE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357C6125-BB31-4A37-B90B-62FCD1CB8CE7}" type="pres">
      <dgm:prSet presAssocID="{A498DF7D-BC49-4536-B4E0-7CDDA14CBBE7}" presName="spaceRect" presStyleCnt="0"/>
      <dgm:spPr/>
    </dgm:pt>
    <dgm:pt modelId="{4102D86F-FDCD-40F8-8E80-97EA948A949A}" type="pres">
      <dgm:prSet presAssocID="{A498DF7D-BC49-4536-B4E0-7CDDA14CBBE7}" presName="textRect" presStyleLbl="revTx" presStyleIdx="1" presStyleCnt="4">
        <dgm:presLayoutVars>
          <dgm:chMax val="1"/>
          <dgm:chPref val="1"/>
        </dgm:presLayoutVars>
      </dgm:prSet>
      <dgm:spPr/>
    </dgm:pt>
    <dgm:pt modelId="{0529C181-478A-495E-9BA0-011C41895718}" type="pres">
      <dgm:prSet presAssocID="{F8C9DD76-245B-4B47-A1AA-C592D05DECA8}" presName="sibTrans" presStyleLbl="sibTrans2D1" presStyleIdx="0" presStyleCnt="0"/>
      <dgm:spPr/>
    </dgm:pt>
    <dgm:pt modelId="{86A1C72D-BFDD-43E5-A28A-A5E9BB9C6A05}" type="pres">
      <dgm:prSet presAssocID="{5A0FBDD1-98CF-49CD-8F6D-1E18845D9B90}" presName="compNode" presStyleCnt="0"/>
      <dgm:spPr/>
    </dgm:pt>
    <dgm:pt modelId="{7730ECBA-349E-4873-8525-2689B8D30D81}" type="pres">
      <dgm:prSet presAssocID="{5A0FBDD1-98CF-49CD-8F6D-1E18845D9B90}" presName="iconBgRect" presStyleLbl="bgShp" presStyleIdx="2" presStyleCnt="4"/>
      <dgm:spPr/>
    </dgm:pt>
    <dgm:pt modelId="{148277E9-960E-46BB-94E7-014F824B9410}" type="pres">
      <dgm:prSet presAssocID="{5A0FBDD1-98CF-49CD-8F6D-1E18845D9B9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7644BFFD-B208-4016-833B-B3D1E20416F5}" type="pres">
      <dgm:prSet presAssocID="{5A0FBDD1-98CF-49CD-8F6D-1E18845D9B90}" presName="spaceRect" presStyleCnt="0"/>
      <dgm:spPr/>
    </dgm:pt>
    <dgm:pt modelId="{7D00EC27-4DB0-4411-89F4-00F62AD57578}" type="pres">
      <dgm:prSet presAssocID="{5A0FBDD1-98CF-49CD-8F6D-1E18845D9B90}" presName="textRect" presStyleLbl="revTx" presStyleIdx="2" presStyleCnt="4">
        <dgm:presLayoutVars>
          <dgm:chMax val="1"/>
          <dgm:chPref val="1"/>
        </dgm:presLayoutVars>
      </dgm:prSet>
      <dgm:spPr/>
    </dgm:pt>
    <dgm:pt modelId="{FCB8FBE9-00C0-4FB6-80AA-BAA1BA776199}" type="pres">
      <dgm:prSet presAssocID="{1287B9D4-B373-4C53-B934-9D2662A94B4D}" presName="sibTrans" presStyleLbl="sibTrans2D1" presStyleIdx="0" presStyleCnt="0"/>
      <dgm:spPr/>
    </dgm:pt>
    <dgm:pt modelId="{10412AB1-DA05-4E8C-95AF-BD5E2691084F}" type="pres">
      <dgm:prSet presAssocID="{47445673-3F4C-4C5E-BEB2-71F781D4DCF1}" presName="compNode" presStyleCnt="0"/>
      <dgm:spPr/>
    </dgm:pt>
    <dgm:pt modelId="{9F446DF3-31EF-4371-86CE-2922A4CD70E0}" type="pres">
      <dgm:prSet presAssocID="{47445673-3F4C-4C5E-BEB2-71F781D4DCF1}" presName="iconBgRect" presStyleLbl="bgShp" presStyleIdx="3" presStyleCnt="4"/>
      <dgm:spPr/>
    </dgm:pt>
    <dgm:pt modelId="{2D04E5B8-3126-4BAB-B45E-7F2AC601B2B3}" type="pres">
      <dgm:prSet presAssocID="{47445673-3F4C-4C5E-BEB2-71F781D4DCF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arning"/>
        </a:ext>
      </dgm:extLst>
    </dgm:pt>
    <dgm:pt modelId="{A8EABA9C-E074-45B9-884F-F2D1578FA6E6}" type="pres">
      <dgm:prSet presAssocID="{47445673-3F4C-4C5E-BEB2-71F781D4DCF1}" presName="spaceRect" presStyleCnt="0"/>
      <dgm:spPr/>
    </dgm:pt>
    <dgm:pt modelId="{C73A1E80-B417-4AFD-ABEC-6ACD3038677A}" type="pres">
      <dgm:prSet presAssocID="{47445673-3F4C-4C5E-BEB2-71F781D4DCF1}" presName="textRect" presStyleLbl="revTx" presStyleIdx="3" presStyleCnt="4">
        <dgm:presLayoutVars>
          <dgm:chMax val="1"/>
          <dgm:chPref val="1"/>
        </dgm:presLayoutVars>
      </dgm:prSet>
      <dgm:spPr/>
    </dgm:pt>
  </dgm:ptLst>
  <dgm:cxnLst>
    <dgm:cxn modelId="{FD5E7E05-BBEA-46A2-81C2-6410EEEFF64E}" srcId="{0AEE92D4-6404-4CE7-B6CE-106D64932F9A}" destId="{879E7B21-3DA6-40DA-B383-1F4C49BFFD68}" srcOrd="0" destOrd="0" parTransId="{D72C9551-1AB4-4CD8-8F9D-959E145F3FBD}" sibTransId="{56D3C094-7A68-4E40-AEC7-89F195C2AC11}"/>
    <dgm:cxn modelId="{4AC91616-43FC-4FF1-B135-094DD9399D94}" type="presOf" srcId="{A498DF7D-BC49-4536-B4E0-7CDDA14CBBE7}" destId="{4102D86F-FDCD-40F8-8E80-97EA948A949A}" srcOrd="0" destOrd="0" presId="urn:microsoft.com/office/officeart/2018/2/layout/IconCircleList"/>
    <dgm:cxn modelId="{2C8B8D23-AAF4-45C2-9AF9-6C67FD109BA5}" type="presOf" srcId="{F8C9DD76-245B-4B47-A1AA-C592D05DECA8}" destId="{0529C181-478A-495E-9BA0-011C41895718}" srcOrd="0" destOrd="0" presId="urn:microsoft.com/office/officeart/2018/2/layout/IconCircleList"/>
    <dgm:cxn modelId="{0958A638-C856-430D-9731-B0A921B63034}" srcId="{0AEE92D4-6404-4CE7-B6CE-106D64932F9A}" destId="{5A0FBDD1-98CF-49CD-8F6D-1E18845D9B90}" srcOrd="2" destOrd="0" parTransId="{B23E0193-A8F9-4329-BE32-2EA64D02D45C}" sibTransId="{1287B9D4-B373-4C53-B934-9D2662A94B4D}"/>
    <dgm:cxn modelId="{91780B61-C399-4F99-8390-9239996EA063}" srcId="{0AEE92D4-6404-4CE7-B6CE-106D64932F9A}" destId="{A498DF7D-BC49-4536-B4E0-7CDDA14CBBE7}" srcOrd="1" destOrd="0" parTransId="{A1ED73F0-0B55-4BE7-8E03-380B620A1677}" sibTransId="{F8C9DD76-245B-4B47-A1AA-C592D05DECA8}"/>
    <dgm:cxn modelId="{8A6C4562-9F23-4AFB-9A5F-9BF8C8C7BBED}" type="presOf" srcId="{5A0FBDD1-98CF-49CD-8F6D-1E18845D9B90}" destId="{7D00EC27-4DB0-4411-89F4-00F62AD57578}" srcOrd="0" destOrd="0" presId="urn:microsoft.com/office/officeart/2018/2/layout/IconCircleList"/>
    <dgm:cxn modelId="{68D41C53-392C-4038-9E34-95BF52FA4257}" srcId="{0AEE92D4-6404-4CE7-B6CE-106D64932F9A}" destId="{47445673-3F4C-4C5E-BEB2-71F781D4DCF1}" srcOrd="3" destOrd="0" parTransId="{3D535EF4-AE54-428F-8DF4-F678F3D8306C}" sibTransId="{FEB9D914-1443-4DF5-BD90-2CACF01F4889}"/>
    <dgm:cxn modelId="{2CCE7C77-684D-4B55-8C6E-67BAC0878EE1}" type="presOf" srcId="{47445673-3F4C-4C5E-BEB2-71F781D4DCF1}" destId="{C73A1E80-B417-4AFD-ABEC-6ACD3038677A}" srcOrd="0" destOrd="0" presId="urn:microsoft.com/office/officeart/2018/2/layout/IconCircleList"/>
    <dgm:cxn modelId="{F3E983C3-171D-4A20-9F99-EB093A53E8F7}" type="presOf" srcId="{1287B9D4-B373-4C53-B934-9D2662A94B4D}" destId="{FCB8FBE9-00C0-4FB6-80AA-BAA1BA776199}" srcOrd="0" destOrd="0" presId="urn:microsoft.com/office/officeart/2018/2/layout/IconCircleList"/>
    <dgm:cxn modelId="{CABA14D5-B5C9-41EE-AB15-75ECBE621D35}" type="presOf" srcId="{879E7B21-3DA6-40DA-B383-1F4C49BFFD68}" destId="{1D5D3409-7FD3-46EE-A909-F40BCAD9EAFB}" srcOrd="0" destOrd="0" presId="urn:microsoft.com/office/officeart/2018/2/layout/IconCircleList"/>
    <dgm:cxn modelId="{279EA2D9-A445-4B1A-A99D-6F5A94AD3EE9}" type="presOf" srcId="{56D3C094-7A68-4E40-AEC7-89F195C2AC11}" destId="{C8E46EED-8D49-41B4-842A-4AC27C463E68}" srcOrd="0" destOrd="0" presId="urn:microsoft.com/office/officeart/2018/2/layout/IconCircleList"/>
    <dgm:cxn modelId="{B447B9F9-9278-4DCE-B655-8E4110A1E3D5}" type="presOf" srcId="{0AEE92D4-6404-4CE7-B6CE-106D64932F9A}" destId="{D795E9B6-8A2B-44FB-922E-0F4694E69949}" srcOrd="0" destOrd="0" presId="urn:microsoft.com/office/officeart/2018/2/layout/IconCircleList"/>
    <dgm:cxn modelId="{29F80C75-D7D2-4E2D-95FD-C9A16A04D25A}" type="presParOf" srcId="{D795E9B6-8A2B-44FB-922E-0F4694E69949}" destId="{97557B62-0EAE-49D8-8550-7F731406756E}" srcOrd="0" destOrd="0" presId="urn:microsoft.com/office/officeart/2018/2/layout/IconCircleList"/>
    <dgm:cxn modelId="{8C0BDD1E-92CD-4A8B-A3C0-D259A88EAD79}" type="presParOf" srcId="{97557B62-0EAE-49D8-8550-7F731406756E}" destId="{8B9EC8EC-8692-4B13-9A1C-E354271949D3}" srcOrd="0" destOrd="0" presId="urn:microsoft.com/office/officeart/2018/2/layout/IconCircleList"/>
    <dgm:cxn modelId="{BB3FB5FF-CFA3-43BC-B298-C2FE53779F12}" type="presParOf" srcId="{8B9EC8EC-8692-4B13-9A1C-E354271949D3}" destId="{2B43EA87-B583-4180-A5DE-B0EBC3CD233E}" srcOrd="0" destOrd="0" presId="urn:microsoft.com/office/officeart/2018/2/layout/IconCircleList"/>
    <dgm:cxn modelId="{6BDAD28F-5C25-41C6-B3CE-83AD0C64F936}" type="presParOf" srcId="{8B9EC8EC-8692-4B13-9A1C-E354271949D3}" destId="{0FA49213-AB40-4BC0-955C-52C8DE1E5413}" srcOrd="1" destOrd="0" presId="urn:microsoft.com/office/officeart/2018/2/layout/IconCircleList"/>
    <dgm:cxn modelId="{0FCC7F42-672B-4C47-B599-DBD9DF717411}" type="presParOf" srcId="{8B9EC8EC-8692-4B13-9A1C-E354271949D3}" destId="{A6CB6A6C-08BF-4E54-93B5-F81CA93D8BB0}" srcOrd="2" destOrd="0" presId="urn:microsoft.com/office/officeart/2018/2/layout/IconCircleList"/>
    <dgm:cxn modelId="{563E3859-675C-483F-8C9C-175B8E6BD405}" type="presParOf" srcId="{8B9EC8EC-8692-4B13-9A1C-E354271949D3}" destId="{1D5D3409-7FD3-46EE-A909-F40BCAD9EAFB}" srcOrd="3" destOrd="0" presId="urn:microsoft.com/office/officeart/2018/2/layout/IconCircleList"/>
    <dgm:cxn modelId="{414095D4-2CEB-4AEA-A338-EEB56C9DB94C}" type="presParOf" srcId="{97557B62-0EAE-49D8-8550-7F731406756E}" destId="{C8E46EED-8D49-41B4-842A-4AC27C463E68}" srcOrd="1" destOrd="0" presId="urn:microsoft.com/office/officeart/2018/2/layout/IconCircleList"/>
    <dgm:cxn modelId="{B086C2B5-797A-4DF3-A801-E1F954564069}" type="presParOf" srcId="{97557B62-0EAE-49D8-8550-7F731406756E}" destId="{21B47F96-D56D-403F-921E-B72DF29492BE}" srcOrd="2" destOrd="0" presId="urn:microsoft.com/office/officeart/2018/2/layout/IconCircleList"/>
    <dgm:cxn modelId="{C76D95FA-A400-404C-BFA9-F4C2639EA2B5}" type="presParOf" srcId="{21B47F96-D56D-403F-921E-B72DF29492BE}" destId="{EF22AAE0-E025-4C5F-895B-69641C280557}" srcOrd="0" destOrd="0" presId="urn:microsoft.com/office/officeart/2018/2/layout/IconCircleList"/>
    <dgm:cxn modelId="{776B57EF-C84E-4CF6-A83D-E8D186409342}" type="presParOf" srcId="{21B47F96-D56D-403F-921E-B72DF29492BE}" destId="{4AEE26D6-B6E9-42A1-A382-3EC5DBC1F6C2}" srcOrd="1" destOrd="0" presId="urn:microsoft.com/office/officeart/2018/2/layout/IconCircleList"/>
    <dgm:cxn modelId="{50135DAF-879C-4CC7-AA0C-ABC2D97163B3}" type="presParOf" srcId="{21B47F96-D56D-403F-921E-B72DF29492BE}" destId="{357C6125-BB31-4A37-B90B-62FCD1CB8CE7}" srcOrd="2" destOrd="0" presId="urn:microsoft.com/office/officeart/2018/2/layout/IconCircleList"/>
    <dgm:cxn modelId="{80AA00D5-084C-4173-8F5F-E753C41BC1B9}" type="presParOf" srcId="{21B47F96-D56D-403F-921E-B72DF29492BE}" destId="{4102D86F-FDCD-40F8-8E80-97EA948A949A}" srcOrd="3" destOrd="0" presId="urn:microsoft.com/office/officeart/2018/2/layout/IconCircleList"/>
    <dgm:cxn modelId="{5C4D4150-09AD-4B8C-AA70-C5459F58874A}" type="presParOf" srcId="{97557B62-0EAE-49D8-8550-7F731406756E}" destId="{0529C181-478A-495E-9BA0-011C41895718}" srcOrd="3" destOrd="0" presId="urn:microsoft.com/office/officeart/2018/2/layout/IconCircleList"/>
    <dgm:cxn modelId="{CE3E3AEF-A4F5-4424-8327-E7D8D718C61A}" type="presParOf" srcId="{97557B62-0EAE-49D8-8550-7F731406756E}" destId="{86A1C72D-BFDD-43E5-A28A-A5E9BB9C6A05}" srcOrd="4" destOrd="0" presId="urn:microsoft.com/office/officeart/2018/2/layout/IconCircleList"/>
    <dgm:cxn modelId="{CBA10697-82C9-4B6F-81DF-1D8D2665FF00}" type="presParOf" srcId="{86A1C72D-BFDD-43E5-A28A-A5E9BB9C6A05}" destId="{7730ECBA-349E-4873-8525-2689B8D30D81}" srcOrd="0" destOrd="0" presId="urn:microsoft.com/office/officeart/2018/2/layout/IconCircleList"/>
    <dgm:cxn modelId="{D3ED356F-B785-4E83-9CCE-84BA0DC54E8A}" type="presParOf" srcId="{86A1C72D-BFDD-43E5-A28A-A5E9BB9C6A05}" destId="{148277E9-960E-46BB-94E7-014F824B9410}" srcOrd="1" destOrd="0" presId="urn:microsoft.com/office/officeart/2018/2/layout/IconCircleList"/>
    <dgm:cxn modelId="{D9442E7E-FE1D-4869-A422-D4A8B403EB13}" type="presParOf" srcId="{86A1C72D-BFDD-43E5-A28A-A5E9BB9C6A05}" destId="{7644BFFD-B208-4016-833B-B3D1E20416F5}" srcOrd="2" destOrd="0" presId="urn:microsoft.com/office/officeart/2018/2/layout/IconCircleList"/>
    <dgm:cxn modelId="{C4C9FA29-0289-4A14-8AAD-5EADC1AD1606}" type="presParOf" srcId="{86A1C72D-BFDD-43E5-A28A-A5E9BB9C6A05}" destId="{7D00EC27-4DB0-4411-89F4-00F62AD57578}" srcOrd="3" destOrd="0" presId="urn:microsoft.com/office/officeart/2018/2/layout/IconCircleList"/>
    <dgm:cxn modelId="{0B02392D-CF0F-4EA5-8E8B-71BC407B39B6}" type="presParOf" srcId="{97557B62-0EAE-49D8-8550-7F731406756E}" destId="{FCB8FBE9-00C0-4FB6-80AA-BAA1BA776199}" srcOrd="5" destOrd="0" presId="urn:microsoft.com/office/officeart/2018/2/layout/IconCircleList"/>
    <dgm:cxn modelId="{8468BEEB-CD7C-45F5-996B-92F20F25E36C}" type="presParOf" srcId="{97557B62-0EAE-49D8-8550-7F731406756E}" destId="{10412AB1-DA05-4E8C-95AF-BD5E2691084F}" srcOrd="6" destOrd="0" presId="urn:microsoft.com/office/officeart/2018/2/layout/IconCircleList"/>
    <dgm:cxn modelId="{B5B03FB6-B5AE-43B5-801E-41BC100A34D2}" type="presParOf" srcId="{10412AB1-DA05-4E8C-95AF-BD5E2691084F}" destId="{9F446DF3-31EF-4371-86CE-2922A4CD70E0}" srcOrd="0" destOrd="0" presId="urn:microsoft.com/office/officeart/2018/2/layout/IconCircleList"/>
    <dgm:cxn modelId="{A3970E73-F209-4809-96DF-852B25A48E9B}" type="presParOf" srcId="{10412AB1-DA05-4E8C-95AF-BD5E2691084F}" destId="{2D04E5B8-3126-4BAB-B45E-7F2AC601B2B3}" srcOrd="1" destOrd="0" presId="urn:microsoft.com/office/officeart/2018/2/layout/IconCircleList"/>
    <dgm:cxn modelId="{F763A130-25A3-4030-83B1-4174393829B1}" type="presParOf" srcId="{10412AB1-DA05-4E8C-95AF-BD5E2691084F}" destId="{A8EABA9C-E074-45B9-884F-F2D1578FA6E6}" srcOrd="2" destOrd="0" presId="urn:microsoft.com/office/officeart/2018/2/layout/IconCircleList"/>
    <dgm:cxn modelId="{2ADC28A4-59D4-4447-9EA6-E34515333274}" type="presParOf" srcId="{10412AB1-DA05-4E8C-95AF-BD5E2691084F}" destId="{C73A1E80-B417-4AFD-ABEC-6ACD3038677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C7A08-51E7-42D5-8C1C-518A4BC248B3}">
      <dsp:nvSpPr>
        <dsp:cNvPr id="0" name=""/>
        <dsp:cNvSpPr/>
      </dsp:nvSpPr>
      <dsp:spPr>
        <a:xfrm>
          <a:off x="0" y="0"/>
          <a:ext cx="5257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2827C-1E57-4D81-A098-07B1A606F5A2}">
      <dsp:nvSpPr>
        <dsp:cNvPr id="0" name=""/>
        <dsp:cNvSpPr/>
      </dsp:nvSpPr>
      <dsp:spPr>
        <a:xfrm>
          <a:off x="0" y="0"/>
          <a:ext cx="525780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EBP expands the use of gown and gloves beyond anticipated blood and body fluid exposures. </a:t>
          </a:r>
        </a:p>
      </dsp:txBody>
      <dsp:txXfrm>
        <a:off x="0" y="0"/>
        <a:ext cx="5257800" cy="2752343"/>
      </dsp:txXfrm>
    </dsp:sp>
    <dsp:sp modelId="{63AFDBE1-C3B6-4724-AF90-2CC5C1801B39}">
      <dsp:nvSpPr>
        <dsp:cNvPr id="0" name=""/>
        <dsp:cNvSpPr/>
      </dsp:nvSpPr>
      <dsp:spPr>
        <a:xfrm>
          <a:off x="0" y="2752343"/>
          <a:ext cx="5257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9FAFE-08B8-4B64-964A-542D0978CBF3}">
      <dsp:nvSpPr>
        <dsp:cNvPr id="0" name=""/>
        <dsp:cNvSpPr/>
      </dsp:nvSpPr>
      <dsp:spPr>
        <a:xfrm>
          <a:off x="0" y="2752343"/>
          <a:ext cx="525780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They focus on use of gown and gloves during high-contact resident care activities that have been demonstrated to result in transfer of MDROs to hands and clothing of healthcare personnel, even if blood and body fluid exposure is not anticipated.</a:t>
          </a:r>
        </a:p>
      </dsp:txBody>
      <dsp:txXfrm>
        <a:off x="0" y="2752343"/>
        <a:ext cx="5257800" cy="2752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003A5-1909-4D7E-964E-ED917BC51051}">
      <dsp:nvSpPr>
        <dsp:cNvPr id="0" name=""/>
        <dsp:cNvSpPr/>
      </dsp:nvSpPr>
      <dsp:spPr>
        <a:xfrm>
          <a:off x="2964" y="254305"/>
          <a:ext cx="2351960" cy="141117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Dressing</a:t>
          </a:r>
        </a:p>
      </dsp:txBody>
      <dsp:txXfrm>
        <a:off x="2964" y="254305"/>
        <a:ext cx="2351960" cy="1411176"/>
      </dsp:txXfrm>
    </dsp:sp>
    <dsp:sp modelId="{BA035920-F5DC-429D-9EC3-C0C0289AFCAB}">
      <dsp:nvSpPr>
        <dsp:cNvPr id="0" name=""/>
        <dsp:cNvSpPr/>
      </dsp:nvSpPr>
      <dsp:spPr>
        <a:xfrm>
          <a:off x="2590121" y="254305"/>
          <a:ext cx="2351960" cy="1411176"/>
        </a:xfrm>
        <a:prstGeom prst="rect">
          <a:avLst/>
        </a:prstGeom>
        <a:solidFill>
          <a:schemeClr val="accent5">
            <a:hueOff val="-1736021"/>
            <a:satOff val="-118"/>
            <a:lumOff val="28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Bathing/Showering</a:t>
          </a:r>
        </a:p>
      </dsp:txBody>
      <dsp:txXfrm>
        <a:off x="2590121" y="254305"/>
        <a:ext cx="2351960" cy="1411176"/>
      </dsp:txXfrm>
    </dsp:sp>
    <dsp:sp modelId="{D6FF8E5D-D0FA-4A5B-B70E-0405A7FFD7A1}">
      <dsp:nvSpPr>
        <dsp:cNvPr id="0" name=""/>
        <dsp:cNvSpPr/>
      </dsp:nvSpPr>
      <dsp:spPr>
        <a:xfrm>
          <a:off x="5177278" y="254305"/>
          <a:ext cx="2351960" cy="1411176"/>
        </a:xfrm>
        <a:prstGeom prst="rect">
          <a:avLst/>
        </a:prstGeom>
        <a:solidFill>
          <a:schemeClr val="accent5">
            <a:hueOff val="-3472043"/>
            <a:satOff val="-236"/>
            <a:lumOff val="5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Changing Linens</a:t>
          </a:r>
        </a:p>
      </dsp:txBody>
      <dsp:txXfrm>
        <a:off x="5177278" y="254305"/>
        <a:ext cx="2351960" cy="1411176"/>
      </dsp:txXfrm>
    </dsp:sp>
    <dsp:sp modelId="{BE409124-EB12-49C3-8000-C1E65BDC4328}">
      <dsp:nvSpPr>
        <dsp:cNvPr id="0" name=""/>
        <dsp:cNvSpPr/>
      </dsp:nvSpPr>
      <dsp:spPr>
        <a:xfrm>
          <a:off x="7764434" y="254305"/>
          <a:ext cx="2351960" cy="1411176"/>
        </a:xfrm>
        <a:prstGeom prst="rect">
          <a:avLst/>
        </a:prstGeom>
        <a:solidFill>
          <a:schemeClr val="accent5">
            <a:hueOff val="-5208064"/>
            <a:satOff val="-354"/>
            <a:lumOff val="8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Transferring</a:t>
          </a:r>
        </a:p>
      </dsp:txBody>
      <dsp:txXfrm>
        <a:off x="7764434" y="254305"/>
        <a:ext cx="2351960" cy="1411176"/>
      </dsp:txXfrm>
    </dsp:sp>
    <dsp:sp modelId="{23CB4F3A-4CA8-4588-80A2-206E99C4320E}">
      <dsp:nvSpPr>
        <dsp:cNvPr id="0" name=""/>
        <dsp:cNvSpPr/>
      </dsp:nvSpPr>
      <dsp:spPr>
        <a:xfrm>
          <a:off x="2964" y="1900678"/>
          <a:ext cx="2351960" cy="1411176"/>
        </a:xfrm>
        <a:prstGeom prst="rect">
          <a:avLst/>
        </a:prstGeom>
        <a:solidFill>
          <a:schemeClr val="accent5">
            <a:hueOff val="-6944086"/>
            <a:satOff val="-472"/>
            <a:lumOff val="11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Providing Hygiene</a:t>
          </a:r>
        </a:p>
      </dsp:txBody>
      <dsp:txXfrm>
        <a:off x="2964" y="1900678"/>
        <a:ext cx="2351960" cy="1411176"/>
      </dsp:txXfrm>
    </dsp:sp>
    <dsp:sp modelId="{236C61C3-70D4-4CB0-A176-3BEE08FF05DC}">
      <dsp:nvSpPr>
        <dsp:cNvPr id="0" name=""/>
        <dsp:cNvSpPr/>
      </dsp:nvSpPr>
      <dsp:spPr>
        <a:xfrm>
          <a:off x="2590121" y="1900678"/>
          <a:ext cx="2351960" cy="1411176"/>
        </a:xfrm>
        <a:prstGeom prst="rect">
          <a:avLst/>
        </a:prstGeom>
        <a:solidFill>
          <a:schemeClr val="accent5">
            <a:hueOff val="-8680107"/>
            <a:satOff val="-590"/>
            <a:lumOff val="14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Changing Diapers or Assisting with The Bathroom</a:t>
          </a:r>
        </a:p>
      </dsp:txBody>
      <dsp:txXfrm>
        <a:off x="2590121" y="1900678"/>
        <a:ext cx="2351960" cy="1411176"/>
      </dsp:txXfrm>
    </dsp:sp>
    <dsp:sp modelId="{02C88939-8FC8-4535-867C-291201B1F07B}">
      <dsp:nvSpPr>
        <dsp:cNvPr id="0" name=""/>
        <dsp:cNvSpPr/>
      </dsp:nvSpPr>
      <dsp:spPr>
        <a:xfrm>
          <a:off x="5177278" y="1900678"/>
          <a:ext cx="2351960" cy="1411176"/>
        </a:xfrm>
        <a:prstGeom prst="rect">
          <a:avLst/>
        </a:prstGeom>
        <a:solidFill>
          <a:schemeClr val="accent5">
            <a:hueOff val="-10416129"/>
            <a:satOff val="-708"/>
            <a:lumOff val="16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Wound Care </a:t>
          </a:r>
        </a:p>
      </dsp:txBody>
      <dsp:txXfrm>
        <a:off x="5177278" y="1900678"/>
        <a:ext cx="2351960" cy="1411176"/>
      </dsp:txXfrm>
    </dsp:sp>
    <dsp:sp modelId="{491E55C9-0ED0-4524-9CEF-7E1868016F1C}">
      <dsp:nvSpPr>
        <dsp:cNvPr id="0" name=""/>
        <dsp:cNvSpPr/>
      </dsp:nvSpPr>
      <dsp:spPr>
        <a:xfrm>
          <a:off x="7764434" y="1900678"/>
          <a:ext cx="2351960" cy="1411176"/>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Device Care or Use</a:t>
          </a:r>
        </a:p>
      </dsp:txBody>
      <dsp:txXfrm>
        <a:off x="7764434" y="1900678"/>
        <a:ext cx="2351960" cy="1411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82884-07ED-4C70-9DF7-11383A8D1F2A}">
      <dsp:nvSpPr>
        <dsp:cNvPr id="0" name=""/>
        <dsp:cNvSpPr/>
      </dsp:nvSpPr>
      <dsp:spPr>
        <a:xfrm>
          <a:off x="9178" y="176580"/>
          <a:ext cx="5158501" cy="1134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a:t>Contact Precautions:</a:t>
          </a:r>
        </a:p>
      </dsp:txBody>
      <dsp:txXfrm>
        <a:off x="576178" y="176580"/>
        <a:ext cx="4024501" cy="1134000"/>
      </dsp:txXfrm>
    </dsp:sp>
    <dsp:sp modelId="{D6B4F359-70B6-453E-BD36-6DFC11CBAE4B}">
      <dsp:nvSpPr>
        <dsp:cNvPr id="0" name=""/>
        <dsp:cNvSpPr/>
      </dsp:nvSpPr>
      <dsp:spPr>
        <a:xfrm>
          <a:off x="9178" y="1452330"/>
          <a:ext cx="4126801" cy="193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a:t>Gown and gloves for all room entries and for all activities </a:t>
          </a:r>
        </a:p>
        <a:p>
          <a:pPr marL="228600" lvl="1" indent="-228600" algn="l" defTabSz="933450">
            <a:lnSpc>
              <a:spcPct val="90000"/>
            </a:lnSpc>
            <a:spcBef>
              <a:spcPct val="0"/>
            </a:spcBef>
            <a:spcAft>
              <a:spcPct val="15000"/>
            </a:spcAft>
            <a:buChar char="•"/>
          </a:pPr>
          <a:r>
            <a:rPr lang="en-US" sz="2100" kern="1200"/>
            <a:t>Private room is ideal </a:t>
          </a:r>
        </a:p>
        <a:p>
          <a:pPr marL="228600" lvl="1" indent="-228600" algn="l" defTabSz="933450">
            <a:lnSpc>
              <a:spcPct val="90000"/>
            </a:lnSpc>
            <a:spcBef>
              <a:spcPct val="0"/>
            </a:spcBef>
            <a:spcAft>
              <a:spcPct val="15000"/>
            </a:spcAft>
            <a:buChar char="•"/>
          </a:pPr>
          <a:r>
            <a:rPr lang="en-US" sz="2100" kern="1200"/>
            <a:t>Room restriction except for medically necessary care</a:t>
          </a:r>
        </a:p>
        <a:p>
          <a:pPr marL="228600" lvl="1" indent="-228600" algn="l" defTabSz="933450">
            <a:lnSpc>
              <a:spcPct val="90000"/>
            </a:lnSpc>
            <a:spcBef>
              <a:spcPct val="0"/>
            </a:spcBef>
            <a:spcAft>
              <a:spcPct val="15000"/>
            </a:spcAft>
            <a:buChar char="•"/>
          </a:pPr>
          <a:r>
            <a:rPr lang="en-US" sz="2100" kern="1200"/>
            <a:t>Recommended to be time limited </a:t>
          </a:r>
        </a:p>
      </dsp:txBody>
      <dsp:txXfrm>
        <a:off x="9178" y="1452330"/>
        <a:ext cx="4126801" cy="1937250"/>
      </dsp:txXfrm>
    </dsp:sp>
    <dsp:sp modelId="{999F2F29-4339-4285-92D2-5E2AB6CD5C64}">
      <dsp:nvSpPr>
        <dsp:cNvPr id="0" name=""/>
        <dsp:cNvSpPr/>
      </dsp:nvSpPr>
      <dsp:spPr>
        <a:xfrm>
          <a:off x="4951679" y="176580"/>
          <a:ext cx="5158501" cy="1134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a:t>Enhanced Barrier Precautions:</a:t>
          </a:r>
        </a:p>
      </dsp:txBody>
      <dsp:txXfrm>
        <a:off x="5518679" y="176580"/>
        <a:ext cx="4024501" cy="1134000"/>
      </dsp:txXfrm>
    </dsp:sp>
    <dsp:sp modelId="{16B50609-22C7-44E3-BA18-09572FC58D18}">
      <dsp:nvSpPr>
        <dsp:cNvPr id="0" name=""/>
        <dsp:cNvSpPr/>
      </dsp:nvSpPr>
      <dsp:spPr>
        <a:xfrm>
          <a:off x="4951679" y="1452330"/>
          <a:ext cx="4126801" cy="193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Gown and gloves only for high-contact resident care activities </a:t>
          </a:r>
        </a:p>
        <a:p>
          <a:pPr marL="228600" lvl="1" indent="-228600" algn="l" defTabSz="933450">
            <a:lnSpc>
              <a:spcPct val="90000"/>
            </a:lnSpc>
            <a:spcBef>
              <a:spcPct val="0"/>
            </a:spcBef>
            <a:spcAft>
              <a:spcPct val="15000"/>
            </a:spcAft>
            <a:buChar char="•"/>
          </a:pPr>
          <a:r>
            <a:rPr lang="en-US" sz="2100" kern="1200"/>
            <a:t>Recommended for duration of stay</a:t>
          </a:r>
        </a:p>
      </dsp:txBody>
      <dsp:txXfrm>
        <a:off x="4951679" y="1452330"/>
        <a:ext cx="4126801" cy="1937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3EA87-B583-4180-A5DE-B0EBC3CD233E}">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A49213-AB40-4BC0-955C-52C8DE1E5413}">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D3409-7FD3-46EE-A909-F40BCAD9EAFB}">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Residents with complex medical needs are at higher risk for acquiring MDROs</a:t>
          </a:r>
        </a:p>
      </dsp:txBody>
      <dsp:txXfrm>
        <a:off x="1834517" y="469890"/>
        <a:ext cx="3148942" cy="1335915"/>
      </dsp:txXfrm>
    </dsp:sp>
    <dsp:sp modelId="{EF22AAE0-E025-4C5F-895B-69641C280557}">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EE26D6-B6E9-42A1-A382-3EC5DBC1F6C2}">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2D86F-FDCD-40F8-8E80-97EA948A949A}">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Standard Precautions often have not been successfully implemented in nursing home settings </a:t>
          </a:r>
        </a:p>
      </dsp:txBody>
      <dsp:txXfrm>
        <a:off x="7154322" y="469890"/>
        <a:ext cx="3148942" cy="1335915"/>
      </dsp:txXfrm>
    </dsp:sp>
    <dsp:sp modelId="{7730ECBA-349E-4873-8525-2689B8D30D81}">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8277E9-960E-46BB-94E7-014F824B9410}">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0EC27-4DB0-4411-89F4-00F62AD57578}">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Allows for a more effective response to serious antibiotic-resistant threats </a:t>
          </a:r>
        </a:p>
      </dsp:txBody>
      <dsp:txXfrm>
        <a:off x="1834517" y="2545532"/>
        <a:ext cx="3148942" cy="1335915"/>
      </dsp:txXfrm>
    </dsp:sp>
    <dsp:sp modelId="{9F446DF3-31EF-4371-86CE-2922A4CD70E0}">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4E5B8-3126-4BAB-B45E-7F2AC601B2B3}">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3A1E80-B417-4AFD-ABEC-6ACD3038677A}">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Reduce the necessity for Contact Precautions </a:t>
          </a:r>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9B8ED-8D6D-48C9-A595-39B73C890BD8}"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7F8FF-30D5-4CFD-B8DE-71A8A5EBA2E6}" type="slidenum">
              <a:rPr lang="en-US" smtClean="0"/>
              <a:t>‹#›</a:t>
            </a:fld>
            <a:endParaRPr lang="en-US"/>
          </a:p>
        </p:txBody>
      </p:sp>
    </p:spTree>
    <p:extLst>
      <p:ext uri="{BB962C8B-B14F-4D97-AF65-F5344CB8AC3E}">
        <p14:creationId xmlns:p14="http://schemas.microsoft.com/office/powerpoint/2010/main" val="3167360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Colonization means that the organism can be found in or on the body, but it is not causing any symptoms or disease. it is possible for the MDRO to be present on your body but not cause any illness. Such cases are called “colonization”. For example, Staphylococcus aureus is commonly found in various areas of the body including the skin and in the nose. Colonization rarely becomes an infection unless the bacteria spread to a part of the body where the bacteria are not usually found.</a:t>
            </a:r>
          </a:p>
        </p:txBody>
      </p:sp>
      <p:sp>
        <p:nvSpPr>
          <p:cNvPr id="4" name="Slide Number Placeholder 3"/>
          <p:cNvSpPr>
            <a:spLocks noGrp="1"/>
          </p:cNvSpPr>
          <p:nvPr>
            <p:ph type="sldNum" sz="quarter" idx="5"/>
          </p:nvPr>
        </p:nvSpPr>
        <p:spPr/>
        <p:txBody>
          <a:bodyPr/>
          <a:lstStyle/>
          <a:p>
            <a:fld id="{E087F8FF-30D5-4CFD-B8DE-71A8A5EBA2E6}" type="slidenum">
              <a:rPr lang="en-US" smtClean="0"/>
              <a:t>2</a:t>
            </a:fld>
            <a:endParaRPr lang="en-US"/>
          </a:p>
        </p:txBody>
      </p:sp>
    </p:spTree>
    <p:extLst>
      <p:ext uri="{BB962C8B-B14F-4D97-AF65-F5344CB8AC3E}">
        <p14:creationId xmlns:p14="http://schemas.microsoft.com/office/powerpoint/2010/main" val="418156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7F8FF-30D5-4CFD-B8DE-71A8A5EBA2E6}" type="slidenum">
              <a:rPr lang="en-US" smtClean="0"/>
              <a:t>5</a:t>
            </a:fld>
            <a:endParaRPr lang="en-US"/>
          </a:p>
        </p:txBody>
      </p:sp>
    </p:spTree>
    <p:extLst>
      <p:ext uri="{BB962C8B-B14F-4D97-AF65-F5344CB8AC3E}">
        <p14:creationId xmlns:p14="http://schemas.microsoft.com/office/powerpoint/2010/main" val="245336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splashes and sprays are anticipated during the high-contact care activity, face protection should be used in addition to the gown and gloves</a:t>
            </a:r>
          </a:p>
        </p:txBody>
      </p:sp>
      <p:sp>
        <p:nvSpPr>
          <p:cNvPr id="4" name="Slide Number Placeholder 3"/>
          <p:cNvSpPr>
            <a:spLocks noGrp="1"/>
          </p:cNvSpPr>
          <p:nvPr>
            <p:ph type="sldNum" sz="quarter" idx="5"/>
          </p:nvPr>
        </p:nvSpPr>
        <p:spPr/>
        <p:txBody>
          <a:bodyPr/>
          <a:lstStyle/>
          <a:p>
            <a:fld id="{E087F8FF-30D5-4CFD-B8DE-71A8A5EBA2E6}" type="slidenum">
              <a:rPr lang="en-US" smtClean="0"/>
              <a:t>6</a:t>
            </a:fld>
            <a:endParaRPr lang="en-US"/>
          </a:p>
        </p:txBody>
      </p:sp>
    </p:spTree>
    <p:extLst>
      <p:ext uri="{BB962C8B-B14F-4D97-AF65-F5344CB8AC3E}">
        <p14:creationId xmlns:p14="http://schemas.microsoft.com/office/powerpoint/2010/main" val="274971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Device Care of Use- indwelling catheter, trach/vent, central line, feeding tube</a:t>
            </a:r>
          </a:p>
          <a:p>
            <a:endParaRPr lang="en-US" dirty="0"/>
          </a:p>
        </p:txBody>
      </p:sp>
      <p:sp>
        <p:nvSpPr>
          <p:cNvPr id="4" name="Slide Number Placeholder 3"/>
          <p:cNvSpPr>
            <a:spLocks noGrp="1"/>
          </p:cNvSpPr>
          <p:nvPr>
            <p:ph type="sldNum" sz="quarter" idx="5"/>
          </p:nvPr>
        </p:nvSpPr>
        <p:spPr/>
        <p:txBody>
          <a:bodyPr/>
          <a:lstStyle/>
          <a:p>
            <a:fld id="{E087F8FF-30D5-4CFD-B8DE-71A8A5EBA2E6}" type="slidenum">
              <a:rPr lang="en-US" smtClean="0"/>
              <a:t>7</a:t>
            </a:fld>
            <a:endParaRPr lang="en-US"/>
          </a:p>
        </p:txBody>
      </p:sp>
    </p:spTree>
    <p:extLst>
      <p:ext uri="{BB962C8B-B14F-4D97-AF65-F5344CB8AC3E}">
        <p14:creationId xmlns:p14="http://schemas.microsoft.com/office/powerpoint/2010/main" val="2370198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4B0AC-8ED1-2EDC-A24F-42585C1C99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2D7DEB-F214-DEF8-EEF0-D827913D5A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EE686D-EC35-C741-1A8C-C3B7CD796D2B}"/>
              </a:ext>
            </a:extLst>
          </p:cNvPr>
          <p:cNvSpPr>
            <a:spLocks noGrp="1"/>
          </p:cNvSpPr>
          <p:nvPr>
            <p:ph type="dt" sz="half" idx="10"/>
          </p:nvPr>
        </p:nvSpPr>
        <p:spPr/>
        <p:txBody>
          <a:bodyPr/>
          <a:lstStyle/>
          <a:p>
            <a:fld id="{5027BA65-6814-4416-848D-AB8A23DB16F4}" type="datetimeFigureOut">
              <a:rPr lang="en-US" smtClean="0"/>
              <a:t>2/11/2026</a:t>
            </a:fld>
            <a:endParaRPr lang="en-US"/>
          </a:p>
        </p:txBody>
      </p:sp>
      <p:sp>
        <p:nvSpPr>
          <p:cNvPr id="5" name="Footer Placeholder 4">
            <a:extLst>
              <a:ext uri="{FF2B5EF4-FFF2-40B4-BE49-F238E27FC236}">
                <a16:creationId xmlns:a16="http://schemas.microsoft.com/office/drawing/2014/main" id="{01E92746-D726-4BC6-6A12-1C57C093D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5D04A-16F8-EE81-D9A1-79A051577130}"/>
              </a:ext>
            </a:extLst>
          </p:cNvPr>
          <p:cNvSpPr>
            <a:spLocks noGrp="1"/>
          </p:cNvSpPr>
          <p:nvPr>
            <p:ph type="sldNum" sz="quarter" idx="12"/>
          </p:nvPr>
        </p:nvSpPr>
        <p:spPr/>
        <p:txBody>
          <a:bodyPr/>
          <a:lstStyle/>
          <a:p>
            <a:fld id="{A6CEFE86-963A-4872-9EE7-CE8168D9E278}" type="slidenum">
              <a:rPr lang="en-US" smtClean="0"/>
              <a:t>‹#›</a:t>
            </a:fld>
            <a:endParaRPr lang="en-US"/>
          </a:p>
        </p:txBody>
      </p:sp>
    </p:spTree>
    <p:extLst>
      <p:ext uri="{BB962C8B-B14F-4D97-AF65-F5344CB8AC3E}">
        <p14:creationId xmlns:p14="http://schemas.microsoft.com/office/powerpoint/2010/main" val="4020605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9606-ED73-7FCA-5181-8FBC23820D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F50ED0-28D1-C5C4-8DF0-125FEDEF9F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31AA3-D0CF-2F8B-CC34-8B127F9C189F}"/>
              </a:ext>
            </a:extLst>
          </p:cNvPr>
          <p:cNvSpPr>
            <a:spLocks noGrp="1"/>
          </p:cNvSpPr>
          <p:nvPr>
            <p:ph type="dt" sz="half" idx="10"/>
          </p:nvPr>
        </p:nvSpPr>
        <p:spPr/>
        <p:txBody>
          <a:bodyPr/>
          <a:lstStyle/>
          <a:p>
            <a:fld id="{5027BA65-6814-4416-848D-AB8A23DB16F4}" type="datetimeFigureOut">
              <a:rPr lang="en-US" smtClean="0"/>
              <a:t>2/11/2026</a:t>
            </a:fld>
            <a:endParaRPr lang="en-US"/>
          </a:p>
        </p:txBody>
      </p:sp>
      <p:sp>
        <p:nvSpPr>
          <p:cNvPr id="5" name="Footer Placeholder 4">
            <a:extLst>
              <a:ext uri="{FF2B5EF4-FFF2-40B4-BE49-F238E27FC236}">
                <a16:creationId xmlns:a16="http://schemas.microsoft.com/office/drawing/2014/main" id="{B58D359A-438C-09F3-8AC8-ABF593F063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0B034-9366-D510-E39E-92CB52D07E8B}"/>
              </a:ext>
            </a:extLst>
          </p:cNvPr>
          <p:cNvSpPr>
            <a:spLocks noGrp="1"/>
          </p:cNvSpPr>
          <p:nvPr>
            <p:ph type="sldNum" sz="quarter" idx="12"/>
          </p:nvPr>
        </p:nvSpPr>
        <p:spPr/>
        <p:txBody>
          <a:bodyPr/>
          <a:lstStyle/>
          <a:p>
            <a:fld id="{A6CEFE86-963A-4872-9EE7-CE8168D9E278}" type="slidenum">
              <a:rPr lang="en-US" smtClean="0"/>
              <a:t>‹#›</a:t>
            </a:fld>
            <a:endParaRPr lang="en-US"/>
          </a:p>
        </p:txBody>
      </p:sp>
    </p:spTree>
    <p:extLst>
      <p:ext uri="{BB962C8B-B14F-4D97-AF65-F5344CB8AC3E}">
        <p14:creationId xmlns:p14="http://schemas.microsoft.com/office/powerpoint/2010/main" val="100681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751EC1-E99B-F193-AF96-72B9ED6D50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C9397B-D663-1F21-6681-B75BB6C9D7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D0C7D-4427-BEDB-FB40-BDE66B187249}"/>
              </a:ext>
            </a:extLst>
          </p:cNvPr>
          <p:cNvSpPr>
            <a:spLocks noGrp="1"/>
          </p:cNvSpPr>
          <p:nvPr>
            <p:ph type="dt" sz="half" idx="10"/>
          </p:nvPr>
        </p:nvSpPr>
        <p:spPr/>
        <p:txBody>
          <a:bodyPr/>
          <a:lstStyle/>
          <a:p>
            <a:fld id="{5027BA65-6814-4416-848D-AB8A23DB16F4}" type="datetimeFigureOut">
              <a:rPr lang="en-US" smtClean="0"/>
              <a:t>2/11/2026</a:t>
            </a:fld>
            <a:endParaRPr lang="en-US"/>
          </a:p>
        </p:txBody>
      </p:sp>
      <p:sp>
        <p:nvSpPr>
          <p:cNvPr id="5" name="Footer Placeholder 4">
            <a:extLst>
              <a:ext uri="{FF2B5EF4-FFF2-40B4-BE49-F238E27FC236}">
                <a16:creationId xmlns:a16="http://schemas.microsoft.com/office/drawing/2014/main" id="{143E2591-0A99-8B05-6257-42CD7E14E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F8415-CE6B-CFC8-F9C1-BC34AD56CCB6}"/>
              </a:ext>
            </a:extLst>
          </p:cNvPr>
          <p:cNvSpPr>
            <a:spLocks noGrp="1"/>
          </p:cNvSpPr>
          <p:nvPr>
            <p:ph type="sldNum" sz="quarter" idx="12"/>
          </p:nvPr>
        </p:nvSpPr>
        <p:spPr/>
        <p:txBody>
          <a:bodyPr/>
          <a:lstStyle/>
          <a:p>
            <a:fld id="{A6CEFE86-963A-4872-9EE7-CE8168D9E278}" type="slidenum">
              <a:rPr lang="en-US" smtClean="0"/>
              <a:t>‹#›</a:t>
            </a:fld>
            <a:endParaRPr lang="en-US"/>
          </a:p>
        </p:txBody>
      </p:sp>
    </p:spTree>
    <p:extLst>
      <p:ext uri="{BB962C8B-B14F-4D97-AF65-F5344CB8AC3E}">
        <p14:creationId xmlns:p14="http://schemas.microsoft.com/office/powerpoint/2010/main" val="405941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93BB-0B2E-C6F0-4B6F-465018ADA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688828-EB4F-A593-597D-405B0A0651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FCE44-DC6A-9421-2495-A5B77DF966CD}"/>
              </a:ext>
            </a:extLst>
          </p:cNvPr>
          <p:cNvSpPr>
            <a:spLocks noGrp="1"/>
          </p:cNvSpPr>
          <p:nvPr>
            <p:ph type="dt" sz="half" idx="10"/>
          </p:nvPr>
        </p:nvSpPr>
        <p:spPr/>
        <p:txBody>
          <a:bodyPr/>
          <a:lstStyle/>
          <a:p>
            <a:fld id="{5027BA65-6814-4416-848D-AB8A23DB16F4}" type="datetimeFigureOut">
              <a:rPr lang="en-US" smtClean="0"/>
              <a:t>2/11/2026</a:t>
            </a:fld>
            <a:endParaRPr lang="en-US"/>
          </a:p>
        </p:txBody>
      </p:sp>
      <p:sp>
        <p:nvSpPr>
          <p:cNvPr id="5" name="Footer Placeholder 4">
            <a:extLst>
              <a:ext uri="{FF2B5EF4-FFF2-40B4-BE49-F238E27FC236}">
                <a16:creationId xmlns:a16="http://schemas.microsoft.com/office/drawing/2014/main" id="{F4CF3C90-D050-FA71-E06F-26D01DDDB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67BE2-4A82-FB8C-6A1F-598C545E54EB}"/>
              </a:ext>
            </a:extLst>
          </p:cNvPr>
          <p:cNvSpPr>
            <a:spLocks noGrp="1"/>
          </p:cNvSpPr>
          <p:nvPr>
            <p:ph type="sldNum" sz="quarter" idx="12"/>
          </p:nvPr>
        </p:nvSpPr>
        <p:spPr/>
        <p:txBody>
          <a:bodyPr/>
          <a:lstStyle/>
          <a:p>
            <a:fld id="{A6CEFE86-963A-4872-9EE7-CE8168D9E278}" type="slidenum">
              <a:rPr lang="en-US" smtClean="0"/>
              <a:t>‹#›</a:t>
            </a:fld>
            <a:endParaRPr lang="en-US"/>
          </a:p>
        </p:txBody>
      </p:sp>
    </p:spTree>
    <p:extLst>
      <p:ext uri="{BB962C8B-B14F-4D97-AF65-F5344CB8AC3E}">
        <p14:creationId xmlns:p14="http://schemas.microsoft.com/office/powerpoint/2010/main" val="418371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FAAF-1140-1C05-2CF2-0D782A556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764286-4916-4E99-90E8-F6F1C701F5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9DF467-A4D1-46E8-2709-E85A045338BB}"/>
              </a:ext>
            </a:extLst>
          </p:cNvPr>
          <p:cNvSpPr>
            <a:spLocks noGrp="1"/>
          </p:cNvSpPr>
          <p:nvPr>
            <p:ph type="dt" sz="half" idx="10"/>
          </p:nvPr>
        </p:nvSpPr>
        <p:spPr/>
        <p:txBody>
          <a:bodyPr/>
          <a:lstStyle/>
          <a:p>
            <a:fld id="{5027BA65-6814-4416-848D-AB8A23DB16F4}" type="datetimeFigureOut">
              <a:rPr lang="en-US" smtClean="0"/>
              <a:t>2/11/2026</a:t>
            </a:fld>
            <a:endParaRPr lang="en-US"/>
          </a:p>
        </p:txBody>
      </p:sp>
      <p:sp>
        <p:nvSpPr>
          <p:cNvPr id="5" name="Footer Placeholder 4">
            <a:extLst>
              <a:ext uri="{FF2B5EF4-FFF2-40B4-BE49-F238E27FC236}">
                <a16:creationId xmlns:a16="http://schemas.microsoft.com/office/drawing/2014/main" id="{DEC9F5F3-31BA-6D67-AB2A-153BA18E8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9E034-9BD1-27BC-B735-86CCA130AB6C}"/>
              </a:ext>
            </a:extLst>
          </p:cNvPr>
          <p:cNvSpPr>
            <a:spLocks noGrp="1"/>
          </p:cNvSpPr>
          <p:nvPr>
            <p:ph type="sldNum" sz="quarter" idx="12"/>
          </p:nvPr>
        </p:nvSpPr>
        <p:spPr/>
        <p:txBody>
          <a:bodyPr/>
          <a:lstStyle/>
          <a:p>
            <a:fld id="{A6CEFE86-963A-4872-9EE7-CE8168D9E278}" type="slidenum">
              <a:rPr lang="en-US" smtClean="0"/>
              <a:t>‹#›</a:t>
            </a:fld>
            <a:endParaRPr lang="en-US"/>
          </a:p>
        </p:txBody>
      </p:sp>
    </p:spTree>
    <p:extLst>
      <p:ext uri="{BB962C8B-B14F-4D97-AF65-F5344CB8AC3E}">
        <p14:creationId xmlns:p14="http://schemas.microsoft.com/office/powerpoint/2010/main" val="208282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607B-6D59-0AD8-F146-34EE98557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BF4F4-7D67-C315-CE93-FEE6CCF418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84071E-1978-5678-674A-96B88177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409E0D-4F5D-19BD-A400-3C9FE670F1B1}"/>
              </a:ext>
            </a:extLst>
          </p:cNvPr>
          <p:cNvSpPr>
            <a:spLocks noGrp="1"/>
          </p:cNvSpPr>
          <p:nvPr>
            <p:ph type="dt" sz="half" idx="10"/>
          </p:nvPr>
        </p:nvSpPr>
        <p:spPr/>
        <p:txBody>
          <a:bodyPr/>
          <a:lstStyle/>
          <a:p>
            <a:fld id="{5027BA65-6814-4416-848D-AB8A23DB16F4}" type="datetimeFigureOut">
              <a:rPr lang="en-US" smtClean="0"/>
              <a:t>2/11/2026</a:t>
            </a:fld>
            <a:endParaRPr lang="en-US"/>
          </a:p>
        </p:txBody>
      </p:sp>
      <p:sp>
        <p:nvSpPr>
          <p:cNvPr id="6" name="Footer Placeholder 5">
            <a:extLst>
              <a:ext uri="{FF2B5EF4-FFF2-40B4-BE49-F238E27FC236}">
                <a16:creationId xmlns:a16="http://schemas.microsoft.com/office/drawing/2014/main" id="{644E4131-AD64-CCCF-818C-DFA355509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21B55-E289-B28B-3F4E-5EDF75D73C9F}"/>
              </a:ext>
            </a:extLst>
          </p:cNvPr>
          <p:cNvSpPr>
            <a:spLocks noGrp="1"/>
          </p:cNvSpPr>
          <p:nvPr>
            <p:ph type="sldNum" sz="quarter" idx="12"/>
          </p:nvPr>
        </p:nvSpPr>
        <p:spPr/>
        <p:txBody>
          <a:bodyPr/>
          <a:lstStyle/>
          <a:p>
            <a:fld id="{A6CEFE86-963A-4872-9EE7-CE8168D9E278}" type="slidenum">
              <a:rPr lang="en-US" smtClean="0"/>
              <a:t>‹#›</a:t>
            </a:fld>
            <a:endParaRPr lang="en-US"/>
          </a:p>
        </p:txBody>
      </p:sp>
    </p:spTree>
    <p:extLst>
      <p:ext uri="{BB962C8B-B14F-4D97-AF65-F5344CB8AC3E}">
        <p14:creationId xmlns:p14="http://schemas.microsoft.com/office/powerpoint/2010/main" val="279589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6D1F-AA9D-508E-04F6-D3F1418E34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8ED038-A8DC-C094-EBFD-B66D945C7B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BF9B46-C345-1F3F-3105-F0B0CA5D86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730A87-3697-8707-C556-E14C278A02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B2B806-9E9D-3DF0-3838-9B2A079C52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27FD52-D41D-105C-F09E-96B112DD210E}"/>
              </a:ext>
            </a:extLst>
          </p:cNvPr>
          <p:cNvSpPr>
            <a:spLocks noGrp="1"/>
          </p:cNvSpPr>
          <p:nvPr>
            <p:ph type="dt" sz="half" idx="10"/>
          </p:nvPr>
        </p:nvSpPr>
        <p:spPr/>
        <p:txBody>
          <a:bodyPr/>
          <a:lstStyle/>
          <a:p>
            <a:fld id="{5027BA65-6814-4416-848D-AB8A23DB16F4}" type="datetimeFigureOut">
              <a:rPr lang="en-US" smtClean="0"/>
              <a:t>2/11/2026</a:t>
            </a:fld>
            <a:endParaRPr lang="en-US"/>
          </a:p>
        </p:txBody>
      </p:sp>
      <p:sp>
        <p:nvSpPr>
          <p:cNvPr id="8" name="Footer Placeholder 7">
            <a:extLst>
              <a:ext uri="{FF2B5EF4-FFF2-40B4-BE49-F238E27FC236}">
                <a16:creationId xmlns:a16="http://schemas.microsoft.com/office/drawing/2014/main" id="{B82369AB-BE4E-1EA9-7444-2954463313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6B7159-ED19-53C0-53FB-D3A67DBB6427}"/>
              </a:ext>
            </a:extLst>
          </p:cNvPr>
          <p:cNvSpPr>
            <a:spLocks noGrp="1"/>
          </p:cNvSpPr>
          <p:nvPr>
            <p:ph type="sldNum" sz="quarter" idx="12"/>
          </p:nvPr>
        </p:nvSpPr>
        <p:spPr/>
        <p:txBody>
          <a:bodyPr/>
          <a:lstStyle/>
          <a:p>
            <a:fld id="{A6CEFE86-963A-4872-9EE7-CE8168D9E278}" type="slidenum">
              <a:rPr lang="en-US" smtClean="0"/>
              <a:t>‹#›</a:t>
            </a:fld>
            <a:endParaRPr lang="en-US"/>
          </a:p>
        </p:txBody>
      </p:sp>
    </p:spTree>
    <p:extLst>
      <p:ext uri="{BB962C8B-B14F-4D97-AF65-F5344CB8AC3E}">
        <p14:creationId xmlns:p14="http://schemas.microsoft.com/office/powerpoint/2010/main" val="143517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40DE-071F-C6C5-70E7-23250E7890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B3BAD1-305A-45EE-9966-604986EE6C04}"/>
              </a:ext>
            </a:extLst>
          </p:cNvPr>
          <p:cNvSpPr>
            <a:spLocks noGrp="1"/>
          </p:cNvSpPr>
          <p:nvPr>
            <p:ph type="dt" sz="half" idx="10"/>
          </p:nvPr>
        </p:nvSpPr>
        <p:spPr/>
        <p:txBody>
          <a:bodyPr/>
          <a:lstStyle/>
          <a:p>
            <a:fld id="{5027BA65-6814-4416-848D-AB8A23DB16F4}" type="datetimeFigureOut">
              <a:rPr lang="en-US" smtClean="0"/>
              <a:t>2/11/2026</a:t>
            </a:fld>
            <a:endParaRPr lang="en-US"/>
          </a:p>
        </p:txBody>
      </p:sp>
      <p:sp>
        <p:nvSpPr>
          <p:cNvPr id="4" name="Footer Placeholder 3">
            <a:extLst>
              <a:ext uri="{FF2B5EF4-FFF2-40B4-BE49-F238E27FC236}">
                <a16:creationId xmlns:a16="http://schemas.microsoft.com/office/drawing/2014/main" id="{EEBB689D-84E7-6052-43D5-883AEE489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FCD332-8B5C-2E4E-4F44-544927883C2E}"/>
              </a:ext>
            </a:extLst>
          </p:cNvPr>
          <p:cNvSpPr>
            <a:spLocks noGrp="1"/>
          </p:cNvSpPr>
          <p:nvPr>
            <p:ph type="sldNum" sz="quarter" idx="12"/>
          </p:nvPr>
        </p:nvSpPr>
        <p:spPr/>
        <p:txBody>
          <a:bodyPr/>
          <a:lstStyle/>
          <a:p>
            <a:fld id="{A6CEFE86-963A-4872-9EE7-CE8168D9E278}" type="slidenum">
              <a:rPr lang="en-US" smtClean="0"/>
              <a:t>‹#›</a:t>
            </a:fld>
            <a:endParaRPr lang="en-US"/>
          </a:p>
        </p:txBody>
      </p:sp>
    </p:spTree>
    <p:extLst>
      <p:ext uri="{BB962C8B-B14F-4D97-AF65-F5344CB8AC3E}">
        <p14:creationId xmlns:p14="http://schemas.microsoft.com/office/powerpoint/2010/main" val="3222902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750CDA-4904-3580-0C36-367ED54D12ED}"/>
              </a:ext>
            </a:extLst>
          </p:cNvPr>
          <p:cNvSpPr>
            <a:spLocks noGrp="1"/>
          </p:cNvSpPr>
          <p:nvPr>
            <p:ph type="dt" sz="half" idx="10"/>
          </p:nvPr>
        </p:nvSpPr>
        <p:spPr/>
        <p:txBody>
          <a:bodyPr/>
          <a:lstStyle/>
          <a:p>
            <a:fld id="{5027BA65-6814-4416-848D-AB8A23DB16F4}" type="datetimeFigureOut">
              <a:rPr lang="en-US" smtClean="0"/>
              <a:t>2/11/2026</a:t>
            </a:fld>
            <a:endParaRPr lang="en-US"/>
          </a:p>
        </p:txBody>
      </p:sp>
      <p:sp>
        <p:nvSpPr>
          <p:cNvPr id="3" name="Footer Placeholder 2">
            <a:extLst>
              <a:ext uri="{FF2B5EF4-FFF2-40B4-BE49-F238E27FC236}">
                <a16:creationId xmlns:a16="http://schemas.microsoft.com/office/drawing/2014/main" id="{A6BD0029-75E9-CCE1-8A88-38D5A25463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2136F3-D929-8D77-F821-9D766575AD32}"/>
              </a:ext>
            </a:extLst>
          </p:cNvPr>
          <p:cNvSpPr>
            <a:spLocks noGrp="1"/>
          </p:cNvSpPr>
          <p:nvPr>
            <p:ph type="sldNum" sz="quarter" idx="12"/>
          </p:nvPr>
        </p:nvSpPr>
        <p:spPr/>
        <p:txBody>
          <a:bodyPr/>
          <a:lstStyle/>
          <a:p>
            <a:fld id="{A6CEFE86-963A-4872-9EE7-CE8168D9E278}" type="slidenum">
              <a:rPr lang="en-US" smtClean="0"/>
              <a:t>‹#›</a:t>
            </a:fld>
            <a:endParaRPr lang="en-US"/>
          </a:p>
        </p:txBody>
      </p:sp>
    </p:spTree>
    <p:extLst>
      <p:ext uri="{BB962C8B-B14F-4D97-AF65-F5344CB8AC3E}">
        <p14:creationId xmlns:p14="http://schemas.microsoft.com/office/powerpoint/2010/main" val="164503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C09E-8669-1343-B69D-BCC9EB460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278216-1A4B-0384-2E3D-F9089CBBFD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28E9B6-86BF-9E25-1FD5-DDA5E9967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DB552-560E-770C-A68F-D6E0251D0275}"/>
              </a:ext>
            </a:extLst>
          </p:cNvPr>
          <p:cNvSpPr>
            <a:spLocks noGrp="1"/>
          </p:cNvSpPr>
          <p:nvPr>
            <p:ph type="dt" sz="half" idx="10"/>
          </p:nvPr>
        </p:nvSpPr>
        <p:spPr/>
        <p:txBody>
          <a:bodyPr/>
          <a:lstStyle/>
          <a:p>
            <a:fld id="{5027BA65-6814-4416-848D-AB8A23DB16F4}" type="datetimeFigureOut">
              <a:rPr lang="en-US" smtClean="0"/>
              <a:t>2/11/2026</a:t>
            </a:fld>
            <a:endParaRPr lang="en-US"/>
          </a:p>
        </p:txBody>
      </p:sp>
      <p:sp>
        <p:nvSpPr>
          <p:cNvPr id="6" name="Footer Placeholder 5">
            <a:extLst>
              <a:ext uri="{FF2B5EF4-FFF2-40B4-BE49-F238E27FC236}">
                <a16:creationId xmlns:a16="http://schemas.microsoft.com/office/drawing/2014/main" id="{0630F042-39AD-10C6-9B45-3E175B50B0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38592-716D-6CDA-762E-1B30399762FE}"/>
              </a:ext>
            </a:extLst>
          </p:cNvPr>
          <p:cNvSpPr>
            <a:spLocks noGrp="1"/>
          </p:cNvSpPr>
          <p:nvPr>
            <p:ph type="sldNum" sz="quarter" idx="12"/>
          </p:nvPr>
        </p:nvSpPr>
        <p:spPr/>
        <p:txBody>
          <a:bodyPr/>
          <a:lstStyle/>
          <a:p>
            <a:fld id="{A6CEFE86-963A-4872-9EE7-CE8168D9E278}" type="slidenum">
              <a:rPr lang="en-US" smtClean="0"/>
              <a:t>‹#›</a:t>
            </a:fld>
            <a:endParaRPr lang="en-US"/>
          </a:p>
        </p:txBody>
      </p:sp>
    </p:spTree>
    <p:extLst>
      <p:ext uri="{BB962C8B-B14F-4D97-AF65-F5344CB8AC3E}">
        <p14:creationId xmlns:p14="http://schemas.microsoft.com/office/powerpoint/2010/main" val="183344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0BD0-870F-2E5D-9788-6AAC55260D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5CF02F-7C15-6F39-3D7A-DCCA226E8C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18B669-5324-0692-5B95-008574EBB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C8E9FE-9F00-754B-DE4B-98F59B5BA070}"/>
              </a:ext>
            </a:extLst>
          </p:cNvPr>
          <p:cNvSpPr>
            <a:spLocks noGrp="1"/>
          </p:cNvSpPr>
          <p:nvPr>
            <p:ph type="dt" sz="half" idx="10"/>
          </p:nvPr>
        </p:nvSpPr>
        <p:spPr/>
        <p:txBody>
          <a:bodyPr/>
          <a:lstStyle/>
          <a:p>
            <a:fld id="{5027BA65-6814-4416-848D-AB8A23DB16F4}" type="datetimeFigureOut">
              <a:rPr lang="en-US" smtClean="0"/>
              <a:t>2/11/2026</a:t>
            </a:fld>
            <a:endParaRPr lang="en-US"/>
          </a:p>
        </p:txBody>
      </p:sp>
      <p:sp>
        <p:nvSpPr>
          <p:cNvPr id="6" name="Footer Placeholder 5">
            <a:extLst>
              <a:ext uri="{FF2B5EF4-FFF2-40B4-BE49-F238E27FC236}">
                <a16:creationId xmlns:a16="http://schemas.microsoft.com/office/drawing/2014/main" id="{CAB0961D-802B-72A7-F40F-1F2164721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7B4085-3B81-81E6-5FD5-3BBAEDBE22BF}"/>
              </a:ext>
            </a:extLst>
          </p:cNvPr>
          <p:cNvSpPr>
            <a:spLocks noGrp="1"/>
          </p:cNvSpPr>
          <p:nvPr>
            <p:ph type="sldNum" sz="quarter" idx="12"/>
          </p:nvPr>
        </p:nvSpPr>
        <p:spPr/>
        <p:txBody>
          <a:bodyPr/>
          <a:lstStyle/>
          <a:p>
            <a:fld id="{A6CEFE86-963A-4872-9EE7-CE8168D9E278}" type="slidenum">
              <a:rPr lang="en-US" smtClean="0"/>
              <a:t>‹#›</a:t>
            </a:fld>
            <a:endParaRPr lang="en-US"/>
          </a:p>
        </p:txBody>
      </p:sp>
    </p:spTree>
    <p:extLst>
      <p:ext uri="{BB962C8B-B14F-4D97-AF65-F5344CB8AC3E}">
        <p14:creationId xmlns:p14="http://schemas.microsoft.com/office/powerpoint/2010/main" val="7085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CC2B7D-C19C-FDB6-464C-B441BE7A74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FCCEE6-03BF-7304-1207-6A70193D2A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02760-00C3-3345-4615-4015AC1B9C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27BA65-6814-4416-848D-AB8A23DB16F4}" type="datetimeFigureOut">
              <a:rPr lang="en-US" smtClean="0"/>
              <a:t>2/11/2026</a:t>
            </a:fld>
            <a:endParaRPr lang="en-US"/>
          </a:p>
        </p:txBody>
      </p:sp>
      <p:sp>
        <p:nvSpPr>
          <p:cNvPr id="5" name="Footer Placeholder 4">
            <a:extLst>
              <a:ext uri="{FF2B5EF4-FFF2-40B4-BE49-F238E27FC236}">
                <a16:creationId xmlns:a16="http://schemas.microsoft.com/office/drawing/2014/main" id="{6F7DCFEE-570B-FD06-FBEE-0DBC2B6F33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5527E88-AF75-BC6F-D941-7BBD99026C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CEFE86-963A-4872-9EE7-CE8168D9E278}" type="slidenum">
              <a:rPr lang="en-US" smtClean="0"/>
              <a:t>‹#›</a:t>
            </a:fld>
            <a:endParaRPr lang="en-US"/>
          </a:p>
        </p:txBody>
      </p:sp>
    </p:spTree>
    <p:extLst>
      <p:ext uri="{BB962C8B-B14F-4D97-AF65-F5344CB8AC3E}">
        <p14:creationId xmlns:p14="http://schemas.microsoft.com/office/powerpoint/2010/main" val="1276495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03F25A-B7A2-02FE-A4D9-D2B09C8C2EC0}"/>
              </a:ext>
            </a:extLst>
          </p:cNvPr>
          <p:cNvSpPr>
            <a:spLocks noGrp="1"/>
          </p:cNvSpPr>
          <p:nvPr>
            <p:ph type="ctrTitle"/>
          </p:nvPr>
        </p:nvSpPr>
        <p:spPr>
          <a:xfrm>
            <a:off x="1524000" y="1248587"/>
            <a:ext cx="9144000" cy="2387600"/>
          </a:xfrm>
        </p:spPr>
        <p:txBody>
          <a:bodyPr>
            <a:normAutofit/>
          </a:bodyPr>
          <a:lstStyle/>
          <a:p>
            <a:r>
              <a:rPr lang="en-US" sz="6400"/>
              <a:t>Enhanced Barrier Precautions</a:t>
            </a:r>
          </a:p>
        </p:txBody>
      </p:sp>
      <p:sp>
        <p:nvSpPr>
          <p:cNvPr id="3" name="Subtitle 2">
            <a:extLst>
              <a:ext uri="{FF2B5EF4-FFF2-40B4-BE49-F238E27FC236}">
                <a16:creationId xmlns:a16="http://schemas.microsoft.com/office/drawing/2014/main" id="{FA7F81BA-01B8-E00F-93B1-BD4E14BD12B2}"/>
              </a:ext>
            </a:extLst>
          </p:cNvPr>
          <p:cNvSpPr>
            <a:spLocks noGrp="1"/>
          </p:cNvSpPr>
          <p:nvPr>
            <p:ph type="subTitle" idx="1"/>
          </p:nvPr>
        </p:nvSpPr>
        <p:spPr>
          <a:xfrm>
            <a:off x="1524000" y="3820338"/>
            <a:ext cx="9144000" cy="1563686"/>
          </a:xfrm>
        </p:spPr>
        <p:txBody>
          <a:bodyPr>
            <a:normAutofit/>
          </a:bodyPr>
          <a:lstStyle/>
          <a:p>
            <a:r>
              <a:rPr lang="en-US"/>
              <a:t>Faith Gandy &amp; Alyssa Reed</a:t>
            </a:r>
          </a:p>
          <a:p>
            <a:r>
              <a:rPr lang="en-US"/>
              <a:t>Cabell-Huntington Health Department</a:t>
            </a:r>
          </a:p>
          <a:p>
            <a:r>
              <a:rPr lang="en-US"/>
              <a:t>Epidemiologist Infection Prevention Educators </a:t>
            </a:r>
          </a:p>
        </p:txBody>
      </p:sp>
      <p:cxnSp>
        <p:nvCxnSpPr>
          <p:cNvPr id="65" name="Straight Connector 6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81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72DBEBD-5207-B567-71A5-1CCBAB7AC0DE}"/>
              </a:ext>
            </a:extLst>
          </p:cNvPr>
          <p:cNvSpPr>
            <a:spLocks noGrp="1"/>
          </p:cNvSpPr>
          <p:nvPr>
            <p:ph type="title"/>
          </p:nvPr>
        </p:nvSpPr>
        <p:spPr>
          <a:xfrm>
            <a:off x="804672" y="457200"/>
            <a:ext cx="10579608" cy="1188720"/>
          </a:xfrm>
        </p:spPr>
        <p:txBody>
          <a:bodyPr>
            <a:normAutofit/>
          </a:bodyPr>
          <a:lstStyle/>
          <a:p>
            <a:r>
              <a:rPr lang="en-US" sz="3700">
                <a:solidFill>
                  <a:schemeClr val="tx2"/>
                </a:solidFill>
              </a:rPr>
              <a:t>Differences Between Contact Precautions and Enhanced Barrier Precautions</a:t>
            </a:r>
          </a:p>
        </p:txBody>
      </p:sp>
      <p:grpSp>
        <p:nvGrpSpPr>
          <p:cNvPr id="47" name="Group 46">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48" name="Freeform: Shape 47">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1" name="Freeform: Shape 50">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54" name="Freeform: Shape 53">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9" name="Content Placeholder 2">
            <a:extLst>
              <a:ext uri="{FF2B5EF4-FFF2-40B4-BE49-F238E27FC236}">
                <a16:creationId xmlns:a16="http://schemas.microsoft.com/office/drawing/2014/main" id="{B54A8A45-9CDB-7C79-3175-BAD5DA61BA9B}"/>
              </a:ext>
            </a:extLst>
          </p:cNvPr>
          <p:cNvGraphicFramePr>
            <a:graphicFrameLocks noGrp="1"/>
          </p:cNvGraphicFramePr>
          <p:nvPr>
            <p:ph idx="1"/>
            <p:extLst>
              <p:ext uri="{D42A27DB-BD31-4B8C-83A1-F6EECF244321}">
                <p14:modId xmlns:p14="http://schemas.microsoft.com/office/powerpoint/2010/main" val="1983251828"/>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430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F2D74-6092-0737-4614-66C8ADF91AA2}"/>
              </a:ext>
            </a:extLst>
          </p:cNvPr>
          <p:cNvSpPr>
            <a:spLocks noGrp="1"/>
          </p:cNvSpPr>
          <p:nvPr>
            <p:ph type="title"/>
          </p:nvPr>
        </p:nvSpPr>
        <p:spPr>
          <a:xfrm>
            <a:off x="589560" y="856180"/>
            <a:ext cx="4560584" cy="1128068"/>
          </a:xfrm>
        </p:spPr>
        <p:txBody>
          <a:bodyPr anchor="ctr">
            <a:normAutofit/>
          </a:bodyPr>
          <a:lstStyle/>
          <a:p>
            <a:r>
              <a:rPr lang="en-US" sz="3700"/>
              <a:t>What MDROs are Included with EBP?</a:t>
            </a:r>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0CA5A7-DEDC-B676-7C51-910E05469E74}"/>
              </a:ext>
            </a:extLst>
          </p:cNvPr>
          <p:cNvSpPr>
            <a:spLocks noGrp="1"/>
          </p:cNvSpPr>
          <p:nvPr>
            <p:ph idx="1"/>
          </p:nvPr>
        </p:nvSpPr>
        <p:spPr>
          <a:xfrm>
            <a:off x="590719" y="2330505"/>
            <a:ext cx="4559425" cy="3979585"/>
          </a:xfrm>
        </p:spPr>
        <p:txBody>
          <a:bodyPr anchor="ctr">
            <a:normAutofit/>
          </a:bodyPr>
          <a:lstStyle/>
          <a:p>
            <a:r>
              <a:rPr lang="en-US" sz="2000"/>
              <a:t>Pan-resistant organisms</a:t>
            </a:r>
          </a:p>
          <a:p>
            <a:pPr lvl="1"/>
            <a:r>
              <a:rPr lang="en-US" sz="2000"/>
              <a:t>E. Coli </a:t>
            </a:r>
          </a:p>
          <a:p>
            <a:r>
              <a:rPr lang="en-US" sz="2000"/>
              <a:t> Carbapenemase-producing carbapenem-resistant Enterobacterales</a:t>
            </a:r>
          </a:p>
          <a:p>
            <a:r>
              <a:rPr lang="en-US" sz="2000"/>
              <a:t> Carbapenemase-producing carbapenem-resistant Pseudomonas species</a:t>
            </a:r>
          </a:p>
          <a:p>
            <a:r>
              <a:rPr lang="en-US" sz="2000"/>
              <a:t>Carbapenemase-producing carbapenem-resistant Acinetobacter baumannii</a:t>
            </a:r>
          </a:p>
          <a:p>
            <a:r>
              <a:rPr lang="en-US" sz="2000"/>
              <a:t> Candida auris</a:t>
            </a:r>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Microscopic view of algae">
            <a:extLst>
              <a:ext uri="{FF2B5EF4-FFF2-40B4-BE49-F238E27FC236}">
                <a16:creationId xmlns:a16="http://schemas.microsoft.com/office/drawing/2014/main" id="{7DB1B1A0-075F-B257-F932-9913919F22D1}"/>
              </a:ext>
            </a:extLst>
          </p:cNvPr>
          <p:cNvPicPr>
            <a:picLocks noChangeAspect="1"/>
          </p:cNvPicPr>
          <p:nvPr/>
        </p:nvPicPr>
        <p:blipFill>
          <a:blip r:embed="rId2"/>
          <a:srcRect l="8483" r="14148"/>
          <a:stretch/>
        </p:blipFill>
        <p:spPr>
          <a:xfrm>
            <a:off x="5977788" y="799352"/>
            <a:ext cx="5425410" cy="5259296"/>
          </a:xfrm>
          <a:prstGeom prst="rect">
            <a:avLst/>
          </a:prstGeom>
        </p:spPr>
      </p:pic>
    </p:spTree>
    <p:extLst>
      <p:ext uri="{BB962C8B-B14F-4D97-AF65-F5344CB8AC3E}">
        <p14:creationId xmlns:p14="http://schemas.microsoft.com/office/powerpoint/2010/main" val="2304987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A1E1-11A5-EED2-FEE4-7FE00D06D1E8}"/>
              </a:ext>
            </a:extLst>
          </p:cNvPr>
          <p:cNvSpPr>
            <a:spLocks noGrp="1"/>
          </p:cNvSpPr>
          <p:nvPr>
            <p:ph type="title"/>
          </p:nvPr>
        </p:nvSpPr>
        <p:spPr/>
        <p:txBody>
          <a:bodyPr/>
          <a:lstStyle/>
          <a:p>
            <a:r>
              <a:rPr lang="en-US"/>
              <a:t>Why Nursing Homes?</a:t>
            </a:r>
            <a:endParaRPr lang="en-US" dirty="0"/>
          </a:p>
        </p:txBody>
      </p:sp>
      <p:graphicFrame>
        <p:nvGraphicFramePr>
          <p:cNvPr id="7" name="Content Placeholder 2">
            <a:extLst>
              <a:ext uri="{FF2B5EF4-FFF2-40B4-BE49-F238E27FC236}">
                <a16:creationId xmlns:a16="http://schemas.microsoft.com/office/drawing/2014/main" id="{7B86B783-C6DB-AC85-6591-4148B8181EE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5165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BEA24-75F8-9FC0-9F15-1733099815FE}"/>
              </a:ext>
            </a:extLst>
          </p:cNvPr>
          <p:cNvSpPr>
            <a:spLocks noGrp="1"/>
          </p:cNvSpPr>
          <p:nvPr>
            <p:ph type="title"/>
          </p:nvPr>
        </p:nvSpPr>
        <p:spPr>
          <a:xfrm>
            <a:off x="1153618" y="1239927"/>
            <a:ext cx="4008586" cy="4680583"/>
          </a:xfrm>
        </p:spPr>
        <p:txBody>
          <a:bodyPr anchor="ctr">
            <a:normAutofit/>
          </a:bodyPr>
          <a:lstStyle/>
          <a:p>
            <a:r>
              <a:rPr lang="en-US" sz="5200" dirty="0"/>
              <a:t>Conclusion</a:t>
            </a:r>
          </a:p>
        </p:txBody>
      </p:sp>
      <p:sp>
        <p:nvSpPr>
          <p:cNvPr id="3" name="Content Placeholder 2">
            <a:extLst>
              <a:ext uri="{FF2B5EF4-FFF2-40B4-BE49-F238E27FC236}">
                <a16:creationId xmlns:a16="http://schemas.microsoft.com/office/drawing/2014/main" id="{47A802D6-3DD4-7C63-9A87-F95AEE4988B0}"/>
              </a:ext>
            </a:extLst>
          </p:cNvPr>
          <p:cNvSpPr>
            <a:spLocks noGrp="1"/>
          </p:cNvSpPr>
          <p:nvPr>
            <p:ph idx="1"/>
          </p:nvPr>
        </p:nvSpPr>
        <p:spPr>
          <a:xfrm>
            <a:off x="6291923" y="1239927"/>
            <a:ext cx="4971824" cy="4680583"/>
          </a:xfrm>
        </p:spPr>
        <p:txBody>
          <a:bodyPr anchor="ctr">
            <a:normAutofit/>
          </a:bodyPr>
          <a:lstStyle/>
          <a:p>
            <a:r>
              <a:rPr lang="en-US" sz="2000"/>
              <a:t>Threats to nursing home residents; health are changing, and we must adapt to protect them.</a:t>
            </a:r>
          </a:p>
          <a:p>
            <a:r>
              <a:rPr lang="en-US" sz="2000"/>
              <a:t>Multidrug-resistant organisms (MDROs) are a known threat to nursing home residents, these germs can cause serious infections and are often hard to treat. </a:t>
            </a:r>
          </a:p>
          <a:p>
            <a:r>
              <a:rPr lang="en-US" sz="2000"/>
              <a:t>Enhanced Barrier Precautions (EBP) are infection prevention and control practices that can help reduce the spread of MDROs in nursing homes. Together, we can protect residents and stop the spread of germs.</a:t>
            </a:r>
          </a:p>
        </p:txBody>
      </p:sp>
    </p:spTree>
    <p:extLst>
      <p:ext uri="{BB962C8B-B14F-4D97-AF65-F5344CB8AC3E}">
        <p14:creationId xmlns:p14="http://schemas.microsoft.com/office/powerpoint/2010/main" val="387661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845F0-EA40-C49C-634E-5E68FDB79E11}"/>
              </a:ext>
            </a:extLst>
          </p:cNvPr>
          <p:cNvSpPr>
            <a:spLocks noGrp="1"/>
          </p:cNvSpPr>
          <p:nvPr>
            <p:ph type="title"/>
          </p:nvPr>
        </p:nvSpPr>
        <p:spPr>
          <a:xfrm>
            <a:off x="645065" y="1463040"/>
            <a:ext cx="3796306" cy="2690949"/>
          </a:xfrm>
        </p:spPr>
        <p:txBody>
          <a:bodyPr anchor="t">
            <a:normAutofit/>
          </a:bodyPr>
          <a:lstStyle/>
          <a:p>
            <a:r>
              <a:rPr lang="en-US" sz="4800"/>
              <a:t>Resources </a:t>
            </a:r>
          </a:p>
        </p:txBody>
      </p:sp>
      <p:grpSp>
        <p:nvGrpSpPr>
          <p:cNvPr id="38" name="Group 37">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9" name="Rectangle 3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89F86F-75EF-2B77-1D0C-42BFFF5FE45B}"/>
              </a:ext>
            </a:extLst>
          </p:cNvPr>
          <p:cNvSpPr>
            <a:spLocks noGrp="1"/>
          </p:cNvSpPr>
          <p:nvPr>
            <p:ph idx="1"/>
          </p:nvPr>
        </p:nvSpPr>
        <p:spPr>
          <a:xfrm>
            <a:off x="5656218" y="1463039"/>
            <a:ext cx="5542387" cy="4300447"/>
          </a:xfrm>
        </p:spPr>
        <p:txBody>
          <a:bodyPr anchor="t">
            <a:normAutofit fontScale="92500" lnSpcReduction="10000"/>
          </a:bodyPr>
          <a:lstStyle/>
          <a:p>
            <a:r>
              <a:rPr lang="en-US" sz="2200" dirty="0"/>
              <a:t>https://www.cdc.gov/long-term-care-facilities/hcp/prevent-mdro/faqs.html</a:t>
            </a:r>
          </a:p>
          <a:p>
            <a:r>
              <a:rPr lang="en-US" sz="2200" dirty="0"/>
              <a:t>https://hqin.org/resource/enhanced-barrierprecautionstoolkit/#:~:text=This%20toolkit%20serves%20as%20a%20guide%20to%20assist,of%20Enhanced%20Barrier%20Precautions%20in%20Skilled%20Nursing%20Facilities.</a:t>
            </a:r>
          </a:p>
          <a:p>
            <a:r>
              <a:rPr lang="en-US" sz="2200" dirty="0"/>
              <a:t>https://www.train.org/cdctrain/training_plan/3814</a:t>
            </a:r>
          </a:p>
          <a:p>
            <a:r>
              <a:rPr lang="en-US" sz="2200" dirty="0"/>
              <a:t>https://www.cdc.gov/hai/videos/EBP-NH-Animated-English-LowRes.mp4</a:t>
            </a:r>
          </a:p>
          <a:p>
            <a:r>
              <a:rPr lang="en-US" sz="2200" dirty="0"/>
              <a:t>https://portal.ct.gov/dph/hai/multidrugresistant-organisms-mdros-what-are-they</a:t>
            </a:r>
          </a:p>
        </p:txBody>
      </p:sp>
    </p:spTree>
    <p:extLst>
      <p:ext uri="{BB962C8B-B14F-4D97-AF65-F5344CB8AC3E}">
        <p14:creationId xmlns:p14="http://schemas.microsoft.com/office/powerpoint/2010/main" val="2736438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BF23C-07F9-65B0-7AD5-3AD797B8B5E9}"/>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Questions?</a:t>
            </a:r>
          </a:p>
        </p:txBody>
      </p:sp>
      <p:pic>
        <p:nvPicPr>
          <p:cNvPr id="7" name="Graphic 6" descr="Question mark">
            <a:extLst>
              <a:ext uri="{FF2B5EF4-FFF2-40B4-BE49-F238E27FC236}">
                <a16:creationId xmlns:a16="http://schemas.microsoft.com/office/drawing/2014/main" id="{4CD81397-806F-D86E-B338-0CB98D142B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4535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02208-59C2-A631-C33A-3F45524EA62A}"/>
              </a:ext>
            </a:extLst>
          </p:cNvPr>
          <p:cNvSpPr>
            <a:spLocks noGrp="1"/>
          </p:cNvSpPr>
          <p:nvPr>
            <p:ph type="title"/>
          </p:nvPr>
        </p:nvSpPr>
        <p:spPr>
          <a:xfrm>
            <a:off x="838200" y="557188"/>
            <a:ext cx="4862848" cy="5569291"/>
          </a:xfrm>
        </p:spPr>
        <p:txBody>
          <a:bodyPr>
            <a:normAutofit/>
          </a:bodyPr>
          <a:lstStyle/>
          <a:p>
            <a:r>
              <a:rPr lang="en-US" sz="5200"/>
              <a:t>What are Enhanced Barrier Precautions?</a:t>
            </a:r>
          </a:p>
        </p:txBody>
      </p:sp>
      <p:graphicFrame>
        <p:nvGraphicFramePr>
          <p:cNvPr id="5" name="Content Placeholder 2">
            <a:extLst>
              <a:ext uri="{FF2B5EF4-FFF2-40B4-BE49-F238E27FC236}">
                <a16:creationId xmlns:a16="http://schemas.microsoft.com/office/drawing/2014/main" id="{D468D413-B987-DB09-BEC3-A42D35F90E48}"/>
              </a:ext>
            </a:extLst>
          </p:cNvPr>
          <p:cNvGraphicFramePr>
            <a:graphicFrameLocks noGrp="1"/>
          </p:cNvGraphicFramePr>
          <p:nvPr>
            <p:ph idx="1"/>
            <p:extLst>
              <p:ext uri="{D42A27DB-BD31-4B8C-83A1-F6EECF244321}">
                <p14:modId xmlns:p14="http://schemas.microsoft.com/office/powerpoint/2010/main" val="1893756373"/>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333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9AA89-5019-3CE3-C0D7-5A2171908AFC}"/>
              </a:ext>
            </a:extLst>
          </p:cNvPr>
          <p:cNvSpPr>
            <a:spLocks noGrp="1"/>
          </p:cNvSpPr>
          <p:nvPr>
            <p:ph type="title"/>
          </p:nvPr>
        </p:nvSpPr>
        <p:spPr>
          <a:xfrm>
            <a:off x="645065" y="1463040"/>
            <a:ext cx="3796306" cy="2690949"/>
          </a:xfrm>
        </p:spPr>
        <p:txBody>
          <a:bodyPr anchor="t">
            <a:normAutofit/>
          </a:bodyPr>
          <a:lstStyle/>
          <a:p>
            <a:r>
              <a:rPr lang="en-US" dirty="0"/>
              <a:t>What are Multidrug-resistant Organisms?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314947-ACE3-879B-EC6D-683A73E2FC1B}"/>
              </a:ext>
            </a:extLst>
          </p:cNvPr>
          <p:cNvSpPr>
            <a:spLocks noGrp="1"/>
          </p:cNvSpPr>
          <p:nvPr>
            <p:ph idx="1"/>
          </p:nvPr>
        </p:nvSpPr>
        <p:spPr>
          <a:xfrm>
            <a:off x="5656218" y="1463039"/>
            <a:ext cx="5542387" cy="4300447"/>
          </a:xfrm>
        </p:spPr>
        <p:txBody>
          <a:bodyPr anchor="t">
            <a:normAutofit/>
          </a:bodyPr>
          <a:lstStyle/>
          <a:p>
            <a:r>
              <a:rPr lang="en-US" sz="1700" dirty="0"/>
              <a:t>Multidrug-resistant organisms are bacteria that have become resistant to certain antibiotics, and these antibiotics can no longer be used to control or kill the bacteria. </a:t>
            </a:r>
          </a:p>
          <a:p>
            <a:r>
              <a:rPr lang="en-US" sz="1700" dirty="0"/>
              <a:t>Multidrug-resistant organisms are found mainly in hospitals and long-term care facilities. They often affect people who are older or very ill and can cause bad infections.</a:t>
            </a:r>
          </a:p>
          <a:p>
            <a:r>
              <a:rPr lang="en-US" sz="1700" dirty="0"/>
              <a:t>Most often, MDROs spread from patient to patient on the hands of healthcare workers. They can also spread on objects such as medication cart handles, bed rails, bedside tables, IV poles, and catheters (soft tubes placed in the body), to name a few. They can also spread person-to-person through direct contact (touching oozing sores, for instance).</a:t>
            </a:r>
          </a:p>
        </p:txBody>
      </p:sp>
    </p:spTree>
    <p:extLst>
      <p:ext uri="{BB962C8B-B14F-4D97-AF65-F5344CB8AC3E}">
        <p14:creationId xmlns:p14="http://schemas.microsoft.com/office/powerpoint/2010/main" val="2870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78DACA-0383-583A-0794-E1EA554B75EB}"/>
              </a:ext>
            </a:extLst>
          </p:cNvPr>
          <p:cNvSpPr>
            <a:spLocks noGrp="1"/>
          </p:cNvSpPr>
          <p:nvPr>
            <p:ph type="title"/>
          </p:nvPr>
        </p:nvSpPr>
        <p:spPr>
          <a:xfrm>
            <a:off x="645064" y="525982"/>
            <a:ext cx="4282983" cy="1200361"/>
          </a:xfrm>
        </p:spPr>
        <p:txBody>
          <a:bodyPr anchor="b">
            <a:normAutofit/>
          </a:bodyPr>
          <a:lstStyle/>
          <a:p>
            <a:r>
              <a:rPr lang="en-US" sz="3600"/>
              <a:t>What are Standard Precautions?</a:t>
            </a:r>
          </a:p>
        </p:txBody>
      </p:sp>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482F43-96BA-8AD0-A42F-D6701C531515}"/>
              </a:ext>
            </a:extLst>
          </p:cNvPr>
          <p:cNvSpPr>
            <a:spLocks noGrp="1"/>
          </p:cNvSpPr>
          <p:nvPr>
            <p:ph idx="1"/>
          </p:nvPr>
        </p:nvSpPr>
        <p:spPr>
          <a:xfrm>
            <a:off x="645066" y="2031101"/>
            <a:ext cx="4282984" cy="3511943"/>
          </a:xfrm>
        </p:spPr>
        <p:txBody>
          <a:bodyPr anchor="ctr">
            <a:normAutofit/>
          </a:bodyPr>
          <a:lstStyle/>
          <a:p>
            <a:r>
              <a:rPr lang="en-US" sz="1800"/>
              <a:t>Used with all resident care based on assessment of risk to protect healthcare providers and prevent spread of infections</a:t>
            </a:r>
          </a:p>
          <a:p>
            <a:r>
              <a:rPr lang="en-US" sz="1800"/>
              <a:t>Standard precaution practices:</a:t>
            </a:r>
          </a:p>
          <a:p>
            <a:pPr lvl="1"/>
            <a:r>
              <a:rPr lang="en-US" sz="1800"/>
              <a:t>Hand hygiene </a:t>
            </a:r>
          </a:p>
          <a:p>
            <a:pPr lvl="1"/>
            <a:r>
              <a:rPr lang="en-US" sz="1800"/>
              <a:t>Use of PPE</a:t>
            </a:r>
          </a:p>
          <a:p>
            <a:pPr lvl="1"/>
            <a:r>
              <a:rPr lang="en-US" sz="1800"/>
              <a:t>Handling needles/sharps safely </a:t>
            </a:r>
          </a:p>
          <a:p>
            <a:pPr lvl="1"/>
            <a:r>
              <a:rPr lang="en-US" sz="1800"/>
              <a:t>Safe injection practices</a:t>
            </a:r>
          </a:p>
          <a:p>
            <a:pPr lvl="1"/>
            <a:r>
              <a:rPr lang="en-US" sz="1800"/>
              <a:t>Ensure appropriate patient placement, etc.</a:t>
            </a:r>
          </a:p>
          <a:p>
            <a:pPr lvl="1"/>
            <a:endParaRPr lang="en-US" sz="1800"/>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eople holding hands">
            <a:extLst>
              <a:ext uri="{FF2B5EF4-FFF2-40B4-BE49-F238E27FC236}">
                <a16:creationId xmlns:a16="http://schemas.microsoft.com/office/drawing/2014/main" id="{9E756F07-5488-C2F4-6350-1AC9DB8A1964}"/>
              </a:ext>
            </a:extLst>
          </p:cNvPr>
          <p:cNvPicPr>
            <a:picLocks noChangeAspect="1"/>
          </p:cNvPicPr>
          <p:nvPr/>
        </p:nvPicPr>
        <p:blipFill>
          <a:blip r:embed="rId2"/>
          <a:srcRect l="29751" r="17589" b="-2"/>
          <a:stretch/>
        </p:blipFill>
        <p:spPr>
          <a:xfrm>
            <a:off x="6701644" y="650494"/>
            <a:ext cx="4200206" cy="5324142"/>
          </a:xfrm>
          <a:prstGeom prst="rect">
            <a:avLst/>
          </a:prstGeom>
        </p:spPr>
      </p:pic>
    </p:spTree>
    <p:extLst>
      <p:ext uri="{BB962C8B-B14F-4D97-AF65-F5344CB8AC3E}">
        <p14:creationId xmlns:p14="http://schemas.microsoft.com/office/powerpoint/2010/main" val="38364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54DB2-7DC3-4290-D678-1370F18F4390}"/>
              </a:ext>
            </a:extLst>
          </p:cNvPr>
          <p:cNvSpPr>
            <a:spLocks noGrp="1"/>
          </p:cNvSpPr>
          <p:nvPr>
            <p:ph type="title"/>
          </p:nvPr>
        </p:nvSpPr>
        <p:spPr>
          <a:xfrm>
            <a:off x="645064" y="525982"/>
            <a:ext cx="4282983" cy="1200361"/>
          </a:xfrm>
        </p:spPr>
        <p:txBody>
          <a:bodyPr anchor="b">
            <a:normAutofit/>
          </a:bodyPr>
          <a:lstStyle/>
          <a:p>
            <a:r>
              <a:rPr lang="en-US" sz="3600"/>
              <a:t>Enhanced Barrier Precautions (EBP)</a:t>
            </a:r>
          </a:p>
        </p:txBody>
      </p:sp>
      <p:sp>
        <p:nvSpPr>
          <p:cNvPr id="34" name="Rectangle 3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DA2AD7-ED60-A82D-A991-849EFEBEF4F3}"/>
              </a:ext>
            </a:extLst>
          </p:cNvPr>
          <p:cNvSpPr>
            <a:spLocks noGrp="1"/>
          </p:cNvSpPr>
          <p:nvPr>
            <p:ph idx="1"/>
          </p:nvPr>
        </p:nvSpPr>
        <p:spPr>
          <a:xfrm>
            <a:off x="645066" y="2031101"/>
            <a:ext cx="4282984" cy="3511943"/>
          </a:xfrm>
        </p:spPr>
        <p:txBody>
          <a:bodyPr anchor="ctr">
            <a:normAutofit/>
          </a:bodyPr>
          <a:lstStyle/>
          <a:p>
            <a:r>
              <a:rPr lang="en-US" sz="1700"/>
              <a:t>Use EBP when performing high-contact resident care activities and for residents who meet criteria the use of EBP:</a:t>
            </a:r>
          </a:p>
          <a:p>
            <a:pPr lvl="1"/>
            <a:r>
              <a:rPr lang="en-US" sz="1700"/>
              <a:t>Includes the use of gown and gloves</a:t>
            </a:r>
          </a:p>
          <a:p>
            <a:pPr lvl="1"/>
            <a:r>
              <a:rPr lang="en-US" sz="1700"/>
              <a:t>Resident does not need a private room </a:t>
            </a:r>
          </a:p>
          <a:p>
            <a:pPr lvl="1"/>
            <a:r>
              <a:rPr lang="en-US" sz="1700"/>
              <a:t>Resident may participate in communal activities and is not restricted to room</a:t>
            </a:r>
          </a:p>
          <a:p>
            <a:pPr lvl="1"/>
            <a:r>
              <a:rPr lang="en-US" sz="1700"/>
              <a:t>Intended to be used for the resident’s entire length of stay in the facility </a:t>
            </a:r>
          </a:p>
        </p:txBody>
      </p:sp>
      <p:sp>
        <p:nvSpPr>
          <p:cNvPr id="36" name="Rectangle 3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10;&#10;AI-generated content may be incorrect.">
            <a:extLst>
              <a:ext uri="{FF2B5EF4-FFF2-40B4-BE49-F238E27FC236}">
                <a16:creationId xmlns:a16="http://schemas.microsoft.com/office/drawing/2014/main" id="{B62742D8-8DFA-A1D3-6F30-789EC85AAC44}"/>
              </a:ext>
            </a:extLst>
          </p:cNvPr>
          <p:cNvPicPr>
            <a:picLocks noChangeAspect="1"/>
          </p:cNvPicPr>
          <p:nvPr/>
        </p:nvPicPr>
        <p:blipFill>
          <a:blip r:embed="rId3"/>
          <a:stretch>
            <a:fillRect/>
          </a:stretch>
        </p:blipFill>
        <p:spPr>
          <a:xfrm>
            <a:off x="6805194" y="650494"/>
            <a:ext cx="3993106" cy="5324142"/>
          </a:xfrm>
          <a:prstGeom prst="rect">
            <a:avLst/>
          </a:prstGeom>
        </p:spPr>
      </p:pic>
    </p:spTree>
    <p:extLst>
      <p:ext uri="{BB962C8B-B14F-4D97-AF65-F5344CB8AC3E}">
        <p14:creationId xmlns:p14="http://schemas.microsoft.com/office/powerpoint/2010/main" val="318172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474C1-263E-8353-6457-0E8AA4068396}"/>
              </a:ext>
            </a:extLst>
          </p:cNvPr>
          <p:cNvSpPr>
            <a:spLocks noGrp="1"/>
          </p:cNvSpPr>
          <p:nvPr>
            <p:ph type="title"/>
          </p:nvPr>
        </p:nvSpPr>
        <p:spPr>
          <a:xfrm>
            <a:off x="589560" y="856180"/>
            <a:ext cx="4560584" cy="1128068"/>
          </a:xfrm>
        </p:spPr>
        <p:txBody>
          <a:bodyPr anchor="ctr">
            <a:normAutofit/>
          </a:bodyPr>
          <a:lstStyle/>
          <a:p>
            <a:r>
              <a:rPr lang="en-US" sz="2500"/>
              <a:t>What are the differences between Enhanced Barrier Precautions and Standard Precautions?</a:t>
            </a:r>
          </a:p>
        </p:txBody>
      </p:sp>
      <p:grpSp>
        <p:nvGrpSpPr>
          <p:cNvPr id="36" name="Group 3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7" name="Rectangle 3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584DAA-E7E4-4565-6B7A-BE3F7CD78D4C}"/>
              </a:ext>
            </a:extLst>
          </p:cNvPr>
          <p:cNvSpPr>
            <a:spLocks noGrp="1"/>
          </p:cNvSpPr>
          <p:nvPr>
            <p:ph idx="1"/>
          </p:nvPr>
        </p:nvSpPr>
        <p:spPr>
          <a:xfrm>
            <a:off x="590719" y="2330505"/>
            <a:ext cx="4559425" cy="3979585"/>
          </a:xfrm>
        </p:spPr>
        <p:txBody>
          <a:bodyPr anchor="ctr">
            <a:normAutofit/>
          </a:bodyPr>
          <a:lstStyle/>
          <a:p>
            <a:r>
              <a:rPr lang="en-US" sz="1900" dirty="0"/>
              <a:t>Enhanced Barrier Precautions are recommended for residents known to be colonized or infected with a MDRO as well as those at increased risk of MDRO acquisition (e.g., residents with wounds or indwelling medical devices).</a:t>
            </a:r>
          </a:p>
          <a:p>
            <a:r>
              <a:rPr lang="en-US" sz="1900" dirty="0"/>
              <a:t>Standard Precautions still apply while using Enhanced Barrier Precautions. </a:t>
            </a:r>
          </a:p>
        </p:txBody>
      </p:sp>
      <p:sp>
        <p:nvSpPr>
          <p:cNvPr id="42" name="Rectangle 4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spraying sanitizer">
            <a:extLst>
              <a:ext uri="{FF2B5EF4-FFF2-40B4-BE49-F238E27FC236}">
                <a16:creationId xmlns:a16="http://schemas.microsoft.com/office/drawing/2014/main" id="{B3B98BC2-D6B5-82A9-F213-EC190D798947}"/>
              </a:ext>
            </a:extLst>
          </p:cNvPr>
          <p:cNvPicPr>
            <a:picLocks noChangeAspect="1"/>
          </p:cNvPicPr>
          <p:nvPr/>
        </p:nvPicPr>
        <p:blipFill>
          <a:blip r:embed="rId3"/>
          <a:srcRect l="2639" r="28503" b="1"/>
          <a:stretch/>
        </p:blipFill>
        <p:spPr>
          <a:xfrm>
            <a:off x="5977788" y="799352"/>
            <a:ext cx="5425410" cy="5259296"/>
          </a:xfrm>
          <a:prstGeom prst="rect">
            <a:avLst/>
          </a:prstGeom>
        </p:spPr>
      </p:pic>
    </p:spTree>
    <p:extLst>
      <p:ext uri="{BB962C8B-B14F-4D97-AF65-F5344CB8AC3E}">
        <p14:creationId xmlns:p14="http://schemas.microsoft.com/office/powerpoint/2010/main" val="1787015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FCD25B9-6D77-F001-EAC2-06DCA314778A}"/>
              </a:ext>
            </a:extLst>
          </p:cNvPr>
          <p:cNvSpPr>
            <a:spLocks noGrp="1"/>
          </p:cNvSpPr>
          <p:nvPr>
            <p:ph type="title"/>
          </p:nvPr>
        </p:nvSpPr>
        <p:spPr>
          <a:xfrm>
            <a:off x="804672" y="457200"/>
            <a:ext cx="10579608" cy="1188720"/>
          </a:xfrm>
        </p:spPr>
        <p:txBody>
          <a:bodyPr>
            <a:normAutofit/>
          </a:bodyPr>
          <a:lstStyle/>
          <a:p>
            <a:r>
              <a:rPr lang="en-US" sz="4000" dirty="0">
                <a:solidFill>
                  <a:schemeClr val="tx2"/>
                </a:solidFill>
              </a:rPr>
              <a:t>What are High-Contact Resident Care Activities?</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3EEAAB90-6FDB-0159-780D-1BE4F2118DFF}"/>
              </a:ext>
            </a:extLst>
          </p:cNvPr>
          <p:cNvGraphicFramePr>
            <a:graphicFrameLocks noGrp="1"/>
          </p:cNvGraphicFramePr>
          <p:nvPr>
            <p:ph idx="1"/>
            <p:extLst>
              <p:ext uri="{D42A27DB-BD31-4B8C-83A1-F6EECF244321}">
                <p14:modId xmlns:p14="http://schemas.microsoft.com/office/powerpoint/2010/main" val="1728079975"/>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013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042CA-2BDD-FA96-E69E-EF04DABEA05D}"/>
              </a:ext>
            </a:extLst>
          </p:cNvPr>
          <p:cNvSpPr>
            <a:spLocks noGrp="1"/>
          </p:cNvSpPr>
          <p:nvPr>
            <p:ph type="title"/>
          </p:nvPr>
        </p:nvSpPr>
        <p:spPr>
          <a:xfrm>
            <a:off x="589560" y="856180"/>
            <a:ext cx="4560584" cy="1128068"/>
          </a:xfrm>
        </p:spPr>
        <p:txBody>
          <a:bodyPr anchor="ctr">
            <a:normAutofit/>
          </a:bodyPr>
          <a:lstStyle/>
          <a:p>
            <a:r>
              <a:rPr lang="en-US" sz="2800"/>
              <a:t>When Should I Use Enhanced Barrier Precautions?</a:t>
            </a:r>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37B78D-046C-5841-84BE-95C3AA8F513D}"/>
              </a:ext>
            </a:extLst>
          </p:cNvPr>
          <p:cNvSpPr>
            <a:spLocks noGrp="1"/>
          </p:cNvSpPr>
          <p:nvPr>
            <p:ph idx="1"/>
          </p:nvPr>
        </p:nvSpPr>
        <p:spPr>
          <a:xfrm>
            <a:off x="590719" y="2330505"/>
            <a:ext cx="4559425" cy="3979585"/>
          </a:xfrm>
        </p:spPr>
        <p:txBody>
          <a:bodyPr anchor="ctr">
            <a:normAutofit/>
          </a:bodyPr>
          <a:lstStyle/>
          <a:p>
            <a:r>
              <a:rPr lang="en-US" sz="2000" dirty="0"/>
              <a:t>Infection or colonization with an MDRO </a:t>
            </a:r>
            <a:r>
              <a:rPr lang="en-US" sz="2000" i="1" dirty="0"/>
              <a:t>when contact precautions do not apply</a:t>
            </a:r>
          </a:p>
          <a:p>
            <a:r>
              <a:rPr lang="en-US" sz="2000" dirty="0"/>
              <a:t>Wounds</a:t>
            </a:r>
          </a:p>
          <a:p>
            <a:r>
              <a:rPr lang="en-US" sz="2000" dirty="0"/>
              <a:t>Indwelling medical devices (central line, urinary catheter, feeding tube, tracheostomy, ventilator)</a:t>
            </a:r>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masks and hand sanitizer">
            <a:extLst>
              <a:ext uri="{FF2B5EF4-FFF2-40B4-BE49-F238E27FC236}">
                <a16:creationId xmlns:a16="http://schemas.microsoft.com/office/drawing/2014/main" id="{1F22A7E4-95DE-7C5A-7574-7A9DF3363086}"/>
              </a:ext>
            </a:extLst>
          </p:cNvPr>
          <p:cNvPicPr>
            <a:picLocks noChangeAspect="1"/>
          </p:cNvPicPr>
          <p:nvPr/>
        </p:nvPicPr>
        <p:blipFill>
          <a:blip r:embed="rId2"/>
          <a:srcRect l="17091" r="14052" b="1"/>
          <a:stretch/>
        </p:blipFill>
        <p:spPr>
          <a:xfrm>
            <a:off x="5977788" y="799352"/>
            <a:ext cx="5425410" cy="5259296"/>
          </a:xfrm>
          <a:prstGeom prst="rect">
            <a:avLst/>
          </a:prstGeom>
        </p:spPr>
      </p:pic>
    </p:spTree>
    <p:extLst>
      <p:ext uri="{BB962C8B-B14F-4D97-AF65-F5344CB8AC3E}">
        <p14:creationId xmlns:p14="http://schemas.microsoft.com/office/powerpoint/2010/main" val="644848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7599D9-1A67-465A-533C-961B81589F3B}"/>
              </a:ext>
            </a:extLst>
          </p:cNvPr>
          <p:cNvSpPr>
            <a:spLocks noGrp="1"/>
          </p:cNvSpPr>
          <p:nvPr>
            <p:ph type="title"/>
          </p:nvPr>
        </p:nvSpPr>
        <p:spPr>
          <a:xfrm>
            <a:off x="1043631" y="809898"/>
            <a:ext cx="9942716" cy="1554480"/>
          </a:xfrm>
        </p:spPr>
        <p:txBody>
          <a:bodyPr anchor="ctr">
            <a:normAutofit/>
          </a:bodyPr>
          <a:lstStyle/>
          <a:p>
            <a:r>
              <a:rPr lang="en-US" sz="3400" dirty="0"/>
              <a:t>When Should Staff use Contact Precautions vs Enhanced Barrier Precautions for a resident with a MDRO?</a:t>
            </a:r>
          </a:p>
        </p:txBody>
      </p:sp>
      <p:sp>
        <p:nvSpPr>
          <p:cNvPr id="3" name="Content Placeholder 2">
            <a:extLst>
              <a:ext uri="{FF2B5EF4-FFF2-40B4-BE49-F238E27FC236}">
                <a16:creationId xmlns:a16="http://schemas.microsoft.com/office/drawing/2014/main" id="{08A21435-4C54-F2DB-03E3-4113DE65B4BF}"/>
              </a:ext>
            </a:extLst>
          </p:cNvPr>
          <p:cNvSpPr>
            <a:spLocks noGrp="1"/>
          </p:cNvSpPr>
          <p:nvPr>
            <p:ph idx="1"/>
          </p:nvPr>
        </p:nvSpPr>
        <p:spPr>
          <a:xfrm>
            <a:off x="1045028" y="3017522"/>
            <a:ext cx="9941319" cy="3124658"/>
          </a:xfrm>
        </p:spPr>
        <p:txBody>
          <a:bodyPr anchor="ctr">
            <a:normAutofit/>
          </a:bodyPr>
          <a:lstStyle/>
          <a:p>
            <a:r>
              <a:rPr lang="en-US" sz="2400" dirty="0"/>
              <a:t>Contact Precautions should be used for all residents infected or colonized with an MDRO who also have:</a:t>
            </a:r>
          </a:p>
          <a:p>
            <a:pPr lvl="1"/>
            <a:r>
              <a:rPr lang="en-US" dirty="0"/>
              <a:t>Presence of acute diarrhea</a:t>
            </a:r>
          </a:p>
          <a:p>
            <a:pPr lvl="1"/>
            <a:r>
              <a:rPr lang="en-US" dirty="0"/>
              <a:t>Draining wounds or other sites of secretions or excretions that are unable to be covered or contained or for a limited period during a suspected or confirmed MDRO outbreak investigation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26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cc77d279-1fa0-40a0-abb2-37db48c0ffa6" xsi:nil="true"/>
    <TaxCatchAll xmlns="e209160b-8f1d-4f88-8f36-0344f8a4efa6" xsi:nil="true"/>
    <_ip_UnifiedCompliancePolicyProperties xmlns="http://schemas.microsoft.com/sharepoint/v3" xsi:nil="true"/>
    <Notes xmlns="cc77d279-1fa0-40a0-abb2-37db48c0ffa6" xsi:nil="true"/>
    <lcf76f155ced4ddcb4097134ff3c332f xmlns="cc77d279-1fa0-40a0-abb2-37db48c0ffa6">
      <Terms xmlns="http://schemas.microsoft.com/office/infopath/2007/PartnerControls"/>
    </lcf76f155ced4ddcb4097134ff3c332f>
    <HealthDept xmlns="cc77d279-1fa0-40a0-abb2-37db48c0ffa6" xsi:nil="true"/>
    <ProjectStatus xmlns="cc77d279-1fa0-40a0-abb2-37db48c0ffa6">Active</Project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FAA786E8BDDE478B525A67C88EB582" ma:contentTypeVersion="26" ma:contentTypeDescription="Create a new document." ma:contentTypeScope="" ma:versionID="e4186d0b4962ce505e47e05418a897dc">
  <xsd:schema xmlns:xsd="http://www.w3.org/2001/XMLSchema" xmlns:xs="http://www.w3.org/2001/XMLSchema" xmlns:p="http://schemas.microsoft.com/office/2006/metadata/properties" xmlns:ns1="http://schemas.microsoft.com/sharepoint/v3" xmlns:ns2="cc77d279-1fa0-40a0-abb2-37db48c0ffa6" xmlns:ns3="e209160b-8f1d-4f88-8f36-0344f8a4efa6" targetNamespace="http://schemas.microsoft.com/office/2006/metadata/properties" ma:root="true" ma:fieldsID="b5f08ea6afbf78d0d4ebedb419c0b1e1" ns1:_="" ns2:_="" ns3:_="">
    <xsd:import namespace="http://schemas.microsoft.com/sharepoint/v3"/>
    <xsd:import namespace="cc77d279-1fa0-40a0-abb2-37db48c0ffa6"/>
    <xsd:import namespace="e209160b-8f1d-4f88-8f36-0344f8a4ef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_Flow_SignoffStatu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Notes" minOccurs="0"/>
                <xsd:element ref="ns2:MediaServiceBillingMetadata" minOccurs="0"/>
                <xsd:element ref="ns1:_ip_UnifiedCompliancePolicyProperties" minOccurs="0"/>
                <xsd:element ref="ns1:_ip_UnifiedCompliancePolicyUIAction" minOccurs="0"/>
                <xsd:element ref="ns2:HealthDept" minOccurs="0"/>
                <xsd:element ref="ns2:Project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77d279-1fa0-40a0-abb2-37db48c0f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4c5ea74-d56c-488c-8f42-661e14919e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Notes" ma:index="27" nillable="true" ma:displayName="Notes" ma:format="Dropdown" ma:internalName="Notes">
      <xsd:simpleType>
        <xsd:restriction base="dms:Text">
          <xsd:maxLength value="255"/>
        </xsd:restriction>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HealthDept" ma:index="31" nillable="true" ma:displayName="Health Dept" ma:format="Dropdown" ma:internalName="HealthDept">
      <xsd:simpleType>
        <xsd:restriction base="dms:Text">
          <xsd:maxLength value="255"/>
        </xsd:restriction>
      </xsd:simpleType>
    </xsd:element>
    <xsd:element name="ProjectStatus" ma:index="32" nillable="true" ma:displayName="Project Status" ma:default="Active" ma:format="Dropdown" ma:internalName="ProjectStatus">
      <xsd:simpleType>
        <xsd:restriction base="dms:Choice">
          <xsd:enumeration value="Active"/>
          <xsd:enumeration value="Inactive"/>
          <xsd:enumeration value="Closed"/>
        </xsd:restriction>
      </xsd:simpleType>
    </xsd:element>
  </xsd:schema>
  <xsd:schema xmlns:xsd="http://www.w3.org/2001/XMLSchema" xmlns:xs="http://www.w3.org/2001/XMLSchema" xmlns:dms="http://schemas.microsoft.com/office/2006/documentManagement/types" xmlns:pc="http://schemas.microsoft.com/office/infopath/2007/PartnerControls" targetNamespace="e209160b-8f1d-4f88-8f36-0344f8a4efa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5686d4f-eaba-40c5-a65c-2038e412c9a1}" ma:internalName="TaxCatchAll" ma:showField="CatchAllData" ma:web="e209160b-8f1d-4f88-8f36-0344f8a4ef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9B5C2A-ACCD-4DD0-8193-4AA77D40C5B8}">
  <ds:schemaRefs>
    <ds:schemaRef ds:uri="http://schemas.microsoft.com/sharepoint/v3/contenttype/forms"/>
  </ds:schemaRefs>
</ds:datastoreItem>
</file>

<file path=customXml/itemProps2.xml><?xml version="1.0" encoding="utf-8"?>
<ds:datastoreItem xmlns:ds="http://schemas.openxmlformats.org/officeDocument/2006/customXml" ds:itemID="{14E6B2C1-4ACF-48F6-A941-3797CC42EE7B}">
  <ds:schemaRefs>
    <ds:schemaRef ds:uri="17d8fa0e-f4ce-4fd7-8120-a47edbf348e8"/>
    <ds:schemaRef ds:uri="http://schemas.openxmlformats.org/package/2006/metadata/core-properties"/>
    <ds:schemaRef ds:uri="http://schemas.microsoft.com/office/2006/metadata/properties"/>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schemas.microsoft.com/sharepoint/v3"/>
    <ds:schemaRef ds:uri="cc77d279-1fa0-40a0-abb2-37db48c0ffa6"/>
    <ds:schemaRef ds:uri="e209160b-8f1d-4f88-8f36-0344f8a4efa6"/>
  </ds:schemaRefs>
</ds:datastoreItem>
</file>

<file path=customXml/itemProps3.xml><?xml version="1.0" encoding="utf-8"?>
<ds:datastoreItem xmlns:ds="http://schemas.openxmlformats.org/officeDocument/2006/customXml" ds:itemID="{F0A46871-3FD6-4111-A8A6-AEC91FF10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77d279-1fa0-40a0-abb2-37db48c0ffa6"/>
    <ds:schemaRef ds:uri="e209160b-8f1d-4f88-8f36-0344f8a4e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9375ee4-70df-4c16-b1b4-20541e334ac2}" enabled="0" method="" siteId="{f9375ee4-70df-4c16-b1b4-20541e334ac2}" removed="1"/>
</clbl:labelList>
</file>

<file path=docProps/app.xml><?xml version="1.0" encoding="utf-8"?>
<Properties xmlns="http://schemas.openxmlformats.org/officeDocument/2006/extended-properties" xmlns:vt="http://schemas.openxmlformats.org/officeDocument/2006/docPropsVTypes">
  <TotalTime>170</TotalTime>
  <Words>1015</Words>
  <Application>Microsoft Office PowerPoint</Application>
  <PresentationFormat>Widescreen</PresentationFormat>
  <Paragraphs>92</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Enhanced Barrier Precautions</vt:lpstr>
      <vt:lpstr>What are Enhanced Barrier Precautions?</vt:lpstr>
      <vt:lpstr>What are Multidrug-resistant Organisms? </vt:lpstr>
      <vt:lpstr>What are Standard Precautions?</vt:lpstr>
      <vt:lpstr>Enhanced Barrier Precautions (EBP)</vt:lpstr>
      <vt:lpstr>What are the differences between Enhanced Barrier Precautions and Standard Precautions?</vt:lpstr>
      <vt:lpstr>What are High-Contact Resident Care Activities?</vt:lpstr>
      <vt:lpstr>When Should I Use Enhanced Barrier Precautions?</vt:lpstr>
      <vt:lpstr>When Should Staff use Contact Precautions vs Enhanced Barrier Precautions for a resident with a MDRO?</vt:lpstr>
      <vt:lpstr>Differences Between Contact Precautions and Enhanced Barrier Precautions</vt:lpstr>
      <vt:lpstr>What MDROs are Included with EBP?</vt:lpstr>
      <vt:lpstr>Why Nursing Homes?</vt:lpstr>
      <vt:lpstr>Conclusion</vt:lpstr>
      <vt:lpstr>Resources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Faith Gandy.</dc:creator>
  <cp:lastModifiedBy>Alyssa Reed</cp:lastModifiedBy>
  <cp:revision>6</cp:revision>
  <dcterms:created xsi:type="dcterms:W3CDTF">2025-05-07T16:31:51Z</dcterms:created>
  <dcterms:modified xsi:type="dcterms:W3CDTF">2026-02-11T16:16:17Z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0x01010027FAA786E8BDDE478B525A67C88EB582</vt:lpwstr>
  </property>
  <property fmtid="{D5CDD505-2E9C-101B-9397-08002B2CF9AE}" pid="3" name="MediaServiceImageTags">
    <vt:lpwstr/>
  </property>
</Properties>
</file>