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notesSlides/notesSlide2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3.xml" ContentType="application/vnd.openxmlformats-officedocument.presentationml.notesSlide+xml"/>
  <Override PartName="/ppt/ink/ink6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3"/>
  </p:notesMasterIdLst>
  <p:sldIdLst>
    <p:sldId id="256" r:id="rId5"/>
    <p:sldId id="272" r:id="rId6"/>
    <p:sldId id="266" r:id="rId7"/>
    <p:sldId id="284" r:id="rId8"/>
    <p:sldId id="270" r:id="rId9"/>
    <p:sldId id="269" r:id="rId10"/>
    <p:sldId id="276" r:id="rId11"/>
    <p:sldId id="274" r:id="rId12"/>
    <p:sldId id="268" r:id="rId13"/>
    <p:sldId id="285" r:id="rId14"/>
    <p:sldId id="271" r:id="rId15"/>
    <p:sldId id="267" r:id="rId16"/>
    <p:sldId id="259" r:id="rId17"/>
    <p:sldId id="273" r:id="rId18"/>
    <p:sldId id="289" r:id="rId19"/>
    <p:sldId id="260" r:id="rId20"/>
    <p:sldId id="280" r:id="rId21"/>
    <p:sldId id="286" r:id="rId22"/>
    <p:sldId id="277" r:id="rId23"/>
    <p:sldId id="275" r:id="rId24"/>
    <p:sldId id="287" r:id="rId25"/>
    <p:sldId id="281" r:id="rId26"/>
    <p:sldId id="279" r:id="rId27"/>
    <p:sldId id="283" r:id="rId28"/>
    <p:sldId id="291" r:id="rId29"/>
    <p:sldId id="292" r:id="rId30"/>
    <p:sldId id="288" r:id="rId31"/>
    <p:sldId id="282" r:id="rId32"/>
  </p:sldIdLst>
  <p:sldSz cx="18288000" cy="10287000"/>
  <p:notesSz cx="6858000" cy="9144000"/>
  <p:embeddedFontLst>
    <p:embeddedFont>
      <p:font typeface="Maven Pro" panose="020B0604020202020204" charset="0"/>
      <p:regular r:id="rId34"/>
    </p:embeddedFont>
    <p:embeddedFont>
      <p:font typeface="Maven Pro Bold" panose="020B0604020202020204" charset="0"/>
      <p:regular r:id="rId35"/>
    </p:embeddedFont>
    <p:embeddedFont>
      <p:font typeface="Nunito" pitchFamily="2" charset="0"/>
      <p:regular r:id="rId36"/>
      <p:bold r:id="rId37"/>
      <p:italic r:id="rId38"/>
      <p:bold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C0C732-24A4-3908-CD42-F0F98068E171}" v="1" dt="2025-09-29T14:40:52.2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50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6.fntdata"/><Relationship Id="rId21" Type="http://schemas.openxmlformats.org/officeDocument/2006/relationships/slide" Target="slides/slide17.xml"/><Relationship Id="rId34" Type="http://schemas.openxmlformats.org/officeDocument/2006/relationships/font" Target="fonts/font1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4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2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1790AB-C67C-45B6-9803-DB5D0EF779A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245B4B-9EC6-4782-AD2E-5B9E21B3154D}">
      <dgm:prSet custT="1"/>
      <dgm:spPr/>
      <dgm:t>
        <a:bodyPr/>
        <a:lstStyle/>
        <a:p>
          <a:pPr algn="l"/>
          <a:r>
            <a:rPr lang="en-US" sz="4200" b="1"/>
            <a:t>           </a:t>
          </a:r>
          <a:r>
            <a:rPr lang="en-US" sz="6000" b="1">
              <a:solidFill>
                <a:schemeClr val="accent1">
                  <a:lumMod val="75000"/>
                </a:schemeClr>
              </a:solidFill>
            </a:rPr>
            <a:t>Clostridioides difficile (C. diff)</a:t>
          </a:r>
          <a:endParaRPr lang="en-US" sz="6000">
            <a:solidFill>
              <a:schemeClr val="accent1">
                <a:lumMod val="75000"/>
              </a:schemeClr>
            </a:solidFill>
          </a:endParaRPr>
        </a:p>
      </dgm:t>
    </dgm:pt>
    <dgm:pt modelId="{3DBC2D66-0648-4613-B11B-165634319EDC}" type="parTrans" cxnId="{3F7C9B35-79E2-4F25-B814-B531B529DAA7}">
      <dgm:prSet/>
      <dgm:spPr/>
      <dgm:t>
        <a:bodyPr/>
        <a:lstStyle/>
        <a:p>
          <a:endParaRPr lang="en-US"/>
        </a:p>
      </dgm:t>
    </dgm:pt>
    <dgm:pt modelId="{F5968D65-9D6C-4B14-A6F7-AC3349F4F5C9}" type="sibTrans" cxnId="{3F7C9B35-79E2-4F25-B814-B531B529DAA7}">
      <dgm:prSet/>
      <dgm:spPr/>
      <dgm:t>
        <a:bodyPr/>
        <a:lstStyle/>
        <a:p>
          <a:endParaRPr lang="en-US"/>
        </a:p>
      </dgm:t>
    </dgm:pt>
    <dgm:pt modelId="{C00C0BBD-0391-474F-B076-9C20E88F1A74}">
      <dgm:prSet/>
      <dgm:spPr/>
      <dgm:t>
        <a:bodyPr/>
        <a:lstStyle/>
        <a:p>
          <a:r>
            <a:rPr lang="en-US" b="0" i="1"/>
            <a:t>C. diff</a:t>
          </a:r>
          <a:r>
            <a:rPr lang="en-US" b="0" i="0"/>
            <a:t> is a germ (bacterium) that causes diarrhea and colitis (an inflammation of the colon) and can be life-threatening.</a:t>
          </a:r>
          <a:endParaRPr lang="en-US"/>
        </a:p>
      </dgm:t>
    </dgm:pt>
    <dgm:pt modelId="{3583A792-55DB-49CB-BEC0-A5BA0BA01B3A}" type="parTrans" cxnId="{667BAAE2-3492-4236-A438-FB1B081E2EBB}">
      <dgm:prSet/>
      <dgm:spPr/>
      <dgm:t>
        <a:bodyPr/>
        <a:lstStyle/>
        <a:p>
          <a:endParaRPr lang="en-US"/>
        </a:p>
      </dgm:t>
    </dgm:pt>
    <dgm:pt modelId="{878AF1E9-E8DB-4B66-ABBE-FAB8AC86625A}" type="sibTrans" cxnId="{667BAAE2-3492-4236-A438-FB1B081E2EBB}">
      <dgm:prSet/>
      <dgm:spPr/>
      <dgm:t>
        <a:bodyPr/>
        <a:lstStyle/>
        <a:p>
          <a:endParaRPr lang="en-US"/>
        </a:p>
      </dgm:t>
    </dgm:pt>
    <dgm:pt modelId="{C4385260-01CB-4E6D-B66C-E048F2204179}">
      <dgm:prSet/>
      <dgm:spPr/>
      <dgm:t>
        <a:bodyPr/>
        <a:lstStyle/>
        <a:p>
          <a:r>
            <a:rPr lang="en-US" b="0" i="1"/>
            <a:t>C. diff</a:t>
          </a:r>
          <a:r>
            <a:rPr lang="en-US" b="0" i="0"/>
            <a:t> can affect anyone. Most cases of </a:t>
          </a:r>
          <a:r>
            <a:rPr lang="en-US" b="0" i="1"/>
            <a:t>C. diff</a:t>
          </a:r>
          <a:r>
            <a:rPr lang="en-US" b="0" i="0"/>
            <a:t> occur when you've been taking antibiotics for something else or not long after you've finished.</a:t>
          </a:r>
          <a:endParaRPr lang="en-US"/>
        </a:p>
      </dgm:t>
    </dgm:pt>
    <dgm:pt modelId="{97F1FC95-C88D-49FB-A2AD-1E0F45B68FEA}" type="parTrans" cxnId="{CE20E265-CEBB-477F-A772-538C0FB069F7}">
      <dgm:prSet/>
      <dgm:spPr/>
      <dgm:t>
        <a:bodyPr/>
        <a:lstStyle/>
        <a:p>
          <a:endParaRPr lang="en-US"/>
        </a:p>
      </dgm:t>
    </dgm:pt>
    <dgm:pt modelId="{A64BDCCE-1C76-4C2E-99D9-D25EEF8A1C70}" type="sibTrans" cxnId="{CE20E265-CEBB-477F-A772-538C0FB069F7}">
      <dgm:prSet/>
      <dgm:spPr/>
      <dgm:t>
        <a:bodyPr/>
        <a:lstStyle/>
        <a:p>
          <a:endParaRPr lang="en-US"/>
        </a:p>
      </dgm:t>
    </dgm:pt>
    <dgm:pt modelId="{E99D3365-FDFB-441C-8349-60AE84B51CCF}" type="pres">
      <dgm:prSet presAssocID="{451790AB-C67C-45B6-9803-DB5D0EF779A5}" presName="vert0" presStyleCnt="0">
        <dgm:presLayoutVars>
          <dgm:dir/>
          <dgm:animOne val="branch"/>
          <dgm:animLvl val="lvl"/>
        </dgm:presLayoutVars>
      </dgm:prSet>
      <dgm:spPr/>
    </dgm:pt>
    <dgm:pt modelId="{46A0287A-9A1B-4F98-8E15-EEF2A2909E8E}" type="pres">
      <dgm:prSet presAssocID="{02245B4B-9EC6-4782-AD2E-5B9E21B3154D}" presName="thickLine" presStyleLbl="alignNode1" presStyleIdx="0" presStyleCnt="3"/>
      <dgm:spPr/>
    </dgm:pt>
    <dgm:pt modelId="{BF3A332C-16ED-4446-A245-9200698E5779}" type="pres">
      <dgm:prSet presAssocID="{02245B4B-9EC6-4782-AD2E-5B9E21B3154D}" presName="horz1" presStyleCnt="0"/>
      <dgm:spPr/>
    </dgm:pt>
    <dgm:pt modelId="{26E47834-1C27-4FC8-8DBA-57B71680CFA8}" type="pres">
      <dgm:prSet presAssocID="{02245B4B-9EC6-4782-AD2E-5B9E21B3154D}" presName="tx1" presStyleLbl="revTx" presStyleIdx="0" presStyleCnt="3"/>
      <dgm:spPr/>
    </dgm:pt>
    <dgm:pt modelId="{EC872837-3161-47C4-A02A-C09248609F3E}" type="pres">
      <dgm:prSet presAssocID="{02245B4B-9EC6-4782-AD2E-5B9E21B3154D}" presName="vert1" presStyleCnt="0"/>
      <dgm:spPr/>
    </dgm:pt>
    <dgm:pt modelId="{21C810F1-35D0-46CC-B514-49F0F200E5D6}" type="pres">
      <dgm:prSet presAssocID="{C00C0BBD-0391-474F-B076-9C20E88F1A74}" presName="thickLine" presStyleLbl="alignNode1" presStyleIdx="1" presStyleCnt="3"/>
      <dgm:spPr/>
    </dgm:pt>
    <dgm:pt modelId="{E17A1983-47AD-4350-B334-C3C50D9A92DB}" type="pres">
      <dgm:prSet presAssocID="{C00C0BBD-0391-474F-B076-9C20E88F1A74}" presName="horz1" presStyleCnt="0"/>
      <dgm:spPr/>
    </dgm:pt>
    <dgm:pt modelId="{FCDF14AE-1370-44B4-9C0F-FDE0E95CE6BE}" type="pres">
      <dgm:prSet presAssocID="{C00C0BBD-0391-474F-B076-9C20E88F1A74}" presName="tx1" presStyleLbl="revTx" presStyleIdx="1" presStyleCnt="3"/>
      <dgm:spPr/>
    </dgm:pt>
    <dgm:pt modelId="{9D5E80CB-3210-4DD0-BF0A-3C9A2DC2D227}" type="pres">
      <dgm:prSet presAssocID="{C00C0BBD-0391-474F-B076-9C20E88F1A74}" presName="vert1" presStyleCnt="0"/>
      <dgm:spPr/>
    </dgm:pt>
    <dgm:pt modelId="{AA2C81AC-9439-4E99-8385-82B79857677D}" type="pres">
      <dgm:prSet presAssocID="{C4385260-01CB-4E6D-B66C-E048F2204179}" presName="thickLine" presStyleLbl="alignNode1" presStyleIdx="2" presStyleCnt="3"/>
      <dgm:spPr/>
    </dgm:pt>
    <dgm:pt modelId="{7310FFD8-733C-41DD-BD15-F2215A5C890A}" type="pres">
      <dgm:prSet presAssocID="{C4385260-01CB-4E6D-B66C-E048F2204179}" presName="horz1" presStyleCnt="0"/>
      <dgm:spPr/>
    </dgm:pt>
    <dgm:pt modelId="{DC64AB1C-B069-4C50-ABFE-4E50BCC93AE1}" type="pres">
      <dgm:prSet presAssocID="{C4385260-01CB-4E6D-B66C-E048F2204179}" presName="tx1" presStyleLbl="revTx" presStyleIdx="2" presStyleCnt="3"/>
      <dgm:spPr/>
    </dgm:pt>
    <dgm:pt modelId="{E759C2FC-2364-4E15-9DE7-803D9A2A07A3}" type="pres">
      <dgm:prSet presAssocID="{C4385260-01CB-4E6D-B66C-E048F2204179}" presName="vert1" presStyleCnt="0"/>
      <dgm:spPr/>
    </dgm:pt>
  </dgm:ptLst>
  <dgm:cxnLst>
    <dgm:cxn modelId="{0027F619-1821-4EF9-A4C5-573E68F5D89F}" type="presOf" srcId="{02245B4B-9EC6-4782-AD2E-5B9E21B3154D}" destId="{26E47834-1C27-4FC8-8DBA-57B71680CFA8}" srcOrd="0" destOrd="0" presId="urn:microsoft.com/office/officeart/2008/layout/LinedList"/>
    <dgm:cxn modelId="{3F7C9B35-79E2-4F25-B814-B531B529DAA7}" srcId="{451790AB-C67C-45B6-9803-DB5D0EF779A5}" destId="{02245B4B-9EC6-4782-AD2E-5B9E21B3154D}" srcOrd="0" destOrd="0" parTransId="{3DBC2D66-0648-4613-B11B-165634319EDC}" sibTransId="{F5968D65-9D6C-4B14-A6F7-AC3349F4F5C9}"/>
    <dgm:cxn modelId="{CE20E265-CEBB-477F-A772-538C0FB069F7}" srcId="{451790AB-C67C-45B6-9803-DB5D0EF779A5}" destId="{C4385260-01CB-4E6D-B66C-E048F2204179}" srcOrd="2" destOrd="0" parTransId="{97F1FC95-C88D-49FB-A2AD-1E0F45B68FEA}" sibTransId="{A64BDCCE-1C76-4C2E-99D9-D25EEF8A1C70}"/>
    <dgm:cxn modelId="{667BAAE2-3492-4236-A438-FB1B081E2EBB}" srcId="{451790AB-C67C-45B6-9803-DB5D0EF779A5}" destId="{C00C0BBD-0391-474F-B076-9C20E88F1A74}" srcOrd="1" destOrd="0" parTransId="{3583A792-55DB-49CB-BEC0-A5BA0BA01B3A}" sibTransId="{878AF1E9-E8DB-4B66-ABBE-FAB8AC86625A}"/>
    <dgm:cxn modelId="{C371C4F0-2775-43DA-ACE1-3B00710BD76C}" type="presOf" srcId="{C4385260-01CB-4E6D-B66C-E048F2204179}" destId="{DC64AB1C-B069-4C50-ABFE-4E50BCC93AE1}" srcOrd="0" destOrd="0" presId="urn:microsoft.com/office/officeart/2008/layout/LinedList"/>
    <dgm:cxn modelId="{B49299FB-2691-4A5C-8AD5-30660F162ABE}" type="presOf" srcId="{C00C0BBD-0391-474F-B076-9C20E88F1A74}" destId="{FCDF14AE-1370-44B4-9C0F-FDE0E95CE6BE}" srcOrd="0" destOrd="0" presId="urn:microsoft.com/office/officeart/2008/layout/LinedList"/>
    <dgm:cxn modelId="{46D4F0FC-5487-4AC9-B6EC-621CA0FB0C4F}" type="presOf" srcId="{451790AB-C67C-45B6-9803-DB5D0EF779A5}" destId="{E99D3365-FDFB-441C-8349-60AE84B51CCF}" srcOrd="0" destOrd="0" presId="urn:microsoft.com/office/officeart/2008/layout/LinedList"/>
    <dgm:cxn modelId="{F9F54BCF-0851-44BD-B528-60F66D821B7F}" type="presParOf" srcId="{E99D3365-FDFB-441C-8349-60AE84B51CCF}" destId="{46A0287A-9A1B-4F98-8E15-EEF2A2909E8E}" srcOrd="0" destOrd="0" presId="urn:microsoft.com/office/officeart/2008/layout/LinedList"/>
    <dgm:cxn modelId="{A139E60E-DEF4-4548-86EE-2F2BE656EB36}" type="presParOf" srcId="{E99D3365-FDFB-441C-8349-60AE84B51CCF}" destId="{BF3A332C-16ED-4446-A245-9200698E5779}" srcOrd="1" destOrd="0" presId="urn:microsoft.com/office/officeart/2008/layout/LinedList"/>
    <dgm:cxn modelId="{18A88E00-EFCE-46F5-9759-5B0E6557AD08}" type="presParOf" srcId="{BF3A332C-16ED-4446-A245-9200698E5779}" destId="{26E47834-1C27-4FC8-8DBA-57B71680CFA8}" srcOrd="0" destOrd="0" presId="urn:microsoft.com/office/officeart/2008/layout/LinedList"/>
    <dgm:cxn modelId="{60F67C24-5F2F-4C55-A199-F32468A39231}" type="presParOf" srcId="{BF3A332C-16ED-4446-A245-9200698E5779}" destId="{EC872837-3161-47C4-A02A-C09248609F3E}" srcOrd="1" destOrd="0" presId="urn:microsoft.com/office/officeart/2008/layout/LinedList"/>
    <dgm:cxn modelId="{BDB5D744-9BE3-4C98-9990-17F6AF97F3F5}" type="presParOf" srcId="{E99D3365-FDFB-441C-8349-60AE84B51CCF}" destId="{21C810F1-35D0-46CC-B514-49F0F200E5D6}" srcOrd="2" destOrd="0" presId="urn:microsoft.com/office/officeart/2008/layout/LinedList"/>
    <dgm:cxn modelId="{BE41B3D7-DCE1-48FD-A180-D76A99014209}" type="presParOf" srcId="{E99D3365-FDFB-441C-8349-60AE84B51CCF}" destId="{E17A1983-47AD-4350-B334-C3C50D9A92DB}" srcOrd="3" destOrd="0" presId="urn:microsoft.com/office/officeart/2008/layout/LinedList"/>
    <dgm:cxn modelId="{CB7BD5E5-58D2-4D74-9F45-DFFD1C3A51A0}" type="presParOf" srcId="{E17A1983-47AD-4350-B334-C3C50D9A92DB}" destId="{FCDF14AE-1370-44B4-9C0F-FDE0E95CE6BE}" srcOrd="0" destOrd="0" presId="urn:microsoft.com/office/officeart/2008/layout/LinedList"/>
    <dgm:cxn modelId="{52D97D17-3535-4D9D-B949-C3AB312B6757}" type="presParOf" srcId="{E17A1983-47AD-4350-B334-C3C50D9A92DB}" destId="{9D5E80CB-3210-4DD0-BF0A-3C9A2DC2D227}" srcOrd="1" destOrd="0" presId="urn:microsoft.com/office/officeart/2008/layout/LinedList"/>
    <dgm:cxn modelId="{5B820C15-5B18-4DC3-BEE6-A8AE23786A82}" type="presParOf" srcId="{E99D3365-FDFB-441C-8349-60AE84B51CCF}" destId="{AA2C81AC-9439-4E99-8385-82B79857677D}" srcOrd="4" destOrd="0" presId="urn:microsoft.com/office/officeart/2008/layout/LinedList"/>
    <dgm:cxn modelId="{CA1F8941-DEE4-4D47-A355-77C840DA0F3C}" type="presParOf" srcId="{E99D3365-FDFB-441C-8349-60AE84B51CCF}" destId="{7310FFD8-733C-41DD-BD15-F2215A5C890A}" srcOrd="5" destOrd="0" presId="urn:microsoft.com/office/officeart/2008/layout/LinedList"/>
    <dgm:cxn modelId="{7D900C12-B862-4C67-8D7E-93CB01B83BA4}" type="presParOf" srcId="{7310FFD8-733C-41DD-BD15-F2215A5C890A}" destId="{DC64AB1C-B069-4C50-ABFE-4E50BCC93AE1}" srcOrd="0" destOrd="0" presId="urn:microsoft.com/office/officeart/2008/layout/LinedList"/>
    <dgm:cxn modelId="{48FDB462-4D54-4EA1-97CE-82075CB10B26}" type="presParOf" srcId="{7310FFD8-733C-41DD-BD15-F2215A5C890A}" destId="{E759C2FC-2364-4E15-9DE7-803D9A2A07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3BD2E2-709B-4D19-B751-1067229B5E5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9C506C1-4F81-4A9D-874F-C3D226AEEF01}">
      <dgm:prSet/>
      <dgm:spPr/>
      <dgm:t>
        <a:bodyPr/>
        <a:lstStyle/>
        <a:p>
          <a:r>
            <a:rPr lang="en-US" b="0" i="1"/>
            <a:t>C. diff</a:t>
          </a:r>
          <a:r>
            <a:rPr lang="en-US" b="0" i="0"/>
            <a:t> is estimated to cause almost </a:t>
          </a:r>
          <a:r>
            <a:rPr lang="en-US" b="1" i="0"/>
            <a:t>half a million infections</a:t>
          </a:r>
          <a:r>
            <a:rPr lang="en-US" b="0" i="0"/>
            <a:t> in the United States each year.</a:t>
          </a:r>
          <a:endParaRPr lang="en-US"/>
        </a:p>
      </dgm:t>
    </dgm:pt>
    <dgm:pt modelId="{A7BEC9F9-E192-4731-9EBA-6B06530BD88D}" type="parTrans" cxnId="{5ADBCABA-7939-4C49-99BB-BBC0C1B61DE7}">
      <dgm:prSet/>
      <dgm:spPr/>
      <dgm:t>
        <a:bodyPr/>
        <a:lstStyle/>
        <a:p>
          <a:endParaRPr lang="en-US"/>
        </a:p>
      </dgm:t>
    </dgm:pt>
    <dgm:pt modelId="{C76CC5D1-2666-4B7B-8246-99BB670C88BE}" type="sibTrans" cxnId="{5ADBCABA-7939-4C49-99BB-BBC0C1B61DE7}">
      <dgm:prSet/>
      <dgm:spPr/>
      <dgm:t>
        <a:bodyPr/>
        <a:lstStyle/>
        <a:p>
          <a:endParaRPr lang="en-US"/>
        </a:p>
      </dgm:t>
    </dgm:pt>
    <dgm:pt modelId="{100366E5-DE48-4AAC-8679-508A4129D01C}">
      <dgm:prSet/>
      <dgm:spPr/>
      <dgm:t>
        <a:bodyPr/>
        <a:lstStyle/>
        <a:p>
          <a:r>
            <a:rPr lang="en-US" b="0" i="0"/>
            <a:t>About </a:t>
          </a:r>
          <a:r>
            <a:rPr lang="en-US" b="1" i="0"/>
            <a:t>1 in 6 patients</a:t>
          </a:r>
          <a:r>
            <a:rPr lang="en-US" b="0" i="0"/>
            <a:t> who get </a:t>
          </a:r>
          <a:r>
            <a:rPr lang="en-US" b="0" i="1"/>
            <a:t>C. diff</a:t>
          </a:r>
          <a:r>
            <a:rPr lang="en-US" b="0" i="0"/>
            <a:t> will get it again in the subsequent 2-8 weeks.</a:t>
          </a:r>
          <a:endParaRPr lang="en-US"/>
        </a:p>
      </dgm:t>
    </dgm:pt>
    <dgm:pt modelId="{83A095E5-51BA-4125-B49B-FF793025C9C0}" type="parTrans" cxnId="{076B0C7A-3DFE-43CA-86A1-4BA53FE6D314}">
      <dgm:prSet/>
      <dgm:spPr/>
      <dgm:t>
        <a:bodyPr/>
        <a:lstStyle/>
        <a:p>
          <a:endParaRPr lang="en-US"/>
        </a:p>
      </dgm:t>
    </dgm:pt>
    <dgm:pt modelId="{6BDA6E20-CA38-4ABA-8F45-1DF94CD7FFC7}" type="sibTrans" cxnId="{076B0C7A-3DFE-43CA-86A1-4BA53FE6D314}">
      <dgm:prSet/>
      <dgm:spPr/>
      <dgm:t>
        <a:bodyPr/>
        <a:lstStyle/>
        <a:p>
          <a:endParaRPr lang="en-US"/>
        </a:p>
      </dgm:t>
    </dgm:pt>
    <dgm:pt modelId="{41A9479F-E627-4464-ABB2-0E2BB9B80D30}">
      <dgm:prSet/>
      <dgm:spPr/>
      <dgm:t>
        <a:bodyPr/>
        <a:lstStyle/>
        <a:p>
          <a:r>
            <a:rPr lang="en-US" b="1" i="0"/>
            <a:t>One in 11 people</a:t>
          </a:r>
          <a:r>
            <a:rPr lang="en-US" b="0" i="0"/>
            <a:t> over age 65 diagnosed with a healthcare-associated </a:t>
          </a:r>
          <a:r>
            <a:rPr lang="en-US" b="0" i="1"/>
            <a:t>C. diff</a:t>
          </a:r>
          <a:r>
            <a:rPr lang="en-US" b="0" i="0"/>
            <a:t> infection </a:t>
          </a:r>
          <a:r>
            <a:rPr lang="en-US" b="0" i="0">
              <a:highlight>
                <a:srgbClr val="FFFF00"/>
              </a:highlight>
            </a:rPr>
            <a:t>die within one month</a:t>
          </a:r>
          <a:r>
            <a:rPr lang="en-US" b="0" i="0"/>
            <a:t>.</a:t>
          </a:r>
          <a:endParaRPr lang="en-US"/>
        </a:p>
      </dgm:t>
    </dgm:pt>
    <dgm:pt modelId="{8C8A143C-2720-4370-999D-3944A4490559}" type="parTrans" cxnId="{F4B05D0B-C83F-4E64-813C-278864D47697}">
      <dgm:prSet/>
      <dgm:spPr/>
      <dgm:t>
        <a:bodyPr/>
        <a:lstStyle/>
        <a:p>
          <a:endParaRPr lang="en-US"/>
        </a:p>
      </dgm:t>
    </dgm:pt>
    <dgm:pt modelId="{B96C6C63-0502-4E12-9EF4-594C3FA249E8}" type="sibTrans" cxnId="{F4B05D0B-C83F-4E64-813C-278864D47697}">
      <dgm:prSet/>
      <dgm:spPr/>
      <dgm:t>
        <a:bodyPr/>
        <a:lstStyle/>
        <a:p>
          <a:endParaRPr lang="en-US"/>
        </a:p>
      </dgm:t>
    </dgm:pt>
    <dgm:pt modelId="{573F4D7E-0CE9-44D4-B576-247A98087DC1}" type="pres">
      <dgm:prSet presAssocID="{4B3BD2E2-709B-4D19-B751-1067229B5E59}" presName="vert0" presStyleCnt="0">
        <dgm:presLayoutVars>
          <dgm:dir/>
          <dgm:animOne val="branch"/>
          <dgm:animLvl val="lvl"/>
        </dgm:presLayoutVars>
      </dgm:prSet>
      <dgm:spPr/>
    </dgm:pt>
    <dgm:pt modelId="{9C38160C-A0FB-4FAA-9DCF-72F6C5B09FCB}" type="pres">
      <dgm:prSet presAssocID="{E9C506C1-4F81-4A9D-874F-C3D226AEEF01}" presName="thickLine" presStyleLbl="alignNode1" presStyleIdx="0" presStyleCnt="3"/>
      <dgm:spPr/>
    </dgm:pt>
    <dgm:pt modelId="{EC32E1F4-5AD8-4DAB-B0C9-8E3654C2E7F0}" type="pres">
      <dgm:prSet presAssocID="{E9C506C1-4F81-4A9D-874F-C3D226AEEF01}" presName="horz1" presStyleCnt="0"/>
      <dgm:spPr/>
    </dgm:pt>
    <dgm:pt modelId="{9B873583-A0DF-4B8B-809B-B82878EFC852}" type="pres">
      <dgm:prSet presAssocID="{E9C506C1-4F81-4A9D-874F-C3D226AEEF01}" presName="tx1" presStyleLbl="revTx" presStyleIdx="0" presStyleCnt="3"/>
      <dgm:spPr/>
    </dgm:pt>
    <dgm:pt modelId="{B47388BF-9151-42E0-80FA-0FB56EE6FC7B}" type="pres">
      <dgm:prSet presAssocID="{E9C506C1-4F81-4A9D-874F-C3D226AEEF01}" presName="vert1" presStyleCnt="0"/>
      <dgm:spPr/>
    </dgm:pt>
    <dgm:pt modelId="{AA76DCD9-B208-4039-9949-BCEB4B421D4E}" type="pres">
      <dgm:prSet presAssocID="{100366E5-DE48-4AAC-8679-508A4129D01C}" presName="thickLine" presStyleLbl="alignNode1" presStyleIdx="1" presStyleCnt="3"/>
      <dgm:spPr/>
    </dgm:pt>
    <dgm:pt modelId="{7D40180F-668A-49DA-8186-BBAFDA34394B}" type="pres">
      <dgm:prSet presAssocID="{100366E5-DE48-4AAC-8679-508A4129D01C}" presName="horz1" presStyleCnt="0"/>
      <dgm:spPr/>
    </dgm:pt>
    <dgm:pt modelId="{72E933E8-760E-404F-A6C3-2035BF82D16B}" type="pres">
      <dgm:prSet presAssocID="{100366E5-DE48-4AAC-8679-508A4129D01C}" presName="tx1" presStyleLbl="revTx" presStyleIdx="1" presStyleCnt="3"/>
      <dgm:spPr/>
    </dgm:pt>
    <dgm:pt modelId="{39D35E26-E0A3-40C5-B7AB-2B359D470DE6}" type="pres">
      <dgm:prSet presAssocID="{100366E5-DE48-4AAC-8679-508A4129D01C}" presName="vert1" presStyleCnt="0"/>
      <dgm:spPr/>
    </dgm:pt>
    <dgm:pt modelId="{75A12201-C165-4EBC-B527-C70D84E96EF8}" type="pres">
      <dgm:prSet presAssocID="{41A9479F-E627-4464-ABB2-0E2BB9B80D30}" presName="thickLine" presStyleLbl="alignNode1" presStyleIdx="2" presStyleCnt="3"/>
      <dgm:spPr/>
    </dgm:pt>
    <dgm:pt modelId="{DDFAF8AC-5967-44DA-976D-7B6303023C1D}" type="pres">
      <dgm:prSet presAssocID="{41A9479F-E627-4464-ABB2-0E2BB9B80D30}" presName="horz1" presStyleCnt="0"/>
      <dgm:spPr/>
    </dgm:pt>
    <dgm:pt modelId="{204E0859-0619-4617-8B72-CFDC9003FE53}" type="pres">
      <dgm:prSet presAssocID="{41A9479F-E627-4464-ABB2-0E2BB9B80D30}" presName="tx1" presStyleLbl="revTx" presStyleIdx="2" presStyleCnt="3"/>
      <dgm:spPr/>
    </dgm:pt>
    <dgm:pt modelId="{58CE1A7B-241D-4D86-8F79-B440BE30E177}" type="pres">
      <dgm:prSet presAssocID="{41A9479F-E627-4464-ABB2-0E2BB9B80D30}" presName="vert1" presStyleCnt="0"/>
      <dgm:spPr/>
    </dgm:pt>
  </dgm:ptLst>
  <dgm:cxnLst>
    <dgm:cxn modelId="{F4B05D0B-C83F-4E64-813C-278864D47697}" srcId="{4B3BD2E2-709B-4D19-B751-1067229B5E59}" destId="{41A9479F-E627-4464-ABB2-0E2BB9B80D30}" srcOrd="2" destOrd="0" parTransId="{8C8A143C-2720-4370-999D-3944A4490559}" sibTransId="{B96C6C63-0502-4E12-9EF4-594C3FA249E8}"/>
    <dgm:cxn modelId="{076B0C7A-3DFE-43CA-86A1-4BA53FE6D314}" srcId="{4B3BD2E2-709B-4D19-B751-1067229B5E59}" destId="{100366E5-DE48-4AAC-8679-508A4129D01C}" srcOrd="1" destOrd="0" parTransId="{83A095E5-51BA-4125-B49B-FF793025C9C0}" sibTransId="{6BDA6E20-CA38-4ABA-8F45-1DF94CD7FFC7}"/>
    <dgm:cxn modelId="{768D215A-675C-46F5-8AA7-9280AEBDFCC5}" type="presOf" srcId="{E9C506C1-4F81-4A9D-874F-C3D226AEEF01}" destId="{9B873583-A0DF-4B8B-809B-B82878EFC852}" srcOrd="0" destOrd="0" presId="urn:microsoft.com/office/officeart/2008/layout/LinedList"/>
    <dgm:cxn modelId="{2492848F-A220-460D-9D3D-8C6F67B779AD}" type="presOf" srcId="{41A9479F-E627-4464-ABB2-0E2BB9B80D30}" destId="{204E0859-0619-4617-8B72-CFDC9003FE53}" srcOrd="0" destOrd="0" presId="urn:microsoft.com/office/officeart/2008/layout/LinedList"/>
    <dgm:cxn modelId="{5ADBCABA-7939-4C49-99BB-BBC0C1B61DE7}" srcId="{4B3BD2E2-709B-4D19-B751-1067229B5E59}" destId="{E9C506C1-4F81-4A9D-874F-C3D226AEEF01}" srcOrd="0" destOrd="0" parTransId="{A7BEC9F9-E192-4731-9EBA-6B06530BD88D}" sibTransId="{C76CC5D1-2666-4B7B-8246-99BB670C88BE}"/>
    <dgm:cxn modelId="{7AE073BC-97AF-4A69-8211-CA9F6F439C50}" type="presOf" srcId="{4B3BD2E2-709B-4D19-B751-1067229B5E59}" destId="{573F4D7E-0CE9-44D4-B576-247A98087DC1}" srcOrd="0" destOrd="0" presId="urn:microsoft.com/office/officeart/2008/layout/LinedList"/>
    <dgm:cxn modelId="{C721C8F7-6A6B-4C3F-980C-188ED484AB77}" type="presOf" srcId="{100366E5-DE48-4AAC-8679-508A4129D01C}" destId="{72E933E8-760E-404F-A6C3-2035BF82D16B}" srcOrd="0" destOrd="0" presId="urn:microsoft.com/office/officeart/2008/layout/LinedList"/>
    <dgm:cxn modelId="{4CA081D5-1177-47EC-BDC2-012906C7D296}" type="presParOf" srcId="{573F4D7E-0CE9-44D4-B576-247A98087DC1}" destId="{9C38160C-A0FB-4FAA-9DCF-72F6C5B09FCB}" srcOrd="0" destOrd="0" presId="urn:microsoft.com/office/officeart/2008/layout/LinedList"/>
    <dgm:cxn modelId="{55C9184A-D7CF-4E9C-93CB-B93494C8DFF9}" type="presParOf" srcId="{573F4D7E-0CE9-44D4-B576-247A98087DC1}" destId="{EC32E1F4-5AD8-4DAB-B0C9-8E3654C2E7F0}" srcOrd="1" destOrd="0" presId="urn:microsoft.com/office/officeart/2008/layout/LinedList"/>
    <dgm:cxn modelId="{CCB7FB07-E077-4E3D-9C19-EE556E39B7B6}" type="presParOf" srcId="{EC32E1F4-5AD8-4DAB-B0C9-8E3654C2E7F0}" destId="{9B873583-A0DF-4B8B-809B-B82878EFC852}" srcOrd="0" destOrd="0" presId="urn:microsoft.com/office/officeart/2008/layout/LinedList"/>
    <dgm:cxn modelId="{58A26FBD-8560-4541-A715-80B9ABA68D65}" type="presParOf" srcId="{EC32E1F4-5AD8-4DAB-B0C9-8E3654C2E7F0}" destId="{B47388BF-9151-42E0-80FA-0FB56EE6FC7B}" srcOrd="1" destOrd="0" presId="urn:microsoft.com/office/officeart/2008/layout/LinedList"/>
    <dgm:cxn modelId="{60AE40EF-AD15-43B1-80E9-698ED05FD9AA}" type="presParOf" srcId="{573F4D7E-0CE9-44D4-B576-247A98087DC1}" destId="{AA76DCD9-B208-4039-9949-BCEB4B421D4E}" srcOrd="2" destOrd="0" presId="urn:microsoft.com/office/officeart/2008/layout/LinedList"/>
    <dgm:cxn modelId="{44B99665-C493-4B4E-92B3-4EB4ADDEB5E8}" type="presParOf" srcId="{573F4D7E-0CE9-44D4-B576-247A98087DC1}" destId="{7D40180F-668A-49DA-8186-BBAFDA34394B}" srcOrd="3" destOrd="0" presId="urn:microsoft.com/office/officeart/2008/layout/LinedList"/>
    <dgm:cxn modelId="{DEFACEFF-A18D-4594-B616-F0CF861146E9}" type="presParOf" srcId="{7D40180F-668A-49DA-8186-BBAFDA34394B}" destId="{72E933E8-760E-404F-A6C3-2035BF82D16B}" srcOrd="0" destOrd="0" presId="urn:microsoft.com/office/officeart/2008/layout/LinedList"/>
    <dgm:cxn modelId="{29E86512-0A6C-41E7-A7BE-E7DDD2408974}" type="presParOf" srcId="{7D40180F-668A-49DA-8186-BBAFDA34394B}" destId="{39D35E26-E0A3-40C5-B7AB-2B359D470DE6}" srcOrd="1" destOrd="0" presId="urn:microsoft.com/office/officeart/2008/layout/LinedList"/>
    <dgm:cxn modelId="{C1389DDA-D0A4-4D20-88B7-4DB45DE69AD9}" type="presParOf" srcId="{573F4D7E-0CE9-44D4-B576-247A98087DC1}" destId="{75A12201-C165-4EBC-B527-C70D84E96EF8}" srcOrd="4" destOrd="0" presId="urn:microsoft.com/office/officeart/2008/layout/LinedList"/>
    <dgm:cxn modelId="{6022E8B4-9B1F-4EFE-AAB3-079675BB8480}" type="presParOf" srcId="{573F4D7E-0CE9-44D4-B576-247A98087DC1}" destId="{DDFAF8AC-5967-44DA-976D-7B6303023C1D}" srcOrd="5" destOrd="0" presId="urn:microsoft.com/office/officeart/2008/layout/LinedList"/>
    <dgm:cxn modelId="{BACFEC74-D553-4196-9355-12519E0F5C6E}" type="presParOf" srcId="{DDFAF8AC-5967-44DA-976D-7B6303023C1D}" destId="{204E0859-0619-4617-8B72-CFDC9003FE53}" srcOrd="0" destOrd="0" presId="urn:microsoft.com/office/officeart/2008/layout/LinedList"/>
    <dgm:cxn modelId="{48366A83-F455-4210-ACBF-BE63FCB7856E}" type="presParOf" srcId="{DDFAF8AC-5967-44DA-976D-7B6303023C1D}" destId="{58CE1A7B-241D-4D86-8F79-B440BE30E17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0287A-9A1B-4F98-8E15-EEF2A2909E8E}">
      <dsp:nvSpPr>
        <dsp:cNvPr id="0" name=""/>
        <dsp:cNvSpPr/>
      </dsp:nvSpPr>
      <dsp:spPr>
        <a:xfrm>
          <a:off x="0" y="3088"/>
          <a:ext cx="12344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E47834-1C27-4FC8-8DBA-57B71680CFA8}">
      <dsp:nvSpPr>
        <dsp:cNvPr id="0" name=""/>
        <dsp:cNvSpPr/>
      </dsp:nvSpPr>
      <dsp:spPr>
        <a:xfrm>
          <a:off x="0" y="3088"/>
          <a:ext cx="12344399" cy="210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/>
            <a:t>           </a:t>
          </a:r>
          <a:r>
            <a:rPr lang="en-US" sz="6000" b="1" kern="1200">
              <a:solidFill>
                <a:schemeClr val="accent1">
                  <a:lumMod val="75000"/>
                </a:schemeClr>
              </a:solidFill>
            </a:rPr>
            <a:t>Clostridioides difficile (C. diff)</a:t>
          </a:r>
          <a:endParaRPr lang="en-US" sz="6000" kern="1200">
            <a:solidFill>
              <a:schemeClr val="accent1">
                <a:lumMod val="75000"/>
              </a:schemeClr>
            </a:solidFill>
          </a:endParaRPr>
        </a:p>
      </dsp:txBody>
      <dsp:txXfrm>
        <a:off x="0" y="3088"/>
        <a:ext cx="12344399" cy="2106141"/>
      </dsp:txXfrm>
    </dsp:sp>
    <dsp:sp modelId="{21C810F1-35D0-46CC-B514-49F0F200E5D6}">
      <dsp:nvSpPr>
        <dsp:cNvPr id="0" name=""/>
        <dsp:cNvSpPr/>
      </dsp:nvSpPr>
      <dsp:spPr>
        <a:xfrm>
          <a:off x="0" y="2109229"/>
          <a:ext cx="12344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DF14AE-1370-44B4-9C0F-FDE0E95CE6BE}">
      <dsp:nvSpPr>
        <dsp:cNvPr id="0" name=""/>
        <dsp:cNvSpPr/>
      </dsp:nvSpPr>
      <dsp:spPr>
        <a:xfrm>
          <a:off x="0" y="2109229"/>
          <a:ext cx="12344399" cy="210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1" kern="1200"/>
            <a:t>C. diff</a:t>
          </a:r>
          <a:r>
            <a:rPr lang="en-US" sz="4200" b="0" i="0" kern="1200"/>
            <a:t> is a germ (bacterium) that causes diarrhea and colitis (an inflammation of the colon) and can be life-threatening.</a:t>
          </a:r>
          <a:endParaRPr lang="en-US" sz="4200" kern="1200"/>
        </a:p>
      </dsp:txBody>
      <dsp:txXfrm>
        <a:off x="0" y="2109229"/>
        <a:ext cx="12344399" cy="2106141"/>
      </dsp:txXfrm>
    </dsp:sp>
    <dsp:sp modelId="{AA2C81AC-9439-4E99-8385-82B79857677D}">
      <dsp:nvSpPr>
        <dsp:cNvPr id="0" name=""/>
        <dsp:cNvSpPr/>
      </dsp:nvSpPr>
      <dsp:spPr>
        <a:xfrm>
          <a:off x="0" y="4215370"/>
          <a:ext cx="123443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4AB1C-B069-4C50-ABFE-4E50BCC93AE1}">
      <dsp:nvSpPr>
        <dsp:cNvPr id="0" name=""/>
        <dsp:cNvSpPr/>
      </dsp:nvSpPr>
      <dsp:spPr>
        <a:xfrm>
          <a:off x="0" y="4215370"/>
          <a:ext cx="12344399" cy="21061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t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0" i="1" kern="1200"/>
            <a:t>C. diff</a:t>
          </a:r>
          <a:r>
            <a:rPr lang="en-US" sz="4200" b="0" i="0" kern="1200"/>
            <a:t> can affect anyone. Most cases of </a:t>
          </a:r>
          <a:r>
            <a:rPr lang="en-US" sz="4200" b="0" i="1" kern="1200"/>
            <a:t>C. diff</a:t>
          </a:r>
          <a:r>
            <a:rPr lang="en-US" sz="4200" b="0" i="0" kern="1200"/>
            <a:t> occur when you've been taking antibiotics for something else or not long after you've finished.</a:t>
          </a:r>
          <a:endParaRPr lang="en-US" sz="4200" kern="1200"/>
        </a:p>
      </dsp:txBody>
      <dsp:txXfrm>
        <a:off x="0" y="4215370"/>
        <a:ext cx="12344399" cy="21061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38160C-A0FB-4FAA-9DCF-72F6C5B09FCB}">
      <dsp:nvSpPr>
        <dsp:cNvPr id="0" name=""/>
        <dsp:cNvSpPr/>
      </dsp:nvSpPr>
      <dsp:spPr>
        <a:xfrm>
          <a:off x="0" y="2530"/>
          <a:ext cx="1226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73583-A0DF-4B8B-809B-B82878EFC852}">
      <dsp:nvSpPr>
        <dsp:cNvPr id="0" name=""/>
        <dsp:cNvSpPr/>
      </dsp:nvSpPr>
      <dsp:spPr>
        <a:xfrm>
          <a:off x="0" y="2530"/>
          <a:ext cx="12268200" cy="172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1" kern="1200"/>
            <a:t>C. diff</a:t>
          </a:r>
          <a:r>
            <a:rPr lang="en-US" sz="3900" b="0" i="0" kern="1200"/>
            <a:t> is estimated to cause almost </a:t>
          </a:r>
          <a:r>
            <a:rPr lang="en-US" sz="3900" b="1" i="0" kern="1200"/>
            <a:t>half a million infections</a:t>
          </a:r>
          <a:r>
            <a:rPr lang="en-US" sz="3900" b="0" i="0" kern="1200"/>
            <a:t> in the United States each year.</a:t>
          </a:r>
          <a:endParaRPr lang="en-US" sz="3900" kern="1200"/>
        </a:p>
      </dsp:txBody>
      <dsp:txXfrm>
        <a:off x="0" y="2530"/>
        <a:ext cx="12268200" cy="1725513"/>
      </dsp:txXfrm>
    </dsp:sp>
    <dsp:sp modelId="{AA76DCD9-B208-4039-9949-BCEB4B421D4E}">
      <dsp:nvSpPr>
        <dsp:cNvPr id="0" name=""/>
        <dsp:cNvSpPr/>
      </dsp:nvSpPr>
      <dsp:spPr>
        <a:xfrm>
          <a:off x="0" y="1728043"/>
          <a:ext cx="1226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933E8-760E-404F-A6C3-2035BF82D16B}">
      <dsp:nvSpPr>
        <dsp:cNvPr id="0" name=""/>
        <dsp:cNvSpPr/>
      </dsp:nvSpPr>
      <dsp:spPr>
        <a:xfrm>
          <a:off x="0" y="1728043"/>
          <a:ext cx="12268200" cy="172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0" i="0" kern="1200"/>
            <a:t>About </a:t>
          </a:r>
          <a:r>
            <a:rPr lang="en-US" sz="3900" b="1" i="0" kern="1200"/>
            <a:t>1 in 6 patients</a:t>
          </a:r>
          <a:r>
            <a:rPr lang="en-US" sz="3900" b="0" i="0" kern="1200"/>
            <a:t> who get </a:t>
          </a:r>
          <a:r>
            <a:rPr lang="en-US" sz="3900" b="0" i="1" kern="1200"/>
            <a:t>C. diff</a:t>
          </a:r>
          <a:r>
            <a:rPr lang="en-US" sz="3900" b="0" i="0" kern="1200"/>
            <a:t> will get it again in the subsequent 2-8 weeks.</a:t>
          </a:r>
          <a:endParaRPr lang="en-US" sz="3900" kern="1200"/>
        </a:p>
      </dsp:txBody>
      <dsp:txXfrm>
        <a:off x="0" y="1728043"/>
        <a:ext cx="12268200" cy="1725513"/>
      </dsp:txXfrm>
    </dsp:sp>
    <dsp:sp modelId="{75A12201-C165-4EBC-B527-C70D84E96EF8}">
      <dsp:nvSpPr>
        <dsp:cNvPr id="0" name=""/>
        <dsp:cNvSpPr/>
      </dsp:nvSpPr>
      <dsp:spPr>
        <a:xfrm>
          <a:off x="0" y="3453557"/>
          <a:ext cx="12268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4E0859-0619-4617-8B72-CFDC9003FE53}">
      <dsp:nvSpPr>
        <dsp:cNvPr id="0" name=""/>
        <dsp:cNvSpPr/>
      </dsp:nvSpPr>
      <dsp:spPr>
        <a:xfrm>
          <a:off x="0" y="3453557"/>
          <a:ext cx="12268200" cy="17255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t" anchorCtr="0">
          <a:noAutofit/>
        </a:bodyPr>
        <a:lstStyle/>
        <a:p>
          <a:pPr marL="0" lvl="0" indent="0" algn="l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b="1" i="0" kern="1200"/>
            <a:t>One in 11 people</a:t>
          </a:r>
          <a:r>
            <a:rPr lang="en-US" sz="3900" b="0" i="0" kern="1200"/>
            <a:t> over age 65 diagnosed with a healthcare-associated </a:t>
          </a:r>
          <a:r>
            <a:rPr lang="en-US" sz="3900" b="0" i="1" kern="1200"/>
            <a:t>C. diff</a:t>
          </a:r>
          <a:r>
            <a:rPr lang="en-US" sz="3900" b="0" i="0" kern="1200"/>
            <a:t> infection </a:t>
          </a:r>
          <a:r>
            <a:rPr lang="en-US" sz="3900" b="0" i="0" kern="1200">
              <a:highlight>
                <a:srgbClr val="FFFF00"/>
              </a:highlight>
            </a:rPr>
            <a:t>die within one month</a:t>
          </a:r>
          <a:r>
            <a:rPr lang="en-US" sz="3900" b="0" i="0" kern="1200"/>
            <a:t>.</a:t>
          </a:r>
          <a:endParaRPr lang="en-US" sz="3900" kern="1200"/>
        </a:p>
      </dsp:txBody>
      <dsp:txXfrm>
        <a:off x="0" y="3453557"/>
        <a:ext cx="12268200" cy="1725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16T14:06:21.8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17121 3865 16383 0 0,'-9'9'0'0'0,"-12"3"0"0"0,-29 8 0 0 0,-16 10 0 0 0,-14 0 0 0 0,-11-5 0 0 0,0-7 0 0 0,7-7 0 0 0,9-5 0 0 0,8 6 0 0 0,6 0 0 0 0,5-1 0 0 0,-6 6 0 0 0,-2 0 0 0 0,-8-2 0 0 0,0-5 0 0 0,2-3 0 0 0,5-3 0 0 0,-14 6 0 0 0,7 12 0 0 0,6 1 0 0 0,6 6 0 0 0,3-3 0 0 0,12 5 0 0 0,5 5 0 0 0,9 5 0 0 0,0-3 0 0 0,7 9 0 0 0,-3 5 0 0 0,4 4 0 0 0,5 1 0 0 0,6-1 0 0 0,6 0 0 0 0,2-1 0 0 0,4-1 0 0 0,9 0 0 0 0,4-1 0 0 0,9 9 0 0 0,9-6 0 0 0,9-4 0 0 0,6-11 0 0 0,4-12 0 0 0,4-10 0 0 0,0-10 0 0 0,-8 3 0 0 0,-4 0 0 0 0,10-2 0 0 0,5-3 0 0 0,10-3 0 0 0,22-2 0 0 0,3-1 0 0 0,-3-1 0 0 0,-10 0 0 0 0,-7-1 0 0 0,0 10 0 0 0,-2 2 0 0 0,-4 0 0 0 0,5-2 0 0 0,-1-2 0 0 0,-3-3 0 0 0,-5-2 0 0 0,-3-1 0 0 0,7-1 0 0 0,0-1 0 0 0,-2 1 0 0 0,16-1 0 0 0,11 1 0 0 0,0 0 0 0 0,-6 0 0 0 0,-10-1 0 0 0,2 1 0 0 0,-5 0 0 0 0,-4 9 0 0 0,-5 3 0 0 0,13 0 0 0 0,21-3 0 0 0,30 7 0 0 0,3 0 0 0 0,-13-3 0 0 0,-16-3 0 0 0,-17-3 0 0 0,-4-3 0 0 0,-8 6 0 0 0,-6 2 0 0 0,-5 0 0 0 0,-5-4 0 0 0,-2-2 0 0 0,7-3 0 0 0,2-1 0 0 0,9-1 0 0 0,10-2 0 0 0,18 1 0 0 0,10 0 0 0 0,-4-1 0 0 0,-12 1 0 0 0,-4-1 0 0 0,-8 1 0 0 0,-9 0 0 0 0,-7 0 0 0 0,-7 0 0 0 0,-4 0 0 0 0,-3 0 0 0 0,9 0 0 0 0,2 0 0 0 0,0 0 0 0 0,-3 0 0 0 0,8 0 0 0 0,0 0 0 0 0,-1 0 0 0 0,-5 0 0 0 0,16 0 0 0 0,2 0 0 0 0,-2 0 0 0 0,-6 0 0 0 0,11 0 0 0 0,2 0 0 0 0,3 0 0 0 0,-4 0 0 0 0,-6 0 0 0 0,-9 0 0 0 0,-7 0 0 0 0,-4 0 0 0 0,-4 0 0 0 0,8 0 0 0 0,1-9 0 0 0,0-3 0 0 0,7 1 0 0 0,0 2 0 0 0,-2 2 0 0 0,-4 3 0 0 0,-4 2 0 0 0,-3-8 0 0 0,-3-2 0 0 0,9 1 0 0 0,1 2 0 0 0,0 3 0 0 0,-3 3 0 0 0,7 1 0 0 0,-9-8 0 0 0,-4-2 0 0 0,-4 1 0 0 0,-1 3 0 0 0,0 1 0 0 0,10 4 0 0 0,3 1 0 0 0,0 1 0 0 0,7 1 0 0 0,-7-8 0 0 0,-7-22 0 0 0,-3-5 0 0 0,-11-14 0 0 0,-12-9 0 0 0,-3 6 0 0 0,-5-6 0 0 0,2-2 0 0 0,-3 0 0 0 0,4 10 0 0 0,7 5 0 0 0,-3 0 0 0 0,-5 0 0 0 0,-7-2 0 0 0,-7-2 0 0 0,-5-1 0 0 0,-3-2 0 0 0,-11 8 0 0 0,-4 3 0 0 0,-9 8 0 0 0,0 1 0 0 0,-6 6 0 0 0,-7-2 0 0 0,-7 4 0 0 0,-4 6 0 0 0,-5 6 0 0 0,-1-3 0 0 0,-2-1 0 0 0,-9 4 0 0 0,-4 4 0 0 0,-7 2 0 0 0,-1 3 0 0 0,-14 2 0 0 0,-11 1 0 0 0,-14 1 0 0 0,2-1 0 0 0,12 1 0 0 0,14 0 0 0 0,12-1 0 0 0,-8 0 0 0 0,-8-9 0 0 0,-25-3 0 0 0,-11 1 0 0 0,7 2 0 0 0,-3 2 0 0 0,10 3 0 0 0,15 2 0 0 0,-2 1 0 0 0,5 1 0 0 0,-7 0 0 0 0,-5 1 0 0 0,7-1 0 0 0,11 1 0 0 0,2-1 0 0 0,-10 0 0 0 0,-8 0 0 0 0,-22 0 0 0 0,-16 0 0 0 0,-30 0 0 0 0,-11 0 0 0 0,-3 0 0 0 0,22 0 0 0 0,20 0 0 0 0,27 0 0 0 0,14 0 0 0 0,7 0 0 0 0,2-9 0 0 0,-1-3 0 0 0,15-8 0 0 0,13-1 0 0 0,8 3 0 0 0,6 5 0 0 0,2 4 0 0 0,-7-5 0 0 0,-4 0 0 0 0,0 2 0 0 0,2 3 0 0 0,-16 4 0 0 0,-4 1 0 0 0,-7 3 0 0 0,-6 1 0 0 0,-6 0 0 0 0,15-8 0 0 0,12-4 0 0 0,9 1 0 0 0,-2-6 0 0 0,1-2 0 0 0,1 4 0 0 0,4 4 0 0 0,2 3 0 0 0,-7 4 0 0 0,-1 2 0 0 0,0 2 0 0 0,-5 1 0 0 0,-1-1 0 0 0,3 1 0 0 0,13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16T14:06:47.4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5477 13705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16T14:06:47.48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2090 14023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16T14:07:19.85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17992 5583 16383 0 0,'18'0'0'0'0,"15"0"0"0"0,19 0 0 0 0,20 0 0 0 0,6 0 0 0 0,-1 0 0 0 0,-5 0 0 0 0,-5 0 0 0 0,3 0 0 0 0,0 0 0 0 0,-4 0 0 0 0,14 0 0 0 0,3 0 0 0 0,-5 0 0 0 0,4 0 0 0 0,5 0 0 0 0,6 0 0 0 0,5 0 0 0 0,13 0 0 0 0,5 0 0 0 0,-7 0 0 0 0,-5 0 0 0 0,-11 0 0 0 0,-3 0 0 0 0,-17 9 0 0 0,-12 3 0 0 0,1-1 0 0 0,0-2 0 0 0,-2-2 0 0 0,-2-3 0 0 0,16-2 0 0 0,4-1 0 0 0,-1-1 0 0 0,3 0 0 0 0,15-1 0 0 0,1 10 0 0 0,-7 2 0 0 0,9 0 0 0 0,4 7 0 0 0,4 1 0 0 0,-7-4 0 0 0,-11-4 0 0 0,-4-3 0 0 0,-6-4 0 0 0,-7-2 0 0 0,-8-2 0 0 0,5 0 0 0 0,-2-1 0 0 0,-1 0 0 0 0,-4 0 0 0 0,-3 1 0 0 0,6 0 0 0 0,11-1 0 0 0,1 1 0 0 0,-2 0 0 0 0,-6 0 0 0 0,-6 0 0 0 0,15 0 0 0 0,12 0 0 0 0,17 0 0 0 0,36 0 0 0 0,12 0 0 0 0,16 0 0 0 0,-4 0 0 0 0,-2 0 0 0 0,-11 0 0 0 0,-15 0 0 0 0,-2 0 0 0 0,-16 0 0 0 0,-20 0 0 0 0,-8 0 0 0 0,-2 0 0 0 0,1 0 0 0 0,13 0 0 0 0,7 0 0 0 0,1 0 0 0 0,1 0 0 0 0,-10 0 0 0 0,-14 0 0 0 0,-13 0 0 0 0,-10 9 0 0 0,2 3 0 0 0,-12 0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16T14:07:19.85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14208 12356 16383 0 0,'18'0'0'0'0,"15"0"0"0"0,20 0 0 0 0,19 0 0 0 0,6 0 0 0 0,-2 0 0 0 0,-3 0 0 0 0,2 0 0 0 0,8 0 0 0 0,-2 0 0 0 0,3 0 0 0 0,15 0 0 0 0,-1 0 0 0 0,28 0 0 0 0,19 0 0 0 0,-5 0 0 0 0,0 0 0 0 0,-15 0 0 0 0,-10 0 0 0 0,2 0 0 0 0,-1 0 0 0 0,7 0 0 0 0,0 0 0 0 0,-11 0 0 0 0,-7 0 0 0 0,5 9 0 0 0,-6 3 0 0 0,-4-1 0 0 0,9-1 0 0 0,4-4 0 0 0,-9-2 0 0 0,-4-2 0 0 0,-9-1 0 0 0,-12-1 0 0 0,-10 0 0 0 0,-8-1 0 0 0,4 1 0 0 0,-1-1 0 0 0,8 1 0 0 0,9 0 0 0 0,17 0 0 0 0,2 0 0 0 0,29 0 0 0 0,10 0 0 0 0,-10 0 0 0 0,1 0 0 0 0,5 0 0 0 0,-12 0 0 0 0,-8 9 0 0 0,-6 3 0 0 0,-4-1 0 0 0,8-1 0 0 0,2-4 0 0 0,9-2 0 0 0,10-2 0 0 0,1-1 0 0 0,4-1 0 0 0,-13 0 0 0 0,-18-1 0 0 0,-20 1 0 0 0,-5-1 0 0 0,-9 1 0 0 0,-7 0 0 0 0,-7 0 0 0 0,5 0 0 0 0,0 0 0 0 0,7 0 0 0 0,10 0 0 0 0,-1 0 0 0 0,-4 0 0 0 0,1 0 0 0 0,16 0 0 0 0,9 0 0 0 0,-3 0 0 0 0,-2 0 0 0 0,2 0 0 0 0,-17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16T19:19:25.9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4974 2143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D2C18-8732-4E4E-9EB0-60952C0382F4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8E6EB5-992B-4C0D-AFB6-4AB8E01D2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866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jicjournal.org/article/S0196-6553(22)00357-1/fulltext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y.clevelandclinic.org/health/diseases/15548-c-diff-infectio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Although Nebraska’s SIR has decreased –it is still higher than the US SIR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E6EB5-992B-4C0D-AFB6-4AB8E01D2B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84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2021 – Nebraska had the highest C. diff infection rate in the United States – we are making progress, but educating staff is crucial.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E6EB5-992B-4C0D-AFB6-4AB8E01D2B6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41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r>
              <a:rPr lang="en-US"/>
              <a:t>Concentration solely on cleaning high touch surfaces often prevents thorough and complete room decontamination </a:t>
            </a:r>
            <a:r>
              <a:rPr lang="en-US" sz="1200" u="sng">
                <a:solidFill>
                  <a:srgbClr val="0000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3"/>
              </a:rPr>
              <a:t>https://www.ajicjournal.org/article/S0196-6553(22)00357-1/fulltext</a:t>
            </a:r>
            <a:endParaRPr lang="en-US" sz="1200" u="sng">
              <a:solidFill>
                <a:srgbClr val="0000FF"/>
              </a:solidFill>
              <a:effectLst/>
              <a:latin typeface="Aptos" panose="020B00040202020202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/>
            <a:r>
              <a:rPr lang="en-US" sz="1200" u="none">
                <a:solidFill>
                  <a:srgbClr val="0000FF"/>
                </a:solidFill>
                <a:effectLst/>
                <a:latin typeface="Aptos" panose="020B0004020202020204" pitchFamily="34" charset="0"/>
                <a:ea typeface="Calibri" panose="020F0502020204030204" pitchFamily="34" charset="0"/>
                <a:cs typeface="Aptos" panose="020B0004020202020204" pitchFamily="34" charset="0"/>
              </a:rPr>
              <a:t>Also includes staph, MRSA, Strep, C. auris, E. coli, klebsiella. Taking vital signs, weighing pts, transporting patients, lifting patients.</a:t>
            </a:r>
            <a:endParaRPr lang="en-US" sz="1200" u="none">
              <a:effectLst/>
              <a:latin typeface="Aptos" panose="020B0004020202020204" pitchFamily="34" charset="0"/>
              <a:ea typeface="Calibri" panose="020F0502020204030204" pitchFamily="34" charset="0"/>
              <a:cs typeface="Aptos" panose="020B0004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E6EB5-992B-4C0D-AFB6-4AB8E01D2B6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86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C. diff Infection: What It Is, Symptoms &amp; Treatment</a:t>
            </a:r>
            <a:r>
              <a:rPr lang="en-US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E6EB5-992B-4C0D-AFB6-4AB8E01D2B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10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Nebraska continues to prescribe more antibiotics than the national average – which increases the risk of C. diff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E6EB5-992B-4C0D-AFB6-4AB8E01D2B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038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https://www.cdc.gov/healthcare-associated-infections/media/pdfs/Interfacility-IC-Transfer-Form-508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customXml" Target="../ink/ink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ajicjournal.org/article/S0196-6553(22)00357-1/fulltex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pesticide-registration/epas-registered-antimicrobial-products-effective-against-clostridioides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project-firstline/hcp/training/Diarrhea-Dilemma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4.png"/><Relationship Id="rId4" Type="http://schemas.openxmlformats.org/officeDocument/2006/relationships/diagramData" Target="../diagrams/data2.xml"/><Relationship Id="rId9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3.jpeg"/><Relationship Id="rId5" Type="http://schemas.openxmlformats.org/officeDocument/2006/relationships/image" Target="../media/image6.png"/><Relationship Id="rId10" Type="http://schemas.openxmlformats.org/officeDocument/2006/relationships/customXml" Target="../ink/ink3.xml"/><Relationship Id="rId4" Type="http://schemas.openxmlformats.org/officeDocument/2006/relationships/image" Target="../media/image2.sv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customXml" Target="../ink/ink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customXml" Target="../ink/ink4.xml"/><Relationship Id="rId4" Type="http://schemas.openxmlformats.org/officeDocument/2006/relationships/image" Target="../media/image10.pn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244308" y="-3235275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7662648" y="6210617"/>
            <a:ext cx="2962705" cy="0"/>
          </a:xfrm>
          <a:prstGeom prst="line">
            <a:avLst/>
          </a:prstGeom>
          <a:ln w="95250" cap="rnd">
            <a:solidFill>
              <a:srgbClr val="0B4EA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2471424" y="2282964"/>
            <a:ext cx="11715504" cy="2860536"/>
          </a:xfrm>
          <a:custGeom>
            <a:avLst/>
            <a:gdLst/>
            <a:ahLst/>
            <a:cxnLst/>
            <a:rect l="l" t="t" r="r" b="b"/>
            <a:pathLst>
              <a:path w="11715504" h="2860536">
                <a:moveTo>
                  <a:pt x="0" y="0"/>
                </a:moveTo>
                <a:lnTo>
                  <a:pt x="11715504" y="0"/>
                </a:lnTo>
                <a:lnTo>
                  <a:pt x="11715504" y="2860536"/>
                </a:lnTo>
                <a:lnTo>
                  <a:pt x="0" y="286053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 flipH="1" flipV="1">
            <a:off x="14186928" y="6258242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9262102" y="7282328"/>
                </a:moveTo>
                <a:lnTo>
                  <a:pt x="0" y="7282328"/>
                </a:lnTo>
                <a:lnTo>
                  <a:pt x="0" y="0"/>
                </a:lnTo>
                <a:lnTo>
                  <a:pt x="9262102" y="0"/>
                </a:lnTo>
                <a:lnTo>
                  <a:pt x="9262102" y="728232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886200" y="6788564"/>
            <a:ext cx="10725150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0B4EA1"/>
                </a:solidFill>
                <a:latin typeface="Maven Pro Bold"/>
              </a:rPr>
              <a:t>Clostridioides difficile (C. diff) 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0B4EA1"/>
                </a:solidFill>
                <a:latin typeface="Maven Pro Bold"/>
              </a:rPr>
              <a:t>Infection Prevention and Control</a:t>
            </a:r>
          </a:p>
          <a:p>
            <a:pPr algn="ctr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0B4EA1"/>
                </a:solidFill>
                <a:latin typeface="Maven Pro Bold"/>
              </a:rPr>
              <a:t>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21749-3E3D-777B-2820-6FD1B67E14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06A2419-C213-2E1B-B5E5-10716F2C061B}"/>
              </a:ext>
            </a:extLst>
          </p:cNvPr>
          <p:cNvSpPr/>
          <p:nvPr/>
        </p:nvSpPr>
        <p:spPr>
          <a:xfrm>
            <a:off x="-5244308" y="-3235275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FFB669-4F6F-AA3A-74A1-885C86CBB47F}"/>
              </a:ext>
            </a:extLst>
          </p:cNvPr>
          <p:cNvSpPr txBox="1"/>
          <p:nvPr/>
        </p:nvSpPr>
        <p:spPr>
          <a:xfrm>
            <a:off x="4017794" y="2406520"/>
            <a:ext cx="96982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>
                <a:solidFill>
                  <a:srgbClr val="4F81BD">
                    <a:lumMod val="75000"/>
                  </a:srgbClr>
                </a:solidFill>
                <a:latin typeface="Calibri"/>
              </a:rPr>
              <a:t>H</a:t>
            </a:r>
            <a:r>
              <a:rPr kumimoji="0" lang="en-US" sz="8000" b="0" i="0" u="sng" strike="noStrike" kern="1200" cap="none" spc="0" normalizeH="0" baseline="0" noProof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ow</a:t>
            </a: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</a:t>
            </a:r>
            <a:r>
              <a:rPr lang="en-US" sz="8000">
                <a:solidFill>
                  <a:srgbClr val="4F81BD">
                    <a:lumMod val="75000"/>
                  </a:srgbClr>
                </a:solidFill>
                <a:latin typeface="Calibri"/>
              </a:rPr>
              <a:t>C. diff germs</a:t>
            </a: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spread to others?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117D10-12FC-D145-D24D-50D98DB43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9475" y="9015548"/>
            <a:ext cx="446875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17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2CB70-DCBA-B233-9F2F-9A4103ACF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BF9D8A2-4E76-E7C2-2E5E-B3E919A029AF}"/>
              </a:ext>
            </a:extLst>
          </p:cNvPr>
          <p:cNvSpPr txBox="1"/>
          <p:nvPr/>
        </p:nvSpPr>
        <p:spPr>
          <a:xfrm>
            <a:off x="8382000" y="339819"/>
            <a:ext cx="777240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/>
              <a:t>Patient environment plays an important role in the transmission of C. diff</a:t>
            </a:r>
          </a:p>
          <a:p>
            <a:pPr algn="ctr"/>
            <a:endParaRPr lang="en-US" sz="3600"/>
          </a:p>
          <a:p>
            <a:pPr algn="ctr"/>
            <a:r>
              <a:rPr lang="en-US" sz="3600">
                <a:solidFill>
                  <a:srgbClr val="FF0000"/>
                </a:solidFill>
              </a:rPr>
              <a:t>WHERE IS THE RISK?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/>
              <a:t>Equipment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/>
              <a:t>Medical devices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/>
              <a:t>Furniture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/>
              <a:t>Telephone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/>
              <a:t>Personal belongings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/>
              <a:t>Bathroom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/>
              <a:t>High touch surfaces: bedrails, door handles, and light switches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/>
              <a:t>HCP clothes, belongings, and hands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3600"/>
              <a:t>Failing to notify other healthcare facilities when patient with C. diff is transferred.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36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57C397-E2E2-F45D-2AB7-4100445C4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660296"/>
            <a:ext cx="6650607" cy="85601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7D2C294-FBB9-D4BC-B86E-2253483CEAA3}"/>
                  </a:ext>
                </a:extLst>
              </p14:cNvPr>
              <p14:cNvContentPartPr/>
              <p14:nvPr/>
            </p14:nvContentPartPr>
            <p14:xfrm>
              <a:off x="361950" y="-819150"/>
              <a:ext cx="19050" cy="1905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7D2C294-FBB9-D4BC-B86E-2253483CEAA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590550" y="-1771650"/>
                <a:ext cx="1905000" cy="1905000"/>
              </a:xfrm>
              <a:prstGeom prst="rect">
                <a:avLst/>
              </a:prstGeom>
            </p:spPr>
          </p:pic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B34604F-110C-A9B0-86AA-24BB42D2A6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43772" y="9220483"/>
            <a:ext cx="4468755" cy="7681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BD5CE2-DDE8-BB26-2B93-6463A2F1FBD1}"/>
              </a:ext>
            </a:extLst>
          </p:cNvPr>
          <p:cNvSpPr txBox="1"/>
          <p:nvPr/>
        </p:nvSpPr>
        <p:spPr>
          <a:xfrm>
            <a:off x="857250" y="9451284"/>
            <a:ext cx="6991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hlinkClick r:id="rId7"/>
              </a:rPr>
              <a:t>Inter-Facility Infection Control Transfer Form for States Establishing HAI Prevention Collaboratives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75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92777-1059-8836-F73C-B5E97D273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18EAB9-37D5-B3E6-391F-B6210F6B5E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0500"/>
            <a:ext cx="7315200" cy="948115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CCA44E-F800-1775-387A-8A4BA3A6A01A}"/>
              </a:ext>
            </a:extLst>
          </p:cNvPr>
          <p:cNvSpPr txBox="1"/>
          <p:nvPr/>
        </p:nvSpPr>
        <p:spPr>
          <a:xfrm>
            <a:off x="9090806" y="571048"/>
            <a:ext cx="7444594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4400" b="0" i="0">
                <a:solidFill>
                  <a:srgbClr val="FF0000"/>
                </a:solidFill>
                <a:effectLst/>
                <a:latin typeface="Nunito"/>
              </a:rPr>
              <a:t>When you see diarrhea – assume it is always infectious!</a:t>
            </a:r>
            <a:endParaRPr lang="en-US" sz="4400">
              <a:solidFill>
                <a:srgbClr val="FF0000"/>
              </a:solidFill>
              <a:latin typeface="Nunito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44E2A9-712D-9BA2-BF0F-D666D6702298}"/>
              </a:ext>
            </a:extLst>
          </p:cNvPr>
          <p:cNvSpPr txBox="1"/>
          <p:nvPr/>
        </p:nvSpPr>
        <p:spPr>
          <a:xfrm>
            <a:off x="9090806" y="2990851"/>
            <a:ext cx="7609931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>
                <a:ea typeface="Calibri"/>
                <a:cs typeface="Calibri"/>
              </a:rPr>
              <a:t>Use gloves when you're working with a patient/resident </a:t>
            </a:r>
            <a:r>
              <a:rPr lang="en-US" sz="3600" b="1">
                <a:solidFill>
                  <a:srgbClr val="FF0000"/>
                </a:solidFill>
                <a:ea typeface="Calibri"/>
                <a:cs typeface="Calibri"/>
              </a:rPr>
              <a:t>or</a:t>
            </a:r>
            <a:r>
              <a:rPr lang="en-US" sz="3600">
                <a:ea typeface="Calibri"/>
                <a:cs typeface="Calibri"/>
              </a:rPr>
              <a:t> in their environment. Clean your hands immediately afterwards.</a:t>
            </a:r>
            <a:endParaRPr lang="en-US" sz="2400">
              <a:ea typeface="Calibri"/>
              <a:cs typeface="Calibri"/>
            </a:endParaRPr>
          </a:p>
          <a:p>
            <a:endParaRPr lang="en-US" sz="3600">
              <a:ea typeface="Calibri"/>
              <a:cs typeface="Calibri"/>
            </a:endParaRPr>
          </a:p>
          <a:p>
            <a:r>
              <a:rPr lang="en-US" sz="3600">
                <a:ea typeface="Calibri"/>
                <a:cs typeface="Calibri"/>
              </a:rPr>
              <a:t>Use a gown – performing personal care tasks or leaning over the bed.</a:t>
            </a:r>
          </a:p>
          <a:p>
            <a:endParaRPr lang="en-US" sz="3600">
              <a:ea typeface="Calibri"/>
              <a:cs typeface="Calibri"/>
            </a:endParaRPr>
          </a:p>
          <a:p>
            <a:r>
              <a:rPr lang="en-US" sz="3600">
                <a:ea typeface="Calibri"/>
                <a:cs typeface="Calibri"/>
              </a:rPr>
              <a:t>Clean and disinfect the environment frequently with the correct products.</a:t>
            </a:r>
          </a:p>
          <a:p>
            <a:endParaRPr lang="en-US" sz="3600">
              <a:ea typeface="Calibri"/>
              <a:cs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652C04-61E1-0F1E-AD68-8992BC8D4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79748" y="9287570"/>
            <a:ext cx="4474852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143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144000" y="1444198"/>
            <a:ext cx="9431752" cy="5476949"/>
            <a:chOff x="163830" y="21590"/>
            <a:chExt cx="7654290" cy="4556760"/>
          </a:xfrm>
        </p:grpSpPr>
        <p:sp>
          <p:nvSpPr>
            <p:cNvPr id="4" name="Freeform 4"/>
            <p:cNvSpPr/>
            <p:nvPr/>
          </p:nvSpPr>
          <p:spPr>
            <a:xfrm>
              <a:off x="765810" y="21590"/>
              <a:ext cx="6451600" cy="4326890"/>
            </a:xfrm>
            <a:custGeom>
              <a:avLst/>
              <a:gdLst/>
              <a:ahLst/>
              <a:cxnLst/>
              <a:rect l="l" t="t" r="r" b="b"/>
              <a:pathLst>
                <a:path w="6451600" h="4326890">
                  <a:moveTo>
                    <a:pt x="6224270" y="0"/>
                  </a:moveTo>
                  <a:lnTo>
                    <a:pt x="226060" y="0"/>
                  </a:lnTo>
                  <a:cubicBezTo>
                    <a:pt x="101600" y="0"/>
                    <a:pt x="0" y="101600"/>
                    <a:pt x="0" y="226060"/>
                  </a:cubicBezTo>
                  <a:lnTo>
                    <a:pt x="0" y="4326890"/>
                  </a:lnTo>
                  <a:lnTo>
                    <a:pt x="6451601" y="4326890"/>
                  </a:lnTo>
                  <a:lnTo>
                    <a:pt x="6451601" y="226060"/>
                  </a:lnTo>
                  <a:cubicBezTo>
                    <a:pt x="6450331" y="101600"/>
                    <a:pt x="6348731" y="0"/>
                    <a:pt x="6224270" y="0"/>
                  </a:cubicBezTo>
                  <a:close/>
                  <a:moveTo>
                    <a:pt x="6252210" y="4043680"/>
                  </a:moveTo>
                  <a:lnTo>
                    <a:pt x="196851" y="4043680"/>
                  </a:lnTo>
                  <a:lnTo>
                    <a:pt x="196851" y="255270"/>
                  </a:lnTo>
                  <a:lnTo>
                    <a:pt x="6252210" y="255270"/>
                  </a:lnTo>
                  <a:lnTo>
                    <a:pt x="6252210" y="40436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3460750" y="4349750"/>
              <a:ext cx="1059180" cy="96520"/>
            </a:xfrm>
            <a:custGeom>
              <a:avLst/>
              <a:gdLst/>
              <a:ahLst/>
              <a:cxnLst/>
              <a:rect l="l" t="t" r="r" b="b"/>
              <a:pathLst>
                <a:path w="1059180" h="96520">
                  <a:moveTo>
                    <a:pt x="96520" y="96520"/>
                  </a:moveTo>
                  <a:lnTo>
                    <a:pt x="963930" y="96520"/>
                  </a:lnTo>
                  <a:cubicBezTo>
                    <a:pt x="1017270" y="96520"/>
                    <a:pt x="1059180" y="53340"/>
                    <a:pt x="1059180" y="1270"/>
                  </a:cubicBezTo>
                  <a:lnTo>
                    <a:pt x="1059180" y="0"/>
                  </a:lnTo>
                  <a:lnTo>
                    <a:pt x="0" y="0"/>
                  </a:lnTo>
                  <a:lnTo>
                    <a:pt x="0" y="1270"/>
                  </a:lnTo>
                  <a:cubicBezTo>
                    <a:pt x="0" y="53340"/>
                    <a:pt x="43180" y="96520"/>
                    <a:pt x="96520" y="96520"/>
                  </a:cubicBez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63830" y="4542790"/>
              <a:ext cx="7654290" cy="35560"/>
            </a:xfrm>
            <a:custGeom>
              <a:avLst/>
              <a:gdLst/>
              <a:ahLst/>
              <a:cxnLst/>
              <a:rect l="l" t="t" r="r" b="b"/>
              <a:pathLst>
                <a:path w="7654290" h="35560">
                  <a:moveTo>
                    <a:pt x="0" y="0"/>
                  </a:moveTo>
                  <a:cubicBezTo>
                    <a:pt x="0" y="20320"/>
                    <a:pt x="16510" y="35560"/>
                    <a:pt x="35560" y="35560"/>
                  </a:cubicBezTo>
                  <a:lnTo>
                    <a:pt x="7618730" y="35560"/>
                  </a:lnTo>
                  <a:cubicBezTo>
                    <a:pt x="7639050" y="35560"/>
                    <a:pt x="7654290" y="19050"/>
                    <a:pt x="765429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711680" y="2178229"/>
            <a:ext cx="8139344" cy="80758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99"/>
              </a:lnSpc>
            </a:pPr>
            <a:r>
              <a:rPr lang="en-US" sz="4000">
                <a:solidFill>
                  <a:srgbClr val="0B4EA1"/>
                </a:solidFill>
                <a:latin typeface="Maven Pro"/>
              </a:rPr>
              <a:t>Hand Hygiene (HH) compliance among healthcare providers continues to be a significant challenge for many organizations.</a:t>
            </a:r>
          </a:p>
          <a:p>
            <a:pPr>
              <a:lnSpc>
                <a:spcPts val="3599"/>
              </a:lnSpc>
            </a:pPr>
            <a:endParaRPr lang="en-US" sz="4000">
              <a:solidFill>
                <a:srgbClr val="0B4EA1"/>
              </a:solidFill>
              <a:latin typeface="Maven Pro"/>
            </a:endParaRPr>
          </a:p>
          <a:p>
            <a:pPr marL="342900" indent="-3429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B4EA1"/>
                </a:solidFill>
                <a:latin typeface="Maven Pro"/>
              </a:rPr>
              <a:t>Ineffective placement of dispensers or sinks</a:t>
            </a:r>
          </a:p>
          <a:p>
            <a:pPr marL="342900" indent="-3429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B4EA1"/>
                </a:solidFill>
                <a:latin typeface="Maven Pro"/>
              </a:rPr>
              <a:t>HH compliance data not collected or reported accurately</a:t>
            </a:r>
          </a:p>
          <a:p>
            <a:pPr marL="342900" indent="-3429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B4EA1"/>
                </a:solidFill>
                <a:latin typeface="Maven Pro"/>
              </a:rPr>
              <a:t>Lack of coaching</a:t>
            </a:r>
          </a:p>
          <a:p>
            <a:pPr marL="342900" indent="-3429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B4EA1"/>
                </a:solidFill>
                <a:latin typeface="Maven Pro"/>
              </a:rPr>
              <a:t>Not included as part of safety culture</a:t>
            </a:r>
          </a:p>
          <a:p>
            <a:pPr marL="342900" indent="-3429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B4EA1"/>
                </a:solidFill>
                <a:latin typeface="Maven Pro"/>
              </a:rPr>
              <a:t>Ineffective education</a:t>
            </a:r>
          </a:p>
          <a:p>
            <a:pPr marL="342900" indent="-342900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B4EA1"/>
                </a:solidFill>
                <a:latin typeface="Maven Pro"/>
              </a:rPr>
              <a:t>HCP distractions</a:t>
            </a:r>
          </a:p>
          <a:p>
            <a:pPr>
              <a:lnSpc>
                <a:spcPts val="3599"/>
              </a:lnSpc>
            </a:pPr>
            <a:endParaRPr lang="en-US" sz="2350">
              <a:solidFill>
                <a:srgbClr val="0B4EA1"/>
              </a:solidFill>
              <a:latin typeface="Maven Pro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0" marR="0"/>
            <a:r>
              <a:rPr lang="en-US" sz="2400" u="sng">
                <a:solidFill>
                  <a:srgbClr val="0000FF"/>
                </a:solidFill>
                <a:effectLst/>
                <a:latin typeface="Aptos"/>
                <a:ea typeface="Times New Roman" panose="02020603050405020304" pitchFamily="18" charset="0"/>
                <a:cs typeface="Aptos" panose="020B00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https://www.ajicjournal.org/article/S0196-6553(22)00357-1/fulltext</a:t>
            </a:r>
            <a:endParaRPr lang="en-US" sz="2400">
              <a:effectLst/>
              <a:latin typeface="Aptos"/>
              <a:ea typeface="Calibri" panose="020F0502020204030204" pitchFamily="34" charset="0"/>
              <a:cs typeface="Aptos" panose="020B0004020202020204" pitchFamily="34" charset="0"/>
            </a:endParaRPr>
          </a:p>
          <a:p>
            <a:pPr>
              <a:lnSpc>
                <a:spcPts val="3599"/>
              </a:lnSpc>
            </a:pPr>
            <a:endParaRPr lang="en-US" sz="2399">
              <a:solidFill>
                <a:srgbClr val="0B4EA1"/>
              </a:solidFill>
              <a:latin typeface="Maven Pr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B56475-F657-2EF1-38A1-493EB02745FC}"/>
              </a:ext>
            </a:extLst>
          </p:cNvPr>
          <p:cNvSpPr txBox="1"/>
          <p:nvPr/>
        </p:nvSpPr>
        <p:spPr>
          <a:xfrm>
            <a:off x="2353186" y="10287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chemeClr val="accent1">
                    <a:lumMod val="75000"/>
                  </a:schemeClr>
                </a:solidFill>
              </a:rPr>
              <a:t>Hand Hygiene </a:t>
            </a:r>
          </a:p>
        </p:txBody>
      </p:sp>
      <p:pic>
        <p:nvPicPr>
          <p:cNvPr id="15" name="Picture 14" descr="Handwashing with soap">
            <a:extLst>
              <a:ext uri="{FF2B5EF4-FFF2-40B4-BE49-F238E27FC236}">
                <a16:creationId xmlns:a16="http://schemas.microsoft.com/office/drawing/2014/main" id="{EDE71F72-D755-3B28-3343-9A124C9AFE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642" y="2041122"/>
            <a:ext cx="5990902" cy="3979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1B304C-FE8A-0176-DD58-A545CB4853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7565" y="9099770"/>
            <a:ext cx="4468755" cy="77425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9A78B-2B8D-A3A5-E154-1B0C037AA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E23589A-3F71-DA1E-8C38-6D6A9E3B889D}"/>
              </a:ext>
            </a:extLst>
          </p:cNvPr>
          <p:cNvSpPr txBox="1"/>
          <p:nvPr/>
        </p:nvSpPr>
        <p:spPr>
          <a:xfrm>
            <a:off x="3352800" y="2247900"/>
            <a:ext cx="11506200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sng" strike="noStrike" kern="1200" cap="none" spc="0" normalizeH="0" baseline="0" noProof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1DBBF-A263-97D6-A3D0-557A70F1F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4169" y="9039612"/>
            <a:ext cx="4468755" cy="7742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C3754673-C531-B285-82D3-796067A60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179" y="473129"/>
            <a:ext cx="10912642" cy="8439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0351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B0624A-76E4-9D1F-ACA4-4C3F6F6168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058F73B-E13D-2F27-360F-545D1E7444B7}"/>
              </a:ext>
            </a:extLst>
          </p:cNvPr>
          <p:cNvSpPr/>
          <p:nvPr/>
        </p:nvSpPr>
        <p:spPr>
          <a:xfrm>
            <a:off x="-5244308" y="-3235275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99CF34-4802-5912-B33F-08937F735CF5}"/>
              </a:ext>
            </a:extLst>
          </p:cNvPr>
          <p:cNvSpPr txBox="1"/>
          <p:nvPr/>
        </p:nvSpPr>
        <p:spPr>
          <a:xfrm>
            <a:off x="3352800" y="2247900"/>
            <a:ext cx="11506200" cy="43396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sng" strike="noStrike" kern="1200" cap="none" spc="0" normalizeH="0" baseline="0" noProof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defRPr/>
            </a:pPr>
            <a:r>
              <a:rPr lang="en-US" sz="8000" u="sng">
                <a:solidFill>
                  <a:srgbClr val="4F81BD"/>
                </a:solidFill>
                <a:latin typeface="Calibri"/>
              </a:rPr>
              <a:t>What </a:t>
            </a:r>
            <a:r>
              <a:rPr lang="en-US" sz="8000">
                <a:solidFill>
                  <a:srgbClr val="4F81BD"/>
                </a:solidFill>
                <a:latin typeface="Calibri"/>
              </a:rPr>
              <a:t>precautions are recommended with C. diff?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F81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en-US" sz="36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FB1728-F1ED-E8CA-5CBD-F2C82905F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4169" y="9039612"/>
            <a:ext cx="446875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57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319465" y="928354"/>
            <a:ext cx="8142857" cy="7624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99"/>
              </a:lnSpc>
            </a:pPr>
            <a:endParaRPr lang="en-US" sz="4000">
              <a:solidFill>
                <a:srgbClr val="0B4EA1"/>
              </a:solidFill>
              <a:ea typeface="+mn-lt"/>
              <a:cs typeface="+mn-lt"/>
            </a:endParaRPr>
          </a:p>
          <a:p>
            <a:pPr algn="ctr"/>
            <a:r>
              <a:rPr lang="en-US" sz="4200" b="1" u="sng">
                <a:solidFill>
                  <a:srgbClr val="0B4EA1"/>
                </a:solidFill>
                <a:ea typeface="+mn-lt"/>
                <a:cs typeface="+mn-lt"/>
              </a:rPr>
              <a:t>Clostridioides difficile (C. diff)</a:t>
            </a:r>
          </a:p>
          <a:p>
            <a:pPr algn="ctr"/>
            <a:endParaRPr lang="en-US" sz="4200" b="1" u="sng">
              <a:solidFill>
                <a:srgbClr val="0B4EA1"/>
              </a:solidFill>
              <a:ea typeface="+mn-lt"/>
              <a:cs typeface="+mn-lt"/>
            </a:endParaRPr>
          </a:p>
          <a:p>
            <a:pPr algn="ctr"/>
            <a:r>
              <a:rPr lang="en-US" sz="5400" b="1">
                <a:solidFill>
                  <a:srgbClr val="FF0000"/>
                </a:solidFill>
                <a:ea typeface="+mn-lt"/>
                <a:cs typeface="+mn-lt"/>
              </a:rPr>
              <a:t>Initiate Contact</a:t>
            </a:r>
          </a:p>
          <a:p>
            <a:pPr algn="ctr"/>
            <a:endParaRPr lang="en-US" sz="5400" b="1">
              <a:solidFill>
                <a:srgbClr val="FF0000"/>
              </a:solidFill>
              <a:ea typeface="+mn-lt"/>
              <a:cs typeface="+mn-lt"/>
            </a:endParaRPr>
          </a:p>
          <a:p>
            <a:pPr algn="ctr">
              <a:lnSpc>
                <a:spcPct val="0"/>
              </a:lnSpc>
            </a:pPr>
            <a:endParaRPr lang="en-US" sz="5400" b="1">
              <a:solidFill>
                <a:srgbClr val="FF0000"/>
              </a:solidFill>
              <a:ea typeface="+mn-lt"/>
              <a:cs typeface="+mn-lt"/>
            </a:endParaRPr>
          </a:p>
          <a:p>
            <a:pPr algn="ctr">
              <a:lnSpc>
                <a:spcPct val="0"/>
              </a:lnSpc>
            </a:pPr>
            <a:endParaRPr lang="en-US" sz="5400" b="1">
              <a:solidFill>
                <a:srgbClr val="FF0000"/>
              </a:solidFill>
              <a:ea typeface="+mn-lt"/>
              <a:cs typeface="+mn-lt"/>
            </a:endParaRPr>
          </a:p>
          <a:p>
            <a:pPr algn="ctr">
              <a:lnSpc>
                <a:spcPct val="0"/>
              </a:lnSpc>
            </a:pPr>
            <a:r>
              <a:rPr lang="en-US" sz="5400" b="1">
                <a:solidFill>
                  <a:srgbClr val="FF0000"/>
                </a:solidFill>
                <a:ea typeface="+mn-lt"/>
                <a:cs typeface="+mn-lt"/>
              </a:rPr>
              <a:t> Precautions Promptly</a:t>
            </a:r>
          </a:p>
          <a:p>
            <a:pPr algn="ctr">
              <a:lnSpc>
                <a:spcPct val="0"/>
              </a:lnSpc>
            </a:pPr>
            <a:endParaRPr lang="en-US" sz="5400" b="1">
              <a:solidFill>
                <a:srgbClr val="FF0000"/>
              </a:solidFill>
              <a:ea typeface="+mn-lt"/>
              <a:cs typeface="+mn-lt"/>
            </a:endParaRPr>
          </a:p>
          <a:p>
            <a:pPr algn="ctr">
              <a:lnSpc>
                <a:spcPts val="3599"/>
              </a:lnSpc>
            </a:pPr>
            <a:endParaRPr lang="en-US" sz="5400" b="1">
              <a:solidFill>
                <a:srgbClr val="FF0000"/>
              </a:solidFill>
              <a:ea typeface="+mn-lt"/>
              <a:cs typeface="+mn-lt"/>
            </a:endParaRPr>
          </a:p>
          <a:p>
            <a:pPr algn="ctr">
              <a:lnSpc>
                <a:spcPts val="3599"/>
              </a:lnSpc>
            </a:pPr>
            <a:endParaRPr lang="en-US" sz="5400" b="1">
              <a:solidFill>
                <a:srgbClr val="FF0000"/>
              </a:solidFill>
              <a:ea typeface="+mn-lt"/>
              <a:cs typeface="+mn-lt"/>
            </a:endParaRPr>
          </a:p>
          <a:p>
            <a:pPr marL="342900" indent="-342900" algn="ctr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B4EA1"/>
                </a:solidFill>
                <a:ea typeface="+mn-lt"/>
                <a:cs typeface="+mn-lt"/>
              </a:rPr>
              <a:t>Private room</a:t>
            </a:r>
          </a:p>
          <a:p>
            <a:pPr algn="ctr">
              <a:lnSpc>
                <a:spcPts val="3599"/>
              </a:lnSpc>
            </a:pPr>
            <a:endParaRPr lang="en-US" sz="4000">
              <a:solidFill>
                <a:srgbClr val="0B4EA1"/>
              </a:solidFill>
              <a:ea typeface="+mn-lt"/>
              <a:cs typeface="+mn-lt"/>
            </a:endParaRPr>
          </a:p>
          <a:p>
            <a:pPr marL="342900" indent="-342900" algn="ctr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B4EA1"/>
                </a:solidFill>
                <a:ea typeface="+mn-lt"/>
                <a:cs typeface="+mn-lt"/>
              </a:rPr>
              <a:t>Dedicated equipment</a:t>
            </a:r>
          </a:p>
          <a:p>
            <a:pPr algn="ctr">
              <a:lnSpc>
                <a:spcPts val="3599"/>
              </a:lnSpc>
            </a:pPr>
            <a:endParaRPr lang="en-US">
              <a:ea typeface="Calibri"/>
              <a:cs typeface="Calibri"/>
            </a:endParaRPr>
          </a:p>
          <a:p>
            <a:pPr marL="342900" indent="-342900" algn="ctr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B4EA1"/>
                </a:solidFill>
                <a:ea typeface="+mn-lt"/>
                <a:cs typeface="+mn-lt"/>
              </a:rPr>
              <a:t>Frequent cleaning</a:t>
            </a:r>
          </a:p>
          <a:p>
            <a:pPr algn="ctr">
              <a:lnSpc>
                <a:spcPts val="3599"/>
              </a:lnSpc>
            </a:pPr>
            <a:endParaRPr lang="en-US" sz="4000">
              <a:solidFill>
                <a:srgbClr val="0B4EA1"/>
              </a:solidFill>
              <a:ea typeface="+mn-lt"/>
              <a:cs typeface="+mn-lt"/>
            </a:endParaRPr>
          </a:p>
          <a:p>
            <a:pPr marL="342900" indent="-342900" algn="ctr">
              <a:lnSpc>
                <a:spcPts val="3599"/>
              </a:lnSpc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0B4EA1"/>
                </a:solidFill>
                <a:ea typeface="+mn-lt"/>
                <a:cs typeface="+mn-lt"/>
              </a:rPr>
              <a:t>Gloves and gown upon entry </a:t>
            </a:r>
            <a:endParaRPr lang="en-US" sz="400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A966C9E-0B1F-0B17-BE6A-1291FACD2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064" y="299298"/>
            <a:ext cx="7305136" cy="940870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43E425-A9DB-6514-666E-40BDD09163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572" y="8974564"/>
            <a:ext cx="4468755" cy="76816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08AA7-A6F6-FA65-3B36-641A0A18D4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B0639C8-7608-6020-CFBA-45FA7ACA2E50}"/>
              </a:ext>
            </a:extLst>
          </p:cNvPr>
          <p:cNvSpPr txBox="1"/>
          <p:nvPr/>
        </p:nvSpPr>
        <p:spPr>
          <a:xfrm>
            <a:off x="3733800" y="2038350"/>
            <a:ext cx="10344150" cy="550920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rgbClr val="FF0000"/>
                </a:solidFill>
              </a:rPr>
              <a:t>Barrier: </a:t>
            </a:r>
            <a:r>
              <a:rPr lang="en-US" sz="4400"/>
              <a:t>Poor compliance with Contact Isolation</a:t>
            </a:r>
          </a:p>
          <a:p>
            <a:pPr algn="ctr">
              <a:defRPr/>
            </a:pPr>
            <a:endParaRPr lang="en-US" sz="4400"/>
          </a:p>
          <a:p>
            <a:pPr algn="ctr">
              <a:defRPr/>
            </a:pPr>
            <a:r>
              <a:rPr lang="en-US" sz="4400">
                <a:solidFill>
                  <a:srgbClr val="FF0000"/>
                </a:solidFill>
              </a:rPr>
              <a:t>Strategy</a:t>
            </a:r>
            <a:r>
              <a:rPr lang="en-US" sz="4400"/>
              <a:t>: Multidisciplinary approach</a:t>
            </a:r>
          </a:p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r>
              <a:rPr lang="en-US" sz="4400"/>
              <a:t> Champions from multiple disciplines</a:t>
            </a:r>
          </a:p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r>
              <a:rPr lang="en-US" sz="4400"/>
              <a:t>Enlist frontline staff to better understand barriers</a:t>
            </a:r>
          </a:p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r>
              <a:rPr lang="en-US" sz="4400"/>
              <a:t>Use audits and feedback</a:t>
            </a:r>
            <a:endParaRPr lang="en-US" sz="4400">
              <a:solidFill>
                <a:srgbClr val="4F81BD"/>
              </a:solidFill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89A0DE-3B81-844B-8F02-84ABBE988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122" y="8988518"/>
            <a:ext cx="446875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798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186019-5B19-7713-E5D0-0F44ACA599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36BF6-050D-75D4-60E6-E4BF5E48C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6122" y="8988518"/>
            <a:ext cx="4468755" cy="7681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D4D203-72CA-5A47-FC81-6082101C8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9726" y="358328"/>
            <a:ext cx="5840692" cy="97241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3C36CB-60B6-A2C1-4E8D-9021527DF3AC}"/>
              </a:ext>
            </a:extLst>
          </p:cNvPr>
          <p:cNvSpPr txBox="1"/>
          <p:nvPr/>
        </p:nvSpPr>
        <p:spPr>
          <a:xfrm>
            <a:off x="8879305" y="530320"/>
            <a:ext cx="8253663" cy="9202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b="0" i="0">
              <a:solidFill>
                <a:srgbClr val="555555"/>
              </a:solidFill>
              <a:effectLst/>
            </a:endParaRPr>
          </a:p>
          <a:p>
            <a:r>
              <a:rPr lang="en-US" sz="4400" b="0" i="0">
                <a:solidFill>
                  <a:srgbClr val="555555"/>
                </a:solidFill>
                <a:effectLst/>
              </a:rPr>
              <a:t>The most common symptom, and usually the first to appear, is watery diarrhea. A mild infection will cause diarrhea at least three times a day, often with some abdominal cramping.</a:t>
            </a:r>
          </a:p>
          <a:p>
            <a:endParaRPr lang="en-US" sz="4400">
              <a:solidFill>
                <a:srgbClr val="555555"/>
              </a:solidFill>
            </a:endParaRPr>
          </a:p>
          <a:p>
            <a:r>
              <a:rPr lang="en-US" sz="4400" b="0" i="0">
                <a:solidFill>
                  <a:srgbClr val="555555"/>
                </a:solidFill>
                <a:effectLst/>
                <a:latin typeface="__Roboto_095985"/>
              </a:rPr>
              <a:t>As </a:t>
            </a:r>
            <a:r>
              <a:rPr lang="en-US" sz="4400" b="0" i="1">
                <a:solidFill>
                  <a:srgbClr val="555555"/>
                </a:solidFill>
                <a:effectLst/>
                <a:latin typeface="__Roboto_095985"/>
              </a:rPr>
              <a:t>C. diff</a:t>
            </a:r>
            <a:r>
              <a:rPr lang="en-US" sz="4400" b="0" i="0">
                <a:solidFill>
                  <a:srgbClr val="555555"/>
                </a:solidFill>
                <a:effectLst/>
                <a:latin typeface="__Roboto_095985"/>
              </a:rPr>
              <a:t> infection becomes more severe, diarrhea increases. It may occur as much as 10 to 15 times a day. </a:t>
            </a:r>
            <a:endParaRPr lang="en-US" sz="2400" b="0" i="0">
              <a:solidFill>
                <a:srgbClr val="555555"/>
              </a:solidFill>
              <a:effectLst/>
            </a:endParaRPr>
          </a:p>
          <a:p>
            <a:endParaRPr lang="en-US">
              <a:solidFill>
                <a:srgbClr val="555555"/>
              </a:solidFill>
              <a:latin typeface="__Roboto_095985"/>
            </a:endParaRPr>
          </a:p>
          <a:p>
            <a:endParaRPr lang="en-US">
              <a:solidFill>
                <a:srgbClr val="555555"/>
              </a:solidFill>
              <a:latin typeface="__Roboto_095985"/>
            </a:endParaRPr>
          </a:p>
          <a:p>
            <a:endParaRPr lang="en-US">
              <a:solidFill>
                <a:srgbClr val="555555"/>
              </a:solidFill>
              <a:latin typeface="__Roboto_095985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8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9A78B-2B8D-A3A5-E154-1B0C037AA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46440BA-7574-FC78-F97D-8B023764593F}"/>
              </a:ext>
            </a:extLst>
          </p:cNvPr>
          <p:cNvSpPr/>
          <p:nvPr/>
        </p:nvSpPr>
        <p:spPr>
          <a:xfrm>
            <a:off x="-5244308" y="-3235275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23589A-3F71-DA1E-8C38-6D6A9E3B889D}"/>
              </a:ext>
            </a:extLst>
          </p:cNvPr>
          <p:cNvSpPr txBox="1"/>
          <p:nvPr/>
        </p:nvSpPr>
        <p:spPr>
          <a:xfrm>
            <a:off x="3352800" y="2247900"/>
            <a:ext cx="11506200" cy="5016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sng" strike="noStrike" kern="1200" cap="none" spc="0" normalizeH="0" baseline="0" noProof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defRPr/>
            </a:pPr>
            <a:r>
              <a:rPr lang="en-US" sz="8000" u="sng">
                <a:solidFill>
                  <a:srgbClr val="4F81BD"/>
                </a:solidFill>
                <a:latin typeface="Calibri"/>
              </a:rPr>
              <a:t>How</a:t>
            </a:r>
            <a:r>
              <a:rPr lang="en-US" sz="8000">
                <a:solidFill>
                  <a:srgbClr val="4F81BD"/>
                </a:solidFill>
                <a:latin typeface="Calibri"/>
              </a:rPr>
              <a:t> to clean and disinfect environment?</a:t>
            </a:r>
          </a:p>
          <a:p>
            <a:pPr algn="ctr">
              <a:defRPr/>
            </a:pPr>
            <a:endParaRPr lang="en-US" sz="8000">
              <a:solidFill>
                <a:srgbClr val="4F81BD"/>
              </a:solidFill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FCD524-5B61-857F-57C5-6821ED860C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601" y="8991485"/>
            <a:ext cx="446875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315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A6458-97EB-6BBA-0EE5-CB3BCC481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48E0918-04A3-F07A-C630-1E22A4A8CB3C}"/>
              </a:ext>
            </a:extLst>
          </p:cNvPr>
          <p:cNvSpPr/>
          <p:nvPr/>
        </p:nvSpPr>
        <p:spPr>
          <a:xfrm>
            <a:off x="-5244308" y="-3235275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B7E1C9-1B58-4A20-8933-7DA685EC8BD8}"/>
              </a:ext>
            </a:extLst>
          </p:cNvPr>
          <p:cNvSpPr txBox="1"/>
          <p:nvPr/>
        </p:nvSpPr>
        <p:spPr>
          <a:xfrm>
            <a:off x="3810000" y="2933700"/>
            <a:ext cx="104835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>
                <a:solidFill>
                  <a:schemeClr val="accent1">
                    <a:lumMod val="75000"/>
                  </a:schemeClr>
                </a:solidFill>
              </a:rPr>
              <a:t>What</a:t>
            </a:r>
            <a:r>
              <a:rPr lang="en-US" sz="8000">
                <a:solidFill>
                  <a:schemeClr val="accent1">
                    <a:lumMod val="75000"/>
                  </a:schemeClr>
                </a:solidFill>
              </a:rPr>
              <a:t> is Clostridioides difficile (C. diff)?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E3F5CF-CC59-FF85-A156-32DF3A23C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9475" y="8871170"/>
            <a:ext cx="446875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82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91C66-535B-BD42-E0F1-76CA89A403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CDC63C-E938-8793-7943-E6925428663C}"/>
              </a:ext>
            </a:extLst>
          </p:cNvPr>
          <p:cNvSpPr txBox="1"/>
          <p:nvPr/>
        </p:nvSpPr>
        <p:spPr>
          <a:xfrm>
            <a:off x="1347537" y="1276350"/>
            <a:ext cx="16297794" cy="34778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4400">
              <a:ea typeface="Calibri"/>
              <a:cs typeface="Calibri"/>
            </a:endParaRPr>
          </a:p>
          <a:p>
            <a:pPr algn="ctr"/>
            <a:endParaRPr lang="en-US" sz="4400">
              <a:ea typeface="Calibri"/>
              <a:cs typeface="Calibri"/>
            </a:endParaRPr>
          </a:p>
          <a:p>
            <a:pPr algn="ctr"/>
            <a:endParaRPr lang="en-US" sz="4400">
              <a:ea typeface="Calibri"/>
              <a:cs typeface="Calibri"/>
            </a:endParaRPr>
          </a:p>
          <a:p>
            <a:pPr algn="ctr"/>
            <a:r>
              <a:rPr lang="en-US" sz="4400">
                <a:ea typeface="Calibri"/>
                <a:cs typeface="Calibri"/>
              </a:rPr>
              <a:t>Surfaces should be clean and body substance spills should be managed promptly </a:t>
            </a:r>
            <a:r>
              <a:rPr lang="en-US" sz="4400" b="1" u="sng">
                <a:solidFill>
                  <a:srgbClr val="FF0000"/>
                </a:solidFill>
                <a:ea typeface="Calibri"/>
                <a:cs typeface="Calibri"/>
              </a:rPr>
              <a:t>BEFORE</a:t>
            </a:r>
            <a:r>
              <a:rPr lang="en-US" sz="4400" b="1" u="sng">
                <a:ea typeface="Calibri"/>
                <a:cs typeface="Calibri"/>
              </a:rPr>
              <a:t> </a:t>
            </a:r>
            <a:r>
              <a:rPr lang="en-US" sz="4400">
                <a:ea typeface="Calibri"/>
                <a:cs typeface="Calibri"/>
              </a:rPr>
              <a:t>disinfecting.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063CBF-25B2-8047-7767-3FDA0DB4B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472" y="8982382"/>
            <a:ext cx="446875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43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C8363-9D61-D65A-B84A-DB75F34E6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B86EF5B-4C07-7EB0-FC27-727D2F5CC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669" y="322247"/>
            <a:ext cx="5947912" cy="96425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8A6F67-49B8-B3BD-E8FF-C1823E5DF61C}"/>
              </a:ext>
            </a:extLst>
          </p:cNvPr>
          <p:cNvSpPr txBox="1"/>
          <p:nvPr/>
        </p:nvSpPr>
        <p:spPr>
          <a:xfrm>
            <a:off x="7194884" y="322247"/>
            <a:ext cx="10450447" cy="106490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Disinfecting (after cleaning)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EPA -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K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products kill </a:t>
            </a: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Clostridioides difficile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diff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spores.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How to Use Products on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List K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Effectively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product’s effectiveness can change depending on how you use it.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Follow the label directions for </a:t>
            </a: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Clostridioides difficile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(</a:t>
            </a:r>
            <a:r>
              <a:rPr kumimoji="0" lang="en-US" sz="4000" b="0" i="1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diff</a:t>
            </a: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carefully including the contact time.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srgbClr val="1B1B1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contact time is the time the product must be applied to the surface for it to be effective.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EPA’s Registered Antimicrobial Products Effective Against Clostridioides difficile (C. diff) Spores [List K] | US EPA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Merriweather Web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1B1B1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/>
            <a:endParaRPr lang="en-US" sz="4400"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37B7A-792D-ADAF-96DB-0C1D77857A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9472" y="8982382"/>
            <a:ext cx="446875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40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6C57B9-EAB8-559A-977B-58466912E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7808A9E-F105-209D-8032-1AD987EF9A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900" y="495300"/>
            <a:ext cx="7398802" cy="93535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78D304-016B-A626-C172-D296CE82DACE}"/>
              </a:ext>
            </a:extLst>
          </p:cNvPr>
          <p:cNvSpPr txBox="1"/>
          <p:nvPr/>
        </p:nvSpPr>
        <p:spPr>
          <a:xfrm>
            <a:off x="9467850" y="495300"/>
            <a:ext cx="7143750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u="sng">
                <a:solidFill>
                  <a:srgbClr val="FF0000"/>
                </a:solidFill>
                <a:effectLst/>
                <a:latin typeface="Nunito" pitchFamily="2" charset="0"/>
              </a:rPr>
              <a:t>Disinfectant Label</a:t>
            </a:r>
          </a:p>
          <a:p>
            <a:pPr algn="ctr"/>
            <a:endParaRPr lang="en-US" sz="1600" b="1" i="0" u="sng">
              <a:solidFill>
                <a:srgbClr val="FF0000"/>
              </a:solidFill>
              <a:effectLst/>
              <a:latin typeface="Nunito" pitchFamily="2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0" i="0">
                <a:solidFill>
                  <a:srgbClr val="1C1D1F"/>
                </a:solidFill>
                <a:effectLst/>
                <a:latin typeface="Nunito" pitchFamily="2" charset="0"/>
              </a:rPr>
              <a:t>EPA Registration Number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1C1D1F"/>
                </a:solidFill>
                <a:latin typeface="Nunito" pitchFamily="2" charset="0"/>
              </a:rPr>
              <a:t>Active Ingredients</a:t>
            </a:r>
            <a:endParaRPr lang="en-US" sz="3600" b="0" i="0">
              <a:solidFill>
                <a:srgbClr val="1C1D1F"/>
              </a:solidFill>
              <a:effectLst/>
              <a:latin typeface="Nunito" pitchFamily="2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1C1D1F"/>
                </a:solidFill>
                <a:latin typeface="Nunito" pitchFamily="2" charset="0"/>
              </a:rPr>
              <a:t>Directions for Use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1C1D1F"/>
                </a:solidFill>
                <a:latin typeface="Nunito" pitchFamily="2" charset="0"/>
              </a:rPr>
              <a:t>Cautions and Warnings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0" i="0">
                <a:solidFill>
                  <a:srgbClr val="1C1D1F"/>
                </a:solidFill>
                <a:effectLst/>
                <a:latin typeface="Nunito" pitchFamily="2" charset="0"/>
              </a:rPr>
              <a:t>First Aid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>
                <a:solidFill>
                  <a:srgbClr val="1C1D1F"/>
                </a:solidFill>
                <a:latin typeface="Nunito" pitchFamily="2" charset="0"/>
              </a:rPr>
              <a:t>Storage and Disposal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3600" b="0" i="0">
                <a:solidFill>
                  <a:srgbClr val="1C1D1F"/>
                </a:solidFill>
                <a:effectLst/>
                <a:latin typeface="Nunito" pitchFamily="2" charset="0"/>
              </a:rPr>
              <a:t>C</a:t>
            </a:r>
            <a:r>
              <a:rPr lang="en-US" sz="3600">
                <a:solidFill>
                  <a:srgbClr val="1C1D1F"/>
                </a:solidFill>
                <a:latin typeface="Nunito" pitchFamily="2" charset="0"/>
              </a:rPr>
              <a:t>ontact time</a:t>
            </a:r>
            <a:endParaRPr lang="en-US" sz="3600" b="0" i="0">
              <a:solidFill>
                <a:srgbClr val="1C1D1F"/>
              </a:solidFill>
              <a:effectLst/>
              <a:latin typeface="Nunito" pitchFamily="2" charset="0"/>
            </a:endParaRPr>
          </a:p>
          <a:p>
            <a:endParaRPr lang="en-US" sz="3600">
              <a:solidFill>
                <a:srgbClr val="1C1D1F"/>
              </a:solidFill>
              <a:latin typeface="Nunito" pitchFamily="2" charset="0"/>
            </a:endParaRPr>
          </a:p>
          <a:p>
            <a:r>
              <a:rPr lang="en-US" b="0" i="0">
                <a:solidFill>
                  <a:srgbClr val="1C1D1F"/>
                </a:solidFill>
                <a:effectLst/>
                <a:latin typeface="Nunito" pitchFamily="2" charset="0"/>
              </a:rPr>
              <a:t>. 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15C419-8F3D-7F1E-1D6B-8E3DB8797C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531" y="5544264"/>
            <a:ext cx="5750381" cy="3331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214DFE-B395-F39C-F0D2-C0C3394CB7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4722" y="9121868"/>
            <a:ext cx="446875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556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7F189A-8131-BE67-FFAB-BAEB6139E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D26C1BBE-E25F-B202-441A-9B348325184A}"/>
              </a:ext>
            </a:extLst>
          </p:cNvPr>
          <p:cNvSpPr txBox="1"/>
          <p:nvPr/>
        </p:nvSpPr>
        <p:spPr>
          <a:xfrm>
            <a:off x="3733800" y="2038350"/>
            <a:ext cx="10344150" cy="618630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defRPr/>
            </a:pPr>
            <a:r>
              <a:rPr lang="en-US" sz="4400">
                <a:solidFill>
                  <a:srgbClr val="FF0000"/>
                </a:solidFill>
              </a:rPr>
              <a:t>Barrier:</a:t>
            </a:r>
            <a:r>
              <a:rPr lang="en-US" sz="4400"/>
              <a:t> Improper room and equipment cleaning and disinfection.</a:t>
            </a:r>
          </a:p>
          <a:p>
            <a:pPr algn="ctr">
              <a:defRPr/>
            </a:pPr>
            <a:endParaRPr lang="en-US" sz="4400"/>
          </a:p>
          <a:p>
            <a:pPr algn="ctr">
              <a:defRPr/>
            </a:pPr>
            <a:r>
              <a:rPr lang="en-US" sz="4400">
                <a:solidFill>
                  <a:srgbClr val="FF0000"/>
                </a:solidFill>
              </a:rPr>
              <a:t>Strategy</a:t>
            </a:r>
            <a:r>
              <a:rPr lang="en-US" sz="4400"/>
              <a:t>: Standardize and clearly define cleaning and disinfection procedures:</a:t>
            </a:r>
          </a:p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r>
              <a:rPr lang="en-US" sz="4400"/>
              <a:t>Who is responsible for what?  </a:t>
            </a:r>
          </a:p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r>
              <a:rPr lang="en-US" sz="4400"/>
              <a:t>Educate those responsible</a:t>
            </a:r>
          </a:p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r>
              <a:rPr lang="en-US" sz="4400"/>
              <a:t>Use checklists</a:t>
            </a:r>
          </a:p>
          <a:p>
            <a:pPr marL="571500" indent="-571500" algn="ctr">
              <a:buFont typeface="Arial" panose="020B0604020202020204" pitchFamily="34" charset="0"/>
              <a:buChar char="•"/>
              <a:defRPr/>
            </a:pPr>
            <a:r>
              <a:rPr lang="en-US" sz="4400"/>
              <a:t>Use audits and feedback</a:t>
            </a:r>
            <a:endParaRPr lang="en-US" sz="4400">
              <a:solidFill>
                <a:srgbClr val="4F81BD"/>
              </a:solidFill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86A19A-3E2D-C9A2-FEA2-80FB077D1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6122" y="8988518"/>
            <a:ext cx="446875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03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01B2A9-A5C7-3F9A-6897-0ECA0F3901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AC43D90-AA09-E717-D1C0-9D0C891A288B}"/>
              </a:ext>
            </a:extLst>
          </p:cNvPr>
          <p:cNvSpPr/>
          <p:nvPr/>
        </p:nvSpPr>
        <p:spPr>
          <a:xfrm>
            <a:off x="-5244308" y="-3235275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2E50A4-C861-E70C-3D94-657CC2252D6E}"/>
              </a:ext>
            </a:extLst>
          </p:cNvPr>
          <p:cNvSpPr txBox="1"/>
          <p:nvPr/>
        </p:nvSpPr>
        <p:spPr>
          <a:xfrm>
            <a:off x="3352800" y="2247900"/>
            <a:ext cx="11506200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sng" strike="noStrike" kern="1200" cap="none" spc="0" normalizeH="0" baseline="0" noProof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algn="ctr">
              <a:defRPr/>
            </a:pPr>
            <a:r>
              <a:rPr lang="en-US" sz="8000" u="sng">
                <a:solidFill>
                  <a:srgbClr val="4F81BD"/>
                </a:solidFill>
                <a:latin typeface="Calibri"/>
              </a:rPr>
              <a:t>Antibiotic Awareness</a:t>
            </a:r>
            <a:endParaRPr lang="en-US" sz="8000">
              <a:solidFill>
                <a:srgbClr val="4F81BD"/>
              </a:solidFill>
              <a:latin typeface="Calibri"/>
            </a:endParaRPr>
          </a:p>
          <a:p>
            <a:pPr algn="ctr">
              <a:defRPr/>
            </a:pPr>
            <a:endParaRPr lang="en-US" sz="8000">
              <a:solidFill>
                <a:srgbClr val="4F81BD"/>
              </a:solidFill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CA2539-8BB6-8B85-7289-3B3389208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69790" y="8774917"/>
            <a:ext cx="446875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09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C9ADA4-FFD9-BCA4-581F-61B4F7E8B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72C1F-7CF2-7136-544E-284861BAD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539496"/>
            <a:ext cx="11696700" cy="874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365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B6B5ED-9104-FA10-C4F9-4B70B6D9A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02C10E-FF83-43C8-BB26-EFBC26965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631571"/>
            <a:ext cx="12126685" cy="920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99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D0359F-45D8-5757-C936-8C17BCED9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192AAC-EE65-E6B6-F589-F5247805D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526" y="553797"/>
            <a:ext cx="7028803" cy="91794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6A6D4D-C654-09E4-A66B-BB85D4783855}"/>
              </a:ext>
            </a:extLst>
          </p:cNvPr>
          <p:cNvSpPr txBox="1"/>
          <p:nvPr/>
        </p:nvSpPr>
        <p:spPr>
          <a:xfrm>
            <a:off x="8686800" y="553797"/>
            <a:ext cx="8996124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/>
          </a:p>
          <a:p>
            <a:r>
              <a:rPr lang="en-US" sz="4400"/>
              <a:t>As a frontline healthcare worker, you play an important role in fighting antimicrobial resistance.</a:t>
            </a:r>
          </a:p>
          <a:p>
            <a:endParaRPr lang="en-US" sz="4400"/>
          </a:p>
          <a:p>
            <a:r>
              <a:rPr lang="en-US" sz="4400"/>
              <a:t>When you practice infection control, you stop resistant germs from: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/>
              <a:t>Entering the body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/>
              <a:t>Spreading to people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/>
              <a:t>Moving with patients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n-US" sz="4400"/>
              <a:t>Spreading into the community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B4FB0-9717-2753-A96B-3B7A62354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14169" y="9025118"/>
            <a:ext cx="446875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135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14FF0E-0D7B-3532-C87B-84A0270A2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9433AC7-B112-A453-6B2E-1905AA239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1123" y="9137870"/>
            <a:ext cx="4468755" cy="7742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07CA1C-6868-E662-4819-FFEF11F7A2A9}"/>
              </a:ext>
            </a:extLst>
          </p:cNvPr>
          <p:cNvSpPr txBox="1"/>
          <p:nvPr/>
        </p:nvSpPr>
        <p:spPr>
          <a:xfrm>
            <a:off x="3352800" y="3257550"/>
            <a:ext cx="11353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en-US" sz="4800">
              <a:hlinkClick r:id="rId3"/>
            </a:endParaRPr>
          </a:p>
          <a:p>
            <a:pPr algn="ctr"/>
            <a:endParaRPr lang="en-US" sz="4800">
              <a:hlinkClick r:id="rId3"/>
            </a:endParaRPr>
          </a:p>
          <a:p>
            <a:pPr algn="ctr"/>
            <a:r>
              <a:rPr lang="en-US" sz="4800">
                <a:hlinkClick r:id="rId3"/>
              </a:rPr>
              <a:t>Diarrhea Dilemma</a:t>
            </a:r>
            <a:endParaRPr lang="en-US" sz="4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2AE0EC-A3E7-5477-8103-5A3752FA782F}"/>
              </a:ext>
            </a:extLst>
          </p:cNvPr>
          <p:cNvSpPr txBox="1"/>
          <p:nvPr/>
        </p:nvSpPr>
        <p:spPr>
          <a:xfrm>
            <a:off x="1714500" y="1257300"/>
            <a:ext cx="1485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>
                <a:solidFill>
                  <a:srgbClr val="0070C0"/>
                </a:solidFill>
              </a:rPr>
              <a:t>Interactive Learning – Diarrhea Dilemma</a:t>
            </a:r>
          </a:p>
        </p:txBody>
      </p:sp>
    </p:spTree>
    <p:extLst>
      <p:ext uri="{BB962C8B-B14F-4D97-AF65-F5344CB8AC3E}">
        <p14:creationId xmlns:p14="http://schemas.microsoft.com/office/powerpoint/2010/main" val="1473192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F5EDDA-6566-D62C-B067-D7FD2A2A7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4232C6F-8A8C-5871-A120-339E62EBA82A}"/>
              </a:ext>
            </a:extLst>
          </p:cNvPr>
          <p:cNvSpPr/>
          <p:nvPr/>
        </p:nvSpPr>
        <p:spPr>
          <a:xfrm>
            <a:off x="-5244308" y="-3235275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9" name="TextBox 3">
            <a:extLst>
              <a:ext uri="{FF2B5EF4-FFF2-40B4-BE49-F238E27FC236}">
                <a16:creationId xmlns:a16="http://schemas.microsoft.com/office/drawing/2014/main" id="{B347A70B-274C-1A02-A503-EBE46D274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0302030"/>
              </p:ext>
            </p:extLst>
          </p:nvPr>
        </p:nvGraphicFramePr>
        <p:xfrm>
          <a:off x="2971800" y="2171700"/>
          <a:ext cx="123444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342DC5E1-778F-BEFC-84A7-E052CDEE70C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81822" y="8895234"/>
            <a:ext cx="446875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7022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3345E-0B8D-79E0-30EE-297912979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8945899-E1A6-7B37-8B8F-11FDBCB1C40E}"/>
              </a:ext>
            </a:extLst>
          </p:cNvPr>
          <p:cNvSpPr/>
          <p:nvPr/>
        </p:nvSpPr>
        <p:spPr>
          <a:xfrm>
            <a:off x="-5244308" y="-3235275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8A746-7F27-AD70-4BD0-E77C391B10CD}"/>
              </a:ext>
            </a:extLst>
          </p:cNvPr>
          <p:cNvSpPr txBox="1"/>
          <p:nvPr/>
        </p:nvSpPr>
        <p:spPr>
          <a:xfrm>
            <a:off x="3810000" y="2933700"/>
            <a:ext cx="9677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u="sng">
                <a:solidFill>
                  <a:schemeClr val="accent1">
                    <a:lumMod val="75000"/>
                  </a:schemeClr>
                </a:solidFill>
              </a:rPr>
              <a:t>Why</a:t>
            </a:r>
            <a:r>
              <a:rPr lang="en-US" sz="8000">
                <a:solidFill>
                  <a:schemeClr val="accent1">
                    <a:lumMod val="75000"/>
                  </a:schemeClr>
                </a:solidFill>
              </a:rPr>
              <a:t> is Infection Prevention and Control Important with C. diff cases?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0540E-9B0C-0C3A-A6A3-4944EBC00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58285" y="9055541"/>
            <a:ext cx="446875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06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0EB2D-3610-20C5-4425-F68AB35BEA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2958911-EBDF-9AA6-3209-2CBD9DF57105}"/>
              </a:ext>
            </a:extLst>
          </p:cNvPr>
          <p:cNvSpPr/>
          <p:nvPr/>
        </p:nvSpPr>
        <p:spPr>
          <a:xfrm>
            <a:off x="-5244308" y="-3235275"/>
            <a:ext cx="8313197" cy="6829442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10" name="TextBox 2">
            <a:extLst>
              <a:ext uri="{FF2B5EF4-FFF2-40B4-BE49-F238E27FC236}">
                <a16:creationId xmlns:a16="http://schemas.microsoft.com/office/drawing/2014/main" id="{8168F04E-6785-B694-2EC3-035B56B74D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7240369"/>
              </p:ext>
            </p:extLst>
          </p:nvPr>
        </p:nvGraphicFramePr>
        <p:xfrm>
          <a:off x="3048000" y="1790700"/>
          <a:ext cx="12268200" cy="5181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5" descr="Doctor with patient">
            <a:extLst>
              <a:ext uri="{FF2B5EF4-FFF2-40B4-BE49-F238E27FC236}">
                <a16:creationId xmlns:a16="http://schemas.microsoft.com/office/drawing/2014/main" id="{47817817-9770-72F1-FF7F-371D7F82FF0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190" y="7175500"/>
            <a:ext cx="3962400" cy="2641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CC430FE-0B95-E9D2-DE14-9ED637620D6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86359" y="9042841"/>
            <a:ext cx="446875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1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43DF9E-D21F-0534-3D54-46A61F73C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8DE13FC-9BD6-182C-62A9-4A655A6EEB08}"/>
              </a:ext>
            </a:extLst>
          </p:cNvPr>
          <p:cNvSpPr/>
          <p:nvPr/>
        </p:nvSpPr>
        <p:spPr>
          <a:xfrm>
            <a:off x="-5244308" y="-3235275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C3EBEBC-17DB-060B-6A53-55830D2DBD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1936" y="289861"/>
            <a:ext cx="7315200" cy="9612545"/>
          </a:xfrm>
          <a:prstGeom prst="rect">
            <a:avLst/>
          </a:prstGeom>
        </p:spPr>
      </p:pic>
      <p:sp>
        <p:nvSpPr>
          <p:cNvPr id="9" name="Arrow: Left 8">
            <a:extLst>
              <a:ext uri="{FF2B5EF4-FFF2-40B4-BE49-F238E27FC236}">
                <a16:creationId xmlns:a16="http://schemas.microsoft.com/office/drawing/2014/main" id="{28B0B761-79C6-AAF4-D5F0-B027BC9E5769}"/>
              </a:ext>
            </a:extLst>
          </p:cNvPr>
          <p:cNvSpPr/>
          <p:nvPr/>
        </p:nvSpPr>
        <p:spPr>
          <a:xfrm rot="20116868">
            <a:off x="11747299" y="5261484"/>
            <a:ext cx="2006665" cy="159283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65C81A4-FFC4-53F6-3880-0D28E09CB252}"/>
                  </a:ext>
                </a:extLst>
              </p14:cNvPr>
              <p14:cNvContentPartPr/>
              <p14:nvPr/>
            </p14:nvContentPartPr>
            <p14:xfrm>
              <a:off x="8380098" y="779742"/>
              <a:ext cx="2937794" cy="573669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65C81A4-FFC4-53F6-3880-0D28E09CB25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62099" y="761759"/>
                <a:ext cx="2973432" cy="6092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54C8FBC-EF83-63FC-6A77-8041B93C2E05}"/>
                  </a:ext>
                </a:extLst>
              </p14:cNvPr>
              <p14:cNvContentPartPr/>
              <p14:nvPr/>
            </p14:nvContentPartPr>
            <p14:xfrm>
              <a:off x="1162050" y="7753349"/>
              <a:ext cx="19050" cy="1905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54C8FBC-EF83-63FC-6A77-8041B93C2E0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9550" y="6800849"/>
                <a:ext cx="1905000" cy="19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14E0191-4C04-897D-B66D-D31AE12FE86B}"/>
                  </a:ext>
                </a:extLst>
              </p14:cNvPr>
              <p14:cNvContentPartPr/>
              <p14:nvPr/>
            </p14:nvContentPartPr>
            <p14:xfrm>
              <a:off x="-1276350" y="7981949"/>
              <a:ext cx="19050" cy="1905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14E0191-4C04-897D-B66D-D31AE12FE8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2228850" y="7029449"/>
                <a:ext cx="1905000" cy="19050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Freeform 4">
            <a:extLst>
              <a:ext uri="{FF2B5EF4-FFF2-40B4-BE49-F238E27FC236}">
                <a16:creationId xmlns:a16="http://schemas.microsoft.com/office/drawing/2014/main" id="{7D08BBC2-8977-2098-3032-B4E81FC4A1AA}"/>
              </a:ext>
            </a:extLst>
          </p:cNvPr>
          <p:cNvSpPr/>
          <p:nvPr/>
        </p:nvSpPr>
        <p:spPr>
          <a:xfrm>
            <a:off x="13276009" y="8817471"/>
            <a:ext cx="4641844" cy="919594"/>
          </a:xfrm>
          <a:custGeom>
            <a:avLst/>
            <a:gdLst/>
            <a:ahLst/>
            <a:cxnLst/>
            <a:rect l="l" t="t" r="r" b="b"/>
            <a:pathLst>
              <a:path w="11715504" h="2860536">
                <a:moveTo>
                  <a:pt x="0" y="0"/>
                </a:moveTo>
                <a:lnTo>
                  <a:pt x="11715504" y="0"/>
                </a:lnTo>
                <a:lnTo>
                  <a:pt x="11715504" y="2860536"/>
                </a:lnTo>
                <a:lnTo>
                  <a:pt x="0" y="286053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84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F2A972-1D3F-93FC-3F4E-9C3CA3E8A3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rrow: Left 8">
            <a:extLst>
              <a:ext uri="{FF2B5EF4-FFF2-40B4-BE49-F238E27FC236}">
                <a16:creationId xmlns:a16="http://schemas.microsoft.com/office/drawing/2014/main" id="{F3489D12-CBDD-1795-D1BC-9758E9753120}"/>
              </a:ext>
            </a:extLst>
          </p:cNvPr>
          <p:cNvSpPr/>
          <p:nvPr/>
        </p:nvSpPr>
        <p:spPr>
          <a:xfrm rot="20116868">
            <a:off x="11975900" y="5794885"/>
            <a:ext cx="2006665" cy="1592830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210EC4-EA9C-AC16-58F4-D713DD56D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6582" y="416554"/>
            <a:ext cx="12730882" cy="47096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705C2E-B63E-A46E-D3BF-F293105E4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911" y="5126182"/>
            <a:ext cx="11032578" cy="49252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4250C5E-627D-BC08-8952-B6F2AE870611}"/>
                  </a:ext>
                </a:extLst>
              </p14:cNvPr>
              <p14:cNvContentPartPr/>
              <p14:nvPr/>
            </p14:nvContentPartPr>
            <p14:xfrm>
              <a:off x="7543800" y="628649"/>
              <a:ext cx="2619594" cy="68805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4250C5E-627D-BC08-8952-B6F2AE87061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89803" y="521141"/>
                <a:ext cx="2727229" cy="2834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7C3C7CA-0ACB-9D87-7069-F251B26BEF27}"/>
                  </a:ext>
                </a:extLst>
              </p14:cNvPr>
              <p14:cNvContentPartPr/>
              <p14:nvPr/>
            </p14:nvContentPartPr>
            <p14:xfrm>
              <a:off x="4819649" y="5505450"/>
              <a:ext cx="2702703" cy="3893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7C3C7CA-0ACB-9D87-7069-F251B26BEF2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65660" y="5398303"/>
                <a:ext cx="2810322" cy="252866"/>
              </a:xfrm>
              <a:prstGeom prst="rect">
                <a:avLst/>
              </a:prstGeom>
            </p:spPr>
          </p:pic>
        </mc:Fallback>
      </mc:AlternateContent>
      <p:sp>
        <p:nvSpPr>
          <p:cNvPr id="8" name="Freeform 4">
            <a:extLst>
              <a:ext uri="{FF2B5EF4-FFF2-40B4-BE49-F238E27FC236}">
                <a16:creationId xmlns:a16="http://schemas.microsoft.com/office/drawing/2014/main" id="{5DA86444-4984-E5A9-38C4-BA93C78433A9}"/>
              </a:ext>
            </a:extLst>
          </p:cNvPr>
          <p:cNvSpPr/>
          <p:nvPr/>
        </p:nvSpPr>
        <p:spPr>
          <a:xfrm>
            <a:off x="13319140" y="8925304"/>
            <a:ext cx="4469316" cy="768631"/>
          </a:xfrm>
          <a:custGeom>
            <a:avLst/>
            <a:gdLst/>
            <a:ahLst/>
            <a:cxnLst/>
            <a:rect l="l" t="t" r="r" b="b"/>
            <a:pathLst>
              <a:path w="11715504" h="2860536">
                <a:moveTo>
                  <a:pt x="0" y="0"/>
                </a:moveTo>
                <a:lnTo>
                  <a:pt x="11715504" y="0"/>
                </a:lnTo>
                <a:lnTo>
                  <a:pt x="11715504" y="2860536"/>
                </a:lnTo>
                <a:lnTo>
                  <a:pt x="0" y="28605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98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9A91D-4973-8BA7-62AC-2A7D88EF9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0B6A05-30CC-D336-332D-1D396A59AF3D}"/>
              </a:ext>
            </a:extLst>
          </p:cNvPr>
          <p:cNvSpPr/>
          <p:nvPr/>
        </p:nvSpPr>
        <p:spPr>
          <a:xfrm>
            <a:off x="-5244308" y="-3235275"/>
            <a:ext cx="9262102" cy="7282328"/>
          </a:xfrm>
          <a:custGeom>
            <a:avLst/>
            <a:gdLst/>
            <a:ahLst/>
            <a:cxnLst/>
            <a:rect l="l" t="t" r="r" b="b"/>
            <a:pathLst>
              <a:path w="9262102" h="7282328">
                <a:moveTo>
                  <a:pt x="0" y="0"/>
                </a:moveTo>
                <a:lnTo>
                  <a:pt x="9262102" y="0"/>
                </a:lnTo>
                <a:lnTo>
                  <a:pt x="9262102" y="7282328"/>
                </a:lnTo>
                <a:lnTo>
                  <a:pt x="0" y="728232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CFF63D-0CB5-1845-4E4C-9ADD5A8DC173}"/>
              </a:ext>
            </a:extLst>
          </p:cNvPr>
          <p:cNvSpPr txBox="1"/>
          <p:nvPr/>
        </p:nvSpPr>
        <p:spPr>
          <a:xfrm>
            <a:off x="4017794" y="2406520"/>
            <a:ext cx="96982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8000" b="0" i="0" u="sng" strike="noStrike" kern="1200" cap="none" spc="0" normalizeH="0" baseline="0" noProof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Why</a:t>
            </a:r>
            <a:r>
              <a:rPr kumimoji="0" lang="en-US" sz="8000" b="0" i="0" u="none" strike="noStrike" kern="1200" cap="none" spc="0" normalizeH="0" baseline="0" noProof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C. diff germs live so long in the environment?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E0C61D-CD51-C9C7-2517-9642A55FF5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601" y="8967423"/>
            <a:ext cx="4468755" cy="77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15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BF5C14-793A-0795-F6AC-92B8B57C7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C89ECBDA-51E6-4484-8F25-E777102F7D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A2AEA56-4902-4CC1-A43B-1AC27C88C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5123" y="1081428"/>
            <a:ext cx="10439316" cy="8318556"/>
          </a:xfrm>
          <a:custGeom>
            <a:avLst/>
            <a:gdLst>
              <a:gd name="connsiteX0" fmla="*/ 839883 w 5283866"/>
              <a:gd name="connsiteY0" fmla="*/ 18 h 4210442"/>
              <a:gd name="connsiteX1" fmla="*/ 875727 w 5283866"/>
              <a:gd name="connsiteY1" fmla="*/ 6050 h 4210442"/>
              <a:gd name="connsiteX2" fmla="*/ 1624617 w 5283866"/>
              <a:gd name="connsiteY2" fmla="*/ 99799 h 4210442"/>
              <a:gd name="connsiteX3" fmla="*/ 2328012 w 5283866"/>
              <a:gd name="connsiteY3" fmla="*/ 148051 h 4210442"/>
              <a:gd name="connsiteX4" fmla="*/ 3177820 w 5283866"/>
              <a:gd name="connsiteY4" fmla="*/ 228566 h 4210442"/>
              <a:gd name="connsiteX5" fmla="*/ 3770646 w 5283866"/>
              <a:gd name="connsiteY5" fmla="*/ 252831 h 4210442"/>
              <a:gd name="connsiteX6" fmla="*/ 3800149 w 5283866"/>
              <a:gd name="connsiteY6" fmla="*/ 251727 h 4210442"/>
              <a:gd name="connsiteX7" fmla="*/ 4102076 w 5283866"/>
              <a:gd name="connsiteY7" fmla="*/ 288400 h 4210442"/>
              <a:gd name="connsiteX8" fmla="*/ 3904377 w 5283866"/>
              <a:gd name="connsiteY8" fmla="*/ 446120 h 4210442"/>
              <a:gd name="connsiteX9" fmla="*/ 4188933 w 5283866"/>
              <a:gd name="connsiteY9" fmla="*/ 520843 h 4210442"/>
              <a:gd name="connsiteX10" fmla="*/ 4465492 w 5283866"/>
              <a:gd name="connsiteY10" fmla="*/ 626449 h 4210442"/>
              <a:gd name="connsiteX11" fmla="*/ 4517606 w 5283866"/>
              <a:gd name="connsiteY11" fmla="*/ 670015 h 4210442"/>
              <a:gd name="connsiteX12" fmla="*/ 4948576 w 5283866"/>
              <a:gd name="connsiteY12" fmla="*/ 954847 h 4210442"/>
              <a:gd name="connsiteX13" fmla="*/ 4866132 w 5283866"/>
              <a:gd name="connsiteY13" fmla="*/ 1015233 h 4210442"/>
              <a:gd name="connsiteX14" fmla="*/ 5019164 w 5283866"/>
              <a:gd name="connsiteY14" fmla="*/ 1087474 h 4210442"/>
              <a:gd name="connsiteX15" fmla="*/ 5053630 w 5283866"/>
              <a:gd name="connsiteY15" fmla="*/ 1117806 h 4210442"/>
              <a:gd name="connsiteX16" fmla="*/ 5024404 w 5283866"/>
              <a:gd name="connsiteY16" fmla="*/ 1154202 h 4210442"/>
              <a:gd name="connsiteX17" fmla="*/ 4960984 w 5283866"/>
              <a:gd name="connsiteY17" fmla="*/ 1179569 h 4210442"/>
              <a:gd name="connsiteX18" fmla="*/ 4876887 w 5283866"/>
              <a:gd name="connsiteY18" fmla="*/ 1243814 h 4210442"/>
              <a:gd name="connsiteX19" fmla="*/ 4880195 w 5283866"/>
              <a:gd name="connsiteY19" fmla="*/ 1293998 h 4210442"/>
              <a:gd name="connsiteX20" fmla="*/ 4930104 w 5283866"/>
              <a:gd name="connsiteY20" fmla="*/ 1384991 h 4210442"/>
              <a:gd name="connsiteX21" fmla="*/ 4855103 w 5283866"/>
              <a:gd name="connsiteY21" fmla="*/ 1480119 h 4210442"/>
              <a:gd name="connsiteX22" fmla="*/ 4816500 w 5283866"/>
              <a:gd name="connsiteY22" fmla="*/ 1508242 h 4210442"/>
              <a:gd name="connsiteX23" fmla="*/ 4890949 w 5283866"/>
              <a:gd name="connsiteY23" fmla="*/ 1517893 h 4210442"/>
              <a:gd name="connsiteX24" fmla="*/ 4916868 w 5283866"/>
              <a:gd name="connsiteY24" fmla="*/ 1557599 h 4210442"/>
              <a:gd name="connsiteX25" fmla="*/ 4928448 w 5283866"/>
              <a:gd name="connsiteY25" fmla="*/ 1577453 h 4210442"/>
              <a:gd name="connsiteX26" fmla="*/ 4998760 w 5283866"/>
              <a:gd name="connsiteY26" fmla="*/ 1701809 h 4210442"/>
              <a:gd name="connsiteX27" fmla="*/ 4986903 w 5283866"/>
              <a:gd name="connsiteY27" fmla="*/ 1736550 h 4210442"/>
              <a:gd name="connsiteX28" fmla="*/ 4869716 w 5283866"/>
              <a:gd name="connsiteY28" fmla="*/ 1904472 h 4210442"/>
              <a:gd name="connsiteX29" fmla="*/ 4994348 w 5283866"/>
              <a:gd name="connsiteY29" fmla="*/ 1951346 h 4210442"/>
              <a:gd name="connsiteX30" fmla="*/ 5001792 w 5283866"/>
              <a:gd name="connsiteY30" fmla="*/ 2030756 h 4210442"/>
              <a:gd name="connsiteX31" fmla="*/ 5065212 w 5283866"/>
              <a:gd name="connsiteY31" fmla="*/ 2119543 h 4210442"/>
              <a:gd name="connsiteX32" fmla="*/ 5204732 w 5283866"/>
              <a:gd name="connsiteY32" fmla="*/ 2244450 h 4210442"/>
              <a:gd name="connsiteX33" fmla="*/ 5283866 w 5283866"/>
              <a:gd name="connsiteY33" fmla="*/ 2328272 h 4210442"/>
              <a:gd name="connsiteX34" fmla="*/ 5147380 w 5283866"/>
              <a:gd name="connsiteY34" fmla="*/ 2350606 h 4210442"/>
              <a:gd name="connsiteX35" fmla="*/ 5126148 w 5283866"/>
              <a:gd name="connsiteY35" fmla="*/ 2363566 h 4210442"/>
              <a:gd name="connsiteX36" fmla="*/ 5142417 w 5283866"/>
              <a:gd name="connsiteY36" fmla="*/ 2407682 h 4210442"/>
              <a:gd name="connsiteX37" fmla="*/ 5164200 w 5283866"/>
              <a:gd name="connsiteY37" fmla="*/ 2451526 h 4210442"/>
              <a:gd name="connsiteX38" fmla="*/ 5149034 w 5283866"/>
              <a:gd name="connsiteY38" fmla="*/ 2485992 h 4210442"/>
              <a:gd name="connsiteX39" fmla="*/ 5042601 w 5283866"/>
              <a:gd name="connsiteY39" fmla="*/ 2635164 h 4210442"/>
              <a:gd name="connsiteX40" fmla="*/ 4955194 w 5283866"/>
              <a:gd name="connsiteY40" fmla="*/ 2694445 h 4210442"/>
              <a:gd name="connsiteX41" fmla="*/ 4756116 w 5283866"/>
              <a:gd name="connsiteY41" fmla="*/ 2963836 h 4210442"/>
              <a:gd name="connsiteX42" fmla="*/ 4693523 w 5283866"/>
              <a:gd name="connsiteY42" fmla="*/ 3051244 h 4210442"/>
              <a:gd name="connsiteX43" fmla="*/ 4739848 w 5283866"/>
              <a:gd name="connsiteY43" fmla="*/ 3082125 h 4210442"/>
              <a:gd name="connsiteX44" fmla="*/ 4651060 w 5283866"/>
              <a:gd name="connsiteY44" fmla="*/ 3173670 h 4210442"/>
              <a:gd name="connsiteX45" fmla="*/ 4546556 w 5283866"/>
              <a:gd name="connsiteY45" fmla="*/ 3275413 h 4210442"/>
              <a:gd name="connsiteX46" fmla="*/ 4519261 w 5283866"/>
              <a:gd name="connsiteY46" fmla="*/ 3302437 h 4210442"/>
              <a:gd name="connsiteX47" fmla="*/ 2364961 w 5283866"/>
              <a:gd name="connsiteY47" fmla="*/ 4209597 h 4210442"/>
              <a:gd name="connsiteX48" fmla="*/ 1796951 w 5283866"/>
              <a:gd name="connsiteY48" fmla="*/ 4075867 h 4210442"/>
              <a:gd name="connsiteX49" fmla="*/ 1572227 w 5283866"/>
              <a:gd name="connsiteY49" fmla="*/ 3971917 h 4210442"/>
              <a:gd name="connsiteX50" fmla="*/ 1284364 w 5283866"/>
              <a:gd name="connsiteY50" fmla="*/ 3805097 h 4210442"/>
              <a:gd name="connsiteX51" fmla="*/ 976645 w 5283866"/>
              <a:gd name="connsiteY51" fmla="*/ 3670815 h 4210442"/>
              <a:gd name="connsiteX52" fmla="*/ 871866 w 5283866"/>
              <a:gd name="connsiteY52" fmla="*/ 3547839 h 4210442"/>
              <a:gd name="connsiteX53" fmla="*/ 835195 w 5283866"/>
              <a:gd name="connsiteY53" fmla="*/ 3513373 h 4210442"/>
              <a:gd name="connsiteX54" fmla="*/ 743375 w 5283866"/>
              <a:gd name="connsiteY54" fmla="*/ 3468427 h 4210442"/>
              <a:gd name="connsiteX55" fmla="*/ 583175 w 5283866"/>
              <a:gd name="connsiteY55" fmla="*/ 3371370 h 4210442"/>
              <a:gd name="connsiteX56" fmla="*/ 641906 w 5283866"/>
              <a:gd name="connsiteY56" fmla="*/ 3349311 h 4210442"/>
              <a:gd name="connsiteX57" fmla="*/ 810930 w 5283866"/>
              <a:gd name="connsiteY57" fmla="*/ 3408042 h 4210442"/>
              <a:gd name="connsiteX58" fmla="*/ 933908 w 5283866"/>
              <a:gd name="connsiteY58" fmla="*/ 3423758 h 4210442"/>
              <a:gd name="connsiteX59" fmla="*/ 760747 w 5283866"/>
              <a:gd name="connsiteY59" fmla="*/ 3321187 h 4210442"/>
              <a:gd name="connsiteX60" fmla="*/ 593101 w 5283866"/>
              <a:gd name="connsiteY60" fmla="*/ 3187731 h 4210442"/>
              <a:gd name="connsiteX61" fmla="*/ 722419 w 5283866"/>
              <a:gd name="connsiteY61" fmla="*/ 3213374 h 4210442"/>
              <a:gd name="connsiteX62" fmla="*/ 727934 w 5283866"/>
              <a:gd name="connsiteY62" fmla="*/ 3195451 h 4210442"/>
              <a:gd name="connsiteX63" fmla="*/ 615987 w 5283866"/>
              <a:gd name="connsiteY63" fmla="*/ 3036630 h 4210442"/>
              <a:gd name="connsiteX64" fmla="*/ 560564 w 5283866"/>
              <a:gd name="connsiteY64" fmla="*/ 2972660 h 4210442"/>
              <a:gd name="connsiteX65" fmla="*/ 311302 w 5283866"/>
              <a:gd name="connsiteY65" fmla="*/ 2779924 h 4210442"/>
              <a:gd name="connsiteX66" fmla="*/ 547882 w 5283866"/>
              <a:gd name="connsiteY66" fmla="*/ 2865952 h 4210442"/>
              <a:gd name="connsiteX67" fmla="*/ 303582 w 5283866"/>
              <a:gd name="connsiteY67" fmla="*/ 2678453 h 4210442"/>
              <a:gd name="connsiteX68" fmla="*/ 185016 w 5283866"/>
              <a:gd name="connsiteY68" fmla="*/ 2609244 h 4210442"/>
              <a:gd name="connsiteX69" fmla="*/ 154963 w 5283866"/>
              <a:gd name="connsiteY69" fmla="*/ 2568435 h 4210442"/>
              <a:gd name="connsiteX70" fmla="*/ 207627 w 5283866"/>
              <a:gd name="connsiteY70" fmla="*/ 2559612 h 4210442"/>
              <a:gd name="connsiteX71" fmla="*/ 369207 w 5283866"/>
              <a:gd name="connsiteY71" fmla="*/ 2575330 h 4210442"/>
              <a:gd name="connsiteX72" fmla="*/ 169852 w 5283866"/>
              <a:gd name="connsiteY72" fmla="*/ 2449319 h 4210442"/>
              <a:gd name="connsiteX73" fmla="*/ 319299 w 5283866"/>
              <a:gd name="connsiteY73" fmla="*/ 2468619 h 4210442"/>
              <a:gd name="connsiteX74" fmla="*/ 362313 w 5283866"/>
              <a:gd name="connsiteY74" fmla="*/ 2418988 h 4210442"/>
              <a:gd name="connsiteX75" fmla="*/ 431798 w 5283866"/>
              <a:gd name="connsiteY75" fmla="*/ 2338750 h 4210442"/>
              <a:gd name="connsiteX76" fmla="*/ 479775 w 5283866"/>
              <a:gd name="connsiteY76" fmla="*/ 2294082 h 4210442"/>
              <a:gd name="connsiteX77" fmla="*/ 499903 w 5283866"/>
              <a:gd name="connsiteY77" fmla="*/ 2153458 h 4210442"/>
              <a:gd name="connsiteX78" fmla="*/ 458544 w 5283866"/>
              <a:gd name="connsiteY78" fmla="*/ 1999599 h 4210442"/>
              <a:gd name="connsiteX79" fmla="*/ 346596 w 5283866"/>
              <a:gd name="connsiteY79" fmla="*/ 1921843 h 4210442"/>
              <a:gd name="connsiteX80" fmla="*/ 378857 w 5283866"/>
              <a:gd name="connsiteY80" fmla="*/ 1834435 h 4210442"/>
              <a:gd name="connsiteX81" fmla="*/ 617091 w 5283866"/>
              <a:gd name="connsiteY81" fmla="*/ 1887376 h 4210442"/>
              <a:gd name="connsiteX82" fmla="*/ 260568 w 5283866"/>
              <a:gd name="connsiteY82" fmla="*/ 1679198 h 4210442"/>
              <a:gd name="connsiteX83" fmla="*/ 320402 w 5283866"/>
              <a:gd name="connsiteY83" fmla="*/ 1668720 h 4210442"/>
              <a:gd name="connsiteX84" fmla="*/ 317920 w 5283866"/>
              <a:gd name="connsiteY84" fmla="*/ 1652452 h 4210442"/>
              <a:gd name="connsiteX85" fmla="*/ 321779 w 5283866"/>
              <a:gd name="connsiteY85" fmla="*/ 1552359 h 4210442"/>
              <a:gd name="connsiteX86" fmla="*/ 331707 w 5283866"/>
              <a:gd name="connsiteY86" fmla="*/ 1506313 h 4210442"/>
              <a:gd name="connsiteX87" fmla="*/ 315990 w 5283866"/>
              <a:gd name="connsiteY87" fmla="*/ 1453371 h 4210442"/>
              <a:gd name="connsiteX88" fmla="*/ 583450 w 5283866"/>
              <a:gd name="connsiteY88" fmla="*/ 1474052 h 4210442"/>
              <a:gd name="connsiteX89" fmla="*/ 699809 w 5283866"/>
              <a:gd name="connsiteY89" fmla="*/ 1461919 h 4210442"/>
              <a:gd name="connsiteX90" fmla="*/ 902750 w 5283866"/>
              <a:gd name="connsiteY90" fmla="*/ 1458612 h 4210442"/>
              <a:gd name="connsiteX91" fmla="*/ 996774 w 5283866"/>
              <a:gd name="connsiteY91" fmla="*/ 1468814 h 4210442"/>
              <a:gd name="connsiteX92" fmla="*/ 1077012 w 5283866"/>
              <a:gd name="connsiteY92" fmla="*/ 1455578 h 4210442"/>
              <a:gd name="connsiteX93" fmla="*/ 1000083 w 5283866"/>
              <a:gd name="connsiteY93" fmla="*/ 1393262 h 4210442"/>
              <a:gd name="connsiteX94" fmla="*/ 891720 w 5283866"/>
              <a:gd name="connsiteY94" fmla="*/ 1394089 h 4210442"/>
              <a:gd name="connsiteX95" fmla="*/ 814515 w 5283866"/>
              <a:gd name="connsiteY95" fmla="*/ 1353557 h 4210442"/>
              <a:gd name="connsiteX96" fmla="*/ 740895 w 5283866"/>
              <a:gd name="connsiteY96" fmla="*/ 1280211 h 4210442"/>
              <a:gd name="connsiteX97" fmla="*/ 481154 w 5283866"/>
              <a:gd name="connsiteY97" fmla="*/ 1163301 h 4210442"/>
              <a:gd name="connsiteX98" fmla="*/ 433728 w 5283866"/>
              <a:gd name="connsiteY98" fmla="*/ 1118909 h 4210442"/>
              <a:gd name="connsiteX99" fmla="*/ 1176276 w 5283866"/>
              <a:gd name="connsiteY99" fmla="*/ 1288484 h 4210442"/>
              <a:gd name="connsiteX100" fmla="*/ 946867 w 5283866"/>
              <a:gd name="connsiteY100" fmla="*/ 1217344 h 4210442"/>
              <a:gd name="connsiteX101" fmla="*/ 1102104 w 5283866"/>
              <a:gd name="connsiteY101" fmla="*/ 1230304 h 4210442"/>
              <a:gd name="connsiteX102" fmla="*/ 1188133 w 5283866"/>
              <a:gd name="connsiteY102" fmla="*/ 1182603 h 4210442"/>
              <a:gd name="connsiteX103" fmla="*/ 1187030 w 5283866"/>
              <a:gd name="connsiteY103" fmla="*/ 1169092 h 4210442"/>
              <a:gd name="connsiteX104" fmla="*/ 1123887 w 5283866"/>
              <a:gd name="connsiteY104" fmla="*/ 1124698 h 4210442"/>
              <a:gd name="connsiteX105" fmla="*/ 1086938 w 5283866"/>
              <a:gd name="connsiteY105" fmla="*/ 1096023 h 4210442"/>
              <a:gd name="connsiteX106" fmla="*/ 985744 w 5283866"/>
              <a:gd name="connsiteY106" fmla="*/ 992622 h 4210442"/>
              <a:gd name="connsiteX107" fmla="*/ 1057987 w 5283866"/>
              <a:gd name="connsiteY107" fmla="*/ 981594 h 4210442"/>
              <a:gd name="connsiteX108" fmla="*/ 1084733 w 5283866"/>
              <a:gd name="connsiteY108" fmla="*/ 960086 h 4210442"/>
              <a:gd name="connsiteX109" fmla="*/ 1064605 w 5283866"/>
              <a:gd name="connsiteY109" fmla="*/ 929756 h 4210442"/>
              <a:gd name="connsiteX110" fmla="*/ 840985 w 5283866"/>
              <a:gd name="connsiteY110" fmla="*/ 836558 h 4210442"/>
              <a:gd name="connsiteX111" fmla="*/ 823615 w 5283866"/>
              <a:gd name="connsiteY111" fmla="*/ 764315 h 4210442"/>
              <a:gd name="connsiteX112" fmla="*/ 865526 w 5283866"/>
              <a:gd name="connsiteY112" fmla="*/ 753562 h 4210442"/>
              <a:gd name="connsiteX113" fmla="*/ 914331 w 5283866"/>
              <a:gd name="connsiteY113" fmla="*/ 758525 h 4210442"/>
              <a:gd name="connsiteX114" fmla="*/ 875452 w 5283866"/>
              <a:gd name="connsiteY114" fmla="*/ 701724 h 4210442"/>
              <a:gd name="connsiteX115" fmla="*/ 717181 w 5283866"/>
              <a:gd name="connsiteY115" fmla="*/ 644371 h 4210442"/>
              <a:gd name="connsiteX116" fmla="*/ 755783 w 5283866"/>
              <a:gd name="connsiteY116" fmla="*/ 591707 h 4210442"/>
              <a:gd name="connsiteX117" fmla="*/ 0 w 5283866"/>
              <a:gd name="connsiteY117" fmla="*/ 352370 h 4210442"/>
              <a:gd name="connsiteX118" fmla="*/ 135937 w 5283866"/>
              <a:gd name="connsiteY118" fmla="*/ 349889 h 4210442"/>
              <a:gd name="connsiteX119" fmla="*/ 421595 w 5283866"/>
              <a:gd name="connsiteY119" fmla="*/ 385458 h 4210442"/>
              <a:gd name="connsiteX120" fmla="*/ 564424 w 5283866"/>
              <a:gd name="connsiteY120" fmla="*/ 379393 h 4210442"/>
              <a:gd name="connsiteX121" fmla="*/ 698432 w 5283866"/>
              <a:gd name="connsiteY121" fmla="*/ 398694 h 4210442"/>
              <a:gd name="connsiteX122" fmla="*/ 815067 w 5283866"/>
              <a:gd name="connsiteY122" fmla="*/ 398694 h 4210442"/>
              <a:gd name="connsiteX123" fmla="*/ 705876 w 5283866"/>
              <a:gd name="connsiteY123" fmla="*/ 370568 h 4210442"/>
              <a:gd name="connsiteX124" fmla="*/ 775360 w 5283866"/>
              <a:gd name="connsiteY124" fmla="*/ 345477 h 4210442"/>
              <a:gd name="connsiteX125" fmla="*/ 787493 w 5283866"/>
              <a:gd name="connsiteY125" fmla="*/ 315146 h 4210442"/>
              <a:gd name="connsiteX126" fmla="*/ 819202 w 5283866"/>
              <a:gd name="connsiteY126" fmla="*/ 291709 h 4210442"/>
              <a:gd name="connsiteX127" fmla="*/ 998705 w 5283866"/>
              <a:gd name="connsiteY127" fmla="*/ 303291 h 4210442"/>
              <a:gd name="connsiteX128" fmla="*/ 880139 w 5283866"/>
              <a:gd name="connsiteY128" fmla="*/ 206783 h 4210442"/>
              <a:gd name="connsiteX129" fmla="*/ 804037 w 5283866"/>
              <a:gd name="connsiteY129" fmla="*/ 190790 h 4210442"/>
              <a:gd name="connsiteX130" fmla="*/ 786666 w 5283866"/>
              <a:gd name="connsiteY130" fmla="*/ 149707 h 4210442"/>
              <a:gd name="connsiteX131" fmla="*/ 821960 w 5283866"/>
              <a:gd name="connsiteY131" fmla="*/ 140884 h 4210442"/>
              <a:gd name="connsiteX132" fmla="*/ 997325 w 5283866"/>
              <a:gd name="connsiteY132" fmla="*/ 174800 h 4210442"/>
              <a:gd name="connsiteX133" fmla="*/ 1026829 w 5283866"/>
              <a:gd name="connsiteY133" fmla="*/ 161287 h 4210442"/>
              <a:gd name="connsiteX134" fmla="*/ 696777 w 5283866"/>
              <a:gd name="connsiteY134" fmla="*/ 73604 h 4210442"/>
              <a:gd name="connsiteX135" fmla="*/ 701741 w 5283866"/>
              <a:gd name="connsiteY135" fmla="*/ 50444 h 4210442"/>
              <a:gd name="connsiteX136" fmla="*/ 992362 w 5283866"/>
              <a:gd name="connsiteY136" fmla="*/ 86289 h 4210442"/>
              <a:gd name="connsiteX137" fmla="*/ 806519 w 5283866"/>
              <a:gd name="connsiteY137" fmla="*/ 18183 h 4210442"/>
              <a:gd name="connsiteX138" fmla="*/ 839883 w 5283866"/>
              <a:gd name="connsiteY138" fmla="*/ 18 h 4210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D020DE-58B1-BC33-52BC-6A10AC4BE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345178"/>
            <a:ext cx="5321683" cy="9418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B3DA12B-241D-2B89-8638-46BD7C698720}"/>
              </a:ext>
            </a:extLst>
          </p:cNvPr>
          <p:cNvSpPr txBox="1"/>
          <p:nvPr/>
        </p:nvSpPr>
        <p:spPr>
          <a:xfrm>
            <a:off x="8847297" y="1654116"/>
            <a:ext cx="6938134" cy="71469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>
                <a:effectLst/>
              </a:rPr>
              <a:t>When </a:t>
            </a:r>
            <a:r>
              <a:rPr lang="en-US" sz="3600" b="0" i="1">
                <a:effectLst/>
              </a:rPr>
              <a:t>C. diff </a:t>
            </a:r>
            <a:r>
              <a:rPr lang="en-US" sz="3600" b="0" i="0">
                <a:effectLst/>
              </a:rPr>
              <a:t>germs are outside the body, they become spores.</a:t>
            </a:r>
            <a:endParaRPr lang="en-US" sz="36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>
                <a:effectLst/>
              </a:rPr>
              <a:t>These spores are an inactive form of the germ and have a protective coating allowing them to live for months or years on surfaces and in the soil. </a:t>
            </a:r>
            <a:endParaRPr lang="en-US" sz="3600">
              <a:ea typeface="Calibri"/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600" b="0" i="0">
                <a:effectLst/>
              </a:rPr>
              <a:t>The germs become active again when you swallow these spores and they reach the intestines.</a:t>
            </a:r>
            <a:endParaRPr lang="en-US" sz="3600"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2CC99E-B001-E401-FC62-D52EFE445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5684" y="9204509"/>
            <a:ext cx="4468755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8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FAA786E8BDDE478B525A67C88EB582" ma:contentTypeVersion="26" ma:contentTypeDescription="Create a new document." ma:contentTypeScope="" ma:versionID="e4186d0b4962ce505e47e05418a897dc">
  <xsd:schema xmlns:xsd="http://www.w3.org/2001/XMLSchema" xmlns:xs="http://www.w3.org/2001/XMLSchema" xmlns:p="http://schemas.microsoft.com/office/2006/metadata/properties" xmlns:ns1="http://schemas.microsoft.com/sharepoint/v3" xmlns:ns2="cc77d279-1fa0-40a0-abb2-37db48c0ffa6" xmlns:ns3="e209160b-8f1d-4f88-8f36-0344f8a4efa6" targetNamespace="http://schemas.microsoft.com/office/2006/metadata/properties" ma:root="true" ma:fieldsID="b5f08ea6afbf78d0d4ebedb419c0b1e1" ns1:_="" ns2:_="" ns3:_="">
    <xsd:import namespace="http://schemas.microsoft.com/sharepoint/v3"/>
    <xsd:import namespace="cc77d279-1fa0-40a0-abb2-37db48c0ffa6"/>
    <xsd:import namespace="e209160b-8f1d-4f88-8f36-0344f8a4efa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ot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  <xsd:element ref="ns2:HealthDept" minOccurs="0"/>
                <xsd:element ref="ns2:Project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77d279-1fa0-40a0-abb2-37db48c0ff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4c5ea74-d56c-488c-8f42-661e14919e3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7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  <xsd:element name="HealthDept" ma:index="31" nillable="true" ma:displayName="Health Dept" ma:format="Dropdown" ma:internalName="HealthDept">
      <xsd:simpleType>
        <xsd:restriction base="dms:Text">
          <xsd:maxLength value="255"/>
        </xsd:restriction>
      </xsd:simpleType>
    </xsd:element>
    <xsd:element name="ProjectStatus" ma:index="32" nillable="true" ma:displayName="Project Status" ma:default="Active" ma:format="Dropdown" ma:internalName="ProjectStatus">
      <xsd:simpleType>
        <xsd:restriction base="dms:Choice">
          <xsd:enumeration value="Active"/>
          <xsd:enumeration value="Inactive"/>
          <xsd:enumeration value="Clos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09160b-8f1d-4f88-8f36-0344f8a4efa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5686d4f-eaba-40c5-a65c-2038e412c9a1}" ma:internalName="TaxCatchAll" ma:showField="CatchAllData" ma:web="e209160b-8f1d-4f88-8f36-0344f8a4efa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cc77d279-1fa0-40a0-abb2-37db48c0ffa6" xsi:nil="true"/>
    <TaxCatchAll xmlns="e209160b-8f1d-4f88-8f36-0344f8a4efa6" xsi:nil="true"/>
    <_ip_UnifiedCompliancePolicyProperties xmlns="http://schemas.microsoft.com/sharepoint/v3" xsi:nil="true"/>
    <Notes xmlns="cc77d279-1fa0-40a0-abb2-37db48c0ffa6" xsi:nil="true"/>
    <lcf76f155ced4ddcb4097134ff3c332f xmlns="cc77d279-1fa0-40a0-abb2-37db48c0ffa6">
      <Terms xmlns="http://schemas.microsoft.com/office/infopath/2007/PartnerControls"/>
    </lcf76f155ced4ddcb4097134ff3c332f>
    <HealthDept xmlns="cc77d279-1fa0-40a0-abb2-37db48c0ffa6" xsi:nil="true"/>
    <ProjectStatus xmlns="cc77d279-1fa0-40a0-abb2-37db48c0ffa6">Active</ProjectStatus>
  </documentManagement>
</p:properties>
</file>

<file path=customXml/itemProps1.xml><?xml version="1.0" encoding="utf-8"?>
<ds:datastoreItem xmlns:ds="http://schemas.openxmlformats.org/officeDocument/2006/customXml" ds:itemID="{64177560-0854-445C-937D-783B67FACA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7BE8D4-8D5A-4ED1-925E-899917DA6F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c77d279-1fa0-40a0-abb2-37db48c0ffa6"/>
    <ds:schemaRef ds:uri="e209160b-8f1d-4f88-8f36-0344f8a4ef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B2C211D-6419-4CE5-87FE-A442DB19F0D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cc77d279-1fa0-40a0-abb2-37db48c0ffa6"/>
    <ds:schemaRef ds:uri="e209160b-8f1d-4f88-8f36-0344f8a4efa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912</Words>
  <Application>Microsoft Office PowerPoint</Application>
  <PresentationFormat>Custom</PresentationFormat>
  <Paragraphs>141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Aptos</vt:lpstr>
      <vt:lpstr>Maven Pro</vt:lpstr>
      <vt:lpstr>Nunito</vt:lpstr>
      <vt:lpstr>Merriweather Web</vt:lpstr>
      <vt:lpstr>Maven Pro Bold</vt:lpstr>
      <vt:lpstr>Calibri</vt:lpstr>
      <vt:lpstr>__Roboto_095985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paragraph text</dc:title>
  <dc:creator>Nicole Placke</dc:creator>
  <cp:lastModifiedBy>Kimberly Nalley</cp:lastModifiedBy>
  <cp:revision>4</cp:revision>
  <dcterms:created xsi:type="dcterms:W3CDTF">2006-08-16T00:00:00Z</dcterms:created>
  <dcterms:modified xsi:type="dcterms:W3CDTF">2026-02-11T17:56:59Z</dcterms:modified>
  <dc:identifier>DAF_9cDhRtQ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0x01010027FAA786E8BDDE478B525A67C88EB582</vt:lpwstr>
  </property>
  <property fmtid="{D5CDD505-2E9C-101B-9397-08002B2CF9AE}" pid="3" name="MediaServiceImageTags">
    <vt:lpwstr/>
  </property>
</Properties>
</file>