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ppt/notesSlides/notesSlide3.xml" ContentType="application/vnd.openxmlformats-officedocument.presentationml.notesSlide+xml"/>
  <Override PartName="/ppt/ink/ink5.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5"/>
  </p:notesMasterIdLst>
  <p:sldIdLst>
    <p:sldId id="293" r:id="rId5"/>
    <p:sldId id="294" r:id="rId6"/>
    <p:sldId id="266" r:id="rId7"/>
    <p:sldId id="295" r:id="rId8"/>
    <p:sldId id="296" r:id="rId9"/>
    <p:sldId id="321" r:id="rId10"/>
    <p:sldId id="276" r:id="rId11"/>
    <p:sldId id="297" r:id="rId12"/>
    <p:sldId id="298" r:id="rId13"/>
    <p:sldId id="299" r:id="rId14"/>
    <p:sldId id="300" r:id="rId15"/>
    <p:sldId id="301" r:id="rId16"/>
    <p:sldId id="302" r:id="rId17"/>
    <p:sldId id="319" r:id="rId18"/>
    <p:sldId id="303" r:id="rId19"/>
    <p:sldId id="304" r:id="rId20"/>
    <p:sldId id="305" r:id="rId21"/>
    <p:sldId id="306" r:id="rId22"/>
    <p:sldId id="322" r:id="rId23"/>
    <p:sldId id="307" r:id="rId24"/>
    <p:sldId id="308" r:id="rId25"/>
    <p:sldId id="309" r:id="rId26"/>
    <p:sldId id="310" r:id="rId27"/>
    <p:sldId id="311" r:id="rId28"/>
    <p:sldId id="312" r:id="rId29"/>
    <p:sldId id="313" r:id="rId30"/>
    <p:sldId id="323" r:id="rId31"/>
    <p:sldId id="324" r:id="rId32"/>
    <p:sldId id="314" r:id="rId33"/>
    <p:sldId id="316" r:id="rId34"/>
  </p:sldIdLst>
  <p:sldSz cx="18288000" cy="10287000"/>
  <p:notesSz cx="6858000" cy="9144000"/>
  <p:embeddedFontLst>
    <p:embeddedFont>
      <p:font typeface="Maven Pro" panose="020B0604020202020204" charset="0"/>
      <p:regular r:id="rId36"/>
    </p:embeddedFont>
    <p:embeddedFont>
      <p:font typeface="Maven Pro Bold" panose="020B0604020202020204" charset="0"/>
      <p:regular r:id="rId37"/>
      <p:bold r:id="rId38"/>
    </p:embeddedFont>
    <p:embeddedFont>
      <p:font typeface="Nunito" pitchFamily="2"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6D8A99-D2EE-B506-B48C-0F1B633A2413}" v="1" dt="2026-02-11T18:08:47.7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154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1790AB-C67C-45B6-9803-DB5D0EF779A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2245B4B-9EC6-4782-AD2E-5B9E21B3154D}">
      <dgm:prSet custT="1"/>
      <dgm:spPr/>
      <dgm:t>
        <a:bodyPr/>
        <a:lstStyle/>
        <a:p>
          <a:pPr algn="l"/>
          <a:r>
            <a:rPr lang="en-US" sz="4200" b="1"/>
            <a:t>           </a:t>
          </a:r>
          <a:r>
            <a:rPr lang="en-US" sz="6000" b="1">
              <a:solidFill>
                <a:schemeClr val="accent1">
                  <a:lumMod val="75000"/>
                </a:schemeClr>
              </a:solidFill>
            </a:rPr>
            <a:t>Clostridioides difficile (C. diff)</a:t>
          </a:r>
          <a:endParaRPr lang="en-US" sz="6000">
            <a:solidFill>
              <a:schemeClr val="accent1">
                <a:lumMod val="75000"/>
              </a:schemeClr>
            </a:solidFill>
          </a:endParaRPr>
        </a:p>
      </dgm:t>
    </dgm:pt>
    <dgm:pt modelId="{3DBC2D66-0648-4613-B11B-165634319EDC}" type="parTrans" cxnId="{3F7C9B35-79E2-4F25-B814-B531B529DAA7}">
      <dgm:prSet/>
      <dgm:spPr/>
      <dgm:t>
        <a:bodyPr/>
        <a:lstStyle/>
        <a:p>
          <a:endParaRPr lang="en-US"/>
        </a:p>
      </dgm:t>
    </dgm:pt>
    <dgm:pt modelId="{F5968D65-9D6C-4B14-A6F7-AC3349F4F5C9}" type="sibTrans" cxnId="{3F7C9B35-79E2-4F25-B814-B531B529DAA7}">
      <dgm:prSet/>
      <dgm:spPr/>
      <dgm:t>
        <a:bodyPr/>
        <a:lstStyle/>
        <a:p>
          <a:endParaRPr lang="en-US"/>
        </a:p>
      </dgm:t>
    </dgm:pt>
    <dgm:pt modelId="{C00C0BBD-0391-474F-B076-9C20E88F1A74}">
      <dgm:prSet/>
      <dgm:spPr/>
      <dgm:t>
        <a:bodyPr/>
        <a:lstStyle/>
        <a:p>
          <a:r>
            <a:rPr lang="en-US" b="0" i="1"/>
            <a:t>C. diff</a:t>
          </a:r>
          <a:r>
            <a:rPr lang="en-US" b="0" i="0"/>
            <a:t> es un germen (bacteria) que causa diarrea y colitis (una inflamación del colon) y puede poner en peligro su vida. </a:t>
          </a:r>
          <a:endParaRPr lang="en-US"/>
        </a:p>
      </dgm:t>
    </dgm:pt>
    <dgm:pt modelId="{3583A792-55DB-49CB-BEC0-A5BA0BA01B3A}" type="parTrans" cxnId="{667BAAE2-3492-4236-A438-FB1B081E2EBB}">
      <dgm:prSet/>
      <dgm:spPr/>
      <dgm:t>
        <a:bodyPr/>
        <a:lstStyle/>
        <a:p>
          <a:endParaRPr lang="en-US"/>
        </a:p>
      </dgm:t>
    </dgm:pt>
    <dgm:pt modelId="{878AF1E9-E8DB-4B66-ABBE-FAB8AC86625A}" type="sibTrans" cxnId="{667BAAE2-3492-4236-A438-FB1B081E2EBB}">
      <dgm:prSet/>
      <dgm:spPr/>
      <dgm:t>
        <a:bodyPr/>
        <a:lstStyle/>
        <a:p>
          <a:endParaRPr lang="en-US"/>
        </a:p>
      </dgm:t>
    </dgm:pt>
    <dgm:pt modelId="{C4385260-01CB-4E6D-B66C-E048F2204179}">
      <dgm:prSet/>
      <dgm:spPr/>
      <dgm:t>
        <a:bodyPr/>
        <a:lstStyle/>
        <a:p>
          <a:r>
            <a:rPr lang="en-US" b="0" i="1"/>
            <a:t>C. diff</a:t>
          </a:r>
          <a:r>
            <a:rPr lang="en-US" b="0" i="0"/>
            <a:t> puede afectar a cualquiera. La mayoría de los casos de </a:t>
          </a:r>
          <a:r>
            <a:rPr lang="en-US" b="0" i="1"/>
            <a:t>C. diff</a:t>
          </a:r>
          <a:r>
            <a:rPr lang="en-US" b="0" i="0"/>
            <a:t> ocurren cuando se ha estado tomando antibióticos para otra cosa o poco después de haberlos terminado.  </a:t>
          </a:r>
          <a:endParaRPr lang="en-US"/>
        </a:p>
      </dgm:t>
    </dgm:pt>
    <dgm:pt modelId="{97F1FC95-C88D-49FB-A2AD-1E0F45B68FEA}" type="parTrans" cxnId="{CE20E265-CEBB-477F-A772-538C0FB069F7}">
      <dgm:prSet/>
      <dgm:spPr/>
      <dgm:t>
        <a:bodyPr/>
        <a:lstStyle/>
        <a:p>
          <a:endParaRPr lang="en-US"/>
        </a:p>
      </dgm:t>
    </dgm:pt>
    <dgm:pt modelId="{A64BDCCE-1C76-4C2E-99D9-D25EEF8A1C70}" type="sibTrans" cxnId="{CE20E265-CEBB-477F-A772-538C0FB069F7}">
      <dgm:prSet/>
      <dgm:spPr/>
      <dgm:t>
        <a:bodyPr/>
        <a:lstStyle/>
        <a:p>
          <a:endParaRPr lang="en-US"/>
        </a:p>
      </dgm:t>
    </dgm:pt>
    <dgm:pt modelId="{E99D3365-FDFB-441C-8349-60AE84B51CCF}" type="pres">
      <dgm:prSet presAssocID="{451790AB-C67C-45B6-9803-DB5D0EF779A5}" presName="vert0" presStyleCnt="0">
        <dgm:presLayoutVars>
          <dgm:dir/>
          <dgm:animOne val="branch"/>
          <dgm:animLvl val="lvl"/>
        </dgm:presLayoutVars>
      </dgm:prSet>
      <dgm:spPr/>
    </dgm:pt>
    <dgm:pt modelId="{46A0287A-9A1B-4F98-8E15-EEF2A2909E8E}" type="pres">
      <dgm:prSet presAssocID="{02245B4B-9EC6-4782-AD2E-5B9E21B3154D}" presName="thickLine" presStyleLbl="alignNode1" presStyleIdx="0" presStyleCnt="3"/>
      <dgm:spPr/>
    </dgm:pt>
    <dgm:pt modelId="{BF3A332C-16ED-4446-A245-9200698E5779}" type="pres">
      <dgm:prSet presAssocID="{02245B4B-9EC6-4782-AD2E-5B9E21B3154D}" presName="horz1" presStyleCnt="0"/>
      <dgm:spPr/>
    </dgm:pt>
    <dgm:pt modelId="{26E47834-1C27-4FC8-8DBA-57B71680CFA8}" type="pres">
      <dgm:prSet presAssocID="{02245B4B-9EC6-4782-AD2E-5B9E21B3154D}" presName="tx1" presStyleLbl="revTx" presStyleIdx="0" presStyleCnt="3"/>
      <dgm:spPr/>
    </dgm:pt>
    <dgm:pt modelId="{EC872837-3161-47C4-A02A-C09248609F3E}" type="pres">
      <dgm:prSet presAssocID="{02245B4B-9EC6-4782-AD2E-5B9E21B3154D}" presName="vert1" presStyleCnt="0"/>
      <dgm:spPr/>
    </dgm:pt>
    <dgm:pt modelId="{21C810F1-35D0-46CC-B514-49F0F200E5D6}" type="pres">
      <dgm:prSet presAssocID="{C00C0BBD-0391-474F-B076-9C20E88F1A74}" presName="thickLine" presStyleLbl="alignNode1" presStyleIdx="1" presStyleCnt="3"/>
      <dgm:spPr/>
    </dgm:pt>
    <dgm:pt modelId="{E17A1983-47AD-4350-B334-C3C50D9A92DB}" type="pres">
      <dgm:prSet presAssocID="{C00C0BBD-0391-474F-B076-9C20E88F1A74}" presName="horz1" presStyleCnt="0"/>
      <dgm:spPr/>
    </dgm:pt>
    <dgm:pt modelId="{FCDF14AE-1370-44B4-9C0F-FDE0E95CE6BE}" type="pres">
      <dgm:prSet presAssocID="{C00C0BBD-0391-474F-B076-9C20E88F1A74}" presName="tx1" presStyleLbl="revTx" presStyleIdx="1" presStyleCnt="3"/>
      <dgm:spPr/>
    </dgm:pt>
    <dgm:pt modelId="{9D5E80CB-3210-4DD0-BF0A-3C9A2DC2D227}" type="pres">
      <dgm:prSet presAssocID="{C00C0BBD-0391-474F-B076-9C20E88F1A74}" presName="vert1" presStyleCnt="0"/>
      <dgm:spPr/>
    </dgm:pt>
    <dgm:pt modelId="{AA2C81AC-9439-4E99-8385-82B79857677D}" type="pres">
      <dgm:prSet presAssocID="{C4385260-01CB-4E6D-B66C-E048F2204179}" presName="thickLine" presStyleLbl="alignNode1" presStyleIdx="2" presStyleCnt="3"/>
      <dgm:spPr/>
    </dgm:pt>
    <dgm:pt modelId="{7310FFD8-733C-41DD-BD15-F2215A5C890A}" type="pres">
      <dgm:prSet presAssocID="{C4385260-01CB-4E6D-B66C-E048F2204179}" presName="horz1" presStyleCnt="0"/>
      <dgm:spPr/>
    </dgm:pt>
    <dgm:pt modelId="{DC64AB1C-B069-4C50-ABFE-4E50BCC93AE1}" type="pres">
      <dgm:prSet presAssocID="{C4385260-01CB-4E6D-B66C-E048F2204179}" presName="tx1" presStyleLbl="revTx" presStyleIdx="2" presStyleCnt="3"/>
      <dgm:spPr/>
    </dgm:pt>
    <dgm:pt modelId="{E759C2FC-2364-4E15-9DE7-803D9A2A07A3}" type="pres">
      <dgm:prSet presAssocID="{C4385260-01CB-4E6D-B66C-E048F2204179}" presName="vert1" presStyleCnt="0"/>
      <dgm:spPr/>
    </dgm:pt>
  </dgm:ptLst>
  <dgm:cxnLst>
    <dgm:cxn modelId="{0027F619-1821-4EF9-A4C5-573E68F5D89F}" type="presOf" srcId="{02245B4B-9EC6-4782-AD2E-5B9E21B3154D}" destId="{26E47834-1C27-4FC8-8DBA-57B71680CFA8}" srcOrd="0" destOrd="0" presId="urn:microsoft.com/office/officeart/2008/layout/LinedList"/>
    <dgm:cxn modelId="{3F7C9B35-79E2-4F25-B814-B531B529DAA7}" srcId="{451790AB-C67C-45B6-9803-DB5D0EF779A5}" destId="{02245B4B-9EC6-4782-AD2E-5B9E21B3154D}" srcOrd="0" destOrd="0" parTransId="{3DBC2D66-0648-4613-B11B-165634319EDC}" sibTransId="{F5968D65-9D6C-4B14-A6F7-AC3349F4F5C9}"/>
    <dgm:cxn modelId="{CE20E265-CEBB-477F-A772-538C0FB069F7}" srcId="{451790AB-C67C-45B6-9803-DB5D0EF779A5}" destId="{C4385260-01CB-4E6D-B66C-E048F2204179}" srcOrd="2" destOrd="0" parTransId="{97F1FC95-C88D-49FB-A2AD-1E0F45B68FEA}" sibTransId="{A64BDCCE-1C76-4C2E-99D9-D25EEF8A1C70}"/>
    <dgm:cxn modelId="{667BAAE2-3492-4236-A438-FB1B081E2EBB}" srcId="{451790AB-C67C-45B6-9803-DB5D0EF779A5}" destId="{C00C0BBD-0391-474F-B076-9C20E88F1A74}" srcOrd="1" destOrd="0" parTransId="{3583A792-55DB-49CB-BEC0-A5BA0BA01B3A}" sibTransId="{878AF1E9-E8DB-4B66-ABBE-FAB8AC86625A}"/>
    <dgm:cxn modelId="{C371C4F0-2775-43DA-ACE1-3B00710BD76C}" type="presOf" srcId="{C4385260-01CB-4E6D-B66C-E048F2204179}" destId="{DC64AB1C-B069-4C50-ABFE-4E50BCC93AE1}" srcOrd="0" destOrd="0" presId="urn:microsoft.com/office/officeart/2008/layout/LinedList"/>
    <dgm:cxn modelId="{B49299FB-2691-4A5C-8AD5-30660F162ABE}" type="presOf" srcId="{C00C0BBD-0391-474F-B076-9C20E88F1A74}" destId="{FCDF14AE-1370-44B4-9C0F-FDE0E95CE6BE}" srcOrd="0" destOrd="0" presId="urn:microsoft.com/office/officeart/2008/layout/LinedList"/>
    <dgm:cxn modelId="{46D4F0FC-5487-4AC9-B6EC-621CA0FB0C4F}" type="presOf" srcId="{451790AB-C67C-45B6-9803-DB5D0EF779A5}" destId="{E99D3365-FDFB-441C-8349-60AE84B51CCF}" srcOrd="0" destOrd="0" presId="urn:microsoft.com/office/officeart/2008/layout/LinedList"/>
    <dgm:cxn modelId="{F9F54BCF-0851-44BD-B528-60F66D821B7F}" type="presParOf" srcId="{E99D3365-FDFB-441C-8349-60AE84B51CCF}" destId="{46A0287A-9A1B-4F98-8E15-EEF2A2909E8E}" srcOrd="0" destOrd="0" presId="urn:microsoft.com/office/officeart/2008/layout/LinedList"/>
    <dgm:cxn modelId="{A139E60E-DEF4-4548-86EE-2F2BE656EB36}" type="presParOf" srcId="{E99D3365-FDFB-441C-8349-60AE84B51CCF}" destId="{BF3A332C-16ED-4446-A245-9200698E5779}" srcOrd="1" destOrd="0" presId="urn:microsoft.com/office/officeart/2008/layout/LinedList"/>
    <dgm:cxn modelId="{18A88E00-EFCE-46F5-9759-5B0E6557AD08}" type="presParOf" srcId="{BF3A332C-16ED-4446-A245-9200698E5779}" destId="{26E47834-1C27-4FC8-8DBA-57B71680CFA8}" srcOrd="0" destOrd="0" presId="urn:microsoft.com/office/officeart/2008/layout/LinedList"/>
    <dgm:cxn modelId="{60F67C24-5F2F-4C55-A199-F32468A39231}" type="presParOf" srcId="{BF3A332C-16ED-4446-A245-9200698E5779}" destId="{EC872837-3161-47C4-A02A-C09248609F3E}" srcOrd="1" destOrd="0" presId="urn:microsoft.com/office/officeart/2008/layout/LinedList"/>
    <dgm:cxn modelId="{BDB5D744-9BE3-4C98-9990-17F6AF97F3F5}" type="presParOf" srcId="{E99D3365-FDFB-441C-8349-60AE84B51CCF}" destId="{21C810F1-35D0-46CC-B514-49F0F200E5D6}" srcOrd="2" destOrd="0" presId="urn:microsoft.com/office/officeart/2008/layout/LinedList"/>
    <dgm:cxn modelId="{BE41B3D7-DCE1-48FD-A180-D76A99014209}" type="presParOf" srcId="{E99D3365-FDFB-441C-8349-60AE84B51CCF}" destId="{E17A1983-47AD-4350-B334-C3C50D9A92DB}" srcOrd="3" destOrd="0" presId="urn:microsoft.com/office/officeart/2008/layout/LinedList"/>
    <dgm:cxn modelId="{CB7BD5E5-58D2-4D74-9F45-DFFD1C3A51A0}" type="presParOf" srcId="{E17A1983-47AD-4350-B334-C3C50D9A92DB}" destId="{FCDF14AE-1370-44B4-9C0F-FDE0E95CE6BE}" srcOrd="0" destOrd="0" presId="urn:microsoft.com/office/officeart/2008/layout/LinedList"/>
    <dgm:cxn modelId="{52D97D17-3535-4D9D-B949-C3AB312B6757}" type="presParOf" srcId="{E17A1983-47AD-4350-B334-C3C50D9A92DB}" destId="{9D5E80CB-3210-4DD0-BF0A-3C9A2DC2D227}" srcOrd="1" destOrd="0" presId="urn:microsoft.com/office/officeart/2008/layout/LinedList"/>
    <dgm:cxn modelId="{5B820C15-5B18-4DC3-BEE6-A8AE23786A82}" type="presParOf" srcId="{E99D3365-FDFB-441C-8349-60AE84B51CCF}" destId="{AA2C81AC-9439-4E99-8385-82B79857677D}" srcOrd="4" destOrd="0" presId="urn:microsoft.com/office/officeart/2008/layout/LinedList"/>
    <dgm:cxn modelId="{CA1F8941-DEE4-4D47-A355-77C840DA0F3C}" type="presParOf" srcId="{E99D3365-FDFB-441C-8349-60AE84B51CCF}" destId="{7310FFD8-733C-41DD-BD15-F2215A5C890A}" srcOrd="5" destOrd="0" presId="urn:microsoft.com/office/officeart/2008/layout/LinedList"/>
    <dgm:cxn modelId="{7D900C12-B862-4C67-8D7E-93CB01B83BA4}" type="presParOf" srcId="{7310FFD8-733C-41DD-BD15-F2215A5C890A}" destId="{DC64AB1C-B069-4C50-ABFE-4E50BCC93AE1}" srcOrd="0" destOrd="0" presId="urn:microsoft.com/office/officeart/2008/layout/LinedList"/>
    <dgm:cxn modelId="{48FDB462-4D54-4EA1-97CE-82075CB10B26}" type="presParOf" srcId="{7310FFD8-733C-41DD-BD15-F2215A5C890A}" destId="{E759C2FC-2364-4E15-9DE7-803D9A2A07A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3BD2E2-709B-4D19-B751-1067229B5E5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9C506C1-4F81-4A9D-874F-C3D226AEEF01}">
      <dgm:prSet/>
      <dgm:spPr/>
      <dgm:t>
        <a:bodyPr/>
        <a:lstStyle/>
        <a:p>
          <a:r>
            <a:rPr lang="en-US" b="0" i="1"/>
            <a:t>Se estima que C. diff</a:t>
          </a:r>
          <a:r>
            <a:rPr lang="en-US" b="0" i="0"/>
            <a:t> causa casi medio millón de infecciones cada año en los Estados Unidos.</a:t>
          </a:r>
          <a:endParaRPr lang="en-US"/>
        </a:p>
      </dgm:t>
    </dgm:pt>
    <dgm:pt modelId="{A7BEC9F9-E192-4731-9EBA-6B06530BD88D}" type="parTrans" cxnId="{5ADBCABA-7939-4C49-99BB-BBC0C1B61DE7}">
      <dgm:prSet/>
      <dgm:spPr/>
      <dgm:t>
        <a:bodyPr/>
        <a:lstStyle/>
        <a:p>
          <a:endParaRPr lang="en-US"/>
        </a:p>
      </dgm:t>
    </dgm:pt>
    <dgm:pt modelId="{C76CC5D1-2666-4B7B-8246-99BB670C88BE}" type="sibTrans" cxnId="{5ADBCABA-7939-4C49-99BB-BBC0C1B61DE7}">
      <dgm:prSet/>
      <dgm:spPr/>
      <dgm:t>
        <a:bodyPr/>
        <a:lstStyle/>
        <a:p>
          <a:endParaRPr lang="en-US"/>
        </a:p>
      </dgm:t>
    </dgm:pt>
    <dgm:pt modelId="{100366E5-DE48-4AAC-8679-508A4129D01C}">
      <dgm:prSet/>
      <dgm:spPr/>
      <dgm:t>
        <a:bodyPr/>
        <a:lstStyle/>
        <a:p>
          <a:r>
            <a:rPr lang="en-US" b="0" i="0"/>
            <a:t>Aproximadamente </a:t>
          </a:r>
          <a:r>
            <a:rPr lang="en-US" b="1" i="0"/>
            <a:t>1 de cada 6 pacientes</a:t>
          </a:r>
          <a:r>
            <a:rPr lang="en-US" b="0" i="0"/>
            <a:t> que contrae </a:t>
          </a:r>
          <a:r>
            <a:rPr lang="en-US" b="0" i="1"/>
            <a:t>C. diff</a:t>
          </a:r>
          <a:r>
            <a:rPr lang="en-US" b="0" i="0"/>
            <a:t> lo volverá a contraer en las siguientes 2 a 8 semanas.</a:t>
          </a:r>
          <a:endParaRPr lang="en-US"/>
        </a:p>
      </dgm:t>
    </dgm:pt>
    <dgm:pt modelId="{83A095E5-51BA-4125-B49B-FF793025C9C0}" type="parTrans" cxnId="{076B0C7A-3DFE-43CA-86A1-4BA53FE6D314}">
      <dgm:prSet/>
      <dgm:spPr/>
      <dgm:t>
        <a:bodyPr/>
        <a:lstStyle/>
        <a:p>
          <a:endParaRPr lang="en-US"/>
        </a:p>
      </dgm:t>
    </dgm:pt>
    <dgm:pt modelId="{6BDA6E20-CA38-4ABA-8F45-1DF94CD7FFC7}" type="sibTrans" cxnId="{076B0C7A-3DFE-43CA-86A1-4BA53FE6D314}">
      <dgm:prSet/>
      <dgm:spPr/>
      <dgm:t>
        <a:bodyPr/>
        <a:lstStyle/>
        <a:p>
          <a:endParaRPr lang="en-US"/>
        </a:p>
      </dgm:t>
    </dgm:pt>
    <dgm:pt modelId="{41A9479F-E627-4464-ABB2-0E2BB9B80D30}">
      <dgm:prSet/>
      <dgm:spPr/>
      <dgm:t>
        <a:bodyPr/>
        <a:lstStyle/>
        <a:p>
          <a:r>
            <a:rPr lang="en-US" b="1" i="0"/>
            <a:t>Una de cada 11 personas </a:t>
          </a:r>
          <a:r>
            <a:rPr lang="en-US" b="0" i="0"/>
            <a:t>mayores de 65 años diagnósticada con una infección por </a:t>
          </a:r>
          <a:r>
            <a:rPr lang="en-US" b="0" i="1"/>
            <a:t>C. diff</a:t>
          </a:r>
          <a:r>
            <a:rPr lang="en-US" b="0" i="0"/>
            <a:t> asociada a la atención sanitaria </a:t>
          </a:r>
          <a:r>
            <a:rPr lang="en-US" b="0" i="0">
              <a:highlight>
                <a:srgbClr val="FFFF00"/>
              </a:highlight>
            </a:rPr>
            <a:t>muere en el plazo de un mes</a:t>
          </a:r>
          <a:r>
            <a:rPr lang="en-US" b="0" i="0"/>
            <a:t>.</a:t>
          </a:r>
          <a:endParaRPr lang="en-US"/>
        </a:p>
      </dgm:t>
    </dgm:pt>
    <dgm:pt modelId="{8C8A143C-2720-4370-999D-3944A4490559}" type="parTrans" cxnId="{F4B05D0B-C83F-4E64-813C-278864D47697}">
      <dgm:prSet/>
      <dgm:spPr/>
      <dgm:t>
        <a:bodyPr/>
        <a:lstStyle/>
        <a:p>
          <a:endParaRPr lang="en-US"/>
        </a:p>
      </dgm:t>
    </dgm:pt>
    <dgm:pt modelId="{B96C6C63-0502-4E12-9EF4-594C3FA249E8}" type="sibTrans" cxnId="{F4B05D0B-C83F-4E64-813C-278864D47697}">
      <dgm:prSet/>
      <dgm:spPr/>
      <dgm:t>
        <a:bodyPr/>
        <a:lstStyle/>
        <a:p>
          <a:endParaRPr lang="en-US"/>
        </a:p>
      </dgm:t>
    </dgm:pt>
    <dgm:pt modelId="{573F4D7E-0CE9-44D4-B576-247A98087DC1}" type="pres">
      <dgm:prSet presAssocID="{4B3BD2E2-709B-4D19-B751-1067229B5E59}" presName="vert0" presStyleCnt="0">
        <dgm:presLayoutVars>
          <dgm:dir/>
          <dgm:animOne val="branch"/>
          <dgm:animLvl val="lvl"/>
        </dgm:presLayoutVars>
      </dgm:prSet>
      <dgm:spPr/>
    </dgm:pt>
    <dgm:pt modelId="{9C38160C-A0FB-4FAA-9DCF-72F6C5B09FCB}" type="pres">
      <dgm:prSet presAssocID="{E9C506C1-4F81-4A9D-874F-C3D226AEEF01}" presName="thickLine" presStyleLbl="alignNode1" presStyleIdx="0" presStyleCnt="3"/>
      <dgm:spPr/>
    </dgm:pt>
    <dgm:pt modelId="{EC32E1F4-5AD8-4DAB-B0C9-8E3654C2E7F0}" type="pres">
      <dgm:prSet presAssocID="{E9C506C1-4F81-4A9D-874F-C3D226AEEF01}" presName="horz1" presStyleCnt="0"/>
      <dgm:spPr/>
    </dgm:pt>
    <dgm:pt modelId="{9B873583-A0DF-4B8B-809B-B82878EFC852}" type="pres">
      <dgm:prSet presAssocID="{E9C506C1-4F81-4A9D-874F-C3D226AEEF01}" presName="tx1" presStyleLbl="revTx" presStyleIdx="0" presStyleCnt="3"/>
      <dgm:spPr/>
    </dgm:pt>
    <dgm:pt modelId="{B47388BF-9151-42E0-80FA-0FB56EE6FC7B}" type="pres">
      <dgm:prSet presAssocID="{E9C506C1-4F81-4A9D-874F-C3D226AEEF01}" presName="vert1" presStyleCnt="0"/>
      <dgm:spPr/>
    </dgm:pt>
    <dgm:pt modelId="{AA76DCD9-B208-4039-9949-BCEB4B421D4E}" type="pres">
      <dgm:prSet presAssocID="{100366E5-DE48-4AAC-8679-508A4129D01C}" presName="thickLine" presStyleLbl="alignNode1" presStyleIdx="1" presStyleCnt="3"/>
      <dgm:spPr/>
    </dgm:pt>
    <dgm:pt modelId="{7D40180F-668A-49DA-8186-BBAFDA34394B}" type="pres">
      <dgm:prSet presAssocID="{100366E5-DE48-4AAC-8679-508A4129D01C}" presName="horz1" presStyleCnt="0"/>
      <dgm:spPr/>
    </dgm:pt>
    <dgm:pt modelId="{72E933E8-760E-404F-A6C3-2035BF82D16B}" type="pres">
      <dgm:prSet presAssocID="{100366E5-DE48-4AAC-8679-508A4129D01C}" presName="tx1" presStyleLbl="revTx" presStyleIdx="1" presStyleCnt="3"/>
      <dgm:spPr/>
    </dgm:pt>
    <dgm:pt modelId="{39D35E26-E0A3-40C5-B7AB-2B359D470DE6}" type="pres">
      <dgm:prSet presAssocID="{100366E5-DE48-4AAC-8679-508A4129D01C}" presName="vert1" presStyleCnt="0"/>
      <dgm:spPr/>
    </dgm:pt>
    <dgm:pt modelId="{75A12201-C165-4EBC-B527-C70D84E96EF8}" type="pres">
      <dgm:prSet presAssocID="{41A9479F-E627-4464-ABB2-0E2BB9B80D30}" presName="thickLine" presStyleLbl="alignNode1" presStyleIdx="2" presStyleCnt="3"/>
      <dgm:spPr/>
    </dgm:pt>
    <dgm:pt modelId="{DDFAF8AC-5967-44DA-976D-7B6303023C1D}" type="pres">
      <dgm:prSet presAssocID="{41A9479F-E627-4464-ABB2-0E2BB9B80D30}" presName="horz1" presStyleCnt="0"/>
      <dgm:spPr/>
    </dgm:pt>
    <dgm:pt modelId="{204E0859-0619-4617-8B72-CFDC9003FE53}" type="pres">
      <dgm:prSet presAssocID="{41A9479F-E627-4464-ABB2-0E2BB9B80D30}" presName="tx1" presStyleLbl="revTx" presStyleIdx="2" presStyleCnt="3"/>
      <dgm:spPr/>
    </dgm:pt>
    <dgm:pt modelId="{58CE1A7B-241D-4D86-8F79-B440BE30E177}" type="pres">
      <dgm:prSet presAssocID="{41A9479F-E627-4464-ABB2-0E2BB9B80D30}" presName="vert1" presStyleCnt="0"/>
      <dgm:spPr/>
    </dgm:pt>
  </dgm:ptLst>
  <dgm:cxnLst>
    <dgm:cxn modelId="{F4B05D0B-C83F-4E64-813C-278864D47697}" srcId="{4B3BD2E2-709B-4D19-B751-1067229B5E59}" destId="{41A9479F-E627-4464-ABB2-0E2BB9B80D30}" srcOrd="2" destOrd="0" parTransId="{8C8A143C-2720-4370-999D-3944A4490559}" sibTransId="{B96C6C63-0502-4E12-9EF4-594C3FA249E8}"/>
    <dgm:cxn modelId="{076B0C7A-3DFE-43CA-86A1-4BA53FE6D314}" srcId="{4B3BD2E2-709B-4D19-B751-1067229B5E59}" destId="{100366E5-DE48-4AAC-8679-508A4129D01C}" srcOrd="1" destOrd="0" parTransId="{83A095E5-51BA-4125-B49B-FF793025C9C0}" sibTransId="{6BDA6E20-CA38-4ABA-8F45-1DF94CD7FFC7}"/>
    <dgm:cxn modelId="{768D215A-675C-46F5-8AA7-9280AEBDFCC5}" type="presOf" srcId="{E9C506C1-4F81-4A9D-874F-C3D226AEEF01}" destId="{9B873583-A0DF-4B8B-809B-B82878EFC852}" srcOrd="0" destOrd="0" presId="urn:microsoft.com/office/officeart/2008/layout/LinedList"/>
    <dgm:cxn modelId="{2492848F-A220-460D-9D3D-8C6F67B779AD}" type="presOf" srcId="{41A9479F-E627-4464-ABB2-0E2BB9B80D30}" destId="{204E0859-0619-4617-8B72-CFDC9003FE53}" srcOrd="0" destOrd="0" presId="urn:microsoft.com/office/officeart/2008/layout/LinedList"/>
    <dgm:cxn modelId="{5ADBCABA-7939-4C49-99BB-BBC0C1B61DE7}" srcId="{4B3BD2E2-709B-4D19-B751-1067229B5E59}" destId="{E9C506C1-4F81-4A9D-874F-C3D226AEEF01}" srcOrd="0" destOrd="0" parTransId="{A7BEC9F9-E192-4731-9EBA-6B06530BD88D}" sibTransId="{C76CC5D1-2666-4B7B-8246-99BB670C88BE}"/>
    <dgm:cxn modelId="{7AE073BC-97AF-4A69-8211-CA9F6F439C50}" type="presOf" srcId="{4B3BD2E2-709B-4D19-B751-1067229B5E59}" destId="{573F4D7E-0CE9-44D4-B576-247A98087DC1}" srcOrd="0" destOrd="0" presId="urn:microsoft.com/office/officeart/2008/layout/LinedList"/>
    <dgm:cxn modelId="{C721C8F7-6A6B-4C3F-980C-188ED484AB77}" type="presOf" srcId="{100366E5-DE48-4AAC-8679-508A4129D01C}" destId="{72E933E8-760E-404F-A6C3-2035BF82D16B}" srcOrd="0" destOrd="0" presId="urn:microsoft.com/office/officeart/2008/layout/LinedList"/>
    <dgm:cxn modelId="{4CA081D5-1177-47EC-BDC2-012906C7D296}" type="presParOf" srcId="{573F4D7E-0CE9-44D4-B576-247A98087DC1}" destId="{9C38160C-A0FB-4FAA-9DCF-72F6C5B09FCB}" srcOrd="0" destOrd="0" presId="urn:microsoft.com/office/officeart/2008/layout/LinedList"/>
    <dgm:cxn modelId="{55C9184A-D7CF-4E9C-93CB-B93494C8DFF9}" type="presParOf" srcId="{573F4D7E-0CE9-44D4-B576-247A98087DC1}" destId="{EC32E1F4-5AD8-4DAB-B0C9-8E3654C2E7F0}" srcOrd="1" destOrd="0" presId="urn:microsoft.com/office/officeart/2008/layout/LinedList"/>
    <dgm:cxn modelId="{CCB7FB07-E077-4E3D-9C19-EE556E39B7B6}" type="presParOf" srcId="{EC32E1F4-5AD8-4DAB-B0C9-8E3654C2E7F0}" destId="{9B873583-A0DF-4B8B-809B-B82878EFC852}" srcOrd="0" destOrd="0" presId="urn:microsoft.com/office/officeart/2008/layout/LinedList"/>
    <dgm:cxn modelId="{58A26FBD-8560-4541-A715-80B9ABA68D65}" type="presParOf" srcId="{EC32E1F4-5AD8-4DAB-B0C9-8E3654C2E7F0}" destId="{B47388BF-9151-42E0-80FA-0FB56EE6FC7B}" srcOrd="1" destOrd="0" presId="urn:microsoft.com/office/officeart/2008/layout/LinedList"/>
    <dgm:cxn modelId="{60AE40EF-AD15-43B1-80E9-698ED05FD9AA}" type="presParOf" srcId="{573F4D7E-0CE9-44D4-B576-247A98087DC1}" destId="{AA76DCD9-B208-4039-9949-BCEB4B421D4E}" srcOrd="2" destOrd="0" presId="urn:microsoft.com/office/officeart/2008/layout/LinedList"/>
    <dgm:cxn modelId="{44B99665-C493-4B4E-92B3-4EB4ADDEB5E8}" type="presParOf" srcId="{573F4D7E-0CE9-44D4-B576-247A98087DC1}" destId="{7D40180F-668A-49DA-8186-BBAFDA34394B}" srcOrd="3" destOrd="0" presId="urn:microsoft.com/office/officeart/2008/layout/LinedList"/>
    <dgm:cxn modelId="{DEFACEFF-A18D-4594-B616-F0CF861146E9}" type="presParOf" srcId="{7D40180F-668A-49DA-8186-BBAFDA34394B}" destId="{72E933E8-760E-404F-A6C3-2035BF82D16B}" srcOrd="0" destOrd="0" presId="urn:microsoft.com/office/officeart/2008/layout/LinedList"/>
    <dgm:cxn modelId="{29E86512-0A6C-41E7-A7BE-E7DDD2408974}" type="presParOf" srcId="{7D40180F-668A-49DA-8186-BBAFDA34394B}" destId="{39D35E26-E0A3-40C5-B7AB-2B359D470DE6}" srcOrd="1" destOrd="0" presId="urn:microsoft.com/office/officeart/2008/layout/LinedList"/>
    <dgm:cxn modelId="{C1389DDA-D0A4-4D20-88B7-4DB45DE69AD9}" type="presParOf" srcId="{573F4D7E-0CE9-44D4-B576-247A98087DC1}" destId="{75A12201-C165-4EBC-B527-C70D84E96EF8}" srcOrd="4" destOrd="0" presId="urn:microsoft.com/office/officeart/2008/layout/LinedList"/>
    <dgm:cxn modelId="{6022E8B4-9B1F-4EFE-AAB3-079675BB8480}" type="presParOf" srcId="{573F4D7E-0CE9-44D4-B576-247A98087DC1}" destId="{DDFAF8AC-5967-44DA-976D-7B6303023C1D}" srcOrd="5" destOrd="0" presId="urn:microsoft.com/office/officeart/2008/layout/LinedList"/>
    <dgm:cxn modelId="{BACFEC74-D553-4196-9355-12519E0F5C6E}" type="presParOf" srcId="{DDFAF8AC-5967-44DA-976D-7B6303023C1D}" destId="{204E0859-0619-4617-8B72-CFDC9003FE53}" srcOrd="0" destOrd="0" presId="urn:microsoft.com/office/officeart/2008/layout/LinedList"/>
    <dgm:cxn modelId="{48366A83-F455-4210-ACBF-BE63FCB7856E}" type="presParOf" srcId="{DDFAF8AC-5967-44DA-976D-7B6303023C1D}" destId="{58CE1A7B-241D-4D86-8F79-B440BE30E17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0287A-9A1B-4F98-8E15-EEF2A2909E8E}">
      <dsp:nvSpPr>
        <dsp:cNvPr id="0" name=""/>
        <dsp:cNvSpPr/>
      </dsp:nvSpPr>
      <dsp:spPr>
        <a:xfrm>
          <a:off x="0" y="3088"/>
          <a:ext cx="123443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E47834-1C27-4FC8-8DBA-57B71680CFA8}">
      <dsp:nvSpPr>
        <dsp:cNvPr id="0" name=""/>
        <dsp:cNvSpPr/>
      </dsp:nvSpPr>
      <dsp:spPr>
        <a:xfrm>
          <a:off x="0" y="3088"/>
          <a:ext cx="12344399" cy="2106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b="1" kern="1200"/>
            <a:t>           </a:t>
          </a:r>
          <a:r>
            <a:rPr lang="en-US" sz="6000" b="1" kern="1200">
              <a:solidFill>
                <a:schemeClr val="accent1">
                  <a:lumMod val="75000"/>
                </a:schemeClr>
              </a:solidFill>
            </a:rPr>
            <a:t>Clostridioides difficile (C. diff)</a:t>
          </a:r>
          <a:endParaRPr lang="en-US" sz="6000" kern="1200">
            <a:solidFill>
              <a:schemeClr val="accent1">
                <a:lumMod val="75000"/>
              </a:schemeClr>
            </a:solidFill>
          </a:endParaRPr>
        </a:p>
      </dsp:txBody>
      <dsp:txXfrm>
        <a:off x="0" y="3088"/>
        <a:ext cx="12344399" cy="2106141"/>
      </dsp:txXfrm>
    </dsp:sp>
    <dsp:sp modelId="{21C810F1-35D0-46CC-B514-49F0F200E5D6}">
      <dsp:nvSpPr>
        <dsp:cNvPr id="0" name=""/>
        <dsp:cNvSpPr/>
      </dsp:nvSpPr>
      <dsp:spPr>
        <a:xfrm>
          <a:off x="0" y="2109229"/>
          <a:ext cx="123443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DF14AE-1370-44B4-9C0F-FDE0E95CE6BE}">
      <dsp:nvSpPr>
        <dsp:cNvPr id="0" name=""/>
        <dsp:cNvSpPr/>
      </dsp:nvSpPr>
      <dsp:spPr>
        <a:xfrm>
          <a:off x="0" y="2109229"/>
          <a:ext cx="12344399" cy="2106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i="1" kern="1200"/>
            <a:t>C. diff</a:t>
          </a:r>
          <a:r>
            <a:rPr lang="en-US" sz="3800" b="0" i="0" kern="1200"/>
            <a:t> es un germen (bacteria) que causa diarrea y colitis (una inflamación del colon) y puede poner en peligro su vida. </a:t>
          </a:r>
          <a:endParaRPr lang="en-US" sz="3800" kern="1200"/>
        </a:p>
      </dsp:txBody>
      <dsp:txXfrm>
        <a:off x="0" y="2109229"/>
        <a:ext cx="12344399" cy="2106141"/>
      </dsp:txXfrm>
    </dsp:sp>
    <dsp:sp modelId="{AA2C81AC-9439-4E99-8385-82B79857677D}">
      <dsp:nvSpPr>
        <dsp:cNvPr id="0" name=""/>
        <dsp:cNvSpPr/>
      </dsp:nvSpPr>
      <dsp:spPr>
        <a:xfrm>
          <a:off x="0" y="4215370"/>
          <a:ext cx="123443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64AB1C-B069-4C50-ABFE-4E50BCC93AE1}">
      <dsp:nvSpPr>
        <dsp:cNvPr id="0" name=""/>
        <dsp:cNvSpPr/>
      </dsp:nvSpPr>
      <dsp:spPr>
        <a:xfrm>
          <a:off x="0" y="4215370"/>
          <a:ext cx="12344399" cy="2106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i="1" kern="1200"/>
            <a:t>C. diff</a:t>
          </a:r>
          <a:r>
            <a:rPr lang="en-US" sz="3800" b="0" i="0" kern="1200"/>
            <a:t> puede afectar a cualquiera. La mayoría de los casos de </a:t>
          </a:r>
          <a:r>
            <a:rPr lang="en-US" sz="3800" b="0" i="1" kern="1200"/>
            <a:t>C. diff</a:t>
          </a:r>
          <a:r>
            <a:rPr lang="en-US" sz="3800" b="0" i="0" kern="1200"/>
            <a:t> ocurren cuando se ha estado tomando antibióticos para otra cosa o poco después de haberlos terminado.  </a:t>
          </a:r>
          <a:endParaRPr lang="en-US" sz="3800" kern="1200"/>
        </a:p>
      </dsp:txBody>
      <dsp:txXfrm>
        <a:off x="0" y="4215370"/>
        <a:ext cx="12344399" cy="21061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8160C-A0FB-4FAA-9DCF-72F6C5B09FCB}">
      <dsp:nvSpPr>
        <dsp:cNvPr id="0" name=""/>
        <dsp:cNvSpPr/>
      </dsp:nvSpPr>
      <dsp:spPr>
        <a:xfrm>
          <a:off x="0" y="2530"/>
          <a:ext cx="1226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873583-A0DF-4B8B-809B-B82878EFC852}">
      <dsp:nvSpPr>
        <dsp:cNvPr id="0" name=""/>
        <dsp:cNvSpPr/>
      </dsp:nvSpPr>
      <dsp:spPr>
        <a:xfrm>
          <a:off x="0" y="2530"/>
          <a:ext cx="12268200" cy="1725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b="0" i="1" kern="1200"/>
            <a:t>Se estima que C. diff</a:t>
          </a:r>
          <a:r>
            <a:rPr lang="en-US" sz="3400" b="0" i="0" kern="1200"/>
            <a:t> causa casi medio millón de infecciones cada año en los Estados Unidos.</a:t>
          </a:r>
          <a:endParaRPr lang="en-US" sz="3400" kern="1200"/>
        </a:p>
      </dsp:txBody>
      <dsp:txXfrm>
        <a:off x="0" y="2530"/>
        <a:ext cx="12268200" cy="1725513"/>
      </dsp:txXfrm>
    </dsp:sp>
    <dsp:sp modelId="{AA76DCD9-B208-4039-9949-BCEB4B421D4E}">
      <dsp:nvSpPr>
        <dsp:cNvPr id="0" name=""/>
        <dsp:cNvSpPr/>
      </dsp:nvSpPr>
      <dsp:spPr>
        <a:xfrm>
          <a:off x="0" y="1728043"/>
          <a:ext cx="1226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E933E8-760E-404F-A6C3-2035BF82D16B}">
      <dsp:nvSpPr>
        <dsp:cNvPr id="0" name=""/>
        <dsp:cNvSpPr/>
      </dsp:nvSpPr>
      <dsp:spPr>
        <a:xfrm>
          <a:off x="0" y="1728043"/>
          <a:ext cx="12268200" cy="1725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b="0" i="0" kern="1200"/>
            <a:t>Aproximadamente </a:t>
          </a:r>
          <a:r>
            <a:rPr lang="en-US" sz="3400" b="1" i="0" kern="1200"/>
            <a:t>1 de cada 6 pacientes</a:t>
          </a:r>
          <a:r>
            <a:rPr lang="en-US" sz="3400" b="0" i="0" kern="1200"/>
            <a:t> que contrae </a:t>
          </a:r>
          <a:r>
            <a:rPr lang="en-US" sz="3400" b="0" i="1" kern="1200"/>
            <a:t>C. diff</a:t>
          </a:r>
          <a:r>
            <a:rPr lang="en-US" sz="3400" b="0" i="0" kern="1200"/>
            <a:t> lo volverá a contraer en las siguientes 2 a 8 semanas.</a:t>
          </a:r>
          <a:endParaRPr lang="en-US" sz="3400" kern="1200"/>
        </a:p>
      </dsp:txBody>
      <dsp:txXfrm>
        <a:off x="0" y="1728043"/>
        <a:ext cx="12268200" cy="1725513"/>
      </dsp:txXfrm>
    </dsp:sp>
    <dsp:sp modelId="{75A12201-C165-4EBC-B527-C70D84E96EF8}">
      <dsp:nvSpPr>
        <dsp:cNvPr id="0" name=""/>
        <dsp:cNvSpPr/>
      </dsp:nvSpPr>
      <dsp:spPr>
        <a:xfrm>
          <a:off x="0" y="3453557"/>
          <a:ext cx="1226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4E0859-0619-4617-8B72-CFDC9003FE53}">
      <dsp:nvSpPr>
        <dsp:cNvPr id="0" name=""/>
        <dsp:cNvSpPr/>
      </dsp:nvSpPr>
      <dsp:spPr>
        <a:xfrm>
          <a:off x="0" y="3453557"/>
          <a:ext cx="12268200" cy="1725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b="1" i="0" kern="1200"/>
            <a:t>Una de cada 11 personas </a:t>
          </a:r>
          <a:r>
            <a:rPr lang="en-US" sz="3400" b="0" i="0" kern="1200"/>
            <a:t>mayores de 65 años diagnósticada con una infección por </a:t>
          </a:r>
          <a:r>
            <a:rPr lang="en-US" sz="3400" b="0" i="1" kern="1200"/>
            <a:t>C. diff</a:t>
          </a:r>
          <a:r>
            <a:rPr lang="en-US" sz="3400" b="0" i="0" kern="1200"/>
            <a:t> asociada a la atención sanitaria </a:t>
          </a:r>
          <a:r>
            <a:rPr lang="en-US" sz="3400" b="0" i="0" kern="1200">
              <a:highlight>
                <a:srgbClr val="FFFF00"/>
              </a:highlight>
            </a:rPr>
            <a:t>muere en el plazo de un mes</a:t>
          </a:r>
          <a:r>
            <a:rPr lang="en-US" sz="3400" b="0" i="0" kern="1200"/>
            <a:t>.</a:t>
          </a:r>
          <a:endParaRPr lang="en-US" sz="3400" kern="1200"/>
        </a:p>
      </dsp:txBody>
      <dsp:txXfrm>
        <a:off x="0" y="3453557"/>
        <a:ext cx="12268200" cy="172551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6T14:06:47.487"/>
    </inkml:context>
    <inkml:brush xml:id="br0">
      <inkml:brushProperty name="width" value="0.1" units="cm"/>
      <inkml:brushProperty name="height" value="0.1" units="cm"/>
      <inkml:brushProperty name="color" value="#E71224"/>
    </inkml:brush>
  </inkml:definitions>
  <inkml:trace contextRef="#ctx0" brushRef="#br0">5477 13705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6T14:06:47.488"/>
    </inkml:context>
    <inkml:brush xml:id="br0">
      <inkml:brushProperty name="width" value="0.1" units="cm"/>
      <inkml:brushProperty name="height" value="0.1" units="cm"/>
      <inkml:brushProperty name="color" value="#E71224"/>
    </inkml:brush>
  </inkml:definitions>
  <inkml:trace contextRef="#ctx0" brushRef="#br0">2090 14023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6T14:07:19.85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17992 5583 16383 0 0,'18'0'0'0'0,"15"0"0"0"0,19 0 0 0 0,20 0 0 0 0,6 0 0 0 0,-1 0 0 0 0,-5 0 0 0 0,-5 0 0 0 0,3 0 0 0 0,0 0 0 0 0,-4 0 0 0 0,14 0 0 0 0,3 0 0 0 0,-5 0 0 0 0,4 0 0 0 0,5 0 0 0 0,6 0 0 0 0,5 0 0 0 0,13 0 0 0 0,5 0 0 0 0,-7 0 0 0 0,-5 0 0 0 0,-11 0 0 0 0,-3 0 0 0 0,-17 9 0 0 0,-12 3 0 0 0,1-1 0 0 0,0-2 0 0 0,-2-2 0 0 0,-2-3 0 0 0,16-2 0 0 0,4-1 0 0 0,-1-1 0 0 0,3 0 0 0 0,15-1 0 0 0,1 10 0 0 0,-7 2 0 0 0,9 0 0 0 0,4 7 0 0 0,4 1 0 0 0,-7-4 0 0 0,-11-4 0 0 0,-4-3 0 0 0,-6-4 0 0 0,-7-2 0 0 0,-8-2 0 0 0,5 0 0 0 0,-2-1 0 0 0,-1 0 0 0 0,-4 0 0 0 0,-3 1 0 0 0,6 0 0 0 0,11-1 0 0 0,1 1 0 0 0,-2 0 0 0 0,-6 0 0 0 0,-6 0 0 0 0,15 0 0 0 0,12 0 0 0 0,17 0 0 0 0,36 0 0 0 0,12 0 0 0 0,16 0 0 0 0,-4 0 0 0 0,-2 0 0 0 0,-11 0 0 0 0,-15 0 0 0 0,-2 0 0 0 0,-16 0 0 0 0,-20 0 0 0 0,-8 0 0 0 0,-2 0 0 0 0,1 0 0 0 0,13 0 0 0 0,7 0 0 0 0,1 0 0 0 0,1 0 0 0 0,-10 0 0 0 0,-14 0 0 0 0,-13 0 0 0 0,-10 9 0 0 0,2 3 0 0 0,-12 0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6T14:07:19.85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14208 12356 16383 0 0,'18'0'0'0'0,"15"0"0"0"0,20 0 0 0 0,19 0 0 0 0,6 0 0 0 0,-2 0 0 0 0,-3 0 0 0 0,2 0 0 0 0,8 0 0 0 0,-2 0 0 0 0,3 0 0 0 0,15 0 0 0 0,-1 0 0 0 0,28 0 0 0 0,19 0 0 0 0,-5 0 0 0 0,0 0 0 0 0,-15 0 0 0 0,-10 0 0 0 0,2 0 0 0 0,-1 0 0 0 0,7 0 0 0 0,0 0 0 0 0,-11 0 0 0 0,-7 0 0 0 0,5 9 0 0 0,-6 3 0 0 0,-4-1 0 0 0,9-1 0 0 0,4-4 0 0 0,-9-2 0 0 0,-4-2 0 0 0,-9-1 0 0 0,-12-1 0 0 0,-10 0 0 0 0,-8-1 0 0 0,4 1 0 0 0,-1-1 0 0 0,8 1 0 0 0,9 0 0 0 0,17 0 0 0 0,2 0 0 0 0,29 0 0 0 0,10 0 0 0 0,-10 0 0 0 0,1 0 0 0 0,5 0 0 0 0,-12 0 0 0 0,-8 9 0 0 0,-6 3 0 0 0,-4-1 0 0 0,8-1 0 0 0,2-4 0 0 0,9-2 0 0 0,10-2 0 0 0,1-1 0 0 0,4-1 0 0 0,-13 0 0 0 0,-18-1 0 0 0,-20 1 0 0 0,-5-1 0 0 0,-9 1 0 0 0,-7 0 0 0 0,-7 0 0 0 0,5 0 0 0 0,0 0 0 0 0,7 0 0 0 0,10 0 0 0 0,-1 0 0 0 0,-4 0 0 0 0,1 0 0 0 0,16 0 0 0 0,9 0 0 0 0,-3 0 0 0 0,-2 0 0 0 0,2 0 0 0 0,-17 0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6T19:19:25.971"/>
    </inkml:context>
    <inkml:brush xml:id="br0">
      <inkml:brushProperty name="width" value="0.1" units="cm"/>
      <inkml:brushProperty name="height" value="0.1" units="cm"/>
      <inkml:brushProperty name="color" value="#E71224"/>
    </inkml:brush>
  </inkml:definitions>
  <inkml:trace contextRef="#ctx0" brushRef="#br0">4974 2143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AD2C18-8732-4E4E-9EB0-60952C0382F4}" type="datetimeFigureOut">
              <a:rPr lang="en-US" smtClean="0"/>
              <a:t>2/11/2026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8E6EB5-992B-4C0D-AFB6-4AB8E01D2B68}" type="slidenum">
              <a:rPr lang="en-US" smtClean="0"/>
              <a:t>‹#›</a:t>
            </a:fld>
            <a:endParaRPr lang="en-US"/>
          </a:p>
        </p:txBody>
      </p:sp>
    </p:spTree>
    <p:extLst>
      <p:ext uri="{BB962C8B-B14F-4D97-AF65-F5344CB8AC3E}">
        <p14:creationId xmlns:p14="http://schemas.microsoft.com/office/powerpoint/2010/main" val="1281866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jicjournal.org/article/S0196-6553(22)00357-1/fulltex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y.clevelandclinic.org/health/diseases/15548-c-diff-infecti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y.clevelandclinic.org/health/diseases/15548-c-diff-infectio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C8A17-2B96-29C9-8006-6FF242884A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03CCA8-3551-272D-1167-A7ABC3BBB7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80824F-653D-6F8B-5C94-D4F60F25ED11}"/>
              </a:ext>
            </a:extLst>
          </p:cNvPr>
          <p:cNvSpPr>
            <a:spLocks noGrp="1"/>
          </p:cNvSpPr>
          <p:nvPr>
            <p:ph type="body" idx="1"/>
          </p:nvPr>
        </p:nvSpPr>
        <p:spPr/>
        <p:txBody>
          <a:bodyPr/>
          <a:lstStyle/>
          <a:p>
            <a:r>
              <a:rPr lang="en-US"/>
              <a:t>Although Nebraska’s SIR has decreased –it is still higher than the US SIR average</a:t>
            </a:r>
          </a:p>
        </p:txBody>
      </p:sp>
      <p:sp>
        <p:nvSpPr>
          <p:cNvPr id="4" name="Slide Number Placeholder 3">
            <a:extLst>
              <a:ext uri="{FF2B5EF4-FFF2-40B4-BE49-F238E27FC236}">
                <a16:creationId xmlns:a16="http://schemas.microsoft.com/office/drawing/2014/main" id="{68104EA8-B171-18E0-C84B-C22B4D914723}"/>
              </a:ext>
            </a:extLst>
          </p:cNvPr>
          <p:cNvSpPr>
            <a:spLocks noGrp="1"/>
          </p:cNvSpPr>
          <p:nvPr>
            <p:ph type="sldNum" sz="quarter" idx="5"/>
          </p:nvPr>
        </p:nvSpPr>
        <p:spPr/>
        <p:txBody>
          <a:bodyPr/>
          <a:lstStyle/>
          <a:p>
            <a:fld id="{F68E6EB5-992B-4C0D-AFB6-4AB8E01D2B68}" type="slidenum">
              <a:rPr lang="en-US" smtClean="0"/>
              <a:t>6</a:t>
            </a:fld>
            <a:endParaRPr lang="en-US"/>
          </a:p>
        </p:txBody>
      </p:sp>
    </p:spTree>
    <p:extLst>
      <p:ext uri="{BB962C8B-B14F-4D97-AF65-F5344CB8AC3E}">
        <p14:creationId xmlns:p14="http://schemas.microsoft.com/office/powerpoint/2010/main" val="3394482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2021 – Nebraska had the highest C. diff infection rate in the United States – we are making progress, but educating staff is crucial.</a:t>
            </a:r>
          </a:p>
        </p:txBody>
      </p:sp>
      <p:sp>
        <p:nvSpPr>
          <p:cNvPr id="4" name="Slide Number Placeholder 3"/>
          <p:cNvSpPr>
            <a:spLocks noGrp="1"/>
          </p:cNvSpPr>
          <p:nvPr>
            <p:ph type="sldNum" sz="quarter" idx="5"/>
          </p:nvPr>
        </p:nvSpPr>
        <p:spPr/>
        <p:txBody>
          <a:bodyPr/>
          <a:lstStyle/>
          <a:p>
            <a:fld id="{F68E6EB5-992B-4C0D-AFB6-4AB8E01D2B68}" type="slidenum">
              <a:rPr lang="en-US" smtClean="0"/>
              <a:t>7</a:t>
            </a:fld>
            <a:endParaRPr lang="en-US"/>
          </a:p>
        </p:txBody>
      </p:sp>
    </p:spTree>
    <p:extLst>
      <p:ext uri="{BB962C8B-B14F-4D97-AF65-F5344CB8AC3E}">
        <p14:creationId xmlns:p14="http://schemas.microsoft.com/office/powerpoint/2010/main" val="343641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93D91-280E-8939-F31D-1F0FFC911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B320D8-9712-5C49-5FED-1F6B383B5A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0DC297-0F19-7E5E-9E99-B5798382A7B1}"/>
              </a:ext>
            </a:extLst>
          </p:cNvPr>
          <p:cNvSpPr>
            <a:spLocks noGrp="1"/>
          </p:cNvSpPr>
          <p:nvPr>
            <p:ph type="body" idx="1"/>
          </p:nvPr>
        </p:nvSpPr>
        <p:spPr/>
        <p:txBody>
          <a:bodyPr/>
          <a:lstStyle/>
          <a:p>
            <a:pPr marL="0" marR="0"/>
            <a:r>
              <a:rPr lang="en-US"/>
              <a:t>Concentration solely on cleaning high touch surfaces often prevents thorough and complete room decontamination </a:t>
            </a:r>
            <a:r>
              <a:rPr lang="en-US" sz="1200" u="sng">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3"/>
              </a:rPr>
              <a:t>https://www.ajicjournal.org/article/S0196-6553(22)00357-1/fulltext</a:t>
            </a:r>
            <a:endParaRPr lang="en-US" sz="1200" u="sng">
              <a:solidFill>
                <a:srgbClr val="0000FF"/>
              </a:solidFill>
              <a:effectLst/>
              <a:latin typeface="Aptos" panose="020B0004020202020204" pitchFamily="34" charset="0"/>
              <a:ea typeface="Times New Roman" panose="02020603050405020304" pitchFamily="18" charset="0"/>
              <a:cs typeface="Aptos" panose="020B0004020202020204" pitchFamily="34" charset="0"/>
            </a:endParaRPr>
          </a:p>
          <a:p>
            <a:pPr marL="0" marR="0"/>
            <a:r>
              <a:rPr lang="en-US" sz="1200" u="none">
                <a:solidFill>
                  <a:srgbClr val="0000FF"/>
                </a:solidFill>
                <a:effectLst/>
                <a:latin typeface="Aptos" panose="020B0004020202020204" pitchFamily="34" charset="0"/>
                <a:ea typeface="Calibri" panose="020F0502020204030204" pitchFamily="34" charset="0"/>
                <a:cs typeface="Aptos" panose="020B0004020202020204" pitchFamily="34" charset="0"/>
              </a:rPr>
              <a:t>Also includes staph, MRSA, Strep, C. auris, E. coli, klebsiella. Taking vital signs, weighing pts, transporting patients, lifting patients.</a:t>
            </a:r>
            <a:endParaRPr lang="en-US" sz="1200" u="none">
              <a:effectLst/>
              <a:latin typeface="Aptos" panose="020B0004020202020204" pitchFamily="34" charset="0"/>
              <a:ea typeface="Calibri" panose="020F0502020204030204" pitchFamily="34" charset="0"/>
              <a:cs typeface="Aptos" panose="020B0004020202020204" pitchFamily="34" charset="0"/>
            </a:endParaRPr>
          </a:p>
          <a:p>
            <a:endParaRPr lang="en-US"/>
          </a:p>
        </p:txBody>
      </p:sp>
      <p:sp>
        <p:nvSpPr>
          <p:cNvPr id="4" name="Slide Number Placeholder 3">
            <a:extLst>
              <a:ext uri="{FF2B5EF4-FFF2-40B4-BE49-F238E27FC236}">
                <a16:creationId xmlns:a16="http://schemas.microsoft.com/office/drawing/2014/main" id="{73F5602E-0506-2EB0-6B4C-8FD07D51FB5D}"/>
              </a:ext>
            </a:extLst>
          </p:cNvPr>
          <p:cNvSpPr>
            <a:spLocks noGrp="1"/>
          </p:cNvSpPr>
          <p:nvPr>
            <p:ph type="sldNum" sz="quarter" idx="5"/>
          </p:nvPr>
        </p:nvSpPr>
        <p:spPr/>
        <p:txBody>
          <a:bodyPr/>
          <a:lstStyle/>
          <a:p>
            <a:fld id="{F68E6EB5-992B-4C0D-AFB6-4AB8E01D2B68}" type="slidenum">
              <a:rPr lang="en-US" smtClean="0"/>
              <a:t>11</a:t>
            </a:fld>
            <a:endParaRPr lang="en-US"/>
          </a:p>
        </p:txBody>
      </p:sp>
    </p:spTree>
    <p:extLst>
      <p:ext uri="{BB962C8B-B14F-4D97-AF65-F5344CB8AC3E}">
        <p14:creationId xmlns:p14="http://schemas.microsoft.com/office/powerpoint/2010/main" val="1121037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7357A-5FB1-4098-18BC-DA67BCCFC2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36FE2C-1535-924C-F9B9-001522BAE3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4F6FCC-9C24-F5E5-F5F6-35D4404CFE48}"/>
              </a:ext>
            </a:extLst>
          </p:cNvPr>
          <p:cNvSpPr>
            <a:spLocks noGrp="1"/>
          </p:cNvSpPr>
          <p:nvPr>
            <p:ph type="body" idx="1"/>
          </p:nvPr>
        </p:nvSpPr>
        <p:spPr/>
        <p:txBody>
          <a:bodyPr/>
          <a:lstStyle/>
          <a:p>
            <a:r>
              <a:rPr lang="en-US">
                <a:hlinkClick r:id="rId3"/>
              </a:rPr>
              <a:t>C. diff Infection: What It Is, Symptoms &amp; Treatment</a:t>
            </a:r>
            <a:r>
              <a:rPr lang="en-US"/>
              <a:t> </a:t>
            </a:r>
          </a:p>
        </p:txBody>
      </p:sp>
      <p:sp>
        <p:nvSpPr>
          <p:cNvPr id="4" name="Slide Number Placeholder 3">
            <a:extLst>
              <a:ext uri="{FF2B5EF4-FFF2-40B4-BE49-F238E27FC236}">
                <a16:creationId xmlns:a16="http://schemas.microsoft.com/office/drawing/2014/main" id="{BB394B6F-CAD5-0889-7ADC-2DA64591EC7D}"/>
              </a:ext>
            </a:extLst>
          </p:cNvPr>
          <p:cNvSpPr>
            <a:spLocks noGrp="1"/>
          </p:cNvSpPr>
          <p:nvPr>
            <p:ph type="sldNum" sz="quarter" idx="5"/>
          </p:nvPr>
        </p:nvSpPr>
        <p:spPr/>
        <p:txBody>
          <a:bodyPr/>
          <a:lstStyle/>
          <a:p>
            <a:fld id="{F68E6EB5-992B-4C0D-AFB6-4AB8E01D2B68}" type="slidenum">
              <a:rPr lang="en-US" smtClean="0"/>
              <a:t>18</a:t>
            </a:fld>
            <a:endParaRPr lang="en-US"/>
          </a:p>
        </p:txBody>
      </p:sp>
    </p:spTree>
    <p:extLst>
      <p:ext uri="{BB962C8B-B14F-4D97-AF65-F5344CB8AC3E}">
        <p14:creationId xmlns:p14="http://schemas.microsoft.com/office/powerpoint/2010/main" val="229493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5D922-725A-E8D5-2512-8029C7E0DF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698FD0-0462-19F6-DAF3-F7F1384628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E14C-5322-57ED-EF58-42C8317D747D}"/>
              </a:ext>
            </a:extLst>
          </p:cNvPr>
          <p:cNvSpPr>
            <a:spLocks noGrp="1"/>
          </p:cNvSpPr>
          <p:nvPr>
            <p:ph type="body" idx="1"/>
          </p:nvPr>
        </p:nvSpPr>
        <p:spPr/>
        <p:txBody>
          <a:bodyPr/>
          <a:lstStyle/>
          <a:p>
            <a:r>
              <a:rPr lang="en-US">
                <a:hlinkClick r:id="rId3"/>
              </a:rPr>
              <a:t>C. diff Infection: What It Is, Symptoms &amp; Treatment</a:t>
            </a:r>
            <a:r>
              <a:rPr lang="en-US"/>
              <a:t> </a:t>
            </a:r>
          </a:p>
        </p:txBody>
      </p:sp>
      <p:sp>
        <p:nvSpPr>
          <p:cNvPr id="4" name="Slide Number Placeholder 3">
            <a:extLst>
              <a:ext uri="{FF2B5EF4-FFF2-40B4-BE49-F238E27FC236}">
                <a16:creationId xmlns:a16="http://schemas.microsoft.com/office/drawing/2014/main" id="{656F93D0-DACC-F14E-05F2-B152A5722B0C}"/>
              </a:ext>
            </a:extLst>
          </p:cNvPr>
          <p:cNvSpPr>
            <a:spLocks noGrp="1"/>
          </p:cNvSpPr>
          <p:nvPr>
            <p:ph type="sldNum" sz="quarter" idx="5"/>
          </p:nvPr>
        </p:nvSpPr>
        <p:spPr/>
        <p:txBody>
          <a:bodyPr/>
          <a:lstStyle/>
          <a:p>
            <a:fld id="{F68E6EB5-992B-4C0D-AFB6-4AB8E01D2B68}" type="slidenum">
              <a:rPr lang="en-US" smtClean="0"/>
              <a:t>19</a:t>
            </a:fld>
            <a:endParaRPr lang="en-US"/>
          </a:p>
        </p:txBody>
      </p:sp>
    </p:spTree>
    <p:extLst>
      <p:ext uri="{BB962C8B-B14F-4D97-AF65-F5344CB8AC3E}">
        <p14:creationId xmlns:p14="http://schemas.microsoft.com/office/powerpoint/2010/main" val="1476472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7E0F6-057D-50BC-DCBF-CE12B9539C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A570E3-616F-C89F-737C-C3C7E331FC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D3696D-DB88-8A59-0D61-56BE61316D76}"/>
              </a:ext>
            </a:extLst>
          </p:cNvPr>
          <p:cNvSpPr>
            <a:spLocks noGrp="1"/>
          </p:cNvSpPr>
          <p:nvPr>
            <p:ph type="body" idx="1"/>
          </p:nvPr>
        </p:nvSpPr>
        <p:spPr/>
        <p:txBody>
          <a:bodyPr/>
          <a:lstStyle/>
          <a:p>
            <a:r>
              <a:rPr lang="en-US"/>
              <a:t>Nebraska continues to prescribe more antibiotics than the national average – which increases the risk of C. diff</a:t>
            </a:r>
          </a:p>
        </p:txBody>
      </p:sp>
      <p:sp>
        <p:nvSpPr>
          <p:cNvPr id="4" name="Slide Number Placeholder 3">
            <a:extLst>
              <a:ext uri="{FF2B5EF4-FFF2-40B4-BE49-F238E27FC236}">
                <a16:creationId xmlns:a16="http://schemas.microsoft.com/office/drawing/2014/main" id="{F1C7C838-5555-F9BE-7B2A-8BC5BFB4E2D8}"/>
              </a:ext>
            </a:extLst>
          </p:cNvPr>
          <p:cNvSpPr>
            <a:spLocks noGrp="1"/>
          </p:cNvSpPr>
          <p:nvPr>
            <p:ph type="sldNum" sz="quarter" idx="5"/>
          </p:nvPr>
        </p:nvSpPr>
        <p:spPr/>
        <p:txBody>
          <a:bodyPr/>
          <a:lstStyle/>
          <a:p>
            <a:fld id="{F68E6EB5-992B-4C0D-AFB6-4AB8E01D2B68}" type="slidenum">
              <a:rPr lang="en-US" smtClean="0"/>
              <a:t>28</a:t>
            </a:fld>
            <a:endParaRPr lang="en-US"/>
          </a:p>
        </p:txBody>
      </p:sp>
    </p:spTree>
    <p:extLst>
      <p:ext uri="{BB962C8B-B14F-4D97-AF65-F5344CB8AC3E}">
        <p14:creationId xmlns:p14="http://schemas.microsoft.com/office/powerpoint/2010/main" val="3160640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www.cdc.gov/healthcare-associated-infections/media/pdfs/Interfacility-IC-Transfer-Form-508.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customXml" Target="../ink/ink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ajicjournal.org/article/S0196-6553(22)00357-1/fulltext"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epa.gov/pesticide-registration/epas-registered-antimicrobial-products-effective-against-clostridioides" TargetMode="Externa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sv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project-firstline/hcp/training/Diarrhea-Dilemma.html"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sv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4.png"/><Relationship Id="rId4" Type="http://schemas.openxmlformats.org/officeDocument/2006/relationships/diagramData" Target="../diagrams/data2.xml"/><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6.png"/><Relationship Id="rId4" Type="http://schemas.openxmlformats.org/officeDocument/2006/relationships/image" Target="../media/image2.svg"/><Relationship Id="rId9"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customXml" Target="../ink/ink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customXml" Target="../ink/ink3.xml"/><Relationship Id="rId4" Type="http://schemas.openxmlformats.org/officeDocument/2006/relationships/image" Target="../media/image9.png"/><Relationship Id="rId9"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9527C-4D7E-36EC-A6D5-0AD08B23315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F8C5AFE-5AE3-6719-1BBB-A391462B7204}"/>
              </a:ext>
            </a:extLst>
          </p:cNvPr>
          <p:cNvSpPr/>
          <p:nvPr/>
        </p:nvSpPr>
        <p:spPr>
          <a:xfrm>
            <a:off x="-5244308" y="-3235275"/>
            <a:ext cx="9262102" cy="7282328"/>
          </a:xfrm>
          <a:custGeom>
            <a:avLst/>
            <a:gdLst/>
            <a:ahLst/>
            <a:cxnLst/>
            <a:rect l="l" t="t" r="r" b="b"/>
            <a:pathLst>
              <a:path w="9262102" h="7282328">
                <a:moveTo>
                  <a:pt x="0" y="0"/>
                </a:moveTo>
                <a:lnTo>
                  <a:pt x="9262102" y="0"/>
                </a:lnTo>
                <a:lnTo>
                  <a:pt x="9262102" y="7282328"/>
                </a:lnTo>
                <a:lnTo>
                  <a:pt x="0" y="72823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a:extLst>
              <a:ext uri="{FF2B5EF4-FFF2-40B4-BE49-F238E27FC236}">
                <a16:creationId xmlns:a16="http://schemas.microsoft.com/office/drawing/2014/main" id="{D85FDB35-CBBA-6F54-E9EC-9C8D3A18374C}"/>
              </a:ext>
            </a:extLst>
          </p:cNvPr>
          <p:cNvSpPr/>
          <p:nvPr/>
        </p:nvSpPr>
        <p:spPr>
          <a:xfrm>
            <a:off x="7662648" y="6210617"/>
            <a:ext cx="2962705" cy="0"/>
          </a:xfrm>
          <a:prstGeom prst="line">
            <a:avLst/>
          </a:prstGeom>
          <a:ln w="95250" cap="rnd">
            <a:solidFill>
              <a:srgbClr val="0B4EA1"/>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42855B6F-818A-C800-A38C-7DEAADA44160}"/>
              </a:ext>
            </a:extLst>
          </p:cNvPr>
          <p:cNvSpPr/>
          <p:nvPr/>
        </p:nvSpPr>
        <p:spPr>
          <a:xfrm>
            <a:off x="2471424" y="2271613"/>
            <a:ext cx="11715504" cy="2860536"/>
          </a:xfrm>
          <a:custGeom>
            <a:avLst/>
            <a:gdLst/>
            <a:ahLst/>
            <a:cxnLst/>
            <a:rect l="l" t="t" r="r" b="b"/>
            <a:pathLst>
              <a:path w="11715504" h="2860536">
                <a:moveTo>
                  <a:pt x="0" y="0"/>
                </a:moveTo>
                <a:lnTo>
                  <a:pt x="11715504" y="0"/>
                </a:lnTo>
                <a:lnTo>
                  <a:pt x="11715504" y="2860536"/>
                </a:lnTo>
                <a:lnTo>
                  <a:pt x="0" y="2860536"/>
                </a:lnTo>
                <a:lnTo>
                  <a:pt x="0" y="0"/>
                </a:lnTo>
                <a:close/>
              </a:path>
            </a:pathLst>
          </a:custGeom>
          <a:blipFill>
            <a:blip r:embed="rId4"/>
            <a:stretch>
              <a:fillRect/>
            </a:stretch>
          </a:blipFill>
        </p:spPr>
        <p:txBody>
          <a:bodyPr/>
          <a:lstStyle/>
          <a:p>
            <a:endParaRPr lang="en-US"/>
          </a:p>
        </p:txBody>
      </p:sp>
      <p:sp>
        <p:nvSpPr>
          <p:cNvPr id="5" name="Freeform 5">
            <a:extLst>
              <a:ext uri="{FF2B5EF4-FFF2-40B4-BE49-F238E27FC236}">
                <a16:creationId xmlns:a16="http://schemas.microsoft.com/office/drawing/2014/main" id="{FE9192C8-359C-0D59-734F-77C3CD94E31E}"/>
              </a:ext>
            </a:extLst>
          </p:cNvPr>
          <p:cNvSpPr/>
          <p:nvPr/>
        </p:nvSpPr>
        <p:spPr>
          <a:xfrm flipH="1" flipV="1">
            <a:off x="14186928" y="6258242"/>
            <a:ext cx="9262102" cy="7282328"/>
          </a:xfrm>
          <a:custGeom>
            <a:avLst/>
            <a:gdLst/>
            <a:ahLst/>
            <a:cxnLst/>
            <a:rect l="l" t="t" r="r" b="b"/>
            <a:pathLst>
              <a:path w="9262102" h="7282328">
                <a:moveTo>
                  <a:pt x="9262102" y="7282328"/>
                </a:moveTo>
                <a:lnTo>
                  <a:pt x="0" y="7282328"/>
                </a:lnTo>
                <a:lnTo>
                  <a:pt x="0" y="0"/>
                </a:lnTo>
                <a:lnTo>
                  <a:pt x="9262102" y="0"/>
                </a:lnTo>
                <a:lnTo>
                  <a:pt x="9262102" y="72823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a:extLst>
              <a:ext uri="{FF2B5EF4-FFF2-40B4-BE49-F238E27FC236}">
                <a16:creationId xmlns:a16="http://schemas.microsoft.com/office/drawing/2014/main" id="{04AB9CE8-E839-F388-DCAF-62BFD0671343}"/>
              </a:ext>
            </a:extLst>
          </p:cNvPr>
          <p:cNvSpPr txBox="1"/>
          <p:nvPr/>
        </p:nvSpPr>
        <p:spPr>
          <a:xfrm>
            <a:off x="3886200" y="6788564"/>
            <a:ext cx="10725150" cy="1923604"/>
          </a:xfrm>
          <a:prstGeom prst="rect">
            <a:avLst/>
          </a:prstGeom>
        </p:spPr>
        <p:txBody>
          <a:bodyPr wrap="square" lIns="0" tIns="0" rIns="0" bIns="0" rtlCol="0" anchor="t">
            <a:spAutoFit/>
          </a:bodyPr>
          <a:lstStyle/>
          <a:p>
            <a:pPr algn="ctr">
              <a:lnSpc>
                <a:spcPts val="5040"/>
              </a:lnSpc>
              <a:spcBef>
                <a:spcPct val="0"/>
              </a:spcBef>
            </a:pPr>
            <a:r>
              <a:rPr lang="en-US" sz="4200">
                <a:solidFill>
                  <a:srgbClr val="0B4EA1"/>
                </a:solidFill>
                <a:latin typeface="Maven Pro Bold"/>
              </a:rPr>
              <a:t>Clostridioides difficile (C. diff) </a:t>
            </a:r>
          </a:p>
          <a:p>
            <a:pPr algn="ctr">
              <a:lnSpc>
                <a:spcPts val="5040"/>
              </a:lnSpc>
              <a:spcBef>
                <a:spcPct val="0"/>
              </a:spcBef>
            </a:pPr>
            <a:r>
              <a:rPr lang="en-US" sz="4200">
                <a:solidFill>
                  <a:srgbClr val="0B4EA1"/>
                </a:solidFill>
                <a:latin typeface="Maven Pro Bold"/>
              </a:rPr>
              <a:t>Prevención y Control de Infecciones </a:t>
            </a:r>
          </a:p>
          <a:p>
            <a:pPr algn="ctr">
              <a:lnSpc>
                <a:spcPts val="5040"/>
              </a:lnSpc>
              <a:spcBef>
                <a:spcPct val="0"/>
              </a:spcBef>
            </a:pPr>
            <a:r>
              <a:rPr lang="en-US" sz="4200">
                <a:solidFill>
                  <a:srgbClr val="0B4EA1"/>
                </a:solidFill>
                <a:latin typeface="Maven Pro Bold"/>
              </a:rPr>
              <a:t>2025</a:t>
            </a:r>
          </a:p>
        </p:txBody>
      </p:sp>
    </p:spTree>
    <p:extLst>
      <p:ext uri="{BB962C8B-B14F-4D97-AF65-F5344CB8AC3E}">
        <p14:creationId xmlns:p14="http://schemas.microsoft.com/office/powerpoint/2010/main" val="1223375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FDBA6-F108-5428-CB30-F89D576E03E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929ABB8-E974-F7A2-0743-B85A3E63775F}"/>
              </a:ext>
            </a:extLst>
          </p:cNvPr>
          <p:cNvSpPr/>
          <p:nvPr/>
        </p:nvSpPr>
        <p:spPr>
          <a:xfrm>
            <a:off x="-5244308" y="-3235275"/>
            <a:ext cx="9262102" cy="7282328"/>
          </a:xfrm>
          <a:custGeom>
            <a:avLst/>
            <a:gdLst/>
            <a:ahLst/>
            <a:cxnLst/>
            <a:rect l="l" t="t" r="r" b="b"/>
            <a:pathLst>
              <a:path w="9262102" h="7282328">
                <a:moveTo>
                  <a:pt x="0" y="0"/>
                </a:moveTo>
                <a:lnTo>
                  <a:pt x="9262102" y="0"/>
                </a:lnTo>
                <a:lnTo>
                  <a:pt x="9262102" y="7282328"/>
                </a:lnTo>
                <a:lnTo>
                  <a:pt x="0" y="72823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D1DFCD43-F1B8-50CB-4033-13ADFE5EBACB}"/>
              </a:ext>
            </a:extLst>
          </p:cNvPr>
          <p:cNvSpPr txBox="1"/>
          <p:nvPr/>
        </p:nvSpPr>
        <p:spPr>
          <a:xfrm>
            <a:off x="4017794" y="2406520"/>
            <a:ext cx="9698206" cy="3785652"/>
          </a:xfrm>
          <a:prstGeom prst="rect">
            <a:avLst/>
          </a:prstGeom>
          <a:noFill/>
        </p:spPr>
        <p:txBody>
          <a:bodyPr wrap="square" rtlCol="0">
            <a:spAutoFit/>
          </a:bodyPr>
          <a:lstStyle/>
          <a:p>
            <a:pPr algn="ctr"/>
            <a:r>
              <a:rPr lang="en-US" sz="8000" u="sng">
                <a:solidFill>
                  <a:srgbClr val="4F81BD">
                    <a:lumMod val="75000"/>
                  </a:srgbClr>
                </a:solidFill>
                <a:latin typeface="Calibri"/>
              </a:rPr>
              <a:t>¿Cómo</a:t>
            </a:r>
            <a:r>
              <a:rPr kumimoji="0" lang="en-US" sz="8000" b="0" i="0" u="none" strike="noStrike" kern="1200" cap="none" spc="0" normalizeH="0" baseline="0" noProof="0">
                <a:ln>
                  <a:noFill/>
                </a:ln>
                <a:solidFill>
                  <a:srgbClr val="4F81BD">
                    <a:lumMod val="75000"/>
                  </a:srgbClr>
                </a:solidFill>
                <a:effectLst/>
                <a:uLnTx/>
                <a:uFillTx/>
                <a:latin typeface="Calibri"/>
                <a:ea typeface="+mn-ea"/>
                <a:cs typeface="+mn-cs"/>
              </a:rPr>
              <a:t> se tránsmiten los gérmenes de </a:t>
            </a:r>
            <a:r>
              <a:rPr lang="en-US" sz="8000">
                <a:solidFill>
                  <a:srgbClr val="4F81BD">
                    <a:lumMod val="75000"/>
                  </a:srgbClr>
                </a:solidFill>
                <a:latin typeface="Calibri"/>
              </a:rPr>
              <a:t>C. diff a otras personas</a:t>
            </a:r>
            <a:r>
              <a:rPr kumimoji="0" lang="en-US" sz="8000" b="0" i="0" u="none" strike="noStrike" kern="1200" cap="none" spc="0" normalizeH="0" baseline="0" noProof="0">
                <a:ln>
                  <a:noFill/>
                </a:ln>
                <a:solidFill>
                  <a:srgbClr val="4F81BD">
                    <a:lumMod val="75000"/>
                  </a:srgbClr>
                </a:solidFill>
                <a:effectLst/>
                <a:uLnTx/>
                <a:uFillTx/>
                <a:latin typeface="Calibri"/>
                <a:ea typeface="+mn-ea"/>
                <a:cs typeface="+mn-cs"/>
              </a:rPr>
              <a:t>?</a:t>
            </a:r>
            <a:endParaRPr lang="en-US"/>
          </a:p>
        </p:txBody>
      </p:sp>
      <p:pic>
        <p:nvPicPr>
          <p:cNvPr id="3" name="Picture 2">
            <a:extLst>
              <a:ext uri="{FF2B5EF4-FFF2-40B4-BE49-F238E27FC236}">
                <a16:creationId xmlns:a16="http://schemas.microsoft.com/office/drawing/2014/main" id="{61D2FC5D-2860-5D7C-0056-2F123ADDC3F1}"/>
              </a:ext>
            </a:extLst>
          </p:cNvPr>
          <p:cNvPicPr>
            <a:picLocks noChangeAspect="1"/>
          </p:cNvPicPr>
          <p:nvPr/>
        </p:nvPicPr>
        <p:blipFill>
          <a:blip r:embed="rId4"/>
          <a:stretch>
            <a:fillRect/>
          </a:stretch>
        </p:blipFill>
        <p:spPr>
          <a:xfrm>
            <a:off x="12949475" y="9015548"/>
            <a:ext cx="4468755" cy="774259"/>
          </a:xfrm>
          <a:prstGeom prst="rect">
            <a:avLst/>
          </a:prstGeom>
        </p:spPr>
      </p:pic>
    </p:spTree>
    <p:extLst>
      <p:ext uri="{BB962C8B-B14F-4D97-AF65-F5344CB8AC3E}">
        <p14:creationId xmlns:p14="http://schemas.microsoft.com/office/powerpoint/2010/main" val="3924180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83A49-80F3-1285-FB96-18CC32930AD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320D49E-6D66-D1B3-DF4E-D97650D32FF5}"/>
              </a:ext>
            </a:extLst>
          </p:cNvPr>
          <p:cNvSpPr txBox="1"/>
          <p:nvPr/>
        </p:nvSpPr>
        <p:spPr>
          <a:xfrm>
            <a:off x="8382000" y="339819"/>
            <a:ext cx="7772400" cy="9140964"/>
          </a:xfrm>
          <a:prstGeom prst="rect">
            <a:avLst/>
          </a:prstGeom>
          <a:noFill/>
        </p:spPr>
        <p:txBody>
          <a:bodyPr wrap="square" rtlCol="0">
            <a:spAutoFit/>
          </a:bodyPr>
          <a:lstStyle/>
          <a:p>
            <a:pPr algn="ctr"/>
            <a:r>
              <a:rPr lang="es-ES" sz="3600"/>
              <a:t>El entorno del paciente juega un papel importante en la transmisión de C. </a:t>
            </a:r>
            <a:r>
              <a:rPr lang="es-ES" sz="3600" err="1"/>
              <a:t>diff</a:t>
            </a:r>
            <a:endParaRPr lang="es-ES" sz="3600"/>
          </a:p>
          <a:p>
            <a:pPr algn="ctr"/>
            <a:endParaRPr lang="en-US" sz="3600"/>
          </a:p>
          <a:p>
            <a:pPr algn="ctr"/>
            <a:r>
              <a:rPr lang="en-US" sz="3200">
                <a:solidFill>
                  <a:srgbClr val="FF0000"/>
                </a:solidFill>
              </a:rPr>
              <a:t>¿Dónde está el riesgo? </a:t>
            </a:r>
          </a:p>
          <a:p>
            <a:pPr marL="285750" indent="-285750" algn="ctr">
              <a:buFont typeface="Arial" panose="020B0604020202020204" pitchFamily="34" charset="0"/>
              <a:buChar char="•"/>
            </a:pPr>
            <a:r>
              <a:rPr lang="en-US" sz="3200"/>
              <a:t>Equipos</a:t>
            </a:r>
          </a:p>
          <a:p>
            <a:pPr marL="285750" indent="-285750" algn="ctr">
              <a:buFont typeface="Arial" panose="020B0604020202020204" pitchFamily="34" charset="0"/>
              <a:buChar char="•"/>
            </a:pPr>
            <a:r>
              <a:rPr lang="en-US" sz="3200"/>
              <a:t>Dispositivos Médicos</a:t>
            </a:r>
          </a:p>
          <a:p>
            <a:pPr marL="285750" indent="-285750" algn="ctr">
              <a:buFont typeface="Arial" panose="020B0604020202020204" pitchFamily="34" charset="0"/>
              <a:buChar char="•"/>
            </a:pPr>
            <a:r>
              <a:rPr lang="en-US" sz="3200"/>
              <a:t>Muebles</a:t>
            </a:r>
          </a:p>
          <a:p>
            <a:pPr marL="285750" indent="-285750" algn="ctr">
              <a:buFont typeface="Arial" panose="020B0604020202020204" pitchFamily="34" charset="0"/>
              <a:buChar char="•"/>
            </a:pPr>
            <a:r>
              <a:rPr lang="en-US" sz="3200"/>
              <a:t>Teléfonos </a:t>
            </a:r>
          </a:p>
          <a:p>
            <a:pPr marL="285750" indent="-285750" algn="ctr">
              <a:buFont typeface="Arial" panose="020B0604020202020204" pitchFamily="34" charset="0"/>
              <a:buChar char="•"/>
            </a:pPr>
            <a:r>
              <a:rPr lang="en-US" sz="3200"/>
              <a:t>Objetos Personales</a:t>
            </a:r>
          </a:p>
          <a:p>
            <a:pPr marL="285750" indent="-285750" algn="ctr">
              <a:buFont typeface="Arial" panose="020B0604020202020204" pitchFamily="34" charset="0"/>
              <a:buChar char="•"/>
            </a:pPr>
            <a:r>
              <a:rPr lang="en-US" sz="3200"/>
              <a:t>Baños</a:t>
            </a:r>
          </a:p>
          <a:p>
            <a:pPr marL="285750" indent="-285750" algn="ctr">
              <a:buFont typeface="Arial" panose="020B0604020202020204" pitchFamily="34" charset="0"/>
              <a:buChar char="•"/>
            </a:pPr>
            <a:r>
              <a:rPr lang="es-ES" sz="3200"/>
              <a:t>Superficies de alto contacto: barandillas de la cama, manijas de las puertas e interruptores de luz.</a:t>
            </a:r>
            <a:r>
              <a:rPr lang="en-US" sz="3200"/>
              <a:t> </a:t>
            </a:r>
          </a:p>
          <a:p>
            <a:pPr marL="285750" indent="-285750" algn="ctr">
              <a:buFont typeface="Arial" panose="020B0604020202020204" pitchFamily="34" charset="0"/>
              <a:buChar char="•"/>
            </a:pPr>
            <a:r>
              <a:rPr lang="es-ES" sz="3200"/>
              <a:t>Ropa, pertenencias y en las manos del profesional de la salud.</a:t>
            </a:r>
            <a:endParaRPr lang="en-US" sz="3200"/>
          </a:p>
          <a:p>
            <a:pPr marL="285750" indent="-285750" algn="ctr">
              <a:buFont typeface="Arial" panose="020B0604020202020204" pitchFamily="34" charset="0"/>
              <a:buChar char="•"/>
            </a:pPr>
            <a:r>
              <a:rPr lang="es-ES" sz="3200"/>
              <a:t>No notificar a otros centros de atención médica cuando se transfiere un paciente con C. </a:t>
            </a:r>
            <a:r>
              <a:rPr lang="es-ES" sz="3200" err="1"/>
              <a:t>diff</a:t>
            </a:r>
            <a:r>
              <a:rPr lang="es-ES" sz="3200"/>
              <a:t>.</a:t>
            </a:r>
            <a:endParaRPr lang="en-US" sz="3600"/>
          </a:p>
        </p:txBody>
      </p:sp>
      <p:pic>
        <p:nvPicPr>
          <p:cNvPr id="11" name="Picture 10">
            <a:extLst>
              <a:ext uri="{FF2B5EF4-FFF2-40B4-BE49-F238E27FC236}">
                <a16:creationId xmlns:a16="http://schemas.microsoft.com/office/drawing/2014/main" id="{C545A435-10FD-719B-F08C-FC7DE41B3302}"/>
              </a:ext>
            </a:extLst>
          </p:cNvPr>
          <p:cNvPicPr>
            <a:picLocks noChangeAspect="1"/>
          </p:cNvPicPr>
          <p:nvPr/>
        </p:nvPicPr>
        <p:blipFill>
          <a:blip r:embed="rId3"/>
          <a:stretch>
            <a:fillRect/>
          </a:stretch>
        </p:blipFill>
        <p:spPr>
          <a:xfrm>
            <a:off x="857250" y="660296"/>
            <a:ext cx="6650607" cy="8560187"/>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AF8055E4-D7AA-D7AA-2E2F-F41A76B20947}"/>
                  </a:ext>
                </a:extLst>
              </p14:cNvPr>
              <p14:cNvContentPartPr/>
              <p14:nvPr/>
            </p14:nvContentPartPr>
            <p14:xfrm>
              <a:off x="361950" y="-819150"/>
              <a:ext cx="19050" cy="19050"/>
            </p14:xfrm>
          </p:contentPart>
        </mc:Choice>
        <mc:Fallback xmlns="">
          <p:pic>
            <p:nvPicPr>
              <p:cNvPr id="5" name="Ink 4">
                <a:extLst>
                  <a:ext uri="{FF2B5EF4-FFF2-40B4-BE49-F238E27FC236}">
                    <a16:creationId xmlns:a16="http://schemas.microsoft.com/office/drawing/2014/main" id="{AF8055E4-D7AA-D7AA-2E2F-F41A76B20947}"/>
                  </a:ext>
                </a:extLst>
              </p:cNvPr>
              <p:cNvPicPr/>
              <p:nvPr/>
            </p:nvPicPr>
            <p:blipFill>
              <a:blip r:embed="rId5"/>
              <a:stretch>
                <a:fillRect/>
              </a:stretch>
            </p:blipFill>
            <p:spPr>
              <a:xfrm>
                <a:off x="-590550" y="-1771650"/>
                <a:ext cx="1905000" cy="1905000"/>
              </a:xfrm>
              <a:prstGeom prst="rect">
                <a:avLst/>
              </a:prstGeom>
            </p:spPr>
          </p:pic>
        </mc:Fallback>
      </mc:AlternateContent>
      <p:pic>
        <p:nvPicPr>
          <p:cNvPr id="2" name="Picture 1">
            <a:extLst>
              <a:ext uri="{FF2B5EF4-FFF2-40B4-BE49-F238E27FC236}">
                <a16:creationId xmlns:a16="http://schemas.microsoft.com/office/drawing/2014/main" id="{204B7379-327D-0C58-0B50-4BDC4903118F}"/>
              </a:ext>
            </a:extLst>
          </p:cNvPr>
          <p:cNvPicPr>
            <a:picLocks noChangeAspect="1"/>
          </p:cNvPicPr>
          <p:nvPr/>
        </p:nvPicPr>
        <p:blipFill>
          <a:blip r:embed="rId6"/>
          <a:stretch>
            <a:fillRect/>
          </a:stretch>
        </p:blipFill>
        <p:spPr>
          <a:xfrm>
            <a:off x="13443772" y="9220483"/>
            <a:ext cx="4468755" cy="768163"/>
          </a:xfrm>
          <a:prstGeom prst="rect">
            <a:avLst/>
          </a:prstGeom>
        </p:spPr>
      </p:pic>
      <p:sp>
        <p:nvSpPr>
          <p:cNvPr id="9" name="TextBox 8">
            <a:extLst>
              <a:ext uri="{FF2B5EF4-FFF2-40B4-BE49-F238E27FC236}">
                <a16:creationId xmlns:a16="http://schemas.microsoft.com/office/drawing/2014/main" id="{9866F2A3-D1E3-9A75-E129-E41047D0122A}"/>
              </a:ext>
            </a:extLst>
          </p:cNvPr>
          <p:cNvSpPr txBox="1"/>
          <p:nvPr/>
        </p:nvSpPr>
        <p:spPr>
          <a:xfrm>
            <a:off x="857250" y="9451284"/>
            <a:ext cx="6991350" cy="646331"/>
          </a:xfrm>
          <a:prstGeom prst="rect">
            <a:avLst/>
          </a:prstGeom>
          <a:noFill/>
        </p:spPr>
        <p:txBody>
          <a:bodyPr wrap="square" rtlCol="0">
            <a:spAutoFit/>
          </a:bodyPr>
          <a:lstStyle/>
          <a:p>
            <a:r>
              <a:rPr lang="en-US">
                <a:hlinkClick r:id="rId7"/>
              </a:rPr>
              <a:t>Inter-Facility Infection Control Transfer Form for States Establishing HAI Prevention Collaboratives</a:t>
            </a:r>
            <a:endParaRPr lang="en-US"/>
          </a:p>
        </p:txBody>
      </p:sp>
    </p:spTree>
    <p:extLst>
      <p:ext uri="{BB962C8B-B14F-4D97-AF65-F5344CB8AC3E}">
        <p14:creationId xmlns:p14="http://schemas.microsoft.com/office/powerpoint/2010/main" val="4207970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C97FD-86D7-4C03-9CD6-7FAE1EC5056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F192C70-2476-EA28-1CF0-3E90A9890AA0}"/>
              </a:ext>
            </a:extLst>
          </p:cNvPr>
          <p:cNvSpPr txBox="1"/>
          <p:nvPr/>
        </p:nvSpPr>
        <p:spPr>
          <a:xfrm>
            <a:off x="9090806" y="571048"/>
            <a:ext cx="7444594" cy="1446550"/>
          </a:xfrm>
          <a:prstGeom prst="rect">
            <a:avLst/>
          </a:prstGeom>
          <a:noFill/>
        </p:spPr>
        <p:txBody>
          <a:bodyPr wrap="square" lIns="91440" tIns="45720" rIns="91440" bIns="45720" rtlCol="0" anchor="t">
            <a:spAutoFit/>
          </a:bodyPr>
          <a:lstStyle/>
          <a:p>
            <a:pPr algn="ctr"/>
            <a:r>
              <a:rPr lang="en-US" sz="4400" b="0" i="0">
                <a:solidFill>
                  <a:srgbClr val="FF0000"/>
                </a:solidFill>
                <a:effectLst/>
                <a:latin typeface="Nunito"/>
              </a:rPr>
              <a:t>Cuando vea diarrea – </a:t>
            </a:r>
            <a:r>
              <a:rPr lang="en-US" sz="4400">
                <a:solidFill>
                  <a:srgbClr val="FF0000"/>
                </a:solidFill>
                <a:latin typeface="Nunito"/>
              </a:rPr>
              <a:t>asuma</a:t>
            </a:r>
            <a:r>
              <a:rPr lang="en-US" sz="4400" b="0" i="0">
                <a:solidFill>
                  <a:srgbClr val="FF0000"/>
                </a:solidFill>
                <a:effectLst/>
                <a:latin typeface="Nunito"/>
              </a:rPr>
              <a:t> que siempre es infecciosa!</a:t>
            </a:r>
            <a:endParaRPr lang="en-US" sz="4400">
              <a:solidFill>
                <a:srgbClr val="FF0000"/>
              </a:solidFill>
              <a:latin typeface="Nunito"/>
              <a:ea typeface="Calibri"/>
              <a:cs typeface="Calibri"/>
            </a:endParaRPr>
          </a:p>
        </p:txBody>
      </p:sp>
      <p:sp>
        <p:nvSpPr>
          <p:cNvPr id="6" name="TextBox 5">
            <a:extLst>
              <a:ext uri="{FF2B5EF4-FFF2-40B4-BE49-F238E27FC236}">
                <a16:creationId xmlns:a16="http://schemas.microsoft.com/office/drawing/2014/main" id="{0167CE04-DD52-7156-3E7C-2F6376D21075}"/>
              </a:ext>
            </a:extLst>
          </p:cNvPr>
          <p:cNvSpPr txBox="1"/>
          <p:nvPr/>
        </p:nvSpPr>
        <p:spPr>
          <a:xfrm>
            <a:off x="9090806" y="2990851"/>
            <a:ext cx="7609931"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3600">
                <a:ea typeface="Calibri"/>
                <a:cs typeface="Calibri"/>
              </a:rPr>
              <a:t>Utilice guantes cuando trabaje con un paciente/residente o en su entorno. Lávese las manos inmediatamente.</a:t>
            </a:r>
          </a:p>
          <a:p>
            <a:endParaRPr lang="en-US" sz="3600">
              <a:ea typeface="Calibri"/>
              <a:cs typeface="Calibri"/>
            </a:endParaRPr>
          </a:p>
          <a:p>
            <a:r>
              <a:rPr lang="es-ES" sz="3600">
                <a:ea typeface="Calibri"/>
                <a:cs typeface="Calibri"/>
              </a:rPr>
              <a:t>Utilice una bata para realizar tareas de cuidado personal o inclinarse sobre la cama.</a:t>
            </a:r>
            <a:endParaRPr lang="en-US" sz="3600">
              <a:ea typeface="Calibri"/>
              <a:cs typeface="Calibri"/>
            </a:endParaRPr>
          </a:p>
          <a:p>
            <a:endParaRPr lang="en-US" sz="3600">
              <a:ea typeface="Calibri"/>
              <a:cs typeface="Calibri"/>
            </a:endParaRPr>
          </a:p>
          <a:p>
            <a:r>
              <a:rPr lang="es-ES" sz="3600">
                <a:ea typeface="Calibri"/>
                <a:cs typeface="Calibri"/>
              </a:rPr>
              <a:t>Limpie y desinfecte el ambiente frecuentemente con los productos correctos.</a:t>
            </a:r>
            <a:endParaRPr lang="en-US" sz="3600">
              <a:ea typeface="Calibri"/>
              <a:cs typeface="Calibri"/>
            </a:endParaRPr>
          </a:p>
        </p:txBody>
      </p:sp>
      <p:pic>
        <p:nvPicPr>
          <p:cNvPr id="2" name="Picture 1">
            <a:extLst>
              <a:ext uri="{FF2B5EF4-FFF2-40B4-BE49-F238E27FC236}">
                <a16:creationId xmlns:a16="http://schemas.microsoft.com/office/drawing/2014/main" id="{DB7C9E9D-822D-F796-421B-BF64BF352FFB}"/>
              </a:ext>
            </a:extLst>
          </p:cNvPr>
          <p:cNvPicPr>
            <a:picLocks noChangeAspect="1"/>
          </p:cNvPicPr>
          <p:nvPr/>
        </p:nvPicPr>
        <p:blipFill>
          <a:blip r:embed="rId2"/>
          <a:stretch>
            <a:fillRect/>
          </a:stretch>
        </p:blipFill>
        <p:spPr>
          <a:xfrm>
            <a:off x="13279748" y="9287570"/>
            <a:ext cx="4474852" cy="768163"/>
          </a:xfrm>
          <a:prstGeom prst="rect">
            <a:avLst/>
          </a:prstGeom>
        </p:spPr>
      </p:pic>
      <p:pic>
        <p:nvPicPr>
          <p:cNvPr id="5" name="Picture 4" descr="A person in a protective suit and mask in a hospital bed&#10;&#10;AI-generated content may be incorrect.">
            <a:extLst>
              <a:ext uri="{FF2B5EF4-FFF2-40B4-BE49-F238E27FC236}">
                <a16:creationId xmlns:a16="http://schemas.microsoft.com/office/drawing/2014/main" id="{2D2E6511-E011-D73C-0392-EACBA3D39655}"/>
              </a:ext>
            </a:extLst>
          </p:cNvPr>
          <p:cNvPicPr>
            <a:picLocks noChangeAspect="1"/>
          </p:cNvPicPr>
          <p:nvPr/>
        </p:nvPicPr>
        <p:blipFill>
          <a:blip r:embed="rId3"/>
          <a:stretch>
            <a:fillRect/>
          </a:stretch>
        </p:blipFill>
        <p:spPr>
          <a:xfrm>
            <a:off x="757418" y="402567"/>
            <a:ext cx="7240976" cy="9115245"/>
          </a:xfrm>
          <a:prstGeom prst="rect">
            <a:avLst/>
          </a:prstGeom>
        </p:spPr>
      </p:pic>
    </p:spTree>
    <p:extLst>
      <p:ext uri="{BB962C8B-B14F-4D97-AF65-F5344CB8AC3E}">
        <p14:creationId xmlns:p14="http://schemas.microsoft.com/office/powerpoint/2010/main" val="1881851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E6951-8F8B-C4C3-1AB8-9AD0759EB788}"/>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88290AAB-391D-EB00-857F-320A60A47F06}"/>
              </a:ext>
            </a:extLst>
          </p:cNvPr>
          <p:cNvGrpSpPr>
            <a:grpSpLocks noChangeAspect="1"/>
          </p:cNvGrpSpPr>
          <p:nvPr/>
        </p:nvGrpSpPr>
        <p:grpSpPr>
          <a:xfrm>
            <a:off x="9144000" y="1444198"/>
            <a:ext cx="9431752" cy="5476949"/>
            <a:chOff x="163830" y="21590"/>
            <a:chExt cx="7654290" cy="4556760"/>
          </a:xfrm>
        </p:grpSpPr>
        <p:sp>
          <p:nvSpPr>
            <p:cNvPr id="4" name="Freeform 4">
              <a:extLst>
                <a:ext uri="{FF2B5EF4-FFF2-40B4-BE49-F238E27FC236}">
                  <a16:creationId xmlns:a16="http://schemas.microsoft.com/office/drawing/2014/main" id="{6B1BA411-A675-7EF1-5EDD-2D5F660EE75B}"/>
                </a:ext>
              </a:extLst>
            </p:cNvPr>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txBody>
            <a:bodyPr/>
            <a:lstStyle/>
            <a:p>
              <a:endParaRPr lang="en-US"/>
            </a:p>
          </p:txBody>
        </p:sp>
        <p:sp>
          <p:nvSpPr>
            <p:cNvPr id="6" name="Freeform 6">
              <a:extLst>
                <a:ext uri="{FF2B5EF4-FFF2-40B4-BE49-F238E27FC236}">
                  <a16:creationId xmlns:a16="http://schemas.microsoft.com/office/drawing/2014/main" id="{4F924E28-E5C7-A520-1150-5088B69C21D6}"/>
                </a:ext>
              </a:extLst>
            </p:cNvPr>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txBody>
            <a:bodyPr/>
            <a:lstStyle/>
            <a:p>
              <a:endParaRPr lang="en-US"/>
            </a:p>
          </p:txBody>
        </p:sp>
        <p:sp>
          <p:nvSpPr>
            <p:cNvPr id="7" name="Freeform 7">
              <a:extLst>
                <a:ext uri="{FF2B5EF4-FFF2-40B4-BE49-F238E27FC236}">
                  <a16:creationId xmlns:a16="http://schemas.microsoft.com/office/drawing/2014/main" id="{F9F09D5B-4B60-FE99-5722-C25F10551ACE}"/>
                </a:ext>
              </a:extLst>
            </p:cNvPr>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txBody>
            <a:bodyPr/>
            <a:lstStyle/>
            <a:p>
              <a:endParaRPr lang="en-US"/>
            </a:p>
          </p:txBody>
        </p:sp>
      </p:grpSp>
      <p:sp>
        <p:nvSpPr>
          <p:cNvPr id="11" name="TextBox 11">
            <a:extLst>
              <a:ext uri="{FF2B5EF4-FFF2-40B4-BE49-F238E27FC236}">
                <a16:creationId xmlns:a16="http://schemas.microsoft.com/office/drawing/2014/main" id="{F2D0EE10-1A14-1E71-BEBD-3BC71E2FE2AC}"/>
              </a:ext>
            </a:extLst>
          </p:cNvPr>
          <p:cNvSpPr txBox="1"/>
          <p:nvPr/>
        </p:nvSpPr>
        <p:spPr>
          <a:xfrm>
            <a:off x="711680" y="2178229"/>
            <a:ext cx="8139344" cy="8075865"/>
          </a:xfrm>
          <a:prstGeom prst="rect">
            <a:avLst/>
          </a:prstGeom>
        </p:spPr>
        <p:txBody>
          <a:bodyPr wrap="square" lIns="0" tIns="0" rIns="0" bIns="0" rtlCol="0" anchor="t">
            <a:spAutoFit/>
          </a:bodyPr>
          <a:lstStyle/>
          <a:p>
            <a:pPr>
              <a:lnSpc>
                <a:spcPts val="3599"/>
              </a:lnSpc>
            </a:pPr>
            <a:r>
              <a:rPr lang="es-ES" sz="2800">
                <a:solidFill>
                  <a:srgbClr val="0B4EA1"/>
                </a:solidFill>
                <a:latin typeface="Maven Pro"/>
              </a:rPr>
              <a:t>El cumplimiento de la higiene de las  manos entre los proveedores de atención médica sigue siendo un desafío importante para muchas organizaciones.</a:t>
            </a:r>
          </a:p>
          <a:p>
            <a:pPr marL="342900" indent="-342900">
              <a:lnSpc>
                <a:spcPts val="3599"/>
              </a:lnSpc>
              <a:buFont typeface="Arial" panose="020B0604020202020204" pitchFamily="34" charset="0"/>
              <a:buChar char="•"/>
            </a:pPr>
            <a:endParaRPr lang="en-US" sz="2800">
              <a:solidFill>
                <a:srgbClr val="0B4EA1"/>
              </a:solidFill>
              <a:latin typeface="Maven Pro"/>
            </a:endParaRPr>
          </a:p>
          <a:p>
            <a:pPr marL="342900" indent="-342900">
              <a:lnSpc>
                <a:spcPts val="3599"/>
              </a:lnSpc>
              <a:buFont typeface="Arial" panose="020B0604020202020204" pitchFamily="34" charset="0"/>
              <a:buChar char="•"/>
            </a:pPr>
            <a:r>
              <a:rPr lang="en-US" sz="2800">
                <a:solidFill>
                  <a:srgbClr val="0B4EA1"/>
                </a:solidFill>
                <a:latin typeface="Maven Pro"/>
              </a:rPr>
              <a:t>Colocación ineficaz de dispensadores o fregaderos.</a:t>
            </a:r>
          </a:p>
          <a:p>
            <a:pPr marL="342900" indent="-342900">
              <a:lnSpc>
                <a:spcPts val="3599"/>
              </a:lnSpc>
              <a:buFont typeface="Arial" panose="020B0604020202020204" pitchFamily="34" charset="0"/>
              <a:buChar char="•"/>
            </a:pPr>
            <a:r>
              <a:rPr lang="es-ES" sz="2800">
                <a:solidFill>
                  <a:srgbClr val="0B4EA1"/>
                </a:solidFill>
                <a:latin typeface="Maven Pro"/>
              </a:rPr>
              <a:t>Los datos de cumplimiento del lavado de manos no se recopilan ni se informan con precisión.</a:t>
            </a:r>
          </a:p>
          <a:p>
            <a:pPr marL="342900" indent="-342900">
              <a:lnSpc>
                <a:spcPts val="3599"/>
              </a:lnSpc>
              <a:buFont typeface="Arial" panose="020B0604020202020204" pitchFamily="34" charset="0"/>
              <a:buChar char="•"/>
            </a:pPr>
            <a:r>
              <a:rPr lang="es-ES" sz="2800">
                <a:solidFill>
                  <a:srgbClr val="0B4EA1"/>
                </a:solidFill>
                <a:latin typeface="Maven Pro"/>
              </a:rPr>
              <a:t>Falta de entrenamiento. </a:t>
            </a:r>
          </a:p>
          <a:p>
            <a:pPr marL="342900" indent="-342900">
              <a:lnSpc>
                <a:spcPts val="3599"/>
              </a:lnSpc>
              <a:buFont typeface="Arial" panose="020B0604020202020204" pitchFamily="34" charset="0"/>
              <a:buChar char="•"/>
            </a:pPr>
            <a:r>
              <a:rPr lang="en-US" sz="2800">
                <a:solidFill>
                  <a:srgbClr val="0B4EA1"/>
                </a:solidFill>
                <a:latin typeface="Maven Pro"/>
              </a:rPr>
              <a:t>No está incluido como parte de la cultura de seguridad. </a:t>
            </a:r>
          </a:p>
          <a:p>
            <a:pPr marL="342900" indent="-342900">
              <a:lnSpc>
                <a:spcPts val="3599"/>
              </a:lnSpc>
              <a:buFont typeface="Arial" panose="020B0604020202020204" pitchFamily="34" charset="0"/>
              <a:buChar char="•"/>
            </a:pPr>
            <a:r>
              <a:rPr lang="en-US" sz="2800">
                <a:solidFill>
                  <a:srgbClr val="0B4EA1"/>
                </a:solidFill>
                <a:latin typeface="Maven Pro"/>
              </a:rPr>
              <a:t>Educación Ineficaz.</a:t>
            </a:r>
          </a:p>
          <a:p>
            <a:pPr marL="342900" indent="-342900">
              <a:lnSpc>
                <a:spcPts val="3599"/>
              </a:lnSpc>
              <a:buFont typeface="Arial" panose="020B0604020202020204" pitchFamily="34" charset="0"/>
              <a:buChar char="•"/>
            </a:pPr>
            <a:r>
              <a:rPr lang="en-US" sz="2800">
                <a:solidFill>
                  <a:srgbClr val="0B4EA1"/>
                </a:solidFill>
                <a:latin typeface="Maven Pro"/>
              </a:rPr>
              <a:t>Distracciones del Personal de Salud. </a:t>
            </a:r>
          </a:p>
          <a:p>
            <a:pPr>
              <a:lnSpc>
                <a:spcPts val="3599"/>
              </a:lnSpc>
            </a:pPr>
            <a:endParaRPr lang="en-US" sz="2350">
              <a:solidFill>
                <a:srgbClr val="0B4EA1"/>
              </a:solidFill>
              <a:latin typeface="Maven Pro"/>
              <a:ea typeface="Times New Roman" panose="02020603050405020304" pitchFamily="18" charset="0"/>
              <a:cs typeface="Aptos" panose="020B0004020202020204" pitchFamily="34" charset="0"/>
            </a:endParaRPr>
          </a:p>
          <a:p>
            <a:pPr marL="0" marR="0"/>
            <a:r>
              <a:rPr lang="en-US" sz="2400" u="sng">
                <a:solidFill>
                  <a:srgbClr val="0000FF"/>
                </a:solidFill>
                <a:effectLst/>
                <a:latin typeface="Aptos"/>
                <a:ea typeface="Times New Roman" panose="02020603050405020304" pitchFamily="18" charset="0"/>
                <a:cs typeface="Aptos" panose="020B0004020202020204" pitchFamily="34" charset="0"/>
                <a:hlinkClick r:id="rId2">
                  <a:extLst>
                    <a:ext uri="{A12FA001-AC4F-418D-AE19-62706E023703}">
                      <ahyp:hlinkClr xmlns:ahyp="http://schemas.microsoft.com/office/drawing/2018/hyperlinkcolor" val="tx"/>
                    </a:ext>
                  </a:extLst>
                </a:hlinkClick>
              </a:rPr>
              <a:t>https://www.ajicjournal.org/article/S0196-6553(22)00357-1/fulltext</a:t>
            </a:r>
            <a:endParaRPr lang="en-US" sz="2400">
              <a:effectLst/>
              <a:latin typeface="Aptos"/>
              <a:ea typeface="Calibri" panose="020F0502020204030204" pitchFamily="34" charset="0"/>
              <a:cs typeface="Aptos" panose="020B0004020202020204" pitchFamily="34" charset="0"/>
            </a:endParaRPr>
          </a:p>
          <a:p>
            <a:pPr>
              <a:lnSpc>
                <a:spcPts val="3599"/>
              </a:lnSpc>
            </a:pPr>
            <a:endParaRPr lang="en-US" sz="2399">
              <a:solidFill>
                <a:srgbClr val="0B4EA1"/>
              </a:solidFill>
              <a:latin typeface="Maven Pro"/>
            </a:endParaRPr>
          </a:p>
        </p:txBody>
      </p:sp>
      <p:sp>
        <p:nvSpPr>
          <p:cNvPr id="13" name="TextBox 12">
            <a:extLst>
              <a:ext uri="{FF2B5EF4-FFF2-40B4-BE49-F238E27FC236}">
                <a16:creationId xmlns:a16="http://schemas.microsoft.com/office/drawing/2014/main" id="{D30E80B3-1F9C-49DB-9D64-0BC52A8FBA9E}"/>
              </a:ext>
            </a:extLst>
          </p:cNvPr>
          <p:cNvSpPr txBox="1"/>
          <p:nvPr/>
        </p:nvSpPr>
        <p:spPr>
          <a:xfrm>
            <a:off x="1304365" y="1028699"/>
            <a:ext cx="6024282" cy="830997"/>
          </a:xfrm>
          <a:prstGeom prst="rect">
            <a:avLst/>
          </a:prstGeom>
          <a:noFill/>
        </p:spPr>
        <p:txBody>
          <a:bodyPr wrap="square" rtlCol="0">
            <a:spAutoFit/>
          </a:bodyPr>
          <a:lstStyle/>
          <a:p>
            <a:r>
              <a:rPr lang="en-US" sz="4800" b="1">
                <a:solidFill>
                  <a:schemeClr val="accent1">
                    <a:lumMod val="75000"/>
                  </a:schemeClr>
                </a:solidFill>
              </a:rPr>
              <a:t>Higiene de las manos </a:t>
            </a:r>
          </a:p>
        </p:txBody>
      </p:sp>
      <p:pic>
        <p:nvPicPr>
          <p:cNvPr id="15" name="Picture 14" descr="Handwashing with soap">
            <a:extLst>
              <a:ext uri="{FF2B5EF4-FFF2-40B4-BE49-F238E27FC236}">
                <a16:creationId xmlns:a16="http://schemas.microsoft.com/office/drawing/2014/main" id="{57FD250B-CE38-625B-B93E-B4AFB114F2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3642" y="2041122"/>
            <a:ext cx="5990902" cy="3979558"/>
          </a:xfrm>
          <a:prstGeom prst="rect">
            <a:avLst/>
          </a:prstGeom>
        </p:spPr>
      </p:pic>
      <p:pic>
        <p:nvPicPr>
          <p:cNvPr id="5" name="Picture 4">
            <a:extLst>
              <a:ext uri="{FF2B5EF4-FFF2-40B4-BE49-F238E27FC236}">
                <a16:creationId xmlns:a16="http://schemas.microsoft.com/office/drawing/2014/main" id="{7861DC46-B13B-83D8-4138-DA5B4D92BE5D}"/>
              </a:ext>
            </a:extLst>
          </p:cNvPr>
          <p:cNvPicPr>
            <a:picLocks noChangeAspect="1"/>
          </p:cNvPicPr>
          <p:nvPr/>
        </p:nvPicPr>
        <p:blipFill>
          <a:blip r:embed="rId4"/>
          <a:stretch>
            <a:fillRect/>
          </a:stretch>
        </p:blipFill>
        <p:spPr>
          <a:xfrm>
            <a:off x="13107565" y="9099770"/>
            <a:ext cx="4468755" cy="774259"/>
          </a:xfrm>
          <a:prstGeom prst="rect">
            <a:avLst/>
          </a:prstGeom>
        </p:spPr>
      </p:pic>
    </p:spTree>
    <p:extLst>
      <p:ext uri="{BB962C8B-B14F-4D97-AF65-F5344CB8AC3E}">
        <p14:creationId xmlns:p14="http://schemas.microsoft.com/office/powerpoint/2010/main" val="1281561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C52F0-A539-8714-9299-8897F31EDF1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71657C5-D1C1-2299-92E6-4A8BD78D2BE6}"/>
              </a:ext>
            </a:extLst>
          </p:cNvPr>
          <p:cNvSpPr txBox="1"/>
          <p:nvPr/>
        </p:nvSpPr>
        <p:spPr>
          <a:xfrm>
            <a:off x="3352800" y="2247900"/>
            <a:ext cx="11506200" cy="187743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0" i="0" u="sng" strike="noStrike" kern="1200" cap="none" spc="0" normalizeH="0" baseline="0" noProof="0">
              <a:ln>
                <a:noFill/>
              </a:ln>
              <a:solidFill>
                <a:srgbClr val="4F81BD">
                  <a:lumMod val="75000"/>
                </a:srgbClr>
              </a:solidFill>
              <a:effectLst/>
              <a:uLnTx/>
              <a:uFillTx/>
              <a:latin typeface="Calibri"/>
              <a:ea typeface="+mn-ea"/>
              <a:cs typeface="+mn-cs"/>
            </a:endParaRPr>
          </a:p>
          <a:p>
            <a:endParaRPr lang="en-US" sz="3600"/>
          </a:p>
        </p:txBody>
      </p:sp>
      <p:pic>
        <p:nvPicPr>
          <p:cNvPr id="3" name="Picture 2">
            <a:extLst>
              <a:ext uri="{FF2B5EF4-FFF2-40B4-BE49-F238E27FC236}">
                <a16:creationId xmlns:a16="http://schemas.microsoft.com/office/drawing/2014/main" id="{1CA6532C-79E7-65AC-A8FC-DCDA70AEC6D2}"/>
              </a:ext>
            </a:extLst>
          </p:cNvPr>
          <p:cNvPicPr>
            <a:picLocks noChangeAspect="1"/>
          </p:cNvPicPr>
          <p:nvPr/>
        </p:nvPicPr>
        <p:blipFill>
          <a:blip r:embed="rId2"/>
          <a:stretch>
            <a:fillRect/>
          </a:stretch>
        </p:blipFill>
        <p:spPr>
          <a:xfrm>
            <a:off x="13214169" y="9039612"/>
            <a:ext cx="4468755" cy="774259"/>
          </a:xfrm>
          <a:prstGeom prst="rect">
            <a:avLst/>
          </a:prstGeom>
        </p:spPr>
      </p:pic>
      <p:pic>
        <p:nvPicPr>
          <p:cNvPr id="1026" name="Picture 2">
            <a:extLst>
              <a:ext uri="{FF2B5EF4-FFF2-40B4-BE49-F238E27FC236}">
                <a16:creationId xmlns:a16="http://schemas.microsoft.com/office/drawing/2014/main" id="{6A41B016-4C41-6A6A-A5B6-AE5C4071D3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694" y="674835"/>
            <a:ext cx="6790765" cy="856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E5EB80A-9D25-D952-4EE7-3E8B7D5BDFCF}"/>
              </a:ext>
            </a:extLst>
          </p:cNvPr>
          <p:cNvSpPr>
            <a:spLocks noGrp="1"/>
          </p:cNvSpPr>
          <p:nvPr>
            <p:ph type="title"/>
          </p:nvPr>
        </p:nvSpPr>
        <p:spPr>
          <a:xfrm>
            <a:off x="8323729" y="94129"/>
            <a:ext cx="8686800" cy="2716306"/>
          </a:xfrm>
        </p:spPr>
        <p:txBody>
          <a:bodyPr>
            <a:normAutofit/>
          </a:bodyPr>
          <a:lstStyle/>
          <a:p>
            <a:r>
              <a:rPr lang="en-US" sz="18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Pasos detallados de lavado de manos para la prevención y el control de infecciones para el personal de primera línea en el cuidado de la salud y otros entornos. </a:t>
            </a:r>
            <a:br>
              <a:rPr lang="en-US" sz="18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br>
            <a:br>
              <a:rPr lang="en-US" sz="18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br>
            <a:r>
              <a:rPr lang="en-US" sz="18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Toma solo 20 segundos - suficiente para cantar </a:t>
            </a:r>
            <a:r>
              <a:rPr lang="en-US" sz="1800" kern="100">
                <a:solidFill>
                  <a:schemeClr val="tx2"/>
                </a:solidFill>
                <a:latin typeface="Aptos" panose="020B0004020202020204" pitchFamily="34" charset="0"/>
                <a:ea typeface="Aptos" panose="020B0004020202020204" pitchFamily="34" charset="0"/>
                <a:cs typeface="Times New Roman" panose="02020603050405020304" pitchFamily="18" charset="0"/>
              </a:rPr>
              <a:t>F</a:t>
            </a:r>
            <a:r>
              <a:rPr lang="en-US" sz="18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eliz </a:t>
            </a:r>
            <a:r>
              <a:rPr lang="en-US" sz="1800" kern="100">
                <a:solidFill>
                  <a:schemeClr val="tx2"/>
                </a:solidFill>
                <a:latin typeface="Aptos" panose="020B0004020202020204" pitchFamily="34" charset="0"/>
                <a:ea typeface="Aptos" panose="020B0004020202020204" pitchFamily="34" charset="0"/>
                <a:cs typeface="Times New Roman" panose="02020603050405020304" pitchFamily="18" charset="0"/>
              </a:rPr>
              <a:t>C</a:t>
            </a:r>
            <a:r>
              <a:rPr lang="en-US" sz="18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umpleaños dos veces.</a:t>
            </a:r>
            <a:br>
              <a:rPr lang="en-US" sz="18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br>
            <a:br>
              <a:rPr lang="en-US" sz="1800" kern="100">
                <a:effectLst/>
                <a:latin typeface="Aptos" panose="020B0004020202020204" pitchFamily="34" charset="0"/>
                <a:ea typeface="Aptos" panose="020B0004020202020204" pitchFamily="34" charset="0"/>
                <a:cs typeface="Times New Roman" panose="02020603050405020304" pitchFamily="18" charset="0"/>
              </a:rPr>
            </a:br>
            <a:endParaRPr lang="en-US"/>
          </a:p>
        </p:txBody>
      </p:sp>
      <p:sp>
        <p:nvSpPr>
          <p:cNvPr id="4" name="Content Placeholder 3">
            <a:extLst>
              <a:ext uri="{FF2B5EF4-FFF2-40B4-BE49-F238E27FC236}">
                <a16:creationId xmlns:a16="http://schemas.microsoft.com/office/drawing/2014/main" id="{1E51584A-BC28-5D38-D17F-FE2FD5258F8D}"/>
              </a:ext>
            </a:extLst>
          </p:cNvPr>
          <p:cNvSpPr>
            <a:spLocks noGrp="1"/>
          </p:cNvSpPr>
          <p:nvPr>
            <p:ph sz="half" idx="1"/>
          </p:nvPr>
        </p:nvSpPr>
        <p:spPr>
          <a:xfrm>
            <a:off x="8323730" y="1862355"/>
            <a:ext cx="4558552" cy="6367245"/>
          </a:xfrm>
        </p:spPr>
        <p:txBody>
          <a:bodyPr/>
          <a:lstStyle/>
          <a:p>
            <a:pPr marR="0">
              <a:lnSpc>
                <a:spcPct val="107000"/>
              </a:lnSpc>
              <a:spcAft>
                <a:spcPts val="800"/>
              </a:spcAft>
              <a:buAutoNum type="arabicPeriod"/>
            </a:pPr>
            <a:r>
              <a:rPr lang="en-US" sz="2400" kern="100">
                <a:effectLst/>
                <a:latin typeface="Aptos" panose="020B0004020202020204" pitchFamily="34" charset="0"/>
                <a:ea typeface="Aptos" panose="020B0004020202020204" pitchFamily="34" charset="0"/>
                <a:cs typeface="Times New Roman" panose="02020603050405020304" pitchFamily="18" charset="0"/>
              </a:rPr>
              <a:t>Mójate las manos con agua. </a:t>
            </a:r>
          </a:p>
          <a:p>
            <a:pPr marR="0">
              <a:lnSpc>
                <a:spcPct val="107000"/>
              </a:lnSpc>
              <a:spcAft>
                <a:spcPts val="800"/>
              </a:spcAft>
              <a:buAutoNum type="arabicPeriod"/>
            </a:pPr>
            <a:r>
              <a:rPr lang="en-US" sz="2400" kern="100">
                <a:effectLst/>
                <a:latin typeface="Aptos" panose="020B0004020202020204" pitchFamily="34" charset="0"/>
                <a:ea typeface="Aptos" panose="020B0004020202020204" pitchFamily="34" charset="0"/>
                <a:cs typeface="Times New Roman" panose="02020603050405020304" pitchFamily="18" charset="0"/>
              </a:rPr>
              <a:t>Aplique suficiente jabón para cubrir todas las superficies de las manos. </a:t>
            </a:r>
          </a:p>
          <a:p>
            <a:pPr marR="0">
              <a:lnSpc>
                <a:spcPct val="107000"/>
              </a:lnSpc>
              <a:spcAft>
                <a:spcPts val="800"/>
              </a:spcAft>
              <a:buAutoNum type="arabicPeriod"/>
            </a:pPr>
            <a:r>
              <a:rPr lang="en-US" sz="2400" kern="100">
                <a:effectLst/>
                <a:latin typeface="Aptos" panose="020B0004020202020204" pitchFamily="34" charset="0"/>
                <a:ea typeface="Aptos" panose="020B0004020202020204" pitchFamily="34" charset="0"/>
                <a:cs typeface="Times New Roman" panose="02020603050405020304" pitchFamily="18" charset="0"/>
              </a:rPr>
              <a:t>Frote las manos palma con palma. </a:t>
            </a:r>
          </a:p>
          <a:p>
            <a:pPr marR="0">
              <a:lnSpc>
                <a:spcPct val="107000"/>
              </a:lnSpc>
              <a:spcAft>
                <a:spcPts val="800"/>
              </a:spcAft>
              <a:buAutoNum type="arabicPeriod"/>
            </a:pPr>
            <a:r>
              <a:rPr lang="en-US" sz="2400" kern="100">
                <a:effectLst/>
                <a:latin typeface="Aptos" panose="020B0004020202020204" pitchFamily="34" charset="0"/>
                <a:ea typeface="Aptos" panose="020B0004020202020204" pitchFamily="34" charset="0"/>
                <a:cs typeface="Times New Roman" panose="02020603050405020304" pitchFamily="18" charset="0"/>
              </a:rPr>
              <a:t>Frote la palma contra el dorso de la mano con los dedos entrelazados y viceversa. </a:t>
            </a:r>
          </a:p>
          <a:p>
            <a:pPr marR="0">
              <a:lnSpc>
                <a:spcPct val="107000"/>
              </a:lnSpc>
              <a:spcAft>
                <a:spcPts val="800"/>
              </a:spcAft>
              <a:buAutoNum type="arabicPeriod"/>
            </a:pPr>
            <a:r>
              <a:rPr lang="en-US" sz="2400" kern="100">
                <a:effectLst/>
                <a:latin typeface="Aptos" panose="020B0004020202020204" pitchFamily="34" charset="0"/>
                <a:ea typeface="Aptos" panose="020B0004020202020204" pitchFamily="34" charset="0"/>
                <a:cs typeface="Times New Roman" panose="02020603050405020304" pitchFamily="18" charset="0"/>
              </a:rPr>
              <a:t>Frote palma con palma con los dedos entrelazados. </a:t>
            </a:r>
          </a:p>
          <a:p>
            <a:pPr marR="0">
              <a:lnSpc>
                <a:spcPct val="107000"/>
              </a:lnSpc>
              <a:spcAft>
                <a:spcPts val="800"/>
              </a:spcAft>
              <a:buAutoNum type="arabicPeriod"/>
            </a:pPr>
            <a:r>
              <a:rPr lang="en-US" sz="2400" kern="100">
                <a:effectLst/>
                <a:latin typeface="Aptos" panose="020B0004020202020204" pitchFamily="34" charset="0"/>
                <a:ea typeface="Aptos" panose="020B0004020202020204" pitchFamily="34" charset="0"/>
                <a:cs typeface="Times New Roman" panose="02020603050405020304" pitchFamily="18" charset="0"/>
              </a:rPr>
              <a:t>Doble los dedos para frotar las uñas contra la palma. </a:t>
            </a:r>
          </a:p>
          <a:p>
            <a:pPr marL="3657600" lvl="8" indent="0">
              <a:buNone/>
            </a:pPr>
            <a:endParaRPr lang="en-US"/>
          </a:p>
        </p:txBody>
      </p:sp>
      <p:sp>
        <p:nvSpPr>
          <p:cNvPr id="5" name="Content Placeholder 4">
            <a:extLst>
              <a:ext uri="{FF2B5EF4-FFF2-40B4-BE49-F238E27FC236}">
                <a16:creationId xmlns:a16="http://schemas.microsoft.com/office/drawing/2014/main" id="{23FEFE4B-3C41-36BE-388D-ACC3A0DE0B04}"/>
              </a:ext>
            </a:extLst>
          </p:cNvPr>
          <p:cNvSpPr>
            <a:spLocks noGrp="1"/>
          </p:cNvSpPr>
          <p:nvPr>
            <p:ph sz="half" idx="2"/>
          </p:nvPr>
        </p:nvSpPr>
        <p:spPr>
          <a:xfrm>
            <a:off x="13129004" y="1836233"/>
            <a:ext cx="4038600" cy="6393367"/>
          </a:xfrm>
        </p:spPr>
        <p:txBody>
          <a:bodyPr/>
          <a:lstStyle/>
          <a:p>
            <a:pPr marL="0" marR="0" indent="0">
              <a:lnSpc>
                <a:spcPct val="107000"/>
              </a:lnSpc>
              <a:spcAft>
                <a:spcPts val="800"/>
              </a:spcAft>
              <a:buNone/>
            </a:pPr>
            <a:r>
              <a:rPr lang="en-US" sz="2000" kern="100">
                <a:effectLst/>
                <a:latin typeface="Aptos" panose="020B0004020202020204" pitchFamily="34" charset="0"/>
                <a:ea typeface="Aptos" panose="020B0004020202020204" pitchFamily="34" charset="0"/>
                <a:cs typeface="Times New Roman" panose="02020603050405020304" pitchFamily="18" charset="0"/>
              </a:rPr>
              <a:t>7. Agarre el pulgar y gírelo hacia adelante y hacia atrás y viceversa.</a:t>
            </a:r>
          </a:p>
          <a:p>
            <a:pPr marR="0">
              <a:lnSpc>
                <a:spcPct val="107000"/>
              </a:lnSpc>
              <a:spcAft>
                <a:spcPts val="800"/>
              </a:spcAft>
              <a:buAutoNum type="arabicPeriod" startAt="8"/>
            </a:pPr>
            <a:r>
              <a:rPr lang="en-US" sz="2000" kern="100">
                <a:effectLst/>
                <a:latin typeface="Aptos" panose="020B0004020202020204" pitchFamily="34" charset="0"/>
                <a:ea typeface="Aptos" panose="020B0004020202020204" pitchFamily="34" charset="0"/>
                <a:cs typeface="Times New Roman" panose="02020603050405020304" pitchFamily="18" charset="0"/>
              </a:rPr>
              <a:t>Frote las yemas de los dedos hacia arriba y hacia abajo contra la palma y viceversa. </a:t>
            </a:r>
          </a:p>
          <a:p>
            <a:pPr marR="0">
              <a:lnSpc>
                <a:spcPct val="107000"/>
              </a:lnSpc>
              <a:spcAft>
                <a:spcPts val="800"/>
              </a:spcAft>
              <a:buAutoNum type="arabicPeriod" startAt="8"/>
            </a:pPr>
            <a:r>
              <a:rPr lang="en-US" sz="2000" kern="100">
                <a:effectLst/>
                <a:latin typeface="Aptos" panose="020B0004020202020204" pitchFamily="34" charset="0"/>
                <a:ea typeface="Aptos" panose="020B0004020202020204" pitchFamily="34" charset="0"/>
                <a:cs typeface="Times New Roman" panose="02020603050405020304" pitchFamily="18" charset="0"/>
              </a:rPr>
              <a:t>Enjuague las manos con agua.</a:t>
            </a:r>
          </a:p>
          <a:p>
            <a:pPr marR="0">
              <a:lnSpc>
                <a:spcPct val="107000"/>
              </a:lnSpc>
              <a:spcAft>
                <a:spcPts val="800"/>
              </a:spcAft>
              <a:buAutoNum type="arabicPeriod" startAt="8"/>
            </a:pPr>
            <a:r>
              <a:rPr lang="en-US" sz="2000" kern="100">
                <a:effectLst/>
                <a:latin typeface="Aptos" panose="020B0004020202020204" pitchFamily="34" charset="0"/>
                <a:ea typeface="Aptos" panose="020B0004020202020204" pitchFamily="34" charset="0"/>
                <a:cs typeface="Times New Roman" panose="02020603050405020304" pitchFamily="18" charset="0"/>
              </a:rPr>
              <a:t>Seque bien las manos con una toalla limpia. </a:t>
            </a:r>
          </a:p>
          <a:p>
            <a:pPr marR="0">
              <a:lnSpc>
                <a:spcPct val="107000"/>
              </a:lnSpc>
              <a:spcAft>
                <a:spcPts val="800"/>
              </a:spcAft>
              <a:buAutoNum type="arabicPeriod" startAt="8"/>
            </a:pPr>
            <a:r>
              <a:rPr lang="en-US" sz="2000" kern="100">
                <a:effectLst/>
                <a:latin typeface="Aptos" panose="020B0004020202020204" pitchFamily="34" charset="0"/>
                <a:ea typeface="Aptos" panose="020B0004020202020204" pitchFamily="34" charset="0"/>
                <a:cs typeface="Times New Roman" panose="02020603050405020304" pitchFamily="18" charset="0"/>
              </a:rPr>
              <a:t>Cierre el agua con una toalla. </a:t>
            </a:r>
          </a:p>
          <a:p>
            <a:pPr marL="0" marR="0">
              <a:lnSpc>
                <a:spcPct val="107000"/>
              </a:lnSpc>
              <a:spcAft>
                <a:spcPts val="800"/>
              </a:spcAft>
            </a:pP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Si las manos no están visiblemente sucias, siga los mismos pasos del 2 al 8 con un producto desinfectante para manos a base de alcohol.</a:t>
            </a:r>
          </a:p>
          <a:p>
            <a:endParaRPr lang="en-US"/>
          </a:p>
        </p:txBody>
      </p:sp>
    </p:spTree>
    <p:extLst>
      <p:ext uri="{BB962C8B-B14F-4D97-AF65-F5344CB8AC3E}">
        <p14:creationId xmlns:p14="http://schemas.microsoft.com/office/powerpoint/2010/main" val="94805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1FECA-FB0A-1D8E-09E1-6131B1A56CC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4E1BB23-6A73-071A-8FE2-92AD7B1E49E8}"/>
              </a:ext>
            </a:extLst>
          </p:cNvPr>
          <p:cNvSpPr/>
          <p:nvPr/>
        </p:nvSpPr>
        <p:spPr>
          <a:xfrm>
            <a:off x="-5244308" y="-3235275"/>
            <a:ext cx="9262102" cy="7282328"/>
          </a:xfrm>
          <a:custGeom>
            <a:avLst/>
            <a:gdLst/>
            <a:ahLst/>
            <a:cxnLst/>
            <a:rect l="l" t="t" r="r" b="b"/>
            <a:pathLst>
              <a:path w="9262102" h="7282328">
                <a:moveTo>
                  <a:pt x="0" y="0"/>
                </a:moveTo>
                <a:lnTo>
                  <a:pt x="9262102" y="0"/>
                </a:lnTo>
                <a:lnTo>
                  <a:pt x="9262102" y="7282328"/>
                </a:lnTo>
                <a:lnTo>
                  <a:pt x="0" y="72823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36B0EE2C-BE90-E510-1A6C-D15AD6A13FD6}"/>
              </a:ext>
            </a:extLst>
          </p:cNvPr>
          <p:cNvSpPr txBox="1"/>
          <p:nvPr/>
        </p:nvSpPr>
        <p:spPr>
          <a:xfrm>
            <a:off x="3352800" y="2247900"/>
            <a:ext cx="11506200" cy="433965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0" i="0" u="sng" strike="noStrike" kern="1200" cap="none" spc="0" normalizeH="0" baseline="0" noProof="0">
              <a:ln>
                <a:noFill/>
              </a:ln>
              <a:solidFill>
                <a:srgbClr val="4F81BD">
                  <a:lumMod val="75000"/>
                </a:srgbClr>
              </a:solidFill>
              <a:effectLst/>
              <a:uLnTx/>
              <a:uFillTx/>
              <a:latin typeface="Calibri"/>
              <a:ea typeface="+mn-ea"/>
              <a:cs typeface="+mn-cs"/>
            </a:endParaRPr>
          </a:p>
          <a:p>
            <a:pPr algn="ctr">
              <a:defRPr/>
            </a:pPr>
            <a:r>
              <a:rPr lang="en-US" sz="8000" u="sng">
                <a:solidFill>
                  <a:srgbClr val="4F81BD"/>
                </a:solidFill>
                <a:latin typeface="Calibri"/>
              </a:rPr>
              <a:t>¿Qué </a:t>
            </a:r>
            <a:r>
              <a:rPr lang="en-US" sz="8000">
                <a:solidFill>
                  <a:srgbClr val="4F81BD"/>
                </a:solidFill>
                <a:latin typeface="Calibri"/>
              </a:rPr>
              <a:t>precauciones se recomiendan con C. diff?</a:t>
            </a:r>
            <a:endParaRPr kumimoji="0" lang="en-US" sz="1800" b="0" i="0" u="none" strike="noStrike" kern="1200" cap="none" spc="0" normalizeH="0" baseline="0" noProof="0">
              <a:ln>
                <a:noFill/>
              </a:ln>
              <a:solidFill>
                <a:srgbClr val="4F81BD"/>
              </a:solidFill>
              <a:effectLst/>
              <a:uLnTx/>
              <a:uFillTx/>
              <a:latin typeface="Calibri"/>
              <a:ea typeface="+mn-ea"/>
              <a:cs typeface="+mn-cs"/>
            </a:endParaRPr>
          </a:p>
          <a:p>
            <a:endParaRPr lang="en-US" sz="3600"/>
          </a:p>
        </p:txBody>
      </p:sp>
      <p:pic>
        <p:nvPicPr>
          <p:cNvPr id="3" name="Picture 2">
            <a:extLst>
              <a:ext uri="{FF2B5EF4-FFF2-40B4-BE49-F238E27FC236}">
                <a16:creationId xmlns:a16="http://schemas.microsoft.com/office/drawing/2014/main" id="{F37B488E-C1B5-6D33-89F9-52D00F260B9A}"/>
              </a:ext>
            </a:extLst>
          </p:cNvPr>
          <p:cNvPicPr>
            <a:picLocks noChangeAspect="1"/>
          </p:cNvPicPr>
          <p:nvPr/>
        </p:nvPicPr>
        <p:blipFill>
          <a:blip r:embed="rId4"/>
          <a:stretch>
            <a:fillRect/>
          </a:stretch>
        </p:blipFill>
        <p:spPr>
          <a:xfrm>
            <a:off x="13214169" y="9039612"/>
            <a:ext cx="4468755" cy="774259"/>
          </a:xfrm>
          <a:prstGeom prst="rect">
            <a:avLst/>
          </a:prstGeom>
        </p:spPr>
      </p:pic>
    </p:spTree>
    <p:extLst>
      <p:ext uri="{BB962C8B-B14F-4D97-AF65-F5344CB8AC3E}">
        <p14:creationId xmlns:p14="http://schemas.microsoft.com/office/powerpoint/2010/main" val="25673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DA8DE-B1C9-E345-B115-1F4BFF12BFA9}"/>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92B180A6-5BA6-180D-E384-C5A2A20C0DFF}"/>
              </a:ext>
            </a:extLst>
          </p:cNvPr>
          <p:cNvSpPr txBox="1"/>
          <p:nvPr/>
        </p:nvSpPr>
        <p:spPr>
          <a:xfrm>
            <a:off x="319465" y="928354"/>
            <a:ext cx="8142857" cy="7154651"/>
          </a:xfrm>
          <a:prstGeom prst="rect">
            <a:avLst/>
          </a:prstGeom>
        </p:spPr>
        <p:txBody>
          <a:bodyPr wrap="square" lIns="0" tIns="0" rIns="0" bIns="0" rtlCol="0" anchor="t">
            <a:spAutoFit/>
          </a:bodyPr>
          <a:lstStyle/>
          <a:p>
            <a:pPr algn="ctr">
              <a:lnSpc>
                <a:spcPts val="3599"/>
              </a:lnSpc>
            </a:pPr>
            <a:endParaRPr lang="en-US" sz="4000">
              <a:solidFill>
                <a:srgbClr val="0B4EA1"/>
              </a:solidFill>
              <a:ea typeface="+mn-lt"/>
              <a:cs typeface="+mn-lt"/>
            </a:endParaRPr>
          </a:p>
          <a:p>
            <a:pPr algn="ctr"/>
            <a:r>
              <a:rPr lang="en-US" sz="4200" b="1" u="sng">
                <a:solidFill>
                  <a:srgbClr val="0B4EA1"/>
                </a:solidFill>
                <a:ea typeface="+mn-lt"/>
                <a:cs typeface="+mn-lt"/>
              </a:rPr>
              <a:t>Clostridioides difficile (C. diff)</a:t>
            </a:r>
          </a:p>
          <a:p>
            <a:pPr algn="ctr"/>
            <a:endParaRPr lang="en-US" sz="4200" b="1" u="sng">
              <a:solidFill>
                <a:srgbClr val="0B4EA1"/>
              </a:solidFill>
              <a:ea typeface="+mn-lt"/>
              <a:cs typeface="+mn-lt"/>
            </a:endParaRPr>
          </a:p>
          <a:p>
            <a:pPr algn="ctr"/>
            <a:r>
              <a:rPr lang="en-US" sz="5400" b="1">
                <a:solidFill>
                  <a:srgbClr val="FF0000"/>
                </a:solidFill>
                <a:ea typeface="+mn-lt"/>
                <a:cs typeface="+mn-lt"/>
              </a:rPr>
              <a:t>Iniciar Contacto</a:t>
            </a:r>
          </a:p>
          <a:p>
            <a:pPr algn="ctr"/>
            <a:endParaRPr lang="en-US" sz="5400" b="1">
              <a:solidFill>
                <a:srgbClr val="FF0000"/>
              </a:solidFill>
              <a:ea typeface="+mn-lt"/>
              <a:cs typeface="+mn-lt"/>
            </a:endParaRPr>
          </a:p>
          <a:p>
            <a:pPr algn="ctr">
              <a:lnSpc>
                <a:spcPct val="0"/>
              </a:lnSpc>
            </a:pPr>
            <a:endParaRPr lang="en-US" sz="5400" b="1">
              <a:solidFill>
                <a:srgbClr val="FF0000"/>
              </a:solidFill>
              <a:ea typeface="+mn-lt"/>
              <a:cs typeface="+mn-lt"/>
            </a:endParaRPr>
          </a:p>
          <a:p>
            <a:pPr algn="ctr">
              <a:lnSpc>
                <a:spcPct val="0"/>
              </a:lnSpc>
            </a:pPr>
            <a:endParaRPr lang="en-US" sz="5400" b="1">
              <a:solidFill>
                <a:srgbClr val="FF0000"/>
              </a:solidFill>
              <a:ea typeface="+mn-lt"/>
              <a:cs typeface="+mn-lt"/>
            </a:endParaRPr>
          </a:p>
          <a:p>
            <a:pPr algn="ctr">
              <a:lnSpc>
                <a:spcPct val="0"/>
              </a:lnSpc>
            </a:pPr>
            <a:r>
              <a:rPr lang="en-US" sz="5400" b="1">
                <a:solidFill>
                  <a:srgbClr val="FF0000"/>
                </a:solidFill>
                <a:ea typeface="+mn-lt"/>
                <a:cs typeface="+mn-lt"/>
              </a:rPr>
              <a:t> Precauciones con </a:t>
            </a:r>
            <a:r>
              <a:rPr lang="en-US" sz="5400" b="1" err="1">
                <a:solidFill>
                  <a:srgbClr val="FF0000"/>
                </a:solidFill>
                <a:ea typeface="+mn-lt"/>
                <a:cs typeface="+mn-lt"/>
              </a:rPr>
              <a:t>prontitud</a:t>
            </a:r>
            <a:r>
              <a:rPr lang="en-US" sz="5400" b="1">
                <a:solidFill>
                  <a:srgbClr val="FF0000"/>
                </a:solidFill>
                <a:ea typeface="+mn-lt"/>
                <a:cs typeface="+mn-lt"/>
              </a:rPr>
              <a:t>.</a:t>
            </a:r>
          </a:p>
          <a:p>
            <a:pPr algn="ctr">
              <a:lnSpc>
                <a:spcPts val="3599"/>
              </a:lnSpc>
            </a:pPr>
            <a:endParaRPr lang="en-US" sz="5400" b="1">
              <a:solidFill>
                <a:srgbClr val="FF0000"/>
              </a:solidFill>
              <a:ea typeface="+mn-lt"/>
              <a:cs typeface="+mn-lt"/>
            </a:endParaRPr>
          </a:p>
          <a:p>
            <a:pPr marL="342900" indent="-342900" algn="ctr">
              <a:lnSpc>
                <a:spcPts val="3599"/>
              </a:lnSpc>
              <a:buFont typeface="Arial" panose="020B0604020202020204" pitchFamily="34" charset="0"/>
              <a:buChar char="•"/>
            </a:pPr>
            <a:r>
              <a:rPr lang="en-US" sz="4000">
                <a:solidFill>
                  <a:srgbClr val="0B4EA1"/>
                </a:solidFill>
                <a:ea typeface="+mn-lt"/>
                <a:cs typeface="+mn-lt"/>
              </a:rPr>
              <a:t>Habitación privada</a:t>
            </a:r>
          </a:p>
          <a:p>
            <a:pPr algn="ctr">
              <a:lnSpc>
                <a:spcPts val="3599"/>
              </a:lnSpc>
            </a:pPr>
            <a:endParaRPr lang="en-US" sz="4000">
              <a:solidFill>
                <a:srgbClr val="0B4EA1"/>
              </a:solidFill>
              <a:ea typeface="+mn-lt"/>
              <a:cs typeface="+mn-lt"/>
            </a:endParaRPr>
          </a:p>
          <a:p>
            <a:pPr marL="342900" indent="-342900" algn="ctr">
              <a:lnSpc>
                <a:spcPts val="3599"/>
              </a:lnSpc>
              <a:buFont typeface="Arial" panose="020B0604020202020204" pitchFamily="34" charset="0"/>
              <a:buChar char="•"/>
            </a:pPr>
            <a:r>
              <a:rPr lang="en-US" sz="4000">
                <a:solidFill>
                  <a:srgbClr val="0B4EA1"/>
                </a:solidFill>
                <a:ea typeface="+mn-lt"/>
                <a:cs typeface="+mn-lt"/>
              </a:rPr>
              <a:t>Equipo dedicado</a:t>
            </a:r>
          </a:p>
          <a:p>
            <a:pPr algn="ctr">
              <a:lnSpc>
                <a:spcPts val="3599"/>
              </a:lnSpc>
            </a:pPr>
            <a:endParaRPr lang="en-US">
              <a:ea typeface="Calibri"/>
              <a:cs typeface="Calibri"/>
            </a:endParaRPr>
          </a:p>
          <a:p>
            <a:pPr marL="342900" indent="-342900" algn="ctr">
              <a:lnSpc>
                <a:spcPts val="3599"/>
              </a:lnSpc>
              <a:buFont typeface="Arial" panose="020B0604020202020204" pitchFamily="34" charset="0"/>
              <a:buChar char="•"/>
            </a:pPr>
            <a:r>
              <a:rPr lang="en-US" sz="4000">
                <a:solidFill>
                  <a:srgbClr val="0B4EA1"/>
                </a:solidFill>
                <a:ea typeface="+mn-lt"/>
                <a:cs typeface="+mn-lt"/>
              </a:rPr>
              <a:t>Limpieza frecuente.</a:t>
            </a:r>
          </a:p>
          <a:p>
            <a:pPr algn="ctr">
              <a:lnSpc>
                <a:spcPts val="3599"/>
              </a:lnSpc>
            </a:pPr>
            <a:endParaRPr lang="en-US" sz="4000">
              <a:solidFill>
                <a:srgbClr val="0B4EA1"/>
              </a:solidFill>
              <a:ea typeface="+mn-lt"/>
              <a:cs typeface="+mn-lt"/>
            </a:endParaRPr>
          </a:p>
          <a:p>
            <a:pPr marL="342900" indent="-342900" algn="ctr">
              <a:lnSpc>
                <a:spcPts val="3599"/>
              </a:lnSpc>
              <a:buFont typeface="Arial" panose="020B0604020202020204" pitchFamily="34" charset="0"/>
              <a:buChar char="•"/>
            </a:pPr>
            <a:r>
              <a:rPr lang="en-US" sz="4000">
                <a:solidFill>
                  <a:srgbClr val="0B4EA1"/>
                </a:solidFill>
                <a:ea typeface="+mn-lt"/>
                <a:cs typeface="+mn-lt"/>
              </a:rPr>
              <a:t>Guantes y bata al entrar.</a:t>
            </a:r>
            <a:endParaRPr lang="en-US" sz="4000"/>
          </a:p>
        </p:txBody>
      </p:sp>
      <p:pic>
        <p:nvPicPr>
          <p:cNvPr id="17" name="Picture 16">
            <a:extLst>
              <a:ext uri="{FF2B5EF4-FFF2-40B4-BE49-F238E27FC236}">
                <a16:creationId xmlns:a16="http://schemas.microsoft.com/office/drawing/2014/main" id="{D7C1D860-BAC0-F1B7-9AA2-7773CD6987DE}"/>
              </a:ext>
            </a:extLst>
          </p:cNvPr>
          <p:cNvPicPr>
            <a:picLocks noChangeAspect="1"/>
          </p:cNvPicPr>
          <p:nvPr/>
        </p:nvPicPr>
        <p:blipFill>
          <a:blip r:embed="rId2"/>
          <a:stretch>
            <a:fillRect/>
          </a:stretch>
        </p:blipFill>
        <p:spPr>
          <a:xfrm>
            <a:off x="9916064" y="299298"/>
            <a:ext cx="7305136" cy="9408708"/>
          </a:xfrm>
          <a:prstGeom prst="rect">
            <a:avLst/>
          </a:prstGeom>
        </p:spPr>
      </p:pic>
      <p:pic>
        <p:nvPicPr>
          <p:cNvPr id="2" name="Picture 1">
            <a:extLst>
              <a:ext uri="{FF2B5EF4-FFF2-40B4-BE49-F238E27FC236}">
                <a16:creationId xmlns:a16="http://schemas.microsoft.com/office/drawing/2014/main" id="{5F0FA910-E999-9838-3124-6AFF85946F9B}"/>
              </a:ext>
            </a:extLst>
          </p:cNvPr>
          <p:cNvPicPr>
            <a:picLocks noChangeAspect="1"/>
          </p:cNvPicPr>
          <p:nvPr/>
        </p:nvPicPr>
        <p:blipFill>
          <a:blip r:embed="rId3"/>
          <a:stretch>
            <a:fillRect/>
          </a:stretch>
        </p:blipFill>
        <p:spPr>
          <a:xfrm>
            <a:off x="4985572" y="8974564"/>
            <a:ext cx="4468755" cy="768163"/>
          </a:xfrm>
          <a:prstGeom prst="rect">
            <a:avLst/>
          </a:prstGeom>
        </p:spPr>
      </p:pic>
    </p:spTree>
    <p:extLst>
      <p:ext uri="{BB962C8B-B14F-4D97-AF65-F5344CB8AC3E}">
        <p14:creationId xmlns:p14="http://schemas.microsoft.com/office/powerpoint/2010/main" val="2516646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4B2D3-1F66-4600-8C55-B78C10A564B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47C4AE5-0BF4-972B-311A-045513F8D578}"/>
              </a:ext>
            </a:extLst>
          </p:cNvPr>
          <p:cNvSpPr txBox="1"/>
          <p:nvPr/>
        </p:nvSpPr>
        <p:spPr>
          <a:xfrm>
            <a:off x="3733800" y="2038350"/>
            <a:ext cx="10344150" cy="6863417"/>
          </a:xfrm>
          <a:prstGeom prst="rect">
            <a:avLst/>
          </a:prstGeom>
          <a:noFill/>
        </p:spPr>
        <p:txBody>
          <a:bodyPr wrap="square" lIns="91440" tIns="45720" rIns="91440" bIns="45720" rtlCol="0" anchor="t">
            <a:spAutoFit/>
          </a:bodyPr>
          <a:lstStyle/>
          <a:p>
            <a:pPr algn="ctr">
              <a:defRPr/>
            </a:pPr>
            <a:r>
              <a:rPr lang="es-ES" sz="4400">
                <a:solidFill>
                  <a:srgbClr val="FF0000"/>
                </a:solidFill>
              </a:rPr>
              <a:t>Barrera: </a:t>
            </a:r>
            <a:r>
              <a:rPr lang="es-ES" sz="4400"/>
              <a:t>cumplimiento deficiente del aislamiento de contactos. </a:t>
            </a:r>
          </a:p>
          <a:p>
            <a:pPr algn="ctr">
              <a:defRPr/>
            </a:pPr>
            <a:endParaRPr lang="en-US" sz="4400"/>
          </a:p>
          <a:p>
            <a:pPr algn="ctr">
              <a:defRPr/>
            </a:pPr>
            <a:r>
              <a:rPr lang="en-US" sz="4400">
                <a:solidFill>
                  <a:srgbClr val="FF0000"/>
                </a:solidFill>
              </a:rPr>
              <a:t>Estrategia: </a:t>
            </a:r>
            <a:r>
              <a:rPr lang="en-US" sz="4400"/>
              <a:t>Enfoque multidisciplinario</a:t>
            </a:r>
          </a:p>
          <a:p>
            <a:pPr algn="ctr">
              <a:defRPr/>
            </a:pPr>
            <a:endParaRPr lang="en-US" sz="4400"/>
          </a:p>
          <a:p>
            <a:pPr marL="571500" indent="-571500" algn="ctr">
              <a:buFont typeface="Arial" panose="020B0604020202020204" pitchFamily="34" charset="0"/>
              <a:buChar char="•"/>
              <a:defRPr/>
            </a:pPr>
            <a:r>
              <a:rPr lang="es-ES" sz="4400"/>
              <a:t>Campeones de múltiples disciplinas.</a:t>
            </a:r>
          </a:p>
          <a:p>
            <a:pPr marL="571500" indent="-571500" algn="ctr">
              <a:buFont typeface="Arial" panose="020B0604020202020204" pitchFamily="34" charset="0"/>
              <a:buChar char="•"/>
              <a:defRPr/>
            </a:pPr>
            <a:r>
              <a:rPr lang="es-ES" sz="4400"/>
              <a:t>Reclute personal de primera línea para comprender mejor las barreras.</a:t>
            </a:r>
          </a:p>
          <a:p>
            <a:pPr marL="571500" indent="-571500" algn="ctr">
              <a:buFont typeface="Arial" panose="020B0604020202020204" pitchFamily="34" charset="0"/>
              <a:buChar char="•"/>
              <a:defRPr/>
            </a:pPr>
            <a:r>
              <a:rPr lang="es-ES" sz="4400"/>
              <a:t>Utilice auditorías y comentarios.</a:t>
            </a:r>
            <a:endParaRPr lang="en-US" sz="4400"/>
          </a:p>
          <a:p>
            <a:pPr algn="ctr">
              <a:defRPr/>
            </a:pPr>
            <a:endParaRPr lang="en-US" sz="4400">
              <a:solidFill>
                <a:srgbClr val="4F81BD"/>
              </a:solidFill>
              <a:ea typeface="Calibri"/>
              <a:cs typeface="Calibri"/>
            </a:endParaRPr>
          </a:p>
        </p:txBody>
      </p:sp>
      <p:pic>
        <p:nvPicPr>
          <p:cNvPr id="3" name="Picture 2">
            <a:extLst>
              <a:ext uri="{FF2B5EF4-FFF2-40B4-BE49-F238E27FC236}">
                <a16:creationId xmlns:a16="http://schemas.microsoft.com/office/drawing/2014/main" id="{1A3601CE-B573-609C-DE9D-C57A9B9DAF3F}"/>
              </a:ext>
            </a:extLst>
          </p:cNvPr>
          <p:cNvPicPr>
            <a:picLocks noChangeAspect="1"/>
          </p:cNvPicPr>
          <p:nvPr/>
        </p:nvPicPr>
        <p:blipFill>
          <a:blip r:embed="rId2"/>
          <a:stretch>
            <a:fillRect/>
          </a:stretch>
        </p:blipFill>
        <p:spPr>
          <a:xfrm>
            <a:off x="13196122" y="8988518"/>
            <a:ext cx="4468755" cy="768163"/>
          </a:xfrm>
          <a:prstGeom prst="rect">
            <a:avLst/>
          </a:prstGeom>
        </p:spPr>
      </p:pic>
    </p:spTree>
    <p:extLst>
      <p:ext uri="{BB962C8B-B14F-4D97-AF65-F5344CB8AC3E}">
        <p14:creationId xmlns:p14="http://schemas.microsoft.com/office/powerpoint/2010/main" val="1180477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52CC3-D94F-39FC-2424-7899BD431CD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ADBDD00-07B2-9365-993F-A0A6D4E11B47}"/>
              </a:ext>
            </a:extLst>
          </p:cNvPr>
          <p:cNvPicPr>
            <a:picLocks noChangeAspect="1"/>
          </p:cNvPicPr>
          <p:nvPr/>
        </p:nvPicPr>
        <p:blipFill>
          <a:blip r:embed="rId3"/>
          <a:stretch>
            <a:fillRect/>
          </a:stretch>
        </p:blipFill>
        <p:spPr>
          <a:xfrm>
            <a:off x="13196122" y="8988518"/>
            <a:ext cx="4468755" cy="768163"/>
          </a:xfrm>
          <a:prstGeom prst="rect">
            <a:avLst/>
          </a:prstGeom>
        </p:spPr>
      </p:pic>
      <p:pic>
        <p:nvPicPr>
          <p:cNvPr id="4" name="Picture 3">
            <a:extLst>
              <a:ext uri="{FF2B5EF4-FFF2-40B4-BE49-F238E27FC236}">
                <a16:creationId xmlns:a16="http://schemas.microsoft.com/office/drawing/2014/main" id="{5F453925-20F2-DBE6-FBE3-52BE5C667228}"/>
              </a:ext>
            </a:extLst>
          </p:cNvPr>
          <p:cNvPicPr>
            <a:picLocks noChangeAspect="1"/>
          </p:cNvPicPr>
          <p:nvPr/>
        </p:nvPicPr>
        <p:blipFill>
          <a:blip r:embed="rId4"/>
          <a:stretch>
            <a:fillRect/>
          </a:stretch>
        </p:blipFill>
        <p:spPr>
          <a:xfrm>
            <a:off x="1419726" y="358328"/>
            <a:ext cx="5840692" cy="9724135"/>
          </a:xfrm>
          <a:prstGeom prst="rect">
            <a:avLst/>
          </a:prstGeom>
        </p:spPr>
      </p:pic>
      <p:sp>
        <p:nvSpPr>
          <p:cNvPr id="5" name="TextBox 4">
            <a:extLst>
              <a:ext uri="{FF2B5EF4-FFF2-40B4-BE49-F238E27FC236}">
                <a16:creationId xmlns:a16="http://schemas.microsoft.com/office/drawing/2014/main" id="{B2D27E53-A9D2-AAB9-0F46-ACF4EE137998}"/>
              </a:ext>
            </a:extLst>
          </p:cNvPr>
          <p:cNvSpPr txBox="1"/>
          <p:nvPr/>
        </p:nvSpPr>
        <p:spPr>
          <a:xfrm>
            <a:off x="8879305" y="530320"/>
            <a:ext cx="8253663" cy="9202519"/>
          </a:xfrm>
          <a:prstGeom prst="rect">
            <a:avLst/>
          </a:prstGeom>
          <a:noFill/>
        </p:spPr>
        <p:txBody>
          <a:bodyPr wrap="square" rtlCol="0">
            <a:spAutoFit/>
          </a:bodyPr>
          <a:lstStyle/>
          <a:p>
            <a:endParaRPr lang="en-US" sz="3600" b="0" i="0">
              <a:solidFill>
                <a:srgbClr val="555555"/>
              </a:solidFill>
              <a:effectLst/>
            </a:endParaRPr>
          </a:p>
          <a:p>
            <a:r>
              <a:rPr lang="es-ES" sz="4400" b="0" i="0">
                <a:solidFill>
                  <a:srgbClr val="555555"/>
                </a:solidFill>
                <a:effectLst/>
              </a:rPr>
              <a:t>El síntoma más común, y normalmente el primero en aparecer, es la diarrea acuosa. Una infección leve provocará diarrea al menos tres veces al día, a menudo con algunos cólicos. </a:t>
            </a:r>
          </a:p>
          <a:p>
            <a:endParaRPr lang="en-US" sz="4400">
              <a:solidFill>
                <a:srgbClr val="555555"/>
              </a:solidFill>
            </a:endParaRPr>
          </a:p>
          <a:p>
            <a:r>
              <a:rPr lang="es-ES" sz="4400" b="0" i="0">
                <a:solidFill>
                  <a:srgbClr val="555555"/>
                </a:solidFill>
                <a:effectLst/>
                <a:latin typeface="__Roboto_095985"/>
              </a:rPr>
              <a:t>A medida que la infección por C. </a:t>
            </a:r>
            <a:r>
              <a:rPr lang="es-ES" sz="4400" b="0" i="0" err="1">
                <a:solidFill>
                  <a:srgbClr val="555555"/>
                </a:solidFill>
                <a:effectLst/>
                <a:latin typeface="__Roboto_095985"/>
              </a:rPr>
              <a:t>diff</a:t>
            </a:r>
            <a:r>
              <a:rPr lang="es-ES" sz="4400" b="0" i="0">
                <a:solidFill>
                  <a:srgbClr val="555555"/>
                </a:solidFill>
                <a:effectLst/>
                <a:latin typeface="__Roboto_095985"/>
              </a:rPr>
              <a:t> se vuelve más grave, aumenta la diarrea. Puede ocurrir hasta 10 a 15 veces al día. </a:t>
            </a:r>
          </a:p>
          <a:p>
            <a:endParaRPr lang="en-US">
              <a:solidFill>
                <a:srgbClr val="555555"/>
              </a:solidFill>
              <a:latin typeface="__Roboto_095985"/>
            </a:endParaRPr>
          </a:p>
          <a:p>
            <a:endParaRPr lang="en-US">
              <a:solidFill>
                <a:srgbClr val="555555"/>
              </a:solidFill>
              <a:latin typeface="__Roboto_095985"/>
            </a:endParaRPr>
          </a:p>
          <a:p>
            <a:endParaRPr lang="en-US">
              <a:solidFill>
                <a:srgbClr val="555555"/>
              </a:solidFill>
              <a:latin typeface="__Roboto_095985"/>
            </a:endParaRPr>
          </a:p>
          <a:p>
            <a:endParaRPr lang="en-US"/>
          </a:p>
        </p:txBody>
      </p:sp>
    </p:spTree>
    <p:extLst>
      <p:ext uri="{BB962C8B-B14F-4D97-AF65-F5344CB8AC3E}">
        <p14:creationId xmlns:p14="http://schemas.microsoft.com/office/powerpoint/2010/main" val="65555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96364-DBB4-4FF3-4802-96521C18B19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8C03DC6-1AA3-947C-22ED-B6AEC7596B58}"/>
              </a:ext>
            </a:extLst>
          </p:cNvPr>
          <p:cNvPicPr>
            <a:picLocks noChangeAspect="1"/>
          </p:cNvPicPr>
          <p:nvPr/>
        </p:nvPicPr>
        <p:blipFill>
          <a:blip r:embed="rId3"/>
          <a:stretch>
            <a:fillRect/>
          </a:stretch>
        </p:blipFill>
        <p:spPr>
          <a:xfrm>
            <a:off x="13196122" y="8988518"/>
            <a:ext cx="4468755" cy="768163"/>
          </a:xfrm>
          <a:prstGeom prst="rect">
            <a:avLst/>
          </a:prstGeom>
        </p:spPr>
      </p:pic>
      <p:pic>
        <p:nvPicPr>
          <p:cNvPr id="4" name="Picture 3">
            <a:extLst>
              <a:ext uri="{FF2B5EF4-FFF2-40B4-BE49-F238E27FC236}">
                <a16:creationId xmlns:a16="http://schemas.microsoft.com/office/drawing/2014/main" id="{61D68C05-86C3-BCC8-B5E5-5FC2182E98A1}"/>
              </a:ext>
            </a:extLst>
          </p:cNvPr>
          <p:cNvPicPr>
            <a:picLocks noChangeAspect="1"/>
          </p:cNvPicPr>
          <p:nvPr/>
        </p:nvPicPr>
        <p:blipFill>
          <a:blip r:embed="rId4"/>
          <a:stretch>
            <a:fillRect/>
          </a:stretch>
        </p:blipFill>
        <p:spPr>
          <a:xfrm>
            <a:off x="1419726" y="358328"/>
            <a:ext cx="5840692" cy="9724135"/>
          </a:xfrm>
          <a:prstGeom prst="rect">
            <a:avLst/>
          </a:prstGeom>
        </p:spPr>
      </p:pic>
      <p:sp>
        <p:nvSpPr>
          <p:cNvPr id="5" name="TextBox 4">
            <a:extLst>
              <a:ext uri="{FF2B5EF4-FFF2-40B4-BE49-F238E27FC236}">
                <a16:creationId xmlns:a16="http://schemas.microsoft.com/office/drawing/2014/main" id="{974630E8-A074-1C90-F86C-3751FB8D64CA}"/>
              </a:ext>
            </a:extLst>
          </p:cNvPr>
          <p:cNvSpPr txBox="1"/>
          <p:nvPr/>
        </p:nvSpPr>
        <p:spPr>
          <a:xfrm>
            <a:off x="8879305" y="530320"/>
            <a:ext cx="8253663" cy="7940635"/>
          </a:xfrm>
          <a:prstGeom prst="rect">
            <a:avLst/>
          </a:prstGeom>
          <a:noFill/>
        </p:spPr>
        <p:txBody>
          <a:bodyPr wrap="square" rtlCol="0">
            <a:spAutoFit/>
          </a:bodyPr>
          <a:lstStyle/>
          <a:p>
            <a:endParaRPr lang="en-US" sz="3600" b="0" i="0">
              <a:solidFill>
                <a:srgbClr val="555555"/>
              </a:solidFill>
              <a:effectLst/>
            </a:endParaRPr>
          </a:p>
          <a:p>
            <a:pPr marL="457200" indent="-457200">
              <a:buFont typeface="Arial" panose="020B0604020202020204" pitchFamily="34" charset="0"/>
              <a:buChar char="•"/>
            </a:pPr>
            <a:r>
              <a:rPr lang="en-US" sz="2800" err="1">
                <a:solidFill>
                  <a:srgbClr val="555555"/>
                </a:solidFill>
                <a:latin typeface="__Roboto_095985"/>
              </a:rPr>
              <a:t>Diarrea</a:t>
            </a:r>
            <a:r>
              <a:rPr lang="en-US" sz="2800">
                <a:solidFill>
                  <a:srgbClr val="555555"/>
                </a:solidFill>
                <a:latin typeface="__Roboto_095985"/>
              </a:rPr>
              <a:t> acuosa</a:t>
            </a:r>
          </a:p>
          <a:p>
            <a:pPr marL="457200" indent="-457200">
              <a:buFont typeface="Arial" panose="020B0604020202020204" pitchFamily="34" charset="0"/>
              <a:buChar char="•"/>
            </a:pPr>
            <a:endParaRPr lang="en-US" sz="2800">
              <a:solidFill>
                <a:srgbClr val="555555"/>
              </a:solidFill>
              <a:latin typeface="__Roboto_095985"/>
            </a:endParaRPr>
          </a:p>
          <a:p>
            <a:pPr marL="457200" indent="-457200">
              <a:buFont typeface="Arial" panose="020B0604020202020204" pitchFamily="34" charset="0"/>
              <a:buChar char="•"/>
            </a:pPr>
            <a:r>
              <a:rPr lang="en-US" sz="2800">
                <a:solidFill>
                  <a:srgbClr val="555555"/>
                </a:solidFill>
                <a:latin typeface="__Roboto_095985"/>
              </a:rPr>
              <a:t>Sangre en las heces fecales.</a:t>
            </a:r>
          </a:p>
          <a:p>
            <a:endParaRPr lang="en-US" sz="2800">
              <a:solidFill>
                <a:srgbClr val="555555"/>
              </a:solidFill>
              <a:latin typeface="__Roboto_095985"/>
            </a:endParaRPr>
          </a:p>
          <a:p>
            <a:pPr marL="457200" indent="-457200">
              <a:buFont typeface="Arial" panose="020B0604020202020204" pitchFamily="34" charset="0"/>
              <a:buChar char="•"/>
            </a:pPr>
            <a:r>
              <a:rPr lang="en-US" sz="2800">
                <a:solidFill>
                  <a:srgbClr val="555555"/>
                </a:solidFill>
                <a:latin typeface="__Roboto_095985"/>
              </a:rPr>
              <a:t>Dolor abdominal persistente </a:t>
            </a:r>
          </a:p>
          <a:p>
            <a:endParaRPr lang="en-US" sz="2800">
              <a:solidFill>
                <a:srgbClr val="555555"/>
              </a:solidFill>
              <a:latin typeface="__Roboto_095985"/>
            </a:endParaRPr>
          </a:p>
          <a:p>
            <a:pPr marL="457200" indent="-457200">
              <a:buFont typeface="Arial" panose="020B0604020202020204" pitchFamily="34" charset="0"/>
              <a:buChar char="•"/>
            </a:pPr>
            <a:r>
              <a:rPr lang="en-US" sz="2800">
                <a:solidFill>
                  <a:srgbClr val="555555"/>
                </a:solidFill>
                <a:latin typeface="__Roboto_095985"/>
              </a:rPr>
              <a:t>Abdomen hinchado y distendido</a:t>
            </a:r>
          </a:p>
          <a:p>
            <a:endParaRPr lang="en-US" sz="2800">
              <a:solidFill>
                <a:srgbClr val="555555"/>
              </a:solidFill>
              <a:latin typeface="__Roboto_095985"/>
            </a:endParaRPr>
          </a:p>
          <a:p>
            <a:pPr marL="457200" indent="-457200">
              <a:buFont typeface="Arial" panose="020B0604020202020204" pitchFamily="34" charset="0"/>
              <a:buChar char="•"/>
            </a:pPr>
            <a:r>
              <a:rPr lang="en-US" sz="2800">
                <a:solidFill>
                  <a:srgbClr val="555555"/>
                </a:solidFill>
                <a:latin typeface="__Roboto_095985"/>
              </a:rPr>
              <a:t> Nauseas y vomitos </a:t>
            </a:r>
          </a:p>
          <a:p>
            <a:endParaRPr lang="en-US" sz="2800">
              <a:solidFill>
                <a:srgbClr val="555555"/>
              </a:solidFill>
              <a:latin typeface="__Roboto_095985"/>
            </a:endParaRPr>
          </a:p>
          <a:p>
            <a:pPr marL="457200" indent="-457200">
              <a:buFont typeface="Arial" panose="020B0604020202020204" pitchFamily="34" charset="0"/>
              <a:buChar char="•"/>
            </a:pPr>
            <a:r>
              <a:rPr lang="en-US" sz="2800">
                <a:solidFill>
                  <a:srgbClr val="555555"/>
                </a:solidFill>
                <a:latin typeface="__Roboto_095985"/>
              </a:rPr>
              <a:t> Perdida del apetito </a:t>
            </a:r>
          </a:p>
          <a:p>
            <a:endParaRPr lang="en-US" sz="2800">
              <a:solidFill>
                <a:srgbClr val="555555"/>
              </a:solidFill>
              <a:latin typeface="__Roboto_095985"/>
            </a:endParaRPr>
          </a:p>
          <a:p>
            <a:pPr marL="457200" indent="-457200">
              <a:buFont typeface="Arial" panose="020B0604020202020204" pitchFamily="34" charset="0"/>
              <a:buChar char="•"/>
            </a:pPr>
            <a:r>
              <a:rPr lang="en-US" sz="2800">
                <a:solidFill>
                  <a:srgbClr val="555555"/>
                </a:solidFill>
                <a:latin typeface="__Roboto_095985"/>
              </a:rPr>
              <a:t> fiebre </a:t>
            </a:r>
          </a:p>
          <a:p>
            <a:endParaRPr lang="en-US" sz="2800">
              <a:solidFill>
                <a:srgbClr val="555555"/>
              </a:solidFill>
              <a:latin typeface="__Roboto_095985"/>
            </a:endParaRPr>
          </a:p>
          <a:p>
            <a:pPr marL="457200" indent="-457200">
              <a:buFont typeface="Arial" panose="020B0604020202020204" pitchFamily="34" charset="0"/>
              <a:buChar char="•"/>
            </a:pPr>
            <a:r>
              <a:rPr lang="en-US" sz="2800">
                <a:solidFill>
                  <a:srgbClr val="555555"/>
                </a:solidFill>
                <a:latin typeface="__Roboto_095985"/>
              </a:rPr>
              <a:t> Frecuencia cardíaca rápida </a:t>
            </a:r>
          </a:p>
          <a:p>
            <a:endParaRPr lang="en-US">
              <a:solidFill>
                <a:srgbClr val="555555"/>
              </a:solidFill>
              <a:latin typeface="__Roboto_095985"/>
            </a:endParaRPr>
          </a:p>
          <a:p>
            <a:endParaRPr lang="en-US">
              <a:solidFill>
                <a:srgbClr val="555555"/>
              </a:solidFill>
              <a:latin typeface="__Roboto_095985"/>
            </a:endParaRPr>
          </a:p>
          <a:p>
            <a:endParaRPr lang="en-US"/>
          </a:p>
        </p:txBody>
      </p:sp>
    </p:spTree>
    <p:extLst>
      <p:ext uri="{BB962C8B-B14F-4D97-AF65-F5344CB8AC3E}">
        <p14:creationId xmlns:p14="http://schemas.microsoft.com/office/powerpoint/2010/main" val="1341010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44754-3610-D3B5-2369-2AF794956CC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9D5D73C-38EF-0779-C17D-268CB20C3A6A}"/>
              </a:ext>
            </a:extLst>
          </p:cNvPr>
          <p:cNvSpPr/>
          <p:nvPr/>
        </p:nvSpPr>
        <p:spPr>
          <a:xfrm>
            <a:off x="-5244308" y="-3235275"/>
            <a:ext cx="9262102" cy="7282328"/>
          </a:xfrm>
          <a:custGeom>
            <a:avLst/>
            <a:gdLst/>
            <a:ahLst/>
            <a:cxnLst/>
            <a:rect l="l" t="t" r="r" b="b"/>
            <a:pathLst>
              <a:path w="9262102" h="7282328">
                <a:moveTo>
                  <a:pt x="0" y="0"/>
                </a:moveTo>
                <a:lnTo>
                  <a:pt x="9262102" y="0"/>
                </a:lnTo>
                <a:lnTo>
                  <a:pt x="9262102" y="7282328"/>
                </a:lnTo>
                <a:lnTo>
                  <a:pt x="0" y="72823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64760CC7-55A2-A389-B4F9-A6AA1A6CE95D}"/>
              </a:ext>
            </a:extLst>
          </p:cNvPr>
          <p:cNvSpPr txBox="1"/>
          <p:nvPr/>
        </p:nvSpPr>
        <p:spPr>
          <a:xfrm>
            <a:off x="3810000" y="2933700"/>
            <a:ext cx="10483516" cy="2554545"/>
          </a:xfrm>
          <a:prstGeom prst="rect">
            <a:avLst/>
          </a:prstGeom>
          <a:noFill/>
        </p:spPr>
        <p:txBody>
          <a:bodyPr wrap="square" rtlCol="0">
            <a:spAutoFit/>
          </a:bodyPr>
          <a:lstStyle/>
          <a:p>
            <a:pPr algn="ctr"/>
            <a:r>
              <a:rPr lang="en-US" sz="8000">
                <a:solidFill>
                  <a:schemeClr val="accent1">
                    <a:lumMod val="75000"/>
                  </a:schemeClr>
                </a:solidFill>
              </a:rPr>
              <a:t>¿Qué es la Clostridioides difficile (C. diff)? </a:t>
            </a:r>
          </a:p>
        </p:txBody>
      </p:sp>
      <p:pic>
        <p:nvPicPr>
          <p:cNvPr id="3" name="Picture 2">
            <a:extLst>
              <a:ext uri="{FF2B5EF4-FFF2-40B4-BE49-F238E27FC236}">
                <a16:creationId xmlns:a16="http://schemas.microsoft.com/office/drawing/2014/main" id="{AFF2CCE6-BB41-E19E-DA32-37DEF8F3DF91}"/>
              </a:ext>
            </a:extLst>
          </p:cNvPr>
          <p:cNvPicPr>
            <a:picLocks noChangeAspect="1"/>
          </p:cNvPicPr>
          <p:nvPr/>
        </p:nvPicPr>
        <p:blipFill>
          <a:blip r:embed="rId4"/>
          <a:stretch>
            <a:fillRect/>
          </a:stretch>
        </p:blipFill>
        <p:spPr>
          <a:xfrm>
            <a:off x="12949475" y="8871170"/>
            <a:ext cx="4468755" cy="774259"/>
          </a:xfrm>
          <a:prstGeom prst="rect">
            <a:avLst/>
          </a:prstGeom>
        </p:spPr>
      </p:pic>
    </p:spTree>
    <p:extLst>
      <p:ext uri="{BB962C8B-B14F-4D97-AF65-F5344CB8AC3E}">
        <p14:creationId xmlns:p14="http://schemas.microsoft.com/office/powerpoint/2010/main" val="3818558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37A48-9102-D59E-4A0B-26707B869A6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A936E37-A91B-8823-4243-6060D295FBAC}"/>
              </a:ext>
            </a:extLst>
          </p:cNvPr>
          <p:cNvSpPr/>
          <p:nvPr/>
        </p:nvSpPr>
        <p:spPr>
          <a:xfrm>
            <a:off x="-5244308" y="-3235275"/>
            <a:ext cx="9262102" cy="7282328"/>
          </a:xfrm>
          <a:custGeom>
            <a:avLst/>
            <a:gdLst/>
            <a:ahLst/>
            <a:cxnLst/>
            <a:rect l="l" t="t" r="r" b="b"/>
            <a:pathLst>
              <a:path w="9262102" h="7282328">
                <a:moveTo>
                  <a:pt x="0" y="0"/>
                </a:moveTo>
                <a:lnTo>
                  <a:pt x="9262102" y="0"/>
                </a:lnTo>
                <a:lnTo>
                  <a:pt x="9262102" y="7282328"/>
                </a:lnTo>
                <a:lnTo>
                  <a:pt x="0" y="72823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656A858F-6BEA-65A9-A561-ABF3DBE0505D}"/>
              </a:ext>
            </a:extLst>
          </p:cNvPr>
          <p:cNvSpPr txBox="1"/>
          <p:nvPr/>
        </p:nvSpPr>
        <p:spPr>
          <a:xfrm>
            <a:off x="3352800" y="2247900"/>
            <a:ext cx="11506200" cy="501675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0" i="0" u="sng" strike="noStrike" kern="1200" cap="none" spc="0" normalizeH="0" baseline="0" noProof="0">
              <a:ln>
                <a:noFill/>
              </a:ln>
              <a:solidFill>
                <a:srgbClr val="4F81BD">
                  <a:lumMod val="75000"/>
                </a:srgbClr>
              </a:solidFill>
              <a:effectLst/>
              <a:uLnTx/>
              <a:uFillTx/>
              <a:latin typeface="Calibri"/>
              <a:ea typeface="+mn-ea"/>
              <a:cs typeface="+mn-cs"/>
            </a:endParaRPr>
          </a:p>
          <a:p>
            <a:pPr algn="ctr">
              <a:defRPr/>
            </a:pPr>
            <a:r>
              <a:rPr lang="en-US" sz="8000" u="sng">
                <a:solidFill>
                  <a:srgbClr val="4F81BD"/>
                </a:solidFill>
                <a:latin typeface="Calibri"/>
              </a:rPr>
              <a:t>¿Cómo</a:t>
            </a:r>
            <a:r>
              <a:rPr lang="en-US" sz="8000">
                <a:solidFill>
                  <a:srgbClr val="4F81BD"/>
                </a:solidFill>
                <a:latin typeface="Calibri"/>
              </a:rPr>
              <a:t> limpiar y desinfectar el ambiente?</a:t>
            </a:r>
          </a:p>
          <a:p>
            <a:pPr algn="ctr">
              <a:defRPr/>
            </a:pPr>
            <a:endParaRPr lang="en-US" sz="8000">
              <a:solidFill>
                <a:srgbClr val="4F81BD"/>
              </a:solidFill>
              <a:ea typeface="Calibri"/>
              <a:cs typeface="Calibri"/>
            </a:endParaRPr>
          </a:p>
        </p:txBody>
      </p:sp>
      <p:pic>
        <p:nvPicPr>
          <p:cNvPr id="3" name="Picture 2">
            <a:extLst>
              <a:ext uri="{FF2B5EF4-FFF2-40B4-BE49-F238E27FC236}">
                <a16:creationId xmlns:a16="http://schemas.microsoft.com/office/drawing/2014/main" id="{45410593-838E-A3A2-0AA2-F342718659A6}"/>
              </a:ext>
            </a:extLst>
          </p:cNvPr>
          <p:cNvPicPr>
            <a:picLocks noChangeAspect="1"/>
          </p:cNvPicPr>
          <p:nvPr/>
        </p:nvPicPr>
        <p:blipFill>
          <a:blip r:embed="rId4"/>
          <a:stretch>
            <a:fillRect/>
          </a:stretch>
        </p:blipFill>
        <p:spPr>
          <a:xfrm>
            <a:off x="12997601" y="8991485"/>
            <a:ext cx="4468755" cy="774259"/>
          </a:xfrm>
          <a:prstGeom prst="rect">
            <a:avLst/>
          </a:prstGeom>
        </p:spPr>
      </p:pic>
    </p:spTree>
    <p:extLst>
      <p:ext uri="{BB962C8B-B14F-4D97-AF65-F5344CB8AC3E}">
        <p14:creationId xmlns:p14="http://schemas.microsoft.com/office/powerpoint/2010/main" val="557224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CF0FF-34B1-044F-9827-03BF5C8D6A4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2E742BC-E2EF-CAAD-98EA-BA8491A42EE9}"/>
              </a:ext>
            </a:extLst>
          </p:cNvPr>
          <p:cNvSpPr txBox="1"/>
          <p:nvPr/>
        </p:nvSpPr>
        <p:spPr>
          <a:xfrm>
            <a:off x="1347537" y="1276350"/>
            <a:ext cx="16297794"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4400">
              <a:ea typeface="Calibri"/>
              <a:cs typeface="Calibri"/>
            </a:endParaRPr>
          </a:p>
          <a:p>
            <a:pPr algn="ctr"/>
            <a:endParaRPr lang="en-US" sz="4400">
              <a:ea typeface="Calibri"/>
              <a:cs typeface="Calibri"/>
            </a:endParaRPr>
          </a:p>
          <a:p>
            <a:pPr algn="ctr"/>
            <a:endParaRPr lang="en-US" sz="4400">
              <a:ea typeface="Calibri"/>
              <a:cs typeface="Calibri"/>
            </a:endParaRPr>
          </a:p>
          <a:p>
            <a:pPr algn="ctr"/>
            <a:r>
              <a:rPr lang="es-ES" sz="4400">
                <a:ea typeface="Calibri"/>
                <a:cs typeface="Calibri"/>
              </a:rPr>
              <a:t>Las superficies deben estar limpias y los derrames de sustancias corporales deben gestionarse inmediatamente </a:t>
            </a:r>
            <a:r>
              <a:rPr lang="es-ES" sz="4400" b="1" u="sng">
                <a:solidFill>
                  <a:srgbClr val="FF0000"/>
                </a:solidFill>
                <a:ea typeface="Calibri"/>
                <a:cs typeface="Calibri"/>
              </a:rPr>
              <a:t>ANTES</a:t>
            </a:r>
            <a:r>
              <a:rPr lang="es-ES" sz="4400">
                <a:ea typeface="Calibri"/>
                <a:cs typeface="Calibri"/>
              </a:rPr>
              <a:t> de desinfectar.</a:t>
            </a:r>
          </a:p>
        </p:txBody>
      </p:sp>
      <p:pic>
        <p:nvPicPr>
          <p:cNvPr id="3" name="Picture 2">
            <a:extLst>
              <a:ext uri="{FF2B5EF4-FFF2-40B4-BE49-F238E27FC236}">
                <a16:creationId xmlns:a16="http://schemas.microsoft.com/office/drawing/2014/main" id="{583F47CC-F5E7-C462-C054-0F299AB1BB89}"/>
              </a:ext>
            </a:extLst>
          </p:cNvPr>
          <p:cNvPicPr>
            <a:picLocks noChangeAspect="1"/>
          </p:cNvPicPr>
          <p:nvPr/>
        </p:nvPicPr>
        <p:blipFill>
          <a:blip r:embed="rId2"/>
          <a:stretch>
            <a:fillRect/>
          </a:stretch>
        </p:blipFill>
        <p:spPr>
          <a:xfrm>
            <a:off x="13329472" y="8982382"/>
            <a:ext cx="4468755" cy="768163"/>
          </a:xfrm>
          <a:prstGeom prst="rect">
            <a:avLst/>
          </a:prstGeom>
        </p:spPr>
      </p:pic>
    </p:spTree>
    <p:extLst>
      <p:ext uri="{BB962C8B-B14F-4D97-AF65-F5344CB8AC3E}">
        <p14:creationId xmlns:p14="http://schemas.microsoft.com/office/powerpoint/2010/main" val="4237853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E1BAF-5EEC-B9B8-5090-0BEC9BED029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1071BCB-D823-14DE-9AB4-B752A8A3C9A0}"/>
              </a:ext>
            </a:extLst>
          </p:cNvPr>
          <p:cNvPicPr>
            <a:picLocks noChangeAspect="1"/>
          </p:cNvPicPr>
          <p:nvPr/>
        </p:nvPicPr>
        <p:blipFill>
          <a:blip r:embed="rId2"/>
          <a:stretch>
            <a:fillRect/>
          </a:stretch>
        </p:blipFill>
        <p:spPr>
          <a:xfrm>
            <a:off x="642669" y="322247"/>
            <a:ext cx="5947912" cy="9642506"/>
          </a:xfrm>
          <a:prstGeom prst="rect">
            <a:avLst/>
          </a:prstGeom>
        </p:spPr>
      </p:pic>
      <p:sp>
        <p:nvSpPr>
          <p:cNvPr id="2" name="TextBox 1">
            <a:extLst>
              <a:ext uri="{FF2B5EF4-FFF2-40B4-BE49-F238E27FC236}">
                <a16:creationId xmlns:a16="http://schemas.microsoft.com/office/drawing/2014/main" id="{3588D035-3893-950D-C4DE-04D20E95ECC9}"/>
              </a:ext>
            </a:extLst>
          </p:cNvPr>
          <p:cNvSpPr txBox="1"/>
          <p:nvPr/>
        </p:nvSpPr>
        <p:spPr>
          <a:xfrm>
            <a:off x="7194884" y="322247"/>
            <a:ext cx="9990457" cy="105875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Calibri"/>
                <a:ea typeface="+mn-ea"/>
                <a:cs typeface="+mn-cs"/>
              </a:rPr>
              <a:t>Desinfectar (después de la limpieza)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solidFill>
                  <a:srgbClr val="1B1B1B"/>
                </a:solidFill>
                <a:latin typeface="Calibri"/>
              </a:rPr>
              <a:t>A</a:t>
            </a:r>
            <a:r>
              <a:rPr kumimoji="0" lang="en-US" sz="3200" b="0" i="0" u="none" strike="noStrike" kern="1200" cap="none" spc="0" normalizeH="0" baseline="0" noProof="0">
                <a:ln>
                  <a:noFill/>
                </a:ln>
                <a:solidFill>
                  <a:srgbClr val="1B1B1B"/>
                </a:solidFill>
                <a:effectLst/>
                <a:uLnTx/>
                <a:uFillTx/>
                <a:latin typeface="Calibri"/>
                <a:ea typeface="+mn-ea"/>
                <a:cs typeface="+mn-cs"/>
              </a:rPr>
              <a:t>PA (Agencia de Protección Ambiental)– Los productos de la </a:t>
            </a:r>
            <a:r>
              <a:rPr kumimoji="0" lang="en-US" sz="3200" b="1" i="0" u="none" strike="noStrike" kern="1200" cap="none" spc="0" normalizeH="0" baseline="0" noProof="0">
                <a:ln>
                  <a:noFill/>
                </a:ln>
                <a:solidFill>
                  <a:srgbClr val="FF0000"/>
                </a:solidFill>
                <a:effectLst/>
                <a:uLnTx/>
                <a:uFillTx/>
                <a:latin typeface="Calibri"/>
                <a:ea typeface="+mn-ea"/>
                <a:cs typeface="+mn-cs"/>
              </a:rPr>
              <a:t>Lista K</a:t>
            </a:r>
            <a:r>
              <a:rPr kumimoji="0" lang="en-US" sz="3200" b="0" i="0" u="none" strike="noStrike" kern="1200" cap="none" spc="0" normalizeH="0" baseline="0" noProof="0">
                <a:ln>
                  <a:noFill/>
                </a:ln>
                <a:solidFill>
                  <a:srgbClr val="1B1B1B"/>
                </a:solidFill>
                <a:effectLst/>
                <a:uLnTx/>
                <a:uFillTx/>
                <a:latin typeface="Calibri"/>
                <a:ea typeface="+mn-ea"/>
                <a:cs typeface="+mn-cs"/>
              </a:rPr>
              <a:t> matan las esporas de </a:t>
            </a:r>
            <a:r>
              <a:rPr kumimoji="0" lang="en-US" sz="3200" b="0" i="1" u="none" strike="noStrike" kern="1200" cap="none" spc="0" normalizeH="0" baseline="0" noProof="0">
                <a:ln>
                  <a:noFill/>
                </a:ln>
                <a:solidFill>
                  <a:srgbClr val="1B1B1B"/>
                </a:solidFill>
                <a:effectLst/>
                <a:uLnTx/>
                <a:uFillTx/>
                <a:latin typeface="Calibri"/>
                <a:ea typeface="+mn-ea"/>
                <a:cs typeface="+mn-cs"/>
              </a:rPr>
              <a:t>Clostridioides difficile</a:t>
            </a:r>
            <a:r>
              <a:rPr kumimoji="0" lang="en-US" sz="3200" b="0" i="0" u="none" strike="noStrike" kern="1200" cap="none" spc="0" normalizeH="0" baseline="0" noProof="0">
                <a:ln>
                  <a:noFill/>
                </a:ln>
                <a:solidFill>
                  <a:srgbClr val="1B1B1B"/>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1B1B1B"/>
                </a:solidFill>
                <a:effectLst/>
                <a:uLnTx/>
                <a:uFillTx/>
                <a:latin typeface="Calibri"/>
                <a:ea typeface="+mn-ea"/>
                <a:cs typeface="+mn-cs"/>
              </a:rPr>
              <a:t>(</a:t>
            </a:r>
            <a:r>
              <a:rPr kumimoji="0" lang="en-US" sz="3200" b="0" i="1" u="none" strike="noStrike" kern="1200" cap="none" spc="0" normalizeH="0" baseline="0" noProof="0">
                <a:ln>
                  <a:noFill/>
                </a:ln>
                <a:solidFill>
                  <a:srgbClr val="1B1B1B"/>
                </a:solidFill>
                <a:effectLst/>
                <a:uLnTx/>
                <a:uFillTx/>
                <a:latin typeface="Calibri"/>
                <a:ea typeface="+mn-ea"/>
                <a:cs typeface="+mn-cs"/>
              </a:rPr>
              <a:t>C. diff</a:t>
            </a:r>
            <a:r>
              <a:rPr kumimoji="0" lang="en-US" sz="3200" b="0" i="0" u="none" strike="noStrike" kern="1200" cap="none" spc="0" normalizeH="0" baseline="0" noProof="0">
                <a:ln>
                  <a:noFill/>
                </a:ln>
                <a:solidFill>
                  <a:srgbClr val="1B1B1B"/>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1B1B1B"/>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1B1B1B"/>
                </a:solidFill>
                <a:latin typeface="Calibri"/>
              </a:rPr>
              <a:t>Como</a:t>
            </a:r>
            <a:r>
              <a:rPr kumimoji="0" lang="en-US" sz="3200" b="1" i="0" u="none" strike="noStrike" kern="1200" cap="none" spc="0" normalizeH="0" baseline="0" noProof="0">
                <a:ln>
                  <a:noFill/>
                </a:ln>
                <a:solidFill>
                  <a:srgbClr val="1B1B1B"/>
                </a:solidFill>
                <a:effectLst/>
                <a:uLnTx/>
                <a:uFillTx/>
                <a:latin typeface="Calibri"/>
                <a:ea typeface="+mn-ea"/>
                <a:cs typeface="+mn-cs"/>
              </a:rPr>
              <a:t> Usar los Productos de la </a:t>
            </a:r>
            <a:r>
              <a:rPr kumimoji="0" lang="en-US" sz="3200" b="1" i="0" u="none" strike="noStrike" kern="1200" cap="none" spc="0" normalizeH="0" baseline="0" noProof="0">
                <a:ln>
                  <a:noFill/>
                </a:ln>
                <a:solidFill>
                  <a:srgbClr val="FF0000"/>
                </a:solidFill>
                <a:effectLst/>
                <a:uLnTx/>
                <a:uFillTx/>
                <a:latin typeface="Calibri"/>
                <a:ea typeface="+mn-ea"/>
                <a:cs typeface="+mn-cs"/>
              </a:rPr>
              <a:t>Lista K</a:t>
            </a:r>
            <a:r>
              <a:rPr kumimoji="0" lang="en-US" sz="3200" b="1" i="0" u="none" strike="noStrike" kern="1200" cap="none" spc="0" normalizeH="0" baseline="0" noProof="0">
                <a:ln>
                  <a:noFill/>
                </a:ln>
                <a:solidFill>
                  <a:srgbClr val="1B1B1B"/>
                </a:solidFill>
                <a:effectLst/>
                <a:uLnTx/>
                <a:uFillTx/>
                <a:latin typeface="Calibri"/>
                <a:ea typeface="+mn-ea"/>
                <a:cs typeface="+mn-cs"/>
              </a:rPr>
              <a:t> Efectivamente.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B1B1B"/>
                </a:solidFill>
                <a:effectLst/>
                <a:uLnTx/>
                <a:uFillTx/>
                <a:latin typeface="Calibri"/>
                <a:ea typeface="+mn-ea"/>
                <a:cs typeface="+mn-cs"/>
              </a:rPr>
              <a:t>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srgbClr val="1B1B1B"/>
                </a:solidFill>
                <a:effectLst/>
                <a:uLnTx/>
                <a:uFillTx/>
                <a:latin typeface="Calibri"/>
                <a:ea typeface="+mn-ea"/>
                <a:cs typeface="+mn-cs"/>
              </a:rPr>
              <a:t>La eficacia de un producto puede cambiar según cómo lo utilice.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srgbClr val="1B1B1B"/>
                </a:solidFill>
                <a:effectLst/>
                <a:uLnTx/>
                <a:uFillTx/>
                <a:latin typeface="Calibri"/>
                <a:ea typeface="+mn-ea"/>
                <a:cs typeface="+mn-cs"/>
              </a:rPr>
              <a:t>Siga cuidadosamente las instrucciones de la etiquet</a:t>
            </a:r>
            <a:r>
              <a:rPr lang="en-US" sz="3200">
                <a:solidFill>
                  <a:srgbClr val="1B1B1B"/>
                </a:solidFill>
                <a:latin typeface="Calibri"/>
              </a:rPr>
              <a:t>a para </a:t>
            </a:r>
            <a:r>
              <a:rPr kumimoji="0" lang="en-US" sz="3200" b="0" i="1" u="none" strike="noStrike" kern="1200" cap="none" spc="0" normalizeH="0" baseline="0" noProof="0">
                <a:ln>
                  <a:noFill/>
                </a:ln>
                <a:solidFill>
                  <a:srgbClr val="1B1B1B"/>
                </a:solidFill>
                <a:effectLst/>
                <a:uLnTx/>
                <a:uFillTx/>
                <a:latin typeface="Calibri"/>
                <a:ea typeface="+mn-ea"/>
                <a:cs typeface="+mn-cs"/>
              </a:rPr>
              <a:t>Clostridioides difficile</a:t>
            </a:r>
            <a:r>
              <a:rPr kumimoji="0" lang="en-US" sz="3200" b="0" i="0" u="none" strike="noStrike" kern="1200" cap="none" spc="0" normalizeH="0" baseline="0" noProof="0">
                <a:ln>
                  <a:noFill/>
                </a:ln>
                <a:solidFill>
                  <a:srgbClr val="1B1B1B"/>
                </a:solidFill>
                <a:effectLst/>
                <a:uLnTx/>
                <a:uFillTx/>
                <a:latin typeface="Calibri"/>
                <a:ea typeface="+mn-ea"/>
                <a:cs typeface="+mn-cs"/>
              </a:rPr>
              <a:t> (</a:t>
            </a:r>
            <a:r>
              <a:rPr kumimoji="0" lang="en-US" sz="3200" b="0" i="1" u="none" strike="noStrike" kern="1200" cap="none" spc="0" normalizeH="0" baseline="0" noProof="0">
                <a:ln>
                  <a:noFill/>
                </a:ln>
                <a:solidFill>
                  <a:srgbClr val="1B1B1B"/>
                </a:solidFill>
                <a:effectLst/>
                <a:uLnTx/>
                <a:uFillTx/>
                <a:latin typeface="Calibri"/>
                <a:ea typeface="+mn-ea"/>
                <a:cs typeface="+mn-cs"/>
              </a:rPr>
              <a:t>C. diff</a:t>
            </a:r>
            <a:r>
              <a:rPr kumimoji="0" lang="en-US" sz="3200" b="0" i="0" u="none" strike="noStrike" kern="1200" cap="none" spc="0" normalizeH="0" baseline="0" noProof="0">
                <a:ln>
                  <a:noFill/>
                </a:ln>
                <a:solidFill>
                  <a:srgbClr val="1B1B1B"/>
                </a:solidFill>
                <a:effectLst/>
                <a:uLnTx/>
                <a:uFillTx/>
                <a:latin typeface="Calibri"/>
                <a:ea typeface="+mn-ea"/>
                <a:cs typeface="+mn-cs"/>
              </a:rPr>
              <a:t>) incluyendo el tiempo de contacto.</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srgbClr val="1B1B1B"/>
                </a:solidFill>
                <a:effectLst/>
                <a:uLnTx/>
                <a:uFillTx/>
                <a:latin typeface="Calibri"/>
                <a:ea typeface="+mn-ea"/>
                <a:cs typeface="+mn-cs"/>
              </a:rPr>
              <a:t>El tiempo de contacto es el tiempo que se debe aplicar el producto sobre la superficie para que sea efectivo.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solidFill>
                <a:prstClr val="black"/>
              </a:solidFill>
              <a:latin typeface="Calibri"/>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hlinkClick r:id="rId3"/>
              </a:rPr>
              <a:t>EPA’s Registered Antimicrobial Products Effective Against Clostridioides difficile (C. diff) Spores [List K] | US EPA</a:t>
            </a:r>
            <a:endParaRPr kumimoji="0" lang="en-US" sz="2000" b="0" i="0" u="none" strike="noStrike" kern="1200" cap="none" spc="0" normalizeH="0" baseline="0" noProof="0">
              <a:ln>
                <a:noFill/>
              </a:ln>
              <a:solidFill>
                <a:srgbClr val="1B1B1B"/>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1B1B1B"/>
              </a:solidFill>
              <a:effectLst/>
              <a:uLnTx/>
              <a:uFillTx/>
              <a:latin typeface="Merriweather Web"/>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B1B1B"/>
              </a:solidFill>
              <a:effectLst/>
              <a:uLnTx/>
              <a:uFillTx/>
              <a:latin typeface="Calibri"/>
              <a:ea typeface="+mn-ea"/>
              <a:cs typeface="+mn-cs"/>
            </a:endParaRPr>
          </a:p>
          <a:p>
            <a:pPr algn="ctr"/>
            <a:endParaRPr lang="en-US" sz="4400">
              <a:ea typeface="Calibri"/>
              <a:cs typeface="Calibri"/>
            </a:endParaRPr>
          </a:p>
        </p:txBody>
      </p:sp>
      <p:pic>
        <p:nvPicPr>
          <p:cNvPr id="3" name="Picture 2">
            <a:extLst>
              <a:ext uri="{FF2B5EF4-FFF2-40B4-BE49-F238E27FC236}">
                <a16:creationId xmlns:a16="http://schemas.microsoft.com/office/drawing/2014/main" id="{FD76E21D-C829-6790-6B92-76876272A66C}"/>
              </a:ext>
            </a:extLst>
          </p:cNvPr>
          <p:cNvPicPr>
            <a:picLocks noChangeAspect="1"/>
          </p:cNvPicPr>
          <p:nvPr/>
        </p:nvPicPr>
        <p:blipFill>
          <a:blip r:embed="rId4"/>
          <a:stretch>
            <a:fillRect/>
          </a:stretch>
        </p:blipFill>
        <p:spPr>
          <a:xfrm>
            <a:off x="13329472" y="8982382"/>
            <a:ext cx="4468755" cy="768163"/>
          </a:xfrm>
          <a:prstGeom prst="rect">
            <a:avLst/>
          </a:prstGeom>
        </p:spPr>
      </p:pic>
    </p:spTree>
    <p:extLst>
      <p:ext uri="{BB962C8B-B14F-4D97-AF65-F5344CB8AC3E}">
        <p14:creationId xmlns:p14="http://schemas.microsoft.com/office/powerpoint/2010/main" val="1026288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D4CC3-5501-DAAA-114A-419C79AC3A2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943DB03-EC59-9F08-C8F8-9DFF5F26C900}"/>
              </a:ext>
            </a:extLst>
          </p:cNvPr>
          <p:cNvSpPr txBox="1"/>
          <p:nvPr/>
        </p:nvSpPr>
        <p:spPr>
          <a:xfrm>
            <a:off x="9467850" y="495300"/>
            <a:ext cx="7143750" cy="5601533"/>
          </a:xfrm>
          <a:prstGeom prst="rect">
            <a:avLst/>
          </a:prstGeom>
          <a:noFill/>
        </p:spPr>
        <p:txBody>
          <a:bodyPr wrap="square">
            <a:spAutoFit/>
          </a:bodyPr>
          <a:lstStyle/>
          <a:p>
            <a:pPr algn="ctr"/>
            <a:r>
              <a:rPr lang="en-US" sz="3600" b="1" i="0" u="sng">
                <a:solidFill>
                  <a:srgbClr val="FF0000"/>
                </a:solidFill>
                <a:effectLst/>
                <a:latin typeface="Nunito" pitchFamily="2" charset="0"/>
              </a:rPr>
              <a:t>Etiqueta del </a:t>
            </a:r>
            <a:r>
              <a:rPr lang="en-US" sz="3600" b="1" i="0" u="sng" err="1">
                <a:solidFill>
                  <a:srgbClr val="FF0000"/>
                </a:solidFill>
                <a:effectLst/>
                <a:latin typeface="Nunito" pitchFamily="2" charset="0"/>
              </a:rPr>
              <a:t>Disinfectante</a:t>
            </a:r>
            <a:r>
              <a:rPr lang="en-US" sz="3600" b="1" i="0" u="sng">
                <a:solidFill>
                  <a:srgbClr val="FF0000"/>
                </a:solidFill>
                <a:effectLst/>
                <a:latin typeface="Nunito" pitchFamily="2" charset="0"/>
              </a:rPr>
              <a:t> </a:t>
            </a:r>
          </a:p>
          <a:p>
            <a:pPr algn="ctr"/>
            <a:endParaRPr lang="en-US" sz="1600" b="1" i="0" u="sng">
              <a:solidFill>
                <a:srgbClr val="FF0000"/>
              </a:solidFill>
              <a:effectLst/>
              <a:latin typeface="Nunito" pitchFamily="2" charset="0"/>
            </a:endParaRPr>
          </a:p>
          <a:p>
            <a:pPr marL="571500" indent="-571500" algn="ctr">
              <a:buFont typeface="Arial" panose="020B0604020202020204" pitchFamily="34" charset="0"/>
              <a:buChar char="•"/>
            </a:pPr>
            <a:r>
              <a:rPr lang="en-US" sz="3600" b="0" i="0">
                <a:solidFill>
                  <a:srgbClr val="1C1D1F"/>
                </a:solidFill>
                <a:effectLst/>
                <a:latin typeface="Nunito" pitchFamily="2" charset="0"/>
              </a:rPr>
              <a:t> Número de Registro de APA</a:t>
            </a:r>
          </a:p>
          <a:p>
            <a:pPr marL="571500" indent="-571500" algn="ctr">
              <a:buFont typeface="Arial" panose="020B0604020202020204" pitchFamily="34" charset="0"/>
              <a:buChar char="•"/>
            </a:pPr>
            <a:r>
              <a:rPr lang="en-US" sz="3600">
                <a:solidFill>
                  <a:srgbClr val="1C1D1F"/>
                </a:solidFill>
                <a:latin typeface="Nunito" pitchFamily="2" charset="0"/>
              </a:rPr>
              <a:t>Ingredientes Activos</a:t>
            </a:r>
            <a:endParaRPr lang="en-US" sz="3600" b="0" i="0">
              <a:solidFill>
                <a:srgbClr val="1C1D1F"/>
              </a:solidFill>
              <a:effectLst/>
              <a:latin typeface="Nunito" pitchFamily="2" charset="0"/>
            </a:endParaRPr>
          </a:p>
          <a:p>
            <a:pPr marL="571500" indent="-571500" algn="ctr">
              <a:buFont typeface="Arial" panose="020B0604020202020204" pitchFamily="34" charset="0"/>
              <a:buChar char="•"/>
            </a:pPr>
            <a:r>
              <a:rPr lang="en-US" sz="3600">
                <a:solidFill>
                  <a:srgbClr val="1C1D1F"/>
                </a:solidFill>
                <a:latin typeface="Nunito" pitchFamily="2" charset="0"/>
              </a:rPr>
              <a:t>Instrucciones de Uso</a:t>
            </a:r>
          </a:p>
          <a:p>
            <a:pPr marL="571500" indent="-571500" algn="ctr">
              <a:buFont typeface="Arial" panose="020B0604020202020204" pitchFamily="34" charset="0"/>
              <a:buChar char="•"/>
            </a:pPr>
            <a:r>
              <a:rPr lang="en-US" sz="3600">
                <a:solidFill>
                  <a:srgbClr val="1C1D1F"/>
                </a:solidFill>
                <a:latin typeface="Nunito" pitchFamily="2" charset="0"/>
              </a:rPr>
              <a:t>Precauciones y Advertencias</a:t>
            </a:r>
          </a:p>
          <a:p>
            <a:pPr marL="571500" indent="-571500" algn="ctr">
              <a:buFont typeface="Arial" panose="020B0604020202020204" pitchFamily="34" charset="0"/>
              <a:buChar char="•"/>
            </a:pPr>
            <a:r>
              <a:rPr lang="en-US" sz="3600">
                <a:solidFill>
                  <a:srgbClr val="1C1D1F"/>
                </a:solidFill>
                <a:latin typeface="Nunito" pitchFamily="2" charset="0"/>
              </a:rPr>
              <a:t>Primeros Auxilios</a:t>
            </a:r>
            <a:endParaRPr lang="en-US" sz="3600" b="0" i="0">
              <a:solidFill>
                <a:srgbClr val="1C1D1F"/>
              </a:solidFill>
              <a:effectLst/>
              <a:latin typeface="Nunito" pitchFamily="2" charset="0"/>
            </a:endParaRPr>
          </a:p>
          <a:p>
            <a:pPr marL="571500" indent="-571500" algn="ctr">
              <a:buFont typeface="Arial" panose="020B0604020202020204" pitchFamily="34" charset="0"/>
              <a:buChar char="•"/>
            </a:pPr>
            <a:r>
              <a:rPr lang="en-US" sz="3600">
                <a:solidFill>
                  <a:srgbClr val="1C1D1F"/>
                </a:solidFill>
                <a:latin typeface="Nunito" pitchFamily="2" charset="0"/>
              </a:rPr>
              <a:t>Almacenamiento y Eliminación</a:t>
            </a:r>
          </a:p>
          <a:p>
            <a:pPr marL="571500" indent="-571500" algn="ctr">
              <a:buFont typeface="Arial" panose="020B0604020202020204" pitchFamily="34" charset="0"/>
              <a:buChar char="•"/>
            </a:pPr>
            <a:r>
              <a:rPr lang="en-US" sz="3600" b="0" i="0">
                <a:solidFill>
                  <a:srgbClr val="1C1D1F"/>
                </a:solidFill>
                <a:effectLst/>
                <a:latin typeface="Nunito" pitchFamily="2" charset="0"/>
              </a:rPr>
              <a:t>Tiempo de C</a:t>
            </a:r>
            <a:r>
              <a:rPr lang="en-US" sz="3600">
                <a:solidFill>
                  <a:srgbClr val="1C1D1F"/>
                </a:solidFill>
                <a:latin typeface="Nunito" pitchFamily="2" charset="0"/>
              </a:rPr>
              <a:t>ontacto</a:t>
            </a:r>
            <a:endParaRPr lang="en-US" sz="3600" b="0" i="0">
              <a:solidFill>
                <a:srgbClr val="1C1D1F"/>
              </a:solidFill>
              <a:effectLst/>
              <a:latin typeface="Nunito" pitchFamily="2" charset="0"/>
            </a:endParaRPr>
          </a:p>
          <a:p>
            <a:endParaRPr lang="en-US" sz="3600">
              <a:solidFill>
                <a:srgbClr val="1C1D1F"/>
              </a:solidFill>
              <a:latin typeface="Nunito" pitchFamily="2" charset="0"/>
            </a:endParaRPr>
          </a:p>
          <a:p>
            <a:r>
              <a:rPr lang="en-US" b="0" i="0">
                <a:solidFill>
                  <a:srgbClr val="1C1D1F"/>
                </a:solidFill>
                <a:effectLst/>
                <a:latin typeface="Nunito" pitchFamily="2" charset="0"/>
              </a:rPr>
              <a:t>. </a:t>
            </a:r>
            <a:endParaRPr lang="en-US"/>
          </a:p>
        </p:txBody>
      </p:sp>
      <p:pic>
        <p:nvPicPr>
          <p:cNvPr id="7" name="Picture 6">
            <a:extLst>
              <a:ext uri="{FF2B5EF4-FFF2-40B4-BE49-F238E27FC236}">
                <a16:creationId xmlns:a16="http://schemas.microsoft.com/office/drawing/2014/main" id="{0E1CB362-5BA4-4906-60A4-658372650440}"/>
              </a:ext>
            </a:extLst>
          </p:cNvPr>
          <p:cNvPicPr>
            <a:picLocks noChangeAspect="1"/>
          </p:cNvPicPr>
          <p:nvPr/>
        </p:nvPicPr>
        <p:blipFill>
          <a:blip r:embed="rId2"/>
          <a:stretch>
            <a:fillRect/>
          </a:stretch>
        </p:blipFill>
        <p:spPr>
          <a:xfrm>
            <a:off x="13424722" y="9121868"/>
            <a:ext cx="4468755" cy="768163"/>
          </a:xfrm>
          <a:prstGeom prst="rect">
            <a:avLst/>
          </a:prstGeom>
        </p:spPr>
      </p:pic>
      <p:graphicFrame>
        <p:nvGraphicFramePr>
          <p:cNvPr id="2" name="Table 1">
            <a:extLst>
              <a:ext uri="{FF2B5EF4-FFF2-40B4-BE49-F238E27FC236}">
                <a16:creationId xmlns:a16="http://schemas.microsoft.com/office/drawing/2014/main" id="{D4A19111-F082-5E4D-677F-7B6B509D62F6}"/>
              </a:ext>
            </a:extLst>
          </p:cNvPr>
          <p:cNvGraphicFramePr>
            <a:graphicFrameLocks noGrp="1"/>
          </p:cNvGraphicFramePr>
          <p:nvPr>
            <p:extLst>
              <p:ext uri="{D42A27DB-BD31-4B8C-83A1-F6EECF244321}">
                <p14:modId xmlns:p14="http://schemas.microsoft.com/office/powerpoint/2010/main" val="2962347115"/>
              </p:ext>
            </p:extLst>
          </p:nvPr>
        </p:nvGraphicFramePr>
        <p:xfrm>
          <a:off x="10648725" y="5586982"/>
          <a:ext cx="6254228" cy="2763642"/>
        </p:xfrm>
        <a:graphic>
          <a:graphicData uri="http://schemas.openxmlformats.org/drawingml/2006/table">
            <a:tbl>
              <a:tblPr firstRow="1" firstCol="1" bandRow="1"/>
              <a:tblGrid>
                <a:gridCol w="3127114">
                  <a:extLst>
                    <a:ext uri="{9D8B030D-6E8A-4147-A177-3AD203B41FA5}">
                      <a16:colId xmlns:a16="http://schemas.microsoft.com/office/drawing/2014/main" val="3684824900"/>
                    </a:ext>
                  </a:extLst>
                </a:gridCol>
                <a:gridCol w="3127114">
                  <a:extLst>
                    <a:ext uri="{9D8B030D-6E8A-4147-A177-3AD203B41FA5}">
                      <a16:colId xmlns:a16="http://schemas.microsoft.com/office/drawing/2014/main" val="3335427260"/>
                    </a:ext>
                  </a:extLst>
                </a:gridCol>
              </a:tblGrid>
              <a:tr h="473242">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Tiempo de contacto en minutos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Tiempo de contacto en segundos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1326564"/>
                  </a:ext>
                </a:extLst>
              </a:tr>
              <a:tr h="447972">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0.17 minutos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10 segundos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3518899"/>
                  </a:ext>
                </a:extLst>
              </a:tr>
              <a:tr h="473242">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0.25 minutos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15 segundos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0816184"/>
                  </a:ext>
                </a:extLst>
              </a:tr>
              <a:tr h="447972">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0.5 minutos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30 segundos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5411241"/>
                  </a:ext>
                </a:extLst>
              </a:tr>
              <a:tr h="473242">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1 minuto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60 segundos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6874103"/>
                  </a:ext>
                </a:extLst>
              </a:tr>
              <a:tr h="447972">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1.5 minutos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90 segundos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0129559"/>
                  </a:ext>
                </a:extLst>
              </a:tr>
            </a:tbl>
          </a:graphicData>
        </a:graphic>
      </p:graphicFrame>
      <p:sp>
        <p:nvSpPr>
          <p:cNvPr id="5" name="Rectangle 1">
            <a:extLst>
              <a:ext uri="{FF2B5EF4-FFF2-40B4-BE49-F238E27FC236}">
                <a16:creationId xmlns:a16="http://schemas.microsoft.com/office/drawing/2014/main" id="{0808A8A6-560A-C3A8-C01C-D997D4B6A771}"/>
              </a:ext>
            </a:extLst>
          </p:cNvPr>
          <p:cNvSpPr>
            <a:spLocks noChangeArrowheads="1"/>
          </p:cNvSpPr>
          <p:nvPr/>
        </p:nvSpPr>
        <p:spPr bwMode="auto">
          <a:xfrm>
            <a:off x="10649044" y="5586506"/>
            <a:ext cx="61011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 name="Picture 5" descr="A poster of a bottle with text&#10;&#10;AI-generated content may be incorrect.">
            <a:extLst>
              <a:ext uri="{FF2B5EF4-FFF2-40B4-BE49-F238E27FC236}">
                <a16:creationId xmlns:a16="http://schemas.microsoft.com/office/drawing/2014/main" id="{D6683740-27B5-99FA-5541-1D01C1356EB6}"/>
              </a:ext>
            </a:extLst>
          </p:cNvPr>
          <p:cNvPicPr>
            <a:picLocks noChangeAspect="1"/>
          </p:cNvPicPr>
          <p:nvPr/>
        </p:nvPicPr>
        <p:blipFill>
          <a:blip r:embed="rId3"/>
          <a:stretch>
            <a:fillRect/>
          </a:stretch>
        </p:blipFill>
        <p:spPr>
          <a:xfrm>
            <a:off x="1176697" y="656596"/>
            <a:ext cx="6833737" cy="8822844"/>
          </a:xfrm>
          <a:prstGeom prst="rect">
            <a:avLst/>
          </a:prstGeom>
        </p:spPr>
      </p:pic>
    </p:spTree>
    <p:extLst>
      <p:ext uri="{BB962C8B-B14F-4D97-AF65-F5344CB8AC3E}">
        <p14:creationId xmlns:p14="http://schemas.microsoft.com/office/powerpoint/2010/main" val="3071031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B77BF-BAF2-5008-D40A-91C6C3E922C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F810FEA-366C-52F3-70D2-6950DD9541EB}"/>
              </a:ext>
            </a:extLst>
          </p:cNvPr>
          <p:cNvSpPr txBox="1"/>
          <p:nvPr/>
        </p:nvSpPr>
        <p:spPr>
          <a:xfrm>
            <a:off x="3733800" y="2038350"/>
            <a:ext cx="10344150" cy="6863417"/>
          </a:xfrm>
          <a:prstGeom prst="rect">
            <a:avLst/>
          </a:prstGeom>
          <a:noFill/>
        </p:spPr>
        <p:txBody>
          <a:bodyPr wrap="square" lIns="91440" tIns="45720" rIns="91440" bIns="45720" rtlCol="0" anchor="t">
            <a:spAutoFit/>
          </a:bodyPr>
          <a:lstStyle/>
          <a:p>
            <a:pPr algn="ctr">
              <a:defRPr/>
            </a:pPr>
            <a:r>
              <a:rPr lang="es-ES" sz="4400">
                <a:solidFill>
                  <a:srgbClr val="FF0000"/>
                </a:solidFill>
              </a:rPr>
              <a:t>Barrera: </a:t>
            </a:r>
            <a:r>
              <a:rPr lang="es-ES" sz="4400"/>
              <a:t>Limpieza y desinfección inadecuada de habitaciones y equipos.</a:t>
            </a:r>
          </a:p>
          <a:p>
            <a:pPr algn="ctr">
              <a:defRPr/>
            </a:pPr>
            <a:endParaRPr lang="en-US" sz="4400"/>
          </a:p>
          <a:p>
            <a:pPr algn="ctr">
              <a:defRPr/>
            </a:pPr>
            <a:r>
              <a:rPr lang="en-US" sz="4400">
                <a:solidFill>
                  <a:srgbClr val="FF0000"/>
                </a:solidFill>
              </a:rPr>
              <a:t>Estrategía</a:t>
            </a:r>
            <a:r>
              <a:rPr lang="en-US" sz="4400"/>
              <a:t>: </a:t>
            </a:r>
            <a:r>
              <a:rPr lang="es-ES" sz="4400"/>
              <a:t>Estandarizar y definir claramente los procedimientos de limpieza y desinfección:</a:t>
            </a:r>
          </a:p>
          <a:p>
            <a:pPr marL="571500" indent="-571500" algn="ctr">
              <a:buFont typeface="Arial" panose="020B0604020202020204" pitchFamily="34" charset="0"/>
              <a:buChar char="•"/>
              <a:defRPr/>
            </a:pPr>
            <a:r>
              <a:rPr lang="es-ES" sz="4400"/>
              <a:t>¿Quién es responsable de qué</a:t>
            </a:r>
            <a:r>
              <a:rPr lang="en-US" sz="4400"/>
              <a:t>?  </a:t>
            </a:r>
          </a:p>
          <a:p>
            <a:pPr marL="571500" indent="-571500" algn="ctr">
              <a:buFont typeface="Arial" panose="020B0604020202020204" pitchFamily="34" charset="0"/>
              <a:buChar char="•"/>
              <a:defRPr/>
            </a:pPr>
            <a:r>
              <a:rPr lang="en-US" sz="4400"/>
              <a:t>Educar a los responsables</a:t>
            </a:r>
          </a:p>
          <a:p>
            <a:pPr marL="571500" indent="-571500" algn="ctr">
              <a:buFont typeface="Arial" panose="020B0604020202020204" pitchFamily="34" charset="0"/>
              <a:buChar char="•"/>
              <a:defRPr/>
            </a:pPr>
            <a:r>
              <a:rPr lang="en-US" sz="4400"/>
              <a:t>Utilice listas de verificación.  </a:t>
            </a:r>
          </a:p>
          <a:p>
            <a:pPr marL="571500" indent="-571500" algn="ctr">
              <a:buFont typeface="Arial" panose="020B0604020202020204" pitchFamily="34" charset="0"/>
              <a:buChar char="•"/>
              <a:defRPr/>
            </a:pPr>
            <a:r>
              <a:rPr lang="en-US" sz="4400"/>
              <a:t>Utilice auditorias y comentarios.</a:t>
            </a:r>
            <a:endParaRPr lang="en-US" sz="4400">
              <a:solidFill>
                <a:srgbClr val="4F81BD"/>
              </a:solidFill>
              <a:ea typeface="Calibri"/>
              <a:cs typeface="Calibri"/>
            </a:endParaRPr>
          </a:p>
        </p:txBody>
      </p:sp>
      <p:pic>
        <p:nvPicPr>
          <p:cNvPr id="3" name="Picture 2">
            <a:extLst>
              <a:ext uri="{FF2B5EF4-FFF2-40B4-BE49-F238E27FC236}">
                <a16:creationId xmlns:a16="http://schemas.microsoft.com/office/drawing/2014/main" id="{F808FBB6-5855-0025-1D6D-3D64F8439D9F}"/>
              </a:ext>
            </a:extLst>
          </p:cNvPr>
          <p:cNvPicPr>
            <a:picLocks noChangeAspect="1"/>
          </p:cNvPicPr>
          <p:nvPr/>
        </p:nvPicPr>
        <p:blipFill>
          <a:blip r:embed="rId2"/>
          <a:stretch>
            <a:fillRect/>
          </a:stretch>
        </p:blipFill>
        <p:spPr>
          <a:xfrm>
            <a:off x="13196122" y="8988518"/>
            <a:ext cx="4468755" cy="768163"/>
          </a:xfrm>
          <a:prstGeom prst="rect">
            <a:avLst/>
          </a:prstGeom>
        </p:spPr>
      </p:pic>
    </p:spTree>
    <p:extLst>
      <p:ext uri="{BB962C8B-B14F-4D97-AF65-F5344CB8AC3E}">
        <p14:creationId xmlns:p14="http://schemas.microsoft.com/office/powerpoint/2010/main" val="2654976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F44A-B2A3-73A2-EAFB-C5AD348F0F3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71E591D-B799-4A38-1B75-E467662DE16D}"/>
              </a:ext>
            </a:extLst>
          </p:cNvPr>
          <p:cNvSpPr/>
          <p:nvPr/>
        </p:nvSpPr>
        <p:spPr>
          <a:xfrm>
            <a:off x="-5244308" y="-3235275"/>
            <a:ext cx="9262102" cy="7282328"/>
          </a:xfrm>
          <a:custGeom>
            <a:avLst/>
            <a:gdLst/>
            <a:ahLst/>
            <a:cxnLst/>
            <a:rect l="l" t="t" r="r" b="b"/>
            <a:pathLst>
              <a:path w="9262102" h="7282328">
                <a:moveTo>
                  <a:pt x="0" y="0"/>
                </a:moveTo>
                <a:lnTo>
                  <a:pt x="9262102" y="0"/>
                </a:lnTo>
                <a:lnTo>
                  <a:pt x="9262102" y="7282328"/>
                </a:lnTo>
                <a:lnTo>
                  <a:pt x="0" y="72823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8DD9AE0B-7B8C-9748-948F-BD41D24BC0D0}"/>
              </a:ext>
            </a:extLst>
          </p:cNvPr>
          <p:cNvSpPr txBox="1"/>
          <p:nvPr/>
        </p:nvSpPr>
        <p:spPr>
          <a:xfrm>
            <a:off x="3352800" y="2247900"/>
            <a:ext cx="11506200" cy="501675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0" i="0" u="sng" strike="noStrike" kern="1200" cap="none" spc="0" normalizeH="0" baseline="0" noProof="0">
              <a:ln>
                <a:noFill/>
              </a:ln>
              <a:solidFill>
                <a:srgbClr val="4F81BD">
                  <a:lumMod val="75000"/>
                </a:srgbClr>
              </a:solidFill>
              <a:effectLst/>
              <a:uLnTx/>
              <a:uFillTx/>
              <a:latin typeface="Calibri"/>
              <a:ea typeface="+mn-ea"/>
              <a:cs typeface="+mn-cs"/>
            </a:endParaRPr>
          </a:p>
          <a:p>
            <a:pPr algn="ctr">
              <a:defRPr/>
            </a:pPr>
            <a:r>
              <a:rPr lang="en-US" sz="8000" u="sng">
                <a:solidFill>
                  <a:srgbClr val="4F81BD"/>
                </a:solidFill>
                <a:latin typeface="Calibri"/>
              </a:rPr>
              <a:t>Conciencia sobre el uso de los Antibióticos</a:t>
            </a:r>
            <a:endParaRPr lang="en-US" sz="8000">
              <a:solidFill>
                <a:srgbClr val="4F81BD"/>
              </a:solidFill>
              <a:latin typeface="Calibri"/>
            </a:endParaRPr>
          </a:p>
          <a:p>
            <a:pPr algn="ctr">
              <a:defRPr/>
            </a:pPr>
            <a:endParaRPr lang="en-US" sz="8000">
              <a:solidFill>
                <a:srgbClr val="4F81BD"/>
              </a:solidFill>
              <a:ea typeface="Calibri"/>
              <a:cs typeface="Calibri"/>
            </a:endParaRPr>
          </a:p>
        </p:txBody>
      </p:sp>
      <p:pic>
        <p:nvPicPr>
          <p:cNvPr id="3" name="Picture 2">
            <a:extLst>
              <a:ext uri="{FF2B5EF4-FFF2-40B4-BE49-F238E27FC236}">
                <a16:creationId xmlns:a16="http://schemas.microsoft.com/office/drawing/2014/main" id="{7378EF89-48FF-0303-2532-BAABA18CB8D0}"/>
              </a:ext>
            </a:extLst>
          </p:cNvPr>
          <p:cNvPicPr>
            <a:picLocks noChangeAspect="1"/>
          </p:cNvPicPr>
          <p:nvPr/>
        </p:nvPicPr>
        <p:blipFill>
          <a:blip r:embed="rId4"/>
          <a:stretch>
            <a:fillRect/>
          </a:stretch>
        </p:blipFill>
        <p:spPr>
          <a:xfrm>
            <a:off x="13069790" y="8774917"/>
            <a:ext cx="4468755" cy="774259"/>
          </a:xfrm>
          <a:prstGeom prst="rect">
            <a:avLst/>
          </a:prstGeom>
        </p:spPr>
      </p:pic>
    </p:spTree>
    <p:extLst>
      <p:ext uri="{BB962C8B-B14F-4D97-AF65-F5344CB8AC3E}">
        <p14:creationId xmlns:p14="http://schemas.microsoft.com/office/powerpoint/2010/main" val="1408549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BDC14-DFAF-6A1C-A5E1-AD3E8E41131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DC1BB46-6678-7A53-8D61-0922ED0A7BA8}"/>
              </a:ext>
            </a:extLst>
          </p:cNvPr>
          <p:cNvPicPr>
            <a:picLocks noChangeAspect="1"/>
          </p:cNvPicPr>
          <p:nvPr/>
        </p:nvPicPr>
        <p:blipFill>
          <a:blip r:embed="rId2"/>
          <a:stretch>
            <a:fillRect/>
          </a:stretch>
        </p:blipFill>
        <p:spPr>
          <a:xfrm>
            <a:off x="9359153" y="1039694"/>
            <a:ext cx="8471648" cy="7700893"/>
          </a:xfrm>
          <a:prstGeom prst="rect">
            <a:avLst/>
          </a:prstGeom>
        </p:spPr>
      </p:pic>
      <p:sp>
        <p:nvSpPr>
          <p:cNvPr id="9" name="Title 8">
            <a:extLst>
              <a:ext uri="{FF2B5EF4-FFF2-40B4-BE49-F238E27FC236}">
                <a16:creationId xmlns:a16="http://schemas.microsoft.com/office/drawing/2014/main" id="{574B4D25-8BE2-EE37-687F-B794DDE32A43}"/>
              </a:ext>
            </a:extLst>
          </p:cNvPr>
          <p:cNvSpPr>
            <a:spLocks noGrp="1"/>
          </p:cNvSpPr>
          <p:nvPr>
            <p:ph type="title"/>
          </p:nvPr>
        </p:nvSpPr>
        <p:spPr>
          <a:xfrm>
            <a:off x="457200" y="1039694"/>
            <a:ext cx="8229600" cy="2873400"/>
          </a:xfrm>
        </p:spPr>
        <p:txBody>
          <a:bodyPr>
            <a:normAutofit/>
          </a:bodyPr>
          <a:lstStyle/>
          <a:p>
            <a:r>
              <a:rPr lang="en-US" b="1"/>
              <a:t>Antibiótico de alto riesgo </a:t>
            </a:r>
            <a:br>
              <a:rPr lang="en-US"/>
            </a:br>
            <a:r>
              <a:rPr lang="en-US"/>
              <a:t>Que son más propensos a predisponer a sus  pacientes a una infección por </a:t>
            </a:r>
            <a:r>
              <a:rPr lang="en-US" i="1"/>
              <a:t>C. diff </a:t>
            </a:r>
            <a:r>
              <a:rPr lang="en-US"/>
              <a:t>incluyen: </a:t>
            </a:r>
          </a:p>
        </p:txBody>
      </p:sp>
      <p:sp>
        <p:nvSpPr>
          <p:cNvPr id="10" name="Content Placeholder 9">
            <a:extLst>
              <a:ext uri="{FF2B5EF4-FFF2-40B4-BE49-F238E27FC236}">
                <a16:creationId xmlns:a16="http://schemas.microsoft.com/office/drawing/2014/main" id="{D9494166-0302-F4C8-7D1F-3F0BA2C1BCA0}"/>
              </a:ext>
            </a:extLst>
          </p:cNvPr>
          <p:cNvSpPr>
            <a:spLocks noGrp="1"/>
          </p:cNvSpPr>
          <p:nvPr>
            <p:ph idx="1"/>
          </p:nvPr>
        </p:nvSpPr>
        <p:spPr>
          <a:xfrm>
            <a:off x="457200" y="4679576"/>
            <a:ext cx="8229600" cy="4182035"/>
          </a:xfrm>
        </p:spPr>
        <p:txBody>
          <a:bodyPr>
            <a:normAutofit lnSpcReduction="10000"/>
          </a:bodyPr>
          <a:lstStyle/>
          <a:p>
            <a:r>
              <a:rPr lang="en-US"/>
              <a:t>Clindamicina </a:t>
            </a:r>
          </a:p>
          <a:p>
            <a:endParaRPr lang="en-US"/>
          </a:p>
          <a:p>
            <a:r>
              <a:rPr lang="en-US"/>
              <a:t>Fluoroquinolonas (ejemplo: ciprofloxacina, levofloxacina)</a:t>
            </a:r>
          </a:p>
          <a:p>
            <a:endParaRPr lang="en-US"/>
          </a:p>
          <a:p>
            <a:r>
              <a:rPr lang="en-US"/>
              <a:t>3ra y 4ta generación de cefalosporinas (ejemplo: cefepima, ceftriaxona, cefdinir, cefixima)</a:t>
            </a:r>
          </a:p>
        </p:txBody>
      </p:sp>
    </p:spTree>
    <p:extLst>
      <p:ext uri="{BB962C8B-B14F-4D97-AF65-F5344CB8AC3E}">
        <p14:creationId xmlns:p14="http://schemas.microsoft.com/office/powerpoint/2010/main" val="1026982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14A7B-0EAA-2198-AB1E-96BEB637C2D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7D097FC-4362-F170-E5F6-179DA07DE93C}"/>
              </a:ext>
            </a:extLst>
          </p:cNvPr>
          <p:cNvPicPr>
            <a:picLocks noChangeAspect="1"/>
          </p:cNvPicPr>
          <p:nvPr/>
        </p:nvPicPr>
        <p:blipFill>
          <a:blip r:embed="rId2"/>
          <a:stretch>
            <a:fillRect/>
          </a:stretch>
        </p:blipFill>
        <p:spPr>
          <a:xfrm>
            <a:off x="709613" y="1885950"/>
            <a:ext cx="5950796" cy="7372352"/>
          </a:xfrm>
          <a:prstGeom prst="rect">
            <a:avLst/>
          </a:prstGeom>
        </p:spPr>
      </p:pic>
      <p:sp>
        <p:nvSpPr>
          <p:cNvPr id="2" name="Title 1">
            <a:extLst>
              <a:ext uri="{FF2B5EF4-FFF2-40B4-BE49-F238E27FC236}">
                <a16:creationId xmlns:a16="http://schemas.microsoft.com/office/drawing/2014/main" id="{8E6EC505-AF00-1B36-E823-ED0E4E5FC29B}"/>
              </a:ext>
            </a:extLst>
          </p:cNvPr>
          <p:cNvSpPr>
            <a:spLocks noGrp="1"/>
          </p:cNvSpPr>
          <p:nvPr>
            <p:ph type="title"/>
          </p:nvPr>
        </p:nvSpPr>
        <p:spPr>
          <a:xfrm>
            <a:off x="709614" y="542924"/>
            <a:ext cx="16764000" cy="874713"/>
          </a:xfrm>
        </p:spPr>
        <p:txBody>
          <a:bodyPr/>
          <a:lstStyle/>
          <a:p>
            <a:r>
              <a:rPr lang="en-US"/>
              <a:t>Estratificación del riesgo de antibiótico.</a:t>
            </a:r>
          </a:p>
        </p:txBody>
      </p:sp>
      <p:sp>
        <p:nvSpPr>
          <p:cNvPr id="4" name="Content Placeholder 3">
            <a:extLst>
              <a:ext uri="{FF2B5EF4-FFF2-40B4-BE49-F238E27FC236}">
                <a16:creationId xmlns:a16="http://schemas.microsoft.com/office/drawing/2014/main" id="{85613C35-09AD-D744-C133-9E527395D657}"/>
              </a:ext>
            </a:extLst>
          </p:cNvPr>
          <p:cNvSpPr>
            <a:spLocks noGrp="1"/>
          </p:cNvSpPr>
          <p:nvPr>
            <p:ph idx="1"/>
          </p:nvPr>
        </p:nvSpPr>
        <p:spPr>
          <a:xfrm>
            <a:off x="7129463" y="1885950"/>
            <a:ext cx="10344150" cy="7372352"/>
          </a:xfrm>
        </p:spPr>
        <p:txBody>
          <a:bodyPr>
            <a:normAutofit fontScale="92500" lnSpcReduction="10000"/>
          </a:bodyPr>
          <a:lstStyle/>
          <a:p>
            <a:r>
              <a:rPr lang="en-US"/>
              <a:t>Second-third generation: Segunda - tercera generación </a:t>
            </a:r>
          </a:p>
          <a:p>
            <a:r>
              <a:rPr lang="en-US" sz="2400"/>
              <a:t>Cephalosporins: Cefalosporinas </a:t>
            </a:r>
          </a:p>
          <a:p>
            <a:r>
              <a:rPr lang="en-US" sz="2400"/>
              <a:t>Clindamycin: Clindamicina </a:t>
            </a:r>
          </a:p>
          <a:p>
            <a:r>
              <a:rPr lang="en-US" sz="2400"/>
              <a:t>Fluoroquinolones: Fluoroquinolonas  </a:t>
            </a:r>
          </a:p>
          <a:p>
            <a:endParaRPr lang="en-US" sz="2400"/>
          </a:p>
          <a:p>
            <a:r>
              <a:rPr lang="en-US" sz="2400" b="1"/>
              <a:t>High: Alta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Clindamycin: Clindamicina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Fluoroquinolones: Fluoroquinolonas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a:solidFill>
                  <a:prstClr val="black"/>
                </a:solidFill>
                <a:latin typeface="Calibri"/>
              </a:rPr>
              <a:t>Cefepime: </a:t>
            </a:r>
            <a:r>
              <a:rPr kumimoji="0" lang="en-US" sz="2000" b="0" i="0" u="none" strike="noStrike" kern="1200" cap="none" spc="0" normalizeH="0" baseline="0" noProof="0">
                <a:ln>
                  <a:noFill/>
                </a:ln>
                <a:solidFill>
                  <a:prstClr val="black"/>
                </a:solidFill>
                <a:effectLst/>
                <a:uLnTx/>
                <a:uFillTx/>
                <a:latin typeface="Calibri"/>
                <a:ea typeface="+mn-ea"/>
                <a:cs typeface="+mn-cs"/>
              </a:rPr>
              <a:t> Cefepima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a:solidFill>
                  <a:prstClr val="black"/>
                </a:solidFill>
                <a:latin typeface="Calibri"/>
              </a:rPr>
              <a:t>Ceftriaxone: Ceftriaxona </a:t>
            </a:r>
            <a:r>
              <a:rPr kumimoji="0" lang="en-US" sz="2000" b="0" i="0" u="none" strike="noStrike" kern="1200" cap="none" spc="0" normalizeH="0" baseline="0" noProof="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a:solidFill>
                  <a:prstClr val="black"/>
                </a:solidFill>
                <a:latin typeface="Calibri"/>
              </a:rPr>
              <a:t>Cefoxitin: Cefoxitina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Cefdi</a:t>
            </a:r>
            <a:r>
              <a:rPr lang="en-US" sz="2000" err="1">
                <a:solidFill>
                  <a:prstClr val="black"/>
                </a:solidFill>
                <a:latin typeface="Calibri"/>
              </a:rPr>
              <a:t>nir</a:t>
            </a:r>
            <a:r>
              <a:rPr lang="en-US" sz="2000">
                <a:solidFill>
                  <a:prstClr val="black"/>
                </a:solidFill>
                <a:latin typeface="Calibri"/>
              </a:rPr>
              <a:t>: Cefdinir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Meropenem: Meropenem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a:solidFill>
                  <a:prstClr val="black"/>
                </a:solidFill>
                <a:latin typeface="Calibri"/>
              </a:rPr>
              <a:t>Ertapenem:  </a:t>
            </a:r>
            <a:r>
              <a:rPr kumimoji="0" lang="en-US" sz="2000" b="0" i="0" u="none" strike="noStrike" kern="1200" cap="none" spc="0" normalizeH="0" baseline="0" noProof="0">
                <a:ln>
                  <a:noFill/>
                </a:ln>
                <a:solidFill>
                  <a:prstClr val="black"/>
                </a:solidFill>
                <a:effectLst/>
                <a:uLnTx/>
                <a:uFillTx/>
                <a:latin typeface="Calibri"/>
                <a:ea typeface="+mn-ea"/>
                <a:cs typeface="+mn-cs"/>
              </a:rPr>
              <a:t>Ertapenem </a:t>
            </a:r>
          </a:p>
          <a:p>
            <a:endParaRPr lang="en-US" sz="2400"/>
          </a:p>
          <a:p>
            <a:endParaRPr lang="en-US" sz="2400"/>
          </a:p>
          <a:p>
            <a:r>
              <a:rPr lang="en-US" sz="2400" b="1"/>
              <a:t>Class: clase                                                     Associated with c. diff – asociado con c. diff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Clindamycin: Clindamicina                                       very common: muy común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Cephalosporins: Cefalosporinas                              very common: muy común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Fluoroquinolones: Fluoroquinolonas                      very common: muy común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a:p>
            <a:endParaRPr lang="en-US" sz="2400"/>
          </a:p>
          <a:p>
            <a:endParaRPr lang="en-US" sz="2400"/>
          </a:p>
          <a:p>
            <a:endParaRPr lang="en-US"/>
          </a:p>
        </p:txBody>
      </p:sp>
    </p:spTree>
    <p:extLst>
      <p:ext uri="{BB962C8B-B14F-4D97-AF65-F5344CB8AC3E}">
        <p14:creationId xmlns:p14="http://schemas.microsoft.com/office/powerpoint/2010/main" val="3981101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83212-E598-4C4B-1F45-92BE5D63FB7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28C1863-E7DB-F33F-606E-31F095F01DEA}"/>
              </a:ext>
            </a:extLst>
          </p:cNvPr>
          <p:cNvPicPr>
            <a:picLocks noChangeAspect="1"/>
          </p:cNvPicPr>
          <p:nvPr/>
        </p:nvPicPr>
        <p:blipFill>
          <a:blip r:embed="rId3"/>
          <a:stretch>
            <a:fillRect/>
          </a:stretch>
        </p:blipFill>
        <p:spPr>
          <a:xfrm>
            <a:off x="874060" y="1223683"/>
            <a:ext cx="6891294" cy="8068236"/>
          </a:xfrm>
          <a:prstGeom prst="rect">
            <a:avLst/>
          </a:prstGeom>
        </p:spPr>
      </p:pic>
      <p:sp>
        <p:nvSpPr>
          <p:cNvPr id="2" name="Title 1">
            <a:extLst>
              <a:ext uri="{FF2B5EF4-FFF2-40B4-BE49-F238E27FC236}">
                <a16:creationId xmlns:a16="http://schemas.microsoft.com/office/drawing/2014/main" id="{2FD17886-65CA-F612-D1B1-AE1AD83ABBB3}"/>
              </a:ext>
            </a:extLst>
          </p:cNvPr>
          <p:cNvSpPr>
            <a:spLocks noGrp="1"/>
          </p:cNvSpPr>
          <p:nvPr>
            <p:ph type="title"/>
          </p:nvPr>
        </p:nvSpPr>
        <p:spPr>
          <a:xfrm>
            <a:off x="8458200" y="739589"/>
            <a:ext cx="8955740" cy="1310062"/>
          </a:xfrm>
        </p:spPr>
        <p:txBody>
          <a:bodyPr>
            <a:normAutofit fontScale="90000"/>
          </a:bodyPr>
          <a:lstStyle/>
          <a:p>
            <a:r>
              <a:rPr lang="en-US"/>
              <a:t>Medicare Parte D</a:t>
            </a:r>
            <a:br>
              <a:rPr lang="en-US"/>
            </a:br>
            <a:r>
              <a:rPr lang="en-US"/>
              <a:t>Prescripción de Antibióticos, 2021</a:t>
            </a:r>
          </a:p>
        </p:txBody>
      </p:sp>
      <p:sp>
        <p:nvSpPr>
          <p:cNvPr id="3" name="Content Placeholder 2">
            <a:extLst>
              <a:ext uri="{FF2B5EF4-FFF2-40B4-BE49-F238E27FC236}">
                <a16:creationId xmlns:a16="http://schemas.microsoft.com/office/drawing/2014/main" id="{F33619FF-03A0-1D78-EDB6-B0F815E7C181}"/>
              </a:ext>
            </a:extLst>
          </p:cNvPr>
          <p:cNvSpPr>
            <a:spLocks noGrp="1"/>
          </p:cNvSpPr>
          <p:nvPr>
            <p:ph idx="1"/>
          </p:nvPr>
        </p:nvSpPr>
        <p:spPr>
          <a:xfrm>
            <a:off x="8458200" y="3106271"/>
            <a:ext cx="8955740" cy="6185647"/>
          </a:xfrm>
        </p:spPr>
        <p:txBody>
          <a:bodyPr/>
          <a:lstStyle/>
          <a:p>
            <a:r>
              <a:rPr lang="en-US"/>
              <a:t>3ra generación de cefalosporinas</a:t>
            </a:r>
          </a:p>
          <a:p>
            <a:endParaRPr lang="en-US"/>
          </a:p>
          <a:p>
            <a:r>
              <a:rPr lang="en-US"/>
              <a:t>Clindamicina </a:t>
            </a:r>
          </a:p>
          <a:p>
            <a:endParaRPr lang="en-US"/>
          </a:p>
          <a:p>
            <a:r>
              <a:rPr lang="en-US"/>
              <a:t>Fluoroquinolonas  </a:t>
            </a:r>
          </a:p>
          <a:p>
            <a:endParaRPr lang="en-US"/>
          </a:p>
        </p:txBody>
      </p:sp>
    </p:spTree>
    <p:extLst>
      <p:ext uri="{BB962C8B-B14F-4D97-AF65-F5344CB8AC3E}">
        <p14:creationId xmlns:p14="http://schemas.microsoft.com/office/powerpoint/2010/main" val="670738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96098-08B9-4DA6-109D-BF3DB36711E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B243ABC-F21F-CBA8-631D-A58E0FD46B4E}"/>
              </a:ext>
            </a:extLst>
          </p:cNvPr>
          <p:cNvPicPr>
            <a:picLocks noChangeAspect="1"/>
          </p:cNvPicPr>
          <p:nvPr/>
        </p:nvPicPr>
        <p:blipFill>
          <a:blip r:embed="rId2"/>
          <a:stretch>
            <a:fillRect/>
          </a:stretch>
        </p:blipFill>
        <p:spPr>
          <a:xfrm>
            <a:off x="962526" y="553797"/>
            <a:ext cx="7028803" cy="9179406"/>
          </a:xfrm>
          <a:prstGeom prst="rect">
            <a:avLst/>
          </a:prstGeom>
        </p:spPr>
      </p:pic>
      <p:sp>
        <p:nvSpPr>
          <p:cNvPr id="4" name="TextBox 3">
            <a:extLst>
              <a:ext uri="{FF2B5EF4-FFF2-40B4-BE49-F238E27FC236}">
                <a16:creationId xmlns:a16="http://schemas.microsoft.com/office/drawing/2014/main" id="{FA3F5ED4-7E6D-B72F-4DB7-40DF1522F3DC}"/>
              </a:ext>
            </a:extLst>
          </p:cNvPr>
          <p:cNvSpPr txBox="1"/>
          <p:nvPr/>
        </p:nvSpPr>
        <p:spPr>
          <a:xfrm>
            <a:off x="8686800" y="553797"/>
            <a:ext cx="8996124" cy="8094524"/>
          </a:xfrm>
          <a:prstGeom prst="rect">
            <a:avLst/>
          </a:prstGeom>
          <a:noFill/>
        </p:spPr>
        <p:txBody>
          <a:bodyPr wrap="square" rtlCol="0">
            <a:spAutoFit/>
          </a:bodyPr>
          <a:lstStyle/>
          <a:p>
            <a:endParaRPr lang="en-US" sz="4400"/>
          </a:p>
          <a:p>
            <a:r>
              <a:rPr lang="es-ES" sz="4400"/>
              <a:t>Como trabajador de salud de primera línea, usted desempeña un papel importante en la lucha contra la resistencia a los antimicrobianos.</a:t>
            </a:r>
          </a:p>
          <a:p>
            <a:endParaRPr lang="es-ES" sz="4400"/>
          </a:p>
          <a:p>
            <a:r>
              <a:rPr lang="es-ES" sz="4000"/>
              <a:t>Cuando practica el control de infecciones, evita que los gérmenes resistentes:</a:t>
            </a:r>
            <a:endParaRPr lang="en-US" sz="4000"/>
          </a:p>
          <a:p>
            <a:pPr marL="571500" indent="-571500" algn="ctr">
              <a:buFont typeface="Arial" panose="020B0604020202020204" pitchFamily="34" charset="0"/>
              <a:buChar char="•"/>
            </a:pPr>
            <a:r>
              <a:rPr lang="en-US" sz="4400"/>
              <a:t>Entren al cuerpo.</a:t>
            </a:r>
          </a:p>
          <a:p>
            <a:pPr marL="571500" indent="-571500" algn="ctr">
              <a:buFont typeface="Arial" panose="020B0604020202020204" pitchFamily="34" charset="0"/>
              <a:buChar char="•"/>
            </a:pPr>
            <a:r>
              <a:rPr lang="en-US" sz="4400"/>
              <a:t>Se propaguen a otras personas.</a:t>
            </a:r>
          </a:p>
          <a:p>
            <a:pPr marL="571500" indent="-571500" algn="ctr">
              <a:buFont typeface="Arial" panose="020B0604020202020204" pitchFamily="34" charset="0"/>
              <a:buChar char="•"/>
            </a:pPr>
            <a:r>
              <a:rPr lang="en-US" sz="4400"/>
              <a:t>Se muevan con los pacientes.</a:t>
            </a:r>
          </a:p>
          <a:p>
            <a:pPr marL="571500" indent="-571500" algn="ctr">
              <a:buFont typeface="Arial" panose="020B0604020202020204" pitchFamily="34" charset="0"/>
              <a:buChar char="•"/>
            </a:pPr>
            <a:r>
              <a:rPr lang="en-US" sz="4400"/>
              <a:t>Se propaguen en la comunidad.</a:t>
            </a:r>
          </a:p>
        </p:txBody>
      </p:sp>
      <p:pic>
        <p:nvPicPr>
          <p:cNvPr id="6" name="Picture 5">
            <a:extLst>
              <a:ext uri="{FF2B5EF4-FFF2-40B4-BE49-F238E27FC236}">
                <a16:creationId xmlns:a16="http://schemas.microsoft.com/office/drawing/2014/main" id="{76926573-076C-83F3-6CC8-8897E9D0E22A}"/>
              </a:ext>
            </a:extLst>
          </p:cNvPr>
          <p:cNvPicPr>
            <a:picLocks noChangeAspect="1"/>
          </p:cNvPicPr>
          <p:nvPr/>
        </p:nvPicPr>
        <p:blipFill>
          <a:blip r:embed="rId3"/>
          <a:stretch>
            <a:fillRect/>
          </a:stretch>
        </p:blipFill>
        <p:spPr>
          <a:xfrm>
            <a:off x="13214169" y="9025118"/>
            <a:ext cx="4468755" cy="774259"/>
          </a:xfrm>
          <a:prstGeom prst="rect">
            <a:avLst/>
          </a:prstGeom>
        </p:spPr>
      </p:pic>
    </p:spTree>
    <p:extLst>
      <p:ext uri="{BB962C8B-B14F-4D97-AF65-F5344CB8AC3E}">
        <p14:creationId xmlns:p14="http://schemas.microsoft.com/office/powerpoint/2010/main" val="1869864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5EDDA-6566-D62C-B067-D7FD2A2A735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4232C6F-8A8C-5871-A120-339E62EBA82A}"/>
              </a:ext>
            </a:extLst>
          </p:cNvPr>
          <p:cNvSpPr/>
          <p:nvPr/>
        </p:nvSpPr>
        <p:spPr>
          <a:xfrm>
            <a:off x="-5244308" y="-3235275"/>
            <a:ext cx="9262102" cy="7282328"/>
          </a:xfrm>
          <a:custGeom>
            <a:avLst/>
            <a:gdLst/>
            <a:ahLst/>
            <a:cxnLst/>
            <a:rect l="l" t="t" r="r" b="b"/>
            <a:pathLst>
              <a:path w="9262102" h="7282328">
                <a:moveTo>
                  <a:pt x="0" y="0"/>
                </a:moveTo>
                <a:lnTo>
                  <a:pt x="9262102" y="0"/>
                </a:lnTo>
                <a:lnTo>
                  <a:pt x="9262102" y="7282328"/>
                </a:lnTo>
                <a:lnTo>
                  <a:pt x="0" y="72823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aphicFrame>
        <p:nvGraphicFramePr>
          <p:cNvPr id="9" name="TextBox 3">
            <a:extLst>
              <a:ext uri="{FF2B5EF4-FFF2-40B4-BE49-F238E27FC236}">
                <a16:creationId xmlns:a16="http://schemas.microsoft.com/office/drawing/2014/main" id="{B347A70B-274C-1A02-A503-EBE46D2741CB}"/>
              </a:ext>
            </a:extLst>
          </p:cNvPr>
          <p:cNvGraphicFramePr/>
          <p:nvPr>
            <p:extLst>
              <p:ext uri="{D42A27DB-BD31-4B8C-83A1-F6EECF244321}">
                <p14:modId xmlns:p14="http://schemas.microsoft.com/office/powerpoint/2010/main" val="2049846683"/>
              </p:ext>
            </p:extLst>
          </p:nvPr>
        </p:nvGraphicFramePr>
        <p:xfrm>
          <a:off x="2971800" y="2171700"/>
          <a:ext cx="12344400" cy="632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342DC5E1-778F-BEFC-84A7-E052CDEE70C0}"/>
              </a:ext>
            </a:extLst>
          </p:cNvPr>
          <p:cNvPicPr>
            <a:picLocks noChangeAspect="1"/>
          </p:cNvPicPr>
          <p:nvPr/>
        </p:nvPicPr>
        <p:blipFill>
          <a:blip r:embed="rId9"/>
          <a:stretch>
            <a:fillRect/>
          </a:stretch>
        </p:blipFill>
        <p:spPr>
          <a:xfrm>
            <a:off x="13081822" y="8895234"/>
            <a:ext cx="4468755" cy="774259"/>
          </a:xfrm>
          <a:prstGeom prst="rect">
            <a:avLst/>
          </a:prstGeom>
        </p:spPr>
      </p:pic>
    </p:spTree>
    <p:extLst>
      <p:ext uri="{BB962C8B-B14F-4D97-AF65-F5344CB8AC3E}">
        <p14:creationId xmlns:p14="http://schemas.microsoft.com/office/powerpoint/2010/main" val="2602702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9A698-4C18-0496-48F6-603F5472F05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66D228B-0B28-76F1-A55C-3BCC431D1AB1}"/>
              </a:ext>
            </a:extLst>
          </p:cNvPr>
          <p:cNvPicPr>
            <a:picLocks noChangeAspect="1"/>
          </p:cNvPicPr>
          <p:nvPr/>
        </p:nvPicPr>
        <p:blipFill>
          <a:blip r:embed="rId2"/>
          <a:stretch>
            <a:fillRect/>
          </a:stretch>
        </p:blipFill>
        <p:spPr>
          <a:xfrm>
            <a:off x="13071123" y="9137870"/>
            <a:ext cx="4468755" cy="774259"/>
          </a:xfrm>
          <a:prstGeom prst="rect">
            <a:avLst/>
          </a:prstGeom>
        </p:spPr>
      </p:pic>
      <p:sp>
        <p:nvSpPr>
          <p:cNvPr id="10" name="TextBox 9">
            <a:extLst>
              <a:ext uri="{FF2B5EF4-FFF2-40B4-BE49-F238E27FC236}">
                <a16:creationId xmlns:a16="http://schemas.microsoft.com/office/drawing/2014/main" id="{C02C6E3B-E3FC-2F57-3455-5D50521F5A03}"/>
              </a:ext>
            </a:extLst>
          </p:cNvPr>
          <p:cNvSpPr txBox="1"/>
          <p:nvPr/>
        </p:nvSpPr>
        <p:spPr>
          <a:xfrm>
            <a:off x="3352800" y="3257550"/>
            <a:ext cx="11353800" cy="2308324"/>
          </a:xfrm>
          <a:prstGeom prst="rect">
            <a:avLst/>
          </a:prstGeom>
          <a:noFill/>
        </p:spPr>
        <p:txBody>
          <a:bodyPr wrap="square">
            <a:spAutoFit/>
          </a:bodyPr>
          <a:lstStyle/>
          <a:p>
            <a:pPr algn="ctr"/>
            <a:endParaRPr lang="en-US" sz="4800">
              <a:hlinkClick r:id="rId3"/>
            </a:endParaRPr>
          </a:p>
          <a:p>
            <a:pPr algn="ctr"/>
            <a:endParaRPr lang="en-US" sz="4800">
              <a:hlinkClick r:id="rId3"/>
            </a:endParaRPr>
          </a:p>
          <a:p>
            <a:pPr algn="ctr"/>
            <a:r>
              <a:rPr lang="en-US" sz="4800">
                <a:hlinkClick r:id="rId3"/>
              </a:rPr>
              <a:t>El Dilema de la Diarrea</a:t>
            </a:r>
            <a:endParaRPr lang="en-US" sz="4800"/>
          </a:p>
        </p:txBody>
      </p:sp>
      <p:sp>
        <p:nvSpPr>
          <p:cNvPr id="11" name="TextBox 10">
            <a:extLst>
              <a:ext uri="{FF2B5EF4-FFF2-40B4-BE49-F238E27FC236}">
                <a16:creationId xmlns:a16="http://schemas.microsoft.com/office/drawing/2014/main" id="{39E63732-D393-8D4B-C6FE-A4ADF2CB0302}"/>
              </a:ext>
            </a:extLst>
          </p:cNvPr>
          <p:cNvSpPr txBox="1"/>
          <p:nvPr/>
        </p:nvSpPr>
        <p:spPr>
          <a:xfrm>
            <a:off x="1714500" y="1257300"/>
            <a:ext cx="14859000" cy="2123658"/>
          </a:xfrm>
          <a:prstGeom prst="rect">
            <a:avLst/>
          </a:prstGeom>
          <a:noFill/>
        </p:spPr>
        <p:txBody>
          <a:bodyPr wrap="square" rtlCol="0">
            <a:spAutoFit/>
          </a:bodyPr>
          <a:lstStyle/>
          <a:p>
            <a:pPr algn="ctr"/>
            <a:r>
              <a:rPr lang="en-US" sz="6600">
                <a:solidFill>
                  <a:srgbClr val="0070C0"/>
                </a:solidFill>
              </a:rPr>
              <a:t>Aprendizaje Interactivo – El Dilema de la Diarrea</a:t>
            </a:r>
          </a:p>
        </p:txBody>
      </p:sp>
    </p:spTree>
    <p:extLst>
      <p:ext uri="{BB962C8B-B14F-4D97-AF65-F5344CB8AC3E}">
        <p14:creationId xmlns:p14="http://schemas.microsoft.com/office/powerpoint/2010/main" val="3647804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4DCBA-7844-9173-8C40-A7CCB653FEA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229F61E-C74E-6499-B665-7C7B95D971C3}"/>
              </a:ext>
            </a:extLst>
          </p:cNvPr>
          <p:cNvSpPr/>
          <p:nvPr/>
        </p:nvSpPr>
        <p:spPr>
          <a:xfrm>
            <a:off x="-5244308" y="-3235275"/>
            <a:ext cx="9262102" cy="7282328"/>
          </a:xfrm>
          <a:custGeom>
            <a:avLst/>
            <a:gdLst/>
            <a:ahLst/>
            <a:cxnLst/>
            <a:rect l="l" t="t" r="r" b="b"/>
            <a:pathLst>
              <a:path w="9262102" h="7282328">
                <a:moveTo>
                  <a:pt x="0" y="0"/>
                </a:moveTo>
                <a:lnTo>
                  <a:pt x="9262102" y="0"/>
                </a:lnTo>
                <a:lnTo>
                  <a:pt x="9262102" y="7282328"/>
                </a:lnTo>
                <a:lnTo>
                  <a:pt x="0" y="72823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1F487CA9-3C27-E36B-E8D0-D2C46CF1720C}"/>
              </a:ext>
            </a:extLst>
          </p:cNvPr>
          <p:cNvSpPr txBox="1"/>
          <p:nvPr/>
        </p:nvSpPr>
        <p:spPr>
          <a:xfrm>
            <a:off x="3255818" y="1856509"/>
            <a:ext cx="11166764" cy="5016758"/>
          </a:xfrm>
          <a:prstGeom prst="rect">
            <a:avLst/>
          </a:prstGeom>
          <a:noFill/>
        </p:spPr>
        <p:txBody>
          <a:bodyPr wrap="square" rtlCol="0">
            <a:spAutoFit/>
          </a:bodyPr>
          <a:lstStyle/>
          <a:p>
            <a:pPr algn="ctr"/>
            <a:r>
              <a:rPr lang="en-US" sz="8000" u="sng">
                <a:solidFill>
                  <a:schemeClr val="accent1">
                    <a:lumMod val="75000"/>
                  </a:schemeClr>
                </a:solidFill>
              </a:rPr>
              <a:t>¿Por qué</a:t>
            </a:r>
            <a:r>
              <a:rPr lang="en-US" sz="8000">
                <a:solidFill>
                  <a:schemeClr val="accent1">
                    <a:lumMod val="75000"/>
                  </a:schemeClr>
                </a:solidFill>
              </a:rPr>
              <a:t> es importante la Prevención y el Control de Infecciones en los casos de C. diff?</a:t>
            </a:r>
          </a:p>
        </p:txBody>
      </p:sp>
      <p:pic>
        <p:nvPicPr>
          <p:cNvPr id="3" name="Picture 2">
            <a:extLst>
              <a:ext uri="{FF2B5EF4-FFF2-40B4-BE49-F238E27FC236}">
                <a16:creationId xmlns:a16="http://schemas.microsoft.com/office/drawing/2014/main" id="{728FCC3C-F14E-C9B1-04BC-136659D1AB3F}"/>
              </a:ext>
            </a:extLst>
          </p:cNvPr>
          <p:cNvPicPr>
            <a:picLocks noChangeAspect="1"/>
          </p:cNvPicPr>
          <p:nvPr/>
        </p:nvPicPr>
        <p:blipFill>
          <a:blip r:embed="rId4"/>
          <a:stretch>
            <a:fillRect/>
          </a:stretch>
        </p:blipFill>
        <p:spPr>
          <a:xfrm>
            <a:off x="13258285" y="9055541"/>
            <a:ext cx="4468755" cy="774259"/>
          </a:xfrm>
          <a:prstGeom prst="rect">
            <a:avLst/>
          </a:prstGeom>
        </p:spPr>
      </p:pic>
    </p:spTree>
    <p:extLst>
      <p:ext uri="{BB962C8B-B14F-4D97-AF65-F5344CB8AC3E}">
        <p14:creationId xmlns:p14="http://schemas.microsoft.com/office/powerpoint/2010/main" val="2295541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92A27-50A0-D9D0-0630-215E1657B7A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3DB6859-C490-6485-2AA5-968F1FD7C3D3}"/>
              </a:ext>
            </a:extLst>
          </p:cNvPr>
          <p:cNvSpPr/>
          <p:nvPr/>
        </p:nvSpPr>
        <p:spPr>
          <a:xfrm>
            <a:off x="-5244308" y="-3235275"/>
            <a:ext cx="8313197" cy="6829442"/>
          </a:xfrm>
          <a:custGeom>
            <a:avLst/>
            <a:gdLst/>
            <a:ahLst/>
            <a:cxnLst/>
            <a:rect l="l" t="t" r="r" b="b"/>
            <a:pathLst>
              <a:path w="9262102" h="7282328">
                <a:moveTo>
                  <a:pt x="0" y="0"/>
                </a:moveTo>
                <a:lnTo>
                  <a:pt x="9262102" y="0"/>
                </a:lnTo>
                <a:lnTo>
                  <a:pt x="9262102" y="7282328"/>
                </a:lnTo>
                <a:lnTo>
                  <a:pt x="0" y="72823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aphicFrame>
        <p:nvGraphicFramePr>
          <p:cNvPr id="10" name="TextBox 2">
            <a:extLst>
              <a:ext uri="{FF2B5EF4-FFF2-40B4-BE49-F238E27FC236}">
                <a16:creationId xmlns:a16="http://schemas.microsoft.com/office/drawing/2014/main" id="{1592C204-31CD-5DC1-71D5-3F99825B74BD}"/>
              </a:ext>
            </a:extLst>
          </p:cNvPr>
          <p:cNvGraphicFramePr/>
          <p:nvPr>
            <p:extLst>
              <p:ext uri="{D42A27DB-BD31-4B8C-83A1-F6EECF244321}">
                <p14:modId xmlns:p14="http://schemas.microsoft.com/office/powerpoint/2010/main" val="562933527"/>
              </p:ext>
            </p:extLst>
          </p:nvPr>
        </p:nvGraphicFramePr>
        <p:xfrm>
          <a:off x="3048000" y="1790700"/>
          <a:ext cx="12268200" cy="51816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Doctor with patient">
            <a:extLst>
              <a:ext uri="{FF2B5EF4-FFF2-40B4-BE49-F238E27FC236}">
                <a16:creationId xmlns:a16="http://schemas.microsoft.com/office/drawing/2014/main" id="{795FF23C-F386-91E9-87B9-A0A646D1ED2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30190" y="7175500"/>
            <a:ext cx="3962400" cy="2641600"/>
          </a:xfrm>
          <a:prstGeom prst="rect">
            <a:avLst/>
          </a:prstGeom>
        </p:spPr>
      </p:pic>
      <p:pic>
        <p:nvPicPr>
          <p:cNvPr id="3" name="Picture 2">
            <a:extLst>
              <a:ext uri="{FF2B5EF4-FFF2-40B4-BE49-F238E27FC236}">
                <a16:creationId xmlns:a16="http://schemas.microsoft.com/office/drawing/2014/main" id="{76D69110-5414-51D5-87C0-5C3E945C05ED}"/>
              </a:ext>
            </a:extLst>
          </p:cNvPr>
          <p:cNvPicPr>
            <a:picLocks noChangeAspect="1"/>
          </p:cNvPicPr>
          <p:nvPr/>
        </p:nvPicPr>
        <p:blipFill>
          <a:blip r:embed="rId10"/>
          <a:stretch>
            <a:fillRect/>
          </a:stretch>
        </p:blipFill>
        <p:spPr>
          <a:xfrm>
            <a:off x="13286359" y="9042841"/>
            <a:ext cx="4468755" cy="774259"/>
          </a:xfrm>
          <a:prstGeom prst="rect">
            <a:avLst/>
          </a:prstGeom>
        </p:spPr>
      </p:pic>
    </p:spTree>
    <p:extLst>
      <p:ext uri="{BB962C8B-B14F-4D97-AF65-F5344CB8AC3E}">
        <p14:creationId xmlns:p14="http://schemas.microsoft.com/office/powerpoint/2010/main" val="2834210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F6748-CDB2-E231-9E40-489512925E4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2135071-F144-6C62-A4AA-6E65A9B3F0E7}"/>
              </a:ext>
            </a:extLst>
          </p:cNvPr>
          <p:cNvSpPr/>
          <p:nvPr/>
        </p:nvSpPr>
        <p:spPr>
          <a:xfrm>
            <a:off x="-5244308" y="-3235275"/>
            <a:ext cx="9262102" cy="7282328"/>
          </a:xfrm>
          <a:custGeom>
            <a:avLst/>
            <a:gdLst/>
            <a:ahLst/>
            <a:cxnLst/>
            <a:rect l="l" t="t" r="r" b="b"/>
            <a:pathLst>
              <a:path w="9262102" h="7282328">
                <a:moveTo>
                  <a:pt x="0" y="0"/>
                </a:moveTo>
                <a:lnTo>
                  <a:pt x="9262102" y="0"/>
                </a:lnTo>
                <a:lnTo>
                  <a:pt x="9262102" y="7282328"/>
                </a:lnTo>
                <a:lnTo>
                  <a:pt x="0" y="72823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8" name="Picture 7">
            <a:extLst>
              <a:ext uri="{FF2B5EF4-FFF2-40B4-BE49-F238E27FC236}">
                <a16:creationId xmlns:a16="http://schemas.microsoft.com/office/drawing/2014/main" id="{AA703A41-69F9-5C54-D15B-1920BA268E11}"/>
              </a:ext>
            </a:extLst>
          </p:cNvPr>
          <p:cNvPicPr>
            <a:picLocks noChangeAspect="1"/>
          </p:cNvPicPr>
          <p:nvPr/>
        </p:nvPicPr>
        <p:blipFill>
          <a:blip r:embed="rId5"/>
          <a:stretch>
            <a:fillRect/>
          </a:stretch>
        </p:blipFill>
        <p:spPr>
          <a:xfrm>
            <a:off x="1181101" y="4216977"/>
            <a:ext cx="4436028" cy="5829166"/>
          </a:xfrm>
          <a:prstGeom prst="rect">
            <a:avLst/>
          </a:prstGeom>
        </p:spPr>
      </p:pic>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B22AB074-D8C4-BBC5-17CB-569EB85909B2}"/>
                  </a:ext>
                </a:extLst>
              </p14:cNvPr>
              <p14:cNvContentPartPr/>
              <p14:nvPr/>
            </p14:nvContentPartPr>
            <p14:xfrm>
              <a:off x="1162050" y="7753349"/>
              <a:ext cx="19050" cy="19050"/>
            </p14:xfrm>
          </p:contentPart>
        </mc:Choice>
        <mc:Fallback xmlns="">
          <p:pic>
            <p:nvPicPr>
              <p:cNvPr id="16" name="Ink 15">
                <a:extLst>
                  <a:ext uri="{FF2B5EF4-FFF2-40B4-BE49-F238E27FC236}">
                    <a16:creationId xmlns:a16="http://schemas.microsoft.com/office/drawing/2014/main" id="{B22AB074-D8C4-BBC5-17CB-569EB85909B2}"/>
                  </a:ext>
                </a:extLst>
              </p:cNvPr>
              <p:cNvPicPr/>
              <p:nvPr/>
            </p:nvPicPr>
            <p:blipFill>
              <a:blip r:embed="rId7"/>
              <a:stretch>
                <a:fillRect/>
              </a:stretch>
            </p:blipFill>
            <p:spPr>
              <a:xfrm>
                <a:off x="209550" y="6800849"/>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C93D92A7-5458-AE93-551F-0559734CCD47}"/>
                  </a:ext>
                </a:extLst>
              </p14:cNvPr>
              <p14:cNvContentPartPr/>
              <p14:nvPr/>
            </p14:nvContentPartPr>
            <p14:xfrm>
              <a:off x="-1276350" y="7981949"/>
              <a:ext cx="19050" cy="19050"/>
            </p14:xfrm>
          </p:contentPart>
        </mc:Choice>
        <mc:Fallback xmlns="">
          <p:pic>
            <p:nvPicPr>
              <p:cNvPr id="17" name="Ink 16">
                <a:extLst>
                  <a:ext uri="{FF2B5EF4-FFF2-40B4-BE49-F238E27FC236}">
                    <a16:creationId xmlns:a16="http://schemas.microsoft.com/office/drawing/2014/main" id="{C93D92A7-5458-AE93-551F-0559734CCD47}"/>
                  </a:ext>
                </a:extLst>
              </p:cNvPr>
              <p:cNvPicPr/>
              <p:nvPr/>
            </p:nvPicPr>
            <p:blipFill>
              <a:blip r:embed="rId7"/>
              <a:stretch>
                <a:fillRect/>
              </a:stretch>
            </p:blipFill>
            <p:spPr>
              <a:xfrm>
                <a:off x="-2228850" y="7029449"/>
                <a:ext cx="1905000" cy="1905000"/>
              </a:xfrm>
              <a:prstGeom prst="rect">
                <a:avLst/>
              </a:prstGeom>
            </p:spPr>
          </p:pic>
        </mc:Fallback>
      </mc:AlternateContent>
      <p:sp>
        <p:nvSpPr>
          <p:cNvPr id="4" name="Freeform 4">
            <a:extLst>
              <a:ext uri="{FF2B5EF4-FFF2-40B4-BE49-F238E27FC236}">
                <a16:creationId xmlns:a16="http://schemas.microsoft.com/office/drawing/2014/main" id="{A2DF2A36-7E01-FA5F-A0BB-B7E44E63CD33}"/>
              </a:ext>
            </a:extLst>
          </p:cNvPr>
          <p:cNvSpPr/>
          <p:nvPr/>
        </p:nvSpPr>
        <p:spPr>
          <a:xfrm>
            <a:off x="13289863" y="9092768"/>
            <a:ext cx="4641844" cy="919594"/>
          </a:xfrm>
          <a:custGeom>
            <a:avLst/>
            <a:gdLst/>
            <a:ahLst/>
            <a:cxnLst/>
            <a:rect l="l" t="t" r="r" b="b"/>
            <a:pathLst>
              <a:path w="11715504" h="2860536">
                <a:moveTo>
                  <a:pt x="0" y="0"/>
                </a:moveTo>
                <a:lnTo>
                  <a:pt x="11715504" y="0"/>
                </a:lnTo>
                <a:lnTo>
                  <a:pt x="11715504" y="2860536"/>
                </a:lnTo>
                <a:lnTo>
                  <a:pt x="0" y="2860536"/>
                </a:lnTo>
                <a:lnTo>
                  <a:pt x="0" y="0"/>
                </a:lnTo>
                <a:close/>
              </a:path>
            </a:pathLst>
          </a:custGeom>
          <a:blipFill>
            <a:blip r:embed="rId9"/>
            <a:stretch>
              <a:fillRect/>
            </a:stretch>
          </a:blipFill>
        </p:spPr>
        <p:txBody>
          <a:bodyPr/>
          <a:lstStyle/>
          <a:p>
            <a:endParaRPr lang="en-US"/>
          </a:p>
        </p:txBody>
      </p:sp>
      <p:sp>
        <p:nvSpPr>
          <p:cNvPr id="3" name="Title 2">
            <a:extLst>
              <a:ext uri="{FF2B5EF4-FFF2-40B4-BE49-F238E27FC236}">
                <a16:creationId xmlns:a16="http://schemas.microsoft.com/office/drawing/2014/main" id="{F05A7814-A184-900D-E795-BFF1ECBF7310}"/>
              </a:ext>
            </a:extLst>
          </p:cNvPr>
          <p:cNvSpPr>
            <a:spLocks noGrp="1"/>
          </p:cNvSpPr>
          <p:nvPr>
            <p:ph type="title"/>
          </p:nvPr>
        </p:nvSpPr>
        <p:spPr>
          <a:xfrm>
            <a:off x="4904509" y="274638"/>
            <a:ext cx="12690763" cy="1143000"/>
          </a:xfrm>
        </p:spPr>
        <p:txBody>
          <a:bodyPr/>
          <a:lstStyle/>
          <a:p>
            <a:r>
              <a:rPr kumimoji="0" lang="es-ES" altLang="en-US" sz="2800" b="0" i="0" u="none" strike="noStrike" kern="1200" cap="none" spc="0" normalizeH="0" baseline="0" noProof="0">
                <a:ln>
                  <a:noFill/>
                </a:ln>
                <a:solidFill>
                  <a:srgbClr val="1F1F1F"/>
                </a:solidFill>
                <a:effectLst/>
                <a:uLnTx/>
                <a:uFillTx/>
                <a:latin typeface="inherit"/>
                <a:ea typeface="+mj-ea"/>
                <a:cs typeface="+mj-cs"/>
              </a:rPr>
              <a:t>Infecciones asociadas a la atención sanitaria </a:t>
            </a:r>
            <a:br>
              <a:rPr kumimoji="0" lang="es-ES" altLang="en-US" sz="2800" b="0" i="0" u="none" strike="noStrike" kern="1200" cap="none" spc="0" normalizeH="0" baseline="0" noProof="0">
                <a:ln>
                  <a:noFill/>
                </a:ln>
                <a:solidFill>
                  <a:srgbClr val="1F1F1F"/>
                </a:solidFill>
                <a:effectLst/>
                <a:uLnTx/>
                <a:uFillTx/>
                <a:latin typeface="inherit"/>
                <a:ea typeface="+mj-ea"/>
                <a:cs typeface="+mj-cs"/>
              </a:rPr>
            </a:br>
            <a:r>
              <a:rPr kumimoji="0" lang="es-ES" altLang="en-US" sz="2800" b="0" i="0" u="none" strike="noStrike" kern="1200" cap="none" spc="0" normalizeH="0" baseline="0" noProof="0">
                <a:ln>
                  <a:noFill/>
                </a:ln>
                <a:solidFill>
                  <a:srgbClr val="1F1F1F"/>
                </a:solidFill>
                <a:effectLst/>
                <a:uLnTx/>
                <a:uFillTx/>
                <a:latin typeface="inherit"/>
                <a:ea typeface="+mj-ea"/>
                <a:cs typeface="+mj-cs"/>
              </a:rPr>
              <a:t>Informe de progreso. Nebraska 2023</a:t>
            </a:r>
            <a:r>
              <a:rPr kumimoji="0" lang="es-ES" altLang="en-US" sz="2800" b="0" i="0" u="none" strike="noStrike" kern="1200" cap="none" spc="0" normalizeH="0" baseline="0" noProof="0">
                <a:ln>
                  <a:noFill/>
                </a:ln>
                <a:solidFill>
                  <a:prstClr val="black"/>
                </a:solidFill>
                <a:effectLst/>
                <a:uLnTx/>
                <a:uFillTx/>
                <a:latin typeface="Calibri"/>
                <a:ea typeface="+mj-ea"/>
                <a:cs typeface="+mj-cs"/>
              </a:rPr>
              <a:t> </a:t>
            </a:r>
            <a:endParaRPr lang="en-US"/>
          </a:p>
        </p:txBody>
      </p:sp>
      <p:sp>
        <p:nvSpPr>
          <p:cNvPr id="5" name="Content Placeholder 4">
            <a:extLst>
              <a:ext uri="{FF2B5EF4-FFF2-40B4-BE49-F238E27FC236}">
                <a16:creationId xmlns:a16="http://schemas.microsoft.com/office/drawing/2014/main" id="{B5B9B11A-A594-8CD5-EBF1-35018C366C5C}"/>
              </a:ext>
            </a:extLst>
          </p:cNvPr>
          <p:cNvSpPr>
            <a:spLocks noGrp="1"/>
          </p:cNvSpPr>
          <p:nvPr>
            <p:ph idx="1"/>
          </p:nvPr>
        </p:nvSpPr>
        <p:spPr>
          <a:xfrm>
            <a:off x="6151418" y="1417638"/>
            <a:ext cx="11443854" cy="7675129"/>
          </a:xfrm>
        </p:spPr>
        <p:txBody>
          <a:bodyPr>
            <a:normAutofit/>
          </a:bodyPr>
          <a:lstStyle/>
          <a:p>
            <a:r>
              <a:rPr lang="es-ES" sz="2000"/>
              <a:t>Las infecciones asociadas a la atención médica son infecciones que los pacientes contraen mientras reciben atención médica o poco después de recibirla. Los HAIS son una amenaza importante, aunque a menudo prevenible, para la seguridad del paciente, y los patógenos que causan estas infecciones con frecuencia desarrollan resistencia a los antimicrobianos o están asociados con el uso de antimicrobianos.</a:t>
            </a:r>
          </a:p>
          <a:p>
            <a:r>
              <a:rPr lang="es-ES" sz="2000"/>
              <a:t>El radio de infección estandarizada es una métrica ajustada al riesgo utilizada por la red nacional de seguridad de la atención médica para comparar el número observado de HAIS con el número previsto, según los datos de referencia nacionales. </a:t>
            </a:r>
          </a:p>
          <a:p>
            <a:r>
              <a:rPr lang="es-ES" sz="2000"/>
              <a:t>Valores SIR &lt; 1 Indican que ocurrieron menos infecciones de las previstas </a:t>
            </a:r>
          </a:p>
          <a:p>
            <a:r>
              <a:rPr lang="es-ES" sz="2000"/>
              <a:t>Valores SIR &gt; 1 Indican que ocurrieron más infecciones de las previstas</a:t>
            </a:r>
          </a:p>
          <a:p>
            <a:endParaRPr lang="es-ES" sz="2000"/>
          </a:p>
          <a:p>
            <a:r>
              <a:rPr lang="es-ES" sz="2000"/>
              <a:t>Estos datos representan los hospitales de cuidados intensivos en Nebraska informados para 2023.</a:t>
            </a:r>
          </a:p>
          <a:p>
            <a:endParaRPr lang="es-ES" sz="2000"/>
          </a:p>
          <a:p>
            <a:r>
              <a:rPr lang="es-ES" sz="2000"/>
              <a:t>MRSA Bacteriemia (</a:t>
            </a:r>
            <a:r>
              <a:rPr lang="es-ES" sz="2000">
                <a:solidFill>
                  <a:schemeClr val="accent3">
                    <a:lumMod val="75000"/>
                  </a:schemeClr>
                </a:solidFill>
              </a:rPr>
              <a:t>2023 NE SIR 0.68 &lt; US SIR 0.76</a:t>
            </a:r>
            <a:r>
              <a:rPr lang="es-ES" sz="2000"/>
              <a:t>) Decreció en NE desde el 2015 SIR 0.96</a:t>
            </a:r>
          </a:p>
          <a:p>
            <a:r>
              <a:rPr lang="es-ES" sz="2000"/>
              <a:t>Infecciones del sitio quirúrgico. Histerectomía abdominal (</a:t>
            </a:r>
            <a:r>
              <a:rPr lang="es-ES" sz="2000">
                <a:solidFill>
                  <a:schemeClr val="accent3">
                    <a:lumMod val="75000"/>
                  </a:schemeClr>
                </a:solidFill>
              </a:rPr>
              <a:t>2023 NE SIR 0.73 &lt; US SIR 1.03</a:t>
            </a:r>
            <a:r>
              <a:rPr lang="es-ES" sz="2000"/>
              <a:t>) Decreció en NE desde el 2015 SIR 2.03</a:t>
            </a:r>
          </a:p>
          <a:p>
            <a:r>
              <a:rPr lang="es-ES" sz="2000"/>
              <a:t>Cirugías de colon (</a:t>
            </a:r>
            <a:r>
              <a:rPr lang="es-ES" sz="2000">
                <a:solidFill>
                  <a:srgbClr val="FF0000"/>
                </a:solidFill>
              </a:rPr>
              <a:t>2023 NE SIR 1.12 &gt; US SIR 0.88</a:t>
            </a:r>
            <a:r>
              <a:rPr lang="es-ES" sz="2000"/>
              <a:t>) Aumentó en NE desde el 2015 SIR 0.96</a:t>
            </a:r>
          </a:p>
          <a:p>
            <a:r>
              <a:rPr lang="es-ES" sz="2000"/>
              <a:t>Infecciones del Torrente Sanguíneo asociadas a la vía central (</a:t>
            </a:r>
            <a:r>
              <a:rPr lang="es-ES" sz="2000">
                <a:solidFill>
                  <a:schemeClr val="accent3">
                    <a:lumMod val="75000"/>
                  </a:schemeClr>
                </a:solidFill>
              </a:rPr>
              <a:t>2023 NE SIR 0.69 &lt; US SIR 0.72</a:t>
            </a:r>
            <a:r>
              <a:rPr lang="es-ES" sz="2000"/>
              <a:t>) Decreció en NE desde el 2015 SIR 1.16</a:t>
            </a:r>
          </a:p>
          <a:p>
            <a:r>
              <a:rPr lang="es-ES" sz="2000"/>
              <a:t>Infecciones por Clostridioides Difficile (</a:t>
            </a:r>
            <a:r>
              <a:rPr lang="es-ES" sz="2000">
                <a:solidFill>
                  <a:srgbClr val="FF0000"/>
                </a:solidFill>
              </a:rPr>
              <a:t>2023 NE SIR 0.55 &gt;US SIR 0.42</a:t>
            </a:r>
            <a:r>
              <a:rPr lang="es-ES" sz="2000"/>
              <a:t>) Decreció en NE desde el 2015 SIR 0.84</a:t>
            </a:r>
          </a:p>
          <a:p>
            <a:r>
              <a:rPr lang="es-ES" sz="2000"/>
              <a:t>Infecciones del Tracto Urinario asociadas al catéter (</a:t>
            </a:r>
            <a:r>
              <a:rPr lang="es-ES" sz="2000">
                <a:solidFill>
                  <a:srgbClr val="FF0000"/>
                </a:solidFill>
              </a:rPr>
              <a:t>2023 NE SIR 0.79 &gt; US SIR 0.62</a:t>
            </a:r>
            <a:r>
              <a:rPr lang="es-ES" sz="2000"/>
              <a:t>) Decreció en NE desde el 2015 SIR 0.96</a:t>
            </a:r>
          </a:p>
          <a:p>
            <a:endParaRPr lang="en-US" sz="2000"/>
          </a:p>
        </p:txBody>
      </p:sp>
    </p:spTree>
    <p:extLst>
      <p:ext uri="{BB962C8B-B14F-4D97-AF65-F5344CB8AC3E}">
        <p14:creationId xmlns:p14="http://schemas.microsoft.com/office/powerpoint/2010/main" val="2262224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2A972-1D3F-93FC-3F4E-9C3CA3E8A349}"/>
            </a:ext>
          </a:extLst>
        </p:cNvPr>
        <p:cNvGrpSpPr/>
        <p:nvPr/>
      </p:nvGrpSpPr>
      <p:grpSpPr>
        <a:xfrm>
          <a:off x="0" y="0"/>
          <a:ext cx="0" cy="0"/>
          <a:chOff x="0" y="0"/>
          <a:chExt cx="0" cy="0"/>
        </a:xfrm>
      </p:grpSpPr>
      <p:sp>
        <p:nvSpPr>
          <p:cNvPr id="9" name="Arrow: Left 8">
            <a:extLst>
              <a:ext uri="{FF2B5EF4-FFF2-40B4-BE49-F238E27FC236}">
                <a16:creationId xmlns:a16="http://schemas.microsoft.com/office/drawing/2014/main" id="{F3489D12-CBDD-1795-D1BC-9758E9753120}"/>
              </a:ext>
            </a:extLst>
          </p:cNvPr>
          <p:cNvSpPr/>
          <p:nvPr/>
        </p:nvSpPr>
        <p:spPr>
          <a:xfrm rot="20116868">
            <a:off x="11975900" y="5794885"/>
            <a:ext cx="2006665" cy="159283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D210EC4-EA9C-AC16-58F4-D713DD56DAB2}"/>
              </a:ext>
            </a:extLst>
          </p:cNvPr>
          <p:cNvPicPr>
            <a:picLocks noChangeAspect="1"/>
          </p:cNvPicPr>
          <p:nvPr/>
        </p:nvPicPr>
        <p:blipFill>
          <a:blip r:embed="rId3"/>
          <a:stretch>
            <a:fillRect/>
          </a:stretch>
        </p:blipFill>
        <p:spPr>
          <a:xfrm>
            <a:off x="5066582" y="416554"/>
            <a:ext cx="12730882" cy="4709627"/>
          </a:xfrm>
          <a:prstGeom prst="rect">
            <a:avLst/>
          </a:prstGeom>
        </p:spPr>
      </p:pic>
      <p:pic>
        <p:nvPicPr>
          <p:cNvPr id="4" name="Picture 3">
            <a:extLst>
              <a:ext uri="{FF2B5EF4-FFF2-40B4-BE49-F238E27FC236}">
                <a16:creationId xmlns:a16="http://schemas.microsoft.com/office/drawing/2014/main" id="{A4705C2E-B63E-A46E-D3BF-F293105E495B}"/>
              </a:ext>
            </a:extLst>
          </p:cNvPr>
          <p:cNvPicPr>
            <a:picLocks noChangeAspect="1"/>
          </p:cNvPicPr>
          <p:nvPr/>
        </p:nvPicPr>
        <p:blipFill>
          <a:blip r:embed="rId4"/>
          <a:stretch>
            <a:fillRect/>
          </a:stretch>
        </p:blipFill>
        <p:spPr>
          <a:xfrm>
            <a:off x="1036911" y="5126182"/>
            <a:ext cx="11032578" cy="4925258"/>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4250C5E-627D-BC08-8952-B6F2AE870611}"/>
                  </a:ext>
                </a:extLst>
              </p14:cNvPr>
              <p14:cNvContentPartPr/>
              <p14:nvPr/>
            </p14:nvContentPartPr>
            <p14:xfrm>
              <a:off x="7543800" y="628649"/>
              <a:ext cx="2619594" cy="68805"/>
            </p14:xfrm>
          </p:contentPart>
        </mc:Choice>
        <mc:Fallback xmlns="">
          <p:pic>
            <p:nvPicPr>
              <p:cNvPr id="5" name="Ink 4">
                <a:extLst>
                  <a:ext uri="{FF2B5EF4-FFF2-40B4-BE49-F238E27FC236}">
                    <a16:creationId xmlns:a16="http://schemas.microsoft.com/office/drawing/2014/main" id="{F4250C5E-627D-BC08-8952-B6F2AE870611}"/>
                  </a:ext>
                </a:extLst>
              </p:cNvPr>
              <p:cNvPicPr/>
              <p:nvPr/>
            </p:nvPicPr>
            <p:blipFill>
              <a:blip r:embed="rId6"/>
              <a:stretch>
                <a:fillRect/>
              </a:stretch>
            </p:blipFill>
            <p:spPr>
              <a:xfrm>
                <a:off x="7489803" y="521141"/>
                <a:ext cx="2727229" cy="28346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87C3C7CA-0ACB-9D87-7069-F251B26BEF27}"/>
                  </a:ext>
                </a:extLst>
              </p14:cNvPr>
              <p14:cNvContentPartPr/>
              <p14:nvPr/>
            </p14:nvContentPartPr>
            <p14:xfrm>
              <a:off x="4819649" y="5505450"/>
              <a:ext cx="2702703" cy="38930"/>
            </p14:xfrm>
          </p:contentPart>
        </mc:Choice>
        <mc:Fallback xmlns="">
          <p:pic>
            <p:nvPicPr>
              <p:cNvPr id="6" name="Ink 5">
                <a:extLst>
                  <a:ext uri="{FF2B5EF4-FFF2-40B4-BE49-F238E27FC236}">
                    <a16:creationId xmlns:a16="http://schemas.microsoft.com/office/drawing/2014/main" id="{87C3C7CA-0ACB-9D87-7069-F251B26BEF27}"/>
                  </a:ext>
                </a:extLst>
              </p:cNvPr>
              <p:cNvPicPr/>
              <p:nvPr/>
            </p:nvPicPr>
            <p:blipFill>
              <a:blip r:embed="rId8"/>
              <a:stretch>
                <a:fillRect/>
              </a:stretch>
            </p:blipFill>
            <p:spPr>
              <a:xfrm>
                <a:off x="4765660" y="5398303"/>
                <a:ext cx="2810322" cy="252866"/>
              </a:xfrm>
              <a:prstGeom prst="rect">
                <a:avLst/>
              </a:prstGeom>
            </p:spPr>
          </p:pic>
        </mc:Fallback>
      </mc:AlternateContent>
      <p:sp>
        <p:nvSpPr>
          <p:cNvPr id="8" name="Freeform 4">
            <a:extLst>
              <a:ext uri="{FF2B5EF4-FFF2-40B4-BE49-F238E27FC236}">
                <a16:creationId xmlns:a16="http://schemas.microsoft.com/office/drawing/2014/main" id="{5DA86444-4984-E5A9-38C4-BA93C78433A9}"/>
              </a:ext>
            </a:extLst>
          </p:cNvPr>
          <p:cNvSpPr/>
          <p:nvPr/>
        </p:nvSpPr>
        <p:spPr>
          <a:xfrm>
            <a:off x="13319140" y="8925304"/>
            <a:ext cx="4469316" cy="768631"/>
          </a:xfrm>
          <a:custGeom>
            <a:avLst/>
            <a:gdLst/>
            <a:ahLst/>
            <a:cxnLst/>
            <a:rect l="l" t="t" r="r" b="b"/>
            <a:pathLst>
              <a:path w="11715504" h="2860536">
                <a:moveTo>
                  <a:pt x="0" y="0"/>
                </a:moveTo>
                <a:lnTo>
                  <a:pt x="11715504" y="0"/>
                </a:lnTo>
                <a:lnTo>
                  <a:pt x="11715504" y="2860536"/>
                </a:lnTo>
                <a:lnTo>
                  <a:pt x="0" y="2860536"/>
                </a:lnTo>
                <a:lnTo>
                  <a:pt x="0" y="0"/>
                </a:lnTo>
                <a:close/>
              </a:path>
            </a:pathLst>
          </a:custGeom>
          <a:blipFill>
            <a:blip r:embed="rId9"/>
            <a:stretch>
              <a:fillRect/>
            </a:stretch>
          </a:blipFill>
        </p:spPr>
        <p:txBody>
          <a:bodyPr/>
          <a:lstStyle/>
          <a:p>
            <a:endParaRPr lang="en-US"/>
          </a:p>
        </p:txBody>
      </p:sp>
    </p:spTree>
    <p:extLst>
      <p:ext uri="{BB962C8B-B14F-4D97-AF65-F5344CB8AC3E}">
        <p14:creationId xmlns:p14="http://schemas.microsoft.com/office/powerpoint/2010/main" val="4066298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C925F-5870-F543-BE67-9063805CD05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9EF7BFC-419E-0B64-8B11-FB7692264491}"/>
              </a:ext>
            </a:extLst>
          </p:cNvPr>
          <p:cNvSpPr/>
          <p:nvPr/>
        </p:nvSpPr>
        <p:spPr>
          <a:xfrm>
            <a:off x="-5244308" y="-3235275"/>
            <a:ext cx="9262102" cy="7282328"/>
          </a:xfrm>
          <a:custGeom>
            <a:avLst/>
            <a:gdLst/>
            <a:ahLst/>
            <a:cxnLst/>
            <a:rect l="l" t="t" r="r" b="b"/>
            <a:pathLst>
              <a:path w="9262102" h="7282328">
                <a:moveTo>
                  <a:pt x="0" y="0"/>
                </a:moveTo>
                <a:lnTo>
                  <a:pt x="9262102" y="0"/>
                </a:lnTo>
                <a:lnTo>
                  <a:pt x="9262102" y="7282328"/>
                </a:lnTo>
                <a:lnTo>
                  <a:pt x="0" y="72823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372E681C-4E2A-5B46-5D1F-FAFC1A4CD990}"/>
              </a:ext>
            </a:extLst>
          </p:cNvPr>
          <p:cNvSpPr txBox="1"/>
          <p:nvPr/>
        </p:nvSpPr>
        <p:spPr>
          <a:xfrm>
            <a:off x="4017794" y="2406520"/>
            <a:ext cx="9698206" cy="5016758"/>
          </a:xfrm>
          <a:prstGeom prst="rect">
            <a:avLst/>
          </a:prstGeom>
          <a:noFill/>
        </p:spPr>
        <p:txBody>
          <a:bodyPr wrap="square" rtlCol="0">
            <a:spAutoFit/>
          </a:bodyPr>
          <a:lstStyle/>
          <a:p>
            <a:pPr algn="ctr"/>
            <a:r>
              <a:rPr lang="en-US" sz="8000" u="sng">
                <a:solidFill>
                  <a:srgbClr val="4F81BD">
                    <a:lumMod val="75000"/>
                  </a:srgbClr>
                </a:solidFill>
                <a:latin typeface="Calibri"/>
              </a:rPr>
              <a:t>¿Por qué</a:t>
            </a:r>
            <a:r>
              <a:rPr kumimoji="0" lang="en-US" sz="8000" b="0" i="0" u="none" strike="noStrike" kern="1200" cap="none" spc="0" normalizeH="0" baseline="0" noProof="0">
                <a:ln>
                  <a:noFill/>
                </a:ln>
                <a:solidFill>
                  <a:srgbClr val="4F81BD">
                    <a:lumMod val="75000"/>
                  </a:srgbClr>
                </a:solidFill>
                <a:effectLst/>
                <a:uLnTx/>
                <a:uFillTx/>
                <a:latin typeface="Calibri"/>
                <a:ea typeface="+mn-ea"/>
                <a:cs typeface="+mn-cs"/>
              </a:rPr>
              <a:t> los gérmenes de C. diff viven tanto tiempo en el medio ambiente?</a:t>
            </a:r>
            <a:endParaRPr lang="en-US"/>
          </a:p>
        </p:txBody>
      </p:sp>
      <p:pic>
        <p:nvPicPr>
          <p:cNvPr id="3" name="Picture 2">
            <a:extLst>
              <a:ext uri="{FF2B5EF4-FFF2-40B4-BE49-F238E27FC236}">
                <a16:creationId xmlns:a16="http://schemas.microsoft.com/office/drawing/2014/main" id="{3B13B3AE-76ED-E148-3367-620707D424AD}"/>
              </a:ext>
            </a:extLst>
          </p:cNvPr>
          <p:cNvPicPr>
            <a:picLocks noChangeAspect="1"/>
          </p:cNvPicPr>
          <p:nvPr/>
        </p:nvPicPr>
        <p:blipFill>
          <a:blip r:embed="rId4"/>
          <a:stretch>
            <a:fillRect/>
          </a:stretch>
        </p:blipFill>
        <p:spPr>
          <a:xfrm>
            <a:off x="12997601" y="8967423"/>
            <a:ext cx="4468755" cy="774259"/>
          </a:xfrm>
          <a:prstGeom prst="rect">
            <a:avLst/>
          </a:prstGeom>
        </p:spPr>
      </p:pic>
    </p:spTree>
    <p:extLst>
      <p:ext uri="{BB962C8B-B14F-4D97-AF65-F5344CB8AC3E}">
        <p14:creationId xmlns:p14="http://schemas.microsoft.com/office/powerpoint/2010/main" val="3690711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67440E-E54D-BBC2-5D2A-BD67DAAE6EBA}"/>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063AB18-7979-2A40-0B92-C3424E3CD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75D4021-4506-240A-05AF-7DDB6640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5123" y="1081428"/>
            <a:ext cx="10439316" cy="8318556"/>
          </a:xfrm>
          <a:custGeom>
            <a:avLst/>
            <a:gdLst>
              <a:gd name="connsiteX0" fmla="*/ 839883 w 5283866"/>
              <a:gd name="connsiteY0" fmla="*/ 18 h 4210442"/>
              <a:gd name="connsiteX1" fmla="*/ 875727 w 5283866"/>
              <a:gd name="connsiteY1" fmla="*/ 6050 h 4210442"/>
              <a:gd name="connsiteX2" fmla="*/ 1624617 w 5283866"/>
              <a:gd name="connsiteY2" fmla="*/ 99799 h 4210442"/>
              <a:gd name="connsiteX3" fmla="*/ 2328012 w 5283866"/>
              <a:gd name="connsiteY3" fmla="*/ 148051 h 4210442"/>
              <a:gd name="connsiteX4" fmla="*/ 3177820 w 5283866"/>
              <a:gd name="connsiteY4" fmla="*/ 228566 h 4210442"/>
              <a:gd name="connsiteX5" fmla="*/ 3770646 w 5283866"/>
              <a:gd name="connsiteY5" fmla="*/ 252831 h 4210442"/>
              <a:gd name="connsiteX6" fmla="*/ 3800149 w 5283866"/>
              <a:gd name="connsiteY6" fmla="*/ 251727 h 4210442"/>
              <a:gd name="connsiteX7" fmla="*/ 4102076 w 5283866"/>
              <a:gd name="connsiteY7" fmla="*/ 288400 h 4210442"/>
              <a:gd name="connsiteX8" fmla="*/ 3904377 w 5283866"/>
              <a:gd name="connsiteY8" fmla="*/ 446120 h 4210442"/>
              <a:gd name="connsiteX9" fmla="*/ 4188933 w 5283866"/>
              <a:gd name="connsiteY9" fmla="*/ 520843 h 4210442"/>
              <a:gd name="connsiteX10" fmla="*/ 4465492 w 5283866"/>
              <a:gd name="connsiteY10" fmla="*/ 626449 h 4210442"/>
              <a:gd name="connsiteX11" fmla="*/ 4517606 w 5283866"/>
              <a:gd name="connsiteY11" fmla="*/ 670015 h 4210442"/>
              <a:gd name="connsiteX12" fmla="*/ 4948576 w 5283866"/>
              <a:gd name="connsiteY12" fmla="*/ 954847 h 4210442"/>
              <a:gd name="connsiteX13" fmla="*/ 4866132 w 5283866"/>
              <a:gd name="connsiteY13" fmla="*/ 1015233 h 4210442"/>
              <a:gd name="connsiteX14" fmla="*/ 5019164 w 5283866"/>
              <a:gd name="connsiteY14" fmla="*/ 1087474 h 4210442"/>
              <a:gd name="connsiteX15" fmla="*/ 5053630 w 5283866"/>
              <a:gd name="connsiteY15" fmla="*/ 1117806 h 4210442"/>
              <a:gd name="connsiteX16" fmla="*/ 5024404 w 5283866"/>
              <a:gd name="connsiteY16" fmla="*/ 1154202 h 4210442"/>
              <a:gd name="connsiteX17" fmla="*/ 4960984 w 5283866"/>
              <a:gd name="connsiteY17" fmla="*/ 1179569 h 4210442"/>
              <a:gd name="connsiteX18" fmla="*/ 4876887 w 5283866"/>
              <a:gd name="connsiteY18" fmla="*/ 1243814 h 4210442"/>
              <a:gd name="connsiteX19" fmla="*/ 4880195 w 5283866"/>
              <a:gd name="connsiteY19" fmla="*/ 1293998 h 4210442"/>
              <a:gd name="connsiteX20" fmla="*/ 4930104 w 5283866"/>
              <a:gd name="connsiteY20" fmla="*/ 1384991 h 4210442"/>
              <a:gd name="connsiteX21" fmla="*/ 4855103 w 5283866"/>
              <a:gd name="connsiteY21" fmla="*/ 1480119 h 4210442"/>
              <a:gd name="connsiteX22" fmla="*/ 4816500 w 5283866"/>
              <a:gd name="connsiteY22" fmla="*/ 1508242 h 4210442"/>
              <a:gd name="connsiteX23" fmla="*/ 4890949 w 5283866"/>
              <a:gd name="connsiteY23" fmla="*/ 1517893 h 4210442"/>
              <a:gd name="connsiteX24" fmla="*/ 4916868 w 5283866"/>
              <a:gd name="connsiteY24" fmla="*/ 1557599 h 4210442"/>
              <a:gd name="connsiteX25" fmla="*/ 4928448 w 5283866"/>
              <a:gd name="connsiteY25" fmla="*/ 1577453 h 4210442"/>
              <a:gd name="connsiteX26" fmla="*/ 4998760 w 5283866"/>
              <a:gd name="connsiteY26" fmla="*/ 1701809 h 4210442"/>
              <a:gd name="connsiteX27" fmla="*/ 4986903 w 5283866"/>
              <a:gd name="connsiteY27" fmla="*/ 1736550 h 4210442"/>
              <a:gd name="connsiteX28" fmla="*/ 4869716 w 5283866"/>
              <a:gd name="connsiteY28" fmla="*/ 1904472 h 4210442"/>
              <a:gd name="connsiteX29" fmla="*/ 4994348 w 5283866"/>
              <a:gd name="connsiteY29" fmla="*/ 1951346 h 4210442"/>
              <a:gd name="connsiteX30" fmla="*/ 5001792 w 5283866"/>
              <a:gd name="connsiteY30" fmla="*/ 2030756 h 4210442"/>
              <a:gd name="connsiteX31" fmla="*/ 5065212 w 5283866"/>
              <a:gd name="connsiteY31" fmla="*/ 2119543 h 4210442"/>
              <a:gd name="connsiteX32" fmla="*/ 5204732 w 5283866"/>
              <a:gd name="connsiteY32" fmla="*/ 2244450 h 4210442"/>
              <a:gd name="connsiteX33" fmla="*/ 5283866 w 5283866"/>
              <a:gd name="connsiteY33" fmla="*/ 2328272 h 4210442"/>
              <a:gd name="connsiteX34" fmla="*/ 5147380 w 5283866"/>
              <a:gd name="connsiteY34" fmla="*/ 2350606 h 4210442"/>
              <a:gd name="connsiteX35" fmla="*/ 5126148 w 5283866"/>
              <a:gd name="connsiteY35" fmla="*/ 2363566 h 4210442"/>
              <a:gd name="connsiteX36" fmla="*/ 5142417 w 5283866"/>
              <a:gd name="connsiteY36" fmla="*/ 2407682 h 4210442"/>
              <a:gd name="connsiteX37" fmla="*/ 5164200 w 5283866"/>
              <a:gd name="connsiteY37" fmla="*/ 2451526 h 4210442"/>
              <a:gd name="connsiteX38" fmla="*/ 5149034 w 5283866"/>
              <a:gd name="connsiteY38" fmla="*/ 2485992 h 4210442"/>
              <a:gd name="connsiteX39" fmla="*/ 5042601 w 5283866"/>
              <a:gd name="connsiteY39" fmla="*/ 2635164 h 4210442"/>
              <a:gd name="connsiteX40" fmla="*/ 4955194 w 5283866"/>
              <a:gd name="connsiteY40" fmla="*/ 2694445 h 4210442"/>
              <a:gd name="connsiteX41" fmla="*/ 4756116 w 5283866"/>
              <a:gd name="connsiteY41" fmla="*/ 2963836 h 4210442"/>
              <a:gd name="connsiteX42" fmla="*/ 4693523 w 5283866"/>
              <a:gd name="connsiteY42" fmla="*/ 3051244 h 4210442"/>
              <a:gd name="connsiteX43" fmla="*/ 4739848 w 5283866"/>
              <a:gd name="connsiteY43" fmla="*/ 3082125 h 4210442"/>
              <a:gd name="connsiteX44" fmla="*/ 4651060 w 5283866"/>
              <a:gd name="connsiteY44" fmla="*/ 3173670 h 4210442"/>
              <a:gd name="connsiteX45" fmla="*/ 4546556 w 5283866"/>
              <a:gd name="connsiteY45" fmla="*/ 3275413 h 4210442"/>
              <a:gd name="connsiteX46" fmla="*/ 4519261 w 5283866"/>
              <a:gd name="connsiteY46" fmla="*/ 3302437 h 4210442"/>
              <a:gd name="connsiteX47" fmla="*/ 2364961 w 5283866"/>
              <a:gd name="connsiteY47" fmla="*/ 4209597 h 4210442"/>
              <a:gd name="connsiteX48" fmla="*/ 1796951 w 5283866"/>
              <a:gd name="connsiteY48" fmla="*/ 4075867 h 4210442"/>
              <a:gd name="connsiteX49" fmla="*/ 1572227 w 5283866"/>
              <a:gd name="connsiteY49" fmla="*/ 3971917 h 4210442"/>
              <a:gd name="connsiteX50" fmla="*/ 1284364 w 5283866"/>
              <a:gd name="connsiteY50" fmla="*/ 3805097 h 4210442"/>
              <a:gd name="connsiteX51" fmla="*/ 976645 w 5283866"/>
              <a:gd name="connsiteY51" fmla="*/ 3670815 h 4210442"/>
              <a:gd name="connsiteX52" fmla="*/ 871866 w 5283866"/>
              <a:gd name="connsiteY52" fmla="*/ 3547839 h 4210442"/>
              <a:gd name="connsiteX53" fmla="*/ 835195 w 5283866"/>
              <a:gd name="connsiteY53" fmla="*/ 3513373 h 4210442"/>
              <a:gd name="connsiteX54" fmla="*/ 743375 w 5283866"/>
              <a:gd name="connsiteY54" fmla="*/ 3468427 h 4210442"/>
              <a:gd name="connsiteX55" fmla="*/ 583175 w 5283866"/>
              <a:gd name="connsiteY55" fmla="*/ 3371370 h 4210442"/>
              <a:gd name="connsiteX56" fmla="*/ 641906 w 5283866"/>
              <a:gd name="connsiteY56" fmla="*/ 3349311 h 4210442"/>
              <a:gd name="connsiteX57" fmla="*/ 810930 w 5283866"/>
              <a:gd name="connsiteY57" fmla="*/ 3408042 h 4210442"/>
              <a:gd name="connsiteX58" fmla="*/ 933908 w 5283866"/>
              <a:gd name="connsiteY58" fmla="*/ 3423758 h 4210442"/>
              <a:gd name="connsiteX59" fmla="*/ 760747 w 5283866"/>
              <a:gd name="connsiteY59" fmla="*/ 3321187 h 4210442"/>
              <a:gd name="connsiteX60" fmla="*/ 593101 w 5283866"/>
              <a:gd name="connsiteY60" fmla="*/ 3187731 h 4210442"/>
              <a:gd name="connsiteX61" fmla="*/ 722419 w 5283866"/>
              <a:gd name="connsiteY61" fmla="*/ 3213374 h 4210442"/>
              <a:gd name="connsiteX62" fmla="*/ 727934 w 5283866"/>
              <a:gd name="connsiteY62" fmla="*/ 3195451 h 4210442"/>
              <a:gd name="connsiteX63" fmla="*/ 615987 w 5283866"/>
              <a:gd name="connsiteY63" fmla="*/ 3036630 h 4210442"/>
              <a:gd name="connsiteX64" fmla="*/ 560564 w 5283866"/>
              <a:gd name="connsiteY64" fmla="*/ 2972660 h 4210442"/>
              <a:gd name="connsiteX65" fmla="*/ 311302 w 5283866"/>
              <a:gd name="connsiteY65" fmla="*/ 2779924 h 4210442"/>
              <a:gd name="connsiteX66" fmla="*/ 547882 w 5283866"/>
              <a:gd name="connsiteY66" fmla="*/ 2865952 h 4210442"/>
              <a:gd name="connsiteX67" fmla="*/ 303582 w 5283866"/>
              <a:gd name="connsiteY67" fmla="*/ 2678453 h 4210442"/>
              <a:gd name="connsiteX68" fmla="*/ 185016 w 5283866"/>
              <a:gd name="connsiteY68" fmla="*/ 2609244 h 4210442"/>
              <a:gd name="connsiteX69" fmla="*/ 154963 w 5283866"/>
              <a:gd name="connsiteY69" fmla="*/ 2568435 h 4210442"/>
              <a:gd name="connsiteX70" fmla="*/ 207627 w 5283866"/>
              <a:gd name="connsiteY70" fmla="*/ 2559612 h 4210442"/>
              <a:gd name="connsiteX71" fmla="*/ 369207 w 5283866"/>
              <a:gd name="connsiteY71" fmla="*/ 2575330 h 4210442"/>
              <a:gd name="connsiteX72" fmla="*/ 169852 w 5283866"/>
              <a:gd name="connsiteY72" fmla="*/ 2449319 h 4210442"/>
              <a:gd name="connsiteX73" fmla="*/ 319299 w 5283866"/>
              <a:gd name="connsiteY73" fmla="*/ 2468619 h 4210442"/>
              <a:gd name="connsiteX74" fmla="*/ 362313 w 5283866"/>
              <a:gd name="connsiteY74" fmla="*/ 2418988 h 4210442"/>
              <a:gd name="connsiteX75" fmla="*/ 431798 w 5283866"/>
              <a:gd name="connsiteY75" fmla="*/ 2338750 h 4210442"/>
              <a:gd name="connsiteX76" fmla="*/ 479775 w 5283866"/>
              <a:gd name="connsiteY76" fmla="*/ 2294082 h 4210442"/>
              <a:gd name="connsiteX77" fmla="*/ 499903 w 5283866"/>
              <a:gd name="connsiteY77" fmla="*/ 2153458 h 4210442"/>
              <a:gd name="connsiteX78" fmla="*/ 458544 w 5283866"/>
              <a:gd name="connsiteY78" fmla="*/ 1999599 h 4210442"/>
              <a:gd name="connsiteX79" fmla="*/ 346596 w 5283866"/>
              <a:gd name="connsiteY79" fmla="*/ 1921843 h 4210442"/>
              <a:gd name="connsiteX80" fmla="*/ 378857 w 5283866"/>
              <a:gd name="connsiteY80" fmla="*/ 1834435 h 4210442"/>
              <a:gd name="connsiteX81" fmla="*/ 617091 w 5283866"/>
              <a:gd name="connsiteY81" fmla="*/ 1887376 h 4210442"/>
              <a:gd name="connsiteX82" fmla="*/ 260568 w 5283866"/>
              <a:gd name="connsiteY82" fmla="*/ 1679198 h 4210442"/>
              <a:gd name="connsiteX83" fmla="*/ 320402 w 5283866"/>
              <a:gd name="connsiteY83" fmla="*/ 1668720 h 4210442"/>
              <a:gd name="connsiteX84" fmla="*/ 317920 w 5283866"/>
              <a:gd name="connsiteY84" fmla="*/ 1652452 h 4210442"/>
              <a:gd name="connsiteX85" fmla="*/ 321779 w 5283866"/>
              <a:gd name="connsiteY85" fmla="*/ 1552359 h 4210442"/>
              <a:gd name="connsiteX86" fmla="*/ 331707 w 5283866"/>
              <a:gd name="connsiteY86" fmla="*/ 1506313 h 4210442"/>
              <a:gd name="connsiteX87" fmla="*/ 315990 w 5283866"/>
              <a:gd name="connsiteY87" fmla="*/ 1453371 h 4210442"/>
              <a:gd name="connsiteX88" fmla="*/ 583450 w 5283866"/>
              <a:gd name="connsiteY88" fmla="*/ 1474052 h 4210442"/>
              <a:gd name="connsiteX89" fmla="*/ 699809 w 5283866"/>
              <a:gd name="connsiteY89" fmla="*/ 1461919 h 4210442"/>
              <a:gd name="connsiteX90" fmla="*/ 902750 w 5283866"/>
              <a:gd name="connsiteY90" fmla="*/ 1458612 h 4210442"/>
              <a:gd name="connsiteX91" fmla="*/ 996774 w 5283866"/>
              <a:gd name="connsiteY91" fmla="*/ 1468814 h 4210442"/>
              <a:gd name="connsiteX92" fmla="*/ 1077012 w 5283866"/>
              <a:gd name="connsiteY92" fmla="*/ 1455578 h 4210442"/>
              <a:gd name="connsiteX93" fmla="*/ 1000083 w 5283866"/>
              <a:gd name="connsiteY93" fmla="*/ 1393262 h 4210442"/>
              <a:gd name="connsiteX94" fmla="*/ 891720 w 5283866"/>
              <a:gd name="connsiteY94" fmla="*/ 1394089 h 4210442"/>
              <a:gd name="connsiteX95" fmla="*/ 814515 w 5283866"/>
              <a:gd name="connsiteY95" fmla="*/ 1353557 h 4210442"/>
              <a:gd name="connsiteX96" fmla="*/ 740895 w 5283866"/>
              <a:gd name="connsiteY96" fmla="*/ 1280211 h 4210442"/>
              <a:gd name="connsiteX97" fmla="*/ 481154 w 5283866"/>
              <a:gd name="connsiteY97" fmla="*/ 1163301 h 4210442"/>
              <a:gd name="connsiteX98" fmla="*/ 433728 w 5283866"/>
              <a:gd name="connsiteY98" fmla="*/ 1118909 h 4210442"/>
              <a:gd name="connsiteX99" fmla="*/ 1176276 w 5283866"/>
              <a:gd name="connsiteY99" fmla="*/ 1288484 h 4210442"/>
              <a:gd name="connsiteX100" fmla="*/ 946867 w 5283866"/>
              <a:gd name="connsiteY100" fmla="*/ 1217344 h 4210442"/>
              <a:gd name="connsiteX101" fmla="*/ 1102104 w 5283866"/>
              <a:gd name="connsiteY101" fmla="*/ 1230304 h 4210442"/>
              <a:gd name="connsiteX102" fmla="*/ 1188133 w 5283866"/>
              <a:gd name="connsiteY102" fmla="*/ 1182603 h 4210442"/>
              <a:gd name="connsiteX103" fmla="*/ 1187030 w 5283866"/>
              <a:gd name="connsiteY103" fmla="*/ 1169092 h 4210442"/>
              <a:gd name="connsiteX104" fmla="*/ 1123887 w 5283866"/>
              <a:gd name="connsiteY104" fmla="*/ 1124698 h 4210442"/>
              <a:gd name="connsiteX105" fmla="*/ 1086938 w 5283866"/>
              <a:gd name="connsiteY105" fmla="*/ 1096023 h 4210442"/>
              <a:gd name="connsiteX106" fmla="*/ 985744 w 5283866"/>
              <a:gd name="connsiteY106" fmla="*/ 992622 h 4210442"/>
              <a:gd name="connsiteX107" fmla="*/ 1057987 w 5283866"/>
              <a:gd name="connsiteY107" fmla="*/ 981594 h 4210442"/>
              <a:gd name="connsiteX108" fmla="*/ 1084733 w 5283866"/>
              <a:gd name="connsiteY108" fmla="*/ 960086 h 4210442"/>
              <a:gd name="connsiteX109" fmla="*/ 1064605 w 5283866"/>
              <a:gd name="connsiteY109" fmla="*/ 929756 h 4210442"/>
              <a:gd name="connsiteX110" fmla="*/ 840985 w 5283866"/>
              <a:gd name="connsiteY110" fmla="*/ 836558 h 4210442"/>
              <a:gd name="connsiteX111" fmla="*/ 823615 w 5283866"/>
              <a:gd name="connsiteY111" fmla="*/ 764315 h 4210442"/>
              <a:gd name="connsiteX112" fmla="*/ 865526 w 5283866"/>
              <a:gd name="connsiteY112" fmla="*/ 753562 h 4210442"/>
              <a:gd name="connsiteX113" fmla="*/ 914331 w 5283866"/>
              <a:gd name="connsiteY113" fmla="*/ 758525 h 4210442"/>
              <a:gd name="connsiteX114" fmla="*/ 875452 w 5283866"/>
              <a:gd name="connsiteY114" fmla="*/ 701724 h 4210442"/>
              <a:gd name="connsiteX115" fmla="*/ 717181 w 5283866"/>
              <a:gd name="connsiteY115" fmla="*/ 644371 h 4210442"/>
              <a:gd name="connsiteX116" fmla="*/ 755783 w 5283866"/>
              <a:gd name="connsiteY116" fmla="*/ 591707 h 4210442"/>
              <a:gd name="connsiteX117" fmla="*/ 0 w 5283866"/>
              <a:gd name="connsiteY117" fmla="*/ 352370 h 4210442"/>
              <a:gd name="connsiteX118" fmla="*/ 135937 w 5283866"/>
              <a:gd name="connsiteY118" fmla="*/ 349889 h 4210442"/>
              <a:gd name="connsiteX119" fmla="*/ 421595 w 5283866"/>
              <a:gd name="connsiteY119" fmla="*/ 385458 h 4210442"/>
              <a:gd name="connsiteX120" fmla="*/ 564424 w 5283866"/>
              <a:gd name="connsiteY120" fmla="*/ 379393 h 4210442"/>
              <a:gd name="connsiteX121" fmla="*/ 698432 w 5283866"/>
              <a:gd name="connsiteY121" fmla="*/ 398694 h 4210442"/>
              <a:gd name="connsiteX122" fmla="*/ 815067 w 5283866"/>
              <a:gd name="connsiteY122" fmla="*/ 398694 h 4210442"/>
              <a:gd name="connsiteX123" fmla="*/ 705876 w 5283866"/>
              <a:gd name="connsiteY123" fmla="*/ 370568 h 4210442"/>
              <a:gd name="connsiteX124" fmla="*/ 775360 w 5283866"/>
              <a:gd name="connsiteY124" fmla="*/ 345477 h 4210442"/>
              <a:gd name="connsiteX125" fmla="*/ 787493 w 5283866"/>
              <a:gd name="connsiteY125" fmla="*/ 315146 h 4210442"/>
              <a:gd name="connsiteX126" fmla="*/ 819202 w 5283866"/>
              <a:gd name="connsiteY126" fmla="*/ 291709 h 4210442"/>
              <a:gd name="connsiteX127" fmla="*/ 998705 w 5283866"/>
              <a:gd name="connsiteY127" fmla="*/ 303291 h 4210442"/>
              <a:gd name="connsiteX128" fmla="*/ 880139 w 5283866"/>
              <a:gd name="connsiteY128" fmla="*/ 206783 h 4210442"/>
              <a:gd name="connsiteX129" fmla="*/ 804037 w 5283866"/>
              <a:gd name="connsiteY129" fmla="*/ 190790 h 4210442"/>
              <a:gd name="connsiteX130" fmla="*/ 786666 w 5283866"/>
              <a:gd name="connsiteY130" fmla="*/ 149707 h 4210442"/>
              <a:gd name="connsiteX131" fmla="*/ 821960 w 5283866"/>
              <a:gd name="connsiteY131" fmla="*/ 140884 h 4210442"/>
              <a:gd name="connsiteX132" fmla="*/ 997325 w 5283866"/>
              <a:gd name="connsiteY132" fmla="*/ 174800 h 4210442"/>
              <a:gd name="connsiteX133" fmla="*/ 1026829 w 5283866"/>
              <a:gd name="connsiteY133" fmla="*/ 161287 h 4210442"/>
              <a:gd name="connsiteX134" fmla="*/ 696777 w 5283866"/>
              <a:gd name="connsiteY134" fmla="*/ 73604 h 4210442"/>
              <a:gd name="connsiteX135" fmla="*/ 701741 w 5283866"/>
              <a:gd name="connsiteY135" fmla="*/ 50444 h 4210442"/>
              <a:gd name="connsiteX136" fmla="*/ 992362 w 5283866"/>
              <a:gd name="connsiteY136" fmla="*/ 86289 h 4210442"/>
              <a:gd name="connsiteX137" fmla="*/ 806519 w 5283866"/>
              <a:gd name="connsiteY137" fmla="*/ 18183 h 4210442"/>
              <a:gd name="connsiteX138" fmla="*/ 839883 w 5283866"/>
              <a:gd name="connsiteY138" fmla="*/ 18 h 42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61FEBDA9-470A-EE81-3AC7-FAA8235CCCB8}"/>
              </a:ext>
            </a:extLst>
          </p:cNvPr>
          <p:cNvPicPr>
            <a:picLocks noChangeAspect="1"/>
          </p:cNvPicPr>
          <p:nvPr/>
        </p:nvPicPr>
        <p:blipFill>
          <a:blip r:embed="rId2"/>
          <a:stretch>
            <a:fillRect/>
          </a:stretch>
        </p:blipFill>
        <p:spPr>
          <a:xfrm>
            <a:off x="1521459" y="692521"/>
            <a:ext cx="5106383" cy="8511988"/>
          </a:xfrm>
          <a:prstGeom prst="rect">
            <a:avLst/>
          </a:prstGeom>
        </p:spPr>
      </p:pic>
      <p:sp>
        <p:nvSpPr>
          <p:cNvPr id="6" name="TextBox 5">
            <a:extLst>
              <a:ext uri="{FF2B5EF4-FFF2-40B4-BE49-F238E27FC236}">
                <a16:creationId xmlns:a16="http://schemas.microsoft.com/office/drawing/2014/main" id="{B365DC84-F63A-8EC7-5B82-74D9DC070A1C}"/>
              </a:ext>
            </a:extLst>
          </p:cNvPr>
          <p:cNvSpPr txBox="1"/>
          <p:nvPr/>
        </p:nvSpPr>
        <p:spPr>
          <a:xfrm>
            <a:off x="8887638" y="1570008"/>
            <a:ext cx="6938134" cy="7146984"/>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3600" b="0" i="0">
                <a:effectLst/>
              </a:rPr>
              <a:t>Cuando los gérmene</a:t>
            </a:r>
            <a:r>
              <a:rPr lang="en-US" sz="3600"/>
              <a:t>s de </a:t>
            </a:r>
            <a:r>
              <a:rPr lang="en-US" sz="3600" b="0" i="0">
                <a:effectLst/>
              </a:rPr>
              <a:t> </a:t>
            </a:r>
            <a:r>
              <a:rPr lang="en-US" sz="3600" b="0" i="1">
                <a:effectLst/>
              </a:rPr>
              <a:t>C. diff </a:t>
            </a:r>
            <a:r>
              <a:rPr lang="en-US" sz="3600" b="0">
                <a:effectLst/>
              </a:rPr>
              <a:t>están fuera del cuerpo</a:t>
            </a:r>
            <a:r>
              <a:rPr lang="en-US" sz="3600" b="0" i="0">
                <a:effectLst/>
              </a:rPr>
              <a:t>, se convierten en esporas. </a:t>
            </a:r>
            <a:endParaRPr lang="en-US" sz="3600"/>
          </a:p>
          <a:p>
            <a:pPr indent="-228600">
              <a:lnSpc>
                <a:spcPct val="90000"/>
              </a:lnSpc>
              <a:spcAft>
                <a:spcPts val="600"/>
              </a:spcAft>
              <a:buFont typeface="Arial" panose="020B0604020202020204" pitchFamily="34" charset="0"/>
              <a:buChar char="•"/>
            </a:pPr>
            <a:endParaRPr lang="en-US" sz="3600"/>
          </a:p>
          <a:p>
            <a:pPr indent="-228600">
              <a:lnSpc>
                <a:spcPct val="90000"/>
              </a:lnSpc>
              <a:spcAft>
                <a:spcPts val="600"/>
              </a:spcAft>
              <a:buFont typeface="Arial" panose="020B0604020202020204" pitchFamily="34" charset="0"/>
              <a:buChar char="•"/>
            </a:pPr>
            <a:r>
              <a:rPr lang="en-US" sz="3600" b="0" i="0">
                <a:effectLst/>
              </a:rPr>
              <a:t>Estas esporas son una forma inactiva del germen y tienen una capa protectora que les permite vivir durante meses o años en las superficies y en el suelo. </a:t>
            </a:r>
          </a:p>
          <a:p>
            <a:pPr indent="-228600">
              <a:lnSpc>
                <a:spcPct val="90000"/>
              </a:lnSpc>
              <a:spcAft>
                <a:spcPts val="600"/>
              </a:spcAft>
              <a:buFont typeface="Arial" panose="020B0604020202020204" pitchFamily="34" charset="0"/>
              <a:buChar char="•"/>
            </a:pPr>
            <a:endParaRPr lang="en-US" sz="3600"/>
          </a:p>
          <a:p>
            <a:pPr indent="-228600">
              <a:lnSpc>
                <a:spcPct val="90000"/>
              </a:lnSpc>
              <a:spcAft>
                <a:spcPts val="600"/>
              </a:spcAft>
              <a:buFont typeface="Arial" panose="020B0604020202020204" pitchFamily="34" charset="0"/>
              <a:buChar char="•"/>
            </a:pPr>
            <a:r>
              <a:rPr lang="en-US" sz="3600" b="0" i="0">
                <a:effectLst/>
              </a:rPr>
              <a:t>Los gérmenes se vuelven activos nuevamente cuando se tragan estas esporas y llegan al intestino. </a:t>
            </a:r>
            <a:endParaRPr lang="en-US" sz="3600">
              <a:ea typeface="Calibri"/>
              <a:cs typeface="Calibri"/>
            </a:endParaRPr>
          </a:p>
        </p:txBody>
      </p:sp>
      <p:pic>
        <p:nvPicPr>
          <p:cNvPr id="3" name="Picture 2">
            <a:extLst>
              <a:ext uri="{FF2B5EF4-FFF2-40B4-BE49-F238E27FC236}">
                <a16:creationId xmlns:a16="http://schemas.microsoft.com/office/drawing/2014/main" id="{92D0B7FD-FD88-A50F-56A5-7BAB6E225201}"/>
              </a:ext>
            </a:extLst>
          </p:cNvPr>
          <p:cNvPicPr>
            <a:picLocks noChangeAspect="1"/>
          </p:cNvPicPr>
          <p:nvPr/>
        </p:nvPicPr>
        <p:blipFill>
          <a:blip r:embed="rId3"/>
          <a:stretch>
            <a:fillRect/>
          </a:stretch>
        </p:blipFill>
        <p:spPr>
          <a:xfrm>
            <a:off x="13255684" y="9204509"/>
            <a:ext cx="4468755" cy="768163"/>
          </a:xfrm>
          <a:prstGeom prst="rect">
            <a:avLst/>
          </a:prstGeom>
        </p:spPr>
      </p:pic>
    </p:spTree>
    <p:extLst>
      <p:ext uri="{BB962C8B-B14F-4D97-AF65-F5344CB8AC3E}">
        <p14:creationId xmlns:p14="http://schemas.microsoft.com/office/powerpoint/2010/main" val="3497280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Flow_SignoffStatus xmlns="cc77d279-1fa0-40a0-abb2-37db48c0ffa6" xsi:nil="true"/>
    <TaxCatchAll xmlns="e209160b-8f1d-4f88-8f36-0344f8a4efa6" xsi:nil="true"/>
    <_ip_UnifiedCompliancePolicyProperties xmlns="http://schemas.microsoft.com/sharepoint/v3" xsi:nil="true"/>
    <Notes xmlns="cc77d279-1fa0-40a0-abb2-37db48c0ffa6" xsi:nil="true"/>
    <lcf76f155ced4ddcb4097134ff3c332f xmlns="cc77d279-1fa0-40a0-abb2-37db48c0ffa6">
      <Terms xmlns="http://schemas.microsoft.com/office/infopath/2007/PartnerControls"/>
    </lcf76f155ced4ddcb4097134ff3c332f>
    <HealthDept xmlns="cc77d279-1fa0-40a0-abb2-37db48c0ffa6" xsi:nil="true"/>
    <ProjectStatus xmlns="cc77d279-1fa0-40a0-abb2-37db48c0ffa6">Active</Project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FAA786E8BDDE478B525A67C88EB582" ma:contentTypeVersion="26" ma:contentTypeDescription="Create a new document." ma:contentTypeScope="" ma:versionID="e4186d0b4962ce505e47e05418a897dc">
  <xsd:schema xmlns:xsd="http://www.w3.org/2001/XMLSchema" xmlns:xs="http://www.w3.org/2001/XMLSchema" xmlns:p="http://schemas.microsoft.com/office/2006/metadata/properties" xmlns:ns1="http://schemas.microsoft.com/sharepoint/v3" xmlns:ns2="cc77d279-1fa0-40a0-abb2-37db48c0ffa6" xmlns:ns3="e209160b-8f1d-4f88-8f36-0344f8a4efa6" targetNamespace="http://schemas.microsoft.com/office/2006/metadata/properties" ma:root="true" ma:fieldsID="b5f08ea6afbf78d0d4ebedb419c0b1e1" ns1:_="" ns2:_="" ns3:_="">
    <xsd:import namespace="http://schemas.microsoft.com/sharepoint/v3"/>
    <xsd:import namespace="cc77d279-1fa0-40a0-abb2-37db48c0ffa6"/>
    <xsd:import namespace="e209160b-8f1d-4f88-8f36-0344f8a4efa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3:SharedWithUsers" minOccurs="0"/>
                <xsd:element ref="ns3:SharedWithDetails" minOccurs="0"/>
                <xsd:element ref="ns2:_Flow_SignoffStatu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Notes" minOccurs="0"/>
                <xsd:element ref="ns2:MediaServiceBillingMetadata" minOccurs="0"/>
                <xsd:element ref="ns1:_ip_UnifiedCompliancePolicyProperties" minOccurs="0"/>
                <xsd:element ref="ns1:_ip_UnifiedCompliancePolicyUIAction" minOccurs="0"/>
                <xsd:element ref="ns2:HealthDept" minOccurs="0"/>
                <xsd:element ref="ns2:Project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9" nillable="true" ma:displayName="Unified Compliance Policy Properties" ma:hidden="true" ma:internalName="_ip_UnifiedCompliancePolicyProperties">
      <xsd:simpleType>
        <xsd:restriction base="dms:Note"/>
      </xsd:simpleType>
    </xsd:element>
    <xsd:element name="_ip_UnifiedCompliancePolicyUIAction" ma:index="3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77d279-1fa0-40a0-abb2-37db48c0ff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4c5ea74-d56c-488c-8f42-661e14919e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Notes" ma:index="27" nillable="true" ma:displayName="Notes" ma:format="Dropdown" ma:internalName="Notes">
      <xsd:simpleType>
        <xsd:restriction base="dms:Text">
          <xsd:maxLength value="255"/>
        </xsd:restriction>
      </xsd:simpleType>
    </xsd:element>
    <xsd:element name="MediaServiceBillingMetadata" ma:index="28" nillable="true" ma:displayName="MediaServiceBillingMetadata" ma:hidden="true" ma:internalName="MediaServiceBillingMetadata" ma:readOnly="true">
      <xsd:simpleType>
        <xsd:restriction base="dms:Note"/>
      </xsd:simpleType>
    </xsd:element>
    <xsd:element name="HealthDept" ma:index="31" nillable="true" ma:displayName="Health Dept" ma:format="Dropdown" ma:internalName="HealthDept">
      <xsd:simpleType>
        <xsd:restriction base="dms:Text">
          <xsd:maxLength value="255"/>
        </xsd:restriction>
      </xsd:simpleType>
    </xsd:element>
    <xsd:element name="ProjectStatus" ma:index="32" nillable="true" ma:displayName="Project Status" ma:default="Active" ma:format="Dropdown" ma:internalName="ProjectStatus">
      <xsd:simpleType>
        <xsd:restriction base="dms:Choice">
          <xsd:enumeration value="Active"/>
          <xsd:enumeration value="Inactive"/>
          <xsd:enumeration value="Closed"/>
        </xsd:restriction>
      </xsd:simpleType>
    </xsd:element>
  </xsd:schema>
  <xsd:schema xmlns:xsd="http://www.w3.org/2001/XMLSchema" xmlns:xs="http://www.w3.org/2001/XMLSchema" xmlns:dms="http://schemas.microsoft.com/office/2006/documentManagement/types" xmlns:pc="http://schemas.microsoft.com/office/infopath/2007/PartnerControls" targetNamespace="e209160b-8f1d-4f88-8f36-0344f8a4efa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5686d4f-eaba-40c5-a65c-2038e412c9a1}" ma:internalName="TaxCatchAll" ma:showField="CatchAllData" ma:web="e209160b-8f1d-4f88-8f36-0344f8a4ef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B1DA58-8D26-4CE6-A4A3-0432F4BBE6D9}">
  <ds:schemaRefs>
    <ds:schemaRef ds:uri="http://schemas.microsoft.com/sharepoint/v3/contenttype/forms"/>
  </ds:schemaRefs>
</ds:datastoreItem>
</file>

<file path=customXml/itemProps2.xml><?xml version="1.0" encoding="utf-8"?>
<ds:datastoreItem xmlns:ds="http://schemas.openxmlformats.org/officeDocument/2006/customXml" ds:itemID="{D11A02CD-AF65-414A-B746-E3107C895C6F}">
  <ds:schemaRefs>
    <ds:schemaRef ds:uri="http://schemas.microsoft.com/office/2006/metadata/properties"/>
    <ds:schemaRef ds:uri="http://schemas.microsoft.com/office/infopath/2007/PartnerControls"/>
    <ds:schemaRef ds:uri="http://schemas.microsoft.com/sharepoint/v3"/>
    <ds:schemaRef ds:uri="cc77d279-1fa0-40a0-abb2-37db48c0ffa6"/>
    <ds:schemaRef ds:uri="e209160b-8f1d-4f88-8f36-0344f8a4efa6"/>
  </ds:schemaRefs>
</ds:datastoreItem>
</file>

<file path=customXml/itemProps3.xml><?xml version="1.0" encoding="utf-8"?>
<ds:datastoreItem xmlns:ds="http://schemas.openxmlformats.org/officeDocument/2006/customXml" ds:itemID="{5DD0C634-4348-4492-AD08-F5318A5045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c77d279-1fa0-40a0-abb2-37db48c0ffa6"/>
    <ds:schemaRef ds:uri="e209160b-8f1d-4f88-8f36-0344f8a4ef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1806</Words>
  <Application>Microsoft Office PowerPoint</Application>
  <PresentationFormat>Custom</PresentationFormat>
  <Paragraphs>244</Paragraphs>
  <Slides>30</Slides>
  <Notes>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Infecciones asociadas a la atención sanitaria  Informe de progreso. Nebraska 2023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Pasos detallados de lavado de manos para la prevención y el control de infecciones para el personal de primera línea en el cuidado de la salud y otros entornos.   Toma solo 20 segundos - suficiente para cantar Feliz Cumpleaños dos veces.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Antibiótico de alto riesgo  Que son más propensos a predisponer a sus  pacientes a una infección por C. diff incluyen: </vt:lpstr>
      <vt:lpstr>Estratificación del riesgo de antibiótico.</vt:lpstr>
      <vt:lpstr>Medicare Parte D Prescripción de Antibióticos, 2021</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paragraph text</dc:title>
  <dc:creator>Nicole Placke</dc:creator>
  <cp:lastModifiedBy>Nancy Esch</cp:lastModifiedBy>
  <cp:revision>4</cp:revision>
  <dcterms:created xsi:type="dcterms:W3CDTF">2006-08-16T00:00:00Z</dcterms:created>
  <dcterms:modified xsi:type="dcterms:W3CDTF">2026-02-11T18:08:53Z</dcterms:modified>
  <dc:identifier>DAF_9cDhRtQ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0x01010027FAA786E8BDDE478B525A67C88EB582</vt:lpwstr>
  </property>
</Properties>
</file>