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662" r:id="rId5"/>
  </p:sldMasterIdLst>
  <p:notesMasterIdLst>
    <p:notesMasterId r:id="rId26"/>
  </p:notesMasterIdLst>
  <p:sldIdLst>
    <p:sldId id="257" r:id="rId6"/>
    <p:sldId id="754" r:id="rId7"/>
    <p:sldId id="756" r:id="rId8"/>
    <p:sldId id="763" r:id="rId9"/>
    <p:sldId id="771" r:id="rId10"/>
    <p:sldId id="768" r:id="rId11"/>
    <p:sldId id="755" r:id="rId12"/>
    <p:sldId id="758" r:id="rId13"/>
    <p:sldId id="764" r:id="rId14"/>
    <p:sldId id="759" r:id="rId15"/>
    <p:sldId id="760" r:id="rId16"/>
    <p:sldId id="767" r:id="rId17"/>
    <p:sldId id="766" r:id="rId18"/>
    <p:sldId id="761" r:id="rId19"/>
    <p:sldId id="769" r:id="rId20"/>
    <p:sldId id="762" r:id="rId21"/>
    <p:sldId id="770" r:id="rId22"/>
    <p:sldId id="772" r:id="rId23"/>
    <p:sldId id="757" r:id="rId24"/>
    <p:sldId id="667" r:id="rId25"/>
  </p:sldIdLst>
  <p:sldSz cx="12192000" cy="6858000"/>
  <p:notesSz cx="6858000" cy="9144000"/>
  <p:custShowLst>
    <p:custShow name="Custom Show 1" id="0">
      <p:sldLst>
        <p:sld r:id="rId6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Kiehlbauch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0000"/>
    <a:srgbClr val="3A499D"/>
    <a:srgbClr val="384B99"/>
    <a:srgbClr val="C8B99C"/>
    <a:srgbClr val="012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3" autoAdjust="0"/>
    <p:restoredTop sz="88015" autoAdjust="0"/>
  </p:normalViewPr>
  <p:slideViewPr>
    <p:cSldViewPr snapToGrid="0">
      <p:cViewPr varScale="1">
        <p:scale>
          <a:sx n="97" d="100"/>
          <a:sy n="97" d="100"/>
        </p:scale>
        <p:origin x="116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4D8A41-9E4B-4E00-80DC-C2891F55C18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B30E4-8FF1-4586-98C9-CDDB85D3D9ED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entury Gothic" panose="020B0502020202020204" pitchFamily="34" charset="0"/>
            </a:rPr>
            <a:t>Equipment and furniture should be:</a:t>
          </a:r>
          <a:endParaRPr lang="en-US" dirty="0">
            <a:solidFill>
              <a:schemeClr val="bg1"/>
            </a:solidFill>
          </a:endParaRPr>
        </a:p>
      </dgm:t>
    </dgm:pt>
    <dgm:pt modelId="{45770BF4-C186-4B21-9DC2-5A9D48C67E11}" type="parTrans" cxnId="{C00EDB9F-5E97-4E94-AA4E-5557F4428AF7}">
      <dgm:prSet/>
      <dgm:spPr/>
      <dgm:t>
        <a:bodyPr/>
        <a:lstStyle/>
        <a:p>
          <a:endParaRPr lang="en-US"/>
        </a:p>
      </dgm:t>
    </dgm:pt>
    <dgm:pt modelId="{0AD542F6-BB1C-4FA9-AF2A-8DF71FD75257}" type="sibTrans" cxnId="{C00EDB9F-5E97-4E94-AA4E-5557F4428AF7}">
      <dgm:prSet/>
      <dgm:spPr/>
      <dgm:t>
        <a:bodyPr/>
        <a:lstStyle/>
        <a:p>
          <a:endParaRPr lang="en-US"/>
        </a:p>
      </dgm:t>
    </dgm:pt>
    <dgm:pt modelId="{0159644F-3E61-4AB2-8CB2-98D83CE924CA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200" dirty="0">
              <a:latin typeface="Century Gothic" panose="020B0502020202020204" pitchFamily="34" charset="0"/>
            </a:rPr>
            <a:t>Cleanable</a:t>
          </a:r>
        </a:p>
      </dgm:t>
    </dgm:pt>
    <dgm:pt modelId="{FC4B8B8E-1EB6-483A-89A1-89B6C5437932}" type="parTrans" cxnId="{EDF8D1A9-B6A7-44EF-BBBF-FEC3A80DCAA7}">
      <dgm:prSet/>
      <dgm:spPr/>
      <dgm:t>
        <a:bodyPr/>
        <a:lstStyle/>
        <a:p>
          <a:endParaRPr lang="en-US"/>
        </a:p>
      </dgm:t>
    </dgm:pt>
    <dgm:pt modelId="{38571DF5-EB6B-4904-BD3E-370D27B0A612}" type="sibTrans" cxnId="{EDF8D1A9-B6A7-44EF-BBBF-FEC3A80DCAA7}">
      <dgm:prSet/>
      <dgm:spPr/>
      <dgm:t>
        <a:bodyPr/>
        <a:lstStyle/>
        <a:p>
          <a:endParaRPr lang="en-US"/>
        </a:p>
      </dgm:t>
    </dgm:pt>
    <dgm:pt modelId="{34CCA54A-CE82-4D16-8B7C-F53F71620C2C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200" dirty="0">
              <a:latin typeface="Century Gothic" panose="020B0502020202020204" pitchFamily="34" charset="0"/>
            </a:rPr>
            <a:t>Easy to maintain and repair</a:t>
          </a:r>
        </a:p>
      </dgm:t>
    </dgm:pt>
    <dgm:pt modelId="{F472B067-AAEE-4849-A52B-6FC0B53D58C3}" type="parTrans" cxnId="{6E591B94-00E2-4120-83DD-7B3F3BFF9CCD}">
      <dgm:prSet/>
      <dgm:spPr/>
      <dgm:t>
        <a:bodyPr/>
        <a:lstStyle/>
        <a:p>
          <a:endParaRPr lang="en-US"/>
        </a:p>
      </dgm:t>
    </dgm:pt>
    <dgm:pt modelId="{82F3B9CD-831F-4474-B407-0FB84E785081}" type="sibTrans" cxnId="{6E591B94-00E2-4120-83DD-7B3F3BFF9CCD}">
      <dgm:prSet/>
      <dgm:spPr/>
      <dgm:t>
        <a:bodyPr/>
        <a:lstStyle/>
        <a:p>
          <a:endParaRPr lang="en-US"/>
        </a:p>
      </dgm:t>
    </dgm:pt>
    <dgm:pt modelId="{988E0C87-5F88-411E-B318-AA2430390972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200" dirty="0">
              <a:latin typeface="Century Gothic" panose="020B0502020202020204" pitchFamily="34" charset="0"/>
            </a:rPr>
            <a:t>Resistant to microbial growth</a:t>
          </a:r>
        </a:p>
      </dgm:t>
    </dgm:pt>
    <dgm:pt modelId="{FF855124-BA9A-4A21-A47E-424E4327FA99}" type="parTrans" cxnId="{4BFBC284-EAB8-4A34-A72E-033307F13F4C}">
      <dgm:prSet/>
      <dgm:spPr/>
      <dgm:t>
        <a:bodyPr/>
        <a:lstStyle/>
        <a:p>
          <a:endParaRPr lang="en-US"/>
        </a:p>
      </dgm:t>
    </dgm:pt>
    <dgm:pt modelId="{30B4242E-8E72-4436-BD10-CB96862E994E}" type="sibTrans" cxnId="{4BFBC284-EAB8-4A34-A72E-033307F13F4C}">
      <dgm:prSet/>
      <dgm:spPr/>
      <dgm:t>
        <a:bodyPr/>
        <a:lstStyle/>
        <a:p>
          <a:endParaRPr lang="en-US"/>
        </a:p>
      </dgm:t>
    </dgm:pt>
    <dgm:pt modelId="{EB854880-41AB-4B25-894E-DBFC5F64DD64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200" dirty="0">
              <a:latin typeface="Century Gothic" panose="020B0502020202020204" pitchFamily="34" charset="0"/>
            </a:rPr>
            <a:t>Nonporous</a:t>
          </a:r>
        </a:p>
      </dgm:t>
    </dgm:pt>
    <dgm:pt modelId="{859402CC-FD87-4E37-8259-A4CA138BA075}" type="parTrans" cxnId="{47A32B39-114E-4570-8D22-ED350CBB6D44}">
      <dgm:prSet/>
      <dgm:spPr/>
      <dgm:t>
        <a:bodyPr/>
        <a:lstStyle/>
        <a:p>
          <a:endParaRPr lang="en-US"/>
        </a:p>
      </dgm:t>
    </dgm:pt>
    <dgm:pt modelId="{75A39F32-D895-48C4-A642-F98B57F67D5C}" type="sibTrans" cxnId="{47A32B39-114E-4570-8D22-ED350CBB6D44}">
      <dgm:prSet/>
      <dgm:spPr/>
      <dgm:t>
        <a:bodyPr/>
        <a:lstStyle/>
        <a:p>
          <a:endParaRPr lang="en-US"/>
        </a:p>
      </dgm:t>
    </dgm:pt>
    <dgm:pt modelId="{F7BF124A-01E1-465F-8AB6-D01C6EF0ABD0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200" dirty="0">
              <a:latin typeface="Century Gothic" panose="020B0502020202020204" pitchFamily="34" charset="0"/>
            </a:rPr>
            <a:t>Seamless</a:t>
          </a:r>
        </a:p>
      </dgm:t>
    </dgm:pt>
    <dgm:pt modelId="{6B3FAEED-9A22-4E8B-BBC5-F7B454F34321}" type="parTrans" cxnId="{22FC28A4-FFD0-46AB-80AD-A6016CE26E22}">
      <dgm:prSet/>
      <dgm:spPr/>
      <dgm:t>
        <a:bodyPr/>
        <a:lstStyle/>
        <a:p>
          <a:endParaRPr lang="en-US"/>
        </a:p>
      </dgm:t>
    </dgm:pt>
    <dgm:pt modelId="{FE757A32-7001-4109-B1DE-E3DB91229B68}" type="sibTrans" cxnId="{22FC28A4-FFD0-46AB-80AD-A6016CE26E22}">
      <dgm:prSet/>
      <dgm:spPr/>
      <dgm:t>
        <a:bodyPr/>
        <a:lstStyle/>
        <a:p>
          <a:endParaRPr lang="en-US"/>
        </a:p>
      </dgm:t>
    </dgm:pt>
    <dgm:pt modelId="{E75D4834-5AB8-4610-ACA3-C551309BAF17}" type="pres">
      <dgm:prSet presAssocID="{C74D8A41-9E4B-4E00-80DC-C2891F55C18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6DE6DDB-F886-4D98-8AF1-176873626DCE}" type="pres">
      <dgm:prSet presAssocID="{0C8B30E4-8FF1-4586-98C9-CDDB85D3D9ED}" presName="centerShape" presStyleLbl="node0" presStyleIdx="0" presStyleCnt="1"/>
      <dgm:spPr/>
    </dgm:pt>
    <dgm:pt modelId="{0AB36EEC-21CB-4774-B0FB-193B8FA7184A}" type="pres">
      <dgm:prSet presAssocID="{0159644F-3E61-4AB2-8CB2-98D83CE924CA}" presName="node" presStyleLbl="node1" presStyleIdx="0" presStyleCnt="5" custScaleX="114031">
        <dgm:presLayoutVars>
          <dgm:bulletEnabled val="1"/>
        </dgm:presLayoutVars>
      </dgm:prSet>
      <dgm:spPr/>
    </dgm:pt>
    <dgm:pt modelId="{D6A42151-24A5-4497-B814-CB195DBB2AA6}" type="pres">
      <dgm:prSet presAssocID="{0159644F-3E61-4AB2-8CB2-98D83CE924CA}" presName="dummy" presStyleCnt="0"/>
      <dgm:spPr/>
    </dgm:pt>
    <dgm:pt modelId="{5D4290ED-07B5-4421-9736-606DD5CA0EAF}" type="pres">
      <dgm:prSet presAssocID="{38571DF5-EB6B-4904-BD3E-370D27B0A612}" presName="sibTrans" presStyleLbl="sibTrans2D1" presStyleIdx="0" presStyleCnt="5"/>
      <dgm:spPr/>
    </dgm:pt>
    <dgm:pt modelId="{25592D80-E373-465F-8EA2-3CA45307A459}" type="pres">
      <dgm:prSet presAssocID="{34CCA54A-CE82-4D16-8B7C-F53F71620C2C}" presName="node" presStyleLbl="node1" presStyleIdx="1" presStyleCnt="5">
        <dgm:presLayoutVars>
          <dgm:bulletEnabled val="1"/>
        </dgm:presLayoutVars>
      </dgm:prSet>
      <dgm:spPr/>
    </dgm:pt>
    <dgm:pt modelId="{ED2E320D-EE28-4196-9054-D56C68DC6E56}" type="pres">
      <dgm:prSet presAssocID="{34CCA54A-CE82-4D16-8B7C-F53F71620C2C}" presName="dummy" presStyleCnt="0"/>
      <dgm:spPr/>
    </dgm:pt>
    <dgm:pt modelId="{3BB02501-BDC6-4FB9-BB3F-34EF7B802833}" type="pres">
      <dgm:prSet presAssocID="{82F3B9CD-831F-4474-B407-0FB84E785081}" presName="sibTrans" presStyleLbl="sibTrans2D1" presStyleIdx="1" presStyleCnt="5"/>
      <dgm:spPr/>
    </dgm:pt>
    <dgm:pt modelId="{244CA5DE-F49E-4921-A622-F0ED567113FC}" type="pres">
      <dgm:prSet presAssocID="{988E0C87-5F88-411E-B318-AA2430390972}" presName="node" presStyleLbl="node1" presStyleIdx="2" presStyleCnt="5">
        <dgm:presLayoutVars>
          <dgm:bulletEnabled val="1"/>
        </dgm:presLayoutVars>
      </dgm:prSet>
      <dgm:spPr/>
    </dgm:pt>
    <dgm:pt modelId="{E8FE2B89-3C67-426A-9261-8EAE4A7EFBD4}" type="pres">
      <dgm:prSet presAssocID="{988E0C87-5F88-411E-B318-AA2430390972}" presName="dummy" presStyleCnt="0"/>
      <dgm:spPr/>
    </dgm:pt>
    <dgm:pt modelId="{B7D23298-CD45-47D3-88E9-FD8413D31424}" type="pres">
      <dgm:prSet presAssocID="{30B4242E-8E72-4436-BD10-CB96862E994E}" presName="sibTrans" presStyleLbl="sibTrans2D1" presStyleIdx="2" presStyleCnt="5"/>
      <dgm:spPr/>
    </dgm:pt>
    <dgm:pt modelId="{E61C694E-F759-4A10-8B17-ABDDC1A1B3B7}" type="pres">
      <dgm:prSet presAssocID="{EB854880-41AB-4B25-894E-DBFC5F64DD64}" presName="node" presStyleLbl="node1" presStyleIdx="3" presStyleCnt="5" custScaleX="108575">
        <dgm:presLayoutVars>
          <dgm:bulletEnabled val="1"/>
        </dgm:presLayoutVars>
      </dgm:prSet>
      <dgm:spPr/>
    </dgm:pt>
    <dgm:pt modelId="{A5AE9592-89B4-40DF-9EE4-F8A4F9D439B7}" type="pres">
      <dgm:prSet presAssocID="{EB854880-41AB-4B25-894E-DBFC5F64DD64}" presName="dummy" presStyleCnt="0"/>
      <dgm:spPr/>
    </dgm:pt>
    <dgm:pt modelId="{8C68B8B9-DF6A-49B2-AB60-4DB6F709AB7E}" type="pres">
      <dgm:prSet presAssocID="{75A39F32-D895-48C4-A642-F98B57F67D5C}" presName="sibTrans" presStyleLbl="sibTrans2D1" presStyleIdx="3" presStyleCnt="5"/>
      <dgm:spPr/>
    </dgm:pt>
    <dgm:pt modelId="{5E2AEF79-EAAE-4A48-A930-65D0F7C6CDE7}" type="pres">
      <dgm:prSet presAssocID="{F7BF124A-01E1-465F-8AB6-D01C6EF0ABD0}" presName="node" presStyleLbl="node1" presStyleIdx="4" presStyleCnt="5">
        <dgm:presLayoutVars>
          <dgm:bulletEnabled val="1"/>
        </dgm:presLayoutVars>
      </dgm:prSet>
      <dgm:spPr/>
    </dgm:pt>
    <dgm:pt modelId="{7AB5256D-305E-4E84-8DA3-94BD4C54D188}" type="pres">
      <dgm:prSet presAssocID="{F7BF124A-01E1-465F-8AB6-D01C6EF0ABD0}" presName="dummy" presStyleCnt="0"/>
      <dgm:spPr/>
    </dgm:pt>
    <dgm:pt modelId="{179BC7AE-4792-40B5-B98C-4173FBFE1D1E}" type="pres">
      <dgm:prSet presAssocID="{FE757A32-7001-4109-B1DE-E3DB91229B68}" presName="sibTrans" presStyleLbl="sibTrans2D1" presStyleIdx="4" presStyleCnt="5"/>
      <dgm:spPr/>
    </dgm:pt>
  </dgm:ptLst>
  <dgm:cxnLst>
    <dgm:cxn modelId="{CDBA060C-9E00-4F91-8F82-0DF4F36BC410}" type="presOf" srcId="{75A39F32-D895-48C4-A642-F98B57F67D5C}" destId="{8C68B8B9-DF6A-49B2-AB60-4DB6F709AB7E}" srcOrd="0" destOrd="0" presId="urn:microsoft.com/office/officeart/2005/8/layout/radial6"/>
    <dgm:cxn modelId="{DBCECD17-D6DC-495A-BD9D-B3D0612B614C}" type="presOf" srcId="{FE757A32-7001-4109-B1DE-E3DB91229B68}" destId="{179BC7AE-4792-40B5-B98C-4173FBFE1D1E}" srcOrd="0" destOrd="0" presId="urn:microsoft.com/office/officeart/2005/8/layout/radial6"/>
    <dgm:cxn modelId="{7E998632-1807-4103-96F2-9A735CD83575}" type="presOf" srcId="{0C8B30E4-8FF1-4586-98C9-CDDB85D3D9ED}" destId="{46DE6DDB-F886-4D98-8AF1-176873626DCE}" srcOrd="0" destOrd="0" presId="urn:microsoft.com/office/officeart/2005/8/layout/radial6"/>
    <dgm:cxn modelId="{E9283E38-09AB-4526-86EF-0907D51AABED}" type="presOf" srcId="{EB854880-41AB-4B25-894E-DBFC5F64DD64}" destId="{E61C694E-F759-4A10-8B17-ABDDC1A1B3B7}" srcOrd="0" destOrd="0" presId="urn:microsoft.com/office/officeart/2005/8/layout/radial6"/>
    <dgm:cxn modelId="{47A32B39-114E-4570-8D22-ED350CBB6D44}" srcId="{0C8B30E4-8FF1-4586-98C9-CDDB85D3D9ED}" destId="{EB854880-41AB-4B25-894E-DBFC5F64DD64}" srcOrd="3" destOrd="0" parTransId="{859402CC-FD87-4E37-8259-A4CA138BA075}" sibTransId="{75A39F32-D895-48C4-A642-F98B57F67D5C}"/>
    <dgm:cxn modelId="{4BFBC284-EAB8-4A34-A72E-033307F13F4C}" srcId="{0C8B30E4-8FF1-4586-98C9-CDDB85D3D9ED}" destId="{988E0C87-5F88-411E-B318-AA2430390972}" srcOrd="2" destOrd="0" parTransId="{FF855124-BA9A-4A21-A47E-424E4327FA99}" sibTransId="{30B4242E-8E72-4436-BD10-CB96862E994E}"/>
    <dgm:cxn modelId="{6E591B94-00E2-4120-83DD-7B3F3BFF9CCD}" srcId="{0C8B30E4-8FF1-4586-98C9-CDDB85D3D9ED}" destId="{34CCA54A-CE82-4D16-8B7C-F53F71620C2C}" srcOrd="1" destOrd="0" parTransId="{F472B067-AAEE-4849-A52B-6FC0B53D58C3}" sibTransId="{82F3B9CD-831F-4474-B407-0FB84E785081}"/>
    <dgm:cxn modelId="{ECC9F994-DBAA-4ECE-AF46-5263908EBC7A}" type="presOf" srcId="{C74D8A41-9E4B-4E00-80DC-C2891F55C18C}" destId="{E75D4834-5AB8-4610-ACA3-C551309BAF17}" srcOrd="0" destOrd="0" presId="urn:microsoft.com/office/officeart/2005/8/layout/radial6"/>
    <dgm:cxn modelId="{47BEE397-D46C-4524-9FC6-6C7FFF483309}" type="presOf" srcId="{0159644F-3E61-4AB2-8CB2-98D83CE924CA}" destId="{0AB36EEC-21CB-4774-B0FB-193B8FA7184A}" srcOrd="0" destOrd="0" presId="urn:microsoft.com/office/officeart/2005/8/layout/radial6"/>
    <dgm:cxn modelId="{442E4D99-02C5-4732-85F3-FC1EF5BC9E8D}" type="presOf" srcId="{30B4242E-8E72-4436-BD10-CB96862E994E}" destId="{B7D23298-CD45-47D3-88E9-FD8413D31424}" srcOrd="0" destOrd="0" presId="urn:microsoft.com/office/officeart/2005/8/layout/radial6"/>
    <dgm:cxn modelId="{5F07D69E-0CE8-4AAB-BB0E-2CAFC6D9695A}" type="presOf" srcId="{34CCA54A-CE82-4D16-8B7C-F53F71620C2C}" destId="{25592D80-E373-465F-8EA2-3CA45307A459}" srcOrd="0" destOrd="0" presId="urn:microsoft.com/office/officeart/2005/8/layout/radial6"/>
    <dgm:cxn modelId="{C00EDB9F-5E97-4E94-AA4E-5557F4428AF7}" srcId="{C74D8A41-9E4B-4E00-80DC-C2891F55C18C}" destId="{0C8B30E4-8FF1-4586-98C9-CDDB85D3D9ED}" srcOrd="0" destOrd="0" parTransId="{45770BF4-C186-4B21-9DC2-5A9D48C67E11}" sibTransId="{0AD542F6-BB1C-4FA9-AF2A-8DF71FD75257}"/>
    <dgm:cxn modelId="{C676F89F-E5C0-4698-89B0-EE940ABB4F6F}" type="presOf" srcId="{82F3B9CD-831F-4474-B407-0FB84E785081}" destId="{3BB02501-BDC6-4FB9-BB3F-34EF7B802833}" srcOrd="0" destOrd="0" presId="urn:microsoft.com/office/officeart/2005/8/layout/radial6"/>
    <dgm:cxn modelId="{22FC28A4-FFD0-46AB-80AD-A6016CE26E22}" srcId="{0C8B30E4-8FF1-4586-98C9-CDDB85D3D9ED}" destId="{F7BF124A-01E1-465F-8AB6-D01C6EF0ABD0}" srcOrd="4" destOrd="0" parTransId="{6B3FAEED-9A22-4E8B-BBC5-F7B454F34321}" sibTransId="{FE757A32-7001-4109-B1DE-E3DB91229B68}"/>
    <dgm:cxn modelId="{0D873CA5-DFF3-45CA-8052-701D1E8112F5}" type="presOf" srcId="{F7BF124A-01E1-465F-8AB6-D01C6EF0ABD0}" destId="{5E2AEF79-EAAE-4A48-A930-65D0F7C6CDE7}" srcOrd="0" destOrd="0" presId="urn:microsoft.com/office/officeart/2005/8/layout/radial6"/>
    <dgm:cxn modelId="{EDF8D1A9-B6A7-44EF-BBBF-FEC3A80DCAA7}" srcId="{0C8B30E4-8FF1-4586-98C9-CDDB85D3D9ED}" destId="{0159644F-3E61-4AB2-8CB2-98D83CE924CA}" srcOrd="0" destOrd="0" parTransId="{FC4B8B8E-1EB6-483A-89A1-89B6C5437932}" sibTransId="{38571DF5-EB6B-4904-BD3E-370D27B0A612}"/>
    <dgm:cxn modelId="{A61B1EB4-6B3B-45A4-BF7A-CAB39C62E991}" type="presOf" srcId="{988E0C87-5F88-411E-B318-AA2430390972}" destId="{244CA5DE-F49E-4921-A622-F0ED567113FC}" srcOrd="0" destOrd="0" presId="urn:microsoft.com/office/officeart/2005/8/layout/radial6"/>
    <dgm:cxn modelId="{EE7748D4-A915-4F80-A242-E7C0B77BFD6C}" type="presOf" srcId="{38571DF5-EB6B-4904-BD3E-370D27B0A612}" destId="{5D4290ED-07B5-4421-9736-606DD5CA0EAF}" srcOrd="0" destOrd="0" presId="urn:microsoft.com/office/officeart/2005/8/layout/radial6"/>
    <dgm:cxn modelId="{FB507781-3541-4826-9DAC-C0694145A8A6}" type="presParOf" srcId="{E75D4834-5AB8-4610-ACA3-C551309BAF17}" destId="{46DE6DDB-F886-4D98-8AF1-176873626DCE}" srcOrd="0" destOrd="0" presId="urn:microsoft.com/office/officeart/2005/8/layout/radial6"/>
    <dgm:cxn modelId="{41741D83-ACFD-4DEF-981B-2F7041906CCD}" type="presParOf" srcId="{E75D4834-5AB8-4610-ACA3-C551309BAF17}" destId="{0AB36EEC-21CB-4774-B0FB-193B8FA7184A}" srcOrd="1" destOrd="0" presId="urn:microsoft.com/office/officeart/2005/8/layout/radial6"/>
    <dgm:cxn modelId="{EE230CC3-5510-41DB-A93D-D982A8D7E17C}" type="presParOf" srcId="{E75D4834-5AB8-4610-ACA3-C551309BAF17}" destId="{D6A42151-24A5-4497-B814-CB195DBB2AA6}" srcOrd="2" destOrd="0" presId="urn:microsoft.com/office/officeart/2005/8/layout/radial6"/>
    <dgm:cxn modelId="{71C3E335-6D3B-4C88-9BDE-B1414F5FB472}" type="presParOf" srcId="{E75D4834-5AB8-4610-ACA3-C551309BAF17}" destId="{5D4290ED-07B5-4421-9736-606DD5CA0EAF}" srcOrd="3" destOrd="0" presId="urn:microsoft.com/office/officeart/2005/8/layout/radial6"/>
    <dgm:cxn modelId="{11F0CCF6-C4E4-4A0E-9DBB-F2581A358F8A}" type="presParOf" srcId="{E75D4834-5AB8-4610-ACA3-C551309BAF17}" destId="{25592D80-E373-465F-8EA2-3CA45307A459}" srcOrd="4" destOrd="0" presId="urn:microsoft.com/office/officeart/2005/8/layout/radial6"/>
    <dgm:cxn modelId="{643A68EA-73BB-4911-BD9F-53D202631A3C}" type="presParOf" srcId="{E75D4834-5AB8-4610-ACA3-C551309BAF17}" destId="{ED2E320D-EE28-4196-9054-D56C68DC6E56}" srcOrd="5" destOrd="0" presId="urn:microsoft.com/office/officeart/2005/8/layout/radial6"/>
    <dgm:cxn modelId="{2ACCA46D-F3A0-43BD-BF32-A4CC5D42F924}" type="presParOf" srcId="{E75D4834-5AB8-4610-ACA3-C551309BAF17}" destId="{3BB02501-BDC6-4FB9-BB3F-34EF7B802833}" srcOrd="6" destOrd="0" presId="urn:microsoft.com/office/officeart/2005/8/layout/radial6"/>
    <dgm:cxn modelId="{D0756012-FACA-4869-B7D0-B6275B4E7676}" type="presParOf" srcId="{E75D4834-5AB8-4610-ACA3-C551309BAF17}" destId="{244CA5DE-F49E-4921-A622-F0ED567113FC}" srcOrd="7" destOrd="0" presId="urn:microsoft.com/office/officeart/2005/8/layout/radial6"/>
    <dgm:cxn modelId="{2BC08294-6002-4BC7-9629-8E08FE2ED50A}" type="presParOf" srcId="{E75D4834-5AB8-4610-ACA3-C551309BAF17}" destId="{E8FE2B89-3C67-426A-9261-8EAE4A7EFBD4}" srcOrd="8" destOrd="0" presId="urn:microsoft.com/office/officeart/2005/8/layout/radial6"/>
    <dgm:cxn modelId="{5F471C2D-3F81-42CA-A5A5-3D1C7BE91D77}" type="presParOf" srcId="{E75D4834-5AB8-4610-ACA3-C551309BAF17}" destId="{B7D23298-CD45-47D3-88E9-FD8413D31424}" srcOrd="9" destOrd="0" presId="urn:microsoft.com/office/officeart/2005/8/layout/radial6"/>
    <dgm:cxn modelId="{79AC345E-F5C3-4451-9577-92396A7674DD}" type="presParOf" srcId="{E75D4834-5AB8-4610-ACA3-C551309BAF17}" destId="{E61C694E-F759-4A10-8B17-ABDDC1A1B3B7}" srcOrd="10" destOrd="0" presId="urn:microsoft.com/office/officeart/2005/8/layout/radial6"/>
    <dgm:cxn modelId="{00DF8D51-7E85-49D6-9E79-8238F359A4E4}" type="presParOf" srcId="{E75D4834-5AB8-4610-ACA3-C551309BAF17}" destId="{A5AE9592-89B4-40DF-9EE4-F8A4F9D439B7}" srcOrd="11" destOrd="0" presId="urn:microsoft.com/office/officeart/2005/8/layout/radial6"/>
    <dgm:cxn modelId="{02D31E76-69BD-4B77-8206-17B6EFB0A39B}" type="presParOf" srcId="{E75D4834-5AB8-4610-ACA3-C551309BAF17}" destId="{8C68B8B9-DF6A-49B2-AB60-4DB6F709AB7E}" srcOrd="12" destOrd="0" presId="urn:microsoft.com/office/officeart/2005/8/layout/radial6"/>
    <dgm:cxn modelId="{825E64B8-DFA1-4893-9EC8-0815913C1B4F}" type="presParOf" srcId="{E75D4834-5AB8-4610-ACA3-C551309BAF17}" destId="{5E2AEF79-EAAE-4A48-A930-65D0F7C6CDE7}" srcOrd="13" destOrd="0" presId="urn:microsoft.com/office/officeart/2005/8/layout/radial6"/>
    <dgm:cxn modelId="{3C0F0EB5-3A2F-4BC1-89B5-70E360780F59}" type="presParOf" srcId="{E75D4834-5AB8-4610-ACA3-C551309BAF17}" destId="{7AB5256D-305E-4E84-8DA3-94BD4C54D188}" srcOrd="14" destOrd="0" presId="urn:microsoft.com/office/officeart/2005/8/layout/radial6"/>
    <dgm:cxn modelId="{DC258B36-5796-42CD-B847-E2096192BDBD}" type="presParOf" srcId="{E75D4834-5AB8-4610-ACA3-C551309BAF17}" destId="{179BC7AE-4792-40B5-B98C-4173FBFE1D1E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BC7AE-4792-40B5-B98C-4173FBFE1D1E}">
      <dsp:nvSpPr>
        <dsp:cNvPr id="0" name=""/>
        <dsp:cNvSpPr/>
      </dsp:nvSpPr>
      <dsp:spPr>
        <a:xfrm>
          <a:off x="1645224" y="529319"/>
          <a:ext cx="3533135" cy="3533135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8B8B9-DF6A-49B2-AB60-4DB6F709AB7E}">
      <dsp:nvSpPr>
        <dsp:cNvPr id="0" name=""/>
        <dsp:cNvSpPr/>
      </dsp:nvSpPr>
      <dsp:spPr>
        <a:xfrm>
          <a:off x="1645224" y="529319"/>
          <a:ext cx="3533135" cy="3533135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23298-CD45-47D3-88E9-FD8413D31424}">
      <dsp:nvSpPr>
        <dsp:cNvPr id="0" name=""/>
        <dsp:cNvSpPr/>
      </dsp:nvSpPr>
      <dsp:spPr>
        <a:xfrm>
          <a:off x="1645224" y="529319"/>
          <a:ext cx="3533135" cy="3533135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B02501-BDC6-4FB9-BB3F-34EF7B802833}">
      <dsp:nvSpPr>
        <dsp:cNvPr id="0" name=""/>
        <dsp:cNvSpPr/>
      </dsp:nvSpPr>
      <dsp:spPr>
        <a:xfrm>
          <a:off x="1645224" y="529319"/>
          <a:ext cx="3533135" cy="3533135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90ED-07B5-4421-9736-606DD5CA0EAF}">
      <dsp:nvSpPr>
        <dsp:cNvPr id="0" name=""/>
        <dsp:cNvSpPr/>
      </dsp:nvSpPr>
      <dsp:spPr>
        <a:xfrm>
          <a:off x="1645224" y="529319"/>
          <a:ext cx="3533135" cy="3533135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E6DDB-F886-4D98-8AF1-176873626DCE}">
      <dsp:nvSpPr>
        <dsp:cNvPr id="0" name=""/>
        <dsp:cNvSpPr/>
      </dsp:nvSpPr>
      <dsp:spPr>
        <a:xfrm>
          <a:off x="2598825" y="1482920"/>
          <a:ext cx="1625932" cy="1625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bg1"/>
              </a:solidFill>
              <a:latin typeface="Century Gothic" panose="020B0502020202020204" pitchFamily="34" charset="0"/>
            </a:rPr>
            <a:t>Equipment and furniture should be: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836937" y="1721032"/>
        <a:ext cx="1149708" cy="1149708"/>
      </dsp:txXfrm>
    </dsp:sp>
    <dsp:sp modelId="{0AB36EEC-21CB-4774-B0FB-193B8FA7184A}">
      <dsp:nvSpPr>
        <dsp:cNvPr id="0" name=""/>
        <dsp:cNvSpPr/>
      </dsp:nvSpPr>
      <dsp:spPr>
        <a:xfrm>
          <a:off x="2762868" y="1216"/>
          <a:ext cx="1297846" cy="113815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entury Gothic" panose="020B0502020202020204" pitchFamily="34" charset="0"/>
            </a:rPr>
            <a:t>Cleanable</a:t>
          </a:r>
        </a:p>
      </dsp:txBody>
      <dsp:txXfrm>
        <a:off x="2952933" y="167895"/>
        <a:ext cx="917716" cy="804794"/>
      </dsp:txXfrm>
    </dsp:sp>
    <dsp:sp modelId="{25592D80-E373-465F-8EA2-3CA45307A459}">
      <dsp:nvSpPr>
        <dsp:cNvPr id="0" name=""/>
        <dsp:cNvSpPr/>
      </dsp:nvSpPr>
      <dsp:spPr>
        <a:xfrm>
          <a:off x="4483853" y="1193572"/>
          <a:ext cx="1138152" cy="113815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entury Gothic" panose="020B0502020202020204" pitchFamily="34" charset="0"/>
            </a:rPr>
            <a:t>Easy to maintain and repair</a:t>
          </a:r>
        </a:p>
      </dsp:txBody>
      <dsp:txXfrm>
        <a:off x="4650532" y="1360251"/>
        <a:ext cx="804794" cy="804794"/>
      </dsp:txXfrm>
    </dsp:sp>
    <dsp:sp modelId="{244CA5DE-F49E-4921-A622-F0ED567113FC}">
      <dsp:nvSpPr>
        <dsp:cNvPr id="0" name=""/>
        <dsp:cNvSpPr/>
      </dsp:nvSpPr>
      <dsp:spPr>
        <a:xfrm>
          <a:off x="3856994" y="3122845"/>
          <a:ext cx="1138152" cy="113815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entury Gothic" panose="020B0502020202020204" pitchFamily="34" charset="0"/>
            </a:rPr>
            <a:t>Resistant to microbial growth</a:t>
          </a:r>
        </a:p>
      </dsp:txBody>
      <dsp:txXfrm>
        <a:off x="4023673" y="3289524"/>
        <a:ext cx="804794" cy="804794"/>
      </dsp:txXfrm>
    </dsp:sp>
    <dsp:sp modelId="{E61C694E-F759-4A10-8B17-ABDDC1A1B3B7}">
      <dsp:nvSpPr>
        <dsp:cNvPr id="0" name=""/>
        <dsp:cNvSpPr/>
      </dsp:nvSpPr>
      <dsp:spPr>
        <a:xfrm>
          <a:off x="1779638" y="3122845"/>
          <a:ext cx="1235749" cy="113815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entury Gothic" panose="020B0502020202020204" pitchFamily="34" charset="0"/>
            </a:rPr>
            <a:t>Nonporous</a:t>
          </a:r>
        </a:p>
      </dsp:txBody>
      <dsp:txXfrm>
        <a:off x="1960609" y="3289524"/>
        <a:ext cx="873807" cy="804794"/>
      </dsp:txXfrm>
    </dsp:sp>
    <dsp:sp modelId="{5E2AEF79-EAAE-4A48-A930-65D0F7C6CDE7}">
      <dsp:nvSpPr>
        <dsp:cNvPr id="0" name=""/>
        <dsp:cNvSpPr/>
      </dsp:nvSpPr>
      <dsp:spPr>
        <a:xfrm>
          <a:off x="1201578" y="1193572"/>
          <a:ext cx="1138152" cy="113815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entury Gothic" panose="020B0502020202020204" pitchFamily="34" charset="0"/>
            </a:rPr>
            <a:t>Seamless</a:t>
          </a:r>
        </a:p>
      </dsp:txBody>
      <dsp:txXfrm>
        <a:off x="1368257" y="1360251"/>
        <a:ext cx="804794" cy="804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1ABBA-78FB-4645-98FE-6FE43CEC77F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AF03F-7B42-44B2-9A9C-A223D8FE9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6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18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96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38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37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41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F3347-E906-60AC-BDD4-505CD3E0E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477F78-7ED0-C1E1-81AB-5A0E7C479A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E19C4E-BD0E-E049-DE1B-0E3BC4FAEC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BF832-8A2D-F737-A1EB-A06F4AAD08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00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FEAC9-3898-FE15-C882-75628EBD5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1E9AC3-3815-6FCA-78CD-E91874067E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3AC91F-CDDA-0B35-CA9E-FA167148F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B693C-7373-4C7F-E7F8-5B0758C12E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75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4AC9C-1CAC-E6A7-E791-1ABAF21B6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615B22-831A-2386-95E4-506F2F9C5C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04FF70-3D17-0690-61A2-4551FDDF0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E2E04-9658-41C6-1D35-3A2E0F0909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55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844E-A645-43AA-B1F1-3A447C185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E8B5A-225F-42A5-95CC-FB0F8AEC6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2984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556713" y="2127083"/>
            <a:ext cx="9347971" cy="1980385"/>
          </a:xfrm>
        </p:spPr>
        <p:txBody>
          <a:bodyPr/>
          <a:lstStyle>
            <a:lvl1pPr marL="0" indent="0" algn="ctr">
              <a:buNone/>
              <a:defRPr sz="3243"/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68319" y="4164389"/>
            <a:ext cx="9236364" cy="1605243"/>
          </a:xfrm>
        </p:spPr>
        <p:txBody>
          <a:bodyPr/>
          <a:lstStyle>
            <a:lvl1pPr marL="0" indent="0">
              <a:buNone/>
              <a:defRPr sz="1324"/>
            </a:lvl1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3104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6849" y="1143000"/>
            <a:ext cx="10033000" cy="0"/>
          </a:xfrm>
          <a:prstGeom prst="line">
            <a:avLst/>
          </a:prstGeom>
          <a:ln>
            <a:solidFill>
              <a:srgbClr val="384B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0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5005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146849" y="1145801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2859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9" cy="639762"/>
          </a:xfrm>
        </p:spPr>
        <p:txBody>
          <a:bodyPr anchor="b"/>
          <a:lstStyle>
            <a:lvl1pPr marL="0" indent="0">
              <a:buNone/>
              <a:defRPr sz="1786" b="1">
                <a:latin typeface="Century Gothic" panose="020B0502020202020204" pitchFamily="34" charset="0"/>
              </a:defRPr>
            </a:lvl1pPr>
            <a:lvl2pPr marL="337089" indent="0">
              <a:buNone/>
              <a:defRPr sz="1456" b="1"/>
            </a:lvl2pPr>
            <a:lvl3pPr marL="674179" indent="0">
              <a:buNone/>
              <a:defRPr sz="1324" b="1"/>
            </a:lvl3pPr>
            <a:lvl4pPr marL="1011269" indent="0">
              <a:buNone/>
              <a:defRPr sz="1191" b="1"/>
            </a:lvl4pPr>
            <a:lvl5pPr marL="1348358" indent="0">
              <a:buNone/>
              <a:defRPr sz="1191" b="1"/>
            </a:lvl5pPr>
            <a:lvl6pPr marL="1685449" indent="0">
              <a:buNone/>
              <a:defRPr sz="1191" b="1"/>
            </a:lvl6pPr>
            <a:lvl7pPr marL="2022538" indent="0">
              <a:buNone/>
              <a:defRPr sz="1191" b="1"/>
            </a:lvl7pPr>
            <a:lvl8pPr marL="2359628" indent="0">
              <a:buNone/>
              <a:defRPr sz="1191" b="1"/>
            </a:lvl8pPr>
            <a:lvl9pPr marL="2696717" indent="0">
              <a:buNone/>
              <a:defRPr sz="11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9" cy="3951288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5" cy="639762"/>
          </a:xfrm>
        </p:spPr>
        <p:txBody>
          <a:bodyPr anchor="b"/>
          <a:lstStyle>
            <a:lvl1pPr marL="0" indent="0">
              <a:buNone/>
              <a:defRPr sz="1786" b="1">
                <a:latin typeface="Century Gothic" panose="020B0502020202020204" pitchFamily="34" charset="0"/>
              </a:defRPr>
            </a:lvl1pPr>
            <a:lvl2pPr marL="337089" indent="0">
              <a:buNone/>
              <a:defRPr sz="1456" b="1"/>
            </a:lvl2pPr>
            <a:lvl3pPr marL="674179" indent="0">
              <a:buNone/>
              <a:defRPr sz="1324" b="1"/>
            </a:lvl3pPr>
            <a:lvl4pPr marL="1011269" indent="0">
              <a:buNone/>
              <a:defRPr sz="1191" b="1"/>
            </a:lvl4pPr>
            <a:lvl5pPr marL="1348358" indent="0">
              <a:buNone/>
              <a:defRPr sz="1191" b="1"/>
            </a:lvl5pPr>
            <a:lvl6pPr marL="1685449" indent="0">
              <a:buNone/>
              <a:defRPr sz="1191" b="1"/>
            </a:lvl6pPr>
            <a:lvl7pPr marL="2022538" indent="0">
              <a:buNone/>
              <a:defRPr sz="1191" b="1"/>
            </a:lvl7pPr>
            <a:lvl8pPr marL="2359628" indent="0">
              <a:buNone/>
              <a:defRPr sz="1191" b="1"/>
            </a:lvl8pPr>
            <a:lvl9pPr marL="2696717" indent="0">
              <a:buNone/>
              <a:defRPr sz="11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5" cy="3951288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986" y="6356537"/>
            <a:ext cx="2844031" cy="365592"/>
          </a:xfrm>
          <a:prstGeom prst="rect">
            <a:avLst/>
          </a:prstGeom>
        </p:spPr>
        <p:txBody>
          <a:bodyPr lIns="91429" tIns="45715" rIns="91429" bIns="45715"/>
          <a:lstStyle>
            <a:lvl1pPr defTabSz="336155">
              <a:defRPr/>
            </a:lvl1pPr>
          </a:lstStyle>
          <a:p>
            <a:fld id="{72704B8E-A46E-4408-B9EE-87041A5F7BA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986" y="6356537"/>
            <a:ext cx="3860031" cy="365592"/>
          </a:xfrm>
          <a:prstGeom prst="rect">
            <a:avLst/>
          </a:prstGeom>
        </p:spPr>
        <p:txBody>
          <a:bodyPr lIns="91429" tIns="45715" rIns="91429" bIns="45715"/>
          <a:lstStyle>
            <a:lvl1pPr defTabSz="336155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56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146849" y="1143000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0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01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132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1435103"/>
            <a:ext cx="6815667" cy="4275742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383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5pPr>
            <a:lvl6pPr>
              <a:defRPr sz="1456"/>
            </a:lvl6pPr>
            <a:lvl7pPr>
              <a:defRPr sz="1456"/>
            </a:lvl7pPr>
            <a:lvl8pPr>
              <a:defRPr sz="1456"/>
            </a:lvl8pPr>
            <a:lvl9pPr>
              <a:defRPr sz="1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059">
                <a:latin typeface="Century Gothic" panose="020B0502020202020204" pitchFamily="34" charset="0"/>
              </a:defRPr>
            </a:lvl1pPr>
            <a:lvl2pPr marL="337089" indent="0">
              <a:buNone/>
              <a:defRPr sz="860"/>
            </a:lvl2pPr>
            <a:lvl3pPr marL="674179" indent="0">
              <a:buNone/>
              <a:defRPr sz="728"/>
            </a:lvl3pPr>
            <a:lvl4pPr marL="1011269" indent="0">
              <a:buNone/>
              <a:defRPr sz="662"/>
            </a:lvl4pPr>
            <a:lvl5pPr marL="1348358" indent="0">
              <a:buNone/>
              <a:defRPr sz="662"/>
            </a:lvl5pPr>
            <a:lvl6pPr marL="1685449" indent="0">
              <a:buNone/>
              <a:defRPr sz="662"/>
            </a:lvl6pPr>
            <a:lvl7pPr marL="2022538" indent="0">
              <a:buNone/>
              <a:defRPr sz="662"/>
            </a:lvl7pPr>
            <a:lvl8pPr marL="2359628" indent="0">
              <a:buNone/>
              <a:defRPr sz="662"/>
            </a:lvl8pPr>
            <a:lvl9pPr marL="2696717" indent="0">
              <a:buNone/>
              <a:defRPr sz="662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5405B0D-29DA-4A5E-9DAE-118C8E8D8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87" y="2859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025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1456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383"/>
            </a:lvl1pPr>
            <a:lvl2pPr marL="337089" indent="0">
              <a:buNone/>
              <a:defRPr sz="2051"/>
            </a:lvl2pPr>
            <a:lvl3pPr marL="674179" indent="0">
              <a:buNone/>
              <a:defRPr sz="1786"/>
            </a:lvl3pPr>
            <a:lvl4pPr marL="1011269" indent="0">
              <a:buNone/>
              <a:defRPr sz="1456"/>
            </a:lvl4pPr>
            <a:lvl5pPr marL="1348358" indent="0">
              <a:buNone/>
              <a:defRPr sz="1456"/>
            </a:lvl5pPr>
            <a:lvl6pPr marL="1685449" indent="0">
              <a:buNone/>
              <a:defRPr sz="1456"/>
            </a:lvl6pPr>
            <a:lvl7pPr marL="2022538" indent="0">
              <a:buNone/>
              <a:defRPr sz="1456"/>
            </a:lvl7pPr>
            <a:lvl8pPr marL="2359628" indent="0">
              <a:buNone/>
              <a:defRPr sz="1456"/>
            </a:lvl8pPr>
            <a:lvl9pPr marL="2696717" indent="0">
              <a:buNone/>
              <a:defRPr sz="145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059">
                <a:latin typeface="Century Gothic" panose="020B0502020202020204" pitchFamily="34" charset="0"/>
              </a:defRPr>
            </a:lvl1pPr>
            <a:lvl2pPr marL="337089" indent="0">
              <a:buNone/>
              <a:defRPr sz="860"/>
            </a:lvl2pPr>
            <a:lvl3pPr marL="674179" indent="0">
              <a:buNone/>
              <a:defRPr sz="728"/>
            </a:lvl3pPr>
            <a:lvl4pPr marL="1011269" indent="0">
              <a:buNone/>
              <a:defRPr sz="662"/>
            </a:lvl4pPr>
            <a:lvl5pPr marL="1348358" indent="0">
              <a:buNone/>
              <a:defRPr sz="662"/>
            </a:lvl5pPr>
            <a:lvl6pPr marL="1685449" indent="0">
              <a:buNone/>
              <a:defRPr sz="662"/>
            </a:lvl6pPr>
            <a:lvl7pPr marL="2022538" indent="0">
              <a:buNone/>
              <a:defRPr sz="662"/>
            </a:lvl7pPr>
            <a:lvl8pPr marL="2359628" indent="0">
              <a:buNone/>
              <a:defRPr sz="662"/>
            </a:lvl8pPr>
            <a:lvl9pPr marL="2696717" indent="0">
              <a:buNone/>
              <a:defRPr sz="6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8137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146849" y="1166813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11091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86" y="1599640"/>
            <a:ext cx="10972031" cy="4028076"/>
          </a:xfrm>
        </p:spPr>
        <p:txBody>
          <a:bodyPr vert="eaVert"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018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1396539"/>
            <a:ext cx="2743200" cy="4389120"/>
          </a:xfrm>
        </p:spPr>
        <p:txBody>
          <a:bodyPr vert="eaVert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96539"/>
            <a:ext cx="8026400" cy="4389120"/>
          </a:xfrm>
        </p:spPr>
        <p:txBody>
          <a:bodyPr vert="eaVert"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66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A3E1-B5E7-4205-9BA4-044F93C5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0B10A-4CCA-4FDB-84DF-938263EA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730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B8293-66FC-4616-88EE-EC24EC57C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A0061-A98A-4B5E-BFF7-21C8B81B0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4F0E1-68D3-417D-A49B-C0E9BD4F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0C1683-8B79-4AA9-828B-15F4830792A2}" type="datetimeFigureOut">
              <a:rPr lang="en-US" smtClean="0"/>
              <a:pPr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1A6C2-72E5-48A0-9998-56BEE38DF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14726-6DAB-4679-B4CF-9DB8A092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7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FB91B-A769-4E64-9CCB-5685D2B8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6B6DC-B81C-48EE-87EE-DAA4E98B3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C6F8A-1784-4C46-87C8-DC885FADA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5E8211-A3A1-43E7-A9F8-CFD6AD20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0C1683-8B79-4AA9-828B-15F4830792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D3AF2-3C38-426F-A598-CE460B83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E8C05-5485-4B88-A5CA-5411E76A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7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45222-D593-469C-8403-5A4AF592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6422C-3238-4155-A771-E76C2FD7C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CFAB34-9B07-4EC4-8346-7135C81E4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393E31-49B3-4287-B0B2-FFA7F92D3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4B7FD8-352C-49F7-AADE-87B79FC61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85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42C1D-A15C-4233-8068-481E87D14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E6B90-71ED-4450-B42E-B1FD20DE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4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27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791981" y="2386352"/>
            <a:ext cx="10363971" cy="1469371"/>
          </a:xfrm>
        </p:spPr>
        <p:txBody>
          <a:bodyPr>
            <a:normAutofit/>
          </a:bodyPr>
          <a:lstStyle>
            <a:lvl1pPr>
              <a:defRPr sz="3177" baseline="0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OF YOUR PRESENTATION </a:t>
            </a:r>
            <a:br>
              <a:rPr lang="en-US" dirty="0"/>
            </a:br>
            <a:r>
              <a:rPr lang="en-US" dirty="0"/>
              <a:t>IN ALL CAPS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39577" y="4070290"/>
            <a:ext cx="8535939" cy="9545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302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5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7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12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15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18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2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en-US" dirty="0">
                <a:solidFill>
                  <a:srgbClr val="7F7F7F"/>
                </a:solidFill>
              </a:rPr>
              <a:t>MONTH XX, XXXX</a:t>
            </a:r>
          </a:p>
        </p:txBody>
      </p:sp>
    </p:spTree>
    <p:extLst>
      <p:ext uri="{BB962C8B-B14F-4D97-AF65-F5344CB8AC3E}">
        <p14:creationId xmlns:p14="http://schemas.microsoft.com/office/powerpoint/2010/main" val="240367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758" y="60489"/>
            <a:ext cx="10972031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889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4E61FA-0EDF-42BF-87B3-EDCBD8385F29}"/>
              </a:ext>
            </a:extLst>
          </p:cNvPr>
          <p:cNvSpPr/>
          <p:nvPr userDrawn="1"/>
        </p:nvSpPr>
        <p:spPr>
          <a:xfrm>
            <a:off x="0" y="5793707"/>
            <a:ext cx="12192000" cy="10839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DCHHS">
            <a:extLst>
              <a:ext uri="{FF2B5EF4-FFF2-40B4-BE49-F238E27FC236}">
                <a16:creationId xmlns:a16="http://schemas.microsoft.com/office/drawing/2014/main" id="{F98C2F36-5022-4556-AAC9-E5622C5994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4065" y="5952940"/>
            <a:ext cx="3637935" cy="92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0A5349-953E-49CE-9679-E13A2A979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1D9E-A58D-4199-9F98-67AC2E39D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7095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lowchart: Data 15">
            <a:extLst>
              <a:ext uri="{FF2B5EF4-FFF2-40B4-BE49-F238E27FC236}">
                <a16:creationId xmlns:a16="http://schemas.microsoft.com/office/drawing/2014/main" id="{43401C45-3849-4253-B456-B90BD7565B9E}"/>
              </a:ext>
            </a:extLst>
          </p:cNvPr>
          <p:cNvSpPr/>
          <p:nvPr userDrawn="1"/>
        </p:nvSpPr>
        <p:spPr>
          <a:xfrm>
            <a:off x="5103281" y="5952937"/>
            <a:ext cx="6743700" cy="924671"/>
          </a:xfrm>
          <a:prstGeom prst="flowChartInputOutpu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36FA-2A92-4D91-B294-F0C86D63B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lowchart: Data 14">
            <a:extLst>
              <a:ext uri="{FF2B5EF4-FFF2-40B4-BE49-F238E27FC236}">
                <a16:creationId xmlns:a16="http://schemas.microsoft.com/office/drawing/2014/main" id="{13BEBB6F-0533-493B-B146-333D12F67755}"/>
              </a:ext>
            </a:extLst>
          </p:cNvPr>
          <p:cNvSpPr/>
          <p:nvPr userDrawn="1"/>
        </p:nvSpPr>
        <p:spPr>
          <a:xfrm>
            <a:off x="5448300" y="5952938"/>
            <a:ext cx="6743700" cy="924671"/>
          </a:xfrm>
          <a:prstGeom prst="flowChartInputOutpu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Text&#10;&#10;Description automatically generated">
            <a:extLst>
              <a:ext uri="{FF2B5EF4-FFF2-40B4-BE49-F238E27FC236}">
                <a16:creationId xmlns:a16="http://schemas.microsoft.com/office/drawing/2014/main" id="{20089A8C-2FF2-47FC-B700-70F00DDB43C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197" y="5948268"/>
            <a:ext cx="3795803" cy="94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151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2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B4E61FA-0EDF-42BF-87B3-EDCBD8385F29}"/>
              </a:ext>
            </a:extLst>
          </p:cNvPr>
          <p:cNvSpPr/>
          <p:nvPr userDrawn="1"/>
        </p:nvSpPr>
        <p:spPr>
          <a:xfrm>
            <a:off x="0" y="5793707"/>
            <a:ext cx="12192000" cy="108390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43401C45-3849-4253-B456-B90BD7565B9E}"/>
              </a:ext>
            </a:extLst>
          </p:cNvPr>
          <p:cNvSpPr/>
          <p:nvPr userDrawn="1"/>
        </p:nvSpPr>
        <p:spPr>
          <a:xfrm>
            <a:off x="5103281" y="5952937"/>
            <a:ext cx="6743700" cy="924671"/>
          </a:xfrm>
          <a:prstGeom prst="flowChartInputOutpu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ata 6">
            <a:extLst>
              <a:ext uri="{FF2B5EF4-FFF2-40B4-BE49-F238E27FC236}">
                <a16:creationId xmlns:a16="http://schemas.microsoft.com/office/drawing/2014/main" id="{3BC135D1-2A3F-4AAA-BB02-B756A7826028}"/>
              </a:ext>
            </a:extLst>
          </p:cNvPr>
          <p:cNvSpPr/>
          <p:nvPr userDrawn="1"/>
        </p:nvSpPr>
        <p:spPr>
          <a:xfrm>
            <a:off x="5448300" y="5952938"/>
            <a:ext cx="6743700" cy="924671"/>
          </a:xfrm>
          <a:prstGeom prst="flowChartInputOutpu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986" y="19610"/>
            <a:ext cx="1097203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70" tIns="50935" rIns="101870" bIns="509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986" y="1599640"/>
            <a:ext cx="10972031" cy="452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06D71E-4060-422A-9186-C21F2E80F7B7}"/>
              </a:ext>
            </a:extLst>
          </p:cNvPr>
          <p:cNvSpPr/>
          <p:nvPr userDrawn="1"/>
        </p:nvSpPr>
        <p:spPr>
          <a:xfrm>
            <a:off x="0" y="1045029"/>
            <a:ext cx="12192000" cy="1545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9353D8-C6BE-4DA1-B742-343781D2B2C3}"/>
              </a:ext>
            </a:extLst>
          </p:cNvPr>
          <p:cNvSpPr/>
          <p:nvPr userDrawn="1"/>
        </p:nvSpPr>
        <p:spPr>
          <a:xfrm>
            <a:off x="0" y="999309"/>
            <a:ext cx="12192000" cy="4571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C83FDB0-E577-4A3F-B00A-FE1BB9597E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197" y="5948268"/>
            <a:ext cx="3795803" cy="94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0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xStyles>
    <p:titleStyle>
      <a:lvl1pPr algn="ctr" defTabSz="335144" rtl="0" eaLnBrk="0" fontAlgn="base" hangingPunct="0">
        <a:spcBef>
          <a:spcPct val="0"/>
        </a:spcBef>
        <a:spcAft>
          <a:spcPct val="0"/>
        </a:spcAft>
        <a:defRPr sz="3243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j-cs"/>
        </a:defRPr>
      </a:lvl1pPr>
      <a:lvl2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2pPr>
      <a:lvl3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3pPr>
      <a:lvl4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4pPr>
      <a:lvl5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5pPr>
      <a:lvl6pPr marL="33708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67417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01126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348358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251096" indent="-251096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83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1pPr>
      <a:lvl2pPr marL="546316" indent="-209072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51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2pPr>
      <a:lvl3pPr marL="841537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78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3pPr>
      <a:lvl4pPr marL="1178782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45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4pPr>
      <a:lvl5pPr marL="1516027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45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5pPr>
      <a:lvl6pPr marL="1853993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6pPr>
      <a:lvl7pPr marL="2191083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7pPr>
      <a:lvl8pPr marL="2528172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8pPr>
      <a:lvl9pPr marL="2865262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1pPr>
      <a:lvl2pPr marL="33708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2pPr>
      <a:lvl3pPr marL="67417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3pPr>
      <a:lvl4pPr marL="101126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4pPr>
      <a:lvl5pPr marL="134835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5pPr>
      <a:lvl6pPr marL="168544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6pPr>
      <a:lvl7pPr marL="202253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7pPr>
      <a:lvl8pPr marL="235962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8pPr>
      <a:lvl9pPr marL="2696717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healthcare-associated-infections/media/pdfs/environmental-cleaning-rls-508.pdf" TargetMode="External"/><Relationship Id="rId2" Type="http://schemas.openxmlformats.org/officeDocument/2006/relationships/hyperlink" Target="http://www.cdc.gov/hygiene/pdf/331782-a_cleaning_sanitizing_disinfecting_508.pdf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HAI@dallascounty.or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CC94DAE-1022-479C-BEF0-3C431CC71E9A}"/>
              </a:ext>
            </a:extLst>
          </p:cNvPr>
          <p:cNvSpPr txBox="1"/>
          <p:nvPr/>
        </p:nvSpPr>
        <p:spPr>
          <a:xfrm>
            <a:off x="1418424" y="1107895"/>
            <a:ext cx="9355152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Cleaning and Disinfecting in Long Term Care Facilities (LTCFs)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1386DC-2344-43B4-B23B-022F4A0AF9C4}"/>
              </a:ext>
            </a:extLst>
          </p:cNvPr>
          <p:cNvSpPr txBox="1"/>
          <p:nvPr/>
        </p:nvSpPr>
        <p:spPr>
          <a:xfrm>
            <a:off x="887293" y="4433995"/>
            <a:ext cx="10417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Audience: all facility staff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76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CAB9-D676-D17C-C7A3-36E814748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Body Reservoirs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CB29-6325-4682-9ED9-D45A7022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53497"/>
            <a:ext cx="10894142" cy="448237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Skin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can be spread on the skin via touch or through equipment like a glucometer.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perform hand hygiene often, always ensure equipment has been cleaned and disinfected before using it on a resident, and handle sharps safely.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866FC11-1451-41A4-1828-83A1F4B0BA84}"/>
              </a:ext>
            </a:extLst>
          </p:cNvPr>
          <p:cNvSpPr/>
          <p:nvPr/>
        </p:nvSpPr>
        <p:spPr>
          <a:xfrm>
            <a:off x="899651" y="2949109"/>
            <a:ext cx="10392697" cy="14945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Anyone</a:t>
            </a: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 touching a resident (usually </a:t>
            </a:r>
            <a:r>
              <a:rPr lang="en-US" sz="20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clinical staff</a:t>
            </a: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)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Whoever is responsible for cleaning and disinfecting equipment (sometimes </a:t>
            </a:r>
            <a:r>
              <a:rPr lang="en-US" sz="20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EVS</a:t>
            </a: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, sometimes </a:t>
            </a:r>
            <a:r>
              <a:rPr lang="en-US" sz="20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clinical staff</a:t>
            </a: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6346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F95E9-D055-B8B0-C249-B097A2344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1D77E-E266-5389-C16B-38F1F363C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Body Reservoirs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B2668-34EE-9B23-91D0-B808B24C2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84" y="1553539"/>
            <a:ext cx="10972031" cy="409017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Respiratory System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live in the nose, mouth and throat. Then they may enter the lungs, which can cause infections.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Coughing spreads the germs into the air and on surrounding surfaces.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37244" lvl="1" indent="0">
              <a:buNone/>
            </a:pPr>
            <a:endParaRPr lang="en-US" sz="2300" dirty="0"/>
          </a:p>
          <a:p>
            <a:pPr marL="337244" lvl="1" indent="0">
              <a:buNone/>
            </a:pPr>
            <a:endParaRPr lang="en-US" sz="7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regularly clean and disinfect the patient care area, wear a mask when appropriate, ensure good ventilation (consider HEPA filters).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C64868-FD58-0F9E-09D8-F9427DE79F21}"/>
              </a:ext>
            </a:extLst>
          </p:cNvPr>
          <p:cNvSpPr/>
          <p:nvPr/>
        </p:nvSpPr>
        <p:spPr>
          <a:xfrm>
            <a:off x="543230" y="3175252"/>
            <a:ext cx="11105537" cy="15638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Anyone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around a sick resident, which includes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,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,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dietary and laundry staff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E9A50D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Facility admin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and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DON/IP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can help improve ventilation and air quality when necessary (this will combat high contamination of surfaces)</a:t>
            </a:r>
          </a:p>
        </p:txBody>
      </p:sp>
    </p:spTree>
    <p:extLst>
      <p:ext uri="{BB962C8B-B14F-4D97-AF65-F5344CB8AC3E}">
        <p14:creationId xmlns:p14="http://schemas.microsoft.com/office/powerpoint/2010/main" val="3013381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53C34-68B6-351B-4739-B305B705D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25FA8-8ED8-B8D1-CC01-923AEBB62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Body Reservoirs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C5379-C177-0BF9-3E5A-D839EE5F5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84" y="1553538"/>
            <a:ext cx="10972031" cy="4923327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Blood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from the blood can spread through touch, splashes and sprays.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endParaRPr lang="en-US" sz="11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If it is not properly cleaned, then bacteria in the environment can use the blood to grow.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perform hand hygiene often, handle sharps carefully, immediately clean and disinfect all blood spills.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6B8BA8A-8E27-B74C-928C-79B79C4F1F35}"/>
              </a:ext>
            </a:extLst>
          </p:cNvPr>
          <p:cNvSpPr/>
          <p:nvPr/>
        </p:nvSpPr>
        <p:spPr>
          <a:xfrm>
            <a:off x="899650" y="2573593"/>
            <a:ext cx="10392697" cy="12806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a blood spill occurs,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should immediately notify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 staff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to have it cleaned up.</a:t>
            </a:r>
          </a:p>
        </p:txBody>
      </p:sp>
    </p:spTree>
    <p:extLst>
      <p:ext uri="{BB962C8B-B14F-4D97-AF65-F5344CB8AC3E}">
        <p14:creationId xmlns:p14="http://schemas.microsoft.com/office/powerpoint/2010/main" val="2404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EE95A-99AA-89F9-5CA8-0E52F6F48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A915C-8C9A-333B-05D1-DAD68308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Body Reservoirs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E28A2-6B44-3400-251B-F82D45D90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63329"/>
            <a:ext cx="10972031" cy="4610190"/>
          </a:xfrm>
        </p:spPr>
        <p:txBody>
          <a:bodyPr/>
          <a:lstStyle/>
          <a:p>
            <a:pPr marL="0" indent="0">
              <a:buNone/>
            </a:pPr>
            <a:r>
              <a:rPr lang="en-US" sz="2380" u="sng" dirty="0"/>
              <a:t>GI System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can pass from the resident’s intestines, to the stool, and finally bathroom surfaces via touch or splashes.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perform hand hygiene often, use gloves/gowns, handle linens, textiles, and bedpans carefully, regularly clean and disinfect resident bathrooms and toileting equipment such as bedpans.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EE0131-D729-6665-608D-C2C62D9D7F15}"/>
              </a:ext>
            </a:extLst>
          </p:cNvPr>
          <p:cNvSpPr/>
          <p:nvPr/>
        </p:nvSpPr>
        <p:spPr>
          <a:xfrm>
            <a:off x="899651" y="2811456"/>
            <a:ext cx="10392697" cy="170041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who are changing a resident or assisting with toileting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or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laundry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handling linens, textiles, and/or bedpans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cleaning a resident’s bathroom or contaminated surfaces</a:t>
            </a:r>
          </a:p>
        </p:txBody>
      </p:sp>
    </p:spTree>
    <p:extLst>
      <p:ext uri="{BB962C8B-B14F-4D97-AF65-F5344CB8AC3E}">
        <p14:creationId xmlns:p14="http://schemas.microsoft.com/office/powerpoint/2010/main" val="4056396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0509F-AFC2-10AF-A8D9-1FE17121F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611CE-02FA-6F1F-2D5F-835FF17A2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Environmental Reservoirs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B32B-2523-3CA1-DAAE-BE5D29D60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73203"/>
            <a:ext cx="10972030" cy="4923327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Water and Wet Surfaces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can thrive in wet surfaces, and spread via splashes, aerosolized droplets, or touch.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perform hand hygiene often, always ensure equipment has been cleaned and disinfected before using it on a resident, immediately clean and disinfect spills.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AEA861-4F28-6C57-70FB-BEB0BAB65220}"/>
              </a:ext>
            </a:extLst>
          </p:cNvPr>
          <p:cNvSpPr/>
          <p:nvPr/>
        </p:nvSpPr>
        <p:spPr>
          <a:xfrm>
            <a:off x="899651" y="2899949"/>
            <a:ext cx="10392697" cy="14945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who use the sinks or perform procedures with wet equipment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who clean sinks, bathrooms, and other spills</a:t>
            </a:r>
          </a:p>
        </p:txBody>
      </p:sp>
    </p:spTree>
    <p:extLst>
      <p:ext uri="{BB962C8B-B14F-4D97-AF65-F5344CB8AC3E}">
        <p14:creationId xmlns:p14="http://schemas.microsoft.com/office/powerpoint/2010/main" val="1055744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0082D-9993-EEF1-6984-748491774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9D910-29D8-B16F-BCA1-F1F01D82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Environmental Reservoirs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E6E20-E1C7-5622-2F2B-688C56269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73204"/>
            <a:ext cx="10972030" cy="42474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Dry Surfaces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Germs can live on surfaces for a long time. They can be spread through hand contact and can be transferred to residents.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regularly disinfect of high-touch areas in resident rooms and everywhere in the facility (elevator buttons, nurse’s stations, WOWs, handrails, etc.), perform hand hygiene often.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02AE293-1D08-4251-10FD-7CD6A8254EDF}"/>
              </a:ext>
            </a:extLst>
          </p:cNvPr>
          <p:cNvSpPr/>
          <p:nvPr/>
        </p:nvSpPr>
        <p:spPr>
          <a:xfrm>
            <a:off x="899651" y="2836344"/>
            <a:ext cx="10392697" cy="172121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performing daily and terminal cleans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interacting in the patient care area or at workstations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Anyone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who touches anything in the facility (so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9A50D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v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9A50D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8722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7B74F-9E93-839E-5A93-B46EC3C04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EE5F3-1D10-3B8E-F0E2-31F4CE3FE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Environmental Reservoirs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7D4A0-640F-C5FC-B1F7-76C7A38FD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73203"/>
            <a:ext cx="10972031" cy="4923327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Dirt and Dust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Dirt and dust from construction or renovation can carry airborne germs.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These germs can be inhaled or transferred through touch, into wounds, or sterile equipment.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3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use barriers during construction to keep everything clean, maintain proper ventilation, thoroughly clean and disinfect any contaminated areas.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4ACC80E-3B4B-C8AD-9D3F-F410C76F4D0A}"/>
              </a:ext>
            </a:extLst>
          </p:cNvPr>
          <p:cNvSpPr/>
          <p:nvPr/>
        </p:nvSpPr>
        <p:spPr>
          <a:xfrm>
            <a:off x="685799" y="3243085"/>
            <a:ext cx="10820401" cy="158356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DON/IP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and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9A50D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admin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should monitor for dirt and dust during construction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Anyone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 should report dirt and dust from construction as soon as they notice it so that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can clean it immediately</a:t>
            </a:r>
          </a:p>
        </p:txBody>
      </p:sp>
    </p:spTree>
    <p:extLst>
      <p:ext uri="{BB962C8B-B14F-4D97-AF65-F5344CB8AC3E}">
        <p14:creationId xmlns:p14="http://schemas.microsoft.com/office/powerpoint/2010/main" val="3550878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086FC-17C7-8DF3-C095-CE22C348D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C1DA-9A4C-7503-FF70-3BFE2BA7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of Transmission- Environmental Reservoirs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7D4FA-8C41-26A5-6046-2AC15F6BD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58" y="1573203"/>
            <a:ext cx="10972031" cy="4923327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Devices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Medical devices can carry bacteria, especially if they are shared between patients.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Infections can occur if contaminated devices are used on or inside the body (IVs, lancets, etc.).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Prevention: always ensure equipment has been cleaned and disinfected before using it on a resident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48B021-6291-F54D-C5C9-7F9D9FCF37EC}"/>
              </a:ext>
            </a:extLst>
          </p:cNvPr>
          <p:cNvSpPr/>
          <p:nvPr/>
        </p:nvSpPr>
        <p:spPr>
          <a:xfrm>
            <a:off x="899651" y="3429000"/>
            <a:ext cx="10392697" cy="16130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300" dirty="0">
                <a:solidFill>
                  <a:schemeClr val="tx2"/>
                </a:solidFill>
                <a:latin typeface="Century Gothic" panose="020B0502020202020204" pitchFamily="34" charset="0"/>
              </a:rPr>
              <a:t>Who needs to pay attention: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Whoever is responsible for cleaning and disinfecting equipment (sometimes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EVS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, sometimes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)</a:t>
            </a:r>
          </a:p>
          <a:p>
            <a:pPr marL="841537" marR="0" lvl="2" indent="-167047" algn="l" defTabSz="33514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B6E1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Clinical staff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86DA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+mn-cs"/>
              </a:rPr>
              <a:t>when they use equipment on patients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rgbClr val="286DA0"/>
              </a:solidFill>
              <a:effectLst/>
              <a:uLnTx/>
              <a:uFillTx/>
              <a:latin typeface="Century Gothic" panose="020B0502020202020204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029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B0A-9660-EDCB-03B1-195F51284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083C0-FE5D-AF39-9FD4-B5005BA5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86" y="1599640"/>
            <a:ext cx="5358195" cy="45271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is the responsibility of everyone in a facility to do their best to protect residents from infection.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Hopefully you feel ready to go back to work with a better understanding of the part you, and everyone else plays in cleaning and disinfecting.</a:t>
            </a:r>
          </a:p>
        </p:txBody>
      </p:sp>
      <p:pic>
        <p:nvPicPr>
          <p:cNvPr id="7" name="Picture 6" descr="Smiling medical staff">
            <a:extLst>
              <a:ext uri="{FF2B5EF4-FFF2-40B4-BE49-F238E27FC236}">
                <a16:creationId xmlns:a16="http://schemas.microsoft.com/office/drawing/2014/main" id="{4E944EB2-FB18-27C1-F1C7-072FE661CA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465" y="1889783"/>
            <a:ext cx="4955458" cy="330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73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21C78-EDA7-C2DC-DFEB-BE58DCC76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C9015-C222-8A0D-C1CE-BAFB7193C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6A6C9-C440-B361-884A-6DF3F9E57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www.cdc.gov/hygiene/pdf/331782-a_cleaning_sanitizing_disinfecting_508.pdf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www.cdc.gov/healthcare-associated-infections/media/pdfs/environmental-cleaning-rls-508.pdf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72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B57CC-173C-E787-E57B-4C61F210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4DE86-47C4-762A-8D6C-6C54278A5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is well documented that environmental contamination in healthcare settings plays a role in the spread of healthcare associated infections (HAIs).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Staff members of </a:t>
            </a:r>
            <a:r>
              <a:rPr lang="en-US" b="1" dirty="0"/>
              <a:t>ALL</a:t>
            </a:r>
            <a:r>
              <a:rPr lang="en-US" dirty="0"/>
              <a:t> types can help to address this and protect residents from infection.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We’ll start today by going over cleaning vs. disinfecting and then we’ll cover all the ways each type of staff are involved in cleaning and disinfecting.</a:t>
            </a:r>
          </a:p>
        </p:txBody>
      </p:sp>
    </p:spTree>
    <p:extLst>
      <p:ext uri="{BB962C8B-B14F-4D97-AF65-F5344CB8AC3E}">
        <p14:creationId xmlns:p14="http://schemas.microsoft.com/office/powerpoint/2010/main" val="1706619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80F9B5-8126-4793-A74D-34CBCE5CB344}"/>
              </a:ext>
            </a:extLst>
          </p:cNvPr>
          <p:cNvSpPr txBox="1"/>
          <p:nvPr/>
        </p:nvSpPr>
        <p:spPr>
          <a:xfrm>
            <a:off x="778660" y="501771"/>
            <a:ext cx="633989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Questions?</a:t>
            </a:r>
          </a:p>
          <a:p>
            <a:endParaRPr lang="en-US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400" b="1" dirty="0">
                <a:solidFill>
                  <a:schemeClr val="tx2"/>
                </a:solidFill>
              </a:rPr>
              <a:t>Dallas County Health and Human Services</a:t>
            </a:r>
          </a:p>
          <a:p>
            <a:r>
              <a:rPr lang="en-US" sz="2400" b="1" dirty="0">
                <a:solidFill>
                  <a:schemeClr val="tx2"/>
                </a:solidFill>
              </a:rPr>
              <a:t>Healthcare Associated Infections (HAI) Team</a:t>
            </a:r>
          </a:p>
          <a:p>
            <a:r>
              <a:rPr lang="en-US" sz="2400" b="1" dirty="0">
                <a:solidFill>
                  <a:schemeClr val="tx2"/>
                </a:solidFill>
                <a:hlinkClick r:id="rId2"/>
              </a:rPr>
              <a:t>HAI@dallascounty.org</a:t>
            </a:r>
            <a:endParaRPr lang="en-US" sz="2400" b="1" dirty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54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5F4A-0B8A-313F-7D0B-71B7B85F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vs. Disinfecting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B8804-F129-A447-C7F6-BB657DA5A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Cleaning- </a:t>
            </a:r>
            <a:r>
              <a:rPr lang="en-US" b="1" dirty="0"/>
              <a:t>physically removes </a:t>
            </a:r>
            <a:r>
              <a:rPr lang="en-US" dirty="0"/>
              <a:t>germs, dirt, and impurities on the surface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Disinfecting- </a:t>
            </a:r>
            <a:r>
              <a:rPr lang="en-US" b="1" dirty="0"/>
              <a:t>kills </a:t>
            </a:r>
            <a:r>
              <a:rPr lang="en-US" dirty="0"/>
              <a:t>germs present on the surface (must stay wet for entire contact time to work)</a:t>
            </a:r>
          </a:p>
        </p:txBody>
      </p:sp>
      <p:pic>
        <p:nvPicPr>
          <p:cNvPr id="5" name="Picture 4" descr="Person wiping table">
            <a:extLst>
              <a:ext uri="{FF2B5EF4-FFF2-40B4-BE49-F238E27FC236}">
                <a16:creationId xmlns:a16="http://schemas.microsoft.com/office/drawing/2014/main" id="{94241169-9BF8-0CFA-8519-A482B279F3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52" y="3429000"/>
            <a:ext cx="3088558" cy="2059039"/>
          </a:xfrm>
          <a:prstGeom prst="rect">
            <a:avLst/>
          </a:prstGeom>
        </p:spPr>
      </p:pic>
      <p:pic>
        <p:nvPicPr>
          <p:cNvPr id="7" name="Picture 6" descr="Hand spraying sanitizer">
            <a:extLst>
              <a:ext uri="{FF2B5EF4-FFF2-40B4-BE49-F238E27FC236}">
                <a16:creationId xmlns:a16="http://schemas.microsoft.com/office/drawing/2014/main" id="{0319D378-A7EA-6079-4E13-96EB13D935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091" y="3181032"/>
            <a:ext cx="3457070" cy="230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6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E6807-B1CB-7D2B-AFCB-06E165E70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6730A-9B3B-069D-AF10-3B70852B7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Cleaning and disinfecting are two separate steps.</a:t>
            </a:r>
          </a:p>
          <a:p>
            <a:pPr marL="0" indent="0">
              <a:buNone/>
            </a:pPr>
            <a:r>
              <a:rPr lang="en-US" dirty="0"/>
              <a:t>You MUST clean a surface first before you can disinfect 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Think about it this way…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you spray a disinfectant on a bedside table with crumbs on it, the table is still dirty.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 have to clean it first to remove the crumbs. THEN you can disinfect the table.</a:t>
            </a:r>
          </a:p>
        </p:txBody>
      </p:sp>
    </p:spTree>
    <p:extLst>
      <p:ext uri="{BB962C8B-B14F-4D97-AF65-F5344CB8AC3E}">
        <p14:creationId xmlns:p14="http://schemas.microsoft.com/office/powerpoint/2010/main" val="197494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8C146-AF6B-543E-04D3-350B3C3CF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861DD-8AFF-197F-3C30-AA824F36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53087-DABE-370B-7722-9191A1505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Fortunately, many disinfectant wipes do both at the same time!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As you wipe the surface, you are removing germs and dirt. Then the wipe leaves behind the disinfectant product that kills anything left.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Just make sure the surface stays wet for the entire contact time for it to work.</a:t>
            </a:r>
          </a:p>
        </p:txBody>
      </p:sp>
      <p:pic>
        <p:nvPicPr>
          <p:cNvPr id="1026" name="Picture 2" descr="14,200+ Wet Wipe Cleaning Stock Photos, Pictures &amp; Royalty-Free Images -  iStock">
            <a:extLst>
              <a:ext uri="{FF2B5EF4-FFF2-40B4-BE49-F238E27FC236}">
                <a16:creationId xmlns:a16="http://schemas.microsoft.com/office/drawing/2014/main" id="{F3662A76-9299-EBF0-87CF-474168F56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161" y="3193434"/>
            <a:ext cx="3711678" cy="247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36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D020-B42A-AFF2-688E-26711DC04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play a part?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6CA86-E7F6-E184-F892-24289621B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the rest of the slides, we have color coded types of staff so you can easily find the part you play in protecting residents.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4"/>
                </a:solidFill>
              </a:rPr>
              <a:t>Clinical staff</a:t>
            </a:r>
            <a:r>
              <a:rPr lang="en-US" dirty="0">
                <a:solidFill>
                  <a:schemeClr val="accent4"/>
                </a:solidFill>
              </a:rPr>
              <a:t>- anything orange is relevant to you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Admin</a:t>
            </a:r>
            <a:r>
              <a:rPr lang="en-US" dirty="0">
                <a:solidFill>
                  <a:schemeClr val="accent2"/>
                </a:solidFill>
              </a:rPr>
              <a:t>- anything yellow is for you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7030A0"/>
                </a:solidFill>
              </a:rPr>
              <a:t>DON/Infection Preventionist</a:t>
            </a:r>
            <a:r>
              <a:rPr lang="en-US" dirty="0">
                <a:solidFill>
                  <a:srgbClr val="7030A0"/>
                </a:solidFill>
              </a:rPr>
              <a:t>- anything purple is for you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EVS/Housekeeping</a:t>
            </a:r>
            <a:r>
              <a:rPr lang="en-US" dirty="0">
                <a:solidFill>
                  <a:schemeClr val="accent6"/>
                </a:solidFill>
              </a:rPr>
              <a:t>- anything green is for you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BF0000"/>
                </a:solidFill>
              </a:rPr>
              <a:t>Line staff (dietary, laundry, etc.)</a:t>
            </a:r>
            <a:r>
              <a:rPr lang="en-US" dirty="0">
                <a:solidFill>
                  <a:srgbClr val="BF0000"/>
                </a:solidFill>
              </a:rPr>
              <a:t>- anything red is for you</a:t>
            </a:r>
          </a:p>
        </p:txBody>
      </p:sp>
    </p:spTree>
    <p:extLst>
      <p:ext uri="{BB962C8B-B14F-4D97-AF65-F5344CB8AC3E}">
        <p14:creationId xmlns:p14="http://schemas.microsoft.com/office/powerpoint/2010/main" val="252715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5C730-F337-3B39-9598-78DA3F22C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E5C8-BB05-0FA7-B9F2-444FB635C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53D6A-689C-4BC9-D1A9-813075DBD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Decisions about cleaning and disinfection policies should be made with the following people at the table: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Facility admin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7030A0"/>
                </a:solidFill>
              </a:rPr>
              <a:t>Infection preventionist</a:t>
            </a:r>
            <a:r>
              <a:rPr lang="en-US" b="1" dirty="0"/>
              <a:t> </a:t>
            </a:r>
            <a:r>
              <a:rPr lang="en-US" dirty="0"/>
              <a:t>(or whoever serves that role, in LTCFs it is of often the </a:t>
            </a:r>
            <a:r>
              <a:rPr lang="en-US" b="1" dirty="0">
                <a:solidFill>
                  <a:srgbClr val="7030A0"/>
                </a:solidFill>
              </a:rPr>
              <a:t>DON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EVS manager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Determining frequency, method, and process should be made with the following considerations: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Probability of contamination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Vulnerability of patients to infection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Potential for exposure (ex. high touch vs low touch surfaces)</a:t>
            </a:r>
          </a:p>
        </p:txBody>
      </p:sp>
    </p:spTree>
    <p:extLst>
      <p:ext uri="{BB962C8B-B14F-4D97-AF65-F5344CB8AC3E}">
        <p14:creationId xmlns:p14="http://schemas.microsoft.com/office/powerpoint/2010/main" val="4200908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AAE7-0540-23F2-DF38-AE143FD6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95467-2268-91CC-0C3C-2947747A0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86" y="1599640"/>
            <a:ext cx="10972031" cy="39162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Example: patient room cabinet surface and cabinet handle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Frequency, method, and process for cleaning these surfaces should vary slightly.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3D58F2-8C50-DA26-7A04-E5CAB642A911}"/>
              </a:ext>
            </a:extLst>
          </p:cNvPr>
          <p:cNvSpPr txBox="1"/>
          <p:nvPr/>
        </p:nvSpPr>
        <p:spPr>
          <a:xfrm>
            <a:off x="727973" y="2201103"/>
            <a:ext cx="5112388" cy="2274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80" u="sng" dirty="0">
                <a:solidFill>
                  <a:schemeClr val="tx2"/>
                </a:solidFill>
                <a:latin typeface="Century Gothic" panose="020B0502020202020204" pitchFamily="34" charset="0"/>
              </a:rPr>
              <a:t>Cabinet surface-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Probability of contamination-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Vulnerability of patients to infection-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Potential for exposure-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low touch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69B855-5FB7-B7DF-5955-A9A09548B46D}"/>
              </a:ext>
            </a:extLst>
          </p:cNvPr>
          <p:cNvSpPr txBox="1"/>
          <p:nvPr/>
        </p:nvSpPr>
        <p:spPr>
          <a:xfrm>
            <a:off x="6154995" y="2201103"/>
            <a:ext cx="5112388" cy="2274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80" u="sng" dirty="0">
                <a:solidFill>
                  <a:schemeClr val="tx2"/>
                </a:solidFill>
                <a:latin typeface="Century Gothic" panose="020B0502020202020204" pitchFamily="34" charset="0"/>
              </a:rPr>
              <a:t>Cabinet handle-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Probability of contamination-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Vulnerability of patients to infection-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Potential for exposure-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high touch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52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D8EE8-3D69-E095-62F4-060463FB2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Upkeep and the Right Surfaces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9AC34-EF0F-1EBA-2DC9-C8B12C33B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86" y="1599640"/>
            <a:ext cx="4355303" cy="45271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4"/>
                </a:solidFill>
              </a:rPr>
              <a:t>Clinical staff</a:t>
            </a:r>
            <a:r>
              <a:rPr lang="en-US" b="1" dirty="0"/>
              <a:t>, </a:t>
            </a:r>
            <a:r>
              <a:rPr lang="en-US" b="1" dirty="0">
                <a:solidFill>
                  <a:schemeClr val="accent2"/>
                </a:solidFill>
              </a:rPr>
              <a:t>admin</a:t>
            </a:r>
            <a:r>
              <a:rPr lang="en-US" b="1" dirty="0"/>
              <a:t>, </a:t>
            </a:r>
            <a:r>
              <a:rPr lang="en-US" b="1" dirty="0">
                <a:solidFill>
                  <a:srgbClr val="7030A0"/>
                </a:solidFill>
              </a:rPr>
              <a:t>DON/IP</a:t>
            </a:r>
            <a:r>
              <a:rPr lang="en-US" b="1" dirty="0"/>
              <a:t>, </a:t>
            </a:r>
            <a:r>
              <a:rPr lang="en-US" b="1" dirty="0">
                <a:solidFill>
                  <a:schemeClr val="accent6"/>
                </a:solidFill>
              </a:rPr>
              <a:t>EVS</a:t>
            </a:r>
            <a:r>
              <a:rPr lang="en-US" dirty="0"/>
              <a:t>, etc. should all keep an eye out for cracks/porous surfaces that need repair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Immediately notify </a:t>
            </a:r>
            <a:r>
              <a:rPr lang="en-US" b="1" dirty="0">
                <a:solidFill>
                  <a:srgbClr val="7030A0"/>
                </a:solidFill>
              </a:rPr>
              <a:t>DON/IP </a:t>
            </a:r>
            <a:r>
              <a:rPr lang="en-US" dirty="0"/>
              <a:t>to put in a maintenance request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C77E15-8CE7-10A6-8657-C8BF4D158E81}"/>
              </a:ext>
            </a:extLst>
          </p:cNvPr>
          <p:cNvCxnSpPr/>
          <p:nvPr/>
        </p:nvCxnSpPr>
        <p:spPr>
          <a:xfrm>
            <a:off x="5633886" y="1314956"/>
            <a:ext cx="0" cy="43753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BA3F542-B010-169B-3AB8-5CE62DDAB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944030"/>
              </p:ext>
            </p:extLst>
          </p:nvPr>
        </p:nvGraphicFramePr>
        <p:xfrm>
          <a:off x="5240598" y="1359417"/>
          <a:ext cx="6823584" cy="4291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08278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DCHHS Logo Colors">
      <a:dk1>
        <a:srgbClr val="19276D"/>
      </a:dk1>
      <a:lt1>
        <a:srgbClr val="FFFFFF"/>
      </a:lt1>
      <a:dk2>
        <a:srgbClr val="286DA0"/>
      </a:dk2>
      <a:lt2>
        <a:srgbClr val="FFFFFF"/>
      </a:lt2>
      <a:accent1>
        <a:srgbClr val="19276D"/>
      </a:accent1>
      <a:accent2>
        <a:srgbClr val="E9A50D"/>
      </a:accent2>
      <a:accent3>
        <a:srgbClr val="058EB3"/>
      </a:accent3>
      <a:accent4>
        <a:srgbClr val="EB6E19"/>
      </a:accent4>
      <a:accent5>
        <a:srgbClr val="2C79B2"/>
      </a:accent5>
      <a:accent6>
        <a:srgbClr val="70AD47"/>
      </a:accent6>
      <a:hlink>
        <a:srgbClr val="FFFFFF"/>
      </a:hlink>
      <a:folHlink>
        <a:srgbClr val="9CC3E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3">
      <a:dk1>
        <a:srgbClr val="19276D"/>
      </a:dk1>
      <a:lt1>
        <a:srgbClr val="FFFFFF"/>
      </a:lt1>
      <a:dk2>
        <a:srgbClr val="286DA0"/>
      </a:dk2>
      <a:lt2>
        <a:srgbClr val="FFFFFF"/>
      </a:lt2>
      <a:accent1>
        <a:srgbClr val="19276D"/>
      </a:accent1>
      <a:accent2>
        <a:srgbClr val="E9A50D"/>
      </a:accent2>
      <a:accent3>
        <a:srgbClr val="058EB3"/>
      </a:accent3>
      <a:accent4>
        <a:srgbClr val="EB6E19"/>
      </a:accent4>
      <a:accent5>
        <a:srgbClr val="2C79B2"/>
      </a:accent5>
      <a:accent6>
        <a:srgbClr val="70AD47"/>
      </a:accent6>
      <a:hlink>
        <a:srgbClr val="E9A50D"/>
      </a:hlink>
      <a:folHlink>
        <a:srgbClr val="9CC3E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AA786E8BDDE478B525A67C88EB582" ma:contentTypeVersion="26" ma:contentTypeDescription="Create a new document." ma:contentTypeScope="" ma:versionID="e4186d0b4962ce505e47e05418a897dc">
  <xsd:schema xmlns:xsd="http://www.w3.org/2001/XMLSchema" xmlns:xs="http://www.w3.org/2001/XMLSchema" xmlns:p="http://schemas.microsoft.com/office/2006/metadata/properties" xmlns:ns1="http://schemas.microsoft.com/sharepoint/v3" xmlns:ns2="cc77d279-1fa0-40a0-abb2-37db48c0ffa6" xmlns:ns3="e209160b-8f1d-4f88-8f36-0344f8a4efa6" targetNamespace="http://schemas.microsoft.com/office/2006/metadata/properties" ma:root="true" ma:fieldsID="b5f08ea6afbf78d0d4ebedb419c0b1e1" ns1:_="" ns2:_="" ns3:_="">
    <xsd:import namespace="http://schemas.microsoft.com/sharepoint/v3"/>
    <xsd:import namespace="cc77d279-1fa0-40a0-abb2-37db48c0ffa6"/>
    <xsd:import namespace="e209160b-8f1d-4f88-8f36-0344f8a4ef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HealthDept" minOccurs="0"/>
                <xsd:element ref="ns2:Projec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d279-1fa0-40a0-abb2-37db48c0f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4c5ea74-d56c-488c-8f42-661e14919e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HealthDept" ma:index="31" nillable="true" ma:displayName="Health Dept" ma:format="Dropdown" ma:internalName="HealthDept">
      <xsd:simpleType>
        <xsd:restriction base="dms:Text">
          <xsd:maxLength value="255"/>
        </xsd:restriction>
      </xsd:simpleType>
    </xsd:element>
    <xsd:element name="ProjectStatus" ma:index="32" nillable="true" ma:displayName="Project Status" ma:default="Active" ma:format="Dropdown" ma:internalName="ProjectStatus">
      <xsd:simpleType>
        <xsd:restriction base="dms:Choice">
          <xsd:enumeration value="Active"/>
          <xsd:enumeration value="Inactive"/>
          <xsd:enumeration value="Clos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9160b-8f1d-4f88-8f36-0344f8a4ef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5686d4f-eaba-40c5-a65c-2038e412c9a1}" ma:internalName="TaxCatchAll" ma:showField="CatchAllData" ma:web="e209160b-8f1d-4f88-8f36-0344f8a4ef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cc77d279-1fa0-40a0-abb2-37db48c0ffa6" xsi:nil="true"/>
    <TaxCatchAll xmlns="e209160b-8f1d-4f88-8f36-0344f8a4efa6" xsi:nil="true"/>
    <_ip_UnifiedCompliancePolicyProperties xmlns="http://schemas.microsoft.com/sharepoint/v3" xsi:nil="true"/>
    <Notes xmlns="cc77d279-1fa0-40a0-abb2-37db48c0ffa6" xsi:nil="true"/>
    <lcf76f155ced4ddcb4097134ff3c332f xmlns="cc77d279-1fa0-40a0-abb2-37db48c0ffa6">
      <Terms xmlns="http://schemas.microsoft.com/office/infopath/2007/PartnerControls"/>
    </lcf76f155ced4ddcb4097134ff3c332f>
    <HealthDept xmlns="cc77d279-1fa0-40a0-abb2-37db48c0ffa6" xsi:nil="true"/>
    <ProjectStatus xmlns="cc77d279-1fa0-40a0-abb2-37db48c0ffa6">Active</ProjectStatus>
  </documentManagement>
</p:properties>
</file>

<file path=customXml/itemProps1.xml><?xml version="1.0" encoding="utf-8"?>
<ds:datastoreItem xmlns:ds="http://schemas.openxmlformats.org/officeDocument/2006/customXml" ds:itemID="{DD1B9740-B786-4BFE-84F9-1B3DFE3F1D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4C80C7-4CBF-4635-9836-AF5901E653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c77d279-1fa0-40a0-abb2-37db48c0ffa6"/>
    <ds:schemaRef ds:uri="e209160b-8f1d-4f88-8f36-0344f8a4ef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09D517-385E-45D1-AE80-A8CCA0555E7B}">
  <ds:schemaRefs>
    <ds:schemaRef ds:uri="ebcf8d16-fd6d-4377-9a5f-e2074f5758a9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6c95601-db38-4525-a003-426d2cfc34eb"/>
    <ds:schemaRef ds:uri="http://schemas.microsoft.com/sharepoint/v3"/>
    <ds:schemaRef ds:uri="cc77d279-1fa0-40a0-abb2-37db48c0ffa6"/>
    <ds:schemaRef ds:uri="e209160b-8f1d-4f88-8f36-0344f8a4ef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20260</TotalTime>
  <Words>1384</Words>
  <Application>Microsoft Office PowerPoint</Application>
  <PresentationFormat>Widescreen</PresentationFormat>
  <Paragraphs>191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1_Custom Design</vt:lpstr>
      <vt:lpstr>1_Office Theme</vt:lpstr>
      <vt:lpstr>PowerPoint Presentation</vt:lpstr>
      <vt:lpstr>Introduction</vt:lpstr>
      <vt:lpstr>Cleaning vs. Disinfecting</vt:lpstr>
      <vt:lpstr>Cleaning and Disinfecting</vt:lpstr>
      <vt:lpstr>Cleaning and Disinfecting</vt:lpstr>
      <vt:lpstr>How do YOU play a part?</vt:lpstr>
      <vt:lpstr>Developing Policies</vt:lpstr>
      <vt:lpstr>Developing Policies</vt:lpstr>
      <vt:lpstr>Upkeep and the Right Surfaces</vt:lpstr>
      <vt:lpstr>Routes of Transmission- Body Reservoirs</vt:lpstr>
      <vt:lpstr>Routes of Transmission- Body Reservoirs</vt:lpstr>
      <vt:lpstr>Routes of Transmission- Body Reservoirs</vt:lpstr>
      <vt:lpstr>Routes of Transmission- Body Reservoirs</vt:lpstr>
      <vt:lpstr>Routes of Transmission- Environmental Reservoirs </vt:lpstr>
      <vt:lpstr>Routes of Transmission- Environmental Reservoirs </vt:lpstr>
      <vt:lpstr>Routes of Transmission- Environmental Reservoirs </vt:lpstr>
      <vt:lpstr>Routes of Transmission- Environmental Reservoirs </vt:lpstr>
      <vt:lpstr>Wrap Up</vt:lpstr>
      <vt:lpstr>Sources</vt:lpstr>
      <vt:lpstr>PowerPoint Presentation</vt:lpstr>
    </vt:vector>
  </TitlesOfParts>
  <Company>DC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FY19 PUBLIC HEALTH LABORATORY DIVISION CLOSEOUT</dc:title>
  <dc:creator>McCarroll, Matthew (DFS)</dc:creator>
  <cp:lastModifiedBy>Sima Bordbar</cp:lastModifiedBy>
  <cp:revision>298</cp:revision>
  <dcterms:created xsi:type="dcterms:W3CDTF">2019-11-01T16:57:46Z</dcterms:created>
  <dcterms:modified xsi:type="dcterms:W3CDTF">2026-02-11T18:51:24Z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0x01010027FAA786E8BDDE478B525A67C88EB582</vt:lpwstr>
  </property>
</Properties>
</file>