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8" r:id="rId6"/>
    <p:sldId id="25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80" d="100"/>
          <a:sy n="80" d="100"/>
        </p:scale>
        <p:origin x="1794" y="6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20B26-6364-FBE1-3981-2C90A104A2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6E8FA4-4AB5-5CBF-7453-8FA787FBAE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332D22-5223-40EE-775C-171F05980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0F49A-2A34-48D7-BA19-CAF7157C2F5C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BF0364-45E0-AD24-87F7-D3F8BDBBD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4B9FF5-1239-49FD-95F4-ED4B83BC9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E2C16-86C4-4D5E-8545-6D93907FE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784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25AE7-7ABD-9F47-1A2A-F883E4FFE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A404FB-FCBC-2E4D-8A07-8A444F4CD1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560751-B8A7-CA47-F258-FE0FA177F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0F49A-2A34-48D7-BA19-CAF7157C2F5C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B8D694-0184-693A-B488-C7706DB80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30E587-4E5C-98CA-948B-9024EDAFF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E2C16-86C4-4D5E-8545-6D93907FE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409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108CA9-6CDF-DD18-BE57-25B7E358A6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55A894-09FD-0496-1065-F439FEFB3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C6A72D-9D65-8016-0E84-E4DE91072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0F49A-2A34-48D7-BA19-CAF7157C2F5C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1A9EDE-8163-497F-5C07-5500934E7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26647F-985D-21D7-AA2B-D74E44543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E2C16-86C4-4D5E-8545-6D93907FE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020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E503D-0EF8-B5CB-3FC1-B2DDC16A2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612728-4D89-92F6-C0BB-421A88D39A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E8C863-BC47-B629-F85F-11C5C7946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0F49A-2A34-48D7-BA19-CAF7157C2F5C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54C513-E198-CB72-1B2D-4ED19C93F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A60E0C-4ACA-52E5-3339-21BE7AE55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E2C16-86C4-4D5E-8545-6D93907FE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082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C571D-9154-8EFE-DA28-B2680553B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E63131-30EB-2A09-3196-56E0C46425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4E2578-6C29-F15D-B254-5DB7C7D15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0F49A-2A34-48D7-BA19-CAF7157C2F5C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371EAE-750A-C8F7-17B3-D1FF55935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9CE232-184E-05C4-592F-64DB23D8A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E2C16-86C4-4D5E-8545-6D93907FE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182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BA8DB-5B9E-D363-FB54-83D136E1F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32FEA3-99E9-A37C-EA26-44B06F83FC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8352A9-7226-2AE9-7242-12D19493C3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973F1C-7B6C-4260-5245-54A6BA8BD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0F49A-2A34-48D7-BA19-CAF7157C2F5C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99C53A-75B3-7537-6358-AC87E6885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79F3F9-204D-2238-7595-1E8B7D8C0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E2C16-86C4-4D5E-8545-6D93907FE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147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6306A-D6F9-DBE0-8B21-EDE40C288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C65266-AE21-9AD4-388B-4713B44D4A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BF24A0-8E3F-8638-B478-0050E8FAE4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34843D-BD00-BE4D-4D8E-05AA2AF534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6E22DD-8B13-A605-8A89-3FAD3A037E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16740E-AE9E-4A4F-7C6F-1B0F242C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0F49A-2A34-48D7-BA19-CAF7157C2F5C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46737C-9BCB-5CFE-090B-7D1B397BD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72D846-EB60-6E3B-3E57-9162AF6C5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E2C16-86C4-4D5E-8545-6D93907FE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872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4948E-BC07-7D42-3F29-CC434BA74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58607B-B8AF-ED88-2293-1580D601A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0F49A-2A34-48D7-BA19-CAF7157C2F5C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4067BC-CD2C-2543-EA8B-2595DE9D1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EECFBE-CC17-90A8-FB4E-829B50063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E2C16-86C4-4D5E-8545-6D93907FE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19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8A3404-E778-25BE-509A-E71777BA4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0F49A-2A34-48D7-BA19-CAF7157C2F5C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69FF9B-4F54-0DEB-CC1D-0B7C08EB0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5B290E-AC1E-250B-A71E-A00FB55C3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E2C16-86C4-4D5E-8545-6D93907FE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320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62F13-1358-BC92-4870-611786264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EE664-674E-DF06-3B3B-E72E782E39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344D78-8CD5-BA3A-595C-AF1BEF1F66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97BC4E-F040-98FF-803F-C41247317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0F49A-2A34-48D7-BA19-CAF7157C2F5C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60E6B0-D2DE-5F61-C709-AEB10CC40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492ED8-AE7E-58EA-6493-BB71DD99D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E2C16-86C4-4D5E-8545-6D93907FE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437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57E12-48CF-5073-E613-B6CAADCA8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F2DFD0-911E-3756-9247-5FEFA72796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AFF471-878C-E778-DB2D-0DF31A9A89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CA414F-3FD8-E65B-59BA-B9F480BEA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0F49A-2A34-48D7-BA19-CAF7157C2F5C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65E73C-508F-9AF3-2A74-29D8CDFD5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67E143-7D04-C01F-16E8-0C7789CD3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E2C16-86C4-4D5E-8545-6D93907FE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243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8448DC-D57E-BF69-834F-A673B683E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B51AB7-E713-3F98-1863-E842E52FD6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D10738-5822-EF98-373B-46C171991B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500F49A-2A34-48D7-BA19-CAF7157C2F5C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C574EA-D0FA-BF63-D1B2-04096A689D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3692FB-3D34-04DF-E80B-DC9DDD6C2F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5E2C16-86C4-4D5E-8545-6D93907FE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093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A169B1C-6D30-8F69-83A1-3E893C9473EE}"/>
              </a:ext>
            </a:extLst>
          </p:cNvPr>
          <p:cNvSpPr txBox="1"/>
          <p:nvPr/>
        </p:nvSpPr>
        <p:spPr>
          <a:xfrm>
            <a:off x="1202436" y="1499616"/>
            <a:ext cx="1677924" cy="9233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EVS</a:t>
            </a:r>
          </a:p>
          <a:p>
            <a:pPr algn="ctr"/>
            <a:r>
              <a:rPr lang="en-US" dirty="0"/>
              <a:t>PDI sani wipes</a:t>
            </a:r>
          </a:p>
          <a:p>
            <a:pPr algn="ctr"/>
            <a:r>
              <a:rPr lang="en-US" dirty="0"/>
              <a:t>2 mins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717A77D-C9C6-134D-08D0-2C7A3B37BDC6}"/>
              </a:ext>
            </a:extLst>
          </p:cNvPr>
          <p:cNvGrpSpPr/>
          <p:nvPr/>
        </p:nvGrpSpPr>
        <p:grpSpPr>
          <a:xfrm>
            <a:off x="1271016" y="2825496"/>
            <a:ext cx="1540764" cy="1408176"/>
            <a:chOff x="2905506" y="3337346"/>
            <a:chExt cx="1540764" cy="1408176"/>
          </a:xfrm>
        </p:grpSpPr>
        <p:sp>
          <p:nvSpPr>
            <p:cNvPr id="3" name="Isosceles Triangle 2">
              <a:extLst>
                <a:ext uri="{FF2B5EF4-FFF2-40B4-BE49-F238E27FC236}">
                  <a16:creationId xmlns:a16="http://schemas.microsoft.com/office/drawing/2014/main" id="{78AED316-AEA7-DB40-05FF-4B91ADB1BE2D}"/>
                </a:ext>
              </a:extLst>
            </p:cNvPr>
            <p:cNvSpPr/>
            <p:nvPr/>
          </p:nvSpPr>
          <p:spPr>
            <a:xfrm>
              <a:off x="2905506" y="3337346"/>
              <a:ext cx="1540764" cy="1408176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4A90D84-065F-49AE-F787-D1227E1DF8F9}"/>
                </a:ext>
              </a:extLst>
            </p:cNvPr>
            <p:cNvSpPr txBox="1"/>
            <p:nvPr/>
          </p:nvSpPr>
          <p:spPr>
            <a:xfrm>
              <a:off x="3094101" y="3914525"/>
              <a:ext cx="11635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EVS</a:t>
              </a:r>
            </a:p>
            <a:p>
              <a:pPr algn="ctr"/>
              <a:r>
                <a:rPr lang="en-US" sz="1600" dirty="0"/>
                <a:t>Virex II 256</a:t>
              </a:r>
            </a:p>
            <a:p>
              <a:pPr algn="ctr"/>
              <a:r>
                <a:rPr lang="en-US" sz="1600" dirty="0"/>
                <a:t>4 mins</a:t>
              </a: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9C3AC088-C851-FC23-7CD4-8610B60898A8}"/>
              </a:ext>
            </a:extLst>
          </p:cNvPr>
          <p:cNvSpPr/>
          <p:nvPr/>
        </p:nvSpPr>
        <p:spPr>
          <a:xfrm>
            <a:off x="3675888" y="1499616"/>
            <a:ext cx="1892808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Clinical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PDI sani wipes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2 mins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5A8EE3C-1606-5D41-C0A0-C8A7A7322DE5}"/>
              </a:ext>
            </a:extLst>
          </p:cNvPr>
          <p:cNvSpPr/>
          <p:nvPr/>
        </p:nvSpPr>
        <p:spPr>
          <a:xfrm>
            <a:off x="3904488" y="2825496"/>
            <a:ext cx="1435608" cy="1481328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Clinical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</a:rPr>
              <a:t>Oxivir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4 mins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00C66F5-2C5B-4AC6-E098-E4CDDEFC1130}"/>
              </a:ext>
            </a:extLst>
          </p:cNvPr>
          <p:cNvSpPr/>
          <p:nvPr/>
        </p:nvSpPr>
        <p:spPr>
          <a:xfrm>
            <a:off x="7882128" y="1407962"/>
            <a:ext cx="1892808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[type of staff]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[disinfectant]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[contact time]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8DB2C0-D58E-5AD7-3CF4-0D05773515B6}"/>
              </a:ext>
            </a:extLst>
          </p:cNvPr>
          <p:cNvSpPr txBox="1"/>
          <p:nvPr/>
        </p:nvSpPr>
        <p:spPr>
          <a:xfrm>
            <a:off x="1154547" y="945637"/>
            <a:ext cx="2282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Examples: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C49BE1E-8A54-2010-C4E8-D6AE3CD90F91}"/>
              </a:ext>
            </a:extLst>
          </p:cNvPr>
          <p:cNvGrpSpPr/>
          <p:nvPr/>
        </p:nvGrpSpPr>
        <p:grpSpPr>
          <a:xfrm>
            <a:off x="7882128" y="2558106"/>
            <a:ext cx="1540764" cy="1408176"/>
            <a:chOff x="2905506" y="3337346"/>
            <a:chExt cx="1540764" cy="1408176"/>
          </a:xfrm>
        </p:grpSpPr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E7108138-5CA8-38E1-4F0E-AEEF1DB5F525}"/>
                </a:ext>
              </a:extLst>
            </p:cNvPr>
            <p:cNvSpPr/>
            <p:nvPr/>
          </p:nvSpPr>
          <p:spPr>
            <a:xfrm>
              <a:off x="2905506" y="3337346"/>
              <a:ext cx="1540764" cy="1408176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207474E-5111-DDC7-A52B-71B90C9911E2}"/>
                </a:ext>
              </a:extLst>
            </p:cNvPr>
            <p:cNvSpPr txBox="1"/>
            <p:nvPr/>
          </p:nvSpPr>
          <p:spPr>
            <a:xfrm>
              <a:off x="3094101" y="4099191"/>
              <a:ext cx="11635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[type of staff]</a:t>
              </a:r>
            </a:p>
            <a:p>
              <a:pPr algn="ctr"/>
              <a:r>
                <a:rPr lang="en-US" sz="1200" dirty="0"/>
                <a:t>[disinfectant]</a:t>
              </a:r>
            </a:p>
            <a:p>
              <a:pPr algn="ctr"/>
              <a:r>
                <a:rPr lang="en-US" sz="1200" dirty="0"/>
                <a:t>[contact time]</a:t>
              </a:r>
            </a:p>
          </p:txBody>
        </p: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5448C715-9585-7A96-BE7C-DE2DC98E4665}"/>
              </a:ext>
            </a:extLst>
          </p:cNvPr>
          <p:cNvSpPr/>
          <p:nvPr/>
        </p:nvSpPr>
        <p:spPr>
          <a:xfrm>
            <a:off x="10051161" y="2237940"/>
            <a:ext cx="1739646" cy="1673352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[type of staff]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[disinfectant]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[contact time]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61F13E-71D0-44EF-29C6-8D8B5FF82526}"/>
              </a:ext>
            </a:extLst>
          </p:cNvPr>
          <p:cNvSpPr txBox="1"/>
          <p:nvPr/>
        </p:nvSpPr>
        <p:spPr>
          <a:xfrm>
            <a:off x="2295833" y="4894933"/>
            <a:ext cx="775532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Instructions for using templates:</a:t>
            </a:r>
          </a:p>
          <a:p>
            <a:pPr marL="342900" indent="-342900">
              <a:buAutoNum type="arabicPeriod"/>
            </a:pPr>
            <a:r>
              <a:rPr lang="en-US" dirty="0"/>
              <a:t>Select which colors will indicate what type of staff (ex. EVS, clinical)</a:t>
            </a:r>
          </a:p>
          <a:p>
            <a:pPr marL="342900" indent="-342900">
              <a:buAutoNum type="arabicPeriod"/>
            </a:pPr>
            <a:r>
              <a:rPr lang="en-US" dirty="0"/>
              <a:t>Select which shapes will indicate which disinfectants</a:t>
            </a:r>
          </a:p>
          <a:p>
            <a:pPr marL="342900" indent="-342900">
              <a:buAutoNum type="arabicPeriod"/>
            </a:pPr>
            <a:r>
              <a:rPr lang="en-US" dirty="0"/>
              <a:t>Include the contact time of each disinfectant</a:t>
            </a:r>
          </a:p>
          <a:p>
            <a:pPr marL="342900" indent="-342900">
              <a:buAutoNum type="arabicPeriod"/>
            </a:pPr>
            <a:r>
              <a:rPr lang="en-US" dirty="0"/>
              <a:t>You may choose to leave off the disinfectant and contact time if preferred</a:t>
            </a:r>
          </a:p>
          <a:p>
            <a:pPr marL="342900" indent="-342900">
              <a:buAutoNum type="arabicPeriod"/>
            </a:pPr>
            <a:r>
              <a:rPr lang="en-US" dirty="0"/>
              <a:t>Use audit data to select what surfaces these sticker labels should go on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BBD07B1-C532-0F1F-B978-3373638DB3DF}"/>
              </a:ext>
            </a:extLst>
          </p:cNvPr>
          <p:cNvCxnSpPr/>
          <p:nvPr/>
        </p:nvCxnSpPr>
        <p:spPr>
          <a:xfrm>
            <a:off x="6574536" y="694944"/>
            <a:ext cx="0" cy="40507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BD9974EC-3D8E-0E35-B9C3-AF862461EC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8" t="33000" r="7127" b="38248"/>
          <a:stretch>
            <a:fillRect/>
          </a:stretch>
        </p:blipFill>
        <p:spPr>
          <a:xfrm>
            <a:off x="148210" y="149409"/>
            <a:ext cx="2663570" cy="67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001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39021-9BD7-91D0-5BEB-ACC230873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9157"/>
            <a:ext cx="10515600" cy="912866"/>
          </a:xfrm>
        </p:spPr>
        <p:txBody>
          <a:bodyPr>
            <a:noAutofit/>
          </a:bodyPr>
          <a:lstStyle/>
          <a:p>
            <a:r>
              <a:rPr lang="en-US" sz="2000" dirty="0">
                <a:latin typeface="+mn-lt"/>
              </a:rPr>
              <a:t>Example of sticker label on the back of a keyboard to serve as a quick reference that it is the responsibility of clinical staff to clean and disinfect keyboards.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F304D6-8900-3F2F-554E-172E0EE15C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8" t="33000" r="7127" b="38248"/>
          <a:stretch>
            <a:fillRect/>
          </a:stretch>
        </p:blipFill>
        <p:spPr>
          <a:xfrm>
            <a:off x="148210" y="149409"/>
            <a:ext cx="2663570" cy="674384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92EE0D04-E92D-1019-1CFA-BDDC84740C92}"/>
              </a:ext>
            </a:extLst>
          </p:cNvPr>
          <p:cNvGrpSpPr/>
          <p:nvPr/>
        </p:nvGrpSpPr>
        <p:grpSpPr>
          <a:xfrm>
            <a:off x="469231" y="2042023"/>
            <a:ext cx="11253537" cy="4294044"/>
            <a:chOff x="709862" y="2347387"/>
            <a:chExt cx="10976811" cy="3940772"/>
          </a:xfrm>
        </p:grpSpPr>
        <p:pic>
          <p:nvPicPr>
            <p:cNvPr id="4" name="Picture 3" descr="Graphical user interface&#10;&#10;AI-generated content may be incorrect.">
              <a:extLst>
                <a:ext uri="{FF2B5EF4-FFF2-40B4-BE49-F238E27FC236}">
                  <a16:creationId xmlns:a16="http://schemas.microsoft.com/office/drawing/2014/main" id="{A1126843-5722-A2D2-FB88-069F782990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862" y="2347387"/>
              <a:ext cx="10976811" cy="3940772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6ED9394-A04E-4F1E-5370-EC569F0296B2}"/>
                </a:ext>
              </a:extLst>
            </p:cNvPr>
            <p:cNvSpPr/>
            <p:nvPr/>
          </p:nvSpPr>
          <p:spPr>
            <a:xfrm>
              <a:off x="6497052" y="3528019"/>
              <a:ext cx="1269170" cy="574749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Clinical</a:t>
              </a:r>
            </a:p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PDI sani wipes</a:t>
              </a:r>
            </a:p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2 mins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79031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2EE5BB0-2757-5D4B-843D-9BF84E732B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8" t="33000" r="7127" b="38248"/>
          <a:stretch>
            <a:fillRect/>
          </a:stretch>
        </p:blipFill>
        <p:spPr>
          <a:xfrm>
            <a:off x="148210" y="149409"/>
            <a:ext cx="2663570" cy="67438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FAB298F-F655-4252-5D07-05B03E683E13}"/>
              </a:ext>
            </a:extLst>
          </p:cNvPr>
          <p:cNvSpPr/>
          <p:nvPr/>
        </p:nvSpPr>
        <p:spPr>
          <a:xfrm>
            <a:off x="699275" y="1383902"/>
            <a:ext cx="1892808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[type of staff]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[disinfectant]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[contact time]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8C03DAF-BAA4-84FA-BEFC-2DB042B9FB1D}"/>
              </a:ext>
            </a:extLst>
          </p:cNvPr>
          <p:cNvSpPr/>
          <p:nvPr/>
        </p:nvSpPr>
        <p:spPr>
          <a:xfrm>
            <a:off x="3538728" y="1383902"/>
            <a:ext cx="1892808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[type of staff]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[disinfectant]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[contact time]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FB6B8C-809C-9637-930A-6F46FB32D04F}"/>
              </a:ext>
            </a:extLst>
          </p:cNvPr>
          <p:cNvSpPr/>
          <p:nvPr/>
        </p:nvSpPr>
        <p:spPr>
          <a:xfrm>
            <a:off x="6378181" y="1383902"/>
            <a:ext cx="1892808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[type of staff]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[disinfectant]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[contact time]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EA853B7-A308-BEEA-1183-BA90E20F6616}"/>
              </a:ext>
            </a:extLst>
          </p:cNvPr>
          <p:cNvGrpSpPr/>
          <p:nvPr/>
        </p:nvGrpSpPr>
        <p:grpSpPr>
          <a:xfrm>
            <a:off x="875297" y="2724912"/>
            <a:ext cx="1540764" cy="1408176"/>
            <a:chOff x="2905506" y="3337346"/>
            <a:chExt cx="1540764" cy="1408176"/>
          </a:xfrm>
        </p:grpSpPr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id="{16FCD8E9-E3AF-76C7-BA1D-08B806FF628E}"/>
                </a:ext>
              </a:extLst>
            </p:cNvPr>
            <p:cNvSpPr/>
            <p:nvPr/>
          </p:nvSpPr>
          <p:spPr>
            <a:xfrm>
              <a:off x="2905506" y="3337346"/>
              <a:ext cx="1540764" cy="1408176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C05711D-8513-BE08-F37B-01B643BAD072}"/>
                </a:ext>
              </a:extLst>
            </p:cNvPr>
            <p:cNvSpPr txBox="1"/>
            <p:nvPr/>
          </p:nvSpPr>
          <p:spPr>
            <a:xfrm>
              <a:off x="3094101" y="4099191"/>
              <a:ext cx="11635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[type of staff]</a:t>
              </a:r>
            </a:p>
            <a:p>
              <a:pPr algn="ctr"/>
              <a:r>
                <a:rPr lang="en-US" sz="1200" dirty="0"/>
                <a:t>[disinfectant]</a:t>
              </a:r>
            </a:p>
            <a:p>
              <a:pPr algn="ctr"/>
              <a:r>
                <a:rPr lang="en-US" sz="1200" dirty="0"/>
                <a:t>[contact time]</a:t>
              </a:r>
            </a:p>
          </p:txBody>
        </p: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D7659568-0A98-9A8E-4B51-F3A91957C27E}"/>
              </a:ext>
            </a:extLst>
          </p:cNvPr>
          <p:cNvSpPr/>
          <p:nvPr/>
        </p:nvSpPr>
        <p:spPr>
          <a:xfrm>
            <a:off x="775856" y="4659056"/>
            <a:ext cx="1739646" cy="1673352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[type of staff]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[disinfectant]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[contact time]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B02F89C-FD4F-D89B-A404-99EB39DE5E7B}"/>
              </a:ext>
            </a:extLst>
          </p:cNvPr>
          <p:cNvGrpSpPr/>
          <p:nvPr/>
        </p:nvGrpSpPr>
        <p:grpSpPr>
          <a:xfrm>
            <a:off x="3714750" y="2724912"/>
            <a:ext cx="1540764" cy="1408176"/>
            <a:chOff x="2905506" y="3337346"/>
            <a:chExt cx="1540764" cy="1408176"/>
          </a:xfrm>
        </p:grpSpPr>
        <p:sp>
          <p:nvSpPr>
            <p:cNvPr id="11" name="Isosceles Triangle 10">
              <a:extLst>
                <a:ext uri="{FF2B5EF4-FFF2-40B4-BE49-F238E27FC236}">
                  <a16:creationId xmlns:a16="http://schemas.microsoft.com/office/drawing/2014/main" id="{899CEFE9-F34C-9B10-54E4-B6BCBDB9996B}"/>
                </a:ext>
              </a:extLst>
            </p:cNvPr>
            <p:cNvSpPr/>
            <p:nvPr/>
          </p:nvSpPr>
          <p:spPr>
            <a:xfrm>
              <a:off x="2905506" y="3337346"/>
              <a:ext cx="1540764" cy="1408176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7733310-1F64-112D-0CBA-F0EDD0F2424E}"/>
                </a:ext>
              </a:extLst>
            </p:cNvPr>
            <p:cNvSpPr txBox="1"/>
            <p:nvPr/>
          </p:nvSpPr>
          <p:spPr>
            <a:xfrm>
              <a:off x="3094101" y="4099191"/>
              <a:ext cx="11635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[type of staff]</a:t>
              </a:r>
            </a:p>
            <a:p>
              <a:pPr algn="ctr"/>
              <a:r>
                <a:rPr lang="en-US" sz="1200" dirty="0"/>
                <a:t>[disinfectant]</a:t>
              </a:r>
            </a:p>
            <a:p>
              <a:pPr algn="ctr"/>
              <a:r>
                <a:rPr lang="en-US" sz="1200" dirty="0"/>
                <a:t>[contact time]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59F514A-AFBF-4C93-C0C8-F14FDC95B768}"/>
              </a:ext>
            </a:extLst>
          </p:cNvPr>
          <p:cNvGrpSpPr/>
          <p:nvPr/>
        </p:nvGrpSpPr>
        <p:grpSpPr>
          <a:xfrm>
            <a:off x="6554203" y="2782669"/>
            <a:ext cx="1540764" cy="1408176"/>
            <a:chOff x="2905506" y="3337346"/>
            <a:chExt cx="1540764" cy="1408176"/>
          </a:xfrm>
        </p:grpSpPr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CFB2E3C-0810-0D0B-3024-A3A86398445C}"/>
                </a:ext>
              </a:extLst>
            </p:cNvPr>
            <p:cNvSpPr/>
            <p:nvPr/>
          </p:nvSpPr>
          <p:spPr>
            <a:xfrm>
              <a:off x="2905506" y="3337346"/>
              <a:ext cx="1540764" cy="1408176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090C773-CAB2-DD4F-DCA0-CE755B8BCDE0}"/>
                </a:ext>
              </a:extLst>
            </p:cNvPr>
            <p:cNvSpPr txBox="1"/>
            <p:nvPr/>
          </p:nvSpPr>
          <p:spPr>
            <a:xfrm>
              <a:off x="3094101" y="4099191"/>
              <a:ext cx="11635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[type of staff]</a:t>
              </a:r>
            </a:p>
            <a:p>
              <a:pPr algn="ctr"/>
              <a:r>
                <a:rPr lang="en-US" sz="1200" dirty="0"/>
                <a:t>[disinfectant]</a:t>
              </a:r>
            </a:p>
            <a:p>
              <a:pPr algn="ctr"/>
              <a:r>
                <a:rPr lang="en-US" sz="1200" dirty="0"/>
                <a:t>[contact time]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C2C7EF3-080D-EE12-18F5-51C73011DBFF}"/>
              </a:ext>
            </a:extLst>
          </p:cNvPr>
          <p:cNvGrpSpPr/>
          <p:nvPr/>
        </p:nvGrpSpPr>
        <p:grpSpPr>
          <a:xfrm>
            <a:off x="9393656" y="2774493"/>
            <a:ext cx="1540764" cy="1408176"/>
            <a:chOff x="2905506" y="3337346"/>
            <a:chExt cx="1540764" cy="1408176"/>
          </a:xfrm>
        </p:grpSpPr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DE8A7B9C-272E-2C01-4D38-B44FAC5CE38F}"/>
                </a:ext>
              </a:extLst>
            </p:cNvPr>
            <p:cNvSpPr/>
            <p:nvPr/>
          </p:nvSpPr>
          <p:spPr>
            <a:xfrm>
              <a:off x="2905506" y="3337346"/>
              <a:ext cx="1540764" cy="1408176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9E0FF33-FEE8-8850-AD48-97B49D3BDD33}"/>
                </a:ext>
              </a:extLst>
            </p:cNvPr>
            <p:cNvSpPr txBox="1"/>
            <p:nvPr/>
          </p:nvSpPr>
          <p:spPr>
            <a:xfrm>
              <a:off x="3094101" y="4099191"/>
              <a:ext cx="11635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[type of staff]</a:t>
              </a:r>
            </a:p>
            <a:p>
              <a:pPr algn="ctr"/>
              <a:r>
                <a:rPr lang="en-US" sz="1200" dirty="0"/>
                <a:t>[disinfectant]</a:t>
              </a:r>
            </a:p>
            <a:p>
              <a:pPr algn="ctr"/>
              <a:r>
                <a:rPr lang="en-US" sz="1200" dirty="0"/>
                <a:t>[contact time]</a:t>
              </a: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75F4501F-9521-9172-5267-638BFE7203A7}"/>
              </a:ext>
            </a:extLst>
          </p:cNvPr>
          <p:cNvSpPr/>
          <p:nvPr/>
        </p:nvSpPr>
        <p:spPr>
          <a:xfrm>
            <a:off x="9217634" y="1383902"/>
            <a:ext cx="1892808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[type of staff]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[disinfectant]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[contact time]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BD20BC9-21C2-D497-2AE0-37B5F58556E5}"/>
              </a:ext>
            </a:extLst>
          </p:cNvPr>
          <p:cNvSpPr/>
          <p:nvPr/>
        </p:nvSpPr>
        <p:spPr>
          <a:xfrm>
            <a:off x="3615309" y="4745710"/>
            <a:ext cx="1739646" cy="1673352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[type of staff]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[disinfectant]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[contact time]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84CAD88-1B1F-A24F-297C-3F828A6B1D1A}"/>
              </a:ext>
            </a:extLst>
          </p:cNvPr>
          <p:cNvSpPr/>
          <p:nvPr/>
        </p:nvSpPr>
        <p:spPr>
          <a:xfrm>
            <a:off x="6452476" y="4745710"/>
            <a:ext cx="1739646" cy="1673352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[type of staff]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[disinfectant]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[contact time]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074BE04-14D2-E437-E3CB-58FAEC3BE683}"/>
              </a:ext>
            </a:extLst>
          </p:cNvPr>
          <p:cNvSpPr/>
          <p:nvPr/>
        </p:nvSpPr>
        <p:spPr>
          <a:xfrm>
            <a:off x="9289643" y="4659056"/>
            <a:ext cx="1739646" cy="1673352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[type of staff]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[disinfectant]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[contact time]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8D7920-28C9-9CB4-CDF4-95EE340299F5}"/>
              </a:ext>
            </a:extLst>
          </p:cNvPr>
          <p:cNvSpPr txBox="1"/>
          <p:nvPr/>
        </p:nvSpPr>
        <p:spPr>
          <a:xfrm>
            <a:off x="699275" y="269171"/>
            <a:ext cx="10411167" cy="1021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/>
              <a:t>Customizable Templates</a:t>
            </a:r>
          </a:p>
          <a:p>
            <a:pPr>
              <a:lnSpc>
                <a:spcPct val="150000"/>
              </a:lnSpc>
            </a:pPr>
            <a:r>
              <a:rPr lang="en-US" dirty="0"/>
              <a:t>Fill these with your facility’s disinfectant information, print, laminate, and place on identified equipment.</a:t>
            </a:r>
          </a:p>
        </p:txBody>
      </p:sp>
    </p:spTree>
    <p:extLst>
      <p:ext uri="{BB962C8B-B14F-4D97-AF65-F5344CB8AC3E}">
        <p14:creationId xmlns:p14="http://schemas.microsoft.com/office/powerpoint/2010/main" val="13742496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Flow_SignoffStatus xmlns="cc77d279-1fa0-40a0-abb2-37db48c0ffa6" xsi:nil="true"/>
    <TaxCatchAll xmlns="e209160b-8f1d-4f88-8f36-0344f8a4efa6" xsi:nil="true"/>
    <_ip_UnifiedCompliancePolicyProperties xmlns="http://schemas.microsoft.com/sharepoint/v3" xsi:nil="true"/>
    <Notes xmlns="cc77d279-1fa0-40a0-abb2-37db48c0ffa6" xsi:nil="true"/>
    <lcf76f155ced4ddcb4097134ff3c332f xmlns="cc77d279-1fa0-40a0-abb2-37db48c0ffa6">
      <Terms xmlns="http://schemas.microsoft.com/office/infopath/2007/PartnerControls"/>
    </lcf76f155ced4ddcb4097134ff3c332f>
    <HealthDept xmlns="cc77d279-1fa0-40a0-abb2-37db48c0ffa6" xsi:nil="true"/>
    <ProjectStatus xmlns="cc77d279-1fa0-40a0-abb2-37db48c0ffa6">Active</ProjectStatu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7FAA786E8BDDE478B525A67C88EB582" ma:contentTypeVersion="26" ma:contentTypeDescription="Create a new document." ma:contentTypeScope="" ma:versionID="e4186d0b4962ce505e47e05418a897dc">
  <xsd:schema xmlns:xsd="http://www.w3.org/2001/XMLSchema" xmlns:xs="http://www.w3.org/2001/XMLSchema" xmlns:p="http://schemas.microsoft.com/office/2006/metadata/properties" xmlns:ns1="http://schemas.microsoft.com/sharepoint/v3" xmlns:ns2="cc77d279-1fa0-40a0-abb2-37db48c0ffa6" xmlns:ns3="e209160b-8f1d-4f88-8f36-0344f8a4efa6" targetNamespace="http://schemas.microsoft.com/office/2006/metadata/properties" ma:root="true" ma:fieldsID="b5f08ea6afbf78d0d4ebedb419c0b1e1" ns1:_="" ns2:_="" ns3:_="">
    <xsd:import namespace="http://schemas.microsoft.com/sharepoint/v3"/>
    <xsd:import namespace="cc77d279-1fa0-40a0-abb2-37db48c0ffa6"/>
    <xsd:import namespace="e209160b-8f1d-4f88-8f36-0344f8a4efa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OCR" minOccurs="0"/>
                <xsd:element ref="ns3:SharedWithUsers" minOccurs="0"/>
                <xsd:element ref="ns3:SharedWithDetails" minOccurs="0"/>
                <xsd:element ref="ns2:_Flow_SignoffStatu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Notes" minOccurs="0"/>
                <xsd:element ref="ns2:MediaServiceBillingMetadata" minOccurs="0"/>
                <xsd:element ref="ns1:_ip_UnifiedCompliancePolicyProperties" minOccurs="0"/>
                <xsd:element ref="ns1:_ip_UnifiedCompliancePolicyUIAction" minOccurs="0"/>
                <xsd:element ref="ns2:HealthDept" minOccurs="0"/>
                <xsd:element ref="ns2:Project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9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30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77d279-1fa0-40a0-abb2-37db48c0ff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Flow_SignoffStatus" ma:index="20" nillable="true" ma:displayName="Sign-off status" ma:internalName="Sign_x002d_off_x0020_status">
      <xsd:simpleType>
        <xsd:restriction base="dms:Text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c4c5ea74-d56c-488c-8f42-661e14919e3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otes" ma:index="27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  <xsd:element name="HealthDept" ma:index="31" nillable="true" ma:displayName="Health Dept" ma:format="Dropdown" ma:internalName="HealthDept">
      <xsd:simpleType>
        <xsd:restriction base="dms:Text">
          <xsd:maxLength value="255"/>
        </xsd:restriction>
      </xsd:simpleType>
    </xsd:element>
    <xsd:element name="ProjectStatus" ma:index="32" nillable="true" ma:displayName="Project Status" ma:default="Active" ma:format="Dropdown" ma:internalName="ProjectStatus">
      <xsd:simpleType>
        <xsd:restriction base="dms:Choice">
          <xsd:enumeration value="Active"/>
          <xsd:enumeration value="Inactive"/>
          <xsd:enumeration value="Clos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09160b-8f1d-4f88-8f36-0344f8a4efa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d5686d4f-eaba-40c5-a65c-2038e412c9a1}" ma:internalName="TaxCatchAll" ma:showField="CatchAllData" ma:web="e209160b-8f1d-4f88-8f36-0344f8a4efa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1E817FD-4A87-4CB4-B2A0-A534BC69206D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cc77d279-1fa0-40a0-abb2-37db48c0ffa6"/>
    <ds:schemaRef ds:uri="e209160b-8f1d-4f88-8f36-0344f8a4efa6"/>
  </ds:schemaRefs>
</ds:datastoreItem>
</file>

<file path=customXml/itemProps2.xml><?xml version="1.0" encoding="utf-8"?>
<ds:datastoreItem xmlns:ds="http://schemas.openxmlformats.org/officeDocument/2006/customXml" ds:itemID="{0BF69AA0-DDC2-4E51-B4AE-49FD5CC7353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CC6D906-B6C7-43FC-8BDA-DCDE48B2F0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c77d279-1fa0-40a0-abb2-37db48c0ffa6"/>
    <ds:schemaRef ds:uri="e209160b-8f1d-4f88-8f36-0344f8a4efa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1827</TotalTime>
  <Words>321</Words>
  <Application>Microsoft Office PowerPoint</Application>
  <PresentationFormat>Widescreen</PresentationFormat>
  <Paragraphs>70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Example of sticker label on the back of a keyboard to serve as a quick reference that it is the responsibility of clinical staff to clean and disinfect keyboards.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Sima Bordbar</dc:creator>
  <cp:lastModifiedBy>Sima Bordbar</cp:lastModifiedBy>
  <cp:revision>8</cp:revision>
  <dcterms:created xsi:type="dcterms:W3CDTF">2025-06-24T18:32:57Z</dcterms:created>
  <dcterms:modified xsi:type="dcterms:W3CDTF">2026-02-18T15:08:58Z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0x01010027FAA786E8BDDE478B525A67C88EB582</vt:lpwstr>
  </property>
</Properties>
</file>