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662" r:id="rId5"/>
  </p:sldMasterIdLst>
  <p:notesMasterIdLst>
    <p:notesMasterId r:id="rId12"/>
  </p:notesMasterIdLst>
  <p:sldIdLst>
    <p:sldId id="257" r:id="rId6"/>
    <p:sldId id="757" r:id="rId7"/>
    <p:sldId id="754" r:id="rId8"/>
    <p:sldId id="758" r:id="rId9"/>
    <p:sldId id="756" r:id="rId10"/>
    <p:sldId id="667" r:id="rId11"/>
  </p:sldIdLst>
  <p:sldSz cx="12192000" cy="6858000"/>
  <p:notesSz cx="6858000" cy="9144000"/>
  <p:custShowLst>
    <p:custShow name="Custom Show 1" id="0">
      <p:sldLst>
        <p:sld r:id="rId6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Kiehlbauch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499D"/>
    <a:srgbClr val="384B99"/>
    <a:srgbClr val="BF0000"/>
    <a:srgbClr val="C8B99C"/>
    <a:srgbClr val="012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33" autoAdjust="0"/>
    <p:restoredTop sz="88249" autoAdjust="0"/>
  </p:normalViewPr>
  <p:slideViewPr>
    <p:cSldViewPr snapToGrid="0">
      <p:cViewPr varScale="1">
        <p:scale>
          <a:sx n="97" d="100"/>
          <a:sy n="97" d="100"/>
        </p:scale>
        <p:origin x="116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71ABBA-78FB-4645-98FE-6FE43CEC77F2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AF03F-7B42-44B2-9A9C-A223D8FE9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64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AF03F-7B42-44B2-9A9C-A223D8FE98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18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E844E-A645-43AA-B1F1-3A447C185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2E8B5A-225F-42A5-95CC-FB0F8AEC6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2984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-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1556713" y="2127083"/>
            <a:ext cx="9347971" cy="1980385"/>
          </a:xfrm>
        </p:spPr>
        <p:txBody>
          <a:bodyPr/>
          <a:lstStyle>
            <a:lvl1pPr marL="0" indent="0" algn="ctr">
              <a:buNone/>
              <a:defRPr sz="3243"/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1668319" y="4164389"/>
            <a:ext cx="9236364" cy="1605243"/>
          </a:xfrm>
        </p:spPr>
        <p:txBody>
          <a:bodyPr/>
          <a:lstStyle>
            <a:lvl1pPr marL="0" indent="0">
              <a:buNone/>
              <a:defRPr sz="1324"/>
            </a:lvl1pPr>
          </a:lstStyle>
          <a:p>
            <a:pPr lvl="0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31044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146849" y="1143000"/>
            <a:ext cx="10033000" cy="0"/>
          </a:xfrm>
          <a:prstGeom prst="line">
            <a:avLst/>
          </a:prstGeom>
          <a:ln>
            <a:solidFill>
              <a:srgbClr val="384B9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0"/>
            <a:ext cx="10972031" cy="1143000"/>
          </a:xfrm>
        </p:spPr>
        <p:txBody>
          <a:bodyPr/>
          <a:lstStyle>
            <a:lvl1pPr>
              <a:defRPr>
                <a:solidFill>
                  <a:srgbClr val="384B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 sz="2051"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 sz="1786"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 sz="2051"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 sz="1786"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5pPr>
            <a:lvl6pPr>
              <a:defRPr sz="1324"/>
            </a:lvl6pPr>
            <a:lvl7pPr>
              <a:defRPr sz="1324"/>
            </a:lvl7pPr>
            <a:lvl8pPr>
              <a:defRPr sz="1324"/>
            </a:lvl8pPr>
            <a:lvl9pPr>
              <a:defRPr sz="13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5005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146849" y="1145801"/>
            <a:ext cx="10033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87" y="2859"/>
            <a:ext cx="10972031" cy="1143000"/>
          </a:xfrm>
        </p:spPr>
        <p:txBody>
          <a:bodyPr/>
          <a:lstStyle>
            <a:lvl1pPr>
              <a:defRPr>
                <a:solidFill>
                  <a:srgbClr val="384B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9" cy="639762"/>
          </a:xfrm>
        </p:spPr>
        <p:txBody>
          <a:bodyPr anchor="b"/>
          <a:lstStyle>
            <a:lvl1pPr marL="0" indent="0">
              <a:buNone/>
              <a:defRPr sz="1786" b="1">
                <a:latin typeface="Century Gothic" panose="020B0502020202020204" pitchFamily="34" charset="0"/>
              </a:defRPr>
            </a:lvl1pPr>
            <a:lvl2pPr marL="337089" indent="0">
              <a:buNone/>
              <a:defRPr sz="1456" b="1"/>
            </a:lvl2pPr>
            <a:lvl3pPr marL="674179" indent="0">
              <a:buNone/>
              <a:defRPr sz="1324" b="1"/>
            </a:lvl3pPr>
            <a:lvl4pPr marL="1011269" indent="0">
              <a:buNone/>
              <a:defRPr sz="1191" b="1"/>
            </a:lvl4pPr>
            <a:lvl5pPr marL="1348358" indent="0">
              <a:buNone/>
              <a:defRPr sz="1191" b="1"/>
            </a:lvl5pPr>
            <a:lvl6pPr marL="1685449" indent="0">
              <a:buNone/>
              <a:defRPr sz="1191" b="1"/>
            </a:lvl6pPr>
            <a:lvl7pPr marL="2022538" indent="0">
              <a:buNone/>
              <a:defRPr sz="1191" b="1"/>
            </a:lvl7pPr>
            <a:lvl8pPr marL="2359628" indent="0">
              <a:buNone/>
              <a:defRPr sz="1191" b="1"/>
            </a:lvl8pPr>
            <a:lvl9pPr marL="2696717" indent="0">
              <a:buNone/>
              <a:defRPr sz="11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9" cy="3951288"/>
          </a:xfrm>
        </p:spPr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 sz="1786"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 sz="1191"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 sz="1191">
                <a:latin typeface="Century Gothic" panose="020B0502020202020204" pitchFamily="34" charset="0"/>
              </a:defRPr>
            </a:lvl5pPr>
            <a:lvl6pPr>
              <a:defRPr sz="1191"/>
            </a:lvl6pPr>
            <a:lvl7pPr>
              <a:defRPr sz="1191"/>
            </a:lvl7pPr>
            <a:lvl8pPr>
              <a:defRPr sz="1191"/>
            </a:lvl8pPr>
            <a:lvl9pPr>
              <a:defRPr sz="11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5" cy="639762"/>
          </a:xfrm>
        </p:spPr>
        <p:txBody>
          <a:bodyPr anchor="b"/>
          <a:lstStyle>
            <a:lvl1pPr marL="0" indent="0">
              <a:buNone/>
              <a:defRPr sz="1786" b="1">
                <a:latin typeface="Century Gothic" panose="020B0502020202020204" pitchFamily="34" charset="0"/>
              </a:defRPr>
            </a:lvl1pPr>
            <a:lvl2pPr marL="337089" indent="0">
              <a:buNone/>
              <a:defRPr sz="1456" b="1"/>
            </a:lvl2pPr>
            <a:lvl3pPr marL="674179" indent="0">
              <a:buNone/>
              <a:defRPr sz="1324" b="1"/>
            </a:lvl3pPr>
            <a:lvl4pPr marL="1011269" indent="0">
              <a:buNone/>
              <a:defRPr sz="1191" b="1"/>
            </a:lvl4pPr>
            <a:lvl5pPr marL="1348358" indent="0">
              <a:buNone/>
              <a:defRPr sz="1191" b="1"/>
            </a:lvl5pPr>
            <a:lvl6pPr marL="1685449" indent="0">
              <a:buNone/>
              <a:defRPr sz="1191" b="1"/>
            </a:lvl6pPr>
            <a:lvl7pPr marL="2022538" indent="0">
              <a:buNone/>
              <a:defRPr sz="1191" b="1"/>
            </a:lvl7pPr>
            <a:lvl8pPr marL="2359628" indent="0">
              <a:buNone/>
              <a:defRPr sz="1191" b="1"/>
            </a:lvl8pPr>
            <a:lvl9pPr marL="2696717" indent="0">
              <a:buNone/>
              <a:defRPr sz="11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5" cy="3951288"/>
          </a:xfrm>
        </p:spPr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 sz="1786"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 sz="1324"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 sz="1191"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 sz="1191">
                <a:latin typeface="Century Gothic" panose="020B0502020202020204" pitchFamily="34" charset="0"/>
              </a:defRPr>
            </a:lvl5pPr>
            <a:lvl6pPr>
              <a:defRPr sz="1191"/>
            </a:lvl6pPr>
            <a:lvl7pPr>
              <a:defRPr sz="1191"/>
            </a:lvl7pPr>
            <a:lvl8pPr>
              <a:defRPr sz="1191"/>
            </a:lvl8pPr>
            <a:lvl9pPr>
              <a:defRPr sz="11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986" y="6356537"/>
            <a:ext cx="2844031" cy="365592"/>
          </a:xfrm>
          <a:prstGeom prst="rect">
            <a:avLst/>
          </a:prstGeom>
        </p:spPr>
        <p:txBody>
          <a:bodyPr lIns="91429" tIns="45715" rIns="91429" bIns="45715"/>
          <a:lstStyle>
            <a:lvl1pPr defTabSz="336155">
              <a:defRPr/>
            </a:lvl1pPr>
          </a:lstStyle>
          <a:p>
            <a:fld id="{72704B8E-A46E-4408-B9EE-87041A5F7BA4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986" y="6356537"/>
            <a:ext cx="3860031" cy="365592"/>
          </a:xfrm>
          <a:prstGeom prst="rect">
            <a:avLst/>
          </a:prstGeom>
        </p:spPr>
        <p:txBody>
          <a:bodyPr lIns="91429" tIns="45715" rIns="91429" bIns="45715"/>
          <a:lstStyle>
            <a:lvl1pPr defTabSz="336155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56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146849" y="1143000"/>
            <a:ext cx="10033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87" y="0"/>
            <a:ext cx="10972031" cy="1143000"/>
          </a:xfrm>
        </p:spPr>
        <p:txBody>
          <a:bodyPr/>
          <a:lstStyle>
            <a:lvl1pPr>
              <a:defRPr>
                <a:solidFill>
                  <a:srgbClr val="384B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01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1321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5" y="1435103"/>
            <a:ext cx="6815667" cy="4275742"/>
          </a:xfrm>
        </p:spPr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 sz="2383"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 sz="2051"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 sz="1786"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 sz="1456">
                <a:latin typeface="Century Gothic" panose="020B0502020202020204" pitchFamily="34" charset="0"/>
              </a:defRPr>
            </a:lvl5pPr>
            <a:lvl6pPr>
              <a:defRPr sz="1456"/>
            </a:lvl6pPr>
            <a:lvl7pPr>
              <a:defRPr sz="1456"/>
            </a:lvl7pPr>
            <a:lvl8pPr>
              <a:defRPr sz="1456"/>
            </a:lvl8pPr>
            <a:lvl9pPr>
              <a:defRPr sz="14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2"/>
            <a:ext cx="4011084" cy="4691063"/>
          </a:xfrm>
        </p:spPr>
        <p:txBody>
          <a:bodyPr/>
          <a:lstStyle>
            <a:lvl1pPr marL="0" indent="0">
              <a:buNone/>
              <a:defRPr sz="1059">
                <a:latin typeface="Century Gothic" panose="020B0502020202020204" pitchFamily="34" charset="0"/>
              </a:defRPr>
            </a:lvl1pPr>
            <a:lvl2pPr marL="337089" indent="0">
              <a:buNone/>
              <a:defRPr sz="860"/>
            </a:lvl2pPr>
            <a:lvl3pPr marL="674179" indent="0">
              <a:buNone/>
              <a:defRPr sz="728"/>
            </a:lvl3pPr>
            <a:lvl4pPr marL="1011269" indent="0">
              <a:buNone/>
              <a:defRPr sz="662"/>
            </a:lvl4pPr>
            <a:lvl5pPr marL="1348358" indent="0">
              <a:buNone/>
              <a:defRPr sz="662"/>
            </a:lvl5pPr>
            <a:lvl6pPr marL="1685449" indent="0">
              <a:buNone/>
              <a:defRPr sz="662"/>
            </a:lvl6pPr>
            <a:lvl7pPr marL="2022538" indent="0">
              <a:buNone/>
              <a:defRPr sz="662"/>
            </a:lvl7pPr>
            <a:lvl8pPr marL="2359628" indent="0">
              <a:buNone/>
              <a:defRPr sz="662"/>
            </a:lvl8pPr>
            <a:lvl9pPr marL="2696717" indent="0">
              <a:buNone/>
              <a:defRPr sz="662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5405B0D-29DA-4A5E-9DAE-118C8E8D8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987" y="2859"/>
            <a:ext cx="10972031" cy="1143000"/>
          </a:xfrm>
        </p:spPr>
        <p:txBody>
          <a:bodyPr/>
          <a:lstStyle>
            <a:lvl1pPr>
              <a:defRPr>
                <a:solidFill>
                  <a:srgbClr val="384B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0253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1456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383"/>
            </a:lvl1pPr>
            <a:lvl2pPr marL="337089" indent="0">
              <a:buNone/>
              <a:defRPr sz="2051"/>
            </a:lvl2pPr>
            <a:lvl3pPr marL="674179" indent="0">
              <a:buNone/>
              <a:defRPr sz="1786"/>
            </a:lvl3pPr>
            <a:lvl4pPr marL="1011269" indent="0">
              <a:buNone/>
              <a:defRPr sz="1456"/>
            </a:lvl4pPr>
            <a:lvl5pPr marL="1348358" indent="0">
              <a:buNone/>
              <a:defRPr sz="1456"/>
            </a:lvl5pPr>
            <a:lvl6pPr marL="1685449" indent="0">
              <a:buNone/>
              <a:defRPr sz="1456"/>
            </a:lvl6pPr>
            <a:lvl7pPr marL="2022538" indent="0">
              <a:buNone/>
              <a:defRPr sz="1456"/>
            </a:lvl7pPr>
            <a:lvl8pPr marL="2359628" indent="0">
              <a:buNone/>
              <a:defRPr sz="1456"/>
            </a:lvl8pPr>
            <a:lvl9pPr marL="2696717" indent="0">
              <a:buNone/>
              <a:defRPr sz="145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059">
                <a:latin typeface="Century Gothic" panose="020B0502020202020204" pitchFamily="34" charset="0"/>
              </a:defRPr>
            </a:lvl1pPr>
            <a:lvl2pPr marL="337089" indent="0">
              <a:buNone/>
              <a:defRPr sz="860"/>
            </a:lvl2pPr>
            <a:lvl3pPr marL="674179" indent="0">
              <a:buNone/>
              <a:defRPr sz="728"/>
            </a:lvl3pPr>
            <a:lvl4pPr marL="1011269" indent="0">
              <a:buNone/>
              <a:defRPr sz="662"/>
            </a:lvl4pPr>
            <a:lvl5pPr marL="1348358" indent="0">
              <a:buNone/>
              <a:defRPr sz="662"/>
            </a:lvl5pPr>
            <a:lvl6pPr marL="1685449" indent="0">
              <a:buNone/>
              <a:defRPr sz="662"/>
            </a:lvl6pPr>
            <a:lvl7pPr marL="2022538" indent="0">
              <a:buNone/>
              <a:defRPr sz="662"/>
            </a:lvl7pPr>
            <a:lvl8pPr marL="2359628" indent="0">
              <a:buNone/>
              <a:defRPr sz="662"/>
            </a:lvl8pPr>
            <a:lvl9pPr marL="2696717" indent="0">
              <a:buNone/>
              <a:defRPr sz="6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8137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146849" y="1166813"/>
            <a:ext cx="10033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87" y="11091"/>
            <a:ext cx="10972031" cy="1143000"/>
          </a:xfrm>
        </p:spPr>
        <p:txBody>
          <a:bodyPr/>
          <a:lstStyle>
            <a:lvl1pPr>
              <a:defRPr>
                <a:solidFill>
                  <a:srgbClr val="384B99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986" y="1599640"/>
            <a:ext cx="10972031" cy="4028076"/>
          </a:xfrm>
        </p:spPr>
        <p:txBody>
          <a:bodyPr vert="eaVert"/>
          <a:lstStyle>
            <a:lvl1pPr marL="252116" indent="-252116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40189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1396539"/>
            <a:ext cx="2743200" cy="4389120"/>
          </a:xfrm>
        </p:spPr>
        <p:txBody>
          <a:bodyPr vert="eaVert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396539"/>
            <a:ext cx="8026400" cy="4389120"/>
          </a:xfrm>
        </p:spPr>
        <p:txBody>
          <a:bodyPr vert="eaVert"/>
          <a:lstStyle>
            <a:lvl1pPr marL="252116" indent="-252116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1pPr>
            <a:lvl2pPr marL="547304" indent="-210097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2pPr>
            <a:lvl3pPr marL="842489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3pPr>
            <a:lvl4pPr marL="1179695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4pPr>
            <a:lvl5pPr marL="1516900" indent="-168078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669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CA3E1-B5E7-4205-9BA4-044F93C5B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0B10A-4CCA-4FDB-84DF-938263EA3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730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B8293-66FC-4616-88EE-EC24EC57C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5A0061-A98A-4B5E-BFF7-21C8B81B0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4F0E1-68D3-417D-A49B-C0E9BD4F59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0C1683-8B79-4AA9-828B-15F4830792A2}" type="datetimeFigureOut">
              <a:rPr lang="en-US" smtClean="0"/>
              <a:pPr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61A6C2-72E5-48A0-9998-56BEE38DF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14726-6DAB-4679-B4CF-9DB8A0921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5FE29-BBDD-4599-83C1-9FA4EBE1B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7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FB91B-A769-4E64-9CCB-5685D2B88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6B6DC-B81C-48EE-87EE-DAA4E98B3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5C6F8A-1784-4C46-87C8-DC885FADA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5E8211-A3A1-43E7-A9F8-CFD6AD20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30C1683-8B79-4AA9-828B-15F4830792A2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D3AF2-3C38-426F-A598-CE460B833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9E8C05-5485-4B88-A5CA-5411E76AB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5FE29-BBDD-4599-83C1-9FA4EBE1B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73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45222-D593-469C-8403-5A4AF592D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6422C-3238-4155-A771-E76C2FD7C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CFAB34-9B07-4EC4-8346-7135C81E4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393E31-49B3-4287-B0B2-FFA7F92D32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4B7FD8-352C-49F7-AADE-87B79FC61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85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42C1D-A15C-4233-8068-481E87D14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CE6B90-71ED-4450-B42E-B1FD20DEA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5FE29-BBDD-4599-83C1-9FA4EBE1B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241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271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791981" y="2386352"/>
            <a:ext cx="10363971" cy="1469371"/>
          </a:xfrm>
        </p:spPr>
        <p:txBody>
          <a:bodyPr>
            <a:normAutofit/>
          </a:bodyPr>
          <a:lstStyle>
            <a:lvl1pPr>
              <a:defRPr sz="3177" baseline="0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TITLE OF YOUR PRESENTATION </a:t>
            </a:r>
            <a:br>
              <a:rPr lang="en-US" dirty="0"/>
            </a:br>
            <a:r>
              <a:rPr lang="en-US" dirty="0"/>
              <a:t>IN ALL CAPS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39577" y="4070290"/>
            <a:ext cx="8535939" cy="9545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  <a:lvl2pPr marL="302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5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07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12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15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18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20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en-US" dirty="0">
                <a:solidFill>
                  <a:srgbClr val="7F7F7F"/>
                </a:solidFill>
              </a:rPr>
              <a:t>MONTH XX, XXXX</a:t>
            </a:r>
          </a:p>
        </p:txBody>
      </p:sp>
    </p:spTree>
    <p:extLst>
      <p:ext uri="{BB962C8B-B14F-4D97-AF65-F5344CB8AC3E}">
        <p14:creationId xmlns:p14="http://schemas.microsoft.com/office/powerpoint/2010/main" val="2403673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758" y="60489"/>
            <a:ext cx="10972031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52116" indent="-252116">
              <a:buFont typeface="Courier New" panose="02070309020205020404" pitchFamily="49" charset="0"/>
              <a:buChar char="o"/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889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bg2"/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B4E61FA-0EDF-42BF-87B3-EDCBD8385F29}"/>
              </a:ext>
            </a:extLst>
          </p:cNvPr>
          <p:cNvSpPr/>
          <p:nvPr userDrawn="1"/>
        </p:nvSpPr>
        <p:spPr>
          <a:xfrm>
            <a:off x="0" y="5793707"/>
            <a:ext cx="12192000" cy="10839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DCHHS">
            <a:extLst>
              <a:ext uri="{FF2B5EF4-FFF2-40B4-BE49-F238E27FC236}">
                <a16:creationId xmlns:a16="http://schemas.microsoft.com/office/drawing/2014/main" id="{F98C2F36-5022-4556-AAC9-E5622C5994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4065" y="5952940"/>
            <a:ext cx="3637935" cy="924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0A5349-953E-49CE-9679-E13A2A979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11D9E-A58D-4199-9F98-67AC2E39D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7095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Flowchart: Data 15">
            <a:extLst>
              <a:ext uri="{FF2B5EF4-FFF2-40B4-BE49-F238E27FC236}">
                <a16:creationId xmlns:a16="http://schemas.microsoft.com/office/drawing/2014/main" id="{43401C45-3849-4253-B456-B90BD7565B9E}"/>
              </a:ext>
            </a:extLst>
          </p:cNvPr>
          <p:cNvSpPr/>
          <p:nvPr userDrawn="1"/>
        </p:nvSpPr>
        <p:spPr>
          <a:xfrm>
            <a:off x="5103281" y="5952937"/>
            <a:ext cx="6743700" cy="924671"/>
          </a:xfrm>
          <a:prstGeom prst="flowChartInputOutput">
            <a:avLst/>
          </a:prstGeom>
          <a:solidFill>
            <a:schemeClr val="accent2"/>
          </a:solidFill>
          <a:ln w="2857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736FA-2A92-4D91-B294-F0C86D63B1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5FE29-BBDD-4599-83C1-9FA4EBE1BF8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lowchart: Data 14">
            <a:extLst>
              <a:ext uri="{FF2B5EF4-FFF2-40B4-BE49-F238E27FC236}">
                <a16:creationId xmlns:a16="http://schemas.microsoft.com/office/drawing/2014/main" id="{13BEBB6F-0533-493B-B146-333D12F67755}"/>
              </a:ext>
            </a:extLst>
          </p:cNvPr>
          <p:cNvSpPr/>
          <p:nvPr userDrawn="1"/>
        </p:nvSpPr>
        <p:spPr>
          <a:xfrm>
            <a:off x="5448300" y="5952938"/>
            <a:ext cx="6743700" cy="924671"/>
          </a:xfrm>
          <a:prstGeom prst="flowChartInputOutpu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Text&#10;&#10;Description automatically generated">
            <a:extLst>
              <a:ext uri="{FF2B5EF4-FFF2-40B4-BE49-F238E27FC236}">
                <a16:creationId xmlns:a16="http://schemas.microsoft.com/office/drawing/2014/main" id="{20089A8C-2FF2-47FC-B700-70F00DDB43C2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6197" y="5948268"/>
            <a:ext cx="3795803" cy="948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1517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2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B4E61FA-0EDF-42BF-87B3-EDCBD8385F29}"/>
              </a:ext>
            </a:extLst>
          </p:cNvPr>
          <p:cNvSpPr/>
          <p:nvPr userDrawn="1"/>
        </p:nvSpPr>
        <p:spPr>
          <a:xfrm>
            <a:off x="0" y="5793707"/>
            <a:ext cx="12192000" cy="108390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Data 13">
            <a:extLst>
              <a:ext uri="{FF2B5EF4-FFF2-40B4-BE49-F238E27FC236}">
                <a16:creationId xmlns:a16="http://schemas.microsoft.com/office/drawing/2014/main" id="{43401C45-3849-4253-B456-B90BD7565B9E}"/>
              </a:ext>
            </a:extLst>
          </p:cNvPr>
          <p:cNvSpPr/>
          <p:nvPr userDrawn="1"/>
        </p:nvSpPr>
        <p:spPr>
          <a:xfrm>
            <a:off x="5103281" y="5952937"/>
            <a:ext cx="6743700" cy="924671"/>
          </a:xfrm>
          <a:prstGeom prst="flowChartInputOutput">
            <a:avLst/>
          </a:prstGeom>
          <a:solidFill>
            <a:schemeClr val="accent2"/>
          </a:solidFill>
          <a:ln w="2857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Data 6">
            <a:extLst>
              <a:ext uri="{FF2B5EF4-FFF2-40B4-BE49-F238E27FC236}">
                <a16:creationId xmlns:a16="http://schemas.microsoft.com/office/drawing/2014/main" id="{3BC135D1-2A3F-4AAA-BB02-B756A7826028}"/>
              </a:ext>
            </a:extLst>
          </p:cNvPr>
          <p:cNvSpPr/>
          <p:nvPr userDrawn="1"/>
        </p:nvSpPr>
        <p:spPr>
          <a:xfrm>
            <a:off x="5448300" y="5952938"/>
            <a:ext cx="6743700" cy="924671"/>
          </a:xfrm>
          <a:prstGeom prst="flowChartInputOutpu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986" y="19610"/>
            <a:ext cx="1097203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870" tIns="50935" rIns="101870" bIns="5093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986" y="1599640"/>
            <a:ext cx="10972031" cy="452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006D71E-4060-422A-9186-C21F2E80F7B7}"/>
              </a:ext>
            </a:extLst>
          </p:cNvPr>
          <p:cNvSpPr/>
          <p:nvPr userDrawn="1"/>
        </p:nvSpPr>
        <p:spPr>
          <a:xfrm>
            <a:off x="0" y="1045029"/>
            <a:ext cx="12192000" cy="15456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9353D8-C6BE-4DA1-B742-343781D2B2C3}"/>
              </a:ext>
            </a:extLst>
          </p:cNvPr>
          <p:cNvSpPr/>
          <p:nvPr userDrawn="1"/>
        </p:nvSpPr>
        <p:spPr>
          <a:xfrm>
            <a:off x="0" y="999309"/>
            <a:ext cx="12192000" cy="4571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Text&#10;&#10;Description automatically generated">
            <a:extLst>
              <a:ext uri="{FF2B5EF4-FFF2-40B4-BE49-F238E27FC236}">
                <a16:creationId xmlns:a16="http://schemas.microsoft.com/office/drawing/2014/main" id="{4C83FDB0-E577-4A3F-B00A-FE1BB9597E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6197" y="5948268"/>
            <a:ext cx="3795803" cy="948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40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</p:sldLayoutIdLst>
  <p:txStyles>
    <p:titleStyle>
      <a:lvl1pPr algn="ctr" defTabSz="335144" rtl="0" eaLnBrk="0" fontAlgn="base" hangingPunct="0">
        <a:spcBef>
          <a:spcPct val="0"/>
        </a:spcBef>
        <a:spcAft>
          <a:spcPct val="0"/>
        </a:spcAft>
        <a:defRPr sz="3243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j-cs"/>
        </a:defRPr>
      </a:lvl1pPr>
      <a:lvl2pPr algn="ctr" defTabSz="335144" rtl="0" eaLnBrk="0" fontAlgn="base" hangingPunct="0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entury Gothic" pitchFamily="34" charset="0"/>
          <a:ea typeface="MS PGothic" pitchFamily="34" charset="-128"/>
        </a:defRPr>
      </a:lvl2pPr>
      <a:lvl3pPr algn="ctr" defTabSz="335144" rtl="0" eaLnBrk="0" fontAlgn="base" hangingPunct="0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entury Gothic" pitchFamily="34" charset="0"/>
          <a:ea typeface="MS PGothic" pitchFamily="34" charset="-128"/>
        </a:defRPr>
      </a:lvl3pPr>
      <a:lvl4pPr algn="ctr" defTabSz="335144" rtl="0" eaLnBrk="0" fontAlgn="base" hangingPunct="0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entury Gothic" pitchFamily="34" charset="0"/>
          <a:ea typeface="MS PGothic" pitchFamily="34" charset="-128"/>
        </a:defRPr>
      </a:lvl4pPr>
      <a:lvl5pPr algn="ctr" defTabSz="335144" rtl="0" eaLnBrk="0" fontAlgn="base" hangingPunct="0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entury Gothic" pitchFamily="34" charset="0"/>
          <a:ea typeface="MS PGothic" pitchFamily="34" charset="-128"/>
        </a:defRPr>
      </a:lvl5pPr>
      <a:lvl6pPr marL="337089" algn="ctr" defTabSz="337089" rtl="0" fontAlgn="base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674179" algn="ctr" defTabSz="337089" rtl="0" fontAlgn="base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011269" algn="ctr" defTabSz="337089" rtl="0" fontAlgn="base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348358" algn="ctr" defTabSz="337089" rtl="0" fontAlgn="base">
        <a:spcBef>
          <a:spcPct val="0"/>
        </a:spcBef>
        <a:spcAft>
          <a:spcPct val="0"/>
        </a:spcAft>
        <a:defRPr sz="3243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251096" indent="-251096" algn="l" defTabSz="335144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383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n-cs"/>
        </a:defRPr>
      </a:lvl1pPr>
      <a:lvl2pPr marL="546316" indent="-209072" algn="l" defTabSz="335144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051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n-cs"/>
        </a:defRPr>
      </a:lvl2pPr>
      <a:lvl3pPr marL="841537" indent="-167047" algn="l" defTabSz="335144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786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n-cs"/>
        </a:defRPr>
      </a:lvl3pPr>
      <a:lvl4pPr marL="1178782" indent="-167047" algn="l" defTabSz="335144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456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n-cs"/>
        </a:defRPr>
      </a:lvl4pPr>
      <a:lvl5pPr marL="1516027" indent="-167047" algn="l" defTabSz="335144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456" kern="1200">
          <a:solidFill>
            <a:schemeClr val="tx2"/>
          </a:solidFill>
          <a:latin typeface="Century Gothic" panose="020B0502020202020204" pitchFamily="34" charset="0"/>
          <a:ea typeface="MS PGothic" pitchFamily="34" charset="-128"/>
          <a:cs typeface="+mn-cs"/>
        </a:defRPr>
      </a:lvl5pPr>
      <a:lvl6pPr marL="1853993" indent="-168545" algn="l" defTabSz="337089" rtl="0" eaLnBrk="1" latinLnBrk="0" hangingPunct="1">
        <a:spcBef>
          <a:spcPct val="20000"/>
        </a:spcBef>
        <a:buFont typeface="Arial"/>
        <a:buChar char="•"/>
        <a:defRPr sz="1456" kern="1200">
          <a:solidFill>
            <a:schemeClr val="tx1"/>
          </a:solidFill>
          <a:latin typeface="+mn-lt"/>
          <a:ea typeface="+mn-ea"/>
          <a:cs typeface="+mn-cs"/>
        </a:defRPr>
      </a:lvl6pPr>
      <a:lvl7pPr marL="2191083" indent="-168545" algn="l" defTabSz="337089" rtl="0" eaLnBrk="1" latinLnBrk="0" hangingPunct="1">
        <a:spcBef>
          <a:spcPct val="20000"/>
        </a:spcBef>
        <a:buFont typeface="Arial"/>
        <a:buChar char="•"/>
        <a:defRPr sz="1456" kern="1200">
          <a:solidFill>
            <a:schemeClr val="tx1"/>
          </a:solidFill>
          <a:latin typeface="+mn-lt"/>
          <a:ea typeface="+mn-ea"/>
          <a:cs typeface="+mn-cs"/>
        </a:defRPr>
      </a:lvl7pPr>
      <a:lvl8pPr marL="2528172" indent="-168545" algn="l" defTabSz="337089" rtl="0" eaLnBrk="1" latinLnBrk="0" hangingPunct="1">
        <a:spcBef>
          <a:spcPct val="20000"/>
        </a:spcBef>
        <a:buFont typeface="Arial"/>
        <a:buChar char="•"/>
        <a:defRPr sz="1456" kern="1200">
          <a:solidFill>
            <a:schemeClr val="tx1"/>
          </a:solidFill>
          <a:latin typeface="+mn-lt"/>
          <a:ea typeface="+mn-ea"/>
          <a:cs typeface="+mn-cs"/>
        </a:defRPr>
      </a:lvl8pPr>
      <a:lvl9pPr marL="2865262" indent="-168545" algn="l" defTabSz="337089" rtl="0" eaLnBrk="1" latinLnBrk="0" hangingPunct="1">
        <a:spcBef>
          <a:spcPct val="20000"/>
        </a:spcBef>
        <a:buFont typeface="Arial"/>
        <a:buChar char="•"/>
        <a:defRPr sz="14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1pPr>
      <a:lvl2pPr marL="337089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2pPr>
      <a:lvl3pPr marL="674179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3pPr>
      <a:lvl4pPr marL="1011269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4pPr>
      <a:lvl5pPr marL="1348358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5pPr>
      <a:lvl6pPr marL="1685449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6pPr>
      <a:lvl7pPr marL="2022538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7pPr>
      <a:lvl8pPr marL="2359628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8pPr>
      <a:lvl9pPr marL="2696717" algn="l" defTabSz="337089" rtl="0" eaLnBrk="1" latinLnBrk="0" hangingPunct="1">
        <a:defRPr sz="13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dc.gov/project-firstline/media/pdfs/HowToReadALabel-Infographic-508.pd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CC94DAE-1022-479C-BEF0-3C431CC71E9A}"/>
              </a:ext>
            </a:extLst>
          </p:cNvPr>
          <p:cNvSpPr txBox="1"/>
          <p:nvPr/>
        </p:nvSpPr>
        <p:spPr>
          <a:xfrm>
            <a:off x="1821528" y="1534517"/>
            <a:ext cx="8548907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Reading a Disinfectant Label Matching Game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1386DC-2344-43B4-B23B-022F4A0AF9C4}"/>
              </a:ext>
            </a:extLst>
          </p:cNvPr>
          <p:cNvSpPr txBox="1"/>
          <p:nvPr/>
        </p:nvSpPr>
        <p:spPr>
          <a:xfrm>
            <a:off x="571455" y="4593786"/>
            <a:ext cx="110490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Audience: EVS staff, clinical staff, others who use disinfectants</a:t>
            </a:r>
          </a:p>
          <a:p>
            <a:pPr algn="ctr"/>
            <a:r>
              <a:rPr 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Purpose: Education for safe disinfectant usage. Team building.</a:t>
            </a:r>
            <a:endParaRPr lang="en-US" sz="2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76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27CE0-FEFE-1853-2BA7-4CFB6E766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2B9EC-41F4-C222-6690-0DB5F8CD8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last page of this document is all the answers.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Print the page and cut the rectangles out to create 18 answer slips.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Pass out all the answer slips to the participants.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Options for how to play:</a:t>
            </a:r>
          </a:p>
          <a:p>
            <a:pPr marL="794444" lvl="1" indent="-457200">
              <a:buFont typeface="+mj-lt"/>
              <a:buAutoNum type="arabicPeriod"/>
            </a:pPr>
            <a:r>
              <a:rPr lang="en-US" dirty="0"/>
              <a:t>Everyone plays individually. Ask each question and have participants raise their hands if they think they have the correct answer slip for that question.</a:t>
            </a:r>
          </a:p>
          <a:p>
            <a:pPr marL="794444" lvl="1" indent="-457200">
              <a:buFont typeface="+mj-lt"/>
              <a:buAutoNum type="arabicPeriod"/>
            </a:pPr>
            <a:r>
              <a:rPr lang="en-US" dirty="0"/>
              <a:t>Make groups to compete against each other. Print as many sets of answers as the number of groups. Give each group a full set of answer slips and all the questions. Have the groups race to finish answering all the questions first.</a:t>
            </a:r>
          </a:p>
          <a:p>
            <a:pPr marL="794444" lvl="1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387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B57CC-173C-E787-E57B-4C61F2106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4DE86-47C4-762A-8D6C-6C54278A5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800" dirty="0"/>
              <a:t>Why is it important to use disinfectant products according to instructions?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What do you call the amount of time a product must sit on a surface wet to kill germs?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What does the precautionary statement tell you?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What are the main disinfecting chemicals?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The directions for use/instructions for use tell you what?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Where should you look to find out what to do if you get the disinfectant in your eyes/mouth, on your skin, or if you breathe it in?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Where do you find out whether the container can be reused or refilled?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Which disinfectants require an EPA registration number?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Where can you find out what to do with expired disinfectants?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What signal words might you see on a disinfectant label?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F45C79-AACF-214F-E8B6-BC6B400EAABA}"/>
              </a:ext>
            </a:extLst>
          </p:cNvPr>
          <p:cNvSpPr txBox="1"/>
          <p:nvPr/>
        </p:nvSpPr>
        <p:spPr>
          <a:xfrm>
            <a:off x="88490" y="631989"/>
            <a:ext cx="35396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Note: There may be multiple answers!</a:t>
            </a:r>
          </a:p>
        </p:txBody>
      </p:sp>
    </p:spTree>
    <p:extLst>
      <p:ext uri="{BB962C8B-B14F-4D97-AF65-F5344CB8AC3E}">
        <p14:creationId xmlns:p14="http://schemas.microsoft.com/office/powerpoint/2010/main" val="170661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6169C-8EEE-2AB7-6614-737491270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4DC89-D926-A131-189A-1435661A0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800" dirty="0"/>
              <a:t>Disinfectants are made with specific dilutions. Changing them can alter the effectiveness.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Multiple answers: dwell time, wet time, contact time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Multiple answers: what PPE to wear, how to use the disinfectant safely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Active ingredients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Multiple answers: where the disinfectant should be used, what germs the disinfectant kills, what surfaces the disinfectant can be used on, how to properly use the disinfectant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First aid section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Storage and disposal section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All disinfectants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Storage and disposal section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Multiple answers: Caution, Warning, Danger</a:t>
            </a:r>
          </a:p>
        </p:txBody>
      </p:sp>
    </p:spTree>
    <p:extLst>
      <p:ext uri="{BB962C8B-B14F-4D97-AF65-F5344CB8AC3E}">
        <p14:creationId xmlns:p14="http://schemas.microsoft.com/office/powerpoint/2010/main" val="1881881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4110C-74A1-FC54-CDFF-E3B067A3A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 this slide and cut along the dotted lines.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CE2B714-2C52-5060-2182-3801A048494B}"/>
              </a:ext>
            </a:extLst>
          </p:cNvPr>
          <p:cNvCxnSpPr/>
          <p:nvPr/>
        </p:nvCxnSpPr>
        <p:spPr>
          <a:xfrm>
            <a:off x="2113935" y="1221658"/>
            <a:ext cx="0" cy="4906297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C0ED07D-C322-EB58-8F48-6834F9F9C98F}"/>
              </a:ext>
            </a:extLst>
          </p:cNvPr>
          <p:cNvCxnSpPr>
            <a:cxnSpLocks/>
          </p:cNvCxnSpPr>
          <p:nvPr/>
        </p:nvCxnSpPr>
        <p:spPr>
          <a:xfrm>
            <a:off x="0" y="2834149"/>
            <a:ext cx="12192000" cy="0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1BD5116-DF3B-266E-A43A-FB0521A74C14}"/>
              </a:ext>
            </a:extLst>
          </p:cNvPr>
          <p:cNvCxnSpPr/>
          <p:nvPr/>
        </p:nvCxnSpPr>
        <p:spPr>
          <a:xfrm>
            <a:off x="4984955" y="1221658"/>
            <a:ext cx="0" cy="4906297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F7017D-F487-8FD8-18CD-AC81C786C1EB}"/>
              </a:ext>
            </a:extLst>
          </p:cNvPr>
          <p:cNvCxnSpPr/>
          <p:nvPr/>
        </p:nvCxnSpPr>
        <p:spPr>
          <a:xfrm>
            <a:off x="7497097" y="1143000"/>
            <a:ext cx="0" cy="4906297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E94EAC4-6333-8A7F-7EAA-064FB39DAFA2}"/>
              </a:ext>
            </a:extLst>
          </p:cNvPr>
          <p:cNvCxnSpPr/>
          <p:nvPr/>
        </p:nvCxnSpPr>
        <p:spPr>
          <a:xfrm>
            <a:off x="9969909" y="1221658"/>
            <a:ext cx="0" cy="4906297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3271D81-7E65-7B9C-16B6-3148B58453AE}"/>
              </a:ext>
            </a:extLst>
          </p:cNvPr>
          <p:cNvCxnSpPr>
            <a:cxnSpLocks/>
          </p:cNvCxnSpPr>
          <p:nvPr/>
        </p:nvCxnSpPr>
        <p:spPr>
          <a:xfrm>
            <a:off x="-68826" y="4471219"/>
            <a:ext cx="12192000" cy="0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B27CC771-2C91-CEE6-4B3A-D102492AF222}"/>
              </a:ext>
            </a:extLst>
          </p:cNvPr>
          <p:cNvSpPr txBox="1"/>
          <p:nvPr/>
        </p:nvSpPr>
        <p:spPr>
          <a:xfrm>
            <a:off x="2203466" y="3055476"/>
            <a:ext cx="29072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Disinfectants are made with specific dilutions. Changing them can decrease the effectiveness.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441742-E8B2-D58E-52BF-2E48C1B7F2AB}"/>
              </a:ext>
            </a:extLst>
          </p:cNvPr>
          <p:cNvSpPr txBox="1"/>
          <p:nvPr/>
        </p:nvSpPr>
        <p:spPr>
          <a:xfrm>
            <a:off x="456543" y="3056945"/>
            <a:ext cx="12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Dwell time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E43411-5C53-A87F-0859-8F5410D2C28F}"/>
              </a:ext>
            </a:extLst>
          </p:cNvPr>
          <p:cNvSpPr txBox="1"/>
          <p:nvPr/>
        </p:nvSpPr>
        <p:spPr>
          <a:xfrm>
            <a:off x="344325" y="3886473"/>
            <a:ext cx="156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Contact time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5DC00F-C7FF-55A3-CABC-A85135C83552}"/>
              </a:ext>
            </a:extLst>
          </p:cNvPr>
          <p:cNvSpPr txBox="1"/>
          <p:nvPr/>
        </p:nvSpPr>
        <p:spPr>
          <a:xfrm>
            <a:off x="456543" y="4612225"/>
            <a:ext cx="1567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Wet time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56CF111-37C0-9C60-0471-1BFF87BF1C8C}"/>
              </a:ext>
            </a:extLst>
          </p:cNvPr>
          <p:cNvCxnSpPr>
            <a:cxnSpLocks/>
          </p:cNvCxnSpPr>
          <p:nvPr/>
        </p:nvCxnSpPr>
        <p:spPr>
          <a:xfrm>
            <a:off x="-309524" y="3613354"/>
            <a:ext cx="2462981" cy="0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3CD8B32-FF04-8E84-F476-0973653B9D3A}"/>
              </a:ext>
            </a:extLst>
          </p:cNvPr>
          <p:cNvSpPr txBox="1"/>
          <p:nvPr/>
        </p:nvSpPr>
        <p:spPr>
          <a:xfrm>
            <a:off x="10109828" y="1704738"/>
            <a:ext cx="1936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to use the disinfectant safely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F18494-BAD9-34A3-F295-3388995186FC}"/>
              </a:ext>
            </a:extLst>
          </p:cNvPr>
          <p:cNvSpPr txBox="1"/>
          <p:nvPr/>
        </p:nvSpPr>
        <p:spPr>
          <a:xfrm>
            <a:off x="7828935" y="3500963"/>
            <a:ext cx="1949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PPE to wear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722E18D-A62B-CB18-7469-7C4FD0D83D7D}"/>
              </a:ext>
            </a:extLst>
          </p:cNvPr>
          <p:cNvCxnSpPr>
            <a:cxnSpLocks/>
          </p:cNvCxnSpPr>
          <p:nvPr/>
        </p:nvCxnSpPr>
        <p:spPr>
          <a:xfrm>
            <a:off x="-309524" y="5142270"/>
            <a:ext cx="2462981" cy="0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A4ABF886-9E3D-DAEC-1552-2FDBE32FFEFF}"/>
              </a:ext>
            </a:extLst>
          </p:cNvPr>
          <p:cNvSpPr txBox="1"/>
          <p:nvPr/>
        </p:nvSpPr>
        <p:spPr>
          <a:xfrm>
            <a:off x="5276429" y="1843237"/>
            <a:ext cx="2386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Active ingredients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E45A808-48B9-A16C-0818-E7C364EC9521}"/>
              </a:ext>
            </a:extLst>
          </p:cNvPr>
          <p:cNvSpPr txBox="1"/>
          <p:nvPr/>
        </p:nvSpPr>
        <p:spPr>
          <a:xfrm>
            <a:off x="5095581" y="3290188"/>
            <a:ext cx="23187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Where the disinfectant should be used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30B638-00DE-B778-80DC-0766295ADF38}"/>
              </a:ext>
            </a:extLst>
          </p:cNvPr>
          <p:cNvSpPr txBox="1"/>
          <p:nvPr/>
        </p:nvSpPr>
        <p:spPr>
          <a:xfrm>
            <a:off x="5203292" y="4776778"/>
            <a:ext cx="2153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germs the disinfectant kills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E6F0FD-62C0-7DAC-328D-D42D5C881201}"/>
              </a:ext>
            </a:extLst>
          </p:cNvPr>
          <p:cNvSpPr txBox="1"/>
          <p:nvPr/>
        </p:nvSpPr>
        <p:spPr>
          <a:xfrm>
            <a:off x="2594262" y="1567973"/>
            <a:ext cx="2400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surfaces the disinfectant can be used 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4FB1EA7-963E-2C0C-F0E5-11252608DEDB}"/>
              </a:ext>
            </a:extLst>
          </p:cNvPr>
          <p:cNvSpPr txBox="1"/>
          <p:nvPr/>
        </p:nvSpPr>
        <p:spPr>
          <a:xfrm>
            <a:off x="2564039" y="4825936"/>
            <a:ext cx="2170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to properly use the disinfectant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E46FB19-BEDF-484B-129E-F02A6792FD05}"/>
              </a:ext>
            </a:extLst>
          </p:cNvPr>
          <p:cNvSpPr txBox="1"/>
          <p:nvPr/>
        </p:nvSpPr>
        <p:spPr>
          <a:xfrm>
            <a:off x="7828935" y="1856518"/>
            <a:ext cx="2386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First aid section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E357F2-B845-711C-AD0F-0156A9886F84}"/>
              </a:ext>
            </a:extLst>
          </p:cNvPr>
          <p:cNvSpPr txBox="1"/>
          <p:nvPr/>
        </p:nvSpPr>
        <p:spPr>
          <a:xfrm>
            <a:off x="10056133" y="4855835"/>
            <a:ext cx="2386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Storage and disposal section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8F2E74-1AD7-DE3F-946D-CD331E87F501}"/>
              </a:ext>
            </a:extLst>
          </p:cNvPr>
          <p:cNvSpPr txBox="1"/>
          <p:nvPr/>
        </p:nvSpPr>
        <p:spPr>
          <a:xfrm>
            <a:off x="7912414" y="4957604"/>
            <a:ext cx="1782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disinfectants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F0D299C-DC44-2630-4058-8767ADF9D558}"/>
              </a:ext>
            </a:extLst>
          </p:cNvPr>
          <p:cNvSpPr txBox="1"/>
          <p:nvPr/>
        </p:nvSpPr>
        <p:spPr>
          <a:xfrm>
            <a:off x="10056133" y="3351640"/>
            <a:ext cx="2386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Storage and disposal section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5748761-2C23-E524-7E4F-6BE21F39CC86}"/>
              </a:ext>
            </a:extLst>
          </p:cNvPr>
          <p:cNvSpPr txBox="1"/>
          <p:nvPr/>
        </p:nvSpPr>
        <p:spPr>
          <a:xfrm>
            <a:off x="537392" y="1452123"/>
            <a:ext cx="12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Caution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01F3B83-5D9E-8E99-280F-2B7F61C6597F}"/>
              </a:ext>
            </a:extLst>
          </p:cNvPr>
          <p:cNvSpPr txBox="1"/>
          <p:nvPr/>
        </p:nvSpPr>
        <p:spPr>
          <a:xfrm>
            <a:off x="508823" y="2257615"/>
            <a:ext cx="12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Warning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BCAF5C3-C98A-720D-E7CE-41AF45A6C1F4}"/>
              </a:ext>
            </a:extLst>
          </p:cNvPr>
          <p:cNvSpPr txBox="1"/>
          <p:nvPr/>
        </p:nvSpPr>
        <p:spPr>
          <a:xfrm>
            <a:off x="596574" y="5283275"/>
            <a:ext cx="1238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Danger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0676E92-493F-93E8-38DB-40CC73F474B4}"/>
              </a:ext>
            </a:extLst>
          </p:cNvPr>
          <p:cNvCxnSpPr>
            <a:cxnSpLocks/>
          </p:cNvCxnSpPr>
          <p:nvPr/>
        </p:nvCxnSpPr>
        <p:spPr>
          <a:xfrm>
            <a:off x="-309524" y="2027903"/>
            <a:ext cx="2462981" cy="0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615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80F9B5-8126-4793-A74D-34CBCE5CB344}"/>
              </a:ext>
            </a:extLst>
          </p:cNvPr>
          <p:cNvSpPr txBox="1"/>
          <p:nvPr/>
        </p:nvSpPr>
        <p:spPr>
          <a:xfrm>
            <a:off x="506361" y="619757"/>
            <a:ext cx="11179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Source info: </a:t>
            </a:r>
            <a:r>
              <a:rPr lang="en-US" sz="2000" b="1" dirty="0">
                <a:solidFill>
                  <a:schemeClr val="tx2"/>
                </a:solidFill>
                <a:hlinkClick r:id="rId2"/>
              </a:rPr>
              <a:t>https://www.cdc.gov/project-firstline/media/pdfs/HowToReadALabel-Infographic-508.pdf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854179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DCHHS Logo Colors">
      <a:dk1>
        <a:srgbClr val="19276D"/>
      </a:dk1>
      <a:lt1>
        <a:srgbClr val="FFFFFF"/>
      </a:lt1>
      <a:dk2>
        <a:srgbClr val="286DA0"/>
      </a:dk2>
      <a:lt2>
        <a:srgbClr val="FFFFFF"/>
      </a:lt2>
      <a:accent1>
        <a:srgbClr val="19276D"/>
      </a:accent1>
      <a:accent2>
        <a:srgbClr val="E9A50D"/>
      </a:accent2>
      <a:accent3>
        <a:srgbClr val="058EB3"/>
      </a:accent3>
      <a:accent4>
        <a:srgbClr val="EB6E19"/>
      </a:accent4>
      <a:accent5>
        <a:srgbClr val="2C79B2"/>
      </a:accent5>
      <a:accent6>
        <a:srgbClr val="70AD47"/>
      </a:accent6>
      <a:hlink>
        <a:srgbClr val="FFFFFF"/>
      </a:hlink>
      <a:folHlink>
        <a:srgbClr val="9CC3E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3">
      <a:dk1>
        <a:srgbClr val="19276D"/>
      </a:dk1>
      <a:lt1>
        <a:srgbClr val="FFFFFF"/>
      </a:lt1>
      <a:dk2>
        <a:srgbClr val="286DA0"/>
      </a:dk2>
      <a:lt2>
        <a:srgbClr val="FFFFFF"/>
      </a:lt2>
      <a:accent1>
        <a:srgbClr val="19276D"/>
      </a:accent1>
      <a:accent2>
        <a:srgbClr val="E9A50D"/>
      </a:accent2>
      <a:accent3>
        <a:srgbClr val="058EB3"/>
      </a:accent3>
      <a:accent4>
        <a:srgbClr val="EB6E19"/>
      </a:accent4>
      <a:accent5>
        <a:srgbClr val="2C79B2"/>
      </a:accent5>
      <a:accent6>
        <a:srgbClr val="70AD47"/>
      </a:accent6>
      <a:hlink>
        <a:srgbClr val="E9A50D"/>
      </a:hlink>
      <a:folHlink>
        <a:srgbClr val="9CC3E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cc77d279-1fa0-40a0-abb2-37db48c0ffa6" xsi:nil="true"/>
    <TaxCatchAll xmlns="e209160b-8f1d-4f88-8f36-0344f8a4efa6" xsi:nil="true"/>
    <_ip_UnifiedCompliancePolicyProperties xmlns="http://schemas.microsoft.com/sharepoint/v3" xsi:nil="true"/>
    <Notes xmlns="cc77d279-1fa0-40a0-abb2-37db48c0ffa6" xsi:nil="true"/>
    <lcf76f155ced4ddcb4097134ff3c332f xmlns="cc77d279-1fa0-40a0-abb2-37db48c0ffa6">
      <Terms xmlns="http://schemas.microsoft.com/office/infopath/2007/PartnerControls"/>
    </lcf76f155ced4ddcb4097134ff3c332f>
    <HealthDept xmlns="cc77d279-1fa0-40a0-abb2-37db48c0ffa6" xsi:nil="true"/>
    <ProjectStatus xmlns="cc77d279-1fa0-40a0-abb2-37db48c0ffa6">Active</Project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FAA786E8BDDE478B525A67C88EB582" ma:contentTypeVersion="26" ma:contentTypeDescription="Create a new document." ma:contentTypeScope="" ma:versionID="e4186d0b4962ce505e47e05418a897dc">
  <xsd:schema xmlns:xsd="http://www.w3.org/2001/XMLSchema" xmlns:xs="http://www.w3.org/2001/XMLSchema" xmlns:p="http://schemas.microsoft.com/office/2006/metadata/properties" xmlns:ns1="http://schemas.microsoft.com/sharepoint/v3" xmlns:ns2="cc77d279-1fa0-40a0-abb2-37db48c0ffa6" xmlns:ns3="e209160b-8f1d-4f88-8f36-0344f8a4efa6" targetNamespace="http://schemas.microsoft.com/office/2006/metadata/properties" ma:root="true" ma:fieldsID="b5f08ea6afbf78d0d4ebedb419c0b1e1" ns1:_="" ns2:_="" ns3:_="">
    <xsd:import namespace="http://schemas.microsoft.com/sharepoint/v3"/>
    <xsd:import namespace="cc77d279-1fa0-40a0-abb2-37db48c0ffa6"/>
    <xsd:import namespace="e209160b-8f1d-4f88-8f36-0344f8a4ef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Note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  <xsd:element ref="ns2:HealthDept" minOccurs="0"/>
                <xsd:element ref="ns2:Project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3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77d279-1fa0-40a0-abb2-37db48c0ff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4c5ea74-d56c-488c-8f42-661e14919e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7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  <xsd:element name="HealthDept" ma:index="31" nillable="true" ma:displayName="Health Dept" ma:format="Dropdown" ma:internalName="HealthDept">
      <xsd:simpleType>
        <xsd:restriction base="dms:Text">
          <xsd:maxLength value="255"/>
        </xsd:restriction>
      </xsd:simpleType>
    </xsd:element>
    <xsd:element name="ProjectStatus" ma:index="32" nillable="true" ma:displayName="Project Status" ma:default="Active" ma:format="Dropdown" ma:internalName="ProjectStatus">
      <xsd:simpleType>
        <xsd:restriction base="dms:Choice">
          <xsd:enumeration value="Active"/>
          <xsd:enumeration value="Inactive"/>
          <xsd:enumeration value="Clos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09160b-8f1d-4f88-8f36-0344f8a4efa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5686d4f-eaba-40c5-a65c-2038e412c9a1}" ma:internalName="TaxCatchAll" ma:showField="CatchAllData" ma:web="e209160b-8f1d-4f88-8f36-0344f8a4ef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09D517-385E-45D1-AE80-A8CCA0555E7B}">
  <ds:schemaRefs>
    <ds:schemaRef ds:uri="ebcf8d16-fd6d-4377-9a5f-e2074f5758a9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d6c95601-db38-4525-a003-426d2cfc34eb"/>
    <ds:schemaRef ds:uri="http://schemas.microsoft.com/sharepoint/v3"/>
    <ds:schemaRef ds:uri="cc77d279-1fa0-40a0-abb2-37db48c0ffa6"/>
    <ds:schemaRef ds:uri="e209160b-8f1d-4f88-8f36-0344f8a4efa6"/>
  </ds:schemaRefs>
</ds:datastoreItem>
</file>

<file path=customXml/itemProps2.xml><?xml version="1.0" encoding="utf-8"?>
<ds:datastoreItem xmlns:ds="http://schemas.openxmlformats.org/officeDocument/2006/customXml" ds:itemID="{639FBD03-50AB-41F8-A8AE-27BFC2120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c77d279-1fa0-40a0-abb2-37db48c0ffa6"/>
    <ds:schemaRef ds:uri="e209160b-8f1d-4f88-8f36-0344f8a4ef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1B9740-B786-4BFE-84F9-1B3DFE3F1D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19918</TotalTime>
  <Words>486</Words>
  <Application>Microsoft Office PowerPoint</Application>
  <PresentationFormat>Widescreen</PresentationFormat>
  <Paragraphs>54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1_Custom Design</vt:lpstr>
      <vt:lpstr>1_Office Theme</vt:lpstr>
      <vt:lpstr>PowerPoint Presentation</vt:lpstr>
      <vt:lpstr>Instructions</vt:lpstr>
      <vt:lpstr>Questions</vt:lpstr>
      <vt:lpstr>Key</vt:lpstr>
      <vt:lpstr>Print this slide and cut along the dotted lines.</vt:lpstr>
      <vt:lpstr>PowerPoint Presentation</vt:lpstr>
    </vt:vector>
  </TitlesOfParts>
  <Company>DC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FY19 PUBLIC HEALTH LABORATORY DIVISION CLOSEOUT</dc:title>
  <dc:creator>McCarroll, Matthew (DFS)</dc:creator>
  <cp:lastModifiedBy>Sima Bordbar</cp:lastModifiedBy>
  <cp:revision>294</cp:revision>
  <dcterms:created xsi:type="dcterms:W3CDTF">2019-11-01T16:57:46Z</dcterms:created>
  <dcterms:modified xsi:type="dcterms:W3CDTF">2026-02-18T15:29:06Z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0x01010027FAA786E8BDDE478B525A67C88EB582</vt:lpwstr>
  </property>
  <property fmtid="{D5CDD505-2E9C-101B-9397-08002B2CF9AE}" pid="3" name="MediaServiceImageTags">
    <vt:lpwstr/>
  </property>
</Properties>
</file>