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6"/>
  </p:notesMasterIdLst>
  <p:sldIdLst>
    <p:sldId id="256" r:id="rId5"/>
    <p:sldId id="257" r:id="rId6"/>
    <p:sldId id="258" r:id="rId7"/>
    <p:sldId id="271" r:id="rId8"/>
    <p:sldId id="274" r:id="rId9"/>
    <p:sldId id="284" r:id="rId10"/>
    <p:sldId id="270" r:id="rId11"/>
    <p:sldId id="269" r:id="rId12"/>
    <p:sldId id="268" r:id="rId13"/>
    <p:sldId id="267" r:id="rId14"/>
    <p:sldId id="285" r:id="rId15"/>
    <p:sldId id="287" r:id="rId16"/>
    <p:sldId id="266" r:id="rId17"/>
    <p:sldId id="265" r:id="rId18"/>
    <p:sldId id="259" r:id="rId19"/>
    <p:sldId id="277" r:id="rId20"/>
    <p:sldId id="279" r:id="rId21"/>
    <p:sldId id="276" r:id="rId22"/>
    <p:sldId id="278" r:id="rId23"/>
    <p:sldId id="275" r:id="rId24"/>
    <p:sldId id="282" r:id="rId25"/>
    <p:sldId id="281" r:id="rId26"/>
    <p:sldId id="283" r:id="rId27"/>
    <p:sldId id="264" r:id="rId28"/>
    <p:sldId id="263" r:id="rId29"/>
    <p:sldId id="262" r:id="rId30"/>
    <p:sldId id="261" r:id="rId31"/>
    <p:sldId id="260" r:id="rId32"/>
    <p:sldId id="280" r:id="rId33"/>
    <p:sldId id="273" r:id="rId34"/>
    <p:sldId id="272" r:id="rId35"/>
  </p:sldIdLst>
  <p:sldSz cx="18288000" cy="10287000"/>
  <p:notesSz cx="6858000" cy="9144000"/>
  <p:embeddedFontLst>
    <p:embeddedFont>
      <p:font typeface="Arial Black" panose="020B0A04020102020204" pitchFamily="34" charset="0"/>
      <p:regular r:id="rId37"/>
      <p:bold r:id="rId38"/>
      <p: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G. Tunzi" initials="NGT" lastIdx="1" clrIdx="0">
    <p:extLst>
      <p:ext uri="{19B8F6BF-5375-455C-9EA6-DF929625EA0E}">
        <p15:presenceInfo xmlns:p15="http://schemas.microsoft.com/office/powerpoint/2012/main" userId="S-1-5-21-1561264033-3315614478-782120861-36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25"/>
    <a:srgbClr val="0065A4"/>
    <a:srgbClr val="FAC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FC0CC-1C90-4BB9-8AA8-E452905B7A6E}" v="5" dt="2025-08-29T04:32:39.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p:cViewPr varScale="1">
        <p:scale>
          <a:sx n="42" d="100"/>
          <a:sy n="4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A771F-A6D1-4051-9CE9-A8EB0C3168AB}" type="datetimeFigureOut">
              <a:rPr lang="en-US" smtClean="0"/>
              <a:t>2/18/2026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FFB70-EAB6-418A-A019-64C5D4A88981}" type="slidenum">
              <a:rPr lang="en-US" smtClean="0"/>
              <a:t>‹#›</a:t>
            </a:fld>
            <a:endParaRPr lang="en-US"/>
          </a:p>
        </p:txBody>
      </p:sp>
    </p:spTree>
    <p:extLst>
      <p:ext uri="{BB962C8B-B14F-4D97-AF65-F5344CB8AC3E}">
        <p14:creationId xmlns:p14="http://schemas.microsoft.com/office/powerpoint/2010/main" val="372587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2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a:t>
            </a:fld>
            <a:endParaRPr lang="en-US"/>
          </a:p>
        </p:txBody>
      </p:sp>
    </p:spTree>
    <p:extLst>
      <p:ext uri="{BB962C8B-B14F-4D97-AF65-F5344CB8AC3E}">
        <p14:creationId xmlns:p14="http://schemas.microsoft.com/office/powerpoint/2010/main" val="77735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Briefly review the bullet points on the slide.</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may wish to refer to the Healthcare Environment informational tables in the participant booklet for additional discussion points.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 </a:t>
            </a:r>
          </a:p>
          <a:p>
            <a:pPr marL="0" marR="0">
              <a:lnSpc>
                <a:spcPct val="107000"/>
              </a:lnSpc>
              <a:spcBef>
                <a:spcPts val="0"/>
              </a:spcBef>
              <a:spcAft>
                <a:spcPts val="800"/>
              </a:spcAft>
            </a:pPr>
            <a:r>
              <a:rPr lang="en-US" sz="1800" b="0" i="0" u="none" strike="noStrike" baseline="0" dirty="0">
                <a:solidFill>
                  <a:srgbClr val="13609C"/>
                </a:solidFill>
                <a:latin typeface="Avenir LT Std 45 Book"/>
              </a:rPr>
              <a:t>“Now, we’ll move to dirt and dust. Outdoor construction projects near a healthcare facility, or indoor projects like building maintenance or renovation, can send dirt and dust into the air. The germs in that dirt and dust can harm certain patients if they’re breathed in. The germs can also spread by touch, especially by hands, when dirt and dust land on surfaces and devices. If the germs are spread to central lines or wounds, they can get into a patient’s body and cause infection.”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11</a:t>
            </a:fld>
            <a:endParaRPr lang="en-US"/>
          </a:p>
        </p:txBody>
      </p:sp>
    </p:spTree>
    <p:extLst>
      <p:ext uri="{BB962C8B-B14F-4D97-AF65-F5344CB8AC3E}">
        <p14:creationId xmlns:p14="http://schemas.microsoft.com/office/powerpoint/2010/main" val="168239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Ask participants to think of their profession and job duties, and to identify how they interact with this reservoir in their work.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Provide a moment for participants to jot down one or two of their day-to-day interactions with dirt and dust on the job in their participant booklets.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 a group, discuss the possible infection risks associated with the identified interactions with dirt and dust, and infection control actions and strategies to keep germs from spreading from this reservoir. Possible answers include: good ventilation, construction barriers, and cleaning and disinfecting surfaces. This list is not exhaustive: participants are likely to offer additional, different actions.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tab pos="228600" algn="l"/>
                <a:tab pos="457200" algn="l"/>
              </a:tabLst>
              <a:defRPr/>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200" b="0" i="0" u="none" strike="noStrike" baseline="0" dirty="0">
                <a:solidFill>
                  <a:srgbClr val="13609C"/>
                </a:solidFill>
                <a:latin typeface="Avenir LT Std 45 Book"/>
              </a:rPr>
              <a:t>“What are some instances at work when you encounter dirt and dust? Please jot down a few examples in your participant booklet.” </a:t>
            </a:r>
          </a:p>
          <a:p>
            <a:r>
              <a:rPr lang="en-US" sz="1200" b="0" i="1" u="none" strike="noStrike" baseline="0" dirty="0">
                <a:solidFill>
                  <a:srgbClr val="211D1E"/>
                </a:solidFill>
                <a:latin typeface="Avenir LT Std 45 Book"/>
              </a:rPr>
              <a:t>(Pause for participants to reflect and write down ideas.) </a:t>
            </a:r>
          </a:p>
          <a:p>
            <a:endParaRPr lang="en-US" sz="1200" b="0" i="0" u="none" strike="noStrike" baseline="0" dirty="0">
              <a:solidFill>
                <a:srgbClr val="211D1E"/>
              </a:solidFill>
              <a:latin typeface="Avenir LT Std 45 Book"/>
            </a:endParaRPr>
          </a:p>
          <a:p>
            <a:r>
              <a:rPr lang="en-US" sz="1200" b="0" i="0" u="none" strike="noStrike" baseline="0" dirty="0">
                <a:solidFill>
                  <a:srgbClr val="13609C"/>
                </a:solidFill>
                <a:latin typeface="Avenir LT Std 45 Book"/>
              </a:rPr>
              <a:t>“Let’s share some of those thoughts. Please type into the chat one of the things that you thought of.” </a:t>
            </a:r>
          </a:p>
          <a:p>
            <a:r>
              <a:rPr lang="en-US" sz="1200" b="0" i="1" u="none" strike="noStrike" baseline="0" dirty="0">
                <a:solidFill>
                  <a:srgbClr val="211D1E"/>
                </a:solidFill>
                <a:latin typeface="Avenir LT Std 45 Book"/>
              </a:rPr>
              <a:t>(Pause for responses in the chat and acknowledge and affirm responses, as appropriate.) </a:t>
            </a:r>
          </a:p>
          <a:p>
            <a:endParaRPr lang="en-US" sz="1200" b="0" i="0" u="none" strike="noStrike" baseline="0" dirty="0">
              <a:solidFill>
                <a:srgbClr val="211D1E"/>
              </a:solidFill>
              <a:latin typeface="Avenir LT Std 45 Book"/>
            </a:endParaRPr>
          </a:p>
          <a:p>
            <a:r>
              <a:rPr lang="en-US" sz="1200" b="0" i="0" u="none" strike="noStrike" baseline="0" dirty="0">
                <a:solidFill>
                  <a:srgbClr val="13609C"/>
                </a:solidFill>
                <a:latin typeface="Avenir LT Std 45 Book"/>
              </a:rPr>
              <a:t>“Great. Have you ever thought about the potential risks for germs to spread from dirt and dust? What might some of those risks be, and what actions will keep germs in dirt and dust from spreading? Please feel free to unmute yourself or type your ideas in the chat!” </a:t>
            </a:r>
            <a:endParaRPr lang="en-US" dirty="0"/>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12</a:t>
            </a:fld>
            <a:endParaRPr lang="en-US"/>
          </a:p>
        </p:txBody>
      </p:sp>
    </p:spTree>
    <p:extLst>
      <p:ext uri="{BB962C8B-B14F-4D97-AF65-F5344CB8AC3E}">
        <p14:creationId xmlns:p14="http://schemas.microsoft.com/office/powerpoint/2010/main" val="3112723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Briefly review the bullet points on the slide.</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may wish to refer to the Healthcare Environment informational tables in the participant booklet for additional discussion points.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b="0" i="0" u="none" strike="noStrike" baseline="0" dirty="0">
                <a:solidFill>
                  <a:srgbClr val="13609C"/>
                </a:solidFill>
                <a:latin typeface="Avenir LT Std 45 Book"/>
              </a:rPr>
              <a:t>“Now, on to devices. Devices and equipment can have germs on them. Some devices are used on a patient’s body, like a stethoscope or a blood pressure cuff. Other kinds of devices are used in a patient’s body, like an IV needle, an endoscope, or an artificial hip. Germs can spread through devices by bypassing or breaking down the body’s defenses – in fact, devices can be the entryway into the body for germs. When they are used on or in a patient’s body to provide care, any germs on them can be spread to the patient. Touch is another important way that germs can be spread by devices, especially devices and equipment that are shared and used by multiple healthcare workers. They can spread germs between patients, and also pick up germs from a patient and carry them to other surfaces and people.”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13</a:t>
            </a:fld>
            <a:endParaRPr lang="en-US"/>
          </a:p>
        </p:txBody>
      </p:sp>
    </p:spTree>
    <p:extLst>
      <p:ext uri="{BB962C8B-B14F-4D97-AF65-F5344CB8AC3E}">
        <p14:creationId xmlns:p14="http://schemas.microsoft.com/office/powerpoint/2010/main" val="369516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Ask participants to think of their profession and job duties, and to identify how they interact with this reservoir in their work.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Provide a moment for participants to jot down one or two of their day-to-day interactions with devices on the job in their participant booklets.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 a group, discuss the possible infection risks associated with the identified interactions with devices, and infection control actions and strategies to keep germs from spreading from this reservoir. Possible answers include: cleaning and disinfection, reprocessing or sterilizing devices, and practicing hand hygiene. This list is not exhaustive: participants are likely to offer additional, different actions.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 </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tab pos="228600" algn="l"/>
                <a:tab pos="457200" algn="l"/>
              </a:tabLst>
              <a:defRPr/>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200" b="0" i="0" u="none" strike="noStrike" baseline="0" dirty="0">
                <a:solidFill>
                  <a:srgbClr val="13609C"/>
                </a:solidFill>
                <a:latin typeface="Avenir LT Std 45 Book"/>
              </a:rPr>
              <a:t>“How do you use devices and equipment at work? Please note a few examples in your participant booklet.” </a:t>
            </a:r>
          </a:p>
          <a:p>
            <a:r>
              <a:rPr lang="en-US" sz="1200" b="0" i="1" u="none" strike="noStrike" baseline="0" dirty="0">
                <a:solidFill>
                  <a:srgbClr val="211D1E"/>
                </a:solidFill>
                <a:latin typeface="Avenir LT Std 45 Book"/>
              </a:rPr>
              <a:t>(Pause for participants to reflect and write down ideas.) </a:t>
            </a:r>
          </a:p>
          <a:p>
            <a:endParaRPr lang="en-US" sz="1200" b="0" i="0" u="none" strike="noStrike" baseline="0" dirty="0">
              <a:solidFill>
                <a:srgbClr val="211D1E"/>
              </a:solidFill>
              <a:latin typeface="Avenir LT Std 45 Book"/>
            </a:endParaRPr>
          </a:p>
          <a:p>
            <a:r>
              <a:rPr lang="en-US" sz="1200" b="0" i="0" u="none" strike="noStrike" baseline="0" dirty="0">
                <a:solidFill>
                  <a:srgbClr val="13609C"/>
                </a:solidFill>
                <a:latin typeface="Avenir LT Std 45 Book"/>
              </a:rPr>
              <a:t>“Let’s share some of those thoughts. Please type into the chat one of the ways that you encounter devices.” </a:t>
            </a:r>
          </a:p>
          <a:p>
            <a:r>
              <a:rPr lang="en-US" sz="1200" b="0" i="1" u="none" strike="noStrike" baseline="0" dirty="0">
                <a:solidFill>
                  <a:srgbClr val="211D1E"/>
                </a:solidFill>
                <a:latin typeface="Avenir LT Std 45 Book"/>
              </a:rPr>
              <a:t>(Pause for responses in the chat and acknowledge and affirm, as appropriate.) </a:t>
            </a:r>
            <a:endParaRPr lang="en-US" sz="1200" b="0" i="0" u="none" strike="noStrike" baseline="0" dirty="0">
              <a:solidFill>
                <a:srgbClr val="211D1E"/>
              </a:solidFill>
              <a:latin typeface="Avenir LT Std 45 Book"/>
            </a:endParaRPr>
          </a:p>
          <a:p>
            <a:endParaRPr lang="en-US" sz="1200" b="0" i="0" u="none" strike="noStrike" baseline="0" dirty="0">
              <a:solidFill>
                <a:srgbClr val="13609C"/>
              </a:solidFill>
              <a:latin typeface="Avenir LT Std 45 Book"/>
            </a:endParaRPr>
          </a:p>
          <a:p>
            <a:r>
              <a:rPr lang="en-US" sz="1200" b="0" i="0" u="none" strike="noStrike" baseline="0" dirty="0">
                <a:solidFill>
                  <a:srgbClr val="13609C"/>
                </a:solidFill>
                <a:latin typeface="Avenir LT Std 45 Book"/>
              </a:rPr>
              <a:t>“Great, thank you! Now, think about your interactions with devices and the potential risks for germs to spread. What are some infection control actions that will keep that from happening? Please feel free to unmute yourself or type your ideas in the chat!”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14</a:t>
            </a:fld>
            <a:endParaRPr lang="en-US"/>
          </a:p>
        </p:txBody>
      </p:sp>
    </p:spTree>
    <p:extLst>
      <p:ext uri="{BB962C8B-B14F-4D97-AF65-F5344CB8AC3E}">
        <p14:creationId xmlns:p14="http://schemas.microsoft.com/office/powerpoint/2010/main" val="243021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15</a:t>
            </a:fld>
            <a:endParaRPr lang="en-US"/>
          </a:p>
        </p:txBody>
      </p:sp>
    </p:spTree>
    <p:extLst>
      <p:ext uri="{BB962C8B-B14F-4D97-AF65-F5344CB8AC3E}">
        <p14:creationId xmlns:p14="http://schemas.microsoft.com/office/powerpoint/2010/main" val="264900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17</a:t>
            </a:fld>
            <a:endParaRPr lang="en-US"/>
          </a:p>
        </p:txBody>
      </p:sp>
    </p:spTree>
    <p:extLst>
      <p:ext uri="{BB962C8B-B14F-4D97-AF65-F5344CB8AC3E}">
        <p14:creationId xmlns:p14="http://schemas.microsoft.com/office/powerpoint/2010/main" val="219473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Explain that by using this approach of recognizing the risks for germs to spread from reservoirs in the healthcare environment, healthcare workers can better protect patients and others and keep their spaces healthy.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Remind participants of this session’s icebreaker, in which they were asked to identify an instance in which they encountered one of the environmental reservoirs and recognized the risk for germs to spread from it. Encourage participants to jot one to two strategies in their participant booklet that they can use at work to help them remember to recognize risks for germs to spread from reservoirs in the healthcare environment. If needed, you can prompt their thinking with examples, such as creating a mental checklist or a mnemonic device for remembering the environmental reservoirs. Invite participants to share their ideas verbally or in the chat.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200" b="0" i="0" u="none" strike="noStrike" baseline="0" dirty="0">
                <a:solidFill>
                  <a:srgbClr val="13609C"/>
                </a:solidFill>
                <a:latin typeface="Avenir LT Std 45 Book"/>
              </a:rPr>
              <a:t>“That was a great discussion, thank you! By using this approach – thinking about the places where germs live in healthcare, and the risks for germs to be spread from them – we can understand the infection control actions to take to protect our patients, our colleagues, and ourselves. </a:t>
            </a:r>
          </a:p>
          <a:p>
            <a:endParaRPr lang="en-US" sz="1200" b="0" i="0" u="none" strike="noStrike" baseline="0" dirty="0">
              <a:solidFill>
                <a:srgbClr val="13609C"/>
              </a:solidFill>
              <a:latin typeface="Avenir LT Std 45 Book"/>
            </a:endParaRPr>
          </a:p>
          <a:p>
            <a:r>
              <a:rPr lang="en-US" sz="1200" b="0" i="0" u="none" strike="noStrike" baseline="0" dirty="0">
                <a:solidFill>
                  <a:srgbClr val="13609C"/>
                </a:solidFill>
                <a:latin typeface="Avenir LT Std 45 Book"/>
              </a:rPr>
              <a:t>“We started this session by thinking of examples of times when we have recognized risks for germs to spread from the environment at work. After our discussion, what are one or two new strategies you can use to apply this thinking? Please take a moment to jot down your ideas in your participant booklet.” </a:t>
            </a:r>
          </a:p>
          <a:p>
            <a:r>
              <a:rPr lang="en-US" sz="1200" b="0" i="1" u="none" strike="noStrike" baseline="0" dirty="0">
                <a:solidFill>
                  <a:srgbClr val="211D1E"/>
                </a:solidFill>
                <a:latin typeface="Avenir LT Std 45 Book"/>
              </a:rPr>
              <a:t>(Pause for participants to reflect and write down ideas.) </a:t>
            </a:r>
          </a:p>
          <a:p>
            <a:endParaRPr lang="en-US" sz="1200" b="0" i="0" u="none" strike="noStrike" baseline="0" dirty="0">
              <a:solidFill>
                <a:srgbClr val="211D1E"/>
              </a:solidFill>
              <a:latin typeface="Avenir LT Std 45 Book"/>
            </a:endParaRPr>
          </a:p>
          <a:p>
            <a:r>
              <a:rPr lang="en-US" sz="1200" b="0" i="0" u="none" strike="noStrike" baseline="0" dirty="0">
                <a:solidFill>
                  <a:srgbClr val="13609C"/>
                </a:solidFill>
                <a:latin typeface="Avenir LT Std 45 Book"/>
              </a:rPr>
              <a:t>“Would anyone care to share their ideas? Please feel free to unmute yourself!”</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24</a:t>
            </a:fld>
            <a:endParaRPr lang="en-US"/>
          </a:p>
        </p:txBody>
      </p:sp>
    </p:spTree>
    <p:extLst>
      <p:ext uri="{BB962C8B-B14F-4D97-AF65-F5344CB8AC3E}">
        <p14:creationId xmlns:p14="http://schemas.microsoft.com/office/powerpoint/2010/main" val="318362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Invite additional remaining questions.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If the answers are information that is already included in this session, please respond.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If the questions address content that is not covered in this session, please do not attempt to answer. Instead, take note of the questions and consult with CDC resources to follow up with answers after the session. </a:t>
            </a:r>
          </a:p>
          <a:p>
            <a:endParaRPr lang="en-US" sz="10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b="0" i="0" u="none" strike="noStrike" baseline="0" dirty="0">
                <a:solidFill>
                  <a:srgbClr val="13609C"/>
                </a:solidFill>
                <a:latin typeface="Avenir LT Std 45 Book"/>
              </a:rPr>
              <a:t>“We covered a lot today. Does anyone have any questions still remaining, or items I can clarify about the healthcare environment reservoirs?” </a:t>
            </a:r>
            <a:endParaRPr lang="en-US" dirty="0"/>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25</a:t>
            </a:fld>
            <a:endParaRPr lang="en-US"/>
          </a:p>
        </p:txBody>
      </p:sp>
    </p:spTree>
    <p:extLst>
      <p:ext uri="{BB962C8B-B14F-4D97-AF65-F5344CB8AC3E}">
        <p14:creationId xmlns:p14="http://schemas.microsoft.com/office/powerpoint/2010/main" val="46283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0" marR="0">
              <a:lnSpc>
                <a:spcPct val="107000"/>
              </a:lnSpc>
              <a:spcBef>
                <a:spcPts val="0"/>
              </a:spcBef>
              <a:spcAft>
                <a:spcPts val="80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Thank participants for their time and review the Key Takeaways from the session.</a:t>
            </a:r>
          </a:p>
          <a:p>
            <a:pPr marL="0" marR="0">
              <a:lnSpc>
                <a:spcPct val="107000"/>
              </a:lnSpc>
              <a:spcBef>
                <a:spcPts val="0"/>
              </a:spcBef>
              <a:spcAft>
                <a:spcPts val="800"/>
              </a:spcAf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“Thank you for your time and attention today. I hope that you can use these ideas in your work to help stop the spread of germs.”</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27</a:t>
            </a:fld>
            <a:endParaRPr lang="en-US"/>
          </a:p>
        </p:txBody>
      </p:sp>
    </p:spTree>
    <p:extLst>
      <p:ext uri="{BB962C8B-B14F-4D97-AF65-F5344CB8AC3E}">
        <p14:creationId xmlns:p14="http://schemas.microsoft.com/office/powerpoint/2010/main" val="206603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Share additional resources from Project Firstline and CDC.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this session is part of a series, you may choose to describe the themes of upcoming sessions.</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Direct participants to the feedback form.</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“Even though we covered a lot today, there is still much more to learn. You can keep exploring these topics on your own using the resources on this slide.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“Project Firstline has a suite of products to help you learn how to recognize infection control risks at work, and to help you learn more about where germs live in healthcare, and how they spread. You can also follow Project Firstline on social media!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“I will stay online for a few minutes after our session ends and will be happy to discuss any other questions!” </a:t>
            </a:r>
          </a:p>
          <a:p>
            <a:pPr marL="0" marR="0">
              <a:lnSpc>
                <a:spcPct val="107000"/>
              </a:lnSpc>
              <a:spcBef>
                <a:spcPts val="0"/>
              </a:spcBef>
              <a:spcAft>
                <a:spcPts val="800"/>
              </a:spcAft>
            </a:pPr>
            <a:endParaRPr lang="en-US" sz="1200" i="1"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i="1" dirty="0">
                <a:effectLst/>
                <a:latin typeface="Calibri" panose="020F0502020204030204" pitchFamily="34" charset="0"/>
                <a:ea typeface="SimSun" panose="02010600030101010101" pitchFamily="2" charset="-122"/>
                <a:cs typeface="Times New Roman" panose="02020603050405020304" pitchFamily="18" charset="0"/>
              </a:rPr>
              <a:t>(If this session is part of a series)</a:t>
            </a:r>
            <a:r>
              <a:rPr lang="en-US" sz="1200" dirty="0">
                <a:effectLst/>
                <a:latin typeface="Calibri" panose="020F0502020204030204" pitchFamily="34" charset="0"/>
                <a:ea typeface="SimSun" panose="02010600030101010101" pitchFamily="2" charset="-122"/>
                <a:cs typeface="Times New Roman" panose="02020603050405020304" pitchFamily="18" charset="0"/>
              </a:rPr>
              <a:t> </a:t>
            </a: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“Next time, we will cover [insert next training topic]. Finally, please let us know how you enjoyed today’s session by completing the following feedback form. Thanks again for joining us today.”</a:t>
            </a:r>
            <a:r>
              <a:rPr lang="en-US" sz="1200" dirty="0">
                <a:effectLst/>
                <a:latin typeface="Calibri" panose="020F0502020204030204" pitchFamily="34" charset="0"/>
                <a:ea typeface="SimSun" panose="02010600030101010101" pitchFamily="2" charset="-122"/>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28</a:t>
            </a:fld>
            <a:endParaRPr lang="en-US"/>
          </a:p>
        </p:txBody>
      </p:sp>
    </p:spTree>
    <p:extLst>
      <p:ext uri="{BB962C8B-B14F-4D97-AF65-F5344CB8AC3E}">
        <p14:creationId xmlns:p14="http://schemas.microsoft.com/office/powerpoint/2010/main" val="68042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Welcome the group and add a greeting to the chat box.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Announce housekeeping notes, either orally or via chat. If needed, provide additional notes specific to the platform you’re using (e.g., how to “raise your hand,” how to post questions).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Provide an overview of the agenda.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Adapt this section of the session as needed: for instance, you may choose to spend additional time on introductions if there are new faces, or if participants do not know each other.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Sample Script: </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“We adapted this presentation from CDC’s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 </a:t>
            </a:r>
          </a:p>
          <a:p>
            <a:pPr marL="0" marR="0">
              <a:lnSpc>
                <a:spcPct val="107000"/>
              </a:lnSpc>
              <a:spcBef>
                <a:spcPts val="0"/>
              </a:spcBef>
              <a:spcAft>
                <a:spcPts val="800"/>
              </a:spcAft>
            </a:pPr>
            <a:endPar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“Today we’re going to talk about where germs live in the healthcare environment. We’ll also talk about how our understanding of these environmental reservoirs can be applied to infection control in healthcare, and how you can use your knowledge to anticipate when there could be risk for germs to spread – so you can take action to keep it from happening! We’ll have an opportunity to reflect before we wrap up for the day.”</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2</a:t>
            </a:fld>
            <a:endParaRPr lang="en-US"/>
          </a:p>
        </p:txBody>
      </p:sp>
    </p:spTree>
    <p:extLst>
      <p:ext uri="{BB962C8B-B14F-4D97-AF65-F5344CB8AC3E}">
        <p14:creationId xmlns:p14="http://schemas.microsoft.com/office/powerpoint/2010/main" val="20888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Briefly present and define four reservoirs in the healthcare environment: water and wet surfaces; dry surfaces; dirt and dust; and devices.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Note that these four reservoirs are not the only places in the healthcare environment where germs live, but they are important focus areas for infection control.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Explain to participants that this session will focus on why these reservoirs are important for infection control, and how healthcare workers can use their knowledge about them to recognize risks for germs to spread.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Define “reservoirs”</a:t>
            </a:r>
          </a:p>
          <a:p>
            <a:pPr marL="0" marR="0">
              <a:lnSpc>
                <a:spcPct val="107000"/>
              </a:lnSpc>
              <a:spcBef>
                <a:spcPts val="0"/>
              </a:spcBef>
              <a:spcAft>
                <a:spcPts val="800"/>
              </a:spcAft>
            </a:pPr>
            <a:br>
              <a:rPr lang="en-US" sz="1200" b="0" i="0" u="none" strike="noStrike" baseline="0" dirty="0">
                <a:solidFill>
                  <a:srgbClr val="211D1E"/>
                </a:solidFill>
                <a:effectLst/>
                <a:latin typeface="Avenir LT Std 45 Book"/>
                <a:ea typeface="SimSun" panose="02010600030101010101" pitchFamily="2" charset="-122"/>
                <a:cs typeface="Times New Roman" panose="02020603050405020304" pitchFamily="18" charset="0"/>
              </a:rPr>
            </a:br>
            <a:r>
              <a:rPr lang="en-US" sz="10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200" b="0" i="0" u="none" strike="noStrike" baseline="0" dirty="0">
                <a:solidFill>
                  <a:srgbClr val="13609C"/>
                </a:solidFill>
                <a:latin typeface="Avenir LT Std 45 Book"/>
              </a:rPr>
              <a:t>“Germs are part of everyday life. The world is covered in germs, especially in healthcare. </a:t>
            </a:r>
            <a:r>
              <a:rPr lang="en-US" dirty="0"/>
              <a:t>“Reservoirs” are the places on and in our bodies and in the environment where germs live. Germs frequently spread between and among these reservoirs</a:t>
            </a:r>
            <a:r>
              <a:rPr lang="en-US" sz="1200" b="0" i="0" u="none" strike="noStrike" baseline="0" dirty="0">
                <a:solidFill>
                  <a:srgbClr val="211D1E"/>
                </a:solidFill>
                <a:latin typeface="Avenir LT Std 45 Book"/>
              </a:rPr>
              <a:t>. </a:t>
            </a:r>
            <a:r>
              <a:rPr lang="en-US" sz="1200" b="0" i="0" u="none" strike="noStrike" baseline="0" dirty="0">
                <a:solidFill>
                  <a:srgbClr val="13609C"/>
                </a:solidFill>
                <a:latin typeface="Avenir LT Std 45 Book"/>
              </a:rPr>
              <a:t>When we think about where germs live in the healthcare environment and the steps we can take to keep germs from spreading, we think of four core reservoirs: water and wet surfaces; dry surfaces; devices; and dirt and dust.</a:t>
            </a:r>
            <a:endParaRPr lang="en-US" sz="1200" b="1" i="0" u="none" strike="noStrike" baseline="0" dirty="0">
              <a:solidFill>
                <a:srgbClr val="211D1E"/>
              </a:solidFill>
              <a:latin typeface="Avenir LT Std 65 Medium"/>
            </a:endParaRPr>
          </a:p>
          <a:p>
            <a:endParaRPr lang="en-US" sz="1200" b="0" i="0" u="none" strike="noStrike" baseline="0" dirty="0">
              <a:solidFill>
                <a:srgbClr val="000000"/>
              </a:solidFill>
              <a:latin typeface="Avenir LT Std 45 Book"/>
            </a:endParaRPr>
          </a:p>
          <a:p>
            <a:r>
              <a:rPr lang="en-US" sz="1200" b="0" i="0" u="none" strike="noStrike" baseline="0" dirty="0">
                <a:solidFill>
                  <a:srgbClr val="13609C"/>
                </a:solidFill>
                <a:latin typeface="Avenir LT Std 45 Book"/>
              </a:rPr>
              <a:t>“These aren’t the only places where you can find germs in the healthcare environment, but we’ll focus on them for our discussions about infection control because they are common sources of spread. The definitions of these reservoirs are mostly self-explanatory, so today we’ll discuss why they’re so important, and how we can use our knowledge about them to recognize the risks for germs to spread.”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4</a:t>
            </a:fld>
            <a:endParaRPr lang="en-US"/>
          </a:p>
        </p:txBody>
      </p:sp>
    </p:spTree>
    <p:extLst>
      <p:ext uri="{BB962C8B-B14F-4D97-AF65-F5344CB8AC3E}">
        <p14:creationId xmlns:p14="http://schemas.microsoft.com/office/powerpoint/2010/main" val="360918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5</a:t>
            </a:fld>
            <a:endParaRPr lang="en-US"/>
          </a:p>
        </p:txBody>
      </p:sp>
    </p:spTree>
    <p:extLst>
      <p:ext uri="{BB962C8B-B14F-4D97-AF65-F5344CB8AC3E}">
        <p14:creationId xmlns:p14="http://schemas.microsoft.com/office/powerpoint/2010/main" val="134277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activity has two parts: (1) an “icebreaker” question; and (2) group discussions of each of the four environmental reservoirs, the risks for germs to spread from them, and infection control actions that can help stop germs from spreading.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The icebreaker should take approximately 1 to 2 minutes before you move to the discussion of individual reservoirs, which should take approximately 2 to 3 minutes each.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 you lead this activity, be aware that different audiences will have different experiences with the reservoirs. In some cases, the infection control actions that can control germ spread will not be part of your participants’ roles or responsibilities.</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For instance:</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Facility maintenance and engineering staff are responsible for making sure plumbing pipes are flushed, and for controlling dirt and dust during construction and renovation projects.</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Dedicated, specialized staff are responsible for reprocessing certain medical devices.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When role-related issues such as these are raised, ask participants if they know what to do, or whom at their facility to ask, if they have questions.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Ask participants to reflect for a moment on which of these environmental reservoirs they interact with, or think about, most on a daily basis.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Acknowledge that although people will have more experience with some reservoirs than with others, everyone can recognize an infection risk.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you choose, you can ask for volunteers to share their thoughts in the chat or by using the “raise your hand” function and unmuting when called on.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there are no volunteers, affirm that there will be plenty of time to discuss each reservoir and strategies for recognizing risks for germ spread on the job.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If you have chosen to split discussions of the environment reservoirs into more than one session, modify the activity and script as needed. </a:t>
            </a:r>
          </a:p>
          <a:p>
            <a:endParaRPr lang="en-US" sz="1800" b="0" i="0" u="none" strike="noStrike" baseline="0" dirty="0">
              <a:solidFill>
                <a:srgbClr val="211D1E"/>
              </a:solidFill>
              <a:latin typeface="Avenir LT Std 45 Book"/>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“You might have more experience with some reservoirs than others, based on your job, your daily tasks, and your interactions. It’s important to remember that everyone, no matter your training or role, can recognize an infection risk if you understand where germs live and the ways they spread!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“Before we start, I’d like to ask you a question. Based on your own work, are some reservoirs more ‘top of mind’ than others when you think about the risks for germs to spread? Why might that be? Please use the ‘raise your hand’ function or type a response into the chat if you have thoughts about any of the reservoirs on this slide.” </a:t>
            </a:r>
          </a:p>
          <a:p>
            <a:pPr marL="0" marR="0">
              <a:lnSpc>
                <a:spcPct val="107000"/>
              </a:lnSpc>
              <a:spcBef>
                <a:spcPts val="0"/>
              </a:spcBef>
              <a:spcAft>
                <a:spcPts val="800"/>
              </a:spcAft>
            </a:pPr>
            <a:r>
              <a:rPr lang="en-US" sz="1800" i="1" dirty="0">
                <a:effectLst/>
                <a:latin typeface="Calibri" panose="020F0502020204030204" pitchFamily="34" charset="0"/>
                <a:ea typeface="SimSun" panose="02010600030101010101" pitchFamily="2" charset="-122"/>
                <a:cs typeface="Times New Roman" panose="02020603050405020304" pitchFamily="18" charset="0"/>
              </a:rPr>
              <a:t>(Pause for responses.) </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6</a:t>
            </a:fld>
            <a:endParaRPr lang="en-US"/>
          </a:p>
        </p:txBody>
      </p:sp>
    </p:spTree>
    <p:extLst>
      <p:ext uri="{BB962C8B-B14F-4D97-AF65-F5344CB8AC3E}">
        <p14:creationId xmlns:p14="http://schemas.microsoft.com/office/powerpoint/2010/main" val="89463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SimSun" panose="02010600030101010101" pitchFamily="2" charset="-122"/>
                <a:cs typeface="Times New Roman" panose="02020603050405020304" pitchFamily="18" charset="0"/>
              </a:rPr>
              <a:t>Facilitator Notes: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Thank the group and emphasize that each of these reservoirs touches on healthcare workers’ daily work, regardless of their roles.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Transition to the second part of the learning activity, starting with a discussion of possible risks for germs to spread from the water and wet surfaces reservoir.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Briefly review the bullet points on the slide.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You may wish to refer to the Healthcare Environment informational tables in the participant booklet at: https://www.cdc.gov/project-firstline/media/pdfs/ReservoirsTK-S2-Booklet-508.pdf for additional discussion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800" b="0" i="0" u="none" strike="noStrike" baseline="0" dirty="0">
                <a:solidFill>
                  <a:srgbClr val="13609C"/>
                </a:solidFill>
                <a:latin typeface="Avenir LT Std 45 Book"/>
              </a:rPr>
              <a:t>“Thank you for giving that some thought! Each of these environmental reservoirs has an impact on our daily work lives. We’ll explore some of the more obvious risks of each of these reservoirs, as well as some that might not be so obvious.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“Let’s start our discussion with water and wet surfaces. Water is used a lot in healthcare, and in many different ways. Although tap water is safe to drink for most people, it isn’t sterile. Because most water and wet surfaces are good places for germs to grow, it’s important to be careful with water in healthcare. Germs can spread by water in a few ways: by touch, like when you get germs from water on your hands, or when medical instruments get wet and can then grow germs that can spread to patients. Germs can also spread by splashes and sprays – not just into your eyes, nose, and mouth, but also onto skin or equipment. Breathing in is another way germs can be spread by water – when water gets into the air as very small droplets, it can be breathed in and carry germs to the lungs.” </a:t>
            </a:r>
            <a:endParaRPr lang="en-US" dirty="0"/>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7</a:t>
            </a:fld>
            <a:endParaRPr lang="en-US"/>
          </a:p>
        </p:txBody>
      </p:sp>
    </p:spTree>
    <p:extLst>
      <p:ext uri="{BB962C8B-B14F-4D97-AF65-F5344CB8AC3E}">
        <p14:creationId xmlns:p14="http://schemas.microsoft.com/office/powerpoint/2010/main" val="259788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Ask participants to think about their profession and job duties, and to identify how they interact with this reservoir in their work.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Provide a moment for participants to jot down one or two of their day-to-day interactions with water and wet surfaces on the job in their participant booklets.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 a group, discuss the possible infection risks associated with the identified interactions with water and wet surfaces, and infection control actions to take to keep germs from spreading from this reservoir. Possible answers may include: getting rid of standing water; making sure surfaces like countertops are dry; not using tap water when you should use sterile water; and flushing plumbing pipes as part of routine maintenance. This list is not exhaustive: participants are likely to offer additional, different actions.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a:t>
            </a:r>
          </a:p>
          <a:p>
            <a:endParaRPr lang="en-US" sz="10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Sample Script:</a:t>
            </a:r>
          </a:p>
          <a:p>
            <a:r>
              <a:rPr lang="en-US" sz="1200" b="0" i="0" u="none" strike="noStrike" baseline="0" dirty="0">
                <a:solidFill>
                  <a:srgbClr val="13609C"/>
                </a:solidFill>
                <a:latin typeface="Avenir LT Std 45 Book"/>
              </a:rPr>
              <a:t>“Now that we’ve described why water and wet surfaces can pose risks for germs to spread, let’s discuss actions we can take to address those risks. Regardless of our professional roles in healthcare, we can also recognize risks with this reservoir. Please take a moment to jot down in your participant booklet how </a:t>
            </a:r>
            <a:r>
              <a:rPr lang="en-US" sz="1200" b="0" i="1" u="none" strike="noStrike" baseline="0" dirty="0">
                <a:solidFill>
                  <a:srgbClr val="13609C"/>
                </a:solidFill>
                <a:latin typeface="Avenir LT Std 45 Book"/>
              </a:rPr>
              <a:t>you</a:t>
            </a:r>
            <a:r>
              <a:rPr lang="en-US" sz="1200" b="0" i="0" u="none" strike="noStrike" baseline="0" dirty="0">
                <a:solidFill>
                  <a:srgbClr val="13609C"/>
                </a:solidFill>
                <a:latin typeface="Avenir LT Std 45 Book"/>
              </a:rPr>
              <a:t> interact with water and wet surfaces during your workday.” </a:t>
            </a:r>
          </a:p>
          <a:p>
            <a:r>
              <a:rPr lang="en-US" sz="1200" b="0" i="1" u="none" strike="noStrike" baseline="0" dirty="0">
                <a:solidFill>
                  <a:srgbClr val="211D1E"/>
                </a:solidFill>
                <a:latin typeface="Avenir LT Std 45 Book"/>
              </a:rPr>
              <a:t>(Pause for participants to reflect and write down ideas.) </a:t>
            </a:r>
          </a:p>
          <a:p>
            <a:endParaRPr lang="en-US" sz="1200" b="0" i="0" u="none" strike="noStrike" baseline="0" dirty="0">
              <a:solidFill>
                <a:srgbClr val="211D1E"/>
              </a:solidFill>
              <a:latin typeface="Avenir LT Std 45 Book"/>
            </a:endParaRPr>
          </a:p>
          <a:p>
            <a:r>
              <a:rPr lang="en-US" sz="1200" b="0" i="0" u="none" strike="noStrike" baseline="0" dirty="0">
                <a:solidFill>
                  <a:srgbClr val="13609C"/>
                </a:solidFill>
                <a:latin typeface="Avenir LT Std 45 Book"/>
              </a:rPr>
              <a:t>“Now, let’s share some quick ideas. Please type into the chat one interaction that you wrote down.” </a:t>
            </a:r>
          </a:p>
          <a:p>
            <a:r>
              <a:rPr lang="en-US" sz="1200" b="0" i="1" u="none" strike="noStrike" baseline="0" dirty="0">
                <a:solidFill>
                  <a:srgbClr val="211D1E"/>
                </a:solidFill>
                <a:latin typeface="Avenir LT Std 45 Book"/>
              </a:rPr>
              <a:t>(Pause for responses. Acknowledge and affirm responses, as appropriate.) </a:t>
            </a:r>
          </a:p>
          <a:p>
            <a:endParaRPr lang="en-US" sz="1200" b="0" i="0" u="none" strike="noStrike" baseline="0" dirty="0">
              <a:solidFill>
                <a:srgbClr val="211D1E"/>
              </a:solidFill>
              <a:latin typeface="Avenir LT Std 45 Book"/>
            </a:endParaRPr>
          </a:p>
          <a:p>
            <a:r>
              <a:rPr lang="en-US" sz="1200" b="0" i="0" u="none" strike="noStrike" baseline="0" dirty="0">
                <a:solidFill>
                  <a:srgbClr val="13609C"/>
                </a:solidFill>
                <a:latin typeface="Avenir LT Std 45 Book"/>
              </a:rPr>
              <a:t>“Thank you for the great examples. Now, let’s focus on actions we can take to keep germs from spreading from water and wet surfaces. Thinking about the potential risks associated with interactions you thought of, does anyone have ideas about infection control actions we can take to prevent germs from spreading from water and wet surfaces? Please feel free to unmute yourself, or type your ideas in the chat!” </a:t>
            </a:r>
            <a:endParaRPr lang="en-US" dirty="0"/>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8</a:t>
            </a:fld>
            <a:endParaRPr lang="en-US"/>
          </a:p>
        </p:txBody>
      </p:sp>
    </p:spTree>
    <p:extLst>
      <p:ext uri="{BB962C8B-B14F-4D97-AF65-F5344CB8AC3E}">
        <p14:creationId xmlns:p14="http://schemas.microsoft.com/office/powerpoint/2010/main" val="331041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Briefly review the bullet points on the slide.</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 may wish to refer to the Healthcare Environment informational tables in the participant booklet for additional discussion points.</a:t>
            </a:r>
          </a:p>
          <a:p>
            <a:pPr marL="0" marR="0">
              <a:spcBef>
                <a:spcPts val="0"/>
              </a:spcBef>
              <a:spcAft>
                <a:spcPts val="800"/>
              </a:spcAft>
            </a:pPr>
            <a:endParaRPr lang="en-US" sz="11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SimSun" panose="02010600030101010101" pitchFamily="2" charset="-122"/>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SimSun" panose="02010600030101010101" pitchFamily="2" charset="-122"/>
                <a:cs typeface="Times New Roman" panose="02020603050405020304" pitchFamily="18" charset="0"/>
              </a:rPr>
              <a:t>“That was great, thank you! Now let’s talk about dry surfaces. They include high-touch surfaces, like bed rails and door handles, as well as surfaces like countertops and bed curtains. Many germs found on the body, in the air, and in stool can end up on dry surfaces, and they can spread very easily! Hands can pick germs up and move them to other surfaces and people. Germs from dry surfaces can also get on devices and can be spread when those devices are used on or in patients.”</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9</a:t>
            </a:fld>
            <a:endParaRPr lang="en-US"/>
          </a:p>
        </p:txBody>
      </p:sp>
    </p:spTree>
    <p:extLst>
      <p:ext uri="{BB962C8B-B14F-4D97-AF65-F5344CB8AC3E}">
        <p14:creationId xmlns:p14="http://schemas.microsoft.com/office/powerpoint/2010/main" val="283063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Ask participants to think about their profession and job duties, and to identify how they interact with this reservoir in their work.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Provide a moment for participants to jot down one or two of their day-to-day interactions with dry surfaces on the job in their participant booklets.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Next, ask them to each share one of the interactions they identified in the chat. As participants respond, acknowledge and affirm their ideas.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As a group, discuss the possible infection risks associated with the identified interactions with water and dry surfaces, and infection control actions to take to keep germs from spreading from this reservoir. Possible answers may include: cleaning and disinfecting surfaces regularly, using gowns and gloves, and cleaning your hands regularly. This list is not exhaustive: participants are likely to offer additional, different actions. </a:t>
            </a:r>
          </a:p>
          <a:p>
            <a:pPr marL="285750" indent="-285750">
              <a:buFont typeface="Arial" panose="020B0604020202020204" pitchFamily="34" charset="0"/>
              <a:buChar char="•"/>
            </a:pPr>
            <a:r>
              <a:rPr lang="en-US" sz="1200" b="0" i="0" u="none" strike="noStrike" baseline="0" dirty="0">
                <a:solidFill>
                  <a:srgbClr val="211D1E"/>
                </a:solidFill>
                <a:latin typeface="Avenir LT Std 45 Book"/>
              </a:rPr>
              <a:t>Time permitting, you can pose additional questions to prompt discussion, such as: which actions are unique to specific professions? Which actions apply to us all? Be sure to affirm that, regardless of their professional roles, everyone can take action to address infection risks. </a:t>
            </a:r>
          </a:p>
          <a:p>
            <a:endParaRPr lang="en-US" dirty="0"/>
          </a:p>
        </p:txBody>
      </p:sp>
      <p:sp>
        <p:nvSpPr>
          <p:cNvPr id="4" name="Slide Number Placeholder 3"/>
          <p:cNvSpPr>
            <a:spLocks noGrp="1"/>
          </p:cNvSpPr>
          <p:nvPr>
            <p:ph type="sldNum" sz="quarter" idx="5"/>
          </p:nvPr>
        </p:nvSpPr>
        <p:spPr/>
        <p:txBody>
          <a:bodyPr/>
          <a:lstStyle/>
          <a:p>
            <a:fld id="{07DFFB70-EAB6-418A-A019-64C5D4A88981}" type="slidenum">
              <a:rPr lang="en-US" smtClean="0"/>
              <a:t>10</a:t>
            </a:fld>
            <a:endParaRPr lang="en-US"/>
          </a:p>
        </p:txBody>
      </p:sp>
    </p:spTree>
    <p:extLst>
      <p:ext uri="{BB962C8B-B14F-4D97-AF65-F5344CB8AC3E}">
        <p14:creationId xmlns:p14="http://schemas.microsoft.com/office/powerpoint/2010/main" val="122514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1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97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0357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389F7F1-06F2-4C6E-95DB-F9EE9DC3D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7999" cy="10287000"/>
          </a:xfrm>
          <a:prstGeom prst="rect">
            <a:avLst/>
          </a:prstGeom>
        </p:spPr>
      </p:pic>
      <p:sp>
        <p:nvSpPr>
          <p:cNvPr id="2" name="TextBox 1">
            <a:extLst>
              <a:ext uri="{FF2B5EF4-FFF2-40B4-BE49-F238E27FC236}">
                <a16:creationId xmlns:a16="http://schemas.microsoft.com/office/drawing/2014/main" id="{07C43535-DFCF-4061-AC5B-96B64FD8169E}"/>
              </a:ext>
            </a:extLst>
          </p:cNvPr>
          <p:cNvSpPr txBox="1"/>
          <p:nvPr/>
        </p:nvSpPr>
        <p:spPr>
          <a:xfrm>
            <a:off x="0" y="6057900"/>
            <a:ext cx="18288000" cy="2514600"/>
          </a:xfrm>
          <a:prstGeom prst="rect">
            <a:avLst/>
          </a:prstGeom>
          <a:noFill/>
        </p:spPr>
        <p:txBody>
          <a:bodyPr wrap="square" lIns="0" tIns="0" rIns="0" bIns="0" rtlCol="0">
            <a:noAutofit/>
          </a:bodyPr>
          <a:lstStyle/>
          <a:p>
            <a:pPr algn="ctr">
              <a:lnSpc>
                <a:spcPts val="6000"/>
              </a:lnSpc>
              <a:spcAft>
                <a:spcPts val="1800"/>
              </a:spcAft>
            </a:pPr>
            <a:r>
              <a:rPr lang="en-US" sz="6600" b="1" dirty="0">
                <a:solidFill>
                  <a:schemeClr val="bg1"/>
                </a:solidFill>
                <a:latin typeface="Arial" panose="020B0604020202020204" pitchFamily="34" charset="0"/>
                <a:cs typeface="Arial" panose="020B0604020202020204" pitchFamily="34" charset="0"/>
              </a:rPr>
              <a:t>Healthcare Environment Reservoirs</a:t>
            </a:r>
          </a:p>
          <a:p>
            <a:pPr algn="ctr">
              <a:lnSpc>
                <a:spcPts val="6600"/>
              </a:lnSpc>
              <a:spcAft>
                <a:spcPts val="3000"/>
              </a:spcAft>
            </a:pPr>
            <a:r>
              <a:rPr lang="en-US" sz="7200" cap="all" spc="-200" dirty="0" err="1">
                <a:solidFill>
                  <a:srgbClr val="F58025"/>
                </a:solidFill>
                <a:latin typeface="Arial Black" panose="020B0A04020102020204" pitchFamily="34" charset="0"/>
                <a:cs typeface="Arial" panose="020B0604020202020204" pitchFamily="34" charset="0"/>
              </a:rPr>
              <a:t>Dupage</a:t>
            </a:r>
            <a:r>
              <a:rPr lang="en-US" sz="7200" cap="all" spc="-200" dirty="0">
                <a:solidFill>
                  <a:srgbClr val="F58025"/>
                </a:solidFill>
                <a:latin typeface="Arial Black" panose="020B0A04020102020204" pitchFamily="34" charset="0"/>
                <a:cs typeface="Arial" panose="020B0604020202020204" pitchFamily="34" charset="0"/>
              </a:rPr>
              <a:t> county health department</a:t>
            </a:r>
          </a:p>
        </p:txBody>
      </p:sp>
    </p:spTree>
    <p:extLst>
      <p:ext uri="{BB962C8B-B14F-4D97-AF65-F5344CB8AC3E}">
        <p14:creationId xmlns:p14="http://schemas.microsoft.com/office/powerpoint/2010/main" val="37879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4A2115-7EFE-3361-07B0-D8C259CEB955}"/>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98C78F3-A29F-F39A-B9DE-9505D133D871}"/>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14C33C2-6CA1-3C9E-A4B6-58DD90BC8250}"/>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Dry Surfaces: Discussion</a:t>
            </a:r>
          </a:p>
        </p:txBody>
      </p:sp>
      <p:sp>
        <p:nvSpPr>
          <p:cNvPr id="3" name="TextBox 2">
            <a:extLst>
              <a:ext uri="{FF2B5EF4-FFF2-40B4-BE49-F238E27FC236}">
                <a16:creationId xmlns:a16="http://schemas.microsoft.com/office/drawing/2014/main" id="{B79A8F54-2EDA-A4CA-8BDE-3DFFEA3929D8}"/>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A0D393E5-EBE2-AF4B-32ED-0D83FFF2D91A}"/>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ACC39C7C-3625-CA77-31A6-36199AAFE085}"/>
              </a:ext>
            </a:extLst>
          </p:cNvPr>
          <p:cNvPicPr>
            <a:picLocks noChangeAspect="1"/>
          </p:cNvPicPr>
          <p:nvPr/>
        </p:nvPicPr>
        <p:blipFill>
          <a:blip r:embed="rId4"/>
          <a:stretch>
            <a:fillRect/>
          </a:stretch>
        </p:blipFill>
        <p:spPr>
          <a:xfrm>
            <a:off x="2895600" y="2367441"/>
            <a:ext cx="13084870" cy="7256618"/>
          </a:xfrm>
          <a:prstGeom prst="rect">
            <a:avLst/>
          </a:prstGeom>
        </p:spPr>
      </p:pic>
    </p:spTree>
    <p:extLst>
      <p:ext uri="{BB962C8B-B14F-4D97-AF65-F5344CB8AC3E}">
        <p14:creationId xmlns:p14="http://schemas.microsoft.com/office/powerpoint/2010/main" val="68277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11B604-DC56-23E6-269D-CDBA9344E642}"/>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7672780-BF4A-F1B6-A2AC-F429E5C116A5}"/>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3643BED-4CCD-5FBF-BC17-5B490993CE5F}"/>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Dirt and Dust Reservoir</a:t>
            </a:r>
          </a:p>
        </p:txBody>
      </p:sp>
      <p:sp>
        <p:nvSpPr>
          <p:cNvPr id="3" name="TextBox 2">
            <a:extLst>
              <a:ext uri="{FF2B5EF4-FFF2-40B4-BE49-F238E27FC236}">
                <a16:creationId xmlns:a16="http://schemas.microsoft.com/office/drawing/2014/main" id="{77E4AC31-3E36-5502-8B28-7119FED79D5B}"/>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C862488F-B32B-1389-0DED-C8B624E43DF0}"/>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0F34FB2C-DE38-45D5-1197-73383EDAA114}"/>
              </a:ext>
            </a:extLst>
          </p:cNvPr>
          <p:cNvPicPr>
            <a:picLocks noChangeAspect="1"/>
          </p:cNvPicPr>
          <p:nvPr/>
        </p:nvPicPr>
        <p:blipFill>
          <a:blip r:embed="rId4"/>
          <a:stretch>
            <a:fillRect/>
          </a:stretch>
        </p:blipFill>
        <p:spPr>
          <a:xfrm>
            <a:off x="2840491" y="2353415"/>
            <a:ext cx="12645117" cy="7193997"/>
          </a:xfrm>
          <a:prstGeom prst="rect">
            <a:avLst/>
          </a:prstGeom>
        </p:spPr>
      </p:pic>
    </p:spTree>
    <p:extLst>
      <p:ext uri="{BB962C8B-B14F-4D97-AF65-F5344CB8AC3E}">
        <p14:creationId xmlns:p14="http://schemas.microsoft.com/office/powerpoint/2010/main" val="11889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C22D82-0930-2CA1-84EC-28EBE80EBD05}"/>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98FEE73B-F120-8F14-809E-CC939A02CFE5}"/>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27AC3500-ECCF-CA1B-1DA1-04C2BC255036}"/>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endParaRPr lang="en-US" sz="6000" b="1" spc="-5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34D717D-A5B4-F44E-FD1A-A743F48E90F1}"/>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9900173C-A756-5E94-9D26-0FB43D944CE1}"/>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7F80CA7A-9A2F-9DE5-2A55-446A5B64E66E}"/>
              </a:ext>
            </a:extLst>
          </p:cNvPr>
          <p:cNvPicPr>
            <a:picLocks noChangeAspect="1"/>
          </p:cNvPicPr>
          <p:nvPr/>
        </p:nvPicPr>
        <p:blipFill>
          <a:blip r:embed="rId4"/>
          <a:stretch>
            <a:fillRect/>
          </a:stretch>
        </p:blipFill>
        <p:spPr>
          <a:xfrm>
            <a:off x="2971800" y="2342036"/>
            <a:ext cx="12988023" cy="7218368"/>
          </a:xfrm>
          <a:prstGeom prst="rect">
            <a:avLst/>
          </a:prstGeom>
        </p:spPr>
      </p:pic>
    </p:spTree>
    <p:extLst>
      <p:ext uri="{BB962C8B-B14F-4D97-AF65-F5344CB8AC3E}">
        <p14:creationId xmlns:p14="http://schemas.microsoft.com/office/powerpoint/2010/main" val="391672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B0ADE-E2EB-1B1B-1335-9EAC6850403D}"/>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09747FB3-C5E0-CB3C-0C94-6DC640E3E3A9}"/>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BB306896-5785-4FBE-B76F-9E99E234D7D8}"/>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Devices Reservoir</a:t>
            </a:r>
          </a:p>
        </p:txBody>
      </p:sp>
      <p:sp>
        <p:nvSpPr>
          <p:cNvPr id="3" name="TextBox 2">
            <a:extLst>
              <a:ext uri="{FF2B5EF4-FFF2-40B4-BE49-F238E27FC236}">
                <a16:creationId xmlns:a16="http://schemas.microsoft.com/office/drawing/2014/main" id="{099B7688-82B4-6820-B0D5-64CB8635AA47}"/>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8B531E00-CEAB-0D5D-F970-1B9B0BEB1439}"/>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5EF22D17-F6A5-9018-5881-ED97EC51E0C9}"/>
              </a:ext>
            </a:extLst>
          </p:cNvPr>
          <p:cNvPicPr>
            <a:picLocks noChangeAspect="1"/>
          </p:cNvPicPr>
          <p:nvPr/>
        </p:nvPicPr>
        <p:blipFill>
          <a:blip r:embed="rId4"/>
          <a:stretch>
            <a:fillRect/>
          </a:stretch>
        </p:blipFill>
        <p:spPr>
          <a:xfrm>
            <a:off x="2764901" y="2395154"/>
            <a:ext cx="12758198" cy="7167946"/>
          </a:xfrm>
          <a:prstGeom prst="rect">
            <a:avLst/>
          </a:prstGeom>
        </p:spPr>
      </p:pic>
    </p:spTree>
    <p:extLst>
      <p:ext uri="{BB962C8B-B14F-4D97-AF65-F5344CB8AC3E}">
        <p14:creationId xmlns:p14="http://schemas.microsoft.com/office/powerpoint/2010/main" val="256523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FD15AA-634C-1398-4EAD-37681C1FF1A8}"/>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72017A2-F37B-6680-A372-D294D720C0BC}"/>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A1097CF2-1C85-9178-45B9-D4DE752BAE99}"/>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Devices: Discussion</a:t>
            </a:r>
          </a:p>
        </p:txBody>
      </p:sp>
      <p:sp>
        <p:nvSpPr>
          <p:cNvPr id="3" name="TextBox 2">
            <a:extLst>
              <a:ext uri="{FF2B5EF4-FFF2-40B4-BE49-F238E27FC236}">
                <a16:creationId xmlns:a16="http://schemas.microsoft.com/office/drawing/2014/main" id="{5D85B3B0-E3E7-1399-CED7-8D8F04B8B0B4}"/>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BC2661AC-1640-A95D-5E53-55075DCD6D7E}"/>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3A74A1D3-31CA-63E3-7405-6BDEC918F492}"/>
              </a:ext>
            </a:extLst>
          </p:cNvPr>
          <p:cNvPicPr>
            <a:picLocks noChangeAspect="1"/>
          </p:cNvPicPr>
          <p:nvPr/>
        </p:nvPicPr>
        <p:blipFill>
          <a:blip r:embed="rId4"/>
          <a:stretch>
            <a:fillRect/>
          </a:stretch>
        </p:blipFill>
        <p:spPr>
          <a:xfrm>
            <a:off x="2789558" y="2369628"/>
            <a:ext cx="12746983" cy="7163183"/>
          </a:xfrm>
          <a:prstGeom prst="rect">
            <a:avLst/>
          </a:prstGeom>
        </p:spPr>
      </p:pic>
    </p:spTree>
    <p:extLst>
      <p:ext uri="{BB962C8B-B14F-4D97-AF65-F5344CB8AC3E}">
        <p14:creationId xmlns:p14="http://schemas.microsoft.com/office/powerpoint/2010/main" val="222454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9EB734-3E16-10AB-618F-DE6431BC5B0D}"/>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F54EB02-E0AA-D8B4-877A-B68CC2F5124D}"/>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B6DA5A0F-FF8B-99D6-AFC1-B1811C1243A3}"/>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Contact Time</a:t>
            </a:r>
          </a:p>
        </p:txBody>
      </p:sp>
      <p:sp>
        <p:nvSpPr>
          <p:cNvPr id="3" name="TextBox 2">
            <a:extLst>
              <a:ext uri="{FF2B5EF4-FFF2-40B4-BE49-F238E27FC236}">
                <a16:creationId xmlns:a16="http://schemas.microsoft.com/office/drawing/2014/main" id="{323D0C00-1F32-5728-DC70-38E0EEA696F7}"/>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b="1" dirty="0">
                <a:latin typeface="Arial" panose="020B0604020202020204" pitchFamily="34" charset="0"/>
                <a:cs typeface="Arial" panose="020B0604020202020204" pitchFamily="34" charset="0"/>
              </a:rPr>
              <a:t>Contact time</a:t>
            </a:r>
            <a:r>
              <a:rPr lang="en-US" sz="3200" dirty="0">
                <a:latin typeface="Arial" panose="020B0604020202020204" pitchFamily="34" charset="0"/>
                <a:cs typeface="Arial" panose="020B0604020202020204" pitchFamily="34" charset="0"/>
              </a:rPr>
              <a:t>: the time that a disinfectant must be in contact with a surface or device to ensure that appropriate disinfection has occurred. For most disinfectants, the surface should remain wet for the required contact time.</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The amount of time will vary depending on the cleaning product being used</a:t>
            </a:r>
          </a:p>
          <a:p>
            <a:pPr marL="914400" lvl="1" indent="-457200">
              <a:spcAft>
                <a:spcPts val="1200"/>
              </a:spcAft>
              <a:buClr>
                <a:srgbClr val="F36A00"/>
              </a:buClr>
              <a:buFont typeface="Courier New" panose="02070309020205020404" pitchFamily="49" charset="0"/>
              <a:buChar char="o"/>
            </a:pPr>
            <a:r>
              <a:rPr lang="en-US" sz="3200" dirty="0">
                <a:latin typeface="Arial" panose="020B0604020202020204" pitchFamily="34" charset="0"/>
                <a:cs typeface="Arial" panose="020B0604020202020204" pitchFamily="34" charset="0"/>
              </a:rPr>
              <a:t>Please refer to the product container to ensure that the manufacturer’s instructions are being followed</a:t>
            </a:r>
          </a:p>
          <a:p>
            <a:pPr marL="914400" lvl="1" indent="-457200">
              <a:spcAft>
                <a:spcPts val="1200"/>
              </a:spcAft>
              <a:buClr>
                <a:srgbClr val="F36A00"/>
              </a:buClr>
              <a:buFont typeface="Courier New" panose="02070309020205020404" pitchFamily="49" charset="0"/>
              <a:buChar char="o"/>
            </a:pPr>
            <a:r>
              <a:rPr lang="en-US" sz="3200" dirty="0">
                <a:latin typeface="Arial" panose="020B0604020202020204" pitchFamily="34" charset="0"/>
                <a:cs typeface="Arial" panose="020B0604020202020204" pitchFamily="34" charset="0"/>
              </a:rPr>
              <a:t>The contact time may be different depending on which pathogens are present</a:t>
            </a:r>
          </a:p>
          <a:p>
            <a:pPr marL="1371600" lvl="2" indent="-457200">
              <a:spcAft>
                <a:spcPts val="1200"/>
              </a:spcAft>
              <a:buClr>
                <a:srgbClr val="F36A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Always best to go with the longest time on the label</a:t>
            </a:r>
          </a:p>
          <a:p>
            <a:pPr marL="1371600" lvl="2" indent="-457200">
              <a:spcAft>
                <a:spcPts val="1200"/>
              </a:spcAft>
              <a:buClr>
                <a:srgbClr val="F36A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Longer contact times can slow efficiency</a:t>
            </a:r>
          </a:p>
        </p:txBody>
      </p:sp>
      <p:pic>
        <p:nvPicPr>
          <p:cNvPr id="16" name="Picture 15" descr="A screenshot of a cell phone&#10;&#10;Description automatically generated">
            <a:extLst>
              <a:ext uri="{FF2B5EF4-FFF2-40B4-BE49-F238E27FC236}">
                <a16:creationId xmlns:a16="http://schemas.microsoft.com/office/drawing/2014/main" id="{3E8783A5-1932-6C9F-61F8-2B25F4ACEC99}"/>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361889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7EE0C3-38E5-43C6-A52E-C3F7CC8C3C88}"/>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2F1C062-9517-22ED-B4BD-C3432036154C}"/>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CBF4BE81-202B-A7D9-2D1E-234782474F5B}"/>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UV Blacklight Auditing</a:t>
            </a:r>
          </a:p>
        </p:txBody>
      </p:sp>
      <p:sp>
        <p:nvSpPr>
          <p:cNvPr id="3" name="TextBox 2">
            <a:extLst>
              <a:ext uri="{FF2B5EF4-FFF2-40B4-BE49-F238E27FC236}">
                <a16:creationId xmlns:a16="http://schemas.microsoft.com/office/drawing/2014/main" id="{570F223F-3BFD-9E4E-403E-2AF23C23FC63}"/>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Materials Needed:</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Tide laundry detergent</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Q-Tips</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Ziploc bag</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UV Blacklight</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No specific kind is needed</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Inexpensive</a:t>
            </a:r>
          </a:p>
        </p:txBody>
      </p:sp>
      <p:pic>
        <p:nvPicPr>
          <p:cNvPr id="16" name="Picture 15" descr="A screenshot of a cell phone&#10;&#10;Description automatically generated">
            <a:extLst>
              <a:ext uri="{FF2B5EF4-FFF2-40B4-BE49-F238E27FC236}">
                <a16:creationId xmlns:a16="http://schemas.microsoft.com/office/drawing/2014/main" id="{1FCB429A-2D98-3905-77ED-B22BF6CABC26}"/>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EE20FB86-1C93-18C8-7EE7-59A794E19E5F}"/>
              </a:ext>
            </a:extLst>
          </p:cNvPr>
          <p:cNvPicPr>
            <a:picLocks noChangeAspect="1"/>
          </p:cNvPicPr>
          <p:nvPr/>
        </p:nvPicPr>
        <p:blipFill>
          <a:blip r:embed="rId3"/>
          <a:stretch>
            <a:fillRect/>
          </a:stretch>
        </p:blipFill>
        <p:spPr>
          <a:xfrm>
            <a:off x="8610600" y="2301239"/>
            <a:ext cx="9677399" cy="6130167"/>
          </a:xfrm>
          <a:prstGeom prst="rect">
            <a:avLst/>
          </a:prstGeom>
        </p:spPr>
      </p:pic>
      <p:sp>
        <p:nvSpPr>
          <p:cNvPr id="4" name="TextBox 3">
            <a:extLst>
              <a:ext uri="{FF2B5EF4-FFF2-40B4-BE49-F238E27FC236}">
                <a16:creationId xmlns:a16="http://schemas.microsoft.com/office/drawing/2014/main" id="{6AB030EF-A12B-917B-44F6-281BA8EF3AA8}"/>
              </a:ext>
            </a:extLst>
          </p:cNvPr>
          <p:cNvSpPr txBox="1"/>
          <p:nvPr/>
        </p:nvSpPr>
        <p:spPr>
          <a:xfrm>
            <a:off x="822960" y="8877300"/>
            <a:ext cx="14721840" cy="369332"/>
          </a:xfrm>
          <a:prstGeom prst="rect">
            <a:avLst/>
          </a:prstGeom>
          <a:noFill/>
        </p:spPr>
        <p:txBody>
          <a:bodyPr wrap="square" rtlCol="0">
            <a:spAutoFit/>
          </a:bodyPr>
          <a:lstStyle/>
          <a:p>
            <a:r>
              <a:rPr lang="en-US" dirty="0"/>
              <a:t>Source: The images in these slides are adapted from an Illinois Department of Public Health (IDPH) presentation on EVS auditing</a:t>
            </a:r>
          </a:p>
        </p:txBody>
      </p:sp>
    </p:spTree>
    <p:extLst>
      <p:ext uri="{BB962C8B-B14F-4D97-AF65-F5344CB8AC3E}">
        <p14:creationId xmlns:p14="http://schemas.microsoft.com/office/powerpoint/2010/main" val="31310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735649-3B85-B5D8-DC87-2AB5A55C5804}"/>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2632CE5B-4C1B-B3CF-7521-DF60F6AAF1F7}"/>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97F4FF1A-DAC5-47DF-3E89-6A30194CC07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Process</a:t>
            </a:r>
          </a:p>
        </p:txBody>
      </p:sp>
      <p:sp>
        <p:nvSpPr>
          <p:cNvPr id="3" name="TextBox 2">
            <a:extLst>
              <a:ext uri="{FF2B5EF4-FFF2-40B4-BE49-F238E27FC236}">
                <a16:creationId xmlns:a16="http://schemas.microsoft.com/office/drawing/2014/main" id="{B5E66686-E8D9-0770-A22F-E3D0D6485F1B}"/>
              </a:ext>
            </a:extLst>
          </p:cNvPr>
          <p:cNvSpPr txBox="1"/>
          <p:nvPr/>
        </p:nvSpPr>
        <p:spPr>
          <a:xfrm>
            <a:off x="822960" y="3025140"/>
            <a:ext cx="16642080" cy="5852160"/>
          </a:xfrm>
          <a:prstGeom prst="rect">
            <a:avLst/>
          </a:prstGeom>
          <a:noFill/>
        </p:spPr>
        <p:txBody>
          <a:bodyPr wrap="square" lIns="0" tIns="0" rIns="0" bIns="0" rtlCol="0">
            <a:noAutofit/>
          </a:bodyPr>
          <a:lstStyle/>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Use the Tide and Q-tip to Mark 5-10 surfaces throughout a patient room</a:t>
            </a:r>
          </a:p>
          <a:p>
            <a:pPr marL="914400" lvl="1" indent="-457200">
              <a:spcAft>
                <a:spcPts val="1200"/>
              </a:spcAft>
              <a:buClr>
                <a:srgbClr val="F36A00"/>
              </a:buClr>
              <a:buFont typeface="Courier New" panose="02070309020205020404" pitchFamily="49" charset="0"/>
              <a:buChar char="o"/>
            </a:pPr>
            <a:r>
              <a:rPr lang="en-US" sz="3200" dirty="0">
                <a:latin typeface="Arial" panose="020B0604020202020204" pitchFamily="34" charset="0"/>
                <a:cs typeface="Arial" panose="020B0604020202020204" pitchFamily="34" charset="0"/>
              </a:rPr>
              <a:t>High touch surfaces are ideal</a:t>
            </a:r>
          </a:p>
          <a:p>
            <a:pPr marL="1371600" lvl="2" indent="-457200">
              <a:spcAft>
                <a:spcPts val="1200"/>
              </a:spcAft>
              <a:buClr>
                <a:srgbClr val="F36A00"/>
              </a:buClr>
              <a:buFont typeface="Wingdings" panose="05000000000000000000" pitchFamily="2" charset="2"/>
              <a:buChar char="§"/>
            </a:pPr>
            <a:r>
              <a:rPr lang="en-US" sz="3200" dirty="0">
                <a:latin typeface="Arial" panose="020B0604020202020204" pitchFamily="34" charset="0"/>
                <a:cs typeface="Arial" panose="020B0604020202020204" pitchFamily="34" charset="0"/>
              </a:rPr>
              <a:t>Bed rails, countertops, light switches, etc.</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Document which surfaces were marked</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Have the room cleaned per the normal routine</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Go back with the UV light and see which areas were cleaned vs. missed</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Keep track of data!</a:t>
            </a:r>
          </a:p>
          <a:p>
            <a:pPr marL="914400" lvl="1" indent="-457200">
              <a:spcAft>
                <a:spcPts val="1200"/>
              </a:spcAft>
              <a:buClr>
                <a:srgbClr val="F36A00"/>
              </a:buClr>
              <a:buFont typeface="Courier New" panose="02070309020205020404" pitchFamily="49" charset="0"/>
              <a:buChar char="o"/>
            </a:pPr>
            <a:r>
              <a:rPr lang="en-US" sz="3200" dirty="0">
                <a:latin typeface="Arial" panose="020B0604020202020204" pitchFamily="34" charset="0"/>
                <a:cs typeface="Arial" panose="020B0604020202020204" pitchFamily="34" charset="0"/>
              </a:rPr>
              <a:t>Makes a great QAPI project</a:t>
            </a:r>
          </a:p>
          <a:p>
            <a:pPr marL="914400" lvl="1" indent="-457200">
              <a:spcAft>
                <a:spcPts val="1200"/>
              </a:spcAft>
              <a:buClr>
                <a:srgbClr val="F36A00"/>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2D94F7D7-3B21-F51A-6CEE-558FDAC31C7C}"/>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370393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7C3483-7DD2-A5F1-69A5-7F98446F5D28}"/>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77C06E6-98DA-3889-4A00-1504C493A833}"/>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3EFAD625-A51E-EB43-D06E-C6AD1BBD0714}"/>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Example</a:t>
            </a:r>
          </a:p>
        </p:txBody>
      </p:sp>
      <p:sp>
        <p:nvSpPr>
          <p:cNvPr id="3" name="TextBox 2">
            <a:extLst>
              <a:ext uri="{FF2B5EF4-FFF2-40B4-BE49-F238E27FC236}">
                <a16:creationId xmlns:a16="http://schemas.microsoft.com/office/drawing/2014/main" id="{272ACA49-7AFF-5EC8-3025-33FBF6A935F9}"/>
              </a:ext>
            </a:extLst>
          </p:cNvPr>
          <p:cNvSpPr txBox="1"/>
          <p:nvPr/>
        </p:nvSpPr>
        <p:spPr>
          <a:xfrm>
            <a:off x="381000" y="3025140"/>
            <a:ext cx="17084040" cy="61569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0BAA6E37-D8D3-7162-6EB3-43C45D68017E}"/>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5630CF4C-2ED1-BAD6-27CB-FD48A9163A4B}"/>
              </a:ext>
            </a:extLst>
          </p:cNvPr>
          <p:cNvPicPr>
            <a:picLocks noChangeAspect="1"/>
          </p:cNvPicPr>
          <p:nvPr/>
        </p:nvPicPr>
        <p:blipFill>
          <a:blip r:embed="rId3"/>
          <a:stretch>
            <a:fillRect/>
          </a:stretch>
        </p:blipFill>
        <p:spPr>
          <a:xfrm>
            <a:off x="3200400" y="2712720"/>
            <a:ext cx="11568706" cy="6062883"/>
          </a:xfrm>
          <a:prstGeom prst="rect">
            <a:avLst/>
          </a:prstGeom>
        </p:spPr>
      </p:pic>
    </p:spTree>
    <p:extLst>
      <p:ext uri="{BB962C8B-B14F-4D97-AF65-F5344CB8AC3E}">
        <p14:creationId xmlns:p14="http://schemas.microsoft.com/office/powerpoint/2010/main" val="255606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9102DF-2E9B-0589-20D1-0E9BAC05B09E}"/>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B840C55-F46C-9D40-F223-BDF88BC90829}"/>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10B83654-11F5-F8E2-7A15-ADDA7CE94B8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Room Map</a:t>
            </a:r>
          </a:p>
        </p:txBody>
      </p:sp>
      <p:sp>
        <p:nvSpPr>
          <p:cNvPr id="3" name="TextBox 2">
            <a:extLst>
              <a:ext uri="{FF2B5EF4-FFF2-40B4-BE49-F238E27FC236}">
                <a16:creationId xmlns:a16="http://schemas.microsoft.com/office/drawing/2014/main" id="{FA2F1AA7-AE82-EEB7-BB56-C86E5D2143A6}"/>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C9FB648C-0DBC-0639-ED2C-01B3F2C4CB46}"/>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398FA94A-1E02-7178-8E1E-A0DB03628985}"/>
              </a:ext>
            </a:extLst>
          </p:cNvPr>
          <p:cNvPicPr>
            <a:picLocks noChangeAspect="1"/>
          </p:cNvPicPr>
          <p:nvPr/>
        </p:nvPicPr>
        <p:blipFill>
          <a:blip r:embed="rId3"/>
          <a:stretch>
            <a:fillRect/>
          </a:stretch>
        </p:blipFill>
        <p:spPr>
          <a:xfrm>
            <a:off x="3962400" y="2301240"/>
            <a:ext cx="10000285" cy="7386933"/>
          </a:xfrm>
          <a:prstGeom prst="rect">
            <a:avLst/>
          </a:prstGeom>
        </p:spPr>
      </p:pic>
    </p:spTree>
    <p:extLst>
      <p:ext uri="{BB962C8B-B14F-4D97-AF65-F5344CB8AC3E}">
        <p14:creationId xmlns:p14="http://schemas.microsoft.com/office/powerpoint/2010/main" val="66576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B1562CB-6675-465B-9249-81E297F548C9}"/>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30D13B47-8154-4810-8C8B-F6D6787D3E4F}"/>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Agenda</a:t>
            </a:r>
          </a:p>
        </p:txBody>
      </p:sp>
      <p:sp>
        <p:nvSpPr>
          <p:cNvPr id="3" name="TextBox 2">
            <a:extLst>
              <a:ext uri="{FF2B5EF4-FFF2-40B4-BE49-F238E27FC236}">
                <a16:creationId xmlns:a16="http://schemas.microsoft.com/office/drawing/2014/main" id="{14D6FD72-8573-4878-8C90-F42A6420922D}"/>
              </a:ext>
            </a:extLst>
          </p:cNvPr>
          <p:cNvSpPr txBox="1"/>
          <p:nvPr/>
        </p:nvSpPr>
        <p:spPr>
          <a:xfrm>
            <a:off x="822960" y="3025140"/>
            <a:ext cx="16642080" cy="5852160"/>
          </a:xfrm>
          <a:prstGeom prst="rect">
            <a:avLst/>
          </a:prstGeom>
          <a:noFill/>
        </p:spPr>
        <p:txBody>
          <a:bodyPr wrap="square" lIns="0" tIns="0" rIns="0" bIns="0" rtlCol="0">
            <a:noAutofit/>
          </a:bodyPr>
          <a:lstStyle/>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Welcome and Introductions</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Four Healthcare Environment Reservoirs</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Contact Time</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UV Blacklight Auditing</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Bringing it Together</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Conclusion</a:t>
            </a:r>
          </a:p>
        </p:txBody>
      </p:sp>
      <p:pic>
        <p:nvPicPr>
          <p:cNvPr id="16" name="Picture 15" descr="A screenshot of a cell phone&#10;&#10;Description automatically generated">
            <a:extLst>
              <a:ext uri="{FF2B5EF4-FFF2-40B4-BE49-F238E27FC236}">
                <a16:creationId xmlns:a16="http://schemas.microsoft.com/office/drawing/2014/main" id="{1318289E-11F0-436C-9F44-C62A94C3A660}"/>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405100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F90E1-5C84-B0C4-8591-46D029D93201}"/>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E304C06-1FCD-597D-02B4-C781E1917058}"/>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04E119E7-F30A-3893-CA5D-F966DA8930F6}"/>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Data Example</a:t>
            </a:r>
          </a:p>
        </p:txBody>
      </p:sp>
      <p:sp>
        <p:nvSpPr>
          <p:cNvPr id="3" name="TextBox 2">
            <a:extLst>
              <a:ext uri="{FF2B5EF4-FFF2-40B4-BE49-F238E27FC236}">
                <a16:creationId xmlns:a16="http://schemas.microsoft.com/office/drawing/2014/main" id="{4349D108-8A68-11FD-16AD-D1490508A45C}"/>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8E115A52-D5A8-4564-E5F1-7EFBCBF8C441}"/>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7" name="Picture 6">
            <a:extLst>
              <a:ext uri="{FF2B5EF4-FFF2-40B4-BE49-F238E27FC236}">
                <a16:creationId xmlns:a16="http://schemas.microsoft.com/office/drawing/2014/main" id="{DAE21278-11D0-3B6C-C14D-EDC50D3BBA6E}"/>
              </a:ext>
            </a:extLst>
          </p:cNvPr>
          <p:cNvPicPr>
            <a:picLocks noChangeAspect="1"/>
          </p:cNvPicPr>
          <p:nvPr/>
        </p:nvPicPr>
        <p:blipFill>
          <a:blip r:embed="rId3"/>
          <a:stretch>
            <a:fillRect/>
          </a:stretch>
        </p:blipFill>
        <p:spPr>
          <a:xfrm>
            <a:off x="4648200" y="2324100"/>
            <a:ext cx="9829779" cy="7341870"/>
          </a:xfrm>
          <a:prstGeom prst="rect">
            <a:avLst/>
          </a:prstGeom>
        </p:spPr>
      </p:pic>
    </p:spTree>
    <p:extLst>
      <p:ext uri="{BB962C8B-B14F-4D97-AF65-F5344CB8AC3E}">
        <p14:creationId xmlns:p14="http://schemas.microsoft.com/office/powerpoint/2010/main" val="322602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9C0B3E-CCE7-5776-23F7-507465DA48D0}"/>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9B9C650-42E3-B072-9B3B-D472422C3F6E}"/>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FED8009E-1500-75A6-FCBA-B62EAC588B9F}"/>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Spreadsheet Example</a:t>
            </a:r>
          </a:p>
        </p:txBody>
      </p:sp>
      <p:sp>
        <p:nvSpPr>
          <p:cNvPr id="3" name="TextBox 2">
            <a:extLst>
              <a:ext uri="{FF2B5EF4-FFF2-40B4-BE49-F238E27FC236}">
                <a16:creationId xmlns:a16="http://schemas.microsoft.com/office/drawing/2014/main" id="{C8988EB5-CDFC-F54C-49CC-CAA0D97E48C0}"/>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80FB8D11-3AA8-E65A-C5E1-34EE62EB3149}"/>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404A7FAF-081A-4D5F-B7C6-B8D315D87D0A}"/>
              </a:ext>
            </a:extLst>
          </p:cNvPr>
          <p:cNvPicPr>
            <a:picLocks noChangeAspect="1"/>
          </p:cNvPicPr>
          <p:nvPr/>
        </p:nvPicPr>
        <p:blipFill>
          <a:blip r:embed="rId3"/>
          <a:stretch>
            <a:fillRect/>
          </a:stretch>
        </p:blipFill>
        <p:spPr>
          <a:xfrm>
            <a:off x="34290" y="2705100"/>
            <a:ext cx="18170012" cy="3962400"/>
          </a:xfrm>
          <a:prstGeom prst="rect">
            <a:avLst/>
          </a:prstGeom>
        </p:spPr>
      </p:pic>
    </p:spTree>
    <p:extLst>
      <p:ext uri="{BB962C8B-B14F-4D97-AF65-F5344CB8AC3E}">
        <p14:creationId xmlns:p14="http://schemas.microsoft.com/office/powerpoint/2010/main" val="219269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0E30D0-95A8-A806-676D-6E34A58074D3}"/>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7C35DFE-3576-4E66-D8F5-CCE6B96AFB94}"/>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F8916402-90C7-05D3-1510-709F340506B6}"/>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QAPI Project</a:t>
            </a:r>
          </a:p>
        </p:txBody>
      </p:sp>
      <p:sp>
        <p:nvSpPr>
          <p:cNvPr id="3" name="TextBox 2">
            <a:extLst>
              <a:ext uri="{FF2B5EF4-FFF2-40B4-BE49-F238E27FC236}">
                <a16:creationId xmlns:a16="http://schemas.microsoft.com/office/drawing/2014/main" id="{BC9EEAA6-EDC9-03D9-D54E-4D428350AC8A}"/>
              </a:ext>
            </a:extLst>
          </p:cNvPr>
          <p:cNvSpPr txBox="1"/>
          <p:nvPr/>
        </p:nvSpPr>
        <p:spPr>
          <a:xfrm>
            <a:off x="822960" y="3025140"/>
            <a:ext cx="16642080" cy="5852160"/>
          </a:xfrm>
          <a:prstGeom prst="rect">
            <a:avLst/>
          </a:prstGeom>
          <a:noFill/>
        </p:spPr>
        <p:txBody>
          <a:bodyPr wrap="square" lIns="0" tIns="0" rIns="0" bIns="0" rtlCol="0">
            <a:noAutofit/>
          </a:bodyPr>
          <a:lstStyle/>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Utilize the data to drive performance improvement</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EVS manager can’t be everywhere at once</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Allows for passive quality control</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Targeted intervention</a:t>
            </a:r>
          </a:p>
          <a:p>
            <a:pPr marL="914400" lvl="1"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Specific floors, units, employees, most often missed areas of the room</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Make it fun and competitive</a:t>
            </a:r>
          </a:p>
          <a:p>
            <a:pPr marL="457200" indent="-457200">
              <a:spcAft>
                <a:spcPts val="1200"/>
              </a:spcAft>
              <a:buClr>
                <a:srgbClr val="F36A00"/>
              </a:buClr>
              <a:buFont typeface="Arial" panose="020B0604020202020204" pitchFamily="34" charset="0"/>
              <a:buChar char="•"/>
            </a:pPr>
            <a:r>
              <a:rPr lang="en-US" sz="3200" dirty="0">
                <a:latin typeface="Arial" panose="020B0604020202020204" pitchFamily="34" charset="0"/>
                <a:cs typeface="Arial" panose="020B0604020202020204" pitchFamily="34" charset="0"/>
              </a:rPr>
              <a:t>Reward high performers and achieved benchmarks</a:t>
            </a:r>
          </a:p>
          <a:p>
            <a:pPr marL="457200" indent="-457200">
              <a:spcAft>
                <a:spcPts val="1200"/>
              </a:spcAft>
              <a:buClr>
                <a:srgbClr val="F36A00"/>
              </a:buClr>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B6FCE505-0DE8-023C-8B7F-2329A5137C7D}"/>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157399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70467-9AA5-DA7B-959D-4D5A0726F4A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B0FE4AF-FA90-863C-C5BA-AE6BE82AA3E4}"/>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2D4BAD39-CD39-C0D3-7F8C-6CD55C5243D8}"/>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endParaRPr lang="en-US" sz="6000" b="1" spc="-5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8348D-E712-E8C8-C109-A1846D923E74}"/>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D35179D4-6C81-BE75-6BE5-47E066E6058A}"/>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8B219521-53B9-F2C0-95E9-867524D0211B}"/>
              </a:ext>
            </a:extLst>
          </p:cNvPr>
          <p:cNvPicPr>
            <a:picLocks noChangeAspect="1"/>
          </p:cNvPicPr>
          <p:nvPr/>
        </p:nvPicPr>
        <p:blipFill>
          <a:blip r:embed="rId3"/>
          <a:stretch>
            <a:fillRect/>
          </a:stretch>
        </p:blipFill>
        <p:spPr>
          <a:xfrm>
            <a:off x="2971800" y="2318398"/>
            <a:ext cx="13040407" cy="7282801"/>
          </a:xfrm>
          <a:prstGeom prst="rect">
            <a:avLst/>
          </a:prstGeom>
        </p:spPr>
      </p:pic>
    </p:spTree>
    <p:extLst>
      <p:ext uri="{BB962C8B-B14F-4D97-AF65-F5344CB8AC3E}">
        <p14:creationId xmlns:p14="http://schemas.microsoft.com/office/powerpoint/2010/main" val="283715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1558E-546F-470D-1278-D9AA9A106E4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2E635021-EE9E-D7C5-CE77-FB6EBEA06DF8}"/>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7D2C4C9F-929C-8530-820B-36C5D3AC0D4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Reflection</a:t>
            </a:r>
          </a:p>
        </p:txBody>
      </p:sp>
      <p:sp>
        <p:nvSpPr>
          <p:cNvPr id="3" name="TextBox 2">
            <a:extLst>
              <a:ext uri="{FF2B5EF4-FFF2-40B4-BE49-F238E27FC236}">
                <a16:creationId xmlns:a16="http://schemas.microsoft.com/office/drawing/2014/main" id="{277EFAD2-C51F-245F-D359-C73BBE7D893A}"/>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2A5A06FC-8B3B-79A2-3167-033E5C17EC06}"/>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063628BF-89D2-8A4E-E069-11C9D2A8607D}"/>
              </a:ext>
            </a:extLst>
          </p:cNvPr>
          <p:cNvPicPr>
            <a:picLocks noChangeAspect="1"/>
          </p:cNvPicPr>
          <p:nvPr/>
        </p:nvPicPr>
        <p:blipFill>
          <a:blip r:embed="rId4"/>
          <a:stretch>
            <a:fillRect/>
          </a:stretch>
        </p:blipFill>
        <p:spPr>
          <a:xfrm>
            <a:off x="2895600" y="2308860"/>
            <a:ext cx="12865143" cy="7292339"/>
          </a:xfrm>
          <a:prstGeom prst="rect">
            <a:avLst/>
          </a:prstGeom>
        </p:spPr>
      </p:pic>
    </p:spTree>
    <p:extLst>
      <p:ext uri="{BB962C8B-B14F-4D97-AF65-F5344CB8AC3E}">
        <p14:creationId xmlns:p14="http://schemas.microsoft.com/office/powerpoint/2010/main" val="227372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995A02-DC63-8FA5-0CF3-C568D09657C5}"/>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BD9268C-AC6A-377D-9CA4-D0A8742F88CA}"/>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2405C56E-F845-84D7-E6A1-06D33755CF56}"/>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5AB8E04C-063B-B328-C5EA-51A9C085C722}"/>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E355FA04-341E-AB49-9968-122A3ADF73A7}"/>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96888D4A-D99A-D841-EC8B-93A6F30705A4}"/>
              </a:ext>
            </a:extLst>
          </p:cNvPr>
          <p:cNvPicPr>
            <a:picLocks noChangeAspect="1"/>
          </p:cNvPicPr>
          <p:nvPr/>
        </p:nvPicPr>
        <p:blipFill>
          <a:blip r:embed="rId4"/>
          <a:stretch>
            <a:fillRect/>
          </a:stretch>
        </p:blipFill>
        <p:spPr>
          <a:xfrm>
            <a:off x="2895600" y="2380864"/>
            <a:ext cx="12760075" cy="7220335"/>
          </a:xfrm>
          <a:prstGeom prst="rect">
            <a:avLst/>
          </a:prstGeom>
        </p:spPr>
      </p:pic>
    </p:spTree>
    <p:extLst>
      <p:ext uri="{BB962C8B-B14F-4D97-AF65-F5344CB8AC3E}">
        <p14:creationId xmlns:p14="http://schemas.microsoft.com/office/powerpoint/2010/main" val="1223484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8FF70F-AD65-6762-BFEF-90CC8734766D}"/>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2087ED1-96F1-007E-AFDB-CEC73F1323C5}"/>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23930AB7-1DF2-D6AA-1B8F-220CF42C0144}"/>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Conclusion</a:t>
            </a:r>
          </a:p>
        </p:txBody>
      </p:sp>
      <p:sp>
        <p:nvSpPr>
          <p:cNvPr id="3" name="TextBox 2">
            <a:extLst>
              <a:ext uri="{FF2B5EF4-FFF2-40B4-BE49-F238E27FC236}">
                <a16:creationId xmlns:a16="http://schemas.microsoft.com/office/drawing/2014/main" id="{C9723B18-72D2-A03F-4C43-BF7D592516AC}"/>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D96816B1-AE85-3EC7-9CFF-D0DD38ABD78B}"/>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13C16464-3950-E475-445C-66D1FF1B6B2A}"/>
              </a:ext>
            </a:extLst>
          </p:cNvPr>
          <p:cNvPicPr>
            <a:picLocks noChangeAspect="1"/>
          </p:cNvPicPr>
          <p:nvPr/>
        </p:nvPicPr>
        <p:blipFill>
          <a:blip r:embed="rId3"/>
          <a:stretch>
            <a:fillRect/>
          </a:stretch>
        </p:blipFill>
        <p:spPr>
          <a:xfrm>
            <a:off x="2619625" y="2312931"/>
            <a:ext cx="13002055" cy="7250169"/>
          </a:xfrm>
          <a:prstGeom prst="rect">
            <a:avLst/>
          </a:prstGeom>
        </p:spPr>
      </p:pic>
    </p:spTree>
    <p:extLst>
      <p:ext uri="{BB962C8B-B14F-4D97-AF65-F5344CB8AC3E}">
        <p14:creationId xmlns:p14="http://schemas.microsoft.com/office/powerpoint/2010/main" val="284901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892EE0-EFDC-CB24-DE9F-EF97E423AF2B}"/>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AF0F607-F8BE-1751-A4DB-93A9D2C5E2F1}"/>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D668BB1-E01E-B0F2-C977-A496066B3448}"/>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Key Takeaways</a:t>
            </a:r>
          </a:p>
        </p:txBody>
      </p:sp>
      <p:sp>
        <p:nvSpPr>
          <p:cNvPr id="3" name="TextBox 2">
            <a:extLst>
              <a:ext uri="{FF2B5EF4-FFF2-40B4-BE49-F238E27FC236}">
                <a16:creationId xmlns:a16="http://schemas.microsoft.com/office/drawing/2014/main" id="{E1968144-C067-4C88-3189-36C43FAFC2B8}"/>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7691C1E1-E55E-4DC0-350C-2BBDA6798E24}"/>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7792CE15-7CE1-238E-2242-40A84B8BBAA5}"/>
              </a:ext>
            </a:extLst>
          </p:cNvPr>
          <p:cNvPicPr>
            <a:picLocks noChangeAspect="1"/>
          </p:cNvPicPr>
          <p:nvPr/>
        </p:nvPicPr>
        <p:blipFill>
          <a:blip r:embed="rId4"/>
          <a:stretch>
            <a:fillRect/>
          </a:stretch>
        </p:blipFill>
        <p:spPr>
          <a:xfrm>
            <a:off x="2971800" y="2301240"/>
            <a:ext cx="12994066" cy="7307579"/>
          </a:xfrm>
          <a:prstGeom prst="rect">
            <a:avLst/>
          </a:prstGeom>
        </p:spPr>
      </p:pic>
    </p:spTree>
    <p:extLst>
      <p:ext uri="{BB962C8B-B14F-4D97-AF65-F5344CB8AC3E}">
        <p14:creationId xmlns:p14="http://schemas.microsoft.com/office/powerpoint/2010/main" val="1943701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3D8F6E-A920-8A60-73A9-6E1842E1BD5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BA613C17-707D-0D33-81D1-DF73C1647E56}"/>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7608A804-3524-8E13-F3C0-3863E053CA08}"/>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Additional Resources</a:t>
            </a:r>
          </a:p>
        </p:txBody>
      </p:sp>
      <p:sp>
        <p:nvSpPr>
          <p:cNvPr id="3" name="TextBox 2">
            <a:extLst>
              <a:ext uri="{FF2B5EF4-FFF2-40B4-BE49-F238E27FC236}">
                <a16:creationId xmlns:a16="http://schemas.microsoft.com/office/drawing/2014/main" id="{72BB35E3-471B-00F6-21D9-623C6E9433E8}"/>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474EE175-A8C9-E3D4-8062-2A6C4419BCB0}"/>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E39A978F-5D92-52E3-AC67-BC707BB79DB7}"/>
              </a:ext>
            </a:extLst>
          </p:cNvPr>
          <p:cNvPicPr>
            <a:picLocks noChangeAspect="1"/>
          </p:cNvPicPr>
          <p:nvPr/>
        </p:nvPicPr>
        <p:blipFill>
          <a:blip r:embed="rId4"/>
          <a:stretch>
            <a:fillRect/>
          </a:stretch>
        </p:blipFill>
        <p:spPr>
          <a:xfrm>
            <a:off x="3048000" y="2301240"/>
            <a:ext cx="13088028" cy="7365224"/>
          </a:xfrm>
          <a:prstGeom prst="rect">
            <a:avLst/>
          </a:prstGeom>
        </p:spPr>
      </p:pic>
    </p:spTree>
    <p:extLst>
      <p:ext uri="{BB962C8B-B14F-4D97-AF65-F5344CB8AC3E}">
        <p14:creationId xmlns:p14="http://schemas.microsoft.com/office/powerpoint/2010/main" val="103371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83520B-AA94-E4F2-23EA-5FC81B7B00A9}"/>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8E0A45FB-5D32-0B35-2E16-781F6465937D}"/>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9DF1828D-F61B-0BBA-8096-8A26C281B3DD}"/>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Text Here</a:t>
            </a:r>
          </a:p>
        </p:txBody>
      </p:sp>
      <p:sp>
        <p:nvSpPr>
          <p:cNvPr id="3" name="TextBox 2">
            <a:extLst>
              <a:ext uri="{FF2B5EF4-FFF2-40B4-BE49-F238E27FC236}">
                <a16:creationId xmlns:a16="http://schemas.microsoft.com/office/drawing/2014/main" id="{2F5DD06C-2589-DC7F-38B5-96720EB7E3F1}"/>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Text here</a:t>
            </a:r>
          </a:p>
        </p:txBody>
      </p:sp>
      <p:pic>
        <p:nvPicPr>
          <p:cNvPr id="16" name="Picture 15" descr="A screenshot of a cell phone&#10;&#10;Description automatically generated">
            <a:extLst>
              <a:ext uri="{FF2B5EF4-FFF2-40B4-BE49-F238E27FC236}">
                <a16:creationId xmlns:a16="http://schemas.microsoft.com/office/drawing/2014/main" id="{8821DFEF-D411-4FF9-6F6E-6281B611D419}"/>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135196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CD610A-41F1-F19D-306E-295B9314738F}"/>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993CD07-53CC-5439-0A2B-BEFC24717C6F}"/>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5E436D2B-328E-819E-8941-ADDF5315A819}"/>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Four Healthcare Environment Reservoirs</a:t>
            </a:r>
          </a:p>
        </p:txBody>
      </p:sp>
      <p:sp>
        <p:nvSpPr>
          <p:cNvPr id="3" name="TextBox 2">
            <a:extLst>
              <a:ext uri="{FF2B5EF4-FFF2-40B4-BE49-F238E27FC236}">
                <a16:creationId xmlns:a16="http://schemas.microsoft.com/office/drawing/2014/main" id="{38E91B49-1553-08E0-8188-4C1E7D77E585}"/>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DD9A0EB6-2388-207F-6843-7881C369A59B}"/>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7" name="Picture 6">
            <a:extLst>
              <a:ext uri="{FF2B5EF4-FFF2-40B4-BE49-F238E27FC236}">
                <a16:creationId xmlns:a16="http://schemas.microsoft.com/office/drawing/2014/main" id="{2D32B03E-3D08-86AD-39F6-8AF146987DBC}"/>
              </a:ext>
            </a:extLst>
          </p:cNvPr>
          <p:cNvPicPr>
            <a:picLocks noChangeAspect="1"/>
          </p:cNvPicPr>
          <p:nvPr/>
        </p:nvPicPr>
        <p:blipFill>
          <a:blip r:embed="rId3"/>
          <a:stretch>
            <a:fillRect/>
          </a:stretch>
        </p:blipFill>
        <p:spPr>
          <a:xfrm>
            <a:off x="2895600" y="2552700"/>
            <a:ext cx="12138495" cy="6827904"/>
          </a:xfrm>
          <a:prstGeom prst="rect">
            <a:avLst/>
          </a:prstGeom>
        </p:spPr>
      </p:pic>
    </p:spTree>
    <p:extLst>
      <p:ext uri="{BB962C8B-B14F-4D97-AF65-F5344CB8AC3E}">
        <p14:creationId xmlns:p14="http://schemas.microsoft.com/office/powerpoint/2010/main" val="637271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A2734-3AA6-7527-D339-0F870071EBB1}"/>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10481680-68BE-A909-53CA-CE1E81D8B8AA}"/>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62FC4B02-0799-B77E-A33A-292B9170F9C4}"/>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Text Here</a:t>
            </a:r>
          </a:p>
        </p:txBody>
      </p:sp>
      <p:sp>
        <p:nvSpPr>
          <p:cNvPr id="3" name="TextBox 2">
            <a:extLst>
              <a:ext uri="{FF2B5EF4-FFF2-40B4-BE49-F238E27FC236}">
                <a16:creationId xmlns:a16="http://schemas.microsoft.com/office/drawing/2014/main" id="{8BA3E12A-BC9D-DA35-F5D8-C96B1C0A4E8D}"/>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Text here</a:t>
            </a:r>
          </a:p>
        </p:txBody>
      </p:sp>
      <p:pic>
        <p:nvPicPr>
          <p:cNvPr id="16" name="Picture 15" descr="A screenshot of a cell phone&#10;&#10;Description automatically generated">
            <a:extLst>
              <a:ext uri="{FF2B5EF4-FFF2-40B4-BE49-F238E27FC236}">
                <a16:creationId xmlns:a16="http://schemas.microsoft.com/office/drawing/2014/main" id="{757EB04A-F19D-71AA-8127-4A164C03A249}"/>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296711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DFB45A-0114-4591-1D17-AECDA3211EF4}"/>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7D942BA-B3B5-B0DC-6B12-2C84E5FAEDA7}"/>
              </a:ext>
            </a:extLst>
          </p:cNvPr>
          <p:cNvPicPr>
            <a:picLocks noChangeAspect="1"/>
          </p:cNvPicPr>
          <p:nvPr/>
        </p:nvPicPr>
        <p:blipFill rotWithShape="1">
          <a:blip r:embed="rId2">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84A8C4AC-7D69-297D-20E5-CFF236A9AA61}"/>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Text Here</a:t>
            </a:r>
          </a:p>
        </p:txBody>
      </p:sp>
      <p:sp>
        <p:nvSpPr>
          <p:cNvPr id="3" name="TextBox 2">
            <a:extLst>
              <a:ext uri="{FF2B5EF4-FFF2-40B4-BE49-F238E27FC236}">
                <a16:creationId xmlns:a16="http://schemas.microsoft.com/office/drawing/2014/main" id="{390760FB-459E-3711-EA96-7761F72D40BD}"/>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r>
              <a:rPr lang="en-US" sz="3200" dirty="0">
                <a:latin typeface="Arial" panose="020B0604020202020204" pitchFamily="34" charset="0"/>
                <a:cs typeface="Arial" panose="020B0604020202020204" pitchFamily="34" charset="0"/>
              </a:rPr>
              <a:t>Text here</a:t>
            </a:r>
          </a:p>
        </p:txBody>
      </p:sp>
      <p:pic>
        <p:nvPicPr>
          <p:cNvPr id="16" name="Picture 15" descr="A screenshot of a cell phone&#10;&#10;Description automatically generated">
            <a:extLst>
              <a:ext uri="{FF2B5EF4-FFF2-40B4-BE49-F238E27FC236}">
                <a16:creationId xmlns:a16="http://schemas.microsoft.com/office/drawing/2014/main" id="{0D894C94-BE1B-24FC-B58E-2F2666229F23}"/>
              </a:ext>
            </a:extLst>
          </p:cNvPr>
          <p:cNvPicPr>
            <a:picLocks noChangeAspect="1"/>
          </p:cNvPicPr>
          <p:nvPr/>
        </p:nvPicPr>
        <p:blipFill rotWithShape="1">
          <a:blip r:embed="rId2">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spTree>
    <p:extLst>
      <p:ext uri="{BB962C8B-B14F-4D97-AF65-F5344CB8AC3E}">
        <p14:creationId xmlns:p14="http://schemas.microsoft.com/office/powerpoint/2010/main" val="297831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957D9A-A108-CFEC-5D92-6823C5C98D64}"/>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F11C3194-46ED-F215-9284-A1487C719EEF}"/>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11058EA1-C687-684A-19B1-672C1F77DCC9}"/>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Four Healthcare Environment Reservoirs</a:t>
            </a:r>
          </a:p>
        </p:txBody>
      </p:sp>
      <p:sp>
        <p:nvSpPr>
          <p:cNvPr id="3" name="TextBox 2">
            <a:extLst>
              <a:ext uri="{FF2B5EF4-FFF2-40B4-BE49-F238E27FC236}">
                <a16:creationId xmlns:a16="http://schemas.microsoft.com/office/drawing/2014/main" id="{F90ABA00-8855-FE38-EA5B-1DD50914712B}"/>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117EFB2A-88BB-954E-9949-6AB63C393EF6}"/>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C6D6B24D-EF94-EEFE-2373-3D4CF0C14CCE}"/>
              </a:ext>
            </a:extLst>
          </p:cNvPr>
          <p:cNvPicPr>
            <a:picLocks noChangeAspect="1"/>
          </p:cNvPicPr>
          <p:nvPr/>
        </p:nvPicPr>
        <p:blipFill>
          <a:blip r:embed="rId4"/>
          <a:stretch>
            <a:fillRect/>
          </a:stretch>
        </p:blipFill>
        <p:spPr>
          <a:xfrm>
            <a:off x="2057400" y="2705100"/>
            <a:ext cx="14412784" cy="6477000"/>
          </a:xfrm>
          <a:prstGeom prst="rect">
            <a:avLst/>
          </a:prstGeom>
        </p:spPr>
      </p:pic>
    </p:spTree>
    <p:extLst>
      <p:ext uri="{BB962C8B-B14F-4D97-AF65-F5344CB8AC3E}">
        <p14:creationId xmlns:p14="http://schemas.microsoft.com/office/powerpoint/2010/main" val="10890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45D3A0-147D-55B3-C051-B48B1AB5C325}"/>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80F3EA39-F6F4-4B4E-A75F-81ACE9716011}"/>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46558870-F17B-0360-D7F0-C870CB0DEB7E}"/>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Discussion</a:t>
            </a:r>
          </a:p>
        </p:txBody>
      </p:sp>
      <p:sp>
        <p:nvSpPr>
          <p:cNvPr id="3" name="TextBox 2">
            <a:extLst>
              <a:ext uri="{FF2B5EF4-FFF2-40B4-BE49-F238E27FC236}">
                <a16:creationId xmlns:a16="http://schemas.microsoft.com/office/drawing/2014/main" id="{86464426-3635-24D8-6850-588DDBFEEA90}"/>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4F668FAA-14E6-BB43-C210-A43A2A9FEA49}"/>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D1F22D61-FF84-0D29-FD7D-5B1FFDA69552}"/>
              </a:ext>
            </a:extLst>
          </p:cNvPr>
          <p:cNvPicPr>
            <a:picLocks noChangeAspect="1"/>
          </p:cNvPicPr>
          <p:nvPr/>
        </p:nvPicPr>
        <p:blipFill>
          <a:blip r:embed="rId4"/>
          <a:stretch>
            <a:fillRect/>
          </a:stretch>
        </p:blipFill>
        <p:spPr>
          <a:xfrm>
            <a:off x="2968862" y="2350159"/>
            <a:ext cx="12777439" cy="7202055"/>
          </a:xfrm>
          <a:prstGeom prst="rect">
            <a:avLst/>
          </a:prstGeom>
        </p:spPr>
      </p:pic>
    </p:spTree>
    <p:extLst>
      <p:ext uri="{BB962C8B-B14F-4D97-AF65-F5344CB8AC3E}">
        <p14:creationId xmlns:p14="http://schemas.microsoft.com/office/powerpoint/2010/main" val="234506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E12C71-965C-9F39-3CD9-CB150657F4EB}"/>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07F5029-B327-1E94-3802-612A7ED99C61}"/>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9111D630-B889-84DB-9307-11DE4BD9A44F}"/>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endParaRPr lang="en-US" sz="6000" b="1" spc="-5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633A78-0E06-3209-1468-A3DE38A7C840}"/>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56FCDB2B-2B26-C3FA-A0E3-F0DEA23B0F13}"/>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86EFBCAD-2252-C90D-F87B-F9E374000928}"/>
              </a:ext>
            </a:extLst>
          </p:cNvPr>
          <p:cNvPicPr>
            <a:picLocks noChangeAspect="1"/>
          </p:cNvPicPr>
          <p:nvPr/>
        </p:nvPicPr>
        <p:blipFill>
          <a:blip r:embed="rId4"/>
          <a:stretch>
            <a:fillRect/>
          </a:stretch>
        </p:blipFill>
        <p:spPr>
          <a:xfrm>
            <a:off x="2396121" y="2552700"/>
            <a:ext cx="14128750" cy="6781800"/>
          </a:xfrm>
          <a:prstGeom prst="rect">
            <a:avLst/>
          </a:prstGeom>
        </p:spPr>
      </p:pic>
    </p:spTree>
    <p:extLst>
      <p:ext uri="{BB962C8B-B14F-4D97-AF65-F5344CB8AC3E}">
        <p14:creationId xmlns:p14="http://schemas.microsoft.com/office/powerpoint/2010/main" val="160167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0C996C-ECC7-1F90-03A1-99418F0293EC}"/>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5B11A6A-25DA-E174-C4A0-D9EC250805CC}"/>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D8DDF4FB-D6CD-208A-4DC7-8E6805B9C4F7}"/>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Water and Wet Surfaces</a:t>
            </a:r>
          </a:p>
        </p:txBody>
      </p:sp>
      <p:sp>
        <p:nvSpPr>
          <p:cNvPr id="3" name="TextBox 2">
            <a:extLst>
              <a:ext uri="{FF2B5EF4-FFF2-40B4-BE49-F238E27FC236}">
                <a16:creationId xmlns:a16="http://schemas.microsoft.com/office/drawing/2014/main" id="{46E3A0DB-FFC5-3FCF-121B-3137E1FCDF2E}"/>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5CA10537-B063-2B4F-6118-FFA18AF0A374}"/>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81EBC79C-736C-4783-9257-63446BC08040}"/>
              </a:ext>
            </a:extLst>
          </p:cNvPr>
          <p:cNvPicPr>
            <a:picLocks noChangeAspect="1"/>
          </p:cNvPicPr>
          <p:nvPr/>
        </p:nvPicPr>
        <p:blipFill>
          <a:blip r:embed="rId4"/>
          <a:stretch>
            <a:fillRect/>
          </a:stretch>
        </p:blipFill>
        <p:spPr>
          <a:xfrm>
            <a:off x="2158910" y="2705100"/>
            <a:ext cx="13970179" cy="6172200"/>
          </a:xfrm>
          <a:prstGeom prst="rect">
            <a:avLst/>
          </a:prstGeom>
        </p:spPr>
      </p:pic>
    </p:spTree>
    <p:extLst>
      <p:ext uri="{BB962C8B-B14F-4D97-AF65-F5344CB8AC3E}">
        <p14:creationId xmlns:p14="http://schemas.microsoft.com/office/powerpoint/2010/main" val="207157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4E6AD9-48CD-0FA9-E075-951C501B0F40}"/>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1E4C893-F0EA-B111-69EC-3A130653257A}"/>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34D3B257-3904-35DA-30E1-99BC8B98CF7F}"/>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Water and Wet Surfaces: Discussion</a:t>
            </a:r>
          </a:p>
        </p:txBody>
      </p:sp>
      <p:sp>
        <p:nvSpPr>
          <p:cNvPr id="3" name="TextBox 2">
            <a:extLst>
              <a:ext uri="{FF2B5EF4-FFF2-40B4-BE49-F238E27FC236}">
                <a16:creationId xmlns:a16="http://schemas.microsoft.com/office/drawing/2014/main" id="{7D363449-0BBB-ABFB-2701-6D8A1C955832}"/>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07FE4975-E96C-5CC1-6887-A846463916B7}"/>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904EB4A6-54B3-B620-FC5F-013B1ED6D887}"/>
              </a:ext>
            </a:extLst>
          </p:cNvPr>
          <p:cNvPicPr>
            <a:picLocks noChangeAspect="1"/>
          </p:cNvPicPr>
          <p:nvPr/>
        </p:nvPicPr>
        <p:blipFill>
          <a:blip r:embed="rId4"/>
          <a:stretch>
            <a:fillRect/>
          </a:stretch>
        </p:blipFill>
        <p:spPr>
          <a:xfrm>
            <a:off x="2667000" y="2516050"/>
            <a:ext cx="12558364" cy="7047050"/>
          </a:xfrm>
          <a:prstGeom prst="rect">
            <a:avLst/>
          </a:prstGeom>
        </p:spPr>
      </p:pic>
    </p:spTree>
    <p:extLst>
      <p:ext uri="{BB962C8B-B14F-4D97-AF65-F5344CB8AC3E}">
        <p14:creationId xmlns:p14="http://schemas.microsoft.com/office/powerpoint/2010/main" val="5851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281F0-24DE-14E5-009C-62EDC403BA67}"/>
            </a:ext>
          </a:extLst>
        </p:cNvPr>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83DF1A9-5442-4945-EA0D-8B82922A71E5}"/>
              </a:ext>
            </a:extLst>
          </p:cNvPr>
          <p:cNvPicPr>
            <a:picLocks noChangeAspect="1"/>
          </p:cNvPicPr>
          <p:nvPr/>
        </p:nvPicPr>
        <p:blipFill rotWithShape="1">
          <a:blip r:embed="rId3">
            <a:extLst>
              <a:ext uri="{28A0092B-C50C-407E-A947-70E740481C1C}">
                <a14:useLocalDpi xmlns:a14="http://schemas.microsoft.com/office/drawing/2010/main" val="0"/>
              </a:ext>
            </a:extLst>
          </a:blip>
          <a:srcRect r="11785" b="11785"/>
          <a:stretch/>
        </p:blipFill>
        <p:spPr>
          <a:xfrm>
            <a:off x="1" y="1"/>
            <a:ext cx="18288000" cy="10287000"/>
          </a:xfrm>
          <a:prstGeom prst="rect">
            <a:avLst/>
          </a:prstGeom>
        </p:spPr>
      </p:pic>
      <p:sp>
        <p:nvSpPr>
          <p:cNvPr id="2" name="TextBox 1">
            <a:extLst>
              <a:ext uri="{FF2B5EF4-FFF2-40B4-BE49-F238E27FC236}">
                <a16:creationId xmlns:a16="http://schemas.microsoft.com/office/drawing/2014/main" id="{587B2188-0EF2-89A6-FF76-7DE2931768DD}"/>
              </a:ext>
            </a:extLst>
          </p:cNvPr>
          <p:cNvSpPr txBox="1"/>
          <p:nvPr/>
        </p:nvSpPr>
        <p:spPr>
          <a:xfrm>
            <a:off x="3505200" y="723900"/>
            <a:ext cx="14051280" cy="1577340"/>
          </a:xfrm>
          <a:prstGeom prst="rect">
            <a:avLst/>
          </a:prstGeom>
          <a:noFill/>
        </p:spPr>
        <p:txBody>
          <a:bodyPr wrap="square" lIns="0" tIns="0" rIns="0" bIns="0" rtlCol="0" anchor="ctr" anchorCtr="0">
            <a:noAutofit/>
          </a:bodyPr>
          <a:lstStyle/>
          <a:p>
            <a:r>
              <a:rPr lang="en-US" sz="6000" b="1" spc="-50" dirty="0">
                <a:solidFill>
                  <a:schemeClr val="bg1"/>
                </a:solidFill>
                <a:latin typeface="Arial" panose="020B0604020202020204" pitchFamily="34" charset="0"/>
                <a:cs typeface="Arial" panose="020B0604020202020204" pitchFamily="34" charset="0"/>
              </a:rPr>
              <a:t>Dry Surfaces</a:t>
            </a:r>
          </a:p>
        </p:txBody>
      </p:sp>
      <p:sp>
        <p:nvSpPr>
          <p:cNvPr id="3" name="TextBox 2">
            <a:extLst>
              <a:ext uri="{FF2B5EF4-FFF2-40B4-BE49-F238E27FC236}">
                <a16:creationId xmlns:a16="http://schemas.microsoft.com/office/drawing/2014/main" id="{926CDE80-51BB-F431-6E75-BE42F6A4588E}"/>
              </a:ext>
            </a:extLst>
          </p:cNvPr>
          <p:cNvSpPr txBox="1"/>
          <p:nvPr/>
        </p:nvSpPr>
        <p:spPr>
          <a:xfrm>
            <a:off x="822960" y="3025140"/>
            <a:ext cx="16642080" cy="5852160"/>
          </a:xfrm>
          <a:prstGeom prst="rect">
            <a:avLst/>
          </a:prstGeom>
          <a:noFill/>
        </p:spPr>
        <p:txBody>
          <a:bodyPr wrap="square" lIns="0" tIns="0" rIns="0" bIns="0" rtlCol="0">
            <a:noAutofit/>
          </a:bodyPr>
          <a:lstStyle/>
          <a:p>
            <a:pPr>
              <a:spcAft>
                <a:spcPts val="1200"/>
              </a:spcAft>
              <a:buClr>
                <a:srgbClr val="F36A00"/>
              </a:buClr>
            </a:pPr>
            <a:endParaRPr lang="en-US" sz="3200" dirty="0">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B33AF6E4-856D-50B5-FFDF-49DDB3ABEEFD}"/>
              </a:ext>
            </a:extLst>
          </p:cNvPr>
          <p:cNvPicPr>
            <a:picLocks noChangeAspect="1"/>
          </p:cNvPicPr>
          <p:nvPr/>
        </p:nvPicPr>
        <p:blipFill rotWithShape="1">
          <a:blip r:embed="rId3">
            <a:extLst>
              <a:ext uri="{28A0092B-C50C-407E-A947-70E740481C1C}">
                <a14:useLocalDpi xmlns:a14="http://schemas.microsoft.com/office/drawing/2010/main" val="0"/>
              </a:ext>
            </a:extLst>
          </a:blip>
          <a:srcRect l="5984" t="94119" r="5801"/>
          <a:stretch/>
        </p:blipFill>
        <p:spPr>
          <a:xfrm>
            <a:off x="19050" y="9601200"/>
            <a:ext cx="18288000" cy="685800"/>
          </a:xfrm>
          <a:prstGeom prst="rect">
            <a:avLst/>
          </a:prstGeom>
        </p:spPr>
      </p:pic>
      <p:pic>
        <p:nvPicPr>
          <p:cNvPr id="5" name="Picture 4">
            <a:extLst>
              <a:ext uri="{FF2B5EF4-FFF2-40B4-BE49-F238E27FC236}">
                <a16:creationId xmlns:a16="http://schemas.microsoft.com/office/drawing/2014/main" id="{42F69E2B-3BA3-9546-0968-5ACDF55F4EEB}"/>
              </a:ext>
            </a:extLst>
          </p:cNvPr>
          <p:cNvPicPr>
            <a:picLocks noChangeAspect="1"/>
          </p:cNvPicPr>
          <p:nvPr/>
        </p:nvPicPr>
        <p:blipFill>
          <a:blip r:embed="rId4"/>
          <a:stretch>
            <a:fillRect/>
          </a:stretch>
        </p:blipFill>
        <p:spPr>
          <a:xfrm>
            <a:off x="2895600" y="2352376"/>
            <a:ext cx="12888007" cy="7197688"/>
          </a:xfrm>
          <a:prstGeom prst="rect">
            <a:avLst/>
          </a:prstGeom>
        </p:spPr>
      </p:pic>
    </p:spTree>
    <p:extLst>
      <p:ext uri="{BB962C8B-B14F-4D97-AF65-F5344CB8AC3E}">
        <p14:creationId xmlns:p14="http://schemas.microsoft.com/office/powerpoint/2010/main" val="30023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HD - General Template.potx.pptx" id="{D9B8C74A-3D22-44DE-AF6F-0A83323A72F5}" vid="{3C2E4AC5-973A-4CCC-9208-51698D8963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26" ma:contentTypeDescription="Create a new document." ma:contentTypeScope="" ma:versionID="e4186d0b4962ce505e47e05418a897dc">
  <xsd:schema xmlns:xsd="http://www.w3.org/2001/XMLSchema" xmlns:xs="http://www.w3.org/2001/XMLSchema" xmlns:p="http://schemas.microsoft.com/office/2006/metadata/properties" xmlns:ns1="http://schemas.microsoft.com/sharepoint/v3" xmlns:ns2="cc77d279-1fa0-40a0-abb2-37db48c0ffa6" xmlns:ns3="e209160b-8f1d-4f88-8f36-0344f8a4efa6" targetNamespace="http://schemas.microsoft.com/office/2006/metadata/properties" ma:root="true" ma:fieldsID="b5f08ea6afbf78d0d4ebedb419c0b1e1" ns1:_="" ns2:_="" ns3:_="">
    <xsd:import namespace="http://schemas.microsoft.com/sharepoint/v3"/>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MediaServiceBillingMetadata" minOccurs="0"/>
                <xsd:element ref="ns1:_ip_UnifiedCompliancePolicyProperties" minOccurs="0"/>
                <xsd:element ref="ns1:_ip_UnifiedCompliancePolicyUIAction" minOccurs="0"/>
                <xsd:element ref="ns2:HealthDept" minOccurs="0"/>
                <xsd:element ref="ns2:Projec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HealthDept" ma:index="31" nillable="true" ma:displayName="Health Dept" ma:format="Dropdown" ma:internalName="HealthDept">
      <xsd:simpleType>
        <xsd:restriction base="dms:Text">
          <xsd:maxLength value="255"/>
        </xsd:restriction>
      </xsd:simpleType>
    </xsd:element>
    <xsd:element name="ProjectStatus" ma:index="32" nillable="true" ma:displayName="Project Status" ma:default="Active" ma:format="Dropdown" ma:internalName="ProjectStatus">
      <xsd:simpleType>
        <xsd:restriction base="dms:Choice">
          <xsd:enumeration value="Active"/>
          <xsd:enumeration value="Inactive"/>
          <xsd:enumeration value="Closed"/>
        </xsd:restriction>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686d4f-eaba-40c5-a65c-2038e412c9a1}" ma:internalName="TaxCatchAll" ma:showField="CatchAllData" ma:web="e209160b-8f1d-4f88-8f36-0344f8a4e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7d279-1fa0-40a0-abb2-37db48c0ffa6">
      <Terms xmlns="http://schemas.microsoft.com/office/infopath/2007/PartnerControls"/>
    </lcf76f155ced4ddcb4097134ff3c332f>
    <_ip_UnifiedCompliancePolicyUIAction xmlns="http://schemas.microsoft.com/sharepoint/v3" xsi:nil="true"/>
    <_Flow_SignoffStatus xmlns="cc77d279-1fa0-40a0-abb2-37db48c0ffa6" xsi:nil="true"/>
    <TaxCatchAll xmlns="e209160b-8f1d-4f88-8f36-0344f8a4efa6" xsi:nil="true"/>
    <_ip_UnifiedCompliancePolicyProperties xmlns="http://schemas.microsoft.com/sharepoint/v3" xsi:nil="true"/>
    <Notes xmlns="cc77d279-1fa0-40a0-abb2-37db48c0ffa6" xsi:nil="true"/>
    <HealthDept xmlns="cc77d279-1fa0-40a0-abb2-37db48c0ffa6" xsi:nil="true"/>
    <ProjectStatus xmlns="cc77d279-1fa0-40a0-abb2-37db48c0ffa6">Active</ProjectStatus>
  </documentManagement>
</p:properties>
</file>

<file path=customXml/itemProps1.xml><?xml version="1.0" encoding="utf-8"?>
<ds:datastoreItem xmlns:ds="http://schemas.openxmlformats.org/officeDocument/2006/customXml" ds:itemID="{D7C3B254-461C-463F-8FCF-3228BEF4C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7d279-1fa0-40a0-abb2-37db48c0ffa6"/>
    <ds:schemaRef ds:uri="e209160b-8f1d-4f88-8f36-0344f8a4e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219CF6-A848-4F72-B571-A97A895AA446}">
  <ds:schemaRefs>
    <ds:schemaRef ds:uri="http://schemas.microsoft.com/sharepoint/v3/contenttype/forms"/>
  </ds:schemaRefs>
</ds:datastoreItem>
</file>

<file path=customXml/itemProps3.xml><?xml version="1.0" encoding="utf-8"?>
<ds:datastoreItem xmlns:ds="http://schemas.openxmlformats.org/officeDocument/2006/customXml" ds:itemID="{1AD80641-261A-4C05-B64F-4BBDE61F69D6}">
  <ds:schemaRefs>
    <ds:schemaRef ds:uri="http://schemas.microsoft.com/office/2006/metadata/properties"/>
    <ds:schemaRef ds:uri="http://schemas.microsoft.com/office/infopath/2007/PartnerControls"/>
    <ds:schemaRef ds:uri="94c86e5d-0fc3-4250-acd3-038f1a7cc15b"/>
    <ds:schemaRef ds:uri="cc77d279-1fa0-40a0-abb2-37db48c0ffa6"/>
    <ds:schemaRef ds:uri="http://schemas.microsoft.com/sharepoint/v3"/>
    <ds:schemaRef ds:uri="e209160b-8f1d-4f88-8f36-0344f8a4efa6"/>
  </ds:schemaRefs>
</ds:datastoreItem>
</file>

<file path=docProps/app.xml><?xml version="1.0" encoding="utf-8"?>
<Properties xmlns="http://schemas.openxmlformats.org/officeDocument/2006/extended-properties" xmlns:vt="http://schemas.openxmlformats.org/officeDocument/2006/docPropsVTypes">
  <Template>DCHD - General Template</Template>
  <TotalTime>3116</TotalTime>
  <Words>4065</Words>
  <Application>Microsoft Office PowerPoint</Application>
  <PresentationFormat>Custom</PresentationFormat>
  <Paragraphs>243</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DuPage County Health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Zach Noffsinger</dc:creator>
  <cp:lastModifiedBy>Zach Noffsinger</cp:lastModifiedBy>
  <cp:revision>6</cp:revision>
  <dcterms:created xsi:type="dcterms:W3CDTF">2025-08-18T20:13:19Z</dcterms:created>
  <dcterms:modified xsi:type="dcterms:W3CDTF">2026-02-18T15:42:09Z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MediaServiceImageTags">
    <vt:lpwstr/>
  </property>
</Properties>
</file>