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256" r:id="rId5"/>
    <p:sldId id="267" r:id="rId6"/>
    <p:sldId id="266" r:id="rId7"/>
    <p:sldId id="265" r:id="rId8"/>
    <p:sldId id="264" r:id="rId9"/>
    <p:sldId id="263" r:id="rId10"/>
    <p:sldId id="262" r:id="rId11"/>
    <p:sldId id="261" r:id="rId12"/>
    <p:sldId id="260" r:id="rId13"/>
    <p:sldId id="258" r:id="rId14"/>
    <p:sldId id="259" r:id="rId15"/>
    <p:sldId id="268" r:id="rId16"/>
    <p:sldId id="257" r:id="rId17"/>
    <p:sldId id="281" r:id="rId18"/>
    <p:sldId id="277" r:id="rId19"/>
    <p:sldId id="280" r:id="rId20"/>
    <p:sldId id="273" r:id="rId21"/>
    <p:sldId id="272" r:id="rId22"/>
    <p:sldId id="271" r:id="rId23"/>
    <p:sldId id="270" r:id="rId24"/>
    <p:sldId id="269" r:id="rId25"/>
    <p:sldId id="276" r:id="rId26"/>
    <p:sldId id="275" r:id="rId27"/>
    <p:sldId id="274" r:id="rId28"/>
  </p:sldIdLst>
  <p:sldSz cx="18288000" cy="10287000"/>
  <p:notesSz cx="6858000" cy="9144000"/>
  <p:embeddedFontLst>
    <p:embeddedFont>
      <p:font typeface="Arial Black" panose="020B0A04020102020204" pitchFamily="34" charset="0"/>
      <p:regular r:id="rId30"/>
      <p:bold r:id="rId31"/>
      <p: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G. Tunzi" initials="NGT" lastIdx="1" clrIdx="0">
    <p:extLst>
      <p:ext uri="{19B8F6BF-5375-455C-9EA6-DF929625EA0E}">
        <p15:presenceInfo xmlns:p15="http://schemas.microsoft.com/office/powerpoint/2012/main" userId="S-1-5-21-1561264033-3315614478-782120861-36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5"/>
    <a:srgbClr val="0065A4"/>
    <a:srgbClr val="FAC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8616A-4F84-3E60-87EA-E78323FE296E}" v="2" dt="2026-02-18T15:46:13.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775" autoAdjust="0"/>
  </p:normalViewPr>
  <p:slideViewPr>
    <p:cSldViewPr>
      <p:cViewPr varScale="1">
        <p:scale>
          <a:sx n="33" d="100"/>
          <a:sy n="33" d="100"/>
        </p:scale>
        <p:origin x="1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C2B7B-DAF0-43DB-825A-C3EB19685590}"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21105-A36F-4F31-A1A3-988E338F375D}" type="slidenum">
              <a:rPr lang="en-US" smtClean="0"/>
              <a:t>‹#›</a:t>
            </a:fld>
            <a:endParaRPr lang="en-US"/>
          </a:p>
        </p:txBody>
      </p:sp>
    </p:spTree>
    <p:extLst>
      <p:ext uri="{BB962C8B-B14F-4D97-AF65-F5344CB8AC3E}">
        <p14:creationId xmlns:p14="http://schemas.microsoft.com/office/powerpoint/2010/main" val="115213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second module of the Personal Protective Equipment course. This module will discuss Transmission-Based Precautions, which are infection prevention measures taken in addition to Standard Precautions to prevent the spread of disease. This module was developed by national infection prevention experts devoted to improving patient safety and infection prevention efforts. </a:t>
            </a:r>
          </a:p>
        </p:txBody>
      </p:sp>
      <p:sp>
        <p:nvSpPr>
          <p:cNvPr id="4" name="Slide Number Placeholder 3"/>
          <p:cNvSpPr>
            <a:spLocks noGrp="1"/>
          </p:cNvSpPr>
          <p:nvPr>
            <p:ph type="sldNum" sz="quarter" idx="5"/>
          </p:nvPr>
        </p:nvSpPr>
        <p:spPr/>
        <p:txBody>
          <a:bodyPr/>
          <a:lstStyle/>
          <a:p>
            <a:fld id="{A9521105-A36F-4F31-A1A3-988E338F375D}" type="slidenum">
              <a:rPr lang="en-US" smtClean="0"/>
              <a:t>1</a:t>
            </a:fld>
            <a:endParaRPr lang="en-US"/>
          </a:p>
        </p:txBody>
      </p:sp>
    </p:spTree>
    <p:extLst>
      <p:ext uri="{BB962C8B-B14F-4D97-AF65-F5344CB8AC3E}">
        <p14:creationId xmlns:p14="http://schemas.microsoft.com/office/powerpoint/2010/main" val="211435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Airborne infection isolation or Airborne Precautions prevent the transmission of infectious agents that remain viable and suspended in the air over long distances. Examples of these are rubeola virus or measles, varicella virus or chickenpox, and Mycobacterium tuberculosis. These patients should be promptly placed into an airborne isolation room that contains special air handling and ventilation. This air handling and ventilation capacity includes a monitored system that provides negative pressure relative to surrounding area (such as the hallway). The air is exchanged at a rate faster than other areas in the health care setting with exhaust directed to the outside and/or HEPA filtered.</a:t>
            </a:r>
          </a:p>
        </p:txBody>
      </p:sp>
      <p:sp>
        <p:nvSpPr>
          <p:cNvPr id="4" name="Slide Number Placeholder 3"/>
          <p:cNvSpPr>
            <a:spLocks noGrp="1"/>
          </p:cNvSpPr>
          <p:nvPr>
            <p:ph type="sldNum" sz="quarter" idx="5"/>
          </p:nvPr>
        </p:nvSpPr>
        <p:spPr/>
        <p:txBody>
          <a:bodyPr/>
          <a:lstStyle/>
          <a:p>
            <a:fld id="{A9521105-A36F-4F31-A1A3-988E338F375D}" type="slidenum">
              <a:rPr lang="en-US" smtClean="0"/>
              <a:t>10</a:t>
            </a:fld>
            <a:endParaRPr lang="en-US"/>
          </a:p>
        </p:txBody>
      </p:sp>
    </p:spTree>
    <p:extLst>
      <p:ext uri="{BB962C8B-B14F-4D97-AF65-F5344CB8AC3E}">
        <p14:creationId xmlns:p14="http://schemas.microsoft.com/office/powerpoint/2010/main" val="23040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particulate respirator must be worn by anyone entering the patient’s room that is on airborne precautions. This may be an N95 respirator or powered air purifying respirator or PAPR. Respirators are specifically designed to provide respiratory protection by efficiently filtering out airborne particles. An N95 respirator requires appropriate fit-testing done by trained personnel. A fit-test will ensure the face mask has a tight seal against the face. A PAPR consists of a battery operated blower and HEPA filter, connected by a tube to a covered face piece, as in the photo. </a:t>
            </a:r>
          </a:p>
          <a:p>
            <a:endParaRPr lang="en-US" dirty="0"/>
          </a:p>
          <a:p>
            <a:r>
              <a:rPr lang="en-US" dirty="0"/>
              <a:t>PAPRs may be selected if an N95 respirator does not fit, or the employee has facial hair or a facial shape that would interfere with mask-to-face seal. Occupational health services will be able to provide details on what types of respiratory protection they have available, how employees obtain fit testing and proper use of the respirator. </a:t>
            </a:r>
          </a:p>
        </p:txBody>
      </p:sp>
      <p:sp>
        <p:nvSpPr>
          <p:cNvPr id="4" name="Slide Number Placeholder 3"/>
          <p:cNvSpPr>
            <a:spLocks noGrp="1"/>
          </p:cNvSpPr>
          <p:nvPr>
            <p:ph type="sldNum" sz="quarter" idx="5"/>
          </p:nvPr>
        </p:nvSpPr>
        <p:spPr/>
        <p:txBody>
          <a:bodyPr/>
          <a:lstStyle/>
          <a:p>
            <a:fld id="{A9521105-A36F-4F31-A1A3-988E338F375D}" type="slidenum">
              <a:rPr lang="en-US" smtClean="0"/>
              <a:t>11</a:t>
            </a:fld>
            <a:endParaRPr lang="en-US"/>
          </a:p>
        </p:txBody>
      </p:sp>
    </p:spTree>
    <p:extLst>
      <p:ext uri="{BB962C8B-B14F-4D97-AF65-F5344CB8AC3E}">
        <p14:creationId xmlns:p14="http://schemas.microsoft.com/office/powerpoint/2010/main" val="110410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patients out of their isolation room should only occur when necessary. For patients on Contact Precautions, any infected areas must be covered or contained. PPE should not be worn by health care providers or transporters while moving the patient. Clean PPE should be used at the destination point.</a:t>
            </a:r>
          </a:p>
          <a:p>
            <a:endParaRPr lang="en-US" dirty="0"/>
          </a:p>
          <a:p>
            <a:r>
              <a:rPr lang="en-US" dirty="0"/>
              <a:t>n Droplet Precautions, the patient should wear a </a:t>
            </a:r>
            <a:r>
              <a:rPr lang="en-US" dirty="0" err="1"/>
              <a:t>surgicaltype</a:t>
            </a:r>
            <a:r>
              <a:rPr lang="en-US" dirty="0"/>
              <a:t> face mask and follow cough etiquette when outside of their room. For patients in airborne infection isolation, the patient should also wear a surgical face mask and follow cough etiquette. Patients and transport personnel do not need to wear respirators when transporting patients. When patients must leave their room and travel to another department or area, there must be good hand-off communication among staff about the type of isolation precautions. This may include verbal, written and/or electronic notifications. </a:t>
            </a:r>
          </a:p>
        </p:txBody>
      </p:sp>
      <p:sp>
        <p:nvSpPr>
          <p:cNvPr id="4" name="Slide Number Placeholder 3"/>
          <p:cNvSpPr>
            <a:spLocks noGrp="1"/>
          </p:cNvSpPr>
          <p:nvPr>
            <p:ph type="sldNum" sz="quarter" idx="5"/>
          </p:nvPr>
        </p:nvSpPr>
        <p:spPr/>
        <p:txBody>
          <a:bodyPr/>
          <a:lstStyle/>
          <a:p>
            <a:fld id="{A9521105-A36F-4F31-A1A3-988E338F375D}" type="slidenum">
              <a:rPr lang="en-US" smtClean="0"/>
              <a:t>12</a:t>
            </a:fld>
            <a:endParaRPr lang="en-US"/>
          </a:p>
        </p:txBody>
      </p:sp>
    </p:spTree>
    <p:extLst>
      <p:ext uri="{BB962C8B-B14F-4D97-AF65-F5344CB8AC3E}">
        <p14:creationId xmlns:p14="http://schemas.microsoft.com/office/powerpoint/2010/main" val="376039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do a couple of case scenarios to test your knowledge.</a:t>
            </a:r>
            <a:r>
              <a:rPr lang="en-US" sz="1200" spc="-45" dirty="0">
                <a:cs typeface="Calibri"/>
              </a:rPr>
              <a:t> You </a:t>
            </a:r>
            <a:r>
              <a:rPr lang="en-US" sz="1200" dirty="0">
                <a:cs typeface="Calibri"/>
              </a:rPr>
              <a:t>are</a:t>
            </a:r>
            <a:r>
              <a:rPr lang="en-US" sz="1200" spc="-50" dirty="0">
                <a:cs typeface="Calibri"/>
              </a:rPr>
              <a:t> </a:t>
            </a:r>
            <a:r>
              <a:rPr lang="en-US" sz="1200" dirty="0">
                <a:cs typeface="Calibri"/>
              </a:rPr>
              <a:t>a</a:t>
            </a:r>
            <a:r>
              <a:rPr lang="en-US" sz="1200" spc="-50" dirty="0">
                <a:cs typeface="Calibri"/>
              </a:rPr>
              <a:t> </a:t>
            </a:r>
            <a:r>
              <a:rPr lang="en-US" sz="1200" dirty="0">
                <a:cs typeface="Calibri"/>
              </a:rPr>
              <a:t>nurse</a:t>
            </a:r>
            <a:r>
              <a:rPr lang="en-US" sz="1200" spc="-60" dirty="0">
                <a:cs typeface="Calibri"/>
              </a:rPr>
              <a:t> </a:t>
            </a:r>
            <a:r>
              <a:rPr lang="en-US" sz="1200" dirty="0">
                <a:cs typeface="Calibri"/>
              </a:rPr>
              <a:t>working</a:t>
            </a:r>
            <a:r>
              <a:rPr lang="en-US" sz="1200" spc="-65" dirty="0">
                <a:cs typeface="Calibri"/>
              </a:rPr>
              <a:t> </a:t>
            </a:r>
            <a:r>
              <a:rPr lang="en-US" sz="1200" dirty="0">
                <a:cs typeface="Calibri"/>
              </a:rPr>
              <a:t>the evening shift at a long-term care facility. A new resident reports</a:t>
            </a:r>
            <a:r>
              <a:rPr lang="en-US" sz="1200" spc="-55" dirty="0">
                <a:cs typeface="Calibri"/>
              </a:rPr>
              <a:t> </a:t>
            </a:r>
            <a:r>
              <a:rPr lang="en-US" sz="1200" dirty="0">
                <a:cs typeface="Calibri"/>
              </a:rPr>
              <a:t>a</a:t>
            </a:r>
            <a:r>
              <a:rPr lang="en-US" sz="1200" spc="-50" dirty="0">
                <a:cs typeface="Calibri"/>
              </a:rPr>
              <a:t> </a:t>
            </a:r>
            <a:r>
              <a:rPr lang="en-US" sz="1200" dirty="0">
                <a:cs typeface="Calibri"/>
              </a:rPr>
              <a:t>cough</a:t>
            </a:r>
            <a:r>
              <a:rPr lang="en-US" sz="1200" spc="-50" dirty="0">
                <a:cs typeface="Calibri"/>
              </a:rPr>
              <a:t> </a:t>
            </a:r>
            <a:r>
              <a:rPr lang="en-US" sz="1200" dirty="0">
                <a:cs typeface="Calibri"/>
              </a:rPr>
              <a:t>with</a:t>
            </a:r>
            <a:r>
              <a:rPr lang="en-US" sz="1200" spc="-60" dirty="0">
                <a:cs typeface="Calibri"/>
              </a:rPr>
              <a:t> </a:t>
            </a:r>
            <a:r>
              <a:rPr lang="en-US" sz="1200" spc="-20" dirty="0">
                <a:cs typeface="Calibri"/>
              </a:rPr>
              <a:t>blood-</a:t>
            </a:r>
            <a:r>
              <a:rPr lang="en-US" sz="1200" spc="-10" dirty="0">
                <a:cs typeface="Calibri"/>
              </a:rPr>
              <a:t>streaked </a:t>
            </a:r>
            <a:r>
              <a:rPr lang="en-US" sz="1200" dirty="0">
                <a:cs typeface="Calibri"/>
              </a:rPr>
              <a:t>sputum</a:t>
            </a:r>
            <a:r>
              <a:rPr lang="en-US" sz="1200" spc="-50" dirty="0">
                <a:cs typeface="Calibri"/>
              </a:rPr>
              <a:t> </a:t>
            </a:r>
            <a:r>
              <a:rPr lang="en-US" sz="1200" dirty="0">
                <a:cs typeface="Calibri"/>
              </a:rPr>
              <a:t>for</a:t>
            </a:r>
            <a:r>
              <a:rPr lang="en-US" sz="1200" spc="-50" dirty="0">
                <a:cs typeface="Calibri"/>
              </a:rPr>
              <a:t> </a:t>
            </a:r>
            <a:r>
              <a:rPr lang="en-US" sz="1200" dirty="0">
                <a:cs typeface="Calibri"/>
              </a:rPr>
              <a:t>almost</a:t>
            </a:r>
            <a:r>
              <a:rPr lang="en-US" sz="1200" spc="-75" dirty="0">
                <a:cs typeface="Calibri"/>
              </a:rPr>
              <a:t> </a:t>
            </a:r>
            <a:r>
              <a:rPr lang="en-US" sz="1200" dirty="0">
                <a:cs typeface="Calibri"/>
              </a:rPr>
              <a:t>two</a:t>
            </a:r>
            <a:r>
              <a:rPr lang="en-US" sz="1200" spc="-55" dirty="0">
                <a:cs typeface="Calibri"/>
              </a:rPr>
              <a:t> </a:t>
            </a:r>
            <a:r>
              <a:rPr lang="en-US" sz="1200" dirty="0">
                <a:cs typeface="Calibri"/>
              </a:rPr>
              <a:t>months</a:t>
            </a:r>
            <a:r>
              <a:rPr lang="en-US" sz="1200" spc="-65" dirty="0">
                <a:cs typeface="Calibri"/>
              </a:rPr>
              <a:t> </a:t>
            </a:r>
            <a:r>
              <a:rPr lang="en-US" sz="1200" dirty="0">
                <a:cs typeface="Calibri"/>
              </a:rPr>
              <a:t>with</a:t>
            </a:r>
            <a:r>
              <a:rPr lang="en-US" sz="1200" spc="-55" dirty="0">
                <a:cs typeface="Calibri"/>
              </a:rPr>
              <a:t> </a:t>
            </a:r>
            <a:r>
              <a:rPr lang="en-US" sz="1200" dirty="0">
                <a:cs typeface="Calibri"/>
              </a:rPr>
              <a:t>night</a:t>
            </a:r>
            <a:r>
              <a:rPr lang="en-US" sz="1200" spc="-60" dirty="0">
                <a:cs typeface="Calibri"/>
              </a:rPr>
              <a:t> </a:t>
            </a:r>
            <a:r>
              <a:rPr lang="en-US" sz="1200" dirty="0">
                <a:cs typeface="Calibri"/>
              </a:rPr>
              <a:t>sweats</a:t>
            </a:r>
            <a:r>
              <a:rPr lang="en-US" sz="1200" spc="-55" dirty="0">
                <a:cs typeface="Calibri"/>
              </a:rPr>
              <a:t> </a:t>
            </a:r>
            <a:r>
              <a:rPr lang="en-US" sz="1200" dirty="0">
                <a:cs typeface="Calibri"/>
              </a:rPr>
              <a:t>and</a:t>
            </a:r>
            <a:r>
              <a:rPr lang="en-US" sz="1200" spc="-55" dirty="0">
                <a:cs typeface="Calibri"/>
              </a:rPr>
              <a:t> </a:t>
            </a:r>
            <a:r>
              <a:rPr lang="en-US" sz="1200" spc="-25" dirty="0">
                <a:cs typeface="Calibri"/>
              </a:rPr>
              <a:t>an </a:t>
            </a:r>
            <a:r>
              <a:rPr lang="en-US" sz="1200" spc="-10" dirty="0">
                <a:cs typeface="Calibri"/>
              </a:rPr>
              <a:t>unintended</a:t>
            </a:r>
            <a:r>
              <a:rPr lang="en-US" sz="1200" spc="-50" dirty="0">
                <a:cs typeface="Calibri"/>
              </a:rPr>
              <a:t> </a:t>
            </a:r>
            <a:r>
              <a:rPr lang="en-US" sz="1200" spc="-10" dirty="0">
                <a:cs typeface="Calibri"/>
              </a:rPr>
              <a:t>20-</a:t>
            </a:r>
            <a:r>
              <a:rPr lang="en-US" sz="1200" dirty="0">
                <a:cs typeface="Calibri"/>
              </a:rPr>
              <a:t>lb</a:t>
            </a:r>
            <a:r>
              <a:rPr lang="en-US" sz="1200" spc="-40" dirty="0">
                <a:cs typeface="Calibri"/>
              </a:rPr>
              <a:t> </a:t>
            </a:r>
            <a:r>
              <a:rPr lang="en-US" sz="1200" dirty="0">
                <a:cs typeface="Calibri"/>
              </a:rPr>
              <a:t>weight</a:t>
            </a:r>
            <a:r>
              <a:rPr lang="en-US" sz="1200" spc="-55" dirty="0">
                <a:cs typeface="Calibri"/>
              </a:rPr>
              <a:t> </a:t>
            </a:r>
            <a:r>
              <a:rPr lang="en-US" sz="1200" dirty="0">
                <a:cs typeface="Calibri"/>
              </a:rPr>
              <a:t>loss.</a:t>
            </a:r>
            <a:r>
              <a:rPr lang="en-US" sz="1200" spc="-55" dirty="0">
                <a:cs typeface="Calibri"/>
              </a:rPr>
              <a:t> </a:t>
            </a:r>
            <a:r>
              <a:rPr lang="en-US" sz="1200" spc="-45" dirty="0">
                <a:cs typeface="Calibri"/>
              </a:rPr>
              <a:t>You</a:t>
            </a:r>
            <a:r>
              <a:rPr lang="en-US" sz="1200" spc="-35" dirty="0">
                <a:cs typeface="Calibri"/>
              </a:rPr>
              <a:t> </a:t>
            </a:r>
            <a:r>
              <a:rPr lang="en-US" sz="1200" dirty="0">
                <a:cs typeface="Calibri"/>
              </a:rPr>
              <a:t>suspect</a:t>
            </a:r>
            <a:r>
              <a:rPr lang="en-US" sz="1200" spc="-50" dirty="0">
                <a:cs typeface="Calibri"/>
              </a:rPr>
              <a:t> </a:t>
            </a:r>
            <a:r>
              <a:rPr lang="en-US" sz="1200" spc="-10" dirty="0">
                <a:cs typeface="Calibri"/>
              </a:rPr>
              <a:t>tuberculosis</a:t>
            </a:r>
            <a:r>
              <a:rPr lang="en-US" sz="1200" spc="-60" dirty="0">
                <a:cs typeface="Calibri"/>
              </a:rPr>
              <a:t> </a:t>
            </a:r>
            <a:r>
              <a:rPr lang="en-US" sz="1200" spc="-10" dirty="0">
                <a:cs typeface="Calibri"/>
              </a:rPr>
              <a:t>(TB). </a:t>
            </a:r>
            <a:r>
              <a:rPr lang="en-US" sz="1200" dirty="0">
                <a:cs typeface="Calibri"/>
              </a:rPr>
              <a:t>What</a:t>
            </a:r>
            <a:r>
              <a:rPr lang="en-US" sz="1200" spc="-45" dirty="0">
                <a:cs typeface="Calibri"/>
              </a:rPr>
              <a:t> </a:t>
            </a:r>
            <a:r>
              <a:rPr lang="en-US" sz="1200" dirty="0">
                <a:cs typeface="Calibri"/>
              </a:rPr>
              <a:t>type</a:t>
            </a:r>
            <a:r>
              <a:rPr lang="en-US" sz="1200" spc="-50" dirty="0">
                <a:cs typeface="Calibri"/>
              </a:rPr>
              <a:t> </a:t>
            </a:r>
            <a:r>
              <a:rPr lang="en-US" sz="1200" dirty="0">
                <a:cs typeface="Calibri"/>
              </a:rPr>
              <a:t>of</a:t>
            </a:r>
            <a:r>
              <a:rPr lang="en-US" sz="1200" spc="-35" dirty="0">
                <a:cs typeface="Calibri"/>
              </a:rPr>
              <a:t> </a:t>
            </a:r>
            <a:r>
              <a:rPr lang="en-US" sz="1200" spc="-10" dirty="0">
                <a:cs typeface="Calibri"/>
              </a:rPr>
              <a:t>precautions</a:t>
            </a:r>
            <a:r>
              <a:rPr lang="en-US" sz="1200" spc="-60" dirty="0">
                <a:cs typeface="Calibri"/>
              </a:rPr>
              <a:t> </a:t>
            </a:r>
            <a:r>
              <a:rPr lang="en-US" sz="1200" dirty="0">
                <a:cs typeface="Calibri"/>
              </a:rPr>
              <a:t>would</a:t>
            </a:r>
            <a:r>
              <a:rPr lang="en-US" sz="1200" spc="-30" dirty="0">
                <a:cs typeface="Calibri"/>
              </a:rPr>
              <a:t> </a:t>
            </a:r>
            <a:r>
              <a:rPr lang="en-US" sz="1200" dirty="0">
                <a:cs typeface="Calibri"/>
              </a:rPr>
              <a:t>be</a:t>
            </a:r>
            <a:r>
              <a:rPr lang="en-US" sz="1200" spc="-40" dirty="0">
                <a:cs typeface="Calibri"/>
              </a:rPr>
              <a:t> </a:t>
            </a:r>
            <a:r>
              <a:rPr lang="en-US" sz="1200" spc="-10" dirty="0">
                <a:cs typeface="Calibri"/>
              </a:rPr>
              <a:t>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correct answer is C, Airborne Isolation Precautions. A surgical type face mask should be placed on the patient and he should be moved to a negative-pressure room as soon as possible. If an AIIR is not immediately available, you should be promptly placed in a private room while awaiting the AIIR. Staff caring for the patient must wear appropriate respiratory protection such as an N95 respirator or PAPR.</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A9521105-A36F-4F31-A1A3-988E338F375D}" type="slidenum">
              <a:rPr lang="en-US" smtClean="0"/>
              <a:t>17</a:t>
            </a:fld>
            <a:endParaRPr lang="en-US"/>
          </a:p>
        </p:txBody>
      </p:sp>
    </p:spTree>
    <p:extLst>
      <p:ext uri="{BB962C8B-B14F-4D97-AF65-F5344CB8AC3E}">
        <p14:creationId xmlns:p14="http://schemas.microsoft.com/office/powerpoint/2010/main" val="216623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In this next example, A</a:t>
            </a:r>
            <a:r>
              <a:rPr lang="en-US" sz="1200" spc="-55" dirty="0">
                <a:cs typeface="Calibri"/>
              </a:rPr>
              <a:t> </a:t>
            </a:r>
            <a:r>
              <a:rPr lang="en-US" sz="1200" dirty="0">
                <a:cs typeface="Calibri"/>
              </a:rPr>
              <a:t>resident has become symptomatic with</a:t>
            </a:r>
            <a:r>
              <a:rPr lang="en-US" sz="1200" spc="-50" dirty="0">
                <a:cs typeface="Calibri"/>
              </a:rPr>
              <a:t> </a:t>
            </a:r>
            <a:r>
              <a:rPr lang="en-US" sz="1200" spc="-55" dirty="0">
                <a:cs typeface="Calibri"/>
              </a:rPr>
              <a:t>fever, </a:t>
            </a:r>
            <a:r>
              <a:rPr lang="en-US" sz="1200" dirty="0">
                <a:cs typeface="Calibri"/>
              </a:rPr>
              <a:t>cough,</a:t>
            </a:r>
            <a:r>
              <a:rPr lang="en-US" sz="1200" spc="-50" dirty="0">
                <a:cs typeface="Calibri"/>
              </a:rPr>
              <a:t> </a:t>
            </a:r>
            <a:r>
              <a:rPr lang="en-US" sz="1200" dirty="0">
                <a:cs typeface="Calibri"/>
              </a:rPr>
              <a:t>and</a:t>
            </a:r>
            <a:r>
              <a:rPr lang="en-US" sz="1200" spc="-55" dirty="0">
                <a:cs typeface="Calibri"/>
              </a:rPr>
              <a:t> </a:t>
            </a:r>
            <a:r>
              <a:rPr lang="en-US" sz="1200" dirty="0">
                <a:cs typeface="Calibri"/>
              </a:rPr>
              <a:t>body</a:t>
            </a:r>
            <a:r>
              <a:rPr lang="en-US" sz="1200" spc="-45" dirty="0">
                <a:cs typeface="Calibri"/>
              </a:rPr>
              <a:t> </a:t>
            </a:r>
            <a:r>
              <a:rPr lang="en-US" sz="1200" dirty="0">
                <a:cs typeface="Calibri"/>
              </a:rPr>
              <a:t>aches</a:t>
            </a:r>
            <a:r>
              <a:rPr lang="en-US" sz="1200" spc="-65" dirty="0">
                <a:cs typeface="Calibri"/>
              </a:rPr>
              <a:t> </a:t>
            </a:r>
            <a:r>
              <a:rPr lang="en-US" sz="1200" dirty="0">
                <a:cs typeface="Calibri"/>
              </a:rPr>
              <a:t>for</a:t>
            </a:r>
            <a:r>
              <a:rPr lang="en-US" sz="1200" spc="-50" dirty="0">
                <a:cs typeface="Calibri"/>
              </a:rPr>
              <a:t> </a:t>
            </a:r>
            <a:r>
              <a:rPr lang="en-US" sz="1200" dirty="0">
                <a:cs typeface="Calibri"/>
              </a:rPr>
              <a:t>two</a:t>
            </a:r>
            <a:r>
              <a:rPr lang="en-US" sz="1200" spc="-55" dirty="0">
                <a:cs typeface="Calibri"/>
              </a:rPr>
              <a:t> </a:t>
            </a:r>
            <a:r>
              <a:rPr lang="en-US" sz="1200" dirty="0">
                <a:cs typeface="Calibri"/>
              </a:rPr>
              <a:t>days.</a:t>
            </a:r>
            <a:r>
              <a:rPr lang="en-US" sz="1200" spc="-55" dirty="0">
                <a:cs typeface="Calibri"/>
              </a:rPr>
              <a:t> </a:t>
            </a:r>
            <a:r>
              <a:rPr lang="en-US" sz="1200" spc="-25" dirty="0">
                <a:cs typeface="Calibri"/>
              </a:rPr>
              <a:t>She </a:t>
            </a:r>
            <a:r>
              <a:rPr lang="en-US" sz="1200" dirty="0">
                <a:cs typeface="Calibri"/>
              </a:rPr>
              <a:t>tests</a:t>
            </a:r>
            <a:r>
              <a:rPr lang="en-US" sz="1200" spc="-75" dirty="0">
                <a:cs typeface="Calibri"/>
              </a:rPr>
              <a:t> </a:t>
            </a:r>
            <a:r>
              <a:rPr lang="en-US" sz="1200" dirty="0">
                <a:cs typeface="Calibri"/>
              </a:rPr>
              <a:t>positive</a:t>
            </a:r>
            <a:r>
              <a:rPr lang="en-US" sz="1200" spc="-55" dirty="0">
                <a:cs typeface="Calibri"/>
              </a:rPr>
              <a:t> </a:t>
            </a:r>
            <a:r>
              <a:rPr lang="en-US" sz="1200" dirty="0">
                <a:cs typeface="Calibri"/>
              </a:rPr>
              <a:t>for</a:t>
            </a:r>
            <a:r>
              <a:rPr lang="en-US" sz="1200" spc="-55" dirty="0">
                <a:cs typeface="Calibri"/>
              </a:rPr>
              <a:t> </a:t>
            </a:r>
            <a:r>
              <a:rPr lang="en-US" sz="1200" dirty="0">
                <a:cs typeface="Calibri"/>
              </a:rPr>
              <a:t>seasonal</a:t>
            </a:r>
            <a:r>
              <a:rPr lang="en-US" sz="1200" spc="-55" dirty="0">
                <a:cs typeface="Calibri"/>
              </a:rPr>
              <a:t> </a:t>
            </a:r>
            <a:r>
              <a:rPr lang="en-US" sz="1200" spc="-10" dirty="0">
                <a:cs typeface="Calibri"/>
              </a:rPr>
              <a:t>influenza.</a:t>
            </a:r>
            <a:r>
              <a:rPr lang="en-US" sz="1200" spc="-65" dirty="0">
                <a:cs typeface="Calibri"/>
              </a:rPr>
              <a:t> </a:t>
            </a:r>
            <a:r>
              <a:rPr lang="en-US" sz="1200" dirty="0">
                <a:cs typeface="Calibri"/>
              </a:rPr>
              <a:t>What</a:t>
            </a:r>
            <a:r>
              <a:rPr lang="en-US" sz="1200" spc="-60" dirty="0">
                <a:cs typeface="Calibri"/>
              </a:rPr>
              <a:t> </a:t>
            </a:r>
            <a:r>
              <a:rPr lang="en-US" sz="1200" dirty="0">
                <a:cs typeface="Calibri"/>
              </a:rPr>
              <a:t>type</a:t>
            </a:r>
            <a:r>
              <a:rPr lang="en-US" sz="1200" spc="-60" dirty="0">
                <a:cs typeface="Calibri"/>
              </a:rPr>
              <a:t> </a:t>
            </a:r>
            <a:r>
              <a:rPr lang="en-US" sz="1200" dirty="0">
                <a:cs typeface="Calibri"/>
              </a:rPr>
              <a:t>of</a:t>
            </a:r>
            <a:r>
              <a:rPr lang="en-US" sz="1200" spc="-50" dirty="0">
                <a:cs typeface="Calibri"/>
              </a:rPr>
              <a:t> </a:t>
            </a:r>
            <a:r>
              <a:rPr lang="en-US" sz="1200" spc="-10" dirty="0">
                <a:cs typeface="Calibri"/>
              </a:rPr>
              <a:t>precautions </a:t>
            </a:r>
            <a:r>
              <a:rPr lang="en-US" sz="1200" dirty="0">
                <a:cs typeface="Calibri"/>
              </a:rPr>
              <a:t>would</a:t>
            </a:r>
            <a:r>
              <a:rPr lang="en-US" sz="1200" spc="-55" dirty="0">
                <a:cs typeface="Calibri"/>
              </a:rPr>
              <a:t> </a:t>
            </a:r>
            <a:r>
              <a:rPr lang="en-US" sz="1200" dirty="0">
                <a:cs typeface="Calibri"/>
              </a:rPr>
              <a:t>be</a:t>
            </a:r>
            <a:r>
              <a:rPr lang="en-US" sz="1200" spc="-50" dirty="0">
                <a:cs typeface="Calibri"/>
              </a:rPr>
              <a:t> </a:t>
            </a:r>
            <a:r>
              <a:rPr lang="en-US" sz="1200" spc="-10" dirty="0">
                <a:cs typeface="Calibri"/>
              </a:rPr>
              <a:t>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correct answer is B, Droplet Precautions. These precautions need to be instituted before lab confirmation of illness. Some facilities have enhanced or extended Droplet Precautions, but all should be based on the Droplet Precautions concepts we covered in this module. This includes health care personnel wearing a surgical-type face mask when coming into close contact with the patient, use of a private room and limiting movement within the facility. </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A9521105-A36F-4F31-A1A3-988E338F375D}" type="slidenum">
              <a:rPr lang="en-US" smtClean="0"/>
              <a:t>18</a:t>
            </a:fld>
            <a:endParaRPr lang="en-US"/>
          </a:p>
        </p:txBody>
      </p:sp>
    </p:spTree>
    <p:extLst>
      <p:ext uri="{BB962C8B-B14F-4D97-AF65-F5344CB8AC3E}">
        <p14:creationId xmlns:p14="http://schemas.microsoft.com/office/powerpoint/2010/main" val="327680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last example, </a:t>
            </a:r>
            <a:r>
              <a:rPr lang="en-US" sz="1200" spc="-45" dirty="0">
                <a:cs typeface="Calibri"/>
              </a:rPr>
              <a:t>You</a:t>
            </a:r>
            <a:r>
              <a:rPr lang="en-US" sz="1200" spc="-55" dirty="0">
                <a:cs typeface="Calibri"/>
              </a:rPr>
              <a:t> </a:t>
            </a:r>
            <a:r>
              <a:rPr lang="en-US" sz="1200" dirty="0">
                <a:cs typeface="Calibri"/>
              </a:rPr>
              <a:t>are</a:t>
            </a:r>
            <a:r>
              <a:rPr lang="en-US" sz="1200" spc="-60" dirty="0">
                <a:cs typeface="Calibri"/>
              </a:rPr>
              <a:t> </a:t>
            </a:r>
            <a:r>
              <a:rPr lang="en-US" sz="1200" dirty="0">
                <a:cs typeface="Calibri"/>
              </a:rPr>
              <a:t>assisting</a:t>
            </a:r>
            <a:r>
              <a:rPr lang="en-US" sz="1200" spc="-75" dirty="0">
                <a:cs typeface="Calibri"/>
              </a:rPr>
              <a:t> </a:t>
            </a:r>
            <a:r>
              <a:rPr lang="en-US" sz="1200" dirty="0">
                <a:cs typeface="Calibri"/>
              </a:rPr>
              <a:t>in</a:t>
            </a:r>
            <a:r>
              <a:rPr lang="en-US" sz="1200" spc="-65" dirty="0">
                <a:cs typeface="Calibri"/>
              </a:rPr>
              <a:t> </a:t>
            </a:r>
            <a:r>
              <a:rPr lang="en-US" sz="1200" dirty="0">
                <a:cs typeface="Calibri"/>
              </a:rPr>
              <a:t>the</a:t>
            </a:r>
            <a:r>
              <a:rPr lang="en-US" sz="1200" spc="-55" dirty="0">
                <a:cs typeface="Calibri"/>
              </a:rPr>
              <a:t> </a:t>
            </a:r>
            <a:r>
              <a:rPr lang="en-US" sz="1200" dirty="0">
                <a:cs typeface="Calibri"/>
              </a:rPr>
              <a:t>admissions</a:t>
            </a:r>
            <a:r>
              <a:rPr lang="en-US" sz="1200" spc="-80" dirty="0">
                <a:cs typeface="Calibri"/>
              </a:rPr>
              <a:t> </a:t>
            </a:r>
            <a:r>
              <a:rPr lang="en-US" sz="1200" dirty="0">
                <a:cs typeface="Calibri"/>
              </a:rPr>
              <a:t>process</a:t>
            </a:r>
            <a:r>
              <a:rPr lang="en-US" sz="1200" spc="-65" dirty="0">
                <a:cs typeface="Calibri"/>
              </a:rPr>
              <a:t> </a:t>
            </a:r>
            <a:r>
              <a:rPr lang="en-US" sz="1200" dirty="0">
                <a:cs typeface="Calibri"/>
              </a:rPr>
              <a:t>for</a:t>
            </a:r>
            <a:r>
              <a:rPr lang="en-US" sz="1200" spc="-60" dirty="0">
                <a:cs typeface="Calibri"/>
              </a:rPr>
              <a:t> </a:t>
            </a:r>
            <a:r>
              <a:rPr lang="en-US" sz="1200" dirty="0">
                <a:cs typeface="Calibri"/>
              </a:rPr>
              <a:t>a</a:t>
            </a:r>
            <a:r>
              <a:rPr lang="en-US" sz="1200" spc="-70" dirty="0">
                <a:cs typeface="Calibri"/>
              </a:rPr>
              <a:t> </a:t>
            </a:r>
            <a:r>
              <a:rPr lang="en-US" sz="1200" dirty="0">
                <a:cs typeface="Calibri"/>
              </a:rPr>
              <a:t>patient</a:t>
            </a:r>
            <a:r>
              <a:rPr lang="en-US" sz="1200" spc="-65" dirty="0">
                <a:cs typeface="Calibri"/>
              </a:rPr>
              <a:t> </a:t>
            </a:r>
            <a:r>
              <a:rPr lang="en-US" sz="1200" spc="-10" dirty="0">
                <a:cs typeface="Calibri"/>
              </a:rPr>
              <a:t>being </a:t>
            </a:r>
            <a:r>
              <a:rPr lang="en-US" sz="1200" dirty="0">
                <a:cs typeface="Calibri"/>
              </a:rPr>
              <a:t>admitted to your skilled nursing facility.</a:t>
            </a:r>
            <a:r>
              <a:rPr lang="en-US" sz="1200" spc="-70" dirty="0">
                <a:cs typeface="Calibri"/>
              </a:rPr>
              <a:t> You notice that the resident has a </a:t>
            </a:r>
            <a:r>
              <a:rPr lang="en-US" sz="1200" spc="-10" dirty="0">
                <a:cs typeface="Calibri"/>
              </a:rPr>
              <a:t>large </a:t>
            </a:r>
            <a:r>
              <a:rPr lang="en-US" sz="1200" dirty="0">
                <a:cs typeface="Calibri"/>
              </a:rPr>
              <a:t>draining</a:t>
            </a:r>
            <a:r>
              <a:rPr lang="en-US" sz="1200" spc="-95" dirty="0">
                <a:cs typeface="Calibri"/>
              </a:rPr>
              <a:t> </a:t>
            </a:r>
            <a:r>
              <a:rPr lang="en-US" sz="1200" dirty="0">
                <a:cs typeface="Calibri"/>
              </a:rPr>
              <a:t>wound</a:t>
            </a:r>
            <a:r>
              <a:rPr lang="en-US" sz="1200" spc="-65" dirty="0">
                <a:cs typeface="Calibri"/>
              </a:rPr>
              <a:t> </a:t>
            </a:r>
            <a:r>
              <a:rPr lang="en-US" sz="1200" dirty="0">
                <a:cs typeface="Calibri"/>
              </a:rPr>
              <a:t>on</a:t>
            </a:r>
            <a:r>
              <a:rPr lang="en-US" sz="1200" spc="-70" dirty="0">
                <a:cs typeface="Calibri"/>
              </a:rPr>
              <a:t> </a:t>
            </a:r>
            <a:r>
              <a:rPr lang="en-US" sz="1200" dirty="0">
                <a:cs typeface="Calibri"/>
              </a:rPr>
              <a:t>his</a:t>
            </a:r>
            <a:r>
              <a:rPr lang="en-US" sz="1200" spc="-75" dirty="0">
                <a:cs typeface="Calibri"/>
              </a:rPr>
              <a:t> </a:t>
            </a:r>
            <a:r>
              <a:rPr lang="en-US" sz="1200" dirty="0">
                <a:cs typeface="Calibri"/>
              </a:rPr>
              <a:t>hip</a:t>
            </a:r>
            <a:r>
              <a:rPr lang="en-US" sz="1200" spc="-75" dirty="0">
                <a:cs typeface="Calibri"/>
              </a:rPr>
              <a:t> </a:t>
            </a:r>
            <a:r>
              <a:rPr lang="en-US" sz="1200" dirty="0">
                <a:cs typeface="Calibri"/>
              </a:rPr>
              <a:t>that’s</a:t>
            </a:r>
            <a:r>
              <a:rPr lang="en-US" sz="1200" spc="-85" dirty="0">
                <a:cs typeface="Calibri"/>
              </a:rPr>
              <a:t> </a:t>
            </a:r>
            <a:r>
              <a:rPr lang="en-US" sz="1200" dirty="0">
                <a:cs typeface="Calibri"/>
              </a:rPr>
              <a:t>difficult</a:t>
            </a:r>
            <a:r>
              <a:rPr lang="en-US" sz="1200" spc="-70" dirty="0">
                <a:cs typeface="Calibri"/>
              </a:rPr>
              <a:t> </a:t>
            </a:r>
            <a:r>
              <a:rPr lang="en-US" sz="1200" dirty="0">
                <a:cs typeface="Calibri"/>
              </a:rPr>
              <a:t>to</a:t>
            </a:r>
            <a:r>
              <a:rPr lang="en-US" sz="1200" spc="-75" dirty="0">
                <a:cs typeface="Calibri"/>
              </a:rPr>
              <a:t> </a:t>
            </a:r>
            <a:r>
              <a:rPr lang="en-US" sz="1200" dirty="0">
                <a:cs typeface="Calibri"/>
              </a:rPr>
              <a:t>keep</a:t>
            </a:r>
            <a:r>
              <a:rPr lang="en-US" sz="1200" spc="-85" dirty="0">
                <a:cs typeface="Calibri"/>
              </a:rPr>
              <a:t> </a:t>
            </a:r>
            <a:r>
              <a:rPr lang="en-US" sz="1200" spc="-10" dirty="0">
                <a:cs typeface="Calibri"/>
              </a:rPr>
              <a:t>covered</a:t>
            </a:r>
            <a:r>
              <a:rPr lang="en-US" sz="1200" spc="-60" dirty="0">
                <a:cs typeface="Calibri"/>
              </a:rPr>
              <a:t> </a:t>
            </a:r>
            <a:r>
              <a:rPr lang="en-US" sz="1200" spc="-25" dirty="0">
                <a:cs typeface="Calibri"/>
              </a:rPr>
              <a:t>and is </a:t>
            </a:r>
            <a:r>
              <a:rPr lang="en-US" sz="1200" dirty="0">
                <a:cs typeface="Calibri"/>
              </a:rPr>
              <a:t>draining</a:t>
            </a:r>
            <a:r>
              <a:rPr lang="en-US" sz="1200" spc="-75" dirty="0">
                <a:cs typeface="Calibri"/>
              </a:rPr>
              <a:t> </a:t>
            </a:r>
            <a:r>
              <a:rPr lang="en-US" sz="1200" dirty="0">
                <a:cs typeface="Calibri"/>
              </a:rPr>
              <a:t>onto</a:t>
            </a:r>
            <a:r>
              <a:rPr lang="en-US" sz="1200" spc="-55" dirty="0">
                <a:cs typeface="Calibri"/>
              </a:rPr>
              <a:t> </a:t>
            </a:r>
            <a:r>
              <a:rPr lang="en-US" sz="1200" dirty="0">
                <a:cs typeface="Calibri"/>
              </a:rPr>
              <a:t>his</a:t>
            </a:r>
            <a:r>
              <a:rPr lang="en-US" sz="1200" spc="-65" dirty="0">
                <a:cs typeface="Calibri"/>
              </a:rPr>
              <a:t> </a:t>
            </a:r>
            <a:r>
              <a:rPr lang="en-US" sz="1200" dirty="0">
                <a:cs typeface="Calibri"/>
              </a:rPr>
              <a:t>bed sheets.</a:t>
            </a:r>
            <a:r>
              <a:rPr lang="en-US" sz="1200" spc="-65" dirty="0">
                <a:cs typeface="Calibri"/>
              </a:rPr>
              <a:t> </a:t>
            </a:r>
            <a:r>
              <a:rPr lang="en-US" sz="1200" spc="-45" dirty="0">
                <a:cs typeface="Calibri"/>
              </a:rPr>
              <a:t>You</a:t>
            </a:r>
            <a:r>
              <a:rPr lang="en-US" sz="1200" spc="-55" dirty="0">
                <a:cs typeface="Calibri"/>
              </a:rPr>
              <a:t> </a:t>
            </a:r>
            <a:r>
              <a:rPr lang="en-US" sz="1200" dirty="0">
                <a:cs typeface="Calibri"/>
              </a:rPr>
              <a:t>confirm</a:t>
            </a:r>
            <a:r>
              <a:rPr lang="en-US" sz="1200" spc="-70" dirty="0">
                <a:cs typeface="Calibri"/>
              </a:rPr>
              <a:t> </a:t>
            </a:r>
            <a:r>
              <a:rPr lang="en-US" sz="1200" dirty="0">
                <a:cs typeface="Calibri"/>
              </a:rPr>
              <a:t>this</a:t>
            </a:r>
            <a:r>
              <a:rPr lang="en-US" sz="1200" spc="-65" dirty="0">
                <a:cs typeface="Calibri"/>
              </a:rPr>
              <a:t> </a:t>
            </a:r>
            <a:r>
              <a:rPr lang="en-US" sz="1200" dirty="0">
                <a:cs typeface="Calibri"/>
              </a:rPr>
              <a:t>and</a:t>
            </a:r>
            <a:r>
              <a:rPr lang="en-US" sz="1200" spc="-60" dirty="0">
                <a:cs typeface="Calibri"/>
              </a:rPr>
              <a:t> </a:t>
            </a:r>
            <a:r>
              <a:rPr lang="en-US" sz="1200" dirty="0">
                <a:cs typeface="Calibri"/>
              </a:rPr>
              <a:t>suggest</a:t>
            </a:r>
            <a:r>
              <a:rPr lang="en-US" sz="1200" spc="-70" dirty="0">
                <a:cs typeface="Calibri"/>
              </a:rPr>
              <a:t> </a:t>
            </a:r>
            <a:r>
              <a:rPr lang="en-US" sz="1200" dirty="0">
                <a:cs typeface="Calibri"/>
              </a:rPr>
              <a:t>to</a:t>
            </a:r>
            <a:r>
              <a:rPr lang="en-US" sz="1200" spc="-60" dirty="0">
                <a:cs typeface="Calibri"/>
              </a:rPr>
              <a:t> </a:t>
            </a:r>
            <a:r>
              <a:rPr lang="en-US" sz="1200" spc="-25" dirty="0">
                <a:cs typeface="Calibri"/>
              </a:rPr>
              <a:t>the </a:t>
            </a:r>
            <a:r>
              <a:rPr lang="en-US" sz="1200" dirty="0">
                <a:cs typeface="Calibri"/>
              </a:rPr>
              <a:t>nurse</a:t>
            </a:r>
            <a:r>
              <a:rPr lang="en-US" sz="1200" spc="-60" dirty="0">
                <a:cs typeface="Calibri"/>
              </a:rPr>
              <a:t> </a:t>
            </a:r>
            <a:r>
              <a:rPr lang="en-US" sz="1200" dirty="0">
                <a:cs typeface="Calibri"/>
              </a:rPr>
              <a:t>the</a:t>
            </a:r>
            <a:r>
              <a:rPr lang="en-US" sz="1200" spc="-70" dirty="0">
                <a:cs typeface="Calibri"/>
              </a:rPr>
              <a:t> </a:t>
            </a:r>
            <a:r>
              <a:rPr lang="en-US" sz="1200" dirty="0">
                <a:cs typeface="Calibri"/>
              </a:rPr>
              <a:t>patient</a:t>
            </a:r>
            <a:r>
              <a:rPr lang="en-US" sz="1200" spc="-65" dirty="0">
                <a:cs typeface="Calibri"/>
              </a:rPr>
              <a:t> </a:t>
            </a:r>
            <a:r>
              <a:rPr lang="en-US" sz="1200" dirty="0">
                <a:cs typeface="Calibri"/>
              </a:rPr>
              <a:t>be</a:t>
            </a:r>
            <a:r>
              <a:rPr lang="en-US" sz="1200" spc="-55" dirty="0">
                <a:cs typeface="Calibri"/>
              </a:rPr>
              <a:t> </a:t>
            </a:r>
            <a:r>
              <a:rPr lang="en-US" sz="1200" dirty="0">
                <a:cs typeface="Calibri"/>
              </a:rPr>
              <a:t>placed</a:t>
            </a:r>
            <a:r>
              <a:rPr lang="en-US" sz="1200" spc="-80" dirty="0">
                <a:cs typeface="Calibri"/>
              </a:rPr>
              <a:t> </a:t>
            </a:r>
            <a:r>
              <a:rPr lang="en-US" sz="1200" spc="-10" dirty="0">
                <a:cs typeface="Calibri"/>
              </a:rPr>
              <a:t>into: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correct answer is A, Contact Precautions. Contact Precautions should be considered when a patient has a draining, wound. It should also be considered for patients with uncontrollable diarrhea and other instances when the environment may become contaminated.</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A9521105-A36F-4F31-A1A3-988E338F375D}" type="slidenum">
              <a:rPr lang="en-US" smtClean="0"/>
              <a:t>19</a:t>
            </a:fld>
            <a:endParaRPr lang="en-US"/>
          </a:p>
        </p:txBody>
      </p:sp>
    </p:spTree>
    <p:extLst>
      <p:ext uri="{BB962C8B-B14F-4D97-AF65-F5344CB8AC3E}">
        <p14:creationId xmlns:p14="http://schemas.microsoft.com/office/powerpoint/2010/main" val="280900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Transmission-Based Precautions are used when a patient has a known infection, such as one that’s been laboratory-diagnosed, or a suspected infection while awaiting confirmation. Patients should be placed into precautions as soon as possible to prevent exposure to health care personnel and other patients. All health care personnel caring for patients in Transmission-Based Precautions should be aware of the correct PPE and work practices needed to provide care safely. Awareness of how diseases are spread is important for health care personnel. Finally, don’t forget to always use Standard Precautions along with any Transmission-Based Precautions needed for a patient.</a:t>
            </a:r>
          </a:p>
        </p:txBody>
      </p:sp>
      <p:sp>
        <p:nvSpPr>
          <p:cNvPr id="4" name="Slide Number Placeholder 3"/>
          <p:cNvSpPr>
            <a:spLocks noGrp="1"/>
          </p:cNvSpPr>
          <p:nvPr>
            <p:ph type="sldNum" sz="quarter" idx="5"/>
          </p:nvPr>
        </p:nvSpPr>
        <p:spPr/>
        <p:txBody>
          <a:bodyPr/>
          <a:lstStyle/>
          <a:p>
            <a:fld id="{A9521105-A36F-4F31-A1A3-988E338F375D}" type="slidenum">
              <a:rPr lang="en-US" smtClean="0"/>
              <a:t>20</a:t>
            </a:fld>
            <a:endParaRPr lang="en-US"/>
          </a:p>
        </p:txBody>
      </p:sp>
    </p:spTree>
    <p:extLst>
      <p:ext uri="{BB962C8B-B14F-4D97-AF65-F5344CB8AC3E}">
        <p14:creationId xmlns:p14="http://schemas.microsoft.com/office/powerpoint/2010/main" val="172157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viewing this module, you should be able to describe the different types of Transmission-Based Precautions; determine what types of practices and personal protective equipment or PPE would be appropriate based on the method of disease transmission; and apply this knowledge whether you work with patients at the bedside or support those who do.</a:t>
            </a:r>
          </a:p>
        </p:txBody>
      </p:sp>
      <p:sp>
        <p:nvSpPr>
          <p:cNvPr id="4" name="Slide Number Placeholder 3"/>
          <p:cNvSpPr>
            <a:spLocks noGrp="1"/>
          </p:cNvSpPr>
          <p:nvPr>
            <p:ph type="sldNum" sz="quarter" idx="5"/>
          </p:nvPr>
        </p:nvSpPr>
        <p:spPr/>
        <p:txBody>
          <a:bodyPr/>
          <a:lstStyle/>
          <a:p>
            <a:fld id="{A9521105-A36F-4F31-A1A3-988E338F375D}" type="slidenum">
              <a:rPr lang="en-US" smtClean="0"/>
              <a:t>2</a:t>
            </a:fld>
            <a:endParaRPr lang="en-US"/>
          </a:p>
        </p:txBody>
      </p:sp>
    </p:spTree>
    <p:extLst>
      <p:ext uri="{BB962C8B-B14F-4D97-AF65-F5344CB8AC3E}">
        <p14:creationId xmlns:p14="http://schemas.microsoft.com/office/powerpoint/2010/main" val="32957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into more detail about Transmission-Based Precautions it’s important to recall the definition of Standard Precautions. Standard Precautions are infection prevention practices that apply to all care activities, regardless of suspected or confirmed infection status. In contrast, Transmission-Based Precautions are added measures for infection prevention strategies to prevent the spread of specific diseases. Patients who have confirmed or suspected disease that can be spread beyond what Standard Precautions can prevent, should have Transmission-Based Precautions in place. Remember that Standard Precautions will always be used. This means that a patient could have a diagnosis of influenza and be in Droplet Precautions, but health care personnel will continue to follow Standard Precautions when performing a blood draw. For additional information on Standard Precaution, please view Personal Protective Equipment module 1, The Basics of Standard Precautions.</a:t>
            </a:r>
          </a:p>
        </p:txBody>
      </p:sp>
      <p:sp>
        <p:nvSpPr>
          <p:cNvPr id="4" name="Slide Number Placeholder 3"/>
          <p:cNvSpPr>
            <a:spLocks noGrp="1"/>
          </p:cNvSpPr>
          <p:nvPr>
            <p:ph type="sldNum" sz="quarter" idx="5"/>
          </p:nvPr>
        </p:nvSpPr>
        <p:spPr/>
        <p:txBody>
          <a:bodyPr/>
          <a:lstStyle/>
          <a:p>
            <a:fld id="{A9521105-A36F-4F31-A1A3-988E338F375D}" type="slidenum">
              <a:rPr lang="en-US" smtClean="0"/>
              <a:t>3</a:t>
            </a:fld>
            <a:endParaRPr lang="en-US"/>
          </a:p>
        </p:txBody>
      </p:sp>
    </p:spTree>
    <p:extLst>
      <p:ext uri="{BB962C8B-B14F-4D97-AF65-F5344CB8AC3E}">
        <p14:creationId xmlns:p14="http://schemas.microsoft.com/office/powerpoint/2010/main" val="11406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CDCs IPC guidelines are informed by the Healthcare Infection Control Practices Advisory Committee. Those guidelines inform policy and practices for infection control departments, health care epidemiologists, administrators, nurses and others who are responsible for developing, implementing and evaluating infection control programs for health care settings across the continuum of care. The 2007 HICPAC guidelines for Isolation Precautions can be accessed through the CDC website indicated on the slide shown.</a:t>
            </a:r>
          </a:p>
        </p:txBody>
      </p:sp>
      <p:sp>
        <p:nvSpPr>
          <p:cNvPr id="4" name="Slide Number Placeholder 3"/>
          <p:cNvSpPr>
            <a:spLocks noGrp="1"/>
          </p:cNvSpPr>
          <p:nvPr>
            <p:ph type="sldNum" sz="quarter" idx="5"/>
          </p:nvPr>
        </p:nvSpPr>
        <p:spPr/>
        <p:txBody>
          <a:bodyPr/>
          <a:lstStyle/>
          <a:p>
            <a:fld id="{A9521105-A36F-4F31-A1A3-988E338F375D}" type="slidenum">
              <a:rPr lang="en-US" smtClean="0"/>
              <a:t>4</a:t>
            </a:fld>
            <a:endParaRPr lang="en-US"/>
          </a:p>
        </p:txBody>
      </p:sp>
    </p:spTree>
    <p:extLst>
      <p:ext uri="{BB962C8B-B14F-4D97-AF65-F5344CB8AC3E}">
        <p14:creationId xmlns:p14="http://schemas.microsoft.com/office/powerpoint/2010/main" val="60356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types of Transmission-Based Precautions are listed here. We will go into greater detail in following slides. The Chain of Infection was discussed in the Standard Precautions module; here we’ll talk more about how different types of pathogens spread, and why different types of </a:t>
            </a:r>
            <a:r>
              <a:rPr lang="en-US" dirty="0" err="1"/>
              <a:t>TransmissionBased</a:t>
            </a:r>
            <a:r>
              <a:rPr lang="en-US" dirty="0"/>
              <a:t> Precautions are important. Contact Precautions refers to precautions used for diseases that can be transmitted during contact with the patient or patient’s environment. Other harmful microbes can be passed along by large respiratory droplets, requiring Droplet Precautions. And still others are passed along through the air and require Airborne Precaution Isolation – pathogens are very small and remain suspended in the air. Patients should be placed into appropriate precautions as soon as possible (i.e. while awaiting confirmation of a suspected diagnosis) to prevent unintended exposure to health care personnel and other patients, families and visitors.</a:t>
            </a:r>
          </a:p>
        </p:txBody>
      </p:sp>
      <p:sp>
        <p:nvSpPr>
          <p:cNvPr id="4" name="Slide Number Placeholder 3"/>
          <p:cNvSpPr>
            <a:spLocks noGrp="1"/>
          </p:cNvSpPr>
          <p:nvPr>
            <p:ph type="sldNum" sz="quarter" idx="5"/>
          </p:nvPr>
        </p:nvSpPr>
        <p:spPr/>
        <p:txBody>
          <a:bodyPr/>
          <a:lstStyle/>
          <a:p>
            <a:fld id="{A9521105-A36F-4F31-A1A3-988E338F375D}" type="slidenum">
              <a:rPr lang="en-US" smtClean="0"/>
              <a:t>5</a:t>
            </a:fld>
            <a:endParaRPr lang="en-US"/>
          </a:p>
        </p:txBody>
      </p:sp>
    </p:spTree>
    <p:extLst>
      <p:ext uri="{BB962C8B-B14F-4D97-AF65-F5344CB8AC3E}">
        <p14:creationId xmlns:p14="http://schemas.microsoft.com/office/powerpoint/2010/main" val="37481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Precautions are used when patients have an infection that can be spread by contact with the patient’s skin including mucous membranes, feces, vomit, urine, wound drainage or other body fluids. These are examples of coming into direct contact with the patient. Indirect contact occurs when health care personnel are in the patient’s environment or surroundings that may be contaminated. Contact with a patient’s surroundings may be overlooked as a means of spreading infection. Health care facilities will have policies and protocols that describe which specific diseases or conditions warrant Contact Precautions.</a:t>
            </a:r>
          </a:p>
          <a:p>
            <a:endParaRPr lang="en-US" dirty="0"/>
          </a:p>
          <a:p>
            <a:r>
              <a:rPr lang="en-US" dirty="0"/>
              <a:t>Patients with known or suspected infections caused by pathogens that can be passed by contact are placed into Contact Precautions. An example is </a:t>
            </a:r>
            <a:r>
              <a:rPr lang="en-US" dirty="0" err="1"/>
              <a:t>Clostridioides</a:t>
            </a:r>
            <a:r>
              <a:rPr lang="en-US" dirty="0"/>
              <a:t> difficile. Epidemiologically important pathogens include organisms that have resistance to first line antimicrobial therapy or have unusual resistance patterns to antibiotics. They are often difficult to treat. The decision to include specific pathogens might be facility-specific and you should review which pathogens are of particular concern within your health care setting. Patients that are at high risk of contaminating their environment, e.g. with fecal incontinence, uncontrolled wound drainage or other excretions or secretions, should be placed into Contact Precautions.</a:t>
            </a:r>
          </a:p>
        </p:txBody>
      </p:sp>
      <p:sp>
        <p:nvSpPr>
          <p:cNvPr id="4" name="Slide Number Placeholder 3"/>
          <p:cNvSpPr>
            <a:spLocks noGrp="1"/>
          </p:cNvSpPr>
          <p:nvPr>
            <p:ph type="sldNum" sz="quarter" idx="5"/>
          </p:nvPr>
        </p:nvSpPr>
        <p:spPr/>
        <p:txBody>
          <a:bodyPr/>
          <a:lstStyle/>
          <a:p>
            <a:fld id="{A9521105-A36F-4F31-A1A3-988E338F375D}" type="slidenum">
              <a:rPr lang="en-US" smtClean="0"/>
              <a:t>6</a:t>
            </a:fld>
            <a:endParaRPr lang="en-US"/>
          </a:p>
        </p:txBody>
      </p:sp>
    </p:spTree>
    <p:extLst>
      <p:ext uri="{BB962C8B-B14F-4D97-AF65-F5344CB8AC3E}">
        <p14:creationId xmlns:p14="http://schemas.microsoft.com/office/powerpoint/2010/main" val="283495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personnel caring for patients on Contact Precautions must wear a gown and gloves for all interactions that involve contact with the patient and the patient environment. PPE should be donned prior to room entry and doffed at the point of exit. For patients on Contact Precautions, a single-patient room is preferred. If two patients are being </a:t>
            </a:r>
            <a:r>
              <a:rPr lang="en-US" dirty="0" err="1"/>
              <a:t>cohorted</a:t>
            </a:r>
            <a:r>
              <a:rPr lang="en-US" dirty="0"/>
              <a:t>, or placed in a shared room with the same infection, this should be discussed with infection prevention and control personnel to understand potential risks. If patients are </a:t>
            </a:r>
            <a:r>
              <a:rPr lang="en-US" dirty="0" err="1"/>
              <a:t>cohorted</a:t>
            </a:r>
            <a:r>
              <a:rPr lang="en-US" dirty="0"/>
              <a:t>, PPE must be changed between the care of each patient. Donning and doffing of PPE was discussed in the Standard Precautions module; as a reminder, hand hygiene must always follow PPE removal.</a:t>
            </a:r>
          </a:p>
        </p:txBody>
      </p:sp>
      <p:sp>
        <p:nvSpPr>
          <p:cNvPr id="4" name="Slide Number Placeholder 3"/>
          <p:cNvSpPr>
            <a:spLocks noGrp="1"/>
          </p:cNvSpPr>
          <p:nvPr>
            <p:ph type="sldNum" sz="quarter" idx="5"/>
          </p:nvPr>
        </p:nvSpPr>
        <p:spPr/>
        <p:txBody>
          <a:bodyPr/>
          <a:lstStyle/>
          <a:p>
            <a:fld id="{A9521105-A36F-4F31-A1A3-988E338F375D}" type="slidenum">
              <a:rPr lang="en-US" smtClean="0"/>
              <a:t>7</a:t>
            </a:fld>
            <a:endParaRPr lang="en-US"/>
          </a:p>
        </p:txBody>
      </p:sp>
    </p:spTree>
    <p:extLst>
      <p:ext uri="{BB962C8B-B14F-4D97-AF65-F5344CB8AC3E}">
        <p14:creationId xmlns:p14="http://schemas.microsoft.com/office/powerpoint/2010/main" val="11445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Droplet Precautions are used to prevent the spread of pathogens that are passed through respiratory secretions and do not survive for long in transit. These droplets are relatively large particles that cannot travel though the air very far. They are transmitted through coughing, sneezing, and talking. Although a single-patient room is preferred, patients may be </a:t>
            </a:r>
            <a:r>
              <a:rPr lang="en-US" dirty="0" err="1"/>
              <a:t>cohorted</a:t>
            </a:r>
            <a:r>
              <a:rPr lang="en-US" dirty="0"/>
              <a:t> after consulting with infection prevention and control personnel. Maintaining a spatial separation of three feet or more and keeping curtains drawn between patients is recommended.</a:t>
            </a:r>
          </a:p>
          <a:p>
            <a:endParaRPr lang="en-US" dirty="0"/>
          </a:p>
          <a:p>
            <a:r>
              <a:rPr lang="en-US" dirty="0"/>
              <a:t>You may have seen a similar photo of a sneeze to demonstrate the distance and amount of secretions. We as health care personnel certainly hope that others can contain sneezing and coughing to prevent distribution of these secretions. As described in PPE Module 1, respiratory hygiene should be part of Standard Precautions. </a:t>
            </a:r>
          </a:p>
        </p:txBody>
      </p:sp>
      <p:sp>
        <p:nvSpPr>
          <p:cNvPr id="4" name="Slide Number Placeholder 3"/>
          <p:cNvSpPr>
            <a:spLocks noGrp="1"/>
          </p:cNvSpPr>
          <p:nvPr>
            <p:ph type="sldNum" sz="quarter" idx="5"/>
          </p:nvPr>
        </p:nvSpPr>
        <p:spPr/>
        <p:txBody>
          <a:bodyPr/>
          <a:lstStyle/>
          <a:p>
            <a:fld id="{A9521105-A36F-4F31-A1A3-988E338F375D}" type="slidenum">
              <a:rPr lang="en-US" smtClean="0"/>
              <a:t>8</a:t>
            </a:fld>
            <a:endParaRPr lang="en-US"/>
          </a:p>
        </p:txBody>
      </p:sp>
    </p:spTree>
    <p:extLst>
      <p:ext uri="{BB962C8B-B14F-4D97-AF65-F5344CB8AC3E}">
        <p14:creationId xmlns:p14="http://schemas.microsoft.com/office/powerpoint/2010/main" val="343123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personnel caring for patients on Droplet Precautions must wear a face mask for close patient contact, considered to be within six feet or less or in the room of the patient. Taking a blood pressure, listening to lung sounds and administering medication would all require staff to wear a face mask. A respirator or N95 face mask is NOT necessary but can be used for the care of a patient on Droplet Precautions. Remember, that you should continue to use Standard Precautions during patient care in addition to Droplet Precautions.</a:t>
            </a:r>
          </a:p>
          <a:p>
            <a:endParaRPr lang="en-US" dirty="0"/>
          </a:p>
          <a:p>
            <a:r>
              <a:rPr lang="en-US" dirty="0"/>
              <a:t>This includes handling items contaminated with the patient’s respiratory secretions. PPE, including the face mask, should be removed at the point of exit and not worn in corridors or when caring for other patients. For some infections, eye protection might be necessary as well (e.g. Influenza). Lastly, remember to perform hand hygiene using soap and water or alcohol-based hand rub after removing all PPE. </a:t>
            </a:r>
          </a:p>
        </p:txBody>
      </p:sp>
      <p:sp>
        <p:nvSpPr>
          <p:cNvPr id="4" name="Slide Number Placeholder 3"/>
          <p:cNvSpPr>
            <a:spLocks noGrp="1"/>
          </p:cNvSpPr>
          <p:nvPr>
            <p:ph type="sldNum" sz="quarter" idx="5"/>
          </p:nvPr>
        </p:nvSpPr>
        <p:spPr/>
        <p:txBody>
          <a:bodyPr/>
          <a:lstStyle/>
          <a:p>
            <a:fld id="{A9521105-A36F-4F31-A1A3-988E338F375D}" type="slidenum">
              <a:rPr lang="en-US" smtClean="0"/>
              <a:t>9</a:t>
            </a:fld>
            <a:endParaRPr lang="en-US"/>
          </a:p>
        </p:txBody>
      </p:sp>
    </p:spTree>
    <p:extLst>
      <p:ext uri="{BB962C8B-B14F-4D97-AF65-F5344CB8AC3E}">
        <p14:creationId xmlns:p14="http://schemas.microsoft.com/office/powerpoint/2010/main" val="360341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1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97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0357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Publications/OSHA3767.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ph.illinois.gov/content/dam/soi/en/web/idph/publications/idph/topics-and-services/prevention-wellness/patient-safety-quality/toolkit-for-implementing-ppe-mdros-092024.pdf" TargetMode="External"/><Relationship Id="rId5" Type="http://schemas.openxmlformats.org/officeDocument/2006/relationships/hyperlink" Target="http://www.cdc.gov/hicpac/pdf/isolation/isolation2007.pdf" TargetMode="External"/><Relationship Id="rId4" Type="http://schemas.openxmlformats.org/officeDocument/2006/relationships/hyperlink" Target="http://www.cdc.gov/hai/pdfs/ppe/ppe-sequence.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dc.gov/infection-control/hcp/basics/transmission-based-precautions.html"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389F7F1-06F2-4C6E-95DB-F9EE9DC3D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7999" cy="10287000"/>
          </a:xfrm>
          <a:prstGeom prst="rect">
            <a:avLst/>
          </a:prstGeom>
        </p:spPr>
      </p:pic>
      <p:sp>
        <p:nvSpPr>
          <p:cNvPr id="2" name="TextBox 1">
            <a:extLst>
              <a:ext uri="{FF2B5EF4-FFF2-40B4-BE49-F238E27FC236}">
                <a16:creationId xmlns:a16="http://schemas.microsoft.com/office/drawing/2014/main" id="{07C43535-DFCF-4061-AC5B-96B64FD8169E}"/>
              </a:ext>
            </a:extLst>
          </p:cNvPr>
          <p:cNvSpPr txBox="1"/>
          <p:nvPr/>
        </p:nvSpPr>
        <p:spPr>
          <a:xfrm>
            <a:off x="0" y="6057900"/>
            <a:ext cx="18288000" cy="2514600"/>
          </a:xfrm>
          <a:prstGeom prst="rect">
            <a:avLst/>
          </a:prstGeom>
          <a:noFill/>
        </p:spPr>
        <p:txBody>
          <a:bodyPr wrap="square" lIns="0" tIns="0" rIns="0" bIns="0" rtlCol="0">
            <a:noAutofit/>
          </a:bodyPr>
          <a:lstStyle/>
          <a:p>
            <a:pPr algn="ctr">
              <a:lnSpc>
                <a:spcPts val="6000"/>
              </a:lnSpc>
              <a:spcAft>
                <a:spcPts val="1800"/>
              </a:spcAft>
            </a:pPr>
            <a:r>
              <a:rPr lang="en-US" sz="6600" b="1" dirty="0">
                <a:solidFill>
                  <a:schemeClr val="bg1"/>
                </a:solidFill>
                <a:latin typeface="Arial" panose="020B0604020202020204" pitchFamily="34" charset="0"/>
                <a:cs typeface="Arial" panose="020B0604020202020204" pitchFamily="34" charset="0"/>
              </a:rPr>
              <a:t>Transmission-Based Precautions</a:t>
            </a:r>
          </a:p>
          <a:p>
            <a:pPr algn="ctr">
              <a:lnSpc>
                <a:spcPts val="6600"/>
              </a:lnSpc>
              <a:spcAft>
                <a:spcPts val="3000"/>
              </a:spcAft>
            </a:pPr>
            <a:r>
              <a:rPr lang="en-US" sz="7200" cap="all" spc="-200" dirty="0" err="1">
                <a:solidFill>
                  <a:srgbClr val="F58025"/>
                </a:solidFill>
                <a:latin typeface="Arial Black" panose="020B0A04020102020204" pitchFamily="34" charset="0"/>
                <a:cs typeface="Arial" panose="020B0604020202020204" pitchFamily="34" charset="0"/>
              </a:rPr>
              <a:t>Dupage</a:t>
            </a:r>
            <a:r>
              <a:rPr lang="en-US" sz="7200" cap="all" spc="-200" dirty="0">
                <a:solidFill>
                  <a:srgbClr val="F58025"/>
                </a:solidFill>
                <a:latin typeface="Arial Black" panose="020B0A04020102020204" pitchFamily="34" charset="0"/>
                <a:cs typeface="Arial" panose="020B0604020202020204" pitchFamily="34" charset="0"/>
              </a:rPr>
              <a:t> County Health Department</a:t>
            </a:r>
          </a:p>
        </p:txBody>
      </p:sp>
    </p:spTree>
    <p:extLst>
      <p:ext uri="{BB962C8B-B14F-4D97-AF65-F5344CB8AC3E}">
        <p14:creationId xmlns:p14="http://schemas.microsoft.com/office/powerpoint/2010/main" val="37879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4257F4-A904-8C7C-9ED5-86320ACA6001}"/>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AB6C18C-1924-83F3-A7A4-1C2E41C247DE}"/>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52FE4B8D-A847-440D-982A-62C52853FB1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Airborne Infection Isolation</a:t>
            </a:r>
          </a:p>
        </p:txBody>
      </p:sp>
      <p:sp>
        <p:nvSpPr>
          <p:cNvPr id="3" name="TextBox 2">
            <a:extLst>
              <a:ext uri="{FF2B5EF4-FFF2-40B4-BE49-F238E27FC236}">
                <a16:creationId xmlns:a16="http://schemas.microsoft.com/office/drawing/2014/main" id="{72AF5618-DDD6-81FB-5B46-C02D41E44D37}"/>
              </a:ext>
            </a:extLst>
          </p:cNvPr>
          <p:cNvSpPr txBox="1"/>
          <p:nvPr/>
        </p:nvSpPr>
        <p:spPr>
          <a:xfrm>
            <a:off x="822960" y="3025140"/>
            <a:ext cx="8930640" cy="5852160"/>
          </a:xfrm>
          <a:prstGeom prst="rect">
            <a:avLst/>
          </a:prstGeom>
          <a:noFill/>
        </p:spPr>
        <p:txBody>
          <a:bodyPr wrap="square" lIns="0" tIns="0" rIns="0" bIns="0" rtlCol="0">
            <a:noAutofit/>
          </a:bodyPr>
          <a:lstStyle/>
          <a:p>
            <a:pPr marL="584200" marR="5080" indent="-571500">
              <a:lnSpc>
                <a:spcPct val="100000"/>
              </a:lnSpc>
              <a:spcBef>
                <a:spcPts val="95"/>
              </a:spcBef>
              <a:buFont typeface="Arial" panose="020B0604020202020204" pitchFamily="34" charset="0"/>
              <a:buChar char="•"/>
            </a:pPr>
            <a:r>
              <a:rPr lang="en-US" sz="4400" spc="-10" dirty="0">
                <a:cs typeface="Calibri"/>
              </a:rPr>
              <a:t>Stops the spread of germs </a:t>
            </a:r>
            <a:r>
              <a:rPr lang="en-US" sz="4400" dirty="0">
                <a:cs typeface="Calibri"/>
              </a:rPr>
              <a:t>that</a:t>
            </a:r>
            <a:r>
              <a:rPr lang="en-US" sz="4400" spc="-80" dirty="0">
                <a:cs typeface="Calibri"/>
              </a:rPr>
              <a:t> </a:t>
            </a:r>
            <a:r>
              <a:rPr lang="en-US" sz="4400" dirty="0">
                <a:cs typeface="Calibri"/>
              </a:rPr>
              <a:t>are</a:t>
            </a:r>
            <a:r>
              <a:rPr lang="en-US" sz="4400" spc="-80" dirty="0">
                <a:cs typeface="Calibri"/>
              </a:rPr>
              <a:t> </a:t>
            </a:r>
            <a:r>
              <a:rPr lang="en-US" sz="4400" spc="-20" dirty="0">
                <a:cs typeface="Calibri"/>
              </a:rPr>
              <a:t>very </a:t>
            </a:r>
            <a:r>
              <a:rPr lang="en-US" sz="4400" dirty="0">
                <a:cs typeface="Calibri"/>
              </a:rPr>
              <a:t>small</a:t>
            </a:r>
            <a:r>
              <a:rPr lang="en-US" sz="4400" spc="-50" dirty="0">
                <a:cs typeface="Calibri"/>
              </a:rPr>
              <a:t> </a:t>
            </a:r>
            <a:r>
              <a:rPr lang="en-US" sz="4400" dirty="0">
                <a:cs typeface="Calibri"/>
              </a:rPr>
              <a:t>and</a:t>
            </a:r>
            <a:r>
              <a:rPr lang="en-US" sz="4400" spc="-40" dirty="0">
                <a:cs typeface="Calibri"/>
              </a:rPr>
              <a:t> stay </a:t>
            </a:r>
            <a:r>
              <a:rPr lang="en-US" sz="4400" dirty="0">
                <a:cs typeface="Calibri"/>
              </a:rPr>
              <a:t>in</a:t>
            </a:r>
            <a:r>
              <a:rPr lang="en-US" sz="4400" spc="-40" dirty="0">
                <a:cs typeface="Calibri"/>
              </a:rPr>
              <a:t> </a:t>
            </a:r>
            <a:r>
              <a:rPr lang="en-US" sz="4400" dirty="0">
                <a:cs typeface="Calibri"/>
              </a:rPr>
              <a:t>the</a:t>
            </a:r>
            <a:r>
              <a:rPr lang="en-US" sz="4400" spc="-40" dirty="0">
                <a:cs typeface="Calibri"/>
              </a:rPr>
              <a:t> </a:t>
            </a:r>
            <a:r>
              <a:rPr lang="en-US" sz="4400" dirty="0">
                <a:cs typeface="Calibri"/>
              </a:rPr>
              <a:t>air</a:t>
            </a:r>
            <a:r>
              <a:rPr lang="en-US" sz="4400" spc="-65" dirty="0">
                <a:cs typeface="Calibri"/>
              </a:rPr>
              <a:t> </a:t>
            </a:r>
            <a:r>
              <a:rPr lang="en-US" sz="4400" spc="-20" dirty="0">
                <a:cs typeface="Calibri"/>
              </a:rPr>
              <a:t>for long periods of time</a:t>
            </a:r>
            <a:endParaRPr lang="en-US" sz="4400" dirty="0">
              <a:cs typeface="Calibri"/>
            </a:endParaRPr>
          </a:p>
          <a:p>
            <a:pPr marL="12700" marR="23495"/>
            <a:endParaRPr lang="en-US" sz="4400" dirty="0">
              <a:cs typeface="Calibri"/>
            </a:endParaRPr>
          </a:p>
          <a:p>
            <a:pPr marL="584200" marR="23495" indent="-571500">
              <a:buFont typeface="Arial" panose="020B0604020202020204" pitchFamily="34" charset="0"/>
              <a:buChar char="•"/>
            </a:pPr>
            <a:r>
              <a:rPr lang="en-US" sz="4400" dirty="0">
                <a:cs typeface="Calibri"/>
              </a:rPr>
              <a:t>Examples</a:t>
            </a:r>
            <a:r>
              <a:rPr lang="en-US" sz="4400" spc="-90" dirty="0">
                <a:cs typeface="Calibri"/>
              </a:rPr>
              <a:t> </a:t>
            </a:r>
            <a:r>
              <a:rPr lang="en-US" sz="4400" dirty="0">
                <a:cs typeface="Calibri"/>
              </a:rPr>
              <a:t>include</a:t>
            </a:r>
            <a:r>
              <a:rPr lang="en-US" sz="4400" spc="-80" dirty="0">
                <a:cs typeface="Calibri"/>
              </a:rPr>
              <a:t> </a:t>
            </a:r>
            <a:r>
              <a:rPr lang="en-US" sz="4400" dirty="0">
                <a:cs typeface="Calibri"/>
              </a:rPr>
              <a:t>measles,</a:t>
            </a:r>
            <a:r>
              <a:rPr lang="en-US" sz="4400" spc="-75" dirty="0">
                <a:cs typeface="Calibri"/>
              </a:rPr>
              <a:t> </a:t>
            </a:r>
            <a:r>
              <a:rPr lang="en-US" sz="4400" i="1" dirty="0">
                <a:cs typeface="Calibri"/>
              </a:rPr>
              <a:t>M.</a:t>
            </a:r>
            <a:r>
              <a:rPr lang="en-US" sz="4400" i="1" spc="-85" dirty="0">
                <a:cs typeface="Calibri"/>
              </a:rPr>
              <a:t> </a:t>
            </a:r>
            <a:r>
              <a:rPr lang="en-US" sz="4400" i="1" dirty="0">
                <a:cs typeface="Calibri"/>
              </a:rPr>
              <a:t>tuberculosis</a:t>
            </a:r>
            <a:r>
              <a:rPr lang="en-US" sz="4400" dirty="0">
                <a:cs typeface="Calibri"/>
              </a:rPr>
              <a:t>,</a:t>
            </a:r>
            <a:r>
              <a:rPr lang="en-US" sz="4400" spc="-100" dirty="0">
                <a:cs typeface="Calibri"/>
              </a:rPr>
              <a:t> </a:t>
            </a:r>
            <a:r>
              <a:rPr lang="en-US" sz="4400" dirty="0">
                <a:cs typeface="Calibri"/>
              </a:rPr>
              <a:t>chicken</a:t>
            </a:r>
            <a:r>
              <a:rPr lang="en-US" sz="4400" spc="-95" dirty="0">
                <a:cs typeface="Calibri"/>
              </a:rPr>
              <a:t> </a:t>
            </a:r>
            <a:r>
              <a:rPr lang="en-US" sz="4400" spc="-25" dirty="0">
                <a:cs typeface="Calibri"/>
              </a:rPr>
              <a:t>pox </a:t>
            </a:r>
          </a:p>
          <a:p>
            <a:pPr marL="12700" marR="23495"/>
            <a:endParaRPr lang="en-US" sz="4400" spc="-10" dirty="0">
              <a:cs typeface="Calibri"/>
            </a:endParaRPr>
          </a:p>
          <a:p>
            <a:pPr marL="584200" marR="23495" indent="-571500">
              <a:buFont typeface="Arial" panose="020B0604020202020204" pitchFamily="34" charset="0"/>
              <a:buChar char="•"/>
            </a:pPr>
            <a:r>
              <a:rPr lang="en-US" sz="4400" spc="-10" dirty="0">
                <a:cs typeface="Calibri"/>
              </a:rPr>
              <a:t>Patient</a:t>
            </a:r>
            <a:r>
              <a:rPr lang="en-US" sz="4400" spc="-90" dirty="0">
                <a:cs typeface="Calibri"/>
              </a:rPr>
              <a:t> </a:t>
            </a:r>
            <a:r>
              <a:rPr lang="en-US" sz="4400" dirty="0">
                <a:cs typeface="Calibri"/>
              </a:rPr>
              <a:t>should be placed</a:t>
            </a:r>
            <a:r>
              <a:rPr lang="en-US" sz="4400" spc="-90" dirty="0">
                <a:cs typeface="Calibri"/>
              </a:rPr>
              <a:t> </a:t>
            </a:r>
            <a:r>
              <a:rPr lang="en-US" sz="4400" dirty="0">
                <a:cs typeface="Calibri"/>
              </a:rPr>
              <a:t>in</a:t>
            </a:r>
            <a:r>
              <a:rPr lang="en-US" sz="4400" spc="-85" dirty="0">
                <a:cs typeface="Calibri"/>
              </a:rPr>
              <a:t> </a:t>
            </a:r>
            <a:r>
              <a:rPr lang="en-US" sz="4400" dirty="0">
                <a:cs typeface="Calibri"/>
              </a:rPr>
              <a:t>a</a:t>
            </a:r>
            <a:r>
              <a:rPr lang="en-US" sz="4400" spc="-100" dirty="0">
                <a:cs typeface="Calibri"/>
              </a:rPr>
              <a:t> </a:t>
            </a:r>
            <a:r>
              <a:rPr lang="en-US" sz="4400" dirty="0">
                <a:cs typeface="Calibri"/>
              </a:rPr>
              <a:t>negative</a:t>
            </a:r>
            <a:r>
              <a:rPr lang="en-US" sz="4400" spc="-105" dirty="0">
                <a:cs typeface="Calibri"/>
              </a:rPr>
              <a:t> </a:t>
            </a:r>
            <a:r>
              <a:rPr lang="en-US" sz="4400" dirty="0">
                <a:cs typeface="Calibri"/>
              </a:rPr>
              <a:t>pressure</a:t>
            </a:r>
            <a:r>
              <a:rPr lang="en-US" sz="4400" spc="-65" dirty="0">
                <a:cs typeface="Calibri"/>
              </a:rPr>
              <a:t> </a:t>
            </a:r>
            <a:r>
              <a:rPr lang="en-US" sz="4400" dirty="0">
                <a:cs typeface="Calibri"/>
              </a:rPr>
              <a:t>isolation</a:t>
            </a:r>
            <a:r>
              <a:rPr lang="en-US" sz="4400" spc="-90" dirty="0">
                <a:cs typeface="Calibri"/>
              </a:rPr>
              <a:t> </a:t>
            </a:r>
            <a:r>
              <a:rPr lang="en-US" sz="4400" spc="-20" dirty="0">
                <a:cs typeface="Calibri"/>
              </a:rPr>
              <a:t>room. </a:t>
            </a:r>
            <a:endParaRPr lang="en-US" sz="44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B1B383E3-5853-794F-95C6-78E663443D5C}"/>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9D37A9C4-A42E-8A55-49B2-8624DD49714A}"/>
              </a:ext>
            </a:extLst>
          </p:cNvPr>
          <p:cNvPicPr>
            <a:picLocks noChangeAspect="1"/>
          </p:cNvPicPr>
          <p:nvPr/>
        </p:nvPicPr>
        <p:blipFill>
          <a:blip r:embed="rId4"/>
          <a:stretch>
            <a:fillRect/>
          </a:stretch>
        </p:blipFill>
        <p:spPr>
          <a:xfrm>
            <a:off x="13030200" y="2339340"/>
            <a:ext cx="4876800" cy="3581210"/>
          </a:xfrm>
          <a:prstGeom prst="rect">
            <a:avLst/>
          </a:prstGeom>
        </p:spPr>
      </p:pic>
      <p:pic>
        <p:nvPicPr>
          <p:cNvPr id="7" name="Picture 6">
            <a:extLst>
              <a:ext uri="{FF2B5EF4-FFF2-40B4-BE49-F238E27FC236}">
                <a16:creationId xmlns:a16="http://schemas.microsoft.com/office/drawing/2014/main" id="{8E8510BE-B514-356D-6719-530FDE9C793D}"/>
              </a:ext>
            </a:extLst>
          </p:cNvPr>
          <p:cNvPicPr>
            <a:picLocks noChangeAspect="1"/>
          </p:cNvPicPr>
          <p:nvPr/>
        </p:nvPicPr>
        <p:blipFill>
          <a:blip r:embed="rId5"/>
          <a:stretch>
            <a:fillRect/>
          </a:stretch>
        </p:blipFill>
        <p:spPr>
          <a:xfrm>
            <a:off x="11210708" y="5878932"/>
            <a:ext cx="3638983" cy="3661308"/>
          </a:xfrm>
          <a:prstGeom prst="rect">
            <a:avLst/>
          </a:prstGeom>
        </p:spPr>
      </p:pic>
    </p:spTree>
    <p:extLst>
      <p:ext uri="{BB962C8B-B14F-4D97-AF65-F5344CB8AC3E}">
        <p14:creationId xmlns:p14="http://schemas.microsoft.com/office/powerpoint/2010/main" val="265675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D4943-DFE2-7011-3B50-11F1A0DAD264}"/>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BB64C7FF-575B-636B-4AD1-93D5F86335CC}"/>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BA0247A5-4C61-F967-E4BB-B4737A3576A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PPE for Airborne Isolation Infection</a:t>
            </a:r>
          </a:p>
        </p:txBody>
      </p:sp>
      <p:sp>
        <p:nvSpPr>
          <p:cNvPr id="3" name="TextBox 2">
            <a:extLst>
              <a:ext uri="{FF2B5EF4-FFF2-40B4-BE49-F238E27FC236}">
                <a16:creationId xmlns:a16="http://schemas.microsoft.com/office/drawing/2014/main" id="{9263534A-C896-FFBE-6605-AB1467883CFE}"/>
              </a:ext>
            </a:extLst>
          </p:cNvPr>
          <p:cNvSpPr txBox="1"/>
          <p:nvPr/>
        </p:nvSpPr>
        <p:spPr>
          <a:xfrm>
            <a:off x="1219200" y="3025139"/>
            <a:ext cx="6263640" cy="5852160"/>
          </a:xfrm>
          <a:prstGeom prst="rect">
            <a:avLst/>
          </a:prstGeom>
          <a:noFill/>
        </p:spPr>
        <p:txBody>
          <a:bodyPr wrap="square" lIns="0" tIns="0" rIns="0" bIns="0" rtlCol="0">
            <a:noAutofit/>
          </a:bodyPr>
          <a:lstStyle/>
          <a:p>
            <a:pPr marL="584200" marR="5080" indent="-571500">
              <a:lnSpc>
                <a:spcPct val="100000"/>
              </a:lnSpc>
              <a:spcBef>
                <a:spcPts val="95"/>
              </a:spcBef>
              <a:buFont typeface="Arial" panose="020B0604020202020204" pitchFamily="34" charset="0"/>
              <a:buChar char="•"/>
            </a:pPr>
            <a:r>
              <a:rPr lang="en-US" sz="3600" spc="-10" dirty="0">
                <a:cs typeface="Calibri"/>
              </a:rPr>
              <a:t>Wear a more protective</a:t>
            </a:r>
            <a:r>
              <a:rPr lang="en-US" sz="3600" spc="-90" dirty="0">
                <a:cs typeface="Calibri"/>
              </a:rPr>
              <a:t> </a:t>
            </a:r>
            <a:r>
              <a:rPr lang="en-US" sz="3600" spc="-10" dirty="0">
                <a:cs typeface="Calibri"/>
              </a:rPr>
              <a:t>mask</a:t>
            </a:r>
            <a:r>
              <a:rPr lang="en-US" sz="3600" spc="-75" dirty="0">
                <a:cs typeface="Calibri"/>
              </a:rPr>
              <a:t> </a:t>
            </a:r>
            <a:r>
              <a:rPr lang="en-US" sz="3600" dirty="0">
                <a:cs typeface="Calibri"/>
              </a:rPr>
              <a:t>(e.g.</a:t>
            </a:r>
            <a:r>
              <a:rPr lang="en-US" sz="3600" spc="-90" dirty="0">
                <a:cs typeface="Calibri"/>
              </a:rPr>
              <a:t> </a:t>
            </a:r>
            <a:r>
              <a:rPr lang="en-US" sz="3600" dirty="0">
                <a:cs typeface="Calibri"/>
              </a:rPr>
              <a:t>N95)</a:t>
            </a:r>
            <a:r>
              <a:rPr lang="en-US" sz="3600" spc="-55" dirty="0">
                <a:cs typeface="Calibri"/>
              </a:rPr>
              <a:t> </a:t>
            </a:r>
            <a:r>
              <a:rPr lang="en-US" sz="3600" spc="-25" dirty="0">
                <a:cs typeface="Calibri"/>
              </a:rPr>
              <a:t>or </a:t>
            </a:r>
            <a:r>
              <a:rPr lang="en-US" sz="3600" dirty="0">
                <a:cs typeface="Calibri"/>
              </a:rPr>
              <a:t>powered</a:t>
            </a:r>
            <a:r>
              <a:rPr lang="en-US" sz="3600" spc="-75" dirty="0">
                <a:cs typeface="Calibri"/>
              </a:rPr>
              <a:t> </a:t>
            </a:r>
            <a:r>
              <a:rPr lang="en-US" sz="3600" dirty="0">
                <a:cs typeface="Calibri"/>
              </a:rPr>
              <a:t>air</a:t>
            </a:r>
            <a:r>
              <a:rPr lang="en-US" sz="3600" spc="-85" dirty="0">
                <a:cs typeface="Calibri"/>
              </a:rPr>
              <a:t> </a:t>
            </a:r>
            <a:r>
              <a:rPr lang="en-US" sz="3600" dirty="0">
                <a:cs typeface="Calibri"/>
              </a:rPr>
              <a:t>purifying</a:t>
            </a:r>
            <a:r>
              <a:rPr lang="en-US" sz="3600" spc="-40" dirty="0">
                <a:cs typeface="Calibri"/>
              </a:rPr>
              <a:t> </a:t>
            </a:r>
            <a:r>
              <a:rPr lang="en-US" sz="3600" spc="-10" dirty="0">
                <a:cs typeface="Calibri"/>
              </a:rPr>
              <a:t>respirator </a:t>
            </a:r>
            <a:r>
              <a:rPr lang="en-US" sz="3600" spc="-25" dirty="0">
                <a:cs typeface="Calibri"/>
              </a:rPr>
              <a:t>(PAPR)</a:t>
            </a:r>
            <a:r>
              <a:rPr lang="en-US" sz="3600" spc="-110" dirty="0">
                <a:cs typeface="Calibri"/>
              </a:rPr>
              <a:t> before entering the room</a:t>
            </a:r>
          </a:p>
          <a:p>
            <a:pPr marL="12700" marR="5080">
              <a:lnSpc>
                <a:spcPct val="100000"/>
              </a:lnSpc>
              <a:spcBef>
                <a:spcPts val="95"/>
              </a:spcBef>
            </a:pPr>
            <a:endParaRPr lang="en-US" sz="3600" dirty="0">
              <a:cs typeface="Calibri"/>
            </a:endParaRPr>
          </a:p>
          <a:p>
            <a:pPr marL="584200" marR="5080" indent="-571500">
              <a:lnSpc>
                <a:spcPct val="100000"/>
              </a:lnSpc>
              <a:spcBef>
                <a:spcPts val="95"/>
              </a:spcBef>
              <a:buFont typeface="Arial" panose="020B0604020202020204" pitchFamily="34" charset="0"/>
              <a:buChar char="•"/>
            </a:pPr>
            <a:r>
              <a:rPr lang="en-US" sz="3600" dirty="0">
                <a:cs typeface="Calibri"/>
              </a:rPr>
              <a:t>With</a:t>
            </a:r>
            <a:r>
              <a:rPr lang="en-US" sz="3600" spc="-50" dirty="0">
                <a:cs typeface="Calibri"/>
              </a:rPr>
              <a:t> </a:t>
            </a:r>
            <a:r>
              <a:rPr lang="en-US" sz="3600" dirty="0">
                <a:cs typeface="Calibri"/>
              </a:rPr>
              <a:t>a</a:t>
            </a:r>
            <a:r>
              <a:rPr lang="en-US" sz="3600" spc="-70" dirty="0">
                <a:cs typeface="Calibri"/>
              </a:rPr>
              <a:t> </a:t>
            </a:r>
            <a:r>
              <a:rPr lang="en-US" sz="3600" dirty="0">
                <a:cs typeface="Calibri"/>
              </a:rPr>
              <a:t>particulate</a:t>
            </a:r>
            <a:r>
              <a:rPr lang="en-US" sz="3600" spc="-50" dirty="0">
                <a:cs typeface="Calibri"/>
              </a:rPr>
              <a:t> </a:t>
            </a:r>
            <a:r>
              <a:rPr lang="en-US" sz="3600" spc="-10" dirty="0">
                <a:cs typeface="Calibri"/>
              </a:rPr>
              <a:t>respirator, </a:t>
            </a:r>
            <a:r>
              <a:rPr lang="en-US" sz="3600" dirty="0">
                <a:cs typeface="Calibri"/>
              </a:rPr>
              <a:t>perform</a:t>
            </a:r>
            <a:r>
              <a:rPr lang="en-US" sz="3600" spc="-60" dirty="0">
                <a:cs typeface="Calibri"/>
              </a:rPr>
              <a:t> </a:t>
            </a:r>
            <a:r>
              <a:rPr lang="en-US" sz="3600" dirty="0">
                <a:cs typeface="Calibri"/>
              </a:rPr>
              <a:t>a</a:t>
            </a:r>
            <a:r>
              <a:rPr lang="en-US" sz="3600" spc="-60" dirty="0">
                <a:cs typeface="Calibri"/>
              </a:rPr>
              <a:t> </a:t>
            </a:r>
            <a:r>
              <a:rPr lang="en-US" sz="3600" spc="-10" dirty="0">
                <a:cs typeface="Calibri"/>
              </a:rPr>
              <a:t>fit-</a:t>
            </a:r>
            <a:r>
              <a:rPr lang="en-US" sz="3600" dirty="0">
                <a:cs typeface="Calibri"/>
              </a:rPr>
              <a:t>check</a:t>
            </a:r>
            <a:r>
              <a:rPr lang="en-US" sz="3600" spc="-40" dirty="0">
                <a:cs typeface="Calibri"/>
              </a:rPr>
              <a:t> </a:t>
            </a:r>
            <a:r>
              <a:rPr lang="en-US" sz="3600" spc="-10" dirty="0">
                <a:cs typeface="Calibri"/>
              </a:rPr>
              <a:t>before </a:t>
            </a:r>
            <a:r>
              <a:rPr lang="en-US" sz="3600" dirty="0">
                <a:cs typeface="Calibri"/>
              </a:rPr>
              <a:t>entering</a:t>
            </a:r>
            <a:r>
              <a:rPr lang="en-US" sz="3600" spc="-65" dirty="0">
                <a:cs typeface="Calibri"/>
              </a:rPr>
              <a:t> </a:t>
            </a:r>
            <a:r>
              <a:rPr lang="en-US" sz="3600" dirty="0">
                <a:cs typeface="Calibri"/>
              </a:rPr>
              <a:t>an</a:t>
            </a:r>
            <a:r>
              <a:rPr lang="en-US" sz="3600" spc="-60" dirty="0">
                <a:cs typeface="Calibri"/>
              </a:rPr>
              <a:t> </a:t>
            </a:r>
            <a:r>
              <a:rPr lang="en-US" sz="3600" dirty="0">
                <a:cs typeface="Calibri"/>
              </a:rPr>
              <a:t>area</a:t>
            </a:r>
            <a:r>
              <a:rPr lang="en-US" sz="3600" spc="-70" dirty="0">
                <a:cs typeface="Calibri"/>
              </a:rPr>
              <a:t> </a:t>
            </a:r>
            <a:r>
              <a:rPr lang="en-US" sz="3600" dirty="0">
                <a:cs typeface="Calibri"/>
              </a:rPr>
              <a:t>where</a:t>
            </a:r>
            <a:r>
              <a:rPr lang="en-US" sz="3600" spc="-65" dirty="0">
                <a:cs typeface="Calibri"/>
              </a:rPr>
              <a:t> </a:t>
            </a:r>
            <a:r>
              <a:rPr lang="en-US" sz="3600" dirty="0">
                <a:cs typeface="Calibri"/>
              </a:rPr>
              <a:t>there</a:t>
            </a:r>
            <a:r>
              <a:rPr lang="en-US" sz="3600" spc="-70" dirty="0">
                <a:cs typeface="Calibri"/>
              </a:rPr>
              <a:t> </a:t>
            </a:r>
            <a:r>
              <a:rPr lang="en-US" sz="3600" spc="-25" dirty="0">
                <a:cs typeface="Calibri"/>
              </a:rPr>
              <a:t>may </a:t>
            </a:r>
            <a:r>
              <a:rPr lang="en-US" sz="3600" dirty="0">
                <a:cs typeface="Calibri"/>
              </a:rPr>
              <a:t>be</a:t>
            </a:r>
            <a:r>
              <a:rPr lang="en-US" sz="3600" spc="-50" dirty="0">
                <a:cs typeface="Calibri"/>
              </a:rPr>
              <a:t> </a:t>
            </a:r>
            <a:r>
              <a:rPr lang="en-US" sz="3600" dirty="0">
                <a:cs typeface="Calibri"/>
              </a:rPr>
              <a:t>airborne</a:t>
            </a:r>
            <a:r>
              <a:rPr lang="en-US" sz="3600" spc="-45" dirty="0">
                <a:cs typeface="Calibri"/>
              </a:rPr>
              <a:t> </a:t>
            </a:r>
            <a:r>
              <a:rPr lang="en-US" sz="3600" spc="-10" dirty="0">
                <a:cs typeface="Calibri"/>
              </a:rPr>
              <a:t>infectious</a:t>
            </a:r>
            <a:r>
              <a:rPr lang="en-US" sz="3600" spc="-40" dirty="0">
                <a:cs typeface="Calibri"/>
              </a:rPr>
              <a:t> </a:t>
            </a:r>
            <a:r>
              <a:rPr lang="en-US" sz="3600" spc="-10" dirty="0">
                <a:cs typeface="Calibri"/>
              </a:rPr>
              <a:t>disease</a:t>
            </a:r>
            <a:endParaRPr lang="en-US" sz="36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929BA48E-AD4E-1781-ED7B-C0380188067A}"/>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4" name="object 4">
            <a:extLst>
              <a:ext uri="{FF2B5EF4-FFF2-40B4-BE49-F238E27FC236}">
                <a16:creationId xmlns:a16="http://schemas.microsoft.com/office/drawing/2014/main" id="{E6AF14D8-7F78-DADF-C582-B8BAFBD8323E}"/>
              </a:ext>
            </a:extLst>
          </p:cNvPr>
          <p:cNvPicPr/>
          <p:nvPr/>
        </p:nvPicPr>
        <p:blipFill>
          <a:blip r:embed="rId4" cstate="print"/>
          <a:stretch>
            <a:fillRect/>
          </a:stretch>
        </p:blipFill>
        <p:spPr>
          <a:xfrm>
            <a:off x="9128760" y="2743199"/>
            <a:ext cx="5867400" cy="6134100"/>
          </a:xfrm>
          <a:prstGeom prst="rect">
            <a:avLst/>
          </a:prstGeom>
        </p:spPr>
      </p:pic>
      <p:sp>
        <p:nvSpPr>
          <p:cNvPr id="6" name="TextBox 5">
            <a:extLst>
              <a:ext uri="{FF2B5EF4-FFF2-40B4-BE49-F238E27FC236}">
                <a16:creationId xmlns:a16="http://schemas.microsoft.com/office/drawing/2014/main" id="{8656D4A5-3E64-E2E1-13A1-A181CF87F81E}"/>
              </a:ext>
            </a:extLst>
          </p:cNvPr>
          <p:cNvSpPr txBox="1"/>
          <p:nvPr/>
        </p:nvSpPr>
        <p:spPr>
          <a:xfrm>
            <a:off x="19050" y="8682986"/>
            <a:ext cx="9150824" cy="923330"/>
          </a:xfrm>
          <a:prstGeom prst="rect">
            <a:avLst/>
          </a:prstGeom>
          <a:noFill/>
        </p:spPr>
        <p:txBody>
          <a:bodyPr wrap="square">
            <a:spAutoFit/>
          </a:bodyPr>
          <a:lstStyle/>
          <a:p>
            <a:r>
              <a:rPr lang="en-US" dirty="0"/>
              <a:t>(Siegel JD et al., CDC Guidelines for Isolation Precaution, 2007; National Institute for Occupational Safety and Health. Hospital Respiratory Protection Program Toolkit 2015; Image Credited to Martin Levesque) </a:t>
            </a:r>
          </a:p>
        </p:txBody>
      </p:sp>
    </p:spTree>
    <p:extLst>
      <p:ext uri="{BB962C8B-B14F-4D97-AF65-F5344CB8AC3E}">
        <p14:creationId xmlns:p14="http://schemas.microsoft.com/office/powerpoint/2010/main" val="258854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2FB6EA-778E-D6E8-B973-63E66C4B1F11}"/>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50F66D6-57D2-D6B4-A11E-8D41CF70E4A5}"/>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7C8F87B3-7EDC-D8C2-8AEB-273D41296F4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Patient Transport</a:t>
            </a:r>
          </a:p>
        </p:txBody>
      </p:sp>
      <p:sp>
        <p:nvSpPr>
          <p:cNvPr id="3" name="TextBox 2">
            <a:extLst>
              <a:ext uri="{FF2B5EF4-FFF2-40B4-BE49-F238E27FC236}">
                <a16:creationId xmlns:a16="http://schemas.microsoft.com/office/drawing/2014/main" id="{1D63BD14-4A59-2FAF-E528-A5EE1310E28C}"/>
              </a:ext>
            </a:extLst>
          </p:cNvPr>
          <p:cNvSpPr txBox="1"/>
          <p:nvPr/>
        </p:nvSpPr>
        <p:spPr>
          <a:xfrm>
            <a:off x="822960" y="3025140"/>
            <a:ext cx="16642080" cy="5852160"/>
          </a:xfrm>
          <a:prstGeom prst="rect">
            <a:avLst/>
          </a:prstGeom>
          <a:noFill/>
        </p:spPr>
        <p:txBody>
          <a:bodyPr wrap="square" lIns="0" tIns="0" rIns="0" bIns="0" rtlCol="0">
            <a:noAutofit/>
          </a:bodyPr>
          <a:lstStyle/>
          <a:p>
            <a:pPr marL="12700">
              <a:lnSpc>
                <a:spcPct val="100000"/>
              </a:lnSpc>
              <a:spcBef>
                <a:spcPts val="95"/>
              </a:spcBef>
            </a:pPr>
            <a:r>
              <a:rPr lang="en-US" sz="4400" dirty="0">
                <a:cs typeface="Calibri"/>
              </a:rPr>
              <a:t>For</a:t>
            </a:r>
            <a:r>
              <a:rPr lang="en-US" sz="4400" spc="-75" dirty="0">
                <a:cs typeface="Calibri"/>
              </a:rPr>
              <a:t> </a:t>
            </a:r>
            <a:r>
              <a:rPr lang="en-US" sz="4400" dirty="0">
                <a:cs typeface="Calibri"/>
              </a:rPr>
              <a:t>all</a:t>
            </a:r>
            <a:r>
              <a:rPr lang="en-US" sz="4400" spc="-75" dirty="0">
                <a:cs typeface="Calibri"/>
              </a:rPr>
              <a:t> </a:t>
            </a:r>
            <a:r>
              <a:rPr lang="en-US" sz="4400" dirty="0">
                <a:cs typeface="Calibri"/>
              </a:rPr>
              <a:t>isolation</a:t>
            </a:r>
            <a:r>
              <a:rPr lang="en-US" sz="4400" spc="-50" dirty="0">
                <a:cs typeface="Calibri"/>
              </a:rPr>
              <a:t> </a:t>
            </a:r>
            <a:r>
              <a:rPr lang="en-US" sz="4400" spc="-10" dirty="0">
                <a:cs typeface="Calibri"/>
              </a:rPr>
              <a:t>types:</a:t>
            </a:r>
            <a:br>
              <a:rPr lang="en-US" sz="4400" spc="-10" dirty="0">
                <a:cs typeface="Calibri"/>
              </a:rPr>
            </a:br>
            <a:endParaRPr lang="en-US" sz="4400" dirty="0">
              <a:cs typeface="Calibri"/>
            </a:endParaRPr>
          </a:p>
          <a:p>
            <a:pPr marL="571500" indent="-571500">
              <a:buFont typeface="Arial" panose="020B0604020202020204" pitchFamily="34" charset="0"/>
              <a:buChar char="•"/>
            </a:pPr>
            <a:r>
              <a:rPr lang="en-US" sz="3600" b="1" dirty="0"/>
              <a:t>Limit patient movement:</a:t>
            </a:r>
            <a:r>
              <a:rPr lang="en-US" sz="3600" dirty="0"/>
              <a:t> Try to keep patients in their room as much as possible.</a:t>
            </a:r>
          </a:p>
          <a:p>
            <a:endParaRPr lang="en-US" sz="3600" b="1" dirty="0"/>
          </a:p>
          <a:p>
            <a:pPr marL="571500" indent="-571500">
              <a:buFont typeface="Arial" panose="020B0604020202020204" pitchFamily="34" charset="0"/>
              <a:buChar char="•"/>
            </a:pPr>
            <a:r>
              <a:rPr lang="en-US" sz="3600" b="1" dirty="0"/>
              <a:t>Cover infected areas:</a:t>
            </a:r>
            <a:r>
              <a:rPr lang="en-US" sz="3600" dirty="0"/>
              <a:t> Make sure any infected areas are covered.</a:t>
            </a:r>
          </a:p>
          <a:p>
            <a:endParaRPr lang="en-US" sz="3600" b="1" dirty="0"/>
          </a:p>
          <a:p>
            <a:pPr marL="571500" indent="-571500">
              <a:buFont typeface="Arial" panose="020B0604020202020204" pitchFamily="34" charset="0"/>
              <a:buChar char="•"/>
            </a:pPr>
            <a:r>
              <a:rPr lang="en-US" sz="3600" b="1" dirty="0"/>
              <a:t>No PPE in the hallway:</a:t>
            </a:r>
            <a:r>
              <a:rPr lang="en-US" sz="3600" dirty="0"/>
              <a:t> Healthcare staff should not wear PPE (gowns) when moving patients.</a:t>
            </a:r>
          </a:p>
          <a:p>
            <a:endParaRPr lang="en-US" sz="3600" b="1" dirty="0"/>
          </a:p>
          <a:p>
            <a:pPr marL="571500" indent="-571500">
              <a:buFont typeface="Arial" panose="020B0604020202020204" pitchFamily="34" charset="0"/>
              <a:buChar char="•"/>
            </a:pPr>
            <a:r>
              <a:rPr lang="en-US" sz="3600" b="1" dirty="0"/>
              <a:t>Good communication:</a:t>
            </a:r>
            <a:r>
              <a:rPr lang="en-US" sz="3600" dirty="0"/>
              <a:t> Make sure staff communicate when patients need to leave their room</a:t>
            </a:r>
          </a:p>
        </p:txBody>
      </p:sp>
      <p:pic>
        <p:nvPicPr>
          <p:cNvPr id="16" name="Picture 15" descr="A screenshot of a cell phone&#10;&#10;Description automatically generated">
            <a:extLst>
              <a:ext uri="{FF2B5EF4-FFF2-40B4-BE49-F238E27FC236}">
                <a16:creationId xmlns:a16="http://schemas.microsoft.com/office/drawing/2014/main" id="{F54670A1-2A08-49FB-44DE-95DF03B9AFF5}"/>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315829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B1562CB-6675-465B-9249-81E297F548C9}"/>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30D13B47-8154-4810-8C8B-F6D6787D3E4F}"/>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Enhanced Barrier Precautions</a:t>
            </a:r>
          </a:p>
        </p:txBody>
      </p:sp>
      <p:sp>
        <p:nvSpPr>
          <p:cNvPr id="3" name="TextBox 2">
            <a:extLst>
              <a:ext uri="{FF2B5EF4-FFF2-40B4-BE49-F238E27FC236}">
                <a16:creationId xmlns:a16="http://schemas.microsoft.com/office/drawing/2014/main" id="{14D6FD72-8573-4878-8C90-F42A6420922D}"/>
              </a:ext>
            </a:extLst>
          </p:cNvPr>
          <p:cNvSpPr txBox="1"/>
          <p:nvPr/>
        </p:nvSpPr>
        <p:spPr>
          <a:xfrm>
            <a:off x="822960" y="3025140"/>
            <a:ext cx="16642080" cy="5852160"/>
          </a:xfrm>
          <a:prstGeom prst="rect">
            <a:avLst/>
          </a:prstGeom>
          <a:noFill/>
        </p:spPr>
        <p:txBody>
          <a:bodyPr wrap="square" lIns="0" tIns="0" rIns="0" bIns="0" rtlCol="0">
            <a:noAutofit/>
          </a:bodyPr>
          <a:lstStyle/>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Use of gown and gloves during “high-contact” resident care activities. These are activities that increase the chance of germ transmission:</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Dressing</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Bathing/showering</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Transferring</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Providing hygiene</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Changing linens</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Changing briefs or assisting with toileting</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Device care or use: central line, urinary catheter, feeding tube, tracheostomy/ventilator</a:t>
            </a:r>
          </a:p>
          <a:p>
            <a:pPr marL="914400" lvl="1" indent="-457200">
              <a:spcAft>
                <a:spcPts val="1200"/>
              </a:spcAft>
              <a:buClr>
                <a:srgbClr val="F36A00"/>
              </a:buClr>
              <a:buFont typeface="Arial" panose="020B0604020202020204" pitchFamily="34" charset="0"/>
              <a:buChar char="•"/>
            </a:pPr>
            <a:r>
              <a:rPr lang="en-US" sz="2800" dirty="0">
                <a:latin typeface="Arial" panose="020B0604020202020204" pitchFamily="34" charset="0"/>
                <a:cs typeface="Arial" panose="020B0604020202020204" pitchFamily="34" charset="0"/>
              </a:rPr>
              <a:t>Wound care: any skin opening requiring a dressing</a:t>
            </a:r>
          </a:p>
          <a:p>
            <a:pPr marL="914400" lvl="1" indent="-457200">
              <a:spcAft>
                <a:spcPts val="1200"/>
              </a:spcAft>
              <a:buClr>
                <a:srgbClr val="F36A00"/>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1318289E-11F0-436C-9F44-C62A94C3A660}"/>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405100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3146CD-0812-8C36-E1A7-D4A93903A050}"/>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BA3CE2A8-5567-C1F1-6D18-30F8F5F0B58E}"/>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16AFE360-9EFE-F52E-1DC2-CDA397ED1D2C}"/>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Enhanced Barrier Precautions</a:t>
            </a:r>
          </a:p>
        </p:txBody>
      </p:sp>
      <p:sp>
        <p:nvSpPr>
          <p:cNvPr id="3" name="TextBox 2">
            <a:extLst>
              <a:ext uri="{FF2B5EF4-FFF2-40B4-BE49-F238E27FC236}">
                <a16:creationId xmlns:a16="http://schemas.microsoft.com/office/drawing/2014/main" id="{BDC0181E-37CF-2961-D07A-9AAA614DB79A}"/>
              </a:ext>
            </a:extLst>
          </p:cNvPr>
          <p:cNvSpPr txBox="1"/>
          <p:nvPr/>
        </p:nvSpPr>
        <p:spPr>
          <a:xfrm>
            <a:off x="822960" y="3009900"/>
            <a:ext cx="16642080" cy="5852160"/>
          </a:xfrm>
          <a:prstGeom prst="rect">
            <a:avLst/>
          </a:prstGeom>
          <a:noFill/>
        </p:spPr>
        <p:txBody>
          <a:bodyPr wrap="square" lIns="0" tIns="0" rIns="0" bIns="0" rtlCol="0">
            <a:noAutofit/>
          </a:bodyPr>
          <a:lstStyle/>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Who does this apply to?</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All residents who have any of the following:</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An infection or colonization with a drug-resistant germ when Contact Precautions aren't needed</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Wounds or medical devices like a central line, urinary catheter, feeding tube, or tracheostomy/ventilator, no matter if they have a drug-resistant germ or not</a:t>
            </a:r>
          </a:p>
        </p:txBody>
      </p:sp>
      <p:pic>
        <p:nvPicPr>
          <p:cNvPr id="16" name="Picture 15" descr="A screenshot of a cell phone&#10;&#10;Description automatically generated">
            <a:extLst>
              <a:ext uri="{FF2B5EF4-FFF2-40B4-BE49-F238E27FC236}">
                <a16:creationId xmlns:a16="http://schemas.microsoft.com/office/drawing/2014/main" id="{97E6583C-AF25-62BE-57D7-365E2E21A02B}"/>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78368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81E47C-2E42-C681-4972-491C0CFAFD34}"/>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94BC09EE-39D2-7C54-2C78-C5D998EDF921}"/>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4991BF77-A1FB-C614-93C0-BC576DE604F0}"/>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Enhanced Barrier Precautions</a:t>
            </a:r>
          </a:p>
        </p:txBody>
      </p:sp>
      <p:sp>
        <p:nvSpPr>
          <p:cNvPr id="3" name="TextBox 2">
            <a:extLst>
              <a:ext uri="{FF2B5EF4-FFF2-40B4-BE49-F238E27FC236}">
                <a16:creationId xmlns:a16="http://schemas.microsoft.com/office/drawing/2014/main" id="{8F844E06-C2A1-BA1E-0605-1481315AF3F0}"/>
              </a:ext>
            </a:extLst>
          </p:cNvPr>
          <p:cNvSpPr txBox="1"/>
          <p:nvPr/>
        </p:nvSpPr>
        <p:spPr>
          <a:xfrm>
            <a:off x="822960" y="3025140"/>
            <a:ext cx="16642080" cy="5852160"/>
          </a:xfrm>
          <a:prstGeom prst="rect">
            <a:avLst/>
          </a:prstGeom>
          <a:noFill/>
        </p:spPr>
        <p:txBody>
          <a:bodyPr wrap="square" lIns="0" tIns="0" rIns="0" bIns="0" rtlCol="0">
            <a:noAutofit/>
          </a:bodyPr>
          <a:lstStyle/>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Enhanced Barrier Precautions do NOT replace normal contact precautions</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If the resident has any of the following, they should remain on contact precautions until they are cleared from isolation:</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Acute diarrhea, draining wounds, or other places where bodily fluid leaking can’t be contained/covered </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Residents on Enhanced Barrier Precautions are allowed to leave the room and join group activities and dining</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Improves the quality of life for residents while keeping others safe</a:t>
            </a:r>
          </a:p>
        </p:txBody>
      </p:sp>
      <p:pic>
        <p:nvPicPr>
          <p:cNvPr id="16" name="Picture 15" descr="A screenshot of a cell phone&#10;&#10;Description automatically generated">
            <a:extLst>
              <a:ext uri="{FF2B5EF4-FFF2-40B4-BE49-F238E27FC236}">
                <a16:creationId xmlns:a16="http://schemas.microsoft.com/office/drawing/2014/main" id="{1B2BB833-B08E-EE4F-54F5-ACC8AA652872}"/>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257698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65067-5D98-05C4-5453-A68ED1AC1D79}"/>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50B5661-D6DE-7CDB-6CCD-30B76698E94F}"/>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D35ABCA8-BD4D-7AD8-5B3D-04EFBE0618C9}"/>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CDC Signage</a:t>
            </a:r>
          </a:p>
        </p:txBody>
      </p:sp>
      <p:sp>
        <p:nvSpPr>
          <p:cNvPr id="3" name="TextBox 2">
            <a:extLst>
              <a:ext uri="{FF2B5EF4-FFF2-40B4-BE49-F238E27FC236}">
                <a16:creationId xmlns:a16="http://schemas.microsoft.com/office/drawing/2014/main" id="{7594E583-4E89-B35D-4D34-48AD01CA0ACA}"/>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F6119CFF-D6C5-66B8-AFC7-585F0C6B9ABA}"/>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3697A92D-C1BC-1ACF-6B51-ED76DA68AFF3}"/>
              </a:ext>
            </a:extLst>
          </p:cNvPr>
          <p:cNvPicPr>
            <a:picLocks noChangeAspect="1"/>
          </p:cNvPicPr>
          <p:nvPr/>
        </p:nvPicPr>
        <p:blipFill>
          <a:blip r:embed="rId3"/>
          <a:stretch>
            <a:fillRect/>
          </a:stretch>
        </p:blipFill>
        <p:spPr>
          <a:xfrm>
            <a:off x="2773679" y="2260031"/>
            <a:ext cx="5638800" cy="7382377"/>
          </a:xfrm>
          <a:prstGeom prst="rect">
            <a:avLst/>
          </a:prstGeom>
        </p:spPr>
      </p:pic>
      <p:pic>
        <p:nvPicPr>
          <p:cNvPr id="7" name="Picture 6">
            <a:extLst>
              <a:ext uri="{FF2B5EF4-FFF2-40B4-BE49-F238E27FC236}">
                <a16:creationId xmlns:a16="http://schemas.microsoft.com/office/drawing/2014/main" id="{C60EEB30-F099-74A6-CB82-16CE46C30CAD}"/>
              </a:ext>
            </a:extLst>
          </p:cNvPr>
          <p:cNvPicPr>
            <a:picLocks noChangeAspect="1"/>
          </p:cNvPicPr>
          <p:nvPr/>
        </p:nvPicPr>
        <p:blipFill>
          <a:blip r:embed="rId4"/>
          <a:stretch>
            <a:fillRect/>
          </a:stretch>
        </p:blipFill>
        <p:spPr>
          <a:xfrm>
            <a:off x="8649998" y="2260031"/>
            <a:ext cx="5638799" cy="7373814"/>
          </a:xfrm>
          <a:prstGeom prst="rect">
            <a:avLst/>
          </a:prstGeom>
        </p:spPr>
      </p:pic>
    </p:spTree>
    <p:extLst>
      <p:ext uri="{BB962C8B-B14F-4D97-AF65-F5344CB8AC3E}">
        <p14:creationId xmlns:p14="http://schemas.microsoft.com/office/powerpoint/2010/main" val="83511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4B31A4-365E-6C84-F424-0393E3A9E9D5}"/>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5BE92B7-AD69-19E5-5ACD-96D1185C88B9}"/>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719F80A9-5C3A-6DF1-F968-341462BBE003}"/>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Scenario 1</a:t>
            </a:r>
          </a:p>
        </p:txBody>
      </p:sp>
      <p:sp>
        <p:nvSpPr>
          <p:cNvPr id="3" name="TextBox 2">
            <a:extLst>
              <a:ext uri="{FF2B5EF4-FFF2-40B4-BE49-F238E27FC236}">
                <a16:creationId xmlns:a16="http://schemas.microsoft.com/office/drawing/2014/main" id="{84A8D50E-9E2B-A991-A41F-520A564EE2D0}"/>
              </a:ext>
            </a:extLst>
          </p:cNvPr>
          <p:cNvSpPr txBox="1"/>
          <p:nvPr/>
        </p:nvSpPr>
        <p:spPr>
          <a:xfrm>
            <a:off x="822960" y="3025140"/>
            <a:ext cx="16642080" cy="5852160"/>
          </a:xfrm>
          <a:prstGeom prst="rect">
            <a:avLst/>
          </a:prstGeom>
          <a:noFill/>
        </p:spPr>
        <p:txBody>
          <a:bodyPr wrap="square" lIns="0" tIns="0" rIns="0" bIns="0" rtlCol="0">
            <a:noAutofit/>
          </a:bodyPr>
          <a:lstStyle/>
          <a:p>
            <a:pPr marL="12700" marR="5080">
              <a:lnSpc>
                <a:spcPct val="100000"/>
              </a:lnSpc>
              <a:spcBef>
                <a:spcPts val="100"/>
              </a:spcBef>
            </a:pPr>
            <a:r>
              <a:rPr lang="en-US" sz="3600" spc="-45" dirty="0">
                <a:cs typeface="Calibri"/>
              </a:rPr>
              <a:t>You </a:t>
            </a:r>
            <a:r>
              <a:rPr lang="en-US" sz="3600" dirty="0">
                <a:cs typeface="Calibri"/>
              </a:rPr>
              <a:t>are</a:t>
            </a:r>
            <a:r>
              <a:rPr lang="en-US" sz="3600" spc="-50" dirty="0">
                <a:cs typeface="Calibri"/>
              </a:rPr>
              <a:t> </a:t>
            </a:r>
            <a:r>
              <a:rPr lang="en-US" sz="3600" dirty="0">
                <a:cs typeface="Calibri"/>
              </a:rPr>
              <a:t>a</a:t>
            </a:r>
            <a:r>
              <a:rPr lang="en-US" sz="3600" spc="-50" dirty="0">
                <a:cs typeface="Calibri"/>
              </a:rPr>
              <a:t> </a:t>
            </a:r>
            <a:r>
              <a:rPr lang="en-US" sz="3600" dirty="0">
                <a:cs typeface="Calibri"/>
              </a:rPr>
              <a:t>nurse</a:t>
            </a:r>
            <a:r>
              <a:rPr lang="en-US" sz="3600" spc="-60" dirty="0">
                <a:cs typeface="Calibri"/>
              </a:rPr>
              <a:t> </a:t>
            </a:r>
            <a:r>
              <a:rPr lang="en-US" sz="3600" dirty="0">
                <a:cs typeface="Calibri"/>
              </a:rPr>
              <a:t>working</a:t>
            </a:r>
            <a:r>
              <a:rPr lang="en-US" sz="3600" spc="-65" dirty="0">
                <a:cs typeface="Calibri"/>
              </a:rPr>
              <a:t> </a:t>
            </a:r>
            <a:r>
              <a:rPr lang="en-US" sz="3600" dirty="0">
                <a:cs typeface="Calibri"/>
              </a:rPr>
              <a:t>the evening shift at a long-term care facility. A new resident reports</a:t>
            </a:r>
            <a:r>
              <a:rPr lang="en-US" sz="3600" spc="-55" dirty="0">
                <a:cs typeface="Calibri"/>
              </a:rPr>
              <a:t> </a:t>
            </a:r>
            <a:r>
              <a:rPr lang="en-US" sz="3600" dirty="0">
                <a:cs typeface="Calibri"/>
              </a:rPr>
              <a:t>a</a:t>
            </a:r>
            <a:r>
              <a:rPr lang="en-US" sz="3600" spc="-50" dirty="0">
                <a:cs typeface="Calibri"/>
              </a:rPr>
              <a:t> </a:t>
            </a:r>
            <a:r>
              <a:rPr lang="en-US" sz="3600" dirty="0">
                <a:cs typeface="Calibri"/>
              </a:rPr>
              <a:t>cough</a:t>
            </a:r>
            <a:r>
              <a:rPr lang="en-US" sz="3600" spc="-50" dirty="0">
                <a:cs typeface="Calibri"/>
              </a:rPr>
              <a:t> </a:t>
            </a:r>
            <a:r>
              <a:rPr lang="en-US" sz="3600" dirty="0">
                <a:cs typeface="Calibri"/>
              </a:rPr>
              <a:t>with</a:t>
            </a:r>
            <a:r>
              <a:rPr lang="en-US" sz="3600" spc="-60" dirty="0">
                <a:cs typeface="Calibri"/>
              </a:rPr>
              <a:t> </a:t>
            </a:r>
            <a:r>
              <a:rPr lang="en-US" sz="3600" spc="-20" dirty="0">
                <a:cs typeface="Calibri"/>
              </a:rPr>
              <a:t>blood-</a:t>
            </a:r>
            <a:r>
              <a:rPr lang="en-US" sz="3600" spc="-10" dirty="0">
                <a:cs typeface="Calibri"/>
              </a:rPr>
              <a:t>streaked </a:t>
            </a:r>
            <a:r>
              <a:rPr lang="en-US" sz="3600" dirty="0">
                <a:cs typeface="Calibri"/>
              </a:rPr>
              <a:t>sputum</a:t>
            </a:r>
            <a:r>
              <a:rPr lang="en-US" sz="3600" spc="-50" dirty="0">
                <a:cs typeface="Calibri"/>
              </a:rPr>
              <a:t> </a:t>
            </a:r>
            <a:r>
              <a:rPr lang="en-US" sz="3600" dirty="0">
                <a:cs typeface="Calibri"/>
              </a:rPr>
              <a:t>for</a:t>
            </a:r>
            <a:r>
              <a:rPr lang="en-US" sz="3600" spc="-50" dirty="0">
                <a:cs typeface="Calibri"/>
              </a:rPr>
              <a:t> </a:t>
            </a:r>
            <a:r>
              <a:rPr lang="en-US" sz="3600" dirty="0">
                <a:cs typeface="Calibri"/>
              </a:rPr>
              <a:t>almost</a:t>
            </a:r>
            <a:r>
              <a:rPr lang="en-US" sz="3600" spc="-75" dirty="0">
                <a:cs typeface="Calibri"/>
              </a:rPr>
              <a:t> </a:t>
            </a:r>
            <a:r>
              <a:rPr lang="en-US" sz="3600" dirty="0">
                <a:cs typeface="Calibri"/>
              </a:rPr>
              <a:t>two</a:t>
            </a:r>
            <a:r>
              <a:rPr lang="en-US" sz="3600" spc="-55" dirty="0">
                <a:cs typeface="Calibri"/>
              </a:rPr>
              <a:t> </a:t>
            </a:r>
            <a:r>
              <a:rPr lang="en-US" sz="3600" dirty="0">
                <a:cs typeface="Calibri"/>
              </a:rPr>
              <a:t>months</a:t>
            </a:r>
            <a:r>
              <a:rPr lang="en-US" sz="3600" spc="-65" dirty="0">
                <a:cs typeface="Calibri"/>
              </a:rPr>
              <a:t> </a:t>
            </a:r>
            <a:r>
              <a:rPr lang="en-US" sz="3600" dirty="0">
                <a:cs typeface="Calibri"/>
              </a:rPr>
              <a:t>with</a:t>
            </a:r>
            <a:r>
              <a:rPr lang="en-US" sz="3600" spc="-55" dirty="0">
                <a:cs typeface="Calibri"/>
              </a:rPr>
              <a:t> </a:t>
            </a:r>
            <a:r>
              <a:rPr lang="en-US" sz="3600" dirty="0">
                <a:cs typeface="Calibri"/>
              </a:rPr>
              <a:t>night</a:t>
            </a:r>
            <a:r>
              <a:rPr lang="en-US" sz="3600" spc="-60" dirty="0">
                <a:cs typeface="Calibri"/>
              </a:rPr>
              <a:t> </a:t>
            </a:r>
            <a:r>
              <a:rPr lang="en-US" sz="3600" dirty="0">
                <a:cs typeface="Calibri"/>
              </a:rPr>
              <a:t>sweats</a:t>
            </a:r>
            <a:r>
              <a:rPr lang="en-US" sz="3600" spc="-55" dirty="0">
                <a:cs typeface="Calibri"/>
              </a:rPr>
              <a:t> </a:t>
            </a:r>
            <a:r>
              <a:rPr lang="en-US" sz="3600" dirty="0">
                <a:cs typeface="Calibri"/>
              </a:rPr>
              <a:t>and</a:t>
            </a:r>
            <a:r>
              <a:rPr lang="en-US" sz="3600" spc="-55" dirty="0">
                <a:cs typeface="Calibri"/>
              </a:rPr>
              <a:t> </a:t>
            </a:r>
            <a:r>
              <a:rPr lang="en-US" sz="3600" spc="-25" dirty="0">
                <a:cs typeface="Calibri"/>
              </a:rPr>
              <a:t>an </a:t>
            </a:r>
            <a:r>
              <a:rPr lang="en-US" sz="3600" spc="-10" dirty="0">
                <a:cs typeface="Calibri"/>
              </a:rPr>
              <a:t>unintended</a:t>
            </a:r>
            <a:r>
              <a:rPr lang="en-US" sz="3600" spc="-50" dirty="0">
                <a:cs typeface="Calibri"/>
              </a:rPr>
              <a:t> </a:t>
            </a:r>
            <a:r>
              <a:rPr lang="en-US" sz="3600" spc="-10" dirty="0">
                <a:cs typeface="Calibri"/>
              </a:rPr>
              <a:t>20-</a:t>
            </a:r>
            <a:r>
              <a:rPr lang="en-US" sz="3600" dirty="0">
                <a:cs typeface="Calibri"/>
              </a:rPr>
              <a:t>lb</a:t>
            </a:r>
            <a:r>
              <a:rPr lang="en-US" sz="3600" spc="-40" dirty="0">
                <a:cs typeface="Calibri"/>
              </a:rPr>
              <a:t> </a:t>
            </a:r>
            <a:r>
              <a:rPr lang="en-US" sz="3600" dirty="0">
                <a:cs typeface="Calibri"/>
              </a:rPr>
              <a:t>weight</a:t>
            </a:r>
            <a:r>
              <a:rPr lang="en-US" sz="3600" spc="-55" dirty="0">
                <a:cs typeface="Calibri"/>
              </a:rPr>
              <a:t> </a:t>
            </a:r>
            <a:r>
              <a:rPr lang="en-US" sz="3600" dirty="0">
                <a:cs typeface="Calibri"/>
              </a:rPr>
              <a:t>loss.</a:t>
            </a:r>
            <a:r>
              <a:rPr lang="en-US" sz="3600" spc="-55" dirty="0">
                <a:cs typeface="Calibri"/>
              </a:rPr>
              <a:t> </a:t>
            </a:r>
            <a:r>
              <a:rPr lang="en-US" sz="3600" spc="-45" dirty="0">
                <a:cs typeface="Calibri"/>
              </a:rPr>
              <a:t>You</a:t>
            </a:r>
            <a:r>
              <a:rPr lang="en-US" sz="3600" spc="-35" dirty="0">
                <a:cs typeface="Calibri"/>
              </a:rPr>
              <a:t> </a:t>
            </a:r>
            <a:r>
              <a:rPr lang="en-US" sz="3600" dirty="0">
                <a:cs typeface="Calibri"/>
              </a:rPr>
              <a:t>suspect</a:t>
            </a:r>
            <a:r>
              <a:rPr lang="en-US" sz="3600" spc="-50" dirty="0">
                <a:cs typeface="Calibri"/>
              </a:rPr>
              <a:t> </a:t>
            </a:r>
            <a:r>
              <a:rPr lang="en-US" sz="3600" spc="-10" dirty="0">
                <a:cs typeface="Calibri"/>
              </a:rPr>
              <a:t>tuberculosis</a:t>
            </a:r>
            <a:r>
              <a:rPr lang="en-US" sz="3600" spc="-60" dirty="0">
                <a:cs typeface="Calibri"/>
              </a:rPr>
              <a:t> </a:t>
            </a:r>
            <a:r>
              <a:rPr lang="en-US" sz="3600" spc="-10" dirty="0">
                <a:cs typeface="Calibri"/>
              </a:rPr>
              <a:t>(TB). </a:t>
            </a:r>
            <a:r>
              <a:rPr lang="en-US" sz="3600" dirty="0">
                <a:cs typeface="Calibri"/>
              </a:rPr>
              <a:t>What</a:t>
            </a:r>
            <a:r>
              <a:rPr lang="en-US" sz="3600" spc="-45" dirty="0">
                <a:cs typeface="Calibri"/>
              </a:rPr>
              <a:t> </a:t>
            </a:r>
            <a:r>
              <a:rPr lang="en-US" sz="3600" dirty="0">
                <a:cs typeface="Calibri"/>
              </a:rPr>
              <a:t>type</a:t>
            </a:r>
            <a:r>
              <a:rPr lang="en-US" sz="3600" spc="-50" dirty="0">
                <a:cs typeface="Calibri"/>
              </a:rPr>
              <a:t> </a:t>
            </a:r>
            <a:r>
              <a:rPr lang="en-US" sz="3600" dirty="0">
                <a:cs typeface="Calibri"/>
              </a:rPr>
              <a:t>of</a:t>
            </a:r>
            <a:r>
              <a:rPr lang="en-US" sz="3600" spc="-35" dirty="0">
                <a:cs typeface="Calibri"/>
              </a:rPr>
              <a:t> </a:t>
            </a:r>
            <a:r>
              <a:rPr lang="en-US" sz="3600" spc="-10" dirty="0">
                <a:cs typeface="Calibri"/>
              </a:rPr>
              <a:t>precautions</a:t>
            </a:r>
            <a:r>
              <a:rPr lang="en-US" sz="3600" spc="-60" dirty="0">
                <a:cs typeface="Calibri"/>
              </a:rPr>
              <a:t> </a:t>
            </a:r>
            <a:r>
              <a:rPr lang="en-US" sz="3600" dirty="0">
                <a:cs typeface="Calibri"/>
              </a:rPr>
              <a:t>would</a:t>
            </a:r>
            <a:r>
              <a:rPr lang="en-US" sz="3600" spc="-30" dirty="0">
                <a:cs typeface="Calibri"/>
              </a:rPr>
              <a:t> </a:t>
            </a:r>
            <a:r>
              <a:rPr lang="en-US" sz="3600" dirty="0">
                <a:cs typeface="Calibri"/>
              </a:rPr>
              <a:t>be</a:t>
            </a:r>
            <a:r>
              <a:rPr lang="en-US" sz="3600" spc="-40" dirty="0">
                <a:cs typeface="Calibri"/>
              </a:rPr>
              <a:t> </a:t>
            </a:r>
            <a:r>
              <a:rPr lang="en-US" sz="3600" spc="-10" dirty="0">
                <a:cs typeface="Calibri"/>
              </a:rPr>
              <a:t>appropriate?</a:t>
            </a:r>
            <a:endParaRPr lang="en-US" sz="3600" dirty="0">
              <a:cs typeface="Calibri"/>
            </a:endParaRPr>
          </a:p>
          <a:p>
            <a:pPr>
              <a:lnSpc>
                <a:spcPct val="100000"/>
              </a:lnSpc>
              <a:spcBef>
                <a:spcPts val="40"/>
              </a:spcBef>
            </a:pPr>
            <a:endParaRPr lang="en-US" sz="3600" dirty="0">
              <a:highlight>
                <a:srgbClr val="FFFF00"/>
              </a:highlight>
              <a:cs typeface="Calibri"/>
            </a:endParaRPr>
          </a:p>
          <a:p>
            <a:pPr marL="984885" indent="-514984">
              <a:lnSpc>
                <a:spcPct val="100000"/>
              </a:lnSpc>
              <a:buAutoNum type="alphaLcParenR"/>
              <a:tabLst>
                <a:tab pos="984885" algn="l"/>
              </a:tabLst>
            </a:pPr>
            <a:r>
              <a:rPr lang="en-US" sz="4000" spc="-10" dirty="0">
                <a:cs typeface="Calibri"/>
              </a:rPr>
              <a:t>Contact</a:t>
            </a:r>
            <a:endParaRPr lang="en-US" sz="4000" dirty="0">
              <a:cs typeface="Calibri"/>
            </a:endParaRPr>
          </a:p>
          <a:p>
            <a:pPr marL="984885" indent="-514984">
              <a:lnSpc>
                <a:spcPct val="100000"/>
              </a:lnSpc>
              <a:spcBef>
                <a:spcPts val="1800"/>
              </a:spcBef>
              <a:buAutoNum type="alphaLcParenR"/>
              <a:tabLst>
                <a:tab pos="984885" algn="l"/>
              </a:tabLst>
            </a:pPr>
            <a:r>
              <a:rPr lang="en-US" sz="4000" spc="-10" dirty="0">
                <a:cs typeface="Calibri"/>
              </a:rPr>
              <a:t>Droplet</a:t>
            </a:r>
            <a:endParaRPr lang="en-US" sz="4000" dirty="0">
              <a:cs typeface="Calibri"/>
            </a:endParaRPr>
          </a:p>
          <a:p>
            <a:pPr marL="984885" indent="-514984">
              <a:lnSpc>
                <a:spcPct val="100000"/>
              </a:lnSpc>
              <a:spcBef>
                <a:spcPts val="1800"/>
              </a:spcBef>
              <a:buAutoNum type="alphaLcParenR"/>
              <a:tabLst>
                <a:tab pos="984885" algn="l"/>
              </a:tabLst>
            </a:pPr>
            <a:r>
              <a:rPr lang="en-US" sz="4000" spc="-10" dirty="0">
                <a:cs typeface="Calibri"/>
              </a:rPr>
              <a:t>Airborne</a:t>
            </a:r>
            <a:endParaRPr lang="en-US" sz="4000" dirty="0">
              <a:cs typeface="Calibri"/>
            </a:endParaRPr>
          </a:p>
          <a:p>
            <a:pPr marL="984885" indent="-514984">
              <a:lnSpc>
                <a:spcPct val="100000"/>
              </a:lnSpc>
              <a:spcBef>
                <a:spcPts val="1795"/>
              </a:spcBef>
              <a:buAutoNum type="alphaLcParenR"/>
              <a:tabLst>
                <a:tab pos="984885" algn="l"/>
              </a:tabLst>
            </a:pPr>
            <a:r>
              <a:rPr lang="en-US" sz="4000" dirty="0">
                <a:cs typeface="Calibri"/>
              </a:rPr>
              <a:t>Contact</a:t>
            </a:r>
            <a:r>
              <a:rPr lang="en-US" sz="4000" spc="-70" dirty="0">
                <a:cs typeface="Calibri"/>
              </a:rPr>
              <a:t> </a:t>
            </a:r>
            <a:r>
              <a:rPr lang="en-US" sz="4000" dirty="0">
                <a:cs typeface="Calibri"/>
              </a:rPr>
              <a:t>&amp;</a:t>
            </a:r>
            <a:r>
              <a:rPr lang="en-US" sz="4000" spc="-70" dirty="0">
                <a:cs typeface="Calibri"/>
              </a:rPr>
              <a:t> </a:t>
            </a:r>
            <a:r>
              <a:rPr lang="en-US" sz="4000" spc="-10" dirty="0">
                <a:cs typeface="Calibri"/>
              </a:rPr>
              <a:t>Droplet</a:t>
            </a:r>
            <a:endParaRPr lang="en-US" sz="40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06DD5CCB-4F2A-2E76-2879-D64CDA1EADDE}"/>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199205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30F1EB-8525-F6C7-E819-73C99A2D34D6}"/>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0948080A-6C68-60B2-68AD-BB76F6A17E69}"/>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A6ECA4AD-B411-9E3E-6A4D-8D4DB77B0302}"/>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Scenario 2</a:t>
            </a:r>
          </a:p>
        </p:txBody>
      </p:sp>
      <p:sp>
        <p:nvSpPr>
          <p:cNvPr id="3" name="TextBox 2">
            <a:extLst>
              <a:ext uri="{FF2B5EF4-FFF2-40B4-BE49-F238E27FC236}">
                <a16:creationId xmlns:a16="http://schemas.microsoft.com/office/drawing/2014/main" id="{F722B7F2-B6A0-3622-C2CF-9E4542A4F0D8}"/>
              </a:ext>
            </a:extLst>
          </p:cNvPr>
          <p:cNvSpPr txBox="1"/>
          <p:nvPr/>
        </p:nvSpPr>
        <p:spPr>
          <a:xfrm>
            <a:off x="822960" y="3025140"/>
            <a:ext cx="16642080" cy="5852160"/>
          </a:xfrm>
          <a:prstGeom prst="rect">
            <a:avLst/>
          </a:prstGeom>
          <a:noFill/>
        </p:spPr>
        <p:txBody>
          <a:bodyPr wrap="square" lIns="0" tIns="0" rIns="0" bIns="0" rtlCol="0">
            <a:noAutofit/>
          </a:bodyPr>
          <a:lstStyle/>
          <a:p>
            <a:pPr marL="12700" marR="5080">
              <a:lnSpc>
                <a:spcPct val="100000"/>
              </a:lnSpc>
              <a:spcBef>
                <a:spcPts val="100"/>
              </a:spcBef>
            </a:pPr>
            <a:r>
              <a:rPr lang="en-US" sz="3600" dirty="0">
                <a:cs typeface="Calibri"/>
              </a:rPr>
              <a:t>A</a:t>
            </a:r>
            <a:r>
              <a:rPr lang="en-US" sz="3600" spc="-55" dirty="0">
                <a:cs typeface="Calibri"/>
              </a:rPr>
              <a:t> </a:t>
            </a:r>
            <a:r>
              <a:rPr lang="en-US" sz="3600" dirty="0">
                <a:cs typeface="Calibri"/>
              </a:rPr>
              <a:t>resident has become symptomatic with</a:t>
            </a:r>
            <a:r>
              <a:rPr lang="en-US" sz="3600" spc="-50" dirty="0">
                <a:cs typeface="Calibri"/>
              </a:rPr>
              <a:t> </a:t>
            </a:r>
            <a:r>
              <a:rPr lang="en-US" sz="3600" spc="-55" dirty="0">
                <a:cs typeface="Calibri"/>
              </a:rPr>
              <a:t>fever, </a:t>
            </a:r>
            <a:r>
              <a:rPr lang="en-US" sz="3600" dirty="0">
                <a:cs typeface="Calibri"/>
              </a:rPr>
              <a:t>cough,</a:t>
            </a:r>
            <a:r>
              <a:rPr lang="en-US" sz="3600" spc="-50" dirty="0">
                <a:cs typeface="Calibri"/>
              </a:rPr>
              <a:t> </a:t>
            </a:r>
            <a:r>
              <a:rPr lang="en-US" sz="3600" dirty="0">
                <a:cs typeface="Calibri"/>
              </a:rPr>
              <a:t>and</a:t>
            </a:r>
            <a:r>
              <a:rPr lang="en-US" sz="3600" spc="-55" dirty="0">
                <a:cs typeface="Calibri"/>
              </a:rPr>
              <a:t> </a:t>
            </a:r>
            <a:r>
              <a:rPr lang="en-US" sz="3600" dirty="0">
                <a:cs typeface="Calibri"/>
              </a:rPr>
              <a:t>body</a:t>
            </a:r>
            <a:r>
              <a:rPr lang="en-US" sz="3600" spc="-45" dirty="0">
                <a:cs typeface="Calibri"/>
              </a:rPr>
              <a:t> </a:t>
            </a:r>
            <a:r>
              <a:rPr lang="en-US" sz="3600" dirty="0">
                <a:cs typeface="Calibri"/>
              </a:rPr>
              <a:t>aches</a:t>
            </a:r>
            <a:r>
              <a:rPr lang="en-US" sz="3600" spc="-65" dirty="0">
                <a:cs typeface="Calibri"/>
              </a:rPr>
              <a:t> </a:t>
            </a:r>
            <a:r>
              <a:rPr lang="en-US" sz="3600" dirty="0">
                <a:cs typeface="Calibri"/>
              </a:rPr>
              <a:t>for</a:t>
            </a:r>
            <a:r>
              <a:rPr lang="en-US" sz="3600" spc="-50" dirty="0">
                <a:cs typeface="Calibri"/>
              </a:rPr>
              <a:t> </a:t>
            </a:r>
            <a:r>
              <a:rPr lang="en-US" sz="3600" dirty="0">
                <a:cs typeface="Calibri"/>
              </a:rPr>
              <a:t>two</a:t>
            </a:r>
            <a:r>
              <a:rPr lang="en-US" sz="3600" spc="-55" dirty="0">
                <a:cs typeface="Calibri"/>
              </a:rPr>
              <a:t> </a:t>
            </a:r>
            <a:r>
              <a:rPr lang="en-US" sz="3600" dirty="0">
                <a:cs typeface="Calibri"/>
              </a:rPr>
              <a:t>days.</a:t>
            </a:r>
            <a:r>
              <a:rPr lang="en-US" sz="3600" spc="-55" dirty="0">
                <a:cs typeface="Calibri"/>
              </a:rPr>
              <a:t> </a:t>
            </a:r>
            <a:r>
              <a:rPr lang="en-US" sz="3600" spc="-25" dirty="0">
                <a:cs typeface="Calibri"/>
              </a:rPr>
              <a:t>She </a:t>
            </a:r>
            <a:r>
              <a:rPr lang="en-US" sz="3600" dirty="0">
                <a:cs typeface="Calibri"/>
              </a:rPr>
              <a:t>tests</a:t>
            </a:r>
            <a:r>
              <a:rPr lang="en-US" sz="3600" spc="-75" dirty="0">
                <a:cs typeface="Calibri"/>
              </a:rPr>
              <a:t> </a:t>
            </a:r>
            <a:r>
              <a:rPr lang="en-US" sz="3600" dirty="0">
                <a:cs typeface="Calibri"/>
              </a:rPr>
              <a:t>positive</a:t>
            </a:r>
            <a:r>
              <a:rPr lang="en-US" sz="3600" spc="-55" dirty="0">
                <a:cs typeface="Calibri"/>
              </a:rPr>
              <a:t> </a:t>
            </a:r>
            <a:r>
              <a:rPr lang="en-US" sz="3600" dirty="0">
                <a:cs typeface="Calibri"/>
              </a:rPr>
              <a:t>for</a:t>
            </a:r>
            <a:r>
              <a:rPr lang="en-US" sz="3600" spc="-55" dirty="0">
                <a:cs typeface="Calibri"/>
              </a:rPr>
              <a:t> </a:t>
            </a:r>
            <a:r>
              <a:rPr lang="en-US" sz="3600" dirty="0">
                <a:cs typeface="Calibri"/>
              </a:rPr>
              <a:t>seasonal</a:t>
            </a:r>
            <a:r>
              <a:rPr lang="en-US" sz="3600" spc="-55" dirty="0">
                <a:cs typeface="Calibri"/>
              </a:rPr>
              <a:t> </a:t>
            </a:r>
            <a:r>
              <a:rPr lang="en-US" sz="3600" spc="-10" dirty="0">
                <a:cs typeface="Calibri"/>
              </a:rPr>
              <a:t>influenza.</a:t>
            </a:r>
            <a:r>
              <a:rPr lang="en-US" sz="3600" spc="-65" dirty="0">
                <a:cs typeface="Calibri"/>
              </a:rPr>
              <a:t> </a:t>
            </a:r>
            <a:r>
              <a:rPr lang="en-US" sz="3600" dirty="0">
                <a:cs typeface="Calibri"/>
              </a:rPr>
              <a:t>What</a:t>
            </a:r>
            <a:r>
              <a:rPr lang="en-US" sz="3600" spc="-60" dirty="0">
                <a:cs typeface="Calibri"/>
              </a:rPr>
              <a:t> </a:t>
            </a:r>
            <a:r>
              <a:rPr lang="en-US" sz="3600" dirty="0">
                <a:cs typeface="Calibri"/>
              </a:rPr>
              <a:t>type</a:t>
            </a:r>
            <a:r>
              <a:rPr lang="en-US" sz="3600" spc="-60" dirty="0">
                <a:cs typeface="Calibri"/>
              </a:rPr>
              <a:t> </a:t>
            </a:r>
            <a:r>
              <a:rPr lang="en-US" sz="3600" dirty="0">
                <a:cs typeface="Calibri"/>
              </a:rPr>
              <a:t>of</a:t>
            </a:r>
            <a:r>
              <a:rPr lang="en-US" sz="3600" spc="-50" dirty="0">
                <a:cs typeface="Calibri"/>
              </a:rPr>
              <a:t> </a:t>
            </a:r>
            <a:r>
              <a:rPr lang="en-US" sz="3600" spc="-10" dirty="0">
                <a:cs typeface="Calibri"/>
              </a:rPr>
              <a:t>precautions </a:t>
            </a:r>
            <a:r>
              <a:rPr lang="en-US" sz="3600" dirty="0">
                <a:cs typeface="Calibri"/>
              </a:rPr>
              <a:t>would</a:t>
            </a:r>
            <a:r>
              <a:rPr lang="en-US" sz="3600" spc="-55" dirty="0">
                <a:cs typeface="Calibri"/>
              </a:rPr>
              <a:t> </a:t>
            </a:r>
            <a:r>
              <a:rPr lang="en-US" sz="3600" dirty="0">
                <a:cs typeface="Calibri"/>
              </a:rPr>
              <a:t>be</a:t>
            </a:r>
            <a:r>
              <a:rPr lang="en-US" sz="3600" spc="-50" dirty="0">
                <a:cs typeface="Calibri"/>
              </a:rPr>
              <a:t> </a:t>
            </a:r>
            <a:r>
              <a:rPr lang="en-US" sz="3600" spc="-10" dirty="0">
                <a:cs typeface="Calibri"/>
              </a:rPr>
              <a:t>appropriate?</a:t>
            </a:r>
            <a:endParaRPr lang="en-US" sz="3600" dirty="0">
              <a:cs typeface="Calibri"/>
            </a:endParaRPr>
          </a:p>
          <a:p>
            <a:pPr>
              <a:lnSpc>
                <a:spcPct val="100000"/>
              </a:lnSpc>
              <a:spcBef>
                <a:spcPts val="40"/>
              </a:spcBef>
            </a:pPr>
            <a:endParaRPr lang="en-US" sz="3600" dirty="0">
              <a:cs typeface="Calibri"/>
            </a:endParaRPr>
          </a:p>
          <a:p>
            <a:pPr marL="926465" indent="-513080">
              <a:lnSpc>
                <a:spcPct val="100000"/>
              </a:lnSpc>
              <a:buAutoNum type="alphaLcParenR"/>
              <a:tabLst>
                <a:tab pos="926465" algn="l"/>
              </a:tabLst>
            </a:pPr>
            <a:r>
              <a:rPr lang="en-US" sz="4000" spc="-10" dirty="0">
                <a:cs typeface="Calibri"/>
              </a:rPr>
              <a:t>Contact</a:t>
            </a:r>
            <a:endParaRPr lang="en-US" sz="4000" dirty="0">
              <a:cs typeface="Calibri"/>
            </a:endParaRPr>
          </a:p>
          <a:p>
            <a:pPr marL="926465" indent="-513080">
              <a:lnSpc>
                <a:spcPct val="100000"/>
              </a:lnSpc>
              <a:spcBef>
                <a:spcPts val="1800"/>
              </a:spcBef>
              <a:buAutoNum type="alphaLcParenR"/>
              <a:tabLst>
                <a:tab pos="926465" algn="l"/>
              </a:tabLst>
            </a:pPr>
            <a:r>
              <a:rPr lang="en-US" sz="4000" spc="-10" dirty="0">
                <a:cs typeface="Calibri"/>
              </a:rPr>
              <a:t>Droplet</a:t>
            </a:r>
            <a:endParaRPr lang="en-US" sz="4000" dirty="0">
              <a:cs typeface="Calibri"/>
            </a:endParaRPr>
          </a:p>
          <a:p>
            <a:pPr marL="926465" indent="-513080">
              <a:lnSpc>
                <a:spcPct val="100000"/>
              </a:lnSpc>
              <a:spcBef>
                <a:spcPts val="1800"/>
              </a:spcBef>
              <a:buAutoNum type="alphaLcParenR"/>
              <a:tabLst>
                <a:tab pos="926465" algn="l"/>
              </a:tabLst>
            </a:pPr>
            <a:r>
              <a:rPr lang="en-US" sz="4000" spc="-10" dirty="0">
                <a:cs typeface="Calibri"/>
              </a:rPr>
              <a:t>Airborne</a:t>
            </a:r>
            <a:endParaRPr lang="en-US" sz="4000" dirty="0">
              <a:cs typeface="Calibri"/>
            </a:endParaRPr>
          </a:p>
          <a:p>
            <a:pPr marL="926465" indent="-513080">
              <a:lnSpc>
                <a:spcPct val="100000"/>
              </a:lnSpc>
              <a:spcBef>
                <a:spcPts val="1795"/>
              </a:spcBef>
              <a:buAutoNum type="alphaLcParenR"/>
              <a:tabLst>
                <a:tab pos="926465" algn="l"/>
              </a:tabLst>
            </a:pPr>
            <a:r>
              <a:rPr lang="en-US" sz="4000" spc="-10" dirty="0">
                <a:cs typeface="Calibri"/>
              </a:rPr>
              <a:t>Standard</a:t>
            </a:r>
            <a:endParaRPr lang="en-US" sz="40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0855EF01-8EA3-7355-ACBC-7E50117C5F05}"/>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264706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3D7D66-7F6C-F858-63C2-D65B817F45D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8BF77F5F-B603-E17F-6207-0365355BD0D9}"/>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ECFA9F2-0512-835F-A464-D78292479FCB}"/>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Scenario 3</a:t>
            </a:r>
          </a:p>
        </p:txBody>
      </p:sp>
      <p:sp>
        <p:nvSpPr>
          <p:cNvPr id="3" name="TextBox 2">
            <a:extLst>
              <a:ext uri="{FF2B5EF4-FFF2-40B4-BE49-F238E27FC236}">
                <a16:creationId xmlns:a16="http://schemas.microsoft.com/office/drawing/2014/main" id="{59D7B381-DA54-59DD-3435-74C8B5138E31}"/>
              </a:ext>
            </a:extLst>
          </p:cNvPr>
          <p:cNvSpPr txBox="1"/>
          <p:nvPr/>
        </p:nvSpPr>
        <p:spPr>
          <a:xfrm>
            <a:off x="822960" y="3025140"/>
            <a:ext cx="16642080" cy="5852160"/>
          </a:xfrm>
          <a:prstGeom prst="rect">
            <a:avLst/>
          </a:prstGeom>
          <a:noFill/>
        </p:spPr>
        <p:txBody>
          <a:bodyPr wrap="square" lIns="0" tIns="0" rIns="0" bIns="0" rtlCol="0">
            <a:noAutofit/>
          </a:bodyPr>
          <a:lstStyle/>
          <a:p>
            <a:pPr marL="12700" marR="5080">
              <a:lnSpc>
                <a:spcPct val="100000"/>
              </a:lnSpc>
              <a:spcBef>
                <a:spcPts val="100"/>
              </a:spcBef>
            </a:pPr>
            <a:r>
              <a:rPr lang="en-US" sz="3600" spc="-45" dirty="0">
                <a:cs typeface="Calibri"/>
              </a:rPr>
              <a:t>You</a:t>
            </a:r>
            <a:r>
              <a:rPr lang="en-US" sz="3600" spc="-55" dirty="0">
                <a:cs typeface="Calibri"/>
              </a:rPr>
              <a:t> </a:t>
            </a:r>
            <a:r>
              <a:rPr lang="en-US" sz="3600" dirty="0">
                <a:cs typeface="Calibri"/>
              </a:rPr>
              <a:t>are</a:t>
            </a:r>
            <a:r>
              <a:rPr lang="en-US" sz="3600" spc="-60" dirty="0">
                <a:cs typeface="Calibri"/>
              </a:rPr>
              <a:t> </a:t>
            </a:r>
            <a:r>
              <a:rPr lang="en-US" sz="3600" dirty="0">
                <a:cs typeface="Calibri"/>
              </a:rPr>
              <a:t>assisting</a:t>
            </a:r>
            <a:r>
              <a:rPr lang="en-US" sz="3600" spc="-75" dirty="0">
                <a:cs typeface="Calibri"/>
              </a:rPr>
              <a:t> </a:t>
            </a:r>
            <a:r>
              <a:rPr lang="en-US" sz="3600" dirty="0">
                <a:cs typeface="Calibri"/>
              </a:rPr>
              <a:t>in</a:t>
            </a:r>
            <a:r>
              <a:rPr lang="en-US" sz="3600" spc="-65" dirty="0">
                <a:cs typeface="Calibri"/>
              </a:rPr>
              <a:t> </a:t>
            </a:r>
            <a:r>
              <a:rPr lang="en-US" sz="3600" dirty="0">
                <a:cs typeface="Calibri"/>
              </a:rPr>
              <a:t>the</a:t>
            </a:r>
            <a:r>
              <a:rPr lang="en-US" sz="3600" spc="-55" dirty="0">
                <a:cs typeface="Calibri"/>
              </a:rPr>
              <a:t> </a:t>
            </a:r>
            <a:r>
              <a:rPr lang="en-US" sz="3600" dirty="0">
                <a:cs typeface="Calibri"/>
              </a:rPr>
              <a:t>admissions</a:t>
            </a:r>
            <a:r>
              <a:rPr lang="en-US" sz="3600" spc="-80" dirty="0">
                <a:cs typeface="Calibri"/>
              </a:rPr>
              <a:t> </a:t>
            </a:r>
            <a:r>
              <a:rPr lang="en-US" sz="3600" dirty="0">
                <a:cs typeface="Calibri"/>
              </a:rPr>
              <a:t>process</a:t>
            </a:r>
            <a:r>
              <a:rPr lang="en-US" sz="3600" spc="-65" dirty="0">
                <a:cs typeface="Calibri"/>
              </a:rPr>
              <a:t> </a:t>
            </a:r>
            <a:r>
              <a:rPr lang="en-US" sz="3600" dirty="0">
                <a:cs typeface="Calibri"/>
              </a:rPr>
              <a:t>for</a:t>
            </a:r>
            <a:r>
              <a:rPr lang="en-US" sz="3600" spc="-60" dirty="0">
                <a:cs typeface="Calibri"/>
              </a:rPr>
              <a:t> </a:t>
            </a:r>
            <a:r>
              <a:rPr lang="en-US" sz="3600" dirty="0">
                <a:cs typeface="Calibri"/>
              </a:rPr>
              <a:t>a</a:t>
            </a:r>
            <a:r>
              <a:rPr lang="en-US" sz="3600" spc="-70" dirty="0">
                <a:cs typeface="Calibri"/>
              </a:rPr>
              <a:t> </a:t>
            </a:r>
            <a:r>
              <a:rPr lang="en-US" sz="3600" dirty="0">
                <a:cs typeface="Calibri"/>
              </a:rPr>
              <a:t>patient</a:t>
            </a:r>
            <a:r>
              <a:rPr lang="en-US" sz="3600" spc="-65" dirty="0">
                <a:cs typeface="Calibri"/>
              </a:rPr>
              <a:t> </a:t>
            </a:r>
            <a:r>
              <a:rPr lang="en-US" sz="3600" spc="-10" dirty="0">
                <a:cs typeface="Calibri"/>
              </a:rPr>
              <a:t>being </a:t>
            </a:r>
            <a:r>
              <a:rPr lang="en-US" sz="3600" dirty="0">
                <a:cs typeface="Calibri"/>
              </a:rPr>
              <a:t>admitted to your skilled nursing facility.</a:t>
            </a:r>
            <a:r>
              <a:rPr lang="en-US" sz="3600" spc="-70" dirty="0">
                <a:cs typeface="Calibri"/>
              </a:rPr>
              <a:t> You notice that the resident has a </a:t>
            </a:r>
            <a:r>
              <a:rPr lang="en-US" sz="3600" spc="-10" dirty="0">
                <a:cs typeface="Calibri"/>
              </a:rPr>
              <a:t>large </a:t>
            </a:r>
            <a:r>
              <a:rPr lang="en-US" sz="3600" dirty="0">
                <a:cs typeface="Calibri"/>
              </a:rPr>
              <a:t>draining</a:t>
            </a:r>
            <a:r>
              <a:rPr lang="en-US" sz="3600" spc="-95" dirty="0">
                <a:cs typeface="Calibri"/>
              </a:rPr>
              <a:t> </a:t>
            </a:r>
            <a:r>
              <a:rPr lang="en-US" sz="3600" dirty="0">
                <a:cs typeface="Calibri"/>
              </a:rPr>
              <a:t>wound</a:t>
            </a:r>
            <a:r>
              <a:rPr lang="en-US" sz="3600" spc="-65" dirty="0">
                <a:cs typeface="Calibri"/>
              </a:rPr>
              <a:t> </a:t>
            </a:r>
            <a:r>
              <a:rPr lang="en-US" sz="3600" dirty="0">
                <a:cs typeface="Calibri"/>
              </a:rPr>
              <a:t>on</a:t>
            </a:r>
            <a:r>
              <a:rPr lang="en-US" sz="3600" spc="-70" dirty="0">
                <a:cs typeface="Calibri"/>
              </a:rPr>
              <a:t> </a:t>
            </a:r>
            <a:r>
              <a:rPr lang="en-US" sz="3600" dirty="0">
                <a:cs typeface="Calibri"/>
              </a:rPr>
              <a:t>his</a:t>
            </a:r>
            <a:r>
              <a:rPr lang="en-US" sz="3600" spc="-75" dirty="0">
                <a:cs typeface="Calibri"/>
              </a:rPr>
              <a:t> </a:t>
            </a:r>
            <a:r>
              <a:rPr lang="en-US" sz="3600" dirty="0">
                <a:cs typeface="Calibri"/>
              </a:rPr>
              <a:t>hip</a:t>
            </a:r>
            <a:r>
              <a:rPr lang="en-US" sz="3600" spc="-75" dirty="0">
                <a:cs typeface="Calibri"/>
              </a:rPr>
              <a:t> </a:t>
            </a:r>
            <a:r>
              <a:rPr lang="en-US" sz="3600" dirty="0">
                <a:cs typeface="Calibri"/>
              </a:rPr>
              <a:t>that’s</a:t>
            </a:r>
            <a:r>
              <a:rPr lang="en-US" sz="3600" spc="-85" dirty="0">
                <a:cs typeface="Calibri"/>
              </a:rPr>
              <a:t> </a:t>
            </a:r>
            <a:r>
              <a:rPr lang="en-US" sz="3600" dirty="0">
                <a:cs typeface="Calibri"/>
              </a:rPr>
              <a:t>difficult</a:t>
            </a:r>
            <a:r>
              <a:rPr lang="en-US" sz="3600" spc="-70" dirty="0">
                <a:cs typeface="Calibri"/>
              </a:rPr>
              <a:t> </a:t>
            </a:r>
            <a:r>
              <a:rPr lang="en-US" sz="3600" dirty="0">
                <a:cs typeface="Calibri"/>
              </a:rPr>
              <a:t>to</a:t>
            </a:r>
            <a:r>
              <a:rPr lang="en-US" sz="3600" spc="-75" dirty="0">
                <a:cs typeface="Calibri"/>
              </a:rPr>
              <a:t> </a:t>
            </a:r>
            <a:r>
              <a:rPr lang="en-US" sz="3600" dirty="0">
                <a:cs typeface="Calibri"/>
              </a:rPr>
              <a:t>keep</a:t>
            </a:r>
            <a:r>
              <a:rPr lang="en-US" sz="3600" spc="-85" dirty="0">
                <a:cs typeface="Calibri"/>
              </a:rPr>
              <a:t> </a:t>
            </a:r>
            <a:r>
              <a:rPr lang="en-US" sz="3600" spc="-10" dirty="0">
                <a:cs typeface="Calibri"/>
              </a:rPr>
              <a:t>covered</a:t>
            </a:r>
            <a:r>
              <a:rPr lang="en-US" sz="3600" spc="-60" dirty="0">
                <a:cs typeface="Calibri"/>
              </a:rPr>
              <a:t> </a:t>
            </a:r>
            <a:r>
              <a:rPr lang="en-US" sz="3600" spc="-25" dirty="0">
                <a:cs typeface="Calibri"/>
              </a:rPr>
              <a:t>and is </a:t>
            </a:r>
            <a:r>
              <a:rPr lang="en-US" sz="3600" dirty="0">
                <a:cs typeface="Calibri"/>
              </a:rPr>
              <a:t>draining</a:t>
            </a:r>
            <a:r>
              <a:rPr lang="en-US" sz="3600" spc="-75" dirty="0">
                <a:cs typeface="Calibri"/>
              </a:rPr>
              <a:t> </a:t>
            </a:r>
            <a:r>
              <a:rPr lang="en-US" sz="3600" dirty="0">
                <a:cs typeface="Calibri"/>
              </a:rPr>
              <a:t>onto</a:t>
            </a:r>
            <a:r>
              <a:rPr lang="en-US" sz="3600" spc="-55" dirty="0">
                <a:cs typeface="Calibri"/>
              </a:rPr>
              <a:t> </a:t>
            </a:r>
            <a:r>
              <a:rPr lang="en-US" sz="3600" dirty="0">
                <a:cs typeface="Calibri"/>
              </a:rPr>
              <a:t>his</a:t>
            </a:r>
            <a:r>
              <a:rPr lang="en-US" sz="3600" spc="-65" dirty="0">
                <a:cs typeface="Calibri"/>
              </a:rPr>
              <a:t> </a:t>
            </a:r>
            <a:r>
              <a:rPr lang="en-US" sz="3600" dirty="0">
                <a:cs typeface="Calibri"/>
              </a:rPr>
              <a:t>bed sheets.</a:t>
            </a:r>
            <a:r>
              <a:rPr lang="en-US" sz="3600" spc="-65" dirty="0">
                <a:cs typeface="Calibri"/>
              </a:rPr>
              <a:t> </a:t>
            </a:r>
            <a:r>
              <a:rPr lang="en-US" sz="3600" spc="-45" dirty="0">
                <a:cs typeface="Calibri"/>
              </a:rPr>
              <a:t>You</a:t>
            </a:r>
            <a:r>
              <a:rPr lang="en-US" sz="3600" spc="-55" dirty="0">
                <a:cs typeface="Calibri"/>
              </a:rPr>
              <a:t> </a:t>
            </a:r>
            <a:r>
              <a:rPr lang="en-US" sz="3600" dirty="0">
                <a:cs typeface="Calibri"/>
              </a:rPr>
              <a:t>confirm</a:t>
            </a:r>
            <a:r>
              <a:rPr lang="en-US" sz="3600" spc="-70" dirty="0">
                <a:cs typeface="Calibri"/>
              </a:rPr>
              <a:t> </a:t>
            </a:r>
            <a:r>
              <a:rPr lang="en-US" sz="3600" dirty="0">
                <a:cs typeface="Calibri"/>
              </a:rPr>
              <a:t>this</a:t>
            </a:r>
            <a:r>
              <a:rPr lang="en-US" sz="3600" spc="-65" dirty="0">
                <a:cs typeface="Calibri"/>
              </a:rPr>
              <a:t> </a:t>
            </a:r>
            <a:r>
              <a:rPr lang="en-US" sz="3600" dirty="0">
                <a:cs typeface="Calibri"/>
              </a:rPr>
              <a:t>and</a:t>
            </a:r>
            <a:r>
              <a:rPr lang="en-US" sz="3600" spc="-60" dirty="0">
                <a:cs typeface="Calibri"/>
              </a:rPr>
              <a:t> </a:t>
            </a:r>
            <a:r>
              <a:rPr lang="en-US" sz="3600" dirty="0">
                <a:cs typeface="Calibri"/>
              </a:rPr>
              <a:t>suggest</a:t>
            </a:r>
            <a:r>
              <a:rPr lang="en-US" sz="3600" spc="-70" dirty="0">
                <a:cs typeface="Calibri"/>
              </a:rPr>
              <a:t> </a:t>
            </a:r>
            <a:r>
              <a:rPr lang="en-US" sz="3600" dirty="0">
                <a:cs typeface="Calibri"/>
              </a:rPr>
              <a:t>to</a:t>
            </a:r>
            <a:r>
              <a:rPr lang="en-US" sz="3600" spc="-60" dirty="0">
                <a:cs typeface="Calibri"/>
              </a:rPr>
              <a:t> </a:t>
            </a:r>
            <a:r>
              <a:rPr lang="en-US" sz="3600" spc="-25" dirty="0">
                <a:cs typeface="Calibri"/>
              </a:rPr>
              <a:t>the </a:t>
            </a:r>
            <a:r>
              <a:rPr lang="en-US" sz="3600" dirty="0">
                <a:cs typeface="Calibri"/>
              </a:rPr>
              <a:t>nurse</a:t>
            </a:r>
            <a:r>
              <a:rPr lang="en-US" sz="3600" spc="-60" dirty="0">
                <a:cs typeface="Calibri"/>
              </a:rPr>
              <a:t> </a:t>
            </a:r>
            <a:r>
              <a:rPr lang="en-US" sz="3600" dirty="0">
                <a:cs typeface="Calibri"/>
              </a:rPr>
              <a:t>the</a:t>
            </a:r>
            <a:r>
              <a:rPr lang="en-US" sz="3600" spc="-70" dirty="0">
                <a:cs typeface="Calibri"/>
              </a:rPr>
              <a:t> </a:t>
            </a:r>
            <a:r>
              <a:rPr lang="en-US" sz="3600" dirty="0">
                <a:cs typeface="Calibri"/>
              </a:rPr>
              <a:t>patient</a:t>
            </a:r>
            <a:r>
              <a:rPr lang="en-US" sz="3600" spc="-65" dirty="0">
                <a:cs typeface="Calibri"/>
              </a:rPr>
              <a:t> </a:t>
            </a:r>
            <a:r>
              <a:rPr lang="en-US" sz="3600" dirty="0">
                <a:cs typeface="Calibri"/>
              </a:rPr>
              <a:t>be</a:t>
            </a:r>
            <a:r>
              <a:rPr lang="en-US" sz="3600" spc="-55" dirty="0">
                <a:cs typeface="Calibri"/>
              </a:rPr>
              <a:t> </a:t>
            </a:r>
            <a:r>
              <a:rPr lang="en-US" sz="3600" dirty="0">
                <a:cs typeface="Calibri"/>
              </a:rPr>
              <a:t>placed</a:t>
            </a:r>
            <a:r>
              <a:rPr lang="en-US" sz="3600" spc="-80" dirty="0">
                <a:cs typeface="Calibri"/>
              </a:rPr>
              <a:t> </a:t>
            </a:r>
            <a:r>
              <a:rPr lang="en-US" sz="3600" spc="-10" dirty="0">
                <a:cs typeface="Calibri"/>
              </a:rPr>
              <a:t>into:</a:t>
            </a:r>
            <a:endParaRPr lang="en-US" sz="3600" dirty="0">
              <a:cs typeface="Calibri"/>
            </a:endParaRPr>
          </a:p>
          <a:p>
            <a:pPr>
              <a:lnSpc>
                <a:spcPct val="100000"/>
              </a:lnSpc>
              <a:spcBef>
                <a:spcPts val="40"/>
              </a:spcBef>
            </a:pPr>
            <a:endParaRPr lang="en-US" sz="3600" dirty="0">
              <a:cs typeface="Calibri"/>
            </a:endParaRPr>
          </a:p>
          <a:p>
            <a:pPr marL="984885" indent="-514984">
              <a:lnSpc>
                <a:spcPct val="100000"/>
              </a:lnSpc>
              <a:buAutoNum type="alphaLcParenR"/>
              <a:tabLst>
                <a:tab pos="984885" algn="l"/>
              </a:tabLst>
            </a:pPr>
            <a:r>
              <a:rPr lang="en-US" sz="4000" dirty="0">
                <a:cs typeface="Calibri"/>
              </a:rPr>
              <a:t>Contact</a:t>
            </a:r>
            <a:r>
              <a:rPr lang="en-US" sz="4000" spc="-125" dirty="0">
                <a:cs typeface="Calibri"/>
              </a:rPr>
              <a:t> </a:t>
            </a:r>
            <a:r>
              <a:rPr lang="en-US" sz="4000" spc="-10" dirty="0">
                <a:cs typeface="Calibri"/>
              </a:rPr>
              <a:t>Precautions</a:t>
            </a:r>
            <a:endParaRPr lang="en-US" sz="4000" dirty="0">
              <a:cs typeface="Calibri"/>
            </a:endParaRPr>
          </a:p>
          <a:p>
            <a:pPr marL="984885" indent="-514984">
              <a:lnSpc>
                <a:spcPct val="100000"/>
              </a:lnSpc>
              <a:spcBef>
                <a:spcPts val="1800"/>
              </a:spcBef>
              <a:buAutoNum type="alphaLcParenR"/>
              <a:tabLst>
                <a:tab pos="984885" algn="l"/>
              </a:tabLst>
            </a:pPr>
            <a:r>
              <a:rPr lang="en-US" sz="4000" dirty="0">
                <a:cs typeface="Calibri"/>
              </a:rPr>
              <a:t>Enhanced Barrier Precautions</a:t>
            </a:r>
          </a:p>
          <a:p>
            <a:pPr marL="984885" indent="-514984">
              <a:lnSpc>
                <a:spcPct val="100000"/>
              </a:lnSpc>
              <a:spcBef>
                <a:spcPts val="1800"/>
              </a:spcBef>
              <a:buAutoNum type="alphaLcParenR"/>
              <a:tabLst>
                <a:tab pos="984885" algn="l"/>
              </a:tabLst>
            </a:pPr>
            <a:r>
              <a:rPr lang="en-US" sz="4000" dirty="0">
                <a:cs typeface="Calibri"/>
              </a:rPr>
              <a:t>Droplet</a:t>
            </a:r>
            <a:r>
              <a:rPr lang="en-US" sz="4000" spc="-130" dirty="0">
                <a:cs typeface="Calibri"/>
              </a:rPr>
              <a:t> </a:t>
            </a:r>
            <a:r>
              <a:rPr lang="en-US" sz="4000" spc="-10" dirty="0">
                <a:cs typeface="Calibri"/>
              </a:rPr>
              <a:t>Precautions</a:t>
            </a:r>
            <a:endParaRPr lang="en-US" sz="4000" dirty="0">
              <a:cs typeface="Calibri"/>
            </a:endParaRPr>
          </a:p>
          <a:p>
            <a:pPr marL="984885" indent="-514984">
              <a:lnSpc>
                <a:spcPct val="100000"/>
              </a:lnSpc>
              <a:spcBef>
                <a:spcPts val="1795"/>
              </a:spcBef>
              <a:buAutoNum type="alphaLcParenR"/>
              <a:tabLst>
                <a:tab pos="984885" algn="l"/>
              </a:tabLst>
            </a:pPr>
            <a:r>
              <a:rPr lang="en-US" sz="4000" dirty="0">
                <a:cs typeface="Calibri"/>
              </a:rPr>
              <a:t>Airborne</a:t>
            </a:r>
            <a:r>
              <a:rPr lang="en-US" sz="4000" spc="-70" dirty="0">
                <a:cs typeface="Calibri"/>
              </a:rPr>
              <a:t> </a:t>
            </a:r>
            <a:r>
              <a:rPr lang="en-US" sz="4000" dirty="0">
                <a:cs typeface="Calibri"/>
              </a:rPr>
              <a:t>Isolation</a:t>
            </a:r>
            <a:r>
              <a:rPr lang="en-US" sz="4000" spc="-100" dirty="0">
                <a:cs typeface="Calibri"/>
              </a:rPr>
              <a:t> </a:t>
            </a:r>
            <a:r>
              <a:rPr lang="en-US" sz="4000" spc="-10" dirty="0">
                <a:cs typeface="Calibri"/>
              </a:rPr>
              <a:t>Precautions</a:t>
            </a:r>
            <a:endParaRPr lang="en-US" sz="40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5C37A5CC-3C86-C254-859D-58E7447E6107}"/>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22186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288094-9566-672E-96F4-2E5C5C363BB3}"/>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5654FD1-5D22-32A2-4EE9-01DB2F830024}"/>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F1A25918-6898-C4DC-3C8B-C753C1D8E1ED}"/>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Learning Objectives</a:t>
            </a:r>
          </a:p>
        </p:txBody>
      </p:sp>
      <p:sp>
        <p:nvSpPr>
          <p:cNvPr id="3" name="TextBox 2">
            <a:extLst>
              <a:ext uri="{FF2B5EF4-FFF2-40B4-BE49-F238E27FC236}">
                <a16:creationId xmlns:a16="http://schemas.microsoft.com/office/drawing/2014/main" id="{53CD8194-0F59-FFAE-FDF6-80095967BF54}"/>
              </a:ext>
            </a:extLst>
          </p:cNvPr>
          <p:cNvSpPr txBox="1"/>
          <p:nvPr/>
        </p:nvSpPr>
        <p:spPr>
          <a:xfrm>
            <a:off x="822960" y="3025140"/>
            <a:ext cx="16642080" cy="5852160"/>
          </a:xfrm>
          <a:prstGeom prst="rect">
            <a:avLst/>
          </a:prstGeom>
          <a:noFill/>
        </p:spPr>
        <p:txBody>
          <a:bodyPr wrap="square" lIns="0" tIns="0" rIns="0" bIns="0" rtlCol="0">
            <a:noAutofit/>
          </a:bodyPr>
          <a:lstStyle/>
          <a:p>
            <a:pPr marL="698500" marR="397510" indent="-685800">
              <a:lnSpc>
                <a:spcPct val="100000"/>
              </a:lnSpc>
              <a:spcBef>
                <a:spcPts val="95"/>
              </a:spcBef>
              <a:buFont typeface="Arial" panose="020B0604020202020204" pitchFamily="34" charset="0"/>
              <a:buChar char="•"/>
            </a:pPr>
            <a:r>
              <a:rPr lang="en-US" sz="4800" dirty="0">
                <a:cs typeface="Calibri"/>
              </a:rPr>
              <a:t>Describe</a:t>
            </a:r>
            <a:r>
              <a:rPr lang="en-US" sz="4800" spc="-30" dirty="0">
                <a:cs typeface="Calibri"/>
              </a:rPr>
              <a:t> </a:t>
            </a:r>
            <a:r>
              <a:rPr lang="en-US" sz="4800" dirty="0">
                <a:cs typeface="Calibri"/>
              </a:rPr>
              <a:t>the</a:t>
            </a:r>
            <a:r>
              <a:rPr lang="en-US" sz="4800" spc="-40" dirty="0">
                <a:cs typeface="Calibri"/>
              </a:rPr>
              <a:t> </a:t>
            </a:r>
            <a:r>
              <a:rPr lang="en-US" sz="4800" spc="-10" dirty="0">
                <a:cs typeface="Calibri"/>
              </a:rPr>
              <a:t>different</a:t>
            </a:r>
            <a:r>
              <a:rPr lang="en-US" sz="4800" spc="-40" dirty="0">
                <a:cs typeface="Calibri"/>
              </a:rPr>
              <a:t> </a:t>
            </a:r>
            <a:r>
              <a:rPr lang="en-US" sz="4800" dirty="0">
                <a:cs typeface="Calibri"/>
              </a:rPr>
              <a:t>types</a:t>
            </a:r>
            <a:r>
              <a:rPr lang="en-US" sz="4800" spc="-30" dirty="0">
                <a:cs typeface="Calibri"/>
              </a:rPr>
              <a:t> </a:t>
            </a:r>
            <a:r>
              <a:rPr lang="en-US" sz="4800" dirty="0">
                <a:cs typeface="Calibri"/>
              </a:rPr>
              <a:t>of</a:t>
            </a:r>
            <a:r>
              <a:rPr lang="en-US" sz="4800" spc="-60" dirty="0">
                <a:cs typeface="Calibri"/>
              </a:rPr>
              <a:t> </a:t>
            </a:r>
            <a:r>
              <a:rPr lang="en-US" sz="4800" spc="-40" dirty="0">
                <a:cs typeface="Calibri"/>
              </a:rPr>
              <a:t>Transmission-</a:t>
            </a:r>
            <a:r>
              <a:rPr lang="en-US" sz="4800" spc="-10" dirty="0">
                <a:cs typeface="Calibri"/>
              </a:rPr>
              <a:t>Based Precautions</a:t>
            </a:r>
            <a:endParaRPr lang="en-US" sz="4800" dirty="0">
              <a:cs typeface="Calibri"/>
            </a:endParaRPr>
          </a:p>
          <a:p>
            <a:pPr marL="698500" marR="5080" indent="-685800">
              <a:lnSpc>
                <a:spcPct val="100000"/>
              </a:lnSpc>
              <a:spcBef>
                <a:spcPts val="2400"/>
              </a:spcBef>
              <a:buFont typeface="Arial" panose="020B0604020202020204" pitchFamily="34" charset="0"/>
              <a:buChar char="•"/>
              <a:tabLst>
                <a:tab pos="5758180" algn="l"/>
              </a:tabLst>
            </a:pPr>
            <a:r>
              <a:rPr lang="en-US" sz="4800" dirty="0">
                <a:cs typeface="Calibri"/>
              </a:rPr>
              <a:t>Determine</a:t>
            </a:r>
            <a:r>
              <a:rPr lang="en-US" sz="4800" spc="-75" dirty="0">
                <a:cs typeface="Calibri"/>
              </a:rPr>
              <a:t> </a:t>
            </a:r>
            <a:r>
              <a:rPr lang="en-US" sz="4800" dirty="0">
                <a:cs typeface="Calibri"/>
              </a:rPr>
              <a:t>what</a:t>
            </a:r>
            <a:r>
              <a:rPr lang="en-US" sz="4800" spc="-90" dirty="0">
                <a:cs typeface="Calibri"/>
              </a:rPr>
              <a:t> </a:t>
            </a:r>
            <a:r>
              <a:rPr lang="en-US" sz="4800" dirty="0">
                <a:cs typeface="Calibri"/>
              </a:rPr>
              <a:t>types</a:t>
            </a:r>
            <a:r>
              <a:rPr lang="en-US" sz="4800" spc="-65" dirty="0">
                <a:cs typeface="Calibri"/>
              </a:rPr>
              <a:t> </a:t>
            </a:r>
            <a:r>
              <a:rPr lang="en-US" sz="4800" dirty="0">
                <a:cs typeface="Calibri"/>
              </a:rPr>
              <a:t>of</a:t>
            </a:r>
            <a:r>
              <a:rPr lang="en-US" sz="4800" spc="-90" dirty="0">
                <a:cs typeface="Calibri"/>
              </a:rPr>
              <a:t> </a:t>
            </a:r>
            <a:r>
              <a:rPr lang="en-US" sz="4800" dirty="0">
                <a:cs typeface="Calibri"/>
              </a:rPr>
              <a:t>practices</a:t>
            </a:r>
            <a:r>
              <a:rPr lang="en-US" sz="4800" spc="-80" dirty="0">
                <a:cs typeface="Calibri"/>
              </a:rPr>
              <a:t> </a:t>
            </a:r>
            <a:r>
              <a:rPr lang="en-US" sz="4800" spc="-25" dirty="0">
                <a:cs typeface="Calibri"/>
              </a:rPr>
              <a:t>and </a:t>
            </a:r>
            <a:r>
              <a:rPr lang="en-US" sz="4800" spc="-10" dirty="0">
                <a:cs typeface="Calibri"/>
              </a:rPr>
              <a:t>personal protective</a:t>
            </a:r>
            <a:r>
              <a:rPr lang="en-US" sz="4800" spc="-90" dirty="0">
                <a:cs typeface="Calibri"/>
              </a:rPr>
              <a:t> </a:t>
            </a:r>
            <a:r>
              <a:rPr lang="en-US" sz="4800" dirty="0">
                <a:cs typeface="Calibri"/>
              </a:rPr>
              <a:t>equipment</a:t>
            </a:r>
            <a:r>
              <a:rPr lang="en-US" sz="4800" spc="-45" dirty="0">
                <a:cs typeface="Calibri"/>
              </a:rPr>
              <a:t> </a:t>
            </a:r>
            <a:r>
              <a:rPr lang="en-US" sz="4800" dirty="0">
                <a:cs typeface="Calibri"/>
              </a:rPr>
              <a:t>(PPE)</a:t>
            </a:r>
            <a:r>
              <a:rPr lang="en-US" sz="4800" spc="-70" dirty="0">
                <a:cs typeface="Calibri"/>
              </a:rPr>
              <a:t> </a:t>
            </a:r>
            <a:r>
              <a:rPr lang="en-US" sz="4800" dirty="0">
                <a:cs typeface="Calibri"/>
              </a:rPr>
              <a:t>are</a:t>
            </a:r>
            <a:r>
              <a:rPr lang="en-US" sz="4800" spc="-95" dirty="0">
                <a:cs typeface="Calibri"/>
              </a:rPr>
              <a:t> </a:t>
            </a:r>
            <a:r>
              <a:rPr lang="en-US" sz="4800" spc="-10" dirty="0">
                <a:cs typeface="Calibri"/>
              </a:rPr>
              <a:t>appropriate</a:t>
            </a:r>
            <a:r>
              <a:rPr lang="en-US" sz="4800" spc="-70" dirty="0">
                <a:cs typeface="Calibri"/>
              </a:rPr>
              <a:t> </a:t>
            </a:r>
            <a:r>
              <a:rPr lang="en-US" sz="4800" dirty="0">
                <a:cs typeface="Calibri"/>
              </a:rPr>
              <a:t>based</a:t>
            </a:r>
            <a:r>
              <a:rPr lang="en-US" sz="4800" spc="-65" dirty="0">
                <a:cs typeface="Calibri"/>
              </a:rPr>
              <a:t> </a:t>
            </a:r>
            <a:r>
              <a:rPr lang="en-US" sz="4800" spc="-25" dirty="0">
                <a:cs typeface="Calibri"/>
              </a:rPr>
              <a:t>on </a:t>
            </a:r>
            <a:r>
              <a:rPr lang="en-US" sz="4800" dirty="0">
                <a:cs typeface="Calibri"/>
              </a:rPr>
              <a:t>method</a:t>
            </a:r>
            <a:r>
              <a:rPr lang="en-US" sz="4800" spc="-45" dirty="0">
                <a:cs typeface="Calibri"/>
              </a:rPr>
              <a:t> </a:t>
            </a:r>
            <a:r>
              <a:rPr lang="en-US" sz="4800" dirty="0">
                <a:cs typeface="Calibri"/>
              </a:rPr>
              <a:t>of</a:t>
            </a:r>
            <a:r>
              <a:rPr lang="en-US" sz="4800" spc="-65" dirty="0">
                <a:cs typeface="Calibri"/>
              </a:rPr>
              <a:t> </a:t>
            </a:r>
            <a:r>
              <a:rPr lang="en-US" sz="4800" dirty="0">
                <a:cs typeface="Calibri"/>
              </a:rPr>
              <a:t>disease</a:t>
            </a:r>
            <a:r>
              <a:rPr lang="en-US" sz="4800" spc="-45" dirty="0">
                <a:cs typeface="Calibri"/>
              </a:rPr>
              <a:t> </a:t>
            </a:r>
            <a:r>
              <a:rPr lang="en-US" sz="4800" spc="-10" dirty="0">
                <a:cs typeface="Calibri"/>
              </a:rPr>
              <a:t>transmission</a:t>
            </a:r>
            <a:endParaRPr lang="en-US" sz="4800" dirty="0">
              <a:cs typeface="Calibri"/>
            </a:endParaRPr>
          </a:p>
          <a:p>
            <a:pPr marL="698500" indent="-685800">
              <a:lnSpc>
                <a:spcPct val="100000"/>
              </a:lnSpc>
              <a:spcBef>
                <a:spcPts val="2400"/>
              </a:spcBef>
              <a:buFont typeface="Arial" panose="020B0604020202020204" pitchFamily="34" charset="0"/>
              <a:buChar char="•"/>
            </a:pPr>
            <a:r>
              <a:rPr lang="en-US" sz="4800" dirty="0">
                <a:cs typeface="Calibri"/>
              </a:rPr>
              <a:t>Apply</a:t>
            </a:r>
            <a:r>
              <a:rPr lang="en-US" sz="4800" spc="-55" dirty="0">
                <a:cs typeface="Calibri"/>
              </a:rPr>
              <a:t> </a:t>
            </a:r>
            <a:r>
              <a:rPr lang="en-US" sz="4800" dirty="0">
                <a:cs typeface="Calibri"/>
              </a:rPr>
              <a:t>this</a:t>
            </a:r>
            <a:r>
              <a:rPr lang="en-US" sz="4800" spc="-55" dirty="0">
                <a:cs typeface="Calibri"/>
              </a:rPr>
              <a:t> </a:t>
            </a:r>
            <a:r>
              <a:rPr lang="en-US" sz="4800" dirty="0">
                <a:cs typeface="Calibri"/>
              </a:rPr>
              <a:t>knowledge</a:t>
            </a:r>
            <a:r>
              <a:rPr lang="en-US" sz="4800" spc="-75" dirty="0">
                <a:cs typeface="Calibri"/>
              </a:rPr>
              <a:t> </a:t>
            </a:r>
            <a:r>
              <a:rPr lang="en-US" sz="4800" dirty="0">
                <a:cs typeface="Calibri"/>
              </a:rPr>
              <a:t>in</a:t>
            </a:r>
            <a:r>
              <a:rPr lang="en-US" sz="4800" spc="-60" dirty="0">
                <a:cs typeface="Calibri"/>
              </a:rPr>
              <a:t> </a:t>
            </a:r>
            <a:r>
              <a:rPr lang="en-US" sz="4800" dirty="0">
                <a:cs typeface="Calibri"/>
              </a:rPr>
              <a:t>patient</a:t>
            </a:r>
            <a:r>
              <a:rPr lang="en-US" sz="4800" spc="-70" dirty="0">
                <a:cs typeface="Calibri"/>
              </a:rPr>
              <a:t> </a:t>
            </a:r>
            <a:r>
              <a:rPr lang="en-US" sz="4800" dirty="0">
                <a:cs typeface="Calibri"/>
              </a:rPr>
              <a:t>care</a:t>
            </a:r>
            <a:r>
              <a:rPr lang="en-US" sz="4800" spc="-90" dirty="0">
                <a:cs typeface="Calibri"/>
              </a:rPr>
              <a:t> </a:t>
            </a:r>
            <a:r>
              <a:rPr lang="en-US" sz="4800" spc="-10" dirty="0">
                <a:cs typeface="Calibri"/>
              </a:rPr>
              <a:t>settings</a:t>
            </a:r>
            <a:endParaRPr lang="en-US" sz="48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708CF9DB-5EB6-97B5-8B34-A36044803249}"/>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3232254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5DA75E-468D-9FD1-292C-10D68BB8C478}"/>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2F5D00A-B703-21D8-5A9E-EAC0C1856265}"/>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4BFB8EB7-F0F4-695D-9BC1-1B400268429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Key Messages</a:t>
            </a:r>
          </a:p>
        </p:txBody>
      </p:sp>
      <p:sp>
        <p:nvSpPr>
          <p:cNvPr id="3" name="TextBox 2">
            <a:extLst>
              <a:ext uri="{FF2B5EF4-FFF2-40B4-BE49-F238E27FC236}">
                <a16:creationId xmlns:a16="http://schemas.microsoft.com/office/drawing/2014/main" id="{738F5BB6-7103-5E4B-4FD0-F444A7C07526}"/>
              </a:ext>
            </a:extLst>
          </p:cNvPr>
          <p:cNvSpPr txBox="1"/>
          <p:nvPr/>
        </p:nvSpPr>
        <p:spPr>
          <a:xfrm>
            <a:off x="822960" y="3025140"/>
            <a:ext cx="16642080" cy="5852160"/>
          </a:xfrm>
          <a:prstGeom prst="rect">
            <a:avLst/>
          </a:prstGeom>
          <a:noFill/>
        </p:spPr>
        <p:txBody>
          <a:bodyPr wrap="square" lIns="0" tIns="0" rIns="0" bIns="0" rtlCol="0">
            <a:noAutofit/>
          </a:bodyPr>
          <a:lstStyle/>
          <a:p>
            <a:pPr>
              <a:spcBef>
                <a:spcPts val="600"/>
              </a:spcBef>
              <a:spcAft>
                <a:spcPts val="300"/>
              </a:spcAft>
            </a:pPr>
            <a:r>
              <a:rPr lang="en-US" sz="4000" b="1" dirty="0">
                <a:latin typeface="Segoe Sans"/>
              </a:rPr>
              <a:t>Transmission-Based Precautions</a:t>
            </a:r>
            <a:r>
              <a:rPr lang="en-US" sz="4000" dirty="0">
                <a:latin typeface="Segoe Sans"/>
              </a:rPr>
              <a:t> include Contact, Droplet, Airborne and Enhanced Barrier Precautions</a:t>
            </a:r>
          </a:p>
          <a:p>
            <a:pPr>
              <a:spcBef>
                <a:spcPts val="600"/>
              </a:spcBef>
              <a:spcAft>
                <a:spcPts val="300"/>
              </a:spcAft>
            </a:pPr>
            <a:endParaRPr lang="en-US" sz="4000" b="1" dirty="0">
              <a:latin typeface="Segoe Sans"/>
            </a:endParaRPr>
          </a:p>
          <a:p>
            <a:pPr>
              <a:spcBef>
                <a:spcPts val="600"/>
              </a:spcBef>
              <a:spcAft>
                <a:spcPts val="300"/>
              </a:spcAft>
            </a:pPr>
            <a:r>
              <a:rPr lang="en-US" sz="4000" b="1" dirty="0">
                <a:latin typeface="Segoe Sans"/>
              </a:rPr>
              <a:t>PPE (Personal Protective Equipment)</a:t>
            </a:r>
            <a:r>
              <a:rPr lang="en-US" sz="4000" dirty="0">
                <a:latin typeface="Segoe Sans"/>
              </a:rPr>
              <a:t> should be chosen based on how germs spread.</a:t>
            </a:r>
          </a:p>
          <a:p>
            <a:pPr>
              <a:spcBef>
                <a:spcPts val="600"/>
              </a:spcBef>
              <a:spcAft>
                <a:spcPts val="300"/>
              </a:spcAft>
            </a:pPr>
            <a:endParaRPr lang="en-US" sz="4000" b="1" dirty="0">
              <a:latin typeface="Segoe Sans"/>
            </a:endParaRPr>
          </a:p>
          <a:p>
            <a:pPr>
              <a:spcBef>
                <a:spcPts val="600"/>
              </a:spcBef>
              <a:spcAft>
                <a:spcPts val="300"/>
              </a:spcAft>
            </a:pPr>
            <a:r>
              <a:rPr lang="en-US" sz="4000" b="1" dirty="0">
                <a:latin typeface="Segoe Sans"/>
              </a:rPr>
              <a:t>Standard Precautions</a:t>
            </a:r>
            <a:r>
              <a:rPr lang="en-US" sz="4000" dirty="0">
                <a:latin typeface="Segoe Sans"/>
              </a:rPr>
              <a:t> should be used for all patients, along with their specific Transmission-Based Precautions</a:t>
            </a:r>
          </a:p>
        </p:txBody>
      </p:sp>
      <p:pic>
        <p:nvPicPr>
          <p:cNvPr id="16" name="Picture 15" descr="A screenshot of a cell phone&#10;&#10;Description automatically generated">
            <a:extLst>
              <a:ext uri="{FF2B5EF4-FFF2-40B4-BE49-F238E27FC236}">
                <a16:creationId xmlns:a16="http://schemas.microsoft.com/office/drawing/2014/main" id="{5A80D63A-9C85-BAEE-8CA4-E1BC50D2D052}"/>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70703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159401-0EA3-609A-E265-5AB7B55C6919}"/>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4E3438C-4EB8-C401-8FC8-CA6284DAFA8C}"/>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53C1BFAC-4B26-6FD9-4405-5B871E9CEB89}"/>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References</a:t>
            </a:r>
          </a:p>
        </p:txBody>
      </p:sp>
      <p:sp>
        <p:nvSpPr>
          <p:cNvPr id="3" name="TextBox 2">
            <a:extLst>
              <a:ext uri="{FF2B5EF4-FFF2-40B4-BE49-F238E27FC236}">
                <a16:creationId xmlns:a16="http://schemas.microsoft.com/office/drawing/2014/main" id="{F9A87F9F-DCBD-5F39-6836-0FD37C0A4BF4}"/>
              </a:ext>
            </a:extLst>
          </p:cNvPr>
          <p:cNvSpPr txBox="1"/>
          <p:nvPr/>
        </p:nvSpPr>
        <p:spPr>
          <a:xfrm>
            <a:off x="822960" y="3025140"/>
            <a:ext cx="16642080" cy="5852160"/>
          </a:xfrm>
          <a:prstGeom prst="rect">
            <a:avLst/>
          </a:prstGeom>
          <a:noFill/>
        </p:spPr>
        <p:txBody>
          <a:bodyPr wrap="square" lIns="0" tIns="0" rIns="0" bIns="0" rtlCol="0">
            <a:noAutofit/>
          </a:bodyPr>
          <a:lstStyle/>
          <a:p>
            <a:pPr marL="12700" marR="727710" indent="-635">
              <a:lnSpc>
                <a:spcPct val="100000"/>
              </a:lnSpc>
              <a:spcBef>
                <a:spcPts val="100"/>
              </a:spcBef>
            </a:pPr>
            <a:r>
              <a:rPr lang="en-US" sz="2800" dirty="0"/>
              <a:t>Berends</a:t>
            </a:r>
            <a:r>
              <a:rPr lang="en-US" sz="2800" spc="-35" dirty="0"/>
              <a:t> </a:t>
            </a:r>
            <a:r>
              <a:rPr lang="en-US" sz="2800" dirty="0"/>
              <a:t>C,</a:t>
            </a:r>
            <a:r>
              <a:rPr lang="en-US" sz="2800" spc="-10" dirty="0"/>
              <a:t> </a:t>
            </a:r>
            <a:r>
              <a:rPr lang="en-US" sz="2800" dirty="0"/>
              <a:t>Walesa</a:t>
            </a:r>
            <a:r>
              <a:rPr lang="en-US" sz="2800" spc="-25" dirty="0"/>
              <a:t> </a:t>
            </a:r>
            <a:r>
              <a:rPr lang="en-US" sz="2800" dirty="0"/>
              <a:t>B.</a:t>
            </a:r>
            <a:r>
              <a:rPr lang="en-US" sz="2800" spc="-35" dirty="0"/>
              <a:t> </a:t>
            </a:r>
            <a:r>
              <a:rPr lang="en-US" sz="2800" dirty="0"/>
              <a:t>Isolation</a:t>
            </a:r>
            <a:r>
              <a:rPr lang="en-US" sz="2800" spc="-25" dirty="0"/>
              <a:t> </a:t>
            </a:r>
            <a:r>
              <a:rPr lang="en-US" sz="2800" spc="-10" dirty="0"/>
              <a:t>Precautions </a:t>
            </a:r>
            <a:r>
              <a:rPr lang="en-US" sz="2800" spc="-25" dirty="0"/>
              <a:t>(Transmission-</a:t>
            </a:r>
            <a:r>
              <a:rPr lang="en-US" sz="2800" dirty="0"/>
              <a:t>based</a:t>
            </a:r>
            <a:r>
              <a:rPr lang="en-US" sz="2800" spc="-35" dirty="0"/>
              <a:t> </a:t>
            </a:r>
            <a:r>
              <a:rPr lang="en-US" sz="2800" spc="-10" dirty="0"/>
              <a:t>Precautions). </a:t>
            </a:r>
            <a:r>
              <a:rPr lang="en-US" sz="2800" dirty="0"/>
              <a:t>Association</a:t>
            </a:r>
            <a:r>
              <a:rPr lang="en-US" sz="2800" spc="-65" dirty="0"/>
              <a:t> </a:t>
            </a:r>
            <a:r>
              <a:rPr lang="en-US" sz="2800" dirty="0"/>
              <a:t>of</a:t>
            </a:r>
            <a:r>
              <a:rPr lang="en-US" sz="2800" spc="-65" dirty="0"/>
              <a:t> </a:t>
            </a:r>
            <a:r>
              <a:rPr lang="en-US" sz="2800" spc="-10" dirty="0"/>
              <a:t>Infection</a:t>
            </a:r>
            <a:r>
              <a:rPr lang="en-US" sz="2800" spc="-40" dirty="0"/>
              <a:t> </a:t>
            </a:r>
            <a:r>
              <a:rPr lang="en-US" sz="2800" dirty="0"/>
              <a:t>Control</a:t>
            </a:r>
            <a:r>
              <a:rPr lang="en-US" sz="2800" spc="-65" dirty="0"/>
              <a:t> </a:t>
            </a:r>
            <a:r>
              <a:rPr lang="en-US" sz="2800" dirty="0"/>
              <a:t>and</a:t>
            </a:r>
            <a:r>
              <a:rPr lang="en-US" sz="2800" spc="-50" dirty="0"/>
              <a:t> </a:t>
            </a:r>
            <a:r>
              <a:rPr lang="en-US" sz="2800" dirty="0"/>
              <a:t>Epidemiology</a:t>
            </a:r>
            <a:r>
              <a:rPr lang="en-US" sz="2800" spc="-55" dirty="0"/>
              <a:t> </a:t>
            </a:r>
            <a:r>
              <a:rPr lang="en-US" sz="2800" spc="-25" dirty="0"/>
              <a:t>Text.</a:t>
            </a:r>
            <a:r>
              <a:rPr lang="en-US" sz="2800" spc="-65" dirty="0"/>
              <a:t> </a:t>
            </a:r>
            <a:r>
              <a:rPr lang="en-US" sz="2800" spc="-10" dirty="0"/>
              <a:t>2013.</a:t>
            </a:r>
            <a:endParaRPr lang="en-US" sz="2800" dirty="0"/>
          </a:p>
          <a:p>
            <a:pPr marL="12700" marR="109220">
              <a:lnSpc>
                <a:spcPct val="100000"/>
              </a:lnSpc>
              <a:spcBef>
                <a:spcPts val="1200"/>
              </a:spcBef>
            </a:pPr>
            <a:r>
              <a:rPr lang="en-US" sz="2800" dirty="0"/>
              <a:t>Hospital</a:t>
            </a:r>
            <a:r>
              <a:rPr lang="en-US" sz="2800" spc="-45" dirty="0"/>
              <a:t> </a:t>
            </a:r>
            <a:r>
              <a:rPr lang="en-US" sz="2800" spc="-10" dirty="0"/>
              <a:t>Respiratory</a:t>
            </a:r>
            <a:r>
              <a:rPr lang="en-US" sz="2800" spc="-70" dirty="0"/>
              <a:t> </a:t>
            </a:r>
            <a:r>
              <a:rPr lang="en-US" sz="2800" spc="-10" dirty="0"/>
              <a:t>Protection</a:t>
            </a:r>
            <a:r>
              <a:rPr lang="en-US" sz="2800" spc="-45" dirty="0"/>
              <a:t> </a:t>
            </a:r>
            <a:r>
              <a:rPr lang="en-US" sz="2800" spc="-10" dirty="0"/>
              <a:t>Program</a:t>
            </a:r>
            <a:r>
              <a:rPr lang="en-US" sz="2800" spc="-60" dirty="0"/>
              <a:t> </a:t>
            </a:r>
            <a:r>
              <a:rPr lang="en-US" sz="2800" spc="-20" dirty="0"/>
              <a:t>Toolkit</a:t>
            </a:r>
            <a:r>
              <a:rPr lang="en-US" sz="2800" spc="-50" dirty="0"/>
              <a:t> </a:t>
            </a:r>
            <a:r>
              <a:rPr lang="en-US" sz="2800" dirty="0"/>
              <a:t>2015.</a:t>
            </a:r>
            <a:r>
              <a:rPr lang="en-US" sz="2800" spc="-65" dirty="0"/>
              <a:t> </a:t>
            </a:r>
            <a:r>
              <a:rPr lang="en-US" sz="2800" dirty="0"/>
              <a:t>National</a:t>
            </a:r>
            <a:r>
              <a:rPr lang="en-US" sz="2800" spc="-65" dirty="0"/>
              <a:t> </a:t>
            </a:r>
            <a:r>
              <a:rPr lang="en-US" sz="2800" dirty="0"/>
              <a:t>Institute</a:t>
            </a:r>
            <a:r>
              <a:rPr lang="en-US" sz="2800" spc="-50" dirty="0"/>
              <a:t> </a:t>
            </a:r>
            <a:r>
              <a:rPr lang="en-US" sz="2800" spc="-25" dirty="0"/>
              <a:t>for </a:t>
            </a:r>
            <a:r>
              <a:rPr lang="en-US" sz="2800" dirty="0"/>
              <a:t>Occupational</a:t>
            </a:r>
            <a:r>
              <a:rPr lang="en-US" sz="2800" spc="-55" dirty="0"/>
              <a:t> </a:t>
            </a:r>
            <a:r>
              <a:rPr lang="en-US" sz="2800" dirty="0"/>
              <a:t>Safety</a:t>
            </a:r>
            <a:r>
              <a:rPr lang="en-US" sz="2800" spc="-70" dirty="0"/>
              <a:t> </a:t>
            </a:r>
            <a:r>
              <a:rPr lang="en-US" sz="2800" dirty="0"/>
              <a:t>and</a:t>
            </a:r>
            <a:r>
              <a:rPr lang="en-US" sz="2800" spc="-60" dirty="0"/>
              <a:t> </a:t>
            </a:r>
            <a:r>
              <a:rPr lang="en-US" sz="2800" dirty="0"/>
              <a:t>Health.</a:t>
            </a:r>
            <a:r>
              <a:rPr lang="en-US" sz="2800" spc="-55" dirty="0"/>
              <a:t> </a:t>
            </a:r>
            <a:r>
              <a:rPr lang="en-US" sz="2800" u="sng" spc="-10" dirty="0">
                <a:solidFill>
                  <a:srgbClr val="0000FF"/>
                </a:solidFill>
                <a:uFill>
                  <a:solidFill>
                    <a:srgbClr val="0000FF"/>
                  </a:solidFill>
                </a:uFill>
                <a:hlinkClick r:id="rId3"/>
              </a:rPr>
              <a:t>https://www.osha.gov/Publications/OSHA3767.pdf</a:t>
            </a:r>
            <a:endParaRPr lang="en-US" sz="2800" dirty="0"/>
          </a:p>
          <a:p>
            <a:pPr marL="12700" marR="5080">
              <a:lnSpc>
                <a:spcPct val="100000"/>
              </a:lnSpc>
              <a:spcBef>
                <a:spcPts val="1200"/>
              </a:spcBef>
            </a:pPr>
            <a:r>
              <a:rPr lang="en-US" sz="2800" dirty="0"/>
              <a:t>Sequencing</a:t>
            </a:r>
            <a:r>
              <a:rPr lang="en-US" sz="2800" spc="-35" dirty="0"/>
              <a:t> </a:t>
            </a:r>
            <a:r>
              <a:rPr lang="en-US" sz="2800" dirty="0"/>
              <a:t>for</a:t>
            </a:r>
            <a:r>
              <a:rPr lang="en-US" sz="2800" spc="-60" dirty="0"/>
              <a:t> </a:t>
            </a:r>
            <a:r>
              <a:rPr lang="en-US" sz="2800" spc="-10" dirty="0"/>
              <a:t>Personal</a:t>
            </a:r>
            <a:r>
              <a:rPr lang="en-US" sz="2800" spc="-55" dirty="0"/>
              <a:t> </a:t>
            </a:r>
            <a:r>
              <a:rPr lang="en-US" sz="2800" spc="-10" dirty="0"/>
              <a:t>Protective</a:t>
            </a:r>
            <a:r>
              <a:rPr lang="en-US" sz="2800" spc="-40" dirty="0"/>
              <a:t> </a:t>
            </a:r>
            <a:r>
              <a:rPr lang="en-US" sz="2800" spc="-10" dirty="0"/>
              <a:t>Equipment</a:t>
            </a:r>
            <a:r>
              <a:rPr lang="en-US" sz="2800" spc="-65" dirty="0"/>
              <a:t> </a:t>
            </a:r>
            <a:r>
              <a:rPr lang="en-US" sz="2800" dirty="0"/>
              <a:t>(PPE).</a:t>
            </a:r>
            <a:r>
              <a:rPr lang="en-US" sz="2800" spc="-30" dirty="0"/>
              <a:t> </a:t>
            </a:r>
            <a:r>
              <a:rPr lang="en-US" sz="2800" spc="-10" dirty="0"/>
              <a:t>Centers</a:t>
            </a:r>
            <a:r>
              <a:rPr lang="en-US" sz="2800" spc="-55" dirty="0"/>
              <a:t> </a:t>
            </a:r>
            <a:r>
              <a:rPr lang="en-US" sz="2800" dirty="0"/>
              <a:t>for</a:t>
            </a:r>
            <a:r>
              <a:rPr lang="en-US" sz="2800" spc="-50" dirty="0"/>
              <a:t> </a:t>
            </a:r>
            <a:r>
              <a:rPr lang="en-US" sz="2800" dirty="0"/>
              <a:t>Disease</a:t>
            </a:r>
            <a:r>
              <a:rPr lang="en-US" sz="2800" spc="-50" dirty="0"/>
              <a:t> </a:t>
            </a:r>
            <a:r>
              <a:rPr lang="en-US" sz="2800" dirty="0"/>
              <a:t>Control</a:t>
            </a:r>
            <a:r>
              <a:rPr lang="en-US" sz="2800" spc="-65" dirty="0"/>
              <a:t> </a:t>
            </a:r>
            <a:r>
              <a:rPr lang="en-US" sz="2800" spc="-25" dirty="0"/>
              <a:t>and </a:t>
            </a:r>
            <a:r>
              <a:rPr lang="en-US" sz="2800" spc="-10" dirty="0">
                <a:hlinkClick r:id="rId4"/>
              </a:rPr>
              <a:t>Prevention;</a:t>
            </a:r>
            <a:r>
              <a:rPr lang="en-US" sz="2800" spc="-25" dirty="0">
                <a:hlinkClick r:id="rId4"/>
              </a:rPr>
              <a:t> </a:t>
            </a:r>
            <a:r>
              <a:rPr lang="en-US" sz="2800" spc="-20" dirty="0">
                <a:hlinkClick r:id="rId4"/>
              </a:rPr>
              <a:t>CS250672-</a:t>
            </a:r>
            <a:r>
              <a:rPr lang="en-US" sz="2800" dirty="0">
                <a:hlinkClick r:id="rId4"/>
              </a:rPr>
              <a:t>E.</a:t>
            </a:r>
            <a:r>
              <a:rPr lang="en-US" sz="2800" spc="-25" dirty="0">
                <a:hlinkClick r:id="rId4"/>
              </a:rPr>
              <a:t> </a:t>
            </a:r>
            <a:r>
              <a:rPr lang="en-US" sz="2800" dirty="0">
                <a:hlinkClick r:id="rId4"/>
              </a:rPr>
              <a:t>Available</a:t>
            </a:r>
            <a:r>
              <a:rPr lang="en-US" sz="2800" spc="-20" dirty="0">
                <a:hlinkClick r:id="rId4"/>
              </a:rPr>
              <a:t> </a:t>
            </a:r>
            <a:r>
              <a:rPr lang="en-US" sz="2800" dirty="0">
                <a:hlinkClick r:id="rId4"/>
              </a:rPr>
              <a:t>at</a:t>
            </a:r>
            <a:r>
              <a:rPr lang="en-US" sz="2800" spc="-30" dirty="0">
                <a:hlinkClick r:id="rId4"/>
              </a:rPr>
              <a:t> </a:t>
            </a:r>
            <a:r>
              <a:rPr lang="en-US" sz="2800" u="sng" spc="-10" dirty="0">
                <a:solidFill>
                  <a:srgbClr val="0000FF"/>
                </a:solidFill>
                <a:uFill>
                  <a:solidFill>
                    <a:srgbClr val="0000FF"/>
                  </a:solidFill>
                </a:uFill>
                <a:hlinkClick r:id="rId4"/>
              </a:rPr>
              <a:t>http://www.cdc.gov/hai/pdfs/ppe/ppe-</a:t>
            </a:r>
            <a:r>
              <a:rPr lang="en-US" sz="2800" spc="-10" dirty="0">
                <a:solidFill>
                  <a:srgbClr val="0000FF"/>
                </a:solidFill>
                <a:hlinkClick r:id="rId4"/>
              </a:rPr>
              <a:t> </a:t>
            </a:r>
            <a:r>
              <a:rPr lang="en-US" sz="2800" u="sng" spc="-10" dirty="0">
                <a:solidFill>
                  <a:srgbClr val="0000FF"/>
                </a:solidFill>
                <a:uFill>
                  <a:solidFill>
                    <a:srgbClr val="0000FF"/>
                  </a:solidFill>
                </a:uFill>
                <a:hlinkClick r:id="rId4"/>
              </a:rPr>
              <a:t>sequence.pdf</a:t>
            </a:r>
            <a:endParaRPr lang="en-US" sz="2800" dirty="0"/>
          </a:p>
          <a:p>
            <a:pPr marL="12700" marR="414655">
              <a:lnSpc>
                <a:spcPct val="100000"/>
              </a:lnSpc>
              <a:spcBef>
                <a:spcPts val="1200"/>
              </a:spcBef>
            </a:pPr>
            <a:r>
              <a:rPr lang="en-US" sz="2800" dirty="0"/>
              <a:t>Siegel</a:t>
            </a:r>
            <a:r>
              <a:rPr lang="en-US" sz="2800" spc="-55" dirty="0"/>
              <a:t> </a:t>
            </a:r>
            <a:r>
              <a:rPr lang="en-US" sz="2800" dirty="0"/>
              <a:t>JD,</a:t>
            </a:r>
            <a:r>
              <a:rPr lang="en-US" sz="2800" spc="-35" dirty="0"/>
              <a:t> </a:t>
            </a:r>
            <a:r>
              <a:rPr lang="en-US" sz="2800" dirty="0"/>
              <a:t>Rhinehart</a:t>
            </a:r>
            <a:r>
              <a:rPr lang="en-US" sz="2800" spc="-40" dirty="0"/>
              <a:t> </a:t>
            </a:r>
            <a:r>
              <a:rPr lang="en-US" sz="2800" dirty="0"/>
              <a:t>E,</a:t>
            </a:r>
            <a:r>
              <a:rPr lang="en-US" sz="2800" spc="-45" dirty="0"/>
              <a:t> </a:t>
            </a:r>
            <a:r>
              <a:rPr lang="en-US" sz="2800" dirty="0"/>
              <a:t>Jackson</a:t>
            </a:r>
            <a:r>
              <a:rPr lang="en-US" sz="2800" spc="-45" dirty="0"/>
              <a:t> </a:t>
            </a:r>
            <a:r>
              <a:rPr lang="en-US" sz="2800" dirty="0"/>
              <a:t>M,</a:t>
            </a:r>
            <a:r>
              <a:rPr lang="en-US" sz="2800" spc="-40" dirty="0"/>
              <a:t> </a:t>
            </a:r>
            <a:r>
              <a:rPr lang="en-US" sz="2800" dirty="0"/>
              <a:t>et</a:t>
            </a:r>
            <a:r>
              <a:rPr lang="en-US" sz="2800" spc="-55" dirty="0"/>
              <a:t> </a:t>
            </a:r>
            <a:r>
              <a:rPr lang="en-US" sz="2800" dirty="0"/>
              <a:t>al.</a:t>
            </a:r>
            <a:r>
              <a:rPr lang="en-US" sz="2800" spc="-35" dirty="0"/>
              <a:t> </a:t>
            </a:r>
            <a:r>
              <a:rPr lang="en-US" sz="2800" dirty="0"/>
              <a:t>2007</a:t>
            </a:r>
            <a:r>
              <a:rPr lang="en-US" sz="2800" spc="-50" dirty="0"/>
              <a:t> </a:t>
            </a:r>
            <a:r>
              <a:rPr lang="en-US" sz="2800" dirty="0"/>
              <a:t>Guideline</a:t>
            </a:r>
            <a:r>
              <a:rPr lang="en-US" sz="2800" spc="-25" dirty="0"/>
              <a:t> </a:t>
            </a:r>
            <a:r>
              <a:rPr lang="en-US" sz="2800" dirty="0"/>
              <a:t>for</a:t>
            </a:r>
            <a:r>
              <a:rPr lang="en-US" sz="2800" spc="-50" dirty="0"/>
              <a:t> </a:t>
            </a:r>
            <a:r>
              <a:rPr lang="en-US" sz="2800" dirty="0"/>
              <a:t>Isolation</a:t>
            </a:r>
            <a:r>
              <a:rPr lang="en-US" sz="2800" spc="-45" dirty="0"/>
              <a:t> </a:t>
            </a:r>
            <a:r>
              <a:rPr lang="en-US" sz="2800" spc="-10" dirty="0"/>
              <a:t>Precautions: Preventing</a:t>
            </a:r>
            <a:r>
              <a:rPr lang="en-US" sz="2800" spc="-45" dirty="0"/>
              <a:t> </a:t>
            </a:r>
            <a:r>
              <a:rPr lang="en-US" sz="2800" spc="-20" dirty="0"/>
              <a:t>Transmission</a:t>
            </a:r>
            <a:r>
              <a:rPr lang="en-US" sz="2800" spc="-60" dirty="0"/>
              <a:t> </a:t>
            </a:r>
            <a:r>
              <a:rPr lang="en-US" sz="2800" dirty="0"/>
              <a:t>of</a:t>
            </a:r>
            <a:r>
              <a:rPr lang="en-US" sz="2800" spc="-35" dirty="0"/>
              <a:t> </a:t>
            </a:r>
            <a:r>
              <a:rPr lang="en-US" sz="2800" spc="-10" dirty="0"/>
              <a:t>Infectious</a:t>
            </a:r>
            <a:r>
              <a:rPr lang="en-US" sz="2800" spc="-45" dirty="0"/>
              <a:t> </a:t>
            </a:r>
            <a:r>
              <a:rPr lang="en-US" sz="2800" dirty="0"/>
              <a:t>Agents</a:t>
            </a:r>
            <a:r>
              <a:rPr lang="en-US" sz="2800" spc="-55" dirty="0"/>
              <a:t> </a:t>
            </a:r>
            <a:r>
              <a:rPr lang="en-US" sz="2800" dirty="0"/>
              <a:t>in</a:t>
            </a:r>
            <a:r>
              <a:rPr lang="en-US" sz="2800" spc="-35" dirty="0"/>
              <a:t> </a:t>
            </a:r>
            <a:r>
              <a:rPr lang="en-US" sz="2800" dirty="0"/>
              <a:t>Healthcare</a:t>
            </a:r>
            <a:r>
              <a:rPr lang="en-US" sz="2800" spc="-30" dirty="0"/>
              <a:t> </a:t>
            </a:r>
            <a:r>
              <a:rPr lang="en-US" sz="2800" dirty="0"/>
              <a:t>Settings.</a:t>
            </a:r>
            <a:r>
              <a:rPr lang="en-US" sz="2800" spc="-55" dirty="0"/>
              <a:t> </a:t>
            </a:r>
            <a:r>
              <a:rPr lang="en-US" sz="2800" dirty="0"/>
              <a:t>Centers</a:t>
            </a:r>
            <a:r>
              <a:rPr lang="en-US" sz="2800" spc="-35" dirty="0"/>
              <a:t> </a:t>
            </a:r>
            <a:r>
              <a:rPr lang="en-US" sz="2800" spc="-25" dirty="0"/>
              <a:t>for </a:t>
            </a:r>
            <a:r>
              <a:rPr lang="en-US" sz="2800" dirty="0"/>
              <a:t>Disease</a:t>
            </a:r>
            <a:r>
              <a:rPr lang="en-US" sz="2800" spc="-60" dirty="0"/>
              <a:t> </a:t>
            </a:r>
            <a:r>
              <a:rPr lang="en-US" sz="2800" dirty="0"/>
              <a:t>Control</a:t>
            </a:r>
            <a:r>
              <a:rPr lang="en-US" sz="2800" spc="-55" dirty="0"/>
              <a:t> </a:t>
            </a:r>
            <a:r>
              <a:rPr lang="en-US" sz="2800" dirty="0"/>
              <a:t>and</a:t>
            </a:r>
            <a:r>
              <a:rPr lang="en-US" sz="2800" spc="-65" dirty="0"/>
              <a:t> </a:t>
            </a:r>
            <a:r>
              <a:rPr lang="en-US" sz="2800" spc="-10" dirty="0"/>
              <a:t>Prevention.</a:t>
            </a:r>
            <a:r>
              <a:rPr lang="en-US" sz="2800" spc="-60" dirty="0"/>
              <a:t> </a:t>
            </a:r>
            <a:r>
              <a:rPr lang="en-US" sz="2800" dirty="0"/>
              <a:t>Available</a:t>
            </a:r>
            <a:r>
              <a:rPr lang="en-US" sz="2800" spc="-50" dirty="0"/>
              <a:t> </a:t>
            </a:r>
            <a:r>
              <a:rPr lang="en-US" sz="2800" spc="-25" dirty="0"/>
              <a:t>at </a:t>
            </a:r>
            <a:r>
              <a:rPr lang="en-US" sz="2800" u="sng" spc="-10" dirty="0">
                <a:solidFill>
                  <a:srgbClr val="0000FF"/>
                </a:solidFill>
                <a:uFill>
                  <a:solidFill>
                    <a:srgbClr val="0000FF"/>
                  </a:solidFill>
                </a:uFill>
                <a:hlinkClick r:id="rId5"/>
              </a:rPr>
              <a:t>http://www.cdc.gov/hicpac/pdf/isolation/isolation2007.pdf</a:t>
            </a:r>
            <a:endParaRPr lang="en-US" sz="2800" u="sng" spc="-10" dirty="0">
              <a:solidFill>
                <a:srgbClr val="0000FF"/>
              </a:solidFill>
              <a:uFill>
                <a:solidFill>
                  <a:srgbClr val="0000FF"/>
                </a:solidFill>
              </a:uFill>
            </a:endParaRPr>
          </a:p>
          <a:p>
            <a:pPr marL="12700" marR="414655">
              <a:lnSpc>
                <a:spcPct val="100000"/>
              </a:lnSpc>
              <a:spcBef>
                <a:spcPts val="1200"/>
              </a:spcBef>
            </a:pPr>
            <a:r>
              <a:rPr lang="en-US" sz="2800" dirty="0"/>
              <a:t>IDPH: A Toolkit for Implementing Personal Protective Equipment in Nursing Homes to Prevent the Spread of Multidrug-and Extensively Drug-Resistant Organisms: </a:t>
            </a:r>
            <a:r>
              <a:rPr lang="en-US" sz="2800" dirty="0">
                <a:hlinkClick r:id="rId6"/>
              </a:rPr>
              <a:t>https://dph.illinois.gov/content/dam/soi/en/web/idph/publications/idph/topics-and-services/prevention-wellness/patient-safety-quality/toolkit-for-implementing-ppe-mdros-092024.pdf</a:t>
            </a:r>
            <a:endParaRPr lang="en-US" sz="3200" dirty="0"/>
          </a:p>
        </p:txBody>
      </p:sp>
      <p:pic>
        <p:nvPicPr>
          <p:cNvPr id="16" name="Picture 15" descr="A screenshot of a cell phone&#10;&#10;Description automatically generated">
            <a:extLst>
              <a:ext uri="{FF2B5EF4-FFF2-40B4-BE49-F238E27FC236}">
                <a16:creationId xmlns:a16="http://schemas.microsoft.com/office/drawing/2014/main" id="{CA8E097C-0EBC-1A14-0BCB-D02D17512935}"/>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372614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C7074D-8993-7AE8-D052-A96AFF12076E}"/>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03E0850-450E-0858-5E4C-996AC638E066}"/>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2BB83ED1-7B3B-4F01-4BC8-D9B2478FBA5E}"/>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Text Here</a:t>
            </a:r>
          </a:p>
        </p:txBody>
      </p:sp>
      <p:sp>
        <p:nvSpPr>
          <p:cNvPr id="3" name="TextBox 2">
            <a:extLst>
              <a:ext uri="{FF2B5EF4-FFF2-40B4-BE49-F238E27FC236}">
                <a16:creationId xmlns:a16="http://schemas.microsoft.com/office/drawing/2014/main" id="{8B6AA2C4-0CF6-2789-EEB0-BA5F46954896}"/>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Text here</a:t>
            </a:r>
          </a:p>
        </p:txBody>
      </p:sp>
      <p:pic>
        <p:nvPicPr>
          <p:cNvPr id="16" name="Picture 15" descr="A screenshot of a cell phone&#10;&#10;Description automatically generated">
            <a:extLst>
              <a:ext uri="{FF2B5EF4-FFF2-40B4-BE49-F238E27FC236}">
                <a16:creationId xmlns:a16="http://schemas.microsoft.com/office/drawing/2014/main" id="{614052F0-1CF4-8F44-5925-BB3E2E8EE966}"/>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663686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0CA76-7953-BCAD-D04F-BD747E4C5245}"/>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4C43BEE-1BE8-B93B-8ACA-F2A2CA86C677}"/>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79C99B24-C598-2377-B65D-127998E7AA36}"/>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Text Here</a:t>
            </a:r>
          </a:p>
        </p:txBody>
      </p:sp>
      <p:sp>
        <p:nvSpPr>
          <p:cNvPr id="3" name="TextBox 2">
            <a:extLst>
              <a:ext uri="{FF2B5EF4-FFF2-40B4-BE49-F238E27FC236}">
                <a16:creationId xmlns:a16="http://schemas.microsoft.com/office/drawing/2014/main" id="{A830B5A6-4D10-9C9A-A91A-753F742E32B4}"/>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Text here</a:t>
            </a:r>
          </a:p>
        </p:txBody>
      </p:sp>
      <p:pic>
        <p:nvPicPr>
          <p:cNvPr id="16" name="Picture 15" descr="A screenshot of a cell phone&#10;&#10;Description automatically generated">
            <a:extLst>
              <a:ext uri="{FF2B5EF4-FFF2-40B4-BE49-F238E27FC236}">
                <a16:creationId xmlns:a16="http://schemas.microsoft.com/office/drawing/2014/main" id="{26807323-D8A4-1CF4-A89A-058355300069}"/>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385845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57AFF0-6A4F-B18C-3566-EA5E0DE4BF8D}"/>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44A156F-5418-4197-FD3B-D08DDF299BF8}"/>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3A6BC59B-A917-3CFF-70CD-88F351A0BBBA}"/>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Text Here</a:t>
            </a:r>
          </a:p>
        </p:txBody>
      </p:sp>
      <p:sp>
        <p:nvSpPr>
          <p:cNvPr id="3" name="TextBox 2">
            <a:extLst>
              <a:ext uri="{FF2B5EF4-FFF2-40B4-BE49-F238E27FC236}">
                <a16:creationId xmlns:a16="http://schemas.microsoft.com/office/drawing/2014/main" id="{49C96146-FA8C-573A-112D-3BE1D936984D}"/>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Text here</a:t>
            </a:r>
          </a:p>
        </p:txBody>
      </p:sp>
      <p:pic>
        <p:nvPicPr>
          <p:cNvPr id="16" name="Picture 15" descr="A screenshot of a cell phone&#10;&#10;Description automatically generated">
            <a:extLst>
              <a:ext uri="{FF2B5EF4-FFF2-40B4-BE49-F238E27FC236}">
                <a16:creationId xmlns:a16="http://schemas.microsoft.com/office/drawing/2014/main" id="{01CCA10C-309C-573D-27E7-1636345D163C}"/>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224563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EE61F1-8995-986E-A420-11C1F49C829E}"/>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2C2C8233-867B-BA80-C242-22D527F4DF6A}"/>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FE52AE9A-9D18-1C59-36C9-12C3D6A61D18}"/>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Standard vs. Transmission-Based Precautions</a:t>
            </a:r>
          </a:p>
        </p:txBody>
      </p:sp>
      <p:sp>
        <p:nvSpPr>
          <p:cNvPr id="3" name="TextBox 2">
            <a:extLst>
              <a:ext uri="{FF2B5EF4-FFF2-40B4-BE49-F238E27FC236}">
                <a16:creationId xmlns:a16="http://schemas.microsoft.com/office/drawing/2014/main" id="{321CCBB5-64FB-C272-6EE1-CC922BB5E3DA}"/>
              </a:ext>
            </a:extLst>
          </p:cNvPr>
          <p:cNvSpPr txBox="1"/>
          <p:nvPr/>
        </p:nvSpPr>
        <p:spPr>
          <a:xfrm>
            <a:off x="822960" y="3025140"/>
            <a:ext cx="16642080" cy="5852160"/>
          </a:xfrm>
          <a:prstGeom prst="rect">
            <a:avLst/>
          </a:prstGeom>
          <a:noFill/>
        </p:spPr>
        <p:txBody>
          <a:bodyPr wrap="square" lIns="0" tIns="0" rIns="0" bIns="0" rtlCol="0">
            <a:noAutofit/>
          </a:bodyPr>
          <a:lstStyle/>
          <a:p>
            <a:pPr marL="698500" marR="5080" indent="-685800">
              <a:lnSpc>
                <a:spcPct val="100000"/>
              </a:lnSpc>
              <a:spcBef>
                <a:spcPts val="95"/>
              </a:spcBef>
              <a:buFont typeface="Arial" panose="020B0604020202020204" pitchFamily="34" charset="0"/>
              <a:buChar char="•"/>
              <a:tabLst>
                <a:tab pos="5184775" algn="l"/>
              </a:tabLst>
            </a:pPr>
            <a:r>
              <a:rPr lang="en-US" sz="4800" b="1" dirty="0">
                <a:cs typeface="Calibri"/>
              </a:rPr>
              <a:t>Standard</a:t>
            </a:r>
            <a:r>
              <a:rPr lang="en-US" sz="4800" b="1" spc="-95" dirty="0">
                <a:cs typeface="Calibri"/>
              </a:rPr>
              <a:t> </a:t>
            </a:r>
            <a:r>
              <a:rPr lang="en-US" sz="4800" b="1" dirty="0">
                <a:cs typeface="Calibri"/>
              </a:rPr>
              <a:t>Precautions:</a:t>
            </a:r>
            <a:r>
              <a:rPr lang="en-US" sz="4800" b="1" spc="-75" dirty="0">
                <a:cs typeface="Calibri"/>
              </a:rPr>
              <a:t> </a:t>
            </a:r>
            <a:r>
              <a:rPr lang="en-US" sz="4800" dirty="0">
                <a:cs typeface="Calibri"/>
              </a:rPr>
              <a:t>apply</a:t>
            </a:r>
            <a:r>
              <a:rPr lang="en-US" sz="4800" spc="-90" dirty="0">
                <a:cs typeface="Calibri"/>
              </a:rPr>
              <a:t> </a:t>
            </a:r>
            <a:r>
              <a:rPr lang="en-US" sz="4800" dirty="0">
                <a:cs typeface="Calibri"/>
              </a:rPr>
              <a:t>to</a:t>
            </a:r>
            <a:r>
              <a:rPr lang="en-US" sz="4800" spc="-120" dirty="0">
                <a:cs typeface="Calibri"/>
              </a:rPr>
              <a:t> </a:t>
            </a:r>
            <a:r>
              <a:rPr lang="en-US" sz="4800" spc="-25" dirty="0">
                <a:cs typeface="Calibri"/>
              </a:rPr>
              <a:t>ALL </a:t>
            </a:r>
            <a:r>
              <a:rPr lang="en-US" sz="4800" dirty="0">
                <a:cs typeface="Calibri"/>
              </a:rPr>
              <a:t>care</a:t>
            </a:r>
            <a:r>
              <a:rPr lang="en-US" sz="4800" spc="-95" dirty="0">
                <a:cs typeface="Calibri"/>
              </a:rPr>
              <a:t> </a:t>
            </a:r>
            <a:r>
              <a:rPr lang="en-US" sz="4800" spc="-10" dirty="0">
                <a:cs typeface="Calibri"/>
              </a:rPr>
              <a:t>activities no matter if the patient is known to be sick or not</a:t>
            </a:r>
          </a:p>
          <a:p>
            <a:pPr marL="12700" marR="5080">
              <a:lnSpc>
                <a:spcPct val="100000"/>
              </a:lnSpc>
              <a:spcBef>
                <a:spcPts val="95"/>
              </a:spcBef>
              <a:tabLst>
                <a:tab pos="5184775" algn="l"/>
              </a:tabLst>
            </a:pPr>
            <a:endParaRPr lang="en-US" sz="4800" spc="-10" dirty="0">
              <a:cs typeface="Calibri"/>
            </a:endParaRPr>
          </a:p>
          <a:p>
            <a:pPr marL="698500" marR="5080" indent="-685800">
              <a:lnSpc>
                <a:spcPct val="100000"/>
              </a:lnSpc>
              <a:spcBef>
                <a:spcPts val="95"/>
              </a:spcBef>
              <a:buFont typeface="Arial" panose="020B0604020202020204" pitchFamily="34" charset="0"/>
              <a:buChar char="•"/>
              <a:tabLst>
                <a:tab pos="5184775" algn="l"/>
              </a:tabLst>
            </a:pPr>
            <a:r>
              <a:rPr lang="en-US" sz="4800" b="1" spc="-40" dirty="0">
                <a:cs typeface="Calibri"/>
              </a:rPr>
              <a:t>Transmission-</a:t>
            </a:r>
            <a:r>
              <a:rPr lang="en-US" sz="4800" b="1" dirty="0">
                <a:cs typeface="Calibri"/>
              </a:rPr>
              <a:t>Based</a:t>
            </a:r>
            <a:r>
              <a:rPr lang="en-US" sz="4800" b="1" spc="-20" dirty="0">
                <a:cs typeface="Calibri"/>
              </a:rPr>
              <a:t> </a:t>
            </a:r>
            <a:r>
              <a:rPr lang="en-US" sz="4800" b="1" dirty="0">
                <a:cs typeface="Calibri"/>
              </a:rPr>
              <a:t>Precautions:</a:t>
            </a:r>
            <a:r>
              <a:rPr lang="en-US" sz="4800" b="1" spc="-30" dirty="0">
                <a:cs typeface="Calibri"/>
              </a:rPr>
              <a:t> </a:t>
            </a:r>
            <a:r>
              <a:rPr lang="en-US" sz="4800" dirty="0">
                <a:cs typeface="Calibri"/>
              </a:rPr>
              <a:t>added</a:t>
            </a:r>
            <a:r>
              <a:rPr lang="en-US" sz="4800" spc="-50" dirty="0">
                <a:cs typeface="Calibri"/>
              </a:rPr>
              <a:t> </a:t>
            </a:r>
            <a:r>
              <a:rPr lang="en-US" sz="4800" dirty="0">
                <a:cs typeface="Calibri"/>
              </a:rPr>
              <a:t>measures</a:t>
            </a:r>
            <a:r>
              <a:rPr lang="en-US" sz="4800" spc="-60" dirty="0">
                <a:cs typeface="Calibri"/>
              </a:rPr>
              <a:t> </a:t>
            </a:r>
            <a:r>
              <a:rPr lang="en-US" sz="4800" spc="-25" dirty="0">
                <a:cs typeface="Calibri"/>
              </a:rPr>
              <a:t>to </a:t>
            </a:r>
            <a:r>
              <a:rPr lang="en-US" sz="4800" spc="-10" dirty="0">
                <a:cs typeface="Calibri"/>
              </a:rPr>
              <a:t>stop the spread of germs from patients who are sick or might be sick</a:t>
            </a:r>
            <a:endParaRPr lang="en-US" sz="48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B0CC0A0F-B8C6-2BD3-D2C3-4C82C58E5916}"/>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173736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15343D-C500-EEF3-066A-5601D36174BE}"/>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0E26349B-CA90-4A6F-336F-46FB571AE0DA}"/>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749FF848-0767-EAD7-72C1-6F2C0E3C0A30}"/>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HICPAC Guidelines</a:t>
            </a:r>
          </a:p>
        </p:txBody>
      </p:sp>
      <p:sp>
        <p:nvSpPr>
          <p:cNvPr id="3" name="TextBox 2">
            <a:extLst>
              <a:ext uri="{FF2B5EF4-FFF2-40B4-BE49-F238E27FC236}">
                <a16:creationId xmlns:a16="http://schemas.microsoft.com/office/drawing/2014/main" id="{0655DDCC-59F3-AC9E-4C6F-0D06E8125146}"/>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D44A8940-FD79-AEF7-7B17-DED9690926DE}"/>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12" name="Picture 11">
            <a:extLst>
              <a:ext uri="{FF2B5EF4-FFF2-40B4-BE49-F238E27FC236}">
                <a16:creationId xmlns:a16="http://schemas.microsoft.com/office/drawing/2014/main" id="{D6AC359D-C1BA-BD94-7EE2-2342951CF5DF}"/>
              </a:ext>
            </a:extLst>
          </p:cNvPr>
          <p:cNvPicPr>
            <a:picLocks noChangeAspect="1"/>
          </p:cNvPicPr>
          <p:nvPr/>
        </p:nvPicPr>
        <p:blipFill>
          <a:blip r:embed="rId4"/>
          <a:stretch>
            <a:fillRect/>
          </a:stretch>
        </p:blipFill>
        <p:spPr>
          <a:xfrm>
            <a:off x="5410200" y="1990725"/>
            <a:ext cx="7743825" cy="7610475"/>
          </a:xfrm>
          <a:prstGeom prst="rect">
            <a:avLst/>
          </a:prstGeom>
        </p:spPr>
      </p:pic>
      <p:cxnSp>
        <p:nvCxnSpPr>
          <p:cNvPr id="14" name="Straight Arrow Connector 13">
            <a:extLst>
              <a:ext uri="{FF2B5EF4-FFF2-40B4-BE49-F238E27FC236}">
                <a16:creationId xmlns:a16="http://schemas.microsoft.com/office/drawing/2014/main" id="{F776072F-E8C6-FA6F-8B1D-C15EBE2EAFDA}"/>
              </a:ext>
            </a:extLst>
          </p:cNvPr>
          <p:cNvCxnSpPr/>
          <p:nvPr/>
        </p:nvCxnSpPr>
        <p:spPr>
          <a:xfrm flipH="1">
            <a:off x="11658600" y="4914900"/>
            <a:ext cx="3352800" cy="3962400"/>
          </a:xfrm>
          <a:prstGeom prst="straightConnector1">
            <a:avLst/>
          </a:prstGeom>
          <a:ln w="31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435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0C5F0-1DAB-85D5-DE83-85F0D074921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819460F-0F00-45C5-6824-4516CBFFAFD0}"/>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491960D7-F47D-DC71-FB7A-BB40D9653559}"/>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Types of Transmission-Based Precautions</a:t>
            </a:r>
          </a:p>
        </p:txBody>
      </p:sp>
      <p:sp>
        <p:nvSpPr>
          <p:cNvPr id="3" name="TextBox 2">
            <a:extLst>
              <a:ext uri="{FF2B5EF4-FFF2-40B4-BE49-F238E27FC236}">
                <a16:creationId xmlns:a16="http://schemas.microsoft.com/office/drawing/2014/main" id="{866D0EDD-F3F6-101C-B21E-87EC950F8057}"/>
              </a:ext>
            </a:extLst>
          </p:cNvPr>
          <p:cNvSpPr txBox="1"/>
          <p:nvPr/>
        </p:nvSpPr>
        <p:spPr>
          <a:xfrm>
            <a:off x="822960" y="3025140"/>
            <a:ext cx="16642080" cy="5852160"/>
          </a:xfrm>
          <a:prstGeom prst="rect">
            <a:avLst/>
          </a:prstGeom>
          <a:noFill/>
        </p:spPr>
        <p:txBody>
          <a:bodyPr wrap="square" lIns="0" tIns="0" rIns="0" bIns="0" rtlCol="0">
            <a:noAutofit/>
          </a:bodyPr>
          <a:lstStyle/>
          <a:p>
            <a:pPr marL="355600" marR="1198245" indent="-342900">
              <a:lnSpc>
                <a:spcPct val="100000"/>
              </a:lnSpc>
              <a:spcBef>
                <a:spcPts val="100"/>
              </a:spcBef>
              <a:buFont typeface="Arial"/>
              <a:buChar char="•"/>
              <a:tabLst>
                <a:tab pos="355600" algn="l"/>
              </a:tabLst>
            </a:pPr>
            <a:r>
              <a:rPr lang="en-US" sz="4800" spc="-10" dirty="0">
                <a:cs typeface="Calibri"/>
              </a:rPr>
              <a:t>Contact Precautions</a:t>
            </a:r>
            <a:endParaRPr lang="en-US" sz="4800" dirty="0">
              <a:cs typeface="Calibri"/>
            </a:endParaRPr>
          </a:p>
          <a:p>
            <a:pPr marL="355600" marR="1198245" indent="-342900">
              <a:lnSpc>
                <a:spcPct val="100000"/>
              </a:lnSpc>
              <a:spcBef>
                <a:spcPts val="2400"/>
              </a:spcBef>
              <a:buFont typeface="Arial"/>
              <a:buChar char="•"/>
              <a:tabLst>
                <a:tab pos="355600" algn="l"/>
              </a:tabLst>
            </a:pPr>
            <a:r>
              <a:rPr lang="en-US" sz="4800" spc="-10" dirty="0">
                <a:cs typeface="Calibri"/>
              </a:rPr>
              <a:t>Droplet Precautions</a:t>
            </a:r>
            <a:endParaRPr lang="en-US" sz="4800" dirty="0">
              <a:cs typeface="Calibri"/>
            </a:endParaRPr>
          </a:p>
          <a:p>
            <a:pPr marL="355600" marR="5080" indent="-342900">
              <a:lnSpc>
                <a:spcPct val="100000"/>
              </a:lnSpc>
              <a:spcBef>
                <a:spcPts val="2400"/>
              </a:spcBef>
              <a:buFont typeface="Arial"/>
              <a:buChar char="•"/>
              <a:tabLst>
                <a:tab pos="355600" algn="l"/>
              </a:tabLst>
            </a:pPr>
            <a:r>
              <a:rPr lang="en-US" sz="4800" dirty="0">
                <a:cs typeface="Calibri"/>
              </a:rPr>
              <a:t>Airborne</a:t>
            </a:r>
            <a:r>
              <a:rPr lang="en-US" sz="4800" spc="-65" dirty="0">
                <a:cs typeface="Calibri"/>
              </a:rPr>
              <a:t> </a:t>
            </a:r>
            <a:r>
              <a:rPr lang="en-US" sz="4800" spc="-10" dirty="0">
                <a:cs typeface="Calibri"/>
              </a:rPr>
              <a:t>Infection Isolation</a:t>
            </a:r>
          </a:p>
          <a:p>
            <a:pPr marL="355600" marR="5080" indent="-342900">
              <a:lnSpc>
                <a:spcPct val="100000"/>
              </a:lnSpc>
              <a:spcBef>
                <a:spcPts val="2400"/>
              </a:spcBef>
              <a:buFont typeface="Arial"/>
              <a:buChar char="•"/>
              <a:tabLst>
                <a:tab pos="355600" algn="l"/>
              </a:tabLst>
            </a:pPr>
            <a:r>
              <a:rPr lang="en-US" sz="4800" spc="-10" dirty="0">
                <a:cs typeface="Calibri"/>
              </a:rPr>
              <a:t>Enhanced Barrier Precautions</a:t>
            </a:r>
            <a:endParaRPr lang="en-US" sz="48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69530CAC-9D3D-51B9-802D-EAC34FDA488B}"/>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11" name="object 4">
            <a:extLst>
              <a:ext uri="{FF2B5EF4-FFF2-40B4-BE49-F238E27FC236}">
                <a16:creationId xmlns:a16="http://schemas.microsoft.com/office/drawing/2014/main" id="{87FF4E3F-73A2-9D35-C5FD-14C3FD58494A}"/>
              </a:ext>
            </a:extLst>
          </p:cNvPr>
          <p:cNvPicPr/>
          <p:nvPr/>
        </p:nvPicPr>
        <p:blipFill>
          <a:blip r:embed="rId4" cstate="print"/>
          <a:stretch>
            <a:fillRect/>
          </a:stretch>
        </p:blipFill>
        <p:spPr>
          <a:xfrm>
            <a:off x="10058400" y="2606040"/>
            <a:ext cx="6248400" cy="6614160"/>
          </a:xfrm>
          <a:prstGeom prst="rect">
            <a:avLst/>
          </a:prstGeom>
        </p:spPr>
      </p:pic>
      <p:sp>
        <p:nvSpPr>
          <p:cNvPr id="5" name="TextBox 4">
            <a:extLst>
              <a:ext uri="{FF2B5EF4-FFF2-40B4-BE49-F238E27FC236}">
                <a16:creationId xmlns:a16="http://schemas.microsoft.com/office/drawing/2014/main" id="{5753F377-D6BA-3D4E-A551-7AFE5E5FF5C9}"/>
              </a:ext>
            </a:extLst>
          </p:cNvPr>
          <p:cNvSpPr txBox="1"/>
          <p:nvPr/>
        </p:nvSpPr>
        <p:spPr>
          <a:xfrm>
            <a:off x="-6538" y="8954868"/>
            <a:ext cx="9836338" cy="646331"/>
          </a:xfrm>
          <a:prstGeom prst="rect">
            <a:avLst/>
          </a:prstGeom>
          <a:noFill/>
        </p:spPr>
        <p:txBody>
          <a:bodyPr wrap="square">
            <a:spAutoFit/>
          </a:bodyPr>
          <a:lstStyle/>
          <a:p>
            <a:r>
              <a:rPr lang="en-US" dirty="0"/>
              <a:t>(CDC, Transmission-Based Precautions, </a:t>
            </a:r>
            <a:r>
              <a:rPr lang="en-US" dirty="0">
                <a:hlinkClick r:id="rId5"/>
              </a:rPr>
              <a:t>https://www.cdc.gov/infection-control/hcp/basics/transmission-based-precautions.html</a:t>
            </a:r>
            <a:endParaRPr lang="en-US" dirty="0"/>
          </a:p>
        </p:txBody>
      </p:sp>
    </p:spTree>
    <p:extLst>
      <p:ext uri="{BB962C8B-B14F-4D97-AF65-F5344CB8AC3E}">
        <p14:creationId xmlns:p14="http://schemas.microsoft.com/office/powerpoint/2010/main" val="316368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B57400-A78F-7A93-CE81-5CE49D84A7B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8B685D2D-BDDA-34B1-EC8D-51CDAA2B72DE}"/>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FDCC5F6-781B-2586-A2C8-3C36EA754A3E}"/>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Contact Precautions</a:t>
            </a:r>
          </a:p>
        </p:txBody>
      </p:sp>
      <p:sp>
        <p:nvSpPr>
          <p:cNvPr id="3" name="TextBox 2">
            <a:extLst>
              <a:ext uri="{FF2B5EF4-FFF2-40B4-BE49-F238E27FC236}">
                <a16:creationId xmlns:a16="http://schemas.microsoft.com/office/drawing/2014/main" id="{FA6E3C5E-1218-BC1C-29AB-62976FF85774}"/>
              </a:ext>
            </a:extLst>
          </p:cNvPr>
          <p:cNvSpPr txBox="1"/>
          <p:nvPr/>
        </p:nvSpPr>
        <p:spPr>
          <a:xfrm>
            <a:off x="822960" y="3025140"/>
            <a:ext cx="11292840" cy="5852160"/>
          </a:xfrm>
          <a:prstGeom prst="rect">
            <a:avLst/>
          </a:prstGeom>
          <a:noFill/>
        </p:spPr>
        <p:txBody>
          <a:bodyPr wrap="square" lIns="0" tIns="0" rIns="0" bIns="0" rtlCol="0">
            <a:noAutofit/>
          </a:bodyPr>
          <a:lstStyle/>
          <a:p>
            <a:pPr marL="698500" marR="177800" indent="-685800">
              <a:lnSpc>
                <a:spcPct val="100000"/>
              </a:lnSpc>
              <a:spcBef>
                <a:spcPts val="95"/>
              </a:spcBef>
              <a:buFont typeface="Arial" panose="020B0604020202020204" pitchFamily="34" charset="0"/>
              <a:buChar char="•"/>
            </a:pPr>
            <a:r>
              <a:rPr lang="en-US" sz="4000" dirty="0">
                <a:cs typeface="Calibri"/>
              </a:rPr>
              <a:t>Methods</a:t>
            </a:r>
            <a:r>
              <a:rPr lang="en-US" sz="4000" spc="-55" dirty="0">
                <a:cs typeface="Calibri"/>
              </a:rPr>
              <a:t> </a:t>
            </a:r>
            <a:r>
              <a:rPr lang="en-US" sz="4000" dirty="0">
                <a:cs typeface="Calibri"/>
              </a:rPr>
              <a:t>used</a:t>
            </a:r>
            <a:r>
              <a:rPr lang="en-US" sz="4000" spc="-65" dirty="0">
                <a:cs typeface="Calibri"/>
              </a:rPr>
              <a:t> </a:t>
            </a:r>
            <a:r>
              <a:rPr lang="en-US" sz="4000" dirty="0">
                <a:cs typeface="Calibri"/>
              </a:rPr>
              <a:t>to</a:t>
            </a:r>
            <a:r>
              <a:rPr lang="en-US" sz="4000" spc="-80" dirty="0">
                <a:cs typeface="Calibri"/>
              </a:rPr>
              <a:t> </a:t>
            </a:r>
            <a:r>
              <a:rPr lang="en-US" sz="4000" dirty="0">
                <a:cs typeface="Calibri"/>
              </a:rPr>
              <a:t>contain</a:t>
            </a:r>
            <a:r>
              <a:rPr lang="en-US" sz="4000" spc="-65" dirty="0">
                <a:cs typeface="Calibri"/>
              </a:rPr>
              <a:t> </a:t>
            </a:r>
            <a:r>
              <a:rPr lang="en-US" sz="4000" dirty="0">
                <a:cs typeface="Calibri"/>
              </a:rPr>
              <a:t>diseases</a:t>
            </a:r>
            <a:r>
              <a:rPr lang="en-US" sz="4000" spc="-60" dirty="0">
                <a:cs typeface="Calibri"/>
              </a:rPr>
              <a:t> </a:t>
            </a:r>
            <a:r>
              <a:rPr lang="en-US" sz="4000" dirty="0">
                <a:cs typeface="Calibri"/>
              </a:rPr>
              <a:t>that</a:t>
            </a:r>
            <a:r>
              <a:rPr lang="en-US" sz="4000" spc="-85" dirty="0">
                <a:cs typeface="Calibri"/>
              </a:rPr>
              <a:t> </a:t>
            </a:r>
            <a:r>
              <a:rPr lang="en-US" sz="4000" dirty="0">
                <a:cs typeface="Calibri"/>
              </a:rPr>
              <a:t>are</a:t>
            </a:r>
            <a:r>
              <a:rPr lang="en-US" sz="4000" spc="-80" dirty="0">
                <a:cs typeface="Calibri"/>
              </a:rPr>
              <a:t> </a:t>
            </a:r>
            <a:r>
              <a:rPr lang="en-US" sz="4000" spc="-10" dirty="0">
                <a:cs typeface="Calibri"/>
              </a:rPr>
              <a:t>spread </a:t>
            </a:r>
            <a:r>
              <a:rPr lang="en-US" sz="4000" spc="-25" dirty="0">
                <a:cs typeface="Calibri"/>
              </a:rPr>
              <a:t>by</a:t>
            </a:r>
            <a:endParaRPr lang="en-US" sz="4000" dirty="0">
              <a:cs typeface="Calibri"/>
            </a:endParaRPr>
          </a:p>
          <a:p>
            <a:pPr marL="1041400" indent="-571500">
              <a:lnSpc>
                <a:spcPct val="100000"/>
              </a:lnSpc>
              <a:spcBef>
                <a:spcPts val="625"/>
              </a:spcBef>
              <a:buFont typeface="Arial" panose="020B0604020202020204" pitchFamily="34" charset="0"/>
              <a:buChar char="•"/>
              <a:tabLst>
                <a:tab pos="755015" algn="l"/>
              </a:tabLst>
            </a:pPr>
            <a:r>
              <a:rPr lang="en-US" sz="3600" b="1" dirty="0">
                <a:cs typeface="Calibri"/>
              </a:rPr>
              <a:t>Direct</a:t>
            </a:r>
            <a:r>
              <a:rPr lang="en-US" sz="3600" b="1" spc="-70" dirty="0">
                <a:cs typeface="Calibri"/>
              </a:rPr>
              <a:t> </a:t>
            </a:r>
            <a:r>
              <a:rPr lang="en-US" sz="3600" b="1" dirty="0">
                <a:cs typeface="Calibri"/>
              </a:rPr>
              <a:t>Contact</a:t>
            </a:r>
            <a:r>
              <a:rPr lang="en-US" sz="3600" dirty="0">
                <a:cs typeface="Calibri"/>
              </a:rPr>
              <a:t>:</a:t>
            </a:r>
            <a:r>
              <a:rPr lang="en-US" sz="3600" spc="-70" dirty="0">
                <a:cs typeface="Calibri"/>
              </a:rPr>
              <a:t> Touching </a:t>
            </a:r>
            <a:r>
              <a:rPr lang="en-US" sz="3600" dirty="0">
                <a:cs typeface="Calibri"/>
              </a:rPr>
              <a:t>the</a:t>
            </a:r>
            <a:r>
              <a:rPr lang="en-US" sz="3600" spc="-60" dirty="0">
                <a:cs typeface="Calibri"/>
              </a:rPr>
              <a:t> </a:t>
            </a:r>
            <a:r>
              <a:rPr lang="en-US" sz="3600" spc="-10" dirty="0">
                <a:cs typeface="Calibri"/>
              </a:rPr>
              <a:t>patient</a:t>
            </a:r>
            <a:endParaRPr lang="en-US" sz="3600" dirty="0">
              <a:cs typeface="Calibri"/>
            </a:endParaRPr>
          </a:p>
          <a:p>
            <a:pPr marL="1040765" marR="1247775" indent="-571500">
              <a:lnSpc>
                <a:spcPct val="100000"/>
              </a:lnSpc>
              <a:spcBef>
                <a:spcPts val="600"/>
              </a:spcBef>
              <a:buFont typeface="Arial" panose="020B0604020202020204" pitchFamily="34" charset="0"/>
              <a:buChar char="•"/>
              <a:tabLst>
                <a:tab pos="756285" algn="l"/>
              </a:tabLst>
            </a:pPr>
            <a:r>
              <a:rPr lang="en-US" sz="3600" b="1" dirty="0">
                <a:cs typeface="Calibri"/>
              </a:rPr>
              <a:t>Indirect</a:t>
            </a:r>
            <a:r>
              <a:rPr lang="en-US" sz="3600" b="1" spc="-70" dirty="0">
                <a:cs typeface="Calibri"/>
              </a:rPr>
              <a:t> </a:t>
            </a:r>
            <a:r>
              <a:rPr lang="en-US" sz="3600" b="1" dirty="0">
                <a:cs typeface="Calibri"/>
              </a:rPr>
              <a:t>Contact</a:t>
            </a:r>
            <a:r>
              <a:rPr lang="en-US" sz="3600" dirty="0">
                <a:cs typeface="Calibri"/>
              </a:rPr>
              <a:t>:</a:t>
            </a:r>
            <a:r>
              <a:rPr lang="en-US" sz="3600" spc="-60" dirty="0">
                <a:cs typeface="Calibri"/>
              </a:rPr>
              <a:t> </a:t>
            </a:r>
            <a:r>
              <a:rPr lang="en-US" sz="3600" dirty="0">
                <a:cs typeface="Calibri"/>
              </a:rPr>
              <a:t>Touching the</a:t>
            </a:r>
            <a:r>
              <a:rPr lang="en-US" sz="3600" spc="-60" dirty="0">
                <a:cs typeface="Calibri"/>
              </a:rPr>
              <a:t> </a:t>
            </a:r>
            <a:r>
              <a:rPr lang="en-US" sz="3600" spc="-10" dirty="0">
                <a:cs typeface="Calibri"/>
              </a:rPr>
              <a:t>patient’s 	environment</a:t>
            </a:r>
            <a:endParaRPr lang="en-US" sz="3600" dirty="0">
              <a:cs typeface="Calibri"/>
            </a:endParaRPr>
          </a:p>
          <a:p>
            <a:pPr marL="698500" marR="461009" indent="-685800">
              <a:lnSpc>
                <a:spcPct val="100000"/>
              </a:lnSpc>
              <a:spcBef>
                <a:spcPts val="2375"/>
              </a:spcBef>
              <a:buFont typeface="Arial" panose="020B0604020202020204" pitchFamily="34" charset="0"/>
              <a:buChar char="•"/>
            </a:pPr>
            <a:r>
              <a:rPr lang="en-US" sz="4000" dirty="0">
                <a:cs typeface="Calibri"/>
              </a:rPr>
              <a:t>Known</a:t>
            </a:r>
            <a:r>
              <a:rPr lang="en-US" sz="4000" spc="-80" dirty="0">
                <a:cs typeface="Calibri"/>
              </a:rPr>
              <a:t> </a:t>
            </a:r>
            <a:r>
              <a:rPr lang="en-US" sz="4000" dirty="0">
                <a:cs typeface="Calibri"/>
              </a:rPr>
              <a:t>or</a:t>
            </a:r>
            <a:r>
              <a:rPr lang="en-US" sz="4000" spc="-95" dirty="0">
                <a:cs typeface="Calibri"/>
              </a:rPr>
              <a:t> </a:t>
            </a:r>
            <a:r>
              <a:rPr lang="en-US" sz="4000" dirty="0">
                <a:cs typeface="Calibri"/>
              </a:rPr>
              <a:t>suspected</a:t>
            </a:r>
            <a:r>
              <a:rPr lang="en-US" sz="4000" spc="-70" dirty="0">
                <a:cs typeface="Calibri"/>
              </a:rPr>
              <a:t> </a:t>
            </a:r>
            <a:r>
              <a:rPr lang="en-US" sz="4000" dirty="0">
                <a:cs typeface="Calibri"/>
              </a:rPr>
              <a:t>infection</a:t>
            </a:r>
            <a:r>
              <a:rPr lang="en-US" sz="4000" spc="-75" dirty="0">
                <a:cs typeface="Calibri"/>
              </a:rPr>
              <a:t> </a:t>
            </a:r>
            <a:r>
              <a:rPr lang="en-US" sz="4000" dirty="0">
                <a:cs typeface="Calibri"/>
              </a:rPr>
              <a:t>or</a:t>
            </a:r>
            <a:r>
              <a:rPr lang="en-US" sz="4000" spc="-100" dirty="0">
                <a:cs typeface="Calibri"/>
              </a:rPr>
              <a:t> </a:t>
            </a:r>
            <a:r>
              <a:rPr lang="en-US" sz="4000" dirty="0">
                <a:cs typeface="Calibri"/>
              </a:rPr>
              <a:t>others</a:t>
            </a:r>
            <a:r>
              <a:rPr lang="en-US" sz="4000" spc="-70" dirty="0">
                <a:cs typeface="Calibri"/>
              </a:rPr>
              <a:t> </a:t>
            </a:r>
            <a:r>
              <a:rPr lang="en-US" sz="4000" dirty="0">
                <a:cs typeface="Calibri"/>
              </a:rPr>
              <a:t>that</a:t>
            </a:r>
            <a:r>
              <a:rPr lang="en-US" sz="4000" spc="-95" dirty="0">
                <a:cs typeface="Calibri"/>
              </a:rPr>
              <a:t> </a:t>
            </a:r>
            <a:r>
              <a:rPr lang="en-US" sz="4000" spc="-25" dirty="0">
                <a:cs typeface="Calibri"/>
              </a:rPr>
              <a:t>are </a:t>
            </a:r>
            <a:r>
              <a:rPr lang="en-US" sz="4000" spc="-10" dirty="0">
                <a:cs typeface="Calibri"/>
              </a:rPr>
              <a:t>“epidemiologically</a:t>
            </a:r>
            <a:r>
              <a:rPr lang="en-US" sz="4000" spc="-100" dirty="0">
                <a:cs typeface="Calibri"/>
              </a:rPr>
              <a:t> </a:t>
            </a:r>
            <a:r>
              <a:rPr lang="en-US" sz="4000" spc="-10" dirty="0">
                <a:cs typeface="Calibri"/>
              </a:rPr>
              <a:t>important”</a:t>
            </a:r>
            <a:endParaRPr lang="en-US" sz="4000" dirty="0">
              <a:cs typeface="Calibri"/>
            </a:endParaRPr>
          </a:p>
          <a:p>
            <a:pPr marL="698500" indent="-685800">
              <a:lnSpc>
                <a:spcPct val="100000"/>
              </a:lnSpc>
              <a:spcBef>
                <a:spcPts val="2400"/>
              </a:spcBef>
              <a:buFont typeface="Arial" panose="020B0604020202020204" pitchFamily="34" charset="0"/>
              <a:buChar char="•"/>
            </a:pPr>
            <a:r>
              <a:rPr lang="en-US" sz="4000" spc="-10" dirty="0">
                <a:cs typeface="Calibri"/>
              </a:rPr>
              <a:t>Patients</a:t>
            </a:r>
            <a:r>
              <a:rPr lang="en-US" sz="4000" spc="-45" dirty="0">
                <a:cs typeface="Calibri"/>
              </a:rPr>
              <a:t> </a:t>
            </a:r>
            <a:r>
              <a:rPr lang="en-US" sz="4000" dirty="0">
                <a:cs typeface="Calibri"/>
              </a:rPr>
              <a:t>at</a:t>
            </a:r>
            <a:r>
              <a:rPr lang="en-US" sz="4000" spc="-75" dirty="0">
                <a:cs typeface="Calibri"/>
              </a:rPr>
              <a:t> </a:t>
            </a:r>
            <a:r>
              <a:rPr lang="en-US" sz="4000" dirty="0">
                <a:cs typeface="Calibri"/>
              </a:rPr>
              <a:t>risk</a:t>
            </a:r>
            <a:r>
              <a:rPr lang="en-US" sz="4000" spc="-40" dirty="0">
                <a:cs typeface="Calibri"/>
              </a:rPr>
              <a:t> </a:t>
            </a:r>
            <a:r>
              <a:rPr lang="en-US" sz="4000" dirty="0">
                <a:cs typeface="Calibri"/>
              </a:rPr>
              <a:t>of</a:t>
            </a:r>
            <a:r>
              <a:rPr lang="en-US" sz="4000" spc="-65" dirty="0">
                <a:cs typeface="Calibri"/>
              </a:rPr>
              <a:t> </a:t>
            </a:r>
            <a:r>
              <a:rPr lang="en-US" sz="4000" spc="-10" dirty="0">
                <a:cs typeface="Calibri"/>
              </a:rPr>
              <a:t>spreading germs to their surroundings</a:t>
            </a:r>
            <a:endParaRPr lang="en-US" sz="4000" dirty="0">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6FE10B42-67F5-6295-E854-2EF2B92F60A2}"/>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6" name="Picture 5">
            <a:extLst>
              <a:ext uri="{FF2B5EF4-FFF2-40B4-BE49-F238E27FC236}">
                <a16:creationId xmlns:a16="http://schemas.microsoft.com/office/drawing/2014/main" id="{A5F8AA1A-1AD1-C855-AE95-1D2F6FBBDDF2}"/>
              </a:ext>
            </a:extLst>
          </p:cNvPr>
          <p:cNvPicPr>
            <a:picLocks noChangeAspect="1"/>
          </p:cNvPicPr>
          <p:nvPr/>
        </p:nvPicPr>
        <p:blipFill>
          <a:blip r:embed="rId4"/>
          <a:stretch>
            <a:fillRect/>
          </a:stretch>
        </p:blipFill>
        <p:spPr>
          <a:xfrm>
            <a:off x="11558239" y="4000500"/>
            <a:ext cx="6729760" cy="3886200"/>
          </a:xfrm>
          <a:prstGeom prst="rect">
            <a:avLst/>
          </a:prstGeom>
        </p:spPr>
      </p:pic>
      <p:sp>
        <p:nvSpPr>
          <p:cNvPr id="5" name="TextBox 4">
            <a:extLst>
              <a:ext uri="{FF2B5EF4-FFF2-40B4-BE49-F238E27FC236}">
                <a16:creationId xmlns:a16="http://schemas.microsoft.com/office/drawing/2014/main" id="{4434BCE9-D9B2-2B0E-3FAD-90507D97A7D8}"/>
              </a:ext>
            </a:extLst>
          </p:cNvPr>
          <p:cNvSpPr txBox="1"/>
          <p:nvPr/>
        </p:nvSpPr>
        <p:spPr>
          <a:xfrm>
            <a:off x="457200" y="9268830"/>
            <a:ext cx="9150824" cy="369332"/>
          </a:xfrm>
          <a:prstGeom prst="rect">
            <a:avLst/>
          </a:prstGeom>
          <a:noFill/>
        </p:spPr>
        <p:txBody>
          <a:bodyPr wrap="square">
            <a:spAutoFit/>
          </a:bodyPr>
          <a:lstStyle/>
          <a:p>
            <a:r>
              <a:rPr lang="en-US" dirty="0"/>
              <a:t>(Siegel JD et al., CDC Guidelines for Isolation Precaution, 2007 ) </a:t>
            </a:r>
          </a:p>
        </p:txBody>
      </p:sp>
    </p:spTree>
    <p:extLst>
      <p:ext uri="{BB962C8B-B14F-4D97-AF65-F5344CB8AC3E}">
        <p14:creationId xmlns:p14="http://schemas.microsoft.com/office/powerpoint/2010/main" val="372535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64ADDC-67FE-A824-2D9B-00027C4DA854}"/>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049CC302-C424-F51A-651B-0A5527D2D308}"/>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0DB7B7E-37C1-AF48-889D-9BE7C5118B65}"/>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PPE for Contact Precautions</a:t>
            </a:r>
          </a:p>
        </p:txBody>
      </p:sp>
      <p:sp>
        <p:nvSpPr>
          <p:cNvPr id="3" name="TextBox 2">
            <a:extLst>
              <a:ext uri="{FF2B5EF4-FFF2-40B4-BE49-F238E27FC236}">
                <a16:creationId xmlns:a16="http://schemas.microsoft.com/office/drawing/2014/main" id="{43F7A3A5-F599-FF37-0DF9-6FDD10B1FA12}"/>
              </a:ext>
            </a:extLst>
          </p:cNvPr>
          <p:cNvSpPr txBox="1"/>
          <p:nvPr/>
        </p:nvSpPr>
        <p:spPr>
          <a:xfrm>
            <a:off x="822960" y="3025140"/>
            <a:ext cx="12512040" cy="5852160"/>
          </a:xfrm>
          <a:prstGeom prst="rect">
            <a:avLst/>
          </a:prstGeom>
          <a:noFill/>
        </p:spPr>
        <p:txBody>
          <a:bodyPr wrap="square" lIns="0" tIns="0" rIns="0" bIns="0" rtlCol="0">
            <a:noAutofit/>
          </a:bodyPr>
          <a:lstStyle/>
          <a:p>
            <a:pPr marL="584200" marR="846455" indent="-571500">
              <a:lnSpc>
                <a:spcPct val="100000"/>
              </a:lnSpc>
              <a:spcBef>
                <a:spcPts val="105"/>
              </a:spcBef>
              <a:buFont typeface="Arial" panose="020B0604020202020204" pitchFamily="34" charset="0"/>
              <a:buChar char="•"/>
            </a:pPr>
            <a:r>
              <a:rPr lang="en-US" sz="4400" dirty="0">
                <a:cs typeface="Calibri"/>
              </a:rPr>
              <a:t>Wear a gown and gloves when you enter, before touching the patient or their surroundings</a:t>
            </a:r>
          </a:p>
          <a:p>
            <a:pPr marL="584200" indent="-571500">
              <a:lnSpc>
                <a:spcPct val="100000"/>
              </a:lnSpc>
              <a:spcBef>
                <a:spcPts val="2400"/>
              </a:spcBef>
              <a:buFont typeface="Arial" panose="020B0604020202020204" pitchFamily="34" charset="0"/>
              <a:buChar char="•"/>
            </a:pPr>
            <a:r>
              <a:rPr lang="en-US" sz="4400" spc="-10" dirty="0">
                <a:cs typeface="Calibri"/>
              </a:rPr>
              <a:t>Things that might have germs:</a:t>
            </a:r>
            <a:endParaRPr lang="en-US" sz="4400" dirty="0">
              <a:cs typeface="Calibri"/>
            </a:endParaRPr>
          </a:p>
          <a:p>
            <a:pPr marL="755015" indent="-285115">
              <a:lnSpc>
                <a:spcPct val="100000"/>
              </a:lnSpc>
              <a:spcBef>
                <a:spcPts val="580"/>
              </a:spcBef>
              <a:buFont typeface="Arial"/>
              <a:buChar char="–"/>
              <a:tabLst>
                <a:tab pos="755015" algn="l"/>
              </a:tabLst>
            </a:pPr>
            <a:r>
              <a:rPr lang="en-US" sz="4000" dirty="0">
                <a:cs typeface="Calibri"/>
              </a:rPr>
              <a:t>Objects,</a:t>
            </a:r>
            <a:r>
              <a:rPr lang="en-US" sz="4000" spc="-65" dirty="0">
                <a:cs typeface="Calibri"/>
              </a:rPr>
              <a:t> </a:t>
            </a:r>
            <a:r>
              <a:rPr lang="en-US" sz="4000" dirty="0">
                <a:cs typeface="Calibri"/>
              </a:rPr>
              <a:t>such</a:t>
            </a:r>
            <a:r>
              <a:rPr lang="en-US" sz="4000" spc="-60" dirty="0">
                <a:cs typeface="Calibri"/>
              </a:rPr>
              <a:t> </a:t>
            </a:r>
            <a:r>
              <a:rPr lang="en-US" sz="4000" dirty="0">
                <a:cs typeface="Calibri"/>
              </a:rPr>
              <a:t>as</a:t>
            </a:r>
            <a:r>
              <a:rPr lang="en-US" sz="4000" spc="-60" dirty="0">
                <a:cs typeface="Calibri"/>
              </a:rPr>
              <a:t> </a:t>
            </a:r>
            <a:r>
              <a:rPr lang="en-US" sz="4000" dirty="0">
                <a:cs typeface="Calibri"/>
              </a:rPr>
              <a:t>tray</a:t>
            </a:r>
            <a:r>
              <a:rPr lang="en-US" sz="4000" spc="-60" dirty="0">
                <a:cs typeface="Calibri"/>
              </a:rPr>
              <a:t> </a:t>
            </a:r>
            <a:r>
              <a:rPr lang="en-US" sz="4000" dirty="0">
                <a:cs typeface="Calibri"/>
              </a:rPr>
              <a:t>tables</a:t>
            </a:r>
            <a:r>
              <a:rPr lang="en-US" sz="4000" spc="-70" dirty="0">
                <a:cs typeface="Calibri"/>
              </a:rPr>
              <a:t> </a:t>
            </a:r>
            <a:r>
              <a:rPr lang="en-US" sz="4000" dirty="0">
                <a:cs typeface="Calibri"/>
              </a:rPr>
              <a:t>and</a:t>
            </a:r>
            <a:r>
              <a:rPr lang="en-US" sz="4000" spc="-55" dirty="0">
                <a:cs typeface="Calibri"/>
              </a:rPr>
              <a:t> </a:t>
            </a:r>
            <a:r>
              <a:rPr lang="en-US" sz="4000" spc="-10" dirty="0">
                <a:cs typeface="Calibri"/>
              </a:rPr>
              <a:t>bedrails</a:t>
            </a:r>
            <a:endParaRPr lang="en-US" sz="4000" dirty="0">
              <a:cs typeface="Calibri"/>
            </a:endParaRPr>
          </a:p>
          <a:p>
            <a:pPr marL="754380" indent="-285115">
              <a:lnSpc>
                <a:spcPct val="100000"/>
              </a:lnSpc>
              <a:spcBef>
                <a:spcPts val="575"/>
              </a:spcBef>
              <a:buFont typeface="Arial"/>
              <a:buChar char="–"/>
              <a:tabLst>
                <a:tab pos="754380" algn="l"/>
              </a:tabLst>
            </a:pPr>
            <a:r>
              <a:rPr lang="en-US" sz="4000" dirty="0">
                <a:cs typeface="Calibri"/>
              </a:rPr>
              <a:t>Medical</a:t>
            </a:r>
            <a:r>
              <a:rPr lang="en-US" sz="4000" spc="-85" dirty="0">
                <a:cs typeface="Calibri"/>
              </a:rPr>
              <a:t> </a:t>
            </a:r>
            <a:r>
              <a:rPr lang="en-US" sz="4000" dirty="0">
                <a:cs typeface="Calibri"/>
              </a:rPr>
              <a:t>equipment</a:t>
            </a:r>
            <a:r>
              <a:rPr lang="en-US" sz="4000" spc="-70" dirty="0">
                <a:cs typeface="Calibri"/>
              </a:rPr>
              <a:t> </a:t>
            </a:r>
            <a:r>
              <a:rPr lang="en-US" sz="4000" dirty="0">
                <a:cs typeface="Calibri"/>
              </a:rPr>
              <a:t>(e.g.</a:t>
            </a:r>
            <a:r>
              <a:rPr lang="en-US" sz="4000" spc="-95" dirty="0">
                <a:cs typeface="Calibri"/>
              </a:rPr>
              <a:t> </a:t>
            </a:r>
            <a:r>
              <a:rPr lang="en-US" sz="4000" dirty="0">
                <a:cs typeface="Calibri"/>
              </a:rPr>
              <a:t>Blood</a:t>
            </a:r>
            <a:r>
              <a:rPr lang="en-US" sz="4000" spc="-85" dirty="0">
                <a:cs typeface="Calibri"/>
              </a:rPr>
              <a:t> </a:t>
            </a:r>
            <a:r>
              <a:rPr lang="en-US" sz="4000" dirty="0">
                <a:cs typeface="Calibri"/>
              </a:rPr>
              <a:t>Pressure</a:t>
            </a:r>
            <a:r>
              <a:rPr lang="en-US" sz="4000" spc="-55" dirty="0">
                <a:cs typeface="Calibri"/>
              </a:rPr>
              <a:t> </a:t>
            </a:r>
            <a:r>
              <a:rPr lang="en-US" sz="4000" spc="-10" dirty="0">
                <a:cs typeface="Calibri"/>
              </a:rPr>
              <a:t>cuff)</a:t>
            </a:r>
            <a:endParaRPr lang="en-US" sz="4000" dirty="0">
              <a:cs typeface="Calibri"/>
            </a:endParaRPr>
          </a:p>
          <a:p>
            <a:pPr marL="584200" indent="-571500">
              <a:lnSpc>
                <a:spcPct val="100000"/>
              </a:lnSpc>
              <a:spcBef>
                <a:spcPts val="2395"/>
              </a:spcBef>
              <a:buFont typeface="Arial" panose="020B0604020202020204" pitchFamily="34" charset="0"/>
              <a:buChar char="•"/>
            </a:pPr>
            <a:r>
              <a:rPr lang="en-US" sz="4400" dirty="0">
                <a:cs typeface="Calibri"/>
              </a:rPr>
              <a:t>It is safest to use equipment for just one patient</a:t>
            </a:r>
          </a:p>
          <a:p>
            <a:pPr marL="584200" indent="-571500">
              <a:lnSpc>
                <a:spcPct val="100000"/>
              </a:lnSpc>
              <a:spcBef>
                <a:spcPts val="2400"/>
              </a:spcBef>
              <a:buFont typeface="Arial" panose="020B0604020202020204" pitchFamily="34" charset="0"/>
              <a:buChar char="•"/>
            </a:pPr>
            <a:r>
              <a:rPr lang="en-US" sz="4400" dirty="0">
                <a:cs typeface="Calibri"/>
              </a:rPr>
              <a:t>Remove PPE when you exit the room and wash your hands right away</a:t>
            </a:r>
          </a:p>
        </p:txBody>
      </p:sp>
      <p:pic>
        <p:nvPicPr>
          <p:cNvPr id="16" name="Picture 15" descr="A screenshot of a cell phone&#10;&#10;Description automatically generated">
            <a:extLst>
              <a:ext uri="{FF2B5EF4-FFF2-40B4-BE49-F238E27FC236}">
                <a16:creationId xmlns:a16="http://schemas.microsoft.com/office/drawing/2014/main" id="{6ADC31BF-77BC-D4AD-BE18-12C2541FED92}"/>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052321B3-3B55-36CF-DB96-00935126452C}"/>
              </a:ext>
            </a:extLst>
          </p:cNvPr>
          <p:cNvPicPr>
            <a:picLocks noChangeAspect="1"/>
          </p:cNvPicPr>
          <p:nvPr/>
        </p:nvPicPr>
        <p:blipFill>
          <a:blip r:embed="rId4"/>
          <a:stretch>
            <a:fillRect/>
          </a:stretch>
        </p:blipFill>
        <p:spPr>
          <a:xfrm>
            <a:off x="13335000" y="2476500"/>
            <a:ext cx="4419600" cy="4773168"/>
          </a:xfrm>
          <a:prstGeom prst="rect">
            <a:avLst/>
          </a:prstGeom>
        </p:spPr>
      </p:pic>
    </p:spTree>
    <p:extLst>
      <p:ext uri="{BB962C8B-B14F-4D97-AF65-F5344CB8AC3E}">
        <p14:creationId xmlns:p14="http://schemas.microsoft.com/office/powerpoint/2010/main" val="115562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E37BBA-8810-F12D-6E43-5F8821773C7C}"/>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23FA89D-F5DC-F58F-37E1-B685E1615F36}"/>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94735009-4327-6042-AECD-AC8C5BC7FDA5}"/>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Droplet Precautions</a:t>
            </a:r>
          </a:p>
        </p:txBody>
      </p:sp>
      <p:sp>
        <p:nvSpPr>
          <p:cNvPr id="3" name="TextBox 2">
            <a:extLst>
              <a:ext uri="{FF2B5EF4-FFF2-40B4-BE49-F238E27FC236}">
                <a16:creationId xmlns:a16="http://schemas.microsoft.com/office/drawing/2014/main" id="{DB2DFA62-4C69-903F-14C1-6BBEAF217395}"/>
              </a:ext>
            </a:extLst>
          </p:cNvPr>
          <p:cNvSpPr txBox="1"/>
          <p:nvPr/>
        </p:nvSpPr>
        <p:spPr>
          <a:xfrm>
            <a:off x="822960" y="3025140"/>
            <a:ext cx="9464040" cy="5852160"/>
          </a:xfrm>
          <a:prstGeom prst="rect">
            <a:avLst/>
          </a:prstGeom>
          <a:noFill/>
        </p:spPr>
        <p:txBody>
          <a:bodyPr wrap="square" lIns="0" tIns="0" rIns="0" bIns="0" rtlCol="0">
            <a:noAutofit/>
          </a:bodyPr>
          <a:lstStyle/>
          <a:p>
            <a:pPr marL="698500" marR="20320" indent="-685800">
              <a:lnSpc>
                <a:spcPct val="100000"/>
              </a:lnSpc>
              <a:spcBef>
                <a:spcPts val="100"/>
              </a:spcBef>
              <a:buFont typeface="Arial" panose="020B0604020202020204" pitchFamily="34" charset="0"/>
              <a:buChar char="•"/>
            </a:pPr>
            <a:r>
              <a:rPr lang="en-US" sz="4800" spc="-10" dirty="0">
                <a:cs typeface="Calibri"/>
              </a:rPr>
              <a:t>Stops the spread of diseases that travel in larger droplets from coughing, sneezing or talking</a:t>
            </a:r>
            <a:endParaRPr lang="en-US" sz="4800" dirty="0">
              <a:cs typeface="Calibri"/>
            </a:endParaRPr>
          </a:p>
          <a:p>
            <a:pPr marL="698500" marR="5080" indent="-685800">
              <a:lnSpc>
                <a:spcPct val="100000"/>
              </a:lnSpc>
              <a:spcBef>
                <a:spcPts val="1800"/>
              </a:spcBef>
              <a:buFont typeface="Arial" panose="020B0604020202020204" pitchFamily="34" charset="0"/>
              <a:buChar char="•"/>
            </a:pPr>
            <a:r>
              <a:rPr lang="en-US" sz="4800" dirty="0">
                <a:cs typeface="Calibri"/>
              </a:rPr>
              <a:t>Examples</a:t>
            </a:r>
            <a:r>
              <a:rPr lang="en-US" sz="4800" spc="-95" dirty="0">
                <a:cs typeface="Calibri"/>
              </a:rPr>
              <a:t> </a:t>
            </a:r>
            <a:r>
              <a:rPr lang="en-US" sz="4800" dirty="0">
                <a:cs typeface="Calibri"/>
              </a:rPr>
              <a:t>of</a:t>
            </a:r>
            <a:r>
              <a:rPr lang="en-US" sz="4800" spc="-80" dirty="0">
                <a:cs typeface="Calibri"/>
              </a:rPr>
              <a:t> </a:t>
            </a:r>
            <a:r>
              <a:rPr lang="en-US" sz="4800" dirty="0">
                <a:cs typeface="Calibri"/>
              </a:rPr>
              <a:t>conditions</a:t>
            </a:r>
            <a:r>
              <a:rPr lang="en-US" sz="4800" spc="-85" dirty="0">
                <a:cs typeface="Calibri"/>
              </a:rPr>
              <a:t> </a:t>
            </a:r>
            <a:r>
              <a:rPr lang="en-US" sz="4800" dirty="0">
                <a:cs typeface="Calibri"/>
              </a:rPr>
              <a:t>requiring</a:t>
            </a:r>
            <a:r>
              <a:rPr lang="en-US" sz="4800" spc="-80" dirty="0">
                <a:cs typeface="Calibri"/>
              </a:rPr>
              <a:t> </a:t>
            </a:r>
            <a:r>
              <a:rPr lang="en-US" sz="4800" dirty="0">
                <a:cs typeface="Calibri"/>
              </a:rPr>
              <a:t>Droplet</a:t>
            </a:r>
            <a:r>
              <a:rPr lang="en-US" sz="4800" spc="-85" dirty="0">
                <a:cs typeface="Calibri"/>
              </a:rPr>
              <a:t> </a:t>
            </a:r>
            <a:r>
              <a:rPr lang="en-US" sz="4800" spc="-10" dirty="0">
                <a:cs typeface="Calibri"/>
              </a:rPr>
              <a:t>Precautions</a:t>
            </a:r>
            <a:r>
              <a:rPr lang="en-US" sz="4800" spc="-85" dirty="0">
                <a:cs typeface="Calibri"/>
              </a:rPr>
              <a:t> </a:t>
            </a:r>
            <a:r>
              <a:rPr lang="en-US" sz="4800" spc="-10" dirty="0">
                <a:cs typeface="Calibri"/>
              </a:rPr>
              <a:t>include:</a:t>
            </a:r>
          </a:p>
          <a:p>
            <a:pPr marL="1270000" marR="5080" lvl="2" indent="-342900">
              <a:spcBef>
                <a:spcPts val="1800"/>
              </a:spcBef>
              <a:buFont typeface="Arial" panose="020B0604020202020204" pitchFamily="34" charset="0"/>
              <a:buChar char="•"/>
            </a:pPr>
            <a:r>
              <a:rPr lang="en-US" sz="4800" spc="-10" dirty="0">
                <a:cs typeface="Calibri"/>
              </a:rPr>
              <a:t>Seasonal Flu</a:t>
            </a:r>
          </a:p>
          <a:p>
            <a:pPr marL="1270000" marR="5080" lvl="2" indent="-342900">
              <a:spcBef>
                <a:spcPts val="1800"/>
              </a:spcBef>
              <a:buFont typeface="Arial" panose="020B0604020202020204" pitchFamily="34" charset="0"/>
              <a:buChar char="•"/>
            </a:pPr>
            <a:r>
              <a:rPr lang="en-US" sz="4800" spc="-10" dirty="0">
                <a:cs typeface="Calibri"/>
              </a:rPr>
              <a:t>Whooping Cough (B. </a:t>
            </a:r>
            <a:r>
              <a:rPr lang="en-US" sz="4800" i="1" spc="-10" dirty="0">
                <a:cs typeface="Calibri"/>
              </a:rPr>
              <a:t>pertussis</a:t>
            </a:r>
            <a:r>
              <a:rPr lang="en-US" sz="4800" spc="-10" dirty="0">
                <a:cs typeface="Calibri"/>
              </a:rPr>
              <a:t>)</a:t>
            </a:r>
          </a:p>
        </p:txBody>
      </p:sp>
      <p:pic>
        <p:nvPicPr>
          <p:cNvPr id="16" name="Picture 15" descr="A screenshot of a cell phone&#10;&#10;Description automatically generated">
            <a:extLst>
              <a:ext uri="{FF2B5EF4-FFF2-40B4-BE49-F238E27FC236}">
                <a16:creationId xmlns:a16="http://schemas.microsoft.com/office/drawing/2014/main" id="{576BE96A-B017-3244-DAAE-8430F9FC0178}"/>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6" name="Picture 5">
            <a:extLst>
              <a:ext uri="{FF2B5EF4-FFF2-40B4-BE49-F238E27FC236}">
                <a16:creationId xmlns:a16="http://schemas.microsoft.com/office/drawing/2014/main" id="{20C46981-D889-9AD7-AC48-EBAFEE97ECFF}"/>
              </a:ext>
            </a:extLst>
          </p:cNvPr>
          <p:cNvPicPr>
            <a:picLocks noChangeAspect="1"/>
          </p:cNvPicPr>
          <p:nvPr/>
        </p:nvPicPr>
        <p:blipFill>
          <a:blip r:embed="rId4"/>
          <a:stretch>
            <a:fillRect/>
          </a:stretch>
        </p:blipFill>
        <p:spPr>
          <a:xfrm>
            <a:off x="9951381" y="3771900"/>
            <a:ext cx="8158959" cy="4114800"/>
          </a:xfrm>
          <a:prstGeom prst="rect">
            <a:avLst/>
          </a:prstGeom>
        </p:spPr>
      </p:pic>
      <p:sp>
        <p:nvSpPr>
          <p:cNvPr id="5" name="TextBox 4">
            <a:extLst>
              <a:ext uri="{FF2B5EF4-FFF2-40B4-BE49-F238E27FC236}">
                <a16:creationId xmlns:a16="http://schemas.microsoft.com/office/drawing/2014/main" id="{BCA6BB4B-8874-A0D5-D734-FFD02911602C}"/>
              </a:ext>
            </a:extLst>
          </p:cNvPr>
          <p:cNvSpPr txBox="1"/>
          <p:nvPr/>
        </p:nvSpPr>
        <p:spPr>
          <a:xfrm>
            <a:off x="9601200" y="8920180"/>
            <a:ext cx="9239534" cy="646331"/>
          </a:xfrm>
          <a:prstGeom prst="rect">
            <a:avLst/>
          </a:prstGeom>
          <a:noFill/>
        </p:spPr>
        <p:txBody>
          <a:bodyPr wrap="square">
            <a:spAutoFit/>
          </a:bodyPr>
          <a:lstStyle/>
          <a:p>
            <a:r>
              <a:rPr lang="en-US" dirty="0"/>
              <a:t>(Siegel JD et al., CDC Guidelines for Isolation Precaution, 2007; Image from CDC, Brian Judd, 2009) </a:t>
            </a:r>
          </a:p>
        </p:txBody>
      </p:sp>
    </p:spTree>
    <p:extLst>
      <p:ext uri="{BB962C8B-B14F-4D97-AF65-F5344CB8AC3E}">
        <p14:creationId xmlns:p14="http://schemas.microsoft.com/office/powerpoint/2010/main" val="398257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6C2B6A-8344-EAFE-F8AF-4201C9849D4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3070B2A-2612-B522-437A-401B11E70009}"/>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BE35AF7B-D4A5-ABAB-BFF4-7F50D07B7000}"/>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PPE for Droplet Precautions</a:t>
            </a:r>
          </a:p>
        </p:txBody>
      </p:sp>
      <p:sp>
        <p:nvSpPr>
          <p:cNvPr id="3" name="TextBox 2">
            <a:extLst>
              <a:ext uri="{FF2B5EF4-FFF2-40B4-BE49-F238E27FC236}">
                <a16:creationId xmlns:a16="http://schemas.microsoft.com/office/drawing/2014/main" id="{A4146E80-5B16-DC0D-DD95-2A0BEA3D01F6}"/>
              </a:ext>
            </a:extLst>
          </p:cNvPr>
          <p:cNvSpPr txBox="1"/>
          <p:nvPr/>
        </p:nvSpPr>
        <p:spPr>
          <a:xfrm>
            <a:off x="822960" y="3025140"/>
            <a:ext cx="10149840" cy="6156960"/>
          </a:xfrm>
          <a:prstGeom prst="rect">
            <a:avLst/>
          </a:prstGeom>
          <a:noFill/>
        </p:spPr>
        <p:txBody>
          <a:bodyPr wrap="square" lIns="0" tIns="0" rIns="0" bIns="0" rtlCol="0">
            <a:noAutofit/>
          </a:bodyPr>
          <a:lstStyle/>
          <a:p>
            <a:pPr marL="584200" indent="-571500">
              <a:lnSpc>
                <a:spcPct val="100000"/>
              </a:lnSpc>
              <a:spcBef>
                <a:spcPts val="95"/>
              </a:spcBef>
              <a:buFont typeface="Arial" panose="020B0604020202020204" pitchFamily="34" charset="0"/>
              <a:buChar char="•"/>
              <a:tabLst>
                <a:tab pos="1059180" algn="l"/>
              </a:tabLst>
            </a:pPr>
            <a:r>
              <a:rPr lang="en-US" sz="4000" dirty="0">
                <a:cs typeface="Calibri"/>
              </a:rPr>
              <a:t>Wear a face mask when you enter the patient’s room</a:t>
            </a:r>
          </a:p>
          <a:p>
            <a:pPr marL="584200" marR="1124585" indent="-571500">
              <a:lnSpc>
                <a:spcPct val="100000"/>
              </a:lnSpc>
              <a:spcBef>
                <a:spcPts val="2400"/>
              </a:spcBef>
              <a:buFont typeface="Arial" panose="020B0604020202020204" pitchFamily="34" charset="0"/>
              <a:buChar char="•"/>
            </a:pPr>
            <a:r>
              <a:rPr lang="en-US" sz="4000" dirty="0">
                <a:cs typeface="Calibri"/>
              </a:rPr>
              <a:t>Use</a:t>
            </a:r>
            <a:r>
              <a:rPr lang="en-US" sz="4000" spc="-100" dirty="0">
                <a:cs typeface="Calibri"/>
              </a:rPr>
              <a:t> </a:t>
            </a:r>
            <a:r>
              <a:rPr lang="en-US" sz="4000" dirty="0">
                <a:cs typeface="Calibri"/>
              </a:rPr>
              <a:t>Standard</a:t>
            </a:r>
            <a:r>
              <a:rPr lang="en-US" sz="4000" spc="-75" dirty="0">
                <a:cs typeface="Calibri"/>
              </a:rPr>
              <a:t> </a:t>
            </a:r>
            <a:r>
              <a:rPr lang="en-US" sz="4000" dirty="0">
                <a:cs typeface="Calibri"/>
              </a:rPr>
              <a:t>Precautions</a:t>
            </a:r>
            <a:r>
              <a:rPr lang="en-US" sz="4000" spc="-70" dirty="0">
                <a:cs typeface="Calibri"/>
              </a:rPr>
              <a:t> </a:t>
            </a:r>
            <a:r>
              <a:rPr lang="en-US" sz="4000" dirty="0">
                <a:cs typeface="Calibri"/>
              </a:rPr>
              <a:t>when</a:t>
            </a:r>
            <a:r>
              <a:rPr lang="en-US" sz="4000" spc="-90" dirty="0">
                <a:cs typeface="Calibri"/>
              </a:rPr>
              <a:t> touching </a:t>
            </a:r>
            <a:r>
              <a:rPr lang="en-US" sz="4000" spc="-10" dirty="0">
                <a:cs typeface="Calibri"/>
              </a:rPr>
              <a:t>items contaminated</a:t>
            </a:r>
            <a:r>
              <a:rPr lang="en-US" sz="4000" spc="-90" dirty="0">
                <a:cs typeface="Calibri"/>
              </a:rPr>
              <a:t> </a:t>
            </a:r>
            <a:r>
              <a:rPr lang="en-US" sz="4000" dirty="0">
                <a:cs typeface="Calibri"/>
              </a:rPr>
              <a:t>with</a:t>
            </a:r>
            <a:r>
              <a:rPr lang="en-US" sz="4000" spc="-95" dirty="0">
                <a:cs typeface="Calibri"/>
              </a:rPr>
              <a:t> </a:t>
            </a:r>
            <a:r>
              <a:rPr lang="en-US" sz="4000" spc="-10" dirty="0">
                <a:cs typeface="Calibri"/>
              </a:rPr>
              <a:t>respiratory</a:t>
            </a:r>
            <a:r>
              <a:rPr lang="en-US" sz="4000" spc="-95" dirty="0">
                <a:cs typeface="Calibri"/>
              </a:rPr>
              <a:t> </a:t>
            </a:r>
            <a:r>
              <a:rPr lang="en-US" sz="4000" spc="-10" dirty="0">
                <a:cs typeface="Calibri"/>
              </a:rPr>
              <a:t>fluids</a:t>
            </a:r>
            <a:endParaRPr lang="en-US" sz="4000" dirty="0">
              <a:cs typeface="Calibri"/>
            </a:endParaRPr>
          </a:p>
          <a:p>
            <a:pPr marL="584200" marR="5080" indent="-571500">
              <a:lnSpc>
                <a:spcPct val="100000"/>
              </a:lnSpc>
              <a:spcBef>
                <a:spcPts val="2400"/>
              </a:spcBef>
              <a:buFont typeface="Arial" panose="020B0604020202020204" pitchFamily="34" charset="0"/>
              <a:buChar char="•"/>
            </a:pPr>
            <a:r>
              <a:rPr lang="en-US" sz="4000" dirty="0">
                <a:cs typeface="Calibri"/>
              </a:rPr>
              <a:t>Take off PPE at</a:t>
            </a:r>
            <a:r>
              <a:rPr lang="en-US" sz="4000" spc="-55" dirty="0">
                <a:cs typeface="Calibri"/>
              </a:rPr>
              <a:t> </a:t>
            </a:r>
            <a:r>
              <a:rPr lang="en-US" sz="4000" dirty="0">
                <a:cs typeface="Calibri"/>
              </a:rPr>
              <a:t>the</a:t>
            </a:r>
            <a:r>
              <a:rPr lang="en-US" sz="4000" spc="-40" dirty="0">
                <a:cs typeface="Calibri"/>
              </a:rPr>
              <a:t> </a:t>
            </a:r>
            <a:r>
              <a:rPr lang="en-US" sz="4000" dirty="0">
                <a:cs typeface="Calibri"/>
              </a:rPr>
              <a:t>point</a:t>
            </a:r>
            <a:r>
              <a:rPr lang="en-US" sz="4000" spc="-30" dirty="0">
                <a:cs typeface="Calibri"/>
              </a:rPr>
              <a:t> </a:t>
            </a:r>
            <a:r>
              <a:rPr lang="en-US" sz="4000" dirty="0">
                <a:cs typeface="Calibri"/>
              </a:rPr>
              <a:t>of</a:t>
            </a:r>
            <a:r>
              <a:rPr lang="en-US" sz="4000" spc="-60" dirty="0">
                <a:cs typeface="Calibri"/>
              </a:rPr>
              <a:t> </a:t>
            </a:r>
            <a:r>
              <a:rPr lang="en-US" sz="4000" dirty="0">
                <a:cs typeface="Calibri"/>
              </a:rPr>
              <a:t>exit;</a:t>
            </a:r>
            <a:r>
              <a:rPr lang="en-US" sz="4000" spc="-45" dirty="0">
                <a:cs typeface="Calibri"/>
              </a:rPr>
              <a:t> </a:t>
            </a:r>
            <a:r>
              <a:rPr lang="en-US" sz="4000" dirty="0">
                <a:cs typeface="Calibri"/>
              </a:rPr>
              <a:t>do</a:t>
            </a:r>
            <a:r>
              <a:rPr lang="en-US" sz="4000" spc="-45" dirty="0">
                <a:cs typeface="Calibri"/>
              </a:rPr>
              <a:t> </a:t>
            </a:r>
            <a:r>
              <a:rPr lang="en-US" sz="4000" dirty="0">
                <a:cs typeface="Calibri"/>
              </a:rPr>
              <a:t>not</a:t>
            </a:r>
            <a:r>
              <a:rPr lang="en-US" sz="4000" spc="-40" dirty="0">
                <a:cs typeface="Calibri"/>
              </a:rPr>
              <a:t> </a:t>
            </a:r>
            <a:r>
              <a:rPr lang="en-US" sz="4000" spc="-10" dirty="0">
                <a:cs typeface="Calibri"/>
              </a:rPr>
              <a:t>reuse </a:t>
            </a:r>
            <a:r>
              <a:rPr lang="en-US" sz="4000" dirty="0">
                <a:cs typeface="Calibri"/>
              </a:rPr>
              <a:t>face</a:t>
            </a:r>
            <a:r>
              <a:rPr lang="en-US" sz="4000" spc="-65" dirty="0">
                <a:cs typeface="Calibri"/>
              </a:rPr>
              <a:t> </a:t>
            </a:r>
            <a:r>
              <a:rPr lang="en-US" sz="4000" spc="-10" dirty="0">
                <a:cs typeface="Calibri"/>
              </a:rPr>
              <a:t>masks</a:t>
            </a:r>
            <a:endParaRPr lang="en-US" sz="4000" dirty="0">
              <a:cs typeface="Calibri"/>
            </a:endParaRPr>
          </a:p>
          <a:p>
            <a:pPr marL="584200" indent="-571500">
              <a:lnSpc>
                <a:spcPct val="100000"/>
              </a:lnSpc>
              <a:spcBef>
                <a:spcPts val="2400"/>
              </a:spcBef>
              <a:buFont typeface="Arial" panose="020B0604020202020204" pitchFamily="34" charset="0"/>
              <a:buChar char="•"/>
            </a:pPr>
            <a:r>
              <a:rPr lang="en-US" sz="4000" dirty="0">
                <a:cs typeface="Calibri"/>
              </a:rPr>
              <a:t>Wash/Sanitize your hands after taking off your PPE</a:t>
            </a:r>
          </a:p>
        </p:txBody>
      </p:sp>
      <p:pic>
        <p:nvPicPr>
          <p:cNvPr id="16" name="Picture 15" descr="A screenshot of a cell phone&#10;&#10;Description automatically generated">
            <a:extLst>
              <a:ext uri="{FF2B5EF4-FFF2-40B4-BE49-F238E27FC236}">
                <a16:creationId xmlns:a16="http://schemas.microsoft.com/office/drawing/2014/main" id="{F362129D-EFC0-9881-A4A1-D93C19872B3B}"/>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9C0BE1CB-AF87-AC7A-7D95-62E39A3E2771}"/>
              </a:ext>
            </a:extLst>
          </p:cNvPr>
          <p:cNvPicPr>
            <a:picLocks noChangeAspect="1"/>
          </p:cNvPicPr>
          <p:nvPr/>
        </p:nvPicPr>
        <p:blipFill>
          <a:blip r:embed="rId4"/>
          <a:stretch>
            <a:fillRect/>
          </a:stretch>
        </p:blipFill>
        <p:spPr>
          <a:xfrm>
            <a:off x="11201400" y="2613660"/>
            <a:ext cx="6263640" cy="6263640"/>
          </a:xfrm>
          <a:prstGeom prst="rect">
            <a:avLst/>
          </a:prstGeom>
        </p:spPr>
      </p:pic>
    </p:spTree>
    <p:extLst>
      <p:ext uri="{BB962C8B-B14F-4D97-AF65-F5344CB8AC3E}">
        <p14:creationId xmlns:p14="http://schemas.microsoft.com/office/powerpoint/2010/main" val="3365410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HD - General Template.potx.pptx" id="{D9B8C74A-3D22-44DE-AF6F-0A83323A72F5}" vid="{3C2E4AC5-973A-4CCC-9208-51698D8963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26" ma:contentTypeDescription="Create a new document." ma:contentTypeScope="" ma:versionID="e4186d0b4962ce505e47e05418a897dc">
  <xsd:schema xmlns:xsd="http://www.w3.org/2001/XMLSchema" xmlns:xs="http://www.w3.org/2001/XMLSchema" xmlns:p="http://schemas.microsoft.com/office/2006/metadata/properties" xmlns:ns1="http://schemas.microsoft.com/sharepoint/v3" xmlns:ns2="cc77d279-1fa0-40a0-abb2-37db48c0ffa6" xmlns:ns3="e209160b-8f1d-4f88-8f36-0344f8a4efa6" targetNamespace="http://schemas.microsoft.com/office/2006/metadata/properties" ma:root="true" ma:fieldsID="b5f08ea6afbf78d0d4ebedb419c0b1e1" ns1:_="" ns2:_="" ns3:_="">
    <xsd:import namespace="http://schemas.microsoft.com/sharepoint/v3"/>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MediaServiceBillingMetadata" minOccurs="0"/>
                <xsd:element ref="ns1:_ip_UnifiedCompliancePolicyProperties" minOccurs="0"/>
                <xsd:element ref="ns1:_ip_UnifiedCompliancePolicyUIAction" minOccurs="0"/>
                <xsd:element ref="ns2:HealthDept" minOccurs="0"/>
                <xsd:element ref="ns2:Projec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HealthDept" ma:index="31" nillable="true" ma:displayName="Health Dept" ma:format="Dropdown" ma:internalName="HealthDept">
      <xsd:simpleType>
        <xsd:restriction base="dms:Text">
          <xsd:maxLength value="255"/>
        </xsd:restriction>
      </xsd:simpleType>
    </xsd:element>
    <xsd:element name="ProjectStatus" ma:index="32" nillable="true" ma:displayName="Project Status" ma:default="Active" ma:format="Dropdown" ma:internalName="ProjectStatus">
      <xsd:simpleType>
        <xsd:restriction base="dms:Choice">
          <xsd:enumeration value="Active"/>
          <xsd:enumeration value="Inactive"/>
          <xsd:enumeration value="Closed"/>
        </xsd:restriction>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686d4f-eaba-40c5-a65c-2038e412c9a1}" ma:internalName="TaxCatchAll" ma:showField="CatchAllData" ma:web="e209160b-8f1d-4f88-8f36-0344f8a4e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7d279-1fa0-40a0-abb2-37db48c0ffa6">
      <Terms xmlns="http://schemas.microsoft.com/office/infopath/2007/PartnerControls"/>
    </lcf76f155ced4ddcb4097134ff3c332f>
    <_ip_UnifiedCompliancePolicyUIAction xmlns="http://schemas.microsoft.com/sharepoint/v3" xsi:nil="true"/>
    <_Flow_SignoffStatus xmlns="cc77d279-1fa0-40a0-abb2-37db48c0ffa6" xsi:nil="true"/>
    <TaxCatchAll xmlns="e209160b-8f1d-4f88-8f36-0344f8a4efa6" xsi:nil="true"/>
    <_ip_UnifiedCompliancePolicyProperties xmlns="http://schemas.microsoft.com/sharepoint/v3" xsi:nil="true"/>
    <Notes xmlns="cc77d279-1fa0-40a0-abb2-37db48c0ffa6" xsi:nil="true"/>
    <HealthDept xmlns="cc77d279-1fa0-40a0-abb2-37db48c0ffa6" xsi:nil="true"/>
    <ProjectStatus xmlns="cc77d279-1fa0-40a0-abb2-37db48c0ffa6">Active</ProjectStatus>
  </documentManagement>
</p:properties>
</file>

<file path=customXml/itemProps1.xml><?xml version="1.0" encoding="utf-8"?>
<ds:datastoreItem xmlns:ds="http://schemas.openxmlformats.org/officeDocument/2006/customXml" ds:itemID="{E7D599E3-2E98-4269-ABE1-A495A60958B8}">
  <ds:schemaRefs>
    <ds:schemaRef ds:uri="http://schemas.microsoft.com/sharepoint/v3/contenttype/forms"/>
  </ds:schemaRefs>
</ds:datastoreItem>
</file>

<file path=customXml/itemProps2.xml><?xml version="1.0" encoding="utf-8"?>
<ds:datastoreItem xmlns:ds="http://schemas.openxmlformats.org/officeDocument/2006/customXml" ds:itemID="{857ECC0E-7704-4C8B-88B2-3A3DC6CDF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7d279-1fa0-40a0-abb2-37db48c0ffa6"/>
    <ds:schemaRef ds:uri="e209160b-8f1d-4f88-8f36-0344f8a4e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403DBD-1CCD-464C-94EB-9C8E8EA2D066}">
  <ds:schemaRefs>
    <ds:schemaRef ds:uri="http://schemas.microsoft.com/office/2006/metadata/properties"/>
    <ds:schemaRef ds:uri="http://schemas.microsoft.com/office/infopath/2007/PartnerControls"/>
    <ds:schemaRef ds:uri="94c86e5d-0fc3-4250-acd3-038f1a7cc15b"/>
    <ds:schemaRef ds:uri="cc77d279-1fa0-40a0-abb2-37db48c0ffa6"/>
    <ds:schemaRef ds:uri="http://schemas.microsoft.com/sharepoint/v3"/>
    <ds:schemaRef ds:uri="e209160b-8f1d-4f88-8f36-0344f8a4efa6"/>
  </ds:schemaRefs>
</ds:datastoreItem>
</file>

<file path=docProps/app.xml><?xml version="1.0" encoding="utf-8"?>
<Properties xmlns="http://schemas.openxmlformats.org/officeDocument/2006/extended-properties" xmlns:vt="http://schemas.openxmlformats.org/officeDocument/2006/docPropsVTypes">
  <Template>DCHD - General Template</Template>
  <TotalTime>91</TotalTime>
  <Words>3255</Words>
  <Application>Microsoft Office PowerPoint</Application>
  <PresentationFormat>Custom</PresentationFormat>
  <Paragraphs>171</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DuPage County Health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Zach Noffsinger</dc:creator>
  <cp:lastModifiedBy>Zach Noffsinger</cp:lastModifiedBy>
  <cp:revision>7</cp:revision>
  <dcterms:created xsi:type="dcterms:W3CDTF">2025-08-18T15:03:43Z</dcterms:created>
  <dcterms:modified xsi:type="dcterms:W3CDTF">2026-02-18T15:46:45Z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MediaServiceImageTags">
    <vt:lpwstr/>
  </property>
</Properties>
</file>