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2" r:id="rId6"/>
    <p:sldMasterId id="2147483684" r:id="rId7"/>
  </p:sldMasterIdLst>
  <p:notesMasterIdLst>
    <p:notesMasterId r:id="rId59"/>
  </p:notesMasterIdLst>
  <p:sldIdLst>
    <p:sldId id="260" r:id="rId8"/>
    <p:sldId id="259" r:id="rId9"/>
    <p:sldId id="305" r:id="rId10"/>
    <p:sldId id="261" r:id="rId11"/>
    <p:sldId id="282" r:id="rId12"/>
    <p:sldId id="270" r:id="rId13"/>
    <p:sldId id="284" r:id="rId14"/>
    <p:sldId id="285" r:id="rId15"/>
    <p:sldId id="286" r:id="rId16"/>
    <p:sldId id="287" r:id="rId17"/>
    <p:sldId id="331" r:id="rId18"/>
    <p:sldId id="329" r:id="rId19"/>
    <p:sldId id="288" r:id="rId20"/>
    <p:sldId id="289" r:id="rId21"/>
    <p:sldId id="317" r:id="rId22"/>
    <p:sldId id="316" r:id="rId23"/>
    <p:sldId id="283" r:id="rId24"/>
    <p:sldId id="281" r:id="rId25"/>
    <p:sldId id="269" r:id="rId26"/>
    <p:sldId id="256" r:id="rId27"/>
    <p:sldId id="291" r:id="rId28"/>
    <p:sldId id="326" r:id="rId29"/>
    <p:sldId id="295" r:id="rId30"/>
    <p:sldId id="302" r:id="rId31"/>
    <p:sldId id="319" r:id="rId32"/>
    <p:sldId id="297" r:id="rId33"/>
    <p:sldId id="296" r:id="rId34"/>
    <p:sldId id="322" r:id="rId35"/>
    <p:sldId id="311" r:id="rId36"/>
    <p:sldId id="327" r:id="rId37"/>
    <p:sldId id="299" r:id="rId38"/>
    <p:sldId id="298" r:id="rId39"/>
    <p:sldId id="320" r:id="rId40"/>
    <p:sldId id="301" r:id="rId41"/>
    <p:sldId id="300" r:id="rId42"/>
    <p:sldId id="321" r:id="rId43"/>
    <p:sldId id="303" r:id="rId44"/>
    <p:sldId id="293" r:id="rId45"/>
    <p:sldId id="309" r:id="rId46"/>
    <p:sldId id="306" r:id="rId47"/>
    <p:sldId id="308" r:id="rId48"/>
    <p:sldId id="324" r:id="rId49"/>
    <p:sldId id="325" r:id="rId50"/>
    <p:sldId id="313" r:id="rId51"/>
    <p:sldId id="314" r:id="rId52"/>
    <p:sldId id="312" r:id="rId53"/>
    <p:sldId id="323" r:id="rId54"/>
    <p:sldId id="271" r:id="rId55"/>
    <p:sldId id="273" r:id="rId56"/>
    <p:sldId id="272" r:id="rId57"/>
    <p:sldId id="32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8502D-A2DA-4B85-A158-518C9F80EE84}" v="26" dt="2025-07-14T20:36:16.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2910" y="12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FF046-653D-481C-91C8-8C3D9E721E9A}"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6B373-236F-4685-A038-B4B18E5053A1}" type="slidenum">
              <a:rPr lang="en-US" smtClean="0"/>
              <a:t>‹#›</a:t>
            </a:fld>
            <a:endParaRPr lang="en-US"/>
          </a:p>
        </p:txBody>
      </p:sp>
    </p:spTree>
    <p:extLst>
      <p:ext uri="{BB962C8B-B14F-4D97-AF65-F5344CB8AC3E}">
        <p14:creationId xmlns:p14="http://schemas.microsoft.com/office/powerpoint/2010/main" val="938499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DengXian" panose="020B0503020204020204" pitchFamily="2" charset="-122"/>
                <a:cs typeface="Times New Roman" panose="02020603050405020304" pitchFamily="18" charset="0"/>
              </a:rPr>
              <a:t>Facilitator Notes</a:t>
            </a:r>
            <a:r>
              <a:rPr lang="en-US" sz="1800" dirty="0">
                <a:effectLst/>
                <a:latin typeface="Calibri" panose="020F0502020204030204" pitchFamily="34" charset="0"/>
                <a:ea typeface="DengXian" panose="020B0503020204020204"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B0503020204020204" pitchFamily="2" charset="-122"/>
                <a:cs typeface="Times New Roman" panose="02020603050405020304" pitchFamily="18" charset="0"/>
              </a:rPr>
              <a:t>Participants log in and get settled.</a:t>
            </a:r>
          </a:p>
          <a:p>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1</a:t>
            </a:fld>
            <a:endParaRPr lang="en-US" dirty="0"/>
          </a:p>
        </p:txBody>
      </p:sp>
    </p:spTree>
    <p:extLst>
      <p:ext uri="{BB962C8B-B14F-4D97-AF65-F5344CB8AC3E}">
        <p14:creationId xmlns:p14="http://schemas.microsoft.com/office/powerpoint/2010/main" val="68372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DengXian" panose="02010600030101010101" pitchFamily="2" charset="-122"/>
                <a:cs typeface="Times New Roman" panose="02020603050405020304" pitchFamily="18" charset="0"/>
              </a:rPr>
              <a:t>Facilitator Notes: </a:t>
            </a:r>
          </a:p>
          <a:p>
            <a:pPr marL="285750" indent="-285750">
              <a:buFont typeface="Arial" panose="020B0604020202020204" pitchFamily="34" charset="0"/>
              <a:buChar char="•"/>
            </a:pPr>
            <a:r>
              <a:rPr lang="en-US" sz="1800" b="0" i="0" u="none" strike="noStrike" baseline="0" dirty="0">
                <a:solidFill>
                  <a:srgbClr val="211D1E"/>
                </a:solidFill>
                <a:latin typeface="Avenir LT Std 45 Book"/>
              </a:rPr>
              <a:t>Stop screensharing the word cloud and </a:t>
            </a:r>
            <a:r>
              <a:rPr lang="en-US" sz="1800" b="1" i="0" u="none" strike="noStrike" baseline="0" dirty="0">
                <a:solidFill>
                  <a:srgbClr val="211D1E"/>
                </a:solidFill>
                <a:latin typeface="Avenir LT Std 45 Book"/>
              </a:rPr>
              <a:t>return to </a:t>
            </a:r>
            <a:r>
              <a:rPr lang="en-US" sz="1800" b="1" i="0" u="none" strike="noStrike" baseline="0" dirty="0">
                <a:solidFill>
                  <a:srgbClr val="211D1E"/>
                </a:solidFill>
                <a:latin typeface="Avenir LT Std 55 Roman"/>
              </a:rPr>
              <a:t>slide 13 </a:t>
            </a:r>
            <a:r>
              <a:rPr lang="en-US" sz="1800" b="0" i="0" u="none" strike="noStrike" baseline="0" dirty="0">
                <a:solidFill>
                  <a:srgbClr val="211D1E"/>
                </a:solidFill>
                <a:latin typeface="Avenir LT Std 45 Book"/>
              </a:rPr>
              <a:t>of the PowerPoint. </a:t>
            </a:r>
          </a:p>
          <a:p>
            <a:pPr marL="285750" indent="-285750">
              <a:buFont typeface="Arial" panose="020B0604020202020204" pitchFamily="34" charset="0"/>
              <a:buChar char="•"/>
            </a:pPr>
            <a:r>
              <a:rPr lang="en-US" sz="1800" b="0" i="0" u="none" strike="noStrike" baseline="0" dirty="0">
                <a:solidFill>
                  <a:srgbClr val="211D1E"/>
                </a:solidFill>
                <a:latin typeface="Avenir LT Std 45 Book"/>
              </a:rPr>
              <a:t>Note key points about the respiratory system reservoir shown on the slide. Point out whether they were identified in the word cloud and reiterate additional points that were included in the word cloud. </a:t>
            </a:r>
          </a:p>
          <a:p>
            <a:pPr marL="285750" indent="-285750">
              <a:buFont typeface="Arial" panose="020B0604020202020204" pitchFamily="34" charset="0"/>
              <a:buChar char="•"/>
            </a:pPr>
            <a:r>
              <a:rPr lang="en-US" sz="1800" b="0" i="0" u="none" strike="noStrike" baseline="0" dirty="0">
                <a:solidFill>
                  <a:srgbClr val="211D1E"/>
                </a:solidFill>
                <a:latin typeface="Avenir LT Std 45 Book"/>
              </a:rPr>
              <a:t>Reinforce connections between the respiratory system reservoir and how germs can spread and cause harm. Invite a volunteer from a different reservoir group to share verbally or in the chat their ideas about why the respiratory system reservoir is important for infection control. </a:t>
            </a:r>
          </a:p>
          <a:p>
            <a:pPr marL="742950" lvl="1" indent="-285750">
              <a:buFont typeface="Arial" panose="020B0604020202020204" pitchFamily="34" charset="0"/>
              <a:buChar char="•"/>
            </a:pPr>
            <a:r>
              <a:rPr lang="en-US" sz="1800" b="0" i="0" u="none" strike="noStrike" baseline="0" dirty="0">
                <a:solidFill>
                  <a:srgbClr val="211D1E"/>
                </a:solidFill>
                <a:latin typeface="Avenir LT Std 45 Book"/>
              </a:rPr>
              <a:t>Time permitting and as appropriate, you may choose to incorporate infection control actions that are relevant to the respiratory system reservoir into this discussion.</a:t>
            </a:r>
          </a:p>
          <a:p>
            <a:endParaRPr lang="en-US" sz="1800" b="0" i="0" u="none" strike="noStrike" baseline="0" dirty="0">
              <a:solidFill>
                <a:srgbClr val="211D1E"/>
              </a:solidFill>
              <a:latin typeface="Avenir LT Std 45 Book"/>
            </a:endParaRPr>
          </a:p>
          <a:p>
            <a:pPr marL="0" marR="0">
              <a:lnSpc>
                <a:spcPct val="107000"/>
              </a:lnSpc>
              <a:spcBef>
                <a:spcPts val="0"/>
              </a:spcBef>
              <a:spcAft>
                <a:spcPts val="80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Sample Script:</a:t>
            </a:r>
          </a:p>
          <a:p>
            <a:r>
              <a:rPr lang="en-US" sz="1800" b="0" i="0" u="none" strike="noStrike" baseline="0" dirty="0">
                <a:solidFill>
                  <a:srgbClr val="13609C"/>
                </a:solidFill>
                <a:latin typeface="Avenir LT Std 45 Book"/>
              </a:rPr>
              <a:t>“Thank you! There are several pathways for germs to be spread from the respiratory system. Breathing is an important pathway, of course, because germs can be spread through respiratory droplets. We also have to remember that respiratory droplets can spread by splashes and sprays to the eyes, nose, and mouth. Touch is also important, because germs in the respiratory system spread easily to the skin and hands, and from there can be spread to other people and surfaces.</a:t>
            </a:r>
          </a:p>
          <a:p>
            <a:r>
              <a:rPr lang="en-US" sz="1800" b="0" i="0" u="none" strike="noStrike" baseline="0" dirty="0">
                <a:solidFill>
                  <a:srgbClr val="13609C"/>
                </a:solidFill>
                <a:latin typeface="Avenir LT Std 45 Book"/>
              </a:rPr>
              <a:t> </a:t>
            </a:r>
          </a:p>
          <a:p>
            <a:r>
              <a:rPr lang="en-US" sz="1800" b="0" i="0" u="none" strike="noStrike" baseline="0" dirty="0">
                <a:solidFill>
                  <a:srgbClr val="13609C"/>
                </a:solidFill>
                <a:latin typeface="Avenir LT Std 45 Book"/>
              </a:rPr>
              <a:t>“I’d like to hear from someone who reviewed one of the other reservoirs – based on what we saw in the word cloud and other points of discussion, what stands out for you as important about the respiratory system for infection control in your profession? Please feel free to unmute yourself!” </a:t>
            </a:r>
          </a:p>
          <a:p>
            <a:r>
              <a:rPr lang="en-US" sz="1800" b="0" i="1" u="none" strike="noStrike" baseline="0" dirty="0">
                <a:solidFill>
                  <a:srgbClr val="211D1E"/>
                </a:solidFill>
                <a:latin typeface="Avenir LT Std 45 Book"/>
              </a:rPr>
              <a:t>(Pause for responses. Acknowledge and affirm as appropriate.) </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10</a:t>
            </a:fld>
            <a:endParaRPr lang="en-US" dirty="0"/>
          </a:p>
        </p:txBody>
      </p:sp>
    </p:spTree>
    <p:extLst>
      <p:ext uri="{BB962C8B-B14F-4D97-AF65-F5344CB8AC3E}">
        <p14:creationId xmlns:p14="http://schemas.microsoft.com/office/powerpoint/2010/main" val="106933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 measles, Chickenpox – all airborne, can also protect against droplet- pertussis, influenza, </a:t>
            </a:r>
          </a:p>
        </p:txBody>
      </p:sp>
      <p:sp>
        <p:nvSpPr>
          <p:cNvPr id="4" name="Slide Number Placeholder 3"/>
          <p:cNvSpPr>
            <a:spLocks noGrp="1"/>
          </p:cNvSpPr>
          <p:nvPr>
            <p:ph type="sldNum" sz="quarter" idx="5"/>
          </p:nvPr>
        </p:nvSpPr>
        <p:spPr/>
        <p:txBody>
          <a:bodyPr/>
          <a:lstStyle/>
          <a:p>
            <a:fld id="{77A6B373-236F-4685-A038-B4B18E5053A1}" type="slidenum">
              <a:rPr lang="en-US" smtClean="0"/>
              <a:t>12</a:t>
            </a:fld>
            <a:endParaRPr lang="en-US"/>
          </a:p>
        </p:txBody>
      </p:sp>
    </p:spTree>
    <p:extLst>
      <p:ext uri="{BB962C8B-B14F-4D97-AF65-F5344CB8AC3E}">
        <p14:creationId xmlns:p14="http://schemas.microsoft.com/office/powerpoint/2010/main" val="2013315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1" u="none" strike="noStrike" baseline="0" dirty="0">
              <a:solidFill>
                <a:srgbClr val="211D1E"/>
              </a:solidFill>
              <a:latin typeface="Avenir LT Std 45 Book"/>
            </a:endParaRPr>
          </a:p>
          <a:p>
            <a:r>
              <a:rPr lang="en-US" sz="1800" b="0" i="0" u="none" strike="noStrike" baseline="0" dirty="0">
                <a:solidFill>
                  <a:srgbClr val="13609C"/>
                </a:solidFill>
                <a:latin typeface="Avenir LT Std 45 Book"/>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14</a:t>
            </a:fld>
            <a:endParaRPr lang="en-US" dirty="0"/>
          </a:p>
        </p:txBody>
      </p:sp>
    </p:spTree>
    <p:extLst>
      <p:ext uri="{BB962C8B-B14F-4D97-AF65-F5344CB8AC3E}">
        <p14:creationId xmlns:p14="http://schemas.microsoft.com/office/powerpoint/2010/main" val="310374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17</a:t>
            </a:fld>
            <a:endParaRPr lang="en-US" dirty="0"/>
          </a:p>
        </p:txBody>
      </p:sp>
    </p:spTree>
    <p:extLst>
      <p:ext uri="{BB962C8B-B14F-4D97-AF65-F5344CB8AC3E}">
        <p14:creationId xmlns:p14="http://schemas.microsoft.com/office/powerpoint/2010/main" val="1532066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18</a:t>
            </a:fld>
            <a:endParaRPr lang="en-US" dirty="0"/>
          </a:p>
        </p:txBody>
      </p:sp>
    </p:spTree>
    <p:extLst>
      <p:ext uri="{BB962C8B-B14F-4D97-AF65-F5344CB8AC3E}">
        <p14:creationId xmlns:p14="http://schemas.microsoft.com/office/powerpoint/2010/main" val="2653615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19</a:t>
            </a:fld>
            <a:endParaRPr lang="en-US" dirty="0"/>
          </a:p>
        </p:txBody>
      </p:sp>
    </p:spTree>
    <p:extLst>
      <p:ext uri="{BB962C8B-B14F-4D97-AF65-F5344CB8AC3E}">
        <p14:creationId xmlns:p14="http://schemas.microsoft.com/office/powerpoint/2010/main" val="1413709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72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52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61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2</a:t>
            </a:fld>
            <a:endParaRPr lang="en-US" dirty="0"/>
          </a:p>
        </p:txBody>
      </p:sp>
    </p:spTree>
    <p:extLst>
      <p:ext uri="{BB962C8B-B14F-4D97-AF65-F5344CB8AC3E}">
        <p14:creationId xmlns:p14="http://schemas.microsoft.com/office/powerpoint/2010/main" val="2151133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195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910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950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855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927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778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64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066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54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DengXian" panose="020B0503020204020204" pitchFamily="2" charset="-122"/>
                <a:cs typeface="Times New Roman" panose="02020603050405020304" pitchFamily="18" charset="0"/>
              </a:rPr>
              <a:t>Facilitator Notes</a:t>
            </a:r>
            <a:r>
              <a:rPr lang="en-US" sz="1800" dirty="0">
                <a:effectLst/>
                <a:latin typeface="Calibri" panose="020F0502020204030204" pitchFamily="34" charset="0"/>
                <a:ea typeface="DengXian" panose="020B0503020204020204"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B0503020204020204" pitchFamily="2" charset="-122"/>
                <a:cs typeface="Times New Roman" panose="02020603050405020304" pitchFamily="18" charset="0"/>
              </a:rPr>
              <a:t>Participants log in and get settled.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72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614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234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92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261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73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81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349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6</a:t>
            </a:fld>
            <a:endParaRPr lang="en-US" dirty="0"/>
          </a:p>
        </p:txBody>
      </p:sp>
    </p:spTree>
    <p:extLst>
      <p:ext uri="{BB962C8B-B14F-4D97-AF65-F5344CB8AC3E}">
        <p14:creationId xmlns:p14="http://schemas.microsoft.com/office/powerpoint/2010/main" val="255212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46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8</a:t>
            </a:fld>
            <a:endParaRPr lang="en-US" dirty="0"/>
          </a:p>
        </p:txBody>
      </p:sp>
    </p:spTree>
    <p:extLst>
      <p:ext uri="{BB962C8B-B14F-4D97-AF65-F5344CB8AC3E}">
        <p14:creationId xmlns:p14="http://schemas.microsoft.com/office/powerpoint/2010/main" val="163644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230C-8258-4529-832A-6A8AA1D5C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520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13BA-AF1B-6149-7604-A562BAB8F1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B47269-0AE3-B933-D891-220EB71CA9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FC180E-5C32-B6A0-DF9F-D2C1BDDA34C8}"/>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5" name="Footer Placeholder 4">
            <a:extLst>
              <a:ext uri="{FF2B5EF4-FFF2-40B4-BE49-F238E27FC236}">
                <a16:creationId xmlns:a16="http://schemas.microsoft.com/office/drawing/2014/main" id="{22EB6801-3E88-69ED-CA64-915A5B97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33A88-7173-B487-68C4-1E318B306840}"/>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556136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C9F7-AAB8-6101-B743-151E20A58D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0522A5-439B-6067-0A44-BDA9B8AEFE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5E6711-9136-56E7-F032-3E9A7332885B}"/>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5" name="Footer Placeholder 4">
            <a:extLst>
              <a:ext uri="{FF2B5EF4-FFF2-40B4-BE49-F238E27FC236}">
                <a16:creationId xmlns:a16="http://schemas.microsoft.com/office/drawing/2014/main" id="{FABB4CE9-6685-0A21-081E-F9840EE2A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D08EB-35AE-2549-89F6-97A7597A58DD}"/>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1786901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B35F38-DE1E-F712-003E-951B0DB09E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142010-A5E7-119B-79AF-4D7081F3ED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62E21-AD71-7AEF-70F7-2E6AF133C321}"/>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5" name="Footer Placeholder 4">
            <a:extLst>
              <a:ext uri="{FF2B5EF4-FFF2-40B4-BE49-F238E27FC236}">
                <a16:creationId xmlns:a16="http://schemas.microsoft.com/office/drawing/2014/main" id="{73CEFD21-C83A-B5BB-B708-79AA8ED4D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DA510-C1D1-C0CD-9791-5E3298134ABC}"/>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193600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rgbClr val="002060"/>
                </a:solidFill>
              </a:defRPr>
            </a:lvl1pPr>
            <a:lvl2pPr marL="685800" indent="-228600">
              <a:spcBef>
                <a:spcPts val="600"/>
              </a:spcBef>
              <a:buClr>
                <a:schemeClr val="accent4"/>
              </a:buClr>
              <a:buSzPct val="80000"/>
              <a:buFont typeface="Courier New" panose="02070309020205020404" pitchFamily="49" charset="0"/>
              <a:buChar char="o"/>
              <a:defRPr sz="2400">
                <a:solidFill>
                  <a:srgbClr val="002060"/>
                </a:solidFill>
              </a:defRPr>
            </a:lvl2pPr>
            <a:lvl3pPr marL="1143000" indent="-228600">
              <a:spcBef>
                <a:spcPts val="600"/>
              </a:spcBef>
              <a:buFont typeface="Wingdings" panose="05000000000000000000" pitchFamily="2" charset="2"/>
              <a:buChar char="§"/>
              <a:defRPr sz="2400">
                <a:solidFill>
                  <a:srgbClr val="002060"/>
                </a:solidFill>
              </a:defRPr>
            </a:lvl3pPr>
            <a:lvl4pPr>
              <a:spcBef>
                <a:spcPts val="600"/>
              </a:spcBef>
              <a:buClr>
                <a:schemeClr val="accent4"/>
              </a:buClr>
              <a:defRPr sz="2400">
                <a:solidFill>
                  <a:srgbClr val="002060"/>
                </a:solidFill>
              </a:defRPr>
            </a:lvl4pPr>
            <a:lvl5pPr>
              <a:spcBef>
                <a:spcPts val="600"/>
              </a:spcBef>
              <a:buClr>
                <a:schemeClr val="accent4"/>
              </a:buClr>
              <a:defRPr sz="240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aphic 31">
            <a:extLst>
              <a:ext uri="{FF2B5EF4-FFF2-40B4-BE49-F238E27FC236}">
                <a16:creationId xmlns:a16="http://schemas.microsoft.com/office/drawing/2014/main" id="{F9E38471-E19F-4F2A-B932-9947CAF83CC5}"/>
              </a:ext>
            </a:extLst>
          </p:cNvPr>
          <p:cNvGrpSpPr/>
          <p:nvPr userDrawn="1"/>
        </p:nvGrpSpPr>
        <p:grpSpPr>
          <a:xfrm>
            <a:off x="8637993" y="2588202"/>
            <a:ext cx="2947520" cy="1910195"/>
            <a:chOff x="8564251" y="2410144"/>
            <a:chExt cx="2947520" cy="1910195"/>
          </a:xfrm>
          <a:effectLst>
            <a:outerShdw blurRad="330200" dist="203200" dir="2700000" algn="tl" rotWithShape="0">
              <a:prstClr val="black">
                <a:alpha val="40000"/>
              </a:prstClr>
            </a:outerShdw>
          </a:effectLst>
        </p:grpSpPr>
        <p:sp>
          <p:nvSpPr>
            <p:cNvPr id="18" name="Freeform: Shape 17">
              <a:extLst>
                <a:ext uri="{FF2B5EF4-FFF2-40B4-BE49-F238E27FC236}">
                  <a16:creationId xmlns:a16="http://schemas.microsoft.com/office/drawing/2014/main" id="{EA2A9D07-2053-4372-A795-43A4CDDF8EEB}"/>
                </a:ext>
              </a:extLst>
            </p:cNvPr>
            <p:cNvSpPr/>
            <p:nvPr/>
          </p:nvSpPr>
          <p:spPr>
            <a:xfrm>
              <a:off x="9392846" y="3384216"/>
              <a:ext cx="483873" cy="534475"/>
            </a:xfrm>
            <a:custGeom>
              <a:avLst/>
              <a:gdLst>
                <a:gd name="connsiteX0" fmla="*/ 151803 w 483873"/>
                <a:gd name="connsiteY0" fmla="*/ 0 h 534475"/>
                <a:gd name="connsiteX1" fmla="*/ 0 w 483873"/>
                <a:gd name="connsiteY1" fmla="*/ 433273 h 534475"/>
                <a:gd name="connsiteX2" fmla="*/ 22138 w 483873"/>
                <a:gd name="connsiteY2" fmla="*/ 534475 h 534475"/>
                <a:gd name="connsiteX3" fmla="*/ 483874 w 483873"/>
                <a:gd name="connsiteY3" fmla="*/ 183429 h 534475"/>
              </a:gdLst>
              <a:ahLst/>
              <a:cxnLst>
                <a:cxn ang="0">
                  <a:pos x="connsiteX0" y="connsiteY0"/>
                </a:cxn>
                <a:cxn ang="0">
                  <a:pos x="connsiteX1" y="connsiteY1"/>
                </a:cxn>
                <a:cxn ang="0">
                  <a:pos x="connsiteX2" y="connsiteY2"/>
                </a:cxn>
                <a:cxn ang="0">
                  <a:pos x="connsiteX3" y="connsiteY3"/>
                </a:cxn>
              </a:cxnLst>
              <a:rect l="l" t="t" r="r" b="b"/>
              <a:pathLst>
                <a:path w="483873" h="534475">
                  <a:moveTo>
                    <a:pt x="151803" y="0"/>
                  </a:moveTo>
                  <a:lnTo>
                    <a:pt x="0" y="433273"/>
                  </a:lnTo>
                  <a:lnTo>
                    <a:pt x="22138" y="534475"/>
                  </a:lnTo>
                  <a:lnTo>
                    <a:pt x="483874" y="183429"/>
                  </a:lnTo>
                  <a:close/>
                </a:path>
              </a:pathLst>
            </a:custGeom>
            <a:solidFill>
              <a:srgbClr val="E8AA55"/>
            </a:solidFill>
            <a:ln w="31610"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932D5694-4AF4-4756-92CB-0E9661F0EB4F}"/>
                </a:ext>
              </a:extLst>
            </p:cNvPr>
            <p:cNvSpPr/>
            <p:nvPr/>
          </p:nvSpPr>
          <p:spPr>
            <a:xfrm>
              <a:off x="8564251" y="2410144"/>
              <a:ext cx="2947520" cy="1910195"/>
            </a:xfrm>
            <a:custGeom>
              <a:avLst/>
              <a:gdLst>
                <a:gd name="connsiteX0" fmla="*/ 0 w 2947520"/>
                <a:gd name="connsiteY0" fmla="*/ 338395 h 1910195"/>
                <a:gd name="connsiteX1" fmla="*/ 2172689 w 2947520"/>
                <a:gd name="connsiteY1" fmla="*/ 1910195 h 1910195"/>
                <a:gd name="connsiteX2" fmla="*/ 2947520 w 2947520"/>
                <a:gd name="connsiteY2" fmla="*/ 0 h 1910195"/>
              </a:gdLst>
              <a:ahLst/>
              <a:cxnLst>
                <a:cxn ang="0">
                  <a:pos x="connsiteX0" y="connsiteY0"/>
                </a:cxn>
                <a:cxn ang="0">
                  <a:pos x="connsiteX1" y="connsiteY1"/>
                </a:cxn>
                <a:cxn ang="0">
                  <a:pos x="connsiteX2" y="connsiteY2"/>
                </a:cxn>
              </a:cxnLst>
              <a:rect l="l" t="t" r="r" b="b"/>
              <a:pathLst>
                <a:path w="2947520" h="1910195">
                  <a:moveTo>
                    <a:pt x="0" y="338395"/>
                  </a:moveTo>
                  <a:lnTo>
                    <a:pt x="2172689" y="1910195"/>
                  </a:lnTo>
                  <a:lnTo>
                    <a:pt x="2947520" y="0"/>
                  </a:lnTo>
                  <a:close/>
                </a:path>
              </a:pathLst>
            </a:custGeom>
            <a:solidFill>
              <a:srgbClr val="F4D6AE"/>
            </a:solidFill>
            <a:ln w="3161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6983AB6-2033-46D1-93FF-B72E4CDD3966}"/>
                </a:ext>
              </a:extLst>
            </p:cNvPr>
            <p:cNvSpPr/>
            <p:nvPr/>
          </p:nvSpPr>
          <p:spPr>
            <a:xfrm>
              <a:off x="9187279" y="2410144"/>
              <a:ext cx="2324492" cy="1508548"/>
            </a:xfrm>
            <a:custGeom>
              <a:avLst/>
              <a:gdLst>
                <a:gd name="connsiteX0" fmla="*/ 0 w 2324492"/>
                <a:gd name="connsiteY0" fmla="*/ 787481 h 1508548"/>
                <a:gd name="connsiteX1" fmla="*/ 2324493 w 2324492"/>
                <a:gd name="connsiteY1" fmla="*/ 0 h 1508548"/>
                <a:gd name="connsiteX2" fmla="*/ 407972 w 2324492"/>
                <a:gd name="connsiteY2" fmla="*/ 1084763 h 1508548"/>
                <a:gd name="connsiteX3" fmla="*/ 227706 w 2324492"/>
                <a:gd name="connsiteY3" fmla="*/ 1508548 h 1508548"/>
              </a:gdLst>
              <a:ahLst/>
              <a:cxnLst>
                <a:cxn ang="0">
                  <a:pos x="connsiteX0" y="connsiteY0"/>
                </a:cxn>
                <a:cxn ang="0">
                  <a:pos x="connsiteX1" y="connsiteY1"/>
                </a:cxn>
                <a:cxn ang="0">
                  <a:pos x="connsiteX2" y="connsiteY2"/>
                </a:cxn>
                <a:cxn ang="0">
                  <a:pos x="connsiteX3" y="connsiteY3"/>
                </a:cxn>
              </a:cxnLst>
              <a:rect l="l" t="t" r="r" b="b"/>
              <a:pathLst>
                <a:path w="2324492" h="1508548">
                  <a:moveTo>
                    <a:pt x="0" y="787481"/>
                  </a:moveTo>
                  <a:lnTo>
                    <a:pt x="2324493" y="0"/>
                  </a:lnTo>
                  <a:lnTo>
                    <a:pt x="407972" y="1084763"/>
                  </a:lnTo>
                  <a:lnTo>
                    <a:pt x="227706" y="1508548"/>
                  </a:lnTo>
                  <a:close/>
                </a:path>
              </a:pathLst>
            </a:custGeom>
            <a:solidFill>
              <a:srgbClr val="E8AA55"/>
            </a:solidFill>
            <a:ln w="31610" cap="flat">
              <a:noFill/>
              <a:prstDash val="solid"/>
              <a:miter/>
            </a:ln>
          </p:spPr>
          <p:txBody>
            <a:bodyPr rtlCol="0" anchor="ctr"/>
            <a:lstStyle/>
            <a:p>
              <a:endParaRPr lang="en-US" dirty="0"/>
            </a:p>
          </p:txBody>
        </p:sp>
      </p:grpSp>
      <p:sp>
        <p:nvSpPr>
          <p:cNvPr id="10" name="TextBox 9">
            <a:extLst>
              <a:ext uri="{FF2B5EF4-FFF2-40B4-BE49-F238E27FC236}">
                <a16:creationId xmlns:a16="http://schemas.microsoft.com/office/drawing/2014/main" id="{05BE3F47-4DB7-46E1-BC8F-E957DD4F3D83}"/>
              </a:ext>
            </a:extLst>
          </p:cNvPr>
          <p:cNvSpPr txBox="1"/>
          <p:nvPr userDrawn="1"/>
        </p:nvSpPr>
        <p:spPr>
          <a:xfrm>
            <a:off x="3657600" y="6449088"/>
            <a:ext cx="7418614"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1: Body Reservoirs</a:t>
            </a:r>
          </a:p>
        </p:txBody>
      </p:sp>
      <p:sp>
        <p:nvSpPr>
          <p:cNvPr id="11" name="Slide Number Placeholder 5">
            <a:extLst>
              <a:ext uri="{FF2B5EF4-FFF2-40B4-BE49-F238E27FC236}">
                <a16:creationId xmlns:a16="http://schemas.microsoft.com/office/drawing/2014/main" id="{331F6F58-BCEE-45B3-A2DB-C8C6806DEAF6}"/>
              </a:ext>
            </a:extLst>
          </p:cNvPr>
          <p:cNvSpPr txBox="1">
            <a:spLocks/>
          </p:cNvSpPr>
          <p:nvPr userDrawn="1"/>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2" name="Picture 11" descr="Text&#10;&#10;Description automatically generated">
            <a:extLst>
              <a:ext uri="{FF2B5EF4-FFF2-40B4-BE49-F238E27FC236}">
                <a16:creationId xmlns:a16="http://schemas.microsoft.com/office/drawing/2014/main" id="{166289D1-8786-4C68-95F8-634BE7572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3" name="Rectangle 12">
            <a:extLst>
              <a:ext uri="{FF2B5EF4-FFF2-40B4-BE49-F238E27FC236}">
                <a16:creationId xmlns:a16="http://schemas.microsoft.com/office/drawing/2014/main" id="{17449AD0-0ADF-4F42-A07C-B58C33CCA31A}"/>
              </a:ext>
            </a:extLst>
          </p:cNvPr>
          <p:cNvSpPr/>
          <p:nvPr userDrawn="1"/>
        </p:nvSpPr>
        <p:spPr>
          <a:xfrm>
            <a:off x="0" y="5894736"/>
            <a:ext cx="217714"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1379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4B9C8"/>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dirty="0"/>
              <a:t>Click to edit</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613385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4B9C8"/>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dirty="0"/>
              <a:t>Click to edit</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5996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hasCustomPrompt="1"/>
          </p:nvPr>
        </p:nvSpPr>
        <p:spPr>
          <a:xfrm>
            <a:off x="838200" y="456489"/>
            <a:ext cx="10515600" cy="702457"/>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827582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4" y="2670143"/>
            <a:ext cx="5636527"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Box 21">
            <a:extLst>
              <a:ext uri="{FF2B5EF4-FFF2-40B4-BE49-F238E27FC236}">
                <a16:creationId xmlns:a16="http://schemas.microsoft.com/office/drawing/2014/main" id="{4B29A859-2A73-4349-B0CB-83077C6CBA5C}"/>
              </a:ext>
            </a:extLst>
          </p:cNvPr>
          <p:cNvSpPr txBox="1"/>
          <p:nvPr/>
        </p:nvSpPr>
        <p:spPr>
          <a:xfrm>
            <a:off x="3074670" y="6449088"/>
            <a:ext cx="800154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1: Body Reservoirs</a:t>
            </a:r>
          </a:p>
        </p:txBody>
      </p:sp>
      <p:sp>
        <p:nvSpPr>
          <p:cNvPr id="23" name="Slide Number Placeholder 5">
            <a:extLst>
              <a:ext uri="{FF2B5EF4-FFF2-40B4-BE49-F238E27FC236}">
                <a16:creationId xmlns:a16="http://schemas.microsoft.com/office/drawing/2014/main" id="{E6A7D95A-B3A9-4990-A841-80F7C9729FB7}"/>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9" name="Picture 8" descr="Text&#10;&#10;Description automatically generated">
            <a:extLst>
              <a:ext uri="{FF2B5EF4-FFF2-40B4-BE49-F238E27FC236}">
                <a16:creationId xmlns:a16="http://schemas.microsoft.com/office/drawing/2014/main" id="{FE1E84F9-EC53-4749-AE0F-F75E5BF22E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Tree>
    <p:extLst>
      <p:ext uri="{BB962C8B-B14F-4D97-AF65-F5344CB8AC3E}">
        <p14:creationId xmlns:p14="http://schemas.microsoft.com/office/powerpoint/2010/main" val="3987308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5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5" y="2670143"/>
            <a:ext cx="4844958"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7D18B3E3-5FD9-48AB-83B0-C2461B8B0C64}"/>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FC332090-8D34-40F5-8376-CBD289BD21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3" name="TextBox 12">
            <a:extLst>
              <a:ext uri="{FF2B5EF4-FFF2-40B4-BE49-F238E27FC236}">
                <a16:creationId xmlns:a16="http://schemas.microsoft.com/office/drawing/2014/main" id="{EC2DCDB9-9171-426F-AB56-4BB6A495C4CB}"/>
              </a:ext>
            </a:extLst>
          </p:cNvPr>
          <p:cNvSpPr txBox="1"/>
          <p:nvPr/>
        </p:nvSpPr>
        <p:spPr>
          <a:xfrm>
            <a:off x="2893483" y="6449088"/>
            <a:ext cx="8182731"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1: Body Reservoirs</a:t>
            </a:r>
          </a:p>
        </p:txBody>
      </p:sp>
    </p:spTree>
    <p:extLst>
      <p:ext uri="{BB962C8B-B14F-4D97-AF65-F5344CB8AC3E}">
        <p14:creationId xmlns:p14="http://schemas.microsoft.com/office/powerpoint/2010/main" val="906248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625269"/>
            <a:ext cx="9840038" cy="677270"/>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478280"/>
            <a:ext cx="5593080" cy="4175760"/>
          </a:xfrm>
        </p:spPr>
        <p:txBody>
          <a:bodyPr lIns="91440"/>
          <a:lstStyle>
            <a:lvl1pPr marL="0" indent="0">
              <a:buClr>
                <a:schemeClr val="accent4"/>
              </a:buClr>
              <a:buSzPct val="105000"/>
              <a:buFont typeface="Arial" panose="020B0604020202020204" pitchFamily="34" charset="0"/>
              <a:buNone/>
              <a:defRPr sz="20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893" y="5968335"/>
            <a:ext cx="2161697" cy="811199"/>
          </a:xfrm>
          <a:prstGeom prst="rect">
            <a:avLst/>
          </a:prstGeom>
        </p:spPr>
      </p:pic>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478280"/>
            <a:ext cx="4343400" cy="4175760"/>
          </a:xfrm>
        </p:spPr>
        <p:txBody>
          <a:bodyPr/>
          <a:lstStyle>
            <a:lvl1pPr>
              <a:defRPr sz="2000">
                <a:solidFill>
                  <a:schemeClr val="accent4"/>
                </a:solidFill>
              </a:defRPr>
            </a:lvl1pPr>
            <a:lvl2pPr>
              <a:defRPr sz="2000">
                <a:solidFill>
                  <a:schemeClr val="accent4"/>
                </a:solidFill>
              </a:defRPr>
            </a:lvl2pPr>
            <a:lvl3pPr>
              <a:defRPr sz="2000">
                <a:solidFill>
                  <a:schemeClr val="accent4"/>
                </a:solidFill>
              </a:defRPr>
            </a:lvl3pPr>
            <a:lvl4pPr>
              <a:defRPr sz="2000">
                <a:solidFill>
                  <a:schemeClr val="accent4"/>
                </a:solidFill>
              </a:defRPr>
            </a:lvl4pPr>
            <a:lvl5pPr>
              <a:defRPr sz="20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152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850605" y="633269"/>
            <a:ext cx="10356111" cy="929211"/>
          </a:xfrm>
        </p:spPr>
        <p:txBody>
          <a:bodyPr anchor="b">
            <a:noAutofit/>
          </a:bodyPr>
          <a:lstStyle>
            <a:lvl1pPr>
              <a:defRPr sz="32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50605" y="1752563"/>
            <a:ext cx="10356111" cy="3055162"/>
          </a:xfrm>
        </p:spPr>
        <p:txBody>
          <a:bodyPr lIns="91440"/>
          <a:lstStyle>
            <a:lvl1pPr marL="342900" indent="-342900">
              <a:spcBef>
                <a:spcPts val="1200"/>
              </a:spcBef>
              <a:buClr>
                <a:schemeClr val="accent4"/>
              </a:buClr>
              <a:buSzPct val="105000"/>
              <a:buFontTx/>
              <a:buBlip>
                <a:blip r:embed="rId2">
                  <a:extLst>
                    <a:ext uri="{96DAC541-7B7A-43D3-8B79-37D633B846F1}">
                      <asvg:svgBlip xmlns:asvg="http://schemas.microsoft.com/office/drawing/2016/SVG/main" r:embed="rId3"/>
                    </a:ext>
                  </a:extLst>
                </a:blip>
              </a:buBlip>
              <a:defRPr sz="2400">
                <a:solidFill>
                  <a:schemeClr val="accent4"/>
                </a:solidFill>
              </a:defRPr>
            </a:lvl1pPr>
            <a:lvl2pPr marL="800100" indent="-342900">
              <a:spcBef>
                <a:spcPts val="1200"/>
              </a:spcBef>
              <a:buFont typeface="Courier New" panose="02070309020205020404" pitchFamily="49" charset="0"/>
              <a:buChar char="o"/>
              <a:defRPr sz="2400">
                <a:solidFill>
                  <a:schemeClr val="accent4"/>
                </a:solidFill>
              </a:defRPr>
            </a:lvl2pPr>
            <a:lvl3pPr marL="1257300" indent="-342900">
              <a:spcBef>
                <a:spcPts val="1200"/>
              </a:spcBef>
              <a:buFont typeface="Wingdings" panose="05000000000000000000" pitchFamily="2" charset="2"/>
              <a:buChar char="§"/>
              <a:defRPr sz="2400">
                <a:solidFill>
                  <a:schemeClr val="accent4"/>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dirty="0"/>
              <a:t>Click to edit Master text styles</a:t>
            </a:r>
          </a:p>
          <a:p>
            <a:pPr lvl="1"/>
            <a:r>
              <a:rPr lang="en-US" dirty="0"/>
              <a:t>Second level</a:t>
            </a:r>
          </a:p>
          <a:p>
            <a:pPr lvl="2"/>
            <a:r>
              <a:rPr lang="en-US" dirty="0"/>
              <a:t>Third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893" y="5968335"/>
            <a:ext cx="2161697" cy="811199"/>
          </a:xfrm>
          <a:prstGeom prst="rect">
            <a:avLst/>
          </a:prstGeom>
        </p:spPr>
      </p:pic>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201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EBE67-A4C5-8018-A699-80F5CBD9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06E285-74D8-1E2A-CFC1-B239EE313B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56F31-C6F1-9B00-07B0-F53CD0271483}"/>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5" name="Footer Placeholder 4">
            <a:extLst>
              <a:ext uri="{FF2B5EF4-FFF2-40B4-BE49-F238E27FC236}">
                <a16:creationId xmlns:a16="http://schemas.microsoft.com/office/drawing/2014/main" id="{0F5B1AF6-79B0-D780-3D68-F9D1D66CD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9A609-DF63-980B-5303-5A6F3613BE28}"/>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3491781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850605" y="633269"/>
            <a:ext cx="10356111" cy="929211"/>
          </a:xfrm>
        </p:spPr>
        <p:txBody>
          <a:bodyPr anchor="b">
            <a:noAutofit/>
          </a:bodyPr>
          <a:lstStyle>
            <a:lvl1pPr>
              <a:defRPr sz="32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50605" y="1752563"/>
            <a:ext cx="10356111" cy="3055162"/>
          </a:xfrm>
        </p:spPr>
        <p:txBody>
          <a:bodyPr lIns="91440"/>
          <a:lstStyle>
            <a:lvl1pPr marL="342900" indent="-342900">
              <a:spcBef>
                <a:spcPts val="1200"/>
              </a:spcBef>
              <a:buClr>
                <a:schemeClr val="accent4"/>
              </a:buClr>
              <a:buSzPct val="105000"/>
              <a:buFontTx/>
              <a:buBlip>
                <a:blip r:embed="rId2">
                  <a:extLst>
                    <a:ext uri="{96DAC541-7B7A-43D3-8B79-37D633B846F1}">
                      <asvg:svgBlip xmlns:asvg="http://schemas.microsoft.com/office/drawing/2016/SVG/main" r:embed="rId3"/>
                    </a:ext>
                  </a:extLst>
                </a:blip>
              </a:buBlip>
              <a:defRPr sz="2400">
                <a:solidFill>
                  <a:schemeClr val="accent4"/>
                </a:solidFill>
              </a:defRPr>
            </a:lvl1pPr>
            <a:lvl2pPr marL="800100" indent="-342900">
              <a:spcBef>
                <a:spcPts val="1200"/>
              </a:spcBef>
              <a:buFont typeface="Courier New" panose="02070309020205020404" pitchFamily="49" charset="0"/>
              <a:buChar char="o"/>
              <a:defRPr sz="2400">
                <a:solidFill>
                  <a:schemeClr val="accent4"/>
                </a:solidFill>
              </a:defRPr>
            </a:lvl2pPr>
            <a:lvl3pPr marL="1257300" indent="-342900">
              <a:spcBef>
                <a:spcPts val="1200"/>
              </a:spcBef>
              <a:buFont typeface="Wingdings" panose="05000000000000000000" pitchFamily="2" charset="2"/>
              <a:buChar char="§"/>
              <a:defRPr sz="2400">
                <a:solidFill>
                  <a:schemeClr val="accent4"/>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dirty="0"/>
              <a:t>Click to edit Master text styles</a:t>
            </a:r>
          </a:p>
          <a:p>
            <a:pPr lvl="1"/>
            <a:r>
              <a:rPr lang="en-US" dirty="0"/>
              <a:t>Second level</a:t>
            </a:r>
          </a:p>
          <a:p>
            <a:pPr lvl="2"/>
            <a:r>
              <a:rPr lang="en-US" dirty="0"/>
              <a:t>Third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893" y="5968335"/>
            <a:ext cx="2161697" cy="811199"/>
          </a:xfrm>
          <a:prstGeom prst="rect">
            <a:avLst/>
          </a:prstGeom>
        </p:spPr>
      </p:pic>
    </p:spTree>
    <p:extLst>
      <p:ext uri="{BB962C8B-B14F-4D97-AF65-F5344CB8AC3E}">
        <p14:creationId xmlns:p14="http://schemas.microsoft.com/office/powerpoint/2010/main" val="2620073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rgbClr val="002060"/>
                </a:solidFill>
              </a:defRPr>
            </a:lvl1pPr>
            <a:lvl2pPr marL="685800" indent="-228600">
              <a:spcBef>
                <a:spcPts val="600"/>
              </a:spcBef>
              <a:buClr>
                <a:schemeClr val="accent4"/>
              </a:buClr>
              <a:buSzPct val="80000"/>
              <a:buFont typeface="Courier New" panose="02070309020205020404" pitchFamily="49" charset="0"/>
              <a:buChar char="o"/>
              <a:defRPr sz="2400">
                <a:solidFill>
                  <a:srgbClr val="002060"/>
                </a:solidFill>
              </a:defRPr>
            </a:lvl2pPr>
            <a:lvl3pPr marL="1143000" indent="-228600">
              <a:spcBef>
                <a:spcPts val="600"/>
              </a:spcBef>
              <a:buFont typeface="Wingdings" panose="05000000000000000000" pitchFamily="2" charset="2"/>
              <a:buChar char="§"/>
              <a:defRPr sz="2400">
                <a:solidFill>
                  <a:srgbClr val="002060"/>
                </a:solidFill>
              </a:defRPr>
            </a:lvl3pPr>
            <a:lvl4pPr>
              <a:spcBef>
                <a:spcPts val="600"/>
              </a:spcBef>
              <a:buClr>
                <a:schemeClr val="accent4"/>
              </a:buClr>
              <a:defRPr sz="2400">
                <a:solidFill>
                  <a:srgbClr val="002060"/>
                </a:solidFill>
              </a:defRPr>
            </a:lvl4pPr>
            <a:lvl5pPr>
              <a:spcBef>
                <a:spcPts val="600"/>
              </a:spcBef>
              <a:buClr>
                <a:schemeClr val="accent4"/>
              </a:buClr>
              <a:defRPr sz="240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aphic 31">
            <a:extLst>
              <a:ext uri="{FF2B5EF4-FFF2-40B4-BE49-F238E27FC236}">
                <a16:creationId xmlns:a16="http://schemas.microsoft.com/office/drawing/2014/main" id="{F9E38471-E19F-4F2A-B932-9947CAF83CC5}"/>
              </a:ext>
            </a:extLst>
          </p:cNvPr>
          <p:cNvGrpSpPr/>
          <p:nvPr userDrawn="1"/>
        </p:nvGrpSpPr>
        <p:grpSpPr>
          <a:xfrm>
            <a:off x="8637993" y="2588202"/>
            <a:ext cx="2947520" cy="1910195"/>
            <a:chOff x="8564251" y="2410144"/>
            <a:chExt cx="2947520" cy="1910195"/>
          </a:xfrm>
          <a:effectLst>
            <a:outerShdw blurRad="330200" dist="203200" dir="2700000" algn="tl" rotWithShape="0">
              <a:prstClr val="black">
                <a:alpha val="40000"/>
              </a:prstClr>
            </a:outerShdw>
          </a:effectLst>
        </p:grpSpPr>
        <p:sp>
          <p:nvSpPr>
            <p:cNvPr id="18" name="Freeform: Shape 17">
              <a:extLst>
                <a:ext uri="{FF2B5EF4-FFF2-40B4-BE49-F238E27FC236}">
                  <a16:creationId xmlns:a16="http://schemas.microsoft.com/office/drawing/2014/main" id="{EA2A9D07-2053-4372-A795-43A4CDDF8EEB}"/>
                </a:ext>
              </a:extLst>
            </p:cNvPr>
            <p:cNvSpPr/>
            <p:nvPr/>
          </p:nvSpPr>
          <p:spPr>
            <a:xfrm>
              <a:off x="9392846" y="3384216"/>
              <a:ext cx="483873" cy="534475"/>
            </a:xfrm>
            <a:custGeom>
              <a:avLst/>
              <a:gdLst>
                <a:gd name="connsiteX0" fmla="*/ 151803 w 483873"/>
                <a:gd name="connsiteY0" fmla="*/ 0 h 534475"/>
                <a:gd name="connsiteX1" fmla="*/ 0 w 483873"/>
                <a:gd name="connsiteY1" fmla="*/ 433273 h 534475"/>
                <a:gd name="connsiteX2" fmla="*/ 22138 w 483873"/>
                <a:gd name="connsiteY2" fmla="*/ 534475 h 534475"/>
                <a:gd name="connsiteX3" fmla="*/ 483874 w 483873"/>
                <a:gd name="connsiteY3" fmla="*/ 183429 h 534475"/>
              </a:gdLst>
              <a:ahLst/>
              <a:cxnLst>
                <a:cxn ang="0">
                  <a:pos x="connsiteX0" y="connsiteY0"/>
                </a:cxn>
                <a:cxn ang="0">
                  <a:pos x="connsiteX1" y="connsiteY1"/>
                </a:cxn>
                <a:cxn ang="0">
                  <a:pos x="connsiteX2" y="connsiteY2"/>
                </a:cxn>
                <a:cxn ang="0">
                  <a:pos x="connsiteX3" y="connsiteY3"/>
                </a:cxn>
              </a:cxnLst>
              <a:rect l="l" t="t" r="r" b="b"/>
              <a:pathLst>
                <a:path w="483873" h="534475">
                  <a:moveTo>
                    <a:pt x="151803" y="0"/>
                  </a:moveTo>
                  <a:lnTo>
                    <a:pt x="0" y="433273"/>
                  </a:lnTo>
                  <a:lnTo>
                    <a:pt x="22138" y="534475"/>
                  </a:lnTo>
                  <a:lnTo>
                    <a:pt x="483874" y="183429"/>
                  </a:lnTo>
                  <a:close/>
                </a:path>
              </a:pathLst>
            </a:custGeom>
            <a:solidFill>
              <a:srgbClr val="E8AA55"/>
            </a:solidFill>
            <a:ln w="31610"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932D5694-4AF4-4756-92CB-0E9661F0EB4F}"/>
                </a:ext>
              </a:extLst>
            </p:cNvPr>
            <p:cNvSpPr/>
            <p:nvPr/>
          </p:nvSpPr>
          <p:spPr>
            <a:xfrm>
              <a:off x="8564251" y="2410144"/>
              <a:ext cx="2947520" cy="1910195"/>
            </a:xfrm>
            <a:custGeom>
              <a:avLst/>
              <a:gdLst>
                <a:gd name="connsiteX0" fmla="*/ 0 w 2947520"/>
                <a:gd name="connsiteY0" fmla="*/ 338395 h 1910195"/>
                <a:gd name="connsiteX1" fmla="*/ 2172689 w 2947520"/>
                <a:gd name="connsiteY1" fmla="*/ 1910195 h 1910195"/>
                <a:gd name="connsiteX2" fmla="*/ 2947520 w 2947520"/>
                <a:gd name="connsiteY2" fmla="*/ 0 h 1910195"/>
              </a:gdLst>
              <a:ahLst/>
              <a:cxnLst>
                <a:cxn ang="0">
                  <a:pos x="connsiteX0" y="connsiteY0"/>
                </a:cxn>
                <a:cxn ang="0">
                  <a:pos x="connsiteX1" y="connsiteY1"/>
                </a:cxn>
                <a:cxn ang="0">
                  <a:pos x="connsiteX2" y="connsiteY2"/>
                </a:cxn>
              </a:cxnLst>
              <a:rect l="l" t="t" r="r" b="b"/>
              <a:pathLst>
                <a:path w="2947520" h="1910195">
                  <a:moveTo>
                    <a:pt x="0" y="338395"/>
                  </a:moveTo>
                  <a:lnTo>
                    <a:pt x="2172689" y="1910195"/>
                  </a:lnTo>
                  <a:lnTo>
                    <a:pt x="2947520" y="0"/>
                  </a:lnTo>
                  <a:close/>
                </a:path>
              </a:pathLst>
            </a:custGeom>
            <a:solidFill>
              <a:srgbClr val="F4D6AE"/>
            </a:solidFill>
            <a:ln w="3161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6983AB6-2033-46D1-93FF-B72E4CDD3966}"/>
                </a:ext>
              </a:extLst>
            </p:cNvPr>
            <p:cNvSpPr/>
            <p:nvPr/>
          </p:nvSpPr>
          <p:spPr>
            <a:xfrm>
              <a:off x="9187279" y="2410144"/>
              <a:ext cx="2324492" cy="1508548"/>
            </a:xfrm>
            <a:custGeom>
              <a:avLst/>
              <a:gdLst>
                <a:gd name="connsiteX0" fmla="*/ 0 w 2324492"/>
                <a:gd name="connsiteY0" fmla="*/ 787481 h 1508548"/>
                <a:gd name="connsiteX1" fmla="*/ 2324493 w 2324492"/>
                <a:gd name="connsiteY1" fmla="*/ 0 h 1508548"/>
                <a:gd name="connsiteX2" fmla="*/ 407972 w 2324492"/>
                <a:gd name="connsiteY2" fmla="*/ 1084763 h 1508548"/>
                <a:gd name="connsiteX3" fmla="*/ 227706 w 2324492"/>
                <a:gd name="connsiteY3" fmla="*/ 1508548 h 1508548"/>
              </a:gdLst>
              <a:ahLst/>
              <a:cxnLst>
                <a:cxn ang="0">
                  <a:pos x="connsiteX0" y="connsiteY0"/>
                </a:cxn>
                <a:cxn ang="0">
                  <a:pos x="connsiteX1" y="connsiteY1"/>
                </a:cxn>
                <a:cxn ang="0">
                  <a:pos x="connsiteX2" y="connsiteY2"/>
                </a:cxn>
                <a:cxn ang="0">
                  <a:pos x="connsiteX3" y="connsiteY3"/>
                </a:cxn>
              </a:cxnLst>
              <a:rect l="l" t="t" r="r" b="b"/>
              <a:pathLst>
                <a:path w="2324492" h="1508548">
                  <a:moveTo>
                    <a:pt x="0" y="787481"/>
                  </a:moveTo>
                  <a:lnTo>
                    <a:pt x="2324493" y="0"/>
                  </a:lnTo>
                  <a:lnTo>
                    <a:pt x="407972" y="1084763"/>
                  </a:lnTo>
                  <a:lnTo>
                    <a:pt x="227706" y="1508548"/>
                  </a:lnTo>
                  <a:close/>
                </a:path>
              </a:pathLst>
            </a:custGeom>
            <a:solidFill>
              <a:srgbClr val="E8AA55"/>
            </a:solidFill>
            <a:ln w="31610" cap="flat">
              <a:noFill/>
              <a:prstDash val="solid"/>
              <a:miter/>
            </a:ln>
          </p:spPr>
          <p:txBody>
            <a:bodyPr rtlCol="0" anchor="ctr"/>
            <a:lstStyle/>
            <a:p>
              <a:endParaRPr lang="en-US" dirty="0"/>
            </a:p>
          </p:txBody>
        </p:sp>
      </p:grpSp>
      <p:sp>
        <p:nvSpPr>
          <p:cNvPr id="10" name="TextBox 9">
            <a:extLst>
              <a:ext uri="{FF2B5EF4-FFF2-40B4-BE49-F238E27FC236}">
                <a16:creationId xmlns:a16="http://schemas.microsoft.com/office/drawing/2014/main" id="{05BE3F47-4DB7-46E1-BC8F-E957DD4F3D83}"/>
              </a:ext>
            </a:extLst>
          </p:cNvPr>
          <p:cNvSpPr txBox="1"/>
          <p:nvPr userDrawn="1"/>
        </p:nvSpPr>
        <p:spPr>
          <a:xfrm>
            <a:off x="3657600" y="6449088"/>
            <a:ext cx="7418614"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1: Body Reservoirs</a:t>
            </a:r>
          </a:p>
        </p:txBody>
      </p:sp>
      <p:sp>
        <p:nvSpPr>
          <p:cNvPr id="11" name="Slide Number Placeholder 5">
            <a:extLst>
              <a:ext uri="{FF2B5EF4-FFF2-40B4-BE49-F238E27FC236}">
                <a16:creationId xmlns:a16="http://schemas.microsoft.com/office/drawing/2014/main" id="{331F6F58-BCEE-45B3-A2DB-C8C6806DEAF6}"/>
              </a:ext>
            </a:extLst>
          </p:cNvPr>
          <p:cNvSpPr txBox="1">
            <a:spLocks/>
          </p:cNvSpPr>
          <p:nvPr userDrawn="1"/>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2" name="Picture 11" descr="Text&#10;&#10;Description automatically generated">
            <a:extLst>
              <a:ext uri="{FF2B5EF4-FFF2-40B4-BE49-F238E27FC236}">
                <a16:creationId xmlns:a16="http://schemas.microsoft.com/office/drawing/2014/main" id="{166289D1-8786-4C68-95F8-634BE7572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3" name="Rectangle 12">
            <a:extLst>
              <a:ext uri="{FF2B5EF4-FFF2-40B4-BE49-F238E27FC236}">
                <a16:creationId xmlns:a16="http://schemas.microsoft.com/office/drawing/2014/main" id="{17449AD0-0ADF-4F42-A07C-B58C33CCA31A}"/>
              </a:ext>
            </a:extLst>
          </p:cNvPr>
          <p:cNvSpPr/>
          <p:nvPr userDrawn="1"/>
        </p:nvSpPr>
        <p:spPr>
          <a:xfrm>
            <a:off x="0" y="5894736"/>
            <a:ext cx="217714"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5118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4B9C8"/>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dirty="0"/>
              <a:t>Click to edit</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377760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4" y="2670143"/>
            <a:ext cx="5636527"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lide Number Placeholder 5">
            <a:extLst>
              <a:ext uri="{FF2B5EF4-FFF2-40B4-BE49-F238E27FC236}">
                <a16:creationId xmlns:a16="http://schemas.microsoft.com/office/drawing/2014/main" id="{E6A7D95A-B3A9-4990-A841-80F7C9729FB7}"/>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9" name="Picture 8" descr="Text&#10;&#10;Description automatically generated">
            <a:extLst>
              <a:ext uri="{FF2B5EF4-FFF2-40B4-BE49-F238E27FC236}">
                <a16:creationId xmlns:a16="http://schemas.microsoft.com/office/drawing/2014/main" id="{FE1E84F9-EC53-4749-AE0F-F75E5BF22E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1" name="TextBox 10">
            <a:extLst>
              <a:ext uri="{FF2B5EF4-FFF2-40B4-BE49-F238E27FC236}">
                <a16:creationId xmlns:a16="http://schemas.microsoft.com/office/drawing/2014/main" id="{A26D3840-ADAE-7349-AC42-99336BFF9B20}"/>
              </a:ext>
            </a:extLst>
          </p:cNvPr>
          <p:cNvSpPr txBox="1"/>
          <p:nvPr userDrawn="1"/>
        </p:nvSpPr>
        <p:spPr>
          <a:xfrm>
            <a:off x="2893483" y="6449088"/>
            <a:ext cx="8182731"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2: Healthcare Environment Reservoirs</a:t>
            </a:r>
          </a:p>
        </p:txBody>
      </p:sp>
    </p:spTree>
    <p:extLst>
      <p:ext uri="{BB962C8B-B14F-4D97-AF65-F5344CB8AC3E}">
        <p14:creationId xmlns:p14="http://schemas.microsoft.com/office/powerpoint/2010/main" val="853829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5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5" y="2670143"/>
            <a:ext cx="4844958"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7D18B3E3-5FD9-48AB-83B0-C2461B8B0C64}"/>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FC332090-8D34-40F5-8376-CBD289BD21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5" name="TextBox 14">
            <a:extLst>
              <a:ext uri="{FF2B5EF4-FFF2-40B4-BE49-F238E27FC236}">
                <a16:creationId xmlns:a16="http://schemas.microsoft.com/office/drawing/2014/main" id="{800E01FF-E477-2743-9C0C-539A24B10BAB}"/>
              </a:ext>
            </a:extLst>
          </p:cNvPr>
          <p:cNvSpPr txBox="1"/>
          <p:nvPr userDrawn="1"/>
        </p:nvSpPr>
        <p:spPr>
          <a:xfrm>
            <a:off x="3067665" y="6449088"/>
            <a:ext cx="8008549"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Introduction to Reservoirs: Where Germs Live | Session 2: Healthcare Environment Reservoirs</a:t>
            </a:r>
          </a:p>
        </p:txBody>
      </p:sp>
    </p:spTree>
    <p:extLst>
      <p:ext uri="{BB962C8B-B14F-4D97-AF65-F5344CB8AC3E}">
        <p14:creationId xmlns:p14="http://schemas.microsoft.com/office/powerpoint/2010/main" val="2897985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1267414"/>
            <a:ext cx="9840038" cy="677270"/>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2120425"/>
            <a:ext cx="5593080" cy="2823897"/>
          </a:xfrm>
        </p:spPr>
        <p:txBody>
          <a:bodyPr lIns="91440"/>
          <a:lstStyle>
            <a:lvl1pPr marL="342900" indent="-342900">
              <a:buClr>
                <a:schemeClr val="accent4"/>
              </a:buClr>
              <a:buSzPct val="105000"/>
              <a:buFont typeface="Arial" panose="020B0604020202020204" pitchFamily="34" charset="0"/>
              <a:buChar char="•"/>
              <a:defRPr sz="2000">
                <a:solidFill>
                  <a:schemeClr val="accent4"/>
                </a:solidFill>
              </a:defRPr>
            </a:lvl1pPr>
            <a:lvl2pPr marL="800100" indent="-342900">
              <a:buFont typeface="Wingdings" pitchFamily="2" charset="2"/>
              <a:buChar char="§"/>
              <a:defRPr sz="2000">
                <a:solidFill>
                  <a:schemeClr val="accent4"/>
                </a:solidFill>
              </a:defRPr>
            </a:lvl2pPr>
            <a:lvl3pPr marL="1257300" indent="-342900">
              <a:buFont typeface="Courier New" panose="02070309020205020404" pitchFamily="49" charset="0"/>
              <a:buChar char="o"/>
              <a:defRPr sz="2000">
                <a:solidFill>
                  <a:schemeClr val="accent4"/>
                </a:solidFill>
              </a:defRPr>
            </a:lvl3pPr>
            <a:lvl4pPr marL="1714500" indent="-342900">
              <a:buFont typeface="System Font Regular"/>
              <a:buChar char="–"/>
              <a:defRPr sz="2000">
                <a:solidFill>
                  <a:schemeClr val="accent4"/>
                </a:solidFill>
              </a:defRPr>
            </a:lvl4pPr>
            <a:lvl5pPr marL="2171700" indent="-342900">
              <a:buFont typeface="Arial" panose="020B0604020202020204" pitchFamily="34" charset="0"/>
              <a:buChar char="•"/>
              <a:defRPr sz="20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893" y="5968335"/>
            <a:ext cx="2161697" cy="811199"/>
          </a:xfrm>
          <a:prstGeom prst="rect">
            <a:avLst/>
          </a:prstGeom>
        </p:spPr>
      </p:pic>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2120425"/>
            <a:ext cx="4343400" cy="2823897"/>
          </a:xfrm>
        </p:spPr>
        <p:txBody>
          <a:bodyPr/>
          <a:lstStyle>
            <a:lvl1pPr>
              <a:defRPr sz="2000">
                <a:solidFill>
                  <a:schemeClr val="accent4"/>
                </a:solidFill>
              </a:defRPr>
            </a:lvl1pPr>
            <a:lvl2pPr>
              <a:defRPr sz="2000">
                <a:solidFill>
                  <a:schemeClr val="accent4"/>
                </a:solidFill>
              </a:defRPr>
            </a:lvl2pPr>
            <a:lvl3pPr>
              <a:defRPr sz="2000">
                <a:solidFill>
                  <a:schemeClr val="accent4"/>
                </a:solidFill>
              </a:defRPr>
            </a:lvl3pPr>
            <a:lvl4pPr>
              <a:defRPr sz="2000">
                <a:solidFill>
                  <a:schemeClr val="accent4"/>
                </a:solidFill>
              </a:defRPr>
            </a:lvl4pPr>
            <a:lvl5pPr>
              <a:defRPr sz="20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3741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1267414"/>
            <a:ext cx="9840038" cy="677270"/>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2120425"/>
            <a:ext cx="5593080" cy="2823897"/>
          </a:xfrm>
        </p:spPr>
        <p:txBody>
          <a:bodyPr lIns="91440"/>
          <a:lstStyle>
            <a:lvl1pPr marL="342900" indent="-342900">
              <a:buClr>
                <a:schemeClr val="accent4"/>
              </a:buClr>
              <a:buSzPct val="105000"/>
              <a:buFont typeface="Arial" panose="020B0604020202020204" pitchFamily="34" charset="0"/>
              <a:buChar char="•"/>
              <a:defRPr sz="2000">
                <a:solidFill>
                  <a:schemeClr val="accent4"/>
                </a:solidFill>
              </a:defRPr>
            </a:lvl1pPr>
            <a:lvl2pPr marL="800100" indent="-342900">
              <a:buFont typeface="Wingdings" pitchFamily="2" charset="2"/>
              <a:buChar char="§"/>
              <a:defRPr sz="2000">
                <a:solidFill>
                  <a:schemeClr val="accent4"/>
                </a:solidFill>
              </a:defRPr>
            </a:lvl2pPr>
            <a:lvl3pPr marL="1257300" indent="-342900">
              <a:buFont typeface="Courier New" panose="02070309020205020404" pitchFamily="49" charset="0"/>
              <a:buChar char="o"/>
              <a:defRPr sz="2000">
                <a:solidFill>
                  <a:schemeClr val="accent4"/>
                </a:solidFill>
              </a:defRPr>
            </a:lvl3pPr>
            <a:lvl4pPr marL="1714500" indent="-342900">
              <a:buFont typeface="System Font Regular"/>
              <a:buChar char="–"/>
              <a:defRPr sz="2000">
                <a:solidFill>
                  <a:schemeClr val="accent4"/>
                </a:solidFill>
              </a:defRPr>
            </a:lvl4pPr>
            <a:lvl5pPr marL="2171700" indent="-342900">
              <a:buFont typeface="Arial" panose="020B0604020202020204" pitchFamily="34" charset="0"/>
              <a:buChar char="•"/>
              <a:defRPr sz="20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893" y="5968335"/>
            <a:ext cx="2161697" cy="811199"/>
          </a:xfrm>
          <a:prstGeom prst="rect">
            <a:avLst/>
          </a:prstGeom>
        </p:spPr>
      </p:pic>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2120425"/>
            <a:ext cx="4343400" cy="2823897"/>
          </a:xfrm>
        </p:spPr>
        <p:txBody>
          <a:bodyPr/>
          <a:lstStyle>
            <a:lvl1pPr>
              <a:defRPr sz="2000">
                <a:solidFill>
                  <a:schemeClr val="accent4"/>
                </a:solidFill>
              </a:defRPr>
            </a:lvl1pPr>
            <a:lvl2pPr>
              <a:defRPr sz="2000">
                <a:solidFill>
                  <a:schemeClr val="accent4"/>
                </a:solidFill>
              </a:defRPr>
            </a:lvl2pPr>
            <a:lvl3pPr>
              <a:defRPr sz="2000">
                <a:solidFill>
                  <a:schemeClr val="accent4"/>
                </a:solidFill>
              </a:defRPr>
            </a:lvl3pPr>
            <a:lvl4pPr>
              <a:defRPr sz="2000">
                <a:solidFill>
                  <a:schemeClr val="accent4"/>
                </a:solidFill>
              </a:defRPr>
            </a:lvl4pPr>
            <a:lvl5pPr>
              <a:defRPr sz="20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0091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99952" y="1479584"/>
            <a:ext cx="9925248" cy="929211"/>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99952" y="2598878"/>
            <a:ext cx="9925248" cy="3055162"/>
          </a:xfrm>
        </p:spPr>
        <p:txBody>
          <a:bodyPr lIns="91440"/>
          <a:lstStyle>
            <a:lvl1pPr marL="342900" indent="-342900">
              <a:spcBef>
                <a:spcPts val="1200"/>
              </a:spcBef>
              <a:buClr>
                <a:schemeClr val="accent4"/>
              </a:buClr>
              <a:buSzPct val="105000"/>
              <a:buFont typeface="Arial" panose="020B0604020202020204" pitchFamily="34" charset="0"/>
              <a:buChar char="•"/>
              <a:defRPr sz="2800">
                <a:solidFill>
                  <a:schemeClr val="accent4"/>
                </a:solidFill>
              </a:defRPr>
            </a:lvl1pPr>
            <a:lvl2pPr marL="800100" indent="-342900">
              <a:spcBef>
                <a:spcPts val="1200"/>
              </a:spcBef>
              <a:buFont typeface="Courier New" panose="02070309020205020404" pitchFamily="49" charset="0"/>
              <a:buChar char="o"/>
              <a:defRPr sz="2800">
                <a:solidFill>
                  <a:schemeClr val="accent4"/>
                </a:solidFill>
              </a:defRPr>
            </a:lvl2pPr>
            <a:lvl3pPr marL="1257300" indent="-342900">
              <a:spcBef>
                <a:spcPts val="1200"/>
              </a:spcBef>
              <a:buFont typeface="Wingdings" panose="05000000000000000000" pitchFamily="2" charset="2"/>
              <a:buChar char="§"/>
              <a:defRPr sz="2800">
                <a:solidFill>
                  <a:schemeClr val="accent4"/>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dirty="0"/>
              <a:t>Click to edit Master text styles</a:t>
            </a:r>
          </a:p>
          <a:p>
            <a:pPr lvl="1"/>
            <a:r>
              <a:rPr lang="en-US" dirty="0"/>
              <a:t>Second level</a:t>
            </a:r>
          </a:p>
          <a:p>
            <a:pPr lvl="2"/>
            <a:r>
              <a:rPr lang="en-US" dirty="0"/>
              <a:t>Third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893" y="5968335"/>
            <a:ext cx="2161697" cy="811199"/>
          </a:xfrm>
          <a:prstGeom prst="rect">
            <a:avLst/>
          </a:prstGeom>
        </p:spPr>
      </p:pic>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377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874102"/>
            <a:ext cx="6546604" cy="702457"/>
          </a:xfrm>
        </p:spPr>
        <p:txBody>
          <a:bodyPr>
            <a:normAutofit/>
          </a:bodyPr>
          <a:lstStyle>
            <a:lvl1pPr>
              <a:defRPr sz="3600" cap="none">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752600"/>
            <a:ext cx="7034284" cy="3901440"/>
          </a:xfrm>
        </p:spPr>
        <p:txBody>
          <a:bodyPr/>
          <a:lstStyle>
            <a:lvl1pPr marL="341313" indent="-341313">
              <a:spcBef>
                <a:spcPts val="1200"/>
              </a:spcBef>
              <a:buClr>
                <a:schemeClr val="accent4"/>
              </a:buClr>
              <a:buSzPct val="150000"/>
              <a:defRPr sz="2400">
                <a:solidFill>
                  <a:srgbClr val="002060"/>
                </a:solidFill>
              </a:defRPr>
            </a:lvl1pPr>
            <a:lvl2pPr marL="804863" indent="-347663">
              <a:spcBef>
                <a:spcPts val="1200"/>
              </a:spcBef>
              <a:buClr>
                <a:schemeClr val="accent4"/>
              </a:buClr>
              <a:buFont typeface="Courier New" panose="02070309020205020404" pitchFamily="49" charset="0"/>
              <a:buChar char="o"/>
              <a:defRPr sz="2400">
                <a:solidFill>
                  <a:srgbClr val="002060"/>
                </a:solidFill>
              </a:defRPr>
            </a:lvl2pPr>
            <a:lvl3pPr marL="1143000" indent="-228600">
              <a:spcBef>
                <a:spcPts val="1200"/>
              </a:spcBef>
              <a:buFont typeface="Wingdings" panose="05000000000000000000" pitchFamily="2" charset="2"/>
              <a:buChar char="§"/>
              <a:defRPr sz="2400">
                <a:solidFill>
                  <a:srgbClr val="002060"/>
                </a:solidFill>
              </a:defRPr>
            </a:lvl3pPr>
            <a:lvl4pPr>
              <a:spcBef>
                <a:spcPts val="1200"/>
              </a:spcBef>
              <a:buClr>
                <a:schemeClr val="accent4"/>
              </a:buClr>
              <a:defRPr sz="2400">
                <a:solidFill>
                  <a:srgbClr val="002060"/>
                </a:solidFill>
              </a:defRPr>
            </a:lvl4pPr>
            <a:lvl5pPr>
              <a:spcBef>
                <a:spcPts val="1200"/>
              </a:spcBef>
              <a:buClr>
                <a:schemeClr val="accent4"/>
              </a:buClr>
              <a:defRPr sz="240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81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tx2"/>
        </a:solid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17B96D1-CF5F-49CF-AA5E-68BF6705B1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594460" y="961044"/>
            <a:ext cx="5800299" cy="702457"/>
          </a:xfrm>
        </p:spPr>
        <p:txBody>
          <a:bodyPr>
            <a:normAutofit/>
          </a:bodyPr>
          <a:lstStyle>
            <a:lvl1pPr>
              <a:defRPr sz="3600" cap="none">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594460" y="2025565"/>
            <a:ext cx="5800299" cy="3248056"/>
          </a:xfrm>
        </p:spPr>
        <p:txBody>
          <a:bodyPr/>
          <a:lstStyle>
            <a:lvl1pPr marL="341313" indent="-341313">
              <a:spcBef>
                <a:spcPts val="1200"/>
              </a:spcBef>
              <a:buClr>
                <a:schemeClr val="bg1"/>
              </a:buClr>
              <a:buSzPct val="150000"/>
              <a:defRPr sz="2400">
                <a:solidFill>
                  <a:schemeClr val="bg1"/>
                </a:solidFill>
              </a:defRPr>
            </a:lvl1pPr>
            <a:lvl2pPr marL="804863" indent="-347663">
              <a:spcBef>
                <a:spcPts val="1200"/>
              </a:spcBef>
              <a:buClr>
                <a:schemeClr val="bg1"/>
              </a:buClr>
              <a:buFont typeface="Courier New" panose="02070309020205020404" pitchFamily="49" charset="0"/>
              <a:buChar char="o"/>
              <a:defRPr sz="2400">
                <a:solidFill>
                  <a:schemeClr val="bg1"/>
                </a:solidFill>
              </a:defRPr>
            </a:lvl2pPr>
            <a:lvl3pPr marL="1143000" indent="-228600">
              <a:spcBef>
                <a:spcPts val="1200"/>
              </a:spcBef>
              <a:buFont typeface="Wingdings" panose="05000000000000000000" pitchFamily="2" charset="2"/>
              <a:buChar char="§"/>
              <a:defRPr sz="2400">
                <a:solidFill>
                  <a:schemeClr val="bg1"/>
                </a:solidFill>
              </a:defRPr>
            </a:lvl3pPr>
            <a:lvl4pPr>
              <a:spcBef>
                <a:spcPts val="1200"/>
              </a:spcBef>
              <a:buClr>
                <a:schemeClr val="bg1"/>
              </a:buClr>
              <a:defRPr sz="2400">
                <a:solidFill>
                  <a:schemeClr val="bg1"/>
                </a:solidFill>
              </a:defRPr>
            </a:lvl4pPr>
            <a:lvl5pPr>
              <a:spcBef>
                <a:spcPts val="1200"/>
              </a:spcBef>
              <a:buClr>
                <a:schemeClr val="bg1"/>
              </a:buCl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A948044E-175A-4989-A41A-E01B8F52FC4C}"/>
              </a:ext>
            </a:extLst>
          </p:cNvPr>
          <p:cNvSpPr txBox="1">
            <a:spLocks/>
          </p:cNvSpPr>
          <p:nvPr userDrawn="1"/>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sp>
        <p:nvSpPr>
          <p:cNvPr id="9" name="TextBox 8">
            <a:extLst>
              <a:ext uri="{FF2B5EF4-FFF2-40B4-BE49-F238E27FC236}">
                <a16:creationId xmlns:a16="http://schemas.microsoft.com/office/drawing/2014/main" id="{3AAC07B3-1FA0-4B36-B97E-07B0727527FF}"/>
              </a:ext>
            </a:extLst>
          </p:cNvPr>
          <p:cNvSpPr txBox="1"/>
          <p:nvPr userDrawn="1"/>
        </p:nvSpPr>
        <p:spPr>
          <a:xfrm>
            <a:off x="2893483" y="6449088"/>
            <a:ext cx="8182731"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2: Healthcare Environment Reservoirs</a:t>
            </a:r>
          </a:p>
        </p:txBody>
      </p:sp>
    </p:spTree>
    <p:extLst>
      <p:ext uri="{BB962C8B-B14F-4D97-AF65-F5344CB8AC3E}">
        <p14:creationId xmlns:p14="http://schemas.microsoft.com/office/powerpoint/2010/main" val="254182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580F-A066-D7DD-B4FA-C748E6D0C2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4F609F-7D4B-4961-BA20-96510D13CE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CCF5E0-F722-6DAC-6ED6-118EB02FD156}"/>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5" name="Footer Placeholder 4">
            <a:extLst>
              <a:ext uri="{FF2B5EF4-FFF2-40B4-BE49-F238E27FC236}">
                <a16:creationId xmlns:a16="http://schemas.microsoft.com/office/drawing/2014/main" id="{42DDE8CC-2BD0-3280-F4E9-FF18DE5DF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49557-715E-980D-845C-09A73C8D3519}"/>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166868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rgbClr val="002060"/>
                </a:solidFill>
              </a:defRPr>
            </a:lvl1pPr>
            <a:lvl2pPr marL="685800" indent="-228600">
              <a:spcBef>
                <a:spcPts val="600"/>
              </a:spcBef>
              <a:buClr>
                <a:schemeClr val="accent4"/>
              </a:buClr>
              <a:buSzPct val="80000"/>
              <a:buFont typeface="Courier New" panose="02070309020205020404" pitchFamily="49" charset="0"/>
              <a:buChar char="o"/>
              <a:defRPr sz="2400">
                <a:solidFill>
                  <a:srgbClr val="002060"/>
                </a:solidFill>
              </a:defRPr>
            </a:lvl2pPr>
            <a:lvl3pPr marL="1143000" indent="-228600">
              <a:spcBef>
                <a:spcPts val="600"/>
              </a:spcBef>
              <a:buFont typeface="Wingdings" panose="05000000000000000000" pitchFamily="2" charset="2"/>
              <a:buChar char="§"/>
              <a:defRPr sz="2400">
                <a:solidFill>
                  <a:srgbClr val="002060"/>
                </a:solidFill>
              </a:defRPr>
            </a:lvl3pPr>
            <a:lvl4pPr>
              <a:spcBef>
                <a:spcPts val="600"/>
              </a:spcBef>
              <a:buClr>
                <a:schemeClr val="accent4"/>
              </a:buClr>
              <a:defRPr sz="2400">
                <a:solidFill>
                  <a:srgbClr val="002060"/>
                </a:solidFill>
              </a:defRPr>
            </a:lvl4pPr>
            <a:lvl5pPr>
              <a:spcBef>
                <a:spcPts val="600"/>
              </a:spcBef>
              <a:buClr>
                <a:schemeClr val="accent4"/>
              </a:buClr>
              <a:defRPr sz="240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87B3AA26-83A1-42FE-A713-D8088217C3E7}"/>
              </a:ext>
            </a:extLst>
          </p:cNvPr>
          <p:cNvSpPr txBox="1"/>
          <p:nvPr userDrawn="1"/>
        </p:nvSpPr>
        <p:spPr>
          <a:xfrm>
            <a:off x="3185652" y="6449088"/>
            <a:ext cx="7890562"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2: Healthcare Environment Reservoirs</a:t>
            </a:r>
          </a:p>
        </p:txBody>
      </p:sp>
      <p:sp>
        <p:nvSpPr>
          <p:cNvPr id="11" name="Slide Number Placeholder 5">
            <a:extLst>
              <a:ext uri="{FF2B5EF4-FFF2-40B4-BE49-F238E27FC236}">
                <a16:creationId xmlns:a16="http://schemas.microsoft.com/office/drawing/2014/main" id="{32EC3316-3112-464C-84BC-1BA53E0D14E9}"/>
              </a:ext>
            </a:extLst>
          </p:cNvPr>
          <p:cNvSpPr txBox="1">
            <a:spLocks/>
          </p:cNvSpPr>
          <p:nvPr userDrawn="1"/>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2" name="Picture 11" descr="Text&#10;&#10;Description automatically generated">
            <a:extLst>
              <a:ext uri="{FF2B5EF4-FFF2-40B4-BE49-F238E27FC236}">
                <a16:creationId xmlns:a16="http://schemas.microsoft.com/office/drawing/2014/main" id="{AF88F10B-A9C0-4B54-BAE5-80714B435A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3" name="Rectangle 12">
            <a:extLst>
              <a:ext uri="{FF2B5EF4-FFF2-40B4-BE49-F238E27FC236}">
                <a16:creationId xmlns:a16="http://schemas.microsoft.com/office/drawing/2014/main" id="{DDD77817-4D15-473A-92C8-58A718C6D1C3}"/>
              </a:ext>
            </a:extLst>
          </p:cNvPr>
          <p:cNvSpPr/>
          <p:nvPr userDrawn="1"/>
        </p:nvSpPr>
        <p:spPr>
          <a:xfrm>
            <a:off x="0" y="5894736"/>
            <a:ext cx="365893"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2295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0A4E-106C-469A-B8D7-8009DECC39D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F45C55-417D-4089-9C53-EE5F8AF8B496}"/>
              </a:ext>
            </a:extLst>
          </p:cNvPr>
          <p:cNvSpPr>
            <a:spLocks noGrp="1"/>
          </p:cNvSpPr>
          <p:nvPr>
            <p:ph sz="half" idx="1"/>
          </p:nvPr>
        </p:nvSpPr>
        <p:spPr>
          <a:xfrm>
            <a:off x="838200" y="1587501"/>
            <a:ext cx="5181600" cy="427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8A681E0-3CBD-440E-9068-62212A4CF2C3}"/>
              </a:ext>
            </a:extLst>
          </p:cNvPr>
          <p:cNvSpPr>
            <a:spLocks noGrp="1"/>
          </p:cNvSpPr>
          <p:nvPr>
            <p:ph sz="half" idx="2"/>
          </p:nvPr>
        </p:nvSpPr>
        <p:spPr>
          <a:xfrm>
            <a:off x="6172200" y="1587501"/>
            <a:ext cx="5181600" cy="427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0570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01153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Title Slide">
    <p:bg>
      <p:bgPr>
        <a:solidFill>
          <a:schemeClr val="accent4"/>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4B9C8"/>
              </a:solidFill>
            </a:endParaRPr>
          </a:p>
        </p:txBody>
      </p:sp>
      <p:pic>
        <p:nvPicPr>
          <p:cNvPr id="6" name="Picture 5">
            <a:extLst>
              <a:ext uri="{FF2B5EF4-FFF2-40B4-BE49-F238E27FC236}">
                <a16:creationId xmlns:a16="http://schemas.microsoft.com/office/drawing/2014/main" id="{A1D26D73-CC88-5B48-B8AA-CED01C25FB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335" y="-20459"/>
            <a:ext cx="13118173" cy="6935590"/>
          </a:xfrm>
          <a:prstGeom prst="rect">
            <a:avLst/>
          </a:prstGeom>
        </p:spPr>
      </p:pic>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accent4"/>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accent4"/>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bg1"/>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dirty="0"/>
              <a:t>Click to edit</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accent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824439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6F95FF-DDA5-457E-8A70-DA44729F9CD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22865" y="374070"/>
            <a:ext cx="7866190" cy="6073719"/>
          </a:xfrm>
          <a:prstGeom prst="rect">
            <a:avLst/>
          </a:prstGeom>
        </p:spPr>
      </p:pic>
      <p:pic>
        <p:nvPicPr>
          <p:cNvPr id="7" name="Graphic 6">
            <a:extLst>
              <a:ext uri="{FF2B5EF4-FFF2-40B4-BE49-F238E27FC236}">
                <a16:creationId xmlns:a16="http://schemas.microsoft.com/office/drawing/2014/main" id="{201242F4-6050-4D72-A266-9236FD8409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a:effectLst>
            <a:outerShdw blurRad="50800" dist="203200" dir="2700000" algn="tl" rotWithShape="0">
              <a:prstClr val="black">
                <a:alpha val="40000"/>
              </a:prstClr>
            </a:outerShdw>
          </a:effectLst>
        </p:spPr>
      </p:pic>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4" y="2670143"/>
            <a:ext cx="5636527"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lide Number Placeholder 5">
            <a:extLst>
              <a:ext uri="{FF2B5EF4-FFF2-40B4-BE49-F238E27FC236}">
                <a16:creationId xmlns:a16="http://schemas.microsoft.com/office/drawing/2014/main" id="{E6A7D95A-B3A9-4990-A841-80F7C9729FB7}"/>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9" name="Picture 8" descr="Text&#10;&#10;Description automatically generated">
            <a:extLst>
              <a:ext uri="{FF2B5EF4-FFF2-40B4-BE49-F238E27FC236}">
                <a16:creationId xmlns:a16="http://schemas.microsoft.com/office/drawing/2014/main" id="{FE1E84F9-EC53-4749-AE0F-F75E5BF22E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2" name="TextBox 11">
            <a:extLst>
              <a:ext uri="{FF2B5EF4-FFF2-40B4-BE49-F238E27FC236}">
                <a16:creationId xmlns:a16="http://schemas.microsoft.com/office/drawing/2014/main" id="{6F2C784E-B9A1-1B44-9DAE-522EC67F18B0}"/>
              </a:ext>
            </a:extLst>
          </p:cNvPr>
          <p:cNvSpPr txBox="1"/>
          <p:nvPr userDrawn="1"/>
        </p:nvSpPr>
        <p:spPr>
          <a:xfrm>
            <a:off x="2527590" y="6449088"/>
            <a:ext cx="8548624"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Introduction to Reservoirs: Where Germs Live| Session 3: Body and Healthcare Environment Reservoirs: Synthesis</a:t>
            </a:r>
          </a:p>
        </p:txBody>
      </p:sp>
    </p:spTree>
    <p:extLst>
      <p:ext uri="{BB962C8B-B14F-4D97-AF65-F5344CB8AC3E}">
        <p14:creationId xmlns:p14="http://schemas.microsoft.com/office/powerpoint/2010/main" val="2695110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5338F3-F5F7-4671-8638-917625B84D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5992" y="-58422"/>
            <a:ext cx="7425875" cy="7425875"/>
          </a:xfrm>
          <a:prstGeom prst="rect">
            <a:avLst/>
          </a:prstGeom>
        </p:spPr>
      </p:pic>
      <p:sp>
        <p:nvSpPr>
          <p:cNvPr id="16" name="Freeform: Shape 15">
            <a:extLst>
              <a:ext uri="{FF2B5EF4-FFF2-40B4-BE49-F238E27FC236}">
                <a16:creationId xmlns:a16="http://schemas.microsoft.com/office/drawing/2014/main" id="{0952DC83-561B-49CD-9799-3D99798D9082}"/>
              </a:ext>
            </a:extLst>
          </p:cNvPr>
          <p:cNvSpPr/>
          <p:nvPr userDrawn="1"/>
        </p:nvSpPr>
        <p:spPr>
          <a:xfrm rot="20948572">
            <a:off x="-536772" y="-1086868"/>
            <a:ext cx="13265540" cy="9031735"/>
          </a:xfrm>
          <a:custGeom>
            <a:avLst/>
            <a:gdLst>
              <a:gd name="connsiteX0" fmla="*/ 10325413 w 13265540"/>
              <a:gd name="connsiteY0" fmla="*/ 7529466 h 9031735"/>
              <a:gd name="connsiteX1" fmla="*/ 10277830 w 13265540"/>
              <a:gd name="connsiteY1" fmla="*/ 7521271 h 9031735"/>
              <a:gd name="connsiteX2" fmla="*/ 10209364 w 13265540"/>
              <a:gd name="connsiteY2" fmla="*/ 7564360 h 9031735"/>
              <a:gd name="connsiteX3" fmla="*/ 10179229 w 13265540"/>
              <a:gd name="connsiteY3" fmla="*/ 7635205 h 9031735"/>
              <a:gd name="connsiteX4" fmla="*/ 10152794 w 13265540"/>
              <a:gd name="connsiteY4" fmla="*/ 7777160 h 9031735"/>
              <a:gd name="connsiteX5" fmla="*/ 10205663 w 13265540"/>
              <a:gd name="connsiteY5" fmla="*/ 7907220 h 9031735"/>
              <a:gd name="connsiteX6" fmla="*/ 10477677 w 13265540"/>
              <a:gd name="connsiteY6" fmla="*/ 7851177 h 9031735"/>
              <a:gd name="connsiteX7" fmla="*/ 10472919 w 13265540"/>
              <a:gd name="connsiteY7" fmla="*/ 7707372 h 9031735"/>
              <a:gd name="connsiteX8" fmla="*/ 10390178 w 13265540"/>
              <a:gd name="connsiteY8" fmla="*/ 7583657 h 9031735"/>
              <a:gd name="connsiteX9" fmla="*/ 10325413 w 13265540"/>
              <a:gd name="connsiteY9" fmla="*/ 7529466 h 9031735"/>
              <a:gd name="connsiteX10" fmla="*/ 10219145 w 13265540"/>
              <a:gd name="connsiteY10" fmla="*/ 7223349 h 9031735"/>
              <a:gd name="connsiteX11" fmla="*/ 10186102 w 13265540"/>
              <a:gd name="connsiteY11" fmla="*/ 7218063 h 9031735"/>
              <a:gd name="connsiteX12" fmla="*/ 10154114 w 13265540"/>
              <a:gd name="connsiteY12" fmla="*/ 7225729 h 9031735"/>
              <a:gd name="connsiteX13" fmla="*/ 10129531 w 13265540"/>
              <a:gd name="connsiteY13" fmla="*/ 7254278 h 9031735"/>
              <a:gd name="connsiteX14" fmla="*/ 10108118 w 13265540"/>
              <a:gd name="connsiteY14" fmla="*/ 7293666 h 9031735"/>
              <a:gd name="connsiteX15" fmla="*/ 10095166 w 13265540"/>
              <a:gd name="connsiteY15" fmla="*/ 7332261 h 9031735"/>
              <a:gd name="connsiteX16" fmla="*/ 10098074 w 13265540"/>
              <a:gd name="connsiteY16" fmla="*/ 7348651 h 9031735"/>
              <a:gd name="connsiteX17" fmla="*/ 10104153 w 13265540"/>
              <a:gd name="connsiteY17" fmla="*/ 7365569 h 9031735"/>
              <a:gd name="connsiteX18" fmla="*/ 10124244 w 13265540"/>
              <a:gd name="connsiteY18" fmla="*/ 7393854 h 9031735"/>
              <a:gd name="connsiteX19" fmla="*/ 10185308 w 13265540"/>
              <a:gd name="connsiteY19" fmla="*/ 7420289 h 9031735"/>
              <a:gd name="connsiteX20" fmla="*/ 10225490 w 13265540"/>
              <a:gd name="connsiteY20" fmla="*/ 7396233 h 9031735"/>
              <a:gd name="connsiteX21" fmla="*/ 10247166 w 13265540"/>
              <a:gd name="connsiteY21" fmla="*/ 7353938 h 9031735"/>
              <a:gd name="connsiteX22" fmla="*/ 10254038 w 13265540"/>
              <a:gd name="connsiteY22" fmla="*/ 7308470 h 9031735"/>
              <a:gd name="connsiteX23" fmla="*/ 10254038 w 13265540"/>
              <a:gd name="connsiteY23" fmla="*/ 7294459 h 9031735"/>
              <a:gd name="connsiteX24" fmla="*/ 10247959 w 13265540"/>
              <a:gd name="connsiteY24" fmla="*/ 7254278 h 9031735"/>
              <a:gd name="connsiteX25" fmla="*/ 10241613 w 13265540"/>
              <a:gd name="connsiteY25" fmla="*/ 7239475 h 9031735"/>
              <a:gd name="connsiteX26" fmla="*/ 10219145 w 13265540"/>
              <a:gd name="connsiteY26" fmla="*/ 7223349 h 9031735"/>
              <a:gd name="connsiteX27" fmla="*/ 11368444 w 13265540"/>
              <a:gd name="connsiteY27" fmla="*/ 3096049 h 9031735"/>
              <a:gd name="connsiteX28" fmla="*/ 11242965 w 13265540"/>
              <a:gd name="connsiteY28" fmla="*/ 3117498 h 9031735"/>
              <a:gd name="connsiteX29" fmla="*/ 11163661 w 13265540"/>
              <a:gd name="connsiteY29" fmla="*/ 3200767 h 9031735"/>
              <a:gd name="connsiteX30" fmla="*/ 11156523 w 13265540"/>
              <a:gd name="connsiteY30" fmla="*/ 3314173 h 9031735"/>
              <a:gd name="connsiteX31" fmla="*/ 11178199 w 13265540"/>
              <a:gd name="connsiteY31" fmla="*/ 3356732 h 9031735"/>
              <a:gd name="connsiteX32" fmla="*/ 11314604 w 13265540"/>
              <a:gd name="connsiteY32" fmla="*/ 3443967 h 9031735"/>
              <a:gd name="connsiteX33" fmla="*/ 11422456 w 13265540"/>
              <a:gd name="connsiteY33" fmla="*/ 3451898 h 9031735"/>
              <a:gd name="connsiteX34" fmla="*/ 11482464 w 13265540"/>
              <a:gd name="connsiteY34" fmla="*/ 3152656 h 9031735"/>
              <a:gd name="connsiteX35" fmla="*/ 11368444 w 13265540"/>
              <a:gd name="connsiteY35" fmla="*/ 3096049 h 9031735"/>
              <a:gd name="connsiteX36" fmla="*/ 8678888 w 13265540"/>
              <a:gd name="connsiteY36" fmla="*/ 2568792 h 9031735"/>
              <a:gd name="connsiteX37" fmla="*/ 8656848 w 13265540"/>
              <a:gd name="connsiteY37" fmla="*/ 2567123 h 9031735"/>
              <a:gd name="connsiteX38" fmla="*/ 8590495 w 13265540"/>
              <a:gd name="connsiteY38" fmla="*/ 2657795 h 9031735"/>
              <a:gd name="connsiteX39" fmla="*/ 8688040 w 13265540"/>
              <a:gd name="connsiteY39" fmla="*/ 2714894 h 9031735"/>
              <a:gd name="connsiteX40" fmla="*/ 8746991 w 13265540"/>
              <a:gd name="connsiteY40" fmla="*/ 2607304 h 9031735"/>
              <a:gd name="connsiteX41" fmla="*/ 8678888 w 13265540"/>
              <a:gd name="connsiteY41" fmla="*/ 2568792 h 9031735"/>
              <a:gd name="connsiteX42" fmla="*/ 11744192 w 13265540"/>
              <a:gd name="connsiteY42" fmla="*/ 2925844 h 9031735"/>
              <a:gd name="connsiteX43" fmla="*/ 11685483 w 13265540"/>
              <a:gd name="connsiteY43" fmla="*/ 2935889 h 9031735"/>
              <a:gd name="connsiteX44" fmla="*/ 11648475 w 13265540"/>
              <a:gd name="connsiteY44" fmla="*/ 2975012 h 9031735"/>
              <a:gd name="connsiteX45" fmla="*/ 11644775 w 13265540"/>
              <a:gd name="connsiteY45" fmla="*/ 3028147 h 9031735"/>
              <a:gd name="connsiteX46" fmla="*/ 11655084 w 13265540"/>
              <a:gd name="connsiteY46" fmla="*/ 3047973 h 9031735"/>
              <a:gd name="connsiteX47" fmla="*/ 11719056 w 13265540"/>
              <a:gd name="connsiteY47" fmla="*/ 3088946 h 9031735"/>
              <a:gd name="connsiteX48" fmla="*/ 11769547 w 13265540"/>
              <a:gd name="connsiteY48" fmla="*/ 3092649 h 9031735"/>
              <a:gd name="connsiteX49" fmla="*/ 11797567 w 13265540"/>
              <a:gd name="connsiteY49" fmla="*/ 2952279 h 9031735"/>
              <a:gd name="connsiteX50" fmla="*/ 11744192 w 13265540"/>
              <a:gd name="connsiteY50" fmla="*/ 2925844 h 9031735"/>
              <a:gd name="connsiteX51" fmla="*/ 9547172 w 13265540"/>
              <a:gd name="connsiteY51" fmla="*/ 2484911 h 9031735"/>
              <a:gd name="connsiteX52" fmla="*/ 9089057 w 13265540"/>
              <a:gd name="connsiteY52" fmla="*/ 2628188 h 9031735"/>
              <a:gd name="connsiteX53" fmla="*/ 8915381 w 13265540"/>
              <a:gd name="connsiteY53" fmla="*/ 2917386 h 9031735"/>
              <a:gd name="connsiteX54" fmla="*/ 8566175 w 13265540"/>
              <a:gd name="connsiteY54" fmla="*/ 2940649 h 9031735"/>
              <a:gd name="connsiteX55" fmla="*/ 8202961 w 13265540"/>
              <a:gd name="connsiteY55" fmla="*/ 2689782 h 9031735"/>
              <a:gd name="connsiteX56" fmla="*/ 7785556 w 13265540"/>
              <a:gd name="connsiteY56" fmla="*/ 2862931 h 9031735"/>
              <a:gd name="connsiteX57" fmla="*/ 7776304 w 13265540"/>
              <a:gd name="connsiteY57" fmla="*/ 3304656 h 9031735"/>
              <a:gd name="connsiteX58" fmla="*/ 7550816 w 13265540"/>
              <a:gd name="connsiteY58" fmla="*/ 3831765 h 9031735"/>
              <a:gd name="connsiteX59" fmla="*/ 7176763 w 13265540"/>
              <a:gd name="connsiteY59" fmla="*/ 4191014 h 9031735"/>
              <a:gd name="connsiteX60" fmla="*/ 7274836 w 13265540"/>
              <a:gd name="connsiteY60" fmla="*/ 4620580 h 9031735"/>
              <a:gd name="connsiteX61" fmla="*/ 6760149 w 13265540"/>
              <a:gd name="connsiteY61" fmla="*/ 5668192 h 9031735"/>
              <a:gd name="connsiteX62" fmla="*/ 7337222 w 13265540"/>
              <a:gd name="connsiteY62" fmla="*/ 6569883 h 9031735"/>
              <a:gd name="connsiteX63" fmla="*/ 7961083 w 13265540"/>
              <a:gd name="connsiteY63" fmla="*/ 6818899 h 9031735"/>
              <a:gd name="connsiteX64" fmla="*/ 8404660 w 13265540"/>
              <a:gd name="connsiteY64" fmla="*/ 7083247 h 9031735"/>
              <a:gd name="connsiteX65" fmla="*/ 9059713 w 13265540"/>
              <a:gd name="connsiteY65" fmla="*/ 7030377 h 9031735"/>
              <a:gd name="connsiteX66" fmla="*/ 9735652 w 13265540"/>
              <a:gd name="connsiteY66" fmla="*/ 7205640 h 9031735"/>
              <a:gd name="connsiteX67" fmla="*/ 10132173 w 13265540"/>
              <a:gd name="connsiteY67" fmla="*/ 6988611 h 9031735"/>
              <a:gd name="connsiteX68" fmla="*/ 10410797 w 13265540"/>
              <a:gd name="connsiteY68" fmla="*/ 7148541 h 9031735"/>
              <a:gd name="connsiteX69" fmla="*/ 10735681 w 13265540"/>
              <a:gd name="connsiteY69" fmla="*/ 6720561 h 9031735"/>
              <a:gd name="connsiteX70" fmla="*/ 11284732 w 13265540"/>
              <a:gd name="connsiteY70" fmla="*/ 6457535 h 9031735"/>
              <a:gd name="connsiteX71" fmla="*/ 11452064 w 13265540"/>
              <a:gd name="connsiteY71" fmla="*/ 6002327 h 9031735"/>
              <a:gd name="connsiteX72" fmla="*/ 11637108 w 13265540"/>
              <a:gd name="connsiteY72" fmla="*/ 5577256 h 9031735"/>
              <a:gd name="connsiteX73" fmla="*/ 12028080 w 13265540"/>
              <a:gd name="connsiteY73" fmla="*/ 5325332 h 9031735"/>
              <a:gd name="connsiteX74" fmla="*/ 11906214 w 13265540"/>
              <a:gd name="connsiteY74" fmla="*/ 4874354 h 9031735"/>
              <a:gd name="connsiteX75" fmla="*/ 11853345 w 13265540"/>
              <a:gd name="connsiteY75" fmla="*/ 4838667 h 9031735"/>
              <a:gd name="connsiteX76" fmla="*/ 11568643 w 13265540"/>
              <a:gd name="connsiteY76" fmla="*/ 4720239 h 9031735"/>
              <a:gd name="connsiteX77" fmla="*/ 11242171 w 13265540"/>
              <a:gd name="connsiteY77" fmla="*/ 4462236 h 9031735"/>
              <a:gd name="connsiteX78" fmla="*/ 11493832 w 13265540"/>
              <a:gd name="connsiteY78" fmla="*/ 4212956 h 9031735"/>
              <a:gd name="connsiteX79" fmla="*/ 11507313 w 13265540"/>
              <a:gd name="connsiteY79" fmla="*/ 3783391 h 9031735"/>
              <a:gd name="connsiteX80" fmla="*/ 10974387 w 13265540"/>
              <a:gd name="connsiteY80" fmla="*/ 3491021 h 9031735"/>
              <a:gd name="connsiteX81" fmla="*/ 10929711 w 13265540"/>
              <a:gd name="connsiteY81" fmla="*/ 2952016 h 9031735"/>
              <a:gd name="connsiteX82" fmla="*/ 10350261 w 13265540"/>
              <a:gd name="connsiteY82" fmla="*/ 2736571 h 9031735"/>
              <a:gd name="connsiteX83" fmla="*/ 10038066 w 13265540"/>
              <a:gd name="connsiteY83" fmla="*/ 2895180 h 9031735"/>
              <a:gd name="connsiteX84" fmla="*/ 9780854 w 13265540"/>
              <a:gd name="connsiteY84" fmla="*/ 2710137 h 9031735"/>
              <a:gd name="connsiteX85" fmla="*/ 9547172 w 13265540"/>
              <a:gd name="connsiteY85" fmla="*/ 2484911 h 9031735"/>
              <a:gd name="connsiteX86" fmla="*/ 8935289 w 13265540"/>
              <a:gd name="connsiteY86" fmla="*/ 2292635 h 9031735"/>
              <a:gd name="connsiteX87" fmla="*/ 8906127 w 13265540"/>
              <a:gd name="connsiteY87" fmla="*/ 2290879 h 9031735"/>
              <a:gd name="connsiteX88" fmla="*/ 8817043 w 13265540"/>
              <a:gd name="connsiteY88" fmla="*/ 2410894 h 9031735"/>
              <a:gd name="connsiteX89" fmla="*/ 8946838 w 13265540"/>
              <a:gd name="connsiteY89" fmla="*/ 2486497 h 9031735"/>
              <a:gd name="connsiteX90" fmla="*/ 9026142 w 13265540"/>
              <a:gd name="connsiteY90" fmla="*/ 2343749 h 9031735"/>
              <a:gd name="connsiteX91" fmla="*/ 8935289 w 13265540"/>
              <a:gd name="connsiteY91" fmla="*/ 2292635 h 9031735"/>
              <a:gd name="connsiteX92" fmla="*/ 8429509 w 13265540"/>
              <a:gd name="connsiteY92" fmla="*/ 2110859 h 9031735"/>
              <a:gd name="connsiteX93" fmla="*/ 8257153 w 13265540"/>
              <a:gd name="connsiteY93" fmla="*/ 2167958 h 9031735"/>
              <a:gd name="connsiteX94" fmla="*/ 8182607 w 13265540"/>
              <a:gd name="connsiteY94" fmla="*/ 2257309 h 9031735"/>
              <a:gd name="connsiteX95" fmla="*/ 8447749 w 13265540"/>
              <a:gd name="connsiteY95" fmla="*/ 2527207 h 9031735"/>
              <a:gd name="connsiteX96" fmla="*/ 8630942 w 13265540"/>
              <a:gd name="connsiteY96" fmla="*/ 2342164 h 9031735"/>
              <a:gd name="connsiteX97" fmla="*/ 8485550 w 13265540"/>
              <a:gd name="connsiteY97" fmla="*/ 2122755 h 9031735"/>
              <a:gd name="connsiteX98" fmla="*/ 8429509 w 13265540"/>
              <a:gd name="connsiteY98" fmla="*/ 2110859 h 9031735"/>
              <a:gd name="connsiteX99" fmla="*/ 1291778 w 13265540"/>
              <a:gd name="connsiteY99" fmla="*/ 0 h 9031735"/>
              <a:gd name="connsiteX100" fmla="*/ 13265540 w 13265540"/>
              <a:gd name="connsiteY100" fmla="*/ 2296494 h 9031735"/>
              <a:gd name="connsiteX101" fmla="*/ 11973762 w 13265540"/>
              <a:gd name="connsiteY101" fmla="*/ 9031735 h 9031735"/>
              <a:gd name="connsiteX102" fmla="*/ 11407145 w 13265540"/>
              <a:gd name="connsiteY102" fmla="*/ 8923061 h 9031735"/>
              <a:gd name="connsiteX103" fmla="*/ 5270594 w 13265540"/>
              <a:gd name="connsiteY103" fmla="*/ 7746108 h 9031735"/>
              <a:gd name="connsiteX104" fmla="*/ 0 w 13265540"/>
              <a:gd name="connsiteY104" fmla="*/ 6735241 h 903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265540" h="9031735">
                <a:moveTo>
                  <a:pt x="10325413" y="7529466"/>
                </a:moveTo>
                <a:cubicBezTo>
                  <a:pt x="10310637" y="7522328"/>
                  <a:pt x="10294140" y="7519474"/>
                  <a:pt x="10277830" y="7521271"/>
                </a:cubicBezTo>
                <a:cubicBezTo>
                  <a:pt x="10250046" y="7525607"/>
                  <a:pt x="10225305" y="7541203"/>
                  <a:pt x="10209364" y="7564360"/>
                </a:cubicBezTo>
                <a:cubicBezTo>
                  <a:pt x="10195221" y="7586010"/>
                  <a:pt x="10185019" y="7610013"/>
                  <a:pt x="10179229" y="7635205"/>
                </a:cubicBezTo>
                <a:cubicBezTo>
                  <a:pt x="10163341" y="7680937"/>
                  <a:pt x="10154433" y="7728785"/>
                  <a:pt x="10152794" y="7777160"/>
                </a:cubicBezTo>
                <a:cubicBezTo>
                  <a:pt x="10152318" y="7825827"/>
                  <a:pt x="10171377" y="7872669"/>
                  <a:pt x="10205663" y="7907220"/>
                </a:cubicBezTo>
                <a:cubicBezTo>
                  <a:pt x="10284968" y="7981765"/>
                  <a:pt x="10436440" y="7948722"/>
                  <a:pt x="10477677" y="7851177"/>
                </a:cubicBezTo>
                <a:cubicBezTo>
                  <a:pt x="10495549" y="7804573"/>
                  <a:pt x="10493829" y="7752708"/>
                  <a:pt x="10472919" y="7707372"/>
                </a:cubicBezTo>
                <a:cubicBezTo>
                  <a:pt x="10451851" y="7662116"/>
                  <a:pt x="10423962" y="7620402"/>
                  <a:pt x="10390178" y="7583657"/>
                </a:cubicBezTo>
                <a:cubicBezTo>
                  <a:pt x="10372679" y="7561187"/>
                  <a:pt x="10350605" y="7542710"/>
                  <a:pt x="10325413" y="7529466"/>
                </a:cubicBezTo>
                <a:close/>
                <a:moveTo>
                  <a:pt x="10219145" y="7223349"/>
                </a:moveTo>
                <a:cubicBezTo>
                  <a:pt x="10208413" y="7220151"/>
                  <a:pt x="10197309" y="7218380"/>
                  <a:pt x="10186102" y="7218063"/>
                </a:cubicBezTo>
                <a:cubicBezTo>
                  <a:pt x="10174918" y="7217375"/>
                  <a:pt x="10163790" y="7220046"/>
                  <a:pt x="10154114" y="7225729"/>
                </a:cubicBezTo>
                <a:cubicBezTo>
                  <a:pt x="10143912" y="7233316"/>
                  <a:pt x="10135530" y="7243070"/>
                  <a:pt x="10129531" y="7254278"/>
                </a:cubicBezTo>
                <a:cubicBezTo>
                  <a:pt x="10121204" y="7266729"/>
                  <a:pt x="10114040" y="7279920"/>
                  <a:pt x="10108118" y="7293666"/>
                </a:cubicBezTo>
                <a:cubicBezTo>
                  <a:pt x="10102567" y="7307676"/>
                  <a:pt x="10092522" y="7329089"/>
                  <a:pt x="10095166" y="7332261"/>
                </a:cubicBezTo>
                <a:cubicBezTo>
                  <a:pt x="10096460" y="7337655"/>
                  <a:pt x="10097439" y="7343126"/>
                  <a:pt x="10098074" y="7348651"/>
                </a:cubicBezTo>
                <a:cubicBezTo>
                  <a:pt x="10099553" y="7354467"/>
                  <a:pt x="10101589" y="7360150"/>
                  <a:pt x="10104153" y="7365569"/>
                </a:cubicBezTo>
                <a:cubicBezTo>
                  <a:pt x="10109202" y="7376063"/>
                  <a:pt x="10115995" y="7385633"/>
                  <a:pt x="10124244" y="7393854"/>
                </a:cubicBezTo>
                <a:cubicBezTo>
                  <a:pt x="10139100" y="7412041"/>
                  <a:pt x="10161860" y="7421902"/>
                  <a:pt x="10185308" y="7420289"/>
                </a:cubicBezTo>
                <a:cubicBezTo>
                  <a:pt x="10201038" y="7417038"/>
                  <a:pt x="10215205" y="7408553"/>
                  <a:pt x="10225490" y="7396233"/>
                </a:cubicBezTo>
                <a:cubicBezTo>
                  <a:pt x="10235693" y="7383862"/>
                  <a:pt x="10243067" y="7369428"/>
                  <a:pt x="10247166" y="7353938"/>
                </a:cubicBezTo>
                <a:cubicBezTo>
                  <a:pt x="10251552" y="7339161"/>
                  <a:pt x="10253854" y="7323881"/>
                  <a:pt x="10254038" y="7308470"/>
                </a:cubicBezTo>
                <a:cubicBezTo>
                  <a:pt x="10254303" y="7303790"/>
                  <a:pt x="10254302" y="7299138"/>
                  <a:pt x="10254038" y="7294459"/>
                </a:cubicBezTo>
                <a:cubicBezTo>
                  <a:pt x="10253457" y="7280899"/>
                  <a:pt x="10251421" y="7267417"/>
                  <a:pt x="10247959" y="7254278"/>
                </a:cubicBezTo>
                <a:cubicBezTo>
                  <a:pt x="10246902" y="7248965"/>
                  <a:pt x="10244733" y="7243916"/>
                  <a:pt x="10241613" y="7239475"/>
                </a:cubicBezTo>
                <a:cubicBezTo>
                  <a:pt x="10235507" y="7232390"/>
                  <a:pt x="10227816" y="7226866"/>
                  <a:pt x="10219145" y="7223349"/>
                </a:cubicBezTo>
                <a:close/>
                <a:moveTo>
                  <a:pt x="11368444" y="3096049"/>
                </a:moveTo>
                <a:cubicBezTo>
                  <a:pt x="11326406" y="3089880"/>
                  <a:pt x="11282459" y="3096720"/>
                  <a:pt x="11242965" y="3117498"/>
                </a:cubicBezTo>
                <a:cubicBezTo>
                  <a:pt x="11208282" y="3136028"/>
                  <a:pt x="11180499" y="3165239"/>
                  <a:pt x="11163661" y="3200767"/>
                </a:cubicBezTo>
                <a:cubicBezTo>
                  <a:pt x="11147350" y="3236401"/>
                  <a:pt x="11144812" y="3276794"/>
                  <a:pt x="11156523" y="3314173"/>
                </a:cubicBezTo>
                <a:cubicBezTo>
                  <a:pt x="11161492" y="3329399"/>
                  <a:pt x="11168816" y="3343753"/>
                  <a:pt x="11178199" y="3356732"/>
                </a:cubicBezTo>
                <a:cubicBezTo>
                  <a:pt x="11212882" y="3399979"/>
                  <a:pt x="11260808" y="3430644"/>
                  <a:pt x="11314604" y="3443967"/>
                </a:cubicBezTo>
                <a:cubicBezTo>
                  <a:pt x="11349392" y="3455281"/>
                  <a:pt x="11386399" y="3458003"/>
                  <a:pt x="11422456" y="3451898"/>
                </a:cubicBezTo>
                <a:cubicBezTo>
                  <a:pt x="11559389" y="3423611"/>
                  <a:pt x="11566527" y="3238569"/>
                  <a:pt x="11482464" y="3152656"/>
                </a:cubicBezTo>
                <a:cubicBezTo>
                  <a:pt x="11450610" y="3121397"/>
                  <a:pt x="11410482" y="3102218"/>
                  <a:pt x="11368444" y="3096049"/>
                </a:cubicBezTo>
                <a:close/>
                <a:moveTo>
                  <a:pt x="8678888" y="2568792"/>
                </a:moveTo>
                <a:cubicBezTo>
                  <a:pt x="8669784" y="2566545"/>
                  <a:pt x="8661870" y="2565735"/>
                  <a:pt x="8656848" y="2567123"/>
                </a:cubicBezTo>
                <a:cubicBezTo>
                  <a:pt x="8610851" y="2580076"/>
                  <a:pt x="8577543" y="2621579"/>
                  <a:pt x="8590495" y="2657795"/>
                </a:cubicBezTo>
                <a:cubicBezTo>
                  <a:pt x="8606093" y="2707228"/>
                  <a:pt x="8636757" y="2728376"/>
                  <a:pt x="8688040" y="2714894"/>
                </a:cubicBezTo>
                <a:cubicBezTo>
                  <a:pt x="8724785" y="2705642"/>
                  <a:pt x="8756242" y="2646428"/>
                  <a:pt x="8746991" y="2607304"/>
                </a:cubicBezTo>
                <a:cubicBezTo>
                  <a:pt x="8744215" y="2595210"/>
                  <a:pt x="8706198" y="2575533"/>
                  <a:pt x="8678888" y="2568792"/>
                </a:cubicBezTo>
                <a:close/>
                <a:moveTo>
                  <a:pt x="11744192" y="2925844"/>
                </a:moveTo>
                <a:cubicBezTo>
                  <a:pt x="11724522" y="2922969"/>
                  <a:pt x="11703961" y="2926174"/>
                  <a:pt x="11685483" y="2935889"/>
                </a:cubicBezTo>
                <a:cubicBezTo>
                  <a:pt x="11669253" y="2944613"/>
                  <a:pt x="11656274" y="2958333"/>
                  <a:pt x="11648475" y="2975012"/>
                </a:cubicBezTo>
                <a:cubicBezTo>
                  <a:pt x="11640677" y="2991640"/>
                  <a:pt x="11639355" y="3010594"/>
                  <a:pt x="11644775" y="3028147"/>
                </a:cubicBezTo>
                <a:cubicBezTo>
                  <a:pt x="11647128" y="3035257"/>
                  <a:pt x="11650617" y="3041946"/>
                  <a:pt x="11655084" y="3047973"/>
                </a:cubicBezTo>
                <a:cubicBezTo>
                  <a:pt x="11671342" y="3068276"/>
                  <a:pt x="11693811" y="3082681"/>
                  <a:pt x="11719056" y="3088946"/>
                </a:cubicBezTo>
                <a:cubicBezTo>
                  <a:pt x="11735366" y="3094128"/>
                  <a:pt x="11752656" y="3095397"/>
                  <a:pt x="11769547" y="3092649"/>
                </a:cubicBezTo>
                <a:cubicBezTo>
                  <a:pt x="11833782" y="3079430"/>
                  <a:pt x="11836954" y="2992724"/>
                  <a:pt x="11797567" y="2952279"/>
                </a:cubicBezTo>
                <a:cubicBezTo>
                  <a:pt x="11782645" y="2937674"/>
                  <a:pt x="11763863" y="2928719"/>
                  <a:pt x="11744192" y="2925844"/>
                </a:cubicBezTo>
                <a:close/>
                <a:moveTo>
                  <a:pt x="9547172" y="2484911"/>
                </a:moveTo>
                <a:cubicBezTo>
                  <a:pt x="9357635" y="2447903"/>
                  <a:pt x="9173120" y="2472487"/>
                  <a:pt x="9089057" y="2628188"/>
                </a:cubicBezTo>
                <a:cubicBezTo>
                  <a:pt x="9024820" y="2747411"/>
                  <a:pt x="8998650" y="2810589"/>
                  <a:pt x="8915381" y="2917386"/>
                </a:cubicBezTo>
                <a:cubicBezTo>
                  <a:pt x="8832111" y="3024183"/>
                  <a:pt x="8687775" y="3041629"/>
                  <a:pt x="8566175" y="2940649"/>
                </a:cubicBezTo>
                <a:cubicBezTo>
                  <a:pt x="8444577" y="2839668"/>
                  <a:pt x="8362628" y="2754283"/>
                  <a:pt x="8202961" y="2689782"/>
                </a:cubicBezTo>
                <a:cubicBezTo>
                  <a:pt x="8043296" y="2625281"/>
                  <a:pt x="7818601" y="2694011"/>
                  <a:pt x="7785556" y="2862931"/>
                </a:cubicBezTo>
                <a:cubicBezTo>
                  <a:pt x="7763351" y="2976072"/>
                  <a:pt x="7709424" y="3135472"/>
                  <a:pt x="7776304" y="3304656"/>
                </a:cubicBezTo>
                <a:cubicBezTo>
                  <a:pt x="7843185" y="3473838"/>
                  <a:pt x="7704138" y="3767793"/>
                  <a:pt x="7550816" y="3831765"/>
                </a:cubicBezTo>
                <a:cubicBezTo>
                  <a:pt x="7397493" y="3895738"/>
                  <a:pt x="7227517" y="4097699"/>
                  <a:pt x="7176763" y="4191014"/>
                </a:cubicBezTo>
                <a:cubicBezTo>
                  <a:pt x="7126008" y="4284329"/>
                  <a:pt x="7146891" y="4486820"/>
                  <a:pt x="7274836" y="4620580"/>
                </a:cubicBezTo>
                <a:cubicBezTo>
                  <a:pt x="7402779" y="4754340"/>
                  <a:pt x="6127565" y="5208755"/>
                  <a:pt x="6760149" y="5668192"/>
                </a:cubicBezTo>
                <a:cubicBezTo>
                  <a:pt x="7392734" y="6127629"/>
                  <a:pt x="7281445" y="6273813"/>
                  <a:pt x="7337222" y="6569883"/>
                </a:cubicBezTo>
                <a:cubicBezTo>
                  <a:pt x="7392999" y="6865953"/>
                  <a:pt x="7763880" y="6934419"/>
                  <a:pt x="7961083" y="6818899"/>
                </a:cubicBezTo>
                <a:cubicBezTo>
                  <a:pt x="8418142" y="6550850"/>
                  <a:pt x="8217766" y="6879435"/>
                  <a:pt x="8404660" y="7083247"/>
                </a:cubicBezTo>
                <a:cubicBezTo>
                  <a:pt x="8591553" y="7287059"/>
                  <a:pt x="8862247" y="7175241"/>
                  <a:pt x="9059713" y="7030377"/>
                </a:cubicBezTo>
                <a:cubicBezTo>
                  <a:pt x="9257182" y="6885514"/>
                  <a:pt x="9489280" y="7076638"/>
                  <a:pt x="9735652" y="7205640"/>
                </a:cubicBezTo>
                <a:cubicBezTo>
                  <a:pt x="9989955" y="7337814"/>
                  <a:pt x="10062650" y="6999185"/>
                  <a:pt x="10132173" y="6988611"/>
                </a:cubicBezTo>
                <a:cubicBezTo>
                  <a:pt x="10201698" y="6978036"/>
                  <a:pt x="10161780" y="7111796"/>
                  <a:pt x="10410797" y="7148541"/>
                </a:cubicBezTo>
                <a:cubicBezTo>
                  <a:pt x="10659814" y="7185285"/>
                  <a:pt x="10728016" y="7044653"/>
                  <a:pt x="10735681" y="6720561"/>
                </a:cubicBezTo>
                <a:cubicBezTo>
                  <a:pt x="10743347" y="6396470"/>
                  <a:pt x="11079334" y="6509083"/>
                  <a:pt x="11284732" y="6457535"/>
                </a:cubicBezTo>
                <a:cubicBezTo>
                  <a:pt x="11490130" y="6405987"/>
                  <a:pt x="11558333" y="6159615"/>
                  <a:pt x="11452064" y="6002327"/>
                </a:cubicBezTo>
                <a:cubicBezTo>
                  <a:pt x="11345798" y="5845041"/>
                  <a:pt x="11383070" y="5654710"/>
                  <a:pt x="11637108" y="5577256"/>
                </a:cubicBezTo>
                <a:cubicBezTo>
                  <a:pt x="11891147" y="5499802"/>
                  <a:pt x="11968865" y="5480504"/>
                  <a:pt x="12028080" y="5325332"/>
                </a:cubicBezTo>
                <a:cubicBezTo>
                  <a:pt x="12087239" y="5164371"/>
                  <a:pt x="12038387" y="4983609"/>
                  <a:pt x="11906214" y="4874354"/>
                </a:cubicBezTo>
                <a:cubicBezTo>
                  <a:pt x="11889481" y="4861216"/>
                  <a:pt x="11871796" y="4849268"/>
                  <a:pt x="11853345" y="4838667"/>
                </a:cubicBezTo>
                <a:cubicBezTo>
                  <a:pt x="11765582" y="4787384"/>
                  <a:pt x="11662486" y="4762006"/>
                  <a:pt x="11568643" y="4720239"/>
                </a:cubicBezTo>
                <a:cubicBezTo>
                  <a:pt x="11455236" y="4669749"/>
                  <a:pt x="11231070" y="4585950"/>
                  <a:pt x="11242171" y="4462236"/>
                </a:cubicBezTo>
                <a:cubicBezTo>
                  <a:pt x="11260941" y="4257366"/>
                  <a:pt x="11359807" y="4271641"/>
                  <a:pt x="11493832" y="4212956"/>
                </a:cubicBezTo>
                <a:cubicBezTo>
                  <a:pt x="11812636" y="4073381"/>
                  <a:pt x="11635786" y="3831237"/>
                  <a:pt x="11507313" y="3783391"/>
                </a:cubicBezTo>
                <a:cubicBezTo>
                  <a:pt x="11351612" y="3725499"/>
                  <a:pt x="11069553" y="3627161"/>
                  <a:pt x="10974387" y="3491021"/>
                </a:cubicBezTo>
                <a:cubicBezTo>
                  <a:pt x="10868648" y="3338757"/>
                  <a:pt x="11017741" y="3115911"/>
                  <a:pt x="10929711" y="2952016"/>
                </a:cubicBezTo>
                <a:cubicBezTo>
                  <a:pt x="10810492" y="2729698"/>
                  <a:pt x="10550637" y="2629510"/>
                  <a:pt x="10350261" y="2736571"/>
                </a:cubicBezTo>
                <a:cubicBezTo>
                  <a:pt x="10266463" y="2781247"/>
                  <a:pt x="10138782" y="2891215"/>
                  <a:pt x="10038066" y="2895180"/>
                </a:cubicBezTo>
                <a:cubicBezTo>
                  <a:pt x="9942107" y="2898618"/>
                  <a:pt x="9800152" y="2837024"/>
                  <a:pt x="9780854" y="2710137"/>
                </a:cubicBezTo>
                <a:cubicBezTo>
                  <a:pt x="9763408" y="2595145"/>
                  <a:pt x="9618811" y="2498658"/>
                  <a:pt x="9547172" y="2484911"/>
                </a:cubicBezTo>
                <a:close/>
                <a:moveTo>
                  <a:pt x="8935289" y="2292635"/>
                </a:moveTo>
                <a:cubicBezTo>
                  <a:pt x="8923211" y="2289756"/>
                  <a:pt x="8912736" y="2288830"/>
                  <a:pt x="8906127" y="2290879"/>
                </a:cubicBezTo>
                <a:cubicBezTo>
                  <a:pt x="8844270" y="2307269"/>
                  <a:pt x="8802503" y="2362518"/>
                  <a:pt x="8817043" y="2410894"/>
                </a:cubicBezTo>
                <a:cubicBezTo>
                  <a:pt x="8837926" y="2475395"/>
                  <a:pt x="8878635" y="2503680"/>
                  <a:pt x="8946838" y="2486497"/>
                </a:cubicBezTo>
                <a:cubicBezTo>
                  <a:pt x="8996006" y="2474337"/>
                  <a:pt x="9037774" y="2395825"/>
                  <a:pt x="9026142" y="2343749"/>
                </a:cubicBezTo>
                <a:cubicBezTo>
                  <a:pt x="9022177" y="2327492"/>
                  <a:pt x="8971521" y="2301272"/>
                  <a:pt x="8935289" y="2292635"/>
                </a:cubicBezTo>
                <a:close/>
                <a:moveTo>
                  <a:pt x="8429509" y="2110859"/>
                </a:moveTo>
                <a:cubicBezTo>
                  <a:pt x="8367149" y="2109142"/>
                  <a:pt x="8306164" y="2129365"/>
                  <a:pt x="8257153" y="2167958"/>
                </a:cubicBezTo>
                <a:cubicBezTo>
                  <a:pt x="8224532" y="2190297"/>
                  <a:pt x="8198732" y="2221225"/>
                  <a:pt x="8182607" y="2257309"/>
                </a:cubicBezTo>
                <a:cubicBezTo>
                  <a:pt x="8126565" y="2397678"/>
                  <a:pt x="8309231" y="2538840"/>
                  <a:pt x="8447749" y="2527207"/>
                </a:cubicBezTo>
                <a:cubicBezTo>
                  <a:pt x="8546324" y="2519673"/>
                  <a:pt x="8624386" y="2440818"/>
                  <a:pt x="8630942" y="2342164"/>
                </a:cubicBezTo>
                <a:cubicBezTo>
                  <a:pt x="8634537" y="2245413"/>
                  <a:pt x="8576036" y="2157147"/>
                  <a:pt x="8485550" y="2122755"/>
                </a:cubicBezTo>
                <a:cubicBezTo>
                  <a:pt x="8467522" y="2116146"/>
                  <a:pt x="8448648" y="2112156"/>
                  <a:pt x="8429509" y="2110859"/>
                </a:cubicBezTo>
                <a:close/>
                <a:moveTo>
                  <a:pt x="1291778" y="0"/>
                </a:moveTo>
                <a:lnTo>
                  <a:pt x="13265540" y="2296494"/>
                </a:lnTo>
                <a:lnTo>
                  <a:pt x="11973762" y="9031735"/>
                </a:lnTo>
                <a:lnTo>
                  <a:pt x="11407145" y="8923061"/>
                </a:lnTo>
                <a:lnTo>
                  <a:pt x="5270594" y="7746108"/>
                </a:lnTo>
                <a:lnTo>
                  <a:pt x="0" y="6735241"/>
                </a:lnTo>
                <a:close/>
              </a:path>
            </a:pathLst>
          </a:custGeom>
          <a:solidFill>
            <a:schemeClr val="accent4"/>
          </a:solidFill>
          <a:ln w="26412" cap="flat">
            <a:noFill/>
            <a:prstDash val="solid"/>
            <a:miter/>
          </a:ln>
          <a:effectLst>
            <a:outerShdw blurRad="50800" dist="203200" dir="2700000" algn="tl" rotWithShape="0">
              <a:prstClr val="black">
                <a:alpha val="40000"/>
              </a:prstClr>
            </a:outerShdw>
          </a:effectLst>
        </p:spPr>
        <p:txBody>
          <a:bodyPr rtlCol="0" anchor="ctr"/>
          <a:lstStyle/>
          <a:p>
            <a:endParaRPr lang="en-US"/>
          </a:p>
        </p:txBody>
      </p:sp>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5" y="2670143"/>
            <a:ext cx="4844958"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7D18B3E3-5FD9-48AB-83B0-C2461B8B0C64}"/>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FC332090-8D34-40F5-8376-CBD289BD21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
        <p:nvSpPr>
          <p:cNvPr id="13" name="TextBox 12">
            <a:extLst>
              <a:ext uri="{FF2B5EF4-FFF2-40B4-BE49-F238E27FC236}">
                <a16:creationId xmlns:a16="http://schemas.microsoft.com/office/drawing/2014/main" id="{EF818677-AD28-2845-A7FB-36F1D27046EB}"/>
              </a:ext>
            </a:extLst>
          </p:cNvPr>
          <p:cNvSpPr txBox="1"/>
          <p:nvPr userDrawn="1"/>
        </p:nvSpPr>
        <p:spPr>
          <a:xfrm>
            <a:off x="2527591" y="6449089"/>
            <a:ext cx="8548624"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Introduction to Reservoirs: Where Germs Live | Session 3: Body and Healthcare Environment Reservoirs: Synthesis</a:t>
            </a:r>
          </a:p>
        </p:txBody>
      </p:sp>
    </p:spTree>
    <p:extLst>
      <p:ext uri="{BB962C8B-B14F-4D97-AF65-F5344CB8AC3E}">
        <p14:creationId xmlns:p14="http://schemas.microsoft.com/office/powerpoint/2010/main" val="1468004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625269"/>
            <a:ext cx="9840038" cy="677270"/>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478280"/>
            <a:ext cx="5593080" cy="4175760"/>
          </a:xfrm>
        </p:spPr>
        <p:txBody>
          <a:bodyPr lIns="91440"/>
          <a:lstStyle>
            <a:lvl1pPr marL="0" indent="0">
              <a:buClr>
                <a:schemeClr val="accent4"/>
              </a:buClr>
              <a:buSzPct val="105000"/>
              <a:buFont typeface="Arial" panose="020B0604020202020204" pitchFamily="34" charset="0"/>
              <a:buNone/>
              <a:defRPr sz="2000">
                <a:solidFill>
                  <a:schemeClr val="accent4"/>
                </a:solidFill>
              </a:defRPr>
            </a:lvl1pPr>
            <a:lvl2pPr marL="457200" indent="0">
              <a:buNone/>
              <a:defRPr sz="2000">
                <a:solidFill>
                  <a:schemeClr val="accent4"/>
                </a:solidFill>
              </a:defRPr>
            </a:lvl2pPr>
            <a:lvl3pPr marL="914400" indent="0">
              <a:buNone/>
              <a:defRPr sz="2000">
                <a:solidFill>
                  <a:schemeClr val="accent4"/>
                </a:solidFill>
              </a:defRPr>
            </a:lvl3pPr>
            <a:lvl4pPr marL="1371600" indent="0">
              <a:buNone/>
              <a:defRPr sz="2000">
                <a:solidFill>
                  <a:schemeClr val="accent4"/>
                </a:solidFill>
              </a:defRPr>
            </a:lvl4pPr>
            <a:lvl5pPr marL="1828800" indent="0">
              <a:buNone/>
              <a:defRPr sz="20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893" y="5968335"/>
            <a:ext cx="2161697" cy="811199"/>
          </a:xfrm>
          <a:prstGeom prst="rect">
            <a:avLst/>
          </a:prstGeom>
        </p:spPr>
      </p:pic>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478280"/>
            <a:ext cx="4343400" cy="4175760"/>
          </a:xfrm>
        </p:spPr>
        <p:txBody>
          <a:bodyPr/>
          <a:lstStyle>
            <a:lvl1pPr>
              <a:defRPr sz="2000">
                <a:solidFill>
                  <a:schemeClr val="accent4"/>
                </a:solidFill>
              </a:defRPr>
            </a:lvl1pPr>
            <a:lvl2pPr>
              <a:defRPr sz="2000">
                <a:solidFill>
                  <a:schemeClr val="accent4"/>
                </a:solidFill>
              </a:defRPr>
            </a:lvl2pPr>
            <a:lvl3pPr>
              <a:defRPr sz="2000">
                <a:solidFill>
                  <a:schemeClr val="accent4"/>
                </a:solidFill>
              </a:defRPr>
            </a:lvl3pPr>
            <a:lvl4pPr>
              <a:defRPr sz="2000">
                <a:solidFill>
                  <a:schemeClr val="accent4"/>
                </a:solidFill>
              </a:defRPr>
            </a:lvl4pPr>
            <a:lvl5pPr>
              <a:defRPr sz="20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3107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99952" y="1479584"/>
            <a:ext cx="9925248" cy="929211"/>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99952" y="2598878"/>
            <a:ext cx="9925248" cy="3055162"/>
          </a:xfrm>
        </p:spPr>
        <p:txBody>
          <a:bodyPr lIns="91440"/>
          <a:lstStyle>
            <a:lvl1pPr marL="342900" indent="-342900">
              <a:spcBef>
                <a:spcPts val="1200"/>
              </a:spcBef>
              <a:buClr>
                <a:schemeClr val="accent4"/>
              </a:buClr>
              <a:buSzPct val="105000"/>
              <a:buFont typeface="Arial" panose="020B0604020202020204" pitchFamily="34" charset="0"/>
              <a:buChar char="•"/>
              <a:defRPr sz="2800">
                <a:solidFill>
                  <a:schemeClr val="accent4"/>
                </a:solidFill>
              </a:defRPr>
            </a:lvl1pPr>
            <a:lvl2pPr marL="800100" indent="-342900">
              <a:spcBef>
                <a:spcPts val="1200"/>
              </a:spcBef>
              <a:buFont typeface="Courier New" panose="02070309020205020404" pitchFamily="49" charset="0"/>
              <a:buChar char="o"/>
              <a:defRPr sz="2800">
                <a:solidFill>
                  <a:schemeClr val="accent4"/>
                </a:solidFill>
              </a:defRPr>
            </a:lvl2pPr>
            <a:lvl3pPr marL="1257300" indent="-342900">
              <a:spcBef>
                <a:spcPts val="1200"/>
              </a:spcBef>
              <a:buFont typeface="Wingdings" panose="05000000000000000000" pitchFamily="2" charset="2"/>
              <a:buChar char="§"/>
              <a:defRPr sz="2800">
                <a:solidFill>
                  <a:schemeClr val="accent4"/>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dirty="0"/>
              <a:t>Click to edit Master text styles</a:t>
            </a:r>
          </a:p>
          <a:p>
            <a:pPr lvl="1"/>
            <a:r>
              <a:rPr lang="en-US" dirty="0"/>
              <a:t>Second level</a:t>
            </a:r>
          </a:p>
          <a:p>
            <a:pPr lvl="2"/>
            <a:r>
              <a:rPr lang="en-US" dirty="0"/>
              <a:t>Third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893" y="5968335"/>
            <a:ext cx="2161697" cy="811199"/>
          </a:xfrm>
          <a:prstGeom prst="rect">
            <a:avLst/>
          </a:prstGeom>
        </p:spPr>
      </p:pic>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1663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874102"/>
            <a:ext cx="6546604" cy="702457"/>
          </a:xfrm>
        </p:spPr>
        <p:txBody>
          <a:bodyPr>
            <a:normAutofit/>
          </a:bodyPr>
          <a:lstStyle>
            <a:lvl1pPr>
              <a:defRPr sz="3600" cap="none">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752600"/>
            <a:ext cx="7034284" cy="3901440"/>
          </a:xfrm>
        </p:spPr>
        <p:txBody>
          <a:bodyPr/>
          <a:lstStyle>
            <a:lvl1pPr marL="341313" indent="-341313">
              <a:spcBef>
                <a:spcPts val="1200"/>
              </a:spcBef>
              <a:buClr>
                <a:schemeClr val="accent4"/>
              </a:buClr>
              <a:buSzPct val="150000"/>
              <a:defRPr sz="2400">
                <a:solidFill>
                  <a:srgbClr val="002060"/>
                </a:solidFill>
              </a:defRPr>
            </a:lvl1pPr>
            <a:lvl2pPr marL="804863" indent="-347663">
              <a:spcBef>
                <a:spcPts val="1200"/>
              </a:spcBef>
              <a:buClr>
                <a:schemeClr val="accent4"/>
              </a:buClr>
              <a:buFont typeface="Courier New" panose="02070309020205020404" pitchFamily="49" charset="0"/>
              <a:buChar char="o"/>
              <a:defRPr sz="2400">
                <a:solidFill>
                  <a:srgbClr val="002060"/>
                </a:solidFill>
              </a:defRPr>
            </a:lvl2pPr>
            <a:lvl3pPr marL="1143000" indent="-228600">
              <a:spcBef>
                <a:spcPts val="1200"/>
              </a:spcBef>
              <a:buFont typeface="Wingdings" panose="05000000000000000000" pitchFamily="2" charset="2"/>
              <a:buChar char="§"/>
              <a:defRPr sz="2400">
                <a:solidFill>
                  <a:srgbClr val="002060"/>
                </a:solidFill>
              </a:defRPr>
            </a:lvl3pPr>
            <a:lvl4pPr>
              <a:spcBef>
                <a:spcPts val="1200"/>
              </a:spcBef>
              <a:buClr>
                <a:schemeClr val="accent4"/>
              </a:buClr>
              <a:defRPr sz="2400">
                <a:solidFill>
                  <a:srgbClr val="002060"/>
                </a:solidFill>
              </a:defRPr>
            </a:lvl4pPr>
            <a:lvl5pPr>
              <a:spcBef>
                <a:spcPts val="1200"/>
              </a:spcBef>
              <a:buClr>
                <a:schemeClr val="accent4"/>
              </a:buClr>
              <a:defRPr sz="240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Shape 7">
            <a:extLst>
              <a:ext uri="{FF2B5EF4-FFF2-40B4-BE49-F238E27FC236}">
                <a16:creationId xmlns:a16="http://schemas.microsoft.com/office/drawing/2014/main" id="{7A6D4C7E-3724-4FA8-84FC-2B62FF8AC4DB}"/>
              </a:ext>
            </a:extLst>
          </p:cNvPr>
          <p:cNvSpPr/>
          <p:nvPr/>
        </p:nvSpPr>
        <p:spPr>
          <a:xfrm>
            <a:off x="8333509" y="0"/>
            <a:ext cx="5092931" cy="6197752"/>
          </a:xfrm>
          <a:custGeom>
            <a:avLst/>
            <a:gdLst>
              <a:gd name="connsiteX0" fmla="*/ 651191 w 4962000"/>
              <a:gd name="connsiteY0" fmla="*/ 0 h 6038418"/>
              <a:gd name="connsiteX1" fmla="*/ 4962000 w 4962000"/>
              <a:gd name="connsiteY1" fmla="*/ 0 h 6038418"/>
              <a:gd name="connsiteX2" fmla="*/ 4962000 w 4962000"/>
              <a:gd name="connsiteY2" fmla="*/ 5886374 h 6038418"/>
              <a:gd name="connsiteX3" fmla="*/ 4857422 w 4962000"/>
              <a:gd name="connsiteY3" fmla="*/ 5916070 h 6038418"/>
              <a:gd name="connsiteX4" fmla="*/ 3886200 w 4962000"/>
              <a:gd name="connsiteY4" fmla="*/ 6038418 h 6038418"/>
              <a:gd name="connsiteX5" fmla="*/ 0 w 4962000"/>
              <a:gd name="connsiteY5" fmla="*/ 2152218 h 6038418"/>
              <a:gd name="connsiteX6" fmla="*/ 469044 w 4962000"/>
              <a:gd name="connsiteY6" fmla="*/ 299824 h 603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000" h="6038418">
                <a:moveTo>
                  <a:pt x="651191" y="0"/>
                </a:moveTo>
                <a:lnTo>
                  <a:pt x="4962000" y="0"/>
                </a:lnTo>
                <a:lnTo>
                  <a:pt x="4962000" y="5886374"/>
                </a:lnTo>
                <a:lnTo>
                  <a:pt x="4857422" y="5916070"/>
                </a:lnTo>
                <a:cubicBezTo>
                  <a:pt x="4546994" y="5995940"/>
                  <a:pt x="4221558" y="6038418"/>
                  <a:pt x="3886200" y="6038418"/>
                </a:cubicBezTo>
                <a:cubicBezTo>
                  <a:pt x="1739911" y="6038418"/>
                  <a:pt x="0" y="4298507"/>
                  <a:pt x="0" y="2152218"/>
                </a:cubicBezTo>
                <a:cubicBezTo>
                  <a:pt x="0" y="1481503"/>
                  <a:pt x="169914" y="850473"/>
                  <a:pt x="469044" y="29982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67377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rgbClr val="002060"/>
                </a:solidFill>
              </a:defRPr>
            </a:lvl1pPr>
            <a:lvl2pPr marL="685800" indent="-228600">
              <a:spcBef>
                <a:spcPts val="600"/>
              </a:spcBef>
              <a:buClr>
                <a:schemeClr val="accent4"/>
              </a:buClr>
              <a:buSzPct val="80000"/>
              <a:buFont typeface="Courier New" panose="02070309020205020404" pitchFamily="49" charset="0"/>
              <a:buChar char="o"/>
              <a:defRPr sz="2400">
                <a:solidFill>
                  <a:srgbClr val="002060"/>
                </a:solidFill>
              </a:defRPr>
            </a:lvl2pPr>
            <a:lvl3pPr marL="1143000" indent="-228600">
              <a:spcBef>
                <a:spcPts val="600"/>
              </a:spcBef>
              <a:buFont typeface="Wingdings" panose="05000000000000000000" pitchFamily="2" charset="2"/>
              <a:buChar char="§"/>
              <a:defRPr sz="2400">
                <a:solidFill>
                  <a:srgbClr val="002060"/>
                </a:solidFill>
              </a:defRPr>
            </a:lvl3pPr>
            <a:lvl4pPr>
              <a:spcBef>
                <a:spcPts val="600"/>
              </a:spcBef>
              <a:buClr>
                <a:schemeClr val="accent4"/>
              </a:buClr>
              <a:defRPr sz="2400">
                <a:solidFill>
                  <a:srgbClr val="002060"/>
                </a:solidFill>
              </a:defRPr>
            </a:lvl4pPr>
            <a:lvl5pPr>
              <a:spcBef>
                <a:spcPts val="600"/>
              </a:spcBef>
              <a:buClr>
                <a:schemeClr val="accent4"/>
              </a:buClr>
              <a:defRPr sz="240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Shape 7">
            <a:extLst>
              <a:ext uri="{FF2B5EF4-FFF2-40B4-BE49-F238E27FC236}">
                <a16:creationId xmlns:a16="http://schemas.microsoft.com/office/drawing/2014/main" id="{7A6D4C7E-3724-4FA8-84FC-2B62FF8AC4DB}"/>
              </a:ext>
            </a:extLst>
          </p:cNvPr>
          <p:cNvSpPr/>
          <p:nvPr/>
        </p:nvSpPr>
        <p:spPr>
          <a:xfrm>
            <a:off x="7510549" y="0"/>
            <a:ext cx="5092931" cy="6197752"/>
          </a:xfrm>
          <a:custGeom>
            <a:avLst/>
            <a:gdLst>
              <a:gd name="connsiteX0" fmla="*/ 651191 w 4962000"/>
              <a:gd name="connsiteY0" fmla="*/ 0 h 6038418"/>
              <a:gd name="connsiteX1" fmla="*/ 4962000 w 4962000"/>
              <a:gd name="connsiteY1" fmla="*/ 0 h 6038418"/>
              <a:gd name="connsiteX2" fmla="*/ 4962000 w 4962000"/>
              <a:gd name="connsiteY2" fmla="*/ 5886374 h 6038418"/>
              <a:gd name="connsiteX3" fmla="*/ 4857422 w 4962000"/>
              <a:gd name="connsiteY3" fmla="*/ 5916070 h 6038418"/>
              <a:gd name="connsiteX4" fmla="*/ 3886200 w 4962000"/>
              <a:gd name="connsiteY4" fmla="*/ 6038418 h 6038418"/>
              <a:gd name="connsiteX5" fmla="*/ 0 w 4962000"/>
              <a:gd name="connsiteY5" fmla="*/ 2152218 h 6038418"/>
              <a:gd name="connsiteX6" fmla="*/ 469044 w 4962000"/>
              <a:gd name="connsiteY6" fmla="*/ 299824 h 603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000" h="6038418">
                <a:moveTo>
                  <a:pt x="651191" y="0"/>
                </a:moveTo>
                <a:lnTo>
                  <a:pt x="4962000" y="0"/>
                </a:lnTo>
                <a:lnTo>
                  <a:pt x="4962000" y="5886374"/>
                </a:lnTo>
                <a:lnTo>
                  <a:pt x="4857422" y="5916070"/>
                </a:lnTo>
                <a:cubicBezTo>
                  <a:pt x="4546994" y="5995940"/>
                  <a:pt x="4221558" y="6038418"/>
                  <a:pt x="3886200" y="6038418"/>
                </a:cubicBezTo>
                <a:cubicBezTo>
                  <a:pt x="1739911" y="6038418"/>
                  <a:pt x="0" y="4298507"/>
                  <a:pt x="0" y="2152218"/>
                </a:cubicBezTo>
                <a:cubicBezTo>
                  <a:pt x="0" y="1481503"/>
                  <a:pt x="169914" y="850473"/>
                  <a:pt x="469044" y="29982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7" name="Graphic 31">
            <a:extLst>
              <a:ext uri="{FF2B5EF4-FFF2-40B4-BE49-F238E27FC236}">
                <a16:creationId xmlns:a16="http://schemas.microsoft.com/office/drawing/2014/main" id="{F9E38471-E19F-4F2A-B932-9947CAF83CC5}"/>
              </a:ext>
            </a:extLst>
          </p:cNvPr>
          <p:cNvGrpSpPr/>
          <p:nvPr userDrawn="1"/>
        </p:nvGrpSpPr>
        <p:grpSpPr>
          <a:xfrm>
            <a:off x="8637993" y="2588202"/>
            <a:ext cx="2947520" cy="1910195"/>
            <a:chOff x="8564251" y="2410144"/>
            <a:chExt cx="2947520" cy="1910195"/>
          </a:xfrm>
          <a:effectLst>
            <a:outerShdw blurRad="330200" dist="203200" dir="2700000" algn="tl" rotWithShape="0">
              <a:prstClr val="black">
                <a:alpha val="40000"/>
              </a:prstClr>
            </a:outerShdw>
          </a:effectLst>
        </p:grpSpPr>
        <p:sp>
          <p:nvSpPr>
            <p:cNvPr id="18" name="Freeform: Shape 17">
              <a:extLst>
                <a:ext uri="{FF2B5EF4-FFF2-40B4-BE49-F238E27FC236}">
                  <a16:creationId xmlns:a16="http://schemas.microsoft.com/office/drawing/2014/main" id="{EA2A9D07-2053-4372-A795-43A4CDDF8EEB}"/>
                </a:ext>
              </a:extLst>
            </p:cNvPr>
            <p:cNvSpPr/>
            <p:nvPr/>
          </p:nvSpPr>
          <p:spPr>
            <a:xfrm>
              <a:off x="9392846" y="3384216"/>
              <a:ext cx="483873" cy="534475"/>
            </a:xfrm>
            <a:custGeom>
              <a:avLst/>
              <a:gdLst>
                <a:gd name="connsiteX0" fmla="*/ 151803 w 483873"/>
                <a:gd name="connsiteY0" fmla="*/ 0 h 534475"/>
                <a:gd name="connsiteX1" fmla="*/ 0 w 483873"/>
                <a:gd name="connsiteY1" fmla="*/ 433273 h 534475"/>
                <a:gd name="connsiteX2" fmla="*/ 22138 w 483873"/>
                <a:gd name="connsiteY2" fmla="*/ 534475 h 534475"/>
                <a:gd name="connsiteX3" fmla="*/ 483874 w 483873"/>
                <a:gd name="connsiteY3" fmla="*/ 183429 h 534475"/>
              </a:gdLst>
              <a:ahLst/>
              <a:cxnLst>
                <a:cxn ang="0">
                  <a:pos x="connsiteX0" y="connsiteY0"/>
                </a:cxn>
                <a:cxn ang="0">
                  <a:pos x="connsiteX1" y="connsiteY1"/>
                </a:cxn>
                <a:cxn ang="0">
                  <a:pos x="connsiteX2" y="connsiteY2"/>
                </a:cxn>
                <a:cxn ang="0">
                  <a:pos x="connsiteX3" y="connsiteY3"/>
                </a:cxn>
              </a:cxnLst>
              <a:rect l="l" t="t" r="r" b="b"/>
              <a:pathLst>
                <a:path w="483873" h="534475">
                  <a:moveTo>
                    <a:pt x="151803" y="0"/>
                  </a:moveTo>
                  <a:lnTo>
                    <a:pt x="0" y="433273"/>
                  </a:lnTo>
                  <a:lnTo>
                    <a:pt x="22138" y="534475"/>
                  </a:lnTo>
                  <a:lnTo>
                    <a:pt x="483874" y="183429"/>
                  </a:lnTo>
                  <a:close/>
                </a:path>
              </a:pathLst>
            </a:custGeom>
            <a:solidFill>
              <a:srgbClr val="E8AA55"/>
            </a:solidFill>
            <a:ln w="31610"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932D5694-4AF4-4756-92CB-0E9661F0EB4F}"/>
                </a:ext>
              </a:extLst>
            </p:cNvPr>
            <p:cNvSpPr/>
            <p:nvPr/>
          </p:nvSpPr>
          <p:spPr>
            <a:xfrm>
              <a:off x="8564251" y="2410144"/>
              <a:ext cx="2947520" cy="1910195"/>
            </a:xfrm>
            <a:custGeom>
              <a:avLst/>
              <a:gdLst>
                <a:gd name="connsiteX0" fmla="*/ 0 w 2947520"/>
                <a:gd name="connsiteY0" fmla="*/ 338395 h 1910195"/>
                <a:gd name="connsiteX1" fmla="*/ 2172689 w 2947520"/>
                <a:gd name="connsiteY1" fmla="*/ 1910195 h 1910195"/>
                <a:gd name="connsiteX2" fmla="*/ 2947520 w 2947520"/>
                <a:gd name="connsiteY2" fmla="*/ 0 h 1910195"/>
              </a:gdLst>
              <a:ahLst/>
              <a:cxnLst>
                <a:cxn ang="0">
                  <a:pos x="connsiteX0" y="connsiteY0"/>
                </a:cxn>
                <a:cxn ang="0">
                  <a:pos x="connsiteX1" y="connsiteY1"/>
                </a:cxn>
                <a:cxn ang="0">
                  <a:pos x="connsiteX2" y="connsiteY2"/>
                </a:cxn>
              </a:cxnLst>
              <a:rect l="l" t="t" r="r" b="b"/>
              <a:pathLst>
                <a:path w="2947520" h="1910195">
                  <a:moveTo>
                    <a:pt x="0" y="338395"/>
                  </a:moveTo>
                  <a:lnTo>
                    <a:pt x="2172689" y="1910195"/>
                  </a:lnTo>
                  <a:lnTo>
                    <a:pt x="2947520" y="0"/>
                  </a:lnTo>
                  <a:close/>
                </a:path>
              </a:pathLst>
            </a:custGeom>
            <a:solidFill>
              <a:srgbClr val="F4D6AE"/>
            </a:solidFill>
            <a:ln w="3161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6983AB6-2033-46D1-93FF-B72E4CDD3966}"/>
                </a:ext>
              </a:extLst>
            </p:cNvPr>
            <p:cNvSpPr/>
            <p:nvPr/>
          </p:nvSpPr>
          <p:spPr>
            <a:xfrm>
              <a:off x="9187279" y="2410144"/>
              <a:ext cx="2324492" cy="1508548"/>
            </a:xfrm>
            <a:custGeom>
              <a:avLst/>
              <a:gdLst>
                <a:gd name="connsiteX0" fmla="*/ 0 w 2324492"/>
                <a:gd name="connsiteY0" fmla="*/ 787481 h 1508548"/>
                <a:gd name="connsiteX1" fmla="*/ 2324493 w 2324492"/>
                <a:gd name="connsiteY1" fmla="*/ 0 h 1508548"/>
                <a:gd name="connsiteX2" fmla="*/ 407972 w 2324492"/>
                <a:gd name="connsiteY2" fmla="*/ 1084763 h 1508548"/>
                <a:gd name="connsiteX3" fmla="*/ 227706 w 2324492"/>
                <a:gd name="connsiteY3" fmla="*/ 1508548 h 1508548"/>
              </a:gdLst>
              <a:ahLst/>
              <a:cxnLst>
                <a:cxn ang="0">
                  <a:pos x="connsiteX0" y="connsiteY0"/>
                </a:cxn>
                <a:cxn ang="0">
                  <a:pos x="connsiteX1" y="connsiteY1"/>
                </a:cxn>
                <a:cxn ang="0">
                  <a:pos x="connsiteX2" y="connsiteY2"/>
                </a:cxn>
                <a:cxn ang="0">
                  <a:pos x="connsiteX3" y="connsiteY3"/>
                </a:cxn>
              </a:cxnLst>
              <a:rect l="l" t="t" r="r" b="b"/>
              <a:pathLst>
                <a:path w="2324492" h="1508548">
                  <a:moveTo>
                    <a:pt x="0" y="787481"/>
                  </a:moveTo>
                  <a:lnTo>
                    <a:pt x="2324493" y="0"/>
                  </a:lnTo>
                  <a:lnTo>
                    <a:pt x="407972" y="1084763"/>
                  </a:lnTo>
                  <a:lnTo>
                    <a:pt x="227706" y="1508548"/>
                  </a:lnTo>
                  <a:close/>
                </a:path>
              </a:pathLst>
            </a:custGeom>
            <a:solidFill>
              <a:srgbClr val="E8AA55"/>
            </a:solidFill>
            <a:ln w="31610" cap="flat">
              <a:noFill/>
              <a:prstDash val="solid"/>
              <a:miter/>
            </a:ln>
          </p:spPr>
          <p:txBody>
            <a:bodyPr rtlCol="0" anchor="ctr"/>
            <a:lstStyle/>
            <a:p>
              <a:endParaRPr lang="en-US" dirty="0"/>
            </a:p>
          </p:txBody>
        </p:sp>
      </p:grpSp>
      <p:sp>
        <p:nvSpPr>
          <p:cNvPr id="21" name="Freeform: Shape 20">
            <a:extLst>
              <a:ext uri="{FF2B5EF4-FFF2-40B4-BE49-F238E27FC236}">
                <a16:creationId xmlns:a16="http://schemas.microsoft.com/office/drawing/2014/main" id="{0662544C-1726-4BEE-B882-A5D8B01D33C4}"/>
              </a:ext>
            </a:extLst>
          </p:cNvPr>
          <p:cNvSpPr/>
          <p:nvPr userDrawn="1"/>
        </p:nvSpPr>
        <p:spPr>
          <a:xfrm>
            <a:off x="-7374" y="4140610"/>
            <a:ext cx="9437091" cy="2035081"/>
          </a:xfrm>
          <a:custGeom>
            <a:avLst/>
            <a:gdLst>
              <a:gd name="connsiteX0" fmla="*/ 0 w 9129251"/>
              <a:gd name="connsiteY0" fmla="*/ 1246238 h 1732739"/>
              <a:gd name="connsiteX1" fmla="*/ 2300748 w 9129251"/>
              <a:gd name="connsiteY1" fmla="*/ 848032 h 1732739"/>
              <a:gd name="connsiteX2" fmla="*/ 5943600 w 9129251"/>
              <a:gd name="connsiteY2" fmla="*/ 1718187 h 1732739"/>
              <a:gd name="connsiteX3" fmla="*/ 9129251 w 9129251"/>
              <a:gd name="connsiteY3" fmla="*/ 0 h 1732739"/>
            </a:gdLst>
            <a:ahLst/>
            <a:cxnLst>
              <a:cxn ang="0">
                <a:pos x="connsiteX0" y="connsiteY0"/>
              </a:cxn>
              <a:cxn ang="0">
                <a:pos x="connsiteX1" y="connsiteY1"/>
              </a:cxn>
              <a:cxn ang="0">
                <a:pos x="connsiteX2" y="connsiteY2"/>
              </a:cxn>
              <a:cxn ang="0">
                <a:pos x="connsiteX3" y="connsiteY3"/>
              </a:cxn>
            </a:cxnLst>
            <a:rect l="l" t="t" r="r" b="b"/>
            <a:pathLst>
              <a:path w="9129251" h="1732739">
                <a:moveTo>
                  <a:pt x="0" y="1246238"/>
                </a:moveTo>
                <a:cubicBezTo>
                  <a:pt x="655074" y="1007806"/>
                  <a:pt x="1310148" y="769374"/>
                  <a:pt x="2300748" y="848032"/>
                </a:cubicBezTo>
                <a:cubicBezTo>
                  <a:pt x="3291348" y="926690"/>
                  <a:pt x="4805516" y="1859526"/>
                  <a:pt x="5943600" y="1718187"/>
                </a:cubicBezTo>
                <a:cubicBezTo>
                  <a:pt x="7081684" y="1576848"/>
                  <a:pt x="8105467" y="788424"/>
                  <a:pt x="9129251" y="0"/>
                </a:cubicBezTo>
              </a:path>
            </a:pathLst>
          </a:custGeom>
          <a:noFill/>
          <a:ln w="254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061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D72A-2175-750F-AF61-3EC8529A9B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CF145-3BAF-22F3-B59E-4FBE6E3DE2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10941-D495-87E8-CDE6-ED801E1C65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089ECD-C64C-4646-209D-A7DB29C7A7B2}"/>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6" name="Footer Placeholder 5">
            <a:extLst>
              <a:ext uri="{FF2B5EF4-FFF2-40B4-BE49-F238E27FC236}">
                <a16:creationId xmlns:a16="http://schemas.microsoft.com/office/drawing/2014/main" id="{03000540-CA34-BB34-5D17-73D7CC95F2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ECF04-3C2F-ABC4-3E81-A40A52B2E055}"/>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2187245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0A4E-106C-469A-B8D7-8009DECC39D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F45C55-417D-4089-9C53-EE5F8AF8B496}"/>
              </a:ext>
            </a:extLst>
          </p:cNvPr>
          <p:cNvSpPr>
            <a:spLocks noGrp="1"/>
          </p:cNvSpPr>
          <p:nvPr>
            <p:ph sz="half" idx="1"/>
          </p:nvPr>
        </p:nvSpPr>
        <p:spPr>
          <a:xfrm>
            <a:off x="838200" y="1587501"/>
            <a:ext cx="5181600" cy="427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8A681E0-3CBD-440E-9068-62212A4CF2C3}"/>
              </a:ext>
            </a:extLst>
          </p:cNvPr>
          <p:cNvSpPr>
            <a:spLocks noGrp="1"/>
          </p:cNvSpPr>
          <p:nvPr>
            <p:ph sz="half" idx="2"/>
          </p:nvPr>
        </p:nvSpPr>
        <p:spPr>
          <a:xfrm>
            <a:off x="6172200" y="1587501"/>
            <a:ext cx="5181600" cy="427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347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7380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B40B-D91B-FC29-7452-8CDC3B35BE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936F0F-C941-2D8A-04FC-0C5F9B7CD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AD0259-845C-EB0B-B625-A9829EF84F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ECD2B8-8F00-06FE-4851-07E956FB8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7B4F12-6951-EBE4-1B7F-2D7F692AD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B8ADCB-B468-8EB5-156C-F13B63320FFB}"/>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8" name="Footer Placeholder 7">
            <a:extLst>
              <a:ext uri="{FF2B5EF4-FFF2-40B4-BE49-F238E27FC236}">
                <a16:creationId xmlns:a16="http://schemas.microsoft.com/office/drawing/2014/main" id="{460025BB-D5B0-CE74-3466-F7EF649B2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EB1DBD-5ED6-939A-A8E0-D648A0DCEFC2}"/>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29584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47C4-B079-29DF-C608-70D269224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17C1C2-0E51-D11C-3B23-9B008B4B50A2}"/>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4" name="Footer Placeholder 3">
            <a:extLst>
              <a:ext uri="{FF2B5EF4-FFF2-40B4-BE49-F238E27FC236}">
                <a16:creationId xmlns:a16="http://schemas.microsoft.com/office/drawing/2014/main" id="{0125A01D-8C60-DE79-AE16-4CA967C62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347AD-2587-01BB-EBB6-50829B2D9862}"/>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132976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46EEA1-45A3-2269-88B0-053C8C6C1CD0}"/>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3" name="Footer Placeholder 2">
            <a:extLst>
              <a:ext uri="{FF2B5EF4-FFF2-40B4-BE49-F238E27FC236}">
                <a16:creationId xmlns:a16="http://schemas.microsoft.com/office/drawing/2014/main" id="{176D2D97-4DBB-0094-2686-A12B4602E2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0A95D2-EFBD-8DC9-D954-ED72DCA02BF9}"/>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396475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6AE8-9453-49A5-F0E7-88AC4F548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439D9E-57D8-8D7C-6912-77537ECBBA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45A63-5497-11A3-BC9E-6D4216230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967022-4E04-B4AC-CFB3-A2EB1EFFEC61}"/>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6" name="Footer Placeholder 5">
            <a:extLst>
              <a:ext uri="{FF2B5EF4-FFF2-40B4-BE49-F238E27FC236}">
                <a16:creationId xmlns:a16="http://schemas.microsoft.com/office/drawing/2014/main" id="{C0685D6F-9186-2CEE-BDAB-9DE95E284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CB824-8863-CD57-EBC8-9DDE573782AD}"/>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1416119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ACAB-4C5F-8CB7-86DD-8721C4AFC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3E2AB3-F900-39D1-188A-2D26F101F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FE251C-DF1B-BEE7-00E1-B4DECDA0E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2BAED3-3037-A213-AB7B-80082030DADD}"/>
              </a:ext>
            </a:extLst>
          </p:cNvPr>
          <p:cNvSpPr>
            <a:spLocks noGrp="1"/>
          </p:cNvSpPr>
          <p:nvPr>
            <p:ph type="dt" sz="half" idx="10"/>
          </p:nvPr>
        </p:nvSpPr>
        <p:spPr/>
        <p:txBody>
          <a:bodyPr/>
          <a:lstStyle/>
          <a:p>
            <a:fld id="{D8947E49-3418-4CA6-A00A-D345C227B5BE}" type="datetimeFigureOut">
              <a:rPr lang="en-US" smtClean="0"/>
              <a:t>2/23/2026</a:t>
            </a:fld>
            <a:endParaRPr lang="en-US"/>
          </a:p>
        </p:txBody>
      </p:sp>
      <p:sp>
        <p:nvSpPr>
          <p:cNvPr id="6" name="Footer Placeholder 5">
            <a:extLst>
              <a:ext uri="{FF2B5EF4-FFF2-40B4-BE49-F238E27FC236}">
                <a16:creationId xmlns:a16="http://schemas.microsoft.com/office/drawing/2014/main" id="{A2B33A26-F2FE-CED5-D3DE-306F742D69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1111D-C9D6-0DEC-5E87-62B8FC1C4C97}"/>
              </a:ext>
            </a:extLst>
          </p:cNvPr>
          <p:cNvSpPr>
            <a:spLocks noGrp="1"/>
          </p:cNvSpPr>
          <p:nvPr>
            <p:ph type="sldNum" sz="quarter" idx="12"/>
          </p:nvPr>
        </p:nvSpPr>
        <p:spPr/>
        <p:txBody>
          <a:bodyPr/>
          <a:lstStyle/>
          <a:p>
            <a:fld id="{EF5201CD-3AEE-4770-8418-C97AD81F5E11}" type="slidenum">
              <a:rPr lang="en-US" smtClean="0"/>
              <a:t>‹#›</a:t>
            </a:fld>
            <a:endParaRPr lang="en-US"/>
          </a:p>
        </p:txBody>
      </p:sp>
    </p:spTree>
    <p:extLst>
      <p:ext uri="{BB962C8B-B14F-4D97-AF65-F5344CB8AC3E}">
        <p14:creationId xmlns:p14="http://schemas.microsoft.com/office/powerpoint/2010/main" val="293040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2.png"/><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DAC6CE-F9FB-90CF-1077-9CF2493E0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717567-F0B1-B21E-77DF-E909A4D55E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BD3B2-C5BD-2531-4EAF-6A9DD513F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947E49-3418-4CA6-A00A-D345C227B5BE}" type="datetimeFigureOut">
              <a:rPr lang="en-US" smtClean="0"/>
              <a:t>2/23/2026</a:t>
            </a:fld>
            <a:endParaRPr lang="en-US"/>
          </a:p>
        </p:txBody>
      </p:sp>
      <p:sp>
        <p:nvSpPr>
          <p:cNvPr id="5" name="Footer Placeholder 4">
            <a:extLst>
              <a:ext uri="{FF2B5EF4-FFF2-40B4-BE49-F238E27FC236}">
                <a16:creationId xmlns:a16="http://schemas.microsoft.com/office/drawing/2014/main" id="{62E25806-F669-9803-4BB0-9E865E971F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742EA1F-52D1-80A3-ECD6-C714355B1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5201CD-3AEE-4770-8418-C97AD81F5E11}" type="slidenum">
              <a:rPr lang="en-US" smtClean="0"/>
              <a:t>‹#›</a:t>
            </a:fld>
            <a:endParaRPr lang="en-US"/>
          </a:p>
        </p:txBody>
      </p:sp>
    </p:spTree>
    <p:extLst>
      <p:ext uri="{BB962C8B-B14F-4D97-AF65-F5344CB8AC3E}">
        <p14:creationId xmlns:p14="http://schemas.microsoft.com/office/powerpoint/2010/main" val="424823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Box 28">
            <a:extLst>
              <a:ext uri="{FF2B5EF4-FFF2-40B4-BE49-F238E27FC236}">
                <a16:creationId xmlns:a16="http://schemas.microsoft.com/office/drawing/2014/main" id="{A70DEE79-DF7B-465A-8433-170A49ABF6F9}"/>
              </a:ext>
            </a:extLst>
          </p:cNvPr>
          <p:cNvSpPr txBox="1"/>
          <p:nvPr/>
        </p:nvSpPr>
        <p:spPr>
          <a:xfrm>
            <a:off x="3657600" y="6449088"/>
            <a:ext cx="7418614"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1: Body Reservoirs</a:t>
            </a:r>
          </a:p>
        </p:txBody>
      </p:sp>
      <p:sp>
        <p:nvSpPr>
          <p:cNvPr id="32" name="Slide Number Placeholder 5">
            <a:extLst>
              <a:ext uri="{FF2B5EF4-FFF2-40B4-BE49-F238E27FC236}">
                <a16:creationId xmlns:a16="http://schemas.microsoft.com/office/drawing/2014/main" id="{966D56BE-9265-4448-927D-6C2385056E16}"/>
              </a:ext>
            </a:extLst>
          </p:cNvPr>
          <p:cNvSpPr txBox="1">
            <a:spLocks/>
          </p:cNvSpPr>
          <p:nvPr/>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01076F97-22D5-48CC-86A1-360B7A49AFE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Tree>
    <p:extLst>
      <p:ext uri="{BB962C8B-B14F-4D97-AF65-F5344CB8AC3E}">
        <p14:creationId xmlns:p14="http://schemas.microsoft.com/office/powerpoint/2010/main" val="12908969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hf sldNum="0" hdr="0" dt="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Box 28">
            <a:extLst>
              <a:ext uri="{FF2B5EF4-FFF2-40B4-BE49-F238E27FC236}">
                <a16:creationId xmlns:a16="http://schemas.microsoft.com/office/drawing/2014/main" id="{A70DEE79-DF7B-465A-8433-170A49ABF6F9}"/>
              </a:ext>
            </a:extLst>
          </p:cNvPr>
          <p:cNvSpPr txBox="1"/>
          <p:nvPr/>
        </p:nvSpPr>
        <p:spPr>
          <a:xfrm>
            <a:off x="3185652" y="6449088"/>
            <a:ext cx="7890562" cy="276999"/>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entury Gothic"/>
                <a:ea typeface="+mn-ea"/>
                <a:cs typeface="+mn-cs"/>
              </a:rPr>
              <a:t> Introduction to Reservoirs: Where Germs Live | Session 2: Healthcare Environment Reservoirs</a:t>
            </a:r>
          </a:p>
        </p:txBody>
      </p:sp>
      <p:sp>
        <p:nvSpPr>
          <p:cNvPr id="32" name="Slide Number Placeholder 5">
            <a:extLst>
              <a:ext uri="{FF2B5EF4-FFF2-40B4-BE49-F238E27FC236}">
                <a16:creationId xmlns:a16="http://schemas.microsoft.com/office/drawing/2014/main" id="{966D56BE-9265-4448-927D-6C2385056E16}"/>
              </a:ext>
            </a:extLst>
          </p:cNvPr>
          <p:cNvSpPr txBox="1">
            <a:spLocks/>
          </p:cNvSpPr>
          <p:nvPr/>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01076F97-22D5-48CC-86A1-360B7A49AFE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Tree>
    <p:extLst>
      <p:ext uri="{BB962C8B-B14F-4D97-AF65-F5344CB8AC3E}">
        <p14:creationId xmlns:p14="http://schemas.microsoft.com/office/powerpoint/2010/main" val="191931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Box 28">
            <a:extLst>
              <a:ext uri="{FF2B5EF4-FFF2-40B4-BE49-F238E27FC236}">
                <a16:creationId xmlns:a16="http://schemas.microsoft.com/office/drawing/2014/main" id="{A70DEE79-DF7B-465A-8433-170A49ABF6F9}"/>
              </a:ext>
            </a:extLst>
          </p:cNvPr>
          <p:cNvSpPr txBox="1"/>
          <p:nvPr/>
        </p:nvSpPr>
        <p:spPr>
          <a:xfrm>
            <a:off x="2893483" y="6449088"/>
            <a:ext cx="8182731" cy="261610"/>
          </a:xfrm>
          <a:prstGeom prst="rect">
            <a:avLst/>
          </a:prstGeom>
          <a:noFill/>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entury Gothic"/>
                <a:ea typeface="+mn-ea"/>
                <a:cs typeface="+mn-cs"/>
              </a:rPr>
              <a:t>Introduction to Reservoirs: Where Germs Live | Session 3: Body and Healthcare Environment Reservoirs: Synthesis</a:t>
            </a:r>
          </a:p>
        </p:txBody>
      </p:sp>
      <p:sp>
        <p:nvSpPr>
          <p:cNvPr id="32" name="Slide Number Placeholder 5">
            <a:extLst>
              <a:ext uri="{FF2B5EF4-FFF2-40B4-BE49-F238E27FC236}">
                <a16:creationId xmlns:a16="http://schemas.microsoft.com/office/drawing/2014/main" id="{966D56BE-9265-4448-927D-6C2385056E16}"/>
              </a:ext>
            </a:extLst>
          </p:cNvPr>
          <p:cNvSpPr txBox="1">
            <a:spLocks/>
          </p:cNvSpPr>
          <p:nvPr/>
        </p:nvSpPr>
        <p:spPr>
          <a:xfrm>
            <a:off x="11353800" y="6449088"/>
            <a:ext cx="620486" cy="27699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01076F97-22D5-48CC-86A1-360B7A49AFE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65893" y="5967785"/>
            <a:ext cx="2161697" cy="811200"/>
          </a:xfrm>
          <a:prstGeom prst="rect">
            <a:avLst/>
          </a:prstGeom>
        </p:spPr>
      </p:pic>
    </p:spTree>
    <p:extLst>
      <p:ext uri="{BB962C8B-B14F-4D97-AF65-F5344CB8AC3E}">
        <p14:creationId xmlns:p14="http://schemas.microsoft.com/office/powerpoint/2010/main" val="159079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dt="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www.osha.gov/laws-regs/regulations/standardnumber/1910/1910.134"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0.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1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1.xml"/><Relationship Id="rId1" Type="http://schemas.openxmlformats.org/officeDocument/2006/relationships/tags" Target="../tags/tag16.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xml"/><Relationship Id="rId1" Type="http://schemas.openxmlformats.org/officeDocument/2006/relationships/tags" Target="../tags/tag1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18.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9.xml"/><Relationship Id="rId1" Type="http://schemas.openxmlformats.org/officeDocument/2006/relationships/tags" Target="../tags/tag19.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tags" Target="../tags/tag20.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tags" Target="../tags/tag21.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tags" Target="../tags/tag2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ags" Target="../tags/tag23.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24.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ags" Target="../tags/tag25.xml"/><Relationship Id="rId5" Type="http://schemas.openxmlformats.org/officeDocument/2006/relationships/image" Target="../media/image8.sv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tags" Target="../tags/tag26.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3.xml"/><Relationship Id="rId1" Type="http://schemas.openxmlformats.org/officeDocument/2006/relationships/tags" Target="../tags/tag2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0.xml"/><Relationship Id="rId1" Type="http://schemas.openxmlformats.org/officeDocument/2006/relationships/tags" Target="../tags/tag28.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8.xml"/><Relationship Id="rId1" Type="http://schemas.openxmlformats.org/officeDocument/2006/relationships/tags" Target="../tags/tag29.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5.xml"/><Relationship Id="rId1" Type="http://schemas.openxmlformats.org/officeDocument/2006/relationships/tags" Target="../tags/tag3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playlist?list=PLvrp9iOILTQZQGtDnSDGViKDdRtIc13VX" TargetMode="External"/><Relationship Id="rId3" Type="http://schemas.openxmlformats.org/officeDocument/2006/relationships/notesSlide" Target="../notesSlides/notesSlide33.xml"/><Relationship Id="rId7" Type="http://schemas.openxmlformats.org/officeDocument/2006/relationships/hyperlink" Target="https://twitter.com/CDC_Firstline" TargetMode="External"/><Relationship Id="rId2" Type="http://schemas.openxmlformats.org/officeDocument/2006/relationships/slideLayout" Target="../slideLayouts/slideLayout36.xml"/><Relationship Id="rId1" Type="http://schemas.openxmlformats.org/officeDocument/2006/relationships/tags" Target="../tags/tag32.xml"/><Relationship Id="rId6" Type="http://schemas.openxmlformats.org/officeDocument/2006/relationships/hyperlink" Target="https://www.facebook.com/CDCProjectFirstline" TargetMode="External"/><Relationship Id="rId5" Type="http://schemas.openxmlformats.org/officeDocument/2006/relationships/hyperlink" Target="https://www.cdc.gov/infectioncontrol/projectfirstline/index.html" TargetMode="External"/><Relationship Id="rId10" Type="http://schemas.openxmlformats.org/officeDocument/2006/relationships/hyperlink" Target="https://www.cdc.gov/infectioncontrol/pdf/projectfirstline/TTK-ParticipantFeedback-508.pdf" TargetMode="External"/><Relationship Id="rId4" Type="http://schemas.openxmlformats.org/officeDocument/2006/relationships/image" Target="../media/image56.jpeg"/><Relationship Id="rId9" Type="http://schemas.openxmlformats.org/officeDocument/2006/relationships/hyperlink" Target="https://tools.cdc.gov/campaignproxyservice/subscriptions.aspx?topic_id=USCDC_2104"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ashe.org/sites/default/files/ashe/CDCfullbookDIGITAL.pdf" TargetMode="External"/><Relationship Id="rId3" Type="http://schemas.openxmlformats.org/officeDocument/2006/relationships/hyperlink" Target="https://www.naccho.org/uploads/downloadable-resources/Programs/Community-Health/Project-Firstline/Environmental-Rounds-Worksheet-for-IPC-in-LTCF.pdf" TargetMode="External"/><Relationship Id="rId7" Type="http://schemas.openxmlformats.org/officeDocument/2006/relationships/hyperlink" Target="https://www.cdc.gov/hai/toolkits/appendices-evaluating-environ-cleaning.html" TargetMode="External"/><Relationship Id="rId2" Type="http://schemas.openxmlformats.org/officeDocument/2006/relationships/hyperlink" Target="https://icap.nebraskamed.com/wp-content/uploads/sites/2/2017/09/Environment_Checklist.pdf" TargetMode="External"/><Relationship Id="rId1" Type="http://schemas.openxmlformats.org/officeDocument/2006/relationships/slideLayout" Target="../slideLayouts/slideLayout36.xml"/><Relationship Id="rId6" Type="http://schemas.openxmlformats.org/officeDocument/2006/relationships/hyperlink" Target="https://www.cdc.gov/hai/pdfs/resource-limited/environmental-cleaning-RLS-H.pdf" TargetMode="External"/><Relationship Id="rId5" Type="http://schemas.openxmlformats.org/officeDocument/2006/relationships/hyperlink" Target="https://www.cdc.gov/infectioncontrol/pdf/guidelines/environmental-guidelines-P.pdf" TargetMode="External"/><Relationship Id="rId4" Type="http://schemas.openxmlformats.org/officeDocument/2006/relationships/hyperlink" Target="https://innovateipc.org/wp-content/uploads/2024/01/EOC-tool.ae_.fillable.pdf"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8.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D1D0-0187-40F6-85A4-6A5E603616C3}"/>
              </a:ext>
            </a:extLst>
          </p:cNvPr>
          <p:cNvSpPr>
            <a:spLocks noGrp="1"/>
          </p:cNvSpPr>
          <p:nvPr>
            <p:ph type="ctrTitle"/>
          </p:nvPr>
        </p:nvSpPr>
        <p:spPr/>
        <p:txBody>
          <a:bodyPr anchor="t">
            <a:normAutofit/>
          </a:bodyPr>
          <a:lstStyle/>
          <a:p>
            <a:r>
              <a:rPr lang="en-US" dirty="0"/>
              <a:t>Body Reservoirs</a:t>
            </a:r>
          </a:p>
        </p:txBody>
      </p:sp>
      <p:sp>
        <p:nvSpPr>
          <p:cNvPr id="9" name="Text Placeholder 8">
            <a:extLst>
              <a:ext uri="{FF2B5EF4-FFF2-40B4-BE49-F238E27FC236}">
                <a16:creationId xmlns:a16="http://schemas.microsoft.com/office/drawing/2014/main" id="{7B7468A0-78E2-4E68-BF45-7D2E5F804659}"/>
              </a:ext>
            </a:extLst>
          </p:cNvPr>
          <p:cNvSpPr>
            <a:spLocks noGrp="1"/>
          </p:cNvSpPr>
          <p:nvPr>
            <p:ph type="body" sz="quarter" idx="11"/>
          </p:nvPr>
        </p:nvSpPr>
        <p:spPr/>
        <p:txBody>
          <a:bodyPr>
            <a:normAutofit lnSpcReduction="10000"/>
          </a:bodyPr>
          <a:lstStyle/>
          <a:p>
            <a:r>
              <a:rPr lang="en-US" dirty="0"/>
              <a:t>Introduction to Reservoirs: </a:t>
            </a:r>
            <a:br>
              <a:rPr lang="en-US" dirty="0"/>
            </a:br>
            <a:r>
              <a:rPr lang="en-US" dirty="0"/>
              <a:t>Where Germs Live</a:t>
            </a:r>
          </a:p>
        </p:txBody>
      </p:sp>
      <p:sp>
        <p:nvSpPr>
          <p:cNvPr id="8" name="Text Placeholder 3">
            <a:extLst>
              <a:ext uri="{FF2B5EF4-FFF2-40B4-BE49-F238E27FC236}">
                <a16:creationId xmlns:a16="http://schemas.microsoft.com/office/drawing/2014/main" id="{56E06EE7-A1AB-4B1A-976C-C3D0B9CB2183}"/>
              </a:ext>
            </a:extLst>
          </p:cNvPr>
          <p:cNvSpPr>
            <a:spLocks noGrp="1"/>
          </p:cNvSpPr>
          <p:nvPr>
            <p:ph type="body" sz="quarter" idx="10"/>
          </p:nvPr>
        </p:nvSpPr>
        <p:spPr>
          <a:xfrm>
            <a:off x="687230" y="1802296"/>
            <a:ext cx="3613150" cy="522465"/>
          </a:xfrm>
        </p:spPr>
        <p:txBody>
          <a:bodyPr/>
          <a:lstStyle/>
          <a:p>
            <a:r>
              <a:rPr lang="en-US" dirty="0">
                <a:solidFill>
                  <a:schemeClr val="tx1"/>
                </a:solidFill>
              </a:rPr>
              <a:t>Session 1</a:t>
            </a:r>
          </a:p>
        </p:txBody>
      </p:sp>
      <p:pic>
        <p:nvPicPr>
          <p:cNvPr id="6" name="Picture 5" descr="Project Firstline logo. &#10;CDC's National Training Collaborative for Healthcare Infection Prevention &amp; Control.">
            <a:extLst>
              <a:ext uri="{FF2B5EF4-FFF2-40B4-BE49-F238E27FC236}">
                <a16:creationId xmlns:a16="http://schemas.microsoft.com/office/drawing/2014/main" id="{CFD93550-DEFD-4F3E-A7B5-6FC87E52C4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344" y="5652304"/>
            <a:ext cx="2678829" cy="1005259"/>
          </a:xfrm>
          <a:prstGeom prst="rect">
            <a:avLst/>
          </a:prstGeom>
        </p:spPr>
      </p:pic>
    </p:spTree>
    <p:custDataLst>
      <p:tags r:id="rId1"/>
    </p:custDataLst>
    <p:extLst>
      <p:ext uri="{BB962C8B-B14F-4D97-AF65-F5344CB8AC3E}">
        <p14:creationId xmlns:p14="http://schemas.microsoft.com/office/powerpoint/2010/main" val="273211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01CE-ABB1-4EE2-AD79-56E0F4861C2C}"/>
              </a:ext>
            </a:extLst>
          </p:cNvPr>
          <p:cNvSpPr>
            <a:spLocks noGrp="1"/>
          </p:cNvSpPr>
          <p:nvPr>
            <p:ph type="title"/>
          </p:nvPr>
        </p:nvSpPr>
        <p:spPr>
          <a:xfrm>
            <a:off x="850605" y="633269"/>
            <a:ext cx="10356111" cy="929211"/>
          </a:xfrm>
        </p:spPr>
        <p:txBody>
          <a:bodyPr anchor="b">
            <a:normAutofit fontScale="90000"/>
          </a:bodyPr>
          <a:lstStyle/>
          <a:p>
            <a:r>
              <a:rPr lang="en-US" dirty="0"/>
              <a:t>Key Takeaways about the Respiratory System Reservoir</a:t>
            </a:r>
          </a:p>
        </p:txBody>
      </p:sp>
      <p:sp>
        <p:nvSpPr>
          <p:cNvPr id="3" name="Content Placeholder 2">
            <a:extLst>
              <a:ext uri="{FF2B5EF4-FFF2-40B4-BE49-F238E27FC236}">
                <a16:creationId xmlns:a16="http://schemas.microsoft.com/office/drawing/2014/main" id="{E12B66D0-B297-427D-8812-A0A487CE838C}"/>
              </a:ext>
            </a:extLst>
          </p:cNvPr>
          <p:cNvSpPr>
            <a:spLocks noGrp="1"/>
          </p:cNvSpPr>
          <p:nvPr>
            <p:ph idx="1"/>
          </p:nvPr>
        </p:nvSpPr>
        <p:spPr>
          <a:xfrm>
            <a:off x="850605" y="1752563"/>
            <a:ext cx="10356111" cy="3055162"/>
          </a:xfrm>
        </p:spPr>
        <p:txBody>
          <a:bodyPr>
            <a:noAutofit/>
          </a:bodyPr>
          <a:lstStyle/>
          <a:p>
            <a:r>
              <a:rPr lang="en-US" dirty="0"/>
              <a:t>Upper airway: Nose, mouth, throat, windpipe</a:t>
            </a:r>
          </a:p>
          <a:p>
            <a:r>
              <a:rPr lang="en-US" dirty="0"/>
              <a:t>Lower airway: Lungs</a:t>
            </a:r>
          </a:p>
          <a:p>
            <a:r>
              <a:rPr lang="en-US" dirty="0"/>
              <a:t>Pathways:</a:t>
            </a:r>
          </a:p>
          <a:p>
            <a:pPr lvl="1"/>
            <a:r>
              <a:rPr lang="en-US" dirty="0"/>
              <a:t>Breathing in</a:t>
            </a:r>
          </a:p>
          <a:p>
            <a:pPr lvl="1"/>
            <a:r>
              <a:rPr lang="en-US" dirty="0"/>
              <a:t>Splashes and sprays</a:t>
            </a:r>
          </a:p>
          <a:p>
            <a:pPr lvl="1"/>
            <a:r>
              <a:rPr lang="en-US" dirty="0"/>
              <a:t>Touch</a:t>
            </a:r>
          </a:p>
        </p:txBody>
      </p:sp>
    </p:spTree>
    <p:custDataLst>
      <p:tags r:id="rId1"/>
    </p:custDataLst>
    <p:extLst>
      <p:ext uri="{BB962C8B-B14F-4D97-AF65-F5344CB8AC3E}">
        <p14:creationId xmlns:p14="http://schemas.microsoft.com/office/powerpoint/2010/main" val="272159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82D4-73A6-9320-8D63-6EFAE38C8AD5}"/>
              </a:ext>
            </a:extLst>
          </p:cNvPr>
          <p:cNvSpPr>
            <a:spLocks noGrp="1"/>
          </p:cNvSpPr>
          <p:nvPr>
            <p:ph type="title"/>
          </p:nvPr>
        </p:nvSpPr>
        <p:spPr>
          <a:xfrm>
            <a:off x="850605" y="633269"/>
            <a:ext cx="4073820" cy="1595581"/>
          </a:xfrm>
        </p:spPr>
        <p:txBody>
          <a:bodyPr/>
          <a:lstStyle/>
          <a:p>
            <a:r>
              <a:rPr lang="en-US" sz="4400" dirty="0"/>
              <a:t>Additional PFL Resource</a:t>
            </a:r>
          </a:p>
        </p:txBody>
      </p:sp>
      <p:pic>
        <p:nvPicPr>
          <p:cNvPr id="4" name="Content Placeholder 3">
            <a:extLst>
              <a:ext uri="{FF2B5EF4-FFF2-40B4-BE49-F238E27FC236}">
                <a16:creationId xmlns:a16="http://schemas.microsoft.com/office/drawing/2014/main" id="{2D081419-B1A6-AF52-AB74-6EAF021E3BC9}"/>
              </a:ext>
            </a:extLst>
          </p:cNvPr>
          <p:cNvPicPr>
            <a:picLocks noGrp="1" noChangeAspect="1"/>
          </p:cNvPicPr>
          <p:nvPr>
            <p:ph idx="1"/>
          </p:nvPr>
        </p:nvPicPr>
        <p:blipFill>
          <a:blip r:embed="rId2"/>
          <a:stretch>
            <a:fillRect/>
          </a:stretch>
        </p:blipFill>
        <p:spPr>
          <a:xfrm>
            <a:off x="5638801" y="249883"/>
            <a:ext cx="5476874" cy="5473110"/>
          </a:xfrm>
          <a:prstGeom prst="rect">
            <a:avLst/>
          </a:prstGeom>
        </p:spPr>
      </p:pic>
    </p:spTree>
    <p:extLst>
      <p:ext uri="{BB962C8B-B14F-4D97-AF65-F5344CB8AC3E}">
        <p14:creationId xmlns:p14="http://schemas.microsoft.com/office/powerpoint/2010/main" val="682202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62CD8-EA0D-C420-5B23-4FEA8DC5E75B}"/>
              </a:ext>
            </a:extLst>
          </p:cNvPr>
          <p:cNvSpPr>
            <a:spLocks noGrp="1"/>
          </p:cNvSpPr>
          <p:nvPr>
            <p:ph type="title"/>
          </p:nvPr>
        </p:nvSpPr>
        <p:spPr>
          <a:xfrm>
            <a:off x="838200" y="633762"/>
            <a:ext cx="10515600" cy="702457"/>
          </a:xfrm>
        </p:spPr>
        <p:txBody>
          <a:bodyPr anchor="t">
            <a:normAutofit/>
          </a:bodyPr>
          <a:lstStyle/>
          <a:p>
            <a:r>
              <a:rPr lang="en-US" dirty="0"/>
              <a:t>Respiratory Plan (OSHA) / N95 Respirator Use</a:t>
            </a:r>
          </a:p>
        </p:txBody>
      </p:sp>
      <p:sp>
        <p:nvSpPr>
          <p:cNvPr id="3" name="Content Placeholder 2">
            <a:extLst>
              <a:ext uri="{FF2B5EF4-FFF2-40B4-BE49-F238E27FC236}">
                <a16:creationId xmlns:a16="http://schemas.microsoft.com/office/drawing/2014/main" id="{4BF425D2-074E-A6E0-DFB9-C172444C70B1}"/>
              </a:ext>
            </a:extLst>
          </p:cNvPr>
          <p:cNvSpPr>
            <a:spLocks noGrp="1"/>
          </p:cNvSpPr>
          <p:nvPr>
            <p:ph sz="half" idx="1"/>
          </p:nvPr>
        </p:nvSpPr>
        <p:spPr>
          <a:xfrm>
            <a:off x="838200" y="1587501"/>
            <a:ext cx="5181600" cy="4279900"/>
          </a:xfrm>
        </p:spPr>
        <p:txBody>
          <a:bodyPr>
            <a:normAutofit/>
          </a:bodyPr>
          <a:lstStyle/>
          <a:p>
            <a:r>
              <a:rPr lang="en-US" sz="2000" dirty="0"/>
              <a:t>1910.134 Regulation </a:t>
            </a:r>
          </a:p>
          <a:p>
            <a:r>
              <a:rPr lang="en-US" sz="2000" dirty="0"/>
              <a:t>In any workplace where respirators are necessary to protect the health of the employee or whenever respirators are required by the employer, the employer shall establish and implement a written respiratory protection program with worksite-specific procedures. </a:t>
            </a:r>
          </a:p>
          <a:p>
            <a:r>
              <a:rPr lang="en-US" sz="2000" dirty="0">
                <a:hlinkClick r:id="rId3"/>
              </a:rPr>
              <a:t>https://www.osha.gov/laws-regs/regulations/standardnumber/1910/1910.134</a:t>
            </a:r>
            <a:r>
              <a:rPr lang="en-US" sz="2000" dirty="0"/>
              <a:t> </a:t>
            </a:r>
          </a:p>
          <a:p>
            <a:endParaRPr lang="en-US" sz="2000" dirty="0"/>
          </a:p>
        </p:txBody>
      </p:sp>
      <p:pic>
        <p:nvPicPr>
          <p:cNvPr id="5" name="Picture 4">
            <a:extLst>
              <a:ext uri="{FF2B5EF4-FFF2-40B4-BE49-F238E27FC236}">
                <a16:creationId xmlns:a16="http://schemas.microsoft.com/office/drawing/2014/main" id="{29EA9EDC-9490-1148-F7A5-B8E2A6E2C40B}"/>
              </a:ext>
            </a:extLst>
          </p:cNvPr>
          <p:cNvPicPr>
            <a:picLocks noChangeAspect="1"/>
          </p:cNvPicPr>
          <p:nvPr/>
        </p:nvPicPr>
        <p:blipFill>
          <a:blip r:embed="rId4"/>
          <a:stretch>
            <a:fillRect/>
          </a:stretch>
        </p:blipFill>
        <p:spPr>
          <a:xfrm>
            <a:off x="6172200" y="2328419"/>
            <a:ext cx="5181600" cy="2798063"/>
          </a:xfrm>
          <a:prstGeom prst="rect">
            <a:avLst/>
          </a:prstGeom>
          <a:noFill/>
        </p:spPr>
      </p:pic>
    </p:spTree>
    <p:extLst>
      <p:ext uri="{BB962C8B-B14F-4D97-AF65-F5344CB8AC3E}">
        <p14:creationId xmlns:p14="http://schemas.microsoft.com/office/powerpoint/2010/main" val="382098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4A19F-5246-C14B-91B9-5B2DB982600E}"/>
              </a:ext>
            </a:extLst>
          </p:cNvPr>
          <p:cNvSpPr>
            <a:spLocks noGrp="1"/>
          </p:cNvSpPr>
          <p:nvPr>
            <p:ph type="title"/>
          </p:nvPr>
        </p:nvSpPr>
        <p:spPr>
          <a:xfrm>
            <a:off x="838200" y="456489"/>
            <a:ext cx="10515600" cy="702457"/>
          </a:xfrm>
        </p:spPr>
        <p:txBody>
          <a:bodyPr/>
          <a:lstStyle/>
          <a:p>
            <a:r>
              <a:rPr lang="en-US" dirty="0"/>
              <a:t>Blood</a:t>
            </a:r>
          </a:p>
        </p:txBody>
      </p:sp>
    </p:spTree>
    <p:custDataLst>
      <p:tags r:id="rId1"/>
    </p:custDataLst>
    <p:extLst>
      <p:ext uri="{BB962C8B-B14F-4D97-AF65-F5344CB8AC3E}">
        <p14:creationId xmlns:p14="http://schemas.microsoft.com/office/powerpoint/2010/main" val="160219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01CE-ABB1-4EE2-AD79-56E0F4861C2C}"/>
              </a:ext>
            </a:extLst>
          </p:cNvPr>
          <p:cNvSpPr>
            <a:spLocks noGrp="1"/>
          </p:cNvSpPr>
          <p:nvPr>
            <p:ph type="title"/>
          </p:nvPr>
        </p:nvSpPr>
        <p:spPr>
          <a:xfrm>
            <a:off x="850605" y="633269"/>
            <a:ext cx="10356111" cy="929211"/>
          </a:xfrm>
        </p:spPr>
        <p:txBody>
          <a:bodyPr anchor="t">
            <a:normAutofit fontScale="90000"/>
          </a:bodyPr>
          <a:lstStyle/>
          <a:p>
            <a:br>
              <a:rPr lang="en-US" dirty="0"/>
            </a:br>
            <a:r>
              <a:rPr lang="en-US" dirty="0"/>
              <a:t>Key Takeaways about the Blood Reservoir</a:t>
            </a:r>
          </a:p>
        </p:txBody>
      </p:sp>
      <p:sp>
        <p:nvSpPr>
          <p:cNvPr id="3" name="Content Placeholder 2">
            <a:extLst>
              <a:ext uri="{FF2B5EF4-FFF2-40B4-BE49-F238E27FC236}">
                <a16:creationId xmlns:a16="http://schemas.microsoft.com/office/drawing/2014/main" id="{E12B66D0-B297-427D-8812-A0A487CE838C}"/>
              </a:ext>
            </a:extLst>
          </p:cNvPr>
          <p:cNvSpPr>
            <a:spLocks noGrp="1"/>
          </p:cNvSpPr>
          <p:nvPr>
            <p:ph idx="1"/>
          </p:nvPr>
        </p:nvSpPr>
        <p:spPr>
          <a:xfrm>
            <a:off x="850605" y="1752563"/>
            <a:ext cx="10356111" cy="3055162"/>
          </a:xfrm>
        </p:spPr>
        <p:txBody>
          <a:bodyPr>
            <a:noAutofit/>
          </a:bodyPr>
          <a:lstStyle/>
          <a:p>
            <a:r>
              <a:rPr lang="en-US" dirty="0"/>
              <a:t>Blood is not supposed to have germs in it.</a:t>
            </a:r>
          </a:p>
          <a:p>
            <a:r>
              <a:rPr lang="en-US" dirty="0"/>
              <a:t>Some viruses cause infections that release virus into the blood. If a person is infected and untreated, blood can then spread the virus to other people.</a:t>
            </a:r>
          </a:p>
          <a:p>
            <a:r>
              <a:rPr lang="en-US" dirty="0"/>
              <a:t>Pathways:</a:t>
            </a:r>
          </a:p>
          <a:p>
            <a:pPr lvl="1"/>
            <a:r>
              <a:rPr lang="en-US" dirty="0"/>
              <a:t>Breaking down or bypassing the body’s defenses</a:t>
            </a:r>
          </a:p>
          <a:p>
            <a:pPr lvl="1"/>
            <a:r>
              <a:rPr lang="en-US" dirty="0"/>
              <a:t>Splashes and sprays</a:t>
            </a:r>
          </a:p>
          <a:p>
            <a:pPr lvl="1"/>
            <a:r>
              <a:rPr lang="en-US" dirty="0"/>
              <a:t>Touch</a:t>
            </a:r>
          </a:p>
        </p:txBody>
      </p:sp>
    </p:spTree>
    <p:custDataLst>
      <p:tags r:id="rId1"/>
    </p:custDataLst>
    <p:extLst>
      <p:ext uri="{BB962C8B-B14F-4D97-AF65-F5344CB8AC3E}">
        <p14:creationId xmlns:p14="http://schemas.microsoft.com/office/powerpoint/2010/main" val="21663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C38A4-6E9A-2C74-DD93-7C9AB232DC96}"/>
              </a:ext>
            </a:extLst>
          </p:cNvPr>
          <p:cNvSpPr>
            <a:spLocks noGrp="1"/>
          </p:cNvSpPr>
          <p:nvPr>
            <p:ph type="title"/>
          </p:nvPr>
        </p:nvSpPr>
        <p:spPr>
          <a:xfrm>
            <a:off x="647683" y="466582"/>
            <a:ext cx="5800299" cy="568322"/>
          </a:xfrm>
        </p:spPr>
        <p:txBody>
          <a:bodyPr/>
          <a:lstStyle/>
          <a:p>
            <a:r>
              <a:rPr lang="en-US" dirty="0"/>
              <a:t>Additional ICAP Notes (BBP)</a:t>
            </a:r>
          </a:p>
        </p:txBody>
      </p:sp>
      <p:pic>
        <p:nvPicPr>
          <p:cNvPr id="4" name="Content Placeholder 3">
            <a:extLst>
              <a:ext uri="{FF2B5EF4-FFF2-40B4-BE49-F238E27FC236}">
                <a16:creationId xmlns:a16="http://schemas.microsoft.com/office/drawing/2014/main" id="{1FB493C0-6DD0-D4A8-896D-B9FFFDDA7D80}"/>
              </a:ext>
            </a:extLst>
          </p:cNvPr>
          <p:cNvPicPr>
            <a:picLocks noGrp="1" noChangeAspect="1"/>
          </p:cNvPicPr>
          <p:nvPr>
            <p:ph idx="1"/>
          </p:nvPr>
        </p:nvPicPr>
        <p:blipFill>
          <a:blip r:embed="rId2"/>
          <a:stretch>
            <a:fillRect/>
          </a:stretch>
        </p:blipFill>
        <p:spPr>
          <a:xfrm>
            <a:off x="647683" y="1034904"/>
            <a:ext cx="6191446" cy="4603896"/>
          </a:xfrm>
          <a:prstGeom prst="rect">
            <a:avLst/>
          </a:prstGeom>
        </p:spPr>
      </p:pic>
    </p:spTree>
    <p:extLst>
      <p:ext uri="{BB962C8B-B14F-4D97-AF65-F5344CB8AC3E}">
        <p14:creationId xmlns:p14="http://schemas.microsoft.com/office/powerpoint/2010/main" val="835363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31F05-CCD6-1C42-1DC6-A1885078DAB4}"/>
              </a:ext>
            </a:extLst>
          </p:cNvPr>
          <p:cNvSpPr>
            <a:spLocks noGrp="1"/>
          </p:cNvSpPr>
          <p:nvPr>
            <p:ph type="title"/>
          </p:nvPr>
        </p:nvSpPr>
        <p:spPr/>
        <p:txBody>
          <a:bodyPr/>
          <a:lstStyle/>
          <a:p>
            <a:r>
              <a:rPr lang="en-US" dirty="0"/>
              <a:t>Additional ICAP Notes (BBP) </a:t>
            </a:r>
          </a:p>
        </p:txBody>
      </p:sp>
      <p:pic>
        <p:nvPicPr>
          <p:cNvPr id="5" name="Content Placeholder 4">
            <a:extLst>
              <a:ext uri="{FF2B5EF4-FFF2-40B4-BE49-F238E27FC236}">
                <a16:creationId xmlns:a16="http://schemas.microsoft.com/office/drawing/2014/main" id="{FB2C6BD6-41A1-CDD0-3FD2-A714758C9080}"/>
              </a:ext>
            </a:extLst>
          </p:cNvPr>
          <p:cNvPicPr>
            <a:picLocks noGrp="1" noChangeAspect="1"/>
          </p:cNvPicPr>
          <p:nvPr>
            <p:ph sz="half" idx="1"/>
          </p:nvPr>
        </p:nvPicPr>
        <p:blipFill>
          <a:blip r:embed="rId2"/>
          <a:stretch>
            <a:fillRect/>
          </a:stretch>
        </p:blipFill>
        <p:spPr>
          <a:xfrm>
            <a:off x="262870" y="1587501"/>
            <a:ext cx="5756930" cy="3824533"/>
          </a:xfrm>
          <a:prstGeom prst="rect">
            <a:avLst/>
          </a:prstGeom>
        </p:spPr>
      </p:pic>
      <p:pic>
        <p:nvPicPr>
          <p:cNvPr id="6" name="Content Placeholder 5">
            <a:extLst>
              <a:ext uri="{FF2B5EF4-FFF2-40B4-BE49-F238E27FC236}">
                <a16:creationId xmlns:a16="http://schemas.microsoft.com/office/drawing/2014/main" id="{C1E3CAFE-8BE7-2572-8364-60E076D7DC4F}"/>
              </a:ext>
            </a:extLst>
          </p:cNvPr>
          <p:cNvPicPr>
            <a:picLocks noGrp="1" noChangeAspect="1"/>
          </p:cNvPicPr>
          <p:nvPr>
            <p:ph sz="half" idx="2"/>
          </p:nvPr>
        </p:nvPicPr>
        <p:blipFill>
          <a:blip r:embed="rId3"/>
          <a:stretch>
            <a:fillRect/>
          </a:stretch>
        </p:blipFill>
        <p:spPr>
          <a:xfrm>
            <a:off x="6172200" y="1783080"/>
            <a:ext cx="5713964" cy="3557309"/>
          </a:xfrm>
          <a:prstGeom prst="rect">
            <a:avLst/>
          </a:prstGeom>
        </p:spPr>
      </p:pic>
    </p:spTree>
    <p:extLst>
      <p:ext uri="{BB962C8B-B14F-4D97-AF65-F5344CB8AC3E}">
        <p14:creationId xmlns:p14="http://schemas.microsoft.com/office/powerpoint/2010/main" val="189862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01CE-ABB1-4EE2-AD79-56E0F4861C2C}"/>
              </a:ext>
            </a:extLst>
          </p:cNvPr>
          <p:cNvSpPr>
            <a:spLocks noGrp="1"/>
          </p:cNvSpPr>
          <p:nvPr>
            <p:ph type="title"/>
          </p:nvPr>
        </p:nvSpPr>
        <p:spPr>
          <a:xfrm>
            <a:off x="850605" y="633269"/>
            <a:ext cx="10356111" cy="929211"/>
          </a:xfrm>
        </p:spPr>
        <p:txBody>
          <a:bodyPr anchor="t">
            <a:normAutofit/>
          </a:bodyPr>
          <a:lstStyle/>
          <a:p>
            <a:r>
              <a:rPr lang="en-US" dirty="0"/>
              <a:t>Key Takeaways</a:t>
            </a:r>
          </a:p>
        </p:txBody>
      </p:sp>
      <p:sp>
        <p:nvSpPr>
          <p:cNvPr id="3" name="Content Placeholder 2">
            <a:extLst>
              <a:ext uri="{FF2B5EF4-FFF2-40B4-BE49-F238E27FC236}">
                <a16:creationId xmlns:a16="http://schemas.microsoft.com/office/drawing/2014/main" id="{E12B66D0-B297-427D-8812-A0A487CE838C}"/>
              </a:ext>
            </a:extLst>
          </p:cNvPr>
          <p:cNvSpPr>
            <a:spLocks noGrp="1"/>
          </p:cNvSpPr>
          <p:nvPr>
            <p:ph idx="1"/>
          </p:nvPr>
        </p:nvSpPr>
        <p:spPr>
          <a:xfrm>
            <a:off x="850605" y="1752563"/>
            <a:ext cx="10356111" cy="3055162"/>
          </a:xfrm>
        </p:spPr>
        <p:txBody>
          <a:bodyPr>
            <a:noAutofit/>
          </a:bodyPr>
          <a:lstStyle/>
          <a:p>
            <a:r>
              <a:rPr lang="en-US" dirty="0"/>
              <a:t>”Reservoirs” are the places on and in our bodies and in the environment where germs live. Germs frequently spread between and among these reservoirs.</a:t>
            </a:r>
          </a:p>
          <a:p>
            <a:r>
              <a:rPr lang="en-US" dirty="0"/>
              <a:t>Four reservoirs in the human body that are important for infection control are the skin; the gastrointestinal (GI) system or “gut”; the respiratory system; and blood.</a:t>
            </a:r>
          </a:p>
          <a:p>
            <a:r>
              <a:rPr lang="en-US" dirty="0"/>
              <a:t>Understanding where germs live helps us recognize where there is risk for them to be spread, and why infection control actions work to stop them from spreading and making people sick.</a:t>
            </a:r>
          </a:p>
        </p:txBody>
      </p:sp>
    </p:spTree>
    <p:custDataLst>
      <p:tags r:id="rId1"/>
    </p:custDataLst>
    <p:extLst>
      <p:ext uri="{BB962C8B-B14F-4D97-AF65-F5344CB8AC3E}">
        <p14:creationId xmlns:p14="http://schemas.microsoft.com/office/powerpoint/2010/main" val="25193945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0FF78-EDEC-DE44-93B7-4654E2437DB6}"/>
              </a:ext>
            </a:extLst>
          </p:cNvPr>
          <p:cNvSpPr>
            <a:spLocks noGrp="1"/>
          </p:cNvSpPr>
          <p:nvPr>
            <p:ph type="title"/>
          </p:nvPr>
        </p:nvSpPr>
        <p:spPr>
          <a:xfrm>
            <a:off x="1068314" y="151135"/>
            <a:ext cx="5636526" cy="1622431"/>
          </a:xfrm>
        </p:spPr>
        <p:txBody>
          <a:bodyPr/>
          <a:lstStyle/>
          <a:p>
            <a:r>
              <a:rPr lang="en-US" dirty="0"/>
              <a:t>Discussion</a:t>
            </a:r>
          </a:p>
        </p:txBody>
      </p:sp>
      <p:sp>
        <p:nvSpPr>
          <p:cNvPr id="5" name="Content Placeholder 4">
            <a:extLst>
              <a:ext uri="{FF2B5EF4-FFF2-40B4-BE49-F238E27FC236}">
                <a16:creationId xmlns:a16="http://schemas.microsoft.com/office/drawing/2014/main" id="{E2063D8C-F47D-AF42-9A4F-B6B68CEE6183}"/>
              </a:ext>
            </a:extLst>
          </p:cNvPr>
          <p:cNvSpPr>
            <a:spLocks noGrp="1"/>
          </p:cNvSpPr>
          <p:nvPr>
            <p:ph idx="1"/>
          </p:nvPr>
        </p:nvSpPr>
        <p:spPr>
          <a:xfrm>
            <a:off x="1068314" y="2179077"/>
            <a:ext cx="5636527" cy="2610566"/>
          </a:xfrm>
        </p:spPr>
        <p:txBody>
          <a:bodyPr/>
          <a:lstStyle/>
          <a:p>
            <a:pPr marL="0" indent="0">
              <a:lnSpc>
                <a:spcPct val="100000"/>
              </a:lnSpc>
              <a:buNone/>
            </a:pPr>
            <a:r>
              <a:rPr lang="en-US" sz="2700" dirty="0"/>
              <a:t>What is one important thing about EACH reservoir that a new colleague should know to prevent the spread of germs? Why?</a:t>
            </a:r>
          </a:p>
        </p:txBody>
      </p:sp>
    </p:spTree>
    <p:custDataLst>
      <p:tags r:id="rId1"/>
    </p:custDataLst>
    <p:extLst>
      <p:ext uri="{BB962C8B-B14F-4D97-AF65-F5344CB8AC3E}">
        <p14:creationId xmlns:p14="http://schemas.microsoft.com/office/powerpoint/2010/main" val="27758011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84A3-7FBE-48B8-98EA-C72ADD915C61}"/>
              </a:ext>
            </a:extLst>
          </p:cNvPr>
          <p:cNvSpPr>
            <a:spLocks noGrp="1"/>
          </p:cNvSpPr>
          <p:nvPr>
            <p:ph type="title"/>
          </p:nvPr>
        </p:nvSpPr>
        <p:spPr>
          <a:xfrm>
            <a:off x="1119115" y="1996868"/>
            <a:ext cx="5636526" cy="1622431"/>
          </a:xfrm>
        </p:spPr>
        <p:txBody>
          <a:bodyPr anchor="b">
            <a:normAutofit/>
          </a:bodyPr>
          <a:lstStyle/>
          <a:p>
            <a:r>
              <a:rPr lang="en-US" dirty="0"/>
              <a:t>Questions</a:t>
            </a:r>
          </a:p>
        </p:txBody>
      </p:sp>
    </p:spTree>
    <p:custDataLst>
      <p:tags r:id="rId1"/>
    </p:custDataLst>
    <p:extLst>
      <p:ext uri="{BB962C8B-B14F-4D97-AF65-F5344CB8AC3E}">
        <p14:creationId xmlns:p14="http://schemas.microsoft.com/office/powerpoint/2010/main" val="28920342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2634-5472-4514-B187-6E3EDBB5CD12}"/>
              </a:ext>
            </a:extLst>
          </p:cNvPr>
          <p:cNvSpPr>
            <a:spLocks noGrp="1"/>
          </p:cNvSpPr>
          <p:nvPr>
            <p:ph type="title"/>
          </p:nvPr>
        </p:nvSpPr>
        <p:spPr>
          <a:xfrm>
            <a:off x="1119188" y="1257300"/>
            <a:ext cx="6287452" cy="479987"/>
          </a:xfrm>
        </p:spPr>
        <p:txBody>
          <a:bodyPr anchor="t">
            <a:noAutofit/>
          </a:bodyPr>
          <a:lstStyle/>
          <a:p>
            <a:r>
              <a:rPr lang="en-US" dirty="0"/>
              <a:t>Agenda</a:t>
            </a:r>
          </a:p>
        </p:txBody>
      </p:sp>
      <p:sp>
        <p:nvSpPr>
          <p:cNvPr id="5" name="Rectangle: Rounded Corners 4">
            <a:extLst>
              <a:ext uri="{FF2B5EF4-FFF2-40B4-BE49-F238E27FC236}">
                <a16:creationId xmlns:a16="http://schemas.microsoft.com/office/drawing/2014/main" id="{7DFDB8F1-B870-4616-8021-325820BC6B62}"/>
              </a:ext>
              <a:ext uri="{C183D7F6-B498-43B3-948B-1728B52AA6E4}">
                <adec:decorative xmlns:adec="http://schemas.microsoft.com/office/drawing/2017/decorative" val="1"/>
              </a:ext>
            </a:extLst>
          </p:cNvPr>
          <p:cNvSpPr/>
          <p:nvPr/>
        </p:nvSpPr>
        <p:spPr>
          <a:xfrm>
            <a:off x="1199953" y="793697"/>
            <a:ext cx="1382634" cy="2743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6564C34-1081-4BF9-B0DE-5074BC00D1B3}"/>
              </a:ext>
              <a:ext uri="{C183D7F6-B498-43B3-948B-1728B52AA6E4}">
                <adec:decorative xmlns:adec="http://schemas.microsoft.com/office/drawing/2017/decorative" val="1"/>
              </a:ext>
            </a:extLst>
          </p:cNvPr>
          <p:cNvSpPr/>
          <p:nvPr/>
        </p:nvSpPr>
        <p:spPr>
          <a:xfrm>
            <a:off x="1248334" y="1737287"/>
            <a:ext cx="5671579"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4B870E8-6795-46F7-99C1-C2401FCF44D6}"/>
              </a:ext>
            </a:extLst>
          </p:cNvPr>
          <p:cNvSpPr txBox="1"/>
          <p:nvPr/>
        </p:nvSpPr>
        <p:spPr>
          <a:xfrm>
            <a:off x="1199954" y="816374"/>
            <a:ext cx="1361232" cy="246221"/>
          </a:xfrm>
          <a:prstGeom prst="rect">
            <a:avLst/>
          </a:prstGeom>
          <a:noFill/>
        </p:spPr>
        <p:txBody>
          <a:bodyPr wrap="square" rtlCol="0">
            <a:spAutoFit/>
          </a:bodyPr>
          <a:lstStyle/>
          <a:p>
            <a:pPr algn="ctr"/>
            <a:r>
              <a:rPr lang="en-US" sz="1000" b="1" spc="50" dirty="0">
                <a:solidFill>
                  <a:schemeClr val="bg1"/>
                </a:solidFill>
                <a:latin typeface="Century Gothic" panose="020B0502020202020204" pitchFamily="34" charset="0"/>
                <a:cs typeface="Poppins Medium" panose="00000600000000000000" pitchFamily="2" charset="0"/>
              </a:rPr>
              <a:t>Welcome</a:t>
            </a:r>
          </a:p>
        </p:txBody>
      </p:sp>
      <p:sp>
        <p:nvSpPr>
          <p:cNvPr id="3" name="Content Placeholder 2">
            <a:extLst>
              <a:ext uri="{FF2B5EF4-FFF2-40B4-BE49-F238E27FC236}">
                <a16:creationId xmlns:a16="http://schemas.microsoft.com/office/drawing/2014/main" id="{9318B743-76B2-4D2C-A334-4F77B160FC11}"/>
              </a:ext>
            </a:extLst>
          </p:cNvPr>
          <p:cNvSpPr>
            <a:spLocks noGrp="1"/>
          </p:cNvSpPr>
          <p:nvPr>
            <p:ph idx="1"/>
          </p:nvPr>
        </p:nvSpPr>
        <p:spPr>
          <a:xfrm>
            <a:off x="1119188" y="1987550"/>
            <a:ext cx="5800725" cy="3248025"/>
          </a:xfrm>
        </p:spPr>
        <p:txBody>
          <a:bodyPr>
            <a:normAutofit lnSpcReduction="10000"/>
          </a:bodyPr>
          <a:lstStyle/>
          <a:p>
            <a:r>
              <a:rPr lang="en-US" dirty="0"/>
              <a:t>Welcome and Introductions</a:t>
            </a:r>
          </a:p>
          <a:p>
            <a:r>
              <a:rPr lang="en-US" dirty="0"/>
              <a:t>Four Body Reservoirs</a:t>
            </a:r>
          </a:p>
          <a:p>
            <a:pPr lvl="1"/>
            <a:r>
              <a:rPr lang="en-US" dirty="0"/>
              <a:t>Discussion</a:t>
            </a:r>
          </a:p>
          <a:p>
            <a:r>
              <a:rPr lang="en-US" dirty="0"/>
              <a:t>Environmental Reservoirs</a:t>
            </a:r>
          </a:p>
          <a:p>
            <a:pPr lvl="1"/>
            <a:r>
              <a:rPr lang="en-US" dirty="0"/>
              <a:t>Discussion</a:t>
            </a:r>
          </a:p>
          <a:p>
            <a:r>
              <a:rPr lang="en-US" dirty="0"/>
              <a:t>Reservoirs Synthesis</a:t>
            </a:r>
          </a:p>
          <a:p>
            <a:pPr lvl="1"/>
            <a:r>
              <a:rPr lang="en-US" dirty="0"/>
              <a:t>Bringing It Together</a:t>
            </a:r>
          </a:p>
          <a:p>
            <a:r>
              <a:rPr lang="en-US" dirty="0"/>
              <a:t>Conclusion</a:t>
            </a:r>
          </a:p>
        </p:txBody>
      </p:sp>
    </p:spTree>
    <p:custDataLst>
      <p:tags r:id="rId1"/>
    </p:custDataLst>
    <p:extLst>
      <p:ext uri="{BB962C8B-B14F-4D97-AF65-F5344CB8AC3E}">
        <p14:creationId xmlns:p14="http://schemas.microsoft.com/office/powerpoint/2010/main" val="33401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D1D0-0187-40F6-85A4-6A5E603616C3}"/>
              </a:ext>
            </a:extLst>
          </p:cNvPr>
          <p:cNvSpPr>
            <a:spLocks noGrp="1"/>
          </p:cNvSpPr>
          <p:nvPr>
            <p:ph type="ctrTitle"/>
          </p:nvPr>
        </p:nvSpPr>
        <p:spPr/>
        <p:txBody>
          <a:bodyPr anchor="t">
            <a:normAutofit/>
          </a:bodyPr>
          <a:lstStyle/>
          <a:p>
            <a:r>
              <a:rPr lang="en-US" dirty="0"/>
              <a:t>Healthcare Environment Reservoirs</a:t>
            </a:r>
          </a:p>
        </p:txBody>
      </p:sp>
      <p:sp>
        <p:nvSpPr>
          <p:cNvPr id="9" name="Text Placeholder 8">
            <a:extLst>
              <a:ext uri="{FF2B5EF4-FFF2-40B4-BE49-F238E27FC236}">
                <a16:creationId xmlns:a16="http://schemas.microsoft.com/office/drawing/2014/main" id="{7B7468A0-78E2-4E68-BF45-7D2E5F804659}"/>
              </a:ext>
            </a:extLst>
          </p:cNvPr>
          <p:cNvSpPr>
            <a:spLocks noGrp="1"/>
          </p:cNvSpPr>
          <p:nvPr>
            <p:ph type="body" sz="quarter" idx="11"/>
          </p:nvPr>
        </p:nvSpPr>
        <p:spPr/>
        <p:txBody>
          <a:bodyPr/>
          <a:lstStyle/>
          <a:p>
            <a:r>
              <a:rPr lang="en-US" dirty="0"/>
              <a:t>Introduction to Reservoirs: </a:t>
            </a:r>
            <a:br>
              <a:rPr lang="en-US" dirty="0"/>
            </a:br>
            <a:r>
              <a:rPr lang="en-US" dirty="0"/>
              <a:t>Where Germs Live</a:t>
            </a:r>
          </a:p>
        </p:txBody>
      </p:sp>
      <p:sp>
        <p:nvSpPr>
          <p:cNvPr id="8" name="Text Placeholder 3">
            <a:extLst>
              <a:ext uri="{FF2B5EF4-FFF2-40B4-BE49-F238E27FC236}">
                <a16:creationId xmlns:a16="http://schemas.microsoft.com/office/drawing/2014/main" id="{56E06EE7-A1AB-4B1A-976C-C3D0B9CB2183}"/>
              </a:ext>
            </a:extLst>
          </p:cNvPr>
          <p:cNvSpPr>
            <a:spLocks noGrp="1"/>
          </p:cNvSpPr>
          <p:nvPr>
            <p:ph type="body" sz="quarter" idx="10"/>
          </p:nvPr>
        </p:nvSpPr>
        <p:spPr/>
        <p:txBody>
          <a:bodyPr/>
          <a:lstStyle/>
          <a:p>
            <a:r>
              <a:rPr lang="en-US" dirty="0"/>
              <a:t>Session 2</a:t>
            </a:r>
          </a:p>
        </p:txBody>
      </p:sp>
      <p:pic>
        <p:nvPicPr>
          <p:cNvPr id="5" name="Picture 4" descr="Project Firstline logo. &#10;CDC's National Training Collaborative for Healthcare Infection Prevention &amp; Control.">
            <a:extLst>
              <a:ext uri="{FF2B5EF4-FFF2-40B4-BE49-F238E27FC236}">
                <a16:creationId xmlns:a16="http://schemas.microsoft.com/office/drawing/2014/main" id="{7B5C3762-5E32-42A7-983B-7BF655D7E7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344" y="5652304"/>
            <a:ext cx="2678829" cy="1005259"/>
          </a:xfrm>
          <a:prstGeom prst="rect">
            <a:avLst/>
          </a:prstGeom>
        </p:spPr>
      </p:pic>
    </p:spTree>
    <p:custDataLst>
      <p:tags r:id="rId1"/>
    </p:custDataLst>
    <p:extLst>
      <p:ext uri="{BB962C8B-B14F-4D97-AF65-F5344CB8AC3E}">
        <p14:creationId xmlns:p14="http://schemas.microsoft.com/office/powerpoint/2010/main" val="3632628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C6CA-9EBE-EA4A-A757-F7C729850F95}"/>
              </a:ext>
            </a:extLst>
          </p:cNvPr>
          <p:cNvSpPr>
            <a:spLocks noGrp="1"/>
          </p:cNvSpPr>
          <p:nvPr>
            <p:ph type="title"/>
          </p:nvPr>
        </p:nvSpPr>
        <p:spPr>
          <a:xfrm>
            <a:off x="838200" y="415143"/>
            <a:ext cx="10515600" cy="702457"/>
          </a:xfrm>
        </p:spPr>
        <p:txBody>
          <a:bodyPr/>
          <a:lstStyle/>
          <a:p>
            <a:r>
              <a:rPr lang="en-US" dirty="0"/>
              <a:t>Reservoirs in the Healthcare Environment</a:t>
            </a:r>
          </a:p>
        </p:txBody>
      </p:sp>
      <p:sp>
        <p:nvSpPr>
          <p:cNvPr id="7" name="Rounded Rectangle 6">
            <a:extLst>
              <a:ext uri="{FF2B5EF4-FFF2-40B4-BE49-F238E27FC236}">
                <a16:creationId xmlns:a16="http://schemas.microsoft.com/office/drawing/2014/main" id="{937327FF-3078-EA4F-A412-71CED7F9DB93}"/>
              </a:ext>
              <a:ext uri="{C183D7F6-B498-43B3-948B-1728B52AA6E4}">
                <adec:decorative xmlns:adec="http://schemas.microsoft.com/office/drawing/2017/decorative" val="0"/>
              </a:ext>
            </a:extLst>
          </p:cNvPr>
          <p:cNvSpPr/>
          <p:nvPr/>
        </p:nvSpPr>
        <p:spPr>
          <a:xfrm>
            <a:off x="511956" y="1095986"/>
            <a:ext cx="2795552" cy="4571035"/>
          </a:xfrm>
          <a:prstGeom prst="roundRect">
            <a:avLst>
              <a:gd name="adj" fmla="val 9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Water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Wet Surfaces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Sinks and faucets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Drains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Ice machines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Therapy pools</a:t>
            </a:r>
          </a:p>
        </p:txBody>
      </p:sp>
      <p:sp>
        <p:nvSpPr>
          <p:cNvPr id="8" name="Rounded Rectangle 7">
            <a:extLst>
              <a:ext uri="{FF2B5EF4-FFF2-40B4-BE49-F238E27FC236}">
                <a16:creationId xmlns:a16="http://schemas.microsoft.com/office/drawing/2014/main" id="{71811F63-57DC-C34D-8260-FF4ADFA3E0D1}"/>
              </a:ext>
              <a:ext uri="{C183D7F6-B498-43B3-948B-1728B52AA6E4}">
                <adec:decorative xmlns:adec="http://schemas.microsoft.com/office/drawing/2017/decorative" val="0"/>
              </a:ext>
            </a:extLst>
          </p:cNvPr>
          <p:cNvSpPr/>
          <p:nvPr/>
        </p:nvSpPr>
        <p:spPr>
          <a:xfrm>
            <a:off x="3402048" y="1095986"/>
            <a:ext cx="2795552" cy="4571035"/>
          </a:xfrm>
          <a:prstGeom prst="roundRect">
            <a:avLst>
              <a:gd name="adj" fmla="val 9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Dry Surfaces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Bed rails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Door handles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Countertops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Bed curtains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endParaRPr>
          </a:p>
        </p:txBody>
      </p:sp>
      <p:sp>
        <p:nvSpPr>
          <p:cNvPr id="9" name="Rounded Rectangle 8">
            <a:extLst>
              <a:ext uri="{FF2B5EF4-FFF2-40B4-BE49-F238E27FC236}">
                <a16:creationId xmlns:a16="http://schemas.microsoft.com/office/drawing/2014/main" id="{AFD4E9CB-1713-B04B-A4A4-E59583B4EF9C}"/>
              </a:ext>
              <a:ext uri="{C183D7F6-B498-43B3-948B-1728B52AA6E4}">
                <adec:decorative xmlns:adec="http://schemas.microsoft.com/office/drawing/2017/decorative" val="0"/>
              </a:ext>
            </a:extLst>
          </p:cNvPr>
          <p:cNvSpPr/>
          <p:nvPr/>
        </p:nvSpPr>
        <p:spPr>
          <a:xfrm>
            <a:off x="6292140" y="1095986"/>
            <a:ext cx="2795552" cy="4571035"/>
          </a:xfrm>
          <a:prstGeom prst="roundRect">
            <a:avLst>
              <a:gd name="adj" fmla="val 8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Dirt and Dust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Construction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Maintenance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Repair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Renovation</a:t>
            </a:r>
          </a:p>
        </p:txBody>
      </p:sp>
      <p:sp>
        <p:nvSpPr>
          <p:cNvPr id="11" name="Rounded Rectangle 10">
            <a:extLst>
              <a:ext uri="{FF2B5EF4-FFF2-40B4-BE49-F238E27FC236}">
                <a16:creationId xmlns:a16="http://schemas.microsoft.com/office/drawing/2014/main" id="{423B2899-E459-9941-8270-A7476B14AD68}"/>
              </a:ext>
            </a:extLst>
          </p:cNvPr>
          <p:cNvSpPr/>
          <p:nvPr/>
        </p:nvSpPr>
        <p:spPr>
          <a:xfrm>
            <a:off x="9182232" y="1095986"/>
            <a:ext cx="2795552" cy="4571035"/>
          </a:xfrm>
          <a:prstGeom prst="roundRect">
            <a:avLst>
              <a:gd name="adj" fmla="val 764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Devices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Stethoscope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Blood pressure cuff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Endoscope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Artificial hip</a:t>
            </a:r>
          </a:p>
        </p:txBody>
      </p:sp>
    </p:spTree>
    <p:custDataLst>
      <p:tags r:id="rId1"/>
    </p:custDataLst>
    <p:extLst>
      <p:ext uri="{BB962C8B-B14F-4D97-AF65-F5344CB8AC3E}">
        <p14:creationId xmlns:p14="http://schemas.microsoft.com/office/powerpoint/2010/main" val="94283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5EEA-0D3C-7A12-B4E4-CD81C2FE219E}"/>
              </a:ext>
            </a:extLst>
          </p:cNvPr>
          <p:cNvSpPr>
            <a:spLocks noGrp="1"/>
          </p:cNvSpPr>
          <p:nvPr>
            <p:ph type="title"/>
          </p:nvPr>
        </p:nvSpPr>
        <p:spPr>
          <a:xfrm>
            <a:off x="295701" y="228457"/>
            <a:ext cx="5800299" cy="568322"/>
          </a:xfrm>
        </p:spPr>
        <p:txBody>
          <a:bodyPr/>
          <a:lstStyle/>
          <a:p>
            <a:r>
              <a:rPr lang="en-US" dirty="0"/>
              <a:t>Additional ICAP Notes</a:t>
            </a:r>
          </a:p>
        </p:txBody>
      </p:sp>
      <p:pic>
        <p:nvPicPr>
          <p:cNvPr id="5" name="Content Placeholder 4">
            <a:extLst>
              <a:ext uri="{FF2B5EF4-FFF2-40B4-BE49-F238E27FC236}">
                <a16:creationId xmlns:a16="http://schemas.microsoft.com/office/drawing/2014/main" id="{6B5FF52B-00E9-F7BA-B08D-C5F863B81D11}"/>
              </a:ext>
            </a:extLst>
          </p:cNvPr>
          <p:cNvPicPr>
            <a:picLocks noGrp="1" noChangeAspect="1"/>
          </p:cNvPicPr>
          <p:nvPr>
            <p:ph idx="1"/>
          </p:nvPr>
        </p:nvPicPr>
        <p:blipFill>
          <a:blip r:embed="rId2"/>
          <a:stretch>
            <a:fillRect/>
          </a:stretch>
        </p:blipFill>
        <p:spPr>
          <a:xfrm>
            <a:off x="655411" y="692004"/>
            <a:ext cx="6764563" cy="4387217"/>
          </a:xfrm>
        </p:spPr>
      </p:pic>
    </p:spTree>
    <p:extLst>
      <p:ext uri="{BB962C8B-B14F-4D97-AF65-F5344CB8AC3E}">
        <p14:creationId xmlns:p14="http://schemas.microsoft.com/office/powerpoint/2010/main" val="2162398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76C4-A952-214B-A033-8D24F0046A76}"/>
              </a:ext>
            </a:extLst>
          </p:cNvPr>
          <p:cNvSpPr>
            <a:spLocks noGrp="1"/>
          </p:cNvSpPr>
          <p:nvPr>
            <p:ph type="title"/>
          </p:nvPr>
        </p:nvSpPr>
        <p:spPr/>
        <p:txBody>
          <a:bodyPr>
            <a:normAutofit fontScale="90000"/>
          </a:bodyPr>
          <a:lstStyle/>
          <a:p>
            <a:r>
              <a:rPr lang="en-US" dirty="0"/>
              <a:t>Water and Wet Surfaces: Taking Action</a:t>
            </a:r>
          </a:p>
        </p:txBody>
      </p:sp>
    </p:spTree>
    <p:custDataLst>
      <p:tags r:id="rId1"/>
    </p:custDataLst>
    <p:extLst>
      <p:ext uri="{BB962C8B-B14F-4D97-AF65-F5344CB8AC3E}">
        <p14:creationId xmlns:p14="http://schemas.microsoft.com/office/powerpoint/2010/main" val="59380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F543FB-5848-1041-9495-03CCD514BE0F}"/>
              </a:ext>
            </a:extLst>
          </p:cNvPr>
          <p:cNvSpPr>
            <a:spLocks noGrp="1"/>
          </p:cNvSpPr>
          <p:nvPr>
            <p:ph type="title"/>
          </p:nvPr>
        </p:nvSpPr>
        <p:spPr/>
        <p:txBody>
          <a:bodyPr/>
          <a:lstStyle/>
          <a:p>
            <a:r>
              <a:rPr lang="en-US" dirty="0"/>
              <a:t>Water and Wet Surfaces Reservoir</a:t>
            </a:r>
          </a:p>
        </p:txBody>
      </p:sp>
      <p:sp>
        <p:nvSpPr>
          <p:cNvPr id="7" name="Content Placeholder 6">
            <a:extLst>
              <a:ext uri="{FF2B5EF4-FFF2-40B4-BE49-F238E27FC236}">
                <a16:creationId xmlns:a16="http://schemas.microsoft.com/office/drawing/2014/main" id="{C9C1A033-5A60-E74D-9A71-621E06996475}"/>
              </a:ext>
            </a:extLst>
          </p:cNvPr>
          <p:cNvSpPr>
            <a:spLocks noGrp="1"/>
          </p:cNvSpPr>
          <p:nvPr>
            <p:ph idx="1"/>
          </p:nvPr>
        </p:nvSpPr>
        <p:spPr/>
        <p:txBody>
          <a:bodyPr/>
          <a:lstStyle/>
          <a:p>
            <a:r>
              <a:rPr lang="en-US" sz="2600" dirty="0"/>
              <a:t>Water is used in many ways in healthcare.</a:t>
            </a:r>
          </a:p>
          <a:p>
            <a:r>
              <a:rPr lang="en-US" sz="2600" dirty="0"/>
              <a:t>Tap water is safe to drink, but it is not sterile.</a:t>
            </a:r>
          </a:p>
          <a:p>
            <a:r>
              <a:rPr lang="en-US" sz="2600" dirty="0"/>
              <a:t>Water and wet surfaces can be good places for germs to grow.</a:t>
            </a:r>
          </a:p>
        </p:txBody>
      </p:sp>
      <p:sp>
        <p:nvSpPr>
          <p:cNvPr id="8" name="Text Placeholder 7">
            <a:extLst>
              <a:ext uri="{FF2B5EF4-FFF2-40B4-BE49-F238E27FC236}">
                <a16:creationId xmlns:a16="http://schemas.microsoft.com/office/drawing/2014/main" id="{5ED23A66-5A3D-F149-ABC0-BA1369BC575A}"/>
              </a:ext>
            </a:extLst>
          </p:cNvPr>
          <p:cNvSpPr>
            <a:spLocks noGrp="1"/>
          </p:cNvSpPr>
          <p:nvPr>
            <p:ph type="body" sz="quarter" idx="10"/>
          </p:nvPr>
        </p:nvSpPr>
        <p:spPr/>
        <p:txBody>
          <a:bodyPr/>
          <a:lstStyle/>
          <a:p>
            <a:pPr marL="0" indent="0">
              <a:buNone/>
            </a:pPr>
            <a:r>
              <a:rPr lang="en-US" sz="2600" b="1" dirty="0"/>
              <a:t>Pathways</a:t>
            </a:r>
            <a:r>
              <a:rPr lang="en-US" sz="2600" dirty="0"/>
              <a:t>:</a:t>
            </a:r>
          </a:p>
          <a:p>
            <a:r>
              <a:rPr lang="en-US" sz="2600" dirty="0"/>
              <a:t>Touch</a:t>
            </a:r>
          </a:p>
          <a:p>
            <a:r>
              <a:rPr lang="en-US" sz="2600" dirty="0"/>
              <a:t>Splashes and sprays</a:t>
            </a:r>
          </a:p>
          <a:p>
            <a:r>
              <a:rPr lang="en-US" sz="2600" dirty="0"/>
              <a:t>Breathing in</a:t>
            </a:r>
          </a:p>
        </p:txBody>
      </p:sp>
    </p:spTree>
    <p:custDataLst>
      <p:tags r:id="rId1"/>
    </p:custDataLst>
    <p:extLst>
      <p:ext uri="{BB962C8B-B14F-4D97-AF65-F5344CB8AC3E}">
        <p14:creationId xmlns:p14="http://schemas.microsoft.com/office/powerpoint/2010/main" val="332490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83FB-F8C9-D51D-4608-6FEC544957C5}"/>
              </a:ext>
            </a:extLst>
          </p:cNvPr>
          <p:cNvSpPr>
            <a:spLocks noGrp="1"/>
          </p:cNvSpPr>
          <p:nvPr>
            <p:ph type="title"/>
          </p:nvPr>
        </p:nvSpPr>
        <p:spPr/>
        <p:txBody>
          <a:bodyPr/>
          <a:lstStyle/>
          <a:p>
            <a:r>
              <a:rPr lang="en-US" dirty="0"/>
              <a:t>Additional ICAP Notes</a:t>
            </a:r>
          </a:p>
        </p:txBody>
      </p:sp>
      <p:pic>
        <p:nvPicPr>
          <p:cNvPr id="6" name="Content Placeholder 5">
            <a:extLst>
              <a:ext uri="{FF2B5EF4-FFF2-40B4-BE49-F238E27FC236}">
                <a16:creationId xmlns:a16="http://schemas.microsoft.com/office/drawing/2014/main" id="{66B57310-3075-E7B6-B692-2DD217D415DE}"/>
              </a:ext>
            </a:extLst>
          </p:cNvPr>
          <p:cNvPicPr>
            <a:picLocks noGrp="1" noChangeAspect="1"/>
          </p:cNvPicPr>
          <p:nvPr>
            <p:ph sz="half" idx="1"/>
          </p:nvPr>
        </p:nvPicPr>
        <p:blipFill>
          <a:blip r:embed="rId2"/>
          <a:stretch>
            <a:fillRect/>
          </a:stretch>
        </p:blipFill>
        <p:spPr>
          <a:xfrm>
            <a:off x="79216" y="1336219"/>
            <a:ext cx="6040666" cy="4312106"/>
          </a:xfrm>
          <a:prstGeom prst="rect">
            <a:avLst/>
          </a:prstGeom>
        </p:spPr>
      </p:pic>
      <p:pic>
        <p:nvPicPr>
          <p:cNvPr id="5" name="Content Placeholder 4">
            <a:extLst>
              <a:ext uri="{FF2B5EF4-FFF2-40B4-BE49-F238E27FC236}">
                <a16:creationId xmlns:a16="http://schemas.microsoft.com/office/drawing/2014/main" id="{87879D22-4210-C0C2-B2DB-3D50895AD070}"/>
              </a:ext>
            </a:extLst>
          </p:cNvPr>
          <p:cNvPicPr>
            <a:picLocks noGrp="1" noChangeAspect="1"/>
          </p:cNvPicPr>
          <p:nvPr>
            <p:ph sz="half" idx="2"/>
          </p:nvPr>
        </p:nvPicPr>
        <p:blipFill>
          <a:blip r:embed="rId3"/>
          <a:stretch>
            <a:fillRect/>
          </a:stretch>
        </p:blipFill>
        <p:spPr>
          <a:xfrm>
            <a:off x="6019800" y="1552575"/>
            <a:ext cx="6066593" cy="3559067"/>
          </a:xfrm>
          <a:prstGeom prst="rect">
            <a:avLst/>
          </a:prstGeom>
        </p:spPr>
      </p:pic>
    </p:spTree>
    <p:extLst>
      <p:ext uri="{BB962C8B-B14F-4D97-AF65-F5344CB8AC3E}">
        <p14:creationId xmlns:p14="http://schemas.microsoft.com/office/powerpoint/2010/main" val="1522445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B875-9F10-C441-B97F-6BABF1445377}"/>
              </a:ext>
            </a:extLst>
          </p:cNvPr>
          <p:cNvSpPr>
            <a:spLocks noGrp="1"/>
          </p:cNvSpPr>
          <p:nvPr>
            <p:ph type="title"/>
          </p:nvPr>
        </p:nvSpPr>
        <p:spPr/>
        <p:txBody>
          <a:bodyPr>
            <a:normAutofit fontScale="90000"/>
          </a:bodyPr>
          <a:lstStyle/>
          <a:p>
            <a:r>
              <a:rPr lang="en-US" dirty="0"/>
              <a:t>Dry Surfaces: </a:t>
            </a:r>
            <a:br>
              <a:rPr lang="en-US" dirty="0"/>
            </a:br>
            <a:r>
              <a:rPr lang="en-US" dirty="0"/>
              <a:t>Taking Action</a:t>
            </a:r>
          </a:p>
        </p:txBody>
      </p:sp>
    </p:spTree>
    <p:custDataLst>
      <p:tags r:id="rId1"/>
    </p:custDataLst>
    <p:extLst>
      <p:ext uri="{BB962C8B-B14F-4D97-AF65-F5344CB8AC3E}">
        <p14:creationId xmlns:p14="http://schemas.microsoft.com/office/powerpoint/2010/main" val="399933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95D6-2C39-C943-8F90-9F4B0F65AACB}"/>
              </a:ext>
            </a:extLst>
          </p:cNvPr>
          <p:cNvSpPr>
            <a:spLocks noGrp="1"/>
          </p:cNvSpPr>
          <p:nvPr>
            <p:ph type="title"/>
          </p:nvPr>
        </p:nvSpPr>
        <p:spPr/>
        <p:txBody>
          <a:bodyPr/>
          <a:lstStyle/>
          <a:p>
            <a:r>
              <a:rPr lang="en-US" dirty="0"/>
              <a:t>Dry Surfaces Reservoir</a:t>
            </a:r>
          </a:p>
        </p:txBody>
      </p:sp>
      <p:sp>
        <p:nvSpPr>
          <p:cNvPr id="3" name="Content Placeholder 2">
            <a:extLst>
              <a:ext uri="{FF2B5EF4-FFF2-40B4-BE49-F238E27FC236}">
                <a16:creationId xmlns:a16="http://schemas.microsoft.com/office/drawing/2014/main" id="{47C0E24F-DF38-0745-9FF5-D68E9005C3B6}"/>
              </a:ext>
            </a:extLst>
          </p:cNvPr>
          <p:cNvSpPr>
            <a:spLocks noGrp="1"/>
          </p:cNvSpPr>
          <p:nvPr>
            <p:ph idx="1"/>
          </p:nvPr>
        </p:nvSpPr>
        <p:spPr>
          <a:xfrm>
            <a:off x="1280160" y="2120425"/>
            <a:ext cx="5330190" cy="2823897"/>
          </a:xfrm>
        </p:spPr>
        <p:txBody>
          <a:bodyPr/>
          <a:lstStyle/>
          <a:p>
            <a:r>
              <a:rPr lang="en-US" sz="2600" dirty="0"/>
              <a:t>Germs found on the body, in the air, and in stool can also be found on dry surfaces</a:t>
            </a:r>
          </a:p>
          <a:p>
            <a:r>
              <a:rPr lang="en-US" sz="2600" dirty="0"/>
              <a:t>Includes “high-touch” surfaces: bed rails, door handles, light switches</a:t>
            </a:r>
          </a:p>
        </p:txBody>
      </p:sp>
      <p:sp>
        <p:nvSpPr>
          <p:cNvPr id="4" name="Text Placeholder 3">
            <a:extLst>
              <a:ext uri="{FF2B5EF4-FFF2-40B4-BE49-F238E27FC236}">
                <a16:creationId xmlns:a16="http://schemas.microsoft.com/office/drawing/2014/main" id="{D8CB15DC-04AA-2044-B56D-7ECC77B2E3B1}"/>
              </a:ext>
            </a:extLst>
          </p:cNvPr>
          <p:cNvSpPr>
            <a:spLocks noGrp="1"/>
          </p:cNvSpPr>
          <p:nvPr>
            <p:ph type="body" sz="quarter" idx="10"/>
          </p:nvPr>
        </p:nvSpPr>
        <p:spPr/>
        <p:txBody>
          <a:bodyPr/>
          <a:lstStyle/>
          <a:p>
            <a:pPr marL="0" indent="0">
              <a:buNone/>
            </a:pPr>
            <a:r>
              <a:rPr lang="en-US" sz="2600" b="1" dirty="0"/>
              <a:t>Pathways</a:t>
            </a:r>
            <a:r>
              <a:rPr lang="en-US" sz="2600" dirty="0"/>
              <a:t>:</a:t>
            </a:r>
          </a:p>
          <a:p>
            <a:r>
              <a:rPr lang="en-US" sz="2600" dirty="0"/>
              <a:t>Touch</a:t>
            </a:r>
          </a:p>
          <a:p>
            <a:r>
              <a:rPr lang="en-US" sz="2600" dirty="0"/>
              <a:t>Breaking down or bypassing the body’s defenses</a:t>
            </a:r>
          </a:p>
          <a:p>
            <a:pPr marL="0" indent="0">
              <a:buNone/>
            </a:pPr>
            <a:endParaRPr lang="en-US" sz="2600" dirty="0"/>
          </a:p>
        </p:txBody>
      </p:sp>
    </p:spTree>
    <p:custDataLst>
      <p:tags r:id="rId1"/>
    </p:custDataLst>
    <p:extLst>
      <p:ext uri="{BB962C8B-B14F-4D97-AF65-F5344CB8AC3E}">
        <p14:creationId xmlns:p14="http://schemas.microsoft.com/office/powerpoint/2010/main" val="187239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DDD6-ECCB-91E6-2F31-BBC2F6D16B80}"/>
              </a:ext>
            </a:extLst>
          </p:cNvPr>
          <p:cNvSpPr>
            <a:spLocks noGrp="1"/>
          </p:cNvSpPr>
          <p:nvPr>
            <p:ph type="title"/>
          </p:nvPr>
        </p:nvSpPr>
        <p:spPr>
          <a:xfrm>
            <a:off x="518160" y="469170"/>
            <a:ext cx="10515600" cy="702457"/>
          </a:xfrm>
        </p:spPr>
        <p:txBody>
          <a:bodyPr/>
          <a:lstStyle/>
          <a:p>
            <a:r>
              <a:rPr lang="en-US" dirty="0"/>
              <a:t>Additional ICAP Notes</a:t>
            </a:r>
          </a:p>
        </p:txBody>
      </p:sp>
      <p:pic>
        <p:nvPicPr>
          <p:cNvPr id="5" name="Content Placeholder 4">
            <a:extLst>
              <a:ext uri="{FF2B5EF4-FFF2-40B4-BE49-F238E27FC236}">
                <a16:creationId xmlns:a16="http://schemas.microsoft.com/office/drawing/2014/main" id="{BC00B218-C296-ED6A-6B25-9C4E2B8E1EF9}"/>
              </a:ext>
            </a:extLst>
          </p:cNvPr>
          <p:cNvPicPr>
            <a:picLocks noGrp="1" noChangeAspect="1"/>
          </p:cNvPicPr>
          <p:nvPr>
            <p:ph sz="half" idx="1"/>
          </p:nvPr>
        </p:nvPicPr>
        <p:blipFill>
          <a:blip r:embed="rId2"/>
          <a:stretch>
            <a:fillRect/>
          </a:stretch>
        </p:blipFill>
        <p:spPr>
          <a:xfrm>
            <a:off x="256423" y="1427659"/>
            <a:ext cx="6121973" cy="3987131"/>
          </a:xfrm>
          <a:prstGeom prst="rect">
            <a:avLst/>
          </a:prstGeom>
        </p:spPr>
      </p:pic>
      <p:pic>
        <p:nvPicPr>
          <p:cNvPr id="6" name="Content Placeholder 5">
            <a:extLst>
              <a:ext uri="{FF2B5EF4-FFF2-40B4-BE49-F238E27FC236}">
                <a16:creationId xmlns:a16="http://schemas.microsoft.com/office/drawing/2014/main" id="{1CD73EF6-86B1-78D0-D863-B9028AE81EAF}"/>
              </a:ext>
            </a:extLst>
          </p:cNvPr>
          <p:cNvPicPr>
            <a:picLocks noGrp="1" noChangeAspect="1"/>
          </p:cNvPicPr>
          <p:nvPr>
            <p:ph sz="half" idx="2"/>
          </p:nvPr>
        </p:nvPicPr>
        <p:blipFill>
          <a:blip r:embed="rId3"/>
          <a:stretch>
            <a:fillRect/>
          </a:stretch>
        </p:blipFill>
        <p:spPr>
          <a:xfrm>
            <a:off x="6096000" y="1443209"/>
            <a:ext cx="5957696" cy="3880141"/>
          </a:xfrm>
          <a:prstGeom prst="rect">
            <a:avLst/>
          </a:prstGeom>
        </p:spPr>
      </p:pic>
    </p:spTree>
    <p:extLst>
      <p:ext uri="{BB962C8B-B14F-4D97-AF65-F5344CB8AC3E}">
        <p14:creationId xmlns:p14="http://schemas.microsoft.com/office/powerpoint/2010/main" val="367422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E2D045-0804-8E96-BF45-DC7A7C2B4707}"/>
              </a:ext>
            </a:extLst>
          </p:cNvPr>
          <p:cNvSpPr>
            <a:spLocks noGrp="1"/>
          </p:cNvSpPr>
          <p:nvPr>
            <p:ph type="title"/>
          </p:nvPr>
        </p:nvSpPr>
        <p:spPr>
          <a:xfrm>
            <a:off x="322703" y="206477"/>
            <a:ext cx="6314071" cy="495713"/>
          </a:xfrm>
        </p:spPr>
        <p:txBody>
          <a:bodyPr>
            <a:normAutofit fontScale="90000"/>
          </a:bodyPr>
          <a:lstStyle/>
          <a:p>
            <a:r>
              <a:rPr lang="en-US" dirty="0"/>
              <a:t>Additional PFL Resources</a:t>
            </a:r>
          </a:p>
        </p:txBody>
      </p:sp>
      <p:pic>
        <p:nvPicPr>
          <p:cNvPr id="4" name="Content Placeholder 3">
            <a:extLst>
              <a:ext uri="{FF2B5EF4-FFF2-40B4-BE49-F238E27FC236}">
                <a16:creationId xmlns:a16="http://schemas.microsoft.com/office/drawing/2014/main" id="{256CC2ED-F01D-A83D-4318-43660F4EA53A}"/>
              </a:ext>
            </a:extLst>
          </p:cNvPr>
          <p:cNvPicPr>
            <a:picLocks noGrp="1" noChangeAspect="1"/>
          </p:cNvPicPr>
          <p:nvPr>
            <p:ph idx="1"/>
          </p:nvPr>
        </p:nvPicPr>
        <p:blipFill>
          <a:blip r:embed="rId2"/>
          <a:srcRect r="2" b="11965"/>
          <a:stretch>
            <a:fillRect/>
          </a:stretch>
        </p:blipFill>
        <p:spPr>
          <a:xfrm>
            <a:off x="2003351" y="859155"/>
            <a:ext cx="9266845" cy="5040200"/>
          </a:xfrm>
          <a:prstGeom prst="rect">
            <a:avLst/>
          </a:prstGeom>
          <a:noFill/>
        </p:spPr>
      </p:pic>
    </p:spTree>
    <p:extLst>
      <p:ext uri="{BB962C8B-B14F-4D97-AF65-F5344CB8AC3E}">
        <p14:creationId xmlns:p14="http://schemas.microsoft.com/office/powerpoint/2010/main" val="2309344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89F9-B33B-E948-823C-066DCF297F0F}"/>
              </a:ext>
            </a:extLst>
          </p:cNvPr>
          <p:cNvSpPr>
            <a:spLocks noGrp="1"/>
          </p:cNvSpPr>
          <p:nvPr>
            <p:ph type="title"/>
          </p:nvPr>
        </p:nvSpPr>
        <p:spPr/>
        <p:txBody>
          <a:bodyPr/>
          <a:lstStyle/>
          <a:p>
            <a:r>
              <a:rPr lang="en-US" dirty="0"/>
              <a:t>Reservoir Definition</a:t>
            </a:r>
          </a:p>
        </p:txBody>
      </p:sp>
      <p:sp>
        <p:nvSpPr>
          <p:cNvPr id="3" name="Content Placeholder 2">
            <a:extLst>
              <a:ext uri="{FF2B5EF4-FFF2-40B4-BE49-F238E27FC236}">
                <a16:creationId xmlns:a16="http://schemas.microsoft.com/office/drawing/2014/main" id="{8AE7D896-61F3-4CF4-A011-7CD2B0EE2E5E}"/>
              </a:ext>
            </a:extLst>
          </p:cNvPr>
          <p:cNvSpPr>
            <a:spLocks noGrp="1"/>
          </p:cNvSpPr>
          <p:nvPr>
            <p:ph idx="1"/>
          </p:nvPr>
        </p:nvSpPr>
        <p:spPr/>
        <p:txBody>
          <a:bodyPr/>
          <a:lstStyle/>
          <a:p>
            <a:pPr marL="0" indent="0">
              <a:buNone/>
            </a:pPr>
            <a:r>
              <a:rPr lang="en-US" dirty="0">
                <a:effectLst/>
                <a:latin typeface="Segoe UI" panose="020B0502040204020203" pitchFamily="34" charset="0"/>
              </a:rPr>
              <a:t>The places where germs live are called “reservoirs.” </a:t>
            </a:r>
            <a:br>
              <a:rPr lang="en-US" dirty="0">
                <a:effectLst/>
                <a:latin typeface="Segoe UI" panose="020B0502040204020203" pitchFamily="34" charset="0"/>
              </a:rPr>
            </a:br>
            <a:r>
              <a:rPr lang="en-US" dirty="0">
                <a:effectLst/>
                <a:latin typeface="Segoe UI" panose="020B0502040204020203" pitchFamily="34" charset="0"/>
              </a:rPr>
              <a:t>There are reservoirs in the human body and in the environment. </a:t>
            </a:r>
            <a:endParaRPr lang="en-US" dirty="0">
              <a:effectLst/>
              <a:latin typeface="Arial" panose="020B0604020202020204" pitchFamily="34" charset="0"/>
            </a:endParaRPr>
          </a:p>
          <a:p>
            <a:endParaRPr lang="en-US" sz="3200" dirty="0"/>
          </a:p>
        </p:txBody>
      </p:sp>
    </p:spTree>
    <p:custDataLst>
      <p:tags r:id="rId1"/>
    </p:custDataLst>
    <p:extLst>
      <p:ext uri="{BB962C8B-B14F-4D97-AF65-F5344CB8AC3E}">
        <p14:creationId xmlns:p14="http://schemas.microsoft.com/office/powerpoint/2010/main" val="1648808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2C22A-669B-B530-0E68-569913C86EDC}"/>
              </a:ext>
            </a:extLst>
          </p:cNvPr>
          <p:cNvSpPr>
            <a:spLocks noGrp="1"/>
          </p:cNvSpPr>
          <p:nvPr>
            <p:ph type="title"/>
          </p:nvPr>
        </p:nvSpPr>
        <p:spPr>
          <a:xfrm>
            <a:off x="280916" y="235927"/>
            <a:ext cx="6546604" cy="702457"/>
          </a:xfrm>
        </p:spPr>
        <p:txBody>
          <a:bodyPr anchor="t">
            <a:normAutofit/>
          </a:bodyPr>
          <a:lstStyle/>
          <a:p>
            <a:r>
              <a:rPr lang="en-US" dirty="0"/>
              <a:t>Additional ICAP Notes</a:t>
            </a:r>
          </a:p>
        </p:txBody>
      </p:sp>
      <p:pic>
        <p:nvPicPr>
          <p:cNvPr id="6" name="Content Placeholder 5">
            <a:extLst>
              <a:ext uri="{FF2B5EF4-FFF2-40B4-BE49-F238E27FC236}">
                <a16:creationId xmlns:a16="http://schemas.microsoft.com/office/drawing/2014/main" id="{01F8FC9B-CBA4-85BA-810E-1D0D1DAC1260}"/>
              </a:ext>
            </a:extLst>
          </p:cNvPr>
          <p:cNvPicPr>
            <a:picLocks noGrp="1" noChangeAspect="1"/>
          </p:cNvPicPr>
          <p:nvPr>
            <p:ph idx="1"/>
          </p:nvPr>
        </p:nvPicPr>
        <p:blipFill>
          <a:blip r:embed="rId2"/>
          <a:stretch>
            <a:fillRect/>
          </a:stretch>
        </p:blipFill>
        <p:spPr>
          <a:xfrm>
            <a:off x="3821806" y="938384"/>
            <a:ext cx="7570094" cy="4822882"/>
          </a:xfrm>
        </p:spPr>
      </p:pic>
    </p:spTree>
    <p:extLst>
      <p:ext uri="{BB962C8B-B14F-4D97-AF65-F5344CB8AC3E}">
        <p14:creationId xmlns:p14="http://schemas.microsoft.com/office/powerpoint/2010/main" val="110566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A190-086D-AA4A-B3BA-C7718C89CE8E}"/>
              </a:ext>
            </a:extLst>
          </p:cNvPr>
          <p:cNvSpPr>
            <a:spLocks noGrp="1"/>
          </p:cNvSpPr>
          <p:nvPr>
            <p:ph type="title"/>
          </p:nvPr>
        </p:nvSpPr>
        <p:spPr/>
        <p:txBody>
          <a:bodyPr>
            <a:normAutofit fontScale="90000"/>
          </a:bodyPr>
          <a:lstStyle/>
          <a:p>
            <a:r>
              <a:rPr lang="en-US" dirty="0"/>
              <a:t>Dirt and Dust: </a:t>
            </a:r>
            <a:br>
              <a:rPr lang="en-US" dirty="0"/>
            </a:br>
            <a:r>
              <a:rPr lang="en-US" dirty="0"/>
              <a:t>Taking Action</a:t>
            </a:r>
          </a:p>
        </p:txBody>
      </p:sp>
    </p:spTree>
    <p:custDataLst>
      <p:tags r:id="rId1"/>
    </p:custDataLst>
    <p:extLst>
      <p:ext uri="{BB962C8B-B14F-4D97-AF65-F5344CB8AC3E}">
        <p14:creationId xmlns:p14="http://schemas.microsoft.com/office/powerpoint/2010/main" val="422959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4B31-8EFD-B14C-8616-23C82287EF20}"/>
              </a:ext>
            </a:extLst>
          </p:cNvPr>
          <p:cNvSpPr>
            <a:spLocks noGrp="1"/>
          </p:cNvSpPr>
          <p:nvPr>
            <p:ph type="title"/>
          </p:nvPr>
        </p:nvSpPr>
        <p:spPr/>
        <p:txBody>
          <a:bodyPr/>
          <a:lstStyle/>
          <a:p>
            <a:r>
              <a:rPr lang="en-US" dirty="0"/>
              <a:t>Dirt and Dust Reservoir</a:t>
            </a:r>
          </a:p>
        </p:txBody>
      </p:sp>
      <p:sp>
        <p:nvSpPr>
          <p:cNvPr id="3" name="Content Placeholder 2">
            <a:extLst>
              <a:ext uri="{FF2B5EF4-FFF2-40B4-BE49-F238E27FC236}">
                <a16:creationId xmlns:a16="http://schemas.microsoft.com/office/drawing/2014/main" id="{3B4471F7-2B6A-BE41-9F0A-3815140C73A1}"/>
              </a:ext>
            </a:extLst>
          </p:cNvPr>
          <p:cNvSpPr>
            <a:spLocks noGrp="1"/>
          </p:cNvSpPr>
          <p:nvPr>
            <p:ph idx="1"/>
          </p:nvPr>
        </p:nvSpPr>
        <p:spPr/>
        <p:txBody>
          <a:bodyPr/>
          <a:lstStyle/>
          <a:p>
            <a:r>
              <a:rPr lang="en-US" sz="2600" dirty="0"/>
              <a:t>Dirt, soil, and dust from both outdoors and indoors have germs in them that can be carried through the air.</a:t>
            </a:r>
          </a:p>
          <a:p>
            <a:r>
              <a:rPr lang="en-US" sz="2600" dirty="0"/>
              <a:t>Germs in dirt and dust can harm certain patients.</a:t>
            </a:r>
          </a:p>
        </p:txBody>
      </p:sp>
      <p:sp>
        <p:nvSpPr>
          <p:cNvPr id="4" name="Text Placeholder 3">
            <a:extLst>
              <a:ext uri="{FF2B5EF4-FFF2-40B4-BE49-F238E27FC236}">
                <a16:creationId xmlns:a16="http://schemas.microsoft.com/office/drawing/2014/main" id="{10427B9E-699F-EF44-AEDA-E7EBE5439A3C}"/>
              </a:ext>
            </a:extLst>
          </p:cNvPr>
          <p:cNvSpPr>
            <a:spLocks noGrp="1"/>
          </p:cNvSpPr>
          <p:nvPr>
            <p:ph type="body" sz="quarter" idx="10"/>
          </p:nvPr>
        </p:nvSpPr>
        <p:spPr/>
        <p:txBody>
          <a:bodyPr/>
          <a:lstStyle/>
          <a:p>
            <a:pPr marL="0" indent="0">
              <a:buNone/>
            </a:pPr>
            <a:r>
              <a:rPr lang="en-US" sz="2600" b="1" dirty="0"/>
              <a:t>Pathways</a:t>
            </a:r>
            <a:r>
              <a:rPr lang="en-US" sz="2600" dirty="0"/>
              <a:t>:</a:t>
            </a:r>
          </a:p>
          <a:p>
            <a:r>
              <a:rPr lang="en-US" sz="2600" dirty="0"/>
              <a:t>Breathing in</a:t>
            </a:r>
          </a:p>
          <a:p>
            <a:r>
              <a:rPr lang="en-US" sz="2600" dirty="0"/>
              <a:t>Touch</a:t>
            </a:r>
          </a:p>
          <a:p>
            <a:pPr marL="0" indent="0">
              <a:buNone/>
            </a:pPr>
            <a:endParaRPr lang="en-US" sz="2600" dirty="0"/>
          </a:p>
        </p:txBody>
      </p:sp>
    </p:spTree>
    <p:custDataLst>
      <p:tags r:id="rId1"/>
    </p:custDataLst>
    <p:extLst>
      <p:ext uri="{BB962C8B-B14F-4D97-AF65-F5344CB8AC3E}">
        <p14:creationId xmlns:p14="http://schemas.microsoft.com/office/powerpoint/2010/main" val="89164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8398-C7E3-EC9F-5D5F-B2413E2CACF1}"/>
              </a:ext>
            </a:extLst>
          </p:cNvPr>
          <p:cNvSpPr>
            <a:spLocks noGrp="1"/>
          </p:cNvSpPr>
          <p:nvPr>
            <p:ph type="title"/>
          </p:nvPr>
        </p:nvSpPr>
        <p:spPr>
          <a:xfrm>
            <a:off x="838200" y="328962"/>
            <a:ext cx="10515600" cy="702457"/>
          </a:xfrm>
        </p:spPr>
        <p:txBody>
          <a:bodyPr/>
          <a:lstStyle/>
          <a:p>
            <a:r>
              <a:rPr lang="en-US" dirty="0"/>
              <a:t>Additional ICAP Notes</a:t>
            </a:r>
          </a:p>
        </p:txBody>
      </p:sp>
      <p:pic>
        <p:nvPicPr>
          <p:cNvPr id="6" name="Content Placeholder 5">
            <a:extLst>
              <a:ext uri="{FF2B5EF4-FFF2-40B4-BE49-F238E27FC236}">
                <a16:creationId xmlns:a16="http://schemas.microsoft.com/office/drawing/2014/main" id="{774A7F16-A333-49F2-A5A4-DDF1E6141BEB}"/>
              </a:ext>
            </a:extLst>
          </p:cNvPr>
          <p:cNvPicPr>
            <a:picLocks noGrp="1" noChangeAspect="1"/>
          </p:cNvPicPr>
          <p:nvPr>
            <p:ph sz="half" idx="2"/>
          </p:nvPr>
        </p:nvPicPr>
        <p:blipFill>
          <a:blip r:embed="rId2"/>
          <a:stretch>
            <a:fillRect/>
          </a:stretch>
        </p:blipFill>
        <p:spPr>
          <a:xfrm>
            <a:off x="6096000" y="1195975"/>
            <a:ext cx="6002786" cy="3971973"/>
          </a:xfrm>
          <a:prstGeom prst="rect">
            <a:avLst/>
          </a:prstGeom>
        </p:spPr>
      </p:pic>
      <p:pic>
        <p:nvPicPr>
          <p:cNvPr id="5" name="Content Placeholder 4" descr="A close-up of a shelf&#10;&#10;AI-generated content may be incorrect.">
            <a:extLst>
              <a:ext uri="{FF2B5EF4-FFF2-40B4-BE49-F238E27FC236}">
                <a16:creationId xmlns:a16="http://schemas.microsoft.com/office/drawing/2014/main" id="{8417CE16-DB9A-22CC-2C5A-F86EDB19F842}"/>
              </a:ext>
            </a:extLst>
          </p:cNvPr>
          <p:cNvPicPr>
            <a:picLocks noGrp="1" noChangeAspect="1"/>
          </p:cNvPicPr>
          <p:nvPr>
            <p:ph sz="half" idx="1"/>
          </p:nvPr>
        </p:nvPicPr>
        <p:blipFill>
          <a:blip r:embed="rId3"/>
          <a:stretch>
            <a:fillRect/>
          </a:stretch>
        </p:blipFill>
        <p:spPr>
          <a:xfrm>
            <a:off x="140256" y="1195975"/>
            <a:ext cx="6070044" cy="3971973"/>
          </a:xfrm>
          <a:prstGeom prst="rect">
            <a:avLst/>
          </a:prstGeom>
        </p:spPr>
      </p:pic>
    </p:spTree>
    <p:extLst>
      <p:ext uri="{BB962C8B-B14F-4D97-AF65-F5344CB8AC3E}">
        <p14:creationId xmlns:p14="http://schemas.microsoft.com/office/powerpoint/2010/main" val="2533625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1E61-ECD3-DE40-B82B-2B8D67282DCE}"/>
              </a:ext>
            </a:extLst>
          </p:cNvPr>
          <p:cNvSpPr>
            <a:spLocks noGrp="1"/>
          </p:cNvSpPr>
          <p:nvPr>
            <p:ph type="title"/>
          </p:nvPr>
        </p:nvSpPr>
        <p:spPr/>
        <p:txBody>
          <a:bodyPr>
            <a:normAutofit fontScale="90000"/>
          </a:bodyPr>
          <a:lstStyle/>
          <a:p>
            <a:r>
              <a:rPr lang="en-US" dirty="0"/>
              <a:t>Devices: </a:t>
            </a:r>
            <a:br>
              <a:rPr lang="en-US" dirty="0"/>
            </a:br>
            <a:r>
              <a:rPr lang="en-US" dirty="0"/>
              <a:t>Taking Action</a:t>
            </a:r>
          </a:p>
        </p:txBody>
      </p:sp>
    </p:spTree>
    <p:custDataLst>
      <p:tags r:id="rId1"/>
    </p:custDataLst>
    <p:extLst>
      <p:ext uri="{BB962C8B-B14F-4D97-AF65-F5344CB8AC3E}">
        <p14:creationId xmlns:p14="http://schemas.microsoft.com/office/powerpoint/2010/main" val="76237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5F4-15A7-AC44-B423-16F2757300EE}"/>
              </a:ext>
            </a:extLst>
          </p:cNvPr>
          <p:cNvSpPr>
            <a:spLocks noGrp="1"/>
          </p:cNvSpPr>
          <p:nvPr>
            <p:ph type="title"/>
          </p:nvPr>
        </p:nvSpPr>
        <p:spPr/>
        <p:txBody>
          <a:bodyPr/>
          <a:lstStyle/>
          <a:p>
            <a:r>
              <a:rPr lang="en-US" dirty="0"/>
              <a:t>Devices Reservoir</a:t>
            </a:r>
          </a:p>
        </p:txBody>
      </p:sp>
      <p:sp>
        <p:nvSpPr>
          <p:cNvPr id="3" name="Content Placeholder 2">
            <a:extLst>
              <a:ext uri="{FF2B5EF4-FFF2-40B4-BE49-F238E27FC236}">
                <a16:creationId xmlns:a16="http://schemas.microsoft.com/office/drawing/2014/main" id="{E2A254D0-932E-B54E-8B5E-EDFCEF68A6A2}"/>
              </a:ext>
            </a:extLst>
          </p:cNvPr>
          <p:cNvSpPr>
            <a:spLocks noGrp="1"/>
          </p:cNvSpPr>
          <p:nvPr>
            <p:ph idx="1"/>
          </p:nvPr>
        </p:nvSpPr>
        <p:spPr/>
        <p:txBody>
          <a:bodyPr/>
          <a:lstStyle/>
          <a:p>
            <a:r>
              <a:rPr lang="en-US" sz="2600" dirty="0"/>
              <a:t>Often in contact with multiple surfaces and people</a:t>
            </a:r>
          </a:p>
          <a:p>
            <a:r>
              <a:rPr lang="en-US" sz="2600" dirty="0"/>
              <a:t>Used </a:t>
            </a:r>
            <a:r>
              <a:rPr lang="en-US" sz="2600" b="1" dirty="0"/>
              <a:t>on</a:t>
            </a:r>
            <a:r>
              <a:rPr lang="en-US" sz="2600" dirty="0"/>
              <a:t> a patient’s body (stethoscope, blood pressure cuff)</a:t>
            </a:r>
          </a:p>
          <a:p>
            <a:r>
              <a:rPr lang="en-US" sz="2600" dirty="0"/>
              <a:t>Used </a:t>
            </a:r>
            <a:r>
              <a:rPr lang="en-US" sz="2600" b="1" dirty="0"/>
              <a:t>in</a:t>
            </a:r>
            <a:r>
              <a:rPr lang="en-US" sz="2600" dirty="0"/>
              <a:t> a patient’s body </a:t>
            </a:r>
            <a:br>
              <a:rPr lang="en-US" sz="2600" dirty="0"/>
            </a:br>
            <a:r>
              <a:rPr lang="en-US" sz="2600" dirty="0"/>
              <a:t>(IV needle, endoscope, </a:t>
            </a:r>
            <a:br>
              <a:rPr lang="en-US" sz="2600" dirty="0"/>
            </a:br>
            <a:r>
              <a:rPr lang="en-US" sz="2600" dirty="0"/>
              <a:t>artificial hip)</a:t>
            </a:r>
          </a:p>
        </p:txBody>
      </p:sp>
      <p:sp>
        <p:nvSpPr>
          <p:cNvPr id="4" name="Text Placeholder 3">
            <a:extLst>
              <a:ext uri="{FF2B5EF4-FFF2-40B4-BE49-F238E27FC236}">
                <a16:creationId xmlns:a16="http://schemas.microsoft.com/office/drawing/2014/main" id="{9BB730B6-D0D3-0C40-A52A-0DFBBD751529}"/>
              </a:ext>
            </a:extLst>
          </p:cNvPr>
          <p:cNvSpPr>
            <a:spLocks noGrp="1"/>
          </p:cNvSpPr>
          <p:nvPr>
            <p:ph type="body" sz="quarter" idx="10"/>
          </p:nvPr>
        </p:nvSpPr>
        <p:spPr>
          <a:xfrm>
            <a:off x="7208520" y="2120425"/>
            <a:ext cx="3116580" cy="2823897"/>
          </a:xfrm>
        </p:spPr>
        <p:txBody>
          <a:bodyPr/>
          <a:lstStyle/>
          <a:p>
            <a:pPr marL="0" indent="0">
              <a:buNone/>
            </a:pPr>
            <a:r>
              <a:rPr lang="en-US" sz="2600" b="1" dirty="0"/>
              <a:t>Pathways</a:t>
            </a:r>
            <a:r>
              <a:rPr lang="en-US" sz="2600" dirty="0"/>
              <a:t>:</a:t>
            </a:r>
          </a:p>
          <a:p>
            <a:r>
              <a:rPr lang="en-US" sz="2600" dirty="0"/>
              <a:t>Breaking </a:t>
            </a:r>
            <a:br>
              <a:rPr lang="en-US" sz="2600" dirty="0"/>
            </a:br>
            <a:r>
              <a:rPr lang="en-US" sz="2600" dirty="0"/>
              <a:t>down or bypassing the body’s defenses</a:t>
            </a:r>
          </a:p>
          <a:p>
            <a:r>
              <a:rPr lang="en-US" sz="2600" dirty="0"/>
              <a:t>Touch </a:t>
            </a:r>
          </a:p>
          <a:p>
            <a:pPr marL="0" indent="0">
              <a:buNone/>
            </a:pPr>
            <a:endParaRPr lang="en-US" sz="2600" dirty="0"/>
          </a:p>
        </p:txBody>
      </p:sp>
    </p:spTree>
    <p:custDataLst>
      <p:tags r:id="rId1"/>
    </p:custDataLst>
    <p:extLst>
      <p:ext uri="{BB962C8B-B14F-4D97-AF65-F5344CB8AC3E}">
        <p14:creationId xmlns:p14="http://schemas.microsoft.com/office/powerpoint/2010/main" val="120744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2101-EC72-1D87-E36E-9272814BA01F}"/>
              </a:ext>
            </a:extLst>
          </p:cNvPr>
          <p:cNvSpPr>
            <a:spLocks noGrp="1"/>
          </p:cNvSpPr>
          <p:nvPr>
            <p:ph type="title"/>
          </p:nvPr>
        </p:nvSpPr>
        <p:spPr>
          <a:xfrm>
            <a:off x="6846341" y="801021"/>
            <a:ext cx="4981575" cy="702457"/>
          </a:xfrm>
        </p:spPr>
        <p:txBody>
          <a:bodyPr/>
          <a:lstStyle/>
          <a:p>
            <a:r>
              <a:rPr lang="en-US" dirty="0"/>
              <a:t>Additional ICAP Notes</a:t>
            </a:r>
          </a:p>
        </p:txBody>
      </p:sp>
      <p:pic>
        <p:nvPicPr>
          <p:cNvPr id="5" name="Content Placeholder 4">
            <a:extLst>
              <a:ext uri="{FF2B5EF4-FFF2-40B4-BE49-F238E27FC236}">
                <a16:creationId xmlns:a16="http://schemas.microsoft.com/office/drawing/2014/main" id="{70465B3E-D6BF-07E9-651B-2B37363A2AC3}"/>
              </a:ext>
            </a:extLst>
          </p:cNvPr>
          <p:cNvPicPr>
            <a:picLocks noGrp="1" noChangeAspect="1"/>
          </p:cNvPicPr>
          <p:nvPr>
            <p:ph sz="half" idx="1"/>
          </p:nvPr>
        </p:nvPicPr>
        <p:blipFill>
          <a:blip r:embed="rId2"/>
          <a:stretch>
            <a:fillRect/>
          </a:stretch>
        </p:blipFill>
        <p:spPr>
          <a:xfrm>
            <a:off x="264071" y="945694"/>
            <a:ext cx="5897417" cy="4385258"/>
          </a:xfrm>
          <a:prstGeom prst="rect">
            <a:avLst/>
          </a:prstGeom>
        </p:spPr>
      </p:pic>
      <p:pic>
        <p:nvPicPr>
          <p:cNvPr id="9" name="Content Placeholder 8">
            <a:extLst>
              <a:ext uri="{FF2B5EF4-FFF2-40B4-BE49-F238E27FC236}">
                <a16:creationId xmlns:a16="http://schemas.microsoft.com/office/drawing/2014/main" id="{7B6E52DE-1006-9341-64E7-CD46D8687DE9}"/>
              </a:ext>
            </a:extLst>
          </p:cNvPr>
          <p:cNvPicPr>
            <a:picLocks noGrp="1" noChangeAspect="1"/>
          </p:cNvPicPr>
          <p:nvPr>
            <p:ph sz="half" idx="2"/>
          </p:nvPr>
        </p:nvPicPr>
        <p:blipFill>
          <a:blip r:embed="rId3"/>
          <a:stretch>
            <a:fillRect/>
          </a:stretch>
        </p:blipFill>
        <p:spPr>
          <a:xfrm>
            <a:off x="6746329" y="2222461"/>
            <a:ext cx="5181600" cy="3364053"/>
          </a:xfrm>
          <a:prstGeom prst="rect">
            <a:avLst/>
          </a:prstGeom>
        </p:spPr>
      </p:pic>
    </p:spTree>
    <p:extLst>
      <p:ext uri="{BB962C8B-B14F-4D97-AF65-F5344CB8AC3E}">
        <p14:creationId xmlns:p14="http://schemas.microsoft.com/office/powerpoint/2010/main" val="1615690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01CE-ABB1-4EE2-AD79-56E0F4861C2C}"/>
              </a:ext>
            </a:extLst>
          </p:cNvPr>
          <p:cNvSpPr>
            <a:spLocks noGrp="1"/>
          </p:cNvSpPr>
          <p:nvPr>
            <p:ph type="title"/>
          </p:nvPr>
        </p:nvSpPr>
        <p:spPr>
          <a:xfrm>
            <a:off x="753354" y="986129"/>
            <a:ext cx="9925050" cy="928688"/>
          </a:xfrm>
        </p:spPr>
        <p:txBody>
          <a:bodyPr anchor="t">
            <a:normAutofit/>
          </a:bodyPr>
          <a:lstStyle/>
          <a:p>
            <a:r>
              <a:rPr lang="en-US" dirty="0"/>
              <a:t>Key Takeaways</a:t>
            </a:r>
          </a:p>
        </p:txBody>
      </p:sp>
      <p:sp>
        <p:nvSpPr>
          <p:cNvPr id="3" name="Content Placeholder 2">
            <a:extLst>
              <a:ext uri="{FF2B5EF4-FFF2-40B4-BE49-F238E27FC236}">
                <a16:creationId xmlns:a16="http://schemas.microsoft.com/office/drawing/2014/main" id="{E12B66D0-B297-427D-8812-A0A487CE838C}"/>
              </a:ext>
            </a:extLst>
          </p:cNvPr>
          <p:cNvSpPr>
            <a:spLocks noGrp="1"/>
          </p:cNvSpPr>
          <p:nvPr>
            <p:ph idx="1"/>
          </p:nvPr>
        </p:nvSpPr>
        <p:spPr>
          <a:xfrm>
            <a:off x="753353" y="1724297"/>
            <a:ext cx="10572143" cy="3773624"/>
          </a:xfrm>
        </p:spPr>
        <p:txBody>
          <a:bodyPr>
            <a:noAutofit/>
          </a:bodyPr>
          <a:lstStyle/>
          <a:p>
            <a:pPr>
              <a:lnSpc>
                <a:spcPct val="100000"/>
              </a:lnSpc>
              <a:buSzPct val="130000"/>
              <a:buBlip>
                <a:blip r:embed="rId4">
                  <a:extLst>
                    <a:ext uri="{96DAC541-7B7A-43D3-8B79-37D633B846F1}">
                      <asvg:svgBlip xmlns:asvg="http://schemas.microsoft.com/office/drawing/2016/SVG/main" r:embed="rId5"/>
                    </a:ext>
                  </a:extLst>
                </a:blip>
              </a:buBlip>
            </a:pPr>
            <a:r>
              <a:rPr lang="en-US" sz="2000" dirty="0"/>
              <a:t>”Reservoirs” are the places on and in our bodies and in the environment where germs live. Germs frequently spread between and among these reservoirs.</a:t>
            </a:r>
          </a:p>
          <a:p>
            <a:pPr>
              <a:lnSpc>
                <a:spcPct val="100000"/>
              </a:lnSpc>
              <a:buSzPct val="130000"/>
              <a:buBlip>
                <a:blip r:embed="rId4">
                  <a:extLst>
                    <a:ext uri="{96DAC541-7B7A-43D3-8B79-37D633B846F1}">
                      <asvg:svgBlip xmlns:asvg="http://schemas.microsoft.com/office/drawing/2016/SVG/main" r:embed="rId5"/>
                    </a:ext>
                  </a:extLst>
                </a:blip>
              </a:buBlip>
            </a:pPr>
            <a:r>
              <a:rPr lang="en-US" sz="2000" dirty="0"/>
              <a:t>Four reservoirs in the healthcare environment that are important for infection control are water and wet surfaces; dry surfaces; dirt and dust; and devices.</a:t>
            </a:r>
          </a:p>
          <a:p>
            <a:pPr>
              <a:lnSpc>
                <a:spcPct val="100000"/>
              </a:lnSpc>
              <a:buSzPct val="130000"/>
              <a:buBlip>
                <a:blip r:embed="rId4">
                  <a:extLst>
                    <a:ext uri="{96DAC541-7B7A-43D3-8B79-37D633B846F1}">
                      <asvg:svgBlip xmlns:asvg="http://schemas.microsoft.com/office/drawing/2016/SVG/main" r:embed="rId5"/>
                    </a:ext>
                  </a:extLst>
                </a:blip>
              </a:buBlip>
            </a:pPr>
            <a:r>
              <a:rPr lang="en-US" sz="2000" dirty="0"/>
              <a:t>Understanding where germs live helps us recognize where there is risk for them to be spread and why infection control actions work to stop them from spreading and making people sick.</a:t>
            </a:r>
          </a:p>
        </p:txBody>
      </p:sp>
    </p:spTree>
    <p:custDataLst>
      <p:tags r:id="rId1"/>
    </p:custDataLst>
    <p:extLst>
      <p:ext uri="{BB962C8B-B14F-4D97-AF65-F5344CB8AC3E}">
        <p14:creationId xmlns:p14="http://schemas.microsoft.com/office/powerpoint/2010/main" val="23439912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172F-8FE3-714A-9AF1-604DCACECC13}"/>
              </a:ext>
            </a:extLst>
          </p:cNvPr>
          <p:cNvSpPr>
            <a:spLocks noGrp="1"/>
          </p:cNvSpPr>
          <p:nvPr>
            <p:ph type="title"/>
          </p:nvPr>
        </p:nvSpPr>
        <p:spPr/>
        <p:txBody>
          <a:bodyPr>
            <a:normAutofit/>
          </a:bodyPr>
          <a:lstStyle/>
          <a:p>
            <a:r>
              <a:rPr lang="en-US" dirty="0"/>
              <a:t>Question</a:t>
            </a:r>
          </a:p>
        </p:txBody>
      </p:sp>
      <p:sp>
        <p:nvSpPr>
          <p:cNvPr id="13" name="Content Placeholder 2">
            <a:extLst>
              <a:ext uri="{FF2B5EF4-FFF2-40B4-BE49-F238E27FC236}">
                <a16:creationId xmlns:a16="http://schemas.microsoft.com/office/drawing/2014/main" id="{63E5A738-D47E-EB40-81AC-D6D74B4F9F05}"/>
              </a:ext>
            </a:extLst>
          </p:cNvPr>
          <p:cNvSpPr txBox="1">
            <a:spLocks/>
          </p:cNvSpPr>
          <p:nvPr/>
        </p:nvSpPr>
        <p:spPr>
          <a:xfrm>
            <a:off x="1057000" y="4751543"/>
            <a:ext cx="1977075" cy="749144"/>
          </a:xfrm>
          <a:prstGeom prst="rect">
            <a:avLst/>
          </a:prstGeom>
        </p:spPr>
        <p:txBody>
          <a:bodyPr vert="horz" lIns="91440" tIns="45720" rIns="91440" bIns="45720" rtlCol="0">
            <a:noAutofit/>
          </a:bodyPr>
          <a:lstStyle>
            <a:lvl1pPr marL="341313" indent="-341313" algn="l" defTabSz="914400" rtl="0" eaLnBrk="1" latinLnBrk="0" hangingPunct="1">
              <a:lnSpc>
                <a:spcPct val="95000"/>
              </a:lnSpc>
              <a:spcBef>
                <a:spcPts val="1200"/>
              </a:spcBef>
              <a:buClr>
                <a:schemeClr val="bg1"/>
              </a:buClr>
              <a:buSzPct val="105000"/>
              <a:buFont typeface="Arial" panose="020B0604020202020204" pitchFamily="34" charset="0"/>
              <a:buChar char="•"/>
              <a:defRPr sz="3200" kern="1200">
                <a:solidFill>
                  <a:schemeClr val="bg1"/>
                </a:solidFill>
                <a:latin typeface="Century Gothic" panose="020B0502020202020204" pitchFamily="34" charset="0"/>
                <a:ea typeface="+mn-ea"/>
                <a:cs typeface="+mn-cs"/>
              </a:defRPr>
            </a:lvl1pPr>
            <a:lvl2pPr marL="804863" indent="-347663" algn="l" defTabSz="914400" rtl="0" eaLnBrk="1" latinLnBrk="0" hangingPunct="1">
              <a:lnSpc>
                <a:spcPct val="95000"/>
              </a:lnSpc>
              <a:spcBef>
                <a:spcPts val="500"/>
              </a:spcBef>
              <a:buClrTx/>
              <a:buSzPct val="90000"/>
              <a:buFont typeface="Wingdings" panose="05000000000000000000" pitchFamily="2" charset="2"/>
              <a:buChar char="§"/>
              <a:defRPr sz="3200" kern="1200">
                <a:solidFill>
                  <a:schemeClr val="bg1"/>
                </a:solidFill>
                <a:latin typeface="Century Gothic" panose="020B0502020202020204" pitchFamily="34" charset="0"/>
                <a:ea typeface="+mn-ea"/>
                <a:cs typeface="+mn-cs"/>
              </a:defRPr>
            </a:lvl2pPr>
            <a:lvl3pPr marL="1255713" indent="-341313" algn="l" defTabSz="914400" rtl="0" eaLnBrk="1" latinLnBrk="0" hangingPunct="1">
              <a:lnSpc>
                <a:spcPct val="95000"/>
              </a:lnSpc>
              <a:spcBef>
                <a:spcPts val="500"/>
              </a:spcBef>
              <a:buFont typeface="Courier New" panose="02070309020205020404" pitchFamily="49" charset="0"/>
              <a:buChar char="o"/>
              <a:defRPr sz="32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32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32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040"/>
              </a:lnSpc>
              <a:spcBef>
                <a:spcPts val="1200"/>
              </a:spcBef>
              <a:spcAft>
                <a:spcPts val="0"/>
              </a:spcAft>
              <a:buClr>
                <a:srgbClr val="FFFFFF"/>
              </a:buClr>
              <a:buSzPct val="105000"/>
              <a:buFont typeface="Arial" panose="020B0604020202020204" pitchFamily="34" charset="0"/>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Water and </a:t>
            </a:r>
          </a:p>
          <a:p>
            <a:pPr marL="0" marR="0" lvl="0" indent="0" algn="ctr" defTabSz="914400" rtl="0" eaLnBrk="1" fontAlgn="auto" latinLnBrk="0" hangingPunct="1">
              <a:lnSpc>
                <a:spcPts val="1040"/>
              </a:lnSpc>
              <a:spcBef>
                <a:spcPts val="1200"/>
              </a:spcBef>
              <a:spcAft>
                <a:spcPts val="0"/>
              </a:spcAft>
              <a:buClr>
                <a:srgbClr val="FFFFFF"/>
              </a:buClr>
              <a:buSzPct val="105000"/>
              <a:buFont typeface="Arial" panose="020B0604020202020204" pitchFamily="34" charset="0"/>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Wet Surfaces</a:t>
            </a:r>
          </a:p>
        </p:txBody>
      </p:sp>
      <p:sp>
        <p:nvSpPr>
          <p:cNvPr id="14" name="Content Placeholder 2">
            <a:extLst>
              <a:ext uri="{FF2B5EF4-FFF2-40B4-BE49-F238E27FC236}">
                <a16:creationId xmlns:a16="http://schemas.microsoft.com/office/drawing/2014/main" id="{173A2B4C-F717-094B-B565-864BAA5CCA19}"/>
              </a:ext>
            </a:extLst>
          </p:cNvPr>
          <p:cNvSpPr txBox="1">
            <a:spLocks/>
          </p:cNvSpPr>
          <p:nvPr/>
        </p:nvSpPr>
        <p:spPr>
          <a:xfrm>
            <a:off x="3652074" y="4751543"/>
            <a:ext cx="1977075" cy="749144"/>
          </a:xfrm>
          <a:prstGeom prst="rect">
            <a:avLst/>
          </a:prstGeom>
        </p:spPr>
        <p:txBody>
          <a:bodyPr vert="horz" lIns="91440" tIns="45720" rIns="91440" bIns="45720" rtlCol="0">
            <a:noAutofit/>
          </a:bodyPr>
          <a:lstStyle>
            <a:lvl1pPr marL="341313" indent="-341313" algn="l" defTabSz="914400" rtl="0" eaLnBrk="1" latinLnBrk="0" hangingPunct="1">
              <a:lnSpc>
                <a:spcPct val="95000"/>
              </a:lnSpc>
              <a:spcBef>
                <a:spcPts val="1200"/>
              </a:spcBef>
              <a:buClr>
                <a:schemeClr val="bg1"/>
              </a:buClr>
              <a:buSzPct val="105000"/>
              <a:buFont typeface="Arial" panose="020B0604020202020204" pitchFamily="34" charset="0"/>
              <a:buChar char="•"/>
              <a:defRPr sz="3200" kern="1200">
                <a:solidFill>
                  <a:schemeClr val="bg1"/>
                </a:solidFill>
                <a:latin typeface="Century Gothic" panose="020B0502020202020204" pitchFamily="34" charset="0"/>
                <a:ea typeface="+mn-ea"/>
                <a:cs typeface="+mn-cs"/>
              </a:defRPr>
            </a:lvl1pPr>
            <a:lvl2pPr marL="804863" indent="-347663" algn="l" defTabSz="914400" rtl="0" eaLnBrk="1" latinLnBrk="0" hangingPunct="1">
              <a:lnSpc>
                <a:spcPct val="95000"/>
              </a:lnSpc>
              <a:spcBef>
                <a:spcPts val="500"/>
              </a:spcBef>
              <a:buClrTx/>
              <a:buSzPct val="90000"/>
              <a:buFont typeface="Wingdings" panose="05000000000000000000" pitchFamily="2" charset="2"/>
              <a:buChar char="§"/>
              <a:defRPr sz="3200" kern="1200">
                <a:solidFill>
                  <a:schemeClr val="bg1"/>
                </a:solidFill>
                <a:latin typeface="Century Gothic" panose="020B0502020202020204" pitchFamily="34" charset="0"/>
                <a:ea typeface="+mn-ea"/>
                <a:cs typeface="+mn-cs"/>
              </a:defRPr>
            </a:lvl2pPr>
            <a:lvl3pPr marL="1255713" indent="-341313" algn="l" defTabSz="914400" rtl="0" eaLnBrk="1" latinLnBrk="0" hangingPunct="1">
              <a:lnSpc>
                <a:spcPct val="95000"/>
              </a:lnSpc>
              <a:spcBef>
                <a:spcPts val="500"/>
              </a:spcBef>
              <a:buFont typeface="Courier New" panose="02070309020205020404" pitchFamily="49" charset="0"/>
              <a:buChar char="o"/>
              <a:defRPr sz="32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32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32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040"/>
              </a:lnSpc>
              <a:spcBef>
                <a:spcPts val="1200"/>
              </a:spcBef>
              <a:spcAft>
                <a:spcPts val="0"/>
              </a:spcAft>
              <a:buClr>
                <a:srgbClr val="FFFFFF"/>
              </a:buClr>
              <a:buSzPct val="105000"/>
              <a:buFont typeface="Arial" panose="020B0604020202020204" pitchFamily="34" charset="0"/>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Dry Surfaces</a:t>
            </a:r>
          </a:p>
        </p:txBody>
      </p:sp>
      <p:sp>
        <p:nvSpPr>
          <p:cNvPr id="15" name="Content Placeholder 2">
            <a:extLst>
              <a:ext uri="{FF2B5EF4-FFF2-40B4-BE49-F238E27FC236}">
                <a16:creationId xmlns:a16="http://schemas.microsoft.com/office/drawing/2014/main" id="{EC9FC492-335B-5A4E-A61E-620D6C57EBCC}"/>
              </a:ext>
            </a:extLst>
          </p:cNvPr>
          <p:cNvSpPr txBox="1">
            <a:spLocks/>
          </p:cNvSpPr>
          <p:nvPr/>
        </p:nvSpPr>
        <p:spPr>
          <a:xfrm>
            <a:off x="6378155" y="4759636"/>
            <a:ext cx="1977075" cy="749144"/>
          </a:xfrm>
          <a:prstGeom prst="rect">
            <a:avLst/>
          </a:prstGeom>
        </p:spPr>
        <p:txBody>
          <a:bodyPr vert="horz" lIns="91440" tIns="45720" rIns="91440" bIns="45720" rtlCol="0">
            <a:noAutofit/>
          </a:bodyPr>
          <a:lstStyle>
            <a:lvl1pPr marL="341313" indent="-341313" algn="l" defTabSz="914400" rtl="0" eaLnBrk="1" latinLnBrk="0" hangingPunct="1">
              <a:lnSpc>
                <a:spcPct val="95000"/>
              </a:lnSpc>
              <a:spcBef>
                <a:spcPts val="1200"/>
              </a:spcBef>
              <a:buClr>
                <a:schemeClr val="bg1"/>
              </a:buClr>
              <a:buSzPct val="105000"/>
              <a:buFont typeface="Arial" panose="020B0604020202020204" pitchFamily="34" charset="0"/>
              <a:buChar char="•"/>
              <a:defRPr sz="3200" kern="1200">
                <a:solidFill>
                  <a:schemeClr val="bg1"/>
                </a:solidFill>
                <a:latin typeface="Century Gothic" panose="020B0502020202020204" pitchFamily="34" charset="0"/>
                <a:ea typeface="+mn-ea"/>
                <a:cs typeface="+mn-cs"/>
              </a:defRPr>
            </a:lvl1pPr>
            <a:lvl2pPr marL="804863" indent="-347663" algn="l" defTabSz="914400" rtl="0" eaLnBrk="1" latinLnBrk="0" hangingPunct="1">
              <a:lnSpc>
                <a:spcPct val="95000"/>
              </a:lnSpc>
              <a:spcBef>
                <a:spcPts val="500"/>
              </a:spcBef>
              <a:buClrTx/>
              <a:buSzPct val="90000"/>
              <a:buFont typeface="Wingdings" panose="05000000000000000000" pitchFamily="2" charset="2"/>
              <a:buChar char="§"/>
              <a:defRPr sz="3200" kern="1200">
                <a:solidFill>
                  <a:schemeClr val="bg1"/>
                </a:solidFill>
                <a:latin typeface="Century Gothic" panose="020B0502020202020204" pitchFamily="34" charset="0"/>
                <a:ea typeface="+mn-ea"/>
                <a:cs typeface="+mn-cs"/>
              </a:defRPr>
            </a:lvl2pPr>
            <a:lvl3pPr marL="1255713" indent="-341313" algn="l" defTabSz="914400" rtl="0" eaLnBrk="1" latinLnBrk="0" hangingPunct="1">
              <a:lnSpc>
                <a:spcPct val="95000"/>
              </a:lnSpc>
              <a:spcBef>
                <a:spcPts val="500"/>
              </a:spcBef>
              <a:buFont typeface="Courier New" panose="02070309020205020404" pitchFamily="49" charset="0"/>
              <a:buChar char="o"/>
              <a:defRPr sz="32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32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32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040"/>
              </a:lnSpc>
              <a:spcBef>
                <a:spcPts val="1200"/>
              </a:spcBef>
              <a:spcAft>
                <a:spcPts val="0"/>
              </a:spcAft>
              <a:buClr>
                <a:srgbClr val="FFFFFF"/>
              </a:buClr>
              <a:buSzPct val="105000"/>
              <a:buFont typeface="Arial" panose="020B0604020202020204" pitchFamily="34" charset="0"/>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Dirt and Dust</a:t>
            </a:r>
          </a:p>
        </p:txBody>
      </p:sp>
      <p:sp>
        <p:nvSpPr>
          <p:cNvPr id="16" name="Content Placeholder 2">
            <a:extLst>
              <a:ext uri="{FF2B5EF4-FFF2-40B4-BE49-F238E27FC236}">
                <a16:creationId xmlns:a16="http://schemas.microsoft.com/office/drawing/2014/main" id="{DC9B58C9-B26B-4F4D-B73D-C7DA1ADD5D30}"/>
              </a:ext>
            </a:extLst>
          </p:cNvPr>
          <p:cNvSpPr txBox="1">
            <a:spLocks/>
          </p:cNvSpPr>
          <p:nvPr/>
        </p:nvSpPr>
        <p:spPr>
          <a:xfrm>
            <a:off x="9038732" y="4751543"/>
            <a:ext cx="1977075" cy="749144"/>
          </a:xfrm>
          <a:prstGeom prst="rect">
            <a:avLst/>
          </a:prstGeom>
        </p:spPr>
        <p:txBody>
          <a:bodyPr vert="horz" lIns="91440" tIns="45720" rIns="91440" bIns="45720" rtlCol="0">
            <a:noAutofit/>
          </a:bodyPr>
          <a:lstStyle>
            <a:lvl1pPr marL="341313" indent="-341313" algn="l" defTabSz="914400" rtl="0" eaLnBrk="1" latinLnBrk="0" hangingPunct="1">
              <a:lnSpc>
                <a:spcPct val="95000"/>
              </a:lnSpc>
              <a:spcBef>
                <a:spcPts val="1200"/>
              </a:spcBef>
              <a:buClr>
                <a:schemeClr val="bg1"/>
              </a:buClr>
              <a:buSzPct val="105000"/>
              <a:buFont typeface="Arial" panose="020B0604020202020204" pitchFamily="34" charset="0"/>
              <a:buChar char="•"/>
              <a:defRPr sz="3200" kern="1200">
                <a:solidFill>
                  <a:schemeClr val="bg1"/>
                </a:solidFill>
                <a:latin typeface="Century Gothic" panose="020B0502020202020204" pitchFamily="34" charset="0"/>
                <a:ea typeface="+mn-ea"/>
                <a:cs typeface="+mn-cs"/>
              </a:defRPr>
            </a:lvl1pPr>
            <a:lvl2pPr marL="804863" indent="-347663" algn="l" defTabSz="914400" rtl="0" eaLnBrk="1" latinLnBrk="0" hangingPunct="1">
              <a:lnSpc>
                <a:spcPct val="95000"/>
              </a:lnSpc>
              <a:spcBef>
                <a:spcPts val="500"/>
              </a:spcBef>
              <a:buClrTx/>
              <a:buSzPct val="90000"/>
              <a:buFont typeface="Wingdings" panose="05000000000000000000" pitchFamily="2" charset="2"/>
              <a:buChar char="§"/>
              <a:defRPr sz="3200" kern="1200">
                <a:solidFill>
                  <a:schemeClr val="bg1"/>
                </a:solidFill>
                <a:latin typeface="Century Gothic" panose="020B0502020202020204" pitchFamily="34" charset="0"/>
                <a:ea typeface="+mn-ea"/>
                <a:cs typeface="+mn-cs"/>
              </a:defRPr>
            </a:lvl2pPr>
            <a:lvl3pPr marL="1255713" indent="-341313" algn="l" defTabSz="914400" rtl="0" eaLnBrk="1" latinLnBrk="0" hangingPunct="1">
              <a:lnSpc>
                <a:spcPct val="95000"/>
              </a:lnSpc>
              <a:spcBef>
                <a:spcPts val="500"/>
              </a:spcBef>
              <a:buFont typeface="Courier New" panose="02070309020205020404" pitchFamily="49" charset="0"/>
              <a:buChar char="o"/>
              <a:defRPr sz="32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32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32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040"/>
              </a:lnSpc>
              <a:spcBef>
                <a:spcPts val="1200"/>
              </a:spcBef>
              <a:spcAft>
                <a:spcPts val="0"/>
              </a:spcAft>
              <a:buClr>
                <a:srgbClr val="FFFFFF"/>
              </a:buClr>
              <a:buSzPct val="105000"/>
              <a:buFont typeface="Arial" panose="020B0604020202020204" pitchFamily="34" charset="0"/>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Devices</a:t>
            </a:r>
          </a:p>
        </p:txBody>
      </p:sp>
    </p:spTree>
    <p:custDataLst>
      <p:tags r:id="rId1"/>
    </p:custDataLst>
    <p:extLst>
      <p:ext uri="{BB962C8B-B14F-4D97-AF65-F5344CB8AC3E}">
        <p14:creationId xmlns:p14="http://schemas.microsoft.com/office/powerpoint/2010/main" val="272675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D1D0-0187-40F6-85A4-6A5E603616C3}"/>
              </a:ext>
            </a:extLst>
          </p:cNvPr>
          <p:cNvSpPr>
            <a:spLocks noGrp="1"/>
          </p:cNvSpPr>
          <p:nvPr>
            <p:ph type="ctrTitle"/>
          </p:nvPr>
        </p:nvSpPr>
        <p:spPr>
          <a:xfrm>
            <a:off x="673100" y="2744258"/>
            <a:ext cx="6109837" cy="2211409"/>
          </a:xfrm>
        </p:spPr>
        <p:txBody>
          <a:bodyPr anchor="t">
            <a:normAutofit/>
          </a:bodyPr>
          <a:lstStyle/>
          <a:p>
            <a:r>
              <a:rPr lang="en-US" dirty="0"/>
              <a:t>Body and Healthcare Environment Reservoirs: Synthesis</a:t>
            </a:r>
          </a:p>
        </p:txBody>
      </p:sp>
      <p:sp>
        <p:nvSpPr>
          <p:cNvPr id="9" name="Text Placeholder 8">
            <a:extLst>
              <a:ext uri="{FF2B5EF4-FFF2-40B4-BE49-F238E27FC236}">
                <a16:creationId xmlns:a16="http://schemas.microsoft.com/office/drawing/2014/main" id="{7B7468A0-78E2-4E68-BF45-7D2E5F804659}"/>
              </a:ext>
            </a:extLst>
          </p:cNvPr>
          <p:cNvSpPr>
            <a:spLocks noGrp="1"/>
          </p:cNvSpPr>
          <p:nvPr>
            <p:ph type="body" sz="quarter" idx="11"/>
          </p:nvPr>
        </p:nvSpPr>
        <p:spPr/>
        <p:txBody>
          <a:bodyPr/>
          <a:lstStyle/>
          <a:p>
            <a:r>
              <a:rPr lang="en-US" dirty="0"/>
              <a:t>Introduction to Reservoirs: </a:t>
            </a:r>
            <a:br>
              <a:rPr lang="en-US" dirty="0"/>
            </a:br>
            <a:r>
              <a:rPr lang="en-US" dirty="0"/>
              <a:t>Where Germs Live</a:t>
            </a:r>
          </a:p>
        </p:txBody>
      </p:sp>
      <p:sp>
        <p:nvSpPr>
          <p:cNvPr id="8" name="Text Placeholder 3">
            <a:extLst>
              <a:ext uri="{FF2B5EF4-FFF2-40B4-BE49-F238E27FC236}">
                <a16:creationId xmlns:a16="http://schemas.microsoft.com/office/drawing/2014/main" id="{56E06EE7-A1AB-4B1A-976C-C3D0B9CB2183}"/>
              </a:ext>
            </a:extLst>
          </p:cNvPr>
          <p:cNvSpPr>
            <a:spLocks noGrp="1"/>
          </p:cNvSpPr>
          <p:nvPr>
            <p:ph type="body" sz="quarter" idx="10"/>
          </p:nvPr>
        </p:nvSpPr>
        <p:spPr/>
        <p:txBody>
          <a:bodyPr/>
          <a:lstStyle/>
          <a:p>
            <a:r>
              <a:rPr lang="en-US" dirty="0"/>
              <a:t>Session 3</a:t>
            </a:r>
          </a:p>
        </p:txBody>
      </p:sp>
      <p:pic>
        <p:nvPicPr>
          <p:cNvPr id="6" name="Picture 5" descr="Project Firstline logo. &#10;CDC's National Training Collaborative for Healthcare Infection Prevention &amp; Control.">
            <a:extLst>
              <a:ext uri="{FF2B5EF4-FFF2-40B4-BE49-F238E27FC236}">
                <a16:creationId xmlns:a16="http://schemas.microsoft.com/office/drawing/2014/main" id="{0455A201-7424-4ED2-BF27-755B41DB92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401" y="5637865"/>
            <a:ext cx="2762183" cy="1037256"/>
          </a:xfrm>
          <a:prstGeom prst="rect">
            <a:avLst/>
          </a:prstGeom>
        </p:spPr>
      </p:pic>
    </p:spTree>
    <p:custDataLst>
      <p:tags r:id="rId1"/>
    </p:custDataLst>
    <p:extLst>
      <p:ext uri="{BB962C8B-B14F-4D97-AF65-F5344CB8AC3E}">
        <p14:creationId xmlns:p14="http://schemas.microsoft.com/office/powerpoint/2010/main" val="893087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F6C95F4-7DEE-4940-A105-F27E5BE414C4}"/>
              </a:ext>
            </a:extLst>
          </p:cNvPr>
          <p:cNvSpPr>
            <a:spLocks noGrp="1"/>
          </p:cNvSpPr>
          <p:nvPr>
            <p:ph type="title"/>
          </p:nvPr>
        </p:nvSpPr>
        <p:spPr>
          <a:xfrm>
            <a:off x="707727" y="690421"/>
            <a:ext cx="10356111" cy="929211"/>
          </a:xfrm>
        </p:spPr>
        <p:txBody>
          <a:bodyPr/>
          <a:lstStyle/>
          <a:p>
            <a:r>
              <a:rPr lang="en-US" dirty="0"/>
              <a:t>The Body Reservoirs</a:t>
            </a:r>
          </a:p>
        </p:txBody>
      </p:sp>
      <p:sp>
        <p:nvSpPr>
          <p:cNvPr id="6" name="Rounded Rectangle 5">
            <a:extLst>
              <a:ext uri="{FF2B5EF4-FFF2-40B4-BE49-F238E27FC236}">
                <a16:creationId xmlns:a16="http://schemas.microsoft.com/office/drawing/2014/main" id="{84DF951D-A916-C846-8AE4-9C5762C663E4}"/>
              </a:ext>
            </a:extLst>
          </p:cNvPr>
          <p:cNvSpPr/>
          <p:nvPr/>
        </p:nvSpPr>
        <p:spPr>
          <a:xfrm>
            <a:off x="711512" y="1855569"/>
            <a:ext cx="2513369" cy="3417796"/>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a:ea typeface="+mn-ea"/>
                <a:cs typeface="+mn-cs"/>
              </a:rPr>
              <a:t>Skin</a:t>
            </a:r>
          </a:p>
        </p:txBody>
      </p:sp>
      <p:sp>
        <p:nvSpPr>
          <p:cNvPr id="7" name="Rounded Rectangle 6">
            <a:extLst>
              <a:ext uri="{FF2B5EF4-FFF2-40B4-BE49-F238E27FC236}">
                <a16:creationId xmlns:a16="http://schemas.microsoft.com/office/drawing/2014/main" id="{B0B3B02F-A390-8243-8D8C-8E65A813F5BD}"/>
              </a:ext>
            </a:extLst>
          </p:cNvPr>
          <p:cNvSpPr/>
          <p:nvPr/>
        </p:nvSpPr>
        <p:spPr>
          <a:xfrm>
            <a:off x="3478696" y="1855569"/>
            <a:ext cx="2513369" cy="3417796"/>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a:ea typeface="+mn-ea"/>
                <a:cs typeface="+mn-cs"/>
              </a:rPr>
              <a:t>Gastrointestinal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a:ea typeface="+mn-ea"/>
                <a:cs typeface="+mn-cs"/>
              </a:rPr>
              <a:t>system (the “gut”)</a:t>
            </a:r>
          </a:p>
        </p:txBody>
      </p:sp>
      <p:sp>
        <p:nvSpPr>
          <p:cNvPr id="8" name="Rounded Rectangle 7">
            <a:extLst>
              <a:ext uri="{FF2B5EF4-FFF2-40B4-BE49-F238E27FC236}">
                <a16:creationId xmlns:a16="http://schemas.microsoft.com/office/drawing/2014/main" id="{D90A1F51-99E8-4E4E-8EC6-8AFBE97A3682}"/>
              </a:ext>
            </a:extLst>
          </p:cNvPr>
          <p:cNvSpPr/>
          <p:nvPr/>
        </p:nvSpPr>
        <p:spPr>
          <a:xfrm>
            <a:off x="6245880" y="1855569"/>
            <a:ext cx="2513369" cy="3417796"/>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a:ea typeface="+mn-ea"/>
                <a:cs typeface="+mn-cs"/>
              </a:rPr>
              <a:t>Respiratory system</a:t>
            </a:r>
          </a:p>
        </p:txBody>
      </p:sp>
      <p:sp>
        <p:nvSpPr>
          <p:cNvPr id="9" name="Rounded Rectangle 8">
            <a:extLst>
              <a:ext uri="{FF2B5EF4-FFF2-40B4-BE49-F238E27FC236}">
                <a16:creationId xmlns:a16="http://schemas.microsoft.com/office/drawing/2014/main" id="{01AC6DB8-23A7-1E41-92F8-B848F4A9A791}"/>
              </a:ext>
            </a:extLst>
          </p:cNvPr>
          <p:cNvSpPr/>
          <p:nvPr/>
        </p:nvSpPr>
        <p:spPr>
          <a:xfrm>
            <a:off x="9013064" y="1855569"/>
            <a:ext cx="2513369" cy="3417796"/>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a:ea typeface="+mn-ea"/>
                <a:cs typeface="+mn-cs"/>
              </a:rPr>
              <a:t>Blood</a:t>
            </a:r>
          </a:p>
        </p:txBody>
      </p:sp>
    </p:spTree>
    <p:custDataLst>
      <p:tags r:id="rId1"/>
    </p:custDataLst>
    <p:extLst>
      <p:ext uri="{BB962C8B-B14F-4D97-AF65-F5344CB8AC3E}">
        <p14:creationId xmlns:p14="http://schemas.microsoft.com/office/powerpoint/2010/main" val="203280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89F9-B33B-E948-823C-066DCF297F0F}"/>
              </a:ext>
            </a:extLst>
          </p:cNvPr>
          <p:cNvSpPr>
            <a:spLocks noGrp="1"/>
          </p:cNvSpPr>
          <p:nvPr>
            <p:ph type="title"/>
          </p:nvPr>
        </p:nvSpPr>
        <p:spPr/>
        <p:txBody>
          <a:bodyPr/>
          <a:lstStyle/>
          <a:p>
            <a:r>
              <a:rPr lang="en-US" dirty="0"/>
              <a:t>Reservoirs Review</a:t>
            </a:r>
          </a:p>
        </p:txBody>
      </p:sp>
      <p:sp>
        <p:nvSpPr>
          <p:cNvPr id="31" name="Rectangle: Rounded Corners 30">
            <a:extLst>
              <a:ext uri="{FF2B5EF4-FFF2-40B4-BE49-F238E27FC236}">
                <a16:creationId xmlns:a16="http://schemas.microsoft.com/office/drawing/2014/main" id="{FFB3694B-5F22-4FAE-A6B5-5F91FC48AEFB}"/>
              </a:ext>
              <a:ext uri="{C183D7F6-B498-43B3-948B-1728B52AA6E4}">
                <adec:decorative xmlns:adec="http://schemas.microsoft.com/office/drawing/2017/decorative" val="1"/>
              </a:ext>
            </a:extLst>
          </p:cNvPr>
          <p:cNvSpPr/>
          <p:nvPr/>
        </p:nvSpPr>
        <p:spPr>
          <a:xfrm>
            <a:off x="259882" y="1562705"/>
            <a:ext cx="5836118" cy="3465040"/>
          </a:xfrm>
          <a:prstGeom prst="roundRect">
            <a:avLst>
              <a:gd name="adj" fmla="val 601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12F31773-C0A8-4C70-8C5D-209960A899B4}"/>
              </a:ext>
              <a:ext uri="{C183D7F6-B498-43B3-948B-1728B52AA6E4}">
                <adec:decorative xmlns:adec="http://schemas.microsoft.com/office/drawing/2017/decorative" val="1"/>
              </a:ext>
            </a:extLst>
          </p:cNvPr>
          <p:cNvSpPr/>
          <p:nvPr/>
        </p:nvSpPr>
        <p:spPr>
          <a:xfrm>
            <a:off x="6152757" y="1562705"/>
            <a:ext cx="5836118" cy="3465040"/>
          </a:xfrm>
          <a:prstGeom prst="roundRect">
            <a:avLst>
              <a:gd name="adj" fmla="val 601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A7A9334C-379E-474B-B2CA-54593179A6C3}"/>
              </a:ext>
            </a:extLst>
          </p:cNvPr>
          <p:cNvSpPr txBox="1"/>
          <p:nvPr/>
        </p:nvSpPr>
        <p:spPr>
          <a:xfrm>
            <a:off x="360129" y="1602661"/>
            <a:ext cx="5699790" cy="73577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Body</a:t>
            </a:r>
          </a:p>
        </p:txBody>
      </p:sp>
      <p:sp>
        <p:nvSpPr>
          <p:cNvPr id="19" name="Rounded Rectangle 5">
            <a:extLst>
              <a:ext uri="{FF2B5EF4-FFF2-40B4-BE49-F238E27FC236}">
                <a16:creationId xmlns:a16="http://schemas.microsoft.com/office/drawing/2014/main" id="{9C4BCEA4-254A-42FE-A3DF-7F7810615F89}"/>
              </a:ext>
            </a:extLst>
          </p:cNvPr>
          <p:cNvSpPr/>
          <p:nvPr/>
        </p:nvSpPr>
        <p:spPr>
          <a:xfrm>
            <a:off x="372175" y="2474158"/>
            <a:ext cx="1356304" cy="2417869"/>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630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Skin</a:t>
            </a:r>
          </a:p>
        </p:txBody>
      </p:sp>
      <p:sp>
        <p:nvSpPr>
          <p:cNvPr id="21" name="Rounded Rectangle 6">
            <a:extLst>
              <a:ext uri="{FF2B5EF4-FFF2-40B4-BE49-F238E27FC236}">
                <a16:creationId xmlns:a16="http://schemas.microsoft.com/office/drawing/2014/main" id="{D71677BE-6E57-495D-B7C8-E5116DC4D0A5}"/>
              </a:ext>
            </a:extLst>
          </p:cNvPr>
          <p:cNvSpPr/>
          <p:nvPr/>
        </p:nvSpPr>
        <p:spPr>
          <a:xfrm>
            <a:off x="1785236" y="2474158"/>
            <a:ext cx="1356304" cy="2417869"/>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630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GI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system or “gut”</a:t>
            </a:r>
          </a:p>
        </p:txBody>
      </p:sp>
      <p:sp>
        <p:nvSpPr>
          <p:cNvPr id="23" name="Rounded Rectangle 7">
            <a:extLst>
              <a:ext uri="{FF2B5EF4-FFF2-40B4-BE49-F238E27FC236}">
                <a16:creationId xmlns:a16="http://schemas.microsoft.com/office/drawing/2014/main" id="{F5E944BC-1046-4D46-8B26-0BF9CF8E1844}"/>
              </a:ext>
            </a:extLst>
          </p:cNvPr>
          <p:cNvSpPr/>
          <p:nvPr/>
        </p:nvSpPr>
        <p:spPr>
          <a:xfrm>
            <a:off x="3198298" y="2474158"/>
            <a:ext cx="1356304" cy="2417869"/>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630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Respiratory system</a:t>
            </a:r>
          </a:p>
        </p:txBody>
      </p:sp>
      <p:sp>
        <p:nvSpPr>
          <p:cNvPr id="25" name="Rounded Rectangle 8">
            <a:extLst>
              <a:ext uri="{FF2B5EF4-FFF2-40B4-BE49-F238E27FC236}">
                <a16:creationId xmlns:a16="http://schemas.microsoft.com/office/drawing/2014/main" id="{EE68ADE4-467F-403B-A7E8-80EA816A4EF3}"/>
              </a:ext>
            </a:extLst>
          </p:cNvPr>
          <p:cNvSpPr/>
          <p:nvPr/>
        </p:nvSpPr>
        <p:spPr>
          <a:xfrm>
            <a:off x="4611359" y="2474158"/>
            <a:ext cx="1356304" cy="2417869"/>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630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Blood</a:t>
            </a:r>
          </a:p>
        </p:txBody>
      </p:sp>
      <p:sp>
        <p:nvSpPr>
          <p:cNvPr id="43" name="TextBox 42">
            <a:extLst>
              <a:ext uri="{FF2B5EF4-FFF2-40B4-BE49-F238E27FC236}">
                <a16:creationId xmlns:a16="http://schemas.microsoft.com/office/drawing/2014/main" id="{BD7AF5D2-4BD5-4333-BCD0-F4A321F0BD91}"/>
              </a:ext>
            </a:extLst>
          </p:cNvPr>
          <p:cNvSpPr txBox="1"/>
          <p:nvPr/>
        </p:nvSpPr>
        <p:spPr>
          <a:xfrm>
            <a:off x="6253004" y="1602661"/>
            <a:ext cx="5699790" cy="73577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entury Gothic" panose="020B0502020202020204" pitchFamily="34" charset="0"/>
                <a:ea typeface="+mn-ea"/>
                <a:cs typeface="Poppins Medium" panose="00000600000000000000" pitchFamily="2" charset="0"/>
              </a:rPr>
              <a:t>Environment</a:t>
            </a:r>
          </a:p>
        </p:txBody>
      </p:sp>
      <p:sp>
        <p:nvSpPr>
          <p:cNvPr id="35" name="Rounded Rectangle 5">
            <a:extLst>
              <a:ext uri="{FF2B5EF4-FFF2-40B4-BE49-F238E27FC236}">
                <a16:creationId xmlns:a16="http://schemas.microsoft.com/office/drawing/2014/main" id="{F13EBDFA-5B3E-41DC-A0BE-33E8C6068178}"/>
              </a:ext>
            </a:extLst>
          </p:cNvPr>
          <p:cNvSpPr/>
          <p:nvPr/>
        </p:nvSpPr>
        <p:spPr>
          <a:xfrm>
            <a:off x="6265050" y="2474158"/>
            <a:ext cx="1356304" cy="2417869"/>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630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Water and </a:t>
            </a:r>
            <a:br>
              <a:rPr kumimoji="0" lang="en-US" sz="1600" b="0" i="0" u="none" strike="noStrike" kern="1200" cap="none" spc="0" normalizeH="0" baseline="0" noProof="0" dirty="0">
                <a:ln>
                  <a:noFill/>
                </a:ln>
                <a:solidFill>
                  <a:srgbClr val="FFFFFF"/>
                </a:solidFill>
                <a:effectLst/>
                <a:uLnTx/>
                <a:uFillTx/>
                <a:latin typeface="Century Gothic"/>
                <a:ea typeface="+mn-ea"/>
                <a:cs typeface="+mn-cs"/>
              </a:rPr>
            </a:br>
            <a:r>
              <a:rPr kumimoji="0" lang="en-US" sz="1600" b="0" i="0" u="none" strike="noStrike" kern="1200" cap="none" spc="0" normalizeH="0" baseline="0" noProof="0" dirty="0">
                <a:ln>
                  <a:noFill/>
                </a:ln>
                <a:solidFill>
                  <a:srgbClr val="FFFFFF"/>
                </a:solidFill>
                <a:effectLst/>
                <a:uLnTx/>
                <a:uFillTx/>
                <a:latin typeface="Century Gothic"/>
                <a:ea typeface="+mn-ea"/>
                <a:cs typeface="+mn-cs"/>
              </a:rPr>
              <a:t>wet surfaces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7" name="Rounded Rectangle 6">
            <a:extLst>
              <a:ext uri="{FF2B5EF4-FFF2-40B4-BE49-F238E27FC236}">
                <a16:creationId xmlns:a16="http://schemas.microsoft.com/office/drawing/2014/main" id="{6BDFF762-A650-43A0-93BB-F18E1785B84E}"/>
              </a:ext>
            </a:extLst>
          </p:cNvPr>
          <p:cNvSpPr/>
          <p:nvPr/>
        </p:nvSpPr>
        <p:spPr>
          <a:xfrm>
            <a:off x="7678111" y="2474158"/>
            <a:ext cx="1356304" cy="2417869"/>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630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Dry surfaces</a:t>
            </a:r>
          </a:p>
        </p:txBody>
      </p:sp>
      <p:sp>
        <p:nvSpPr>
          <p:cNvPr id="39" name="Rounded Rectangle 7">
            <a:extLst>
              <a:ext uri="{FF2B5EF4-FFF2-40B4-BE49-F238E27FC236}">
                <a16:creationId xmlns:a16="http://schemas.microsoft.com/office/drawing/2014/main" id="{1DE1D216-FDE3-47AE-9D20-D6AC9BDFC6A6}"/>
              </a:ext>
            </a:extLst>
          </p:cNvPr>
          <p:cNvSpPr/>
          <p:nvPr/>
        </p:nvSpPr>
        <p:spPr>
          <a:xfrm>
            <a:off x="9091173" y="2474158"/>
            <a:ext cx="1356304" cy="2417869"/>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630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Dirt and dust</a:t>
            </a:r>
          </a:p>
        </p:txBody>
      </p:sp>
      <p:sp>
        <p:nvSpPr>
          <p:cNvPr id="41" name="Rounded Rectangle 8">
            <a:extLst>
              <a:ext uri="{FF2B5EF4-FFF2-40B4-BE49-F238E27FC236}">
                <a16:creationId xmlns:a16="http://schemas.microsoft.com/office/drawing/2014/main" id="{F9A4CB33-5C30-4C99-B913-A3AFAD15A02D}"/>
              </a:ext>
            </a:extLst>
          </p:cNvPr>
          <p:cNvSpPr/>
          <p:nvPr/>
        </p:nvSpPr>
        <p:spPr>
          <a:xfrm>
            <a:off x="10504234" y="2474158"/>
            <a:ext cx="1356304" cy="2417869"/>
          </a:xfrm>
          <a:prstGeom prst="roundRect">
            <a:avLst>
              <a:gd name="adj" fmla="val 10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630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a:ea typeface="+mn-ea"/>
                <a:cs typeface="+mn-cs"/>
              </a:rPr>
              <a:t>Devices</a:t>
            </a:r>
          </a:p>
        </p:txBody>
      </p:sp>
    </p:spTree>
    <p:custDataLst>
      <p:tags r:id="rId1"/>
    </p:custDataLst>
    <p:extLst>
      <p:ext uri="{BB962C8B-B14F-4D97-AF65-F5344CB8AC3E}">
        <p14:creationId xmlns:p14="http://schemas.microsoft.com/office/powerpoint/2010/main" val="225429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8F5A-713F-0F44-A0C9-EFBE817D1C9F}"/>
              </a:ext>
            </a:extLst>
          </p:cNvPr>
          <p:cNvSpPr>
            <a:spLocks noGrp="1"/>
          </p:cNvSpPr>
          <p:nvPr>
            <p:ph type="title"/>
          </p:nvPr>
        </p:nvSpPr>
        <p:spPr>
          <a:xfrm>
            <a:off x="1119114" y="501503"/>
            <a:ext cx="7034283" cy="702457"/>
          </a:xfrm>
        </p:spPr>
        <p:txBody>
          <a:bodyPr>
            <a:normAutofit/>
          </a:bodyPr>
          <a:lstStyle/>
          <a:p>
            <a:r>
              <a:rPr lang="en-US" dirty="0"/>
              <a:t>Reservoir Tables</a:t>
            </a:r>
          </a:p>
        </p:txBody>
      </p:sp>
      <p:graphicFrame>
        <p:nvGraphicFramePr>
          <p:cNvPr id="6" name="Table 4">
            <a:extLst>
              <a:ext uri="{FF2B5EF4-FFF2-40B4-BE49-F238E27FC236}">
                <a16:creationId xmlns:a16="http://schemas.microsoft.com/office/drawing/2014/main" id="{B2001D7F-4E7B-B04F-941F-AA7797C54841}"/>
              </a:ext>
            </a:extLst>
          </p:cNvPr>
          <p:cNvGraphicFramePr>
            <a:graphicFrameLocks/>
          </p:cNvGraphicFramePr>
          <p:nvPr/>
        </p:nvGraphicFramePr>
        <p:xfrm>
          <a:off x="1119115" y="1281956"/>
          <a:ext cx="9953769" cy="4224965"/>
        </p:xfrm>
        <a:graphic>
          <a:graphicData uri="http://schemas.openxmlformats.org/drawingml/2006/table">
            <a:tbl>
              <a:tblPr firstRow="1" bandRow="1">
                <a:tableStyleId>{00A15C55-8517-42AA-B614-E9B94910E393}</a:tableStyleId>
              </a:tblPr>
              <a:tblGrid>
                <a:gridCol w="3317923">
                  <a:extLst>
                    <a:ext uri="{9D8B030D-6E8A-4147-A177-3AD203B41FA5}">
                      <a16:colId xmlns:a16="http://schemas.microsoft.com/office/drawing/2014/main" val="1752700598"/>
                    </a:ext>
                  </a:extLst>
                </a:gridCol>
                <a:gridCol w="3317923">
                  <a:extLst>
                    <a:ext uri="{9D8B030D-6E8A-4147-A177-3AD203B41FA5}">
                      <a16:colId xmlns:a16="http://schemas.microsoft.com/office/drawing/2014/main" val="2256678212"/>
                    </a:ext>
                  </a:extLst>
                </a:gridCol>
                <a:gridCol w="3317923">
                  <a:extLst>
                    <a:ext uri="{9D8B030D-6E8A-4147-A177-3AD203B41FA5}">
                      <a16:colId xmlns:a16="http://schemas.microsoft.com/office/drawing/2014/main" val="61098662"/>
                    </a:ext>
                  </a:extLst>
                </a:gridCol>
              </a:tblGrid>
              <a:tr h="580712">
                <a:tc>
                  <a:txBody>
                    <a:bodyPr/>
                    <a:lstStyle/>
                    <a:p>
                      <a:pPr algn="ctr"/>
                      <a:r>
                        <a:rPr lang="en-US" dirty="0">
                          <a:solidFill>
                            <a:schemeClr val="bg1"/>
                          </a:solidFill>
                        </a:rPr>
                        <a:t>I Know</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a:t>I Think I Know</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a:t>I Want to Know</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65298568"/>
                  </a:ext>
                </a:extLst>
              </a:tr>
              <a:tr h="689085">
                <a:tc>
                  <a:txBody>
                    <a:bodyPr/>
                    <a:lstStyle/>
                    <a:p>
                      <a:endParaRPr lang="en-US" dirty="0"/>
                    </a:p>
                  </a:txBody>
                  <a:tcP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371081263"/>
                  </a:ext>
                </a:extLst>
              </a:tr>
              <a:tr h="738792">
                <a:tc>
                  <a:txBody>
                    <a:bodyPr/>
                    <a:lstStyle/>
                    <a:p>
                      <a:endParaRPr lang="en-US" dirty="0"/>
                    </a:p>
                  </a:txBody>
                  <a:tcP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38624063"/>
                  </a:ext>
                </a:extLst>
              </a:tr>
              <a:tr h="738792">
                <a:tc>
                  <a:txBody>
                    <a:bodyPr/>
                    <a:lstStyle/>
                    <a:p>
                      <a:endParaRPr lang="en-US" dirty="0"/>
                    </a:p>
                  </a:txBody>
                  <a:tcP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716388913"/>
                  </a:ext>
                </a:extLst>
              </a:tr>
              <a:tr h="738792">
                <a:tc>
                  <a:txBody>
                    <a:bodyPr/>
                    <a:lstStyle/>
                    <a:p>
                      <a:endParaRPr lang="en-US"/>
                    </a:p>
                  </a:txBody>
                  <a:tcP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145494681"/>
                  </a:ext>
                </a:extLst>
              </a:tr>
              <a:tr h="738792">
                <a:tc>
                  <a:txBody>
                    <a:bodyPr/>
                    <a:lstStyle/>
                    <a:p>
                      <a:endParaRPr lang="en-US" dirty="0"/>
                    </a:p>
                  </a:txBody>
                  <a:tcP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10183437"/>
                  </a:ext>
                </a:extLst>
              </a:tr>
            </a:tbl>
          </a:graphicData>
        </a:graphic>
      </p:graphicFrame>
    </p:spTree>
    <p:custDataLst>
      <p:tags r:id="rId1"/>
    </p:custDataLst>
    <p:extLst>
      <p:ext uri="{BB962C8B-B14F-4D97-AF65-F5344CB8AC3E}">
        <p14:creationId xmlns:p14="http://schemas.microsoft.com/office/powerpoint/2010/main" val="13949901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9B5F-CDEE-F224-A631-3130DB2BED34}"/>
              </a:ext>
            </a:extLst>
          </p:cNvPr>
          <p:cNvSpPr>
            <a:spLocks noGrp="1"/>
          </p:cNvSpPr>
          <p:nvPr>
            <p:ph type="title"/>
          </p:nvPr>
        </p:nvSpPr>
        <p:spPr>
          <a:xfrm>
            <a:off x="347591" y="321652"/>
            <a:ext cx="6546604" cy="702457"/>
          </a:xfrm>
        </p:spPr>
        <p:txBody>
          <a:bodyPr/>
          <a:lstStyle/>
          <a:p>
            <a:r>
              <a:rPr lang="en-US" dirty="0"/>
              <a:t>Additional ICAP Notes</a:t>
            </a:r>
          </a:p>
        </p:txBody>
      </p:sp>
      <p:pic>
        <p:nvPicPr>
          <p:cNvPr id="5" name="Content Placeholder 4">
            <a:extLst>
              <a:ext uri="{FF2B5EF4-FFF2-40B4-BE49-F238E27FC236}">
                <a16:creationId xmlns:a16="http://schemas.microsoft.com/office/drawing/2014/main" id="{AA1F041D-3405-7A54-563B-C64671BBB0F2}"/>
              </a:ext>
            </a:extLst>
          </p:cNvPr>
          <p:cNvPicPr>
            <a:picLocks noGrp="1" noChangeAspect="1"/>
          </p:cNvPicPr>
          <p:nvPr>
            <p:ph idx="1"/>
          </p:nvPr>
        </p:nvPicPr>
        <p:blipFill>
          <a:blip r:embed="rId2"/>
          <a:stretch>
            <a:fillRect/>
          </a:stretch>
        </p:blipFill>
        <p:spPr>
          <a:xfrm>
            <a:off x="1959124" y="1113717"/>
            <a:ext cx="6305451" cy="4630566"/>
          </a:xfrm>
        </p:spPr>
      </p:pic>
    </p:spTree>
    <p:extLst>
      <p:ext uri="{BB962C8B-B14F-4D97-AF65-F5344CB8AC3E}">
        <p14:creationId xmlns:p14="http://schemas.microsoft.com/office/powerpoint/2010/main" val="663414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6A13-5700-BE5D-2A88-4B528209DE20}"/>
              </a:ext>
            </a:extLst>
          </p:cNvPr>
          <p:cNvSpPr>
            <a:spLocks noGrp="1"/>
          </p:cNvSpPr>
          <p:nvPr>
            <p:ph type="title"/>
          </p:nvPr>
        </p:nvSpPr>
        <p:spPr/>
        <p:txBody>
          <a:bodyPr/>
          <a:lstStyle/>
          <a:p>
            <a:r>
              <a:rPr lang="en-US" dirty="0"/>
              <a:t>Additional ICAP Notes</a:t>
            </a:r>
          </a:p>
        </p:txBody>
      </p:sp>
      <p:pic>
        <p:nvPicPr>
          <p:cNvPr id="6" name="Content Placeholder 5">
            <a:extLst>
              <a:ext uri="{FF2B5EF4-FFF2-40B4-BE49-F238E27FC236}">
                <a16:creationId xmlns:a16="http://schemas.microsoft.com/office/drawing/2014/main" id="{599D61B9-78D7-C927-661D-DCA69E8B0CFE}"/>
              </a:ext>
            </a:extLst>
          </p:cNvPr>
          <p:cNvPicPr>
            <a:picLocks noGrp="1" noChangeAspect="1"/>
          </p:cNvPicPr>
          <p:nvPr>
            <p:ph idx="1"/>
          </p:nvPr>
        </p:nvPicPr>
        <p:blipFill>
          <a:blip r:embed="rId2"/>
          <a:stretch>
            <a:fillRect/>
          </a:stretch>
        </p:blipFill>
        <p:spPr>
          <a:xfrm>
            <a:off x="166056" y="1405714"/>
            <a:ext cx="5594350" cy="3533273"/>
          </a:xfrm>
        </p:spPr>
      </p:pic>
      <p:sp>
        <p:nvSpPr>
          <p:cNvPr id="4" name="Text Placeholder 3">
            <a:extLst>
              <a:ext uri="{FF2B5EF4-FFF2-40B4-BE49-F238E27FC236}">
                <a16:creationId xmlns:a16="http://schemas.microsoft.com/office/drawing/2014/main" id="{5040B1BA-718A-D9B4-AADE-690734295DBA}"/>
              </a:ext>
            </a:extLst>
          </p:cNvPr>
          <p:cNvSpPr>
            <a:spLocks noGrp="1"/>
          </p:cNvSpPr>
          <p:nvPr>
            <p:ph type="body" sz="quarter" idx="10"/>
          </p:nvPr>
        </p:nvSpPr>
        <p:spPr/>
        <p:txBody>
          <a:bodyPr/>
          <a:lstStyle/>
          <a:p>
            <a:endParaRPr lang="en-US" dirty="0"/>
          </a:p>
        </p:txBody>
      </p:sp>
      <p:pic>
        <p:nvPicPr>
          <p:cNvPr id="8" name="Picture 7">
            <a:extLst>
              <a:ext uri="{FF2B5EF4-FFF2-40B4-BE49-F238E27FC236}">
                <a16:creationId xmlns:a16="http://schemas.microsoft.com/office/drawing/2014/main" id="{D4C769AE-EB45-A74E-F713-7EA87B10EC08}"/>
              </a:ext>
            </a:extLst>
          </p:cNvPr>
          <p:cNvPicPr>
            <a:picLocks noChangeAspect="1"/>
          </p:cNvPicPr>
          <p:nvPr/>
        </p:nvPicPr>
        <p:blipFill>
          <a:blip r:embed="rId3"/>
          <a:stretch>
            <a:fillRect/>
          </a:stretch>
        </p:blipFill>
        <p:spPr>
          <a:xfrm>
            <a:off x="5760406" y="1405714"/>
            <a:ext cx="6145844" cy="3866785"/>
          </a:xfrm>
          <a:prstGeom prst="rect">
            <a:avLst/>
          </a:prstGeom>
        </p:spPr>
      </p:pic>
    </p:spTree>
    <p:extLst>
      <p:ext uri="{BB962C8B-B14F-4D97-AF65-F5344CB8AC3E}">
        <p14:creationId xmlns:p14="http://schemas.microsoft.com/office/powerpoint/2010/main" val="811310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DC11-B548-DF41-E18C-29EAC5C62CD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6720E6E-A0EA-53BE-C9BD-D482D9BCF9DF}"/>
              </a:ext>
            </a:extLst>
          </p:cNvPr>
          <p:cNvPicPr>
            <a:picLocks noGrp="1" noChangeAspect="1"/>
          </p:cNvPicPr>
          <p:nvPr>
            <p:ph idx="1"/>
          </p:nvPr>
        </p:nvPicPr>
        <p:blipFill>
          <a:blip r:embed="rId2"/>
          <a:stretch>
            <a:fillRect/>
          </a:stretch>
        </p:blipFill>
        <p:spPr>
          <a:xfrm>
            <a:off x="626075" y="295275"/>
            <a:ext cx="7532685" cy="5330825"/>
          </a:xfrm>
          <a:prstGeom prst="rect">
            <a:avLst/>
          </a:prstGeom>
        </p:spPr>
      </p:pic>
    </p:spTree>
    <p:extLst>
      <p:ext uri="{BB962C8B-B14F-4D97-AF65-F5344CB8AC3E}">
        <p14:creationId xmlns:p14="http://schemas.microsoft.com/office/powerpoint/2010/main" val="1756845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ED5F-49B5-7369-9938-85D76886089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94A45AE-5E0A-3414-74C9-DE308A66D77B}"/>
              </a:ext>
            </a:extLst>
          </p:cNvPr>
          <p:cNvPicPr>
            <a:picLocks noGrp="1" noChangeAspect="1"/>
          </p:cNvPicPr>
          <p:nvPr>
            <p:ph idx="1"/>
          </p:nvPr>
        </p:nvPicPr>
        <p:blipFill>
          <a:blip r:embed="rId2"/>
          <a:stretch>
            <a:fillRect/>
          </a:stretch>
        </p:blipFill>
        <p:spPr>
          <a:xfrm>
            <a:off x="277908" y="476250"/>
            <a:ext cx="7961217" cy="5098635"/>
          </a:xfrm>
          <a:prstGeom prst="rect">
            <a:avLst/>
          </a:prstGeom>
        </p:spPr>
      </p:pic>
    </p:spTree>
    <p:extLst>
      <p:ext uri="{BB962C8B-B14F-4D97-AF65-F5344CB8AC3E}">
        <p14:creationId xmlns:p14="http://schemas.microsoft.com/office/powerpoint/2010/main" val="2507141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0019-BFD2-E407-4E4F-4A844EC822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8E1EE2-9AD3-2B73-F969-BB85446EE7F0}"/>
              </a:ext>
            </a:extLst>
          </p:cNvPr>
          <p:cNvPicPr>
            <a:picLocks noGrp="1" noChangeAspect="1"/>
          </p:cNvPicPr>
          <p:nvPr>
            <p:ph idx="1"/>
          </p:nvPr>
        </p:nvPicPr>
        <p:blipFill>
          <a:blip r:embed="rId2"/>
          <a:stretch>
            <a:fillRect/>
          </a:stretch>
        </p:blipFill>
        <p:spPr>
          <a:xfrm>
            <a:off x="482697" y="304799"/>
            <a:ext cx="7760073" cy="5057775"/>
          </a:xfrm>
        </p:spPr>
      </p:pic>
    </p:spTree>
    <p:extLst>
      <p:ext uri="{BB962C8B-B14F-4D97-AF65-F5344CB8AC3E}">
        <p14:creationId xmlns:p14="http://schemas.microsoft.com/office/powerpoint/2010/main" val="3848541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F494-E9F4-CD65-5CCB-694C767AABAE}"/>
              </a:ext>
            </a:extLst>
          </p:cNvPr>
          <p:cNvSpPr>
            <a:spLocks noGrp="1"/>
          </p:cNvSpPr>
          <p:nvPr>
            <p:ph type="title"/>
          </p:nvPr>
        </p:nvSpPr>
        <p:spPr>
          <a:xfrm>
            <a:off x="838200" y="595662"/>
            <a:ext cx="10515600" cy="702457"/>
          </a:xfrm>
        </p:spPr>
        <p:txBody>
          <a:bodyPr/>
          <a:lstStyle/>
          <a:p>
            <a:r>
              <a:rPr lang="en-US" dirty="0"/>
              <a:t>Additional ICAP Notes</a:t>
            </a:r>
          </a:p>
        </p:txBody>
      </p:sp>
      <p:pic>
        <p:nvPicPr>
          <p:cNvPr id="7" name="Content Placeholder 6">
            <a:extLst>
              <a:ext uri="{FF2B5EF4-FFF2-40B4-BE49-F238E27FC236}">
                <a16:creationId xmlns:a16="http://schemas.microsoft.com/office/drawing/2014/main" id="{2B2A3367-AA62-8313-E55E-59A8B3BA2597}"/>
              </a:ext>
            </a:extLst>
          </p:cNvPr>
          <p:cNvPicPr>
            <a:picLocks noGrp="1" noChangeAspect="1"/>
          </p:cNvPicPr>
          <p:nvPr>
            <p:ph sz="half" idx="1"/>
          </p:nvPr>
        </p:nvPicPr>
        <p:blipFill>
          <a:blip r:embed="rId2"/>
          <a:stretch>
            <a:fillRect/>
          </a:stretch>
        </p:blipFill>
        <p:spPr>
          <a:xfrm>
            <a:off x="45854" y="1514476"/>
            <a:ext cx="6220274" cy="3789582"/>
          </a:xfrm>
          <a:prstGeom prst="rect">
            <a:avLst/>
          </a:prstGeom>
        </p:spPr>
      </p:pic>
      <p:pic>
        <p:nvPicPr>
          <p:cNvPr id="6" name="Content Placeholder 5">
            <a:extLst>
              <a:ext uri="{FF2B5EF4-FFF2-40B4-BE49-F238E27FC236}">
                <a16:creationId xmlns:a16="http://schemas.microsoft.com/office/drawing/2014/main" id="{A2AC9CF3-153A-EBE7-2FC8-E742C71DFAA6}"/>
              </a:ext>
            </a:extLst>
          </p:cNvPr>
          <p:cNvPicPr>
            <a:picLocks noGrp="1" noChangeAspect="1"/>
          </p:cNvPicPr>
          <p:nvPr>
            <p:ph sz="half" idx="2"/>
          </p:nvPr>
        </p:nvPicPr>
        <p:blipFill>
          <a:blip r:embed="rId3"/>
          <a:stretch>
            <a:fillRect/>
          </a:stretch>
        </p:blipFill>
        <p:spPr>
          <a:xfrm>
            <a:off x="6190890" y="1666665"/>
            <a:ext cx="5750215" cy="3524669"/>
          </a:xfrm>
        </p:spPr>
      </p:pic>
    </p:spTree>
    <p:extLst>
      <p:ext uri="{BB962C8B-B14F-4D97-AF65-F5344CB8AC3E}">
        <p14:creationId xmlns:p14="http://schemas.microsoft.com/office/powerpoint/2010/main" val="2272591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A3D2-04E6-4C8C-BCD1-C9E30CDC4E7B}"/>
              </a:ext>
            </a:extLst>
          </p:cNvPr>
          <p:cNvSpPr>
            <a:spLocks noGrp="1"/>
          </p:cNvSpPr>
          <p:nvPr>
            <p:ph type="title"/>
          </p:nvPr>
        </p:nvSpPr>
        <p:spPr>
          <a:xfrm>
            <a:off x="1119116" y="488108"/>
            <a:ext cx="5636526" cy="1622431"/>
          </a:xfrm>
        </p:spPr>
        <p:txBody>
          <a:bodyPr/>
          <a:lstStyle/>
          <a:p>
            <a:r>
              <a:rPr lang="en-US" dirty="0"/>
              <a:t>Reflection </a:t>
            </a:r>
          </a:p>
        </p:txBody>
      </p:sp>
      <p:sp>
        <p:nvSpPr>
          <p:cNvPr id="3" name="Content Placeholder 2">
            <a:extLst>
              <a:ext uri="{FF2B5EF4-FFF2-40B4-BE49-F238E27FC236}">
                <a16:creationId xmlns:a16="http://schemas.microsoft.com/office/drawing/2014/main" id="{7D22CE3C-0157-4062-B570-7D0DDCC44DA0}"/>
              </a:ext>
            </a:extLst>
          </p:cNvPr>
          <p:cNvSpPr>
            <a:spLocks noGrp="1"/>
          </p:cNvSpPr>
          <p:nvPr>
            <p:ph idx="1"/>
          </p:nvPr>
        </p:nvSpPr>
        <p:spPr>
          <a:xfrm>
            <a:off x="1119116" y="2273903"/>
            <a:ext cx="4844958" cy="2610566"/>
          </a:xfrm>
        </p:spPr>
        <p:txBody>
          <a:bodyPr/>
          <a:lstStyle/>
          <a:p>
            <a:pPr marL="0" indent="0">
              <a:buNone/>
            </a:pPr>
            <a:r>
              <a:rPr lang="en-US" sz="2400" dirty="0"/>
              <a:t>What do I still want to know?</a:t>
            </a:r>
          </a:p>
        </p:txBody>
      </p:sp>
    </p:spTree>
    <p:custDataLst>
      <p:tags r:id="rId1"/>
    </p:custDataLst>
    <p:extLst>
      <p:ext uri="{BB962C8B-B14F-4D97-AF65-F5344CB8AC3E}">
        <p14:creationId xmlns:p14="http://schemas.microsoft.com/office/powerpoint/2010/main" val="24382333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AC160D-974E-4F5A-9D1F-EB36D6454324}"/>
              </a:ext>
            </a:extLst>
          </p:cNvPr>
          <p:cNvSpPr>
            <a:spLocks noGrp="1"/>
          </p:cNvSpPr>
          <p:nvPr>
            <p:ph type="title"/>
          </p:nvPr>
        </p:nvSpPr>
        <p:spPr/>
        <p:txBody>
          <a:bodyPr/>
          <a:lstStyle/>
          <a:p>
            <a:r>
              <a:rPr lang="en-US" dirty="0"/>
              <a:t>Conclusion</a:t>
            </a:r>
          </a:p>
        </p:txBody>
      </p:sp>
    </p:spTree>
    <p:custDataLst>
      <p:tags r:id="rId1"/>
    </p:custDataLst>
    <p:extLst>
      <p:ext uri="{BB962C8B-B14F-4D97-AF65-F5344CB8AC3E}">
        <p14:creationId xmlns:p14="http://schemas.microsoft.com/office/powerpoint/2010/main" val="38497864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4A19F-5246-C14B-91B9-5B2DB982600E}"/>
              </a:ext>
            </a:extLst>
          </p:cNvPr>
          <p:cNvSpPr>
            <a:spLocks noGrp="1"/>
          </p:cNvSpPr>
          <p:nvPr>
            <p:ph type="title"/>
          </p:nvPr>
        </p:nvSpPr>
        <p:spPr>
          <a:xfrm>
            <a:off x="952500" y="513639"/>
            <a:ext cx="10515600" cy="702457"/>
          </a:xfrm>
        </p:spPr>
        <p:txBody>
          <a:bodyPr/>
          <a:lstStyle/>
          <a:p>
            <a:r>
              <a:rPr lang="en-US" dirty="0"/>
              <a:t>Skin </a:t>
            </a:r>
            <a:br>
              <a:rPr lang="en-US" dirty="0"/>
            </a:br>
            <a:endParaRPr lang="en-US" dirty="0"/>
          </a:p>
        </p:txBody>
      </p:sp>
    </p:spTree>
    <p:extLst>
      <p:ext uri="{BB962C8B-B14F-4D97-AF65-F5344CB8AC3E}">
        <p14:creationId xmlns:p14="http://schemas.microsoft.com/office/powerpoint/2010/main" val="408591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C831-C0A4-43BD-83CB-0FB0ED421693}"/>
              </a:ext>
            </a:extLst>
          </p:cNvPr>
          <p:cNvSpPr>
            <a:spLocks noGrp="1"/>
          </p:cNvSpPr>
          <p:nvPr>
            <p:ph type="title"/>
          </p:nvPr>
        </p:nvSpPr>
        <p:spPr>
          <a:xfrm>
            <a:off x="753354" y="488109"/>
            <a:ext cx="9840038" cy="677270"/>
          </a:xfrm>
        </p:spPr>
        <p:txBody>
          <a:bodyPr/>
          <a:lstStyle/>
          <a:p>
            <a:r>
              <a:rPr lang="en-US" dirty="0"/>
              <a:t>How to Get Involved and Feedback</a:t>
            </a:r>
          </a:p>
        </p:txBody>
      </p:sp>
      <p:sp>
        <p:nvSpPr>
          <p:cNvPr id="3" name="Content Placeholder 2">
            <a:extLst>
              <a:ext uri="{FF2B5EF4-FFF2-40B4-BE49-F238E27FC236}">
                <a16:creationId xmlns:a16="http://schemas.microsoft.com/office/drawing/2014/main" id="{EA7FE9FA-2F49-4CAC-8794-C7881CF14D8C}"/>
              </a:ext>
            </a:extLst>
          </p:cNvPr>
          <p:cNvSpPr>
            <a:spLocks noGrp="1"/>
          </p:cNvSpPr>
          <p:nvPr>
            <p:ph idx="1"/>
          </p:nvPr>
        </p:nvSpPr>
        <p:spPr>
          <a:xfrm>
            <a:off x="1279524" y="1340803"/>
            <a:ext cx="6492875" cy="4176712"/>
          </a:xfrm>
        </p:spPr>
        <p:txBody>
          <a:bodyPr>
            <a:noAutofit/>
          </a:bodyPr>
          <a:lstStyle/>
          <a:p>
            <a:r>
              <a:rPr lang="en-US" sz="1800" dirty="0"/>
              <a:t>Project Firstline on CDC.gov: </a:t>
            </a:r>
          </a:p>
          <a:p>
            <a:pPr>
              <a:spcBef>
                <a:spcPts val="0"/>
              </a:spcBef>
            </a:pPr>
            <a:r>
              <a:rPr lang="en-US" sz="1800" dirty="0">
                <a:hlinkClick r:id="rId5"/>
              </a:rPr>
              <a:t>https://www.cdc.gov/infection control/projectfirstline/index.html</a:t>
            </a:r>
            <a:endParaRPr lang="en-US" sz="1800" dirty="0"/>
          </a:p>
          <a:p>
            <a:r>
              <a:rPr lang="en-US" sz="1800" dirty="0"/>
              <a:t>CDC’s Project Firstline on Facebook:</a:t>
            </a:r>
          </a:p>
          <a:p>
            <a:pPr>
              <a:spcBef>
                <a:spcPts val="0"/>
              </a:spcBef>
            </a:pPr>
            <a:r>
              <a:rPr lang="en-US" sz="1800" dirty="0">
                <a:hlinkClick r:id="rId6"/>
              </a:rPr>
              <a:t>https://www.facebook.com/CDCProjectFirstline</a:t>
            </a:r>
            <a:r>
              <a:rPr lang="en-US" sz="1800" dirty="0"/>
              <a:t> </a:t>
            </a:r>
          </a:p>
          <a:p>
            <a:r>
              <a:rPr lang="en-US" sz="1800" dirty="0"/>
              <a:t>CDC’s Project Firstline on Twitter:</a:t>
            </a:r>
          </a:p>
          <a:p>
            <a:pPr>
              <a:spcBef>
                <a:spcPts val="0"/>
              </a:spcBef>
            </a:pPr>
            <a:r>
              <a:rPr lang="en-US" sz="1800" dirty="0">
                <a:hlinkClick r:id="rId7"/>
              </a:rPr>
              <a:t>https://twitter.com/CDC_Firstline</a:t>
            </a:r>
            <a:endParaRPr lang="en-US" sz="1800" dirty="0"/>
          </a:p>
          <a:p>
            <a:r>
              <a:rPr lang="en-US" sz="1800" dirty="0"/>
              <a:t>Project Firstline </a:t>
            </a:r>
            <a:r>
              <a:rPr lang="en-US" sz="1800" i="1" dirty="0"/>
              <a:t>Inside Infection Control </a:t>
            </a:r>
            <a:r>
              <a:rPr lang="en-US" sz="1800" dirty="0"/>
              <a:t>on YouTube:</a:t>
            </a:r>
          </a:p>
          <a:p>
            <a:pPr>
              <a:spcBef>
                <a:spcPts val="0"/>
              </a:spcBef>
            </a:pPr>
            <a:r>
              <a:rPr lang="en-US" sz="1800" dirty="0">
                <a:hlinkClick r:id="rId8"/>
              </a:rPr>
              <a:t>https://www.youtube.com/playlist?list=PLvrp9iOILTQZQGtDnSDGViKDdRtIc13VX</a:t>
            </a:r>
            <a:r>
              <a:rPr lang="en-US" sz="1800" dirty="0"/>
              <a:t> </a:t>
            </a:r>
          </a:p>
          <a:p>
            <a:r>
              <a:rPr lang="en-US" sz="1800" dirty="0"/>
              <a:t>To sign up for Project Firstline e-mails, click here: </a:t>
            </a:r>
            <a:r>
              <a:rPr lang="en-US" sz="1800" dirty="0">
                <a:hlinkClick r:id="rId9"/>
              </a:rPr>
              <a:t>https://tools.cdc.gov/campaignproxyservice/subscriptions.aspx?topic_id=USCDC_2104</a:t>
            </a:r>
            <a:r>
              <a:rPr lang="en-US" sz="1800" dirty="0"/>
              <a:t>  </a:t>
            </a:r>
          </a:p>
        </p:txBody>
      </p:sp>
      <p:sp>
        <p:nvSpPr>
          <p:cNvPr id="4" name="Content Placeholder 3">
            <a:extLst>
              <a:ext uri="{FF2B5EF4-FFF2-40B4-BE49-F238E27FC236}">
                <a16:creationId xmlns:a16="http://schemas.microsoft.com/office/drawing/2014/main" id="{5EAF075A-AC00-426E-9408-6BC5D57BA8F6}"/>
              </a:ext>
            </a:extLst>
          </p:cNvPr>
          <p:cNvSpPr>
            <a:spLocks noGrp="1"/>
          </p:cNvSpPr>
          <p:nvPr>
            <p:ph type="body" sz="quarter" idx="10"/>
          </p:nvPr>
        </p:nvSpPr>
        <p:spPr>
          <a:xfrm>
            <a:off x="7909560" y="1340803"/>
            <a:ext cx="3642678" cy="4176712"/>
          </a:xfrm>
        </p:spPr>
        <p:txBody>
          <a:bodyPr>
            <a:normAutofit/>
          </a:bodyPr>
          <a:lstStyle/>
          <a:p>
            <a:r>
              <a:rPr lang="en-US" sz="1800" dirty="0"/>
              <a:t>Project Firstline feedback form: </a:t>
            </a:r>
            <a:r>
              <a:rPr lang="en-US" sz="1800" dirty="0">
                <a:hlinkClick r:id="rId10"/>
              </a:rPr>
              <a:t>https://www.cdc.gov/infectioncontrol/pdf/projectfirstline/TTK-ParticipantFeedback-508.pdf</a:t>
            </a:r>
            <a:r>
              <a:rPr lang="en-US" sz="1800" dirty="0"/>
              <a:t> </a:t>
            </a:r>
          </a:p>
          <a:p>
            <a:r>
              <a:rPr lang="en-US" sz="1800" dirty="0">
                <a:highlight>
                  <a:srgbClr val="FFFF00"/>
                </a:highlight>
              </a:rPr>
              <a:t>Placeholder for partners to add their own links</a:t>
            </a:r>
          </a:p>
        </p:txBody>
      </p:sp>
    </p:spTree>
    <p:custDataLst>
      <p:tags r:id="rId1"/>
    </p:custDataLst>
    <p:extLst>
      <p:ext uri="{BB962C8B-B14F-4D97-AF65-F5344CB8AC3E}">
        <p14:creationId xmlns:p14="http://schemas.microsoft.com/office/powerpoint/2010/main" val="47572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CC1F-17B6-B4F3-8089-94E153F1CAE3}"/>
              </a:ext>
            </a:extLst>
          </p:cNvPr>
          <p:cNvSpPr>
            <a:spLocks noGrp="1"/>
          </p:cNvSpPr>
          <p:nvPr>
            <p:ph type="title"/>
          </p:nvPr>
        </p:nvSpPr>
        <p:spPr>
          <a:xfrm>
            <a:off x="497322" y="286941"/>
            <a:ext cx="9840038" cy="677270"/>
          </a:xfrm>
        </p:spPr>
        <p:txBody>
          <a:bodyPr/>
          <a:lstStyle/>
          <a:p>
            <a:r>
              <a:rPr lang="en-US" dirty="0"/>
              <a:t>Additional ICAP Resources</a:t>
            </a:r>
          </a:p>
        </p:txBody>
      </p:sp>
      <p:sp>
        <p:nvSpPr>
          <p:cNvPr id="3" name="Content Placeholder 2">
            <a:extLst>
              <a:ext uri="{FF2B5EF4-FFF2-40B4-BE49-F238E27FC236}">
                <a16:creationId xmlns:a16="http://schemas.microsoft.com/office/drawing/2014/main" id="{8D922DD4-A2DD-70B5-BAE9-A1BBC1F2E764}"/>
              </a:ext>
            </a:extLst>
          </p:cNvPr>
          <p:cNvSpPr>
            <a:spLocks noGrp="1"/>
          </p:cNvSpPr>
          <p:nvPr>
            <p:ph idx="1"/>
          </p:nvPr>
        </p:nvSpPr>
        <p:spPr>
          <a:xfrm>
            <a:off x="566928" y="1414272"/>
            <a:ext cx="5593080" cy="4175760"/>
          </a:xfrm>
        </p:spPr>
        <p:txBody>
          <a:bodyPr/>
          <a:lstStyle/>
          <a:p>
            <a:pPr defTabSz="685800"/>
            <a:r>
              <a:rPr lang="en-US" sz="1400" b="1" dirty="0">
                <a:solidFill>
                  <a:prstClr val="black"/>
                </a:solidFill>
                <a:latin typeface="Calibri" panose="020F0502020204030204"/>
              </a:rPr>
              <a:t>Rounding Tools: </a:t>
            </a:r>
          </a:p>
          <a:p>
            <a:pPr defTabSz="685800"/>
            <a:r>
              <a:rPr lang="en-US" sz="1400" dirty="0">
                <a:solidFill>
                  <a:prstClr val="black"/>
                </a:solidFill>
                <a:latin typeface="Calibri" panose="020F0502020204030204"/>
              </a:rPr>
              <a:t>ICAP. Environmental Rounds Worksheet for Infection Prevention</a:t>
            </a:r>
          </a:p>
          <a:p>
            <a:pPr marL="742950" lvl="1" indent="-285750" defTabSz="685800">
              <a:buFont typeface="Arial" panose="020B0604020202020204" pitchFamily="34" charset="0"/>
              <a:buChar char="•"/>
            </a:pPr>
            <a:r>
              <a:rPr lang="en-US" sz="1400" dirty="0">
                <a:solidFill>
                  <a:prstClr val="black"/>
                </a:solidFill>
                <a:latin typeface="Calibri" panose="020F0502020204030204"/>
                <a:hlinkClick r:id="rId2"/>
              </a:rPr>
              <a:t>https://icap.nebraskamed.com/wp-content/uploads/sites/2/2017/09/Environment_Checklist.pdf</a:t>
            </a:r>
            <a:endParaRPr lang="en-US" sz="1400" dirty="0">
              <a:solidFill>
                <a:prstClr val="black"/>
              </a:solidFill>
              <a:latin typeface="Calibri" panose="020F0502020204030204"/>
            </a:endParaRPr>
          </a:p>
          <a:p>
            <a:pPr lvl="1" defTabSz="685800"/>
            <a:endParaRPr lang="en-US" sz="1400" dirty="0">
              <a:solidFill>
                <a:prstClr val="black"/>
              </a:solidFill>
              <a:latin typeface="Calibri" panose="020F0502020204030204"/>
            </a:endParaRPr>
          </a:p>
          <a:p>
            <a:pPr defTabSz="685800"/>
            <a:r>
              <a:rPr lang="en-US" sz="1400" dirty="0">
                <a:solidFill>
                  <a:prstClr val="black"/>
                </a:solidFill>
                <a:latin typeface="Calibri" panose="020F0502020204030204"/>
              </a:rPr>
              <a:t>NACCHO. Environmental Rounds Worksheet for Infection Prevention Long Term Care Facility</a:t>
            </a:r>
          </a:p>
          <a:p>
            <a:pPr marL="742950" lvl="1" indent="-285750" defTabSz="685800">
              <a:buFont typeface="Arial" panose="020B0604020202020204" pitchFamily="34" charset="0"/>
              <a:buChar char="•"/>
            </a:pPr>
            <a:r>
              <a:rPr lang="en-US" sz="1400" dirty="0">
                <a:solidFill>
                  <a:prstClr val="black"/>
                </a:solidFill>
                <a:latin typeface="Calibri" panose="020F0502020204030204"/>
                <a:hlinkClick r:id="rId3"/>
              </a:rPr>
              <a:t>https://www.naccho.org/uploads/downloadable-resources/Programs/Community-Health/Project-Firstline/Environmental-Rounds-Worksheet-for-IPC-in-LTCF.pdf</a:t>
            </a:r>
            <a:endParaRPr lang="en-US" sz="1400" dirty="0">
              <a:solidFill>
                <a:prstClr val="black"/>
              </a:solidFill>
              <a:latin typeface="Calibri" panose="020F0502020204030204"/>
            </a:endParaRPr>
          </a:p>
          <a:p>
            <a:pPr marL="742950" lvl="1" indent="-285750" defTabSz="685800">
              <a:buFont typeface="Arial" panose="020B0604020202020204" pitchFamily="34" charset="0"/>
              <a:buChar char="•"/>
            </a:pPr>
            <a:endParaRPr lang="en-US" sz="1400" dirty="0">
              <a:solidFill>
                <a:prstClr val="black"/>
              </a:solidFill>
              <a:latin typeface="Calibri" panose="020F0502020204030204"/>
            </a:endParaRPr>
          </a:p>
          <a:p>
            <a:pPr defTabSz="685800"/>
            <a:r>
              <a:rPr lang="en-US" sz="1400" dirty="0">
                <a:solidFill>
                  <a:prstClr val="black"/>
                </a:solidFill>
                <a:latin typeface="Calibri" panose="020F0502020204030204"/>
              </a:rPr>
              <a:t>Innovate IPC. Environment of Care Rounding Tool</a:t>
            </a:r>
          </a:p>
          <a:p>
            <a:pPr marL="742950" lvl="1" indent="-285750" defTabSz="685800">
              <a:buFont typeface="Arial" panose="020B0604020202020204" pitchFamily="34" charset="0"/>
              <a:buChar char="•"/>
            </a:pPr>
            <a:r>
              <a:rPr lang="en-US" sz="1400" dirty="0">
                <a:solidFill>
                  <a:prstClr val="black"/>
                </a:solidFill>
                <a:latin typeface="Calibri" panose="020F0502020204030204"/>
                <a:hlinkClick r:id="rId4"/>
              </a:rPr>
              <a:t>https://innovateipc.org/wp-content/uploads/2024/01/EOC-tool.ae_.fillable.pdf</a:t>
            </a:r>
            <a:endParaRPr lang="en-US" sz="1400" dirty="0">
              <a:solidFill>
                <a:prstClr val="black"/>
              </a:solidFill>
              <a:latin typeface="Calibri" panose="020F0502020204030204"/>
            </a:endParaRPr>
          </a:p>
          <a:p>
            <a:endParaRPr lang="en-US" dirty="0"/>
          </a:p>
        </p:txBody>
      </p:sp>
      <p:sp>
        <p:nvSpPr>
          <p:cNvPr id="4" name="Text Placeholder 3">
            <a:extLst>
              <a:ext uri="{FF2B5EF4-FFF2-40B4-BE49-F238E27FC236}">
                <a16:creationId xmlns:a16="http://schemas.microsoft.com/office/drawing/2014/main" id="{417506D3-BB9F-D60D-16A0-D3806301D507}"/>
              </a:ext>
            </a:extLst>
          </p:cNvPr>
          <p:cNvSpPr>
            <a:spLocks noGrp="1"/>
          </p:cNvSpPr>
          <p:nvPr>
            <p:ph type="body" sz="quarter" idx="10"/>
          </p:nvPr>
        </p:nvSpPr>
        <p:spPr>
          <a:xfrm>
            <a:off x="6455664" y="1334062"/>
            <a:ext cx="5047488" cy="4351501"/>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Resources: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CDC. Guidelines for Environmental Infection Control in Health-Care Facilities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https://www.cdc.gov/infectioncontrol/pdf/guidelines/environmental-guidelines-P.pdf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CDC. Best Practices for Environmental Infection Control in Healthcare Facilities: in Resource-Limited Settings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https://www.cdc.gov/hai/pdfs/resource-limited/environmental-cleaning-RLS-H.pdf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CDC. Options for Evaluating Environmental Cleaning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https://www.cdc.gov/hai/toolkits/appendices-evaluating-environ-cleaning.html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ASHE. Using the Health Care Physical Environment to Prevent and Control Infection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https://www.ashe.org/sites/default/files/ashe/CDCfullbookDIGITAL.pdf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92311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01CE-ABB1-4EE2-AD79-56E0F4861C2C}"/>
              </a:ext>
            </a:extLst>
          </p:cNvPr>
          <p:cNvSpPr>
            <a:spLocks noGrp="1"/>
          </p:cNvSpPr>
          <p:nvPr>
            <p:ph type="title"/>
          </p:nvPr>
        </p:nvSpPr>
        <p:spPr>
          <a:xfrm>
            <a:off x="850605" y="633269"/>
            <a:ext cx="10356111" cy="929211"/>
          </a:xfrm>
        </p:spPr>
        <p:txBody>
          <a:bodyPr anchor="b">
            <a:normAutofit/>
          </a:bodyPr>
          <a:lstStyle/>
          <a:p>
            <a:r>
              <a:rPr lang="en-US" dirty="0"/>
              <a:t>Key Takeaways about the Skin Reservoir</a:t>
            </a:r>
          </a:p>
        </p:txBody>
      </p:sp>
      <p:sp>
        <p:nvSpPr>
          <p:cNvPr id="3" name="Content Placeholder 2">
            <a:extLst>
              <a:ext uri="{FF2B5EF4-FFF2-40B4-BE49-F238E27FC236}">
                <a16:creationId xmlns:a16="http://schemas.microsoft.com/office/drawing/2014/main" id="{E12B66D0-B297-427D-8812-A0A487CE838C}"/>
              </a:ext>
            </a:extLst>
          </p:cNvPr>
          <p:cNvSpPr>
            <a:spLocks noGrp="1"/>
          </p:cNvSpPr>
          <p:nvPr>
            <p:ph idx="1"/>
          </p:nvPr>
        </p:nvSpPr>
        <p:spPr>
          <a:xfrm>
            <a:off x="850605" y="1752563"/>
            <a:ext cx="10356111" cy="3055162"/>
          </a:xfrm>
        </p:spPr>
        <p:txBody>
          <a:bodyPr>
            <a:noAutofit/>
          </a:bodyPr>
          <a:lstStyle/>
          <a:p>
            <a:r>
              <a:rPr lang="en-US" dirty="0"/>
              <a:t>Skin, especially hands, interacts with the environment daily.</a:t>
            </a:r>
          </a:p>
          <a:p>
            <a:r>
              <a:rPr lang="en-US" dirty="0"/>
              <a:t>Pathways:</a:t>
            </a:r>
          </a:p>
          <a:p>
            <a:pPr lvl="1"/>
            <a:r>
              <a:rPr lang="en-US" dirty="0"/>
              <a:t>Touch</a:t>
            </a:r>
          </a:p>
          <a:p>
            <a:pPr lvl="1"/>
            <a:r>
              <a:rPr lang="en-US" dirty="0"/>
              <a:t>Breaking down or bypassing the body’s defenses</a:t>
            </a:r>
          </a:p>
        </p:txBody>
      </p:sp>
    </p:spTree>
    <p:custDataLst>
      <p:tags r:id="rId1"/>
    </p:custDataLst>
    <p:extLst>
      <p:ext uri="{BB962C8B-B14F-4D97-AF65-F5344CB8AC3E}">
        <p14:creationId xmlns:p14="http://schemas.microsoft.com/office/powerpoint/2010/main" val="352242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4A19F-5246-C14B-91B9-5B2DB982600E}"/>
              </a:ext>
            </a:extLst>
          </p:cNvPr>
          <p:cNvSpPr>
            <a:spLocks noGrp="1"/>
          </p:cNvSpPr>
          <p:nvPr>
            <p:ph type="title"/>
          </p:nvPr>
        </p:nvSpPr>
        <p:spPr>
          <a:xfrm>
            <a:off x="838200" y="456489"/>
            <a:ext cx="10515600" cy="702457"/>
          </a:xfrm>
        </p:spPr>
        <p:txBody>
          <a:bodyPr/>
          <a:lstStyle/>
          <a:p>
            <a:r>
              <a:rPr lang="en-US" dirty="0"/>
              <a:t>GI System </a:t>
            </a:r>
            <a:br>
              <a:rPr lang="en-US" dirty="0"/>
            </a:br>
            <a:endParaRPr lang="en-US" dirty="0"/>
          </a:p>
        </p:txBody>
      </p:sp>
    </p:spTree>
    <p:custDataLst>
      <p:tags r:id="rId1"/>
    </p:custDataLst>
    <p:extLst>
      <p:ext uri="{BB962C8B-B14F-4D97-AF65-F5344CB8AC3E}">
        <p14:creationId xmlns:p14="http://schemas.microsoft.com/office/powerpoint/2010/main" val="2328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01CE-ABB1-4EE2-AD79-56E0F4861C2C}"/>
              </a:ext>
            </a:extLst>
          </p:cNvPr>
          <p:cNvSpPr>
            <a:spLocks noGrp="1"/>
          </p:cNvSpPr>
          <p:nvPr>
            <p:ph type="title"/>
          </p:nvPr>
        </p:nvSpPr>
        <p:spPr>
          <a:xfrm>
            <a:off x="850605" y="633269"/>
            <a:ext cx="10356111" cy="929211"/>
          </a:xfrm>
        </p:spPr>
        <p:txBody>
          <a:bodyPr anchor="b">
            <a:normAutofit/>
          </a:bodyPr>
          <a:lstStyle/>
          <a:p>
            <a:r>
              <a:rPr lang="en-US" dirty="0"/>
              <a:t>Key Takeaways about the GI System Reservoir</a:t>
            </a:r>
          </a:p>
        </p:txBody>
      </p:sp>
      <p:sp>
        <p:nvSpPr>
          <p:cNvPr id="3" name="Content Placeholder 2">
            <a:extLst>
              <a:ext uri="{FF2B5EF4-FFF2-40B4-BE49-F238E27FC236}">
                <a16:creationId xmlns:a16="http://schemas.microsoft.com/office/drawing/2014/main" id="{E12B66D0-B297-427D-8812-A0A487CE838C}"/>
              </a:ext>
            </a:extLst>
          </p:cNvPr>
          <p:cNvSpPr>
            <a:spLocks noGrp="1"/>
          </p:cNvSpPr>
          <p:nvPr>
            <p:ph idx="1"/>
          </p:nvPr>
        </p:nvSpPr>
        <p:spPr>
          <a:xfrm>
            <a:off x="850605" y="1752563"/>
            <a:ext cx="10356111" cy="3055162"/>
          </a:xfrm>
        </p:spPr>
        <p:txBody>
          <a:bodyPr>
            <a:noAutofit/>
          </a:bodyPr>
          <a:lstStyle/>
          <a:p>
            <a:r>
              <a:rPr lang="en-US" dirty="0"/>
              <a:t>The “gut” usually refers to most of the intestines, rectum, and anus.</a:t>
            </a:r>
          </a:p>
          <a:p>
            <a:r>
              <a:rPr lang="en-US" dirty="0"/>
              <a:t>Gut germs travel easily in stool.</a:t>
            </a:r>
          </a:p>
          <a:p>
            <a:r>
              <a:rPr lang="en-US" dirty="0"/>
              <a:t>Pathways:</a:t>
            </a:r>
          </a:p>
          <a:p>
            <a:pPr lvl="1"/>
            <a:r>
              <a:rPr lang="en-US" dirty="0"/>
              <a:t>Touch</a:t>
            </a:r>
          </a:p>
          <a:p>
            <a:pPr lvl="1"/>
            <a:r>
              <a:rPr lang="en-US" dirty="0"/>
              <a:t>Breaking down or bypassing the body’s defenses</a:t>
            </a:r>
          </a:p>
        </p:txBody>
      </p:sp>
    </p:spTree>
    <p:custDataLst>
      <p:tags r:id="rId1"/>
    </p:custDataLst>
    <p:extLst>
      <p:ext uri="{BB962C8B-B14F-4D97-AF65-F5344CB8AC3E}">
        <p14:creationId xmlns:p14="http://schemas.microsoft.com/office/powerpoint/2010/main" val="154935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4A19F-5246-C14B-91B9-5B2DB982600E}"/>
              </a:ext>
            </a:extLst>
          </p:cNvPr>
          <p:cNvSpPr>
            <a:spLocks noGrp="1"/>
          </p:cNvSpPr>
          <p:nvPr>
            <p:ph type="title"/>
          </p:nvPr>
        </p:nvSpPr>
        <p:spPr>
          <a:xfrm>
            <a:off x="838200" y="456489"/>
            <a:ext cx="10515600" cy="702457"/>
          </a:xfrm>
        </p:spPr>
        <p:txBody>
          <a:bodyPr/>
          <a:lstStyle/>
          <a:p>
            <a:r>
              <a:rPr lang="en-US" dirty="0"/>
              <a:t>Respiratory System </a:t>
            </a:r>
            <a:br>
              <a:rPr lang="en-US" dirty="0"/>
            </a:br>
            <a:endParaRPr lang="en-US" dirty="0"/>
          </a:p>
        </p:txBody>
      </p:sp>
    </p:spTree>
    <p:custDataLst>
      <p:tags r:id="rId1"/>
    </p:custDataLst>
    <p:extLst>
      <p:ext uri="{BB962C8B-B14F-4D97-AF65-F5344CB8AC3E}">
        <p14:creationId xmlns:p14="http://schemas.microsoft.com/office/powerpoint/2010/main" val="164706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3780_PFL_PPT_template_Avenir_2-26-21_DRAFT">
  <a:themeElements>
    <a:clrScheme name="PFL Power Surge">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00C7441-9561-4DBA-819E-24C06F538D37}" vid="{5E2362F0-5FBD-4C93-8ADE-1DD9536CF87C}"/>
    </a:ext>
  </a:extLst>
</a:theme>
</file>

<file path=ppt/theme/theme3.xml><?xml version="1.0" encoding="utf-8"?>
<a:theme xmlns:a="http://schemas.openxmlformats.org/drawingml/2006/main" name="1_13780_PFL_PPT_template_Avenir_2-26-21_DRAFT">
  <a:themeElements>
    <a:clrScheme name="PFL Power Surge">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00C7441-9561-4DBA-819E-24C06F538D37}" vid="{5E2362F0-5FBD-4C93-8ADE-1DD9536CF87C}"/>
    </a:ext>
  </a:extLst>
</a:theme>
</file>

<file path=ppt/theme/theme4.xml><?xml version="1.0" encoding="utf-8"?>
<a:theme xmlns:a="http://schemas.openxmlformats.org/drawingml/2006/main" name="2_13780_PFL_PPT_template_Avenir_2-26-21_DRAFT">
  <a:themeElements>
    <a:clrScheme name="PFL Power Surge">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00C7441-9561-4DBA-819E-24C06F538D37}" vid="{5E2362F0-5FBD-4C93-8ADE-1DD9536CF87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77d279-1fa0-40a0-abb2-37db48c0ffa6">
      <Terms xmlns="http://schemas.microsoft.com/office/infopath/2007/PartnerControls"/>
    </lcf76f155ced4ddcb4097134ff3c332f>
    <TaxCatchAll xmlns="e209160b-8f1d-4f88-8f36-0344f8a4efa6" xsi:nil="true"/>
    <_ip_UnifiedCompliancePolicyUIAction xmlns="http://schemas.microsoft.com/sharepoint/v3" xsi:nil="true"/>
    <_Flow_SignoffStatus xmlns="cc77d279-1fa0-40a0-abb2-37db48c0ffa6" xsi:nil="true"/>
    <_ip_UnifiedCompliancePolicyProperties xmlns="http://schemas.microsoft.com/sharepoint/v3" xsi:nil="true"/>
    <Notes xmlns="cc77d279-1fa0-40a0-abb2-37db48c0ffa6" xsi:nil="true"/>
    <HealthDept xmlns="cc77d279-1fa0-40a0-abb2-37db48c0ffa6" xsi:nil="true"/>
    <ProjectStatus xmlns="cc77d279-1fa0-40a0-abb2-37db48c0ffa6">Active</Project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FAA786E8BDDE478B525A67C88EB582" ma:contentTypeVersion="26" ma:contentTypeDescription="Create a new document." ma:contentTypeScope="" ma:versionID="e4186d0b4962ce505e47e05418a897dc">
  <xsd:schema xmlns:xsd="http://www.w3.org/2001/XMLSchema" xmlns:xs="http://www.w3.org/2001/XMLSchema" xmlns:p="http://schemas.microsoft.com/office/2006/metadata/properties" xmlns:ns1="http://schemas.microsoft.com/sharepoint/v3" xmlns:ns2="cc77d279-1fa0-40a0-abb2-37db48c0ffa6" xmlns:ns3="e209160b-8f1d-4f88-8f36-0344f8a4efa6" targetNamespace="http://schemas.microsoft.com/office/2006/metadata/properties" ma:root="true" ma:fieldsID="b5f08ea6afbf78d0d4ebedb419c0b1e1" ns1:_="" ns2:_="" ns3:_="">
    <xsd:import namespace="http://schemas.microsoft.com/sharepoint/v3"/>
    <xsd:import namespace="cc77d279-1fa0-40a0-abb2-37db48c0ffa6"/>
    <xsd:import namespace="e209160b-8f1d-4f88-8f36-0344f8a4ef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_Flow_SignoffStatu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MediaServiceBillingMetadata" minOccurs="0"/>
                <xsd:element ref="ns1:_ip_UnifiedCompliancePolicyProperties" minOccurs="0"/>
                <xsd:element ref="ns1:_ip_UnifiedCompliancePolicyUIAction" minOccurs="0"/>
                <xsd:element ref="ns2:HealthDept" minOccurs="0"/>
                <xsd:element ref="ns2:Project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77d279-1fa0-40a0-abb2-37db48c0f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4c5ea74-d56c-488c-8f42-661e14919e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format="Dropdown" ma:internalName="Notes">
      <xsd:simpleType>
        <xsd:restriction base="dms:Text">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element name="HealthDept" ma:index="31" nillable="true" ma:displayName="Health Dept" ma:format="Dropdown" ma:internalName="HealthDept">
      <xsd:simpleType>
        <xsd:restriction base="dms:Text">
          <xsd:maxLength value="255"/>
        </xsd:restriction>
      </xsd:simpleType>
    </xsd:element>
    <xsd:element name="ProjectStatus" ma:index="32" nillable="true" ma:displayName="Project Status" ma:default="Active" ma:format="Dropdown" ma:internalName="ProjectStatus">
      <xsd:simpleType>
        <xsd:restriction base="dms:Choice">
          <xsd:enumeration value="Active"/>
          <xsd:enumeration value="Inactive"/>
          <xsd:enumeration value="Closed"/>
        </xsd:restriction>
      </xsd:simpleType>
    </xsd:element>
  </xsd:schema>
  <xsd:schema xmlns:xsd="http://www.w3.org/2001/XMLSchema" xmlns:xs="http://www.w3.org/2001/XMLSchema" xmlns:dms="http://schemas.microsoft.com/office/2006/documentManagement/types" xmlns:pc="http://schemas.microsoft.com/office/infopath/2007/PartnerControls" targetNamespace="e209160b-8f1d-4f88-8f36-0344f8a4ef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5686d4f-eaba-40c5-a65c-2038e412c9a1}" ma:internalName="TaxCatchAll" ma:showField="CatchAllData" ma:web="e209160b-8f1d-4f88-8f36-0344f8a4ef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4973AC-2624-4030-9062-B2FB903221AE}">
  <ds:schemaRefs>
    <ds:schemaRef ds:uri="http://schemas.microsoft.com/office/2006/metadata/properties"/>
    <ds:schemaRef ds:uri="http://schemas.microsoft.com/office/infopath/2007/PartnerControls"/>
    <ds:schemaRef ds:uri="6a8a6463-c10a-44af-a5d0-ab94c4da363b"/>
    <ds:schemaRef ds:uri="ce75c03a-a524-445d-ad9b-b75df66fef61"/>
    <ds:schemaRef ds:uri="cc77d279-1fa0-40a0-abb2-37db48c0ffa6"/>
    <ds:schemaRef ds:uri="e209160b-8f1d-4f88-8f36-0344f8a4efa6"/>
    <ds:schemaRef ds:uri="http://schemas.microsoft.com/sharepoint/v3"/>
  </ds:schemaRefs>
</ds:datastoreItem>
</file>

<file path=customXml/itemProps2.xml><?xml version="1.0" encoding="utf-8"?>
<ds:datastoreItem xmlns:ds="http://schemas.openxmlformats.org/officeDocument/2006/customXml" ds:itemID="{4FA3519C-3C4E-4C5C-B34B-A899048D6E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77d279-1fa0-40a0-abb2-37db48c0ffa6"/>
    <ds:schemaRef ds:uri="e209160b-8f1d-4f88-8f36-0344f8a4e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31AED7-5253-4853-85C7-AA40C5AD42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5713</TotalTime>
  <Words>1601</Words>
  <Application>Microsoft Office PowerPoint</Application>
  <PresentationFormat>Widescreen</PresentationFormat>
  <Paragraphs>251</Paragraphs>
  <Slides>51</Slides>
  <Notes>33</Notes>
  <HiddenSlides>0</HiddenSlides>
  <MMClips>0</MMClips>
  <ScaleCrop>false</ScaleCrop>
  <HeadingPairs>
    <vt:vector size="4" baseType="variant">
      <vt:variant>
        <vt:lpstr>Theme</vt:lpstr>
      </vt:variant>
      <vt:variant>
        <vt:i4>4</vt:i4>
      </vt:variant>
      <vt:variant>
        <vt:lpstr>Slide Titles</vt:lpstr>
      </vt:variant>
      <vt:variant>
        <vt:i4>51</vt:i4>
      </vt:variant>
    </vt:vector>
  </HeadingPairs>
  <TitlesOfParts>
    <vt:vector size="55" baseType="lpstr">
      <vt:lpstr>Office Theme</vt:lpstr>
      <vt:lpstr>13780_PFL_PPT_template_Avenir_2-26-21_DRAFT</vt:lpstr>
      <vt:lpstr>1_13780_PFL_PPT_template_Avenir_2-26-21_DRAFT</vt:lpstr>
      <vt:lpstr>2_13780_PFL_PPT_template_Avenir_2-26-21_DRAFT</vt:lpstr>
      <vt:lpstr>Body Reservoirs</vt:lpstr>
      <vt:lpstr>Agenda</vt:lpstr>
      <vt:lpstr>Reservoir Definition</vt:lpstr>
      <vt:lpstr>The Body Reservoirs</vt:lpstr>
      <vt:lpstr>Skin  </vt:lpstr>
      <vt:lpstr>Key Takeaways about the Skin Reservoir</vt:lpstr>
      <vt:lpstr>GI System  </vt:lpstr>
      <vt:lpstr>Key Takeaways about the GI System Reservoir</vt:lpstr>
      <vt:lpstr>Respiratory System  </vt:lpstr>
      <vt:lpstr>Key Takeaways about the Respiratory System Reservoir</vt:lpstr>
      <vt:lpstr>Additional PFL Resource</vt:lpstr>
      <vt:lpstr>Respiratory Plan (OSHA) / N95 Respirator Use</vt:lpstr>
      <vt:lpstr>Blood</vt:lpstr>
      <vt:lpstr> Key Takeaways about the Blood Reservoir</vt:lpstr>
      <vt:lpstr>Additional ICAP Notes (BBP)</vt:lpstr>
      <vt:lpstr>Additional ICAP Notes (BBP) </vt:lpstr>
      <vt:lpstr>Key Takeaways</vt:lpstr>
      <vt:lpstr>Discussion</vt:lpstr>
      <vt:lpstr>Questions</vt:lpstr>
      <vt:lpstr>Healthcare Environment Reservoirs</vt:lpstr>
      <vt:lpstr>Reservoirs in the Healthcare Environment</vt:lpstr>
      <vt:lpstr>Additional ICAP Notes</vt:lpstr>
      <vt:lpstr>Water and Wet Surfaces: Taking Action</vt:lpstr>
      <vt:lpstr>Water and Wet Surfaces Reservoir</vt:lpstr>
      <vt:lpstr>Additional ICAP Notes</vt:lpstr>
      <vt:lpstr>Dry Surfaces:  Taking Action</vt:lpstr>
      <vt:lpstr>Dry Surfaces Reservoir</vt:lpstr>
      <vt:lpstr>Additional ICAP Notes</vt:lpstr>
      <vt:lpstr>Additional PFL Resources</vt:lpstr>
      <vt:lpstr>Additional ICAP Notes</vt:lpstr>
      <vt:lpstr>Dirt and Dust:  Taking Action</vt:lpstr>
      <vt:lpstr>Dirt and Dust Reservoir</vt:lpstr>
      <vt:lpstr>Additional ICAP Notes</vt:lpstr>
      <vt:lpstr>Devices:  Taking Action</vt:lpstr>
      <vt:lpstr>Devices Reservoir</vt:lpstr>
      <vt:lpstr>Additional ICAP Notes</vt:lpstr>
      <vt:lpstr>Key Takeaways</vt:lpstr>
      <vt:lpstr>Question</vt:lpstr>
      <vt:lpstr>Body and Healthcare Environment Reservoirs: Synthesis</vt:lpstr>
      <vt:lpstr>Reservoirs Review</vt:lpstr>
      <vt:lpstr>Reservoir Tables</vt:lpstr>
      <vt:lpstr>Additional ICAP Notes</vt:lpstr>
      <vt:lpstr>Additional ICAP Notes</vt:lpstr>
      <vt:lpstr>PowerPoint Presentation</vt:lpstr>
      <vt:lpstr>PowerPoint Presentation</vt:lpstr>
      <vt:lpstr>PowerPoint Presentation</vt:lpstr>
      <vt:lpstr>Additional ICAP Notes</vt:lpstr>
      <vt:lpstr>Reflection </vt:lpstr>
      <vt:lpstr>Conclusion</vt:lpstr>
      <vt:lpstr>How to Get Involved and Feedback</vt:lpstr>
      <vt:lpstr>Additional ICAP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Raiford</dc:creator>
  <cp:lastModifiedBy>Sarah Raiford</cp:lastModifiedBy>
  <cp:revision>2</cp:revision>
  <dcterms:created xsi:type="dcterms:W3CDTF">2025-07-03T16:12:18Z</dcterms:created>
  <dcterms:modified xsi:type="dcterms:W3CDTF">2026-02-23T15:59:39Z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0x01010027FAA786E8BDDE478B525A67C88EB582</vt:lpwstr>
  </property>
  <property fmtid="{D5CDD505-2E9C-101B-9397-08002B2CF9AE}" pid="3" name="MediaServiceImageTags">
    <vt:lpwstr/>
  </property>
</Properties>
</file>