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6" r:id="rId6"/>
    <p:sldId id="259" r:id="rId7"/>
    <p:sldId id="273" r:id="rId8"/>
    <p:sldId id="271" r:id="rId9"/>
    <p:sldId id="261" r:id="rId10"/>
    <p:sldId id="264" r:id="rId11"/>
    <p:sldId id="263" r:id="rId12"/>
    <p:sldId id="270" r:id="rId13"/>
    <p:sldId id="269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34C0D7-0F3C-4A7A-A48F-0084E5B19F7E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1D7D65C-8D41-41D9-B3D1-0B21C105A668}">
      <dgm:prSet/>
      <dgm:spPr/>
      <dgm:t>
        <a:bodyPr/>
        <a:lstStyle/>
        <a:p>
          <a:r>
            <a:rPr lang="en-US" b="1"/>
            <a:t>Key facts: </a:t>
          </a:r>
          <a:endParaRPr lang="en-US"/>
        </a:p>
      </dgm:t>
    </dgm:pt>
    <dgm:pt modelId="{A79DFAFF-309C-4481-857B-20B23B9C248E}" type="parTrans" cxnId="{EC200448-CB7E-4275-A0C7-1428841C89DA}">
      <dgm:prSet/>
      <dgm:spPr/>
      <dgm:t>
        <a:bodyPr/>
        <a:lstStyle/>
        <a:p>
          <a:endParaRPr lang="en-US"/>
        </a:p>
      </dgm:t>
    </dgm:pt>
    <dgm:pt modelId="{19F43C9B-2230-45EF-8120-D738789048B8}" type="sibTrans" cxnId="{EC200448-CB7E-4275-A0C7-1428841C89DA}">
      <dgm:prSet/>
      <dgm:spPr/>
      <dgm:t>
        <a:bodyPr/>
        <a:lstStyle/>
        <a:p>
          <a:endParaRPr lang="en-US"/>
        </a:p>
      </dgm:t>
    </dgm:pt>
    <dgm:pt modelId="{06F60D55-9C49-4B35-A630-D93577E5732A}">
      <dgm:prSet/>
      <dgm:spPr/>
      <dgm:t>
        <a:bodyPr/>
        <a:lstStyle/>
        <a:p>
          <a:r>
            <a:rPr lang="en-US" dirty="0"/>
            <a:t>Highly contagious virus spreads via airborne droplets – infectious in air/on surfaces for up to 2 hours</a:t>
          </a:r>
        </a:p>
      </dgm:t>
    </dgm:pt>
    <dgm:pt modelId="{C12CA28A-025A-4C20-837A-298C43AF0ABE}" type="parTrans" cxnId="{0EE594F9-9809-4E11-9EBD-8D613A799E6D}">
      <dgm:prSet/>
      <dgm:spPr/>
      <dgm:t>
        <a:bodyPr/>
        <a:lstStyle/>
        <a:p>
          <a:endParaRPr lang="en-US"/>
        </a:p>
      </dgm:t>
    </dgm:pt>
    <dgm:pt modelId="{AD51A677-EEED-48DA-8644-973C1C6E1074}" type="sibTrans" cxnId="{0EE594F9-9809-4E11-9EBD-8D613A799E6D}">
      <dgm:prSet/>
      <dgm:spPr/>
      <dgm:t>
        <a:bodyPr/>
        <a:lstStyle/>
        <a:p>
          <a:endParaRPr lang="en-US"/>
        </a:p>
      </dgm:t>
    </dgm:pt>
    <dgm:pt modelId="{029935BB-25ED-4843-AC01-4A8F7CA9EE8E}">
      <dgm:prSet/>
      <dgm:spPr/>
      <dgm:t>
        <a:bodyPr/>
        <a:lstStyle/>
        <a:p>
          <a:r>
            <a:rPr lang="en-US" dirty="0"/>
            <a:t>Infectious period: 4 days before the rash to 4 days after</a:t>
          </a:r>
        </a:p>
      </dgm:t>
    </dgm:pt>
    <dgm:pt modelId="{33599DC7-08D5-4FFD-B0F0-136A730C3E4F}" type="parTrans" cxnId="{B7732405-494D-4229-9280-5B2D25ECD61F}">
      <dgm:prSet/>
      <dgm:spPr/>
      <dgm:t>
        <a:bodyPr/>
        <a:lstStyle/>
        <a:p>
          <a:endParaRPr lang="en-US"/>
        </a:p>
      </dgm:t>
    </dgm:pt>
    <dgm:pt modelId="{4874A660-98B0-46F4-9693-14240EAC91E0}" type="sibTrans" cxnId="{B7732405-494D-4229-9280-5B2D25ECD61F}">
      <dgm:prSet/>
      <dgm:spPr/>
      <dgm:t>
        <a:bodyPr/>
        <a:lstStyle/>
        <a:p>
          <a:endParaRPr lang="en-US"/>
        </a:p>
      </dgm:t>
    </dgm:pt>
    <dgm:pt modelId="{80D436FF-FE0A-4F7D-8AF7-1039B83E7CBC}">
      <dgm:prSet/>
      <dgm:spPr/>
      <dgm:t>
        <a:bodyPr/>
        <a:lstStyle/>
        <a:p>
          <a:r>
            <a:rPr lang="en-US"/>
            <a:t>Common in unvaccinated, recent travelers, and outbreak areas</a:t>
          </a:r>
        </a:p>
      </dgm:t>
    </dgm:pt>
    <dgm:pt modelId="{C09B2165-3E52-448E-AE8E-E5DF1CB87E0C}" type="parTrans" cxnId="{E46044B2-E3CA-4C9F-9852-7BB55A20FC53}">
      <dgm:prSet/>
      <dgm:spPr/>
      <dgm:t>
        <a:bodyPr/>
        <a:lstStyle/>
        <a:p>
          <a:endParaRPr lang="en-US"/>
        </a:p>
      </dgm:t>
    </dgm:pt>
    <dgm:pt modelId="{F2CB8AC7-52BE-4A42-9CB6-455231E85415}" type="sibTrans" cxnId="{E46044B2-E3CA-4C9F-9852-7BB55A20FC53}">
      <dgm:prSet/>
      <dgm:spPr/>
      <dgm:t>
        <a:bodyPr/>
        <a:lstStyle/>
        <a:p>
          <a:endParaRPr lang="en-US"/>
        </a:p>
      </dgm:t>
    </dgm:pt>
    <dgm:pt modelId="{290AE5CC-43C8-4839-9891-899B1A145C72}">
      <dgm:prSet/>
      <dgm:spPr/>
      <dgm:t>
        <a:bodyPr/>
        <a:lstStyle/>
        <a:p>
          <a:r>
            <a:rPr lang="en-US" dirty="0"/>
            <a:t>No set treatment</a:t>
          </a:r>
        </a:p>
      </dgm:t>
    </dgm:pt>
    <dgm:pt modelId="{D09A91DE-1428-44F1-9844-C4212AEC7D38}" type="parTrans" cxnId="{DA333448-DBE4-46C1-BC50-7BA260A1C752}">
      <dgm:prSet/>
      <dgm:spPr/>
      <dgm:t>
        <a:bodyPr/>
        <a:lstStyle/>
        <a:p>
          <a:endParaRPr lang="en-US"/>
        </a:p>
      </dgm:t>
    </dgm:pt>
    <dgm:pt modelId="{FA941A60-07BB-4653-83C8-157699EC2A5E}" type="sibTrans" cxnId="{DA333448-DBE4-46C1-BC50-7BA260A1C752}">
      <dgm:prSet/>
      <dgm:spPr/>
      <dgm:t>
        <a:bodyPr/>
        <a:lstStyle/>
        <a:p>
          <a:endParaRPr lang="en-US"/>
        </a:p>
      </dgm:t>
    </dgm:pt>
    <dgm:pt modelId="{C3B49DB3-E710-4B41-8CCA-F9C10BAC5D84}">
      <dgm:prSet/>
      <dgm:spPr/>
      <dgm:t>
        <a:bodyPr/>
        <a:lstStyle/>
        <a:p>
          <a:r>
            <a:rPr lang="en-US" b="1"/>
            <a:t>Signs and symptoms:</a:t>
          </a:r>
          <a:endParaRPr lang="en-US"/>
        </a:p>
      </dgm:t>
    </dgm:pt>
    <dgm:pt modelId="{7654527C-FA66-4D38-AC1F-B2D8BF4F0E9A}" type="parTrans" cxnId="{E6684A33-C752-4E16-8B30-BAF489F0753E}">
      <dgm:prSet/>
      <dgm:spPr/>
      <dgm:t>
        <a:bodyPr/>
        <a:lstStyle/>
        <a:p>
          <a:endParaRPr lang="en-US"/>
        </a:p>
      </dgm:t>
    </dgm:pt>
    <dgm:pt modelId="{01C1B5EE-7E62-4E23-A7FB-818F1DCC6E09}" type="sibTrans" cxnId="{E6684A33-C752-4E16-8B30-BAF489F0753E}">
      <dgm:prSet/>
      <dgm:spPr/>
      <dgm:t>
        <a:bodyPr/>
        <a:lstStyle/>
        <a:p>
          <a:endParaRPr lang="en-US"/>
        </a:p>
      </dgm:t>
    </dgm:pt>
    <dgm:pt modelId="{993FBD3B-4EE9-4A43-B767-F2A0AA2819F0}">
      <dgm:prSet/>
      <dgm:spPr/>
      <dgm:t>
        <a:bodyPr/>
        <a:lstStyle/>
        <a:p>
          <a:r>
            <a:rPr lang="en-US"/>
            <a:t>Initial: Fever (101-105℉), Cough, runny nose, red eyes</a:t>
          </a:r>
        </a:p>
      </dgm:t>
    </dgm:pt>
    <dgm:pt modelId="{C4EA5CB8-7610-44FA-BF00-063312214CA8}" type="parTrans" cxnId="{A064D032-DD27-42DE-9309-9189FDA28E50}">
      <dgm:prSet/>
      <dgm:spPr/>
      <dgm:t>
        <a:bodyPr/>
        <a:lstStyle/>
        <a:p>
          <a:endParaRPr lang="en-US"/>
        </a:p>
      </dgm:t>
    </dgm:pt>
    <dgm:pt modelId="{186D1F14-BDFD-40CB-9462-47BF7A0C9A43}" type="sibTrans" cxnId="{A064D032-DD27-42DE-9309-9189FDA28E50}">
      <dgm:prSet/>
      <dgm:spPr/>
      <dgm:t>
        <a:bodyPr/>
        <a:lstStyle/>
        <a:p>
          <a:endParaRPr lang="en-US"/>
        </a:p>
      </dgm:t>
    </dgm:pt>
    <dgm:pt modelId="{55E0554D-BF29-4BD3-B480-6CA313D9E467}">
      <dgm:prSet/>
      <dgm:spPr/>
      <dgm:t>
        <a:bodyPr/>
        <a:lstStyle/>
        <a:p>
          <a:r>
            <a:rPr lang="en-US"/>
            <a:t>After 2-3 Days: Koplik spots (tiny white/blue spots on red buccal mucosa – not always visible)</a:t>
          </a:r>
        </a:p>
      </dgm:t>
    </dgm:pt>
    <dgm:pt modelId="{2A092FA8-9F45-4B6F-B61F-7C4C18F10C34}" type="parTrans" cxnId="{9894DF37-B66D-48A9-93C7-2DEB3277DBFC}">
      <dgm:prSet/>
      <dgm:spPr/>
      <dgm:t>
        <a:bodyPr/>
        <a:lstStyle/>
        <a:p>
          <a:endParaRPr lang="en-US"/>
        </a:p>
      </dgm:t>
    </dgm:pt>
    <dgm:pt modelId="{85F98B1F-CA1B-4F34-A75C-1D27EABF781D}" type="sibTrans" cxnId="{9894DF37-B66D-48A9-93C7-2DEB3277DBFC}">
      <dgm:prSet/>
      <dgm:spPr/>
      <dgm:t>
        <a:bodyPr/>
        <a:lstStyle/>
        <a:p>
          <a:endParaRPr lang="en-US"/>
        </a:p>
      </dgm:t>
    </dgm:pt>
    <dgm:pt modelId="{CEA70393-9B1C-4224-97CE-1CAB44D52E14}">
      <dgm:prSet/>
      <dgm:spPr/>
      <dgm:t>
        <a:bodyPr/>
        <a:lstStyle/>
        <a:p>
          <a:r>
            <a:rPr lang="en-US"/>
            <a:t>After 3-5 Days: Rash (red/blotchy); starts on the face and spreads down, lasts 4-7 days</a:t>
          </a:r>
        </a:p>
      </dgm:t>
    </dgm:pt>
    <dgm:pt modelId="{E9C48E1A-16A6-4974-B289-CD5C08E4D812}" type="parTrans" cxnId="{A30009BB-8858-4606-9F89-2178BA504E59}">
      <dgm:prSet/>
      <dgm:spPr/>
      <dgm:t>
        <a:bodyPr/>
        <a:lstStyle/>
        <a:p>
          <a:endParaRPr lang="en-US"/>
        </a:p>
      </dgm:t>
    </dgm:pt>
    <dgm:pt modelId="{0F461F20-6B13-4622-9276-19CF6477B4C4}" type="sibTrans" cxnId="{A30009BB-8858-4606-9F89-2178BA504E59}">
      <dgm:prSet/>
      <dgm:spPr/>
      <dgm:t>
        <a:bodyPr/>
        <a:lstStyle/>
        <a:p>
          <a:endParaRPr lang="en-US"/>
        </a:p>
      </dgm:t>
    </dgm:pt>
    <dgm:pt modelId="{6B1B98A8-1213-42FF-BBC1-453AC83C7BAF}">
      <dgm:prSet/>
      <dgm:spPr/>
      <dgm:t>
        <a:bodyPr/>
        <a:lstStyle/>
        <a:p>
          <a:r>
            <a:rPr lang="en-US" dirty="0"/>
            <a:t>1/5 will be hospitalized, 1-3/1,000 children will die even with good care, 90% of unvaccinated &amp; exposed individuals will become sick</a:t>
          </a:r>
        </a:p>
      </dgm:t>
    </dgm:pt>
    <dgm:pt modelId="{E6369338-EFE9-4E47-8D3A-938FAE4AED0E}" type="parTrans" cxnId="{5E21240A-56A8-47FD-983B-A31FF25DAC22}">
      <dgm:prSet/>
      <dgm:spPr/>
      <dgm:t>
        <a:bodyPr/>
        <a:lstStyle/>
        <a:p>
          <a:endParaRPr lang="en-US"/>
        </a:p>
      </dgm:t>
    </dgm:pt>
    <dgm:pt modelId="{DB3CCECE-92E7-415D-9B48-678DF9E32A49}" type="sibTrans" cxnId="{5E21240A-56A8-47FD-983B-A31FF25DAC22}">
      <dgm:prSet/>
      <dgm:spPr/>
      <dgm:t>
        <a:bodyPr/>
        <a:lstStyle/>
        <a:p>
          <a:endParaRPr lang="en-US"/>
        </a:p>
      </dgm:t>
    </dgm:pt>
    <dgm:pt modelId="{468CD53D-41F3-4E4A-8A2F-599AC6AB1716}">
      <dgm:prSet/>
      <dgm:spPr/>
      <dgm:t>
        <a:bodyPr/>
        <a:lstStyle/>
        <a:p>
          <a:r>
            <a:rPr lang="en-US" b="0" i="0" dirty="0"/>
            <a:t>The average incubation period for measles is approximately 10 to 12 days but can range from 7 to 21 days.</a:t>
          </a:r>
          <a:endParaRPr lang="en-US" dirty="0"/>
        </a:p>
      </dgm:t>
    </dgm:pt>
    <dgm:pt modelId="{15D03144-D012-4685-B471-E8AD0812169F}" type="parTrans" cxnId="{0EA69A21-F735-4D9F-82B5-373680B29003}">
      <dgm:prSet/>
      <dgm:spPr/>
      <dgm:t>
        <a:bodyPr/>
        <a:lstStyle/>
        <a:p>
          <a:endParaRPr lang="en-US"/>
        </a:p>
      </dgm:t>
    </dgm:pt>
    <dgm:pt modelId="{FD025589-F808-478C-8A84-DC9C17531CE1}" type="sibTrans" cxnId="{0EA69A21-F735-4D9F-82B5-373680B29003}">
      <dgm:prSet/>
      <dgm:spPr/>
      <dgm:t>
        <a:bodyPr/>
        <a:lstStyle/>
        <a:p>
          <a:endParaRPr lang="en-US"/>
        </a:p>
      </dgm:t>
    </dgm:pt>
    <dgm:pt modelId="{262BEE0B-96DC-49E4-AA88-56B0094EDD1C}" type="pres">
      <dgm:prSet presAssocID="{1534C0D7-0F3C-4A7A-A48F-0084E5B19F7E}" presName="linear" presStyleCnt="0">
        <dgm:presLayoutVars>
          <dgm:animLvl val="lvl"/>
          <dgm:resizeHandles val="exact"/>
        </dgm:presLayoutVars>
      </dgm:prSet>
      <dgm:spPr/>
    </dgm:pt>
    <dgm:pt modelId="{EB850745-1F08-4BD6-A8AD-35ABABFE54F6}" type="pres">
      <dgm:prSet presAssocID="{D1D7D65C-8D41-41D9-B3D1-0B21C105A66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4EF8EA7-5EC6-4F6E-B988-BA6B657D973C}" type="pres">
      <dgm:prSet presAssocID="{D1D7D65C-8D41-41D9-B3D1-0B21C105A668}" presName="childText" presStyleLbl="revTx" presStyleIdx="0" presStyleCnt="2">
        <dgm:presLayoutVars>
          <dgm:bulletEnabled val="1"/>
        </dgm:presLayoutVars>
      </dgm:prSet>
      <dgm:spPr/>
    </dgm:pt>
    <dgm:pt modelId="{782A6BDE-8685-47E5-AF0B-AE2ED7689387}" type="pres">
      <dgm:prSet presAssocID="{C3B49DB3-E710-4B41-8CCA-F9C10BAC5D84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8C499A0-4D8C-45BD-8688-B5AA8B0230D5}" type="pres">
      <dgm:prSet presAssocID="{C3B49DB3-E710-4B41-8CCA-F9C10BAC5D84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B7732405-494D-4229-9280-5B2D25ECD61F}" srcId="{D1D7D65C-8D41-41D9-B3D1-0B21C105A668}" destId="{029935BB-25ED-4843-AC01-4A8F7CA9EE8E}" srcOrd="2" destOrd="0" parTransId="{33599DC7-08D5-4FFD-B0F0-136A730C3E4F}" sibTransId="{4874A660-98B0-46F4-9693-14240EAC91E0}"/>
    <dgm:cxn modelId="{5E21240A-56A8-47FD-983B-A31FF25DAC22}" srcId="{D1D7D65C-8D41-41D9-B3D1-0B21C105A668}" destId="{6B1B98A8-1213-42FF-BBC1-453AC83C7BAF}" srcOrd="5" destOrd="0" parTransId="{E6369338-EFE9-4E47-8D3A-938FAE4AED0E}" sibTransId="{DB3CCECE-92E7-415D-9B48-678DF9E32A49}"/>
    <dgm:cxn modelId="{0EA69A21-F735-4D9F-82B5-373680B29003}" srcId="{D1D7D65C-8D41-41D9-B3D1-0B21C105A668}" destId="{468CD53D-41F3-4E4A-8A2F-599AC6AB1716}" srcOrd="1" destOrd="0" parTransId="{15D03144-D012-4685-B471-E8AD0812169F}" sibTransId="{FD025589-F808-478C-8A84-DC9C17531CE1}"/>
    <dgm:cxn modelId="{A064D032-DD27-42DE-9309-9189FDA28E50}" srcId="{C3B49DB3-E710-4B41-8CCA-F9C10BAC5D84}" destId="{993FBD3B-4EE9-4A43-B767-F2A0AA2819F0}" srcOrd="0" destOrd="0" parTransId="{C4EA5CB8-7610-44FA-BF00-063312214CA8}" sibTransId="{186D1F14-BDFD-40CB-9462-47BF7A0C9A43}"/>
    <dgm:cxn modelId="{29DE6033-28A4-4949-8C8E-BD0F5518194E}" type="presOf" srcId="{C3B49DB3-E710-4B41-8CCA-F9C10BAC5D84}" destId="{782A6BDE-8685-47E5-AF0B-AE2ED7689387}" srcOrd="0" destOrd="0" presId="urn:microsoft.com/office/officeart/2005/8/layout/vList2"/>
    <dgm:cxn modelId="{E6684A33-C752-4E16-8B30-BAF489F0753E}" srcId="{1534C0D7-0F3C-4A7A-A48F-0084E5B19F7E}" destId="{C3B49DB3-E710-4B41-8CCA-F9C10BAC5D84}" srcOrd="1" destOrd="0" parTransId="{7654527C-FA66-4D38-AC1F-B2D8BF4F0E9A}" sibTransId="{01C1B5EE-7E62-4E23-A7FB-818F1DCC6E09}"/>
    <dgm:cxn modelId="{9894DF37-B66D-48A9-93C7-2DEB3277DBFC}" srcId="{C3B49DB3-E710-4B41-8CCA-F9C10BAC5D84}" destId="{55E0554D-BF29-4BD3-B480-6CA313D9E467}" srcOrd="1" destOrd="0" parTransId="{2A092FA8-9F45-4B6F-B61F-7C4C18F10C34}" sibTransId="{85F98B1F-CA1B-4F34-A75C-1D27EABF781D}"/>
    <dgm:cxn modelId="{1A425A63-8172-4B62-B901-6BC19D0A58F6}" type="presOf" srcId="{029935BB-25ED-4843-AC01-4A8F7CA9EE8E}" destId="{C4EF8EA7-5EC6-4F6E-B988-BA6B657D973C}" srcOrd="0" destOrd="2" presId="urn:microsoft.com/office/officeart/2005/8/layout/vList2"/>
    <dgm:cxn modelId="{EC200448-CB7E-4275-A0C7-1428841C89DA}" srcId="{1534C0D7-0F3C-4A7A-A48F-0084E5B19F7E}" destId="{D1D7D65C-8D41-41D9-B3D1-0B21C105A668}" srcOrd="0" destOrd="0" parTransId="{A79DFAFF-309C-4481-857B-20B23B9C248E}" sibTransId="{19F43C9B-2230-45EF-8120-D738789048B8}"/>
    <dgm:cxn modelId="{DA333448-DBE4-46C1-BC50-7BA260A1C752}" srcId="{D1D7D65C-8D41-41D9-B3D1-0B21C105A668}" destId="{290AE5CC-43C8-4839-9891-899B1A145C72}" srcOrd="4" destOrd="0" parTransId="{D09A91DE-1428-44F1-9844-C4212AEC7D38}" sibTransId="{FA941A60-07BB-4653-83C8-157699EC2A5E}"/>
    <dgm:cxn modelId="{393BC66F-368C-4BC7-863B-C41F4007F86B}" type="presOf" srcId="{D1D7D65C-8D41-41D9-B3D1-0B21C105A668}" destId="{EB850745-1F08-4BD6-A8AD-35ABABFE54F6}" srcOrd="0" destOrd="0" presId="urn:microsoft.com/office/officeart/2005/8/layout/vList2"/>
    <dgm:cxn modelId="{FE75C152-D9A4-4B22-B72F-F860BB6D6B6D}" type="presOf" srcId="{CEA70393-9B1C-4224-97CE-1CAB44D52E14}" destId="{38C499A0-4D8C-45BD-8688-B5AA8B0230D5}" srcOrd="0" destOrd="2" presId="urn:microsoft.com/office/officeart/2005/8/layout/vList2"/>
    <dgm:cxn modelId="{00EAE479-4B27-4F78-89EA-EF89FBE59CAA}" type="presOf" srcId="{6B1B98A8-1213-42FF-BBC1-453AC83C7BAF}" destId="{C4EF8EA7-5EC6-4F6E-B988-BA6B657D973C}" srcOrd="0" destOrd="5" presId="urn:microsoft.com/office/officeart/2005/8/layout/vList2"/>
    <dgm:cxn modelId="{F2F7B08B-0AA7-4EB2-B693-139C86BA4DDA}" type="presOf" srcId="{55E0554D-BF29-4BD3-B480-6CA313D9E467}" destId="{38C499A0-4D8C-45BD-8688-B5AA8B0230D5}" srcOrd="0" destOrd="1" presId="urn:microsoft.com/office/officeart/2005/8/layout/vList2"/>
    <dgm:cxn modelId="{50E48697-C98F-4D01-AAD9-787618281D42}" type="presOf" srcId="{80D436FF-FE0A-4F7D-8AF7-1039B83E7CBC}" destId="{C4EF8EA7-5EC6-4F6E-B988-BA6B657D973C}" srcOrd="0" destOrd="3" presId="urn:microsoft.com/office/officeart/2005/8/layout/vList2"/>
    <dgm:cxn modelId="{A200879E-01BA-44B7-B440-AF79E8D4CFA4}" type="presOf" srcId="{468CD53D-41F3-4E4A-8A2F-599AC6AB1716}" destId="{C4EF8EA7-5EC6-4F6E-B988-BA6B657D973C}" srcOrd="0" destOrd="1" presId="urn:microsoft.com/office/officeart/2005/8/layout/vList2"/>
    <dgm:cxn modelId="{D7024FA7-EE18-4169-B431-6C4730F6BD21}" type="presOf" srcId="{06F60D55-9C49-4B35-A630-D93577E5732A}" destId="{C4EF8EA7-5EC6-4F6E-B988-BA6B657D973C}" srcOrd="0" destOrd="0" presId="urn:microsoft.com/office/officeart/2005/8/layout/vList2"/>
    <dgm:cxn modelId="{E46044B2-E3CA-4C9F-9852-7BB55A20FC53}" srcId="{D1D7D65C-8D41-41D9-B3D1-0B21C105A668}" destId="{80D436FF-FE0A-4F7D-8AF7-1039B83E7CBC}" srcOrd="3" destOrd="0" parTransId="{C09B2165-3E52-448E-AE8E-E5DF1CB87E0C}" sibTransId="{F2CB8AC7-52BE-4A42-9CB6-455231E85415}"/>
    <dgm:cxn modelId="{9AC88CB5-AF6E-495B-8CB2-B4E9E08AD432}" type="presOf" srcId="{1534C0D7-0F3C-4A7A-A48F-0084E5B19F7E}" destId="{262BEE0B-96DC-49E4-AA88-56B0094EDD1C}" srcOrd="0" destOrd="0" presId="urn:microsoft.com/office/officeart/2005/8/layout/vList2"/>
    <dgm:cxn modelId="{A30009BB-8858-4606-9F89-2178BA504E59}" srcId="{C3B49DB3-E710-4B41-8CCA-F9C10BAC5D84}" destId="{CEA70393-9B1C-4224-97CE-1CAB44D52E14}" srcOrd="2" destOrd="0" parTransId="{E9C48E1A-16A6-4974-B289-CD5C08E4D812}" sibTransId="{0F461F20-6B13-4622-9276-19CF6477B4C4}"/>
    <dgm:cxn modelId="{B8A92BBE-D541-4E99-8CB4-9B94F6439F1E}" type="presOf" srcId="{290AE5CC-43C8-4839-9891-899B1A145C72}" destId="{C4EF8EA7-5EC6-4F6E-B988-BA6B657D973C}" srcOrd="0" destOrd="4" presId="urn:microsoft.com/office/officeart/2005/8/layout/vList2"/>
    <dgm:cxn modelId="{3ABCC7E1-D39D-4E5F-AFBD-3BF10B9CCB9E}" type="presOf" srcId="{993FBD3B-4EE9-4A43-B767-F2A0AA2819F0}" destId="{38C499A0-4D8C-45BD-8688-B5AA8B0230D5}" srcOrd="0" destOrd="0" presId="urn:microsoft.com/office/officeart/2005/8/layout/vList2"/>
    <dgm:cxn modelId="{0EE594F9-9809-4E11-9EBD-8D613A799E6D}" srcId="{D1D7D65C-8D41-41D9-B3D1-0B21C105A668}" destId="{06F60D55-9C49-4B35-A630-D93577E5732A}" srcOrd="0" destOrd="0" parTransId="{C12CA28A-025A-4C20-837A-298C43AF0ABE}" sibTransId="{AD51A677-EEED-48DA-8644-973C1C6E1074}"/>
    <dgm:cxn modelId="{D079EF04-F1A0-4452-A8FB-00F062660A89}" type="presParOf" srcId="{262BEE0B-96DC-49E4-AA88-56B0094EDD1C}" destId="{EB850745-1F08-4BD6-A8AD-35ABABFE54F6}" srcOrd="0" destOrd="0" presId="urn:microsoft.com/office/officeart/2005/8/layout/vList2"/>
    <dgm:cxn modelId="{602CB6EE-A525-4C7E-AC09-AD53BAFC15F1}" type="presParOf" srcId="{262BEE0B-96DC-49E4-AA88-56B0094EDD1C}" destId="{C4EF8EA7-5EC6-4F6E-B988-BA6B657D973C}" srcOrd="1" destOrd="0" presId="urn:microsoft.com/office/officeart/2005/8/layout/vList2"/>
    <dgm:cxn modelId="{91033A8F-29AE-4BCC-8DD2-05DB108177AA}" type="presParOf" srcId="{262BEE0B-96DC-49E4-AA88-56B0094EDD1C}" destId="{782A6BDE-8685-47E5-AF0B-AE2ED7689387}" srcOrd="2" destOrd="0" presId="urn:microsoft.com/office/officeart/2005/8/layout/vList2"/>
    <dgm:cxn modelId="{5507504E-3636-46C2-8382-1A2CCAF74049}" type="presParOf" srcId="{262BEE0B-96DC-49E4-AA88-56B0094EDD1C}" destId="{38C499A0-4D8C-45BD-8688-B5AA8B0230D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794847-E7E4-4A08-B068-993C502937F2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E659EB4-C55B-4399-98CA-A8083B58479B}">
      <dgm:prSet/>
      <dgm:spPr/>
      <dgm:t>
        <a:bodyPr/>
        <a:lstStyle/>
        <a:p>
          <a:r>
            <a:rPr lang="en-US"/>
            <a:t>Prompt and frequent social media posts</a:t>
          </a:r>
        </a:p>
      </dgm:t>
    </dgm:pt>
    <dgm:pt modelId="{79109D13-8859-4F8F-976D-85372B17FAA1}" type="parTrans" cxnId="{C3EE1DE7-74BB-4718-B0B1-59FDA4944D6B}">
      <dgm:prSet/>
      <dgm:spPr/>
      <dgm:t>
        <a:bodyPr/>
        <a:lstStyle/>
        <a:p>
          <a:endParaRPr lang="en-US"/>
        </a:p>
      </dgm:t>
    </dgm:pt>
    <dgm:pt modelId="{69081C7E-7DD5-43A3-A4D6-4AAE07078B31}" type="sibTrans" cxnId="{C3EE1DE7-74BB-4718-B0B1-59FDA4944D6B}">
      <dgm:prSet/>
      <dgm:spPr/>
      <dgm:t>
        <a:bodyPr/>
        <a:lstStyle/>
        <a:p>
          <a:endParaRPr lang="en-US"/>
        </a:p>
      </dgm:t>
    </dgm:pt>
    <dgm:pt modelId="{52A0DC17-F99E-4806-AD05-C9597A93C066}">
      <dgm:prSet/>
      <dgm:spPr/>
      <dgm:t>
        <a:bodyPr/>
        <a:lstStyle/>
        <a:p>
          <a:r>
            <a:rPr lang="en-US"/>
            <a:t>Same day outreach via email to hospitals &amp; clinics</a:t>
          </a:r>
        </a:p>
      </dgm:t>
    </dgm:pt>
    <dgm:pt modelId="{DB483FE9-C6C7-42F1-83DD-7BC04B6AFB24}" type="parTrans" cxnId="{D57CF47C-0FAF-41A4-91CA-C089A2DF6D0A}">
      <dgm:prSet/>
      <dgm:spPr/>
      <dgm:t>
        <a:bodyPr/>
        <a:lstStyle/>
        <a:p>
          <a:endParaRPr lang="en-US"/>
        </a:p>
      </dgm:t>
    </dgm:pt>
    <dgm:pt modelId="{B31A194C-A8BE-4D6D-8AF4-EC4CC8FC4882}" type="sibTrans" cxnId="{D57CF47C-0FAF-41A4-91CA-C089A2DF6D0A}">
      <dgm:prSet/>
      <dgm:spPr/>
      <dgm:t>
        <a:bodyPr/>
        <a:lstStyle/>
        <a:p>
          <a:endParaRPr lang="en-US"/>
        </a:p>
      </dgm:t>
    </dgm:pt>
    <dgm:pt modelId="{23AE6E3A-C3F6-4F3E-AD79-9C0BAC63A628}">
      <dgm:prSet/>
      <dgm:spPr/>
      <dgm:t>
        <a:bodyPr/>
        <a:lstStyle/>
        <a:p>
          <a:r>
            <a:rPr lang="en-US"/>
            <a:t>Outreach via email and text to all licensed daycares</a:t>
          </a:r>
        </a:p>
      </dgm:t>
    </dgm:pt>
    <dgm:pt modelId="{9DEF96E1-7FC0-4D72-8322-C9D22B8D0B57}" type="parTrans" cxnId="{6D6B333C-4C1A-4D06-8ED2-B2315349A290}">
      <dgm:prSet/>
      <dgm:spPr/>
      <dgm:t>
        <a:bodyPr/>
        <a:lstStyle/>
        <a:p>
          <a:endParaRPr lang="en-US"/>
        </a:p>
      </dgm:t>
    </dgm:pt>
    <dgm:pt modelId="{29016095-A0AF-4E9F-95AE-CB3A8C87EC8C}" type="sibTrans" cxnId="{6D6B333C-4C1A-4D06-8ED2-B2315349A290}">
      <dgm:prSet/>
      <dgm:spPr/>
      <dgm:t>
        <a:bodyPr/>
        <a:lstStyle/>
        <a:p>
          <a:endParaRPr lang="en-US"/>
        </a:p>
      </dgm:t>
    </dgm:pt>
    <dgm:pt modelId="{F6774E32-B595-4668-A66D-B26BED7C9973}">
      <dgm:prSet/>
      <dgm:spPr/>
      <dgm:t>
        <a:bodyPr/>
        <a:lstStyle/>
        <a:p>
          <a:r>
            <a:rPr lang="en-US"/>
            <a:t>Hosting this meeting with hospital, clinics, EMS in collaboration with DHHS, ICAP, NPHL</a:t>
          </a:r>
        </a:p>
      </dgm:t>
    </dgm:pt>
    <dgm:pt modelId="{F2789F98-86F7-4649-BE50-BEE37F38FC80}" type="parTrans" cxnId="{25F9628D-805D-45F2-937E-567166EA78EE}">
      <dgm:prSet/>
      <dgm:spPr/>
      <dgm:t>
        <a:bodyPr/>
        <a:lstStyle/>
        <a:p>
          <a:endParaRPr lang="en-US"/>
        </a:p>
      </dgm:t>
    </dgm:pt>
    <dgm:pt modelId="{1E56E736-BE11-4758-97C0-0BC30D56C994}" type="sibTrans" cxnId="{25F9628D-805D-45F2-937E-567166EA78EE}">
      <dgm:prSet/>
      <dgm:spPr/>
      <dgm:t>
        <a:bodyPr/>
        <a:lstStyle/>
        <a:p>
          <a:endParaRPr lang="en-US"/>
        </a:p>
      </dgm:t>
    </dgm:pt>
    <dgm:pt modelId="{B30B4BE8-1990-4038-9D17-856126B0ED81}" type="pres">
      <dgm:prSet presAssocID="{FA794847-E7E4-4A08-B068-993C502937F2}" presName="Name0" presStyleCnt="0">
        <dgm:presLayoutVars>
          <dgm:dir/>
          <dgm:resizeHandles val="exact"/>
        </dgm:presLayoutVars>
      </dgm:prSet>
      <dgm:spPr/>
    </dgm:pt>
    <dgm:pt modelId="{35C28DB7-BE5A-43FD-806A-ABC036B3E4C5}" type="pres">
      <dgm:prSet presAssocID="{1E659EB4-C55B-4399-98CA-A8083B58479B}" presName="node" presStyleLbl="node1" presStyleIdx="0" presStyleCnt="4">
        <dgm:presLayoutVars>
          <dgm:bulletEnabled val="1"/>
        </dgm:presLayoutVars>
      </dgm:prSet>
      <dgm:spPr/>
    </dgm:pt>
    <dgm:pt modelId="{672698B0-DFB9-43B5-864F-B507C26C8F70}" type="pres">
      <dgm:prSet presAssocID="{69081C7E-7DD5-43A3-A4D6-4AAE07078B31}" presName="sibTrans" presStyleLbl="sibTrans1D1" presStyleIdx="0" presStyleCnt="3"/>
      <dgm:spPr/>
    </dgm:pt>
    <dgm:pt modelId="{D9C5FBAC-40AE-45E2-A391-62BCB5E698ED}" type="pres">
      <dgm:prSet presAssocID="{69081C7E-7DD5-43A3-A4D6-4AAE07078B31}" presName="connectorText" presStyleLbl="sibTrans1D1" presStyleIdx="0" presStyleCnt="3"/>
      <dgm:spPr/>
    </dgm:pt>
    <dgm:pt modelId="{662D404B-9E21-4EE5-9EDB-B5CF47D40CB1}" type="pres">
      <dgm:prSet presAssocID="{52A0DC17-F99E-4806-AD05-C9597A93C066}" presName="node" presStyleLbl="node1" presStyleIdx="1" presStyleCnt="4">
        <dgm:presLayoutVars>
          <dgm:bulletEnabled val="1"/>
        </dgm:presLayoutVars>
      </dgm:prSet>
      <dgm:spPr/>
    </dgm:pt>
    <dgm:pt modelId="{12216703-826F-4662-A242-14111508BCFB}" type="pres">
      <dgm:prSet presAssocID="{B31A194C-A8BE-4D6D-8AF4-EC4CC8FC4882}" presName="sibTrans" presStyleLbl="sibTrans1D1" presStyleIdx="1" presStyleCnt="3"/>
      <dgm:spPr/>
    </dgm:pt>
    <dgm:pt modelId="{4E7AA062-8D34-47AC-8493-436B54DD2D53}" type="pres">
      <dgm:prSet presAssocID="{B31A194C-A8BE-4D6D-8AF4-EC4CC8FC4882}" presName="connectorText" presStyleLbl="sibTrans1D1" presStyleIdx="1" presStyleCnt="3"/>
      <dgm:spPr/>
    </dgm:pt>
    <dgm:pt modelId="{5170CDB3-A38E-4AB7-B011-5177F6C436B2}" type="pres">
      <dgm:prSet presAssocID="{23AE6E3A-C3F6-4F3E-AD79-9C0BAC63A628}" presName="node" presStyleLbl="node1" presStyleIdx="2" presStyleCnt="4">
        <dgm:presLayoutVars>
          <dgm:bulletEnabled val="1"/>
        </dgm:presLayoutVars>
      </dgm:prSet>
      <dgm:spPr/>
    </dgm:pt>
    <dgm:pt modelId="{21E90152-D0D1-4A42-883C-053460C95010}" type="pres">
      <dgm:prSet presAssocID="{29016095-A0AF-4E9F-95AE-CB3A8C87EC8C}" presName="sibTrans" presStyleLbl="sibTrans1D1" presStyleIdx="2" presStyleCnt="3"/>
      <dgm:spPr/>
    </dgm:pt>
    <dgm:pt modelId="{BA0E878E-C148-41CE-8457-3045D6B3AFB5}" type="pres">
      <dgm:prSet presAssocID="{29016095-A0AF-4E9F-95AE-CB3A8C87EC8C}" presName="connectorText" presStyleLbl="sibTrans1D1" presStyleIdx="2" presStyleCnt="3"/>
      <dgm:spPr/>
    </dgm:pt>
    <dgm:pt modelId="{C305E04C-F879-4391-BD40-6C61F530C256}" type="pres">
      <dgm:prSet presAssocID="{F6774E32-B595-4668-A66D-B26BED7C9973}" presName="node" presStyleLbl="node1" presStyleIdx="3" presStyleCnt="4">
        <dgm:presLayoutVars>
          <dgm:bulletEnabled val="1"/>
        </dgm:presLayoutVars>
      </dgm:prSet>
      <dgm:spPr/>
    </dgm:pt>
  </dgm:ptLst>
  <dgm:cxnLst>
    <dgm:cxn modelId="{1696C906-2ECD-4908-8EEA-E1A7A9E14EEA}" type="presOf" srcId="{B31A194C-A8BE-4D6D-8AF4-EC4CC8FC4882}" destId="{4E7AA062-8D34-47AC-8493-436B54DD2D53}" srcOrd="1" destOrd="0" presId="urn:microsoft.com/office/officeart/2016/7/layout/RepeatingBendingProcessNew"/>
    <dgm:cxn modelId="{AE72C930-84F8-44AB-9999-E26F0BFDAC57}" type="presOf" srcId="{69081C7E-7DD5-43A3-A4D6-4AAE07078B31}" destId="{D9C5FBAC-40AE-45E2-A391-62BCB5E698ED}" srcOrd="1" destOrd="0" presId="urn:microsoft.com/office/officeart/2016/7/layout/RepeatingBendingProcessNew"/>
    <dgm:cxn modelId="{6D6B333C-4C1A-4D06-8ED2-B2315349A290}" srcId="{FA794847-E7E4-4A08-B068-993C502937F2}" destId="{23AE6E3A-C3F6-4F3E-AD79-9C0BAC63A628}" srcOrd="2" destOrd="0" parTransId="{9DEF96E1-7FC0-4D72-8322-C9D22B8D0B57}" sibTransId="{29016095-A0AF-4E9F-95AE-CB3A8C87EC8C}"/>
    <dgm:cxn modelId="{A0BD8E51-D81B-41FA-8DE3-04B4D68BBFF7}" type="presOf" srcId="{1E659EB4-C55B-4399-98CA-A8083B58479B}" destId="{35C28DB7-BE5A-43FD-806A-ABC036B3E4C5}" srcOrd="0" destOrd="0" presId="urn:microsoft.com/office/officeart/2016/7/layout/RepeatingBendingProcessNew"/>
    <dgm:cxn modelId="{AE77BB54-E5E5-4EFE-8203-DCF3F925FADB}" type="presOf" srcId="{B31A194C-A8BE-4D6D-8AF4-EC4CC8FC4882}" destId="{12216703-826F-4662-A242-14111508BCFB}" srcOrd="0" destOrd="0" presId="urn:microsoft.com/office/officeart/2016/7/layout/RepeatingBendingProcessNew"/>
    <dgm:cxn modelId="{752BE37B-4743-4592-B9B4-047B07ECA12B}" type="presOf" srcId="{29016095-A0AF-4E9F-95AE-CB3A8C87EC8C}" destId="{21E90152-D0D1-4A42-883C-053460C95010}" srcOrd="0" destOrd="0" presId="urn:microsoft.com/office/officeart/2016/7/layout/RepeatingBendingProcessNew"/>
    <dgm:cxn modelId="{D57CF47C-0FAF-41A4-91CA-C089A2DF6D0A}" srcId="{FA794847-E7E4-4A08-B068-993C502937F2}" destId="{52A0DC17-F99E-4806-AD05-C9597A93C066}" srcOrd="1" destOrd="0" parTransId="{DB483FE9-C6C7-42F1-83DD-7BC04B6AFB24}" sibTransId="{B31A194C-A8BE-4D6D-8AF4-EC4CC8FC4882}"/>
    <dgm:cxn modelId="{8EE2497E-DAB3-42C2-AE8E-E36C57119A9A}" type="presOf" srcId="{29016095-A0AF-4E9F-95AE-CB3A8C87EC8C}" destId="{BA0E878E-C148-41CE-8457-3045D6B3AFB5}" srcOrd="1" destOrd="0" presId="urn:microsoft.com/office/officeart/2016/7/layout/RepeatingBendingProcessNew"/>
    <dgm:cxn modelId="{D1FB3480-8623-452B-8821-FFF65083F844}" type="presOf" srcId="{69081C7E-7DD5-43A3-A4D6-4AAE07078B31}" destId="{672698B0-DFB9-43B5-864F-B507C26C8F70}" srcOrd="0" destOrd="0" presId="urn:microsoft.com/office/officeart/2016/7/layout/RepeatingBendingProcessNew"/>
    <dgm:cxn modelId="{25F9628D-805D-45F2-937E-567166EA78EE}" srcId="{FA794847-E7E4-4A08-B068-993C502937F2}" destId="{F6774E32-B595-4668-A66D-B26BED7C9973}" srcOrd="3" destOrd="0" parTransId="{F2789F98-86F7-4649-BE50-BEE37F38FC80}" sibTransId="{1E56E736-BE11-4758-97C0-0BC30D56C994}"/>
    <dgm:cxn modelId="{0E88AD93-566A-4366-87C4-D267D5161136}" type="presOf" srcId="{23AE6E3A-C3F6-4F3E-AD79-9C0BAC63A628}" destId="{5170CDB3-A38E-4AB7-B011-5177F6C436B2}" srcOrd="0" destOrd="0" presId="urn:microsoft.com/office/officeart/2016/7/layout/RepeatingBendingProcessNew"/>
    <dgm:cxn modelId="{6A0178AA-D320-4D65-94E6-FEA3E9DA2ABE}" type="presOf" srcId="{F6774E32-B595-4668-A66D-B26BED7C9973}" destId="{C305E04C-F879-4391-BD40-6C61F530C256}" srcOrd="0" destOrd="0" presId="urn:microsoft.com/office/officeart/2016/7/layout/RepeatingBendingProcessNew"/>
    <dgm:cxn modelId="{E93FAFB7-8040-4130-9532-697B104411E2}" type="presOf" srcId="{FA794847-E7E4-4A08-B068-993C502937F2}" destId="{B30B4BE8-1990-4038-9D17-856126B0ED81}" srcOrd="0" destOrd="0" presId="urn:microsoft.com/office/officeart/2016/7/layout/RepeatingBendingProcessNew"/>
    <dgm:cxn modelId="{DC1D57BD-644E-487A-A7C2-0C0A632E8913}" type="presOf" srcId="{52A0DC17-F99E-4806-AD05-C9597A93C066}" destId="{662D404B-9E21-4EE5-9EDB-B5CF47D40CB1}" srcOrd="0" destOrd="0" presId="urn:microsoft.com/office/officeart/2016/7/layout/RepeatingBendingProcessNew"/>
    <dgm:cxn modelId="{C3EE1DE7-74BB-4718-B0B1-59FDA4944D6B}" srcId="{FA794847-E7E4-4A08-B068-993C502937F2}" destId="{1E659EB4-C55B-4399-98CA-A8083B58479B}" srcOrd="0" destOrd="0" parTransId="{79109D13-8859-4F8F-976D-85372B17FAA1}" sibTransId="{69081C7E-7DD5-43A3-A4D6-4AAE07078B31}"/>
    <dgm:cxn modelId="{FB3C30DC-5DDE-4487-8F8D-F6E04C23582B}" type="presParOf" srcId="{B30B4BE8-1990-4038-9D17-856126B0ED81}" destId="{35C28DB7-BE5A-43FD-806A-ABC036B3E4C5}" srcOrd="0" destOrd="0" presId="urn:microsoft.com/office/officeart/2016/7/layout/RepeatingBendingProcessNew"/>
    <dgm:cxn modelId="{F9C4CFEA-C0CF-4D86-BBC9-9206B91B6F63}" type="presParOf" srcId="{B30B4BE8-1990-4038-9D17-856126B0ED81}" destId="{672698B0-DFB9-43B5-864F-B507C26C8F70}" srcOrd="1" destOrd="0" presId="urn:microsoft.com/office/officeart/2016/7/layout/RepeatingBendingProcessNew"/>
    <dgm:cxn modelId="{2E76F05A-1CB6-4935-8A40-3798391A13BD}" type="presParOf" srcId="{672698B0-DFB9-43B5-864F-B507C26C8F70}" destId="{D9C5FBAC-40AE-45E2-A391-62BCB5E698ED}" srcOrd="0" destOrd="0" presId="urn:microsoft.com/office/officeart/2016/7/layout/RepeatingBendingProcessNew"/>
    <dgm:cxn modelId="{113DF80F-3383-4775-BE96-A0F26A4D0AFE}" type="presParOf" srcId="{B30B4BE8-1990-4038-9D17-856126B0ED81}" destId="{662D404B-9E21-4EE5-9EDB-B5CF47D40CB1}" srcOrd="2" destOrd="0" presId="urn:microsoft.com/office/officeart/2016/7/layout/RepeatingBendingProcessNew"/>
    <dgm:cxn modelId="{57E9CC1B-8F35-4B86-8A75-4E28C4DA0AB0}" type="presParOf" srcId="{B30B4BE8-1990-4038-9D17-856126B0ED81}" destId="{12216703-826F-4662-A242-14111508BCFB}" srcOrd="3" destOrd="0" presId="urn:microsoft.com/office/officeart/2016/7/layout/RepeatingBendingProcessNew"/>
    <dgm:cxn modelId="{98DD8564-DB2C-4E93-9F43-D635AF9C231F}" type="presParOf" srcId="{12216703-826F-4662-A242-14111508BCFB}" destId="{4E7AA062-8D34-47AC-8493-436B54DD2D53}" srcOrd="0" destOrd="0" presId="urn:microsoft.com/office/officeart/2016/7/layout/RepeatingBendingProcessNew"/>
    <dgm:cxn modelId="{1F25D4B5-7B3A-4718-9562-FADEC9E3BA1C}" type="presParOf" srcId="{B30B4BE8-1990-4038-9D17-856126B0ED81}" destId="{5170CDB3-A38E-4AB7-B011-5177F6C436B2}" srcOrd="4" destOrd="0" presId="urn:microsoft.com/office/officeart/2016/7/layout/RepeatingBendingProcessNew"/>
    <dgm:cxn modelId="{D4B8A949-4C32-498D-BA47-950B2F0CBEB7}" type="presParOf" srcId="{B30B4BE8-1990-4038-9D17-856126B0ED81}" destId="{21E90152-D0D1-4A42-883C-053460C95010}" srcOrd="5" destOrd="0" presId="urn:microsoft.com/office/officeart/2016/7/layout/RepeatingBendingProcessNew"/>
    <dgm:cxn modelId="{A58F6AD6-B839-405D-8834-9E9EF3788BE6}" type="presParOf" srcId="{21E90152-D0D1-4A42-883C-053460C95010}" destId="{BA0E878E-C148-41CE-8457-3045D6B3AFB5}" srcOrd="0" destOrd="0" presId="urn:microsoft.com/office/officeart/2016/7/layout/RepeatingBendingProcessNew"/>
    <dgm:cxn modelId="{4B38E864-0043-440B-8A5D-9CEBF71AFE41}" type="presParOf" srcId="{B30B4BE8-1990-4038-9D17-856126B0ED81}" destId="{C305E04C-F879-4391-BD40-6C61F530C256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50745-1F08-4BD6-A8AD-35ABABFE54F6}">
      <dsp:nvSpPr>
        <dsp:cNvPr id="0" name=""/>
        <dsp:cNvSpPr/>
      </dsp:nvSpPr>
      <dsp:spPr>
        <a:xfrm>
          <a:off x="0" y="254039"/>
          <a:ext cx="7277828" cy="58967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Key facts: </a:t>
          </a:r>
          <a:endParaRPr lang="en-US" sz="2400" kern="1200"/>
        </a:p>
      </dsp:txBody>
      <dsp:txXfrm>
        <a:off x="28786" y="282825"/>
        <a:ext cx="7220256" cy="532107"/>
      </dsp:txXfrm>
    </dsp:sp>
    <dsp:sp modelId="{C4EF8EA7-5EC6-4F6E-B988-BA6B657D973C}">
      <dsp:nvSpPr>
        <dsp:cNvPr id="0" name=""/>
        <dsp:cNvSpPr/>
      </dsp:nvSpPr>
      <dsp:spPr>
        <a:xfrm>
          <a:off x="0" y="843719"/>
          <a:ext cx="7277828" cy="3030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1071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Highly contagious virus spreads via airborne droplets – infectious in air/on surfaces for up to 2 hours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b="0" i="0" kern="1200" dirty="0"/>
            <a:t>The average incubation period for measles is approximately 10 to 12 days but can range from 7 to 21 days.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Infectious period: 4 days before the rash to 4 days after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Common in unvaccinated, recent travelers, and outbreak areas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No set treatment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1/5 will be hospitalized, 1-3/1,000 children will die even with good care, 90% of unvaccinated &amp; exposed individuals will become sick</a:t>
          </a:r>
        </a:p>
      </dsp:txBody>
      <dsp:txXfrm>
        <a:off x="0" y="843719"/>
        <a:ext cx="7277828" cy="3030480"/>
      </dsp:txXfrm>
    </dsp:sp>
    <dsp:sp modelId="{782A6BDE-8685-47E5-AF0B-AE2ED7689387}">
      <dsp:nvSpPr>
        <dsp:cNvPr id="0" name=""/>
        <dsp:cNvSpPr/>
      </dsp:nvSpPr>
      <dsp:spPr>
        <a:xfrm>
          <a:off x="0" y="3874200"/>
          <a:ext cx="7277828" cy="589679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/>
            <a:t>Signs and symptoms:</a:t>
          </a:r>
          <a:endParaRPr lang="en-US" sz="2400" kern="1200"/>
        </a:p>
      </dsp:txBody>
      <dsp:txXfrm>
        <a:off x="28786" y="3902986"/>
        <a:ext cx="7220256" cy="532107"/>
      </dsp:txXfrm>
    </dsp:sp>
    <dsp:sp modelId="{38C499A0-4D8C-45BD-8688-B5AA8B0230D5}">
      <dsp:nvSpPr>
        <dsp:cNvPr id="0" name=""/>
        <dsp:cNvSpPr/>
      </dsp:nvSpPr>
      <dsp:spPr>
        <a:xfrm>
          <a:off x="0" y="4463880"/>
          <a:ext cx="7277828" cy="1515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1071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Initial: Fever (101-105℉), Cough, runny nose, red eyes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After 2-3 Days: Koplik spots (tiny white/blue spots on red buccal mucosa – not always visible)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/>
            <a:t>After 3-5 Days: Rash (red/blotchy); starts on the face and spreads down, lasts 4-7 days</a:t>
          </a:r>
        </a:p>
      </dsp:txBody>
      <dsp:txXfrm>
        <a:off x="0" y="4463880"/>
        <a:ext cx="7277828" cy="15152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2698B0-DFB9-43B5-864F-B507C26C8F70}">
      <dsp:nvSpPr>
        <dsp:cNvPr id="0" name=""/>
        <dsp:cNvSpPr/>
      </dsp:nvSpPr>
      <dsp:spPr>
        <a:xfrm>
          <a:off x="2987955" y="1441072"/>
          <a:ext cx="6567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6721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99133" y="1483355"/>
        <a:ext cx="34366" cy="6873"/>
      </dsp:txXfrm>
    </dsp:sp>
    <dsp:sp modelId="{35C28DB7-BE5A-43FD-806A-ABC036B3E4C5}">
      <dsp:nvSpPr>
        <dsp:cNvPr id="0" name=""/>
        <dsp:cNvSpPr/>
      </dsp:nvSpPr>
      <dsp:spPr>
        <a:xfrm>
          <a:off x="1399" y="590285"/>
          <a:ext cx="2988355" cy="17930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432" tIns="153706" rIns="146432" bIns="15370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Prompt and frequent social media posts</a:t>
          </a:r>
        </a:p>
      </dsp:txBody>
      <dsp:txXfrm>
        <a:off x="1399" y="590285"/>
        <a:ext cx="2988355" cy="1793013"/>
      </dsp:txXfrm>
    </dsp:sp>
    <dsp:sp modelId="{12216703-826F-4662-A242-14111508BCFB}">
      <dsp:nvSpPr>
        <dsp:cNvPr id="0" name=""/>
        <dsp:cNvSpPr/>
      </dsp:nvSpPr>
      <dsp:spPr>
        <a:xfrm>
          <a:off x="1495577" y="2381499"/>
          <a:ext cx="3675677" cy="656721"/>
        </a:xfrm>
        <a:custGeom>
          <a:avLst/>
          <a:gdLst/>
          <a:ahLst/>
          <a:cxnLst/>
          <a:rect l="0" t="0" r="0" b="0"/>
          <a:pathLst>
            <a:path>
              <a:moveTo>
                <a:pt x="3675677" y="0"/>
              </a:moveTo>
              <a:lnTo>
                <a:pt x="3675677" y="345460"/>
              </a:lnTo>
              <a:lnTo>
                <a:pt x="0" y="345460"/>
              </a:lnTo>
              <a:lnTo>
                <a:pt x="0" y="656721"/>
              </a:lnTo>
            </a:path>
          </a:pathLst>
        </a:custGeom>
        <a:noFill/>
        <a:ln w="1270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39931" y="2706423"/>
        <a:ext cx="186969" cy="6873"/>
      </dsp:txXfrm>
    </dsp:sp>
    <dsp:sp modelId="{662D404B-9E21-4EE5-9EDB-B5CF47D40CB1}">
      <dsp:nvSpPr>
        <dsp:cNvPr id="0" name=""/>
        <dsp:cNvSpPr/>
      </dsp:nvSpPr>
      <dsp:spPr>
        <a:xfrm>
          <a:off x="3677077" y="590285"/>
          <a:ext cx="2988355" cy="1793013"/>
        </a:xfrm>
        <a:prstGeom prst="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432" tIns="153706" rIns="146432" bIns="15370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Same day outreach via email to hospitals &amp; clinics</a:t>
          </a:r>
        </a:p>
      </dsp:txBody>
      <dsp:txXfrm>
        <a:off x="3677077" y="590285"/>
        <a:ext cx="2988355" cy="1793013"/>
      </dsp:txXfrm>
    </dsp:sp>
    <dsp:sp modelId="{21E90152-D0D1-4A42-883C-053460C95010}">
      <dsp:nvSpPr>
        <dsp:cNvPr id="0" name=""/>
        <dsp:cNvSpPr/>
      </dsp:nvSpPr>
      <dsp:spPr>
        <a:xfrm>
          <a:off x="2987955" y="3921407"/>
          <a:ext cx="6567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56721" y="45720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99133" y="3963691"/>
        <a:ext cx="34366" cy="6873"/>
      </dsp:txXfrm>
    </dsp:sp>
    <dsp:sp modelId="{5170CDB3-A38E-4AB7-B011-5177F6C436B2}">
      <dsp:nvSpPr>
        <dsp:cNvPr id="0" name=""/>
        <dsp:cNvSpPr/>
      </dsp:nvSpPr>
      <dsp:spPr>
        <a:xfrm>
          <a:off x="1399" y="3070620"/>
          <a:ext cx="2988355" cy="1793013"/>
        </a:xfrm>
        <a:prstGeom prst="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432" tIns="153706" rIns="146432" bIns="15370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Outreach via email and text to all licensed daycares</a:t>
          </a:r>
        </a:p>
      </dsp:txBody>
      <dsp:txXfrm>
        <a:off x="1399" y="3070620"/>
        <a:ext cx="2988355" cy="1793013"/>
      </dsp:txXfrm>
    </dsp:sp>
    <dsp:sp modelId="{C305E04C-F879-4391-BD40-6C61F530C256}">
      <dsp:nvSpPr>
        <dsp:cNvPr id="0" name=""/>
        <dsp:cNvSpPr/>
      </dsp:nvSpPr>
      <dsp:spPr>
        <a:xfrm>
          <a:off x="3677077" y="3070620"/>
          <a:ext cx="2988355" cy="1793013"/>
        </a:xfrm>
        <a:prstGeom prst="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432" tIns="153706" rIns="146432" bIns="153706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Hosting this meeting with hospital, clinics, EMS in collaboration with DHHS, ICAP, NPHL</a:t>
          </a:r>
        </a:p>
      </dsp:txBody>
      <dsp:txXfrm>
        <a:off x="3677077" y="3070620"/>
        <a:ext cx="2988355" cy="17930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A25B2-F288-B3F7-205F-55DFD0B350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D5A012-5574-35E0-C35E-374BC9CA00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0F004-34A9-D400-AD61-5046C0016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FDCFC-A677-854F-8B58-C5778EA44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78941-F721-61B8-8D0B-FB08C8709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757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55C89-96D7-CE02-1ACF-04982996F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92ED3-2177-4D1C-6281-BD8AB1ABA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2C0E6-08FE-779E-742A-97D6C1983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EDD2E-C1A9-FF5A-7244-0F0F72362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3E075-E3E3-B724-0C27-BDFAC71EF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54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877A6-8283-6647-6317-587570CC8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B1BB50-A9F2-E48F-D3C4-7C30D91D3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2EBE6-F5E8-E358-DDCE-5FCE6E141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76C1D-B8BB-DAAB-089F-77A8AB2DD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39BA9-5111-776B-9355-AFB1B415A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0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48A9E-4F87-6A6A-EEFE-47843C1B8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3FF54-3493-1FE8-13EA-E25DE51A69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6914CD-7F56-D284-68E9-0106EC84A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1DABF-B3CB-CBF4-312E-AA4192FE4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B8611A-5934-51E5-6F57-6D2CF8DF4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48A48-4A27-2974-8B3A-0F24C2292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924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CBD91-0F7B-8B98-6129-24F7630BB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06BBB-D180-C932-899D-3188B3BD50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9F699B-898C-C99F-E392-03A24ABA0B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469DCE-52EC-23AE-7A4A-0699C3F529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030583-1260-5D1E-AF81-341B98C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B6340-AEEF-F898-B06C-4EAC1344C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2BE404-4870-5528-ABCF-D0B3D8129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67F98-3739-83AF-4C1D-A83E2E147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79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369B6-8F38-7167-1FC3-68BF1A4CB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D844DE-E2F3-D540-DB95-7D375C971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633EA5-1156-93C9-78EC-FD68D09E3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EAF35C-94CC-96DE-DCF5-3DEC014AA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87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BE2939-BDF4-3163-FDE0-449326A6C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8859AD-0149-2EB5-ECF7-F8CE9F8DF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93055E-8D4F-ED07-434A-DB50F913C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220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1C0F6-F719-61A6-0991-B903B4E4B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90353-628E-F28C-F287-641A8F252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D9F04F-7045-0CAE-F109-F3ED26C8D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53A5B-8F38-D18E-1C6F-021B1878C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581298-9ADE-78B3-E6F1-779E0DA17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A150A5-4FD9-244B-4B84-07BAFEE88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74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DA8A6-34AA-0980-9999-12AA81E17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7CE342-0EC7-222E-BB27-8657508C8C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4EAE4C-AA91-F2A8-8977-598D9436C0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327C9A-5F9C-219B-1D0C-3C14B1A20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E1CEA9-4CDA-5C2B-E719-1BDEB6A37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34BC3F-45ED-3868-7791-FA838066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94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9965D-B95D-6F0F-9E6A-25E0FDB39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E92CB-6B5C-CCE8-3F6A-DC68B2E1E7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C2711-A5D9-69C8-2A34-3E967CBFF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DF351-CD0B-C3D9-24D6-9FB7EB189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3E8FD-1243-BB9F-2B65-A117ABF9C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020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6FFF0-07DC-A6D3-4354-D36EC4F87C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A867CD-13C9-575E-B834-29A32EEF98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3213E-C0A0-6D7B-0A7E-DB660B00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429CE-FB4E-9870-F6E5-7E25B45AC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6A01F-F2AD-009B-E660-4FF251E50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066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58A82-7899-8085-D5ED-A7BE5DCD4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B62D2-F28C-AD6B-BD15-E68D27384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55C88-BAFA-F365-19D5-4D855EDD8C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030C08-4F73-46E8-BBC1-7EA8B4F2304D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F88E3-CFE3-C68E-442E-3DF4B4D21E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18035-44A7-9388-A110-27A8258107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0E8561-76B8-431A-A16D-0E35B50468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71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cdc.gov/measles/data-research/index.html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panhandlehealthdistrict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phl.org/sites/default/assets/Infectious_Disease/NPHL_Checklist_for_Collection_of_Measles_Specimens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phl.org/" TargetMode="External"/><Relationship Id="rId3" Type="http://schemas.openxmlformats.org/officeDocument/2006/relationships/hyperlink" Target="https://www.cdc.gov/infection-control/hcp/measles/?CDC_AAref_Val=https://www.cdc.gov/infectioncontrol/guidelines/measles/index.html" TargetMode="External"/><Relationship Id="rId7" Type="http://schemas.openxmlformats.org/officeDocument/2006/relationships/hyperlink" Target="https://downloads.aap.org/AAP/PDF/ThinkMeasles-final.pdf" TargetMode="External"/><Relationship Id="rId2" Type="http://schemas.openxmlformats.org/officeDocument/2006/relationships/hyperlink" Target="https://www.cdc.gov/measles/data-research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ap.nebraskamed.com/pathogens-of-interest/measles/" TargetMode="External"/><Relationship Id="rId5" Type="http://schemas.openxmlformats.org/officeDocument/2006/relationships/hyperlink" Target="https://dhhs.ne.gov/Pages/Vaccine-Resources-For-Healthcare-Providers.aspx" TargetMode="External"/><Relationship Id="rId10" Type="http://schemas.openxmlformats.org/officeDocument/2006/relationships/hyperlink" Target="https://dhhs.ne.gov/Pages/First-Confirmed-Measles-Case-Reported-in-Nebraska.aspx" TargetMode="External"/><Relationship Id="rId4" Type="http://schemas.openxmlformats.org/officeDocument/2006/relationships/hyperlink" Target="https://dhhs.ne.gov/Pages/Measles.aspx" TargetMode="External"/><Relationship Id="rId9" Type="http://schemas.openxmlformats.org/officeDocument/2006/relationships/hyperlink" Target="https://www.nphl.org/index.cfm/sear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563567-1298-CE75-F143-1D4E967B5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solidFill>
                  <a:srgbClr val="FFFFFF"/>
                </a:solidFill>
              </a:rPr>
              <a:t>Measles Q&amp;A: </a:t>
            </a:r>
            <a:br>
              <a:rPr lang="en-US" sz="4800">
                <a:solidFill>
                  <a:srgbClr val="FFFFFF"/>
                </a:solidFill>
              </a:rPr>
            </a:br>
            <a:r>
              <a:rPr lang="en-US" sz="4800">
                <a:solidFill>
                  <a:srgbClr val="FFFFFF"/>
                </a:solidFill>
              </a:rPr>
              <a:t>Open Discussion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7F546B-8EC9-CE6E-694D-7A3B877205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/>
              <a:t>Hosted by: Loup Basin Public Health Department</a:t>
            </a:r>
          </a:p>
        </p:txBody>
      </p:sp>
    </p:spTree>
    <p:extLst>
      <p:ext uri="{BB962C8B-B14F-4D97-AF65-F5344CB8AC3E}">
        <p14:creationId xmlns:p14="http://schemas.microsoft.com/office/powerpoint/2010/main" val="2503670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83CE4D-378E-C4A4-36EA-0273986CB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Introductions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C338F-7DB0-1F9A-AA3E-BA57E88AC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On this call</a:t>
            </a:r>
          </a:p>
          <a:p>
            <a:pPr lvl="1"/>
            <a:r>
              <a:rPr lang="en-US" dirty="0"/>
              <a:t>LBPHD staff </a:t>
            </a:r>
          </a:p>
          <a:p>
            <a:pPr lvl="2"/>
            <a:r>
              <a:rPr lang="en-US" dirty="0"/>
              <a:t>Sarah Raiford, Amanda Jeffres, Bailey Trofholz, Stephanie Gideon, Lily Gideon, Danielle Thoene, Catie Larsen</a:t>
            </a:r>
          </a:p>
          <a:p>
            <a:pPr lvl="1"/>
            <a:r>
              <a:rPr lang="en-US" dirty="0"/>
              <a:t>DHHS - Dr. Sydney Stein Epidemiologist </a:t>
            </a:r>
          </a:p>
          <a:p>
            <a:pPr lvl="1"/>
            <a:r>
              <a:rPr lang="en-US" dirty="0"/>
              <a:t>DHHS – Lacey Pavlovsky</a:t>
            </a:r>
          </a:p>
          <a:p>
            <a:pPr lvl="1"/>
            <a:r>
              <a:rPr lang="en-US" dirty="0"/>
              <a:t>NPHL – Emily McCutchen</a:t>
            </a:r>
          </a:p>
          <a:p>
            <a:pPr lvl="1"/>
            <a:r>
              <a:rPr lang="en-US" dirty="0"/>
              <a:t>ICAP – Rebecca Martinez</a:t>
            </a:r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74661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589537-42ED-E3EA-B2FA-D588D6B8B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Measles General Overview</a:t>
            </a:r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184537CD-26EC-B15A-137A-9DDFB070DE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0811076"/>
              </p:ext>
            </p:extLst>
          </p:nvPr>
        </p:nvGraphicFramePr>
        <p:xfrm>
          <a:off x="4487452" y="289560"/>
          <a:ext cx="7277828" cy="6233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1934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C6B5652-C661-4C58-B937-F0F490F7FC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936867-6407-43FB-9DE6-1B0879D0C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D0B258-678B-4A8C-894F-848AF24A19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8D58395-74AF-401A-AF2F-76B6FCF71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F003F3F-F118-41D2-AA3F-74DB0D197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548F7-0782-28EC-B5E1-5DC850F71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825" y="457201"/>
            <a:ext cx="2844800" cy="35888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Measles in the 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7D852-10EF-90CB-86CA-FB98D3BDD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58451" y="457201"/>
            <a:ext cx="3481374" cy="574637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600" b="0" i="0" dirty="0">
                <a:effectLst/>
              </a:rPr>
              <a:t>As of May 29, 2025, a total of 1,088 confirmed* measles cases were reported by 33 jurisdictions: Alaska, Arkansas, California, Colorado, Florida, Georgia, Hawaii, Illinois, Indiana, Iowa, Kansas, Kentucky, Louisiana, Maryland, Michigan, Minnesota, Missouri, Montana, </a:t>
            </a:r>
            <a:r>
              <a:rPr lang="en-US" sz="1600" b="0" i="0" dirty="0">
                <a:effectLst/>
                <a:highlight>
                  <a:srgbClr val="FFFF00"/>
                </a:highlight>
              </a:rPr>
              <a:t>Nebraska</a:t>
            </a:r>
            <a:r>
              <a:rPr lang="en-US" sz="1600" b="0" i="0" dirty="0">
                <a:effectLst/>
              </a:rPr>
              <a:t>, New Jersey, New Mexico, New York City, New York State, North Dakota, Ohio, Oklahoma, Pennsylvania, Rhode Island, Tennessee, Texas, Vermont, Virginia, and Washington.</a:t>
            </a:r>
          </a:p>
          <a:p>
            <a:r>
              <a:rPr lang="en-US" sz="1600" b="0" i="0" dirty="0">
                <a:effectLst/>
              </a:rPr>
              <a:t>There have been 14 outbreaks** reported in 2025, and 90% of confirmed cases (977 of 1,088) are outbreak-associated. For comparison, 16 outbreaks were reported during 2024 and 69% of cases (198 of 285) were outbreak-associated.</a:t>
            </a:r>
          </a:p>
          <a:p>
            <a:r>
              <a:rPr lang="en-US" sz="1600" dirty="0">
                <a:hlinkClick r:id="rId2"/>
              </a:rPr>
              <a:t>https://www.cdc.gov/measles/data-research/index.html</a:t>
            </a:r>
            <a:endParaRPr lang="en-US" sz="1600" dirty="0"/>
          </a:p>
          <a:p>
            <a:endParaRPr lang="en-US" sz="1400" b="0" i="0" dirty="0">
              <a:effectLst/>
            </a:endParaRPr>
          </a:p>
          <a:p>
            <a:endParaRPr lang="en-US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A73AD9-7B57-0ABC-2BA6-1C9DC8F1D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108" y="3861876"/>
            <a:ext cx="3189067" cy="2551254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F3F491-124E-DEEF-D300-EA24C22FF3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8610188" y="511388"/>
            <a:ext cx="2360905" cy="297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93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F08E45-2025-1712-2BA5-581887AB0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Measles in Nebraska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16F11-7B87-E74C-1C9C-0326E5E0E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4881" y="586856"/>
            <a:ext cx="6610726" cy="5608672"/>
          </a:xfrm>
        </p:spPr>
        <p:txBody>
          <a:bodyPr anchor="ctr">
            <a:normAutofit/>
          </a:bodyPr>
          <a:lstStyle/>
          <a:p>
            <a:r>
              <a:rPr lang="en-US" sz="2400" dirty="0"/>
              <a:t>1 c</a:t>
            </a:r>
            <a:r>
              <a:rPr lang="en-US" sz="2400" b="0" i="0" dirty="0"/>
              <a:t>onfirmed measles case in Sheridan County in an appropriately vaccinated child (immunocompromised</a:t>
            </a:r>
            <a:r>
              <a:rPr lang="en-US" sz="2400" dirty="0"/>
              <a:t>) </a:t>
            </a:r>
          </a:p>
          <a:p>
            <a:r>
              <a:rPr lang="en-US" sz="2400" dirty="0"/>
              <a:t>Potential exposures at </a:t>
            </a:r>
          </a:p>
          <a:p>
            <a:pPr lvl="1"/>
            <a:r>
              <a:rPr lang="en-US" b="0" i="0" dirty="0"/>
              <a:t>Family Dollar Store in Rushville, NE on May 17 from 9am-Noon</a:t>
            </a:r>
            <a:endParaRPr lang="en-US" dirty="0"/>
          </a:p>
          <a:p>
            <a:pPr lvl="1"/>
            <a:r>
              <a:rPr lang="en-US" b="0" i="0" dirty="0"/>
              <a:t>Gordon Memorial Hospital Clinic, Gordon, NE on May 21 from 8am-1pm</a:t>
            </a:r>
            <a:endParaRPr lang="en-US" dirty="0"/>
          </a:p>
          <a:p>
            <a:r>
              <a:rPr lang="en-US" sz="2400" dirty="0"/>
              <a:t>Extra vaccination measures recommended by Sheridan and Dawes County</a:t>
            </a:r>
          </a:p>
          <a:p>
            <a:r>
              <a:rPr lang="en-US" sz="2400" dirty="0"/>
              <a:t>Any concerns of possible exposure or recent travel to the region contact: </a:t>
            </a:r>
            <a:r>
              <a:rPr lang="en-US" sz="2400" b="0" i="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Panhandle Public Health District </a:t>
            </a:r>
            <a:r>
              <a:rPr lang="en-US" sz="2400" b="0" i="0" dirty="0"/>
              <a:t> at 308-633-2866</a:t>
            </a:r>
            <a:endParaRPr lang="en-US" sz="24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74200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8C849C-92F5-0D28-576F-9FEA85E33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Facility Precautions (prior to patient)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E6F83-1B26-1276-D1E1-CE31493D4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7695" y="182880"/>
            <a:ext cx="7656665" cy="6446520"/>
          </a:xfrm>
        </p:spPr>
        <p:txBody>
          <a:bodyPr anchor="ctr">
            <a:normAutofit lnSpcReduction="10000"/>
          </a:bodyPr>
          <a:lstStyle/>
          <a:p>
            <a:endParaRPr lang="en-US" sz="2000" dirty="0"/>
          </a:p>
          <a:p>
            <a:endParaRPr lang="en-US" sz="2000" dirty="0"/>
          </a:p>
          <a:p>
            <a:r>
              <a:rPr lang="en-US" sz="2400" dirty="0"/>
              <a:t>Know vaccination status of your staff</a:t>
            </a:r>
          </a:p>
          <a:p>
            <a:pPr lvl="1"/>
            <a:r>
              <a:rPr lang="en-US" dirty="0"/>
              <a:t>Promote vaccinations in under-vaccinated staff</a:t>
            </a:r>
          </a:p>
          <a:p>
            <a:r>
              <a:rPr lang="en-US" sz="2400" dirty="0"/>
              <a:t>Maintain an up-to-date Respiratory Plan</a:t>
            </a:r>
          </a:p>
          <a:p>
            <a:pPr lvl="1"/>
            <a:r>
              <a:rPr lang="en-US" sz="1800" dirty="0"/>
              <a:t>Have staff fit tested for N95 masks, keep good supply of masks</a:t>
            </a:r>
          </a:p>
          <a:p>
            <a:r>
              <a:rPr lang="en-US" sz="2400" dirty="0"/>
              <a:t>Promote families calling in advance</a:t>
            </a:r>
          </a:p>
          <a:p>
            <a:r>
              <a:rPr lang="en-US" sz="2400" dirty="0"/>
              <a:t>Have signs on entrances </a:t>
            </a:r>
          </a:p>
          <a:p>
            <a:pPr lvl="1"/>
            <a:r>
              <a:rPr lang="en-US" dirty="0"/>
              <a:t>(ex: if you have these s/s or suspect measles please wait in your car and call…)</a:t>
            </a:r>
          </a:p>
          <a:p>
            <a:r>
              <a:rPr lang="en-US" sz="2400" dirty="0"/>
              <a:t>Have an alternative entrance ready</a:t>
            </a:r>
          </a:p>
          <a:p>
            <a:r>
              <a:rPr lang="en-US" sz="2400" dirty="0"/>
              <a:t>Have alternative waiting room set up </a:t>
            </a:r>
          </a:p>
          <a:p>
            <a:pPr lvl="1"/>
            <a:r>
              <a:rPr lang="en-US" dirty="0"/>
              <a:t>only necessary supplies in the room</a:t>
            </a:r>
          </a:p>
          <a:p>
            <a:r>
              <a:rPr lang="en-US" sz="2400" dirty="0"/>
              <a:t>EPA approve cleaning supplies</a:t>
            </a:r>
          </a:p>
          <a:p>
            <a:pPr lvl="1"/>
            <a:r>
              <a:rPr lang="en-US" dirty="0"/>
              <a:t>Can linger in air for 2hrs after leaving a room, check ventilation in facility 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002576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DA2810-2A0C-DE8F-F23F-25E83085A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Facility Precautions (with a patient)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77563-99A9-75B7-B219-D5313FDFA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1961" y="243840"/>
            <a:ext cx="7680960" cy="6339840"/>
          </a:xfrm>
        </p:spPr>
        <p:txBody>
          <a:bodyPr anchor="ctr">
            <a:normAutofit/>
          </a:bodyPr>
          <a:lstStyle/>
          <a:p>
            <a:r>
              <a:rPr lang="en-US" sz="2400" dirty="0"/>
              <a:t>Have staff who have known vaccinated status care for patient</a:t>
            </a:r>
          </a:p>
          <a:p>
            <a:pPr lvl="1"/>
            <a:r>
              <a:rPr lang="en-US" dirty="0"/>
              <a:t>Have staff wear N95 (fit tested staff only)</a:t>
            </a:r>
          </a:p>
          <a:p>
            <a:pPr lvl="1"/>
            <a:r>
              <a:rPr lang="en-US" dirty="0"/>
              <a:t>Keep staff time in room minimal (as appropriate)</a:t>
            </a:r>
          </a:p>
          <a:p>
            <a:r>
              <a:rPr lang="en-US" sz="2400" dirty="0"/>
              <a:t>Have patient use alternative entrance and waiting room </a:t>
            </a:r>
          </a:p>
          <a:p>
            <a:r>
              <a:rPr lang="en-US" sz="2400" dirty="0"/>
              <a:t>Have patient wear a mask (simple surgical mask fine)</a:t>
            </a:r>
          </a:p>
          <a:p>
            <a:r>
              <a:rPr lang="en-US" sz="2400" dirty="0"/>
              <a:t>CALL LBPHD once you have decided to do testing</a:t>
            </a:r>
          </a:p>
          <a:p>
            <a:r>
              <a:rPr lang="en-US" sz="2400" dirty="0"/>
              <a:t>Collect as much info as possible</a:t>
            </a:r>
          </a:p>
          <a:p>
            <a:pPr lvl="1"/>
            <a:r>
              <a:rPr lang="en-US" dirty="0"/>
              <a:t>Get call back numbers/even email for follow up </a:t>
            </a:r>
          </a:p>
          <a:p>
            <a:pPr lvl="1"/>
            <a:r>
              <a:rPr lang="en-US" dirty="0"/>
              <a:t>Fill out Measles interview sheet  </a:t>
            </a:r>
          </a:p>
          <a:p>
            <a:r>
              <a:rPr lang="en-US" sz="2400" dirty="0"/>
              <a:t>Promote &amp;/or give MMR vaccination as appropriate</a:t>
            </a:r>
          </a:p>
          <a:p>
            <a:r>
              <a:rPr lang="en-US" sz="2400" dirty="0"/>
              <a:t>Educate on any recommended isolation or quarantine precautions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9435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3C9D1F-43EA-767C-8367-CFFE1D9B9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382F1-06C5-68C7-E5E6-868B4D270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7695" y="289560"/>
            <a:ext cx="7229945" cy="6309360"/>
          </a:xfrm>
        </p:spPr>
        <p:txBody>
          <a:bodyPr anchor="ctr">
            <a:normAutofit/>
          </a:bodyPr>
          <a:lstStyle/>
          <a:p>
            <a:r>
              <a:rPr lang="en-US" sz="2400" b="1" dirty="0"/>
              <a:t>CALL us when you decide to do testing!!</a:t>
            </a:r>
          </a:p>
          <a:p>
            <a:r>
              <a:rPr lang="en-US" sz="2400" dirty="0"/>
              <a:t>Test Types:</a:t>
            </a:r>
          </a:p>
          <a:p>
            <a:pPr lvl="1"/>
            <a:r>
              <a:rPr lang="en-US" dirty="0"/>
              <a:t>Nasopharyngeal swab </a:t>
            </a:r>
          </a:p>
          <a:p>
            <a:pPr lvl="1"/>
            <a:r>
              <a:rPr lang="en-US" dirty="0"/>
              <a:t>Throat swab</a:t>
            </a:r>
          </a:p>
          <a:p>
            <a:pPr lvl="1"/>
            <a:r>
              <a:rPr lang="en-US" dirty="0"/>
              <a:t>Urine specimen</a:t>
            </a:r>
          </a:p>
          <a:p>
            <a:pPr lvl="1"/>
            <a:r>
              <a:rPr lang="en-US" dirty="0"/>
              <a:t>Serology/blood specimen</a:t>
            </a:r>
          </a:p>
          <a:p>
            <a:r>
              <a:rPr lang="en-US" sz="2400" dirty="0"/>
              <a:t>Labs:</a:t>
            </a:r>
          </a:p>
          <a:p>
            <a:pPr lvl="1"/>
            <a:r>
              <a:rPr lang="en-US" dirty="0"/>
              <a:t>NPHL internal lab</a:t>
            </a:r>
            <a:r>
              <a:rPr lang="en-US" sz="3200" dirty="0"/>
              <a:t> </a:t>
            </a:r>
          </a:p>
          <a:p>
            <a:pPr lvl="1"/>
            <a:r>
              <a:rPr lang="en-US" dirty="0"/>
              <a:t>Minnesota lab</a:t>
            </a:r>
          </a:p>
          <a:p>
            <a:pPr lvl="1"/>
            <a:r>
              <a:rPr lang="en-US" dirty="0"/>
              <a:t>Commercial labs</a:t>
            </a:r>
          </a:p>
          <a:p>
            <a:r>
              <a:rPr lang="en-US" sz="2400" dirty="0"/>
              <a:t>Link on collection: </a:t>
            </a:r>
            <a:r>
              <a:rPr lang="en-US" sz="2000" dirty="0">
                <a:hlinkClick r:id="rId2"/>
              </a:rPr>
              <a:t>https://www.nphl.org/sites/default/assets/Infectious_Disease/NPHL_Checklist_for_Collection_of_Measles_Specimens.pdf</a:t>
            </a:r>
            <a:r>
              <a:rPr lang="en-US" sz="2000" dirty="0"/>
              <a:t> </a:t>
            </a:r>
          </a:p>
          <a:p>
            <a:pPr marL="457200" lvl="1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0047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F72F1-9485-9092-BC3E-78FFC0ACA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Vaccination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A08454-6441-830F-C2E6-908B63839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2428" y="529668"/>
            <a:ext cx="7225748" cy="579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91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7D08DF-8F06-8D13-D6C4-8B369FDCE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LBPHD Response (thus far)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2022CE-02A7-1FA9-B331-532ADD7649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236543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3838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2AC45E-D8C9-1578-7674-75100F701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Open Discussion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C3645-DF31-6324-1D3F-8AFD99153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682" y="4870824"/>
            <a:ext cx="10005951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Questions? Concerns? Needs of your facility? Future updates?</a:t>
            </a:r>
          </a:p>
          <a:p>
            <a:pPr marL="0" indent="0">
              <a:buNone/>
            </a:pPr>
            <a:r>
              <a:rPr lang="en-US" sz="2400" b="1" dirty="0"/>
              <a:t>For further updates: [LHD CONTACT INFO]</a:t>
            </a:r>
            <a:endParaRPr lang="en-US" sz="24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0739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33654-8465-8B1F-989E-824E7EEA2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A778D-62E9-D25D-4AAE-FABCD1204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0" y="1325880"/>
            <a:ext cx="11689080" cy="53340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Utilize and keep an eye on these resources:</a:t>
            </a:r>
          </a:p>
          <a:p>
            <a:pPr lvl="1"/>
            <a:r>
              <a:rPr lang="en-US" dirty="0"/>
              <a:t>CDC: </a:t>
            </a:r>
            <a:r>
              <a:rPr lang="en-US" dirty="0">
                <a:hlinkClick r:id="rId2"/>
              </a:rPr>
              <a:t>https://www.cdc.gov/measles/data-research/index.html</a:t>
            </a:r>
            <a:r>
              <a:rPr lang="en-US" dirty="0"/>
              <a:t> </a:t>
            </a:r>
          </a:p>
          <a:p>
            <a:pPr lvl="2"/>
            <a:r>
              <a:rPr lang="en-US" dirty="0">
                <a:hlinkClick r:id="rId3"/>
              </a:rPr>
              <a:t>https://www.cdc.gov/infection-control/hcp/measles/?CDC_AAref_Val=https://www.cdc.gov/infectioncontrol/guidelines/measles/index.html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DHHS: </a:t>
            </a:r>
            <a:r>
              <a:rPr lang="en-US" dirty="0">
                <a:hlinkClick r:id="rId4"/>
              </a:rPr>
              <a:t>https://dhhs.ne.gov/Pages/Measles.aspx</a:t>
            </a:r>
            <a:r>
              <a:rPr lang="en-US" dirty="0"/>
              <a:t>  </a:t>
            </a:r>
          </a:p>
          <a:p>
            <a:pPr lvl="2"/>
            <a:r>
              <a:rPr lang="en-US" dirty="0"/>
              <a:t>Vaccination info: </a:t>
            </a:r>
            <a:r>
              <a:rPr lang="en-US" dirty="0">
                <a:hlinkClick r:id="rId5"/>
              </a:rPr>
              <a:t>https://dhhs.ne.gov/Pages/Vaccine-Resources-For-Healthcare-Providers.aspx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ICAP NE: </a:t>
            </a:r>
            <a:r>
              <a:rPr lang="en-US" dirty="0">
                <a:hlinkClick r:id="rId6"/>
              </a:rPr>
              <a:t>https://icap.nebraskamed.com/pathogens-of-interest/measles/</a:t>
            </a:r>
            <a:r>
              <a:rPr lang="en-US" dirty="0"/>
              <a:t> </a:t>
            </a:r>
          </a:p>
          <a:p>
            <a:pPr lvl="2"/>
            <a:r>
              <a:rPr lang="en-US" dirty="0">
                <a:hlinkClick r:id="rId7"/>
              </a:rPr>
              <a:t>https://downloads.aap.org/AAP/PDF/ThinkMeasles-final.pdf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NPHL: </a:t>
            </a:r>
            <a:r>
              <a:rPr lang="en-US" dirty="0">
                <a:hlinkClick r:id="rId8"/>
              </a:rPr>
              <a:t>https://www.nphl.org/</a:t>
            </a:r>
            <a:r>
              <a:rPr lang="en-US" dirty="0"/>
              <a:t> </a:t>
            </a:r>
          </a:p>
          <a:p>
            <a:pPr lvl="2"/>
            <a:r>
              <a:rPr lang="en-US" dirty="0"/>
              <a:t>Testing directory: </a:t>
            </a:r>
            <a:r>
              <a:rPr lang="en-US" dirty="0">
                <a:hlinkClick r:id="rId9"/>
              </a:rPr>
              <a:t>https://www.nphl.org/index.cfm/search/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UNMC: </a:t>
            </a:r>
          </a:p>
          <a:p>
            <a:pPr lvl="2"/>
            <a:r>
              <a:rPr lang="en-US" dirty="0"/>
              <a:t>Red book</a:t>
            </a:r>
          </a:p>
          <a:p>
            <a:pPr lvl="1"/>
            <a:r>
              <a:rPr lang="en-US" dirty="0"/>
              <a:t>HAN posted: </a:t>
            </a:r>
            <a:r>
              <a:rPr lang="en-US" dirty="0">
                <a:hlinkClick r:id="rId10"/>
              </a:rPr>
              <a:t>https://dhhs.ne.gov/Pages/First-Confirmed-Measles-Case-Reported-in-Nebraska.aspx</a:t>
            </a:r>
            <a:r>
              <a:rPr lang="en-US" dirty="0"/>
              <a:t> </a:t>
            </a:r>
          </a:p>
          <a:p>
            <a:r>
              <a:rPr lang="en-US" dirty="0"/>
              <a:t>We are a resource! Call us if you have a question/concern! </a:t>
            </a:r>
          </a:p>
        </p:txBody>
      </p:sp>
    </p:spTree>
    <p:extLst>
      <p:ext uri="{BB962C8B-B14F-4D97-AF65-F5344CB8AC3E}">
        <p14:creationId xmlns:p14="http://schemas.microsoft.com/office/powerpoint/2010/main" val="1202418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FAA786E8BDDE478B525A67C88EB582" ma:contentTypeVersion="26" ma:contentTypeDescription="Create a new document." ma:contentTypeScope="" ma:versionID="e4186d0b4962ce505e47e05418a897dc">
  <xsd:schema xmlns:xsd="http://www.w3.org/2001/XMLSchema" xmlns:xs="http://www.w3.org/2001/XMLSchema" xmlns:p="http://schemas.microsoft.com/office/2006/metadata/properties" xmlns:ns1="http://schemas.microsoft.com/sharepoint/v3" xmlns:ns2="cc77d279-1fa0-40a0-abb2-37db48c0ffa6" xmlns:ns3="e209160b-8f1d-4f88-8f36-0344f8a4efa6" targetNamespace="http://schemas.microsoft.com/office/2006/metadata/properties" ma:root="true" ma:fieldsID="b5f08ea6afbf78d0d4ebedb419c0b1e1" ns1:_="" ns2:_="" ns3:_="">
    <xsd:import namespace="http://schemas.microsoft.com/sharepoint/v3"/>
    <xsd:import namespace="cc77d279-1fa0-40a0-abb2-37db48c0ffa6"/>
    <xsd:import namespace="e209160b-8f1d-4f88-8f36-0344f8a4efa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_Flow_SignoffStatu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  <xsd:element ref="ns2:HealthDept" minOccurs="0"/>
                <xsd:element ref="ns2:Project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9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0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7d279-1fa0-40a0-abb2-37db48c0ff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Flow_SignoffStatus" ma:index="20" nillable="true" ma:displayName="Sign-off status" ma:internalName="Sign_x002d_off_x0020_status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4c5ea74-d56c-488c-8f42-661e14919e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7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HealthDept" ma:index="31" nillable="true" ma:displayName="Health Dept" ma:format="Dropdown" ma:internalName="HealthDept">
      <xsd:simpleType>
        <xsd:restriction base="dms:Text">
          <xsd:maxLength value="255"/>
        </xsd:restriction>
      </xsd:simpleType>
    </xsd:element>
    <xsd:element name="ProjectStatus" ma:index="32" nillable="true" ma:displayName="Project Status" ma:default="Active" ma:format="Dropdown" ma:internalName="ProjectStatus">
      <xsd:simpleType>
        <xsd:restriction base="dms:Choice">
          <xsd:enumeration value="Active"/>
          <xsd:enumeration value="Inactive"/>
          <xsd:enumeration value="Clos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09160b-8f1d-4f88-8f36-0344f8a4efa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d5686d4f-eaba-40c5-a65c-2038e412c9a1}" ma:internalName="TaxCatchAll" ma:showField="CatchAllData" ma:web="e209160b-8f1d-4f88-8f36-0344f8a4efa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77d279-1fa0-40a0-abb2-37db48c0ffa6">
      <Terms xmlns="http://schemas.microsoft.com/office/infopath/2007/PartnerControls"/>
    </lcf76f155ced4ddcb4097134ff3c332f>
    <TaxCatchAll xmlns="e209160b-8f1d-4f88-8f36-0344f8a4efa6" xsi:nil="true"/>
    <_ip_UnifiedCompliancePolicyUIAction xmlns="http://schemas.microsoft.com/sharepoint/v3" xsi:nil="true"/>
    <_Flow_SignoffStatus xmlns="cc77d279-1fa0-40a0-abb2-37db48c0ffa6" xsi:nil="true"/>
    <_ip_UnifiedCompliancePolicyProperties xmlns="http://schemas.microsoft.com/sharepoint/v3" xsi:nil="true"/>
    <Notes xmlns="cc77d279-1fa0-40a0-abb2-37db48c0ffa6" xsi:nil="true"/>
    <HealthDept xmlns="cc77d279-1fa0-40a0-abb2-37db48c0ffa6" xsi:nil="true"/>
    <ProjectStatus xmlns="cc77d279-1fa0-40a0-abb2-37db48c0ffa6">Active</ProjectStatus>
  </documentManagement>
</p:properties>
</file>

<file path=customXml/itemProps1.xml><?xml version="1.0" encoding="utf-8"?>
<ds:datastoreItem xmlns:ds="http://schemas.openxmlformats.org/officeDocument/2006/customXml" ds:itemID="{0FA61B8D-13DC-4B6C-8339-95BF24E5C0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c77d279-1fa0-40a0-abb2-37db48c0ffa6"/>
    <ds:schemaRef ds:uri="e209160b-8f1d-4f88-8f36-0344f8a4ef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8AFB70-F94D-49EF-9169-E39C690A0E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DC330D-8084-45F7-BF07-CB8B75784FCC}">
  <ds:schemaRefs>
    <ds:schemaRef ds:uri="http://schemas.microsoft.com/office/2006/metadata/properties"/>
    <ds:schemaRef ds:uri="http://schemas.microsoft.com/office/infopath/2007/PartnerControls"/>
    <ds:schemaRef ds:uri="9040ea1f-356b-42c3-b101-c28624f1f6ef"/>
    <ds:schemaRef ds:uri="0f4dd024-4c9b-4537-83a4-4ac98c65d525"/>
    <ds:schemaRef ds:uri="cc77d279-1fa0-40a0-abb2-37db48c0ffa6"/>
    <ds:schemaRef ds:uri="e209160b-8f1d-4f88-8f36-0344f8a4efa6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9197</TotalTime>
  <Words>982</Words>
  <Application>Microsoft Office PowerPoint</Application>
  <PresentationFormat>Widescreen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Measles Q&amp;A:  Open Discussion </vt:lpstr>
      <vt:lpstr>Introductions</vt:lpstr>
      <vt:lpstr>Measles General Overview</vt:lpstr>
      <vt:lpstr>Measles in the Nation</vt:lpstr>
      <vt:lpstr>Measles in Nebraska</vt:lpstr>
      <vt:lpstr>Facility Precautions (prior to patient)</vt:lpstr>
      <vt:lpstr>Facility Precautions (with a patient)</vt:lpstr>
      <vt:lpstr>Testing</vt:lpstr>
      <vt:lpstr>Vaccination </vt:lpstr>
      <vt:lpstr>LBPHD Response (thus far)</vt:lpstr>
      <vt:lpstr>Open Discussion </vt:lpstr>
      <vt:lpstr>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Raiford</dc:creator>
  <cp:lastModifiedBy>Kimberly Nalley</cp:lastModifiedBy>
  <cp:revision>6</cp:revision>
  <dcterms:created xsi:type="dcterms:W3CDTF">2025-05-27T15:18:12Z</dcterms:created>
  <dcterms:modified xsi:type="dcterms:W3CDTF">2026-02-23T16:07:21Z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0x01010027FAA786E8BDDE478B525A67C88EB582</vt:lpwstr>
  </property>
  <property fmtid="{D5CDD505-2E9C-101B-9397-08002B2CF9AE}" pid="3" name="MediaServiceImageTags">
    <vt:lpwstr/>
  </property>
</Properties>
</file>