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</p:sldMasterIdLst>
  <p:notesMasterIdLst>
    <p:notesMasterId r:id="rId17"/>
  </p:notesMasterIdLst>
  <p:handoutMasterIdLst>
    <p:handoutMasterId r:id="rId18"/>
  </p:handoutMasterIdLst>
  <p:sldIdLst>
    <p:sldId id="261" r:id="rId5"/>
    <p:sldId id="258" r:id="rId6"/>
    <p:sldId id="262" r:id="rId7"/>
    <p:sldId id="263" r:id="rId8"/>
    <p:sldId id="264" r:id="rId9"/>
    <p:sldId id="265" r:id="rId10"/>
    <p:sldId id="257" r:id="rId11"/>
    <p:sldId id="259" r:id="rId12"/>
    <p:sldId id="266" r:id="rId13"/>
    <p:sldId id="267" r:id="rId14"/>
    <p:sldId id="268" r:id="rId15"/>
    <p:sldId id="26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996633"/>
    <a:srgbClr val="FF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EFC0A-8638-4242-9B6F-55206D80E1FC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E2F1754-FB8A-405E-A993-3418D545BC14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37 Long-term care facilities in our jurisdiction</a:t>
          </a:r>
          <a:r>
            <a:rPr lang="en-US" sz="1800" dirty="0">
              <a:latin typeface="Garamond" panose="02020404030301010803" pitchFamily="18" charset="0"/>
            </a:rPr>
            <a:t>.</a:t>
          </a:r>
        </a:p>
      </dgm:t>
    </dgm:pt>
    <dgm:pt modelId="{F30F8476-50B8-4F05-85CE-606302DDB8FD}" type="parTrans" cxnId="{0A72D580-7383-4E1A-876E-7F525354BA5D}">
      <dgm:prSet/>
      <dgm:spPr/>
      <dgm:t>
        <a:bodyPr/>
        <a:lstStyle/>
        <a:p>
          <a:endParaRPr lang="en-US"/>
        </a:p>
      </dgm:t>
    </dgm:pt>
    <dgm:pt modelId="{4F6D0314-A9C9-41D0-8A7A-1AEB9253DCD1}" type="sibTrans" cxnId="{0A72D580-7383-4E1A-876E-7F525354BA5D}">
      <dgm:prSet/>
      <dgm:spPr/>
      <dgm:t>
        <a:bodyPr/>
        <a:lstStyle/>
        <a:p>
          <a:endParaRPr lang="en-US"/>
        </a:p>
      </dgm:t>
    </dgm:pt>
    <dgm:pt modelId="{C70E0899-3849-49F8-A033-8EA5E4667932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Includes skilled nursing, assisted living, independent living, and residential facilities for individuals with intellectual and/or developmental disabilities</a:t>
          </a:r>
          <a:r>
            <a:rPr lang="en-US" dirty="0"/>
            <a:t>.</a:t>
          </a:r>
        </a:p>
      </dgm:t>
    </dgm:pt>
    <dgm:pt modelId="{062CBD62-E28D-4174-914E-2DA07F586173}" type="parTrans" cxnId="{64C54C5D-2070-4757-BFE1-35F35705DD5C}">
      <dgm:prSet/>
      <dgm:spPr/>
      <dgm:t>
        <a:bodyPr/>
        <a:lstStyle/>
        <a:p>
          <a:endParaRPr lang="en-US"/>
        </a:p>
      </dgm:t>
    </dgm:pt>
    <dgm:pt modelId="{5972D9C5-D198-4A83-ABD9-037DDEA56494}" type="sibTrans" cxnId="{64C54C5D-2070-4757-BFE1-35F35705DD5C}">
      <dgm:prSet/>
      <dgm:spPr/>
      <dgm:t>
        <a:bodyPr/>
        <a:lstStyle/>
        <a:p>
          <a:endParaRPr lang="en-US"/>
        </a:p>
      </dgm:t>
    </dgm:pt>
    <dgm:pt modelId="{284D91F2-A394-4CF3-B157-3647B08C5046}" type="pres">
      <dgm:prSet presAssocID="{05CEFC0A-8638-4242-9B6F-55206D80E1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9675F-F8B3-4E14-B7AF-4688A7308F49}" type="pres">
      <dgm:prSet presAssocID="{CE2F1754-FB8A-405E-A993-3418D545BC14}" presName="hierRoot1" presStyleCnt="0"/>
      <dgm:spPr/>
    </dgm:pt>
    <dgm:pt modelId="{1A0F9239-A9AD-4A8F-BA5C-41811DF01C8B}" type="pres">
      <dgm:prSet presAssocID="{CE2F1754-FB8A-405E-A993-3418D545BC14}" presName="composite" presStyleCnt="0"/>
      <dgm:spPr/>
    </dgm:pt>
    <dgm:pt modelId="{F4A14950-4D3E-4BD8-B4CA-41740CA8F925}" type="pres">
      <dgm:prSet presAssocID="{CE2F1754-FB8A-405E-A993-3418D545BC14}" presName="background" presStyleLbl="node0" presStyleIdx="0" presStyleCnt="2"/>
      <dgm:spPr/>
    </dgm:pt>
    <dgm:pt modelId="{9CB5A2E0-F156-4C28-8CAD-CBB421AEBE3F}" type="pres">
      <dgm:prSet presAssocID="{CE2F1754-FB8A-405E-A993-3418D545BC14}" presName="text" presStyleLbl="fgAcc0" presStyleIdx="0" presStyleCnt="2">
        <dgm:presLayoutVars>
          <dgm:chPref val="3"/>
        </dgm:presLayoutVars>
      </dgm:prSet>
      <dgm:spPr/>
    </dgm:pt>
    <dgm:pt modelId="{17DDCE2C-6B39-47C9-8087-BCEEAAFC2579}" type="pres">
      <dgm:prSet presAssocID="{CE2F1754-FB8A-405E-A993-3418D545BC14}" presName="hierChild2" presStyleCnt="0"/>
      <dgm:spPr/>
    </dgm:pt>
    <dgm:pt modelId="{71C9155A-EAFF-489E-9544-9416D8E89D01}" type="pres">
      <dgm:prSet presAssocID="{C70E0899-3849-49F8-A033-8EA5E4667932}" presName="hierRoot1" presStyleCnt="0"/>
      <dgm:spPr/>
    </dgm:pt>
    <dgm:pt modelId="{4A47D053-3AF9-443A-9231-893B9D951ADD}" type="pres">
      <dgm:prSet presAssocID="{C70E0899-3849-49F8-A033-8EA5E4667932}" presName="composite" presStyleCnt="0"/>
      <dgm:spPr/>
    </dgm:pt>
    <dgm:pt modelId="{B64B6ED3-95C9-4ACB-B669-92E1D55FF7A5}" type="pres">
      <dgm:prSet presAssocID="{C70E0899-3849-49F8-A033-8EA5E4667932}" presName="background" presStyleLbl="node0" presStyleIdx="1" presStyleCnt="2"/>
      <dgm:spPr/>
    </dgm:pt>
    <dgm:pt modelId="{70AE78A1-2E6F-489E-853A-714E37C665BD}" type="pres">
      <dgm:prSet presAssocID="{C70E0899-3849-49F8-A033-8EA5E4667932}" presName="text" presStyleLbl="fgAcc0" presStyleIdx="1" presStyleCnt="2">
        <dgm:presLayoutVars>
          <dgm:chPref val="3"/>
        </dgm:presLayoutVars>
      </dgm:prSet>
      <dgm:spPr/>
    </dgm:pt>
    <dgm:pt modelId="{457AF2CC-463F-4949-9A77-CF7F5A3D3187}" type="pres">
      <dgm:prSet presAssocID="{C70E0899-3849-49F8-A033-8EA5E4667932}" presName="hierChild2" presStyleCnt="0"/>
      <dgm:spPr/>
    </dgm:pt>
  </dgm:ptLst>
  <dgm:cxnLst>
    <dgm:cxn modelId="{13D8FA2C-8D95-4F54-8076-D8502C1DD2E6}" type="presOf" srcId="{C70E0899-3849-49F8-A033-8EA5E4667932}" destId="{70AE78A1-2E6F-489E-853A-714E37C665BD}" srcOrd="0" destOrd="0" presId="urn:microsoft.com/office/officeart/2005/8/layout/hierarchy1"/>
    <dgm:cxn modelId="{64C54C5D-2070-4757-BFE1-35F35705DD5C}" srcId="{05CEFC0A-8638-4242-9B6F-55206D80E1FC}" destId="{C70E0899-3849-49F8-A033-8EA5E4667932}" srcOrd="1" destOrd="0" parTransId="{062CBD62-E28D-4174-914E-2DA07F586173}" sibTransId="{5972D9C5-D198-4A83-ABD9-037DDEA56494}"/>
    <dgm:cxn modelId="{0A72D580-7383-4E1A-876E-7F525354BA5D}" srcId="{05CEFC0A-8638-4242-9B6F-55206D80E1FC}" destId="{CE2F1754-FB8A-405E-A993-3418D545BC14}" srcOrd="0" destOrd="0" parTransId="{F30F8476-50B8-4F05-85CE-606302DDB8FD}" sibTransId="{4F6D0314-A9C9-41D0-8A7A-1AEB9253DCD1}"/>
    <dgm:cxn modelId="{C06BF299-DC69-4D46-8B90-E331839D2DC2}" type="presOf" srcId="{CE2F1754-FB8A-405E-A993-3418D545BC14}" destId="{9CB5A2E0-F156-4C28-8CAD-CBB421AEBE3F}" srcOrd="0" destOrd="0" presId="urn:microsoft.com/office/officeart/2005/8/layout/hierarchy1"/>
    <dgm:cxn modelId="{DFF73BE2-0893-4B26-9EB3-51DF6AE122D6}" type="presOf" srcId="{05CEFC0A-8638-4242-9B6F-55206D80E1FC}" destId="{284D91F2-A394-4CF3-B157-3647B08C5046}" srcOrd="0" destOrd="0" presId="urn:microsoft.com/office/officeart/2005/8/layout/hierarchy1"/>
    <dgm:cxn modelId="{33EE0958-E1C1-4235-85C4-D7AAE145A25A}" type="presParOf" srcId="{284D91F2-A394-4CF3-B157-3647B08C5046}" destId="{7EC9675F-F8B3-4E14-B7AF-4688A7308F49}" srcOrd="0" destOrd="0" presId="urn:microsoft.com/office/officeart/2005/8/layout/hierarchy1"/>
    <dgm:cxn modelId="{1C3AFAEE-C38C-4890-9B0B-6085B548C7C1}" type="presParOf" srcId="{7EC9675F-F8B3-4E14-B7AF-4688A7308F49}" destId="{1A0F9239-A9AD-4A8F-BA5C-41811DF01C8B}" srcOrd="0" destOrd="0" presId="urn:microsoft.com/office/officeart/2005/8/layout/hierarchy1"/>
    <dgm:cxn modelId="{014AA975-861E-400F-872D-69AFAFF0501A}" type="presParOf" srcId="{1A0F9239-A9AD-4A8F-BA5C-41811DF01C8B}" destId="{F4A14950-4D3E-4BD8-B4CA-41740CA8F925}" srcOrd="0" destOrd="0" presId="urn:microsoft.com/office/officeart/2005/8/layout/hierarchy1"/>
    <dgm:cxn modelId="{3C991434-9921-414D-B780-BC92A8641ADE}" type="presParOf" srcId="{1A0F9239-A9AD-4A8F-BA5C-41811DF01C8B}" destId="{9CB5A2E0-F156-4C28-8CAD-CBB421AEBE3F}" srcOrd="1" destOrd="0" presId="urn:microsoft.com/office/officeart/2005/8/layout/hierarchy1"/>
    <dgm:cxn modelId="{7A513037-219D-4A88-969B-AAC6887844D7}" type="presParOf" srcId="{7EC9675F-F8B3-4E14-B7AF-4688A7308F49}" destId="{17DDCE2C-6B39-47C9-8087-BCEEAAFC2579}" srcOrd="1" destOrd="0" presId="urn:microsoft.com/office/officeart/2005/8/layout/hierarchy1"/>
    <dgm:cxn modelId="{91A4B178-1187-4342-A492-7F4225F3E12C}" type="presParOf" srcId="{284D91F2-A394-4CF3-B157-3647B08C5046}" destId="{71C9155A-EAFF-489E-9544-9416D8E89D01}" srcOrd="1" destOrd="0" presId="urn:microsoft.com/office/officeart/2005/8/layout/hierarchy1"/>
    <dgm:cxn modelId="{69708D83-F165-45C2-9088-D7F1F6C16CAD}" type="presParOf" srcId="{71C9155A-EAFF-489E-9544-9416D8E89D01}" destId="{4A47D053-3AF9-443A-9231-893B9D951ADD}" srcOrd="0" destOrd="0" presId="urn:microsoft.com/office/officeart/2005/8/layout/hierarchy1"/>
    <dgm:cxn modelId="{FFB91F4C-5EF9-4838-8A71-C031889724D2}" type="presParOf" srcId="{4A47D053-3AF9-443A-9231-893B9D951ADD}" destId="{B64B6ED3-95C9-4ACB-B669-92E1D55FF7A5}" srcOrd="0" destOrd="0" presId="urn:microsoft.com/office/officeart/2005/8/layout/hierarchy1"/>
    <dgm:cxn modelId="{B2AB235B-A1FB-4041-BECD-2F47740C731B}" type="presParOf" srcId="{4A47D053-3AF9-443A-9231-893B9D951ADD}" destId="{70AE78A1-2E6F-489E-853A-714E37C665BD}" srcOrd="1" destOrd="0" presId="urn:microsoft.com/office/officeart/2005/8/layout/hierarchy1"/>
    <dgm:cxn modelId="{B1156496-5A9F-4CE9-8AF5-51D8DDDD7ED8}" type="presParOf" srcId="{71C9155A-EAFF-489E-9544-9416D8E89D01}" destId="{457AF2CC-463F-4949-9A77-CF7F5A3D31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14950-4D3E-4BD8-B4CA-41740CA8F925}">
      <dsp:nvSpPr>
        <dsp:cNvPr id="0" name=""/>
        <dsp:cNvSpPr/>
      </dsp:nvSpPr>
      <dsp:spPr>
        <a:xfrm>
          <a:off x="865" y="1138680"/>
          <a:ext cx="3036372" cy="1928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5A2E0-F156-4C28-8CAD-CBB421AEBE3F}">
      <dsp:nvSpPr>
        <dsp:cNvPr id="0" name=""/>
        <dsp:cNvSpPr/>
      </dsp:nvSpPr>
      <dsp:spPr>
        <a:xfrm>
          <a:off x="338239" y="1459186"/>
          <a:ext cx="3036372" cy="1928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37 Long-term care facilities in our jurisdiction</a:t>
          </a:r>
          <a:r>
            <a:rPr lang="en-US" sz="1800" kern="1200" dirty="0">
              <a:latin typeface="Garamond" panose="02020404030301010803" pitchFamily="18" charset="0"/>
            </a:rPr>
            <a:t>.</a:t>
          </a:r>
        </a:p>
      </dsp:txBody>
      <dsp:txXfrm>
        <a:off x="394711" y="1515658"/>
        <a:ext cx="2923428" cy="1815152"/>
      </dsp:txXfrm>
    </dsp:sp>
    <dsp:sp modelId="{B64B6ED3-95C9-4ACB-B669-92E1D55FF7A5}">
      <dsp:nvSpPr>
        <dsp:cNvPr id="0" name=""/>
        <dsp:cNvSpPr/>
      </dsp:nvSpPr>
      <dsp:spPr>
        <a:xfrm>
          <a:off x="3711987" y="1138680"/>
          <a:ext cx="3036372" cy="1928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E78A1-2E6F-489E-853A-714E37C665BD}">
      <dsp:nvSpPr>
        <dsp:cNvPr id="0" name=""/>
        <dsp:cNvSpPr/>
      </dsp:nvSpPr>
      <dsp:spPr>
        <a:xfrm>
          <a:off x="4049362" y="1459186"/>
          <a:ext cx="3036372" cy="1928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Includes skilled nursing, assisted living, independent living, and residential facilities for individuals with intellectual and/or developmental disabilities</a:t>
          </a:r>
          <a:r>
            <a:rPr lang="en-US" sz="2000" kern="1200" dirty="0"/>
            <a:t>.</a:t>
          </a:r>
        </a:p>
      </dsp:txBody>
      <dsp:txXfrm>
        <a:off x="4105834" y="1515658"/>
        <a:ext cx="2923428" cy="1815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920D0B-197B-43B7-B8E2-86556A995E0E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45C9DB-EBF8-4F99-A727-A9D3B3F4D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02450B-9FB2-4824-87B4-F46BB1285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8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267200"/>
            <a:ext cx="5715000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flipV="1">
            <a:off x="0" y="0"/>
            <a:ext cx="1447800" cy="6858000"/>
          </a:xfrm>
          <a:prstGeom prst="rect">
            <a:avLst/>
          </a:prstGeom>
          <a:solidFill>
            <a:srgbClr val="002A5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 algn="ctr"/>
            <a:endParaRPr lang="en-US" sz="8000" i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4249"/>
            <a:ext cx="65833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4249"/>
            <a:ext cx="65833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708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524000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209800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24000"/>
            <a:ext cx="3657600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209800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16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BA488-6995-4093-AF63-9A3DB6C47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7400"/>
            <a:ext cx="938787" cy="9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0" y="0"/>
            <a:ext cx="1460501" cy="6874042"/>
          </a:xfrm>
          <a:prstGeom prst="rect">
            <a:avLst/>
          </a:prstGeom>
          <a:solidFill>
            <a:srgbClr val="002A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8000" i="1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B3B0-5BBA-4BBD-B5DE-397AC714BC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26364" r="11008" b="29994"/>
          <a:stretch/>
        </p:blipFill>
        <p:spPr>
          <a:xfrm>
            <a:off x="116535" y="5958874"/>
            <a:ext cx="1227430" cy="661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7507" y="6344532"/>
            <a:ext cx="7086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“Striving Toward a Healthier Community”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6289600"/>
            <a:ext cx="5029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23EB3B0-5BBA-4BBD-B5DE-397AC714B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26364" r="11008" b="29994"/>
          <a:stretch/>
        </p:blipFill>
        <p:spPr>
          <a:xfrm>
            <a:off x="116535" y="5958874"/>
            <a:ext cx="1227430" cy="66145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97507" y="6344532"/>
            <a:ext cx="7086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“Striving Toward a Healthier Community”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14800" y="6289600"/>
            <a:ext cx="5029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•"/>
        <a:defRPr sz="3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–"/>
        <a:defRPr sz="2800">
          <a:solidFill>
            <a:schemeClr val="tx1"/>
          </a:solidFill>
          <a:latin typeface="Garamond" panose="02020404030301010803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•"/>
        <a:defRPr sz="2400">
          <a:solidFill>
            <a:schemeClr val="tx1"/>
          </a:solidFill>
          <a:latin typeface="Garamond" panose="02020404030301010803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–"/>
        <a:defRPr sz="2000">
          <a:solidFill>
            <a:schemeClr val="tx1"/>
          </a:solidFill>
          <a:latin typeface="Garamond" panose="02020404030301010803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»"/>
        <a:defRPr sz="2000">
          <a:solidFill>
            <a:schemeClr val="tx1"/>
          </a:solidFill>
          <a:latin typeface="Garamond" panose="02020404030301010803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t/thank-you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alcohol%20spray" TargetMode="External"/><Relationship Id="rId2" Type="http://schemas.openxmlformats.org/officeDocument/2006/relationships/image" Target="../media/image10.1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to.wuestenigel.com/hands-holds-blood-glucose-meter-with-test-strip-on-white-background/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5CAB31-560B-4D24-8927-D6E29A77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14800"/>
            <a:ext cx="5715000" cy="1143000"/>
          </a:xfrm>
        </p:spPr>
        <p:txBody>
          <a:bodyPr/>
          <a:lstStyle/>
          <a:p>
            <a:pPr algn="ctr"/>
            <a:r>
              <a:rPr lang="en-US" dirty="0">
                <a:latin typeface="Garamond"/>
              </a:rPr>
              <a:t>“Education Stations” for        Long-Term Care Staff</a:t>
            </a:r>
          </a:p>
          <a:p>
            <a:pPr algn="ctr"/>
            <a:r>
              <a:rPr lang="en-US" sz="2000" dirty="0"/>
              <a:t>Allie Lawrence, MPH, RN</a:t>
            </a:r>
          </a:p>
          <a:p>
            <a:pPr algn="ctr"/>
            <a:r>
              <a:rPr lang="en-US" sz="2000" dirty="0"/>
              <a:t>Janet Allen, BSN, RN</a:t>
            </a:r>
          </a:p>
        </p:txBody>
      </p:sp>
    </p:spTree>
    <p:extLst>
      <p:ext uri="{BB962C8B-B14F-4D97-AF65-F5344CB8AC3E}">
        <p14:creationId xmlns:p14="http://schemas.microsoft.com/office/powerpoint/2010/main" val="38278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CCDD-06AB-9569-FD7E-21A5245D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Facilities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7B1D5-523B-A35D-7457-DE5CE233C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7378" y="3533441"/>
            <a:ext cx="2495550" cy="13105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11187-5CD2-599C-5999-E640F4FD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15" y="4796758"/>
            <a:ext cx="2495550" cy="1398412"/>
          </a:xfrm>
          <a:prstGeom prst="rect">
            <a:avLst/>
          </a:prstGeom>
        </p:spPr>
      </p:pic>
      <p:pic>
        <p:nvPicPr>
          <p:cNvPr id="2050" name="Picture 2" descr="Enhanced Barrier Precautions | Infection Prevention and Control ...">
            <a:extLst>
              <a:ext uri="{FF2B5EF4-FFF2-40B4-BE49-F238E27FC236}">
                <a16:creationId xmlns:a16="http://schemas.microsoft.com/office/drawing/2014/main" id="{D04CE0D8-89AA-7C43-FA4F-1785AB3A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45" y="3254338"/>
            <a:ext cx="2272855" cy="29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Read a Disinfectant Label - Rhode Island Monthly">
            <a:extLst>
              <a:ext uri="{FF2B5EF4-FFF2-40B4-BE49-F238E27FC236}">
                <a16:creationId xmlns:a16="http://schemas.microsoft.com/office/drawing/2014/main" id="{3556B570-5CAA-8F54-B8A8-006BCE05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31" y="3533441"/>
            <a:ext cx="2160851" cy="25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stom Item Detail - Infection Prevention Guide to Long-Term Care, 2nd ...">
            <a:extLst>
              <a:ext uri="{FF2B5EF4-FFF2-40B4-BE49-F238E27FC236}">
                <a16:creationId xmlns:a16="http://schemas.microsoft.com/office/drawing/2014/main" id="{24E4804E-D416-6962-B424-C8398860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28" y="1146899"/>
            <a:ext cx="1952625" cy="23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lo Germ Glo Germ Kits - Glo Germ Gel Kit 1006 - K1G2">
            <a:extLst>
              <a:ext uri="{FF2B5EF4-FFF2-40B4-BE49-F238E27FC236}">
                <a16:creationId xmlns:a16="http://schemas.microsoft.com/office/drawing/2014/main" id="{CC555796-2459-8505-77A4-86F62338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06" y="1161404"/>
            <a:ext cx="2109306" cy="20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575D-BC0D-F009-2C9E-A6584C07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4685-2CEB-98E0-EA94-96ABB101C6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latin typeface="Garamond"/>
              </a:rPr>
              <a:t>More engagement from staff with stations versus traditional lecture format.</a:t>
            </a:r>
          </a:p>
          <a:p>
            <a:r>
              <a:rPr lang="en-US" sz="2000" dirty="0">
                <a:latin typeface="Garamond"/>
              </a:rPr>
              <a:t>Less time from work duties-each station took 10 minutes or less.</a:t>
            </a:r>
          </a:p>
          <a:p>
            <a:r>
              <a:rPr lang="en-US" sz="2000" dirty="0">
                <a:latin typeface="Garamond"/>
              </a:rPr>
              <a:t>PFL resources are multi-functional and can be used for both in-person learning and reference documents after training.</a:t>
            </a:r>
          </a:p>
          <a:p>
            <a:r>
              <a:rPr lang="en-US" sz="2000" dirty="0">
                <a:latin typeface="Garamond"/>
              </a:rPr>
              <a:t>Active participation and highlighted knowledge gaps and facilitated lively discussion.</a:t>
            </a:r>
          </a:p>
          <a:p>
            <a:r>
              <a:rPr lang="en-US" sz="2000" dirty="0">
                <a:latin typeface="Garamond"/>
              </a:rPr>
              <a:t>Management and non-clinical staff also participated.</a:t>
            </a:r>
          </a:p>
          <a:p>
            <a:r>
              <a:rPr lang="en-US" sz="2000" dirty="0">
                <a:latin typeface="Garamond"/>
              </a:rPr>
              <a:t>Will need to adjust times or offer more times for those working different shifts.</a:t>
            </a:r>
          </a:p>
          <a:p>
            <a:r>
              <a:rPr lang="en-US" sz="2000" dirty="0">
                <a:latin typeface="Garamond"/>
              </a:rPr>
              <a:t>Addition of new stations to include Glo-germ and PPE foamboard.</a:t>
            </a:r>
          </a:p>
        </p:txBody>
      </p:sp>
    </p:spTree>
    <p:extLst>
      <p:ext uri="{BB962C8B-B14F-4D97-AF65-F5344CB8AC3E}">
        <p14:creationId xmlns:p14="http://schemas.microsoft.com/office/powerpoint/2010/main" val="28387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F61E2-642C-46F7-8830-C0408B12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05000"/>
            <a:ext cx="716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chalkboard with a message on it&#10;&#10;AI-generated content may be incorrect.">
            <a:extLst>
              <a:ext uri="{FF2B5EF4-FFF2-40B4-BE49-F238E27FC236}">
                <a16:creationId xmlns:a16="http://schemas.microsoft.com/office/drawing/2014/main" id="{A7F91659-3C5F-D823-3F18-5B855CEA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6400" y="10668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52596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Garamond"/>
              </a:rPr>
              <a:t>Stark County is located in the northeastern part of Ohio. 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aramond"/>
              </a:rPr>
              <a:t>As of the last census, there were almost 375,000 people living in Stark County.*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Garamond"/>
              </a:rPr>
              <a:t>21% of the population is age 65 or older.*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aramond"/>
              </a:rPr>
              <a:t>*</a:t>
            </a:r>
            <a:r>
              <a:rPr lang="en-US" sz="1600" dirty="0">
                <a:latin typeface="Garamond"/>
              </a:rPr>
              <a:t>U.S. Census Bureau</a:t>
            </a:r>
            <a:endParaRPr lang="en-US" sz="1600" dirty="0"/>
          </a:p>
        </p:txBody>
      </p:sp>
      <p:pic>
        <p:nvPicPr>
          <p:cNvPr id="3" name="Picture 2" descr="A map of ohio state with a red location&#10;&#10;AI-generated content may be incorrect.">
            <a:extLst>
              <a:ext uri="{FF2B5EF4-FFF2-40B4-BE49-F238E27FC236}">
                <a16:creationId xmlns:a16="http://schemas.microsoft.com/office/drawing/2014/main" id="{9AFEBF53-348B-6324-C332-3EC6090DC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977289"/>
            <a:ext cx="3467100" cy="377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4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79D4-27A2-2DCF-C879-7569E4B7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 wrap="square" anchor="ctr">
            <a:normAutofit/>
          </a:bodyPr>
          <a:lstStyle/>
          <a:p>
            <a:r>
              <a:rPr lang="en-US" sz="4100"/>
              <a:t>Long-Term Care in Stark County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9ED301-9836-5BD0-8E33-D32D3814EA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3465283"/>
              </p:ext>
            </p:extLst>
          </p:nvPr>
        </p:nvGraphicFramePr>
        <p:xfrm>
          <a:off x="1600200" y="1600200"/>
          <a:ext cx="7086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37C5-D28A-B572-72D0-A3A0DAF6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NACCHO and Our IP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2C6F-D39B-81AB-807D-E73EA76DED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Past NACCHO grants gave us tools to build and grow relationships with IPs and administrators.</a:t>
            </a:r>
          </a:p>
          <a:p>
            <a:r>
              <a:rPr lang="en-US" dirty="0"/>
              <a:t>Conducting ICARs in LTCFs revealed common infection control gaps and educational needs. Education was offered based on these findings.</a:t>
            </a:r>
          </a:p>
          <a:p>
            <a:r>
              <a:rPr lang="en-US" dirty="0"/>
              <a:t>During this grant cycle, LTCF IPs were surveyed about their IP program and learning needs for themselves and their staff.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8786-2D02-6DA4-0E06-C24897B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Stations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190597-7C04-AB37-1954-F5A62D59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53" y="1259382"/>
            <a:ext cx="2898647" cy="23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5379C4C-EB88-AA1E-C707-7D523E72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7" y="1283766"/>
            <a:ext cx="3097929" cy="23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8C3558-DD2F-01DA-B413-01856F4B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7" y="3733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369A11B4-29B7-DE75-E153-588F320D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76" y="376068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50E4-2418-1341-D022-361B118D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CAB7F-ED6C-35A8-874B-919F1BF2FD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8333" y="1600200"/>
            <a:ext cx="3590334" cy="4525963"/>
          </a:xfrm>
        </p:spPr>
      </p:pic>
    </p:spTree>
    <p:extLst>
      <p:ext uri="{BB962C8B-B14F-4D97-AF65-F5344CB8AC3E}">
        <p14:creationId xmlns:p14="http://schemas.microsoft.com/office/powerpoint/2010/main" val="10192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Cleaning and Disinfection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1536" y="1600200"/>
            <a:ext cx="3467100" cy="4525963"/>
          </a:xfrm>
        </p:spPr>
        <p:txBody>
          <a:bodyPr/>
          <a:lstStyle/>
          <a:p>
            <a:r>
              <a:rPr lang="en-US" dirty="0"/>
              <a:t>How to Read a Disinfectant Label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Germs Can Live on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pray bottle with a red circle and a black circle&#10;&#10;AI-generated content may be incorrect.">
            <a:extLst>
              <a:ext uri="{FF2B5EF4-FFF2-40B4-BE49-F238E27FC236}">
                <a16:creationId xmlns:a16="http://schemas.microsoft.com/office/drawing/2014/main" id="{D11ED11A-EDCA-7ED2-A73D-68728755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2286" y="2743201"/>
            <a:ext cx="2710664" cy="2275934"/>
          </a:xfrm>
          <a:prstGeom prst="rect">
            <a:avLst/>
          </a:prstGeom>
        </p:spPr>
      </p:pic>
      <p:pic>
        <p:nvPicPr>
          <p:cNvPr id="8" name="Picture 7" descr="A blood pressure monitor on a white surface&#10;&#10;AI-generated content may be incorrect.">
            <a:extLst>
              <a:ext uri="{FF2B5EF4-FFF2-40B4-BE49-F238E27FC236}">
                <a16:creationId xmlns:a16="http://schemas.microsoft.com/office/drawing/2014/main" id="{BC6263D6-4367-9FF5-DEBD-C24913616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98365" y="2743201"/>
            <a:ext cx="3412235" cy="22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 wrap="square" anchor="ctr">
            <a:normAutofit/>
          </a:bodyPr>
          <a:lstStyle/>
          <a:p>
            <a:r>
              <a:rPr lang="en-US" sz="4100"/>
              <a:t>How to Read a Disinfectant Label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C8ACD-DC3B-9909-2D93-DDB15AD5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17638"/>
            <a:ext cx="350762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9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607F-9FDB-9210-EFA3-26712A26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Germs Can Live on Devices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BD5B90-6958-5330-D8EE-2D1E57048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4868" y="1295400"/>
            <a:ext cx="3835532" cy="5002869"/>
          </a:xfrm>
        </p:spPr>
      </p:pic>
    </p:spTree>
    <p:extLst>
      <p:ext uri="{BB962C8B-B14F-4D97-AF65-F5344CB8AC3E}">
        <p14:creationId xmlns:p14="http://schemas.microsoft.com/office/powerpoint/2010/main" val="1384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CHD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AA786E8BDDE478B525A67C88EB582" ma:contentTypeVersion="26" ma:contentTypeDescription="Create a new document." ma:contentTypeScope="" ma:versionID="e4186d0b4962ce505e47e05418a897dc">
  <xsd:schema xmlns:xsd="http://www.w3.org/2001/XMLSchema" xmlns:xs="http://www.w3.org/2001/XMLSchema" xmlns:p="http://schemas.microsoft.com/office/2006/metadata/properties" xmlns:ns1="http://schemas.microsoft.com/sharepoint/v3" xmlns:ns2="cc77d279-1fa0-40a0-abb2-37db48c0ffa6" xmlns:ns3="e209160b-8f1d-4f88-8f36-0344f8a4efa6" targetNamespace="http://schemas.microsoft.com/office/2006/metadata/properties" ma:root="true" ma:fieldsID="b5f08ea6afbf78d0d4ebedb419c0b1e1" ns1:_="" ns2:_="" ns3:_="">
    <xsd:import namespace="http://schemas.microsoft.com/sharepoint/v3"/>
    <xsd:import namespace="cc77d279-1fa0-40a0-abb2-37db48c0ffa6"/>
    <xsd:import namespace="e209160b-8f1d-4f88-8f36-0344f8a4e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HealthDept" minOccurs="0"/>
                <xsd:element ref="ns2:Projec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7d279-1fa0-40a0-abb2-37db48c0f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4c5ea74-d56c-488c-8f42-661e14919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HealthDept" ma:index="31" nillable="true" ma:displayName="Health Dept" ma:format="Dropdown" ma:internalName="HealthDept">
      <xsd:simpleType>
        <xsd:restriction base="dms:Text">
          <xsd:maxLength value="255"/>
        </xsd:restriction>
      </xsd:simpleType>
    </xsd:element>
    <xsd:element name="ProjectStatus" ma:index="32" nillable="true" ma:displayName="Project Status" ma:default="Active" ma:format="Dropdown" ma:internalName="ProjectStatus">
      <xsd:simpleType>
        <xsd:restriction base="dms:Choice">
          <xsd:enumeration value="Active"/>
          <xsd:enumeration value="Inactive"/>
          <xsd:enumeration value="Clos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160b-8f1d-4f88-8f36-0344f8a4e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5686d4f-eaba-40c5-a65c-2038e412c9a1}" ma:internalName="TaxCatchAll" ma:showField="CatchAllData" ma:web="e209160b-8f1d-4f88-8f36-0344f8a4e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77d279-1fa0-40a0-abb2-37db48c0ffa6">
      <Terms xmlns="http://schemas.microsoft.com/office/infopath/2007/PartnerControls"/>
    </lcf76f155ced4ddcb4097134ff3c332f>
    <TaxCatchAll xmlns="e209160b-8f1d-4f88-8f36-0344f8a4efa6" xsi:nil="true"/>
    <_ip_UnifiedCompliancePolicyUIAction xmlns="http://schemas.microsoft.com/sharepoint/v3" xsi:nil="true"/>
    <_Flow_SignoffStatus xmlns="cc77d279-1fa0-40a0-abb2-37db48c0ffa6" xsi:nil="true"/>
    <_ip_UnifiedCompliancePolicyProperties xmlns="http://schemas.microsoft.com/sharepoint/v3" xsi:nil="true"/>
    <Notes xmlns="cc77d279-1fa0-40a0-abb2-37db48c0ffa6" xsi:nil="true"/>
    <HealthDept xmlns="cc77d279-1fa0-40a0-abb2-37db48c0ffa6" xsi:nil="true"/>
    <ProjectStatus xmlns="cc77d279-1fa0-40a0-abb2-37db48c0ffa6">Active</ProjectStatus>
  </documentManagement>
</p:properties>
</file>

<file path=customXml/itemProps1.xml><?xml version="1.0" encoding="utf-8"?>
<ds:datastoreItem xmlns:ds="http://schemas.openxmlformats.org/officeDocument/2006/customXml" ds:itemID="{ECB4E24A-B83F-4ABC-A4A7-3903F0823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77d279-1fa0-40a0-abb2-37db48c0ffa6"/>
    <ds:schemaRef ds:uri="e209160b-8f1d-4f88-8f36-0344f8a4e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9BE719-6123-46FF-B815-F705CEAE5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6140C-F6C6-4098-931B-2B2267B679D7}">
  <ds:schemaRefs>
    <ds:schemaRef ds:uri="http://schemas.microsoft.com/office/2006/metadata/properties"/>
    <ds:schemaRef ds:uri="http://schemas.microsoft.com/office/infopath/2007/PartnerControls"/>
    <ds:schemaRef ds:uri="b3f3a705-bad1-487d-8615-641c307b0a9b"/>
    <ds:schemaRef ds:uri="e50881d4-6834-413c-b6ea-fab983aaea82"/>
    <ds:schemaRef ds:uri="cc77d279-1fa0-40a0-abb2-37db48c0ffa6"/>
    <ds:schemaRef ds:uri="e209160b-8f1d-4f88-8f36-0344f8a4efa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263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SCHD Theme</vt:lpstr>
      <vt:lpstr>PowerPoint Presentation</vt:lpstr>
      <vt:lpstr>Background</vt:lpstr>
      <vt:lpstr>Long-Term Care in Stark County</vt:lpstr>
      <vt:lpstr>NACCHO and Our IP Journey</vt:lpstr>
      <vt:lpstr>Education Stations</vt:lpstr>
      <vt:lpstr>The Stations</vt:lpstr>
      <vt:lpstr>Environmental Cleaning and Disinfection</vt:lpstr>
      <vt:lpstr>How to Read a Disinfectant Label</vt:lpstr>
      <vt:lpstr>Germs Can Live on Devices</vt:lpstr>
      <vt:lpstr>Resources for Facilities</vt:lpstr>
      <vt:lpstr>Feedback and Lessons Learned</vt:lpstr>
      <vt:lpstr>PowerPoint Presentation</vt:lpstr>
    </vt:vector>
  </TitlesOfParts>
  <Company>Stark County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&amp; Plan Review</dc:title>
  <dc:creator>Administrator</dc:creator>
  <cp:lastModifiedBy>Janet Allen</cp:lastModifiedBy>
  <cp:revision>183</cp:revision>
  <dcterms:created xsi:type="dcterms:W3CDTF">2013-07-30T17:40:21Z</dcterms:created>
  <dcterms:modified xsi:type="dcterms:W3CDTF">2026-02-23T17:54:54Z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0x01010027FAA786E8BDDE478B525A67C88EB582</vt:lpwstr>
  </property>
  <property fmtid="{D5CDD505-2E9C-101B-9397-08002B2CF9AE}" pid="3" name="MediaServiceImageTags">
    <vt:lpwstr/>
  </property>
</Properties>
</file>