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Inter Tight" panose="020B0604020202020204" charset="0"/>
      <p:regular r:id="rId22"/>
      <p:bold r:id="rId23"/>
      <p:italic r:id="rId24"/>
      <p:boldItalic r:id="rId25"/>
    </p:embeddedFont>
    <p:embeddedFont>
      <p:font typeface="Inter Tight SemiBold"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728D1-BDF6-0AE7-5D43-C3EF26E93CAC}" v="57" dt="2025-06-06T19:05:31.586"/>
    <p1510:client id="{95EDF103-5A85-6DA7-752E-77FB15D0EE54}" v="2" dt="2025-06-06T19:05:5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infectioncontrol/projectfirstline/videos/Ep6-Spread-LowRes-New.mp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3-Virus-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5-How-LowRes-New.mp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6017d8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6017d8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6017d80113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6017d80113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https://www.cdc.gov/infectioncontrol/projectfirstline/videos/Ep6-Spread-LowRes-New.mp4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6017d80113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6017d80113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viruses can stay suspended in the air for quite some time. The measles virus can stay suspended in the air up to 2 hours after the infected person leaves.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6017d8011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6017d8011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6017d80113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6017d80113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6017d80113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6017d80113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61b9f8fad6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61b9f8fad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6017d8011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6017d80113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6017d801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6017d801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6017d8011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6017d8011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6017d8011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6017d8011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6017d80113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6017d80113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6017d8011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6017d8011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46AEB"/>
                </a:solidFill>
                <a:hlinkClick r:id="rId3">
                  <a:extLst>
                    <a:ext uri="{A12FA001-AC4F-418D-AE19-62706E023703}">
                      <ahyp:hlinkClr xmlns:ahyp="http://schemas.microsoft.com/office/drawing/2018/hyperlinkcolor" val="tx"/>
                    </a:ext>
                  </a:extLst>
                </a:hlinkClick>
              </a:rPr>
              <a:t>https://www.cdc.gov/infectioncontrol/projectfirstline/videos/Ep3-Virus-LowRes-New.mp4</a:t>
            </a:r>
            <a:endParaRPr sz="1700">
              <a:solidFill>
                <a:srgbClr val="137C3F"/>
              </a:solidFill>
              <a:latin typeface="Inter Tight"/>
              <a:ea typeface="Inter Tight"/>
              <a:cs typeface="Inter Tight"/>
              <a:sym typeface="Inter Tight"/>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6017d8011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6017d8011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sz="1200" u="sng">
                <a:solidFill>
                  <a:srgbClr val="146AEB"/>
                </a:solidFill>
                <a:hlinkClick r:id="rId3">
                  <a:extLst>
                    <a:ext uri="{A12FA001-AC4F-418D-AE19-62706E023703}">
                      <ahyp:hlinkClr xmlns:ahyp="http://schemas.microsoft.com/office/drawing/2018/hyperlinkcolor" val="tx"/>
                    </a:ext>
                  </a:extLst>
                </a:hlinkClick>
              </a:rPr>
              <a:t>https://www.cdc.gov/infectioncontrol/projectfirstline/videos/Ep5-How-LowRes-New.mp4</a:t>
            </a:r>
            <a:r>
              <a:rPr lang="en" sz="1200">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6017d80113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6017d8011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6017d8011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6017d8011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23"/>
        <p:cNvGrpSpPr/>
        <p:nvPr/>
      </p:nvGrpSpPr>
      <p:grpSpPr>
        <a:xfrm>
          <a:off x="0" y="0"/>
          <a:ext cx="0" cy="0"/>
          <a:chOff x="0" y="0"/>
          <a:chExt cx="0" cy="0"/>
        </a:xfrm>
      </p:grpSpPr>
      <p:sp>
        <p:nvSpPr>
          <p:cNvPr id="124" name="Google Shape;124;p21"/>
          <p:cNvSpPr>
            <a:spLocks noGrp="1"/>
          </p:cNvSpPr>
          <p:nvPr>
            <p:ph type="pic" idx="2"/>
          </p:nvPr>
        </p:nvSpPr>
        <p:spPr>
          <a:xfrm>
            <a:off x="311700" y="445025"/>
            <a:ext cx="8520600" cy="4218300"/>
          </a:xfrm>
          <a:prstGeom prst="rect">
            <a:avLst/>
          </a:prstGeom>
          <a:noFill/>
          <a:ln>
            <a:noFill/>
          </a:ln>
        </p:spPr>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type">
  <p:cSld name="BIG_NUMBER">
    <p:bg>
      <p:bgPr>
        <a:solidFill>
          <a:schemeClr val="lt2"/>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303" name="Google Shape;303;p38"/>
              <p:cNvSpPr/>
              <p:nvPr/>
            </p:nvSpPr>
            <p:spPr>
              <a:xfrm rot="-2453" flipH="1">
                <a:off x="1277283" y="893727"/>
                <a:ext cx="4625401" cy="3354000"/>
              </a:xfrm>
              <a:prstGeom prst="snip1Rect">
                <a:avLst>
                  <a:gd name="adj" fmla="val 4969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rot="10797547" flipH="1">
                <a:off x="3245660" y="893312"/>
                <a:ext cx="4625701" cy="3354000"/>
              </a:xfrm>
              <a:prstGeom prst="snip1Rect">
                <a:avLst>
                  <a:gd name="adj" fmla="val 4966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a:spLocks noGrp="1"/>
          </p:cNvSpPr>
          <p:nvPr>
            <p:ph type="title"/>
          </p:nvPr>
        </p:nvSpPr>
        <p:spPr>
          <a:xfrm>
            <a:off x="2479675" y="2285400"/>
            <a:ext cx="41847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38"/>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310" name="Google Shape;310;p38"/>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lt1"/>
        </a:solidFill>
        <a:effectLst/>
      </p:bgPr>
    </p:bg>
    <p:spTree>
      <p:nvGrpSpPr>
        <p:cNvPr id="1" name="Shape 311"/>
        <p:cNvGrpSpPr/>
        <p:nvPr/>
      </p:nvGrpSpPr>
      <p:grpSpPr>
        <a:xfrm>
          <a:off x="0" y="0"/>
          <a:ext cx="0" cy="0"/>
          <a:chOff x="0" y="0"/>
          <a:chExt cx="0" cy="0"/>
        </a:xfrm>
      </p:grpSpPr>
      <p:sp>
        <p:nvSpPr>
          <p:cNvPr id="312" name="Google Shape;312;p3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9"/>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314" name="Google Shape;314;p39"/>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video" Target="https://www.youtube.com/embed/KmyxsnuREGs?feature=oembed" TargetMode="Externa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ideo" Target="https://www.youtube.com/embed/iKfG15U8nVo?feature=oembed" TargetMode="Externa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video" Target="https://www.youtube.com/embed/pIAH2l9Eg6g?feature=oembed" TargetMode="Externa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ctrTitle"/>
          </p:nvPr>
        </p:nvSpPr>
        <p:spPr>
          <a:xfrm>
            <a:off x="1454183" y="1391633"/>
            <a:ext cx="6240925" cy="17640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The Basic Science of Viruses &amp; How Viruses Spread From Surfaces to People</a:t>
            </a:r>
            <a:endParaRPr sz="3600">
              <a:highlight>
                <a:srgbClr val="FFFF00"/>
              </a:highlight>
            </a:endParaRPr>
          </a:p>
        </p:txBody>
      </p:sp>
      <p:sp>
        <p:nvSpPr>
          <p:cNvPr id="320" name="Google Shape;320;p40"/>
          <p:cNvSpPr txBox="1">
            <a:spLocks noGrp="1"/>
          </p:cNvSpPr>
          <p:nvPr>
            <p:ph type="subTitle" idx="1"/>
          </p:nvPr>
        </p:nvSpPr>
        <p:spPr>
          <a:xfrm>
            <a:off x="1862000" y="3383375"/>
            <a:ext cx="5494800" cy="800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2000"/>
              <a:t>CDC Project Firstline</a:t>
            </a:r>
            <a:endParaRPr sz="2000"/>
          </a:p>
          <a:p>
            <a:pPr marL="0" lvl="0" indent="0" algn="ctr" rtl="0">
              <a:spcBef>
                <a:spcPts val="0"/>
              </a:spcBef>
              <a:spcAft>
                <a:spcPts val="0"/>
              </a:spcAft>
              <a:buNone/>
            </a:pPr>
            <a:r>
              <a:rPr lang="en" sz="2000"/>
              <a:t>Hancock Public Health</a:t>
            </a:r>
            <a:endParaRPr sz="2000"/>
          </a:p>
        </p:txBody>
      </p:sp>
      <p:pic>
        <p:nvPicPr>
          <p:cNvPr id="321" name="Google Shape;321;p40"/>
          <p:cNvPicPr preferRelativeResize="0"/>
          <p:nvPr/>
        </p:nvPicPr>
        <p:blipFill>
          <a:blip r:embed="rId3">
            <a:alphaModFix/>
          </a:blip>
          <a:stretch>
            <a:fillRect/>
          </a:stretch>
        </p:blipFill>
        <p:spPr>
          <a:xfrm>
            <a:off x="7891077" y="3905574"/>
            <a:ext cx="1062875" cy="1062250"/>
          </a:xfrm>
          <a:prstGeom prst="rect">
            <a:avLst/>
          </a:prstGeom>
          <a:noFill/>
          <a:ln>
            <a:noFill/>
          </a:ln>
        </p:spPr>
      </p:pic>
      <p:pic>
        <p:nvPicPr>
          <p:cNvPr id="322" name="Google Shape;322;p40"/>
          <p:cNvPicPr preferRelativeResize="0"/>
          <p:nvPr/>
        </p:nvPicPr>
        <p:blipFill>
          <a:blip r:embed="rId4">
            <a:alphaModFix/>
          </a:blip>
          <a:stretch>
            <a:fillRect/>
          </a:stretch>
        </p:blipFill>
        <p:spPr>
          <a:xfrm>
            <a:off x="119843" y="4012875"/>
            <a:ext cx="2133250" cy="95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10</a:t>
            </a:fld>
            <a:endParaRPr/>
          </a:p>
        </p:txBody>
      </p:sp>
      <p:sp>
        <p:nvSpPr>
          <p:cNvPr id="409" name="Google Shape;409;p49"/>
          <p:cNvSpPr txBox="1">
            <a:spLocks noGrp="1"/>
          </p:cNvSpPr>
          <p:nvPr>
            <p:ph type="title"/>
          </p:nvPr>
        </p:nvSpPr>
        <p:spPr>
          <a:xfrm>
            <a:off x="181725" y="498050"/>
            <a:ext cx="8475600" cy="6003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700" b="1">
                <a:latin typeface="Inter Tight"/>
                <a:ea typeface="Inter Tight"/>
                <a:cs typeface="Inter Tight"/>
                <a:sym typeface="Inter Tight"/>
              </a:rPr>
              <a:t>How Viruses Spread From Surfaces to People: Video</a:t>
            </a:r>
            <a:endParaRPr sz="2700" b="1">
              <a:latin typeface="Inter Tight"/>
              <a:ea typeface="Inter Tight"/>
              <a:cs typeface="Inter Tight"/>
              <a:sym typeface="Inter Tight"/>
            </a:endParaRPr>
          </a:p>
        </p:txBody>
      </p:sp>
      <p:sp>
        <p:nvSpPr>
          <p:cNvPr id="410" name="Google Shape;410;p49"/>
          <p:cNvSpPr txBox="1"/>
          <p:nvPr/>
        </p:nvSpPr>
        <p:spPr>
          <a:xfrm>
            <a:off x="476825" y="1467900"/>
            <a:ext cx="8003400" cy="3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Inter Tight"/>
              <a:ea typeface="Inter Tight"/>
              <a:cs typeface="Inter Tight"/>
              <a:sym typeface="Inter Tight"/>
            </a:endParaRPr>
          </a:p>
          <a:p>
            <a:pPr marL="0" lvl="0" indent="0" algn="l" rtl="0">
              <a:spcBef>
                <a:spcPts val="0"/>
              </a:spcBef>
              <a:spcAft>
                <a:spcPts val="0"/>
              </a:spcAft>
              <a:buNone/>
            </a:pPr>
            <a:endParaRPr sz="1600">
              <a:solidFill>
                <a:schemeClr val="dk1"/>
              </a:solidFill>
              <a:latin typeface="Inter Tight"/>
              <a:ea typeface="Inter Tight"/>
              <a:cs typeface="Inter Tight"/>
              <a:sym typeface="Inter Tight"/>
            </a:endParaRPr>
          </a:p>
        </p:txBody>
      </p:sp>
      <p:pic>
        <p:nvPicPr>
          <p:cNvPr id="412" name="Google Shape;412;p49"/>
          <p:cNvPicPr preferRelativeResize="0"/>
          <p:nvPr/>
        </p:nvPicPr>
        <p:blipFill>
          <a:blip r:embed="rId4">
            <a:alphaModFix/>
          </a:blip>
          <a:stretch>
            <a:fillRect/>
          </a:stretch>
        </p:blipFill>
        <p:spPr>
          <a:xfrm>
            <a:off x="8495049" y="56500"/>
            <a:ext cx="593024" cy="592677"/>
          </a:xfrm>
          <a:prstGeom prst="rect">
            <a:avLst/>
          </a:prstGeom>
          <a:noFill/>
          <a:ln>
            <a:noFill/>
          </a:ln>
        </p:spPr>
      </p:pic>
      <p:pic>
        <p:nvPicPr>
          <p:cNvPr id="413" name="Google Shape;413;p49"/>
          <p:cNvPicPr preferRelativeResize="0"/>
          <p:nvPr/>
        </p:nvPicPr>
        <p:blipFill>
          <a:blip r:embed="rId5">
            <a:alphaModFix/>
          </a:blip>
          <a:stretch>
            <a:fillRect/>
          </a:stretch>
        </p:blipFill>
        <p:spPr>
          <a:xfrm>
            <a:off x="7120937" y="56500"/>
            <a:ext cx="1323963" cy="592675"/>
          </a:xfrm>
          <a:prstGeom prst="rect">
            <a:avLst/>
          </a:prstGeom>
          <a:noFill/>
          <a:ln>
            <a:noFill/>
          </a:ln>
        </p:spPr>
      </p:pic>
      <p:pic>
        <p:nvPicPr>
          <p:cNvPr id="2" name="Online Media 1" title="Episode 6: How Do Viruses Spread From Surfaces To People?">
            <a:hlinkClick r:id="" action="ppaction://media"/>
            <a:extLst>
              <a:ext uri="{FF2B5EF4-FFF2-40B4-BE49-F238E27FC236}">
                <a16:creationId xmlns:a16="http://schemas.microsoft.com/office/drawing/2014/main" id="{0EE4E9D1-7EB7-043F-CD98-6AB4DA8026AF}"/>
              </a:ext>
            </a:extLst>
          </p:cNvPr>
          <p:cNvPicPr>
            <a:picLocks noRot="1" noChangeAspect="1"/>
          </p:cNvPicPr>
          <p:nvPr>
            <a:videoFile r:link="rId1"/>
          </p:nvPr>
        </p:nvPicPr>
        <p:blipFill>
          <a:blip r:embed="rId6"/>
          <a:stretch>
            <a:fillRect/>
          </a:stretch>
        </p:blipFill>
        <p:spPr>
          <a:xfrm>
            <a:off x="1305983" y="1165225"/>
            <a:ext cx="6532034" cy="36914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419" name="Google Shape;419;p50"/>
          <p:cNvSpPr txBox="1">
            <a:spLocks noGrp="1"/>
          </p:cNvSpPr>
          <p:nvPr>
            <p:ph type="title"/>
          </p:nvPr>
        </p:nvSpPr>
        <p:spPr>
          <a:xfrm>
            <a:off x="213900" y="688113"/>
            <a:ext cx="84756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700" b="1">
                <a:latin typeface="Inter Tight"/>
                <a:ea typeface="Inter Tight"/>
                <a:cs typeface="Inter Tight"/>
                <a:sym typeface="Inter Tight"/>
              </a:rPr>
              <a:t>How Viruses Spread From Surfaces to People: Key Points</a:t>
            </a:r>
            <a:endParaRPr sz="2700" b="1">
              <a:latin typeface="Inter Tight"/>
              <a:ea typeface="Inter Tight"/>
              <a:cs typeface="Inter Tight"/>
              <a:sym typeface="Inter Tight"/>
            </a:endParaRPr>
          </a:p>
        </p:txBody>
      </p:sp>
      <p:sp>
        <p:nvSpPr>
          <p:cNvPr id="420" name="Google Shape;420;p50"/>
          <p:cNvSpPr txBox="1"/>
          <p:nvPr/>
        </p:nvSpPr>
        <p:spPr>
          <a:xfrm>
            <a:off x="530450" y="1742850"/>
            <a:ext cx="8003400" cy="3337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Inter Tight"/>
              <a:buChar char="➔"/>
            </a:pPr>
            <a:r>
              <a:rPr lang="en" sz="1800">
                <a:solidFill>
                  <a:schemeClr val="dk1"/>
                </a:solidFill>
                <a:latin typeface="Inter Tight"/>
                <a:ea typeface="Inter Tight"/>
                <a:cs typeface="Inter Tight"/>
                <a:sym typeface="Inter Tight"/>
              </a:rPr>
              <a:t>Although many viruses are spread through respiratory droplets, they can also spread by touching something that has live virus on it and then touching your face without cleaning your hands first. </a:t>
            </a:r>
            <a:endParaRPr sz="1800">
              <a:solidFill>
                <a:schemeClr val="dk1"/>
              </a:solidFill>
              <a:latin typeface="Inter Tight"/>
              <a:ea typeface="Inter Tight"/>
              <a:cs typeface="Inter Tight"/>
              <a:sym typeface="Inter Tight"/>
            </a:endParaRPr>
          </a:p>
          <a:p>
            <a:pPr marL="0" lvl="0" indent="0" algn="l" rtl="0">
              <a:spcBef>
                <a:spcPts val="0"/>
              </a:spcBef>
              <a:spcAft>
                <a:spcPts val="0"/>
              </a:spcAft>
              <a:buNone/>
            </a:pPr>
            <a:endParaRPr sz="1800">
              <a:solidFill>
                <a:schemeClr val="dk1"/>
              </a:solidFill>
              <a:latin typeface="Inter Tight"/>
              <a:ea typeface="Inter Tight"/>
              <a:cs typeface="Inter Tight"/>
              <a:sym typeface="Inter Tight"/>
            </a:endParaRPr>
          </a:p>
          <a:p>
            <a:pPr marL="457200" lvl="0" indent="-342900" algn="l" rtl="0">
              <a:spcBef>
                <a:spcPts val="0"/>
              </a:spcBef>
              <a:spcAft>
                <a:spcPts val="0"/>
              </a:spcAft>
              <a:buClr>
                <a:schemeClr val="dk1"/>
              </a:buClr>
              <a:buSzPts val="1800"/>
              <a:buFont typeface="Inter Tight"/>
              <a:buChar char="➔"/>
            </a:pPr>
            <a:r>
              <a:rPr lang="en" sz="1800">
                <a:solidFill>
                  <a:schemeClr val="dk1"/>
                </a:solidFill>
                <a:latin typeface="Inter Tight"/>
                <a:ea typeface="Inter Tight"/>
                <a:cs typeface="Inter Tight"/>
                <a:sym typeface="Inter Tight"/>
              </a:rPr>
              <a:t>Virus can get on surfaces when respiratory droplets land on those surfaces.</a:t>
            </a:r>
            <a:endParaRPr sz="180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800">
              <a:solidFill>
                <a:schemeClr val="dk1"/>
              </a:solidFill>
              <a:latin typeface="Inter Tight"/>
              <a:ea typeface="Inter Tight"/>
              <a:cs typeface="Inter Tight"/>
              <a:sym typeface="Inter Tight"/>
            </a:endParaRPr>
          </a:p>
          <a:p>
            <a:pPr marL="457200" lvl="0" indent="-342900" algn="l" rtl="0">
              <a:spcBef>
                <a:spcPts val="0"/>
              </a:spcBef>
              <a:spcAft>
                <a:spcPts val="0"/>
              </a:spcAft>
              <a:buClr>
                <a:schemeClr val="dk1"/>
              </a:buClr>
              <a:buSzPts val="1800"/>
              <a:buFont typeface="Inter Tight"/>
              <a:buChar char="➔"/>
            </a:pPr>
            <a:r>
              <a:rPr lang="en" sz="1800">
                <a:solidFill>
                  <a:schemeClr val="dk1"/>
                </a:solidFill>
                <a:latin typeface="Inter Tight"/>
                <a:ea typeface="Inter Tight"/>
                <a:cs typeface="Inter Tight"/>
                <a:sym typeface="Inter Tight"/>
              </a:rPr>
              <a:t>Virus can also get on surfaces when body fluids from an infected person – like spit and snot – get onto things nearby.</a:t>
            </a:r>
            <a:endParaRPr sz="1800">
              <a:solidFill>
                <a:schemeClr val="dk1"/>
              </a:solidFill>
              <a:latin typeface="Inter Tight"/>
              <a:ea typeface="Inter Tight"/>
              <a:cs typeface="Inter Tight"/>
              <a:sym typeface="Inter Tight"/>
            </a:endParaRPr>
          </a:p>
        </p:txBody>
      </p:sp>
      <p:pic>
        <p:nvPicPr>
          <p:cNvPr id="421" name="Google Shape;421;p50"/>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22" name="Google Shape;422;p50"/>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12</a:t>
            </a:fld>
            <a:endParaRPr/>
          </a:p>
        </p:txBody>
      </p:sp>
      <p:sp>
        <p:nvSpPr>
          <p:cNvPr id="428" name="Google Shape;428;p51"/>
          <p:cNvSpPr txBox="1">
            <a:spLocks noGrp="1"/>
          </p:cNvSpPr>
          <p:nvPr>
            <p:ph type="title"/>
          </p:nvPr>
        </p:nvSpPr>
        <p:spPr>
          <a:xfrm>
            <a:off x="291850" y="299038"/>
            <a:ext cx="41847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b="1">
                <a:latin typeface="Inter Tight"/>
                <a:ea typeface="Inter Tight"/>
                <a:cs typeface="Inter Tight"/>
                <a:sym typeface="Inter Tight"/>
              </a:rPr>
              <a:t>Post-test Questions:</a:t>
            </a:r>
            <a:endParaRPr sz="3100" b="1">
              <a:latin typeface="Inter Tight"/>
              <a:ea typeface="Inter Tight"/>
              <a:cs typeface="Inter Tight"/>
              <a:sym typeface="Inter Tight"/>
            </a:endParaRPr>
          </a:p>
        </p:txBody>
      </p:sp>
      <p:sp>
        <p:nvSpPr>
          <p:cNvPr id="429" name="Google Shape;429;p51"/>
          <p:cNvSpPr txBox="1">
            <a:spLocks noGrp="1"/>
          </p:cNvSpPr>
          <p:nvPr>
            <p:ph type="body" idx="1"/>
          </p:nvPr>
        </p:nvSpPr>
        <p:spPr>
          <a:xfrm>
            <a:off x="350258" y="975025"/>
            <a:ext cx="8024400" cy="4108787"/>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AutoNum type="arabicPeriod"/>
            </a:pPr>
            <a:r>
              <a:rPr lang="en" b="1" dirty="0"/>
              <a:t>How do viruses replicate inside the human body?</a:t>
            </a:r>
            <a:endParaRPr b="1" dirty="0"/>
          </a:p>
          <a:p>
            <a:pPr marL="914400" lvl="1" indent="-336550" algn="l" rtl="0">
              <a:spcBef>
                <a:spcPts val="0"/>
              </a:spcBef>
              <a:spcAft>
                <a:spcPts val="0"/>
              </a:spcAft>
              <a:buSzPts val="1700"/>
              <a:buAutoNum type="alphaLcPeriod"/>
            </a:pPr>
            <a:r>
              <a:rPr lang="en" dirty="0"/>
              <a:t>By dividing like bacteria</a:t>
            </a:r>
            <a:endParaRPr dirty="0"/>
          </a:p>
          <a:p>
            <a:pPr marL="914400" lvl="1" indent="-336550" algn="l" rtl="0">
              <a:spcBef>
                <a:spcPts val="0"/>
              </a:spcBef>
              <a:spcAft>
                <a:spcPts val="0"/>
              </a:spcAft>
              <a:buSzPts val="1700"/>
              <a:buAutoNum type="alphaLcPeriod"/>
            </a:pPr>
            <a:r>
              <a:rPr lang="en" dirty="0"/>
              <a:t>By using host cells to produce viral copies</a:t>
            </a:r>
            <a:endParaRPr dirty="0"/>
          </a:p>
          <a:p>
            <a:pPr marL="914400" lvl="1" indent="-336550" algn="l" rtl="0">
              <a:spcBef>
                <a:spcPts val="0"/>
              </a:spcBef>
              <a:spcAft>
                <a:spcPts val="0"/>
              </a:spcAft>
              <a:buSzPts val="1700"/>
              <a:buAutoNum type="alphaLcPeriod"/>
            </a:pPr>
            <a:r>
              <a:rPr lang="en" dirty="0"/>
              <a:t>By growing from spores</a:t>
            </a:r>
            <a:endParaRPr dirty="0"/>
          </a:p>
          <a:p>
            <a:pPr marL="914400" lvl="1" indent="-336550" algn="l" rtl="0">
              <a:spcBef>
                <a:spcPts val="0"/>
              </a:spcBef>
              <a:spcAft>
                <a:spcPts val="0"/>
              </a:spcAft>
              <a:buSzPts val="1700"/>
              <a:buAutoNum type="alphaLcPeriod"/>
            </a:pPr>
            <a:r>
              <a:rPr lang="en" dirty="0"/>
              <a:t>By photosynthesis</a:t>
            </a:r>
            <a:endParaRPr dirty="0"/>
          </a:p>
          <a:p>
            <a:pPr marL="577850" lvl="1" indent="0">
              <a:buNone/>
            </a:pPr>
            <a:endParaRPr lang="en" dirty="0"/>
          </a:p>
          <a:p>
            <a:pPr marL="457200" lvl="0" indent="-336550" algn="l" rtl="0">
              <a:spcBef>
                <a:spcPts val="0"/>
              </a:spcBef>
              <a:spcAft>
                <a:spcPts val="0"/>
              </a:spcAft>
              <a:buSzPts val="1700"/>
              <a:buAutoNum type="arabicPeriod"/>
            </a:pPr>
            <a:r>
              <a:rPr lang="en" b="1" dirty="0"/>
              <a:t>What is the most effective way to prevent viral spread from surfaces to people?</a:t>
            </a:r>
            <a:endParaRPr b="1" dirty="0"/>
          </a:p>
          <a:p>
            <a:pPr marL="914400" lvl="1" indent="-336550" algn="l" rtl="0">
              <a:spcBef>
                <a:spcPts val="0"/>
              </a:spcBef>
              <a:spcAft>
                <a:spcPts val="0"/>
              </a:spcAft>
              <a:buSzPts val="1700"/>
              <a:buAutoNum type="alphaLcPeriod"/>
            </a:pPr>
            <a:r>
              <a:rPr lang="en" dirty="0"/>
              <a:t>Wearing a mask indoors</a:t>
            </a:r>
            <a:endParaRPr dirty="0"/>
          </a:p>
          <a:p>
            <a:pPr marL="914400" lvl="1" indent="-336550" algn="l" rtl="0">
              <a:spcBef>
                <a:spcPts val="0"/>
              </a:spcBef>
              <a:spcAft>
                <a:spcPts val="0"/>
              </a:spcAft>
              <a:buSzPts val="1700"/>
              <a:buAutoNum type="alphaLcPeriod"/>
            </a:pPr>
            <a:r>
              <a:rPr lang="en" dirty="0"/>
              <a:t>Taking antibiotics</a:t>
            </a:r>
            <a:endParaRPr dirty="0"/>
          </a:p>
          <a:p>
            <a:pPr marL="914400" lvl="1" indent="-336550" algn="l" rtl="0">
              <a:spcBef>
                <a:spcPts val="0"/>
              </a:spcBef>
              <a:spcAft>
                <a:spcPts val="0"/>
              </a:spcAft>
              <a:buSzPts val="1700"/>
              <a:buAutoNum type="alphaLcPeriod"/>
            </a:pPr>
            <a:r>
              <a:rPr lang="en" dirty="0"/>
              <a:t>Regular hand hygiene and not touching the face</a:t>
            </a:r>
            <a:endParaRPr dirty="0"/>
          </a:p>
          <a:p>
            <a:pPr marL="914400" lvl="1" indent="-336550" algn="l" rtl="0">
              <a:spcBef>
                <a:spcPts val="0"/>
              </a:spcBef>
              <a:spcAft>
                <a:spcPts val="0"/>
              </a:spcAft>
              <a:buSzPts val="1700"/>
              <a:buAutoNum type="alphaLcPeriod"/>
            </a:pPr>
            <a:r>
              <a:rPr lang="en" dirty="0"/>
              <a:t>Using mosquito nets</a:t>
            </a:r>
            <a:endParaRPr/>
          </a:p>
          <a:p>
            <a:pPr marL="577850" lvl="1" indent="0">
              <a:buNone/>
            </a:pPr>
            <a:endParaRPr lang="en" dirty="0"/>
          </a:p>
          <a:p>
            <a:pPr marL="457200" lvl="0" indent="-336550" algn="l" rtl="0">
              <a:spcBef>
                <a:spcPts val="0"/>
              </a:spcBef>
              <a:spcAft>
                <a:spcPts val="0"/>
              </a:spcAft>
              <a:buSzPts val="1700"/>
              <a:buAutoNum type="arabicPeriod"/>
            </a:pPr>
            <a:r>
              <a:rPr lang="en" b="1" dirty="0"/>
              <a:t>True or False: Proper handwashing with soap and water can remove viruses on your hands. </a:t>
            </a:r>
            <a:endParaRPr b="1" dirty="0"/>
          </a:p>
        </p:txBody>
      </p:sp>
      <p:pic>
        <p:nvPicPr>
          <p:cNvPr id="430" name="Google Shape;430;p51"/>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31" name="Google Shape;431;p51"/>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sp>
        <p:nvSpPr>
          <p:cNvPr id="437" name="Google Shape;437;p52"/>
          <p:cNvSpPr txBox="1">
            <a:spLocks noGrp="1"/>
          </p:cNvSpPr>
          <p:nvPr>
            <p:ph type="title"/>
          </p:nvPr>
        </p:nvSpPr>
        <p:spPr>
          <a:xfrm>
            <a:off x="291850" y="299038"/>
            <a:ext cx="41847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b="1">
                <a:latin typeface="Inter Tight"/>
                <a:ea typeface="Inter Tight"/>
                <a:cs typeface="Inter Tight"/>
                <a:sym typeface="Inter Tight"/>
              </a:rPr>
              <a:t>Post-test Questions:</a:t>
            </a:r>
            <a:endParaRPr sz="3100" b="1">
              <a:latin typeface="Inter Tight"/>
              <a:ea typeface="Inter Tight"/>
              <a:cs typeface="Inter Tight"/>
              <a:sym typeface="Inter Tight"/>
            </a:endParaRPr>
          </a:p>
        </p:txBody>
      </p:sp>
      <p:sp>
        <p:nvSpPr>
          <p:cNvPr id="438" name="Google Shape;438;p52"/>
          <p:cNvSpPr txBox="1">
            <a:spLocks noGrp="1"/>
          </p:cNvSpPr>
          <p:nvPr>
            <p:ph type="body" idx="1"/>
          </p:nvPr>
        </p:nvSpPr>
        <p:spPr>
          <a:xfrm>
            <a:off x="387300" y="1038525"/>
            <a:ext cx="8024400" cy="3785621"/>
          </a:xfrm>
          <a:prstGeom prst="rect">
            <a:avLst/>
          </a:prstGeom>
        </p:spPr>
        <p:txBody>
          <a:bodyPr spcFirstLastPara="1" wrap="square" lIns="91425" tIns="91425" rIns="91425" bIns="91425" anchor="t" anchorCtr="0">
            <a:spAutoFit/>
          </a:bodyPr>
          <a:lstStyle/>
          <a:p>
            <a:pPr marL="0" lvl="0" indent="457200" algn="l" rtl="0">
              <a:spcBef>
                <a:spcPts val="0"/>
              </a:spcBef>
              <a:spcAft>
                <a:spcPts val="0"/>
              </a:spcAft>
              <a:buNone/>
            </a:pPr>
            <a:r>
              <a:rPr lang="en" b="1" dirty="0"/>
              <a:t>4. Which statement is TRUE about high-touch surfaces?</a:t>
            </a:r>
            <a:endParaRPr b="1" dirty="0"/>
          </a:p>
          <a:p>
            <a:pPr marL="914400" lvl="0" indent="-336550" algn="l" rtl="0">
              <a:spcBef>
                <a:spcPts val="1200"/>
              </a:spcBef>
              <a:spcAft>
                <a:spcPts val="0"/>
              </a:spcAft>
              <a:buSzPts val="1700"/>
              <a:buAutoNum type="alphaLcPeriod"/>
            </a:pPr>
            <a:r>
              <a:rPr lang="en" dirty="0"/>
              <a:t>They are rarely involves in virus transmission</a:t>
            </a:r>
            <a:endParaRPr dirty="0"/>
          </a:p>
          <a:p>
            <a:pPr marL="914400" lvl="1" indent="-336550" algn="l" rtl="0">
              <a:spcBef>
                <a:spcPts val="0"/>
              </a:spcBef>
              <a:spcAft>
                <a:spcPts val="0"/>
              </a:spcAft>
              <a:buSzPts val="1700"/>
              <a:buAutoNum type="alphaLcPeriod"/>
            </a:pPr>
            <a:r>
              <a:rPr lang="en" dirty="0"/>
              <a:t>They include items like doorknobs, phones, and railings</a:t>
            </a:r>
            <a:endParaRPr dirty="0"/>
          </a:p>
          <a:p>
            <a:pPr marL="914400" lvl="1" indent="-336550" algn="l" rtl="0">
              <a:spcBef>
                <a:spcPts val="0"/>
              </a:spcBef>
              <a:spcAft>
                <a:spcPts val="0"/>
              </a:spcAft>
              <a:buSzPts val="1700"/>
              <a:buAutoNum type="alphaLcPeriod"/>
            </a:pPr>
            <a:r>
              <a:rPr lang="en" dirty="0"/>
              <a:t>Only medical equipment can be high-touch surfaces</a:t>
            </a:r>
            <a:endParaRPr dirty="0"/>
          </a:p>
          <a:p>
            <a:pPr marL="914400" lvl="1" indent="-336550" algn="l" rtl="0">
              <a:spcBef>
                <a:spcPts val="0"/>
              </a:spcBef>
              <a:spcAft>
                <a:spcPts val="0"/>
              </a:spcAft>
              <a:buSzPts val="1700"/>
              <a:buAutoNum type="alphaLcPeriod"/>
            </a:pPr>
            <a:r>
              <a:rPr lang="en" dirty="0"/>
              <a:t>Viruses die immediately on these surfaces.</a:t>
            </a:r>
            <a:endParaRPr/>
          </a:p>
          <a:p>
            <a:pPr marL="577850" lvl="1" indent="0">
              <a:buNone/>
            </a:pPr>
            <a:endParaRPr lang="en" dirty="0"/>
          </a:p>
          <a:p>
            <a:pPr marL="457200" lvl="0" indent="0" algn="l" rtl="0">
              <a:spcBef>
                <a:spcPts val="1200"/>
              </a:spcBef>
              <a:spcAft>
                <a:spcPts val="0"/>
              </a:spcAft>
              <a:buNone/>
            </a:pPr>
            <a:r>
              <a:rPr lang="en" b="1" dirty="0"/>
              <a:t>5. Why is understanding the basic science of viruses important for preventing outbreaks?</a:t>
            </a:r>
            <a:endParaRPr b="1" dirty="0"/>
          </a:p>
          <a:p>
            <a:pPr marL="914400" lvl="0" indent="-336550" algn="l" rtl="0">
              <a:spcBef>
                <a:spcPts val="1200"/>
              </a:spcBef>
              <a:spcAft>
                <a:spcPts val="0"/>
              </a:spcAft>
              <a:buSzPts val="1700"/>
              <a:buAutoNum type="alphaLcPeriod"/>
            </a:pPr>
            <a:r>
              <a:rPr lang="en" dirty="0"/>
              <a:t>So people can self-diagnose viral infections</a:t>
            </a:r>
            <a:endParaRPr dirty="0"/>
          </a:p>
          <a:p>
            <a:pPr marL="914400" lvl="0" indent="-336550" algn="l" rtl="0">
              <a:spcBef>
                <a:spcPts val="0"/>
              </a:spcBef>
              <a:spcAft>
                <a:spcPts val="0"/>
              </a:spcAft>
              <a:buSzPts val="1700"/>
              <a:buAutoNum type="alphaLcPeriod"/>
            </a:pPr>
            <a:r>
              <a:rPr lang="en" dirty="0"/>
              <a:t>To ensure everyone becomes immune</a:t>
            </a:r>
            <a:endParaRPr dirty="0"/>
          </a:p>
          <a:p>
            <a:pPr marL="914400" lvl="0" indent="-336550" algn="l" rtl="0">
              <a:spcBef>
                <a:spcPts val="0"/>
              </a:spcBef>
              <a:spcAft>
                <a:spcPts val="0"/>
              </a:spcAft>
              <a:buSzPts val="1700"/>
              <a:buAutoNum type="alphaLcPeriod"/>
            </a:pPr>
            <a:r>
              <a:rPr lang="en" dirty="0"/>
              <a:t>To improve personal and public health practices</a:t>
            </a:r>
            <a:endParaRPr dirty="0"/>
          </a:p>
          <a:p>
            <a:pPr marL="914400" lvl="0" indent="-336550" algn="l" rtl="0">
              <a:spcBef>
                <a:spcPts val="0"/>
              </a:spcBef>
              <a:spcAft>
                <a:spcPts val="0"/>
              </a:spcAft>
              <a:buSzPts val="1700"/>
              <a:buAutoNum type="alphaLcPeriod"/>
            </a:pPr>
            <a:r>
              <a:rPr lang="en" dirty="0"/>
              <a:t>To avoid all physical activity</a:t>
            </a:r>
            <a:endParaRPr dirty="0"/>
          </a:p>
        </p:txBody>
      </p:sp>
      <p:pic>
        <p:nvPicPr>
          <p:cNvPr id="439" name="Google Shape;439;p52"/>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40" name="Google Shape;440;p52"/>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a:spLocks noGrp="1"/>
          </p:cNvSpPr>
          <p:nvPr>
            <p:ph type="title" idx="4294967295"/>
          </p:nvPr>
        </p:nvSpPr>
        <p:spPr>
          <a:xfrm>
            <a:off x="312925" y="242950"/>
            <a:ext cx="7105200" cy="600300"/>
          </a:xfrm>
          <a:prstGeom prst="rect">
            <a:avLst/>
          </a:prstGeom>
        </p:spPr>
        <p:txBody>
          <a:bodyPr spcFirstLastPara="1" wrap="square" lIns="91425" tIns="91425" rIns="91425" bIns="91425" anchor="ctr" anchorCtr="0">
            <a:spAutoFit/>
          </a:bodyPr>
          <a:lstStyle/>
          <a:p>
            <a:pPr marL="0" lvl="0" indent="0" algn="l" rtl="0">
              <a:lnSpc>
                <a:spcPct val="115000"/>
              </a:lnSpc>
              <a:spcBef>
                <a:spcPts val="0"/>
              </a:spcBef>
              <a:spcAft>
                <a:spcPts val="1200"/>
              </a:spcAft>
              <a:buClr>
                <a:schemeClr val="accent1"/>
              </a:buClr>
              <a:buSzPts val="1100"/>
              <a:buFont typeface="Arial"/>
              <a:buNone/>
            </a:pPr>
            <a:r>
              <a:rPr lang="en" sz="2700" b="1">
                <a:solidFill>
                  <a:srgbClr val="FFFFFF"/>
                </a:solidFill>
                <a:latin typeface="Inter Tight"/>
                <a:ea typeface="Inter Tight"/>
                <a:cs typeface="Inter Tight"/>
                <a:sym typeface="Inter Tight"/>
              </a:rPr>
              <a:t>Resources and Future Training Sessions:</a:t>
            </a:r>
            <a:endParaRPr sz="3800" b="1">
              <a:solidFill>
                <a:srgbClr val="FFFFFF"/>
              </a:solidFill>
              <a:latin typeface="Inter Tight"/>
              <a:ea typeface="Inter Tight"/>
              <a:cs typeface="Inter Tight"/>
              <a:sym typeface="Inter Tight"/>
            </a:endParaRPr>
          </a:p>
        </p:txBody>
      </p:sp>
      <p:sp>
        <p:nvSpPr>
          <p:cNvPr id="446" name="Google Shape;446;p5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14</a:t>
            </a:fld>
            <a:endParaRPr/>
          </a:p>
        </p:txBody>
      </p:sp>
      <p:sp>
        <p:nvSpPr>
          <p:cNvPr id="447" name="Google Shape;447;p53"/>
          <p:cNvSpPr txBox="1">
            <a:spLocks noGrp="1"/>
          </p:cNvSpPr>
          <p:nvPr>
            <p:ph type="subTitle" idx="2"/>
          </p:nvPr>
        </p:nvSpPr>
        <p:spPr>
          <a:xfrm>
            <a:off x="426475" y="1086425"/>
            <a:ext cx="7834200" cy="493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Project Firstline on CDC</a:t>
            </a:r>
            <a:r>
              <a:rPr lang="en" sz="1500"/>
              <a:t>: https://www.cdc.gov/infectioncontrol/projectfirstline/index.html</a:t>
            </a:r>
            <a:endParaRPr sz="1500"/>
          </a:p>
          <a:p>
            <a:pPr marL="0" lvl="0" indent="0" algn="l" rtl="0">
              <a:spcBef>
                <a:spcPts val="1200"/>
              </a:spcBef>
              <a:spcAft>
                <a:spcPts val="0"/>
              </a:spcAft>
              <a:buNone/>
            </a:pPr>
            <a:r>
              <a:rPr lang="en" sz="1500" b="1"/>
              <a:t>Project Firstline on Facebook</a:t>
            </a:r>
            <a:r>
              <a:rPr lang="en" sz="1500"/>
              <a:t>: </a:t>
            </a:r>
            <a:endParaRPr sz="1500"/>
          </a:p>
          <a:p>
            <a:pPr marL="0" lvl="0" indent="0" algn="l" rtl="0">
              <a:spcBef>
                <a:spcPts val="0"/>
              </a:spcBef>
              <a:spcAft>
                <a:spcPts val="0"/>
              </a:spcAft>
              <a:buNone/>
            </a:pPr>
            <a:r>
              <a:rPr lang="en" sz="1500"/>
              <a:t>https://www.facebook.com/CDCProjectFirstline/</a:t>
            </a:r>
            <a:endParaRPr sz="1500"/>
          </a:p>
          <a:p>
            <a:pPr marL="0" lvl="0" indent="0" algn="l" rtl="0">
              <a:spcBef>
                <a:spcPts val="1200"/>
              </a:spcBef>
              <a:spcAft>
                <a:spcPts val="0"/>
              </a:spcAft>
              <a:buNone/>
            </a:pPr>
            <a:r>
              <a:rPr lang="en" sz="1500" b="1"/>
              <a:t>Twitter</a:t>
            </a:r>
            <a:r>
              <a:rPr lang="en" sz="1500"/>
              <a:t>:</a:t>
            </a:r>
            <a:endParaRPr sz="1500"/>
          </a:p>
          <a:p>
            <a:pPr marL="0" lvl="0" indent="0" algn="l" rtl="0">
              <a:spcBef>
                <a:spcPts val="0"/>
              </a:spcBef>
              <a:spcAft>
                <a:spcPts val="0"/>
              </a:spcAft>
              <a:buNone/>
            </a:pPr>
            <a:r>
              <a:rPr lang="en" sz="1500"/>
              <a:t> https://twitter.com/CDC_Firstline</a:t>
            </a:r>
            <a:endParaRPr sz="1500"/>
          </a:p>
          <a:p>
            <a:pPr marL="0" lvl="0" indent="0" algn="l" rtl="0">
              <a:spcBef>
                <a:spcPts val="1200"/>
              </a:spcBef>
              <a:spcAft>
                <a:spcPts val="0"/>
              </a:spcAft>
              <a:buNone/>
            </a:pPr>
            <a:r>
              <a:rPr lang="en" sz="1500" b="1"/>
              <a:t>Youtube</a:t>
            </a:r>
            <a:r>
              <a:rPr lang="en" sz="1500"/>
              <a:t>: https://www.youtube.com/playlist?list=PLvrp9iOILTQZQGtDnSDGViKDdRtIc13VX </a:t>
            </a:r>
            <a:endParaRPr sz="1500"/>
          </a:p>
          <a:p>
            <a:pPr marL="0" lvl="0" indent="0" algn="l" rtl="0">
              <a:spcBef>
                <a:spcPts val="1200"/>
              </a:spcBef>
              <a:spcAft>
                <a:spcPts val="0"/>
              </a:spcAft>
              <a:buNone/>
            </a:pPr>
            <a:r>
              <a:rPr lang="en" sz="1500" b="1"/>
              <a:t>To sign up for Project Firstline e-mails, click here:</a:t>
            </a:r>
            <a:r>
              <a:rPr lang="en" sz="1500"/>
              <a:t> https://tools.cdc.gov/campaignproxyservice/subscriptions.aspx?topic_id=USCDC_2104   </a:t>
            </a:r>
            <a:endParaRPr sz="1500"/>
          </a:p>
          <a:p>
            <a:pPr marL="0" lvl="0" indent="0" algn="l" rtl="0">
              <a:spcBef>
                <a:spcPts val="1200"/>
              </a:spcBef>
              <a:spcAft>
                <a:spcPts val="0"/>
              </a:spcAft>
              <a:buNone/>
            </a:pPr>
            <a:endParaRPr sz="1100" b="1"/>
          </a:p>
          <a:p>
            <a:pPr marL="0" lvl="0" indent="0" algn="l" rtl="0">
              <a:spcBef>
                <a:spcPts val="1200"/>
              </a:spcBef>
              <a:spcAft>
                <a:spcPts val="0"/>
              </a:spcAft>
              <a:buNone/>
            </a:pPr>
            <a:endParaRPr sz="1100" b="1"/>
          </a:p>
          <a:p>
            <a:pPr marL="0" lvl="0" indent="0" algn="l" rtl="0">
              <a:spcBef>
                <a:spcPts val="1200"/>
              </a:spcBef>
              <a:spcAft>
                <a:spcPts val="1200"/>
              </a:spcAft>
              <a:buNone/>
            </a:pPr>
            <a:endParaRPr sz="1100" b="1"/>
          </a:p>
        </p:txBody>
      </p:sp>
      <p:pic>
        <p:nvPicPr>
          <p:cNvPr id="448" name="Google Shape;448;p53"/>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49" name="Google Shape;449;p53"/>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4"/>
          <p:cNvSpPr txBox="1">
            <a:spLocks noGrp="1"/>
          </p:cNvSpPr>
          <p:nvPr>
            <p:ph type="title" idx="4294967295"/>
          </p:nvPr>
        </p:nvSpPr>
        <p:spPr>
          <a:xfrm>
            <a:off x="2115600" y="347375"/>
            <a:ext cx="4912800" cy="615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a:t>Thank you to our partners:</a:t>
            </a:r>
            <a:endParaRPr/>
          </a:p>
        </p:txBody>
      </p:sp>
      <p:pic>
        <p:nvPicPr>
          <p:cNvPr id="455" name="Google Shape;455;p54"/>
          <p:cNvPicPr preferRelativeResize="0"/>
          <p:nvPr/>
        </p:nvPicPr>
        <p:blipFill>
          <a:blip r:embed="rId3">
            <a:alphaModFix/>
          </a:blip>
          <a:stretch>
            <a:fillRect/>
          </a:stretch>
        </p:blipFill>
        <p:spPr>
          <a:xfrm>
            <a:off x="915637" y="1263212"/>
            <a:ext cx="2905826" cy="1300800"/>
          </a:xfrm>
          <a:prstGeom prst="rect">
            <a:avLst/>
          </a:prstGeom>
          <a:noFill/>
          <a:ln>
            <a:noFill/>
          </a:ln>
        </p:spPr>
      </p:pic>
      <p:pic>
        <p:nvPicPr>
          <p:cNvPr id="456" name="Google Shape;456;p54"/>
          <p:cNvPicPr preferRelativeResize="0"/>
          <p:nvPr/>
        </p:nvPicPr>
        <p:blipFill>
          <a:blip r:embed="rId4">
            <a:alphaModFix/>
          </a:blip>
          <a:stretch>
            <a:fillRect/>
          </a:stretch>
        </p:blipFill>
        <p:spPr>
          <a:xfrm>
            <a:off x="1009525" y="2864275"/>
            <a:ext cx="2606575" cy="1595225"/>
          </a:xfrm>
          <a:prstGeom prst="rect">
            <a:avLst/>
          </a:prstGeom>
          <a:noFill/>
          <a:ln>
            <a:noFill/>
          </a:ln>
        </p:spPr>
      </p:pic>
      <p:pic>
        <p:nvPicPr>
          <p:cNvPr id="457" name="Google Shape;457;p54"/>
          <p:cNvPicPr preferRelativeResize="0"/>
          <p:nvPr/>
        </p:nvPicPr>
        <p:blipFill>
          <a:blip r:embed="rId5">
            <a:alphaModFix/>
          </a:blip>
          <a:stretch>
            <a:fillRect/>
          </a:stretch>
        </p:blipFill>
        <p:spPr>
          <a:xfrm>
            <a:off x="4920948" y="1683953"/>
            <a:ext cx="3462900" cy="664345"/>
          </a:xfrm>
          <a:prstGeom prst="rect">
            <a:avLst/>
          </a:prstGeom>
          <a:noFill/>
          <a:ln>
            <a:noFill/>
          </a:ln>
        </p:spPr>
      </p:pic>
      <p:pic>
        <p:nvPicPr>
          <p:cNvPr id="458" name="Google Shape;458;p54"/>
          <p:cNvPicPr preferRelativeResize="0"/>
          <p:nvPr/>
        </p:nvPicPr>
        <p:blipFill rotWithShape="1">
          <a:blip r:embed="rId6">
            <a:alphaModFix/>
          </a:blip>
          <a:srcRect l="21819" r="21858"/>
          <a:stretch/>
        </p:blipFill>
        <p:spPr>
          <a:xfrm>
            <a:off x="5674600" y="2677500"/>
            <a:ext cx="1783800" cy="1782001"/>
          </a:xfrm>
          <a:prstGeom prst="rect">
            <a:avLst/>
          </a:prstGeom>
          <a:noFill/>
          <a:ln>
            <a:noFill/>
          </a:ln>
        </p:spPr>
      </p:pic>
      <p:pic>
        <p:nvPicPr>
          <p:cNvPr id="459" name="Google Shape;459;p54"/>
          <p:cNvPicPr preferRelativeResize="0"/>
          <p:nvPr/>
        </p:nvPicPr>
        <p:blipFill>
          <a:blip r:embed="rId7">
            <a:alphaModFix/>
          </a:blip>
          <a:stretch>
            <a:fillRect/>
          </a:stretch>
        </p:blipFill>
        <p:spPr>
          <a:xfrm>
            <a:off x="8495049" y="56500"/>
            <a:ext cx="593024" cy="5926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solidFill>
                  <a:schemeClr val="dk1"/>
                </a:solidFill>
              </a:rPr>
              <a:t>16</a:t>
            </a:fld>
            <a:endParaRPr>
              <a:solidFill>
                <a:schemeClr val="dk1"/>
              </a:solidFill>
            </a:endParaRPr>
          </a:p>
        </p:txBody>
      </p:sp>
      <p:sp>
        <p:nvSpPr>
          <p:cNvPr id="465" name="Google Shape;465;p55"/>
          <p:cNvSpPr txBox="1">
            <a:spLocks noGrp="1"/>
          </p:cNvSpPr>
          <p:nvPr>
            <p:ph type="title" idx="4294967295"/>
          </p:nvPr>
        </p:nvSpPr>
        <p:spPr>
          <a:xfrm>
            <a:off x="156700" y="1684375"/>
            <a:ext cx="41847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Inter Tight"/>
                <a:ea typeface="Inter Tight"/>
                <a:cs typeface="Inter Tight"/>
                <a:sym typeface="Inter Tight"/>
              </a:rPr>
              <a:t>Thank you for your time!</a:t>
            </a:r>
            <a:endParaRPr b="1">
              <a:latin typeface="Inter Tight"/>
              <a:ea typeface="Inter Tight"/>
              <a:cs typeface="Inter Tight"/>
              <a:sym typeface="Inter Tight"/>
            </a:endParaRPr>
          </a:p>
        </p:txBody>
      </p:sp>
      <p:sp>
        <p:nvSpPr>
          <p:cNvPr id="466" name="Google Shape;466;p55"/>
          <p:cNvSpPr txBox="1"/>
          <p:nvPr/>
        </p:nvSpPr>
        <p:spPr>
          <a:xfrm>
            <a:off x="301000" y="2723975"/>
            <a:ext cx="3609900" cy="10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137C3F"/>
                </a:solidFill>
                <a:latin typeface="Inter Tight"/>
                <a:ea typeface="Inter Tight"/>
                <a:cs typeface="Inter Tight"/>
                <a:sym typeface="Inter Tight"/>
              </a:rPr>
              <a:t>Your feedback is important! Please complete a feedback form prior to leaving.</a:t>
            </a:r>
            <a:endParaRPr sz="1900">
              <a:solidFill>
                <a:srgbClr val="137C3F"/>
              </a:solidFill>
              <a:latin typeface="Inter Tight"/>
              <a:ea typeface="Inter Tight"/>
              <a:cs typeface="Inter Tight"/>
              <a:sym typeface="Inter Tight"/>
            </a:endParaRPr>
          </a:p>
          <a:p>
            <a:pPr marL="0" lvl="0" indent="0" algn="l" rtl="0">
              <a:spcBef>
                <a:spcPts val="0"/>
              </a:spcBef>
              <a:spcAft>
                <a:spcPts val="0"/>
              </a:spcAft>
              <a:buNone/>
            </a:pPr>
            <a:endParaRPr sz="1900">
              <a:solidFill>
                <a:srgbClr val="137C3F"/>
              </a:solidFill>
              <a:latin typeface="Inter Tight"/>
              <a:ea typeface="Inter Tight"/>
              <a:cs typeface="Inter Tight"/>
              <a:sym typeface="Inter Tight"/>
            </a:endParaRPr>
          </a:p>
          <a:p>
            <a:pPr marL="0" lvl="0" indent="0" algn="l" rtl="0">
              <a:spcBef>
                <a:spcPts val="0"/>
              </a:spcBef>
              <a:spcAft>
                <a:spcPts val="0"/>
              </a:spcAft>
              <a:buClr>
                <a:schemeClr val="accent1"/>
              </a:buClr>
              <a:buSzPts val="1100"/>
              <a:buFont typeface="Arial"/>
              <a:buNone/>
            </a:pPr>
            <a:r>
              <a:rPr lang="en" sz="1700" b="1">
                <a:solidFill>
                  <a:schemeClr val="dk1"/>
                </a:solidFill>
                <a:latin typeface="Inter Tight"/>
                <a:ea typeface="Inter Tight"/>
                <a:cs typeface="Inter Tight"/>
                <a:sym typeface="Inter Tight"/>
              </a:rPr>
              <a:t>Presenter:</a:t>
            </a:r>
            <a:r>
              <a:rPr lang="en" sz="1700">
                <a:solidFill>
                  <a:schemeClr val="dk1"/>
                </a:solidFill>
                <a:latin typeface="Inter Tight"/>
                <a:ea typeface="Inter Tight"/>
                <a:cs typeface="Inter Tight"/>
                <a:sym typeface="Inter Tight"/>
              </a:rPr>
              <a:t> Elise Mancini, BS</a:t>
            </a:r>
            <a:endParaRPr sz="1900">
              <a:solidFill>
                <a:srgbClr val="137C3F"/>
              </a:solidFill>
              <a:latin typeface="Inter Tight"/>
              <a:ea typeface="Inter Tight"/>
              <a:cs typeface="Inter Tight"/>
              <a:sym typeface="Inter Tight"/>
            </a:endParaRPr>
          </a:p>
        </p:txBody>
      </p:sp>
      <p:sp>
        <p:nvSpPr>
          <p:cNvPr id="467" name="Google Shape;467;p55"/>
          <p:cNvSpPr txBox="1">
            <a:spLocks noGrp="1"/>
          </p:cNvSpPr>
          <p:nvPr>
            <p:ph type="body" idx="2"/>
          </p:nvPr>
        </p:nvSpPr>
        <p:spPr>
          <a:xfrm>
            <a:off x="6169966" y="3148225"/>
            <a:ext cx="2916550" cy="1908600"/>
          </a:xfrm>
          <a:prstGeom prst="rect">
            <a:avLst/>
          </a:prstGeom>
        </p:spPr>
        <p:txBody>
          <a:bodyPr spcFirstLastPara="1" wrap="square" lIns="91425" tIns="91425" rIns="91425" bIns="91425" anchor="ctr" anchorCtr="0">
            <a:spAutoFit/>
          </a:bodyPr>
          <a:lstStyle/>
          <a:p>
            <a:pPr marL="0" lvl="0" indent="0" algn="r" rtl="0">
              <a:spcBef>
                <a:spcPts val="0"/>
              </a:spcBef>
              <a:spcAft>
                <a:spcPts val="0"/>
              </a:spcAft>
              <a:buNone/>
            </a:pPr>
            <a:r>
              <a:rPr lang="en" sz="1400" b="1"/>
              <a:t>Additional Questions or Comments can be referred to:</a:t>
            </a:r>
            <a:endParaRPr sz="1400" b="1"/>
          </a:p>
          <a:p>
            <a:pPr marL="0" lvl="0" indent="0" algn="r" rtl="0">
              <a:spcBef>
                <a:spcPts val="0"/>
              </a:spcBef>
              <a:spcAft>
                <a:spcPts val="0"/>
              </a:spcAft>
              <a:buNone/>
            </a:pPr>
            <a:endParaRPr sz="1400" b="1"/>
          </a:p>
          <a:p>
            <a:pPr marL="0" lvl="0" indent="0" algn="r" rtl="0">
              <a:spcBef>
                <a:spcPts val="0"/>
              </a:spcBef>
              <a:spcAft>
                <a:spcPts val="0"/>
              </a:spcAft>
              <a:buClr>
                <a:schemeClr val="accent1"/>
              </a:buClr>
              <a:buSzPts val="1100"/>
              <a:buFont typeface="Arial"/>
              <a:buNone/>
            </a:pPr>
            <a:r>
              <a:rPr lang="en" sz="1400"/>
              <a:t>Hannah Plumley, MPH, CIC</a:t>
            </a:r>
            <a:endParaRPr sz="1400"/>
          </a:p>
          <a:p>
            <a:pPr marL="0" lvl="0" indent="0" algn="r" rtl="0">
              <a:spcBef>
                <a:spcPts val="0"/>
              </a:spcBef>
              <a:spcAft>
                <a:spcPts val="0"/>
              </a:spcAft>
              <a:buClr>
                <a:schemeClr val="accent1"/>
              </a:buClr>
              <a:buSzPts val="1100"/>
              <a:buFont typeface="Arial"/>
              <a:buNone/>
            </a:pPr>
            <a:r>
              <a:rPr lang="en" sz="1400"/>
              <a:t>Epidemiologist</a:t>
            </a:r>
            <a:endParaRPr sz="1400"/>
          </a:p>
          <a:p>
            <a:pPr marL="0" lvl="0" indent="0" algn="r" rtl="0">
              <a:spcBef>
                <a:spcPts val="0"/>
              </a:spcBef>
              <a:spcAft>
                <a:spcPts val="0"/>
              </a:spcAft>
              <a:buNone/>
            </a:pPr>
            <a:r>
              <a:rPr lang="en" sz="1400"/>
              <a:t>Hancock Public Health</a:t>
            </a:r>
            <a:endParaRPr sz="1400"/>
          </a:p>
          <a:p>
            <a:pPr marL="0" lvl="0" indent="0" algn="r" rtl="0">
              <a:spcBef>
                <a:spcPts val="0"/>
              </a:spcBef>
              <a:spcAft>
                <a:spcPts val="0"/>
              </a:spcAft>
              <a:buNone/>
            </a:pPr>
            <a:r>
              <a:rPr lang="en" sz="1400"/>
              <a:t>hplumley@hancockph.com</a:t>
            </a:r>
            <a:endParaRPr sz="1400"/>
          </a:p>
          <a:p>
            <a:pPr marL="0" lvl="0" indent="0" algn="r" rtl="0">
              <a:spcBef>
                <a:spcPts val="0"/>
              </a:spcBef>
              <a:spcAft>
                <a:spcPts val="0"/>
              </a:spcAft>
              <a:buClr>
                <a:schemeClr val="accent1"/>
              </a:buClr>
              <a:buSzPts val="1100"/>
              <a:buFont typeface="Arial"/>
              <a:buNone/>
            </a:pPr>
            <a:r>
              <a:rPr lang="en" sz="1400"/>
              <a:t>567-250-5185</a:t>
            </a:r>
            <a:endParaRPr sz="1400"/>
          </a:p>
        </p:txBody>
      </p:sp>
      <p:sp>
        <p:nvSpPr>
          <p:cNvPr id="468" name="Google Shape;468;p55"/>
          <p:cNvSpPr txBox="1">
            <a:spLocks noGrp="1"/>
          </p:cNvSpPr>
          <p:nvPr>
            <p:ph type="title" idx="4294967295"/>
          </p:nvPr>
        </p:nvSpPr>
        <p:spPr>
          <a:xfrm>
            <a:off x="156700" y="562625"/>
            <a:ext cx="41847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latin typeface="Inter Tight"/>
                <a:ea typeface="Inter Tight"/>
                <a:cs typeface="Inter Tight"/>
                <a:sym typeface="Inter Tight"/>
              </a:rPr>
              <a:t>Questions?</a:t>
            </a:r>
            <a:endParaRPr sz="4200" b="1">
              <a:latin typeface="Inter Tight"/>
              <a:ea typeface="Inter Tight"/>
              <a:cs typeface="Inter Tight"/>
              <a:sym typeface="Inter Tight"/>
            </a:endParaRPr>
          </a:p>
        </p:txBody>
      </p:sp>
      <p:pic>
        <p:nvPicPr>
          <p:cNvPr id="469" name="Google Shape;469;p55"/>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70" name="Google Shape;470;p55"/>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333925" y="544250"/>
            <a:ext cx="30399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Agenda</a:t>
            </a:r>
            <a:endParaRPr/>
          </a:p>
        </p:txBody>
      </p:sp>
      <p:sp>
        <p:nvSpPr>
          <p:cNvPr id="328" name="Google Shape;328;p41"/>
          <p:cNvSpPr txBox="1">
            <a:spLocks noGrp="1"/>
          </p:cNvSpPr>
          <p:nvPr>
            <p:ph type="subTitle" idx="3"/>
          </p:nvPr>
        </p:nvSpPr>
        <p:spPr>
          <a:xfrm>
            <a:off x="842151" y="1875512"/>
            <a:ext cx="3234300" cy="506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sz="2200" b="1"/>
              <a:t>Introduction</a:t>
            </a:r>
            <a:endParaRPr sz="2200" b="1"/>
          </a:p>
        </p:txBody>
      </p:sp>
      <p:sp>
        <p:nvSpPr>
          <p:cNvPr id="329" name="Google Shape;329;p41"/>
          <p:cNvSpPr txBox="1">
            <a:spLocks noGrp="1"/>
          </p:cNvSpPr>
          <p:nvPr>
            <p:ph type="subTitle" idx="4"/>
          </p:nvPr>
        </p:nvSpPr>
        <p:spPr>
          <a:xfrm>
            <a:off x="842151" y="2677231"/>
            <a:ext cx="3234300" cy="506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sz="2200" b="1"/>
              <a:t>Pre-test</a:t>
            </a:r>
            <a:endParaRPr sz="2200" b="1"/>
          </a:p>
        </p:txBody>
      </p:sp>
      <p:sp>
        <p:nvSpPr>
          <p:cNvPr id="330" name="Google Shape;330;p41"/>
          <p:cNvSpPr txBox="1">
            <a:spLocks noGrp="1"/>
          </p:cNvSpPr>
          <p:nvPr>
            <p:ph type="subTitle" idx="5"/>
          </p:nvPr>
        </p:nvSpPr>
        <p:spPr>
          <a:xfrm>
            <a:off x="842151" y="3421524"/>
            <a:ext cx="3234300" cy="828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sz="2200" b="1"/>
              <a:t>The Basic Science of Viruses</a:t>
            </a:r>
            <a:endParaRPr sz="2200" b="1"/>
          </a:p>
        </p:txBody>
      </p:sp>
      <p:sp>
        <p:nvSpPr>
          <p:cNvPr id="331" name="Google Shape;331;p41"/>
          <p:cNvSpPr txBox="1">
            <a:spLocks noGrp="1"/>
          </p:cNvSpPr>
          <p:nvPr>
            <p:ph type="subTitle" idx="6"/>
          </p:nvPr>
        </p:nvSpPr>
        <p:spPr>
          <a:xfrm>
            <a:off x="5175001" y="1875500"/>
            <a:ext cx="3234300" cy="1149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sz="2200" b="1"/>
              <a:t>How Viruses Spread From Surfaces to People</a:t>
            </a:r>
            <a:endParaRPr sz="2200" b="1"/>
          </a:p>
        </p:txBody>
      </p:sp>
      <p:sp>
        <p:nvSpPr>
          <p:cNvPr id="332" name="Google Shape;332;p41"/>
          <p:cNvSpPr txBox="1">
            <a:spLocks noGrp="1"/>
          </p:cNvSpPr>
          <p:nvPr>
            <p:ph type="subTitle" idx="13"/>
          </p:nvPr>
        </p:nvSpPr>
        <p:spPr>
          <a:xfrm>
            <a:off x="5175001" y="3056899"/>
            <a:ext cx="3234300" cy="506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200" b="1"/>
              <a:t>Post-test</a:t>
            </a:r>
            <a:endParaRPr sz="2200" b="1"/>
          </a:p>
        </p:txBody>
      </p:sp>
      <p:sp>
        <p:nvSpPr>
          <p:cNvPr id="334" name="Google Shape;334;p41"/>
          <p:cNvSpPr txBox="1"/>
          <p:nvPr/>
        </p:nvSpPr>
        <p:spPr>
          <a:xfrm>
            <a:off x="365450" y="2645736"/>
            <a:ext cx="476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latin typeface="Inter Tight SemiBold"/>
                <a:ea typeface="Inter Tight SemiBold"/>
                <a:cs typeface="Inter Tight SemiBold"/>
                <a:sym typeface="Inter Tight SemiBold"/>
              </a:rPr>
              <a:t>2. </a:t>
            </a:r>
            <a:endParaRPr sz="2500">
              <a:solidFill>
                <a:schemeClr val="dk2"/>
              </a:solidFill>
              <a:latin typeface="Inter Tight SemiBold"/>
              <a:ea typeface="Inter Tight SemiBold"/>
              <a:cs typeface="Inter Tight SemiBold"/>
              <a:sym typeface="Inter Tight SemiBold"/>
            </a:endParaRPr>
          </a:p>
        </p:txBody>
      </p:sp>
      <p:sp>
        <p:nvSpPr>
          <p:cNvPr id="335" name="Google Shape;335;p41"/>
          <p:cNvSpPr txBox="1"/>
          <p:nvPr/>
        </p:nvSpPr>
        <p:spPr>
          <a:xfrm>
            <a:off x="365450" y="3405779"/>
            <a:ext cx="476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latin typeface="Inter Tight SemiBold"/>
                <a:ea typeface="Inter Tight SemiBold"/>
                <a:cs typeface="Inter Tight SemiBold"/>
                <a:sym typeface="Inter Tight SemiBold"/>
              </a:rPr>
              <a:t>3.</a:t>
            </a:r>
            <a:endParaRPr sz="2500">
              <a:solidFill>
                <a:schemeClr val="dk2"/>
              </a:solidFill>
              <a:latin typeface="Inter Tight SemiBold"/>
              <a:ea typeface="Inter Tight SemiBold"/>
              <a:cs typeface="Inter Tight SemiBold"/>
              <a:sym typeface="Inter Tight SemiBold"/>
            </a:endParaRPr>
          </a:p>
        </p:txBody>
      </p:sp>
      <p:sp>
        <p:nvSpPr>
          <p:cNvPr id="336" name="Google Shape;336;p41"/>
          <p:cNvSpPr txBox="1"/>
          <p:nvPr/>
        </p:nvSpPr>
        <p:spPr>
          <a:xfrm>
            <a:off x="4620375" y="1844000"/>
            <a:ext cx="476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latin typeface="Inter Tight SemiBold"/>
                <a:ea typeface="Inter Tight SemiBold"/>
                <a:cs typeface="Inter Tight SemiBold"/>
                <a:sym typeface="Inter Tight SemiBold"/>
              </a:rPr>
              <a:t>4.</a:t>
            </a:r>
            <a:endParaRPr sz="2500">
              <a:solidFill>
                <a:schemeClr val="dk2"/>
              </a:solidFill>
              <a:latin typeface="Inter Tight SemiBold"/>
              <a:ea typeface="Inter Tight SemiBold"/>
              <a:cs typeface="Inter Tight SemiBold"/>
              <a:sym typeface="Inter Tight SemiBold"/>
            </a:endParaRPr>
          </a:p>
        </p:txBody>
      </p:sp>
      <p:sp>
        <p:nvSpPr>
          <p:cNvPr id="337" name="Google Shape;337;p41"/>
          <p:cNvSpPr txBox="1"/>
          <p:nvPr/>
        </p:nvSpPr>
        <p:spPr>
          <a:xfrm>
            <a:off x="4620375" y="3025393"/>
            <a:ext cx="476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latin typeface="Inter Tight SemiBold"/>
                <a:ea typeface="Inter Tight SemiBold"/>
                <a:cs typeface="Inter Tight SemiBold"/>
                <a:sym typeface="Inter Tight SemiBold"/>
              </a:rPr>
              <a:t>5.</a:t>
            </a:r>
            <a:endParaRPr sz="2500">
              <a:solidFill>
                <a:schemeClr val="dk2"/>
              </a:solidFill>
              <a:latin typeface="Inter Tight SemiBold"/>
              <a:ea typeface="Inter Tight SemiBold"/>
              <a:cs typeface="Inter Tight SemiBold"/>
              <a:sym typeface="Inter Tight SemiBold"/>
            </a:endParaRPr>
          </a:p>
        </p:txBody>
      </p:sp>
      <p:pic>
        <p:nvPicPr>
          <p:cNvPr id="338" name="Google Shape;338;p41"/>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339" name="Google Shape;339;p41"/>
          <p:cNvPicPr preferRelativeResize="0"/>
          <p:nvPr/>
        </p:nvPicPr>
        <p:blipFill>
          <a:blip r:embed="rId4">
            <a:alphaModFix/>
          </a:blip>
          <a:stretch>
            <a:fillRect/>
          </a:stretch>
        </p:blipFill>
        <p:spPr>
          <a:xfrm>
            <a:off x="7120937" y="56500"/>
            <a:ext cx="1323963" cy="592675"/>
          </a:xfrm>
          <a:prstGeom prst="rect">
            <a:avLst/>
          </a:prstGeom>
          <a:noFill/>
          <a:ln>
            <a:noFill/>
          </a:ln>
        </p:spPr>
      </p:pic>
      <p:sp>
        <p:nvSpPr>
          <p:cNvPr id="2" name="Google Shape;334;p41">
            <a:extLst>
              <a:ext uri="{FF2B5EF4-FFF2-40B4-BE49-F238E27FC236}">
                <a16:creationId xmlns:a16="http://schemas.microsoft.com/office/drawing/2014/main" id="{6D271E30-FBCF-F474-87B9-179012E77259}"/>
              </a:ext>
            </a:extLst>
          </p:cNvPr>
          <p:cNvSpPr txBox="1"/>
          <p:nvPr/>
        </p:nvSpPr>
        <p:spPr>
          <a:xfrm>
            <a:off x="365450" y="1809653"/>
            <a:ext cx="476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solidFill>
                  <a:schemeClr val="dk2"/>
                </a:solidFill>
                <a:latin typeface="Inter Tight SemiBold"/>
                <a:ea typeface="Inter Tight SemiBold"/>
                <a:cs typeface="Inter Tight SemiBold"/>
                <a:sym typeface="Inter Tight SemiBold"/>
              </a:rPr>
              <a:t>1. </a:t>
            </a:r>
            <a:endParaRPr sz="2500" dirty="0">
              <a:solidFill>
                <a:schemeClr val="dk2"/>
              </a:solidFill>
              <a:latin typeface="Inter Tight SemiBold"/>
              <a:ea typeface="Inter Tight SemiBold"/>
              <a:cs typeface="Inter Tight SemiBold"/>
              <a:sym typeface="Inter Tigh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
        <p:nvSpPr>
          <p:cNvPr id="345" name="Google Shape;345;p42"/>
          <p:cNvSpPr txBox="1">
            <a:spLocks noGrp="1"/>
          </p:cNvSpPr>
          <p:nvPr>
            <p:ph type="title"/>
          </p:nvPr>
        </p:nvSpPr>
        <p:spPr>
          <a:xfrm>
            <a:off x="160150" y="205550"/>
            <a:ext cx="8622600" cy="96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Inter Tight"/>
                <a:ea typeface="Inter Tight"/>
                <a:cs typeface="Inter Tight"/>
                <a:sym typeface="Inter Tight"/>
              </a:rPr>
              <a:t>Introduction: What is Project Firstline? </a:t>
            </a:r>
            <a:endParaRPr b="1">
              <a:latin typeface="Inter Tight"/>
              <a:ea typeface="Inter Tight"/>
              <a:cs typeface="Inter Tight"/>
              <a:sym typeface="Inter Tight"/>
            </a:endParaRPr>
          </a:p>
        </p:txBody>
      </p:sp>
      <p:sp>
        <p:nvSpPr>
          <p:cNvPr id="346" name="Google Shape;346;p42"/>
          <p:cNvSpPr txBox="1">
            <a:spLocks noGrp="1"/>
          </p:cNvSpPr>
          <p:nvPr>
            <p:ph type="body" idx="1"/>
          </p:nvPr>
        </p:nvSpPr>
        <p:spPr>
          <a:xfrm>
            <a:off x="160150" y="1166150"/>
            <a:ext cx="5843100" cy="34170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A training and education nation training collaborative initiative that was designed by the CDC to help frontline healthcare workers understand and apply infection control principles.</a:t>
            </a:r>
            <a:endParaRPr sz="1800"/>
          </a:p>
          <a:p>
            <a:pPr marL="0" lvl="0" indent="0" algn="l" rtl="0">
              <a:spcBef>
                <a:spcPts val="1200"/>
              </a:spcBef>
              <a:spcAft>
                <a:spcPts val="0"/>
              </a:spcAft>
              <a:buNone/>
            </a:pPr>
            <a:endParaRPr sz="1800"/>
          </a:p>
          <a:p>
            <a:pPr marL="457200" lvl="0" indent="-342900" algn="l" rtl="0">
              <a:spcBef>
                <a:spcPts val="1200"/>
              </a:spcBef>
              <a:spcAft>
                <a:spcPts val="0"/>
              </a:spcAft>
              <a:buSzPts val="1800"/>
              <a:buChar char="➔"/>
            </a:pPr>
            <a:r>
              <a:rPr lang="en" sz="1800"/>
              <a:t>The goal of Project Firstline is to make sure you have the infection control knowledge that you need and deserve to keep yourself, your patients, your colleagues, and your family safe.</a:t>
            </a:r>
            <a:endParaRPr sz="1800"/>
          </a:p>
          <a:p>
            <a:pPr marL="0" lvl="0" indent="0" algn="l" rtl="0">
              <a:spcBef>
                <a:spcPts val="1200"/>
              </a:spcBef>
              <a:spcAft>
                <a:spcPts val="1200"/>
              </a:spcAft>
              <a:buNone/>
            </a:pPr>
            <a:endParaRPr sz="1800"/>
          </a:p>
        </p:txBody>
      </p:sp>
      <p:pic>
        <p:nvPicPr>
          <p:cNvPr id="347" name="Google Shape;347;p42"/>
          <p:cNvPicPr preferRelativeResize="0"/>
          <p:nvPr/>
        </p:nvPicPr>
        <p:blipFill>
          <a:blip r:embed="rId3">
            <a:alphaModFix/>
          </a:blip>
          <a:stretch>
            <a:fillRect/>
          </a:stretch>
        </p:blipFill>
        <p:spPr>
          <a:xfrm>
            <a:off x="6514575" y="1290963"/>
            <a:ext cx="2192625" cy="2561575"/>
          </a:xfrm>
          <a:prstGeom prst="rect">
            <a:avLst/>
          </a:prstGeom>
          <a:noFill/>
          <a:ln>
            <a:noFill/>
          </a:ln>
        </p:spPr>
      </p:pic>
      <p:pic>
        <p:nvPicPr>
          <p:cNvPr id="348" name="Google Shape;348;p42"/>
          <p:cNvPicPr preferRelativeResize="0"/>
          <p:nvPr/>
        </p:nvPicPr>
        <p:blipFill>
          <a:blip r:embed="rId4">
            <a:alphaModFix/>
          </a:blip>
          <a:stretch>
            <a:fillRect/>
          </a:stretch>
        </p:blipFill>
        <p:spPr>
          <a:xfrm>
            <a:off x="8495049" y="56500"/>
            <a:ext cx="593024" cy="592677"/>
          </a:xfrm>
          <a:prstGeom prst="rect">
            <a:avLst/>
          </a:prstGeom>
          <a:noFill/>
          <a:ln>
            <a:noFill/>
          </a:ln>
        </p:spPr>
      </p:pic>
      <p:pic>
        <p:nvPicPr>
          <p:cNvPr id="349" name="Google Shape;349;p42"/>
          <p:cNvPicPr preferRelativeResize="0"/>
          <p:nvPr/>
        </p:nvPicPr>
        <p:blipFill>
          <a:blip r:embed="rId5">
            <a:alphaModFix/>
          </a:blip>
          <a:stretch>
            <a:fillRect/>
          </a:stretch>
        </p:blipFill>
        <p:spPr>
          <a:xfrm>
            <a:off x="7120937" y="56500"/>
            <a:ext cx="1323963" cy="59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4</a:t>
            </a:fld>
            <a:endParaRPr/>
          </a:p>
        </p:txBody>
      </p:sp>
      <p:sp>
        <p:nvSpPr>
          <p:cNvPr id="355" name="Google Shape;355;p43"/>
          <p:cNvSpPr txBox="1">
            <a:spLocks noGrp="1"/>
          </p:cNvSpPr>
          <p:nvPr>
            <p:ph type="body" idx="1"/>
          </p:nvPr>
        </p:nvSpPr>
        <p:spPr>
          <a:xfrm>
            <a:off x="262200" y="909450"/>
            <a:ext cx="8619600" cy="3847177"/>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AutoNum type="arabicPeriod"/>
            </a:pPr>
            <a:r>
              <a:rPr lang="en" b="1" dirty="0"/>
              <a:t>What is a virus?</a:t>
            </a:r>
            <a:endParaRPr lang="en-US" b="1"/>
          </a:p>
          <a:p>
            <a:pPr marL="914400" lvl="1" indent="-342900" algn="l" rtl="0">
              <a:spcBef>
                <a:spcPts val="0"/>
              </a:spcBef>
              <a:spcAft>
                <a:spcPts val="0"/>
              </a:spcAft>
              <a:buSzPts val="1800"/>
              <a:buAutoNum type="alphaLcPeriod"/>
            </a:pPr>
            <a:r>
              <a:rPr lang="en" dirty="0"/>
              <a:t>A living organism that reproduces independently</a:t>
            </a:r>
            <a:endParaRPr/>
          </a:p>
          <a:p>
            <a:pPr marL="914400" lvl="1" indent="-342900" algn="l" rtl="0">
              <a:spcBef>
                <a:spcPts val="0"/>
              </a:spcBef>
              <a:spcAft>
                <a:spcPts val="0"/>
              </a:spcAft>
              <a:buSzPts val="1800"/>
              <a:buAutoNum type="alphaLcPeriod"/>
            </a:pPr>
            <a:r>
              <a:rPr lang="en" dirty="0"/>
              <a:t>A type of bacteria</a:t>
            </a:r>
            <a:endParaRPr/>
          </a:p>
          <a:p>
            <a:pPr marL="914400" lvl="1" indent="-342900" algn="l" rtl="0">
              <a:spcBef>
                <a:spcPts val="0"/>
              </a:spcBef>
              <a:spcAft>
                <a:spcPts val="0"/>
              </a:spcAft>
              <a:buSzPts val="1800"/>
              <a:buAutoNum type="alphaLcPeriod"/>
            </a:pPr>
            <a:r>
              <a:rPr lang="en" dirty="0"/>
              <a:t>A microscopic infectious agent that needs a host to reproduce</a:t>
            </a:r>
            <a:endParaRPr/>
          </a:p>
          <a:p>
            <a:pPr marL="914400" lvl="1" indent="-342900" algn="l" rtl="0">
              <a:spcBef>
                <a:spcPts val="0"/>
              </a:spcBef>
              <a:spcAft>
                <a:spcPts val="0"/>
              </a:spcAft>
              <a:buSzPts val="1800"/>
              <a:buAutoNum type="alphaLcPeriod"/>
            </a:pPr>
            <a:r>
              <a:rPr lang="en" dirty="0"/>
              <a:t>A harmless particle in the air</a:t>
            </a:r>
          </a:p>
          <a:p>
            <a:pPr marL="571500" lvl="1" indent="0">
              <a:buSzPts val="1800"/>
              <a:buNone/>
            </a:pPr>
            <a:endParaRPr lang="en" dirty="0"/>
          </a:p>
          <a:p>
            <a:pPr marL="457200" lvl="0" indent="-342900" algn="l" rtl="0">
              <a:spcBef>
                <a:spcPts val="0"/>
              </a:spcBef>
              <a:spcAft>
                <a:spcPts val="0"/>
              </a:spcAft>
              <a:buSzPts val="1800"/>
              <a:buAutoNum type="arabicPeriod"/>
            </a:pPr>
            <a:r>
              <a:rPr lang="en" b="1" dirty="0"/>
              <a:t>Which of the following is a primary way viruses spread from surfaces to people?</a:t>
            </a:r>
            <a:endParaRPr b="1"/>
          </a:p>
          <a:p>
            <a:pPr marL="914400" lvl="1" indent="-342900" algn="l" rtl="0">
              <a:spcBef>
                <a:spcPts val="0"/>
              </a:spcBef>
              <a:spcAft>
                <a:spcPts val="0"/>
              </a:spcAft>
              <a:buSzPts val="1800"/>
              <a:buAutoNum type="alphaLcPeriod"/>
            </a:pPr>
            <a:r>
              <a:rPr lang="en" dirty="0"/>
              <a:t>Through direct blood transfusion</a:t>
            </a:r>
            <a:endParaRPr/>
          </a:p>
          <a:p>
            <a:pPr marL="914400" lvl="1" indent="-342900" algn="l" rtl="0">
              <a:spcBef>
                <a:spcPts val="0"/>
              </a:spcBef>
              <a:spcAft>
                <a:spcPts val="0"/>
              </a:spcAft>
              <a:buSzPts val="1800"/>
              <a:buAutoNum type="alphaLcPeriod"/>
            </a:pPr>
            <a:r>
              <a:rPr lang="en" dirty="0"/>
              <a:t>Through touching contaminated surfaces and then touching the face</a:t>
            </a:r>
            <a:endParaRPr/>
          </a:p>
          <a:p>
            <a:pPr marL="914400" lvl="1" indent="-342900" algn="l" rtl="0">
              <a:spcBef>
                <a:spcPts val="0"/>
              </a:spcBef>
              <a:spcAft>
                <a:spcPts val="0"/>
              </a:spcAft>
              <a:buSzPts val="1800"/>
              <a:buAutoNum type="alphaLcPeriod"/>
            </a:pPr>
            <a:r>
              <a:rPr lang="en" dirty="0"/>
              <a:t>Through listening to loud sounds</a:t>
            </a:r>
            <a:endParaRPr/>
          </a:p>
          <a:p>
            <a:pPr marL="914400" lvl="1" indent="-342900" algn="l" rtl="0">
              <a:spcBef>
                <a:spcPts val="0"/>
              </a:spcBef>
              <a:spcAft>
                <a:spcPts val="0"/>
              </a:spcAft>
              <a:buSzPts val="1800"/>
              <a:buAutoNum type="alphaLcPeriod"/>
            </a:pPr>
            <a:r>
              <a:rPr lang="en" dirty="0"/>
              <a:t>Through exercising outdoors</a:t>
            </a:r>
          </a:p>
          <a:p>
            <a:pPr marL="571500" lvl="1" indent="0">
              <a:buSzPts val="1800"/>
              <a:buNone/>
            </a:pPr>
            <a:endParaRPr lang="en" dirty="0"/>
          </a:p>
          <a:p>
            <a:pPr marL="457200" lvl="0" indent="-342900" algn="l" rtl="0">
              <a:spcBef>
                <a:spcPts val="0"/>
              </a:spcBef>
              <a:spcAft>
                <a:spcPts val="0"/>
              </a:spcAft>
              <a:buSzPts val="1800"/>
              <a:buAutoNum type="arabicPeriod"/>
            </a:pPr>
            <a:r>
              <a:rPr lang="en" b="1" dirty="0"/>
              <a:t>True or False: The Eyes, nose, and/or  mouth is most often the entry point for surface-transmitted viruses?</a:t>
            </a:r>
            <a:endParaRPr b="1"/>
          </a:p>
        </p:txBody>
      </p:sp>
      <p:sp>
        <p:nvSpPr>
          <p:cNvPr id="356" name="Google Shape;356;p43"/>
          <p:cNvSpPr txBox="1">
            <a:spLocks noGrp="1"/>
          </p:cNvSpPr>
          <p:nvPr>
            <p:ph type="title"/>
          </p:nvPr>
        </p:nvSpPr>
        <p:spPr>
          <a:xfrm>
            <a:off x="329250" y="337788"/>
            <a:ext cx="41847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Inter Tight"/>
                <a:ea typeface="Inter Tight"/>
                <a:cs typeface="Inter Tight"/>
                <a:sym typeface="Inter Tight"/>
              </a:rPr>
              <a:t>Pre-test Questions:</a:t>
            </a:r>
            <a:endParaRPr sz="3000" b="1">
              <a:latin typeface="Inter Tight"/>
              <a:ea typeface="Inter Tight"/>
              <a:cs typeface="Inter Tight"/>
              <a:sym typeface="Inter Tight"/>
            </a:endParaRPr>
          </a:p>
        </p:txBody>
      </p:sp>
      <p:pic>
        <p:nvPicPr>
          <p:cNvPr id="357" name="Google Shape;357;p43"/>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358" name="Google Shape;358;p43"/>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
        <p:nvSpPr>
          <p:cNvPr id="364" name="Google Shape;364;p44"/>
          <p:cNvSpPr txBox="1">
            <a:spLocks noGrp="1"/>
          </p:cNvSpPr>
          <p:nvPr>
            <p:ph type="body" idx="1"/>
          </p:nvPr>
        </p:nvSpPr>
        <p:spPr>
          <a:xfrm>
            <a:off x="329250" y="1022250"/>
            <a:ext cx="6878700" cy="3262401"/>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t>4. True or False: Viruses can reproduce on surfaces like tables and doorknobs.</a:t>
            </a:r>
            <a:endParaRPr lang="en-US" sz="2000" b="1"/>
          </a:p>
          <a:p>
            <a:pPr marL="0" indent="0">
              <a:buFont typeface="Inter Tight"/>
              <a:buNone/>
            </a:pPr>
            <a:endParaRPr lang="en" sz="2000" b="1" dirty="0"/>
          </a:p>
          <a:p>
            <a:pPr marL="0" lvl="0" indent="0" algn="l" rtl="0">
              <a:spcBef>
                <a:spcPts val="1200"/>
              </a:spcBef>
              <a:spcAft>
                <a:spcPts val="0"/>
              </a:spcAft>
              <a:buClr>
                <a:schemeClr val="accent1"/>
              </a:buClr>
              <a:buSzPts val="1100"/>
              <a:buFont typeface="Arial"/>
              <a:buNone/>
            </a:pPr>
            <a:r>
              <a:rPr lang="en" sz="2000" b="1" dirty="0"/>
              <a:t>5. Which of the following best describes how long viruses can survive on surfaces?</a:t>
            </a:r>
            <a:endParaRPr sz="2000" b="1"/>
          </a:p>
          <a:p>
            <a:pPr marL="914400" lvl="0" indent="-355600" algn="l" rtl="0">
              <a:spcBef>
                <a:spcPts val="1200"/>
              </a:spcBef>
              <a:spcAft>
                <a:spcPts val="0"/>
              </a:spcAft>
              <a:buSzPts val="2000"/>
              <a:buAutoNum type="alphaLcPeriod"/>
            </a:pPr>
            <a:r>
              <a:rPr lang="en" sz="2000" dirty="0"/>
              <a:t>Only a few seconds</a:t>
            </a:r>
            <a:endParaRPr sz="2000"/>
          </a:p>
          <a:p>
            <a:pPr marL="914400" lvl="0" indent="-355600" algn="l" rtl="0">
              <a:spcBef>
                <a:spcPts val="0"/>
              </a:spcBef>
              <a:spcAft>
                <a:spcPts val="0"/>
              </a:spcAft>
              <a:buSzPts val="2000"/>
              <a:buAutoNum type="alphaLcPeriod"/>
            </a:pPr>
            <a:r>
              <a:rPr lang="en" sz="2000" dirty="0"/>
              <a:t>Forever</a:t>
            </a:r>
            <a:endParaRPr sz="2000"/>
          </a:p>
          <a:p>
            <a:pPr marL="914400" lvl="0" indent="-355600" algn="l" rtl="0">
              <a:spcBef>
                <a:spcPts val="0"/>
              </a:spcBef>
              <a:spcAft>
                <a:spcPts val="0"/>
              </a:spcAft>
              <a:buSzPts val="2000"/>
              <a:buAutoNum type="alphaLcPeriod"/>
            </a:pPr>
            <a:r>
              <a:rPr lang="en" sz="2000" dirty="0"/>
              <a:t>Varies depending on the surface and virus type</a:t>
            </a:r>
            <a:endParaRPr sz="2000"/>
          </a:p>
          <a:p>
            <a:pPr marL="914400" lvl="0" indent="-355600" algn="l" rtl="0">
              <a:spcBef>
                <a:spcPts val="0"/>
              </a:spcBef>
              <a:spcAft>
                <a:spcPts val="0"/>
              </a:spcAft>
              <a:buSzPts val="2000"/>
              <a:buAutoNum type="alphaLcPeriod"/>
            </a:pPr>
            <a:r>
              <a:rPr lang="en" sz="2000" dirty="0"/>
              <a:t>Only in wet environments</a:t>
            </a:r>
            <a:endParaRPr sz="2000"/>
          </a:p>
        </p:txBody>
      </p:sp>
      <p:sp>
        <p:nvSpPr>
          <p:cNvPr id="365" name="Google Shape;365;p44"/>
          <p:cNvSpPr txBox="1">
            <a:spLocks noGrp="1"/>
          </p:cNvSpPr>
          <p:nvPr>
            <p:ph type="title"/>
          </p:nvPr>
        </p:nvSpPr>
        <p:spPr>
          <a:xfrm>
            <a:off x="329250" y="337788"/>
            <a:ext cx="41847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Inter Tight"/>
                <a:ea typeface="Inter Tight"/>
                <a:cs typeface="Inter Tight"/>
                <a:sym typeface="Inter Tight"/>
              </a:rPr>
              <a:t>Pre-test Questions:</a:t>
            </a:r>
            <a:endParaRPr sz="3000" b="1">
              <a:latin typeface="Inter Tight"/>
              <a:ea typeface="Inter Tight"/>
              <a:cs typeface="Inter Tight"/>
              <a:sym typeface="Inter Tight"/>
            </a:endParaRPr>
          </a:p>
        </p:txBody>
      </p:sp>
      <p:pic>
        <p:nvPicPr>
          <p:cNvPr id="366" name="Google Shape;366;p44"/>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367" name="Google Shape;367;p44"/>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a:spLocks noGrp="1"/>
          </p:cNvSpPr>
          <p:nvPr>
            <p:ph type="title"/>
          </p:nvPr>
        </p:nvSpPr>
        <p:spPr>
          <a:xfrm>
            <a:off x="200075" y="4595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Inter Tight"/>
                <a:ea typeface="Inter Tight"/>
                <a:cs typeface="Inter Tight"/>
                <a:sym typeface="Inter Tight"/>
              </a:rPr>
              <a:t>The Basic Science of Viruses: What is a virus?</a:t>
            </a:r>
            <a:endParaRPr b="1">
              <a:latin typeface="Inter Tight"/>
              <a:ea typeface="Inter Tight"/>
              <a:cs typeface="Inter Tight"/>
              <a:sym typeface="Inter Tight"/>
            </a:endParaRPr>
          </a:p>
        </p:txBody>
      </p:sp>
      <p:sp>
        <p:nvSpPr>
          <p:cNvPr id="373" name="Google Shape;373;p4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6</a:t>
            </a:fld>
            <a:endParaRPr/>
          </a:p>
        </p:txBody>
      </p:sp>
      <p:pic>
        <p:nvPicPr>
          <p:cNvPr id="375" name="Google Shape;375;p45"/>
          <p:cNvPicPr preferRelativeResize="0"/>
          <p:nvPr/>
        </p:nvPicPr>
        <p:blipFill>
          <a:blip r:embed="rId4">
            <a:alphaModFix/>
          </a:blip>
          <a:stretch>
            <a:fillRect/>
          </a:stretch>
        </p:blipFill>
        <p:spPr>
          <a:xfrm>
            <a:off x="8495049" y="56500"/>
            <a:ext cx="593024" cy="592677"/>
          </a:xfrm>
          <a:prstGeom prst="rect">
            <a:avLst/>
          </a:prstGeom>
          <a:noFill/>
          <a:ln>
            <a:noFill/>
          </a:ln>
        </p:spPr>
      </p:pic>
      <p:pic>
        <p:nvPicPr>
          <p:cNvPr id="376" name="Google Shape;376;p45"/>
          <p:cNvPicPr preferRelativeResize="0"/>
          <p:nvPr/>
        </p:nvPicPr>
        <p:blipFill>
          <a:blip r:embed="rId5">
            <a:alphaModFix/>
          </a:blip>
          <a:stretch>
            <a:fillRect/>
          </a:stretch>
        </p:blipFill>
        <p:spPr>
          <a:xfrm>
            <a:off x="7120937" y="56500"/>
            <a:ext cx="1323963" cy="592675"/>
          </a:xfrm>
          <a:prstGeom prst="rect">
            <a:avLst/>
          </a:prstGeom>
          <a:noFill/>
          <a:ln>
            <a:noFill/>
          </a:ln>
        </p:spPr>
      </p:pic>
      <p:pic>
        <p:nvPicPr>
          <p:cNvPr id="2" name="Online Media 1" title="Episode 3: What’s a Virus?">
            <a:hlinkClick r:id="" action="ppaction://media"/>
            <a:extLst>
              <a:ext uri="{FF2B5EF4-FFF2-40B4-BE49-F238E27FC236}">
                <a16:creationId xmlns:a16="http://schemas.microsoft.com/office/drawing/2014/main" id="{0195C900-C2FE-50CC-55B8-7D973BD042E9}"/>
              </a:ext>
            </a:extLst>
          </p:cNvPr>
          <p:cNvPicPr>
            <a:picLocks noRot="1" noChangeAspect="1"/>
          </p:cNvPicPr>
          <p:nvPr>
            <a:videoFile r:link="rId1"/>
          </p:nvPr>
        </p:nvPicPr>
        <p:blipFill>
          <a:blip r:embed="rId6"/>
          <a:stretch>
            <a:fillRect/>
          </a:stretch>
        </p:blipFill>
        <p:spPr>
          <a:xfrm>
            <a:off x="1358900" y="1117600"/>
            <a:ext cx="6426200" cy="36279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7</a:t>
            </a:fld>
            <a:endParaRPr/>
          </a:p>
        </p:txBody>
      </p:sp>
      <p:sp>
        <p:nvSpPr>
          <p:cNvPr id="382" name="Google Shape;382;p46"/>
          <p:cNvSpPr txBox="1">
            <a:spLocks noGrp="1"/>
          </p:cNvSpPr>
          <p:nvPr>
            <p:ph type="title"/>
          </p:nvPr>
        </p:nvSpPr>
        <p:spPr>
          <a:xfrm>
            <a:off x="213625" y="435100"/>
            <a:ext cx="8475600" cy="985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Inter Tight"/>
                <a:ea typeface="Inter Tight"/>
                <a:cs typeface="Inter Tight"/>
                <a:sym typeface="Inter Tight"/>
              </a:rPr>
              <a:t>The Basic Science of Viruses: How do viruses make you sick? </a:t>
            </a:r>
            <a:endParaRPr sz="2600" b="1">
              <a:latin typeface="Inter Tight"/>
              <a:ea typeface="Inter Tight"/>
              <a:cs typeface="Inter Tight"/>
              <a:sym typeface="Inter Tight"/>
            </a:endParaRPr>
          </a:p>
        </p:txBody>
      </p:sp>
      <p:pic>
        <p:nvPicPr>
          <p:cNvPr id="384" name="Google Shape;384;p46"/>
          <p:cNvPicPr preferRelativeResize="0"/>
          <p:nvPr/>
        </p:nvPicPr>
        <p:blipFill>
          <a:blip r:embed="rId4">
            <a:alphaModFix/>
          </a:blip>
          <a:stretch>
            <a:fillRect/>
          </a:stretch>
        </p:blipFill>
        <p:spPr>
          <a:xfrm>
            <a:off x="8495049" y="56500"/>
            <a:ext cx="593024" cy="592677"/>
          </a:xfrm>
          <a:prstGeom prst="rect">
            <a:avLst/>
          </a:prstGeom>
          <a:noFill/>
          <a:ln>
            <a:noFill/>
          </a:ln>
        </p:spPr>
      </p:pic>
      <p:pic>
        <p:nvPicPr>
          <p:cNvPr id="385" name="Google Shape;385;p46"/>
          <p:cNvPicPr preferRelativeResize="0"/>
          <p:nvPr/>
        </p:nvPicPr>
        <p:blipFill>
          <a:blip r:embed="rId5">
            <a:alphaModFix/>
          </a:blip>
          <a:stretch>
            <a:fillRect/>
          </a:stretch>
        </p:blipFill>
        <p:spPr>
          <a:xfrm>
            <a:off x="7120937" y="56500"/>
            <a:ext cx="1323963" cy="592675"/>
          </a:xfrm>
          <a:prstGeom prst="rect">
            <a:avLst/>
          </a:prstGeom>
          <a:noFill/>
          <a:ln>
            <a:noFill/>
          </a:ln>
        </p:spPr>
      </p:pic>
      <p:pic>
        <p:nvPicPr>
          <p:cNvPr id="2" name="Online Media 1" title="Episode 5: How do Viruses Make You Sick?">
            <a:hlinkClick r:id="" action="ppaction://media"/>
            <a:extLst>
              <a:ext uri="{FF2B5EF4-FFF2-40B4-BE49-F238E27FC236}">
                <a16:creationId xmlns:a16="http://schemas.microsoft.com/office/drawing/2014/main" id="{CD05FAF9-EE1D-A725-8895-F19066006F1C}"/>
              </a:ext>
            </a:extLst>
          </p:cNvPr>
          <p:cNvPicPr>
            <a:picLocks noRot="1" noChangeAspect="1"/>
          </p:cNvPicPr>
          <p:nvPr>
            <a:videoFile r:link="rId1"/>
          </p:nvPr>
        </p:nvPicPr>
        <p:blipFill>
          <a:blip r:embed="rId6"/>
          <a:stretch>
            <a:fillRect/>
          </a:stretch>
        </p:blipFill>
        <p:spPr>
          <a:xfrm>
            <a:off x="1358900" y="1186391"/>
            <a:ext cx="6431492" cy="36332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8</a:t>
            </a:fld>
            <a:endParaRPr/>
          </a:p>
        </p:txBody>
      </p:sp>
      <p:sp>
        <p:nvSpPr>
          <p:cNvPr id="391" name="Google Shape;391;p47"/>
          <p:cNvSpPr txBox="1">
            <a:spLocks noGrp="1"/>
          </p:cNvSpPr>
          <p:nvPr>
            <p:ph type="title"/>
          </p:nvPr>
        </p:nvSpPr>
        <p:spPr>
          <a:xfrm>
            <a:off x="193675" y="250575"/>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Inter Tight"/>
                <a:ea typeface="Inter Tight"/>
                <a:cs typeface="Inter Tight"/>
                <a:sym typeface="Inter Tight"/>
              </a:rPr>
              <a:t>The Basic Science of Viruses: Key Points</a:t>
            </a:r>
            <a:endParaRPr b="1">
              <a:latin typeface="Inter Tight"/>
              <a:ea typeface="Inter Tight"/>
              <a:cs typeface="Inter Tight"/>
              <a:sym typeface="Inter Tight"/>
            </a:endParaRPr>
          </a:p>
        </p:txBody>
      </p:sp>
      <p:sp>
        <p:nvSpPr>
          <p:cNvPr id="392" name="Google Shape;392;p47"/>
          <p:cNvSpPr txBox="1"/>
          <p:nvPr/>
        </p:nvSpPr>
        <p:spPr>
          <a:xfrm>
            <a:off x="317900" y="1000425"/>
            <a:ext cx="8405400" cy="3833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Inter Tight"/>
              <a:buChar char="➔"/>
            </a:pPr>
            <a:r>
              <a:rPr lang="en" sz="1600">
                <a:solidFill>
                  <a:schemeClr val="dk1"/>
                </a:solidFill>
                <a:latin typeface="Inter Tight"/>
                <a:ea typeface="Inter Tight"/>
                <a:cs typeface="Inter Tight"/>
                <a:sym typeface="Inter Tight"/>
              </a:rPr>
              <a:t>All viruses have two parts: </a:t>
            </a:r>
            <a:endParaRPr sz="1600">
              <a:solidFill>
                <a:schemeClr val="dk1"/>
              </a:solidFill>
              <a:latin typeface="Inter Tight"/>
              <a:ea typeface="Inter Tight"/>
              <a:cs typeface="Inter Tight"/>
              <a:sym typeface="Inter Tight"/>
            </a:endParaRPr>
          </a:p>
          <a:p>
            <a:pPr marL="914400" lvl="1" indent="-330200" algn="l" rtl="0">
              <a:spcBef>
                <a:spcPts val="0"/>
              </a:spcBef>
              <a:spcAft>
                <a:spcPts val="0"/>
              </a:spcAft>
              <a:buClr>
                <a:schemeClr val="dk1"/>
              </a:buClr>
              <a:buSzPts val="1600"/>
              <a:buFont typeface="Inter Tight"/>
              <a:buChar char="◆"/>
            </a:pPr>
            <a:r>
              <a:rPr lang="en" sz="1600" b="1">
                <a:solidFill>
                  <a:schemeClr val="dk1"/>
                </a:solidFill>
                <a:latin typeface="Inter Tight"/>
                <a:ea typeface="Inter Tight"/>
                <a:cs typeface="Inter Tight"/>
                <a:sym typeface="Inter Tight"/>
              </a:rPr>
              <a:t>Genes</a:t>
            </a:r>
            <a:r>
              <a:rPr lang="en" sz="1600">
                <a:solidFill>
                  <a:schemeClr val="dk1"/>
                </a:solidFill>
                <a:latin typeface="Inter Tight"/>
                <a:ea typeface="Inter Tight"/>
                <a:cs typeface="Inter Tight"/>
                <a:sym typeface="Inter Tight"/>
              </a:rPr>
              <a:t>: that contain all the info needed to make more virus copies</a:t>
            </a:r>
            <a:endParaRPr sz="1600">
              <a:solidFill>
                <a:schemeClr val="dk1"/>
              </a:solidFill>
              <a:latin typeface="Inter Tight"/>
              <a:ea typeface="Inter Tight"/>
              <a:cs typeface="Inter Tight"/>
              <a:sym typeface="Inter Tight"/>
            </a:endParaRPr>
          </a:p>
          <a:p>
            <a:pPr marL="914400" lvl="1" indent="-330200" algn="l" rtl="0">
              <a:spcBef>
                <a:spcPts val="0"/>
              </a:spcBef>
              <a:spcAft>
                <a:spcPts val="0"/>
              </a:spcAft>
              <a:buClr>
                <a:schemeClr val="dk1"/>
              </a:buClr>
              <a:buSzPts val="1600"/>
              <a:buFont typeface="Inter Tight"/>
              <a:buChar char="◆"/>
            </a:pPr>
            <a:r>
              <a:rPr lang="en" sz="1600" b="1">
                <a:solidFill>
                  <a:schemeClr val="dk1"/>
                </a:solidFill>
                <a:latin typeface="Inter Tight"/>
                <a:ea typeface="Inter Tight"/>
                <a:cs typeface="Inter Tight"/>
                <a:sym typeface="Inter Tight"/>
              </a:rPr>
              <a:t>Proteins</a:t>
            </a:r>
            <a:r>
              <a:rPr lang="en" sz="1600">
                <a:solidFill>
                  <a:schemeClr val="dk1"/>
                </a:solidFill>
                <a:latin typeface="Inter Tight"/>
                <a:ea typeface="Inter Tight"/>
                <a:cs typeface="Inter Tight"/>
                <a:sym typeface="Inter Tight"/>
              </a:rPr>
              <a:t>: that protect the genes and help the virus spread</a:t>
            </a:r>
            <a:endParaRPr sz="1600">
              <a:solidFill>
                <a:schemeClr val="dk1"/>
              </a:solidFill>
              <a:latin typeface="Inter Tight"/>
              <a:ea typeface="Inter Tight"/>
              <a:cs typeface="Inter Tight"/>
              <a:sym typeface="Inter Tight"/>
            </a:endParaRPr>
          </a:p>
          <a:p>
            <a:pPr marL="914400" lvl="1" indent="-330200" algn="l" rtl="0">
              <a:spcBef>
                <a:spcPts val="0"/>
              </a:spcBef>
              <a:spcAft>
                <a:spcPts val="0"/>
              </a:spcAft>
              <a:buClr>
                <a:schemeClr val="dk1"/>
              </a:buClr>
              <a:buSzPts val="1600"/>
              <a:buFont typeface="Inter Tight"/>
              <a:buChar char="◆"/>
            </a:pPr>
            <a:r>
              <a:rPr lang="en" sz="1600" b="1">
                <a:solidFill>
                  <a:schemeClr val="dk1"/>
                </a:solidFill>
                <a:latin typeface="Inter Tight"/>
                <a:ea typeface="Inter Tight"/>
                <a:cs typeface="Inter Tight"/>
                <a:sym typeface="Inter Tight"/>
              </a:rPr>
              <a:t>SOME VIRUSES- </a:t>
            </a:r>
            <a:r>
              <a:rPr lang="en" sz="1600">
                <a:solidFill>
                  <a:schemeClr val="dk1"/>
                </a:solidFill>
                <a:latin typeface="Inter Tight"/>
                <a:ea typeface="Inter Tight"/>
                <a:cs typeface="Inter Tight"/>
                <a:sym typeface="Inter Tight"/>
              </a:rPr>
              <a:t>contain a third part: an </a:t>
            </a:r>
            <a:r>
              <a:rPr lang="en" sz="1600" b="1">
                <a:solidFill>
                  <a:schemeClr val="dk1"/>
                </a:solidFill>
                <a:latin typeface="Inter Tight"/>
                <a:ea typeface="Inter Tight"/>
                <a:cs typeface="Inter Tight"/>
                <a:sym typeface="Inter Tight"/>
              </a:rPr>
              <a:t>envelope</a:t>
            </a:r>
            <a:r>
              <a:rPr lang="en" sz="1600">
                <a:solidFill>
                  <a:schemeClr val="dk1"/>
                </a:solidFill>
                <a:latin typeface="Inter Tight"/>
                <a:ea typeface="Inter Tight"/>
                <a:cs typeface="Inter Tight"/>
                <a:sym typeface="Inter Tight"/>
              </a:rPr>
              <a:t> made of special fats that protects genes and proteins</a:t>
            </a:r>
            <a:endParaRPr sz="1600">
              <a:solidFill>
                <a:schemeClr val="dk1"/>
              </a:solidFill>
              <a:latin typeface="Inter Tight"/>
              <a:ea typeface="Inter Tight"/>
              <a:cs typeface="Inter Tight"/>
              <a:sym typeface="Inter Tight"/>
            </a:endParaRPr>
          </a:p>
          <a:p>
            <a:pPr marL="914400" lvl="0" indent="0" algn="l" rtl="0">
              <a:spcBef>
                <a:spcPts val="0"/>
              </a:spcBef>
              <a:spcAft>
                <a:spcPts val="0"/>
              </a:spcAft>
              <a:buNone/>
            </a:pPr>
            <a:endParaRPr sz="1600">
              <a:solidFill>
                <a:schemeClr val="dk1"/>
              </a:solidFill>
              <a:latin typeface="Inter Tight"/>
              <a:ea typeface="Inter Tight"/>
              <a:cs typeface="Inter Tight"/>
              <a:sym typeface="Inter Tight"/>
            </a:endParaRPr>
          </a:p>
          <a:p>
            <a:pPr marL="457200" lvl="0" indent="-330200" algn="l" rtl="0">
              <a:spcBef>
                <a:spcPts val="0"/>
              </a:spcBef>
              <a:spcAft>
                <a:spcPts val="0"/>
              </a:spcAft>
              <a:buClr>
                <a:schemeClr val="dk1"/>
              </a:buClr>
              <a:buSzPts val="1600"/>
              <a:buFont typeface="Inter Tight"/>
              <a:buChar char="➔"/>
            </a:pPr>
            <a:r>
              <a:rPr lang="en" sz="1600">
                <a:solidFill>
                  <a:schemeClr val="dk1"/>
                </a:solidFill>
                <a:latin typeface="Inter Tight"/>
                <a:ea typeface="Inter Tight"/>
                <a:cs typeface="Inter Tight"/>
                <a:sym typeface="Inter Tight"/>
              </a:rPr>
              <a:t>Viruses are able to use cells in the body to make copies of themselves. It is how viruses spread within the body, and from person to person.</a:t>
            </a:r>
            <a:endParaRPr sz="160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600">
              <a:solidFill>
                <a:schemeClr val="dk1"/>
              </a:solidFill>
              <a:latin typeface="Inter Tight"/>
              <a:ea typeface="Inter Tight"/>
              <a:cs typeface="Inter Tight"/>
              <a:sym typeface="Inter Tight"/>
            </a:endParaRPr>
          </a:p>
          <a:p>
            <a:pPr marL="457200" lvl="0" indent="-330200" algn="l" rtl="0">
              <a:spcBef>
                <a:spcPts val="0"/>
              </a:spcBef>
              <a:spcAft>
                <a:spcPts val="0"/>
              </a:spcAft>
              <a:buClr>
                <a:schemeClr val="dk1"/>
              </a:buClr>
              <a:buSzPts val="1600"/>
              <a:buFont typeface="Inter Tight"/>
              <a:buChar char="➔"/>
            </a:pPr>
            <a:r>
              <a:rPr lang="en" sz="1600">
                <a:solidFill>
                  <a:schemeClr val="dk1"/>
                </a:solidFill>
                <a:latin typeface="Inter Tight"/>
                <a:ea typeface="Inter Tight"/>
                <a:cs typeface="Inter Tight"/>
                <a:sym typeface="Inter Tight"/>
              </a:rPr>
              <a:t>When enough virus has been able to get into our cells and make copies of themselves, the body recognizes that there's an infection, and our immune system revs up to fight off the virus.</a:t>
            </a:r>
            <a:endParaRPr sz="160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600">
              <a:solidFill>
                <a:schemeClr val="dk1"/>
              </a:solidFill>
              <a:latin typeface="Inter Tight"/>
              <a:ea typeface="Inter Tight"/>
              <a:cs typeface="Inter Tight"/>
              <a:sym typeface="Inter Tight"/>
            </a:endParaRPr>
          </a:p>
          <a:p>
            <a:pPr marL="457200" lvl="0" indent="-330200" algn="l" rtl="0">
              <a:spcBef>
                <a:spcPts val="0"/>
              </a:spcBef>
              <a:spcAft>
                <a:spcPts val="0"/>
              </a:spcAft>
              <a:buClr>
                <a:schemeClr val="dk1"/>
              </a:buClr>
              <a:buSzPts val="1600"/>
              <a:buFont typeface="Inter Tight"/>
              <a:buChar char="➔"/>
            </a:pPr>
            <a:r>
              <a:rPr lang="en" sz="1600">
                <a:solidFill>
                  <a:schemeClr val="dk1"/>
                </a:solidFill>
                <a:latin typeface="Inter Tight"/>
                <a:ea typeface="Inter Tight"/>
                <a:cs typeface="Inter Tight"/>
                <a:sym typeface="Inter Tight"/>
              </a:rPr>
              <a:t>It's the activity of our immune system fighting the virus that makes us feel sick. </a:t>
            </a:r>
            <a:endParaRPr sz="1600">
              <a:solidFill>
                <a:schemeClr val="dk1"/>
              </a:solidFill>
              <a:latin typeface="Inter Tight"/>
              <a:ea typeface="Inter Tight"/>
              <a:cs typeface="Inter Tight"/>
              <a:sym typeface="Inter Tight"/>
            </a:endParaRPr>
          </a:p>
        </p:txBody>
      </p:sp>
      <p:pic>
        <p:nvPicPr>
          <p:cNvPr id="393" name="Google Shape;393;p47"/>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394" name="Google Shape;394;p47"/>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9</a:t>
            </a:fld>
            <a:endParaRPr/>
          </a:p>
        </p:txBody>
      </p:sp>
      <p:sp>
        <p:nvSpPr>
          <p:cNvPr id="400" name="Google Shape;400;p48"/>
          <p:cNvSpPr txBox="1">
            <a:spLocks noGrp="1"/>
          </p:cNvSpPr>
          <p:nvPr>
            <p:ph type="title"/>
          </p:nvPr>
        </p:nvSpPr>
        <p:spPr>
          <a:xfrm>
            <a:off x="193775" y="498050"/>
            <a:ext cx="8475600" cy="1046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Inter Tight"/>
                <a:ea typeface="Inter Tight"/>
                <a:cs typeface="Inter Tight"/>
                <a:sym typeface="Inter Tight"/>
              </a:rPr>
              <a:t>How Viruses Spread From Surfaces to People: Definitions</a:t>
            </a:r>
            <a:endParaRPr b="1">
              <a:latin typeface="Inter Tight"/>
              <a:ea typeface="Inter Tight"/>
              <a:cs typeface="Inter Tight"/>
              <a:sym typeface="Inter Tight"/>
            </a:endParaRPr>
          </a:p>
        </p:txBody>
      </p:sp>
      <p:sp>
        <p:nvSpPr>
          <p:cNvPr id="401" name="Google Shape;401;p48"/>
          <p:cNvSpPr txBox="1"/>
          <p:nvPr/>
        </p:nvSpPr>
        <p:spPr>
          <a:xfrm>
            <a:off x="476825" y="1467900"/>
            <a:ext cx="8003400" cy="33378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Inter Tight"/>
              <a:buChar char="➔"/>
            </a:pPr>
            <a:r>
              <a:rPr lang="en" sz="1900" b="1">
                <a:solidFill>
                  <a:schemeClr val="dk1"/>
                </a:solidFill>
                <a:latin typeface="Inter Tight"/>
                <a:ea typeface="Inter Tight"/>
                <a:cs typeface="Inter Tight"/>
                <a:sym typeface="Inter Tight"/>
              </a:rPr>
              <a:t>Fomite transmission: </a:t>
            </a:r>
            <a:endParaRPr sz="1900" b="1">
              <a:solidFill>
                <a:schemeClr val="dk1"/>
              </a:solidFill>
              <a:latin typeface="Inter Tight"/>
              <a:ea typeface="Inter Tight"/>
              <a:cs typeface="Inter Tight"/>
              <a:sym typeface="Inter Tight"/>
            </a:endParaRPr>
          </a:p>
          <a:p>
            <a:pPr marL="914400" lvl="1" indent="-336550" algn="l" rtl="0">
              <a:spcBef>
                <a:spcPts val="0"/>
              </a:spcBef>
              <a:spcAft>
                <a:spcPts val="0"/>
              </a:spcAft>
              <a:buClr>
                <a:schemeClr val="dk1"/>
              </a:buClr>
              <a:buSzPts val="1700"/>
              <a:buFont typeface="Inter Tight"/>
              <a:buChar char="◆"/>
            </a:pPr>
            <a:r>
              <a:rPr lang="en" sz="1700">
                <a:solidFill>
                  <a:schemeClr val="dk1"/>
                </a:solidFill>
                <a:latin typeface="Inter Tight"/>
                <a:ea typeface="Inter Tight"/>
                <a:cs typeface="Inter Tight"/>
                <a:sym typeface="Inter Tight"/>
              </a:rPr>
              <a:t>Infection spread through direct contact with an article or surface (e.g., from a stethoscope) that has become contaminated with infectious material. </a:t>
            </a:r>
            <a:endParaRPr sz="1700">
              <a:solidFill>
                <a:schemeClr val="dk1"/>
              </a:solidFill>
              <a:latin typeface="Inter Tight"/>
              <a:ea typeface="Inter Tight"/>
              <a:cs typeface="Inter Tight"/>
              <a:sym typeface="Inter Tight"/>
            </a:endParaRPr>
          </a:p>
          <a:p>
            <a:pPr marL="1371600" lvl="2" indent="-336550" algn="l" rtl="0">
              <a:spcBef>
                <a:spcPts val="0"/>
              </a:spcBef>
              <a:spcAft>
                <a:spcPts val="0"/>
              </a:spcAft>
              <a:buClr>
                <a:schemeClr val="dk1"/>
              </a:buClr>
              <a:buSzPts val="1700"/>
              <a:buFont typeface="Inter Tight"/>
              <a:buChar char="●"/>
            </a:pPr>
            <a:r>
              <a:rPr lang="en" sz="1700">
                <a:solidFill>
                  <a:schemeClr val="dk1"/>
                </a:solidFill>
                <a:latin typeface="Inter Tight"/>
                <a:ea typeface="Inter Tight"/>
                <a:cs typeface="Inter Tight"/>
                <a:sym typeface="Inter Tight"/>
              </a:rPr>
              <a:t>Fomite: nonliving object contaminated with microorganisms that can spread the microorganisms to other persons.</a:t>
            </a:r>
            <a:endParaRPr sz="1700">
              <a:solidFill>
                <a:schemeClr val="dk1"/>
              </a:solidFill>
              <a:latin typeface="Inter Tight"/>
              <a:ea typeface="Inter Tight"/>
              <a:cs typeface="Inter Tight"/>
              <a:sym typeface="Inter Tight"/>
            </a:endParaRPr>
          </a:p>
          <a:p>
            <a:pPr marL="0" lvl="0" indent="0" algn="l" rtl="0">
              <a:spcBef>
                <a:spcPts val="0"/>
              </a:spcBef>
              <a:spcAft>
                <a:spcPts val="0"/>
              </a:spcAft>
              <a:buNone/>
            </a:pPr>
            <a:endParaRPr sz="1700">
              <a:solidFill>
                <a:schemeClr val="dk1"/>
              </a:solidFill>
              <a:latin typeface="Inter Tight"/>
              <a:ea typeface="Inter Tight"/>
              <a:cs typeface="Inter Tight"/>
              <a:sym typeface="Inter Tight"/>
            </a:endParaRPr>
          </a:p>
          <a:p>
            <a:pPr marL="457200" lvl="0" indent="-349250" algn="l" rtl="0">
              <a:spcBef>
                <a:spcPts val="0"/>
              </a:spcBef>
              <a:spcAft>
                <a:spcPts val="0"/>
              </a:spcAft>
              <a:buClr>
                <a:schemeClr val="dk1"/>
              </a:buClr>
              <a:buSzPts val="1900"/>
              <a:buFont typeface="Inter Tight"/>
              <a:buChar char="➔"/>
            </a:pPr>
            <a:r>
              <a:rPr lang="en" sz="1900" b="1">
                <a:solidFill>
                  <a:schemeClr val="dk1"/>
                </a:solidFill>
                <a:latin typeface="Inter Tight"/>
                <a:ea typeface="Inter Tight"/>
                <a:cs typeface="Inter Tight"/>
                <a:sym typeface="Inter Tight"/>
              </a:rPr>
              <a:t>Contact transmission: </a:t>
            </a:r>
            <a:endParaRPr sz="1900" b="1">
              <a:solidFill>
                <a:schemeClr val="dk1"/>
              </a:solidFill>
              <a:latin typeface="Inter Tight"/>
              <a:ea typeface="Inter Tight"/>
              <a:cs typeface="Inter Tight"/>
              <a:sym typeface="Inter Tight"/>
            </a:endParaRPr>
          </a:p>
          <a:p>
            <a:pPr marL="914400" lvl="1" indent="-336550" algn="l" rtl="0">
              <a:spcBef>
                <a:spcPts val="0"/>
              </a:spcBef>
              <a:spcAft>
                <a:spcPts val="0"/>
              </a:spcAft>
              <a:buClr>
                <a:schemeClr val="dk1"/>
              </a:buClr>
              <a:buSzPts val="1700"/>
              <a:buFont typeface="Inter Tight"/>
              <a:buChar char="◆"/>
            </a:pPr>
            <a:r>
              <a:rPr lang="en" sz="1700">
                <a:solidFill>
                  <a:schemeClr val="dk1"/>
                </a:solidFill>
                <a:latin typeface="Inter Tight"/>
                <a:ea typeface="Inter Tight"/>
                <a:cs typeface="Inter Tight"/>
                <a:sym typeface="Inter Tight"/>
              </a:rPr>
              <a:t>Infection spread through direct contact with an infectious person (e.g., touching during a handshake or taking a pulse) or with an article or surface that has infectious material on it.</a:t>
            </a:r>
            <a:endParaRPr sz="1700">
              <a:solidFill>
                <a:schemeClr val="dk1"/>
              </a:solidFill>
              <a:latin typeface="Inter Tight"/>
              <a:ea typeface="Inter Tight"/>
              <a:cs typeface="Inter Tight"/>
              <a:sym typeface="Inter Tight"/>
            </a:endParaRPr>
          </a:p>
          <a:p>
            <a:pPr marL="0" lvl="0" indent="0" algn="l" rtl="0">
              <a:spcBef>
                <a:spcPts val="0"/>
              </a:spcBef>
              <a:spcAft>
                <a:spcPts val="0"/>
              </a:spcAft>
              <a:buNone/>
            </a:pPr>
            <a:endParaRPr sz="1700">
              <a:solidFill>
                <a:schemeClr val="dk1"/>
              </a:solidFill>
              <a:latin typeface="Inter Tight"/>
              <a:ea typeface="Inter Tight"/>
              <a:cs typeface="Inter Tight"/>
              <a:sym typeface="Inter Tight"/>
            </a:endParaRPr>
          </a:p>
        </p:txBody>
      </p:sp>
      <p:pic>
        <p:nvPicPr>
          <p:cNvPr id="402" name="Google Shape;402;p48"/>
          <p:cNvPicPr preferRelativeResize="0"/>
          <p:nvPr/>
        </p:nvPicPr>
        <p:blipFill>
          <a:blip r:embed="rId3">
            <a:alphaModFix/>
          </a:blip>
          <a:stretch>
            <a:fillRect/>
          </a:stretch>
        </p:blipFill>
        <p:spPr>
          <a:xfrm>
            <a:off x="8495049" y="56500"/>
            <a:ext cx="593024" cy="592677"/>
          </a:xfrm>
          <a:prstGeom prst="rect">
            <a:avLst/>
          </a:prstGeom>
          <a:noFill/>
          <a:ln>
            <a:noFill/>
          </a:ln>
        </p:spPr>
      </p:pic>
      <p:pic>
        <p:nvPicPr>
          <p:cNvPr id="403" name="Google Shape;403;p48"/>
          <p:cNvPicPr preferRelativeResize="0"/>
          <p:nvPr/>
        </p:nvPicPr>
        <p:blipFill>
          <a:blip r:embed="rId4">
            <a:alphaModFix/>
          </a:blip>
          <a:stretch>
            <a:fillRect/>
          </a:stretch>
        </p:blipFill>
        <p:spPr>
          <a:xfrm>
            <a:off x="7120937" y="56500"/>
            <a:ext cx="1323963" cy="592675"/>
          </a:xfrm>
          <a:prstGeom prst="rect">
            <a:avLst/>
          </a:prstGeom>
          <a:noFill/>
          <a:ln>
            <a:noFill/>
          </a:ln>
        </p:spPr>
      </p:pic>
    </p:spTree>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6" ma:contentTypeDescription="Create a new document." ma:contentTypeScope="" ma:versionID="e4186d0b4962ce505e47e05418a897dc">
  <xsd:schema xmlns:xsd="http://www.w3.org/2001/XMLSchema" xmlns:xs="http://www.w3.org/2001/XMLSchema" xmlns:p="http://schemas.microsoft.com/office/2006/metadata/properties" xmlns:ns1="http://schemas.microsoft.com/sharepoint/v3" xmlns:ns2="cc77d279-1fa0-40a0-abb2-37db48c0ffa6" xmlns:ns3="e209160b-8f1d-4f88-8f36-0344f8a4efa6" targetNamespace="http://schemas.microsoft.com/office/2006/metadata/properties" ma:root="true" ma:fieldsID="b5f08ea6afbf78d0d4ebedb419c0b1e1" ns1:_="" ns2:_="" ns3:_="">
    <xsd:import namespace="http://schemas.microsoft.com/sharepoint/v3"/>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element ref="ns1:_ip_UnifiedCompliancePolicyProperties" minOccurs="0"/>
                <xsd:element ref="ns1:_ip_UnifiedCompliancePolicyUIAction" minOccurs="0"/>
                <xsd:element ref="ns2:HealthDept" minOccurs="0"/>
                <xsd:element ref="ns2:Projec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ealthDept" ma:index="31" nillable="true" ma:displayName="Health Dept" ma:format="Dropdown" ma:internalName="HealthDept">
      <xsd:simpleType>
        <xsd:restriction base="dms:Text">
          <xsd:maxLength value="255"/>
        </xsd:restriction>
      </xsd:simpleType>
    </xsd:element>
    <xsd:element name="ProjectStatus" ma:index="32" nillable="true" ma:displayName="Project Status" ma:default="Active" ma:format="Dropdown" ma:internalName="ProjectStatus">
      <xsd:simpleType>
        <xsd:restriction base="dms:Choice">
          <xsd:enumeration value="Active"/>
          <xsd:enumeration value="In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cc77d279-1fa0-40a0-abb2-37db48c0ffa6" xsi:nil="true"/>
    <TaxCatchAll xmlns="e209160b-8f1d-4f88-8f36-0344f8a4efa6" xsi:nil="true"/>
    <_ip_UnifiedCompliancePolicyProperties xmlns="http://schemas.microsoft.com/sharepoint/v3" xsi:nil="true"/>
    <Notes xmlns="cc77d279-1fa0-40a0-abb2-37db48c0ffa6" xsi:nil="true"/>
    <lcf76f155ced4ddcb4097134ff3c332f xmlns="cc77d279-1fa0-40a0-abb2-37db48c0ffa6">
      <Terms xmlns="http://schemas.microsoft.com/office/infopath/2007/PartnerControls"/>
    </lcf76f155ced4ddcb4097134ff3c332f>
    <HealthDept xmlns="cc77d279-1fa0-40a0-abb2-37db48c0ffa6" xsi:nil="true"/>
    <ProjectStatus xmlns="cc77d279-1fa0-40a0-abb2-37db48c0ffa6">Active</Projec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73173-B7BF-443C-AA99-1D868097C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7d279-1fa0-40a0-abb2-37db48c0ffa6"/>
    <ds:schemaRef ds:uri="e209160b-8f1d-4f88-8f36-0344f8a4e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46EBFE-FE66-4139-9FAD-F1BA60E20290}">
  <ds:schemaRefs>
    <ds:schemaRef ds:uri="http://schemas.microsoft.com/office/2006/metadata/properties"/>
    <ds:schemaRef ds:uri="http://schemas.microsoft.com/office/infopath/2007/PartnerControls"/>
    <ds:schemaRef ds:uri="http://schemas.microsoft.com/sharepoint/v3"/>
    <ds:schemaRef ds:uri="cc77d279-1fa0-40a0-abb2-37db48c0ffa6"/>
    <ds:schemaRef ds:uri="e209160b-8f1d-4f88-8f36-0344f8a4efa6"/>
  </ds:schemaRefs>
</ds:datastoreItem>
</file>

<file path=customXml/itemProps3.xml><?xml version="1.0" encoding="utf-8"?>
<ds:datastoreItem xmlns:ds="http://schemas.openxmlformats.org/officeDocument/2006/customXml" ds:itemID="{38E04C84-A6BB-4E7F-A5EE-2D9806A42A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Lesson 1</vt:lpstr>
      <vt:lpstr>The Basic Science of Viruses &amp; How Viruses Spread From Surfaces to People</vt:lpstr>
      <vt:lpstr>Agenda</vt:lpstr>
      <vt:lpstr>Introduction: What is Project Firstline? </vt:lpstr>
      <vt:lpstr>Pre-test Questions:</vt:lpstr>
      <vt:lpstr>Pre-test Questions:</vt:lpstr>
      <vt:lpstr>The Basic Science of Viruses: What is a virus?</vt:lpstr>
      <vt:lpstr>The Basic Science of Viruses: How do viruses make you sick? </vt:lpstr>
      <vt:lpstr>The Basic Science of Viruses: Key Points</vt:lpstr>
      <vt:lpstr>How Viruses Spread From Surfaces to People: Definitions</vt:lpstr>
      <vt:lpstr>How Viruses Spread From Surfaces to People: Video</vt:lpstr>
      <vt:lpstr>How Viruses Spread From Surfaces to People: Key Points</vt:lpstr>
      <vt:lpstr>Post-test Questions:</vt:lpstr>
      <vt:lpstr>Post-test Questions:</vt:lpstr>
      <vt:lpstr>Resources and Future Training Sessions:</vt:lpstr>
      <vt:lpstr>Thank you to our partners: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23</cp:revision>
  <dcterms:modified xsi:type="dcterms:W3CDTF">2026-02-23T18:21:07Z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MediaServiceImageTags">
    <vt:lpwstr/>
  </property>
</Properties>
</file>