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x="18288000" cy="10287000"/>
  <p:notesSz cx="6858000" cy="9144000"/>
  <p:embeddedFontLst>
    <p:embeddedFont>
      <p:font typeface="Myriad Bold" charset="1" panose="020B0703030403020204"/>
      <p:regular r:id="rId19"/>
    </p:embeddedFont>
    <p:embeddedFont>
      <p:font typeface="Montserrat Medium" charset="1" panose="00000600000000000000"/>
      <p:regular r:id="rId20"/>
    </p:embeddedFont>
    <p:embeddedFont>
      <p:font typeface="Univers Extended Bold" charset="1" panose="020B0805030502030204"/>
      <p:regular r:id="rId21"/>
    </p:embeddedFont>
    <p:embeddedFont>
      <p:font typeface="Bright" charset="1" panose="00000500000000000000"/>
      <p:regular r:id="rId22"/>
    </p:embeddedFont>
    <p:embeddedFont>
      <p:font typeface="Albertus Nova" charset="1" panose="020E0503040304020304"/>
      <p:regular r:id="rId23"/>
    </p:embeddedFont>
    <p:embeddedFont>
      <p:font typeface="Sunborn" charset="1" panose="00000500000000000000"/>
      <p:regular r:id="rId24"/>
    </p:embeddedFont>
    <p:embeddedFont>
      <p:font typeface="Sailors" charset="1" panose="02000000000000000000"/>
      <p:regular r:id="rId25"/>
    </p:embeddedFont>
    <p:embeddedFont>
      <p:font typeface="Sanchez" charset="1" panose="0200000000000000000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26.fntdata"/><Relationship Id="rId8" Type="http://schemas.openxmlformats.org/officeDocument/2006/relationships/slide" Target="slides/slide3.xml"/><Relationship Id="rId21" Type="http://schemas.openxmlformats.org/officeDocument/2006/relationships/font" Target="fonts/font21.fntdata"/><Relationship Id="rId3" Type="http://schemas.openxmlformats.org/officeDocument/2006/relationships/viewProps" Target="viewProps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25.fntdata"/><Relationship Id="rId7" Type="http://schemas.openxmlformats.org/officeDocument/2006/relationships/slide" Target="slides/slide2.xml"/><Relationship Id="rId16" Type="http://schemas.openxmlformats.org/officeDocument/2006/relationships/slide" Target="slides/slide11.xml"/><Relationship Id="rId2" Type="http://schemas.openxmlformats.org/officeDocument/2006/relationships/presProps" Target="presProps.xml"/><Relationship Id="rId20" Type="http://schemas.openxmlformats.org/officeDocument/2006/relationships/font" Target="fonts/font20.fntdata"/><Relationship Id="rId29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11" Type="http://schemas.openxmlformats.org/officeDocument/2006/relationships/slide" Target="slides/slide6.xml"/><Relationship Id="rId24" Type="http://schemas.openxmlformats.org/officeDocument/2006/relationships/font" Target="fonts/font24.fntdata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font" Target="fonts/font23.fntdata"/><Relationship Id="rId5" Type="http://schemas.openxmlformats.org/officeDocument/2006/relationships/tableStyles" Target="tableStyles.xml"/><Relationship Id="rId28" Type="http://schemas.openxmlformats.org/officeDocument/2006/relationships/customXml" Target="../customXml/item2.xml"/><Relationship Id="rId10" Type="http://schemas.openxmlformats.org/officeDocument/2006/relationships/slide" Target="slides/slide5.xml"/><Relationship Id="rId19" Type="http://schemas.openxmlformats.org/officeDocument/2006/relationships/font" Target="fonts/font19.fntdata"/><Relationship Id="rId14" Type="http://schemas.openxmlformats.org/officeDocument/2006/relationships/slide" Target="slides/slide9.xml"/><Relationship Id="rId22" Type="http://schemas.openxmlformats.org/officeDocument/2006/relationships/font" Target="fonts/font22.fntdata"/><Relationship Id="rId4" Type="http://schemas.openxmlformats.org/officeDocument/2006/relationships/theme" Target="theme/theme1.xml"/><Relationship Id="rId9" Type="http://schemas.openxmlformats.org/officeDocument/2006/relationships/slide" Target="slides/slide4.xml"/><Relationship Id="rId27" Type="http://schemas.openxmlformats.org/officeDocument/2006/relationships/customXml" Target="../customXml/item1.xml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https://www.mentoring.org/campaigns/thank-your-mentor/" TargetMode="External" Type="http://schemas.openxmlformats.org/officeDocument/2006/relationships/hyperlink"/><Relationship Id="rId11" Target="https://www.onehealthcommission.org/en/events_since_2001/one_health_awareness_month/" TargetMode="External" Type="http://schemas.openxmlformats.org/officeDocument/2006/relationships/hyperlink"/><Relationship Id="rId12" Target="https://medium.com/@tyleremily909/the-beginners-guide-to-family-fit-lifestyle-month-b285dfe7fdee" TargetMode="External" Type="http://schemas.openxmlformats.org/officeDocument/2006/relationships/hyperlink"/><Relationship Id="rId13" Target="../media/image6.png" Type="http://schemas.openxmlformats.org/officeDocument/2006/relationships/image"/><Relationship Id="rId14" Target="https://www.cdc.gov/birth-defects/awareness-month/index.html" TargetMode="External" Type="http://schemas.openxmlformats.org/officeDocument/2006/relationships/hyperlink"/><Relationship Id="rId15" Target="https://www.un.org/en/observances/clean-energy-day" TargetMode="External" Type="http://schemas.openxmlformats.org/officeDocument/2006/relationships/hyperlink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jpe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https://www.epa.gov/radon/national-radon-action-month-information" TargetMode="External" Type="http://schemas.openxmlformats.org/officeDocument/2006/relationships/hyperlink"/><Relationship Id="rId8" Target="https://www.congress.gov/bill/119th-congress/house-resolution/1047/text/ih" TargetMode="External" Type="http://schemas.openxmlformats.org/officeDocument/2006/relationships/hyperlink"/><Relationship Id="rId9" Target="https://www.cdc.gov/radon/php/radon-awareness-week/index.html" TargetMode="External" Type="http://schemas.openxmlformats.org/officeDocument/2006/relationships/hyperlink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https://cehday.org" TargetMode="External" Type="http://schemas.openxmlformats.org/officeDocument/2006/relationships/hyperlink"/><Relationship Id="rId11" Target="https://www.un.org/en/observances/disaster-reduction-day" TargetMode="External" Type="http://schemas.openxmlformats.org/officeDocument/2006/relationships/hyperlink"/><Relationship Id="rId12" Target="https://www.cdc.gov/clean-hands/globalhandwashingday/" TargetMode="External" Type="http://schemas.openxmlformats.org/officeDocument/2006/relationships/hyperlink"/><Relationship Id="rId13" Target="https://www.fao.org/world-food-day/en" TargetMode="External" Type="http://schemas.openxmlformats.org/officeDocument/2006/relationships/hyperlink"/><Relationship Id="rId14" Target="https://www.shakeout.org" TargetMode="External" Type="http://schemas.openxmlformats.org/officeDocument/2006/relationships/hyperlink"/><Relationship Id="rId15" Target="https://www.sophe.org/conferences_events/national-health-education-week/" TargetMode="External" Type="http://schemas.openxmlformats.org/officeDocument/2006/relationships/hyperlink"/><Relationship Id="rId16" Target="https://nchh.org/build-the-movement/nlppw/" TargetMode="External" Type="http://schemas.openxmlformats.org/officeDocument/2006/relationships/hyperlink"/><Relationship Id="rId17" Target="https://www.nfpa.org/events/fire-prevention-week" TargetMode="External" Type="http://schemas.openxmlformats.org/officeDocument/2006/relationships/hyperlink"/><Relationship Id="rId18" Target="https://www.un.org/en/observances/cities-day" TargetMode="External" Type="http://schemas.openxmlformats.org/officeDocument/2006/relationships/hyperlink"/><Relationship Id="rId2" Target="../media/image32.jpeg" Type="http://schemas.openxmlformats.org/officeDocument/2006/relationships/image"/><Relationship Id="rId3" Target="../media/image33.png" Type="http://schemas.openxmlformats.org/officeDocument/2006/relationships/image"/><Relationship Id="rId4" Target="../media/image34.svg" Type="http://schemas.openxmlformats.org/officeDocument/2006/relationships/image"/><Relationship Id="rId5" Target="../media/image6.png" Type="http://schemas.openxmlformats.org/officeDocument/2006/relationships/image"/><Relationship Id="rId6" Target="https://www.un.org/en/observances/older-persons-day" TargetMode="External" Type="http://schemas.openxmlformats.org/officeDocument/2006/relationships/hyperlink"/><Relationship Id="rId7" Target="https://lunginstitute.com/healthy-lung-month/" TargetMode="External" Type="http://schemas.openxmlformats.org/officeDocument/2006/relationships/hyperlink"/><Relationship Id="rId8" Target="https://www.un.org/en/observances/habitat-day" TargetMode="External" Type="http://schemas.openxmlformats.org/officeDocument/2006/relationships/hyperlink"/><Relationship Id="rId9" Target="https://www.who.int/campaigns/world-mental-health-day" TargetMode="External" Type="http://schemas.openxmlformats.org/officeDocument/2006/relationships/hyperlink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5.jpeg" Type="http://schemas.openxmlformats.org/officeDocument/2006/relationships/image"/><Relationship Id="rId3" Target="../media/image36.png" Type="http://schemas.openxmlformats.org/officeDocument/2006/relationships/image"/><Relationship Id="rId4" Target="../media/image37.svg" Type="http://schemas.openxmlformats.org/officeDocument/2006/relationships/image"/><Relationship Id="rId5" Target="../media/image6.png" Type="http://schemas.openxmlformats.org/officeDocument/2006/relationships/image"/><Relationship Id="rId6" Target="https://www.un.org/en/observances/tsunami-awareness-day" TargetMode="External" Type="http://schemas.openxmlformats.org/officeDocument/2006/relationships/hyperlink"/><Relationship Id="rId7" Target="https://www.apha.org/initiatives/thank-you" TargetMode="External" Type="http://schemas.openxmlformats.org/officeDocument/2006/relationships/hyperlink"/><Relationship Id="rId8" Target="https://www.cdc.gov/one-health/php/trainings-events/one-health-day.html" TargetMode="External" Type="http://schemas.openxmlformats.org/officeDocument/2006/relationships/hyperlink"/><Relationship Id="rId9" Target="https://nosorh.org/nrhd/" TargetMode="External" Type="http://schemas.openxmlformats.org/officeDocument/2006/relationships/hyperlink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8.jpeg" Type="http://schemas.openxmlformats.org/officeDocument/2006/relationships/image"/><Relationship Id="rId3" Target="../media/image39.png" Type="http://schemas.openxmlformats.org/officeDocument/2006/relationships/image"/><Relationship Id="rId4" Target="../media/image40.svg" Type="http://schemas.openxmlformats.org/officeDocument/2006/relationships/image"/><Relationship Id="rId5" Target="../media/image6.png" Type="http://schemas.openxmlformats.org/officeDocument/2006/relationships/image"/><Relationship Id="rId6" Target="https://www.un.org/en/observances/mountain-day" TargetMode="External" Type="http://schemas.openxmlformats.org/officeDocument/2006/relationships/hyperlink"/><Relationship Id="rId7" Target="https://www.apha.org/events-and-meetings/apha-calendar/2021/2021-safe-toys-and-gifts-month" TargetMode="External" Type="http://schemas.openxmlformats.org/officeDocument/2006/relationships/hyperlink"/><Relationship Id="rId8" Target="https://www.ready.gov/winter-ready" TargetMode="External" Type="http://schemas.openxmlformats.org/officeDocument/2006/relationships/hyperlink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9.svg" Type="http://schemas.openxmlformats.org/officeDocument/2006/relationships/image"/><Relationship Id="rId100" Target="../media/image139.png" Type="http://schemas.openxmlformats.org/officeDocument/2006/relationships/image"/><Relationship Id="rId101" Target="../media/image140.svg" Type="http://schemas.openxmlformats.org/officeDocument/2006/relationships/image"/><Relationship Id="rId102" Target="../media/image141.png" Type="http://schemas.openxmlformats.org/officeDocument/2006/relationships/image"/><Relationship Id="rId103" Target="../media/image142.svg" Type="http://schemas.openxmlformats.org/officeDocument/2006/relationships/image"/><Relationship Id="rId104" Target="../media/image143.png" Type="http://schemas.openxmlformats.org/officeDocument/2006/relationships/image"/><Relationship Id="rId105" Target="../media/image144.svg" Type="http://schemas.openxmlformats.org/officeDocument/2006/relationships/image"/><Relationship Id="rId106" Target="../media/image145.png" Type="http://schemas.openxmlformats.org/officeDocument/2006/relationships/image"/><Relationship Id="rId107" Target="../media/image146.png" Type="http://schemas.openxmlformats.org/officeDocument/2006/relationships/image"/><Relationship Id="rId108" Target="../media/image147.svg" Type="http://schemas.openxmlformats.org/officeDocument/2006/relationships/image"/><Relationship Id="rId109" Target="../media/image148.png" Type="http://schemas.openxmlformats.org/officeDocument/2006/relationships/image"/><Relationship Id="rId11" Target="../media/image50.png" Type="http://schemas.openxmlformats.org/officeDocument/2006/relationships/image"/><Relationship Id="rId110" Target="../media/image149.svg" Type="http://schemas.openxmlformats.org/officeDocument/2006/relationships/image"/><Relationship Id="rId111" Target="../media/image150.png" Type="http://schemas.openxmlformats.org/officeDocument/2006/relationships/image"/><Relationship Id="rId112" Target="../media/image151.svg" Type="http://schemas.openxmlformats.org/officeDocument/2006/relationships/image"/><Relationship Id="rId113" Target="../media/image152.png" Type="http://schemas.openxmlformats.org/officeDocument/2006/relationships/image"/><Relationship Id="rId114" Target="../media/image153.svg" Type="http://schemas.openxmlformats.org/officeDocument/2006/relationships/image"/><Relationship Id="rId115" Target="../media/image154.png" Type="http://schemas.openxmlformats.org/officeDocument/2006/relationships/image"/><Relationship Id="rId12" Target="../media/image51.svg" Type="http://schemas.openxmlformats.org/officeDocument/2006/relationships/image"/><Relationship Id="rId13" Target="../media/image52.png" Type="http://schemas.openxmlformats.org/officeDocument/2006/relationships/image"/><Relationship Id="rId14" Target="../media/image53.svg" Type="http://schemas.openxmlformats.org/officeDocument/2006/relationships/image"/><Relationship Id="rId15" Target="../media/image54.png" Type="http://schemas.openxmlformats.org/officeDocument/2006/relationships/image"/><Relationship Id="rId16" Target="../media/image55.svg" Type="http://schemas.openxmlformats.org/officeDocument/2006/relationships/image"/><Relationship Id="rId17" Target="../media/image56.png" Type="http://schemas.openxmlformats.org/officeDocument/2006/relationships/image"/><Relationship Id="rId18" Target="../media/image57.svg" Type="http://schemas.openxmlformats.org/officeDocument/2006/relationships/image"/><Relationship Id="rId19" Target="../media/image58.png" Type="http://schemas.openxmlformats.org/officeDocument/2006/relationships/image"/><Relationship Id="rId2" Target="../media/image41.png" Type="http://schemas.openxmlformats.org/officeDocument/2006/relationships/image"/><Relationship Id="rId20" Target="../media/image59.svg" Type="http://schemas.openxmlformats.org/officeDocument/2006/relationships/image"/><Relationship Id="rId21" Target="../media/image60.png" Type="http://schemas.openxmlformats.org/officeDocument/2006/relationships/image"/><Relationship Id="rId22" Target="../media/image61.svg" Type="http://schemas.openxmlformats.org/officeDocument/2006/relationships/image"/><Relationship Id="rId23" Target="../media/image62.png" Type="http://schemas.openxmlformats.org/officeDocument/2006/relationships/image"/><Relationship Id="rId24" Target="../media/image63.svg" Type="http://schemas.openxmlformats.org/officeDocument/2006/relationships/image"/><Relationship Id="rId25" Target="../media/image64.png" Type="http://schemas.openxmlformats.org/officeDocument/2006/relationships/image"/><Relationship Id="rId26" Target="../media/image65.svg" Type="http://schemas.openxmlformats.org/officeDocument/2006/relationships/image"/><Relationship Id="rId27" Target="../media/image66.png" Type="http://schemas.openxmlformats.org/officeDocument/2006/relationships/image"/><Relationship Id="rId28" Target="../media/image67.svg" Type="http://schemas.openxmlformats.org/officeDocument/2006/relationships/image"/><Relationship Id="rId29" Target="../media/image68.png" Type="http://schemas.openxmlformats.org/officeDocument/2006/relationships/image"/><Relationship Id="rId3" Target="../media/image42.png" Type="http://schemas.openxmlformats.org/officeDocument/2006/relationships/image"/><Relationship Id="rId30" Target="../media/image69.png" Type="http://schemas.openxmlformats.org/officeDocument/2006/relationships/image"/><Relationship Id="rId31" Target="../media/image70.svg" Type="http://schemas.openxmlformats.org/officeDocument/2006/relationships/image"/><Relationship Id="rId32" Target="../media/image71.png" Type="http://schemas.openxmlformats.org/officeDocument/2006/relationships/image"/><Relationship Id="rId33" Target="../media/image72.png" Type="http://schemas.openxmlformats.org/officeDocument/2006/relationships/image"/><Relationship Id="rId34" Target="../media/image73.svg" Type="http://schemas.openxmlformats.org/officeDocument/2006/relationships/image"/><Relationship Id="rId35" Target="../media/image74.png" Type="http://schemas.openxmlformats.org/officeDocument/2006/relationships/image"/><Relationship Id="rId36" Target="../media/image75.svg" Type="http://schemas.openxmlformats.org/officeDocument/2006/relationships/image"/><Relationship Id="rId37" Target="../media/image76.png" Type="http://schemas.openxmlformats.org/officeDocument/2006/relationships/image"/><Relationship Id="rId38" Target="../media/image77.svg" Type="http://schemas.openxmlformats.org/officeDocument/2006/relationships/image"/><Relationship Id="rId39" Target="../media/image78.png" Type="http://schemas.openxmlformats.org/officeDocument/2006/relationships/image"/><Relationship Id="rId4" Target="../media/image43.svg" Type="http://schemas.openxmlformats.org/officeDocument/2006/relationships/image"/><Relationship Id="rId40" Target="../media/image79.svg" Type="http://schemas.openxmlformats.org/officeDocument/2006/relationships/image"/><Relationship Id="rId41" Target="../media/image80.png" Type="http://schemas.openxmlformats.org/officeDocument/2006/relationships/image"/><Relationship Id="rId42" Target="../media/image81.svg" Type="http://schemas.openxmlformats.org/officeDocument/2006/relationships/image"/><Relationship Id="rId43" Target="../media/image82.png" Type="http://schemas.openxmlformats.org/officeDocument/2006/relationships/image"/><Relationship Id="rId44" Target="../media/image83.svg" Type="http://schemas.openxmlformats.org/officeDocument/2006/relationships/image"/><Relationship Id="rId45" Target="../media/image84.png" Type="http://schemas.openxmlformats.org/officeDocument/2006/relationships/image"/><Relationship Id="rId46" Target="../media/image85.svg" Type="http://schemas.openxmlformats.org/officeDocument/2006/relationships/image"/><Relationship Id="rId47" Target="../media/image86.png" Type="http://schemas.openxmlformats.org/officeDocument/2006/relationships/image"/><Relationship Id="rId48" Target="../media/image87.png" Type="http://schemas.openxmlformats.org/officeDocument/2006/relationships/image"/><Relationship Id="rId49" Target="../media/image88.png" Type="http://schemas.openxmlformats.org/officeDocument/2006/relationships/image"/><Relationship Id="rId5" Target="../media/image44.png" Type="http://schemas.openxmlformats.org/officeDocument/2006/relationships/image"/><Relationship Id="rId50" Target="../media/image89.svg" Type="http://schemas.openxmlformats.org/officeDocument/2006/relationships/image"/><Relationship Id="rId51" Target="../media/image90.png" Type="http://schemas.openxmlformats.org/officeDocument/2006/relationships/image"/><Relationship Id="rId52" Target="../media/image91.svg" Type="http://schemas.openxmlformats.org/officeDocument/2006/relationships/image"/><Relationship Id="rId53" Target="../media/image92.png" Type="http://schemas.openxmlformats.org/officeDocument/2006/relationships/image"/><Relationship Id="rId54" Target="../media/image93.svg" Type="http://schemas.openxmlformats.org/officeDocument/2006/relationships/image"/><Relationship Id="rId55" Target="../media/image94.png" Type="http://schemas.openxmlformats.org/officeDocument/2006/relationships/image"/><Relationship Id="rId56" Target="../media/image95.png" Type="http://schemas.openxmlformats.org/officeDocument/2006/relationships/image"/><Relationship Id="rId57" Target="../media/image96.svg" Type="http://schemas.openxmlformats.org/officeDocument/2006/relationships/image"/><Relationship Id="rId58" Target="../media/image97.png" Type="http://schemas.openxmlformats.org/officeDocument/2006/relationships/image"/><Relationship Id="rId59" Target="../media/image98.svg" Type="http://schemas.openxmlformats.org/officeDocument/2006/relationships/image"/><Relationship Id="rId6" Target="../media/image45.svg" Type="http://schemas.openxmlformats.org/officeDocument/2006/relationships/image"/><Relationship Id="rId60" Target="../media/image99.png" Type="http://schemas.openxmlformats.org/officeDocument/2006/relationships/image"/><Relationship Id="rId61" Target="../media/image100.svg" Type="http://schemas.openxmlformats.org/officeDocument/2006/relationships/image"/><Relationship Id="rId62" Target="../media/image101.png" Type="http://schemas.openxmlformats.org/officeDocument/2006/relationships/image"/><Relationship Id="rId63" Target="../media/image102.png" Type="http://schemas.openxmlformats.org/officeDocument/2006/relationships/image"/><Relationship Id="rId64" Target="../media/image103.svg" Type="http://schemas.openxmlformats.org/officeDocument/2006/relationships/image"/><Relationship Id="rId65" Target="../media/image104.png" Type="http://schemas.openxmlformats.org/officeDocument/2006/relationships/image"/><Relationship Id="rId66" Target="../media/image105.svg" Type="http://schemas.openxmlformats.org/officeDocument/2006/relationships/image"/><Relationship Id="rId67" Target="../media/image106.png" Type="http://schemas.openxmlformats.org/officeDocument/2006/relationships/image"/><Relationship Id="rId68" Target="../media/image107.svg" Type="http://schemas.openxmlformats.org/officeDocument/2006/relationships/image"/><Relationship Id="rId69" Target="../media/image108.png" Type="http://schemas.openxmlformats.org/officeDocument/2006/relationships/image"/><Relationship Id="rId7" Target="../media/image46.png" Type="http://schemas.openxmlformats.org/officeDocument/2006/relationships/image"/><Relationship Id="rId70" Target="../media/image109.svg" Type="http://schemas.openxmlformats.org/officeDocument/2006/relationships/image"/><Relationship Id="rId71" Target="../media/image110.png" Type="http://schemas.openxmlformats.org/officeDocument/2006/relationships/image"/><Relationship Id="rId72" Target="../media/image111.svg" Type="http://schemas.openxmlformats.org/officeDocument/2006/relationships/image"/><Relationship Id="rId73" Target="../media/image112.png" Type="http://schemas.openxmlformats.org/officeDocument/2006/relationships/image"/><Relationship Id="rId74" Target="../media/image113.svg" Type="http://schemas.openxmlformats.org/officeDocument/2006/relationships/image"/><Relationship Id="rId75" Target="../media/image114.png" Type="http://schemas.openxmlformats.org/officeDocument/2006/relationships/image"/><Relationship Id="rId76" Target="../media/image115.svg" Type="http://schemas.openxmlformats.org/officeDocument/2006/relationships/image"/><Relationship Id="rId77" Target="../media/image116.png" Type="http://schemas.openxmlformats.org/officeDocument/2006/relationships/image"/><Relationship Id="rId78" Target="../media/image117.svg" Type="http://schemas.openxmlformats.org/officeDocument/2006/relationships/image"/><Relationship Id="rId79" Target="../media/image118.png" Type="http://schemas.openxmlformats.org/officeDocument/2006/relationships/image"/><Relationship Id="rId8" Target="../media/image47.svg" Type="http://schemas.openxmlformats.org/officeDocument/2006/relationships/image"/><Relationship Id="rId80" Target="../media/image119.svg" Type="http://schemas.openxmlformats.org/officeDocument/2006/relationships/image"/><Relationship Id="rId81" Target="../media/image120.png" Type="http://schemas.openxmlformats.org/officeDocument/2006/relationships/image"/><Relationship Id="rId82" Target="../media/image121.svg" Type="http://schemas.openxmlformats.org/officeDocument/2006/relationships/image"/><Relationship Id="rId83" Target="../media/image122.png" Type="http://schemas.openxmlformats.org/officeDocument/2006/relationships/image"/><Relationship Id="rId84" Target="../media/image123.png" Type="http://schemas.openxmlformats.org/officeDocument/2006/relationships/image"/><Relationship Id="rId85" Target="../media/image124.svg" Type="http://schemas.openxmlformats.org/officeDocument/2006/relationships/image"/><Relationship Id="rId86" Target="../media/image125.png" Type="http://schemas.openxmlformats.org/officeDocument/2006/relationships/image"/><Relationship Id="rId87" Target="../media/image126.svg" Type="http://schemas.openxmlformats.org/officeDocument/2006/relationships/image"/><Relationship Id="rId88" Target="../media/image127.png" Type="http://schemas.openxmlformats.org/officeDocument/2006/relationships/image"/><Relationship Id="rId89" Target="../media/image128.png" Type="http://schemas.openxmlformats.org/officeDocument/2006/relationships/image"/><Relationship Id="rId9" Target="../media/image48.png" Type="http://schemas.openxmlformats.org/officeDocument/2006/relationships/image"/><Relationship Id="rId90" Target="../media/image129.svg" Type="http://schemas.openxmlformats.org/officeDocument/2006/relationships/image"/><Relationship Id="rId91" Target="../media/image130.png" Type="http://schemas.openxmlformats.org/officeDocument/2006/relationships/image"/><Relationship Id="rId92" Target="../media/image131.png" Type="http://schemas.openxmlformats.org/officeDocument/2006/relationships/image"/><Relationship Id="rId93" Target="../media/image132.svg" Type="http://schemas.openxmlformats.org/officeDocument/2006/relationships/image"/><Relationship Id="rId94" Target="../media/image133.png" Type="http://schemas.openxmlformats.org/officeDocument/2006/relationships/image"/><Relationship Id="rId95" Target="../media/image134.svg" Type="http://schemas.openxmlformats.org/officeDocument/2006/relationships/image"/><Relationship Id="rId96" Target="../media/image135.png" Type="http://schemas.openxmlformats.org/officeDocument/2006/relationships/image"/><Relationship Id="rId97" Target="../media/image136.svg" Type="http://schemas.openxmlformats.org/officeDocument/2006/relationships/image"/><Relationship Id="rId98" Target="../media/image137.png" Type="http://schemas.openxmlformats.org/officeDocument/2006/relationships/image"/><Relationship Id="rId99" Target="../media/image138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png" Type="http://schemas.openxmlformats.org/officeDocument/2006/relationships/image"/><Relationship Id="rId4" Target="../media/image9.svg" Type="http://schemas.openxmlformats.org/officeDocument/2006/relationships/image"/><Relationship Id="rId5" Target="../media/image6.png" Type="http://schemas.openxmlformats.org/officeDocument/2006/relationships/image"/><Relationship Id="rId6" Target="https://www.cdc.gov/heart-disease/php/heart-month/index.html" TargetMode="External" Type="http://schemas.openxmlformats.org/officeDocument/2006/relationships/hyperlink"/><Relationship Id="rId7" Target="https://cusec.org/february-is-earthquake-awareness-month-6/" TargetMode="External" Type="http://schemas.openxmlformats.org/officeDocument/2006/relationships/hyperlink"/><Relationship Id="rId8" Target="https://www.worldwetlandsday.org" TargetMode="External" Type="http://schemas.openxmlformats.org/officeDocument/2006/relationships/hyperlink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https://www.ngwa.org/get-involved/gwaw" TargetMode="External" Type="http://schemas.openxmlformats.org/officeDocument/2006/relationships/hyperlink"/><Relationship Id="rId11" Target="https://www.ready.gov/calendar" TargetMode="External" Type="http://schemas.openxmlformats.org/officeDocument/2006/relationships/hyperlink"/><Relationship Id="rId12" Target="https://wildlifeday.org/en" TargetMode="External" Type="http://schemas.openxmlformats.org/officeDocument/2006/relationships/hyperlink"/><Relationship Id="rId13" Target="https://www.internationalrivers.org/take-action/" TargetMode="External" Type="http://schemas.openxmlformats.org/officeDocument/2006/relationships/hyperlink"/><Relationship Id="rId14" Target="https://www.fao.org/collaborative-partnership-on-forests/initiatives/international-day-of-forests/en" TargetMode="External" Type="http://schemas.openxmlformats.org/officeDocument/2006/relationships/hyperlink"/><Relationship Id="rId15" Target="https://www.un.org/en/observances/water-day" TargetMode="External" Type="http://schemas.openxmlformats.org/officeDocument/2006/relationships/hyperlink"/><Relationship Id="rId2" Target="../media/image10.jpeg" Type="http://schemas.openxmlformats.org/officeDocument/2006/relationships/image"/><Relationship Id="rId3" Target="../media/image11.png" Type="http://schemas.openxmlformats.org/officeDocument/2006/relationships/image"/><Relationship Id="rId4" Target="../media/image12.svg" Type="http://schemas.openxmlformats.org/officeDocument/2006/relationships/image"/><Relationship Id="rId5" Target="../media/image6.png" Type="http://schemas.openxmlformats.org/officeDocument/2006/relationships/image"/><Relationship Id="rId6" Target="https://www.un.org/en/observances/seagrass-day" TargetMode="External" Type="http://schemas.openxmlformats.org/officeDocument/2006/relationships/hyperlink"/><Relationship Id="rId7" Target="https://nationalwomenshistoryalliance.org/womens-history-theme-2026/" TargetMode="External" Type="http://schemas.openxmlformats.org/officeDocument/2006/relationships/hyperlink"/><Relationship Id="rId8" Target="https://www.unesco.org/en/days/world-glaciers" TargetMode="External" Type="http://schemas.openxmlformats.org/officeDocument/2006/relationships/hyperlink"/><Relationship Id="rId9" Target="https://wmo.int/news/campaigns/world-meteorological-day" TargetMode="External" Type="http://schemas.openxmlformats.org/officeDocument/2006/relationships/hyperlink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https://www.who.int/campaigns/world-health-day" TargetMode="External" Type="http://schemas.openxmlformats.org/officeDocument/2006/relationships/hyperlink"/><Relationship Id="rId11" Target="https://www.earthday.org/earth-day-2026/" TargetMode="External" Type="http://schemas.openxmlformats.org/officeDocument/2006/relationships/hyperlink"/><Relationship Id="rId12" Target="https://www.nps.gov/subjects/npscelebrates/national-park-week.htm" TargetMode="External" Type="http://schemas.openxmlformats.org/officeDocument/2006/relationships/hyperlink"/><Relationship Id="rId13" Target="https://www.who.int/campaigns/world-malaria-day" TargetMode="External" Type="http://schemas.openxmlformats.org/officeDocument/2006/relationships/hyperlink"/><Relationship Id="rId14" Target="https://www.nps.gov/subjects/healthandsafety/park-rx.htm" TargetMode="External" Type="http://schemas.openxmlformats.org/officeDocument/2006/relationships/hyperlink"/><Relationship Id="rId15" Target="https://nchh.org/build-the-movement/nhhm/" TargetMode="External" Type="http://schemas.openxmlformats.org/officeDocument/2006/relationships/hyperlink"/><Relationship Id="rId2" Target="../media/image13.jpeg" Type="http://schemas.openxmlformats.org/officeDocument/2006/relationships/image"/><Relationship Id="rId3" Target="../media/image14.png" Type="http://schemas.openxmlformats.org/officeDocument/2006/relationships/image"/><Relationship Id="rId4" Target="../media/image15.svg" Type="http://schemas.openxmlformats.org/officeDocument/2006/relationships/image"/><Relationship Id="rId5" Target="../media/image6.png" Type="http://schemas.openxmlformats.org/officeDocument/2006/relationships/image"/><Relationship Id="rId6" Target="https://www.preparednesssummit.org/register/register" TargetMode="External" Type="http://schemas.openxmlformats.org/officeDocument/2006/relationships/hyperlink"/><Relationship Id="rId7" Target="https://www.cdc.gov/minority-health/features/nmhm.html" TargetMode="External" Type="http://schemas.openxmlformats.org/officeDocument/2006/relationships/hyperlink"/><Relationship Id="rId8" Target="https://participatorysciences.org/citizen-science-month/" TargetMode="External" Type="http://schemas.openxmlformats.org/officeDocument/2006/relationships/hyperlink"/><Relationship Id="rId9" Target="https://www.apha.org/initiatives/national-public-health-week" TargetMode="External" Type="http://schemas.openxmlformats.org/officeDocument/2006/relationships/hyperlink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https://www.lymedisease.org/lyme-awareness-month/" TargetMode="External" Type="http://schemas.openxmlformats.org/officeDocument/2006/relationships/hyperlink"/><Relationship Id="rId11" Target="https://www.fema.gov/blog/may-wildfire-awareness-month" TargetMode="External" Type="http://schemas.openxmlformats.org/officeDocument/2006/relationships/hyperlink"/><Relationship Id="rId12" Target="https://www.awwa.org/communications-and-outreach/drinking-water-week/" TargetMode="External" Type="http://schemas.openxmlformats.org/officeDocument/2006/relationships/hyperlink"/><Relationship Id="rId13" Target="https://nafcc.org/fcc-appreciation/" TargetMode="External" Type="http://schemas.openxmlformats.org/officeDocument/2006/relationships/hyperlink"/><Relationship Id="rId14" Target="https://www.cdc.gov/healthy-swimming/campaign-hssw/index.html" TargetMode="External" Type="http://schemas.openxmlformats.org/officeDocument/2006/relationships/hyperlink"/><Relationship Id="rId15" Target="https://www.ready.gov/sites/default/files/2025-12/ready-gov_2026-preparedness-calendar.pdf" TargetMode="External" Type="http://schemas.openxmlformats.org/officeDocument/2006/relationships/hyperlink"/><Relationship Id="rId16" Target="https://heat.gov/event/2026-heat-safety-week-social-media-campaign/" TargetMode="External" Type="http://schemas.openxmlformats.org/officeDocument/2006/relationships/hyperlink"/><Relationship Id="rId17" Target="https://www.who.int/campaigns/world-hand-hygiene-day" TargetMode="External" Type="http://schemas.openxmlformats.org/officeDocument/2006/relationships/hyperlink"/><Relationship Id="rId18" Target="https://nwsm.phta.org" TargetMode="External" Type="http://schemas.openxmlformats.org/officeDocument/2006/relationships/hyperlink"/><Relationship Id="rId2" Target="../media/image16.jpeg" Type="http://schemas.openxmlformats.org/officeDocument/2006/relationships/image"/><Relationship Id="rId3" Target="../media/image17.png" Type="http://schemas.openxmlformats.org/officeDocument/2006/relationships/image"/><Relationship Id="rId4" Target="../media/image18.svg" Type="http://schemas.openxmlformats.org/officeDocument/2006/relationships/image"/><Relationship Id="rId5" Target="../media/image6.png" Type="http://schemas.openxmlformats.org/officeDocument/2006/relationships/image"/><Relationship Id="rId6" Target="https://aafa.org/get-involved/asthma-and-allergy-awareness-month/" TargetMode="External" Type="http://schemas.openxmlformats.org/officeDocument/2006/relationships/hyperlink"/><Relationship Id="rId7" Target="https://www.epa.gov/air-quality/air-quality-awareness-week" TargetMode="External" Type="http://schemas.openxmlformats.org/officeDocument/2006/relationships/hyperlink"/><Relationship Id="rId8" Target="https://ginasthma.org/world-asthma-day-2026/" TargetMode="External" Type="http://schemas.openxmlformats.org/officeDocument/2006/relationships/hyperlink"/><Relationship Id="rId9" Target="https://kidswithfoodallergies.org/get-involved/food-allergy-awareness/" TargetMode="External" Type="http://schemas.openxmlformats.org/officeDocument/2006/relationships/hyperlink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https://www.un.org/en/observances/food-safety-day" TargetMode="External" Type="http://schemas.openxmlformats.org/officeDocument/2006/relationships/hyperlink"/><Relationship Id="rId11" Target="https://www.un.org/en/observances/public-service-day" TargetMode="External" Type="http://schemas.openxmlformats.org/officeDocument/2006/relationships/hyperlink"/><Relationship Id="rId12" Target="https://www.mosquito.org/mosquito-awareness-week/" TargetMode="External" Type="http://schemas.openxmlformats.org/officeDocument/2006/relationships/hyperlink"/><Relationship Id="rId2" Target="../media/image19.jpeg" Type="http://schemas.openxmlformats.org/officeDocument/2006/relationships/image"/><Relationship Id="rId3" Target="../media/image20.png" Type="http://schemas.openxmlformats.org/officeDocument/2006/relationships/image"/><Relationship Id="rId4" Target="../media/image21.svg" Type="http://schemas.openxmlformats.org/officeDocument/2006/relationships/image"/><Relationship Id="rId5" Target="../media/image6.png" Type="http://schemas.openxmlformats.org/officeDocument/2006/relationships/image"/><Relationship Id="rId6" Target="https://www.un.org/en/observances/desertification-day" TargetMode="External" Type="http://schemas.openxmlformats.org/officeDocument/2006/relationships/hyperlink"/><Relationship Id="rId7" Target="https://www.cdc.gov/niosh/blogs/2024/safety-month.html" TargetMode="External" Type="http://schemas.openxmlformats.org/officeDocument/2006/relationships/hyperlink"/><Relationship Id="rId8" Target="https://www.ifrc.org/get-involved/campaign-us/heat-action-day" TargetMode="External" Type="http://schemas.openxmlformats.org/officeDocument/2006/relationships/hyperlink"/><Relationship Id="rId9" Target="https://www.worldenvironmentday.global" TargetMode="External" Type="http://schemas.openxmlformats.org/officeDocument/2006/relationships/hyperlink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https://www.nalms.org/lakes-appreciation-month/" TargetMode="External" Type="http://schemas.openxmlformats.org/officeDocument/2006/relationships/hyperlink"/><Relationship Id="rId2" Target="../media/image22.jpeg" Type="http://schemas.openxmlformats.org/officeDocument/2006/relationships/image"/><Relationship Id="rId3" Target="../media/image23.png" Type="http://schemas.openxmlformats.org/officeDocument/2006/relationships/image"/><Relationship Id="rId4" Target="../media/image24.svg" Type="http://schemas.openxmlformats.org/officeDocument/2006/relationships/image"/><Relationship Id="rId5" Target="../media/image6.png" Type="http://schemas.openxmlformats.org/officeDocument/2006/relationships/image"/><Relationship Id="rId6" Target="https://www.naccho360.org/home" TargetMode="External" Type="http://schemas.openxmlformats.org/officeDocument/2006/relationships/hyperlink"/><Relationship Id="rId7" Target="https://www.who.int/campaigns/world-drowning-prevention-day" TargetMode="External" Type="http://schemas.openxmlformats.org/officeDocument/2006/relationships/hyperlink"/><Relationship Id="rId8" Target="https://www.cdc.gov/environmental-health-tracking/php/about/tracking-awareness-week.html" TargetMode="External" Type="http://schemas.openxmlformats.org/officeDocument/2006/relationships/hyperlink"/><Relationship Id="rId9" Target="https://www.aad.org/member/advocacy/promote/uv-awareness" TargetMode="External" Type="http://schemas.openxmlformats.org/officeDocument/2006/relationships/hyperlink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jpeg" Type="http://schemas.openxmlformats.org/officeDocument/2006/relationships/image"/><Relationship Id="rId3" Target="../media/image26.png" Type="http://schemas.openxmlformats.org/officeDocument/2006/relationships/image"/><Relationship Id="rId4" Target="../media/image27.svg" Type="http://schemas.openxmlformats.org/officeDocument/2006/relationships/image"/><Relationship Id="rId5" Target="../media/image6.png" Type="http://schemas.openxmlformats.org/officeDocument/2006/relationships/image"/><Relationship Id="rId6" Target="https://nationalwaterqualitymonth.org" TargetMode="External" Type="http://schemas.openxmlformats.org/officeDocument/2006/relationships/hyperlink"/><Relationship Id="rId7" Target="https://www.mosquito.org/pr-tools/world-mosquito-day/" TargetMode="External" Type="http://schemas.openxmlformats.org/officeDocument/2006/relationships/hyperlink"/><Relationship Id="rId8" Target="https://www.un.org/en/observances/world-lake-day" TargetMode="External" Type="http://schemas.openxmlformats.org/officeDocument/2006/relationships/hyperlink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https://www.cleanairblueskies.org" TargetMode="External" Type="http://schemas.openxmlformats.org/officeDocument/2006/relationships/hyperlink"/><Relationship Id="rId11" Target="https://www.epa.gov/septic/septicsmart-week" TargetMode="External" Type="http://schemas.openxmlformats.org/officeDocument/2006/relationships/hyperlink"/><Relationship Id="rId12" Target="https://www.nps.gov/subjects/npscelebrates/public-lands-day.htm" TargetMode="External" Type="http://schemas.openxmlformats.org/officeDocument/2006/relationships/hyperlink"/><Relationship Id="rId13" Target="https://www.ifeh.org/wehd/" TargetMode="External" Type="http://schemas.openxmlformats.org/officeDocument/2006/relationships/hyperlink"/><Relationship Id="rId14" Target="https://www.asbestos.com/mesothelioma/awareness/" TargetMode="External" Type="http://schemas.openxmlformats.org/officeDocument/2006/relationships/hyperlink"/><Relationship Id="rId15" Target="https://worldriversday.com" TargetMode="External" Type="http://schemas.openxmlformats.org/officeDocument/2006/relationships/hyperlink"/><Relationship Id="rId2" Target="../media/image28.jpeg" Type="http://schemas.openxmlformats.org/officeDocument/2006/relationships/image"/><Relationship Id="rId3" Target="../media/image29.jpeg" Type="http://schemas.openxmlformats.org/officeDocument/2006/relationships/image"/><Relationship Id="rId4" Target="../media/image30.png" Type="http://schemas.openxmlformats.org/officeDocument/2006/relationships/image"/><Relationship Id="rId5" Target="../media/image31.svg" Type="http://schemas.openxmlformats.org/officeDocument/2006/relationships/image"/><Relationship Id="rId6" Target="../media/image6.png" Type="http://schemas.openxmlformats.org/officeDocument/2006/relationships/image"/><Relationship Id="rId7" Target="https://www.fda.gov/food/consumers/food-safety-education-month" TargetMode="External" Type="http://schemas.openxmlformats.org/officeDocument/2006/relationships/hyperlink"/><Relationship Id="rId8" Target="https://www.ready.gov/september" TargetMode="External" Type="http://schemas.openxmlformats.org/officeDocument/2006/relationships/hyperlink"/><Relationship Id="rId9" Target="https://wellowner.org/protect-your-groundwater-day/" TargetMode="External" Type="http://schemas.openxmlformats.org/officeDocument/2006/relationships/hyperlink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F0E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463285" y="200309"/>
            <a:ext cx="1602936" cy="1656781"/>
          </a:xfrm>
          <a:custGeom>
            <a:avLst/>
            <a:gdLst/>
            <a:ahLst/>
            <a:cxnLst/>
            <a:rect r="r" b="b" t="t" l="l"/>
            <a:pathLst>
              <a:path h="1656781" w="1602936">
                <a:moveTo>
                  <a:pt x="0" y="0"/>
                </a:moveTo>
                <a:lnTo>
                  <a:pt x="1602936" y="0"/>
                </a:lnTo>
                <a:lnTo>
                  <a:pt x="1602936" y="1656782"/>
                </a:lnTo>
                <a:lnTo>
                  <a:pt x="0" y="16567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9000"/>
            </a:blip>
            <a:stretch>
              <a:fillRect l="0" t="-61111" r="0" b="-61111"/>
            </a:stretch>
          </a:blipFill>
        </p:spPr>
      </p:sp>
      <p:graphicFrame>
        <p:nvGraphicFramePr>
          <p:cNvPr name="Table 4" id="4"/>
          <p:cNvGraphicFramePr>
            <a:graphicFrameLocks noGrp="true"/>
          </p:cNvGraphicFramePr>
          <p:nvPr/>
        </p:nvGraphicFramePr>
        <p:xfrm>
          <a:off x="1028700" y="2355297"/>
          <a:ext cx="16230600" cy="6997760"/>
        </p:xfrm>
        <a:graphic>
          <a:graphicData uri="http://schemas.openxmlformats.org/drawingml/2006/table">
            <a:tbl>
              <a:tblPr/>
              <a:tblGrid>
                <a:gridCol w="2318657"/>
                <a:gridCol w="2318657"/>
                <a:gridCol w="2318657"/>
                <a:gridCol w="2318657"/>
                <a:gridCol w="2318657"/>
                <a:gridCol w="2318657"/>
                <a:gridCol w="2318657"/>
              </a:tblGrid>
              <a:tr h="802283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070"/>
                        </a:lnSpc>
                        <a:defRPr/>
                      </a:pPr>
                      <a:r>
                        <a:rPr lang="en-US" b="true" sz="2193" spc="914">
                          <a:solidFill>
                            <a:srgbClr val="000000"/>
                          </a:solidFill>
                          <a:latin typeface="Myriad Bold"/>
                          <a:ea typeface="Myriad Bold"/>
                          <a:cs typeface="Myriad Bold"/>
                          <a:sym typeface="Myriad Bold"/>
                        </a:rPr>
                        <a:t>SUN</a:t>
                      </a:r>
                      <a:endParaRPr lang="en-US" sz="1100"/>
                    </a:p>
                  </a:txBody>
                  <a:tcPr marL="190442" marR="190442" marT="190442" marB="190442" anchor="ctr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070"/>
                        </a:lnSpc>
                        <a:defRPr/>
                      </a:pPr>
                      <a:r>
                        <a:rPr lang="en-US" b="true" sz="2193" spc="914">
                          <a:solidFill>
                            <a:srgbClr val="000000"/>
                          </a:solidFill>
                          <a:latin typeface="Myriad Bold"/>
                          <a:ea typeface="Myriad Bold"/>
                          <a:cs typeface="Myriad Bold"/>
                          <a:sym typeface="Myriad Bold"/>
                        </a:rPr>
                        <a:t>MON</a:t>
                      </a:r>
                      <a:endParaRPr lang="en-US" sz="1100"/>
                    </a:p>
                  </a:txBody>
                  <a:tcPr marL="190442" marR="190442" marT="190442" marB="190442" anchor="ctr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070"/>
                        </a:lnSpc>
                        <a:defRPr/>
                      </a:pPr>
                      <a:r>
                        <a:rPr lang="en-US" b="true" sz="2193" spc="537">
                          <a:solidFill>
                            <a:srgbClr val="000000"/>
                          </a:solidFill>
                          <a:latin typeface="Myriad Bold"/>
                          <a:ea typeface="Myriad Bold"/>
                          <a:cs typeface="Myriad Bold"/>
                          <a:sym typeface="Myriad Bold"/>
                        </a:rPr>
                        <a:t>TUE</a:t>
                      </a:r>
                      <a:endParaRPr lang="en-US" sz="1100"/>
                    </a:p>
                  </a:txBody>
                  <a:tcPr marL="190442" marR="190442" marT="190442" marB="190442" anchor="ctr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070"/>
                        </a:lnSpc>
                        <a:defRPr/>
                      </a:pPr>
                      <a:r>
                        <a:rPr lang="en-US" b="true" sz="2193" spc="537">
                          <a:solidFill>
                            <a:srgbClr val="000000"/>
                          </a:solidFill>
                          <a:latin typeface="Myriad Bold"/>
                          <a:ea typeface="Myriad Bold"/>
                          <a:cs typeface="Myriad Bold"/>
                          <a:sym typeface="Myriad Bold"/>
                        </a:rPr>
                        <a:t>WED</a:t>
                      </a:r>
                      <a:endParaRPr lang="en-US" sz="1100"/>
                    </a:p>
                  </a:txBody>
                  <a:tcPr marL="190442" marR="190442" marT="190442" marB="190442" anchor="ctr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070"/>
                        </a:lnSpc>
                        <a:defRPr/>
                      </a:pPr>
                      <a:r>
                        <a:rPr lang="en-US" b="true" sz="2193" spc="537">
                          <a:solidFill>
                            <a:srgbClr val="000000"/>
                          </a:solidFill>
                          <a:latin typeface="Myriad Bold"/>
                          <a:ea typeface="Myriad Bold"/>
                          <a:cs typeface="Myriad Bold"/>
                          <a:sym typeface="Myriad Bold"/>
                        </a:rPr>
                        <a:t>THU</a:t>
                      </a:r>
                      <a:endParaRPr lang="en-US" sz="1100"/>
                    </a:p>
                  </a:txBody>
                  <a:tcPr marL="190442" marR="190442" marT="190442" marB="190442" anchor="ctr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070"/>
                        </a:lnSpc>
                        <a:defRPr/>
                      </a:pPr>
                      <a:r>
                        <a:rPr lang="en-US" b="true" sz="2193" spc="537">
                          <a:solidFill>
                            <a:srgbClr val="000000"/>
                          </a:solidFill>
                          <a:latin typeface="Myriad Bold"/>
                          <a:ea typeface="Myriad Bold"/>
                          <a:cs typeface="Myriad Bold"/>
                          <a:sym typeface="Myriad Bold"/>
                        </a:rPr>
                        <a:t>FRI</a:t>
                      </a:r>
                      <a:endParaRPr lang="en-US" sz="1100"/>
                    </a:p>
                  </a:txBody>
                  <a:tcPr marL="190442" marR="190442" marT="190442" marB="190442" anchor="ctr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070"/>
                        </a:lnSpc>
                        <a:defRPr/>
                      </a:pPr>
                      <a:r>
                        <a:rPr lang="en-US" b="true" sz="2193" spc="537">
                          <a:solidFill>
                            <a:srgbClr val="000000"/>
                          </a:solidFill>
                          <a:latin typeface="Myriad Bold"/>
                          <a:ea typeface="Myriad Bold"/>
                          <a:cs typeface="Myriad Bold"/>
                          <a:sym typeface="Myriad Bold"/>
                        </a:rPr>
                        <a:t>SAT</a:t>
                      </a:r>
                      <a:endParaRPr lang="en-US" sz="1100"/>
                    </a:p>
                  </a:txBody>
                  <a:tcPr marL="190442" marR="190442" marT="190442" marB="190442" anchor="ctr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</a:tr>
              <a:tr h="1239095"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3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</a:tr>
              <a:tr h="1239095"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4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5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6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7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8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9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10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</a:tr>
              <a:tr h="1239095"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11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12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13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14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15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16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17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</a:tr>
              <a:tr h="1239095"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18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19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20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21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22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23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24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</a:tr>
              <a:tr h="1239095"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25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26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27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28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29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30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31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</a:tr>
            </a:tbl>
          </a:graphicData>
        </a:graphic>
      </p:graphicFrame>
      <p:sp>
        <p:nvSpPr>
          <p:cNvPr name="Freeform 5" id="5"/>
          <p:cNvSpPr/>
          <p:nvPr/>
        </p:nvSpPr>
        <p:spPr>
          <a:xfrm flipH="false" flipV="false" rot="0">
            <a:off x="8196458" y="419615"/>
            <a:ext cx="7315200" cy="2139696"/>
          </a:xfrm>
          <a:custGeom>
            <a:avLst/>
            <a:gdLst/>
            <a:ahLst/>
            <a:cxnLst/>
            <a:rect r="r" b="b" t="t" l="l"/>
            <a:pathLst>
              <a:path h="2139696" w="7315200">
                <a:moveTo>
                  <a:pt x="0" y="0"/>
                </a:moveTo>
                <a:lnTo>
                  <a:pt x="7315200" y="0"/>
                </a:lnTo>
                <a:lnTo>
                  <a:pt x="7315200" y="2139696"/>
                </a:lnTo>
                <a:lnTo>
                  <a:pt x="0" y="21396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6" id="6"/>
          <p:cNvSpPr txBox="true"/>
          <p:nvPr/>
        </p:nvSpPr>
        <p:spPr>
          <a:xfrm rot="0">
            <a:off x="13593982" y="1032035"/>
            <a:ext cx="3665318" cy="10575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7858"/>
              </a:lnSpc>
            </a:pPr>
            <a:r>
              <a:rPr lang="en-US" b="true" sz="5612" spc="578">
                <a:solidFill>
                  <a:srgbClr val="0F0C00"/>
                </a:solidFill>
                <a:latin typeface="Myriad Bold"/>
                <a:ea typeface="Myriad Bold"/>
                <a:cs typeface="Myriad Bold"/>
                <a:sym typeface="Myriad Bold"/>
              </a:rPr>
              <a:t>2026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485239" y="3240476"/>
            <a:ext cx="1741137" cy="4266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en-US" b="true" sz="1200" spc="123" u="sng">
                <a:solidFill>
                  <a:srgbClr val="0F0C00"/>
                </a:solidFill>
                <a:latin typeface="Myriad Bold"/>
                <a:ea typeface="Myriad Bold"/>
                <a:cs typeface="Myriad Bold"/>
                <a:sym typeface="Myriad Bold"/>
                <a:hlinkClick r:id="rId7" tooltip="https://www.epa.gov/radon/national-radon-action-month-information"/>
              </a:rPr>
              <a:t>National Radon Action Month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4879343" y="9536946"/>
            <a:ext cx="1810708" cy="4266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en-US" b="true" sz="1200" spc="123" u="sng">
                <a:solidFill>
                  <a:srgbClr val="0F0C00"/>
                </a:solidFill>
                <a:latin typeface="Myriad Bold"/>
                <a:ea typeface="Myriad Bold"/>
                <a:cs typeface="Myriad Bold"/>
                <a:sym typeface="Myriad Bold"/>
                <a:hlinkClick r:id="rId8" tooltip="https://www.congress.gov/bill/119th-congress/house-resolution/1047/text/ih"/>
              </a:rPr>
              <a:t>National Mentoring Month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3577979" y="8736997"/>
            <a:ext cx="1575406" cy="4266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en-US" b="true" sz="1200" spc="123" u="sng">
                <a:solidFill>
                  <a:srgbClr val="0F0C00"/>
                </a:solidFill>
                <a:latin typeface="Myriad Bold"/>
                <a:ea typeface="Myriad Bold"/>
                <a:cs typeface="Myriad Bold"/>
                <a:sym typeface="Myriad Bold"/>
                <a:hlinkClick r:id="rId9" tooltip="https://www.cdc.gov/radon/php/radon-awareness-week/index.html"/>
              </a:rPr>
              <a:t>Radon Awareness Week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8264753" y="7289443"/>
            <a:ext cx="1575406" cy="4266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en-US" b="true" sz="1200" spc="123" u="sng">
                <a:solidFill>
                  <a:srgbClr val="0F0C00"/>
                </a:solidFill>
                <a:latin typeface="Myriad Bold"/>
                <a:ea typeface="Myriad Bold"/>
                <a:cs typeface="Myriad Bold"/>
                <a:sym typeface="Myriad Bold"/>
                <a:hlinkClick r:id="rId10" tooltip="https://www.mentoring.org/campaigns/thank-your-mentor/"/>
              </a:rPr>
              <a:t>Thank Your Mentor Day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514631" y="3845373"/>
            <a:ext cx="1711745" cy="4266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en-US" b="true" sz="1200" spc="123" u="sng">
                <a:solidFill>
                  <a:srgbClr val="0F0C00"/>
                </a:solidFill>
                <a:latin typeface="Myriad Bold"/>
                <a:ea typeface="Myriad Bold"/>
                <a:cs typeface="Myriad Bold"/>
                <a:sym typeface="Myriad Bold"/>
                <a:hlinkClick r:id="rId11" tooltip="https://www.onehealthcommission.org/en/events_since_2001/one_health_awareness_month/"/>
              </a:rPr>
              <a:t>National One Health Awareness Month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6966276" y="9536946"/>
            <a:ext cx="1448487" cy="4266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en-US" b="true" sz="1200" spc="123" u="sng">
                <a:solidFill>
                  <a:srgbClr val="0F0C00"/>
                </a:solidFill>
                <a:latin typeface="Myriad Bold"/>
                <a:ea typeface="Myriad Bold"/>
                <a:cs typeface="Myriad Bold"/>
                <a:sym typeface="Myriad Bold"/>
                <a:hlinkClick r:id="rId12" tooltip="https://medium.com/@tyleremily909/the-beginners-guide-to-family-fit-lifestyle-month-b285dfe7fdee"/>
              </a:rPr>
              <a:t>Family Fit Lifestyle Month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1028700" y="772587"/>
            <a:ext cx="4002763" cy="1236809"/>
          </a:xfrm>
          <a:custGeom>
            <a:avLst/>
            <a:gdLst/>
            <a:ahLst/>
            <a:cxnLst/>
            <a:rect r="r" b="b" t="t" l="l"/>
            <a:pathLst>
              <a:path h="1236809" w="4002763">
                <a:moveTo>
                  <a:pt x="0" y="0"/>
                </a:moveTo>
                <a:lnTo>
                  <a:pt x="4002763" y="0"/>
                </a:lnTo>
                <a:lnTo>
                  <a:pt x="4002763" y="1236809"/>
                </a:lnTo>
                <a:lnTo>
                  <a:pt x="0" y="123680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8690989" y="9534032"/>
            <a:ext cx="2743507" cy="4266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en-US" b="true" sz="1200" spc="123" u="sng">
                <a:solidFill>
                  <a:srgbClr val="0F0C00"/>
                </a:solidFill>
                <a:latin typeface="Myriad Bold"/>
                <a:ea typeface="Myriad Bold"/>
                <a:cs typeface="Myriad Bold"/>
                <a:sym typeface="Myriad Bold"/>
                <a:hlinkClick r:id="rId14" tooltip="https://www.cdc.gov/birth-defects/awareness-month/index.html"/>
              </a:rPr>
              <a:t>National Birth Defects Awareness Month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138120" y="9589782"/>
            <a:ext cx="3461742" cy="3019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58"/>
              </a:lnSpc>
              <a:spcBef>
                <a:spcPct val="0"/>
              </a:spcBef>
            </a:pPr>
            <a:r>
              <a:rPr lang="en-US" b="true" sz="1612" spc="166">
                <a:solidFill>
                  <a:srgbClr val="0F0C00"/>
                </a:solidFill>
                <a:latin typeface="Myriad Bold"/>
                <a:ea typeface="Myriad Bold"/>
                <a:cs typeface="Myriad Bold"/>
                <a:sym typeface="Myriad Bold"/>
              </a:rPr>
              <a:t>MORE RELEVANT OBSERVANCES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3638939" y="8232112"/>
            <a:ext cx="1514445" cy="4266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en-US" b="true" sz="1200" spc="123" u="sng">
                <a:solidFill>
                  <a:srgbClr val="0F0C00"/>
                </a:solidFill>
                <a:latin typeface="Myriad Bold"/>
                <a:ea typeface="Myriad Bold"/>
                <a:cs typeface="Myriad Bold"/>
                <a:sym typeface="Myriad Bold"/>
                <a:hlinkClick r:id="rId15" tooltip="https://www.un.org/en/observances/clean-energy-day"/>
              </a:rPr>
              <a:t>International Day of Clean Energy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F0E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9000"/>
            </a:blip>
            <a:stretch>
              <a:fillRect l="0" t="-16666" r="0" b="-16666"/>
            </a:stretch>
          </a:blipFill>
        </p:spPr>
      </p:sp>
      <p:graphicFrame>
        <p:nvGraphicFramePr>
          <p:cNvPr name="Table 3" id="3"/>
          <p:cNvGraphicFramePr>
            <a:graphicFrameLocks noGrp="true"/>
          </p:cNvGraphicFramePr>
          <p:nvPr/>
        </p:nvGraphicFramePr>
        <p:xfrm>
          <a:off x="1028700" y="2353654"/>
          <a:ext cx="16230600" cy="6988664"/>
        </p:xfrm>
        <a:graphic>
          <a:graphicData uri="http://schemas.openxmlformats.org/drawingml/2006/table">
            <a:tbl>
              <a:tblPr/>
              <a:tblGrid>
                <a:gridCol w="2318657"/>
                <a:gridCol w="2318657"/>
                <a:gridCol w="2318657"/>
                <a:gridCol w="2318657"/>
                <a:gridCol w="2318657"/>
                <a:gridCol w="2318657"/>
                <a:gridCol w="2318657"/>
              </a:tblGrid>
              <a:tr h="793165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0"/>
                        </a:lnSpc>
                        <a:defRPr/>
                      </a:pPr>
                      <a:r>
                        <a:rPr lang="en-US" b="true" sz="1893" spc="789">
                          <a:solidFill>
                            <a:srgbClr val="000000"/>
                          </a:solidFill>
                          <a:latin typeface="Univers Extended Bold"/>
                          <a:ea typeface="Univers Extended Bold"/>
                          <a:cs typeface="Univers Extended Bold"/>
                          <a:sym typeface="Univers Extended Bold"/>
                        </a:rPr>
                        <a:t>SUN</a:t>
                      </a:r>
                      <a:endParaRPr lang="en-US" sz="1100"/>
                    </a:p>
                  </a:txBody>
                  <a:tcPr marL="190442" marR="190442" marT="190442" marB="190442" anchor="ctr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0"/>
                        </a:lnSpc>
                        <a:defRPr/>
                      </a:pPr>
                      <a:r>
                        <a:rPr lang="en-US" b="true" sz="1893" spc="789">
                          <a:solidFill>
                            <a:srgbClr val="000000"/>
                          </a:solidFill>
                          <a:latin typeface="Univers Extended Bold"/>
                          <a:ea typeface="Univers Extended Bold"/>
                          <a:cs typeface="Univers Extended Bold"/>
                          <a:sym typeface="Univers Extended Bold"/>
                        </a:rPr>
                        <a:t>MON</a:t>
                      </a:r>
                      <a:endParaRPr lang="en-US" sz="1100"/>
                    </a:p>
                  </a:txBody>
                  <a:tcPr marL="190442" marR="190442" marT="190442" marB="190442" anchor="ctr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0"/>
                        </a:lnSpc>
                        <a:defRPr/>
                      </a:pPr>
                      <a:r>
                        <a:rPr lang="en-US" b="true" sz="1893" spc="463">
                          <a:solidFill>
                            <a:srgbClr val="000000"/>
                          </a:solidFill>
                          <a:latin typeface="Univers Extended Bold"/>
                          <a:ea typeface="Univers Extended Bold"/>
                          <a:cs typeface="Univers Extended Bold"/>
                          <a:sym typeface="Univers Extended Bold"/>
                        </a:rPr>
                        <a:t>TUE</a:t>
                      </a:r>
                      <a:endParaRPr lang="en-US" sz="1100"/>
                    </a:p>
                  </a:txBody>
                  <a:tcPr marL="190442" marR="190442" marT="190442" marB="190442" anchor="ctr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0"/>
                        </a:lnSpc>
                        <a:defRPr/>
                      </a:pPr>
                      <a:r>
                        <a:rPr lang="en-US" b="true" sz="1893" spc="463">
                          <a:solidFill>
                            <a:srgbClr val="000000"/>
                          </a:solidFill>
                          <a:latin typeface="Univers Extended Bold"/>
                          <a:ea typeface="Univers Extended Bold"/>
                          <a:cs typeface="Univers Extended Bold"/>
                          <a:sym typeface="Univers Extended Bold"/>
                        </a:rPr>
                        <a:t>WED</a:t>
                      </a:r>
                      <a:endParaRPr lang="en-US" sz="1100"/>
                    </a:p>
                  </a:txBody>
                  <a:tcPr marL="190442" marR="190442" marT="190442" marB="190442" anchor="ctr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0"/>
                        </a:lnSpc>
                        <a:defRPr/>
                      </a:pPr>
                      <a:r>
                        <a:rPr lang="en-US" b="true" sz="1893" spc="463">
                          <a:solidFill>
                            <a:srgbClr val="000000"/>
                          </a:solidFill>
                          <a:latin typeface="Univers Extended Bold"/>
                          <a:ea typeface="Univers Extended Bold"/>
                          <a:cs typeface="Univers Extended Bold"/>
                          <a:sym typeface="Univers Extended Bold"/>
                        </a:rPr>
                        <a:t>THU</a:t>
                      </a:r>
                      <a:endParaRPr lang="en-US" sz="1100"/>
                    </a:p>
                  </a:txBody>
                  <a:tcPr marL="190442" marR="190442" marT="190442" marB="190442" anchor="ctr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0"/>
                        </a:lnSpc>
                        <a:defRPr/>
                      </a:pPr>
                      <a:r>
                        <a:rPr lang="en-US" b="true" sz="1893" spc="463">
                          <a:solidFill>
                            <a:srgbClr val="000000"/>
                          </a:solidFill>
                          <a:latin typeface="Univers Extended Bold"/>
                          <a:ea typeface="Univers Extended Bold"/>
                          <a:cs typeface="Univers Extended Bold"/>
                          <a:sym typeface="Univers Extended Bold"/>
                        </a:rPr>
                        <a:t>FRI</a:t>
                      </a:r>
                      <a:endParaRPr lang="en-US" sz="1100"/>
                    </a:p>
                  </a:txBody>
                  <a:tcPr marL="190442" marR="190442" marT="190442" marB="190442" anchor="ctr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0"/>
                        </a:lnSpc>
                        <a:defRPr/>
                      </a:pPr>
                      <a:r>
                        <a:rPr lang="en-US" b="true" sz="1893" spc="463">
                          <a:solidFill>
                            <a:srgbClr val="000000"/>
                          </a:solidFill>
                          <a:latin typeface="Univers Extended Bold"/>
                          <a:ea typeface="Univers Extended Bold"/>
                          <a:cs typeface="Univers Extended Bold"/>
                          <a:sym typeface="Univers Extended Bold"/>
                        </a:rPr>
                        <a:t>SAT</a:t>
                      </a:r>
                      <a:endParaRPr lang="en-US" sz="1100"/>
                    </a:p>
                  </a:txBody>
                  <a:tcPr marL="190442" marR="190442" marT="190442" marB="190442" anchor="ctr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</a:tr>
              <a:tr h="1239100"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3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</a:tr>
              <a:tr h="1239100"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4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5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6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7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8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9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10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</a:tr>
              <a:tr h="1239100"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11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12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13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14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15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16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17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</a:tr>
              <a:tr h="1239100"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18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19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20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21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22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23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24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</a:tr>
              <a:tr h="1239100"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25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26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27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28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29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30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31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</a:tr>
            </a:tbl>
          </a:graphicData>
        </a:graphic>
      </p:graphicFrame>
      <p:sp>
        <p:nvSpPr>
          <p:cNvPr name="Freeform 4" id="4"/>
          <p:cNvSpPr/>
          <p:nvPr/>
        </p:nvSpPr>
        <p:spPr>
          <a:xfrm flipH="false" flipV="false" rot="0">
            <a:off x="8541218" y="473342"/>
            <a:ext cx="7057244" cy="2108352"/>
          </a:xfrm>
          <a:custGeom>
            <a:avLst/>
            <a:gdLst/>
            <a:ahLst/>
            <a:cxnLst/>
            <a:rect r="r" b="b" t="t" l="l"/>
            <a:pathLst>
              <a:path h="2108352" w="7057244">
                <a:moveTo>
                  <a:pt x="0" y="0"/>
                </a:moveTo>
                <a:lnTo>
                  <a:pt x="7057244" y="0"/>
                </a:lnTo>
                <a:lnTo>
                  <a:pt x="7057244" y="2108352"/>
                </a:lnTo>
                <a:lnTo>
                  <a:pt x="0" y="21083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3593982" y="1032035"/>
            <a:ext cx="3665318" cy="10575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7858"/>
              </a:lnSpc>
            </a:pPr>
            <a:r>
              <a:rPr lang="en-US" b="true" sz="5612" spc="578">
                <a:solidFill>
                  <a:srgbClr val="0F0C00"/>
                </a:solidFill>
                <a:latin typeface="Myriad Bold"/>
                <a:ea typeface="Myriad Bold"/>
                <a:cs typeface="Myriad Bold"/>
                <a:sym typeface="Myriad Bold"/>
              </a:rPr>
              <a:t>2026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028700" y="772587"/>
            <a:ext cx="4002763" cy="1236809"/>
          </a:xfrm>
          <a:custGeom>
            <a:avLst/>
            <a:gdLst/>
            <a:ahLst/>
            <a:cxnLst/>
            <a:rect r="r" b="b" t="t" l="l"/>
            <a:pathLst>
              <a:path h="1236809" w="4002763">
                <a:moveTo>
                  <a:pt x="0" y="0"/>
                </a:moveTo>
                <a:lnTo>
                  <a:pt x="4002763" y="0"/>
                </a:lnTo>
                <a:lnTo>
                  <a:pt x="4002763" y="1236809"/>
                </a:lnTo>
                <a:lnTo>
                  <a:pt x="0" y="12368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0524583" y="3748509"/>
            <a:ext cx="1741137" cy="4266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en-US" b="true" sz="1200" spc="123" u="sng">
                <a:solidFill>
                  <a:srgbClr val="0F0C00"/>
                </a:solidFill>
                <a:latin typeface="Myriad Bold"/>
                <a:ea typeface="Myriad Bold"/>
                <a:cs typeface="Myriad Bold"/>
                <a:sym typeface="Myriad Bold"/>
                <a:hlinkClick r:id="rId6" tooltip="https://www.un.org/en/observances/older-persons-day"/>
              </a:rPr>
              <a:t>International Day of Older Persons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622523" y="3246029"/>
            <a:ext cx="1545257" cy="4266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en-US" b="true" sz="1200" spc="123" u="sng">
                <a:solidFill>
                  <a:srgbClr val="0F0C00"/>
                </a:solidFill>
                <a:latin typeface="Myriad Bold"/>
                <a:ea typeface="Myriad Bold"/>
                <a:cs typeface="Myriad Bold"/>
                <a:sym typeface="Myriad Bold"/>
                <a:hlinkClick r:id="rId7" tooltip="https://lunginstitute.com/healthy-lung-month/"/>
              </a:rPr>
              <a:t>Healthy Lung Month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3528776" y="4926363"/>
            <a:ext cx="1847960" cy="2171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en-US" b="true" sz="1200" spc="123" u="sng">
                <a:solidFill>
                  <a:srgbClr val="0F0C00"/>
                </a:solidFill>
                <a:latin typeface="Myriad Bold"/>
                <a:ea typeface="Myriad Bold"/>
                <a:cs typeface="Myriad Bold"/>
                <a:sym typeface="Myriad Bold"/>
                <a:hlinkClick r:id="rId8" tooltip="https://www.un.org/en/observances/habitat-day"/>
              </a:rPr>
              <a:t>World Habitat Day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5018793" y="4836845"/>
            <a:ext cx="1847960" cy="4266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en-US" b="true" sz="1200" spc="123" u="sng">
                <a:solidFill>
                  <a:srgbClr val="0F0C00"/>
                </a:solidFill>
                <a:latin typeface="Myriad Bold"/>
                <a:ea typeface="Myriad Bold"/>
                <a:cs typeface="Myriad Bold"/>
                <a:sym typeface="Myriad Bold"/>
                <a:hlinkClick r:id="rId9" tooltip="https://www.who.int/campaigns/world-mental-health-day"/>
              </a:rPr>
              <a:t>World Mental Health Day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524583" y="4716846"/>
            <a:ext cx="1847960" cy="6361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en-US" b="true" sz="1200" spc="123" u="sng">
                <a:solidFill>
                  <a:srgbClr val="0F0C00"/>
                </a:solidFill>
                <a:latin typeface="Myriad Bold"/>
                <a:ea typeface="Myriad Bold"/>
                <a:cs typeface="Myriad Bold"/>
                <a:sym typeface="Myriad Bold"/>
                <a:hlinkClick r:id="rId10" tooltip="https://cehday.org"/>
              </a:rPr>
              <a:t>Children’s Environmental Health Day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5819953" y="5947070"/>
            <a:ext cx="1847960" cy="6361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en-US" b="true" sz="1200" spc="123" u="sng">
                <a:solidFill>
                  <a:srgbClr val="0F0C00"/>
                </a:solidFill>
                <a:latin typeface="Myriad Bold"/>
                <a:ea typeface="Myriad Bold"/>
                <a:cs typeface="Myriad Bold"/>
                <a:sym typeface="Myriad Bold"/>
                <a:hlinkClick r:id="rId11" tooltip="https://www.un.org/en/observances/disaster-reduction-day"/>
              </a:rPr>
              <a:t>International Day for Disaster Risk Reduction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695125" y="6051829"/>
            <a:ext cx="1506877" cy="4266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en-US" b="true" sz="1200" spc="123" u="sng">
                <a:solidFill>
                  <a:srgbClr val="0F0C00"/>
                </a:solidFill>
                <a:latin typeface="Myriad Bold"/>
                <a:ea typeface="Myriad Bold"/>
                <a:cs typeface="Myriad Bold"/>
                <a:sym typeface="Myriad Bold"/>
                <a:hlinkClick r:id="rId12" tooltip="https://www.cdc.gov/clean-hands/globalhandwashingday/"/>
              </a:rPr>
              <a:t>Global Handwashing Day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2797252" y="6051829"/>
            <a:ext cx="1847960" cy="2171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en-US" b="true" sz="1200" spc="123" u="sng">
                <a:solidFill>
                  <a:srgbClr val="0F0C00"/>
                </a:solidFill>
                <a:latin typeface="Myriad Bold"/>
                <a:ea typeface="Myriad Bold"/>
                <a:cs typeface="Myriad Bold"/>
                <a:sym typeface="Myriad Bold"/>
                <a:hlinkClick r:id="rId13" tooltip="https://www.fao.org/world-food-day/en"/>
              </a:rPr>
              <a:t>World Food Day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4840457" y="9647119"/>
            <a:ext cx="2636450" cy="2171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en-US" b="true" sz="1200" spc="123" u="sng">
                <a:solidFill>
                  <a:srgbClr val="0F0C00"/>
                </a:solidFill>
                <a:latin typeface="Myriad Bold"/>
                <a:ea typeface="Myriad Bold"/>
                <a:cs typeface="Myriad Bold"/>
                <a:sym typeface="Myriad Bold"/>
                <a:hlinkClick r:id="rId14" tooltip="https://www.shakeout.org"/>
              </a:rPr>
              <a:t>International ShakeOut Day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138120" y="9589782"/>
            <a:ext cx="3461742" cy="3019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58"/>
              </a:lnSpc>
              <a:spcBef>
                <a:spcPct val="0"/>
              </a:spcBef>
            </a:pPr>
            <a:r>
              <a:rPr lang="en-US" b="true" sz="1612" spc="166">
                <a:solidFill>
                  <a:srgbClr val="0F0C00"/>
                </a:solidFill>
                <a:latin typeface="Myriad Bold"/>
                <a:ea typeface="Myriad Bold"/>
                <a:cs typeface="Myriad Bold"/>
                <a:sym typeface="Myriad Bold"/>
              </a:rPr>
              <a:t>MORE RELEVANT OBSERVANCES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0524583" y="9631879"/>
            <a:ext cx="2636450" cy="4266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en-US" b="true" sz="1200" spc="123" u="sng">
                <a:solidFill>
                  <a:srgbClr val="0F0C00"/>
                </a:solidFill>
                <a:latin typeface="Myriad Bold"/>
                <a:ea typeface="Myriad Bold"/>
                <a:cs typeface="Myriad Bold"/>
                <a:sym typeface="Myriad Bold"/>
                <a:hlinkClick r:id="rId15" tooltip="https://www.sophe.org/conferences_events/national-health-education-week/"/>
              </a:rPr>
              <a:t>National Health Education Week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7667914" y="9631879"/>
            <a:ext cx="2636450" cy="4266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en-US" b="true" sz="1200" spc="123" u="sng">
                <a:solidFill>
                  <a:srgbClr val="0F0C00"/>
                </a:solidFill>
                <a:latin typeface="Myriad Bold"/>
                <a:ea typeface="Myriad Bold"/>
                <a:cs typeface="Myriad Bold"/>
                <a:sym typeface="Myriad Bold"/>
                <a:hlinkClick r:id="rId16" tooltip="https://nchh.org/build-the-movement/nlppw/"/>
              </a:rPr>
              <a:t>National Lead Poisoning Prevention Week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307735" y="4821605"/>
            <a:ext cx="1722346" cy="4266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en-US" b="true" sz="1200" spc="123" u="sng">
                <a:solidFill>
                  <a:srgbClr val="0F0C00"/>
                </a:solidFill>
                <a:latin typeface="Myriad Bold"/>
                <a:ea typeface="Myriad Bold"/>
                <a:cs typeface="Myriad Bold"/>
                <a:sym typeface="Myriad Bold"/>
                <a:hlinkClick r:id="rId17" tooltip="https://www.nfpa.org/events/fire-prevention-week"/>
              </a:rPr>
              <a:t>National Fire Prevention Week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5130263" y="8563800"/>
            <a:ext cx="1847960" cy="2171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en-US" b="true" sz="1200" spc="123" u="sng">
                <a:solidFill>
                  <a:srgbClr val="0F0C00"/>
                </a:solidFill>
                <a:latin typeface="Myriad Bold"/>
                <a:ea typeface="Myriad Bold"/>
                <a:cs typeface="Myriad Bold"/>
                <a:sym typeface="Myriad Bold"/>
                <a:hlinkClick r:id="rId18" tooltip="https://www.un.org/en/observances/cities-day"/>
              </a:rPr>
              <a:t>World Cities Day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F0E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9000"/>
            </a:blip>
            <a:stretch>
              <a:fillRect l="0" t="-16666" r="0" b="-16666"/>
            </a:stretch>
          </a:blipFill>
        </p:spPr>
      </p:sp>
      <p:graphicFrame>
        <p:nvGraphicFramePr>
          <p:cNvPr name="Table 3" id="3"/>
          <p:cNvGraphicFramePr>
            <a:graphicFrameLocks noGrp="true"/>
          </p:cNvGraphicFramePr>
          <p:nvPr/>
        </p:nvGraphicFramePr>
        <p:xfrm>
          <a:off x="1028700" y="2353654"/>
          <a:ext cx="16230600" cy="6988664"/>
        </p:xfrm>
        <a:graphic>
          <a:graphicData uri="http://schemas.openxmlformats.org/drawingml/2006/table">
            <a:tbl>
              <a:tblPr/>
              <a:tblGrid>
                <a:gridCol w="2028825"/>
                <a:gridCol w="2028825"/>
                <a:gridCol w="2028825"/>
                <a:gridCol w="2028825"/>
                <a:gridCol w="2028825"/>
                <a:gridCol w="2028825"/>
                <a:gridCol w="2028825"/>
                <a:gridCol w="2028825"/>
              </a:tblGrid>
              <a:tr h="793165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0"/>
                        </a:lnSpc>
                        <a:defRPr/>
                      </a:pPr>
                      <a:r>
                        <a:rPr lang="en-US" b="true" sz="1893" spc="789">
                          <a:solidFill>
                            <a:srgbClr val="000000"/>
                          </a:solidFill>
                          <a:latin typeface="Univers Extended Bold"/>
                          <a:ea typeface="Univers Extended Bold"/>
                          <a:cs typeface="Univers Extended Bold"/>
                          <a:sym typeface="Univers Extended Bold"/>
                        </a:rPr>
                        <a:t>SUN</a:t>
                      </a:r>
                      <a:endParaRPr lang="en-US" sz="1100"/>
                    </a:p>
                  </a:txBody>
                  <a:tcPr marL="190442" marR="190442" marT="190442" marB="190442" anchor="ctr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0"/>
                        </a:lnSpc>
                        <a:defRPr/>
                      </a:pPr>
                      <a:r>
                        <a:rPr lang="en-US" b="true" sz="1893" spc="789">
                          <a:solidFill>
                            <a:srgbClr val="000000"/>
                          </a:solidFill>
                          <a:latin typeface="Univers Extended Bold"/>
                          <a:ea typeface="Univers Extended Bold"/>
                          <a:cs typeface="Univers Extended Bold"/>
                          <a:sym typeface="Univers Extended Bold"/>
                        </a:rPr>
                        <a:t>MON</a:t>
                      </a:r>
                      <a:endParaRPr lang="en-US" sz="1100"/>
                    </a:p>
                  </a:txBody>
                  <a:tcPr marL="190442" marR="190442" marT="190442" marB="190442" anchor="ctr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0"/>
                        </a:lnSpc>
                        <a:defRPr/>
                      </a:pPr>
                      <a:r>
                        <a:rPr lang="en-US" b="true" sz="1893" spc="463">
                          <a:solidFill>
                            <a:srgbClr val="000000"/>
                          </a:solidFill>
                          <a:latin typeface="Univers Extended Bold"/>
                          <a:ea typeface="Univers Extended Bold"/>
                          <a:cs typeface="Univers Extended Bold"/>
                          <a:sym typeface="Univers Extended Bold"/>
                        </a:rPr>
                        <a:t>TUE</a:t>
                      </a:r>
                      <a:endParaRPr lang="en-US" sz="1100"/>
                    </a:p>
                  </a:txBody>
                  <a:tcPr marL="190442" marR="190442" marT="190442" marB="190442" anchor="ctr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0"/>
                        </a:lnSpc>
                        <a:defRPr/>
                      </a:pPr>
                      <a:r>
                        <a:rPr lang="en-US" b="true" sz="1893" spc="463">
                          <a:solidFill>
                            <a:srgbClr val="000000"/>
                          </a:solidFill>
                          <a:latin typeface="Univers Extended Bold"/>
                          <a:ea typeface="Univers Extended Bold"/>
                          <a:cs typeface="Univers Extended Bold"/>
                          <a:sym typeface="Univers Extended Bold"/>
                        </a:rPr>
                        <a:t>WED</a:t>
                      </a:r>
                      <a:endParaRPr lang="en-US" sz="1100"/>
                    </a:p>
                  </a:txBody>
                  <a:tcPr marL="190442" marR="190442" marT="190442" marB="190442" anchor="ctr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0"/>
                        </a:lnSpc>
                        <a:defRPr/>
                      </a:pPr>
                      <a:r>
                        <a:rPr lang="en-US" b="true" sz="1893" spc="463">
                          <a:solidFill>
                            <a:srgbClr val="000000"/>
                          </a:solidFill>
                          <a:latin typeface="Univers Extended Bold"/>
                          <a:ea typeface="Univers Extended Bold"/>
                          <a:cs typeface="Univers Extended Bold"/>
                          <a:sym typeface="Univers Extended Bold"/>
                        </a:rPr>
                        <a:t>THU</a:t>
                      </a:r>
                      <a:endParaRPr lang="en-US" sz="1100"/>
                    </a:p>
                  </a:txBody>
                  <a:tcPr marL="190442" marR="190442" marT="190442" marB="190442" anchor="ctr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0"/>
                        </a:lnSpc>
                        <a:defRPr/>
                      </a:pPr>
                      <a:r>
                        <a:rPr lang="en-US" b="true" sz="1893" spc="463">
                          <a:solidFill>
                            <a:srgbClr val="000000"/>
                          </a:solidFill>
                          <a:latin typeface="Univers Extended Bold"/>
                          <a:ea typeface="Univers Extended Bold"/>
                          <a:cs typeface="Univers Extended Bold"/>
                          <a:sym typeface="Univers Extended Bold"/>
                        </a:rPr>
                        <a:t>FRI</a:t>
                      </a:r>
                      <a:endParaRPr lang="en-US" sz="1100"/>
                    </a:p>
                  </a:txBody>
                  <a:tcPr marL="190442" marR="190442" marT="190442" marB="190442" anchor="ctr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0"/>
                        </a:lnSpc>
                        <a:defRPr/>
                      </a:pPr>
                      <a:r>
                        <a:rPr lang="en-US" b="true" sz="1893" spc="463">
                          <a:solidFill>
                            <a:srgbClr val="000000"/>
                          </a:solidFill>
                          <a:latin typeface="Univers Extended Bold"/>
                          <a:ea typeface="Univers Extended Bold"/>
                          <a:cs typeface="Univers Extended Bold"/>
                          <a:sym typeface="Univers Extended Bold"/>
                        </a:rPr>
                        <a:t>SAT</a:t>
                      </a:r>
                      <a:endParaRPr lang="en-US" sz="1100"/>
                    </a:p>
                  </a:txBody>
                  <a:tcPr marL="190442" marR="190442" marT="190442" marB="190442" anchor="ctr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0"/>
                        </a:lnSpc>
                        <a:defRPr/>
                      </a:pPr>
                      <a:endParaRPr lang="en-US" sz="1100"/>
                    </a:p>
                  </a:txBody>
                  <a:tcPr marL="190442" marR="190442" marT="190442" marB="190442" anchor="ctr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</a:tr>
              <a:tr h="1239100"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3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4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5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6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7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</a:tr>
              <a:tr h="1239100"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8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9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10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11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12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13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14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</a:tr>
              <a:tr h="1239100"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15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16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17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18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19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20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21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</a:tr>
              <a:tr h="1239100"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22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23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24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25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26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27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28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</a:tr>
              <a:tr h="1239100"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29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30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</a:tr>
            </a:tbl>
          </a:graphicData>
        </a:graphic>
      </p:graphicFrame>
      <p:sp>
        <p:nvSpPr>
          <p:cNvPr name="Freeform 4" id="4"/>
          <p:cNvSpPr/>
          <p:nvPr/>
        </p:nvSpPr>
        <p:spPr>
          <a:xfrm flipH="false" flipV="false" rot="0">
            <a:off x="7942186" y="647630"/>
            <a:ext cx="7830299" cy="2035878"/>
          </a:xfrm>
          <a:custGeom>
            <a:avLst/>
            <a:gdLst/>
            <a:ahLst/>
            <a:cxnLst/>
            <a:rect r="r" b="b" t="t" l="l"/>
            <a:pathLst>
              <a:path h="2035878" w="7830299">
                <a:moveTo>
                  <a:pt x="0" y="0"/>
                </a:moveTo>
                <a:lnTo>
                  <a:pt x="7830299" y="0"/>
                </a:lnTo>
                <a:lnTo>
                  <a:pt x="7830299" y="2035877"/>
                </a:lnTo>
                <a:lnTo>
                  <a:pt x="0" y="20358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3593982" y="1032035"/>
            <a:ext cx="3665318" cy="10575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7858"/>
              </a:lnSpc>
            </a:pPr>
            <a:r>
              <a:rPr lang="en-US" b="true" sz="5612" spc="578">
                <a:solidFill>
                  <a:srgbClr val="0F0C00"/>
                </a:solidFill>
                <a:latin typeface="Myriad Bold"/>
                <a:ea typeface="Myriad Bold"/>
                <a:cs typeface="Myriad Bold"/>
                <a:sym typeface="Myriad Bold"/>
              </a:rPr>
              <a:t>2026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028700" y="772587"/>
            <a:ext cx="4002763" cy="1236809"/>
          </a:xfrm>
          <a:custGeom>
            <a:avLst/>
            <a:gdLst/>
            <a:ahLst/>
            <a:cxnLst/>
            <a:rect r="r" b="b" t="t" l="l"/>
            <a:pathLst>
              <a:path h="1236809" w="4002763">
                <a:moveTo>
                  <a:pt x="0" y="0"/>
                </a:moveTo>
                <a:lnTo>
                  <a:pt x="4002763" y="0"/>
                </a:lnTo>
                <a:lnTo>
                  <a:pt x="4002763" y="1236809"/>
                </a:lnTo>
                <a:lnTo>
                  <a:pt x="0" y="12368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1228267" y="3652197"/>
            <a:ext cx="1847960" cy="4266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en-US" b="true" sz="1200" spc="123" u="sng">
                <a:solidFill>
                  <a:srgbClr val="0F0C00"/>
                </a:solidFill>
                <a:latin typeface="Myriad Bold"/>
                <a:ea typeface="Myriad Bold"/>
                <a:cs typeface="Myriad Bold"/>
                <a:sym typeface="Myriad Bold"/>
                <a:hlinkClick r:id="rId6" tooltip="https://www.un.org/en/observances/tsunami-awareness-day"/>
              </a:rPr>
              <a:t>World Tsunami Awareness Day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5154253" y="7351866"/>
            <a:ext cx="1847960" cy="4266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en-US" b="true" sz="1200" spc="123" u="sng">
                <a:solidFill>
                  <a:srgbClr val="0F0C00"/>
                </a:solidFill>
                <a:latin typeface="Myriad Bold"/>
                <a:ea typeface="Myriad Bold"/>
                <a:cs typeface="Myriad Bold"/>
                <a:sym typeface="Myriad Bold"/>
                <a:hlinkClick r:id="rId7" tooltip="https://www.apha.org/initiatives/thank-you"/>
              </a:rPr>
              <a:t>Public Health Thank You Day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7175791" y="3652197"/>
            <a:ext cx="1847960" cy="2171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en-US" b="true" sz="1200" spc="123" u="sng">
                <a:solidFill>
                  <a:srgbClr val="0F0C00"/>
                </a:solidFill>
                <a:latin typeface="Myriad Bold"/>
                <a:ea typeface="Myriad Bold"/>
                <a:cs typeface="Myriad Bold"/>
                <a:sym typeface="Myriad Bold"/>
                <a:hlinkClick r:id="rId8" tooltip="https://www.cdc.gov/one-health/php/trainings-events/one-health-day.html"/>
              </a:rPr>
              <a:t>One Health Day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1228267" y="6192182"/>
            <a:ext cx="1847960" cy="4266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en-US" b="true" sz="1200" spc="123" u="sng">
                <a:solidFill>
                  <a:srgbClr val="0F0C00"/>
                </a:solidFill>
                <a:latin typeface="Myriad Bold"/>
                <a:ea typeface="Myriad Bold"/>
                <a:cs typeface="Myriad Bold"/>
                <a:sym typeface="Myriad Bold"/>
                <a:hlinkClick r:id="rId9" tooltip="https://nosorh.org/nrhd/"/>
              </a:rPr>
              <a:t>National Rural Health Day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F0E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9000"/>
            </a:blip>
            <a:stretch>
              <a:fillRect l="0" t="-61111" r="0" b="-61111"/>
            </a:stretch>
          </a:blipFill>
        </p:spPr>
      </p:sp>
      <p:graphicFrame>
        <p:nvGraphicFramePr>
          <p:cNvPr name="Table 3" id="3"/>
          <p:cNvGraphicFramePr>
            <a:graphicFrameLocks noGrp="true"/>
          </p:cNvGraphicFramePr>
          <p:nvPr/>
        </p:nvGraphicFramePr>
        <p:xfrm>
          <a:off x="1028700" y="2353654"/>
          <a:ext cx="16230600" cy="6988664"/>
        </p:xfrm>
        <a:graphic>
          <a:graphicData uri="http://schemas.openxmlformats.org/drawingml/2006/table">
            <a:tbl>
              <a:tblPr/>
              <a:tblGrid>
                <a:gridCol w="2318657"/>
                <a:gridCol w="2318657"/>
                <a:gridCol w="2318657"/>
                <a:gridCol w="2318657"/>
                <a:gridCol w="2318657"/>
                <a:gridCol w="2318657"/>
                <a:gridCol w="2318657"/>
              </a:tblGrid>
              <a:tr h="793165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0"/>
                        </a:lnSpc>
                        <a:defRPr/>
                      </a:pPr>
                      <a:r>
                        <a:rPr lang="en-US" b="true" sz="1893" spc="789">
                          <a:solidFill>
                            <a:srgbClr val="000000"/>
                          </a:solidFill>
                          <a:latin typeface="Univers Extended Bold"/>
                          <a:ea typeface="Univers Extended Bold"/>
                          <a:cs typeface="Univers Extended Bold"/>
                          <a:sym typeface="Univers Extended Bold"/>
                        </a:rPr>
                        <a:t>SUN</a:t>
                      </a:r>
                      <a:endParaRPr lang="en-US" sz="1100"/>
                    </a:p>
                  </a:txBody>
                  <a:tcPr marL="190442" marR="190442" marT="190442" marB="190442" anchor="ctr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0"/>
                        </a:lnSpc>
                        <a:defRPr/>
                      </a:pPr>
                      <a:r>
                        <a:rPr lang="en-US" b="true" sz="1893" spc="789">
                          <a:solidFill>
                            <a:srgbClr val="000000"/>
                          </a:solidFill>
                          <a:latin typeface="Univers Extended Bold"/>
                          <a:ea typeface="Univers Extended Bold"/>
                          <a:cs typeface="Univers Extended Bold"/>
                          <a:sym typeface="Univers Extended Bold"/>
                        </a:rPr>
                        <a:t>MON</a:t>
                      </a:r>
                      <a:endParaRPr lang="en-US" sz="1100"/>
                    </a:p>
                  </a:txBody>
                  <a:tcPr marL="190442" marR="190442" marT="190442" marB="190442" anchor="ctr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0"/>
                        </a:lnSpc>
                        <a:defRPr/>
                      </a:pPr>
                      <a:r>
                        <a:rPr lang="en-US" b="true" sz="1893" spc="463">
                          <a:solidFill>
                            <a:srgbClr val="000000"/>
                          </a:solidFill>
                          <a:latin typeface="Univers Extended Bold"/>
                          <a:ea typeface="Univers Extended Bold"/>
                          <a:cs typeface="Univers Extended Bold"/>
                          <a:sym typeface="Univers Extended Bold"/>
                        </a:rPr>
                        <a:t>TUE</a:t>
                      </a:r>
                      <a:endParaRPr lang="en-US" sz="1100"/>
                    </a:p>
                  </a:txBody>
                  <a:tcPr marL="190442" marR="190442" marT="190442" marB="190442" anchor="ctr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0"/>
                        </a:lnSpc>
                        <a:defRPr/>
                      </a:pPr>
                      <a:r>
                        <a:rPr lang="en-US" b="true" sz="1893" spc="463">
                          <a:solidFill>
                            <a:srgbClr val="000000"/>
                          </a:solidFill>
                          <a:latin typeface="Univers Extended Bold"/>
                          <a:ea typeface="Univers Extended Bold"/>
                          <a:cs typeface="Univers Extended Bold"/>
                          <a:sym typeface="Univers Extended Bold"/>
                        </a:rPr>
                        <a:t>WED</a:t>
                      </a:r>
                      <a:endParaRPr lang="en-US" sz="1100"/>
                    </a:p>
                  </a:txBody>
                  <a:tcPr marL="190442" marR="190442" marT="190442" marB="190442" anchor="ctr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0"/>
                        </a:lnSpc>
                        <a:defRPr/>
                      </a:pPr>
                      <a:r>
                        <a:rPr lang="en-US" b="true" sz="1893" spc="463">
                          <a:solidFill>
                            <a:srgbClr val="000000"/>
                          </a:solidFill>
                          <a:latin typeface="Univers Extended Bold"/>
                          <a:ea typeface="Univers Extended Bold"/>
                          <a:cs typeface="Univers Extended Bold"/>
                          <a:sym typeface="Univers Extended Bold"/>
                        </a:rPr>
                        <a:t>THU</a:t>
                      </a:r>
                      <a:endParaRPr lang="en-US" sz="1100"/>
                    </a:p>
                  </a:txBody>
                  <a:tcPr marL="190442" marR="190442" marT="190442" marB="190442" anchor="ctr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0"/>
                        </a:lnSpc>
                        <a:defRPr/>
                      </a:pPr>
                      <a:r>
                        <a:rPr lang="en-US" b="true" sz="1893" spc="463">
                          <a:solidFill>
                            <a:srgbClr val="000000"/>
                          </a:solidFill>
                          <a:latin typeface="Univers Extended Bold"/>
                          <a:ea typeface="Univers Extended Bold"/>
                          <a:cs typeface="Univers Extended Bold"/>
                          <a:sym typeface="Univers Extended Bold"/>
                        </a:rPr>
                        <a:t>FRI</a:t>
                      </a:r>
                      <a:endParaRPr lang="en-US" sz="1100"/>
                    </a:p>
                  </a:txBody>
                  <a:tcPr marL="190442" marR="190442" marT="190442" marB="190442" anchor="ctr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0"/>
                        </a:lnSpc>
                        <a:defRPr/>
                      </a:pPr>
                      <a:r>
                        <a:rPr lang="en-US" b="true" sz="1893" spc="463">
                          <a:solidFill>
                            <a:srgbClr val="000000"/>
                          </a:solidFill>
                          <a:latin typeface="Univers Extended Bold"/>
                          <a:ea typeface="Univers Extended Bold"/>
                          <a:cs typeface="Univers Extended Bold"/>
                          <a:sym typeface="Univers Extended Bold"/>
                        </a:rPr>
                        <a:t>SAT</a:t>
                      </a:r>
                      <a:endParaRPr lang="en-US" sz="1100"/>
                    </a:p>
                  </a:txBody>
                  <a:tcPr marL="190442" marR="190442" marT="190442" marB="190442" anchor="ctr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</a:tr>
              <a:tr h="1239100"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3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4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5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</a:tr>
              <a:tr h="1239100"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6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7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8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9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10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11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12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</a:tr>
              <a:tr h="1239100"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13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14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15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16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17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18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19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</a:tr>
              <a:tr h="1239100"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20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21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22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23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24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25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26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</a:tr>
              <a:tr h="1239100"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27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28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29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30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31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</a:tr>
            </a:tbl>
          </a:graphicData>
        </a:graphic>
      </p:graphicFrame>
      <p:sp>
        <p:nvSpPr>
          <p:cNvPr name="Freeform 4" id="4"/>
          <p:cNvSpPr/>
          <p:nvPr/>
        </p:nvSpPr>
        <p:spPr>
          <a:xfrm flipH="false" flipV="false" rot="0">
            <a:off x="7887854" y="504883"/>
            <a:ext cx="7538787" cy="1988355"/>
          </a:xfrm>
          <a:custGeom>
            <a:avLst/>
            <a:gdLst/>
            <a:ahLst/>
            <a:cxnLst/>
            <a:rect r="r" b="b" t="t" l="l"/>
            <a:pathLst>
              <a:path h="1988355" w="7538787">
                <a:moveTo>
                  <a:pt x="0" y="0"/>
                </a:moveTo>
                <a:lnTo>
                  <a:pt x="7538787" y="0"/>
                </a:lnTo>
                <a:lnTo>
                  <a:pt x="7538787" y="1988355"/>
                </a:lnTo>
                <a:lnTo>
                  <a:pt x="0" y="19883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3593982" y="1032035"/>
            <a:ext cx="3665318" cy="10575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7858"/>
              </a:lnSpc>
            </a:pPr>
            <a:r>
              <a:rPr lang="en-US" b="true" sz="5612" spc="578">
                <a:solidFill>
                  <a:srgbClr val="0F0C00"/>
                </a:solidFill>
                <a:latin typeface="Myriad Bold"/>
                <a:ea typeface="Myriad Bold"/>
                <a:cs typeface="Myriad Bold"/>
                <a:sym typeface="Myriad Bold"/>
              </a:rPr>
              <a:t>2026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028700" y="772587"/>
            <a:ext cx="4002763" cy="1236809"/>
          </a:xfrm>
          <a:custGeom>
            <a:avLst/>
            <a:gdLst/>
            <a:ahLst/>
            <a:cxnLst/>
            <a:rect r="r" b="b" t="t" l="l"/>
            <a:pathLst>
              <a:path h="1236809" w="4002763">
                <a:moveTo>
                  <a:pt x="0" y="0"/>
                </a:moveTo>
                <a:lnTo>
                  <a:pt x="4002763" y="0"/>
                </a:lnTo>
                <a:lnTo>
                  <a:pt x="4002763" y="1236809"/>
                </a:lnTo>
                <a:lnTo>
                  <a:pt x="0" y="12368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2862741" y="4911123"/>
            <a:ext cx="1847960" cy="4266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en-US" b="true" sz="1200" spc="123" u="sng">
                <a:solidFill>
                  <a:srgbClr val="0F0C00"/>
                </a:solidFill>
                <a:latin typeface="Myriad Bold"/>
                <a:ea typeface="Myriad Bold"/>
                <a:cs typeface="Myriad Bold"/>
                <a:sym typeface="Myriad Bold"/>
                <a:hlinkClick r:id="rId6" tooltip="https://www.un.org/en/observances/mountain-day"/>
              </a:rPr>
              <a:t>International Mountain Day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138120" y="9589782"/>
            <a:ext cx="3461742" cy="3019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58"/>
              </a:lnSpc>
              <a:spcBef>
                <a:spcPct val="0"/>
              </a:spcBef>
            </a:pPr>
            <a:r>
              <a:rPr lang="en-US" b="true" sz="1612" spc="166">
                <a:solidFill>
                  <a:srgbClr val="0F0C00"/>
                </a:solidFill>
                <a:latin typeface="Myriad Bold"/>
                <a:ea typeface="Myriad Bold"/>
                <a:cs typeface="Myriad Bold"/>
                <a:sym typeface="Myriad Bold"/>
              </a:rPr>
              <a:t>MORE RELEVANT OBSERVANCES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5866030" y="3590042"/>
            <a:ext cx="1847960" cy="4266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en-US" b="true" sz="1200" spc="123" u="sng">
                <a:solidFill>
                  <a:srgbClr val="0F0C00"/>
                </a:solidFill>
                <a:latin typeface="Myriad Bold"/>
                <a:ea typeface="Myriad Bold"/>
                <a:cs typeface="Myriad Bold"/>
                <a:sym typeface="Myriad Bold"/>
                <a:hlinkClick r:id="rId7" tooltip="https://www.apha.org/events-and-meetings/apha-calendar/2021/2021-safe-toys-and-gifts-month"/>
              </a:rPr>
              <a:t>Safe Toys and Gifts Month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5031463" y="9608832"/>
            <a:ext cx="1465947" cy="2171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en-US" b="true" sz="1200" spc="123" u="sng">
                <a:solidFill>
                  <a:srgbClr val="0F0C00"/>
                </a:solidFill>
                <a:latin typeface="Myriad Bold"/>
                <a:ea typeface="Myriad Bold"/>
                <a:cs typeface="Myriad Bold"/>
                <a:sym typeface="Myriad Bold"/>
                <a:hlinkClick r:id="rId8" tooltip="https://www.ready.gov/winter-ready"/>
              </a:rPr>
              <a:t>#WinterReady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18389" y="581017"/>
            <a:ext cx="1301449" cy="1301449"/>
          </a:xfrm>
          <a:custGeom>
            <a:avLst/>
            <a:gdLst/>
            <a:ahLst/>
            <a:cxnLst/>
            <a:rect r="r" b="b" t="t" l="l"/>
            <a:pathLst>
              <a:path h="1301449" w="1301449">
                <a:moveTo>
                  <a:pt x="0" y="0"/>
                </a:moveTo>
                <a:lnTo>
                  <a:pt x="1301450" y="0"/>
                </a:lnTo>
                <a:lnTo>
                  <a:pt x="1301450" y="1301449"/>
                </a:lnTo>
                <a:lnTo>
                  <a:pt x="0" y="13014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891150" y="4033137"/>
            <a:ext cx="1446722" cy="751090"/>
          </a:xfrm>
          <a:custGeom>
            <a:avLst/>
            <a:gdLst/>
            <a:ahLst/>
            <a:cxnLst/>
            <a:rect r="r" b="b" t="t" l="l"/>
            <a:pathLst>
              <a:path h="751090" w="1446722">
                <a:moveTo>
                  <a:pt x="0" y="0"/>
                </a:moveTo>
                <a:lnTo>
                  <a:pt x="1446722" y="0"/>
                </a:lnTo>
                <a:lnTo>
                  <a:pt x="1446722" y="751090"/>
                </a:lnTo>
                <a:lnTo>
                  <a:pt x="0" y="7510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248585" y="581017"/>
            <a:ext cx="1315149" cy="1301449"/>
          </a:xfrm>
          <a:custGeom>
            <a:avLst/>
            <a:gdLst/>
            <a:ahLst/>
            <a:cxnLst/>
            <a:rect r="r" b="b" t="t" l="l"/>
            <a:pathLst>
              <a:path h="1301449" w="1315149">
                <a:moveTo>
                  <a:pt x="0" y="0"/>
                </a:moveTo>
                <a:lnTo>
                  <a:pt x="1315149" y="0"/>
                </a:lnTo>
                <a:lnTo>
                  <a:pt x="1315149" y="1301449"/>
                </a:lnTo>
                <a:lnTo>
                  <a:pt x="0" y="13014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858027" y="645660"/>
            <a:ext cx="1326881" cy="1301449"/>
          </a:xfrm>
          <a:custGeom>
            <a:avLst/>
            <a:gdLst/>
            <a:ahLst/>
            <a:cxnLst/>
            <a:rect r="r" b="b" t="t" l="l"/>
            <a:pathLst>
              <a:path h="1301449" w="1326881">
                <a:moveTo>
                  <a:pt x="0" y="0"/>
                </a:moveTo>
                <a:lnTo>
                  <a:pt x="1326881" y="0"/>
                </a:lnTo>
                <a:lnTo>
                  <a:pt x="1326881" y="1301449"/>
                </a:lnTo>
                <a:lnTo>
                  <a:pt x="0" y="130144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437171" y="572598"/>
            <a:ext cx="1330839" cy="1301449"/>
          </a:xfrm>
          <a:custGeom>
            <a:avLst/>
            <a:gdLst/>
            <a:ahLst/>
            <a:cxnLst/>
            <a:rect r="r" b="b" t="t" l="l"/>
            <a:pathLst>
              <a:path h="1301449" w="1330839">
                <a:moveTo>
                  <a:pt x="0" y="0"/>
                </a:moveTo>
                <a:lnTo>
                  <a:pt x="1330838" y="0"/>
                </a:lnTo>
                <a:lnTo>
                  <a:pt x="1330838" y="1301449"/>
                </a:lnTo>
                <a:lnTo>
                  <a:pt x="0" y="130144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831606" y="687411"/>
            <a:ext cx="1241328" cy="1259698"/>
          </a:xfrm>
          <a:custGeom>
            <a:avLst/>
            <a:gdLst/>
            <a:ahLst/>
            <a:cxnLst/>
            <a:rect r="r" b="b" t="t" l="l"/>
            <a:pathLst>
              <a:path h="1259698" w="1241328">
                <a:moveTo>
                  <a:pt x="0" y="0"/>
                </a:moveTo>
                <a:lnTo>
                  <a:pt x="1241328" y="0"/>
                </a:lnTo>
                <a:lnTo>
                  <a:pt x="1241328" y="1259698"/>
                </a:lnTo>
                <a:lnTo>
                  <a:pt x="0" y="125969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2873535" y="2189073"/>
            <a:ext cx="1164732" cy="1155026"/>
          </a:xfrm>
          <a:custGeom>
            <a:avLst/>
            <a:gdLst/>
            <a:ahLst/>
            <a:cxnLst/>
            <a:rect r="r" b="b" t="t" l="l"/>
            <a:pathLst>
              <a:path h="1155026" w="1164732">
                <a:moveTo>
                  <a:pt x="0" y="0"/>
                </a:moveTo>
                <a:lnTo>
                  <a:pt x="1164733" y="0"/>
                </a:lnTo>
                <a:lnTo>
                  <a:pt x="1164733" y="1155026"/>
                </a:lnTo>
                <a:lnTo>
                  <a:pt x="0" y="115502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4892468" y="581017"/>
            <a:ext cx="1301449" cy="1301449"/>
          </a:xfrm>
          <a:custGeom>
            <a:avLst/>
            <a:gdLst/>
            <a:ahLst/>
            <a:cxnLst/>
            <a:rect r="r" b="b" t="t" l="l"/>
            <a:pathLst>
              <a:path h="1301449" w="1301449">
                <a:moveTo>
                  <a:pt x="0" y="0"/>
                </a:moveTo>
                <a:lnTo>
                  <a:pt x="1301449" y="0"/>
                </a:lnTo>
                <a:lnTo>
                  <a:pt x="1301449" y="1301449"/>
                </a:lnTo>
                <a:lnTo>
                  <a:pt x="0" y="130144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5337872" y="645660"/>
            <a:ext cx="1309635" cy="1301449"/>
          </a:xfrm>
          <a:custGeom>
            <a:avLst/>
            <a:gdLst/>
            <a:ahLst/>
            <a:cxnLst/>
            <a:rect r="r" b="b" t="t" l="l"/>
            <a:pathLst>
              <a:path h="1301449" w="1309635">
                <a:moveTo>
                  <a:pt x="0" y="0"/>
                </a:moveTo>
                <a:lnTo>
                  <a:pt x="1309635" y="0"/>
                </a:lnTo>
                <a:lnTo>
                  <a:pt x="1309635" y="1301449"/>
                </a:lnTo>
                <a:lnTo>
                  <a:pt x="0" y="130144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4346438" y="2398176"/>
            <a:ext cx="1453055" cy="736820"/>
          </a:xfrm>
          <a:custGeom>
            <a:avLst/>
            <a:gdLst/>
            <a:ahLst/>
            <a:cxnLst/>
            <a:rect r="r" b="b" t="t" l="l"/>
            <a:pathLst>
              <a:path h="736820" w="1453055">
                <a:moveTo>
                  <a:pt x="0" y="0"/>
                </a:moveTo>
                <a:lnTo>
                  <a:pt x="1453055" y="0"/>
                </a:lnTo>
                <a:lnTo>
                  <a:pt x="1453055" y="736820"/>
                </a:lnTo>
                <a:lnTo>
                  <a:pt x="0" y="73682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2434593" y="3739512"/>
            <a:ext cx="1249155" cy="1271405"/>
          </a:xfrm>
          <a:custGeom>
            <a:avLst/>
            <a:gdLst/>
            <a:ahLst/>
            <a:cxnLst/>
            <a:rect r="r" b="b" t="t" l="l"/>
            <a:pathLst>
              <a:path h="1271405" w="1249155">
                <a:moveTo>
                  <a:pt x="0" y="0"/>
                </a:moveTo>
                <a:lnTo>
                  <a:pt x="1249155" y="0"/>
                </a:lnTo>
                <a:lnTo>
                  <a:pt x="1249155" y="1271405"/>
                </a:lnTo>
                <a:lnTo>
                  <a:pt x="0" y="1271405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5818266" y="2342622"/>
            <a:ext cx="1303294" cy="1082919"/>
          </a:xfrm>
          <a:custGeom>
            <a:avLst/>
            <a:gdLst/>
            <a:ahLst/>
            <a:cxnLst/>
            <a:rect r="r" b="b" t="t" l="l"/>
            <a:pathLst>
              <a:path h="1082919" w="1303294">
                <a:moveTo>
                  <a:pt x="0" y="0"/>
                </a:moveTo>
                <a:lnTo>
                  <a:pt x="1303294" y="0"/>
                </a:lnTo>
                <a:lnTo>
                  <a:pt x="1303294" y="1082918"/>
                </a:lnTo>
                <a:lnTo>
                  <a:pt x="0" y="1082918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0912732" y="2580121"/>
            <a:ext cx="1833757" cy="492152"/>
          </a:xfrm>
          <a:custGeom>
            <a:avLst/>
            <a:gdLst/>
            <a:ahLst/>
            <a:cxnLst/>
            <a:rect r="r" b="b" t="t" l="l"/>
            <a:pathLst>
              <a:path h="492152" w="1833757">
                <a:moveTo>
                  <a:pt x="0" y="0"/>
                </a:moveTo>
                <a:lnTo>
                  <a:pt x="1833757" y="0"/>
                </a:lnTo>
                <a:lnTo>
                  <a:pt x="1833757" y="492152"/>
                </a:lnTo>
                <a:lnTo>
                  <a:pt x="0" y="492152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818229" y="3692534"/>
            <a:ext cx="1235314" cy="1179725"/>
          </a:xfrm>
          <a:custGeom>
            <a:avLst/>
            <a:gdLst/>
            <a:ahLst/>
            <a:cxnLst/>
            <a:rect r="r" b="b" t="t" l="l"/>
            <a:pathLst>
              <a:path h="1179725" w="1235314">
                <a:moveTo>
                  <a:pt x="0" y="0"/>
                </a:moveTo>
                <a:lnTo>
                  <a:pt x="1235314" y="0"/>
                </a:lnTo>
                <a:lnTo>
                  <a:pt x="1235314" y="1179725"/>
                </a:lnTo>
                <a:lnTo>
                  <a:pt x="0" y="1179725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9179421" y="2452675"/>
            <a:ext cx="1630992" cy="748218"/>
          </a:xfrm>
          <a:custGeom>
            <a:avLst/>
            <a:gdLst/>
            <a:ahLst/>
            <a:cxnLst/>
            <a:rect r="r" b="b" t="t" l="l"/>
            <a:pathLst>
              <a:path h="748218" w="1630992">
                <a:moveTo>
                  <a:pt x="0" y="0"/>
                </a:moveTo>
                <a:lnTo>
                  <a:pt x="1630992" y="0"/>
                </a:lnTo>
                <a:lnTo>
                  <a:pt x="1630992" y="748218"/>
                </a:lnTo>
                <a:lnTo>
                  <a:pt x="0" y="748218"/>
                </a:lnTo>
                <a:lnTo>
                  <a:pt x="0" y="0"/>
                </a:lnTo>
                <a:close/>
              </a:path>
            </a:pathLst>
          </a:custGeom>
          <a:blipFill>
            <a:blip r:embed="rId29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6890569" y="889034"/>
            <a:ext cx="1576800" cy="936524"/>
          </a:xfrm>
          <a:custGeom>
            <a:avLst/>
            <a:gdLst/>
            <a:ahLst/>
            <a:cxnLst/>
            <a:rect r="r" b="b" t="t" l="l"/>
            <a:pathLst>
              <a:path h="936524" w="1576800">
                <a:moveTo>
                  <a:pt x="0" y="0"/>
                </a:moveTo>
                <a:lnTo>
                  <a:pt x="1576800" y="0"/>
                </a:lnTo>
                <a:lnTo>
                  <a:pt x="1576800" y="936524"/>
                </a:lnTo>
                <a:lnTo>
                  <a:pt x="0" y="936524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2128570" y="2664039"/>
            <a:ext cx="1555178" cy="408234"/>
          </a:xfrm>
          <a:custGeom>
            <a:avLst/>
            <a:gdLst/>
            <a:ahLst/>
            <a:cxnLst/>
            <a:rect r="r" b="b" t="t" l="l"/>
            <a:pathLst>
              <a:path h="408234" w="1555178">
                <a:moveTo>
                  <a:pt x="0" y="0"/>
                </a:moveTo>
                <a:lnTo>
                  <a:pt x="1555178" y="0"/>
                </a:lnTo>
                <a:lnTo>
                  <a:pt x="1555178" y="408234"/>
                </a:lnTo>
                <a:lnTo>
                  <a:pt x="0" y="408234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1920409" y="687411"/>
            <a:ext cx="1255206" cy="1232384"/>
          </a:xfrm>
          <a:custGeom>
            <a:avLst/>
            <a:gdLst/>
            <a:ahLst/>
            <a:cxnLst/>
            <a:rect r="r" b="b" t="t" l="l"/>
            <a:pathLst>
              <a:path h="1232384" w="1255206">
                <a:moveTo>
                  <a:pt x="0" y="0"/>
                </a:moveTo>
                <a:lnTo>
                  <a:pt x="1255207" y="0"/>
                </a:lnTo>
                <a:lnTo>
                  <a:pt x="1255207" y="1232384"/>
                </a:lnTo>
                <a:lnTo>
                  <a:pt x="0" y="1232384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3455902" y="712030"/>
            <a:ext cx="1102517" cy="1022584"/>
          </a:xfrm>
          <a:custGeom>
            <a:avLst/>
            <a:gdLst/>
            <a:ahLst/>
            <a:cxnLst/>
            <a:rect r="r" b="b" t="t" l="l"/>
            <a:pathLst>
              <a:path h="1022584" w="1102517">
                <a:moveTo>
                  <a:pt x="0" y="0"/>
                </a:moveTo>
                <a:lnTo>
                  <a:pt x="1102516" y="0"/>
                </a:lnTo>
                <a:lnTo>
                  <a:pt x="1102516" y="1022584"/>
                </a:lnTo>
                <a:lnTo>
                  <a:pt x="0" y="1022584"/>
                </a:lnTo>
                <a:lnTo>
                  <a:pt x="0" y="0"/>
                </a:lnTo>
                <a:close/>
              </a:path>
            </a:pathLst>
          </a:custGeom>
          <a:blipFill>
            <a:blip r:embed="rId35">
              <a:extLs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1165767" y="5295524"/>
            <a:ext cx="961770" cy="936524"/>
          </a:xfrm>
          <a:custGeom>
            <a:avLst/>
            <a:gdLst/>
            <a:ahLst/>
            <a:cxnLst/>
            <a:rect r="r" b="b" t="t" l="l"/>
            <a:pathLst>
              <a:path h="936524" w="961770">
                <a:moveTo>
                  <a:pt x="0" y="0"/>
                </a:moveTo>
                <a:lnTo>
                  <a:pt x="961771" y="0"/>
                </a:lnTo>
                <a:lnTo>
                  <a:pt x="961771" y="936523"/>
                </a:lnTo>
                <a:lnTo>
                  <a:pt x="0" y="936523"/>
                </a:lnTo>
                <a:lnTo>
                  <a:pt x="0" y="0"/>
                </a:lnTo>
                <a:close/>
              </a:path>
            </a:pathLst>
          </a:custGeom>
          <a:blipFill>
            <a:blip r:embed="rId37">
              <a:extLs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1124902">
            <a:off x="15791379" y="2370735"/>
            <a:ext cx="2456993" cy="586607"/>
          </a:xfrm>
          <a:custGeom>
            <a:avLst/>
            <a:gdLst/>
            <a:ahLst/>
            <a:cxnLst/>
            <a:rect r="r" b="b" t="t" l="l"/>
            <a:pathLst>
              <a:path h="586607" w="2456993">
                <a:moveTo>
                  <a:pt x="0" y="0"/>
                </a:moveTo>
                <a:lnTo>
                  <a:pt x="2456993" y="0"/>
                </a:lnTo>
                <a:lnTo>
                  <a:pt x="2456993" y="586607"/>
                </a:lnTo>
                <a:lnTo>
                  <a:pt x="0" y="586607"/>
                </a:lnTo>
                <a:lnTo>
                  <a:pt x="0" y="0"/>
                </a:lnTo>
                <a:close/>
              </a:path>
            </a:pathLst>
          </a:custGeom>
          <a:blipFill>
            <a:blip r:embed="rId39">
              <a:extLst>
                <a:ext uri="{96DAC541-7B7A-43D3-8B79-37D633B846F1}">
                  <asvg:svgBlip xmlns:asvg="http://schemas.microsoft.com/office/drawing/2016/SVG/main" r:embed="rId4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7331110" y="2591608"/>
            <a:ext cx="1562561" cy="498066"/>
          </a:xfrm>
          <a:custGeom>
            <a:avLst/>
            <a:gdLst/>
            <a:ahLst/>
            <a:cxnLst/>
            <a:rect r="r" b="b" t="t" l="l"/>
            <a:pathLst>
              <a:path h="498066" w="1562561">
                <a:moveTo>
                  <a:pt x="0" y="0"/>
                </a:moveTo>
                <a:lnTo>
                  <a:pt x="1562561" y="0"/>
                </a:lnTo>
                <a:lnTo>
                  <a:pt x="1562561" y="498067"/>
                </a:lnTo>
                <a:lnTo>
                  <a:pt x="0" y="498067"/>
                </a:lnTo>
                <a:lnTo>
                  <a:pt x="0" y="0"/>
                </a:lnTo>
                <a:close/>
              </a:path>
            </a:pathLst>
          </a:custGeom>
          <a:blipFill>
            <a:blip r:embed="rId41">
              <a:extLst>
                <a:ext uri="{96DAC541-7B7A-43D3-8B79-37D633B846F1}">
                  <asvg:svgBlip xmlns:asvg="http://schemas.microsoft.com/office/drawing/2016/SVG/main" r:embed="rId4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9379789" y="5195394"/>
            <a:ext cx="1291657" cy="1204470"/>
          </a:xfrm>
          <a:custGeom>
            <a:avLst/>
            <a:gdLst/>
            <a:ahLst/>
            <a:cxnLst/>
            <a:rect r="r" b="b" t="t" l="l"/>
            <a:pathLst>
              <a:path h="1204470" w="1291657">
                <a:moveTo>
                  <a:pt x="0" y="0"/>
                </a:moveTo>
                <a:lnTo>
                  <a:pt x="1291657" y="0"/>
                </a:lnTo>
                <a:lnTo>
                  <a:pt x="1291657" y="1204470"/>
                </a:lnTo>
                <a:lnTo>
                  <a:pt x="0" y="1204470"/>
                </a:lnTo>
                <a:lnTo>
                  <a:pt x="0" y="0"/>
                </a:lnTo>
                <a:close/>
              </a:path>
            </a:pathLst>
          </a:custGeom>
          <a:blipFill>
            <a:blip r:embed="rId43">
              <a:extLst>
                <a:ext uri="{96DAC541-7B7A-43D3-8B79-37D633B846F1}">
                  <asvg:svgBlip xmlns:asvg="http://schemas.microsoft.com/office/drawing/2016/SVG/main" r:embed="rId4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7619087" y="3846288"/>
            <a:ext cx="1200989" cy="872218"/>
          </a:xfrm>
          <a:custGeom>
            <a:avLst/>
            <a:gdLst/>
            <a:ahLst/>
            <a:cxnLst/>
            <a:rect r="r" b="b" t="t" l="l"/>
            <a:pathLst>
              <a:path h="872218" w="1200989">
                <a:moveTo>
                  <a:pt x="0" y="0"/>
                </a:moveTo>
                <a:lnTo>
                  <a:pt x="1200988" y="0"/>
                </a:lnTo>
                <a:lnTo>
                  <a:pt x="1200988" y="872218"/>
                </a:lnTo>
                <a:lnTo>
                  <a:pt x="0" y="872218"/>
                </a:lnTo>
                <a:lnTo>
                  <a:pt x="0" y="0"/>
                </a:lnTo>
                <a:close/>
              </a:path>
            </a:pathLst>
          </a:custGeom>
          <a:blipFill>
            <a:blip r:embed="rId45">
              <a:extLst>
                <a:ext uri="{96DAC541-7B7A-43D3-8B79-37D633B846F1}">
                  <asvg:svgBlip xmlns:asvg="http://schemas.microsoft.com/office/drawing/2016/SVG/main" r:embed="rId4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9382050" y="3697407"/>
            <a:ext cx="1033720" cy="1125138"/>
          </a:xfrm>
          <a:custGeom>
            <a:avLst/>
            <a:gdLst/>
            <a:ahLst/>
            <a:cxnLst/>
            <a:rect r="r" b="b" t="t" l="l"/>
            <a:pathLst>
              <a:path h="1125138" w="1033720">
                <a:moveTo>
                  <a:pt x="0" y="0"/>
                </a:moveTo>
                <a:lnTo>
                  <a:pt x="1033720" y="0"/>
                </a:lnTo>
                <a:lnTo>
                  <a:pt x="1033720" y="1125138"/>
                </a:lnTo>
                <a:lnTo>
                  <a:pt x="0" y="1125138"/>
                </a:lnTo>
                <a:lnTo>
                  <a:pt x="0" y="0"/>
                </a:lnTo>
                <a:close/>
              </a:path>
            </a:pathLst>
          </a:custGeom>
          <a:blipFill>
            <a:blip r:embed="rId47"/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7776860" y="5295524"/>
            <a:ext cx="1109890" cy="1104341"/>
          </a:xfrm>
          <a:custGeom>
            <a:avLst/>
            <a:gdLst/>
            <a:ahLst/>
            <a:cxnLst/>
            <a:rect r="r" b="b" t="t" l="l"/>
            <a:pathLst>
              <a:path h="1104341" w="1109890">
                <a:moveTo>
                  <a:pt x="0" y="0"/>
                </a:moveTo>
                <a:lnTo>
                  <a:pt x="1109890" y="0"/>
                </a:lnTo>
                <a:lnTo>
                  <a:pt x="1109890" y="1104340"/>
                </a:lnTo>
                <a:lnTo>
                  <a:pt x="0" y="1104340"/>
                </a:lnTo>
                <a:lnTo>
                  <a:pt x="0" y="0"/>
                </a:lnTo>
                <a:close/>
              </a:path>
            </a:pathLst>
          </a:custGeom>
          <a:blipFill>
            <a:blip r:embed="rId48"/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11061971" y="6641999"/>
            <a:ext cx="1231650" cy="805191"/>
          </a:xfrm>
          <a:custGeom>
            <a:avLst/>
            <a:gdLst/>
            <a:ahLst/>
            <a:cxnLst/>
            <a:rect r="r" b="b" t="t" l="l"/>
            <a:pathLst>
              <a:path h="805191" w="1231650">
                <a:moveTo>
                  <a:pt x="0" y="0"/>
                </a:moveTo>
                <a:lnTo>
                  <a:pt x="1231650" y="0"/>
                </a:lnTo>
                <a:lnTo>
                  <a:pt x="1231650" y="805191"/>
                </a:lnTo>
                <a:lnTo>
                  <a:pt x="0" y="805191"/>
                </a:lnTo>
                <a:lnTo>
                  <a:pt x="0" y="0"/>
                </a:lnTo>
                <a:close/>
              </a:path>
            </a:pathLst>
          </a:custGeom>
          <a:blipFill>
            <a:blip r:embed="rId49">
              <a:extLst>
                <a:ext uri="{96DAC541-7B7A-43D3-8B79-37D633B846F1}">
                  <asvg:svgBlip xmlns:asvg="http://schemas.microsoft.com/office/drawing/2016/SVG/main" r:embed="rId5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3969217" y="2567269"/>
            <a:ext cx="1635160" cy="633624"/>
          </a:xfrm>
          <a:custGeom>
            <a:avLst/>
            <a:gdLst/>
            <a:ahLst/>
            <a:cxnLst/>
            <a:rect r="r" b="b" t="t" l="l"/>
            <a:pathLst>
              <a:path h="633624" w="1635160">
                <a:moveTo>
                  <a:pt x="0" y="0"/>
                </a:moveTo>
                <a:lnTo>
                  <a:pt x="1635160" y="0"/>
                </a:lnTo>
                <a:lnTo>
                  <a:pt x="1635160" y="633624"/>
                </a:lnTo>
                <a:lnTo>
                  <a:pt x="0" y="633624"/>
                </a:lnTo>
                <a:lnTo>
                  <a:pt x="0" y="0"/>
                </a:lnTo>
                <a:close/>
              </a:path>
            </a:pathLst>
          </a:custGeom>
          <a:blipFill>
            <a:blip r:embed="rId51">
              <a:extLst>
                <a:ext uri="{96DAC541-7B7A-43D3-8B79-37D633B846F1}">
                  <asvg:svgBlip xmlns:asvg="http://schemas.microsoft.com/office/drawing/2016/SVG/main" r:embed="rId5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14428793" y="4949122"/>
            <a:ext cx="1173365" cy="1173365"/>
          </a:xfrm>
          <a:custGeom>
            <a:avLst/>
            <a:gdLst/>
            <a:ahLst/>
            <a:cxnLst/>
            <a:rect r="r" b="b" t="t" l="l"/>
            <a:pathLst>
              <a:path h="1173365" w="1173365">
                <a:moveTo>
                  <a:pt x="0" y="0"/>
                </a:moveTo>
                <a:lnTo>
                  <a:pt x="1173365" y="0"/>
                </a:lnTo>
                <a:lnTo>
                  <a:pt x="1173365" y="1173365"/>
                </a:lnTo>
                <a:lnTo>
                  <a:pt x="0" y="1173365"/>
                </a:lnTo>
                <a:lnTo>
                  <a:pt x="0" y="0"/>
                </a:lnTo>
                <a:close/>
              </a:path>
            </a:pathLst>
          </a:custGeom>
          <a:blipFill>
            <a:blip r:embed="rId53">
              <a:extLst>
                <a:ext uri="{96DAC541-7B7A-43D3-8B79-37D633B846F1}">
                  <asvg:svgBlip xmlns:asvg="http://schemas.microsoft.com/office/drawing/2016/SVG/main" r:embed="rId5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0">
            <a:off x="14628962" y="6532062"/>
            <a:ext cx="1170531" cy="1343508"/>
          </a:xfrm>
          <a:custGeom>
            <a:avLst/>
            <a:gdLst/>
            <a:ahLst/>
            <a:cxnLst/>
            <a:rect r="r" b="b" t="t" l="l"/>
            <a:pathLst>
              <a:path h="1343508" w="1170531">
                <a:moveTo>
                  <a:pt x="0" y="0"/>
                </a:moveTo>
                <a:lnTo>
                  <a:pt x="1170531" y="0"/>
                </a:lnTo>
                <a:lnTo>
                  <a:pt x="1170531" y="1343508"/>
                </a:lnTo>
                <a:lnTo>
                  <a:pt x="0" y="1343508"/>
                </a:lnTo>
                <a:lnTo>
                  <a:pt x="0" y="0"/>
                </a:lnTo>
                <a:close/>
              </a:path>
            </a:pathLst>
          </a:custGeom>
          <a:blipFill>
            <a:blip r:embed="rId55"/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0">
            <a:off x="9425288" y="6701393"/>
            <a:ext cx="1385125" cy="1004845"/>
          </a:xfrm>
          <a:custGeom>
            <a:avLst/>
            <a:gdLst/>
            <a:ahLst/>
            <a:cxnLst/>
            <a:rect r="r" b="b" t="t" l="l"/>
            <a:pathLst>
              <a:path h="1004845" w="1385125">
                <a:moveTo>
                  <a:pt x="0" y="0"/>
                </a:moveTo>
                <a:lnTo>
                  <a:pt x="1385125" y="0"/>
                </a:lnTo>
                <a:lnTo>
                  <a:pt x="1385125" y="1004845"/>
                </a:lnTo>
                <a:lnTo>
                  <a:pt x="0" y="1004845"/>
                </a:lnTo>
                <a:lnTo>
                  <a:pt x="0" y="0"/>
                </a:lnTo>
                <a:close/>
              </a:path>
            </a:pathLst>
          </a:custGeom>
          <a:blipFill>
            <a:blip r:embed="rId56">
              <a:extLst>
                <a:ext uri="{96DAC541-7B7A-43D3-8B79-37D633B846F1}">
                  <asvg:svgBlip xmlns:asvg="http://schemas.microsoft.com/office/drawing/2016/SVG/main" r:embed="rId5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0">
            <a:off x="12594833" y="6735554"/>
            <a:ext cx="1567404" cy="936524"/>
          </a:xfrm>
          <a:custGeom>
            <a:avLst/>
            <a:gdLst/>
            <a:ahLst/>
            <a:cxnLst/>
            <a:rect r="r" b="b" t="t" l="l"/>
            <a:pathLst>
              <a:path h="936524" w="1567404">
                <a:moveTo>
                  <a:pt x="0" y="0"/>
                </a:moveTo>
                <a:lnTo>
                  <a:pt x="1567404" y="0"/>
                </a:lnTo>
                <a:lnTo>
                  <a:pt x="1567404" y="936524"/>
                </a:lnTo>
                <a:lnTo>
                  <a:pt x="0" y="936524"/>
                </a:lnTo>
                <a:lnTo>
                  <a:pt x="0" y="0"/>
                </a:lnTo>
                <a:close/>
              </a:path>
            </a:pathLst>
          </a:custGeom>
          <a:blipFill>
            <a:blip r:embed="rId58">
              <a:extLst>
                <a:ext uri="{96DAC541-7B7A-43D3-8B79-37D633B846F1}">
                  <asvg:svgBlip xmlns:asvg="http://schemas.microsoft.com/office/drawing/2016/SVG/main" r:embed="rId5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4" id="34"/>
          <p:cNvSpPr/>
          <p:nvPr/>
        </p:nvSpPr>
        <p:spPr>
          <a:xfrm flipH="false" flipV="false" rot="0">
            <a:off x="5896006" y="5535805"/>
            <a:ext cx="1222520" cy="887855"/>
          </a:xfrm>
          <a:custGeom>
            <a:avLst/>
            <a:gdLst/>
            <a:ahLst/>
            <a:cxnLst/>
            <a:rect r="r" b="b" t="t" l="l"/>
            <a:pathLst>
              <a:path h="887855" w="1222520">
                <a:moveTo>
                  <a:pt x="0" y="0"/>
                </a:moveTo>
                <a:lnTo>
                  <a:pt x="1222519" y="0"/>
                </a:lnTo>
                <a:lnTo>
                  <a:pt x="1222519" y="887854"/>
                </a:lnTo>
                <a:lnTo>
                  <a:pt x="0" y="887854"/>
                </a:lnTo>
                <a:lnTo>
                  <a:pt x="0" y="0"/>
                </a:lnTo>
                <a:close/>
              </a:path>
            </a:pathLst>
          </a:custGeom>
          <a:blipFill>
            <a:blip r:embed="rId60">
              <a:extLst>
                <a:ext uri="{96DAC541-7B7A-43D3-8B79-37D633B846F1}">
                  <asvg:svgBlip xmlns:asvg="http://schemas.microsoft.com/office/drawing/2016/SVG/main" r:embed="rId61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5" id="35"/>
          <p:cNvGrpSpPr/>
          <p:nvPr/>
        </p:nvGrpSpPr>
        <p:grpSpPr>
          <a:xfrm rot="0">
            <a:off x="12518063" y="4940008"/>
            <a:ext cx="1520205" cy="1343508"/>
            <a:chOff x="0" y="0"/>
            <a:chExt cx="2026940" cy="1791343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295814" y="0"/>
              <a:ext cx="1469544" cy="1614884"/>
            </a:xfrm>
            <a:custGeom>
              <a:avLst/>
              <a:gdLst/>
              <a:ahLst/>
              <a:cxnLst/>
              <a:rect r="r" b="b" t="t" l="l"/>
              <a:pathLst>
                <a:path h="1614884" w="1469544">
                  <a:moveTo>
                    <a:pt x="0" y="0"/>
                  </a:moveTo>
                  <a:lnTo>
                    <a:pt x="1469545" y="0"/>
                  </a:lnTo>
                  <a:lnTo>
                    <a:pt x="1469545" y="1614884"/>
                  </a:lnTo>
                  <a:lnTo>
                    <a:pt x="0" y="16148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2"/>
              <a:stretch>
                <a:fillRect l="0" t="0" r="0" b="0"/>
              </a:stretch>
            </a:blipFill>
          </p:spPr>
        </p:sp>
        <p:sp>
          <p:nvSpPr>
            <p:cNvPr name="TextBox 37" id="37"/>
            <p:cNvSpPr txBox="true"/>
            <p:nvPr/>
          </p:nvSpPr>
          <p:spPr>
            <a:xfrm rot="0">
              <a:off x="0" y="1062202"/>
              <a:ext cx="2026940" cy="72914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54"/>
                </a:lnSpc>
              </a:pPr>
              <a:r>
                <a:rPr lang="en-US" sz="1610">
                  <a:solidFill>
                    <a:srgbClr val="4A2C00"/>
                  </a:solidFill>
                  <a:latin typeface="Bright"/>
                  <a:ea typeface="Bright"/>
                  <a:cs typeface="Bright"/>
                  <a:sym typeface="Bright"/>
                </a:rPr>
                <a:t>World Environmental Health Day</a:t>
              </a:r>
            </a:p>
          </p:txBody>
        </p:sp>
      </p:grpSp>
      <p:sp>
        <p:nvSpPr>
          <p:cNvPr name="Freeform 38" id="38"/>
          <p:cNvSpPr/>
          <p:nvPr/>
        </p:nvSpPr>
        <p:spPr>
          <a:xfrm flipH="false" flipV="false" rot="0">
            <a:off x="5896006" y="3801308"/>
            <a:ext cx="1147814" cy="1147814"/>
          </a:xfrm>
          <a:custGeom>
            <a:avLst/>
            <a:gdLst/>
            <a:ahLst/>
            <a:cxnLst/>
            <a:rect r="r" b="b" t="t" l="l"/>
            <a:pathLst>
              <a:path h="1147814" w="1147814">
                <a:moveTo>
                  <a:pt x="0" y="0"/>
                </a:moveTo>
                <a:lnTo>
                  <a:pt x="1147814" y="0"/>
                </a:lnTo>
                <a:lnTo>
                  <a:pt x="1147814" y="1147814"/>
                </a:lnTo>
                <a:lnTo>
                  <a:pt x="0" y="1147814"/>
                </a:lnTo>
                <a:lnTo>
                  <a:pt x="0" y="0"/>
                </a:lnTo>
                <a:close/>
              </a:path>
            </a:pathLst>
          </a:custGeom>
          <a:blipFill>
            <a:blip r:embed="rId63">
              <a:extLst>
                <a:ext uri="{96DAC541-7B7A-43D3-8B79-37D633B846F1}">
                  <asvg:svgBlip xmlns:asvg="http://schemas.microsoft.com/office/drawing/2016/SVG/main" r:embed="rId6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9" id="39"/>
          <p:cNvGrpSpPr/>
          <p:nvPr/>
        </p:nvGrpSpPr>
        <p:grpSpPr>
          <a:xfrm rot="0">
            <a:off x="16100320" y="3471602"/>
            <a:ext cx="1246904" cy="1246904"/>
            <a:chOff x="0" y="0"/>
            <a:chExt cx="1662538" cy="1662538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0" y="0"/>
              <a:ext cx="1662538" cy="1662538"/>
            </a:xfrm>
            <a:custGeom>
              <a:avLst/>
              <a:gdLst/>
              <a:ahLst/>
              <a:cxnLst/>
              <a:rect r="r" b="b" t="t" l="l"/>
              <a:pathLst>
                <a:path h="1662538" w="1662538">
                  <a:moveTo>
                    <a:pt x="0" y="0"/>
                  </a:moveTo>
                  <a:lnTo>
                    <a:pt x="1662538" y="0"/>
                  </a:lnTo>
                  <a:lnTo>
                    <a:pt x="1662538" y="1662538"/>
                  </a:lnTo>
                  <a:lnTo>
                    <a:pt x="0" y="16625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5">
                <a:extLst>
                  <a:ext uri="{96DAC541-7B7A-43D3-8B79-37D633B846F1}">
                    <asvg:svgBlip xmlns:asvg="http://schemas.microsoft.com/office/drawing/2016/SVG/main" r:embed="rId6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41" id="41"/>
            <p:cNvSpPr txBox="true"/>
            <p:nvPr/>
          </p:nvSpPr>
          <p:spPr>
            <a:xfrm rot="0">
              <a:off x="0" y="437977"/>
              <a:ext cx="1649377" cy="81507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534"/>
                </a:lnSpc>
                <a:spcBef>
                  <a:spcPct val="0"/>
                </a:spcBef>
              </a:pPr>
              <a:r>
                <a:rPr lang="en-US" sz="1810">
                  <a:solidFill>
                    <a:srgbClr val="4A2C00"/>
                  </a:solidFill>
                  <a:latin typeface="Bright"/>
                  <a:ea typeface="Bright"/>
                  <a:cs typeface="Bright"/>
                  <a:sym typeface="Bright"/>
                </a:rPr>
                <a:t>TOWN HALL MEETING</a:t>
              </a:r>
            </a:p>
          </p:txBody>
        </p:sp>
      </p:grpSp>
      <p:sp>
        <p:nvSpPr>
          <p:cNvPr name="Freeform 42" id="42"/>
          <p:cNvSpPr/>
          <p:nvPr/>
        </p:nvSpPr>
        <p:spPr>
          <a:xfrm flipH="false" flipV="false" rot="0">
            <a:off x="831054" y="5504224"/>
            <a:ext cx="1385747" cy="689409"/>
          </a:xfrm>
          <a:custGeom>
            <a:avLst/>
            <a:gdLst/>
            <a:ahLst/>
            <a:cxnLst/>
            <a:rect r="r" b="b" t="t" l="l"/>
            <a:pathLst>
              <a:path h="689409" w="1385747">
                <a:moveTo>
                  <a:pt x="0" y="0"/>
                </a:moveTo>
                <a:lnTo>
                  <a:pt x="1385747" y="0"/>
                </a:lnTo>
                <a:lnTo>
                  <a:pt x="1385747" y="689409"/>
                </a:lnTo>
                <a:lnTo>
                  <a:pt x="0" y="689409"/>
                </a:lnTo>
                <a:lnTo>
                  <a:pt x="0" y="0"/>
                </a:lnTo>
                <a:close/>
              </a:path>
            </a:pathLst>
          </a:custGeom>
          <a:blipFill>
            <a:blip r:embed="rId67">
              <a:extLst>
                <a:ext uri="{96DAC541-7B7A-43D3-8B79-37D633B846F1}">
                  <asvg:svgBlip xmlns:asvg="http://schemas.microsoft.com/office/drawing/2016/SVG/main" r:embed="rId6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3" id="43"/>
          <p:cNvGrpSpPr/>
          <p:nvPr/>
        </p:nvGrpSpPr>
        <p:grpSpPr>
          <a:xfrm rot="0">
            <a:off x="10912732" y="3636778"/>
            <a:ext cx="1169842" cy="1147449"/>
            <a:chOff x="0" y="0"/>
            <a:chExt cx="1559789" cy="1529932"/>
          </a:xfrm>
        </p:grpSpPr>
        <p:sp>
          <p:nvSpPr>
            <p:cNvPr name="Freeform 44" id="44"/>
            <p:cNvSpPr/>
            <p:nvPr/>
          </p:nvSpPr>
          <p:spPr>
            <a:xfrm flipH="false" flipV="false" rot="0">
              <a:off x="164225" y="287083"/>
              <a:ext cx="1242849" cy="1242849"/>
            </a:xfrm>
            <a:custGeom>
              <a:avLst/>
              <a:gdLst/>
              <a:ahLst/>
              <a:cxnLst/>
              <a:rect r="r" b="b" t="t" l="l"/>
              <a:pathLst>
                <a:path h="1242849" w="1242849">
                  <a:moveTo>
                    <a:pt x="0" y="0"/>
                  </a:moveTo>
                  <a:lnTo>
                    <a:pt x="1242849" y="0"/>
                  </a:lnTo>
                  <a:lnTo>
                    <a:pt x="1242849" y="1242849"/>
                  </a:lnTo>
                  <a:lnTo>
                    <a:pt x="0" y="12428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9">
                <a:extLst>
                  <a:ext uri="{96DAC541-7B7A-43D3-8B79-37D633B846F1}">
                    <asvg:svgBlip xmlns:asvg="http://schemas.microsoft.com/office/drawing/2016/SVG/main" r:embed="rId7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45" id="45"/>
            <p:cNvSpPr txBox="true"/>
            <p:nvPr/>
          </p:nvSpPr>
          <p:spPr>
            <a:xfrm rot="0">
              <a:off x="0" y="-9525"/>
              <a:ext cx="1559789" cy="59849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694"/>
                </a:lnSpc>
                <a:spcBef>
                  <a:spcPct val="0"/>
                </a:spcBef>
              </a:pPr>
              <a:r>
                <a:rPr lang="en-US" sz="1210">
                  <a:solidFill>
                    <a:srgbClr val="4A2C00"/>
                  </a:solidFill>
                  <a:latin typeface="Albertus Nova"/>
                  <a:ea typeface="Albertus Nova"/>
                  <a:cs typeface="Albertus Nova"/>
                  <a:sym typeface="Albertus Nova"/>
                </a:rPr>
                <a:t>TEAM MEETING</a:t>
              </a:r>
            </a:p>
          </p:txBody>
        </p:sp>
      </p:grpSp>
      <p:grpSp>
        <p:nvGrpSpPr>
          <p:cNvPr name="Group 46" id="46"/>
          <p:cNvGrpSpPr/>
          <p:nvPr/>
        </p:nvGrpSpPr>
        <p:grpSpPr>
          <a:xfrm rot="0">
            <a:off x="14248815" y="3586337"/>
            <a:ext cx="1280005" cy="1285922"/>
            <a:chOff x="0" y="0"/>
            <a:chExt cx="1706674" cy="1714563"/>
          </a:xfrm>
        </p:grpSpPr>
        <p:sp>
          <p:nvSpPr>
            <p:cNvPr name="Freeform 47" id="47"/>
            <p:cNvSpPr/>
            <p:nvPr/>
          </p:nvSpPr>
          <p:spPr>
            <a:xfrm flipH="false" flipV="false" rot="0">
              <a:off x="0" y="0"/>
              <a:ext cx="1332740" cy="1324410"/>
            </a:xfrm>
            <a:custGeom>
              <a:avLst/>
              <a:gdLst/>
              <a:ahLst/>
              <a:cxnLst/>
              <a:rect r="r" b="b" t="t" l="l"/>
              <a:pathLst>
                <a:path h="1324410" w="1332740">
                  <a:moveTo>
                    <a:pt x="0" y="0"/>
                  </a:moveTo>
                  <a:lnTo>
                    <a:pt x="1332740" y="0"/>
                  </a:lnTo>
                  <a:lnTo>
                    <a:pt x="1332740" y="1324410"/>
                  </a:lnTo>
                  <a:lnTo>
                    <a:pt x="0" y="13244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1">
                <a:extLst>
                  <a:ext uri="{96DAC541-7B7A-43D3-8B79-37D633B846F1}">
                    <asvg:svgBlip xmlns:asvg="http://schemas.microsoft.com/office/drawing/2016/SVG/main" r:embed="rId72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48" id="48"/>
            <p:cNvSpPr txBox="true"/>
            <p:nvPr/>
          </p:nvSpPr>
          <p:spPr>
            <a:xfrm rot="-2700000">
              <a:off x="449715" y="653928"/>
              <a:ext cx="1156303" cy="76365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314"/>
                </a:lnSpc>
                <a:spcBef>
                  <a:spcPct val="0"/>
                </a:spcBef>
              </a:pPr>
              <a:r>
                <a:rPr lang="en-US" sz="1653">
                  <a:solidFill>
                    <a:srgbClr val="4A2C00"/>
                  </a:solidFill>
                  <a:latin typeface="Sunborn"/>
                  <a:ea typeface="Sunborn"/>
                  <a:cs typeface="Sunborn"/>
                  <a:sym typeface="Sunborn"/>
                </a:rPr>
                <a:t>in the field</a:t>
              </a:r>
            </a:p>
          </p:txBody>
        </p:sp>
      </p:grpSp>
      <p:grpSp>
        <p:nvGrpSpPr>
          <p:cNvPr name="Group 49" id="49"/>
          <p:cNvGrpSpPr/>
          <p:nvPr/>
        </p:nvGrpSpPr>
        <p:grpSpPr>
          <a:xfrm rot="0">
            <a:off x="12664391" y="4031111"/>
            <a:ext cx="1022449" cy="502571"/>
            <a:chOff x="0" y="0"/>
            <a:chExt cx="1363266" cy="670095"/>
          </a:xfrm>
        </p:grpSpPr>
        <p:sp>
          <p:nvSpPr>
            <p:cNvPr name="Freeform 50" id="50"/>
            <p:cNvSpPr/>
            <p:nvPr/>
          </p:nvSpPr>
          <p:spPr>
            <a:xfrm flipH="false" flipV="false" rot="0">
              <a:off x="4029" y="304800"/>
              <a:ext cx="1359237" cy="365295"/>
            </a:xfrm>
            <a:custGeom>
              <a:avLst/>
              <a:gdLst/>
              <a:ahLst/>
              <a:cxnLst/>
              <a:rect r="r" b="b" t="t" l="l"/>
              <a:pathLst>
                <a:path h="365295" w="1359237">
                  <a:moveTo>
                    <a:pt x="0" y="0"/>
                  </a:moveTo>
                  <a:lnTo>
                    <a:pt x="1359237" y="0"/>
                  </a:lnTo>
                  <a:lnTo>
                    <a:pt x="1359237" y="365295"/>
                  </a:lnTo>
                  <a:lnTo>
                    <a:pt x="0" y="3652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3">
                <a:extLst>
                  <a:ext uri="{96DAC541-7B7A-43D3-8B79-37D633B846F1}">
                    <asvg:svgBlip xmlns:asvg="http://schemas.microsoft.com/office/drawing/2016/SVG/main" r:embed="rId7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51" id="51"/>
            <p:cNvSpPr txBox="true"/>
            <p:nvPr/>
          </p:nvSpPr>
          <p:spPr>
            <a:xfrm rot="0">
              <a:off x="0" y="-28575"/>
              <a:ext cx="1363266" cy="35503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54"/>
                </a:lnSpc>
                <a:spcBef>
                  <a:spcPct val="0"/>
                </a:spcBef>
              </a:pPr>
              <a:r>
                <a:rPr lang="en-US" sz="1610">
                  <a:solidFill>
                    <a:srgbClr val="4A2C00"/>
                  </a:solidFill>
                  <a:latin typeface="Bright"/>
                  <a:ea typeface="Bright"/>
                  <a:cs typeface="Bright"/>
                  <a:sym typeface="Bright"/>
                </a:rPr>
                <a:t>workgroup call</a:t>
              </a:r>
            </a:p>
          </p:txBody>
        </p:sp>
      </p:grpSp>
      <p:grpSp>
        <p:nvGrpSpPr>
          <p:cNvPr name="Group 52" id="52"/>
          <p:cNvGrpSpPr/>
          <p:nvPr/>
        </p:nvGrpSpPr>
        <p:grpSpPr>
          <a:xfrm rot="0">
            <a:off x="4136299" y="5295524"/>
            <a:ext cx="1189640" cy="1235170"/>
            <a:chOff x="0" y="0"/>
            <a:chExt cx="1586187" cy="1646894"/>
          </a:xfrm>
        </p:grpSpPr>
        <p:sp>
          <p:nvSpPr>
            <p:cNvPr name="Freeform 53" id="53"/>
            <p:cNvSpPr/>
            <p:nvPr/>
          </p:nvSpPr>
          <p:spPr>
            <a:xfrm flipH="false" flipV="false" rot="0">
              <a:off x="117033" y="294773"/>
              <a:ext cx="1352121" cy="1352121"/>
            </a:xfrm>
            <a:custGeom>
              <a:avLst/>
              <a:gdLst/>
              <a:ahLst/>
              <a:cxnLst/>
              <a:rect r="r" b="b" t="t" l="l"/>
              <a:pathLst>
                <a:path h="1352121" w="1352121">
                  <a:moveTo>
                    <a:pt x="0" y="0"/>
                  </a:moveTo>
                  <a:lnTo>
                    <a:pt x="1352121" y="0"/>
                  </a:lnTo>
                  <a:lnTo>
                    <a:pt x="1352121" y="1352121"/>
                  </a:lnTo>
                  <a:lnTo>
                    <a:pt x="0" y="13521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5">
                <a:extLst>
                  <a:ext uri="{96DAC541-7B7A-43D3-8B79-37D633B846F1}">
                    <asvg:svgBlip xmlns:asvg="http://schemas.microsoft.com/office/drawing/2016/SVG/main" r:embed="rId7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54" id="54"/>
            <p:cNvSpPr txBox="true"/>
            <p:nvPr/>
          </p:nvSpPr>
          <p:spPr>
            <a:xfrm rot="0">
              <a:off x="0" y="-38100"/>
              <a:ext cx="1586187" cy="62764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669"/>
                </a:lnSpc>
                <a:spcBef>
                  <a:spcPct val="0"/>
                </a:spcBef>
              </a:pPr>
              <a:r>
                <a:rPr lang="en-US" sz="1192">
                  <a:solidFill>
                    <a:srgbClr val="029755"/>
                  </a:solidFill>
                  <a:latin typeface="Sailors"/>
                  <a:ea typeface="Sailors"/>
                  <a:cs typeface="Sailors"/>
                  <a:sym typeface="Sailors"/>
                </a:rPr>
                <a:t>CONFERENCE CALLL</a:t>
              </a:r>
            </a:p>
          </p:txBody>
        </p:sp>
      </p:grpSp>
      <p:grpSp>
        <p:nvGrpSpPr>
          <p:cNvPr name="Group 55" id="55"/>
          <p:cNvGrpSpPr/>
          <p:nvPr/>
        </p:nvGrpSpPr>
        <p:grpSpPr>
          <a:xfrm rot="0">
            <a:off x="2739537" y="5353459"/>
            <a:ext cx="1229680" cy="1110487"/>
            <a:chOff x="0" y="0"/>
            <a:chExt cx="1639573" cy="1480650"/>
          </a:xfrm>
        </p:grpSpPr>
        <p:sp>
          <p:nvSpPr>
            <p:cNvPr name="Freeform 56" id="56"/>
            <p:cNvSpPr/>
            <p:nvPr/>
          </p:nvSpPr>
          <p:spPr>
            <a:xfrm flipH="false" flipV="false" rot="0">
              <a:off x="0" y="0"/>
              <a:ext cx="1197476" cy="1480650"/>
            </a:xfrm>
            <a:custGeom>
              <a:avLst/>
              <a:gdLst/>
              <a:ahLst/>
              <a:cxnLst/>
              <a:rect r="r" b="b" t="t" l="l"/>
              <a:pathLst>
                <a:path h="1480650" w="1197476">
                  <a:moveTo>
                    <a:pt x="0" y="0"/>
                  </a:moveTo>
                  <a:lnTo>
                    <a:pt x="1197476" y="0"/>
                  </a:lnTo>
                  <a:lnTo>
                    <a:pt x="1197476" y="1480650"/>
                  </a:lnTo>
                  <a:lnTo>
                    <a:pt x="0" y="14806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7">
                <a:extLst>
                  <a:ext uri="{96DAC541-7B7A-43D3-8B79-37D633B846F1}">
                    <asvg:svgBlip xmlns:asvg="http://schemas.microsoft.com/office/drawing/2016/SVG/main" r:embed="rId7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57" id="57"/>
            <p:cNvSpPr txBox="true"/>
            <p:nvPr/>
          </p:nvSpPr>
          <p:spPr>
            <a:xfrm rot="0">
              <a:off x="211619" y="792625"/>
              <a:ext cx="1427954" cy="62755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882"/>
                </a:lnSpc>
                <a:spcBef>
                  <a:spcPct val="0"/>
                </a:spcBef>
              </a:pPr>
              <a:r>
                <a:rPr lang="en-US" sz="1344">
                  <a:solidFill>
                    <a:srgbClr val="097EB3"/>
                  </a:solidFill>
                  <a:latin typeface="Sailors"/>
                  <a:ea typeface="Sailors"/>
                  <a:cs typeface="Sailors"/>
                  <a:sym typeface="Sailors"/>
                </a:rPr>
                <a:t>NACCHO CONFERENCE</a:t>
              </a:r>
            </a:p>
          </p:txBody>
        </p:sp>
      </p:grpSp>
      <p:sp>
        <p:nvSpPr>
          <p:cNvPr name="Freeform 58" id="58"/>
          <p:cNvSpPr/>
          <p:nvPr/>
        </p:nvSpPr>
        <p:spPr>
          <a:xfrm flipH="false" flipV="false" rot="0">
            <a:off x="652852" y="2189073"/>
            <a:ext cx="1232524" cy="1214597"/>
          </a:xfrm>
          <a:custGeom>
            <a:avLst/>
            <a:gdLst/>
            <a:ahLst/>
            <a:cxnLst/>
            <a:rect r="r" b="b" t="t" l="l"/>
            <a:pathLst>
              <a:path h="1214597" w="1232524">
                <a:moveTo>
                  <a:pt x="0" y="0"/>
                </a:moveTo>
                <a:lnTo>
                  <a:pt x="1232524" y="0"/>
                </a:lnTo>
                <a:lnTo>
                  <a:pt x="1232524" y="1214597"/>
                </a:lnTo>
                <a:lnTo>
                  <a:pt x="0" y="1214597"/>
                </a:lnTo>
                <a:lnTo>
                  <a:pt x="0" y="0"/>
                </a:lnTo>
                <a:close/>
              </a:path>
            </a:pathLst>
          </a:custGeom>
          <a:blipFill>
            <a:blip r:embed="rId79">
              <a:extLst>
                <a:ext uri="{96DAC541-7B7A-43D3-8B79-37D633B846F1}">
                  <asvg:svgBlip xmlns:asvg="http://schemas.microsoft.com/office/drawing/2016/SVG/main" r:embed="rId80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9" id="59"/>
          <p:cNvGrpSpPr/>
          <p:nvPr/>
        </p:nvGrpSpPr>
        <p:grpSpPr>
          <a:xfrm rot="0">
            <a:off x="16266908" y="6319029"/>
            <a:ext cx="1237090" cy="1224719"/>
            <a:chOff x="0" y="0"/>
            <a:chExt cx="1649453" cy="1632958"/>
          </a:xfrm>
        </p:grpSpPr>
        <p:sp>
          <p:nvSpPr>
            <p:cNvPr name="Freeform 60" id="60"/>
            <p:cNvSpPr/>
            <p:nvPr/>
          </p:nvSpPr>
          <p:spPr>
            <a:xfrm flipH="false" flipV="false" rot="0">
              <a:off x="0" y="0"/>
              <a:ext cx="1649453" cy="1632958"/>
            </a:xfrm>
            <a:custGeom>
              <a:avLst/>
              <a:gdLst/>
              <a:ahLst/>
              <a:cxnLst/>
              <a:rect r="r" b="b" t="t" l="l"/>
              <a:pathLst>
                <a:path h="1632958" w="1649453">
                  <a:moveTo>
                    <a:pt x="0" y="0"/>
                  </a:moveTo>
                  <a:lnTo>
                    <a:pt x="1649453" y="0"/>
                  </a:lnTo>
                  <a:lnTo>
                    <a:pt x="1649453" y="1632958"/>
                  </a:lnTo>
                  <a:lnTo>
                    <a:pt x="0" y="16329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1">
                <a:extLst>
                  <a:ext uri="{96DAC541-7B7A-43D3-8B79-37D633B846F1}">
                    <asvg:svgBlip xmlns:asvg="http://schemas.microsoft.com/office/drawing/2016/SVG/main" r:embed="rId82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61" id="61"/>
            <p:cNvSpPr txBox="true"/>
            <p:nvPr/>
          </p:nvSpPr>
          <p:spPr>
            <a:xfrm rot="0">
              <a:off x="0" y="628298"/>
              <a:ext cx="1649453" cy="33290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072"/>
                </a:lnSpc>
                <a:spcBef>
                  <a:spcPct val="0"/>
                </a:spcBef>
              </a:pPr>
              <a:r>
                <a:rPr lang="en-US" sz="1480">
                  <a:solidFill>
                    <a:srgbClr val="4A2C00"/>
                  </a:solidFill>
                  <a:latin typeface="Bright"/>
                  <a:ea typeface="Bright"/>
                  <a:cs typeface="Bright"/>
                  <a:sym typeface="Bright"/>
                </a:rPr>
                <a:t>NATIONAL PARK WEEK</a:t>
              </a:r>
            </a:p>
          </p:txBody>
        </p:sp>
      </p:grpSp>
      <p:grpSp>
        <p:nvGrpSpPr>
          <p:cNvPr name="Group 62" id="62"/>
          <p:cNvGrpSpPr/>
          <p:nvPr/>
        </p:nvGrpSpPr>
        <p:grpSpPr>
          <a:xfrm rot="0">
            <a:off x="15992683" y="5095339"/>
            <a:ext cx="1355967" cy="817770"/>
            <a:chOff x="0" y="0"/>
            <a:chExt cx="1807955" cy="1090360"/>
          </a:xfrm>
        </p:grpSpPr>
        <p:sp>
          <p:nvSpPr>
            <p:cNvPr name="Freeform 63" id="63"/>
            <p:cNvSpPr/>
            <p:nvPr/>
          </p:nvSpPr>
          <p:spPr>
            <a:xfrm flipH="false" flipV="false" rot="0">
              <a:off x="1585576" y="481367"/>
              <a:ext cx="212269" cy="127627"/>
            </a:xfrm>
            <a:custGeom>
              <a:avLst/>
              <a:gdLst/>
              <a:ahLst/>
              <a:cxnLst/>
              <a:rect r="r" b="b" t="t" l="l"/>
              <a:pathLst>
                <a:path h="127627" w="212269">
                  <a:moveTo>
                    <a:pt x="0" y="0"/>
                  </a:moveTo>
                  <a:lnTo>
                    <a:pt x="212269" y="0"/>
                  </a:lnTo>
                  <a:lnTo>
                    <a:pt x="212269" y="127626"/>
                  </a:lnTo>
                  <a:lnTo>
                    <a:pt x="0" y="1276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3"/>
              <a:stretch>
                <a:fillRect l="0" t="0" r="0" b="0"/>
              </a:stretch>
            </a:blipFill>
          </p:spPr>
        </p:sp>
        <p:sp>
          <p:nvSpPr>
            <p:cNvPr name="Freeform 64" id="64"/>
            <p:cNvSpPr/>
            <p:nvPr/>
          </p:nvSpPr>
          <p:spPr>
            <a:xfrm flipH="false" flipV="false" rot="0">
              <a:off x="1575465" y="428935"/>
              <a:ext cx="232490" cy="232490"/>
            </a:xfrm>
            <a:custGeom>
              <a:avLst/>
              <a:gdLst/>
              <a:ahLst/>
              <a:cxnLst/>
              <a:rect r="r" b="b" t="t" l="l"/>
              <a:pathLst>
                <a:path h="232490" w="232490">
                  <a:moveTo>
                    <a:pt x="0" y="0"/>
                  </a:moveTo>
                  <a:lnTo>
                    <a:pt x="232490" y="0"/>
                  </a:lnTo>
                  <a:lnTo>
                    <a:pt x="232490" y="232490"/>
                  </a:lnTo>
                  <a:lnTo>
                    <a:pt x="0" y="232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4">
                <a:extLst>
                  <a:ext uri="{96DAC541-7B7A-43D3-8B79-37D633B846F1}">
                    <asvg:svgBlip xmlns:asvg="http://schemas.microsoft.com/office/drawing/2016/SVG/main" r:embed="rId8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65" id="65"/>
            <p:cNvSpPr txBox="true"/>
            <p:nvPr/>
          </p:nvSpPr>
          <p:spPr>
            <a:xfrm rot="0">
              <a:off x="0" y="-28575"/>
              <a:ext cx="1807955" cy="111893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58"/>
                </a:lnSpc>
                <a:spcBef>
                  <a:spcPct val="0"/>
                </a:spcBef>
              </a:pPr>
              <a:r>
                <a:rPr lang="en-US" sz="1613">
                  <a:solidFill>
                    <a:srgbClr val="000000"/>
                  </a:solidFill>
                  <a:latin typeface="Sanchez"/>
                  <a:ea typeface="Sanchez"/>
                  <a:cs typeface="Sanchez"/>
                  <a:sym typeface="Sanchez"/>
                </a:rPr>
                <a:t> WORLD MOSQUIT   DAY</a:t>
              </a:r>
            </a:p>
          </p:txBody>
        </p:sp>
      </p:grpSp>
      <p:sp>
        <p:nvSpPr>
          <p:cNvPr name="Freeform 66" id="66"/>
          <p:cNvSpPr/>
          <p:nvPr/>
        </p:nvSpPr>
        <p:spPr>
          <a:xfrm flipH="false" flipV="false" rot="0">
            <a:off x="7839812" y="6760312"/>
            <a:ext cx="1108231" cy="802082"/>
          </a:xfrm>
          <a:custGeom>
            <a:avLst/>
            <a:gdLst/>
            <a:ahLst/>
            <a:cxnLst/>
            <a:rect r="r" b="b" t="t" l="l"/>
            <a:pathLst>
              <a:path h="802082" w="1108231">
                <a:moveTo>
                  <a:pt x="0" y="0"/>
                </a:moveTo>
                <a:lnTo>
                  <a:pt x="1108231" y="0"/>
                </a:lnTo>
                <a:lnTo>
                  <a:pt x="1108231" y="802082"/>
                </a:lnTo>
                <a:lnTo>
                  <a:pt x="0" y="802082"/>
                </a:lnTo>
                <a:lnTo>
                  <a:pt x="0" y="0"/>
                </a:lnTo>
                <a:close/>
              </a:path>
            </a:pathLst>
          </a:custGeom>
          <a:blipFill>
            <a:blip r:embed="rId86">
              <a:extLst>
                <a:ext uri="{96DAC541-7B7A-43D3-8B79-37D633B846F1}">
                  <asvg:svgBlip xmlns:asvg="http://schemas.microsoft.com/office/drawing/2016/SVG/main" r:embed="rId8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7" id="67"/>
          <p:cNvSpPr/>
          <p:nvPr/>
        </p:nvSpPr>
        <p:spPr>
          <a:xfrm flipH="false" flipV="false" rot="0">
            <a:off x="5739462" y="6823709"/>
            <a:ext cx="1535607" cy="554738"/>
          </a:xfrm>
          <a:custGeom>
            <a:avLst/>
            <a:gdLst/>
            <a:ahLst/>
            <a:cxnLst/>
            <a:rect r="r" b="b" t="t" l="l"/>
            <a:pathLst>
              <a:path h="554738" w="1535607">
                <a:moveTo>
                  <a:pt x="0" y="0"/>
                </a:moveTo>
                <a:lnTo>
                  <a:pt x="1535607" y="0"/>
                </a:lnTo>
                <a:lnTo>
                  <a:pt x="1535607" y="554739"/>
                </a:lnTo>
                <a:lnTo>
                  <a:pt x="0" y="554739"/>
                </a:lnTo>
                <a:lnTo>
                  <a:pt x="0" y="0"/>
                </a:lnTo>
                <a:close/>
              </a:path>
            </a:pathLst>
          </a:custGeom>
          <a:blipFill>
            <a:blip r:embed="rId88"/>
            <a:stretch>
              <a:fillRect l="0" t="0" r="0" b="0"/>
            </a:stretch>
          </a:blipFill>
        </p:spPr>
      </p:sp>
      <p:sp>
        <p:nvSpPr>
          <p:cNvPr name="Freeform 68" id="68"/>
          <p:cNvSpPr/>
          <p:nvPr/>
        </p:nvSpPr>
        <p:spPr>
          <a:xfrm flipH="false" flipV="false" rot="0">
            <a:off x="4299430" y="6777110"/>
            <a:ext cx="1038443" cy="853411"/>
          </a:xfrm>
          <a:custGeom>
            <a:avLst/>
            <a:gdLst/>
            <a:ahLst/>
            <a:cxnLst/>
            <a:rect r="r" b="b" t="t" l="l"/>
            <a:pathLst>
              <a:path h="853411" w="1038443">
                <a:moveTo>
                  <a:pt x="0" y="0"/>
                </a:moveTo>
                <a:lnTo>
                  <a:pt x="1038442" y="0"/>
                </a:lnTo>
                <a:lnTo>
                  <a:pt x="1038442" y="853411"/>
                </a:lnTo>
                <a:lnTo>
                  <a:pt x="0" y="853411"/>
                </a:lnTo>
                <a:lnTo>
                  <a:pt x="0" y="0"/>
                </a:lnTo>
                <a:close/>
              </a:path>
            </a:pathLst>
          </a:custGeom>
          <a:blipFill>
            <a:blip r:embed="rId89">
              <a:extLst>
                <a:ext uri="{96DAC541-7B7A-43D3-8B79-37D633B846F1}">
                  <asvg:svgBlip xmlns:asvg="http://schemas.microsoft.com/office/drawing/2016/SVG/main" r:embed="rId9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9" id="69"/>
          <p:cNvSpPr/>
          <p:nvPr/>
        </p:nvSpPr>
        <p:spPr>
          <a:xfrm flipH="false" flipV="false" rot="0">
            <a:off x="10275872" y="7967410"/>
            <a:ext cx="872600" cy="872600"/>
          </a:xfrm>
          <a:custGeom>
            <a:avLst/>
            <a:gdLst/>
            <a:ahLst/>
            <a:cxnLst/>
            <a:rect r="r" b="b" t="t" l="l"/>
            <a:pathLst>
              <a:path h="872600" w="872600">
                <a:moveTo>
                  <a:pt x="0" y="0"/>
                </a:moveTo>
                <a:lnTo>
                  <a:pt x="872600" y="0"/>
                </a:lnTo>
                <a:lnTo>
                  <a:pt x="872600" y="872600"/>
                </a:lnTo>
                <a:lnTo>
                  <a:pt x="0" y="872600"/>
                </a:lnTo>
                <a:lnTo>
                  <a:pt x="0" y="0"/>
                </a:lnTo>
                <a:close/>
              </a:path>
            </a:pathLst>
          </a:custGeom>
          <a:blipFill>
            <a:blip r:embed="rId91"/>
            <a:stretch>
              <a:fillRect l="0" t="0" r="0" b="0"/>
            </a:stretch>
          </a:blipFill>
        </p:spPr>
      </p:sp>
      <p:sp>
        <p:nvSpPr>
          <p:cNvPr name="Freeform 70" id="70"/>
          <p:cNvSpPr/>
          <p:nvPr/>
        </p:nvSpPr>
        <p:spPr>
          <a:xfrm flipH="false" flipV="false" rot="0">
            <a:off x="1099556" y="6812758"/>
            <a:ext cx="1029014" cy="1029014"/>
          </a:xfrm>
          <a:custGeom>
            <a:avLst/>
            <a:gdLst/>
            <a:ahLst/>
            <a:cxnLst/>
            <a:rect r="r" b="b" t="t" l="l"/>
            <a:pathLst>
              <a:path h="1029014" w="1029014">
                <a:moveTo>
                  <a:pt x="0" y="0"/>
                </a:moveTo>
                <a:lnTo>
                  <a:pt x="1029014" y="0"/>
                </a:lnTo>
                <a:lnTo>
                  <a:pt x="1029014" y="1029014"/>
                </a:lnTo>
                <a:lnTo>
                  <a:pt x="0" y="1029014"/>
                </a:lnTo>
                <a:lnTo>
                  <a:pt x="0" y="0"/>
                </a:lnTo>
                <a:close/>
              </a:path>
            </a:pathLst>
          </a:custGeom>
          <a:blipFill>
            <a:blip r:embed="rId92">
              <a:extLst>
                <a:ext uri="{96DAC541-7B7A-43D3-8B79-37D633B846F1}">
                  <asvg:svgBlip xmlns:asvg="http://schemas.microsoft.com/office/drawing/2016/SVG/main" r:embed="rId9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1" id="71"/>
          <p:cNvSpPr/>
          <p:nvPr/>
        </p:nvSpPr>
        <p:spPr>
          <a:xfrm flipH="false" flipV="false" rot="0">
            <a:off x="844416" y="8146572"/>
            <a:ext cx="1404169" cy="514277"/>
          </a:xfrm>
          <a:custGeom>
            <a:avLst/>
            <a:gdLst/>
            <a:ahLst/>
            <a:cxnLst/>
            <a:rect r="r" b="b" t="t" l="l"/>
            <a:pathLst>
              <a:path h="514277" w="1404169">
                <a:moveTo>
                  <a:pt x="0" y="0"/>
                </a:moveTo>
                <a:lnTo>
                  <a:pt x="1404169" y="0"/>
                </a:lnTo>
                <a:lnTo>
                  <a:pt x="1404169" y="514276"/>
                </a:lnTo>
                <a:lnTo>
                  <a:pt x="0" y="514276"/>
                </a:lnTo>
                <a:lnTo>
                  <a:pt x="0" y="0"/>
                </a:lnTo>
                <a:close/>
              </a:path>
            </a:pathLst>
          </a:custGeom>
          <a:blipFill>
            <a:blip r:embed="rId94">
              <a:extLst>
                <a:ext uri="{96DAC541-7B7A-43D3-8B79-37D633B846F1}">
                  <asvg:svgBlip xmlns:asvg="http://schemas.microsoft.com/office/drawing/2016/SVG/main" r:embed="rId9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2" id="72"/>
          <p:cNvSpPr/>
          <p:nvPr/>
        </p:nvSpPr>
        <p:spPr>
          <a:xfrm flipH="false" flipV="false" rot="0">
            <a:off x="4045686" y="8086081"/>
            <a:ext cx="1558690" cy="574767"/>
          </a:xfrm>
          <a:custGeom>
            <a:avLst/>
            <a:gdLst/>
            <a:ahLst/>
            <a:cxnLst/>
            <a:rect r="r" b="b" t="t" l="l"/>
            <a:pathLst>
              <a:path h="574767" w="1558690">
                <a:moveTo>
                  <a:pt x="0" y="0"/>
                </a:moveTo>
                <a:lnTo>
                  <a:pt x="1558691" y="0"/>
                </a:lnTo>
                <a:lnTo>
                  <a:pt x="1558691" y="574767"/>
                </a:lnTo>
                <a:lnTo>
                  <a:pt x="0" y="574767"/>
                </a:lnTo>
                <a:lnTo>
                  <a:pt x="0" y="0"/>
                </a:lnTo>
                <a:close/>
              </a:path>
            </a:pathLst>
          </a:custGeom>
          <a:blipFill>
            <a:blip r:embed="rId96">
              <a:extLst>
                <a:ext uri="{96DAC541-7B7A-43D3-8B79-37D633B846F1}">
                  <asvg:svgBlip xmlns:asvg="http://schemas.microsoft.com/office/drawing/2016/SVG/main" r:embed="rId9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3" id="73"/>
          <p:cNvSpPr/>
          <p:nvPr/>
        </p:nvSpPr>
        <p:spPr>
          <a:xfrm flipH="false" flipV="false" rot="0">
            <a:off x="2486981" y="8112145"/>
            <a:ext cx="1404169" cy="482683"/>
          </a:xfrm>
          <a:custGeom>
            <a:avLst/>
            <a:gdLst/>
            <a:ahLst/>
            <a:cxnLst/>
            <a:rect r="r" b="b" t="t" l="l"/>
            <a:pathLst>
              <a:path h="482683" w="1404169">
                <a:moveTo>
                  <a:pt x="0" y="0"/>
                </a:moveTo>
                <a:lnTo>
                  <a:pt x="1404169" y="0"/>
                </a:lnTo>
                <a:lnTo>
                  <a:pt x="1404169" y="482683"/>
                </a:lnTo>
                <a:lnTo>
                  <a:pt x="0" y="482683"/>
                </a:lnTo>
                <a:lnTo>
                  <a:pt x="0" y="0"/>
                </a:lnTo>
                <a:close/>
              </a:path>
            </a:pathLst>
          </a:custGeom>
          <a:blipFill>
            <a:blip r:embed="rId98">
              <a:extLst>
                <a:ext uri="{96DAC541-7B7A-43D3-8B79-37D633B846F1}">
                  <asvg:svgBlip xmlns:asvg="http://schemas.microsoft.com/office/drawing/2016/SVG/main" r:embed="rId9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4" id="74"/>
          <p:cNvSpPr/>
          <p:nvPr/>
        </p:nvSpPr>
        <p:spPr>
          <a:xfrm flipH="false" flipV="false" rot="0">
            <a:off x="5896006" y="7892798"/>
            <a:ext cx="1225554" cy="681714"/>
          </a:xfrm>
          <a:custGeom>
            <a:avLst/>
            <a:gdLst/>
            <a:ahLst/>
            <a:cxnLst/>
            <a:rect r="r" b="b" t="t" l="l"/>
            <a:pathLst>
              <a:path h="681714" w="1225554">
                <a:moveTo>
                  <a:pt x="0" y="0"/>
                </a:moveTo>
                <a:lnTo>
                  <a:pt x="1225554" y="0"/>
                </a:lnTo>
                <a:lnTo>
                  <a:pt x="1225554" y="681714"/>
                </a:lnTo>
                <a:lnTo>
                  <a:pt x="0" y="681714"/>
                </a:lnTo>
                <a:lnTo>
                  <a:pt x="0" y="0"/>
                </a:lnTo>
                <a:close/>
              </a:path>
            </a:pathLst>
          </a:custGeom>
          <a:blipFill>
            <a:blip r:embed="rId100">
              <a:extLst>
                <a:ext uri="{96DAC541-7B7A-43D3-8B79-37D633B846F1}">
                  <asvg:svgBlip xmlns:asvg="http://schemas.microsoft.com/office/drawing/2016/SVG/main" r:embed="rId10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5" id="75"/>
          <p:cNvSpPr/>
          <p:nvPr/>
        </p:nvSpPr>
        <p:spPr>
          <a:xfrm flipH="false" flipV="false" rot="0">
            <a:off x="7416835" y="7982615"/>
            <a:ext cx="1068944" cy="612214"/>
          </a:xfrm>
          <a:custGeom>
            <a:avLst/>
            <a:gdLst/>
            <a:ahLst/>
            <a:cxnLst/>
            <a:rect r="r" b="b" t="t" l="l"/>
            <a:pathLst>
              <a:path h="612214" w="1068944">
                <a:moveTo>
                  <a:pt x="0" y="0"/>
                </a:moveTo>
                <a:lnTo>
                  <a:pt x="1068944" y="0"/>
                </a:lnTo>
                <a:lnTo>
                  <a:pt x="1068944" y="612213"/>
                </a:lnTo>
                <a:lnTo>
                  <a:pt x="0" y="612213"/>
                </a:lnTo>
                <a:lnTo>
                  <a:pt x="0" y="0"/>
                </a:lnTo>
                <a:close/>
              </a:path>
            </a:pathLst>
          </a:custGeom>
          <a:blipFill>
            <a:blip r:embed="rId102">
              <a:extLst>
                <a:ext uri="{96DAC541-7B7A-43D3-8B79-37D633B846F1}">
                  <asvg:svgBlip xmlns:asvg="http://schemas.microsoft.com/office/drawing/2016/SVG/main" r:embed="rId10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6" id="76"/>
          <p:cNvSpPr/>
          <p:nvPr/>
        </p:nvSpPr>
        <p:spPr>
          <a:xfrm flipH="false" flipV="false" rot="0">
            <a:off x="8874231" y="7939861"/>
            <a:ext cx="1011116" cy="927699"/>
          </a:xfrm>
          <a:custGeom>
            <a:avLst/>
            <a:gdLst/>
            <a:ahLst/>
            <a:cxnLst/>
            <a:rect r="r" b="b" t="t" l="l"/>
            <a:pathLst>
              <a:path h="927699" w="1011116">
                <a:moveTo>
                  <a:pt x="0" y="0"/>
                </a:moveTo>
                <a:lnTo>
                  <a:pt x="1011116" y="0"/>
                </a:lnTo>
                <a:lnTo>
                  <a:pt x="1011116" y="927699"/>
                </a:lnTo>
                <a:lnTo>
                  <a:pt x="0" y="927699"/>
                </a:lnTo>
                <a:lnTo>
                  <a:pt x="0" y="0"/>
                </a:lnTo>
                <a:close/>
              </a:path>
            </a:pathLst>
          </a:custGeom>
          <a:blipFill>
            <a:blip r:embed="rId104">
              <a:extLst>
                <a:ext uri="{96DAC541-7B7A-43D3-8B79-37D633B846F1}">
                  <asvg:svgBlip xmlns:asvg="http://schemas.microsoft.com/office/drawing/2016/SVG/main" r:embed="rId10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7" id="77"/>
          <p:cNvSpPr/>
          <p:nvPr/>
        </p:nvSpPr>
        <p:spPr>
          <a:xfrm flipH="false" flipV="false" rot="0">
            <a:off x="2371016" y="7058022"/>
            <a:ext cx="1487010" cy="572499"/>
          </a:xfrm>
          <a:custGeom>
            <a:avLst/>
            <a:gdLst/>
            <a:ahLst/>
            <a:cxnLst/>
            <a:rect r="r" b="b" t="t" l="l"/>
            <a:pathLst>
              <a:path h="572499" w="1487010">
                <a:moveTo>
                  <a:pt x="0" y="0"/>
                </a:moveTo>
                <a:lnTo>
                  <a:pt x="1487011" y="0"/>
                </a:lnTo>
                <a:lnTo>
                  <a:pt x="1487011" y="572499"/>
                </a:lnTo>
                <a:lnTo>
                  <a:pt x="0" y="572499"/>
                </a:lnTo>
                <a:lnTo>
                  <a:pt x="0" y="0"/>
                </a:lnTo>
                <a:close/>
              </a:path>
            </a:pathLst>
          </a:custGeom>
          <a:blipFill>
            <a:blip r:embed="rId106"/>
            <a:stretch>
              <a:fillRect l="0" t="0" r="0" b="0"/>
            </a:stretch>
          </a:blipFill>
        </p:spPr>
      </p:sp>
      <p:sp>
        <p:nvSpPr>
          <p:cNvPr name="Freeform 78" id="78"/>
          <p:cNvSpPr/>
          <p:nvPr/>
        </p:nvSpPr>
        <p:spPr>
          <a:xfrm flipH="false" flipV="false" rot="1630912">
            <a:off x="11218682" y="8220451"/>
            <a:ext cx="1525805" cy="377637"/>
          </a:xfrm>
          <a:custGeom>
            <a:avLst/>
            <a:gdLst/>
            <a:ahLst/>
            <a:cxnLst/>
            <a:rect r="r" b="b" t="t" l="l"/>
            <a:pathLst>
              <a:path h="377637" w="1525805">
                <a:moveTo>
                  <a:pt x="0" y="0"/>
                </a:moveTo>
                <a:lnTo>
                  <a:pt x="1525805" y="0"/>
                </a:lnTo>
                <a:lnTo>
                  <a:pt x="1525805" y="377637"/>
                </a:lnTo>
                <a:lnTo>
                  <a:pt x="0" y="377637"/>
                </a:lnTo>
                <a:lnTo>
                  <a:pt x="0" y="0"/>
                </a:lnTo>
                <a:close/>
              </a:path>
            </a:pathLst>
          </a:custGeom>
          <a:blipFill>
            <a:blip r:embed="rId107">
              <a:extLst>
                <a:ext uri="{96DAC541-7B7A-43D3-8B79-37D633B846F1}">
                  <asvg:svgBlip xmlns:asvg="http://schemas.microsoft.com/office/drawing/2016/SVG/main" r:embed="rId10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9" id="79"/>
          <p:cNvSpPr/>
          <p:nvPr/>
        </p:nvSpPr>
        <p:spPr>
          <a:xfrm flipH="false" flipV="false" rot="0">
            <a:off x="12898889" y="7967410"/>
            <a:ext cx="1179876" cy="1151988"/>
          </a:xfrm>
          <a:custGeom>
            <a:avLst/>
            <a:gdLst/>
            <a:ahLst/>
            <a:cxnLst/>
            <a:rect r="r" b="b" t="t" l="l"/>
            <a:pathLst>
              <a:path h="1151988" w="1179876">
                <a:moveTo>
                  <a:pt x="0" y="0"/>
                </a:moveTo>
                <a:lnTo>
                  <a:pt x="1179876" y="0"/>
                </a:lnTo>
                <a:lnTo>
                  <a:pt x="1179876" y="1151988"/>
                </a:lnTo>
                <a:lnTo>
                  <a:pt x="0" y="1151988"/>
                </a:lnTo>
                <a:lnTo>
                  <a:pt x="0" y="0"/>
                </a:lnTo>
                <a:close/>
              </a:path>
            </a:pathLst>
          </a:custGeom>
          <a:blipFill>
            <a:blip r:embed="rId109">
              <a:extLst>
                <a:ext uri="{96DAC541-7B7A-43D3-8B79-37D633B846F1}">
                  <asvg:svgBlip xmlns:asvg="http://schemas.microsoft.com/office/drawing/2016/SVG/main" r:embed="rId1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0" id="80"/>
          <p:cNvSpPr/>
          <p:nvPr/>
        </p:nvSpPr>
        <p:spPr>
          <a:xfrm flipH="false" flipV="false" rot="0">
            <a:off x="14374040" y="8056991"/>
            <a:ext cx="972827" cy="972827"/>
          </a:xfrm>
          <a:custGeom>
            <a:avLst/>
            <a:gdLst/>
            <a:ahLst/>
            <a:cxnLst/>
            <a:rect r="r" b="b" t="t" l="l"/>
            <a:pathLst>
              <a:path h="972827" w="972827">
                <a:moveTo>
                  <a:pt x="0" y="0"/>
                </a:moveTo>
                <a:lnTo>
                  <a:pt x="972827" y="0"/>
                </a:lnTo>
                <a:lnTo>
                  <a:pt x="972827" y="972826"/>
                </a:lnTo>
                <a:lnTo>
                  <a:pt x="0" y="972826"/>
                </a:lnTo>
                <a:lnTo>
                  <a:pt x="0" y="0"/>
                </a:lnTo>
                <a:close/>
              </a:path>
            </a:pathLst>
          </a:custGeom>
          <a:blipFill>
            <a:blip r:embed="rId111">
              <a:extLst>
                <a:ext uri="{96DAC541-7B7A-43D3-8B79-37D633B846F1}">
                  <asvg:svgBlip xmlns:asvg="http://schemas.microsoft.com/office/drawing/2016/SVG/main" r:embed="rId1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1" id="81"/>
          <p:cNvSpPr/>
          <p:nvPr/>
        </p:nvSpPr>
        <p:spPr>
          <a:xfrm flipH="false" flipV="false" rot="0">
            <a:off x="16527292" y="757779"/>
            <a:ext cx="1162017" cy="1162017"/>
          </a:xfrm>
          <a:custGeom>
            <a:avLst/>
            <a:gdLst/>
            <a:ahLst/>
            <a:cxnLst/>
            <a:rect r="r" b="b" t="t" l="l"/>
            <a:pathLst>
              <a:path h="1162017" w="1162017">
                <a:moveTo>
                  <a:pt x="0" y="0"/>
                </a:moveTo>
                <a:lnTo>
                  <a:pt x="1162017" y="0"/>
                </a:lnTo>
                <a:lnTo>
                  <a:pt x="1162017" y="1162016"/>
                </a:lnTo>
                <a:lnTo>
                  <a:pt x="0" y="1162016"/>
                </a:lnTo>
                <a:lnTo>
                  <a:pt x="0" y="0"/>
                </a:lnTo>
                <a:close/>
              </a:path>
            </a:pathLst>
          </a:custGeom>
          <a:blipFill>
            <a:blip r:embed="rId113">
              <a:extLst>
                <a:ext uri="{96DAC541-7B7A-43D3-8B79-37D633B846F1}">
                  <asvg:svgBlip xmlns:asvg="http://schemas.microsoft.com/office/drawing/2016/SVG/main" r:embed="rId1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2" id="82"/>
          <p:cNvSpPr/>
          <p:nvPr/>
        </p:nvSpPr>
        <p:spPr>
          <a:xfrm flipH="false" flipV="false" rot="0">
            <a:off x="15812961" y="8112145"/>
            <a:ext cx="1072492" cy="831091"/>
          </a:xfrm>
          <a:custGeom>
            <a:avLst/>
            <a:gdLst/>
            <a:ahLst/>
            <a:cxnLst/>
            <a:rect r="r" b="b" t="t" l="l"/>
            <a:pathLst>
              <a:path h="831091" w="1072492">
                <a:moveTo>
                  <a:pt x="0" y="0"/>
                </a:moveTo>
                <a:lnTo>
                  <a:pt x="1072492" y="0"/>
                </a:lnTo>
                <a:lnTo>
                  <a:pt x="1072492" y="831091"/>
                </a:lnTo>
                <a:lnTo>
                  <a:pt x="0" y="831091"/>
                </a:lnTo>
                <a:lnTo>
                  <a:pt x="0" y="0"/>
                </a:lnTo>
                <a:close/>
              </a:path>
            </a:pathLst>
          </a:custGeom>
          <a:blipFill>
            <a:blip r:embed="rId11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F0E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9000"/>
            </a:blip>
            <a:stretch>
              <a:fillRect l="0" t="-12111" r="0" b="-12111"/>
            </a:stretch>
          </a:blipFill>
        </p:spPr>
      </p:sp>
      <p:graphicFrame>
        <p:nvGraphicFramePr>
          <p:cNvPr name="Table 3" id="3"/>
          <p:cNvGraphicFramePr>
            <a:graphicFrameLocks noGrp="true"/>
          </p:cNvGraphicFramePr>
          <p:nvPr/>
        </p:nvGraphicFramePr>
        <p:xfrm>
          <a:off x="1028700" y="2355297"/>
          <a:ext cx="16230600" cy="6988664"/>
        </p:xfrm>
        <a:graphic>
          <a:graphicData uri="http://schemas.openxmlformats.org/drawingml/2006/table">
            <a:tbl>
              <a:tblPr/>
              <a:tblGrid>
                <a:gridCol w="2318657"/>
                <a:gridCol w="2318657"/>
                <a:gridCol w="2318657"/>
                <a:gridCol w="2318657"/>
                <a:gridCol w="2318657"/>
                <a:gridCol w="2318657"/>
                <a:gridCol w="2318657"/>
              </a:tblGrid>
              <a:tr h="793165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0"/>
                        </a:lnSpc>
                        <a:defRPr/>
                      </a:pPr>
                      <a:r>
                        <a:rPr lang="en-US" b="true" sz="1893" spc="789">
                          <a:solidFill>
                            <a:srgbClr val="000000"/>
                          </a:solidFill>
                          <a:latin typeface="Univers Extended Bold"/>
                          <a:ea typeface="Univers Extended Bold"/>
                          <a:cs typeface="Univers Extended Bold"/>
                          <a:sym typeface="Univers Extended Bold"/>
                        </a:rPr>
                        <a:t>SUN</a:t>
                      </a:r>
                      <a:endParaRPr lang="en-US" sz="1100"/>
                    </a:p>
                  </a:txBody>
                  <a:tcPr marL="190442" marR="190442" marT="190442" marB="190442" anchor="ctr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0"/>
                        </a:lnSpc>
                        <a:defRPr/>
                      </a:pPr>
                      <a:r>
                        <a:rPr lang="en-US" b="true" sz="1893" spc="789">
                          <a:solidFill>
                            <a:srgbClr val="000000"/>
                          </a:solidFill>
                          <a:latin typeface="Univers Extended Bold"/>
                          <a:ea typeface="Univers Extended Bold"/>
                          <a:cs typeface="Univers Extended Bold"/>
                          <a:sym typeface="Univers Extended Bold"/>
                        </a:rPr>
                        <a:t>MON</a:t>
                      </a:r>
                      <a:endParaRPr lang="en-US" sz="1100"/>
                    </a:p>
                  </a:txBody>
                  <a:tcPr marL="190442" marR="190442" marT="190442" marB="190442" anchor="ctr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0"/>
                        </a:lnSpc>
                        <a:defRPr/>
                      </a:pPr>
                      <a:r>
                        <a:rPr lang="en-US" b="true" sz="1893" spc="463">
                          <a:solidFill>
                            <a:srgbClr val="000000"/>
                          </a:solidFill>
                          <a:latin typeface="Univers Extended Bold"/>
                          <a:ea typeface="Univers Extended Bold"/>
                          <a:cs typeface="Univers Extended Bold"/>
                          <a:sym typeface="Univers Extended Bold"/>
                        </a:rPr>
                        <a:t>TUE</a:t>
                      </a:r>
                      <a:endParaRPr lang="en-US" sz="1100"/>
                    </a:p>
                  </a:txBody>
                  <a:tcPr marL="190442" marR="190442" marT="190442" marB="190442" anchor="ctr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0"/>
                        </a:lnSpc>
                        <a:defRPr/>
                      </a:pPr>
                      <a:r>
                        <a:rPr lang="en-US" b="true" sz="1893" spc="463">
                          <a:solidFill>
                            <a:srgbClr val="000000"/>
                          </a:solidFill>
                          <a:latin typeface="Univers Extended Bold"/>
                          <a:ea typeface="Univers Extended Bold"/>
                          <a:cs typeface="Univers Extended Bold"/>
                          <a:sym typeface="Univers Extended Bold"/>
                        </a:rPr>
                        <a:t>WED</a:t>
                      </a:r>
                      <a:endParaRPr lang="en-US" sz="1100"/>
                    </a:p>
                  </a:txBody>
                  <a:tcPr marL="190442" marR="190442" marT="190442" marB="190442" anchor="ctr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0"/>
                        </a:lnSpc>
                        <a:defRPr/>
                      </a:pPr>
                      <a:r>
                        <a:rPr lang="en-US" b="true" sz="1893" spc="463">
                          <a:solidFill>
                            <a:srgbClr val="000000"/>
                          </a:solidFill>
                          <a:latin typeface="Univers Extended Bold"/>
                          <a:ea typeface="Univers Extended Bold"/>
                          <a:cs typeface="Univers Extended Bold"/>
                          <a:sym typeface="Univers Extended Bold"/>
                        </a:rPr>
                        <a:t>THU</a:t>
                      </a:r>
                      <a:endParaRPr lang="en-US" sz="1100"/>
                    </a:p>
                  </a:txBody>
                  <a:tcPr marL="190442" marR="190442" marT="190442" marB="190442" anchor="ctr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0"/>
                        </a:lnSpc>
                        <a:defRPr/>
                      </a:pPr>
                      <a:r>
                        <a:rPr lang="en-US" b="true" sz="1893" spc="463">
                          <a:solidFill>
                            <a:srgbClr val="000000"/>
                          </a:solidFill>
                          <a:latin typeface="Univers Extended Bold"/>
                          <a:ea typeface="Univers Extended Bold"/>
                          <a:cs typeface="Univers Extended Bold"/>
                          <a:sym typeface="Univers Extended Bold"/>
                        </a:rPr>
                        <a:t>FRI</a:t>
                      </a:r>
                      <a:endParaRPr lang="en-US" sz="1100"/>
                    </a:p>
                  </a:txBody>
                  <a:tcPr marL="190442" marR="190442" marT="190442" marB="190442" anchor="ctr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0"/>
                        </a:lnSpc>
                        <a:defRPr/>
                      </a:pPr>
                      <a:r>
                        <a:rPr lang="en-US" b="true" sz="1893" spc="463">
                          <a:solidFill>
                            <a:srgbClr val="000000"/>
                          </a:solidFill>
                          <a:latin typeface="Univers Extended Bold"/>
                          <a:ea typeface="Univers Extended Bold"/>
                          <a:cs typeface="Univers Extended Bold"/>
                          <a:sym typeface="Univers Extended Bold"/>
                        </a:rPr>
                        <a:t>SAT</a:t>
                      </a:r>
                      <a:endParaRPr lang="en-US" sz="1100"/>
                    </a:p>
                  </a:txBody>
                  <a:tcPr marL="190442" marR="190442" marT="190442" marB="190442" anchor="ctr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</a:tr>
              <a:tr h="1548875"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3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4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5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6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7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</a:tr>
              <a:tr h="1548875"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8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9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10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11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12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13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14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</a:tr>
              <a:tr h="1548875"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15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16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17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18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19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20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21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</a:tr>
              <a:tr h="1548875"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22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23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24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25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26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27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28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</a:tr>
            </a:tbl>
          </a:graphicData>
        </a:graphic>
      </p:graphicFrame>
      <p:sp>
        <p:nvSpPr>
          <p:cNvPr name="Freeform 4" id="4"/>
          <p:cNvSpPr/>
          <p:nvPr/>
        </p:nvSpPr>
        <p:spPr>
          <a:xfrm flipH="false" flipV="false" rot="0">
            <a:off x="7506916" y="625763"/>
            <a:ext cx="7738089" cy="2079612"/>
          </a:xfrm>
          <a:custGeom>
            <a:avLst/>
            <a:gdLst/>
            <a:ahLst/>
            <a:cxnLst/>
            <a:rect r="r" b="b" t="t" l="l"/>
            <a:pathLst>
              <a:path h="2079612" w="7738089">
                <a:moveTo>
                  <a:pt x="0" y="0"/>
                </a:moveTo>
                <a:lnTo>
                  <a:pt x="7738089" y="0"/>
                </a:lnTo>
                <a:lnTo>
                  <a:pt x="7738089" y="2079611"/>
                </a:lnTo>
                <a:lnTo>
                  <a:pt x="0" y="20796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3593982" y="1032035"/>
            <a:ext cx="3665318" cy="10575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7858"/>
              </a:lnSpc>
            </a:pPr>
            <a:r>
              <a:rPr lang="en-US" b="true" sz="5612" spc="578">
                <a:solidFill>
                  <a:srgbClr val="0F0C00"/>
                </a:solidFill>
                <a:latin typeface="Myriad Bold"/>
                <a:ea typeface="Myriad Bold"/>
                <a:cs typeface="Myriad Bold"/>
                <a:sym typeface="Myriad Bold"/>
              </a:rPr>
              <a:t>2026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028700" y="772587"/>
            <a:ext cx="4002763" cy="1236809"/>
          </a:xfrm>
          <a:custGeom>
            <a:avLst/>
            <a:gdLst/>
            <a:ahLst/>
            <a:cxnLst/>
            <a:rect r="r" b="b" t="t" l="l"/>
            <a:pathLst>
              <a:path h="1236809" w="4002763">
                <a:moveTo>
                  <a:pt x="0" y="0"/>
                </a:moveTo>
                <a:lnTo>
                  <a:pt x="4002763" y="0"/>
                </a:lnTo>
                <a:lnTo>
                  <a:pt x="4002763" y="1236809"/>
                </a:lnTo>
                <a:lnTo>
                  <a:pt x="0" y="12368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138120" y="9589782"/>
            <a:ext cx="3461742" cy="3019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58"/>
              </a:lnSpc>
              <a:spcBef>
                <a:spcPct val="0"/>
              </a:spcBef>
            </a:pPr>
            <a:r>
              <a:rPr lang="en-US" b="true" sz="1612" spc="166">
                <a:solidFill>
                  <a:srgbClr val="0F0C00"/>
                </a:solidFill>
                <a:latin typeface="Myriad Bold"/>
                <a:ea typeface="Myriad Bold"/>
                <a:cs typeface="Myriad Bold"/>
                <a:sym typeface="Myriad Bold"/>
              </a:rPr>
              <a:t>MORE RELEVANT OBSERVANCES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5031463" y="9641704"/>
            <a:ext cx="2152916" cy="2171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en-US" b="true" sz="1200" spc="123" u="sng">
                <a:solidFill>
                  <a:srgbClr val="0F0C00"/>
                </a:solidFill>
                <a:latin typeface="Myriad Bold"/>
                <a:ea typeface="Myriad Bold"/>
                <a:cs typeface="Myriad Bold"/>
                <a:sym typeface="Myriad Bold"/>
                <a:hlinkClick r:id="rId6" tooltip="https://www.cdc.gov/heart-disease/php/heart-month/index.html"/>
              </a:rPr>
              <a:t>American Heart Month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288945" y="3593284"/>
            <a:ext cx="1741137" cy="4266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en-US" b="true" sz="1200" spc="123" u="sng">
                <a:solidFill>
                  <a:srgbClr val="0F0C00"/>
                </a:solidFill>
                <a:latin typeface="Myriad Bold"/>
                <a:ea typeface="Myriad Bold"/>
                <a:cs typeface="Myriad Bold"/>
                <a:sym typeface="Myriad Bold"/>
                <a:hlinkClick r:id="rId7" tooltip="https://cusec.org/february-is-earthquake-awareness-month-6/"/>
              </a:rPr>
              <a:t>Earthquake Awareness Month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3549456" y="3698043"/>
            <a:ext cx="1741137" cy="2171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en-US" b="true" sz="1200" spc="123" u="sng">
                <a:solidFill>
                  <a:srgbClr val="0F0C00"/>
                </a:solidFill>
                <a:latin typeface="Myriad Bold"/>
                <a:ea typeface="Myriad Bold"/>
                <a:cs typeface="Myriad Bold"/>
                <a:sym typeface="Myriad Bold"/>
                <a:hlinkClick r:id="rId8" tooltip="https://www.worldwetlandsday.org"/>
              </a:rPr>
              <a:t>World Wetlands Day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F0E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 l="0" t="-74465" r="0" b="-74465"/>
            </a:stretch>
          </a:blipFill>
        </p:spPr>
      </p:sp>
      <p:graphicFrame>
        <p:nvGraphicFramePr>
          <p:cNvPr name="Table 3" id="3"/>
          <p:cNvGraphicFramePr>
            <a:graphicFrameLocks noGrp="true"/>
          </p:cNvGraphicFramePr>
          <p:nvPr/>
        </p:nvGraphicFramePr>
        <p:xfrm>
          <a:off x="1028700" y="2353654"/>
          <a:ext cx="16230600" cy="6988664"/>
        </p:xfrm>
        <a:graphic>
          <a:graphicData uri="http://schemas.openxmlformats.org/drawingml/2006/table">
            <a:tbl>
              <a:tblPr/>
              <a:tblGrid>
                <a:gridCol w="2318657"/>
                <a:gridCol w="2318657"/>
                <a:gridCol w="2318657"/>
                <a:gridCol w="2318657"/>
                <a:gridCol w="2318657"/>
                <a:gridCol w="2318657"/>
                <a:gridCol w="2318657"/>
              </a:tblGrid>
              <a:tr h="793165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0"/>
                        </a:lnSpc>
                        <a:defRPr/>
                      </a:pPr>
                      <a:r>
                        <a:rPr lang="en-US" b="true" sz="1893" spc="789">
                          <a:solidFill>
                            <a:srgbClr val="000000"/>
                          </a:solidFill>
                          <a:latin typeface="Univers Extended Bold"/>
                          <a:ea typeface="Univers Extended Bold"/>
                          <a:cs typeface="Univers Extended Bold"/>
                          <a:sym typeface="Univers Extended Bold"/>
                        </a:rPr>
                        <a:t>SUN</a:t>
                      </a:r>
                      <a:endParaRPr lang="en-US" sz="1100"/>
                    </a:p>
                  </a:txBody>
                  <a:tcPr marL="190442" marR="190442" marT="190442" marB="190442" anchor="ctr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0"/>
                        </a:lnSpc>
                        <a:defRPr/>
                      </a:pPr>
                      <a:r>
                        <a:rPr lang="en-US" b="true" sz="1893" spc="789">
                          <a:solidFill>
                            <a:srgbClr val="000000"/>
                          </a:solidFill>
                          <a:latin typeface="Univers Extended Bold"/>
                          <a:ea typeface="Univers Extended Bold"/>
                          <a:cs typeface="Univers Extended Bold"/>
                          <a:sym typeface="Univers Extended Bold"/>
                        </a:rPr>
                        <a:t>MON</a:t>
                      </a:r>
                      <a:endParaRPr lang="en-US" sz="1100"/>
                    </a:p>
                  </a:txBody>
                  <a:tcPr marL="190442" marR="190442" marT="190442" marB="190442" anchor="ctr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0"/>
                        </a:lnSpc>
                        <a:defRPr/>
                      </a:pPr>
                      <a:r>
                        <a:rPr lang="en-US" b="true" sz="1893" spc="463">
                          <a:solidFill>
                            <a:srgbClr val="000000"/>
                          </a:solidFill>
                          <a:latin typeface="Univers Extended Bold"/>
                          <a:ea typeface="Univers Extended Bold"/>
                          <a:cs typeface="Univers Extended Bold"/>
                          <a:sym typeface="Univers Extended Bold"/>
                        </a:rPr>
                        <a:t>TUE</a:t>
                      </a:r>
                      <a:endParaRPr lang="en-US" sz="1100"/>
                    </a:p>
                  </a:txBody>
                  <a:tcPr marL="190442" marR="190442" marT="190442" marB="190442" anchor="ctr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0"/>
                        </a:lnSpc>
                        <a:defRPr/>
                      </a:pPr>
                      <a:r>
                        <a:rPr lang="en-US" b="true" sz="1893" spc="463">
                          <a:solidFill>
                            <a:srgbClr val="000000"/>
                          </a:solidFill>
                          <a:latin typeface="Univers Extended Bold"/>
                          <a:ea typeface="Univers Extended Bold"/>
                          <a:cs typeface="Univers Extended Bold"/>
                          <a:sym typeface="Univers Extended Bold"/>
                        </a:rPr>
                        <a:t>WED</a:t>
                      </a:r>
                      <a:endParaRPr lang="en-US" sz="1100"/>
                    </a:p>
                  </a:txBody>
                  <a:tcPr marL="190442" marR="190442" marT="190442" marB="190442" anchor="ctr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0"/>
                        </a:lnSpc>
                        <a:defRPr/>
                      </a:pPr>
                      <a:r>
                        <a:rPr lang="en-US" b="true" sz="1893" spc="463">
                          <a:solidFill>
                            <a:srgbClr val="000000"/>
                          </a:solidFill>
                          <a:latin typeface="Univers Extended Bold"/>
                          <a:ea typeface="Univers Extended Bold"/>
                          <a:cs typeface="Univers Extended Bold"/>
                          <a:sym typeface="Univers Extended Bold"/>
                        </a:rPr>
                        <a:t>THU</a:t>
                      </a:r>
                      <a:endParaRPr lang="en-US" sz="1100"/>
                    </a:p>
                  </a:txBody>
                  <a:tcPr marL="190442" marR="190442" marT="190442" marB="190442" anchor="ctr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0"/>
                        </a:lnSpc>
                        <a:defRPr/>
                      </a:pPr>
                      <a:r>
                        <a:rPr lang="en-US" b="true" sz="1893" spc="463">
                          <a:solidFill>
                            <a:srgbClr val="000000"/>
                          </a:solidFill>
                          <a:latin typeface="Univers Extended Bold"/>
                          <a:ea typeface="Univers Extended Bold"/>
                          <a:cs typeface="Univers Extended Bold"/>
                          <a:sym typeface="Univers Extended Bold"/>
                        </a:rPr>
                        <a:t>FRI</a:t>
                      </a:r>
                      <a:endParaRPr lang="en-US" sz="1100"/>
                    </a:p>
                  </a:txBody>
                  <a:tcPr marL="190442" marR="190442" marT="190442" marB="190442" anchor="ctr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0"/>
                        </a:lnSpc>
                        <a:defRPr/>
                      </a:pPr>
                      <a:r>
                        <a:rPr lang="en-US" b="true" sz="1893" spc="463">
                          <a:solidFill>
                            <a:srgbClr val="000000"/>
                          </a:solidFill>
                          <a:latin typeface="Univers Extended Bold"/>
                          <a:ea typeface="Univers Extended Bold"/>
                          <a:cs typeface="Univers Extended Bold"/>
                          <a:sym typeface="Univers Extended Bold"/>
                        </a:rPr>
                        <a:t>SAT</a:t>
                      </a:r>
                      <a:endParaRPr lang="en-US" sz="1100"/>
                    </a:p>
                  </a:txBody>
                  <a:tcPr marL="190442" marR="190442" marT="190442" marB="190442" anchor="ctr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</a:tr>
              <a:tr h="1239100"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3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4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5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6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7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</a:tr>
              <a:tr h="1239100"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8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9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10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11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12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13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14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</a:tr>
              <a:tr h="1239100"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15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16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17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18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19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20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21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</a:tr>
              <a:tr h="1239100"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22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23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24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25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26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27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28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</a:tr>
              <a:tr h="1239100"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29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30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31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</a:tr>
            </a:tbl>
          </a:graphicData>
        </a:graphic>
      </p:graphicFrame>
      <p:sp>
        <p:nvSpPr>
          <p:cNvPr name="Freeform 4" id="4"/>
          <p:cNvSpPr/>
          <p:nvPr/>
        </p:nvSpPr>
        <p:spPr>
          <a:xfrm flipH="false" flipV="false" rot="0">
            <a:off x="8578287" y="232045"/>
            <a:ext cx="6720119" cy="2528445"/>
          </a:xfrm>
          <a:custGeom>
            <a:avLst/>
            <a:gdLst/>
            <a:ahLst/>
            <a:cxnLst/>
            <a:rect r="r" b="b" t="t" l="l"/>
            <a:pathLst>
              <a:path h="2528445" w="6720119">
                <a:moveTo>
                  <a:pt x="0" y="0"/>
                </a:moveTo>
                <a:lnTo>
                  <a:pt x="6720119" y="0"/>
                </a:lnTo>
                <a:lnTo>
                  <a:pt x="6720119" y="2528445"/>
                </a:lnTo>
                <a:lnTo>
                  <a:pt x="0" y="25284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3593982" y="1032035"/>
            <a:ext cx="3665318" cy="10575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7858"/>
              </a:lnSpc>
            </a:pPr>
            <a:r>
              <a:rPr lang="en-US" b="true" sz="5612" spc="578">
                <a:solidFill>
                  <a:srgbClr val="0F0C00"/>
                </a:solidFill>
                <a:latin typeface="Myriad Bold"/>
                <a:ea typeface="Myriad Bold"/>
                <a:cs typeface="Myriad Bold"/>
                <a:sym typeface="Myriad Bold"/>
              </a:rPr>
              <a:t>2026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028700" y="772587"/>
            <a:ext cx="4002763" cy="1236809"/>
          </a:xfrm>
          <a:custGeom>
            <a:avLst/>
            <a:gdLst/>
            <a:ahLst/>
            <a:cxnLst/>
            <a:rect r="r" b="b" t="t" l="l"/>
            <a:pathLst>
              <a:path h="1236809" w="4002763">
                <a:moveTo>
                  <a:pt x="0" y="0"/>
                </a:moveTo>
                <a:lnTo>
                  <a:pt x="4002763" y="0"/>
                </a:lnTo>
                <a:lnTo>
                  <a:pt x="4002763" y="1236809"/>
                </a:lnTo>
                <a:lnTo>
                  <a:pt x="0" y="12368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288945" y="3689398"/>
            <a:ext cx="1741137" cy="2171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en-US" b="true" sz="1200" spc="123" u="sng">
                <a:solidFill>
                  <a:srgbClr val="0F0C00"/>
                </a:solidFill>
                <a:latin typeface="Myriad Bold"/>
                <a:ea typeface="Myriad Bold"/>
                <a:cs typeface="Myriad Bold"/>
                <a:sym typeface="Myriad Bold"/>
                <a:hlinkClick r:id="rId6" tooltip="https://www.un.org/en/observances/seagrass-day"/>
              </a:rPr>
              <a:t>World Seagrass Day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138120" y="9589782"/>
            <a:ext cx="3461742" cy="3019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58"/>
              </a:lnSpc>
              <a:spcBef>
                <a:spcPct val="0"/>
              </a:spcBef>
            </a:pPr>
            <a:r>
              <a:rPr lang="en-US" b="true" sz="1612" spc="166">
                <a:solidFill>
                  <a:srgbClr val="0F0C00"/>
                </a:solidFill>
                <a:latin typeface="Myriad Bold"/>
                <a:ea typeface="Myriad Bold"/>
                <a:cs typeface="Myriad Bold"/>
                <a:sym typeface="Myriad Bold"/>
              </a:rPr>
              <a:t>MORE RELEVANT OBSERVANCES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5031463" y="9641704"/>
            <a:ext cx="2424470" cy="2171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en-US" b="true" sz="1200" spc="123" u="sng">
                <a:solidFill>
                  <a:srgbClr val="0F0C00"/>
                </a:solidFill>
                <a:latin typeface="Myriad Bold"/>
                <a:ea typeface="Myriad Bold"/>
                <a:cs typeface="Myriad Bold"/>
                <a:sym typeface="Myriad Bold"/>
                <a:hlinkClick r:id="rId7" tooltip="https://nationalwomenshistoryalliance.org/womens-history-theme-2026/"/>
              </a:rPr>
              <a:t>Women’s History Month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5134292" y="5809887"/>
            <a:ext cx="1741137" cy="4266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en-US" b="true" sz="1200" spc="123" u="sng">
                <a:solidFill>
                  <a:srgbClr val="0F0C00"/>
                </a:solidFill>
                <a:latin typeface="Myriad Bold"/>
                <a:ea typeface="Myriad Bold"/>
                <a:cs typeface="Myriad Bold"/>
                <a:sym typeface="Myriad Bold"/>
                <a:hlinkClick r:id="rId8" tooltip="https://www.unesco.org/en/days/world-glaciers"/>
              </a:rPr>
              <a:t>World Day for Glaciers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3553645" y="7350520"/>
            <a:ext cx="1741137" cy="4266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en-US" b="true" sz="1200" spc="123" u="sng">
                <a:solidFill>
                  <a:srgbClr val="0F0C00"/>
                </a:solidFill>
                <a:latin typeface="Myriad Bold"/>
                <a:ea typeface="Myriad Bold"/>
                <a:cs typeface="Myriad Bold"/>
                <a:sym typeface="Myriad Bold"/>
                <a:hlinkClick r:id="rId9" tooltip="https://wmo.int/news/campaigns/world-meteorological-day"/>
              </a:rPr>
              <a:t>World Meteorological Day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288945" y="4702215"/>
            <a:ext cx="1741137" cy="6361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en-US" b="true" sz="1200" spc="123" u="sng">
                <a:solidFill>
                  <a:srgbClr val="0F0C00"/>
                </a:solidFill>
                <a:latin typeface="Myriad Bold"/>
                <a:ea typeface="Myriad Bold"/>
                <a:cs typeface="Myriad Bold"/>
                <a:sym typeface="Myriad Bold"/>
                <a:hlinkClick r:id="rId10" tooltip="https://www.ngwa.org/get-involved/gwaw"/>
              </a:rPr>
              <a:t>National Groundwater Awareness Week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7455934" y="9641704"/>
            <a:ext cx="3404820" cy="2171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en-US" b="true" sz="1200" spc="123" u="sng">
                <a:solidFill>
                  <a:srgbClr val="0F0C00"/>
                </a:solidFill>
                <a:latin typeface="Myriad Bold"/>
                <a:ea typeface="Myriad Bold"/>
                <a:cs typeface="Myriad Bold"/>
                <a:sym typeface="Myriad Bold"/>
                <a:hlinkClick r:id="rId11" tooltip="https://www.ready.gov/calendar"/>
              </a:rPr>
              <a:t>National Tsunami Awareness Week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5875032" y="3584640"/>
            <a:ext cx="1741137" cy="2171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en-US" b="true" sz="1200" spc="123" u="sng">
                <a:solidFill>
                  <a:srgbClr val="0F0C00"/>
                </a:solidFill>
                <a:latin typeface="Myriad Bold"/>
                <a:ea typeface="Myriad Bold"/>
                <a:cs typeface="Myriad Bold"/>
                <a:sym typeface="Myriad Bold"/>
                <a:hlinkClick r:id="rId12" tooltip="https://wildlifeday.org/en"/>
              </a:rPr>
              <a:t>World Wildlife Day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5134292" y="4822213"/>
            <a:ext cx="1741137" cy="4266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en-US" b="true" sz="1200" spc="123" u="sng">
                <a:solidFill>
                  <a:srgbClr val="0F0C00"/>
                </a:solidFill>
                <a:latin typeface="Myriad Bold"/>
                <a:ea typeface="Myriad Bold"/>
                <a:cs typeface="Myriad Bold"/>
                <a:sym typeface="Myriad Bold"/>
                <a:hlinkClick r:id="rId13" tooltip="https://www.internationalrivers.org/take-action/"/>
              </a:rPr>
              <a:t>International Day of Action for Rivers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5134292" y="6358321"/>
            <a:ext cx="1741137" cy="4266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en-US" b="true" sz="1200" spc="123" u="sng">
                <a:solidFill>
                  <a:srgbClr val="0F0C00"/>
                </a:solidFill>
                <a:latin typeface="Myriad Bold"/>
                <a:ea typeface="Myriad Bold"/>
                <a:cs typeface="Myriad Bold"/>
                <a:sym typeface="Myriad Bold"/>
                <a:hlinkClick r:id="rId14" tooltip="https://www.fao.org/collaborative-partnership-on-forests/initiatives/international-day-of-forests/en"/>
              </a:rPr>
              <a:t>International Day of Forests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288945" y="7350520"/>
            <a:ext cx="1741137" cy="2171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en-US" b="true" sz="1200" spc="123" u="sng">
                <a:solidFill>
                  <a:srgbClr val="0F0C00"/>
                </a:solidFill>
                <a:latin typeface="Myriad Bold"/>
                <a:ea typeface="Myriad Bold"/>
                <a:cs typeface="Myriad Bold"/>
                <a:sym typeface="Myriad Bold"/>
                <a:hlinkClick r:id="rId15" tooltip="https://www.un.org/en/observances/water-day"/>
              </a:rPr>
              <a:t>World Water Day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F0E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9000"/>
            </a:blip>
            <a:stretch>
              <a:fillRect l="0" t="-99288" r="0" b="-99288"/>
            </a:stretch>
          </a:blipFill>
        </p:spPr>
      </p:sp>
      <p:graphicFrame>
        <p:nvGraphicFramePr>
          <p:cNvPr name="Table 3" id="3"/>
          <p:cNvGraphicFramePr>
            <a:graphicFrameLocks noGrp="true"/>
          </p:cNvGraphicFramePr>
          <p:nvPr/>
        </p:nvGraphicFramePr>
        <p:xfrm>
          <a:off x="1028700" y="2353654"/>
          <a:ext cx="16230600" cy="6988664"/>
        </p:xfrm>
        <a:graphic>
          <a:graphicData uri="http://schemas.openxmlformats.org/drawingml/2006/table">
            <a:tbl>
              <a:tblPr/>
              <a:tblGrid>
                <a:gridCol w="2318657"/>
                <a:gridCol w="2318657"/>
                <a:gridCol w="2318657"/>
                <a:gridCol w="2318657"/>
                <a:gridCol w="2318657"/>
                <a:gridCol w="2318657"/>
                <a:gridCol w="2318657"/>
              </a:tblGrid>
              <a:tr h="793165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0"/>
                        </a:lnSpc>
                        <a:defRPr/>
                      </a:pPr>
                      <a:r>
                        <a:rPr lang="en-US" b="true" sz="1893" spc="789">
                          <a:solidFill>
                            <a:srgbClr val="000000"/>
                          </a:solidFill>
                          <a:latin typeface="Univers Extended Bold"/>
                          <a:ea typeface="Univers Extended Bold"/>
                          <a:cs typeface="Univers Extended Bold"/>
                          <a:sym typeface="Univers Extended Bold"/>
                        </a:rPr>
                        <a:t>SUN</a:t>
                      </a:r>
                      <a:endParaRPr lang="en-US" sz="1100"/>
                    </a:p>
                  </a:txBody>
                  <a:tcPr marL="190442" marR="190442" marT="190442" marB="190442" anchor="ctr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0"/>
                        </a:lnSpc>
                        <a:defRPr/>
                      </a:pPr>
                      <a:r>
                        <a:rPr lang="en-US" b="true" sz="1893" spc="789">
                          <a:solidFill>
                            <a:srgbClr val="000000"/>
                          </a:solidFill>
                          <a:latin typeface="Univers Extended Bold"/>
                          <a:ea typeface="Univers Extended Bold"/>
                          <a:cs typeface="Univers Extended Bold"/>
                          <a:sym typeface="Univers Extended Bold"/>
                        </a:rPr>
                        <a:t>MON</a:t>
                      </a:r>
                      <a:endParaRPr lang="en-US" sz="1100"/>
                    </a:p>
                  </a:txBody>
                  <a:tcPr marL="190442" marR="190442" marT="190442" marB="190442" anchor="ctr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0"/>
                        </a:lnSpc>
                        <a:defRPr/>
                      </a:pPr>
                      <a:r>
                        <a:rPr lang="en-US" b="true" sz="1893" spc="463">
                          <a:solidFill>
                            <a:srgbClr val="000000"/>
                          </a:solidFill>
                          <a:latin typeface="Univers Extended Bold"/>
                          <a:ea typeface="Univers Extended Bold"/>
                          <a:cs typeface="Univers Extended Bold"/>
                          <a:sym typeface="Univers Extended Bold"/>
                        </a:rPr>
                        <a:t>TUE</a:t>
                      </a:r>
                      <a:endParaRPr lang="en-US" sz="1100"/>
                    </a:p>
                  </a:txBody>
                  <a:tcPr marL="190442" marR="190442" marT="190442" marB="190442" anchor="ctr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0"/>
                        </a:lnSpc>
                        <a:defRPr/>
                      </a:pPr>
                      <a:r>
                        <a:rPr lang="en-US" b="true" sz="1893" spc="463">
                          <a:solidFill>
                            <a:srgbClr val="000000"/>
                          </a:solidFill>
                          <a:latin typeface="Univers Extended Bold"/>
                          <a:ea typeface="Univers Extended Bold"/>
                          <a:cs typeface="Univers Extended Bold"/>
                          <a:sym typeface="Univers Extended Bold"/>
                        </a:rPr>
                        <a:t>WED</a:t>
                      </a:r>
                      <a:endParaRPr lang="en-US" sz="1100"/>
                    </a:p>
                  </a:txBody>
                  <a:tcPr marL="190442" marR="190442" marT="190442" marB="190442" anchor="ctr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0"/>
                        </a:lnSpc>
                        <a:defRPr/>
                      </a:pPr>
                      <a:r>
                        <a:rPr lang="en-US" b="true" sz="1893" spc="463">
                          <a:solidFill>
                            <a:srgbClr val="000000"/>
                          </a:solidFill>
                          <a:latin typeface="Univers Extended Bold"/>
                          <a:ea typeface="Univers Extended Bold"/>
                          <a:cs typeface="Univers Extended Bold"/>
                          <a:sym typeface="Univers Extended Bold"/>
                        </a:rPr>
                        <a:t>THU</a:t>
                      </a:r>
                      <a:endParaRPr lang="en-US" sz="1100"/>
                    </a:p>
                  </a:txBody>
                  <a:tcPr marL="190442" marR="190442" marT="190442" marB="190442" anchor="ctr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0"/>
                        </a:lnSpc>
                        <a:defRPr/>
                      </a:pPr>
                      <a:r>
                        <a:rPr lang="en-US" b="true" sz="1893" spc="463">
                          <a:solidFill>
                            <a:srgbClr val="000000"/>
                          </a:solidFill>
                          <a:latin typeface="Univers Extended Bold"/>
                          <a:ea typeface="Univers Extended Bold"/>
                          <a:cs typeface="Univers Extended Bold"/>
                          <a:sym typeface="Univers Extended Bold"/>
                        </a:rPr>
                        <a:t>FRI</a:t>
                      </a:r>
                      <a:endParaRPr lang="en-US" sz="1100"/>
                    </a:p>
                  </a:txBody>
                  <a:tcPr marL="190442" marR="190442" marT="190442" marB="190442" anchor="ctr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0"/>
                        </a:lnSpc>
                        <a:defRPr/>
                      </a:pPr>
                      <a:r>
                        <a:rPr lang="en-US" b="true" sz="1893" spc="463">
                          <a:solidFill>
                            <a:srgbClr val="000000"/>
                          </a:solidFill>
                          <a:latin typeface="Univers Extended Bold"/>
                          <a:ea typeface="Univers Extended Bold"/>
                          <a:cs typeface="Univers Extended Bold"/>
                          <a:sym typeface="Univers Extended Bold"/>
                        </a:rPr>
                        <a:t>SAT</a:t>
                      </a:r>
                      <a:endParaRPr lang="en-US" sz="1100"/>
                    </a:p>
                  </a:txBody>
                  <a:tcPr marL="190442" marR="190442" marT="190442" marB="190442" anchor="ctr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</a:tr>
              <a:tr h="1239100"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3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4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</a:tr>
              <a:tr h="1239100"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5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6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7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8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9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10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11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</a:tr>
              <a:tr h="1239100"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12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13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14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15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16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17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18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</a:tr>
              <a:tr h="1239100"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19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20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21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22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23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24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25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</a:tr>
              <a:tr h="1239100"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26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27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28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29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30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</a:tr>
            </a:tbl>
          </a:graphicData>
        </a:graphic>
      </p:graphicFrame>
      <p:sp>
        <p:nvSpPr>
          <p:cNvPr name="Freeform 4" id="4"/>
          <p:cNvSpPr/>
          <p:nvPr/>
        </p:nvSpPr>
        <p:spPr>
          <a:xfrm flipH="false" flipV="false" rot="0">
            <a:off x="10454473" y="288810"/>
            <a:ext cx="4817310" cy="2426720"/>
          </a:xfrm>
          <a:custGeom>
            <a:avLst/>
            <a:gdLst/>
            <a:ahLst/>
            <a:cxnLst/>
            <a:rect r="r" b="b" t="t" l="l"/>
            <a:pathLst>
              <a:path h="2426720" w="4817310">
                <a:moveTo>
                  <a:pt x="0" y="0"/>
                </a:moveTo>
                <a:lnTo>
                  <a:pt x="4817311" y="0"/>
                </a:lnTo>
                <a:lnTo>
                  <a:pt x="4817311" y="2426720"/>
                </a:lnTo>
                <a:lnTo>
                  <a:pt x="0" y="24267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3593982" y="1032035"/>
            <a:ext cx="3665318" cy="10575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7858"/>
              </a:lnSpc>
            </a:pPr>
            <a:r>
              <a:rPr lang="en-US" b="true" sz="5612" spc="578">
                <a:solidFill>
                  <a:srgbClr val="0F0C00"/>
                </a:solidFill>
                <a:latin typeface="Myriad Bold"/>
                <a:ea typeface="Myriad Bold"/>
                <a:cs typeface="Myriad Bold"/>
                <a:sym typeface="Myriad Bold"/>
              </a:rPr>
              <a:t>2026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028700" y="772587"/>
            <a:ext cx="4002763" cy="1236809"/>
          </a:xfrm>
          <a:custGeom>
            <a:avLst/>
            <a:gdLst/>
            <a:ahLst/>
            <a:cxnLst/>
            <a:rect r="r" b="b" t="t" l="l"/>
            <a:pathLst>
              <a:path h="1236809" w="4002763">
                <a:moveTo>
                  <a:pt x="0" y="0"/>
                </a:moveTo>
                <a:lnTo>
                  <a:pt x="4002763" y="0"/>
                </a:lnTo>
                <a:lnTo>
                  <a:pt x="4002763" y="1236809"/>
                </a:lnTo>
                <a:lnTo>
                  <a:pt x="0" y="12368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3518681" y="5986194"/>
            <a:ext cx="1741137" cy="4266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en-US" b="true" sz="1200" spc="123" u="sng">
                <a:solidFill>
                  <a:srgbClr val="0F0C00"/>
                </a:solidFill>
                <a:latin typeface="Myriad Bold"/>
                <a:ea typeface="Myriad Bold"/>
                <a:cs typeface="Myriad Bold"/>
                <a:sym typeface="Myriad Bold"/>
                <a:hlinkClick r:id="rId6" tooltip="https://www.preparednesssummit.org/register/register"/>
              </a:rPr>
              <a:t>2026 Preparedness Summit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9571651" y="9641704"/>
            <a:ext cx="3085504" cy="2171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en-US" b="true" sz="1200" spc="123" u="sng">
                <a:solidFill>
                  <a:srgbClr val="0F0C00"/>
                </a:solidFill>
                <a:latin typeface="Myriad Bold"/>
                <a:ea typeface="Myriad Bold"/>
                <a:cs typeface="Myriad Bold"/>
                <a:sym typeface="Myriad Bold"/>
                <a:hlinkClick r:id="rId7" tooltip="https://www.cdc.gov/minority-health/features/nmhm.html"/>
              </a:rPr>
              <a:t>National Minority Health Month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8165933" y="3879954"/>
            <a:ext cx="1741137" cy="4266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en-US" b="true" sz="1200" spc="123" u="sng">
                <a:solidFill>
                  <a:srgbClr val="0F0C00"/>
                </a:solidFill>
                <a:latin typeface="Myriad Bold"/>
                <a:ea typeface="Myriad Bold"/>
                <a:cs typeface="Myriad Bold"/>
                <a:sym typeface="Myriad Bold"/>
                <a:hlinkClick r:id="rId8" tooltip="https://participatorysciences.org/citizen-science-month/"/>
              </a:rPr>
              <a:t>Citizen Science Month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3518681" y="4716846"/>
            <a:ext cx="1741137" cy="4266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en-US" b="true" sz="1200" spc="123" u="sng">
                <a:solidFill>
                  <a:srgbClr val="0F0C00"/>
                </a:solidFill>
                <a:latin typeface="Myriad Bold"/>
                <a:ea typeface="Myriad Bold"/>
                <a:cs typeface="Myriad Bold"/>
                <a:sym typeface="Myriad Bold"/>
                <a:hlinkClick r:id="rId9" tooltip="https://www.apha.org/initiatives/national-public-health-week"/>
              </a:rPr>
              <a:t>National Public Health Week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5815518" y="4911123"/>
            <a:ext cx="1741137" cy="2171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en-US" b="true" sz="1200" spc="123" u="sng">
                <a:solidFill>
                  <a:srgbClr val="0F0C00"/>
                </a:solidFill>
                <a:latin typeface="Myriad Bold"/>
                <a:ea typeface="Myriad Bold"/>
                <a:cs typeface="Myriad Bold"/>
                <a:sym typeface="Myriad Bold"/>
                <a:hlinkClick r:id="rId10" tooltip="https://www.who.int/campaigns/world-health-day"/>
              </a:rPr>
              <a:t>World Health Day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8165933" y="7354825"/>
            <a:ext cx="1741137" cy="2171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en-US" b="true" sz="1200" spc="123" u="sng">
                <a:solidFill>
                  <a:srgbClr val="0F0C00"/>
                </a:solidFill>
                <a:latin typeface="Myriad Bold"/>
                <a:ea typeface="Myriad Bold"/>
                <a:cs typeface="Myriad Bold"/>
                <a:sym typeface="Myriad Bold"/>
                <a:hlinkClick r:id="rId11" tooltip="https://www.earthday.org/earth-day-2026/"/>
              </a:rPr>
              <a:t>Earth Day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138120" y="9589782"/>
            <a:ext cx="3461742" cy="3019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58"/>
              </a:lnSpc>
              <a:spcBef>
                <a:spcPct val="0"/>
              </a:spcBef>
            </a:pPr>
            <a:r>
              <a:rPr lang="en-US" b="true" sz="1612" spc="166">
                <a:solidFill>
                  <a:srgbClr val="0F0C00"/>
                </a:solidFill>
                <a:latin typeface="Myriad Bold"/>
                <a:ea typeface="Myriad Bold"/>
                <a:cs typeface="Myriad Bold"/>
                <a:sym typeface="Myriad Bold"/>
              </a:rPr>
              <a:t>MORE RELEVANT OBSERVANCES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5031463" y="9641704"/>
            <a:ext cx="2424470" cy="2171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en-US" b="true" sz="1200" spc="123" u="sng">
                <a:solidFill>
                  <a:srgbClr val="0F0C00"/>
                </a:solidFill>
                <a:latin typeface="Myriad Bold"/>
                <a:ea typeface="Myriad Bold"/>
                <a:cs typeface="Myriad Bold"/>
                <a:sym typeface="Myriad Bold"/>
                <a:hlinkClick r:id="rId12" tooltip="https://www.nps.gov/subjects/npscelebrates/national-park-week.htm"/>
              </a:rPr>
              <a:t>National Park Week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5271784" y="7354825"/>
            <a:ext cx="1455793" cy="4266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en-US" b="true" sz="1200" spc="123" u="sng">
                <a:solidFill>
                  <a:srgbClr val="0F0C00"/>
                </a:solidFill>
                <a:latin typeface="Myriad Bold"/>
                <a:ea typeface="Myriad Bold"/>
                <a:cs typeface="Myriad Bold"/>
                <a:sym typeface="Myriad Bold"/>
                <a:hlinkClick r:id="rId13" tooltip="https://www.who.int/campaigns/world-malaria-day"/>
              </a:rPr>
              <a:t>World Malaria Day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7230365" y="9641704"/>
            <a:ext cx="2424470" cy="2171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en-US" b="true" sz="1200" spc="123" u="sng">
                <a:solidFill>
                  <a:srgbClr val="0F0C00"/>
                </a:solidFill>
                <a:latin typeface="Myriad Bold"/>
                <a:ea typeface="Myriad Bold"/>
                <a:cs typeface="Myriad Bold"/>
                <a:sym typeface="Myriad Bold"/>
                <a:hlinkClick r:id="rId14" tooltip="https://www.nps.gov/subjects/healthandsafety/park-rx.htm"/>
              </a:rPr>
              <a:t>National ParkRx Day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8165933" y="3352430"/>
            <a:ext cx="1741137" cy="4266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en-US" b="true" sz="1200" spc="123" u="sng">
                <a:solidFill>
                  <a:srgbClr val="0F0C00"/>
                </a:solidFill>
                <a:latin typeface="Myriad Bold"/>
                <a:ea typeface="Myriad Bold"/>
                <a:cs typeface="Myriad Bold"/>
                <a:sym typeface="Myriad Bold"/>
                <a:hlinkClick r:id="rId15" tooltip="https://nchh.org/build-the-movement/nhhm/"/>
              </a:rPr>
              <a:t>National Healthy Homes Month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F0E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9000"/>
            </a:blip>
            <a:stretch>
              <a:fillRect l="0" t="-777" r="0" b="-777"/>
            </a:stretch>
          </a:blipFill>
        </p:spPr>
      </p:sp>
      <p:graphicFrame>
        <p:nvGraphicFramePr>
          <p:cNvPr name="Table 3" id="3"/>
          <p:cNvGraphicFramePr>
            <a:graphicFrameLocks noGrp="true"/>
          </p:cNvGraphicFramePr>
          <p:nvPr/>
        </p:nvGraphicFramePr>
        <p:xfrm>
          <a:off x="1028700" y="2353654"/>
          <a:ext cx="16230600" cy="6988664"/>
        </p:xfrm>
        <a:graphic>
          <a:graphicData uri="http://schemas.openxmlformats.org/drawingml/2006/table">
            <a:tbl>
              <a:tblPr/>
              <a:tblGrid>
                <a:gridCol w="2318657"/>
                <a:gridCol w="2318657"/>
                <a:gridCol w="2318657"/>
                <a:gridCol w="2318657"/>
                <a:gridCol w="2318657"/>
                <a:gridCol w="2318657"/>
                <a:gridCol w="2318657"/>
              </a:tblGrid>
              <a:tr h="744980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0"/>
                        </a:lnSpc>
                        <a:defRPr/>
                      </a:pPr>
                      <a:r>
                        <a:rPr lang="en-US" b="true" sz="1893" spc="789">
                          <a:solidFill>
                            <a:srgbClr val="000000"/>
                          </a:solidFill>
                          <a:latin typeface="Univers Extended Bold"/>
                          <a:ea typeface="Univers Extended Bold"/>
                          <a:cs typeface="Univers Extended Bold"/>
                          <a:sym typeface="Univers Extended Bold"/>
                        </a:rPr>
                        <a:t>SUN</a:t>
                      </a:r>
                      <a:endParaRPr lang="en-US" sz="1100"/>
                    </a:p>
                  </a:txBody>
                  <a:tcPr marL="190442" marR="190442" marT="190442" marB="190442" anchor="ctr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0"/>
                        </a:lnSpc>
                        <a:defRPr/>
                      </a:pPr>
                      <a:r>
                        <a:rPr lang="en-US" b="true" sz="1893" spc="789">
                          <a:solidFill>
                            <a:srgbClr val="000000"/>
                          </a:solidFill>
                          <a:latin typeface="Univers Extended Bold"/>
                          <a:ea typeface="Univers Extended Bold"/>
                          <a:cs typeface="Univers Extended Bold"/>
                          <a:sym typeface="Univers Extended Bold"/>
                        </a:rPr>
                        <a:t>MON</a:t>
                      </a:r>
                      <a:endParaRPr lang="en-US" sz="1100"/>
                    </a:p>
                  </a:txBody>
                  <a:tcPr marL="190442" marR="190442" marT="190442" marB="190442" anchor="ctr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0"/>
                        </a:lnSpc>
                        <a:defRPr/>
                      </a:pPr>
                      <a:r>
                        <a:rPr lang="en-US" b="true" sz="1893" spc="463">
                          <a:solidFill>
                            <a:srgbClr val="000000"/>
                          </a:solidFill>
                          <a:latin typeface="Univers Extended Bold"/>
                          <a:ea typeface="Univers Extended Bold"/>
                          <a:cs typeface="Univers Extended Bold"/>
                          <a:sym typeface="Univers Extended Bold"/>
                        </a:rPr>
                        <a:t>TUE</a:t>
                      </a:r>
                      <a:endParaRPr lang="en-US" sz="1100"/>
                    </a:p>
                  </a:txBody>
                  <a:tcPr marL="190442" marR="190442" marT="190442" marB="190442" anchor="ctr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0"/>
                        </a:lnSpc>
                        <a:defRPr/>
                      </a:pPr>
                      <a:r>
                        <a:rPr lang="en-US" b="true" sz="1893" spc="463">
                          <a:solidFill>
                            <a:srgbClr val="000000"/>
                          </a:solidFill>
                          <a:latin typeface="Univers Extended Bold"/>
                          <a:ea typeface="Univers Extended Bold"/>
                          <a:cs typeface="Univers Extended Bold"/>
                          <a:sym typeface="Univers Extended Bold"/>
                        </a:rPr>
                        <a:t>WED</a:t>
                      </a:r>
                      <a:endParaRPr lang="en-US" sz="1100"/>
                    </a:p>
                  </a:txBody>
                  <a:tcPr marL="190442" marR="190442" marT="190442" marB="190442" anchor="ctr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0"/>
                        </a:lnSpc>
                        <a:defRPr/>
                      </a:pPr>
                      <a:r>
                        <a:rPr lang="en-US" b="true" sz="1893" spc="463">
                          <a:solidFill>
                            <a:srgbClr val="000000"/>
                          </a:solidFill>
                          <a:latin typeface="Univers Extended Bold"/>
                          <a:ea typeface="Univers Extended Bold"/>
                          <a:cs typeface="Univers Extended Bold"/>
                          <a:sym typeface="Univers Extended Bold"/>
                        </a:rPr>
                        <a:t>THU</a:t>
                      </a:r>
                      <a:endParaRPr lang="en-US" sz="1100"/>
                    </a:p>
                  </a:txBody>
                  <a:tcPr marL="190442" marR="190442" marT="190442" marB="190442" anchor="ctr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0"/>
                        </a:lnSpc>
                        <a:defRPr/>
                      </a:pPr>
                      <a:r>
                        <a:rPr lang="en-US" b="true" sz="1893" spc="463">
                          <a:solidFill>
                            <a:srgbClr val="000000"/>
                          </a:solidFill>
                          <a:latin typeface="Univers Extended Bold"/>
                          <a:ea typeface="Univers Extended Bold"/>
                          <a:cs typeface="Univers Extended Bold"/>
                          <a:sym typeface="Univers Extended Bold"/>
                        </a:rPr>
                        <a:t>FRI</a:t>
                      </a:r>
                      <a:endParaRPr lang="en-US" sz="1100"/>
                    </a:p>
                  </a:txBody>
                  <a:tcPr marL="190442" marR="190442" marT="190442" marB="190442" anchor="ctr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0"/>
                        </a:lnSpc>
                        <a:defRPr/>
                      </a:pPr>
                      <a:r>
                        <a:rPr lang="en-US" b="true" sz="1893" spc="463">
                          <a:solidFill>
                            <a:srgbClr val="000000"/>
                          </a:solidFill>
                          <a:latin typeface="Univers Extended Bold"/>
                          <a:ea typeface="Univers Extended Bold"/>
                          <a:cs typeface="Univers Extended Bold"/>
                          <a:sym typeface="Univers Extended Bold"/>
                        </a:rPr>
                        <a:t>SAT</a:t>
                      </a:r>
                      <a:endParaRPr lang="en-US" sz="1100"/>
                    </a:p>
                  </a:txBody>
                  <a:tcPr marL="190442" marR="190442" marT="190442" marB="190442" anchor="ctr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</a:tr>
              <a:tr h="1040614"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</a:tr>
              <a:tr h="1040614"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3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4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5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6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7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8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9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</a:tr>
              <a:tr h="1040614"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10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11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12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13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14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15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16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</a:tr>
              <a:tr h="1040614"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17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18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19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20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21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22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23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</a:tr>
              <a:tr h="1040614"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24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25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26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27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28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29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30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</a:tr>
              <a:tr h="1040614"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31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</a:tr>
            </a:tbl>
          </a:graphicData>
        </a:graphic>
      </p:graphicFrame>
      <p:sp>
        <p:nvSpPr>
          <p:cNvPr name="TextBox 4" id="4"/>
          <p:cNvSpPr txBox="true"/>
          <p:nvPr/>
        </p:nvSpPr>
        <p:spPr>
          <a:xfrm rot="0">
            <a:off x="13593982" y="1032035"/>
            <a:ext cx="3665318" cy="10575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7858"/>
              </a:lnSpc>
            </a:pPr>
            <a:r>
              <a:rPr lang="en-US" b="true" sz="5612" spc="578">
                <a:solidFill>
                  <a:srgbClr val="0F0C00"/>
                </a:solidFill>
                <a:latin typeface="Myriad Bold"/>
                <a:ea typeface="Myriad Bold"/>
                <a:cs typeface="Myriad Bold"/>
                <a:sym typeface="Myriad Bold"/>
              </a:rPr>
              <a:t>2026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-130382">
            <a:off x="9796076" y="137243"/>
            <a:ext cx="5451079" cy="2507496"/>
          </a:xfrm>
          <a:custGeom>
            <a:avLst/>
            <a:gdLst/>
            <a:ahLst/>
            <a:cxnLst/>
            <a:rect r="r" b="b" t="t" l="l"/>
            <a:pathLst>
              <a:path h="2507496" w="5451079">
                <a:moveTo>
                  <a:pt x="0" y="0"/>
                </a:moveTo>
                <a:lnTo>
                  <a:pt x="5451079" y="0"/>
                </a:lnTo>
                <a:lnTo>
                  <a:pt x="5451079" y="2507496"/>
                </a:lnTo>
                <a:lnTo>
                  <a:pt x="0" y="25074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28700" y="772587"/>
            <a:ext cx="4002763" cy="1236809"/>
          </a:xfrm>
          <a:custGeom>
            <a:avLst/>
            <a:gdLst/>
            <a:ahLst/>
            <a:cxnLst/>
            <a:rect r="r" b="b" t="t" l="l"/>
            <a:pathLst>
              <a:path h="1236809" w="4002763">
                <a:moveTo>
                  <a:pt x="0" y="0"/>
                </a:moveTo>
                <a:lnTo>
                  <a:pt x="4002763" y="0"/>
                </a:lnTo>
                <a:lnTo>
                  <a:pt x="4002763" y="1236809"/>
                </a:lnTo>
                <a:lnTo>
                  <a:pt x="0" y="12368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9442933" y="9608832"/>
            <a:ext cx="2371618" cy="4266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en-US" b="true" sz="1200" spc="123" u="sng">
                <a:solidFill>
                  <a:srgbClr val="0F0C00"/>
                </a:solidFill>
                <a:latin typeface="Myriad Bold"/>
                <a:ea typeface="Myriad Bold"/>
                <a:cs typeface="Myriad Bold"/>
                <a:sym typeface="Myriad Bold"/>
                <a:hlinkClick r:id="rId6" tooltip="https://aafa.org/get-involved/asthma-and-allergy-awareness-month/"/>
              </a:rPr>
              <a:t>National  Asthma and Allergy Awareness Month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138120" y="9589782"/>
            <a:ext cx="3461742" cy="3019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58"/>
              </a:lnSpc>
              <a:spcBef>
                <a:spcPct val="0"/>
              </a:spcBef>
            </a:pPr>
            <a:r>
              <a:rPr lang="en-US" b="true" sz="1612" spc="166">
                <a:solidFill>
                  <a:srgbClr val="0F0C00"/>
                </a:solidFill>
                <a:latin typeface="Myriad Bold"/>
                <a:ea typeface="Myriad Bold"/>
                <a:cs typeface="Myriad Bold"/>
                <a:sym typeface="Myriad Bold"/>
              </a:rPr>
              <a:t>MORE RELEVANT OBSERVANCES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2024101" y="9608832"/>
            <a:ext cx="1851450" cy="4266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en-US" b="true" sz="1200" spc="123" u="sng">
                <a:solidFill>
                  <a:srgbClr val="0F0C00"/>
                </a:solidFill>
                <a:latin typeface="Myriad Bold"/>
                <a:ea typeface="Myriad Bold"/>
                <a:cs typeface="Myriad Bold"/>
                <a:sym typeface="Myriad Bold"/>
                <a:hlinkClick r:id="rId7" tooltip="https://www.epa.gov/air-quality/air-quality-awareness-week"/>
              </a:rPr>
              <a:t>Air Quality Awareness Week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5842805" y="4325577"/>
            <a:ext cx="1741137" cy="2171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en-US" b="true" sz="1200" spc="123" u="sng">
                <a:solidFill>
                  <a:srgbClr val="0F0C00"/>
                </a:solidFill>
                <a:latin typeface="Myriad Bold"/>
                <a:ea typeface="Myriad Bold"/>
                <a:cs typeface="Myriad Bold"/>
                <a:sym typeface="Myriad Bold"/>
                <a:hlinkClick r:id="rId8" tooltip="https://ginasthma.org/world-asthma-day-2026/"/>
              </a:rPr>
              <a:t>World Asthma Day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3484830" y="5511430"/>
            <a:ext cx="1741137" cy="4266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en-US" b="true" sz="1200" spc="123" u="sng">
                <a:solidFill>
                  <a:srgbClr val="0F0C00"/>
                </a:solidFill>
                <a:latin typeface="Myriad Bold"/>
                <a:ea typeface="Myriad Bold"/>
                <a:cs typeface="Myriad Bold"/>
                <a:sym typeface="Myriad Bold"/>
                <a:hlinkClick r:id="rId9" tooltip="https://kidswithfoodallergies.org/get-involved/food-allergy-awareness/"/>
              </a:rPr>
              <a:t>Food Allergy Awareness Week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2832842" y="3139812"/>
            <a:ext cx="1741137" cy="4266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en-US" b="true" sz="1200" spc="123" u="sng">
                <a:solidFill>
                  <a:srgbClr val="0F0C00"/>
                </a:solidFill>
                <a:latin typeface="Myriad Bold"/>
                <a:ea typeface="Myriad Bold"/>
                <a:cs typeface="Myriad Bold"/>
                <a:sym typeface="Myriad Bold"/>
                <a:hlinkClick r:id="rId10" tooltip="https://www.lymedisease.org/lyme-awareness-month/"/>
              </a:rPr>
              <a:t>Lyme Disease Awareness Month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2928345" y="3678443"/>
            <a:ext cx="1741137" cy="4266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en-US" b="true" sz="1200" spc="123" u="sng">
                <a:solidFill>
                  <a:srgbClr val="0F0C00"/>
                </a:solidFill>
                <a:latin typeface="Myriad Bold"/>
                <a:ea typeface="Myriad Bold"/>
                <a:cs typeface="Myriad Bold"/>
                <a:sym typeface="Myriad Bold"/>
                <a:hlinkClick r:id="rId11" tooltip="https://www.fema.gov/blog/may-wildfire-awareness-month"/>
              </a:rPr>
              <a:t>Wildfire Awareness Month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288945" y="4415096"/>
            <a:ext cx="1741137" cy="4266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en-US" b="true" sz="1200" spc="123" u="sng">
                <a:solidFill>
                  <a:srgbClr val="0F0C00"/>
                </a:solidFill>
                <a:latin typeface="Myriad Bold"/>
                <a:ea typeface="Myriad Bold"/>
                <a:cs typeface="Myriad Bold"/>
                <a:sym typeface="Myriad Bold"/>
                <a:hlinkClick r:id="rId12" tooltip="https://www.awwa.org/communications-and-outreach/drinking-water-week/"/>
              </a:rPr>
              <a:t>Drinking Water Week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2832842" y="4495621"/>
            <a:ext cx="1741137" cy="4266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en-US" b="true" sz="1200" spc="123" u="sng">
                <a:solidFill>
                  <a:srgbClr val="0F0C00"/>
                </a:solidFill>
                <a:latin typeface="Myriad Bold"/>
                <a:ea typeface="Myriad Bold"/>
                <a:cs typeface="Myriad Bold"/>
                <a:sym typeface="Myriad Bold"/>
                <a:hlinkClick r:id="rId13" tooltip="https://nafcc.org/fcc-appreciation/"/>
              </a:rPr>
              <a:t>Provider Appreciation Day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7075612" y="9593592"/>
            <a:ext cx="2157770" cy="4266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en-US" b="true" sz="1200" spc="123" u="sng">
                <a:solidFill>
                  <a:srgbClr val="0F0C00"/>
                </a:solidFill>
                <a:latin typeface="Myriad Bold"/>
                <a:ea typeface="Myriad Bold"/>
                <a:cs typeface="Myriad Bold"/>
                <a:sym typeface="Myriad Bold"/>
                <a:hlinkClick r:id="rId14" tooltip="https://www.cdc.gov/healthy-swimming/campaign-hssw/index.html"/>
              </a:rPr>
              <a:t>Healthy and Safe Swimming Week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3997315" y="9593592"/>
            <a:ext cx="2424470" cy="4266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en-US" b="true" sz="1200" spc="123" u="sng">
                <a:solidFill>
                  <a:srgbClr val="0F0C00"/>
                </a:solidFill>
                <a:latin typeface="Myriad Bold"/>
                <a:ea typeface="Myriad Bold"/>
                <a:cs typeface="Myriad Bold"/>
                <a:sym typeface="Myriad Bold"/>
                <a:hlinkClick r:id="rId15" tooltip="https://www.ready.gov/sites/default/files/2025-12/ready-gov_2026-preparedness-calendar.pdf"/>
              </a:rPr>
              <a:t>National Hurricane Preparedness Week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3143163" y="6629442"/>
            <a:ext cx="2424470" cy="2171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en-US" b="true" sz="1200" spc="123" u="sng">
                <a:solidFill>
                  <a:srgbClr val="0F0C00"/>
                </a:solidFill>
                <a:latin typeface="Myriad Bold"/>
                <a:ea typeface="Myriad Bold"/>
                <a:cs typeface="Myriad Bold"/>
                <a:sym typeface="Myriad Bold"/>
                <a:hlinkClick r:id="rId16" tooltip="https://heat.gov/event/2026-heat-safety-week-social-media-campaign/"/>
              </a:rPr>
              <a:t>Heat Safety Week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5789393" y="4609373"/>
            <a:ext cx="1847960" cy="4266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en-US" b="true" sz="1200" spc="123" u="sng">
                <a:solidFill>
                  <a:srgbClr val="0F0C00"/>
                </a:solidFill>
                <a:latin typeface="Myriad Bold"/>
                <a:ea typeface="Myriad Bold"/>
                <a:cs typeface="Myriad Bold"/>
                <a:sym typeface="Myriad Bold"/>
                <a:hlinkClick r:id="rId17" tooltip="https://www.who.int/campaigns/world-hand-hygiene-day"/>
              </a:rPr>
              <a:t>World Hand Hygiene Day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4808769" y="9593592"/>
            <a:ext cx="2371618" cy="4266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en-US" b="true" sz="1200" spc="123" u="sng">
                <a:solidFill>
                  <a:srgbClr val="0F0C00"/>
                </a:solidFill>
                <a:latin typeface="Myriad Bold"/>
                <a:ea typeface="Myriad Bold"/>
                <a:cs typeface="Myriad Bold"/>
                <a:sym typeface="Myriad Bold"/>
                <a:hlinkClick r:id="rId18" tooltip="https://nwsm.phta.org"/>
              </a:rPr>
              <a:t>National  Water Safety Month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graphicFrame>
        <p:nvGraphicFramePr>
          <p:cNvPr name="Table 3" id="3"/>
          <p:cNvGraphicFramePr>
            <a:graphicFrameLocks noGrp="true"/>
          </p:cNvGraphicFramePr>
          <p:nvPr/>
        </p:nvGraphicFramePr>
        <p:xfrm>
          <a:off x="1028700" y="2353654"/>
          <a:ext cx="16230600" cy="6988664"/>
        </p:xfrm>
        <a:graphic>
          <a:graphicData uri="http://schemas.openxmlformats.org/drawingml/2006/table">
            <a:tbl>
              <a:tblPr/>
              <a:tblGrid>
                <a:gridCol w="2318657"/>
                <a:gridCol w="2318657"/>
                <a:gridCol w="2318657"/>
                <a:gridCol w="2318657"/>
                <a:gridCol w="2318657"/>
                <a:gridCol w="2318657"/>
                <a:gridCol w="2318657"/>
              </a:tblGrid>
              <a:tr h="793165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0"/>
                        </a:lnSpc>
                        <a:defRPr/>
                      </a:pPr>
                      <a:r>
                        <a:rPr lang="en-US" b="true" sz="1893" spc="789">
                          <a:solidFill>
                            <a:srgbClr val="000000"/>
                          </a:solidFill>
                          <a:latin typeface="Univers Extended Bold"/>
                          <a:ea typeface="Univers Extended Bold"/>
                          <a:cs typeface="Univers Extended Bold"/>
                          <a:sym typeface="Univers Extended Bold"/>
                        </a:rPr>
                        <a:t>SUN</a:t>
                      </a:r>
                      <a:endParaRPr lang="en-US" sz="1100"/>
                    </a:p>
                  </a:txBody>
                  <a:tcPr marL="190442" marR="190442" marT="190442" marB="190442" anchor="ctr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0"/>
                        </a:lnSpc>
                        <a:defRPr/>
                      </a:pPr>
                      <a:r>
                        <a:rPr lang="en-US" b="true" sz="1893" spc="789">
                          <a:solidFill>
                            <a:srgbClr val="000000"/>
                          </a:solidFill>
                          <a:latin typeface="Univers Extended Bold"/>
                          <a:ea typeface="Univers Extended Bold"/>
                          <a:cs typeface="Univers Extended Bold"/>
                          <a:sym typeface="Univers Extended Bold"/>
                        </a:rPr>
                        <a:t>MON</a:t>
                      </a:r>
                      <a:endParaRPr lang="en-US" sz="1100"/>
                    </a:p>
                  </a:txBody>
                  <a:tcPr marL="190442" marR="190442" marT="190442" marB="190442" anchor="ctr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0"/>
                        </a:lnSpc>
                        <a:defRPr/>
                      </a:pPr>
                      <a:r>
                        <a:rPr lang="en-US" b="true" sz="1893" spc="463">
                          <a:solidFill>
                            <a:srgbClr val="000000"/>
                          </a:solidFill>
                          <a:latin typeface="Univers Extended Bold"/>
                          <a:ea typeface="Univers Extended Bold"/>
                          <a:cs typeface="Univers Extended Bold"/>
                          <a:sym typeface="Univers Extended Bold"/>
                        </a:rPr>
                        <a:t>TUE</a:t>
                      </a:r>
                      <a:endParaRPr lang="en-US" sz="1100"/>
                    </a:p>
                  </a:txBody>
                  <a:tcPr marL="190442" marR="190442" marT="190442" marB="190442" anchor="ctr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0"/>
                        </a:lnSpc>
                        <a:defRPr/>
                      </a:pPr>
                      <a:r>
                        <a:rPr lang="en-US" b="true" sz="1893" spc="463">
                          <a:solidFill>
                            <a:srgbClr val="000000"/>
                          </a:solidFill>
                          <a:latin typeface="Univers Extended Bold"/>
                          <a:ea typeface="Univers Extended Bold"/>
                          <a:cs typeface="Univers Extended Bold"/>
                          <a:sym typeface="Univers Extended Bold"/>
                        </a:rPr>
                        <a:t>WED</a:t>
                      </a:r>
                      <a:endParaRPr lang="en-US" sz="1100"/>
                    </a:p>
                  </a:txBody>
                  <a:tcPr marL="190442" marR="190442" marT="190442" marB="190442" anchor="ctr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0"/>
                        </a:lnSpc>
                        <a:defRPr/>
                      </a:pPr>
                      <a:r>
                        <a:rPr lang="en-US" b="true" sz="1893" spc="463">
                          <a:solidFill>
                            <a:srgbClr val="000000"/>
                          </a:solidFill>
                          <a:latin typeface="Univers Extended Bold"/>
                          <a:ea typeface="Univers Extended Bold"/>
                          <a:cs typeface="Univers Extended Bold"/>
                          <a:sym typeface="Univers Extended Bold"/>
                        </a:rPr>
                        <a:t>THU</a:t>
                      </a:r>
                      <a:endParaRPr lang="en-US" sz="1100"/>
                    </a:p>
                  </a:txBody>
                  <a:tcPr marL="190442" marR="190442" marT="190442" marB="190442" anchor="ctr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0"/>
                        </a:lnSpc>
                        <a:defRPr/>
                      </a:pPr>
                      <a:r>
                        <a:rPr lang="en-US" b="true" sz="1893" spc="463">
                          <a:solidFill>
                            <a:srgbClr val="000000"/>
                          </a:solidFill>
                          <a:latin typeface="Univers Extended Bold"/>
                          <a:ea typeface="Univers Extended Bold"/>
                          <a:cs typeface="Univers Extended Bold"/>
                          <a:sym typeface="Univers Extended Bold"/>
                        </a:rPr>
                        <a:t>FRI</a:t>
                      </a:r>
                      <a:endParaRPr lang="en-US" sz="1100"/>
                    </a:p>
                  </a:txBody>
                  <a:tcPr marL="190442" marR="190442" marT="190442" marB="190442" anchor="ctr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0"/>
                        </a:lnSpc>
                        <a:defRPr/>
                      </a:pPr>
                      <a:r>
                        <a:rPr lang="en-US" b="true" sz="1893" spc="463">
                          <a:solidFill>
                            <a:srgbClr val="000000"/>
                          </a:solidFill>
                          <a:latin typeface="Univers Extended Bold"/>
                          <a:ea typeface="Univers Extended Bold"/>
                          <a:cs typeface="Univers Extended Bold"/>
                          <a:sym typeface="Univers Extended Bold"/>
                        </a:rPr>
                        <a:t>SAT</a:t>
                      </a:r>
                      <a:endParaRPr lang="en-US" sz="1100"/>
                    </a:p>
                  </a:txBody>
                  <a:tcPr marL="190442" marR="190442" marT="190442" marB="190442" anchor="ctr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</a:tr>
              <a:tr h="1239100"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3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4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5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6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</a:tr>
              <a:tr h="1239100"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7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8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9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10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11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12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13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</a:tr>
              <a:tr h="1239100"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14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15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16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17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18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19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20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</a:tr>
              <a:tr h="1239100"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21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22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23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24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25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26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27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</a:tr>
              <a:tr h="1239100"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28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29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30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</a:tr>
            </a:tbl>
          </a:graphicData>
        </a:graphic>
      </p:graphicFrame>
      <p:sp>
        <p:nvSpPr>
          <p:cNvPr name="Freeform 4" id="4"/>
          <p:cNvSpPr/>
          <p:nvPr/>
        </p:nvSpPr>
        <p:spPr>
          <a:xfrm flipH="false" flipV="false" rot="0">
            <a:off x="9753727" y="342039"/>
            <a:ext cx="5506160" cy="2347001"/>
          </a:xfrm>
          <a:custGeom>
            <a:avLst/>
            <a:gdLst/>
            <a:ahLst/>
            <a:cxnLst/>
            <a:rect r="r" b="b" t="t" l="l"/>
            <a:pathLst>
              <a:path h="2347001" w="5506160">
                <a:moveTo>
                  <a:pt x="0" y="0"/>
                </a:moveTo>
                <a:lnTo>
                  <a:pt x="5506159" y="0"/>
                </a:lnTo>
                <a:lnTo>
                  <a:pt x="5506159" y="2347001"/>
                </a:lnTo>
                <a:lnTo>
                  <a:pt x="0" y="23470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28700" y="772587"/>
            <a:ext cx="4002763" cy="1236809"/>
          </a:xfrm>
          <a:custGeom>
            <a:avLst/>
            <a:gdLst/>
            <a:ahLst/>
            <a:cxnLst/>
            <a:rect r="r" b="b" t="t" l="l"/>
            <a:pathLst>
              <a:path h="1236809" w="4002763">
                <a:moveTo>
                  <a:pt x="0" y="0"/>
                </a:moveTo>
                <a:lnTo>
                  <a:pt x="4002763" y="0"/>
                </a:lnTo>
                <a:lnTo>
                  <a:pt x="4002763" y="1236809"/>
                </a:lnTo>
                <a:lnTo>
                  <a:pt x="0" y="12368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3593982" y="1032035"/>
            <a:ext cx="3665318" cy="10575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7858"/>
              </a:lnSpc>
            </a:pPr>
            <a:r>
              <a:rPr lang="en-US" b="true" sz="5612" spc="578">
                <a:solidFill>
                  <a:srgbClr val="0F0C00"/>
                </a:solidFill>
                <a:latin typeface="Myriad Bold"/>
                <a:ea typeface="Myriad Bold"/>
                <a:cs typeface="Myriad Bold"/>
                <a:sym typeface="Myriad Bold"/>
              </a:rPr>
              <a:t>2026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8246145" y="5809887"/>
            <a:ext cx="1603085" cy="8456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en-US" b="true" sz="1200" spc="123" u="sng">
                <a:solidFill>
                  <a:srgbClr val="0F0C00"/>
                </a:solidFill>
                <a:latin typeface="Myriad Bold"/>
                <a:ea typeface="Myriad Bold"/>
                <a:cs typeface="Myriad Bold"/>
                <a:sym typeface="Myriad Bold"/>
                <a:hlinkClick r:id="rId6" tooltip="https://www.un.org/en/observances/desertification-day"/>
              </a:rPr>
              <a:t>World Day to Combat Desertification and Drought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138120" y="9589782"/>
            <a:ext cx="3461742" cy="3019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58"/>
              </a:lnSpc>
              <a:spcBef>
                <a:spcPct val="0"/>
              </a:spcBef>
            </a:pPr>
            <a:r>
              <a:rPr lang="en-US" b="true" sz="1612" spc="166">
                <a:solidFill>
                  <a:srgbClr val="0F0C00"/>
                </a:solidFill>
                <a:latin typeface="Myriad Bold"/>
                <a:ea typeface="Myriad Bold"/>
                <a:cs typeface="Myriad Bold"/>
                <a:sym typeface="Myriad Bold"/>
              </a:rPr>
              <a:t>MORE RELEVANT OBSERVANCES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3560986" y="3475643"/>
            <a:ext cx="1741137" cy="4266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en-US" b="true" sz="1200" spc="123" u="sng">
                <a:solidFill>
                  <a:srgbClr val="0F0C00"/>
                </a:solidFill>
                <a:latin typeface="Myriad Bold"/>
                <a:ea typeface="Myriad Bold"/>
                <a:cs typeface="Myriad Bold"/>
                <a:sym typeface="Myriad Bold"/>
                <a:hlinkClick r:id="rId7" tooltip="https://www.cdc.gov/niosh/blogs/2024/safety-month.html"/>
              </a:rPr>
              <a:t>National Safety Month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5869034" y="3685160"/>
            <a:ext cx="1741137" cy="2171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en-US" b="true" sz="1200" spc="123" u="sng">
                <a:solidFill>
                  <a:srgbClr val="0F0C00"/>
                </a:solidFill>
                <a:latin typeface="Myriad Bold"/>
                <a:ea typeface="Myriad Bold"/>
                <a:cs typeface="Myriad Bold"/>
                <a:sym typeface="Myriad Bold"/>
                <a:hlinkClick r:id="rId8" tooltip="https://www.ifrc.org/get-involved/campaign-us/heat-action-day"/>
              </a:rPr>
              <a:t>Heat Action Day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2859847" y="3580401"/>
            <a:ext cx="1741137" cy="4266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en-US" b="true" sz="1200" spc="123" u="sng">
                <a:solidFill>
                  <a:srgbClr val="0F0C00"/>
                </a:solidFill>
                <a:latin typeface="Myriad Bold"/>
                <a:ea typeface="Myriad Bold"/>
                <a:cs typeface="Myriad Bold"/>
                <a:sym typeface="Myriad Bold"/>
                <a:hlinkClick r:id="rId9" tooltip="https://www.worldenvironmentday.global"/>
              </a:rPr>
              <a:t>World Environment Day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288945" y="4824268"/>
            <a:ext cx="1741137" cy="4266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en-US" b="true" sz="1200" spc="123" u="sng">
                <a:solidFill>
                  <a:srgbClr val="0F0C00"/>
                </a:solidFill>
                <a:latin typeface="Myriad Bold"/>
                <a:ea typeface="Myriad Bold"/>
                <a:cs typeface="Myriad Bold"/>
                <a:sym typeface="Myriad Bold"/>
                <a:hlinkClick r:id="rId10" tooltip="https://www.un.org/en/observances/food-safety-day"/>
              </a:rPr>
              <a:t>World Food Safety Day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5869034" y="7336967"/>
            <a:ext cx="1741137" cy="4266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en-US" b="true" sz="1200" spc="123" u="sng">
                <a:solidFill>
                  <a:srgbClr val="0F0C00"/>
                </a:solidFill>
                <a:latin typeface="Myriad Bold"/>
                <a:ea typeface="Myriad Bold"/>
                <a:cs typeface="Myriad Bold"/>
                <a:sym typeface="Myriad Bold"/>
                <a:hlinkClick r:id="rId11" tooltip="https://www.un.org/en/observances/public-service-day"/>
              </a:rPr>
              <a:t>United Nations Public Service Day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5031463" y="9593592"/>
            <a:ext cx="2371618" cy="4266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en-US" b="true" sz="1200" spc="123" u="sng">
                <a:solidFill>
                  <a:srgbClr val="0F0C00"/>
                </a:solidFill>
                <a:latin typeface="Myriad Bold"/>
                <a:ea typeface="Myriad Bold"/>
                <a:cs typeface="Myriad Bold"/>
                <a:sym typeface="Myriad Bold"/>
                <a:hlinkClick r:id="rId12" tooltip="https://www.mosquito.org/mosquito-awareness-week/"/>
              </a:rPr>
              <a:t>National Mosquito Control Awareness Week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graphicFrame>
        <p:nvGraphicFramePr>
          <p:cNvPr name="Table 3" id="3"/>
          <p:cNvGraphicFramePr>
            <a:graphicFrameLocks noGrp="true"/>
          </p:cNvGraphicFramePr>
          <p:nvPr/>
        </p:nvGraphicFramePr>
        <p:xfrm>
          <a:off x="1028700" y="2353654"/>
          <a:ext cx="16230600" cy="6988664"/>
        </p:xfrm>
        <a:graphic>
          <a:graphicData uri="http://schemas.openxmlformats.org/drawingml/2006/table">
            <a:tbl>
              <a:tblPr/>
              <a:tblGrid>
                <a:gridCol w="2318657"/>
                <a:gridCol w="2318657"/>
                <a:gridCol w="2318657"/>
                <a:gridCol w="2318657"/>
                <a:gridCol w="2318657"/>
                <a:gridCol w="2318657"/>
                <a:gridCol w="2318657"/>
              </a:tblGrid>
              <a:tr h="793165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0"/>
                        </a:lnSpc>
                        <a:defRPr/>
                      </a:pPr>
                      <a:r>
                        <a:rPr lang="en-US" b="true" sz="1893" spc="789">
                          <a:solidFill>
                            <a:srgbClr val="000000"/>
                          </a:solidFill>
                          <a:latin typeface="Univers Extended Bold"/>
                          <a:ea typeface="Univers Extended Bold"/>
                          <a:cs typeface="Univers Extended Bold"/>
                          <a:sym typeface="Univers Extended Bold"/>
                        </a:rPr>
                        <a:t>SUN</a:t>
                      </a:r>
                      <a:endParaRPr lang="en-US" sz="1100"/>
                    </a:p>
                  </a:txBody>
                  <a:tcPr marL="190442" marR="190442" marT="190442" marB="190442" anchor="ctr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0"/>
                        </a:lnSpc>
                        <a:defRPr/>
                      </a:pPr>
                      <a:r>
                        <a:rPr lang="en-US" b="true" sz="1893" spc="789">
                          <a:solidFill>
                            <a:srgbClr val="000000"/>
                          </a:solidFill>
                          <a:latin typeface="Univers Extended Bold"/>
                          <a:ea typeface="Univers Extended Bold"/>
                          <a:cs typeface="Univers Extended Bold"/>
                          <a:sym typeface="Univers Extended Bold"/>
                        </a:rPr>
                        <a:t>MON</a:t>
                      </a:r>
                      <a:endParaRPr lang="en-US" sz="1100"/>
                    </a:p>
                  </a:txBody>
                  <a:tcPr marL="190442" marR="190442" marT="190442" marB="190442" anchor="ctr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0"/>
                        </a:lnSpc>
                        <a:defRPr/>
                      </a:pPr>
                      <a:r>
                        <a:rPr lang="en-US" b="true" sz="1893" spc="463">
                          <a:solidFill>
                            <a:srgbClr val="000000"/>
                          </a:solidFill>
                          <a:latin typeface="Univers Extended Bold"/>
                          <a:ea typeface="Univers Extended Bold"/>
                          <a:cs typeface="Univers Extended Bold"/>
                          <a:sym typeface="Univers Extended Bold"/>
                        </a:rPr>
                        <a:t>TUE</a:t>
                      </a:r>
                      <a:endParaRPr lang="en-US" sz="1100"/>
                    </a:p>
                  </a:txBody>
                  <a:tcPr marL="190442" marR="190442" marT="190442" marB="190442" anchor="ctr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0"/>
                        </a:lnSpc>
                        <a:defRPr/>
                      </a:pPr>
                      <a:r>
                        <a:rPr lang="en-US" b="true" sz="1893" spc="463">
                          <a:solidFill>
                            <a:srgbClr val="000000"/>
                          </a:solidFill>
                          <a:latin typeface="Univers Extended Bold"/>
                          <a:ea typeface="Univers Extended Bold"/>
                          <a:cs typeface="Univers Extended Bold"/>
                          <a:sym typeface="Univers Extended Bold"/>
                        </a:rPr>
                        <a:t>WED</a:t>
                      </a:r>
                      <a:endParaRPr lang="en-US" sz="1100"/>
                    </a:p>
                  </a:txBody>
                  <a:tcPr marL="190442" marR="190442" marT="190442" marB="190442" anchor="ctr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0"/>
                        </a:lnSpc>
                        <a:defRPr/>
                      </a:pPr>
                      <a:r>
                        <a:rPr lang="en-US" b="true" sz="1893" spc="463">
                          <a:solidFill>
                            <a:srgbClr val="000000"/>
                          </a:solidFill>
                          <a:latin typeface="Univers Extended Bold"/>
                          <a:ea typeface="Univers Extended Bold"/>
                          <a:cs typeface="Univers Extended Bold"/>
                          <a:sym typeface="Univers Extended Bold"/>
                        </a:rPr>
                        <a:t>THU</a:t>
                      </a:r>
                      <a:endParaRPr lang="en-US" sz="1100"/>
                    </a:p>
                  </a:txBody>
                  <a:tcPr marL="190442" marR="190442" marT="190442" marB="190442" anchor="ctr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0"/>
                        </a:lnSpc>
                        <a:defRPr/>
                      </a:pPr>
                      <a:r>
                        <a:rPr lang="en-US" b="true" sz="1893" spc="463">
                          <a:solidFill>
                            <a:srgbClr val="000000"/>
                          </a:solidFill>
                          <a:latin typeface="Univers Extended Bold"/>
                          <a:ea typeface="Univers Extended Bold"/>
                          <a:cs typeface="Univers Extended Bold"/>
                          <a:sym typeface="Univers Extended Bold"/>
                        </a:rPr>
                        <a:t>FRI</a:t>
                      </a:r>
                      <a:endParaRPr lang="en-US" sz="1100"/>
                    </a:p>
                  </a:txBody>
                  <a:tcPr marL="190442" marR="190442" marT="190442" marB="190442" anchor="ctr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0"/>
                        </a:lnSpc>
                        <a:defRPr/>
                      </a:pPr>
                      <a:r>
                        <a:rPr lang="en-US" b="true" sz="1893" spc="463">
                          <a:solidFill>
                            <a:srgbClr val="000000"/>
                          </a:solidFill>
                          <a:latin typeface="Univers Extended Bold"/>
                          <a:ea typeface="Univers Extended Bold"/>
                          <a:cs typeface="Univers Extended Bold"/>
                          <a:sym typeface="Univers Extended Bold"/>
                        </a:rPr>
                        <a:t>SAT</a:t>
                      </a:r>
                      <a:endParaRPr lang="en-US" sz="1100"/>
                    </a:p>
                  </a:txBody>
                  <a:tcPr marL="190442" marR="190442" marT="190442" marB="190442" anchor="ctr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</a:tr>
              <a:tr h="1239100"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3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4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</a:tr>
              <a:tr h="1239100"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5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6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7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8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9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10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11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</a:tr>
              <a:tr h="1239100"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12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13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14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15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16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17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18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</a:tr>
              <a:tr h="1239100"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19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20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21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22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23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24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25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</a:tr>
              <a:tr h="1239100"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26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27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28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29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30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31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</a:tr>
            </a:tbl>
          </a:graphicData>
        </a:graphic>
      </p:graphicFrame>
      <p:sp>
        <p:nvSpPr>
          <p:cNvPr name="Freeform 4" id="4"/>
          <p:cNvSpPr/>
          <p:nvPr/>
        </p:nvSpPr>
        <p:spPr>
          <a:xfrm flipH="false" flipV="false" rot="0">
            <a:off x="11207080" y="243961"/>
            <a:ext cx="4011589" cy="2843214"/>
          </a:xfrm>
          <a:custGeom>
            <a:avLst/>
            <a:gdLst/>
            <a:ahLst/>
            <a:cxnLst/>
            <a:rect r="r" b="b" t="t" l="l"/>
            <a:pathLst>
              <a:path h="2843214" w="4011589">
                <a:moveTo>
                  <a:pt x="0" y="0"/>
                </a:moveTo>
                <a:lnTo>
                  <a:pt x="4011589" y="0"/>
                </a:lnTo>
                <a:lnTo>
                  <a:pt x="4011589" y="2843215"/>
                </a:lnTo>
                <a:lnTo>
                  <a:pt x="0" y="28432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5833148" y="1414464"/>
            <a:ext cx="4817828" cy="5949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305"/>
              </a:lnSpc>
            </a:pPr>
            <a:r>
              <a:rPr lang="en-US" b="true" sz="1449">
                <a:solidFill>
                  <a:srgbClr val="000000"/>
                </a:solidFill>
                <a:latin typeface="Univers Extended Bold"/>
                <a:ea typeface="Univers Extended Bold"/>
                <a:cs typeface="Univers Extended Bold"/>
                <a:sym typeface="Univers Extended Bold"/>
              </a:rPr>
              <a:t>MID-YEAR CHECK-IN:</a:t>
            </a:r>
          </a:p>
          <a:p>
            <a:pPr algn="just">
              <a:lnSpc>
                <a:spcPts val="2305"/>
              </a:lnSpc>
            </a:pPr>
            <a:r>
              <a:rPr lang="en-US" b="true" sz="1449">
                <a:solidFill>
                  <a:srgbClr val="000000"/>
                </a:solidFill>
                <a:latin typeface="Univers Extended Bold"/>
                <a:ea typeface="Univers Extended Bold"/>
                <a:cs typeface="Univers Extended Bold"/>
                <a:sym typeface="Univers Extended Bold"/>
              </a:rPr>
              <a:t>YOU’RE DOING BETTER THAN YOU THINK.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3593982" y="1032035"/>
            <a:ext cx="3665318" cy="10575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7858"/>
              </a:lnSpc>
            </a:pPr>
            <a:r>
              <a:rPr lang="en-US" b="true" sz="5612" spc="578">
                <a:solidFill>
                  <a:srgbClr val="0F0C00"/>
                </a:solidFill>
                <a:latin typeface="Myriad Bold"/>
                <a:ea typeface="Myriad Bold"/>
                <a:cs typeface="Myriad Bold"/>
                <a:sym typeface="Myriad Bold"/>
              </a:rPr>
              <a:t>2026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028700" y="772587"/>
            <a:ext cx="4002763" cy="1236809"/>
          </a:xfrm>
          <a:custGeom>
            <a:avLst/>
            <a:gdLst/>
            <a:ahLst/>
            <a:cxnLst/>
            <a:rect r="r" b="b" t="t" l="l"/>
            <a:pathLst>
              <a:path h="1236809" w="4002763">
                <a:moveTo>
                  <a:pt x="0" y="0"/>
                </a:moveTo>
                <a:lnTo>
                  <a:pt x="4002763" y="0"/>
                </a:lnTo>
                <a:lnTo>
                  <a:pt x="4002763" y="1236809"/>
                </a:lnTo>
                <a:lnTo>
                  <a:pt x="0" y="12368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5999499" y="5942814"/>
            <a:ext cx="1453485" cy="6361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en-US" b="true" sz="1200" spc="123" u="sng">
                <a:solidFill>
                  <a:srgbClr val="0F0C00"/>
                </a:solidFill>
                <a:latin typeface="Myriad Bold"/>
                <a:ea typeface="Myriad Bold"/>
                <a:cs typeface="Myriad Bold"/>
                <a:sym typeface="Myriad Bold"/>
                <a:hlinkClick r:id="rId6" tooltip="https://www.naccho360.org/home"/>
              </a:rPr>
              <a:t>NACCHO360 Annual Conference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5218669" y="7348287"/>
            <a:ext cx="1741137" cy="4266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en-US" b="true" sz="1200" spc="123" u="sng">
                <a:solidFill>
                  <a:srgbClr val="0F0C00"/>
                </a:solidFill>
                <a:latin typeface="Myriad Bold"/>
                <a:ea typeface="Myriad Bold"/>
                <a:cs typeface="Myriad Bold"/>
                <a:sym typeface="Myriad Bold"/>
                <a:hlinkClick r:id="rId7" tooltip="https://www.who.int/campaigns/world-drowning-prevention-day"/>
              </a:rPr>
              <a:t>World Drowning Prevention Day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138120" y="9589782"/>
            <a:ext cx="3461742" cy="3019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58"/>
              </a:lnSpc>
              <a:spcBef>
                <a:spcPct val="0"/>
              </a:spcBef>
            </a:pPr>
            <a:r>
              <a:rPr lang="en-US" b="true" sz="1612" spc="166">
                <a:solidFill>
                  <a:srgbClr val="0F0C00"/>
                </a:solidFill>
                <a:latin typeface="Myriad Bold"/>
                <a:ea typeface="Myriad Bold"/>
                <a:cs typeface="Myriad Bold"/>
                <a:sym typeface="Myriad Bold"/>
              </a:rPr>
              <a:t>MORE RELEVANT OBSERVANCES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4745732" y="9641704"/>
            <a:ext cx="5905244" cy="2171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en-US" b="true" sz="1200" spc="123" u="sng">
                <a:solidFill>
                  <a:srgbClr val="0F0C00"/>
                </a:solidFill>
                <a:latin typeface="Myriad Bold"/>
                <a:ea typeface="Myriad Bold"/>
                <a:cs typeface="Myriad Bold"/>
                <a:sym typeface="Myriad Bold"/>
                <a:hlinkClick r:id="rId8" tooltip="https://www.cdc.gov/environmental-health-tracking/php/about/tracking-awareness-week.html"/>
              </a:rPr>
              <a:t>National Environmental Public Health Tracking Awareness Week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8273432" y="3407426"/>
            <a:ext cx="1741137" cy="2171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en-US" b="true" sz="1200" spc="123" u="sng">
                <a:solidFill>
                  <a:srgbClr val="0F0C00"/>
                </a:solidFill>
                <a:latin typeface="Myriad Bold"/>
                <a:ea typeface="Myriad Bold"/>
                <a:cs typeface="Myriad Bold"/>
                <a:sym typeface="Myriad Bold"/>
                <a:hlinkClick r:id="rId9" tooltip="https://www.aad.org/member/advocacy/promote/uv-awareness"/>
              </a:rPr>
              <a:t>UV Safety Month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8242062" y="3791763"/>
            <a:ext cx="1741137" cy="4266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en-US" b="true" sz="1200" spc="123" u="sng">
                <a:solidFill>
                  <a:srgbClr val="0F0C00"/>
                </a:solidFill>
                <a:latin typeface="Myriad Bold"/>
                <a:ea typeface="Myriad Bold"/>
                <a:cs typeface="Myriad Bold"/>
                <a:sym typeface="Myriad Bold"/>
                <a:hlinkClick r:id="rId10" tooltip="https://www.nalms.org/lakes-appreciation-month/"/>
              </a:rPr>
              <a:t>Lakes Appreciation Month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F0E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9000"/>
            </a:blip>
            <a:stretch>
              <a:fillRect l="0" t="-16666" r="0" b="-16666"/>
            </a:stretch>
          </a:blipFill>
        </p:spPr>
      </p:sp>
      <p:graphicFrame>
        <p:nvGraphicFramePr>
          <p:cNvPr name="Table 3" id="3"/>
          <p:cNvGraphicFramePr>
            <a:graphicFrameLocks noGrp="true"/>
          </p:cNvGraphicFramePr>
          <p:nvPr/>
        </p:nvGraphicFramePr>
        <p:xfrm>
          <a:off x="1028700" y="2288495"/>
          <a:ext cx="16230600" cy="6988664"/>
        </p:xfrm>
        <a:graphic>
          <a:graphicData uri="http://schemas.openxmlformats.org/drawingml/2006/table">
            <a:tbl>
              <a:tblPr/>
              <a:tblGrid>
                <a:gridCol w="2318657"/>
                <a:gridCol w="2318657"/>
                <a:gridCol w="2318657"/>
                <a:gridCol w="2318657"/>
                <a:gridCol w="2318657"/>
                <a:gridCol w="2318657"/>
                <a:gridCol w="2318657"/>
              </a:tblGrid>
              <a:tr h="744980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0"/>
                        </a:lnSpc>
                        <a:defRPr/>
                      </a:pPr>
                      <a:r>
                        <a:rPr lang="en-US" b="true" sz="1893" spc="789">
                          <a:solidFill>
                            <a:srgbClr val="000000"/>
                          </a:solidFill>
                          <a:latin typeface="Univers Extended Bold"/>
                          <a:ea typeface="Univers Extended Bold"/>
                          <a:cs typeface="Univers Extended Bold"/>
                          <a:sym typeface="Univers Extended Bold"/>
                        </a:rPr>
                        <a:t>SUN</a:t>
                      </a:r>
                      <a:endParaRPr lang="en-US" sz="1100"/>
                    </a:p>
                  </a:txBody>
                  <a:tcPr marL="190442" marR="190442" marT="190442" marB="190442" anchor="ctr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0"/>
                        </a:lnSpc>
                        <a:defRPr/>
                      </a:pPr>
                      <a:r>
                        <a:rPr lang="en-US" b="true" sz="1893" spc="789">
                          <a:solidFill>
                            <a:srgbClr val="000000"/>
                          </a:solidFill>
                          <a:latin typeface="Univers Extended Bold"/>
                          <a:ea typeface="Univers Extended Bold"/>
                          <a:cs typeface="Univers Extended Bold"/>
                          <a:sym typeface="Univers Extended Bold"/>
                        </a:rPr>
                        <a:t>MON</a:t>
                      </a:r>
                      <a:endParaRPr lang="en-US" sz="1100"/>
                    </a:p>
                  </a:txBody>
                  <a:tcPr marL="190442" marR="190442" marT="190442" marB="190442" anchor="ctr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0"/>
                        </a:lnSpc>
                        <a:defRPr/>
                      </a:pPr>
                      <a:r>
                        <a:rPr lang="en-US" b="true" sz="1893" spc="463">
                          <a:solidFill>
                            <a:srgbClr val="000000"/>
                          </a:solidFill>
                          <a:latin typeface="Univers Extended Bold"/>
                          <a:ea typeface="Univers Extended Bold"/>
                          <a:cs typeface="Univers Extended Bold"/>
                          <a:sym typeface="Univers Extended Bold"/>
                        </a:rPr>
                        <a:t>TUE</a:t>
                      </a:r>
                      <a:endParaRPr lang="en-US" sz="1100"/>
                    </a:p>
                  </a:txBody>
                  <a:tcPr marL="190442" marR="190442" marT="190442" marB="190442" anchor="ctr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0"/>
                        </a:lnSpc>
                        <a:defRPr/>
                      </a:pPr>
                      <a:r>
                        <a:rPr lang="en-US" b="true" sz="1893" spc="463">
                          <a:solidFill>
                            <a:srgbClr val="000000"/>
                          </a:solidFill>
                          <a:latin typeface="Univers Extended Bold"/>
                          <a:ea typeface="Univers Extended Bold"/>
                          <a:cs typeface="Univers Extended Bold"/>
                          <a:sym typeface="Univers Extended Bold"/>
                        </a:rPr>
                        <a:t>WED</a:t>
                      </a:r>
                      <a:endParaRPr lang="en-US" sz="1100"/>
                    </a:p>
                  </a:txBody>
                  <a:tcPr marL="190442" marR="190442" marT="190442" marB="190442" anchor="ctr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0"/>
                        </a:lnSpc>
                        <a:defRPr/>
                      </a:pPr>
                      <a:r>
                        <a:rPr lang="en-US" b="true" sz="1893" spc="463">
                          <a:solidFill>
                            <a:srgbClr val="000000"/>
                          </a:solidFill>
                          <a:latin typeface="Univers Extended Bold"/>
                          <a:ea typeface="Univers Extended Bold"/>
                          <a:cs typeface="Univers Extended Bold"/>
                          <a:sym typeface="Univers Extended Bold"/>
                        </a:rPr>
                        <a:t>THU</a:t>
                      </a:r>
                      <a:endParaRPr lang="en-US" sz="1100"/>
                    </a:p>
                  </a:txBody>
                  <a:tcPr marL="190442" marR="190442" marT="190442" marB="190442" anchor="ctr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0"/>
                        </a:lnSpc>
                        <a:defRPr/>
                      </a:pPr>
                      <a:r>
                        <a:rPr lang="en-US" b="true" sz="1893" spc="463">
                          <a:solidFill>
                            <a:srgbClr val="000000"/>
                          </a:solidFill>
                          <a:latin typeface="Univers Extended Bold"/>
                          <a:ea typeface="Univers Extended Bold"/>
                          <a:cs typeface="Univers Extended Bold"/>
                          <a:sym typeface="Univers Extended Bold"/>
                        </a:rPr>
                        <a:t>FRI</a:t>
                      </a:r>
                      <a:endParaRPr lang="en-US" sz="1100"/>
                    </a:p>
                  </a:txBody>
                  <a:tcPr marL="190442" marR="190442" marT="190442" marB="190442" anchor="ctr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0"/>
                        </a:lnSpc>
                        <a:defRPr/>
                      </a:pPr>
                      <a:r>
                        <a:rPr lang="en-US" b="true" sz="1893" spc="463">
                          <a:solidFill>
                            <a:srgbClr val="000000"/>
                          </a:solidFill>
                          <a:latin typeface="Univers Extended Bold"/>
                          <a:ea typeface="Univers Extended Bold"/>
                          <a:cs typeface="Univers Extended Bold"/>
                          <a:sym typeface="Univers Extended Bold"/>
                        </a:rPr>
                        <a:t>SAT</a:t>
                      </a:r>
                      <a:endParaRPr lang="en-US" sz="1100"/>
                    </a:p>
                  </a:txBody>
                  <a:tcPr marL="190442" marR="190442" marT="190442" marB="190442" anchor="ctr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</a:tr>
              <a:tr h="1040614"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</a:tr>
              <a:tr h="1040614"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3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4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5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6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7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8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</a:tr>
              <a:tr h="1040614"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9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10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11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12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13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14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15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</a:tr>
              <a:tr h="1040614"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16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17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18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19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20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21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22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</a:tr>
              <a:tr h="1040614"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23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24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25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26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27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28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29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</a:tr>
              <a:tr h="1040614"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30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31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</a:tr>
            </a:tbl>
          </a:graphicData>
        </a:graphic>
      </p:graphicFrame>
      <p:sp>
        <p:nvSpPr>
          <p:cNvPr name="Freeform 4" id="4"/>
          <p:cNvSpPr/>
          <p:nvPr/>
        </p:nvSpPr>
        <p:spPr>
          <a:xfrm flipH="false" flipV="false" rot="0">
            <a:off x="9060329" y="268959"/>
            <a:ext cx="6366312" cy="2793220"/>
          </a:xfrm>
          <a:custGeom>
            <a:avLst/>
            <a:gdLst/>
            <a:ahLst/>
            <a:cxnLst/>
            <a:rect r="r" b="b" t="t" l="l"/>
            <a:pathLst>
              <a:path h="2793220" w="6366312">
                <a:moveTo>
                  <a:pt x="0" y="0"/>
                </a:moveTo>
                <a:lnTo>
                  <a:pt x="6366312" y="0"/>
                </a:lnTo>
                <a:lnTo>
                  <a:pt x="6366312" y="2793219"/>
                </a:lnTo>
                <a:lnTo>
                  <a:pt x="0" y="27932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3593982" y="1032035"/>
            <a:ext cx="3665318" cy="10575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7858"/>
              </a:lnSpc>
            </a:pPr>
            <a:r>
              <a:rPr lang="en-US" b="true" sz="5612" spc="578">
                <a:solidFill>
                  <a:srgbClr val="0F0C00"/>
                </a:solidFill>
                <a:latin typeface="Myriad Bold"/>
                <a:ea typeface="Myriad Bold"/>
                <a:cs typeface="Myriad Bold"/>
                <a:sym typeface="Myriad Bold"/>
              </a:rPr>
              <a:t>2026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028700" y="772587"/>
            <a:ext cx="4002763" cy="1236809"/>
          </a:xfrm>
          <a:custGeom>
            <a:avLst/>
            <a:gdLst/>
            <a:ahLst/>
            <a:cxnLst/>
            <a:rect r="r" b="b" t="t" l="l"/>
            <a:pathLst>
              <a:path h="1236809" w="4002763">
                <a:moveTo>
                  <a:pt x="0" y="0"/>
                </a:moveTo>
                <a:lnTo>
                  <a:pt x="4002763" y="0"/>
                </a:lnTo>
                <a:lnTo>
                  <a:pt x="4002763" y="1236809"/>
                </a:lnTo>
                <a:lnTo>
                  <a:pt x="0" y="12368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5095102" y="3366496"/>
            <a:ext cx="1741137" cy="4266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en-US" b="true" sz="1200" spc="123" u="sng">
                <a:solidFill>
                  <a:srgbClr val="0F0C00"/>
                </a:solidFill>
                <a:latin typeface="Myriad Bold"/>
                <a:ea typeface="Myriad Bold"/>
                <a:cs typeface="Myriad Bold"/>
                <a:sym typeface="Myriad Bold"/>
                <a:hlinkClick r:id="rId6" tooltip="https://nationalwaterqualitymonth.org"/>
              </a:rPr>
              <a:t>National Water Quality Month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502348" y="6461469"/>
            <a:ext cx="1522843" cy="4266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en-US" b="true" sz="1200" spc="123" u="sng">
                <a:solidFill>
                  <a:srgbClr val="0F0C00"/>
                </a:solidFill>
                <a:latin typeface="Myriad Bold"/>
                <a:ea typeface="Myriad Bold"/>
                <a:cs typeface="Myriad Bold"/>
                <a:sym typeface="Myriad Bold"/>
                <a:hlinkClick r:id="rId7" tooltip="https://www.mosquito.org/pr-tools/world-mosquito-day/"/>
              </a:rPr>
              <a:t>World Mosquito Day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502348" y="7459757"/>
            <a:ext cx="1522843" cy="2171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en-US" b="true" sz="1200" spc="123" u="sng">
                <a:solidFill>
                  <a:srgbClr val="0F0C00"/>
                </a:solidFill>
                <a:latin typeface="Myriad Bold"/>
                <a:ea typeface="Myriad Bold"/>
                <a:cs typeface="Myriad Bold"/>
                <a:sym typeface="Myriad Bold"/>
                <a:hlinkClick r:id="rId8" tooltip="https://www.un.org/en/observances/world-lake-day"/>
              </a:rPr>
              <a:t>World Lake Day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F0E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4285" r="0" b="-6428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64285" r="0" b="-64285"/>
            </a:stretch>
          </a:blipFill>
        </p:spPr>
      </p:sp>
      <p:graphicFrame>
        <p:nvGraphicFramePr>
          <p:cNvPr name="Table 4" id="4"/>
          <p:cNvGraphicFramePr>
            <a:graphicFrameLocks noGrp="true"/>
          </p:cNvGraphicFramePr>
          <p:nvPr/>
        </p:nvGraphicFramePr>
        <p:xfrm>
          <a:off x="1028700" y="2353654"/>
          <a:ext cx="16230600" cy="6988664"/>
        </p:xfrm>
        <a:graphic>
          <a:graphicData uri="http://schemas.openxmlformats.org/drawingml/2006/table">
            <a:tbl>
              <a:tblPr/>
              <a:tblGrid>
                <a:gridCol w="2318657"/>
                <a:gridCol w="2318657"/>
                <a:gridCol w="2318657"/>
                <a:gridCol w="2318657"/>
                <a:gridCol w="2318657"/>
                <a:gridCol w="2318657"/>
                <a:gridCol w="2318657"/>
              </a:tblGrid>
              <a:tr h="793165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0"/>
                        </a:lnSpc>
                        <a:defRPr/>
                      </a:pPr>
                      <a:r>
                        <a:rPr lang="en-US" b="true" sz="1893" spc="789">
                          <a:solidFill>
                            <a:srgbClr val="000000"/>
                          </a:solidFill>
                          <a:latin typeface="Univers Extended Bold"/>
                          <a:ea typeface="Univers Extended Bold"/>
                          <a:cs typeface="Univers Extended Bold"/>
                          <a:sym typeface="Univers Extended Bold"/>
                        </a:rPr>
                        <a:t>SUN</a:t>
                      </a:r>
                      <a:endParaRPr lang="en-US" sz="1100"/>
                    </a:p>
                  </a:txBody>
                  <a:tcPr marL="190442" marR="190442" marT="190442" marB="190442" anchor="ctr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0"/>
                        </a:lnSpc>
                        <a:defRPr/>
                      </a:pPr>
                      <a:r>
                        <a:rPr lang="en-US" b="true" sz="1893" spc="789">
                          <a:solidFill>
                            <a:srgbClr val="000000"/>
                          </a:solidFill>
                          <a:latin typeface="Univers Extended Bold"/>
                          <a:ea typeface="Univers Extended Bold"/>
                          <a:cs typeface="Univers Extended Bold"/>
                          <a:sym typeface="Univers Extended Bold"/>
                        </a:rPr>
                        <a:t>MON</a:t>
                      </a:r>
                      <a:endParaRPr lang="en-US" sz="1100"/>
                    </a:p>
                  </a:txBody>
                  <a:tcPr marL="190442" marR="190442" marT="190442" marB="190442" anchor="ctr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0"/>
                        </a:lnSpc>
                        <a:defRPr/>
                      </a:pPr>
                      <a:r>
                        <a:rPr lang="en-US" b="true" sz="1893" spc="463">
                          <a:solidFill>
                            <a:srgbClr val="000000"/>
                          </a:solidFill>
                          <a:latin typeface="Univers Extended Bold"/>
                          <a:ea typeface="Univers Extended Bold"/>
                          <a:cs typeface="Univers Extended Bold"/>
                          <a:sym typeface="Univers Extended Bold"/>
                        </a:rPr>
                        <a:t>TUE</a:t>
                      </a:r>
                      <a:endParaRPr lang="en-US" sz="1100"/>
                    </a:p>
                  </a:txBody>
                  <a:tcPr marL="190442" marR="190442" marT="190442" marB="190442" anchor="ctr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0"/>
                        </a:lnSpc>
                        <a:defRPr/>
                      </a:pPr>
                      <a:r>
                        <a:rPr lang="en-US" b="true" sz="1893" spc="463">
                          <a:solidFill>
                            <a:srgbClr val="000000"/>
                          </a:solidFill>
                          <a:latin typeface="Univers Extended Bold"/>
                          <a:ea typeface="Univers Extended Bold"/>
                          <a:cs typeface="Univers Extended Bold"/>
                          <a:sym typeface="Univers Extended Bold"/>
                        </a:rPr>
                        <a:t>WED</a:t>
                      </a:r>
                      <a:endParaRPr lang="en-US" sz="1100"/>
                    </a:p>
                  </a:txBody>
                  <a:tcPr marL="190442" marR="190442" marT="190442" marB="190442" anchor="ctr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0"/>
                        </a:lnSpc>
                        <a:defRPr/>
                      </a:pPr>
                      <a:r>
                        <a:rPr lang="en-US" b="true" sz="1893" spc="463">
                          <a:solidFill>
                            <a:srgbClr val="000000"/>
                          </a:solidFill>
                          <a:latin typeface="Univers Extended Bold"/>
                          <a:ea typeface="Univers Extended Bold"/>
                          <a:cs typeface="Univers Extended Bold"/>
                          <a:sym typeface="Univers Extended Bold"/>
                        </a:rPr>
                        <a:t>THU</a:t>
                      </a:r>
                      <a:endParaRPr lang="en-US" sz="1100"/>
                    </a:p>
                  </a:txBody>
                  <a:tcPr marL="190442" marR="190442" marT="190442" marB="190442" anchor="ctr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0"/>
                        </a:lnSpc>
                        <a:defRPr/>
                      </a:pPr>
                      <a:r>
                        <a:rPr lang="en-US" b="true" sz="1893" spc="463">
                          <a:solidFill>
                            <a:srgbClr val="000000"/>
                          </a:solidFill>
                          <a:latin typeface="Univers Extended Bold"/>
                          <a:ea typeface="Univers Extended Bold"/>
                          <a:cs typeface="Univers Extended Bold"/>
                          <a:sym typeface="Univers Extended Bold"/>
                        </a:rPr>
                        <a:t>FRI</a:t>
                      </a:r>
                      <a:endParaRPr lang="en-US" sz="1100"/>
                    </a:p>
                  </a:txBody>
                  <a:tcPr marL="190442" marR="190442" marT="190442" marB="190442" anchor="ctr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0"/>
                        </a:lnSpc>
                        <a:defRPr/>
                      </a:pPr>
                      <a:r>
                        <a:rPr lang="en-US" b="true" sz="1893" spc="463">
                          <a:solidFill>
                            <a:srgbClr val="000000"/>
                          </a:solidFill>
                          <a:latin typeface="Univers Extended Bold"/>
                          <a:ea typeface="Univers Extended Bold"/>
                          <a:cs typeface="Univers Extended Bold"/>
                          <a:sym typeface="Univers Extended Bold"/>
                        </a:rPr>
                        <a:t>SAT</a:t>
                      </a:r>
                      <a:endParaRPr lang="en-US" sz="1100"/>
                    </a:p>
                  </a:txBody>
                  <a:tcPr marL="190442" marR="190442" marT="190442" marB="190442" anchor="ctr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</a:tr>
              <a:tr h="1239100"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3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4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5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</a:tr>
              <a:tr h="1239100"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6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7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8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9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10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11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12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</a:tr>
              <a:tr h="1239100"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13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14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15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16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17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18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19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</a:tr>
              <a:tr h="1239100"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20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21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22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23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24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25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26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</a:tr>
              <a:tr h="1239100"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27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28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29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r>
                        <a:rPr lang="en-US" sz="1750" b="true">
                          <a:solidFill>
                            <a:srgbClr val="000000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30</a:t>
                      </a: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r">
                        <a:lnSpc>
                          <a:spcPts val="2451"/>
                        </a:lnSpc>
                        <a:defRPr/>
                      </a:pPr>
                      <a:endParaRPr lang="en-US" sz="1100"/>
                    </a:p>
                  </a:txBody>
                  <a:tcPr marL="190442" marR="190442" marT="190442" marB="190442" anchor="t">
                    <a:lnL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4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0E0"/>
                    </a:solidFill>
                  </a:tcPr>
                </a:tc>
              </a:tr>
            </a:tbl>
          </a:graphicData>
        </a:graphic>
      </p:graphicFrame>
      <p:sp>
        <p:nvSpPr>
          <p:cNvPr name="Freeform 5" id="5"/>
          <p:cNvSpPr/>
          <p:nvPr/>
        </p:nvSpPr>
        <p:spPr>
          <a:xfrm flipH="false" flipV="false" rot="0">
            <a:off x="8352308" y="339936"/>
            <a:ext cx="7315200" cy="2231136"/>
          </a:xfrm>
          <a:custGeom>
            <a:avLst/>
            <a:gdLst/>
            <a:ahLst/>
            <a:cxnLst/>
            <a:rect r="r" b="b" t="t" l="l"/>
            <a:pathLst>
              <a:path h="2231136" w="7315200">
                <a:moveTo>
                  <a:pt x="0" y="0"/>
                </a:moveTo>
                <a:lnTo>
                  <a:pt x="7315200" y="0"/>
                </a:lnTo>
                <a:lnTo>
                  <a:pt x="7315200" y="2231136"/>
                </a:lnTo>
                <a:lnTo>
                  <a:pt x="0" y="22311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3593982" y="1032035"/>
            <a:ext cx="3665318" cy="10575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7858"/>
              </a:lnSpc>
            </a:pPr>
            <a:r>
              <a:rPr lang="en-US" b="true" sz="5612" spc="578">
                <a:solidFill>
                  <a:srgbClr val="0F0C00"/>
                </a:solidFill>
                <a:latin typeface="Myriad Bold"/>
                <a:ea typeface="Myriad Bold"/>
                <a:cs typeface="Myriad Bold"/>
                <a:sym typeface="Myriad Bold"/>
              </a:rPr>
              <a:t>2026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028700" y="772587"/>
            <a:ext cx="4002763" cy="1236809"/>
          </a:xfrm>
          <a:custGeom>
            <a:avLst/>
            <a:gdLst/>
            <a:ahLst/>
            <a:cxnLst/>
            <a:rect r="r" b="b" t="t" l="l"/>
            <a:pathLst>
              <a:path h="1236809" w="4002763">
                <a:moveTo>
                  <a:pt x="0" y="0"/>
                </a:moveTo>
                <a:lnTo>
                  <a:pt x="4002763" y="0"/>
                </a:lnTo>
                <a:lnTo>
                  <a:pt x="4002763" y="1236809"/>
                </a:lnTo>
                <a:lnTo>
                  <a:pt x="0" y="12368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5899490" y="3298279"/>
            <a:ext cx="1741137" cy="4266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en-US" b="true" sz="1200" spc="123" u="sng">
                <a:solidFill>
                  <a:srgbClr val="0F0C00"/>
                </a:solidFill>
                <a:latin typeface="Myriad Bold"/>
                <a:ea typeface="Myriad Bold"/>
                <a:cs typeface="Myriad Bold"/>
                <a:sym typeface="Myriad Bold"/>
                <a:hlinkClick r:id="rId7" tooltip="https://www.fda.gov/food/consumers/food-safety-education-month"/>
              </a:rPr>
              <a:t>National Food Safety Education Month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5899490" y="3778119"/>
            <a:ext cx="1741137" cy="4266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en-US" b="true" sz="1200" spc="123" u="sng">
                <a:solidFill>
                  <a:srgbClr val="0F0C00"/>
                </a:solidFill>
                <a:latin typeface="Myriad Bold"/>
                <a:ea typeface="Myriad Bold"/>
                <a:cs typeface="Myriad Bold"/>
                <a:sym typeface="Myriad Bold"/>
                <a:hlinkClick r:id="rId8" tooltip="https://www.ready.gov/september"/>
              </a:rPr>
              <a:t>National Preparedness Month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138120" y="9589782"/>
            <a:ext cx="3461742" cy="3019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58"/>
              </a:lnSpc>
              <a:spcBef>
                <a:spcPct val="0"/>
              </a:spcBef>
            </a:pPr>
            <a:r>
              <a:rPr lang="en-US" b="true" sz="1612" spc="166">
                <a:solidFill>
                  <a:srgbClr val="0F0C00"/>
                </a:solidFill>
                <a:latin typeface="Myriad Bold"/>
                <a:ea typeface="Myriad Bold"/>
                <a:cs typeface="Myriad Bold"/>
                <a:sym typeface="Myriad Bold"/>
              </a:rPr>
              <a:t>MORE RELEVANT OBSERVANCES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4977689" y="9608832"/>
            <a:ext cx="2398905" cy="4266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en-US" b="true" sz="1200" spc="123" u="sng">
                <a:solidFill>
                  <a:srgbClr val="0F0C00"/>
                </a:solidFill>
                <a:latin typeface="Myriad Bold"/>
                <a:ea typeface="Myriad Bold"/>
                <a:cs typeface="Myriad Bold"/>
                <a:sym typeface="Myriad Bold"/>
                <a:hlinkClick r:id="rId9" tooltip="https://wellowner.org/protect-your-groundwater-day/"/>
              </a:rPr>
              <a:t>Protect Your Groundwater Day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3500585" y="4719510"/>
            <a:ext cx="1741137" cy="6361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en-US" b="true" sz="1200" spc="123" u="sng">
                <a:solidFill>
                  <a:srgbClr val="0F0C00"/>
                </a:solidFill>
                <a:latin typeface="Myriad Bold"/>
                <a:ea typeface="Myriad Bold"/>
                <a:cs typeface="Myriad Bold"/>
                <a:sym typeface="Myriad Bold"/>
                <a:hlinkClick r:id="rId10" tooltip="https://www.cleanairblueskies.org"/>
              </a:rPr>
              <a:t>International Day of Clean Air for Blue Skies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3500585" y="6045237"/>
            <a:ext cx="1741137" cy="2171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en-US" b="true" sz="1200" spc="123" u="sng">
                <a:solidFill>
                  <a:srgbClr val="0F0C00"/>
                </a:solidFill>
                <a:latin typeface="Myriad Bold"/>
                <a:ea typeface="Myriad Bold"/>
                <a:cs typeface="Myriad Bold"/>
                <a:sym typeface="Myriad Bold"/>
                <a:hlinkClick r:id="rId11" tooltip="https://www.epa.gov/septic/septicsmart-week"/>
              </a:rPr>
              <a:t>Septic Smart Week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5156646" y="7000834"/>
            <a:ext cx="1741137" cy="4266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en-US" b="true" sz="1200" spc="123" u="sng">
                <a:solidFill>
                  <a:srgbClr val="0F0C00"/>
                </a:solidFill>
                <a:latin typeface="Myriad Bold"/>
                <a:ea typeface="Myriad Bold"/>
                <a:cs typeface="Myriad Bold"/>
                <a:sym typeface="Myriad Bold"/>
                <a:hlinkClick r:id="rId12" tooltip="https://www.nps.gov/subjects/npscelebrates/public-lands-day.htm"/>
              </a:rPr>
              <a:t>National Public Lands Day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5156646" y="7539465"/>
            <a:ext cx="1847960" cy="4266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en-US" b="true" sz="1200" spc="123" u="sng">
                <a:solidFill>
                  <a:srgbClr val="0F0C00"/>
                </a:solidFill>
                <a:latin typeface="Myriad Bold"/>
                <a:ea typeface="Myriad Bold"/>
                <a:cs typeface="Myriad Bold"/>
                <a:sym typeface="Myriad Bold"/>
                <a:hlinkClick r:id="rId13" tooltip="https://www.ifeh.org/wehd/"/>
              </a:rPr>
              <a:t>World Environmental Health Day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7640627" y="9608832"/>
            <a:ext cx="2398905" cy="4266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en-US" b="true" sz="1200" spc="123" u="sng">
                <a:solidFill>
                  <a:srgbClr val="0F0C00"/>
                </a:solidFill>
                <a:latin typeface="Myriad Bold"/>
                <a:ea typeface="Myriad Bold"/>
                <a:cs typeface="Myriad Bold"/>
                <a:sym typeface="Myriad Bold"/>
                <a:hlinkClick r:id="rId14" tooltip="https://www.asbestos.com/mesothelioma/awareness/"/>
              </a:rPr>
              <a:t>Mesothelioma Awareness Day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182122" y="8510465"/>
            <a:ext cx="1847960" cy="2171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en-US" b="true" sz="1200" spc="123" u="sng">
                <a:solidFill>
                  <a:srgbClr val="0F0C00"/>
                </a:solidFill>
                <a:latin typeface="Myriad Bold"/>
                <a:ea typeface="Myriad Bold"/>
                <a:cs typeface="Myriad Bold"/>
                <a:sym typeface="Myriad Bold"/>
                <a:hlinkClick r:id="rId15" tooltip="https://worldriversday.com"/>
              </a:rPr>
              <a:t>World Rivers Day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EFCD8669AC6264B9479AF1AAE6171A9" ma:contentTypeVersion="20" ma:contentTypeDescription="Create a new document." ma:contentTypeScope="" ma:versionID="8ace5273b31d0fee1a8e42b5373e64f1">
  <xsd:schema xmlns:xsd="http://www.w3.org/2001/XMLSchema" xmlns:xs="http://www.w3.org/2001/XMLSchema" xmlns:p="http://schemas.microsoft.com/office/2006/metadata/properties" xmlns:ns2="c56692d9-6585-4f1d-b7df-c2b3e6656141" xmlns:ns3="f1bbda55-c3dc-4982-b866-f9c1aa38d78b" targetNamespace="http://schemas.microsoft.com/office/2006/metadata/properties" ma:root="true" ma:fieldsID="6ed80a4523a7649a66ee66c2b032eeec" ns2:_="" ns3:_="">
    <xsd:import namespace="c56692d9-6585-4f1d-b7df-c2b3e6656141"/>
    <xsd:import namespace="f1bbda55-c3dc-4982-b866-f9c1aa38d78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_Flow_SignoffStatu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6692d9-6585-4f1d-b7df-c2b3e665614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c4c5ea74-d56c-488c-8f42-661e14919e3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_Flow_SignoffStatus" ma:index="25" nillable="true" ma:displayName="Sign-off status" ma:internalName="Sign_x002d_off_x0020_status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bbda55-c3dc-4982-b866-f9c1aa38d78b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8e1abe8b-e6d8-469a-a181-bdef81c7c6e1}" ma:internalName="TaxCatchAll" ma:showField="CatchAllData" ma:web="f1bbda55-c3dc-4982-b866-f9c1aa38d78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c56692d9-6585-4f1d-b7df-c2b3e6656141" xsi:nil="true"/>
    <TaxCatchAll xmlns="f1bbda55-c3dc-4982-b866-f9c1aa38d78b" xsi:nil="true"/>
    <lcf76f155ced4ddcb4097134ff3c332f xmlns="c56692d9-6585-4f1d-b7df-c2b3e665614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C4DD993-93EF-43BE-B079-9C1C96887FB5}"/>
</file>

<file path=customXml/itemProps2.xml><?xml version="1.0" encoding="utf-8"?>
<ds:datastoreItem xmlns:ds="http://schemas.openxmlformats.org/officeDocument/2006/customXml" ds:itemID="{7D9A07AE-788B-4752-B19F-F0AFACEFEB5F}"/>
</file>

<file path=customXml/itemProps3.xml><?xml version="1.0" encoding="utf-8"?>
<ds:datastoreItem xmlns:ds="http://schemas.openxmlformats.org/officeDocument/2006/customXml" ds:itemID="{606FD355-CC6F-4DA8-A667-2CB3E6B94518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EH Observances - LHD Version - updated 2026</dc:title>
  <cp:revision>1</cp:revision>
  <dcterms:created xsi:type="dcterms:W3CDTF">2006-08-16T00:00:00Z</dcterms:created>
  <dcterms:modified xsi:type="dcterms:W3CDTF">2011-08-01T06:04:30Z</dcterms:modified>
  <dc:identifier>DAHBDfPyRD4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0x0101003EFCD8669AC6264B9479AF1AAE6171A9</vt:lpwstr>
  </property>
</Properties>
</file>