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9" r:id="rId2"/>
  </p:sldMasterIdLst>
  <p:notesMasterIdLst>
    <p:notesMasterId r:id="rId21"/>
  </p:notesMasterIdLst>
  <p:sldIdLst>
    <p:sldId id="333" r:id="rId3"/>
    <p:sldId id="321" r:id="rId4"/>
    <p:sldId id="304" r:id="rId5"/>
    <p:sldId id="316" r:id="rId6"/>
    <p:sldId id="313" r:id="rId7"/>
    <p:sldId id="317" r:id="rId8"/>
    <p:sldId id="315" r:id="rId9"/>
    <p:sldId id="318" r:id="rId10"/>
    <p:sldId id="293" r:id="rId11"/>
    <p:sldId id="262" r:id="rId12"/>
    <p:sldId id="310" r:id="rId13"/>
    <p:sldId id="311" r:id="rId14"/>
    <p:sldId id="312" r:id="rId15"/>
    <p:sldId id="319" r:id="rId16"/>
    <p:sldId id="320" r:id="rId17"/>
    <p:sldId id="335" r:id="rId18"/>
    <p:sldId id="309"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A15FF-3DE2-4392-934A-C7DE4C1C0641}" v="12" dt="2024-04-18T18:01:1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p:cViewPr varScale="1">
        <p:scale>
          <a:sx n="56" d="100"/>
          <a:sy n="56" d="100"/>
        </p:scale>
        <p:origin x="528"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2B4A6-A8CB-4C45-9CA6-B53DB051FB1D}" type="datetimeFigureOut">
              <a:rPr lang="en-US" smtClean="0"/>
              <a:t>4/18/2024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E205C-77D6-4295-854A-0275F74C73DA}" type="slidenum">
              <a:rPr lang="en-US" smtClean="0"/>
              <a:t>‹#›</a:t>
            </a:fld>
            <a:endParaRPr lang="en-US"/>
          </a:p>
        </p:txBody>
      </p:sp>
    </p:spTree>
    <p:extLst>
      <p:ext uri="{BB962C8B-B14F-4D97-AF65-F5344CB8AC3E}">
        <p14:creationId xmlns:p14="http://schemas.microsoft.com/office/powerpoint/2010/main" val="49269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119888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eaLnBrk="0" fontAlgn="base" hangingPunct="0">
                <a:spcBef>
                  <a:spcPct val="0"/>
                </a:spcBef>
                <a:spcAft>
                  <a:spcPct val="0"/>
                </a:spcAft>
                <a:defRPr/>
              </a:pPr>
              <a:endParaRPr lang="en-US" sz="1800">
                <a:solidFill>
                  <a:srgbClr val="000000"/>
                </a:solidFill>
              </a:endParaRPr>
            </a:p>
          </p:txBody>
        </p:sp>
      </p:grpSp>
      <p:sp>
        <p:nvSpPr>
          <p:cNvPr id="151559" name="Rectangle 7"/>
          <p:cNvSpPr>
            <a:spLocks noGrp="1" noChangeArrowheads="1"/>
          </p:cNvSpPr>
          <p:nvPr>
            <p:ph type="ctrTitle"/>
          </p:nvPr>
        </p:nvSpPr>
        <p:spPr>
          <a:xfrm>
            <a:off x="304800" y="1427164"/>
            <a:ext cx="10769600" cy="1609725"/>
          </a:xfrm>
        </p:spPr>
        <p:txBody>
          <a:bodyPr/>
          <a:lstStyle>
            <a:lvl1pPr>
              <a:defRPr sz="4600"/>
            </a:lvl1pPr>
          </a:lstStyle>
          <a:p>
            <a:r>
              <a:rPr lang="en-US"/>
              <a:t>Click to edit Master title style</a:t>
            </a:r>
          </a:p>
        </p:txBody>
      </p:sp>
      <p:sp>
        <p:nvSpPr>
          <p:cNvPr id="151560"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609600" y="6248400"/>
            <a:ext cx="2844800" cy="471488"/>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ftr" sz="quarter" idx="11"/>
          </p:nvPr>
        </p:nvSpPr>
        <p:spPr>
          <a:xfrm>
            <a:off x="4165600" y="6253163"/>
            <a:ext cx="3860800" cy="457200"/>
          </a:xfrm>
        </p:spPr>
        <p:txBody>
          <a:bodyPr/>
          <a:lstStyle>
            <a:lvl1pPr>
              <a:defRPr/>
            </a:lvl1pPr>
          </a:lstStyle>
          <a:p>
            <a:pPr>
              <a:defRPr/>
            </a:pPr>
            <a:endParaRPr lang="en-US">
              <a:solidFill>
                <a:srgbClr val="000000"/>
              </a:solidFill>
            </a:endParaRPr>
          </a:p>
        </p:txBody>
      </p:sp>
      <p:sp>
        <p:nvSpPr>
          <p:cNvPr id="11" name="Rectangle 11"/>
          <p:cNvSpPr>
            <a:spLocks noGrp="1" noChangeArrowheads="1"/>
          </p:cNvSpPr>
          <p:nvPr>
            <p:ph type="sldNum" sz="quarter" idx="12"/>
          </p:nvPr>
        </p:nvSpPr>
        <p:spPr>
          <a:xfrm>
            <a:off x="8737600" y="6248400"/>
            <a:ext cx="2844800" cy="471488"/>
          </a:xfrm>
        </p:spPr>
        <p:txBody>
          <a:bodyPr/>
          <a:lstStyle>
            <a:lvl1pPr>
              <a:defRPr/>
            </a:lvl1pPr>
          </a:lstStyle>
          <a:p>
            <a:pPr>
              <a:defRPr/>
            </a:pPr>
            <a:fld id="{BC0220AF-DD2B-45DB-9BDE-038331317D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51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462996F-8B0F-40E5-922E-2D67655E6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68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0018" y="228600"/>
            <a:ext cx="2779183"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0351" y="228600"/>
            <a:ext cx="813646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F5F83B3-D9E0-4EF7-B87B-6A17915C5B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37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0352" y="228600"/>
            <a:ext cx="10687049" cy="914400"/>
          </a:xfrm>
        </p:spPr>
        <p:txBody>
          <a:bodyPr/>
          <a:lstStyle/>
          <a:p>
            <a:r>
              <a:rPr lang="en-US"/>
              <a:t>Click to edit Master title style</a:t>
            </a:r>
          </a:p>
        </p:txBody>
      </p:sp>
      <p:sp>
        <p:nvSpPr>
          <p:cNvPr id="3" name="Content Placeholder 2"/>
          <p:cNvSpPr>
            <a:spLocks noGrp="1"/>
          </p:cNvSpPr>
          <p:nvPr>
            <p:ph sz="quarter" idx="1"/>
          </p:nvPr>
        </p:nvSpPr>
        <p:spPr>
          <a:xfrm>
            <a:off x="8128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6CF18D58-93B9-46CD-99BE-8F7665E7C4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898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838174A2-26DF-4148-A95B-9B253ECDF343}" type="slidenum">
              <a:rPr lang="en-US"/>
              <a:pPr/>
              <a:t>‹#›</a:t>
            </a:fld>
            <a:endParaRPr lang="en-US"/>
          </a:p>
        </p:txBody>
      </p:sp>
    </p:spTree>
    <p:extLst>
      <p:ext uri="{BB962C8B-B14F-4D97-AF65-F5344CB8AC3E}">
        <p14:creationId xmlns:p14="http://schemas.microsoft.com/office/powerpoint/2010/main" val="265564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82649820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36824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5"/>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6725265"/>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612031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613423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1722177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S/DAT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213F98"/>
              </a:buClr>
              <a:buFont typeface="Arial" panose="020B0604020202020204" pitchFamily="34" charset="0"/>
              <a:buChar char="•"/>
              <a:defRPr sz="2667" b="1">
                <a:solidFill>
                  <a:srgbClr val="1D1D1D"/>
                </a:solidFill>
              </a:defRPr>
            </a:lvl1pPr>
            <a:lvl2pPr marL="609585" indent="-226478">
              <a:buClr>
                <a:srgbClr val="004D71"/>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0">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6" name="Group 5">
            <a:extLst>
              <a:ext uri="{FF2B5EF4-FFF2-40B4-BE49-F238E27FC236}">
                <a16:creationId xmlns:a16="http://schemas.microsoft.com/office/drawing/2014/main" id="{C8EA5292-B508-5CCC-3B11-5F514326AB72}"/>
              </a:ext>
            </a:extLst>
          </p:cNvPr>
          <p:cNvGrpSpPr/>
          <p:nvPr userDrawn="1"/>
        </p:nvGrpSpPr>
        <p:grpSpPr>
          <a:xfrm>
            <a:off x="1" y="6725265"/>
            <a:ext cx="12192001" cy="142567"/>
            <a:chOff x="7355954" y="15880786"/>
            <a:chExt cx="21904846" cy="578414"/>
          </a:xfrm>
        </p:grpSpPr>
        <p:sp>
          <p:nvSpPr>
            <p:cNvPr id="8" name="Rectangle 20">
              <a:extLst>
                <a:ext uri="{FF2B5EF4-FFF2-40B4-BE49-F238E27FC236}">
                  <a16:creationId xmlns:a16="http://schemas.microsoft.com/office/drawing/2014/main" id="{539AAD55-CAFC-28FA-1603-012C70964EF9}"/>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9" name="Rectangle 20">
              <a:extLst>
                <a:ext uri="{FF2B5EF4-FFF2-40B4-BE49-F238E27FC236}">
                  <a16:creationId xmlns:a16="http://schemas.microsoft.com/office/drawing/2014/main" id="{ECA99706-428A-5A9B-342D-4D840B1E03AB}"/>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0" name="Rectangle 20">
              <a:extLst>
                <a:ext uri="{FF2B5EF4-FFF2-40B4-BE49-F238E27FC236}">
                  <a16:creationId xmlns:a16="http://schemas.microsoft.com/office/drawing/2014/main" id="{79DDDD67-FECD-CBEB-564B-EDFA0D549E1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1" name="Rectangle 20">
              <a:extLst>
                <a:ext uri="{FF2B5EF4-FFF2-40B4-BE49-F238E27FC236}">
                  <a16:creationId xmlns:a16="http://schemas.microsoft.com/office/drawing/2014/main" id="{EFFB22AD-82B6-AB04-B682-8FFC29BE6868}"/>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6669047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2C8A6DD-F54D-4481-A548-1C5CA1982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135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17683517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4"/>
            <a:ext cx="1117600" cy="725917"/>
          </a:xfrm>
          <a:prstGeom prst="rect">
            <a:avLst/>
          </a:prstGeom>
        </p:spPr>
      </p:pic>
    </p:spTree>
    <p:extLst>
      <p:ext uri="{BB962C8B-B14F-4D97-AF65-F5344CB8AC3E}">
        <p14:creationId xmlns:p14="http://schemas.microsoft.com/office/powerpoint/2010/main" val="115104001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E164AD0-4104-4E40-A7F0-1DC75CB8C4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8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181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3982212-07D6-466E-A1C3-26F32FCE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4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EA1BECD8-AA64-413E-A90D-3B82D1C9B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94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67C5A7AA-C38A-4E59-91D4-4B71B7790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671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7DE3CBB2-C4E4-4DD1-AD9C-26BA5C76A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62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3D3B85B1-CBDA-43C2-905B-117F385E30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5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CF85F83-38B9-45AC-ACAC-F00AA066F8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63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152400"/>
            <a:ext cx="11582400" cy="6096000"/>
            <a:chOff x="0" y="96"/>
            <a:chExt cx="5472" cy="3840"/>
          </a:xfrm>
        </p:grpSpPr>
        <p:sp>
          <p:nvSpPr>
            <p:cNvPr id="15053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15053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053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eaLnBrk="0" fontAlgn="base" hangingPunct="0">
                <a:spcBef>
                  <a:spcPct val="0"/>
                </a:spcBef>
                <a:spcAft>
                  <a:spcPct val="0"/>
                </a:spcAft>
                <a:defRPr/>
              </a:pPr>
              <a:endParaRPr lang="en-US" sz="1800">
                <a:solidFill>
                  <a:srgbClr val="000000"/>
                </a:solidFill>
              </a:endParaRPr>
            </a:p>
          </p:txBody>
        </p:sp>
      </p:grpSp>
      <p:sp>
        <p:nvSpPr>
          <p:cNvPr id="10243" name="Rectangle 6"/>
          <p:cNvSpPr>
            <a:spLocks noGrp="1" noChangeArrowheads="1"/>
          </p:cNvSpPr>
          <p:nvPr>
            <p:ph type="title"/>
          </p:nvPr>
        </p:nvSpPr>
        <p:spPr bwMode="auto">
          <a:xfrm>
            <a:off x="260352" y="228600"/>
            <a:ext cx="1068704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7"/>
          <p:cNvSpPr>
            <a:spLocks noGrp="1" noChangeArrowheads="1"/>
          </p:cNvSpPr>
          <p:nvPr>
            <p:ph type="body" idx="1"/>
          </p:nvPr>
        </p:nvSpPr>
        <p:spPr bwMode="auto">
          <a:xfrm>
            <a:off x="812800" y="1600200"/>
            <a:ext cx="1056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0536"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150537"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000000"/>
              </a:solidFill>
            </a:endParaRPr>
          </a:p>
        </p:txBody>
      </p:sp>
      <p:sp>
        <p:nvSpPr>
          <p:cNvPr id="150538"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defRPr/>
            </a:pPr>
            <a:fld id="{733DC621-079F-402F-A130-BF5FFF3BD43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877494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567973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121920" tIns="60960" rIns="121920" bIns="60960" anchor="ctr"/>
          <a:lstStyle/>
          <a:p>
            <a:pPr>
              <a:lnSpc>
                <a:spcPct val="164835"/>
              </a:lnSpc>
            </a:pPr>
            <a:r>
              <a:rPr lang="en-US" dirty="0"/>
              <a:t>Emergency Mosquito Control After Hurricanes</a:t>
            </a:r>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p:txBody>
          <a:bodyPr>
            <a:normAutofit fontScale="92500" lnSpcReduction="10000"/>
          </a:bodyPr>
          <a:lstStyle/>
          <a:p>
            <a:r>
              <a:rPr lang="en-US" dirty="0"/>
              <a:t>Janet McAllister, PhD, BCE</a:t>
            </a:r>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p:txBody>
          <a:bodyPr/>
          <a:lstStyle/>
          <a:p>
            <a:pPr>
              <a:lnSpc>
                <a:spcPct val="170940"/>
              </a:lnSpc>
            </a:pPr>
            <a:r>
              <a:rPr lang="en-US" dirty="0"/>
              <a:t>Division of Vector Borne-Diseases</a:t>
            </a:r>
          </a:p>
          <a:p>
            <a:pPr>
              <a:lnSpc>
                <a:spcPct val="170940"/>
              </a:lnSpc>
            </a:pPr>
            <a:r>
              <a:rPr lang="en-US" dirty="0"/>
              <a:t>Arboviral Diseases Branch</a:t>
            </a:r>
          </a:p>
          <a:p>
            <a:pPr>
              <a:lnSpc>
                <a:spcPct val="170940"/>
              </a:lnSpc>
            </a:pPr>
            <a:r>
              <a:rPr lang="en-US" dirty="0"/>
              <a:t>Fort Collins, CO</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a:xfrm>
            <a:off x="609600" y="341796"/>
            <a:ext cx="9211733" cy="541867"/>
          </a:xfrm>
        </p:spPr>
        <p:txBody>
          <a:bodyPr/>
          <a:lstStyle/>
          <a:p>
            <a:r>
              <a:rPr lang="en-US" dirty="0"/>
              <a:t>National Center for Emerging and Zoonotic Infectious Diseases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MG_006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45886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SC0495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0" y="1458861"/>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problems</a:t>
            </a:r>
          </a:p>
        </p:txBody>
      </p:sp>
      <p:pic>
        <p:nvPicPr>
          <p:cNvPr id="5" name="Picture 5" descr="P101009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3601" y="4507469"/>
            <a:ext cx="2598993" cy="19492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descr="DSC00164"/>
          <p:cNvSpPr>
            <a:spLocks noGrp="1" noChangeAspect="1" noChangeArrowheads="1"/>
          </p:cNvSpPr>
          <p:nvPr isPhoto="1"/>
        </p:nvSpPr>
        <p:spPr bwMode="auto">
          <a:xfrm>
            <a:off x="4936214" y="4478601"/>
            <a:ext cx="2624373" cy="196828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5" descr="Hurricane Charley 51 small"/>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a:xfrm>
            <a:off x="7818460" y="4561185"/>
            <a:ext cx="2514261" cy="18856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solidFill>
                  <a:schemeClr val="bg1"/>
                </a:solidFill>
              </a:rPr>
              <a:t>Properly and efficiently</a:t>
            </a:r>
            <a:endParaRPr lang="en-US" sz="4800" dirty="0">
              <a:solidFill>
                <a:schemeClr val="bg1"/>
              </a:solidFill>
            </a:endParaRPr>
          </a:p>
        </p:txBody>
      </p:sp>
      <p:sp>
        <p:nvSpPr>
          <p:cNvPr id="3" name="Content Placeholder 2"/>
          <p:cNvSpPr>
            <a:spLocks noGrp="1"/>
          </p:cNvSpPr>
          <p:nvPr>
            <p:ph idx="4294967295"/>
          </p:nvPr>
        </p:nvSpPr>
        <p:spPr>
          <a:xfrm>
            <a:off x="5257799" y="1600201"/>
            <a:ext cx="6056313" cy="4525963"/>
          </a:xfrm>
          <a:prstGeom prst="rect">
            <a:avLst/>
          </a:prstGeom>
        </p:spPr>
        <p:txBody>
          <a:bodyPr>
            <a:normAutofit/>
          </a:bodyPr>
          <a:lstStyle/>
          <a:p>
            <a:r>
              <a:rPr lang="en-US" dirty="0"/>
              <a:t>Effectiveness is dependent on infrastructure landscaping and environmental conditions</a:t>
            </a:r>
          </a:p>
          <a:p>
            <a:r>
              <a:rPr lang="en-US" dirty="0"/>
              <a:t>Coverage is limited in scope – 1 truck can only cover a small number of miles in a night, about 1000 acres</a:t>
            </a:r>
          </a:p>
          <a:p>
            <a:r>
              <a:rPr lang="en-US" dirty="0"/>
              <a:t>Greenville is ~17,728 acres</a:t>
            </a:r>
          </a:p>
          <a:p>
            <a:endParaRPr lang="en-US" sz="2800" dirty="0"/>
          </a:p>
          <a:p>
            <a:endParaRPr lang="en-US" sz="2800" dirty="0"/>
          </a:p>
          <a:p>
            <a:endParaRPr lang="en-US" sz="28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533400" y="1361244"/>
            <a:ext cx="4200896" cy="5528840"/>
          </a:xfrm>
          <a:prstGeom prst="rect">
            <a:avLst/>
          </a:prstGeom>
        </p:spPr>
      </p:pic>
    </p:spTree>
    <p:extLst>
      <p:ext uri="{BB962C8B-B14F-4D97-AF65-F5344CB8AC3E}">
        <p14:creationId xmlns:p14="http://schemas.microsoft.com/office/powerpoint/2010/main" val="175238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261601" cy="914400"/>
          </a:xfrm>
        </p:spPr>
        <p:txBody>
          <a:bodyPr>
            <a:normAutofit/>
          </a:bodyPr>
          <a:lstStyle/>
          <a:p>
            <a:r>
              <a:rPr lang="en-US" sz="4800" u="sng" dirty="0">
                <a:solidFill>
                  <a:schemeClr val="bg1"/>
                </a:solidFill>
              </a:rPr>
              <a:t>Properly and efficiently</a:t>
            </a:r>
            <a:endParaRPr lang="en-US" sz="4800" dirty="0">
              <a:solidFill>
                <a:schemeClr val="bg1"/>
              </a:solidFill>
            </a:endParaRPr>
          </a:p>
        </p:txBody>
      </p:sp>
      <p:sp>
        <p:nvSpPr>
          <p:cNvPr id="3" name="Content Placeholder 2"/>
          <p:cNvSpPr>
            <a:spLocks noGrp="1"/>
          </p:cNvSpPr>
          <p:nvPr>
            <p:ph idx="4294967295"/>
          </p:nvPr>
        </p:nvSpPr>
        <p:spPr>
          <a:xfrm>
            <a:off x="5333999" y="1600201"/>
            <a:ext cx="5613401" cy="4525963"/>
          </a:xfrm>
          <a:prstGeom prst="rect">
            <a:avLst/>
          </a:prstGeom>
        </p:spPr>
        <p:txBody>
          <a:bodyPr>
            <a:normAutofit/>
          </a:bodyPr>
          <a:lstStyle/>
          <a:p>
            <a:r>
              <a:rPr lang="en-US" dirty="0"/>
              <a:t>Single plane can treat ~40,000 -60,000 acres in a night</a:t>
            </a:r>
          </a:p>
          <a:p>
            <a:r>
              <a:rPr lang="en-US" dirty="0"/>
              <a:t>Not dependent on road systems so less gapping in treatment area</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533400" y="1328317"/>
            <a:ext cx="4267200" cy="5529684"/>
          </a:xfrm>
          <a:prstGeom prst="rect">
            <a:avLst/>
          </a:prstGeom>
        </p:spPr>
      </p:pic>
    </p:spTree>
    <p:extLst>
      <p:ext uri="{BB962C8B-B14F-4D97-AF65-F5344CB8AC3E}">
        <p14:creationId xmlns:p14="http://schemas.microsoft.com/office/powerpoint/2010/main" val="350582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0744200" cy="914400"/>
          </a:xfrm>
        </p:spPr>
        <p:txBody>
          <a:bodyPr>
            <a:normAutofit/>
          </a:bodyPr>
          <a:lstStyle/>
          <a:p>
            <a:r>
              <a:rPr lang="en-US" u="sng" dirty="0">
                <a:solidFill>
                  <a:schemeClr val="bg1"/>
                </a:solidFill>
              </a:rPr>
              <a:t>Properly and efficiently</a:t>
            </a:r>
            <a:endParaRPr lang="en-US" sz="3100" dirty="0">
              <a:solidFill>
                <a:schemeClr val="bg1"/>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81000" y="1542759"/>
            <a:ext cx="4038600" cy="5315241"/>
          </a:xfrm>
          <a:prstGeom prst="rect">
            <a:avLst/>
          </a:prstGeom>
        </p:spPr>
      </p:pic>
      <p:pic>
        <p:nvPicPr>
          <p:cNvPr id="5"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6858000" y="1542759"/>
            <a:ext cx="4066674" cy="5269832"/>
          </a:xfrm>
          <a:prstGeom prst="rect">
            <a:avLst/>
          </a:prstGeom>
        </p:spPr>
      </p:pic>
      <p:sp>
        <p:nvSpPr>
          <p:cNvPr id="3" name="TextBox 2"/>
          <p:cNvSpPr txBox="1"/>
          <p:nvPr/>
        </p:nvSpPr>
        <p:spPr>
          <a:xfrm>
            <a:off x="4572000" y="2209800"/>
            <a:ext cx="2438400" cy="3970318"/>
          </a:xfrm>
          <a:prstGeom prst="rect">
            <a:avLst/>
          </a:prstGeom>
          <a:noFill/>
        </p:spPr>
        <p:txBody>
          <a:bodyPr wrap="square" rtlCol="0">
            <a:spAutoFit/>
          </a:bodyPr>
          <a:lstStyle/>
          <a:p>
            <a:r>
              <a:rPr lang="en-US" sz="2800" dirty="0"/>
              <a:t>Greenville: 17,728 acres (27.7 mi</a:t>
            </a:r>
            <a:r>
              <a:rPr lang="en-US" sz="2800" baseline="30000" dirty="0"/>
              <a:t>2</a:t>
            </a:r>
            <a:r>
              <a:rPr lang="en-US" sz="2800" dirty="0"/>
              <a:t>)</a:t>
            </a:r>
          </a:p>
          <a:p>
            <a:endParaRPr lang="en-US" sz="2800" dirty="0"/>
          </a:p>
          <a:p>
            <a:r>
              <a:rPr lang="en-US" sz="2800" dirty="0"/>
              <a:t>Truck: </a:t>
            </a:r>
          </a:p>
          <a:p>
            <a:r>
              <a:rPr lang="en-US" sz="2800" dirty="0"/>
              <a:t>~ 17 nights</a:t>
            </a:r>
          </a:p>
          <a:p>
            <a:endParaRPr lang="en-US" sz="2800" dirty="0"/>
          </a:p>
          <a:p>
            <a:r>
              <a:rPr lang="en-US" sz="2800" dirty="0"/>
              <a:t>Aircraft: </a:t>
            </a:r>
          </a:p>
          <a:p>
            <a:r>
              <a:rPr lang="en-US" sz="2800" dirty="0"/>
              <a:t>&lt; 1 night</a:t>
            </a:r>
          </a:p>
        </p:txBody>
      </p:sp>
    </p:spTree>
    <p:extLst>
      <p:ext uri="{BB962C8B-B14F-4D97-AF65-F5344CB8AC3E}">
        <p14:creationId xmlns:p14="http://schemas.microsoft.com/office/powerpoint/2010/main" val="339709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surveillance data:</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85800" y="1447800"/>
            <a:ext cx="3124200" cy="5349074"/>
          </a:xfrm>
          <a:prstGeom prst="rect">
            <a:avLst/>
          </a:prstGeom>
        </p:spPr>
      </p:pic>
      <p:pic>
        <p:nvPicPr>
          <p:cNvPr id="5" name="Picture 4" descr="Holmes_Pre_Treatment_MosquitoData_11_06_2018  [Read-Only]  [Compatibility Mode] - Excel"/>
          <p:cNvPicPr>
            <a:picLocks noChangeAspect="1"/>
          </p:cNvPicPr>
          <p:nvPr/>
        </p:nvPicPr>
        <p:blipFill rotWithShape="1">
          <a:blip r:embed="rId3" cstate="email">
            <a:extLst>
              <a:ext uri="{28A0092B-C50C-407E-A947-70E740481C1C}">
                <a14:useLocalDpi xmlns:a14="http://schemas.microsoft.com/office/drawing/2010/main"/>
              </a:ext>
            </a:extLst>
          </a:blip>
          <a:srcRect l="-110"/>
          <a:stretch/>
        </p:blipFill>
        <p:spPr>
          <a:xfrm>
            <a:off x="4038600" y="1905000"/>
            <a:ext cx="7510996" cy="3048000"/>
          </a:xfrm>
          <a:prstGeom prst="rect">
            <a:avLst/>
          </a:prstGeom>
        </p:spPr>
      </p:pic>
      <p:sp>
        <p:nvSpPr>
          <p:cNvPr id="6" name="Left-Up Arrow 5"/>
          <p:cNvSpPr/>
          <p:nvPr/>
        </p:nvSpPr>
        <p:spPr bwMode="auto">
          <a:xfrm>
            <a:off x="4267200" y="5410200"/>
            <a:ext cx="3810000" cy="1066800"/>
          </a:xfrm>
          <a:prstGeom prst="leftUp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7629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surveillance data:</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0" y="1447800"/>
            <a:ext cx="3505200" cy="5178136"/>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4400" y="4445671"/>
            <a:ext cx="5562600" cy="1371600"/>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0" y="2184736"/>
            <a:ext cx="8085706" cy="1523999"/>
          </a:xfrm>
          <a:prstGeom prst="rect">
            <a:avLst/>
          </a:prstGeom>
        </p:spPr>
      </p:pic>
      <p:sp>
        <p:nvSpPr>
          <p:cNvPr id="12" name="Right Arrow 11"/>
          <p:cNvSpPr/>
          <p:nvPr/>
        </p:nvSpPr>
        <p:spPr bwMode="auto">
          <a:xfrm>
            <a:off x="2667000" y="2667000"/>
            <a:ext cx="838200" cy="495300"/>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ight Arrow 12"/>
          <p:cNvSpPr/>
          <p:nvPr/>
        </p:nvSpPr>
        <p:spPr bwMode="auto">
          <a:xfrm rot="20808111">
            <a:off x="2514600" y="5791200"/>
            <a:ext cx="1981200" cy="304800"/>
          </a:xfrm>
          <a:prstGeom prs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5511888" y="5306705"/>
            <a:ext cx="770631" cy="350519"/>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1066800" y="6172200"/>
            <a:ext cx="181869" cy="145948"/>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4859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7EAF-852E-E21D-B3E2-5E7DB35B5BB8}"/>
              </a:ext>
            </a:extLst>
          </p:cNvPr>
          <p:cNvSpPr>
            <a:spLocks noGrp="1"/>
          </p:cNvSpPr>
          <p:nvPr>
            <p:ph type="title"/>
          </p:nvPr>
        </p:nvSpPr>
        <p:spPr/>
        <p:txBody>
          <a:bodyPr/>
          <a:lstStyle/>
          <a:p>
            <a:r>
              <a:rPr lang="en-US" dirty="0"/>
              <a:t>Relevant surveillance data</a:t>
            </a:r>
          </a:p>
        </p:txBody>
      </p:sp>
      <p:sp>
        <p:nvSpPr>
          <p:cNvPr id="3" name="Content Placeholder 2">
            <a:extLst>
              <a:ext uri="{FF2B5EF4-FFF2-40B4-BE49-F238E27FC236}">
                <a16:creationId xmlns:a16="http://schemas.microsoft.com/office/drawing/2014/main" id="{9F8A8C98-A8A4-F2D8-97A8-BB8FA7A9494D}"/>
              </a:ext>
            </a:extLst>
          </p:cNvPr>
          <p:cNvSpPr>
            <a:spLocks noGrp="1"/>
          </p:cNvSpPr>
          <p:nvPr>
            <p:ph idx="1"/>
          </p:nvPr>
        </p:nvSpPr>
        <p:spPr/>
        <p:txBody>
          <a:bodyPr/>
          <a:lstStyle/>
          <a:p>
            <a:pPr marL="0" indent="0">
              <a:buNone/>
            </a:pPr>
            <a:r>
              <a:rPr lang="en-US" sz="3200" dirty="0">
                <a:solidFill>
                  <a:srgbClr val="FF0000"/>
                </a:solidFill>
              </a:rPr>
              <a:t>FEMA only provides PA funding for the increased cost of mosquito abatement due to increased mosquito/disease</a:t>
            </a:r>
          </a:p>
          <a:p>
            <a:r>
              <a:rPr lang="en-US" dirty="0"/>
              <a:t>Data should cover the relative time, i.e. same </a:t>
            </a:r>
            <a:r>
              <a:rPr lang="en-US" dirty="0" err="1"/>
              <a:t>epiweeks</a:t>
            </a:r>
            <a:r>
              <a:rPr lang="en-US" dirty="0"/>
              <a:t> as the event and reimbursement period</a:t>
            </a:r>
          </a:p>
          <a:p>
            <a:r>
              <a:rPr lang="en-US" dirty="0"/>
              <a:t>To the extent possible, data should come from same collection sites in the impacted area </a:t>
            </a:r>
          </a:p>
          <a:p>
            <a:r>
              <a:rPr lang="en-US" dirty="0"/>
              <a:t>Clean data is appreciated!!</a:t>
            </a:r>
          </a:p>
        </p:txBody>
      </p:sp>
    </p:spTree>
    <p:extLst>
      <p:ext uri="{BB962C8B-B14F-4D97-AF65-F5344CB8AC3E}">
        <p14:creationId xmlns:p14="http://schemas.microsoft.com/office/powerpoint/2010/main" val="41006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Opportunities</a:t>
            </a:r>
          </a:p>
        </p:txBody>
      </p:sp>
      <p:sp>
        <p:nvSpPr>
          <p:cNvPr id="3" name="Text Placeholder 2"/>
          <p:cNvSpPr>
            <a:spLocks noGrp="1"/>
          </p:cNvSpPr>
          <p:nvPr>
            <p:ph type="body" sz="half" idx="1"/>
          </p:nvPr>
        </p:nvSpPr>
        <p:spPr/>
        <p:txBody>
          <a:bodyPr/>
          <a:lstStyle/>
          <a:p>
            <a:pPr marL="0" indent="0">
              <a:buNone/>
            </a:pPr>
            <a:r>
              <a:rPr lang="en-US" sz="2800" dirty="0"/>
              <a:t>FEMA</a:t>
            </a:r>
          </a:p>
          <a:p>
            <a:pPr marL="0" indent="0">
              <a:buNone/>
            </a:pPr>
            <a:r>
              <a:rPr lang="en-US" sz="2800" dirty="0"/>
              <a:t>www.training.fema.gov</a:t>
            </a:r>
          </a:p>
        </p:txBody>
      </p:sp>
      <p:sp>
        <p:nvSpPr>
          <p:cNvPr id="4" name="Content Placeholder 3"/>
          <p:cNvSpPr>
            <a:spLocks noGrp="1"/>
          </p:cNvSpPr>
          <p:nvPr>
            <p:ph sz="quarter" idx="2"/>
          </p:nvPr>
        </p:nvSpPr>
        <p:spPr>
          <a:xfrm>
            <a:off x="6172200" y="1600200"/>
            <a:ext cx="4038600" cy="4572000"/>
          </a:xfrm>
        </p:spPr>
        <p:txBody>
          <a:bodyPr/>
          <a:lstStyle/>
          <a:p>
            <a:pPr marL="0" indent="0">
              <a:buNone/>
            </a:pPr>
            <a:r>
              <a:rPr lang="en-US" sz="2800" dirty="0"/>
              <a:t>Center for Domestic Preparedness in Anniston, AL</a:t>
            </a:r>
          </a:p>
          <a:p>
            <a:pPr marL="0" indent="0">
              <a:buNone/>
            </a:pPr>
            <a:r>
              <a:rPr lang="en-US" sz="2800" dirty="0"/>
              <a:t>https://cdp.dhs.gov</a:t>
            </a:r>
          </a:p>
          <a:p>
            <a:pPr marL="0" indent="0">
              <a:buNone/>
            </a:pPr>
            <a:endParaRPr lang="en-US" sz="2800" dirty="0"/>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2667000"/>
            <a:ext cx="5029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text">
            <a:extLst>
              <a:ext uri="{FF2B5EF4-FFF2-40B4-BE49-F238E27FC236}">
                <a16:creationId xmlns:a16="http://schemas.microsoft.com/office/drawing/2014/main" id="{81CFF304-017D-7CC0-CDEC-9AD160980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841" y="3581400"/>
            <a:ext cx="4259642" cy="2311526"/>
          </a:xfrm>
          <a:prstGeom prst="rect">
            <a:avLst/>
          </a:prstGeom>
        </p:spPr>
      </p:pic>
    </p:spTree>
    <p:extLst>
      <p:ext uri="{BB962C8B-B14F-4D97-AF65-F5344CB8AC3E}">
        <p14:creationId xmlns:p14="http://schemas.microsoft.com/office/powerpoint/2010/main" val="103127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571500" y="1143000"/>
            <a:ext cx="11049000" cy="1325033"/>
          </a:xfrm>
        </p:spPr>
        <p:txBody>
          <a:bodyPr/>
          <a:lstStyle/>
          <a:p>
            <a:pPr algn="ctr"/>
            <a:r>
              <a:rPr lang="en-US" sz="5400" dirty="0"/>
              <a:t>Questions?</a:t>
            </a:r>
          </a:p>
        </p:txBody>
      </p:sp>
    </p:spTree>
    <p:extLst>
      <p:ext uri="{BB962C8B-B14F-4D97-AF65-F5344CB8AC3E}">
        <p14:creationId xmlns:p14="http://schemas.microsoft.com/office/powerpoint/2010/main" val="10878650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03F0-4F29-2064-7CFA-95FE495E4386}"/>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292AE562-E871-8E13-0499-1DA6EB0AF7AD}"/>
              </a:ext>
            </a:extLst>
          </p:cNvPr>
          <p:cNvSpPr>
            <a:spLocks noGrp="1"/>
          </p:cNvSpPr>
          <p:nvPr>
            <p:ph idx="1"/>
          </p:nvPr>
        </p:nvSpPr>
        <p:spPr/>
        <p:txBody>
          <a:bodyPr/>
          <a:lstStyle/>
          <a:p>
            <a:pPr marL="0" indent="0">
              <a:buNone/>
            </a:pPr>
            <a:r>
              <a:rPr lang="en-US" altLang="en-US" sz="2600" dirty="0"/>
              <a:t>“The findings and conclusions in this presentation are written by authors serving in their capacity as CDC employees and do not necessarily represent an official view of the Centers for Disease Control and Prevention.”</a:t>
            </a:r>
          </a:p>
          <a:p>
            <a:pPr marL="0" indent="0">
              <a:buNone/>
            </a:pPr>
            <a:endParaRPr lang="en-US" sz="2600" dirty="0"/>
          </a:p>
          <a:p>
            <a:pPr marL="0" indent="0" algn="l">
              <a:buNone/>
            </a:pPr>
            <a:r>
              <a:rPr lang="en-US" sz="2600" dirty="0"/>
              <a:t>Material for this presentation comes from the FEMA website and article co-written with a FEMA employee, Stephanie </a:t>
            </a:r>
            <a:r>
              <a:rPr lang="en-US" sz="2600" dirty="0" err="1"/>
              <a:t>Madson</a:t>
            </a:r>
            <a:r>
              <a:rPr lang="en-US" sz="2600" dirty="0"/>
              <a:t>.</a:t>
            </a:r>
            <a:endParaRPr lang="en-US" sz="2800" dirty="0"/>
          </a:p>
          <a:p>
            <a:pPr lvl="1"/>
            <a:r>
              <a:rPr lang="en-US" sz="2400" dirty="0"/>
              <a:t>Federal Assistance for Mosquito Abatement </a:t>
            </a:r>
            <a:r>
              <a:rPr lang="en-US" sz="2400" dirty="0" err="1"/>
              <a:t>Postdisaster</a:t>
            </a:r>
            <a:r>
              <a:rPr lang="en-US" sz="2400" dirty="0"/>
              <a:t> or during disease outbreaks. J Am </a:t>
            </a:r>
            <a:r>
              <a:rPr lang="en-US" sz="2400" dirty="0" err="1"/>
              <a:t>Mosq</a:t>
            </a:r>
            <a:r>
              <a:rPr lang="en-US" sz="2400" dirty="0"/>
              <a:t> Control Assoc. 36(2S):74-77, 2020</a:t>
            </a:r>
          </a:p>
          <a:p>
            <a:pPr lvl="1"/>
            <a:r>
              <a:rPr lang="en-US" sz="2400" dirty="0"/>
              <a:t>https://www.fema.gov</a:t>
            </a:r>
            <a:endParaRPr lang="en-US" dirty="0"/>
          </a:p>
        </p:txBody>
      </p:sp>
      <p:sp>
        <p:nvSpPr>
          <p:cNvPr id="4" name="Rectangle 5">
            <a:extLst>
              <a:ext uri="{FF2B5EF4-FFF2-40B4-BE49-F238E27FC236}">
                <a16:creationId xmlns:a16="http://schemas.microsoft.com/office/drawing/2014/main" id="{2DF1B19F-34E5-F4FE-9930-81B424E4D01E}"/>
              </a:ext>
            </a:extLst>
          </p:cNvPr>
          <p:cNvSpPr txBox="1">
            <a:spLocks noChangeArrowheads="1"/>
          </p:cNvSpPr>
          <p:nvPr/>
        </p:nvSpPr>
        <p:spPr bwMode="auto">
          <a:xfrm>
            <a:off x="1524000" y="261969"/>
            <a:ext cx="12191999"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0" indent="0" algn="l" defTabSz="914400" rtl="0" eaLnBrk="1" latinLnBrk="0" hangingPunct="1">
              <a:lnSpc>
                <a:spcPct val="150000"/>
              </a:lnSpc>
              <a:spcBef>
                <a:spcPct val="20000"/>
              </a:spcBef>
              <a:spcAft>
                <a:spcPts val="600"/>
              </a:spcAft>
              <a:buClr>
                <a:schemeClr val="hlink"/>
              </a:buClr>
              <a:buSzPct val="80000"/>
              <a:buFont typeface="Wingdings" panose="05000000000000000000" pitchFamily="2" charset="2"/>
              <a:buChar char="l"/>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lnSpc>
                <a:spcPct val="90000"/>
              </a:lnSpc>
              <a:spcBef>
                <a:spcPct val="20000"/>
              </a:spcBef>
              <a:buClr>
                <a:schemeClr val="accent1"/>
              </a:buClr>
              <a:buSzPct val="70000"/>
              <a:buFont typeface="Wingdings" panose="05000000000000000000" pitchFamily="2" charset="2"/>
              <a:buChar char="l"/>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Clr>
                <a:schemeClr val="bg2"/>
              </a:buClr>
              <a:buSzPct val="65000"/>
              <a:buFont typeface="Wingdings" panose="05000000000000000000" pitchFamily="2" charset="2"/>
              <a:buChar char="l"/>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Clr>
                <a:schemeClr val="hlink"/>
              </a:buClr>
              <a:buSzPct val="60000"/>
              <a:buFont typeface="Wingdings" panose="05000000000000000000" pitchFamily="2" charset="2"/>
              <a:buChar char="l"/>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Clr>
                <a:schemeClr val="bg2"/>
              </a:buClr>
              <a:buSzPct val="40000"/>
              <a:buFont typeface="Wingdings" panose="05000000000000000000" pitchFamily="2" charset="2"/>
              <a:buChar char="l"/>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Arial" panose="020B0604020202020204" pitchFamily="34" charset="0"/>
                <a:ea typeface="+mn-ea"/>
                <a:cs typeface="+mn-cs"/>
              </a:defRPr>
            </a:lvl9pPr>
          </a:lstStyle>
          <a:p>
            <a:pPr algn="ctr">
              <a:spcBef>
                <a:spcPct val="0"/>
              </a:spcBef>
              <a:buClrTx/>
              <a:buSzTx/>
              <a:buFontTx/>
              <a:buNone/>
            </a:pPr>
            <a:r>
              <a:rPr lang="en-US" altLang="en-US" dirty="0"/>
              <a:t>“</a:t>
            </a:r>
          </a:p>
        </p:txBody>
      </p:sp>
    </p:spTree>
    <p:extLst>
      <p:ext uri="{BB962C8B-B14F-4D97-AF65-F5344CB8AC3E}">
        <p14:creationId xmlns:p14="http://schemas.microsoft.com/office/powerpoint/2010/main" val="388063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FP 104-009-2 Eligibility of Vector Control (Mosquito Abatement)</a:t>
            </a:r>
          </a:p>
        </p:txBody>
      </p:sp>
      <p:sp>
        <p:nvSpPr>
          <p:cNvPr id="5" name="Content Placeholder 4"/>
          <p:cNvSpPr>
            <a:spLocks noGrp="1"/>
          </p:cNvSpPr>
          <p:nvPr>
            <p:ph sz="half" idx="1"/>
          </p:nvPr>
        </p:nvSpPr>
        <p:spPr/>
        <p:txBody>
          <a:bodyPr/>
          <a:lstStyle/>
          <a:p>
            <a:pPr marL="0" indent="0">
              <a:buNone/>
            </a:pPr>
            <a:r>
              <a:rPr lang="en-US" sz="2400" b="1" dirty="0"/>
              <a:t>PURPOSE:</a:t>
            </a:r>
            <a:r>
              <a:rPr lang="en-US" sz="2400" dirty="0"/>
              <a:t> This policy describes the criteria the Federal Emergency Management Agency will use to determine eligibility for vector control (mosquito abatement) measures.</a:t>
            </a:r>
          </a:p>
          <a:p>
            <a:pPr marL="0" indent="0">
              <a:buNone/>
            </a:pPr>
            <a:endParaRPr lang="en-US" sz="2400" dirty="0"/>
          </a:p>
          <a:p>
            <a:pPr marL="0" indent="0">
              <a:buNone/>
            </a:pPr>
            <a:r>
              <a:rPr lang="en-US" sz="2400" b="1" dirty="0"/>
              <a:t>AUTHORITY:</a:t>
            </a:r>
            <a:r>
              <a:rPr lang="en-US" sz="2400" dirty="0"/>
              <a:t> Section 403 of the Robert T. Stafford Disaster Relief and Emergency Assistance Act, 42 U.S.C. 5121-5206, and 44 CFR §206.225(a)(3)(</a:t>
            </a:r>
            <a:r>
              <a:rPr lang="en-US" sz="2400" dirty="0" err="1"/>
              <a:t>i</a:t>
            </a:r>
            <a:r>
              <a:rPr lang="en-US" sz="2400" dirty="0"/>
              <a:t>).</a:t>
            </a:r>
          </a:p>
        </p:txBody>
      </p:sp>
      <p:pic>
        <p:nvPicPr>
          <p:cNvPr id="6" name="Content Placeholder 5" descr="https://www.fema.gov/media-library-data/1525468328389-4a038bbef9081cd7dfe7538e7751aa9c/PAPPG_3. - Internet Explore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584654" y="1404867"/>
            <a:ext cx="4235746" cy="5300733"/>
          </a:xfrm>
        </p:spPr>
      </p:pic>
      <p:sp>
        <p:nvSpPr>
          <p:cNvPr id="7" name="Rectangle 6"/>
          <p:cNvSpPr/>
          <p:nvPr/>
        </p:nvSpPr>
        <p:spPr>
          <a:xfrm>
            <a:off x="152400" y="6336268"/>
            <a:ext cx="6908800" cy="369332"/>
          </a:xfrm>
          <a:prstGeom prst="rect">
            <a:avLst/>
          </a:prstGeom>
        </p:spPr>
        <p:txBody>
          <a:bodyPr wrap="square">
            <a:spAutoFit/>
          </a:bodyPr>
          <a:lstStyle/>
          <a:p>
            <a:r>
              <a:rPr lang="en-US" dirty="0"/>
              <a:t>https://www.fema.gov/media-library/assets/documents/111781</a:t>
            </a:r>
          </a:p>
        </p:txBody>
      </p:sp>
    </p:spTree>
    <p:extLst>
      <p:ext uri="{BB962C8B-B14F-4D97-AF65-F5344CB8AC3E}">
        <p14:creationId xmlns:p14="http://schemas.microsoft.com/office/powerpoint/2010/main" val="22961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Aid</a:t>
            </a:r>
          </a:p>
        </p:txBody>
      </p:sp>
      <p:sp>
        <p:nvSpPr>
          <p:cNvPr id="3" name="Content Placeholder 2"/>
          <p:cNvSpPr>
            <a:spLocks noGrp="1"/>
          </p:cNvSpPr>
          <p:nvPr>
            <p:ph idx="1"/>
          </p:nvPr>
        </p:nvSpPr>
        <p:spPr>
          <a:xfrm>
            <a:off x="812800" y="1600200"/>
            <a:ext cx="7493000" cy="4419600"/>
          </a:xfrm>
        </p:spPr>
        <p:txBody>
          <a:bodyPr/>
          <a:lstStyle/>
          <a:p>
            <a:r>
              <a:rPr lang="en-US" b="1" dirty="0"/>
              <a:t>Public Assistance </a:t>
            </a:r>
            <a:r>
              <a:rPr lang="en-US" dirty="0"/>
              <a:t>– Work that can be done by State, Territory, Tribe or Local Government (STTL)</a:t>
            </a:r>
          </a:p>
          <a:p>
            <a:endParaRPr lang="en-US" dirty="0"/>
          </a:p>
          <a:p>
            <a:r>
              <a:rPr lang="en-US" b="1" dirty="0"/>
              <a:t>Direct Federal Assistance </a:t>
            </a:r>
            <a:r>
              <a:rPr lang="en-US" dirty="0"/>
              <a:t>– When impact is so severe the STTL lacks capability to perform or contract work, STTL may ask Federal Government to aid directly </a:t>
            </a:r>
          </a:p>
        </p:txBody>
      </p:sp>
      <p:pic>
        <p:nvPicPr>
          <p:cNvPr id="5" name="Picture 4" descr="A group of people holding hands&#10;&#10;Description automatically generated with low confidence">
            <a:extLst>
              <a:ext uri="{FF2B5EF4-FFF2-40B4-BE49-F238E27FC236}">
                <a16:creationId xmlns:a16="http://schemas.microsoft.com/office/drawing/2014/main" id="{4919ACF8-94E9-555E-37C4-79A8697A1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6942" y="1676400"/>
            <a:ext cx="2600459" cy="1959076"/>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8AEAFEAA-181A-4067-5A9D-977FFBF0C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654" y="4089906"/>
            <a:ext cx="2598747" cy="1898243"/>
          </a:xfrm>
          <a:prstGeom prst="rect">
            <a:avLst/>
          </a:prstGeom>
        </p:spPr>
      </p:pic>
    </p:spTree>
    <p:extLst>
      <p:ext uri="{BB962C8B-B14F-4D97-AF65-F5344CB8AC3E}">
        <p14:creationId xmlns:p14="http://schemas.microsoft.com/office/powerpoint/2010/main" val="68181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Eligibility</a:t>
            </a:r>
          </a:p>
        </p:txBody>
      </p:sp>
      <p:sp>
        <p:nvSpPr>
          <p:cNvPr id="3" name="Content Placeholder 2"/>
          <p:cNvSpPr>
            <a:spLocks noGrp="1"/>
          </p:cNvSpPr>
          <p:nvPr>
            <p:ph idx="1"/>
          </p:nvPr>
        </p:nvSpPr>
        <p:spPr/>
        <p:txBody>
          <a:bodyPr/>
          <a:lstStyle/>
          <a:p>
            <a:r>
              <a:rPr lang="en-US" dirty="0"/>
              <a:t>Directly ties to performance of eligible work</a:t>
            </a:r>
          </a:p>
          <a:p>
            <a:r>
              <a:rPr lang="en-US" u="sng" dirty="0">
                <a:solidFill>
                  <a:srgbClr val="FF0000"/>
                </a:solidFill>
              </a:rPr>
              <a:t>Adequately</a:t>
            </a:r>
            <a:r>
              <a:rPr lang="en-US" dirty="0"/>
              <a:t> documented</a:t>
            </a:r>
          </a:p>
          <a:p>
            <a:r>
              <a:rPr lang="en-US" dirty="0"/>
              <a:t>Authorized and not prohibited by Law</a:t>
            </a:r>
          </a:p>
          <a:p>
            <a:r>
              <a:rPr lang="en-US" dirty="0"/>
              <a:t>Consistent with applicants' internal policies</a:t>
            </a:r>
          </a:p>
          <a:p>
            <a:r>
              <a:rPr lang="en-US" u="sng" dirty="0">
                <a:solidFill>
                  <a:srgbClr val="FF0000"/>
                </a:solidFill>
              </a:rPr>
              <a:t>Necessary and reasonable </a:t>
            </a:r>
            <a:r>
              <a:rPr lang="en-US" dirty="0"/>
              <a:t>to accomplish the work </a:t>
            </a:r>
            <a:r>
              <a:rPr lang="en-US" u="sng" dirty="0">
                <a:solidFill>
                  <a:srgbClr val="FF0000"/>
                </a:solidFill>
              </a:rPr>
              <a:t>properly and efficiently</a:t>
            </a:r>
            <a:endParaRPr lang="en-US" dirty="0"/>
          </a:p>
        </p:txBody>
      </p:sp>
    </p:spTree>
    <p:extLst>
      <p:ext uri="{BB962C8B-B14F-4D97-AF65-F5344CB8AC3E}">
        <p14:creationId xmlns:p14="http://schemas.microsoft.com/office/powerpoint/2010/main" val="313690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work</a:t>
            </a:r>
          </a:p>
        </p:txBody>
      </p:sp>
      <p:sp>
        <p:nvSpPr>
          <p:cNvPr id="3" name="Content Placeholder 2"/>
          <p:cNvSpPr>
            <a:spLocks noGrp="1"/>
          </p:cNvSpPr>
          <p:nvPr>
            <p:ph idx="1"/>
          </p:nvPr>
        </p:nvSpPr>
        <p:spPr>
          <a:xfrm>
            <a:off x="812800" y="1371600"/>
            <a:ext cx="10566400" cy="4648200"/>
          </a:xfrm>
        </p:spPr>
        <p:txBody>
          <a:bodyPr/>
          <a:lstStyle/>
          <a:p>
            <a:pPr marL="0" indent="0">
              <a:buNone/>
            </a:pPr>
            <a:r>
              <a:rPr lang="en-US" sz="2800" dirty="0"/>
              <a:t>Mosquito abatement measures may be eligible when a State, Territorial, Tribal, or local government public health official validates in writing that a mosquito population poses a specific health threat as discussed further in </a:t>
            </a:r>
            <a:r>
              <a:rPr lang="en-US" sz="2800" u="sng" dirty="0"/>
              <a:t>Appendix G: Mosquito Abatement</a:t>
            </a:r>
            <a:r>
              <a:rPr lang="en-US" sz="2800" dirty="0"/>
              <a:t>. FEMA consults with the CDC to determine the eligibility of mosquito abatement activities. </a:t>
            </a:r>
            <a:r>
              <a:rPr lang="en-US" sz="3600" dirty="0">
                <a:solidFill>
                  <a:srgbClr val="FF0000"/>
                </a:solidFill>
              </a:rPr>
              <a:t>FEMA only provides PA funding for the increased cost of mosquito abatement. </a:t>
            </a:r>
            <a:r>
              <a:rPr lang="en-US" sz="2800" dirty="0"/>
              <a:t>This is the amount that exceeds the average amount based on the last 3 years of expenses for the same period. </a:t>
            </a:r>
          </a:p>
        </p:txBody>
      </p:sp>
    </p:spTree>
    <p:extLst>
      <p:ext uri="{BB962C8B-B14F-4D97-AF65-F5344CB8AC3E}">
        <p14:creationId xmlns:p14="http://schemas.microsoft.com/office/powerpoint/2010/main" val="411906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Covered?</a:t>
            </a:r>
          </a:p>
        </p:txBody>
      </p:sp>
      <p:sp>
        <p:nvSpPr>
          <p:cNvPr id="3" name="Content Placeholder 2"/>
          <p:cNvSpPr>
            <a:spLocks noGrp="1"/>
          </p:cNvSpPr>
          <p:nvPr>
            <p:ph idx="1"/>
          </p:nvPr>
        </p:nvSpPr>
        <p:spPr>
          <a:xfrm>
            <a:off x="762000" y="1447800"/>
            <a:ext cx="10566400" cy="5410200"/>
          </a:xfrm>
        </p:spPr>
        <p:txBody>
          <a:bodyPr/>
          <a:lstStyle/>
          <a:p>
            <a:r>
              <a:rPr lang="en-US" dirty="0"/>
              <a:t>Personnel – overtime, and in some cases straight time</a:t>
            </a:r>
          </a:p>
          <a:p>
            <a:r>
              <a:rPr lang="en-US" dirty="0"/>
              <a:t>Supplies – purchased and taken from stock</a:t>
            </a:r>
          </a:p>
          <a:p>
            <a:r>
              <a:rPr lang="en-US" dirty="0"/>
              <a:t>Equipment and Purchased Equipment</a:t>
            </a:r>
          </a:p>
          <a:p>
            <a:pPr lvl="1"/>
            <a:r>
              <a:rPr lang="en-US" dirty="0"/>
              <a:t>Example – vehicle mileage, flight time, sprayer time</a:t>
            </a:r>
          </a:p>
          <a:p>
            <a:r>
              <a:rPr lang="en-US" dirty="0"/>
              <a:t>Mutual Aid</a:t>
            </a:r>
          </a:p>
          <a:p>
            <a:r>
              <a:rPr lang="en-US" dirty="0"/>
              <a:t>Contracts</a:t>
            </a:r>
          </a:p>
          <a:p>
            <a:pPr lvl="1"/>
            <a:r>
              <a:rPr lang="en-US" dirty="0"/>
              <a:t>Fixed price, cost-reimbursement and time and materials (T&amp;M)</a:t>
            </a:r>
          </a:p>
          <a:p>
            <a:pPr lvl="1"/>
            <a:endParaRPr lang="en-US" dirty="0"/>
          </a:p>
        </p:txBody>
      </p:sp>
    </p:spTree>
    <p:extLst>
      <p:ext uri="{BB962C8B-B14F-4D97-AF65-F5344CB8AC3E}">
        <p14:creationId xmlns:p14="http://schemas.microsoft.com/office/powerpoint/2010/main" val="211349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Keep your records for a minimum of 3 years</a:t>
            </a:r>
          </a:p>
          <a:p>
            <a:r>
              <a:rPr lang="en-US" dirty="0"/>
              <a:t>Records needed:</a:t>
            </a:r>
          </a:p>
          <a:p>
            <a:pPr lvl="1"/>
            <a:r>
              <a:rPr lang="en-US" dirty="0"/>
              <a:t>Personnel time </a:t>
            </a:r>
          </a:p>
          <a:p>
            <a:pPr lvl="1"/>
            <a:r>
              <a:rPr lang="en-US" dirty="0"/>
              <a:t>Equipment logs</a:t>
            </a:r>
          </a:p>
          <a:p>
            <a:pPr lvl="1"/>
            <a:r>
              <a:rPr lang="en-US" dirty="0"/>
              <a:t>Amount of supplies</a:t>
            </a:r>
          </a:p>
          <a:p>
            <a:pPr lvl="1"/>
            <a:r>
              <a:rPr lang="en-US" dirty="0"/>
              <a:t>Contracts activated or executed specific to the even</a:t>
            </a:r>
          </a:p>
          <a:p>
            <a:pPr lvl="1"/>
            <a:r>
              <a:rPr lang="en-US" dirty="0"/>
              <a:t>Surveillance</a:t>
            </a:r>
          </a:p>
        </p:txBody>
      </p:sp>
      <p:sp>
        <p:nvSpPr>
          <p:cNvPr id="4" name="Title 3"/>
          <p:cNvSpPr>
            <a:spLocks noGrp="1"/>
          </p:cNvSpPr>
          <p:nvPr>
            <p:ph type="title"/>
          </p:nvPr>
        </p:nvSpPr>
        <p:spPr/>
        <p:txBody>
          <a:bodyPr/>
          <a:lstStyle/>
          <a:p>
            <a:r>
              <a:rPr lang="en-US" u="sng" dirty="0">
                <a:solidFill>
                  <a:schemeClr val="bg1"/>
                </a:solidFill>
              </a:rPr>
              <a:t>Adequately documented</a:t>
            </a:r>
            <a:endParaRPr lang="en-US" dirty="0">
              <a:solidFill>
                <a:schemeClr val="bg1"/>
              </a:solidFill>
            </a:endParaRPr>
          </a:p>
        </p:txBody>
      </p:sp>
    </p:spTree>
    <p:extLst>
      <p:ext uri="{BB962C8B-B14F-4D97-AF65-F5344CB8AC3E}">
        <p14:creationId xmlns:p14="http://schemas.microsoft.com/office/powerpoint/2010/main" val="399928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981200" y="274638"/>
            <a:ext cx="4572000" cy="1143000"/>
          </a:xfrm>
        </p:spPr>
        <p:txBody>
          <a:bodyPr/>
          <a:lstStyle/>
          <a:p>
            <a:r>
              <a:rPr lang="en-US"/>
              <a:t>Control</a:t>
            </a:r>
          </a:p>
        </p:txBody>
      </p:sp>
      <p:sp>
        <p:nvSpPr>
          <p:cNvPr id="225283" name="Rectangle 3"/>
          <p:cNvSpPr>
            <a:spLocks noGrp="1" noChangeArrowheads="1"/>
          </p:cNvSpPr>
          <p:nvPr>
            <p:ph type="body" sz="half" idx="1"/>
          </p:nvPr>
        </p:nvSpPr>
        <p:spPr>
          <a:xfrm>
            <a:off x="685800" y="1600200"/>
            <a:ext cx="5971345" cy="4495800"/>
          </a:xfrm>
        </p:spPr>
        <p:txBody>
          <a:bodyPr/>
          <a:lstStyle/>
          <a:p>
            <a:r>
              <a:rPr lang="en-US" sz="2800" dirty="0"/>
              <a:t>Unusual conditions exist after storms</a:t>
            </a:r>
          </a:p>
          <a:p>
            <a:pPr lvl="1"/>
            <a:r>
              <a:rPr lang="en-US" sz="2400" dirty="0"/>
              <a:t>Disruption of navigation/communication</a:t>
            </a:r>
          </a:p>
          <a:p>
            <a:pPr lvl="1"/>
            <a:r>
              <a:rPr lang="en-US" sz="2400" dirty="0"/>
              <a:t>Drivers/pilots unfamiliar with area</a:t>
            </a:r>
          </a:p>
          <a:p>
            <a:pPr lvl="1"/>
            <a:r>
              <a:rPr lang="en-US" sz="2400" dirty="0"/>
              <a:t>Training issues</a:t>
            </a:r>
          </a:p>
          <a:p>
            <a:pPr lvl="1"/>
            <a:r>
              <a:rPr lang="en-US" sz="2400" dirty="0"/>
              <a:t>Canyon effect</a:t>
            </a:r>
          </a:p>
          <a:p>
            <a:pPr lvl="1"/>
            <a:r>
              <a:rPr lang="en-US" sz="2400" dirty="0"/>
              <a:t>Safety – unlit streets and towers</a:t>
            </a:r>
          </a:p>
          <a:p>
            <a:pPr lvl="1"/>
            <a:r>
              <a:rPr lang="en-US" sz="2400" dirty="0"/>
              <a:t>Impassible streets</a:t>
            </a:r>
          </a:p>
        </p:txBody>
      </p:sp>
      <p:pic>
        <p:nvPicPr>
          <p:cNvPr id="225286" name="Picture 6" descr="PICT0284"/>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7458740" y="2081100"/>
            <a:ext cx="2894085"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287" name="Picture 7" descr="DSCF2805"/>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tretch>
            <a:fillRect/>
          </a:stretch>
        </p:blipFill>
        <p:spPr>
          <a:xfrm>
            <a:off x="7458740" y="4201299"/>
            <a:ext cx="2894085"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289" name="Picture 9" descr="trash heap lake 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8740" y="49801"/>
            <a:ext cx="29718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1" name="Text Box 11"/>
          <p:cNvSpPr txBox="1">
            <a:spLocks noChangeArrowheads="1"/>
          </p:cNvSpPr>
          <p:nvPr/>
        </p:nvSpPr>
        <p:spPr bwMode="auto">
          <a:xfrm>
            <a:off x="9067800" y="1841315"/>
            <a:ext cx="10823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chemeClr val="bg1"/>
                </a:solidFill>
              </a:rPr>
              <a:t>Assoc. Press</a:t>
            </a: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D8669AC6264B9479AF1AAE6171A9" ma:contentTypeVersion="19" ma:contentTypeDescription="Create a new document." ma:contentTypeScope="" ma:versionID="488b7af726c14b040d6f905c2276bd20">
  <xsd:schema xmlns:xsd="http://www.w3.org/2001/XMLSchema" xmlns:xs="http://www.w3.org/2001/XMLSchema" xmlns:p="http://schemas.microsoft.com/office/2006/metadata/properties" xmlns:ns2="c56692d9-6585-4f1d-b7df-c2b3e6656141" xmlns:ns3="f1bbda55-c3dc-4982-b866-f9c1aa38d78b" targetNamespace="http://schemas.microsoft.com/office/2006/metadata/properties" ma:root="true" ma:fieldsID="7b5e7c50f7d46eae402873758623910c" ns2:_="" ns3:_="">
    <xsd:import namespace="c56692d9-6585-4f1d-b7df-c2b3e6656141"/>
    <xsd:import namespace="f1bbda55-c3dc-4982-b866-f9c1aa38d7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692d9-6585-4f1d-b7df-c2b3e6656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bda55-c3dc-4982-b866-f9c1aa38d7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e1abe8b-e6d8-469a-a181-bdef81c7c6e1}" ma:internalName="TaxCatchAll" ma:showField="CatchAllData" ma:web="f1bbda55-c3dc-4982-b866-f9c1aa38d7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56692d9-6585-4f1d-b7df-c2b3e6656141" xsi:nil="true"/>
    <TaxCatchAll xmlns="f1bbda55-c3dc-4982-b866-f9c1aa38d78b" xsi:nil="true"/>
    <lcf76f155ced4ddcb4097134ff3c332f xmlns="c56692d9-6585-4f1d-b7df-c2b3e6656141">
      <Terms xmlns="http://schemas.microsoft.com/office/infopath/2007/PartnerControls"/>
    </lcf76f155ced4ddcb4097134ff3c332f>
    <SharedWithUsers xmlns="f1bbda55-c3dc-4982-b866-f9c1aa38d78b">
      <UserInfo>
        <DisplayName/>
        <AccountId xsi:nil="true"/>
        <AccountType/>
      </UserInfo>
    </SharedWithUsers>
    <MediaLengthInSeconds xmlns="c56692d9-6585-4f1d-b7df-c2b3e6656141" xsi:nil="true"/>
  </documentManagement>
</p:properties>
</file>

<file path=customXml/itemProps1.xml><?xml version="1.0" encoding="utf-8"?>
<ds:datastoreItem xmlns:ds="http://schemas.openxmlformats.org/officeDocument/2006/customXml" ds:itemID="{A0494CEC-E1E8-4C89-8558-B1CDF96D46F8}"/>
</file>

<file path=customXml/itemProps2.xml><?xml version="1.0" encoding="utf-8"?>
<ds:datastoreItem xmlns:ds="http://schemas.openxmlformats.org/officeDocument/2006/customXml" ds:itemID="{6E91C10C-DB38-452F-AF1C-1BC58042DFA6}"/>
</file>

<file path=customXml/itemProps3.xml><?xml version="1.0" encoding="utf-8"?>
<ds:datastoreItem xmlns:ds="http://schemas.openxmlformats.org/officeDocument/2006/customXml" ds:itemID="{4A7DB79E-C2F6-4B16-8537-FDC9D7C03DAD}"/>
</file>

<file path=docProps/app.xml><?xml version="1.0" encoding="utf-8"?>
<Properties xmlns="http://schemas.openxmlformats.org/officeDocument/2006/extended-properties" xmlns:vt="http://schemas.openxmlformats.org/officeDocument/2006/docPropsVTypes">
  <Template/>
  <TotalTime>1135</TotalTime>
  <Words>682</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Myriad Web Pro</vt:lpstr>
      <vt:lpstr>Times New Roman</vt:lpstr>
      <vt:lpstr>Wingdings</vt:lpstr>
      <vt:lpstr>Radial</vt:lpstr>
      <vt:lpstr>NCEH_ATSDR_combined</vt:lpstr>
      <vt:lpstr>Emergency Mosquito Control After Hurricanes</vt:lpstr>
      <vt:lpstr>Disclaimers</vt:lpstr>
      <vt:lpstr>FP 104-009-2 Eligibility of Vector Control (Mosquito Abatement)</vt:lpstr>
      <vt:lpstr>Types of Aid</vt:lpstr>
      <vt:lpstr>Cost Eligibility</vt:lpstr>
      <vt:lpstr>Eligible work</vt:lpstr>
      <vt:lpstr>What’s Covered?</vt:lpstr>
      <vt:lpstr>Adequately documented</vt:lpstr>
      <vt:lpstr>Control</vt:lpstr>
      <vt:lpstr>Common problems</vt:lpstr>
      <vt:lpstr>Properly and efficiently</vt:lpstr>
      <vt:lpstr>Properly and efficiently</vt:lpstr>
      <vt:lpstr>Properly and efficiently</vt:lpstr>
      <vt:lpstr>Example of surveillance data:</vt:lpstr>
      <vt:lpstr>Examples of surveillance data:</vt:lpstr>
      <vt:lpstr>Relevant surveillance data</vt:lpstr>
      <vt:lpstr>Training Opportunities</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CDC User</dc:creator>
  <cp:lastModifiedBy>McAllister, Janet C</cp:lastModifiedBy>
  <cp:revision>48</cp:revision>
  <dcterms:created xsi:type="dcterms:W3CDTF">2013-02-21T22:49:20Z</dcterms:created>
  <dcterms:modified xsi:type="dcterms:W3CDTF">2024-04-18T18:53:21Z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2024-04-18T14:52:45Z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9da7cd37-b3a0-4f04-b531-cbe571c71856</vt:lpwstr>
  </property>
  <property fmtid="{D5CDD505-2E9C-101B-9397-08002B2CF9AE}" pid="8" name="MSIP_Label_7b94a7b8-f06c-4dfe-bdcc-9b548fd58c31_ContentBits">
    <vt:lpwstr>0</vt:lpwstr>
  </property>
  <property fmtid="{D5CDD505-2E9C-101B-9397-08002B2CF9AE}" pid="9" name="ContentTypeId">
    <vt:lpwstr>0x0101003EFCD8669AC6264B9479AF1AAE6171A9</vt:lpwstr>
  </property>
  <property fmtid="{D5CDD505-2E9C-101B-9397-08002B2CF9AE}" pid="10" name="Order">
    <vt:r8>2234200</vt:r8>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