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3200400" cy="1828800"/>
  <p:notesSz cx="6858000" cy="9144000"/>
  <p:embeddedFontLst>
    <p:embeddedFont>
      <p:font typeface="Canva Sans Bold" charset="1" panose="020B0803030501040103"/>
      <p:regular r:id="rId19"/>
    </p:embeddedFont>
    <p:embeddedFont>
      <p:font typeface="Canva Sans" charset="1" panose="020B0503030501040103"/>
      <p:regular r:id="rId20"/>
    </p:embeddedFont>
    <p:embeddedFont>
      <p:font typeface="Canva Sans Bold Italics" charset="1" panose="020B0803030501040103"/>
      <p:regular r:id="rId21"/>
    </p:embeddedFont>
    <p:embeddedFont>
      <p:font typeface="Canva Sans Italics" charset="1" panose="020B0503030501040103"/>
      <p:regular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fonts/font19.fntdata" Type="http://schemas.openxmlformats.org/officeDocument/2006/relationships/font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0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5.png" Type="http://schemas.openxmlformats.org/officeDocument/2006/relationships/image"/><Relationship Id="rId3" Target="../media/image6.png" Type="http://schemas.openxmlformats.org/officeDocument/2006/relationships/image"/><Relationship Id="rId4" Target="../media/image7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8.png" Type="http://schemas.openxmlformats.org/officeDocument/2006/relationships/image"/><Relationship Id="rId3" Target="../media/image9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8000" y="98475"/>
            <a:ext cx="2909520" cy="1473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"/>
              </a:lnSpc>
            </a:pPr>
            <a:r>
              <a:rPr lang="en-US" sz="70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Instructions for Adapting the IPC Pocket Cards Template</a:t>
            </a:r>
          </a:p>
          <a:p>
            <a:pPr algn="ctr">
              <a:lnSpc>
                <a:spcPts val="560"/>
              </a:lnSpc>
            </a:pPr>
          </a:p>
          <a:p>
            <a:pPr algn="just">
              <a:lnSpc>
                <a:spcPts val="560"/>
              </a:lnSpc>
            </a:pPr>
            <a:r>
              <a:rPr lang="en-US" sz="40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Add Local Identification</a:t>
            </a:r>
          </a:p>
          <a:p>
            <a:pPr algn="l" marL="86361" indent="-43181" lvl="1">
              <a:lnSpc>
                <a:spcPts val="560"/>
              </a:lnSpc>
              <a:buFont typeface="Arial"/>
              <a:buChar char="•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Replace the placeholder logo/name with your local health department logo &amp; name.</a:t>
            </a:r>
          </a:p>
          <a:p>
            <a:pPr algn="l" marL="86361" indent="-43181" lvl="1">
              <a:lnSpc>
                <a:spcPts val="560"/>
              </a:lnSpc>
              <a:buFont typeface="Arial"/>
              <a:buChar char="•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Update the contact information section with:</a:t>
            </a:r>
          </a:p>
          <a:p>
            <a:pPr algn="l" marL="172722" indent="-57574" lvl="2">
              <a:lnSpc>
                <a:spcPts val="560"/>
              </a:lnSpc>
              <a:buFont typeface="Arial"/>
              <a:buChar char="⚬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Local infection reporting lines or hotlines</a:t>
            </a:r>
          </a:p>
          <a:p>
            <a:pPr algn="l" marL="172722" indent="-57574" lvl="2">
              <a:lnSpc>
                <a:spcPts val="560"/>
              </a:lnSpc>
              <a:buFont typeface="Arial"/>
              <a:buChar char="⚬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Escalation contacts for urgent issues</a:t>
            </a:r>
          </a:p>
          <a:p>
            <a:pPr algn="l" marL="172722" indent="-57574" lvl="2">
              <a:lnSpc>
                <a:spcPts val="560"/>
              </a:lnSpc>
              <a:buFont typeface="Arial"/>
              <a:buChar char="⚬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Departmental</a:t>
            </a: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email addresses or links</a:t>
            </a:r>
          </a:p>
          <a:p>
            <a:pPr algn="l">
              <a:lnSpc>
                <a:spcPts val="560"/>
              </a:lnSpc>
            </a:pPr>
          </a:p>
          <a:p>
            <a:pPr algn="l">
              <a:lnSpc>
                <a:spcPts val="560"/>
              </a:lnSpc>
            </a:pPr>
            <a:r>
              <a:rPr lang="en-US" sz="40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Customize by Setting </a:t>
            </a: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- Identify which sections are relevant for the healthcare staff:</a:t>
            </a:r>
          </a:p>
          <a:p>
            <a:pPr algn="l" marL="86361" indent="-43181" lvl="1">
              <a:lnSpc>
                <a:spcPts val="560"/>
              </a:lnSpc>
              <a:buFont typeface="Arial"/>
              <a:buChar char="•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Home Health: Hand hygiene, equipment handling, client communication</a:t>
            </a:r>
          </a:p>
          <a:p>
            <a:pPr algn="l" marL="86361" indent="-43181" lvl="1">
              <a:lnSpc>
                <a:spcPts val="560"/>
              </a:lnSpc>
              <a:buFont typeface="Arial"/>
              <a:buChar char="•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Long-Term Care: Outbreak response, isolation precautions, visitor guidance</a:t>
            </a:r>
          </a:p>
          <a:p>
            <a:pPr algn="l" marL="86361" indent="-43181" lvl="1">
              <a:lnSpc>
                <a:spcPts val="560"/>
              </a:lnSpc>
              <a:buFont typeface="Arial"/>
              <a:buChar char="•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Outpatient Clinics: Cleaning protocols, waiting room infection control, triage guidance</a:t>
            </a:r>
          </a:p>
          <a:p>
            <a:pPr algn="l" marL="86361" indent="-43181" lvl="1">
              <a:lnSpc>
                <a:spcPts val="560"/>
              </a:lnSpc>
              <a:buFont typeface="Arial"/>
              <a:buChar char="•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Schools/Childcare: Respiratory hygiene, exclusion policies, shared-space cleaning</a:t>
            </a:r>
          </a:p>
          <a:p>
            <a:pPr algn="l" marL="86361" indent="-43181" lvl="1">
              <a:lnSpc>
                <a:spcPts val="560"/>
              </a:lnSpc>
              <a:buFont typeface="Arial"/>
              <a:buChar char="•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Congregate Settings: Cohorting, crowding management, PPE prioritization</a:t>
            </a:r>
          </a:p>
          <a:p>
            <a:pPr algn="l">
              <a:lnSpc>
                <a:spcPts val="560"/>
              </a:lnSpc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**Remove any modules that do not apply, or rearrange sections to match staff roles. These pocket cards are tailored to Home Health.</a:t>
            </a:r>
          </a:p>
          <a:p>
            <a:pPr algn="l">
              <a:lnSpc>
                <a:spcPts val="560"/>
              </a:lnSpc>
            </a:pPr>
          </a:p>
          <a:p>
            <a:pPr algn="l">
              <a:lnSpc>
                <a:spcPts val="560"/>
              </a:lnSpc>
            </a:pPr>
            <a:r>
              <a:rPr lang="en-US" sz="400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Tailor Job-Specific Content</a:t>
            </a:r>
          </a:p>
          <a:p>
            <a:pPr algn="l" marL="86361" indent="-43181" lvl="1">
              <a:lnSpc>
                <a:spcPts val="560"/>
              </a:lnSpc>
              <a:buFont typeface="Arial"/>
              <a:buChar char="•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Use the role-based “cards” included in the template for nurses, aides, environmental services, or case managers.</a:t>
            </a:r>
          </a:p>
          <a:p>
            <a:pPr algn="l" marL="86361" indent="-43181" lvl="1">
              <a:lnSpc>
                <a:spcPts val="560"/>
              </a:lnSpc>
              <a:buFont typeface="Arial"/>
              <a:buChar char="•"/>
            </a:pPr>
            <a:r>
              <a:rPr lang="en-US" sz="4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Edit short-step instructions to reflect local procedures or responsibilities.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08000" y="315250"/>
            <a:ext cx="2984400" cy="284903"/>
            <a:chOff x="0" y="0"/>
            <a:chExt cx="4421333" cy="42207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421333" cy="422079"/>
            </a:xfrm>
            <a:custGeom>
              <a:avLst/>
              <a:gdLst/>
              <a:ahLst/>
              <a:cxnLst/>
              <a:rect r="r" b="b" t="t" l="l"/>
              <a:pathLst>
                <a:path h="422079" w="4421333">
                  <a:moveTo>
                    <a:pt x="0" y="0"/>
                  </a:moveTo>
                  <a:lnTo>
                    <a:pt x="4421333" y="0"/>
                  </a:lnTo>
                  <a:lnTo>
                    <a:pt x="4421333" y="422079"/>
                  </a:lnTo>
                  <a:lnTo>
                    <a:pt x="0" y="422079"/>
                  </a:lnTo>
                  <a:close/>
                </a:path>
              </a:pathLst>
            </a:custGeom>
            <a:solidFill>
              <a:srgbClr val="D6E9E1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4421333" cy="43160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00"/>
                </a:lnSpc>
              </a:pPr>
              <a:r>
                <a:rPr lang="en-US" b="true" sz="500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Wash your hands </a:t>
              </a:r>
              <a:r>
                <a:rPr lang="en-US" sz="50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before and after cooking and after handling raw fish and meats.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8000" y="108000"/>
            <a:ext cx="2984400" cy="268201"/>
            <a:chOff x="0" y="0"/>
            <a:chExt cx="4421333" cy="39733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421333" cy="397334"/>
            </a:xfrm>
            <a:custGeom>
              <a:avLst/>
              <a:gdLst/>
              <a:ahLst/>
              <a:cxnLst/>
              <a:rect r="r" b="b" t="t" l="l"/>
              <a:pathLst>
                <a:path h="397334" w="4421333">
                  <a:moveTo>
                    <a:pt x="0" y="0"/>
                  </a:moveTo>
                  <a:lnTo>
                    <a:pt x="4421333" y="0"/>
                  </a:lnTo>
                  <a:lnTo>
                    <a:pt x="4421333" y="397334"/>
                  </a:lnTo>
                  <a:lnTo>
                    <a:pt x="0" y="397334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4421333" cy="41638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120"/>
                </a:lnSpc>
              </a:pPr>
              <a:r>
                <a:rPr lang="en-US" b="true" sz="800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Preventing Foodborne Illness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08000" y="551710"/>
            <a:ext cx="2984400" cy="239285"/>
            <a:chOff x="0" y="0"/>
            <a:chExt cx="4421333" cy="354497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421333" cy="354497"/>
            </a:xfrm>
            <a:custGeom>
              <a:avLst/>
              <a:gdLst/>
              <a:ahLst/>
              <a:cxnLst/>
              <a:rect r="r" b="b" t="t" l="l"/>
              <a:pathLst>
                <a:path h="354497" w="4421333">
                  <a:moveTo>
                    <a:pt x="0" y="0"/>
                  </a:moveTo>
                  <a:lnTo>
                    <a:pt x="4421333" y="0"/>
                  </a:lnTo>
                  <a:lnTo>
                    <a:pt x="4421333" y="354497"/>
                  </a:lnTo>
                  <a:lnTo>
                    <a:pt x="0" y="354497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9525"/>
              <a:ext cx="4421333" cy="36402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00"/>
                </a:lnSpc>
              </a:pPr>
              <a:r>
                <a:rPr lang="en-US" sz="500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Keep meat and poultry refrigerated until ready to use.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08000" y="790995"/>
            <a:ext cx="2984400" cy="240770"/>
            <a:chOff x="0" y="0"/>
            <a:chExt cx="4421333" cy="35669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421333" cy="356697"/>
            </a:xfrm>
            <a:custGeom>
              <a:avLst/>
              <a:gdLst/>
              <a:ahLst/>
              <a:cxnLst/>
              <a:rect r="r" b="b" t="t" l="l"/>
              <a:pathLst>
                <a:path h="356697" w="4421333">
                  <a:moveTo>
                    <a:pt x="0" y="0"/>
                  </a:moveTo>
                  <a:lnTo>
                    <a:pt x="4421333" y="0"/>
                  </a:lnTo>
                  <a:lnTo>
                    <a:pt x="4421333" y="356697"/>
                  </a:lnTo>
                  <a:lnTo>
                    <a:pt x="0" y="356697"/>
                  </a:lnTo>
                  <a:close/>
                </a:path>
              </a:pathLst>
            </a:custGeom>
            <a:solidFill>
              <a:srgbClr val="D6E9E1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9525"/>
              <a:ext cx="4421333" cy="36622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00"/>
                </a:lnSpc>
              </a:pPr>
              <a:r>
                <a:rPr lang="en-US" b="true" sz="500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Use a different plate, cutting board, and utensils</a:t>
              </a:r>
              <a:r>
                <a:rPr lang="en-US" sz="50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for raw meats and for ready-to-eat foods.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08000" y="1031766"/>
            <a:ext cx="2984400" cy="259659"/>
            <a:chOff x="0" y="0"/>
            <a:chExt cx="4421333" cy="38468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421333" cy="384680"/>
            </a:xfrm>
            <a:custGeom>
              <a:avLst/>
              <a:gdLst/>
              <a:ahLst/>
              <a:cxnLst/>
              <a:rect r="r" b="b" t="t" l="l"/>
              <a:pathLst>
                <a:path h="384680" w="4421333">
                  <a:moveTo>
                    <a:pt x="0" y="0"/>
                  </a:moveTo>
                  <a:lnTo>
                    <a:pt x="4421333" y="0"/>
                  </a:lnTo>
                  <a:lnTo>
                    <a:pt x="4421333" y="384680"/>
                  </a:lnTo>
                  <a:lnTo>
                    <a:pt x="0" y="384680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9525"/>
              <a:ext cx="4421333" cy="39420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00"/>
                </a:lnSpc>
              </a:pPr>
              <a:r>
                <a:rPr lang="en-US" sz="500" b="true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Don’t leave food out for more than 2-3 hours.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08000" y="1291425"/>
            <a:ext cx="2984400" cy="429375"/>
            <a:chOff x="0" y="0"/>
            <a:chExt cx="4421333" cy="636112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4421333" cy="636112"/>
            </a:xfrm>
            <a:custGeom>
              <a:avLst/>
              <a:gdLst/>
              <a:ahLst/>
              <a:cxnLst/>
              <a:rect r="r" b="b" t="t" l="l"/>
              <a:pathLst>
                <a:path h="636112" w="4421333">
                  <a:moveTo>
                    <a:pt x="0" y="0"/>
                  </a:moveTo>
                  <a:lnTo>
                    <a:pt x="4421333" y="0"/>
                  </a:lnTo>
                  <a:lnTo>
                    <a:pt x="4421333" y="636112"/>
                  </a:lnTo>
                  <a:lnTo>
                    <a:pt x="0" y="636112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-9525"/>
              <a:ext cx="4421333" cy="64563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00"/>
                </a:lnSpc>
              </a:pPr>
              <a:r>
                <a:rPr lang="en-US" sz="500" b="true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Cook meat to minimum temp. to destroy harmful bacteria:</a:t>
              </a:r>
            </a:p>
            <a:p>
              <a:pPr algn="l">
                <a:lnSpc>
                  <a:spcPts val="700"/>
                </a:lnSpc>
              </a:pPr>
              <a:r>
                <a:rPr lang="en-US" sz="500" b="true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145°F</a:t>
              </a:r>
              <a:r>
                <a:rPr lang="en-US" sz="50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(beef, pork, veal, seafood, and lamb)</a:t>
              </a:r>
            </a:p>
            <a:p>
              <a:pPr algn="l">
                <a:lnSpc>
                  <a:spcPts val="700"/>
                </a:lnSpc>
              </a:pPr>
              <a:r>
                <a:rPr lang="en-US" sz="500" b="true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160°F </a:t>
              </a:r>
              <a:r>
                <a:rPr lang="en-US" sz="50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(ground meats)</a:t>
              </a:r>
            </a:p>
            <a:p>
              <a:pPr algn="l">
                <a:lnSpc>
                  <a:spcPts val="700"/>
                </a:lnSpc>
              </a:pPr>
              <a:r>
                <a:rPr lang="en-US" sz="500" b="true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165°F </a:t>
              </a:r>
              <a:r>
                <a:rPr lang="en-US" sz="500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(poultry)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82880" y="162435"/>
            <a:ext cx="2834640" cy="233505"/>
            <a:chOff x="0" y="0"/>
            <a:chExt cx="4199467" cy="3459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199467" cy="345934"/>
            </a:xfrm>
            <a:custGeom>
              <a:avLst/>
              <a:gdLst/>
              <a:ahLst/>
              <a:cxnLst/>
              <a:rect r="r" b="b" t="t" l="l"/>
              <a:pathLst>
                <a:path h="345934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345934"/>
                  </a:lnTo>
                  <a:lnTo>
                    <a:pt x="0" y="345934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4199467" cy="3554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1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08000" y="395940"/>
            <a:ext cx="1492200" cy="518460"/>
            <a:chOff x="0" y="0"/>
            <a:chExt cx="2210667" cy="768088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210667" cy="768088"/>
            </a:xfrm>
            <a:custGeom>
              <a:avLst/>
              <a:gdLst/>
              <a:ahLst/>
              <a:cxnLst/>
              <a:rect r="r" b="b" t="t" l="l"/>
              <a:pathLst>
                <a:path h="768088" w="2210667">
                  <a:moveTo>
                    <a:pt x="0" y="0"/>
                  </a:moveTo>
                  <a:lnTo>
                    <a:pt x="2210667" y="0"/>
                  </a:lnTo>
                  <a:lnTo>
                    <a:pt x="2210667" y="768088"/>
                  </a:lnTo>
                  <a:lnTo>
                    <a:pt x="0" y="768088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2210667" cy="7776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56"/>
                </a:lnSpc>
              </a:pPr>
              <a:r>
                <a:rPr lang="en-US" sz="540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① </a:t>
              </a:r>
              <a:r>
                <a:rPr lang="en-US" sz="540" b="true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Designate a “safe-place” for your belongings before you start working.</a:t>
              </a:r>
              <a:r>
                <a:rPr lang="en-US" sz="540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Choose a place away from care activities.</a:t>
              </a: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182880" y="88950"/>
            <a:ext cx="2724299" cy="269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20"/>
              </a:lnSpc>
              <a:spcBef>
                <a:spcPct val="0"/>
              </a:spcBef>
            </a:pPr>
            <a:r>
              <a:rPr lang="en-US" b="true" sz="800">
                <a:solidFill>
                  <a:srgbClr val="2E51A3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How to Keep Your Personal Belongings Clean in a Home Health Setting</a:t>
            </a:r>
          </a:p>
        </p:txBody>
      </p:sp>
      <p:grpSp>
        <p:nvGrpSpPr>
          <p:cNvPr name="Group 9" id="9"/>
          <p:cNvGrpSpPr/>
          <p:nvPr/>
        </p:nvGrpSpPr>
        <p:grpSpPr>
          <a:xfrm rot="0">
            <a:off x="108000" y="1203959"/>
            <a:ext cx="1492200" cy="492761"/>
            <a:chOff x="0" y="0"/>
            <a:chExt cx="2210667" cy="730016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210667" cy="730016"/>
            </a:xfrm>
            <a:custGeom>
              <a:avLst/>
              <a:gdLst/>
              <a:ahLst/>
              <a:cxnLst/>
              <a:rect r="r" b="b" t="t" l="l"/>
              <a:pathLst>
                <a:path h="730016" w="2210667">
                  <a:moveTo>
                    <a:pt x="0" y="0"/>
                  </a:moveTo>
                  <a:lnTo>
                    <a:pt x="2210667" y="0"/>
                  </a:lnTo>
                  <a:lnTo>
                    <a:pt x="2210667" y="730016"/>
                  </a:lnTo>
                  <a:lnTo>
                    <a:pt x="0" y="730016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9525"/>
              <a:ext cx="2210667" cy="73954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56"/>
                </a:lnSpc>
              </a:pPr>
              <a:r>
                <a:rPr lang="en-US" sz="540" b="true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③ If you want to access to your items,</a:t>
              </a:r>
              <a:r>
                <a:rPr lang="en-US" sz="540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wash your hands or use hand sanitizer before accessing your bag.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108000" y="839712"/>
            <a:ext cx="1492200" cy="431887"/>
            <a:chOff x="0" y="0"/>
            <a:chExt cx="2210667" cy="639833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210667" cy="639833"/>
            </a:xfrm>
            <a:custGeom>
              <a:avLst/>
              <a:gdLst/>
              <a:ahLst/>
              <a:cxnLst/>
              <a:rect r="r" b="b" t="t" l="l"/>
              <a:pathLst>
                <a:path h="639833" w="2210667">
                  <a:moveTo>
                    <a:pt x="0" y="0"/>
                  </a:moveTo>
                  <a:lnTo>
                    <a:pt x="2210667" y="0"/>
                  </a:lnTo>
                  <a:lnTo>
                    <a:pt x="2210667" y="639833"/>
                  </a:lnTo>
                  <a:lnTo>
                    <a:pt x="0" y="639833"/>
                  </a:lnTo>
                  <a:close/>
                </a:path>
              </a:pathLst>
            </a:custGeom>
            <a:solidFill>
              <a:srgbClr val="D6E9E1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9525"/>
              <a:ext cx="2210667" cy="6493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56"/>
                </a:lnSpc>
              </a:pPr>
              <a:r>
                <a:rPr lang="en-US" sz="540" b="true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② </a:t>
              </a:r>
              <a:r>
                <a:rPr lang="en-US" sz="540" b="true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Disinfect the surface(s) in the “safe-place”</a:t>
              </a:r>
              <a:r>
                <a:rPr lang="en-US" sz="540">
                  <a:solidFill>
                    <a:srgbClr val="005595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</a:t>
              </a:r>
              <a:r>
                <a:rPr lang="en-US" sz="540">
                  <a:solidFill>
                    <a:srgbClr val="005595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pri</a:t>
              </a:r>
              <a:r>
                <a:rPr lang="en-US" sz="540">
                  <a:solidFill>
                    <a:srgbClr val="005595"/>
                  </a:solidFill>
                  <a:latin typeface="Canva Sans"/>
                  <a:ea typeface="Canva Sans"/>
                  <a:cs typeface="Canva Sans"/>
                  <a:sym typeface="Canva Sans"/>
                </a:rPr>
                <a:t>or </a:t>
              </a:r>
              <a:r>
                <a:rPr lang="en-US" sz="540">
                  <a:solidFill>
                    <a:srgbClr val="005595"/>
                  </a:solidFill>
                  <a:latin typeface="Canva Sans"/>
                  <a:ea typeface="Canva Sans"/>
                  <a:cs typeface="Canva Sans"/>
                  <a:sym typeface="Canva Sans"/>
                </a:rPr>
                <a:t>to placing </a:t>
              </a:r>
              <a:r>
                <a:rPr lang="en-US" sz="540">
                  <a:solidFill>
                    <a:srgbClr val="005595"/>
                  </a:solidFill>
                  <a:latin typeface="Canva Sans"/>
                  <a:ea typeface="Canva Sans"/>
                  <a:cs typeface="Canva Sans"/>
                  <a:sym typeface="Canva Sans"/>
                </a:rPr>
                <a:t>your belongings using</a:t>
              </a:r>
              <a:r>
                <a:rPr lang="en-US" sz="540">
                  <a:solidFill>
                    <a:srgbClr val="005595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a disinfectant.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600200" y="395940"/>
            <a:ext cx="1492200" cy="518460"/>
            <a:chOff x="0" y="0"/>
            <a:chExt cx="2210667" cy="768088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210667" cy="768088"/>
            </a:xfrm>
            <a:custGeom>
              <a:avLst/>
              <a:gdLst/>
              <a:ahLst/>
              <a:cxnLst/>
              <a:rect r="r" b="b" t="t" l="l"/>
              <a:pathLst>
                <a:path h="768088" w="2210667">
                  <a:moveTo>
                    <a:pt x="0" y="0"/>
                  </a:moveTo>
                  <a:lnTo>
                    <a:pt x="2210667" y="0"/>
                  </a:lnTo>
                  <a:lnTo>
                    <a:pt x="2210667" y="768088"/>
                  </a:lnTo>
                  <a:lnTo>
                    <a:pt x="0" y="768088"/>
                  </a:lnTo>
                  <a:close/>
                </a:path>
              </a:pathLst>
            </a:custGeom>
            <a:solidFill>
              <a:srgbClr val="D6E9E1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9525"/>
              <a:ext cx="2210667" cy="77761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56"/>
                </a:lnSpc>
              </a:pPr>
              <a:r>
                <a:rPr lang="en-US" sz="540" b="true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④ </a:t>
              </a:r>
              <a:r>
                <a:rPr lang="en-US" sz="540" b="true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Disinfect your belongings before returning them to your bag</a:t>
              </a:r>
              <a:r>
                <a:rPr lang="en-US" sz="540">
                  <a:solidFill>
                    <a:srgbClr val="005595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so the “safe-place” does not get contaminated. </a:t>
              </a: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1600200" y="839712"/>
            <a:ext cx="1492200" cy="431887"/>
            <a:chOff x="0" y="0"/>
            <a:chExt cx="2210667" cy="639833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2210667" cy="639833"/>
            </a:xfrm>
            <a:custGeom>
              <a:avLst/>
              <a:gdLst/>
              <a:ahLst/>
              <a:cxnLst/>
              <a:rect r="r" b="b" t="t" l="l"/>
              <a:pathLst>
                <a:path h="639833" w="2210667">
                  <a:moveTo>
                    <a:pt x="0" y="0"/>
                  </a:moveTo>
                  <a:lnTo>
                    <a:pt x="2210667" y="0"/>
                  </a:lnTo>
                  <a:lnTo>
                    <a:pt x="2210667" y="639833"/>
                  </a:lnTo>
                  <a:lnTo>
                    <a:pt x="0" y="639833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9525"/>
              <a:ext cx="2210667" cy="6493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756"/>
                </a:lnSpc>
              </a:pPr>
              <a:r>
                <a:rPr lang="en-US" sz="540" b="true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⑤ W</a:t>
              </a:r>
              <a:r>
                <a:rPr lang="en-US" sz="540" b="true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hen you are ready to leave, disinfect your belongings </a:t>
              </a:r>
              <a:r>
                <a:rPr lang="en-US" sz="540">
                  <a:solidFill>
                    <a:srgbClr val="FFFFFF"/>
                  </a:solidFill>
                  <a:latin typeface="Canva Sans"/>
                  <a:ea typeface="Canva Sans"/>
                  <a:cs typeface="Canva Sans"/>
                  <a:sym typeface="Canva Sans"/>
                </a:rPr>
                <a:t>with disinfectants.</a:t>
              </a: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1600200" y="1266728"/>
            <a:ext cx="1492200" cy="429992"/>
            <a:chOff x="0" y="0"/>
            <a:chExt cx="2210667" cy="637025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2210667" cy="637025"/>
            </a:xfrm>
            <a:custGeom>
              <a:avLst/>
              <a:gdLst/>
              <a:ahLst/>
              <a:cxnLst/>
              <a:rect r="r" b="b" t="t" l="l"/>
              <a:pathLst>
                <a:path h="637025" w="2210667">
                  <a:moveTo>
                    <a:pt x="0" y="0"/>
                  </a:moveTo>
                  <a:lnTo>
                    <a:pt x="2210667" y="0"/>
                  </a:lnTo>
                  <a:lnTo>
                    <a:pt x="2210667" y="637025"/>
                  </a:lnTo>
                  <a:lnTo>
                    <a:pt x="0" y="637025"/>
                  </a:lnTo>
                  <a:close/>
                </a:path>
              </a:pathLst>
            </a:custGeom>
            <a:solidFill>
              <a:srgbClr val="FFF8C8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-9525"/>
              <a:ext cx="2210667" cy="6465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42"/>
                </a:lnSpc>
              </a:pPr>
              <a:r>
                <a:rPr lang="en-US" b="true" sz="530" u="sng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Why is this important?</a:t>
              </a:r>
            </a:p>
            <a:p>
              <a:pPr algn="l">
                <a:lnSpc>
                  <a:spcPts val="742"/>
                </a:lnSpc>
              </a:pPr>
              <a:r>
                <a:rPr lang="en-US" sz="530">
                  <a:solidFill>
                    <a:srgbClr val="005595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Properly storing &amp; sanitizing your personal items prevents germs from being </a:t>
              </a:r>
            </a:p>
            <a:p>
              <a:pPr algn="l">
                <a:lnSpc>
                  <a:spcPts val="742"/>
                </a:lnSpc>
              </a:pPr>
              <a:r>
                <a:rPr lang="en-US" sz="530">
                  <a:solidFill>
                    <a:srgbClr val="005595"/>
                  </a:solidFill>
                  <a:latin typeface="Canva Sans"/>
                  <a:ea typeface="Canva Sans"/>
                  <a:cs typeface="Canva Sans"/>
                  <a:sym typeface="Canva Sans"/>
                </a:rPr>
                <a:t>brought in and out of the workplace.</a:t>
              </a: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2871371" y="1483310"/>
            <a:ext cx="221029" cy="213410"/>
            <a:chOff x="0" y="0"/>
            <a:chExt cx="327450" cy="316163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6" id="26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82880" y="162435"/>
            <a:ext cx="2834640" cy="233505"/>
            <a:chOff x="0" y="0"/>
            <a:chExt cx="4199467" cy="3459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199467" cy="345934"/>
            </a:xfrm>
            <a:custGeom>
              <a:avLst/>
              <a:gdLst/>
              <a:ahLst/>
              <a:cxnLst/>
              <a:rect r="r" b="b" t="t" l="l"/>
              <a:pathLst>
                <a:path h="345934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345934"/>
                  </a:lnTo>
                  <a:lnTo>
                    <a:pt x="0" y="345934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4199467" cy="3554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1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5" id="5"/>
          <p:cNvSpPr txBox="true"/>
          <p:nvPr/>
        </p:nvSpPr>
        <p:spPr>
          <a:xfrm rot="0">
            <a:off x="366324" y="170603"/>
            <a:ext cx="2467751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**LHD Customization**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182880" y="475399"/>
            <a:ext cx="2834640" cy="12179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Insert your Local Health Department information here:</a:t>
            </a:r>
          </a:p>
          <a:p>
            <a:pPr algn="l">
              <a:lnSpc>
                <a:spcPts val="1120"/>
              </a:lnSpc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</a:p>
          <a:p>
            <a:pPr algn="l" marL="172721" indent="-86360" lvl="1">
              <a:lnSpc>
                <a:spcPts val="1120"/>
              </a:lnSpc>
              <a:buFont typeface="Arial"/>
              <a:buChar char="•"/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Logo</a:t>
            </a:r>
          </a:p>
          <a:p>
            <a:pPr algn="l" marL="172721" indent="-86360" lvl="1">
              <a:lnSpc>
                <a:spcPts val="1120"/>
              </a:lnSpc>
              <a:buFont typeface="Arial"/>
              <a:buChar char="•"/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Contact info</a:t>
            </a:r>
          </a:p>
          <a:p>
            <a:pPr algn="l" marL="172721" indent="-86360" lvl="1">
              <a:lnSpc>
                <a:spcPts val="1120"/>
              </a:lnSpc>
              <a:buFont typeface="Arial"/>
              <a:buChar char="•"/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Reporting instructions</a:t>
            </a:r>
          </a:p>
          <a:p>
            <a:pPr algn="l" marL="172721" indent="-86360" lvl="1">
              <a:lnSpc>
                <a:spcPts val="1120"/>
              </a:lnSpc>
              <a:buFont typeface="Arial"/>
              <a:buChar char="•"/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Local outbreak policies</a:t>
            </a:r>
          </a:p>
          <a:p>
            <a:pPr algn="l" marL="172721" indent="-86360" lvl="1">
              <a:lnSpc>
                <a:spcPts val="1120"/>
              </a:lnSpc>
              <a:buFont typeface="Arial"/>
              <a:buChar char="•"/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Include QR codes or links to online resources, videos, or interactive checklists if applicable.</a:t>
            </a:r>
          </a:p>
          <a:p>
            <a:pPr algn="ctr">
              <a:lnSpc>
                <a:spcPts val="1120"/>
              </a:lnSpc>
              <a:spcBef>
                <a:spcPct val="0"/>
              </a:spcBef>
            </a:pPr>
            <a:r>
              <a:rPr lang="en-US" sz="8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8C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82880" y="162435"/>
            <a:ext cx="2834640" cy="233505"/>
            <a:chOff x="0" y="0"/>
            <a:chExt cx="4199467" cy="3459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199467" cy="345934"/>
            </a:xfrm>
            <a:custGeom>
              <a:avLst/>
              <a:gdLst/>
              <a:ahLst/>
              <a:cxnLst/>
              <a:rect r="r" b="b" t="t" l="l"/>
              <a:pathLst>
                <a:path h="345934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345934"/>
                  </a:lnTo>
                  <a:lnTo>
                    <a:pt x="0" y="345934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4199467" cy="3554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1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792786" y="1041540"/>
            <a:ext cx="1614828" cy="604380"/>
          </a:xfrm>
          <a:custGeom>
            <a:avLst/>
            <a:gdLst/>
            <a:ahLst/>
            <a:cxnLst/>
            <a:rect r="r" b="b" t="t" l="l"/>
            <a:pathLst>
              <a:path h="604380" w="1614828">
                <a:moveTo>
                  <a:pt x="0" y="0"/>
                </a:moveTo>
                <a:lnTo>
                  <a:pt x="1614828" y="0"/>
                </a:lnTo>
                <a:lnTo>
                  <a:pt x="1614828" y="604380"/>
                </a:lnTo>
                <a:lnTo>
                  <a:pt x="0" y="60438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366324" y="170603"/>
            <a:ext cx="2467751" cy="1981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79"/>
              </a:lnSpc>
              <a:spcBef>
                <a:spcPct val="0"/>
              </a:spcBef>
            </a:pPr>
            <a:r>
              <a:rPr lang="en-US" b="true" sz="120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Acknowledgements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182880" y="530228"/>
            <a:ext cx="2834640" cy="34734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80"/>
              </a:lnSpc>
              <a:spcBef>
                <a:spcPct val="0"/>
              </a:spcBef>
            </a:pPr>
            <a:r>
              <a:rPr lang="en-US" sz="7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Pocket cards were adapted by the National Association of County and City Health Officials and [LHD] with permission from the Oregon Department of Health Project Firstline Team.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82880" y="182880"/>
            <a:ext cx="2834640" cy="14122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59"/>
              </a:lnSpc>
            </a:pPr>
            <a:r>
              <a:rPr lang="en-US" sz="3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Update Policies and Procedures</a:t>
            </a:r>
          </a:p>
          <a:p>
            <a:pPr algn="l" marL="86360" indent="-43180" lvl="1">
              <a:lnSpc>
                <a:spcPts val="559"/>
              </a:lnSpc>
              <a:buFont typeface="Arial"/>
              <a:buChar char="•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Ensure all IPC guidance aligns with your local, state, and federal protocols.</a:t>
            </a:r>
          </a:p>
          <a:p>
            <a:pPr algn="l" marL="86360" indent="-43180" lvl="1">
              <a:lnSpc>
                <a:spcPts val="559"/>
              </a:lnSpc>
              <a:buFont typeface="Arial"/>
              <a:buChar char="•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Replace placeholder procedures with your health department’s official steps for: </a:t>
            </a:r>
          </a:p>
          <a:p>
            <a:pPr algn="l" marL="172720" indent="-57573" lvl="2">
              <a:lnSpc>
                <a:spcPts val="559"/>
              </a:lnSpc>
              <a:buFont typeface="Arial"/>
              <a:buChar char="⚬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Exposure reporting</a:t>
            </a:r>
          </a:p>
          <a:p>
            <a:pPr algn="l" marL="172720" indent="-57573" lvl="2">
              <a:lnSpc>
                <a:spcPts val="559"/>
              </a:lnSpc>
              <a:buFont typeface="Arial"/>
              <a:buChar char="⚬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PPE use and disposal</a:t>
            </a:r>
          </a:p>
          <a:p>
            <a:pPr algn="l" marL="172720" indent="-57573" lvl="2">
              <a:lnSpc>
                <a:spcPts val="559"/>
              </a:lnSpc>
              <a:buFont typeface="Arial"/>
              <a:buChar char="⚬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Cleaning and disinfection workflows</a:t>
            </a:r>
          </a:p>
          <a:p>
            <a:pPr algn="l">
              <a:lnSpc>
                <a:spcPts val="559"/>
              </a:lnSpc>
            </a:pPr>
          </a:p>
          <a:p>
            <a:pPr algn="l">
              <a:lnSpc>
                <a:spcPts val="559"/>
              </a:lnSpc>
            </a:pPr>
            <a:r>
              <a:rPr lang="en-US" sz="3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Include Cultural and Linguistic Adaptations</a:t>
            </a:r>
          </a:p>
          <a:p>
            <a:pPr algn="l" marL="86360" indent="-43180" lvl="1">
              <a:lnSpc>
                <a:spcPts val="559"/>
              </a:lnSpc>
              <a:buFont typeface="Arial"/>
              <a:buChar char="•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Translate content into the primary languages of your staff or clients.</a:t>
            </a:r>
          </a:p>
          <a:p>
            <a:pPr algn="l" marL="86360" indent="-43180" lvl="1">
              <a:lnSpc>
                <a:spcPts val="559"/>
              </a:lnSpc>
              <a:buFont typeface="Arial"/>
              <a:buChar char="•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Consider adding visuals that reflect cultural diversity or different care environments</a:t>
            </a:r>
          </a:p>
          <a:p>
            <a:pPr algn="l">
              <a:lnSpc>
                <a:spcPts val="559"/>
              </a:lnSpc>
            </a:pPr>
          </a:p>
          <a:p>
            <a:pPr algn="l">
              <a:lnSpc>
                <a:spcPts val="559"/>
              </a:lnSpc>
            </a:pPr>
            <a:r>
              <a:rPr lang="en-US" sz="3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Review and Test</a:t>
            </a:r>
          </a:p>
          <a:p>
            <a:pPr algn="l" marL="86360" indent="-43180" lvl="1">
              <a:lnSpc>
                <a:spcPts val="559"/>
              </a:lnSpc>
              <a:buFont typeface="Arial"/>
              <a:buChar char="•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Have supervisors or frontline staff review the adapted pocket cards for clarity and relevance.</a:t>
            </a:r>
          </a:p>
          <a:p>
            <a:pPr algn="l" marL="86360" indent="-43180" lvl="1">
              <a:lnSpc>
                <a:spcPts val="559"/>
              </a:lnSpc>
              <a:buFont typeface="Arial"/>
              <a:buChar char="•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Conduct a quick field test to ensure the pocket cards are practical and easy to use during daily tasks</a:t>
            </a:r>
          </a:p>
          <a:p>
            <a:pPr algn="l">
              <a:lnSpc>
                <a:spcPts val="559"/>
              </a:lnSpc>
            </a:pPr>
          </a:p>
          <a:p>
            <a:pPr algn="l">
              <a:lnSpc>
                <a:spcPts val="559"/>
              </a:lnSpc>
            </a:pPr>
            <a:r>
              <a:rPr lang="en-US" sz="399" b="true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Update Regularly</a:t>
            </a:r>
          </a:p>
          <a:p>
            <a:pPr algn="l" marL="86360" indent="-43180" lvl="1">
              <a:lnSpc>
                <a:spcPts val="559"/>
              </a:lnSpc>
              <a:buFont typeface="Arial"/>
              <a:buChar char="•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Establish a schedule to review and update the pocket cards as guidance, policies, or staffing changes occur.</a:t>
            </a:r>
          </a:p>
          <a:p>
            <a:pPr algn="l" marL="86360" indent="-43180" lvl="1">
              <a:lnSpc>
                <a:spcPts val="559"/>
              </a:lnSpc>
              <a:buFont typeface="Arial"/>
              <a:buChar char="•"/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Incorporate staff feedback to continuously improve usability.</a:t>
            </a:r>
          </a:p>
          <a:p>
            <a:pPr algn="l">
              <a:lnSpc>
                <a:spcPts val="559"/>
              </a:lnSpc>
            </a:pPr>
            <a:r>
              <a:rPr lang="en-US" sz="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</a:p>
          <a:p>
            <a:pPr algn="l">
              <a:lnSpc>
                <a:spcPts val="559"/>
              </a:lnSpc>
            </a:pPr>
          </a:p>
          <a:p>
            <a:pPr algn="l">
              <a:lnSpc>
                <a:spcPts val="559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3200400" cy="1828800"/>
          </a:xfrm>
          <a:custGeom>
            <a:avLst/>
            <a:gdLst/>
            <a:ahLst/>
            <a:cxnLst/>
            <a:rect r="r" b="b" t="t" l="l"/>
            <a:pathLst>
              <a:path h="1828800" w="3200400">
                <a:moveTo>
                  <a:pt x="0" y="0"/>
                </a:moveTo>
                <a:lnTo>
                  <a:pt x="3200400" y="0"/>
                </a:lnTo>
                <a:lnTo>
                  <a:pt x="3200400" y="1828800"/>
                </a:lnTo>
                <a:lnTo>
                  <a:pt x="0" y="18288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366324" y="301281"/>
            <a:ext cx="2467751" cy="287940"/>
            <a:chOff x="0" y="0"/>
            <a:chExt cx="3655928" cy="426578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3655928" cy="426578"/>
            </a:xfrm>
            <a:custGeom>
              <a:avLst/>
              <a:gdLst/>
              <a:ahLst/>
              <a:cxnLst/>
              <a:rect r="r" b="b" t="t" l="l"/>
              <a:pathLst>
                <a:path h="426578" w="3655928">
                  <a:moveTo>
                    <a:pt x="0" y="0"/>
                  </a:moveTo>
                  <a:lnTo>
                    <a:pt x="3655928" y="0"/>
                  </a:lnTo>
                  <a:lnTo>
                    <a:pt x="3655928" y="426578"/>
                  </a:lnTo>
                  <a:lnTo>
                    <a:pt x="0" y="426578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9525"/>
              <a:ext cx="3655928" cy="43610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1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559600" y="630455"/>
            <a:ext cx="1274475" cy="737992"/>
            <a:chOff x="0" y="0"/>
            <a:chExt cx="1888111" cy="1093322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1888111" cy="1093322"/>
            </a:xfrm>
            <a:custGeom>
              <a:avLst/>
              <a:gdLst/>
              <a:ahLst/>
              <a:cxnLst/>
              <a:rect r="r" b="b" t="t" l="l"/>
              <a:pathLst>
                <a:path h="1093322" w="1888111">
                  <a:moveTo>
                    <a:pt x="0" y="0"/>
                  </a:moveTo>
                  <a:lnTo>
                    <a:pt x="1888111" y="0"/>
                  </a:lnTo>
                  <a:lnTo>
                    <a:pt x="1888111" y="1093322"/>
                  </a:lnTo>
                  <a:lnTo>
                    <a:pt x="0" y="1093322"/>
                  </a:lnTo>
                  <a:close/>
                </a:path>
              </a:pathLst>
            </a:custGeom>
            <a:solidFill>
              <a:srgbClr val="FFFFFF"/>
            </a:solidFill>
            <a:ln w="28575" cap="sq">
              <a:solidFill>
                <a:srgbClr val="005595"/>
              </a:solidFill>
              <a:prstDash val="solid"/>
              <a:miter/>
            </a:ln>
          </p:spPr>
        </p:sp>
        <p:sp>
          <p:nvSpPr>
            <p:cNvPr name="TextBox 8" id="8"/>
            <p:cNvSpPr txBox="true"/>
            <p:nvPr/>
          </p:nvSpPr>
          <p:spPr>
            <a:xfrm>
              <a:off x="0" y="0"/>
              <a:ext cx="1888111" cy="109332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55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If found, please return to:</a:t>
              </a:r>
            </a:p>
            <a:p>
              <a:pPr algn="ctr">
                <a:lnSpc>
                  <a:spcPts val="559"/>
                </a:lnSpc>
              </a:pPr>
            </a:p>
            <a:p>
              <a:pPr algn="l">
                <a:lnSpc>
                  <a:spcPts val="55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Name:</a:t>
              </a:r>
            </a:p>
            <a:p>
              <a:pPr algn="l">
                <a:lnSpc>
                  <a:spcPts val="559"/>
                </a:lnSpc>
              </a:pPr>
            </a:p>
            <a:p>
              <a:pPr algn="l">
                <a:lnSpc>
                  <a:spcPts val="55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Phone:</a:t>
              </a:r>
            </a:p>
            <a:p>
              <a:pPr algn="l">
                <a:lnSpc>
                  <a:spcPts val="559"/>
                </a:lnSpc>
              </a:pPr>
            </a:p>
            <a:p>
              <a:pPr algn="l">
                <a:lnSpc>
                  <a:spcPts val="55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Address:</a:t>
              </a:r>
            </a:p>
            <a:p>
              <a:pPr algn="l">
                <a:lnSpc>
                  <a:spcPts val="699"/>
                </a:lnSpc>
              </a:pPr>
            </a:p>
          </p:txBody>
        </p:sp>
      </p:grpSp>
      <p:sp>
        <p:nvSpPr>
          <p:cNvPr name="Freeform 9" id="9"/>
          <p:cNvSpPr/>
          <p:nvPr/>
        </p:nvSpPr>
        <p:spPr>
          <a:xfrm flipH="false" flipV="false" rot="0">
            <a:off x="366324" y="1368447"/>
            <a:ext cx="412480" cy="184300"/>
          </a:xfrm>
          <a:custGeom>
            <a:avLst/>
            <a:gdLst/>
            <a:ahLst/>
            <a:cxnLst/>
            <a:rect r="r" b="b" t="t" l="l"/>
            <a:pathLst>
              <a:path h="184300" w="412480">
                <a:moveTo>
                  <a:pt x="0" y="0"/>
                </a:moveTo>
                <a:lnTo>
                  <a:pt x="412481" y="0"/>
                </a:lnTo>
                <a:lnTo>
                  <a:pt x="412481" y="184300"/>
                </a:lnTo>
                <a:lnTo>
                  <a:pt x="0" y="1843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366324" y="630455"/>
            <a:ext cx="1067896" cy="737992"/>
          </a:xfrm>
          <a:custGeom>
            <a:avLst/>
            <a:gdLst/>
            <a:ahLst/>
            <a:cxnLst/>
            <a:rect r="r" b="b" t="t" l="l"/>
            <a:pathLst>
              <a:path h="737992" w="1067896">
                <a:moveTo>
                  <a:pt x="0" y="0"/>
                </a:moveTo>
                <a:lnTo>
                  <a:pt x="1067896" y="0"/>
                </a:lnTo>
                <a:lnTo>
                  <a:pt x="1067896" y="737992"/>
                </a:lnTo>
                <a:lnTo>
                  <a:pt x="0" y="73799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737343" y="328411"/>
            <a:ext cx="1725713" cy="2603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60"/>
              </a:lnSpc>
            </a:pPr>
            <a:r>
              <a:rPr lang="en-US" b="true" sz="900" i="true" u="sng">
                <a:solidFill>
                  <a:srgbClr val="FFFFFF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Infection Control Pocket Cards</a:t>
            </a:r>
          </a:p>
          <a:p>
            <a:pPr algn="ctr">
              <a:lnSpc>
                <a:spcPts val="840"/>
              </a:lnSpc>
            </a:pPr>
            <a:r>
              <a:rPr lang="en-US" sz="600" i="true">
                <a:solidFill>
                  <a:srgbClr val="FFFFFF"/>
                </a:solidFill>
                <a:latin typeface="Canva Sans Italics"/>
                <a:ea typeface="Canva Sans Italics"/>
                <a:cs typeface="Canva Sans Italics"/>
                <a:sym typeface="Canva Sans Italics"/>
              </a:rPr>
              <a:t>for Home Health Workers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95384" y="1415089"/>
            <a:ext cx="927970" cy="81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"/>
              </a:lnSpc>
              <a:spcBef>
                <a:spcPct val="0"/>
              </a:spcBef>
            </a:pPr>
            <a:r>
              <a:rPr lang="en-US" sz="5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(Insert LHD Contact Info Here)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139933" y="1415089"/>
            <a:ext cx="694142" cy="81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"/>
              </a:lnSpc>
              <a:spcBef>
                <a:spcPct val="0"/>
              </a:spcBef>
            </a:pPr>
            <a:r>
              <a:rPr lang="en-US" sz="5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(Insert LHD Logo Here)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82880" y="480229"/>
            <a:ext cx="2834640" cy="226394"/>
            <a:chOff x="0" y="0"/>
            <a:chExt cx="4199467" cy="335399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199467" cy="335399"/>
            </a:xfrm>
            <a:custGeom>
              <a:avLst/>
              <a:gdLst/>
              <a:ahLst/>
              <a:cxnLst/>
              <a:rect r="r" b="b" t="t" l="l"/>
              <a:pathLst>
                <a:path h="335399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335399"/>
                  </a:lnTo>
                  <a:lnTo>
                    <a:pt x="0" y="335399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4199467" cy="3449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79"/>
                </a:lnSpc>
              </a:pPr>
              <a:r>
                <a:rPr lang="en-US" b="true" sz="699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                                     ...through touch...                                        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82880" y="754899"/>
            <a:ext cx="2834640" cy="216041"/>
            <a:chOff x="0" y="0"/>
            <a:chExt cx="4199467" cy="32006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199467" cy="320060"/>
            </a:xfrm>
            <a:custGeom>
              <a:avLst/>
              <a:gdLst/>
              <a:ahLst/>
              <a:cxnLst/>
              <a:rect r="r" b="b" t="t" l="l"/>
              <a:pathLst>
                <a:path h="320060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320060"/>
                  </a:lnTo>
                  <a:lnTo>
                    <a:pt x="0" y="320060"/>
                  </a:lnTo>
                  <a:close/>
                </a:path>
              </a:pathLst>
            </a:custGeom>
            <a:solidFill>
              <a:srgbClr val="D6E9E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4199467" cy="3295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79"/>
                </a:lnSpc>
              </a:pPr>
              <a:r>
                <a:rPr lang="en-US" b="true" sz="6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        2                     ...whenever we breathe in and out...                                   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82880" y="1161096"/>
            <a:ext cx="2834640" cy="338235"/>
            <a:chOff x="0" y="0"/>
            <a:chExt cx="4199467" cy="50109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4199467" cy="501090"/>
            </a:xfrm>
            <a:custGeom>
              <a:avLst/>
              <a:gdLst/>
              <a:ahLst/>
              <a:cxnLst/>
              <a:rect r="r" b="b" t="t" l="l"/>
              <a:pathLst>
                <a:path h="501090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501090"/>
                  </a:lnTo>
                  <a:lnTo>
                    <a:pt x="0" y="501090"/>
                  </a:lnTo>
                  <a:close/>
                </a:path>
              </a:pathLst>
            </a:custGeom>
            <a:solidFill>
              <a:srgbClr val="D6E9E1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9525"/>
              <a:ext cx="4199467" cy="51061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79"/>
                </a:lnSpc>
              </a:pPr>
              <a:r>
                <a:rPr lang="en-US" b="true" sz="6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4               ...and from clinical tasks that bypass the body’s defenses (i.e- needlesticks).</a:t>
              </a:r>
              <a:r>
                <a:rPr lang="en-US" b="true" sz="699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                   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82880" y="970939"/>
            <a:ext cx="2834640" cy="226394"/>
            <a:chOff x="0" y="0"/>
            <a:chExt cx="4199467" cy="335399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4199467" cy="335399"/>
            </a:xfrm>
            <a:custGeom>
              <a:avLst/>
              <a:gdLst/>
              <a:ahLst/>
              <a:cxnLst/>
              <a:rect r="r" b="b" t="t" l="l"/>
              <a:pathLst>
                <a:path h="335399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335399"/>
                  </a:lnTo>
                  <a:lnTo>
                    <a:pt x="0" y="335399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9525"/>
              <a:ext cx="4199467" cy="3449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79"/>
                </a:lnSpc>
              </a:pPr>
              <a:r>
                <a:rPr lang="en-US" b="true" sz="699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3                                    ...through touch...                                        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82880" y="169819"/>
            <a:ext cx="2834640" cy="310411"/>
            <a:chOff x="0" y="0"/>
            <a:chExt cx="4199467" cy="459868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4199467" cy="459868"/>
            </a:xfrm>
            <a:custGeom>
              <a:avLst/>
              <a:gdLst/>
              <a:ahLst/>
              <a:cxnLst/>
              <a:rect r="r" b="b" t="t" l="l"/>
              <a:pathLst>
                <a:path h="459868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459868"/>
                  </a:lnTo>
                  <a:lnTo>
                    <a:pt x="0" y="459868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6" id="16"/>
            <p:cNvSpPr txBox="true"/>
            <p:nvPr/>
          </p:nvSpPr>
          <p:spPr>
            <a:xfrm>
              <a:off x="0" y="-19050"/>
              <a:ext cx="4199467" cy="47891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>
                <a:lnSpc>
                  <a:spcPts val="1679"/>
                </a:lnSpc>
              </a:pPr>
              <a:r>
                <a:rPr lang="en-US" sz="1199" b="true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Four Ways Germs Can Spread...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82880" y="1462875"/>
            <a:ext cx="2834640" cy="257925"/>
            <a:chOff x="0" y="0"/>
            <a:chExt cx="4199467" cy="382112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4199467" cy="382112"/>
            </a:xfrm>
            <a:custGeom>
              <a:avLst/>
              <a:gdLst/>
              <a:ahLst/>
              <a:cxnLst/>
              <a:rect r="r" b="b" t="t" l="l"/>
              <a:pathLst>
                <a:path h="382112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382112"/>
                  </a:lnTo>
                  <a:lnTo>
                    <a:pt x="0" y="382112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0" y="0"/>
              <a:ext cx="4199467" cy="382112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just">
                <a:lnSpc>
                  <a:spcPts val="699"/>
                </a:lnSpc>
              </a:pPr>
              <a:r>
                <a:rPr lang="en-US" b="true" sz="4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Take action! </a:t>
              </a:r>
              <a:r>
                <a:rPr lang="en-US" sz="4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Our pocket cards have the numbers above that correspond to infection control actions you can perform to prevent germs from spreading!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1791804" y="182880"/>
            <a:ext cx="1225716" cy="1463040"/>
          </a:xfrm>
          <a:custGeom>
            <a:avLst/>
            <a:gdLst/>
            <a:ahLst/>
            <a:cxnLst/>
            <a:rect r="r" b="b" t="t" l="l"/>
            <a:pathLst>
              <a:path h="1463040" w="1225716">
                <a:moveTo>
                  <a:pt x="0" y="0"/>
                </a:moveTo>
                <a:lnTo>
                  <a:pt x="1225716" y="0"/>
                </a:lnTo>
                <a:lnTo>
                  <a:pt x="1225716" y="1463040"/>
                </a:lnTo>
                <a:lnTo>
                  <a:pt x="0" y="146304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10596" r="0" b="-14384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892476" y="309970"/>
            <a:ext cx="1024372" cy="963004"/>
          </a:xfrm>
          <a:custGeom>
            <a:avLst/>
            <a:gdLst/>
            <a:ahLst/>
            <a:cxnLst/>
            <a:rect r="r" b="b" t="t" l="l"/>
            <a:pathLst>
              <a:path h="963004" w="1024372">
                <a:moveTo>
                  <a:pt x="0" y="0"/>
                </a:moveTo>
                <a:lnTo>
                  <a:pt x="1024372" y="0"/>
                </a:lnTo>
                <a:lnTo>
                  <a:pt x="1024372" y="963005"/>
                </a:lnTo>
                <a:lnTo>
                  <a:pt x="0" y="96300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938426" y="348442"/>
            <a:ext cx="932473" cy="886060"/>
          </a:xfrm>
          <a:custGeom>
            <a:avLst/>
            <a:gdLst/>
            <a:ahLst/>
            <a:cxnLst/>
            <a:rect r="r" b="b" t="t" l="l"/>
            <a:pathLst>
              <a:path h="886060" w="932473">
                <a:moveTo>
                  <a:pt x="0" y="0"/>
                </a:moveTo>
                <a:lnTo>
                  <a:pt x="932473" y="0"/>
                </a:lnTo>
                <a:lnTo>
                  <a:pt x="932473" y="886061"/>
                </a:lnTo>
                <a:lnTo>
                  <a:pt x="0" y="88606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182880" y="173355"/>
            <a:ext cx="1553753" cy="14167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40"/>
              </a:lnSpc>
            </a:pPr>
            <a:r>
              <a:rPr lang="en-US" sz="600" b="true">
                <a:solidFill>
                  <a:srgbClr val="00559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How to Properly Wash Your Hands</a:t>
            </a:r>
          </a:p>
          <a:p>
            <a:pPr algn="l">
              <a:lnSpc>
                <a:spcPts val="840"/>
              </a:lnSpc>
            </a:pPr>
          </a:p>
          <a:p>
            <a:pPr algn="l">
              <a:lnSpc>
                <a:spcPts val="840"/>
              </a:lnSpc>
            </a:pPr>
            <a:r>
              <a:rPr lang="en-US" sz="6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① </a:t>
            </a:r>
            <a:r>
              <a:rPr lang="en-US" sz="600" b="true">
                <a:solidFill>
                  <a:srgbClr val="00559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Wet </a:t>
            </a:r>
            <a:r>
              <a:rPr lang="en-US" sz="6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your hands with clean, running water (warm or cold), and apply soap.</a:t>
            </a:r>
          </a:p>
          <a:p>
            <a:pPr algn="l">
              <a:lnSpc>
                <a:spcPts val="840"/>
              </a:lnSpc>
            </a:pPr>
          </a:p>
          <a:p>
            <a:pPr algn="l">
              <a:lnSpc>
                <a:spcPts val="840"/>
              </a:lnSpc>
            </a:pPr>
            <a:r>
              <a:rPr lang="en-US" sz="6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② </a:t>
            </a:r>
            <a:r>
              <a:rPr lang="en-US" sz="600" b="true">
                <a:solidFill>
                  <a:srgbClr val="00559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Scrub for at least 20 seconds</a:t>
            </a:r>
            <a:r>
              <a:rPr lang="en-US" sz="6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, get the backs of your hands between your fingers and under you nails.</a:t>
            </a:r>
          </a:p>
          <a:p>
            <a:pPr algn="l">
              <a:lnSpc>
                <a:spcPts val="840"/>
              </a:lnSpc>
            </a:pPr>
          </a:p>
          <a:p>
            <a:pPr algn="l">
              <a:lnSpc>
                <a:spcPts val="840"/>
              </a:lnSpc>
            </a:pPr>
            <a:r>
              <a:rPr lang="en-US" sz="6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③ </a:t>
            </a:r>
            <a:r>
              <a:rPr lang="en-US" sz="600" b="true">
                <a:solidFill>
                  <a:srgbClr val="00559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Rinse </a:t>
            </a:r>
            <a:r>
              <a:rPr lang="en-US" sz="6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your hands well under clean, running water.</a:t>
            </a:r>
          </a:p>
          <a:p>
            <a:pPr algn="l">
              <a:lnSpc>
                <a:spcPts val="840"/>
              </a:lnSpc>
            </a:pPr>
          </a:p>
          <a:p>
            <a:pPr algn="l">
              <a:lnSpc>
                <a:spcPts val="840"/>
              </a:lnSpc>
              <a:spcBef>
                <a:spcPct val="0"/>
              </a:spcBef>
            </a:pPr>
            <a:r>
              <a:rPr lang="en-US" sz="6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④ </a:t>
            </a:r>
            <a:r>
              <a:rPr lang="en-US" b="true" sz="600">
                <a:solidFill>
                  <a:srgbClr val="005595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Dry </a:t>
            </a:r>
            <a:r>
              <a:rPr lang="en-US" sz="600">
                <a:solidFill>
                  <a:srgbClr val="005595"/>
                </a:solidFill>
                <a:latin typeface="Canva Sans"/>
                <a:ea typeface="Canva Sans"/>
                <a:cs typeface="Canva Sans"/>
                <a:sym typeface="Canva Sans"/>
              </a:rPr>
              <a:t>your hands using a clean  towel or an air dryer.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032288" y="1320389"/>
            <a:ext cx="744748" cy="26966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20"/>
              </a:lnSpc>
              <a:spcBef>
                <a:spcPct val="0"/>
              </a:spcBef>
            </a:pPr>
            <a:r>
              <a:rPr lang="en-US" b="true" sz="80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Clean Hands Save </a:t>
            </a:r>
            <a:r>
              <a:rPr lang="en-US" b="true" sz="800">
                <a:solidFill>
                  <a:srgbClr val="FF914D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Lives.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2796491" y="1432510"/>
            <a:ext cx="221029" cy="213410"/>
            <a:chOff x="0" y="0"/>
            <a:chExt cx="327450" cy="316163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9" id="9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5400000">
            <a:off x="1683870" y="312270"/>
            <a:ext cx="1249980" cy="1417320"/>
            <a:chOff x="0" y="0"/>
            <a:chExt cx="1851822" cy="209973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851822" cy="2099733"/>
            </a:xfrm>
            <a:custGeom>
              <a:avLst/>
              <a:gdLst/>
              <a:ahLst/>
              <a:cxnLst/>
              <a:rect r="r" b="b" t="t" l="l"/>
              <a:pathLst>
                <a:path h="2099733" w="1851822">
                  <a:moveTo>
                    <a:pt x="0" y="0"/>
                  </a:moveTo>
                  <a:lnTo>
                    <a:pt x="1851822" y="0"/>
                  </a:lnTo>
                  <a:lnTo>
                    <a:pt x="1851822" y="2099733"/>
                  </a:lnTo>
                  <a:lnTo>
                    <a:pt x="0" y="2099733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1851822" cy="21092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1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82880" y="162435"/>
            <a:ext cx="2834640" cy="233505"/>
            <a:chOff x="0" y="0"/>
            <a:chExt cx="4199467" cy="34593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4199467" cy="345934"/>
            </a:xfrm>
            <a:custGeom>
              <a:avLst/>
              <a:gdLst/>
              <a:ahLst/>
              <a:cxnLst/>
              <a:rect r="r" b="b" t="t" l="l"/>
              <a:pathLst>
                <a:path h="345934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345934"/>
                  </a:lnTo>
                  <a:lnTo>
                    <a:pt x="0" y="345934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4199467" cy="35545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41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182880" y="170603"/>
            <a:ext cx="2834640" cy="181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540"/>
              </a:lnSpc>
              <a:spcBef>
                <a:spcPct val="0"/>
              </a:spcBef>
            </a:pPr>
            <a:r>
              <a:rPr lang="en-US" b="true" sz="1100">
                <a:solidFill>
                  <a:srgbClr val="FFFFFF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Handwashing        vs       Hand Sanitizer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48104" y="904875"/>
            <a:ext cx="1417320" cy="5048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b="true" sz="500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How to Use</a:t>
            </a:r>
          </a:p>
          <a:p>
            <a:pPr algn="ctr">
              <a:lnSpc>
                <a:spcPts val="700"/>
              </a:lnSpc>
            </a:pPr>
          </a:p>
          <a:p>
            <a:pPr algn="l" marL="107951" indent="-53976" lvl="1">
              <a:lnSpc>
                <a:spcPts val="700"/>
              </a:lnSpc>
              <a:buFont typeface="Arial"/>
              <a:buChar char="•"/>
            </a:pP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Wet hands, apply s</a:t>
            </a: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oap.</a:t>
            </a:r>
          </a:p>
          <a:p>
            <a:pPr algn="l" marL="107951" indent="-53976" lvl="1">
              <a:lnSpc>
                <a:spcPts val="700"/>
              </a:lnSpc>
              <a:buFont typeface="Arial"/>
              <a:buChar char="•"/>
            </a:pP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Rub all surfaces for at least 20 seconds.</a:t>
            </a:r>
          </a:p>
          <a:p>
            <a:pPr algn="l" marL="107951" indent="-53976" lvl="1">
              <a:lnSpc>
                <a:spcPts val="700"/>
              </a:lnSpc>
              <a:buFont typeface="Arial"/>
              <a:buChar char="•"/>
            </a:pP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Rinse.</a:t>
            </a:r>
          </a:p>
          <a:p>
            <a:pPr algn="l" marL="107951" indent="-53976" lvl="1">
              <a:lnSpc>
                <a:spcPts val="700"/>
              </a:lnSpc>
              <a:buFont typeface="Arial"/>
              <a:buChar char="•"/>
            </a:pP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Dry with a clean towel.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48104" y="427834"/>
            <a:ext cx="1136795" cy="4201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0"/>
              </a:lnSpc>
            </a:pPr>
            <a:r>
              <a:rPr lang="en-US" b="true" sz="500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When to Use</a:t>
            </a:r>
          </a:p>
          <a:p>
            <a:pPr algn="ctr">
              <a:lnSpc>
                <a:spcPts val="700"/>
              </a:lnSpc>
            </a:pPr>
          </a:p>
          <a:p>
            <a:pPr algn="l" marL="107951" indent="-53976" lvl="1">
              <a:lnSpc>
                <a:spcPts val="700"/>
              </a:lnSpc>
              <a:buFont typeface="Arial"/>
              <a:buChar char="•"/>
            </a:pP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Caring for a pati</a:t>
            </a: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ent with diarrhe</a:t>
            </a: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a.</a:t>
            </a:r>
          </a:p>
          <a:p>
            <a:pPr algn="l" marL="107951" indent="-53976" lvl="1">
              <a:lnSpc>
                <a:spcPts val="700"/>
              </a:lnSpc>
              <a:buFont typeface="Arial"/>
              <a:buChar char="•"/>
            </a:pP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After you use the bathroom.</a:t>
            </a:r>
          </a:p>
          <a:p>
            <a:pPr algn="l" marL="107951" indent="-53976" lvl="1">
              <a:lnSpc>
                <a:spcPts val="700"/>
              </a:lnSpc>
              <a:buFont typeface="Arial"/>
              <a:buChar char="•"/>
            </a:pP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Your hands are visibly soiled. 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744987" y="427834"/>
            <a:ext cx="1127746" cy="3361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1"/>
              </a:lnSpc>
            </a:pPr>
            <a:r>
              <a:rPr lang="en-US" b="true" sz="500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When to Use</a:t>
            </a:r>
          </a:p>
          <a:p>
            <a:pPr algn="ctr">
              <a:lnSpc>
                <a:spcPts val="701"/>
              </a:lnSpc>
            </a:pPr>
          </a:p>
          <a:p>
            <a:pPr algn="l" marL="108159" indent="-54080" lvl="1">
              <a:lnSpc>
                <a:spcPts val="701"/>
              </a:lnSpc>
              <a:buFont typeface="Arial"/>
              <a:buChar char="•"/>
            </a:pPr>
            <a:r>
              <a:rPr lang="en-US" sz="50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All times handwashing is not required.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1744987" y="904875"/>
            <a:ext cx="1130704" cy="7622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3"/>
              </a:lnSpc>
            </a:pPr>
            <a:r>
              <a:rPr lang="en-US" b="true" sz="502" u="sng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How to Use</a:t>
            </a:r>
          </a:p>
          <a:p>
            <a:pPr algn="ctr">
              <a:lnSpc>
                <a:spcPts val="703"/>
              </a:lnSpc>
            </a:pPr>
          </a:p>
          <a:p>
            <a:pPr algn="l" marL="108443" indent="-54221" lvl="1">
              <a:lnSpc>
                <a:spcPts val="703"/>
              </a:lnSpc>
              <a:buFont typeface="Arial"/>
              <a:buChar char="•"/>
            </a:pPr>
            <a:r>
              <a:rPr lang="en-US" sz="50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Apply enough alcohol-based     (at least 65% alcohol) hand    sanitizer to cover all surfaces of your hands. </a:t>
            </a:r>
          </a:p>
          <a:p>
            <a:pPr algn="l" marL="108443" indent="-54221" lvl="1">
              <a:lnSpc>
                <a:spcPts val="703"/>
              </a:lnSpc>
              <a:buFont typeface="Arial"/>
              <a:buChar char="•"/>
            </a:pPr>
            <a:r>
              <a:rPr lang="en-US" sz="502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Rub sanitizer onto all surfaces until dry.</a:t>
            </a:r>
          </a:p>
          <a:p>
            <a:pPr algn="l">
              <a:lnSpc>
                <a:spcPts val="703"/>
              </a:lnSpc>
            </a:pPr>
          </a:p>
        </p:txBody>
      </p:sp>
      <p:grpSp>
        <p:nvGrpSpPr>
          <p:cNvPr name="Group 13" id="13"/>
          <p:cNvGrpSpPr/>
          <p:nvPr/>
        </p:nvGrpSpPr>
        <p:grpSpPr>
          <a:xfrm rot="0">
            <a:off x="2796491" y="1432510"/>
            <a:ext cx="221029" cy="213410"/>
            <a:chOff x="0" y="0"/>
            <a:chExt cx="327450" cy="316163"/>
          </a:xfrm>
        </p:grpSpPr>
        <p:sp>
          <p:nvSpPr>
            <p:cNvPr name="Freeform 14" id="14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5" id="15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5440" y="108000"/>
            <a:ext cx="2909520" cy="274320"/>
            <a:chOff x="0" y="0"/>
            <a:chExt cx="4310400" cy="4064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310400" cy="406400"/>
            </a:xfrm>
            <a:custGeom>
              <a:avLst/>
              <a:gdLst/>
              <a:ahLst/>
              <a:cxnLst/>
              <a:rect r="r" b="b" t="t" l="l"/>
              <a:pathLst>
                <a:path h="406400" w="4310400">
                  <a:moveTo>
                    <a:pt x="0" y="0"/>
                  </a:moveTo>
                  <a:lnTo>
                    <a:pt x="4310400" y="0"/>
                  </a:lnTo>
                  <a:lnTo>
                    <a:pt x="4310400" y="406400"/>
                  </a:lnTo>
                  <a:lnTo>
                    <a:pt x="0" y="406400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9050"/>
              <a:ext cx="4310400" cy="4254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60"/>
                </a:lnSpc>
              </a:pPr>
              <a:r>
                <a:rPr lang="en-US" b="true" sz="900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Standard Precautions: When to Use PPE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5440" y="381067"/>
            <a:ext cx="1454760" cy="675457"/>
            <a:chOff x="0" y="0"/>
            <a:chExt cx="2155200" cy="100067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55200" cy="1000677"/>
            </a:xfrm>
            <a:custGeom>
              <a:avLst/>
              <a:gdLst/>
              <a:ahLst/>
              <a:cxnLst/>
              <a:rect r="r" b="b" t="t" l="l"/>
              <a:pathLst>
                <a:path h="1000677" w="2155200">
                  <a:moveTo>
                    <a:pt x="0" y="0"/>
                  </a:moveTo>
                  <a:lnTo>
                    <a:pt x="2155200" y="0"/>
                  </a:lnTo>
                  <a:lnTo>
                    <a:pt x="2155200" y="1000677"/>
                  </a:lnTo>
                  <a:lnTo>
                    <a:pt x="0" y="1000677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5595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2155200" cy="101972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71"/>
                </a:lnSpc>
              </a:pPr>
              <a:r>
                <a:rPr lang="en-US" b="true" sz="399" u="sng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Gloves</a:t>
              </a:r>
            </a:p>
            <a:p>
              <a:pPr algn="ctr">
                <a:lnSpc>
                  <a:spcPts val="771"/>
                </a:lnSpc>
              </a:pPr>
              <a:r>
                <a:rPr lang="en-US" sz="399" i="true">
                  <a:solidFill>
                    <a:srgbClr val="000000"/>
                  </a:solidFill>
                  <a:latin typeface="Canva Sans Italics"/>
                  <a:ea typeface="Canva Sans Italics"/>
                  <a:cs typeface="Canva Sans Italics"/>
                  <a:sym typeface="Canva Sans Italics"/>
                </a:rPr>
                <a:t>Keeps hands clean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Use when cleaning or disinfecting an area around a sick client or other   high-touch surfaces.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Touching or contact with blood, stool, or </a:t>
              </a:r>
            </a:p>
            <a:p>
              <a:pPr algn="l">
                <a:lnSpc>
                  <a:spcPts val="55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      other body fluids. 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5440" y="992617"/>
            <a:ext cx="1454760" cy="728183"/>
            <a:chOff x="0" y="0"/>
            <a:chExt cx="2155200" cy="107879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155200" cy="1078790"/>
            </a:xfrm>
            <a:custGeom>
              <a:avLst/>
              <a:gdLst/>
              <a:ahLst/>
              <a:cxnLst/>
              <a:rect r="r" b="b" t="t" l="l"/>
              <a:pathLst>
                <a:path h="1078790" w="2155200">
                  <a:moveTo>
                    <a:pt x="0" y="0"/>
                  </a:moveTo>
                  <a:lnTo>
                    <a:pt x="2155200" y="0"/>
                  </a:lnTo>
                  <a:lnTo>
                    <a:pt x="2155200" y="1078790"/>
                  </a:lnTo>
                  <a:lnTo>
                    <a:pt x="0" y="107879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5595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9050"/>
              <a:ext cx="2155200" cy="10978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19"/>
                </a:lnSpc>
              </a:pPr>
              <a:r>
                <a:rPr lang="en-US" b="true" sz="399" u="sng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Eye Protection</a:t>
              </a:r>
            </a:p>
            <a:p>
              <a:pPr algn="ctr">
                <a:lnSpc>
                  <a:spcPts val="719"/>
                </a:lnSpc>
              </a:pPr>
              <a:r>
                <a:rPr lang="en-US" sz="399" u="sng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(Safety Glasses and/or Face Shield)</a:t>
              </a:r>
            </a:p>
            <a:p>
              <a:pPr algn="ctr">
                <a:lnSpc>
                  <a:spcPts val="719"/>
                </a:lnSpc>
              </a:pPr>
              <a:r>
                <a:rPr lang="en-US" sz="399" i="true">
                  <a:solidFill>
                    <a:srgbClr val="000000"/>
                  </a:solidFill>
                  <a:latin typeface="Canva Sans Italics"/>
                  <a:ea typeface="Canva Sans Italics"/>
                  <a:cs typeface="Canva Sans Italics"/>
                  <a:sym typeface="Canva Sans Italics"/>
                </a:rPr>
                <a:t>Protects eyes from fluids &amp; particles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Use when performing care activities that involve potential for splashes or sprays to the eyes.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Note: prescription eye glasses  are not </a:t>
              </a:r>
            </a:p>
            <a:p>
              <a:pPr algn="l">
                <a:lnSpc>
                  <a:spcPts val="55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      adequate eye protection. </a:t>
              </a: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600200" y="382320"/>
            <a:ext cx="1454760" cy="675457"/>
            <a:chOff x="0" y="0"/>
            <a:chExt cx="2155200" cy="100067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155200" cy="1000677"/>
            </a:xfrm>
            <a:custGeom>
              <a:avLst/>
              <a:gdLst/>
              <a:ahLst/>
              <a:cxnLst/>
              <a:rect r="r" b="b" t="t" l="l"/>
              <a:pathLst>
                <a:path h="1000677" w="2155200">
                  <a:moveTo>
                    <a:pt x="0" y="0"/>
                  </a:moveTo>
                  <a:lnTo>
                    <a:pt x="2155200" y="0"/>
                  </a:lnTo>
                  <a:lnTo>
                    <a:pt x="2155200" y="1000677"/>
                  </a:lnTo>
                  <a:lnTo>
                    <a:pt x="0" y="1000677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5595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19050"/>
              <a:ext cx="2155200" cy="101972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71"/>
                </a:lnSpc>
              </a:pPr>
              <a:r>
                <a:rPr lang="en-US" b="true" sz="399" u="sng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Mask</a:t>
              </a:r>
            </a:p>
            <a:p>
              <a:pPr algn="ctr">
                <a:lnSpc>
                  <a:spcPts val="719"/>
                </a:lnSpc>
              </a:pPr>
              <a:r>
                <a:rPr lang="en-US" sz="399" i="true">
                  <a:solidFill>
                    <a:srgbClr val="000000"/>
                  </a:solidFill>
                  <a:latin typeface="Canva Sans Italics"/>
                  <a:ea typeface="Canva Sans Italics"/>
                  <a:cs typeface="Canva Sans Italics"/>
                  <a:sym typeface="Canva Sans Italics"/>
                </a:rPr>
                <a:t>Filter &amp; blocks droplets when you inhale</a:t>
              </a:r>
            </a:p>
            <a:p>
              <a:pPr algn="l" marL="86360" indent="-43180" lvl="1">
                <a:lnSpc>
                  <a:spcPts val="71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Use when caring for someone with a respiratory</a:t>
              </a:r>
            </a:p>
            <a:p>
              <a:pPr algn="l">
                <a:lnSpc>
                  <a:spcPts val="71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      infection.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Currently working in an area experiencing a respiratory outbreak.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600200" y="992617"/>
            <a:ext cx="1454760" cy="728183"/>
            <a:chOff x="0" y="0"/>
            <a:chExt cx="2155200" cy="107879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2155200" cy="1078790"/>
            </a:xfrm>
            <a:custGeom>
              <a:avLst/>
              <a:gdLst/>
              <a:ahLst/>
              <a:cxnLst/>
              <a:rect r="r" b="b" t="t" l="l"/>
              <a:pathLst>
                <a:path h="1078790" w="2155200">
                  <a:moveTo>
                    <a:pt x="0" y="0"/>
                  </a:moveTo>
                  <a:lnTo>
                    <a:pt x="2155200" y="0"/>
                  </a:lnTo>
                  <a:lnTo>
                    <a:pt x="2155200" y="1078790"/>
                  </a:lnTo>
                  <a:lnTo>
                    <a:pt x="0" y="107879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5595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19050"/>
              <a:ext cx="2155200" cy="10978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19"/>
                </a:lnSpc>
              </a:pPr>
              <a:r>
                <a:rPr lang="en-US" b="true" sz="399" u="sng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Gown</a:t>
              </a:r>
            </a:p>
            <a:p>
              <a:pPr algn="ctr">
                <a:lnSpc>
                  <a:spcPts val="719"/>
                </a:lnSpc>
              </a:pPr>
              <a:r>
                <a:rPr lang="en-US" sz="399" i="true">
                  <a:solidFill>
                    <a:srgbClr val="000000"/>
                  </a:solidFill>
                  <a:latin typeface="Canva Sans Italics"/>
                  <a:ea typeface="Canva Sans Italics"/>
                  <a:cs typeface="Canva Sans Italics"/>
                  <a:sym typeface="Canva Sans Italics"/>
                </a:rPr>
                <a:t>Protects skin and clothing from infectious materials</a:t>
              </a:r>
            </a:p>
            <a:p>
              <a:pPr algn="ctr">
                <a:lnSpc>
                  <a:spcPts val="559"/>
                </a:lnSpc>
              </a:pP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Use when you anticipate your clothes will have direct contact with client or potentially infectious body fluids or materials.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379171" y="779207"/>
            <a:ext cx="221029" cy="213410"/>
            <a:chOff x="0" y="0"/>
            <a:chExt cx="327450" cy="31616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2833931" y="779207"/>
            <a:ext cx="221029" cy="213410"/>
            <a:chOff x="0" y="0"/>
            <a:chExt cx="327450" cy="316163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2</a:t>
              </a: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1379171" y="1507390"/>
            <a:ext cx="221029" cy="213410"/>
            <a:chOff x="0" y="0"/>
            <a:chExt cx="327450" cy="316163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3</a:t>
              </a:r>
            </a:p>
          </p:txBody>
        </p:sp>
      </p:grpSp>
      <p:grpSp>
        <p:nvGrpSpPr>
          <p:cNvPr name="Group 26" id="26"/>
          <p:cNvGrpSpPr/>
          <p:nvPr/>
        </p:nvGrpSpPr>
        <p:grpSpPr>
          <a:xfrm rot="0">
            <a:off x="2833931" y="1507390"/>
            <a:ext cx="221029" cy="213410"/>
            <a:chOff x="0" y="0"/>
            <a:chExt cx="327450" cy="316163"/>
          </a:xfrm>
        </p:grpSpPr>
        <p:sp>
          <p:nvSpPr>
            <p:cNvPr name="Freeform 27" id="27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8" id="28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1, 3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45440" y="108000"/>
            <a:ext cx="2909520" cy="274320"/>
            <a:chOff x="0" y="0"/>
            <a:chExt cx="4310400" cy="4064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310400" cy="406400"/>
            </a:xfrm>
            <a:custGeom>
              <a:avLst/>
              <a:gdLst/>
              <a:ahLst/>
              <a:cxnLst/>
              <a:rect r="r" b="b" t="t" l="l"/>
              <a:pathLst>
                <a:path h="406400" w="4310400">
                  <a:moveTo>
                    <a:pt x="0" y="0"/>
                  </a:moveTo>
                  <a:lnTo>
                    <a:pt x="4310400" y="0"/>
                  </a:lnTo>
                  <a:lnTo>
                    <a:pt x="4310400" y="406400"/>
                  </a:lnTo>
                  <a:lnTo>
                    <a:pt x="0" y="406400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9050"/>
              <a:ext cx="4310400" cy="42545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260"/>
                </a:lnSpc>
              </a:pPr>
              <a:r>
                <a:rPr lang="en-US" b="true" sz="900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Standard Precautions: When to Use PPE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45440" y="381067"/>
            <a:ext cx="1454760" cy="675457"/>
            <a:chOff x="0" y="0"/>
            <a:chExt cx="2155200" cy="1000677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2155200" cy="1000677"/>
            </a:xfrm>
            <a:custGeom>
              <a:avLst/>
              <a:gdLst/>
              <a:ahLst/>
              <a:cxnLst/>
              <a:rect r="r" b="b" t="t" l="l"/>
              <a:pathLst>
                <a:path h="1000677" w="2155200">
                  <a:moveTo>
                    <a:pt x="0" y="0"/>
                  </a:moveTo>
                  <a:lnTo>
                    <a:pt x="2155200" y="0"/>
                  </a:lnTo>
                  <a:lnTo>
                    <a:pt x="2155200" y="1000677"/>
                  </a:lnTo>
                  <a:lnTo>
                    <a:pt x="0" y="1000677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5595"/>
              </a:solidFill>
              <a:prstDash val="solid"/>
              <a:miter/>
            </a:ln>
          </p:spPr>
        </p:sp>
        <p:sp>
          <p:nvSpPr>
            <p:cNvPr name="TextBox 7" id="7"/>
            <p:cNvSpPr txBox="true"/>
            <p:nvPr/>
          </p:nvSpPr>
          <p:spPr>
            <a:xfrm>
              <a:off x="0" y="-19050"/>
              <a:ext cx="2155200" cy="101972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71"/>
                </a:lnSpc>
              </a:pPr>
              <a:r>
                <a:rPr lang="en-US" b="true" sz="399" u="sng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Contact</a:t>
              </a:r>
            </a:p>
            <a:p>
              <a:pPr algn="l" marL="86360" indent="-43180" lvl="1">
                <a:lnSpc>
                  <a:spcPts val="575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PPE: Gown, glov</a:t>
              </a: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es when providing personal care, wound care, handling soiled laundry, etc.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Used for: an infection that can be spread by </a:t>
              </a:r>
            </a:p>
            <a:p>
              <a:pPr algn="l">
                <a:lnSpc>
                  <a:spcPts val="55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      close contact, usually a multidrug resistant       </a:t>
              </a:r>
            </a:p>
            <a:p>
              <a:pPr algn="l">
                <a:lnSpc>
                  <a:spcPts val="55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      </a:t>
              </a: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organism. 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45440" y="992617"/>
            <a:ext cx="1454760" cy="728183"/>
            <a:chOff x="0" y="0"/>
            <a:chExt cx="2155200" cy="107879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155200" cy="1078790"/>
            </a:xfrm>
            <a:custGeom>
              <a:avLst/>
              <a:gdLst/>
              <a:ahLst/>
              <a:cxnLst/>
              <a:rect r="r" b="b" t="t" l="l"/>
              <a:pathLst>
                <a:path h="1078790" w="2155200">
                  <a:moveTo>
                    <a:pt x="0" y="0"/>
                  </a:moveTo>
                  <a:lnTo>
                    <a:pt x="2155200" y="0"/>
                  </a:lnTo>
                  <a:lnTo>
                    <a:pt x="2155200" y="1078790"/>
                  </a:lnTo>
                  <a:lnTo>
                    <a:pt x="0" y="107879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5595"/>
              </a:solidFill>
              <a:prstDash val="solid"/>
              <a:miter/>
            </a:ln>
          </p:spPr>
        </p:sp>
        <p:sp>
          <p:nvSpPr>
            <p:cNvPr name="TextBox 10" id="10"/>
            <p:cNvSpPr txBox="true"/>
            <p:nvPr/>
          </p:nvSpPr>
          <p:spPr>
            <a:xfrm>
              <a:off x="0" y="-19050"/>
              <a:ext cx="2155200" cy="10978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19"/>
                </a:lnSpc>
              </a:pPr>
              <a:r>
                <a:rPr lang="en-US" b="true" sz="399" u="sng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Airborne</a:t>
              </a:r>
            </a:p>
            <a:p>
              <a:pPr algn="l" marL="86360" indent="-43180" lvl="1">
                <a:lnSpc>
                  <a:spcPts val="71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PPE: N95 respirator, eye protection, gown, gloves when in the home.</a:t>
              </a:r>
            </a:p>
            <a:p>
              <a:pPr algn="l" marL="86360" indent="-43180" lvl="1">
                <a:lnSpc>
                  <a:spcPts val="71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Used for: Infectious respiratory  illnesses that spread very easily, such as COVID-19, TB, chickenpox, or  measles.</a:t>
              </a: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600200" y="382320"/>
            <a:ext cx="1454760" cy="675457"/>
            <a:chOff x="0" y="0"/>
            <a:chExt cx="2155200" cy="100067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155200" cy="1000677"/>
            </a:xfrm>
            <a:custGeom>
              <a:avLst/>
              <a:gdLst/>
              <a:ahLst/>
              <a:cxnLst/>
              <a:rect r="r" b="b" t="t" l="l"/>
              <a:pathLst>
                <a:path h="1000677" w="2155200">
                  <a:moveTo>
                    <a:pt x="0" y="0"/>
                  </a:moveTo>
                  <a:lnTo>
                    <a:pt x="2155200" y="0"/>
                  </a:lnTo>
                  <a:lnTo>
                    <a:pt x="2155200" y="1000677"/>
                  </a:lnTo>
                  <a:lnTo>
                    <a:pt x="0" y="1000677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005595"/>
              </a:solidFill>
              <a:prstDash val="solid"/>
              <a:miter/>
            </a:ln>
          </p:spPr>
        </p:sp>
        <p:sp>
          <p:nvSpPr>
            <p:cNvPr name="TextBox 13" id="13"/>
            <p:cNvSpPr txBox="true"/>
            <p:nvPr/>
          </p:nvSpPr>
          <p:spPr>
            <a:xfrm>
              <a:off x="0" y="-19050"/>
              <a:ext cx="2155200" cy="101972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71"/>
                </a:lnSpc>
              </a:pPr>
              <a:r>
                <a:rPr lang="en-US" b="true" sz="399" u="sng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Droplet</a:t>
              </a:r>
            </a:p>
            <a:p>
              <a:pPr algn="l" marL="86360" indent="-43180" lvl="1">
                <a:lnSpc>
                  <a:spcPts val="71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PPE: Ma</a:t>
              </a: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sk, eye protection when in home or within 6 feet of client.</a:t>
              </a:r>
            </a:p>
            <a:p>
              <a:pPr algn="l" marL="86360" indent="-43180" lvl="1">
                <a:lnSpc>
                  <a:spcPts val="71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Us</a:t>
              </a: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ed for: and infectious respiratory illness, </a:t>
              </a:r>
            </a:p>
            <a:p>
              <a:pPr algn="l">
                <a:lnSpc>
                  <a:spcPts val="719"/>
                </a:lnSpc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       </a:t>
              </a: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such as the flu..</a:t>
              </a:r>
            </a:p>
          </p:txBody>
        </p:sp>
      </p:grpSp>
      <p:grpSp>
        <p:nvGrpSpPr>
          <p:cNvPr name="Group 14" id="14"/>
          <p:cNvGrpSpPr/>
          <p:nvPr/>
        </p:nvGrpSpPr>
        <p:grpSpPr>
          <a:xfrm rot="0">
            <a:off x="1600200" y="992617"/>
            <a:ext cx="1454760" cy="728183"/>
            <a:chOff x="0" y="0"/>
            <a:chExt cx="2155200" cy="1078790"/>
          </a:xfrm>
        </p:grpSpPr>
        <p:sp>
          <p:nvSpPr>
            <p:cNvPr name="Freeform 15" id="15"/>
            <p:cNvSpPr/>
            <p:nvPr/>
          </p:nvSpPr>
          <p:spPr>
            <a:xfrm flipH="false" flipV="false" rot="0">
              <a:off x="0" y="0"/>
              <a:ext cx="2155200" cy="1078790"/>
            </a:xfrm>
            <a:custGeom>
              <a:avLst/>
              <a:gdLst/>
              <a:ahLst/>
              <a:cxnLst/>
              <a:rect r="r" b="b" t="t" l="l"/>
              <a:pathLst>
                <a:path h="1078790" w="2155200">
                  <a:moveTo>
                    <a:pt x="0" y="0"/>
                  </a:moveTo>
                  <a:lnTo>
                    <a:pt x="2155200" y="0"/>
                  </a:lnTo>
                  <a:lnTo>
                    <a:pt x="2155200" y="1078790"/>
                  </a:lnTo>
                  <a:lnTo>
                    <a:pt x="0" y="1078790"/>
                  </a:lnTo>
                  <a:close/>
                </a:path>
              </a:pathLst>
            </a:custGeom>
            <a:solidFill>
              <a:srgbClr val="FFFFFF"/>
            </a:solidFill>
            <a:ln w="19050" cap="sq">
              <a:solidFill>
                <a:srgbClr val="2E51A3"/>
              </a:solidFill>
              <a:prstDash val="solid"/>
              <a:miter/>
            </a:ln>
          </p:spPr>
        </p:sp>
        <p:sp>
          <p:nvSpPr>
            <p:cNvPr name="TextBox 16" id="16"/>
            <p:cNvSpPr txBox="true"/>
            <p:nvPr/>
          </p:nvSpPr>
          <p:spPr>
            <a:xfrm>
              <a:off x="0" y="-19050"/>
              <a:ext cx="2155200" cy="109784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719"/>
                </a:lnSpc>
              </a:pPr>
              <a:r>
                <a:rPr lang="en-US" b="true" sz="399" u="sng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Notes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Also u</a:t>
              </a: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se Standard Precautions in all situations.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ALWAYS exit the home before         removing your N95 respirator. 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NEVER re-use or wash gloves, masks, N95s or disposable gowns. </a:t>
              </a:r>
            </a:p>
            <a:p>
              <a:pPr algn="l" marL="86360" indent="-43180" lvl="1">
                <a:lnSpc>
                  <a:spcPts val="559"/>
                </a:lnSpc>
                <a:buFont typeface="Arial"/>
                <a:buChar char="•"/>
              </a:pPr>
              <a:r>
                <a:rPr lang="en-US" sz="399">
                  <a:solidFill>
                    <a:srgbClr val="000000"/>
                  </a:solidFill>
                  <a:latin typeface="Canva Sans"/>
                  <a:ea typeface="Canva Sans"/>
                  <a:cs typeface="Canva Sans"/>
                  <a:sym typeface="Canva Sans"/>
                </a:rPr>
                <a:t>PPE can be thrown away in the trash.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379171" y="779207"/>
            <a:ext cx="221029" cy="213410"/>
            <a:chOff x="0" y="0"/>
            <a:chExt cx="327450" cy="316163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9" id="19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</a:t>
              </a:r>
            </a:p>
          </p:txBody>
        </p:sp>
      </p:grpSp>
      <p:grpSp>
        <p:nvGrpSpPr>
          <p:cNvPr name="Group 20" id="20"/>
          <p:cNvGrpSpPr/>
          <p:nvPr/>
        </p:nvGrpSpPr>
        <p:grpSpPr>
          <a:xfrm rot="0">
            <a:off x="2833931" y="779207"/>
            <a:ext cx="221029" cy="213410"/>
            <a:chOff x="0" y="0"/>
            <a:chExt cx="327450" cy="316163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2" id="22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2</a:t>
              </a:r>
            </a:p>
          </p:txBody>
        </p:sp>
      </p:grpSp>
      <p:grpSp>
        <p:nvGrpSpPr>
          <p:cNvPr name="Group 23" id="23"/>
          <p:cNvGrpSpPr/>
          <p:nvPr/>
        </p:nvGrpSpPr>
        <p:grpSpPr>
          <a:xfrm rot="0">
            <a:off x="1379171" y="1507390"/>
            <a:ext cx="221029" cy="213410"/>
            <a:chOff x="0" y="0"/>
            <a:chExt cx="327450" cy="316163"/>
          </a:xfrm>
        </p:grpSpPr>
        <p:sp>
          <p:nvSpPr>
            <p:cNvPr name="Freeform 24" id="24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25" id="25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1, 2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D6E9E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82880" y="182880"/>
            <a:ext cx="2834640" cy="236266"/>
            <a:chOff x="0" y="0"/>
            <a:chExt cx="4199467" cy="35002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4199467" cy="350024"/>
            </a:xfrm>
            <a:custGeom>
              <a:avLst/>
              <a:gdLst/>
              <a:ahLst/>
              <a:cxnLst/>
              <a:rect r="r" b="b" t="t" l="l"/>
              <a:pathLst>
                <a:path h="350024" w="4199467">
                  <a:moveTo>
                    <a:pt x="0" y="0"/>
                  </a:moveTo>
                  <a:lnTo>
                    <a:pt x="4199467" y="0"/>
                  </a:lnTo>
                  <a:lnTo>
                    <a:pt x="4199467" y="350024"/>
                  </a:lnTo>
                  <a:lnTo>
                    <a:pt x="0" y="350024"/>
                  </a:lnTo>
                  <a:close/>
                </a:path>
              </a:pathLst>
            </a:custGeom>
            <a:solidFill>
              <a:srgbClr val="005595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9525"/>
              <a:ext cx="4199467" cy="3595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80"/>
                </a:lnSpc>
              </a:pPr>
              <a:r>
                <a:rPr lang="en-US" b="true" sz="700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Steps every healthcare worker should take for </a:t>
              </a:r>
              <a:r>
                <a:rPr lang="en-US" b="true" sz="700" u="sng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Safe </a:t>
              </a:r>
              <a:r>
                <a:rPr lang="en-US" b="true" sz="700">
                  <a:solidFill>
                    <a:srgbClr val="FFFFFF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Injections</a:t>
              </a: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350591" y="419146"/>
            <a:ext cx="2520780" cy="236266"/>
            <a:chOff x="0" y="0"/>
            <a:chExt cx="3734489" cy="3500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3734489" cy="350024"/>
            </a:xfrm>
            <a:custGeom>
              <a:avLst/>
              <a:gdLst/>
              <a:ahLst/>
              <a:cxnLst/>
              <a:rect r="r" b="b" t="t" l="l"/>
              <a:pathLst>
                <a:path h="350024" w="3734489">
                  <a:moveTo>
                    <a:pt x="0" y="0"/>
                  </a:moveTo>
                  <a:lnTo>
                    <a:pt x="3734489" y="0"/>
                  </a:lnTo>
                  <a:lnTo>
                    <a:pt x="3734489" y="350024"/>
                  </a:lnTo>
                  <a:lnTo>
                    <a:pt x="0" y="350024"/>
                  </a:lnTo>
                  <a:close/>
                </a:path>
              </a:pathLst>
            </a:custGeom>
            <a:solidFill>
              <a:srgbClr val="FFDE59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9525"/>
              <a:ext cx="3734489" cy="35954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979"/>
                </a:lnSpc>
              </a:pPr>
              <a:r>
                <a:rPr lang="en-US" b="true" sz="699" i="true">
                  <a:solidFill>
                    <a:srgbClr val="000000"/>
                  </a:solidFill>
                  <a:latin typeface="Canva Sans Bold Italics"/>
                  <a:ea typeface="Canva Sans Bold Italics"/>
                  <a:cs typeface="Canva Sans Bold Italics"/>
                  <a:sym typeface="Canva Sans Bold Italics"/>
                </a:rPr>
                <a:t>One Needle, one Syringe, Only One Time.</a:t>
              </a: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82880" y="655413"/>
            <a:ext cx="1470523" cy="999675"/>
            <a:chOff x="0" y="0"/>
            <a:chExt cx="2178552" cy="14810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2178552" cy="1481000"/>
            </a:xfrm>
            <a:custGeom>
              <a:avLst/>
              <a:gdLst/>
              <a:ahLst/>
              <a:cxnLst/>
              <a:rect r="r" b="b" t="t" l="l"/>
              <a:pathLst>
                <a:path h="1481000" w="2178552">
                  <a:moveTo>
                    <a:pt x="0" y="0"/>
                  </a:moveTo>
                  <a:lnTo>
                    <a:pt x="2178552" y="0"/>
                  </a:lnTo>
                  <a:lnTo>
                    <a:pt x="2178552" y="1481000"/>
                  </a:lnTo>
                  <a:lnTo>
                    <a:pt x="0" y="14810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0"/>
              <a:ext cx="2178552" cy="14810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107950" indent="-53975" lvl="1">
                <a:lnSpc>
                  <a:spcPts val="699"/>
                </a:lnSpc>
                <a:buFont typeface="Arial"/>
                <a:buChar char="•"/>
              </a:pPr>
              <a:r>
                <a:rPr lang="en-US" b="true" sz="4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Perform hand hygiene before prepping and administering medications.</a:t>
              </a:r>
            </a:p>
            <a:p>
              <a:pPr algn="l" marL="107950" indent="-53975" lvl="1">
                <a:lnSpc>
                  <a:spcPts val="699"/>
                </a:lnSpc>
                <a:buFont typeface="Arial"/>
                <a:buChar char="•"/>
              </a:pPr>
              <a:r>
                <a:rPr lang="en-US" b="true" sz="4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Prepare medication in a clean area.</a:t>
              </a:r>
            </a:p>
            <a:p>
              <a:pPr algn="l" marL="107950" indent="-53975" lvl="1">
                <a:lnSpc>
                  <a:spcPts val="699"/>
                </a:lnSpc>
                <a:buFont typeface="Arial"/>
                <a:buChar char="•"/>
              </a:pPr>
              <a:r>
                <a:rPr lang="en-US" b="true" sz="4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Use single-dose or single-use medication vials and IV fluid bags for only one patient. </a:t>
              </a:r>
            </a:p>
            <a:p>
              <a:pPr algn="l" marL="107950" indent="-53975" lvl="1">
                <a:lnSpc>
                  <a:spcPts val="699"/>
                </a:lnSpc>
                <a:buFont typeface="Arial"/>
                <a:buChar char="•"/>
              </a:pPr>
              <a:r>
                <a:rPr lang="en-US" b="true" sz="4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Disinfect rubber septum before piercing with needle.</a:t>
              </a:r>
            </a:p>
            <a:p>
              <a:pPr algn="l">
                <a:lnSpc>
                  <a:spcPts val="699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1621877" y="655413"/>
            <a:ext cx="1470523" cy="999675"/>
            <a:chOff x="0" y="0"/>
            <a:chExt cx="2178552" cy="14810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178552" cy="1481000"/>
            </a:xfrm>
            <a:custGeom>
              <a:avLst/>
              <a:gdLst/>
              <a:ahLst/>
              <a:cxnLst/>
              <a:rect r="r" b="b" t="t" l="l"/>
              <a:pathLst>
                <a:path h="1481000" w="2178552">
                  <a:moveTo>
                    <a:pt x="0" y="0"/>
                  </a:moveTo>
                  <a:lnTo>
                    <a:pt x="2178552" y="0"/>
                  </a:lnTo>
                  <a:lnTo>
                    <a:pt x="2178552" y="1481000"/>
                  </a:lnTo>
                  <a:lnTo>
                    <a:pt x="0" y="14810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0"/>
              <a:ext cx="2178552" cy="14810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l" marL="107950" indent="-53975" lvl="1">
                <a:lnSpc>
                  <a:spcPts val="699"/>
                </a:lnSpc>
                <a:buFont typeface="Arial"/>
                <a:buChar char="•"/>
              </a:pPr>
              <a:r>
                <a:rPr lang="en-US" b="true" sz="4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Dedicate multi-dos</a:t>
              </a:r>
              <a:r>
                <a:rPr lang="en-US" b="true" sz="4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e vials for only one patient.</a:t>
              </a:r>
            </a:p>
            <a:p>
              <a:pPr algn="l" marL="107950" indent="-53975" lvl="1">
                <a:lnSpc>
                  <a:spcPts val="699"/>
                </a:lnSpc>
                <a:buFont typeface="Arial"/>
                <a:buChar char="•"/>
              </a:pPr>
              <a:r>
                <a:rPr lang="en-US" b="true" sz="4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In</a:t>
              </a:r>
              <a:r>
                <a:rPr lang="en-US" b="true" sz="499">
                  <a:solidFill>
                    <a:srgbClr val="005595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sulin pens: Remove used   needle, disinfect rubber septum, and install a new needle with every use.</a:t>
              </a:r>
            </a:p>
            <a:p>
              <a:pPr algn="l">
                <a:lnSpc>
                  <a:spcPts val="699"/>
                </a:lnSpc>
              </a:pPr>
            </a:p>
            <a:p>
              <a:pPr algn="l">
                <a:lnSpc>
                  <a:spcPts val="699"/>
                </a:lnSpc>
              </a:pPr>
            </a:p>
            <a:p>
              <a:pPr algn="l">
                <a:lnSpc>
                  <a:spcPts val="699"/>
                </a:lnSpc>
              </a:pPr>
            </a:p>
            <a:p>
              <a:pPr algn="l">
                <a:lnSpc>
                  <a:spcPts val="699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false" flipV="false" rot="0">
            <a:off x="2111586" y="1272217"/>
            <a:ext cx="491106" cy="373703"/>
          </a:xfrm>
          <a:custGeom>
            <a:avLst/>
            <a:gdLst/>
            <a:ahLst/>
            <a:cxnLst/>
            <a:rect r="r" b="b" t="t" l="l"/>
            <a:pathLst>
              <a:path h="373703" w="491106">
                <a:moveTo>
                  <a:pt x="0" y="0"/>
                </a:moveTo>
                <a:lnTo>
                  <a:pt x="491106" y="0"/>
                </a:lnTo>
                <a:lnTo>
                  <a:pt x="491106" y="373703"/>
                </a:lnTo>
                <a:lnTo>
                  <a:pt x="0" y="37370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-20377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182880" y="1507296"/>
            <a:ext cx="1147769" cy="147793"/>
          </a:xfrm>
          <a:custGeom>
            <a:avLst/>
            <a:gdLst/>
            <a:ahLst/>
            <a:cxnLst/>
            <a:rect r="r" b="b" t="t" l="l"/>
            <a:pathLst>
              <a:path h="147793" w="1147769">
                <a:moveTo>
                  <a:pt x="0" y="0"/>
                </a:moveTo>
                <a:lnTo>
                  <a:pt x="1147769" y="0"/>
                </a:lnTo>
                <a:lnTo>
                  <a:pt x="1147769" y="147792"/>
                </a:lnTo>
                <a:lnTo>
                  <a:pt x="0" y="14779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6523" t="0" r="0" b="0"/>
            </a:stretch>
          </a:blipFill>
        </p:spPr>
      </p:sp>
      <p:grpSp>
        <p:nvGrpSpPr>
          <p:cNvPr name="Group 16" id="16"/>
          <p:cNvGrpSpPr/>
          <p:nvPr/>
        </p:nvGrpSpPr>
        <p:grpSpPr>
          <a:xfrm rot="0">
            <a:off x="2871371" y="1441678"/>
            <a:ext cx="221029" cy="213410"/>
            <a:chOff x="0" y="0"/>
            <a:chExt cx="327450" cy="316163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327450" cy="316163"/>
            </a:xfrm>
            <a:custGeom>
              <a:avLst/>
              <a:gdLst/>
              <a:ahLst/>
              <a:cxnLst/>
              <a:rect r="r" b="b" t="t" l="l"/>
              <a:pathLst>
                <a:path h="316163" w="327450">
                  <a:moveTo>
                    <a:pt x="0" y="0"/>
                  </a:moveTo>
                  <a:lnTo>
                    <a:pt x="327450" y="0"/>
                  </a:lnTo>
                  <a:lnTo>
                    <a:pt x="327450" y="316163"/>
                  </a:lnTo>
                  <a:lnTo>
                    <a:pt x="0" y="316163"/>
                  </a:lnTo>
                  <a:close/>
                </a:path>
              </a:pathLst>
            </a:custGeom>
            <a:solidFill>
              <a:srgbClr val="FFDE59"/>
            </a:solidFill>
            <a:ln w="1905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name="TextBox 18" id="18"/>
            <p:cNvSpPr txBox="true"/>
            <p:nvPr/>
          </p:nvSpPr>
          <p:spPr>
            <a:xfrm>
              <a:off x="0" y="0"/>
              <a:ext cx="327450" cy="316163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559"/>
                </a:lnSpc>
              </a:pPr>
              <a:r>
                <a:rPr lang="en-US" b="true" sz="399">
                  <a:solidFill>
                    <a:srgbClr val="000000"/>
                  </a:solidFill>
                  <a:latin typeface="Canva Sans Bold"/>
                  <a:ea typeface="Canva Sans Bold"/>
                  <a:cs typeface="Canva Sans Bold"/>
                  <a:sym typeface="Canva Sans Bold"/>
                </a:rPr>
                <a:t>4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DAG1Noh03yQ</dc:identifier>
  <dcterms:modified xsi:type="dcterms:W3CDTF">2011-08-01T06:04:30Z</dcterms:modified>
  <cp:revision>1</cp:revision>
  <dc:title>Setting Specific Pocket Cards_NACCHO Adapted</dc:title>
</cp:coreProperties>
</file>