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12192000" cy="6858000"/>
  <p:notesSz cx="6950075" cy="9236075"/>
  <p:embeddedFontLst>
    <p:embeddedFont>
      <p:font typeface="Play" panose="020B0604020202020204" charset="0"/>
      <p:regular r:id="rId32"/>
      <p:bold r:id="rId33"/>
    </p:embeddedFont>
    <p:embeddedFont>
      <p:font typeface="Quattrocento Sans" panose="020B0502050000020003" pitchFamily="34" charset="0"/>
      <p:regular r:id="rId34"/>
      <p:bold r:id="rId35"/>
      <p:italic r:id="rId36"/>
      <p:boldItalic r:id="rId37"/>
    </p:embeddedFont>
    <p:embeddedFont>
      <p:font typeface="Rockwell" panose="02060603020205020403" pitchFamily="18"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h2udjyEA86CkWQgq6DOYO1cKJBo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customschemas.google.com/relationships/presentationmetadata" Target="meta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1699" cy="463408"/>
          </a:xfrm>
          <a:prstGeom prst="rect">
            <a:avLst/>
          </a:prstGeom>
          <a:noFill/>
          <a:ln>
            <a:noFill/>
          </a:ln>
        </p:spPr>
        <p:txBody>
          <a:bodyPr spcFirstLastPara="1" wrap="square" lIns="92475" tIns="46225" rIns="92475" bIns="4622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36768" y="0"/>
            <a:ext cx="3011699" cy="463408"/>
          </a:xfrm>
          <a:prstGeom prst="rect">
            <a:avLst/>
          </a:prstGeom>
          <a:noFill/>
          <a:ln>
            <a:noFill/>
          </a:ln>
        </p:spPr>
        <p:txBody>
          <a:bodyPr spcFirstLastPara="1" wrap="square" lIns="92475" tIns="46225" rIns="92475" bIns="4622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772669"/>
            <a:ext cx="3011699" cy="463407"/>
          </a:xfrm>
          <a:prstGeom prst="rect">
            <a:avLst/>
          </a:prstGeom>
          <a:noFill/>
          <a:ln>
            <a:noFill/>
          </a:ln>
        </p:spPr>
        <p:txBody>
          <a:bodyPr spcFirstLastPara="1" wrap="square" lIns="92475" tIns="46225" rIns="92475" bIns="4622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0: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The EPA has a list of registered antimicrobial products used for norovirus and other infectious diseases. It is important to know that norovirus can not be killed with handsanitizer. You have to wash your hands to kill it.</a:t>
            </a:r>
            <a:endParaRPr/>
          </a:p>
        </p:txBody>
      </p:sp>
      <p:sp>
        <p:nvSpPr>
          <p:cNvPr id="179" name="Google Shape;179;p10: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For example, Clean and disinfect surfaces starting from the areas with a lower likelihood of norovirus contamination (e.g., tray tables, counter tops) to areas with highly contaminated surfaces (e.g., toilets, bathroom fixtures). Change mop heads when new solutions are prepared, or after cleaning large spills of emesis or fecal material. </a:t>
            </a:r>
            <a:endParaRPr/>
          </a:p>
        </p:txBody>
      </p:sp>
      <p:sp>
        <p:nvSpPr>
          <p:cNvPr id="194" name="Google Shape;194;p1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Splashes may occur when flowing water hits the drain or when a toilet is flushed. Splashes can lead to spread of multidrug-resistant organisms containing droplets, which in turn may contaminate</a:t>
            </a:r>
            <a:endParaRPr/>
          </a:p>
          <a:p>
            <a:pPr marL="0" lvl="0" indent="0" algn="l" rtl="0">
              <a:lnSpc>
                <a:spcPct val="115000"/>
              </a:lnSpc>
              <a:spcBef>
                <a:spcPts val="0"/>
              </a:spcBef>
              <a:spcAft>
                <a:spcPts val="0"/>
              </a:spcAft>
              <a:buClr>
                <a:schemeClr val="dk1"/>
              </a:buClr>
              <a:buSzPts val="1100"/>
              <a:buFont typeface="Arial"/>
              <a:buNone/>
            </a:pPr>
            <a:r>
              <a:rPr lang="en-US"/>
              <a:t>the environment, equipment, and skin or clothing of healthcare personnel and patients/residents</a:t>
            </a:r>
            <a:endParaRPr/>
          </a:p>
          <a:p>
            <a:pPr marL="0" lvl="0" indent="0" algn="l" rtl="0">
              <a:spcBef>
                <a:spcPts val="0"/>
              </a:spcBef>
              <a:spcAft>
                <a:spcPts val="0"/>
              </a:spcAft>
              <a:buNone/>
            </a:pPr>
            <a:endParaRPr/>
          </a:p>
        </p:txBody>
      </p:sp>
      <p:sp>
        <p:nvSpPr>
          <p:cNvPr id="209" name="Google Shape;209;p1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224" name="Google Shape;224;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100"/>
              <a:buFont typeface="Arial"/>
              <a:buNone/>
            </a:pPr>
            <a:r>
              <a:rPr lang="en-US"/>
              <a:t>The World Health Organization (WHO) estimates that hand washing can prevent up to 50% of all infections. This statistic highlights the significance of proper hand wash techniques in preventing the spread of illnesses. Hand washing is considered the single most important measure for preventing the spread of infections, and it is a powerful tool that can significantly reduce the risk of contracting and spreading diseases.</a:t>
            </a:r>
            <a:endParaRPr/>
          </a:p>
          <a:p>
            <a:pPr marL="0" lvl="0" indent="0" algn="l" rtl="0">
              <a:spcBef>
                <a:spcPts val="0"/>
              </a:spcBef>
              <a:spcAft>
                <a:spcPts val="0"/>
              </a:spcAft>
              <a:buNone/>
            </a:pPr>
            <a:endParaRPr/>
          </a:p>
        </p:txBody>
      </p:sp>
      <p:sp>
        <p:nvSpPr>
          <p:cNvPr id="239" name="Google Shape;239;p8: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3679ac0f4f_1_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3679ac0f4f_1_0: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249" name="Google Shape;249;g33679ac0f4f_1_0:notes"/>
          <p:cNvSpPr txBox="1">
            <a:spLocks noGrp="1"/>
          </p:cNvSpPr>
          <p:nvPr>
            <p:ph type="sldNum" idx="12"/>
          </p:nvPr>
        </p:nvSpPr>
        <p:spPr>
          <a:xfrm>
            <a:off x="3936768" y="8772669"/>
            <a:ext cx="3011700" cy="4635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3679ac0f4f_0_23: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3679ac0f4f_0_23: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257" name="Google Shape;257;g33679ac0f4f_0_23:notes"/>
          <p:cNvSpPr txBox="1">
            <a:spLocks noGrp="1"/>
          </p:cNvSpPr>
          <p:nvPr>
            <p:ph type="sldNum" idx="12"/>
          </p:nvPr>
        </p:nvSpPr>
        <p:spPr>
          <a:xfrm>
            <a:off x="3936768" y="8772669"/>
            <a:ext cx="3011700" cy="4635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3679ac0f4f_1_7: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3679ac0f4f_1_7: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265" name="Google Shape;265;g33679ac0f4f_1_7:notes"/>
          <p:cNvSpPr txBox="1">
            <a:spLocks noGrp="1"/>
          </p:cNvSpPr>
          <p:nvPr>
            <p:ph type="sldNum" idx="12"/>
          </p:nvPr>
        </p:nvSpPr>
        <p:spPr>
          <a:xfrm>
            <a:off x="3936768" y="8772669"/>
            <a:ext cx="3011700" cy="4635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3679ac0f4f_1_18: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3679ac0f4f_1_18: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273" name="Google Shape;273;g33679ac0f4f_1_18:notes"/>
          <p:cNvSpPr txBox="1">
            <a:spLocks noGrp="1"/>
          </p:cNvSpPr>
          <p:nvPr>
            <p:ph type="sldNum" idx="12"/>
          </p:nvPr>
        </p:nvSpPr>
        <p:spPr>
          <a:xfrm>
            <a:off x="3936768" y="8772669"/>
            <a:ext cx="3011700" cy="4635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3679ac0f4f_0_30: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3679ac0f4f_0_30: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281" name="Google Shape;281;g33679ac0f4f_0_30:notes"/>
          <p:cNvSpPr txBox="1">
            <a:spLocks noGrp="1"/>
          </p:cNvSpPr>
          <p:nvPr>
            <p:ph type="sldNum" idx="12"/>
          </p:nvPr>
        </p:nvSpPr>
        <p:spPr>
          <a:xfrm>
            <a:off x="3936768" y="8772669"/>
            <a:ext cx="3011700" cy="4635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97" name="Google Shape;97;p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5fb93809f6_2_6: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5fb93809f6_2_6: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r>
              <a:rPr lang="en-US"/>
              <a:t>pathogens form spores that are not likely killed by alcohol based hand sanitizers</a:t>
            </a:r>
            <a:endParaRPr/>
          </a:p>
        </p:txBody>
      </p:sp>
      <p:sp>
        <p:nvSpPr>
          <p:cNvPr id="289" name="Google Shape;289;g35fb93809f6_2_6:notes"/>
          <p:cNvSpPr txBox="1">
            <a:spLocks noGrp="1"/>
          </p:cNvSpPr>
          <p:nvPr>
            <p:ph type="sldNum" idx="12"/>
          </p:nvPr>
        </p:nvSpPr>
        <p:spPr>
          <a:xfrm>
            <a:off x="3936768" y="8772669"/>
            <a:ext cx="3011700" cy="4635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3679ac0f4f_1_27: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3679ac0f4f_1_27: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297" name="Google Shape;297;g33679ac0f4f_1_27:notes"/>
          <p:cNvSpPr txBox="1">
            <a:spLocks noGrp="1"/>
          </p:cNvSpPr>
          <p:nvPr>
            <p:ph type="sldNum" idx="12"/>
          </p:nvPr>
        </p:nvSpPr>
        <p:spPr>
          <a:xfrm>
            <a:off x="3936768" y="8772669"/>
            <a:ext cx="3011700" cy="4635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fb93809f6_2_13: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5fb93809f6_2_13: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457200" lvl="0" indent="-317500" algn="l" rtl="0">
              <a:spcBef>
                <a:spcPts val="0"/>
              </a:spcBef>
              <a:spcAft>
                <a:spcPts val="0"/>
              </a:spcAft>
              <a:buSzPts val="1400"/>
              <a:buAutoNum type="arabicPeriod"/>
            </a:pPr>
            <a:r>
              <a:rPr lang="en-US"/>
              <a:t>hand sanitizer or soap</a:t>
            </a:r>
            <a:endParaRPr/>
          </a:p>
          <a:p>
            <a:pPr marL="457200" lvl="0" indent="-317500" algn="l" rtl="0">
              <a:spcBef>
                <a:spcPts val="0"/>
              </a:spcBef>
              <a:spcAft>
                <a:spcPts val="0"/>
              </a:spcAft>
              <a:buSzPts val="1400"/>
              <a:buAutoNum type="arabicPeriod"/>
            </a:pPr>
            <a:r>
              <a:rPr lang="en-US"/>
              <a:t>soap and water</a:t>
            </a:r>
            <a:endParaRPr/>
          </a:p>
          <a:p>
            <a:pPr marL="457200" lvl="0" indent="-317500" algn="l" rtl="0">
              <a:spcBef>
                <a:spcPts val="0"/>
              </a:spcBef>
              <a:spcAft>
                <a:spcPts val="0"/>
              </a:spcAft>
              <a:buSzPts val="1400"/>
              <a:buAutoNum type="arabicPeriod"/>
            </a:pPr>
            <a:r>
              <a:rPr lang="en-US"/>
              <a:t>hand sanitizer</a:t>
            </a:r>
            <a:endParaRPr/>
          </a:p>
          <a:p>
            <a:pPr marL="457200" lvl="0" indent="-317500" algn="l" rtl="0">
              <a:spcBef>
                <a:spcPts val="0"/>
              </a:spcBef>
              <a:spcAft>
                <a:spcPts val="0"/>
              </a:spcAft>
              <a:buSzPts val="1400"/>
              <a:buAutoNum type="arabicPeriod"/>
            </a:pPr>
            <a:r>
              <a:rPr lang="en-US"/>
              <a:t>soap and water</a:t>
            </a:r>
            <a:endParaRPr/>
          </a:p>
          <a:p>
            <a:pPr marL="457200" lvl="0" indent="-317500" algn="l" rtl="0">
              <a:spcBef>
                <a:spcPts val="0"/>
              </a:spcBef>
              <a:spcAft>
                <a:spcPts val="0"/>
              </a:spcAft>
              <a:buSzPts val="1400"/>
              <a:buAutoNum type="arabicPeriod"/>
            </a:pPr>
            <a:r>
              <a:rPr lang="en-US"/>
              <a:t>soap and water</a:t>
            </a:r>
            <a:endParaRPr/>
          </a:p>
        </p:txBody>
      </p:sp>
      <p:sp>
        <p:nvSpPr>
          <p:cNvPr id="305" name="Google Shape;305;g35fb93809f6_2_13:notes"/>
          <p:cNvSpPr txBox="1">
            <a:spLocks noGrp="1"/>
          </p:cNvSpPr>
          <p:nvPr>
            <p:ph type="sldNum" idx="12"/>
          </p:nvPr>
        </p:nvSpPr>
        <p:spPr>
          <a:xfrm>
            <a:off x="3936768" y="8772669"/>
            <a:ext cx="3011700" cy="4635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3679ac0f4f_0_37: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3679ac0f4f_0_37: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312" name="Google Shape;312;g33679ac0f4f_0_37:notes"/>
          <p:cNvSpPr txBox="1">
            <a:spLocks noGrp="1"/>
          </p:cNvSpPr>
          <p:nvPr>
            <p:ph type="sldNum" idx="12"/>
          </p:nvPr>
        </p:nvSpPr>
        <p:spPr>
          <a:xfrm>
            <a:off x="3936768" y="8772669"/>
            <a:ext cx="3011700" cy="4635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319" name="Google Shape;319;p1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338" name="Google Shape;338;p15: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362" name="Google Shape;362;p1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12" name="Google Shape;112;p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21" name="Google Shape;121;p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30" name="Google Shape;130;p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40" name="Google Shape;140;p5: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MRSA lives on the skin and can be spread through direct contact. Hand washing is critical to reduce the risk. This is a poster from CDC project firstline if anyone is interested on getting themselves a copy.</a:t>
            </a:r>
            <a:endParaRPr/>
          </a:p>
        </p:txBody>
      </p:sp>
      <p:sp>
        <p:nvSpPr>
          <p:cNvPr id="154" name="Google Shape;154;p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62" name="Google Shape;162;p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b93809f6_2_0:notes"/>
          <p:cNvSpPr>
            <a:spLocks noGrp="1" noRot="1" noChangeAspect="1"/>
          </p:cNvSpPr>
          <p:nvPr>
            <p:ph type="sldImg" idx="2"/>
          </p:nvPr>
        </p:nvSpPr>
        <p:spPr>
          <a:xfrm>
            <a:off x="703263"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b93809f6_2_0: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r>
              <a:rPr lang="en-US"/>
              <a:t>Don: hand hygiene, gown, mask, eye protection, gloves</a:t>
            </a:r>
            <a:endParaRPr/>
          </a:p>
          <a:p>
            <a:pPr marL="0" lvl="0" indent="0" algn="l" rtl="0">
              <a:spcBef>
                <a:spcPts val="0"/>
              </a:spcBef>
              <a:spcAft>
                <a:spcPts val="0"/>
              </a:spcAft>
              <a:buNone/>
            </a:pPr>
            <a:r>
              <a:rPr lang="en-US"/>
              <a:t>Doff: Remove gloves, gown, perform hand hygiene, remove eye protection, remove mask, hand hygiene again</a:t>
            </a:r>
            <a:endParaRPr/>
          </a:p>
          <a:p>
            <a:pPr marL="0" lvl="0" indent="0" algn="l" rtl="0">
              <a:spcBef>
                <a:spcPts val="0"/>
              </a:spcBef>
              <a:spcAft>
                <a:spcPts val="0"/>
              </a:spcAft>
              <a:buNone/>
            </a:pPr>
            <a:endParaRPr/>
          </a:p>
        </p:txBody>
      </p:sp>
      <p:sp>
        <p:nvSpPr>
          <p:cNvPr id="172" name="Google Shape;172;g35fb93809f6_2_0:notes"/>
          <p:cNvSpPr txBox="1">
            <a:spLocks noGrp="1"/>
          </p:cNvSpPr>
          <p:nvPr>
            <p:ph type="sldNum" idx="12"/>
          </p:nvPr>
        </p:nvSpPr>
        <p:spPr>
          <a:xfrm>
            <a:off x="3936768" y="8772669"/>
            <a:ext cx="3011700" cy="4635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healthcare-associated-infections/media/pdfs/PHS-ReduceWaterRisk-ChecklistTool-508.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cdc.gov/projectfirstline/hcp/training/index.html" TargetMode="External"/><Relationship Id="rId5" Type="http://schemas.openxmlformats.org/officeDocument/2006/relationships/hyperlink" Target="https://www.cdc.gov/infection-control/hcp/core-practices/index.html" TargetMode="External"/><Relationship Id="rId4" Type="http://schemas.openxmlformats.org/officeDocument/2006/relationships/hyperlink" Target="https://www.cdc.gov/healthcare-associated-infections/php/toolkit/water-management.html?CDC_AAref_Val=https://www.cdc.gov/hai/prevent/environment/water.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0" name="Google Shape;90;p1" descr="Bacteria in a capsule"/>
          <p:cNvPicPr preferRelativeResize="0"/>
          <p:nvPr/>
        </p:nvPicPr>
        <p:blipFill rotWithShape="1">
          <a:blip r:embed="rId3">
            <a:alphaModFix amt="50000"/>
          </a:blip>
          <a:srcRect t="8563" r="-1" b="11059"/>
          <a:stretch/>
        </p:blipFill>
        <p:spPr>
          <a:xfrm>
            <a:off x="3070" y="10"/>
            <a:ext cx="12188930" cy="6857990"/>
          </a:xfrm>
          <a:prstGeom prst="rect">
            <a:avLst/>
          </a:prstGeom>
          <a:noFill/>
          <a:ln>
            <a:noFill/>
          </a:ln>
        </p:spPr>
      </p:pic>
      <p:sp>
        <p:nvSpPr>
          <p:cNvPr id="91" name="Google Shape;91;p1"/>
          <p:cNvSpPr txBox="1">
            <a:spLocks noGrp="1"/>
          </p:cNvSpPr>
          <p:nvPr>
            <p:ph type="ctrTitle"/>
          </p:nvPr>
        </p:nvSpPr>
        <p:spPr>
          <a:xfrm>
            <a:off x="1524000" y="1122363"/>
            <a:ext cx="9144000" cy="306324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600"/>
              <a:buFont typeface="Play"/>
              <a:buNone/>
            </a:pPr>
            <a:r>
              <a:rPr lang="en-US" sz="6600" dirty="0">
                <a:solidFill>
                  <a:schemeClr val="lt1"/>
                </a:solidFill>
                <a:latin typeface="Arial"/>
                <a:ea typeface="Arial"/>
                <a:cs typeface="Arial"/>
                <a:sym typeface="Arial"/>
              </a:rPr>
              <a:t>Infection Prevention &amp; Control</a:t>
            </a:r>
            <a:endParaRPr dirty="0">
              <a:latin typeface="Arial"/>
              <a:ea typeface="Arial"/>
              <a:cs typeface="Arial"/>
              <a:sym typeface="Arial"/>
            </a:endParaRPr>
          </a:p>
        </p:txBody>
      </p:sp>
      <p:sp>
        <p:nvSpPr>
          <p:cNvPr id="92" name="Google Shape;92;p1"/>
          <p:cNvSpPr txBox="1">
            <a:spLocks noGrp="1"/>
          </p:cNvSpPr>
          <p:nvPr>
            <p:ph type="subTitle" idx="1"/>
          </p:nvPr>
        </p:nvSpPr>
        <p:spPr>
          <a:xfrm>
            <a:off x="1615723" y="4835907"/>
            <a:ext cx="9144000" cy="1536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en-US" dirty="0">
                <a:solidFill>
                  <a:schemeClr val="lt1"/>
                </a:solidFill>
              </a:rPr>
              <a:t>Faith Gandy and Alyssa Reed</a:t>
            </a:r>
            <a:endParaRPr dirty="0"/>
          </a:p>
          <a:p>
            <a:pPr marL="0" lvl="0" indent="0" algn="ctr" rtl="0">
              <a:lnSpc>
                <a:spcPct val="90000"/>
              </a:lnSpc>
              <a:spcBef>
                <a:spcPts val="1000"/>
              </a:spcBef>
              <a:spcAft>
                <a:spcPts val="0"/>
              </a:spcAft>
              <a:buClr>
                <a:schemeClr val="lt1"/>
              </a:buClr>
              <a:buSzPts val="2400"/>
              <a:buNone/>
            </a:pPr>
            <a:r>
              <a:rPr lang="en-US" dirty="0">
                <a:solidFill>
                  <a:schemeClr val="lt1"/>
                </a:solidFill>
              </a:rPr>
              <a:t>Infection Prevention Educator Epidemiologists</a:t>
            </a:r>
            <a:endParaRPr dirty="0"/>
          </a:p>
          <a:p>
            <a:pPr marL="0" lvl="0" indent="0" algn="ctr" rtl="0">
              <a:lnSpc>
                <a:spcPct val="90000"/>
              </a:lnSpc>
              <a:spcBef>
                <a:spcPts val="1000"/>
              </a:spcBef>
              <a:spcAft>
                <a:spcPts val="0"/>
              </a:spcAft>
              <a:buClr>
                <a:schemeClr val="lt1"/>
              </a:buClr>
              <a:buSzPts val="2400"/>
              <a:buNone/>
            </a:pPr>
            <a:r>
              <a:rPr lang="en-US" dirty="0">
                <a:solidFill>
                  <a:schemeClr val="lt1"/>
                </a:solidFill>
              </a:rPr>
              <a:t>Cabell-Huntington Health Department</a:t>
            </a:r>
            <a:endParaRPr dirty="0"/>
          </a:p>
        </p:txBody>
      </p:sp>
      <p:sp>
        <p:nvSpPr>
          <p:cNvPr id="93" name="Google Shape;93;p1"/>
          <p:cNvSpPr/>
          <p:nvPr/>
        </p:nvSpPr>
        <p:spPr>
          <a:xfrm rot="10800000" flipH="1">
            <a:off x="4065925" y="4413034"/>
            <a:ext cx="4243589" cy="195453"/>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4901"/>
            </a:srgbClr>
          </a:solidFill>
          <a:ln w="44450" cap="rnd" cmpd="sng">
            <a:solidFill>
              <a:schemeClr val="lt1">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10"/>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2" name="Google Shape;182;p10"/>
          <p:cNvSpPr txBox="1">
            <a:spLocks noGrp="1"/>
          </p:cNvSpPr>
          <p:nvPr>
            <p:ph type="title"/>
          </p:nvPr>
        </p:nvSpPr>
        <p:spPr>
          <a:xfrm>
            <a:off x="589560" y="856180"/>
            <a:ext cx="4560584" cy="11280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700"/>
              <a:buFont typeface="Play"/>
              <a:buNone/>
            </a:pPr>
            <a:r>
              <a:rPr lang="en-US" sz="4000">
                <a:latin typeface="Arial"/>
                <a:ea typeface="Arial"/>
                <a:cs typeface="Arial"/>
                <a:sym typeface="Arial"/>
              </a:rPr>
              <a:t>Environmental Cleaning </a:t>
            </a:r>
            <a:endParaRPr sz="4700">
              <a:latin typeface="Arial"/>
              <a:ea typeface="Arial"/>
              <a:cs typeface="Arial"/>
              <a:sym typeface="Arial"/>
            </a:endParaRPr>
          </a:p>
        </p:txBody>
      </p:sp>
      <p:grpSp>
        <p:nvGrpSpPr>
          <p:cNvPr id="183" name="Google Shape;183;p10"/>
          <p:cNvGrpSpPr/>
          <p:nvPr/>
        </p:nvGrpSpPr>
        <p:grpSpPr>
          <a:xfrm>
            <a:off x="0" y="1083484"/>
            <a:ext cx="355196" cy="673460"/>
            <a:chOff x="0" y="823811"/>
            <a:chExt cx="355196" cy="673460"/>
          </a:xfrm>
        </p:grpSpPr>
        <p:sp>
          <p:nvSpPr>
            <p:cNvPr id="184" name="Google Shape;184;p10"/>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5" name="Google Shape;185;p10"/>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86" name="Google Shape;186;p10"/>
          <p:cNvSpPr/>
          <p:nvPr/>
        </p:nvSpPr>
        <p:spPr>
          <a:xfrm flipH="1">
            <a:off x="665085" y="2090569"/>
            <a:ext cx="4297680" cy="2743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7" name="Google Shape;187;p10"/>
          <p:cNvSpPr txBox="1">
            <a:spLocks noGrp="1"/>
          </p:cNvSpPr>
          <p:nvPr>
            <p:ph type="body" idx="1"/>
          </p:nvPr>
        </p:nvSpPr>
        <p:spPr>
          <a:xfrm>
            <a:off x="590719" y="2330505"/>
            <a:ext cx="4559425" cy="397958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000"/>
              <a:t>Regular cleaning</a:t>
            </a:r>
            <a:endParaRPr/>
          </a:p>
          <a:p>
            <a:pPr marL="457200" lvl="0" indent="-355600" algn="l" rtl="0">
              <a:lnSpc>
                <a:spcPct val="90000"/>
              </a:lnSpc>
              <a:spcBef>
                <a:spcPts val="1000"/>
              </a:spcBef>
              <a:spcAft>
                <a:spcPts val="0"/>
              </a:spcAft>
              <a:buSzPts val="2000"/>
              <a:buChar char="•"/>
            </a:pPr>
            <a:r>
              <a:rPr lang="en-US" sz="2000"/>
              <a:t>Clean and disinfect high-touch surfaces (doorknobs, bed rails, light switches, remote controls)</a:t>
            </a:r>
            <a:endParaRPr/>
          </a:p>
          <a:p>
            <a:pPr marL="0" lvl="0" indent="0" algn="l" rtl="0">
              <a:lnSpc>
                <a:spcPct val="90000"/>
              </a:lnSpc>
              <a:spcBef>
                <a:spcPts val="1000"/>
              </a:spcBef>
              <a:spcAft>
                <a:spcPts val="0"/>
              </a:spcAft>
              <a:buNone/>
            </a:pPr>
            <a:r>
              <a:rPr lang="en-US" sz="2000"/>
              <a:t>Special focus on common areas</a:t>
            </a:r>
            <a:endParaRPr/>
          </a:p>
          <a:p>
            <a:pPr marL="457200" lvl="0" indent="-355600" algn="l" rtl="0">
              <a:lnSpc>
                <a:spcPct val="90000"/>
              </a:lnSpc>
              <a:spcBef>
                <a:spcPts val="1000"/>
              </a:spcBef>
              <a:spcAft>
                <a:spcPts val="0"/>
              </a:spcAft>
              <a:buSzPts val="2000"/>
              <a:buChar char="•"/>
            </a:pPr>
            <a:r>
              <a:rPr lang="en-US" sz="2000"/>
              <a:t>Ensure that communal areas like dining rooms, activity rooms, and restrooms, are cleaned to regularly to prevent the spread of germs </a:t>
            </a:r>
            <a:endParaRPr/>
          </a:p>
        </p:txBody>
      </p:sp>
      <p:sp>
        <p:nvSpPr>
          <p:cNvPr id="188" name="Google Shape;188;p10"/>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9" name="Google Shape;189;p10"/>
          <p:cNvSpPr/>
          <p:nvPr/>
        </p:nvSpPr>
        <p:spPr>
          <a:xfrm>
            <a:off x="5685810" y="513853"/>
            <a:ext cx="6009366" cy="5834577"/>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90" name="Google Shape;190;p10"/>
          <p:cNvPicPr preferRelativeResize="0"/>
          <p:nvPr/>
        </p:nvPicPr>
        <p:blipFill rotWithShape="1">
          <a:blip r:embed="rId3">
            <a:alphaModFix/>
          </a:blip>
          <a:srcRect l="14074" r="34345"/>
          <a:stretch/>
        </p:blipFill>
        <p:spPr>
          <a:xfrm>
            <a:off x="5977788" y="799352"/>
            <a:ext cx="5425410" cy="52592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11"/>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7" name="Google Shape;197;p11"/>
          <p:cNvSpPr txBox="1">
            <a:spLocks noGrp="1"/>
          </p:cNvSpPr>
          <p:nvPr>
            <p:ph type="title"/>
          </p:nvPr>
        </p:nvSpPr>
        <p:spPr>
          <a:xfrm>
            <a:off x="589560" y="856180"/>
            <a:ext cx="4560584" cy="11280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700"/>
              <a:buFont typeface="Play"/>
              <a:buNone/>
            </a:pPr>
            <a:r>
              <a:rPr lang="en-US" sz="4000">
                <a:latin typeface="Arial"/>
                <a:ea typeface="Arial"/>
                <a:cs typeface="Arial"/>
                <a:sym typeface="Arial"/>
              </a:rPr>
              <a:t>Environmental Disinfection </a:t>
            </a:r>
            <a:endParaRPr sz="4700">
              <a:latin typeface="Arial"/>
              <a:ea typeface="Arial"/>
              <a:cs typeface="Arial"/>
              <a:sym typeface="Arial"/>
            </a:endParaRPr>
          </a:p>
        </p:txBody>
      </p:sp>
      <p:grpSp>
        <p:nvGrpSpPr>
          <p:cNvPr id="198" name="Google Shape;198;p11"/>
          <p:cNvGrpSpPr/>
          <p:nvPr/>
        </p:nvGrpSpPr>
        <p:grpSpPr>
          <a:xfrm>
            <a:off x="0" y="1083484"/>
            <a:ext cx="355196" cy="673460"/>
            <a:chOff x="0" y="823811"/>
            <a:chExt cx="355196" cy="673460"/>
          </a:xfrm>
        </p:grpSpPr>
        <p:sp>
          <p:nvSpPr>
            <p:cNvPr id="199" name="Google Shape;199;p11"/>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0" name="Google Shape;200;p11"/>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01" name="Google Shape;201;p11"/>
          <p:cNvSpPr/>
          <p:nvPr/>
        </p:nvSpPr>
        <p:spPr>
          <a:xfrm flipH="1">
            <a:off x="665085" y="2090569"/>
            <a:ext cx="4297680" cy="2743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2" name="Google Shape;202;p11"/>
          <p:cNvSpPr txBox="1">
            <a:spLocks noGrp="1"/>
          </p:cNvSpPr>
          <p:nvPr>
            <p:ph type="body" idx="1"/>
          </p:nvPr>
        </p:nvSpPr>
        <p:spPr>
          <a:xfrm>
            <a:off x="590719" y="2330505"/>
            <a:ext cx="4559425" cy="39795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000"/>
              <a:buChar char="•"/>
            </a:pPr>
            <a:r>
              <a:rPr lang="en-US" sz="2000"/>
              <a:t>Use hospital-grade disinfectants and ensure appropriate contact for disinfectants to be effective </a:t>
            </a:r>
            <a:endParaRPr/>
          </a:p>
          <a:p>
            <a:pPr marL="228600" lvl="0" indent="-228600" algn="l" rtl="0">
              <a:lnSpc>
                <a:spcPct val="90000"/>
              </a:lnSpc>
              <a:spcBef>
                <a:spcPts val="1000"/>
              </a:spcBef>
              <a:spcAft>
                <a:spcPts val="0"/>
              </a:spcAft>
              <a:buClr>
                <a:schemeClr val="dk1"/>
              </a:buClr>
              <a:buSzPts val="2000"/>
              <a:buChar char="•"/>
            </a:pPr>
            <a:r>
              <a:rPr lang="en-US" sz="2000"/>
              <a:t>Follow a schedule for deep cleaning of the environment (weekly, biweekly)</a:t>
            </a:r>
            <a:endParaRPr sz="2000"/>
          </a:p>
          <a:p>
            <a:pPr marL="685800" lvl="1" indent="-228600" algn="l" rtl="0">
              <a:spcBef>
                <a:spcPts val="1000"/>
              </a:spcBef>
              <a:spcAft>
                <a:spcPts val="0"/>
              </a:spcAft>
              <a:buSzPts val="1800"/>
              <a:buChar char="•"/>
            </a:pPr>
            <a:r>
              <a:rPr lang="en-US" sz="1800"/>
              <a:t>How often should the following be cleaned:</a:t>
            </a:r>
            <a:endParaRPr sz="1800"/>
          </a:p>
          <a:p>
            <a:pPr marL="1143000" lvl="2" indent="-215900" algn="l" rtl="0">
              <a:spcBef>
                <a:spcPts val="1000"/>
              </a:spcBef>
              <a:spcAft>
                <a:spcPts val="0"/>
              </a:spcAft>
              <a:buSzPts val="1600"/>
              <a:buChar char="•"/>
            </a:pPr>
            <a:r>
              <a:rPr lang="en-US" sz="1600"/>
              <a:t>Patient rooms (daily cleaning)</a:t>
            </a:r>
            <a:endParaRPr sz="1600"/>
          </a:p>
          <a:p>
            <a:pPr marL="1143000" lvl="2" indent="-203200" algn="l" rtl="0">
              <a:spcBef>
                <a:spcPts val="1000"/>
              </a:spcBef>
              <a:spcAft>
                <a:spcPts val="0"/>
              </a:spcAft>
              <a:buSzPts val="1400"/>
              <a:buChar char="•"/>
            </a:pPr>
            <a:r>
              <a:rPr lang="en-US" sz="1600"/>
              <a:t>Restrooms (general cleaning)</a:t>
            </a:r>
            <a:endParaRPr sz="1600"/>
          </a:p>
          <a:p>
            <a:pPr marL="1143000" lvl="2" indent="-203200" algn="l" rtl="0">
              <a:spcBef>
                <a:spcPts val="1000"/>
              </a:spcBef>
              <a:spcAft>
                <a:spcPts val="0"/>
              </a:spcAft>
              <a:buSzPts val="1400"/>
              <a:buChar char="•"/>
            </a:pPr>
            <a:r>
              <a:rPr lang="en-US" sz="1600"/>
              <a:t>High touch surfaces (common areas)</a:t>
            </a:r>
            <a:endParaRPr sz="1600"/>
          </a:p>
        </p:txBody>
      </p:sp>
      <p:sp>
        <p:nvSpPr>
          <p:cNvPr id="203" name="Google Shape;203;p11"/>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4" name="Google Shape;204;p11"/>
          <p:cNvSpPr/>
          <p:nvPr/>
        </p:nvSpPr>
        <p:spPr>
          <a:xfrm>
            <a:off x="5685810" y="513853"/>
            <a:ext cx="6009366" cy="5834577"/>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05" name="Google Shape;205;p11"/>
          <p:cNvPicPr preferRelativeResize="0"/>
          <p:nvPr/>
        </p:nvPicPr>
        <p:blipFill rotWithShape="1">
          <a:blip r:embed="rId3">
            <a:alphaModFix/>
          </a:blip>
          <a:srcRect l="956" r="43281" b="-1"/>
          <a:stretch/>
        </p:blipFill>
        <p:spPr>
          <a:xfrm>
            <a:off x="5977788" y="799352"/>
            <a:ext cx="5425410" cy="52592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2" name="Google Shape;212;p12"/>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3" name="Google Shape;213;p12"/>
          <p:cNvSpPr txBox="1">
            <a:spLocks noGrp="1"/>
          </p:cNvSpPr>
          <p:nvPr>
            <p:ph type="title"/>
          </p:nvPr>
        </p:nvSpPr>
        <p:spPr>
          <a:xfrm>
            <a:off x="804676" y="802950"/>
            <a:ext cx="6299700" cy="145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600"/>
              <a:buFont typeface="Play"/>
              <a:buNone/>
            </a:pPr>
            <a:r>
              <a:rPr lang="en-US" sz="4000">
                <a:solidFill>
                  <a:schemeClr val="dk2"/>
                </a:solidFill>
                <a:latin typeface="Arial"/>
                <a:ea typeface="Arial"/>
                <a:cs typeface="Arial"/>
                <a:sym typeface="Arial"/>
              </a:rPr>
              <a:t>Sinks: A Mode of Infection Transmission</a:t>
            </a:r>
            <a:endParaRPr sz="4800">
              <a:latin typeface="Arial"/>
              <a:ea typeface="Arial"/>
              <a:cs typeface="Arial"/>
              <a:sym typeface="Arial"/>
            </a:endParaRPr>
          </a:p>
        </p:txBody>
      </p:sp>
      <p:sp>
        <p:nvSpPr>
          <p:cNvPr id="214" name="Google Shape;214;p12"/>
          <p:cNvSpPr txBox="1">
            <a:spLocks noGrp="1"/>
          </p:cNvSpPr>
          <p:nvPr>
            <p:ph type="body" idx="1"/>
          </p:nvPr>
        </p:nvSpPr>
        <p:spPr>
          <a:xfrm>
            <a:off x="804672" y="2421682"/>
            <a:ext cx="4977578" cy="36392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1800"/>
              <a:buChar char="•"/>
            </a:pPr>
            <a:r>
              <a:rPr lang="en-US" sz="1800">
                <a:solidFill>
                  <a:schemeClr val="dk2"/>
                </a:solidFill>
              </a:rPr>
              <a:t>Biofilm can build up in handwashing sink drains. This can allow organism that live in pipes/drain to contaminate the environment when the sink is being used</a:t>
            </a:r>
            <a:endParaRPr/>
          </a:p>
          <a:p>
            <a:pPr marL="228600" lvl="0" indent="-228600" algn="l" rtl="0">
              <a:lnSpc>
                <a:spcPct val="90000"/>
              </a:lnSpc>
              <a:spcBef>
                <a:spcPts val="1000"/>
              </a:spcBef>
              <a:spcAft>
                <a:spcPts val="0"/>
              </a:spcAft>
              <a:buClr>
                <a:schemeClr val="dk2"/>
              </a:buClr>
              <a:buSzPts val="1800"/>
              <a:buChar char="•"/>
            </a:pPr>
            <a:r>
              <a:rPr lang="en-US" sz="1800">
                <a:solidFill>
                  <a:schemeClr val="dk2"/>
                </a:solidFill>
              </a:rPr>
              <a:t>DO NOT:</a:t>
            </a:r>
            <a:endParaRPr/>
          </a:p>
          <a:p>
            <a:pPr marL="685800" lvl="1" indent="-222250" algn="l" rtl="0">
              <a:lnSpc>
                <a:spcPct val="90000"/>
              </a:lnSpc>
              <a:spcBef>
                <a:spcPts val="500"/>
              </a:spcBef>
              <a:spcAft>
                <a:spcPts val="0"/>
              </a:spcAft>
              <a:buClr>
                <a:schemeClr val="dk2"/>
              </a:buClr>
              <a:buSzPts val="1700"/>
              <a:buChar char="•"/>
            </a:pPr>
            <a:r>
              <a:rPr lang="en-US" sz="1700">
                <a:solidFill>
                  <a:schemeClr val="dk2"/>
                </a:solidFill>
              </a:rPr>
              <a:t>Empty body fluids down the drain</a:t>
            </a:r>
            <a:endParaRPr sz="2300"/>
          </a:p>
          <a:p>
            <a:pPr marL="685800" lvl="1" indent="-222250" algn="l" rtl="0">
              <a:lnSpc>
                <a:spcPct val="90000"/>
              </a:lnSpc>
              <a:spcBef>
                <a:spcPts val="500"/>
              </a:spcBef>
              <a:spcAft>
                <a:spcPts val="0"/>
              </a:spcAft>
              <a:buClr>
                <a:schemeClr val="dk2"/>
              </a:buClr>
              <a:buSzPts val="1700"/>
              <a:buChar char="•"/>
            </a:pPr>
            <a:r>
              <a:rPr lang="en-US" sz="1700">
                <a:solidFill>
                  <a:schemeClr val="dk2"/>
                </a:solidFill>
              </a:rPr>
              <a:t>Empty IV bags, antibiotics, or medications down the drain</a:t>
            </a:r>
            <a:endParaRPr sz="2300"/>
          </a:p>
          <a:p>
            <a:pPr marL="685800" lvl="1" indent="-222250" algn="l" rtl="0">
              <a:lnSpc>
                <a:spcPct val="90000"/>
              </a:lnSpc>
              <a:spcBef>
                <a:spcPts val="500"/>
              </a:spcBef>
              <a:spcAft>
                <a:spcPts val="0"/>
              </a:spcAft>
              <a:buClr>
                <a:schemeClr val="dk2"/>
              </a:buClr>
              <a:buSzPts val="1700"/>
              <a:buChar char="•"/>
            </a:pPr>
            <a:r>
              <a:rPr lang="en-US" sz="1700">
                <a:solidFill>
                  <a:schemeClr val="dk2"/>
                </a:solidFill>
              </a:rPr>
              <a:t>Pour liquid enteral food supplements down the drain</a:t>
            </a:r>
            <a:endParaRPr sz="2300"/>
          </a:p>
          <a:p>
            <a:pPr marL="685800" lvl="1" indent="-222250" algn="l" rtl="0">
              <a:lnSpc>
                <a:spcPct val="90000"/>
              </a:lnSpc>
              <a:spcBef>
                <a:spcPts val="500"/>
              </a:spcBef>
              <a:spcAft>
                <a:spcPts val="0"/>
              </a:spcAft>
              <a:buClr>
                <a:schemeClr val="dk2"/>
              </a:buClr>
              <a:buSzPts val="1700"/>
              <a:buChar char="•"/>
            </a:pPr>
            <a:r>
              <a:rPr lang="en-US" sz="1700">
                <a:solidFill>
                  <a:schemeClr val="dk2"/>
                </a:solidFill>
              </a:rPr>
              <a:t>Store resident care items by the sink</a:t>
            </a:r>
            <a:endParaRPr sz="2300"/>
          </a:p>
        </p:txBody>
      </p:sp>
      <p:grpSp>
        <p:nvGrpSpPr>
          <p:cNvPr id="215" name="Google Shape;215;p12"/>
          <p:cNvGrpSpPr/>
          <p:nvPr/>
        </p:nvGrpSpPr>
        <p:grpSpPr>
          <a:xfrm>
            <a:off x="6369897" y="0"/>
            <a:ext cx="5822103" cy="6685267"/>
            <a:chOff x="6357228" y="0"/>
            <a:chExt cx="5822103" cy="6685267"/>
          </a:xfrm>
        </p:grpSpPr>
        <p:sp>
          <p:nvSpPr>
            <p:cNvPr id="216" name="Google Shape;216;p12"/>
            <p:cNvSpPr/>
            <p:nvPr/>
          </p:nvSpPr>
          <p:spPr>
            <a:xfrm>
              <a:off x="6357228" y="0"/>
              <a:ext cx="5822102" cy="6685267"/>
            </a:xfrm>
            <a:custGeom>
              <a:avLst/>
              <a:gdLst/>
              <a:ahLst/>
              <a:cxnLst/>
              <a:rect l="l" t="t" r="r" b="b"/>
              <a:pathLst>
                <a:path w="5822102" h="6685267" extrusionOk="0">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0">
                  <a:srgbClr val="FFFFFF">
                    <a:alpha val="9803"/>
                  </a:srgbClr>
                </a:gs>
                <a:gs pos="2000">
                  <a:srgbClr val="FFFFFF">
                    <a:alpha val="9803"/>
                  </a:srgbClr>
                </a:gs>
                <a:gs pos="16000">
                  <a:srgbClr val="4EA72E">
                    <a:alpha val="9803"/>
                  </a:srgbClr>
                </a:gs>
                <a:gs pos="85000">
                  <a:srgbClr val="156082">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7" name="Google Shape;217;p12"/>
            <p:cNvSpPr/>
            <p:nvPr/>
          </p:nvSpPr>
          <p:spPr>
            <a:xfrm>
              <a:off x="6404998" y="98659"/>
              <a:ext cx="5774333" cy="6315453"/>
            </a:xfrm>
            <a:custGeom>
              <a:avLst/>
              <a:gdLst/>
              <a:ahLst/>
              <a:cxnLst/>
              <a:rect l="l" t="t" r="r" b="b"/>
              <a:pathLst>
                <a:path w="5774333" h="6315453" extrusionOk="0">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0">
                  <a:srgbClr val="FFFFFF">
                    <a:alpha val="9803"/>
                  </a:srgbClr>
                </a:gs>
                <a:gs pos="2000">
                  <a:srgbClr val="FFFFFF">
                    <a:alpha val="9803"/>
                  </a:srgbClr>
                </a:gs>
                <a:gs pos="16000">
                  <a:srgbClr val="4EA72E">
                    <a:alpha val="9803"/>
                  </a:srgbClr>
                </a:gs>
                <a:gs pos="85000">
                  <a:srgbClr val="156082">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8" name="Google Shape;218;p12"/>
            <p:cNvSpPr/>
            <p:nvPr/>
          </p:nvSpPr>
          <p:spPr>
            <a:xfrm>
              <a:off x="6410220" y="131729"/>
              <a:ext cx="5769111" cy="6229400"/>
            </a:xfrm>
            <a:custGeom>
              <a:avLst/>
              <a:gdLst/>
              <a:ahLst/>
              <a:cxnLst/>
              <a:rect l="l" t="t" r="r" b="b"/>
              <a:pathLst>
                <a:path w="5769111" h="6229400" extrusionOk="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0">
                  <a:srgbClr val="FFFFFF">
                    <a:alpha val="9803"/>
                  </a:srgbClr>
                </a:gs>
                <a:gs pos="2000">
                  <a:srgbClr val="FFFFFF">
                    <a:alpha val="9803"/>
                  </a:srgbClr>
                </a:gs>
                <a:gs pos="16000">
                  <a:srgbClr val="4EA72E">
                    <a:alpha val="9803"/>
                  </a:srgbClr>
                </a:gs>
                <a:gs pos="85000">
                  <a:srgbClr val="156082">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9" name="Google Shape;219;p12"/>
            <p:cNvSpPr/>
            <p:nvPr/>
          </p:nvSpPr>
          <p:spPr>
            <a:xfrm>
              <a:off x="6410220" y="131729"/>
              <a:ext cx="5769111" cy="6229400"/>
            </a:xfrm>
            <a:custGeom>
              <a:avLst/>
              <a:gdLst/>
              <a:ahLst/>
              <a:cxnLst/>
              <a:rect l="l" t="t" r="r" b="b"/>
              <a:pathLst>
                <a:path w="5769111" h="6229400" extrusionOk="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0">
                  <a:srgbClr val="FFFFFF">
                    <a:alpha val="9803"/>
                  </a:srgbClr>
                </a:gs>
                <a:gs pos="2000">
                  <a:srgbClr val="FFFFFF">
                    <a:alpha val="9803"/>
                  </a:srgbClr>
                </a:gs>
                <a:gs pos="16000">
                  <a:srgbClr val="4EA72E">
                    <a:alpha val="9803"/>
                  </a:srgbClr>
                </a:gs>
                <a:gs pos="85000">
                  <a:srgbClr val="156082">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220" name="Google Shape;220;p12" descr="Sink"/>
          <p:cNvPicPr preferRelativeResize="0"/>
          <p:nvPr/>
        </p:nvPicPr>
        <p:blipFill rotWithShape="1">
          <a:blip r:embed="rId3">
            <a:alphaModFix/>
          </a:blip>
          <a:srcRect/>
          <a:stretch/>
        </p:blipFill>
        <p:spPr>
          <a:xfrm>
            <a:off x="8121726" y="1629089"/>
            <a:ext cx="3620021" cy="36200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13"/>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7" name="Google Shape;227;p13"/>
          <p:cNvSpPr txBox="1">
            <a:spLocks noGrp="1"/>
          </p:cNvSpPr>
          <p:nvPr>
            <p:ph type="title"/>
          </p:nvPr>
        </p:nvSpPr>
        <p:spPr>
          <a:xfrm>
            <a:off x="589560" y="856180"/>
            <a:ext cx="4560584" cy="11280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700"/>
              <a:buFont typeface="Play"/>
              <a:buNone/>
            </a:pPr>
            <a:r>
              <a:rPr lang="en-US" sz="4000">
                <a:latin typeface="Arial"/>
                <a:ea typeface="Arial"/>
                <a:cs typeface="Arial"/>
                <a:sym typeface="Arial"/>
              </a:rPr>
              <a:t>Sink Hygiene in Patient Care Areas</a:t>
            </a:r>
            <a:endParaRPr sz="4700">
              <a:latin typeface="Arial"/>
              <a:ea typeface="Arial"/>
              <a:cs typeface="Arial"/>
              <a:sym typeface="Arial"/>
            </a:endParaRPr>
          </a:p>
        </p:txBody>
      </p:sp>
      <p:grpSp>
        <p:nvGrpSpPr>
          <p:cNvPr id="228" name="Google Shape;228;p13"/>
          <p:cNvGrpSpPr/>
          <p:nvPr/>
        </p:nvGrpSpPr>
        <p:grpSpPr>
          <a:xfrm>
            <a:off x="0" y="1083484"/>
            <a:ext cx="355196" cy="673460"/>
            <a:chOff x="0" y="823811"/>
            <a:chExt cx="355196" cy="673460"/>
          </a:xfrm>
        </p:grpSpPr>
        <p:sp>
          <p:nvSpPr>
            <p:cNvPr id="229" name="Google Shape;229;p13"/>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0" name="Google Shape;230;p13"/>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31" name="Google Shape;231;p13"/>
          <p:cNvSpPr/>
          <p:nvPr/>
        </p:nvSpPr>
        <p:spPr>
          <a:xfrm flipH="1">
            <a:off x="665085" y="2090569"/>
            <a:ext cx="4297680" cy="2743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2" name="Google Shape;232;p13"/>
          <p:cNvSpPr txBox="1">
            <a:spLocks noGrp="1"/>
          </p:cNvSpPr>
          <p:nvPr>
            <p:ph type="body" idx="1"/>
          </p:nvPr>
        </p:nvSpPr>
        <p:spPr>
          <a:xfrm>
            <a:off x="590719" y="2330505"/>
            <a:ext cx="4559425" cy="397958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a:t>Are there clear three-foot splash zone or splash guards in place?</a:t>
            </a:r>
            <a:endParaRPr/>
          </a:p>
          <a:p>
            <a:pPr marL="228600" lvl="0" indent="-228600" algn="l" rtl="0">
              <a:lnSpc>
                <a:spcPct val="90000"/>
              </a:lnSpc>
              <a:spcBef>
                <a:spcPts val="1000"/>
              </a:spcBef>
              <a:spcAft>
                <a:spcPts val="0"/>
              </a:spcAft>
              <a:buClr>
                <a:schemeClr val="dk1"/>
              </a:buClr>
              <a:buSzPts val="2000"/>
              <a:buChar char="•"/>
            </a:pPr>
            <a:r>
              <a:rPr lang="en-US" sz="2000"/>
              <a:t>Review things stored around/below sink</a:t>
            </a:r>
            <a:endParaRPr/>
          </a:p>
          <a:p>
            <a:pPr marL="228600" lvl="0" indent="-228600" algn="l" rtl="0">
              <a:lnSpc>
                <a:spcPct val="90000"/>
              </a:lnSpc>
              <a:spcBef>
                <a:spcPts val="1000"/>
              </a:spcBef>
              <a:spcAft>
                <a:spcPts val="0"/>
              </a:spcAft>
              <a:buClr>
                <a:schemeClr val="dk1"/>
              </a:buClr>
              <a:buSzPts val="2000"/>
              <a:buChar char="•"/>
            </a:pPr>
            <a:r>
              <a:rPr lang="en-US" sz="2000"/>
              <a:t>Are the faucets offset from the drain?</a:t>
            </a:r>
            <a:endParaRPr/>
          </a:p>
          <a:p>
            <a:pPr marL="685800" lvl="1" indent="-215900" algn="l" rtl="0">
              <a:lnSpc>
                <a:spcPct val="90000"/>
              </a:lnSpc>
              <a:spcBef>
                <a:spcPts val="500"/>
              </a:spcBef>
              <a:spcAft>
                <a:spcPts val="0"/>
              </a:spcAft>
              <a:buClr>
                <a:schemeClr val="dk1"/>
              </a:buClr>
              <a:buSzPts val="1800"/>
              <a:buChar char="•"/>
            </a:pPr>
            <a:r>
              <a:rPr lang="en-US" sz="1800"/>
              <a:t>This is preferred because it leaves space to place items and doesn’t block drain</a:t>
            </a:r>
            <a:endParaRPr sz="2200"/>
          </a:p>
          <a:p>
            <a:pPr marL="228600" lvl="0" indent="-228600" algn="l" rtl="0">
              <a:lnSpc>
                <a:spcPct val="90000"/>
              </a:lnSpc>
              <a:spcBef>
                <a:spcPts val="1000"/>
              </a:spcBef>
              <a:spcAft>
                <a:spcPts val="0"/>
              </a:spcAft>
              <a:buClr>
                <a:schemeClr val="dk1"/>
              </a:buClr>
              <a:buSzPts val="2000"/>
              <a:buChar char="•"/>
            </a:pPr>
            <a:r>
              <a:rPr lang="en-US" sz="2000"/>
              <a:t>Make sure sinks are draining properly </a:t>
            </a:r>
            <a:endParaRPr/>
          </a:p>
        </p:txBody>
      </p:sp>
      <p:sp>
        <p:nvSpPr>
          <p:cNvPr id="233" name="Google Shape;233;p13"/>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4" name="Google Shape;234;p13"/>
          <p:cNvSpPr/>
          <p:nvPr/>
        </p:nvSpPr>
        <p:spPr>
          <a:xfrm>
            <a:off x="5685810" y="513853"/>
            <a:ext cx="6009366" cy="5834577"/>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5" name="Google Shape;235;p13" descr="A bathroom with marble counter tops&#10;&#10;AI-generated content may be incorrect."/>
          <p:cNvPicPr preferRelativeResize="0"/>
          <p:nvPr/>
        </p:nvPicPr>
        <p:blipFill rotWithShape="1">
          <a:blip r:embed="rId3">
            <a:alphaModFix/>
          </a:blip>
          <a:srcRect l="21334" r="16355" b="-1"/>
          <a:stretch/>
        </p:blipFill>
        <p:spPr>
          <a:xfrm>
            <a:off x="5977788" y="799352"/>
            <a:ext cx="5425410" cy="52592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p8"/>
          <p:cNvSpPr/>
          <p:nvPr/>
        </p:nvSpPr>
        <p:spPr>
          <a:xfrm>
            <a:off x="108375" y="-463125"/>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42" name="Google Shape;242;p8" descr="Person sanitizing hand"/>
          <p:cNvPicPr preferRelativeResize="0"/>
          <p:nvPr/>
        </p:nvPicPr>
        <p:blipFill rotWithShape="1">
          <a:blip r:embed="rId3">
            <a:alphaModFix/>
          </a:blip>
          <a:srcRect l="18625" r="27138" b="-1"/>
          <a:stretch/>
        </p:blipFill>
        <p:spPr>
          <a:xfrm>
            <a:off x="-1" y="-2"/>
            <a:ext cx="5410198" cy="6858002"/>
          </a:xfrm>
          <a:prstGeom prst="rect">
            <a:avLst/>
          </a:prstGeom>
          <a:noFill/>
          <a:ln>
            <a:noFill/>
          </a:ln>
        </p:spPr>
      </p:pic>
      <p:sp>
        <p:nvSpPr>
          <p:cNvPr id="243" name="Google Shape;243;p8"/>
          <p:cNvSpPr/>
          <p:nvPr/>
        </p:nvSpPr>
        <p:spPr>
          <a:xfrm>
            <a:off x="5410197" y="-1"/>
            <a:ext cx="6781802" cy="2286000"/>
          </a:xfrm>
          <a:prstGeom prst="rect">
            <a:avLst/>
          </a:prstGeom>
          <a:solidFill>
            <a:schemeClr val="lt1"/>
          </a:solidFill>
          <a:ln>
            <a:noFill/>
          </a:ln>
          <a:effectLst>
            <a:outerShdw blurRad="355600" dist="152400" sx="95000" sy="95000" algn="t" rotWithShape="0">
              <a:srgbClr val="000000">
                <a:alpha val="2862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4" name="Google Shape;244;p8"/>
          <p:cNvSpPr txBox="1">
            <a:spLocks noGrp="1"/>
          </p:cNvSpPr>
          <p:nvPr>
            <p:ph type="title"/>
          </p:nvPr>
        </p:nvSpPr>
        <p:spPr>
          <a:xfrm>
            <a:off x="6115317" y="405685"/>
            <a:ext cx="5464968" cy="15593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Play"/>
              <a:buNone/>
            </a:pPr>
            <a:r>
              <a:rPr lang="en-US" sz="4000">
                <a:latin typeface="Arial"/>
                <a:ea typeface="Arial"/>
                <a:cs typeface="Arial"/>
                <a:sym typeface="Arial"/>
              </a:rPr>
              <a:t>Hand Hygiene</a:t>
            </a:r>
            <a:endParaRPr>
              <a:latin typeface="Arial"/>
              <a:ea typeface="Arial"/>
              <a:cs typeface="Arial"/>
              <a:sym typeface="Arial"/>
            </a:endParaRPr>
          </a:p>
        </p:txBody>
      </p:sp>
      <p:sp>
        <p:nvSpPr>
          <p:cNvPr id="245" name="Google Shape;245;p8"/>
          <p:cNvSpPr txBox="1">
            <a:spLocks noGrp="1"/>
          </p:cNvSpPr>
          <p:nvPr>
            <p:ph type="body" idx="1"/>
          </p:nvPr>
        </p:nvSpPr>
        <p:spPr>
          <a:xfrm>
            <a:off x="6115317" y="2739250"/>
            <a:ext cx="5247300" cy="349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000" b="1"/>
              <a:t>Importance</a:t>
            </a:r>
            <a:r>
              <a:rPr lang="en-US" sz="2000"/>
              <a:t>: Proper hand hygiene is the most effective way to prevent the transmission of infections </a:t>
            </a:r>
            <a:endParaRPr/>
          </a:p>
          <a:p>
            <a:pPr marL="228600" lvl="0" indent="0" algn="l" rtl="0">
              <a:lnSpc>
                <a:spcPct val="90000"/>
              </a:lnSpc>
              <a:spcBef>
                <a:spcPts val="1000"/>
              </a:spcBef>
              <a:spcAft>
                <a:spcPts val="0"/>
              </a:spcAft>
              <a:buNone/>
            </a:pPr>
            <a:endParaRPr sz="2000"/>
          </a:p>
          <a:p>
            <a:pPr marL="685800" lvl="0" indent="0" algn="l" rtl="0">
              <a:lnSpc>
                <a:spcPct val="90000"/>
              </a:lnSpc>
              <a:spcBef>
                <a:spcPts val="500"/>
              </a:spcBef>
              <a:spcAft>
                <a:spcPts val="0"/>
              </a:spcAft>
              <a:buNone/>
            </a:pP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33679ac0f4f_1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dirty="0">
                <a:latin typeface="Arial"/>
                <a:ea typeface="Arial"/>
                <a:cs typeface="Arial"/>
                <a:sym typeface="Arial"/>
              </a:rPr>
              <a:t> </a:t>
            </a:r>
            <a:r>
              <a:rPr lang="en-US" sz="4000" dirty="0">
                <a:latin typeface="Arial"/>
                <a:ea typeface="Arial"/>
                <a:cs typeface="Arial"/>
                <a:sym typeface="Arial"/>
              </a:rPr>
              <a:t>The 5 Steps to Proper Handwashing</a:t>
            </a:r>
            <a:endParaRPr sz="4000" dirty="0">
              <a:latin typeface="Arial"/>
              <a:ea typeface="Arial"/>
              <a:cs typeface="Arial"/>
              <a:sym typeface="Arial"/>
            </a:endParaRPr>
          </a:p>
        </p:txBody>
      </p:sp>
      <p:pic>
        <p:nvPicPr>
          <p:cNvPr id="252" name="Google Shape;252;g33679ac0f4f_1_0"/>
          <p:cNvPicPr preferRelativeResize="0"/>
          <p:nvPr/>
        </p:nvPicPr>
        <p:blipFill>
          <a:blip r:embed="rId3">
            <a:alphaModFix/>
          </a:blip>
          <a:stretch>
            <a:fillRect/>
          </a:stretch>
        </p:blipFill>
        <p:spPr>
          <a:xfrm>
            <a:off x="503389" y="1690825"/>
            <a:ext cx="11185221" cy="4351200"/>
          </a:xfrm>
          <a:prstGeom prst="rect">
            <a:avLst/>
          </a:prstGeom>
          <a:noFill/>
          <a:ln>
            <a:noFill/>
          </a:ln>
        </p:spPr>
      </p:pic>
      <p:sp>
        <p:nvSpPr>
          <p:cNvPr id="253" name="Google Shape;253;g33679ac0f4f_1_0"/>
          <p:cNvSpPr txBox="1"/>
          <p:nvPr/>
        </p:nvSpPr>
        <p:spPr>
          <a:xfrm>
            <a:off x="3929975" y="4795700"/>
            <a:ext cx="32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rPr>
              <a:t>r</a:t>
            </a:r>
            <a:endParaRPr sz="12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33679ac0f4f_0_23"/>
          <p:cNvSpPr txBox="1">
            <a:spLocks noGrp="1"/>
          </p:cNvSpPr>
          <p:nvPr>
            <p:ph type="title"/>
          </p:nvPr>
        </p:nvSpPr>
        <p:spPr>
          <a:xfrm>
            <a:off x="695425" y="212775"/>
            <a:ext cx="120705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rgbClr val="201449"/>
              </a:buClr>
              <a:buSzPts val="3400"/>
              <a:buFont typeface="Rockwell"/>
              <a:buNone/>
            </a:pPr>
            <a:r>
              <a:rPr lang="en-US" sz="4000" dirty="0">
                <a:latin typeface="Arial"/>
                <a:ea typeface="Arial"/>
                <a:cs typeface="Arial"/>
                <a:sym typeface="Arial"/>
              </a:rPr>
              <a:t>5 Common Hand Washing Mistakes</a:t>
            </a:r>
            <a:endParaRPr sz="4000" dirty="0">
              <a:latin typeface="Arial"/>
              <a:ea typeface="Arial"/>
              <a:cs typeface="Arial"/>
              <a:sym typeface="Arial"/>
            </a:endParaRPr>
          </a:p>
        </p:txBody>
      </p:sp>
      <p:sp>
        <p:nvSpPr>
          <p:cNvPr id="260" name="Google Shape;260;g33679ac0f4f_0_2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228600" lvl="0" indent="-279400" algn="l" rtl="0">
              <a:lnSpc>
                <a:spcPct val="110000"/>
              </a:lnSpc>
              <a:spcBef>
                <a:spcPts val="0"/>
              </a:spcBef>
              <a:spcAft>
                <a:spcPts val="0"/>
              </a:spcAft>
              <a:buClr>
                <a:schemeClr val="dk1"/>
              </a:buClr>
              <a:buSzPts val="2600"/>
              <a:buFont typeface="Avenir"/>
              <a:buChar char="+"/>
            </a:pPr>
            <a:r>
              <a:rPr lang="en-US" sz="2600" dirty="0">
                <a:latin typeface="Quattrocento Sans"/>
                <a:ea typeface="Quattrocento Sans"/>
                <a:cs typeface="Quattrocento Sans"/>
                <a:sym typeface="Quattrocento Sans"/>
              </a:rPr>
              <a:t>Not scrubbing long enough</a:t>
            </a:r>
            <a:endParaRPr sz="3600" dirty="0">
              <a:latin typeface="Quattrocento Sans"/>
              <a:ea typeface="Quattrocento Sans"/>
              <a:cs typeface="Quattrocento Sans"/>
              <a:sym typeface="Quattrocento Sans"/>
            </a:endParaRPr>
          </a:p>
          <a:p>
            <a:pPr marL="228600" lvl="0" indent="-279400" algn="l" rtl="0">
              <a:lnSpc>
                <a:spcPct val="110000"/>
              </a:lnSpc>
              <a:spcBef>
                <a:spcPts val="1000"/>
              </a:spcBef>
              <a:spcAft>
                <a:spcPts val="0"/>
              </a:spcAft>
              <a:buClr>
                <a:schemeClr val="dk1"/>
              </a:buClr>
              <a:buSzPts val="2600"/>
              <a:buFont typeface="Avenir"/>
              <a:buChar char="+"/>
            </a:pPr>
            <a:r>
              <a:rPr lang="en-US" sz="2600" dirty="0">
                <a:latin typeface="Quattrocento Sans"/>
                <a:ea typeface="Quattrocento Sans"/>
                <a:cs typeface="Quattrocento Sans"/>
                <a:sym typeface="Quattrocento Sans"/>
              </a:rPr>
              <a:t>Skipping areas</a:t>
            </a:r>
            <a:endParaRPr sz="3600" dirty="0">
              <a:latin typeface="Quattrocento Sans"/>
              <a:ea typeface="Quattrocento Sans"/>
              <a:cs typeface="Quattrocento Sans"/>
              <a:sym typeface="Quattrocento Sans"/>
            </a:endParaRPr>
          </a:p>
          <a:p>
            <a:pPr marL="228600" lvl="0" indent="-279400" algn="l" rtl="0">
              <a:lnSpc>
                <a:spcPct val="110000"/>
              </a:lnSpc>
              <a:spcBef>
                <a:spcPts val="1000"/>
              </a:spcBef>
              <a:spcAft>
                <a:spcPts val="0"/>
              </a:spcAft>
              <a:buClr>
                <a:schemeClr val="dk1"/>
              </a:buClr>
              <a:buSzPts val="2600"/>
              <a:buFont typeface="Avenir"/>
              <a:buChar char="+"/>
            </a:pPr>
            <a:r>
              <a:rPr lang="en-US" sz="2600" dirty="0">
                <a:latin typeface="Quattrocento Sans"/>
                <a:ea typeface="Quattrocento Sans"/>
                <a:cs typeface="Quattrocento Sans"/>
                <a:sym typeface="Quattrocento Sans"/>
              </a:rPr>
              <a:t>Using too little soap or water</a:t>
            </a:r>
            <a:endParaRPr sz="3600" dirty="0">
              <a:latin typeface="Quattrocento Sans"/>
              <a:ea typeface="Quattrocento Sans"/>
              <a:cs typeface="Quattrocento Sans"/>
              <a:sym typeface="Quattrocento Sans"/>
            </a:endParaRPr>
          </a:p>
          <a:p>
            <a:pPr marL="228600" lvl="0" indent="-279400" algn="l" rtl="0">
              <a:lnSpc>
                <a:spcPct val="110000"/>
              </a:lnSpc>
              <a:spcBef>
                <a:spcPts val="1000"/>
              </a:spcBef>
              <a:spcAft>
                <a:spcPts val="0"/>
              </a:spcAft>
              <a:buClr>
                <a:schemeClr val="dk1"/>
              </a:buClr>
              <a:buSzPts val="2600"/>
              <a:buFont typeface="Avenir"/>
              <a:buChar char="+"/>
            </a:pPr>
            <a:r>
              <a:rPr lang="en-US" sz="2600" dirty="0">
                <a:latin typeface="Quattrocento Sans"/>
                <a:ea typeface="Quattrocento Sans"/>
                <a:cs typeface="Quattrocento Sans"/>
                <a:sym typeface="Quattrocento Sans"/>
              </a:rPr>
              <a:t>Not drying hands properly </a:t>
            </a:r>
            <a:endParaRPr sz="3600" dirty="0"/>
          </a:p>
        </p:txBody>
      </p:sp>
      <p:pic>
        <p:nvPicPr>
          <p:cNvPr id="261" name="Google Shape;261;g33679ac0f4f_0_23"/>
          <p:cNvPicPr preferRelativeResize="0"/>
          <p:nvPr/>
        </p:nvPicPr>
        <p:blipFill rotWithShape="1">
          <a:blip r:embed="rId3">
            <a:alphaModFix/>
          </a:blip>
          <a:srcRect/>
          <a:stretch/>
        </p:blipFill>
        <p:spPr>
          <a:xfrm>
            <a:off x="5535700" y="1293775"/>
            <a:ext cx="6522499" cy="3946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33679ac0f4f_1_7"/>
          <p:cNvPicPr preferRelativeResize="0"/>
          <p:nvPr/>
        </p:nvPicPr>
        <p:blipFill>
          <a:blip r:embed="rId3">
            <a:alphaModFix/>
          </a:blip>
          <a:stretch>
            <a:fillRect/>
          </a:stretch>
        </p:blipFill>
        <p:spPr>
          <a:xfrm>
            <a:off x="838200" y="1690825"/>
            <a:ext cx="6962775" cy="5064800"/>
          </a:xfrm>
          <a:prstGeom prst="rect">
            <a:avLst/>
          </a:prstGeom>
          <a:noFill/>
          <a:ln>
            <a:noFill/>
          </a:ln>
        </p:spPr>
      </p:pic>
      <p:sp>
        <p:nvSpPr>
          <p:cNvPr id="268" name="Google Shape;268;g33679ac0f4f_1_7"/>
          <p:cNvSpPr txBox="1"/>
          <p:nvPr/>
        </p:nvSpPr>
        <p:spPr>
          <a:xfrm>
            <a:off x="1138800" y="828925"/>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a:solidFill>
                  <a:srgbClr val="201449"/>
                </a:solidFill>
              </a:rPr>
              <a:t>Quiz</a:t>
            </a:r>
            <a:endParaRPr sz="4000"/>
          </a:p>
        </p:txBody>
      </p:sp>
      <p:pic>
        <p:nvPicPr>
          <p:cNvPr id="269" name="Google Shape;269;g33679ac0f4f_1_7"/>
          <p:cNvPicPr preferRelativeResize="0"/>
          <p:nvPr/>
        </p:nvPicPr>
        <p:blipFill>
          <a:blip r:embed="rId4">
            <a:alphaModFix/>
          </a:blip>
          <a:stretch>
            <a:fillRect/>
          </a:stretch>
        </p:blipFill>
        <p:spPr>
          <a:xfrm>
            <a:off x="7462100" y="1960925"/>
            <a:ext cx="4086225" cy="452460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33679ac0f4f_1_1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solidFill>
                  <a:srgbClr val="201449"/>
                </a:solidFill>
                <a:latin typeface="Arial"/>
                <a:ea typeface="Arial"/>
                <a:cs typeface="Arial"/>
                <a:sym typeface="Arial"/>
              </a:rPr>
              <a:t>Correct Answer is B</a:t>
            </a:r>
            <a:endParaRPr sz="4000">
              <a:latin typeface="Arial"/>
              <a:ea typeface="Arial"/>
              <a:cs typeface="Arial"/>
              <a:sym typeface="Arial"/>
            </a:endParaRPr>
          </a:p>
        </p:txBody>
      </p:sp>
      <p:sp>
        <p:nvSpPr>
          <p:cNvPr id="276" name="Google Shape;276;g33679ac0f4f_1_1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Clr>
                <a:schemeClr val="dk1"/>
              </a:buClr>
              <a:buSzPts val="1100"/>
              <a:buFont typeface="Arial"/>
              <a:buNone/>
            </a:pPr>
            <a:r>
              <a:rPr lang="en-US" sz="1800">
                <a:solidFill>
                  <a:srgbClr val="201449"/>
                </a:solidFill>
              </a:rPr>
              <a:t>Here’s Why:</a:t>
            </a:r>
            <a:endParaRPr sz="1800">
              <a:solidFill>
                <a:srgbClr val="201449"/>
              </a:solidFill>
            </a:endParaRPr>
          </a:p>
          <a:p>
            <a:pPr marL="12700" lvl="0" indent="0" algn="l" rtl="0">
              <a:lnSpc>
                <a:spcPct val="115000"/>
              </a:lnSpc>
              <a:spcBef>
                <a:spcPts val="500"/>
              </a:spcBef>
              <a:spcAft>
                <a:spcPts val="0"/>
              </a:spcAft>
              <a:buClr>
                <a:schemeClr val="dk1"/>
              </a:buClr>
              <a:buSzPts val="1100"/>
              <a:buFont typeface="Arial"/>
              <a:buNone/>
            </a:pPr>
            <a:r>
              <a:rPr lang="en-US" sz="1800">
                <a:solidFill>
                  <a:srgbClr val="7162FE"/>
                </a:solidFill>
              </a:rPr>
              <a:t>+</a:t>
            </a:r>
            <a:r>
              <a:rPr lang="en-US" sz="1800" b="1">
                <a:solidFill>
                  <a:srgbClr val="201449"/>
                </a:solidFill>
              </a:rPr>
              <a:t>A. Scrub for 10 seconds: </a:t>
            </a:r>
            <a:r>
              <a:rPr lang="en-US" sz="1800">
                <a:solidFill>
                  <a:srgbClr val="201449"/>
                </a:solidFill>
              </a:rPr>
              <a:t>this is </a:t>
            </a:r>
            <a:r>
              <a:rPr lang="en-US" sz="1800">
                <a:solidFill>
                  <a:srgbClr val="FF0000"/>
                </a:solidFill>
              </a:rPr>
              <a:t>incorrect</a:t>
            </a:r>
            <a:r>
              <a:rPr lang="en-US" sz="1800">
                <a:solidFill>
                  <a:srgbClr val="201449"/>
                </a:solidFill>
              </a:rPr>
              <a:t>. The recommended time for scrubbing hands is at least 20 seconds to effectively remove germs</a:t>
            </a:r>
            <a:endParaRPr sz="1800">
              <a:solidFill>
                <a:srgbClr val="201449"/>
              </a:solidFill>
            </a:endParaRPr>
          </a:p>
          <a:p>
            <a:pPr marL="12700" lvl="0" indent="0" algn="l" rtl="0">
              <a:lnSpc>
                <a:spcPct val="115000"/>
              </a:lnSpc>
              <a:spcBef>
                <a:spcPts val="500"/>
              </a:spcBef>
              <a:spcAft>
                <a:spcPts val="0"/>
              </a:spcAft>
              <a:buClr>
                <a:schemeClr val="dk1"/>
              </a:buClr>
              <a:buSzPts val="1100"/>
              <a:buFont typeface="Arial"/>
              <a:buNone/>
            </a:pPr>
            <a:r>
              <a:rPr lang="en-US" sz="1800">
                <a:solidFill>
                  <a:srgbClr val="7162FE"/>
                </a:solidFill>
              </a:rPr>
              <a:t>+</a:t>
            </a:r>
            <a:r>
              <a:rPr lang="en-US" sz="1800" b="1">
                <a:solidFill>
                  <a:srgbClr val="201449"/>
                </a:solidFill>
              </a:rPr>
              <a:t>B. Use Soap: </a:t>
            </a:r>
            <a:r>
              <a:rPr lang="en-US" sz="1800">
                <a:solidFill>
                  <a:srgbClr val="201449"/>
                </a:solidFill>
              </a:rPr>
              <a:t>This is </a:t>
            </a:r>
            <a:r>
              <a:rPr lang="en-US" sz="1800">
                <a:solidFill>
                  <a:srgbClr val="00B050"/>
                </a:solidFill>
              </a:rPr>
              <a:t>correct</a:t>
            </a:r>
            <a:r>
              <a:rPr lang="en-US" sz="1800">
                <a:solidFill>
                  <a:srgbClr val="201449"/>
                </a:solidFill>
              </a:rPr>
              <a:t>. Soap is essential for removing dirt and germs from hands. It helps break down oils and dirt, making it easier to wash away bacteria and viruses</a:t>
            </a:r>
            <a:endParaRPr sz="1800">
              <a:solidFill>
                <a:srgbClr val="201449"/>
              </a:solidFill>
            </a:endParaRPr>
          </a:p>
          <a:p>
            <a:pPr marL="12700" lvl="0" indent="0" algn="l" rtl="0">
              <a:lnSpc>
                <a:spcPct val="115000"/>
              </a:lnSpc>
              <a:spcBef>
                <a:spcPts val="500"/>
              </a:spcBef>
              <a:spcAft>
                <a:spcPts val="0"/>
              </a:spcAft>
              <a:buClr>
                <a:schemeClr val="dk1"/>
              </a:buClr>
              <a:buSzPts val="1100"/>
              <a:buFont typeface="Arial"/>
              <a:buNone/>
            </a:pPr>
            <a:r>
              <a:rPr lang="en-US" sz="1800">
                <a:solidFill>
                  <a:srgbClr val="7162FE"/>
                </a:solidFill>
              </a:rPr>
              <a:t>+</a:t>
            </a:r>
            <a:r>
              <a:rPr lang="en-US" sz="1800" b="1">
                <a:solidFill>
                  <a:srgbClr val="201449"/>
                </a:solidFill>
              </a:rPr>
              <a:t>C. Skip your nails: </a:t>
            </a:r>
            <a:r>
              <a:rPr lang="en-US" sz="1800">
                <a:solidFill>
                  <a:srgbClr val="201449"/>
                </a:solidFill>
              </a:rPr>
              <a:t>This is </a:t>
            </a:r>
            <a:r>
              <a:rPr lang="en-US" sz="1800">
                <a:solidFill>
                  <a:srgbClr val="FF0000"/>
                </a:solidFill>
              </a:rPr>
              <a:t>incorrect</a:t>
            </a:r>
            <a:r>
              <a:rPr lang="en-US" sz="1800">
                <a:solidFill>
                  <a:srgbClr val="201449"/>
                </a:solidFill>
              </a:rPr>
              <a:t>. You should wash all areas of your hands, including your nails, to prevent germs from staying trapped in those areas</a:t>
            </a:r>
            <a:endParaRPr sz="1800">
              <a:solidFill>
                <a:srgbClr val="201449"/>
              </a:solidFill>
            </a:endParaRPr>
          </a:p>
          <a:p>
            <a:pPr marL="0" lvl="0" indent="0" algn="l" rtl="0">
              <a:spcBef>
                <a:spcPts val="1000"/>
              </a:spcBef>
              <a:spcAft>
                <a:spcPts val="0"/>
              </a:spcAft>
              <a:buNone/>
            </a:pPr>
            <a:endParaRPr/>
          </a:p>
        </p:txBody>
      </p:sp>
      <p:pic>
        <p:nvPicPr>
          <p:cNvPr id="277" name="Google Shape;277;g33679ac0f4f_1_18"/>
          <p:cNvPicPr preferRelativeResize="0"/>
          <p:nvPr/>
        </p:nvPicPr>
        <p:blipFill>
          <a:blip r:embed="rId3">
            <a:alphaModFix/>
          </a:blip>
          <a:stretch>
            <a:fillRect/>
          </a:stretch>
        </p:blipFill>
        <p:spPr>
          <a:xfrm>
            <a:off x="9180450" y="3968250"/>
            <a:ext cx="2055800" cy="2817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33679ac0f4f_0_30"/>
          <p:cNvSpPr txBox="1">
            <a:spLocks noGrp="1"/>
          </p:cNvSpPr>
          <p:nvPr>
            <p:ph type="title"/>
          </p:nvPr>
        </p:nvSpPr>
        <p:spPr>
          <a:xfrm>
            <a:off x="886850" y="1529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solidFill>
                  <a:srgbClr val="201449"/>
                </a:solidFill>
                <a:latin typeface="Arial"/>
                <a:ea typeface="Arial"/>
                <a:cs typeface="Arial"/>
                <a:sym typeface="Arial"/>
              </a:rPr>
              <a:t>What Diseases Does Handwashing Prevent?</a:t>
            </a:r>
            <a:endParaRPr sz="4000">
              <a:latin typeface="Arial"/>
              <a:ea typeface="Arial"/>
              <a:cs typeface="Arial"/>
              <a:sym typeface="Arial"/>
            </a:endParaRPr>
          </a:p>
        </p:txBody>
      </p:sp>
      <p:sp>
        <p:nvSpPr>
          <p:cNvPr id="284" name="Google Shape;284;g33679ac0f4f_0_30"/>
          <p:cNvSpPr txBox="1">
            <a:spLocks noGrp="1"/>
          </p:cNvSpPr>
          <p:nvPr>
            <p:ph type="body" idx="1"/>
          </p:nvPr>
        </p:nvSpPr>
        <p:spPr>
          <a:xfrm>
            <a:off x="486375" y="1478600"/>
            <a:ext cx="6887100" cy="4640100"/>
          </a:xfrm>
          <a:prstGeom prst="rect">
            <a:avLst/>
          </a:prstGeom>
        </p:spPr>
        <p:txBody>
          <a:bodyPr spcFirstLastPara="1" wrap="square" lIns="91425" tIns="45700" rIns="91425" bIns="45700" anchor="t" anchorCtr="0">
            <a:normAutofit lnSpcReduction="10000"/>
          </a:bodyPr>
          <a:lstStyle/>
          <a:p>
            <a:pPr marL="228600" lvl="0" indent="0" algn="l" rtl="0">
              <a:lnSpc>
                <a:spcPct val="110000"/>
              </a:lnSpc>
              <a:spcBef>
                <a:spcPts val="0"/>
              </a:spcBef>
              <a:spcAft>
                <a:spcPts val="0"/>
              </a:spcAft>
              <a:buNone/>
            </a:pPr>
            <a:r>
              <a:rPr lang="en-US" sz="1800" b="1">
                <a:solidFill>
                  <a:srgbClr val="201449"/>
                </a:solidFill>
              </a:rPr>
              <a:t>Respiratory Infections (COVID-19, Influenza, Pneumonia)</a:t>
            </a:r>
            <a:endParaRPr b="1">
              <a:solidFill>
                <a:srgbClr val="201449"/>
              </a:solidFill>
            </a:endParaRPr>
          </a:p>
          <a:p>
            <a:pPr marL="685800" lvl="1" indent="-228600" algn="l" rtl="0">
              <a:lnSpc>
                <a:spcPct val="110000"/>
              </a:lnSpc>
              <a:spcBef>
                <a:spcPts val="500"/>
              </a:spcBef>
              <a:spcAft>
                <a:spcPts val="0"/>
              </a:spcAft>
              <a:buClr>
                <a:srgbClr val="7162FE"/>
              </a:buClr>
              <a:buSzPts val="1800"/>
              <a:buFont typeface="Arial"/>
              <a:buChar char="+"/>
            </a:pPr>
            <a:r>
              <a:rPr lang="en-US" sz="1800">
                <a:solidFill>
                  <a:srgbClr val="201449"/>
                </a:solidFill>
              </a:rPr>
              <a:t> Elderly individuals have compromised immune systems, making it easier for respiratory pathogens to take hold</a:t>
            </a:r>
            <a:endParaRPr>
              <a:solidFill>
                <a:srgbClr val="201449"/>
              </a:solidFill>
            </a:endParaRPr>
          </a:p>
          <a:p>
            <a:pPr marL="685800" lvl="1" indent="-228600" algn="l" rtl="0">
              <a:lnSpc>
                <a:spcPct val="110000"/>
              </a:lnSpc>
              <a:spcBef>
                <a:spcPts val="500"/>
              </a:spcBef>
              <a:spcAft>
                <a:spcPts val="0"/>
              </a:spcAft>
              <a:buClr>
                <a:srgbClr val="7162FE"/>
              </a:buClr>
              <a:buSzPts val="1800"/>
              <a:buFont typeface="Arial"/>
              <a:buChar char="+"/>
            </a:pPr>
            <a:r>
              <a:rPr lang="en-US" sz="1800">
                <a:solidFill>
                  <a:srgbClr val="201449"/>
                </a:solidFill>
              </a:rPr>
              <a:t>The close living quarters make these viruses spread quickly</a:t>
            </a:r>
            <a:endParaRPr>
              <a:solidFill>
                <a:srgbClr val="201449"/>
              </a:solidFill>
            </a:endParaRPr>
          </a:p>
          <a:p>
            <a:pPr marL="228600" lvl="0" indent="0" algn="l" rtl="0">
              <a:lnSpc>
                <a:spcPct val="110000"/>
              </a:lnSpc>
              <a:spcBef>
                <a:spcPts val="0"/>
              </a:spcBef>
              <a:spcAft>
                <a:spcPts val="0"/>
              </a:spcAft>
              <a:buNone/>
            </a:pPr>
            <a:endParaRPr sz="1800" b="1">
              <a:solidFill>
                <a:srgbClr val="201449"/>
              </a:solidFill>
            </a:endParaRPr>
          </a:p>
          <a:p>
            <a:pPr marL="228600" lvl="0" indent="0" algn="l" rtl="0">
              <a:lnSpc>
                <a:spcPct val="110000"/>
              </a:lnSpc>
              <a:spcBef>
                <a:spcPts val="0"/>
              </a:spcBef>
              <a:spcAft>
                <a:spcPts val="0"/>
              </a:spcAft>
              <a:buNone/>
            </a:pPr>
            <a:r>
              <a:rPr lang="en-US" sz="1800" b="1">
                <a:solidFill>
                  <a:srgbClr val="201449"/>
                </a:solidFill>
              </a:rPr>
              <a:t>Gastrointestinal Infections (Norovirus, Clostridium difficile, and E. Coli) </a:t>
            </a:r>
            <a:endParaRPr b="1">
              <a:solidFill>
                <a:srgbClr val="201449"/>
              </a:solidFill>
            </a:endParaRPr>
          </a:p>
          <a:p>
            <a:pPr marL="685800" lvl="1" indent="-228600" algn="l" rtl="0">
              <a:lnSpc>
                <a:spcPct val="110000"/>
              </a:lnSpc>
              <a:spcBef>
                <a:spcPts val="500"/>
              </a:spcBef>
              <a:spcAft>
                <a:spcPts val="0"/>
              </a:spcAft>
              <a:buClr>
                <a:srgbClr val="7162FE"/>
              </a:buClr>
              <a:buSzPts val="1800"/>
              <a:buFont typeface="Arial"/>
              <a:buChar char="+"/>
            </a:pPr>
            <a:r>
              <a:rPr lang="en-US" sz="1800">
                <a:solidFill>
                  <a:srgbClr val="201449"/>
                </a:solidFill>
              </a:rPr>
              <a:t>Frequent contact with contaminated surfaces such as bed rails, doorknobs, and shared bathrooms can be contaminated with these pathogens</a:t>
            </a:r>
            <a:endParaRPr>
              <a:solidFill>
                <a:srgbClr val="201449"/>
              </a:solidFill>
            </a:endParaRPr>
          </a:p>
          <a:p>
            <a:pPr marL="685800" lvl="1" indent="-228600" algn="l" rtl="0">
              <a:lnSpc>
                <a:spcPct val="110000"/>
              </a:lnSpc>
              <a:spcBef>
                <a:spcPts val="500"/>
              </a:spcBef>
              <a:spcAft>
                <a:spcPts val="0"/>
              </a:spcAft>
              <a:buClr>
                <a:srgbClr val="7162FE"/>
              </a:buClr>
              <a:buSzPts val="1800"/>
              <a:buFont typeface="Arial"/>
              <a:buChar char="+"/>
            </a:pPr>
            <a:r>
              <a:rPr lang="en-US" sz="1800">
                <a:solidFill>
                  <a:srgbClr val="201449"/>
                </a:solidFill>
              </a:rPr>
              <a:t>Elderly are more vulnerable as they after have reduced stomach acid or digestive issues</a:t>
            </a:r>
            <a:endParaRPr>
              <a:solidFill>
                <a:srgbClr val="201449"/>
              </a:solidFill>
            </a:endParaRPr>
          </a:p>
          <a:p>
            <a:pPr marL="685800" lvl="0" indent="0" algn="l" rtl="0">
              <a:lnSpc>
                <a:spcPct val="110000"/>
              </a:lnSpc>
              <a:spcBef>
                <a:spcPts val="1000"/>
              </a:spcBef>
              <a:spcAft>
                <a:spcPts val="0"/>
              </a:spcAft>
              <a:buNone/>
            </a:pPr>
            <a:endParaRPr sz="1800" b="1">
              <a:solidFill>
                <a:srgbClr val="201449"/>
              </a:solidFill>
              <a:latin typeface="Quattrocento Sans"/>
              <a:ea typeface="Quattrocento Sans"/>
              <a:cs typeface="Quattrocento Sans"/>
              <a:sym typeface="Quattrocento Sans"/>
            </a:endParaRPr>
          </a:p>
        </p:txBody>
      </p:sp>
      <p:pic>
        <p:nvPicPr>
          <p:cNvPr id="285" name="Google Shape;285;g33679ac0f4f_0_30" descr="Close-up of purple cells"/>
          <p:cNvPicPr preferRelativeResize="0"/>
          <p:nvPr/>
        </p:nvPicPr>
        <p:blipFill rotWithShape="1">
          <a:blip r:embed="rId3">
            <a:alphaModFix/>
          </a:blip>
          <a:srcRect l="24151" r="21131"/>
          <a:stretch/>
        </p:blipFill>
        <p:spPr>
          <a:xfrm>
            <a:off x="7872775" y="1342425"/>
            <a:ext cx="4319227" cy="55155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p3"/>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0" name="Google Shape;100;p3"/>
          <p:cNvSpPr txBox="1">
            <a:spLocks noGrp="1"/>
          </p:cNvSpPr>
          <p:nvPr>
            <p:ph type="title"/>
          </p:nvPr>
        </p:nvSpPr>
        <p:spPr>
          <a:xfrm>
            <a:off x="589560" y="856180"/>
            <a:ext cx="4560584" cy="11280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Play"/>
              <a:buNone/>
            </a:pPr>
            <a:r>
              <a:rPr lang="en-US" sz="4000" dirty="0">
                <a:latin typeface="Arial"/>
                <a:ea typeface="Arial"/>
                <a:cs typeface="Arial"/>
                <a:sym typeface="Arial"/>
              </a:rPr>
              <a:t>Purpose</a:t>
            </a:r>
            <a:endParaRPr dirty="0">
              <a:latin typeface="Arial"/>
              <a:ea typeface="Arial"/>
              <a:cs typeface="Arial"/>
              <a:sym typeface="Arial"/>
            </a:endParaRPr>
          </a:p>
        </p:txBody>
      </p:sp>
      <p:grpSp>
        <p:nvGrpSpPr>
          <p:cNvPr id="101" name="Google Shape;101;p3"/>
          <p:cNvGrpSpPr/>
          <p:nvPr/>
        </p:nvGrpSpPr>
        <p:grpSpPr>
          <a:xfrm>
            <a:off x="0" y="1083484"/>
            <a:ext cx="355196" cy="673460"/>
            <a:chOff x="0" y="823811"/>
            <a:chExt cx="355196" cy="673460"/>
          </a:xfrm>
        </p:grpSpPr>
        <p:sp>
          <p:nvSpPr>
            <p:cNvPr id="102" name="Google Shape;102;p3"/>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3" name="Google Shape;103;p3"/>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04" name="Google Shape;104;p3"/>
          <p:cNvSpPr/>
          <p:nvPr/>
        </p:nvSpPr>
        <p:spPr>
          <a:xfrm flipH="1">
            <a:off x="665085" y="2090569"/>
            <a:ext cx="4297680" cy="2743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5" name="Google Shape;105;p3"/>
          <p:cNvSpPr txBox="1">
            <a:spLocks noGrp="1"/>
          </p:cNvSpPr>
          <p:nvPr>
            <p:ph type="body" idx="1"/>
          </p:nvPr>
        </p:nvSpPr>
        <p:spPr>
          <a:xfrm>
            <a:off x="590719" y="2330505"/>
            <a:ext cx="4559425" cy="397958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dirty="0"/>
              <a:t>Reduce the risk of infections spreading between residents/patients and staff </a:t>
            </a:r>
            <a:endParaRPr dirty="0"/>
          </a:p>
          <a:p>
            <a:pPr marL="228600" lvl="0" indent="-228600" algn="l" rtl="0">
              <a:lnSpc>
                <a:spcPct val="90000"/>
              </a:lnSpc>
              <a:spcBef>
                <a:spcPts val="1000"/>
              </a:spcBef>
              <a:spcAft>
                <a:spcPts val="0"/>
              </a:spcAft>
              <a:buClr>
                <a:schemeClr val="dk1"/>
              </a:buClr>
              <a:buSzPts val="2000"/>
              <a:buChar char="•"/>
            </a:pPr>
            <a:r>
              <a:rPr lang="en-US" sz="2000" dirty="0"/>
              <a:t>Ensure that residents, who are more susceptible to infections, are protected from preventable diseases</a:t>
            </a:r>
            <a:endParaRPr dirty="0"/>
          </a:p>
          <a:p>
            <a:pPr marL="228600" lvl="0" indent="-228600" algn="l" rtl="0">
              <a:lnSpc>
                <a:spcPct val="90000"/>
              </a:lnSpc>
              <a:spcBef>
                <a:spcPts val="1000"/>
              </a:spcBef>
              <a:spcAft>
                <a:spcPts val="0"/>
              </a:spcAft>
              <a:buClr>
                <a:schemeClr val="dk1"/>
              </a:buClr>
              <a:buSzPts val="2000"/>
              <a:buChar char="•"/>
            </a:pPr>
            <a:r>
              <a:rPr lang="en-US" sz="2000" dirty="0"/>
              <a:t>Promote a healthy living environment where both residents and staff are safeguarded from contagious infections </a:t>
            </a:r>
            <a:endParaRPr dirty="0"/>
          </a:p>
        </p:txBody>
      </p:sp>
      <p:sp>
        <p:nvSpPr>
          <p:cNvPr id="106" name="Google Shape;106;p3"/>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7" name="Google Shape;107;p3"/>
          <p:cNvSpPr/>
          <p:nvPr/>
        </p:nvSpPr>
        <p:spPr>
          <a:xfrm>
            <a:off x="5685810" y="513853"/>
            <a:ext cx="6009366" cy="5834577"/>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8" name="Google Shape;108;p3" descr="People holding hands"/>
          <p:cNvPicPr preferRelativeResize="0"/>
          <p:nvPr/>
        </p:nvPicPr>
        <p:blipFill rotWithShape="1">
          <a:blip r:embed="rId3">
            <a:alphaModFix/>
          </a:blip>
          <a:srcRect l="21470" r="9671" b="1"/>
          <a:stretch/>
        </p:blipFill>
        <p:spPr>
          <a:xfrm>
            <a:off x="5977788" y="799352"/>
            <a:ext cx="5425410" cy="525929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5fb93809f6_2_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solidFill>
                  <a:srgbClr val="201449"/>
                </a:solidFill>
                <a:latin typeface="Arial"/>
                <a:ea typeface="Arial"/>
                <a:cs typeface="Arial"/>
                <a:sym typeface="Arial"/>
              </a:rPr>
              <a:t>When to use Soap and Water, NOT Hand Sanitizer</a:t>
            </a:r>
            <a:endParaRPr sz="4700">
              <a:latin typeface="Arial"/>
              <a:ea typeface="Arial"/>
              <a:cs typeface="Arial"/>
              <a:sym typeface="Arial"/>
            </a:endParaRPr>
          </a:p>
        </p:txBody>
      </p:sp>
      <p:sp>
        <p:nvSpPr>
          <p:cNvPr id="292" name="Google Shape;292;g35fb93809f6_2_6"/>
          <p:cNvSpPr txBox="1">
            <a:spLocks noGrp="1"/>
          </p:cNvSpPr>
          <p:nvPr>
            <p:ph type="body" idx="1"/>
          </p:nvPr>
        </p:nvSpPr>
        <p:spPr>
          <a:xfrm>
            <a:off x="838200" y="1825625"/>
            <a:ext cx="6049500" cy="4351200"/>
          </a:xfrm>
          <a:prstGeom prst="rect">
            <a:avLst/>
          </a:prstGeom>
        </p:spPr>
        <p:txBody>
          <a:bodyPr spcFirstLastPara="1" wrap="square" lIns="91425" tIns="45700" rIns="91425" bIns="45700" anchor="t" anchorCtr="0">
            <a:normAutofit/>
          </a:bodyPr>
          <a:lstStyle/>
          <a:p>
            <a:pPr marL="457200" lvl="0" indent="-406400" algn="l" rtl="0">
              <a:lnSpc>
                <a:spcPct val="110000"/>
              </a:lnSpc>
              <a:spcBef>
                <a:spcPts val="1000"/>
              </a:spcBef>
              <a:spcAft>
                <a:spcPts val="0"/>
              </a:spcAft>
              <a:buClr>
                <a:srgbClr val="201449"/>
              </a:buClr>
              <a:buSzPts val="2800"/>
              <a:buChar char="+"/>
            </a:pPr>
            <a:r>
              <a:rPr lang="en-US">
                <a:solidFill>
                  <a:srgbClr val="201449"/>
                </a:solidFill>
              </a:rPr>
              <a:t>Use Soap and Water: </a:t>
            </a:r>
            <a:endParaRPr>
              <a:solidFill>
                <a:srgbClr val="201449"/>
              </a:solidFill>
            </a:endParaRPr>
          </a:p>
          <a:p>
            <a:pPr marL="914400" lvl="1" indent="-355600" algn="l" rtl="0">
              <a:lnSpc>
                <a:spcPct val="110000"/>
              </a:lnSpc>
              <a:spcBef>
                <a:spcPts val="0"/>
              </a:spcBef>
              <a:spcAft>
                <a:spcPts val="0"/>
              </a:spcAft>
              <a:buClr>
                <a:srgbClr val="201449"/>
              </a:buClr>
              <a:buSzPts val="2000"/>
              <a:buChar char="+"/>
            </a:pPr>
            <a:r>
              <a:rPr lang="en-US" sz="2000">
                <a:solidFill>
                  <a:srgbClr val="201449"/>
                </a:solidFill>
              </a:rPr>
              <a:t>Hands are visibly dirty or soiled</a:t>
            </a:r>
            <a:endParaRPr sz="2000">
              <a:solidFill>
                <a:srgbClr val="201449"/>
              </a:solidFill>
            </a:endParaRPr>
          </a:p>
          <a:p>
            <a:pPr marL="914400" lvl="1" indent="-355600" algn="l" rtl="0">
              <a:lnSpc>
                <a:spcPct val="110000"/>
              </a:lnSpc>
              <a:spcBef>
                <a:spcPts val="0"/>
              </a:spcBef>
              <a:spcAft>
                <a:spcPts val="0"/>
              </a:spcAft>
              <a:buClr>
                <a:srgbClr val="201449"/>
              </a:buClr>
              <a:buSzPts val="2000"/>
              <a:buChar char="+"/>
            </a:pPr>
            <a:r>
              <a:rPr lang="en-US" sz="2000">
                <a:solidFill>
                  <a:srgbClr val="201449"/>
                </a:solidFill>
              </a:rPr>
              <a:t>After contacts with patients or surfaces with the following pathogens:</a:t>
            </a:r>
            <a:endParaRPr sz="2000">
              <a:solidFill>
                <a:srgbClr val="201449"/>
              </a:solidFill>
            </a:endParaRPr>
          </a:p>
          <a:p>
            <a:pPr marL="1371600" lvl="2" indent="-368300" algn="l" rtl="0">
              <a:lnSpc>
                <a:spcPct val="110000"/>
              </a:lnSpc>
              <a:spcBef>
                <a:spcPts val="0"/>
              </a:spcBef>
              <a:spcAft>
                <a:spcPts val="0"/>
              </a:spcAft>
              <a:buClr>
                <a:srgbClr val="201449"/>
              </a:buClr>
              <a:buSzPts val="2200"/>
              <a:buChar char="+"/>
            </a:pPr>
            <a:r>
              <a:rPr lang="en-US" sz="1500">
                <a:solidFill>
                  <a:srgbClr val="201449"/>
                </a:solidFill>
              </a:rPr>
              <a:t>C. diff, Norovirus, Anthrax </a:t>
            </a:r>
            <a:r>
              <a:rPr lang="en-US">
                <a:solidFill>
                  <a:srgbClr val="201449"/>
                </a:solidFill>
              </a:rPr>
              <a:t> </a:t>
            </a:r>
            <a:endParaRPr>
              <a:solidFill>
                <a:srgbClr val="201449"/>
              </a:solidFill>
            </a:endParaRPr>
          </a:p>
          <a:p>
            <a:pPr marL="914400" lvl="1" indent="-355600" algn="l" rtl="0">
              <a:lnSpc>
                <a:spcPct val="110000"/>
              </a:lnSpc>
              <a:spcBef>
                <a:spcPts val="0"/>
              </a:spcBef>
              <a:spcAft>
                <a:spcPts val="0"/>
              </a:spcAft>
              <a:buClr>
                <a:srgbClr val="201449"/>
              </a:buClr>
              <a:buSzPts val="2000"/>
              <a:buChar char="+"/>
            </a:pPr>
            <a:r>
              <a:rPr lang="en-US" sz="2000">
                <a:solidFill>
                  <a:srgbClr val="201449"/>
                </a:solidFill>
              </a:rPr>
              <a:t>After using the restroom </a:t>
            </a:r>
            <a:endParaRPr sz="2000">
              <a:solidFill>
                <a:srgbClr val="201449"/>
              </a:solidFill>
            </a:endParaRPr>
          </a:p>
          <a:p>
            <a:pPr marL="914400" lvl="1" indent="-355600" algn="l" rtl="0">
              <a:lnSpc>
                <a:spcPct val="110000"/>
              </a:lnSpc>
              <a:spcBef>
                <a:spcPts val="0"/>
              </a:spcBef>
              <a:spcAft>
                <a:spcPts val="0"/>
              </a:spcAft>
              <a:buClr>
                <a:srgbClr val="201449"/>
              </a:buClr>
              <a:buSzPts val="2000"/>
              <a:buChar char="+"/>
            </a:pPr>
            <a:r>
              <a:rPr lang="en-US" sz="2000">
                <a:solidFill>
                  <a:srgbClr val="201449"/>
                </a:solidFill>
              </a:rPr>
              <a:t>Before eating or handling food</a:t>
            </a:r>
            <a:endParaRPr sz="2000">
              <a:solidFill>
                <a:srgbClr val="201449"/>
              </a:solidFill>
            </a:endParaRPr>
          </a:p>
          <a:p>
            <a:pPr marL="914400" lvl="1" indent="-355600" algn="l" rtl="0">
              <a:lnSpc>
                <a:spcPct val="110000"/>
              </a:lnSpc>
              <a:spcBef>
                <a:spcPts val="0"/>
              </a:spcBef>
              <a:spcAft>
                <a:spcPts val="0"/>
              </a:spcAft>
              <a:buClr>
                <a:srgbClr val="201449"/>
              </a:buClr>
              <a:buSzPts val="2000"/>
              <a:buChar char="+"/>
            </a:pPr>
            <a:r>
              <a:rPr lang="en-US" sz="2000">
                <a:solidFill>
                  <a:srgbClr val="201449"/>
                </a:solidFill>
              </a:rPr>
              <a:t>After cleaning bathrooms or dealing with fecal contamination </a:t>
            </a:r>
            <a:endParaRPr sz="2000">
              <a:solidFill>
                <a:srgbClr val="201449"/>
              </a:solidFill>
            </a:endParaRPr>
          </a:p>
          <a:p>
            <a:pPr marL="914400" lvl="1" indent="-355600" algn="l" rtl="0">
              <a:lnSpc>
                <a:spcPct val="110000"/>
              </a:lnSpc>
              <a:spcBef>
                <a:spcPts val="0"/>
              </a:spcBef>
              <a:spcAft>
                <a:spcPts val="0"/>
              </a:spcAft>
              <a:buClr>
                <a:srgbClr val="201449"/>
              </a:buClr>
              <a:buSzPts val="2000"/>
              <a:buChar char="+"/>
            </a:pPr>
            <a:r>
              <a:rPr lang="en-US" sz="2000">
                <a:solidFill>
                  <a:srgbClr val="201449"/>
                </a:solidFill>
              </a:rPr>
              <a:t>If hands feel sticky or have chemical residue </a:t>
            </a:r>
            <a:endParaRPr sz="2000">
              <a:solidFill>
                <a:srgbClr val="201449"/>
              </a:solidFill>
            </a:endParaRPr>
          </a:p>
        </p:txBody>
      </p:sp>
      <p:pic>
        <p:nvPicPr>
          <p:cNvPr id="293" name="Google Shape;293;g35fb93809f6_2_6"/>
          <p:cNvPicPr preferRelativeResize="0"/>
          <p:nvPr/>
        </p:nvPicPr>
        <p:blipFill>
          <a:blip r:embed="rId3">
            <a:alphaModFix/>
          </a:blip>
          <a:stretch>
            <a:fillRect/>
          </a:stretch>
        </p:blipFill>
        <p:spPr>
          <a:xfrm>
            <a:off x="6929252" y="1115975"/>
            <a:ext cx="4570524" cy="50608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3679ac0f4f_1_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solidFill>
                  <a:srgbClr val="201449"/>
                </a:solidFill>
                <a:latin typeface="Arial"/>
                <a:ea typeface="Arial"/>
                <a:cs typeface="Arial"/>
                <a:sym typeface="Arial"/>
              </a:rPr>
              <a:t>When can you use Hand Sanitizer instead of Soap and Water</a:t>
            </a:r>
            <a:endParaRPr sz="4700">
              <a:latin typeface="Arial"/>
              <a:ea typeface="Arial"/>
              <a:cs typeface="Arial"/>
              <a:sym typeface="Arial"/>
            </a:endParaRPr>
          </a:p>
        </p:txBody>
      </p:sp>
      <p:sp>
        <p:nvSpPr>
          <p:cNvPr id="300" name="Google Shape;300;g33679ac0f4f_1_27"/>
          <p:cNvSpPr txBox="1">
            <a:spLocks noGrp="1"/>
          </p:cNvSpPr>
          <p:nvPr>
            <p:ph type="body" idx="1"/>
          </p:nvPr>
        </p:nvSpPr>
        <p:spPr>
          <a:xfrm>
            <a:off x="838200" y="1825625"/>
            <a:ext cx="5970600" cy="4351200"/>
          </a:xfrm>
          <a:prstGeom prst="rect">
            <a:avLst/>
          </a:prstGeom>
        </p:spPr>
        <p:txBody>
          <a:bodyPr spcFirstLastPara="1" wrap="square" lIns="91425" tIns="45700" rIns="91425" bIns="45700" anchor="t" anchorCtr="0">
            <a:normAutofit/>
          </a:bodyPr>
          <a:lstStyle/>
          <a:p>
            <a:pPr marL="457200" lvl="0" indent="-406400" algn="l" rtl="0">
              <a:lnSpc>
                <a:spcPct val="110000"/>
              </a:lnSpc>
              <a:spcBef>
                <a:spcPts val="1000"/>
              </a:spcBef>
              <a:spcAft>
                <a:spcPts val="0"/>
              </a:spcAft>
              <a:buClr>
                <a:srgbClr val="201449"/>
              </a:buClr>
              <a:buSzPts val="2800"/>
              <a:buChar char="+"/>
            </a:pPr>
            <a:r>
              <a:rPr lang="en-US">
                <a:solidFill>
                  <a:srgbClr val="201449"/>
                </a:solidFill>
              </a:rPr>
              <a:t>Use Hand Sanitizer (60% + alcohol when)</a:t>
            </a:r>
            <a:endParaRPr>
              <a:solidFill>
                <a:srgbClr val="201449"/>
              </a:solidFill>
            </a:endParaRPr>
          </a:p>
          <a:p>
            <a:pPr marL="914400" lvl="1" indent="-368300" algn="l" rtl="0">
              <a:lnSpc>
                <a:spcPct val="110000"/>
              </a:lnSpc>
              <a:spcBef>
                <a:spcPts val="0"/>
              </a:spcBef>
              <a:spcAft>
                <a:spcPts val="0"/>
              </a:spcAft>
              <a:buClr>
                <a:srgbClr val="201449"/>
              </a:buClr>
              <a:buSzPts val="2200"/>
              <a:buChar char="+"/>
            </a:pPr>
            <a:r>
              <a:rPr lang="en-US" sz="2200">
                <a:solidFill>
                  <a:srgbClr val="201449"/>
                </a:solidFill>
              </a:rPr>
              <a:t>Hands are not visibly dirty</a:t>
            </a:r>
            <a:endParaRPr sz="2200">
              <a:solidFill>
                <a:srgbClr val="201449"/>
              </a:solidFill>
            </a:endParaRPr>
          </a:p>
          <a:p>
            <a:pPr marL="914400" lvl="1" indent="-368300" algn="l" rtl="0">
              <a:lnSpc>
                <a:spcPct val="110000"/>
              </a:lnSpc>
              <a:spcBef>
                <a:spcPts val="0"/>
              </a:spcBef>
              <a:spcAft>
                <a:spcPts val="0"/>
              </a:spcAft>
              <a:buClr>
                <a:srgbClr val="201449"/>
              </a:buClr>
              <a:buSzPts val="2200"/>
              <a:buChar char="+"/>
            </a:pPr>
            <a:r>
              <a:rPr lang="en-US" sz="2200">
                <a:solidFill>
                  <a:srgbClr val="201449"/>
                </a:solidFill>
              </a:rPr>
              <a:t>In between cleaning rooms or surfaces</a:t>
            </a:r>
            <a:endParaRPr sz="2200">
              <a:solidFill>
                <a:srgbClr val="201449"/>
              </a:solidFill>
            </a:endParaRPr>
          </a:p>
          <a:p>
            <a:pPr marL="914400" lvl="1" indent="-368300" algn="l" rtl="0">
              <a:lnSpc>
                <a:spcPct val="110000"/>
              </a:lnSpc>
              <a:spcBef>
                <a:spcPts val="0"/>
              </a:spcBef>
              <a:spcAft>
                <a:spcPts val="0"/>
              </a:spcAft>
              <a:buClr>
                <a:srgbClr val="201449"/>
              </a:buClr>
              <a:buSzPts val="2200"/>
              <a:buChar char="+"/>
            </a:pPr>
            <a:r>
              <a:rPr lang="en-US" sz="2200">
                <a:solidFill>
                  <a:srgbClr val="201449"/>
                </a:solidFill>
              </a:rPr>
              <a:t>After removing gloves</a:t>
            </a:r>
            <a:endParaRPr sz="2200">
              <a:solidFill>
                <a:srgbClr val="201449"/>
              </a:solidFill>
            </a:endParaRPr>
          </a:p>
          <a:p>
            <a:pPr marL="914400" lvl="1" indent="-368300" algn="l" rtl="0">
              <a:lnSpc>
                <a:spcPct val="110000"/>
              </a:lnSpc>
              <a:spcBef>
                <a:spcPts val="0"/>
              </a:spcBef>
              <a:spcAft>
                <a:spcPts val="0"/>
              </a:spcAft>
              <a:buClr>
                <a:srgbClr val="201449"/>
              </a:buClr>
              <a:buSzPts val="2200"/>
              <a:buChar char="+"/>
            </a:pPr>
            <a:r>
              <a:rPr lang="en-US" sz="2200">
                <a:solidFill>
                  <a:srgbClr val="201449"/>
                </a:solidFill>
              </a:rPr>
              <a:t>During routine cleaning in non-spore forming pathogen areas</a:t>
            </a:r>
            <a:endParaRPr sz="2200">
              <a:solidFill>
                <a:srgbClr val="201449"/>
              </a:solidFill>
            </a:endParaRPr>
          </a:p>
          <a:p>
            <a:pPr marL="12700" lvl="0" indent="0" algn="l" rtl="0">
              <a:lnSpc>
                <a:spcPct val="110000"/>
              </a:lnSpc>
              <a:spcBef>
                <a:spcPts val="500"/>
              </a:spcBef>
              <a:spcAft>
                <a:spcPts val="0"/>
              </a:spcAft>
              <a:buClr>
                <a:schemeClr val="dk1"/>
              </a:buClr>
              <a:buSzPts val="1100"/>
              <a:buFont typeface="Arial"/>
              <a:buNone/>
            </a:pPr>
            <a:endParaRPr sz="1800">
              <a:solidFill>
                <a:srgbClr val="201449"/>
              </a:solidFill>
            </a:endParaRPr>
          </a:p>
          <a:p>
            <a:pPr marL="0" lvl="0" indent="0" algn="l" rtl="0">
              <a:spcBef>
                <a:spcPts val="1000"/>
              </a:spcBef>
              <a:spcAft>
                <a:spcPts val="0"/>
              </a:spcAft>
              <a:buNone/>
            </a:pPr>
            <a:endParaRPr/>
          </a:p>
        </p:txBody>
      </p:sp>
      <p:pic>
        <p:nvPicPr>
          <p:cNvPr id="301" name="Google Shape;301;g33679ac0f4f_1_27"/>
          <p:cNvPicPr preferRelativeResize="0"/>
          <p:nvPr/>
        </p:nvPicPr>
        <p:blipFill>
          <a:blip r:embed="rId3">
            <a:alphaModFix/>
          </a:blip>
          <a:stretch>
            <a:fillRect/>
          </a:stretch>
        </p:blipFill>
        <p:spPr>
          <a:xfrm>
            <a:off x="6929252" y="1115975"/>
            <a:ext cx="4570524" cy="50608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35fb93809f6_2_13"/>
          <p:cNvSpPr txBox="1">
            <a:spLocks noGrp="1"/>
          </p:cNvSpPr>
          <p:nvPr>
            <p:ph type="title"/>
          </p:nvPr>
        </p:nvSpPr>
        <p:spPr>
          <a:xfrm>
            <a:off x="838200" y="3846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latin typeface="Arial"/>
                <a:ea typeface="Arial"/>
                <a:cs typeface="Arial"/>
                <a:sym typeface="Arial"/>
              </a:rPr>
              <a:t>Hand Sanitizer or Soap??</a:t>
            </a:r>
            <a:endParaRPr sz="4000">
              <a:latin typeface="Arial"/>
              <a:ea typeface="Arial"/>
              <a:cs typeface="Arial"/>
              <a:sym typeface="Arial"/>
            </a:endParaRPr>
          </a:p>
        </p:txBody>
      </p:sp>
      <p:sp>
        <p:nvSpPr>
          <p:cNvPr id="308" name="Google Shape;308;g35fb93809f6_2_1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lnSpcReduction="10000"/>
          </a:bodyPr>
          <a:lstStyle/>
          <a:p>
            <a:pPr marL="457200" lvl="0" indent="-342900" algn="l" rtl="0">
              <a:spcBef>
                <a:spcPts val="1000"/>
              </a:spcBef>
              <a:spcAft>
                <a:spcPts val="0"/>
              </a:spcAft>
              <a:buSzPts val="1800"/>
              <a:buAutoNum type="arabicPeriod"/>
            </a:pPr>
            <a:r>
              <a:rPr lang="en-US"/>
              <a:t>After glove removal?</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AutoNum type="arabicPeriod"/>
            </a:pPr>
            <a:r>
              <a:rPr lang="en-US"/>
              <a:t>After patient room terminal cleaning?</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AutoNum type="arabicPeriod"/>
            </a:pPr>
            <a:r>
              <a:rPr lang="en-US"/>
              <a:t>After touching high-touch surfaces?</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AutoNum type="arabicPeriod"/>
            </a:pPr>
            <a:r>
              <a:rPr lang="en-US"/>
              <a:t>After restroom or bodily fluid exposure?</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AutoNum type="arabicPeriod"/>
            </a:pPr>
            <a:r>
              <a:rPr lang="en-US"/>
              <a:t>Before eating or taking a break?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33679ac0f4f_0_3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dirty="0">
                <a:latin typeface="Arial"/>
                <a:ea typeface="Arial"/>
                <a:cs typeface="Arial"/>
                <a:sym typeface="Arial"/>
              </a:rPr>
              <a:t>Hand Washing Conclusion:</a:t>
            </a:r>
            <a:endParaRPr sz="4000" dirty="0">
              <a:latin typeface="Arial"/>
              <a:ea typeface="Arial"/>
              <a:cs typeface="Arial"/>
              <a:sym typeface="Arial"/>
            </a:endParaRPr>
          </a:p>
        </p:txBody>
      </p:sp>
      <p:sp>
        <p:nvSpPr>
          <p:cNvPr id="315" name="Google Shape;315;g33679ac0f4f_0_37"/>
          <p:cNvSpPr txBox="1">
            <a:spLocks noGrp="1"/>
          </p:cNvSpPr>
          <p:nvPr>
            <p:ph type="body" idx="1"/>
          </p:nvPr>
        </p:nvSpPr>
        <p:spPr>
          <a:xfrm>
            <a:off x="838200" y="1825625"/>
            <a:ext cx="10515600" cy="1734600"/>
          </a:xfrm>
          <a:prstGeom prst="rect">
            <a:avLst/>
          </a:prstGeom>
        </p:spPr>
        <p:txBody>
          <a:bodyPr spcFirstLastPara="1" wrap="square" lIns="91425" tIns="45700" rIns="91425" bIns="45700" anchor="t" anchorCtr="0">
            <a:normAutofit/>
          </a:bodyPr>
          <a:lstStyle/>
          <a:p>
            <a:pPr marL="228600" lvl="0" indent="-241300" algn="l" rtl="0">
              <a:lnSpc>
                <a:spcPct val="110000"/>
              </a:lnSpc>
              <a:spcBef>
                <a:spcPts val="0"/>
              </a:spcBef>
              <a:spcAft>
                <a:spcPts val="0"/>
              </a:spcAft>
              <a:buClr>
                <a:srgbClr val="7162FE"/>
              </a:buClr>
              <a:buSzPts val="2000"/>
              <a:buFont typeface="Arial"/>
              <a:buChar char="+"/>
            </a:pPr>
            <a:r>
              <a:rPr lang="en-US" sz="2000" dirty="0">
                <a:solidFill>
                  <a:srgbClr val="201449"/>
                </a:solidFill>
              </a:rPr>
              <a:t>By practicing proper handwashing, both staff and residents can significantly reduce the spread of infections, ensuring a safer, healthier environment for everyone</a:t>
            </a:r>
            <a:endParaRPr sz="2000" dirty="0">
              <a:solidFill>
                <a:srgbClr val="201449"/>
              </a:solidFill>
            </a:endParaRPr>
          </a:p>
          <a:p>
            <a:pPr marL="228600" lvl="0" indent="-241300" algn="l" rtl="0">
              <a:lnSpc>
                <a:spcPct val="110000"/>
              </a:lnSpc>
              <a:spcBef>
                <a:spcPts val="1000"/>
              </a:spcBef>
              <a:spcAft>
                <a:spcPts val="0"/>
              </a:spcAft>
              <a:buClr>
                <a:srgbClr val="7162FE"/>
              </a:buClr>
              <a:buSzPts val="2000"/>
              <a:buFont typeface="Arial"/>
              <a:buChar char="+"/>
            </a:pPr>
            <a:r>
              <a:rPr lang="en-US" sz="2000" dirty="0">
                <a:solidFill>
                  <a:srgbClr val="201449"/>
                </a:solidFill>
              </a:rPr>
              <a:t>Hand hygiene is the most effective method of breaking the chain of infection from the hands, which are major vehicles for transmission in healthcare settings </a:t>
            </a:r>
            <a:endParaRPr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000" dirty="0">
                <a:latin typeface="Arial"/>
                <a:ea typeface="Arial"/>
                <a:cs typeface="Arial"/>
                <a:sym typeface="Arial"/>
              </a:rPr>
              <a:t>Other Presentations CHHD Offers </a:t>
            </a:r>
            <a:endParaRPr sz="4000" dirty="0">
              <a:latin typeface="Arial"/>
              <a:ea typeface="Arial"/>
              <a:cs typeface="Arial"/>
              <a:sym typeface="Arial"/>
            </a:endParaRPr>
          </a:p>
        </p:txBody>
      </p:sp>
      <p:grpSp>
        <p:nvGrpSpPr>
          <p:cNvPr id="322" name="Google Shape;322;p14"/>
          <p:cNvGrpSpPr/>
          <p:nvPr/>
        </p:nvGrpSpPr>
        <p:grpSpPr>
          <a:xfrm>
            <a:off x="838200" y="1826156"/>
            <a:ext cx="10515600" cy="4350274"/>
            <a:chOff x="0" y="531"/>
            <a:chExt cx="10515600" cy="4350274"/>
          </a:xfrm>
        </p:grpSpPr>
        <p:sp>
          <p:nvSpPr>
            <p:cNvPr id="323" name="Google Shape;323;p14"/>
            <p:cNvSpPr/>
            <p:nvPr/>
          </p:nvSpPr>
          <p:spPr>
            <a:xfrm>
              <a:off x="0" y="531"/>
              <a:ext cx="10515600" cy="1242935"/>
            </a:xfrm>
            <a:prstGeom prst="roundRect">
              <a:avLst>
                <a:gd name="adj" fmla="val 10000"/>
              </a:avLst>
            </a:prstGeom>
            <a:solidFill>
              <a:srgbClr val="CAD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375988" y="280191"/>
              <a:ext cx="683614" cy="683614"/>
            </a:xfrm>
            <a:prstGeom prst="rect">
              <a:avLst/>
            </a:prstGeom>
            <a:blipFill rotWithShape="1">
              <a:blip r:embed="rId3">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1435590" y="531"/>
              <a:ext cx="9080009" cy="12429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txBox="1"/>
            <p:nvPr/>
          </p:nvSpPr>
          <p:spPr>
            <a:xfrm>
              <a:off x="1435590" y="531"/>
              <a:ext cx="9080009" cy="1242935"/>
            </a:xfrm>
            <a:prstGeom prst="rect">
              <a:avLst/>
            </a:prstGeom>
            <a:noFill/>
            <a:ln>
              <a:noFill/>
            </a:ln>
          </p:spPr>
          <p:txBody>
            <a:bodyPr spcFirstLastPara="1" wrap="square" lIns="131525" tIns="131525" rIns="131525" bIns="131525" anchor="ctr" anchorCtr="0">
              <a:noAutofit/>
            </a:bodyPr>
            <a:lstStyle/>
            <a:p>
              <a:pPr marL="0" marR="0" lvl="0" indent="0" algn="l" rtl="0">
                <a:lnSpc>
                  <a:spcPct val="100000"/>
                </a:lnSpc>
                <a:spcBef>
                  <a:spcPts val="0"/>
                </a:spcBef>
                <a:spcAft>
                  <a:spcPts val="0"/>
                </a:spcAft>
                <a:buClr>
                  <a:schemeClr val="dk1"/>
                </a:buClr>
                <a:buSzPts val="2500"/>
                <a:buFont typeface="Arial"/>
                <a:buNone/>
              </a:pPr>
              <a:r>
                <a:rPr lang="en-US" sz="2500" dirty="0">
                  <a:solidFill>
                    <a:schemeClr val="dk1"/>
                  </a:solidFill>
                </a:rPr>
                <a:t>Isolation Precautions </a:t>
              </a:r>
              <a:endParaRPr dirty="0"/>
            </a:p>
          </p:txBody>
        </p:sp>
        <p:sp>
          <p:nvSpPr>
            <p:cNvPr id="327" name="Google Shape;327;p14"/>
            <p:cNvSpPr/>
            <p:nvPr/>
          </p:nvSpPr>
          <p:spPr>
            <a:xfrm>
              <a:off x="0" y="1554201"/>
              <a:ext cx="10515600" cy="1242935"/>
            </a:xfrm>
            <a:prstGeom prst="roundRect">
              <a:avLst>
                <a:gd name="adj" fmla="val 10000"/>
              </a:avLst>
            </a:prstGeom>
            <a:solidFill>
              <a:srgbClr val="CAD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375988" y="1833861"/>
              <a:ext cx="683614" cy="683614"/>
            </a:xfrm>
            <a:prstGeom prst="rect">
              <a:avLst/>
            </a:prstGeom>
            <a:blipFill rotWithShape="1">
              <a:blip r:embed="rId4">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1435590" y="1554201"/>
              <a:ext cx="9080009" cy="12429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txBox="1"/>
            <p:nvPr/>
          </p:nvSpPr>
          <p:spPr>
            <a:xfrm>
              <a:off x="1435590" y="1554201"/>
              <a:ext cx="9080009" cy="1242935"/>
            </a:xfrm>
            <a:prstGeom prst="rect">
              <a:avLst/>
            </a:prstGeom>
            <a:noFill/>
            <a:ln>
              <a:noFill/>
            </a:ln>
          </p:spPr>
          <p:txBody>
            <a:bodyPr spcFirstLastPara="1" wrap="square" lIns="131525" tIns="131525" rIns="131525" bIns="131525" anchor="ctr" anchorCtr="0">
              <a:noAutofit/>
            </a:bodyPr>
            <a:lstStyle/>
            <a:p>
              <a:pPr marL="0" marR="0" lvl="0" indent="0" algn="l" rtl="0">
                <a:lnSpc>
                  <a:spcPct val="100000"/>
                </a:lnSpc>
                <a:spcBef>
                  <a:spcPts val="0"/>
                </a:spcBef>
                <a:spcAft>
                  <a:spcPts val="0"/>
                </a:spcAft>
                <a:buClr>
                  <a:schemeClr val="dk1"/>
                </a:buClr>
                <a:buSzPts val="2500"/>
                <a:buFont typeface="Play"/>
                <a:buNone/>
              </a:pPr>
              <a:r>
                <a:rPr lang="en-US" sz="2500" i="0" u="none" strike="noStrike" cap="none">
                  <a:solidFill>
                    <a:schemeClr val="dk1"/>
                  </a:solidFill>
                </a:rPr>
                <a:t>Enhanced Barrier Precautions</a:t>
              </a:r>
              <a:endParaRPr/>
            </a:p>
          </p:txBody>
        </p:sp>
        <p:sp>
          <p:nvSpPr>
            <p:cNvPr id="331" name="Google Shape;331;p14"/>
            <p:cNvSpPr/>
            <p:nvPr/>
          </p:nvSpPr>
          <p:spPr>
            <a:xfrm>
              <a:off x="0" y="3107870"/>
              <a:ext cx="10515600" cy="1242935"/>
            </a:xfrm>
            <a:prstGeom prst="roundRect">
              <a:avLst>
                <a:gd name="adj" fmla="val 10000"/>
              </a:avLst>
            </a:prstGeom>
            <a:solidFill>
              <a:srgbClr val="CAD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375988" y="3387531"/>
              <a:ext cx="683614" cy="683614"/>
            </a:xfrm>
            <a:prstGeom prst="rect">
              <a:avLst/>
            </a:prstGeom>
            <a:blipFill rotWithShape="1">
              <a:blip r:embed="rId5">
                <a:alphaModFix/>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1435590" y="3107870"/>
              <a:ext cx="9080009" cy="12429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txBox="1"/>
            <p:nvPr/>
          </p:nvSpPr>
          <p:spPr>
            <a:xfrm>
              <a:off x="1435590" y="3107870"/>
              <a:ext cx="9080009" cy="1242935"/>
            </a:xfrm>
            <a:prstGeom prst="rect">
              <a:avLst/>
            </a:prstGeom>
            <a:noFill/>
            <a:ln>
              <a:noFill/>
            </a:ln>
          </p:spPr>
          <p:txBody>
            <a:bodyPr spcFirstLastPara="1" wrap="square" lIns="131525" tIns="131525" rIns="131525" bIns="131525" anchor="ctr" anchorCtr="0">
              <a:noAutofit/>
            </a:bodyPr>
            <a:lstStyle/>
            <a:p>
              <a:pPr marL="0" marR="0" lvl="0" indent="0" algn="l" rtl="0">
                <a:lnSpc>
                  <a:spcPct val="100000"/>
                </a:lnSpc>
                <a:spcBef>
                  <a:spcPts val="0"/>
                </a:spcBef>
                <a:spcAft>
                  <a:spcPts val="0"/>
                </a:spcAft>
                <a:buClr>
                  <a:schemeClr val="dk1"/>
                </a:buClr>
                <a:buSzPts val="2500"/>
                <a:buFont typeface="Arial"/>
                <a:buNone/>
              </a:pPr>
              <a:r>
                <a:rPr lang="en-US" sz="2500" b="0" i="0" u="none" strike="noStrike" cap="none">
                  <a:solidFill>
                    <a:schemeClr val="dk1"/>
                  </a:solidFill>
                  <a:latin typeface="Arial"/>
                  <a:ea typeface="Arial"/>
                  <a:cs typeface="Arial"/>
                  <a:sym typeface="Arial"/>
                </a:rPr>
                <a:t>Outbreak Information</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15"/>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1" name="Google Shape;341;p15"/>
          <p:cNvSpPr txBox="1">
            <a:spLocks noGrp="1"/>
          </p:cNvSpPr>
          <p:nvPr>
            <p:ph type="title"/>
          </p:nvPr>
        </p:nvSpPr>
        <p:spPr>
          <a:xfrm>
            <a:off x="793662" y="386930"/>
            <a:ext cx="10066122" cy="129844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100"/>
              <a:buFont typeface="Play"/>
              <a:buNone/>
            </a:pPr>
            <a:r>
              <a:rPr lang="en-US" sz="4000" dirty="0">
                <a:latin typeface="Arial"/>
                <a:ea typeface="Arial"/>
                <a:cs typeface="Arial"/>
                <a:sym typeface="Arial"/>
              </a:rPr>
              <a:t>Contact Info for Cabell-Huntington Health Department</a:t>
            </a:r>
            <a:endParaRPr sz="4300" dirty="0">
              <a:latin typeface="Arial"/>
              <a:ea typeface="Arial"/>
              <a:cs typeface="Arial"/>
              <a:sym typeface="Arial"/>
            </a:endParaRPr>
          </a:p>
        </p:txBody>
      </p:sp>
      <p:sp>
        <p:nvSpPr>
          <p:cNvPr id="342" name="Google Shape;342;p15"/>
          <p:cNvSpPr/>
          <p:nvPr/>
        </p:nvSpPr>
        <p:spPr>
          <a:xfrm rot="10800000">
            <a:off x="-2" y="1998845"/>
            <a:ext cx="11454595" cy="7816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3" name="Google Shape;343;p15"/>
          <p:cNvSpPr/>
          <p:nvPr/>
        </p:nvSpPr>
        <p:spPr>
          <a:xfrm>
            <a:off x="0" y="2203079"/>
            <a:ext cx="11383362" cy="4267991"/>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44" name="Google Shape;344;p15"/>
          <p:cNvPicPr preferRelativeResize="0"/>
          <p:nvPr/>
        </p:nvPicPr>
        <p:blipFill rotWithShape="1">
          <a:blip r:embed="rId3">
            <a:alphaModFix/>
          </a:blip>
          <a:srcRect/>
          <a:stretch/>
        </p:blipFill>
        <p:spPr>
          <a:xfrm>
            <a:off x="6629548" y="2484255"/>
            <a:ext cx="3714244" cy="3714244"/>
          </a:xfrm>
          <a:prstGeom prst="rect">
            <a:avLst/>
          </a:prstGeom>
          <a:noFill/>
          <a:ln>
            <a:noFill/>
          </a:ln>
        </p:spPr>
      </p:pic>
      <p:sp>
        <p:nvSpPr>
          <p:cNvPr id="345" name="Google Shape;345;p15"/>
          <p:cNvSpPr/>
          <p:nvPr/>
        </p:nvSpPr>
        <p:spPr>
          <a:xfrm rot="5400000">
            <a:off x="11228040" y="2313027"/>
            <a:ext cx="781700" cy="15238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346" name="Google Shape;346;p15"/>
          <p:cNvGrpSpPr/>
          <p:nvPr/>
        </p:nvGrpSpPr>
        <p:grpSpPr>
          <a:xfrm>
            <a:off x="793661" y="2599509"/>
            <a:ext cx="4530898" cy="3639449"/>
            <a:chOff x="0" y="0"/>
            <a:chExt cx="4530898" cy="3639449"/>
          </a:xfrm>
        </p:grpSpPr>
        <p:cxnSp>
          <p:nvCxnSpPr>
            <p:cNvPr id="347" name="Google Shape;347;p15"/>
            <p:cNvCxnSpPr/>
            <p:nvPr/>
          </p:nvCxnSpPr>
          <p:spPr>
            <a:xfrm>
              <a:off x="0" y="0"/>
              <a:ext cx="4530898" cy="0"/>
            </a:xfrm>
            <a:prstGeom prst="straightConnector1">
              <a:avLst/>
            </a:prstGeom>
            <a:solidFill>
              <a:srgbClr val="126082"/>
            </a:solidFill>
            <a:ln w="19050" cap="flat" cmpd="sng">
              <a:solidFill>
                <a:srgbClr val="126082"/>
              </a:solidFill>
              <a:prstDash val="solid"/>
              <a:miter lim="800000"/>
              <a:headEnd type="none" w="sm" len="sm"/>
              <a:tailEnd type="none" w="sm" len="sm"/>
            </a:ln>
          </p:spPr>
        </p:cxnSp>
        <p:sp>
          <p:nvSpPr>
            <p:cNvPr id="348" name="Google Shape;348;p15"/>
            <p:cNvSpPr/>
            <p:nvPr/>
          </p:nvSpPr>
          <p:spPr>
            <a:xfrm>
              <a:off x="0" y="0"/>
              <a:ext cx="4530898" cy="90986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5"/>
            <p:cNvSpPr txBox="1"/>
            <p:nvPr/>
          </p:nvSpPr>
          <p:spPr>
            <a:xfrm>
              <a:off x="0" y="0"/>
              <a:ext cx="4530898" cy="909862"/>
            </a:xfrm>
            <a:prstGeom prst="rect">
              <a:avLst/>
            </a:prstGeom>
            <a:noFill/>
            <a:ln>
              <a:noFill/>
            </a:ln>
          </p:spPr>
          <p:txBody>
            <a:bodyPr spcFirstLastPara="1" wrap="square" lIns="95250" tIns="95250" rIns="95250" bIns="95250" anchor="t" anchorCtr="0">
              <a:noAutofit/>
            </a:bodyPr>
            <a:lstStyle/>
            <a:p>
              <a:pPr marL="0" marR="0" lvl="0" indent="0" algn="l" rtl="0">
                <a:lnSpc>
                  <a:spcPct val="90000"/>
                </a:lnSpc>
                <a:spcBef>
                  <a:spcPts val="0"/>
                </a:spcBef>
                <a:spcAft>
                  <a:spcPts val="0"/>
                </a:spcAft>
                <a:buClr>
                  <a:schemeClr val="dk1"/>
                </a:buClr>
                <a:buSzPts val="2500"/>
                <a:buFont typeface="Arial"/>
                <a:buNone/>
              </a:pPr>
              <a:r>
                <a:rPr lang="en-US" sz="2500" b="0" i="0" u="none" strike="noStrike" cap="none" dirty="0">
                  <a:solidFill>
                    <a:schemeClr val="dk1"/>
                  </a:solidFill>
                  <a:latin typeface="Arial"/>
                  <a:ea typeface="Arial"/>
                  <a:cs typeface="Arial"/>
                  <a:sym typeface="Arial"/>
                </a:rPr>
                <a:t>Health Department Number: (304) 523-6483</a:t>
              </a:r>
              <a:endParaRPr dirty="0"/>
            </a:p>
          </p:txBody>
        </p:sp>
        <p:cxnSp>
          <p:nvCxnSpPr>
            <p:cNvPr id="350" name="Google Shape;350;p15"/>
            <p:cNvCxnSpPr/>
            <p:nvPr/>
          </p:nvCxnSpPr>
          <p:spPr>
            <a:xfrm>
              <a:off x="0" y="909862"/>
              <a:ext cx="4530898" cy="0"/>
            </a:xfrm>
            <a:prstGeom prst="straightConnector1">
              <a:avLst/>
            </a:prstGeom>
            <a:solidFill>
              <a:srgbClr val="126082"/>
            </a:solidFill>
            <a:ln w="19050" cap="flat" cmpd="sng">
              <a:solidFill>
                <a:srgbClr val="126082"/>
              </a:solidFill>
              <a:prstDash val="solid"/>
              <a:miter lim="800000"/>
              <a:headEnd type="none" w="sm" len="sm"/>
              <a:tailEnd type="none" w="sm" len="sm"/>
            </a:ln>
          </p:spPr>
        </p:cxnSp>
        <p:sp>
          <p:nvSpPr>
            <p:cNvPr id="351" name="Google Shape;351;p15"/>
            <p:cNvSpPr/>
            <p:nvPr/>
          </p:nvSpPr>
          <p:spPr>
            <a:xfrm>
              <a:off x="0" y="909862"/>
              <a:ext cx="4530898" cy="90986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5"/>
            <p:cNvSpPr txBox="1"/>
            <p:nvPr/>
          </p:nvSpPr>
          <p:spPr>
            <a:xfrm>
              <a:off x="0" y="909862"/>
              <a:ext cx="4530898" cy="909862"/>
            </a:xfrm>
            <a:prstGeom prst="rect">
              <a:avLst/>
            </a:prstGeom>
            <a:noFill/>
            <a:ln>
              <a:noFill/>
            </a:ln>
          </p:spPr>
          <p:txBody>
            <a:bodyPr spcFirstLastPara="1" wrap="square" lIns="95250" tIns="95250" rIns="95250" bIns="95250" anchor="t" anchorCtr="0">
              <a:noAutofit/>
            </a:bodyPr>
            <a:lstStyle/>
            <a:p>
              <a:pPr marL="457200" marR="0" lvl="0" indent="0" algn="l" rtl="0">
                <a:lnSpc>
                  <a:spcPct val="90000"/>
                </a:lnSpc>
                <a:spcBef>
                  <a:spcPts val="0"/>
                </a:spcBef>
                <a:spcAft>
                  <a:spcPts val="0"/>
                </a:spcAft>
                <a:buClr>
                  <a:schemeClr val="dk1"/>
                </a:buClr>
                <a:buSzPts val="2500"/>
                <a:buFont typeface="Arial"/>
                <a:buNone/>
              </a:pPr>
              <a:r>
                <a:rPr lang="en-US" sz="2500" b="0" i="0" u="none" strike="noStrike" cap="none">
                  <a:solidFill>
                    <a:schemeClr val="dk1"/>
                  </a:solidFill>
                  <a:latin typeface="Arial"/>
                  <a:ea typeface="Arial"/>
                  <a:cs typeface="Arial"/>
                  <a:sym typeface="Arial"/>
                </a:rPr>
                <a:t>Mikaela Earl (Director of Epidemiology): E</a:t>
              </a:r>
              <a:r>
                <a:rPr lang="en-US" sz="2500">
                  <a:solidFill>
                    <a:schemeClr val="dk1"/>
                  </a:solidFill>
                </a:rPr>
                <a:t>xt.</a:t>
              </a:r>
              <a:r>
                <a:rPr lang="en-US" sz="2500" b="0" i="0" u="none" strike="noStrike" cap="none">
                  <a:solidFill>
                    <a:schemeClr val="dk1"/>
                  </a:solidFill>
                  <a:latin typeface="Arial"/>
                  <a:ea typeface="Arial"/>
                  <a:cs typeface="Arial"/>
                  <a:sym typeface="Arial"/>
                </a:rPr>
                <a:t> 284</a:t>
              </a:r>
              <a:endParaRPr/>
            </a:p>
          </p:txBody>
        </p:sp>
        <p:cxnSp>
          <p:nvCxnSpPr>
            <p:cNvPr id="353" name="Google Shape;353;p15"/>
            <p:cNvCxnSpPr/>
            <p:nvPr/>
          </p:nvCxnSpPr>
          <p:spPr>
            <a:xfrm>
              <a:off x="0" y="1819724"/>
              <a:ext cx="4530898" cy="0"/>
            </a:xfrm>
            <a:prstGeom prst="straightConnector1">
              <a:avLst/>
            </a:prstGeom>
            <a:solidFill>
              <a:srgbClr val="126082"/>
            </a:solidFill>
            <a:ln w="19050" cap="flat" cmpd="sng">
              <a:solidFill>
                <a:srgbClr val="126082"/>
              </a:solidFill>
              <a:prstDash val="solid"/>
              <a:miter lim="800000"/>
              <a:headEnd type="none" w="sm" len="sm"/>
              <a:tailEnd type="none" w="sm" len="sm"/>
            </a:ln>
          </p:spPr>
        </p:cxnSp>
        <p:sp>
          <p:nvSpPr>
            <p:cNvPr id="354" name="Google Shape;354;p15"/>
            <p:cNvSpPr/>
            <p:nvPr/>
          </p:nvSpPr>
          <p:spPr>
            <a:xfrm>
              <a:off x="0" y="1819725"/>
              <a:ext cx="4530898" cy="90986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5"/>
            <p:cNvSpPr txBox="1"/>
            <p:nvPr/>
          </p:nvSpPr>
          <p:spPr>
            <a:xfrm>
              <a:off x="0" y="1819725"/>
              <a:ext cx="4530898" cy="909862"/>
            </a:xfrm>
            <a:prstGeom prst="rect">
              <a:avLst/>
            </a:prstGeom>
            <a:noFill/>
            <a:ln>
              <a:noFill/>
            </a:ln>
          </p:spPr>
          <p:txBody>
            <a:bodyPr spcFirstLastPara="1" wrap="square" lIns="95250" tIns="95250" rIns="95250" bIns="95250" anchor="t" anchorCtr="0">
              <a:noAutofit/>
            </a:bodyPr>
            <a:lstStyle/>
            <a:p>
              <a:pPr marL="457200" marR="0" lvl="0" indent="0" algn="l" rtl="0">
                <a:lnSpc>
                  <a:spcPct val="90000"/>
                </a:lnSpc>
                <a:spcBef>
                  <a:spcPts val="0"/>
                </a:spcBef>
                <a:spcAft>
                  <a:spcPts val="0"/>
                </a:spcAft>
                <a:buClr>
                  <a:schemeClr val="dk1"/>
                </a:buClr>
                <a:buSzPts val="2500"/>
                <a:buFont typeface="Arial"/>
                <a:buNone/>
              </a:pPr>
              <a:r>
                <a:rPr lang="en-US" sz="2500" b="0" i="0" u="none" strike="noStrike" cap="none" dirty="0">
                  <a:solidFill>
                    <a:schemeClr val="dk1"/>
                  </a:solidFill>
                  <a:latin typeface="Arial"/>
                  <a:ea typeface="Arial"/>
                  <a:cs typeface="Arial"/>
                  <a:sym typeface="Arial"/>
                </a:rPr>
                <a:t>Faith Gandy (Epidemiology Educator): E</a:t>
              </a:r>
              <a:r>
                <a:rPr lang="en-US" sz="2500" dirty="0">
                  <a:solidFill>
                    <a:schemeClr val="dk1"/>
                  </a:solidFill>
                </a:rPr>
                <a:t>xt.</a:t>
              </a:r>
              <a:r>
                <a:rPr lang="en-US" sz="2500" b="0" i="0" u="none" strike="noStrike" cap="none" dirty="0">
                  <a:solidFill>
                    <a:schemeClr val="dk1"/>
                  </a:solidFill>
                  <a:latin typeface="Arial"/>
                  <a:ea typeface="Arial"/>
                  <a:cs typeface="Arial"/>
                  <a:sym typeface="Arial"/>
                </a:rPr>
                <a:t> 399</a:t>
              </a:r>
              <a:endParaRPr dirty="0"/>
            </a:p>
          </p:txBody>
        </p:sp>
        <p:cxnSp>
          <p:nvCxnSpPr>
            <p:cNvPr id="356" name="Google Shape;356;p15"/>
            <p:cNvCxnSpPr/>
            <p:nvPr/>
          </p:nvCxnSpPr>
          <p:spPr>
            <a:xfrm>
              <a:off x="0" y="2729587"/>
              <a:ext cx="4530898" cy="0"/>
            </a:xfrm>
            <a:prstGeom prst="straightConnector1">
              <a:avLst/>
            </a:prstGeom>
            <a:solidFill>
              <a:srgbClr val="126082"/>
            </a:solidFill>
            <a:ln w="19050" cap="flat" cmpd="sng">
              <a:solidFill>
                <a:srgbClr val="126082"/>
              </a:solidFill>
              <a:prstDash val="solid"/>
              <a:miter lim="800000"/>
              <a:headEnd type="none" w="sm" len="sm"/>
              <a:tailEnd type="none" w="sm" len="sm"/>
            </a:ln>
          </p:spPr>
        </p:cxnSp>
        <p:sp>
          <p:nvSpPr>
            <p:cNvPr id="357" name="Google Shape;357;p15"/>
            <p:cNvSpPr/>
            <p:nvPr/>
          </p:nvSpPr>
          <p:spPr>
            <a:xfrm>
              <a:off x="0" y="2729587"/>
              <a:ext cx="4530898" cy="90986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txBox="1"/>
            <p:nvPr/>
          </p:nvSpPr>
          <p:spPr>
            <a:xfrm>
              <a:off x="0" y="2729587"/>
              <a:ext cx="4530898" cy="909862"/>
            </a:xfrm>
            <a:prstGeom prst="rect">
              <a:avLst/>
            </a:prstGeom>
            <a:noFill/>
            <a:ln>
              <a:noFill/>
            </a:ln>
          </p:spPr>
          <p:txBody>
            <a:bodyPr spcFirstLastPara="1" wrap="square" lIns="95250" tIns="95250" rIns="95250" bIns="95250" anchor="t" anchorCtr="0">
              <a:noAutofit/>
            </a:bodyPr>
            <a:lstStyle/>
            <a:p>
              <a:pPr marL="457200" marR="0" lvl="0" indent="0" algn="l" rtl="0">
                <a:lnSpc>
                  <a:spcPct val="90000"/>
                </a:lnSpc>
                <a:spcBef>
                  <a:spcPts val="0"/>
                </a:spcBef>
                <a:spcAft>
                  <a:spcPts val="0"/>
                </a:spcAft>
                <a:buClr>
                  <a:schemeClr val="dk1"/>
                </a:buClr>
                <a:buSzPts val="2500"/>
                <a:buFont typeface="Play"/>
                <a:buNone/>
              </a:pPr>
              <a:r>
                <a:rPr lang="en-US" sz="2500" i="0" u="none" strike="noStrike" cap="none">
                  <a:solidFill>
                    <a:schemeClr val="dk1"/>
                  </a:solidFill>
                </a:rPr>
                <a:t>Alyssa Reed (Epidemiology Educator): E</a:t>
              </a:r>
              <a:r>
                <a:rPr lang="en-US" sz="2500">
                  <a:solidFill>
                    <a:schemeClr val="dk1"/>
                  </a:solidFill>
                </a:rPr>
                <a:t>xt.</a:t>
              </a:r>
              <a:r>
                <a:rPr lang="en-US" sz="2500" i="0" u="none" strike="noStrike" cap="none">
                  <a:solidFill>
                    <a:schemeClr val="dk1"/>
                  </a:solidFill>
                </a:rPr>
                <a:t> 398</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000" dirty="0">
                <a:latin typeface="Arial"/>
                <a:ea typeface="Arial"/>
                <a:cs typeface="Arial"/>
                <a:sym typeface="Arial"/>
              </a:rPr>
              <a:t>Resources</a:t>
            </a:r>
            <a:endParaRPr sz="4000" dirty="0">
              <a:latin typeface="Arial"/>
              <a:ea typeface="Arial"/>
              <a:cs typeface="Arial"/>
              <a:sym typeface="Arial"/>
            </a:endParaRPr>
          </a:p>
        </p:txBody>
      </p:sp>
      <p:sp>
        <p:nvSpPr>
          <p:cNvPr id="365" name="Google Shape;365;p16"/>
          <p:cNvSpPr txBox="1">
            <a:spLocks noGrp="1"/>
          </p:cNvSpPr>
          <p:nvPr>
            <p:ph type="body" idx="1"/>
          </p:nvPr>
        </p:nvSpPr>
        <p:spPr>
          <a:xfrm>
            <a:off x="838200" y="1504783"/>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u="sng" dirty="0">
                <a:solidFill>
                  <a:schemeClr val="hlink"/>
                </a:solidFill>
                <a:hlinkClick r:id="rId3"/>
              </a:rPr>
              <a:t>https://www.cdc.gov/healthcare-associated-infections/media/pdfs/PHS-ReduceWaterRisk-ChecklistTool-508.pdf</a:t>
            </a:r>
            <a:endParaRPr dirty="0"/>
          </a:p>
          <a:p>
            <a:pPr marL="228600" lvl="0" indent="-228600" algn="l" rtl="0">
              <a:lnSpc>
                <a:spcPct val="90000"/>
              </a:lnSpc>
              <a:spcBef>
                <a:spcPts val="1000"/>
              </a:spcBef>
              <a:spcAft>
                <a:spcPts val="0"/>
              </a:spcAft>
              <a:buClr>
                <a:schemeClr val="dk1"/>
              </a:buClr>
              <a:buSzPts val="2800"/>
              <a:buChar char="•"/>
            </a:pPr>
            <a:r>
              <a:rPr lang="en-US" u="sng" dirty="0">
                <a:solidFill>
                  <a:schemeClr val="hlink"/>
                </a:solidFill>
                <a:hlinkClick r:id="rId4"/>
              </a:rPr>
              <a:t>https://www.cdc.gov/healthcare-associated-infections/php/toolkit/water-management.html?CDC_AAref_Val=https://www.cdc.gov/hai/prevent/environment/water.html</a:t>
            </a:r>
            <a:endParaRPr dirty="0"/>
          </a:p>
          <a:p>
            <a:pPr marL="228600" lvl="0" indent="-228600" algn="l" rtl="0">
              <a:lnSpc>
                <a:spcPct val="90000"/>
              </a:lnSpc>
              <a:spcBef>
                <a:spcPts val="1000"/>
              </a:spcBef>
              <a:spcAft>
                <a:spcPts val="0"/>
              </a:spcAft>
              <a:buClr>
                <a:schemeClr val="dk1"/>
              </a:buClr>
              <a:buSzPts val="2800"/>
              <a:buChar char="•"/>
            </a:pPr>
            <a:r>
              <a:rPr lang="en-US" u="sng" dirty="0">
                <a:solidFill>
                  <a:schemeClr val="hlink"/>
                </a:solidFill>
                <a:hlinkClick r:id="rId5"/>
              </a:rPr>
              <a:t>https://www.cdc.gov/infection-control/hcp/core-practices/index.html</a:t>
            </a:r>
            <a:endParaRPr dirty="0"/>
          </a:p>
          <a:p>
            <a:pPr marL="228600" lvl="0" indent="-228600" algn="l" rtl="0">
              <a:lnSpc>
                <a:spcPct val="90000"/>
              </a:lnSpc>
              <a:spcBef>
                <a:spcPts val="1000"/>
              </a:spcBef>
              <a:spcAft>
                <a:spcPts val="0"/>
              </a:spcAft>
              <a:buClr>
                <a:schemeClr val="dk1"/>
              </a:buClr>
              <a:buSzPts val="2800"/>
              <a:buChar char="•"/>
            </a:pPr>
            <a:r>
              <a:rPr lang="en-US" u="sng" dirty="0">
                <a:solidFill>
                  <a:schemeClr val="hlink"/>
                </a:solidFill>
                <a:hlinkClick r:id="rId6"/>
              </a:rPr>
              <a:t>https://www.cdc.gov/projectfirstline/hcp/training/index.html</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5" name="Google Shape;115;p2"/>
          <p:cNvSpPr txBox="1">
            <a:spLocks noGrp="1"/>
          </p:cNvSpPr>
          <p:nvPr>
            <p:ph type="title"/>
          </p:nvPr>
        </p:nvSpPr>
        <p:spPr>
          <a:xfrm>
            <a:off x="838200" y="365125"/>
            <a:ext cx="6207000" cy="1807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100"/>
              <a:buFont typeface="Play"/>
              <a:buNone/>
            </a:pPr>
            <a:r>
              <a:rPr lang="en-US" sz="4000">
                <a:latin typeface="Arial"/>
                <a:ea typeface="Arial"/>
                <a:cs typeface="Arial"/>
                <a:sym typeface="Arial"/>
              </a:rPr>
              <a:t>What is Infection Prevention and Control?</a:t>
            </a:r>
            <a:endParaRPr sz="4300">
              <a:latin typeface="Arial"/>
              <a:ea typeface="Arial"/>
              <a:cs typeface="Arial"/>
              <a:sym typeface="Arial"/>
            </a:endParaRPr>
          </a:p>
        </p:txBody>
      </p:sp>
      <p:sp>
        <p:nvSpPr>
          <p:cNvPr id="116" name="Google Shape;116;p2"/>
          <p:cNvSpPr txBox="1">
            <a:spLocks noGrp="1"/>
          </p:cNvSpPr>
          <p:nvPr>
            <p:ph type="body" idx="1"/>
          </p:nvPr>
        </p:nvSpPr>
        <p:spPr>
          <a:xfrm>
            <a:off x="838200" y="2333299"/>
            <a:ext cx="4619700" cy="3094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a:t>Infection Prevention and Control refers to a set of practices, guidelines, and protocols designed to prevent the spread of infections among residents, staff, and visitors</a:t>
            </a:r>
            <a:endParaRPr/>
          </a:p>
          <a:p>
            <a:pPr marL="228600" lvl="0" indent="-228600" algn="l" rtl="0">
              <a:lnSpc>
                <a:spcPct val="90000"/>
              </a:lnSpc>
              <a:spcBef>
                <a:spcPts val="1000"/>
              </a:spcBef>
              <a:spcAft>
                <a:spcPts val="0"/>
              </a:spcAft>
              <a:buClr>
                <a:schemeClr val="dk1"/>
              </a:buClr>
              <a:buSzPts val="2000"/>
              <a:buChar char="•"/>
            </a:pPr>
            <a:r>
              <a:rPr lang="en-US" sz="2000"/>
              <a:t>Understanding where germs thrive and how they spread is essential for recognizing potential risks and taking effective steps to prevent infection. </a:t>
            </a:r>
            <a:endParaRPr/>
          </a:p>
          <a:p>
            <a:pPr marL="228600" lvl="0" indent="-228600" algn="l" rtl="0">
              <a:lnSpc>
                <a:spcPct val="90000"/>
              </a:lnSpc>
              <a:spcBef>
                <a:spcPts val="1000"/>
              </a:spcBef>
              <a:spcAft>
                <a:spcPts val="0"/>
              </a:spcAft>
              <a:buClr>
                <a:schemeClr val="dk1"/>
              </a:buClr>
              <a:buSzPts val="2000"/>
              <a:buChar char="•"/>
            </a:pPr>
            <a:r>
              <a:rPr lang="en-US" sz="2000"/>
              <a:t>IPC effects all aspects of healthcare</a:t>
            </a:r>
            <a:endParaRPr/>
          </a:p>
        </p:txBody>
      </p:sp>
      <p:pic>
        <p:nvPicPr>
          <p:cNvPr id="117" name="Google Shape;117;p2" descr="Woman holding test kit"/>
          <p:cNvPicPr preferRelativeResize="0"/>
          <p:nvPr/>
        </p:nvPicPr>
        <p:blipFill rotWithShape="1">
          <a:blip r:embed="rId3">
            <a:alphaModFix/>
          </a:blip>
          <a:srcRect l="11741" r="30220" b="-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4" name="Google Shape;124;p6"/>
          <p:cNvSpPr txBox="1">
            <a:spLocks noGrp="1"/>
          </p:cNvSpPr>
          <p:nvPr>
            <p:ph type="title"/>
          </p:nvPr>
        </p:nvSpPr>
        <p:spPr>
          <a:xfrm>
            <a:off x="761800" y="762001"/>
            <a:ext cx="5334197" cy="1708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Play"/>
              <a:buNone/>
            </a:pPr>
            <a:r>
              <a:rPr lang="en-US" sz="4000" dirty="0">
                <a:latin typeface="Arial"/>
                <a:ea typeface="Arial"/>
                <a:cs typeface="Arial"/>
                <a:sym typeface="Arial"/>
              </a:rPr>
              <a:t>Immunocompromised</a:t>
            </a:r>
            <a:r>
              <a:rPr lang="en-US" sz="3900" dirty="0"/>
              <a:t> </a:t>
            </a:r>
            <a:endParaRPr sz="4300" dirty="0"/>
          </a:p>
        </p:txBody>
      </p:sp>
      <p:sp>
        <p:nvSpPr>
          <p:cNvPr id="125" name="Google Shape;125;p6"/>
          <p:cNvSpPr txBox="1">
            <a:spLocks noGrp="1"/>
          </p:cNvSpPr>
          <p:nvPr>
            <p:ph type="body" idx="1"/>
          </p:nvPr>
        </p:nvSpPr>
        <p:spPr>
          <a:xfrm>
            <a:off x="761800" y="2149402"/>
            <a:ext cx="5334197" cy="376983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dirty="0"/>
              <a:t>Individuals with underlying health conditions or weakened immune systems may have a harder time fighting off infections. </a:t>
            </a:r>
            <a:endParaRPr dirty="0"/>
          </a:p>
          <a:p>
            <a:pPr marL="228600" lvl="0" indent="-228600" algn="l" rtl="0">
              <a:lnSpc>
                <a:spcPct val="90000"/>
              </a:lnSpc>
              <a:spcBef>
                <a:spcPts val="1000"/>
              </a:spcBef>
              <a:spcAft>
                <a:spcPts val="0"/>
              </a:spcAft>
              <a:buClr>
                <a:schemeClr val="dk1"/>
              </a:buClr>
              <a:buSzPts val="2000"/>
              <a:buChar char="•"/>
            </a:pPr>
            <a:r>
              <a:rPr lang="en-US" sz="2000" dirty="0"/>
              <a:t>Infections in these individuals can be more severe and potentially life threatening. </a:t>
            </a:r>
            <a:endParaRPr dirty="0"/>
          </a:p>
          <a:p>
            <a:pPr marL="228600" lvl="0" indent="-228600" algn="l" rtl="0">
              <a:lnSpc>
                <a:spcPct val="90000"/>
              </a:lnSpc>
              <a:spcBef>
                <a:spcPts val="1000"/>
              </a:spcBef>
              <a:spcAft>
                <a:spcPts val="1000"/>
              </a:spcAft>
              <a:buClr>
                <a:schemeClr val="dk1"/>
              </a:buClr>
              <a:buSzPts val="2000"/>
              <a:buChar char="•"/>
            </a:pPr>
            <a:r>
              <a:rPr lang="en-US" sz="2000" dirty="0"/>
              <a:t>Recovery often takes longer compared to those with healthy immune systems. </a:t>
            </a:r>
            <a:endParaRPr dirty="0"/>
          </a:p>
        </p:txBody>
      </p:sp>
      <p:pic>
        <p:nvPicPr>
          <p:cNvPr id="126" name="Google Shape;126;p6" descr="Capsules and pills inside a glass bowl"/>
          <p:cNvPicPr preferRelativeResize="0"/>
          <p:nvPr/>
        </p:nvPicPr>
        <p:blipFill rotWithShape="1">
          <a:blip r:embed="rId3">
            <a:alphaModFix/>
          </a:blip>
          <a:srcRect r="41758" b="2"/>
          <a:stretch/>
        </p:blipFill>
        <p:spPr>
          <a:xfrm>
            <a:off x="6857797" y="-10886"/>
            <a:ext cx="5334204" cy="6868886"/>
          </a:xfrm>
          <a:prstGeom prst="rect">
            <a:avLst/>
          </a:prstGeom>
          <a:noFill/>
          <a:ln>
            <a:noFill/>
          </a:ln>
          <a:effectLst>
            <a:outerShdw blurRad="127000" dist="50800" dir="10800000" sx="99000" sy="99000" algn="r" rotWithShape="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4"/>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3" name="Google Shape;133;p4" descr="A close up of a hand&#10;&#10;AI-generated content may be incorrect."/>
          <p:cNvPicPr preferRelativeResize="0"/>
          <p:nvPr/>
        </p:nvPicPr>
        <p:blipFill rotWithShape="1">
          <a:blip r:embed="rId3">
            <a:alphaModFix/>
          </a:blip>
          <a:srcRect l="20688"/>
          <a:stretch/>
        </p:blipFill>
        <p:spPr>
          <a:xfrm>
            <a:off x="2522356" y="10"/>
            <a:ext cx="9669642" cy="6857990"/>
          </a:xfrm>
          <a:prstGeom prst="rect">
            <a:avLst/>
          </a:prstGeom>
          <a:noFill/>
          <a:ln>
            <a:noFill/>
          </a:ln>
        </p:spPr>
      </p:pic>
      <p:sp>
        <p:nvSpPr>
          <p:cNvPr id="134" name="Google Shape;134;p4"/>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5" name="Google Shape;135;p4"/>
          <p:cNvSpPr txBox="1">
            <a:spLocks noGrp="1"/>
          </p:cNvSpPr>
          <p:nvPr>
            <p:ph type="title"/>
          </p:nvPr>
        </p:nvSpPr>
        <p:spPr>
          <a:xfrm>
            <a:off x="838200" y="365125"/>
            <a:ext cx="3822189" cy="13880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Play"/>
              <a:buNone/>
            </a:pPr>
            <a:r>
              <a:rPr lang="en-US" sz="4000" dirty="0">
                <a:latin typeface="Arial"/>
                <a:ea typeface="Arial"/>
                <a:cs typeface="Arial"/>
                <a:sym typeface="Arial"/>
              </a:rPr>
              <a:t>Germs</a:t>
            </a:r>
            <a:endParaRPr dirty="0">
              <a:latin typeface="Arial"/>
              <a:ea typeface="Arial"/>
              <a:cs typeface="Arial"/>
              <a:sym typeface="Arial"/>
            </a:endParaRPr>
          </a:p>
        </p:txBody>
      </p:sp>
      <p:sp>
        <p:nvSpPr>
          <p:cNvPr id="136" name="Google Shape;136;p4"/>
          <p:cNvSpPr txBox="1">
            <a:spLocks noGrp="1"/>
          </p:cNvSpPr>
          <p:nvPr>
            <p:ph type="body" idx="1"/>
          </p:nvPr>
        </p:nvSpPr>
        <p:spPr>
          <a:xfrm>
            <a:off x="611250" y="1557625"/>
            <a:ext cx="4364700" cy="4230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000"/>
              <a:buChar char="•"/>
            </a:pPr>
            <a:r>
              <a:rPr lang="en-US" sz="2000" dirty="0"/>
              <a:t>Not all germs are harmful, but pathogens are the ones that cause infections in humans</a:t>
            </a:r>
            <a:endParaRPr dirty="0"/>
          </a:p>
          <a:p>
            <a:pPr marL="228600" lvl="0" indent="-228600" algn="l" rtl="0">
              <a:lnSpc>
                <a:spcPct val="90000"/>
              </a:lnSpc>
              <a:spcBef>
                <a:spcPts val="1000"/>
              </a:spcBef>
              <a:spcAft>
                <a:spcPts val="0"/>
              </a:spcAft>
              <a:buClr>
                <a:schemeClr val="dk1"/>
              </a:buClr>
              <a:buSzPts val="2000"/>
              <a:buChar char="•"/>
            </a:pPr>
            <a:r>
              <a:rPr lang="en-US" sz="2000" dirty="0"/>
              <a:t>Spread through person-to-person, indirect contact, droplet transmission, airborne transmission, or fecal-oral route </a:t>
            </a:r>
            <a:endParaRPr dirty="0"/>
          </a:p>
          <a:p>
            <a:pPr marL="228600" lvl="0" indent="-228600" algn="l" rtl="0">
              <a:lnSpc>
                <a:spcPct val="90000"/>
              </a:lnSpc>
              <a:spcBef>
                <a:spcPts val="1000"/>
              </a:spcBef>
              <a:spcAft>
                <a:spcPts val="0"/>
              </a:spcAft>
              <a:buClr>
                <a:schemeClr val="dk1"/>
              </a:buClr>
              <a:buSzPts val="2000"/>
              <a:buChar char="•"/>
            </a:pPr>
            <a:r>
              <a:rPr lang="en-US" sz="2000" dirty="0"/>
              <a:t>Common germs in healthcare settings:</a:t>
            </a:r>
            <a:endParaRPr dirty="0"/>
          </a:p>
          <a:p>
            <a:pPr marL="685800" lvl="1" indent="-215900" algn="l" rtl="0">
              <a:lnSpc>
                <a:spcPct val="90000"/>
              </a:lnSpc>
              <a:spcBef>
                <a:spcPts val="500"/>
              </a:spcBef>
              <a:spcAft>
                <a:spcPts val="0"/>
              </a:spcAft>
              <a:buClr>
                <a:schemeClr val="dk1"/>
              </a:buClr>
              <a:buSzPts val="1800"/>
              <a:buChar char="•"/>
            </a:pPr>
            <a:r>
              <a:rPr lang="en-US" sz="1800" dirty="0"/>
              <a:t>Bacteria (E. Coli, Staph infections, MRSA)</a:t>
            </a:r>
            <a:endParaRPr sz="2200" dirty="0"/>
          </a:p>
          <a:p>
            <a:pPr marL="685800" lvl="1" indent="-215900" algn="l" rtl="0">
              <a:lnSpc>
                <a:spcPct val="90000"/>
              </a:lnSpc>
              <a:spcBef>
                <a:spcPts val="500"/>
              </a:spcBef>
              <a:spcAft>
                <a:spcPts val="0"/>
              </a:spcAft>
              <a:buClr>
                <a:schemeClr val="dk1"/>
              </a:buClr>
              <a:buSzPts val="1800"/>
              <a:buChar char="•"/>
            </a:pPr>
            <a:r>
              <a:rPr lang="en-US" sz="1800" dirty="0"/>
              <a:t>Viruses (Influenza, Norovirus, COVID-19)</a:t>
            </a:r>
            <a:endParaRPr sz="2200" dirty="0"/>
          </a:p>
          <a:p>
            <a:pPr marL="685800" lvl="1" indent="-215900" algn="l" rtl="0">
              <a:lnSpc>
                <a:spcPct val="90000"/>
              </a:lnSpc>
              <a:spcBef>
                <a:spcPts val="500"/>
              </a:spcBef>
              <a:spcAft>
                <a:spcPts val="0"/>
              </a:spcAft>
              <a:buClr>
                <a:schemeClr val="dk1"/>
              </a:buClr>
              <a:buSzPts val="1800"/>
              <a:buChar char="•"/>
            </a:pPr>
            <a:r>
              <a:rPr lang="en-US" sz="1800" dirty="0"/>
              <a:t>Fungi  (Yeast infection)</a:t>
            </a:r>
            <a:endParaRPr sz="2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3" name="Google Shape;143;p5"/>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4" name="Google Shape;144;p5"/>
          <p:cNvSpPr txBox="1">
            <a:spLocks noGrp="1"/>
          </p:cNvSpPr>
          <p:nvPr>
            <p:ph type="title"/>
          </p:nvPr>
        </p:nvSpPr>
        <p:spPr>
          <a:xfrm>
            <a:off x="6094105" y="802955"/>
            <a:ext cx="4977976" cy="145405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Font typeface="Play"/>
              <a:buNone/>
            </a:pPr>
            <a:r>
              <a:rPr lang="en-US" sz="4000">
                <a:latin typeface="Arial"/>
                <a:ea typeface="Arial"/>
                <a:cs typeface="Arial"/>
                <a:sym typeface="Arial"/>
              </a:rPr>
              <a:t>Where Germs Live</a:t>
            </a:r>
            <a:r>
              <a:rPr lang="en-US" sz="3600">
                <a:latin typeface="Arial"/>
                <a:ea typeface="Arial"/>
                <a:cs typeface="Arial"/>
                <a:sym typeface="Arial"/>
              </a:rPr>
              <a:t> </a:t>
            </a:r>
            <a:endParaRPr>
              <a:latin typeface="Arial"/>
              <a:ea typeface="Arial"/>
              <a:cs typeface="Arial"/>
              <a:sym typeface="Arial"/>
            </a:endParaRPr>
          </a:p>
        </p:txBody>
      </p:sp>
      <p:pic>
        <p:nvPicPr>
          <p:cNvPr id="145" name="Google Shape;145;p5" descr="Splash"/>
          <p:cNvPicPr preferRelativeResize="0"/>
          <p:nvPr/>
        </p:nvPicPr>
        <p:blipFill rotWithShape="1">
          <a:blip r:embed="rId3">
            <a:alphaModFix/>
          </a:blip>
          <a:srcRect/>
          <a:stretch/>
        </p:blipFill>
        <p:spPr>
          <a:xfrm>
            <a:off x="686951" y="1793846"/>
            <a:ext cx="3620021" cy="3620021"/>
          </a:xfrm>
          <a:prstGeom prst="rect">
            <a:avLst/>
          </a:prstGeom>
          <a:noFill/>
          <a:ln>
            <a:noFill/>
          </a:ln>
        </p:spPr>
      </p:pic>
      <p:sp>
        <p:nvSpPr>
          <p:cNvPr id="146" name="Google Shape;146;p5"/>
          <p:cNvSpPr txBox="1">
            <a:spLocks noGrp="1"/>
          </p:cNvSpPr>
          <p:nvPr>
            <p:ph type="body" idx="1"/>
          </p:nvPr>
        </p:nvSpPr>
        <p:spPr>
          <a:xfrm>
            <a:off x="6090574" y="2421682"/>
            <a:ext cx="4977600" cy="3639300"/>
          </a:xfrm>
          <a:prstGeom prst="rect">
            <a:avLst/>
          </a:prstGeom>
          <a:noFill/>
          <a:ln>
            <a:noFill/>
          </a:ln>
        </p:spPr>
        <p:txBody>
          <a:bodyPr spcFirstLastPara="1" wrap="square" lIns="91425" tIns="45700" rIns="91425" bIns="45700" anchor="ctr" anchorCtr="0">
            <a:noAutofit/>
          </a:bodyPr>
          <a:lstStyle/>
          <a:p>
            <a:pPr marL="228600" lvl="0" indent="-247650" algn="l" rtl="0">
              <a:lnSpc>
                <a:spcPct val="90000"/>
              </a:lnSpc>
              <a:spcBef>
                <a:spcPts val="0"/>
              </a:spcBef>
              <a:spcAft>
                <a:spcPts val="0"/>
              </a:spcAft>
              <a:buClr>
                <a:schemeClr val="dk1"/>
              </a:buClr>
              <a:buSzPts val="1700"/>
              <a:buChar char="•"/>
            </a:pPr>
            <a:r>
              <a:rPr lang="en-US" sz="1700" b="1"/>
              <a:t>Water and Wet Surfaces:</a:t>
            </a:r>
            <a:r>
              <a:rPr lang="en-US" sz="1700"/>
              <a:t> Moist environments provide ideal conditions for bacteria to grow. Germs from these surfaces can enter the body through splashes, sprays, or direct contact.</a:t>
            </a:r>
            <a:endParaRPr sz="1700"/>
          </a:p>
          <a:p>
            <a:pPr marL="228600" lvl="0" indent="-247650" algn="l" rtl="0">
              <a:lnSpc>
                <a:spcPct val="90000"/>
              </a:lnSpc>
              <a:spcBef>
                <a:spcPts val="1000"/>
              </a:spcBef>
              <a:spcAft>
                <a:spcPts val="0"/>
              </a:spcAft>
              <a:buClr>
                <a:schemeClr val="dk1"/>
              </a:buClr>
              <a:buSzPts val="1700"/>
              <a:buChar char="•"/>
            </a:pPr>
            <a:r>
              <a:rPr lang="en-US" sz="1700" b="1"/>
              <a:t>Dry Surfaces</a:t>
            </a:r>
            <a:r>
              <a:rPr lang="en-US" sz="1700"/>
              <a:t>: Germs from the air, human body, and stool can survive on surfaces for days or even weeks. Common high-touch surfaces like bed rails, light switches, doorknobs, and keyboards are especially likely to harbor these germs. </a:t>
            </a:r>
            <a:endParaRPr sz="1700"/>
          </a:p>
          <a:p>
            <a:pPr marL="228600" lvl="0" indent="-247650" algn="l" rtl="0">
              <a:lnSpc>
                <a:spcPct val="90000"/>
              </a:lnSpc>
              <a:spcBef>
                <a:spcPts val="1000"/>
              </a:spcBef>
              <a:spcAft>
                <a:spcPts val="0"/>
              </a:spcAft>
              <a:buClr>
                <a:schemeClr val="dk1"/>
              </a:buClr>
              <a:buSzPts val="1700"/>
              <a:buChar char="•"/>
            </a:pPr>
            <a:r>
              <a:rPr lang="en-US" sz="1700" b="1"/>
              <a:t>Dust and Dirt:</a:t>
            </a:r>
            <a:r>
              <a:rPr lang="en-US" sz="1700"/>
              <a:t> Germs that live in soil or dust are generally not harmful to healthy individuals but can pose serious risks to those with weakened immune systems.</a:t>
            </a:r>
            <a:endParaRPr sz="1700"/>
          </a:p>
          <a:p>
            <a:pPr marL="228600" lvl="0" indent="-247650" algn="l" rtl="0">
              <a:lnSpc>
                <a:spcPct val="90000"/>
              </a:lnSpc>
              <a:spcBef>
                <a:spcPts val="1000"/>
              </a:spcBef>
              <a:spcAft>
                <a:spcPts val="0"/>
              </a:spcAft>
              <a:buClr>
                <a:schemeClr val="dk1"/>
              </a:buClr>
              <a:buSzPts val="1700"/>
              <a:buChar char="•"/>
            </a:pPr>
            <a:r>
              <a:rPr lang="en-US" sz="1700" b="1"/>
              <a:t>Medical devices:</a:t>
            </a:r>
            <a:r>
              <a:rPr lang="en-US" sz="1700"/>
              <a:t> Germs on medical equipment can spread through direct contact or when the device is used during procedures that introduce bacteria into the bloodstream or other parts of the body. </a:t>
            </a:r>
            <a:endParaRPr sz="1700"/>
          </a:p>
        </p:txBody>
      </p:sp>
      <p:grpSp>
        <p:nvGrpSpPr>
          <p:cNvPr id="147" name="Google Shape;147;p5"/>
          <p:cNvGrpSpPr/>
          <p:nvPr/>
        </p:nvGrpSpPr>
        <p:grpSpPr>
          <a:xfrm flipH="1">
            <a:off x="2635" y="52996"/>
            <a:ext cx="5928607" cy="6805005"/>
            <a:chOff x="6095999" y="52996"/>
            <a:chExt cx="6093363" cy="6805005"/>
          </a:xfrm>
        </p:grpSpPr>
        <p:sp>
          <p:nvSpPr>
            <p:cNvPr id="148" name="Google Shape;148;p5"/>
            <p:cNvSpPr/>
            <p:nvPr/>
          </p:nvSpPr>
          <p:spPr>
            <a:xfrm>
              <a:off x="6096001" y="52996"/>
              <a:ext cx="6093361" cy="6805003"/>
            </a:xfrm>
            <a:custGeom>
              <a:avLst/>
              <a:gdLst/>
              <a:ahLst/>
              <a:cxnLst/>
              <a:rect l="l" t="t" r="r" b="b"/>
              <a:pathLst>
                <a:path w="5890489" h="6578438" extrusionOk="0">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0">
                  <a:srgbClr val="FFFFFF">
                    <a:alpha val="9803"/>
                  </a:srgbClr>
                </a:gs>
                <a:gs pos="2000">
                  <a:srgbClr val="FFFFFF">
                    <a:alpha val="9803"/>
                  </a:srgbClr>
                </a:gs>
                <a:gs pos="16000">
                  <a:srgbClr val="4EA72E">
                    <a:alpha val="9803"/>
                  </a:srgbClr>
                </a:gs>
                <a:gs pos="85000">
                  <a:srgbClr val="156082">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9" name="Google Shape;149;p5"/>
            <p:cNvSpPr/>
            <p:nvPr/>
          </p:nvSpPr>
          <p:spPr>
            <a:xfrm>
              <a:off x="6095999" y="52997"/>
              <a:ext cx="6093363" cy="6805004"/>
            </a:xfrm>
            <a:custGeom>
              <a:avLst/>
              <a:gdLst/>
              <a:ahLst/>
              <a:cxnLst/>
              <a:rect l="l" t="t" r="r" b="b"/>
              <a:pathLst>
                <a:path w="5890491" h="6578439" extrusionOk="0">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0">
                  <a:srgbClr val="FFFFFF">
                    <a:alpha val="9803"/>
                  </a:srgbClr>
                </a:gs>
                <a:gs pos="2000">
                  <a:srgbClr val="FFFFFF">
                    <a:alpha val="9803"/>
                  </a:srgbClr>
                </a:gs>
                <a:gs pos="16000">
                  <a:srgbClr val="4EA72E">
                    <a:alpha val="9803"/>
                  </a:srgbClr>
                </a:gs>
                <a:gs pos="85000">
                  <a:srgbClr val="156082">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0" name="Google Shape;150;p5"/>
            <p:cNvSpPr/>
            <p:nvPr/>
          </p:nvSpPr>
          <p:spPr>
            <a:xfrm>
              <a:off x="6096000" y="52997"/>
              <a:ext cx="6093362" cy="6805004"/>
            </a:xfrm>
            <a:custGeom>
              <a:avLst/>
              <a:gdLst/>
              <a:ahLst/>
              <a:cxnLst/>
              <a:rect l="l" t="t" r="r" b="b"/>
              <a:pathLst>
                <a:path w="5890490" h="6578439" extrusionOk="0">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0">
                  <a:srgbClr val="FFFFFF">
                    <a:alpha val="9803"/>
                  </a:srgbClr>
                </a:gs>
                <a:gs pos="2000">
                  <a:srgbClr val="FFFFFF">
                    <a:alpha val="9803"/>
                  </a:srgbClr>
                </a:gs>
                <a:gs pos="16000">
                  <a:srgbClr val="4EA72E">
                    <a:alpha val="9803"/>
                  </a:srgbClr>
                </a:gs>
                <a:gs pos="85000">
                  <a:srgbClr val="156082">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57" name="Google Shape;157;p7"/>
          <p:cNvPicPr preferRelativeResize="0">
            <a:picLocks noGrp="1"/>
          </p:cNvPicPr>
          <p:nvPr>
            <p:ph type="body" idx="1"/>
          </p:nvPr>
        </p:nvPicPr>
        <p:blipFill rotWithShape="1">
          <a:blip r:embed="rId3">
            <a:alphaModFix/>
          </a:blip>
          <a:srcRect/>
          <a:stretch/>
        </p:blipFill>
        <p:spPr>
          <a:xfrm>
            <a:off x="703390" y="50967"/>
            <a:ext cx="5190537" cy="6747627"/>
          </a:xfrm>
          <a:prstGeom prst="rect">
            <a:avLst/>
          </a:prstGeom>
          <a:noFill/>
          <a:ln>
            <a:noFill/>
          </a:ln>
        </p:spPr>
      </p:pic>
      <p:pic>
        <p:nvPicPr>
          <p:cNvPr id="158" name="Google Shape;158;p7"/>
          <p:cNvPicPr preferRelativeResize="0"/>
          <p:nvPr/>
        </p:nvPicPr>
        <p:blipFill rotWithShape="1">
          <a:blip r:embed="rId4">
            <a:alphaModFix/>
          </a:blip>
          <a:srcRect/>
          <a:stretch/>
        </p:blipFill>
        <p:spPr>
          <a:xfrm>
            <a:off x="6177494" y="50131"/>
            <a:ext cx="5291328"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5" name="Google Shape;165;p9"/>
          <p:cNvSpPr/>
          <p:nvPr/>
        </p:nvSpPr>
        <p:spPr>
          <a:xfrm>
            <a:off x="0" y="0"/>
            <a:ext cx="5653438" cy="6858000"/>
          </a:xfrm>
          <a:custGeom>
            <a:avLst/>
            <a:gdLst/>
            <a:ahLst/>
            <a:cxnLst/>
            <a:rect l="l" t="t" r="r" b="b"/>
            <a:pathLst>
              <a:path w="6096000" h="6858000" extrusionOk="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6" name="Google Shape;166;p9"/>
          <p:cNvSpPr txBox="1">
            <a:spLocks noGrp="1"/>
          </p:cNvSpPr>
          <p:nvPr>
            <p:ph type="title"/>
          </p:nvPr>
        </p:nvSpPr>
        <p:spPr>
          <a:xfrm>
            <a:off x="862375" y="765225"/>
            <a:ext cx="5709900" cy="133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400"/>
              <a:buFont typeface="Play"/>
              <a:buNone/>
            </a:pPr>
            <a:r>
              <a:rPr lang="en-US" sz="4000" dirty="0">
                <a:latin typeface="Arial"/>
                <a:ea typeface="Arial"/>
                <a:cs typeface="Arial"/>
                <a:sym typeface="Arial"/>
              </a:rPr>
              <a:t>Personal Protective Equipment</a:t>
            </a:r>
            <a:endParaRPr sz="4000" dirty="0">
              <a:latin typeface="Arial"/>
              <a:ea typeface="Arial"/>
              <a:cs typeface="Arial"/>
              <a:sym typeface="Arial"/>
            </a:endParaRPr>
          </a:p>
        </p:txBody>
      </p:sp>
      <p:sp>
        <p:nvSpPr>
          <p:cNvPr id="167" name="Google Shape;167;p9"/>
          <p:cNvSpPr txBox="1">
            <a:spLocks noGrp="1"/>
          </p:cNvSpPr>
          <p:nvPr>
            <p:ph type="body" idx="1"/>
          </p:nvPr>
        </p:nvSpPr>
        <p:spPr>
          <a:xfrm>
            <a:off x="862377" y="2194100"/>
            <a:ext cx="4330500" cy="3908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a:t>Ensure correct donning and doffing of PPE to avoid contamination </a:t>
            </a:r>
            <a:endParaRPr/>
          </a:p>
          <a:p>
            <a:pPr marL="228600" lvl="0" indent="-228600" algn="l" rtl="0">
              <a:lnSpc>
                <a:spcPct val="90000"/>
              </a:lnSpc>
              <a:spcBef>
                <a:spcPts val="1000"/>
              </a:spcBef>
              <a:spcAft>
                <a:spcPts val="0"/>
              </a:spcAft>
              <a:buClr>
                <a:schemeClr val="dk1"/>
              </a:buClr>
              <a:buSzPts val="2000"/>
              <a:buChar char="•"/>
            </a:pPr>
            <a:r>
              <a:rPr lang="en-US" sz="2000"/>
              <a:t>Ensure appropriate disposal of PPE after use to prevent cross-contamination</a:t>
            </a:r>
            <a:endParaRPr/>
          </a:p>
        </p:txBody>
      </p:sp>
      <p:pic>
        <p:nvPicPr>
          <p:cNvPr id="168" name="Google Shape;168;p9"/>
          <p:cNvPicPr preferRelativeResize="0"/>
          <p:nvPr/>
        </p:nvPicPr>
        <p:blipFill rotWithShape="1">
          <a:blip r:embed="rId3">
            <a:alphaModFix/>
          </a:blip>
          <a:srcRect b="10158"/>
          <a:stretch/>
        </p:blipFill>
        <p:spPr>
          <a:xfrm>
            <a:off x="5384933" y="1611052"/>
            <a:ext cx="6155141" cy="36358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35fb93809f6_2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Arial"/>
                <a:ea typeface="Arial"/>
                <a:cs typeface="Arial"/>
                <a:sym typeface="Arial"/>
              </a:rPr>
              <a:t>What is the correct order for donning/ doffing PPE for environmental staff?</a:t>
            </a:r>
            <a:endParaRPr dirty="0">
              <a:latin typeface="Arial"/>
              <a:ea typeface="Arial"/>
              <a:cs typeface="Arial"/>
              <a:sym typeface="Arial"/>
            </a:endParaRPr>
          </a:p>
        </p:txBody>
      </p:sp>
      <p:sp>
        <p:nvSpPr>
          <p:cNvPr id="175" name="Google Shape;175;g35fb93809f6_2_0"/>
          <p:cNvSpPr txBox="1">
            <a:spLocks noGrp="1"/>
          </p:cNvSpPr>
          <p:nvPr>
            <p:ph type="body" idx="1"/>
          </p:nvPr>
        </p:nvSpPr>
        <p:spPr>
          <a:xfrm>
            <a:off x="532725" y="2016000"/>
            <a:ext cx="10515600" cy="4351200"/>
          </a:xfrm>
          <a:prstGeom prst="rect">
            <a:avLst/>
          </a:prstGeom>
        </p:spPr>
        <p:txBody>
          <a:bodyPr spcFirstLastPara="1" wrap="square" lIns="91425" tIns="45700" rIns="91425" bIns="45700" anchor="t" anchorCtr="0">
            <a:normAutofit lnSpcReduction="10000"/>
          </a:bodyPr>
          <a:lstStyle/>
          <a:p>
            <a:pPr marL="457200" lvl="0" indent="-342900" algn="l" rtl="0">
              <a:spcBef>
                <a:spcPts val="1000"/>
              </a:spcBef>
              <a:spcAft>
                <a:spcPts val="0"/>
              </a:spcAft>
              <a:buSzPts val="1800"/>
              <a:buChar char="•"/>
            </a:pPr>
            <a:r>
              <a:rPr lang="en-US"/>
              <a:t>Gloves</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Mask</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Hand Hygiene</a:t>
            </a:r>
            <a:endParaRPr/>
          </a:p>
          <a:p>
            <a:pPr marL="0" lvl="0" indent="0" algn="l" rtl="0">
              <a:spcBef>
                <a:spcPts val="1000"/>
              </a:spcBef>
              <a:spcAft>
                <a:spcPts val="0"/>
              </a:spcAft>
              <a:buNone/>
            </a:pPr>
            <a:endParaRPr/>
          </a:p>
          <a:p>
            <a:pPr marL="457200" lvl="0" indent="-342900" algn="l" rtl="0">
              <a:spcBef>
                <a:spcPts val="1000"/>
              </a:spcBef>
              <a:spcAft>
                <a:spcPts val="0"/>
              </a:spcAft>
              <a:buSzPts val="1800"/>
              <a:buChar char="•"/>
            </a:pPr>
            <a:r>
              <a:rPr lang="en-US"/>
              <a:t>Eye protection</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Gown </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FAA786E8BDDE478B525A67C88EB582" ma:contentTypeVersion="25" ma:contentTypeDescription="Create a new document." ma:contentTypeScope="" ma:versionID="550c0572fe5835ce7dcc5f5e272fc7f0">
  <xsd:schema xmlns:xsd="http://www.w3.org/2001/XMLSchema" xmlns:xs="http://www.w3.org/2001/XMLSchema" xmlns:p="http://schemas.microsoft.com/office/2006/metadata/properties" xmlns:ns1="http://schemas.microsoft.com/sharepoint/v3" xmlns:ns2="cc77d279-1fa0-40a0-abb2-37db48c0ffa6" xmlns:ns3="e209160b-8f1d-4f88-8f36-0344f8a4efa6" targetNamespace="http://schemas.microsoft.com/office/2006/metadata/properties" ma:root="true" ma:fieldsID="6e3c916c1682c665e90e17bb25fdf446" ns1:_="" ns2:_="" ns3:_="">
    <xsd:import namespace="http://schemas.microsoft.com/sharepoint/v3"/>
    <xsd:import namespace="cc77d279-1fa0-40a0-abb2-37db48c0ffa6"/>
    <xsd:import namespace="e209160b-8f1d-4f88-8f36-0344f8a4ef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_Flow_SignoffStatu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Notes" minOccurs="0"/>
                <xsd:element ref="ns2:MediaServiceBillingMetadata" minOccurs="0"/>
                <xsd:element ref="ns1:_ip_UnifiedCompliancePolicyProperties" minOccurs="0"/>
                <xsd:element ref="ns1:_ip_UnifiedCompliancePolicyUIAction" minOccurs="0"/>
                <xsd:element ref="ns2:HealthDept" minOccurs="0"/>
                <xsd:element ref="ns2:InactiveProjec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77d279-1fa0-40a0-abb2-37db48c0f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4c5ea74-d56c-488c-8f42-661e14919e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Notes" ma:index="27" nillable="true" ma:displayName="Notes" ma:format="Dropdown" ma:internalName="Notes">
      <xsd:simpleType>
        <xsd:restriction base="dms:Text">
          <xsd:maxLength value="255"/>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element name="HealthDept" ma:index="31" nillable="true" ma:displayName="Health Dept" ma:format="Dropdown" ma:internalName="HealthDept">
      <xsd:simpleType>
        <xsd:restriction base="dms:Text">
          <xsd:maxLength value="255"/>
        </xsd:restriction>
      </xsd:simpleType>
    </xsd:element>
    <xsd:element name="InactiveProjects" ma:index="32" nillable="true" ma:displayName="Active Projects" ma:description="Projects that current active" ma:format="Dropdown" ma:internalName="InactiveProjec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09160b-8f1d-4f88-8f36-0344f8a4efa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5686d4f-eaba-40c5-a65c-2038e412c9a1}" ma:internalName="TaxCatchAll" ma:showField="CatchAllData" ma:web="e209160b-8f1d-4f88-8f36-0344f8a4ef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Flow_SignoffStatus xmlns="cc77d279-1fa0-40a0-abb2-37db48c0ffa6" xsi:nil="true"/>
    <TaxCatchAll xmlns="e209160b-8f1d-4f88-8f36-0344f8a4efa6" xsi:nil="true"/>
    <_ip_UnifiedCompliancePolicyProperties xmlns="http://schemas.microsoft.com/sharepoint/v3" xsi:nil="true"/>
    <Notes xmlns="cc77d279-1fa0-40a0-abb2-37db48c0ffa6" xsi:nil="true"/>
    <lcf76f155ced4ddcb4097134ff3c332f xmlns="cc77d279-1fa0-40a0-abb2-37db48c0ffa6">
      <Terms xmlns="http://schemas.microsoft.com/office/infopath/2007/PartnerControls"/>
    </lcf76f155ced4ddcb4097134ff3c332f>
    <InactiveProjects xmlns="cc77d279-1fa0-40a0-abb2-37db48c0ffa6" xsi:nil="true"/>
    <HealthDept xmlns="cc77d279-1fa0-40a0-abb2-37db48c0ffa6" xsi:nil="true"/>
  </documentManagement>
</p:properties>
</file>

<file path=customXml/itemProps1.xml><?xml version="1.0" encoding="utf-8"?>
<ds:datastoreItem xmlns:ds="http://schemas.openxmlformats.org/officeDocument/2006/customXml" ds:itemID="{85924197-E931-4988-8D07-6046C2A6E1A4}">
  <ds:schemaRefs>
    <ds:schemaRef ds:uri="http://schemas.microsoft.com/sharepoint/v3/contenttype/forms"/>
  </ds:schemaRefs>
</ds:datastoreItem>
</file>

<file path=customXml/itemProps2.xml><?xml version="1.0" encoding="utf-8"?>
<ds:datastoreItem xmlns:ds="http://schemas.openxmlformats.org/officeDocument/2006/customXml" ds:itemID="{CB114D61-B8F9-4C91-BC6F-9A7DCAAA51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c77d279-1fa0-40a0-abb2-37db48c0ffa6"/>
    <ds:schemaRef ds:uri="e209160b-8f1d-4f88-8f36-0344f8a4e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AED113-F2E3-4F08-942C-F26A715106C8}">
  <ds:schemaRefs>
    <ds:schemaRef ds:uri="http://schemas.microsoft.com/office/2006/metadata/properties"/>
    <ds:schemaRef ds:uri="http://schemas.microsoft.com/office/infopath/2007/PartnerControls"/>
    <ds:schemaRef ds:uri="http://schemas.microsoft.com/sharepoint/v3"/>
    <ds:schemaRef ds:uri="cc77d279-1fa0-40a0-abb2-37db48c0ffa6"/>
    <ds:schemaRef ds:uri="e209160b-8f1d-4f88-8f36-0344f8a4efa6"/>
  </ds:schemaRefs>
</ds:datastoreItem>
</file>

<file path=docProps/app.xml><?xml version="1.0" encoding="utf-8"?>
<Properties xmlns="http://schemas.openxmlformats.org/officeDocument/2006/extended-properties" xmlns:vt="http://schemas.openxmlformats.org/officeDocument/2006/docPropsVTypes">
  <TotalTime>0</TotalTime>
  <Words>1584</Words>
  <Application>Microsoft Office PowerPoint</Application>
  <PresentationFormat>Widescreen</PresentationFormat>
  <Paragraphs>171</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Infection Prevention &amp; Control</vt:lpstr>
      <vt:lpstr>Purpose</vt:lpstr>
      <vt:lpstr>What is Infection Prevention and Control?</vt:lpstr>
      <vt:lpstr>Immunocompromised </vt:lpstr>
      <vt:lpstr>Germs</vt:lpstr>
      <vt:lpstr>Where Germs Live </vt:lpstr>
      <vt:lpstr>PowerPoint Presentation</vt:lpstr>
      <vt:lpstr>Personal Protective Equipment</vt:lpstr>
      <vt:lpstr>What is the correct order for donning/ doffing PPE for environmental staff?</vt:lpstr>
      <vt:lpstr>Environmental Cleaning </vt:lpstr>
      <vt:lpstr>Environmental Disinfection </vt:lpstr>
      <vt:lpstr>Sinks: A Mode of Infection Transmission</vt:lpstr>
      <vt:lpstr>Sink Hygiene in Patient Care Areas</vt:lpstr>
      <vt:lpstr>Hand Hygiene</vt:lpstr>
      <vt:lpstr> The 5 Steps to Proper Handwashing</vt:lpstr>
      <vt:lpstr>5 Common Hand Washing Mistakes</vt:lpstr>
      <vt:lpstr>PowerPoint Presentation</vt:lpstr>
      <vt:lpstr>Correct Answer is B</vt:lpstr>
      <vt:lpstr>What Diseases Does Handwashing Prevent?</vt:lpstr>
      <vt:lpstr>When to use Soap and Water, NOT Hand Sanitizer</vt:lpstr>
      <vt:lpstr>When can you use Hand Sanitizer instead of Soap and Water</vt:lpstr>
      <vt:lpstr>Hand Sanitizer or Soap??</vt:lpstr>
      <vt:lpstr>Hand Washing Conclusion:</vt:lpstr>
      <vt:lpstr>Other Presentations CHHD Offers </vt:lpstr>
      <vt:lpstr>Contact Info for Cabell-Huntington Health Department</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Faith Gandy.</dc:creator>
  <cp:lastModifiedBy>Alyssa Reed</cp:lastModifiedBy>
  <cp:revision>3</cp:revision>
  <dcterms:created xsi:type="dcterms:W3CDTF">2025-05-06T18:39:51Z</dcterms:created>
  <dcterms:modified xsi:type="dcterms:W3CDTF">2025-12-03T19:56:44Z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0x01010027FAA786E8BDDE478B525A67C88EB582</vt:lpwstr>
  </property>
  <property fmtid="{D5CDD505-2E9C-101B-9397-08002B2CF9AE}" pid="3" name="MediaServiceImageTags">
    <vt:lpwstr/>
  </property>
</Properties>
</file>