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979" r:id="rId2"/>
    <p:sldId id="980" r:id="rId3"/>
    <p:sldId id="276" r:id="rId4"/>
    <p:sldId id="982" r:id="rId5"/>
    <p:sldId id="1024" r:id="rId6"/>
    <p:sldId id="1025" r:id="rId7"/>
    <p:sldId id="1026" r:id="rId8"/>
    <p:sldId id="1027" r:id="rId9"/>
    <p:sldId id="1010" r:id="rId10"/>
    <p:sldId id="1008" r:id="rId11"/>
    <p:sldId id="1030" r:id="rId12"/>
    <p:sldId id="1031" r:id="rId13"/>
    <p:sldId id="1033" r:id="rId14"/>
    <p:sldId id="991" r:id="rId15"/>
    <p:sldId id="992" r:id="rId16"/>
    <p:sldId id="1005" r:id="rId17"/>
    <p:sldId id="994" r:id="rId18"/>
    <p:sldId id="1037" r:id="rId19"/>
    <p:sldId id="1019" r:id="rId20"/>
    <p:sldId id="1039" r:id="rId21"/>
    <p:sldId id="998" r:id="rId22"/>
    <p:sldId id="1041" r:id="rId23"/>
    <p:sldId id="1042" r:id="rId24"/>
    <p:sldId id="1043" r:id="rId25"/>
    <p:sldId id="1044" r:id="rId26"/>
    <p:sldId id="1045" r:id="rId27"/>
    <p:sldId id="273" r:id="rId28"/>
    <p:sldId id="283" r:id="rId29"/>
    <p:sldId id="292" r:id="rId30"/>
    <p:sldId id="1049" r:id="rId31"/>
    <p:sldId id="293" r:id="rId32"/>
    <p:sldId id="10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D0A0A9-169C-F527-4ED2-1C857BC3D3C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89790-5991-06C2-73B3-C70AF62474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1D28AC2-4991-4C41-8694-F19E215C2A7D}" type="datetime1">
              <a:rPr lang="en-US"/>
              <a:pPr lvl="0"/>
              <a:t>10/19/2025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76B62B-2F39-66C6-87DA-6ED253ED4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E19F1-45D8-5AE2-5EDC-EF09E3123A4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BC4C0-1014-400F-B9BC-51B82755C57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F4D06-2830-9E26-E1CE-B808384036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0857B1-7191-4C23-987D-6AC65DB49CE5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45B72B17-D013-5F8C-9CC1-4FF9DF0BEE38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B6A5548-B9C3-34FE-0934-79C7B5AD955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2FA27CF-9280-493F-8D75-203FC3ED9690}" type="datetime1">
              <a:rPr lang="en-US"/>
              <a:pPr lvl="0"/>
              <a:t>10/19/2025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68A25DE2-A7D2-3C34-A9F8-04327CF82E1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E9F8193D-9CF7-7605-0B14-7C7A74B3B4A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519EAE6-51A1-22A3-43AB-6D263B138C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17C59AC-86A0-50D4-90EA-047F52293A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2E2F640-3BE6-4243-8AC4-974193F74CCA}" type="slidenum">
              <a:t>‹#›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374D0E94-5453-5E41-0657-27AD98E7C5D2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A89BB240-C9B2-71A1-8D1D-112E4C79E79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A7BF39-4F39-4A33-A0F8-0824A2D0D92E}" type="datetime1">
              <a:rPr lang="en-US"/>
              <a:pPr lvl="0"/>
              <a:t>10/19/2025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3205117D-19F4-67C3-865B-9215D753057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77B81823-C200-80EA-1D95-AEF6FBB75F1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0F27F8A-E15D-6B13-2E15-F9CD48EF0A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7701025-5496-343F-509A-8BDAC68700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2EF29F8-64D8-4F48-A7BB-0F0FAE990E33}" type="slidenum">
              <a:t>‹#›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CE684DBC-0818-A66B-7157-BF5ACA59D3C1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128FA473-7AAB-9059-DE0B-F60707CB7F3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A9235EF-0375-46C6-9AF1-1F827131BFCE}" type="datetime1">
              <a:rPr lang="en-US"/>
              <a:pPr lvl="0"/>
              <a:t>10/19/2025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01C1AEB7-68AB-0A98-7ACA-9DF3BD7176B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0E1A2030-2F95-BEED-0964-AB4C87F39EA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25A97658-D531-0D80-BA20-44562F7C1D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95563A68-4070-171A-577C-0094B00457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ABA87C-0A9A-496F-AEDD-D1F42808C560}" type="slidenum">
              <a:t>‹#›</a:t>
            </a:fld>
            <a:endParaRPr lang="en-US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3CDC5BDE-A9A2-5A1B-DD7B-32629BAF512B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EABE4C05-5AB2-A757-3690-AE92291B298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03B42A9-CDDA-4440-922B-315B4DA4A8E2}" type="datetime1">
              <a:rPr lang="en-US"/>
              <a:pPr lvl="0"/>
              <a:t>10/19/2025</a:t>
            </a:fld>
            <a:endParaRPr lang="en-US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DDD9018B-97B4-F0AF-2BDC-26A5C2976946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A05858BB-2ACA-05C2-E32E-B75B647E511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F4E84D18-0E09-B4A7-F69B-D7E4C39A3C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5ED88A4E-1B1E-2CA3-2040-3744042C98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3CC9C3E-A26A-42CA-B4A0-33356B99D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NHH.000000000000027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:10.1097/NHH.000000000000043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97/NHH.0000000000000611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NHH.000000000000027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97/NHH.0000000000000611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:10.1097/NHH.000000000000043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:10.1097/NHH.000000000000043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97/NHH.0000000000000611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1/amajethics.2021.88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:10.1097/NHH.0000000000000431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jic.2020.10.02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jic.2020.10.02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ls.gov/oes/current/oes311120.htm#s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16144-797E-C546-86FE-5A79E1CD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22F62-0849-8D02-E07F-3D4EFAD81A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ea typeface="Calibri"/>
                <a:cs typeface="Calibri"/>
              </a:rPr>
              <a:t>UPDATE TITLE WITH LHD NAME</a:t>
            </a:r>
          </a:p>
          <a:p>
            <a:pPr lvl="0"/>
            <a:endParaRPr lang="en-US" b="1">
              <a:ea typeface="Calibri"/>
              <a:cs typeface="Calibri"/>
            </a:endParaRPr>
          </a:p>
          <a:p>
            <a:pPr lvl="0"/>
            <a:r>
              <a:rPr lang="en-US" b="1">
                <a:ea typeface="Calibri"/>
                <a:cs typeface="Calibri"/>
              </a:rPr>
              <a:t>**CONSIDER UPDATING MASTER TEMPLATE TO ADD LHD LOGO**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860D8-C12D-53BB-3B17-5C8C5656BE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85F3EC-8FA0-4DB2-915D-097B2C2C5D54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BB5BE-0605-EC41-760D-894D53E404F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6DE26F-8BF8-4BF6-87BC-FE422A4F03E0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5C0D0-AE80-AEF2-564F-CF9366202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FA7AC-A268-05AC-96A9-8C826302F8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90790-6C23-A619-CF4E-D632F304E51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F3FE5F-7BB4-4FE6-BA3C-1E5634D198BE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4BC8B-262F-BF06-541E-8ED6FC5DE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1413E-4D7B-A3EE-51CF-9DDBE21305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100" b="1">
              <a:latin typeface="Calibri" pitchFamily="34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SzPct val="100000"/>
              <a:buFont typeface="Courier New" pitchFamily="49"/>
              <a:buChar char="o"/>
              <a:tabLst>
                <a:tab pos="228600" algn="l"/>
                <a:tab pos="457200" algn="l"/>
              </a:tabLst>
            </a:pPr>
            <a:endParaRPr lang="en-US" sz="1100">
              <a:latin typeface="Calibri" pitchFamily="34"/>
              <a:cs typeface="Times New Roman" pitchFamily="18"/>
            </a:endParaRP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497CC-6EC2-10CB-3409-44ECC4CA1DF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8E1868-8312-4B3B-B48A-5D0D7C83104F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D5299D-1FAE-E9DB-0836-2D95BC491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06C7E-6B01-D883-601F-C648004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1AFDA-E40C-F64B-2E16-55BF4721322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C443AD-6877-4069-B4FC-CA003634AE75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2F88BA-5EF3-EA5C-0D66-8E9992442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6D964-7713-E184-F810-278CDF4354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cs typeface="Calibri"/>
              </a:rPr>
              <a:t>Reference</a:t>
            </a:r>
          </a:p>
          <a:p>
            <a:pPr lvl="0"/>
            <a:r>
              <a:rPr lang="en-US"/>
              <a:t>McGoldrick M. (2015). Best Practices for Managing Medical Equipment and Supplies Stored in a Vehicle</a:t>
            </a:r>
            <a:r>
              <a:rPr lang="en-US" i="1"/>
              <a:t>. Home healthcare now, 33</a:t>
            </a:r>
            <a:r>
              <a:rPr lang="en-US"/>
              <a:t>(7), 368–374. 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https://doi.org/10.1097/NHH.0000000000000270</a:t>
            </a:r>
            <a:endParaRPr lang="en-US"/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>
                <a:cs typeface="Calibri"/>
              </a:rPr>
              <a:t>                                                              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A26F4-7ACC-1424-8F72-D606124260F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D3293-B212-4808-8545-800587693FD4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9913C-3F1D-0F26-2522-CB76ABB82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6EBDE-078E-CC97-979F-CF0349F166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E5A57-A941-BE8F-8BB7-B7682D650F5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FE9614-BA54-4962-9704-758A37E2F4F2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5216C-7E5D-F3CC-37E7-70C52CB5F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F8DC4-5A4F-096B-832A-CD64DB7D55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A6C34-C2A4-47BF-F259-141E9DC21AC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F97BE4-EC52-4509-9460-2E9776CB3B8F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B3A1D-FAAF-B509-A243-EB64A27C7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E0FF7-61BC-920A-8BAA-0DC0306453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ea typeface="Calibri"/>
                <a:cs typeface="Calibri"/>
              </a:rPr>
              <a:t>References</a:t>
            </a:r>
            <a:endParaRPr lang="en-US" b="1"/>
          </a:p>
          <a:p>
            <a:pPr lvl="0"/>
            <a:r>
              <a:rPr lang="en-US"/>
              <a:t>Bakunas-Kenneley, I., &amp; Madigan, E. A. (2009). Infection prevention and control in home health care: The nurse's bag. </a:t>
            </a:r>
            <a:r>
              <a:rPr lang="en-US" i="1"/>
              <a:t>American journal of infection control, 37</a:t>
            </a:r>
            <a:r>
              <a:rPr lang="en-US"/>
              <a:t>(8), 687-688.</a:t>
            </a:r>
            <a:endParaRPr lang="en-US">
              <a:cs typeface="Calibri"/>
            </a:endParaRPr>
          </a:p>
          <a:p>
            <a:pPr lvl="0"/>
            <a:endParaRPr lang="en-US"/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/>
              <a:t>McGoldrick M. (2016). Core and supplementary contents in the home care nursing bag.</a:t>
            </a:r>
            <a:r>
              <a:rPr lang="en-US" i="1"/>
              <a:t> Home Healthcare Now, 34</a:t>
            </a:r>
            <a:r>
              <a:rPr lang="en-US"/>
              <a:t>(8), 457.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https://doi:10.1097/NHH.0000000000000431</a:t>
            </a:r>
            <a:endParaRPr lang="en-US">
              <a:cs typeface="Calibri"/>
            </a:endParaRP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endParaRPr lang="en-US"/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/>
              <a:t>McGoldrick M. (2017). Best Practices for Home Care "Bag Technique" and the Use of Surface Barriers. </a:t>
            </a:r>
            <a:r>
              <a:rPr lang="en-US" i="1"/>
              <a:t>Home healthcare now, 35</a:t>
            </a:r>
            <a:r>
              <a:rPr lang="en-US"/>
              <a:t>(9), 478–484. 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https://doi.org/10.1097/NHH.0000000000000611</a:t>
            </a:r>
            <a:endParaRPr lang="en-US"/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>
                <a:cs typeface="Calibri"/>
              </a:rPr>
              <a:t>                                                                           </a:t>
            </a:r>
            <a:endParaRPr lang="en-US">
              <a:ea typeface="Calibri"/>
              <a:cs typeface="Calibri"/>
            </a:endParaRPr>
          </a:p>
          <a:p>
            <a:pPr lvl="0" indent="-457200">
              <a:spcBef>
                <a:spcPts val="1000"/>
              </a:spcBef>
              <a:spcAft>
                <a:spcPts val="1000"/>
              </a:spcAft>
            </a:pPr>
            <a:endParaRPr lang="en-US"/>
          </a:p>
          <a:p>
            <a:pPr lvl="0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D5DF7-500F-35E3-E0F8-29D1AC3DF83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459426-185E-4F28-941D-9DA44827E8A4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494D8-B2CE-8BFD-1C41-A90570854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8ED1F-4E0F-EBFC-5BAF-1AFF61D3DF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8F5BE-641F-3CB7-6252-DD94D68D12C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76BAA7-C92D-4CE9-AF4A-4D67A6C61509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03CFC-3967-47F0-4493-C3D5DCE5F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F6152-9A85-B3ED-8B1D-B3E64B034F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cs typeface="Calibri"/>
              </a:rPr>
              <a:t>References</a:t>
            </a:r>
            <a:endParaRPr lang="en-US" b="1">
              <a:ea typeface="Calibri"/>
              <a:cs typeface="Calibri"/>
            </a:endParaRPr>
          </a:p>
          <a:p>
            <a:pPr lvl="0"/>
            <a:r>
              <a:rPr lang="en-US"/>
              <a:t>McGoldrick M. (2015). Best Practices for Managing Medical Equipment and Supplies Stored in a Vehicle.</a:t>
            </a:r>
            <a:r>
              <a:rPr lang="en-US" i="1"/>
              <a:t> Home healthcare now, 33</a:t>
            </a:r>
            <a:r>
              <a:rPr lang="en-US"/>
              <a:t>(7), 368–374.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https://doi.org/10.1097/NHH.0000000000000270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/>
              <a:t>McGoldrick M. (2017). Best Practices for Home Care "Bag Technique" and the Use of Surface Barriers. </a:t>
            </a:r>
            <a:r>
              <a:rPr lang="en-US" i="1"/>
              <a:t>Home healthcare now, 35</a:t>
            </a:r>
            <a:r>
              <a:rPr lang="en-US"/>
              <a:t>(9), 478–484. 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https://doi.org/10.1097/NHH.0000000000000611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6A73C-6468-3BEC-1477-45B26CCF125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78CD17-A6D2-40C2-AF99-124DBAD8C935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29AF5-BDEA-B28F-D67E-CE0201578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D4BFF-DAFA-1ECD-C739-54477292A3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ea typeface="Calibri"/>
                <a:cs typeface="Calibri"/>
              </a:rPr>
              <a:t>Reference</a:t>
            </a:r>
          </a:p>
          <a:p>
            <a:pPr lvl="0"/>
            <a:r>
              <a:rPr lang="en-US"/>
              <a:t>McGoldrick M. (2016). Core and supplementary contents in the home care nursing bag. </a:t>
            </a:r>
            <a:r>
              <a:rPr lang="en-US" i="1"/>
              <a:t>Home Healthcare Now, 34</a:t>
            </a:r>
            <a:r>
              <a:rPr lang="en-US"/>
              <a:t>(8), 457.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https://doi:10.1097/NHH.0000000000000431</a:t>
            </a:r>
            <a:endParaRPr lang="en-US">
              <a:ea typeface="Calibri"/>
              <a:cs typeface="Calibri"/>
            </a:endParaRPr>
          </a:p>
          <a:p>
            <a:pPr lvl="0"/>
            <a:endParaRPr lang="en-US">
              <a:ea typeface="Roboto"/>
              <a:cs typeface="Calibri"/>
            </a:endParaRPr>
          </a:p>
          <a:p>
            <a:pPr lvl="0"/>
            <a:endParaRPr lang="en-US">
              <a:solidFill>
                <a:srgbClr val="20212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1ED22-6766-BD4C-91EC-2532811475B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EB0BE2-2F1C-42CD-B637-F915A82C5C70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AA974-B7D6-F70C-A1C9-0ADA93712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D9B95-3738-9A51-9CBF-9AB7FB63DB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46D58-14AB-0386-3DE9-746D5239AD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4D8F8B-9712-4967-90DF-7EA036747BB9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29449-9FF5-C987-6E5A-9C935B974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5F138-EED3-9CFA-3A5A-FEE9AA5B53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ea typeface="Calibri"/>
                <a:cs typeface="Calibri"/>
              </a:rPr>
              <a:t>References</a:t>
            </a:r>
          </a:p>
          <a:p>
            <a:pPr lvl="0"/>
            <a:r>
              <a:rPr lang="en-US"/>
              <a:t>McGoldrick M. (2016). Core and supplementary contents in the home care nursing bag. </a:t>
            </a:r>
            <a:r>
              <a:rPr lang="en-US" i="1"/>
              <a:t>Home Healthcare Now, 34</a:t>
            </a:r>
            <a:r>
              <a:rPr lang="en-US"/>
              <a:t>(8), 457.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https://doi:10.1097/NHH.0000000000000431</a:t>
            </a:r>
            <a:endParaRPr lang="en-US">
              <a:ea typeface="Calibri"/>
              <a:cs typeface="Calibri"/>
            </a:endParaRPr>
          </a:p>
          <a:p>
            <a:pPr lvl="0"/>
            <a:endParaRPr lang="en-US">
              <a:ea typeface="Roboto"/>
              <a:cs typeface="Calibri"/>
            </a:endParaRPr>
          </a:p>
          <a:p>
            <a:pPr lvl="0"/>
            <a:r>
              <a:rPr lang="en-US"/>
              <a:t>McGoldrick M. (2017). Best Practices for Home Care "Bag Technique" and the Use of Surface Barriers. </a:t>
            </a:r>
            <a:r>
              <a:rPr lang="en-US" i="1"/>
              <a:t>Home healthcare now, 35</a:t>
            </a:r>
            <a:r>
              <a:rPr lang="en-US"/>
              <a:t>(9), 478–484. 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https://doi.org/10.1097/NHH.0000000000000611</a:t>
            </a:r>
            <a:endParaRPr lang="en-US">
              <a:cs typeface="Calibri"/>
            </a:endParaRPr>
          </a:p>
          <a:p>
            <a:pPr lvl="0"/>
            <a:endParaRPr lang="en-US">
              <a:ea typeface="Roboto"/>
              <a:cs typeface="Calibri"/>
            </a:endParaRPr>
          </a:p>
          <a:p>
            <a:pPr lvl="0"/>
            <a:endParaRPr lang="en-US">
              <a:ea typeface="Roboto"/>
              <a:cs typeface="Calibri"/>
            </a:endParaRPr>
          </a:p>
          <a:p>
            <a:pPr lvl="0"/>
            <a:endParaRPr lang="en-US">
              <a:solidFill>
                <a:srgbClr val="20212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18FB1-F7F8-7D4C-76FB-7A5E7B6E8CE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6265D0-6C31-4EEE-9DE8-FF77C86EFAF7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0A4AA-8540-A0B1-668C-328A4F167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DC95B-4552-A87C-798B-A61C0C2EF9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Correct answer is D. Disinfecting is killing germs. Cleaning is removing dirt and some germs.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F3926-542F-53BE-A05F-3C6072D0B7C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C57642-7B2C-45E7-96BA-C13029224971}" type="slidenum">
              <a:t>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8008E-D93B-0F43-F156-7E82F66D1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DCB15-655F-80C7-4612-953EF8E9EF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EE9D3-FE9E-E489-BB59-984A4F75BA8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EF9E8E-8F01-4306-B5E9-26AD315662A0}" type="slidenum">
              <a:t>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5F0D2-6B87-37E2-F6EC-935B5CA16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54335-7326-DDA9-409B-2E12028A2A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3DFA6-28FD-A9BD-0145-DC721126E84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917A7-8F40-4A1B-ABAB-0529ECC4E45E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1DA642-1DFF-CBE6-0F19-BD9ACCDF7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85B38-8EC3-624D-0C7E-01F282DC1F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ea typeface="Calibri"/>
                <a:cs typeface="Calibri"/>
              </a:rPr>
              <a:t>UPDATE FOR LHD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049E2-BA7B-A17D-1F1A-1B159A3BF3B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6A1803-205B-477F-AD3D-F7A087B483B3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6EE77-6898-0C61-DF8C-85FDF6B6F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AEE68-B2A5-753C-269B-DBF2A05DA3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195A3-A9A1-85D9-F89D-7E3AD91E5AC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ACAB5B-EA4B-480B-A7C0-B208409FEF59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8089C-91A1-2BEF-181F-0D2259876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F6A63-43D7-588D-5822-78779AD7D3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ea typeface="Calibri"/>
                <a:cs typeface="Calibri"/>
              </a:rPr>
              <a:t>UPDATE FOR LHD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9693B-0DEB-3243-3C4E-19AC164358E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E8D67F-0840-4C58-836D-3053DAE29685}" type="slidenum">
              <a:t>31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8D8F9-4E0A-1FB8-9870-020934FEE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C0584-FD4C-1331-BF06-BF69BE50D2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8F281-3D16-5BDC-E0E8-7E44EFB55B0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6A5F2B-4B2F-4FF7-8B6E-BFD85CC18D90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09BB4-0CB9-A57F-883F-92D484E41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44F3F-6063-F5BE-9276-B978E5E463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cs typeface="Calibri"/>
              </a:rPr>
              <a:t>References</a:t>
            </a:r>
            <a:endParaRPr lang="en-US" b="1">
              <a:ea typeface="Calibri"/>
              <a:cs typeface="Calibri"/>
            </a:endParaRPr>
          </a:p>
          <a:p>
            <a:pPr lvl="0"/>
            <a:r>
              <a:rPr lang="en-US"/>
              <a:t>Dommaraju, S. R., Raguveer, V., Ryan, C., Ceh, J., Galanter, W. L., &amp; Figueroa, E. (2021). Home Health Care for Patients Without Shelter. </a:t>
            </a:r>
            <a:r>
              <a:rPr lang="en-US" i="1"/>
              <a:t>AMA Journal of Ethics</a:t>
            </a:r>
            <a:r>
              <a:rPr lang="en-US"/>
              <a:t>, </a:t>
            </a:r>
            <a:r>
              <a:rPr lang="en-US" i="1"/>
              <a:t>23</a:t>
            </a:r>
            <a:r>
              <a:rPr lang="en-US"/>
              <a:t>(11), E887–E892.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https://doi.org/10.1001/amajethics.2021.887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/>
              <a:t>McGoldrick M. (2016). Core and supplementary contents in the home care nursing bag. </a:t>
            </a:r>
            <a:r>
              <a:rPr lang="en-US" i="1"/>
              <a:t>Home Healthcare Now, 34</a:t>
            </a:r>
            <a:r>
              <a:rPr lang="en-US"/>
              <a:t>(8), 457. 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https://doi:10.1097/NHH.0000000000000431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/>
              <a:t>Olsen, S. (2010). </a:t>
            </a:r>
            <a:r>
              <a:rPr lang="en-US" i="1"/>
              <a:t>The role of human factors in home health care. [electronic resource] : workshop summary</a:t>
            </a:r>
            <a:r>
              <a:rPr lang="en-US"/>
              <a:t>. National Academies Press.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9419B-9769-7418-3B54-868D66ABF28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512C5B-24C8-459C-829C-E385FF193742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4C374-4D9D-9103-53A1-0FE9151BA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DC1A5-3EDA-75A6-9EF5-EAA2935D80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A3AE-CD07-3835-A1DC-8712FAE112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9377BE-D060-4686-99FC-1D9BA1C01EF3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F1592-5026-DBCC-245C-FEC3445DE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FB244-8537-C2A9-981D-39BE7E053A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Environmental barriers in the home that may impact cares</a:t>
            </a:r>
          </a:p>
          <a:p>
            <a:pPr lvl="0"/>
            <a:r>
              <a:rPr lang="en-US"/>
              <a:t>Self reported survey to 353 Home Care nurse (2 agencies) </a:t>
            </a:r>
            <a:endParaRPr lang="en-US">
              <a:ea typeface="Calibri"/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 b="1">
                <a:cs typeface="Calibri"/>
              </a:rPr>
              <a:t>Reference</a:t>
            </a:r>
            <a:endParaRPr lang="en-US" b="1">
              <a:ea typeface="Calibri"/>
              <a:cs typeface="Calibri"/>
            </a:endParaRPr>
          </a:p>
          <a:p>
            <a:pPr lvl="0"/>
            <a:r>
              <a:rPr lang="en-US"/>
              <a:t>Adams, V., Song, J., Shang, J., McDonald, M., Dowding, D., Ojo, M., &amp; Russell, D. (2021). Infection prevention and control practices in the home environment: Examining enablers and barriers to adherence among home health care nurses. </a:t>
            </a:r>
            <a:r>
              <a:rPr lang="en-US" i="1"/>
              <a:t>American journal of infection control, 49</a:t>
            </a:r>
            <a:r>
              <a:rPr lang="en-US"/>
              <a:t>(6), 721–726.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https://doi.org/10.1016/j.ajic.2020.10.021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/>
          </a:p>
          <a:p>
            <a:pPr lvl="0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D3E93-EF8A-0DD4-2F72-5663E16D526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A05467-3C1D-40DD-87E4-9FBDC90D2832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439C3-F0C7-AA15-99B7-14632DFFF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49748-0EB3-B3D5-18B6-443B32DFAD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>
                <a:cs typeface="Calibri"/>
              </a:rPr>
              <a:t>References</a:t>
            </a:r>
            <a:endParaRPr lang="en-US" b="1">
              <a:ea typeface="Calibri"/>
              <a:cs typeface="Calibri"/>
            </a:endParaRPr>
          </a:p>
          <a:p>
            <a:pPr lvl="0"/>
            <a:r>
              <a:rPr lang="en-US"/>
              <a:t>Adams, V., Song, J., Shang, J., McDonald, M., Dowding, D., Ojo, M., &amp; Russell, D. (2021). Infection prevention and control practices in the home environment: Examining enablers and barriers to adherence among home health care nurses. </a:t>
            </a:r>
            <a:r>
              <a:rPr lang="en-US" i="1"/>
              <a:t>American journal of infection control, 49</a:t>
            </a:r>
            <a:r>
              <a:rPr lang="en-US"/>
              <a:t>(6), 721–726.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https://doi.org/10.1016/j.ajic.2020.10.021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r>
              <a:rPr lang="en-US"/>
              <a:t>U.S. Bureau of Labor and Statistics. </a:t>
            </a:r>
            <a:r>
              <a:rPr lang="en-US" i="1"/>
              <a:t>Occupational Employment and Wage Statistics </a:t>
            </a:r>
            <a:r>
              <a:rPr lang="en-US"/>
              <a:t>(2022). 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https://www.bls.gov/oes/current/oes311120.htm#st</a:t>
            </a:r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  <a:p>
            <a:pPr lvl="0"/>
            <a:endParaRPr lang="en-US" sz="1800">
              <a:latin typeface="Segoe UI" pitchFamily="34"/>
              <a:cs typeface="Segoe UI" pitchFamily="34"/>
            </a:endParaRPr>
          </a:p>
          <a:p>
            <a:pPr lvl="0"/>
            <a:endParaRPr lang="en-US" sz="180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5D91B-3758-D2E4-8469-169C32D754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26AE14-9B32-4A95-8790-FB4A1E942E1C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EE8A7-9847-2DEE-CA9D-873100066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86F01-DB65-9383-2622-2ED0E76558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2A913-CEE9-39D5-9D74-1BD9C6FD4A4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5790CD-BD19-41B0-93D5-4F3F36728C2E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F0234-792D-7584-15C9-86CE040D3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A0290-F612-6E69-2A8B-793D3EA54B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F513D-9273-D970-25DD-A1538007999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A1662E-47EF-43E8-BD32-4D0054370891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23C72482-095A-E625-0E85-369BC410793D}"/>
              </a:ext>
            </a:extLst>
          </p:cNvPr>
          <p:cNvSpPr/>
          <p:nvPr/>
        </p:nvSpPr>
        <p:spPr>
          <a:xfrm>
            <a:off x="542467" y="816211"/>
            <a:ext cx="6007955" cy="6050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4DF4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84B9C8"/>
              </a:solidFill>
              <a:uFillTx/>
              <a:latin typeface="Century Gothic"/>
            </a:endParaRP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3722E289-AB75-B3D7-009B-A5C7D91F80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3098" y="617000"/>
            <a:ext cx="6229349" cy="712783"/>
          </a:xfrm>
        </p:spPr>
        <p:txBody>
          <a:bodyPr anchor="b"/>
          <a:lstStyle>
            <a:lvl1pPr marL="0" indent="0">
              <a:buNone/>
              <a:defRPr sz="2400" b="1" spc="100">
                <a:solidFill>
                  <a:srgbClr val="123E6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8541DE-990C-B7A1-FA91-CC312C662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098" y="2744260"/>
            <a:ext cx="5877333" cy="2211412"/>
          </a:xfrm>
        </p:spPr>
        <p:txBody>
          <a:bodyPr/>
          <a:lstStyle>
            <a:lvl1pPr>
              <a:spcAft>
                <a:spcPts val="2400"/>
              </a:spcAft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C2CAC2-595D-2405-BBE0-0CC2068E57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3098" y="4866445"/>
            <a:ext cx="6229349" cy="45567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6" name="Picture 6" descr="CDC Project Firstline">
            <a:extLst>
              <a:ext uri="{FF2B5EF4-FFF2-40B4-BE49-F238E27FC236}">
                <a16:creationId xmlns:a16="http://schemas.microsoft.com/office/drawing/2014/main" id="{A3C79794-6F04-4319-2090-0829986F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7" y="5967785"/>
            <a:ext cx="2161696" cy="8112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25688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41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23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4647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55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D98C0CFC-B28C-4262-DC64-16BE3CA39568}"/>
              </a:ext>
            </a:extLst>
          </p:cNvPr>
          <p:cNvSpPr txBox="1"/>
          <p:nvPr/>
        </p:nvSpPr>
        <p:spPr>
          <a:xfrm>
            <a:off x="4764673" y="6309360"/>
            <a:ext cx="6360520" cy="548640"/>
          </a:xfrm>
          <a:prstGeom prst="rect">
            <a:avLst/>
          </a:prstGeom>
          <a:solidFill>
            <a:srgbClr val="123E67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Infection Prevention and Control: Traveling to a Home Near You</a:t>
            </a:r>
          </a:p>
        </p:txBody>
      </p:sp>
    </p:spTree>
    <p:extLst>
      <p:ext uri="{BB962C8B-B14F-4D97-AF65-F5344CB8AC3E}">
        <p14:creationId xmlns:p14="http://schemas.microsoft.com/office/powerpoint/2010/main" val="37252314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DC Project Firstline">
            <a:extLst>
              <a:ext uri="{FF2B5EF4-FFF2-40B4-BE49-F238E27FC236}">
                <a16:creationId xmlns:a16="http://schemas.microsoft.com/office/drawing/2014/main" id="{DDCE262C-6384-E2AA-AEE7-94D3D844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97" y="5967785"/>
            <a:ext cx="2161696" cy="811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3D41044E-A2DC-E60C-B773-46188657B547}"/>
              </a:ext>
            </a:extLst>
          </p:cNvPr>
          <p:cNvSpPr txBox="1"/>
          <p:nvPr/>
        </p:nvSpPr>
        <p:spPr>
          <a:xfrm>
            <a:off x="4764673" y="6309360"/>
            <a:ext cx="6360520" cy="5486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Infection Prevention and Control: Traveling to a Home Near You</a:t>
            </a:r>
          </a:p>
        </p:txBody>
      </p:sp>
    </p:spTree>
    <p:extLst>
      <p:ext uri="{BB962C8B-B14F-4D97-AF65-F5344CB8AC3E}">
        <p14:creationId xmlns:p14="http://schemas.microsoft.com/office/powerpoint/2010/main" val="26794522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98505479-D971-5F1F-DC03-7D04377A16D1}"/>
              </a:ext>
            </a:extLst>
          </p:cNvPr>
          <p:cNvSpPr txBox="1"/>
          <p:nvPr/>
        </p:nvSpPr>
        <p:spPr>
          <a:xfrm>
            <a:off x="2893481" y="6353836"/>
            <a:ext cx="8182727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Introduction to Reservoirs: Where Germs Live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Session 3: Body and Healthcare Environment Reservoirs: Synthesis</a:t>
            </a:r>
          </a:p>
        </p:txBody>
      </p:sp>
      <p:pic>
        <p:nvPicPr>
          <p:cNvPr id="3" name="Picture 10" descr="CDC Project Firstline">
            <a:extLst>
              <a:ext uri="{FF2B5EF4-FFF2-40B4-BE49-F238E27FC236}">
                <a16:creationId xmlns:a16="http://schemas.microsoft.com/office/drawing/2014/main" id="{AE49BB3A-68D4-1FD5-DB15-BEF55C10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97" y="5967785"/>
            <a:ext cx="2161696" cy="811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1C89E32C-4353-A970-25E0-4743A86EEBCD}"/>
              </a:ext>
            </a:extLst>
          </p:cNvPr>
          <p:cNvSpPr txBox="1"/>
          <p:nvPr/>
        </p:nvSpPr>
        <p:spPr>
          <a:xfrm>
            <a:off x="4764673" y="6309360"/>
            <a:ext cx="6360520" cy="548640"/>
          </a:xfrm>
          <a:prstGeom prst="rect">
            <a:avLst/>
          </a:prstGeom>
          <a:solidFill>
            <a:srgbClr val="123E67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Infection Prevention and Control: Traveling to a Home Near You</a:t>
            </a:r>
          </a:p>
        </p:txBody>
      </p:sp>
    </p:spTree>
    <p:extLst>
      <p:ext uri="{BB962C8B-B14F-4D97-AF65-F5344CB8AC3E}">
        <p14:creationId xmlns:p14="http://schemas.microsoft.com/office/powerpoint/2010/main" val="39478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36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5609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Pr>
        <a:solidFill>
          <a:srgbClr val="123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4533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840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A2457012-87B0-DF65-BD59-1C9A9A198924}"/>
              </a:ext>
            </a:extLst>
          </p:cNvPr>
          <p:cNvSpPr txBox="1"/>
          <p:nvPr/>
        </p:nvSpPr>
        <p:spPr>
          <a:xfrm>
            <a:off x="4764673" y="6309360"/>
            <a:ext cx="6360520" cy="548640"/>
          </a:xfrm>
          <a:prstGeom prst="rect">
            <a:avLst/>
          </a:prstGeom>
          <a:solidFill>
            <a:srgbClr val="123E67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Infection Prevention and Control: Traveling to a Home Near You</a:t>
            </a:r>
          </a:p>
        </p:txBody>
      </p:sp>
    </p:spTree>
    <p:extLst>
      <p:ext uri="{BB962C8B-B14F-4D97-AF65-F5344CB8AC3E}">
        <p14:creationId xmlns:p14="http://schemas.microsoft.com/office/powerpoint/2010/main" val="30585443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67AFC4C1-E42F-9E67-D9E1-220230E9187E}"/>
              </a:ext>
            </a:extLst>
          </p:cNvPr>
          <p:cNvSpPr/>
          <p:nvPr/>
        </p:nvSpPr>
        <p:spPr>
          <a:xfrm>
            <a:off x="0" y="5894734"/>
            <a:ext cx="12191996" cy="963265"/>
          </a:xfrm>
          <a:prstGeom prst="rect">
            <a:avLst/>
          </a:prstGeom>
          <a:solidFill>
            <a:srgbClr val="123E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1DB772C-416D-BF58-3C8E-3ABC48CF59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3761"/>
            <a:ext cx="10515600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1CCE2B-239E-CEDA-731F-BBD8077DE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417320"/>
            <a:ext cx="10515600" cy="4317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1CE3FC5F-5E77-8770-7F5E-D3D8D580CA2C}"/>
              </a:ext>
            </a:extLst>
          </p:cNvPr>
          <p:cNvSpPr txBox="1"/>
          <p:nvPr/>
        </p:nvSpPr>
        <p:spPr>
          <a:xfrm>
            <a:off x="2893481" y="6353836"/>
            <a:ext cx="8182727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Introduction to Reservoirs: Where Germs Live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Session 3: Body and Healthcare Environment Reservoirs: Synthesis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6E882-8364-B2F9-3B9F-485030E89FED}"/>
              </a:ext>
            </a:extLst>
          </p:cNvPr>
          <p:cNvSpPr txBox="1"/>
          <p:nvPr/>
        </p:nvSpPr>
        <p:spPr>
          <a:xfrm>
            <a:off x="11353803" y="6449089"/>
            <a:ext cx="62048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B84D41-984A-42F0-9771-9997F364883E}" type="slidenum">
              <a:t>‹#›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entury Gothic" pitchFamily="34"/>
            </a:endParaRPr>
          </a:p>
        </p:txBody>
      </p:sp>
      <p:pic>
        <p:nvPicPr>
          <p:cNvPr id="7" name="Picture 9" descr="CDC Project Firstline">
            <a:extLst>
              <a:ext uri="{FF2B5EF4-FFF2-40B4-BE49-F238E27FC236}">
                <a16:creationId xmlns:a16="http://schemas.microsoft.com/office/drawing/2014/main" id="{18815F7C-3B4A-1E36-6287-0038EF9D8C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897" y="5967785"/>
            <a:ext cx="2161696" cy="81120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000" b="1" i="0" u="none" strike="noStrike" kern="1200" cap="none" spc="0" baseline="0">
          <a:solidFill>
            <a:srgbClr val="123E67"/>
          </a:solidFill>
          <a:uFillTx/>
          <a:latin typeface="Century Gothic" pitchFamily="34"/>
        </a:defRPr>
      </a:lvl1pPr>
    </p:titleStyle>
    <p:bodyStyle>
      <a:lvl1pPr marL="228600" marR="0" lvl="0" indent="-228600" algn="l" defTabSz="914400" rtl="0" fontAlgn="auto" hangingPunct="1">
        <a:lnSpc>
          <a:spcPct val="95000"/>
        </a:lnSpc>
        <a:spcBef>
          <a:spcPts val="12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entury Gothic" pitchFamily="34"/>
        </a:defRPr>
      </a:lvl1pPr>
      <a:lvl2pPr marL="685800" marR="0" lvl="1" indent="-228600" algn="l" defTabSz="914400" rtl="0" fontAlgn="auto" hangingPunct="1">
        <a:lnSpc>
          <a:spcPct val="95000"/>
        </a:lnSpc>
        <a:spcBef>
          <a:spcPts val="500"/>
        </a:spcBef>
        <a:spcAft>
          <a:spcPts val="0"/>
        </a:spcAft>
        <a:buSzPct val="90000"/>
        <a:buFont typeface="Wingdings" pitchFamily="2"/>
        <a:buChar char="§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entury Gothic" pitchFamily="34"/>
        </a:defRPr>
      </a:lvl2pPr>
      <a:lvl3pPr marL="1143000" marR="0" lvl="2" indent="-228600" algn="l" defTabSz="914400" rtl="0" fontAlgn="auto" hangingPunct="1">
        <a:lnSpc>
          <a:spcPct val="95000"/>
        </a:lnSpc>
        <a:spcBef>
          <a:spcPts val="500"/>
        </a:spcBef>
        <a:spcAft>
          <a:spcPts val="0"/>
        </a:spcAft>
        <a:buSzPct val="100000"/>
        <a:buFont typeface="Courier New" pitchFamily="49"/>
        <a:buChar char="o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entury Gothic" pitchFamily="34"/>
        </a:defRPr>
      </a:lvl3pPr>
      <a:lvl4pPr marL="1600200" marR="0" lvl="3" indent="-228600" algn="l" defTabSz="914400" rtl="0" fontAlgn="auto" hangingPunct="1">
        <a:lnSpc>
          <a:spcPct val="95000"/>
        </a:lnSpc>
        <a:spcBef>
          <a:spcPts val="500"/>
        </a:spcBef>
        <a:spcAft>
          <a:spcPts val="0"/>
        </a:spcAft>
        <a:buSzPct val="100000"/>
        <a:buFont typeface="Century Gothic" pitchFamily="34"/>
        <a:buChar char="–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entury Gothic" pitchFamily="34"/>
        </a:defRPr>
      </a:lvl4pPr>
      <a:lvl5pPr marL="2057400" marR="0" lvl="4" indent="-228600" algn="l" defTabSz="914400" rtl="0" fontAlgn="auto" hangingPunct="1">
        <a:lnSpc>
          <a:spcPct val="9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entury 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ai/pdfs/HowToReadALabel-Infographic-508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cdc.gov/campaignproxyservice/subscriptions.aspx?topic_id=USCDC_2104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playlist?list=PLvrp9iOILTQZQGtDnSDGViKDdRtIc13V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twitter.com/CDC_Firstline" TargetMode="External"/><Relationship Id="rId5" Type="http://schemas.openxmlformats.org/officeDocument/2006/relationships/hyperlink" Target="https://www.facebook.com/CDCProjectFirstline" TargetMode="External"/><Relationship Id="rId4" Type="http://schemas.openxmlformats.org/officeDocument/2006/relationships/hyperlink" Target="https://www.cdc.gov/infection%20control/projectfirstline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ajic.2020.10.0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ls.gov/oes/current/oes311120.htm#s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23087945-47D3-FC78-4BDB-B6C26DECB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098" y="2744260"/>
            <a:ext cx="5963671" cy="2211412"/>
          </a:xfrm>
        </p:spPr>
        <p:txBody>
          <a:bodyPr/>
          <a:lstStyle/>
          <a:p>
            <a:pPr lvl="0"/>
            <a:r>
              <a:rPr lang="en-US"/>
              <a:t>Infection Prevention and Control: </a:t>
            </a:r>
            <a:br>
              <a:rPr lang="en-US"/>
            </a:br>
            <a:r>
              <a:rPr lang="en-US"/>
              <a:t>Traveling to a Home Near You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717D1B0-8DA2-E6AE-0F53-28A1FE0AA6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3098" y="617000"/>
            <a:ext cx="6229349" cy="712783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400" b="1" spc="100">
                <a:solidFill>
                  <a:srgbClr val="123E67"/>
                </a:solidFill>
                <a:latin typeface="Century Gothic"/>
              </a:rPr>
              <a:t>Table Talk with </a:t>
            </a:r>
            <a:r>
              <a:rPr lang="en-US" sz="2400" b="1" i="1" spc="100">
                <a:solidFill>
                  <a:srgbClr val="123E67"/>
                </a:solidFill>
                <a:latin typeface="Century Gothic"/>
              </a:rPr>
              <a:t>(Insert LHD Name)</a:t>
            </a:r>
            <a:endParaRPr lang="en-US" sz="2400" b="1" i="1" spc="100">
              <a:solidFill>
                <a:srgbClr val="123E6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DF261FEA-7CB8-0370-3ADC-F66D8A36B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625266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Recognizing Risk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03A39B1-6BE5-D648-9665-DDBF066761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055" y="1576407"/>
            <a:ext cx="10758062" cy="370932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>
                <a:solidFill>
                  <a:srgbClr val="123E67"/>
                </a:solidFill>
                <a:latin typeface="Century Gothic"/>
              </a:rPr>
              <a:t>Risk Recognition:</a:t>
            </a:r>
            <a:r>
              <a:rPr lang="en-US" sz="2400">
                <a:solidFill>
                  <a:srgbClr val="123E67"/>
                </a:solidFill>
                <a:latin typeface="Century Gothic"/>
              </a:rPr>
              <a:t> Seeing the potential for a problem to happen.</a:t>
            </a:r>
            <a:br>
              <a:rPr lang="en-US" sz="2400">
                <a:solidFill>
                  <a:srgbClr val="123E67"/>
                </a:solidFill>
                <a:latin typeface="Century Gothic"/>
              </a:rPr>
            </a:br>
            <a:r>
              <a:rPr lang="en-US" sz="2400">
                <a:solidFill>
                  <a:srgbClr val="123E67"/>
                </a:solidFill>
                <a:latin typeface="Century Gothic"/>
              </a:rPr>
              <a:t>Seeing a potential problem doesn’t mean the problem will definitely happen! We take action to keep something bad from happening.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>
                <a:solidFill>
                  <a:srgbClr val="123E67"/>
                </a:solidFill>
                <a:latin typeface="Century Gothic"/>
              </a:rPr>
              <a:t>Reservoir</a:t>
            </a:r>
            <a:r>
              <a:rPr lang="en-US" sz="2400">
                <a:solidFill>
                  <a:srgbClr val="123E67"/>
                </a:solidFill>
                <a:latin typeface="Century Gothic"/>
              </a:rPr>
              <a:t>: A place where germs live and thrive.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>
                <a:solidFill>
                  <a:srgbClr val="123E67"/>
                </a:solidFill>
                <a:latin typeface="Century Gothic"/>
              </a:rPr>
              <a:t>Pathway</a:t>
            </a:r>
            <a:r>
              <a:rPr lang="en-US" sz="2400">
                <a:solidFill>
                  <a:srgbClr val="123E67"/>
                </a:solidFill>
                <a:latin typeface="Century Gothic"/>
              </a:rPr>
              <a:t>: A way for germs to be spread from their reservoir to another reservoir, or to a person to infect.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A5AC-C044-21A4-8A20-75871F2B3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6486"/>
            <a:ext cx="10515600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/>
            <a:r>
              <a:rPr lang="en-US"/>
              <a:t>How Germs Spread in Health Care: Four Main Pathways</a:t>
            </a:r>
          </a:p>
        </p:txBody>
      </p:sp>
      <p:grpSp>
        <p:nvGrpSpPr>
          <p:cNvPr id="3" name="Group 11" descr="One">
            <a:extLst>
              <a:ext uri="{FF2B5EF4-FFF2-40B4-BE49-F238E27FC236}">
                <a16:creationId xmlns:a16="http://schemas.microsoft.com/office/drawing/2014/main" id="{60791A83-DB06-481C-29B4-4644980ED8D3}"/>
              </a:ext>
            </a:extLst>
          </p:cNvPr>
          <p:cNvGrpSpPr/>
          <p:nvPr/>
        </p:nvGrpSpPr>
        <p:grpSpPr>
          <a:xfrm>
            <a:off x="1210555" y="2046591"/>
            <a:ext cx="520531" cy="520531"/>
            <a:chOff x="1210555" y="2046591"/>
            <a:chExt cx="520531" cy="520531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AF72E4D7-1736-9E77-E1D3-A084286CAA1B}"/>
                </a:ext>
              </a:extLst>
            </p:cNvPr>
            <p:cNvSpPr/>
            <p:nvPr/>
          </p:nvSpPr>
          <p:spPr>
            <a:xfrm>
              <a:off x="1210555" y="2046591"/>
              <a:ext cx="520531" cy="52053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D457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0DA3DFB-662A-55A0-B6AE-0D2E0F148A3A}"/>
                </a:ext>
              </a:extLst>
            </p:cNvPr>
            <p:cNvSpPr txBox="1"/>
            <p:nvPr/>
          </p:nvSpPr>
          <p:spPr>
            <a:xfrm>
              <a:off x="1265429" y="2073502"/>
              <a:ext cx="427555" cy="3998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 pitchFamily="34"/>
                </a:rPr>
                <a:t>1</a:t>
              </a: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E86DF-F274-98AF-3418-2541F3782C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5048" y="2123931"/>
            <a:ext cx="3286125" cy="443200"/>
          </a:xfrm>
        </p:spPr>
        <p:txBody>
          <a:bodyPr>
            <a:spAutoFit/>
          </a:bodyPr>
          <a:lstStyle/>
          <a:p>
            <a:pPr marL="3172" lvl="0" indent="-3172">
              <a:spcBef>
                <a:spcPts val="2400"/>
              </a:spcBef>
              <a:buNone/>
            </a:pPr>
            <a:r>
              <a:rPr lang="en-US" sz="2400" b="1">
                <a:solidFill>
                  <a:srgbClr val="123E67"/>
                </a:solidFill>
              </a:rPr>
              <a:t>Through touch</a:t>
            </a:r>
          </a:p>
        </p:txBody>
      </p:sp>
      <p:grpSp>
        <p:nvGrpSpPr>
          <p:cNvPr id="7" name="Group 14" descr="Two">
            <a:extLst>
              <a:ext uri="{FF2B5EF4-FFF2-40B4-BE49-F238E27FC236}">
                <a16:creationId xmlns:a16="http://schemas.microsoft.com/office/drawing/2014/main" id="{CAEC1FE5-95DF-5B40-8D96-66BE42ECB96C}"/>
              </a:ext>
            </a:extLst>
          </p:cNvPr>
          <p:cNvGrpSpPr/>
          <p:nvPr/>
        </p:nvGrpSpPr>
        <p:grpSpPr>
          <a:xfrm>
            <a:off x="1210555" y="2692331"/>
            <a:ext cx="520531" cy="520531"/>
            <a:chOff x="1210555" y="2692331"/>
            <a:chExt cx="520531" cy="520531"/>
          </a:xfrm>
        </p:grpSpPr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0A973889-47B7-C4A5-4E4C-2999627623FF}"/>
                </a:ext>
              </a:extLst>
            </p:cNvPr>
            <p:cNvSpPr/>
            <p:nvPr/>
          </p:nvSpPr>
          <p:spPr>
            <a:xfrm>
              <a:off x="1210555" y="2692331"/>
              <a:ext cx="520531" cy="52053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D457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D1585CE1-3EB1-90AC-C271-E924A20B222D}"/>
                </a:ext>
              </a:extLst>
            </p:cNvPr>
            <p:cNvSpPr txBox="1"/>
            <p:nvPr/>
          </p:nvSpPr>
          <p:spPr>
            <a:xfrm>
              <a:off x="1265438" y="2714332"/>
              <a:ext cx="427555" cy="3998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 pitchFamily="34"/>
                </a:rPr>
                <a:t>2</a:t>
              </a:r>
            </a:p>
          </p:txBody>
        </p:sp>
      </p:grp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372D3BD-F716-DA55-E919-4E510AD83F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5048" y="2749911"/>
            <a:ext cx="4237923" cy="443200"/>
          </a:xfrm>
        </p:spPr>
        <p:txBody>
          <a:bodyPr>
            <a:spAutoFit/>
          </a:bodyPr>
          <a:lstStyle/>
          <a:p>
            <a:pPr marL="0" lvl="0" indent="0">
              <a:spcBef>
                <a:spcPts val="2400"/>
              </a:spcBef>
              <a:buNone/>
            </a:pPr>
            <a:r>
              <a:rPr lang="en-US" sz="2400" b="1">
                <a:solidFill>
                  <a:srgbClr val="123E67"/>
                </a:solidFill>
              </a:rPr>
              <a:t>When they’re breathed in</a:t>
            </a:r>
            <a:endParaRPr lang="en-US" sz="2400">
              <a:solidFill>
                <a:srgbClr val="123E67"/>
              </a:solidFill>
            </a:endParaRPr>
          </a:p>
        </p:txBody>
      </p:sp>
      <p:grpSp>
        <p:nvGrpSpPr>
          <p:cNvPr id="11" name="Group 17" descr="Three">
            <a:extLst>
              <a:ext uri="{FF2B5EF4-FFF2-40B4-BE49-F238E27FC236}">
                <a16:creationId xmlns:a16="http://schemas.microsoft.com/office/drawing/2014/main" id="{79101D3A-6BBB-4FCF-7554-1A3A74FD1169}"/>
              </a:ext>
            </a:extLst>
          </p:cNvPr>
          <p:cNvGrpSpPr/>
          <p:nvPr/>
        </p:nvGrpSpPr>
        <p:grpSpPr>
          <a:xfrm>
            <a:off x="1210555" y="3338062"/>
            <a:ext cx="520531" cy="520531"/>
            <a:chOff x="1210555" y="3338062"/>
            <a:chExt cx="520531" cy="520531"/>
          </a:xfrm>
        </p:grpSpPr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8170950C-7C8C-6577-8EE1-043D951AE1EF}"/>
                </a:ext>
              </a:extLst>
            </p:cNvPr>
            <p:cNvSpPr/>
            <p:nvPr/>
          </p:nvSpPr>
          <p:spPr>
            <a:xfrm>
              <a:off x="1210555" y="3338062"/>
              <a:ext cx="520531" cy="52053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D457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B192BFCE-5070-DD69-BFED-40A7D9B43FE7}"/>
                </a:ext>
              </a:extLst>
            </p:cNvPr>
            <p:cNvSpPr txBox="1"/>
            <p:nvPr/>
          </p:nvSpPr>
          <p:spPr>
            <a:xfrm>
              <a:off x="1265438" y="3360063"/>
              <a:ext cx="427555" cy="3998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 pitchFamily="34"/>
                </a:rPr>
                <a:t>3</a:t>
              </a:r>
            </a:p>
          </p:txBody>
        </p:sp>
      </p:grp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F0C462A-2579-C055-FB60-9C8C784688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5048" y="3385785"/>
            <a:ext cx="4331585" cy="443200"/>
          </a:xfrm>
        </p:spPr>
        <p:txBody>
          <a:bodyPr>
            <a:spAutoFit/>
          </a:bodyPr>
          <a:lstStyle/>
          <a:p>
            <a:pPr marL="0" lvl="0" indent="0">
              <a:spcBef>
                <a:spcPts val="2400"/>
              </a:spcBef>
              <a:buNone/>
            </a:pPr>
            <a:r>
              <a:rPr lang="en-US" sz="2400" b="1">
                <a:solidFill>
                  <a:srgbClr val="123E67"/>
                </a:solidFill>
              </a:rPr>
              <a:t>Through splashes or sprays</a:t>
            </a:r>
            <a:endParaRPr lang="en-US" sz="2400">
              <a:solidFill>
                <a:srgbClr val="123E67"/>
              </a:solidFill>
            </a:endParaRPr>
          </a:p>
        </p:txBody>
      </p:sp>
      <p:grpSp>
        <p:nvGrpSpPr>
          <p:cNvPr id="15" name="Group 20" descr="Four">
            <a:extLst>
              <a:ext uri="{FF2B5EF4-FFF2-40B4-BE49-F238E27FC236}">
                <a16:creationId xmlns:a16="http://schemas.microsoft.com/office/drawing/2014/main" id="{4620A3D4-0336-12CC-E962-2AFBE78370FB}"/>
              </a:ext>
            </a:extLst>
          </p:cNvPr>
          <p:cNvGrpSpPr/>
          <p:nvPr/>
        </p:nvGrpSpPr>
        <p:grpSpPr>
          <a:xfrm>
            <a:off x="1210555" y="3983793"/>
            <a:ext cx="520531" cy="520531"/>
            <a:chOff x="1210555" y="3983793"/>
            <a:chExt cx="520531" cy="520531"/>
          </a:xfrm>
        </p:grpSpPr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9F9B0A6B-1496-CB35-7F8F-7015FFEE4427}"/>
                </a:ext>
              </a:extLst>
            </p:cNvPr>
            <p:cNvSpPr/>
            <p:nvPr/>
          </p:nvSpPr>
          <p:spPr>
            <a:xfrm>
              <a:off x="1210555" y="3983793"/>
              <a:ext cx="520531" cy="52053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D457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B7843C2F-4E34-224F-E2D6-6D55206DEED7}"/>
                </a:ext>
              </a:extLst>
            </p:cNvPr>
            <p:cNvSpPr txBox="1"/>
            <p:nvPr/>
          </p:nvSpPr>
          <p:spPr>
            <a:xfrm>
              <a:off x="1265438" y="4005794"/>
              <a:ext cx="427555" cy="39985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 pitchFamily="34"/>
                </a:rPr>
                <a:t>4</a:t>
              </a:r>
            </a:p>
          </p:txBody>
        </p:sp>
      </p:grp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B43AE5E7-B988-D8A2-8378-32547380F9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5048" y="3978362"/>
            <a:ext cx="8572500" cy="794064"/>
          </a:xfrm>
        </p:spPr>
        <p:txBody>
          <a:bodyPr>
            <a:spAutoFit/>
          </a:bodyPr>
          <a:lstStyle/>
          <a:p>
            <a:pPr marL="0" lvl="0" indent="0">
              <a:spcBef>
                <a:spcPts val="2400"/>
              </a:spcBef>
              <a:buNone/>
            </a:pPr>
            <a:r>
              <a:rPr lang="en-US" sz="2400" b="1">
                <a:solidFill>
                  <a:srgbClr val="123E67"/>
                </a:solidFill>
              </a:rPr>
              <a:t>Through clinical care tasks that bypass or break down the body’s natural defenses</a:t>
            </a:r>
            <a:endParaRPr lang="en-US" sz="2400">
              <a:solidFill>
                <a:srgbClr val="123E67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E96ECC5-9BE3-DE3A-077C-952B8621E97A}"/>
              </a:ext>
            </a:extLst>
          </p:cNvPr>
          <p:cNvSpPr/>
          <p:nvPr/>
        </p:nvSpPr>
        <p:spPr>
          <a:xfrm>
            <a:off x="1081369" y="1361212"/>
            <a:ext cx="10029267" cy="45720"/>
          </a:xfrm>
          <a:prstGeom prst="rect">
            <a:avLst/>
          </a:prstGeom>
          <a:solidFill>
            <a:srgbClr val="123E67"/>
          </a:solidFill>
          <a:ln w="12701" cap="flat">
            <a:solidFill>
              <a:srgbClr val="123E6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6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AD67-E41C-0862-D48D-82286F6BF3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3761"/>
            <a:ext cx="10515600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Reservoirs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3BFF-5E46-FDD2-D326-91A45573364E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50743" y="1587498"/>
            <a:ext cx="5181603" cy="8866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spc="50">
                <a:solidFill>
                  <a:srgbClr val="FFFFFF"/>
                </a:solidFill>
                <a:cs typeface="Poppins Medium" pitchFamily="2"/>
              </a:rPr>
              <a:t>Body Reservoirs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0B0F9-59FB-9A89-1472-28692F22E0D1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443612" y="1587498"/>
            <a:ext cx="5181603" cy="992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spc="50">
                <a:solidFill>
                  <a:srgbClr val="FFFFFF"/>
                </a:solidFill>
                <a:cs typeface="Poppins Medium" pitchFamily="2"/>
              </a:rPr>
              <a:t>Environment Reservoirs</a:t>
            </a:r>
          </a:p>
        </p:txBody>
      </p:sp>
      <p:sp>
        <p:nvSpPr>
          <p:cNvPr id="5" name="Rectangle: Rounded Corners 30">
            <a:extLst>
              <a:ext uri="{FF2B5EF4-FFF2-40B4-BE49-F238E27FC236}">
                <a16:creationId xmlns:a16="http://schemas.microsoft.com/office/drawing/2014/main" id="{854FB6D4-BFD7-1759-27F2-B4304D73D7CB}"/>
              </a:ext>
            </a:extLst>
          </p:cNvPr>
          <p:cNvSpPr/>
          <p:nvPr/>
        </p:nvSpPr>
        <p:spPr>
          <a:xfrm>
            <a:off x="259881" y="1562700"/>
            <a:ext cx="5836121" cy="3465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3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C82A19-8E61-0748-95A2-4F36CBDB9D73}"/>
              </a:ext>
            </a:extLst>
          </p:cNvPr>
          <p:cNvSpPr/>
          <p:nvPr/>
        </p:nvSpPr>
        <p:spPr>
          <a:xfrm>
            <a:off x="372179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Skin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5F07881-97B8-8E40-1C92-18CA7BA99410}"/>
              </a:ext>
            </a:extLst>
          </p:cNvPr>
          <p:cNvSpPr/>
          <p:nvPr/>
        </p:nvSpPr>
        <p:spPr>
          <a:xfrm>
            <a:off x="1785237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GI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system or “gut”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EF39DF-049E-6927-B5BE-ED9CFD0CDB3D}"/>
              </a:ext>
            </a:extLst>
          </p:cNvPr>
          <p:cNvSpPr/>
          <p:nvPr/>
        </p:nvSpPr>
        <p:spPr>
          <a:xfrm>
            <a:off x="3198296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Respiratory system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3D98DAD-4FBD-2859-EB17-E084CB047362}"/>
              </a:ext>
            </a:extLst>
          </p:cNvPr>
          <p:cNvSpPr/>
          <p:nvPr/>
        </p:nvSpPr>
        <p:spPr>
          <a:xfrm>
            <a:off x="4611355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Blood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E2D3A128-E21E-AFE0-4D72-E6FAE906E30C}"/>
              </a:ext>
            </a:extLst>
          </p:cNvPr>
          <p:cNvSpPr/>
          <p:nvPr/>
        </p:nvSpPr>
        <p:spPr>
          <a:xfrm>
            <a:off x="6152759" y="1562700"/>
            <a:ext cx="5836121" cy="3465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3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F65DDA3-CF1D-A483-39DA-92DDA5083A3A}"/>
              </a:ext>
            </a:extLst>
          </p:cNvPr>
          <p:cNvSpPr/>
          <p:nvPr/>
        </p:nvSpPr>
        <p:spPr>
          <a:xfrm>
            <a:off x="6265048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Water and </a:t>
            </a:r>
            <a:b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</a:b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wet surfaces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73DAB8C-FCD9-C8D2-2A0B-31A37C661A3F}"/>
              </a:ext>
            </a:extLst>
          </p:cNvPr>
          <p:cNvSpPr/>
          <p:nvPr/>
        </p:nvSpPr>
        <p:spPr>
          <a:xfrm>
            <a:off x="7678107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Dry surfaces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D37070A-2FCF-B68F-95D0-87102C223B29}"/>
              </a:ext>
            </a:extLst>
          </p:cNvPr>
          <p:cNvSpPr/>
          <p:nvPr/>
        </p:nvSpPr>
        <p:spPr>
          <a:xfrm>
            <a:off x="9091175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Dirt and dust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9ED2CB77-E26F-0C92-1AF0-7CC04F942B77}"/>
              </a:ext>
            </a:extLst>
          </p:cNvPr>
          <p:cNvSpPr/>
          <p:nvPr/>
        </p:nvSpPr>
        <p:spPr>
          <a:xfrm>
            <a:off x="10504234" y="2474156"/>
            <a:ext cx="1356302" cy="2417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26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146304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Devices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B19D-E794-59EC-EDAE-CF91913D3252}"/>
              </a:ext>
            </a:extLst>
          </p:cNvPr>
          <p:cNvSpPr txBox="1"/>
          <p:nvPr/>
        </p:nvSpPr>
        <p:spPr>
          <a:xfrm>
            <a:off x="1328979" y="1709260"/>
            <a:ext cx="9546957" cy="25622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>
                <a:solidFill>
                  <a:srgbClr val="123E67"/>
                </a:solidFill>
                <a:uFillTx/>
                <a:latin typeface="Century Gothic"/>
                <a:ea typeface="Calibri"/>
                <a:cs typeface="Calibri"/>
              </a:rPr>
              <a:t>What do you know about reservoirs in home care? 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1" i="0" u="none" strike="noStrike" kern="1200" cap="none" spc="0" baseline="0">
              <a:solidFill>
                <a:srgbClr val="123E67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1" i="0" u="none" strike="noStrike" kern="1200" cap="none" spc="0" baseline="0">
              <a:solidFill>
                <a:srgbClr val="123E67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1" i="0" u="none" strike="noStrike" kern="1200" cap="none" spc="0" baseline="0">
              <a:solidFill>
                <a:srgbClr val="123E67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>
                <a:solidFill>
                  <a:srgbClr val="123E67"/>
                </a:solidFill>
                <a:uFillTx/>
                <a:latin typeface="Century Gothic"/>
                <a:ea typeface="Calibri"/>
                <a:cs typeface="Calibri"/>
              </a:rPr>
              <a:t>What do you know about pathways in homecare? </a:t>
            </a: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A450-D9C3-1943-A004-EE72BB194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619" y="1709735"/>
            <a:ext cx="10515600" cy="1465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800">
                <a:solidFill>
                  <a:srgbClr val="FFFFFF"/>
                </a:solidFill>
              </a:rPr>
              <a:t>Portability of Care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7A6FF60-D97F-7FA1-561F-FCDE7FB0D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3159" y="3358536"/>
            <a:ext cx="11297137" cy="1004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Century Gothic"/>
              </a:rPr>
              <a:t>Infection Prevention and Control: Traveling to a Home Near You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0550-F724-D5D1-B1C9-75B7C9AF0A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" y="419279"/>
            <a:ext cx="10433660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 Vehicle Considerations</a:t>
            </a:r>
          </a:p>
        </p:txBody>
      </p:sp>
      <p:pic>
        <p:nvPicPr>
          <p:cNvPr id="3" name="Content Placeholder 5" descr="back of vehicle packed with bag, external alcohol-based hand rub, a protective barrier, and separate containers for clean supplies, clean shoes, dirty supplies, PEE, and paperwork. ">
            <a:extLst>
              <a:ext uri="{FF2B5EF4-FFF2-40B4-BE49-F238E27FC236}">
                <a16:creationId xmlns:a16="http://schemas.microsoft.com/office/drawing/2014/main" id="{7BAA43F8-3FC2-F583-B6D3-29FBF2709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658"/>
          <a:stretch>
            <a:fillRect/>
          </a:stretch>
        </p:blipFill>
        <p:spPr>
          <a:xfrm>
            <a:off x="533396" y="1121731"/>
            <a:ext cx="5740402" cy="4614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A9935CC-282F-BF6E-45CC-24E6B4D6EEB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464305" y="922492"/>
            <a:ext cx="5632246" cy="4746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sz="2000"/>
              <a:t>Dedicated space in the vehicle</a:t>
            </a:r>
          </a:p>
          <a:p>
            <a:pPr lvl="0"/>
            <a:r>
              <a:rPr lang="en-US" sz="2000"/>
              <a:t>Clearly separated clean and dirty areas</a:t>
            </a:r>
          </a:p>
          <a:p>
            <a:pPr lvl="0"/>
            <a:r>
              <a:rPr lang="en-US" sz="2000"/>
              <a:t>Closeable containers with high sides</a:t>
            </a:r>
          </a:p>
          <a:p>
            <a:pPr lvl="0"/>
            <a:r>
              <a:rPr lang="en-US" sz="2000"/>
              <a:t>Nonporous surface (leather/vinyl) </a:t>
            </a:r>
          </a:p>
          <a:p>
            <a:pPr lvl="0"/>
            <a:r>
              <a:rPr lang="en-US" sz="2000"/>
              <a:t>Barrier on porous (fabric) surfaces in trunks or seats of vehicle</a:t>
            </a:r>
          </a:p>
          <a:p>
            <a:pPr lvl="0"/>
            <a:r>
              <a:rPr lang="en-US" sz="2000"/>
              <a:t>Prevent contamination from external environments and cross contamination inside vehicle  (McGoldrick, 2015)</a:t>
            </a:r>
          </a:p>
          <a:p>
            <a:pPr lvl="0"/>
            <a:r>
              <a:rPr lang="en-US" sz="2000"/>
              <a:t>Consider placement and covered supplies to provide safety from other passengers, pets, and children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9CC0-C87C-6CE9-D987-DABCE5E13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753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400">
                <a:solidFill>
                  <a:srgbClr val="FFFFFF"/>
                </a:solidFill>
                <a:latin typeface="Century Gothic"/>
              </a:rPr>
              <a:t>Discussion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46FCD36-8719-9CA7-079D-12A8A7183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2730069"/>
            <a:ext cx="10515600" cy="28639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4400" b="1">
                <a:solidFill>
                  <a:srgbClr val="FFFFFF"/>
                </a:solidFill>
                <a:latin typeface="Century Gothic"/>
              </a:rPr>
              <a:t>How is your vehicle organized?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0CBEEE39-8B18-5BAB-D58B-8C7873AB76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625266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History of the Home Care Bag</a:t>
            </a:r>
          </a:p>
        </p:txBody>
      </p:sp>
      <p:pic>
        <p:nvPicPr>
          <p:cNvPr id="3" name="Content Placeholder 3" descr="reenactor wearing bag which resembles bag used by nurses in early 1900s">
            <a:extLst>
              <a:ext uri="{FF2B5EF4-FFF2-40B4-BE49-F238E27FC236}">
                <a16:creationId xmlns:a16="http://schemas.microsoft.com/office/drawing/2014/main" id="{BBF3257E-3A2E-1524-896A-E501474E4E7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76199" y="1701533"/>
            <a:ext cx="5594354" cy="3729563"/>
          </a:xfrm>
          <a:ln w="190496">
            <a:solidFill>
              <a:srgbClr val="123E67"/>
            </a:solidFill>
            <a:prstDash val="solid"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97192334-F8AD-453A-65DC-FA81390F95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976" y="257028"/>
            <a:ext cx="9827340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Home Care Bag: Environmental Assessment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F4B2250-F9F8-F588-F728-9D318A2527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481" y="877293"/>
            <a:ext cx="11282955" cy="4763868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Initial Assessment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Consider bringing documentation tools/essentials only, rather than the whole bag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Assess risk – home environment, water availability, necessary equipment (McGoldrick, 2016) 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Plan what will be needed on the next trip</a:t>
            </a:r>
            <a:endParaRPr lang="en-US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endParaRPr lang="en-US">
              <a:solidFill>
                <a:srgbClr val="123E67"/>
              </a:solidFill>
              <a:latin typeface="Century Gothic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Identify dedicated space in the home for bag placement </a:t>
            </a:r>
            <a:endParaRPr lang="en-US" sz="2400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Define clean and dirty areas – consider bag and reusable items (blood pressure cuff, stethoscope, etc.) that will need disinfection</a:t>
            </a:r>
            <a:endParaRPr lang="en-US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Barrier on porous (fabric) and nonporous surfaces (McGoldrick, 2017)</a:t>
            </a:r>
            <a:endParaRPr lang="en-US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Prevent contamination from external environments and cross-contamination (Bakunas-Kenneley &amp; Madigan, 2009)</a:t>
            </a:r>
            <a:endParaRPr lang="en-US">
              <a:solidFill>
                <a:srgbClr val="123E67"/>
              </a:solidFill>
              <a:latin typeface="Century Gothic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56D3-31A1-21AC-ABA4-5E6B48006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771" y="1709735"/>
            <a:ext cx="11062676" cy="753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000">
                <a:solidFill>
                  <a:srgbClr val="FFFFFF"/>
                </a:solidFill>
                <a:latin typeface="Century Gothic"/>
              </a:rPr>
              <a:t>Discussion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C63765-5A1B-B20A-C0C6-D02BBEDBA3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4771" y="3316227"/>
            <a:ext cx="11580446" cy="2277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4000" b="1">
                <a:solidFill>
                  <a:srgbClr val="FFFFFF"/>
                </a:solidFill>
                <a:latin typeface="Century Gothic"/>
              </a:rPr>
              <a:t>When would you consider not taking the bag inside?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0D4C9C7E-776C-A743-3BBE-96E87486B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9115" y="1257153"/>
            <a:ext cx="5800295" cy="5683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sz="280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5574-F23B-839E-949D-8ADCEBF99B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19115" y="1986881"/>
            <a:ext cx="5800295" cy="3248058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123E67"/>
              </a:buClr>
              <a:buSzPct val="120000"/>
            </a:pPr>
            <a:r>
              <a:rPr lang="en-US" sz="2400"/>
              <a:t>Welcome and introductions</a:t>
            </a:r>
          </a:p>
          <a:p>
            <a:pPr lvl="0">
              <a:spcBef>
                <a:spcPts val="600"/>
              </a:spcBef>
              <a:buClr>
                <a:srgbClr val="123E67"/>
              </a:buClr>
              <a:buSzPct val="120000"/>
            </a:pPr>
            <a:r>
              <a:rPr lang="en-US" sz="2400"/>
              <a:t>Home care setting</a:t>
            </a:r>
          </a:p>
          <a:p>
            <a:pPr lvl="0">
              <a:spcBef>
                <a:spcPts val="600"/>
              </a:spcBef>
              <a:buClr>
                <a:srgbClr val="123E67"/>
              </a:buClr>
              <a:buSzPct val="120000"/>
            </a:pPr>
            <a:r>
              <a:rPr lang="en-US" sz="2400"/>
              <a:t>Recognizing risk</a:t>
            </a:r>
          </a:p>
          <a:p>
            <a:pPr lvl="0">
              <a:spcBef>
                <a:spcPts val="600"/>
              </a:spcBef>
              <a:buClr>
                <a:srgbClr val="123E67"/>
              </a:buClr>
              <a:buSzPct val="120000"/>
            </a:pPr>
            <a:r>
              <a:rPr lang="en-US" sz="2400"/>
              <a:t>Portability of care</a:t>
            </a:r>
          </a:p>
          <a:p>
            <a:pPr lvl="0">
              <a:spcBef>
                <a:spcPts val="600"/>
              </a:spcBef>
              <a:buClr>
                <a:srgbClr val="123E67"/>
              </a:buClr>
              <a:buSzPct val="120000"/>
            </a:pPr>
            <a:r>
              <a:rPr lang="en-US" sz="2400"/>
              <a:t>Cleaning and disinfection</a:t>
            </a:r>
          </a:p>
          <a:p>
            <a:pPr lvl="0">
              <a:spcBef>
                <a:spcPts val="600"/>
              </a:spcBef>
              <a:buClr>
                <a:srgbClr val="123E67"/>
              </a:buClr>
              <a:buSzPct val="120000"/>
            </a:pPr>
            <a:r>
              <a:rPr lang="en-US" sz="2400"/>
              <a:t>Conclusion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28FD-EC4C-28CE-5C37-B1E928DBD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367689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Home Care Bag Considerations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E922B4-762C-96A6-64E5-210AD70583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1238088"/>
            <a:ext cx="10991088" cy="41757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>
                <a:latin typeface="Century Gothic"/>
              </a:rPr>
              <a:t>Consider only bringing in necessary equipment when client is: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>
                <a:latin typeface="Century Gothic"/>
              </a:rPr>
              <a:t>In Transmission-Based Precautions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latin typeface="Century Gothic"/>
              </a:rPr>
              <a:t>Known to be colonized or infected with a multidrug-resistant organism (MDRO), </a:t>
            </a:r>
            <a:r>
              <a:rPr lang="en-US" sz="2000" i="1">
                <a:latin typeface="Century Gothic"/>
              </a:rPr>
              <a:t>C. difficile</a:t>
            </a:r>
            <a:r>
              <a:rPr lang="en-US" sz="2000">
                <a:latin typeface="Century Gothic"/>
              </a:rPr>
              <a:t>, or diarrhea of unknown etiology (McGoldrick, 2017)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Century Gothic"/>
              </a:rPr>
              <a:t>MDROs may include Methicillin-resistant </a:t>
            </a:r>
            <a:r>
              <a:rPr lang="en-US" sz="2000" i="1">
                <a:latin typeface="Century Gothic"/>
              </a:rPr>
              <a:t>Staphylococcus aureus</a:t>
            </a:r>
            <a:r>
              <a:rPr lang="en-US" sz="2000">
                <a:latin typeface="Century Gothic"/>
              </a:rPr>
              <a:t> (MRSA), Carbapenem-resistant Enterobacteriaceae (CRE), and </a:t>
            </a:r>
            <a:r>
              <a:rPr lang="en-US" sz="2000" i="1">
                <a:latin typeface="Century Gothic"/>
              </a:rPr>
              <a:t>Candida Auris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>
                <a:latin typeface="Century Gothic"/>
              </a:rPr>
              <a:t>Home environment is experiencing infestation(s)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>
                <a:latin typeface="Century Gothic"/>
              </a:rPr>
              <a:t>Environment is contaminated with excrements from humans, pests, and/or pets (McGoldrick, 2015)</a:t>
            </a:r>
            <a:endParaRPr lang="en-US" sz="1800">
              <a:latin typeface="Century Gothic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0577E81-DBC4-3046-EB7B-B6C12979BA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3362" y="5258878"/>
            <a:ext cx="9925281" cy="516005"/>
          </a:xfrm>
          <a:solidFill>
            <a:srgbClr val="78B441"/>
          </a:solidFill>
          <a:ln w="12701" cap="flat">
            <a:solidFill>
              <a:srgbClr val="78B441"/>
            </a:solidFill>
            <a:prstDash val="solid"/>
            <a:miter/>
          </a:ln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2400" b="1">
                <a:latin typeface="Century Gothic"/>
              </a:rPr>
              <a:t>Use your best judgement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C693-A884-FC4E-5A40-89BAF1CEF5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359" y="2664159"/>
            <a:ext cx="10515600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5000"/>
              </a:lnSpc>
              <a:spcBef>
                <a:spcPts val="1200"/>
              </a:spcBef>
            </a:pPr>
            <a:r>
              <a:rPr lang="en-US" sz="4000">
                <a:solidFill>
                  <a:srgbClr val="000000"/>
                </a:solidFill>
              </a:rPr>
              <a:t>Ok, ready to proceed…</a:t>
            </a:r>
            <a:endParaRPr lang="en-US"/>
          </a:p>
        </p:txBody>
      </p:sp>
      <p:pic>
        <p:nvPicPr>
          <p:cNvPr id="3" name="Content Placeholder 3" descr="nurse putting bag into trunk of car">
            <a:extLst>
              <a:ext uri="{FF2B5EF4-FFF2-40B4-BE49-F238E27FC236}">
                <a16:creationId xmlns:a16="http://schemas.microsoft.com/office/drawing/2014/main" id="{BDCFC81C-DB4C-70D5-3C67-7689B3CB62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8871" y="1210336"/>
            <a:ext cx="4813474" cy="3610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4D64-5CA5-7A32-5669-6FAB2E8ADA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383965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Bringing the Bag into the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702C7-4457-7DA0-1B9D-C2D0EA996E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1186534"/>
            <a:ext cx="10305288" cy="4493261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solidFill>
                  <a:srgbClr val="123E67"/>
                </a:solidFill>
                <a:latin typeface="Century Gothic"/>
              </a:rPr>
              <a:t>Best Bag Practices: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Plan supplies needed to limit trips to vehicle (McGoldrick, 2016)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Identify area for bag placement</a:t>
            </a:r>
            <a:endParaRPr lang="en-US" sz="2400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Cleanable, hard surface</a:t>
            </a:r>
            <a:endParaRPr lang="en-US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Consider barrier placement on surface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Hand hygiene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</a:pPr>
            <a:r>
              <a:rPr lang="en-US">
                <a:solidFill>
                  <a:srgbClr val="123E67"/>
                </a:solidFill>
                <a:latin typeface="Century Gothic"/>
              </a:rPr>
              <a:t>Before entering the bag, before donning PPE, after doffing PPE, and between tasks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Keep bag closed when not obtaining items for care</a:t>
            </a:r>
            <a:endParaRPr lang="en-US" sz="2400">
              <a:solidFill>
                <a:srgbClr val="123E67"/>
              </a:solidFill>
              <a:latin typeface="Century Gothic"/>
              <a:cs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Think of the bag as a clean utility room</a:t>
            </a:r>
            <a:endParaRPr lang="en-US" sz="2400">
              <a:solidFill>
                <a:srgbClr val="123E67"/>
              </a:solidFill>
              <a:latin typeface="Century Gothic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B59B-82B0-6934-60FF-139EBA12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625266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Selecting a Bag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4B96-18A3-8D08-BC6C-D80A2863B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1504032"/>
            <a:ext cx="10361953" cy="4175763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latin typeface="Century Gothic"/>
              </a:rPr>
              <a:t>Bag material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 sz="2000">
                <a:latin typeface="Century Gothic"/>
              </a:rPr>
              <a:t>Wipeable inside and outside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 sz="2000">
                <a:latin typeface="Century Gothic"/>
              </a:rPr>
              <a:t>Clean and disinfect bag, working inside to outside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Century Gothic"/>
              </a:rPr>
              <a:t>Consider proper laundering frequency due to environment and when visibly soiled (McGoldrick, 2017)</a:t>
            </a:r>
            <a:endParaRPr lang="en-US" sz="2000">
              <a:latin typeface="Century Gothic"/>
              <a:cs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latin typeface="Century Gothic"/>
              </a:rPr>
              <a:t>Product placement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ct val="100000"/>
              <a:buFont typeface="Arial" pitchFamily="34"/>
              <a:buChar char="•"/>
            </a:pPr>
            <a:r>
              <a:rPr lang="en-US" sz="2000">
                <a:latin typeface="Century Gothic"/>
              </a:rPr>
              <a:t>Clean and disinfect devices BEFORE placing in bag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</a:pPr>
            <a:r>
              <a:rPr lang="en-US">
                <a:latin typeface="Century Gothic"/>
              </a:rPr>
              <a:t>Includes computer, mouse, tablet, cell phone, and equipment such as stethoscope and blood pressure cuff (McGoldrick, 2016)</a:t>
            </a:r>
            <a:endParaRPr lang="en-US">
              <a:latin typeface="Century Gothic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Century Gothic"/>
              </a:rPr>
              <a:t>Dedicate an external location on the bag for hand sanitizer </a:t>
            </a:r>
            <a:endParaRPr lang="en-US" sz="2000">
              <a:latin typeface="Century Gothic"/>
              <a:cs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latin typeface="Century Gothic"/>
              </a:rPr>
              <a:t>Transportation of other supplies outside of bag (e.g., sharps)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AF45-2F9F-6426-7AC1-E93BD67D80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800">
                <a:solidFill>
                  <a:srgbClr val="FFFFFF"/>
                </a:solidFill>
              </a:rPr>
              <a:t>Cleaning and Disinfection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4A79897-3C4D-C0B6-C933-E33590B40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004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2400">
                <a:solidFill>
                  <a:srgbClr val="FFFFFF"/>
                </a:solidFill>
              </a:rPr>
              <a:t>Infection Prevention and Control: Traveling to a Home Near You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AE00-6D68-37E4-0646-ED4CAB94BC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625266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713E-16B3-4A69-EF10-EF4408ACB0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1841327"/>
            <a:ext cx="10419862" cy="3812709"/>
          </a:xfrm>
        </p:spPr>
        <p:txBody>
          <a:bodyPr/>
          <a:lstStyle/>
          <a:p>
            <a:pPr marL="514350" lvl="0" indent="-514350">
              <a:spcAft>
                <a:spcPts val="1200"/>
              </a:spcAft>
              <a:buClr>
                <a:srgbClr val="000000"/>
              </a:buClr>
              <a:buSzPct val="105000"/>
              <a:buFont typeface="Century Gothic"/>
              <a:buAutoNum type="alphaUcPeriod"/>
            </a:pPr>
            <a:r>
              <a:rPr lang="en-US" sz="2200"/>
              <a:t>Cleaning is killing germs. Disinfecting is removing dirt and some germs.</a:t>
            </a:r>
          </a:p>
          <a:p>
            <a:pPr marL="514350" lvl="0" indent="-514350">
              <a:spcAft>
                <a:spcPts val="1200"/>
              </a:spcAft>
              <a:buClr>
                <a:srgbClr val="000000"/>
              </a:buClr>
              <a:buSzPct val="105000"/>
              <a:buFont typeface="Century Gothic"/>
              <a:buAutoNum type="alphaUcPeriod"/>
            </a:pPr>
            <a:r>
              <a:rPr lang="en-US" sz="2200"/>
              <a:t>Disinfecting is a type of cleaning (cleaning with chemicals).</a:t>
            </a:r>
          </a:p>
          <a:p>
            <a:pPr marL="514350" lvl="0" indent="-514350">
              <a:spcAft>
                <a:spcPts val="1200"/>
              </a:spcAft>
              <a:buClr>
                <a:srgbClr val="000000"/>
              </a:buClr>
              <a:buSzPct val="105000"/>
              <a:buFont typeface="Century Gothic"/>
              <a:buAutoNum type="alphaUcPeriod"/>
            </a:pPr>
            <a:r>
              <a:rPr lang="en-US" sz="2200"/>
              <a:t>Cleaning is a type of disinfecting (disinfecting with soap or detergent). </a:t>
            </a:r>
          </a:p>
          <a:p>
            <a:pPr marL="514350" lvl="0" indent="-514350">
              <a:spcAft>
                <a:spcPts val="1200"/>
              </a:spcAft>
              <a:buClr>
                <a:srgbClr val="000000"/>
              </a:buClr>
              <a:buSzPct val="105000"/>
              <a:buFont typeface="Century Gothic"/>
              <a:buAutoNum type="alphaUcPeriod"/>
            </a:pPr>
            <a:r>
              <a:rPr lang="en-US" sz="2200"/>
              <a:t>Disinfecting is killing germs. Cleaning is removing dirt and some germs.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D7A6A32-9C35-BDC3-AB88-45B89077D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280" y="633761"/>
            <a:ext cx="10984522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sz="3600"/>
              <a:t>Cleaning and Disinfection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C5EFF73-629C-B004-B037-4FA51904334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69280" y="1587498"/>
            <a:ext cx="6873352" cy="4279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2000"/>
              <a:t>There is a difference between cleaning and disinfecting – cleaning can remove visible grime and some germs, while disinfecting kills germs.</a:t>
            </a:r>
          </a:p>
          <a:p>
            <a:pPr lvl="0"/>
            <a:r>
              <a:rPr lang="en-US" sz="2000"/>
              <a:t>Clean before disinfecting</a:t>
            </a:r>
          </a:p>
          <a:p>
            <a:pPr lvl="0"/>
            <a:r>
              <a:rPr lang="en-US" sz="2000"/>
              <a:t>Follow product label instructions</a:t>
            </a:r>
          </a:p>
          <a:p>
            <a:pPr lvl="1"/>
            <a:r>
              <a:rPr lang="en-US" sz="1800"/>
              <a:t>Contact time </a:t>
            </a:r>
          </a:p>
          <a:p>
            <a:pPr lvl="1"/>
            <a:r>
              <a:rPr lang="en-US" sz="1800"/>
              <a:t>Consider other factors such as temperature that can change how well a product works</a:t>
            </a:r>
          </a:p>
          <a:p>
            <a:pPr lvl="0"/>
            <a:r>
              <a:rPr lang="en-US" sz="2000"/>
              <a:t>Consider products that both clean and disinfect</a:t>
            </a:r>
          </a:p>
          <a:p>
            <a:pPr lvl="1"/>
            <a:r>
              <a:rPr lang="en-US" sz="1800"/>
              <a:t>EPA list of disinfectants</a:t>
            </a:r>
          </a:p>
          <a:p>
            <a:pPr marL="0" lvl="0" indent="0">
              <a:buNone/>
            </a:pPr>
            <a:r>
              <a:rPr lang="en-US" sz="200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CDC: How to Read a Disinfectant Label </a:t>
            </a:r>
            <a:r>
              <a:rPr lang="en-US" sz="120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(www.cdc.gov/hai/pdfs/HowToReadALabel-Infographic-508.pdf)</a:t>
            </a:r>
            <a:endParaRPr lang="en-US" sz="1200"/>
          </a:p>
        </p:txBody>
      </p:sp>
      <p:pic>
        <p:nvPicPr>
          <p:cNvPr id="4" name="Content Placeholder 13" descr="CDC Project Firstline handout: How to read a disinfectant label">
            <a:extLst>
              <a:ext uri="{FF2B5EF4-FFF2-40B4-BE49-F238E27FC236}">
                <a16:creationId xmlns:a16="http://schemas.microsoft.com/office/drawing/2014/main" id="{39C29525-A9F8-F2AD-115B-9CFFA23B9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470" t="15705" r="37226" b="16202"/>
          <a:stretch>
            <a:fillRect/>
          </a:stretch>
        </p:blipFill>
        <p:spPr>
          <a:xfrm>
            <a:off x="6994355" y="400424"/>
            <a:ext cx="4359438" cy="54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7AD19F4-B7CF-E5A6-ED82-1D6D879983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800">
                <a:solidFill>
                  <a:srgbClr val="FFFFFF"/>
                </a:solidFill>
              </a:rPr>
              <a:t>Conclusion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74A9-0F46-BF06-CF8C-BF61EC05A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5236" y="207989"/>
            <a:ext cx="9925053" cy="928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sz="360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B746F-AA92-3AD7-71D3-B7A9A1B230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1057787"/>
            <a:ext cx="10305946" cy="437851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1200"/>
              </a:spcAft>
              <a:buSzPts val="2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>
                <a:latin typeface="Century Gothic"/>
              </a:rPr>
              <a:t>Help control infections in health care by recognizing the risks, the reservoirs, and the pathways for germs to spread.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SzPts val="2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>
                <a:latin typeface="Century Gothic"/>
              </a:rPr>
              <a:t>Understanding elements of infection control in portability of care for the vehicle and home care bag to stop the spread of infection.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SzPts val="2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>
                <a:latin typeface="Century Gothic"/>
              </a:rPr>
              <a:t>Cleaning removes visible dirt and disinfecting kill germs on surfaces or objects.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SzPts val="2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>
                <a:latin typeface="Century Gothic"/>
              </a:rPr>
              <a:t>It is important to keep the health care environment clean to stop the spread of germs.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SzPts val="2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>
                <a:latin typeface="Century Gothic"/>
              </a:rPr>
              <a:t>Follow the instructions on the disinfectant label – especially instructions for contact time. </a:t>
            </a:r>
            <a:endParaRPr lang="en-US" sz="200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A71E-0EF9-9239-FE48-6F6D74B27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936" y="633761"/>
            <a:ext cx="10902866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>
                <a:latin typeface="Century Gothic"/>
              </a:rPr>
              <a:t>Resources and Feedback Poll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B7BBB6FB-BB4F-2511-7D50-ABB6C00A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90" r="92881" b="11427"/>
          <a:stretch>
            <a:fillRect/>
          </a:stretch>
        </p:blipFill>
        <p:spPr>
          <a:xfrm>
            <a:off x="333070" y="1246336"/>
            <a:ext cx="830247" cy="4169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3C3E88-A2BC-62A7-CFD3-33779DECDD0B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147745" y="1246336"/>
            <a:ext cx="4677530" cy="42799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</a:rPr>
              <a:t>LHD Name</a:t>
            </a: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</a:rPr>
              <a:t>Subscribe to LHD Project Firstline emails </a:t>
            </a: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</a:rPr>
              <a:t>LHD on Facebook </a:t>
            </a:r>
            <a:endParaRPr lang="en-US" sz="1400" b="1">
              <a:solidFill>
                <a:srgbClr val="388DDC"/>
              </a:solidFill>
            </a:endParaRP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</a:rPr>
              <a:t>LHD on Twitter</a:t>
            </a:r>
            <a:endParaRPr lang="en-US" sz="1400">
              <a:solidFill>
                <a:srgbClr val="388DDC"/>
              </a:solidFill>
            </a:endParaRP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fi-FI" sz="1700" b="1">
                <a:solidFill>
                  <a:srgbClr val="388DDC"/>
                </a:solidFill>
              </a:rPr>
              <a:t>LHD on LinkedIn</a:t>
            </a:r>
            <a:endParaRPr lang="en-US" sz="1400">
              <a:solidFill>
                <a:srgbClr val="388DDC"/>
              </a:solidFill>
            </a:endParaRPr>
          </a:p>
          <a:p>
            <a:pPr marL="0" lv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</a:rPr>
              <a:t>LHD on Instagram</a:t>
            </a:r>
            <a:endParaRPr lang="en-US" sz="1400">
              <a:solidFill>
                <a:srgbClr val="388DDC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0BE736-F657-3ED2-2D5D-AF174FE2489F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442493"/>
            <a:ext cx="5549895" cy="4349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CDC’s Project Firstline</a:t>
            </a:r>
            <a:br>
              <a:rPr lang="en-US" sz="1700">
                <a:solidFill>
                  <a:srgbClr val="388D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>
                <a:solidFill>
                  <a:srgbClr val="388D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(www.cdc.gov/infection control/projectfirstline/index.html)</a:t>
            </a:r>
            <a:endParaRPr lang="en-US" sz="1400">
              <a:solidFill>
                <a:srgbClr val="388DDC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CDC’s Project Firstline on Facebook </a:t>
            </a:r>
            <a:r>
              <a:rPr lang="en-US" sz="1400">
                <a:solidFill>
                  <a:srgbClr val="388D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(www.facebook.com/CDCProjectFirstline) </a:t>
            </a:r>
            <a:endParaRPr lang="en-US" sz="1400">
              <a:solidFill>
                <a:srgbClr val="388DDC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CDC’s Project Firstline on Twitter </a:t>
            </a:r>
            <a:r>
              <a:rPr lang="en-US" sz="1400">
                <a:solidFill>
                  <a:srgbClr val="388DD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(www.twitter.com/CDC_Firstline)</a:t>
            </a:r>
            <a:endParaRPr lang="en-US" sz="1400">
              <a:solidFill>
                <a:srgbClr val="388DDC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Firstline </a:t>
            </a:r>
            <a:r>
              <a:rPr lang="en-US" sz="1700" b="1" i="1">
                <a:solidFill>
                  <a:srgbClr val="388DD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Inside Infection Control </a:t>
            </a:r>
            <a:r>
              <a:rPr lang="en-US" sz="1700" b="1">
                <a:solidFill>
                  <a:srgbClr val="388DD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YouTube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rgbClr val="388DD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(www.youtube.com/playlist?list=PLvrp9iOILTQZQGtDnSDGViKDdRtIc13VX)</a:t>
            </a:r>
            <a:endParaRPr lang="en-US" sz="1400">
              <a:solidFill>
                <a:srgbClr val="388DDC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sz="1700" b="1">
                <a:solidFill>
                  <a:srgbClr val="388DD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for CDC’s Project Firstline emails </a:t>
            </a:r>
            <a:r>
              <a:rPr lang="en-US" sz="1400">
                <a:solidFill>
                  <a:srgbClr val="388DD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(https://tools.cdc.gov/campaignproxyservice/subscriptions.aspx?topic_id=USCDC_2104)</a:t>
            </a:r>
            <a:endParaRPr lang="en-US" sz="1700">
              <a:solidFill>
                <a:srgbClr val="388DD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CA6AFA1-A12B-0BB1-CC7F-379576C84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800">
                <a:solidFill>
                  <a:srgbClr val="FFFFFF"/>
                </a:solidFill>
              </a:rPr>
              <a:t>Infection Prevention and Control: 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Traveling to a Home Near You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E842-7ABC-9257-3359-6A7C20634B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5982" y="1387263"/>
            <a:ext cx="9840041" cy="1391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lnSpc>
                <a:spcPct val="120000"/>
              </a:lnSpc>
              <a:spcAft>
                <a:spcPts val="1800"/>
              </a:spcAft>
            </a:pPr>
            <a:r>
              <a:rPr lang="en-US" sz="4300">
                <a:latin typeface="Century Gothic"/>
              </a:rPr>
              <a:t>Funny Minute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FFA0B-EA99-2DF4-332D-B6328B733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0941" y="2999771"/>
            <a:ext cx="9090123" cy="139142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13619C"/>
                </a:solidFill>
                <a:latin typeface="Century Gothic"/>
              </a:rPr>
              <a:t>Why did the germ cross the microscope?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D79BFD7-F22E-6808-1EDF-A4C67B5D96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66437" y="4083481"/>
            <a:ext cx="7059131" cy="1545500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13619C"/>
                </a:solidFill>
                <a:latin typeface="Century Gothic"/>
              </a:rPr>
              <a:t>To get to the other slide.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94EC-C90C-DAA5-6296-91D4AF06A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8719" y="635700"/>
            <a:ext cx="5636526" cy="1622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D39EF2E-3B2E-A01E-9BD1-D8F7D4A4A82B}"/>
              </a:ext>
            </a:extLst>
          </p:cNvPr>
          <p:cNvSpPr txBox="1"/>
          <p:nvPr/>
        </p:nvSpPr>
        <p:spPr>
          <a:xfrm>
            <a:off x="5364382" y="441865"/>
            <a:ext cx="6768617" cy="5324532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1" u="none" strike="noStrike" kern="1200" cap="none" spc="0" baseline="0">
                <a:solidFill>
                  <a:srgbClr val="FF0000"/>
                </a:solidFill>
                <a:uFillTx/>
                <a:latin typeface="Century Gothic"/>
                <a:ea typeface="Calibri"/>
                <a:cs typeface="Calibri"/>
              </a:rPr>
              <a:t>Insert </a:t>
            </a:r>
            <a:r>
              <a:rPr lang="en-US" sz="2000" b="1" i="1" u="none" strike="noStrike" kern="0" cap="none" spc="0" baseline="0">
                <a:solidFill>
                  <a:srgbClr val="FF0000"/>
                </a:solidFill>
                <a:uFillTx/>
                <a:latin typeface="Century Gothic"/>
                <a:ea typeface="Calibri"/>
                <a:cs typeface="Calibri"/>
              </a:rPr>
              <a:t>Local Health Department information here</a:t>
            </a:r>
            <a:endParaRPr lang="en-US" sz="2000" b="1" i="1" u="none" strike="noStrike" kern="0" cap="none" spc="0" baseline="0">
              <a:solidFill>
                <a:srgbClr val="FF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Logo</a:t>
            </a: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1" u="none" strike="noStrike" kern="0" cap="none" spc="0" baseline="0">
              <a:solidFill>
                <a:srgbClr val="000000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Contact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info</a:t>
            </a: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Reporting instructions</a:t>
            </a: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Local outbreak policies</a:t>
            </a: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Include QR codes or links to LHD specific online resources, videos, or interactive checklists if applicable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Calibri"/>
                <a:cs typeface="Calibri"/>
              </a:rPr>
              <a:t>**Option to add LHD logo to bottom of master template**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0FC1F24-D255-C6CA-FD9D-49D28307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513" y="2511143"/>
            <a:ext cx="1736500" cy="21745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Project Firstline | ASHE">
            <a:extLst>
              <a:ext uri="{FF2B5EF4-FFF2-40B4-BE49-F238E27FC236}">
                <a16:creationId xmlns:a16="http://schemas.microsoft.com/office/drawing/2014/main" id="{5EA1FC94-4C3D-E1FD-4180-9A9BC7BAEA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9110" y="632344"/>
            <a:ext cx="4331576" cy="19860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6">
    <p:bg>
      <p:bgPr>
        <a:solidFill>
          <a:srgbClr val="9C5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B1E8E9-B202-1CB9-E72B-89EAC9470D20}"/>
              </a:ext>
            </a:extLst>
          </p:cNvPr>
          <p:cNvSpPr txBox="1"/>
          <p:nvPr/>
        </p:nvSpPr>
        <p:spPr>
          <a:xfrm>
            <a:off x="667676" y="417094"/>
            <a:ext cx="964923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Calibri"/>
                <a:cs typeface="Calibri"/>
              </a:rPr>
              <a:t>Acknowledgements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2D0CB-D9CA-E8F4-E2A0-065138E2DAA3}"/>
              </a:ext>
            </a:extLst>
          </p:cNvPr>
          <p:cNvSpPr txBox="1"/>
          <p:nvPr/>
        </p:nvSpPr>
        <p:spPr>
          <a:xfrm>
            <a:off x="933693" y="3838367"/>
            <a:ext cx="10324618" cy="2400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Presentation was adapted by the National Association of County and City Health </a:t>
            </a:r>
            <a:r>
              <a:rPr lang="en-US" sz="3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</a:rPr>
              <a:t>Officials and [LHD] </a:t>
            </a:r>
            <a:r>
              <a:rPr lang="en-US" sz="3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with permission from the Minnesota Department of Health Project Firstline Team.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pic>
        <p:nvPicPr>
          <p:cNvPr id="4" name="Picture 3" descr="Home - MN Dept. of Health">
            <a:extLst>
              <a:ext uri="{FF2B5EF4-FFF2-40B4-BE49-F238E27FC236}">
                <a16:creationId xmlns:a16="http://schemas.microsoft.com/office/drawing/2014/main" id="{DFE6C75A-7525-8DF4-B2FF-B2F7115F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638979"/>
            <a:ext cx="2743200" cy="18866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40C9E38C-8809-39A0-B1C1-77345B5AC1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9115" y="572176"/>
            <a:ext cx="6546601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</a:rPr>
              <a:t>Learning Objectives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1BC07E6C-FB5C-0490-D29D-918EE5E3FD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0970" y="1580074"/>
            <a:ext cx="7366927" cy="4073972"/>
          </a:xfrm>
        </p:spPr>
        <p:txBody>
          <a:bodyPr/>
          <a:lstStyle/>
          <a:p>
            <a:pPr marL="340998" lvl="0" indent="-340998">
              <a:buClr>
                <a:srgbClr val="123E67"/>
              </a:buClr>
              <a:buSzPct val="150000"/>
            </a:pPr>
            <a:r>
              <a:rPr lang="en-US" sz="2400">
                <a:latin typeface="Century Gothic"/>
              </a:rPr>
              <a:t>Understand the concepts of risk recognition, reservoirs, and pathways in home care.</a:t>
            </a:r>
          </a:p>
          <a:p>
            <a:pPr marL="340998" lvl="0" indent="-340998">
              <a:buClr>
                <a:srgbClr val="123E67"/>
              </a:buClr>
              <a:buSzPct val="150000"/>
            </a:pPr>
            <a:r>
              <a:rPr lang="en-US" sz="2400">
                <a:latin typeface="Century Gothic"/>
              </a:rPr>
              <a:t>Apply the concept of portable care to the home care bag and vehicle that is important for infection control. </a:t>
            </a:r>
            <a:endParaRPr lang="en-US" sz="2400"/>
          </a:p>
          <a:p>
            <a:pPr marL="340998" lvl="0" indent="-340998">
              <a:buClr>
                <a:srgbClr val="123E67"/>
              </a:buClr>
              <a:buSzPct val="150000"/>
            </a:pPr>
            <a:r>
              <a:rPr lang="en-US" sz="2400">
                <a:latin typeface="Century Gothic"/>
              </a:rPr>
              <a:t>Describe the difference between cleaning and disinfection. </a:t>
            </a:r>
            <a:endParaRPr lang="en-US" sz="2400"/>
          </a:p>
          <a:p>
            <a:pPr marL="340998" lvl="0" indent="-340998">
              <a:buClr>
                <a:srgbClr val="123E67"/>
              </a:buClr>
              <a:buSzPct val="150000"/>
            </a:pPr>
            <a:r>
              <a:rPr lang="en-US" sz="2400">
                <a:latin typeface="Century Gothic"/>
              </a:rPr>
              <a:t>Discuss why it is important to follow the label instructions on a disinfectant product.</a:t>
            </a:r>
          </a:p>
        </p:txBody>
      </p:sp>
      <p:pic>
        <p:nvPicPr>
          <p:cNvPr id="4" name="Graphic 15" descr="Briefcase with solid fill">
            <a:extLst>
              <a:ext uri="{FF2B5EF4-FFF2-40B4-BE49-F238E27FC236}">
                <a16:creationId xmlns:a16="http://schemas.microsoft.com/office/drawing/2014/main" id="{EEA68344-EEAD-19CB-C280-BB03E8847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4453" y="1225332"/>
            <a:ext cx="2834640" cy="2834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C960B8F-1A3D-DEEF-DF0E-548761E40A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452737"/>
            <a:ext cx="9840041" cy="6772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Home Care: A Unique Setting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05CCB4E-7A11-DA08-8E51-7241D2E24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1551563"/>
            <a:ext cx="10953542" cy="4102473"/>
          </a:xfrm>
        </p:spPr>
        <p:txBody>
          <a:bodyPr/>
          <a:lstStyle/>
          <a:p>
            <a:pPr marL="0" lvl="0" indent="0">
              <a:spcAft>
                <a:spcPts val="2400"/>
              </a:spcAft>
              <a:buNone/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A home is anywhere a person lives. That can be a house, apartment, assisted living, group home, camper, tent, or no shelter at all. (Dommaraju, 2021)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Homes are not designed for health care, and differences in home environments can pose unique challenges and barriers for home care providers. (Olsen, 2010) 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123E67"/>
                </a:solidFill>
                <a:latin typeface="Century Gothic"/>
              </a:rPr>
              <a:t>Home care providers must be flexible, resourceful, and sometimes creative to provide care for people living in many different types of environments. (McGoldrick, 2016)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C0DB-EA83-97D6-F142-1E07ADE1C4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08" y="1018897"/>
            <a:ext cx="10964981" cy="4091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sz="4000">
                <a:solidFill>
                  <a:srgbClr val="FFFFFF"/>
                </a:solidFill>
                <a:latin typeface="Century Gothic"/>
              </a:rPr>
              <a:t>Discussion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  <a:latin typeface="Century Gothic"/>
              </a:rPr>
              <a:t>What are some current challenges or barriers that impact daily home care work?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A535-BC65-7D46-E74C-5EC26ECAF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355" y="257879"/>
            <a:ext cx="9840041" cy="648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 sz="3600"/>
              <a:t>Environmental Barriers in the Home</a:t>
            </a:r>
          </a:p>
        </p:txBody>
      </p:sp>
      <p:pic>
        <p:nvPicPr>
          <p:cNvPr id="3" name="Content Placeholder 5" descr="The absence and presence of home environment barriers as it relates to infection prevention and control practices among home health care nurses">
            <a:extLst>
              <a:ext uri="{FF2B5EF4-FFF2-40B4-BE49-F238E27FC236}">
                <a16:creationId xmlns:a16="http://schemas.microsoft.com/office/drawing/2014/main" id="{774A8B35-FEF7-A7AB-2B27-357234B2B4C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843296" y="1064544"/>
            <a:ext cx="10419149" cy="45709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6599E-797D-4C19-A770-4A5FE7C5C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62004" y="5644828"/>
            <a:ext cx="8867997" cy="88339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000">
                <a:latin typeface="Calibri" pitchFamily="34"/>
                <a:cs typeface="Calibri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Direct: Infection prevention and control practices in the home environment (https://doi.org/10.1016/j.ajic.2020.10.021)</a:t>
            </a:r>
            <a:endParaRPr lang="en-US">
              <a:solidFill>
                <a:srgbClr val="123E67"/>
              </a:solidFill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2E786C0-1CF9-D698-1DAB-810DC88B2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56486"/>
            <a:ext cx="10515600" cy="70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Industry Statistics</a:t>
            </a:r>
          </a:p>
        </p:txBody>
      </p:sp>
      <p:pic>
        <p:nvPicPr>
          <p:cNvPr id="3" name="Content Placeholder 11" descr="Map of employment of home health and personal care aides, by state, May 2021. Visit U.S. Bureau of Labor and Statistics link for more information.">
            <a:extLst>
              <a:ext uri="{FF2B5EF4-FFF2-40B4-BE49-F238E27FC236}">
                <a16:creationId xmlns:a16="http://schemas.microsoft.com/office/drawing/2014/main" id="{6A3B6B9F-9DAA-F28F-6A00-9AE7A1BA906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877037" y="1158947"/>
            <a:ext cx="5688198" cy="426949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7E01FE-EF6A-3484-0338-E5AC943823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9290" y="1158947"/>
            <a:ext cx="4278194" cy="4269498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1800">
                <a:latin typeface="Century Gothic"/>
              </a:rPr>
              <a:t>From 2002 to 2018, the number of Home Health Care (HHC) users has increased by 35% (Adams, 2021)</a:t>
            </a:r>
          </a:p>
          <a:p>
            <a:pPr lvl="0">
              <a:spcAft>
                <a:spcPts val="1800"/>
              </a:spcAft>
            </a:pPr>
            <a:r>
              <a:rPr lang="en-US" sz="1800">
                <a:latin typeface="Century Gothic"/>
              </a:rPr>
              <a:t>In 2018, 3.4 million people were visited by HHC providers from 11,556 agencies (Adams, 2021)</a:t>
            </a:r>
          </a:p>
          <a:p>
            <a:pPr lvl="0">
              <a:spcAft>
                <a:spcPts val="1800"/>
              </a:spcAft>
            </a:pPr>
            <a:r>
              <a:rPr lang="en-US" sz="1800">
                <a:latin typeface="Century Gothic"/>
              </a:rPr>
              <a:t>Employment of home health and personal care aides is projected to grow 33 percent from 2020 to 2030, much faster than the average for all occupations </a:t>
            </a:r>
            <a:br>
              <a:rPr lang="en-US" sz="1800">
                <a:latin typeface="Century Gothic"/>
              </a:rPr>
            </a:br>
            <a:r>
              <a:rPr lang="en-US" sz="1800">
                <a:latin typeface="Century Gothic"/>
              </a:rPr>
              <a:t>(U.S. Bureau of Labor and Statistics, 2022)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CD0D82F-3B8A-E320-5119-44FC41DE42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77037" y="5467078"/>
            <a:ext cx="5688198" cy="35242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>
                <a:latin typeface="Calibri" pitchFamily="34"/>
                <a:cs typeface="Calibri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Bureau of Labor and Statistics: Occupational Employment and Wage Statistics (www.bls.gov/oes/current/oes311120.htm#st)</a:t>
            </a:r>
            <a:endParaRPr lang="en-US" sz="1050"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431B910-E56C-D607-519A-643FE7A590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4" y="1709735"/>
            <a:ext cx="10896603" cy="1123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 sz="4800">
                <a:solidFill>
                  <a:srgbClr val="FFFFFF"/>
                </a:solidFill>
              </a:rPr>
              <a:t>Recognizing Risk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657703C-2B21-E649-B84E-DE88E69A6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2925" y="3290157"/>
            <a:ext cx="11258065" cy="2303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Century Gothic"/>
              </a:rPr>
              <a:t>Infection Prevention and Control: Traveling to a Home Near You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13780_PFL_PPT_template_Avenir_2 26 21_DRAF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2228</Words>
  <Application>Microsoft Office PowerPoint</Application>
  <PresentationFormat>Widescreen</PresentationFormat>
  <Paragraphs>247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Poppins Medium</vt:lpstr>
      <vt:lpstr>Roboto</vt:lpstr>
      <vt:lpstr>Segoe UI</vt:lpstr>
      <vt:lpstr>Wingdings</vt:lpstr>
      <vt:lpstr>2_13780_PFL_PPT_template_Avenir_2 26 21_DRAFT</vt:lpstr>
      <vt:lpstr>Infection Prevention and Control:  Traveling to a Home Near You</vt:lpstr>
      <vt:lpstr>Agenda</vt:lpstr>
      <vt:lpstr>Infection Prevention and Control:  Traveling to a Home Near You</vt:lpstr>
      <vt:lpstr>Learning Objectives</vt:lpstr>
      <vt:lpstr>Home Care: A Unique Setting</vt:lpstr>
      <vt:lpstr>Discussion  What are some current challenges or barriers that impact daily home care work?</vt:lpstr>
      <vt:lpstr>Environmental Barriers in the Home</vt:lpstr>
      <vt:lpstr>Industry Statistics</vt:lpstr>
      <vt:lpstr>Recognizing Risk</vt:lpstr>
      <vt:lpstr>Recognizing Risk</vt:lpstr>
      <vt:lpstr>How Germs Spread in Health Care: Four Main Pathways</vt:lpstr>
      <vt:lpstr>Reservoirs Review</vt:lpstr>
      <vt:lpstr>PowerPoint Presentation</vt:lpstr>
      <vt:lpstr>Portability of Care</vt:lpstr>
      <vt:lpstr> Vehicle Considerations</vt:lpstr>
      <vt:lpstr>Discussion</vt:lpstr>
      <vt:lpstr>History of the Home Care Bag</vt:lpstr>
      <vt:lpstr>Home Care Bag: Environmental Assessment</vt:lpstr>
      <vt:lpstr>Discussion</vt:lpstr>
      <vt:lpstr>Home Care Bag Considerations</vt:lpstr>
      <vt:lpstr>Ok, ready to proceed…</vt:lpstr>
      <vt:lpstr>Bringing the Bag into the Home</vt:lpstr>
      <vt:lpstr>Selecting a Bag </vt:lpstr>
      <vt:lpstr>Cleaning and Disinfection</vt:lpstr>
      <vt:lpstr>Poll</vt:lpstr>
      <vt:lpstr>Cleaning and Disinfection</vt:lpstr>
      <vt:lpstr>Conclusion</vt:lpstr>
      <vt:lpstr>Key Takeaways</vt:lpstr>
      <vt:lpstr>Resources and Feedback Poll</vt:lpstr>
      <vt:lpstr>Funny Minute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Steinwand, Caramae (MDH)</dc:creator>
  <cp:lastModifiedBy>Jaclyn Abramson</cp:lastModifiedBy>
  <cp:revision>11</cp:revision>
  <dcterms:created xsi:type="dcterms:W3CDTF">2022-11-21T15:48:02Z</dcterms:created>
  <dcterms:modified xsi:type="dcterms:W3CDTF">2025-10-20T01:16:42Z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0x010100EC08FB30066ACD4A84E8A945DA409579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SIP_Label_7b94a7b8-f06c-4dfe-bdcc-9b548fd58c31_Enabled">
    <vt:lpwstr>true</vt:lpwstr>
  </property>
  <property fmtid="{D5CDD505-2E9C-101B-9397-08002B2CF9AE}" pid="10" name="MSIP_Label_7b94a7b8-f06c-4dfe-bdcc-9b548fd58c31_SetDate">
    <vt:lpwstr>2023-02-08T17:39:15Z</vt:lpwstr>
  </property>
  <property fmtid="{D5CDD505-2E9C-101B-9397-08002B2CF9AE}" pid="11" name="MSIP_Label_7b94a7b8-f06c-4dfe-bdcc-9b548fd58c31_Method">
    <vt:lpwstr>Privileged</vt:lpwstr>
  </property>
  <property fmtid="{D5CDD505-2E9C-101B-9397-08002B2CF9AE}" pid="12" name="MSIP_Label_7b94a7b8-f06c-4dfe-bdcc-9b548fd58c31_Name">
    <vt:lpwstr>7b94a7b8-f06c-4dfe-bdcc-9b548fd58c31</vt:lpwstr>
  </property>
  <property fmtid="{D5CDD505-2E9C-101B-9397-08002B2CF9AE}" pid="13" name="MSIP_Label_7b94a7b8-f06c-4dfe-bdcc-9b548fd58c31_SiteId">
    <vt:lpwstr>9ce70869-60db-44fd-abe8-d2767077fc8f</vt:lpwstr>
  </property>
  <property fmtid="{D5CDD505-2E9C-101B-9397-08002B2CF9AE}" pid="14" name="MSIP_Label_7b94a7b8-f06c-4dfe-bdcc-9b548fd58c31_ActionId">
    <vt:lpwstr>16e86e9e-d618-42f3-bded-a0ab2911c9d0</vt:lpwstr>
  </property>
  <property fmtid="{D5CDD505-2E9C-101B-9397-08002B2CF9AE}" pid="15" name="MSIP_Label_7b94a7b8-f06c-4dfe-bdcc-9b548fd58c31_ContentBits">
    <vt:lpwstr>0</vt:lpwstr>
  </property>
  <property fmtid="{D5CDD505-2E9C-101B-9397-08002B2CF9AE}" pid="16" name="MediaServiceImageTags">
    <vt:lpwstr/>
  </property>
</Properties>
</file>